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29"/>
  </p:notesMasterIdLst>
  <p:sldIdLst>
    <p:sldId id="464" r:id="rId2"/>
    <p:sldId id="456" r:id="rId3"/>
    <p:sldId id="457" r:id="rId4"/>
    <p:sldId id="512" r:id="rId5"/>
    <p:sldId id="305" r:id="rId6"/>
    <p:sldId id="306" r:id="rId7"/>
    <p:sldId id="453" r:id="rId8"/>
    <p:sldId id="307" r:id="rId9"/>
    <p:sldId id="315" r:id="rId10"/>
    <p:sldId id="308" r:id="rId11"/>
    <p:sldId id="310" r:id="rId12"/>
    <p:sldId id="342" r:id="rId13"/>
    <p:sldId id="454" r:id="rId14"/>
    <p:sldId id="359" r:id="rId15"/>
    <p:sldId id="312" r:id="rId16"/>
    <p:sldId id="458" r:id="rId17"/>
    <p:sldId id="258" r:id="rId18"/>
    <p:sldId id="259" r:id="rId19"/>
    <p:sldId id="371" r:id="rId20"/>
    <p:sldId id="360" r:id="rId21"/>
    <p:sldId id="332" r:id="rId22"/>
    <p:sldId id="459" r:id="rId23"/>
    <p:sldId id="460" r:id="rId24"/>
    <p:sldId id="269" r:id="rId25"/>
    <p:sldId id="260" r:id="rId26"/>
    <p:sldId id="361" r:id="rId27"/>
    <p:sldId id="372" r:id="rId28"/>
    <p:sldId id="351" r:id="rId29"/>
    <p:sldId id="463" r:id="rId30"/>
    <p:sldId id="484" r:id="rId31"/>
    <p:sldId id="485" r:id="rId32"/>
    <p:sldId id="486" r:id="rId33"/>
    <p:sldId id="505" r:id="rId34"/>
    <p:sldId id="487" r:id="rId35"/>
    <p:sldId id="276" r:id="rId36"/>
    <p:sldId id="277" r:id="rId37"/>
    <p:sldId id="369" r:id="rId38"/>
    <p:sldId id="279" r:id="rId39"/>
    <p:sldId id="461" r:id="rId40"/>
    <p:sldId id="273" r:id="rId41"/>
    <p:sldId id="274" r:id="rId42"/>
    <p:sldId id="275" r:id="rId43"/>
    <p:sldId id="462" r:id="rId44"/>
    <p:sldId id="423" r:id="rId45"/>
    <p:sldId id="446" r:id="rId46"/>
    <p:sldId id="490" r:id="rId47"/>
    <p:sldId id="511" r:id="rId48"/>
    <p:sldId id="492" r:id="rId49"/>
    <p:sldId id="493" r:id="rId50"/>
    <p:sldId id="508" r:id="rId51"/>
    <p:sldId id="507" r:id="rId52"/>
    <p:sldId id="494" r:id="rId53"/>
    <p:sldId id="495" r:id="rId54"/>
    <p:sldId id="496" r:id="rId55"/>
    <p:sldId id="497" r:id="rId56"/>
    <p:sldId id="465" r:id="rId57"/>
    <p:sldId id="466" r:id="rId58"/>
    <p:sldId id="467" r:id="rId59"/>
    <p:sldId id="468" r:id="rId60"/>
    <p:sldId id="469" r:id="rId61"/>
    <p:sldId id="470" r:id="rId62"/>
    <p:sldId id="471" r:id="rId63"/>
    <p:sldId id="472" r:id="rId64"/>
    <p:sldId id="473" r:id="rId65"/>
    <p:sldId id="474" r:id="rId66"/>
    <p:sldId id="475" r:id="rId67"/>
    <p:sldId id="476" r:id="rId68"/>
    <p:sldId id="477" r:id="rId69"/>
    <p:sldId id="478" r:id="rId70"/>
    <p:sldId id="479" r:id="rId71"/>
    <p:sldId id="480" r:id="rId72"/>
    <p:sldId id="481" r:id="rId73"/>
    <p:sldId id="482" r:id="rId74"/>
    <p:sldId id="483" r:id="rId75"/>
    <p:sldId id="561" r:id="rId76"/>
    <p:sldId id="562" r:id="rId77"/>
    <p:sldId id="563" r:id="rId78"/>
    <p:sldId id="564" r:id="rId79"/>
    <p:sldId id="565" r:id="rId80"/>
    <p:sldId id="566" r:id="rId81"/>
    <p:sldId id="567" r:id="rId82"/>
    <p:sldId id="568" r:id="rId83"/>
    <p:sldId id="569" r:id="rId84"/>
    <p:sldId id="570" r:id="rId85"/>
    <p:sldId id="571" r:id="rId86"/>
    <p:sldId id="572" r:id="rId87"/>
    <p:sldId id="573" r:id="rId88"/>
    <p:sldId id="513" r:id="rId89"/>
    <p:sldId id="514" r:id="rId90"/>
    <p:sldId id="516" r:id="rId91"/>
    <p:sldId id="517" r:id="rId92"/>
    <p:sldId id="518" r:id="rId93"/>
    <p:sldId id="519" r:id="rId94"/>
    <p:sldId id="520" r:id="rId95"/>
    <p:sldId id="521" r:id="rId96"/>
    <p:sldId id="537" r:id="rId97"/>
    <p:sldId id="575" r:id="rId98"/>
    <p:sldId id="576" r:id="rId99"/>
    <p:sldId id="577" r:id="rId100"/>
    <p:sldId id="578" r:id="rId101"/>
    <p:sldId id="579" r:id="rId102"/>
    <p:sldId id="580" r:id="rId103"/>
    <p:sldId id="581" r:id="rId104"/>
    <p:sldId id="582" r:id="rId105"/>
    <p:sldId id="583" r:id="rId106"/>
    <p:sldId id="584" r:id="rId107"/>
    <p:sldId id="585" r:id="rId108"/>
    <p:sldId id="586" r:id="rId109"/>
    <p:sldId id="587" r:id="rId110"/>
    <p:sldId id="588" r:id="rId111"/>
    <p:sldId id="589" r:id="rId112"/>
    <p:sldId id="590" r:id="rId113"/>
    <p:sldId id="591" r:id="rId114"/>
    <p:sldId id="538" r:id="rId115"/>
    <p:sldId id="539" r:id="rId116"/>
    <p:sldId id="540" r:id="rId117"/>
    <p:sldId id="541" r:id="rId118"/>
    <p:sldId id="542" r:id="rId119"/>
    <p:sldId id="543" r:id="rId120"/>
    <p:sldId id="544" r:id="rId121"/>
    <p:sldId id="545" r:id="rId122"/>
    <p:sldId id="546" r:id="rId123"/>
    <p:sldId id="547" r:id="rId124"/>
    <p:sldId id="548" r:id="rId125"/>
    <p:sldId id="549" r:id="rId126"/>
    <p:sldId id="498" r:id="rId127"/>
    <p:sldId id="574" r:id="rId128"/>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86394" autoAdjust="0"/>
  </p:normalViewPr>
  <p:slideViewPr>
    <p:cSldViewPr>
      <p:cViewPr varScale="1">
        <p:scale>
          <a:sx n="93" d="100"/>
          <a:sy n="93" d="100"/>
        </p:scale>
        <p:origin x="2000" y="200"/>
      </p:cViewPr>
      <p:guideLst>
        <p:guide orient="horz" pos="2160"/>
        <p:guide pos="2880"/>
      </p:guideLst>
    </p:cSldViewPr>
  </p:slideViewPr>
  <p:outlineViewPr>
    <p:cViewPr>
      <p:scale>
        <a:sx n="33" d="100"/>
        <a:sy n="33" d="100"/>
      </p:scale>
      <p:origin x="0" y="-10397"/>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tableStyles" Target="tableStyles.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slide" Target="slides/slide127.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13" Type="http://schemas.openxmlformats.org/officeDocument/2006/relationships/slide" Target="slides/slide112.xml" /><Relationship Id="rId118" Type="http://schemas.openxmlformats.org/officeDocument/2006/relationships/slide" Target="slides/slide117.xml" /><Relationship Id="rId126" Type="http://schemas.openxmlformats.org/officeDocument/2006/relationships/slide" Target="slides/slide125.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slide" Target="slides/slide84.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103" Type="http://schemas.openxmlformats.org/officeDocument/2006/relationships/slide" Target="slides/slide102.xml" /><Relationship Id="rId108" Type="http://schemas.openxmlformats.org/officeDocument/2006/relationships/slide" Target="slides/slide107.xml" /><Relationship Id="rId116" Type="http://schemas.openxmlformats.org/officeDocument/2006/relationships/slide" Target="slides/slide115.xml" /><Relationship Id="rId124" Type="http://schemas.openxmlformats.org/officeDocument/2006/relationships/slide" Target="slides/slide123.xml" /><Relationship Id="rId129" Type="http://schemas.openxmlformats.org/officeDocument/2006/relationships/notesMaster" Target="notesMasters/notesMaster1.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11" Type="http://schemas.openxmlformats.org/officeDocument/2006/relationships/slide" Target="slides/slide110.xml" /><Relationship Id="rId132"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slide" Target="slides/slide118.xml" /><Relationship Id="rId127" Type="http://schemas.openxmlformats.org/officeDocument/2006/relationships/slide" Target="slides/slide12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3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viewProps" Target="viewProps.xml" /><Relationship Id="rId61" Type="http://schemas.openxmlformats.org/officeDocument/2006/relationships/slide" Target="slides/slide60.xml" /><Relationship Id="rId82" Type="http://schemas.openxmlformats.org/officeDocument/2006/relationships/slide" Target="slides/slide81.xml" /><Relationship Id="rId19" Type="http://schemas.openxmlformats.org/officeDocument/2006/relationships/slide" Target="slides/slide18.xml" /></Relationships>
</file>

<file path=ppt/_rels/viewProps.xml.rels><?xml version="1.0" encoding="UTF-8" standalone="yes"?>
<Relationships xmlns="http://schemas.openxmlformats.org/package/2006/relationships"><Relationship Id="rId1" Type="http://schemas.openxmlformats.org/officeDocument/2006/relationships/slide" Target="slides/slide90.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 /></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4.emf"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FA2AFF49-652B-5599-33B3-460F262AF8B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92163" name="Rectangle 3">
            <a:extLst>
              <a:ext uri="{FF2B5EF4-FFF2-40B4-BE49-F238E27FC236}">
                <a16:creationId xmlns:a16="http://schemas.microsoft.com/office/drawing/2014/main" id="{7E6BDF64-0CFD-3584-C610-78D5F6FEAE3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14340" name="Rectangle 4">
            <a:extLst>
              <a:ext uri="{FF2B5EF4-FFF2-40B4-BE49-F238E27FC236}">
                <a16:creationId xmlns:a16="http://schemas.microsoft.com/office/drawing/2014/main" id="{C3DC210E-5D8F-661A-5F6C-F49633E265E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5" name="Rectangle 5">
            <a:extLst>
              <a:ext uri="{FF2B5EF4-FFF2-40B4-BE49-F238E27FC236}">
                <a16:creationId xmlns:a16="http://schemas.microsoft.com/office/drawing/2014/main" id="{A3E963F6-3627-2414-5879-D665DFAC086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92166" name="Rectangle 6">
            <a:extLst>
              <a:ext uri="{FF2B5EF4-FFF2-40B4-BE49-F238E27FC236}">
                <a16:creationId xmlns:a16="http://schemas.microsoft.com/office/drawing/2014/main" id="{A2277434-55F5-7892-7611-C5707758EF9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92167" name="Rectangle 7">
            <a:extLst>
              <a:ext uri="{FF2B5EF4-FFF2-40B4-BE49-F238E27FC236}">
                <a16:creationId xmlns:a16="http://schemas.microsoft.com/office/drawing/2014/main" id="{063D8D04-6EA0-5F9A-793F-997581673A7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37B7663-92FD-4D45-BE3E-DB832718AB3D}"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4.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5.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7.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6.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7.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5.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0.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1.xml" /><Relationship Id="rId1" Type="http://schemas.openxmlformats.org/officeDocument/2006/relationships/notesMaster" Target="../notesMasters/notesMaster1.xml" /></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5.xml" /><Relationship Id="rId1" Type="http://schemas.openxmlformats.org/officeDocument/2006/relationships/notesMaster" Target="../notesMasters/notesMaster1.xml" /></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9.xml" /><Relationship Id="rId1" Type="http://schemas.openxmlformats.org/officeDocument/2006/relationships/notesMaster" Target="../notesMasters/notesMaster1.xml" /></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10.xml" /><Relationship Id="rId1" Type="http://schemas.openxmlformats.org/officeDocument/2006/relationships/notesMaster" Target="../notesMasters/notesMaster1.xml" /></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11.xml" /><Relationship Id="rId1" Type="http://schemas.openxmlformats.org/officeDocument/2006/relationships/notesMaster" Target="../notesMasters/notesMaster1.xml" /></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20.xml" /><Relationship Id="rId1" Type="http://schemas.openxmlformats.org/officeDocument/2006/relationships/notesMaster" Target="../notesMasters/notesMaster1.xml" /></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21.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EF25A02B-91A4-670F-44A3-795C297400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638855-E1D8-4720-895C-21A9E2A36996}" type="slidenum">
              <a:rPr lang="fr-FR" altLang="fr-FR"/>
              <a:pPr/>
              <a:t>5</a:t>
            </a:fld>
            <a:endParaRPr lang="fr-FR" altLang="fr-FR"/>
          </a:p>
        </p:txBody>
      </p:sp>
      <p:sp>
        <p:nvSpPr>
          <p:cNvPr id="20482" name="Rectangle 2">
            <a:extLst>
              <a:ext uri="{FF2B5EF4-FFF2-40B4-BE49-F238E27FC236}">
                <a16:creationId xmlns:a16="http://schemas.microsoft.com/office/drawing/2014/main" id="{A1960336-503F-4D70-67CD-A1982A57F151}"/>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1226D9B8-96B8-1DE0-8C1D-FEFC6376C7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C7697BA6-0E5D-D774-B742-A4F8281B53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E38E77-DC8E-4959-9FFB-6C2977DFB958}" type="slidenum">
              <a:rPr lang="fr-FR" altLang="fr-FR"/>
              <a:pPr/>
              <a:t>18</a:t>
            </a:fld>
            <a:endParaRPr lang="fr-FR" altLang="fr-FR"/>
          </a:p>
        </p:txBody>
      </p:sp>
      <p:sp>
        <p:nvSpPr>
          <p:cNvPr id="43010" name="Rectangle 2">
            <a:extLst>
              <a:ext uri="{FF2B5EF4-FFF2-40B4-BE49-F238E27FC236}">
                <a16:creationId xmlns:a16="http://schemas.microsoft.com/office/drawing/2014/main" id="{F7591135-263F-9721-95CF-936925995676}"/>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F22A71FB-79B3-918B-36BA-DEAEBA9168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a:extLst>
              <a:ext uri="{FF2B5EF4-FFF2-40B4-BE49-F238E27FC236}">
                <a16:creationId xmlns:a16="http://schemas.microsoft.com/office/drawing/2014/main" id="{20AD6C06-2B49-AA71-B9C2-B1177E64C2A1}"/>
              </a:ext>
            </a:extLst>
          </p:cNvPr>
          <p:cNvSpPr>
            <a:spLocks noGrp="1" noRot="1" noChangeAspect="1" noChangeArrowheads="1" noTextEdit="1"/>
          </p:cNvSpPr>
          <p:nvPr>
            <p:ph type="sldImg"/>
          </p:nvPr>
        </p:nvSpPr>
        <p:spPr>
          <a:ln/>
        </p:spPr>
      </p:sp>
      <p:sp>
        <p:nvSpPr>
          <p:cNvPr id="45058" name="Espace réservé des commentaires 2">
            <a:extLst>
              <a:ext uri="{FF2B5EF4-FFF2-40B4-BE49-F238E27FC236}">
                <a16:creationId xmlns:a16="http://schemas.microsoft.com/office/drawing/2014/main" id="{F503275F-09EC-0EC4-F451-9B2010BD38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ndParaRPr>
          </a:p>
        </p:txBody>
      </p:sp>
      <p:sp>
        <p:nvSpPr>
          <p:cNvPr id="45059" name="Espace réservé du numéro de diapositive 3">
            <a:extLst>
              <a:ext uri="{FF2B5EF4-FFF2-40B4-BE49-F238E27FC236}">
                <a16:creationId xmlns:a16="http://schemas.microsoft.com/office/drawing/2014/main" id="{C3548062-DB5B-B723-791D-65F6D6F71F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0D52D0-8344-40F6-903C-0247AEC8ADDD}" type="slidenum">
              <a:rPr lang="fr-FR" altLang="fr-FR"/>
              <a:pPr/>
              <a:t>19</a:t>
            </a:fld>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B49E1685-749A-B093-E656-2CCABA4095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DF7BA-39DF-4FE7-B7B9-EB33DD0678D5}" type="slidenum">
              <a:rPr lang="fr-FR" altLang="fr-FR"/>
              <a:pPr/>
              <a:t>24</a:t>
            </a:fld>
            <a:endParaRPr lang="fr-FR" altLang="fr-FR"/>
          </a:p>
        </p:txBody>
      </p:sp>
      <p:sp>
        <p:nvSpPr>
          <p:cNvPr id="51202" name="Rectangle 2">
            <a:extLst>
              <a:ext uri="{FF2B5EF4-FFF2-40B4-BE49-F238E27FC236}">
                <a16:creationId xmlns:a16="http://schemas.microsoft.com/office/drawing/2014/main" id="{CB8D60A7-D7B6-9669-E241-A385F7192B82}"/>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041863E1-1B88-33BE-1244-C340CE3915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6A1D1F86-04F5-E8E8-D2C7-078A37D31D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48D8CD-232C-47F5-9E0B-A8972CB133A3}" type="slidenum">
              <a:rPr lang="fr-FR" altLang="fr-FR"/>
              <a:pPr/>
              <a:t>25</a:t>
            </a:fld>
            <a:endParaRPr lang="fr-FR" altLang="fr-FR"/>
          </a:p>
        </p:txBody>
      </p:sp>
      <p:sp>
        <p:nvSpPr>
          <p:cNvPr id="53250" name="Rectangle 2">
            <a:extLst>
              <a:ext uri="{FF2B5EF4-FFF2-40B4-BE49-F238E27FC236}">
                <a16:creationId xmlns:a16="http://schemas.microsoft.com/office/drawing/2014/main" id="{696A4E9A-5650-07E1-A354-A853474A7092}"/>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BB1B75CF-E355-36C6-3154-A3F0336D3D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067D0A3F-63DA-785F-D6CF-E3B1D528D7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01052F-C205-4857-A4D7-A8AF2D4ED990}" type="slidenum">
              <a:rPr lang="fr-FR" altLang="fr-FR"/>
              <a:pPr/>
              <a:t>35</a:t>
            </a:fld>
            <a:endParaRPr lang="fr-FR" altLang="fr-FR"/>
          </a:p>
        </p:txBody>
      </p:sp>
      <p:sp>
        <p:nvSpPr>
          <p:cNvPr id="64514" name="Rectangle 2">
            <a:extLst>
              <a:ext uri="{FF2B5EF4-FFF2-40B4-BE49-F238E27FC236}">
                <a16:creationId xmlns:a16="http://schemas.microsoft.com/office/drawing/2014/main" id="{A675FDD8-5F34-8506-55BD-DF722B7AD32B}"/>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ABF9AF87-B4B8-B212-46CD-519970E326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E156354A-4BEC-3D73-076F-32EFDC3947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C60D97-7950-4F12-AD9D-BB88B54F19FC}" type="slidenum">
              <a:rPr lang="fr-FR" altLang="fr-FR"/>
              <a:pPr/>
              <a:t>36</a:t>
            </a:fld>
            <a:endParaRPr lang="fr-FR" altLang="fr-FR"/>
          </a:p>
        </p:txBody>
      </p:sp>
      <p:sp>
        <p:nvSpPr>
          <p:cNvPr id="66562" name="Rectangle 2">
            <a:extLst>
              <a:ext uri="{FF2B5EF4-FFF2-40B4-BE49-F238E27FC236}">
                <a16:creationId xmlns:a16="http://schemas.microsoft.com/office/drawing/2014/main" id="{2FB8DA46-483D-95E5-F7A7-A20DC3F41F40}"/>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C038CA39-A393-56FC-8438-DD461B26AF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a:extLst>
              <a:ext uri="{FF2B5EF4-FFF2-40B4-BE49-F238E27FC236}">
                <a16:creationId xmlns:a16="http://schemas.microsoft.com/office/drawing/2014/main" id="{12EE376E-2400-2A28-0B4F-66085A9734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08DDC2-9F59-436A-97CC-7A264A154267}" type="slidenum">
              <a:rPr lang="fr-FR" altLang="fr-FR"/>
              <a:pPr/>
              <a:t>38</a:t>
            </a:fld>
            <a:endParaRPr lang="fr-FR" altLang="fr-FR"/>
          </a:p>
        </p:txBody>
      </p:sp>
      <p:sp>
        <p:nvSpPr>
          <p:cNvPr id="69634" name="Rectangle 2">
            <a:extLst>
              <a:ext uri="{FF2B5EF4-FFF2-40B4-BE49-F238E27FC236}">
                <a16:creationId xmlns:a16="http://schemas.microsoft.com/office/drawing/2014/main" id="{CCA7543F-BA67-D108-F796-13CDD10A0CE4}"/>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2636BFFB-EA22-C138-AED1-49FE21333B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e l'image des diapositives 1">
            <a:extLst>
              <a:ext uri="{FF2B5EF4-FFF2-40B4-BE49-F238E27FC236}">
                <a16:creationId xmlns:a16="http://schemas.microsoft.com/office/drawing/2014/main" id="{09FFFF09-919C-226D-3FE2-7F55192E23E9}"/>
              </a:ext>
            </a:extLst>
          </p:cNvPr>
          <p:cNvSpPr>
            <a:spLocks noGrp="1" noRot="1" noChangeAspect="1" noChangeArrowheads="1" noTextEdit="1"/>
          </p:cNvSpPr>
          <p:nvPr>
            <p:ph type="sldImg"/>
          </p:nvPr>
        </p:nvSpPr>
        <p:spPr>
          <a:ln/>
        </p:spPr>
      </p:sp>
      <p:sp>
        <p:nvSpPr>
          <p:cNvPr id="71682" name="Espace réservé des commentaires 2">
            <a:extLst>
              <a:ext uri="{FF2B5EF4-FFF2-40B4-BE49-F238E27FC236}">
                <a16:creationId xmlns:a16="http://schemas.microsoft.com/office/drawing/2014/main" id="{29D7B9BA-C7EB-CE59-51E0-84E1324ECEB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ndParaRPr>
          </a:p>
        </p:txBody>
      </p:sp>
      <p:sp>
        <p:nvSpPr>
          <p:cNvPr id="71683" name="Espace réservé du numéro de diapositive 3">
            <a:extLst>
              <a:ext uri="{FF2B5EF4-FFF2-40B4-BE49-F238E27FC236}">
                <a16:creationId xmlns:a16="http://schemas.microsoft.com/office/drawing/2014/main" id="{BC1B0CFF-6970-BC27-F70E-B870310FDD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B2514C-D85F-4C34-8A4A-02AA4F5BD0C3}" type="slidenum">
              <a:rPr lang="fr-FR" altLang="fr-FR"/>
              <a:pPr/>
              <a:t>39</a:t>
            </a:fld>
            <a:endParaRPr lang="fr-FR"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a:extLst>
              <a:ext uri="{FF2B5EF4-FFF2-40B4-BE49-F238E27FC236}">
                <a16:creationId xmlns:a16="http://schemas.microsoft.com/office/drawing/2014/main" id="{8D5FE6D6-B425-FD20-5717-C9691FA18C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E020BD-4C95-4EDA-8EF9-C9DB649D57D4}" type="slidenum">
              <a:rPr lang="fr-FR" altLang="fr-FR"/>
              <a:pPr/>
              <a:t>40</a:t>
            </a:fld>
            <a:endParaRPr lang="fr-FR" altLang="fr-FR"/>
          </a:p>
        </p:txBody>
      </p:sp>
      <p:sp>
        <p:nvSpPr>
          <p:cNvPr id="73730" name="Rectangle 2">
            <a:extLst>
              <a:ext uri="{FF2B5EF4-FFF2-40B4-BE49-F238E27FC236}">
                <a16:creationId xmlns:a16="http://schemas.microsoft.com/office/drawing/2014/main" id="{69643833-EDCA-5A1C-596E-7851810A2746}"/>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D0CACFFC-68B6-35CB-6C22-FCC4F2101F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a:extLst>
              <a:ext uri="{FF2B5EF4-FFF2-40B4-BE49-F238E27FC236}">
                <a16:creationId xmlns:a16="http://schemas.microsoft.com/office/drawing/2014/main" id="{49F377E7-24E9-859B-903E-8C481F74C0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8B7934-8EB0-4A86-8BB0-1C44486BA396}" type="slidenum">
              <a:rPr lang="fr-FR" altLang="fr-FR"/>
              <a:pPr/>
              <a:t>41</a:t>
            </a:fld>
            <a:endParaRPr lang="fr-FR" altLang="fr-FR"/>
          </a:p>
        </p:txBody>
      </p:sp>
      <p:sp>
        <p:nvSpPr>
          <p:cNvPr id="75778" name="Rectangle 2">
            <a:extLst>
              <a:ext uri="{FF2B5EF4-FFF2-40B4-BE49-F238E27FC236}">
                <a16:creationId xmlns:a16="http://schemas.microsoft.com/office/drawing/2014/main" id="{AF2AF36B-62E7-7D1A-B5DD-805E99D742B6}"/>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2228F78B-02BE-94EF-97AA-3B58D96CC8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1E6749D1-8DA2-BEEA-7F2D-07AB659976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FCD26F-6B8E-4FF3-A164-354CD32BCD52}" type="slidenum">
              <a:rPr lang="fr-FR" altLang="fr-FR"/>
              <a:pPr/>
              <a:t>6</a:t>
            </a:fld>
            <a:endParaRPr lang="fr-FR" altLang="fr-FR"/>
          </a:p>
        </p:txBody>
      </p:sp>
      <p:sp>
        <p:nvSpPr>
          <p:cNvPr id="22530" name="Rectangle 2">
            <a:extLst>
              <a:ext uri="{FF2B5EF4-FFF2-40B4-BE49-F238E27FC236}">
                <a16:creationId xmlns:a16="http://schemas.microsoft.com/office/drawing/2014/main" id="{013477AA-0F71-D75F-875E-7B9341C6571E}"/>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9F7316CD-31F1-80CB-C193-736704E8C7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ndParaRPr>
          </a:p>
          <a:p>
            <a:endParaRPr lang="fr-FR" altLang="fr-FR">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a:extLst>
              <a:ext uri="{FF2B5EF4-FFF2-40B4-BE49-F238E27FC236}">
                <a16:creationId xmlns:a16="http://schemas.microsoft.com/office/drawing/2014/main" id="{553E5986-0A5A-CD50-65EE-37A26C896C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DCA4A0-0030-4F0D-A0DE-7037C650429E}" type="slidenum">
              <a:rPr lang="fr-FR" altLang="fr-FR"/>
              <a:pPr/>
              <a:t>42</a:t>
            </a:fld>
            <a:endParaRPr lang="fr-FR" altLang="fr-FR"/>
          </a:p>
        </p:txBody>
      </p:sp>
      <p:sp>
        <p:nvSpPr>
          <p:cNvPr id="77826" name="Rectangle 2">
            <a:extLst>
              <a:ext uri="{FF2B5EF4-FFF2-40B4-BE49-F238E27FC236}">
                <a16:creationId xmlns:a16="http://schemas.microsoft.com/office/drawing/2014/main" id="{BFDD287D-7A39-E83A-7DA2-398C0D97FDF3}"/>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D5D3FA49-EB86-96E9-B3B2-6D7F4E858B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Espace réservé de l'image des diapositives 1">
            <a:extLst>
              <a:ext uri="{FF2B5EF4-FFF2-40B4-BE49-F238E27FC236}">
                <a16:creationId xmlns:a16="http://schemas.microsoft.com/office/drawing/2014/main" id="{0E8C6E51-6C3D-73EE-98C1-A0A8B15E58B6}"/>
              </a:ext>
            </a:extLst>
          </p:cNvPr>
          <p:cNvSpPr>
            <a:spLocks noGrp="1" noRot="1" noChangeAspect="1" noChangeArrowheads="1" noTextEdit="1"/>
          </p:cNvSpPr>
          <p:nvPr>
            <p:ph type="sldImg"/>
          </p:nvPr>
        </p:nvSpPr>
        <p:spPr>
          <a:ln/>
        </p:spPr>
      </p:sp>
      <p:sp>
        <p:nvSpPr>
          <p:cNvPr id="79874" name="Espace réservé des commentaires 2">
            <a:extLst>
              <a:ext uri="{FF2B5EF4-FFF2-40B4-BE49-F238E27FC236}">
                <a16:creationId xmlns:a16="http://schemas.microsoft.com/office/drawing/2014/main" id="{4AC1A6AD-5023-1ADD-7550-79D6804480B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ndParaRPr>
          </a:p>
        </p:txBody>
      </p:sp>
      <p:sp>
        <p:nvSpPr>
          <p:cNvPr id="79875" name="Espace réservé du numéro de diapositive 3">
            <a:extLst>
              <a:ext uri="{FF2B5EF4-FFF2-40B4-BE49-F238E27FC236}">
                <a16:creationId xmlns:a16="http://schemas.microsoft.com/office/drawing/2014/main" id="{E6782515-85C1-1973-9F5D-C8DCCB0237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5DB295-5E97-431A-A587-BEDBCBAAE597}" type="slidenum">
              <a:rPr lang="fr-FR" altLang="fr-FR"/>
              <a:pPr/>
              <a:t>43</a:t>
            </a:fld>
            <a:endParaRPr lang="fr-FR" alt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a:extLst>
              <a:ext uri="{FF2B5EF4-FFF2-40B4-BE49-F238E27FC236}">
                <a16:creationId xmlns:a16="http://schemas.microsoft.com/office/drawing/2014/main" id="{02815C20-18A6-CD88-FE4B-6A6470054F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A5D760-102C-40F3-A296-42C03A19A0DE}" type="slidenum">
              <a:rPr lang="fr-FR" altLang="fr-FR"/>
              <a:pPr/>
              <a:t>60</a:t>
            </a:fld>
            <a:endParaRPr lang="fr-FR" altLang="fr-FR"/>
          </a:p>
        </p:txBody>
      </p:sp>
      <p:sp>
        <p:nvSpPr>
          <p:cNvPr id="98306" name="Rectangle 2">
            <a:extLst>
              <a:ext uri="{FF2B5EF4-FFF2-40B4-BE49-F238E27FC236}">
                <a16:creationId xmlns:a16="http://schemas.microsoft.com/office/drawing/2014/main" id="{5981E796-CF1F-A440-DD62-43AA9F910D11}"/>
              </a:ext>
            </a:extLst>
          </p:cNvPr>
          <p:cNvSpPr>
            <a:spLocks noGrp="1" noRot="1" noChangeAspect="1" noChangeArrowheads="1" noTextEdit="1"/>
          </p:cNvSpPr>
          <p:nvPr>
            <p:ph type="sldImg"/>
          </p:nvPr>
        </p:nvSpPr>
        <p:spPr>
          <a:ln/>
        </p:spPr>
      </p:sp>
      <p:sp>
        <p:nvSpPr>
          <p:cNvPr id="98307" name="Rectangle 3">
            <a:extLst>
              <a:ext uri="{FF2B5EF4-FFF2-40B4-BE49-F238E27FC236}">
                <a16:creationId xmlns:a16="http://schemas.microsoft.com/office/drawing/2014/main" id="{9F3A62F4-8A66-5736-FD2D-8E2F356169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a:extLst>
              <a:ext uri="{FF2B5EF4-FFF2-40B4-BE49-F238E27FC236}">
                <a16:creationId xmlns:a16="http://schemas.microsoft.com/office/drawing/2014/main" id="{495A6ED0-EB55-E9F4-A88A-12BBA9FDB8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A9222A-7E7B-4547-A54D-CF05370C1E3E}" type="slidenum">
              <a:rPr lang="fr-FR" altLang="fr-FR"/>
              <a:pPr/>
              <a:t>64</a:t>
            </a:fld>
            <a:endParaRPr lang="fr-FR" altLang="fr-FR"/>
          </a:p>
        </p:txBody>
      </p:sp>
      <p:sp>
        <p:nvSpPr>
          <p:cNvPr id="103426" name="Rectangle 2">
            <a:extLst>
              <a:ext uri="{FF2B5EF4-FFF2-40B4-BE49-F238E27FC236}">
                <a16:creationId xmlns:a16="http://schemas.microsoft.com/office/drawing/2014/main" id="{DD4D4EC8-FDB4-6E5B-9FFA-71D3DDD25CC4}"/>
              </a:ext>
            </a:extLst>
          </p:cNvPr>
          <p:cNvSpPr>
            <a:spLocks noGrp="1" noRot="1" noChangeAspect="1" noChangeArrowheads="1" noTextEdit="1"/>
          </p:cNvSpPr>
          <p:nvPr>
            <p:ph type="sldImg"/>
          </p:nvPr>
        </p:nvSpPr>
        <p:spPr>
          <a:ln/>
        </p:spPr>
      </p:sp>
      <p:sp>
        <p:nvSpPr>
          <p:cNvPr id="103427" name="Rectangle 3">
            <a:extLst>
              <a:ext uri="{FF2B5EF4-FFF2-40B4-BE49-F238E27FC236}">
                <a16:creationId xmlns:a16="http://schemas.microsoft.com/office/drawing/2014/main" id="{03EF610F-A0B2-B555-A07A-6A6A0A83E9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a:extLst>
              <a:ext uri="{FF2B5EF4-FFF2-40B4-BE49-F238E27FC236}">
                <a16:creationId xmlns:a16="http://schemas.microsoft.com/office/drawing/2014/main" id="{4C2FB272-D360-D229-6A6C-1350D999EC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7CF32C-2C73-43D8-AAFC-88C88649ED46}" type="slidenum">
              <a:rPr lang="fr-FR" altLang="fr-FR"/>
              <a:pPr/>
              <a:t>65</a:t>
            </a:fld>
            <a:endParaRPr lang="fr-FR" altLang="fr-FR"/>
          </a:p>
        </p:txBody>
      </p:sp>
      <p:sp>
        <p:nvSpPr>
          <p:cNvPr id="105474" name="Rectangle 2">
            <a:extLst>
              <a:ext uri="{FF2B5EF4-FFF2-40B4-BE49-F238E27FC236}">
                <a16:creationId xmlns:a16="http://schemas.microsoft.com/office/drawing/2014/main" id="{4E462933-2702-9E7E-FAB4-D8173EFEB1BA}"/>
              </a:ext>
            </a:extLst>
          </p:cNvPr>
          <p:cNvSpPr>
            <a:spLocks noGrp="1" noRot="1" noChangeAspect="1" noChangeArrowheads="1" noTextEdit="1"/>
          </p:cNvSpPr>
          <p:nvPr>
            <p:ph type="sldImg"/>
          </p:nvPr>
        </p:nvSpPr>
        <p:spPr>
          <a:ln/>
        </p:spPr>
      </p:sp>
      <p:sp>
        <p:nvSpPr>
          <p:cNvPr id="105475" name="Rectangle 3">
            <a:extLst>
              <a:ext uri="{FF2B5EF4-FFF2-40B4-BE49-F238E27FC236}">
                <a16:creationId xmlns:a16="http://schemas.microsoft.com/office/drawing/2014/main" id="{B917A667-793B-C6C4-CB27-DDDB89F35D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a:extLst>
              <a:ext uri="{FF2B5EF4-FFF2-40B4-BE49-F238E27FC236}">
                <a16:creationId xmlns:a16="http://schemas.microsoft.com/office/drawing/2014/main" id="{FA5CBA0F-7387-19FB-EBEE-D5A55CE9FC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F958E8-5CB9-4631-891A-4EB0E3E65D60}" type="slidenum">
              <a:rPr lang="fr-FR" altLang="fr-FR"/>
              <a:pPr/>
              <a:t>67</a:t>
            </a:fld>
            <a:endParaRPr lang="fr-FR" altLang="fr-FR"/>
          </a:p>
        </p:txBody>
      </p:sp>
      <p:sp>
        <p:nvSpPr>
          <p:cNvPr id="108546" name="Rectangle 2">
            <a:extLst>
              <a:ext uri="{FF2B5EF4-FFF2-40B4-BE49-F238E27FC236}">
                <a16:creationId xmlns:a16="http://schemas.microsoft.com/office/drawing/2014/main" id="{64AAA923-930C-6EBC-7325-7C873B503364}"/>
              </a:ext>
            </a:extLst>
          </p:cNvPr>
          <p:cNvSpPr>
            <a:spLocks noGrp="1" noRot="1" noChangeAspect="1" noChangeArrowheads="1" noTextEdit="1"/>
          </p:cNvSpPr>
          <p:nvPr>
            <p:ph type="sldImg"/>
          </p:nvPr>
        </p:nvSpPr>
        <p:spPr>
          <a:ln/>
        </p:spPr>
      </p:sp>
      <p:sp>
        <p:nvSpPr>
          <p:cNvPr id="108547" name="Rectangle 3">
            <a:extLst>
              <a:ext uri="{FF2B5EF4-FFF2-40B4-BE49-F238E27FC236}">
                <a16:creationId xmlns:a16="http://schemas.microsoft.com/office/drawing/2014/main" id="{C9979C66-A4EE-5EBC-AC47-BAE0AE7523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a:extLst>
              <a:ext uri="{FF2B5EF4-FFF2-40B4-BE49-F238E27FC236}">
                <a16:creationId xmlns:a16="http://schemas.microsoft.com/office/drawing/2014/main" id="{CFEF3D3F-612D-17DB-C99D-BA89849EA8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85DA8F-FE5E-42CA-A4EF-001CAAB6E51F}" type="slidenum">
              <a:rPr lang="fr-FR" altLang="fr-FR"/>
              <a:pPr/>
              <a:t>76</a:t>
            </a:fld>
            <a:endParaRPr lang="fr-FR" altLang="fr-FR"/>
          </a:p>
        </p:txBody>
      </p:sp>
      <p:sp>
        <p:nvSpPr>
          <p:cNvPr id="118786" name="Rectangle 2">
            <a:extLst>
              <a:ext uri="{FF2B5EF4-FFF2-40B4-BE49-F238E27FC236}">
                <a16:creationId xmlns:a16="http://schemas.microsoft.com/office/drawing/2014/main" id="{EDB62ADC-2B66-F4AF-90C2-FC7E32D85B06}"/>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52C61114-3D00-9B63-9E64-FC7924B0E7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a:extLst>
              <a:ext uri="{FF2B5EF4-FFF2-40B4-BE49-F238E27FC236}">
                <a16:creationId xmlns:a16="http://schemas.microsoft.com/office/drawing/2014/main" id="{228101E4-7240-C57F-0DE6-978D47D8D9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487DE6-FA58-4A7B-B804-4994F42D5BF7}" type="slidenum">
              <a:rPr lang="fr-FR" altLang="fr-FR"/>
              <a:pPr/>
              <a:t>77</a:t>
            </a:fld>
            <a:endParaRPr lang="fr-FR" altLang="fr-FR"/>
          </a:p>
        </p:txBody>
      </p:sp>
      <p:sp>
        <p:nvSpPr>
          <p:cNvPr id="120834" name="Rectangle 2">
            <a:extLst>
              <a:ext uri="{FF2B5EF4-FFF2-40B4-BE49-F238E27FC236}">
                <a16:creationId xmlns:a16="http://schemas.microsoft.com/office/drawing/2014/main" id="{3718193D-E986-BD05-E2C1-39DBB502315A}"/>
              </a:ext>
            </a:extLst>
          </p:cNvPr>
          <p:cNvSpPr>
            <a:spLocks noGrp="1" noRot="1" noChangeAspect="1" noChangeArrowheads="1" noTextEdit="1"/>
          </p:cNvSpPr>
          <p:nvPr>
            <p:ph type="sldImg"/>
          </p:nvPr>
        </p:nvSpPr>
        <p:spPr>
          <a:ln/>
        </p:spPr>
      </p:sp>
      <p:sp>
        <p:nvSpPr>
          <p:cNvPr id="120835" name="Rectangle 3">
            <a:extLst>
              <a:ext uri="{FF2B5EF4-FFF2-40B4-BE49-F238E27FC236}">
                <a16:creationId xmlns:a16="http://schemas.microsoft.com/office/drawing/2014/main" id="{A1CDF372-0168-7A71-6DEE-12B4C74A22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a:extLst>
              <a:ext uri="{FF2B5EF4-FFF2-40B4-BE49-F238E27FC236}">
                <a16:creationId xmlns:a16="http://schemas.microsoft.com/office/drawing/2014/main" id="{D820BB22-7455-B302-F4F1-BB1417A16A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E5E2F9-C22E-4814-BA79-238A54487AC5}" type="slidenum">
              <a:rPr lang="fr-FR" altLang="fr-FR"/>
              <a:pPr/>
              <a:t>85</a:t>
            </a:fld>
            <a:endParaRPr lang="fr-FR" altLang="fr-FR"/>
          </a:p>
        </p:txBody>
      </p:sp>
      <p:sp>
        <p:nvSpPr>
          <p:cNvPr id="130050" name="Rectangle 2">
            <a:extLst>
              <a:ext uri="{FF2B5EF4-FFF2-40B4-BE49-F238E27FC236}">
                <a16:creationId xmlns:a16="http://schemas.microsoft.com/office/drawing/2014/main" id="{E5FE5361-9719-2CA6-0908-A99DBE2D9796}"/>
              </a:ext>
            </a:extLst>
          </p:cNvPr>
          <p:cNvSpPr>
            <a:spLocks noGrp="1" noRot="1" noChangeAspect="1" noChangeArrowheads="1" noTextEdit="1"/>
          </p:cNvSpPr>
          <p:nvPr>
            <p:ph type="sldImg"/>
          </p:nvPr>
        </p:nvSpPr>
        <p:spPr>
          <a:ln/>
        </p:spPr>
      </p:sp>
      <p:sp>
        <p:nvSpPr>
          <p:cNvPr id="130051" name="Rectangle 3">
            <a:extLst>
              <a:ext uri="{FF2B5EF4-FFF2-40B4-BE49-F238E27FC236}">
                <a16:creationId xmlns:a16="http://schemas.microsoft.com/office/drawing/2014/main" id="{19F6F15B-9B95-4985-025C-16EA0B7DDD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a:extLst>
              <a:ext uri="{FF2B5EF4-FFF2-40B4-BE49-F238E27FC236}">
                <a16:creationId xmlns:a16="http://schemas.microsoft.com/office/drawing/2014/main" id="{6EA0F397-B608-CD4D-DE03-D64F9FF7EB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56077E-533A-4EAD-8E6B-827EBC16AFF9}" type="slidenum">
              <a:rPr lang="fr-FR" altLang="fr-FR">
                <a:cs typeface="Arial" panose="020B0604020202020204" pitchFamily="34" charset="0"/>
              </a:rPr>
              <a:pPr/>
              <a:t>90</a:t>
            </a:fld>
            <a:endParaRPr lang="fr-FR" altLang="fr-FR">
              <a:cs typeface="Arial" panose="020B0604020202020204" pitchFamily="34" charset="0"/>
            </a:endParaRPr>
          </a:p>
        </p:txBody>
      </p:sp>
      <p:sp>
        <p:nvSpPr>
          <p:cNvPr id="136194" name="Rectangle 7">
            <a:extLst>
              <a:ext uri="{FF2B5EF4-FFF2-40B4-BE49-F238E27FC236}">
                <a16:creationId xmlns:a16="http://schemas.microsoft.com/office/drawing/2014/main" id="{6B3AC5EA-2A51-04F7-9852-649124B73ED0}"/>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fld id="{BDBD371F-05ED-4C12-AFA7-94B8B4D2A651}" type="slidenum">
              <a:rPr lang="en-US" altLang="fr-FR" sz="1200"/>
              <a:pPr algn="r"/>
              <a:t>90</a:t>
            </a:fld>
            <a:endParaRPr lang="en-US" altLang="fr-FR" sz="1200"/>
          </a:p>
        </p:txBody>
      </p:sp>
      <p:sp>
        <p:nvSpPr>
          <p:cNvPr id="136195" name="Rectangle 2">
            <a:extLst>
              <a:ext uri="{FF2B5EF4-FFF2-40B4-BE49-F238E27FC236}">
                <a16:creationId xmlns:a16="http://schemas.microsoft.com/office/drawing/2014/main" id="{B7162967-C60E-9033-18BC-09547A574FB8}"/>
              </a:ext>
            </a:extLst>
          </p:cNvPr>
          <p:cNvSpPr>
            <a:spLocks noGrp="1" noRot="1" noChangeAspect="1" noChangeArrowheads="1" noTextEdit="1"/>
          </p:cNvSpPr>
          <p:nvPr>
            <p:ph type="sldImg"/>
          </p:nvPr>
        </p:nvSpPr>
        <p:spPr>
          <a:ln/>
        </p:spPr>
      </p:sp>
      <p:sp>
        <p:nvSpPr>
          <p:cNvPr id="136196" name="Rectangle 3">
            <a:extLst>
              <a:ext uri="{FF2B5EF4-FFF2-40B4-BE49-F238E27FC236}">
                <a16:creationId xmlns:a16="http://schemas.microsoft.com/office/drawing/2014/main" id="{DAF6C4F2-1104-15D3-EF00-DEEA6D9A50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fr-FR">
                <a:latin typeface="Arial" panose="020B0604020202020204" pitchFamily="34" charset="0"/>
              </a:rPr>
              <a:t>Au Québec: La consultation génétique</a:t>
            </a:r>
            <a:endParaRPr lang="en-US" altLang="fr-FR">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a:extLst>
              <a:ext uri="{FF2B5EF4-FFF2-40B4-BE49-F238E27FC236}">
                <a16:creationId xmlns:a16="http://schemas.microsoft.com/office/drawing/2014/main" id="{32637B06-583D-3280-9F3D-C51CA5E0A192}"/>
              </a:ext>
            </a:extLst>
          </p:cNvPr>
          <p:cNvSpPr>
            <a:spLocks noGrp="1" noRot="1" noChangeAspect="1" noChangeArrowheads="1" noTextEdit="1"/>
          </p:cNvSpPr>
          <p:nvPr>
            <p:ph type="sldImg"/>
          </p:nvPr>
        </p:nvSpPr>
        <p:spPr>
          <a:ln/>
        </p:spPr>
      </p:sp>
      <p:sp>
        <p:nvSpPr>
          <p:cNvPr id="24578" name="Espace réservé des commentaires 2">
            <a:extLst>
              <a:ext uri="{FF2B5EF4-FFF2-40B4-BE49-F238E27FC236}">
                <a16:creationId xmlns:a16="http://schemas.microsoft.com/office/drawing/2014/main" id="{34987A25-E6FF-395E-D37B-AF60EB2475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ndParaRPr>
          </a:p>
        </p:txBody>
      </p:sp>
      <p:sp>
        <p:nvSpPr>
          <p:cNvPr id="24579" name="Espace réservé du numéro de diapositive 3">
            <a:extLst>
              <a:ext uri="{FF2B5EF4-FFF2-40B4-BE49-F238E27FC236}">
                <a16:creationId xmlns:a16="http://schemas.microsoft.com/office/drawing/2014/main" id="{A6BC8878-5A44-7A0C-DC61-9697400314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F78D86-6825-465C-ADC2-106FDE91909D}" type="slidenum">
              <a:rPr lang="fr-FR" altLang="fr-FR"/>
              <a:pPr/>
              <a:t>7</a:t>
            </a:fld>
            <a:endParaRPr lang="fr-FR" alt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Espace réservé de l'image des diapositives 1">
            <a:extLst>
              <a:ext uri="{FF2B5EF4-FFF2-40B4-BE49-F238E27FC236}">
                <a16:creationId xmlns:a16="http://schemas.microsoft.com/office/drawing/2014/main" id="{9E54BC9A-B869-EC68-4692-9639A1D3F38C}"/>
              </a:ext>
            </a:extLst>
          </p:cNvPr>
          <p:cNvSpPr>
            <a:spLocks noGrp="1" noRot="1" noChangeAspect="1" noChangeArrowheads="1" noTextEdit="1"/>
          </p:cNvSpPr>
          <p:nvPr>
            <p:ph type="sldImg"/>
          </p:nvPr>
        </p:nvSpPr>
        <p:spPr>
          <a:ln/>
        </p:spPr>
      </p:sp>
      <p:sp>
        <p:nvSpPr>
          <p:cNvPr id="138242" name="Espace réservé des commentaires 2">
            <a:extLst>
              <a:ext uri="{FF2B5EF4-FFF2-40B4-BE49-F238E27FC236}">
                <a16:creationId xmlns:a16="http://schemas.microsoft.com/office/drawing/2014/main" id="{C694CD9F-C96B-17FB-D134-931EF99AE7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a:r>
              <a:rPr lang="fr-CA" altLang="ja-JP" sz="2200">
                <a:latin typeface="Bookman Old Style" panose="02050604050505020204" pitchFamily="18" charset="0"/>
              </a:rPr>
              <a:t> et à s</a:t>
            </a:r>
            <a:r>
              <a:rPr lang="ja-JP" altLang="fr-CA" sz="2200">
                <a:latin typeface="Bookman Old Style" panose="02050604050505020204" pitchFamily="18" charset="0"/>
              </a:rPr>
              <a:t>’</a:t>
            </a:r>
            <a:r>
              <a:rPr lang="fr-CA" altLang="ja-JP" sz="2200">
                <a:latin typeface="Bookman Old Style" panose="02050604050505020204" pitchFamily="18" charset="0"/>
              </a:rPr>
              <a:t>adapter aux implications médicales, psychologiques et familiale de la contribution génétique à une condition donnée.</a:t>
            </a:r>
            <a:endParaRPr lang="fr-FR" altLang="fr-FR" sz="2200">
              <a:latin typeface="Bookman Old Style" panose="02050604050505020204" pitchFamily="18" charset="0"/>
            </a:endParaRPr>
          </a:p>
          <a:p>
            <a:endParaRPr lang="fr-FR" altLang="fr-FR">
              <a:latin typeface="Arial" panose="020B0604020202020204" pitchFamily="34" charset="0"/>
            </a:endParaRPr>
          </a:p>
        </p:txBody>
      </p:sp>
      <p:sp>
        <p:nvSpPr>
          <p:cNvPr id="138243" name="Espace réservé du numéro de diapositive 3">
            <a:extLst>
              <a:ext uri="{FF2B5EF4-FFF2-40B4-BE49-F238E27FC236}">
                <a16:creationId xmlns:a16="http://schemas.microsoft.com/office/drawing/2014/main" id="{50447CD4-A666-A6C4-F073-CA467B5A66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E23E3F-AB89-4BA0-B051-622236C36386}" type="slidenum">
              <a:rPr lang="fr-FR" altLang="fr-FR">
                <a:cs typeface="Arial" panose="020B0604020202020204" pitchFamily="34" charset="0"/>
              </a:rPr>
              <a:pPr/>
              <a:t>91</a:t>
            </a:fld>
            <a:endParaRPr lang="fr-FR" altLang="fr-FR">
              <a:cs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7">
            <a:extLst>
              <a:ext uri="{FF2B5EF4-FFF2-40B4-BE49-F238E27FC236}">
                <a16:creationId xmlns:a16="http://schemas.microsoft.com/office/drawing/2014/main" id="{0DB98765-B8E5-22A3-44F3-76D5886930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2D2EE5-6108-43DB-84DB-5693777A1666}" type="slidenum">
              <a:rPr lang="fr-FR" altLang="fr-FR">
                <a:cs typeface="Arial" panose="020B0604020202020204" pitchFamily="34" charset="0"/>
              </a:rPr>
              <a:pPr/>
              <a:t>105</a:t>
            </a:fld>
            <a:endParaRPr lang="fr-FR" altLang="fr-FR">
              <a:cs typeface="Arial" panose="020B0604020202020204" pitchFamily="34" charset="0"/>
            </a:endParaRPr>
          </a:p>
        </p:txBody>
      </p:sp>
      <p:sp>
        <p:nvSpPr>
          <p:cNvPr id="153602" name="Rectangle 2">
            <a:extLst>
              <a:ext uri="{FF2B5EF4-FFF2-40B4-BE49-F238E27FC236}">
                <a16:creationId xmlns:a16="http://schemas.microsoft.com/office/drawing/2014/main" id="{B0848C81-B83A-EC22-6E66-49EEA750C9D2}"/>
              </a:ext>
            </a:extLst>
          </p:cNvPr>
          <p:cNvSpPr>
            <a:spLocks noGrp="1" noRot="1" noChangeAspect="1" noChangeArrowheads="1" noTextEdit="1"/>
          </p:cNvSpPr>
          <p:nvPr>
            <p:ph type="sldImg"/>
          </p:nvPr>
        </p:nvSpPr>
        <p:spPr>
          <a:ln/>
        </p:spPr>
      </p:sp>
      <p:sp>
        <p:nvSpPr>
          <p:cNvPr id="153603" name="Rectangle 3">
            <a:extLst>
              <a:ext uri="{FF2B5EF4-FFF2-40B4-BE49-F238E27FC236}">
                <a16:creationId xmlns:a16="http://schemas.microsoft.com/office/drawing/2014/main" id="{67266877-E009-B0CC-1307-EF36C98EB6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a:latin typeface="Arial" panose="020B0604020202020204" pitchFamily="34" charset="0"/>
              </a:rPr>
              <a:t>La pénétrance peut être incomplète si la maladie dépend</a:t>
            </a:r>
          </a:p>
          <a:p>
            <a:r>
              <a:rPr lang="fr-FR" altLang="fr-FR">
                <a:latin typeface="Arial" panose="020B0604020202020204" pitchFamily="34" charset="0"/>
              </a:rPr>
              <a:t>de l'environnement, de l'expression d'un autre gène, ou </a:t>
            </a:r>
          </a:p>
          <a:p>
            <a:r>
              <a:rPr lang="fr-FR" altLang="fr-FR">
                <a:latin typeface="Arial" panose="020B0604020202020204" pitchFamily="34" charset="0"/>
              </a:rPr>
              <a:t>d'une expression inégale des deux copies du gène. </a:t>
            </a:r>
          </a:p>
          <a:p>
            <a:r>
              <a:rPr lang="fr-FR" altLang="fr-FR">
                <a:latin typeface="Arial" panose="020B0604020202020204" pitchFamily="34" charset="0"/>
              </a:rPr>
              <a:t>La pénétrance réduite résulte probablement d'une combinaison de facteurs génétiques, environnementaux et de mode de vie, </a:t>
            </a:r>
          </a:p>
          <a:p>
            <a:pPr eaLnBrk="1" hangingPunct="1"/>
            <a:endParaRPr lang="fr-FR" altLang="fr-FR">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7">
            <a:extLst>
              <a:ext uri="{FF2B5EF4-FFF2-40B4-BE49-F238E27FC236}">
                <a16:creationId xmlns:a16="http://schemas.microsoft.com/office/drawing/2014/main" id="{074A2D96-7CB0-EBB4-2E69-3A7D9A8587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8EF0B0-0DC7-449A-A690-FDFA437916A1}" type="slidenum">
              <a:rPr lang="fr-FR" altLang="fr-FR">
                <a:cs typeface="Arial" panose="020B0604020202020204" pitchFamily="34" charset="0"/>
              </a:rPr>
              <a:pPr/>
              <a:t>109</a:t>
            </a:fld>
            <a:endParaRPr lang="fr-FR" altLang="fr-FR">
              <a:cs typeface="Arial" panose="020B0604020202020204" pitchFamily="34" charset="0"/>
            </a:endParaRPr>
          </a:p>
        </p:txBody>
      </p:sp>
      <p:sp>
        <p:nvSpPr>
          <p:cNvPr id="158722" name="Rectangle 2">
            <a:extLst>
              <a:ext uri="{FF2B5EF4-FFF2-40B4-BE49-F238E27FC236}">
                <a16:creationId xmlns:a16="http://schemas.microsoft.com/office/drawing/2014/main" id="{D905E233-2936-6302-3763-A97255953AF8}"/>
              </a:ext>
            </a:extLst>
          </p:cNvPr>
          <p:cNvSpPr>
            <a:spLocks noGrp="1" noRot="1" noChangeAspect="1" noChangeArrowheads="1" noTextEdit="1"/>
          </p:cNvSpPr>
          <p:nvPr>
            <p:ph type="sldImg"/>
          </p:nvPr>
        </p:nvSpPr>
        <p:spPr>
          <a:ln/>
        </p:spPr>
      </p:sp>
      <p:sp>
        <p:nvSpPr>
          <p:cNvPr id="158723" name="Rectangle 3">
            <a:extLst>
              <a:ext uri="{FF2B5EF4-FFF2-40B4-BE49-F238E27FC236}">
                <a16:creationId xmlns:a16="http://schemas.microsoft.com/office/drawing/2014/main" id="{A740D9B6-92B1-3BDF-8702-A06A67D4C5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Espace réservé de l'image des diapositives 1">
            <a:extLst>
              <a:ext uri="{FF2B5EF4-FFF2-40B4-BE49-F238E27FC236}">
                <a16:creationId xmlns:a16="http://schemas.microsoft.com/office/drawing/2014/main" id="{B6502753-8447-3CC6-09FB-4C5E2E32E88B}"/>
              </a:ext>
            </a:extLst>
          </p:cNvPr>
          <p:cNvSpPr>
            <a:spLocks noGrp="1" noRot="1" noChangeAspect="1" noChangeArrowheads="1" noTextEdit="1"/>
          </p:cNvSpPr>
          <p:nvPr>
            <p:ph type="sldImg"/>
          </p:nvPr>
        </p:nvSpPr>
        <p:spPr>
          <a:ln/>
        </p:spPr>
      </p:sp>
      <p:sp>
        <p:nvSpPr>
          <p:cNvPr id="160770" name="Espace réservé des commentaires 2">
            <a:extLst>
              <a:ext uri="{FF2B5EF4-FFF2-40B4-BE49-F238E27FC236}">
                <a16:creationId xmlns:a16="http://schemas.microsoft.com/office/drawing/2014/main" id="{A8511073-563B-ECFF-436C-31DA84D4A7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a:latin typeface="Arial" panose="020B0604020202020204" pitchFamily="34" charset="0"/>
              </a:rPr>
              <a:t>On dit d'un gène qu'il est soumis à empreinte parentale lorsque, chez les organismes diploïdes, la copie héritée de la mère et la copie héritée du père ne sont pas exprimées de la même manière</a:t>
            </a:r>
          </a:p>
          <a:p>
            <a:r>
              <a:rPr lang="fr-FR" altLang="fr-FR">
                <a:latin typeface="Arial" panose="020B0604020202020204" pitchFamily="34" charset="0"/>
              </a:rPr>
              <a:t>n attribue cette différence à la présence, dans les régions flanquant ces gènes "imprimés", d'une séquence nucléotidique régulatrice hypothéique (recherches en cours) appelée "boîte d'empreinte". Cette séquence serait la cible, dans la lignée germinale, d'une modification qui introduirait un marquage épigénétique (l'empreinte) spécifique, distinct dans les gamètes mâles et femelles. </a:t>
            </a:r>
          </a:p>
        </p:txBody>
      </p:sp>
      <p:sp>
        <p:nvSpPr>
          <p:cNvPr id="160771" name="Espace réservé du numéro de diapositive 3">
            <a:extLst>
              <a:ext uri="{FF2B5EF4-FFF2-40B4-BE49-F238E27FC236}">
                <a16:creationId xmlns:a16="http://schemas.microsoft.com/office/drawing/2014/main" id="{8D5963CB-30F8-6A71-A06A-CB428F1D1E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86BC9A-936F-4A0B-9E80-8455262D8155}" type="slidenum">
              <a:rPr lang="fr-FR" altLang="fr-FR"/>
              <a:pPr/>
              <a:t>110</a:t>
            </a:fld>
            <a:endParaRPr lang="fr-FR" alt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a:extLst>
              <a:ext uri="{FF2B5EF4-FFF2-40B4-BE49-F238E27FC236}">
                <a16:creationId xmlns:a16="http://schemas.microsoft.com/office/drawing/2014/main" id="{BF74EC25-E7AC-B7DB-19BB-DB3A8CCE98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E63439-6BF2-4FA5-98EB-FAF25AC3839F}" type="slidenum">
              <a:rPr lang="fr-FR" altLang="fr-FR"/>
              <a:pPr/>
              <a:t>111</a:t>
            </a:fld>
            <a:endParaRPr lang="fr-FR" altLang="fr-FR"/>
          </a:p>
        </p:txBody>
      </p:sp>
      <p:sp>
        <p:nvSpPr>
          <p:cNvPr id="162818" name="Rectangle 2">
            <a:extLst>
              <a:ext uri="{FF2B5EF4-FFF2-40B4-BE49-F238E27FC236}">
                <a16:creationId xmlns:a16="http://schemas.microsoft.com/office/drawing/2014/main" id="{8DC02409-D2B3-F125-D176-0B4163152675}"/>
              </a:ext>
            </a:extLst>
          </p:cNvPr>
          <p:cNvSpPr>
            <a:spLocks noGrp="1" noRot="1" noChangeAspect="1" noChangeArrowheads="1" noTextEdit="1"/>
          </p:cNvSpPr>
          <p:nvPr>
            <p:ph type="sldImg"/>
          </p:nvPr>
        </p:nvSpPr>
        <p:spPr>
          <a:ln/>
        </p:spPr>
      </p:sp>
      <p:sp>
        <p:nvSpPr>
          <p:cNvPr id="162819" name="Rectangle 3">
            <a:extLst>
              <a:ext uri="{FF2B5EF4-FFF2-40B4-BE49-F238E27FC236}">
                <a16:creationId xmlns:a16="http://schemas.microsoft.com/office/drawing/2014/main" id="{66BBED86-F376-8053-F544-12FCB84AF4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Espace réservé de l'image des diapositives 1">
            <a:extLst>
              <a:ext uri="{FF2B5EF4-FFF2-40B4-BE49-F238E27FC236}">
                <a16:creationId xmlns:a16="http://schemas.microsoft.com/office/drawing/2014/main" id="{B7B5DD81-7A0A-3593-DBB5-8374C639E5BC}"/>
              </a:ext>
            </a:extLst>
          </p:cNvPr>
          <p:cNvSpPr>
            <a:spLocks noGrp="1" noRot="1" noChangeAspect="1" noChangeArrowheads="1" noTextEdit="1"/>
          </p:cNvSpPr>
          <p:nvPr>
            <p:ph type="sldImg"/>
          </p:nvPr>
        </p:nvSpPr>
        <p:spPr>
          <a:ln/>
        </p:spPr>
      </p:sp>
      <p:sp>
        <p:nvSpPr>
          <p:cNvPr id="173058" name="Espace réservé des commentaires 2">
            <a:extLst>
              <a:ext uri="{FF2B5EF4-FFF2-40B4-BE49-F238E27FC236}">
                <a16:creationId xmlns:a16="http://schemas.microsoft.com/office/drawing/2014/main" id="{8D465E87-E731-5B97-406F-0F868CEF6E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a:latin typeface="Arial" panose="020B0604020202020204" pitchFamily="34" charset="0"/>
              </a:rPr>
              <a:t>La perception du risque </a:t>
            </a:r>
          </a:p>
          <a:p>
            <a:r>
              <a:rPr lang="fr-FR" altLang="fr-FR">
                <a:latin typeface="Arial" panose="020B0604020202020204" pitchFamily="34" charset="0"/>
              </a:rPr>
              <a:t>o Que ce risque soit exprimé en pourcentage ou en risque relatif, le couple va traduire cette précision chiffrée en une notion qualitative, celle de risque acceptable ou inacceptable. Tous les médecins ayant une certaine expérience du conseil génétique savent que, dans une situation identique, deux couples n'ont pas la même perception. </a:t>
            </a:r>
          </a:p>
          <a:p>
            <a:endParaRPr lang="fr-FR" altLang="fr-FR">
              <a:latin typeface="Arial" panose="020B0604020202020204" pitchFamily="34" charset="0"/>
            </a:endParaRPr>
          </a:p>
        </p:txBody>
      </p:sp>
      <p:sp>
        <p:nvSpPr>
          <p:cNvPr id="173059" name="Espace réservé du numéro de diapositive 3">
            <a:extLst>
              <a:ext uri="{FF2B5EF4-FFF2-40B4-BE49-F238E27FC236}">
                <a16:creationId xmlns:a16="http://schemas.microsoft.com/office/drawing/2014/main" id="{8651B5C2-6247-6F28-3695-55FF652451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72517F-C9EF-459E-8DF0-55F0F3ABF0D0}" type="slidenum">
              <a:rPr lang="fr-FR" altLang="fr-FR">
                <a:cs typeface="Arial" panose="020B0604020202020204" pitchFamily="34" charset="0"/>
              </a:rPr>
              <a:pPr/>
              <a:t>120</a:t>
            </a:fld>
            <a:endParaRPr lang="fr-FR" altLang="fr-FR">
              <a:cs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Espace réservé de l'image des diapositives 1">
            <a:extLst>
              <a:ext uri="{FF2B5EF4-FFF2-40B4-BE49-F238E27FC236}">
                <a16:creationId xmlns:a16="http://schemas.microsoft.com/office/drawing/2014/main" id="{2809B30A-A9A3-C923-6BD4-68CAC43051A6}"/>
              </a:ext>
            </a:extLst>
          </p:cNvPr>
          <p:cNvSpPr>
            <a:spLocks noGrp="1" noRot="1" noChangeAspect="1" noChangeArrowheads="1" noTextEdit="1"/>
          </p:cNvSpPr>
          <p:nvPr>
            <p:ph type="sldImg"/>
          </p:nvPr>
        </p:nvSpPr>
        <p:spPr>
          <a:ln/>
        </p:spPr>
      </p:sp>
      <p:sp>
        <p:nvSpPr>
          <p:cNvPr id="3" name="Espace réservé des commentaires 2">
            <a:extLst>
              <a:ext uri="{FF2B5EF4-FFF2-40B4-BE49-F238E27FC236}">
                <a16:creationId xmlns:a16="http://schemas.microsoft.com/office/drawing/2014/main" id="{4CA45550-7235-E140-3059-CB7F0DFA59F6}"/>
              </a:ext>
            </a:extLst>
          </p:cNvPr>
          <p:cNvSpPr>
            <a:spLocks noGrp="1"/>
          </p:cNvSpPr>
          <p:nvPr>
            <p:ph type="body" idx="1"/>
          </p:nvPr>
        </p:nvSpPr>
        <p:spPr/>
        <p:txBody>
          <a:bodyPr>
            <a:normAutofit fontScale="92500" lnSpcReduction="10000"/>
          </a:bodyPr>
          <a:lstStyle/>
          <a:p>
            <a:pPr>
              <a:defRPr/>
            </a:pPr>
            <a:r>
              <a:rPr lang="fr-FR" sz="1800" dirty="0">
                <a:solidFill>
                  <a:schemeClr val="bg1"/>
                </a:solidFill>
                <a:cs typeface="Arial" charset="0"/>
              </a:rPr>
              <a:t>En plus certains facteurs modifient la perception du risque. </a:t>
            </a:r>
          </a:p>
          <a:p>
            <a:pPr>
              <a:defRPr/>
            </a:pPr>
            <a:endParaRPr lang="fr-FR" sz="1800" dirty="0">
              <a:solidFill>
                <a:schemeClr val="bg1"/>
              </a:solidFill>
              <a:cs typeface="Arial" charset="0"/>
            </a:endParaRPr>
          </a:p>
          <a:p>
            <a:pPr marL="800100" lvl="1" indent="-342900">
              <a:buFont typeface="Wingdings" pitchFamily="2" charset="2"/>
              <a:buChar char="Ø"/>
              <a:defRPr/>
            </a:pPr>
            <a:r>
              <a:rPr lang="fr-FR" sz="1800" dirty="0">
                <a:solidFill>
                  <a:schemeClr val="bg1"/>
                </a:solidFill>
                <a:cs typeface="Arial" charset="0"/>
              </a:rPr>
              <a:t>la gravité de la maladie et la façon dont elle est perçue par l'entourage,</a:t>
            </a:r>
          </a:p>
          <a:p>
            <a:pPr marL="800100" lvl="1" indent="-342900">
              <a:defRPr/>
            </a:pPr>
            <a:r>
              <a:rPr lang="fr-FR" sz="1800" dirty="0">
                <a:solidFill>
                  <a:schemeClr val="bg1"/>
                </a:solidFill>
                <a:cs typeface="Arial" charset="0"/>
              </a:rPr>
              <a:t> </a:t>
            </a:r>
          </a:p>
          <a:p>
            <a:pPr marL="800100" lvl="1" indent="-342900">
              <a:buFont typeface="Wingdings" pitchFamily="2" charset="2"/>
              <a:buChar char="Ø"/>
              <a:defRPr/>
            </a:pPr>
            <a:r>
              <a:rPr lang="fr-FR" sz="1800" dirty="0">
                <a:solidFill>
                  <a:schemeClr val="bg1"/>
                </a:solidFill>
                <a:cs typeface="Arial" charset="0"/>
              </a:rPr>
              <a:t>l’espoir de nouvelle thérapeutiques  </a:t>
            </a:r>
          </a:p>
          <a:p>
            <a:pPr marL="800100" lvl="1" indent="-342900">
              <a:buFont typeface="Wingdings" pitchFamily="2" charset="2"/>
              <a:buChar char="Ø"/>
              <a:defRPr/>
            </a:pPr>
            <a:endParaRPr lang="fr-FR" sz="1800" dirty="0">
              <a:solidFill>
                <a:schemeClr val="bg1"/>
              </a:solidFill>
              <a:cs typeface="Arial" charset="0"/>
            </a:endParaRPr>
          </a:p>
          <a:p>
            <a:pPr marL="800100" lvl="1" indent="-342900">
              <a:buFont typeface="Wingdings" pitchFamily="2" charset="2"/>
              <a:buChar char="Ø"/>
              <a:defRPr/>
            </a:pPr>
            <a:r>
              <a:rPr lang="fr-FR" sz="1800" dirty="0">
                <a:solidFill>
                  <a:schemeClr val="bg1"/>
                </a:solidFill>
                <a:cs typeface="Arial" charset="0"/>
              </a:rPr>
              <a:t>le nombre d'enfants sains du couple, </a:t>
            </a:r>
          </a:p>
          <a:p>
            <a:pPr marL="800100" lvl="1" indent="-342900">
              <a:buFont typeface="Wingdings" pitchFamily="2" charset="2"/>
              <a:buChar char="Ø"/>
              <a:defRPr/>
            </a:pPr>
            <a:endParaRPr lang="fr-FR" sz="1800" dirty="0">
              <a:solidFill>
                <a:schemeClr val="bg1"/>
              </a:solidFill>
              <a:cs typeface="Arial" charset="0"/>
            </a:endParaRPr>
          </a:p>
          <a:p>
            <a:pPr marL="800100" lvl="1" indent="-342900">
              <a:buFont typeface="Wingdings" pitchFamily="2" charset="2"/>
              <a:buChar char="Ø"/>
              <a:defRPr/>
            </a:pPr>
            <a:r>
              <a:rPr lang="fr-FR" sz="1800" dirty="0">
                <a:solidFill>
                  <a:schemeClr val="bg1"/>
                </a:solidFill>
                <a:cs typeface="Arial" charset="0"/>
              </a:rPr>
              <a:t>la possibilité d'un diagnostic prénatal, </a:t>
            </a:r>
          </a:p>
          <a:p>
            <a:pPr marL="800100" lvl="1" indent="-342900">
              <a:buFont typeface="Wingdings" pitchFamily="2" charset="2"/>
              <a:buChar char="Ø"/>
              <a:defRPr/>
            </a:pPr>
            <a:endParaRPr lang="fr-FR" sz="1800" dirty="0">
              <a:solidFill>
                <a:schemeClr val="bg1"/>
              </a:solidFill>
              <a:cs typeface="Arial" charset="0"/>
            </a:endParaRPr>
          </a:p>
          <a:p>
            <a:pPr marL="800100" lvl="1" indent="-342900">
              <a:buFont typeface="Wingdings" pitchFamily="2" charset="2"/>
              <a:buChar char="Ø"/>
              <a:defRPr/>
            </a:pPr>
            <a:r>
              <a:rPr lang="fr-FR" sz="1800" dirty="0">
                <a:solidFill>
                  <a:schemeClr val="bg1"/>
                </a:solidFill>
                <a:cs typeface="Arial" charset="0"/>
              </a:rPr>
              <a:t>l'expérience personnelle de la maladie</a:t>
            </a:r>
          </a:p>
          <a:p>
            <a:pPr>
              <a:defRPr/>
            </a:pPr>
            <a:endParaRPr lang="fr-FR" dirty="0"/>
          </a:p>
        </p:txBody>
      </p:sp>
      <p:sp>
        <p:nvSpPr>
          <p:cNvPr id="175107" name="Espace réservé du numéro de diapositive 3">
            <a:extLst>
              <a:ext uri="{FF2B5EF4-FFF2-40B4-BE49-F238E27FC236}">
                <a16:creationId xmlns:a16="http://schemas.microsoft.com/office/drawing/2014/main" id="{02C79434-DC1E-D05D-7021-6088C493620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D781E3-E19A-40F5-9193-C5609E04F99B}" type="slidenum">
              <a:rPr lang="fr-FR" altLang="fr-FR"/>
              <a:pPr/>
              <a:t>121</a:t>
            </a:fld>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CCFBD3D9-719A-4F77-F89E-435E7D556C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5EA4D5-AA7D-409B-9B49-46FA069072B1}" type="slidenum">
              <a:rPr lang="fr-FR" altLang="fr-FR"/>
              <a:pPr/>
              <a:t>8</a:t>
            </a:fld>
            <a:endParaRPr lang="fr-FR" altLang="fr-FR"/>
          </a:p>
        </p:txBody>
      </p:sp>
      <p:sp>
        <p:nvSpPr>
          <p:cNvPr id="26626" name="Rectangle 2">
            <a:extLst>
              <a:ext uri="{FF2B5EF4-FFF2-40B4-BE49-F238E27FC236}">
                <a16:creationId xmlns:a16="http://schemas.microsoft.com/office/drawing/2014/main" id="{D05BD81E-70C5-0BB1-A372-25430606D8C6}"/>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2D40315D-3110-ECC5-177B-E5CBB52975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35D457CD-2BB2-CEE7-D1CA-2B936BB21A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3CD692-8EA5-46FE-9AB3-5A9AEA889505}" type="slidenum">
              <a:rPr lang="fr-FR" altLang="fr-FR"/>
              <a:pPr/>
              <a:t>10</a:t>
            </a:fld>
            <a:endParaRPr lang="fr-FR" altLang="fr-FR"/>
          </a:p>
        </p:txBody>
      </p:sp>
      <p:sp>
        <p:nvSpPr>
          <p:cNvPr id="29698" name="Rectangle 2">
            <a:extLst>
              <a:ext uri="{FF2B5EF4-FFF2-40B4-BE49-F238E27FC236}">
                <a16:creationId xmlns:a16="http://schemas.microsoft.com/office/drawing/2014/main" id="{9D18949F-CA7A-80D1-B5B7-5B0467D6BB10}"/>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C1FF726F-1493-7DE2-87B8-A3DF317CA6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A21E4A79-BD7D-505F-2A81-48B41845E7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21F19F-7C84-40D9-B625-0015C41F6471}" type="slidenum">
              <a:rPr lang="fr-FR" altLang="fr-FR"/>
              <a:pPr/>
              <a:t>11</a:t>
            </a:fld>
            <a:endParaRPr lang="fr-FR" altLang="fr-FR"/>
          </a:p>
        </p:txBody>
      </p:sp>
      <p:sp>
        <p:nvSpPr>
          <p:cNvPr id="31746" name="Rectangle 2">
            <a:extLst>
              <a:ext uri="{FF2B5EF4-FFF2-40B4-BE49-F238E27FC236}">
                <a16:creationId xmlns:a16="http://schemas.microsoft.com/office/drawing/2014/main" id="{4B888E76-9075-54BF-EEC6-9F58255418D0}"/>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7576F636-091D-676F-5070-758E4C3A4D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841931B5-0482-B69E-8FDC-264C0B6D54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C2FABE-C218-4CC4-9860-0F17ED8C0016}" type="slidenum">
              <a:rPr lang="fr-FR" altLang="fr-FR"/>
              <a:pPr/>
              <a:t>14</a:t>
            </a:fld>
            <a:endParaRPr lang="fr-FR" altLang="fr-FR"/>
          </a:p>
        </p:txBody>
      </p:sp>
      <p:sp>
        <p:nvSpPr>
          <p:cNvPr id="35842" name="Rectangle 2">
            <a:extLst>
              <a:ext uri="{FF2B5EF4-FFF2-40B4-BE49-F238E27FC236}">
                <a16:creationId xmlns:a16="http://schemas.microsoft.com/office/drawing/2014/main" id="{CF7451DD-9D85-336A-28BE-2E6521844643}"/>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ADC35598-25A7-2B13-3A59-FD0C0F3EB5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71863E08-0609-AC0C-3B30-984CBEE43C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F830F5-B6F0-4A63-A559-0C21CFF6B0B2}" type="slidenum">
              <a:rPr lang="fr-FR" altLang="fr-FR"/>
              <a:pPr/>
              <a:t>15</a:t>
            </a:fld>
            <a:endParaRPr lang="fr-FR" altLang="fr-FR"/>
          </a:p>
        </p:txBody>
      </p:sp>
      <p:sp>
        <p:nvSpPr>
          <p:cNvPr id="37890" name="Rectangle 2">
            <a:extLst>
              <a:ext uri="{FF2B5EF4-FFF2-40B4-BE49-F238E27FC236}">
                <a16:creationId xmlns:a16="http://schemas.microsoft.com/office/drawing/2014/main" id="{40A2271F-BE11-F0DF-CDE4-78D098015482}"/>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411D71B0-A254-B036-355B-E5BC43AEFF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B9D5DD26-6CF5-811B-55E6-A2236A1903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E0CB90-BD8D-4284-BF9E-0F6E05CA5299}" type="slidenum">
              <a:rPr lang="fr-FR" altLang="fr-FR"/>
              <a:pPr/>
              <a:t>17</a:t>
            </a:fld>
            <a:endParaRPr lang="fr-FR" altLang="fr-FR"/>
          </a:p>
        </p:txBody>
      </p:sp>
      <p:sp>
        <p:nvSpPr>
          <p:cNvPr id="40962" name="Rectangle 2">
            <a:extLst>
              <a:ext uri="{FF2B5EF4-FFF2-40B4-BE49-F238E27FC236}">
                <a16:creationId xmlns:a16="http://schemas.microsoft.com/office/drawing/2014/main" id="{43774CEB-3DBC-10E8-184D-12B0DEF500DF}"/>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73AACD62-FBCB-54F5-3E54-6C6D8E238D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61016D6B-6F58-382F-7FDF-48A6BF1C143F}"/>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4E869A22-40D0-978C-150A-C37090142DBB}"/>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FCA4B245-5194-73AF-0B96-9E9889E2EA5A}"/>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fr-FR">
                  <a:latin typeface="Arial" charset="0"/>
                </a:endParaRPr>
              </a:p>
            </p:txBody>
          </p:sp>
          <p:sp>
            <p:nvSpPr>
              <p:cNvPr id="7" name="Freeform 5">
                <a:extLst>
                  <a:ext uri="{FF2B5EF4-FFF2-40B4-BE49-F238E27FC236}">
                    <a16:creationId xmlns:a16="http://schemas.microsoft.com/office/drawing/2014/main" id="{5B88B776-A6A0-FB31-29BC-1ED3B4471ECC}"/>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fr-FR">
                  <a:latin typeface="Arial" charset="0"/>
                </a:endParaRPr>
              </a:p>
            </p:txBody>
          </p:sp>
          <p:sp>
            <p:nvSpPr>
              <p:cNvPr id="8" name="Freeform 6">
                <a:extLst>
                  <a:ext uri="{FF2B5EF4-FFF2-40B4-BE49-F238E27FC236}">
                    <a16:creationId xmlns:a16="http://schemas.microsoft.com/office/drawing/2014/main" id="{6E617CD4-F4F4-94E6-4359-9CE04B3F1D24}"/>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fr-FR">
                  <a:latin typeface="Arial" charset="0"/>
                </a:endParaRPr>
              </a:p>
            </p:txBody>
          </p:sp>
          <p:sp>
            <p:nvSpPr>
              <p:cNvPr id="9" name="Freeform 7">
                <a:extLst>
                  <a:ext uri="{FF2B5EF4-FFF2-40B4-BE49-F238E27FC236}">
                    <a16:creationId xmlns:a16="http://schemas.microsoft.com/office/drawing/2014/main" id="{9159879D-F601-92AD-8B46-50ED9183259F}"/>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a:extLst>
                  <a:ext uri="{FF2B5EF4-FFF2-40B4-BE49-F238E27FC236}">
                    <a16:creationId xmlns:a16="http://schemas.microsoft.com/office/drawing/2014/main" id="{2054B7BB-8625-1BA2-2E3B-E33388DD837D}"/>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fr-FR">
                  <a:latin typeface="Arial" charset="0"/>
                </a:endParaRPr>
              </a:p>
            </p:txBody>
          </p:sp>
        </p:grpSp>
        <p:sp>
          <p:nvSpPr>
            <p:cNvPr id="4" name="Freeform 9">
              <a:extLst>
                <a:ext uri="{FF2B5EF4-FFF2-40B4-BE49-F238E27FC236}">
                  <a16:creationId xmlns:a16="http://schemas.microsoft.com/office/drawing/2014/main" id="{797262E3-C1A8-924D-0BA4-40F65F79223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fr-FR">
                <a:latin typeface="Arial" charset="0"/>
              </a:endParaRPr>
            </a:p>
          </p:txBody>
        </p:sp>
        <p:sp>
          <p:nvSpPr>
            <p:cNvPr id="5" name="Freeform 10">
              <a:extLst>
                <a:ext uri="{FF2B5EF4-FFF2-40B4-BE49-F238E27FC236}">
                  <a16:creationId xmlns:a16="http://schemas.microsoft.com/office/drawing/2014/main" id="{5D78E947-00E9-3B0C-5D38-33783B4C1FD5}"/>
                </a:ext>
              </a:extLst>
            </p:cNvPr>
            <p:cNvSpPr>
              <a:spLocks/>
            </p:cNvSpPr>
            <p:nvPr/>
          </p:nvSpPr>
          <p:spPr bwMode="hidden">
            <a:xfrm>
              <a:off x="0" y="0"/>
              <a:ext cx="5758" cy="1776"/>
            </a:xfrm>
            <a:custGeom>
              <a:avLst/>
              <a:gdLst>
                <a:gd name="T0" fmla="*/ 0 w 5740"/>
                <a:gd name="T1" fmla="*/ 0 h 1906"/>
                <a:gd name="T2" fmla="*/ 0 w 5740"/>
                <a:gd name="T3" fmla="*/ 941 h 1906"/>
                <a:gd name="T4" fmla="*/ 5921 w 5740"/>
                <a:gd name="T5" fmla="*/ 941 h 1906"/>
                <a:gd name="T6" fmla="*/ 592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3019" name="Rectangle 11"/>
          <p:cNvSpPr>
            <a:spLocks noGrp="1" noChangeArrowheads="1"/>
          </p:cNvSpPr>
          <p:nvPr>
            <p:ph type="ctrTitle" sz="quarter"/>
          </p:nvPr>
        </p:nvSpPr>
        <p:spPr>
          <a:xfrm>
            <a:off x="685800" y="1736725"/>
            <a:ext cx="7772400" cy="1920875"/>
          </a:xfrm>
        </p:spPr>
        <p:txBody>
          <a:bodyPr/>
          <a:lstStyle>
            <a:lvl1pPr>
              <a:defRPr/>
            </a:lvl1pPr>
          </a:lstStyle>
          <a:p>
            <a:r>
              <a:rPr lang="fr-FR"/>
              <a:t>Cliquez pour modifier le style du titre</a:t>
            </a:r>
          </a:p>
        </p:txBody>
      </p:sp>
      <p:sp>
        <p:nvSpPr>
          <p:cNvPr id="4302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11" name="Rectangle 13">
            <a:extLst>
              <a:ext uri="{FF2B5EF4-FFF2-40B4-BE49-F238E27FC236}">
                <a16:creationId xmlns:a16="http://schemas.microsoft.com/office/drawing/2014/main" id="{B81AFBA5-7C95-4A27-A38E-DE4E930C9497}"/>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fr-FR"/>
          </a:p>
        </p:txBody>
      </p:sp>
      <p:sp>
        <p:nvSpPr>
          <p:cNvPr id="12" name="Rectangle 14">
            <a:extLst>
              <a:ext uri="{FF2B5EF4-FFF2-40B4-BE49-F238E27FC236}">
                <a16:creationId xmlns:a16="http://schemas.microsoft.com/office/drawing/2014/main" id="{159DF6EC-B747-C721-00AA-19B8BC689B42}"/>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fr-FR"/>
          </a:p>
        </p:txBody>
      </p:sp>
      <p:sp>
        <p:nvSpPr>
          <p:cNvPr id="13" name="Rectangle 15">
            <a:extLst>
              <a:ext uri="{FF2B5EF4-FFF2-40B4-BE49-F238E27FC236}">
                <a16:creationId xmlns:a16="http://schemas.microsoft.com/office/drawing/2014/main" id="{AD949C21-C2E2-441F-A3EB-E668728829B0}"/>
              </a:ext>
            </a:extLst>
          </p:cNvPr>
          <p:cNvSpPr>
            <a:spLocks noGrp="1" noChangeArrowheads="1"/>
          </p:cNvSpPr>
          <p:nvPr>
            <p:ph type="sldNum" sz="quarter" idx="12"/>
          </p:nvPr>
        </p:nvSpPr>
        <p:spPr>
          <a:xfrm>
            <a:off x="6553200" y="6254750"/>
            <a:ext cx="2133600" cy="476250"/>
          </a:xfrm>
        </p:spPr>
        <p:txBody>
          <a:bodyPr/>
          <a:lstStyle>
            <a:lvl1pPr>
              <a:defRPr smtClean="0"/>
            </a:lvl1pPr>
          </a:lstStyle>
          <a:p>
            <a:pPr>
              <a:defRPr/>
            </a:pPr>
            <a:fld id="{2C33CC4C-72CB-4074-B5A6-E7D05BF65FB1}" type="slidenum">
              <a:rPr lang="fr-FR" altLang="fr-FR"/>
              <a:pPr>
                <a:defRPr/>
              </a:pPr>
              <a:t>‹#›</a:t>
            </a:fld>
            <a:endParaRPr lang="fr-FR" altLang="fr-FR"/>
          </a:p>
        </p:txBody>
      </p:sp>
    </p:spTree>
    <p:extLst>
      <p:ext uri="{BB962C8B-B14F-4D97-AF65-F5344CB8AC3E}">
        <p14:creationId xmlns:p14="http://schemas.microsoft.com/office/powerpoint/2010/main" val="107209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
            <a:extLst>
              <a:ext uri="{FF2B5EF4-FFF2-40B4-BE49-F238E27FC236}">
                <a16:creationId xmlns:a16="http://schemas.microsoft.com/office/drawing/2014/main" id="{CA1A68A4-7B6F-5992-59ED-42B5D14B1CEB}"/>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3">
            <a:extLst>
              <a:ext uri="{FF2B5EF4-FFF2-40B4-BE49-F238E27FC236}">
                <a16:creationId xmlns:a16="http://schemas.microsoft.com/office/drawing/2014/main" id="{2B113235-226A-ED2B-E0F0-721171F6D8E1}"/>
              </a:ext>
            </a:extLst>
          </p:cNvPr>
          <p:cNvSpPr>
            <a:spLocks noGrp="1" noChangeArrowheads="1"/>
          </p:cNvSpPr>
          <p:nvPr>
            <p:ph type="sldNum" sz="quarter" idx="11"/>
          </p:nvPr>
        </p:nvSpPr>
        <p:spPr>
          <a:ln/>
        </p:spPr>
        <p:txBody>
          <a:bodyPr/>
          <a:lstStyle>
            <a:lvl1pPr>
              <a:defRPr/>
            </a:lvl1pPr>
          </a:lstStyle>
          <a:p>
            <a:pPr>
              <a:defRPr/>
            </a:pPr>
            <a:fld id="{74FD7CF6-D76C-4BBF-BF33-0A7468BA0995}" type="slidenum">
              <a:rPr lang="fr-FR" altLang="fr-FR"/>
              <a:pPr>
                <a:defRPr/>
              </a:pPr>
              <a:t>‹#›</a:t>
            </a:fld>
            <a:endParaRPr lang="fr-FR" altLang="fr-FR"/>
          </a:p>
        </p:txBody>
      </p:sp>
      <p:sp>
        <p:nvSpPr>
          <p:cNvPr id="6" name="Rectangle 14">
            <a:extLst>
              <a:ext uri="{FF2B5EF4-FFF2-40B4-BE49-F238E27FC236}">
                <a16:creationId xmlns:a16="http://schemas.microsoft.com/office/drawing/2014/main" id="{753C367D-1DF2-2A9B-5446-EBFA96BC644B}"/>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7833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
            <a:extLst>
              <a:ext uri="{FF2B5EF4-FFF2-40B4-BE49-F238E27FC236}">
                <a16:creationId xmlns:a16="http://schemas.microsoft.com/office/drawing/2014/main" id="{413F6BE3-5E0E-FAD3-66AB-915510AA3F99}"/>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3">
            <a:extLst>
              <a:ext uri="{FF2B5EF4-FFF2-40B4-BE49-F238E27FC236}">
                <a16:creationId xmlns:a16="http://schemas.microsoft.com/office/drawing/2014/main" id="{44880BD7-8B58-A2BA-F204-53657A4CAC6C}"/>
              </a:ext>
            </a:extLst>
          </p:cNvPr>
          <p:cNvSpPr>
            <a:spLocks noGrp="1" noChangeArrowheads="1"/>
          </p:cNvSpPr>
          <p:nvPr>
            <p:ph type="sldNum" sz="quarter" idx="11"/>
          </p:nvPr>
        </p:nvSpPr>
        <p:spPr>
          <a:ln/>
        </p:spPr>
        <p:txBody>
          <a:bodyPr/>
          <a:lstStyle>
            <a:lvl1pPr>
              <a:defRPr/>
            </a:lvl1pPr>
          </a:lstStyle>
          <a:p>
            <a:pPr>
              <a:defRPr/>
            </a:pPr>
            <a:fld id="{14B03A6E-27E8-4C9D-B8D4-1C5966D8E901}" type="slidenum">
              <a:rPr lang="fr-FR" altLang="fr-FR"/>
              <a:pPr>
                <a:defRPr/>
              </a:pPr>
              <a:t>‹#›</a:t>
            </a:fld>
            <a:endParaRPr lang="fr-FR" altLang="fr-FR"/>
          </a:p>
        </p:txBody>
      </p:sp>
      <p:sp>
        <p:nvSpPr>
          <p:cNvPr id="6" name="Rectangle 14">
            <a:extLst>
              <a:ext uri="{FF2B5EF4-FFF2-40B4-BE49-F238E27FC236}">
                <a16:creationId xmlns:a16="http://schemas.microsoft.com/office/drawing/2014/main" id="{3F4B9DED-705B-A1D6-A079-37611BB8C40F}"/>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089374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re et 2 contenus sur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p>
        </p:txBody>
      </p:sp>
      <p:sp>
        <p:nvSpPr>
          <p:cNvPr id="3" name="Espace réservé du contenu 2"/>
          <p:cNvSpPr>
            <a:spLocks noGrp="1"/>
          </p:cNvSpPr>
          <p:nvPr>
            <p:ph sz="quarter" idx="1"/>
          </p:nvPr>
        </p:nvSpPr>
        <p:spPr>
          <a:xfrm>
            <a:off x="457200" y="1600200"/>
            <a:ext cx="4038600" cy="2185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8200" y="1600200"/>
            <a:ext cx="4038600" cy="2185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half" idx="3"/>
          </p:nvPr>
        </p:nvSpPr>
        <p:spPr>
          <a:xfrm>
            <a:off x="457200" y="3938588"/>
            <a:ext cx="8229600" cy="21875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2">
            <a:extLst>
              <a:ext uri="{FF2B5EF4-FFF2-40B4-BE49-F238E27FC236}">
                <a16:creationId xmlns:a16="http://schemas.microsoft.com/office/drawing/2014/main" id="{03BFF7BE-D791-BC8A-4E65-9547A3366A18}"/>
              </a:ext>
            </a:extLst>
          </p:cNvPr>
          <p:cNvSpPr>
            <a:spLocks noGrp="1" noChangeArrowheads="1"/>
          </p:cNvSpPr>
          <p:nvPr>
            <p:ph type="dt" sz="half" idx="10"/>
          </p:nvPr>
        </p:nvSpPr>
        <p:spPr>
          <a:ln/>
        </p:spPr>
        <p:txBody>
          <a:bodyPr/>
          <a:lstStyle>
            <a:lvl1pPr>
              <a:defRPr/>
            </a:lvl1pPr>
          </a:lstStyle>
          <a:p>
            <a:pPr>
              <a:defRPr/>
            </a:pPr>
            <a:endParaRPr lang="fr-FR"/>
          </a:p>
        </p:txBody>
      </p:sp>
      <p:sp>
        <p:nvSpPr>
          <p:cNvPr id="7" name="Rectangle 3">
            <a:extLst>
              <a:ext uri="{FF2B5EF4-FFF2-40B4-BE49-F238E27FC236}">
                <a16:creationId xmlns:a16="http://schemas.microsoft.com/office/drawing/2014/main" id="{99398ADF-F254-802E-C4A1-00C5BE078BBB}"/>
              </a:ext>
            </a:extLst>
          </p:cNvPr>
          <p:cNvSpPr>
            <a:spLocks noGrp="1" noChangeArrowheads="1"/>
          </p:cNvSpPr>
          <p:nvPr>
            <p:ph type="sldNum" sz="quarter" idx="11"/>
          </p:nvPr>
        </p:nvSpPr>
        <p:spPr>
          <a:ln/>
        </p:spPr>
        <p:txBody>
          <a:bodyPr/>
          <a:lstStyle>
            <a:lvl1pPr>
              <a:defRPr/>
            </a:lvl1pPr>
          </a:lstStyle>
          <a:p>
            <a:pPr>
              <a:defRPr/>
            </a:pPr>
            <a:fld id="{8AD4EB19-4594-4D27-8970-00FA5B7AD281}" type="slidenum">
              <a:rPr lang="fr-FR" altLang="fr-FR"/>
              <a:pPr>
                <a:defRPr/>
              </a:pPr>
              <a:t>‹#›</a:t>
            </a:fld>
            <a:endParaRPr lang="fr-FR" altLang="fr-FR"/>
          </a:p>
        </p:txBody>
      </p:sp>
      <p:sp>
        <p:nvSpPr>
          <p:cNvPr id="8" name="Rectangle 14">
            <a:extLst>
              <a:ext uri="{FF2B5EF4-FFF2-40B4-BE49-F238E27FC236}">
                <a16:creationId xmlns:a16="http://schemas.microsoft.com/office/drawing/2014/main" id="{0CFF6F17-4C0C-3224-99BB-84530049607E}"/>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82369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
            <a:extLst>
              <a:ext uri="{FF2B5EF4-FFF2-40B4-BE49-F238E27FC236}">
                <a16:creationId xmlns:a16="http://schemas.microsoft.com/office/drawing/2014/main" id="{B3B19DE1-968C-2245-3F22-80102CAADC3B}"/>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3">
            <a:extLst>
              <a:ext uri="{FF2B5EF4-FFF2-40B4-BE49-F238E27FC236}">
                <a16:creationId xmlns:a16="http://schemas.microsoft.com/office/drawing/2014/main" id="{4520E3AE-8601-E82F-F333-B29830C1DA48}"/>
              </a:ext>
            </a:extLst>
          </p:cNvPr>
          <p:cNvSpPr>
            <a:spLocks noGrp="1" noChangeArrowheads="1"/>
          </p:cNvSpPr>
          <p:nvPr>
            <p:ph type="sldNum" sz="quarter" idx="11"/>
          </p:nvPr>
        </p:nvSpPr>
        <p:spPr>
          <a:ln/>
        </p:spPr>
        <p:txBody>
          <a:bodyPr/>
          <a:lstStyle>
            <a:lvl1pPr>
              <a:defRPr/>
            </a:lvl1pPr>
          </a:lstStyle>
          <a:p>
            <a:pPr>
              <a:defRPr/>
            </a:pPr>
            <a:fld id="{B9EABFB4-A2BE-45B3-92CA-3D88BDCE9297}" type="slidenum">
              <a:rPr lang="fr-FR" altLang="fr-FR"/>
              <a:pPr>
                <a:defRPr/>
              </a:pPr>
              <a:t>‹#›</a:t>
            </a:fld>
            <a:endParaRPr lang="fr-FR" altLang="fr-FR"/>
          </a:p>
        </p:txBody>
      </p:sp>
      <p:sp>
        <p:nvSpPr>
          <p:cNvPr id="6" name="Rectangle 14">
            <a:extLst>
              <a:ext uri="{FF2B5EF4-FFF2-40B4-BE49-F238E27FC236}">
                <a16:creationId xmlns:a16="http://schemas.microsoft.com/office/drawing/2014/main" id="{BCB9ECAC-BCBA-73EE-1CD9-B867C7D6A1BB}"/>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416082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2">
            <a:extLst>
              <a:ext uri="{FF2B5EF4-FFF2-40B4-BE49-F238E27FC236}">
                <a16:creationId xmlns:a16="http://schemas.microsoft.com/office/drawing/2014/main" id="{7E829F19-8B89-F55A-A9DC-B38AA4E886D5}"/>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3">
            <a:extLst>
              <a:ext uri="{FF2B5EF4-FFF2-40B4-BE49-F238E27FC236}">
                <a16:creationId xmlns:a16="http://schemas.microsoft.com/office/drawing/2014/main" id="{88B90883-CA10-0867-53E3-F7818C92B93F}"/>
              </a:ext>
            </a:extLst>
          </p:cNvPr>
          <p:cNvSpPr>
            <a:spLocks noGrp="1" noChangeArrowheads="1"/>
          </p:cNvSpPr>
          <p:nvPr>
            <p:ph type="sldNum" sz="quarter" idx="11"/>
          </p:nvPr>
        </p:nvSpPr>
        <p:spPr>
          <a:ln/>
        </p:spPr>
        <p:txBody>
          <a:bodyPr/>
          <a:lstStyle>
            <a:lvl1pPr>
              <a:defRPr/>
            </a:lvl1pPr>
          </a:lstStyle>
          <a:p>
            <a:pPr>
              <a:defRPr/>
            </a:pPr>
            <a:fld id="{6D56DBE3-F2EA-4CC3-ADE8-2F7D506CBA79}" type="slidenum">
              <a:rPr lang="fr-FR" altLang="fr-FR"/>
              <a:pPr>
                <a:defRPr/>
              </a:pPr>
              <a:t>‹#›</a:t>
            </a:fld>
            <a:endParaRPr lang="fr-FR" altLang="fr-FR"/>
          </a:p>
        </p:txBody>
      </p:sp>
      <p:sp>
        <p:nvSpPr>
          <p:cNvPr id="6" name="Rectangle 14">
            <a:extLst>
              <a:ext uri="{FF2B5EF4-FFF2-40B4-BE49-F238E27FC236}">
                <a16:creationId xmlns:a16="http://schemas.microsoft.com/office/drawing/2014/main" id="{0DA36D49-18C0-5C6B-32C6-CFE9AB72B3F9}"/>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182506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2">
            <a:extLst>
              <a:ext uri="{FF2B5EF4-FFF2-40B4-BE49-F238E27FC236}">
                <a16:creationId xmlns:a16="http://schemas.microsoft.com/office/drawing/2014/main" id="{21BD9F98-C7EF-27A9-C647-02C6ADE2B690}"/>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3">
            <a:extLst>
              <a:ext uri="{FF2B5EF4-FFF2-40B4-BE49-F238E27FC236}">
                <a16:creationId xmlns:a16="http://schemas.microsoft.com/office/drawing/2014/main" id="{BAE8F84B-7BC4-021A-1DF3-3E0D5DDF8A8B}"/>
              </a:ext>
            </a:extLst>
          </p:cNvPr>
          <p:cNvSpPr>
            <a:spLocks noGrp="1" noChangeArrowheads="1"/>
          </p:cNvSpPr>
          <p:nvPr>
            <p:ph type="sldNum" sz="quarter" idx="11"/>
          </p:nvPr>
        </p:nvSpPr>
        <p:spPr>
          <a:ln/>
        </p:spPr>
        <p:txBody>
          <a:bodyPr/>
          <a:lstStyle>
            <a:lvl1pPr>
              <a:defRPr/>
            </a:lvl1pPr>
          </a:lstStyle>
          <a:p>
            <a:pPr>
              <a:defRPr/>
            </a:pPr>
            <a:fld id="{0B38033F-07C7-450C-906F-A4B69C40DD26}" type="slidenum">
              <a:rPr lang="fr-FR" altLang="fr-FR"/>
              <a:pPr>
                <a:defRPr/>
              </a:pPr>
              <a:t>‹#›</a:t>
            </a:fld>
            <a:endParaRPr lang="fr-FR" altLang="fr-FR"/>
          </a:p>
        </p:txBody>
      </p:sp>
      <p:sp>
        <p:nvSpPr>
          <p:cNvPr id="7" name="Rectangle 14">
            <a:extLst>
              <a:ext uri="{FF2B5EF4-FFF2-40B4-BE49-F238E27FC236}">
                <a16:creationId xmlns:a16="http://schemas.microsoft.com/office/drawing/2014/main" id="{FADF4C2F-BCDE-7AC9-AD43-5A4720FA721F}"/>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97315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2">
            <a:extLst>
              <a:ext uri="{FF2B5EF4-FFF2-40B4-BE49-F238E27FC236}">
                <a16:creationId xmlns:a16="http://schemas.microsoft.com/office/drawing/2014/main" id="{208395C2-86FB-C2E9-97D8-EADFF8A9ACCC}"/>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3">
            <a:extLst>
              <a:ext uri="{FF2B5EF4-FFF2-40B4-BE49-F238E27FC236}">
                <a16:creationId xmlns:a16="http://schemas.microsoft.com/office/drawing/2014/main" id="{8A4DEDB2-E003-BD68-5AF7-4556A173F352}"/>
              </a:ext>
            </a:extLst>
          </p:cNvPr>
          <p:cNvSpPr>
            <a:spLocks noGrp="1" noChangeArrowheads="1"/>
          </p:cNvSpPr>
          <p:nvPr>
            <p:ph type="sldNum" sz="quarter" idx="11"/>
          </p:nvPr>
        </p:nvSpPr>
        <p:spPr>
          <a:ln/>
        </p:spPr>
        <p:txBody>
          <a:bodyPr/>
          <a:lstStyle>
            <a:lvl1pPr>
              <a:defRPr/>
            </a:lvl1pPr>
          </a:lstStyle>
          <a:p>
            <a:pPr>
              <a:defRPr/>
            </a:pPr>
            <a:fld id="{575A3971-CF6B-4676-B3BC-569CDBDB2DAC}" type="slidenum">
              <a:rPr lang="fr-FR" altLang="fr-FR"/>
              <a:pPr>
                <a:defRPr/>
              </a:pPr>
              <a:t>‹#›</a:t>
            </a:fld>
            <a:endParaRPr lang="fr-FR" altLang="fr-FR"/>
          </a:p>
        </p:txBody>
      </p:sp>
      <p:sp>
        <p:nvSpPr>
          <p:cNvPr id="9" name="Rectangle 14">
            <a:extLst>
              <a:ext uri="{FF2B5EF4-FFF2-40B4-BE49-F238E27FC236}">
                <a16:creationId xmlns:a16="http://schemas.microsoft.com/office/drawing/2014/main" id="{79E46CCF-0ED7-7676-8DFE-7038CD34AF4C}"/>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985062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2">
            <a:extLst>
              <a:ext uri="{FF2B5EF4-FFF2-40B4-BE49-F238E27FC236}">
                <a16:creationId xmlns:a16="http://schemas.microsoft.com/office/drawing/2014/main" id="{4F8FFEBB-705C-A17B-56E4-E4F99D59EB18}"/>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3">
            <a:extLst>
              <a:ext uri="{FF2B5EF4-FFF2-40B4-BE49-F238E27FC236}">
                <a16:creationId xmlns:a16="http://schemas.microsoft.com/office/drawing/2014/main" id="{4878D02E-D91D-E490-CB3E-F15340D5E502}"/>
              </a:ext>
            </a:extLst>
          </p:cNvPr>
          <p:cNvSpPr>
            <a:spLocks noGrp="1" noChangeArrowheads="1"/>
          </p:cNvSpPr>
          <p:nvPr>
            <p:ph type="sldNum" sz="quarter" idx="11"/>
          </p:nvPr>
        </p:nvSpPr>
        <p:spPr>
          <a:ln/>
        </p:spPr>
        <p:txBody>
          <a:bodyPr/>
          <a:lstStyle>
            <a:lvl1pPr>
              <a:defRPr/>
            </a:lvl1pPr>
          </a:lstStyle>
          <a:p>
            <a:pPr>
              <a:defRPr/>
            </a:pPr>
            <a:fld id="{E8A56595-0BF2-4A30-80CE-B09B6C1B8E7F}" type="slidenum">
              <a:rPr lang="fr-FR" altLang="fr-FR"/>
              <a:pPr>
                <a:defRPr/>
              </a:pPr>
              <a:t>‹#›</a:t>
            </a:fld>
            <a:endParaRPr lang="fr-FR" altLang="fr-FR"/>
          </a:p>
        </p:txBody>
      </p:sp>
      <p:sp>
        <p:nvSpPr>
          <p:cNvPr id="5" name="Rectangle 14">
            <a:extLst>
              <a:ext uri="{FF2B5EF4-FFF2-40B4-BE49-F238E27FC236}">
                <a16:creationId xmlns:a16="http://schemas.microsoft.com/office/drawing/2014/main" id="{0CF6E749-1031-F75B-77A7-8CF96A84B43D}"/>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22186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BB07210-0A3C-6ED5-A619-5DCEF382AACD}"/>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3">
            <a:extLst>
              <a:ext uri="{FF2B5EF4-FFF2-40B4-BE49-F238E27FC236}">
                <a16:creationId xmlns:a16="http://schemas.microsoft.com/office/drawing/2014/main" id="{CFDD267E-935B-169A-6393-F5FD67580815}"/>
              </a:ext>
            </a:extLst>
          </p:cNvPr>
          <p:cNvSpPr>
            <a:spLocks noGrp="1" noChangeArrowheads="1"/>
          </p:cNvSpPr>
          <p:nvPr>
            <p:ph type="sldNum" sz="quarter" idx="11"/>
          </p:nvPr>
        </p:nvSpPr>
        <p:spPr>
          <a:ln/>
        </p:spPr>
        <p:txBody>
          <a:bodyPr/>
          <a:lstStyle>
            <a:lvl1pPr>
              <a:defRPr/>
            </a:lvl1pPr>
          </a:lstStyle>
          <a:p>
            <a:pPr>
              <a:defRPr/>
            </a:pPr>
            <a:fld id="{49B83B5C-B33E-4ABA-934E-52268264D07A}" type="slidenum">
              <a:rPr lang="fr-FR" altLang="fr-FR"/>
              <a:pPr>
                <a:defRPr/>
              </a:pPr>
              <a:t>‹#›</a:t>
            </a:fld>
            <a:endParaRPr lang="fr-FR" altLang="fr-FR"/>
          </a:p>
        </p:txBody>
      </p:sp>
      <p:sp>
        <p:nvSpPr>
          <p:cNvPr id="4" name="Rectangle 14">
            <a:extLst>
              <a:ext uri="{FF2B5EF4-FFF2-40B4-BE49-F238E27FC236}">
                <a16:creationId xmlns:a16="http://schemas.microsoft.com/office/drawing/2014/main" id="{3B431C92-B6E2-C868-9A9F-CDDDCE252740}"/>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54299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2">
            <a:extLst>
              <a:ext uri="{FF2B5EF4-FFF2-40B4-BE49-F238E27FC236}">
                <a16:creationId xmlns:a16="http://schemas.microsoft.com/office/drawing/2014/main" id="{39737795-D41F-E914-7FB5-38927C98D0A4}"/>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3">
            <a:extLst>
              <a:ext uri="{FF2B5EF4-FFF2-40B4-BE49-F238E27FC236}">
                <a16:creationId xmlns:a16="http://schemas.microsoft.com/office/drawing/2014/main" id="{F8D50681-A88F-EA80-4890-5A9F03253E43}"/>
              </a:ext>
            </a:extLst>
          </p:cNvPr>
          <p:cNvSpPr>
            <a:spLocks noGrp="1" noChangeArrowheads="1"/>
          </p:cNvSpPr>
          <p:nvPr>
            <p:ph type="sldNum" sz="quarter" idx="11"/>
          </p:nvPr>
        </p:nvSpPr>
        <p:spPr>
          <a:ln/>
        </p:spPr>
        <p:txBody>
          <a:bodyPr/>
          <a:lstStyle>
            <a:lvl1pPr>
              <a:defRPr/>
            </a:lvl1pPr>
          </a:lstStyle>
          <a:p>
            <a:pPr>
              <a:defRPr/>
            </a:pPr>
            <a:fld id="{5E2E8035-255F-4E25-8A2E-8B3FAFA7A5D2}" type="slidenum">
              <a:rPr lang="fr-FR" altLang="fr-FR"/>
              <a:pPr>
                <a:defRPr/>
              </a:pPr>
              <a:t>‹#›</a:t>
            </a:fld>
            <a:endParaRPr lang="fr-FR" altLang="fr-FR"/>
          </a:p>
        </p:txBody>
      </p:sp>
      <p:sp>
        <p:nvSpPr>
          <p:cNvPr id="7" name="Rectangle 14">
            <a:extLst>
              <a:ext uri="{FF2B5EF4-FFF2-40B4-BE49-F238E27FC236}">
                <a16:creationId xmlns:a16="http://schemas.microsoft.com/office/drawing/2014/main" id="{F7526C30-8881-818C-3DC4-6E86162C0A4F}"/>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327555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2">
            <a:extLst>
              <a:ext uri="{FF2B5EF4-FFF2-40B4-BE49-F238E27FC236}">
                <a16:creationId xmlns:a16="http://schemas.microsoft.com/office/drawing/2014/main" id="{1D8B967C-D7E1-2B40-D1C7-A9CD3017BFE6}"/>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3">
            <a:extLst>
              <a:ext uri="{FF2B5EF4-FFF2-40B4-BE49-F238E27FC236}">
                <a16:creationId xmlns:a16="http://schemas.microsoft.com/office/drawing/2014/main" id="{DD39226F-21DA-E44F-5B46-A326F7F2B16B}"/>
              </a:ext>
            </a:extLst>
          </p:cNvPr>
          <p:cNvSpPr>
            <a:spLocks noGrp="1" noChangeArrowheads="1"/>
          </p:cNvSpPr>
          <p:nvPr>
            <p:ph type="sldNum" sz="quarter" idx="11"/>
          </p:nvPr>
        </p:nvSpPr>
        <p:spPr>
          <a:ln/>
        </p:spPr>
        <p:txBody>
          <a:bodyPr/>
          <a:lstStyle>
            <a:lvl1pPr>
              <a:defRPr/>
            </a:lvl1pPr>
          </a:lstStyle>
          <a:p>
            <a:pPr>
              <a:defRPr/>
            </a:pPr>
            <a:fld id="{29DCDC42-9C26-494C-977B-DBBDAC23FC7D}" type="slidenum">
              <a:rPr lang="fr-FR" altLang="fr-FR"/>
              <a:pPr>
                <a:defRPr/>
              </a:pPr>
              <a:t>‹#›</a:t>
            </a:fld>
            <a:endParaRPr lang="fr-FR" altLang="fr-FR"/>
          </a:p>
        </p:txBody>
      </p:sp>
      <p:sp>
        <p:nvSpPr>
          <p:cNvPr id="7" name="Rectangle 14">
            <a:extLst>
              <a:ext uri="{FF2B5EF4-FFF2-40B4-BE49-F238E27FC236}">
                <a16:creationId xmlns:a16="http://schemas.microsoft.com/office/drawing/2014/main" id="{E2C2FE13-51E1-F780-5437-F1F6EBE11680}"/>
              </a:ext>
            </a:extLst>
          </p:cNvPr>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39572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5F335542-685C-90CE-F619-8D27C8B17961}"/>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41987" name="Rectangle 3">
            <a:extLst>
              <a:ext uri="{FF2B5EF4-FFF2-40B4-BE49-F238E27FC236}">
                <a16:creationId xmlns:a16="http://schemas.microsoft.com/office/drawing/2014/main" id="{8FE6699D-4A88-2688-D95A-79041B2D878E}"/>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71C544E-DB89-4C0A-8C33-B67B40E2518E}" type="slidenum">
              <a:rPr lang="fr-FR" altLang="fr-FR"/>
              <a:pPr>
                <a:defRPr/>
              </a:pPr>
              <a:t>‹#›</a:t>
            </a:fld>
            <a:endParaRPr lang="fr-FR" altLang="fr-FR"/>
          </a:p>
        </p:txBody>
      </p:sp>
      <p:grpSp>
        <p:nvGrpSpPr>
          <p:cNvPr id="1028" name="Group 4">
            <a:extLst>
              <a:ext uri="{FF2B5EF4-FFF2-40B4-BE49-F238E27FC236}">
                <a16:creationId xmlns:a16="http://schemas.microsoft.com/office/drawing/2014/main" id="{22BA0069-788A-0FC5-294F-9CDFB8A19941}"/>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346D42DD-B263-0EB6-021C-9F0B55A4B472}"/>
                </a:ext>
              </a:extLst>
            </p:cNvPr>
            <p:cNvGrpSpPr>
              <a:grpSpLocks/>
            </p:cNvGrpSpPr>
            <p:nvPr userDrawn="1"/>
          </p:nvGrpSpPr>
          <p:grpSpPr bwMode="auto">
            <a:xfrm>
              <a:off x="1728" y="2230"/>
              <a:ext cx="4027" cy="2085"/>
              <a:chOff x="1728" y="2230"/>
              <a:chExt cx="4027" cy="2085"/>
            </a:xfrm>
          </p:grpSpPr>
          <p:sp>
            <p:nvSpPr>
              <p:cNvPr id="41990" name="Freeform 6">
                <a:extLst>
                  <a:ext uri="{FF2B5EF4-FFF2-40B4-BE49-F238E27FC236}">
                    <a16:creationId xmlns:a16="http://schemas.microsoft.com/office/drawing/2014/main" id="{81A0AED4-BBC7-3E20-79BB-3742069C6F57}"/>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fr-FR">
                  <a:latin typeface="Arial" charset="0"/>
                </a:endParaRPr>
              </a:p>
            </p:txBody>
          </p:sp>
          <p:sp>
            <p:nvSpPr>
              <p:cNvPr id="41991" name="Freeform 7">
                <a:extLst>
                  <a:ext uri="{FF2B5EF4-FFF2-40B4-BE49-F238E27FC236}">
                    <a16:creationId xmlns:a16="http://schemas.microsoft.com/office/drawing/2014/main" id="{DDDEA273-89F7-7705-7E0F-72563A75E9FD}"/>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fr-FR">
                  <a:latin typeface="Arial" charset="0"/>
                </a:endParaRPr>
              </a:p>
            </p:txBody>
          </p:sp>
          <p:sp>
            <p:nvSpPr>
              <p:cNvPr id="41992" name="Freeform 8">
                <a:extLst>
                  <a:ext uri="{FF2B5EF4-FFF2-40B4-BE49-F238E27FC236}">
                    <a16:creationId xmlns:a16="http://schemas.microsoft.com/office/drawing/2014/main" id="{986B8E93-8A78-E7BF-974D-A6176B1582BE}"/>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fr-FR">
                  <a:latin typeface="Arial" charset="0"/>
                </a:endParaRPr>
              </a:p>
            </p:txBody>
          </p:sp>
          <p:sp>
            <p:nvSpPr>
              <p:cNvPr id="1038" name="Freeform 9">
                <a:extLst>
                  <a:ext uri="{FF2B5EF4-FFF2-40B4-BE49-F238E27FC236}">
                    <a16:creationId xmlns:a16="http://schemas.microsoft.com/office/drawing/2014/main" id="{6D7CC8F6-ED10-B89D-524C-D2662A52D8DC}"/>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4" name="Freeform 10">
                <a:extLst>
                  <a:ext uri="{FF2B5EF4-FFF2-40B4-BE49-F238E27FC236}">
                    <a16:creationId xmlns:a16="http://schemas.microsoft.com/office/drawing/2014/main" id="{59791A4E-A95E-935C-76B0-0F26CF3634A4}"/>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fr-FR">
                  <a:latin typeface="Arial" charset="0"/>
                </a:endParaRPr>
              </a:p>
            </p:txBody>
          </p:sp>
        </p:grpSp>
        <p:sp>
          <p:nvSpPr>
            <p:cNvPr id="41995" name="Freeform 11">
              <a:extLst>
                <a:ext uri="{FF2B5EF4-FFF2-40B4-BE49-F238E27FC236}">
                  <a16:creationId xmlns:a16="http://schemas.microsoft.com/office/drawing/2014/main" id="{A57D3ECE-8AB6-6BB8-B2C5-43FC7E170EE8}"/>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fr-FR">
                <a:latin typeface="Arial" charset="0"/>
              </a:endParaRPr>
            </a:p>
          </p:txBody>
        </p:sp>
        <p:sp>
          <p:nvSpPr>
            <p:cNvPr id="1034" name="Freeform 12">
              <a:extLst>
                <a:ext uri="{FF2B5EF4-FFF2-40B4-BE49-F238E27FC236}">
                  <a16:creationId xmlns:a16="http://schemas.microsoft.com/office/drawing/2014/main" id="{7ABA4482-7441-6833-20F6-35495769DEC7}"/>
                </a:ext>
              </a:extLst>
            </p:cNvPr>
            <p:cNvSpPr>
              <a:spLocks/>
            </p:cNvSpPr>
            <p:nvPr/>
          </p:nvSpPr>
          <p:spPr bwMode="hidden">
            <a:xfrm>
              <a:off x="0" y="0"/>
              <a:ext cx="5758" cy="1776"/>
            </a:xfrm>
            <a:custGeom>
              <a:avLst/>
              <a:gdLst>
                <a:gd name="T0" fmla="*/ 0 w 5740"/>
                <a:gd name="T1" fmla="*/ 0 h 1906"/>
                <a:gd name="T2" fmla="*/ 0 w 5740"/>
                <a:gd name="T3" fmla="*/ 941 h 1906"/>
                <a:gd name="T4" fmla="*/ 5921 w 5740"/>
                <a:gd name="T5" fmla="*/ 941 h 1906"/>
                <a:gd name="T6" fmla="*/ 592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997" name="Rectangle 13">
            <a:extLst>
              <a:ext uri="{FF2B5EF4-FFF2-40B4-BE49-F238E27FC236}">
                <a16:creationId xmlns:a16="http://schemas.microsoft.com/office/drawing/2014/main" id="{778486BD-7B31-48E0-231F-5BAD37E8C9B4}"/>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1998" name="Rectangle 14">
            <a:extLst>
              <a:ext uri="{FF2B5EF4-FFF2-40B4-BE49-F238E27FC236}">
                <a16:creationId xmlns:a16="http://schemas.microsoft.com/office/drawing/2014/main" id="{B58F865F-85E3-5AB4-B34F-61B931A2044F}"/>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fr-FR"/>
          </a:p>
        </p:txBody>
      </p:sp>
      <p:sp>
        <p:nvSpPr>
          <p:cNvPr id="41999" name="Rectangle 15">
            <a:extLst>
              <a:ext uri="{FF2B5EF4-FFF2-40B4-BE49-F238E27FC236}">
                <a16:creationId xmlns:a16="http://schemas.microsoft.com/office/drawing/2014/main" id="{B34B36A8-770D-F77A-E1D0-3BBB640E6C92}"/>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 bg1="dk2" tx1="lt1" bg2="dk1" tx2="lt2" accent1="accent1" accent2="accent2" accent3="accent3" accent4="accent4" accent5="accent5" accent6="accent6" hlink="hlink" folHlink="folHlink"/>
  <p:sldLayoutIdLst>
    <p:sldLayoutId id="2147484394"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 id="2147484392" r:id="rId11"/>
    <p:sldLayoutId id="2147484393" r:id="rId12"/>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1.xml" /><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8.xml.rels><?xml version="1.0" encoding="UTF-8" standalone="yes"?>
<Relationships xmlns="http://schemas.openxmlformats.org/package/2006/relationships"><Relationship Id="rId2" Type="http://schemas.openxmlformats.org/officeDocument/2006/relationships/image" Target="../media/image23.emf" /><Relationship Id="rId1" Type="http://schemas.openxmlformats.org/officeDocument/2006/relationships/slideLayout" Target="../slideLayouts/slideLayout7.xml" /></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2.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6.xml" /><Relationship Id="rId1" Type="http://schemas.openxmlformats.org/officeDocument/2006/relationships/slideLayout" Target="../slideLayouts/slideLayout7.xml" /></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33.xml" /><Relationship Id="rId1" Type="http://schemas.openxmlformats.org/officeDocument/2006/relationships/slideLayout" Target="../slideLayouts/slideLayout7.xml" /></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34.xml" /><Relationship Id="rId1" Type="http://schemas.openxmlformats.org/officeDocument/2006/relationships/slideLayout" Target="../slideLayouts/slideLayout7.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 /><Relationship Id="rId2" Type="http://schemas.openxmlformats.org/officeDocument/2006/relationships/slideLayout" Target="../slideLayouts/slideLayout7.xml" /><Relationship Id="rId1" Type="http://schemas.openxmlformats.org/officeDocument/2006/relationships/vmlDrawing" Target="../drawings/vmlDrawing1.vml" /><Relationship Id="rId4" Type="http://schemas.openxmlformats.org/officeDocument/2006/relationships/image" Target="../media/image3.emf" /></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35.xml" /><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36.xml" /><Relationship Id="rId1" Type="http://schemas.openxmlformats.org/officeDocument/2006/relationships/slideLayout" Target="../slideLayouts/slideLayout7.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8" Type="http://schemas.openxmlformats.org/officeDocument/2006/relationships/hyperlink" Target="https://omim.org/search?index=entry&amp;search=prefix:++AND+chromosome:X&amp;sort=number+asc&amp;start=1&amp;limit=10" TargetMode="External" /><Relationship Id="rId13" Type="http://schemas.openxmlformats.org/officeDocument/2006/relationships/hyperlink" Target="https://omim.org/search?index=entry&amp;search=prefix:%25+AND+chromosome_group:A&amp;sort=number+asc&amp;start=1&amp;limit=10" TargetMode="External" /><Relationship Id="rId18" Type="http://schemas.openxmlformats.org/officeDocument/2006/relationships/hyperlink" Target="https://omim.org/search?index=entry&amp;search=prefix:none+AND+chromosome_group:A&amp;sort=number+asc&amp;start=1&amp;limit=10" TargetMode="External" /><Relationship Id="rId26" Type="http://schemas.openxmlformats.org/officeDocument/2006/relationships/hyperlink" Target="https://omim.org/search?index=entry&amp;search=chromosome:M&amp;sort=number+asc&amp;start=1&amp;limit=10" TargetMode="External" /><Relationship Id="rId3" Type="http://schemas.openxmlformats.org/officeDocument/2006/relationships/hyperlink" Target="https://omim.org/search?index=entry&amp;search=prefix:*+AND+chromosome:X&amp;sort=number+asc&amp;start=1&amp;limit=10" TargetMode="External" /><Relationship Id="rId21" Type="http://schemas.openxmlformats.org/officeDocument/2006/relationships/hyperlink" Target="https://omim.org/search?index=entry&amp;search=prefix:none+AND+chromosome:M&amp;sort=number+asc&amp;start=1&amp;limit=10" TargetMode="External" /><Relationship Id="rId7" Type="http://schemas.openxmlformats.org/officeDocument/2006/relationships/hyperlink" Target="https://omim.org/search?index=entry&amp;search=prefix:++AND+chromosome_group:A&amp;sort=number+asc&amp;start=1&amp;limit=10" TargetMode="External" /><Relationship Id="rId12" Type="http://schemas.openxmlformats.org/officeDocument/2006/relationships/hyperlink" Target="https://omim.org/search?index=entry&amp;search=prefix:" TargetMode="External" /><Relationship Id="rId17" Type="http://schemas.openxmlformats.org/officeDocument/2006/relationships/hyperlink" Target="https://omim.org/search?index=entry&amp;search=prefix:%25&amp;sort=number+asc&amp;start=1&amp;limit=10" TargetMode="External" /><Relationship Id="rId25" Type="http://schemas.openxmlformats.org/officeDocument/2006/relationships/hyperlink" Target="https://omim.org/search?index=entry&amp;search=chromosome:Y&amp;sort=number+asc&amp;start=1&amp;limit=10" TargetMode="External" /><Relationship Id="rId2" Type="http://schemas.openxmlformats.org/officeDocument/2006/relationships/hyperlink" Target="https://omim.org/search?index=entry&amp;search=prefix:*+AND+chromosome_group:A&amp;sort=number+asc&amp;start=1&amp;limit=10" TargetMode="External" /><Relationship Id="rId16" Type="http://schemas.openxmlformats.org/officeDocument/2006/relationships/hyperlink" Target="https://omim.org/search?index=entry&amp;search=prefix:%25+AND+chromosome:M&amp;sort=number+asc&amp;start=1&amp;limit=10" TargetMode="External" /><Relationship Id="rId20" Type="http://schemas.openxmlformats.org/officeDocument/2006/relationships/hyperlink" Target="https://omim.org/search?index=entry&amp;search=prefix:none+AND+chromosome:Y&amp;sort=number+asc&amp;start=1&amp;limit=10" TargetMode="External" /><Relationship Id="rId1" Type="http://schemas.openxmlformats.org/officeDocument/2006/relationships/slideLayout" Target="../slideLayouts/slideLayout7.xml" /><Relationship Id="rId6" Type="http://schemas.openxmlformats.org/officeDocument/2006/relationships/hyperlink" Target="https://omim.org/search?index=entry&amp;search=prefix:*&amp;sort=number+asc&amp;start=1&amp;limit=10" TargetMode="External" /><Relationship Id="rId11" Type="http://schemas.openxmlformats.org/officeDocument/2006/relationships/hyperlink" Target="https://omim.org/search?index=entry&amp;search=prefix:+&amp;sort=number+asc&amp;start=1&amp;limit=10" TargetMode="External" /><Relationship Id="rId24" Type="http://schemas.openxmlformats.org/officeDocument/2006/relationships/hyperlink" Target="https://omim.org/search?index=entry&amp;search=chromosome:X&amp;sort=number+asc&amp;start=1&amp;limit=10" TargetMode="External" /><Relationship Id="rId5" Type="http://schemas.openxmlformats.org/officeDocument/2006/relationships/hyperlink" Target="https://omim.org/search?index=entry&amp;search=prefix:*+AND+chromosome:M&amp;sort=number+asc&amp;start=1&amp;limit=10" TargetMode="External" /><Relationship Id="rId15" Type="http://schemas.openxmlformats.org/officeDocument/2006/relationships/hyperlink" Target="https://omim.org/search?index=entry&amp;search=prefix:%25+AND+chromosome:Y&amp;sort=number+asc&amp;start=1&amp;limit=10" TargetMode="External" /><Relationship Id="rId23" Type="http://schemas.openxmlformats.org/officeDocument/2006/relationships/hyperlink" Target="https://omim.org/search?index=entry&amp;search=chromosome_group:A&amp;sort=number+asc&amp;start=1&amp;limit=10" TargetMode="External" /><Relationship Id="rId10" Type="http://schemas.openxmlformats.org/officeDocument/2006/relationships/hyperlink" Target="https://omim.org/search?index=entry&amp;search=prefix:++AND+chromosome:M&amp;sort=number+asc&amp;start=1&amp;limit=10" TargetMode="External" /><Relationship Id="rId19" Type="http://schemas.openxmlformats.org/officeDocument/2006/relationships/hyperlink" Target="https://omim.org/search?index=entry&amp;search=prefix:none+AND+chromosome:X&amp;sort=number+asc&amp;start=1&amp;limit=10" TargetMode="External" /><Relationship Id="rId4" Type="http://schemas.openxmlformats.org/officeDocument/2006/relationships/hyperlink" Target="https://omim.org/search?index=entry&amp;search=prefix:*+AND+chromosome:Y&amp;sort=number+asc&amp;start=1&amp;limit=10" TargetMode="External" /><Relationship Id="rId9" Type="http://schemas.openxmlformats.org/officeDocument/2006/relationships/hyperlink" Target="https://omim.org/search?index=entry&amp;search=prefix:++AND+chromosome:Y&amp;sort=number+asc&amp;start=1&amp;limit=10" TargetMode="External" /><Relationship Id="rId14" Type="http://schemas.openxmlformats.org/officeDocument/2006/relationships/hyperlink" Target="https://omim.org/search?index=entry&amp;search=prefix:%25+AND+chromosome:X&amp;sort=number+asc&amp;start=1&amp;limit=10" TargetMode="External" /><Relationship Id="rId22" Type="http://schemas.openxmlformats.org/officeDocument/2006/relationships/hyperlink" Target="https://omim.org/search?index=entry&amp;search=prefix:none&amp;sort=number+asc&amp;start=1&amp;limit=10" TargetMode="External" /><Relationship Id="rId27" Type="http://schemas.openxmlformats.org/officeDocument/2006/relationships/hyperlink" Target="https://omim.org/search?index=entry&amp;search=NOT+prefix:\%5e&amp;sort=number+asc&amp;start=1&amp;limit=10" TargetMode="Externa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3" Type="http://schemas.openxmlformats.org/officeDocument/2006/relationships/image" Target="../media/image5.wmf" /><Relationship Id="rId2" Type="http://schemas.openxmlformats.org/officeDocument/2006/relationships/notesSlide" Target="../notesSlides/notesSlide9.xml"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6.emf" /><Relationship Id="rId2" Type="http://schemas.openxmlformats.org/officeDocument/2006/relationships/notesSlide" Target="../notesSlides/notesSlide11.xml"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3" Type="http://schemas.openxmlformats.org/officeDocument/2006/relationships/image" Target="../media/image7.emf" /><Relationship Id="rId2" Type="http://schemas.openxmlformats.org/officeDocument/2006/relationships/hyperlink" Target="javascript:ShowSurvol('survol3','Module2_C1_S0_P0_survol4.html');" TargetMode="External" /><Relationship Id="rId1" Type="http://schemas.openxmlformats.org/officeDocument/2006/relationships/slideLayout" Target="../slideLayouts/slideLayout7.xml" /><Relationship Id="rId4" Type="http://schemas.openxmlformats.org/officeDocument/2006/relationships/image" Target="../media/image8.emf" /></Relationships>
</file>

<file path=ppt/slides/_rels/slide21.xml.rels><?xml version="1.0" encoding="UTF-8" standalone="yes"?>
<Relationships xmlns="http://schemas.openxmlformats.org/package/2006/relationships"><Relationship Id="rId3" Type="http://schemas.openxmlformats.org/officeDocument/2006/relationships/image" Target="../media/image10.emf" /><Relationship Id="rId2" Type="http://schemas.openxmlformats.org/officeDocument/2006/relationships/image" Target="../media/image9.emf" /><Relationship Id="rId1" Type="http://schemas.openxmlformats.org/officeDocument/2006/relationships/slideLayout" Target="../slideLayouts/slideLayout6.xml" /><Relationship Id="rId5" Type="http://schemas.openxmlformats.org/officeDocument/2006/relationships/image" Target="../media/image12.emf" /><Relationship Id="rId4" Type="http://schemas.openxmlformats.org/officeDocument/2006/relationships/image" Target="../media/image11.emf" /></Relationships>
</file>

<file path=ppt/slides/_rels/slide22.xml.rels><?xml version="1.0" encoding="UTF-8" standalone="yes"?>
<Relationships xmlns="http://schemas.openxmlformats.org/package/2006/relationships"><Relationship Id="rId3" Type="http://schemas.openxmlformats.org/officeDocument/2006/relationships/image" Target="../media/image14.jpeg" /><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3" Type="http://schemas.openxmlformats.org/officeDocument/2006/relationships/image" Target="../media/image15.emf" /><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image" Target="../media/image17.emf" /><Relationship Id="rId2" Type="http://schemas.openxmlformats.org/officeDocument/2006/relationships/image" Target="../media/image16.emf" /><Relationship Id="rId1" Type="http://schemas.openxmlformats.org/officeDocument/2006/relationships/slideLayout" Target="../slideLayouts/slideLayout6.xml" /><Relationship Id="rId5" Type="http://schemas.openxmlformats.org/officeDocument/2006/relationships/image" Target="../media/image19.emf" /><Relationship Id="rId4" Type="http://schemas.openxmlformats.org/officeDocument/2006/relationships/image" Target="../media/image18.emf"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3" Type="http://schemas.openxmlformats.org/officeDocument/2006/relationships/hyperlink" Target="http://fr.wikipedia.org/w/index.php?title=Intol%C3%A9rance_au_fructose&amp;action=edit" TargetMode="External" /><Relationship Id="rId2" Type="http://schemas.openxmlformats.org/officeDocument/2006/relationships/hyperlink" Target="http://fr.wikipedia.org/wiki/Galactos%C3%A9mie" TargetMode="External" /><Relationship Id="rId1" Type="http://schemas.openxmlformats.org/officeDocument/2006/relationships/slideLayout" Target="../slideLayouts/slideLayout7.xml" /><Relationship Id="rId5" Type="http://schemas.openxmlformats.org/officeDocument/2006/relationships/hyperlink" Target="http://fr.wikipedia.org/w/index.php?title=Glucoc%C3%A9r%C3%A9brosidase&amp;action=edit" TargetMode="External" /><Relationship Id="rId4" Type="http://schemas.openxmlformats.org/officeDocument/2006/relationships/hyperlink" Target="http://fr.wikipedia.org/wiki/Maladie_lysosomale" TargetMode="Externa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1.xml.rels><?xml version="1.0" encoding="UTF-8" standalone="yes"?>
<Relationships xmlns="http://schemas.openxmlformats.org/package/2006/relationships"><Relationship Id="rId2" Type="http://schemas.openxmlformats.org/officeDocument/2006/relationships/image" Target="../media/image20.emf" /><Relationship Id="rId1" Type="http://schemas.openxmlformats.org/officeDocument/2006/relationships/slideLayout" Target="../slideLayouts/slideLayout7.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3.xml.rels><?xml version="1.0" encoding="UTF-8" standalone="yes"?>
<Relationships xmlns="http://schemas.openxmlformats.org/package/2006/relationships"><Relationship Id="rId2" Type="http://schemas.openxmlformats.org/officeDocument/2006/relationships/image" Target="../media/image21.emf" /><Relationship Id="rId1" Type="http://schemas.openxmlformats.org/officeDocument/2006/relationships/slideLayout" Target="../slideLayouts/slideLayout7.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7.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6.xml" /></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6.xml" /></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7.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7.xml.rels><?xml version="1.0" encoding="UTF-8" standalone="yes"?>
<Relationships xmlns="http://schemas.openxmlformats.org/package/2006/relationships"><Relationship Id="rId2" Type="http://schemas.openxmlformats.org/officeDocument/2006/relationships/image" Target="../media/image22.emf" /><Relationship Id="rId1" Type="http://schemas.openxmlformats.org/officeDocument/2006/relationships/slideLayout" Target="../slideLayouts/slideLayout7.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9.xml.rels><?xml version="1.0" encoding="UTF-8" standalone="yes"?>
<Relationships xmlns="http://schemas.openxmlformats.org/package/2006/relationships"><Relationship Id="rId2" Type="http://schemas.openxmlformats.org/officeDocument/2006/relationships/image" Target="../media/image23.emf"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2.bin" /><Relationship Id="rId2" Type="http://schemas.openxmlformats.org/officeDocument/2006/relationships/slideLayout" Target="../slideLayouts/slideLayout2.xml" /><Relationship Id="rId1" Type="http://schemas.openxmlformats.org/officeDocument/2006/relationships/vmlDrawing" Target="../drawings/vmlDrawing2.vml" /><Relationship Id="rId4" Type="http://schemas.openxmlformats.org/officeDocument/2006/relationships/image" Target="../media/image24.emf"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3" Type="http://schemas.openxmlformats.org/officeDocument/2006/relationships/hyperlink" Target="https://www.aquaportail.com/definition-9849-hydroxylase.html" TargetMode="External" /><Relationship Id="rId2" Type="http://schemas.openxmlformats.org/officeDocument/2006/relationships/hyperlink" Target="https://www.aquaportail.com/definition-1427-phenylalanine.html" TargetMode="External" /><Relationship Id="rId1" Type="http://schemas.openxmlformats.org/officeDocument/2006/relationships/slideLayout" Target="../slideLayouts/slideLayout7.xml" /><Relationship Id="rId4" Type="http://schemas.openxmlformats.org/officeDocument/2006/relationships/hyperlink" Target="https://www.aquaportail.com/definition-5786-coloration.html" TargetMode="External" /></Relationships>
</file>

<file path=ppt/slides/_rels/slide67.xml.rels><?xml version="1.0" encoding="UTF-8" standalone="yes"?>
<Relationships xmlns="http://schemas.openxmlformats.org/package/2006/relationships"><Relationship Id="rId3" Type="http://schemas.openxmlformats.org/officeDocument/2006/relationships/hyperlink" Target="https://www.aquaportail.com/definition-14076-drepanocytose.html" TargetMode="External" /><Relationship Id="rId7" Type="http://schemas.openxmlformats.org/officeDocument/2006/relationships/hyperlink" Target="https://www.aquaportail.com/definition-8064-paludisme.html" TargetMode="External" /><Relationship Id="rId2" Type="http://schemas.openxmlformats.org/officeDocument/2006/relationships/notesSlide" Target="../notesSlides/notesSlide25.xml" /><Relationship Id="rId1" Type="http://schemas.openxmlformats.org/officeDocument/2006/relationships/slideLayout" Target="../slideLayouts/slideLayout2.xml" /><Relationship Id="rId6" Type="http://schemas.openxmlformats.org/officeDocument/2006/relationships/hyperlink" Target="https://www.aquaportail.com/definition-1151-resistance.html" TargetMode="External" /><Relationship Id="rId5" Type="http://schemas.openxmlformats.org/officeDocument/2006/relationships/hyperlink" Target="https://www.aquaportail.com/definition-6570-douleur.html" TargetMode="External" /><Relationship Id="rId4" Type="http://schemas.openxmlformats.org/officeDocument/2006/relationships/hyperlink" Target="https://www.aquaportail.com/definition-12541-hematie.html" TargetMode="Externa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7.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9.xml" /><Relationship Id="rId1" Type="http://schemas.openxmlformats.org/officeDocument/2006/relationships/slideLayout" Target="../slideLayouts/slideLayout7.xml" /></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0.xml" /><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3" Type="http://schemas.openxmlformats.org/officeDocument/2006/relationships/image" Target="../media/image25.png" /><Relationship Id="rId2" Type="http://schemas.openxmlformats.org/officeDocument/2006/relationships/image" Target="../media/image5.wmf"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10684B38-6ED0-CC72-79A3-11DE8960D576}"/>
              </a:ext>
            </a:extLst>
          </p:cNvPr>
          <p:cNvSpPr txBox="1">
            <a:spLocks/>
          </p:cNvSpPr>
          <p:nvPr/>
        </p:nvSpPr>
        <p:spPr bwMode="auto">
          <a:xfrm>
            <a:off x="5643563" y="6000750"/>
            <a:ext cx="3500437" cy="571500"/>
          </a:xfrm>
          <a:prstGeom prst="rect">
            <a:avLst/>
          </a:prstGeom>
          <a:noFill/>
          <a:ln w="9525">
            <a:noFill/>
            <a:miter lim="800000"/>
            <a:headEnd/>
            <a:tailEnd/>
          </a:ln>
          <a:effectLst/>
        </p:spPr>
        <p:txBody>
          <a:bodyPr anchor="ctr"/>
          <a:lstStyle/>
          <a:p>
            <a:pPr algn="ctr">
              <a:defRPr/>
            </a:pPr>
            <a:r>
              <a:rPr lang="fr-FR" sz="2400" b="1" kern="0" dirty="0">
                <a:solidFill>
                  <a:schemeClr val="tx2"/>
                </a:solidFill>
                <a:effectLst>
                  <a:outerShdw blurRad="38100" dist="38100" dir="2700000" algn="tl">
                    <a:srgbClr val="000000"/>
                  </a:outerShdw>
                </a:effectLst>
                <a:latin typeface="+mj-lt"/>
                <a:ea typeface="+mj-ea"/>
                <a:cs typeface="+mj-cs"/>
              </a:rPr>
              <a:t>Pr. N. ABADI</a:t>
            </a:r>
          </a:p>
        </p:txBody>
      </p:sp>
      <p:sp>
        <p:nvSpPr>
          <p:cNvPr id="6" name="Rectangle 5">
            <a:extLst>
              <a:ext uri="{FF2B5EF4-FFF2-40B4-BE49-F238E27FC236}">
                <a16:creationId xmlns:a16="http://schemas.microsoft.com/office/drawing/2014/main" id="{5CC7E646-A4EF-D4A8-09E3-143FB183A8CD}"/>
              </a:ext>
            </a:extLst>
          </p:cNvPr>
          <p:cNvSpPr/>
          <p:nvPr/>
        </p:nvSpPr>
        <p:spPr>
          <a:xfrm>
            <a:off x="142875" y="1071563"/>
            <a:ext cx="9001125" cy="1570037"/>
          </a:xfrm>
          <a:prstGeom prst="rect">
            <a:avLst/>
          </a:prstGeom>
          <a:solidFill>
            <a:srgbClr val="FF0000"/>
          </a:solidFill>
        </p:spPr>
        <p:txBody>
          <a:bodyPr>
            <a:spAutoFit/>
          </a:bodyPr>
          <a:lstStyle/>
          <a:p>
            <a:pPr algn="ctr">
              <a:defRPr/>
            </a:pPr>
            <a:r>
              <a:rPr lang="fr-FR" sz="2400" b="1" kern="0" dirty="0">
                <a:solidFill>
                  <a:srgbClr val="E5E5FF"/>
                </a:solidFill>
                <a:effectLst>
                  <a:outerShdw blurRad="38100" dist="38100" dir="2700000" algn="tl">
                    <a:srgbClr val="000000"/>
                  </a:outerShdw>
                </a:effectLst>
                <a:latin typeface="Garamond"/>
                <a:ea typeface="+mj-ea"/>
                <a:cs typeface="+mj-cs"/>
              </a:rPr>
              <a:t>TRANSMISSIONS DES MALADIES GENETIQUES </a:t>
            </a:r>
          </a:p>
          <a:p>
            <a:pPr algn="ctr">
              <a:defRPr/>
            </a:pPr>
            <a:r>
              <a:rPr lang="fr-FR" sz="2400" b="1" kern="0" dirty="0">
                <a:solidFill>
                  <a:srgbClr val="E5E5FF"/>
                </a:solidFill>
                <a:effectLst>
                  <a:outerShdw blurRad="38100" dist="38100" dir="2700000" algn="tl">
                    <a:srgbClr val="000000"/>
                  </a:outerShdw>
                </a:effectLst>
                <a:latin typeface="Garamond"/>
                <a:ea typeface="+mj-ea"/>
                <a:cs typeface="+mj-cs"/>
              </a:rPr>
              <a:t>ET</a:t>
            </a:r>
          </a:p>
          <a:p>
            <a:pPr algn="ctr">
              <a:defRPr/>
            </a:pPr>
            <a:r>
              <a:rPr lang="fr-FR" sz="2400" b="1" kern="0" dirty="0">
                <a:solidFill>
                  <a:srgbClr val="E5E5FF"/>
                </a:solidFill>
                <a:effectLst>
                  <a:outerShdw blurRad="38100" dist="38100" dir="2700000" algn="tl">
                    <a:srgbClr val="000000"/>
                  </a:outerShdw>
                </a:effectLst>
                <a:latin typeface="Garamond"/>
                <a:ea typeface="+mj-ea"/>
                <a:cs typeface="+mj-cs"/>
              </a:rPr>
              <a:t>CONSEIL GENETIQUE </a:t>
            </a:r>
            <a:br>
              <a:rPr lang="fr-FR" sz="2400" b="1" kern="0" dirty="0">
                <a:solidFill>
                  <a:srgbClr val="E5E5FF"/>
                </a:solidFill>
                <a:effectLst>
                  <a:outerShdw blurRad="38100" dist="38100" dir="2700000" algn="tl">
                    <a:srgbClr val="000000"/>
                  </a:outerShdw>
                </a:effectLst>
                <a:latin typeface="Garamond"/>
                <a:ea typeface="+mj-ea"/>
                <a:cs typeface="+mj-cs"/>
              </a:rPr>
            </a:br>
            <a:endParaRPr lang="fr-FR" sz="2400" dirty="0">
              <a:latin typeface="Arial" charset="0"/>
            </a:endParaRPr>
          </a:p>
        </p:txBody>
      </p:sp>
      <p:sp>
        <p:nvSpPr>
          <p:cNvPr id="7" name="Rectangle 6">
            <a:extLst>
              <a:ext uri="{FF2B5EF4-FFF2-40B4-BE49-F238E27FC236}">
                <a16:creationId xmlns:a16="http://schemas.microsoft.com/office/drawing/2014/main" id="{6B06852E-1DB3-6462-1EE8-09AF5425DE41}"/>
              </a:ext>
            </a:extLst>
          </p:cNvPr>
          <p:cNvSpPr/>
          <p:nvPr/>
        </p:nvSpPr>
        <p:spPr>
          <a:xfrm>
            <a:off x="500063" y="3119438"/>
            <a:ext cx="7215187" cy="523875"/>
          </a:xfrm>
          <a:prstGeom prst="rect">
            <a:avLst/>
          </a:prstGeom>
        </p:spPr>
        <p:txBody>
          <a:bodyPr>
            <a:spAutoFit/>
          </a:bodyPr>
          <a:lstStyle/>
          <a:p>
            <a:pPr>
              <a:buSzPct val="75000"/>
              <a:buFont typeface="Wingdings" pitchFamily="2" charset="2"/>
              <a:buChar char="q"/>
              <a:defRPr/>
            </a:pPr>
            <a:r>
              <a:rPr lang="fr-FR" sz="2800" b="1" kern="0" dirty="0">
                <a:solidFill>
                  <a:srgbClr val="E5E5FF"/>
                </a:solidFill>
                <a:effectLst>
                  <a:outerShdw blurRad="38100" dist="38100" dir="2700000" algn="tl">
                    <a:srgbClr val="000000"/>
                  </a:outerShdw>
                </a:effectLst>
                <a:latin typeface="Garamond"/>
                <a:ea typeface="+mj-ea"/>
                <a:cs typeface="+mj-cs"/>
              </a:rPr>
              <a:t> Transmission des maladies monogéniques</a:t>
            </a:r>
            <a:endParaRPr lang="fr-FR" sz="2800" dirty="0">
              <a:latin typeface="Arial" charset="0"/>
            </a:endParaRPr>
          </a:p>
        </p:txBody>
      </p:sp>
      <p:sp>
        <p:nvSpPr>
          <p:cNvPr id="8" name="Rectangle 7">
            <a:extLst>
              <a:ext uri="{FF2B5EF4-FFF2-40B4-BE49-F238E27FC236}">
                <a16:creationId xmlns:a16="http://schemas.microsoft.com/office/drawing/2014/main" id="{19800DE1-CEA4-B611-76FE-E79FD6F0EDA2}"/>
              </a:ext>
            </a:extLst>
          </p:cNvPr>
          <p:cNvSpPr/>
          <p:nvPr/>
        </p:nvSpPr>
        <p:spPr>
          <a:xfrm>
            <a:off x="500063" y="3690938"/>
            <a:ext cx="8501062" cy="523875"/>
          </a:xfrm>
          <a:prstGeom prst="rect">
            <a:avLst/>
          </a:prstGeom>
        </p:spPr>
        <p:txBody>
          <a:bodyPr>
            <a:spAutoFit/>
          </a:bodyPr>
          <a:lstStyle/>
          <a:p>
            <a:pPr>
              <a:buSzPct val="75000"/>
              <a:buFont typeface="Wingdings" pitchFamily="2" charset="2"/>
              <a:buChar char="q"/>
              <a:defRPr/>
            </a:pPr>
            <a:r>
              <a:rPr lang="fr-FR" sz="2800" b="1" kern="0" dirty="0">
                <a:solidFill>
                  <a:srgbClr val="E5E5FF"/>
                </a:solidFill>
                <a:effectLst>
                  <a:outerShdw blurRad="38100" dist="38100" dir="2700000" algn="tl">
                    <a:srgbClr val="000000"/>
                  </a:outerShdw>
                </a:effectLst>
                <a:latin typeface="Garamond"/>
                <a:ea typeface="+mj-ea"/>
                <a:cs typeface="+mj-cs"/>
              </a:rPr>
              <a:t> Aspects particuliers du phénotype</a:t>
            </a:r>
            <a:endParaRPr lang="fr-FR" dirty="0">
              <a:latin typeface="Arial" charset="0"/>
            </a:endParaRPr>
          </a:p>
        </p:txBody>
      </p:sp>
      <p:sp>
        <p:nvSpPr>
          <p:cNvPr id="9" name="Rectangle 8">
            <a:extLst>
              <a:ext uri="{FF2B5EF4-FFF2-40B4-BE49-F238E27FC236}">
                <a16:creationId xmlns:a16="http://schemas.microsoft.com/office/drawing/2014/main" id="{09EFE4B4-9249-09C6-666B-FB123241620F}"/>
              </a:ext>
            </a:extLst>
          </p:cNvPr>
          <p:cNvSpPr/>
          <p:nvPr/>
        </p:nvSpPr>
        <p:spPr>
          <a:xfrm>
            <a:off x="500063" y="4262438"/>
            <a:ext cx="8501062" cy="523875"/>
          </a:xfrm>
          <a:prstGeom prst="rect">
            <a:avLst/>
          </a:prstGeom>
        </p:spPr>
        <p:txBody>
          <a:bodyPr>
            <a:spAutoFit/>
          </a:bodyPr>
          <a:lstStyle/>
          <a:p>
            <a:pPr>
              <a:buSzPct val="75000"/>
              <a:buFont typeface="Wingdings" pitchFamily="2" charset="2"/>
              <a:buChar char="q"/>
              <a:defRPr/>
            </a:pPr>
            <a:r>
              <a:rPr lang="fr-FR" sz="2800" b="1" kern="0" dirty="0">
                <a:solidFill>
                  <a:srgbClr val="E5E5FF"/>
                </a:solidFill>
                <a:effectLst>
                  <a:outerShdw blurRad="38100" dist="38100" dir="2700000" algn="tl">
                    <a:srgbClr val="000000"/>
                  </a:outerShdw>
                </a:effectLst>
                <a:latin typeface="Garamond"/>
                <a:ea typeface="+mj-ea"/>
                <a:cs typeface="+mj-cs"/>
              </a:rPr>
              <a:t> Transmission non conventionnelle</a:t>
            </a:r>
            <a:endParaRPr lang="fr-FR" dirty="0">
              <a:latin typeface="Arial" charset="0"/>
            </a:endParaRPr>
          </a:p>
        </p:txBody>
      </p:sp>
      <p:sp>
        <p:nvSpPr>
          <p:cNvPr id="10" name="Rectangle 9">
            <a:extLst>
              <a:ext uri="{FF2B5EF4-FFF2-40B4-BE49-F238E27FC236}">
                <a16:creationId xmlns:a16="http://schemas.microsoft.com/office/drawing/2014/main" id="{F40D86A4-74EB-70F6-C6A5-6B93573A1C60}"/>
              </a:ext>
            </a:extLst>
          </p:cNvPr>
          <p:cNvSpPr/>
          <p:nvPr/>
        </p:nvSpPr>
        <p:spPr>
          <a:xfrm>
            <a:off x="500063" y="4905375"/>
            <a:ext cx="8501062" cy="523875"/>
          </a:xfrm>
          <a:prstGeom prst="rect">
            <a:avLst/>
          </a:prstGeom>
        </p:spPr>
        <p:txBody>
          <a:bodyPr>
            <a:spAutoFit/>
          </a:bodyPr>
          <a:lstStyle/>
          <a:p>
            <a:pPr>
              <a:buSzPct val="75000"/>
              <a:buFont typeface="Wingdings" pitchFamily="2" charset="2"/>
              <a:buChar char="q"/>
              <a:defRPr/>
            </a:pPr>
            <a:r>
              <a:rPr lang="fr-FR" sz="2800" b="1" kern="0" dirty="0">
                <a:solidFill>
                  <a:srgbClr val="E5E5FF"/>
                </a:solidFill>
                <a:effectLst>
                  <a:outerShdw blurRad="38100" dist="38100" dir="2700000" algn="tl">
                    <a:srgbClr val="000000"/>
                  </a:outerShdw>
                </a:effectLst>
                <a:latin typeface="Garamond"/>
                <a:ea typeface="+mj-ea"/>
                <a:cs typeface="+mj-cs"/>
              </a:rPr>
              <a:t> Le conseil génétique</a:t>
            </a:r>
            <a:endParaRPr lang="fr-FR" dirty="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4" name="Rectangle 6">
            <a:extLst>
              <a:ext uri="{FF2B5EF4-FFF2-40B4-BE49-F238E27FC236}">
                <a16:creationId xmlns:a16="http://schemas.microsoft.com/office/drawing/2014/main" id="{96E52E48-8E68-8B84-B379-3A11A92955F0}"/>
              </a:ext>
            </a:extLst>
          </p:cNvPr>
          <p:cNvSpPr>
            <a:spLocks noGrp="1" noRot="1" noChangeArrowheads="1"/>
          </p:cNvSpPr>
          <p:nvPr>
            <p:ph type="title"/>
          </p:nvPr>
        </p:nvSpPr>
        <p:spPr>
          <a:xfrm>
            <a:off x="6337300" y="0"/>
            <a:ext cx="2806700" cy="574675"/>
          </a:xfrm>
        </p:spPr>
        <p:txBody>
          <a:bodyPr/>
          <a:lstStyle/>
          <a:p>
            <a:pPr eaLnBrk="1" hangingPunct="1">
              <a:defRPr/>
            </a:pPr>
            <a:r>
              <a:rPr lang="fr-FR" sz="3200"/>
              <a:t>Classification</a:t>
            </a:r>
          </a:p>
        </p:txBody>
      </p:sp>
      <p:sp>
        <p:nvSpPr>
          <p:cNvPr id="150535" name="Rectangle 7">
            <a:extLst>
              <a:ext uri="{FF2B5EF4-FFF2-40B4-BE49-F238E27FC236}">
                <a16:creationId xmlns:a16="http://schemas.microsoft.com/office/drawing/2014/main" id="{AD8A8C89-9458-8BE7-80E7-D4FE78880B61}"/>
              </a:ext>
            </a:extLst>
          </p:cNvPr>
          <p:cNvSpPr>
            <a:spLocks noGrp="1" noChangeArrowheads="1"/>
          </p:cNvSpPr>
          <p:nvPr>
            <p:ph type="body" idx="1"/>
          </p:nvPr>
        </p:nvSpPr>
        <p:spPr>
          <a:xfrm>
            <a:off x="0" y="1844675"/>
            <a:ext cx="9144000" cy="936625"/>
          </a:xfrm>
        </p:spPr>
        <p:txBody>
          <a:bodyPr/>
          <a:lstStyle/>
          <a:p>
            <a:pPr algn="ctr" eaLnBrk="1" hangingPunct="1">
              <a:lnSpc>
                <a:spcPct val="90000"/>
              </a:lnSpc>
              <a:buFont typeface="Wingdings" panose="05000000000000000000" pitchFamily="2" charset="2"/>
              <a:buNone/>
              <a:defRPr/>
            </a:pPr>
            <a:r>
              <a:rPr lang="fr-FR" sz="2800" dirty="0"/>
              <a:t>Sont causés par des allèles mutants. Sur un ou  deux chromosomes</a:t>
            </a:r>
          </a:p>
        </p:txBody>
      </p:sp>
      <p:sp>
        <p:nvSpPr>
          <p:cNvPr id="150536" name="Rectangle 8">
            <a:extLst>
              <a:ext uri="{FF2B5EF4-FFF2-40B4-BE49-F238E27FC236}">
                <a16:creationId xmlns:a16="http://schemas.microsoft.com/office/drawing/2014/main" id="{FF0CBEA4-BAAB-0589-217E-AE60162091D9}"/>
              </a:ext>
            </a:extLst>
          </p:cNvPr>
          <p:cNvSpPr>
            <a:spLocks noRot="1" noChangeArrowheads="1"/>
          </p:cNvSpPr>
          <p:nvPr/>
        </p:nvSpPr>
        <p:spPr bwMode="auto">
          <a:xfrm>
            <a:off x="468313" y="908050"/>
            <a:ext cx="4787900" cy="706438"/>
          </a:xfrm>
          <a:prstGeom prst="rect">
            <a:avLst/>
          </a:prstGeom>
          <a:noFill/>
          <a:ln w="9525">
            <a:noFill/>
            <a:miter lim="800000"/>
            <a:headEnd/>
            <a:tailEnd/>
          </a:ln>
          <a:effectLst/>
        </p:spPr>
        <p:txBody>
          <a:bodyPr anchor="ctr"/>
          <a:lstStyle/>
          <a:p>
            <a:pPr algn="ctr" eaLnBrk="1" hangingPunct="1">
              <a:defRPr/>
            </a:pPr>
            <a:r>
              <a:rPr lang="fr-FR" sz="2800" b="1">
                <a:solidFill>
                  <a:schemeClr val="tx2"/>
                </a:solidFill>
                <a:effectLst>
                  <a:outerShdw blurRad="38100" dist="38100" dir="2700000" algn="tl">
                    <a:srgbClr val="000000"/>
                  </a:outerShdw>
                </a:effectLst>
                <a:latin typeface="Garamond" pitchFamily="18" charset="0"/>
              </a:rPr>
              <a:t>Les maladies monogéniques</a:t>
            </a:r>
          </a:p>
        </p:txBody>
      </p:sp>
      <p:sp>
        <p:nvSpPr>
          <p:cNvPr id="150537" name="Rectangle 9">
            <a:extLst>
              <a:ext uri="{FF2B5EF4-FFF2-40B4-BE49-F238E27FC236}">
                <a16:creationId xmlns:a16="http://schemas.microsoft.com/office/drawing/2014/main" id="{0D96F3AA-8B72-BE44-F772-31A198B36B2C}"/>
              </a:ext>
            </a:extLst>
          </p:cNvPr>
          <p:cNvSpPr>
            <a:spLocks noChangeArrowheads="1"/>
          </p:cNvSpPr>
          <p:nvPr/>
        </p:nvSpPr>
        <p:spPr bwMode="auto">
          <a:xfrm>
            <a:off x="827088" y="2997200"/>
            <a:ext cx="7345362" cy="576263"/>
          </a:xfrm>
          <a:prstGeom prst="rect">
            <a:avLst/>
          </a:prstGeom>
          <a:noFill/>
          <a:ln w="9525">
            <a:noFill/>
            <a:miter lim="800000"/>
            <a:headEnd/>
            <a:tailEnd/>
          </a:ln>
          <a:effectLst/>
        </p:spPr>
        <p:txBody>
          <a:bodyPr/>
          <a:lstStyle/>
          <a:p>
            <a:pPr marL="342900" indent="-342900" algn="ctr" eaLnBrk="1" hangingPunct="1">
              <a:lnSpc>
                <a:spcPct val="90000"/>
              </a:lnSpc>
              <a:spcBef>
                <a:spcPct val="20000"/>
              </a:spcBef>
              <a:buClr>
                <a:schemeClr val="hlink"/>
              </a:buClr>
              <a:buSzPct val="70000"/>
              <a:buFont typeface="Wingdings" pitchFamily="2" charset="2"/>
              <a:buNone/>
              <a:defRPr/>
            </a:pPr>
            <a:r>
              <a:rPr lang="fr-FR" sz="2800">
                <a:effectLst>
                  <a:outerShdw blurRad="38100" dist="38100" dir="2700000" algn="tl">
                    <a:srgbClr val="000000"/>
                  </a:outerShdw>
                </a:effectLst>
                <a:latin typeface="Garamond" pitchFamily="18" charset="0"/>
              </a:rPr>
              <a:t>Mc Kusick: Mendelian Inheritance in man</a:t>
            </a:r>
          </a:p>
          <a:p>
            <a:pPr marL="342900" indent="-342900" algn="ctr" eaLnBrk="1" hangingPunct="1">
              <a:lnSpc>
                <a:spcPct val="90000"/>
              </a:lnSpc>
              <a:spcBef>
                <a:spcPct val="20000"/>
              </a:spcBef>
              <a:buClr>
                <a:schemeClr val="hlink"/>
              </a:buClr>
              <a:buSzPct val="70000"/>
              <a:buFont typeface="Wingdings" pitchFamily="2" charset="2"/>
              <a:buNone/>
              <a:defRPr/>
            </a:pPr>
            <a:endParaRPr lang="fr-FR" sz="2800">
              <a:effectLst>
                <a:outerShdw blurRad="38100" dist="38100" dir="2700000" algn="tl">
                  <a:srgbClr val="000000"/>
                </a:outerShdw>
              </a:effectLst>
              <a:latin typeface="Garamond" pitchFamily="18" charset="0"/>
            </a:endParaRPr>
          </a:p>
        </p:txBody>
      </p:sp>
      <p:sp>
        <p:nvSpPr>
          <p:cNvPr id="150538" name="Rectangle 10">
            <a:extLst>
              <a:ext uri="{FF2B5EF4-FFF2-40B4-BE49-F238E27FC236}">
                <a16:creationId xmlns:a16="http://schemas.microsoft.com/office/drawing/2014/main" id="{4AF903CF-E887-B29C-CF11-29CC16D9C19E}"/>
              </a:ext>
            </a:extLst>
          </p:cNvPr>
          <p:cNvSpPr>
            <a:spLocks noChangeArrowheads="1"/>
          </p:cNvSpPr>
          <p:nvPr/>
        </p:nvSpPr>
        <p:spPr bwMode="auto">
          <a:xfrm>
            <a:off x="1042988" y="3933825"/>
            <a:ext cx="7273925" cy="25908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70000"/>
              <a:buFont typeface="Wingdings" pitchFamily="2" charset="2"/>
              <a:buChar char="n"/>
              <a:defRPr/>
            </a:pPr>
            <a:r>
              <a:rPr lang="fr-FR" sz="2800">
                <a:effectLst>
                  <a:outerShdw blurRad="38100" dist="38100" dir="2700000" algn="tl">
                    <a:srgbClr val="000000"/>
                  </a:outerShdw>
                </a:effectLst>
                <a:latin typeface="Garamond" pitchFamily="18" charset="0"/>
              </a:rPr>
              <a:t>1966 : 1487 </a:t>
            </a:r>
          </a:p>
          <a:p>
            <a:pPr marL="342900" indent="-342900" eaLnBrk="1" hangingPunct="1">
              <a:lnSpc>
                <a:spcPct val="90000"/>
              </a:lnSpc>
              <a:spcBef>
                <a:spcPct val="20000"/>
              </a:spcBef>
              <a:buClr>
                <a:schemeClr val="hlink"/>
              </a:buClr>
              <a:buSzPct val="70000"/>
              <a:buFont typeface="Wingdings" pitchFamily="2" charset="2"/>
              <a:buChar char="n"/>
              <a:defRPr/>
            </a:pPr>
            <a:endParaRPr lang="fr-FR" sz="2800">
              <a:effectLst>
                <a:outerShdw blurRad="38100" dist="38100" dir="2700000" algn="tl">
                  <a:srgbClr val="000000"/>
                </a:outerShdw>
              </a:effectLst>
              <a:latin typeface="Garamond" pitchFamily="18" charset="0"/>
            </a:endParaRPr>
          </a:p>
          <a:p>
            <a:pPr marL="342900" indent="-342900" eaLnBrk="1" hangingPunct="1">
              <a:lnSpc>
                <a:spcPct val="90000"/>
              </a:lnSpc>
              <a:spcBef>
                <a:spcPct val="20000"/>
              </a:spcBef>
              <a:buClr>
                <a:schemeClr val="hlink"/>
              </a:buClr>
              <a:buSzPct val="70000"/>
              <a:buFont typeface="Wingdings" pitchFamily="2" charset="2"/>
              <a:buChar char="n"/>
              <a:defRPr/>
            </a:pPr>
            <a:r>
              <a:rPr lang="fr-FR" sz="2800">
                <a:effectLst>
                  <a:outerShdw blurRad="38100" dist="38100" dir="2700000" algn="tl">
                    <a:srgbClr val="000000"/>
                  </a:outerShdw>
                </a:effectLst>
                <a:latin typeface="Garamond" pitchFamily="18" charset="0"/>
              </a:rPr>
              <a:t>1994:  6678</a:t>
            </a:r>
          </a:p>
        </p:txBody>
      </p:sp>
      <p:sp>
        <p:nvSpPr>
          <p:cNvPr id="28678" name="Line 11">
            <a:extLst>
              <a:ext uri="{FF2B5EF4-FFF2-40B4-BE49-F238E27FC236}">
                <a16:creationId xmlns:a16="http://schemas.microsoft.com/office/drawing/2014/main" id="{AE5C34E7-6566-3DFE-184C-EEBD7ED3DFA9}"/>
              </a:ext>
            </a:extLst>
          </p:cNvPr>
          <p:cNvSpPr>
            <a:spLocks noChangeShapeType="1"/>
          </p:cNvSpPr>
          <p:nvPr/>
        </p:nvSpPr>
        <p:spPr bwMode="auto">
          <a:xfrm flipV="1">
            <a:off x="3132138" y="4076700"/>
            <a:ext cx="1655762"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79" name="Rectangle 12">
            <a:extLst>
              <a:ext uri="{FF2B5EF4-FFF2-40B4-BE49-F238E27FC236}">
                <a16:creationId xmlns:a16="http://schemas.microsoft.com/office/drawing/2014/main" id="{EEC8E295-13CD-4EF6-4610-EF61BB3CBEBA}"/>
              </a:ext>
            </a:extLst>
          </p:cNvPr>
          <p:cNvSpPr>
            <a:spLocks noChangeArrowheads="1"/>
          </p:cNvSpPr>
          <p:nvPr/>
        </p:nvSpPr>
        <p:spPr bwMode="auto">
          <a:xfrm>
            <a:off x="4787900" y="3860800"/>
            <a:ext cx="374491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4458: autosomiques Dominantes </a:t>
            </a:r>
          </a:p>
        </p:txBody>
      </p:sp>
      <p:sp>
        <p:nvSpPr>
          <p:cNvPr id="28680" name="Rectangle 13">
            <a:extLst>
              <a:ext uri="{FF2B5EF4-FFF2-40B4-BE49-F238E27FC236}">
                <a16:creationId xmlns:a16="http://schemas.microsoft.com/office/drawing/2014/main" id="{6DBB8EE9-8CB2-C838-DF55-E4D213D09C67}"/>
              </a:ext>
            </a:extLst>
          </p:cNvPr>
          <p:cNvSpPr>
            <a:spLocks noChangeArrowheads="1"/>
          </p:cNvSpPr>
          <p:nvPr/>
        </p:nvSpPr>
        <p:spPr bwMode="auto">
          <a:xfrm>
            <a:off x="4787900" y="4365625"/>
            <a:ext cx="374491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1730: autosomiques récessives </a:t>
            </a:r>
          </a:p>
        </p:txBody>
      </p:sp>
      <p:sp>
        <p:nvSpPr>
          <p:cNvPr id="28681" name="Line 14">
            <a:extLst>
              <a:ext uri="{FF2B5EF4-FFF2-40B4-BE49-F238E27FC236}">
                <a16:creationId xmlns:a16="http://schemas.microsoft.com/office/drawing/2014/main" id="{99229680-B101-6B5C-CE42-A8F1C5FD8C21}"/>
              </a:ext>
            </a:extLst>
          </p:cNvPr>
          <p:cNvSpPr>
            <a:spLocks noChangeShapeType="1"/>
          </p:cNvSpPr>
          <p:nvPr/>
        </p:nvSpPr>
        <p:spPr bwMode="auto">
          <a:xfrm flipV="1">
            <a:off x="3276600" y="5084763"/>
            <a:ext cx="1439863" cy="71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2" name="Rectangle 15">
            <a:extLst>
              <a:ext uri="{FF2B5EF4-FFF2-40B4-BE49-F238E27FC236}">
                <a16:creationId xmlns:a16="http://schemas.microsoft.com/office/drawing/2014/main" id="{6E644CE7-1F08-E01B-0D6B-F864AF0BDA6F}"/>
              </a:ext>
            </a:extLst>
          </p:cNvPr>
          <p:cNvSpPr>
            <a:spLocks noChangeArrowheads="1"/>
          </p:cNvSpPr>
          <p:nvPr/>
        </p:nvSpPr>
        <p:spPr bwMode="auto">
          <a:xfrm>
            <a:off x="4787900" y="4868863"/>
            <a:ext cx="374491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412 : Liées à l’X </a:t>
            </a:r>
          </a:p>
        </p:txBody>
      </p:sp>
      <p:sp>
        <p:nvSpPr>
          <p:cNvPr id="28683" name="Rectangle 16">
            <a:extLst>
              <a:ext uri="{FF2B5EF4-FFF2-40B4-BE49-F238E27FC236}">
                <a16:creationId xmlns:a16="http://schemas.microsoft.com/office/drawing/2014/main" id="{D3C0A401-1B93-4C85-34C0-B6E77055FB57}"/>
              </a:ext>
            </a:extLst>
          </p:cNvPr>
          <p:cNvSpPr>
            <a:spLocks noChangeArrowheads="1"/>
          </p:cNvSpPr>
          <p:nvPr/>
        </p:nvSpPr>
        <p:spPr bwMode="auto">
          <a:xfrm>
            <a:off x="4787900" y="5373688"/>
            <a:ext cx="374491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19: Chromosome Y </a:t>
            </a:r>
          </a:p>
        </p:txBody>
      </p:sp>
      <p:sp>
        <p:nvSpPr>
          <p:cNvPr id="28684" name="Line 17">
            <a:extLst>
              <a:ext uri="{FF2B5EF4-FFF2-40B4-BE49-F238E27FC236}">
                <a16:creationId xmlns:a16="http://schemas.microsoft.com/office/drawing/2014/main" id="{95AA185A-446C-309E-7DB2-52CFA981486A}"/>
              </a:ext>
            </a:extLst>
          </p:cNvPr>
          <p:cNvSpPr>
            <a:spLocks noChangeShapeType="1"/>
          </p:cNvSpPr>
          <p:nvPr/>
        </p:nvSpPr>
        <p:spPr bwMode="auto">
          <a:xfrm flipV="1">
            <a:off x="3203575" y="4581525"/>
            <a:ext cx="1512888"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5" name="Line 18">
            <a:extLst>
              <a:ext uri="{FF2B5EF4-FFF2-40B4-BE49-F238E27FC236}">
                <a16:creationId xmlns:a16="http://schemas.microsoft.com/office/drawing/2014/main" id="{757D199F-EDCE-C725-E526-8C5D30FF10F8}"/>
              </a:ext>
            </a:extLst>
          </p:cNvPr>
          <p:cNvSpPr>
            <a:spLocks noChangeShapeType="1"/>
          </p:cNvSpPr>
          <p:nvPr/>
        </p:nvSpPr>
        <p:spPr bwMode="auto">
          <a:xfrm>
            <a:off x="3276600" y="5157788"/>
            <a:ext cx="1439863"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6" name="Rectangle 19">
            <a:extLst>
              <a:ext uri="{FF2B5EF4-FFF2-40B4-BE49-F238E27FC236}">
                <a16:creationId xmlns:a16="http://schemas.microsoft.com/office/drawing/2014/main" id="{A26EC294-346D-987F-D1F7-7C6466067FEF}"/>
              </a:ext>
            </a:extLst>
          </p:cNvPr>
          <p:cNvSpPr>
            <a:spLocks noChangeArrowheads="1"/>
          </p:cNvSpPr>
          <p:nvPr/>
        </p:nvSpPr>
        <p:spPr bwMode="auto">
          <a:xfrm>
            <a:off x="4787900" y="5876925"/>
            <a:ext cx="374491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59: mitochondriale </a:t>
            </a:r>
          </a:p>
        </p:txBody>
      </p:sp>
      <p:sp>
        <p:nvSpPr>
          <p:cNvPr id="28687" name="Line 20">
            <a:extLst>
              <a:ext uri="{FF2B5EF4-FFF2-40B4-BE49-F238E27FC236}">
                <a16:creationId xmlns:a16="http://schemas.microsoft.com/office/drawing/2014/main" id="{C865C94E-6CCB-4BFB-3EFC-563FD476889F}"/>
              </a:ext>
            </a:extLst>
          </p:cNvPr>
          <p:cNvSpPr>
            <a:spLocks noChangeShapeType="1"/>
          </p:cNvSpPr>
          <p:nvPr/>
        </p:nvSpPr>
        <p:spPr bwMode="auto">
          <a:xfrm>
            <a:off x="3203575" y="5229225"/>
            <a:ext cx="1512888"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28688" name="Image 16" descr="Victor_McKusick.jpg">
            <a:extLst>
              <a:ext uri="{FF2B5EF4-FFF2-40B4-BE49-F238E27FC236}">
                <a16:creationId xmlns:a16="http://schemas.microsoft.com/office/drawing/2014/main" id="{E938930A-8C06-FD20-F396-F27D1F62CE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1250" y="2144713"/>
            <a:ext cx="1582738"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50">
            <a:extLst>
              <a:ext uri="{FF2B5EF4-FFF2-40B4-BE49-F238E27FC236}">
                <a16:creationId xmlns:a16="http://schemas.microsoft.com/office/drawing/2014/main" id="{424575AE-387E-FE73-5068-59449203E385}"/>
              </a:ext>
            </a:extLst>
          </p:cNvPr>
          <p:cNvSpPr>
            <a:spLocks noChangeArrowheads="1"/>
          </p:cNvSpPr>
          <p:nvPr/>
        </p:nvSpPr>
        <p:spPr bwMode="auto">
          <a:xfrm>
            <a:off x="2200275" y="1063625"/>
            <a:ext cx="114300" cy="914400"/>
          </a:xfrm>
          <a:prstGeom prst="rect">
            <a:avLst/>
          </a:prstGeom>
          <a:solidFill>
            <a:srgbClr val="333333"/>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58" name="Rectangle 51">
            <a:extLst>
              <a:ext uri="{FF2B5EF4-FFF2-40B4-BE49-F238E27FC236}">
                <a16:creationId xmlns:a16="http://schemas.microsoft.com/office/drawing/2014/main" id="{4065706B-2370-3301-ADCE-E9A1AC058EDE}"/>
              </a:ext>
            </a:extLst>
          </p:cNvPr>
          <p:cNvSpPr>
            <a:spLocks noChangeArrowheads="1"/>
          </p:cNvSpPr>
          <p:nvPr/>
        </p:nvSpPr>
        <p:spPr bwMode="auto">
          <a:xfrm>
            <a:off x="2428875" y="1063625"/>
            <a:ext cx="114300" cy="914400"/>
          </a:xfrm>
          <a:prstGeom prst="rect">
            <a:avLst/>
          </a:prstGeom>
          <a:solidFill>
            <a:srgbClr val="FFFFFF"/>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59" name="Rectangle 52">
            <a:extLst>
              <a:ext uri="{FF2B5EF4-FFF2-40B4-BE49-F238E27FC236}">
                <a16:creationId xmlns:a16="http://schemas.microsoft.com/office/drawing/2014/main" id="{633A897F-5B0C-FAA0-8F75-D41C8036FAA0}"/>
              </a:ext>
            </a:extLst>
          </p:cNvPr>
          <p:cNvSpPr>
            <a:spLocks noChangeArrowheads="1"/>
          </p:cNvSpPr>
          <p:nvPr/>
        </p:nvSpPr>
        <p:spPr bwMode="auto">
          <a:xfrm>
            <a:off x="1951038" y="949325"/>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60" name="Rectangle 53">
            <a:extLst>
              <a:ext uri="{FF2B5EF4-FFF2-40B4-BE49-F238E27FC236}">
                <a16:creationId xmlns:a16="http://schemas.microsoft.com/office/drawing/2014/main" id="{F9C1A086-0A18-4130-E9A6-32BE34FA7936}"/>
              </a:ext>
            </a:extLst>
          </p:cNvPr>
          <p:cNvSpPr>
            <a:spLocks noChangeArrowheads="1"/>
          </p:cNvSpPr>
          <p:nvPr/>
        </p:nvSpPr>
        <p:spPr bwMode="auto">
          <a:xfrm>
            <a:off x="6200775" y="949325"/>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61" name="Rectangle 54">
            <a:extLst>
              <a:ext uri="{FF2B5EF4-FFF2-40B4-BE49-F238E27FC236}">
                <a16:creationId xmlns:a16="http://schemas.microsoft.com/office/drawing/2014/main" id="{9A23F2F6-D5BD-9328-5F84-8F5CA60888C5}"/>
              </a:ext>
            </a:extLst>
          </p:cNvPr>
          <p:cNvSpPr>
            <a:spLocks noChangeArrowheads="1"/>
          </p:cNvSpPr>
          <p:nvPr/>
        </p:nvSpPr>
        <p:spPr bwMode="auto">
          <a:xfrm>
            <a:off x="6399213" y="1063625"/>
            <a:ext cx="114300" cy="914400"/>
          </a:xfrm>
          <a:prstGeom prst="rect">
            <a:avLst/>
          </a:prstGeom>
          <a:solidFill>
            <a:srgbClr val="333333"/>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62" name="Rectangle 55">
            <a:extLst>
              <a:ext uri="{FF2B5EF4-FFF2-40B4-BE49-F238E27FC236}">
                <a16:creationId xmlns:a16="http://schemas.microsoft.com/office/drawing/2014/main" id="{6F00D420-F74B-A9EE-C65B-0165D50B9907}"/>
              </a:ext>
            </a:extLst>
          </p:cNvPr>
          <p:cNvSpPr>
            <a:spLocks noChangeArrowheads="1"/>
          </p:cNvSpPr>
          <p:nvPr/>
        </p:nvSpPr>
        <p:spPr bwMode="auto">
          <a:xfrm>
            <a:off x="6627813" y="1063625"/>
            <a:ext cx="114300" cy="914400"/>
          </a:xfrm>
          <a:prstGeom prst="rect">
            <a:avLst/>
          </a:prstGeom>
          <a:solidFill>
            <a:srgbClr val="FFFFFF"/>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63" name="Rectangle 56">
            <a:extLst>
              <a:ext uri="{FF2B5EF4-FFF2-40B4-BE49-F238E27FC236}">
                <a16:creationId xmlns:a16="http://schemas.microsoft.com/office/drawing/2014/main" id="{19C4EEBD-E57F-A4B9-B352-CC04754A0803}"/>
              </a:ext>
            </a:extLst>
          </p:cNvPr>
          <p:cNvSpPr>
            <a:spLocks noChangeArrowheads="1"/>
          </p:cNvSpPr>
          <p:nvPr/>
        </p:nvSpPr>
        <p:spPr bwMode="auto">
          <a:xfrm>
            <a:off x="1285875" y="2365375"/>
            <a:ext cx="114300" cy="914400"/>
          </a:xfrm>
          <a:prstGeom prst="rect">
            <a:avLst/>
          </a:prstGeom>
          <a:solidFill>
            <a:srgbClr val="333333"/>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64" name="Rectangle 57">
            <a:extLst>
              <a:ext uri="{FF2B5EF4-FFF2-40B4-BE49-F238E27FC236}">
                <a16:creationId xmlns:a16="http://schemas.microsoft.com/office/drawing/2014/main" id="{3B11E36A-EEBE-383D-990D-A00C7CE2E895}"/>
              </a:ext>
            </a:extLst>
          </p:cNvPr>
          <p:cNvSpPr>
            <a:spLocks noChangeArrowheads="1"/>
          </p:cNvSpPr>
          <p:nvPr/>
        </p:nvSpPr>
        <p:spPr bwMode="auto">
          <a:xfrm>
            <a:off x="3228975" y="2365375"/>
            <a:ext cx="114300" cy="914400"/>
          </a:xfrm>
          <a:prstGeom prst="rect">
            <a:avLst/>
          </a:prstGeom>
          <a:solidFill>
            <a:srgbClr val="FFFFFF"/>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65" name="Rectangle 58">
            <a:extLst>
              <a:ext uri="{FF2B5EF4-FFF2-40B4-BE49-F238E27FC236}">
                <a16:creationId xmlns:a16="http://schemas.microsoft.com/office/drawing/2014/main" id="{42EB70AB-8CAE-07F3-4730-3D031C5B3396}"/>
              </a:ext>
            </a:extLst>
          </p:cNvPr>
          <p:cNvSpPr>
            <a:spLocks noChangeArrowheads="1"/>
          </p:cNvSpPr>
          <p:nvPr/>
        </p:nvSpPr>
        <p:spPr bwMode="auto">
          <a:xfrm>
            <a:off x="7564438" y="2317750"/>
            <a:ext cx="114300" cy="914400"/>
          </a:xfrm>
          <a:prstGeom prst="rect">
            <a:avLst/>
          </a:prstGeom>
          <a:solidFill>
            <a:srgbClr val="FFFFFF"/>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66" name="Oval 59">
            <a:extLst>
              <a:ext uri="{FF2B5EF4-FFF2-40B4-BE49-F238E27FC236}">
                <a16:creationId xmlns:a16="http://schemas.microsoft.com/office/drawing/2014/main" id="{29EC6975-976E-1AD8-2719-4C50300F22AA}"/>
              </a:ext>
            </a:extLst>
          </p:cNvPr>
          <p:cNvSpPr>
            <a:spLocks noChangeArrowheads="1"/>
          </p:cNvSpPr>
          <p:nvPr/>
        </p:nvSpPr>
        <p:spPr bwMode="auto">
          <a:xfrm>
            <a:off x="942975" y="2251075"/>
            <a:ext cx="800100" cy="1143000"/>
          </a:xfrm>
          <a:prstGeom prst="ellipse">
            <a:avLst/>
          </a:prstGeom>
          <a:noFill/>
          <a:ln w="9525">
            <a:solidFill>
              <a:schemeClr val="tx1"/>
            </a:solidFill>
            <a:round/>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67" name="Oval 60">
            <a:extLst>
              <a:ext uri="{FF2B5EF4-FFF2-40B4-BE49-F238E27FC236}">
                <a16:creationId xmlns:a16="http://schemas.microsoft.com/office/drawing/2014/main" id="{52006E87-7259-ED57-99D9-3B0BB268CAAB}"/>
              </a:ext>
            </a:extLst>
          </p:cNvPr>
          <p:cNvSpPr>
            <a:spLocks noChangeArrowheads="1"/>
          </p:cNvSpPr>
          <p:nvPr/>
        </p:nvSpPr>
        <p:spPr bwMode="auto">
          <a:xfrm>
            <a:off x="2886075" y="2251075"/>
            <a:ext cx="800100" cy="1143000"/>
          </a:xfrm>
          <a:prstGeom prst="ellipse">
            <a:avLst/>
          </a:prstGeom>
          <a:noFill/>
          <a:ln w="9525">
            <a:solidFill>
              <a:schemeClr val="tx1"/>
            </a:solidFill>
            <a:round/>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68" name="Oval 61">
            <a:extLst>
              <a:ext uri="{FF2B5EF4-FFF2-40B4-BE49-F238E27FC236}">
                <a16:creationId xmlns:a16="http://schemas.microsoft.com/office/drawing/2014/main" id="{4B44AB4A-67C2-3FC7-331B-BB49EE337E53}"/>
              </a:ext>
            </a:extLst>
          </p:cNvPr>
          <p:cNvSpPr>
            <a:spLocks noChangeArrowheads="1"/>
          </p:cNvSpPr>
          <p:nvPr/>
        </p:nvSpPr>
        <p:spPr bwMode="auto">
          <a:xfrm>
            <a:off x="5172075" y="2225675"/>
            <a:ext cx="800100" cy="1143000"/>
          </a:xfrm>
          <a:prstGeom prst="ellipse">
            <a:avLst/>
          </a:prstGeom>
          <a:noFill/>
          <a:ln w="9525">
            <a:solidFill>
              <a:schemeClr val="tx1"/>
            </a:solidFill>
            <a:round/>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69" name="Rectangle 62">
            <a:extLst>
              <a:ext uri="{FF2B5EF4-FFF2-40B4-BE49-F238E27FC236}">
                <a16:creationId xmlns:a16="http://schemas.microsoft.com/office/drawing/2014/main" id="{557BD5F9-0BAF-E3C2-038E-AC7371945551}"/>
              </a:ext>
            </a:extLst>
          </p:cNvPr>
          <p:cNvSpPr>
            <a:spLocks noChangeArrowheads="1"/>
          </p:cNvSpPr>
          <p:nvPr/>
        </p:nvSpPr>
        <p:spPr bwMode="auto">
          <a:xfrm>
            <a:off x="1400175" y="4122738"/>
            <a:ext cx="114300" cy="914400"/>
          </a:xfrm>
          <a:prstGeom prst="rect">
            <a:avLst/>
          </a:prstGeom>
          <a:solidFill>
            <a:srgbClr val="333333"/>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70" name="Rectangle 63">
            <a:extLst>
              <a:ext uri="{FF2B5EF4-FFF2-40B4-BE49-F238E27FC236}">
                <a16:creationId xmlns:a16="http://schemas.microsoft.com/office/drawing/2014/main" id="{BC7AFA9E-53B0-E1D5-6583-47A0C5570DEC}"/>
              </a:ext>
            </a:extLst>
          </p:cNvPr>
          <p:cNvSpPr>
            <a:spLocks noChangeArrowheads="1"/>
          </p:cNvSpPr>
          <p:nvPr/>
        </p:nvSpPr>
        <p:spPr bwMode="auto">
          <a:xfrm>
            <a:off x="1628775" y="4122738"/>
            <a:ext cx="114300" cy="914400"/>
          </a:xfrm>
          <a:prstGeom prst="rect">
            <a:avLst/>
          </a:prstGeom>
          <a:solidFill>
            <a:srgbClr val="333333"/>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71" name="Rectangle 64">
            <a:extLst>
              <a:ext uri="{FF2B5EF4-FFF2-40B4-BE49-F238E27FC236}">
                <a16:creationId xmlns:a16="http://schemas.microsoft.com/office/drawing/2014/main" id="{E6FC8A4F-00F4-E24E-F863-B76660BAF660}"/>
              </a:ext>
            </a:extLst>
          </p:cNvPr>
          <p:cNvSpPr>
            <a:spLocks noChangeArrowheads="1"/>
          </p:cNvSpPr>
          <p:nvPr/>
        </p:nvSpPr>
        <p:spPr bwMode="auto">
          <a:xfrm>
            <a:off x="1171575" y="4008438"/>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72" name="Rectangle 65">
            <a:extLst>
              <a:ext uri="{FF2B5EF4-FFF2-40B4-BE49-F238E27FC236}">
                <a16:creationId xmlns:a16="http://schemas.microsoft.com/office/drawing/2014/main" id="{DA3EB846-545E-5946-B7BB-D6D1C69E6026}"/>
              </a:ext>
            </a:extLst>
          </p:cNvPr>
          <p:cNvSpPr>
            <a:spLocks noChangeArrowheads="1"/>
          </p:cNvSpPr>
          <p:nvPr/>
        </p:nvSpPr>
        <p:spPr bwMode="auto">
          <a:xfrm>
            <a:off x="7000875" y="4000500"/>
            <a:ext cx="800100" cy="1143000"/>
          </a:xfrm>
          <a:prstGeom prst="rect">
            <a:avLst/>
          </a:prstGeom>
          <a:noFill/>
          <a:ln w="9525">
            <a:solidFill>
              <a:schemeClr val="tx1"/>
            </a:solidFill>
            <a:miter lim="800000"/>
            <a:headEnd/>
            <a:tailEnd/>
          </a:ln>
          <a:effectLst>
            <a:outerShdw dist="107763" dir="189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73" name="Rectangle 66">
            <a:extLst>
              <a:ext uri="{FF2B5EF4-FFF2-40B4-BE49-F238E27FC236}">
                <a16:creationId xmlns:a16="http://schemas.microsoft.com/office/drawing/2014/main" id="{F3DE79DB-049D-7AAE-FCED-DCF5427D74F8}"/>
              </a:ext>
            </a:extLst>
          </p:cNvPr>
          <p:cNvSpPr>
            <a:spLocks noChangeArrowheads="1"/>
          </p:cNvSpPr>
          <p:nvPr/>
        </p:nvSpPr>
        <p:spPr bwMode="auto">
          <a:xfrm>
            <a:off x="7229475" y="4090988"/>
            <a:ext cx="114300" cy="914400"/>
          </a:xfrm>
          <a:prstGeom prst="rect">
            <a:avLst/>
          </a:prstGeom>
          <a:solidFill>
            <a:srgbClr val="FFFFFF"/>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74" name="Rectangle 67">
            <a:extLst>
              <a:ext uri="{FF2B5EF4-FFF2-40B4-BE49-F238E27FC236}">
                <a16:creationId xmlns:a16="http://schemas.microsoft.com/office/drawing/2014/main" id="{99E2490C-D262-BC0E-6E01-BC86C2D4C635}"/>
              </a:ext>
            </a:extLst>
          </p:cNvPr>
          <p:cNvSpPr>
            <a:spLocks noChangeArrowheads="1"/>
          </p:cNvSpPr>
          <p:nvPr/>
        </p:nvSpPr>
        <p:spPr bwMode="auto">
          <a:xfrm>
            <a:off x="7504113" y="4090988"/>
            <a:ext cx="114300" cy="914400"/>
          </a:xfrm>
          <a:prstGeom prst="rect">
            <a:avLst/>
          </a:prstGeom>
          <a:solidFill>
            <a:srgbClr val="FFFFFF"/>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75" name="Oval 68">
            <a:extLst>
              <a:ext uri="{FF2B5EF4-FFF2-40B4-BE49-F238E27FC236}">
                <a16:creationId xmlns:a16="http://schemas.microsoft.com/office/drawing/2014/main" id="{B7DF8AA1-E91C-EB28-8EC6-B58AD5420BEE}"/>
              </a:ext>
            </a:extLst>
          </p:cNvPr>
          <p:cNvSpPr>
            <a:spLocks noChangeArrowheads="1"/>
          </p:cNvSpPr>
          <p:nvPr/>
        </p:nvSpPr>
        <p:spPr bwMode="auto">
          <a:xfrm>
            <a:off x="7229475" y="2225675"/>
            <a:ext cx="800100" cy="1143000"/>
          </a:xfrm>
          <a:prstGeom prst="ellipse">
            <a:avLst/>
          </a:prstGeom>
          <a:noFill/>
          <a:ln w="9525">
            <a:solidFill>
              <a:schemeClr val="tx1"/>
            </a:solidFill>
            <a:round/>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76" name="Rectangle 69">
            <a:extLst>
              <a:ext uri="{FF2B5EF4-FFF2-40B4-BE49-F238E27FC236}">
                <a16:creationId xmlns:a16="http://schemas.microsoft.com/office/drawing/2014/main" id="{5DBEB22E-AA29-3D35-DB12-25ABC8F8EB4E}"/>
              </a:ext>
            </a:extLst>
          </p:cNvPr>
          <p:cNvSpPr>
            <a:spLocks noChangeArrowheads="1"/>
          </p:cNvSpPr>
          <p:nvPr/>
        </p:nvSpPr>
        <p:spPr bwMode="auto">
          <a:xfrm>
            <a:off x="5507038" y="2317750"/>
            <a:ext cx="114300" cy="914400"/>
          </a:xfrm>
          <a:prstGeom prst="rect">
            <a:avLst/>
          </a:prstGeom>
          <a:solidFill>
            <a:srgbClr val="333333"/>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77" name="Rectangle 70">
            <a:extLst>
              <a:ext uri="{FF2B5EF4-FFF2-40B4-BE49-F238E27FC236}">
                <a16:creationId xmlns:a16="http://schemas.microsoft.com/office/drawing/2014/main" id="{629EF4E0-38F1-F714-7414-34026C4B502D}"/>
              </a:ext>
            </a:extLst>
          </p:cNvPr>
          <p:cNvSpPr>
            <a:spLocks noChangeArrowheads="1"/>
          </p:cNvSpPr>
          <p:nvPr/>
        </p:nvSpPr>
        <p:spPr bwMode="auto">
          <a:xfrm>
            <a:off x="3114675" y="4000500"/>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78" name="Rectangle 71">
            <a:extLst>
              <a:ext uri="{FF2B5EF4-FFF2-40B4-BE49-F238E27FC236}">
                <a16:creationId xmlns:a16="http://schemas.microsoft.com/office/drawing/2014/main" id="{290590CC-DEB8-2798-D61D-E4FB7FC04454}"/>
              </a:ext>
            </a:extLst>
          </p:cNvPr>
          <p:cNvSpPr>
            <a:spLocks noChangeArrowheads="1"/>
          </p:cNvSpPr>
          <p:nvPr/>
        </p:nvSpPr>
        <p:spPr bwMode="auto">
          <a:xfrm>
            <a:off x="3297238" y="4090988"/>
            <a:ext cx="114300" cy="914400"/>
          </a:xfrm>
          <a:prstGeom prst="rect">
            <a:avLst/>
          </a:prstGeom>
          <a:solidFill>
            <a:srgbClr val="333333"/>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79" name="Rectangle 72">
            <a:extLst>
              <a:ext uri="{FF2B5EF4-FFF2-40B4-BE49-F238E27FC236}">
                <a16:creationId xmlns:a16="http://schemas.microsoft.com/office/drawing/2014/main" id="{EC3E28E1-3B68-E7C1-DC4C-E376DB4D4B51}"/>
              </a:ext>
            </a:extLst>
          </p:cNvPr>
          <p:cNvSpPr>
            <a:spLocks noChangeArrowheads="1"/>
          </p:cNvSpPr>
          <p:nvPr/>
        </p:nvSpPr>
        <p:spPr bwMode="auto">
          <a:xfrm>
            <a:off x="3571875" y="4090988"/>
            <a:ext cx="114300" cy="914400"/>
          </a:xfrm>
          <a:prstGeom prst="rect">
            <a:avLst/>
          </a:prstGeom>
          <a:solidFill>
            <a:srgbClr val="FFFFFF"/>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80" name="Rectangle 73">
            <a:extLst>
              <a:ext uri="{FF2B5EF4-FFF2-40B4-BE49-F238E27FC236}">
                <a16:creationId xmlns:a16="http://schemas.microsoft.com/office/drawing/2014/main" id="{45F764C1-3541-232D-1357-23A0C2F44E7D}"/>
              </a:ext>
            </a:extLst>
          </p:cNvPr>
          <p:cNvSpPr>
            <a:spLocks noChangeArrowheads="1"/>
          </p:cNvSpPr>
          <p:nvPr/>
        </p:nvSpPr>
        <p:spPr bwMode="auto">
          <a:xfrm>
            <a:off x="5172075" y="4000500"/>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7481" name="Rectangle 74">
            <a:extLst>
              <a:ext uri="{FF2B5EF4-FFF2-40B4-BE49-F238E27FC236}">
                <a16:creationId xmlns:a16="http://schemas.microsoft.com/office/drawing/2014/main" id="{8F2C5FDC-FCCE-7849-BB3A-482BC3A852E2}"/>
              </a:ext>
            </a:extLst>
          </p:cNvPr>
          <p:cNvSpPr>
            <a:spLocks noChangeArrowheads="1"/>
          </p:cNvSpPr>
          <p:nvPr/>
        </p:nvSpPr>
        <p:spPr bwMode="auto">
          <a:xfrm>
            <a:off x="5643563" y="4090988"/>
            <a:ext cx="114300" cy="914400"/>
          </a:xfrm>
          <a:prstGeom prst="rect">
            <a:avLst/>
          </a:prstGeom>
          <a:solidFill>
            <a:srgbClr val="333333"/>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82" name="Rectangle 75">
            <a:extLst>
              <a:ext uri="{FF2B5EF4-FFF2-40B4-BE49-F238E27FC236}">
                <a16:creationId xmlns:a16="http://schemas.microsoft.com/office/drawing/2014/main" id="{F42885D9-E86D-BF75-6912-2D2831B3F2AA}"/>
              </a:ext>
            </a:extLst>
          </p:cNvPr>
          <p:cNvSpPr>
            <a:spLocks noChangeArrowheads="1"/>
          </p:cNvSpPr>
          <p:nvPr/>
        </p:nvSpPr>
        <p:spPr bwMode="auto">
          <a:xfrm>
            <a:off x="5357813" y="4090988"/>
            <a:ext cx="114300" cy="914400"/>
          </a:xfrm>
          <a:prstGeom prst="rect">
            <a:avLst/>
          </a:prstGeom>
          <a:solidFill>
            <a:srgbClr val="FFFFFF"/>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83" name="Rectangle 115">
            <a:extLst>
              <a:ext uri="{FF2B5EF4-FFF2-40B4-BE49-F238E27FC236}">
                <a16:creationId xmlns:a16="http://schemas.microsoft.com/office/drawing/2014/main" id="{C4E6DBBE-D3AB-3069-28F4-ABC501EA8A70}"/>
              </a:ext>
            </a:extLst>
          </p:cNvPr>
          <p:cNvSpPr>
            <a:spLocks noChangeArrowheads="1"/>
          </p:cNvSpPr>
          <p:nvPr/>
        </p:nvSpPr>
        <p:spPr bwMode="auto">
          <a:xfrm>
            <a:off x="439738" y="5260975"/>
            <a:ext cx="1903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solidFill>
                  <a:srgbClr val="FF0000"/>
                </a:solidFill>
                <a:latin typeface="Arial" panose="020B0604020202020204" pitchFamily="34" charset="0"/>
              </a:rPr>
              <a:t>r r </a:t>
            </a:r>
            <a:r>
              <a:rPr lang="fr-FR" altLang="fr-FR" sz="2000" b="1" i="1">
                <a:solidFill>
                  <a:srgbClr val="FF0000"/>
                </a:solidFill>
                <a:latin typeface="Arial" panose="020B0604020202020204" pitchFamily="34" charset="0"/>
              </a:rPr>
              <a:t>Homozygote</a:t>
            </a:r>
            <a:r>
              <a:rPr lang="fr-FR" altLang="fr-FR" sz="2000">
                <a:solidFill>
                  <a:srgbClr val="FF0000"/>
                </a:solidFill>
                <a:latin typeface="Arial" panose="020B0604020202020204" pitchFamily="34" charset="0"/>
              </a:rPr>
              <a:t> </a:t>
            </a:r>
          </a:p>
        </p:txBody>
      </p:sp>
      <p:sp>
        <p:nvSpPr>
          <p:cNvPr id="147484" name="Rectangle 116">
            <a:extLst>
              <a:ext uri="{FF2B5EF4-FFF2-40B4-BE49-F238E27FC236}">
                <a16:creationId xmlns:a16="http://schemas.microsoft.com/office/drawing/2014/main" id="{44526101-F1DE-98EF-6C68-B73158D0C077}"/>
              </a:ext>
            </a:extLst>
          </p:cNvPr>
          <p:cNvSpPr>
            <a:spLocks noChangeArrowheads="1"/>
          </p:cNvSpPr>
          <p:nvPr/>
        </p:nvSpPr>
        <p:spPr bwMode="auto">
          <a:xfrm>
            <a:off x="2527300" y="5260975"/>
            <a:ext cx="2051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solidFill>
                  <a:schemeClr val="bg1"/>
                </a:solidFill>
                <a:latin typeface="Arial" panose="020B0604020202020204" pitchFamily="34" charset="0"/>
              </a:rPr>
              <a:t>r R </a:t>
            </a:r>
            <a:r>
              <a:rPr lang="fr-FR" altLang="fr-FR" sz="2000" b="1" i="1">
                <a:solidFill>
                  <a:schemeClr val="bg1"/>
                </a:solidFill>
                <a:latin typeface="Arial" panose="020B0604020202020204" pitchFamily="34" charset="0"/>
              </a:rPr>
              <a:t>Hétérozygote</a:t>
            </a:r>
            <a:r>
              <a:rPr lang="fr-FR" altLang="fr-FR" sz="2000">
                <a:solidFill>
                  <a:schemeClr val="bg1"/>
                </a:solidFill>
                <a:latin typeface="Arial" panose="020B0604020202020204" pitchFamily="34" charset="0"/>
              </a:rPr>
              <a:t> </a:t>
            </a:r>
          </a:p>
        </p:txBody>
      </p:sp>
      <p:sp>
        <p:nvSpPr>
          <p:cNvPr id="147485" name="Rectangle 117">
            <a:extLst>
              <a:ext uri="{FF2B5EF4-FFF2-40B4-BE49-F238E27FC236}">
                <a16:creationId xmlns:a16="http://schemas.microsoft.com/office/drawing/2014/main" id="{F2BFFB8A-9DEE-1B69-B950-B87AC5D15DD1}"/>
              </a:ext>
            </a:extLst>
          </p:cNvPr>
          <p:cNvSpPr>
            <a:spLocks noChangeArrowheads="1"/>
          </p:cNvSpPr>
          <p:nvPr/>
        </p:nvSpPr>
        <p:spPr bwMode="auto">
          <a:xfrm>
            <a:off x="4576763" y="5260975"/>
            <a:ext cx="2051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solidFill>
                  <a:schemeClr val="bg1"/>
                </a:solidFill>
                <a:latin typeface="Arial" panose="020B0604020202020204" pitchFamily="34" charset="0"/>
              </a:rPr>
              <a:t>R r </a:t>
            </a:r>
            <a:r>
              <a:rPr lang="fr-FR" altLang="fr-FR" sz="2000" b="1" i="1">
                <a:solidFill>
                  <a:schemeClr val="bg1"/>
                </a:solidFill>
                <a:latin typeface="Arial" panose="020B0604020202020204" pitchFamily="34" charset="0"/>
              </a:rPr>
              <a:t>Hétérozygote</a:t>
            </a:r>
            <a:r>
              <a:rPr lang="fr-FR" altLang="fr-FR" sz="2000">
                <a:solidFill>
                  <a:schemeClr val="bg1"/>
                </a:solidFill>
                <a:latin typeface="Arial" panose="020B0604020202020204" pitchFamily="34" charset="0"/>
              </a:rPr>
              <a:t> </a:t>
            </a:r>
          </a:p>
        </p:txBody>
      </p:sp>
      <p:sp>
        <p:nvSpPr>
          <p:cNvPr id="147486" name="Rectangle 118">
            <a:extLst>
              <a:ext uri="{FF2B5EF4-FFF2-40B4-BE49-F238E27FC236}">
                <a16:creationId xmlns:a16="http://schemas.microsoft.com/office/drawing/2014/main" id="{265A1415-D169-E27F-897D-F36BC1BBDEEC}"/>
              </a:ext>
            </a:extLst>
          </p:cNvPr>
          <p:cNvSpPr>
            <a:spLocks noChangeArrowheads="1"/>
          </p:cNvSpPr>
          <p:nvPr/>
        </p:nvSpPr>
        <p:spPr bwMode="auto">
          <a:xfrm>
            <a:off x="6559550" y="5260975"/>
            <a:ext cx="205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solidFill>
                  <a:schemeClr val="bg1"/>
                </a:solidFill>
                <a:latin typeface="Arial" panose="020B0604020202020204" pitchFamily="34" charset="0"/>
              </a:rPr>
              <a:t>R R </a:t>
            </a:r>
            <a:r>
              <a:rPr lang="fr-FR" altLang="fr-FR" sz="2000" b="1" i="1">
                <a:solidFill>
                  <a:schemeClr val="bg1"/>
                </a:solidFill>
                <a:latin typeface="Arial" panose="020B0604020202020204" pitchFamily="34" charset="0"/>
              </a:rPr>
              <a:t>Homozygote</a:t>
            </a:r>
            <a:r>
              <a:rPr lang="fr-FR" altLang="fr-FR" sz="2000">
                <a:solidFill>
                  <a:schemeClr val="bg1"/>
                </a:solidFill>
                <a:latin typeface="Arial" panose="020B0604020202020204" pitchFamily="34" charset="0"/>
              </a:rPr>
              <a:t> </a:t>
            </a:r>
          </a:p>
        </p:txBody>
      </p:sp>
      <p:sp>
        <p:nvSpPr>
          <p:cNvPr id="147487" name="Rectangle 119">
            <a:extLst>
              <a:ext uri="{FF2B5EF4-FFF2-40B4-BE49-F238E27FC236}">
                <a16:creationId xmlns:a16="http://schemas.microsoft.com/office/drawing/2014/main" id="{1CE593F6-055C-5E63-AD99-FF7EE5CDDAC5}"/>
              </a:ext>
            </a:extLst>
          </p:cNvPr>
          <p:cNvSpPr>
            <a:spLocks noChangeArrowheads="1"/>
          </p:cNvSpPr>
          <p:nvPr/>
        </p:nvSpPr>
        <p:spPr bwMode="auto">
          <a:xfrm>
            <a:off x="727075" y="5541963"/>
            <a:ext cx="15128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i="1">
                <a:solidFill>
                  <a:srgbClr val="FF0000"/>
                </a:solidFill>
                <a:latin typeface="Arial" panose="020B0604020202020204" pitchFamily="34" charset="0"/>
              </a:rPr>
              <a:t>atteint 25 %</a:t>
            </a:r>
            <a:r>
              <a:rPr lang="fr-FR" altLang="fr-FR" sz="2000">
                <a:solidFill>
                  <a:srgbClr val="FF0000"/>
                </a:solidFill>
                <a:latin typeface="Arial" panose="020B0604020202020204" pitchFamily="34" charset="0"/>
              </a:rPr>
              <a:t> </a:t>
            </a:r>
          </a:p>
        </p:txBody>
      </p:sp>
      <p:sp>
        <p:nvSpPr>
          <p:cNvPr id="147488" name="Rectangle 120">
            <a:extLst>
              <a:ext uri="{FF2B5EF4-FFF2-40B4-BE49-F238E27FC236}">
                <a16:creationId xmlns:a16="http://schemas.microsoft.com/office/drawing/2014/main" id="{1A861552-654C-4A0A-56B1-CE9A94389E3F}"/>
              </a:ext>
            </a:extLst>
          </p:cNvPr>
          <p:cNvSpPr>
            <a:spLocks noChangeArrowheads="1"/>
          </p:cNvSpPr>
          <p:nvPr/>
        </p:nvSpPr>
        <p:spPr bwMode="auto">
          <a:xfrm>
            <a:off x="2814638" y="5541963"/>
            <a:ext cx="1763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latin typeface="Arial" panose="020B0604020202020204" pitchFamily="34" charset="0"/>
              </a:rPr>
              <a:t> </a:t>
            </a:r>
            <a:r>
              <a:rPr lang="fr-FR" altLang="fr-FR" sz="2000" b="1" i="1">
                <a:latin typeface="Arial" panose="020B0604020202020204" pitchFamily="34" charset="0"/>
              </a:rPr>
              <a:t>normal 25%</a:t>
            </a:r>
            <a:r>
              <a:rPr lang="fr-FR" altLang="fr-FR" sz="2000">
                <a:latin typeface="Arial" panose="020B0604020202020204" pitchFamily="34" charset="0"/>
              </a:rPr>
              <a:t> </a:t>
            </a:r>
          </a:p>
        </p:txBody>
      </p:sp>
      <p:sp>
        <p:nvSpPr>
          <p:cNvPr id="147489" name="Rectangle 121">
            <a:extLst>
              <a:ext uri="{FF2B5EF4-FFF2-40B4-BE49-F238E27FC236}">
                <a16:creationId xmlns:a16="http://schemas.microsoft.com/office/drawing/2014/main" id="{254EA245-A8F5-7361-5041-DCB367E03A05}"/>
              </a:ext>
            </a:extLst>
          </p:cNvPr>
          <p:cNvSpPr>
            <a:spLocks noChangeArrowheads="1"/>
          </p:cNvSpPr>
          <p:nvPr/>
        </p:nvSpPr>
        <p:spPr bwMode="auto">
          <a:xfrm>
            <a:off x="4903788" y="5541963"/>
            <a:ext cx="1763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latin typeface="Arial" panose="020B0604020202020204" pitchFamily="34" charset="0"/>
              </a:rPr>
              <a:t> </a:t>
            </a:r>
            <a:r>
              <a:rPr lang="fr-FR" altLang="fr-FR" sz="2000" b="1" i="1">
                <a:latin typeface="Arial" panose="020B0604020202020204" pitchFamily="34" charset="0"/>
              </a:rPr>
              <a:t>normal 25%</a:t>
            </a:r>
            <a:r>
              <a:rPr lang="fr-FR" altLang="fr-FR" sz="2000">
                <a:latin typeface="Arial" panose="020B0604020202020204" pitchFamily="34" charset="0"/>
              </a:rPr>
              <a:t> </a:t>
            </a:r>
          </a:p>
        </p:txBody>
      </p:sp>
      <p:sp>
        <p:nvSpPr>
          <p:cNvPr id="147490" name="Rectangle 122">
            <a:extLst>
              <a:ext uri="{FF2B5EF4-FFF2-40B4-BE49-F238E27FC236}">
                <a16:creationId xmlns:a16="http://schemas.microsoft.com/office/drawing/2014/main" id="{5E3B4CC0-EEA2-2EA1-DE4D-CEE723D01E87}"/>
              </a:ext>
            </a:extLst>
          </p:cNvPr>
          <p:cNvSpPr>
            <a:spLocks noChangeArrowheads="1"/>
          </p:cNvSpPr>
          <p:nvPr/>
        </p:nvSpPr>
        <p:spPr bwMode="auto">
          <a:xfrm>
            <a:off x="6775450" y="5541963"/>
            <a:ext cx="1693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i="1">
                <a:latin typeface="Arial" panose="020B0604020202020204" pitchFamily="34" charset="0"/>
              </a:rPr>
              <a:t>normal 25%</a:t>
            </a:r>
            <a:r>
              <a:rPr lang="fr-FR" altLang="fr-FR" sz="2000">
                <a:latin typeface="Arial" panose="020B0604020202020204" pitchFamily="34" charset="0"/>
              </a:rPr>
              <a:t> </a:t>
            </a:r>
          </a:p>
        </p:txBody>
      </p:sp>
      <p:sp>
        <p:nvSpPr>
          <p:cNvPr id="147491" name="AutoShape 123">
            <a:extLst>
              <a:ext uri="{FF2B5EF4-FFF2-40B4-BE49-F238E27FC236}">
                <a16:creationId xmlns:a16="http://schemas.microsoft.com/office/drawing/2014/main" id="{9EE127BD-6BBF-ACF0-27FB-1B05BF3577D4}"/>
              </a:ext>
            </a:extLst>
          </p:cNvPr>
          <p:cNvSpPr>
            <a:spLocks/>
          </p:cNvSpPr>
          <p:nvPr/>
        </p:nvSpPr>
        <p:spPr bwMode="auto">
          <a:xfrm rot="5400000">
            <a:off x="4532313" y="4551363"/>
            <a:ext cx="114300" cy="2971800"/>
          </a:xfrm>
          <a:prstGeom prst="rightBrace">
            <a:avLst>
              <a:gd name="adj1" fmla="val 216667"/>
              <a:gd name="adj2" fmla="val 51204"/>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47492" name="Rectangle 124">
            <a:extLst>
              <a:ext uri="{FF2B5EF4-FFF2-40B4-BE49-F238E27FC236}">
                <a16:creationId xmlns:a16="http://schemas.microsoft.com/office/drawing/2014/main" id="{48B4119E-89AB-8E4D-1347-C4E93F11B360}"/>
              </a:ext>
            </a:extLst>
          </p:cNvPr>
          <p:cNvSpPr>
            <a:spLocks noChangeArrowheads="1"/>
          </p:cNvSpPr>
          <p:nvPr/>
        </p:nvSpPr>
        <p:spPr bwMode="auto">
          <a:xfrm>
            <a:off x="4183063" y="6162675"/>
            <a:ext cx="782637" cy="4000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i="1">
                <a:solidFill>
                  <a:schemeClr val="bg1"/>
                </a:solidFill>
                <a:latin typeface="Arial" panose="020B0604020202020204" pitchFamily="34" charset="0"/>
              </a:rPr>
              <a:t>50 %</a:t>
            </a:r>
            <a:r>
              <a:rPr lang="fr-FR" altLang="fr-FR" sz="2000">
                <a:solidFill>
                  <a:schemeClr val="bg1"/>
                </a:solidFill>
                <a:latin typeface="Arial" panose="020B0604020202020204" pitchFamily="34" charset="0"/>
              </a:rPr>
              <a:t> </a:t>
            </a:r>
          </a:p>
        </p:txBody>
      </p:sp>
      <p:sp>
        <p:nvSpPr>
          <p:cNvPr id="147493" name="Rectangle 125">
            <a:extLst>
              <a:ext uri="{FF2B5EF4-FFF2-40B4-BE49-F238E27FC236}">
                <a16:creationId xmlns:a16="http://schemas.microsoft.com/office/drawing/2014/main" id="{59612189-DBFE-73FF-36C3-2450850FFDB7}"/>
              </a:ext>
            </a:extLst>
          </p:cNvPr>
          <p:cNvSpPr>
            <a:spLocks noChangeArrowheads="1"/>
          </p:cNvSpPr>
          <p:nvPr/>
        </p:nvSpPr>
        <p:spPr bwMode="auto">
          <a:xfrm>
            <a:off x="1000125" y="3387725"/>
            <a:ext cx="1108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r </a:t>
            </a:r>
            <a:r>
              <a:rPr lang="fr-FR" altLang="fr-FR" sz="2000">
                <a:latin typeface="Arial" panose="020B0604020202020204" pitchFamily="34" charset="0"/>
              </a:rPr>
              <a:t>(50%) </a:t>
            </a:r>
          </a:p>
        </p:txBody>
      </p:sp>
      <p:sp>
        <p:nvSpPr>
          <p:cNvPr id="147494" name="Rectangle 126">
            <a:extLst>
              <a:ext uri="{FF2B5EF4-FFF2-40B4-BE49-F238E27FC236}">
                <a16:creationId xmlns:a16="http://schemas.microsoft.com/office/drawing/2014/main" id="{4FBE72C1-443B-4AAC-4BFE-97B79392D7E2}"/>
              </a:ext>
            </a:extLst>
          </p:cNvPr>
          <p:cNvSpPr>
            <a:spLocks noChangeArrowheads="1"/>
          </p:cNvSpPr>
          <p:nvPr/>
        </p:nvSpPr>
        <p:spPr bwMode="auto">
          <a:xfrm>
            <a:off x="2928938" y="3387725"/>
            <a:ext cx="15001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R </a:t>
            </a:r>
            <a:r>
              <a:rPr lang="fr-FR" altLang="fr-FR" sz="2000">
                <a:latin typeface="Arial" panose="020B0604020202020204" pitchFamily="34" charset="0"/>
              </a:rPr>
              <a:t>(50%)</a:t>
            </a:r>
            <a:r>
              <a:rPr lang="fr-FR" altLang="fr-FR" sz="2000" b="1">
                <a:latin typeface="Arial" panose="020B0604020202020204" pitchFamily="34" charset="0"/>
              </a:rPr>
              <a:t>	</a:t>
            </a:r>
            <a:r>
              <a:rPr lang="fr-FR" altLang="fr-FR" sz="2000">
                <a:latin typeface="Arial" panose="020B0604020202020204" pitchFamily="34" charset="0"/>
              </a:rPr>
              <a:t> </a:t>
            </a:r>
          </a:p>
        </p:txBody>
      </p:sp>
      <p:sp>
        <p:nvSpPr>
          <p:cNvPr id="147495" name="Rectangle 127">
            <a:extLst>
              <a:ext uri="{FF2B5EF4-FFF2-40B4-BE49-F238E27FC236}">
                <a16:creationId xmlns:a16="http://schemas.microsoft.com/office/drawing/2014/main" id="{4B687C87-849B-B0F6-C155-2925B023680B}"/>
              </a:ext>
            </a:extLst>
          </p:cNvPr>
          <p:cNvSpPr>
            <a:spLocks noChangeArrowheads="1"/>
          </p:cNvSpPr>
          <p:nvPr/>
        </p:nvSpPr>
        <p:spPr bwMode="auto">
          <a:xfrm>
            <a:off x="5286375" y="3387725"/>
            <a:ext cx="1108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r </a:t>
            </a:r>
            <a:r>
              <a:rPr lang="fr-FR" altLang="fr-FR" sz="2000">
                <a:latin typeface="Arial" panose="020B0604020202020204" pitchFamily="34" charset="0"/>
              </a:rPr>
              <a:t>(50%) </a:t>
            </a:r>
          </a:p>
        </p:txBody>
      </p:sp>
      <p:sp>
        <p:nvSpPr>
          <p:cNvPr id="147496" name="Rectangle 128">
            <a:extLst>
              <a:ext uri="{FF2B5EF4-FFF2-40B4-BE49-F238E27FC236}">
                <a16:creationId xmlns:a16="http://schemas.microsoft.com/office/drawing/2014/main" id="{A65FF8EF-00B7-0757-6A40-A5EEA5D6D795}"/>
              </a:ext>
            </a:extLst>
          </p:cNvPr>
          <p:cNvSpPr>
            <a:spLocks noChangeArrowheads="1"/>
          </p:cNvSpPr>
          <p:nvPr/>
        </p:nvSpPr>
        <p:spPr bwMode="auto">
          <a:xfrm>
            <a:off x="7286625" y="3387725"/>
            <a:ext cx="15001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R </a:t>
            </a:r>
            <a:r>
              <a:rPr lang="fr-FR" altLang="fr-FR" sz="2000">
                <a:latin typeface="Arial" panose="020B0604020202020204" pitchFamily="34" charset="0"/>
              </a:rPr>
              <a:t>(50%)</a:t>
            </a:r>
            <a:r>
              <a:rPr lang="fr-FR" altLang="fr-FR" sz="2000" b="1">
                <a:latin typeface="Arial" panose="020B0604020202020204" pitchFamily="34" charset="0"/>
              </a:rPr>
              <a:t>	</a:t>
            </a:r>
            <a:r>
              <a:rPr lang="fr-FR" altLang="fr-FR" sz="2000">
                <a:latin typeface="Arial" panose="020B0604020202020204" pitchFamily="34" charset="0"/>
              </a:rPr>
              <a:t> </a:t>
            </a:r>
          </a:p>
        </p:txBody>
      </p:sp>
      <p:sp>
        <p:nvSpPr>
          <p:cNvPr id="147497" name="Rectangle 129">
            <a:extLst>
              <a:ext uri="{FF2B5EF4-FFF2-40B4-BE49-F238E27FC236}">
                <a16:creationId xmlns:a16="http://schemas.microsoft.com/office/drawing/2014/main" id="{7AD77CB0-9B36-A5FC-15D1-6DA1D71E462E}"/>
              </a:ext>
            </a:extLst>
          </p:cNvPr>
          <p:cNvSpPr>
            <a:spLocks noChangeArrowheads="1"/>
          </p:cNvSpPr>
          <p:nvPr/>
        </p:nvSpPr>
        <p:spPr bwMode="auto">
          <a:xfrm>
            <a:off x="2000250" y="2028825"/>
            <a:ext cx="752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r   R</a:t>
            </a:r>
            <a:r>
              <a:rPr lang="fr-FR" altLang="fr-FR" sz="2000">
                <a:latin typeface="Arial" panose="020B0604020202020204" pitchFamily="34" charset="0"/>
              </a:rPr>
              <a:t> </a:t>
            </a:r>
          </a:p>
        </p:txBody>
      </p:sp>
      <p:sp>
        <p:nvSpPr>
          <p:cNvPr id="147498" name="Rectangle 130">
            <a:extLst>
              <a:ext uri="{FF2B5EF4-FFF2-40B4-BE49-F238E27FC236}">
                <a16:creationId xmlns:a16="http://schemas.microsoft.com/office/drawing/2014/main" id="{A4C6C439-951C-92D6-12F9-A1EA193DDDD8}"/>
              </a:ext>
            </a:extLst>
          </p:cNvPr>
          <p:cNvSpPr>
            <a:spLocks noChangeArrowheads="1"/>
          </p:cNvSpPr>
          <p:nvPr/>
        </p:nvSpPr>
        <p:spPr bwMode="auto">
          <a:xfrm>
            <a:off x="6321425" y="2100263"/>
            <a:ext cx="752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r   R</a:t>
            </a:r>
            <a:r>
              <a:rPr lang="fr-FR" altLang="fr-FR" sz="2000">
                <a:latin typeface="Arial" panose="020B0604020202020204" pitchFamily="34" charset="0"/>
              </a:rPr>
              <a:t> </a:t>
            </a:r>
          </a:p>
        </p:txBody>
      </p:sp>
      <p:sp>
        <p:nvSpPr>
          <p:cNvPr id="147499" name="Rectangle 137">
            <a:extLst>
              <a:ext uri="{FF2B5EF4-FFF2-40B4-BE49-F238E27FC236}">
                <a16:creationId xmlns:a16="http://schemas.microsoft.com/office/drawing/2014/main" id="{C907D7A7-CB64-93A8-8BD6-A9C4E0A64D67}"/>
              </a:ext>
            </a:extLst>
          </p:cNvPr>
          <p:cNvSpPr>
            <a:spLocks noChangeArrowheads="1"/>
          </p:cNvSpPr>
          <p:nvPr/>
        </p:nvSpPr>
        <p:spPr bwMode="auto">
          <a:xfrm>
            <a:off x="4183063" y="1381125"/>
            <a:ext cx="434975"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latin typeface="Arial" panose="020B0604020202020204" pitchFamily="34" charset="0"/>
              </a:rPr>
              <a:t>X </a:t>
            </a:r>
          </a:p>
        </p:txBody>
      </p:sp>
      <p:cxnSp>
        <p:nvCxnSpPr>
          <p:cNvPr id="45" name="Connecteur droit 44">
            <a:extLst>
              <a:ext uri="{FF2B5EF4-FFF2-40B4-BE49-F238E27FC236}">
                <a16:creationId xmlns:a16="http://schemas.microsoft.com/office/drawing/2014/main" id="{85491B7D-E7FB-B62A-0A5C-B7AA43CDC73B}"/>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7501" name="Rectangle 5">
            <a:extLst>
              <a:ext uri="{FF2B5EF4-FFF2-40B4-BE49-F238E27FC236}">
                <a16:creationId xmlns:a16="http://schemas.microsoft.com/office/drawing/2014/main" id="{5B28154D-1A5B-448C-4FAD-AFCDAF6D2986}"/>
              </a:ext>
            </a:extLst>
          </p:cNvPr>
          <p:cNvSpPr>
            <a:spLocks noChangeArrowheads="1"/>
          </p:cNvSpPr>
          <p:nvPr/>
        </p:nvSpPr>
        <p:spPr bwMode="auto">
          <a:xfrm>
            <a:off x="0" y="285750"/>
            <a:ext cx="6429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u="sng">
                <a:solidFill>
                  <a:srgbClr val="FF0000"/>
                </a:solidFill>
                <a:latin typeface="Arial" panose="020B0604020202020204" pitchFamily="34" charset="0"/>
                <a:ea typeface="Times New Roman" panose="02020603050405020304" pitchFamily="18" charset="0"/>
                <a:cs typeface="Times New Roman" panose="02020603050405020304" pitchFamily="18" charset="0"/>
              </a:rPr>
              <a:t>Mode de Transmission Autosomique Récessif</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5">
            <a:extLst>
              <a:ext uri="{FF2B5EF4-FFF2-40B4-BE49-F238E27FC236}">
                <a16:creationId xmlns:a16="http://schemas.microsoft.com/office/drawing/2014/main" id="{634E41BE-318C-CD93-3D1B-5EC4B72EA581}"/>
              </a:ext>
            </a:extLst>
          </p:cNvPr>
          <p:cNvSpPr>
            <a:spLocks noChangeArrowheads="1"/>
          </p:cNvSpPr>
          <p:nvPr/>
        </p:nvSpPr>
        <p:spPr bwMode="auto">
          <a:xfrm>
            <a:off x="0" y="1071563"/>
            <a:ext cx="6429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b="1" u="sng">
                <a:solidFill>
                  <a:srgbClr val="FF0000"/>
                </a:solidFill>
                <a:latin typeface="Arial" panose="020B0604020202020204" pitchFamily="34" charset="0"/>
                <a:ea typeface="Times New Roman" panose="02020603050405020304" pitchFamily="18" charset="0"/>
                <a:cs typeface="Times New Roman" panose="02020603050405020304" pitchFamily="18" charset="0"/>
              </a:rPr>
              <a:t>Mode de Transmission  dominant lié  a l’X</a:t>
            </a:r>
          </a:p>
        </p:txBody>
      </p:sp>
      <p:sp>
        <p:nvSpPr>
          <p:cNvPr id="16387" name="ZoneTexte 3">
            <a:extLst>
              <a:ext uri="{FF2B5EF4-FFF2-40B4-BE49-F238E27FC236}">
                <a16:creationId xmlns:a16="http://schemas.microsoft.com/office/drawing/2014/main" id="{C096B447-15E1-97DD-38C9-B91D3A8A8E45}"/>
              </a:ext>
            </a:extLst>
          </p:cNvPr>
          <p:cNvSpPr txBox="1">
            <a:spLocks noChangeArrowheads="1"/>
          </p:cNvSpPr>
          <p:nvPr/>
        </p:nvSpPr>
        <p:spPr bwMode="auto">
          <a:xfrm>
            <a:off x="0" y="4714875"/>
            <a:ext cx="8001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ea typeface="Times New Roman" panose="02020603050405020304" pitchFamily="18" charset="0"/>
                <a:cs typeface="Times New Roman" panose="02020603050405020304" pitchFamily="18" charset="0"/>
              </a:rPr>
              <a:t>=&gt; Risque de transmission: 50%</a:t>
            </a:r>
          </a:p>
          <a:p>
            <a:pPr>
              <a:spcBef>
                <a:spcPct val="0"/>
              </a:spcBef>
              <a:buClrTx/>
              <a:buSzTx/>
              <a:buFontTx/>
              <a:buNone/>
            </a:pPr>
            <a:r>
              <a:rPr lang="fr-FR" altLang="fr-FR" sz="2400">
                <a:latin typeface="Arial" panose="020B0604020202020204" pitchFamily="34" charset="0"/>
                <a:ea typeface="Times New Roman" panose="02020603050405020304" pitchFamily="18" charset="0"/>
                <a:cs typeface="Times New Roman" panose="02020603050405020304" pitchFamily="18" charset="0"/>
              </a:rPr>
              <a:t>=&gt; Homme atteint toutes ses filles sont atteintes</a:t>
            </a:r>
          </a:p>
          <a:p>
            <a:pPr>
              <a:spcBef>
                <a:spcPct val="0"/>
              </a:spcBef>
              <a:buClrTx/>
              <a:buSzTx/>
              <a:buFontTx/>
              <a:buNone/>
            </a:pPr>
            <a:endParaRPr lang="fr-FR" altLang="fr-FR" sz="2400">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7" name="Group 65">
            <a:extLst>
              <a:ext uri="{FF2B5EF4-FFF2-40B4-BE49-F238E27FC236}">
                <a16:creationId xmlns:a16="http://schemas.microsoft.com/office/drawing/2014/main" id="{34F08FFF-A30E-4AFA-CC8A-1764A21BC086}"/>
              </a:ext>
            </a:extLst>
          </p:cNvPr>
          <p:cNvGraphicFramePr>
            <a:graphicFrameLocks noGrp="1"/>
          </p:cNvGraphicFramePr>
          <p:nvPr/>
        </p:nvGraphicFramePr>
        <p:xfrm>
          <a:off x="285750" y="2428875"/>
          <a:ext cx="3500438" cy="1928813"/>
        </p:xfrm>
        <a:graphic>
          <a:graphicData uri="http://schemas.openxmlformats.org/drawingml/2006/table">
            <a:tbl>
              <a:tblPr/>
              <a:tblGrid>
                <a:gridCol w="569750">
                  <a:extLst>
                    <a:ext uri="{9D8B030D-6E8A-4147-A177-3AD203B41FA5}">
                      <a16:colId xmlns:a16="http://schemas.microsoft.com/office/drawing/2014/main" val="20000"/>
                    </a:ext>
                  </a:extLst>
                </a:gridCol>
                <a:gridCol w="1465344">
                  <a:extLst>
                    <a:ext uri="{9D8B030D-6E8A-4147-A177-3AD203B41FA5}">
                      <a16:colId xmlns:a16="http://schemas.microsoft.com/office/drawing/2014/main" val="20001"/>
                    </a:ext>
                  </a:extLst>
                </a:gridCol>
                <a:gridCol w="1465344">
                  <a:extLst>
                    <a:ext uri="{9D8B030D-6E8A-4147-A177-3AD203B41FA5}">
                      <a16:colId xmlns:a16="http://schemas.microsoft.com/office/drawing/2014/main" val="20002"/>
                    </a:ext>
                  </a:extLst>
                </a:gridCol>
              </a:tblGrid>
              <a:tr h="66687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marL="91439" marR="91439"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en-GB" sz="2600" b="1" i="0" u="none" strike="noStrike" cap="none" normalizeH="0" baseline="0" dirty="0">
                          <a:ln>
                            <a:noFill/>
                          </a:ln>
                          <a:solidFill>
                            <a:srgbClr val="FF0000"/>
                          </a:solidFill>
                          <a:effectLst/>
                          <a:latin typeface="Times New Roman" pitchFamily="18" charset="0"/>
                          <a:cs typeface="Times New Roman" pitchFamily="18" charset="0"/>
                        </a:rPr>
                        <a:t>*</a:t>
                      </a:r>
                      <a:endParaRPr kumimoji="0" lang="en-GB" sz="1800" b="0" i="0" u="none" strike="noStrike" cap="none" normalizeH="0" baseline="0" dirty="0">
                        <a:ln>
                          <a:noFill/>
                        </a:ln>
                        <a:solidFill>
                          <a:srgbClr val="FF0000"/>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Arial" charset="0"/>
                          <a:cs typeface="Arial" charset="0"/>
                        </a:rPr>
                        <a:t>X</a:t>
                      </a:r>
                    </a:p>
                  </a:txBody>
                  <a:tcPr marL="91439" marR="91439"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17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en-GB" sz="1800" b="0" i="0" u="none" strike="noStrike" cap="none" normalizeH="0" baseline="0" dirty="0">
                        <a:ln>
                          <a:noFill/>
                        </a:ln>
                        <a:solidFill>
                          <a:schemeClr val="tx1"/>
                        </a:solidFill>
                        <a:effectLst/>
                        <a:latin typeface="Arial" charset="0"/>
                      </a:endParaRPr>
                    </a:p>
                  </a:txBody>
                  <a:tcPr marL="91439" marR="91439"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FF0000"/>
                          </a:solidFill>
                          <a:effectLst/>
                          <a:latin typeface="Times New Roman" pitchFamily="18" charset="0"/>
                          <a:cs typeface="Times New Roman" pitchFamily="18" charset="0"/>
                        </a:rPr>
                        <a:t>*</a:t>
                      </a: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XX</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02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a:ln>
                          <a:noFill/>
                        </a:ln>
                        <a:solidFill>
                          <a:schemeClr val="tx1"/>
                        </a:solidFill>
                        <a:effectLst/>
                        <a:latin typeface="Arial" charset="0"/>
                      </a:endParaRPr>
                    </a:p>
                  </a:txBody>
                  <a:tcPr marL="91439" marR="91439"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FF0000"/>
                          </a:solidFill>
                          <a:effectLst/>
                          <a:latin typeface="Times New Roman" pitchFamily="18" charset="0"/>
                          <a:cs typeface="Times New Roman" pitchFamily="18" charset="0"/>
                        </a:rPr>
                        <a:t>*</a:t>
                      </a:r>
                      <a:r>
                        <a:rPr kumimoji="0" lang="fr-FR" sz="2600" b="1" i="0" u="none" strike="noStrike" cap="none" normalizeH="0" baseline="0" dirty="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 name="Group 66">
            <a:extLst>
              <a:ext uri="{FF2B5EF4-FFF2-40B4-BE49-F238E27FC236}">
                <a16:creationId xmlns:a16="http://schemas.microsoft.com/office/drawing/2014/main" id="{6B17702B-C081-9559-7EF7-6BBF4C283F2C}"/>
              </a:ext>
            </a:extLst>
          </p:cNvPr>
          <p:cNvGraphicFramePr>
            <a:graphicFrameLocks noGrp="1"/>
          </p:cNvGraphicFramePr>
          <p:nvPr/>
        </p:nvGraphicFramePr>
        <p:xfrm>
          <a:off x="4929188" y="2428875"/>
          <a:ext cx="3665537" cy="1962150"/>
        </p:xfrm>
        <a:graphic>
          <a:graphicData uri="http://schemas.openxmlformats.org/drawingml/2006/table">
            <a:tbl>
              <a:tblPr/>
              <a:tblGrid>
                <a:gridCol w="596264">
                  <a:extLst>
                    <a:ext uri="{9D8B030D-6E8A-4147-A177-3AD203B41FA5}">
                      <a16:colId xmlns:a16="http://schemas.microsoft.com/office/drawing/2014/main" val="20000"/>
                    </a:ext>
                  </a:extLst>
                </a:gridCol>
                <a:gridCol w="1535148">
                  <a:extLst>
                    <a:ext uri="{9D8B030D-6E8A-4147-A177-3AD203B41FA5}">
                      <a16:colId xmlns:a16="http://schemas.microsoft.com/office/drawing/2014/main" val="20001"/>
                    </a:ext>
                  </a:extLst>
                </a:gridCol>
                <a:gridCol w="1534125">
                  <a:extLst>
                    <a:ext uri="{9D8B030D-6E8A-4147-A177-3AD203B41FA5}">
                      <a16:colId xmlns:a16="http://schemas.microsoft.com/office/drawing/2014/main" val="20002"/>
                    </a:ext>
                  </a:extLst>
                </a:gridCol>
              </a:tblGrid>
              <a:tr h="63256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1" u="none" strike="noStrike" cap="none" normalizeH="0" baseline="0" dirty="0">
                          <a:ln>
                            <a:noFill/>
                          </a:ln>
                          <a:solidFill>
                            <a:schemeClr val="tx1"/>
                          </a:solidFill>
                          <a:effectLst/>
                          <a:latin typeface="Arial" charset="0"/>
                          <a:cs typeface="Arial" charset="0"/>
                        </a:rPr>
                        <a:t>        </a:t>
                      </a:r>
                      <a:r>
                        <a:rPr kumimoji="0" lang="fr-FR" sz="2800" b="1" i="0" u="none" strike="noStrike" cap="none" normalizeH="0" baseline="0" dirty="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47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FF0000"/>
                          </a:solidFill>
                          <a:effectLst/>
                          <a:latin typeface="Times New Roman" pitchFamily="18" charset="0"/>
                          <a:cs typeface="Times New Roman" pitchFamily="18" charset="0"/>
                        </a:rPr>
                        <a:t>*</a:t>
                      </a:r>
                      <a:endParaRPr kumimoji="0" lang="fr-FR" sz="1800" b="0" i="0" u="none" strike="noStrike" cap="none" normalizeH="0" baseline="0" dirty="0">
                        <a:ln>
                          <a:noFill/>
                        </a:ln>
                        <a:solidFill>
                          <a:srgbClr val="FF0000"/>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FF0000"/>
                          </a:solidFill>
                          <a:effectLst/>
                          <a:latin typeface="Times New Roman" pitchFamily="18" charset="0"/>
                          <a:cs typeface="Times New Roman" pitchFamily="18" charset="0"/>
                        </a:rPr>
                        <a:t>*</a:t>
                      </a: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FF0000"/>
                          </a:solidFill>
                          <a:effectLst/>
                          <a:latin typeface="Times New Roman" pitchFamily="18" charset="0"/>
                          <a:cs typeface="Times New Roman" pitchFamily="18" charset="0"/>
                        </a:rPr>
                        <a:t>*</a:t>
                      </a: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47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7440" name="Rectangle 8">
            <a:extLst>
              <a:ext uri="{FF2B5EF4-FFF2-40B4-BE49-F238E27FC236}">
                <a16:creationId xmlns:a16="http://schemas.microsoft.com/office/drawing/2014/main" id="{3F3C652D-514E-24DB-9624-E2BF944C55D9}"/>
              </a:ext>
            </a:extLst>
          </p:cNvPr>
          <p:cNvSpPr>
            <a:spLocks noChangeArrowheads="1"/>
          </p:cNvSpPr>
          <p:nvPr/>
        </p:nvSpPr>
        <p:spPr bwMode="auto">
          <a:xfrm>
            <a:off x="5572125" y="1711325"/>
            <a:ext cx="2928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b="1" u="sng">
                <a:latin typeface="Perpetua" panose="02020502060401020303" pitchFamily="18" charset="0"/>
              </a:rPr>
              <a:t>Femme normale épouse </a:t>
            </a:r>
          </a:p>
          <a:p>
            <a:pPr algn="ctr">
              <a:spcBef>
                <a:spcPct val="0"/>
              </a:spcBef>
              <a:buClrTx/>
              <a:buSzTx/>
              <a:buFontTx/>
              <a:buNone/>
            </a:pPr>
            <a:r>
              <a:rPr lang="fr-FR" altLang="fr-FR" sz="2000" b="1" u="sng">
                <a:latin typeface="Perpetua" panose="02020502060401020303" pitchFamily="18" charset="0"/>
              </a:rPr>
              <a:t>un homme atteint</a:t>
            </a:r>
            <a:endParaRPr lang="fr-FR" altLang="fr-FR" sz="2000" u="sng">
              <a:latin typeface="Perpetua" panose="02020502060401020303" pitchFamily="18" charset="0"/>
            </a:endParaRPr>
          </a:p>
        </p:txBody>
      </p:sp>
      <p:sp>
        <p:nvSpPr>
          <p:cNvPr id="148512" name="Rectangle 9">
            <a:extLst>
              <a:ext uri="{FF2B5EF4-FFF2-40B4-BE49-F238E27FC236}">
                <a16:creationId xmlns:a16="http://schemas.microsoft.com/office/drawing/2014/main" id="{00ADA049-03D7-BAC7-B6EF-A03117585ED0}"/>
              </a:ext>
            </a:extLst>
          </p:cNvPr>
          <p:cNvSpPr>
            <a:spLocks noChangeArrowheads="1"/>
          </p:cNvSpPr>
          <p:nvPr/>
        </p:nvSpPr>
        <p:spPr bwMode="auto">
          <a:xfrm>
            <a:off x="357188" y="1714500"/>
            <a:ext cx="32146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b="1" u="sng">
                <a:latin typeface="Perpetua" panose="02020502060401020303" pitchFamily="18" charset="0"/>
              </a:rPr>
              <a:t>homme normal épouse </a:t>
            </a:r>
          </a:p>
          <a:p>
            <a:pPr algn="ctr">
              <a:spcBef>
                <a:spcPct val="0"/>
              </a:spcBef>
              <a:buClrTx/>
              <a:buSzTx/>
              <a:buFontTx/>
              <a:buNone/>
            </a:pPr>
            <a:r>
              <a:rPr lang="fr-FR" altLang="fr-FR" sz="2000" b="1" u="sng">
                <a:latin typeface="Perpetua" panose="02020502060401020303" pitchFamily="18" charset="0"/>
              </a:rPr>
              <a:t>une femme atteinte</a:t>
            </a:r>
            <a:r>
              <a:rPr lang="fr-FR" altLang="fr-FR" sz="2000">
                <a:latin typeface="Perpetua" panose="02020502060401020303" pitchFamily="18" charset="0"/>
              </a:rPr>
              <a:t> </a:t>
            </a:r>
          </a:p>
        </p:txBody>
      </p:sp>
      <p:cxnSp>
        <p:nvCxnSpPr>
          <p:cNvPr id="13" name="Connecteur droit 12">
            <a:extLst>
              <a:ext uri="{FF2B5EF4-FFF2-40B4-BE49-F238E27FC236}">
                <a16:creationId xmlns:a16="http://schemas.microsoft.com/office/drawing/2014/main" id="{B360E3B9-204B-FC88-DECA-D145454034BA}"/>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Titre 1">
            <a:extLst>
              <a:ext uri="{FF2B5EF4-FFF2-40B4-BE49-F238E27FC236}">
                <a16:creationId xmlns:a16="http://schemas.microsoft.com/office/drawing/2014/main" id="{5E8407CD-A3F7-3433-81E8-B71E3DD7CAF8}"/>
              </a:ext>
            </a:extLst>
          </p:cNvPr>
          <p:cNvSpPr txBox="1">
            <a:spLocks/>
          </p:cNvSpPr>
          <p:nvPr/>
        </p:nvSpPr>
        <p:spPr>
          <a:xfrm>
            <a:off x="571500" y="71438"/>
            <a:ext cx="7643813" cy="785812"/>
          </a:xfrm>
          <a:prstGeom prst="rect">
            <a:avLst/>
          </a:prstGeom>
        </p:spPr>
        <p:txBody>
          <a:bodyPr/>
          <a:lstStyle/>
          <a:p>
            <a:pPr algn="ctr">
              <a:defRPr/>
            </a:pPr>
            <a:r>
              <a:rPr lang="fr-FR" sz="2400" b="1" kern="0" dirty="0">
                <a:solidFill>
                  <a:srgbClr val="FFC000"/>
                </a:solidFill>
                <a:effectLst>
                  <a:outerShdw blurRad="38100" dist="38100" dir="2700000" algn="tl">
                    <a:srgbClr val="000000"/>
                  </a:outerShdw>
                </a:effectLst>
                <a:latin typeface="Perpetua" pitchFamily="18" charset="0"/>
                <a:ea typeface="+mj-ea"/>
                <a:cs typeface="+mj-cs"/>
              </a:rPr>
              <a:t>Connaissance du mode de transmission de la maladie</a:t>
            </a:r>
          </a:p>
          <a:p>
            <a:pPr algn="ctr">
              <a:defRPr/>
            </a:pPr>
            <a:r>
              <a:rPr lang="fr-FR" sz="2400" b="1" kern="0" dirty="0">
                <a:solidFill>
                  <a:srgbClr val="FFC000"/>
                </a:solidFill>
                <a:effectLst>
                  <a:outerShdw blurRad="38100" dist="38100" dir="2700000" algn="tl">
                    <a:srgbClr val="000000"/>
                  </a:outerShdw>
                </a:effectLst>
                <a:latin typeface="Perpetua" pitchFamily="18" charset="0"/>
                <a:ea typeface="+mj-ea"/>
                <a:cs typeface="+mj-cs"/>
              </a:rPr>
              <a:t>Calcul du risque selon les lois de Mendel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7440"/>
                                        </p:tgtEl>
                                        <p:attrNameLst>
                                          <p:attrName>style.visibility</p:attrName>
                                        </p:attrNameLst>
                                      </p:cBhvr>
                                      <p:to>
                                        <p:strVal val="visible"/>
                                      </p:to>
                                    </p:set>
                                    <p:animEffect transition="in" filter="checkerboard(across)">
                                      <p:cBhvr>
                                        <p:cTn id="10" dur="500"/>
                                        <p:tgtEl>
                                          <p:spTgt spid="17440"/>
                                        </p:tgtEl>
                                      </p:cBhvr>
                                    </p:animEffect>
                                  </p:childTnLst>
                                </p:cTn>
                              </p:par>
                              <p:par>
                                <p:cTn id="11" presetID="5" presetClass="entr" presetSubtype="10" fill="hold" nodeType="with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Effect transition="in" filter="checkerboard(across)">
                                      <p:cBhvr>
                                        <p:cTn id="13"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0"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5">
            <a:extLst>
              <a:ext uri="{FF2B5EF4-FFF2-40B4-BE49-F238E27FC236}">
                <a16:creationId xmlns:a16="http://schemas.microsoft.com/office/drawing/2014/main" id="{E67BDBB9-9A1D-BCD2-22BE-C91D9721D419}"/>
              </a:ext>
            </a:extLst>
          </p:cNvPr>
          <p:cNvSpPr>
            <a:spLocks noChangeArrowheads="1"/>
          </p:cNvSpPr>
          <p:nvPr/>
        </p:nvSpPr>
        <p:spPr bwMode="auto">
          <a:xfrm>
            <a:off x="0" y="1071563"/>
            <a:ext cx="6429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b="1" u="sng">
                <a:solidFill>
                  <a:srgbClr val="FF0000"/>
                </a:solidFill>
                <a:latin typeface="Arial" panose="020B0604020202020204" pitchFamily="34" charset="0"/>
                <a:ea typeface="Times New Roman" panose="02020603050405020304" pitchFamily="18" charset="0"/>
                <a:cs typeface="Times New Roman" panose="02020603050405020304" pitchFamily="18" charset="0"/>
              </a:rPr>
              <a:t>Mode de Transmission  récessif  lié a l’X</a:t>
            </a:r>
          </a:p>
        </p:txBody>
      </p:sp>
      <p:sp>
        <p:nvSpPr>
          <p:cNvPr id="149506" name="Rectangle 8">
            <a:extLst>
              <a:ext uri="{FF2B5EF4-FFF2-40B4-BE49-F238E27FC236}">
                <a16:creationId xmlns:a16="http://schemas.microsoft.com/office/drawing/2014/main" id="{C0F0CC66-6518-DDDD-8130-FB84553EBBF2}"/>
              </a:ext>
            </a:extLst>
          </p:cNvPr>
          <p:cNvSpPr>
            <a:spLocks noChangeArrowheads="1"/>
          </p:cNvSpPr>
          <p:nvPr/>
        </p:nvSpPr>
        <p:spPr bwMode="auto">
          <a:xfrm>
            <a:off x="928688" y="1711325"/>
            <a:ext cx="29289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b="1" u="sng">
                <a:latin typeface="Perpetua" panose="02020502060401020303" pitchFamily="18" charset="0"/>
              </a:rPr>
              <a:t>Femme normale épouse </a:t>
            </a:r>
          </a:p>
          <a:p>
            <a:pPr algn="ctr">
              <a:spcBef>
                <a:spcPct val="0"/>
              </a:spcBef>
              <a:buClrTx/>
              <a:buSzTx/>
              <a:buFontTx/>
              <a:buNone/>
            </a:pPr>
            <a:r>
              <a:rPr lang="fr-FR" altLang="fr-FR" sz="2000" b="1" u="sng">
                <a:latin typeface="Perpetua" panose="02020502060401020303" pitchFamily="18" charset="0"/>
              </a:rPr>
              <a:t>un homme atteint</a:t>
            </a:r>
            <a:endParaRPr lang="fr-FR" altLang="fr-FR" sz="2000" u="sng">
              <a:latin typeface="Perpetua" panose="02020502060401020303" pitchFamily="18" charset="0"/>
            </a:endParaRPr>
          </a:p>
        </p:txBody>
      </p:sp>
      <p:graphicFrame>
        <p:nvGraphicFramePr>
          <p:cNvPr id="11" name="Group 66">
            <a:extLst>
              <a:ext uri="{FF2B5EF4-FFF2-40B4-BE49-F238E27FC236}">
                <a16:creationId xmlns:a16="http://schemas.microsoft.com/office/drawing/2014/main" id="{6B4EFB57-47FF-4CB1-1BBA-640FEA10ECBB}"/>
              </a:ext>
            </a:extLst>
          </p:cNvPr>
          <p:cNvGraphicFramePr>
            <a:graphicFrameLocks noGrp="1"/>
          </p:cNvGraphicFramePr>
          <p:nvPr/>
        </p:nvGraphicFramePr>
        <p:xfrm>
          <a:off x="428625" y="2428875"/>
          <a:ext cx="3786188" cy="1857375"/>
        </p:xfrm>
        <a:graphic>
          <a:graphicData uri="http://schemas.openxmlformats.org/drawingml/2006/table">
            <a:tbl>
              <a:tblPr/>
              <a:tblGrid>
                <a:gridCol w="615890">
                  <a:extLst>
                    <a:ext uri="{9D8B030D-6E8A-4147-A177-3AD203B41FA5}">
                      <a16:colId xmlns:a16="http://schemas.microsoft.com/office/drawing/2014/main" val="20000"/>
                    </a:ext>
                  </a:extLst>
                </a:gridCol>
                <a:gridCol w="1585677">
                  <a:extLst>
                    <a:ext uri="{9D8B030D-6E8A-4147-A177-3AD203B41FA5}">
                      <a16:colId xmlns:a16="http://schemas.microsoft.com/office/drawing/2014/main" val="20001"/>
                    </a:ext>
                  </a:extLst>
                </a:gridCol>
                <a:gridCol w="1584621">
                  <a:extLst>
                    <a:ext uri="{9D8B030D-6E8A-4147-A177-3AD203B41FA5}">
                      <a16:colId xmlns:a16="http://schemas.microsoft.com/office/drawing/2014/main" val="20002"/>
                    </a:ext>
                  </a:extLst>
                </a:gridCol>
              </a:tblGrid>
              <a:tr h="59780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marL="91439" marR="91439"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1" u="none" strike="noStrike" cap="none" normalizeH="0" baseline="0" dirty="0">
                          <a:ln>
                            <a:noFill/>
                          </a:ln>
                          <a:solidFill>
                            <a:schemeClr val="tx1"/>
                          </a:solidFill>
                          <a:effectLst/>
                          <a:latin typeface="Arial" charset="0"/>
                          <a:cs typeface="Arial" charset="0"/>
                        </a:rPr>
                        <a:t>         </a:t>
                      </a:r>
                      <a:r>
                        <a:rPr kumimoji="0" lang="fr-FR" sz="2800" b="1" i="0" u="none" strike="noStrike" cap="none" normalizeH="0" baseline="0" dirty="0">
                          <a:ln>
                            <a:noFill/>
                          </a:ln>
                          <a:solidFill>
                            <a:schemeClr val="tx1"/>
                          </a:solidFill>
                          <a:effectLst/>
                          <a:latin typeface="Times New Roman" pitchFamily="18" charset="0"/>
                          <a:cs typeface="Times New Roman" pitchFamily="18" charset="0"/>
                        </a:rPr>
                        <a:t>X</a:t>
                      </a:r>
                    </a:p>
                  </a:txBody>
                  <a:tcPr marL="91439" marR="91439"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67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FF0000"/>
                          </a:solidFill>
                          <a:effectLst/>
                          <a:latin typeface="Times New Roman" pitchFamily="18" charset="0"/>
                          <a:cs typeface="Times New Roman" pitchFamily="18" charset="0"/>
                        </a:rPr>
                        <a:t>*</a:t>
                      </a:r>
                      <a:endParaRPr kumimoji="0" lang="fr-FR" sz="1800" b="0" i="0" u="none" strike="noStrike" cap="none" normalizeH="0" baseline="0" dirty="0">
                        <a:ln>
                          <a:noFill/>
                        </a:ln>
                        <a:solidFill>
                          <a:srgbClr val="FF0000"/>
                        </a:solidFill>
                        <a:effectLst/>
                        <a:latin typeface="Arial" charset="0"/>
                      </a:endParaRPr>
                    </a:p>
                  </a:txBody>
                  <a:tcPr marL="91439" marR="91439"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00B0F0"/>
                          </a:solidFill>
                          <a:effectLst/>
                          <a:latin typeface="Times New Roman" pitchFamily="18" charset="0"/>
                          <a:cs typeface="Times New Roman" pitchFamily="18" charset="0"/>
                        </a:rPr>
                        <a:t>*</a:t>
                      </a: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00B0F0"/>
                          </a:solidFill>
                          <a:effectLst/>
                          <a:latin typeface="Times New Roman" pitchFamily="18" charset="0"/>
                          <a:cs typeface="Times New Roman" pitchFamily="18" charset="0"/>
                        </a:rPr>
                        <a:t>*</a:t>
                      </a: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7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49521" name="ZoneTexte 3">
            <a:extLst>
              <a:ext uri="{FF2B5EF4-FFF2-40B4-BE49-F238E27FC236}">
                <a16:creationId xmlns:a16="http://schemas.microsoft.com/office/drawing/2014/main" id="{AC169CEB-A379-D573-C30F-D7FA456659AD}"/>
              </a:ext>
            </a:extLst>
          </p:cNvPr>
          <p:cNvSpPr txBox="1">
            <a:spLocks noChangeArrowheads="1"/>
          </p:cNvSpPr>
          <p:nvPr/>
        </p:nvSpPr>
        <p:spPr bwMode="auto">
          <a:xfrm>
            <a:off x="0" y="4643438"/>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latin typeface="Arial" panose="020B0604020202020204" pitchFamily="34" charset="0"/>
                <a:ea typeface="Times New Roman" panose="02020603050405020304" pitchFamily="18" charset="0"/>
                <a:cs typeface="Times New Roman" panose="02020603050405020304" pitchFamily="18" charset="0"/>
              </a:rPr>
              <a:t>=&gt;  Risque d’un homme atteint</a:t>
            </a:r>
          </a:p>
          <a:p>
            <a:pPr>
              <a:spcBef>
                <a:spcPct val="0"/>
              </a:spcBef>
              <a:buClrTx/>
              <a:buSzTx/>
              <a:buFontTx/>
              <a:buNone/>
            </a:pPr>
            <a:r>
              <a:rPr lang="fr-FR" altLang="fr-FR" sz="2000">
                <a:latin typeface="Arial" panose="020B0604020202020204" pitchFamily="34" charset="0"/>
                <a:ea typeface="Times New Roman" panose="02020603050405020304" pitchFamily="18" charset="0"/>
                <a:cs typeface="Times New Roman" panose="02020603050405020304" pitchFamily="18" charset="0"/>
              </a:rPr>
              <a:t>		= 100% de filles conductrices / Pas de garçon atteint</a:t>
            </a:r>
          </a:p>
        </p:txBody>
      </p:sp>
      <p:cxnSp>
        <p:nvCxnSpPr>
          <p:cNvPr id="17" name="Connecteur droit 16">
            <a:extLst>
              <a:ext uri="{FF2B5EF4-FFF2-40B4-BE49-F238E27FC236}">
                <a16:creationId xmlns:a16="http://schemas.microsoft.com/office/drawing/2014/main" id="{AED12C96-A41A-B9F0-27B1-C52350267D77}"/>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Titre 1">
            <a:extLst>
              <a:ext uri="{FF2B5EF4-FFF2-40B4-BE49-F238E27FC236}">
                <a16:creationId xmlns:a16="http://schemas.microsoft.com/office/drawing/2014/main" id="{1B4CAD80-1904-67DE-C393-4F9303804DF1}"/>
              </a:ext>
            </a:extLst>
          </p:cNvPr>
          <p:cNvSpPr txBox="1">
            <a:spLocks/>
          </p:cNvSpPr>
          <p:nvPr/>
        </p:nvSpPr>
        <p:spPr>
          <a:xfrm>
            <a:off x="571500" y="71438"/>
            <a:ext cx="7643813" cy="785812"/>
          </a:xfrm>
          <a:prstGeom prst="rect">
            <a:avLst/>
          </a:prstGeom>
        </p:spPr>
        <p:txBody>
          <a:bodyPr/>
          <a:lstStyle/>
          <a:p>
            <a:pPr algn="ctr">
              <a:defRPr/>
            </a:pPr>
            <a:r>
              <a:rPr lang="fr-FR" sz="2400" b="1" kern="0" dirty="0">
                <a:solidFill>
                  <a:srgbClr val="FFC000"/>
                </a:solidFill>
                <a:effectLst>
                  <a:outerShdw blurRad="38100" dist="38100" dir="2700000" algn="tl">
                    <a:srgbClr val="000000"/>
                  </a:outerShdw>
                </a:effectLst>
                <a:latin typeface="Perpetua" pitchFamily="18" charset="0"/>
                <a:ea typeface="+mj-ea"/>
                <a:cs typeface="+mj-cs"/>
              </a:rPr>
              <a:t>Connaissance du mode de transmission de la maladie</a:t>
            </a:r>
          </a:p>
          <a:p>
            <a:pPr algn="ctr">
              <a:defRPr/>
            </a:pPr>
            <a:r>
              <a:rPr lang="fr-FR" sz="2400" b="1" kern="0" dirty="0">
                <a:solidFill>
                  <a:srgbClr val="FFC000"/>
                </a:solidFill>
                <a:effectLst>
                  <a:outerShdw blurRad="38100" dist="38100" dir="2700000" algn="tl">
                    <a:srgbClr val="000000"/>
                  </a:outerShdw>
                </a:effectLst>
                <a:latin typeface="Perpetua" pitchFamily="18" charset="0"/>
                <a:ea typeface="+mj-ea"/>
                <a:cs typeface="+mj-cs"/>
              </a:rPr>
              <a:t>Calcul du risque selon les lois de Mendel</a:t>
            </a:r>
          </a:p>
        </p:txBody>
      </p:sp>
      <p:sp>
        <p:nvSpPr>
          <p:cNvPr id="12" name="Rectangle 9">
            <a:extLst>
              <a:ext uri="{FF2B5EF4-FFF2-40B4-BE49-F238E27FC236}">
                <a16:creationId xmlns:a16="http://schemas.microsoft.com/office/drawing/2014/main" id="{D3B52ECA-72DE-2FAC-081E-E35A97E6A9AF}"/>
              </a:ext>
            </a:extLst>
          </p:cNvPr>
          <p:cNvSpPr>
            <a:spLocks noChangeArrowheads="1"/>
          </p:cNvSpPr>
          <p:nvPr/>
        </p:nvSpPr>
        <p:spPr bwMode="auto">
          <a:xfrm>
            <a:off x="4857750" y="1714500"/>
            <a:ext cx="32146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b="1" u="sng">
                <a:solidFill>
                  <a:srgbClr val="FFC000"/>
                </a:solidFill>
                <a:latin typeface="Perpetua" panose="02020502060401020303" pitchFamily="18" charset="0"/>
              </a:rPr>
              <a:t>homme normal épouse </a:t>
            </a:r>
          </a:p>
          <a:p>
            <a:pPr algn="ctr">
              <a:spcBef>
                <a:spcPct val="0"/>
              </a:spcBef>
              <a:buClrTx/>
              <a:buSzTx/>
              <a:buFontTx/>
              <a:buNone/>
            </a:pPr>
            <a:r>
              <a:rPr lang="fr-FR" altLang="fr-FR" sz="2000" b="1" u="sng">
                <a:solidFill>
                  <a:srgbClr val="FFC000"/>
                </a:solidFill>
                <a:latin typeface="Perpetua" panose="02020502060401020303" pitchFamily="18" charset="0"/>
              </a:rPr>
              <a:t>une femme porteuse</a:t>
            </a:r>
            <a:r>
              <a:rPr lang="fr-FR" altLang="fr-FR" sz="2000">
                <a:solidFill>
                  <a:srgbClr val="FFC000"/>
                </a:solidFill>
                <a:latin typeface="Perpetua" panose="02020502060401020303" pitchFamily="18" charset="0"/>
              </a:rPr>
              <a:t> </a:t>
            </a:r>
          </a:p>
        </p:txBody>
      </p:sp>
      <p:graphicFrame>
        <p:nvGraphicFramePr>
          <p:cNvPr id="14" name="Group 65">
            <a:extLst>
              <a:ext uri="{FF2B5EF4-FFF2-40B4-BE49-F238E27FC236}">
                <a16:creationId xmlns:a16="http://schemas.microsoft.com/office/drawing/2014/main" id="{3CE342C4-DDD1-B558-A48C-1CA8365110DF}"/>
              </a:ext>
            </a:extLst>
          </p:cNvPr>
          <p:cNvGraphicFramePr>
            <a:graphicFrameLocks noGrp="1"/>
          </p:cNvGraphicFramePr>
          <p:nvPr/>
        </p:nvGraphicFramePr>
        <p:xfrm>
          <a:off x="4857750" y="2500313"/>
          <a:ext cx="3714750" cy="1785937"/>
        </p:xfrm>
        <a:graphic>
          <a:graphicData uri="http://schemas.openxmlformats.org/drawingml/2006/table">
            <a:tbl>
              <a:tblPr/>
              <a:tblGrid>
                <a:gridCol w="604633">
                  <a:extLst>
                    <a:ext uri="{9D8B030D-6E8A-4147-A177-3AD203B41FA5}">
                      <a16:colId xmlns:a16="http://schemas.microsoft.com/office/drawing/2014/main" val="20000"/>
                    </a:ext>
                  </a:extLst>
                </a:gridCol>
                <a:gridCol w="1555059">
                  <a:extLst>
                    <a:ext uri="{9D8B030D-6E8A-4147-A177-3AD203B41FA5}">
                      <a16:colId xmlns:a16="http://schemas.microsoft.com/office/drawing/2014/main" val="20001"/>
                    </a:ext>
                  </a:extLst>
                </a:gridCol>
                <a:gridCol w="1555059">
                  <a:extLst>
                    <a:ext uri="{9D8B030D-6E8A-4147-A177-3AD203B41FA5}">
                      <a16:colId xmlns:a16="http://schemas.microsoft.com/office/drawing/2014/main" val="20002"/>
                    </a:ext>
                  </a:extLst>
                </a:gridCol>
              </a:tblGrid>
              <a:tr h="61747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marL="91439" marR="91439"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00B0F0"/>
                          </a:solidFill>
                          <a:effectLst/>
                          <a:latin typeface="Times New Roman" pitchFamily="18" charset="0"/>
                          <a:cs typeface="Times New Roman" pitchFamily="18" charset="0"/>
                        </a:rPr>
                        <a:t>*</a:t>
                      </a:r>
                      <a:endParaRPr kumimoji="0" lang="en-GB"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Arial" charset="0"/>
                          <a:cs typeface="Arial" charset="0"/>
                        </a:rPr>
                        <a:t>X</a:t>
                      </a:r>
                    </a:p>
                  </a:txBody>
                  <a:tcPr marL="91439" marR="91439"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49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600" b="1" i="0" u="none" strike="noStrike" cap="none" normalizeH="0" baseline="0">
                          <a:ln>
                            <a:noFill/>
                          </a:ln>
                          <a:solidFill>
                            <a:schemeClr val="tx1"/>
                          </a:solidFill>
                          <a:effectLst/>
                          <a:latin typeface="Times New Roman" pitchFamily="18" charset="0"/>
                          <a:cs typeface="Times New Roman" pitchFamily="18" charset="0"/>
                        </a:rPr>
                        <a:t>X</a:t>
                      </a:r>
                      <a:endParaRPr kumimoji="0" lang="en-GB" sz="1800" b="0" i="0" u="none" strike="noStrike" cap="none" normalizeH="0" baseline="0">
                        <a:ln>
                          <a:noFill/>
                        </a:ln>
                        <a:solidFill>
                          <a:schemeClr val="tx1"/>
                        </a:solidFill>
                        <a:effectLst/>
                        <a:latin typeface="Arial" charset="0"/>
                      </a:endParaRPr>
                    </a:p>
                  </a:txBody>
                  <a:tcPr marL="91439" marR="91439"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00B0F0"/>
                          </a:solidFill>
                          <a:effectLst/>
                          <a:latin typeface="Times New Roman" pitchFamily="18" charset="0"/>
                          <a:cs typeface="Times New Roman" pitchFamily="18" charset="0"/>
                        </a:rPr>
                        <a:t>*</a:t>
                      </a: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XX</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35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a:ln>
                          <a:noFill/>
                        </a:ln>
                        <a:solidFill>
                          <a:schemeClr val="tx1"/>
                        </a:solidFill>
                        <a:effectLst/>
                        <a:latin typeface="Arial" charset="0"/>
                      </a:endParaRPr>
                    </a:p>
                  </a:txBody>
                  <a:tcPr marL="91439" marR="91439"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FF0000"/>
                          </a:solidFill>
                          <a:effectLst/>
                          <a:latin typeface="Times New Roman" pitchFamily="18" charset="0"/>
                          <a:cs typeface="Times New Roman" pitchFamily="18" charset="0"/>
                        </a:rPr>
                        <a:t>*</a:t>
                      </a:r>
                      <a:r>
                        <a:rPr kumimoji="0" lang="fr-FR" sz="2600" b="1" i="0" u="none" strike="noStrike" cap="none" normalizeH="0" baseline="0" dirty="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5" name="Rectangle 14">
            <a:extLst>
              <a:ext uri="{FF2B5EF4-FFF2-40B4-BE49-F238E27FC236}">
                <a16:creationId xmlns:a16="http://schemas.microsoft.com/office/drawing/2014/main" id="{E9DD63D1-24FC-A3E1-7FA7-CD1C67874841}"/>
              </a:ext>
            </a:extLst>
          </p:cNvPr>
          <p:cNvSpPr>
            <a:spLocks noChangeArrowheads="1"/>
          </p:cNvSpPr>
          <p:nvPr/>
        </p:nvSpPr>
        <p:spPr bwMode="auto">
          <a:xfrm>
            <a:off x="0" y="5527675"/>
            <a:ext cx="89296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rgbClr val="FFC000"/>
                </a:solidFill>
                <a:latin typeface="Arial" panose="020B0604020202020204" pitchFamily="34" charset="0"/>
                <a:ea typeface="Times New Roman" panose="02020603050405020304" pitchFamily="18" charset="0"/>
                <a:cs typeface="Times New Roman" panose="02020603050405020304" pitchFamily="18" charset="0"/>
              </a:rPr>
              <a:t>=&gt;  Risque de transmission d’une femme conductrice </a:t>
            </a:r>
          </a:p>
          <a:p>
            <a:pPr>
              <a:spcBef>
                <a:spcPct val="0"/>
              </a:spcBef>
              <a:buClrTx/>
              <a:buSzTx/>
              <a:buFontTx/>
              <a:buNone/>
            </a:pPr>
            <a:r>
              <a:rPr lang="fr-FR" altLang="fr-FR" sz="2000">
                <a:solidFill>
                  <a:srgbClr val="FFC000"/>
                </a:solidFill>
                <a:latin typeface="Arial" panose="020B0604020202020204" pitchFamily="34" charset="0"/>
                <a:ea typeface="Times New Roman" panose="02020603050405020304" pitchFamily="18" charset="0"/>
                <a:cs typeface="Times New Roman" panose="02020603050405020304" pitchFamily="18" charset="0"/>
              </a:rPr>
              <a:t>		= 50% de garçons atteints / 50% de filles conductrices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checkerboard(across)">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a:extLst>
              <a:ext uri="{FF2B5EF4-FFF2-40B4-BE49-F238E27FC236}">
                <a16:creationId xmlns:a16="http://schemas.microsoft.com/office/drawing/2014/main" id="{AA01008E-C867-6AE4-1F07-F3768B17349F}"/>
              </a:ext>
            </a:extLst>
          </p:cNvPr>
          <p:cNvSpPr>
            <a:spLocks noChangeArrowheads="1"/>
          </p:cNvSpPr>
          <p:nvPr/>
        </p:nvSpPr>
        <p:spPr bwMode="auto">
          <a:xfrm>
            <a:off x="357188" y="1643063"/>
            <a:ext cx="8501062" cy="4143375"/>
          </a:xfrm>
          <a:prstGeom prst="rect">
            <a:avLst/>
          </a:prstGeom>
          <a:solidFill>
            <a:srgbClr val="00B0F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0530" name="Rectangle 14">
            <a:extLst>
              <a:ext uri="{FF2B5EF4-FFF2-40B4-BE49-F238E27FC236}">
                <a16:creationId xmlns:a16="http://schemas.microsoft.com/office/drawing/2014/main" id="{4B8CF906-16DF-4BB4-46DF-F88205EC4CE6}"/>
              </a:ext>
            </a:extLst>
          </p:cNvPr>
          <p:cNvSpPr>
            <a:spLocks noChangeArrowheads="1"/>
          </p:cNvSpPr>
          <p:nvPr/>
        </p:nvSpPr>
        <p:spPr bwMode="auto">
          <a:xfrm>
            <a:off x="1785938" y="4357688"/>
            <a:ext cx="428625" cy="428625"/>
          </a:xfrm>
          <a:prstGeom prst="rect">
            <a:avLst/>
          </a:prstGeom>
          <a:noFill/>
          <a:ln w="952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150531" name="Rectangle 15">
            <a:extLst>
              <a:ext uri="{FF2B5EF4-FFF2-40B4-BE49-F238E27FC236}">
                <a16:creationId xmlns:a16="http://schemas.microsoft.com/office/drawing/2014/main" id="{D3DE1DDB-4335-4571-027E-833280FD905B}"/>
              </a:ext>
            </a:extLst>
          </p:cNvPr>
          <p:cNvSpPr>
            <a:spLocks noChangeArrowheads="1"/>
          </p:cNvSpPr>
          <p:nvPr/>
        </p:nvSpPr>
        <p:spPr bwMode="auto">
          <a:xfrm>
            <a:off x="2857500" y="3286125"/>
            <a:ext cx="428625" cy="428625"/>
          </a:xfrm>
          <a:prstGeom prst="rect">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solidFill>
                <a:schemeClr val="bg1"/>
              </a:solidFill>
              <a:latin typeface="Arial" panose="020B0604020202020204" pitchFamily="34" charset="0"/>
            </a:endParaRPr>
          </a:p>
        </p:txBody>
      </p:sp>
      <p:sp>
        <p:nvSpPr>
          <p:cNvPr id="150532" name="Rectangle 16">
            <a:extLst>
              <a:ext uri="{FF2B5EF4-FFF2-40B4-BE49-F238E27FC236}">
                <a16:creationId xmlns:a16="http://schemas.microsoft.com/office/drawing/2014/main" id="{C69216DD-67B6-F081-08CF-47ACE8A04B86}"/>
              </a:ext>
            </a:extLst>
          </p:cNvPr>
          <p:cNvSpPr>
            <a:spLocks noChangeArrowheads="1"/>
          </p:cNvSpPr>
          <p:nvPr/>
        </p:nvSpPr>
        <p:spPr bwMode="auto">
          <a:xfrm>
            <a:off x="3429000" y="4357688"/>
            <a:ext cx="428625" cy="428625"/>
          </a:xfrm>
          <a:prstGeom prst="rect">
            <a:avLst/>
          </a:prstGeom>
          <a:noFill/>
          <a:ln w="952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150533" name="Ellipse 17">
            <a:extLst>
              <a:ext uri="{FF2B5EF4-FFF2-40B4-BE49-F238E27FC236}">
                <a16:creationId xmlns:a16="http://schemas.microsoft.com/office/drawing/2014/main" id="{B1486CD9-A09C-D0DB-D082-D43DAC3C0D44}"/>
              </a:ext>
            </a:extLst>
          </p:cNvPr>
          <p:cNvSpPr>
            <a:spLocks noChangeArrowheads="1"/>
          </p:cNvSpPr>
          <p:nvPr/>
        </p:nvSpPr>
        <p:spPr bwMode="auto">
          <a:xfrm>
            <a:off x="4786313" y="3214688"/>
            <a:ext cx="571500" cy="571500"/>
          </a:xfrm>
          <a:prstGeom prst="ellipse">
            <a:avLst/>
          </a:prstGeom>
          <a:noFill/>
          <a:ln w="952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150534" name="Ellipse 18">
            <a:extLst>
              <a:ext uri="{FF2B5EF4-FFF2-40B4-BE49-F238E27FC236}">
                <a16:creationId xmlns:a16="http://schemas.microsoft.com/office/drawing/2014/main" id="{7AA78E6A-F595-F6E3-32F6-E3F17B8536F6}"/>
              </a:ext>
            </a:extLst>
          </p:cNvPr>
          <p:cNvSpPr>
            <a:spLocks noChangeArrowheads="1"/>
          </p:cNvSpPr>
          <p:nvPr/>
        </p:nvSpPr>
        <p:spPr bwMode="auto">
          <a:xfrm>
            <a:off x="4929188" y="4357688"/>
            <a:ext cx="571500" cy="500062"/>
          </a:xfrm>
          <a:prstGeom prst="ellipse">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150535" name="Ellipse 19">
            <a:extLst>
              <a:ext uri="{FF2B5EF4-FFF2-40B4-BE49-F238E27FC236}">
                <a16:creationId xmlns:a16="http://schemas.microsoft.com/office/drawing/2014/main" id="{392F136D-D81E-B318-86EF-604F6E3B2A28}"/>
              </a:ext>
            </a:extLst>
          </p:cNvPr>
          <p:cNvSpPr>
            <a:spLocks noChangeArrowheads="1"/>
          </p:cNvSpPr>
          <p:nvPr/>
        </p:nvSpPr>
        <p:spPr bwMode="auto">
          <a:xfrm>
            <a:off x="6215063" y="4357688"/>
            <a:ext cx="500062" cy="500062"/>
          </a:xfrm>
          <a:prstGeom prst="ellipse">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150536" name="Connecteur droit 21">
            <a:extLst>
              <a:ext uri="{FF2B5EF4-FFF2-40B4-BE49-F238E27FC236}">
                <a16:creationId xmlns:a16="http://schemas.microsoft.com/office/drawing/2014/main" id="{CAEA87AD-D2C9-9FEB-9D2F-A4E44EF17376}"/>
              </a:ext>
            </a:extLst>
          </p:cNvPr>
          <p:cNvCxnSpPr>
            <a:cxnSpLocks noChangeShapeType="1"/>
            <a:stCxn id="150531" idx="3"/>
            <a:endCxn id="150533" idx="2"/>
          </p:cNvCxnSpPr>
          <p:nvPr/>
        </p:nvCxnSpPr>
        <p:spPr bwMode="auto">
          <a:xfrm>
            <a:off x="3286125" y="3500438"/>
            <a:ext cx="1500188" cy="1587"/>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cxnSp>
        <p:nvCxnSpPr>
          <p:cNvPr id="150537" name="Connecteur droit 23">
            <a:extLst>
              <a:ext uri="{FF2B5EF4-FFF2-40B4-BE49-F238E27FC236}">
                <a16:creationId xmlns:a16="http://schemas.microsoft.com/office/drawing/2014/main" id="{0FDDC1BF-30C9-7880-B323-C35C2FB19C78}"/>
              </a:ext>
            </a:extLst>
          </p:cNvPr>
          <p:cNvCxnSpPr>
            <a:cxnSpLocks noChangeShapeType="1"/>
          </p:cNvCxnSpPr>
          <p:nvPr/>
        </p:nvCxnSpPr>
        <p:spPr bwMode="auto">
          <a:xfrm rot="5400000">
            <a:off x="3893344" y="3750469"/>
            <a:ext cx="357188" cy="0"/>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cxnSp>
        <p:nvCxnSpPr>
          <p:cNvPr id="150538" name="Connecteur droit 24">
            <a:extLst>
              <a:ext uri="{FF2B5EF4-FFF2-40B4-BE49-F238E27FC236}">
                <a16:creationId xmlns:a16="http://schemas.microsoft.com/office/drawing/2014/main" id="{6C72955F-1261-C694-3C12-B29FA190225F}"/>
              </a:ext>
            </a:extLst>
          </p:cNvPr>
          <p:cNvCxnSpPr>
            <a:cxnSpLocks noChangeShapeType="1"/>
          </p:cNvCxnSpPr>
          <p:nvPr/>
        </p:nvCxnSpPr>
        <p:spPr bwMode="auto">
          <a:xfrm>
            <a:off x="2000250" y="3929063"/>
            <a:ext cx="4429125" cy="1587"/>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cxnSp>
        <p:nvCxnSpPr>
          <p:cNvPr id="150539" name="Connecteur droit 27">
            <a:extLst>
              <a:ext uri="{FF2B5EF4-FFF2-40B4-BE49-F238E27FC236}">
                <a16:creationId xmlns:a16="http://schemas.microsoft.com/office/drawing/2014/main" id="{0214ECB7-E91C-92A4-0827-544FC762D239}"/>
              </a:ext>
            </a:extLst>
          </p:cNvPr>
          <p:cNvCxnSpPr>
            <a:cxnSpLocks noChangeShapeType="1"/>
          </p:cNvCxnSpPr>
          <p:nvPr/>
        </p:nvCxnSpPr>
        <p:spPr bwMode="auto">
          <a:xfrm rot="5400000">
            <a:off x="1786731" y="4142582"/>
            <a:ext cx="428625" cy="1588"/>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cxnSp>
        <p:nvCxnSpPr>
          <p:cNvPr id="150540" name="Connecteur droit 29">
            <a:extLst>
              <a:ext uri="{FF2B5EF4-FFF2-40B4-BE49-F238E27FC236}">
                <a16:creationId xmlns:a16="http://schemas.microsoft.com/office/drawing/2014/main" id="{7BD7B121-4119-5E6A-6CB8-4E9BBA34D8E8}"/>
              </a:ext>
            </a:extLst>
          </p:cNvPr>
          <p:cNvCxnSpPr>
            <a:cxnSpLocks noChangeShapeType="1"/>
          </p:cNvCxnSpPr>
          <p:nvPr/>
        </p:nvCxnSpPr>
        <p:spPr bwMode="auto">
          <a:xfrm rot="5400000">
            <a:off x="3429794" y="4142582"/>
            <a:ext cx="428625" cy="1587"/>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cxnSp>
        <p:nvCxnSpPr>
          <p:cNvPr id="150541" name="Connecteur droit 30">
            <a:extLst>
              <a:ext uri="{FF2B5EF4-FFF2-40B4-BE49-F238E27FC236}">
                <a16:creationId xmlns:a16="http://schemas.microsoft.com/office/drawing/2014/main" id="{2D58A5D0-D5B3-927C-E765-93302AD4F3CD}"/>
              </a:ext>
            </a:extLst>
          </p:cNvPr>
          <p:cNvCxnSpPr>
            <a:cxnSpLocks noChangeShapeType="1"/>
          </p:cNvCxnSpPr>
          <p:nvPr/>
        </p:nvCxnSpPr>
        <p:spPr bwMode="auto">
          <a:xfrm rot="5400000">
            <a:off x="4929981" y="4142582"/>
            <a:ext cx="428625" cy="1588"/>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cxnSp>
        <p:nvCxnSpPr>
          <p:cNvPr id="150542" name="Connecteur droit 31">
            <a:extLst>
              <a:ext uri="{FF2B5EF4-FFF2-40B4-BE49-F238E27FC236}">
                <a16:creationId xmlns:a16="http://schemas.microsoft.com/office/drawing/2014/main" id="{46AC7049-ECDA-EFDA-EFDA-F3D1942188EB}"/>
              </a:ext>
            </a:extLst>
          </p:cNvPr>
          <p:cNvCxnSpPr>
            <a:cxnSpLocks noChangeShapeType="1"/>
          </p:cNvCxnSpPr>
          <p:nvPr/>
        </p:nvCxnSpPr>
        <p:spPr bwMode="auto">
          <a:xfrm rot="5400000">
            <a:off x="6214269" y="4142582"/>
            <a:ext cx="428625" cy="1587"/>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sp>
        <p:nvSpPr>
          <p:cNvPr id="16" name="Rectangle 15">
            <a:extLst>
              <a:ext uri="{FF2B5EF4-FFF2-40B4-BE49-F238E27FC236}">
                <a16:creationId xmlns:a16="http://schemas.microsoft.com/office/drawing/2014/main" id="{9D00EE4B-3D17-265D-FF5A-AB29E407815E}"/>
              </a:ext>
            </a:extLst>
          </p:cNvPr>
          <p:cNvSpPr>
            <a:spLocks noChangeArrowheads="1"/>
          </p:cNvSpPr>
          <p:nvPr/>
        </p:nvSpPr>
        <p:spPr bwMode="auto">
          <a:xfrm>
            <a:off x="2786063" y="2714625"/>
            <a:ext cx="642937" cy="428625"/>
          </a:xfrm>
          <a:prstGeom prst="rect">
            <a:avLst/>
          </a:prstGeom>
          <a:noFill/>
          <a:ln w="9525" algn="ctr">
            <a:noFill/>
            <a:round/>
            <a:headEnd/>
            <a:tailEnd/>
          </a:ln>
        </p:spPr>
        <p:txBody>
          <a:bodyPr/>
          <a:lstStyle/>
          <a:p>
            <a:pPr>
              <a:defRPr/>
            </a:pPr>
            <a:r>
              <a:rPr lang="fr-FR" sz="2400" dirty="0">
                <a:solidFill>
                  <a:schemeClr val="bg2">
                    <a:lumMod val="50000"/>
                    <a:lumOff val="50000"/>
                  </a:schemeClr>
                </a:solidFill>
                <a:latin typeface="Arial" charset="0"/>
              </a:rPr>
              <a:t>Aa</a:t>
            </a:r>
          </a:p>
        </p:txBody>
      </p:sp>
      <p:sp>
        <p:nvSpPr>
          <p:cNvPr id="17" name="Rectangle 16">
            <a:extLst>
              <a:ext uri="{FF2B5EF4-FFF2-40B4-BE49-F238E27FC236}">
                <a16:creationId xmlns:a16="http://schemas.microsoft.com/office/drawing/2014/main" id="{5AD04F03-BF4A-7E72-5B49-0661E7A76EF3}"/>
              </a:ext>
            </a:extLst>
          </p:cNvPr>
          <p:cNvSpPr>
            <a:spLocks noChangeArrowheads="1"/>
          </p:cNvSpPr>
          <p:nvPr/>
        </p:nvSpPr>
        <p:spPr bwMode="auto">
          <a:xfrm>
            <a:off x="4429125" y="2786063"/>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chemeClr val="bg1"/>
                </a:solidFill>
                <a:latin typeface="Arial" panose="020B0604020202020204" pitchFamily="34" charset="0"/>
              </a:rPr>
              <a:t>aa</a:t>
            </a:r>
          </a:p>
        </p:txBody>
      </p:sp>
      <p:sp>
        <p:nvSpPr>
          <p:cNvPr id="18" name="Rectangle 17">
            <a:extLst>
              <a:ext uri="{FF2B5EF4-FFF2-40B4-BE49-F238E27FC236}">
                <a16:creationId xmlns:a16="http://schemas.microsoft.com/office/drawing/2014/main" id="{E4251218-1683-5505-C7C3-522D5CC7B9D6}"/>
              </a:ext>
            </a:extLst>
          </p:cNvPr>
          <p:cNvSpPr>
            <a:spLocks noChangeArrowheads="1"/>
          </p:cNvSpPr>
          <p:nvPr/>
        </p:nvSpPr>
        <p:spPr bwMode="auto">
          <a:xfrm>
            <a:off x="6215063" y="478631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chemeClr val="bg1"/>
                </a:solidFill>
                <a:latin typeface="Arial" panose="020B0604020202020204" pitchFamily="34" charset="0"/>
              </a:rPr>
              <a:t>Aa</a:t>
            </a:r>
          </a:p>
        </p:txBody>
      </p:sp>
      <p:sp>
        <p:nvSpPr>
          <p:cNvPr id="19" name="Rectangle 18">
            <a:extLst>
              <a:ext uri="{FF2B5EF4-FFF2-40B4-BE49-F238E27FC236}">
                <a16:creationId xmlns:a16="http://schemas.microsoft.com/office/drawing/2014/main" id="{B8D8FAFF-D88A-9922-577B-B3E60AE38EC8}"/>
              </a:ext>
            </a:extLst>
          </p:cNvPr>
          <p:cNvSpPr>
            <a:spLocks noChangeArrowheads="1"/>
          </p:cNvSpPr>
          <p:nvPr/>
        </p:nvSpPr>
        <p:spPr bwMode="auto">
          <a:xfrm>
            <a:off x="5000625" y="4786313"/>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chemeClr val="bg1"/>
                </a:solidFill>
                <a:latin typeface="Arial" panose="020B0604020202020204" pitchFamily="34" charset="0"/>
              </a:rPr>
              <a:t>Aa</a:t>
            </a:r>
          </a:p>
        </p:txBody>
      </p:sp>
      <p:sp>
        <p:nvSpPr>
          <p:cNvPr id="20" name="Rectangle 19">
            <a:extLst>
              <a:ext uri="{FF2B5EF4-FFF2-40B4-BE49-F238E27FC236}">
                <a16:creationId xmlns:a16="http://schemas.microsoft.com/office/drawing/2014/main" id="{4107971B-1684-E932-1541-C0A9B6DA496F}"/>
              </a:ext>
            </a:extLst>
          </p:cNvPr>
          <p:cNvSpPr>
            <a:spLocks noChangeArrowheads="1"/>
          </p:cNvSpPr>
          <p:nvPr/>
        </p:nvSpPr>
        <p:spPr bwMode="auto">
          <a:xfrm>
            <a:off x="3500438" y="471487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chemeClr val="bg1"/>
                </a:solidFill>
                <a:latin typeface="Arial" panose="020B0604020202020204" pitchFamily="34" charset="0"/>
              </a:rPr>
              <a:t>aa</a:t>
            </a:r>
          </a:p>
        </p:txBody>
      </p:sp>
      <p:sp>
        <p:nvSpPr>
          <p:cNvPr id="21" name="Rectangle 20">
            <a:extLst>
              <a:ext uri="{FF2B5EF4-FFF2-40B4-BE49-F238E27FC236}">
                <a16:creationId xmlns:a16="http://schemas.microsoft.com/office/drawing/2014/main" id="{07C83946-369B-0802-800C-E27A22AF886F}"/>
              </a:ext>
            </a:extLst>
          </p:cNvPr>
          <p:cNvSpPr>
            <a:spLocks noChangeArrowheads="1"/>
          </p:cNvSpPr>
          <p:nvPr/>
        </p:nvSpPr>
        <p:spPr bwMode="auto">
          <a:xfrm>
            <a:off x="1928813" y="471487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chemeClr val="bg1"/>
                </a:solidFill>
                <a:latin typeface="Arial" panose="020B0604020202020204" pitchFamily="34" charset="0"/>
              </a:rPr>
              <a:t>aa</a:t>
            </a:r>
          </a:p>
        </p:txBody>
      </p:sp>
      <p:sp>
        <p:nvSpPr>
          <p:cNvPr id="22" name="Rectangle 21">
            <a:extLst>
              <a:ext uri="{FF2B5EF4-FFF2-40B4-BE49-F238E27FC236}">
                <a16:creationId xmlns:a16="http://schemas.microsoft.com/office/drawing/2014/main" id="{EC9C8774-8C94-EC79-F970-B940A086738D}"/>
              </a:ext>
            </a:extLst>
          </p:cNvPr>
          <p:cNvSpPr>
            <a:spLocks noChangeArrowheads="1"/>
          </p:cNvSpPr>
          <p:nvPr/>
        </p:nvSpPr>
        <p:spPr bwMode="auto">
          <a:xfrm>
            <a:off x="3357563" y="271462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3" name="Rectangle 22">
            <a:extLst>
              <a:ext uri="{FF2B5EF4-FFF2-40B4-BE49-F238E27FC236}">
                <a16:creationId xmlns:a16="http://schemas.microsoft.com/office/drawing/2014/main" id="{FB99800F-0C6B-9D1C-9357-1EC1E0C8D0A5}"/>
              </a:ext>
            </a:extLst>
          </p:cNvPr>
          <p:cNvSpPr>
            <a:spLocks noChangeArrowheads="1"/>
          </p:cNvSpPr>
          <p:nvPr/>
        </p:nvSpPr>
        <p:spPr bwMode="auto">
          <a:xfrm>
            <a:off x="4929188" y="271462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4" name="Rectangle 23">
            <a:extLst>
              <a:ext uri="{FF2B5EF4-FFF2-40B4-BE49-F238E27FC236}">
                <a16:creationId xmlns:a16="http://schemas.microsoft.com/office/drawing/2014/main" id="{05E2E953-DECF-00C7-27BD-0706356B469B}"/>
              </a:ext>
            </a:extLst>
          </p:cNvPr>
          <p:cNvSpPr>
            <a:spLocks noChangeArrowheads="1"/>
          </p:cNvSpPr>
          <p:nvPr/>
        </p:nvSpPr>
        <p:spPr bwMode="auto">
          <a:xfrm>
            <a:off x="5214938" y="4929188"/>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 </a:t>
            </a:r>
            <a:r>
              <a:rPr lang="fr-FR" altLang="fr-FR" sz="2400">
                <a:solidFill>
                  <a:srgbClr val="FF0000"/>
                </a:solidFill>
                <a:latin typeface="Arial" panose="020B0604020202020204" pitchFamily="34" charset="0"/>
              </a:rPr>
              <a:t>rr</a:t>
            </a:r>
          </a:p>
        </p:txBody>
      </p:sp>
      <p:sp>
        <p:nvSpPr>
          <p:cNvPr id="25" name="Rectangle 24">
            <a:extLst>
              <a:ext uri="{FF2B5EF4-FFF2-40B4-BE49-F238E27FC236}">
                <a16:creationId xmlns:a16="http://schemas.microsoft.com/office/drawing/2014/main" id="{339A75B0-BA22-3DE1-2604-7188A175CA35}"/>
              </a:ext>
            </a:extLst>
          </p:cNvPr>
          <p:cNvSpPr>
            <a:spLocks noChangeArrowheads="1"/>
          </p:cNvSpPr>
          <p:nvPr/>
        </p:nvSpPr>
        <p:spPr bwMode="auto">
          <a:xfrm>
            <a:off x="6500813" y="4929188"/>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6" name="Rectangle 25">
            <a:extLst>
              <a:ext uri="{FF2B5EF4-FFF2-40B4-BE49-F238E27FC236}">
                <a16:creationId xmlns:a16="http://schemas.microsoft.com/office/drawing/2014/main" id="{DC21B695-9ED7-FDCA-97EE-3D5E588E4571}"/>
              </a:ext>
            </a:extLst>
          </p:cNvPr>
          <p:cNvSpPr>
            <a:spLocks noChangeArrowheads="1"/>
          </p:cNvSpPr>
          <p:nvPr/>
        </p:nvSpPr>
        <p:spPr bwMode="auto">
          <a:xfrm>
            <a:off x="1928813" y="500062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7" name="Rectangle 26">
            <a:extLst>
              <a:ext uri="{FF2B5EF4-FFF2-40B4-BE49-F238E27FC236}">
                <a16:creationId xmlns:a16="http://schemas.microsoft.com/office/drawing/2014/main" id="{0CD6A173-5A4E-505F-9E97-6CD27284D7C2}"/>
              </a:ext>
            </a:extLst>
          </p:cNvPr>
          <p:cNvSpPr>
            <a:spLocks noChangeArrowheads="1"/>
          </p:cNvSpPr>
          <p:nvPr/>
        </p:nvSpPr>
        <p:spPr bwMode="auto">
          <a:xfrm>
            <a:off x="3643313" y="500062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8" name="Rectangle 27">
            <a:extLst>
              <a:ext uri="{FF2B5EF4-FFF2-40B4-BE49-F238E27FC236}">
                <a16:creationId xmlns:a16="http://schemas.microsoft.com/office/drawing/2014/main" id="{5B61B3BD-74CC-70AE-6D7A-BBA94F0154F9}"/>
              </a:ext>
            </a:extLst>
          </p:cNvPr>
          <p:cNvSpPr>
            <a:spLocks noChangeArrowheads="1"/>
          </p:cNvSpPr>
          <p:nvPr/>
        </p:nvSpPr>
        <p:spPr bwMode="auto">
          <a:xfrm>
            <a:off x="1571625" y="29289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00B050"/>
                </a:solidFill>
                <a:latin typeface="Arial" panose="020B0604020202020204" pitchFamily="34" charset="0"/>
              </a:rPr>
              <a:t>X*Y</a:t>
            </a:r>
          </a:p>
        </p:txBody>
      </p:sp>
      <p:sp>
        <p:nvSpPr>
          <p:cNvPr id="29" name="Rectangle 28">
            <a:extLst>
              <a:ext uri="{FF2B5EF4-FFF2-40B4-BE49-F238E27FC236}">
                <a16:creationId xmlns:a16="http://schemas.microsoft.com/office/drawing/2014/main" id="{B590E522-7663-0FDF-EDCF-F9DB7E52D9B7}"/>
              </a:ext>
            </a:extLst>
          </p:cNvPr>
          <p:cNvSpPr>
            <a:spLocks noChangeArrowheads="1"/>
          </p:cNvSpPr>
          <p:nvPr/>
        </p:nvSpPr>
        <p:spPr bwMode="auto">
          <a:xfrm>
            <a:off x="6286500" y="2928938"/>
            <a:ext cx="78581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00B050"/>
                </a:solidFill>
                <a:latin typeface="Arial" panose="020B0604020202020204" pitchFamily="34" charset="0"/>
              </a:rPr>
              <a:t>XX</a:t>
            </a:r>
          </a:p>
        </p:txBody>
      </p:sp>
      <p:sp>
        <p:nvSpPr>
          <p:cNvPr id="30" name="Rectangle 29">
            <a:extLst>
              <a:ext uri="{FF2B5EF4-FFF2-40B4-BE49-F238E27FC236}">
                <a16:creationId xmlns:a16="http://schemas.microsoft.com/office/drawing/2014/main" id="{3471362D-F83C-3F0D-F5B6-E4B1B74218E5}"/>
              </a:ext>
            </a:extLst>
          </p:cNvPr>
          <p:cNvSpPr>
            <a:spLocks noChangeArrowheads="1"/>
          </p:cNvSpPr>
          <p:nvPr/>
        </p:nvSpPr>
        <p:spPr bwMode="auto">
          <a:xfrm>
            <a:off x="928688" y="5000625"/>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00B050"/>
                </a:solidFill>
                <a:latin typeface="Arial" panose="020B0604020202020204" pitchFamily="34" charset="0"/>
              </a:rPr>
              <a:t>XY</a:t>
            </a:r>
          </a:p>
        </p:txBody>
      </p:sp>
      <p:sp>
        <p:nvSpPr>
          <p:cNvPr id="31" name="Rectangle 30">
            <a:extLst>
              <a:ext uri="{FF2B5EF4-FFF2-40B4-BE49-F238E27FC236}">
                <a16:creationId xmlns:a16="http://schemas.microsoft.com/office/drawing/2014/main" id="{8470BA69-90D7-DE3D-E839-3D0AA4034BEB}"/>
              </a:ext>
            </a:extLst>
          </p:cNvPr>
          <p:cNvSpPr>
            <a:spLocks noChangeArrowheads="1"/>
          </p:cNvSpPr>
          <p:nvPr/>
        </p:nvSpPr>
        <p:spPr bwMode="auto">
          <a:xfrm>
            <a:off x="2500313" y="52149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00B050"/>
                </a:solidFill>
                <a:latin typeface="Arial" panose="020B0604020202020204" pitchFamily="34" charset="0"/>
              </a:rPr>
              <a:t>XY</a:t>
            </a:r>
          </a:p>
        </p:txBody>
      </p:sp>
      <p:sp>
        <p:nvSpPr>
          <p:cNvPr id="32" name="Rectangle 31">
            <a:extLst>
              <a:ext uri="{FF2B5EF4-FFF2-40B4-BE49-F238E27FC236}">
                <a16:creationId xmlns:a16="http://schemas.microsoft.com/office/drawing/2014/main" id="{0DE43D06-625F-4AB0-4103-45E58A4CBC59}"/>
              </a:ext>
            </a:extLst>
          </p:cNvPr>
          <p:cNvSpPr>
            <a:spLocks noChangeArrowheads="1"/>
          </p:cNvSpPr>
          <p:nvPr/>
        </p:nvSpPr>
        <p:spPr bwMode="auto">
          <a:xfrm>
            <a:off x="5143500" y="5357813"/>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00B050"/>
                </a:solidFill>
                <a:latin typeface="Arial" panose="020B0604020202020204" pitchFamily="34" charset="0"/>
              </a:rPr>
              <a:t>X*X</a:t>
            </a:r>
          </a:p>
        </p:txBody>
      </p:sp>
      <p:sp>
        <p:nvSpPr>
          <p:cNvPr id="33" name="Rectangle 32">
            <a:extLst>
              <a:ext uri="{FF2B5EF4-FFF2-40B4-BE49-F238E27FC236}">
                <a16:creationId xmlns:a16="http://schemas.microsoft.com/office/drawing/2014/main" id="{F12B284E-6279-3B32-42AD-1BFB3C9AED7F}"/>
              </a:ext>
            </a:extLst>
          </p:cNvPr>
          <p:cNvSpPr>
            <a:spLocks noChangeArrowheads="1"/>
          </p:cNvSpPr>
          <p:nvPr/>
        </p:nvSpPr>
        <p:spPr bwMode="auto">
          <a:xfrm>
            <a:off x="6357938" y="5357813"/>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00B050"/>
                </a:solidFill>
                <a:latin typeface="Arial" panose="020B0604020202020204" pitchFamily="34" charset="0"/>
              </a:rPr>
              <a:t>X*X</a:t>
            </a:r>
          </a:p>
        </p:txBody>
      </p:sp>
      <p:sp>
        <p:nvSpPr>
          <p:cNvPr id="34" name="Rectangle 33">
            <a:extLst>
              <a:ext uri="{FF2B5EF4-FFF2-40B4-BE49-F238E27FC236}">
                <a16:creationId xmlns:a16="http://schemas.microsoft.com/office/drawing/2014/main" id="{FA732680-0CA4-D449-F22D-2997F8C73321}"/>
              </a:ext>
            </a:extLst>
          </p:cNvPr>
          <p:cNvSpPr>
            <a:spLocks noChangeArrowheads="1"/>
          </p:cNvSpPr>
          <p:nvPr/>
        </p:nvSpPr>
        <p:spPr bwMode="auto">
          <a:xfrm>
            <a:off x="1928813" y="3286125"/>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00"/>
                </a:solidFill>
                <a:latin typeface="Arial" panose="020B0604020202020204" pitchFamily="34" charset="0"/>
              </a:rPr>
              <a:t>XhY</a:t>
            </a:r>
          </a:p>
        </p:txBody>
      </p:sp>
      <p:sp>
        <p:nvSpPr>
          <p:cNvPr id="35" name="Rectangle 34">
            <a:extLst>
              <a:ext uri="{FF2B5EF4-FFF2-40B4-BE49-F238E27FC236}">
                <a16:creationId xmlns:a16="http://schemas.microsoft.com/office/drawing/2014/main" id="{9238CF5A-73DC-C767-AA90-1337A5322C1F}"/>
              </a:ext>
            </a:extLst>
          </p:cNvPr>
          <p:cNvSpPr>
            <a:spLocks noChangeArrowheads="1"/>
          </p:cNvSpPr>
          <p:nvPr/>
        </p:nvSpPr>
        <p:spPr bwMode="auto">
          <a:xfrm>
            <a:off x="5643563" y="3286125"/>
            <a:ext cx="785812"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00"/>
                </a:solidFill>
                <a:latin typeface="Arial" panose="020B0604020202020204" pitchFamily="34" charset="0"/>
              </a:rPr>
              <a:t>XhX</a:t>
            </a:r>
          </a:p>
        </p:txBody>
      </p:sp>
      <p:sp>
        <p:nvSpPr>
          <p:cNvPr id="36" name="Rectangle 35">
            <a:extLst>
              <a:ext uri="{FF2B5EF4-FFF2-40B4-BE49-F238E27FC236}">
                <a16:creationId xmlns:a16="http://schemas.microsoft.com/office/drawing/2014/main" id="{4264FE4E-BE58-1B47-D12C-C3AC7C21359E}"/>
              </a:ext>
            </a:extLst>
          </p:cNvPr>
          <p:cNvSpPr>
            <a:spLocks noChangeArrowheads="1"/>
          </p:cNvSpPr>
          <p:nvPr/>
        </p:nvSpPr>
        <p:spPr bwMode="auto">
          <a:xfrm>
            <a:off x="6929438" y="5072063"/>
            <a:ext cx="10001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rgbClr val="FFFF00"/>
                </a:solidFill>
                <a:latin typeface="Arial" panose="020B0604020202020204" pitchFamily="34" charset="0"/>
              </a:rPr>
              <a:t>XhXh</a:t>
            </a:r>
          </a:p>
        </p:txBody>
      </p:sp>
      <p:sp>
        <p:nvSpPr>
          <p:cNvPr id="37" name="Rectangle 36">
            <a:extLst>
              <a:ext uri="{FF2B5EF4-FFF2-40B4-BE49-F238E27FC236}">
                <a16:creationId xmlns:a16="http://schemas.microsoft.com/office/drawing/2014/main" id="{B2E2C1BB-761F-15D6-67C7-9F7400875B20}"/>
              </a:ext>
            </a:extLst>
          </p:cNvPr>
          <p:cNvSpPr>
            <a:spLocks noChangeArrowheads="1"/>
          </p:cNvSpPr>
          <p:nvPr/>
        </p:nvSpPr>
        <p:spPr bwMode="auto">
          <a:xfrm>
            <a:off x="4286250" y="5143500"/>
            <a:ext cx="100012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rgbClr val="FFFF00"/>
                </a:solidFill>
                <a:latin typeface="Arial" panose="020B0604020202020204" pitchFamily="34" charset="0"/>
              </a:rPr>
              <a:t>XhXh</a:t>
            </a:r>
          </a:p>
        </p:txBody>
      </p:sp>
      <p:sp>
        <p:nvSpPr>
          <p:cNvPr id="38" name="Rectangle 37">
            <a:extLst>
              <a:ext uri="{FF2B5EF4-FFF2-40B4-BE49-F238E27FC236}">
                <a16:creationId xmlns:a16="http://schemas.microsoft.com/office/drawing/2014/main" id="{2BC986FD-F6FC-F9C1-6F68-2412F73E2B69}"/>
              </a:ext>
            </a:extLst>
          </p:cNvPr>
          <p:cNvSpPr>
            <a:spLocks noChangeArrowheads="1"/>
          </p:cNvSpPr>
          <p:nvPr/>
        </p:nvSpPr>
        <p:spPr bwMode="auto">
          <a:xfrm>
            <a:off x="2500313" y="4786313"/>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rgbClr val="FFFF00"/>
                </a:solidFill>
                <a:latin typeface="Arial" panose="020B0604020202020204" pitchFamily="34" charset="0"/>
              </a:rPr>
              <a:t>XY</a:t>
            </a:r>
          </a:p>
        </p:txBody>
      </p:sp>
      <p:sp>
        <p:nvSpPr>
          <p:cNvPr id="39" name="Rectangle 38">
            <a:extLst>
              <a:ext uri="{FF2B5EF4-FFF2-40B4-BE49-F238E27FC236}">
                <a16:creationId xmlns:a16="http://schemas.microsoft.com/office/drawing/2014/main" id="{0D708480-75E9-59D3-FC39-39BA0C324D66}"/>
              </a:ext>
            </a:extLst>
          </p:cNvPr>
          <p:cNvSpPr>
            <a:spLocks noChangeArrowheads="1"/>
          </p:cNvSpPr>
          <p:nvPr/>
        </p:nvSpPr>
        <p:spPr bwMode="auto">
          <a:xfrm>
            <a:off x="1000125" y="4643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solidFill>
                  <a:srgbClr val="FFFF00"/>
                </a:solidFill>
                <a:latin typeface="Arial" panose="020B0604020202020204" pitchFamily="34" charset="0"/>
              </a:rPr>
              <a:t>XY</a:t>
            </a:r>
          </a:p>
        </p:txBody>
      </p:sp>
      <p:sp>
        <p:nvSpPr>
          <p:cNvPr id="40" name="Rectangle 39">
            <a:extLst>
              <a:ext uri="{FF2B5EF4-FFF2-40B4-BE49-F238E27FC236}">
                <a16:creationId xmlns:a16="http://schemas.microsoft.com/office/drawing/2014/main" id="{E30A6C03-4E66-D44E-494C-71EBA30762CC}"/>
              </a:ext>
            </a:extLst>
          </p:cNvPr>
          <p:cNvSpPr/>
          <p:nvPr/>
        </p:nvSpPr>
        <p:spPr>
          <a:xfrm>
            <a:off x="0" y="5842000"/>
            <a:ext cx="8786813" cy="923925"/>
          </a:xfrm>
          <a:prstGeom prst="rect">
            <a:avLst/>
          </a:prstGeom>
        </p:spPr>
        <p:txBody>
          <a:bodyPr>
            <a:spAutoFit/>
          </a:bodyPr>
          <a:lstStyle/>
          <a:p>
            <a:pPr>
              <a:defRPr/>
            </a:pPr>
            <a:r>
              <a:rPr lang="fr-FR" dirty="0">
                <a:latin typeface="Arial" charset="0"/>
                <a:cs typeface="Arial" charset="0"/>
              </a:rPr>
              <a:t>Le mode de transmission de cette maladie peut être:</a:t>
            </a:r>
          </a:p>
          <a:p>
            <a:pPr marL="342900" indent="-342900">
              <a:buFontTx/>
              <a:buAutoNum type="alphaUcPeriod"/>
              <a:defRPr/>
            </a:pPr>
            <a:r>
              <a:rPr lang="fr-FR" dirty="0">
                <a:latin typeface="Arial" charset="0"/>
                <a:cs typeface="Arial" charset="0"/>
              </a:rPr>
              <a:t>Autosomique dominant     	B. Autosomique récessif	</a:t>
            </a:r>
          </a:p>
          <a:p>
            <a:pPr marL="342900" indent="-342900">
              <a:defRPr/>
            </a:pPr>
            <a:r>
              <a:rPr lang="fr-FR" dirty="0">
                <a:latin typeface="Arial" charset="0"/>
                <a:cs typeface="Arial" charset="0"/>
              </a:rPr>
              <a:t>C. Dominant lié au sexe		D. Récessif lié au sexe</a:t>
            </a:r>
          </a:p>
        </p:txBody>
      </p:sp>
      <p:cxnSp>
        <p:nvCxnSpPr>
          <p:cNvPr id="41" name="Connecteur droit 40">
            <a:extLst>
              <a:ext uri="{FF2B5EF4-FFF2-40B4-BE49-F238E27FC236}">
                <a16:creationId xmlns:a16="http://schemas.microsoft.com/office/drawing/2014/main" id="{2D644DB4-D84F-5B77-B286-22DA54396F73}"/>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2" name="Rectangle 4">
            <a:extLst>
              <a:ext uri="{FF2B5EF4-FFF2-40B4-BE49-F238E27FC236}">
                <a16:creationId xmlns:a16="http://schemas.microsoft.com/office/drawing/2014/main" id="{74FC6B93-BA59-B26A-D420-C6CA3D9A87AD}"/>
              </a:ext>
            </a:extLst>
          </p:cNvPr>
          <p:cNvSpPr>
            <a:spLocks noChangeArrowheads="1"/>
          </p:cNvSpPr>
          <p:nvPr/>
        </p:nvSpPr>
        <p:spPr bwMode="auto">
          <a:xfrm>
            <a:off x="0" y="180975"/>
            <a:ext cx="9144000" cy="461963"/>
          </a:xfrm>
          <a:prstGeom prst="rect">
            <a:avLst/>
          </a:prstGeom>
          <a:noFill/>
          <a:ln w="9525">
            <a:noFill/>
            <a:miter lim="800000"/>
            <a:headEnd/>
            <a:tailEnd/>
          </a:ln>
        </p:spPr>
        <p:txBody>
          <a:bodyPr>
            <a:spAutoFit/>
          </a:bodyPr>
          <a:lstStyle/>
          <a:p>
            <a:pPr>
              <a:defRPr/>
            </a:pPr>
            <a:r>
              <a:rPr lang="fr-FR" sz="2400" b="1" dirty="0">
                <a:solidFill>
                  <a:srgbClr val="C00000"/>
                </a:solidFill>
                <a:effectLst>
                  <a:outerShdw blurRad="38100" dist="38100" dir="2700000" algn="tl">
                    <a:srgbClr val="000000">
                      <a:alpha val="43137"/>
                    </a:srgbClr>
                  </a:outerShdw>
                </a:effectLst>
                <a:latin typeface="+mj-lt"/>
                <a:cs typeface="Arial" charset="0"/>
              </a:rPr>
              <a:t>Tenir compte des pièges lors du diagnostic et du calcul du risque</a:t>
            </a:r>
            <a:endParaRPr lang="fr-FR" dirty="0">
              <a:latin typeface="+mj-lt"/>
              <a:cs typeface="Arial" charset="0"/>
            </a:endParaRPr>
          </a:p>
        </p:txBody>
      </p:sp>
      <p:sp>
        <p:nvSpPr>
          <p:cNvPr id="150570" name="Rectangle 1">
            <a:extLst>
              <a:ext uri="{FF2B5EF4-FFF2-40B4-BE49-F238E27FC236}">
                <a16:creationId xmlns:a16="http://schemas.microsoft.com/office/drawing/2014/main" id="{D145A74F-A849-BFC8-C17A-5048F387BDA1}"/>
              </a:ext>
            </a:extLst>
          </p:cNvPr>
          <p:cNvSpPr>
            <a:spLocks noChangeArrowheads="1"/>
          </p:cNvSpPr>
          <p:nvPr/>
        </p:nvSpPr>
        <p:spPr bwMode="auto">
          <a:xfrm>
            <a:off x="0" y="1214438"/>
            <a:ext cx="52149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 typeface="Arial" panose="020B0604020202020204" pitchFamily="34" charset="0"/>
              <a:buChar char="•"/>
            </a:pPr>
            <a:r>
              <a:rPr lang="fr-FR" altLang="fr-FR" sz="2400">
                <a:solidFill>
                  <a:srgbClr val="FFFF00"/>
                </a:solidFill>
                <a:latin typeface="Perpetua" panose="02020502060401020303" pitchFamily="18" charset="0"/>
              </a:rPr>
              <a:t>  Familles très petites : Transmission difficile</a:t>
            </a:r>
          </a:p>
          <a:p>
            <a:pPr lvl="1">
              <a:spcBef>
                <a:spcPct val="0"/>
              </a:spcBef>
              <a:buClrTx/>
              <a:buSzTx/>
              <a:buFontTx/>
              <a:buNone/>
            </a:pPr>
            <a:r>
              <a:rPr lang="fr-FR" altLang="fr-FR" sz="2400">
                <a:solidFill>
                  <a:srgbClr val="FFFF00"/>
                </a:solidFill>
                <a:latin typeface="Perpetua" panose="02020502060401020303"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checkerboard(across)">
                                      <p:cBhvr>
                                        <p:cTn id="10" dur="500"/>
                                        <p:tgtEl>
                                          <p:spTgt spid="1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checkerboard(across)">
                                      <p:cBhvr>
                                        <p:cTn id="13" dur="500"/>
                                        <p:tgtEl>
                                          <p:spTgt spid="2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checkerboard(across)">
                                      <p:cBhvr>
                                        <p:cTn id="16" dur="500"/>
                                        <p:tgtEl>
                                          <p:spTgt spid="2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checkerboard(across)">
                                      <p:cBhvr>
                                        <p:cTn id="19" dur="500"/>
                                        <p:tgtEl>
                                          <p:spTgt spid="19"/>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checkerboard(across)">
                                      <p:cBhvr>
                                        <p:cTn id="22" dur="500"/>
                                        <p:tgtEl>
                                          <p:spTgt spid="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checkerboard(across)">
                                      <p:cBhvr>
                                        <p:cTn id="27" dur="500"/>
                                        <p:tgtEl>
                                          <p:spTgt spid="22"/>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checkerboard(across)">
                                      <p:cBhvr>
                                        <p:cTn id="30" dur="500"/>
                                        <p:tgtEl>
                                          <p:spTgt spid="2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checkerboard(across)">
                                      <p:cBhvr>
                                        <p:cTn id="33" dur="500"/>
                                        <p:tgtEl>
                                          <p:spTgt spid="26"/>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checkerboard(across)">
                                      <p:cBhvr>
                                        <p:cTn id="36" dur="500"/>
                                        <p:tgtEl>
                                          <p:spTgt spid="27"/>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checkerboard(across)">
                                      <p:cBhvr>
                                        <p:cTn id="39" dur="500"/>
                                        <p:tgtEl>
                                          <p:spTgt spid="24"/>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checkerboard(across)">
                                      <p:cBhvr>
                                        <p:cTn id="42" dur="500"/>
                                        <p:tgtEl>
                                          <p:spTgt spid="2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checkerboard(across)">
                                      <p:cBhvr>
                                        <p:cTn id="47" dur="500"/>
                                        <p:tgtEl>
                                          <p:spTgt spid="28"/>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checkerboard(across)">
                                      <p:cBhvr>
                                        <p:cTn id="50" dur="500"/>
                                        <p:tgtEl>
                                          <p:spTgt spid="29"/>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checkerboard(across)">
                                      <p:cBhvr>
                                        <p:cTn id="53" dur="500"/>
                                        <p:tgtEl>
                                          <p:spTgt spid="33"/>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checkerboard(across)">
                                      <p:cBhvr>
                                        <p:cTn id="56" dur="500"/>
                                        <p:tgtEl>
                                          <p:spTgt spid="32"/>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checkerboard(across)">
                                      <p:cBhvr>
                                        <p:cTn id="59" dur="500"/>
                                        <p:tgtEl>
                                          <p:spTgt spid="31"/>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checkerboard(across)">
                                      <p:cBhvr>
                                        <p:cTn id="62" dur="500"/>
                                        <p:tgtEl>
                                          <p:spTgt spid="3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checkerboard(across)">
                                      <p:cBhvr>
                                        <p:cTn id="67" dur="500"/>
                                        <p:tgtEl>
                                          <p:spTgt spid="34"/>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checkerboard(across)">
                                      <p:cBhvr>
                                        <p:cTn id="70" dur="500"/>
                                        <p:tgtEl>
                                          <p:spTgt spid="35"/>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checkerboard(across)">
                                      <p:cBhvr>
                                        <p:cTn id="73" dur="500"/>
                                        <p:tgtEl>
                                          <p:spTgt spid="37"/>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checkerboard(across)">
                                      <p:cBhvr>
                                        <p:cTn id="76" dur="500"/>
                                        <p:tgtEl>
                                          <p:spTgt spid="36"/>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checkerboard(across)">
                                      <p:cBhvr>
                                        <p:cTn id="79" dur="500"/>
                                        <p:tgtEl>
                                          <p:spTgt spid="39"/>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checkerboard(across)">
                                      <p:cBhvr>
                                        <p:cTn id="8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80A39C2-60CD-68CE-5142-64DB3128F70A}"/>
              </a:ext>
            </a:extLst>
          </p:cNvPr>
          <p:cNvSpPr>
            <a:spLocks noGrp="1" noChangeArrowheads="1"/>
          </p:cNvSpPr>
          <p:nvPr>
            <p:ph type="title"/>
          </p:nvPr>
        </p:nvSpPr>
        <p:spPr>
          <a:xfrm>
            <a:off x="71438" y="142875"/>
            <a:ext cx="7858125" cy="576263"/>
          </a:xfrm>
        </p:spPr>
        <p:txBody>
          <a:bodyPr/>
          <a:lstStyle/>
          <a:p>
            <a:pPr algn="l" eaLnBrk="1" hangingPunct="1">
              <a:defRPr/>
            </a:pPr>
            <a:r>
              <a:rPr lang="fr-FR" sz="2800" u="sng" dirty="0">
                <a:solidFill>
                  <a:srgbClr val="C00000"/>
                </a:solidFill>
                <a:effectLst>
                  <a:outerShdw blurRad="38100" dist="38100" dir="2700000" algn="tl">
                    <a:srgbClr val="000000">
                      <a:alpha val="43137"/>
                    </a:srgbClr>
                  </a:outerShdw>
                </a:effectLst>
                <a:latin typeface="Franklin Gothic Book" pitchFamily="34" charset="0"/>
              </a:rPr>
              <a:t>Calcul du risque et conseil génétique</a:t>
            </a:r>
            <a:r>
              <a:rPr lang="fr-FR" sz="2800" dirty="0">
                <a:solidFill>
                  <a:srgbClr val="C00000"/>
                </a:solidFill>
                <a:effectLst>
                  <a:outerShdw blurRad="38100" dist="38100" dir="2700000" algn="tl">
                    <a:srgbClr val="000000">
                      <a:alpha val="43137"/>
                    </a:srgbClr>
                  </a:outerShdw>
                </a:effectLst>
                <a:latin typeface="Franklin Gothic Book" pitchFamily="34" charset="0"/>
              </a:rPr>
              <a:t> </a:t>
            </a:r>
          </a:p>
        </p:txBody>
      </p:sp>
      <p:sp>
        <p:nvSpPr>
          <p:cNvPr id="20483" name="Rectangle 3">
            <a:extLst>
              <a:ext uri="{FF2B5EF4-FFF2-40B4-BE49-F238E27FC236}">
                <a16:creationId xmlns:a16="http://schemas.microsoft.com/office/drawing/2014/main" id="{00759263-C002-10FA-9D1F-04EB06EFF33D}"/>
              </a:ext>
            </a:extLst>
          </p:cNvPr>
          <p:cNvSpPr>
            <a:spLocks noGrp="1" noChangeArrowheads="1"/>
          </p:cNvSpPr>
          <p:nvPr>
            <p:ph sz="quarter" idx="1"/>
          </p:nvPr>
        </p:nvSpPr>
        <p:spPr>
          <a:xfrm>
            <a:off x="0" y="928688"/>
            <a:ext cx="9144000" cy="5929312"/>
          </a:xfrm>
        </p:spPr>
        <p:txBody>
          <a:bodyPr/>
          <a:lstStyle/>
          <a:p>
            <a:pPr algn="ctr" eaLnBrk="1" hangingPunct="1">
              <a:lnSpc>
                <a:spcPct val="80000"/>
              </a:lnSpc>
              <a:buFont typeface="Wingdings" panose="05000000000000000000" pitchFamily="2" charset="2"/>
              <a:buNone/>
              <a:defRPr/>
            </a:pPr>
            <a:endParaRPr lang="fr-FR" sz="2000" dirty="0">
              <a:solidFill>
                <a:schemeClr val="bg1"/>
              </a:solidFill>
            </a:endParaRPr>
          </a:p>
          <a:p>
            <a:pPr algn="just" eaLnBrk="1" hangingPunct="1">
              <a:lnSpc>
                <a:spcPct val="80000"/>
              </a:lnSpc>
              <a:defRPr/>
            </a:pPr>
            <a:r>
              <a:rPr lang="fr-FR" sz="2000" dirty="0">
                <a:solidFill>
                  <a:schemeClr val="bg2">
                    <a:lumMod val="50000"/>
                  </a:schemeClr>
                </a:solidFill>
              </a:rPr>
              <a:t>Connaissance du mode de transmission de la maladie</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dirty="0">
                <a:solidFill>
                  <a:schemeClr val="bg2">
                    <a:lumMod val="50000"/>
                  </a:schemeClr>
                </a:solidFill>
              </a:rPr>
              <a:t>Calcul du risque selon les lois de Mendel</a:t>
            </a:r>
          </a:p>
          <a:p>
            <a:pPr algn="just" eaLnBrk="1" hangingPunct="1">
              <a:lnSpc>
                <a:spcPct val="80000"/>
              </a:lnSpc>
              <a:defRPr/>
            </a:pPr>
            <a:endParaRPr lang="fr-FR" sz="2000" dirty="0">
              <a:solidFill>
                <a:schemeClr val="bg1"/>
              </a:solidFill>
            </a:endParaRPr>
          </a:p>
          <a:p>
            <a:pPr eaLnBrk="1" hangingPunct="1">
              <a:lnSpc>
                <a:spcPct val="80000"/>
              </a:lnSpc>
              <a:defRPr/>
            </a:pPr>
            <a:r>
              <a:rPr lang="fr-FR" sz="2000" b="1" dirty="0">
                <a:solidFill>
                  <a:srgbClr val="FFFF00"/>
                </a:solidFill>
                <a:effectLst>
                  <a:outerShdw blurRad="38100" dist="38100" dir="2700000" algn="tl">
                    <a:srgbClr val="000000">
                      <a:alpha val="43137"/>
                    </a:srgbClr>
                  </a:outerShdw>
                </a:effectLst>
                <a:cs typeface="Arial" charset="0"/>
              </a:rPr>
              <a:t>Tenir compte, lors des calculs, des pièges des différentes transmissions</a:t>
            </a:r>
            <a:r>
              <a:rPr lang="fr-FR" sz="2000" b="1" dirty="0">
                <a:solidFill>
                  <a:srgbClr val="FFFF00"/>
                </a:solidFill>
              </a:rPr>
              <a:t> </a:t>
            </a:r>
          </a:p>
          <a:p>
            <a:pPr algn="just" eaLnBrk="1" hangingPunct="1">
              <a:lnSpc>
                <a:spcPct val="80000"/>
              </a:lnSpc>
              <a:defRPr/>
            </a:pPr>
            <a:endParaRPr lang="fr-FR" sz="2000" dirty="0">
              <a:solidFill>
                <a:schemeClr val="bg1"/>
              </a:solidFill>
            </a:endParaRPr>
          </a:p>
          <a:p>
            <a:pPr algn="just" eaLnBrk="1" hangingPunct="1">
              <a:lnSpc>
                <a:spcPct val="80000"/>
              </a:lnSpc>
              <a:defRPr/>
            </a:pPr>
            <a:r>
              <a:rPr lang="fr-FR" sz="2000" dirty="0">
                <a:solidFill>
                  <a:schemeClr val="bg2">
                    <a:lumMod val="50000"/>
                  </a:schemeClr>
                </a:solidFill>
              </a:rPr>
              <a:t>Calcul du risque plus affiné en tenant compte de la fréquence, prévalence de la maladie dans la population.</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dirty="0">
                <a:solidFill>
                  <a:schemeClr val="bg2">
                    <a:lumMod val="50000"/>
                  </a:schemeClr>
                </a:solidFill>
              </a:rPr>
              <a:t>Calcul du risque est plus correcte en tenant compte de la biologie moléculaire </a:t>
            </a:r>
          </a:p>
          <a:p>
            <a:pPr algn="just" eaLnBrk="1" hangingPunct="1">
              <a:lnSpc>
                <a:spcPct val="80000"/>
              </a:lnSpc>
              <a:defRPr/>
            </a:pPr>
            <a:endParaRPr lang="fr-FR" sz="2000" dirty="0">
              <a:solidFill>
                <a:schemeClr val="bg2">
                  <a:lumMod val="50000"/>
                </a:schemeClr>
              </a:solidFill>
            </a:endParaRPr>
          </a:p>
          <a:p>
            <a:pPr lvl="1" algn="just" eaLnBrk="1" hangingPunct="1">
              <a:lnSpc>
                <a:spcPct val="80000"/>
              </a:lnSpc>
              <a:defRPr/>
            </a:pPr>
            <a:r>
              <a:rPr lang="fr-FR" sz="1800" dirty="0">
                <a:solidFill>
                  <a:schemeClr val="bg2">
                    <a:lumMod val="50000"/>
                  </a:schemeClr>
                </a:solidFill>
              </a:rPr>
              <a:t>La détermination du risque doit se faire en premier pour les apparentés du probant les plus proches (premier degré).</a:t>
            </a:r>
          </a:p>
          <a:p>
            <a:pPr lvl="1" algn="just" eaLnBrk="1" hangingPunct="1">
              <a:lnSpc>
                <a:spcPct val="80000"/>
              </a:lnSpc>
              <a:defRPr/>
            </a:pPr>
            <a:endParaRPr lang="fr-FR" sz="1800" dirty="0">
              <a:solidFill>
                <a:schemeClr val="bg2">
                  <a:lumMod val="50000"/>
                </a:schemeClr>
              </a:solidFill>
            </a:endParaRPr>
          </a:p>
          <a:p>
            <a:pPr lvl="1" algn="just" eaLnBrk="1" hangingPunct="1">
              <a:lnSpc>
                <a:spcPct val="80000"/>
              </a:lnSpc>
              <a:defRPr/>
            </a:pPr>
            <a:r>
              <a:rPr lang="fr-FR" sz="1800" dirty="0">
                <a:solidFill>
                  <a:schemeClr val="bg2">
                    <a:lumMod val="50000"/>
                  </a:schemeClr>
                </a:solidFill>
              </a:rPr>
              <a:t>Dans les maladies à transmission liées à l’X, le risque sera calculé pour les apparentés les plus éloignés.</a:t>
            </a:r>
          </a:p>
        </p:txBody>
      </p:sp>
      <p:cxnSp>
        <p:nvCxnSpPr>
          <p:cNvPr id="4" name="Connecteur droit 3">
            <a:extLst>
              <a:ext uri="{FF2B5EF4-FFF2-40B4-BE49-F238E27FC236}">
                <a16:creationId xmlns:a16="http://schemas.microsoft.com/office/drawing/2014/main" id="{AEB4DB6E-5619-BFC4-4FFD-E74D38820D74}"/>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061FC16-D73A-897F-FF43-AB172FFAA6DB}"/>
              </a:ext>
            </a:extLst>
          </p:cNvPr>
          <p:cNvSpPr>
            <a:spLocks noGrp="1" noRot="1" noChangeArrowheads="1"/>
          </p:cNvSpPr>
          <p:nvPr>
            <p:ph type="title"/>
          </p:nvPr>
        </p:nvSpPr>
        <p:spPr>
          <a:xfrm>
            <a:off x="0" y="928688"/>
            <a:ext cx="2586038" cy="500062"/>
          </a:xfrm>
        </p:spPr>
        <p:txBody>
          <a:bodyPr/>
          <a:lstStyle/>
          <a:p>
            <a:pPr eaLnBrk="1" hangingPunct="1">
              <a:defRPr/>
            </a:pPr>
            <a:r>
              <a:rPr lang="fr-FR" sz="2800" u="sng">
                <a:solidFill>
                  <a:srgbClr val="FFFF00"/>
                </a:solidFill>
              </a:rPr>
              <a:t>La Pénétrance</a:t>
            </a:r>
          </a:p>
        </p:txBody>
      </p:sp>
      <p:sp>
        <p:nvSpPr>
          <p:cNvPr id="18435" name="Rectangle 3">
            <a:extLst>
              <a:ext uri="{FF2B5EF4-FFF2-40B4-BE49-F238E27FC236}">
                <a16:creationId xmlns:a16="http://schemas.microsoft.com/office/drawing/2014/main" id="{295D7E79-4A7F-67AA-D518-C6DA79BB553E}"/>
              </a:ext>
            </a:extLst>
          </p:cNvPr>
          <p:cNvSpPr>
            <a:spLocks noGrp="1" noChangeArrowheads="1"/>
          </p:cNvSpPr>
          <p:nvPr>
            <p:ph type="body" idx="1"/>
          </p:nvPr>
        </p:nvSpPr>
        <p:spPr>
          <a:xfrm>
            <a:off x="61913" y="1357313"/>
            <a:ext cx="9082087" cy="857250"/>
          </a:xfrm>
        </p:spPr>
        <p:txBody>
          <a:bodyPr/>
          <a:lstStyle/>
          <a:p>
            <a:pPr algn="just" eaLnBrk="1" hangingPunct="1">
              <a:buFont typeface="Wingdings 2" pitchFamily="18" charset="2"/>
              <a:buNone/>
              <a:defRPr/>
            </a:pPr>
            <a:r>
              <a:rPr lang="fr-FR" sz="2000" b="1" dirty="0">
                <a:solidFill>
                  <a:srgbClr val="FFC000"/>
                </a:solidFill>
                <a:latin typeface="Perpetua" pitchFamily="18" charset="0"/>
              </a:rPr>
              <a:t>La pénétrance est la probabilité qu’un gène puisse avoir une expression phénotypique</a:t>
            </a:r>
            <a:r>
              <a:rPr lang="fr-FR" sz="2000" dirty="0">
                <a:solidFill>
                  <a:srgbClr val="FFC000"/>
                </a:solidFill>
                <a:latin typeface="Perpetua" pitchFamily="18" charset="0"/>
              </a:rPr>
              <a:t>.</a:t>
            </a:r>
          </a:p>
          <a:p>
            <a:pPr algn="just" eaLnBrk="1" hangingPunct="1">
              <a:defRPr/>
            </a:pPr>
            <a:endParaRPr lang="fr-FR" sz="2000" b="1" dirty="0">
              <a:solidFill>
                <a:srgbClr val="FFC000"/>
              </a:solidFill>
              <a:latin typeface="Perpetua" pitchFamily="18" charset="0"/>
            </a:endParaRPr>
          </a:p>
          <a:p>
            <a:pPr algn="just" eaLnBrk="1" hangingPunct="1">
              <a:buFont typeface="Wingdings" panose="05000000000000000000" pitchFamily="2" charset="2"/>
              <a:buNone/>
              <a:defRPr/>
            </a:pPr>
            <a:endParaRPr lang="fr-FR" sz="2000" b="1" dirty="0">
              <a:solidFill>
                <a:srgbClr val="FFC000"/>
              </a:solidFill>
              <a:latin typeface="Perpetua" pitchFamily="18" charset="0"/>
            </a:endParaRPr>
          </a:p>
        </p:txBody>
      </p:sp>
      <p:sp>
        <p:nvSpPr>
          <p:cNvPr id="152579" name="Rectangle 6">
            <a:extLst>
              <a:ext uri="{FF2B5EF4-FFF2-40B4-BE49-F238E27FC236}">
                <a16:creationId xmlns:a16="http://schemas.microsoft.com/office/drawing/2014/main" id="{BD7C5835-42D4-8936-F867-7ADBADBCDE3B}"/>
              </a:ext>
            </a:extLst>
          </p:cNvPr>
          <p:cNvSpPr>
            <a:spLocks noChangeArrowheads="1"/>
          </p:cNvSpPr>
          <p:nvPr/>
        </p:nvSpPr>
        <p:spPr bwMode="auto">
          <a:xfrm>
            <a:off x="1214438" y="2143125"/>
            <a:ext cx="6845300" cy="830263"/>
          </a:xfrm>
          <a:prstGeom prst="rect">
            <a:avLst/>
          </a:prstGeom>
          <a:solidFill>
            <a:srgbClr val="000099"/>
          </a:solidFill>
          <a:ln w="76200" cmpd="tri">
            <a:solidFill>
              <a:schemeClr val="bg2"/>
            </a:solidFill>
            <a:miter lim="800000"/>
            <a:headEnd/>
            <a:tailEnd/>
          </a:ln>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u="sng">
                <a:solidFill>
                  <a:srgbClr val="FFFF00"/>
                </a:solidFill>
                <a:latin typeface="Arial" panose="020B0604020202020204" pitchFamily="34" charset="0"/>
              </a:rPr>
              <a:t>Nombre de sujets Aa phénotypiquement atteint </a:t>
            </a:r>
          </a:p>
          <a:p>
            <a:pPr algn="ctr">
              <a:spcBef>
                <a:spcPct val="0"/>
              </a:spcBef>
              <a:buClrTx/>
              <a:buSzTx/>
              <a:buFontTx/>
              <a:buNone/>
            </a:pPr>
            <a:r>
              <a:rPr lang="fr-FR" altLang="fr-FR" sz="2400">
                <a:solidFill>
                  <a:srgbClr val="FFFF00"/>
                </a:solidFill>
                <a:latin typeface="Arial" panose="020B0604020202020204" pitchFamily="34" charset="0"/>
              </a:rPr>
              <a:t>Nombre de sujets porteurs du gène délétère (A)</a:t>
            </a:r>
          </a:p>
        </p:txBody>
      </p:sp>
      <p:cxnSp>
        <p:nvCxnSpPr>
          <p:cNvPr id="5" name="Connecteur droit 4">
            <a:extLst>
              <a:ext uri="{FF2B5EF4-FFF2-40B4-BE49-F238E27FC236}">
                <a16:creationId xmlns:a16="http://schemas.microsoft.com/office/drawing/2014/main" id="{1FA63B6C-C7CE-FEAB-5BA8-60067AFD50F7}"/>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Rectangle 3">
            <a:extLst>
              <a:ext uri="{FF2B5EF4-FFF2-40B4-BE49-F238E27FC236}">
                <a16:creationId xmlns:a16="http://schemas.microsoft.com/office/drawing/2014/main" id="{6D6C654F-D16A-2DB0-BE97-DE7FF7A3EE66}"/>
              </a:ext>
            </a:extLst>
          </p:cNvPr>
          <p:cNvSpPr txBox="1">
            <a:spLocks noChangeArrowheads="1"/>
          </p:cNvSpPr>
          <p:nvPr/>
        </p:nvSpPr>
        <p:spPr bwMode="auto">
          <a:xfrm>
            <a:off x="2643188" y="6000750"/>
            <a:ext cx="4429125" cy="512763"/>
          </a:xfrm>
          <a:prstGeom prst="rect">
            <a:avLst/>
          </a:prstGeom>
          <a:noFill/>
          <a:ln w="9525">
            <a:solidFill>
              <a:srgbClr val="7030A0"/>
            </a:solidFill>
            <a:miter lim="800000"/>
            <a:headEnd/>
            <a:tailEnd/>
          </a:ln>
        </p:spPr>
        <p:txBody>
          <a:bodyPr/>
          <a:lstStyle/>
          <a:p>
            <a:pPr marL="273050" indent="-273050" algn="just">
              <a:spcBef>
                <a:spcPts val="575"/>
              </a:spcBef>
              <a:buClr>
                <a:schemeClr val="accent1"/>
              </a:buClr>
              <a:buSzPct val="85000"/>
              <a:defRPr/>
            </a:pPr>
            <a:r>
              <a:rPr lang="fr-FR" sz="2600" b="1" dirty="0">
                <a:latin typeface="+mn-lt"/>
              </a:rPr>
              <a:t>Risque= 50% x 90% </a:t>
            </a:r>
            <a:r>
              <a:rPr lang="fr-FR" sz="2600" b="1" dirty="0">
                <a:solidFill>
                  <a:srgbClr val="FFFF00"/>
                </a:solidFill>
                <a:latin typeface="+mn-lt"/>
              </a:rPr>
              <a:t>= 45% </a:t>
            </a:r>
          </a:p>
          <a:p>
            <a:pPr marL="273050" indent="-273050" algn="just">
              <a:spcBef>
                <a:spcPts val="575"/>
              </a:spcBef>
              <a:buClr>
                <a:schemeClr val="accent1"/>
              </a:buClr>
              <a:buSzPct val="85000"/>
              <a:buFont typeface="Wingdings" pitchFamily="2" charset="2"/>
              <a:buNone/>
              <a:defRPr/>
            </a:pPr>
            <a:endParaRPr lang="fr-FR" sz="2600" b="1" dirty="0">
              <a:solidFill>
                <a:schemeClr val="bg1"/>
              </a:solidFill>
              <a:latin typeface="+mn-lt"/>
            </a:endParaRPr>
          </a:p>
        </p:txBody>
      </p:sp>
      <p:grpSp>
        <p:nvGrpSpPr>
          <p:cNvPr id="152582" name="Group 6">
            <a:extLst>
              <a:ext uri="{FF2B5EF4-FFF2-40B4-BE49-F238E27FC236}">
                <a16:creationId xmlns:a16="http://schemas.microsoft.com/office/drawing/2014/main" id="{5C528341-CF20-03A1-9251-AA6E7DBEFA07}"/>
              </a:ext>
            </a:extLst>
          </p:cNvPr>
          <p:cNvGrpSpPr>
            <a:grpSpLocks/>
          </p:cNvGrpSpPr>
          <p:nvPr/>
        </p:nvGrpSpPr>
        <p:grpSpPr bwMode="auto">
          <a:xfrm>
            <a:off x="1785938" y="3427413"/>
            <a:ext cx="5045075" cy="2216150"/>
            <a:chOff x="1182" y="1698"/>
            <a:chExt cx="3178" cy="1396"/>
          </a:xfrm>
        </p:grpSpPr>
        <p:sp>
          <p:nvSpPr>
            <p:cNvPr id="152594" name="Line 7">
              <a:extLst>
                <a:ext uri="{FF2B5EF4-FFF2-40B4-BE49-F238E27FC236}">
                  <a16:creationId xmlns:a16="http://schemas.microsoft.com/office/drawing/2014/main" id="{2C09E157-D456-CD79-DD01-D37E7A153CCB}"/>
                </a:ext>
              </a:extLst>
            </p:cNvPr>
            <p:cNvSpPr>
              <a:spLocks noChangeShapeType="1"/>
            </p:cNvSpPr>
            <p:nvPr/>
          </p:nvSpPr>
          <p:spPr bwMode="auto">
            <a:xfrm flipV="1">
              <a:off x="1251" y="2013"/>
              <a:ext cx="1666" cy="1"/>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595" name="Line 8">
              <a:extLst>
                <a:ext uri="{FF2B5EF4-FFF2-40B4-BE49-F238E27FC236}">
                  <a16:creationId xmlns:a16="http://schemas.microsoft.com/office/drawing/2014/main" id="{6015F3B7-219B-30E3-F15F-5F91A7C05303}"/>
                </a:ext>
              </a:extLst>
            </p:cNvPr>
            <p:cNvSpPr>
              <a:spLocks noChangeShapeType="1"/>
            </p:cNvSpPr>
            <p:nvPr/>
          </p:nvSpPr>
          <p:spPr bwMode="auto">
            <a:xfrm flipV="1">
              <a:off x="1837" y="2016"/>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596" name="Line 9">
              <a:extLst>
                <a:ext uri="{FF2B5EF4-FFF2-40B4-BE49-F238E27FC236}">
                  <a16:creationId xmlns:a16="http://schemas.microsoft.com/office/drawing/2014/main" id="{D280F7AF-18B1-2025-24CD-95B86B99E88C}"/>
                </a:ext>
              </a:extLst>
            </p:cNvPr>
            <p:cNvSpPr>
              <a:spLocks noChangeShapeType="1"/>
            </p:cNvSpPr>
            <p:nvPr/>
          </p:nvSpPr>
          <p:spPr bwMode="auto">
            <a:xfrm flipV="1">
              <a:off x="1545" y="2016"/>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597" name="Line 10">
              <a:extLst>
                <a:ext uri="{FF2B5EF4-FFF2-40B4-BE49-F238E27FC236}">
                  <a16:creationId xmlns:a16="http://schemas.microsoft.com/office/drawing/2014/main" id="{6D00F105-2AB6-B035-4E46-767056D4A2E7}"/>
                </a:ext>
              </a:extLst>
            </p:cNvPr>
            <p:cNvSpPr>
              <a:spLocks noChangeShapeType="1"/>
            </p:cNvSpPr>
            <p:nvPr/>
          </p:nvSpPr>
          <p:spPr bwMode="auto">
            <a:xfrm flipV="1">
              <a:off x="1254" y="2016"/>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598" name="Rectangle 11">
              <a:extLst>
                <a:ext uri="{FF2B5EF4-FFF2-40B4-BE49-F238E27FC236}">
                  <a16:creationId xmlns:a16="http://schemas.microsoft.com/office/drawing/2014/main" id="{6E4FBCF4-DA54-5DF6-2457-4051319E2157}"/>
                </a:ext>
              </a:extLst>
            </p:cNvPr>
            <p:cNvSpPr>
              <a:spLocks noChangeArrowheads="1"/>
            </p:cNvSpPr>
            <p:nvPr/>
          </p:nvSpPr>
          <p:spPr bwMode="auto">
            <a:xfrm>
              <a:off x="1182" y="2123"/>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599" name="Oval 12">
              <a:extLst>
                <a:ext uri="{FF2B5EF4-FFF2-40B4-BE49-F238E27FC236}">
                  <a16:creationId xmlns:a16="http://schemas.microsoft.com/office/drawing/2014/main" id="{38EE4FD5-02FE-F81B-C123-6B38F24D9D7A}"/>
                </a:ext>
              </a:extLst>
            </p:cNvPr>
            <p:cNvSpPr>
              <a:spLocks noChangeArrowheads="1"/>
            </p:cNvSpPr>
            <p:nvPr/>
          </p:nvSpPr>
          <p:spPr bwMode="auto">
            <a:xfrm>
              <a:off x="1468" y="2122"/>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00" name="Oval 13">
              <a:extLst>
                <a:ext uri="{FF2B5EF4-FFF2-40B4-BE49-F238E27FC236}">
                  <a16:creationId xmlns:a16="http://schemas.microsoft.com/office/drawing/2014/main" id="{1AA68278-7207-7720-7E82-1A5C1BF79EB0}"/>
                </a:ext>
              </a:extLst>
            </p:cNvPr>
            <p:cNvSpPr>
              <a:spLocks noChangeArrowheads="1"/>
            </p:cNvSpPr>
            <p:nvPr/>
          </p:nvSpPr>
          <p:spPr bwMode="auto">
            <a:xfrm>
              <a:off x="1760" y="2122"/>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01" name="Line 14">
              <a:extLst>
                <a:ext uri="{FF2B5EF4-FFF2-40B4-BE49-F238E27FC236}">
                  <a16:creationId xmlns:a16="http://schemas.microsoft.com/office/drawing/2014/main" id="{3A97E1A7-FC13-5ECD-21D2-31B54C237DE0}"/>
                </a:ext>
              </a:extLst>
            </p:cNvPr>
            <p:cNvSpPr>
              <a:spLocks noChangeShapeType="1"/>
            </p:cNvSpPr>
            <p:nvPr/>
          </p:nvSpPr>
          <p:spPr bwMode="auto">
            <a:xfrm flipV="1">
              <a:off x="2669" y="2017"/>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02" name="Line 15">
              <a:extLst>
                <a:ext uri="{FF2B5EF4-FFF2-40B4-BE49-F238E27FC236}">
                  <a16:creationId xmlns:a16="http://schemas.microsoft.com/office/drawing/2014/main" id="{EA8B5076-3F7B-2F72-F609-469951F8A51E}"/>
                </a:ext>
              </a:extLst>
            </p:cNvPr>
            <p:cNvSpPr>
              <a:spLocks noChangeShapeType="1"/>
            </p:cNvSpPr>
            <p:nvPr/>
          </p:nvSpPr>
          <p:spPr bwMode="auto">
            <a:xfrm flipV="1">
              <a:off x="2377" y="2014"/>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03" name="Line 16">
              <a:extLst>
                <a:ext uri="{FF2B5EF4-FFF2-40B4-BE49-F238E27FC236}">
                  <a16:creationId xmlns:a16="http://schemas.microsoft.com/office/drawing/2014/main" id="{EC3B03AA-AC7D-4B1D-57B0-E15F04FEF476}"/>
                </a:ext>
              </a:extLst>
            </p:cNvPr>
            <p:cNvSpPr>
              <a:spLocks noChangeShapeType="1"/>
            </p:cNvSpPr>
            <p:nvPr/>
          </p:nvSpPr>
          <p:spPr bwMode="auto">
            <a:xfrm flipV="1">
              <a:off x="2086" y="2014"/>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04" name="Rectangle 17">
              <a:extLst>
                <a:ext uri="{FF2B5EF4-FFF2-40B4-BE49-F238E27FC236}">
                  <a16:creationId xmlns:a16="http://schemas.microsoft.com/office/drawing/2014/main" id="{E6519FF2-D61E-18A8-377D-678F01FDBEEC}"/>
                </a:ext>
              </a:extLst>
            </p:cNvPr>
            <p:cNvSpPr>
              <a:spLocks noChangeArrowheads="1"/>
            </p:cNvSpPr>
            <p:nvPr/>
          </p:nvSpPr>
          <p:spPr bwMode="auto">
            <a:xfrm>
              <a:off x="2014" y="2123"/>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05" name="Oval 18">
              <a:extLst>
                <a:ext uri="{FF2B5EF4-FFF2-40B4-BE49-F238E27FC236}">
                  <a16:creationId xmlns:a16="http://schemas.microsoft.com/office/drawing/2014/main" id="{FE545AC9-DABD-3E57-A8B6-4632C46F47D0}"/>
                </a:ext>
              </a:extLst>
            </p:cNvPr>
            <p:cNvSpPr>
              <a:spLocks noChangeArrowheads="1"/>
            </p:cNvSpPr>
            <p:nvPr/>
          </p:nvSpPr>
          <p:spPr bwMode="auto">
            <a:xfrm>
              <a:off x="2300" y="2122"/>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06" name="Oval 19">
              <a:extLst>
                <a:ext uri="{FF2B5EF4-FFF2-40B4-BE49-F238E27FC236}">
                  <a16:creationId xmlns:a16="http://schemas.microsoft.com/office/drawing/2014/main" id="{726D1379-DB87-F85D-2C9F-B32664976DD5}"/>
                </a:ext>
              </a:extLst>
            </p:cNvPr>
            <p:cNvSpPr>
              <a:spLocks noChangeArrowheads="1"/>
            </p:cNvSpPr>
            <p:nvPr/>
          </p:nvSpPr>
          <p:spPr bwMode="auto">
            <a:xfrm>
              <a:off x="2592" y="2122"/>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07" name="Line 20">
              <a:extLst>
                <a:ext uri="{FF2B5EF4-FFF2-40B4-BE49-F238E27FC236}">
                  <a16:creationId xmlns:a16="http://schemas.microsoft.com/office/drawing/2014/main" id="{6E130363-48AF-7D6D-BBA9-0AEA41CC8304}"/>
                </a:ext>
              </a:extLst>
            </p:cNvPr>
            <p:cNvSpPr>
              <a:spLocks noChangeShapeType="1"/>
            </p:cNvSpPr>
            <p:nvPr/>
          </p:nvSpPr>
          <p:spPr bwMode="auto">
            <a:xfrm flipV="1">
              <a:off x="2918" y="2014"/>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08" name="Rectangle 21">
              <a:extLst>
                <a:ext uri="{FF2B5EF4-FFF2-40B4-BE49-F238E27FC236}">
                  <a16:creationId xmlns:a16="http://schemas.microsoft.com/office/drawing/2014/main" id="{6C1AFB30-A597-25D4-C6BC-3757C4D4DAD6}"/>
                </a:ext>
              </a:extLst>
            </p:cNvPr>
            <p:cNvSpPr>
              <a:spLocks noChangeArrowheads="1"/>
            </p:cNvSpPr>
            <p:nvPr/>
          </p:nvSpPr>
          <p:spPr bwMode="auto">
            <a:xfrm>
              <a:off x="2846" y="2123"/>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09" name="Line 22">
              <a:extLst>
                <a:ext uri="{FF2B5EF4-FFF2-40B4-BE49-F238E27FC236}">
                  <a16:creationId xmlns:a16="http://schemas.microsoft.com/office/drawing/2014/main" id="{1F7C7F72-C7A7-38FB-97A8-6BF2D4512961}"/>
                </a:ext>
              </a:extLst>
            </p:cNvPr>
            <p:cNvSpPr>
              <a:spLocks noChangeShapeType="1"/>
            </p:cNvSpPr>
            <p:nvPr/>
          </p:nvSpPr>
          <p:spPr bwMode="auto">
            <a:xfrm flipV="1">
              <a:off x="3595" y="2418"/>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10" name="Oval 23">
              <a:extLst>
                <a:ext uri="{FF2B5EF4-FFF2-40B4-BE49-F238E27FC236}">
                  <a16:creationId xmlns:a16="http://schemas.microsoft.com/office/drawing/2014/main" id="{1C31C9DE-B156-5455-78A4-94AB6A957C08}"/>
                </a:ext>
              </a:extLst>
            </p:cNvPr>
            <p:cNvSpPr>
              <a:spLocks noChangeArrowheads="1"/>
            </p:cNvSpPr>
            <p:nvPr/>
          </p:nvSpPr>
          <p:spPr bwMode="auto">
            <a:xfrm>
              <a:off x="3520" y="2530"/>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11" name="Line 24">
              <a:extLst>
                <a:ext uri="{FF2B5EF4-FFF2-40B4-BE49-F238E27FC236}">
                  <a16:creationId xmlns:a16="http://schemas.microsoft.com/office/drawing/2014/main" id="{1318F5A1-BBEA-ADC2-2083-3DA336DCF241}"/>
                </a:ext>
              </a:extLst>
            </p:cNvPr>
            <p:cNvSpPr>
              <a:spLocks noChangeShapeType="1"/>
            </p:cNvSpPr>
            <p:nvPr/>
          </p:nvSpPr>
          <p:spPr bwMode="auto">
            <a:xfrm flipV="1">
              <a:off x="3846" y="2421"/>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12" name="Line 25">
              <a:extLst>
                <a:ext uri="{FF2B5EF4-FFF2-40B4-BE49-F238E27FC236}">
                  <a16:creationId xmlns:a16="http://schemas.microsoft.com/office/drawing/2014/main" id="{35096883-A67B-D3BB-C88C-A203A33A22F2}"/>
                </a:ext>
              </a:extLst>
            </p:cNvPr>
            <p:cNvSpPr>
              <a:spLocks noChangeShapeType="1"/>
            </p:cNvSpPr>
            <p:nvPr/>
          </p:nvSpPr>
          <p:spPr bwMode="auto">
            <a:xfrm flipV="1">
              <a:off x="3318" y="2419"/>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13" name="Rectangle 26">
              <a:extLst>
                <a:ext uri="{FF2B5EF4-FFF2-40B4-BE49-F238E27FC236}">
                  <a16:creationId xmlns:a16="http://schemas.microsoft.com/office/drawing/2014/main" id="{A4DB63D3-B3CB-5A41-7FD8-5289025C7F93}"/>
                </a:ext>
              </a:extLst>
            </p:cNvPr>
            <p:cNvSpPr>
              <a:spLocks noChangeArrowheads="1"/>
            </p:cNvSpPr>
            <p:nvPr/>
          </p:nvSpPr>
          <p:spPr bwMode="auto">
            <a:xfrm>
              <a:off x="3246" y="2531"/>
              <a:ext cx="137" cy="142"/>
            </a:xfrm>
            <a:prstGeom prst="rect">
              <a:avLst/>
            </a:prstGeom>
            <a:solidFill>
              <a:schemeClr val="tx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14" name="Line 27">
              <a:extLst>
                <a:ext uri="{FF2B5EF4-FFF2-40B4-BE49-F238E27FC236}">
                  <a16:creationId xmlns:a16="http://schemas.microsoft.com/office/drawing/2014/main" id="{3DEFDC1C-6154-7644-F8B5-F7CC00B3D6B1}"/>
                </a:ext>
              </a:extLst>
            </p:cNvPr>
            <p:cNvSpPr>
              <a:spLocks noChangeShapeType="1"/>
            </p:cNvSpPr>
            <p:nvPr/>
          </p:nvSpPr>
          <p:spPr bwMode="auto">
            <a:xfrm>
              <a:off x="1704" y="2419"/>
              <a:ext cx="2144"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15" name="Line 28">
              <a:extLst>
                <a:ext uri="{FF2B5EF4-FFF2-40B4-BE49-F238E27FC236}">
                  <a16:creationId xmlns:a16="http://schemas.microsoft.com/office/drawing/2014/main" id="{E37169E3-D606-D273-1EA4-5FB148BFC84C}"/>
                </a:ext>
              </a:extLst>
            </p:cNvPr>
            <p:cNvSpPr>
              <a:spLocks noChangeShapeType="1"/>
            </p:cNvSpPr>
            <p:nvPr/>
          </p:nvSpPr>
          <p:spPr bwMode="auto">
            <a:xfrm flipV="1">
              <a:off x="3071" y="2413"/>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16" name="Line 29">
              <a:extLst>
                <a:ext uri="{FF2B5EF4-FFF2-40B4-BE49-F238E27FC236}">
                  <a16:creationId xmlns:a16="http://schemas.microsoft.com/office/drawing/2014/main" id="{9CE599CF-1AF9-A8EF-B94E-3B128A03E66A}"/>
                </a:ext>
              </a:extLst>
            </p:cNvPr>
            <p:cNvSpPr>
              <a:spLocks noChangeShapeType="1"/>
            </p:cNvSpPr>
            <p:nvPr/>
          </p:nvSpPr>
          <p:spPr bwMode="auto">
            <a:xfrm flipV="1">
              <a:off x="2782" y="2419"/>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17" name="Rectangle 30">
              <a:extLst>
                <a:ext uri="{FF2B5EF4-FFF2-40B4-BE49-F238E27FC236}">
                  <a16:creationId xmlns:a16="http://schemas.microsoft.com/office/drawing/2014/main" id="{3F469EBE-D28D-046C-5C0B-742259AF0E5B}"/>
                </a:ext>
              </a:extLst>
            </p:cNvPr>
            <p:cNvSpPr>
              <a:spLocks noChangeArrowheads="1"/>
            </p:cNvSpPr>
            <p:nvPr/>
          </p:nvSpPr>
          <p:spPr bwMode="auto">
            <a:xfrm>
              <a:off x="2710" y="2528"/>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18" name="Oval 31">
              <a:extLst>
                <a:ext uri="{FF2B5EF4-FFF2-40B4-BE49-F238E27FC236}">
                  <a16:creationId xmlns:a16="http://schemas.microsoft.com/office/drawing/2014/main" id="{075F1312-2696-1825-6F77-302B57EB241C}"/>
                </a:ext>
              </a:extLst>
            </p:cNvPr>
            <p:cNvSpPr>
              <a:spLocks noChangeArrowheads="1"/>
            </p:cNvSpPr>
            <p:nvPr/>
          </p:nvSpPr>
          <p:spPr bwMode="auto">
            <a:xfrm>
              <a:off x="2996" y="2527"/>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19" name="Line 32">
              <a:extLst>
                <a:ext uri="{FF2B5EF4-FFF2-40B4-BE49-F238E27FC236}">
                  <a16:creationId xmlns:a16="http://schemas.microsoft.com/office/drawing/2014/main" id="{1080FEA2-630A-27FF-FD61-E64BBD290687}"/>
                </a:ext>
              </a:extLst>
            </p:cNvPr>
            <p:cNvSpPr>
              <a:spLocks noChangeShapeType="1"/>
            </p:cNvSpPr>
            <p:nvPr/>
          </p:nvSpPr>
          <p:spPr bwMode="auto">
            <a:xfrm flipV="1">
              <a:off x="1697" y="2416"/>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20" name="Line 33">
              <a:extLst>
                <a:ext uri="{FF2B5EF4-FFF2-40B4-BE49-F238E27FC236}">
                  <a16:creationId xmlns:a16="http://schemas.microsoft.com/office/drawing/2014/main" id="{9B912D92-E9C1-AB07-D50D-D12EC6606C32}"/>
                </a:ext>
              </a:extLst>
            </p:cNvPr>
            <p:cNvSpPr>
              <a:spLocks noChangeShapeType="1"/>
            </p:cNvSpPr>
            <p:nvPr/>
          </p:nvSpPr>
          <p:spPr bwMode="auto">
            <a:xfrm flipV="1">
              <a:off x="2246" y="2415"/>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2621" name="Group 34">
              <a:extLst>
                <a:ext uri="{FF2B5EF4-FFF2-40B4-BE49-F238E27FC236}">
                  <a16:creationId xmlns:a16="http://schemas.microsoft.com/office/drawing/2014/main" id="{BDDD3B7D-6CC2-BC13-BB3A-FD485E910C31}"/>
                </a:ext>
              </a:extLst>
            </p:cNvPr>
            <p:cNvGrpSpPr>
              <a:grpSpLocks/>
            </p:cNvGrpSpPr>
            <p:nvPr/>
          </p:nvGrpSpPr>
          <p:grpSpPr bwMode="auto">
            <a:xfrm>
              <a:off x="1806" y="1730"/>
              <a:ext cx="430" cy="144"/>
              <a:chOff x="2622" y="1594"/>
              <a:chExt cx="430" cy="144"/>
            </a:xfrm>
          </p:grpSpPr>
          <p:sp>
            <p:nvSpPr>
              <p:cNvPr id="152675" name="Line 35">
                <a:extLst>
                  <a:ext uri="{FF2B5EF4-FFF2-40B4-BE49-F238E27FC236}">
                    <a16:creationId xmlns:a16="http://schemas.microsoft.com/office/drawing/2014/main" id="{BDE4EFF2-88C0-FC75-5CC0-36612B9E29E3}"/>
                  </a:ext>
                </a:extLst>
              </p:cNvPr>
              <p:cNvSpPr>
                <a:spLocks noChangeShapeType="1"/>
              </p:cNvSpPr>
              <p:nvPr/>
            </p:nvSpPr>
            <p:spPr bwMode="auto">
              <a:xfrm>
                <a:off x="2752" y="1664"/>
                <a:ext cx="176"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76" name="Rectangle 36">
                <a:extLst>
                  <a:ext uri="{FF2B5EF4-FFF2-40B4-BE49-F238E27FC236}">
                    <a16:creationId xmlns:a16="http://schemas.microsoft.com/office/drawing/2014/main" id="{00D8B2F3-175A-7543-FE1B-2EADE64F37B6}"/>
                  </a:ext>
                </a:extLst>
              </p:cNvPr>
              <p:cNvSpPr>
                <a:spLocks noChangeArrowheads="1"/>
              </p:cNvSpPr>
              <p:nvPr/>
            </p:nvSpPr>
            <p:spPr bwMode="auto">
              <a:xfrm>
                <a:off x="2622" y="1595"/>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77" name="Oval 37">
                <a:extLst>
                  <a:ext uri="{FF2B5EF4-FFF2-40B4-BE49-F238E27FC236}">
                    <a16:creationId xmlns:a16="http://schemas.microsoft.com/office/drawing/2014/main" id="{30131018-CE5F-63D0-AAAA-A1C4538CB721}"/>
                  </a:ext>
                </a:extLst>
              </p:cNvPr>
              <p:cNvSpPr>
                <a:spLocks noChangeArrowheads="1"/>
              </p:cNvSpPr>
              <p:nvPr/>
            </p:nvSpPr>
            <p:spPr bwMode="auto">
              <a:xfrm>
                <a:off x="2908" y="1594"/>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grpSp>
        <p:sp>
          <p:nvSpPr>
            <p:cNvPr id="152622" name="Line 38">
              <a:extLst>
                <a:ext uri="{FF2B5EF4-FFF2-40B4-BE49-F238E27FC236}">
                  <a16:creationId xmlns:a16="http://schemas.microsoft.com/office/drawing/2014/main" id="{DDD903FA-39C0-36E6-44B9-02B57D5254E1}"/>
                </a:ext>
              </a:extLst>
            </p:cNvPr>
            <p:cNvSpPr>
              <a:spLocks noChangeShapeType="1"/>
            </p:cNvSpPr>
            <p:nvPr/>
          </p:nvSpPr>
          <p:spPr bwMode="auto">
            <a:xfrm>
              <a:off x="2016" y="1797"/>
              <a:ext cx="0" cy="216"/>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23" name="Line 39">
              <a:extLst>
                <a:ext uri="{FF2B5EF4-FFF2-40B4-BE49-F238E27FC236}">
                  <a16:creationId xmlns:a16="http://schemas.microsoft.com/office/drawing/2014/main" id="{4A5FE426-BFA3-7E52-7819-FDD1AABBB167}"/>
                </a:ext>
              </a:extLst>
            </p:cNvPr>
            <p:cNvSpPr>
              <a:spLocks noChangeShapeType="1"/>
            </p:cNvSpPr>
            <p:nvPr/>
          </p:nvSpPr>
          <p:spPr bwMode="auto">
            <a:xfrm>
              <a:off x="3552" y="1768"/>
              <a:ext cx="176"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24" name="Rectangle 40">
              <a:extLst>
                <a:ext uri="{FF2B5EF4-FFF2-40B4-BE49-F238E27FC236}">
                  <a16:creationId xmlns:a16="http://schemas.microsoft.com/office/drawing/2014/main" id="{8FE030A3-DE3C-B083-800E-52B8956895C1}"/>
                </a:ext>
              </a:extLst>
            </p:cNvPr>
            <p:cNvSpPr>
              <a:spLocks noChangeArrowheads="1"/>
            </p:cNvSpPr>
            <p:nvPr/>
          </p:nvSpPr>
          <p:spPr bwMode="auto">
            <a:xfrm>
              <a:off x="3422" y="1699"/>
              <a:ext cx="137" cy="142"/>
            </a:xfrm>
            <a:prstGeom prst="rect">
              <a:avLst/>
            </a:prstGeom>
            <a:solidFill>
              <a:schemeClr val="tx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25" name="Oval 41">
              <a:extLst>
                <a:ext uri="{FF2B5EF4-FFF2-40B4-BE49-F238E27FC236}">
                  <a16:creationId xmlns:a16="http://schemas.microsoft.com/office/drawing/2014/main" id="{EF5EA0CA-EC6D-5E48-3212-252D68F7D01D}"/>
                </a:ext>
              </a:extLst>
            </p:cNvPr>
            <p:cNvSpPr>
              <a:spLocks noChangeArrowheads="1"/>
            </p:cNvSpPr>
            <p:nvPr/>
          </p:nvSpPr>
          <p:spPr bwMode="auto">
            <a:xfrm>
              <a:off x="3708" y="1698"/>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26" name="Line 42">
              <a:extLst>
                <a:ext uri="{FF2B5EF4-FFF2-40B4-BE49-F238E27FC236}">
                  <a16:creationId xmlns:a16="http://schemas.microsoft.com/office/drawing/2014/main" id="{AB892976-7758-F6A3-7B8E-411AE1CC2FFF}"/>
                </a:ext>
              </a:extLst>
            </p:cNvPr>
            <p:cNvSpPr>
              <a:spLocks noChangeShapeType="1"/>
            </p:cNvSpPr>
            <p:nvPr/>
          </p:nvSpPr>
          <p:spPr bwMode="auto">
            <a:xfrm>
              <a:off x="3632" y="1771"/>
              <a:ext cx="0" cy="216"/>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27" name="Line 43">
              <a:extLst>
                <a:ext uri="{FF2B5EF4-FFF2-40B4-BE49-F238E27FC236}">
                  <a16:creationId xmlns:a16="http://schemas.microsoft.com/office/drawing/2014/main" id="{86E4CD8D-585D-099B-1A87-24E6405E07B0}"/>
                </a:ext>
              </a:extLst>
            </p:cNvPr>
            <p:cNvSpPr>
              <a:spLocks noChangeShapeType="1"/>
            </p:cNvSpPr>
            <p:nvPr/>
          </p:nvSpPr>
          <p:spPr bwMode="auto">
            <a:xfrm flipV="1">
              <a:off x="3501" y="1992"/>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28" name="Line 44">
              <a:extLst>
                <a:ext uri="{FF2B5EF4-FFF2-40B4-BE49-F238E27FC236}">
                  <a16:creationId xmlns:a16="http://schemas.microsoft.com/office/drawing/2014/main" id="{3607B2BA-D6A0-34C4-E018-C4BD186BD280}"/>
                </a:ext>
              </a:extLst>
            </p:cNvPr>
            <p:cNvSpPr>
              <a:spLocks noChangeShapeType="1"/>
            </p:cNvSpPr>
            <p:nvPr/>
          </p:nvSpPr>
          <p:spPr bwMode="auto">
            <a:xfrm flipV="1">
              <a:off x="4041" y="1991"/>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29" name="Line 45">
              <a:extLst>
                <a:ext uri="{FF2B5EF4-FFF2-40B4-BE49-F238E27FC236}">
                  <a16:creationId xmlns:a16="http://schemas.microsoft.com/office/drawing/2014/main" id="{E49489C3-70B1-0701-481F-48E9D02F7361}"/>
                </a:ext>
              </a:extLst>
            </p:cNvPr>
            <p:cNvSpPr>
              <a:spLocks noChangeShapeType="1"/>
            </p:cNvSpPr>
            <p:nvPr/>
          </p:nvSpPr>
          <p:spPr bwMode="auto">
            <a:xfrm flipV="1">
              <a:off x="3750" y="1997"/>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30" name="Rectangle 46">
              <a:extLst>
                <a:ext uri="{FF2B5EF4-FFF2-40B4-BE49-F238E27FC236}">
                  <a16:creationId xmlns:a16="http://schemas.microsoft.com/office/drawing/2014/main" id="{23E5C54A-552F-3562-7C31-16094BAFABAD}"/>
                </a:ext>
              </a:extLst>
            </p:cNvPr>
            <p:cNvSpPr>
              <a:spLocks noChangeArrowheads="1"/>
            </p:cNvSpPr>
            <p:nvPr/>
          </p:nvSpPr>
          <p:spPr bwMode="auto">
            <a:xfrm>
              <a:off x="3678" y="2122"/>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31" name="Oval 47">
              <a:extLst>
                <a:ext uri="{FF2B5EF4-FFF2-40B4-BE49-F238E27FC236}">
                  <a16:creationId xmlns:a16="http://schemas.microsoft.com/office/drawing/2014/main" id="{35434FD9-986A-3223-E2E6-49C23B0373BD}"/>
                </a:ext>
              </a:extLst>
            </p:cNvPr>
            <p:cNvSpPr>
              <a:spLocks noChangeArrowheads="1"/>
            </p:cNvSpPr>
            <p:nvPr/>
          </p:nvSpPr>
          <p:spPr bwMode="auto">
            <a:xfrm>
              <a:off x="3964" y="2121"/>
              <a:ext cx="144" cy="144"/>
            </a:xfrm>
            <a:prstGeom prst="ellipse">
              <a:avLst/>
            </a:prstGeom>
            <a:solidFill>
              <a:schemeClr val="tx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32" name="Line 48">
              <a:extLst>
                <a:ext uri="{FF2B5EF4-FFF2-40B4-BE49-F238E27FC236}">
                  <a16:creationId xmlns:a16="http://schemas.microsoft.com/office/drawing/2014/main" id="{02D92218-D42C-A090-5295-C0400669B3B6}"/>
                </a:ext>
              </a:extLst>
            </p:cNvPr>
            <p:cNvSpPr>
              <a:spLocks noChangeShapeType="1"/>
            </p:cNvSpPr>
            <p:nvPr/>
          </p:nvSpPr>
          <p:spPr bwMode="auto">
            <a:xfrm flipV="1">
              <a:off x="3222" y="1991"/>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33" name="Line 49">
              <a:extLst>
                <a:ext uri="{FF2B5EF4-FFF2-40B4-BE49-F238E27FC236}">
                  <a16:creationId xmlns:a16="http://schemas.microsoft.com/office/drawing/2014/main" id="{921DD373-C4BB-5BC7-2888-4F5D5ED57538}"/>
                </a:ext>
              </a:extLst>
            </p:cNvPr>
            <p:cNvSpPr>
              <a:spLocks noChangeShapeType="1"/>
            </p:cNvSpPr>
            <p:nvPr/>
          </p:nvSpPr>
          <p:spPr bwMode="auto">
            <a:xfrm>
              <a:off x="3224" y="1995"/>
              <a:ext cx="816"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34" name="Rectangle 50">
              <a:extLst>
                <a:ext uri="{FF2B5EF4-FFF2-40B4-BE49-F238E27FC236}">
                  <a16:creationId xmlns:a16="http://schemas.microsoft.com/office/drawing/2014/main" id="{8CDDB808-F796-12EF-5228-5AFECE5DFBF1}"/>
                </a:ext>
              </a:extLst>
            </p:cNvPr>
            <p:cNvSpPr>
              <a:spLocks noChangeArrowheads="1"/>
            </p:cNvSpPr>
            <p:nvPr/>
          </p:nvSpPr>
          <p:spPr bwMode="auto">
            <a:xfrm>
              <a:off x="3430" y="2122"/>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35" name="Line 51">
              <a:extLst>
                <a:ext uri="{FF2B5EF4-FFF2-40B4-BE49-F238E27FC236}">
                  <a16:creationId xmlns:a16="http://schemas.microsoft.com/office/drawing/2014/main" id="{08B90090-4494-7AE2-0777-7A12287E0BD9}"/>
                </a:ext>
              </a:extLst>
            </p:cNvPr>
            <p:cNvSpPr>
              <a:spLocks noChangeShapeType="1"/>
            </p:cNvSpPr>
            <p:nvPr/>
          </p:nvSpPr>
          <p:spPr bwMode="auto">
            <a:xfrm>
              <a:off x="2992" y="2192"/>
              <a:ext cx="176"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36" name="Line 52">
              <a:extLst>
                <a:ext uri="{FF2B5EF4-FFF2-40B4-BE49-F238E27FC236}">
                  <a16:creationId xmlns:a16="http://schemas.microsoft.com/office/drawing/2014/main" id="{35A82F46-3A99-1BCF-6A85-9B78EC948484}"/>
                </a:ext>
              </a:extLst>
            </p:cNvPr>
            <p:cNvSpPr>
              <a:spLocks noChangeShapeType="1"/>
            </p:cNvSpPr>
            <p:nvPr/>
          </p:nvSpPr>
          <p:spPr bwMode="auto">
            <a:xfrm>
              <a:off x="3072" y="2192"/>
              <a:ext cx="0" cy="216"/>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37" name="Line 53">
              <a:extLst>
                <a:ext uri="{FF2B5EF4-FFF2-40B4-BE49-F238E27FC236}">
                  <a16:creationId xmlns:a16="http://schemas.microsoft.com/office/drawing/2014/main" id="{A29F878A-2D54-20BF-7784-DF06D0A4A6EE}"/>
                </a:ext>
              </a:extLst>
            </p:cNvPr>
            <p:cNvSpPr>
              <a:spLocks noChangeShapeType="1"/>
            </p:cNvSpPr>
            <p:nvPr/>
          </p:nvSpPr>
          <p:spPr bwMode="auto">
            <a:xfrm flipV="1">
              <a:off x="1974" y="2413"/>
              <a:ext cx="1"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38" name="Rectangle 54">
              <a:extLst>
                <a:ext uri="{FF2B5EF4-FFF2-40B4-BE49-F238E27FC236}">
                  <a16:creationId xmlns:a16="http://schemas.microsoft.com/office/drawing/2014/main" id="{A5B99E07-CBC0-44F2-AD82-F468309CFC6B}"/>
                </a:ext>
              </a:extLst>
            </p:cNvPr>
            <p:cNvSpPr>
              <a:spLocks noChangeArrowheads="1"/>
            </p:cNvSpPr>
            <p:nvPr/>
          </p:nvSpPr>
          <p:spPr bwMode="auto">
            <a:xfrm>
              <a:off x="1902" y="2528"/>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39" name="Line 55">
              <a:extLst>
                <a:ext uri="{FF2B5EF4-FFF2-40B4-BE49-F238E27FC236}">
                  <a16:creationId xmlns:a16="http://schemas.microsoft.com/office/drawing/2014/main" id="{9AED6F7A-AB06-F62D-9B77-FDA007826530}"/>
                </a:ext>
              </a:extLst>
            </p:cNvPr>
            <p:cNvSpPr>
              <a:spLocks noChangeShapeType="1"/>
            </p:cNvSpPr>
            <p:nvPr/>
          </p:nvSpPr>
          <p:spPr bwMode="auto">
            <a:xfrm>
              <a:off x="2312" y="2600"/>
              <a:ext cx="176"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40" name="Rectangle 56">
              <a:extLst>
                <a:ext uri="{FF2B5EF4-FFF2-40B4-BE49-F238E27FC236}">
                  <a16:creationId xmlns:a16="http://schemas.microsoft.com/office/drawing/2014/main" id="{9116BB7D-5EB1-FA4A-0F27-44959C627E1C}"/>
                </a:ext>
              </a:extLst>
            </p:cNvPr>
            <p:cNvSpPr>
              <a:spLocks noChangeArrowheads="1"/>
            </p:cNvSpPr>
            <p:nvPr/>
          </p:nvSpPr>
          <p:spPr bwMode="auto">
            <a:xfrm>
              <a:off x="2182" y="2531"/>
              <a:ext cx="137" cy="142"/>
            </a:xfrm>
            <a:prstGeom prst="rect">
              <a:avLst/>
            </a:prstGeom>
            <a:solidFill>
              <a:schemeClr val="tx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41" name="Oval 57">
              <a:extLst>
                <a:ext uri="{FF2B5EF4-FFF2-40B4-BE49-F238E27FC236}">
                  <a16:creationId xmlns:a16="http://schemas.microsoft.com/office/drawing/2014/main" id="{15E2C6C1-3937-8B31-A379-97015DE3C9F8}"/>
                </a:ext>
              </a:extLst>
            </p:cNvPr>
            <p:cNvSpPr>
              <a:spLocks noChangeArrowheads="1"/>
            </p:cNvSpPr>
            <p:nvPr/>
          </p:nvSpPr>
          <p:spPr bwMode="auto">
            <a:xfrm>
              <a:off x="2468" y="2530"/>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42" name="Line 58">
              <a:extLst>
                <a:ext uri="{FF2B5EF4-FFF2-40B4-BE49-F238E27FC236}">
                  <a16:creationId xmlns:a16="http://schemas.microsoft.com/office/drawing/2014/main" id="{EC219DF8-ED27-A24C-49D2-C568BB06B656}"/>
                </a:ext>
              </a:extLst>
            </p:cNvPr>
            <p:cNvSpPr>
              <a:spLocks noChangeShapeType="1"/>
            </p:cNvSpPr>
            <p:nvPr/>
          </p:nvSpPr>
          <p:spPr bwMode="auto">
            <a:xfrm>
              <a:off x="2392" y="2600"/>
              <a:ext cx="0" cy="216"/>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43" name="Line 59">
              <a:extLst>
                <a:ext uri="{FF2B5EF4-FFF2-40B4-BE49-F238E27FC236}">
                  <a16:creationId xmlns:a16="http://schemas.microsoft.com/office/drawing/2014/main" id="{C2896C22-8000-8F29-1F36-97F949A92291}"/>
                </a:ext>
              </a:extLst>
            </p:cNvPr>
            <p:cNvSpPr>
              <a:spLocks noChangeShapeType="1"/>
            </p:cNvSpPr>
            <p:nvPr/>
          </p:nvSpPr>
          <p:spPr bwMode="auto">
            <a:xfrm>
              <a:off x="3912" y="2608"/>
              <a:ext cx="176"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44" name="Rectangle 60">
              <a:extLst>
                <a:ext uri="{FF2B5EF4-FFF2-40B4-BE49-F238E27FC236}">
                  <a16:creationId xmlns:a16="http://schemas.microsoft.com/office/drawing/2014/main" id="{7B0F642D-6EC4-69F9-1FC9-9BD910DA32C9}"/>
                </a:ext>
              </a:extLst>
            </p:cNvPr>
            <p:cNvSpPr>
              <a:spLocks noChangeArrowheads="1"/>
            </p:cNvSpPr>
            <p:nvPr/>
          </p:nvSpPr>
          <p:spPr bwMode="auto">
            <a:xfrm>
              <a:off x="3782" y="2539"/>
              <a:ext cx="137" cy="142"/>
            </a:xfrm>
            <a:prstGeom prst="rect">
              <a:avLst/>
            </a:prstGeom>
            <a:solidFill>
              <a:schemeClr val="tx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solidFill>
                  <a:srgbClr val="FFFF00"/>
                </a:solidFill>
                <a:latin typeface="Arial" panose="020B0604020202020204" pitchFamily="34" charset="0"/>
              </a:endParaRPr>
            </a:p>
          </p:txBody>
        </p:sp>
        <p:sp>
          <p:nvSpPr>
            <p:cNvPr id="152645" name="Oval 61">
              <a:extLst>
                <a:ext uri="{FF2B5EF4-FFF2-40B4-BE49-F238E27FC236}">
                  <a16:creationId xmlns:a16="http://schemas.microsoft.com/office/drawing/2014/main" id="{FCC34EF8-D216-7AC6-9EC9-880415255D2B}"/>
                </a:ext>
              </a:extLst>
            </p:cNvPr>
            <p:cNvSpPr>
              <a:spLocks noChangeArrowheads="1"/>
            </p:cNvSpPr>
            <p:nvPr/>
          </p:nvSpPr>
          <p:spPr bwMode="auto">
            <a:xfrm>
              <a:off x="4068" y="2538"/>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46" name="Line 62">
              <a:extLst>
                <a:ext uri="{FF2B5EF4-FFF2-40B4-BE49-F238E27FC236}">
                  <a16:creationId xmlns:a16="http://schemas.microsoft.com/office/drawing/2014/main" id="{BEC3737E-6D75-5B7E-CF92-E1AA78D582B9}"/>
                </a:ext>
              </a:extLst>
            </p:cNvPr>
            <p:cNvSpPr>
              <a:spLocks noChangeShapeType="1"/>
            </p:cNvSpPr>
            <p:nvPr/>
          </p:nvSpPr>
          <p:spPr bwMode="auto">
            <a:xfrm>
              <a:off x="3992" y="2611"/>
              <a:ext cx="0" cy="216"/>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47" name="Line 63">
              <a:extLst>
                <a:ext uri="{FF2B5EF4-FFF2-40B4-BE49-F238E27FC236}">
                  <a16:creationId xmlns:a16="http://schemas.microsoft.com/office/drawing/2014/main" id="{8ABB7FED-48A4-2D5A-4FB5-B65B9C94389D}"/>
                </a:ext>
              </a:extLst>
            </p:cNvPr>
            <p:cNvSpPr>
              <a:spLocks noChangeShapeType="1"/>
            </p:cNvSpPr>
            <p:nvPr/>
          </p:nvSpPr>
          <p:spPr bwMode="auto">
            <a:xfrm>
              <a:off x="1464" y="2600"/>
              <a:ext cx="176"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48" name="Rectangle 64">
              <a:extLst>
                <a:ext uri="{FF2B5EF4-FFF2-40B4-BE49-F238E27FC236}">
                  <a16:creationId xmlns:a16="http://schemas.microsoft.com/office/drawing/2014/main" id="{8E17EC61-1CB8-8D9B-2A8C-D15BD57DCA9C}"/>
                </a:ext>
              </a:extLst>
            </p:cNvPr>
            <p:cNvSpPr>
              <a:spLocks noChangeArrowheads="1"/>
            </p:cNvSpPr>
            <p:nvPr/>
          </p:nvSpPr>
          <p:spPr bwMode="auto">
            <a:xfrm>
              <a:off x="1334" y="2531"/>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49" name="Oval 65">
              <a:extLst>
                <a:ext uri="{FF2B5EF4-FFF2-40B4-BE49-F238E27FC236}">
                  <a16:creationId xmlns:a16="http://schemas.microsoft.com/office/drawing/2014/main" id="{E8CB92FC-9DEA-4FA6-2E45-A7A295A4D0C3}"/>
                </a:ext>
              </a:extLst>
            </p:cNvPr>
            <p:cNvSpPr>
              <a:spLocks noChangeArrowheads="1"/>
            </p:cNvSpPr>
            <p:nvPr/>
          </p:nvSpPr>
          <p:spPr bwMode="auto">
            <a:xfrm>
              <a:off x="1620" y="2530"/>
              <a:ext cx="144" cy="144"/>
            </a:xfrm>
            <a:prstGeom prst="ellipse">
              <a:avLst/>
            </a:prstGeom>
            <a:solidFill>
              <a:schemeClr val="tx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50" name="Line 66">
              <a:extLst>
                <a:ext uri="{FF2B5EF4-FFF2-40B4-BE49-F238E27FC236}">
                  <a16:creationId xmlns:a16="http://schemas.microsoft.com/office/drawing/2014/main" id="{CA48E052-2D30-1E61-9121-20FBA2BE86ED}"/>
                </a:ext>
              </a:extLst>
            </p:cNvPr>
            <p:cNvSpPr>
              <a:spLocks noChangeShapeType="1"/>
            </p:cNvSpPr>
            <p:nvPr/>
          </p:nvSpPr>
          <p:spPr bwMode="auto">
            <a:xfrm>
              <a:off x="1544" y="2603"/>
              <a:ext cx="0" cy="216"/>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51" name="Line 67">
              <a:extLst>
                <a:ext uri="{FF2B5EF4-FFF2-40B4-BE49-F238E27FC236}">
                  <a16:creationId xmlns:a16="http://schemas.microsoft.com/office/drawing/2014/main" id="{E260D382-B10B-09D4-EAD4-255F9B7C4F16}"/>
                </a:ext>
              </a:extLst>
            </p:cNvPr>
            <p:cNvSpPr>
              <a:spLocks noChangeShapeType="1"/>
            </p:cNvSpPr>
            <p:nvPr/>
          </p:nvSpPr>
          <p:spPr bwMode="auto">
            <a:xfrm flipV="1">
              <a:off x="2133" y="2822"/>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52" name="Oval 68">
              <a:extLst>
                <a:ext uri="{FF2B5EF4-FFF2-40B4-BE49-F238E27FC236}">
                  <a16:creationId xmlns:a16="http://schemas.microsoft.com/office/drawing/2014/main" id="{D440941A-60DC-84D6-9AA2-51687D946925}"/>
                </a:ext>
              </a:extLst>
            </p:cNvPr>
            <p:cNvSpPr>
              <a:spLocks noChangeArrowheads="1"/>
            </p:cNvSpPr>
            <p:nvPr/>
          </p:nvSpPr>
          <p:spPr bwMode="auto">
            <a:xfrm>
              <a:off x="2056" y="2936"/>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53" name="Line 69">
              <a:extLst>
                <a:ext uri="{FF2B5EF4-FFF2-40B4-BE49-F238E27FC236}">
                  <a16:creationId xmlns:a16="http://schemas.microsoft.com/office/drawing/2014/main" id="{C7A67FAA-7DAF-F723-3708-F9AFDA84C182}"/>
                </a:ext>
              </a:extLst>
            </p:cNvPr>
            <p:cNvSpPr>
              <a:spLocks noChangeShapeType="1"/>
            </p:cNvSpPr>
            <p:nvPr/>
          </p:nvSpPr>
          <p:spPr bwMode="auto">
            <a:xfrm flipV="1">
              <a:off x="2973" y="2822"/>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54" name="Line 70">
              <a:extLst>
                <a:ext uri="{FF2B5EF4-FFF2-40B4-BE49-F238E27FC236}">
                  <a16:creationId xmlns:a16="http://schemas.microsoft.com/office/drawing/2014/main" id="{7D3A7B31-5467-63AD-D062-B4EFF1527574}"/>
                </a:ext>
              </a:extLst>
            </p:cNvPr>
            <p:cNvSpPr>
              <a:spLocks noChangeShapeType="1"/>
            </p:cNvSpPr>
            <p:nvPr/>
          </p:nvSpPr>
          <p:spPr bwMode="auto">
            <a:xfrm flipV="1">
              <a:off x="2681" y="2822"/>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55" name="Line 71">
              <a:extLst>
                <a:ext uri="{FF2B5EF4-FFF2-40B4-BE49-F238E27FC236}">
                  <a16:creationId xmlns:a16="http://schemas.microsoft.com/office/drawing/2014/main" id="{5C0E0B2A-414B-330F-C7CE-84FF958B3B0B}"/>
                </a:ext>
              </a:extLst>
            </p:cNvPr>
            <p:cNvSpPr>
              <a:spLocks noChangeShapeType="1"/>
            </p:cNvSpPr>
            <p:nvPr/>
          </p:nvSpPr>
          <p:spPr bwMode="auto">
            <a:xfrm flipV="1">
              <a:off x="2390" y="2822"/>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56" name="Rectangle 72">
              <a:extLst>
                <a:ext uri="{FF2B5EF4-FFF2-40B4-BE49-F238E27FC236}">
                  <a16:creationId xmlns:a16="http://schemas.microsoft.com/office/drawing/2014/main" id="{0A285752-7100-A3F0-84D6-4A0E746409FE}"/>
                </a:ext>
              </a:extLst>
            </p:cNvPr>
            <p:cNvSpPr>
              <a:spLocks noChangeArrowheads="1"/>
            </p:cNvSpPr>
            <p:nvPr/>
          </p:nvSpPr>
          <p:spPr bwMode="auto">
            <a:xfrm>
              <a:off x="2318" y="2937"/>
              <a:ext cx="137" cy="142"/>
            </a:xfrm>
            <a:prstGeom prst="rect">
              <a:avLst/>
            </a:prstGeom>
            <a:solidFill>
              <a:schemeClr val="tx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57" name="Oval 73">
              <a:extLst>
                <a:ext uri="{FF2B5EF4-FFF2-40B4-BE49-F238E27FC236}">
                  <a16:creationId xmlns:a16="http://schemas.microsoft.com/office/drawing/2014/main" id="{A4F0519B-AD6B-117D-761A-2168333A764A}"/>
                </a:ext>
              </a:extLst>
            </p:cNvPr>
            <p:cNvSpPr>
              <a:spLocks noChangeArrowheads="1"/>
            </p:cNvSpPr>
            <p:nvPr/>
          </p:nvSpPr>
          <p:spPr bwMode="auto">
            <a:xfrm>
              <a:off x="2604" y="2936"/>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58" name="Oval 74">
              <a:extLst>
                <a:ext uri="{FF2B5EF4-FFF2-40B4-BE49-F238E27FC236}">
                  <a16:creationId xmlns:a16="http://schemas.microsoft.com/office/drawing/2014/main" id="{40FAE1AD-9B4B-B8F5-7FF5-0BB5D54AD2CE}"/>
                </a:ext>
              </a:extLst>
            </p:cNvPr>
            <p:cNvSpPr>
              <a:spLocks noChangeArrowheads="1"/>
            </p:cNvSpPr>
            <p:nvPr/>
          </p:nvSpPr>
          <p:spPr bwMode="auto">
            <a:xfrm>
              <a:off x="2896" y="2936"/>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59" name="Line 75">
              <a:extLst>
                <a:ext uri="{FF2B5EF4-FFF2-40B4-BE49-F238E27FC236}">
                  <a16:creationId xmlns:a16="http://schemas.microsoft.com/office/drawing/2014/main" id="{9954A021-4CBA-D09C-4620-885272367324}"/>
                </a:ext>
              </a:extLst>
            </p:cNvPr>
            <p:cNvSpPr>
              <a:spLocks noChangeShapeType="1"/>
            </p:cNvSpPr>
            <p:nvPr/>
          </p:nvSpPr>
          <p:spPr bwMode="auto">
            <a:xfrm flipV="1">
              <a:off x="3230" y="2822"/>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60" name="Rectangle 76">
              <a:extLst>
                <a:ext uri="{FF2B5EF4-FFF2-40B4-BE49-F238E27FC236}">
                  <a16:creationId xmlns:a16="http://schemas.microsoft.com/office/drawing/2014/main" id="{139F5FE4-DA9A-1D38-36F8-70AA1B05125D}"/>
                </a:ext>
              </a:extLst>
            </p:cNvPr>
            <p:cNvSpPr>
              <a:spLocks noChangeArrowheads="1"/>
            </p:cNvSpPr>
            <p:nvPr/>
          </p:nvSpPr>
          <p:spPr bwMode="auto">
            <a:xfrm>
              <a:off x="3158" y="2937"/>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61" name="Line 77">
              <a:extLst>
                <a:ext uri="{FF2B5EF4-FFF2-40B4-BE49-F238E27FC236}">
                  <a16:creationId xmlns:a16="http://schemas.microsoft.com/office/drawing/2014/main" id="{0F542D23-0B4B-BF97-E8BE-CD1836CEB8EC}"/>
                </a:ext>
              </a:extLst>
            </p:cNvPr>
            <p:cNvSpPr>
              <a:spLocks noChangeShapeType="1"/>
            </p:cNvSpPr>
            <p:nvPr/>
          </p:nvSpPr>
          <p:spPr bwMode="auto">
            <a:xfrm>
              <a:off x="2136" y="2824"/>
              <a:ext cx="1096"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62" name="Line 78">
              <a:extLst>
                <a:ext uri="{FF2B5EF4-FFF2-40B4-BE49-F238E27FC236}">
                  <a16:creationId xmlns:a16="http://schemas.microsoft.com/office/drawing/2014/main" id="{A103CE55-2537-1F02-4637-C015CDE8FD8E}"/>
                </a:ext>
              </a:extLst>
            </p:cNvPr>
            <p:cNvSpPr>
              <a:spLocks noChangeShapeType="1"/>
            </p:cNvSpPr>
            <p:nvPr/>
          </p:nvSpPr>
          <p:spPr bwMode="auto">
            <a:xfrm flipV="1">
              <a:off x="4287" y="2833"/>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63" name="Line 79">
              <a:extLst>
                <a:ext uri="{FF2B5EF4-FFF2-40B4-BE49-F238E27FC236}">
                  <a16:creationId xmlns:a16="http://schemas.microsoft.com/office/drawing/2014/main" id="{DD1087CC-18C4-8636-88AE-026B17419C99}"/>
                </a:ext>
              </a:extLst>
            </p:cNvPr>
            <p:cNvSpPr>
              <a:spLocks noChangeShapeType="1"/>
            </p:cNvSpPr>
            <p:nvPr/>
          </p:nvSpPr>
          <p:spPr bwMode="auto">
            <a:xfrm flipV="1">
              <a:off x="3991" y="2829"/>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64" name="Line 80">
              <a:extLst>
                <a:ext uri="{FF2B5EF4-FFF2-40B4-BE49-F238E27FC236}">
                  <a16:creationId xmlns:a16="http://schemas.microsoft.com/office/drawing/2014/main" id="{0224D8CB-55A5-9CA5-EBF4-E19EAE21B874}"/>
                </a:ext>
              </a:extLst>
            </p:cNvPr>
            <p:cNvSpPr>
              <a:spLocks noChangeShapeType="1"/>
            </p:cNvSpPr>
            <p:nvPr/>
          </p:nvSpPr>
          <p:spPr bwMode="auto">
            <a:xfrm flipV="1">
              <a:off x="3695" y="2833"/>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65" name="Rectangle 81">
              <a:extLst>
                <a:ext uri="{FF2B5EF4-FFF2-40B4-BE49-F238E27FC236}">
                  <a16:creationId xmlns:a16="http://schemas.microsoft.com/office/drawing/2014/main" id="{FA545322-92D5-67E0-60AF-BCEE51B152F5}"/>
                </a:ext>
              </a:extLst>
            </p:cNvPr>
            <p:cNvSpPr>
              <a:spLocks noChangeArrowheads="1"/>
            </p:cNvSpPr>
            <p:nvPr/>
          </p:nvSpPr>
          <p:spPr bwMode="auto">
            <a:xfrm>
              <a:off x="3625" y="2944"/>
              <a:ext cx="137" cy="142"/>
            </a:xfrm>
            <a:prstGeom prst="rect">
              <a:avLst/>
            </a:prstGeom>
            <a:solidFill>
              <a:schemeClr val="tx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66" name="Oval 82">
              <a:extLst>
                <a:ext uri="{FF2B5EF4-FFF2-40B4-BE49-F238E27FC236}">
                  <a16:creationId xmlns:a16="http://schemas.microsoft.com/office/drawing/2014/main" id="{74947AE4-EE40-4B2E-7B53-40DC298E7F6D}"/>
                </a:ext>
              </a:extLst>
            </p:cNvPr>
            <p:cNvSpPr>
              <a:spLocks noChangeArrowheads="1"/>
            </p:cNvSpPr>
            <p:nvPr/>
          </p:nvSpPr>
          <p:spPr bwMode="auto">
            <a:xfrm>
              <a:off x="3916" y="2943"/>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67" name="Oval 83">
              <a:extLst>
                <a:ext uri="{FF2B5EF4-FFF2-40B4-BE49-F238E27FC236}">
                  <a16:creationId xmlns:a16="http://schemas.microsoft.com/office/drawing/2014/main" id="{8C665F11-1C35-0E4E-7239-ECB054A90EB3}"/>
                </a:ext>
              </a:extLst>
            </p:cNvPr>
            <p:cNvSpPr>
              <a:spLocks noChangeArrowheads="1"/>
            </p:cNvSpPr>
            <p:nvPr/>
          </p:nvSpPr>
          <p:spPr bwMode="auto">
            <a:xfrm>
              <a:off x="4216" y="2943"/>
              <a:ext cx="144" cy="144"/>
            </a:xfrm>
            <a:prstGeom prst="ellipse">
              <a:avLst/>
            </a:prstGeom>
            <a:solidFill>
              <a:schemeClr val="bg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68" name="Line 84">
              <a:extLst>
                <a:ext uri="{FF2B5EF4-FFF2-40B4-BE49-F238E27FC236}">
                  <a16:creationId xmlns:a16="http://schemas.microsoft.com/office/drawing/2014/main" id="{8EE4BC55-8AA3-C433-0EE9-A72DF76DE2F7}"/>
                </a:ext>
              </a:extLst>
            </p:cNvPr>
            <p:cNvSpPr>
              <a:spLocks noChangeShapeType="1"/>
            </p:cNvSpPr>
            <p:nvPr/>
          </p:nvSpPr>
          <p:spPr bwMode="auto">
            <a:xfrm>
              <a:off x="3696" y="2832"/>
              <a:ext cx="592"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69" name="Line 85">
              <a:extLst>
                <a:ext uri="{FF2B5EF4-FFF2-40B4-BE49-F238E27FC236}">
                  <a16:creationId xmlns:a16="http://schemas.microsoft.com/office/drawing/2014/main" id="{A275DA62-1D42-5B65-7572-3BA22A3E4840}"/>
                </a:ext>
              </a:extLst>
            </p:cNvPr>
            <p:cNvSpPr>
              <a:spLocks noChangeShapeType="1"/>
            </p:cNvSpPr>
            <p:nvPr/>
          </p:nvSpPr>
          <p:spPr bwMode="auto">
            <a:xfrm flipV="1">
              <a:off x="1688" y="2824"/>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70" name="Oval 86">
              <a:extLst>
                <a:ext uri="{FF2B5EF4-FFF2-40B4-BE49-F238E27FC236}">
                  <a16:creationId xmlns:a16="http://schemas.microsoft.com/office/drawing/2014/main" id="{F68E2A1A-92FE-15B0-C703-2D72FFE2F898}"/>
                </a:ext>
              </a:extLst>
            </p:cNvPr>
            <p:cNvSpPr>
              <a:spLocks noChangeArrowheads="1"/>
            </p:cNvSpPr>
            <p:nvPr/>
          </p:nvSpPr>
          <p:spPr bwMode="auto">
            <a:xfrm>
              <a:off x="1336" y="2950"/>
              <a:ext cx="144" cy="144"/>
            </a:xfrm>
            <a:prstGeom prst="ellipse">
              <a:avLst/>
            </a:prstGeom>
            <a:solidFill>
              <a:schemeClr val="tx1"/>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71" name="Line 87">
              <a:extLst>
                <a:ext uri="{FF2B5EF4-FFF2-40B4-BE49-F238E27FC236}">
                  <a16:creationId xmlns:a16="http://schemas.microsoft.com/office/drawing/2014/main" id="{78AA09F3-533A-E96C-648C-FF3B8558DCC6}"/>
                </a:ext>
              </a:extLst>
            </p:cNvPr>
            <p:cNvSpPr>
              <a:spLocks noChangeShapeType="1"/>
            </p:cNvSpPr>
            <p:nvPr/>
          </p:nvSpPr>
          <p:spPr bwMode="auto">
            <a:xfrm flipV="1">
              <a:off x="1406" y="2823"/>
              <a:ext cx="0" cy="12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72" name="Line 88">
              <a:extLst>
                <a:ext uri="{FF2B5EF4-FFF2-40B4-BE49-F238E27FC236}">
                  <a16:creationId xmlns:a16="http://schemas.microsoft.com/office/drawing/2014/main" id="{08128488-C5C4-5DE2-268D-E5A2DE337FCC}"/>
                </a:ext>
              </a:extLst>
            </p:cNvPr>
            <p:cNvSpPr>
              <a:spLocks noChangeShapeType="1"/>
            </p:cNvSpPr>
            <p:nvPr/>
          </p:nvSpPr>
          <p:spPr bwMode="auto">
            <a:xfrm flipV="1">
              <a:off x="1408" y="2824"/>
              <a:ext cx="280" cy="0"/>
            </a:xfrm>
            <a:prstGeom prst="line">
              <a:avLst/>
            </a:prstGeom>
            <a:noFill/>
            <a:ln w="9525">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673" name="Rectangle 89">
              <a:extLst>
                <a:ext uri="{FF2B5EF4-FFF2-40B4-BE49-F238E27FC236}">
                  <a16:creationId xmlns:a16="http://schemas.microsoft.com/office/drawing/2014/main" id="{D3002075-69CA-4D51-25C6-D55446C193D1}"/>
                </a:ext>
              </a:extLst>
            </p:cNvPr>
            <p:cNvSpPr>
              <a:spLocks noChangeArrowheads="1"/>
            </p:cNvSpPr>
            <p:nvPr/>
          </p:nvSpPr>
          <p:spPr bwMode="auto">
            <a:xfrm>
              <a:off x="1617" y="2948"/>
              <a:ext cx="137" cy="142"/>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674" name="Oval 90">
              <a:extLst>
                <a:ext uri="{FF2B5EF4-FFF2-40B4-BE49-F238E27FC236}">
                  <a16:creationId xmlns:a16="http://schemas.microsoft.com/office/drawing/2014/main" id="{6FCAB15E-29B5-141E-63CF-10E95B1F0707}"/>
                </a:ext>
              </a:extLst>
            </p:cNvPr>
            <p:cNvSpPr>
              <a:spLocks noChangeArrowheads="1"/>
            </p:cNvSpPr>
            <p:nvPr/>
          </p:nvSpPr>
          <p:spPr bwMode="auto">
            <a:xfrm>
              <a:off x="3152" y="2121"/>
              <a:ext cx="144" cy="144"/>
            </a:xfrm>
            <a:prstGeom prst="ellipse">
              <a:avLst/>
            </a:prstGeom>
            <a:solidFill>
              <a:srgbClr val="FFFF00"/>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grpSp>
      <p:sp>
        <p:nvSpPr>
          <p:cNvPr id="152583" name="Rectangle 93">
            <a:extLst>
              <a:ext uri="{FF2B5EF4-FFF2-40B4-BE49-F238E27FC236}">
                <a16:creationId xmlns:a16="http://schemas.microsoft.com/office/drawing/2014/main" id="{366E38D8-EBFC-72CA-8379-C10768793DA2}"/>
              </a:ext>
            </a:extLst>
          </p:cNvPr>
          <p:cNvSpPr>
            <a:spLocks noChangeArrowheads="1"/>
          </p:cNvSpPr>
          <p:nvPr/>
        </p:nvSpPr>
        <p:spPr bwMode="auto">
          <a:xfrm>
            <a:off x="7116763" y="3487738"/>
            <a:ext cx="2027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400" b="1">
                <a:latin typeface="Arial" panose="020B0604020202020204" pitchFamily="34" charset="0"/>
                <a:sym typeface="Wingdings" panose="05000000000000000000" pitchFamily="2" charset="2"/>
              </a:rPr>
              <a:t>Individus porteurs asymptomatiques</a:t>
            </a:r>
          </a:p>
        </p:txBody>
      </p:sp>
      <p:sp>
        <p:nvSpPr>
          <p:cNvPr id="152584" name="Rectangle 100">
            <a:extLst>
              <a:ext uri="{FF2B5EF4-FFF2-40B4-BE49-F238E27FC236}">
                <a16:creationId xmlns:a16="http://schemas.microsoft.com/office/drawing/2014/main" id="{8A4816FA-8FB4-5AC9-2F6F-26C1D5A2F8D9}"/>
              </a:ext>
            </a:extLst>
          </p:cNvPr>
          <p:cNvSpPr>
            <a:spLocks noChangeArrowheads="1"/>
          </p:cNvSpPr>
          <p:nvPr/>
        </p:nvSpPr>
        <p:spPr bwMode="auto">
          <a:xfrm>
            <a:off x="8647113" y="3213100"/>
            <a:ext cx="287337" cy="287338"/>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585" name="Oval 101">
            <a:extLst>
              <a:ext uri="{FF2B5EF4-FFF2-40B4-BE49-F238E27FC236}">
                <a16:creationId xmlns:a16="http://schemas.microsoft.com/office/drawing/2014/main" id="{5550EF1E-7E1B-4095-90D6-03BAC025BCE9}"/>
              </a:ext>
            </a:extLst>
          </p:cNvPr>
          <p:cNvSpPr>
            <a:spLocks noChangeArrowheads="1"/>
          </p:cNvSpPr>
          <p:nvPr/>
        </p:nvSpPr>
        <p:spPr bwMode="auto">
          <a:xfrm>
            <a:off x="8286750" y="3211513"/>
            <a:ext cx="288925" cy="288925"/>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586" name="Rectangle 93">
            <a:extLst>
              <a:ext uri="{FF2B5EF4-FFF2-40B4-BE49-F238E27FC236}">
                <a16:creationId xmlns:a16="http://schemas.microsoft.com/office/drawing/2014/main" id="{D3EF3EEC-204F-3D73-F23E-751BCFC58965}"/>
              </a:ext>
            </a:extLst>
          </p:cNvPr>
          <p:cNvSpPr>
            <a:spLocks noChangeArrowheads="1"/>
          </p:cNvSpPr>
          <p:nvPr/>
        </p:nvSpPr>
        <p:spPr bwMode="auto">
          <a:xfrm>
            <a:off x="0" y="3214688"/>
            <a:ext cx="22510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b="1">
                <a:solidFill>
                  <a:srgbClr val="00B0F0"/>
                </a:solidFill>
                <a:latin typeface="Arial" panose="020B0604020202020204" pitchFamily="34" charset="0"/>
                <a:sym typeface="Wingdings" panose="05000000000000000000" pitchFamily="2" charset="2"/>
              </a:rPr>
              <a:t>Pénétrance = 9/10=90%</a:t>
            </a:r>
          </a:p>
        </p:txBody>
      </p:sp>
      <p:sp>
        <p:nvSpPr>
          <p:cNvPr id="97" name="Rectangle 4">
            <a:extLst>
              <a:ext uri="{FF2B5EF4-FFF2-40B4-BE49-F238E27FC236}">
                <a16:creationId xmlns:a16="http://schemas.microsoft.com/office/drawing/2014/main" id="{5B43C801-EE28-ED34-0341-FF053063CD27}"/>
              </a:ext>
            </a:extLst>
          </p:cNvPr>
          <p:cNvSpPr>
            <a:spLocks noChangeArrowheads="1"/>
          </p:cNvSpPr>
          <p:nvPr/>
        </p:nvSpPr>
        <p:spPr bwMode="auto">
          <a:xfrm>
            <a:off x="71438" y="214313"/>
            <a:ext cx="9072562" cy="461962"/>
          </a:xfrm>
          <a:prstGeom prst="rect">
            <a:avLst/>
          </a:prstGeom>
          <a:noFill/>
          <a:ln w="9525">
            <a:noFill/>
            <a:miter lim="800000"/>
            <a:headEnd/>
            <a:tailEnd/>
          </a:ln>
        </p:spPr>
        <p:txBody>
          <a:bodyPr>
            <a:spAutoFit/>
          </a:bodyPr>
          <a:lstStyle/>
          <a:p>
            <a:pPr>
              <a:defRPr/>
            </a:pPr>
            <a:r>
              <a:rPr lang="fr-FR" sz="2400" b="1" dirty="0">
                <a:solidFill>
                  <a:srgbClr val="C00000"/>
                </a:solidFill>
                <a:effectLst>
                  <a:outerShdw blurRad="38100" dist="38100" dir="2700000" algn="tl">
                    <a:srgbClr val="000000">
                      <a:alpha val="43137"/>
                    </a:srgbClr>
                  </a:outerShdw>
                </a:effectLst>
                <a:latin typeface="+mj-lt"/>
                <a:cs typeface="Arial" charset="0"/>
              </a:rPr>
              <a:t>Tenir compte des pièges lors du diagnostic et du calcul du risque </a:t>
            </a:r>
            <a:r>
              <a:rPr lang="fr-FR" sz="2000" dirty="0">
                <a:solidFill>
                  <a:schemeClr val="bg1"/>
                </a:solidFill>
                <a:latin typeface="+mj-lt"/>
                <a:cs typeface="Arial" charset="0"/>
              </a:rPr>
              <a:t>(1)</a:t>
            </a:r>
            <a:r>
              <a:rPr lang="fr-FR" sz="2400" dirty="0">
                <a:latin typeface="+mj-lt"/>
                <a:cs typeface="Arial" charset="0"/>
              </a:rPr>
              <a:t>)</a:t>
            </a:r>
          </a:p>
        </p:txBody>
      </p:sp>
      <p:sp>
        <p:nvSpPr>
          <p:cNvPr id="152588" name="Rectangle 93">
            <a:extLst>
              <a:ext uri="{FF2B5EF4-FFF2-40B4-BE49-F238E27FC236}">
                <a16:creationId xmlns:a16="http://schemas.microsoft.com/office/drawing/2014/main" id="{98DEBA51-C246-560B-9153-DDB1B7068F4C}"/>
              </a:ext>
            </a:extLst>
          </p:cNvPr>
          <p:cNvSpPr>
            <a:spLocks noChangeArrowheads="1"/>
          </p:cNvSpPr>
          <p:nvPr/>
        </p:nvSpPr>
        <p:spPr bwMode="auto">
          <a:xfrm>
            <a:off x="7286625" y="4714875"/>
            <a:ext cx="1857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400" b="1">
                <a:latin typeface="Arial" panose="020B0604020202020204" pitchFamily="34" charset="0"/>
                <a:sym typeface="Wingdings" panose="05000000000000000000" pitchFamily="2" charset="2"/>
              </a:rPr>
              <a:t>Individus atteints</a:t>
            </a:r>
          </a:p>
        </p:txBody>
      </p:sp>
      <p:sp>
        <p:nvSpPr>
          <p:cNvPr id="152589" name="Rectangle 100">
            <a:extLst>
              <a:ext uri="{FF2B5EF4-FFF2-40B4-BE49-F238E27FC236}">
                <a16:creationId xmlns:a16="http://schemas.microsoft.com/office/drawing/2014/main" id="{7C489C46-BBFC-0619-4AE9-7450B3FA06BB}"/>
              </a:ext>
            </a:extLst>
          </p:cNvPr>
          <p:cNvSpPr>
            <a:spLocks noChangeArrowheads="1"/>
          </p:cNvSpPr>
          <p:nvPr/>
        </p:nvSpPr>
        <p:spPr bwMode="auto">
          <a:xfrm>
            <a:off x="8650288" y="4287838"/>
            <a:ext cx="287337" cy="287337"/>
          </a:xfrm>
          <a:prstGeom prst="rect">
            <a:avLst/>
          </a:prstGeom>
          <a:solidFill>
            <a:schemeClr val="tx2"/>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590" name="Oval 101">
            <a:extLst>
              <a:ext uri="{FF2B5EF4-FFF2-40B4-BE49-F238E27FC236}">
                <a16:creationId xmlns:a16="http://schemas.microsoft.com/office/drawing/2014/main" id="{2F397E9F-0258-1507-4754-4A5CEB156CDD}"/>
              </a:ext>
            </a:extLst>
          </p:cNvPr>
          <p:cNvSpPr>
            <a:spLocks noChangeArrowheads="1"/>
          </p:cNvSpPr>
          <p:nvPr/>
        </p:nvSpPr>
        <p:spPr bwMode="auto">
          <a:xfrm>
            <a:off x="8289925" y="4286250"/>
            <a:ext cx="288925" cy="288925"/>
          </a:xfrm>
          <a:prstGeom prst="ellipse">
            <a:avLst/>
          </a:prstGeom>
          <a:solidFill>
            <a:schemeClr val="tx2"/>
          </a:solidFill>
          <a:ln w="9525">
            <a:solidFill>
              <a:srgbClr val="66CCFF"/>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591" name="Rectangle 93">
            <a:extLst>
              <a:ext uri="{FF2B5EF4-FFF2-40B4-BE49-F238E27FC236}">
                <a16:creationId xmlns:a16="http://schemas.microsoft.com/office/drawing/2014/main" id="{93591F76-A53C-B415-9B1E-606DF3556D27}"/>
              </a:ext>
            </a:extLst>
          </p:cNvPr>
          <p:cNvSpPr>
            <a:spLocks noChangeArrowheads="1"/>
          </p:cNvSpPr>
          <p:nvPr/>
        </p:nvSpPr>
        <p:spPr bwMode="auto">
          <a:xfrm>
            <a:off x="7500938" y="5591175"/>
            <a:ext cx="1643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400" b="1">
                <a:latin typeface="Arial" panose="020B0604020202020204" pitchFamily="34" charset="0"/>
                <a:sym typeface="Wingdings" panose="05000000000000000000" pitchFamily="2" charset="2"/>
              </a:rPr>
              <a:t>Individus sains</a:t>
            </a:r>
          </a:p>
        </p:txBody>
      </p:sp>
      <p:sp>
        <p:nvSpPr>
          <p:cNvPr id="152592" name="Rectangle 100">
            <a:extLst>
              <a:ext uri="{FF2B5EF4-FFF2-40B4-BE49-F238E27FC236}">
                <a16:creationId xmlns:a16="http://schemas.microsoft.com/office/drawing/2014/main" id="{F023CF45-8F71-CDF6-E29E-79DD0F087896}"/>
              </a:ext>
            </a:extLst>
          </p:cNvPr>
          <p:cNvSpPr>
            <a:spLocks noChangeArrowheads="1"/>
          </p:cNvSpPr>
          <p:nvPr/>
        </p:nvSpPr>
        <p:spPr bwMode="auto">
          <a:xfrm>
            <a:off x="8647113" y="5164138"/>
            <a:ext cx="287337" cy="287337"/>
          </a:xfrm>
          <a:prstGeom prst="rect">
            <a:avLst/>
          </a:prstGeom>
          <a:solidFill>
            <a:schemeClr val="bg1"/>
          </a:solidFill>
          <a:ln w="9525">
            <a:solidFill>
              <a:srgbClr val="66CCFF"/>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2593" name="Oval 101">
            <a:extLst>
              <a:ext uri="{FF2B5EF4-FFF2-40B4-BE49-F238E27FC236}">
                <a16:creationId xmlns:a16="http://schemas.microsoft.com/office/drawing/2014/main" id="{EFC9AFBF-84E4-72F5-4861-5C9336D1805D}"/>
              </a:ext>
            </a:extLst>
          </p:cNvPr>
          <p:cNvSpPr>
            <a:spLocks noChangeArrowheads="1"/>
          </p:cNvSpPr>
          <p:nvPr/>
        </p:nvSpPr>
        <p:spPr bwMode="auto">
          <a:xfrm>
            <a:off x="8286750" y="5162550"/>
            <a:ext cx="288925" cy="288925"/>
          </a:xfrm>
          <a:prstGeom prst="ellipse">
            <a:avLst/>
          </a:prstGeom>
          <a:solidFill>
            <a:schemeClr val="bg1"/>
          </a:solidFill>
          <a:ln w="9525">
            <a:solidFill>
              <a:schemeClr val="bg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625" name="Connecteur droit 12">
            <a:extLst>
              <a:ext uri="{FF2B5EF4-FFF2-40B4-BE49-F238E27FC236}">
                <a16:creationId xmlns:a16="http://schemas.microsoft.com/office/drawing/2014/main" id="{A5A0FAA2-47BB-BC21-3787-6538ADFDEA14}"/>
              </a:ext>
            </a:extLst>
          </p:cNvPr>
          <p:cNvCxnSpPr>
            <a:cxnSpLocks noChangeShapeType="1"/>
          </p:cNvCxnSpPr>
          <p:nvPr/>
        </p:nvCxnSpPr>
        <p:spPr bwMode="auto">
          <a:xfrm rot="5400000">
            <a:off x="3571081" y="4571207"/>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1507" name="Rectangle 4">
            <a:extLst>
              <a:ext uri="{FF2B5EF4-FFF2-40B4-BE49-F238E27FC236}">
                <a16:creationId xmlns:a16="http://schemas.microsoft.com/office/drawing/2014/main" id="{01075441-D2D0-0638-2FEE-8E240585557C}"/>
              </a:ext>
            </a:extLst>
          </p:cNvPr>
          <p:cNvSpPr>
            <a:spLocks noChangeArrowheads="1"/>
          </p:cNvSpPr>
          <p:nvPr/>
        </p:nvSpPr>
        <p:spPr bwMode="auto">
          <a:xfrm>
            <a:off x="0" y="1573213"/>
            <a:ext cx="9144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 typeface="Wingdings" panose="05000000000000000000" pitchFamily="2" charset="2"/>
              <a:buChar char="q"/>
            </a:pPr>
            <a:r>
              <a:rPr lang="fr-FR" altLang="fr-FR" sz="2200">
                <a:latin typeface="Arial" panose="020B0604020202020204" pitchFamily="34" charset="0"/>
              </a:rPr>
              <a:t>   Confusion dans le mode de transmission, par exemple par une "transmission" apparente d'un père à son fils </a:t>
            </a:r>
          </a:p>
          <a:p>
            <a:pPr>
              <a:spcBef>
                <a:spcPct val="0"/>
              </a:spcBef>
              <a:buClrTx/>
              <a:buSzTx/>
              <a:buFont typeface="Wingdings" panose="05000000000000000000" pitchFamily="2" charset="2"/>
              <a:buChar char="q"/>
            </a:pPr>
            <a:endParaRPr lang="fr-FR" altLang="fr-FR" sz="2200">
              <a:latin typeface="Arial" panose="020B0604020202020204" pitchFamily="34" charset="0"/>
            </a:endParaRPr>
          </a:p>
          <a:p>
            <a:pPr>
              <a:spcBef>
                <a:spcPct val="0"/>
              </a:spcBef>
              <a:buClrTx/>
              <a:buSzTx/>
              <a:buFont typeface="Wingdings" panose="05000000000000000000" pitchFamily="2" charset="2"/>
              <a:buChar char="q"/>
            </a:pPr>
            <a:r>
              <a:rPr lang="fr-FR" altLang="fr-FR" sz="2200">
                <a:latin typeface="Arial" panose="020B0604020202020204" pitchFamily="34" charset="0"/>
              </a:rPr>
              <a:t>Augmentation du risque que les filles soient atteintes d'une maladie récessive liée à l'X.</a:t>
            </a:r>
          </a:p>
          <a:p>
            <a:pPr>
              <a:spcBef>
                <a:spcPct val="0"/>
              </a:spcBef>
              <a:buClrTx/>
              <a:buSzTx/>
              <a:buFontTx/>
              <a:buNone/>
            </a:pPr>
            <a:r>
              <a:rPr lang="fr-FR" altLang="fr-FR" sz="2200">
                <a:latin typeface="Arial" panose="020B0604020202020204" pitchFamily="34" charset="0"/>
              </a:rPr>
              <a:t>  </a:t>
            </a:r>
          </a:p>
        </p:txBody>
      </p:sp>
      <p:sp>
        <p:nvSpPr>
          <p:cNvPr id="154627" name="Rectangle 6">
            <a:extLst>
              <a:ext uri="{FF2B5EF4-FFF2-40B4-BE49-F238E27FC236}">
                <a16:creationId xmlns:a16="http://schemas.microsoft.com/office/drawing/2014/main" id="{010B96C8-A9C8-CCD0-300F-EADBA8F11700}"/>
              </a:ext>
            </a:extLst>
          </p:cNvPr>
          <p:cNvSpPr>
            <a:spLocks noChangeArrowheads="1"/>
          </p:cNvSpPr>
          <p:nvPr/>
        </p:nvSpPr>
        <p:spPr bwMode="auto">
          <a:xfrm>
            <a:off x="214313" y="1000125"/>
            <a:ext cx="2657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b="1" u="sng">
                <a:solidFill>
                  <a:srgbClr val="FFFF00"/>
                </a:solidFill>
                <a:latin typeface="Arial" panose="020B0604020202020204" pitchFamily="34" charset="0"/>
              </a:rPr>
              <a:t>Consanguinité</a:t>
            </a:r>
            <a:endParaRPr lang="fr-FR" altLang="fr-FR" sz="2400" u="sng">
              <a:solidFill>
                <a:srgbClr val="FFFF00"/>
              </a:solidFill>
              <a:latin typeface="Arial" panose="020B0604020202020204" pitchFamily="34" charset="0"/>
            </a:endParaRPr>
          </a:p>
        </p:txBody>
      </p:sp>
      <p:sp>
        <p:nvSpPr>
          <p:cNvPr id="154628" name="Rectangle 3">
            <a:extLst>
              <a:ext uri="{FF2B5EF4-FFF2-40B4-BE49-F238E27FC236}">
                <a16:creationId xmlns:a16="http://schemas.microsoft.com/office/drawing/2014/main" id="{CE632732-6C59-5B4B-84F4-7DD12509BDEF}"/>
              </a:ext>
            </a:extLst>
          </p:cNvPr>
          <p:cNvSpPr>
            <a:spLocks noChangeArrowheads="1"/>
          </p:cNvSpPr>
          <p:nvPr/>
        </p:nvSpPr>
        <p:spPr bwMode="auto">
          <a:xfrm>
            <a:off x="4643438" y="3857625"/>
            <a:ext cx="500062" cy="428625"/>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154629" name="Ellipse 5">
            <a:extLst>
              <a:ext uri="{FF2B5EF4-FFF2-40B4-BE49-F238E27FC236}">
                <a16:creationId xmlns:a16="http://schemas.microsoft.com/office/drawing/2014/main" id="{0A48D79A-AFB1-B934-2F09-665B41CAF133}"/>
              </a:ext>
            </a:extLst>
          </p:cNvPr>
          <p:cNvSpPr>
            <a:spLocks noChangeArrowheads="1"/>
          </p:cNvSpPr>
          <p:nvPr/>
        </p:nvSpPr>
        <p:spPr bwMode="auto">
          <a:xfrm>
            <a:off x="5929313" y="3786188"/>
            <a:ext cx="500062" cy="5000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154630" name="Connecteur droit 8">
            <a:extLst>
              <a:ext uri="{FF2B5EF4-FFF2-40B4-BE49-F238E27FC236}">
                <a16:creationId xmlns:a16="http://schemas.microsoft.com/office/drawing/2014/main" id="{69038AE4-B583-C0D4-3EC4-ACCEACA8C060}"/>
              </a:ext>
            </a:extLst>
          </p:cNvPr>
          <p:cNvCxnSpPr>
            <a:cxnSpLocks noChangeShapeType="1"/>
            <a:stCxn id="154628" idx="3"/>
          </p:cNvCxnSpPr>
          <p:nvPr/>
        </p:nvCxnSpPr>
        <p:spPr bwMode="auto">
          <a:xfrm>
            <a:off x="5143500" y="4071938"/>
            <a:ext cx="785813" cy="1587"/>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cxnSp>
        <p:nvCxnSpPr>
          <p:cNvPr id="154631" name="Connecteur droit 9">
            <a:extLst>
              <a:ext uri="{FF2B5EF4-FFF2-40B4-BE49-F238E27FC236}">
                <a16:creationId xmlns:a16="http://schemas.microsoft.com/office/drawing/2014/main" id="{D680ED06-8679-B63F-5403-834A20C0ABA8}"/>
              </a:ext>
            </a:extLst>
          </p:cNvPr>
          <p:cNvCxnSpPr>
            <a:cxnSpLocks noChangeShapeType="1"/>
          </p:cNvCxnSpPr>
          <p:nvPr/>
        </p:nvCxnSpPr>
        <p:spPr bwMode="auto">
          <a:xfrm rot="5400000">
            <a:off x="5467350" y="4249738"/>
            <a:ext cx="357187" cy="1588"/>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cxnSp>
        <p:nvCxnSpPr>
          <p:cNvPr id="154632" name="Connecteur droit 10">
            <a:extLst>
              <a:ext uri="{FF2B5EF4-FFF2-40B4-BE49-F238E27FC236}">
                <a16:creationId xmlns:a16="http://schemas.microsoft.com/office/drawing/2014/main" id="{1B41A892-0001-0366-53C4-651B691D692A}"/>
              </a:ext>
            </a:extLst>
          </p:cNvPr>
          <p:cNvCxnSpPr>
            <a:cxnSpLocks noChangeShapeType="1"/>
          </p:cNvCxnSpPr>
          <p:nvPr/>
        </p:nvCxnSpPr>
        <p:spPr bwMode="auto">
          <a:xfrm>
            <a:off x="3786188" y="4427538"/>
            <a:ext cx="2859087"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4633" name="Connecteur droit 14">
            <a:extLst>
              <a:ext uri="{FF2B5EF4-FFF2-40B4-BE49-F238E27FC236}">
                <a16:creationId xmlns:a16="http://schemas.microsoft.com/office/drawing/2014/main" id="{1B0F7A4C-EFEC-0043-7C98-604BA6A43F5E}"/>
              </a:ext>
            </a:extLst>
          </p:cNvPr>
          <p:cNvCxnSpPr>
            <a:cxnSpLocks noChangeShapeType="1"/>
          </p:cNvCxnSpPr>
          <p:nvPr/>
        </p:nvCxnSpPr>
        <p:spPr bwMode="auto">
          <a:xfrm rot="5400000">
            <a:off x="6428581" y="4642644"/>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54634" name="Ellipse 5">
            <a:extLst>
              <a:ext uri="{FF2B5EF4-FFF2-40B4-BE49-F238E27FC236}">
                <a16:creationId xmlns:a16="http://schemas.microsoft.com/office/drawing/2014/main" id="{BDD8C552-B502-0672-888A-971069E81B27}"/>
              </a:ext>
            </a:extLst>
          </p:cNvPr>
          <p:cNvSpPr>
            <a:spLocks noChangeArrowheads="1"/>
          </p:cNvSpPr>
          <p:nvPr/>
        </p:nvSpPr>
        <p:spPr bwMode="auto">
          <a:xfrm>
            <a:off x="6357938" y="4857750"/>
            <a:ext cx="500062" cy="428625"/>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154635" name="Rectangle 3">
            <a:extLst>
              <a:ext uri="{FF2B5EF4-FFF2-40B4-BE49-F238E27FC236}">
                <a16:creationId xmlns:a16="http://schemas.microsoft.com/office/drawing/2014/main" id="{98F17686-A9EC-3CBF-E88C-93341BD1BD48}"/>
              </a:ext>
            </a:extLst>
          </p:cNvPr>
          <p:cNvSpPr>
            <a:spLocks noChangeArrowheads="1"/>
          </p:cNvSpPr>
          <p:nvPr/>
        </p:nvSpPr>
        <p:spPr bwMode="auto">
          <a:xfrm>
            <a:off x="2214563" y="4857750"/>
            <a:ext cx="500062" cy="428625"/>
          </a:xfrm>
          <a:prstGeom prst="rect">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154636" name="Rectangle 3">
            <a:extLst>
              <a:ext uri="{FF2B5EF4-FFF2-40B4-BE49-F238E27FC236}">
                <a16:creationId xmlns:a16="http://schemas.microsoft.com/office/drawing/2014/main" id="{B29B8E0C-5350-8928-43DC-C11FB23D6C82}"/>
              </a:ext>
            </a:extLst>
          </p:cNvPr>
          <p:cNvSpPr>
            <a:spLocks noChangeArrowheads="1"/>
          </p:cNvSpPr>
          <p:nvPr/>
        </p:nvSpPr>
        <p:spPr bwMode="auto">
          <a:xfrm>
            <a:off x="4929188" y="4857750"/>
            <a:ext cx="500062" cy="428625"/>
          </a:xfrm>
          <a:prstGeom prst="rect">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cxnSp>
        <p:nvCxnSpPr>
          <p:cNvPr id="154637" name="Connecteur droit 8">
            <a:extLst>
              <a:ext uri="{FF2B5EF4-FFF2-40B4-BE49-F238E27FC236}">
                <a16:creationId xmlns:a16="http://schemas.microsoft.com/office/drawing/2014/main" id="{A692B830-E605-9F32-86AF-0EBC69D987C0}"/>
              </a:ext>
            </a:extLst>
          </p:cNvPr>
          <p:cNvCxnSpPr>
            <a:cxnSpLocks noChangeShapeType="1"/>
          </p:cNvCxnSpPr>
          <p:nvPr/>
        </p:nvCxnSpPr>
        <p:spPr bwMode="auto">
          <a:xfrm>
            <a:off x="5143500" y="4000500"/>
            <a:ext cx="785813" cy="1588"/>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cxnSp>
        <p:nvCxnSpPr>
          <p:cNvPr id="154638" name="Connecteur droit 12">
            <a:extLst>
              <a:ext uri="{FF2B5EF4-FFF2-40B4-BE49-F238E27FC236}">
                <a16:creationId xmlns:a16="http://schemas.microsoft.com/office/drawing/2014/main" id="{E048C872-F757-0C86-0902-E400B5956238}"/>
              </a:ext>
            </a:extLst>
          </p:cNvPr>
          <p:cNvCxnSpPr>
            <a:cxnSpLocks noChangeShapeType="1"/>
          </p:cNvCxnSpPr>
          <p:nvPr/>
        </p:nvCxnSpPr>
        <p:spPr bwMode="auto">
          <a:xfrm rot="5400000">
            <a:off x="4999831" y="4642644"/>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4639" name="Connecteur droit 8">
            <a:extLst>
              <a:ext uri="{FF2B5EF4-FFF2-40B4-BE49-F238E27FC236}">
                <a16:creationId xmlns:a16="http://schemas.microsoft.com/office/drawing/2014/main" id="{B7917F1E-F20D-C50D-8310-AB0CFB47AE6B}"/>
              </a:ext>
            </a:extLst>
          </p:cNvPr>
          <p:cNvCxnSpPr>
            <a:cxnSpLocks noChangeShapeType="1"/>
          </p:cNvCxnSpPr>
          <p:nvPr/>
        </p:nvCxnSpPr>
        <p:spPr bwMode="auto">
          <a:xfrm>
            <a:off x="2714625" y="5072063"/>
            <a:ext cx="785813" cy="1587"/>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cxnSp>
        <p:nvCxnSpPr>
          <p:cNvPr id="154640" name="Connecteur droit 8">
            <a:extLst>
              <a:ext uri="{FF2B5EF4-FFF2-40B4-BE49-F238E27FC236}">
                <a16:creationId xmlns:a16="http://schemas.microsoft.com/office/drawing/2014/main" id="{67089F63-079A-95C3-709B-84E352725903}"/>
              </a:ext>
            </a:extLst>
          </p:cNvPr>
          <p:cNvCxnSpPr>
            <a:cxnSpLocks noChangeShapeType="1"/>
          </p:cNvCxnSpPr>
          <p:nvPr/>
        </p:nvCxnSpPr>
        <p:spPr bwMode="auto">
          <a:xfrm>
            <a:off x="2714625" y="5000625"/>
            <a:ext cx="785813" cy="1588"/>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cxnSp>
        <p:nvCxnSpPr>
          <p:cNvPr id="154641" name="Connecteur droit 9">
            <a:extLst>
              <a:ext uri="{FF2B5EF4-FFF2-40B4-BE49-F238E27FC236}">
                <a16:creationId xmlns:a16="http://schemas.microsoft.com/office/drawing/2014/main" id="{48D670AD-0182-7F0F-5840-9742823299EE}"/>
              </a:ext>
            </a:extLst>
          </p:cNvPr>
          <p:cNvCxnSpPr>
            <a:cxnSpLocks noChangeShapeType="1"/>
          </p:cNvCxnSpPr>
          <p:nvPr/>
        </p:nvCxnSpPr>
        <p:spPr bwMode="auto">
          <a:xfrm rot="5400000">
            <a:off x="2928937" y="5286376"/>
            <a:ext cx="4286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4642" name="Connecteur droit 10">
            <a:extLst>
              <a:ext uri="{FF2B5EF4-FFF2-40B4-BE49-F238E27FC236}">
                <a16:creationId xmlns:a16="http://schemas.microsoft.com/office/drawing/2014/main" id="{99221CF3-0C0B-C0CC-EA3E-A940E893B880}"/>
              </a:ext>
            </a:extLst>
          </p:cNvPr>
          <p:cNvCxnSpPr>
            <a:cxnSpLocks noChangeShapeType="1"/>
          </p:cNvCxnSpPr>
          <p:nvPr/>
        </p:nvCxnSpPr>
        <p:spPr bwMode="auto">
          <a:xfrm>
            <a:off x="1358900" y="5500688"/>
            <a:ext cx="2786063"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4643" name="Connecteur droit 12">
            <a:extLst>
              <a:ext uri="{FF2B5EF4-FFF2-40B4-BE49-F238E27FC236}">
                <a16:creationId xmlns:a16="http://schemas.microsoft.com/office/drawing/2014/main" id="{9A276DB2-E9E4-B55E-6C37-4445D99FEE69}"/>
              </a:ext>
            </a:extLst>
          </p:cNvPr>
          <p:cNvCxnSpPr>
            <a:cxnSpLocks noChangeShapeType="1"/>
          </p:cNvCxnSpPr>
          <p:nvPr/>
        </p:nvCxnSpPr>
        <p:spPr bwMode="auto">
          <a:xfrm rot="5400000">
            <a:off x="1143794" y="5714207"/>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4644" name="Connecteur droit 14">
            <a:extLst>
              <a:ext uri="{FF2B5EF4-FFF2-40B4-BE49-F238E27FC236}">
                <a16:creationId xmlns:a16="http://schemas.microsoft.com/office/drawing/2014/main" id="{B3E1DF22-07E8-4484-04E2-EE540EAFA052}"/>
              </a:ext>
            </a:extLst>
          </p:cNvPr>
          <p:cNvCxnSpPr>
            <a:cxnSpLocks noChangeShapeType="1"/>
          </p:cNvCxnSpPr>
          <p:nvPr/>
        </p:nvCxnSpPr>
        <p:spPr bwMode="auto">
          <a:xfrm rot="5400000">
            <a:off x="3928269" y="5714207"/>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54645" name="Ellipse 5">
            <a:extLst>
              <a:ext uri="{FF2B5EF4-FFF2-40B4-BE49-F238E27FC236}">
                <a16:creationId xmlns:a16="http://schemas.microsoft.com/office/drawing/2014/main" id="{5464235D-8C86-FE66-3004-CDF55A66F394}"/>
              </a:ext>
            </a:extLst>
          </p:cNvPr>
          <p:cNvSpPr>
            <a:spLocks noChangeArrowheads="1"/>
          </p:cNvSpPr>
          <p:nvPr/>
        </p:nvSpPr>
        <p:spPr bwMode="auto">
          <a:xfrm>
            <a:off x="3857625" y="5929313"/>
            <a:ext cx="500063" cy="428625"/>
          </a:xfrm>
          <a:prstGeom prst="ellipse">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154646" name="Rectangle 3">
            <a:extLst>
              <a:ext uri="{FF2B5EF4-FFF2-40B4-BE49-F238E27FC236}">
                <a16:creationId xmlns:a16="http://schemas.microsoft.com/office/drawing/2014/main" id="{63FB15A2-6096-D7D2-C6CD-7945436464DC}"/>
              </a:ext>
            </a:extLst>
          </p:cNvPr>
          <p:cNvSpPr>
            <a:spLocks noChangeArrowheads="1"/>
          </p:cNvSpPr>
          <p:nvPr/>
        </p:nvSpPr>
        <p:spPr bwMode="auto">
          <a:xfrm>
            <a:off x="2143125" y="5929313"/>
            <a:ext cx="500063" cy="428625"/>
          </a:xfrm>
          <a:prstGeom prst="rect">
            <a:avLst/>
          </a:prstGeom>
          <a:noFill/>
          <a:ln w="952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cxnSp>
        <p:nvCxnSpPr>
          <p:cNvPr id="154647" name="Connecteur droit 12">
            <a:extLst>
              <a:ext uri="{FF2B5EF4-FFF2-40B4-BE49-F238E27FC236}">
                <a16:creationId xmlns:a16="http://schemas.microsoft.com/office/drawing/2014/main" id="{0BE87FC7-40F1-3FCB-432C-E329BB98123E}"/>
              </a:ext>
            </a:extLst>
          </p:cNvPr>
          <p:cNvCxnSpPr>
            <a:cxnSpLocks noChangeShapeType="1"/>
          </p:cNvCxnSpPr>
          <p:nvPr/>
        </p:nvCxnSpPr>
        <p:spPr bwMode="auto">
          <a:xfrm rot="5400000">
            <a:off x="2143919" y="5714207"/>
            <a:ext cx="428625" cy="1587"/>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sp>
        <p:nvSpPr>
          <p:cNvPr id="154648" name="Rectangle 3">
            <a:extLst>
              <a:ext uri="{FF2B5EF4-FFF2-40B4-BE49-F238E27FC236}">
                <a16:creationId xmlns:a16="http://schemas.microsoft.com/office/drawing/2014/main" id="{1A7F8ED9-CE18-C729-D275-EA173048231F}"/>
              </a:ext>
            </a:extLst>
          </p:cNvPr>
          <p:cNvSpPr>
            <a:spLocks noChangeArrowheads="1"/>
          </p:cNvSpPr>
          <p:nvPr/>
        </p:nvSpPr>
        <p:spPr bwMode="auto">
          <a:xfrm>
            <a:off x="3000375" y="5929313"/>
            <a:ext cx="500063" cy="428625"/>
          </a:xfrm>
          <a:prstGeom prst="rect">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cxnSp>
        <p:nvCxnSpPr>
          <p:cNvPr id="154649" name="Connecteur droit 12">
            <a:extLst>
              <a:ext uri="{FF2B5EF4-FFF2-40B4-BE49-F238E27FC236}">
                <a16:creationId xmlns:a16="http://schemas.microsoft.com/office/drawing/2014/main" id="{0824950C-CA5B-CA57-214A-849BF73EED06}"/>
              </a:ext>
            </a:extLst>
          </p:cNvPr>
          <p:cNvCxnSpPr>
            <a:cxnSpLocks noChangeShapeType="1"/>
          </p:cNvCxnSpPr>
          <p:nvPr/>
        </p:nvCxnSpPr>
        <p:spPr bwMode="auto">
          <a:xfrm rot="5400000">
            <a:off x="3071019" y="5714207"/>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Ellipse 5">
            <a:extLst>
              <a:ext uri="{FF2B5EF4-FFF2-40B4-BE49-F238E27FC236}">
                <a16:creationId xmlns:a16="http://schemas.microsoft.com/office/drawing/2014/main" id="{1E24DDDE-BEC0-F0CA-0767-10A47E1ACA1C}"/>
              </a:ext>
            </a:extLst>
          </p:cNvPr>
          <p:cNvSpPr>
            <a:spLocks noChangeArrowheads="1"/>
          </p:cNvSpPr>
          <p:nvPr/>
        </p:nvSpPr>
        <p:spPr bwMode="auto">
          <a:xfrm>
            <a:off x="6072188" y="3929063"/>
            <a:ext cx="214312" cy="214312"/>
          </a:xfrm>
          <a:prstGeom prst="ellipse">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50" name="Ellipse 5">
            <a:extLst>
              <a:ext uri="{FF2B5EF4-FFF2-40B4-BE49-F238E27FC236}">
                <a16:creationId xmlns:a16="http://schemas.microsoft.com/office/drawing/2014/main" id="{DAB6F597-977A-B762-E44D-2249F4EDA45C}"/>
              </a:ext>
            </a:extLst>
          </p:cNvPr>
          <p:cNvSpPr>
            <a:spLocks noChangeArrowheads="1"/>
          </p:cNvSpPr>
          <p:nvPr/>
        </p:nvSpPr>
        <p:spPr bwMode="auto">
          <a:xfrm>
            <a:off x="3643313" y="4929188"/>
            <a:ext cx="214312" cy="214312"/>
          </a:xfrm>
          <a:prstGeom prst="ellipse">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154652" name="Ellipse 5">
            <a:extLst>
              <a:ext uri="{FF2B5EF4-FFF2-40B4-BE49-F238E27FC236}">
                <a16:creationId xmlns:a16="http://schemas.microsoft.com/office/drawing/2014/main" id="{B7034E42-1AD4-9A3F-B5A7-12B23ACA0F3F}"/>
              </a:ext>
            </a:extLst>
          </p:cNvPr>
          <p:cNvSpPr>
            <a:spLocks noChangeArrowheads="1"/>
          </p:cNvSpPr>
          <p:nvPr/>
        </p:nvSpPr>
        <p:spPr bwMode="auto">
          <a:xfrm>
            <a:off x="1143000" y="5929313"/>
            <a:ext cx="500063" cy="5000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52" name="Ellipse 5">
            <a:extLst>
              <a:ext uri="{FF2B5EF4-FFF2-40B4-BE49-F238E27FC236}">
                <a16:creationId xmlns:a16="http://schemas.microsoft.com/office/drawing/2014/main" id="{49FDBD16-2020-2221-2A19-60200FDCFFC2}"/>
              </a:ext>
            </a:extLst>
          </p:cNvPr>
          <p:cNvSpPr>
            <a:spLocks noChangeArrowheads="1"/>
          </p:cNvSpPr>
          <p:nvPr/>
        </p:nvSpPr>
        <p:spPr bwMode="auto">
          <a:xfrm>
            <a:off x="1285875" y="6072188"/>
            <a:ext cx="214313" cy="214312"/>
          </a:xfrm>
          <a:prstGeom prst="ellipse">
            <a:avLst/>
          </a:prstGeom>
          <a:solidFill>
            <a:schemeClr val="tx1"/>
          </a:solidFill>
          <a:ln w="9525" algn="ctr">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154654" name="Ellipse 5">
            <a:extLst>
              <a:ext uri="{FF2B5EF4-FFF2-40B4-BE49-F238E27FC236}">
                <a16:creationId xmlns:a16="http://schemas.microsoft.com/office/drawing/2014/main" id="{5AFE79CA-0383-954E-9173-D18F4DB53133}"/>
              </a:ext>
            </a:extLst>
          </p:cNvPr>
          <p:cNvSpPr>
            <a:spLocks noChangeArrowheads="1"/>
          </p:cNvSpPr>
          <p:nvPr/>
        </p:nvSpPr>
        <p:spPr bwMode="auto">
          <a:xfrm>
            <a:off x="3500438" y="4786313"/>
            <a:ext cx="500062" cy="5000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32" name="Connecteur droit 31">
            <a:extLst>
              <a:ext uri="{FF2B5EF4-FFF2-40B4-BE49-F238E27FC236}">
                <a16:creationId xmlns:a16="http://schemas.microsoft.com/office/drawing/2014/main" id="{4CA2D345-B635-C672-894F-24D82394FB27}"/>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5" name="Rectangle 4">
            <a:extLst>
              <a:ext uri="{FF2B5EF4-FFF2-40B4-BE49-F238E27FC236}">
                <a16:creationId xmlns:a16="http://schemas.microsoft.com/office/drawing/2014/main" id="{0BA49A4A-478D-F48B-02D2-2BA65727F820}"/>
              </a:ext>
            </a:extLst>
          </p:cNvPr>
          <p:cNvSpPr>
            <a:spLocks noChangeArrowheads="1"/>
          </p:cNvSpPr>
          <p:nvPr/>
        </p:nvSpPr>
        <p:spPr bwMode="auto">
          <a:xfrm>
            <a:off x="71438" y="214313"/>
            <a:ext cx="9072562" cy="461962"/>
          </a:xfrm>
          <a:prstGeom prst="rect">
            <a:avLst/>
          </a:prstGeom>
          <a:noFill/>
          <a:ln w="9525">
            <a:noFill/>
            <a:miter lim="800000"/>
            <a:headEnd/>
            <a:tailEnd/>
          </a:ln>
        </p:spPr>
        <p:txBody>
          <a:bodyPr>
            <a:spAutoFit/>
          </a:bodyPr>
          <a:lstStyle/>
          <a:p>
            <a:pPr>
              <a:defRPr/>
            </a:pPr>
            <a:r>
              <a:rPr lang="fr-FR" sz="2400" b="1" dirty="0">
                <a:solidFill>
                  <a:srgbClr val="C00000"/>
                </a:solidFill>
                <a:effectLst>
                  <a:outerShdw blurRad="38100" dist="38100" dir="2700000" algn="tl">
                    <a:srgbClr val="000000">
                      <a:alpha val="43137"/>
                    </a:srgbClr>
                  </a:outerShdw>
                </a:effectLst>
                <a:latin typeface="+mj-lt"/>
                <a:cs typeface="Arial" charset="0"/>
              </a:rPr>
              <a:t>Tenir compte des pièges lors du diagnostic et du calcul du risque </a:t>
            </a:r>
            <a:r>
              <a:rPr lang="fr-FR" sz="2000" dirty="0">
                <a:solidFill>
                  <a:schemeClr val="bg1"/>
                </a:solidFill>
                <a:latin typeface="+mj-lt"/>
                <a:cs typeface="Arial"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checkerboard(across)">
                                      <p:cBhvr>
                                        <p:cTn id="7" dur="500"/>
                                        <p:tgtEl>
                                          <p:spTgt spid="4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checkerboard(across)">
                                      <p:cBhvr>
                                        <p:cTn id="10" dur="500"/>
                                        <p:tgtEl>
                                          <p:spTgt spid="5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checkerboard(across)">
                                      <p:cBhvr>
                                        <p:cTn id="13" dur="500"/>
                                        <p:tgtEl>
                                          <p:spTgt spid="52"/>
                                        </p:tgtEl>
                                      </p:cBhvr>
                                    </p:animEffect>
                                  </p:childTnLst>
                                </p:cTn>
                              </p:par>
                              <p:par>
                                <p:cTn id="14" presetID="5" presetClass="entr" presetSubtype="10" fill="hold" nodeType="with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16"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0" grpId="0" animBg="1"/>
      <p:bldP spid="52"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a:extLst>
              <a:ext uri="{FF2B5EF4-FFF2-40B4-BE49-F238E27FC236}">
                <a16:creationId xmlns:a16="http://schemas.microsoft.com/office/drawing/2014/main" id="{BA139329-6FFA-0352-1326-4BC9135B0A53}"/>
              </a:ext>
            </a:extLst>
          </p:cNvPr>
          <p:cNvSpPr>
            <a:spLocks noChangeArrowheads="1"/>
          </p:cNvSpPr>
          <p:nvPr/>
        </p:nvSpPr>
        <p:spPr bwMode="auto">
          <a:xfrm>
            <a:off x="1979613" y="1268413"/>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50" name="Oval 3">
            <a:extLst>
              <a:ext uri="{FF2B5EF4-FFF2-40B4-BE49-F238E27FC236}">
                <a16:creationId xmlns:a16="http://schemas.microsoft.com/office/drawing/2014/main" id="{EE28CB74-7C38-0D3E-B27A-D82CE631CAAF}"/>
              </a:ext>
            </a:extLst>
          </p:cNvPr>
          <p:cNvSpPr>
            <a:spLocks noChangeArrowheads="1"/>
          </p:cNvSpPr>
          <p:nvPr/>
        </p:nvSpPr>
        <p:spPr bwMode="auto">
          <a:xfrm>
            <a:off x="2987675" y="1268413"/>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51" name="Line 4">
            <a:extLst>
              <a:ext uri="{FF2B5EF4-FFF2-40B4-BE49-F238E27FC236}">
                <a16:creationId xmlns:a16="http://schemas.microsoft.com/office/drawing/2014/main" id="{E6F44BA4-C65C-E93F-F396-E89720EAD7F2}"/>
              </a:ext>
            </a:extLst>
          </p:cNvPr>
          <p:cNvSpPr>
            <a:spLocks noChangeShapeType="1"/>
          </p:cNvSpPr>
          <p:nvPr/>
        </p:nvSpPr>
        <p:spPr bwMode="auto">
          <a:xfrm>
            <a:off x="2411413" y="1484313"/>
            <a:ext cx="5762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52" name="Rectangle 5">
            <a:extLst>
              <a:ext uri="{FF2B5EF4-FFF2-40B4-BE49-F238E27FC236}">
                <a16:creationId xmlns:a16="http://schemas.microsoft.com/office/drawing/2014/main" id="{DCBFF9A0-5260-8389-E9CC-BCA600D9809D}"/>
              </a:ext>
            </a:extLst>
          </p:cNvPr>
          <p:cNvSpPr>
            <a:spLocks noChangeArrowheads="1"/>
          </p:cNvSpPr>
          <p:nvPr/>
        </p:nvSpPr>
        <p:spPr bwMode="auto">
          <a:xfrm>
            <a:off x="5218113" y="1268413"/>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53" name="Oval 6">
            <a:extLst>
              <a:ext uri="{FF2B5EF4-FFF2-40B4-BE49-F238E27FC236}">
                <a16:creationId xmlns:a16="http://schemas.microsoft.com/office/drawing/2014/main" id="{A26FA017-5249-459B-D35E-4A46DF7B60E5}"/>
              </a:ext>
            </a:extLst>
          </p:cNvPr>
          <p:cNvSpPr>
            <a:spLocks noChangeArrowheads="1"/>
          </p:cNvSpPr>
          <p:nvPr/>
        </p:nvSpPr>
        <p:spPr bwMode="auto">
          <a:xfrm>
            <a:off x="6227763" y="1268413"/>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54" name="Line 7">
            <a:extLst>
              <a:ext uri="{FF2B5EF4-FFF2-40B4-BE49-F238E27FC236}">
                <a16:creationId xmlns:a16="http://schemas.microsoft.com/office/drawing/2014/main" id="{A5CB3E4F-EC8B-2774-372F-BDEB9E3BAF50}"/>
              </a:ext>
            </a:extLst>
          </p:cNvPr>
          <p:cNvSpPr>
            <a:spLocks noChangeShapeType="1"/>
          </p:cNvSpPr>
          <p:nvPr/>
        </p:nvSpPr>
        <p:spPr bwMode="auto">
          <a:xfrm>
            <a:off x="5649913" y="1484313"/>
            <a:ext cx="5778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55" name="Line 8">
            <a:extLst>
              <a:ext uri="{FF2B5EF4-FFF2-40B4-BE49-F238E27FC236}">
                <a16:creationId xmlns:a16="http://schemas.microsoft.com/office/drawing/2014/main" id="{A66B5FF2-FED6-4CF3-B54D-2026F3D96870}"/>
              </a:ext>
            </a:extLst>
          </p:cNvPr>
          <p:cNvSpPr>
            <a:spLocks noChangeShapeType="1"/>
          </p:cNvSpPr>
          <p:nvPr/>
        </p:nvSpPr>
        <p:spPr bwMode="auto">
          <a:xfrm>
            <a:off x="2700338" y="1484313"/>
            <a:ext cx="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56" name="Line 9">
            <a:extLst>
              <a:ext uri="{FF2B5EF4-FFF2-40B4-BE49-F238E27FC236}">
                <a16:creationId xmlns:a16="http://schemas.microsoft.com/office/drawing/2014/main" id="{9E1C666C-78DD-D366-1428-4ED392CC35C7}"/>
              </a:ext>
            </a:extLst>
          </p:cNvPr>
          <p:cNvSpPr>
            <a:spLocks noChangeShapeType="1"/>
          </p:cNvSpPr>
          <p:nvPr/>
        </p:nvSpPr>
        <p:spPr bwMode="auto">
          <a:xfrm>
            <a:off x="5940425" y="1484313"/>
            <a:ext cx="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57" name="Line 10">
            <a:extLst>
              <a:ext uri="{FF2B5EF4-FFF2-40B4-BE49-F238E27FC236}">
                <a16:creationId xmlns:a16="http://schemas.microsoft.com/office/drawing/2014/main" id="{B72AE5B9-B623-7A35-DAE4-EDBB675367D3}"/>
              </a:ext>
            </a:extLst>
          </p:cNvPr>
          <p:cNvSpPr>
            <a:spLocks noChangeShapeType="1"/>
          </p:cNvSpPr>
          <p:nvPr/>
        </p:nvSpPr>
        <p:spPr bwMode="auto">
          <a:xfrm>
            <a:off x="1187450" y="1989138"/>
            <a:ext cx="25923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58" name="Rectangle 11">
            <a:extLst>
              <a:ext uri="{FF2B5EF4-FFF2-40B4-BE49-F238E27FC236}">
                <a16:creationId xmlns:a16="http://schemas.microsoft.com/office/drawing/2014/main" id="{6C428676-54B4-83DA-8A63-FDD6491CEBEB}"/>
              </a:ext>
            </a:extLst>
          </p:cNvPr>
          <p:cNvSpPr>
            <a:spLocks noChangeArrowheads="1"/>
          </p:cNvSpPr>
          <p:nvPr/>
        </p:nvSpPr>
        <p:spPr bwMode="auto">
          <a:xfrm>
            <a:off x="1000125" y="2286000"/>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59" name="Rectangle 12">
            <a:extLst>
              <a:ext uri="{FF2B5EF4-FFF2-40B4-BE49-F238E27FC236}">
                <a16:creationId xmlns:a16="http://schemas.microsoft.com/office/drawing/2014/main" id="{2F96D257-F13A-8896-55C5-D24C681033EC}"/>
              </a:ext>
            </a:extLst>
          </p:cNvPr>
          <p:cNvSpPr>
            <a:spLocks noChangeArrowheads="1"/>
          </p:cNvSpPr>
          <p:nvPr/>
        </p:nvSpPr>
        <p:spPr bwMode="auto">
          <a:xfrm>
            <a:off x="3563938" y="2205038"/>
            <a:ext cx="431800" cy="431800"/>
          </a:xfrm>
          <a:prstGeom prst="rect">
            <a:avLst/>
          </a:prstGeom>
          <a:solidFill>
            <a:srgbClr val="FFFF00"/>
          </a:solidFill>
          <a:ln w="9525">
            <a:solidFill>
              <a:schemeClr val="bg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60" name="Oval 13">
            <a:extLst>
              <a:ext uri="{FF2B5EF4-FFF2-40B4-BE49-F238E27FC236}">
                <a16:creationId xmlns:a16="http://schemas.microsoft.com/office/drawing/2014/main" id="{EDD525CC-CAA2-627C-961D-04E3BFE8D5BC}"/>
              </a:ext>
            </a:extLst>
          </p:cNvPr>
          <p:cNvSpPr>
            <a:spLocks noChangeArrowheads="1"/>
          </p:cNvSpPr>
          <p:nvPr/>
        </p:nvSpPr>
        <p:spPr bwMode="auto">
          <a:xfrm>
            <a:off x="2555875" y="22050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61" name="Oval 14">
            <a:extLst>
              <a:ext uri="{FF2B5EF4-FFF2-40B4-BE49-F238E27FC236}">
                <a16:creationId xmlns:a16="http://schemas.microsoft.com/office/drawing/2014/main" id="{D1AC0044-5E2A-BA70-1DCB-C2EB05731859}"/>
              </a:ext>
            </a:extLst>
          </p:cNvPr>
          <p:cNvSpPr>
            <a:spLocks noChangeArrowheads="1"/>
          </p:cNvSpPr>
          <p:nvPr/>
        </p:nvSpPr>
        <p:spPr bwMode="auto">
          <a:xfrm>
            <a:off x="1763713" y="2205038"/>
            <a:ext cx="504825" cy="504825"/>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62" name="Line 15">
            <a:extLst>
              <a:ext uri="{FF2B5EF4-FFF2-40B4-BE49-F238E27FC236}">
                <a16:creationId xmlns:a16="http://schemas.microsoft.com/office/drawing/2014/main" id="{B17D7E41-60DC-4B5B-5AFA-E263E3F21DA1}"/>
              </a:ext>
            </a:extLst>
          </p:cNvPr>
          <p:cNvSpPr>
            <a:spLocks noChangeShapeType="1"/>
          </p:cNvSpPr>
          <p:nvPr/>
        </p:nvSpPr>
        <p:spPr bwMode="auto">
          <a:xfrm>
            <a:off x="1187450"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3" name="Line 16">
            <a:extLst>
              <a:ext uri="{FF2B5EF4-FFF2-40B4-BE49-F238E27FC236}">
                <a16:creationId xmlns:a16="http://schemas.microsoft.com/office/drawing/2014/main" id="{51E6588C-BFE9-A65F-1D86-62F2C2336139}"/>
              </a:ext>
            </a:extLst>
          </p:cNvPr>
          <p:cNvSpPr>
            <a:spLocks noChangeShapeType="1"/>
          </p:cNvSpPr>
          <p:nvPr/>
        </p:nvSpPr>
        <p:spPr bwMode="auto">
          <a:xfrm>
            <a:off x="1979613"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4" name="Line 17">
            <a:extLst>
              <a:ext uri="{FF2B5EF4-FFF2-40B4-BE49-F238E27FC236}">
                <a16:creationId xmlns:a16="http://schemas.microsoft.com/office/drawing/2014/main" id="{6E51B79A-3C1F-0C13-EC4F-3C237361027B}"/>
              </a:ext>
            </a:extLst>
          </p:cNvPr>
          <p:cNvSpPr>
            <a:spLocks noChangeShapeType="1"/>
          </p:cNvSpPr>
          <p:nvPr/>
        </p:nvSpPr>
        <p:spPr bwMode="auto">
          <a:xfrm>
            <a:off x="2843213"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5" name="Line 18">
            <a:extLst>
              <a:ext uri="{FF2B5EF4-FFF2-40B4-BE49-F238E27FC236}">
                <a16:creationId xmlns:a16="http://schemas.microsoft.com/office/drawing/2014/main" id="{076CAD9C-ECE0-E135-8195-CE329150AD3A}"/>
              </a:ext>
            </a:extLst>
          </p:cNvPr>
          <p:cNvSpPr>
            <a:spLocks noChangeShapeType="1"/>
          </p:cNvSpPr>
          <p:nvPr/>
        </p:nvSpPr>
        <p:spPr bwMode="auto">
          <a:xfrm>
            <a:off x="3779838"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6" name="Line 19">
            <a:extLst>
              <a:ext uri="{FF2B5EF4-FFF2-40B4-BE49-F238E27FC236}">
                <a16:creationId xmlns:a16="http://schemas.microsoft.com/office/drawing/2014/main" id="{26836888-A771-C29F-D746-2DF83FF72974}"/>
              </a:ext>
            </a:extLst>
          </p:cNvPr>
          <p:cNvSpPr>
            <a:spLocks noChangeShapeType="1"/>
          </p:cNvSpPr>
          <p:nvPr/>
        </p:nvSpPr>
        <p:spPr bwMode="auto">
          <a:xfrm>
            <a:off x="4859338" y="1989138"/>
            <a:ext cx="26654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7" name="Oval 20">
            <a:extLst>
              <a:ext uri="{FF2B5EF4-FFF2-40B4-BE49-F238E27FC236}">
                <a16:creationId xmlns:a16="http://schemas.microsoft.com/office/drawing/2014/main" id="{38B75E84-5C72-6A35-7F81-352B18FC9F0C}"/>
              </a:ext>
            </a:extLst>
          </p:cNvPr>
          <p:cNvSpPr>
            <a:spLocks noChangeArrowheads="1"/>
          </p:cNvSpPr>
          <p:nvPr/>
        </p:nvSpPr>
        <p:spPr bwMode="auto">
          <a:xfrm>
            <a:off x="4572000" y="2205038"/>
            <a:ext cx="504825" cy="504825"/>
          </a:xfrm>
          <a:prstGeom prst="ellipse">
            <a:avLst/>
          </a:prstGeom>
          <a:solidFill>
            <a:srgbClr val="FFFF00"/>
          </a:solidFill>
          <a:ln w="9525">
            <a:solidFill>
              <a:schemeClr val="bg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68" name="Oval 21">
            <a:extLst>
              <a:ext uri="{FF2B5EF4-FFF2-40B4-BE49-F238E27FC236}">
                <a16:creationId xmlns:a16="http://schemas.microsoft.com/office/drawing/2014/main" id="{53360F61-E83D-B018-1A25-31625B72A529}"/>
              </a:ext>
            </a:extLst>
          </p:cNvPr>
          <p:cNvSpPr>
            <a:spLocks noChangeArrowheads="1"/>
          </p:cNvSpPr>
          <p:nvPr/>
        </p:nvSpPr>
        <p:spPr bwMode="auto">
          <a:xfrm>
            <a:off x="5580063" y="2205038"/>
            <a:ext cx="504825" cy="504825"/>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69" name="Oval 22">
            <a:extLst>
              <a:ext uri="{FF2B5EF4-FFF2-40B4-BE49-F238E27FC236}">
                <a16:creationId xmlns:a16="http://schemas.microsoft.com/office/drawing/2014/main" id="{9C882757-0E49-5888-C8A7-639591C85EE1}"/>
              </a:ext>
            </a:extLst>
          </p:cNvPr>
          <p:cNvSpPr>
            <a:spLocks noChangeArrowheads="1"/>
          </p:cNvSpPr>
          <p:nvPr/>
        </p:nvSpPr>
        <p:spPr bwMode="auto">
          <a:xfrm>
            <a:off x="6515100" y="22050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70" name="Rectangle 23">
            <a:extLst>
              <a:ext uri="{FF2B5EF4-FFF2-40B4-BE49-F238E27FC236}">
                <a16:creationId xmlns:a16="http://schemas.microsoft.com/office/drawing/2014/main" id="{6A9875F2-77F6-9E04-2E4A-55B75555007A}"/>
              </a:ext>
            </a:extLst>
          </p:cNvPr>
          <p:cNvSpPr>
            <a:spLocks noChangeArrowheads="1"/>
          </p:cNvSpPr>
          <p:nvPr/>
        </p:nvSpPr>
        <p:spPr bwMode="auto">
          <a:xfrm>
            <a:off x="7308850" y="2205038"/>
            <a:ext cx="431800" cy="431800"/>
          </a:xfrm>
          <a:prstGeom prst="rect">
            <a:avLst/>
          </a:prstGeom>
          <a:solidFill>
            <a:srgbClr val="FFFF00"/>
          </a:solidFill>
          <a:ln w="9525">
            <a:solidFill>
              <a:schemeClr val="bg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5671" name="Line 24">
            <a:extLst>
              <a:ext uri="{FF2B5EF4-FFF2-40B4-BE49-F238E27FC236}">
                <a16:creationId xmlns:a16="http://schemas.microsoft.com/office/drawing/2014/main" id="{44BF64B0-6069-0E3A-C09D-C52EE87BCEC1}"/>
              </a:ext>
            </a:extLst>
          </p:cNvPr>
          <p:cNvSpPr>
            <a:spLocks noChangeShapeType="1"/>
          </p:cNvSpPr>
          <p:nvPr/>
        </p:nvSpPr>
        <p:spPr bwMode="auto">
          <a:xfrm>
            <a:off x="4859338"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72" name="Line 25">
            <a:extLst>
              <a:ext uri="{FF2B5EF4-FFF2-40B4-BE49-F238E27FC236}">
                <a16:creationId xmlns:a16="http://schemas.microsoft.com/office/drawing/2014/main" id="{985B6172-FBBB-8C0E-C428-09744B0DB0B3}"/>
              </a:ext>
            </a:extLst>
          </p:cNvPr>
          <p:cNvSpPr>
            <a:spLocks noChangeShapeType="1"/>
          </p:cNvSpPr>
          <p:nvPr/>
        </p:nvSpPr>
        <p:spPr bwMode="auto">
          <a:xfrm>
            <a:off x="5795963"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73" name="Line 26">
            <a:extLst>
              <a:ext uri="{FF2B5EF4-FFF2-40B4-BE49-F238E27FC236}">
                <a16:creationId xmlns:a16="http://schemas.microsoft.com/office/drawing/2014/main" id="{368735FF-1189-643D-88C9-B3A6F556D916}"/>
              </a:ext>
            </a:extLst>
          </p:cNvPr>
          <p:cNvSpPr>
            <a:spLocks noChangeShapeType="1"/>
          </p:cNvSpPr>
          <p:nvPr/>
        </p:nvSpPr>
        <p:spPr bwMode="auto">
          <a:xfrm>
            <a:off x="6732588" y="1989138"/>
            <a:ext cx="0" cy="2159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74" name="Line 27">
            <a:extLst>
              <a:ext uri="{FF2B5EF4-FFF2-40B4-BE49-F238E27FC236}">
                <a16:creationId xmlns:a16="http://schemas.microsoft.com/office/drawing/2014/main" id="{C4E4E035-E42B-F93F-C79F-53E075BAD3FE}"/>
              </a:ext>
            </a:extLst>
          </p:cNvPr>
          <p:cNvSpPr>
            <a:spLocks noChangeShapeType="1"/>
          </p:cNvSpPr>
          <p:nvPr/>
        </p:nvSpPr>
        <p:spPr bwMode="auto">
          <a:xfrm>
            <a:off x="7524750"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75" name="Line 28">
            <a:extLst>
              <a:ext uri="{FF2B5EF4-FFF2-40B4-BE49-F238E27FC236}">
                <a16:creationId xmlns:a16="http://schemas.microsoft.com/office/drawing/2014/main" id="{4B5372A6-A36E-2CC2-21F6-72F831A6DB9B}"/>
              </a:ext>
            </a:extLst>
          </p:cNvPr>
          <p:cNvSpPr>
            <a:spLocks noChangeShapeType="1"/>
          </p:cNvSpPr>
          <p:nvPr/>
        </p:nvSpPr>
        <p:spPr bwMode="auto">
          <a:xfrm>
            <a:off x="3995738" y="2420938"/>
            <a:ext cx="5762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76" name="Rectangle 29">
            <a:extLst>
              <a:ext uri="{FF2B5EF4-FFF2-40B4-BE49-F238E27FC236}">
                <a16:creationId xmlns:a16="http://schemas.microsoft.com/office/drawing/2014/main" id="{66427E70-BE3F-89EF-9EE9-D519D66AC1F3}"/>
              </a:ext>
            </a:extLst>
          </p:cNvPr>
          <p:cNvSpPr>
            <a:spLocks noChangeArrowheads="1"/>
          </p:cNvSpPr>
          <p:nvPr/>
        </p:nvSpPr>
        <p:spPr bwMode="auto">
          <a:xfrm>
            <a:off x="1500188" y="12858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38622" name="Rectangle 30">
            <a:extLst>
              <a:ext uri="{FF2B5EF4-FFF2-40B4-BE49-F238E27FC236}">
                <a16:creationId xmlns:a16="http://schemas.microsoft.com/office/drawing/2014/main" id="{332BF2E9-E2B4-E15A-4B9A-36D030B4E173}"/>
              </a:ext>
            </a:extLst>
          </p:cNvPr>
          <p:cNvSpPr>
            <a:spLocks noChangeArrowheads="1"/>
          </p:cNvSpPr>
          <p:nvPr/>
        </p:nvSpPr>
        <p:spPr bwMode="auto">
          <a:xfrm>
            <a:off x="3500438" y="1568450"/>
            <a:ext cx="431800" cy="431800"/>
          </a:xfrm>
          <a:prstGeom prst="rect">
            <a:avLst/>
          </a:prstGeom>
          <a:noFill/>
          <a:ln w="9525">
            <a:noFill/>
            <a:miter lim="800000"/>
            <a:headEnd/>
            <a:tailEnd/>
          </a:ln>
        </p:spPr>
        <p:txBody>
          <a:bodyPr wrap="none" anchor="ctr"/>
          <a:lstStyle/>
          <a:p>
            <a:pPr algn="ctr">
              <a:defRPr/>
            </a:pPr>
            <a:r>
              <a:rPr lang="fr-FR" sz="2000" b="1" dirty="0">
                <a:solidFill>
                  <a:schemeClr val="tx2">
                    <a:lumMod val="50000"/>
                  </a:schemeClr>
                </a:solidFill>
                <a:latin typeface="Arial" charset="0"/>
              </a:rPr>
              <a:t>A/a</a:t>
            </a:r>
          </a:p>
        </p:txBody>
      </p:sp>
      <p:sp>
        <p:nvSpPr>
          <p:cNvPr id="238624" name="Rectangle 32">
            <a:extLst>
              <a:ext uri="{FF2B5EF4-FFF2-40B4-BE49-F238E27FC236}">
                <a16:creationId xmlns:a16="http://schemas.microsoft.com/office/drawing/2014/main" id="{1A51C7D4-B130-B391-ACE1-B3E30B263636}"/>
              </a:ext>
            </a:extLst>
          </p:cNvPr>
          <p:cNvSpPr>
            <a:spLocks noChangeArrowheads="1"/>
          </p:cNvSpPr>
          <p:nvPr/>
        </p:nvSpPr>
        <p:spPr bwMode="auto">
          <a:xfrm>
            <a:off x="6783388" y="1497013"/>
            <a:ext cx="431800" cy="431800"/>
          </a:xfrm>
          <a:prstGeom prst="rect">
            <a:avLst/>
          </a:prstGeom>
          <a:noFill/>
          <a:ln w="9525">
            <a:noFill/>
            <a:miter lim="800000"/>
            <a:headEnd/>
            <a:tailEnd/>
          </a:ln>
        </p:spPr>
        <p:txBody>
          <a:bodyPr wrap="none" anchor="ctr"/>
          <a:lstStyle/>
          <a:p>
            <a:pPr algn="ctr">
              <a:defRPr/>
            </a:pPr>
            <a:r>
              <a:rPr lang="fr-FR" sz="2000" b="1" dirty="0">
                <a:solidFill>
                  <a:schemeClr val="tx2">
                    <a:lumMod val="50000"/>
                  </a:schemeClr>
                </a:solidFill>
                <a:latin typeface="Arial" charset="0"/>
              </a:rPr>
              <a:t>AA</a:t>
            </a:r>
          </a:p>
        </p:txBody>
      </p:sp>
      <p:sp>
        <p:nvSpPr>
          <p:cNvPr id="238626" name="Rectangle 34">
            <a:extLst>
              <a:ext uri="{FF2B5EF4-FFF2-40B4-BE49-F238E27FC236}">
                <a16:creationId xmlns:a16="http://schemas.microsoft.com/office/drawing/2014/main" id="{DAA48595-A360-70BF-20E6-6262F3988121}"/>
              </a:ext>
            </a:extLst>
          </p:cNvPr>
          <p:cNvSpPr>
            <a:spLocks noChangeArrowheads="1"/>
          </p:cNvSpPr>
          <p:nvPr/>
        </p:nvSpPr>
        <p:spPr bwMode="auto">
          <a:xfrm>
            <a:off x="4643438" y="264001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b="1">
                <a:solidFill>
                  <a:srgbClr val="00B050"/>
                </a:solidFill>
                <a:latin typeface="Arial" panose="020B0604020202020204" pitchFamily="34" charset="0"/>
              </a:rPr>
              <a:t>b/b</a:t>
            </a:r>
          </a:p>
        </p:txBody>
      </p:sp>
      <p:sp>
        <p:nvSpPr>
          <p:cNvPr id="238627" name="Rectangle 35">
            <a:extLst>
              <a:ext uri="{FF2B5EF4-FFF2-40B4-BE49-F238E27FC236}">
                <a16:creationId xmlns:a16="http://schemas.microsoft.com/office/drawing/2014/main" id="{9E083A21-365D-38A1-11BB-B9C9DB1DB09C}"/>
              </a:ext>
            </a:extLst>
          </p:cNvPr>
          <p:cNvSpPr>
            <a:spLocks noChangeArrowheads="1"/>
          </p:cNvSpPr>
          <p:nvPr/>
        </p:nvSpPr>
        <p:spPr bwMode="auto">
          <a:xfrm>
            <a:off x="2105025" y="8540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rgbClr val="00B050"/>
                </a:solidFill>
                <a:latin typeface="Arial" panose="020B0604020202020204" pitchFamily="34" charset="0"/>
              </a:rPr>
              <a:t>B/B</a:t>
            </a:r>
          </a:p>
        </p:txBody>
      </p:sp>
      <p:sp>
        <p:nvSpPr>
          <p:cNvPr id="238628" name="Rectangle 36">
            <a:extLst>
              <a:ext uri="{FF2B5EF4-FFF2-40B4-BE49-F238E27FC236}">
                <a16:creationId xmlns:a16="http://schemas.microsoft.com/office/drawing/2014/main" id="{78BB972E-DB5C-0935-108B-7DFFD268BDD6}"/>
              </a:ext>
            </a:extLst>
          </p:cNvPr>
          <p:cNvSpPr>
            <a:spLocks noChangeArrowheads="1"/>
          </p:cNvSpPr>
          <p:nvPr/>
        </p:nvSpPr>
        <p:spPr bwMode="auto">
          <a:xfrm>
            <a:off x="3113088" y="8540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rgbClr val="00B050"/>
                </a:solidFill>
                <a:latin typeface="Arial" panose="020B0604020202020204" pitchFamily="34" charset="0"/>
              </a:rPr>
              <a:t>B/B</a:t>
            </a:r>
          </a:p>
        </p:txBody>
      </p:sp>
      <p:sp>
        <p:nvSpPr>
          <p:cNvPr id="238629" name="Rectangle 37">
            <a:extLst>
              <a:ext uri="{FF2B5EF4-FFF2-40B4-BE49-F238E27FC236}">
                <a16:creationId xmlns:a16="http://schemas.microsoft.com/office/drawing/2014/main" id="{C60FA6A4-EE05-CE56-0089-BD5CA8C07386}"/>
              </a:ext>
            </a:extLst>
          </p:cNvPr>
          <p:cNvSpPr>
            <a:spLocks noChangeArrowheads="1"/>
          </p:cNvSpPr>
          <p:nvPr/>
        </p:nvSpPr>
        <p:spPr bwMode="auto">
          <a:xfrm>
            <a:off x="5340350" y="8540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rgbClr val="00B050"/>
                </a:solidFill>
                <a:latin typeface="Arial" panose="020B0604020202020204" pitchFamily="34" charset="0"/>
              </a:rPr>
              <a:t>B/b</a:t>
            </a:r>
          </a:p>
        </p:txBody>
      </p:sp>
      <p:sp>
        <p:nvSpPr>
          <p:cNvPr id="238630" name="Rectangle 38">
            <a:extLst>
              <a:ext uri="{FF2B5EF4-FFF2-40B4-BE49-F238E27FC236}">
                <a16:creationId xmlns:a16="http://schemas.microsoft.com/office/drawing/2014/main" id="{387A1B56-EF66-CA46-661C-295379DF24F7}"/>
              </a:ext>
            </a:extLst>
          </p:cNvPr>
          <p:cNvSpPr>
            <a:spLocks noChangeArrowheads="1"/>
          </p:cNvSpPr>
          <p:nvPr/>
        </p:nvSpPr>
        <p:spPr bwMode="auto">
          <a:xfrm>
            <a:off x="6426200" y="8540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rgbClr val="00B050"/>
                </a:solidFill>
                <a:latin typeface="Arial" panose="020B0604020202020204" pitchFamily="34" charset="0"/>
              </a:rPr>
              <a:t>B/b</a:t>
            </a:r>
          </a:p>
        </p:txBody>
      </p:sp>
      <p:sp>
        <p:nvSpPr>
          <p:cNvPr id="155684" name="Line 39">
            <a:extLst>
              <a:ext uri="{FF2B5EF4-FFF2-40B4-BE49-F238E27FC236}">
                <a16:creationId xmlns:a16="http://schemas.microsoft.com/office/drawing/2014/main" id="{1084DFA5-30EE-B004-6026-6A772CD048AF}"/>
              </a:ext>
            </a:extLst>
          </p:cNvPr>
          <p:cNvSpPr>
            <a:spLocks noChangeShapeType="1"/>
          </p:cNvSpPr>
          <p:nvPr/>
        </p:nvSpPr>
        <p:spPr bwMode="auto">
          <a:xfrm>
            <a:off x="4284663" y="2419350"/>
            <a:ext cx="46037" cy="652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8632" name="Rectangle 40">
            <a:extLst>
              <a:ext uri="{FF2B5EF4-FFF2-40B4-BE49-F238E27FC236}">
                <a16:creationId xmlns:a16="http://schemas.microsoft.com/office/drawing/2014/main" id="{FCE1D217-2C8E-DD0A-330A-F4A37EC9AB24}"/>
              </a:ext>
            </a:extLst>
          </p:cNvPr>
          <p:cNvSpPr>
            <a:spLocks noChangeArrowheads="1"/>
          </p:cNvSpPr>
          <p:nvPr/>
        </p:nvSpPr>
        <p:spPr bwMode="auto">
          <a:xfrm>
            <a:off x="3571875" y="257175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b="1">
                <a:solidFill>
                  <a:srgbClr val="00B050"/>
                </a:solidFill>
                <a:latin typeface="Arial" panose="020B0604020202020204" pitchFamily="34" charset="0"/>
              </a:rPr>
              <a:t>B/B</a:t>
            </a:r>
          </a:p>
        </p:txBody>
      </p:sp>
      <p:sp>
        <p:nvSpPr>
          <p:cNvPr id="155686" name="Line 42">
            <a:extLst>
              <a:ext uri="{FF2B5EF4-FFF2-40B4-BE49-F238E27FC236}">
                <a16:creationId xmlns:a16="http://schemas.microsoft.com/office/drawing/2014/main" id="{95327296-EE02-832B-6D15-552DD2D6A729}"/>
              </a:ext>
            </a:extLst>
          </p:cNvPr>
          <p:cNvSpPr>
            <a:spLocks noChangeShapeType="1"/>
          </p:cNvSpPr>
          <p:nvPr/>
        </p:nvSpPr>
        <p:spPr bwMode="auto">
          <a:xfrm>
            <a:off x="2178050" y="3143250"/>
            <a:ext cx="46085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87" name="Line 43">
            <a:extLst>
              <a:ext uri="{FF2B5EF4-FFF2-40B4-BE49-F238E27FC236}">
                <a16:creationId xmlns:a16="http://schemas.microsoft.com/office/drawing/2014/main" id="{B28A57F3-E6EF-FEFB-4A22-18112392A308}"/>
              </a:ext>
            </a:extLst>
          </p:cNvPr>
          <p:cNvSpPr>
            <a:spLocks noChangeShapeType="1"/>
          </p:cNvSpPr>
          <p:nvPr/>
        </p:nvSpPr>
        <p:spPr bwMode="auto">
          <a:xfrm>
            <a:off x="6804025" y="314325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88" name="Line 44">
            <a:extLst>
              <a:ext uri="{FF2B5EF4-FFF2-40B4-BE49-F238E27FC236}">
                <a16:creationId xmlns:a16="http://schemas.microsoft.com/office/drawing/2014/main" id="{EDA8B402-701B-3367-65BD-2936FC1CEB67}"/>
              </a:ext>
            </a:extLst>
          </p:cNvPr>
          <p:cNvSpPr>
            <a:spLocks noChangeShapeType="1"/>
          </p:cNvSpPr>
          <p:nvPr/>
        </p:nvSpPr>
        <p:spPr bwMode="auto">
          <a:xfrm>
            <a:off x="5724525" y="314325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89" name="Line 45">
            <a:extLst>
              <a:ext uri="{FF2B5EF4-FFF2-40B4-BE49-F238E27FC236}">
                <a16:creationId xmlns:a16="http://schemas.microsoft.com/office/drawing/2014/main" id="{550F2394-650B-E1FA-3E4B-18CDFA3E9ACD}"/>
              </a:ext>
            </a:extLst>
          </p:cNvPr>
          <p:cNvSpPr>
            <a:spLocks noChangeShapeType="1"/>
          </p:cNvSpPr>
          <p:nvPr/>
        </p:nvSpPr>
        <p:spPr bwMode="auto">
          <a:xfrm>
            <a:off x="4500563" y="314325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90" name="Line 46">
            <a:extLst>
              <a:ext uri="{FF2B5EF4-FFF2-40B4-BE49-F238E27FC236}">
                <a16:creationId xmlns:a16="http://schemas.microsoft.com/office/drawing/2014/main" id="{FB0588E0-B74A-1F31-883A-80AAB4A50377}"/>
              </a:ext>
            </a:extLst>
          </p:cNvPr>
          <p:cNvSpPr>
            <a:spLocks noChangeShapeType="1"/>
          </p:cNvSpPr>
          <p:nvPr/>
        </p:nvSpPr>
        <p:spPr bwMode="auto">
          <a:xfrm>
            <a:off x="3419475" y="314325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4" name="Line 47">
            <a:extLst>
              <a:ext uri="{FF2B5EF4-FFF2-40B4-BE49-F238E27FC236}">
                <a16:creationId xmlns:a16="http://schemas.microsoft.com/office/drawing/2014/main" id="{F7BE4855-ADF4-9A16-AA0E-FA6A19EDC329}"/>
              </a:ext>
            </a:extLst>
          </p:cNvPr>
          <p:cNvSpPr>
            <a:spLocks noChangeShapeType="1"/>
          </p:cNvSpPr>
          <p:nvPr/>
        </p:nvSpPr>
        <p:spPr bwMode="auto">
          <a:xfrm>
            <a:off x="2195513" y="3143250"/>
            <a:ext cx="0" cy="215900"/>
          </a:xfrm>
          <a:prstGeom prst="line">
            <a:avLst/>
          </a:prstGeom>
          <a:noFill/>
          <a:ln w="9525">
            <a:solidFill>
              <a:schemeClr val="tx1">
                <a:lumMod val="95000"/>
              </a:schemeClr>
            </a:solidFill>
            <a:round/>
            <a:headEnd/>
            <a:tailEnd/>
          </a:ln>
        </p:spPr>
        <p:txBody>
          <a:bodyPr/>
          <a:lstStyle/>
          <a:p>
            <a:pPr>
              <a:defRPr/>
            </a:pPr>
            <a:endParaRPr lang="fr-FR">
              <a:latin typeface="Arial" charset="0"/>
            </a:endParaRPr>
          </a:p>
        </p:txBody>
      </p:sp>
      <p:sp>
        <p:nvSpPr>
          <p:cNvPr id="20525" name="Rectangle 48">
            <a:extLst>
              <a:ext uri="{FF2B5EF4-FFF2-40B4-BE49-F238E27FC236}">
                <a16:creationId xmlns:a16="http://schemas.microsoft.com/office/drawing/2014/main" id="{F5A8F5DD-EEA7-C5EE-F59D-338D8D421F21}"/>
              </a:ext>
            </a:extLst>
          </p:cNvPr>
          <p:cNvSpPr>
            <a:spLocks noChangeArrowheads="1"/>
          </p:cNvSpPr>
          <p:nvPr/>
        </p:nvSpPr>
        <p:spPr bwMode="auto">
          <a:xfrm>
            <a:off x="1979613" y="3357563"/>
            <a:ext cx="431800" cy="431800"/>
          </a:xfrm>
          <a:prstGeom prst="rect">
            <a:avLst/>
          </a:prstGeom>
          <a:noFill/>
          <a:ln w="9525">
            <a:solidFill>
              <a:schemeClr val="tx1">
                <a:lumMod val="95000"/>
              </a:schemeClr>
            </a:solidFill>
            <a:miter lim="800000"/>
            <a:headEnd/>
            <a:tailEnd/>
          </a:ln>
        </p:spPr>
        <p:txBody>
          <a:bodyPr wrap="none" anchor="ctr"/>
          <a:lstStyle/>
          <a:p>
            <a:pPr>
              <a:defRPr/>
            </a:pPr>
            <a:endParaRPr lang="fr-FR">
              <a:latin typeface="Arial" charset="0"/>
            </a:endParaRPr>
          </a:p>
        </p:txBody>
      </p:sp>
      <p:sp>
        <p:nvSpPr>
          <p:cNvPr id="20526" name="Rectangle 49">
            <a:extLst>
              <a:ext uri="{FF2B5EF4-FFF2-40B4-BE49-F238E27FC236}">
                <a16:creationId xmlns:a16="http://schemas.microsoft.com/office/drawing/2014/main" id="{F49B098E-BEBD-8A9A-8AA0-8E31CF2363E8}"/>
              </a:ext>
            </a:extLst>
          </p:cNvPr>
          <p:cNvSpPr>
            <a:spLocks noChangeArrowheads="1"/>
          </p:cNvSpPr>
          <p:nvPr/>
        </p:nvSpPr>
        <p:spPr bwMode="auto">
          <a:xfrm>
            <a:off x="4284663" y="3359150"/>
            <a:ext cx="431800" cy="431800"/>
          </a:xfrm>
          <a:prstGeom prst="rect">
            <a:avLst/>
          </a:prstGeom>
          <a:noFill/>
          <a:ln w="9525">
            <a:solidFill>
              <a:schemeClr val="tx1">
                <a:lumMod val="95000"/>
              </a:schemeClr>
            </a:solidFill>
            <a:miter lim="800000"/>
            <a:headEnd/>
            <a:tailEnd/>
          </a:ln>
        </p:spPr>
        <p:txBody>
          <a:bodyPr wrap="none" anchor="ctr"/>
          <a:lstStyle/>
          <a:p>
            <a:pPr>
              <a:defRPr/>
            </a:pPr>
            <a:endParaRPr lang="fr-FR">
              <a:latin typeface="Arial" charset="0"/>
            </a:endParaRPr>
          </a:p>
        </p:txBody>
      </p:sp>
      <p:sp>
        <p:nvSpPr>
          <p:cNvPr id="155694" name="Oval 50">
            <a:extLst>
              <a:ext uri="{FF2B5EF4-FFF2-40B4-BE49-F238E27FC236}">
                <a16:creationId xmlns:a16="http://schemas.microsoft.com/office/drawing/2014/main" id="{D0469CFF-B691-8A51-1596-BD38F38FB4E6}"/>
              </a:ext>
            </a:extLst>
          </p:cNvPr>
          <p:cNvSpPr>
            <a:spLocks noChangeArrowheads="1"/>
          </p:cNvSpPr>
          <p:nvPr/>
        </p:nvSpPr>
        <p:spPr bwMode="auto">
          <a:xfrm>
            <a:off x="3143250" y="3357563"/>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0528" name="Oval 51">
            <a:extLst>
              <a:ext uri="{FF2B5EF4-FFF2-40B4-BE49-F238E27FC236}">
                <a16:creationId xmlns:a16="http://schemas.microsoft.com/office/drawing/2014/main" id="{1C0D1C95-BAEB-A4A4-0B45-CA78E379DDB5}"/>
              </a:ext>
            </a:extLst>
          </p:cNvPr>
          <p:cNvSpPr>
            <a:spLocks noChangeArrowheads="1"/>
          </p:cNvSpPr>
          <p:nvPr/>
        </p:nvSpPr>
        <p:spPr bwMode="auto">
          <a:xfrm>
            <a:off x="5435600" y="3359150"/>
            <a:ext cx="504825" cy="504825"/>
          </a:xfrm>
          <a:prstGeom prst="ellipse">
            <a:avLst/>
          </a:prstGeom>
          <a:noFill/>
          <a:ln w="9525">
            <a:solidFill>
              <a:schemeClr val="tx1">
                <a:lumMod val="95000"/>
              </a:schemeClr>
            </a:solidFill>
            <a:round/>
            <a:headEnd/>
            <a:tailEnd/>
          </a:ln>
        </p:spPr>
        <p:txBody>
          <a:bodyPr wrap="none" anchor="ctr"/>
          <a:lstStyle/>
          <a:p>
            <a:pPr>
              <a:defRPr/>
            </a:pPr>
            <a:endParaRPr lang="fr-FR">
              <a:latin typeface="Arial" charset="0"/>
            </a:endParaRPr>
          </a:p>
        </p:txBody>
      </p:sp>
      <p:sp>
        <p:nvSpPr>
          <p:cNvPr id="20529" name="Oval 52">
            <a:extLst>
              <a:ext uri="{FF2B5EF4-FFF2-40B4-BE49-F238E27FC236}">
                <a16:creationId xmlns:a16="http://schemas.microsoft.com/office/drawing/2014/main" id="{456AFA5D-DF7F-5DF6-F856-A0D70278C149}"/>
              </a:ext>
            </a:extLst>
          </p:cNvPr>
          <p:cNvSpPr>
            <a:spLocks noChangeArrowheads="1"/>
          </p:cNvSpPr>
          <p:nvPr/>
        </p:nvSpPr>
        <p:spPr bwMode="auto">
          <a:xfrm>
            <a:off x="6515100" y="3359150"/>
            <a:ext cx="504825" cy="504825"/>
          </a:xfrm>
          <a:prstGeom prst="ellipse">
            <a:avLst/>
          </a:prstGeom>
          <a:noFill/>
          <a:ln w="9525">
            <a:solidFill>
              <a:schemeClr val="tx1">
                <a:lumMod val="95000"/>
              </a:schemeClr>
            </a:solidFill>
            <a:round/>
            <a:headEnd/>
            <a:tailEnd/>
          </a:ln>
        </p:spPr>
        <p:txBody>
          <a:bodyPr wrap="none" anchor="ctr"/>
          <a:lstStyle/>
          <a:p>
            <a:pPr>
              <a:defRPr/>
            </a:pPr>
            <a:endParaRPr lang="fr-FR">
              <a:latin typeface="Arial" charset="0"/>
            </a:endParaRPr>
          </a:p>
        </p:txBody>
      </p:sp>
      <p:sp>
        <p:nvSpPr>
          <p:cNvPr id="238645" name="Rectangle 53">
            <a:extLst>
              <a:ext uri="{FF2B5EF4-FFF2-40B4-BE49-F238E27FC236}">
                <a16:creationId xmlns:a16="http://schemas.microsoft.com/office/drawing/2014/main" id="{535C2A56-AE1D-C66A-3AF5-D9CBFFC45A7C}"/>
              </a:ext>
            </a:extLst>
          </p:cNvPr>
          <p:cNvSpPr>
            <a:spLocks noChangeArrowheads="1"/>
          </p:cNvSpPr>
          <p:nvPr/>
        </p:nvSpPr>
        <p:spPr bwMode="auto">
          <a:xfrm>
            <a:off x="1425575" y="3500438"/>
            <a:ext cx="431800" cy="431800"/>
          </a:xfrm>
          <a:prstGeom prst="rect">
            <a:avLst/>
          </a:prstGeom>
          <a:noFill/>
          <a:ln w="9525">
            <a:noFill/>
            <a:miter lim="800000"/>
            <a:headEnd/>
            <a:tailEnd/>
          </a:ln>
        </p:spPr>
        <p:txBody>
          <a:bodyPr wrap="none" anchor="ctr"/>
          <a:lstStyle/>
          <a:p>
            <a:pPr algn="ctr">
              <a:defRPr/>
            </a:pPr>
            <a:r>
              <a:rPr lang="fr-FR" sz="2000">
                <a:solidFill>
                  <a:schemeClr val="accent1">
                    <a:lumMod val="60000"/>
                    <a:lumOff val="40000"/>
                  </a:schemeClr>
                </a:solidFill>
                <a:latin typeface="Arial" charset="0"/>
              </a:rPr>
              <a:t>A/a</a:t>
            </a:r>
          </a:p>
        </p:txBody>
      </p:sp>
      <p:sp>
        <p:nvSpPr>
          <p:cNvPr id="238646" name="Rectangle 54">
            <a:extLst>
              <a:ext uri="{FF2B5EF4-FFF2-40B4-BE49-F238E27FC236}">
                <a16:creationId xmlns:a16="http://schemas.microsoft.com/office/drawing/2014/main" id="{D9ADD105-ED4E-D88E-18B4-B1DC9EAD9447}"/>
              </a:ext>
            </a:extLst>
          </p:cNvPr>
          <p:cNvSpPr>
            <a:spLocks noChangeArrowheads="1"/>
          </p:cNvSpPr>
          <p:nvPr/>
        </p:nvSpPr>
        <p:spPr bwMode="auto">
          <a:xfrm>
            <a:off x="1979613" y="378618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a:solidFill>
                  <a:srgbClr val="00B050"/>
                </a:solidFill>
                <a:latin typeface="Arial" panose="020B0604020202020204" pitchFamily="34" charset="0"/>
              </a:rPr>
              <a:t>B/b</a:t>
            </a:r>
          </a:p>
        </p:txBody>
      </p:sp>
      <p:sp>
        <p:nvSpPr>
          <p:cNvPr id="238649" name="Rectangle 57">
            <a:extLst>
              <a:ext uri="{FF2B5EF4-FFF2-40B4-BE49-F238E27FC236}">
                <a16:creationId xmlns:a16="http://schemas.microsoft.com/office/drawing/2014/main" id="{9C77DC51-3E7E-6544-96FD-BC9F95C210F7}"/>
              </a:ext>
            </a:extLst>
          </p:cNvPr>
          <p:cNvSpPr>
            <a:spLocks noChangeArrowheads="1"/>
          </p:cNvSpPr>
          <p:nvPr/>
        </p:nvSpPr>
        <p:spPr bwMode="auto">
          <a:xfrm>
            <a:off x="6929438" y="3568700"/>
            <a:ext cx="431800" cy="431800"/>
          </a:xfrm>
          <a:prstGeom prst="rect">
            <a:avLst/>
          </a:prstGeom>
          <a:noFill/>
          <a:ln w="9525">
            <a:noFill/>
            <a:miter lim="800000"/>
            <a:headEnd/>
            <a:tailEnd/>
          </a:ln>
        </p:spPr>
        <p:txBody>
          <a:bodyPr wrap="none" anchor="ctr"/>
          <a:lstStyle/>
          <a:p>
            <a:pPr algn="ctr">
              <a:defRPr/>
            </a:pPr>
            <a:r>
              <a:rPr lang="fr-FR" sz="2000">
                <a:solidFill>
                  <a:schemeClr val="accent1">
                    <a:lumMod val="60000"/>
                    <a:lumOff val="40000"/>
                  </a:schemeClr>
                </a:solidFill>
                <a:latin typeface="Arial" charset="0"/>
              </a:rPr>
              <a:t>A/a</a:t>
            </a:r>
          </a:p>
        </p:txBody>
      </p:sp>
      <p:sp>
        <p:nvSpPr>
          <p:cNvPr id="238650" name="Rectangle 58">
            <a:extLst>
              <a:ext uri="{FF2B5EF4-FFF2-40B4-BE49-F238E27FC236}">
                <a16:creationId xmlns:a16="http://schemas.microsoft.com/office/drawing/2014/main" id="{FCD0C0CB-457C-17DB-1DA6-CAB237A97772}"/>
              </a:ext>
            </a:extLst>
          </p:cNvPr>
          <p:cNvSpPr>
            <a:spLocks noChangeArrowheads="1"/>
          </p:cNvSpPr>
          <p:nvPr/>
        </p:nvSpPr>
        <p:spPr bwMode="auto">
          <a:xfrm>
            <a:off x="5508625" y="378618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rgbClr val="00B050"/>
                </a:solidFill>
                <a:latin typeface="Arial" panose="020B0604020202020204" pitchFamily="34" charset="0"/>
              </a:rPr>
              <a:t>B/b</a:t>
            </a:r>
          </a:p>
        </p:txBody>
      </p:sp>
      <p:sp>
        <p:nvSpPr>
          <p:cNvPr id="238651" name="Rectangle 59">
            <a:extLst>
              <a:ext uri="{FF2B5EF4-FFF2-40B4-BE49-F238E27FC236}">
                <a16:creationId xmlns:a16="http://schemas.microsoft.com/office/drawing/2014/main" id="{E9D67873-4635-3F07-0CD3-1D62FF9B91A8}"/>
              </a:ext>
            </a:extLst>
          </p:cNvPr>
          <p:cNvSpPr>
            <a:spLocks noChangeArrowheads="1"/>
          </p:cNvSpPr>
          <p:nvPr/>
        </p:nvSpPr>
        <p:spPr bwMode="auto">
          <a:xfrm>
            <a:off x="5000625" y="3568700"/>
            <a:ext cx="431800" cy="431800"/>
          </a:xfrm>
          <a:prstGeom prst="rect">
            <a:avLst/>
          </a:prstGeom>
          <a:noFill/>
          <a:ln w="9525">
            <a:noFill/>
            <a:miter lim="800000"/>
            <a:headEnd/>
            <a:tailEnd/>
          </a:ln>
        </p:spPr>
        <p:txBody>
          <a:bodyPr wrap="none" anchor="ctr"/>
          <a:lstStyle/>
          <a:p>
            <a:pPr algn="ctr">
              <a:defRPr/>
            </a:pPr>
            <a:r>
              <a:rPr lang="fr-FR" sz="2000">
                <a:solidFill>
                  <a:schemeClr val="accent1">
                    <a:lumMod val="60000"/>
                    <a:lumOff val="40000"/>
                  </a:schemeClr>
                </a:solidFill>
                <a:latin typeface="Arial" charset="0"/>
              </a:rPr>
              <a:t>A/a</a:t>
            </a:r>
          </a:p>
        </p:txBody>
      </p:sp>
      <p:sp>
        <p:nvSpPr>
          <p:cNvPr id="238652" name="Rectangle 60">
            <a:extLst>
              <a:ext uri="{FF2B5EF4-FFF2-40B4-BE49-F238E27FC236}">
                <a16:creationId xmlns:a16="http://schemas.microsoft.com/office/drawing/2014/main" id="{177AD83D-F562-146E-D4F5-244B428004E7}"/>
              </a:ext>
            </a:extLst>
          </p:cNvPr>
          <p:cNvSpPr>
            <a:spLocks noChangeArrowheads="1"/>
          </p:cNvSpPr>
          <p:nvPr/>
        </p:nvSpPr>
        <p:spPr bwMode="auto">
          <a:xfrm>
            <a:off x="4284663" y="371475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rgbClr val="00B050"/>
                </a:solidFill>
                <a:latin typeface="Arial" panose="020B0604020202020204" pitchFamily="34" charset="0"/>
              </a:rPr>
              <a:t>B/b</a:t>
            </a:r>
          </a:p>
        </p:txBody>
      </p:sp>
      <p:sp>
        <p:nvSpPr>
          <p:cNvPr id="238653" name="Rectangle 61">
            <a:extLst>
              <a:ext uri="{FF2B5EF4-FFF2-40B4-BE49-F238E27FC236}">
                <a16:creationId xmlns:a16="http://schemas.microsoft.com/office/drawing/2014/main" id="{64886DBB-0820-792E-884D-9654BA82E50B}"/>
              </a:ext>
            </a:extLst>
          </p:cNvPr>
          <p:cNvSpPr>
            <a:spLocks noChangeArrowheads="1"/>
          </p:cNvSpPr>
          <p:nvPr/>
        </p:nvSpPr>
        <p:spPr bwMode="auto">
          <a:xfrm>
            <a:off x="2786063" y="3497263"/>
            <a:ext cx="431800" cy="431800"/>
          </a:xfrm>
          <a:prstGeom prst="rect">
            <a:avLst/>
          </a:prstGeom>
          <a:noFill/>
          <a:ln w="9525">
            <a:noFill/>
            <a:miter lim="800000"/>
            <a:headEnd/>
            <a:tailEnd/>
          </a:ln>
        </p:spPr>
        <p:txBody>
          <a:bodyPr wrap="none" anchor="ctr"/>
          <a:lstStyle/>
          <a:p>
            <a:pPr algn="ctr">
              <a:defRPr/>
            </a:pPr>
            <a:r>
              <a:rPr lang="fr-FR" sz="2000">
                <a:solidFill>
                  <a:schemeClr val="accent1">
                    <a:lumMod val="60000"/>
                    <a:lumOff val="40000"/>
                  </a:schemeClr>
                </a:solidFill>
                <a:latin typeface="Arial" charset="0"/>
              </a:rPr>
              <a:t>A/a</a:t>
            </a:r>
          </a:p>
        </p:txBody>
      </p:sp>
      <p:sp>
        <p:nvSpPr>
          <p:cNvPr id="238654" name="Rectangle 62">
            <a:extLst>
              <a:ext uri="{FF2B5EF4-FFF2-40B4-BE49-F238E27FC236}">
                <a16:creationId xmlns:a16="http://schemas.microsoft.com/office/drawing/2014/main" id="{EDC7ACA7-F6F8-90AD-BF60-A224DE4EB55D}"/>
              </a:ext>
            </a:extLst>
          </p:cNvPr>
          <p:cNvSpPr>
            <a:spLocks noChangeArrowheads="1"/>
          </p:cNvSpPr>
          <p:nvPr/>
        </p:nvSpPr>
        <p:spPr bwMode="auto">
          <a:xfrm>
            <a:off x="3214688" y="3929063"/>
            <a:ext cx="431800" cy="431800"/>
          </a:xfrm>
          <a:prstGeom prst="rect">
            <a:avLst/>
          </a:prstGeom>
          <a:noFill/>
          <a:ln w="9525">
            <a:solidFill>
              <a:schemeClr val="tx1">
                <a:lumMod val="95000"/>
              </a:schemeClr>
            </a:solidFill>
            <a:miter lim="800000"/>
            <a:headEnd/>
            <a:tailEnd/>
          </a:ln>
        </p:spPr>
        <p:txBody>
          <a:bodyPr wrap="none" anchor="ctr"/>
          <a:lstStyle/>
          <a:p>
            <a:pPr algn="ctr">
              <a:defRPr/>
            </a:pPr>
            <a:r>
              <a:rPr lang="fr-FR" sz="2000" dirty="0">
                <a:solidFill>
                  <a:srgbClr val="00B050"/>
                </a:solidFill>
                <a:latin typeface="Arial" charset="0"/>
              </a:rPr>
              <a:t>B/b</a:t>
            </a:r>
          </a:p>
        </p:txBody>
      </p:sp>
      <p:sp>
        <p:nvSpPr>
          <p:cNvPr id="238655" name="Rectangle 63">
            <a:extLst>
              <a:ext uri="{FF2B5EF4-FFF2-40B4-BE49-F238E27FC236}">
                <a16:creationId xmlns:a16="http://schemas.microsoft.com/office/drawing/2014/main" id="{0B7321A0-D689-6DD1-6B6F-D6D5FF9CFC07}"/>
              </a:ext>
            </a:extLst>
          </p:cNvPr>
          <p:cNvSpPr>
            <a:spLocks noChangeArrowheads="1"/>
          </p:cNvSpPr>
          <p:nvPr/>
        </p:nvSpPr>
        <p:spPr bwMode="auto">
          <a:xfrm>
            <a:off x="0" y="6073775"/>
            <a:ext cx="9302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Char char="•"/>
            </a:pPr>
            <a:r>
              <a:rPr lang="fr-FR" altLang="fr-FR" sz="1800">
                <a:latin typeface="Perpetua" panose="02020502060401020303" pitchFamily="18" charset="0"/>
              </a:rPr>
              <a:t>  Dans la famille [2] deux individus sont atteints de la forme de surdité DFNB1 due à une mutation dans le gène de la </a:t>
            </a:r>
            <a:r>
              <a:rPr lang="fr-FR" altLang="fr-FR" sz="1800" b="1">
                <a:latin typeface="Perpetua" panose="02020502060401020303" pitchFamily="18" charset="0"/>
              </a:rPr>
              <a:t>connexine 26 (b)</a:t>
            </a:r>
            <a:r>
              <a:rPr lang="fr-FR" altLang="fr-FR" sz="1800">
                <a:latin typeface="Perpetua" panose="02020502060401020303" pitchFamily="18" charset="0"/>
              </a:rPr>
              <a:t>.</a:t>
            </a:r>
            <a:r>
              <a:rPr lang="fr-FR" altLang="fr-FR" sz="1800" b="1">
                <a:latin typeface="Perpetua" panose="02020502060401020303" pitchFamily="18" charset="0"/>
              </a:rPr>
              <a:t> </a:t>
            </a:r>
            <a:endParaRPr lang="fr-FR" altLang="fr-FR" sz="1800">
              <a:latin typeface="Perpetua" panose="02020502060401020303" pitchFamily="18" charset="0"/>
            </a:endParaRPr>
          </a:p>
        </p:txBody>
      </p:sp>
      <p:sp>
        <p:nvSpPr>
          <p:cNvPr id="20539" name="Rectangle 64">
            <a:extLst>
              <a:ext uri="{FF2B5EF4-FFF2-40B4-BE49-F238E27FC236}">
                <a16:creationId xmlns:a16="http://schemas.microsoft.com/office/drawing/2014/main" id="{91A095EC-E4E7-9B35-4EB5-5EF6BF43E11D}"/>
              </a:ext>
            </a:extLst>
          </p:cNvPr>
          <p:cNvSpPr>
            <a:spLocks noChangeArrowheads="1"/>
          </p:cNvSpPr>
          <p:nvPr/>
        </p:nvSpPr>
        <p:spPr bwMode="auto">
          <a:xfrm>
            <a:off x="7683500" y="1000125"/>
            <a:ext cx="1389063" cy="830263"/>
          </a:xfrm>
          <a:prstGeom prst="rect">
            <a:avLst/>
          </a:prstGeom>
          <a:noFill/>
          <a:ln w="9525">
            <a:noFill/>
            <a:miter lim="800000"/>
            <a:headEnd/>
            <a:tailEnd/>
          </a:ln>
        </p:spPr>
        <p:txBody>
          <a:bodyPr wrap="none">
            <a:spAutoFit/>
          </a:bodyPr>
          <a:lstStyle/>
          <a:p>
            <a:pPr>
              <a:defRPr/>
            </a:pPr>
            <a:r>
              <a:rPr lang="fr-FR" sz="2400" b="1" dirty="0">
                <a:solidFill>
                  <a:schemeClr val="bg2">
                    <a:lumMod val="25000"/>
                    <a:lumOff val="75000"/>
                  </a:schemeClr>
                </a:solidFill>
                <a:latin typeface="Perpetua" pitchFamily="18" charset="0"/>
              </a:rPr>
              <a:t>Exemple </a:t>
            </a:r>
          </a:p>
          <a:p>
            <a:pPr>
              <a:defRPr/>
            </a:pPr>
            <a:r>
              <a:rPr lang="fr-FR" sz="2400" b="1" dirty="0">
                <a:solidFill>
                  <a:schemeClr val="bg2">
                    <a:lumMod val="25000"/>
                    <a:lumOff val="75000"/>
                  </a:schemeClr>
                </a:solidFill>
                <a:latin typeface="Perpetua" pitchFamily="18" charset="0"/>
              </a:rPr>
              <a:t> Surdités</a:t>
            </a:r>
          </a:p>
        </p:txBody>
      </p:sp>
      <p:sp>
        <p:nvSpPr>
          <p:cNvPr id="238657" name="Rectangle 65">
            <a:extLst>
              <a:ext uri="{FF2B5EF4-FFF2-40B4-BE49-F238E27FC236}">
                <a16:creationId xmlns:a16="http://schemas.microsoft.com/office/drawing/2014/main" id="{9FC075DC-D49A-7228-C3B6-D2A3DDE95C42}"/>
              </a:ext>
            </a:extLst>
          </p:cNvPr>
          <p:cNvSpPr>
            <a:spLocks noChangeArrowheads="1"/>
          </p:cNvSpPr>
          <p:nvPr/>
        </p:nvSpPr>
        <p:spPr bwMode="auto">
          <a:xfrm>
            <a:off x="0" y="5429250"/>
            <a:ext cx="9429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Perpetua" panose="02020502060401020303" pitchFamily="18" charset="0"/>
              </a:rPr>
              <a:t>Dans la famille [1], le syndrome de Usher de type IB se transmet selon le mode AR (a).  Le gène impliqué dans cette surdité code pour la </a:t>
            </a:r>
            <a:r>
              <a:rPr lang="fr-FR" altLang="fr-FR" sz="1800" b="1">
                <a:latin typeface="Perpetua" panose="02020502060401020303" pitchFamily="18" charset="0"/>
              </a:rPr>
              <a:t>myosine 7A</a:t>
            </a:r>
            <a:r>
              <a:rPr lang="fr-FR" altLang="fr-FR" sz="1800">
                <a:latin typeface="Perpetua" panose="02020502060401020303" pitchFamily="18" charset="0"/>
              </a:rPr>
              <a:t>.</a:t>
            </a:r>
          </a:p>
        </p:txBody>
      </p:sp>
      <p:sp>
        <p:nvSpPr>
          <p:cNvPr id="238658" name="Rectangle 66">
            <a:extLst>
              <a:ext uri="{FF2B5EF4-FFF2-40B4-BE49-F238E27FC236}">
                <a16:creationId xmlns:a16="http://schemas.microsoft.com/office/drawing/2014/main" id="{D4D8A51F-3AFF-D932-D7AF-BF426882DAF4}"/>
              </a:ext>
            </a:extLst>
          </p:cNvPr>
          <p:cNvSpPr>
            <a:spLocks noChangeArrowheads="1"/>
          </p:cNvSpPr>
          <p:nvPr/>
        </p:nvSpPr>
        <p:spPr bwMode="auto">
          <a:xfrm>
            <a:off x="285750" y="4643438"/>
            <a:ext cx="43100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Char char="•"/>
            </a:pPr>
            <a:r>
              <a:rPr lang="fr-FR" altLang="fr-FR" sz="2200" b="1">
                <a:solidFill>
                  <a:srgbClr val="FFFF00"/>
                </a:solidFill>
                <a:latin typeface="Arial" panose="020B0604020202020204" pitchFamily="34" charset="0"/>
              </a:rPr>
              <a:t> Le même gène: risque= 100%</a:t>
            </a:r>
            <a:endParaRPr lang="fr-FR" altLang="fr-FR" sz="2200">
              <a:solidFill>
                <a:srgbClr val="FFFF00"/>
              </a:solidFill>
              <a:latin typeface="Arial" panose="020B0604020202020204" pitchFamily="34" charset="0"/>
            </a:endParaRPr>
          </a:p>
        </p:txBody>
      </p:sp>
      <p:cxnSp>
        <p:nvCxnSpPr>
          <p:cNvPr id="67" name="Connecteur droit 66">
            <a:extLst>
              <a:ext uri="{FF2B5EF4-FFF2-40B4-BE49-F238E27FC236}">
                <a16:creationId xmlns:a16="http://schemas.microsoft.com/office/drawing/2014/main" id="{DF201F21-BBF8-D6EF-CA0F-D799799B6142}"/>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9" name="Rectangle 66">
            <a:extLst>
              <a:ext uri="{FF2B5EF4-FFF2-40B4-BE49-F238E27FC236}">
                <a16:creationId xmlns:a16="http://schemas.microsoft.com/office/drawing/2014/main" id="{84744394-BB43-F50E-A2F2-5F38CBE5C3AC}"/>
              </a:ext>
            </a:extLst>
          </p:cNvPr>
          <p:cNvSpPr>
            <a:spLocks noChangeArrowheads="1"/>
          </p:cNvSpPr>
          <p:nvPr/>
        </p:nvSpPr>
        <p:spPr bwMode="auto">
          <a:xfrm>
            <a:off x="5143500" y="4643438"/>
            <a:ext cx="36210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Char char="•"/>
            </a:pPr>
            <a:r>
              <a:rPr lang="fr-FR" altLang="fr-FR" sz="2200" b="1">
                <a:solidFill>
                  <a:srgbClr val="FFFF00"/>
                </a:solidFill>
                <a:latin typeface="Arial" panose="020B0604020202020204" pitchFamily="34" charset="0"/>
              </a:rPr>
              <a:t> Deux gènes: risque= 0%</a:t>
            </a:r>
            <a:endParaRPr lang="fr-FR" altLang="fr-FR" sz="2200">
              <a:solidFill>
                <a:srgbClr val="FFFF00"/>
              </a:solidFill>
              <a:latin typeface="Arial" panose="020B0604020202020204" pitchFamily="34" charset="0"/>
            </a:endParaRPr>
          </a:p>
        </p:txBody>
      </p:sp>
      <p:sp>
        <p:nvSpPr>
          <p:cNvPr id="155711" name="Rectangle 69">
            <a:extLst>
              <a:ext uri="{FF2B5EF4-FFF2-40B4-BE49-F238E27FC236}">
                <a16:creationId xmlns:a16="http://schemas.microsoft.com/office/drawing/2014/main" id="{53E944EF-FFF8-582A-867C-0110E731FBD7}"/>
              </a:ext>
            </a:extLst>
          </p:cNvPr>
          <p:cNvSpPr>
            <a:spLocks noChangeArrowheads="1"/>
          </p:cNvSpPr>
          <p:nvPr/>
        </p:nvSpPr>
        <p:spPr bwMode="auto">
          <a:xfrm>
            <a:off x="0" y="857250"/>
            <a:ext cx="21351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b="1">
                <a:solidFill>
                  <a:srgbClr val="FFFF00"/>
                </a:solidFill>
                <a:latin typeface="Perpetua" panose="02020502060401020303" pitchFamily="18" charset="0"/>
              </a:rPr>
              <a:t>Hétérogénéité </a:t>
            </a:r>
          </a:p>
          <a:p>
            <a:pPr algn="ctr">
              <a:spcBef>
                <a:spcPct val="0"/>
              </a:spcBef>
              <a:buClrTx/>
              <a:buSzTx/>
              <a:buFontTx/>
              <a:buNone/>
            </a:pPr>
            <a:r>
              <a:rPr lang="fr-FR" altLang="fr-FR" sz="2400" b="1">
                <a:solidFill>
                  <a:srgbClr val="FFFF00"/>
                </a:solidFill>
                <a:latin typeface="Perpetua" panose="02020502060401020303" pitchFamily="18" charset="0"/>
              </a:rPr>
              <a:t>génétique</a:t>
            </a:r>
          </a:p>
        </p:txBody>
      </p:sp>
      <p:sp>
        <p:nvSpPr>
          <p:cNvPr id="73" name="Rectangle 4">
            <a:extLst>
              <a:ext uri="{FF2B5EF4-FFF2-40B4-BE49-F238E27FC236}">
                <a16:creationId xmlns:a16="http://schemas.microsoft.com/office/drawing/2014/main" id="{F11B32A6-7658-FABC-11FB-FC797144FE8B}"/>
              </a:ext>
            </a:extLst>
          </p:cNvPr>
          <p:cNvSpPr>
            <a:spLocks noChangeArrowheads="1"/>
          </p:cNvSpPr>
          <p:nvPr/>
        </p:nvSpPr>
        <p:spPr bwMode="auto">
          <a:xfrm>
            <a:off x="0" y="109538"/>
            <a:ext cx="9144000" cy="461962"/>
          </a:xfrm>
          <a:prstGeom prst="rect">
            <a:avLst/>
          </a:prstGeom>
          <a:noFill/>
          <a:ln w="9525">
            <a:noFill/>
            <a:miter lim="800000"/>
            <a:headEnd/>
            <a:tailEnd/>
          </a:ln>
        </p:spPr>
        <p:txBody>
          <a:bodyPr>
            <a:spAutoFit/>
          </a:bodyPr>
          <a:lstStyle/>
          <a:p>
            <a:pPr>
              <a:defRPr/>
            </a:pPr>
            <a:r>
              <a:rPr lang="fr-FR" sz="2400" b="1" dirty="0">
                <a:solidFill>
                  <a:srgbClr val="C00000"/>
                </a:solidFill>
                <a:effectLst>
                  <a:outerShdw blurRad="38100" dist="38100" dir="2700000" algn="tl">
                    <a:srgbClr val="000000">
                      <a:alpha val="43137"/>
                    </a:srgbClr>
                  </a:outerShdw>
                </a:effectLst>
                <a:latin typeface="+mj-lt"/>
                <a:cs typeface="Arial" charset="0"/>
              </a:rPr>
              <a:t>Tenir compte des pièges lors du diagnostic et du calcul du risque </a:t>
            </a:r>
            <a:r>
              <a:rPr lang="fr-FR" sz="2000" dirty="0">
                <a:solidFill>
                  <a:schemeClr val="bg1"/>
                </a:solidFill>
                <a:latin typeface="+mj-lt"/>
                <a:cs typeface="Arial" charset="0"/>
              </a:rPr>
              <a:t>(3)</a:t>
            </a:r>
          </a:p>
        </p:txBody>
      </p:sp>
      <p:sp>
        <p:nvSpPr>
          <p:cNvPr id="72" name="Rectangle 30">
            <a:extLst>
              <a:ext uri="{FF2B5EF4-FFF2-40B4-BE49-F238E27FC236}">
                <a16:creationId xmlns:a16="http://schemas.microsoft.com/office/drawing/2014/main" id="{47E6F650-CA48-7CB3-0E0E-414340849AD6}"/>
              </a:ext>
            </a:extLst>
          </p:cNvPr>
          <p:cNvSpPr>
            <a:spLocks noChangeArrowheads="1"/>
          </p:cNvSpPr>
          <p:nvPr/>
        </p:nvSpPr>
        <p:spPr bwMode="auto">
          <a:xfrm>
            <a:off x="1497013" y="1497013"/>
            <a:ext cx="431800" cy="431800"/>
          </a:xfrm>
          <a:prstGeom prst="rect">
            <a:avLst/>
          </a:prstGeom>
          <a:noFill/>
          <a:ln w="9525">
            <a:noFill/>
            <a:miter lim="800000"/>
            <a:headEnd/>
            <a:tailEnd/>
          </a:ln>
        </p:spPr>
        <p:txBody>
          <a:bodyPr wrap="none" anchor="ctr"/>
          <a:lstStyle/>
          <a:p>
            <a:pPr algn="ctr">
              <a:defRPr/>
            </a:pPr>
            <a:r>
              <a:rPr lang="fr-FR" sz="2000" b="1" dirty="0">
                <a:solidFill>
                  <a:schemeClr val="tx2">
                    <a:lumMod val="50000"/>
                  </a:schemeClr>
                </a:solidFill>
                <a:latin typeface="Arial" charset="0"/>
              </a:rPr>
              <a:t>A/a</a:t>
            </a:r>
          </a:p>
        </p:txBody>
      </p:sp>
      <p:sp>
        <p:nvSpPr>
          <p:cNvPr id="74" name="Rectangle 32">
            <a:extLst>
              <a:ext uri="{FF2B5EF4-FFF2-40B4-BE49-F238E27FC236}">
                <a16:creationId xmlns:a16="http://schemas.microsoft.com/office/drawing/2014/main" id="{97364EDB-98D3-D9C1-FE88-050CBB59E1A0}"/>
              </a:ext>
            </a:extLst>
          </p:cNvPr>
          <p:cNvSpPr>
            <a:spLocks noChangeArrowheads="1"/>
          </p:cNvSpPr>
          <p:nvPr/>
        </p:nvSpPr>
        <p:spPr bwMode="auto">
          <a:xfrm>
            <a:off x="4714875" y="1497013"/>
            <a:ext cx="431800" cy="431800"/>
          </a:xfrm>
          <a:prstGeom prst="rect">
            <a:avLst/>
          </a:prstGeom>
          <a:noFill/>
          <a:ln w="9525">
            <a:noFill/>
            <a:miter lim="800000"/>
            <a:headEnd/>
            <a:tailEnd/>
          </a:ln>
        </p:spPr>
        <p:txBody>
          <a:bodyPr wrap="none" anchor="ctr"/>
          <a:lstStyle/>
          <a:p>
            <a:pPr algn="ctr">
              <a:defRPr/>
            </a:pPr>
            <a:r>
              <a:rPr lang="fr-FR" sz="2000" b="1" dirty="0">
                <a:solidFill>
                  <a:schemeClr val="tx2">
                    <a:lumMod val="50000"/>
                  </a:schemeClr>
                </a:solidFill>
                <a:latin typeface="Arial" charset="0"/>
              </a:rPr>
              <a:t>AA</a:t>
            </a:r>
          </a:p>
        </p:txBody>
      </p:sp>
      <p:sp>
        <p:nvSpPr>
          <p:cNvPr id="75" name="Rectangle 59">
            <a:extLst>
              <a:ext uri="{FF2B5EF4-FFF2-40B4-BE49-F238E27FC236}">
                <a16:creationId xmlns:a16="http://schemas.microsoft.com/office/drawing/2014/main" id="{CED32834-BE3A-6498-D913-31ED2C5891D7}"/>
              </a:ext>
            </a:extLst>
          </p:cNvPr>
          <p:cNvSpPr>
            <a:spLocks noChangeArrowheads="1"/>
          </p:cNvSpPr>
          <p:nvPr/>
        </p:nvSpPr>
        <p:spPr bwMode="auto">
          <a:xfrm>
            <a:off x="3143250" y="2357438"/>
            <a:ext cx="431800" cy="431800"/>
          </a:xfrm>
          <a:prstGeom prst="rect">
            <a:avLst/>
          </a:prstGeom>
          <a:noFill/>
          <a:ln w="9525">
            <a:noFill/>
            <a:miter lim="800000"/>
            <a:headEnd/>
            <a:tailEnd/>
          </a:ln>
        </p:spPr>
        <p:txBody>
          <a:bodyPr wrap="none" anchor="ctr"/>
          <a:lstStyle/>
          <a:p>
            <a:pPr algn="ctr">
              <a:defRPr/>
            </a:pPr>
            <a:r>
              <a:rPr lang="fr-FR" sz="2000" dirty="0">
                <a:solidFill>
                  <a:schemeClr val="tx2">
                    <a:lumMod val="50000"/>
                  </a:schemeClr>
                </a:solidFill>
                <a:latin typeface="Arial" charset="0"/>
              </a:rPr>
              <a:t>a/a</a:t>
            </a:r>
          </a:p>
        </p:txBody>
      </p:sp>
      <p:sp>
        <p:nvSpPr>
          <p:cNvPr id="76" name="Rectangle 59">
            <a:extLst>
              <a:ext uri="{FF2B5EF4-FFF2-40B4-BE49-F238E27FC236}">
                <a16:creationId xmlns:a16="http://schemas.microsoft.com/office/drawing/2014/main" id="{BA62B7AF-DA97-0681-EEFA-2E04CDA0EEC9}"/>
              </a:ext>
            </a:extLst>
          </p:cNvPr>
          <p:cNvSpPr>
            <a:spLocks noChangeArrowheads="1"/>
          </p:cNvSpPr>
          <p:nvPr/>
        </p:nvSpPr>
        <p:spPr bwMode="auto">
          <a:xfrm>
            <a:off x="5572125" y="2214563"/>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b="1">
                <a:solidFill>
                  <a:schemeClr val="bg1"/>
                </a:solidFill>
                <a:latin typeface="Arial" panose="020B0604020202020204" pitchFamily="34" charset="0"/>
              </a:rPr>
              <a:t>A/A</a:t>
            </a:r>
          </a:p>
        </p:txBody>
      </p:sp>
      <p:sp>
        <p:nvSpPr>
          <p:cNvPr id="77" name="Rectangle 58">
            <a:extLst>
              <a:ext uri="{FF2B5EF4-FFF2-40B4-BE49-F238E27FC236}">
                <a16:creationId xmlns:a16="http://schemas.microsoft.com/office/drawing/2014/main" id="{4F0E70D0-D0C0-6563-54EC-56FB5F723AE3}"/>
              </a:ext>
            </a:extLst>
          </p:cNvPr>
          <p:cNvSpPr>
            <a:spLocks noChangeArrowheads="1"/>
          </p:cNvSpPr>
          <p:nvPr/>
        </p:nvSpPr>
        <p:spPr bwMode="auto">
          <a:xfrm>
            <a:off x="6569075" y="378618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rgbClr val="00B050"/>
                </a:solidFill>
                <a:latin typeface="Arial" panose="020B0604020202020204" pitchFamily="34" charset="0"/>
              </a:rPr>
              <a:t>B/b</a:t>
            </a:r>
          </a:p>
        </p:txBody>
      </p:sp>
      <p:sp>
        <p:nvSpPr>
          <p:cNvPr id="71" name="Rectangle 32">
            <a:extLst>
              <a:ext uri="{FF2B5EF4-FFF2-40B4-BE49-F238E27FC236}">
                <a16:creationId xmlns:a16="http://schemas.microsoft.com/office/drawing/2014/main" id="{5FFB96E2-992C-F826-F72F-BA5F21BF69E3}"/>
              </a:ext>
            </a:extLst>
          </p:cNvPr>
          <p:cNvSpPr>
            <a:spLocks noChangeArrowheads="1"/>
          </p:cNvSpPr>
          <p:nvPr/>
        </p:nvSpPr>
        <p:spPr bwMode="auto">
          <a:xfrm>
            <a:off x="5072063" y="2428875"/>
            <a:ext cx="431800" cy="431800"/>
          </a:xfrm>
          <a:prstGeom prst="rect">
            <a:avLst/>
          </a:prstGeom>
          <a:noFill/>
          <a:ln w="9525">
            <a:noFill/>
            <a:miter lim="800000"/>
            <a:headEnd/>
            <a:tailEnd/>
          </a:ln>
        </p:spPr>
        <p:txBody>
          <a:bodyPr wrap="none" anchor="ctr"/>
          <a:lstStyle/>
          <a:p>
            <a:pPr algn="ctr">
              <a:defRPr/>
            </a:pPr>
            <a:r>
              <a:rPr lang="fr-FR" sz="2000" b="1" dirty="0">
                <a:solidFill>
                  <a:schemeClr val="tx2">
                    <a:lumMod val="50000"/>
                  </a:schemeClr>
                </a:solidFill>
                <a:latin typeface="Arial" charset="0"/>
              </a:rPr>
              <a:t>AA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8658"/>
                                        </p:tgtEl>
                                        <p:attrNameLst>
                                          <p:attrName>style.visibility</p:attrName>
                                        </p:attrNameLst>
                                      </p:cBhvr>
                                      <p:to>
                                        <p:strVal val="visible"/>
                                      </p:to>
                                    </p:set>
                                    <p:animEffect transition="in" filter="checkerboard(across)">
                                      <p:cBhvr>
                                        <p:cTn id="7" dur="500"/>
                                        <p:tgtEl>
                                          <p:spTgt spid="23865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checkerboard(across)">
                                      <p:cBhvr>
                                        <p:cTn id="10" dur="500"/>
                                        <p:tgtEl>
                                          <p:spTgt spid="6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38627"/>
                                        </p:tgtEl>
                                        <p:attrNameLst>
                                          <p:attrName>style.visibility</p:attrName>
                                        </p:attrNameLst>
                                      </p:cBhvr>
                                      <p:to>
                                        <p:strVal val="visible"/>
                                      </p:to>
                                    </p:set>
                                    <p:animEffect transition="in" filter="checkerboard(across)">
                                      <p:cBhvr>
                                        <p:cTn id="15" dur="500"/>
                                        <p:tgtEl>
                                          <p:spTgt spid="238627"/>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38628"/>
                                        </p:tgtEl>
                                        <p:attrNameLst>
                                          <p:attrName>style.visibility</p:attrName>
                                        </p:attrNameLst>
                                      </p:cBhvr>
                                      <p:to>
                                        <p:strVal val="visible"/>
                                      </p:to>
                                    </p:set>
                                    <p:animEffect transition="in" filter="checkerboard(across)">
                                      <p:cBhvr>
                                        <p:cTn id="18" dur="500"/>
                                        <p:tgtEl>
                                          <p:spTgt spid="238628"/>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238629"/>
                                        </p:tgtEl>
                                        <p:attrNameLst>
                                          <p:attrName>style.visibility</p:attrName>
                                        </p:attrNameLst>
                                      </p:cBhvr>
                                      <p:to>
                                        <p:strVal val="visible"/>
                                      </p:to>
                                    </p:set>
                                    <p:animEffect transition="in" filter="checkerboard(across)">
                                      <p:cBhvr>
                                        <p:cTn id="21" dur="500"/>
                                        <p:tgtEl>
                                          <p:spTgt spid="238629"/>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38630"/>
                                        </p:tgtEl>
                                        <p:attrNameLst>
                                          <p:attrName>style.visibility</p:attrName>
                                        </p:attrNameLst>
                                      </p:cBhvr>
                                      <p:to>
                                        <p:strVal val="visible"/>
                                      </p:to>
                                    </p:set>
                                    <p:animEffect transition="in" filter="checkerboard(across)">
                                      <p:cBhvr>
                                        <p:cTn id="24" dur="500"/>
                                        <p:tgtEl>
                                          <p:spTgt spid="238630"/>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238632"/>
                                        </p:tgtEl>
                                        <p:attrNameLst>
                                          <p:attrName>style.visibility</p:attrName>
                                        </p:attrNameLst>
                                      </p:cBhvr>
                                      <p:to>
                                        <p:strVal val="visible"/>
                                      </p:to>
                                    </p:set>
                                    <p:animEffect transition="in" filter="checkerboard(across)">
                                      <p:cBhvr>
                                        <p:cTn id="27" dur="500"/>
                                        <p:tgtEl>
                                          <p:spTgt spid="238632"/>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238626"/>
                                        </p:tgtEl>
                                        <p:attrNameLst>
                                          <p:attrName>style.visibility</p:attrName>
                                        </p:attrNameLst>
                                      </p:cBhvr>
                                      <p:to>
                                        <p:strVal val="visible"/>
                                      </p:to>
                                    </p:set>
                                    <p:animEffect transition="in" filter="checkerboard(across)">
                                      <p:cBhvr>
                                        <p:cTn id="30" dur="500"/>
                                        <p:tgtEl>
                                          <p:spTgt spid="238626"/>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238646"/>
                                        </p:tgtEl>
                                        <p:attrNameLst>
                                          <p:attrName>style.visibility</p:attrName>
                                        </p:attrNameLst>
                                      </p:cBhvr>
                                      <p:to>
                                        <p:strVal val="visible"/>
                                      </p:to>
                                    </p:set>
                                    <p:animEffect transition="in" filter="checkerboard(across)">
                                      <p:cBhvr>
                                        <p:cTn id="33" dur="500"/>
                                        <p:tgtEl>
                                          <p:spTgt spid="238646"/>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238654"/>
                                        </p:tgtEl>
                                        <p:attrNameLst>
                                          <p:attrName>style.visibility</p:attrName>
                                        </p:attrNameLst>
                                      </p:cBhvr>
                                      <p:to>
                                        <p:strVal val="visible"/>
                                      </p:to>
                                    </p:set>
                                    <p:animEffect transition="in" filter="checkerboard(across)">
                                      <p:cBhvr>
                                        <p:cTn id="36" dur="500"/>
                                        <p:tgtEl>
                                          <p:spTgt spid="238654"/>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238652"/>
                                        </p:tgtEl>
                                        <p:attrNameLst>
                                          <p:attrName>style.visibility</p:attrName>
                                        </p:attrNameLst>
                                      </p:cBhvr>
                                      <p:to>
                                        <p:strVal val="visible"/>
                                      </p:to>
                                    </p:set>
                                    <p:animEffect transition="in" filter="checkerboard(across)">
                                      <p:cBhvr>
                                        <p:cTn id="39" dur="500"/>
                                        <p:tgtEl>
                                          <p:spTgt spid="238652"/>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238650"/>
                                        </p:tgtEl>
                                        <p:attrNameLst>
                                          <p:attrName>style.visibility</p:attrName>
                                        </p:attrNameLst>
                                      </p:cBhvr>
                                      <p:to>
                                        <p:strVal val="visible"/>
                                      </p:to>
                                    </p:set>
                                    <p:animEffect transition="in" filter="checkerboard(across)">
                                      <p:cBhvr>
                                        <p:cTn id="42" dur="500"/>
                                        <p:tgtEl>
                                          <p:spTgt spid="238650"/>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checkerboard(across)">
                                      <p:cBhvr>
                                        <p:cTn id="45" dur="500"/>
                                        <p:tgtEl>
                                          <p:spTgt spid="77"/>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238657"/>
                                        </p:tgtEl>
                                        <p:attrNameLst>
                                          <p:attrName>style.visibility</p:attrName>
                                        </p:attrNameLst>
                                      </p:cBhvr>
                                      <p:to>
                                        <p:strVal val="visible"/>
                                      </p:to>
                                    </p:set>
                                    <p:animEffect transition="in" filter="checkerboard(across)">
                                      <p:cBhvr>
                                        <p:cTn id="48" dur="500"/>
                                        <p:tgtEl>
                                          <p:spTgt spid="238657"/>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238655"/>
                                        </p:tgtEl>
                                        <p:attrNameLst>
                                          <p:attrName>style.visibility</p:attrName>
                                        </p:attrNameLst>
                                      </p:cBhvr>
                                      <p:to>
                                        <p:strVal val="visible"/>
                                      </p:to>
                                    </p:set>
                                    <p:animEffect transition="in" filter="checkerboard(across)">
                                      <p:cBhvr>
                                        <p:cTn id="51" dur="500"/>
                                        <p:tgtEl>
                                          <p:spTgt spid="23865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72"/>
                                        </p:tgtEl>
                                        <p:attrNameLst>
                                          <p:attrName>style.visibility</p:attrName>
                                        </p:attrNameLst>
                                      </p:cBhvr>
                                      <p:to>
                                        <p:strVal val="visible"/>
                                      </p:to>
                                    </p:set>
                                    <p:animEffect transition="in" filter="checkerboard(across)">
                                      <p:cBhvr>
                                        <p:cTn id="56" dur="500"/>
                                        <p:tgtEl>
                                          <p:spTgt spid="72"/>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238622"/>
                                        </p:tgtEl>
                                        <p:attrNameLst>
                                          <p:attrName>style.visibility</p:attrName>
                                        </p:attrNameLst>
                                      </p:cBhvr>
                                      <p:to>
                                        <p:strVal val="visible"/>
                                      </p:to>
                                    </p:set>
                                    <p:animEffect transition="in" filter="checkerboard(across)">
                                      <p:cBhvr>
                                        <p:cTn id="59" dur="500"/>
                                        <p:tgtEl>
                                          <p:spTgt spid="238622"/>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75"/>
                                        </p:tgtEl>
                                        <p:attrNameLst>
                                          <p:attrName>style.visibility</p:attrName>
                                        </p:attrNameLst>
                                      </p:cBhvr>
                                      <p:to>
                                        <p:strVal val="visible"/>
                                      </p:to>
                                    </p:set>
                                    <p:animEffect transition="in" filter="checkerboard(across)">
                                      <p:cBhvr>
                                        <p:cTn id="62" dur="500"/>
                                        <p:tgtEl>
                                          <p:spTgt spid="75"/>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Effect transition="in" filter="checkerboard(across)">
                                      <p:cBhvr>
                                        <p:cTn id="65" dur="500"/>
                                        <p:tgtEl>
                                          <p:spTgt spid="74"/>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238624"/>
                                        </p:tgtEl>
                                        <p:attrNameLst>
                                          <p:attrName>style.visibility</p:attrName>
                                        </p:attrNameLst>
                                      </p:cBhvr>
                                      <p:to>
                                        <p:strVal val="visible"/>
                                      </p:to>
                                    </p:set>
                                    <p:animEffect transition="in" filter="checkerboard(across)">
                                      <p:cBhvr>
                                        <p:cTn id="68" dur="500"/>
                                        <p:tgtEl>
                                          <p:spTgt spid="238624"/>
                                        </p:tgtEl>
                                      </p:cBhvr>
                                    </p:animEffect>
                                  </p:childTnLst>
                                </p:cTn>
                              </p:par>
                              <p:par>
                                <p:cTn id="69" presetID="5" presetClass="entr" presetSubtype="10" fill="hold" grpId="0" nodeType="withEffect">
                                  <p:stCondLst>
                                    <p:cond delay="0"/>
                                  </p:stCondLst>
                                  <p:childTnLst>
                                    <p:set>
                                      <p:cBhvr>
                                        <p:cTn id="70" dur="1" fill="hold">
                                          <p:stCondLst>
                                            <p:cond delay="0"/>
                                          </p:stCondLst>
                                        </p:cTn>
                                        <p:tgtEl>
                                          <p:spTgt spid="76"/>
                                        </p:tgtEl>
                                        <p:attrNameLst>
                                          <p:attrName>style.visibility</p:attrName>
                                        </p:attrNameLst>
                                      </p:cBhvr>
                                      <p:to>
                                        <p:strVal val="visible"/>
                                      </p:to>
                                    </p:set>
                                    <p:animEffect transition="in" filter="checkerboard(across)">
                                      <p:cBhvr>
                                        <p:cTn id="71" dur="500"/>
                                        <p:tgtEl>
                                          <p:spTgt spid="76"/>
                                        </p:tgtEl>
                                      </p:cBhvr>
                                    </p:animEffect>
                                  </p:childTnLst>
                                </p:cTn>
                              </p:par>
                              <p:par>
                                <p:cTn id="72" presetID="5" presetClass="entr" presetSubtype="10" fill="hold" grpId="0" nodeType="withEffect">
                                  <p:stCondLst>
                                    <p:cond delay="0"/>
                                  </p:stCondLst>
                                  <p:childTnLst>
                                    <p:set>
                                      <p:cBhvr>
                                        <p:cTn id="73" dur="1" fill="hold">
                                          <p:stCondLst>
                                            <p:cond delay="0"/>
                                          </p:stCondLst>
                                        </p:cTn>
                                        <p:tgtEl>
                                          <p:spTgt spid="238645"/>
                                        </p:tgtEl>
                                        <p:attrNameLst>
                                          <p:attrName>style.visibility</p:attrName>
                                        </p:attrNameLst>
                                      </p:cBhvr>
                                      <p:to>
                                        <p:strVal val="visible"/>
                                      </p:to>
                                    </p:set>
                                    <p:animEffect transition="in" filter="checkerboard(across)">
                                      <p:cBhvr>
                                        <p:cTn id="74" dur="500"/>
                                        <p:tgtEl>
                                          <p:spTgt spid="238645"/>
                                        </p:tgtEl>
                                      </p:cBhvr>
                                    </p:animEffect>
                                  </p:childTnLst>
                                </p:cTn>
                              </p:par>
                              <p:par>
                                <p:cTn id="75" presetID="5" presetClass="entr" presetSubtype="10" fill="hold" grpId="0" nodeType="withEffect">
                                  <p:stCondLst>
                                    <p:cond delay="0"/>
                                  </p:stCondLst>
                                  <p:childTnLst>
                                    <p:set>
                                      <p:cBhvr>
                                        <p:cTn id="76" dur="1" fill="hold">
                                          <p:stCondLst>
                                            <p:cond delay="0"/>
                                          </p:stCondLst>
                                        </p:cTn>
                                        <p:tgtEl>
                                          <p:spTgt spid="238653"/>
                                        </p:tgtEl>
                                        <p:attrNameLst>
                                          <p:attrName>style.visibility</p:attrName>
                                        </p:attrNameLst>
                                      </p:cBhvr>
                                      <p:to>
                                        <p:strVal val="visible"/>
                                      </p:to>
                                    </p:set>
                                    <p:animEffect transition="in" filter="checkerboard(across)">
                                      <p:cBhvr>
                                        <p:cTn id="77" dur="500"/>
                                        <p:tgtEl>
                                          <p:spTgt spid="238653"/>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238651"/>
                                        </p:tgtEl>
                                        <p:attrNameLst>
                                          <p:attrName>style.visibility</p:attrName>
                                        </p:attrNameLst>
                                      </p:cBhvr>
                                      <p:to>
                                        <p:strVal val="visible"/>
                                      </p:to>
                                    </p:set>
                                    <p:animEffect transition="in" filter="checkerboard(across)">
                                      <p:cBhvr>
                                        <p:cTn id="80" dur="500"/>
                                        <p:tgtEl>
                                          <p:spTgt spid="238651"/>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238649"/>
                                        </p:tgtEl>
                                        <p:attrNameLst>
                                          <p:attrName>style.visibility</p:attrName>
                                        </p:attrNameLst>
                                      </p:cBhvr>
                                      <p:to>
                                        <p:strVal val="visible"/>
                                      </p:to>
                                    </p:set>
                                    <p:animEffect transition="in" filter="checkerboard(across)">
                                      <p:cBhvr>
                                        <p:cTn id="83" dur="500"/>
                                        <p:tgtEl>
                                          <p:spTgt spid="238649"/>
                                        </p:tgtEl>
                                      </p:cBhvr>
                                    </p:animEffect>
                                  </p:childTnLst>
                                </p:cTn>
                              </p:par>
                              <p:par>
                                <p:cTn id="84" presetID="5" presetClass="entr" presetSubtype="10" fill="hold" grpId="0" nodeType="withEffect">
                                  <p:stCondLst>
                                    <p:cond delay="0"/>
                                  </p:stCondLst>
                                  <p:childTnLst>
                                    <p:set>
                                      <p:cBhvr>
                                        <p:cTn id="85" dur="1" fill="hold">
                                          <p:stCondLst>
                                            <p:cond delay="0"/>
                                          </p:stCondLst>
                                        </p:cTn>
                                        <p:tgtEl>
                                          <p:spTgt spid="71"/>
                                        </p:tgtEl>
                                        <p:attrNameLst>
                                          <p:attrName>style.visibility</p:attrName>
                                        </p:attrNameLst>
                                      </p:cBhvr>
                                      <p:to>
                                        <p:strVal val="visible"/>
                                      </p:to>
                                    </p:set>
                                    <p:animEffect transition="in" filter="checkerboard(across)">
                                      <p:cBhvr>
                                        <p:cTn id="86"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22" grpId="0"/>
      <p:bldP spid="238624" grpId="0"/>
      <p:bldP spid="238626" grpId="0"/>
      <p:bldP spid="238627" grpId="0"/>
      <p:bldP spid="238628" grpId="0"/>
      <p:bldP spid="238629" grpId="0"/>
      <p:bldP spid="238630" grpId="0"/>
      <p:bldP spid="238632" grpId="0"/>
      <p:bldP spid="238645" grpId="0"/>
      <p:bldP spid="238646" grpId="0"/>
      <p:bldP spid="238649" grpId="0"/>
      <p:bldP spid="238650" grpId="0"/>
      <p:bldP spid="238651" grpId="0"/>
      <p:bldP spid="238652" grpId="0"/>
      <p:bldP spid="238653" grpId="0"/>
      <p:bldP spid="238654" grpId="0" animBg="1"/>
      <p:bldP spid="238655" grpId="0"/>
      <p:bldP spid="238657" grpId="0"/>
      <p:bldP spid="238658" grpId="0"/>
      <p:bldP spid="69" grpId="0"/>
      <p:bldP spid="72" grpId="0"/>
      <p:bldP spid="74" grpId="0"/>
      <p:bldP spid="75" grpId="0"/>
      <p:bldP spid="76" grpId="0" animBg="1"/>
      <p:bldP spid="77" grpId="0"/>
      <p:bldP spid="71"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4">
            <a:extLst>
              <a:ext uri="{FF2B5EF4-FFF2-40B4-BE49-F238E27FC236}">
                <a16:creationId xmlns:a16="http://schemas.microsoft.com/office/drawing/2014/main" id="{02988C34-6F74-74FA-D244-B5BB358AF683}"/>
              </a:ext>
            </a:extLst>
          </p:cNvPr>
          <p:cNvSpPr>
            <a:spLocks noChangeArrowheads="1"/>
          </p:cNvSpPr>
          <p:nvPr/>
        </p:nvSpPr>
        <p:spPr bwMode="auto">
          <a:xfrm>
            <a:off x="357188" y="1428750"/>
            <a:ext cx="4000500" cy="2571750"/>
          </a:xfrm>
          <a:prstGeom prst="rect">
            <a:avLst/>
          </a:prstGeom>
          <a:solidFill>
            <a:srgbClr val="FFFF00"/>
          </a:solidFill>
          <a:ln w="76200" cmpd="tri">
            <a:solidFill>
              <a:schemeClr val="bg2"/>
            </a:solidFill>
            <a:miter lim="800000"/>
            <a:headEnd/>
            <a:tailEnd/>
          </a:ln>
        </p:spPr>
        <p:txBody>
          <a:bodyPr wrap="none"/>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pic>
        <p:nvPicPr>
          <p:cNvPr id="156674" name="Picture 5">
            <a:extLst>
              <a:ext uri="{FF2B5EF4-FFF2-40B4-BE49-F238E27FC236}">
                <a16:creationId xmlns:a16="http://schemas.microsoft.com/office/drawing/2014/main" id="{88A68EB9-F677-7392-A4BA-1C8A7307F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1643063"/>
            <a:ext cx="335756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4">
            <a:extLst>
              <a:ext uri="{FF2B5EF4-FFF2-40B4-BE49-F238E27FC236}">
                <a16:creationId xmlns:a16="http://schemas.microsoft.com/office/drawing/2014/main" id="{C83E428B-8A28-0009-69C3-7130320BC389}"/>
              </a:ext>
            </a:extLst>
          </p:cNvPr>
          <p:cNvSpPr>
            <a:spLocks noChangeArrowheads="1"/>
          </p:cNvSpPr>
          <p:nvPr/>
        </p:nvSpPr>
        <p:spPr bwMode="auto">
          <a:xfrm>
            <a:off x="4643438" y="1428750"/>
            <a:ext cx="4000500" cy="2571750"/>
          </a:xfrm>
          <a:prstGeom prst="rect">
            <a:avLst/>
          </a:prstGeom>
          <a:solidFill>
            <a:srgbClr val="FFFF00"/>
          </a:solidFill>
          <a:ln w="76200" cmpd="tri">
            <a:solidFill>
              <a:schemeClr val="bg2"/>
            </a:solidFill>
            <a:miter lim="800000"/>
            <a:headEnd/>
            <a:tailEnd/>
          </a:ln>
        </p:spPr>
        <p:txBody>
          <a:bodyPr wrap="none"/>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pic>
        <p:nvPicPr>
          <p:cNvPr id="26629" name="Picture 5">
            <a:extLst>
              <a:ext uri="{FF2B5EF4-FFF2-40B4-BE49-F238E27FC236}">
                <a16:creationId xmlns:a16="http://schemas.microsoft.com/office/drawing/2014/main" id="{11784AC9-2146-4EBC-5447-1F30353D08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1643063"/>
            <a:ext cx="3429000"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5">
            <a:extLst>
              <a:ext uri="{FF2B5EF4-FFF2-40B4-BE49-F238E27FC236}">
                <a16:creationId xmlns:a16="http://schemas.microsoft.com/office/drawing/2014/main" id="{160D1925-BD7E-59CE-9E27-A2E4464F1855}"/>
              </a:ext>
            </a:extLst>
          </p:cNvPr>
          <p:cNvCxnSpPr/>
          <p:nvPr/>
        </p:nvCxnSpPr>
        <p:spPr>
          <a:xfrm>
            <a:off x="3357563" y="2855913"/>
            <a:ext cx="8572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BD3E07C-0329-FBC5-9860-50A8BFD28A94}"/>
              </a:ext>
            </a:extLst>
          </p:cNvPr>
          <p:cNvCxnSpPr/>
          <p:nvPr/>
        </p:nvCxnSpPr>
        <p:spPr>
          <a:xfrm rot="5400000">
            <a:off x="4143375" y="2928938"/>
            <a:ext cx="14446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5B1B2071-3B9A-D075-AAC3-8EE226057EA8}"/>
              </a:ext>
            </a:extLst>
          </p:cNvPr>
          <p:cNvCxnSpPr/>
          <p:nvPr/>
        </p:nvCxnSpPr>
        <p:spPr>
          <a:xfrm>
            <a:off x="7572375" y="2998788"/>
            <a:ext cx="8572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CB9B65A2-4EF6-5D4B-9BEA-B919AD3C5307}"/>
              </a:ext>
            </a:extLst>
          </p:cNvPr>
          <p:cNvCxnSpPr/>
          <p:nvPr/>
        </p:nvCxnSpPr>
        <p:spPr>
          <a:xfrm rot="5400000">
            <a:off x="8358187" y="3071813"/>
            <a:ext cx="14446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6080CA95-09CB-0464-723A-D9896EED3417}"/>
              </a:ext>
            </a:extLst>
          </p:cNvPr>
          <p:cNvSpPr/>
          <p:nvPr/>
        </p:nvSpPr>
        <p:spPr>
          <a:xfrm>
            <a:off x="8358188" y="3143250"/>
            <a:ext cx="142875" cy="21431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chemeClr val="tx1"/>
              </a:solidFill>
            </a:endParaRPr>
          </a:p>
        </p:txBody>
      </p:sp>
      <p:sp>
        <p:nvSpPr>
          <p:cNvPr id="12" name="Rectangle 8">
            <a:extLst>
              <a:ext uri="{FF2B5EF4-FFF2-40B4-BE49-F238E27FC236}">
                <a16:creationId xmlns:a16="http://schemas.microsoft.com/office/drawing/2014/main" id="{D8D9BCDA-62D7-55C1-B3F7-DFE18AF918EE}"/>
              </a:ext>
            </a:extLst>
          </p:cNvPr>
          <p:cNvSpPr>
            <a:spLocks noRot="1" noChangeArrowheads="1"/>
          </p:cNvSpPr>
          <p:nvPr/>
        </p:nvSpPr>
        <p:spPr bwMode="auto">
          <a:xfrm>
            <a:off x="214313" y="928688"/>
            <a:ext cx="7929562" cy="428625"/>
          </a:xfrm>
          <a:prstGeom prst="rect">
            <a:avLst/>
          </a:prstGeom>
          <a:noFill/>
          <a:ln w="9525">
            <a:noFill/>
            <a:miter lim="800000"/>
            <a:headEnd/>
            <a:tailEnd/>
          </a:ln>
          <a:effectLst/>
        </p:spPr>
        <p:txBody>
          <a:bodyPr anchor="ctr"/>
          <a:lstStyle/>
          <a:p>
            <a:pPr>
              <a:defRPr/>
            </a:pPr>
            <a:r>
              <a:rPr lang="fr-FR" sz="2000" b="1" dirty="0" err="1">
                <a:solidFill>
                  <a:srgbClr val="FFFF00"/>
                </a:solidFill>
                <a:latin typeface="+mj-lt"/>
                <a:cs typeface="Arial" charset="0"/>
              </a:rPr>
              <a:t>Néomutation</a:t>
            </a:r>
            <a:r>
              <a:rPr lang="fr-FR" sz="2000" b="1" dirty="0">
                <a:solidFill>
                  <a:srgbClr val="FFFF00"/>
                </a:solidFill>
                <a:latin typeface="+mj-lt"/>
                <a:cs typeface="Arial" charset="0"/>
              </a:rPr>
              <a:t> et mosaïcisme germinale</a:t>
            </a:r>
          </a:p>
        </p:txBody>
      </p:sp>
      <p:sp>
        <p:nvSpPr>
          <p:cNvPr id="26637" name="Rectangle 1">
            <a:extLst>
              <a:ext uri="{FF2B5EF4-FFF2-40B4-BE49-F238E27FC236}">
                <a16:creationId xmlns:a16="http://schemas.microsoft.com/office/drawing/2014/main" id="{46319952-AEC3-E0FF-C6BD-0DAEE452B4AB}"/>
              </a:ext>
            </a:extLst>
          </p:cNvPr>
          <p:cNvSpPr>
            <a:spLocks noChangeArrowheads="1"/>
          </p:cNvSpPr>
          <p:nvPr/>
        </p:nvSpPr>
        <p:spPr bwMode="auto">
          <a:xfrm>
            <a:off x="214313" y="4786313"/>
            <a:ext cx="8715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 typeface="Wingdings" panose="05000000000000000000" pitchFamily="2" charset="2"/>
              <a:buChar char="q"/>
            </a:pPr>
            <a:r>
              <a:rPr lang="fr-FR" altLang="fr-FR" sz="1800">
                <a:latin typeface="Arial" panose="020B0604020202020204" pitchFamily="34" charset="0"/>
              </a:rPr>
              <a:t> Néomutation pour 1 maladie dominante:  </a:t>
            </a:r>
          </a:p>
          <a:p>
            <a:pPr lvl="2">
              <a:spcBef>
                <a:spcPct val="0"/>
              </a:spcBef>
              <a:buClrTx/>
              <a:buSzTx/>
              <a:buFontTx/>
              <a:buNone/>
            </a:pPr>
            <a:r>
              <a:rPr lang="fr-FR" altLang="fr-FR" sz="1800">
                <a:latin typeface="Arial" panose="020B0604020202020204" pitchFamily="34" charset="0"/>
              </a:rPr>
              <a:t> Risque de récidive Théoriquement 0%</a:t>
            </a:r>
          </a:p>
          <a:p>
            <a:pPr>
              <a:spcBef>
                <a:spcPct val="0"/>
              </a:spcBef>
              <a:buClrTx/>
              <a:buSzTx/>
              <a:buFontTx/>
              <a:buNone/>
            </a:pPr>
            <a:r>
              <a:rPr lang="fr-FR" altLang="fr-FR" sz="1800">
                <a:latin typeface="Arial" panose="020B0604020202020204" pitchFamily="34" charset="0"/>
              </a:rPr>
              <a:t> 	 1% car mosaïque germinale non exclue</a:t>
            </a:r>
          </a:p>
        </p:txBody>
      </p:sp>
      <p:sp>
        <p:nvSpPr>
          <p:cNvPr id="14" name="Rectangle 13">
            <a:extLst>
              <a:ext uri="{FF2B5EF4-FFF2-40B4-BE49-F238E27FC236}">
                <a16:creationId xmlns:a16="http://schemas.microsoft.com/office/drawing/2014/main" id="{012A0961-9780-F7B9-7D96-4330D011162D}"/>
              </a:ext>
            </a:extLst>
          </p:cNvPr>
          <p:cNvSpPr/>
          <p:nvPr/>
        </p:nvSpPr>
        <p:spPr>
          <a:xfrm>
            <a:off x="428625" y="3429000"/>
            <a:ext cx="1965325" cy="461963"/>
          </a:xfrm>
          <a:prstGeom prst="rect">
            <a:avLst/>
          </a:prstGeom>
        </p:spPr>
        <p:txBody>
          <a:bodyPr wrap="none">
            <a:spAutoFit/>
          </a:bodyPr>
          <a:lstStyle/>
          <a:p>
            <a:pPr>
              <a:defRPr/>
            </a:pPr>
            <a:r>
              <a:rPr lang="fr-FR" sz="2400" b="1" dirty="0" err="1">
                <a:solidFill>
                  <a:srgbClr val="C00000"/>
                </a:solidFill>
                <a:effectLst>
                  <a:outerShdw blurRad="38100" dist="38100" dir="2700000" algn="tl">
                    <a:srgbClr val="000000"/>
                  </a:outerShdw>
                </a:effectLst>
                <a:latin typeface="Perpetua" pitchFamily="18" charset="0"/>
                <a:cs typeface="Arial" charset="0"/>
              </a:rPr>
              <a:t>Néomutation</a:t>
            </a:r>
            <a:r>
              <a:rPr lang="fr-FR" sz="2400" b="1" dirty="0">
                <a:solidFill>
                  <a:srgbClr val="C00000"/>
                </a:solidFill>
                <a:effectLst>
                  <a:outerShdw blurRad="38100" dist="38100" dir="2700000" algn="tl">
                    <a:srgbClr val="000000"/>
                  </a:outerShdw>
                </a:effectLst>
                <a:latin typeface="Perpetua" pitchFamily="18" charset="0"/>
                <a:cs typeface="Arial" charset="0"/>
              </a:rPr>
              <a:t> </a:t>
            </a:r>
            <a:endParaRPr lang="fr-FR" sz="2400" dirty="0">
              <a:latin typeface="Perpetua" pitchFamily="18" charset="0"/>
              <a:cs typeface="Arial" charset="0"/>
            </a:endParaRPr>
          </a:p>
        </p:txBody>
      </p:sp>
      <p:sp>
        <p:nvSpPr>
          <p:cNvPr id="15" name="Rectangle 14">
            <a:extLst>
              <a:ext uri="{FF2B5EF4-FFF2-40B4-BE49-F238E27FC236}">
                <a16:creationId xmlns:a16="http://schemas.microsoft.com/office/drawing/2014/main" id="{D470F0C7-11DB-10F5-73C6-993BF7ADDD5A}"/>
              </a:ext>
            </a:extLst>
          </p:cNvPr>
          <p:cNvSpPr/>
          <p:nvPr/>
        </p:nvSpPr>
        <p:spPr>
          <a:xfrm>
            <a:off x="4714875" y="3429000"/>
            <a:ext cx="3068638" cy="461963"/>
          </a:xfrm>
          <a:prstGeom prst="rect">
            <a:avLst/>
          </a:prstGeom>
        </p:spPr>
        <p:txBody>
          <a:bodyPr wrap="none">
            <a:spAutoFit/>
          </a:bodyPr>
          <a:lstStyle/>
          <a:p>
            <a:pPr>
              <a:defRPr/>
            </a:pPr>
            <a:r>
              <a:rPr lang="fr-FR" sz="2400" b="1" dirty="0">
                <a:solidFill>
                  <a:srgbClr val="C00000"/>
                </a:solidFill>
                <a:effectLst>
                  <a:outerShdw blurRad="38100" dist="38100" dir="2700000" algn="tl">
                    <a:srgbClr val="000000"/>
                  </a:outerShdw>
                </a:effectLst>
                <a:latin typeface="Perpetua" pitchFamily="18" charset="0"/>
                <a:cs typeface="Arial" charset="0"/>
              </a:rPr>
              <a:t>mosaïcisme germinale</a:t>
            </a:r>
          </a:p>
        </p:txBody>
      </p:sp>
      <p:sp>
        <p:nvSpPr>
          <p:cNvPr id="16" name="Rectangle 4">
            <a:extLst>
              <a:ext uri="{FF2B5EF4-FFF2-40B4-BE49-F238E27FC236}">
                <a16:creationId xmlns:a16="http://schemas.microsoft.com/office/drawing/2014/main" id="{BDBB38C5-9B63-0E4E-B88C-F419CE412E73}"/>
              </a:ext>
            </a:extLst>
          </p:cNvPr>
          <p:cNvSpPr>
            <a:spLocks noChangeArrowheads="1"/>
          </p:cNvSpPr>
          <p:nvPr/>
        </p:nvSpPr>
        <p:spPr bwMode="auto">
          <a:xfrm>
            <a:off x="71438" y="214313"/>
            <a:ext cx="9072562" cy="461962"/>
          </a:xfrm>
          <a:prstGeom prst="rect">
            <a:avLst/>
          </a:prstGeom>
          <a:noFill/>
          <a:ln w="9525">
            <a:noFill/>
            <a:miter lim="800000"/>
            <a:headEnd/>
            <a:tailEnd/>
          </a:ln>
        </p:spPr>
        <p:txBody>
          <a:bodyPr>
            <a:spAutoFit/>
          </a:bodyPr>
          <a:lstStyle/>
          <a:p>
            <a:pPr>
              <a:defRPr/>
            </a:pPr>
            <a:r>
              <a:rPr lang="fr-FR" sz="2400" b="1" dirty="0">
                <a:solidFill>
                  <a:srgbClr val="C00000"/>
                </a:solidFill>
                <a:effectLst>
                  <a:outerShdw blurRad="38100" dist="38100" dir="2700000" algn="tl">
                    <a:srgbClr val="000000">
                      <a:alpha val="43137"/>
                    </a:srgbClr>
                  </a:outerShdw>
                </a:effectLst>
                <a:latin typeface="+mj-lt"/>
                <a:cs typeface="Arial" charset="0"/>
              </a:rPr>
              <a:t>Tenir compte des pièges lors du diagnostic et du calcul du risque </a:t>
            </a:r>
            <a:r>
              <a:rPr lang="fr-FR" sz="2000" dirty="0">
                <a:solidFill>
                  <a:schemeClr val="bg1"/>
                </a:solidFill>
                <a:latin typeface="+mj-lt"/>
                <a:cs typeface="Arial" charset="0"/>
              </a:rPr>
              <a:t>(4)</a:t>
            </a:r>
          </a:p>
        </p:txBody>
      </p:sp>
      <p:cxnSp>
        <p:nvCxnSpPr>
          <p:cNvPr id="17" name="Connecteur droit 16">
            <a:extLst>
              <a:ext uri="{FF2B5EF4-FFF2-40B4-BE49-F238E27FC236}">
                <a16:creationId xmlns:a16="http://schemas.microsoft.com/office/drawing/2014/main" id="{96574885-81E4-A1FF-63EC-01BFC43FB657}"/>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26637">
                                            <p:txEl>
                                              <p:pRg st="0" end="0"/>
                                            </p:txEl>
                                          </p:spTgt>
                                        </p:tgtEl>
                                        <p:attrNameLst>
                                          <p:attrName>style.visibility</p:attrName>
                                        </p:attrNameLst>
                                      </p:cBhvr>
                                      <p:to>
                                        <p:strVal val="visible"/>
                                      </p:to>
                                    </p:set>
                                    <p:animEffect transition="in" filter="checkerboard(across)">
                                      <p:cBhvr>
                                        <p:cTn id="15" dur="500"/>
                                        <p:tgtEl>
                                          <p:spTgt spid="26637">
                                            <p:txEl>
                                              <p:pRg st="0" end="0"/>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6637">
                                            <p:txEl>
                                              <p:pRg st="1" end="1"/>
                                            </p:txEl>
                                          </p:spTgt>
                                        </p:tgtEl>
                                        <p:attrNameLst>
                                          <p:attrName>style.visibility</p:attrName>
                                        </p:attrNameLst>
                                      </p:cBhvr>
                                      <p:to>
                                        <p:strVal val="visible"/>
                                      </p:to>
                                    </p:set>
                                    <p:animEffect transition="in" filter="checkerboard(across)">
                                      <p:cBhvr>
                                        <p:cTn id="18" dur="500"/>
                                        <p:tgtEl>
                                          <p:spTgt spid="2663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6628"/>
                                        </p:tgtEl>
                                        <p:attrNameLst>
                                          <p:attrName>style.visibility</p:attrName>
                                        </p:attrNameLst>
                                      </p:cBhvr>
                                      <p:to>
                                        <p:strVal val="visible"/>
                                      </p:to>
                                    </p:set>
                                    <p:animEffect transition="in" filter="checkerboard(across)">
                                      <p:cBhvr>
                                        <p:cTn id="23" dur="500"/>
                                        <p:tgtEl>
                                          <p:spTgt spid="26628"/>
                                        </p:tgtEl>
                                      </p:cBhvr>
                                    </p:animEffect>
                                  </p:childTnLst>
                                </p:cTn>
                              </p:par>
                              <p:par>
                                <p:cTn id="24" presetID="5" presetClass="entr" presetSubtype="1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heckerboard(across)">
                                      <p:cBhvr>
                                        <p:cTn id="29" dur="500"/>
                                        <p:tgtEl>
                                          <p:spTgt spid="11"/>
                                        </p:tgtEl>
                                      </p:cBhvr>
                                    </p:animEffect>
                                  </p:childTnLst>
                                </p:cTn>
                              </p:par>
                              <p:par>
                                <p:cTn id="30" presetID="5" presetClass="entr" presetSubtype="10" fill="hold" nodeType="withEffect">
                                  <p:stCondLst>
                                    <p:cond delay="0"/>
                                  </p:stCondLst>
                                  <p:childTnLst>
                                    <p:set>
                                      <p:cBhvr>
                                        <p:cTn id="31" dur="1" fill="hold">
                                          <p:stCondLst>
                                            <p:cond delay="0"/>
                                          </p:stCondLst>
                                        </p:cTn>
                                        <p:tgtEl>
                                          <p:spTgt spid="26637">
                                            <p:txEl>
                                              <p:pRg st="2" end="2"/>
                                            </p:txEl>
                                          </p:spTgt>
                                        </p:tgtEl>
                                        <p:attrNameLst>
                                          <p:attrName>style.visibility</p:attrName>
                                        </p:attrNameLst>
                                      </p:cBhvr>
                                      <p:to>
                                        <p:strVal val="visible"/>
                                      </p:to>
                                    </p:set>
                                    <p:animEffect transition="in" filter="checkerboard(across)">
                                      <p:cBhvr>
                                        <p:cTn id="32" dur="500"/>
                                        <p:tgtEl>
                                          <p:spTgt spid="26637">
                                            <p:txEl>
                                              <p:pRg st="2" end="2"/>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26629"/>
                                        </p:tgtEl>
                                        <p:attrNameLst>
                                          <p:attrName>style.visibility</p:attrName>
                                        </p:attrNameLst>
                                      </p:cBhvr>
                                      <p:to>
                                        <p:strVal val="visible"/>
                                      </p:to>
                                    </p:set>
                                    <p:animEffect transition="in" filter="checkerboard(across)">
                                      <p:cBhvr>
                                        <p:cTn id="35" dur="500"/>
                                        <p:tgtEl>
                                          <p:spTgt spid="26629"/>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checkerboard(across)">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11" grpId="0" animBg="1"/>
      <p:bldP spid="15"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0B634794-B880-C1A2-9A7D-3A0C0DD725C2}"/>
              </a:ext>
            </a:extLst>
          </p:cNvPr>
          <p:cNvSpPr>
            <a:spLocks noGrp="1" noRot="1" noChangeArrowheads="1"/>
          </p:cNvSpPr>
          <p:nvPr>
            <p:ph type="title"/>
          </p:nvPr>
        </p:nvSpPr>
        <p:spPr>
          <a:xfrm>
            <a:off x="71438" y="857250"/>
            <a:ext cx="2857500" cy="428625"/>
          </a:xfrm>
        </p:spPr>
        <p:txBody>
          <a:bodyPr/>
          <a:lstStyle/>
          <a:p>
            <a:pPr eaLnBrk="1" hangingPunct="1">
              <a:defRPr/>
            </a:pPr>
            <a:r>
              <a:rPr lang="fr-FR" sz="2000" u="sng" dirty="0">
                <a:solidFill>
                  <a:srgbClr val="C00000"/>
                </a:solidFill>
                <a:effectLst>
                  <a:outerShdw blurRad="38100" dist="38100" dir="2700000" algn="tl">
                    <a:srgbClr val="000000">
                      <a:alpha val="43137"/>
                    </a:srgbClr>
                  </a:outerShdw>
                </a:effectLst>
              </a:rPr>
              <a:t>Disomies uni parentales</a:t>
            </a:r>
          </a:p>
        </p:txBody>
      </p:sp>
      <p:sp>
        <p:nvSpPr>
          <p:cNvPr id="22531" name="Rectangle 3">
            <a:extLst>
              <a:ext uri="{FF2B5EF4-FFF2-40B4-BE49-F238E27FC236}">
                <a16:creationId xmlns:a16="http://schemas.microsoft.com/office/drawing/2014/main" id="{80CD478E-441B-4937-59A7-092FFFC5A89F}"/>
              </a:ext>
            </a:extLst>
          </p:cNvPr>
          <p:cNvSpPr>
            <a:spLocks noGrp="1" noChangeArrowheads="1"/>
          </p:cNvSpPr>
          <p:nvPr>
            <p:ph type="body" idx="1"/>
          </p:nvPr>
        </p:nvSpPr>
        <p:spPr>
          <a:xfrm>
            <a:off x="468313" y="1285875"/>
            <a:ext cx="8496300" cy="642938"/>
          </a:xfrm>
        </p:spPr>
        <p:txBody>
          <a:bodyPr/>
          <a:lstStyle/>
          <a:p>
            <a:pPr algn="ctr" eaLnBrk="1" hangingPunct="1">
              <a:lnSpc>
                <a:spcPct val="90000"/>
              </a:lnSpc>
              <a:buFont typeface="Wingdings" panose="05000000000000000000" pitchFamily="2" charset="2"/>
              <a:buNone/>
              <a:defRPr/>
            </a:pPr>
            <a:r>
              <a:rPr lang="fr-FR" sz="2000" b="1" dirty="0">
                <a:latin typeface="Perpetua" pitchFamily="18" charset="0"/>
              </a:rPr>
              <a:t>C’est la présence chez un sujet diploïde de deux chromosomes d’une même paire héritée d’un même parent.</a:t>
            </a:r>
            <a:r>
              <a:rPr lang="fr-FR" sz="2000" dirty="0">
                <a:latin typeface="Perpetua" pitchFamily="18" charset="0"/>
              </a:rPr>
              <a:t> </a:t>
            </a:r>
          </a:p>
        </p:txBody>
      </p:sp>
      <p:sp>
        <p:nvSpPr>
          <p:cNvPr id="82979" name="Rectangle 35">
            <a:extLst>
              <a:ext uri="{FF2B5EF4-FFF2-40B4-BE49-F238E27FC236}">
                <a16:creationId xmlns:a16="http://schemas.microsoft.com/office/drawing/2014/main" id="{F2A376E5-83B9-94F5-6EC5-B806572DDCC5}"/>
              </a:ext>
            </a:extLst>
          </p:cNvPr>
          <p:cNvSpPr>
            <a:spLocks noChangeArrowheads="1"/>
          </p:cNvSpPr>
          <p:nvPr/>
        </p:nvSpPr>
        <p:spPr bwMode="auto">
          <a:xfrm>
            <a:off x="1214438" y="5500688"/>
            <a:ext cx="3613150" cy="1016000"/>
          </a:xfrm>
          <a:prstGeom prst="rect">
            <a:avLst/>
          </a:prstGeom>
          <a:noFill/>
          <a:ln w="9525">
            <a:noFill/>
            <a:miter lim="800000"/>
            <a:headEnd/>
            <a:tailEnd/>
          </a:ln>
          <a:effectLst/>
        </p:spPr>
        <p:txBody>
          <a:bodyPr wrap="none">
            <a:spAutoFit/>
          </a:bodyPr>
          <a:lstStyle/>
          <a:p>
            <a:pPr algn="ctr">
              <a:defRPr/>
            </a:pPr>
            <a:r>
              <a:rPr lang="fr-FR" sz="2000" u="sng" dirty="0" err="1">
                <a:effectLst>
                  <a:outerShdw blurRad="38100" dist="38100" dir="2700000" algn="tl">
                    <a:srgbClr val="000000"/>
                  </a:outerShdw>
                </a:effectLst>
                <a:latin typeface="Perpetua" pitchFamily="18" charset="0"/>
                <a:cs typeface="Arial" charset="0"/>
              </a:rPr>
              <a:t>Isodisomie</a:t>
            </a:r>
            <a:r>
              <a:rPr lang="fr-FR" sz="2000" u="sng" dirty="0">
                <a:effectLst>
                  <a:outerShdw blurRad="38100" dist="38100" dir="2700000" algn="tl">
                    <a:srgbClr val="000000"/>
                  </a:outerShdw>
                </a:effectLst>
                <a:latin typeface="Perpetua" pitchFamily="18" charset="0"/>
                <a:cs typeface="Arial" charset="0"/>
              </a:rPr>
              <a:t> </a:t>
            </a:r>
            <a:r>
              <a:rPr lang="fr-FR" sz="2000" u="sng" dirty="0" err="1">
                <a:effectLst>
                  <a:outerShdw blurRad="38100" dist="38100" dir="2700000" algn="tl">
                    <a:srgbClr val="000000"/>
                  </a:outerShdw>
                </a:effectLst>
                <a:latin typeface="Perpetua" pitchFamily="18" charset="0"/>
                <a:cs typeface="Arial" charset="0"/>
              </a:rPr>
              <a:t>uniparentale</a:t>
            </a:r>
            <a:r>
              <a:rPr lang="fr-FR" sz="2000" dirty="0">
                <a:effectLst>
                  <a:outerShdw blurRad="38100" dist="38100" dir="2700000" algn="tl">
                    <a:srgbClr val="000000"/>
                  </a:outerShdw>
                </a:effectLst>
                <a:latin typeface="Perpetua" pitchFamily="18" charset="0"/>
                <a:cs typeface="Arial" charset="0"/>
              </a:rPr>
              <a:t> </a:t>
            </a:r>
          </a:p>
          <a:p>
            <a:pPr algn="ctr">
              <a:defRPr/>
            </a:pPr>
            <a:r>
              <a:rPr lang="fr-FR" sz="2000" dirty="0">
                <a:effectLst>
                  <a:outerShdw blurRad="38100" dist="38100" dir="2700000" algn="tl">
                    <a:srgbClr val="000000"/>
                  </a:outerShdw>
                </a:effectLst>
                <a:latin typeface="Perpetua" pitchFamily="18" charset="0"/>
                <a:cs typeface="Arial" charset="0"/>
              </a:rPr>
              <a:t>Présence de deux copies d’un même </a:t>
            </a:r>
          </a:p>
          <a:p>
            <a:pPr algn="ctr">
              <a:defRPr/>
            </a:pPr>
            <a:r>
              <a:rPr lang="fr-FR" sz="2000" dirty="0">
                <a:effectLst>
                  <a:outerShdw blurRad="38100" dist="38100" dir="2700000" algn="tl">
                    <a:srgbClr val="000000"/>
                  </a:outerShdw>
                </a:effectLst>
                <a:latin typeface="Perpetua" pitchFamily="18" charset="0"/>
                <a:cs typeface="Arial" charset="0"/>
              </a:rPr>
              <a:t>chromosome parental.</a:t>
            </a:r>
          </a:p>
        </p:txBody>
      </p:sp>
      <p:sp>
        <p:nvSpPr>
          <p:cNvPr id="82980" name="Rectangle 36">
            <a:extLst>
              <a:ext uri="{FF2B5EF4-FFF2-40B4-BE49-F238E27FC236}">
                <a16:creationId xmlns:a16="http://schemas.microsoft.com/office/drawing/2014/main" id="{B2693F61-9F4B-F3B5-E090-CD6E12807438}"/>
              </a:ext>
            </a:extLst>
          </p:cNvPr>
          <p:cNvSpPr>
            <a:spLocks noChangeArrowheads="1"/>
          </p:cNvSpPr>
          <p:nvPr/>
        </p:nvSpPr>
        <p:spPr bwMode="auto">
          <a:xfrm>
            <a:off x="4800600" y="5500688"/>
            <a:ext cx="3203575" cy="1046162"/>
          </a:xfrm>
          <a:prstGeom prst="rect">
            <a:avLst/>
          </a:prstGeom>
          <a:noFill/>
          <a:ln w="9525">
            <a:noFill/>
            <a:miter lim="800000"/>
            <a:headEnd/>
            <a:tailEnd/>
          </a:ln>
          <a:effectLst/>
        </p:spPr>
        <p:txBody>
          <a:bodyPr wrap="none">
            <a:spAutoFit/>
          </a:bodyPr>
          <a:lstStyle/>
          <a:p>
            <a:pPr algn="ctr">
              <a:lnSpc>
                <a:spcPct val="90000"/>
              </a:lnSpc>
              <a:spcBef>
                <a:spcPct val="20000"/>
              </a:spcBef>
              <a:buClr>
                <a:schemeClr val="hlink"/>
              </a:buClr>
              <a:buSzPct val="70000"/>
              <a:buFont typeface="Wingdings" pitchFamily="2" charset="2"/>
              <a:buNone/>
              <a:defRPr/>
            </a:pPr>
            <a:r>
              <a:rPr lang="fr-FR" sz="2000" u="sng" dirty="0" err="1">
                <a:effectLst>
                  <a:outerShdw blurRad="38100" dist="38100" dir="2700000" algn="tl">
                    <a:srgbClr val="000000"/>
                  </a:outerShdw>
                </a:effectLst>
                <a:latin typeface="Perpetua" pitchFamily="18" charset="0"/>
                <a:cs typeface="Arial" charset="0"/>
              </a:rPr>
              <a:t>Hétérodisomie</a:t>
            </a:r>
            <a:r>
              <a:rPr lang="fr-FR" sz="2000" u="sng" dirty="0">
                <a:effectLst>
                  <a:outerShdw blurRad="38100" dist="38100" dir="2700000" algn="tl">
                    <a:srgbClr val="000000"/>
                  </a:outerShdw>
                </a:effectLst>
                <a:latin typeface="Perpetua" pitchFamily="18" charset="0"/>
                <a:cs typeface="Arial" charset="0"/>
              </a:rPr>
              <a:t> </a:t>
            </a:r>
            <a:r>
              <a:rPr lang="fr-FR" sz="2000" u="sng" dirty="0" err="1">
                <a:effectLst>
                  <a:outerShdw blurRad="38100" dist="38100" dir="2700000" algn="tl">
                    <a:srgbClr val="000000"/>
                  </a:outerShdw>
                </a:effectLst>
                <a:latin typeface="Perpetua" pitchFamily="18" charset="0"/>
                <a:cs typeface="Arial" charset="0"/>
              </a:rPr>
              <a:t>uniparentale</a:t>
            </a:r>
            <a:r>
              <a:rPr lang="fr-FR" sz="2000" dirty="0">
                <a:effectLst>
                  <a:outerShdw blurRad="38100" dist="38100" dir="2700000" algn="tl">
                    <a:srgbClr val="000000"/>
                  </a:outerShdw>
                </a:effectLst>
                <a:latin typeface="Perpetua" pitchFamily="18" charset="0"/>
                <a:cs typeface="Arial" charset="0"/>
              </a:rPr>
              <a:t>  </a:t>
            </a:r>
          </a:p>
          <a:p>
            <a:pPr algn="ctr">
              <a:lnSpc>
                <a:spcPct val="90000"/>
              </a:lnSpc>
              <a:spcBef>
                <a:spcPct val="20000"/>
              </a:spcBef>
              <a:buClr>
                <a:schemeClr val="hlink"/>
              </a:buClr>
              <a:buSzPct val="70000"/>
              <a:buFont typeface="Wingdings" pitchFamily="2" charset="2"/>
              <a:buNone/>
              <a:defRPr/>
            </a:pPr>
            <a:r>
              <a:rPr lang="fr-FR" sz="2000" dirty="0">
                <a:effectLst>
                  <a:outerShdw blurRad="38100" dist="38100" dir="2700000" algn="tl">
                    <a:srgbClr val="000000"/>
                  </a:outerShdw>
                </a:effectLst>
                <a:latin typeface="Perpetua" pitchFamily="18" charset="0"/>
                <a:cs typeface="Arial" charset="0"/>
              </a:rPr>
              <a:t>Présence de deux chromosomes </a:t>
            </a:r>
          </a:p>
          <a:p>
            <a:pPr algn="ctr">
              <a:lnSpc>
                <a:spcPct val="90000"/>
              </a:lnSpc>
              <a:spcBef>
                <a:spcPct val="20000"/>
              </a:spcBef>
              <a:buClr>
                <a:schemeClr val="hlink"/>
              </a:buClr>
              <a:buSzPct val="70000"/>
              <a:buFont typeface="Wingdings" pitchFamily="2" charset="2"/>
              <a:buNone/>
              <a:defRPr/>
            </a:pPr>
            <a:r>
              <a:rPr lang="fr-FR" sz="2000" dirty="0">
                <a:effectLst>
                  <a:outerShdw blurRad="38100" dist="38100" dir="2700000" algn="tl">
                    <a:srgbClr val="000000"/>
                  </a:outerShdw>
                </a:effectLst>
                <a:latin typeface="Perpetua" pitchFamily="18" charset="0"/>
                <a:cs typeface="Arial" charset="0"/>
              </a:rPr>
              <a:t>d’une même paire </a:t>
            </a:r>
          </a:p>
        </p:txBody>
      </p:sp>
      <p:sp>
        <p:nvSpPr>
          <p:cNvPr id="112653" name="Rectangle 46">
            <a:extLst>
              <a:ext uri="{FF2B5EF4-FFF2-40B4-BE49-F238E27FC236}">
                <a16:creationId xmlns:a16="http://schemas.microsoft.com/office/drawing/2014/main" id="{BA9F7821-340E-D913-42BE-B5160E55850B}"/>
              </a:ext>
            </a:extLst>
          </p:cNvPr>
          <p:cNvSpPr>
            <a:spLocks noChangeArrowheads="1"/>
          </p:cNvSpPr>
          <p:nvPr/>
        </p:nvSpPr>
        <p:spPr bwMode="auto">
          <a:xfrm rot="2700000">
            <a:off x="3476625" y="2905125"/>
            <a:ext cx="228600" cy="2286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cxnSp>
        <p:nvCxnSpPr>
          <p:cNvPr id="37" name="Connecteur droit 36">
            <a:extLst>
              <a:ext uri="{FF2B5EF4-FFF2-40B4-BE49-F238E27FC236}">
                <a16:creationId xmlns:a16="http://schemas.microsoft.com/office/drawing/2014/main" id="{1223DC33-260C-15D6-A180-F33AB40AC379}"/>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7703" name="Rectangle 9">
            <a:extLst>
              <a:ext uri="{FF2B5EF4-FFF2-40B4-BE49-F238E27FC236}">
                <a16:creationId xmlns:a16="http://schemas.microsoft.com/office/drawing/2014/main" id="{1DED6E75-086C-7286-B3C1-0C0C7975A29C}"/>
              </a:ext>
            </a:extLst>
          </p:cNvPr>
          <p:cNvSpPr>
            <a:spLocks noChangeArrowheads="1"/>
          </p:cNvSpPr>
          <p:nvPr/>
        </p:nvSpPr>
        <p:spPr bwMode="auto">
          <a:xfrm>
            <a:off x="5856288" y="2000250"/>
            <a:ext cx="287337" cy="285750"/>
          </a:xfrm>
          <a:prstGeom prst="rect">
            <a:avLst/>
          </a:prstGeom>
          <a:solidFill>
            <a:srgbClr val="FFFF00"/>
          </a:solidFill>
          <a:ln w="9525">
            <a:solidFill>
              <a:schemeClr val="bg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7704" name="Oval 10">
            <a:extLst>
              <a:ext uri="{FF2B5EF4-FFF2-40B4-BE49-F238E27FC236}">
                <a16:creationId xmlns:a16="http://schemas.microsoft.com/office/drawing/2014/main" id="{8ED2E97B-8371-626B-A33F-6B38AE2DC191}"/>
              </a:ext>
            </a:extLst>
          </p:cNvPr>
          <p:cNvSpPr>
            <a:spLocks noChangeArrowheads="1"/>
          </p:cNvSpPr>
          <p:nvPr/>
        </p:nvSpPr>
        <p:spPr bwMode="auto">
          <a:xfrm>
            <a:off x="6572250" y="1963738"/>
            <a:ext cx="319088" cy="3222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7705" name="Rectangle 13">
            <a:extLst>
              <a:ext uri="{FF2B5EF4-FFF2-40B4-BE49-F238E27FC236}">
                <a16:creationId xmlns:a16="http://schemas.microsoft.com/office/drawing/2014/main" id="{15B1FF6D-DBF7-A24D-B089-AEE2B39964E8}"/>
              </a:ext>
            </a:extLst>
          </p:cNvPr>
          <p:cNvSpPr>
            <a:spLocks noChangeArrowheads="1"/>
          </p:cNvSpPr>
          <p:nvPr/>
        </p:nvSpPr>
        <p:spPr bwMode="auto">
          <a:xfrm>
            <a:off x="6284913" y="2571750"/>
            <a:ext cx="287337" cy="285750"/>
          </a:xfrm>
          <a:prstGeom prst="rect">
            <a:avLst/>
          </a:prstGeom>
          <a:solidFill>
            <a:srgbClr val="FFFF00"/>
          </a:solidFill>
          <a:ln w="9525">
            <a:solidFill>
              <a:schemeClr val="bg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7706" name="Line 49">
            <a:extLst>
              <a:ext uri="{FF2B5EF4-FFF2-40B4-BE49-F238E27FC236}">
                <a16:creationId xmlns:a16="http://schemas.microsoft.com/office/drawing/2014/main" id="{41DDC530-CEB0-C4C7-D349-FA0CEE155DAC}"/>
              </a:ext>
            </a:extLst>
          </p:cNvPr>
          <p:cNvSpPr>
            <a:spLocks noChangeShapeType="1"/>
          </p:cNvSpPr>
          <p:nvPr/>
        </p:nvSpPr>
        <p:spPr bwMode="auto">
          <a:xfrm>
            <a:off x="6059488" y="2286000"/>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7" name="Line 50">
            <a:extLst>
              <a:ext uri="{FF2B5EF4-FFF2-40B4-BE49-F238E27FC236}">
                <a16:creationId xmlns:a16="http://schemas.microsoft.com/office/drawing/2014/main" id="{16DDF508-4CF1-31B7-12FA-5F2BF86D3BB9}"/>
              </a:ext>
            </a:extLst>
          </p:cNvPr>
          <p:cNvSpPr>
            <a:spLocks noChangeShapeType="1"/>
          </p:cNvSpPr>
          <p:nvPr/>
        </p:nvSpPr>
        <p:spPr bwMode="auto">
          <a:xfrm>
            <a:off x="6740525" y="2286000"/>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8" name="Line 98">
            <a:extLst>
              <a:ext uri="{FF2B5EF4-FFF2-40B4-BE49-F238E27FC236}">
                <a16:creationId xmlns:a16="http://schemas.microsoft.com/office/drawing/2014/main" id="{715E6973-5D3D-E5CC-DF6D-79AC058DD772}"/>
              </a:ext>
            </a:extLst>
          </p:cNvPr>
          <p:cNvSpPr>
            <a:spLocks noChangeShapeType="1"/>
          </p:cNvSpPr>
          <p:nvPr/>
        </p:nvSpPr>
        <p:spPr bwMode="auto">
          <a:xfrm>
            <a:off x="6054725" y="2428875"/>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9" name="Line 50">
            <a:extLst>
              <a:ext uri="{FF2B5EF4-FFF2-40B4-BE49-F238E27FC236}">
                <a16:creationId xmlns:a16="http://schemas.microsoft.com/office/drawing/2014/main" id="{79BA59C0-D3CD-CE1C-E84F-BA2C25EDF589}"/>
              </a:ext>
            </a:extLst>
          </p:cNvPr>
          <p:cNvSpPr>
            <a:spLocks noChangeShapeType="1"/>
          </p:cNvSpPr>
          <p:nvPr/>
        </p:nvSpPr>
        <p:spPr bwMode="auto">
          <a:xfrm>
            <a:off x="6429375" y="2438400"/>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0" name="Rectangle 22">
            <a:extLst>
              <a:ext uri="{FF2B5EF4-FFF2-40B4-BE49-F238E27FC236}">
                <a16:creationId xmlns:a16="http://schemas.microsoft.com/office/drawing/2014/main" id="{2A15BF6D-4238-2DF2-30C4-BF80A302A044}"/>
              </a:ext>
            </a:extLst>
          </p:cNvPr>
          <p:cNvSpPr>
            <a:spLocks noChangeArrowheads="1"/>
          </p:cNvSpPr>
          <p:nvPr/>
        </p:nvSpPr>
        <p:spPr bwMode="auto">
          <a:xfrm>
            <a:off x="5357813" y="1928813"/>
            <a:ext cx="50006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a:latin typeface="Arial" panose="020B0604020202020204" pitchFamily="34" charset="0"/>
              </a:rPr>
              <a:t>XY</a:t>
            </a:r>
          </a:p>
        </p:txBody>
      </p:sp>
      <p:sp>
        <p:nvSpPr>
          <p:cNvPr id="157711" name="Rectangle 22">
            <a:extLst>
              <a:ext uri="{FF2B5EF4-FFF2-40B4-BE49-F238E27FC236}">
                <a16:creationId xmlns:a16="http://schemas.microsoft.com/office/drawing/2014/main" id="{45C6C65B-F17A-886E-3A00-53C49B60D9C2}"/>
              </a:ext>
            </a:extLst>
          </p:cNvPr>
          <p:cNvSpPr>
            <a:spLocks noChangeArrowheads="1"/>
          </p:cNvSpPr>
          <p:nvPr/>
        </p:nvSpPr>
        <p:spPr bwMode="auto">
          <a:xfrm>
            <a:off x="5857875" y="2571750"/>
            <a:ext cx="5000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a:latin typeface="Arial" panose="020B0604020202020204" pitchFamily="34" charset="0"/>
              </a:rPr>
              <a:t>XY</a:t>
            </a:r>
          </a:p>
        </p:txBody>
      </p:sp>
      <p:sp>
        <p:nvSpPr>
          <p:cNvPr id="157712" name="Rectangle 9">
            <a:extLst>
              <a:ext uri="{FF2B5EF4-FFF2-40B4-BE49-F238E27FC236}">
                <a16:creationId xmlns:a16="http://schemas.microsoft.com/office/drawing/2014/main" id="{89BF4E9C-E06B-2505-B32F-411344EA5F2C}"/>
              </a:ext>
            </a:extLst>
          </p:cNvPr>
          <p:cNvSpPr>
            <a:spLocks noChangeArrowheads="1"/>
          </p:cNvSpPr>
          <p:nvPr/>
        </p:nvSpPr>
        <p:spPr bwMode="auto">
          <a:xfrm>
            <a:off x="2286000" y="2000250"/>
            <a:ext cx="287338" cy="2857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7713" name="Oval 10">
            <a:extLst>
              <a:ext uri="{FF2B5EF4-FFF2-40B4-BE49-F238E27FC236}">
                <a16:creationId xmlns:a16="http://schemas.microsoft.com/office/drawing/2014/main" id="{ED4FCCC6-C471-C0A7-1986-9420AC8B983B}"/>
              </a:ext>
            </a:extLst>
          </p:cNvPr>
          <p:cNvSpPr>
            <a:spLocks noChangeArrowheads="1"/>
          </p:cNvSpPr>
          <p:nvPr/>
        </p:nvSpPr>
        <p:spPr bwMode="auto">
          <a:xfrm>
            <a:off x="3001963" y="1963738"/>
            <a:ext cx="320675" cy="322262"/>
          </a:xfrm>
          <a:prstGeom prst="ellipse">
            <a:avLst/>
          </a:prstGeom>
          <a:solidFill>
            <a:srgbClr val="FFFF00"/>
          </a:solidFill>
          <a:ln w="9525">
            <a:solidFill>
              <a:schemeClr val="bg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7714" name="Rectangle 13">
            <a:extLst>
              <a:ext uri="{FF2B5EF4-FFF2-40B4-BE49-F238E27FC236}">
                <a16:creationId xmlns:a16="http://schemas.microsoft.com/office/drawing/2014/main" id="{DD4F8563-E784-28B1-EE77-109015A233E7}"/>
              </a:ext>
            </a:extLst>
          </p:cNvPr>
          <p:cNvSpPr>
            <a:spLocks noChangeArrowheads="1"/>
          </p:cNvSpPr>
          <p:nvPr/>
        </p:nvSpPr>
        <p:spPr bwMode="auto">
          <a:xfrm>
            <a:off x="2714625" y="2571750"/>
            <a:ext cx="287338" cy="285750"/>
          </a:xfrm>
          <a:prstGeom prst="rect">
            <a:avLst/>
          </a:prstGeom>
          <a:solidFill>
            <a:srgbClr val="FFFF00"/>
          </a:solidFill>
          <a:ln w="9525">
            <a:solidFill>
              <a:schemeClr val="bg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7715" name="Line 49">
            <a:extLst>
              <a:ext uri="{FF2B5EF4-FFF2-40B4-BE49-F238E27FC236}">
                <a16:creationId xmlns:a16="http://schemas.microsoft.com/office/drawing/2014/main" id="{7A1D5822-4097-C5F9-9CEA-A4EBE558C4C4}"/>
              </a:ext>
            </a:extLst>
          </p:cNvPr>
          <p:cNvSpPr>
            <a:spLocks noChangeShapeType="1"/>
          </p:cNvSpPr>
          <p:nvPr/>
        </p:nvSpPr>
        <p:spPr bwMode="auto">
          <a:xfrm>
            <a:off x="2489200" y="2286000"/>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6" name="Line 50">
            <a:extLst>
              <a:ext uri="{FF2B5EF4-FFF2-40B4-BE49-F238E27FC236}">
                <a16:creationId xmlns:a16="http://schemas.microsoft.com/office/drawing/2014/main" id="{80470AD6-65FE-EB01-AFA2-8F097CB9C604}"/>
              </a:ext>
            </a:extLst>
          </p:cNvPr>
          <p:cNvSpPr>
            <a:spLocks noChangeShapeType="1"/>
          </p:cNvSpPr>
          <p:nvPr/>
        </p:nvSpPr>
        <p:spPr bwMode="auto">
          <a:xfrm>
            <a:off x="2859088" y="2457450"/>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7" name="Rectangle 22">
            <a:extLst>
              <a:ext uri="{FF2B5EF4-FFF2-40B4-BE49-F238E27FC236}">
                <a16:creationId xmlns:a16="http://schemas.microsoft.com/office/drawing/2014/main" id="{D8BF121C-AA78-2951-E528-CB9E4D4CFE07}"/>
              </a:ext>
            </a:extLst>
          </p:cNvPr>
          <p:cNvSpPr>
            <a:spLocks noChangeArrowheads="1"/>
          </p:cNvSpPr>
          <p:nvPr/>
        </p:nvSpPr>
        <p:spPr bwMode="auto">
          <a:xfrm>
            <a:off x="3357563" y="1928813"/>
            <a:ext cx="50006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a:latin typeface="Arial" panose="020B0604020202020204" pitchFamily="34" charset="0"/>
              </a:rPr>
              <a:t>rr</a:t>
            </a:r>
          </a:p>
        </p:txBody>
      </p:sp>
      <p:sp>
        <p:nvSpPr>
          <p:cNvPr id="157718" name="Line 98">
            <a:extLst>
              <a:ext uri="{FF2B5EF4-FFF2-40B4-BE49-F238E27FC236}">
                <a16:creationId xmlns:a16="http://schemas.microsoft.com/office/drawing/2014/main" id="{B6BE8316-2A56-8447-7DC2-3287FF772BD3}"/>
              </a:ext>
            </a:extLst>
          </p:cNvPr>
          <p:cNvSpPr>
            <a:spLocks noChangeShapeType="1"/>
          </p:cNvSpPr>
          <p:nvPr/>
        </p:nvSpPr>
        <p:spPr bwMode="auto">
          <a:xfrm>
            <a:off x="2500313" y="2428875"/>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9" name="Line 50">
            <a:extLst>
              <a:ext uri="{FF2B5EF4-FFF2-40B4-BE49-F238E27FC236}">
                <a16:creationId xmlns:a16="http://schemas.microsoft.com/office/drawing/2014/main" id="{9260B82B-448E-3B62-8490-1EE214A3C4F2}"/>
              </a:ext>
            </a:extLst>
          </p:cNvPr>
          <p:cNvSpPr>
            <a:spLocks noChangeShapeType="1"/>
          </p:cNvSpPr>
          <p:nvPr/>
        </p:nvSpPr>
        <p:spPr bwMode="auto">
          <a:xfrm>
            <a:off x="3214688" y="23145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0" name="Rectangle 22">
            <a:extLst>
              <a:ext uri="{FF2B5EF4-FFF2-40B4-BE49-F238E27FC236}">
                <a16:creationId xmlns:a16="http://schemas.microsoft.com/office/drawing/2014/main" id="{E5339E6F-0439-15A7-8ED1-43A16B995610}"/>
              </a:ext>
            </a:extLst>
          </p:cNvPr>
          <p:cNvSpPr>
            <a:spLocks noChangeArrowheads="1"/>
          </p:cNvSpPr>
          <p:nvPr/>
        </p:nvSpPr>
        <p:spPr bwMode="auto">
          <a:xfrm>
            <a:off x="3000375" y="2571750"/>
            <a:ext cx="5000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a:latin typeface="Arial" panose="020B0604020202020204" pitchFamily="34" charset="0"/>
              </a:rPr>
              <a:t>rr</a:t>
            </a:r>
          </a:p>
        </p:txBody>
      </p:sp>
      <p:sp>
        <p:nvSpPr>
          <p:cNvPr id="58" name="Rectangle 19">
            <a:extLst>
              <a:ext uri="{FF2B5EF4-FFF2-40B4-BE49-F238E27FC236}">
                <a16:creationId xmlns:a16="http://schemas.microsoft.com/office/drawing/2014/main" id="{8B9BE576-F71B-A3F3-0A20-9662470B6388}"/>
              </a:ext>
            </a:extLst>
          </p:cNvPr>
          <p:cNvSpPr>
            <a:spLocks noChangeArrowheads="1"/>
          </p:cNvSpPr>
          <p:nvPr/>
        </p:nvSpPr>
        <p:spPr bwMode="auto">
          <a:xfrm>
            <a:off x="7143750" y="2357438"/>
            <a:ext cx="1571625" cy="428625"/>
          </a:xfrm>
          <a:prstGeom prst="rect">
            <a:avLst/>
          </a:prstGeom>
          <a:noFill/>
          <a:ln w="9525">
            <a:noFill/>
            <a:miter lim="800000"/>
            <a:headEnd/>
            <a:tailEnd/>
          </a:ln>
        </p:spPr>
        <p:txBody>
          <a:bodyPr wrap="none" anchor="ctr"/>
          <a:lstStyle/>
          <a:p>
            <a:pPr algn="ctr">
              <a:defRPr/>
            </a:pPr>
            <a:r>
              <a:rPr lang="fr-FR" sz="1400" b="1" dirty="0">
                <a:solidFill>
                  <a:schemeClr val="accent1">
                    <a:lumMod val="60000"/>
                    <a:lumOff val="40000"/>
                  </a:schemeClr>
                </a:solidFill>
                <a:latin typeface="Arial" charset="0"/>
                <a:cs typeface="Arial" charset="0"/>
              </a:rPr>
              <a:t>Hémophilie</a:t>
            </a:r>
            <a:r>
              <a:rPr lang="fr-FR" sz="1400" dirty="0">
                <a:solidFill>
                  <a:schemeClr val="accent1">
                    <a:lumMod val="60000"/>
                    <a:lumOff val="40000"/>
                  </a:schemeClr>
                </a:solidFill>
                <a:latin typeface="Arial" charset="0"/>
                <a:cs typeface="Arial" charset="0"/>
              </a:rPr>
              <a:t> </a:t>
            </a:r>
          </a:p>
          <a:p>
            <a:pPr algn="ctr">
              <a:defRPr/>
            </a:pPr>
            <a:r>
              <a:rPr lang="fr-FR" sz="1400" dirty="0">
                <a:solidFill>
                  <a:schemeClr val="accent1">
                    <a:lumMod val="60000"/>
                    <a:lumOff val="40000"/>
                  </a:schemeClr>
                </a:solidFill>
                <a:latin typeface="Arial" charset="0"/>
                <a:cs typeface="Arial" charset="0"/>
              </a:rPr>
              <a:t>(Récessive liée à l’X)</a:t>
            </a:r>
          </a:p>
        </p:txBody>
      </p:sp>
      <p:sp>
        <p:nvSpPr>
          <p:cNvPr id="59" name="Rectangle 19">
            <a:extLst>
              <a:ext uri="{FF2B5EF4-FFF2-40B4-BE49-F238E27FC236}">
                <a16:creationId xmlns:a16="http://schemas.microsoft.com/office/drawing/2014/main" id="{A5B4141C-B527-4850-916B-A9BDF1A10A9B}"/>
              </a:ext>
            </a:extLst>
          </p:cNvPr>
          <p:cNvSpPr>
            <a:spLocks noChangeArrowheads="1"/>
          </p:cNvSpPr>
          <p:nvPr/>
        </p:nvSpPr>
        <p:spPr bwMode="auto">
          <a:xfrm>
            <a:off x="500063" y="2143125"/>
            <a:ext cx="1714500" cy="428625"/>
          </a:xfrm>
          <a:prstGeom prst="rect">
            <a:avLst/>
          </a:prstGeom>
          <a:noFill/>
          <a:ln w="9525">
            <a:noFill/>
            <a:miter lim="800000"/>
            <a:headEnd/>
            <a:tailEnd/>
          </a:ln>
        </p:spPr>
        <p:txBody>
          <a:bodyPr wrap="none" anchor="ctr"/>
          <a:lstStyle/>
          <a:p>
            <a:pPr algn="ctr">
              <a:defRPr/>
            </a:pPr>
            <a:r>
              <a:rPr lang="fr-FR" sz="1400" b="1" dirty="0">
                <a:solidFill>
                  <a:schemeClr val="accent1">
                    <a:lumMod val="60000"/>
                    <a:lumOff val="40000"/>
                  </a:schemeClr>
                </a:solidFill>
                <a:latin typeface="Arial" charset="0"/>
                <a:cs typeface="Arial" charset="0"/>
              </a:rPr>
              <a:t>Mucoviscidose </a:t>
            </a:r>
          </a:p>
          <a:p>
            <a:pPr algn="ctr">
              <a:defRPr/>
            </a:pPr>
            <a:r>
              <a:rPr lang="fr-FR" sz="1400" dirty="0">
                <a:solidFill>
                  <a:schemeClr val="accent1">
                    <a:lumMod val="60000"/>
                    <a:lumOff val="40000"/>
                  </a:schemeClr>
                </a:solidFill>
                <a:latin typeface="Arial" charset="0"/>
                <a:cs typeface="Arial" charset="0"/>
              </a:rPr>
              <a:t>autosomique récessive</a:t>
            </a:r>
          </a:p>
        </p:txBody>
      </p:sp>
      <p:sp>
        <p:nvSpPr>
          <p:cNvPr id="157723" name="Rectangle 4">
            <a:extLst>
              <a:ext uri="{FF2B5EF4-FFF2-40B4-BE49-F238E27FC236}">
                <a16:creationId xmlns:a16="http://schemas.microsoft.com/office/drawing/2014/main" id="{7E87F23B-CFD9-25E4-F6B4-84EE7E45E41D}"/>
              </a:ext>
            </a:extLst>
          </p:cNvPr>
          <p:cNvSpPr>
            <a:spLocks noChangeArrowheads="1"/>
          </p:cNvSpPr>
          <p:nvPr/>
        </p:nvSpPr>
        <p:spPr bwMode="auto">
          <a:xfrm>
            <a:off x="3429000" y="2571750"/>
            <a:ext cx="2857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latin typeface="Perpetua" panose="02020502060401020303" pitchFamily="18" charset="0"/>
              </a:rPr>
              <a:t>  Disomie uniparentale</a:t>
            </a:r>
          </a:p>
          <a:p>
            <a:pPr>
              <a:spcBef>
                <a:spcPct val="0"/>
              </a:spcBef>
              <a:buClrTx/>
              <a:buSzTx/>
              <a:buFontTx/>
              <a:buNone/>
            </a:pPr>
            <a:r>
              <a:rPr lang="fr-FR" altLang="fr-FR" sz="2000">
                <a:latin typeface="Perpetua" panose="02020502060401020303" pitchFamily="18" charset="0"/>
              </a:rPr>
              <a:t>  Exclusion de paternité</a:t>
            </a:r>
          </a:p>
        </p:txBody>
      </p:sp>
      <p:sp>
        <p:nvSpPr>
          <p:cNvPr id="61" name="Line 24">
            <a:extLst>
              <a:ext uri="{FF2B5EF4-FFF2-40B4-BE49-F238E27FC236}">
                <a16:creationId xmlns:a16="http://schemas.microsoft.com/office/drawing/2014/main" id="{DB141C00-4BB3-7751-DC83-99E5D8113203}"/>
              </a:ext>
            </a:extLst>
          </p:cNvPr>
          <p:cNvSpPr>
            <a:spLocks noChangeShapeType="1"/>
          </p:cNvSpPr>
          <p:nvPr/>
        </p:nvSpPr>
        <p:spPr bwMode="auto">
          <a:xfrm flipH="1">
            <a:off x="3357563" y="2286000"/>
            <a:ext cx="285750" cy="357188"/>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 name="Line 24">
            <a:extLst>
              <a:ext uri="{FF2B5EF4-FFF2-40B4-BE49-F238E27FC236}">
                <a16:creationId xmlns:a16="http://schemas.microsoft.com/office/drawing/2014/main" id="{39BB4636-DA05-C4BB-4441-D3A89AEB7042}"/>
              </a:ext>
            </a:extLst>
          </p:cNvPr>
          <p:cNvSpPr>
            <a:spLocks noChangeShapeType="1"/>
          </p:cNvSpPr>
          <p:nvPr/>
        </p:nvSpPr>
        <p:spPr bwMode="auto">
          <a:xfrm>
            <a:off x="5715000" y="2286000"/>
            <a:ext cx="357188" cy="3571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 name="Rectangle 4">
            <a:extLst>
              <a:ext uri="{FF2B5EF4-FFF2-40B4-BE49-F238E27FC236}">
                <a16:creationId xmlns:a16="http://schemas.microsoft.com/office/drawing/2014/main" id="{DEB0D3B8-C478-3CE0-3350-24D896F02F9D}"/>
              </a:ext>
            </a:extLst>
          </p:cNvPr>
          <p:cNvSpPr>
            <a:spLocks noChangeArrowheads="1"/>
          </p:cNvSpPr>
          <p:nvPr/>
        </p:nvSpPr>
        <p:spPr bwMode="auto">
          <a:xfrm>
            <a:off x="71438" y="214313"/>
            <a:ext cx="8929687" cy="461962"/>
          </a:xfrm>
          <a:prstGeom prst="rect">
            <a:avLst/>
          </a:prstGeom>
          <a:noFill/>
          <a:ln w="9525">
            <a:noFill/>
            <a:miter lim="800000"/>
            <a:headEnd/>
            <a:tailEnd/>
          </a:ln>
        </p:spPr>
        <p:txBody>
          <a:bodyPr>
            <a:spAutoFit/>
          </a:bodyPr>
          <a:lstStyle/>
          <a:p>
            <a:pPr>
              <a:defRPr/>
            </a:pPr>
            <a:r>
              <a:rPr lang="fr-FR" sz="2400" b="1" dirty="0">
                <a:solidFill>
                  <a:srgbClr val="FF0000"/>
                </a:solidFill>
                <a:effectLst>
                  <a:outerShdw blurRad="38100" dist="38100" dir="2700000" algn="tl">
                    <a:srgbClr val="000000">
                      <a:alpha val="43137"/>
                    </a:srgbClr>
                  </a:outerShdw>
                </a:effectLst>
                <a:latin typeface="Perpetua" pitchFamily="18" charset="0"/>
                <a:cs typeface="Arial" charset="0"/>
              </a:rPr>
              <a:t>Tenir compte des pièges lors du diagnostic et du calcul du risque</a:t>
            </a:r>
            <a:r>
              <a:rPr lang="fr-FR" sz="2000" dirty="0">
                <a:solidFill>
                  <a:schemeClr val="bg1"/>
                </a:solidFill>
                <a:latin typeface="Perpetua" pitchFamily="18" charset="0"/>
                <a:cs typeface="Arial" charset="0"/>
              </a:rPr>
              <a:t>(5)</a:t>
            </a:r>
          </a:p>
        </p:txBody>
      </p:sp>
      <p:sp>
        <p:nvSpPr>
          <p:cNvPr id="157727" name="Rectangle 22">
            <a:extLst>
              <a:ext uri="{FF2B5EF4-FFF2-40B4-BE49-F238E27FC236}">
                <a16:creationId xmlns:a16="http://schemas.microsoft.com/office/drawing/2014/main" id="{85DB4404-E4CC-AD1E-3869-8663A96EC0B0}"/>
              </a:ext>
            </a:extLst>
          </p:cNvPr>
          <p:cNvSpPr>
            <a:spLocks noChangeArrowheads="1"/>
          </p:cNvSpPr>
          <p:nvPr/>
        </p:nvSpPr>
        <p:spPr bwMode="auto">
          <a:xfrm>
            <a:off x="1857375" y="1928813"/>
            <a:ext cx="5000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a:latin typeface="Arial" panose="020B0604020202020204" pitchFamily="34" charset="0"/>
              </a:rPr>
              <a:t>RR</a:t>
            </a:r>
          </a:p>
        </p:txBody>
      </p:sp>
      <p:sp>
        <p:nvSpPr>
          <p:cNvPr id="93" name="Rectangle 54">
            <a:extLst>
              <a:ext uri="{FF2B5EF4-FFF2-40B4-BE49-F238E27FC236}">
                <a16:creationId xmlns:a16="http://schemas.microsoft.com/office/drawing/2014/main" id="{E17F98AE-43A0-BD08-1D12-BF59704F17AD}"/>
              </a:ext>
            </a:extLst>
          </p:cNvPr>
          <p:cNvSpPr>
            <a:spLocks noChangeArrowheads="1"/>
          </p:cNvSpPr>
          <p:nvPr/>
        </p:nvSpPr>
        <p:spPr bwMode="auto">
          <a:xfrm>
            <a:off x="1933575" y="4271963"/>
            <a:ext cx="2171700" cy="1028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4" name="Line 55">
            <a:extLst>
              <a:ext uri="{FF2B5EF4-FFF2-40B4-BE49-F238E27FC236}">
                <a16:creationId xmlns:a16="http://schemas.microsoft.com/office/drawing/2014/main" id="{39C57811-0A69-B3E1-8DF9-6EDFA9D4FB58}"/>
              </a:ext>
            </a:extLst>
          </p:cNvPr>
          <p:cNvSpPr>
            <a:spLocks noChangeShapeType="1"/>
          </p:cNvSpPr>
          <p:nvPr/>
        </p:nvSpPr>
        <p:spPr bwMode="auto">
          <a:xfrm>
            <a:off x="2276475" y="51863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 name="Line 56">
            <a:extLst>
              <a:ext uri="{FF2B5EF4-FFF2-40B4-BE49-F238E27FC236}">
                <a16:creationId xmlns:a16="http://schemas.microsoft.com/office/drawing/2014/main" id="{65C32EE7-4B49-2121-2CDE-A2BA143F67A2}"/>
              </a:ext>
            </a:extLst>
          </p:cNvPr>
          <p:cNvSpPr>
            <a:spLocks noChangeShapeType="1"/>
          </p:cNvSpPr>
          <p:nvPr/>
        </p:nvSpPr>
        <p:spPr bwMode="auto">
          <a:xfrm>
            <a:off x="2276475" y="49577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 name="Line 57">
            <a:extLst>
              <a:ext uri="{FF2B5EF4-FFF2-40B4-BE49-F238E27FC236}">
                <a16:creationId xmlns:a16="http://schemas.microsoft.com/office/drawing/2014/main" id="{2FF849D0-89A0-A9DA-3ECB-93A9D12F9054}"/>
              </a:ext>
            </a:extLst>
          </p:cNvPr>
          <p:cNvSpPr>
            <a:spLocks noChangeShapeType="1"/>
          </p:cNvSpPr>
          <p:nvPr/>
        </p:nvSpPr>
        <p:spPr bwMode="auto">
          <a:xfrm>
            <a:off x="2962275" y="45005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 name="Line 58">
            <a:extLst>
              <a:ext uri="{FF2B5EF4-FFF2-40B4-BE49-F238E27FC236}">
                <a16:creationId xmlns:a16="http://schemas.microsoft.com/office/drawing/2014/main" id="{43A10640-DDA0-ACBE-59AA-478646015D62}"/>
              </a:ext>
            </a:extLst>
          </p:cNvPr>
          <p:cNvSpPr>
            <a:spLocks noChangeShapeType="1"/>
          </p:cNvSpPr>
          <p:nvPr/>
        </p:nvSpPr>
        <p:spPr bwMode="auto">
          <a:xfrm>
            <a:off x="2962275" y="47291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8" name="Line 59">
            <a:extLst>
              <a:ext uri="{FF2B5EF4-FFF2-40B4-BE49-F238E27FC236}">
                <a16:creationId xmlns:a16="http://schemas.microsoft.com/office/drawing/2014/main" id="{F31E6618-CDB9-0331-E6EC-6A68A04BE02D}"/>
              </a:ext>
            </a:extLst>
          </p:cNvPr>
          <p:cNvSpPr>
            <a:spLocks noChangeShapeType="1"/>
          </p:cNvSpPr>
          <p:nvPr/>
        </p:nvSpPr>
        <p:spPr bwMode="auto">
          <a:xfrm>
            <a:off x="3533775" y="4714875"/>
            <a:ext cx="228600" cy="0"/>
          </a:xfrm>
          <a:prstGeom prst="line">
            <a:avLst/>
          </a:prstGeom>
          <a:noFill/>
          <a:ln w="1143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 name="Line 60">
            <a:extLst>
              <a:ext uri="{FF2B5EF4-FFF2-40B4-BE49-F238E27FC236}">
                <a16:creationId xmlns:a16="http://schemas.microsoft.com/office/drawing/2014/main" id="{762EFBF5-0565-F9C3-AB73-DBFC29C6860E}"/>
              </a:ext>
            </a:extLst>
          </p:cNvPr>
          <p:cNvSpPr>
            <a:spLocks noChangeShapeType="1"/>
          </p:cNvSpPr>
          <p:nvPr/>
        </p:nvSpPr>
        <p:spPr bwMode="auto">
          <a:xfrm>
            <a:off x="6572250" y="49577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 name="Line 61">
            <a:extLst>
              <a:ext uri="{FF2B5EF4-FFF2-40B4-BE49-F238E27FC236}">
                <a16:creationId xmlns:a16="http://schemas.microsoft.com/office/drawing/2014/main" id="{9A640998-0050-C29F-F5DD-3DB7E4D480B4}"/>
              </a:ext>
            </a:extLst>
          </p:cNvPr>
          <p:cNvSpPr>
            <a:spLocks noChangeShapeType="1"/>
          </p:cNvSpPr>
          <p:nvPr/>
        </p:nvSpPr>
        <p:spPr bwMode="auto">
          <a:xfrm>
            <a:off x="6572250" y="51863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1" name="Line 62">
            <a:extLst>
              <a:ext uri="{FF2B5EF4-FFF2-40B4-BE49-F238E27FC236}">
                <a16:creationId xmlns:a16="http://schemas.microsoft.com/office/drawing/2014/main" id="{FD143E00-C732-A89B-6E85-BB2591FD458E}"/>
              </a:ext>
            </a:extLst>
          </p:cNvPr>
          <p:cNvSpPr>
            <a:spLocks noChangeShapeType="1"/>
          </p:cNvSpPr>
          <p:nvPr/>
        </p:nvSpPr>
        <p:spPr bwMode="auto">
          <a:xfrm>
            <a:off x="5700713" y="45005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 name="Line 63">
            <a:extLst>
              <a:ext uri="{FF2B5EF4-FFF2-40B4-BE49-F238E27FC236}">
                <a16:creationId xmlns:a16="http://schemas.microsoft.com/office/drawing/2014/main" id="{5F329AD2-4F84-D637-876E-7A0BA6AB20B6}"/>
              </a:ext>
            </a:extLst>
          </p:cNvPr>
          <p:cNvSpPr>
            <a:spLocks noChangeShapeType="1"/>
          </p:cNvSpPr>
          <p:nvPr/>
        </p:nvSpPr>
        <p:spPr bwMode="auto">
          <a:xfrm>
            <a:off x="5700713" y="47291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 name="Line 64">
            <a:extLst>
              <a:ext uri="{FF2B5EF4-FFF2-40B4-BE49-F238E27FC236}">
                <a16:creationId xmlns:a16="http://schemas.microsoft.com/office/drawing/2014/main" id="{CDAB5932-EE70-F1F0-7591-76F5347FEBEA}"/>
              </a:ext>
            </a:extLst>
          </p:cNvPr>
          <p:cNvSpPr>
            <a:spLocks noChangeShapeType="1"/>
          </p:cNvSpPr>
          <p:nvPr/>
        </p:nvSpPr>
        <p:spPr bwMode="auto">
          <a:xfrm>
            <a:off x="6935788" y="45005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 name="Rectangle 65">
            <a:extLst>
              <a:ext uri="{FF2B5EF4-FFF2-40B4-BE49-F238E27FC236}">
                <a16:creationId xmlns:a16="http://schemas.microsoft.com/office/drawing/2014/main" id="{55A2A450-9419-FF29-E44A-9B652F2DB520}"/>
              </a:ext>
            </a:extLst>
          </p:cNvPr>
          <p:cNvSpPr>
            <a:spLocks noChangeArrowheads="1"/>
          </p:cNvSpPr>
          <p:nvPr/>
        </p:nvSpPr>
        <p:spPr bwMode="auto">
          <a:xfrm>
            <a:off x="5364163" y="4271963"/>
            <a:ext cx="2171700" cy="1028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05" name="Rectangle 66">
            <a:extLst>
              <a:ext uri="{FF2B5EF4-FFF2-40B4-BE49-F238E27FC236}">
                <a16:creationId xmlns:a16="http://schemas.microsoft.com/office/drawing/2014/main" id="{D6FB1711-B687-C0D3-A4A7-E5172AFCDAEA}"/>
              </a:ext>
            </a:extLst>
          </p:cNvPr>
          <p:cNvSpPr>
            <a:spLocks noChangeArrowheads="1"/>
          </p:cNvSpPr>
          <p:nvPr/>
        </p:nvSpPr>
        <p:spPr bwMode="auto">
          <a:xfrm>
            <a:off x="1476375" y="4157663"/>
            <a:ext cx="3429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200">
              <a:latin typeface="Arial" panose="020B0604020202020204" pitchFamily="34" charset="0"/>
            </a:endParaRPr>
          </a:p>
          <a:p>
            <a:pPr>
              <a:spcBef>
                <a:spcPct val="0"/>
              </a:spcBef>
              <a:buClrTx/>
              <a:buSzTx/>
              <a:buFontTx/>
              <a:buNone/>
            </a:pPr>
            <a:r>
              <a:rPr lang="fr-FR" altLang="fr-FR" sz="1200">
                <a:latin typeface="Arial" panose="020B0604020202020204" pitchFamily="34" charset="0"/>
              </a:rPr>
              <a:t>1</a:t>
            </a:r>
          </a:p>
          <a:p>
            <a:pPr>
              <a:spcBef>
                <a:spcPct val="0"/>
              </a:spcBef>
              <a:buClrTx/>
              <a:buSzTx/>
              <a:buFontTx/>
              <a:buNone/>
            </a:pPr>
            <a:r>
              <a:rPr lang="fr-FR" altLang="fr-FR" sz="1200">
                <a:latin typeface="Arial" panose="020B0604020202020204" pitchFamily="34" charset="0"/>
              </a:rPr>
              <a:t>2</a:t>
            </a:r>
          </a:p>
          <a:p>
            <a:pPr>
              <a:spcBef>
                <a:spcPct val="0"/>
              </a:spcBef>
              <a:buClrTx/>
              <a:buSzTx/>
              <a:buFontTx/>
              <a:buNone/>
            </a:pPr>
            <a:endParaRPr lang="fr-FR" altLang="fr-FR" sz="1200">
              <a:latin typeface="Arial" panose="020B0604020202020204" pitchFamily="34" charset="0"/>
            </a:endParaRPr>
          </a:p>
          <a:p>
            <a:pPr>
              <a:spcBef>
                <a:spcPct val="0"/>
              </a:spcBef>
              <a:buClrTx/>
              <a:buSzTx/>
              <a:buFontTx/>
              <a:buNone/>
            </a:pPr>
            <a:r>
              <a:rPr lang="fr-FR" altLang="fr-FR" sz="1200">
                <a:latin typeface="Arial" panose="020B0604020202020204" pitchFamily="34" charset="0"/>
              </a:rPr>
              <a:t>3</a:t>
            </a:r>
          </a:p>
          <a:p>
            <a:pPr>
              <a:spcBef>
                <a:spcPct val="0"/>
              </a:spcBef>
              <a:buClrTx/>
              <a:buSzTx/>
              <a:buFontTx/>
              <a:buNone/>
            </a:pPr>
            <a:r>
              <a:rPr lang="fr-FR" altLang="fr-FR" sz="1200">
                <a:latin typeface="Arial" panose="020B0604020202020204" pitchFamily="34" charset="0"/>
              </a:rPr>
              <a:t>4</a:t>
            </a:r>
            <a:endParaRPr lang="fr-FR" altLang="fr-FR" sz="1800">
              <a:latin typeface="Arial" panose="020B0604020202020204" pitchFamily="34" charset="0"/>
            </a:endParaRPr>
          </a:p>
        </p:txBody>
      </p:sp>
      <p:sp>
        <p:nvSpPr>
          <p:cNvPr id="106" name="Line 67">
            <a:extLst>
              <a:ext uri="{FF2B5EF4-FFF2-40B4-BE49-F238E27FC236}">
                <a16:creationId xmlns:a16="http://schemas.microsoft.com/office/drawing/2014/main" id="{95BF1FCD-B00D-E749-EB8E-4237D365F5F2}"/>
              </a:ext>
            </a:extLst>
          </p:cNvPr>
          <p:cNvSpPr>
            <a:spLocks noChangeShapeType="1"/>
          </p:cNvSpPr>
          <p:nvPr/>
        </p:nvSpPr>
        <p:spPr bwMode="auto">
          <a:xfrm>
            <a:off x="6935788" y="47291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 name="Rectangle 39">
            <a:extLst>
              <a:ext uri="{FF2B5EF4-FFF2-40B4-BE49-F238E27FC236}">
                <a16:creationId xmlns:a16="http://schemas.microsoft.com/office/drawing/2014/main" id="{B13AF534-8B06-788D-8A63-B051D9D10884}"/>
              </a:ext>
            </a:extLst>
          </p:cNvPr>
          <p:cNvSpPr>
            <a:spLocks noChangeArrowheads="1"/>
          </p:cNvSpPr>
          <p:nvPr/>
        </p:nvSpPr>
        <p:spPr bwMode="auto">
          <a:xfrm>
            <a:off x="2390775" y="3355975"/>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1" name="Oval 40">
            <a:extLst>
              <a:ext uri="{FF2B5EF4-FFF2-40B4-BE49-F238E27FC236}">
                <a16:creationId xmlns:a16="http://schemas.microsoft.com/office/drawing/2014/main" id="{04D8AB7D-61B4-DDD9-DD34-5AA0005BC897}"/>
              </a:ext>
            </a:extLst>
          </p:cNvPr>
          <p:cNvSpPr>
            <a:spLocks noChangeArrowheads="1"/>
          </p:cNvSpPr>
          <p:nvPr/>
        </p:nvSpPr>
        <p:spPr bwMode="auto">
          <a:xfrm>
            <a:off x="3076575" y="3355975"/>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2" name="Line 41">
            <a:extLst>
              <a:ext uri="{FF2B5EF4-FFF2-40B4-BE49-F238E27FC236}">
                <a16:creationId xmlns:a16="http://schemas.microsoft.com/office/drawing/2014/main" id="{A3988AE5-A234-FAB4-A072-3B3E3D0C2D7E}"/>
              </a:ext>
            </a:extLst>
          </p:cNvPr>
          <p:cNvSpPr>
            <a:spLocks noChangeShapeType="1"/>
          </p:cNvSpPr>
          <p:nvPr/>
        </p:nvSpPr>
        <p:spPr bwMode="auto">
          <a:xfrm>
            <a:off x="2505075" y="3698875"/>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 name="Line 42">
            <a:extLst>
              <a:ext uri="{FF2B5EF4-FFF2-40B4-BE49-F238E27FC236}">
                <a16:creationId xmlns:a16="http://schemas.microsoft.com/office/drawing/2014/main" id="{BCA01297-C5DF-FE6F-FCEE-46D5E420FFD9}"/>
              </a:ext>
            </a:extLst>
          </p:cNvPr>
          <p:cNvSpPr>
            <a:spLocks noChangeShapeType="1"/>
          </p:cNvSpPr>
          <p:nvPr/>
        </p:nvSpPr>
        <p:spPr bwMode="auto">
          <a:xfrm>
            <a:off x="2505075" y="35845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 name="Line 45">
            <a:extLst>
              <a:ext uri="{FF2B5EF4-FFF2-40B4-BE49-F238E27FC236}">
                <a16:creationId xmlns:a16="http://schemas.microsoft.com/office/drawing/2014/main" id="{AFFDCB2E-544F-CBFD-4C07-CBDE4C2C65A3}"/>
              </a:ext>
            </a:extLst>
          </p:cNvPr>
          <p:cNvSpPr>
            <a:spLocks noChangeShapeType="1"/>
          </p:cNvSpPr>
          <p:nvPr/>
        </p:nvSpPr>
        <p:spPr bwMode="auto">
          <a:xfrm>
            <a:off x="2847975" y="3789363"/>
            <a:ext cx="800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5" name="Rectangle 46">
            <a:extLst>
              <a:ext uri="{FF2B5EF4-FFF2-40B4-BE49-F238E27FC236}">
                <a16:creationId xmlns:a16="http://schemas.microsoft.com/office/drawing/2014/main" id="{6190ADDC-56A1-1B52-C58C-8FA8F6B25223}"/>
              </a:ext>
            </a:extLst>
          </p:cNvPr>
          <p:cNvSpPr>
            <a:spLocks noChangeArrowheads="1"/>
          </p:cNvSpPr>
          <p:nvPr/>
        </p:nvSpPr>
        <p:spPr bwMode="auto">
          <a:xfrm rot="2700000">
            <a:off x="3533775" y="3929063"/>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 name="Rectangle 47">
            <a:extLst>
              <a:ext uri="{FF2B5EF4-FFF2-40B4-BE49-F238E27FC236}">
                <a16:creationId xmlns:a16="http://schemas.microsoft.com/office/drawing/2014/main" id="{FA643203-7B97-2EDC-CDD6-5B8B0FBE8BA7}"/>
              </a:ext>
            </a:extLst>
          </p:cNvPr>
          <p:cNvSpPr>
            <a:spLocks noChangeArrowheads="1"/>
          </p:cNvSpPr>
          <p:nvPr/>
        </p:nvSpPr>
        <p:spPr bwMode="auto">
          <a:xfrm>
            <a:off x="5792788" y="3355975"/>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7" name="Oval 48">
            <a:extLst>
              <a:ext uri="{FF2B5EF4-FFF2-40B4-BE49-F238E27FC236}">
                <a16:creationId xmlns:a16="http://schemas.microsoft.com/office/drawing/2014/main" id="{F0AFD734-81DD-51BE-6302-AC8061B7788C}"/>
              </a:ext>
            </a:extLst>
          </p:cNvPr>
          <p:cNvSpPr>
            <a:spLocks noChangeArrowheads="1"/>
          </p:cNvSpPr>
          <p:nvPr/>
        </p:nvSpPr>
        <p:spPr bwMode="auto">
          <a:xfrm>
            <a:off x="6478588" y="3355975"/>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8" name="Line 49">
            <a:extLst>
              <a:ext uri="{FF2B5EF4-FFF2-40B4-BE49-F238E27FC236}">
                <a16:creationId xmlns:a16="http://schemas.microsoft.com/office/drawing/2014/main" id="{31ED4181-684E-876C-33E5-0BD07102E2E7}"/>
              </a:ext>
            </a:extLst>
          </p:cNvPr>
          <p:cNvSpPr>
            <a:spLocks noChangeShapeType="1"/>
          </p:cNvSpPr>
          <p:nvPr/>
        </p:nvSpPr>
        <p:spPr bwMode="auto">
          <a:xfrm>
            <a:off x="5907088" y="35845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 name="Line 50">
            <a:extLst>
              <a:ext uri="{FF2B5EF4-FFF2-40B4-BE49-F238E27FC236}">
                <a16:creationId xmlns:a16="http://schemas.microsoft.com/office/drawing/2014/main" id="{F6BED599-3C5C-F51F-C919-99C2FD9CE10C}"/>
              </a:ext>
            </a:extLst>
          </p:cNvPr>
          <p:cNvSpPr>
            <a:spLocks noChangeShapeType="1"/>
          </p:cNvSpPr>
          <p:nvPr/>
        </p:nvSpPr>
        <p:spPr bwMode="auto">
          <a:xfrm>
            <a:off x="6588125" y="35845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 name="Line 52">
            <a:extLst>
              <a:ext uri="{FF2B5EF4-FFF2-40B4-BE49-F238E27FC236}">
                <a16:creationId xmlns:a16="http://schemas.microsoft.com/office/drawing/2014/main" id="{897C4DAB-C30B-263A-C4CD-0E1BD91120FA}"/>
              </a:ext>
            </a:extLst>
          </p:cNvPr>
          <p:cNvSpPr>
            <a:spLocks noChangeShapeType="1"/>
          </p:cNvSpPr>
          <p:nvPr/>
        </p:nvSpPr>
        <p:spPr bwMode="auto">
          <a:xfrm>
            <a:off x="6249988" y="3813175"/>
            <a:ext cx="800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 name="Rectangle 53">
            <a:extLst>
              <a:ext uri="{FF2B5EF4-FFF2-40B4-BE49-F238E27FC236}">
                <a16:creationId xmlns:a16="http://schemas.microsoft.com/office/drawing/2014/main" id="{9DA9ADDB-C50C-1905-438F-902ADFF90628}"/>
              </a:ext>
            </a:extLst>
          </p:cNvPr>
          <p:cNvSpPr>
            <a:spLocks noChangeArrowheads="1"/>
          </p:cNvSpPr>
          <p:nvPr/>
        </p:nvSpPr>
        <p:spPr bwMode="auto">
          <a:xfrm rot="2700000">
            <a:off x="6935788" y="3927475"/>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 name="Line 98">
            <a:extLst>
              <a:ext uri="{FF2B5EF4-FFF2-40B4-BE49-F238E27FC236}">
                <a16:creationId xmlns:a16="http://schemas.microsoft.com/office/drawing/2014/main" id="{DC11F831-6342-0843-2C7C-9A415F87B09B}"/>
              </a:ext>
            </a:extLst>
          </p:cNvPr>
          <p:cNvSpPr>
            <a:spLocks noChangeShapeType="1"/>
          </p:cNvSpPr>
          <p:nvPr/>
        </p:nvSpPr>
        <p:spPr bwMode="auto">
          <a:xfrm>
            <a:off x="5902325" y="3716338"/>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57755" name="Connecteur droit 133">
            <a:extLst>
              <a:ext uri="{FF2B5EF4-FFF2-40B4-BE49-F238E27FC236}">
                <a16:creationId xmlns:a16="http://schemas.microsoft.com/office/drawing/2014/main" id="{CED123F8-9DFB-5F06-AD49-532A0D89498A}"/>
              </a:ext>
            </a:extLst>
          </p:cNvPr>
          <p:cNvCxnSpPr>
            <a:cxnSpLocks noChangeShapeType="1"/>
            <a:stCxn id="121" idx="4"/>
          </p:cNvCxnSpPr>
          <p:nvPr/>
        </p:nvCxnSpPr>
        <p:spPr bwMode="auto">
          <a:xfrm rot="16200000" flipH="1">
            <a:off x="3173413" y="3602037"/>
            <a:ext cx="58738" cy="238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35" name="Line 49">
            <a:extLst>
              <a:ext uri="{FF2B5EF4-FFF2-40B4-BE49-F238E27FC236}">
                <a16:creationId xmlns:a16="http://schemas.microsoft.com/office/drawing/2014/main" id="{691E84EE-7431-F39E-DD32-F5B9350BAE33}"/>
              </a:ext>
            </a:extLst>
          </p:cNvPr>
          <p:cNvSpPr>
            <a:spLocks noChangeShapeType="1"/>
          </p:cNvSpPr>
          <p:nvPr/>
        </p:nvSpPr>
        <p:spPr bwMode="auto">
          <a:xfrm>
            <a:off x="6215063" y="3714750"/>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6" name="Line 49">
            <a:extLst>
              <a:ext uri="{FF2B5EF4-FFF2-40B4-BE49-F238E27FC236}">
                <a16:creationId xmlns:a16="http://schemas.microsoft.com/office/drawing/2014/main" id="{3FCACC9E-37BE-F919-5D84-8A25618C84F1}"/>
              </a:ext>
            </a:extLst>
          </p:cNvPr>
          <p:cNvSpPr>
            <a:spLocks noChangeShapeType="1"/>
          </p:cNvSpPr>
          <p:nvPr/>
        </p:nvSpPr>
        <p:spPr bwMode="auto">
          <a:xfrm>
            <a:off x="7072313" y="3814763"/>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 name="Line 49">
            <a:extLst>
              <a:ext uri="{FF2B5EF4-FFF2-40B4-BE49-F238E27FC236}">
                <a16:creationId xmlns:a16="http://schemas.microsoft.com/office/drawing/2014/main" id="{C68F2495-2629-3C0D-02E3-976C0DDF4293}"/>
              </a:ext>
            </a:extLst>
          </p:cNvPr>
          <p:cNvSpPr>
            <a:spLocks noChangeShapeType="1"/>
          </p:cNvSpPr>
          <p:nvPr/>
        </p:nvSpPr>
        <p:spPr bwMode="auto">
          <a:xfrm>
            <a:off x="3643313" y="378618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 name="Line 49">
            <a:extLst>
              <a:ext uri="{FF2B5EF4-FFF2-40B4-BE49-F238E27FC236}">
                <a16:creationId xmlns:a16="http://schemas.microsoft.com/office/drawing/2014/main" id="{32220B5A-36AF-0053-74B5-E6BF2B7B936F}"/>
              </a:ext>
            </a:extLst>
          </p:cNvPr>
          <p:cNvSpPr>
            <a:spLocks noChangeShapeType="1"/>
          </p:cNvSpPr>
          <p:nvPr/>
        </p:nvSpPr>
        <p:spPr bwMode="auto">
          <a:xfrm>
            <a:off x="2857500" y="367188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checkerboard(across)">
                                      <p:cBhvr>
                                        <p:cTn id="7" dur="500"/>
                                        <p:tgtEl>
                                          <p:spTgt spid="61"/>
                                        </p:tgtEl>
                                      </p:cBhvr>
                                    </p:animEffect>
                                  </p:childTnLst>
                                </p:cTn>
                              </p:par>
                              <p:par>
                                <p:cTn id="8" presetID="5" presetClass="entr" presetSubtype="10" fill="hold"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checkerboard(across)">
                                      <p:cBhvr>
                                        <p:cTn id="10" dur="500"/>
                                        <p:tgtEl>
                                          <p:spTgt spid="6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2653"/>
                                        </p:tgtEl>
                                        <p:attrNameLst>
                                          <p:attrName>style.visibility</p:attrName>
                                        </p:attrNameLst>
                                      </p:cBhvr>
                                      <p:to>
                                        <p:strVal val="visible"/>
                                      </p:to>
                                    </p:set>
                                    <p:animEffect transition="in" filter="checkerboard(across)">
                                      <p:cBhvr>
                                        <p:cTn id="13" dur="500"/>
                                        <p:tgtEl>
                                          <p:spTgt spid="112653"/>
                                        </p:tgtEl>
                                      </p:cBhvr>
                                    </p:animEffect>
                                  </p:childTnLst>
                                </p:cTn>
                              </p:par>
                              <p:par>
                                <p:cTn id="14" presetID="5" presetClass="entr" presetSubtype="10" fill="hold" grpId="1" nodeType="withEffect">
                                  <p:stCondLst>
                                    <p:cond delay="0"/>
                                  </p:stCondLst>
                                  <p:childTnLst>
                                    <p:set>
                                      <p:cBhvr>
                                        <p:cTn id="15" dur="1" fill="hold">
                                          <p:stCondLst>
                                            <p:cond delay="0"/>
                                          </p:stCondLst>
                                        </p:cTn>
                                        <p:tgtEl>
                                          <p:spTgt spid="112653"/>
                                        </p:tgtEl>
                                        <p:attrNameLst>
                                          <p:attrName>style.visibility</p:attrName>
                                        </p:attrNameLst>
                                      </p:cBhvr>
                                      <p:to>
                                        <p:strVal val="visible"/>
                                      </p:to>
                                    </p:set>
                                    <p:animEffect transition="in" filter="checkerboard(across)">
                                      <p:cBhvr>
                                        <p:cTn id="16" dur="500"/>
                                        <p:tgtEl>
                                          <p:spTgt spid="112653"/>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82979"/>
                                        </p:tgtEl>
                                        <p:attrNameLst>
                                          <p:attrName>style.visibility</p:attrName>
                                        </p:attrNameLst>
                                      </p:cBhvr>
                                      <p:to>
                                        <p:strVal val="visible"/>
                                      </p:to>
                                    </p:set>
                                    <p:animEffect transition="in" filter="checkerboard(across)">
                                      <p:cBhvr>
                                        <p:cTn id="19" dur="500"/>
                                        <p:tgtEl>
                                          <p:spTgt spid="82979"/>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82980"/>
                                        </p:tgtEl>
                                        <p:attrNameLst>
                                          <p:attrName>style.visibility</p:attrName>
                                        </p:attrNameLst>
                                      </p:cBhvr>
                                      <p:to>
                                        <p:strVal val="visible"/>
                                      </p:to>
                                    </p:set>
                                    <p:animEffect transition="in" filter="checkerboard(across)">
                                      <p:cBhvr>
                                        <p:cTn id="22" dur="500"/>
                                        <p:tgtEl>
                                          <p:spTgt spid="82980"/>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05"/>
                                        </p:tgtEl>
                                        <p:attrNameLst>
                                          <p:attrName>style.visibility</p:attrName>
                                        </p:attrNameLst>
                                      </p:cBhvr>
                                      <p:to>
                                        <p:strVal val="visible"/>
                                      </p:to>
                                    </p:set>
                                    <p:animEffect transition="in" filter="checkerboard(across)">
                                      <p:cBhvr>
                                        <p:cTn id="25" dur="500"/>
                                        <p:tgtEl>
                                          <p:spTgt spid="105"/>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93"/>
                                        </p:tgtEl>
                                        <p:attrNameLst>
                                          <p:attrName>style.visibility</p:attrName>
                                        </p:attrNameLst>
                                      </p:cBhvr>
                                      <p:to>
                                        <p:strVal val="visible"/>
                                      </p:to>
                                    </p:set>
                                    <p:animEffect transition="in" filter="checkerboard(across)">
                                      <p:cBhvr>
                                        <p:cTn id="28" dur="500"/>
                                        <p:tgtEl>
                                          <p:spTgt spid="93"/>
                                        </p:tgtEl>
                                      </p:cBhvr>
                                    </p:animEffect>
                                  </p:childTnLst>
                                </p:cTn>
                              </p:par>
                              <p:par>
                                <p:cTn id="29" presetID="5" presetClass="entr" presetSubtype="10" fill="hold" nodeType="withEffect">
                                  <p:stCondLst>
                                    <p:cond delay="0"/>
                                  </p:stCondLst>
                                  <p:childTnLst>
                                    <p:set>
                                      <p:cBhvr>
                                        <p:cTn id="30" dur="1" fill="hold">
                                          <p:stCondLst>
                                            <p:cond delay="0"/>
                                          </p:stCondLst>
                                        </p:cTn>
                                        <p:tgtEl>
                                          <p:spTgt spid="95"/>
                                        </p:tgtEl>
                                        <p:attrNameLst>
                                          <p:attrName>style.visibility</p:attrName>
                                        </p:attrNameLst>
                                      </p:cBhvr>
                                      <p:to>
                                        <p:strVal val="visible"/>
                                      </p:to>
                                    </p:set>
                                    <p:animEffect transition="in" filter="checkerboard(across)">
                                      <p:cBhvr>
                                        <p:cTn id="31" dur="500"/>
                                        <p:tgtEl>
                                          <p:spTgt spid="95"/>
                                        </p:tgtEl>
                                      </p:cBhvr>
                                    </p:animEffect>
                                  </p:childTnLst>
                                </p:cTn>
                              </p:par>
                              <p:par>
                                <p:cTn id="32" presetID="5" presetClass="entr" presetSubtype="10" fill="hold" nodeType="withEffect">
                                  <p:stCondLst>
                                    <p:cond delay="0"/>
                                  </p:stCondLst>
                                  <p:childTnLst>
                                    <p:set>
                                      <p:cBhvr>
                                        <p:cTn id="33" dur="1" fill="hold">
                                          <p:stCondLst>
                                            <p:cond delay="0"/>
                                          </p:stCondLst>
                                        </p:cTn>
                                        <p:tgtEl>
                                          <p:spTgt spid="94"/>
                                        </p:tgtEl>
                                        <p:attrNameLst>
                                          <p:attrName>style.visibility</p:attrName>
                                        </p:attrNameLst>
                                      </p:cBhvr>
                                      <p:to>
                                        <p:strVal val="visible"/>
                                      </p:to>
                                    </p:set>
                                    <p:animEffect transition="in" filter="checkerboard(across)">
                                      <p:cBhvr>
                                        <p:cTn id="34" dur="500"/>
                                        <p:tgtEl>
                                          <p:spTgt spid="94"/>
                                        </p:tgtEl>
                                      </p:cBhvr>
                                    </p:animEffect>
                                  </p:childTnLst>
                                </p:cTn>
                              </p:par>
                              <p:par>
                                <p:cTn id="35" presetID="5" presetClass="entr" presetSubtype="10" fill="hold" nodeType="withEffect">
                                  <p:stCondLst>
                                    <p:cond delay="0"/>
                                  </p:stCondLst>
                                  <p:childTnLst>
                                    <p:set>
                                      <p:cBhvr>
                                        <p:cTn id="36" dur="1" fill="hold">
                                          <p:stCondLst>
                                            <p:cond delay="0"/>
                                          </p:stCondLst>
                                        </p:cTn>
                                        <p:tgtEl>
                                          <p:spTgt spid="97"/>
                                        </p:tgtEl>
                                        <p:attrNameLst>
                                          <p:attrName>style.visibility</p:attrName>
                                        </p:attrNameLst>
                                      </p:cBhvr>
                                      <p:to>
                                        <p:strVal val="visible"/>
                                      </p:to>
                                    </p:set>
                                    <p:animEffect transition="in" filter="checkerboard(across)">
                                      <p:cBhvr>
                                        <p:cTn id="37" dur="500"/>
                                        <p:tgtEl>
                                          <p:spTgt spid="97"/>
                                        </p:tgtEl>
                                      </p:cBhvr>
                                    </p:animEffect>
                                  </p:childTnLst>
                                </p:cTn>
                              </p:par>
                              <p:par>
                                <p:cTn id="38" presetID="5" presetClass="entr" presetSubtype="10" fill="hold" nodeType="withEffect">
                                  <p:stCondLst>
                                    <p:cond delay="0"/>
                                  </p:stCondLst>
                                  <p:childTnLst>
                                    <p:set>
                                      <p:cBhvr>
                                        <p:cTn id="39" dur="1" fill="hold">
                                          <p:stCondLst>
                                            <p:cond delay="0"/>
                                          </p:stCondLst>
                                        </p:cTn>
                                        <p:tgtEl>
                                          <p:spTgt spid="96"/>
                                        </p:tgtEl>
                                        <p:attrNameLst>
                                          <p:attrName>style.visibility</p:attrName>
                                        </p:attrNameLst>
                                      </p:cBhvr>
                                      <p:to>
                                        <p:strVal val="visible"/>
                                      </p:to>
                                    </p:set>
                                    <p:animEffect transition="in" filter="checkerboard(across)">
                                      <p:cBhvr>
                                        <p:cTn id="40" dur="500"/>
                                        <p:tgtEl>
                                          <p:spTgt spid="96"/>
                                        </p:tgtEl>
                                      </p:cBhvr>
                                    </p:animEffect>
                                  </p:childTnLst>
                                </p:cTn>
                              </p:par>
                              <p:par>
                                <p:cTn id="41" presetID="5" presetClass="entr" presetSubtype="10" fill="hold" nodeType="withEffect">
                                  <p:stCondLst>
                                    <p:cond delay="0"/>
                                  </p:stCondLst>
                                  <p:childTnLst>
                                    <p:set>
                                      <p:cBhvr>
                                        <p:cTn id="42" dur="1" fill="hold">
                                          <p:stCondLst>
                                            <p:cond delay="0"/>
                                          </p:stCondLst>
                                        </p:cTn>
                                        <p:tgtEl>
                                          <p:spTgt spid="98"/>
                                        </p:tgtEl>
                                        <p:attrNameLst>
                                          <p:attrName>style.visibility</p:attrName>
                                        </p:attrNameLst>
                                      </p:cBhvr>
                                      <p:to>
                                        <p:strVal val="visible"/>
                                      </p:to>
                                    </p:set>
                                    <p:animEffect transition="in" filter="checkerboard(across)">
                                      <p:cBhvr>
                                        <p:cTn id="43" dur="500"/>
                                        <p:tgtEl>
                                          <p:spTgt spid="98"/>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checkerboard(across)">
                                      <p:cBhvr>
                                        <p:cTn id="46" dur="500"/>
                                        <p:tgtEl>
                                          <p:spTgt spid="104"/>
                                        </p:tgtEl>
                                      </p:cBhvr>
                                    </p:animEffect>
                                  </p:childTnLst>
                                </p:cTn>
                              </p:par>
                              <p:par>
                                <p:cTn id="47" presetID="5" presetClass="entr" presetSubtype="10" fill="hold" nodeType="withEffect">
                                  <p:stCondLst>
                                    <p:cond delay="0"/>
                                  </p:stCondLst>
                                  <p:childTnLst>
                                    <p:set>
                                      <p:cBhvr>
                                        <p:cTn id="48" dur="1" fill="hold">
                                          <p:stCondLst>
                                            <p:cond delay="0"/>
                                          </p:stCondLst>
                                        </p:cTn>
                                        <p:tgtEl>
                                          <p:spTgt spid="101"/>
                                        </p:tgtEl>
                                        <p:attrNameLst>
                                          <p:attrName>style.visibility</p:attrName>
                                        </p:attrNameLst>
                                      </p:cBhvr>
                                      <p:to>
                                        <p:strVal val="visible"/>
                                      </p:to>
                                    </p:set>
                                    <p:animEffect transition="in" filter="checkerboard(across)">
                                      <p:cBhvr>
                                        <p:cTn id="49" dur="500"/>
                                        <p:tgtEl>
                                          <p:spTgt spid="101"/>
                                        </p:tgtEl>
                                      </p:cBhvr>
                                    </p:animEffect>
                                  </p:childTnLst>
                                </p:cTn>
                              </p:par>
                              <p:par>
                                <p:cTn id="50" presetID="5" presetClass="entr" presetSubtype="10" fill="hold" nodeType="withEffect">
                                  <p:stCondLst>
                                    <p:cond delay="0"/>
                                  </p:stCondLst>
                                  <p:childTnLst>
                                    <p:set>
                                      <p:cBhvr>
                                        <p:cTn id="51" dur="1" fill="hold">
                                          <p:stCondLst>
                                            <p:cond delay="0"/>
                                          </p:stCondLst>
                                        </p:cTn>
                                        <p:tgtEl>
                                          <p:spTgt spid="102"/>
                                        </p:tgtEl>
                                        <p:attrNameLst>
                                          <p:attrName>style.visibility</p:attrName>
                                        </p:attrNameLst>
                                      </p:cBhvr>
                                      <p:to>
                                        <p:strVal val="visible"/>
                                      </p:to>
                                    </p:set>
                                    <p:animEffect transition="in" filter="checkerboard(across)">
                                      <p:cBhvr>
                                        <p:cTn id="52" dur="500"/>
                                        <p:tgtEl>
                                          <p:spTgt spid="102"/>
                                        </p:tgtEl>
                                      </p:cBhvr>
                                    </p:animEffect>
                                  </p:childTnLst>
                                </p:cTn>
                              </p:par>
                              <p:par>
                                <p:cTn id="53" presetID="5" presetClass="entr" presetSubtype="10" fill="hold" nodeType="withEffect">
                                  <p:stCondLst>
                                    <p:cond delay="0"/>
                                  </p:stCondLst>
                                  <p:childTnLst>
                                    <p:set>
                                      <p:cBhvr>
                                        <p:cTn id="54" dur="1" fill="hold">
                                          <p:stCondLst>
                                            <p:cond delay="0"/>
                                          </p:stCondLst>
                                        </p:cTn>
                                        <p:tgtEl>
                                          <p:spTgt spid="103"/>
                                        </p:tgtEl>
                                        <p:attrNameLst>
                                          <p:attrName>style.visibility</p:attrName>
                                        </p:attrNameLst>
                                      </p:cBhvr>
                                      <p:to>
                                        <p:strVal val="visible"/>
                                      </p:to>
                                    </p:set>
                                    <p:animEffect transition="in" filter="checkerboard(across)">
                                      <p:cBhvr>
                                        <p:cTn id="55" dur="500"/>
                                        <p:tgtEl>
                                          <p:spTgt spid="103"/>
                                        </p:tgtEl>
                                      </p:cBhvr>
                                    </p:animEffect>
                                  </p:childTnLst>
                                </p:cTn>
                              </p:par>
                              <p:par>
                                <p:cTn id="56" presetID="5" presetClass="entr" presetSubtype="10" fill="hold" nodeType="withEffect">
                                  <p:stCondLst>
                                    <p:cond delay="0"/>
                                  </p:stCondLst>
                                  <p:childTnLst>
                                    <p:set>
                                      <p:cBhvr>
                                        <p:cTn id="57" dur="1" fill="hold">
                                          <p:stCondLst>
                                            <p:cond delay="0"/>
                                          </p:stCondLst>
                                        </p:cTn>
                                        <p:tgtEl>
                                          <p:spTgt spid="106"/>
                                        </p:tgtEl>
                                        <p:attrNameLst>
                                          <p:attrName>style.visibility</p:attrName>
                                        </p:attrNameLst>
                                      </p:cBhvr>
                                      <p:to>
                                        <p:strVal val="visible"/>
                                      </p:to>
                                    </p:set>
                                    <p:animEffect transition="in" filter="checkerboard(across)">
                                      <p:cBhvr>
                                        <p:cTn id="58" dur="500"/>
                                        <p:tgtEl>
                                          <p:spTgt spid="106"/>
                                        </p:tgtEl>
                                      </p:cBhvr>
                                    </p:animEffect>
                                  </p:childTnLst>
                                </p:cTn>
                              </p:par>
                              <p:par>
                                <p:cTn id="59" presetID="5" presetClass="entr" presetSubtype="10" fill="hold" nodeType="withEffect">
                                  <p:stCondLst>
                                    <p:cond delay="0"/>
                                  </p:stCondLst>
                                  <p:childTnLst>
                                    <p:set>
                                      <p:cBhvr>
                                        <p:cTn id="60" dur="1" fill="hold">
                                          <p:stCondLst>
                                            <p:cond delay="0"/>
                                          </p:stCondLst>
                                        </p:cTn>
                                        <p:tgtEl>
                                          <p:spTgt spid="99"/>
                                        </p:tgtEl>
                                        <p:attrNameLst>
                                          <p:attrName>style.visibility</p:attrName>
                                        </p:attrNameLst>
                                      </p:cBhvr>
                                      <p:to>
                                        <p:strVal val="visible"/>
                                      </p:to>
                                    </p:set>
                                    <p:animEffect transition="in" filter="checkerboard(across)">
                                      <p:cBhvr>
                                        <p:cTn id="61" dur="500"/>
                                        <p:tgtEl>
                                          <p:spTgt spid="99"/>
                                        </p:tgtEl>
                                      </p:cBhvr>
                                    </p:animEffect>
                                  </p:childTnLst>
                                </p:cTn>
                              </p:par>
                              <p:par>
                                <p:cTn id="62" presetID="5" presetClass="entr" presetSubtype="10" fill="hold" nodeType="withEffect">
                                  <p:stCondLst>
                                    <p:cond delay="0"/>
                                  </p:stCondLst>
                                  <p:childTnLst>
                                    <p:set>
                                      <p:cBhvr>
                                        <p:cTn id="63" dur="1" fill="hold">
                                          <p:stCondLst>
                                            <p:cond delay="0"/>
                                          </p:stCondLst>
                                        </p:cTn>
                                        <p:tgtEl>
                                          <p:spTgt spid="100"/>
                                        </p:tgtEl>
                                        <p:attrNameLst>
                                          <p:attrName>style.visibility</p:attrName>
                                        </p:attrNameLst>
                                      </p:cBhvr>
                                      <p:to>
                                        <p:strVal val="visible"/>
                                      </p:to>
                                    </p:set>
                                    <p:animEffect transition="in" filter="checkerboard(across)">
                                      <p:cBhvr>
                                        <p:cTn id="64" dur="500"/>
                                        <p:tgtEl>
                                          <p:spTgt spid="100"/>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121"/>
                                        </p:tgtEl>
                                        <p:attrNameLst>
                                          <p:attrName>style.visibility</p:attrName>
                                        </p:attrNameLst>
                                      </p:cBhvr>
                                      <p:to>
                                        <p:strVal val="visible"/>
                                      </p:to>
                                    </p:set>
                                    <p:animEffect transition="in" filter="checkerboard(across)">
                                      <p:cBhvr>
                                        <p:cTn id="67" dur="500"/>
                                        <p:tgtEl>
                                          <p:spTgt spid="121"/>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120"/>
                                        </p:tgtEl>
                                        <p:attrNameLst>
                                          <p:attrName>style.visibility</p:attrName>
                                        </p:attrNameLst>
                                      </p:cBhvr>
                                      <p:to>
                                        <p:strVal val="visible"/>
                                      </p:to>
                                    </p:set>
                                    <p:animEffect transition="in" filter="checkerboard(across)">
                                      <p:cBhvr>
                                        <p:cTn id="70" dur="500"/>
                                        <p:tgtEl>
                                          <p:spTgt spid="120"/>
                                        </p:tgtEl>
                                      </p:cBhvr>
                                    </p:animEffect>
                                  </p:childTnLst>
                                </p:cTn>
                              </p:par>
                              <p:par>
                                <p:cTn id="71" presetID="5" presetClass="entr" presetSubtype="10" fill="hold" nodeType="withEffect">
                                  <p:stCondLst>
                                    <p:cond delay="0"/>
                                  </p:stCondLst>
                                  <p:childTnLst>
                                    <p:set>
                                      <p:cBhvr>
                                        <p:cTn id="72" dur="1" fill="hold">
                                          <p:stCondLst>
                                            <p:cond delay="0"/>
                                          </p:stCondLst>
                                        </p:cTn>
                                        <p:tgtEl>
                                          <p:spTgt spid="123"/>
                                        </p:tgtEl>
                                        <p:attrNameLst>
                                          <p:attrName>style.visibility</p:attrName>
                                        </p:attrNameLst>
                                      </p:cBhvr>
                                      <p:to>
                                        <p:strVal val="visible"/>
                                      </p:to>
                                    </p:set>
                                    <p:animEffect transition="in" filter="checkerboard(across)">
                                      <p:cBhvr>
                                        <p:cTn id="73" dur="500"/>
                                        <p:tgtEl>
                                          <p:spTgt spid="123"/>
                                        </p:tgtEl>
                                      </p:cBhvr>
                                    </p:animEffect>
                                  </p:childTnLst>
                                </p:cTn>
                              </p:par>
                              <p:par>
                                <p:cTn id="74" presetID="5" presetClass="entr" presetSubtype="10" fill="hold" nodeType="withEffect">
                                  <p:stCondLst>
                                    <p:cond delay="0"/>
                                  </p:stCondLst>
                                  <p:childTnLst>
                                    <p:set>
                                      <p:cBhvr>
                                        <p:cTn id="75" dur="1" fill="hold">
                                          <p:stCondLst>
                                            <p:cond delay="0"/>
                                          </p:stCondLst>
                                        </p:cTn>
                                        <p:tgtEl>
                                          <p:spTgt spid="122"/>
                                        </p:tgtEl>
                                        <p:attrNameLst>
                                          <p:attrName>style.visibility</p:attrName>
                                        </p:attrNameLst>
                                      </p:cBhvr>
                                      <p:to>
                                        <p:strVal val="visible"/>
                                      </p:to>
                                    </p:set>
                                    <p:animEffect transition="in" filter="checkerboard(across)">
                                      <p:cBhvr>
                                        <p:cTn id="76" dur="500"/>
                                        <p:tgtEl>
                                          <p:spTgt spid="122"/>
                                        </p:tgtEl>
                                      </p:cBhvr>
                                    </p:animEffect>
                                  </p:childTnLst>
                                </p:cTn>
                              </p:par>
                              <p:par>
                                <p:cTn id="77" presetID="5" presetClass="entr" presetSubtype="10" fill="hold" nodeType="withEffect">
                                  <p:stCondLst>
                                    <p:cond delay="0"/>
                                  </p:stCondLst>
                                  <p:childTnLst>
                                    <p:set>
                                      <p:cBhvr>
                                        <p:cTn id="78" dur="1" fill="hold">
                                          <p:stCondLst>
                                            <p:cond delay="0"/>
                                          </p:stCondLst>
                                        </p:cTn>
                                        <p:tgtEl>
                                          <p:spTgt spid="124"/>
                                        </p:tgtEl>
                                        <p:attrNameLst>
                                          <p:attrName>style.visibility</p:attrName>
                                        </p:attrNameLst>
                                      </p:cBhvr>
                                      <p:to>
                                        <p:strVal val="visible"/>
                                      </p:to>
                                    </p:set>
                                    <p:animEffect transition="in" filter="checkerboard(across)">
                                      <p:cBhvr>
                                        <p:cTn id="79" dur="500"/>
                                        <p:tgtEl>
                                          <p:spTgt spid="124"/>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125"/>
                                        </p:tgtEl>
                                        <p:attrNameLst>
                                          <p:attrName>style.visibility</p:attrName>
                                        </p:attrNameLst>
                                      </p:cBhvr>
                                      <p:to>
                                        <p:strVal val="visible"/>
                                      </p:to>
                                    </p:set>
                                    <p:animEffect transition="in" filter="checkerboard(across)">
                                      <p:cBhvr>
                                        <p:cTn id="82" dur="500"/>
                                        <p:tgtEl>
                                          <p:spTgt spid="125"/>
                                        </p:tgtEl>
                                      </p:cBhvr>
                                    </p:animEffect>
                                  </p:childTnLst>
                                </p:cTn>
                              </p:par>
                              <p:par>
                                <p:cTn id="83" presetID="5" presetClass="entr" presetSubtype="10" fill="hold" grpId="1" nodeType="withEffect">
                                  <p:stCondLst>
                                    <p:cond delay="0"/>
                                  </p:stCondLst>
                                  <p:childTnLst>
                                    <p:set>
                                      <p:cBhvr>
                                        <p:cTn id="84" dur="1" fill="hold">
                                          <p:stCondLst>
                                            <p:cond delay="0"/>
                                          </p:stCondLst>
                                        </p:cTn>
                                        <p:tgtEl>
                                          <p:spTgt spid="121"/>
                                        </p:tgtEl>
                                        <p:attrNameLst>
                                          <p:attrName>style.visibility</p:attrName>
                                        </p:attrNameLst>
                                      </p:cBhvr>
                                      <p:to>
                                        <p:strVal val="visible"/>
                                      </p:to>
                                    </p:set>
                                    <p:animEffect transition="in" filter="checkerboard(across)">
                                      <p:cBhvr>
                                        <p:cTn id="85" dur="500"/>
                                        <p:tgtEl>
                                          <p:spTgt spid="121"/>
                                        </p:tgtEl>
                                      </p:cBhvr>
                                    </p:animEffect>
                                  </p:childTnLst>
                                </p:cTn>
                              </p:par>
                              <p:par>
                                <p:cTn id="86" presetID="5" presetClass="entr" presetSubtype="10" fill="hold" nodeType="withEffect">
                                  <p:stCondLst>
                                    <p:cond delay="0"/>
                                  </p:stCondLst>
                                  <p:childTnLst>
                                    <p:set>
                                      <p:cBhvr>
                                        <p:cTn id="87" dur="1" fill="hold">
                                          <p:stCondLst>
                                            <p:cond delay="0"/>
                                          </p:stCondLst>
                                        </p:cTn>
                                        <p:tgtEl>
                                          <p:spTgt spid="123"/>
                                        </p:tgtEl>
                                        <p:attrNameLst>
                                          <p:attrName>style.visibility</p:attrName>
                                        </p:attrNameLst>
                                      </p:cBhvr>
                                      <p:to>
                                        <p:strVal val="visible"/>
                                      </p:to>
                                    </p:set>
                                    <p:animEffect transition="in" filter="checkerboard(across)">
                                      <p:cBhvr>
                                        <p:cTn id="88" dur="500"/>
                                        <p:tgtEl>
                                          <p:spTgt spid="123"/>
                                        </p:tgtEl>
                                      </p:cBhvr>
                                    </p:animEffect>
                                  </p:childTnLst>
                                </p:cTn>
                              </p:par>
                              <p:par>
                                <p:cTn id="89" presetID="5" presetClass="entr" presetSubtype="10" fill="hold" nodeType="withEffect">
                                  <p:stCondLst>
                                    <p:cond delay="0"/>
                                  </p:stCondLst>
                                  <p:childTnLst>
                                    <p:set>
                                      <p:cBhvr>
                                        <p:cTn id="90" dur="1" fill="hold">
                                          <p:stCondLst>
                                            <p:cond delay="0"/>
                                          </p:stCondLst>
                                        </p:cTn>
                                        <p:tgtEl>
                                          <p:spTgt spid="122"/>
                                        </p:tgtEl>
                                        <p:attrNameLst>
                                          <p:attrName>style.visibility</p:attrName>
                                        </p:attrNameLst>
                                      </p:cBhvr>
                                      <p:to>
                                        <p:strVal val="visible"/>
                                      </p:to>
                                    </p:set>
                                    <p:animEffect transition="in" filter="checkerboard(across)">
                                      <p:cBhvr>
                                        <p:cTn id="91" dur="500"/>
                                        <p:tgtEl>
                                          <p:spTgt spid="122"/>
                                        </p:tgtEl>
                                      </p:cBhvr>
                                    </p:animEffect>
                                  </p:childTnLst>
                                </p:cTn>
                              </p:par>
                              <p:par>
                                <p:cTn id="92" presetID="5" presetClass="entr" presetSubtype="10" fill="hold" nodeType="withEffect">
                                  <p:stCondLst>
                                    <p:cond delay="0"/>
                                  </p:stCondLst>
                                  <p:childTnLst>
                                    <p:set>
                                      <p:cBhvr>
                                        <p:cTn id="93" dur="1" fill="hold">
                                          <p:stCondLst>
                                            <p:cond delay="0"/>
                                          </p:stCondLst>
                                        </p:cTn>
                                        <p:tgtEl>
                                          <p:spTgt spid="124"/>
                                        </p:tgtEl>
                                        <p:attrNameLst>
                                          <p:attrName>style.visibility</p:attrName>
                                        </p:attrNameLst>
                                      </p:cBhvr>
                                      <p:to>
                                        <p:strVal val="visible"/>
                                      </p:to>
                                    </p:set>
                                    <p:animEffect transition="in" filter="checkerboard(across)">
                                      <p:cBhvr>
                                        <p:cTn id="94" dur="500"/>
                                        <p:tgtEl>
                                          <p:spTgt spid="124"/>
                                        </p:tgtEl>
                                      </p:cBhvr>
                                    </p:animEffect>
                                  </p:childTnLst>
                                </p:cTn>
                              </p:par>
                              <p:par>
                                <p:cTn id="95" presetID="5" presetClass="entr" presetSubtype="10" fill="hold" grpId="1" nodeType="withEffect">
                                  <p:stCondLst>
                                    <p:cond delay="0"/>
                                  </p:stCondLst>
                                  <p:childTnLst>
                                    <p:set>
                                      <p:cBhvr>
                                        <p:cTn id="96" dur="1" fill="hold">
                                          <p:stCondLst>
                                            <p:cond delay="0"/>
                                          </p:stCondLst>
                                        </p:cTn>
                                        <p:tgtEl>
                                          <p:spTgt spid="125"/>
                                        </p:tgtEl>
                                        <p:attrNameLst>
                                          <p:attrName>style.visibility</p:attrName>
                                        </p:attrNameLst>
                                      </p:cBhvr>
                                      <p:to>
                                        <p:strVal val="visible"/>
                                      </p:to>
                                    </p:set>
                                    <p:animEffect transition="in" filter="checkerboard(across)">
                                      <p:cBhvr>
                                        <p:cTn id="97" dur="500"/>
                                        <p:tgtEl>
                                          <p:spTgt spid="125"/>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126"/>
                                        </p:tgtEl>
                                        <p:attrNameLst>
                                          <p:attrName>style.visibility</p:attrName>
                                        </p:attrNameLst>
                                      </p:cBhvr>
                                      <p:to>
                                        <p:strVal val="visible"/>
                                      </p:to>
                                    </p:set>
                                    <p:animEffect transition="in" filter="checkerboard(across)">
                                      <p:cBhvr>
                                        <p:cTn id="100" dur="500"/>
                                        <p:tgtEl>
                                          <p:spTgt spid="126"/>
                                        </p:tgtEl>
                                      </p:cBhvr>
                                    </p:animEffect>
                                  </p:childTnLst>
                                </p:cTn>
                              </p:par>
                              <p:par>
                                <p:cTn id="101" presetID="5" presetClass="entr" presetSubtype="10" fill="hold" nodeType="withEffect">
                                  <p:stCondLst>
                                    <p:cond delay="0"/>
                                  </p:stCondLst>
                                  <p:childTnLst>
                                    <p:set>
                                      <p:cBhvr>
                                        <p:cTn id="102" dur="1" fill="hold">
                                          <p:stCondLst>
                                            <p:cond delay="0"/>
                                          </p:stCondLst>
                                        </p:cTn>
                                        <p:tgtEl>
                                          <p:spTgt spid="128"/>
                                        </p:tgtEl>
                                        <p:attrNameLst>
                                          <p:attrName>style.visibility</p:attrName>
                                        </p:attrNameLst>
                                      </p:cBhvr>
                                      <p:to>
                                        <p:strVal val="visible"/>
                                      </p:to>
                                    </p:set>
                                    <p:animEffect transition="in" filter="checkerboard(across)">
                                      <p:cBhvr>
                                        <p:cTn id="103" dur="500"/>
                                        <p:tgtEl>
                                          <p:spTgt spid="128"/>
                                        </p:tgtEl>
                                      </p:cBhvr>
                                    </p:animEffect>
                                  </p:childTnLst>
                                </p:cTn>
                              </p:par>
                              <p:par>
                                <p:cTn id="104" presetID="5" presetClass="entr" presetSubtype="10" fill="hold" nodeType="withEffect">
                                  <p:stCondLst>
                                    <p:cond delay="0"/>
                                  </p:stCondLst>
                                  <p:childTnLst>
                                    <p:set>
                                      <p:cBhvr>
                                        <p:cTn id="105" dur="1" fill="hold">
                                          <p:stCondLst>
                                            <p:cond delay="0"/>
                                          </p:stCondLst>
                                        </p:cTn>
                                        <p:tgtEl>
                                          <p:spTgt spid="129"/>
                                        </p:tgtEl>
                                        <p:attrNameLst>
                                          <p:attrName>style.visibility</p:attrName>
                                        </p:attrNameLst>
                                      </p:cBhvr>
                                      <p:to>
                                        <p:strVal val="visible"/>
                                      </p:to>
                                    </p:set>
                                    <p:animEffect transition="in" filter="checkerboard(across)">
                                      <p:cBhvr>
                                        <p:cTn id="106" dur="500"/>
                                        <p:tgtEl>
                                          <p:spTgt spid="129"/>
                                        </p:tgtEl>
                                      </p:cBhvr>
                                    </p:animEffect>
                                  </p:childTnLst>
                                </p:cTn>
                              </p:par>
                              <p:par>
                                <p:cTn id="107" presetID="5" presetClass="entr" presetSubtype="10" fill="hold" grpId="0" nodeType="withEffect">
                                  <p:stCondLst>
                                    <p:cond delay="0"/>
                                  </p:stCondLst>
                                  <p:childTnLst>
                                    <p:set>
                                      <p:cBhvr>
                                        <p:cTn id="108" dur="1" fill="hold">
                                          <p:stCondLst>
                                            <p:cond delay="0"/>
                                          </p:stCondLst>
                                        </p:cTn>
                                        <p:tgtEl>
                                          <p:spTgt spid="127"/>
                                        </p:tgtEl>
                                        <p:attrNameLst>
                                          <p:attrName>style.visibility</p:attrName>
                                        </p:attrNameLst>
                                      </p:cBhvr>
                                      <p:to>
                                        <p:strVal val="visible"/>
                                      </p:to>
                                    </p:set>
                                    <p:animEffect transition="in" filter="checkerboard(across)">
                                      <p:cBhvr>
                                        <p:cTn id="109" dur="500"/>
                                        <p:tgtEl>
                                          <p:spTgt spid="127"/>
                                        </p:tgtEl>
                                      </p:cBhvr>
                                    </p:animEffect>
                                  </p:childTnLst>
                                </p:cTn>
                              </p:par>
                              <p:par>
                                <p:cTn id="110" presetID="5" presetClass="entr" presetSubtype="10" fill="hold" nodeType="withEffect">
                                  <p:stCondLst>
                                    <p:cond delay="0"/>
                                  </p:stCondLst>
                                  <p:childTnLst>
                                    <p:set>
                                      <p:cBhvr>
                                        <p:cTn id="111" dur="1" fill="hold">
                                          <p:stCondLst>
                                            <p:cond delay="0"/>
                                          </p:stCondLst>
                                        </p:cTn>
                                        <p:tgtEl>
                                          <p:spTgt spid="130"/>
                                        </p:tgtEl>
                                        <p:attrNameLst>
                                          <p:attrName>style.visibility</p:attrName>
                                        </p:attrNameLst>
                                      </p:cBhvr>
                                      <p:to>
                                        <p:strVal val="visible"/>
                                      </p:to>
                                    </p:set>
                                    <p:animEffect transition="in" filter="checkerboard(across)">
                                      <p:cBhvr>
                                        <p:cTn id="112" dur="500"/>
                                        <p:tgtEl>
                                          <p:spTgt spid="130"/>
                                        </p:tgtEl>
                                      </p:cBhvr>
                                    </p:animEffect>
                                  </p:childTnLst>
                                </p:cTn>
                              </p:par>
                              <p:par>
                                <p:cTn id="113" presetID="5" presetClass="entr" presetSubtype="10" fill="hold" grpId="0" nodeType="withEffect">
                                  <p:stCondLst>
                                    <p:cond delay="0"/>
                                  </p:stCondLst>
                                  <p:childTnLst>
                                    <p:set>
                                      <p:cBhvr>
                                        <p:cTn id="114" dur="1" fill="hold">
                                          <p:stCondLst>
                                            <p:cond delay="0"/>
                                          </p:stCondLst>
                                        </p:cTn>
                                        <p:tgtEl>
                                          <p:spTgt spid="131"/>
                                        </p:tgtEl>
                                        <p:attrNameLst>
                                          <p:attrName>style.visibility</p:attrName>
                                        </p:attrNameLst>
                                      </p:cBhvr>
                                      <p:to>
                                        <p:strVal val="visible"/>
                                      </p:to>
                                    </p:set>
                                    <p:animEffect transition="in" filter="checkerboard(across)">
                                      <p:cBhvr>
                                        <p:cTn id="115" dur="500"/>
                                        <p:tgtEl>
                                          <p:spTgt spid="131"/>
                                        </p:tgtEl>
                                      </p:cBhvr>
                                    </p:animEffect>
                                  </p:childTnLst>
                                </p:cTn>
                              </p:par>
                              <p:par>
                                <p:cTn id="116" presetID="5" presetClass="entr" presetSubtype="10" fill="hold" nodeType="withEffect">
                                  <p:stCondLst>
                                    <p:cond delay="0"/>
                                  </p:stCondLst>
                                  <p:childTnLst>
                                    <p:set>
                                      <p:cBhvr>
                                        <p:cTn id="117" dur="1" fill="hold">
                                          <p:stCondLst>
                                            <p:cond delay="0"/>
                                          </p:stCondLst>
                                        </p:cTn>
                                        <p:tgtEl>
                                          <p:spTgt spid="132"/>
                                        </p:tgtEl>
                                        <p:attrNameLst>
                                          <p:attrName>style.visibility</p:attrName>
                                        </p:attrNameLst>
                                      </p:cBhvr>
                                      <p:to>
                                        <p:strVal val="visible"/>
                                      </p:to>
                                    </p:set>
                                    <p:animEffect transition="in" filter="checkerboard(across)">
                                      <p:cBhvr>
                                        <p:cTn id="118" dur="500"/>
                                        <p:tgtEl>
                                          <p:spTgt spid="132"/>
                                        </p:tgtEl>
                                      </p:cBhvr>
                                    </p:animEffect>
                                  </p:childTnLst>
                                </p:cTn>
                              </p:par>
                              <p:par>
                                <p:cTn id="119" presetID="5" presetClass="entr" presetSubtype="10" fill="hold" nodeType="withEffect">
                                  <p:stCondLst>
                                    <p:cond delay="0"/>
                                  </p:stCondLst>
                                  <p:childTnLst>
                                    <p:set>
                                      <p:cBhvr>
                                        <p:cTn id="120" dur="1" fill="hold">
                                          <p:stCondLst>
                                            <p:cond delay="0"/>
                                          </p:stCondLst>
                                        </p:cTn>
                                        <p:tgtEl>
                                          <p:spTgt spid="135"/>
                                        </p:tgtEl>
                                        <p:attrNameLst>
                                          <p:attrName>style.visibility</p:attrName>
                                        </p:attrNameLst>
                                      </p:cBhvr>
                                      <p:to>
                                        <p:strVal val="visible"/>
                                      </p:to>
                                    </p:set>
                                    <p:animEffect transition="in" filter="checkerboard(across)">
                                      <p:cBhvr>
                                        <p:cTn id="121" dur="500"/>
                                        <p:tgtEl>
                                          <p:spTgt spid="135"/>
                                        </p:tgtEl>
                                      </p:cBhvr>
                                    </p:animEffect>
                                  </p:childTnLst>
                                </p:cTn>
                              </p:par>
                              <p:par>
                                <p:cTn id="122" presetID="5" presetClass="entr" presetSubtype="10" fill="hold" nodeType="withEffect">
                                  <p:stCondLst>
                                    <p:cond delay="0"/>
                                  </p:stCondLst>
                                  <p:childTnLst>
                                    <p:set>
                                      <p:cBhvr>
                                        <p:cTn id="123" dur="1" fill="hold">
                                          <p:stCondLst>
                                            <p:cond delay="0"/>
                                          </p:stCondLst>
                                        </p:cTn>
                                        <p:tgtEl>
                                          <p:spTgt spid="136"/>
                                        </p:tgtEl>
                                        <p:attrNameLst>
                                          <p:attrName>style.visibility</p:attrName>
                                        </p:attrNameLst>
                                      </p:cBhvr>
                                      <p:to>
                                        <p:strVal val="visible"/>
                                      </p:to>
                                    </p:set>
                                    <p:animEffect transition="in" filter="checkerboard(across)">
                                      <p:cBhvr>
                                        <p:cTn id="124" dur="500"/>
                                        <p:tgtEl>
                                          <p:spTgt spid="136"/>
                                        </p:tgtEl>
                                      </p:cBhvr>
                                    </p:animEffect>
                                  </p:childTnLst>
                                </p:cTn>
                              </p:par>
                              <p:par>
                                <p:cTn id="125" presetID="5" presetClass="entr" presetSubtype="10" fill="hold" nodeType="withEffect">
                                  <p:stCondLst>
                                    <p:cond delay="0"/>
                                  </p:stCondLst>
                                  <p:childTnLst>
                                    <p:set>
                                      <p:cBhvr>
                                        <p:cTn id="126" dur="1" fill="hold">
                                          <p:stCondLst>
                                            <p:cond delay="0"/>
                                          </p:stCondLst>
                                        </p:cTn>
                                        <p:tgtEl>
                                          <p:spTgt spid="137"/>
                                        </p:tgtEl>
                                        <p:attrNameLst>
                                          <p:attrName>style.visibility</p:attrName>
                                        </p:attrNameLst>
                                      </p:cBhvr>
                                      <p:to>
                                        <p:strVal val="visible"/>
                                      </p:to>
                                    </p:set>
                                    <p:animEffect transition="in" filter="checkerboard(across)">
                                      <p:cBhvr>
                                        <p:cTn id="127" dur="500"/>
                                        <p:tgtEl>
                                          <p:spTgt spid="137"/>
                                        </p:tgtEl>
                                      </p:cBhvr>
                                    </p:animEffect>
                                  </p:childTnLst>
                                </p:cTn>
                              </p:par>
                              <p:par>
                                <p:cTn id="128" presetID="5" presetClass="entr" presetSubtype="10" fill="hold" nodeType="withEffect">
                                  <p:stCondLst>
                                    <p:cond delay="0"/>
                                  </p:stCondLst>
                                  <p:childTnLst>
                                    <p:set>
                                      <p:cBhvr>
                                        <p:cTn id="129" dur="1" fill="hold">
                                          <p:stCondLst>
                                            <p:cond delay="0"/>
                                          </p:stCondLst>
                                        </p:cTn>
                                        <p:tgtEl>
                                          <p:spTgt spid="138"/>
                                        </p:tgtEl>
                                        <p:attrNameLst>
                                          <p:attrName>style.visibility</p:attrName>
                                        </p:attrNameLst>
                                      </p:cBhvr>
                                      <p:to>
                                        <p:strVal val="visible"/>
                                      </p:to>
                                    </p:set>
                                    <p:animEffect transition="in" filter="checkerboard(across)">
                                      <p:cBhvr>
                                        <p:cTn id="130"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79" grpId="0"/>
      <p:bldP spid="82980" grpId="0"/>
      <p:bldP spid="112653" grpId="0" animBg="1"/>
      <p:bldP spid="112653" grpId="1" animBg="1"/>
      <p:bldP spid="93" grpId="0" animBg="1"/>
      <p:bldP spid="104" grpId="0" animBg="1"/>
      <p:bldP spid="105" grpId="0" animBg="1"/>
      <p:bldP spid="120" grpId="0" animBg="1"/>
      <p:bldP spid="121" grpId="0" animBg="1"/>
      <p:bldP spid="121" grpId="1" animBg="1"/>
      <p:bldP spid="125" grpId="0" animBg="1"/>
      <p:bldP spid="125" grpId="1" animBg="1"/>
      <p:bldP spid="126" grpId="0" animBg="1"/>
      <p:bldP spid="127" grpId="0" animBg="1"/>
      <p:bldP spid="1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Line 4">
            <a:extLst>
              <a:ext uri="{FF2B5EF4-FFF2-40B4-BE49-F238E27FC236}">
                <a16:creationId xmlns:a16="http://schemas.microsoft.com/office/drawing/2014/main" id="{33A014AB-6B74-9FDC-F14D-626FEA701344}"/>
              </a:ext>
            </a:extLst>
          </p:cNvPr>
          <p:cNvSpPr>
            <a:spLocks noChangeShapeType="1"/>
          </p:cNvSpPr>
          <p:nvPr/>
        </p:nvSpPr>
        <p:spPr bwMode="auto">
          <a:xfrm flipV="1">
            <a:off x="3348038" y="2276475"/>
            <a:ext cx="1439862"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22" name="Rectangle 5">
            <a:extLst>
              <a:ext uri="{FF2B5EF4-FFF2-40B4-BE49-F238E27FC236}">
                <a16:creationId xmlns:a16="http://schemas.microsoft.com/office/drawing/2014/main" id="{B85FE969-DFE3-90B2-F3F9-B8F79E203FF1}"/>
              </a:ext>
            </a:extLst>
          </p:cNvPr>
          <p:cNvSpPr>
            <a:spLocks noChangeArrowheads="1"/>
          </p:cNvSpPr>
          <p:nvPr/>
        </p:nvSpPr>
        <p:spPr bwMode="auto">
          <a:xfrm>
            <a:off x="4787900" y="2060575"/>
            <a:ext cx="3744913" cy="79216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15340: autosomiques Dominantes </a:t>
            </a:r>
          </a:p>
          <a:p>
            <a:pPr>
              <a:spcBef>
                <a:spcPct val="0"/>
              </a:spcBef>
              <a:buClrTx/>
              <a:buSzTx/>
              <a:buFontTx/>
              <a:buNone/>
            </a:pPr>
            <a:r>
              <a:rPr lang="fr-FR" altLang="fr-FR" sz="1800">
                <a:latin typeface="Arial" panose="020B0604020202020204" pitchFamily="34" charset="0"/>
              </a:rPr>
              <a:t>+ récessives </a:t>
            </a:r>
          </a:p>
        </p:txBody>
      </p:sp>
      <p:sp>
        <p:nvSpPr>
          <p:cNvPr id="30723" name="Line 7">
            <a:extLst>
              <a:ext uri="{FF2B5EF4-FFF2-40B4-BE49-F238E27FC236}">
                <a16:creationId xmlns:a16="http://schemas.microsoft.com/office/drawing/2014/main" id="{C32B6B2E-6698-6D54-07CD-8A1F9F77592D}"/>
              </a:ext>
            </a:extLst>
          </p:cNvPr>
          <p:cNvSpPr>
            <a:spLocks noChangeShapeType="1"/>
          </p:cNvSpPr>
          <p:nvPr/>
        </p:nvSpPr>
        <p:spPr bwMode="auto">
          <a:xfrm flipV="1">
            <a:off x="3276600" y="3284538"/>
            <a:ext cx="1439863" cy="71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24" name="Rectangle 8">
            <a:extLst>
              <a:ext uri="{FF2B5EF4-FFF2-40B4-BE49-F238E27FC236}">
                <a16:creationId xmlns:a16="http://schemas.microsoft.com/office/drawing/2014/main" id="{CFA0C18F-94A8-AE10-FC9A-B03A736C2BDD}"/>
              </a:ext>
            </a:extLst>
          </p:cNvPr>
          <p:cNvSpPr>
            <a:spLocks noChangeArrowheads="1"/>
          </p:cNvSpPr>
          <p:nvPr/>
        </p:nvSpPr>
        <p:spPr bwMode="auto">
          <a:xfrm>
            <a:off x="4787900" y="3068638"/>
            <a:ext cx="374491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913 : Liées à l’X </a:t>
            </a:r>
          </a:p>
        </p:txBody>
      </p:sp>
      <p:sp>
        <p:nvSpPr>
          <p:cNvPr id="30725" name="Rectangle 9">
            <a:extLst>
              <a:ext uri="{FF2B5EF4-FFF2-40B4-BE49-F238E27FC236}">
                <a16:creationId xmlns:a16="http://schemas.microsoft.com/office/drawing/2014/main" id="{0B3BD06B-AC53-80D8-3F99-7C16B357AA65}"/>
              </a:ext>
            </a:extLst>
          </p:cNvPr>
          <p:cNvSpPr>
            <a:spLocks noChangeArrowheads="1"/>
          </p:cNvSpPr>
          <p:nvPr/>
        </p:nvSpPr>
        <p:spPr bwMode="auto">
          <a:xfrm>
            <a:off x="4787900" y="3573463"/>
            <a:ext cx="374491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56: Chromosome Y </a:t>
            </a:r>
          </a:p>
        </p:txBody>
      </p:sp>
      <p:sp>
        <p:nvSpPr>
          <p:cNvPr id="30726" name="Line 11">
            <a:extLst>
              <a:ext uri="{FF2B5EF4-FFF2-40B4-BE49-F238E27FC236}">
                <a16:creationId xmlns:a16="http://schemas.microsoft.com/office/drawing/2014/main" id="{504A633B-0F70-881F-D6F5-2A00C48C57B9}"/>
              </a:ext>
            </a:extLst>
          </p:cNvPr>
          <p:cNvSpPr>
            <a:spLocks noChangeShapeType="1"/>
          </p:cNvSpPr>
          <p:nvPr/>
        </p:nvSpPr>
        <p:spPr bwMode="auto">
          <a:xfrm>
            <a:off x="3276600" y="3357563"/>
            <a:ext cx="1439863"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27" name="Rectangle 12">
            <a:extLst>
              <a:ext uri="{FF2B5EF4-FFF2-40B4-BE49-F238E27FC236}">
                <a16:creationId xmlns:a16="http://schemas.microsoft.com/office/drawing/2014/main" id="{48BEA120-B762-2C75-ACAE-0BDC6DFD5897}"/>
              </a:ext>
            </a:extLst>
          </p:cNvPr>
          <p:cNvSpPr>
            <a:spLocks noChangeArrowheads="1"/>
          </p:cNvSpPr>
          <p:nvPr/>
        </p:nvSpPr>
        <p:spPr bwMode="auto">
          <a:xfrm>
            <a:off x="4787900" y="4076700"/>
            <a:ext cx="374491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63: mitochondriale </a:t>
            </a:r>
          </a:p>
        </p:txBody>
      </p:sp>
      <p:sp>
        <p:nvSpPr>
          <p:cNvPr id="30728" name="Line 13">
            <a:extLst>
              <a:ext uri="{FF2B5EF4-FFF2-40B4-BE49-F238E27FC236}">
                <a16:creationId xmlns:a16="http://schemas.microsoft.com/office/drawing/2014/main" id="{8754D131-C59B-017D-4B42-BBBF147264AE}"/>
              </a:ext>
            </a:extLst>
          </p:cNvPr>
          <p:cNvSpPr>
            <a:spLocks noChangeShapeType="1"/>
          </p:cNvSpPr>
          <p:nvPr/>
        </p:nvSpPr>
        <p:spPr bwMode="auto">
          <a:xfrm>
            <a:off x="3276600" y="3429000"/>
            <a:ext cx="1439863"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29" name="Rectangle 14">
            <a:extLst>
              <a:ext uri="{FF2B5EF4-FFF2-40B4-BE49-F238E27FC236}">
                <a16:creationId xmlns:a16="http://schemas.microsoft.com/office/drawing/2014/main" id="{687E8E07-8E90-B6B3-51B4-8C831674DF5A}"/>
              </a:ext>
            </a:extLst>
          </p:cNvPr>
          <p:cNvSpPr>
            <a:spLocks noChangeArrowheads="1"/>
          </p:cNvSpPr>
          <p:nvPr/>
        </p:nvSpPr>
        <p:spPr bwMode="auto">
          <a:xfrm>
            <a:off x="323850" y="3141663"/>
            <a:ext cx="2808288"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Novembre 2005: 16372</a:t>
            </a:r>
          </a:p>
        </p:txBody>
      </p:sp>
      <p:sp>
        <p:nvSpPr>
          <p:cNvPr id="30730" name="Rectangle 15">
            <a:extLst>
              <a:ext uri="{FF2B5EF4-FFF2-40B4-BE49-F238E27FC236}">
                <a16:creationId xmlns:a16="http://schemas.microsoft.com/office/drawing/2014/main" id="{000852B3-4099-77A3-AB04-FA59C16C8B0B}"/>
              </a:ext>
            </a:extLst>
          </p:cNvPr>
          <p:cNvSpPr>
            <a:spLocks noChangeArrowheads="1"/>
          </p:cNvSpPr>
          <p:nvPr/>
        </p:nvSpPr>
        <p:spPr bwMode="auto">
          <a:xfrm>
            <a:off x="0" y="5373688"/>
            <a:ext cx="9144000"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800">
                <a:solidFill>
                  <a:srgbClr val="FF9900"/>
                </a:solidFill>
                <a:latin typeface="Arial" panose="020B0604020202020204" pitchFamily="34" charset="0"/>
              </a:rPr>
              <a:t>http://www.ncbi.nlm.nih.gov/entrez/query.fcgi?db=OMIM</a:t>
            </a:r>
          </a:p>
        </p:txBody>
      </p:sp>
      <p:sp>
        <p:nvSpPr>
          <p:cNvPr id="155665" name="Rectangle 17">
            <a:extLst>
              <a:ext uri="{FF2B5EF4-FFF2-40B4-BE49-F238E27FC236}">
                <a16:creationId xmlns:a16="http://schemas.microsoft.com/office/drawing/2014/main" id="{0C198FD4-1697-C370-4A11-2AFE74D2478F}"/>
              </a:ext>
            </a:extLst>
          </p:cNvPr>
          <p:cNvSpPr>
            <a:spLocks noRot="1" noChangeArrowheads="1"/>
          </p:cNvSpPr>
          <p:nvPr/>
        </p:nvSpPr>
        <p:spPr bwMode="auto">
          <a:xfrm>
            <a:off x="6337300" y="0"/>
            <a:ext cx="2806700" cy="574675"/>
          </a:xfrm>
          <a:prstGeom prst="rect">
            <a:avLst/>
          </a:prstGeom>
          <a:noFill/>
          <a:ln w="9525">
            <a:noFill/>
            <a:miter lim="800000"/>
            <a:headEnd/>
            <a:tailEnd/>
          </a:ln>
          <a:effectLst/>
        </p:spPr>
        <p:txBody>
          <a:bodyPr anchor="ctr"/>
          <a:lstStyle/>
          <a:p>
            <a:pPr algn="ctr" eaLnBrk="1" hangingPunct="1">
              <a:defRPr/>
            </a:pPr>
            <a:r>
              <a:rPr lang="fr-FR" sz="3200" b="1">
                <a:solidFill>
                  <a:schemeClr val="tx2"/>
                </a:solidFill>
                <a:effectLst>
                  <a:outerShdw blurRad="38100" dist="38100" dir="2700000" algn="tl">
                    <a:srgbClr val="000000"/>
                  </a:outerShdw>
                </a:effectLst>
                <a:latin typeface="Garamond" pitchFamily="18" charset="0"/>
              </a:rPr>
              <a:t>Classification</a:t>
            </a:r>
          </a:p>
        </p:txBody>
      </p:sp>
      <p:sp>
        <p:nvSpPr>
          <p:cNvPr id="30732" name="AutoShape 14" descr="data:image/jpeg;base64,/9j/4AAQSkZJRgABAQAAAQABAAD/2wCEAAkGBwgHBgkIBwgKCgkLDRYPDQwMDRsUFRAWIB0iIiAdHx8kKDQsJCYxJx8fLT0tMTU3Ojo6Iys/RD84QzQ5OjcBCgoKDQwNGg8PGjclHyU3Nzc3Nzc3Nzc3Nzc3Nzc3Nzc3Nzc3Nzc3Nzc3Nzc3Nzc3Nzc3Nzc3Nzc3Nzc3Nzc3N//AABEIAKAAZwMBIgACEQEDEQH/xAAbAAEAAwEBAQEAAAAAAAAAAAAAAQMEAgYFB//EAEIQAAIBAwEEBQkGBAQHAQAAAAECAwAEERIFITFxEzJBUWEGFCJEgaGxwdEzQmJygpEjQ1OSJVSD4RYkNFJjo/EV/8QAGAEBAQEBAQAAAAAAAAAAAAAAAAECAwX/xAAoEQEAAQIDBwQDAAAAAAAAAAAAAQISEUFRISIxYaGx8BNSccEDgZH/2gAMAwEAAhEDEQA/APzOlKV6zL70Hkhtq5tEubeGKVHtoblAkhyyyHCqN3WHEjgAQc1Unkrtxp1ifZ7wlm0l5WAVTnTvOTjefb2ZrNDtvasESRQ7QuEjQBVRX9EDCDGOUaD9NdLt/bCE6do3A1cRq3cc8OHGue+NJ8k9urHGX2dIkkj6Ehfc5OM8se3iCOyqY/J3a7zGE2bRyC3a4CuwGpFKg48RqG443b6geUe2gcjadznJbrcSeJ5+Pt41S22NpszMb6Ylo3iYluKPjUORwM8qu+Nknkpt1AmNnSOWQsQhBKYYqVbuORw7ezPZDeS22l0DzMGRn0CITJr1enuwT+BuHd37qofb215NYk2jcsJOuGfIbeTw5knwzUR7e2vHIZU2jch2JLHXxJLEn93f+403xZ/w3trd/hs2SQACVByRkDj1iCDjjjfipHk1tljMosX6SGRY5I9Q1KWAK9uDnUuME5JGKqTbu1kMhXaNyDI2pyJN5bSFzz0qozxwKrG19pBnK306mSRJW0tjLrgq27tGlcchTeH0LXyT2rebOiv7YWzwSwNOn8UgnH3OHXI3gZxjtFYto7D2psxC9/ZNAoKglnQ41atO4EnB0tg8Dg1FttralpHHHa7QuYY4iDGqSEBCARu9hI9tV3e07+91C7vJpgwQEO+dyatI9mpsczSLsRkpSlbClKUDIzjIz3UrhoUc+lnjnGa5NvGc9bJ8azN2gtoCDwI4ZqsQIBjed+d9VsgWT7NyAuAQfdUmqYyGilZNC7sxPu3bjuqWVQu+Jx7fjWbxqDAnAINKzOuW3xOR2EHhu31BVRn+A+7hS8aqVnjXSy/wnyDxNXRMzJl1Kt2itU1YjqlKVsKUpQKUpQK4aJWZjvyy6TyrulJjEVmBSc6mznOc1AgXGCWI8TVtKzbAqFug4FgO4HdU9CN+CcmrKUspFawKrA6m3eNWUpWoiI4BSlKBSlKBSlKBSlKBSlKBSlKBSlKBSlKBSlKBSlKBSlKBSlKBSlKBSlKBSlKBSsAuJe25tvfXXTSn1u2rl6sTwV6XZx2A1iE2kl2l2dQ6SFjpGDlT28dWDuOAmQMmovY/J8WUj2U9953oUJHIRo1aRqJOjOM5O73V54GcjdcwHkKkLcn1iP2JS7PaPWI/kiu0JS9vevZdHH0almVtas2vOG4OAvLWcYIGOS3kpNG6iC8tH1tokVmf0QBjcWO8nw4Z3ZwR5bo7o+sr7IxTobr/ADX/AKxUxnmj1Kp5JoUJl2lKAfSBwMjAzwA3g8uJ3ndSzfyVSyCXcF1LciRgZA7gOnS7jgEAHoxjhxY9ozXl+huO26b2ItR0E/8Amm/tFJmdJV9XaxsTef4YhWDQud7YLY341EtjmaxVmeNlHpXjDmAKrJQevOfygH4CrfhkNtKxekerJdNyUD4inRXB4GYfmlUfAVPVnRG6orCLS6PrLL4Zz9KVb6vaNJWCcbwknvqtoIIx6MnRDuLAj9jVIt0XhZNzaUD51x5u8baoRGneJHDD4VzmrGMZhXbPGOHm83gE3+7NA0OjLWDjvxHUvczxIP8Apifwvj3VzHetJxmhQ+KH61Lo1Ep0cv2UEYPc0mD+wrvzNzwZU5M5+dcPJG/2t1Cw8I81Uj28bHTeyDwVTipsz+hqWzYcbmc/qrp7NH4yzf31ie4OcpdSSD/tC499dJPGw9NLrPg5NW6jhgNK2CJ1HfmVU/KrBHIu4XLY8VWsJntc6TDOx7mY/WrF0Hq7Pc/mH1pdRl9jSTIPWY/1KPrVZnYetWxPiP8AeqwWHV2eo54qenmX1WJebgVbvNo786PZLbnlqpVXnc+d3mwP58/A0qX8xPm9nj+Y3LUakQWnZbyn9LUDWY3CSSI82Fd6owMpfbvxMpps5CBDCOrZMeePma6EQ4izQcyKr86KnC3Ech7hGflXSXVw3qjEd+cfGtRNAhrMOc9DHG3Zpc/Sukhuo13SRMe4rUST3n3bYDxJzUdJKcdJO0fh0JHvNTcxz7CekuF3TKV8Y01Cukkjf10jwOlfiK4VYHI1XbP4GXHuq5bS2xujU57zmrEVTw7imVrRhplnaTPYGz8K4McLLphiucd65A99aBaKmTBI8RPdvB/epzdJxEco8PRNS2c4/gyxwXAO6GIr/wCXBPuqStyp9KJEXvijDVp87RftUki/Mu796tR0kGUZWHgc1qPx0zsiRjUwvkPdyA9xOj5Urayq3WUHmKmr6fwjA1lMWJeTp17nJFdCOOPIksfauHqP/wAxB1XJ8GGR8qeY4/kxPyZl+tc7JjL7UAsC27EbeOVNWrbKd8U8oH4XyKqNvCOvZv8ApOr51BiseDIY/wAwYVY2cYjsNHRTjq3JPgyg0/5ocGhbmCKzCxt3OYZxyJDCuvM9PG3hk5MVq72nUWs0xP8AEtkfk4Pxqs9D96zdT3qv0oYrcfaWjr4gEj3VKRWD7lEee4k5qYTOnn6EdLbAkdNLGfEkfGu0kU9S9B8G0mu/NLf+ilT5nb/0F/atRRXyAGbtkhYcsfOqXhDNlrePPfHJg1a9pbDc0SD3Vne1sOHSBT3B6lUT5IkGZNySSgdzgP7waVX5tAvUZ25xavlSsY1eSPpVNfMZbpuEs5/09PzqOhujuaFGH4yfrXX1Z9qPos6L1nUcziuDcwcBKpPcN9Z44rleENqvIVaReY3GAcgaXVTkqGMEvq7PyiPzrjov6cEqcpMfOoZNoH+bEOX/AMrjoL8n0psjwfHyrE/HQWLHeat0oA7mOr5V1NFdMuCYG/MtVebznrK7f6/+1R5rjjZgnxmqYTwwnqKwghJaTpF7+ilXH7U6WFjnzpz4Sgke6rxCF9QH9wNdD0eFhjkVqWT5iMwuraNhmGJ/FM594rQL+ILlIpMeCV0z6hh7Jj7FNVlI/u2k6HvTd86u9HCegldomT7G3d8cd9KqdNX3bn9cQapqX169h//Z">
            <a:extLst>
              <a:ext uri="{FF2B5EF4-FFF2-40B4-BE49-F238E27FC236}">
                <a16:creationId xmlns:a16="http://schemas.microsoft.com/office/drawing/2014/main" id="{D18A9B17-55C3-3129-9844-E646AE64C867}"/>
              </a:ext>
            </a:extLst>
          </p:cNvPr>
          <p:cNvSpPr>
            <a:spLocks noChangeAspect="1" noChangeArrowheads="1"/>
          </p:cNvSpPr>
          <p:nvPr/>
        </p:nvSpPr>
        <p:spPr bwMode="auto">
          <a:xfrm>
            <a:off x="63500" y="-136525"/>
            <a:ext cx="9810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pic>
        <p:nvPicPr>
          <p:cNvPr id="30733" name="Image 13" descr="images.jpg">
            <a:extLst>
              <a:ext uri="{FF2B5EF4-FFF2-40B4-BE49-F238E27FC236}">
                <a16:creationId xmlns:a16="http://schemas.microsoft.com/office/drawing/2014/main" id="{B3C294A7-B6AC-7309-9150-05C39CF13B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857375"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4">
            <a:extLst>
              <a:ext uri="{FF2B5EF4-FFF2-40B4-BE49-F238E27FC236}">
                <a16:creationId xmlns:a16="http://schemas.microsoft.com/office/drawing/2014/main" id="{545A09D5-28DC-CA2B-13B1-ECBA615FBFAC}"/>
              </a:ext>
            </a:extLst>
          </p:cNvPr>
          <p:cNvSpPr>
            <a:spLocks noChangeArrowheads="1"/>
          </p:cNvSpPr>
          <p:nvPr/>
        </p:nvSpPr>
        <p:spPr bwMode="auto">
          <a:xfrm>
            <a:off x="900113" y="91757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75" name="Rectangle 5">
            <a:extLst>
              <a:ext uri="{FF2B5EF4-FFF2-40B4-BE49-F238E27FC236}">
                <a16:creationId xmlns:a16="http://schemas.microsoft.com/office/drawing/2014/main" id="{6921AEDD-4838-33C6-D7D4-5F8308863B29}"/>
              </a:ext>
            </a:extLst>
          </p:cNvPr>
          <p:cNvSpPr>
            <a:spLocks noChangeArrowheads="1"/>
          </p:cNvSpPr>
          <p:nvPr/>
        </p:nvSpPr>
        <p:spPr bwMode="auto">
          <a:xfrm>
            <a:off x="900113" y="120491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76" name="Oval 6">
            <a:extLst>
              <a:ext uri="{FF2B5EF4-FFF2-40B4-BE49-F238E27FC236}">
                <a16:creationId xmlns:a16="http://schemas.microsoft.com/office/drawing/2014/main" id="{0438737F-9FE6-1D21-607B-13F65D6BE1E7}"/>
              </a:ext>
            </a:extLst>
          </p:cNvPr>
          <p:cNvSpPr>
            <a:spLocks noChangeArrowheads="1"/>
          </p:cNvSpPr>
          <p:nvPr/>
        </p:nvSpPr>
        <p:spPr bwMode="auto">
          <a:xfrm>
            <a:off x="827088" y="192563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677" name="AutoShape 7">
            <a:extLst>
              <a:ext uri="{FF2B5EF4-FFF2-40B4-BE49-F238E27FC236}">
                <a16:creationId xmlns:a16="http://schemas.microsoft.com/office/drawing/2014/main" id="{100F863A-58A1-3F9A-7462-4E4531F6191E}"/>
              </a:ext>
            </a:extLst>
          </p:cNvPr>
          <p:cNvSpPr>
            <a:spLocks noChangeArrowheads="1"/>
          </p:cNvSpPr>
          <p:nvPr/>
        </p:nvSpPr>
        <p:spPr bwMode="auto">
          <a:xfrm>
            <a:off x="1331913" y="91757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78" name="Rectangle 8">
            <a:extLst>
              <a:ext uri="{FF2B5EF4-FFF2-40B4-BE49-F238E27FC236}">
                <a16:creationId xmlns:a16="http://schemas.microsoft.com/office/drawing/2014/main" id="{6239D7C3-6356-F8AC-4EAB-FC6BDDAF91F3}"/>
              </a:ext>
            </a:extLst>
          </p:cNvPr>
          <p:cNvSpPr>
            <a:spLocks noChangeArrowheads="1"/>
          </p:cNvSpPr>
          <p:nvPr/>
        </p:nvSpPr>
        <p:spPr bwMode="auto">
          <a:xfrm>
            <a:off x="1331913" y="1204913"/>
            <a:ext cx="215900" cy="144462"/>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79" name="Oval 9">
            <a:extLst>
              <a:ext uri="{FF2B5EF4-FFF2-40B4-BE49-F238E27FC236}">
                <a16:creationId xmlns:a16="http://schemas.microsoft.com/office/drawing/2014/main" id="{914397B4-3A6D-A170-2E13-8085665A41E0}"/>
              </a:ext>
            </a:extLst>
          </p:cNvPr>
          <p:cNvSpPr>
            <a:spLocks noChangeArrowheads="1"/>
          </p:cNvSpPr>
          <p:nvPr/>
        </p:nvSpPr>
        <p:spPr bwMode="auto">
          <a:xfrm>
            <a:off x="1258888" y="1925638"/>
            <a:ext cx="360362"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80" name="Rectangle 10">
            <a:extLst>
              <a:ext uri="{FF2B5EF4-FFF2-40B4-BE49-F238E27FC236}">
                <a16:creationId xmlns:a16="http://schemas.microsoft.com/office/drawing/2014/main" id="{2878AC47-4E09-983F-E843-4FD25F46699A}"/>
              </a:ext>
            </a:extLst>
          </p:cNvPr>
          <p:cNvSpPr>
            <a:spLocks noChangeArrowheads="1"/>
          </p:cNvSpPr>
          <p:nvPr/>
        </p:nvSpPr>
        <p:spPr bwMode="auto">
          <a:xfrm>
            <a:off x="323850" y="106045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latin typeface="Arial" panose="020B0604020202020204" pitchFamily="34" charset="0"/>
              </a:rPr>
              <a:t>PW</a:t>
            </a:r>
          </a:p>
        </p:txBody>
      </p:sp>
      <p:sp>
        <p:nvSpPr>
          <p:cNvPr id="28681" name="Rectangle 11">
            <a:extLst>
              <a:ext uri="{FF2B5EF4-FFF2-40B4-BE49-F238E27FC236}">
                <a16:creationId xmlns:a16="http://schemas.microsoft.com/office/drawing/2014/main" id="{50F2A78B-FA5B-0F33-C941-BBE31F7DD414}"/>
              </a:ext>
            </a:extLst>
          </p:cNvPr>
          <p:cNvSpPr>
            <a:spLocks noChangeArrowheads="1"/>
          </p:cNvSpPr>
          <p:nvPr/>
        </p:nvSpPr>
        <p:spPr bwMode="auto">
          <a:xfrm>
            <a:off x="1619250" y="106045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latin typeface="Arial" panose="020B0604020202020204" pitchFamily="34" charset="0"/>
              </a:rPr>
              <a:t>PW</a:t>
            </a:r>
          </a:p>
        </p:txBody>
      </p:sp>
      <p:sp>
        <p:nvSpPr>
          <p:cNvPr id="28682" name="Rectangle 12">
            <a:extLst>
              <a:ext uri="{FF2B5EF4-FFF2-40B4-BE49-F238E27FC236}">
                <a16:creationId xmlns:a16="http://schemas.microsoft.com/office/drawing/2014/main" id="{860FB1A2-73C9-2BCA-3EAE-91C9DD8AAFFB}"/>
              </a:ext>
            </a:extLst>
          </p:cNvPr>
          <p:cNvSpPr>
            <a:spLocks noChangeArrowheads="1"/>
          </p:cNvSpPr>
          <p:nvPr/>
        </p:nvSpPr>
        <p:spPr bwMode="auto">
          <a:xfrm>
            <a:off x="466725" y="18526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chemeClr val="bg1"/>
                </a:solidFill>
                <a:latin typeface="Arial" panose="020B0604020202020204" pitchFamily="34" charset="0"/>
              </a:rPr>
              <a:t>A</a:t>
            </a:r>
          </a:p>
        </p:txBody>
      </p:sp>
      <p:sp>
        <p:nvSpPr>
          <p:cNvPr id="28683" name="Rectangle 13">
            <a:extLst>
              <a:ext uri="{FF2B5EF4-FFF2-40B4-BE49-F238E27FC236}">
                <a16:creationId xmlns:a16="http://schemas.microsoft.com/office/drawing/2014/main" id="{21F2D60B-BE8C-F775-7DC8-F0B8A6330AFB}"/>
              </a:ext>
            </a:extLst>
          </p:cNvPr>
          <p:cNvSpPr>
            <a:spLocks noChangeArrowheads="1"/>
          </p:cNvSpPr>
          <p:nvPr/>
        </p:nvSpPr>
        <p:spPr bwMode="auto">
          <a:xfrm>
            <a:off x="1619250" y="18526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chemeClr val="bg1"/>
                </a:solidFill>
                <a:latin typeface="Arial" panose="020B0604020202020204" pitchFamily="34" charset="0"/>
              </a:rPr>
              <a:t>A</a:t>
            </a:r>
          </a:p>
        </p:txBody>
      </p:sp>
      <p:sp>
        <p:nvSpPr>
          <p:cNvPr id="28684" name="AutoShape 14">
            <a:extLst>
              <a:ext uri="{FF2B5EF4-FFF2-40B4-BE49-F238E27FC236}">
                <a16:creationId xmlns:a16="http://schemas.microsoft.com/office/drawing/2014/main" id="{F827F937-C50B-EB4F-9CB3-BE88609E96DF}"/>
              </a:ext>
            </a:extLst>
          </p:cNvPr>
          <p:cNvSpPr>
            <a:spLocks noChangeArrowheads="1"/>
          </p:cNvSpPr>
          <p:nvPr/>
        </p:nvSpPr>
        <p:spPr bwMode="auto">
          <a:xfrm>
            <a:off x="2844800" y="91757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85" name="Rectangle 15">
            <a:extLst>
              <a:ext uri="{FF2B5EF4-FFF2-40B4-BE49-F238E27FC236}">
                <a16:creationId xmlns:a16="http://schemas.microsoft.com/office/drawing/2014/main" id="{D09B81F5-06C8-1AE4-B8CC-6219EF8FD552}"/>
              </a:ext>
            </a:extLst>
          </p:cNvPr>
          <p:cNvSpPr>
            <a:spLocks noChangeArrowheads="1"/>
          </p:cNvSpPr>
          <p:nvPr/>
        </p:nvSpPr>
        <p:spPr bwMode="auto">
          <a:xfrm>
            <a:off x="2844800" y="120491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86" name="Oval 16">
            <a:extLst>
              <a:ext uri="{FF2B5EF4-FFF2-40B4-BE49-F238E27FC236}">
                <a16:creationId xmlns:a16="http://schemas.microsoft.com/office/drawing/2014/main" id="{676DA019-F2BF-895B-7EDD-C7911C866253}"/>
              </a:ext>
            </a:extLst>
          </p:cNvPr>
          <p:cNvSpPr>
            <a:spLocks noChangeArrowheads="1"/>
          </p:cNvSpPr>
          <p:nvPr/>
        </p:nvSpPr>
        <p:spPr bwMode="auto">
          <a:xfrm>
            <a:off x="2771775" y="1925638"/>
            <a:ext cx="360363"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687" name="AutoShape 17">
            <a:extLst>
              <a:ext uri="{FF2B5EF4-FFF2-40B4-BE49-F238E27FC236}">
                <a16:creationId xmlns:a16="http://schemas.microsoft.com/office/drawing/2014/main" id="{92F11393-CAF0-49B8-2AA4-6CA5C8A98B6E}"/>
              </a:ext>
            </a:extLst>
          </p:cNvPr>
          <p:cNvSpPr>
            <a:spLocks noChangeArrowheads="1"/>
          </p:cNvSpPr>
          <p:nvPr/>
        </p:nvSpPr>
        <p:spPr bwMode="auto">
          <a:xfrm>
            <a:off x="3276600" y="91757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88" name="Rectangle 18">
            <a:extLst>
              <a:ext uri="{FF2B5EF4-FFF2-40B4-BE49-F238E27FC236}">
                <a16:creationId xmlns:a16="http://schemas.microsoft.com/office/drawing/2014/main" id="{9CDD7538-61A7-62C8-8FF4-300053699F4F}"/>
              </a:ext>
            </a:extLst>
          </p:cNvPr>
          <p:cNvSpPr>
            <a:spLocks noChangeArrowheads="1"/>
          </p:cNvSpPr>
          <p:nvPr/>
        </p:nvSpPr>
        <p:spPr bwMode="auto">
          <a:xfrm>
            <a:off x="3276600" y="120491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89" name="Oval 19">
            <a:extLst>
              <a:ext uri="{FF2B5EF4-FFF2-40B4-BE49-F238E27FC236}">
                <a16:creationId xmlns:a16="http://schemas.microsoft.com/office/drawing/2014/main" id="{A251D8BB-1EAF-30B6-78FC-FE8A3CBEFD49}"/>
              </a:ext>
            </a:extLst>
          </p:cNvPr>
          <p:cNvSpPr>
            <a:spLocks noChangeArrowheads="1"/>
          </p:cNvSpPr>
          <p:nvPr/>
        </p:nvSpPr>
        <p:spPr bwMode="auto">
          <a:xfrm>
            <a:off x="3203575" y="192563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90" name="Rectangle 20">
            <a:extLst>
              <a:ext uri="{FF2B5EF4-FFF2-40B4-BE49-F238E27FC236}">
                <a16:creationId xmlns:a16="http://schemas.microsoft.com/office/drawing/2014/main" id="{4E184F59-A2E9-7AF3-B18D-1104EEAB879A}"/>
              </a:ext>
            </a:extLst>
          </p:cNvPr>
          <p:cNvSpPr>
            <a:spLocks noChangeArrowheads="1"/>
          </p:cNvSpPr>
          <p:nvPr/>
        </p:nvSpPr>
        <p:spPr bwMode="auto">
          <a:xfrm>
            <a:off x="2268538" y="106045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latin typeface="Arial" panose="020B0604020202020204" pitchFamily="34" charset="0"/>
              </a:rPr>
              <a:t>PW</a:t>
            </a:r>
          </a:p>
        </p:txBody>
      </p:sp>
      <p:sp>
        <p:nvSpPr>
          <p:cNvPr id="28691" name="Rectangle 21">
            <a:extLst>
              <a:ext uri="{FF2B5EF4-FFF2-40B4-BE49-F238E27FC236}">
                <a16:creationId xmlns:a16="http://schemas.microsoft.com/office/drawing/2014/main" id="{35D9C360-6703-3616-938C-3A6477E91FCF}"/>
              </a:ext>
            </a:extLst>
          </p:cNvPr>
          <p:cNvSpPr>
            <a:spLocks noChangeArrowheads="1"/>
          </p:cNvSpPr>
          <p:nvPr/>
        </p:nvSpPr>
        <p:spPr bwMode="auto">
          <a:xfrm>
            <a:off x="3563938" y="106045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latin typeface="Arial" panose="020B0604020202020204" pitchFamily="34" charset="0"/>
              </a:rPr>
              <a:t>PW</a:t>
            </a:r>
          </a:p>
        </p:txBody>
      </p:sp>
      <p:sp>
        <p:nvSpPr>
          <p:cNvPr id="28692" name="Rectangle 22">
            <a:extLst>
              <a:ext uri="{FF2B5EF4-FFF2-40B4-BE49-F238E27FC236}">
                <a16:creationId xmlns:a16="http://schemas.microsoft.com/office/drawing/2014/main" id="{23C47A04-177D-D76F-9BCF-448B7424F611}"/>
              </a:ext>
            </a:extLst>
          </p:cNvPr>
          <p:cNvSpPr>
            <a:spLocks noChangeArrowheads="1"/>
          </p:cNvSpPr>
          <p:nvPr/>
        </p:nvSpPr>
        <p:spPr bwMode="auto">
          <a:xfrm>
            <a:off x="2411413" y="18526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chemeClr val="bg1"/>
                </a:solidFill>
                <a:latin typeface="Arial" panose="020B0604020202020204" pitchFamily="34" charset="0"/>
              </a:rPr>
              <a:t>A</a:t>
            </a:r>
          </a:p>
        </p:txBody>
      </p:sp>
      <p:sp>
        <p:nvSpPr>
          <p:cNvPr id="28693" name="Rectangle 23">
            <a:extLst>
              <a:ext uri="{FF2B5EF4-FFF2-40B4-BE49-F238E27FC236}">
                <a16:creationId xmlns:a16="http://schemas.microsoft.com/office/drawing/2014/main" id="{F7F03A18-DB64-C814-BA69-49B296743DF6}"/>
              </a:ext>
            </a:extLst>
          </p:cNvPr>
          <p:cNvSpPr>
            <a:spLocks noChangeArrowheads="1"/>
          </p:cNvSpPr>
          <p:nvPr/>
        </p:nvSpPr>
        <p:spPr bwMode="auto">
          <a:xfrm>
            <a:off x="3563938" y="18526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chemeClr val="bg1"/>
                </a:solidFill>
                <a:latin typeface="Arial" panose="020B0604020202020204" pitchFamily="34" charset="0"/>
              </a:rPr>
              <a:t>A</a:t>
            </a:r>
          </a:p>
        </p:txBody>
      </p:sp>
      <p:sp>
        <p:nvSpPr>
          <p:cNvPr id="28694" name="AutoShape 34">
            <a:extLst>
              <a:ext uri="{FF2B5EF4-FFF2-40B4-BE49-F238E27FC236}">
                <a16:creationId xmlns:a16="http://schemas.microsoft.com/office/drawing/2014/main" id="{A8055B83-A1A8-F9D3-D2F9-D552A1AAAB19}"/>
              </a:ext>
            </a:extLst>
          </p:cNvPr>
          <p:cNvSpPr>
            <a:spLocks noChangeArrowheads="1"/>
          </p:cNvSpPr>
          <p:nvPr/>
        </p:nvSpPr>
        <p:spPr bwMode="auto">
          <a:xfrm>
            <a:off x="973138" y="2989263"/>
            <a:ext cx="215900" cy="1439862"/>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95" name="Rectangle 35">
            <a:extLst>
              <a:ext uri="{FF2B5EF4-FFF2-40B4-BE49-F238E27FC236}">
                <a16:creationId xmlns:a16="http://schemas.microsoft.com/office/drawing/2014/main" id="{FC2301A4-DC6B-00E2-2274-DE7B7EB57C58}"/>
              </a:ext>
            </a:extLst>
          </p:cNvPr>
          <p:cNvSpPr>
            <a:spLocks noChangeArrowheads="1"/>
          </p:cNvSpPr>
          <p:nvPr/>
        </p:nvSpPr>
        <p:spPr bwMode="auto">
          <a:xfrm>
            <a:off x="973138" y="3276600"/>
            <a:ext cx="215900" cy="144463"/>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96" name="Oval 36">
            <a:extLst>
              <a:ext uri="{FF2B5EF4-FFF2-40B4-BE49-F238E27FC236}">
                <a16:creationId xmlns:a16="http://schemas.microsoft.com/office/drawing/2014/main" id="{853AE3E4-9F3A-C19E-CAB0-47B3CF3DBCB0}"/>
              </a:ext>
            </a:extLst>
          </p:cNvPr>
          <p:cNvSpPr>
            <a:spLocks noChangeArrowheads="1"/>
          </p:cNvSpPr>
          <p:nvPr/>
        </p:nvSpPr>
        <p:spPr bwMode="auto">
          <a:xfrm>
            <a:off x="900113" y="3997325"/>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697" name="AutoShape 37">
            <a:extLst>
              <a:ext uri="{FF2B5EF4-FFF2-40B4-BE49-F238E27FC236}">
                <a16:creationId xmlns:a16="http://schemas.microsoft.com/office/drawing/2014/main" id="{5DC34C28-2645-BBAE-453D-32DF50CDB457}"/>
              </a:ext>
            </a:extLst>
          </p:cNvPr>
          <p:cNvSpPr>
            <a:spLocks noChangeArrowheads="1"/>
          </p:cNvSpPr>
          <p:nvPr/>
        </p:nvSpPr>
        <p:spPr bwMode="auto">
          <a:xfrm>
            <a:off x="1404938" y="2989263"/>
            <a:ext cx="215900" cy="1439862"/>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98" name="Rectangle 38">
            <a:extLst>
              <a:ext uri="{FF2B5EF4-FFF2-40B4-BE49-F238E27FC236}">
                <a16:creationId xmlns:a16="http://schemas.microsoft.com/office/drawing/2014/main" id="{19E4F488-5865-22A5-17AB-3583A2E5A72C}"/>
              </a:ext>
            </a:extLst>
          </p:cNvPr>
          <p:cNvSpPr>
            <a:spLocks noChangeArrowheads="1"/>
          </p:cNvSpPr>
          <p:nvPr/>
        </p:nvSpPr>
        <p:spPr bwMode="auto">
          <a:xfrm>
            <a:off x="1404938" y="3276600"/>
            <a:ext cx="215900" cy="144463"/>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699" name="Oval 39">
            <a:extLst>
              <a:ext uri="{FF2B5EF4-FFF2-40B4-BE49-F238E27FC236}">
                <a16:creationId xmlns:a16="http://schemas.microsoft.com/office/drawing/2014/main" id="{1E706051-AB3A-73B3-934C-266DE6DB8351}"/>
              </a:ext>
            </a:extLst>
          </p:cNvPr>
          <p:cNvSpPr>
            <a:spLocks noChangeArrowheads="1"/>
          </p:cNvSpPr>
          <p:nvPr/>
        </p:nvSpPr>
        <p:spPr bwMode="auto">
          <a:xfrm>
            <a:off x="1331913" y="3997325"/>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00" name="Rectangle 40">
            <a:extLst>
              <a:ext uri="{FF2B5EF4-FFF2-40B4-BE49-F238E27FC236}">
                <a16:creationId xmlns:a16="http://schemas.microsoft.com/office/drawing/2014/main" id="{A48C33E2-9DD6-E33A-9671-9B2D566DB2E8}"/>
              </a:ext>
            </a:extLst>
          </p:cNvPr>
          <p:cNvSpPr>
            <a:spLocks noChangeArrowheads="1"/>
          </p:cNvSpPr>
          <p:nvPr/>
        </p:nvSpPr>
        <p:spPr bwMode="auto">
          <a:xfrm>
            <a:off x="396875" y="3068638"/>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01" name="Rectangle 41">
            <a:extLst>
              <a:ext uri="{FF2B5EF4-FFF2-40B4-BE49-F238E27FC236}">
                <a16:creationId xmlns:a16="http://schemas.microsoft.com/office/drawing/2014/main" id="{A6AF37D3-1910-938F-9A95-F679B52CE416}"/>
              </a:ext>
            </a:extLst>
          </p:cNvPr>
          <p:cNvSpPr>
            <a:spLocks noChangeArrowheads="1"/>
          </p:cNvSpPr>
          <p:nvPr/>
        </p:nvSpPr>
        <p:spPr bwMode="auto">
          <a:xfrm>
            <a:off x="1692275" y="3071813"/>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02" name="Rectangle 42">
            <a:extLst>
              <a:ext uri="{FF2B5EF4-FFF2-40B4-BE49-F238E27FC236}">
                <a16:creationId xmlns:a16="http://schemas.microsoft.com/office/drawing/2014/main" id="{A92454FA-7F4A-E3F9-ED5C-293F91C1BB90}"/>
              </a:ext>
            </a:extLst>
          </p:cNvPr>
          <p:cNvSpPr>
            <a:spLocks noChangeArrowheads="1"/>
          </p:cNvSpPr>
          <p:nvPr/>
        </p:nvSpPr>
        <p:spPr bwMode="auto">
          <a:xfrm>
            <a:off x="539750" y="385445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03" name="Rectangle 43">
            <a:extLst>
              <a:ext uri="{FF2B5EF4-FFF2-40B4-BE49-F238E27FC236}">
                <a16:creationId xmlns:a16="http://schemas.microsoft.com/office/drawing/2014/main" id="{36F12E19-7B35-54C0-5CB1-60C0772D4A83}"/>
              </a:ext>
            </a:extLst>
          </p:cNvPr>
          <p:cNvSpPr>
            <a:spLocks noChangeArrowheads="1"/>
          </p:cNvSpPr>
          <p:nvPr/>
        </p:nvSpPr>
        <p:spPr bwMode="auto">
          <a:xfrm>
            <a:off x="1692275" y="3857625"/>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04" name="AutoShape 44">
            <a:extLst>
              <a:ext uri="{FF2B5EF4-FFF2-40B4-BE49-F238E27FC236}">
                <a16:creationId xmlns:a16="http://schemas.microsoft.com/office/drawing/2014/main" id="{750965BC-C189-DFB4-1264-FEB95E421A82}"/>
              </a:ext>
            </a:extLst>
          </p:cNvPr>
          <p:cNvSpPr>
            <a:spLocks noChangeArrowheads="1"/>
          </p:cNvSpPr>
          <p:nvPr/>
        </p:nvSpPr>
        <p:spPr bwMode="auto">
          <a:xfrm>
            <a:off x="2844800" y="291782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05" name="Rectangle 45">
            <a:extLst>
              <a:ext uri="{FF2B5EF4-FFF2-40B4-BE49-F238E27FC236}">
                <a16:creationId xmlns:a16="http://schemas.microsoft.com/office/drawing/2014/main" id="{08D239D1-9D75-0909-D275-3FE0853416A6}"/>
              </a:ext>
            </a:extLst>
          </p:cNvPr>
          <p:cNvSpPr>
            <a:spLocks noChangeArrowheads="1"/>
          </p:cNvSpPr>
          <p:nvPr/>
        </p:nvSpPr>
        <p:spPr bwMode="auto">
          <a:xfrm>
            <a:off x="2844800" y="32051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06" name="Oval 46">
            <a:extLst>
              <a:ext uri="{FF2B5EF4-FFF2-40B4-BE49-F238E27FC236}">
                <a16:creationId xmlns:a16="http://schemas.microsoft.com/office/drawing/2014/main" id="{312A594B-6560-D3F5-46BB-73F6B8BF1F84}"/>
              </a:ext>
            </a:extLst>
          </p:cNvPr>
          <p:cNvSpPr>
            <a:spLocks noChangeArrowheads="1"/>
          </p:cNvSpPr>
          <p:nvPr/>
        </p:nvSpPr>
        <p:spPr bwMode="auto">
          <a:xfrm>
            <a:off x="2771775" y="392588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07" name="AutoShape 47">
            <a:extLst>
              <a:ext uri="{FF2B5EF4-FFF2-40B4-BE49-F238E27FC236}">
                <a16:creationId xmlns:a16="http://schemas.microsoft.com/office/drawing/2014/main" id="{21477E41-9085-04CB-30E6-C174A51F98B6}"/>
              </a:ext>
            </a:extLst>
          </p:cNvPr>
          <p:cNvSpPr>
            <a:spLocks noChangeArrowheads="1"/>
          </p:cNvSpPr>
          <p:nvPr/>
        </p:nvSpPr>
        <p:spPr bwMode="auto">
          <a:xfrm>
            <a:off x="3276600" y="291782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08" name="Rectangle 48">
            <a:extLst>
              <a:ext uri="{FF2B5EF4-FFF2-40B4-BE49-F238E27FC236}">
                <a16:creationId xmlns:a16="http://schemas.microsoft.com/office/drawing/2014/main" id="{10C3B354-1AC8-A4AD-5CB8-525F653D234F}"/>
              </a:ext>
            </a:extLst>
          </p:cNvPr>
          <p:cNvSpPr>
            <a:spLocks noChangeArrowheads="1"/>
          </p:cNvSpPr>
          <p:nvPr/>
        </p:nvSpPr>
        <p:spPr bwMode="auto">
          <a:xfrm>
            <a:off x="3276600" y="32051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09" name="Oval 49">
            <a:extLst>
              <a:ext uri="{FF2B5EF4-FFF2-40B4-BE49-F238E27FC236}">
                <a16:creationId xmlns:a16="http://schemas.microsoft.com/office/drawing/2014/main" id="{0535AA17-2099-86CB-F2CD-23670D3FCF0A}"/>
              </a:ext>
            </a:extLst>
          </p:cNvPr>
          <p:cNvSpPr>
            <a:spLocks noChangeArrowheads="1"/>
          </p:cNvSpPr>
          <p:nvPr/>
        </p:nvSpPr>
        <p:spPr bwMode="auto">
          <a:xfrm>
            <a:off x="3203575" y="392588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10" name="Rectangle 50">
            <a:extLst>
              <a:ext uri="{FF2B5EF4-FFF2-40B4-BE49-F238E27FC236}">
                <a16:creationId xmlns:a16="http://schemas.microsoft.com/office/drawing/2014/main" id="{B20B63E4-38B9-0ADB-B4C4-502F01FCAB54}"/>
              </a:ext>
            </a:extLst>
          </p:cNvPr>
          <p:cNvSpPr>
            <a:spLocks noChangeArrowheads="1"/>
          </p:cNvSpPr>
          <p:nvPr/>
        </p:nvSpPr>
        <p:spPr bwMode="auto">
          <a:xfrm>
            <a:off x="2268538" y="30607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11" name="Rectangle 51">
            <a:extLst>
              <a:ext uri="{FF2B5EF4-FFF2-40B4-BE49-F238E27FC236}">
                <a16:creationId xmlns:a16="http://schemas.microsoft.com/office/drawing/2014/main" id="{3C132911-68E0-DF5F-9C94-F08FD479CF56}"/>
              </a:ext>
            </a:extLst>
          </p:cNvPr>
          <p:cNvSpPr>
            <a:spLocks noChangeArrowheads="1"/>
          </p:cNvSpPr>
          <p:nvPr/>
        </p:nvSpPr>
        <p:spPr bwMode="auto">
          <a:xfrm>
            <a:off x="3563938" y="30607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12" name="Rectangle 52">
            <a:extLst>
              <a:ext uri="{FF2B5EF4-FFF2-40B4-BE49-F238E27FC236}">
                <a16:creationId xmlns:a16="http://schemas.microsoft.com/office/drawing/2014/main" id="{AEC6143B-0772-C3D1-D103-B32749C7BE69}"/>
              </a:ext>
            </a:extLst>
          </p:cNvPr>
          <p:cNvSpPr>
            <a:spLocks noChangeArrowheads="1"/>
          </p:cNvSpPr>
          <p:nvPr/>
        </p:nvSpPr>
        <p:spPr bwMode="auto">
          <a:xfrm>
            <a:off x="2411413" y="38528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13" name="Rectangle 53">
            <a:extLst>
              <a:ext uri="{FF2B5EF4-FFF2-40B4-BE49-F238E27FC236}">
                <a16:creationId xmlns:a16="http://schemas.microsoft.com/office/drawing/2014/main" id="{FC479BF1-101F-BE31-2F1A-81DA4A32FABF}"/>
              </a:ext>
            </a:extLst>
          </p:cNvPr>
          <p:cNvSpPr>
            <a:spLocks noChangeArrowheads="1"/>
          </p:cNvSpPr>
          <p:nvPr/>
        </p:nvSpPr>
        <p:spPr bwMode="auto">
          <a:xfrm>
            <a:off x="3563938" y="38528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14" name="AutoShape 54">
            <a:extLst>
              <a:ext uri="{FF2B5EF4-FFF2-40B4-BE49-F238E27FC236}">
                <a16:creationId xmlns:a16="http://schemas.microsoft.com/office/drawing/2014/main" id="{CD910139-56F6-5A5A-9A07-3C4BBC69BF78}"/>
              </a:ext>
            </a:extLst>
          </p:cNvPr>
          <p:cNvSpPr>
            <a:spLocks noChangeArrowheads="1"/>
          </p:cNvSpPr>
          <p:nvPr/>
        </p:nvSpPr>
        <p:spPr bwMode="auto">
          <a:xfrm>
            <a:off x="1836738" y="5060950"/>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15" name="Rectangle 55">
            <a:extLst>
              <a:ext uri="{FF2B5EF4-FFF2-40B4-BE49-F238E27FC236}">
                <a16:creationId xmlns:a16="http://schemas.microsoft.com/office/drawing/2014/main" id="{DCA40C70-6E2F-5BB6-AE73-E5C521799E5C}"/>
              </a:ext>
            </a:extLst>
          </p:cNvPr>
          <p:cNvSpPr>
            <a:spLocks noChangeArrowheads="1"/>
          </p:cNvSpPr>
          <p:nvPr/>
        </p:nvSpPr>
        <p:spPr bwMode="auto">
          <a:xfrm>
            <a:off x="1836738" y="5348288"/>
            <a:ext cx="215900" cy="144462"/>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16" name="Oval 56">
            <a:extLst>
              <a:ext uri="{FF2B5EF4-FFF2-40B4-BE49-F238E27FC236}">
                <a16:creationId xmlns:a16="http://schemas.microsoft.com/office/drawing/2014/main" id="{DD1A17CC-E5CD-2AA5-2D85-595FB9B8F4F6}"/>
              </a:ext>
            </a:extLst>
          </p:cNvPr>
          <p:cNvSpPr>
            <a:spLocks noChangeArrowheads="1"/>
          </p:cNvSpPr>
          <p:nvPr/>
        </p:nvSpPr>
        <p:spPr bwMode="auto">
          <a:xfrm>
            <a:off x="1763713" y="6069013"/>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17" name="Rectangle 57">
            <a:extLst>
              <a:ext uri="{FF2B5EF4-FFF2-40B4-BE49-F238E27FC236}">
                <a16:creationId xmlns:a16="http://schemas.microsoft.com/office/drawing/2014/main" id="{46E42A59-41F6-AA7E-27D1-1DD67374C409}"/>
              </a:ext>
            </a:extLst>
          </p:cNvPr>
          <p:cNvSpPr>
            <a:spLocks noChangeArrowheads="1"/>
          </p:cNvSpPr>
          <p:nvPr/>
        </p:nvSpPr>
        <p:spPr bwMode="auto">
          <a:xfrm>
            <a:off x="1281113" y="5203825"/>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18" name="Rectangle 58">
            <a:extLst>
              <a:ext uri="{FF2B5EF4-FFF2-40B4-BE49-F238E27FC236}">
                <a16:creationId xmlns:a16="http://schemas.microsoft.com/office/drawing/2014/main" id="{2D8C3A54-DF74-B1DF-8A35-7986B8D02FD3}"/>
              </a:ext>
            </a:extLst>
          </p:cNvPr>
          <p:cNvSpPr>
            <a:spLocks noChangeArrowheads="1"/>
          </p:cNvSpPr>
          <p:nvPr/>
        </p:nvSpPr>
        <p:spPr bwMode="auto">
          <a:xfrm>
            <a:off x="1423988" y="592455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19" name="AutoShape 59">
            <a:extLst>
              <a:ext uri="{FF2B5EF4-FFF2-40B4-BE49-F238E27FC236}">
                <a16:creationId xmlns:a16="http://schemas.microsoft.com/office/drawing/2014/main" id="{6938CF11-7764-0282-0450-16D8349EA390}"/>
              </a:ext>
            </a:extLst>
          </p:cNvPr>
          <p:cNvSpPr>
            <a:spLocks noChangeArrowheads="1"/>
          </p:cNvSpPr>
          <p:nvPr/>
        </p:nvSpPr>
        <p:spPr bwMode="auto">
          <a:xfrm>
            <a:off x="2413000" y="5060950"/>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20" name="Rectangle 60">
            <a:extLst>
              <a:ext uri="{FF2B5EF4-FFF2-40B4-BE49-F238E27FC236}">
                <a16:creationId xmlns:a16="http://schemas.microsoft.com/office/drawing/2014/main" id="{07922726-A2C1-3C2E-FB6A-22AF11808991}"/>
              </a:ext>
            </a:extLst>
          </p:cNvPr>
          <p:cNvSpPr>
            <a:spLocks noChangeArrowheads="1"/>
          </p:cNvSpPr>
          <p:nvPr/>
        </p:nvSpPr>
        <p:spPr bwMode="auto">
          <a:xfrm>
            <a:off x="2413000" y="5348288"/>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21" name="Oval 61">
            <a:extLst>
              <a:ext uri="{FF2B5EF4-FFF2-40B4-BE49-F238E27FC236}">
                <a16:creationId xmlns:a16="http://schemas.microsoft.com/office/drawing/2014/main" id="{453C356A-14BE-3323-C151-358B54A2AAB9}"/>
              </a:ext>
            </a:extLst>
          </p:cNvPr>
          <p:cNvSpPr>
            <a:spLocks noChangeArrowheads="1"/>
          </p:cNvSpPr>
          <p:nvPr/>
        </p:nvSpPr>
        <p:spPr bwMode="auto">
          <a:xfrm>
            <a:off x="2339975" y="6069013"/>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22" name="Rectangle 62">
            <a:extLst>
              <a:ext uri="{FF2B5EF4-FFF2-40B4-BE49-F238E27FC236}">
                <a16:creationId xmlns:a16="http://schemas.microsoft.com/office/drawing/2014/main" id="{BE103F65-AE09-4E44-70F5-78043534863E}"/>
              </a:ext>
            </a:extLst>
          </p:cNvPr>
          <p:cNvSpPr>
            <a:spLocks noChangeArrowheads="1"/>
          </p:cNvSpPr>
          <p:nvPr/>
        </p:nvSpPr>
        <p:spPr bwMode="auto">
          <a:xfrm>
            <a:off x="2643188" y="5203825"/>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23" name="Rectangle 63">
            <a:extLst>
              <a:ext uri="{FF2B5EF4-FFF2-40B4-BE49-F238E27FC236}">
                <a16:creationId xmlns:a16="http://schemas.microsoft.com/office/drawing/2014/main" id="{B94C8829-6E2C-E864-DDB0-99EF28C76CF7}"/>
              </a:ext>
            </a:extLst>
          </p:cNvPr>
          <p:cNvSpPr>
            <a:spLocks noChangeArrowheads="1"/>
          </p:cNvSpPr>
          <p:nvPr/>
        </p:nvSpPr>
        <p:spPr bwMode="auto">
          <a:xfrm>
            <a:off x="2787650" y="592455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59795" name="Rectangle 64">
            <a:extLst>
              <a:ext uri="{FF2B5EF4-FFF2-40B4-BE49-F238E27FC236}">
                <a16:creationId xmlns:a16="http://schemas.microsoft.com/office/drawing/2014/main" id="{D632EF9A-0239-A807-5DE7-2BAC3A936E6B}"/>
              </a:ext>
            </a:extLst>
          </p:cNvPr>
          <p:cNvSpPr>
            <a:spLocks noChangeArrowheads="1"/>
          </p:cNvSpPr>
          <p:nvPr/>
        </p:nvSpPr>
        <p:spPr bwMode="auto">
          <a:xfrm>
            <a:off x="1763713" y="1330325"/>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9796" name="Oval 65">
            <a:extLst>
              <a:ext uri="{FF2B5EF4-FFF2-40B4-BE49-F238E27FC236}">
                <a16:creationId xmlns:a16="http://schemas.microsoft.com/office/drawing/2014/main" id="{65EF509A-2948-1735-AA37-CCC7B37BE1A2}"/>
              </a:ext>
            </a:extLst>
          </p:cNvPr>
          <p:cNvSpPr>
            <a:spLocks noChangeArrowheads="1"/>
          </p:cNvSpPr>
          <p:nvPr/>
        </p:nvSpPr>
        <p:spPr bwMode="auto">
          <a:xfrm>
            <a:off x="2268538" y="1330325"/>
            <a:ext cx="504825"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9797" name="Line 66">
            <a:extLst>
              <a:ext uri="{FF2B5EF4-FFF2-40B4-BE49-F238E27FC236}">
                <a16:creationId xmlns:a16="http://schemas.microsoft.com/office/drawing/2014/main" id="{FFB09BC4-41CD-8BF6-18D5-50C483379966}"/>
              </a:ext>
            </a:extLst>
          </p:cNvPr>
          <p:cNvSpPr>
            <a:spLocks noChangeShapeType="1"/>
          </p:cNvSpPr>
          <p:nvPr/>
        </p:nvSpPr>
        <p:spPr bwMode="auto">
          <a:xfrm>
            <a:off x="2195513" y="1500188"/>
            <a:ext cx="73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9798" name="Line 67">
            <a:extLst>
              <a:ext uri="{FF2B5EF4-FFF2-40B4-BE49-F238E27FC236}">
                <a16:creationId xmlns:a16="http://schemas.microsoft.com/office/drawing/2014/main" id="{CA4473C0-1E09-E256-B7B1-3B7C70EE4494}"/>
              </a:ext>
            </a:extLst>
          </p:cNvPr>
          <p:cNvSpPr>
            <a:spLocks noChangeShapeType="1"/>
          </p:cNvSpPr>
          <p:nvPr/>
        </p:nvSpPr>
        <p:spPr bwMode="auto">
          <a:xfrm>
            <a:off x="2268538" y="1546225"/>
            <a:ext cx="0" cy="2736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9799" name="Rectangle 68">
            <a:extLst>
              <a:ext uri="{FF2B5EF4-FFF2-40B4-BE49-F238E27FC236}">
                <a16:creationId xmlns:a16="http://schemas.microsoft.com/office/drawing/2014/main" id="{9D17CFB9-4F7F-ED0F-F000-0854B792F690}"/>
              </a:ext>
            </a:extLst>
          </p:cNvPr>
          <p:cNvSpPr>
            <a:spLocks noChangeArrowheads="1"/>
          </p:cNvSpPr>
          <p:nvPr/>
        </p:nvSpPr>
        <p:spPr bwMode="auto">
          <a:xfrm>
            <a:off x="2051050" y="4283075"/>
            <a:ext cx="431800" cy="431800"/>
          </a:xfrm>
          <a:prstGeom prst="rect">
            <a:avLst/>
          </a:prstGeom>
          <a:solidFill>
            <a:schemeClr val="bg2"/>
          </a:solidFill>
          <a:ln w="9525">
            <a:solidFill>
              <a:schemeClr val="bg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29" name="AutoShape 69">
            <a:extLst>
              <a:ext uri="{FF2B5EF4-FFF2-40B4-BE49-F238E27FC236}">
                <a16:creationId xmlns:a16="http://schemas.microsoft.com/office/drawing/2014/main" id="{9422AAF3-24B0-8764-B8CF-2E25053727A8}"/>
              </a:ext>
            </a:extLst>
          </p:cNvPr>
          <p:cNvSpPr>
            <a:spLocks noChangeArrowheads="1"/>
          </p:cNvSpPr>
          <p:nvPr/>
        </p:nvSpPr>
        <p:spPr bwMode="auto">
          <a:xfrm>
            <a:off x="5653088" y="91757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30" name="Rectangle 70">
            <a:extLst>
              <a:ext uri="{FF2B5EF4-FFF2-40B4-BE49-F238E27FC236}">
                <a16:creationId xmlns:a16="http://schemas.microsoft.com/office/drawing/2014/main" id="{C1EB1434-892D-88A5-4F42-0FCDAABB96AB}"/>
              </a:ext>
            </a:extLst>
          </p:cNvPr>
          <p:cNvSpPr>
            <a:spLocks noChangeArrowheads="1"/>
          </p:cNvSpPr>
          <p:nvPr/>
        </p:nvSpPr>
        <p:spPr bwMode="auto">
          <a:xfrm>
            <a:off x="5653088" y="1212850"/>
            <a:ext cx="215900" cy="144463"/>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31" name="Oval 71">
            <a:extLst>
              <a:ext uri="{FF2B5EF4-FFF2-40B4-BE49-F238E27FC236}">
                <a16:creationId xmlns:a16="http://schemas.microsoft.com/office/drawing/2014/main" id="{9F13D2F3-2B43-659B-0ECD-122DCCDD07F5}"/>
              </a:ext>
            </a:extLst>
          </p:cNvPr>
          <p:cNvSpPr>
            <a:spLocks noChangeArrowheads="1"/>
          </p:cNvSpPr>
          <p:nvPr/>
        </p:nvSpPr>
        <p:spPr bwMode="auto">
          <a:xfrm>
            <a:off x="5580063" y="192563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32" name="AutoShape 72">
            <a:extLst>
              <a:ext uri="{FF2B5EF4-FFF2-40B4-BE49-F238E27FC236}">
                <a16:creationId xmlns:a16="http://schemas.microsoft.com/office/drawing/2014/main" id="{F6F2A49E-ABBB-BFFB-7AF5-9F4EDDA20405}"/>
              </a:ext>
            </a:extLst>
          </p:cNvPr>
          <p:cNvSpPr>
            <a:spLocks noChangeArrowheads="1"/>
          </p:cNvSpPr>
          <p:nvPr/>
        </p:nvSpPr>
        <p:spPr bwMode="auto">
          <a:xfrm>
            <a:off x="6084888" y="91757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33" name="Rectangle 73">
            <a:extLst>
              <a:ext uri="{FF2B5EF4-FFF2-40B4-BE49-F238E27FC236}">
                <a16:creationId xmlns:a16="http://schemas.microsoft.com/office/drawing/2014/main" id="{5E8E6730-C28F-CAC8-81E0-A43C0927B9B4}"/>
              </a:ext>
            </a:extLst>
          </p:cNvPr>
          <p:cNvSpPr>
            <a:spLocks noChangeArrowheads="1"/>
          </p:cNvSpPr>
          <p:nvPr/>
        </p:nvSpPr>
        <p:spPr bwMode="auto">
          <a:xfrm>
            <a:off x="6084888" y="120491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34" name="Oval 74">
            <a:extLst>
              <a:ext uri="{FF2B5EF4-FFF2-40B4-BE49-F238E27FC236}">
                <a16:creationId xmlns:a16="http://schemas.microsoft.com/office/drawing/2014/main" id="{E2B3C9D0-F4EF-C89F-77EE-2E39725A2AAF}"/>
              </a:ext>
            </a:extLst>
          </p:cNvPr>
          <p:cNvSpPr>
            <a:spLocks noChangeArrowheads="1"/>
          </p:cNvSpPr>
          <p:nvPr/>
        </p:nvSpPr>
        <p:spPr bwMode="auto">
          <a:xfrm>
            <a:off x="6011863" y="1925638"/>
            <a:ext cx="360362"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35" name="Rectangle 75">
            <a:extLst>
              <a:ext uri="{FF2B5EF4-FFF2-40B4-BE49-F238E27FC236}">
                <a16:creationId xmlns:a16="http://schemas.microsoft.com/office/drawing/2014/main" id="{A8C5A55D-FDCA-7FC2-03A2-815733707BC4}"/>
              </a:ext>
            </a:extLst>
          </p:cNvPr>
          <p:cNvSpPr>
            <a:spLocks noChangeArrowheads="1"/>
          </p:cNvSpPr>
          <p:nvPr/>
        </p:nvSpPr>
        <p:spPr bwMode="auto">
          <a:xfrm>
            <a:off x="5076825" y="106045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latin typeface="Arial" panose="020B0604020202020204" pitchFamily="34" charset="0"/>
              </a:rPr>
              <a:t>PW</a:t>
            </a:r>
          </a:p>
        </p:txBody>
      </p:sp>
      <p:sp>
        <p:nvSpPr>
          <p:cNvPr id="28736" name="Rectangle 76">
            <a:extLst>
              <a:ext uri="{FF2B5EF4-FFF2-40B4-BE49-F238E27FC236}">
                <a16:creationId xmlns:a16="http://schemas.microsoft.com/office/drawing/2014/main" id="{8FAC2B74-27BE-728A-2035-C9FA994B9F6C}"/>
              </a:ext>
            </a:extLst>
          </p:cNvPr>
          <p:cNvSpPr>
            <a:spLocks noChangeArrowheads="1"/>
          </p:cNvSpPr>
          <p:nvPr/>
        </p:nvSpPr>
        <p:spPr bwMode="auto">
          <a:xfrm>
            <a:off x="6372225" y="106045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latin typeface="Arial" panose="020B0604020202020204" pitchFamily="34" charset="0"/>
              </a:rPr>
              <a:t>PW</a:t>
            </a:r>
          </a:p>
        </p:txBody>
      </p:sp>
      <p:sp>
        <p:nvSpPr>
          <p:cNvPr id="28737" name="Rectangle 77">
            <a:extLst>
              <a:ext uri="{FF2B5EF4-FFF2-40B4-BE49-F238E27FC236}">
                <a16:creationId xmlns:a16="http://schemas.microsoft.com/office/drawing/2014/main" id="{596C484C-499A-0553-C6A1-CBCC73C8B4F2}"/>
              </a:ext>
            </a:extLst>
          </p:cNvPr>
          <p:cNvSpPr>
            <a:spLocks noChangeArrowheads="1"/>
          </p:cNvSpPr>
          <p:nvPr/>
        </p:nvSpPr>
        <p:spPr bwMode="auto">
          <a:xfrm>
            <a:off x="5219700" y="18526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chemeClr val="bg1"/>
                </a:solidFill>
                <a:latin typeface="Arial" panose="020B0604020202020204" pitchFamily="34" charset="0"/>
              </a:rPr>
              <a:t>A</a:t>
            </a:r>
          </a:p>
        </p:txBody>
      </p:sp>
      <p:sp>
        <p:nvSpPr>
          <p:cNvPr id="28738" name="Rectangle 78">
            <a:extLst>
              <a:ext uri="{FF2B5EF4-FFF2-40B4-BE49-F238E27FC236}">
                <a16:creationId xmlns:a16="http://schemas.microsoft.com/office/drawing/2014/main" id="{67300CAD-0AF2-B116-9203-F3D8DB354C05}"/>
              </a:ext>
            </a:extLst>
          </p:cNvPr>
          <p:cNvSpPr>
            <a:spLocks noChangeArrowheads="1"/>
          </p:cNvSpPr>
          <p:nvPr/>
        </p:nvSpPr>
        <p:spPr bwMode="auto">
          <a:xfrm>
            <a:off x="6372225" y="18526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chemeClr val="bg1"/>
                </a:solidFill>
                <a:latin typeface="Arial" panose="020B0604020202020204" pitchFamily="34" charset="0"/>
              </a:rPr>
              <a:t>A</a:t>
            </a:r>
          </a:p>
        </p:txBody>
      </p:sp>
      <p:sp>
        <p:nvSpPr>
          <p:cNvPr id="28739" name="AutoShape 79">
            <a:extLst>
              <a:ext uri="{FF2B5EF4-FFF2-40B4-BE49-F238E27FC236}">
                <a16:creationId xmlns:a16="http://schemas.microsoft.com/office/drawing/2014/main" id="{345E3950-1649-2583-3B5E-4FF1151A01C4}"/>
              </a:ext>
            </a:extLst>
          </p:cNvPr>
          <p:cNvSpPr>
            <a:spLocks noChangeArrowheads="1"/>
          </p:cNvSpPr>
          <p:nvPr/>
        </p:nvSpPr>
        <p:spPr bwMode="auto">
          <a:xfrm>
            <a:off x="7597775" y="91757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40" name="Rectangle 80">
            <a:extLst>
              <a:ext uri="{FF2B5EF4-FFF2-40B4-BE49-F238E27FC236}">
                <a16:creationId xmlns:a16="http://schemas.microsoft.com/office/drawing/2014/main" id="{1DD2A506-C633-CB3A-53EC-53E3E918F33A}"/>
              </a:ext>
            </a:extLst>
          </p:cNvPr>
          <p:cNvSpPr>
            <a:spLocks noChangeArrowheads="1"/>
          </p:cNvSpPr>
          <p:nvPr/>
        </p:nvSpPr>
        <p:spPr bwMode="auto">
          <a:xfrm>
            <a:off x="7597775" y="120491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41" name="Oval 81">
            <a:extLst>
              <a:ext uri="{FF2B5EF4-FFF2-40B4-BE49-F238E27FC236}">
                <a16:creationId xmlns:a16="http://schemas.microsoft.com/office/drawing/2014/main" id="{382F9577-3DB5-1A0D-D025-2DE7A76BE7D8}"/>
              </a:ext>
            </a:extLst>
          </p:cNvPr>
          <p:cNvSpPr>
            <a:spLocks noChangeArrowheads="1"/>
          </p:cNvSpPr>
          <p:nvPr/>
        </p:nvSpPr>
        <p:spPr bwMode="auto">
          <a:xfrm>
            <a:off x="7524750" y="1925638"/>
            <a:ext cx="360363"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42" name="AutoShape 82">
            <a:extLst>
              <a:ext uri="{FF2B5EF4-FFF2-40B4-BE49-F238E27FC236}">
                <a16:creationId xmlns:a16="http://schemas.microsoft.com/office/drawing/2014/main" id="{C9BCDE81-F6A4-D20F-20BD-10F857FA4FAD}"/>
              </a:ext>
            </a:extLst>
          </p:cNvPr>
          <p:cNvSpPr>
            <a:spLocks noChangeArrowheads="1"/>
          </p:cNvSpPr>
          <p:nvPr/>
        </p:nvSpPr>
        <p:spPr bwMode="auto">
          <a:xfrm>
            <a:off x="8029575" y="91757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43" name="Rectangle 83">
            <a:extLst>
              <a:ext uri="{FF2B5EF4-FFF2-40B4-BE49-F238E27FC236}">
                <a16:creationId xmlns:a16="http://schemas.microsoft.com/office/drawing/2014/main" id="{DE3490C8-2C08-B7E8-F6B7-D83936A93AAF}"/>
              </a:ext>
            </a:extLst>
          </p:cNvPr>
          <p:cNvSpPr>
            <a:spLocks noChangeArrowheads="1"/>
          </p:cNvSpPr>
          <p:nvPr/>
        </p:nvSpPr>
        <p:spPr bwMode="auto">
          <a:xfrm>
            <a:off x="8029575" y="1204913"/>
            <a:ext cx="215900" cy="144462"/>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44" name="Oval 84">
            <a:extLst>
              <a:ext uri="{FF2B5EF4-FFF2-40B4-BE49-F238E27FC236}">
                <a16:creationId xmlns:a16="http://schemas.microsoft.com/office/drawing/2014/main" id="{D7F91B78-FB15-29BC-2549-F2E7F7B02D0F}"/>
              </a:ext>
            </a:extLst>
          </p:cNvPr>
          <p:cNvSpPr>
            <a:spLocks noChangeArrowheads="1"/>
          </p:cNvSpPr>
          <p:nvPr/>
        </p:nvSpPr>
        <p:spPr bwMode="auto">
          <a:xfrm>
            <a:off x="7956550" y="192563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45" name="Rectangle 85">
            <a:extLst>
              <a:ext uri="{FF2B5EF4-FFF2-40B4-BE49-F238E27FC236}">
                <a16:creationId xmlns:a16="http://schemas.microsoft.com/office/drawing/2014/main" id="{931AF0A7-81DB-99AD-D19B-7E8E9669BB8F}"/>
              </a:ext>
            </a:extLst>
          </p:cNvPr>
          <p:cNvSpPr>
            <a:spLocks noChangeArrowheads="1"/>
          </p:cNvSpPr>
          <p:nvPr/>
        </p:nvSpPr>
        <p:spPr bwMode="auto">
          <a:xfrm>
            <a:off x="7072313" y="106045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latin typeface="Arial" panose="020B0604020202020204" pitchFamily="34" charset="0"/>
              </a:rPr>
              <a:t>PW</a:t>
            </a:r>
          </a:p>
        </p:txBody>
      </p:sp>
      <p:sp>
        <p:nvSpPr>
          <p:cNvPr id="28746" name="Rectangle 86">
            <a:extLst>
              <a:ext uri="{FF2B5EF4-FFF2-40B4-BE49-F238E27FC236}">
                <a16:creationId xmlns:a16="http://schemas.microsoft.com/office/drawing/2014/main" id="{B13A77C8-E74D-48AF-EE6A-1C86E9F4A4C4}"/>
              </a:ext>
            </a:extLst>
          </p:cNvPr>
          <p:cNvSpPr>
            <a:spLocks noChangeArrowheads="1"/>
          </p:cNvSpPr>
          <p:nvPr/>
        </p:nvSpPr>
        <p:spPr bwMode="auto">
          <a:xfrm>
            <a:off x="8215313" y="106045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latin typeface="Arial" panose="020B0604020202020204" pitchFamily="34" charset="0"/>
              </a:rPr>
              <a:t>PW</a:t>
            </a:r>
          </a:p>
        </p:txBody>
      </p:sp>
      <p:sp>
        <p:nvSpPr>
          <p:cNvPr id="28747" name="Rectangle 87">
            <a:extLst>
              <a:ext uri="{FF2B5EF4-FFF2-40B4-BE49-F238E27FC236}">
                <a16:creationId xmlns:a16="http://schemas.microsoft.com/office/drawing/2014/main" id="{A48D087A-7DD5-0BD8-2A85-2511DA99F9A9}"/>
              </a:ext>
            </a:extLst>
          </p:cNvPr>
          <p:cNvSpPr>
            <a:spLocks noChangeArrowheads="1"/>
          </p:cNvSpPr>
          <p:nvPr/>
        </p:nvSpPr>
        <p:spPr bwMode="auto">
          <a:xfrm>
            <a:off x="7281863" y="18526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chemeClr val="bg1"/>
                </a:solidFill>
                <a:latin typeface="Arial" panose="020B0604020202020204" pitchFamily="34" charset="0"/>
              </a:rPr>
              <a:t>A</a:t>
            </a:r>
          </a:p>
        </p:txBody>
      </p:sp>
      <p:sp>
        <p:nvSpPr>
          <p:cNvPr id="28748" name="Rectangle 88">
            <a:extLst>
              <a:ext uri="{FF2B5EF4-FFF2-40B4-BE49-F238E27FC236}">
                <a16:creationId xmlns:a16="http://schemas.microsoft.com/office/drawing/2014/main" id="{73FDDB46-DE67-01B5-0A77-4A8AF15149C9}"/>
              </a:ext>
            </a:extLst>
          </p:cNvPr>
          <p:cNvSpPr>
            <a:spLocks noChangeArrowheads="1"/>
          </p:cNvSpPr>
          <p:nvPr/>
        </p:nvSpPr>
        <p:spPr bwMode="auto">
          <a:xfrm>
            <a:off x="8316913" y="18526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000">
                <a:solidFill>
                  <a:schemeClr val="bg1"/>
                </a:solidFill>
                <a:latin typeface="Arial" panose="020B0604020202020204" pitchFamily="34" charset="0"/>
              </a:rPr>
              <a:t>A</a:t>
            </a:r>
          </a:p>
        </p:txBody>
      </p:sp>
      <p:sp>
        <p:nvSpPr>
          <p:cNvPr id="28749" name="AutoShape 89">
            <a:extLst>
              <a:ext uri="{FF2B5EF4-FFF2-40B4-BE49-F238E27FC236}">
                <a16:creationId xmlns:a16="http://schemas.microsoft.com/office/drawing/2014/main" id="{593DC637-7A2B-7F66-FA35-3695CA640F0A}"/>
              </a:ext>
            </a:extLst>
          </p:cNvPr>
          <p:cNvSpPr>
            <a:spLocks noChangeArrowheads="1"/>
          </p:cNvSpPr>
          <p:nvPr/>
        </p:nvSpPr>
        <p:spPr bwMode="auto">
          <a:xfrm>
            <a:off x="5726113" y="291782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50" name="Rectangle 90">
            <a:extLst>
              <a:ext uri="{FF2B5EF4-FFF2-40B4-BE49-F238E27FC236}">
                <a16:creationId xmlns:a16="http://schemas.microsoft.com/office/drawing/2014/main" id="{07DC3F0C-F7B7-B098-5E9F-C073D6402DF9}"/>
              </a:ext>
            </a:extLst>
          </p:cNvPr>
          <p:cNvSpPr>
            <a:spLocks noChangeArrowheads="1"/>
          </p:cNvSpPr>
          <p:nvPr/>
        </p:nvSpPr>
        <p:spPr bwMode="auto">
          <a:xfrm>
            <a:off x="5726113" y="320516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51" name="Oval 91">
            <a:extLst>
              <a:ext uri="{FF2B5EF4-FFF2-40B4-BE49-F238E27FC236}">
                <a16:creationId xmlns:a16="http://schemas.microsoft.com/office/drawing/2014/main" id="{0625DF2B-B2D2-96A4-1047-2EEE7FF39646}"/>
              </a:ext>
            </a:extLst>
          </p:cNvPr>
          <p:cNvSpPr>
            <a:spLocks noChangeArrowheads="1"/>
          </p:cNvSpPr>
          <p:nvPr/>
        </p:nvSpPr>
        <p:spPr bwMode="auto">
          <a:xfrm>
            <a:off x="5653088" y="392588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52" name="AutoShape 92">
            <a:extLst>
              <a:ext uri="{FF2B5EF4-FFF2-40B4-BE49-F238E27FC236}">
                <a16:creationId xmlns:a16="http://schemas.microsoft.com/office/drawing/2014/main" id="{BAD4DD16-2070-D67B-DDBA-1029AD5DA151}"/>
              </a:ext>
            </a:extLst>
          </p:cNvPr>
          <p:cNvSpPr>
            <a:spLocks noChangeArrowheads="1"/>
          </p:cNvSpPr>
          <p:nvPr/>
        </p:nvSpPr>
        <p:spPr bwMode="auto">
          <a:xfrm>
            <a:off x="6157913" y="291782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53" name="Rectangle 93">
            <a:extLst>
              <a:ext uri="{FF2B5EF4-FFF2-40B4-BE49-F238E27FC236}">
                <a16:creationId xmlns:a16="http://schemas.microsoft.com/office/drawing/2014/main" id="{F69BF87D-3007-D8F3-685B-8BB85E3E417A}"/>
              </a:ext>
            </a:extLst>
          </p:cNvPr>
          <p:cNvSpPr>
            <a:spLocks noChangeArrowheads="1"/>
          </p:cNvSpPr>
          <p:nvPr/>
        </p:nvSpPr>
        <p:spPr bwMode="auto">
          <a:xfrm>
            <a:off x="6157913" y="320516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54" name="Oval 94">
            <a:extLst>
              <a:ext uri="{FF2B5EF4-FFF2-40B4-BE49-F238E27FC236}">
                <a16:creationId xmlns:a16="http://schemas.microsoft.com/office/drawing/2014/main" id="{58596BFF-655C-5171-A80F-EB3F9A758E8B}"/>
              </a:ext>
            </a:extLst>
          </p:cNvPr>
          <p:cNvSpPr>
            <a:spLocks noChangeArrowheads="1"/>
          </p:cNvSpPr>
          <p:nvPr/>
        </p:nvSpPr>
        <p:spPr bwMode="auto">
          <a:xfrm>
            <a:off x="6084888" y="392588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55" name="Rectangle 95">
            <a:extLst>
              <a:ext uri="{FF2B5EF4-FFF2-40B4-BE49-F238E27FC236}">
                <a16:creationId xmlns:a16="http://schemas.microsoft.com/office/drawing/2014/main" id="{1C4FCC94-8A87-8F10-F407-3FB1B8775ECF}"/>
              </a:ext>
            </a:extLst>
          </p:cNvPr>
          <p:cNvSpPr>
            <a:spLocks noChangeArrowheads="1"/>
          </p:cNvSpPr>
          <p:nvPr/>
        </p:nvSpPr>
        <p:spPr bwMode="auto">
          <a:xfrm>
            <a:off x="5149850" y="306070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56" name="Rectangle 96">
            <a:extLst>
              <a:ext uri="{FF2B5EF4-FFF2-40B4-BE49-F238E27FC236}">
                <a16:creationId xmlns:a16="http://schemas.microsoft.com/office/drawing/2014/main" id="{C67C0DC3-2BA8-D08D-0903-DB2B97E43D73}"/>
              </a:ext>
            </a:extLst>
          </p:cNvPr>
          <p:cNvSpPr>
            <a:spLocks noChangeArrowheads="1"/>
          </p:cNvSpPr>
          <p:nvPr/>
        </p:nvSpPr>
        <p:spPr bwMode="auto">
          <a:xfrm>
            <a:off x="6445250" y="306070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57" name="Rectangle 97">
            <a:extLst>
              <a:ext uri="{FF2B5EF4-FFF2-40B4-BE49-F238E27FC236}">
                <a16:creationId xmlns:a16="http://schemas.microsoft.com/office/drawing/2014/main" id="{8EB9F0CC-FF3D-F3AE-5D6D-8DF4266C8B3A}"/>
              </a:ext>
            </a:extLst>
          </p:cNvPr>
          <p:cNvSpPr>
            <a:spLocks noChangeArrowheads="1"/>
          </p:cNvSpPr>
          <p:nvPr/>
        </p:nvSpPr>
        <p:spPr bwMode="auto">
          <a:xfrm>
            <a:off x="5292725" y="38528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58" name="Rectangle 98">
            <a:extLst>
              <a:ext uri="{FF2B5EF4-FFF2-40B4-BE49-F238E27FC236}">
                <a16:creationId xmlns:a16="http://schemas.microsoft.com/office/drawing/2014/main" id="{DD190EE5-8368-BF59-844F-F508811440B8}"/>
              </a:ext>
            </a:extLst>
          </p:cNvPr>
          <p:cNvSpPr>
            <a:spLocks noChangeArrowheads="1"/>
          </p:cNvSpPr>
          <p:nvPr/>
        </p:nvSpPr>
        <p:spPr bwMode="auto">
          <a:xfrm>
            <a:off x="6445250" y="38528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59" name="AutoShape 99">
            <a:extLst>
              <a:ext uri="{FF2B5EF4-FFF2-40B4-BE49-F238E27FC236}">
                <a16:creationId xmlns:a16="http://schemas.microsoft.com/office/drawing/2014/main" id="{3ABDF5A0-0626-BAC8-0E34-4078A3EB8D6A}"/>
              </a:ext>
            </a:extLst>
          </p:cNvPr>
          <p:cNvSpPr>
            <a:spLocks noChangeArrowheads="1"/>
          </p:cNvSpPr>
          <p:nvPr/>
        </p:nvSpPr>
        <p:spPr bwMode="auto">
          <a:xfrm>
            <a:off x="7597775" y="291782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60" name="Rectangle 100">
            <a:extLst>
              <a:ext uri="{FF2B5EF4-FFF2-40B4-BE49-F238E27FC236}">
                <a16:creationId xmlns:a16="http://schemas.microsoft.com/office/drawing/2014/main" id="{FE43F0A6-2835-B5E8-061A-571E06B5E717}"/>
              </a:ext>
            </a:extLst>
          </p:cNvPr>
          <p:cNvSpPr>
            <a:spLocks noChangeArrowheads="1"/>
          </p:cNvSpPr>
          <p:nvPr/>
        </p:nvSpPr>
        <p:spPr bwMode="auto">
          <a:xfrm>
            <a:off x="7597775" y="32051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61" name="Oval 101">
            <a:extLst>
              <a:ext uri="{FF2B5EF4-FFF2-40B4-BE49-F238E27FC236}">
                <a16:creationId xmlns:a16="http://schemas.microsoft.com/office/drawing/2014/main" id="{6E1015EA-55DF-FD26-8046-F270A1C50149}"/>
              </a:ext>
            </a:extLst>
          </p:cNvPr>
          <p:cNvSpPr>
            <a:spLocks noChangeArrowheads="1"/>
          </p:cNvSpPr>
          <p:nvPr/>
        </p:nvSpPr>
        <p:spPr bwMode="auto">
          <a:xfrm>
            <a:off x="7524750" y="392588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62" name="AutoShape 102">
            <a:extLst>
              <a:ext uri="{FF2B5EF4-FFF2-40B4-BE49-F238E27FC236}">
                <a16:creationId xmlns:a16="http://schemas.microsoft.com/office/drawing/2014/main" id="{A4521AC0-77D2-B1E2-D1A1-3FFCA701D338}"/>
              </a:ext>
            </a:extLst>
          </p:cNvPr>
          <p:cNvSpPr>
            <a:spLocks noChangeArrowheads="1"/>
          </p:cNvSpPr>
          <p:nvPr/>
        </p:nvSpPr>
        <p:spPr bwMode="auto">
          <a:xfrm>
            <a:off x="8029575" y="291782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63" name="Rectangle 103">
            <a:extLst>
              <a:ext uri="{FF2B5EF4-FFF2-40B4-BE49-F238E27FC236}">
                <a16:creationId xmlns:a16="http://schemas.microsoft.com/office/drawing/2014/main" id="{C1670452-6179-2A22-CD21-53FBBE36EC34}"/>
              </a:ext>
            </a:extLst>
          </p:cNvPr>
          <p:cNvSpPr>
            <a:spLocks noChangeArrowheads="1"/>
          </p:cNvSpPr>
          <p:nvPr/>
        </p:nvSpPr>
        <p:spPr bwMode="auto">
          <a:xfrm>
            <a:off x="8029575" y="32051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64" name="Oval 104">
            <a:extLst>
              <a:ext uri="{FF2B5EF4-FFF2-40B4-BE49-F238E27FC236}">
                <a16:creationId xmlns:a16="http://schemas.microsoft.com/office/drawing/2014/main" id="{74119EE1-9A91-F603-F4C1-A0A10D0D37D7}"/>
              </a:ext>
            </a:extLst>
          </p:cNvPr>
          <p:cNvSpPr>
            <a:spLocks noChangeArrowheads="1"/>
          </p:cNvSpPr>
          <p:nvPr/>
        </p:nvSpPr>
        <p:spPr bwMode="auto">
          <a:xfrm>
            <a:off x="7956550" y="392588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65" name="Rectangle 105">
            <a:extLst>
              <a:ext uri="{FF2B5EF4-FFF2-40B4-BE49-F238E27FC236}">
                <a16:creationId xmlns:a16="http://schemas.microsoft.com/office/drawing/2014/main" id="{68297B33-018F-E905-F032-959CD1F80117}"/>
              </a:ext>
            </a:extLst>
          </p:cNvPr>
          <p:cNvSpPr>
            <a:spLocks noChangeArrowheads="1"/>
          </p:cNvSpPr>
          <p:nvPr/>
        </p:nvSpPr>
        <p:spPr bwMode="auto">
          <a:xfrm>
            <a:off x="7021513" y="30607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66" name="Rectangle 106">
            <a:extLst>
              <a:ext uri="{FF2B5EF4-FFF2-40B4-BE49-F238E27FC236}">
                <a16:creationId xmlns:a16="http://schemas.microsoft.com/office/drawing/2014/main" id="{CCAD5866-4688-8A0D-A30F-8D46279986E2}"/>
              </a:ext>
            </a:extLst>
          </p:cNvPr>
          <p:cNvSpPr>
            <a:spLocks noChangeArrowheads="1"/>
          </p:cNvSpPr>
          <p:nvPr/>
        </p:nvSpPr>
        <p:spPr bwMode="auto">
          <a:xfrm>
            <a:off x="8316913" y="30607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67" name="Rectangle 107">
            <a:extLst>
              <a:ext uri="{FF2B5EF4-FFF2-40B4-BE49-F238E27FC236}">
                <a16:creationId xmlns:a16="http://schemas.microsoft.com/office/drawing/2014/main" id="{D7E29D5C-7EA1-F34A-DE0E-6D5321890232}"/>
              </a:ext>
            </a:extLst>
          </p:cNvPr>
          <p:cNvSpPr>
            <a:spLocks noChangeArrowheads="1"/>
          </p:cNvSpPr>
          <p:nvPr/>
        </p:nvSpPr>
        <p:spPr bwMode="auto">
          <a:xfrm>
            <a:off x="7164388" y="38528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68" name="Rectangle 108">
            <a:extLst>
              <a:ext uri="{FF2B5EF4-FFF2-40B4-BE49-F238E27FC236}">
                <a16:creationId xmlns:a16="http://schemas.microsoft.com/office/drawing/2014/main" id="{98CF20A6-B48E-1BAB-2174-13EF20528BBE}"/>
              </a:ext>
            </a:extLst>
          </p:cNvPr>
          <p:cNvSpPr>
            <a:spLocks noChangeArrowheads="1"/>
          </p:cNvSpPr>
          <p:nvPr/>
        </p:nvSpPr>
        <p:spPr bwMode="auto">
          <a:xfrm>
            <a:off x="8316913" y="38528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69" name="AutoShape 109">
            <a:extLst>
              <a:ext uri="{FF2B5EF4-FFF2-40B4-BE49-F238E27FC236}">
                <a16:creationId xmlns:a16="http://schemas.microsoft.com/office/drawing/2014/main" id="{5E6F3623-EA01-1CA5-C2C4-9D92B25F4273}"/>
              </a:ext>
            </a:extLst>
          </p:cNvPr>
          <p:cNvSpPr>
            <a:spLocks noChangeArrowheads="1"/>
          </p:cNvSpPr>
          <p:nvPr/>
        </p:nvSpPr>
        <p:spPr bwMode="auto">
          <a:xfrm>
            <a:off x="6589713" y="5132388"/>
            <a:ext cx="215900" cy="1439862"/>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70" name="Rectangle 110">
            <a:extLst>
              <a:ext uri="{FF2B5EF4-FFF2-40B4-BE49-F238E27FC236}">
                <a16:creationId xmlns:a16="http://schemas.microsoft.com/office/drawing/2014/main" id="{4DB36DDE-CDE4-1BB6-5D9E-840F58CA29BB}"/>
              </a:ext>
            </a:extLst>
          </p:cNvPr>
          <p:cNvSpPr>
            <a:spLocks noChangeArrowheads="1"/>
          </p:cNvSpPr>
          <p:nvPr/>
        </p:nvSpPr>
        <p:spPr bwMode="auto">
          <a:xfrm>
            <a:off x="6589713" y="5419725"/>
            <a:ext cx="215900" cy="144463"/>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71" name="Oval 111">
            <a:extLst>
              <a:ext uri="{FF2B5EF4-FFF2-40B4-BE49-F238E27FC236}">
                <a16:creationId xmlns:a16="http://schemas.microsoft.com/office/drawing/2014/main" id="{7F5F4AC1-E509-DF89-032A-D3DB4C54BA03}"/>
              </a:ext>
            </a:extLst>
          </p:cNvPr>
          <p:cNvSpPr>
            <a:spLocks noChangeArrowheads="1"/>
          </p:cNvSpPr>
          <p:nvPr/>
        </p:nvSpPr>
        <p:spPr bwMode="auto">
          <a:xfrm>
            <a:off x="6516688" y="6140450"/>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72" name="Rectangle 112">
            <a:extLst>
              <a:ext uri="{FF2B5EF4-FFF2-40B4-BE49-F238E27FC236}">
                <a16:creationId xmlns:a16="http://schemas.microsoft.com/office/drawing/2014/main" id="{419CFC87-32FA-1DD5-C032-F9D698C1E810}"/>
              </a:ext>
            </a:extLst>
          </p:cNvPr>
          <p:cNvSpPr>
            <a:spLocks noChangeArrowheads="1"/>
          </p:cNvSpPr>
          <p:nvPr/>
        </p:nvSpPr>
        <p:spPr bwMode="auto">
          <a:xfrm>
            <a:off x="6067425" y="5275263"/>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73" name="Rectangle 113">
            <a:extLst>
              <a:ext uri="{FF2B5EF4-FFF2-40B4-BE49-F238E27FC236}">
                <a16:creationId xmlns:a16="http://schemas.microsoft.com/office/drawing/2014/main" id="{088699BC-D11C-9689-AF3C-1F4D7846B408}"/>
              </a:ext>
            </a:extLst>
          </p:cNvPr>
          <p:cNvSpPr>
            <a:spLocks noChangeArrowheads="1"/>
          </p:cNvSpPr>
          <p:nvPr/>
        </p:nvSpPr>
        <p:spPr bwMode="auto">
          <a:xfrm>
            <a:off x="6210300" y="599598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28774" name="AutoShape 114">
            <a:extLst>
              <a:ext uri="{FF2B5EF4-FFF2-40B4-BE49-F238E27FC236}">
                <a16:creationId xmlns:a16="http://schemas.microsoft.com/office/drawing/2014/main" id="{A638C73C-840A-4760-77A9-B12FC8D6B3C5}"/>
              </a:ext>
            </a:extLst>
          </p:cNvPr>
          <p:cNvSpPr>
            <a:spLocks noChangeArrowheads="1"/>
          </p:cNvSpPr>
          <p:nvPr/>
        </p:nvSpPr>
        <p:spPr bwMode="auto">
          <a:xfrm>
            <a:off x="7165975" y="5132388"/>
            <a:ext cx="215900" cy="1439862"/>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75" name="Rectangle 115">
            <a:extLst>
              <a:ext uri="{FF2B5EF4-FFF2-40B4-BE49-F238E27FC236}">
                <a16:creationId xmlns:a16="http://schemas.microsoft.com/office/drawing/2014/main" id="{D097BFC0-3D2E-3411-12B2-0D2A7867E69C}"/>
              </a:ext>
            </a:extLst>
          </p:cNvPr>
          <p:cNvSpPr>
            <a:spLocks noChangeArrowheads="1"/>
          </p:cNvSpPr>
          <p:nvPr/>
        </p:nvSpPr>
        <p:spPr bwMode="auto">
          <a:xfrm>
            <a:off x="7165975" y="5419725"/>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776" name="Oval 116">
            <a:extLst>
              <a:ext uri="{FF2B5EF4-FFF2-40B4-BE49-F238E27FC236}">
                <a16:creationId xmlns:a16="http://schemas.microsoft.com/office/drawing/2014/main" id="{B160F81E-ECE8-9D72-08E5-32A88D3CBAE9}"/>
              </a:ext>
            </a:extLst>
          </p:cNvPr>
          <p:cNvSpPr>
            <a:spLocks noChangeArrowheads="1"/>
          </p:cNvSpPr>
          <p:nvPr/>
        </p:nvSpPr>
        <p:spPr bwMode="auto">
          <a:xfrm>
            <a:off x="7092950" y="6140450"/>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28777" name="Rectangle 117">
            <a:extLst>
              <a:ext uri="{FF2B5EF4-FFF2-40B4-BE49-F238E27FC236}">
                <a16:creationId xmlns:a16="http://schemas.microsoft.com/office/drawing/2014/main" id="{E8B08FDB-129B-9E83-79F1-6BC9C3472E9D}"/>
              </a:ext>
            </a:extLst>
          </p:cNvPr>
          <p:cNvSpPr>
            <a:spLocks noChangeArrowheads="1"/>
          </p:cNvSpPr>
          <p:nvPr/>
        </p:nvSpPr>
        <p:spPr bwMode="auto">
          <a:xfrm>
            <a:off x="7358063" y="5275263"/>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28778" name="Rectangle 118">
            <a:extLst>
              <a:ext uri="{FF2B5EF4-FFF2-40B4-BE49-F238E27FC236}">
                <a16:creationId xmlns:a16="http://schemas.microsoft.com/office/drawing/2014/main" id="{083F7215-BA8F-2E72-073F-47DA3ED1E788}"/>
              </a:ext>
            </a:extLst>
          </p:cNvPr>
          <p:cNvSpPr>
            <a:spLocks noChangeArrowheads="1"/>
          </p:cNvSpPr>
          <p:nvPr/>
        </p:nvSpPr>
        <p:spPr bwMode="auto">
          <a:xfrm>
            <a:off x="7502525" y="599598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59850" name="Rectangle 119">
            <a:extLst>
              <a:ext uri="{FF2B5EF4-FFF2-40B4-BE49-F238E27FC236}">
                <a16:creationId xmlns:a16="http://schemas.microsoft.com/office/drawing/2014/main" id="{2D4E4A81-620D-01D5-8306-277F8291A77B}"/>
              </a:ext>
            </a:extLst>
          </p:cNvPr>
          <p:cNvSpPr>
            <a:spLocks noChangeArrowheads="1"/>
          </p:cNvSpPr>
          <p:nvPr/>
        </p:nvSpPr>
        <p:spPr bwMode="auto">
          <a:xfrm>
            <a:off x="3565525" y="535781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59851" name="Rectangle 120">
            <a:extLst>
              <a:ext uri="{FF2B5EF4-FFF2-40B4-BE49-F238E27FC236}">
                <a16:creationId xmlns:a16="http://schemas.microsoft.com/office/drawing/2014/main" id="{5642B090-9154-061F-31A3-7A1C4168775F}"/>
              </a:ext>
            </a:extLst>
          </p:cNvPr>
          <p:cNvSpPr>
            <a:spLocks noChangeArrowheads="1"/>
          </p:cNvSpPr>
          <p:nvPr/>
        </p:nvSpPr>
        <p:spPr bwMode="auto">
          <a:xfrm>
            <a:off x="3786188" y="5214938"/>
            <a:ext cx="201612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600">
                <a:latin typeface="Arial" panose="020B0604020202020204" pitchFamily="34" charset="0"/>
              </a:rPr>
              <a:t> Gène actif</a:t>
            </a:r>
          </a:p>
          <a:p>
            <a:pPr>
              <a:spcBef>
                <a:spcPct val="0"/>
              </a:spcBef>
              <a:buClrTx/>
              <a:buSzTx/>
              <a:buFontTx/>
              <a:buNone/>
            </a:pPr>
            <a:r>
              <a:rPr lang="fr-FR" altLang="fr-FR" sz="1600">
                <a:latin typeface="Arial" panose="020B0604020202020204" pitchFamily="34" charset="0"/>
              </a:rPr>
              <a:t> Gène inactif</a:t>
            </a:r>
          </a:p>
          <a:p>
            <a:pPr>
              <a:spcBef>
                <a:spcPct val="0"/>
              </a:spcBef>
              <a:buClrTx/>
              <a:buSzTx/>
              <a:buFontTx/>
              <a:buNone/>
            </a:pPr>
            <a:r>
              <a:rPr lang="fr-FR" altLang="fr-FR" sz="1600">
                <a:latin typeface="Arial" panose="020B0604020202020204" pitchFamily="34" charset="0"/>
              </a:rPr>
              <a:t>Chromosome maternel</a:t>
            </a:r>
          </a:p>
          <a:p>
            <a:pPr>
              <a:spcBef>
                <a:spcPct val="0"/>
              </a:spcBef>
              <a:buClrTx/>
              <a:buSzTx/>
              <a:buFontTx/>
              <a:buNone/>
            </a:pPr>
            <a:r>
              <a:rPr lang="fr-FR" altLang="fr-FR" sz="1600">
                <a:latin typeface="Arial" panose="020B0604020202020204" pitchFamily="34" charset="0"/>
              </a:rPr>
              <a:t>Chromosome paternel</a:t>
            </a:r>
          </a:p>
          <a:p>
            <a:pPr>
              <a:spcBef>
                <a:spcPct val="0"/>
              </a:spcBef>
              <a:buClrTx/>
              <a:buSzTx/>
              <a:buFontTx/>
              <a:buNone/>
            </a:pPr>
            <a:r>
              <a:rPr lang="fr-FR" altLang="fr-FR" sz="1600">
                <a:latin typeface="Arial" panose="020B0604020202020204" pitchFamily="34" charset="0"/>
              </a:rPr>
              <a:t>Délétion</a:t>
            </a:r>
          </a:p>
        </p:txBody>
      </p:sp>
      <p:sp>
        <p:nvSpPr>
          <p:cNvPr id="159852" name="Rectangle 121">
            <a:extLst>
              <a:ext uri="{FF2B5EF4-FFF2-40B4-BE49-F238E27FC236}">
                <a16:creationId xmlns:a16="http://schemas.microsoft.com/office/drawing/2014/main" id="{6E929141-5FA7-BEF2-92CC-AE71FD2DF29E}"/>
              </a:ext>
            </a:extLst>
          </p:cNvPr>
          <p:cNvSpPr>
            <a:spLocks noChangeArrowheads="1"/>
          </p:cNvSpPr>
          <p:nvPr/>
        </p:nvSpPr>
        <p:spPr bwMode="auto">
          <a:xfrm>
            <a:off x="3565525" y="5645150"/>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9853" name="Rectangle 122">
            <a:extLst>
              <a:ext uri="{FF2B5EF4-FFF2-40B4-BE49-F238E27FC236}">
                <a16:creationId xmlns:a16="http://schemas.microsoft.com/office/drawing/2014/main" id="{E518EC19-10CB-0296-58C7-9383141CC023}"/>
              </a:ext>
            </a:extLst>
          </p:cNvPr>
          <p:cNvSpPr>
            <a:spLocks noChangeArrowheads="1"/>
          </p:cNvSpPr>
          <p:nvPr/>
        </p:nvSpPr>
        <p:spPr bwMode="auto">
          <a:xfrm>
            <a:off x="3565525" y="5934075"/>
            <a:ext cx="215900" cy="144463"/>
          </a:xfrm>
          <a:prstGeom prst="rect">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9854" name="Rectangle 123">
            <a:extLst>
              <a:ext uri="{FF2B5EF4-FFF2-40B4-BE49-F238E27FC236}">
                <a16:creationId xmlns:a16="http://schemas.microsoft.com/office/drawing/2014/main" id="{88E04E49-2342-4AA3-D6FE-64B600A29E74}"/>
              </a:ext>
            </a:extLst>
          </p:cNvPr>
          <p:cNvSpPr>
            <a:spLocks noChangeArrowheads="1"/>
          </p:cNvSpPr>
          <p:nvPr/>
        </p:nvSpPr>
        <p:spPr bwMode="auto">
          <a:xfrm>
            <a:off x="3565525" y="6143625"/>
            <a:ext cx="215900" cy="14446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9855" name="Rectangle 124">
            <a:extLst>
              <a:ext uri="{FF2B5EF4-FFF2-40B4-BE49-F238E27FC236}">
                <a16:creationId xmlns:a16="http://schemas.microsoft.com/office/drawing/2014/main" id="{9D01CBE9-BFEF-F488-E407-4B0BDDA3594F}"/>
              </a:ext>
            </a:extLst>
          </p:cNvPr>
          <p:cNvSpPr>
            <a:spLocks noChangeArrowheads="1"/>
          </p:cNvSpPr>
          <p:nvPr/>
        </p:nvSpPr>
        <p:spPr bwMode="auto">
          <a:xfrm>
            <a:off x="6443663" y="1473200"/>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9856" name="Oval 125">
            <a:extLst>
              <a:ext uri="{FF2B5EF4-FFF2-40B4-BE49-F238E27FC236}">
                <a16:creationId xmlns:a16="http://schemas.microsoft.com/office/drawing/2014/main" id="{06789CCE-E649-366E-46E7-4B8166666563}"/>
              </a:ext>
            </a:extLst>
          </p:cNvPr>
          <p:cNvSpPr>
            <a:spLocks noChangeArrowheads="1"/>
          </p:cNvSpPr>
          <p:nvPr/>
        </p:nvSpPr>
        <p:spPr bwMode="auto">
          <a:xfrm>
            <a:off x="6948488" y="1473200"/>
            <a:ext cx="504825"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9857" name="Line 126">
            <a:extLst>
              <a:ext uri="{FF2B5EF4-FFF2-40B4-BE49-F238E27FC236}">
                <a16:creationId xmlns:a16="http://schemas.microsoft.com/office/drawing/2014/main" id="{195ABDD6-4F55-84F2-F9CC-42264722DF32}"/>
              </a:ext>
            </a:extLst>
          </p:cNvPr>
          <p:cNvSpPr>
            <a:spLocks noChangeShapeType="1"/>
          </p:cNvSpPr>
          <p:nvPr/>
        </p:nvSpPr>
        <p:spPr bwMode="auto">
          <a:xfrm>
            <a:off x="6948488" y="1689100"/>
            <a:ext cx="0" cy="2736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9858" name="Rectangle 127">
            <a:extLst>
              <a:ext uri="{FF2B5EF4-FFF2-40B4-BE49-F238E27FC236}">
                <a16:creationId xmlns:a16="http://schemas.microsoft.com/office/drawing/2014/main" id="{7DB72754-CA84-69FD-1F7B-A97A0447343C}"/>
              </a:ext>
            </a:extLst>
          </p:cNvPr>
          <p:cNvSpPr>
            <a:spLocks noChangeArrowheads="1"/>
          </p:cNvSpPr>
          <p:nvPr/>
        </p:nvSpPr>
        <p:spPr bwMode="auto">
          <a:xfrm>
            <a:off x="6731000" y="4425950"/>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9859" name="Rectangle 128">
            <a:extLst>
              <a:ext uri="{FF2B5EF4-FFF2-40B4-BE49-F238E27FC236}">
                <a16:creationId xmlns:a16="http://schemas.microsoft.com/office/drawing/2014/main" id="{178391CD-A543-3C6B-CE9F-36E2E94C2F07}"/>
              </a:ext>
            </a:extLst>
          </p:cNvPr>
          <p:cNvSpPr>
            <a:spLocks noChangeArrowheads="1"/>
          </p:cNvSpPr>
          <p:nvPr/>
        </p:nvSpPr>
        <p:spPr bwMode="auto">
          <a:xfrm>
            <a:off x="3563938" y="6429375"/>
            <a:ext cx="215900" cy="144463"/>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76609" name="Rectangle 129">
            <a:extLst>
              <a:ext uri="{FF2B5EF4-FFF2-40B4-BE49-F238E27FC236}">
                <a16:creationId xmlns:a16="http://schemas.microsoft.com/office/drawing/2014/main" id="{2E23A7E0-7E97-9B88-1907-DA5F058CD652}"/>
              </a:ext>
            </a:extLst>
          </p:cNvPr>
          <p:cNvSpPr>
            <a:spLocks noRot="1" noChangeArrowheads="1"/>
          </p:cNvSpPr>
          <p:nvPr/>
        </p:nvSpPr>
        <p:spPr bwMode="auto">
          <a:xfrm>
            <a:off x="3078163" y="4206875"/>
            <a:ext cx="3708400" cy="1008063"/>
          </a:xfrm>
          <a:prstGeom prst="rect">
            <a:avLst/>
          </a:prstGeom>
          <a:noFill/>
          <a:ln w="9525">
            <a:noFill/>
            <a:miter lim="800000"/>
            <a:headEnd/>
            <a:tailEnd/>
          </a:ln>
          <a:effectLst/>
        </p:spPr>
        <p:txBody>
          <a:bodyPr anchor="ctr"/>
          <a:lstStyle/>
          <a:p>
            <a:pPr>
              <a:defRPr/>
            </a:pPr>
            <a:r>
              <a:rPr lang="fr-FR" sz="1400" b="1" dirty="0" err="1">
                <a:solidFill>
                  <a:srgbClr val="FFFF00"/>
                </a:solidFill>
                <a:effectLst>
                  <a:outerShdw blurRad="38100" dist="38100" dir="2700000" algn="tl">
                    <a:srgbClr val="000000"/>
                  </a:outerShdw>
                </a:effectLst>
                <a:latin typeface="Garamond" pitchFamily="18" charset="0"/>
                <a:cs typeface="Arial" charset="0"/>
              </a:rPr>
              <a:t>Pw</a:t>
            </a:r>
            <a:r>
              <a:rPr lang="fr-FR" sz="1400" dirty="0">
                <a:solidFill>
                  <a:srgbClr val="FFFF00"/>
                </a:solidFill>
                <a:effectLst>
                  <a:outerShdw blurRad="38100" dist="38100" dir="2700000" algn="tl">
                    <a:srgbClr val="000000"/>
                  </a:outerShdw>
                </a:effectLst>
                <a:latin typeface="Garamond" pitchFamily="18" charset="0"/>
                <a:cs typeface="Arial" charset="0"/>
              </a:rPr>
              <a:t>: </a:t>
            </a:r>
            <a:r>
              <a:rPr lang="fr-FR" sz="1400" b="1" dirty="0">
                <a:solidFill>
                  <a:srgbClr val="FFFF00"/>
                </a:solidFill>
                <a:effectLst>
                  <a:outerShdw blurRad="38100" dist="38100" dir="2700000" algn="tl">
                    <a:srgbClr val="000000"/>
                  </a:outerShdw>
                </a:effectLst>
                <a:latin typeface="Garamond" pitchFamily="18" charset="0"/>
                <a:cs typeface="Arial" charset="0"/>
              </a:rPr>
              <a:t>soumis à empreinte maternelle (inactivation) exprimé que sur le chromosome d'origine paternelle</a:t>
            </a:r>
          </a:p>
        </p:txBody>
      </p:sp>
      <p:cxnSp>
        <p:nvCxnSpPr>
          <p:cNvPr id="119" name="Connecteur droit 118">
            <a:extLst>
              <a:ext uri="{FF2B5EF4-FFF2-40B4-BE49-F238E27FC236}">
                <a16:creationId xmlns:a16="http://schemas.microsoft.com/office/drawing/2014/main" id="{C96F8A30-9B69-A389-598D-EB2A576EB3D1}"/>
              </a:ext>
            </a:extLst>
          </p:cNvPr>
          <p:cNvCxnSpPr/>
          <p:nvPr/>
        </p:nvCxnSpPr>
        <p:spPr>
          <a:xfrm>
            <a:off x="0" y="714375"/>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0" name="Rectangle 2">
            <a:extLst>
              <a:ext uri="{FF2B5EF4-FFF2-40B4-BE49-F238E27FC236}">
                <a16:creationId xmlns:a16="http://schemas.microsoft.com/office/drawing/2014/main" id="{AA72A4EA-49C0-1823-58E5-627DEC2F9EFF}"/>
              </a:ext>
            </a:extLst>
          </p:cNvPr>
          <p:cNvSpPr txBox="1">
            <a:spLocks noRot="1" noChangeArrowheads="1"/>
          </p:cNvSpPr>
          <p:nvPr/>
        </p:nvSpPr>
        <p:spPr>
          <a:xfrm>
            <a:off x="3357563" y="642938"/>
            <a:ext cx="2571750" cy="428625"/>
          </a:xfrm>
          <a:prstGeom prst="rect">
            <a:avLst/>
          </a:prstGeom>
        </p:spPr>
        <p:txBody>
          <a:bodyPr/>
          <a:lstStyle/>
          <a:p>
            <a:pPr>
              <a:defRPr/>
            </a:pPr>
            <a:r>
              <a:rPr lang="fr-FR" sz="2000" b="1" u="sng" dirty="0">
                <a:solidFill>
                  <a:srgbClr val="C00000"/>
                </a:solidFill>
                <a:effectLst>
                  <a:outerShdw blurRad="38100" dist="38100" dir="2700000" algn="tl">
                    <a:srgbClr val="000000">
                      <a:alpha val="43137"/>
                    </a:srgbClr>
                  </a:outerShdw>
                </a:effectLst>
                <a:latin typeface="+mj-lt"/>
                <a:ea typeface="+mj-ea"/>
                <a:cs typeface="+mj-cs"/>
              </a:rPr>
              <a:t>Empreinte parentale</a:t>
            </a:r>
          </a:p>
        </p:txBody>
      </p:sp>
      <p:sp>
        <p:nvSpPr>
          <p:cNvPr id="121" name="Rectangle 4">
            <a:extLst>
              <a:ext uri="{FF2B5EF4-FFF2-40B4-BE49-F238E27FC236}">
                <a16:creationId xmlns:a16="http://schemas.microsoft.com/office/drawing/2014/main" id="{613A45DC-B1A3-D3DB-B9E7-D02E7FC4C983}"/>
              </a:ext>
            </a:extLst>
          </p:cNvPr>
          <p:cNvSpPr>
            <a:spLocks noChangeArrowheads="1"/>
          </p:cNvSpPr>
          <p:nvPr/>
        </p:nvSpPr>
        <p:spPr bwMode="auto">
          <a:xfrm>
            <a:off x="71438" y="214313"/>
            <a:ext cx="8929687" cy="461962"/>
          </a:xfrm>
          <a:prstGeom prst="rect">
            <a:avLst/>
          </a:prstGeom>
          <a:noFill/>
          <a:ln w="9525">
            <a:noFill/>
            <a:miter lim="800000"/>
            <a:headEnd/>
            <a:tailEnd/>
          </a:ln>
        </p:spPr>
        <p:txBody>
          <a:bodyPr>
            <a:spAutoFit/>
          </a:bodyPr>
          <a:lstStyle/>
          <a:p>
            <a:pPr>
              <a:defRPr/>
            </a:pPr>
            <a:r>
              <a:rPr lang="fr-FR" sz="2400" b="1" dirty="0">
                <a:solidFill>
                  <a:srgbClr val="FF0000"/>
                </a:solidFill>
                <a:effectLst>
                  <a:outerShdw blurRad="38100" dist="38100" dir="2700000" algn="tl">
                    <a:srgbClr val="000000">
                      <a:alpha val="43137"/>
                    </a:srgbClr>
                  </a:outerShdw>
                </a:effectLst>
                <a:latin typeface="Perpetua" pitchFamily="18" charset="0"/>
                <a:cs typeface="Arial" charset="0"/>
              </a:rPr>
              <a:t>Tenir compte des pièges lors du diagnostic et du calcul du risque </a:t>
            </a:r>
            <a:r>
              <a:rPr lang="fr-FR" sz="2000" dirty="0">
                <a:solidFill>
                  <a:schemeClr val="bg1"/>
                </a:solidFill>
                <a:latin typeface="Perpetua" pitchFamily="18" charset="0"/>
                <a:cs typeface="Arial" charset="0"/>
              </a:rPr>
              <a:t>(6)</a:t>
            </a:r>
          </a:p>
        </p:txBody>
      </p:sp>
      <p:sp>
        <p:nvSpPr>
          <p:cNvPr id="159864" name="Rectangle 121">
            <a:extLst>
              <a:ext uri="{FF2B5EF4-FFF2-40B4-BE49-F238E27FC236}">
                <a16:creationId xmlns:a16="http://schemas.microsoft.com/office/drawing/2014/main" id="{0F7DE5C1-1774-7C7C-91C2-9CFA10B621EA}"/>
              </a:ext>
            </a:extLst>
          </p:cNvPr>
          <p:cNvSpPr>
            <a:spLocks noChangeArrowheads="1"/>
          </p:cNvSpPr>
          <p:nvPr/>
        </p:nvSpPr>
        <p:spPr bwMode="auto">
          <a:xfrm>
            <a:off x="4857750" y="6519863"/>
            <a:ext cx="4429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400" i="1">
                <a:latin typeface="Arial" panose="020B0604020202020204" pitchFamily="34" charset="0"/>
              </a:rPr>
              <a:t>Orphanet - Transmission des maladies génétiques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80"/>
                                        </p:tgtEl>
                                        <p:attrNameLst>
                                          <p:attrName>style.visibility</p:attrName>
                                        </p:attrNameLst>
                                      </p:cBhvr>
                                      <p:to>
                                        <p:strVal val="visible"/>
                                      </p:to>
                                    </p:set>
                                    <p:animEffect transition="in" filter="checkerboard(across)">
                                      <p:cBhvr>
                                        <p:cTn id="7" dur="500"/>
                                        <p:tgtEl>
                                          <p:spTgt spid="2868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8675"/>
                                        </p:tgtEl>
                                        <p:attrNameLst>
                                          <p:attrName>style.visibility</p:attrName>
                                        </p:attrNameLst>
                                      </p:cBhvr>
                                      <p:to>
                                        <p:strVal val="visible"/>
                                      </p:to>
                                    </p:set>
                                    <p:animEffect transition="in" filter="checkerboard(across)">
                                      <p:cBhvr>
                                        <p:cTn id="10" dur="500"/>
                                        <p:tgtEl>
                                          <p:spTgt spid="2867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8676"/>
                                        </p:tgtEl>
                                        <p:attrNameLst>
                                          <p:attrName>style.visibility</p:attrName>
                                        </p:attrNameLst>
                                      </p:cBhvr>
                                      <p:to>
                                        <p:strVal val="visible"/>
                                      </p:to>
                                    </p:set>
                                    <p:animEffect transition="in" filter="checkerboard(across)">
                                      <p:cBhvr>
                                        <p:cTn id="13" dur="500"/>
                                        <p:tgtEl>
                                          <p:spTgt spid="2867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8674"/>
                                        </p:tgtEl>
                                        <p:attrNameLst>
                                          <p:attrName>style.visibility</p:attrName>
                                        </p:attrNameLst>
                                      </p:cBhvr>
                                      <p:to>
                                        <p:strVal val="visible"/>
                                      </p:to>
                                    </p:set>
                                    <p:animEffect transition="in" filter="checkerboard(across)">
                                      <p:cBhvr>
                                        <p:cTn id="16" dur="500"/>
                                        <p:tgtEl>
                                          <p:spTgt spid="2867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8682"/>
                                        </p:tgtEl>
                                        <p:attrNameLst>
                                          <p:attrName>style.visibility</p:attrName>
                                        </p:attrNameLst>
                                      </p:cBhvr>
                                      <p:to>
                                        <p:strVal val="visible"/>
                                      </p:to>
                                    </p:set>
                                    <p:animEffect transition="in" filter="checkerboard(across)">
                                      <p:cBhvr>
                                        <p:cTn id="19" dur="500"/>
                                        <p:tgtEl>
                                          <p:spTgt spid="2868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677"/>
                                        </p:tgtEl>
                                        <p:attrNameLst>
                                          <p:attrName>style.visibility</p:attrName>
                                        </p:attrNameLst>
                                      </p:cBhvr>
                                      <p:to>
                                        <p:strVal val="visible"/>
                                      </p:to>
                                    </p:set>
                                    <p:animEffect transition="in" filter="checkerboard(across)">
                                      <p:cBhvr>
                                        <p:cTn id="22" dur="500"/>
                                        <p:tgtEl>
                                          <p:spTgt spid="28677"/>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8678"/>
                                        </p:tgtEl>
                                        <p:attrNameLst>
                                          <p:attrName>style.visibility</p:attrName>
                                        </p:attrNameLst>
                                      </p:cBhvr>
                                      <p:to>
                                        <p:strVal val="visible"/>
                                      </p:to>
                                    </p:set>
                                    <p:animEffect transition="in" filter="checkerboard(across)">
                                      <p:cBhvr>
                                        <p:cTn id="25" dur="500"/>
                                        <p:tgtEl>
                                          <p:spTgt spid="2867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8679"/>
                                        </p:tgtEl>
                                        <p:attrNameLst>
                                          <p:attrName>style.visibility</p:attrName>
                                        </p:attrNameLst>
                                      </p:cBhvr>
                                      <p:to>
                                        <p:strVal val="visible"/>
                                      </p:to>
                                    </p:set>
                                    <p:animEffect transition="in" filter="checkerboard(across)">
                                      <p:cBhvr>
                                        <p:cTn id="28" dur="500"/>
                                        <p:tgtEl>
                                          <p:spTgt spid="2867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8683"/>
                                        </p:tgtEl>
                                        <p:attrNameLst>
                                          <p:attrName>style.visibility</p:attrName>
                                        </p:attrNameLst>
                                      </p:cBhvr>
                                      <p:to>
                                        <p:strVal val="visible"/>
                                      </p:to>
                                    </p:set>
                                    <p:animEffect transition="in" filter="checkerboard(across)">
                                      <p:cBhvr>
                                        <p:cTn id="31" dur="500"/>
                                        <p:tgtEl>
                                          <p:spTgt spid="28683"/>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8681"/>
                                        </p:tgtEl>
                                        <p:attrNameLst>
                                          <p:attrName>style.visibility</p:attrName>
                                        </p:attrNameLst>
                                      </p:cBhvr>
                                      <p:to>
                                        <p:strVal val="visible"/>
                                      </p:to>
                                    </p:set>
                                    <p:animEffect transition="in" filter="checkerboard(across)">
                                      <p:cBhvr>
                                        <p:cTn id="34" dur="500"/>
                                        <p:tgtEl>
                                          <p:spTgt spid="28681"/>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8690"/>
                                        </p:tgtEl>
                                        <p:attrNameLst>
                                          <p:attrName>style.visibility</p:attrName>
                                        </p:attrNameLst>
                                      </p:cBhvr>
                                      <p:to>
                                        <p:strVal val="visible"/>
                                      </p:to>
                                    </p:set>
                                    <p:animEffect transition="in" filter="checkerboard(across)">
                                      <p:cBhvr>
                                        <p:cTn id="37" dur="500"/>
                                        <p:tgtEl>
                                          <p:spTgt spid="28690"/>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8692"/>
                                        </p:tgtEl>
                                        <p:attrNameLst>
                                          <p:attrName>style.visibility</p:attrName>
                                        </p:attrNameLst>
                                      </p:cBhvr>
                                      <p:to>
                                        <p:strVal val="visible"/>
                                      </p:to>
                                    </p:set>
                                    <p:animEffect transition="in" filter="checkerboard(across)">
                                      <p:cBhvr>
                                        <p:cTn id="40" dur="500"/>
                                        <p:tgtEl>
                                          <p:spTgt spid="28692"/>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8684"/>
                                        </p:tgtEl>
                                        <p:attrNameLst>
                                          <p:attrName>style.visibility</p:attrName>
                                        </p:attrNameLst>
                                      </p:cBhvr>
                                      <p:to>
                                        <p:strVal val="visible"/>
                                      </p:to>
                                    </p:set>
                                    <p:animEffect transition="in" filter="checkerboard(across)">
                                      <p:cBhvr>
                                        <p:cTn id="43" dur="500"/>
                                        <p:tgtEl>
                                          <p:spTgt spid="2868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8686"/>
                                        </p:tgtEl>
                                        <p:attrNameLst>
                                          <p:attrName>style.visibility</p:attrName>
                                        </p:attrNameLst>
                                      </p:cBhvr>
                                      <p:to>
                                        <p:strVal val="visible"/>
                                      </p:to>
                                    </p:set>
                                    <p:animEffect transition="in" filter="checkerboard(across)">
                                      <p:cBhvr>
                                        <p:cTn id="46" dur="500"/>
                                        <p:tgtEl>
                                          <p:spTgt spid="28686"/>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8685"/>
                                        </p:tgtEl>
                                        <p:attrNameLst>
                                          <p:attrName>style.visibility</p:attrName>
                                        </p:attrNameLst>
                                      </p:cBhvr>
                                      <p:to>
                                        <p:strVal val="visible"/>
                                      </p:to>
                                    </p:set>
                                    <p:animEffect transition="in" filter="checkerboard(across)">
                                      <p:cBhvr>
                                        <p:cTn id="49" dur="500"/>
                                        <p:tgtEl>
                                          <p:spTgt spid="28685"/>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28687"/>
                                        </p:tgtEl>
                                        <p:attrNameLst>
                                          <p:attrName>style.visibility</p:attrName>
                                        </p:attrNameLst>
                                      </p:cBhvr>
                                      <p:to>
                                        <p:strVal val="visible"/>
                                      </p:to>
                                    </p:set>
                                    <p:animEffect transition="in" filter="checkerboard(across)">
                                      <p:cBhvr>
                                        <p:cTn id="52" dur="500"/>
                                        <p:tgtEl>
                                          <p:spTgt spid="28687"/>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28688"/>
                                        </p:tgtEl>
                                        <p:attrNameLst>
                                          <p:attrName>style.visibility</p:attrName>
                                        </p:attrNameLst>
                                      </p:cBhvr>
                                      <p:to>
                                        <p:strVal val="visible"/>
                                      </p:to>
                                    </p:set>
                                    <p:animEffect transition="in" filter="checkerboard(across)">
                                      <p:cBhvr>
                                        <p:cTn id="55" dur="500"/>
                                        <p:tgtEl>
                                          <p:spTgt spid="28688"/>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8689"/>
                                        </p:tgtEl>
                                        <p:attrNameLst>
                                          <p:attrName>style.visibility</p:attrName>
                                        </p:attrNameLst>
                                      </p:cBhvr>
                                      <p:to>
                                        <p:strVal val="visible"/>
                                      </p:to>
                                    </p:set>
                                    <p:animEffect transition="in" filter="checkerboard(across)">
                                      <p:cBhvr>
                                        <p:cTn id="58" dur="500"/>
                                        <p:tgtEl>
                                          <p:spTgt spid="28689"/>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8691"/>
                                        </p:tgtEl>
                                        <p:attrNameLst>
                                          <p:attrName>style.visibility</p:attrName>
                                        </p:attrNameLst>
                                      </p:cBhvr>
                                      <p:to>
                                        <p:strVal val="visible"/>
                                      </p:to>
                                    </p:set>
                                    <p:animEffect transition="in" filter="checkerboard(across)">
                                      <p:cBhvr>
                                        <p:cTn id="61" dur="500"/>
                                        <p:tgtEl>
                                          <p:spTgt spid="28691"/>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8693"/>
                                        </p:tgtEl>
                                        <p:attrNameLst>
                                          <p:attrName>style.visibility</p:attrName>
                                        </p:attrNameLst>
                                      </p:cBhvr>
                                      <p:to>
                                        <p:strVal val="visible"/>
                                      </p:to>
                                    </p:set>
                                    <p:animEffect transition="in" filter="checkerboard(across)">
                                      <p:cBhvr>
                                        <p:cTn id="64" dur="500"/>
                                        <p:tgtEl>
                                          <p:spTgt spid="28693"/>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28700"/>
                                        </p:tgtEl>
                                        <p:attrNameLst>
                                          <p:attrName>style.visibility</p:attrName>
                                        </p:attrNameLst>
                                      </p:cBhvr>
                                      <p:to>
                                        <p:strVal val="visible"/>
                                      </p:to>
                                    </p:set>
                                    <p:animEffect transition="in" filter="checkerboard(across)">
                                      <p:cBhvr>
                                        <p:cTn id="69" dur="500"/>
                                        <p:tgtEl>
                                          <p:spTgt spid="28700"/>
                                        </p:tgtEl>
                                      </p:cBhvr>
                                    </p:animEffect>
                                  </p:childTnLst>
                                </p:cTn>
                              </p:par>
                              <p:par>
                                <p:cTn id="70" presetID="5" presetClass="entr" presetSubtype="10" fill="hold" grpId="0" nodeType="withEffect">
                                  <p:stCondLst>
                                    <p:cond delay="0"/>
                                  </p:stCondLst>
                                  <p:childTnLst>
                                    <p:set>
                                      <p:cBhvr>
                                        <p:cTn id="71" dur="1" fill="hold">
                                          <p:stCondLst>
                                            <p:cond delay="0"/>
                                          </p:stCondLst>
                                        </p:cTn>
                                        <p:tgtEl>
                                          <p:spTgt spid="28694"/>
                                        </p:tgtEl>
                                        <p:attrNameLst>
                                          <p:attrName>style.visibility</p:attrName>
                                        </p:attrNameLst>
                                      </p:cBhvr>
                                      <p:to>
                                        <p:strVal val="visible"/>
                                      </p:to>
                                    </p:set>
                                    <p:animEffect transition="in" filter="checkerboard(across)">
                                      <p:cBhvr>
                                        <p:cTn id="72" dur="500"/>
                                        <p:tgtEl>
                                          <p:spTgt spid="28694"/>
                                        </p:tgtEl>
                                      </p:cBhvr>
                                    </p:animEffect>
                                  </p:childTnLst>
                                </p:cTn>
                              </p:par>
                              <p:par>
                                <p:cTn id="73" presetID="5" presetClass="entr" presetSubtype="10" fill="hold" grpId="0" nodeType="withEffect">
                                  <p:stCondLst>
                                    <p:cond delay="0"/>
                                  </p:stCondLst>
                                  <p:childTnLst>
                                    <p:set>
                                      <p:cBhvr>
                                        <p:cTn id="74" dur="1" fill="hold">
                                          <p:stCondLst>
                                            <p:cond delay="0"/>
                                          </p:stCondLst>
                                        </p:cTn>
                                        <p:tgtEl>
                                          <p:spTgt spid="28695"/>
                                        </p:tgtEl>
                                        <p:attrNameLst>
                                          <p:attrName>style.visibility</p:attrName>
                                        </p:attrNameLst>
                                      </p:cBhvr>
                                      <p:to>
                                        <p:strVal val="visible"/>
                                      </p:to>
                                    </p:set>
                                    <p:animEffect transition="in" filter="checkerboard(across)">
                                      <p:cBhvr>
                                        <p:cTn id="75" dur="500"/>
                                        <p:tgtEl>
                                          <p:spTgt spid="28695"/>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28696"/>
                                        </p:tgtEl>
                                        <p:attrNameLst>
                                          <p:attrName>style.visibility</p:attrName>
                                        </p:attrNameLst>
                                      </p:cBhvr>
                                      <p:to>
                                        <p:strVal val="visible"/>
                                      </p:to>
                                    </p:set>
                                    <p:animEffect transition="in" filter="checkerboard(across)">
                                      <p:cBhvr>
                                        <p:cTn id="78" dur="500"/>
                                        <p:tgtEl>
                                          <p:spTgt spid="28696"/>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28702"/>
                                        </p:tgtEl>
                                        <p:attrNameLst>
                                          <p:attrName>style.visibility</p:attrName>
                                        </p:attrNameLst>
                                      </p:cBhvr>
                                      <p:to>
                                        <p:strVal val="visible"/>
                                      </p:to>
                                    </p:set>
                                    <p:animEffect transition="in" filter="checkerboard(across)">
                                      <p:cBhvr>
                                        <p:cTn id="81" dur="500"/>
                                        <p:tgtEl>
                                          <p:spTgt spid="28702"/>
                                        </p:tgtEl>
                                      </p:cBhvr>
                                    </p:animEffect>
                                  </p:childTnLst>
                                </p:cTn>
                              </p:par>
                              <p:par>
                                <p:cTn id="82" presetID="5" presetClass="entr" presetSubtype="10" fill="hold" grpId="0" nodeType="withEffect">
                                  <p:stCondLst>
                                    <p:cond delay="0"/>
                                  </p:stCondLst>
                                  <p:childTnLst>
                                    <p:set>
                                      <p:cBhvr>
                                        <p:cTn id="83" dur="1" fill="hold">
                                          <p:stCondLst>
                                            <p:cond delay="0"/>
                                          </p:stCondLst>
                                        </p:cTn>
                                        <p:tgtEl>
                                          <p:spTgt spid="28697"/>
                                        </p:tgtEl>
                                        <p:attrNameLst>
                                          <p:attrName>style.visibility</p:attrName>
                                        </p:attrNameLst>
                                      </p:cBhvr>
                                      <p:to>
                                        <p:strVal val="visible"/>
                                      </p:to>
                                    </p:set>
                                    <p:animEffect transition="in" filter="checkerboard(across)">
                                      <p:cBhvr>
                                        <p:cTn id="84" dur="500"/>
                                        <p:tgtEl>
                                          <p:spTgt spid="28697"/>
                                        </p:tgtEl>
                                      </p:cBhvr>
                                    </p:animEffect>
                                  </p:childTnLst>
                                </p:cTn>
                              </p:par>
                              <p:par>
                                <p:cTn id="85" presetID="5" presetClass="entr" presetSubtype="10" fill="hold" grpId="0" nodeType="withEffect">
                                  <p:stCondLst>
                                    <p:cond delay="0"/>
                                  </p:stCondLst>
                                  <p:childTnLst>
                                    <p:set>
                                      <p:cBhvr>
                                        <p:cTn id="86" dur="1" fill="hold">
                                          <p:stCondLst>
                                            <p:cond delay="0"/>
                                          </p:stCondLst>
                                        </p:cTn>
                                        <p:tgtEl>
                                          <p:spTgt spid="28698"/>
                                        </p:tgtEl>
                                        <p:attrNameLst>
                                          <p:attrName>style.visibility</p:attrName>
                                        </p:attrNameLst>
                                      </p:cBhvr>
                                      <p:to>
                                        <p:strVal val="visible"/>
                                      </p:to>
                                    </p:set>
                                    <p:animEffect transition="in" filter="checkerboard(across)">
                                      <p:cBhvr>
                                        <p:cTn id="87" dur="500"/>
                                        <p:tgtEl>
                                          <p:spTgt spid="28698"/>
                                        </p:tgtEl>
                                      </p:cBhvr>
                                    </p:animEffect>
                                  </p:childTnLst>
                                </p:cTn>
                              </p:par>
                              <p:par>
                                <p:cTn id="88" presetID="5" presetClass="entr" presetSubtype="10" fill="hold" grpId="0" nodeType="withEffect">
                                  <p:stCondLst>
                                    <p:cond delay="0"/>
                                  </p:stCondLst>
                                  <p:childTnLst>
                                    <p:set>
                                      <p:cBhvr>
                                        <p:cTn id="89" dur="1" fill="hold">
                                          <p:stCondLst>
                                            <p:cond delay="0"/>
                                          </p:stCondLst>
                                        </p:cTn>
                                        <p:tgtEl>
                                          <p:spTgt spid="28699"/>
                                        </p:tgtEl>
                                        <p:attrNameLst>
                                          <p:attrName>style.visibility</p:attrName>
                                        </p:attrNameLst>
                                      </p:cBhvr>
                                      <p:to>
                                        <p:strVal val="visible"/>
                                      </p:to>
                                    </p:set>
                                    <p:animEffect transition="in" filter="checkerboard(across)">
                                      <p:cBhvr>
                                        <p:cTn id="90" dur="500"/>
                                        <p:tgtEl>
                                          <p:spTgt spid="28699"/>
                                        </p:tgtEl>
                                      </p:cBhvr>
                                    </p:animEffect>
                                  </p:childTnLst>
                                </p:cTn>
                              </p:par>
                              <p:par>
                                <p:cTn id="91" presetID="5" presetClass="entr" presetSubtype="10" fill="hold" grpId="0" nodeType="withEffect">
                                  <p:stCondLst>
                                    <p:cond delay="0"/>
                                  </p:stCondLst>
                                  <p:childTnLst>
                                    <p:set>
                                      <p:cBhvr>
                                        <p:cTn id="92" dur="1" fill="hold">
                                          <p:stCondLst>
                                            <p:cond delay="0"/>
                                          </p:stCondLst>
                                        </p:cTn>
                                        <p:tgtEl>
                                          <p:spTgt spid="28703"/>
                                        </p:tgtEl>
                                        <p:attrNameLst>
                                          <p:attrName>style.visibility</p:attrName>
                                        </p:attrNameLst>
                                      </p:cBhvr>
                                      <p:to>
                                        <p:strVal val="visible"/>
                                      </p:to>
                                    </p:set>
                                    <p:animEffect transition="in" filter="checkerboard(across)">
                                      <p:cBhvr>
                                        <p:cTn id="93" dur="500"/>
                                        <p:tgtEl>
                                          <p:spTgt spid="28703"/>
                                        </p:tgtEl>
                                      </p:cBhvr>
                                    </p:animEffect>
                                  </p:childTnLst>
                                </p:cTn>
                              </p:par>
                              <p:par>
                                <p:cTn id="94" presetID="5" presetClass="entr" presetSubtype="10" fill="hold" grpId="0" nodeType="withEffect">
                                  <p:stCondLst>
                                    <p:cond delay="0"/>
                                  </p:stCondLst>
                                  <p:childTnLst>
                                    <p:set>
                                      <p:cBhvr>
                                        <p:cTn id="95" dur="1" fill="hold">
                                          <p:stCondLst>
                                            <p:cond delay="0"/>
                                          </p:stCondLst>
                                        </p:cTn>
                                        <p:tgtEl>
                                          <p:spTgt spid="28701"/>
                                        </p:tgtEl>
                                        <p:attrNameLst>
                                          <p:attrName>style.visibility</p:attrName>
                                        </p:attrNameLst>
                                      </p:cBhvr>
                                      <p:to>
                                        <p:strVal val="visible"/>
                                      </p:to>
                                    </p:set>
                                    <p:animEffect transition="in" filter="checkerboard(across)">
                                      <p:cBhvr>
                                        <p:cTn id="96" dur="500"/>
                                        <p:tgtEl>
                                          <p:spTgt spid="28701"/>
                                        </p:tgtEl>
                                      </p:cBhvr>
                                    </p:animEffect>
                                  </p:childTnLst>
                                </p:cTn>
                              </p:par>
                              <p:par>
                                <p:cTn id="97" presetID="5" presetClass="entr" presetSubtype="10" fill="hold" grpId="0" nodeType="withEffect">
                                  <p:stCondLst>
                                    <p:cond delay="0"/>
                                  </p:stCondLst>
                                  <p:childTnLst>
                                    <p:set>
                                      <p:cBhvr>
                                        <p:cTn id="98" dur="1" fill="hold">
                                          <p:stCondLst>
                                            <p:cond delay="0"/>
                                          </p:stCondLst>
                                        </p:cTn>
                                        <p:tgtEl>
                                          <p:spTgt spid="28710"/>
                                        </p:tgtEl>
                                        <p:attrNameLst>
                                          <p:attrName>style.visibility</p:attrName>
                                        </p:attrNameLst>
                                      </p:cBhvr>
                                      <p:to>
                                        <p:strVal val="visible"/>
                                      </p:to>
                                    </p:set>
                                    <p:animEffect transition="in" filter="checkerboard(across)">
                                      <p:cBhvr>
                                        <p:cTn id="99" dur="500"/>
                                        <p:tgtEl>
                                          <p:spTgt spid="28710"/>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28712"/>
                                        </p:tgtEl>
                                        <p:attrNameLst>
                                          <p:attrName>style.visibility</p:attrName>
                                        </p:attrNameLst>
                                      </p:cBhvr>
                                      <p:to>
                                        <p:strVal val="visible"/>
                                      </p:to>
                                    </p:set>
                                    <p:animEffect transition="in" filter="checkerboard(across)">
                                      <p:cBhvr>
                                        <p:cTn id="102" dur="500"/>
                                        <p:tgtEl>
                                          <p:spTgt spid="28712"/>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28704"/>
                                        </p:tgtEl>
                                        <p:attrNameLst>
                                          <p:attrName>style.visibility</p:attrName>
                                        </p:attrNameLst>
                                      </p:cBhvr>
                                      <p:to>
                                        <p:strVal val="visible"/>
                                      </p:to>
                                    </p:set>
                                    <p:animEffect transition="in" filter="checkerboard(across)">
                                      <p:cBhvr>
                                        <p:cTn id="105" dur="500"/>
                                        <p:tgtEl>
                                          <p:spTgt spid="28704"/>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28705"/>
                                        </p:tgtEl>
                                        <p:attrNameLst>
                                          <p:attrName>style.visibility</p:attrName>
                                        </p:attrNameLst>
                                      </p:cBhvr>
                                      <p:to>
                                        <p:strVal val="visible"/>
                                      </p:to>
                                    </p:set>
                                    <p:animEffect transition="in" filter="checkerboard(across)">
                                      <p:cBhvr>
                                        <p:cTn id="108" dur="500"/>
                                        <p:tgtEl>
                                          <p:spTgt spid="28705"/>
                                        </p:tgtEl>
                                      </p:cBhvr>
                                    </p:animEffect>
                                  </p:childTnLst>
                                </p:cTn>
                              </p:par>
                              <p:par>
                                <p:cTn id="109" presetID="5" presetClass="entr" presetSubtype="10" fill="hold" grpId="0" nodeType="withEffect">
                                  <p:stCondLst>
                                    <p:cond delay="0"/>
                                  </p:stCondLst>
                                  <p:childTnLst>
                                    <p:set>
                                      <p:cBhvr>
                                        <p:cTn id="110" dur="1" fill="hold">
                                          <p:stCondLst>
                                            <p:cond delay="0"/>
                                          </p:stCondLst>
                                        </p:cTn>
                                        <p:tgtEl>
                                          <p:spTgt spid="28706"/>
                                        </p:tgtEl>
                                        <p:attrNameLst>
                                          <p:attrName>style.visibility</p:attrName>
                                        </p:attrNameLst>
                                      </p:cBhvr>
                                      <p:to>
                                        <p:strVal val="visible"/>
                                      </p:to>
                                    </p:set>
                                    <p:animEffect transition="in" filter="checkerboard(across)">
                                      <p:cBhvr>
                                        <p:cTn id="111" dur="500"/>
                                        <p:tgtEl>
                                          <p:spTgt spid="28706"/>
                                        </p:tgtEl>
                                      </p:cBhvr>
                                    </p:animEffect>
                                  </p:childTnLst>
                                </p:cTn>
                              </p:par>
                              <p:par>
                                <p:cTn id="112" presetID="5" presetClass="entr" presetSubtype="10" fill="hold" grpId="0" nodeType="withEffect">
                                  <p:stCondLst>
                                    <p:cond delay="0"/>
                                  </p:stCondLst>
                                  <p:childTnLst>
                                    <p:set>
                                      <p:cBhvr>
                                        <p:cTn id="113" dur="1" fill="hold">
                                          <p:stCondLst>
                                            <p:cond delay="0"/>
                                          </p:stCondLst>
                                        </p:cTn>
                                        <p:tgtEl>
                                          <p:spTgt spid="28707"/>
                                        </p:tgtEl>
                                        <p:attrNameLst>
                                          <p:attrName>style.visibility</p:attrName>
                                        </p:attrNameLst>
                                      </p:cBhvr>
                                      <p:to>
                                        <p:strVal val="visible"/>
                                      </p:to>
                                    </p:set>
                                    <p:animEffect transition="in" filter="checkerboard(across)">
                                      <p:cBhvr>
                                        <p:cTn id="114" dur="500"/>
                                        <p:tgtEl>
                                          <p:spTgt spid="28707"/>
                                        </p:tgtEl>
                                      </p:cBhvr>
                                    </p:animEffect>
                                  </p:childTnLst>
                                </p:cTn>
                              </p:par>
                              <p:par>
                                <p:cTn id="115" presetID="5" presetClass="entr" presetSubtype="10" fill="hold" grpId="0" nodeType="withEffect">
                                  <p:stCondLst>
                                    <p:cond delay="0"/>
                                  </p:stCondLst>
                                  <p:childTnLst>
                                    <p:set>
                                      <p:cBhvr>
                                        <p:cTn id="116" dur="1" fill="hold">
                                          <p:stCondLst>
                                            <p:cond delay="0"/>
                                          </p:stCondLst>
                                        </p:cTn>
                                        <p:tgtEl>
                                          <p:spTgt spid="28708"/>
                                        </p:tgtEl>
                                        <p:attrNameLst>
                                          <p:attrName>style.visibility</p:attrName>
                                        </p:attrNameLst>
                                      </p:cBhvr>
                                      <p:to>
                                        <p:strVal val="visible"/>
                                      </p:to>
                                    </p:set>
                                    <p:animEffect transition="in" filter="checkerboard(across)">
                                      <p:cBhvr>
                                        <p:cTn id="117" dur="500"/>
                                        <p:tgtEl>
                                          <p:spTgt spid="28708"/>
                                        </p:tgtEl>
                                      </p:cBhvr>
                                    </p:animEffect>
                                  </p:childTnLst>
                                </p:cTn>
                              </p:par>
                              <p:par>
                                <p:cTn id="118" presetID="5" presetClass="entr" presetSubtype="10" fill="hold" grpId="0" nodeType="withEffect">
                                  <p:stCondLst>
                                    <p:cond delay="0"/>
                                  </p:stCondLst>
                                  <p:childTnLst>
                                    <p:set>
                                      <p:cBhvr>
                                        <p:cTn id="119" dur="1" fill="hold">
                                          <p:stCondLst>
                                            <p:cond delay="0"/>
                                          </p:stCondLst>
                                        </p:cTn>
                                        <p:tgtEl>
                                          <p:spTgt spid="28709"/>
                                        </p:tgtEl>
                                        <p:attrNameLst>
                                          <p:attrName>style.visibility</p:attrName>
                                        </p:attrNameLst>
                                      </p:cBhvr>
                                      <p:to>
                                        <p:strVal val="visible"/>
                                      </p:to>
                                    </p:set>
                                    <p:animEffect transition="in" filter="checkerboard(across)">
                                      <p:cBhvr>
                                        <p:cTn id="120" dur="500"/>
                                        <p:tgtEl>
                                          <p:spTgt spid="28709"/>
                                        </p:tgtEl>
                                      </p:cBhvr>
                                    </p:animEffect>
                                  </p:childTnLst>
                                </p:cTn>
                              </p:par>
                              <p:par>
                                <p:cTn id="121" presetID="5" presetClass="entr" presetSubtype="10" fill="hold" grpId="0" nodeType="withEffect">
                                  <p:stCondLst>
                                    <p:cond delay="0"/>
                                  </p:stCondLst>
                                  <p:childTnLst>
                                    <p:set>
                                      <p:cBhvr>
                                        <p:cTn id="122" dur="1" fill="hold">
                                          <p:stCondLst>
                                            <p:cond delay="0"/>
                                          </p:stCondLst>
                                        </p:cTn>
                                        <p:tgtEl>
                                          <p:spTgt spid="28711"/>
                                        </p:tgtEl>
                                        <p:attrNameLst>
                                          <p:attrName>style.visibility</p:attrName>
                                        </p:attrNameLst>
                                      </p:cBhvr>
                                      <p:to>
                                        <p:strVal val="visible"/>
                                      </p:to>
                                    </p:set>
                                    <p:animEffect transition="in" filter="checkerboard(across)">
                                      <p:cBhvr>
                                        <p:cTn id="123" dur="500"/>
                                        <p:tgtEl>
                                          <p:spTgt spid="28711"/>
                                        </p:tgtEl>
                                      </p:cBhvr>
                                    </p:animEffect>
                                  </p:childTnLst>
                                </p:cTn>
                              </p:par>
                              <p:par>
                                <p:cTn id="124" presetID="5" presetClass="entr" presetSubtype="10" fill="hold" grpId="0" nodeType="withEffect">
                                  <p:stCondLst>
                                    <p:cond delay="0"/>
                                  </p:stCondLst>
                                  <p:childTnLst>
                                    <p:set>
                                      <p:cBhvr>
                                        <p:cTn id="125" dur="1" fill="hold">
                                          <p:stCondLst>
                                            <p:cond delay="0"/>
                                          </p:stCondLst>
                                        </p:cTn>
                                        <p:tgtEl>
                                          <p:spTgt spid="28713"/>
                                        </p:tgtEl>
                                        <p:attrNameLst>
                                          <p:attrName>style.visibility</p:attrName>
                                        </p:attrNameLst>
                                      </p:cBhvr>
                                      <p:to>
                                        <p:strVal val="visible"/>
                                      </p:to>
                                    </p:set>
                                    <p:animEffect transition="in" filter="checkerboard(across)">
                                      <p:cBhvr>
                                        <p:cTn id="126" dur="500"/>
                                        <p:tgtEl>
                                          <p:spTgt spid="28713"/>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5" presetClass="entr" presetSubtype="10" fill="hold" grpId="0" nodeType="clickEffect">
                                  <p:stCondLst>
                                    <p:cond delay="0"/>
                                  </p:stCondLst>
                                  <p:childTnLst>
                                    <p:set>
                                      <p:cBhvr>
                                        <p:cTn id="130" dur="1" fill="hold">
                                          <p:stCondLst>
                                            <p:cond delay="0"/>
                                          </p:stCondLst>
                                        </p:cTn>
                                        <p:tgtEl>
                                          <p:spTgt spid="28717"/>
                                        </p:tgtEl>
                                        <p:attrNameLst>
                                          <p:attrName>style.visibility</p:attrName>
                                        </p:attrNameLst>
                                      </p:cBhvr>
                                      <p:to>
                                        <p:strVal val="visible"/>
                                      </p:to>
                                    </p:set>
                                    <p:animEffect transition="in" filter="checkerboard(across)">
                                      <p:cBhvr>
                                        <p:cTn id="131" dur="500"/>
                                        <p:tgtEl>
                                          <p:spTgt spid="28717"/>
                                        </p:tgtEl>
                                      </p:cBhvr>
                                    </p:animEffect>
                                  </p:childTnLst>
                                </p:cTn>
                              </p:par>
                              <p:par>
                                <p:cTn id="132" presetID="5" presetClass="entr" presetSubtype="10" fill="hold" grpId="0" nodeType="withEffect">
                                  <p:stCondLst>
                                    <p:cond delay="0"/>
                                  </p:stCondLst>
                                  <p:childTnLst>
                                    <p:set>
                                      <p:cBhvr>
                                        <p:cTn id="133" dur="1" fill="hold">
                                          <p:stCondLst>
                                            <p:cond delay="0"/>
                                          </p:stCondLst>
                                        </p:cTn>
                                        <p:tgtEl>
                                          <p:spTgt spid="28714"/>
                                        </p:tgtEl>
                                        <p:attrNameLst>
                                          <p:attrName>style.visibility</p:attrName>
                                        </p:attrNameLst>
                                      </p:cBhvr>
                                      <p:to>
                                        <p:strVal val="visible"/>
                                      </p:to>
                                    </p:set>
                                    <p:animEffect transition="in" filter="checkerboard(across)">
                                      <p:cBhvr>
                                        <p:cTn id="134" dur="500"/>
                                        <p:tgtEl>
                                          <p:spTgt spid="28714"/>
                                        </p:tgtEl>
                                      </p:cBhvr>
                                    </p:animEffect>
                                  </p:childTnLst>
                                </p:cTn>
                              </p:par>
                              <p:par>
                                <p:cTn id="135" presetID="5" presetClass="entr" presetSubtype="10" fill="hold" grpId="0" nodeType="withEffect">
                                  <p:stCondLst>
                                    <p:cond delay="0"/>
                                  </p:stCondLst>
                                  <p:childTnLst>
                                    <p:set>
                                      <p:cBhvr>
                                        <p:cTn id="136" dur="1" fill="hold">
                                          <p:stCondLst>
                                            <p:cond delay="0"/>
                                          </p:stCondLst>
                                        </p:cTn>
                                        <p:tgtEl>
                                          <p:spTgt spid="28715"/>
                                        </p:tgtEl>
                                        <p:attrNameLst>
                                          <p:attrName>style.visibility</p:attrName>
                                        </p:attrNameLst>
                                      </p:cBhvr>
                                      <p:to>
                                        <p:strVal val="visible"/>
                                      </p:to>
                                    </p:set>
                                    <p:animEffect transition="in" filter="checkerboard(across)">
                                      <p:cBhvr>
                                        <p:cTn id="137" dur="500"/>
                                        <p:tgtEl>
                                          <p:spTgt spid="28715"/>
                                        </p:tgtEl>
                                      </p:cBhvr>
                                    </p:animEffect>
                                  </p:childTnLst>
                                </p:cTn>
                              </p:par>
                              <p:par>
                                <p:cTn id="138" presetID="5" presetClass="entr" presetSubtype="10" fill="hold" grpId="0" nodeType="withEffect">
                                  <p:stCondLst>
                                    <p:cond delay="0"/>
                                  </p:stCondLst>
                                  <p:childTnLst>
                                    <p:set>
                                      <p:cBhvr>
                                        <p:cTn id="139" dur="1" fill="hold">
                                          <p:stCondLst>
                                            <p:cond delay="0"/>
                                          </p:stCondLst>
                                        </p:cTn>
                                        <p:tgtEl>
                                          <p:spTgt spid="28716"/>
                                        </p:tgtEl>
                                        <p:attrNameLst>
                                          <p:attrName>style.visibility</p:attrName>
                                        </p:attrNameLst>
                                      </p:cBhvr>
                                      <p:to>
                                        <p:strVal val="visible"/>
                                      </p:to>
                                    </p:set>
                                    <p:animEffect transition="in" filter="checkerboard(across)">
                                      <p:cBhvr>
                                        <p:cTn id="140" dur="500"/>
                                        <p:tgtEl>
                                          <p:spTgt spid="28716"/>
                                        </p:tgtEl>
                                      </p:cBhvr>
                                    </p:animEffect>
                                  </p:childTnLst>
                                </p:cTn>
                              </p:par>
                              <p:par>
                                <p:cTn id="141" presetID="5" presetClass="entr" presetSubtype="10" fill="hold" grpId="0" nodeType="withEffect">
                                  <p:stCondLst>
                                    <p:cond delay="0"/>
                                  </p:stCondLst>
                                  <p:childTnLst>
                                    <p:set>
                                      <p:cBhvr>
                                        <p:cTn id="142" dur="1" fill="hold">
                                          <p:stCondLst>
                                            <p:cond delay="0"/>
                                          </p:stCondLst>
                                        </p:cTn>
                                        <p:tgtEl>
                                          <p:spTgt spid="28718"/>
                                        </p:tgtEl>
                                        <p:attrNameLst>
                                          <p:attrName>style.visibility</p:attrName>
                                        </p:attrNameLst>
                                      </p:cBhvr>
                                      <p:to>
                                        <p:strVal val="visible"/>
                                      </p:to>
                                    </p:set>
                                    <p:animEffect transition="in" filter="checkerboard(across)">
                                      <p:cBhvr>
                                        <p:cTn id="143" dur="500"/>
                                        <p:tgtEl>
                                          <p:spTgt spid="28718"/>
                                        </p:tgtEl>
                                      </p:cBhvr>
                                    </p:animEffect>
                                  </p:childTnLst>
                                </p:cTn>
                              </p:par>
                              <p:par>
                                <p:cTn id="144" presetID="5" presetClass="entr" presetSubtype="10" fill="hold" grpId="0" nodeType="withEffect">
                                  <p:stCondLst>
                                    <p:cond delay="0"/>
                                  </p:stCondLst>
                                  <p:childTnLst>
                                    <p:set>
                                      <p:cBhvr>
                                        <p:cTn id="145" dur="1" fill="hold">
                                          <p:stCondLst>
                                            <p:cond delay="0"/>
                                          </p:stCondLst>
                                        </p:cTn>
                                        <p:tgtEl>
                                          <p:spTgt spid="28722"/>
                                        </p:tgtEl>
                                        <p:attrNameLst>
                                          <p:attrName>style.visibility</p:attrName>
                                        </p:attrNameLst>
                                      </p:cBhvr>
                                      <p:to>
                                        <p:strVal val="visible"/>
                                      </p:to>
                                    </p:set>
                                    <p:animEffect transition="in" filter="checkerboard(across)">
                                      <p:cBhvr>
                                        <p:cTn id="146" dur="500"/>
                                        <p:tgtEl>
                                          <p:spTgt spid="28722"/>
                                        </p:tgtEl>
                                      </p:cBhvr>
                                    </p:animEffect>
                                  </p:childTnLst>
                                </p:cTn>
                              </p:par>
                              <p:par>
                                <p:cTn id="147" presetID="5" presetClass="entr" presetSubtype="10" fill="hold" grpId="0" nodeType="withEffect">
                                  <p:stCondLst>
                                    <p:cond delay="0"/>
                                  </p:stCondLst>
                                  <p:childTnLst>
                                    <p:set>
                                      <p:cBhvr>
                                        <p:cTn id="148" dur="1" fill="hold">
                                          <p:stCondLst>
                                            <p:cond delay="0"/>
                                          </p:stCondLst>
                                        </p:cTn>
                                        <p:tgtEl>
                                          <p:spTgt spid="28720"/>
                                        </p:tgtEl>
                                        <p:attrNameLst>
                                          <p:attrName>style.visibility</p:attrName>
                                        </p:attrNameLst>
                                      </p:cBhvr>
                                      <p:to>
                                        <p:strVal val="visible"/>
                                      </p:to>
                                    </p:set>
                                    <p:animEffect transition="in" filter="checkerboard(across)">
                                      <p:cBhvr>
                                        <p:cTn id="149" dur="500"/>
                                        <p:tgtEl>
                                          <p:spTgt spid="28720"/>
                                        </p:tgtEl>
                                      </p:cBhvr>
                                    </p:animEffect>
                                  </p:childTnLst>
                                </p:cTn>
                              </p:par>
                              <p:par>
                                <p:cTn id="150" presetID="5" presetClass="entr" presetSubtype="10" fill="hold" grpId="0" nodeType="withEffect">
                                  <p:stCondLst>
                                    <p:cond delay="0"/>
                                  </p:stCondLst>
                                  <p:childTnLst>
                                    <p:set>
                                      <p:cBhvr>
                                        <p:cTn id="151" dur="1" fill="hold">
                                          <p:stCondLst>
                                            <p:cond delay="0"/>
                                          </p:stCondLst>
                                        </p:cTn>
                                        <p:tgtEl>
                                          <p:spTgt spid="28719"/>
                                        </p:tgtEl>
                                        <p:attrNameLst>
                                          <p:attrName>style.visibility</p:attrName>
                                        </p:attrNameLst>
                                      </p:cBhvr>
                                      <p:to>
                                        <p:strVal val="visible"/>
                                      </p:to>
                                    </p:set>
                                    <p:animEffect transition="in" filter="checkerboard(across)">
                                      <p:cBhvr>
                                        <p:cTn id="152" dur="500"/>
                                        <p:tgtEl>
                                          <p:spTgt spid="28719"/>
                                        </p:tgtEl>
                                      </p:cBhvr>
                                    </p:animEffect>
                                  </p:childTnLst>
                                </p:cTn>
                              </p:par>
                              <p:par>
                                <p:cTn id="153" presetID="5" presetClass="entr" presetSubtype="10" fill="hold" grpId="0" nodeType="withEffect">
                                  <p:stCondLst>
                                    <p:cond delay="0"/>
                                  </p:stCondLst>
                                  <p:childTnLst>
                                    <p:set>
                                      <p:cBhvr>
                                        <p:cTn id="154" dur="1" fill="hold">
                                          <p:stCondLst>
                                            <p:cond delay="0"/>
                                          </p:stCondLst>
                                        </p:cTn>
                                        <p:tgtEl>
                                          <p:spTgt spid="28721"/>
                                        </p:tgtEl>
                                        <p:attrNameLst>
                                          <p:attrName>style.visibility</p:attrName>
                                        </p:attrNameLst>
                                      </p:cBhvr>
                                      <p:to>
                                        <p:strVal val="visible"/>
                                      </p:to>
                                    </p:set>
                                    <p:animEffect transition="in" filter="checkerboard(across)">
                                      <p:cBhvr>
                                        <p:cTn id="155" dur="500"/>
                                        <p:tgtEl>
                                          <p:spTgt spid="28721"/>
                                        </p:tgtEl>
                                      </p:cBhvr>
                                    </p:animEffect>
                                  </p:childTnLst>
                                </p:cTn>
                              </p:par>
                              <p:par>
                                <p:cTn id="156" presetID="5" presetClass="entr" presetSubtype="10" fill="hold" grpId="0" nodeType="withEffect">
                                  <p:stCondLst>
                                    <p:cond delay="0"/>
                                  </p:stCondLst>
                                  <p:childTnLst>
                                    <p:set>
                                      <p:cBhvr>
                                        <p:cTn id="157" dur="1" fill="hold">
                                          <p:stCondLst>
                                            <p:cond delay="0"/>
                                          </p:stCondLst>
                                        </p:cTn>
                                        <p:tgtEl>
                                          <p:spTgt spid="28723"/>
                                        </p:tgtEl>
                                        <p:attrNameLst>
                                          <p:attrName>style.visibility</p:attrName>
                                        </p:attrNameLst>
                                      </p:cBhvr>
                                      <p:to>
                                        <p:strVal val="visible"/>
                                      </p:to>
                                    </p:set>
                                    <p:animEffect transition="in" filter="checkerboard(across)">
                                      <p:cBhvr>
                                        <p:cTn id="158" dur="500"/>
                                        <p:tgtEl>
                                          <p:spTgt spid="28723"/>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5" presetClass="entr" presetSubtype="10" fill="hold" grpId="0" nodeType="clickEffect">
                                  <p:stCondLst>
                                    <p:cond delay="0"/>
                                  </p:stCondLst>
                                  <p:childTnLst>
                                    <p:set>
                                      <p:cBhvr>
                                        <p:cTn id="162" dur="1" fill="hold">
                                          <p:stCondLst>
                                            <p:cond delay="0"/>
                                          </p:stCondLst>
                                        </p:cTn>
                                        <p:tgtEl>
                                          <p:spTgt spid="28735"/>
                                        </p:tgtEl>
                                        <p:attrNameLst>
                                          <p:attrName>style.visibility</p:attrName>
                                        </p:attrNameLst>
                                      </p:cBhvr>
                                      <p:to>
                                        <p:strVal val="visible"/>
                                      </p:to>
                                    </p:set>
                                    <p:animEffect transition="in" filter="checkerboard(across)">
                                      <p:cBhvr>
                                        <p:cTn id="163" dur="500"/>
                                        <p:tgtEl>
                                          <p:spTgt spid="28735"/>
                                        </p:tgtEl>
                                      </p:cBhvr>
                                    </p:animEffect>
                                  </p:childTnLst>
                                </p:cTn>
                              </p:par>
                              <p:par>
                                <p:cTn id="164" presetID="5" presetClass="entr" presetSubtype="10" fill="hold" grpId="0" nodeType="withEffect">
                                  <p:stCondLst>
                                    <p:cond delay="0"/>
                                  </p:stCondLst>
                                  <p:childTnLst>
                                    <p:set>
                                      <p:cBhvr>
                                        <p:cTn id="165" dur="1" fill="hold">
                                          <p:stCondLst>
                                            <p:cond delay="0"/>
                                          </p:stCondLst>
                                        </p:cTn>
                                        <p:tgtEl>
                                          <p:spTgt spid="28729"/>
                                        </p:tgtEl>
                                        <p:attrNameLst>
                                          <p:attrName>style.visibility</p:attrName>
                                        </p:attrNameLst>
                                      </p:cBhvr>
                                      <p:to>
                                        <p:strVal val="visible"/>
                                      </p:to>
                                    </p:set>
                                    <p:animEffect transition="in" filter="checkerboard(across)">
                                      <p:cBhvr>
                                        <p:cTn id="166" dur="500"/>
                                        <p:tgtEl>
                                          <p:spTgt spid="28729"/>
                                        </p:tgtEl>
                                      </p:cBhvr>
                                    </p:animEffect>
                                  </p:childTnLst>
                                </p:cTn>
                              </p:par>
                              <p:par>
                                <p:cTn id="167" presetID="5" presetClass="entr" presetSubtype="10" fill="hold" grpId="0" nodeType="withEffect">
                                  <p:stCondLst>
                                    <p:cond delay="0"/>
                                  </p:stCondLst>
                                  <p:childTnLst>
                                    <p:set>
                                      <p:cBhvr>
                                        <p:cTn id="168" dur="1" fill="hold">
                                          <p:stCondLst>
                                            <p:cond delay="0"/>
                                          </p:stCondLst>
                                        </p:cTn>
                                        <p:tgtEl>
                                          <p:spTgt spid="28730"/>
                                        </p:tgtEl>
                                        <p:attrNameLst>
                                          <p:attrName>style.visibility</p:attrName>
                                        </p:attrNameLst>
                                      </p:cBhvr>
                                      <p:to>
                                        <p:strVal val="visible"/>
                                      </p:to>
                                    </p:set>
                                    <p:animEffect transition="in" filter="checkerboard(across)">
                                      <p:cBhvr>
                                        <p:cTn id="169" dur="500"/>
                                        <p:tgtEl>
                                          <p:spTgt spid="28730"/>
                                        </p:tgtEl>
                                      </p:cBhvr>
                                    </p:animEffect>
                                  </p:childTnLst>
                                </p:cTn>
                              </p:par>
                              <p:par>
                                <p:cTn id="170" presetID="5" presetClass="entr" presetSubtype="10" fill="hold" grpId="0" nodeType="withEffect">
                                  <p:stCondLst>
                                    <p:cond delay="0"/>
                                  </p:stCondLst>
                                  <p:childTnLst>
                                    <p:set>
                                      <p:cBhvr>
                                        <p:cTn id="171" dur="1" fill="hold">
                                          <p:stCondLst>
                                            <p:cond delay="0"/>
                                          </p:stCondLst>
                                        </p:cTn>
                                        <p:tgtEl>
                                          <p:spTgt spid="28731"/>
                                        </p:tgtEl>
                                        <p:attrNameLst>
                                          <p:attrName>style.visibility</p:attrName>
                                        </p:attrNameLst>
                                      </p:cBhvr>
                                      <p:to>
                                        <p:strVal val="visible"/>
                                      </p:to>
                                    </p:set>
                                    <p:animEffect transition="in" filter="checkerboard(across)">
                                      <p:cBhvr>
                                        <p:cTn id="172" dur="500"/>
                                        <p:tgtEl>
                                          <p:spTgt spid="28731"/>
                                        </p:tgtEl>
                                      </p:cBhvr>
                                    </p:animEffect>
                                  </p:childTnLst>
                                </p:cTn>
                              </p:par>
                              <p:par>
                                <p:cTn id="173" presetID="5" presetClass="entr" presetSubtype="10" fill="hold" grpId="0" nodeType="withEffect">
                                  <p:stCondLst>
                                    <p:cond delay="0"/>
                                  </p:stCondLst>
                                  <p:childTnLst>
                                    <p:set>
                                      <p:cBhvr>
                                        <p:cTn id="174" dur="1" fill="hold">
                                          <p:stCondLst>
                                            <p:cond delay="0"/>
                                          </p:stCondLst>
                                        </p:cTn>
                                        <p:tgtEl>
                                          <p:spTgt spid="28737"/>
                                        </p:tgtEl>
                                        <p:attrNameLst>
                                          <p:attrName>style.visibility</p:attrName>
                                        </p:attrNameLst>
                                      </p:cBhvr>
                                      <p:to>
                                        <p:strVal val="visible"/>
                                      </p:to>
                                    </p:set>
                                    <p:animEffect transition="in" filter="checkerboard(across)">
                                      <p:cBhvr>
                                        <p:cTn id="175" dur="500"/>
                                        <p:tgtEl>
                                          <p:spTgt spid="28737"/>
                                        </p:tgtEl>
                                      </p:cBhvr>
                                    </p:animEffect>
                                  </p:childTnLst>
                                </p:cTn>
                              </p:par>
                              <p:par>
                                <p:cTn id="176" presetID="5" presetClass="entr" presetSubtype="10" fill="hold" grpId="0" nodeType="withEffect">
                                  <p:stCondLst>
                                    <p:cond delay="0"/>
                                  </p:stCondLst>
                                  <p:childTnLst>
                                    <p:set>
                                      <p:cBhvr>
                                        <p:cTn id="177" dur="1" fill="hold">
                                          <p:stCondLst>
                                            <p:cond delay="0"/>
                                          </p:stCondLst>
                                        </p:cTn>
                                        <p:tgtEl>
                                          <p:spTgt spid="28732"/>
                                        </p:tgtEl>
                                        <p:attrNameLst>
                                          <p:attrName>style.visibility</p:attrName>
                                        </p:attrNameLst>
                                      </p:cBhvr>
                                      <p:to>
                                        <p:strVal val="visible"/>
                                      </p:to>
                                    </p:set>
                                    <p:animEffect transition="in" filter="checkerboard(across)">
                                      <p:cBhvr>
                                        <p:cTn id="178" dur="500"/>
                                        <p:tgtEl>
                                          <p:spTgt spid="28732"/>
                                        </p:tgtEl>
                                      </p:cBhvr>
                                    </p:animEffect>
                                  </p:childTnLst>
                                </p:cTn>
                              </p:par>
                              <p:par>
                                <p:cTn id="179" presetID="5" presetClass="entr" presetSubtype="10" fill="hold" grpId="0" nodeType="withEffect">
                                  <p:stCondLst>
                                    <p:cond delay="0"/>
                                  </p:stCondLst>
                                  <p:childTnLst>
                                    <p:set>
                                      <p:cBhvr>
                                        <p:cTn id="180" dur="1" fill="hold">
                                          <p:stCondLst>
                                            <p:cond delay="0"/>
                                          </p:stCondLst>
                                        </p:cTn>
                                        <p:tgtEl>
                                          <p:spTgt spid="28733"/>
                                        </p:tgtEl>
                                        <p:attrNameLst>
                                          <p:attrName>style.visibility</p:attrName>
                                        </p:attrNameLst>
                                      </p:cBhvr>
                                      <p:to>
                                        <p:strVal val="visible"/>
                                      </p:to>
                                    </p:set>
                                    <p:animEffect transition="in" filter="checkerboard(across)">
                                      <p:cBhvr>
                                        <p:cTn id="181" dur="500"/>
                                        <p:tgtEl>
                                          <p:spTgt spid="28733"/>
                                        </p:tgtEl>
                                      </p:cBhvr>
                                    </p:animEffect>
                                  </p:childTnLst>
                                </p:cTn>
                              </p:par>
                              <p:par>
                                <p:cTn id="182" presetID="5" presetClass="entr" presetSubtype="10" fill="hold" grpId="0" nodeType="withEffect">
                                  <p:stCondLst>
                                    <p:cond delay="0"/>
                                  </p:stCondLst>
                                  <p:childTnLst>
                                    <p:set>
                                      <p:cBhvr>
                                        <p:cTn id="183" dur="1" fill="hold">
                                          <p:stCondLst>
                                            <p:cond delay="0"/>
                                          </p:stCondLst>
                                        </p:cTn>
                                        <p:tgtEl>
                                          <p:spTgt spid="28734"/>
                                        </p:tgtEl>
                                        <p:attrNameLst>
                                          <p:attrName>style.visibility</p:attrName>
                                        </p:attrNameLst>
                                      </p:cBhvr>
                                      <p:to>
                                        <p:strVal val="visible"/>
                                      </p:to>
                                    </p:set>
                                    <p:animEffect transition="in" filter="checkerboard(across)">
                                      <p:cBhvr>
                                        <p:cTn id="184" dur="500"/>
                                        <p:tgtEl>
                                          <p:spTgt spid="28734"/>
                                        </p:tgtEl>
                                      </p:cBhvr>
                                    </p:animEffect>
                                  </p:childTnLst>
                                </p:cTn>
                              </p:par>
                              <p:par>
                                <p:cTn id="185" presetID="5" presetClass="entr" presetSubtype="10" fill="hold" grpId="0" nodeType="withEffect">
                                  <p:stCondLst>
                                    <p:cond delay="0"/>
                                  </p:stCondLst>
                                  <p:childTnLst>
                                    <p:set>
                                      <p:cBhvr>
                                        <p:cTn id="186" dur="1" fill="hold">
                                          <p:stCondLst>
                                            <p:cond delay="0"/>
                                          </p:stCondLst>
                                        </p:cTn>
                                        <p:tgtEl>
                                          <p:spTgt spid="28736"/>
                                        </p:tgtEl>
                                        <p:attrNameLst>
                                          <p:attrName>style.visibility</p:attrName>
                                        </p:attrNameLst>
                                      </p:cBhvr>
                                      <p:to>
                                        <p:strVal val="visible"/>
                                      </p:to>
                                    </p:set>
                                    <p:animEffect transition="in" filter="checkerboard(across)">
                                      <p:cBhvr>
                                        <p:cTn id="187" dur="500"/>
                                        <p:tgtEl>
                                          <p:spTgt spid="28736"/>
                                        </p:tgtEl>
                                      </p:cBhvr>
                                    </p:animEffect>
                                  </p:childTnLst>
                                </p:cTn>
                              </p:par>
                              <p:par>
                                <p:cTn id="188" presetID="5" presetClass="entr" presetSubtype="10" fill="hold" grpId="0" nodeType="withEffect">
                                  <p:stCondLst>
                                    <p:cond delay="0"/>
                                  </p:stCondLst>
                                  <p:childTnLst>
                                    <p:set>
                                      <p:cBhvr>
                                        <p:cTn id="189" dur="1" fill="hold">
                                          <p:stCondLst>
                                            <p:cond delay="0"/>
                                          </p:stCondLst>
                                        </p:cTn>
                                        <p:tgtEl>
                                          <p:spTgt spid="28738"/>
                                        </p:tgtEl>
                                        <p:attrNameLst>
                                          <p:attrName>style.visibility</p:attrName>
                                        </p:attrNameLst>
                                      </p:cBhvr>
                                      <p:to>
                                        <p:strVal val="visible"/>
                                      </p:to>
                                    </p:set>
                                    <p:animEffect transition="in" filter="checkerboard(across)">
                                      <p:cBhvr>
                                        <p:cTn id="190" dur="500"/>
                                        <p:tgtEl>
                                          <p:spTgt spid="28738"/>
                                        </p:tgtEl>
                                      </p:cBhvr>
                                    </p:animEffect>
                                  </p:childTnLst>
                                </p:cTn>
                              </p:par>
                              <p:par>
                                <p:cTn id="191" presetID="5" presetClass="entr" presetSubtype="10" fill="hold" grpId="0" nodeType="withEffect">
                                  <p:stCondLst>
                                    <p:cond delay="0"/>
                                  </p:stCondLst>
                                  <p:childTnLst>
                                    <p:set>
                                      <p:cBhvr>
                                        <p:cTn id="192" dur="1" fill="hold">
                                          <p:stCondLst>
                                            <p:cond delay="0"/>
                                          </p:stCondLst>
                                        </p:cTn>
                                        <p:tgtEl>
                                          <p:spTgt spid="28740"/>
                                        </p:tgtEl>
                                        <p:attrNameLst>
                                          <p:attrName>style.visibility</p:attrName>
                                        </p:attrNameLst>
                                      </p:cBhvr>
                                      <p:to>
                                        <p:strVal val="visible"/>
                                      </p:to>
                                    </p:set>
                                    <p:animEffect transition="in" filter="checkerboard(across)">
                                      <p:cBhvr>
                                        <p:cTn id="193" dur="500"/>
                                        <p:tgtEl>
                                          <p:spTgt spid="28740"/>
                                        </p:tgtEl>
                                      </p:cBhvr>
                                    </p:animEffect>
                                  </p:childTnLst>
                                </p:cTn>
                              </p:par>
                              <p:par>
                                <p:cTn id="194" presetID="5" presetClass="entr" presetSubtype="10" fill="hold" grpId="0" nodeType="withEffect">
                                  <p:stCondLst>
                                    <p:cond delay="0"/>
                                  </p:stCondLst>
                                  <p:childTnLst>
                                    <p:set>
                                      <p:cBhvr>
                                        <p:cTn id="195" dur="1" fill="hold">
                                          <p:stCondLst>
                                            <p:cond delay="0"/>
                                          </p:stCondLst>
                                        </p:cTn>
                                        <p:tgtEl>
                                          <p:spTgt spid="28745"/>
                                        </p:tgtEl>
                                        <p:attrNameLst>
                                          <p:attrName>style.visibility</p:attrName>
                                        </p:attrNameLst>
                                      </p:cBhvr>
                                      <p:to>
                                        <p:strVal val="visible"/>
                                      </p:to>
                                    </p:set>
                                    <p:animEffect transition="in" filter="checkerboard(across)">
                                      <p:cBhvr>
                                        <p:cTn id="196" dur="500"/>
                                        <p:tgtEl>
                                          <p:spTgt spid="28745"/>
                                        </p:tgtEl>
                                      </p:cBhvr>
                                    </p:animEffect>
                                  </p:childTnLst>
                                </p:cTn>
                              </p:par>
                              <p:par>
                                <p:cTn id="197" presetID="5" presetClass="entr" presetSubtype="10" fill="hold" grpId="0" nodeType="withEffect">
                                  <p:stCondLst>
                                    <p:cond delay="0"/>
                                  </p:stCondLst>
                                  <p:childTnLst>
                                    <p:set>
                                      <p:cBhvr>
                                        <p:cTn id="198" dur="1" fill="hold">
                                          <p:stCondLst>
                                            <p:cond delay="0"/>
                                          </p:stCondLst>
                                        </p:cTn>
                                        <p:tgtEl>
                                          <p:spTgt spid="28739"/>
                                        </p:tgtEl>
                                        <p:attrNameLst>
                                          <p:attrName>style.visibility</p:attrName>
                                        </p:attrNameLst>
                                      </p:cBhvr>
                                      <p:to>
                                        <p:strVal val="visible"/>
                                      </p:to>
                                    </p:set>
                                    <p:animEffect transition="in" filter="checkerboard(across)">
                                      <p:cBhvr>
                                        <p:cTn id="199" dur="500"/>
                                        <p:tgtEl>
                                          <p:spTgt spid="28739"/>
                                        </p:tgtEl>
                                      </p:cBhvr>
                                    </p:animEffect>
                                  </p:childTnLst>
                                </p:cTn>
                              </p:par>
                              <p:par>
                                <p:cTn id="200" presetID="5" presetClass="entr" presetSubtype="10" fill="hold" grpId="0" nodeType="withEffect">
                                  <p:stCondLst>
                                    <p:cond delay="0"/>
                                  </p:stCondLst>
                                  <p:childTnLst>
                                    <p:set>
                                      <p:cBhvr>
                                        <p:cTn id="201" dur="1" fill="hold">
                                          <p:stCondLst>
                                            <p:cond delay="0"/>
                                          </p:stCondLst>
                                        </p:cTn>
                                        <p:tgtEl>
                                          <p:spTgt spid="28741"/>
                                        </p:tgtEl>
                                        <p:attrNameLst>
                                          <p:attrName>style.visibility</p:attrName>
                                        </p:attrNameLst>
                                      </p:cBhvr>
                                      <p:to>
                                        <p:strVal val="visible"/>
                                      </p:to>
                                    </p:set>
                                    <p:animEffect transition="in" filter="checkerboard(across)">
                                      <p:cBhvr>
                                        <p:cTn id="202" dur="500"/>
                                        <p:tgtEl>
                                          <p:spTgt spid="28741"/>
                                        </p:tgtEl>
                                      </p:cBhvr>
                                    </p:animEffect>
                                  </p:childTnLst>
                                </p:cTn>
                              </p:par>
                              <p:par>
                                <p:cTn id="203" presetID="5" presetClass="entr" presetSubtype="10" fill="hold" grpId="0" nodeType="withEffect">
                                  <p:stCondLst>
                                    <p:cond delay="0"/>
                                  </p:stCondLst>
                                  <p:childTnLst>
                                    <p:set>
                                      <p:cBhvr>
                                        <p:cTn id="204" dur="1" fill="hold">
                                          <p:stCondLst>
                                            <p:cond delay="0"/>
                                          </p:stCondLst>
                                        </p:cTn>
                                        <p:tgtEl>
                                          <p:spTgt spid="28747"/>
                                        </p:tgtEl>
                                        <p:attrNameLst>
                                          <p:attrName>style.visibility</p:attrName>
                                        </p:attrNameLst>
                                      </p:cBhvr>
                                      <p:to>
                                        <p:strVal val="visible"/>
                                      </p:to>
                                    </p:set>
                                    <p:animEffect transition="in" filter="checkerboard(across)">
                                      <p:cBhvr>
                                        <p:cTn id="205" dur="500"/>
                                        <p:tgtEl>
                                          <p:spTgt spid="28747"/>
                                        </p:tgtEl>
                                      </p:cBhvr>
                                    </p:animEffect>
                                  </p:childTnLst>
                                </p:cTn>
                              </p:par>
                              <p:par>
                                <p:cTn id="206" presetID="5" presetClass="entr" presetSubtype="10" fill="hold" grpId="0" nodeType="withEffect">
                                  <p:stCondLst>
                                    <p:cond delay="0"/>
                                  </p:stCondLst>
                                  <p:childTnLst>
                                    <p:set>
                                      <p:cBhvr>
                                        <p:cTn id="207" dur="1" fill="hold">
                                          <p:stCondLst>
                                            <p:cond delay="0"/>
                                          </p:stCondLst>
                                        </p:cTn>
                                        <p:tgtEl>
                                          <p:spTgt spid="28742"/>
                                        </p:tgtEl>
                                        <p:attrNameLst>
                                          <p:attrName>style.visibility</p:attrName>
                                        </p:attrNameLst>
                                      </p:cBhvr>
                                      <p:to>
                                        <p:strVal val="visible"/>
                                      </p:to>
                                    </p:set>
                                    <p:animEffect transition="in" filter="checkerboard(across)">
                                      <p:cBhvr>
                                        <p:cTn id="208" dur="500"/>
                                        <p:tgtEl>
                                          <p:spTgt spid="28742"/>
                                        </p:tgtEl>
                                      </p:cBhvr>
                                    </p:animEffect>
                                  </p:childTnLst>
                                </p:cTn>
                              </p:par>
                              <p:par>
                                <p:cTn id="209" presetID="5" presetClass="entr" presetSubtype="10" fill="hold" grpId="0" nodeType="withEffect">
                                  <p:stCondLst>
                                    <p:cond delay="0"/>
                                  </p:stCondLst>
                                  <p:childTnLst>
                                    <p:set>
                                      <p:cBhvr>
                                        <p:cTn id="210" dur="1" fill="hold">
                                          <p:stCondLst>
                                            <p:cond delay="0"/>
                                          </p:stCondLst>
                                        </p:cTn>
                                        <p:tgtEl>
                                          <p:spTgt spid="28743"/>
                                        </p:tgtEl>
                                        <p:attrNameLst>
                                          <p:attrName>style.visibility</p:attrName>
                                        </p:attrNameLst>
                                      </p:cBhvr>
                                      <p:to>
                                        <p:strVal val="visible"/>
                                      </p:to>
                                    </p:set>
                                    <p:animEffect transition="in" filter="checkerboard(across)">
                                      <p:cBhvr>
                                        <p:cTn id="211" dur="500"/>
                                        <p:tgtEl>
                                          <p:spTgt spid="28743"/>
                                        </p:tgtEl>
                                      </p:cBhvr>
                                    </p:animEffect>
                                  </p:childTnLst>
                                </p:cTn>
                              </p:par>
                              <p:par>
                                <p:cTn id="212" presetID="5" presetClass="entr" presetSubtype="10" fill="hold" grpId="0" nodeType="withEffect">
                                  <p:stCondLst>
                                    <p:cond delay="0"/>
                                  </p:stCondLst>
                                  <p:childTnLst>
                                    <p:set>
                                      <p:cBhvr>
                                        <p:cTn id="213" dur="1" fill="hold">
                                          <p:stCondLst>
                                            <p:cond delay="0"/>
                                          </p:stCondLst>
                                        </p:cTn>
                                        <p:tgtEl>
                                          <p:spTgt spid="28744"/>
                                        </p:tgtEl>
                                        <p:attrNameLst>
                                          <p:attrName>style.visibility</p:attrName>
                                        </p:attrNameLst>
                                      </p:cBhvr>
                                      <p:to>
                                        <p:strVal val="visible"/>
                                      </p:to>
                                    </p:set>
                                    <p:animEffect transition="in" filter="checkerboard(across)">
                                      <p:cBhvr>
                                        <p:cTn id="214" dur="500"/>
                                        <p:tgtEl>
                                          <p:spTgt spid="28744"/>
                                        </p:tgtEl>
                                      </p:cBhvr>
                                    </p:animEffect>
                                  </p:childTnLst>
                                </p:cTn>
                              </p:par>
                              <p:par>
                                <p:cTn id="215" presetID="5" presetClass="entr" presetSubtype="10" fill="hold" grpId="0" nodeType="withEffect">
                                  <p:stCondLst>
                                    <p:cond delay="0"/>
                                  </p:stCondLst>
                                  <p:childTnLst>
                                    <p:set>
                                      <p:cBhvr>
                                        <p:cTn id="216" dur="1" fill="hold">
                                          <p:stCondLst>
                                            <p:cond delay="0"/>
                                          </p:stCondLst>
                                        </p:cTn>
                                        <p:tgtEl>
                                          <p:spTgt spid="28748"/>
                                        </p:tgtEl>
                                        <p:attrNameLst>
                                          <p:attrName>style.visibility</p:attrName>
                                        </p:attrNameLst>
                                      </p:cBhvr>
                                      <p:to>
                                        <p:strVal val="visible"/>
                                      </p:to>
                                    </p:set>
                                    <p:animEffect transition="in" filter="checkerboard(across)">
                                      <p:cBhvr>
                                        <p:cTn id="217" dur="500"/>
                                        <p:tgtEl>
                                          <p:spTgt spid="28748"/>
                                        </p:tgtEl>
                                      </p:cBhvr>
                                    </p:animEffect>
                                  </p:childTnLst>
                                </p:cTn>
                              </p:par>
                              <p:par>
                                <p:cTn id="218" presetID="5" presetClass="entr" presetSubtype="10" fill="hold" grpId="0" nodeType="withEffect">
                                  <p:stCondLst>
                                    <p:cond delay="0"/>
                                  </p:stCondLst>
                                  <p:childTnLst>
                                    <p:set>
                                      <p:cBhvr>
                                        <p:cTn id="219" dur="1" fill="hold">
                                          <p:stCondLst>
                                            <p:cond delay="0"/>
                                          </p:stCondLst>
                                        </p:cTn>
                                        <p:tgtEl>
                                          <p:spTgt spid="28746"/>
                                        </p:tgtEl>
                                        <p:attrNameLst>
                                          <p:attrName>style.visibility</p:attrName>
                                        </p:attrNameLst>
                                      </p:cBhvr>
                                      <p:to>
                                        <p:strVal val="visible"/>
                                      </p:to>
                                    </p:set>
                                    <p:animEffect transition="in" filter="checkerboard(across)">
                                      <p:cBhvr>
                                        <p:cTn id="220" dur="500"/>
                                        <p:tgtEl>
                                          <p:spTgt spid="28746"/>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5" presetClass="entr" presetSubtype="10" fill="hold" grpId="0" nodeType="clickEffect">
                                  <p:stCondLst>
                                    <p:cond delay="0"/>
                                  </p:stCondLst>
                                  <p:childTnLst>
                                    <p:set>
                                      <p:cBhvr>
                                        <p:cTn id="224" dur="1" fill="hold">
                                          <p:stCondLst>
                                            <p:cond delay="0"/>
                                          </p:stCondLst>
                                        </p:cTn>
                                        <p:tgtEl>
                                          <p:spTgt spid="28755"/>
                                        </p:tgtEl>
                                        <p:attrNameLst>
                                          <p:attrName>style.visibility</p:attrName>
                                        </p:attrNameLst>
                                      </p:cBhvr>
                                      <p:to>
                                        <p:strVal val="visible"/>
                                      </p:to>
                                    </p:set>
                                    <p:animEffect transition="in" filter="checkerboard(across)">
                                      <p:cBhvr>
                                        <p:cTn id="225" dur="500"/>
                                        <p:tgtEl>
                                          <p:spTgt spid="28755"/>
                                        </p:tgtEl>
                                      </p:cBhvr>
                                    </p:animEffect>
                                  </p:childTnLst>
                                </p:cTn>
                              </p:par>
                              <p:par>
                                <p:cTn id="226" presetID="5" presetClass="entr" presetSubtype="10" fill="hold" grpId="0" nodeType="withEffect">
                                  <p:stCondLst>
                                    <p:cond delay="0"/>
                                  </p:stCondLst>
                                  <p:childTnLst>
                                    <p:set>
                                      <p:cBhvr>
                                        <p:cTn id="227" dur="1" fill="hold">
                                          <p:stCondLst>
                                            <p:cond delay="0"/>
                                          </p:stCondLst>
                                        </p:cTn>
                                        <p:tgtEl>
                                          <p:spTgt spid="28757"/>
                                        </p:tgtEl>
                                        <p:attrNameLst>
                                          <p:attrName>style.visibility</p:attrName>
                                        </p:attrNameLst>
                                      </p:cBhvr>
                                      <p:to>
                                        <p:strVal val="visible"/>
                                      </p:to>
                                    </p:set>
                                    <p:animEffect transition="in" filter="checkerboard(across)">
                                      <p:cBhvr>
                                        <p:cTn id="228" dur="500"/>
                                        <p:tgtEl>
                                          <p:spTgt spid="28757"/>
                                        </p:tgtEl>
                                      </p:cBhvr>
                                    </p:animEffect>
                                  </p:childTnLst>
                                </p:cTn>
                              </p:par>
                              <p:par>
                                <p:cTn id="229" presetID="5" presetClass="entr" presetSubtype="10" fill="hold" grpId="0" nodeType="withEffect">
                                  <p:stCondLst>
                                    <p:cond delay="0"/>
                                  </p:stCondLst>
                                  <p:childTnLst>
                                    <p:set>
                                      <p:cBhvr>
                                        <p:cTn id="230" dur="1" fill="hold">
                                          <p:stCondLst>
                                            <p:cond delay="0"/>
                                          </p:stCondLst>
                                        </p:cTn>
                                        <p:tgtEl>
                                          <p:spTgt spid="28749"/>
                                        </p:tgtEl>
                                        <p:attrNameLst>
                                          <p:attrName>style.visibility</p:attrName>
                                        </p:attrNameLst>
                                      </p:cBhvr>
                                      <p:to>
                                        <p:strVal val="visible"/>
                                      </p:to>
                                    </p:set>
                                    <p:animEffect transition="in" filter="checkerboard(across)">
                                      <p:cBhvr>
                                        <p:cTn id="231" dur="500"/>
                                        <p:tgtEl>
                                          <p:spTgt spid="28749"/>
                                        </p:tgtEl>
                                      </p:cBhvr>
                                    </p:animEffect>
                                  </p:childTnLst>
                                </p:cTn>
                              </p:par>
                              <p:par>
                                <p:cTn id="232" presetID="5" presetClass="entr" presetSubtype="10" fill="hold" grpId="0" nodeType="withEffect">
                                  <p:stCondLst>
                                    <p:cond delay="0"/>
                                  </p:stCondLst>
                                  <p:childTnLst>
                                    <p:set>
                                      <p:cBhvr>
                                        <p:cTn id="233" dur="1" fill="hold">
                                          <p:stCondLst>
                                            <p:cond delay="0"/>
                                          </p:stCondLst>
                                        </p:cTn>
                                        <p:tgtEl>
                                          <p:spTgt spid="28751"/>
                                        </p:tgtEl>
                                        <p:attrNameLst>
                                          <p:attrName>style.visibility</p:attrName>
                                        </p:attrNameLst>
                                      </p:cBhvr>
                                      <p:to>
                                        <p:strVal val="visible"/>
                                      </p:to>
                                    </p:set>
                                    <p:animEffect transition="in" filter="checkerboard(across)">
                                      <p:cBhvr>
                                        <p:cTn id="234" dur="500"/>
                                        <p:tgtEl>
                                          <p:spTgt spid="28751"/>
                                        </p:tgtEl>
                                      </p:cBhvr>
                                    </p:animEffect>
                                  </p:childTnLst>
                                </p:cTn>
                              </p:par>
                              <p:par>
                                <p:cTn id="235" presetID="5" presetClass="entr" presetSubtype="10" fill="hold" grpId="0" nodeType="withEffect">
                                  <p:stCondLst>
                                    <p:cond delay="0"/>
                                  </p:stCondLst>
                                  <p:childTnLst>
                                    <p:set>
                                      <p:cBhvr>
                                        <p:cTn id="236" dur="1" fill="hold">
                                          <p:stCondLst>
                                            <p:cond delay="0"/>
                                          </p:stCondLst>
                                        </p:cTn>
                                        <p:tgtEl>
                                          <p:spTgt spid="28750"/>
                                        </p:tgtEl>
                                        <p:attrNameLst>
                                          <p:attrName>style.visibility</p:attrName>
                                        </p:attrNameLst>
                                      </p:cBhvr>
                                      <p:to>
                                        <p:strVal val="visible"/>
                                      </p:to>
                                    </p:set>
                                    <p:animEffect transition="in" filter="checkerboard(across)">
                                      <p:cBhvr>
                                        <p:cTn id="237" dur="500"/>
                                        <p:tgtEl>
                                          <p:spTgt spid="28750"/>
                                        </p:tgtEl>
                                      </p:cBhvr>
                                    </p:animEffect>
                                  </p:childTnLst>
                                </p:cTn>
                              </p:par>
                              <p:par>
                                <p:cTn id="238" presetID="5" presetClass="entr" presetSubtype="10" fill="hold" grpId="0" nodeType="withEffect">
                                  <p:stCondLst>
                                    <p:cond delay="0"/>
                                  </p:stCondLst>
                                  <p:childTnLst>
                                    <p:set>
                                      <p:cBhvr>
                                        <p:cTn id="239" dur="1" fill="hold">
                                          <p:stCondLst>
                                            <p:cond delay="0"/>
                                          </p:stCondLst>
                                        </p:cTn>
                                        <p:tgtEl>
                                          <p:spTgt spid="28756"/>
                                        </p:tgtEl>
                                        <p:attrNameLst>
                                          <p:attrName>style.visibility</p:attrName>
                                        </p:attrNameLst>
                                      </p:cBhvr>
                                      <p:to>
                                        <p:strVal val="visible"/>
                                      </p:to>
                                    </p:set>
                                    <p:animEffect transition="in" filter="checkerboard(across)">
                                      <p:cBhvr>
                                        <p:cTn id="240" dur="500"/>
                                        <p:tgtEl>
                                          <p:spTgt spid="28756"/>
                                        </p:tgtEl>
                                      </p:cBhvr>
                                    </p:animEffect>
                                  </p:childTnLst>
                                </p:cTn>
                              </p:par>
                              <p:par>
                                <p:cTn id="241" presetID="5" presetClass="entr" presetSubtype="10" fill="hold" grpId="0" nodeType="withEffect">
                                  <p:stCondLst>
                                    <p:cond delay="0"/>
                                  </p:stCondLst>
                                  <p:childTnLst>
                                    <p:set>
                                      <p:cBhvr>
                                        <p:cTn id="242" dur="1" fill="hold">
                                          <p:stCondLst>
                                            <p:cond delay="0"/>
                                          </p:stCondLst>
                                        </p:cTn>
                                        <p:tgtEl>
                                          <p:spTgt spid="28758"/>
                                        </p:tgtEl>
                                        <p:attrNameLst>
                                          <p:attrName>style.visibility</p:attrName>
                                        </p:attrNameLst>
                                      </p:cBhvr>
                                      <p:to>
                                        <p:strVal val="visible"/>
                                      </p:to>
                                    </p:set>
                                    <p:animEffect transition="in" filter="checkerboard(across)">
                                      <p:cBhvr>
                                        <p:cTn id="243" dur="500"/>
                                        <p:tgtEl>
                                          <p:spTgt spid="28758"/>
                                        </p:tgtEl>
                                      </p:cBhvr>
                                    </p:animEffect>
                                  </p:childTnLst>
                                </p:cTn>
                              </p:par>
                              <p:par>
                                <p:cTn id="244" presetID="5" presetClass="entr" presetSubtype="10" fill="hold" grpId="0" nodeType="withEffect">
                                  <p:stCondLst>
                                    <p:cond delay="0"/>
                                  </p:stCondLst>
                                  <p:childTnLst>
                                    <p:set>
                                      <p:cBhvr>
                                        <p:cTn id="245" dur="1" fill="hold">
                                          <p:stCondLst>
                                            <p:cond delay="0"/>
                                          </p:stCondLst>
                                        </p:cTn>
                                        <p:tgtEl>
                                          <p:spTgt spid="28765"/>
                                        </p:tgtEl>
                                        <p:attrNameLst>
                                          <p:attrName>style.visibility</p:attrName>
                                        </p:attrNameLst>
                                      </p:cBhvr>
                                      <p:to>
                                        <p:strVal val="visible"/>
                                      </p:to>
                                    </p:set>
                                    <p:animEffect transition="in" filter="checkerboard(across)">
                                      <p:cBhvr>
                                        <p:cTn id="246" dur="500"/>
                                        <p:tgtEl>
                                          <p:spTgt spid="28765"/>
                                        </p:tgtEl>
                                      </p:cBhvr>
                                    </p:animEffect>
                                  </p:childTnLst>
                                </p:cTn>
                              </p:par>
                              <p:par>
                                <p:cTn id="247" presetID="5" presetClass="entr" presetSubtype="10" fill="hold" grpId="0" nodeType="withEffect">
                                  <p:stCondLst>
                                    <p:cond delay="0"/>
                                  </p:stCondLst>
                                  <p:childTnLst>
                                    <p:set>
                                      <p:cBhvr>
                                        <p:cTn id="248" dur="1" fill="hold">
                                          <p:stCondLst>
                                            <p:cond delay="0"/>
                                          </p:stCondLst>
                                        </p:cTn>
                                        <p:tgtEl>
                                          <p:spTgt spid="28767"/>
                                        </p:tgtEl>
                                        <p:attrNameLst>
                                          <p:attrName>style.visibility</p:attrName>
                                        </p:attrNameLst>
                                      </p:cBhvr>
                                      <p:to>
                                        <p:strVal val="visible"/>
                                      </p:to>
                                    </p:set>
                                    <p:animEffect transition="in" filter="checkerboard(across)">
                                      <p:cBhvr>
                                        <p:cTn id="249" dur="500"/>
                                        <p:tgtEl>
                                          <p:spTgt spid="28767"/>
                                        </p:tgtEl>
                                      </p:cBhvr>
                                    </p:animEffect>
                                  </p:childTnLst>
                                </p:cTn>
                              </p:par>
                              <p:par>
                                <p:cTn id="250" presetID="5" presetClass="entr" presetSubtype="10" fill="hold" grpId="0" nodeType="withEffect">
                                  <p:stCondLst>
                                    <p:cond delay="0"/>
                                  </p:stCondLst>
                                  <p:childTnLst>
                                    <p:set>
                                      <p:cBhvr>
                                        <p:cTn id="251" dur="1" fill="hold">
                                          <p:stCondLst>
                                            <p:cond delay="0"/>
                                          </p:stCondLst>
                                        </p:cTn>
                                        <p:tgtEl>
                                          <p:spTgt spid="28759"/>
                                        </p:tgtEl>
                                        <p:attrNameLst>
                                          <p:attrName>style.visibility</p:attrName>
                                        </p:attrNameLst>
                                      </p:cBhvr>
                                      <p:to>
                                        <p:strVal val="visible"/>
                                      </p:to>
                                    </p:set>
                                    <p:animEffect transition="in" filter="checkerboard(across)">
                                      <p:cBhvr>
                                        <p:cTn id="252" dur="500"/>
                                        <p:tgtEl>
                                          <p:spTgt spid="28759"/>
                                        </p:tgtEl>
                                      </p:cBhvr>
                                    </p:animEffect>
                                  </p:childTnLst>
                                </p:cTn>
                              </p:par>
                              <p:par>
                                <p:cTn id="253" presetID="5" presetClass="entr" presetSubtype="10" fill="hold" grpId="0" nodeType="withEffect">
                                  <p:stCondLst>
                                    <p:cond delay="0"/>
                                  </p:stCondLst>
                                  <p:childTnLst>
                                    <p:set>
                                      <p:cBhvr>
                                        <p:cTn id="254" dur="1" fill="hold">
                                          <p:stCondLst>
                                            <p:cond delay="0"/>
                                          </p:stCondLst>
                                        </p:cTn>
                                        <p:tgtEl>
                                          <p:spTgt spid="28760"/>
                                        </p:tgtEl>
                                        <p:attrNameLst>
                                          <p:attrName>style.visibility</p:attrName>
                                        </p:attrNameLst>
                                      </p:cBhvr>
                                      <p:to>
                                        <p:strVal val="visible"/>
                                      </p:to>
                                    </p:set>
                                    <p:animEffect transition="in" filter="checkerboard(across)">
                                      <p:cBhvr>
                                        <p:cTn id="255" dur="500"/>
                                        <p:tgtEl>
                                          <p:spTgt spid="28760"/>
                                        </p:tgtEl>
                                      </p:cBhvr>
                                    </p:animEffect>
                                  </p:childTnLst>
                                </p:cTn>
                              </p:par>
                              <p:par>
                                <p:cTn id="256" presetID="5" presetClass="entr" presetSubtype="10" fill="hold" grpId="0" nodeType="withEffect">
                                  <p:stCondLst>
                                    <p:cond delay="0"/>
                                  </p:stCondLst>
                                  <p:childTnLst>
                                    <p:set>
                                      <p:cBhvr>
                                        <p:cTn id="257" dur="1" fill="hold">
                                          <p:stCondLst>
                                            <p:cond delay="0"/>
                                          </p:stCondLst>
                                        </p:cTn>
                                        <p:tgtEl>
                                          <p:spTgt spid="28761"/>
                                        </p:tgtEl>
                                        <p:attrNameLst>
                                          <p:attrName>style.visibility</p:attrName>
                                        </p:attrNameLst>
                                      </p:cBhvr>
                                      <p:to>
                                        <p:strVal val="visible"/>
                                      </p:to>
                                    </p:set>
                                    <p:animEffect transition="in" filter="checkerboard(across)">
                                      <p:cBhvr>
                                        <p:cTn id="258" dur="500"/>
                                        <p:tgtEl>
                                          <p:spTgt spid="28761"/>
                                        </p:tgtEl>
                                      </p:cBhvr>
                                    </p:animEffect>
                                  </p:childTnLst>
                                </p:cTn>
                              </p:par>
                              <p:par>
                                <p:cTn id="259" presetID="5" presetClass="entr" presetSubtype="10" fill="hold" grpId="0" nodeType="withEffect">
                                  <p:stCondLst>
                                    <p:cond delay="0"/>
                                  </p:stCondLst>
                                  <p:childTnLst>
                                    <p:set>
                                      <p:cBhvr>
                                        <p:cTn id="260" dur="1" fill="hold">
                                          <p:stCondLst>
                                            <p:cond delay="0"/>
                                          </p:stCondLst>
                                        </p:cTn>
                                        <p:tgtEl>
                                          <p:spTgt spid="28762"/>
                                        </p:tgtEl>
                                        <p:attrNameLst>
                                          <p:attrName>style.visibility</p:attrName>
                                        </p:attrNameLst>
                                      </p:cBhvr>
                                      <p:to>
                                        <p:strVal val="visible"/>
                                      </p:to>
                                    </p:set>
                                    <p:animEffect transition="in" filter="checkerboard(across)">
                                      <p:cBhvr>
                                        <p:cTn id="261" dur="500"/>
                                        <p:tgtEl>
                                          <p:spTgt spid="28762"/>
                                        </p:tgtEl>
                                      </p:cBhvr>
                                    </p:animEffect>
                                  </p:childTnLst>
                                </p:cTn>
                              </p:par>
                              <p:par>
                                <p:cTn id="262" presetID="5" presetClass="entr" presetSubtype="10" fill="hold" grpId="0" nodeType="withEffect">
                                  <p:stCondLst>
                                    <p:cond delay="0"/>
                                  </p:stCondLst>
                                  <p:childTnLst>
                                    <p:set>
                                      <p:cBhvr>
                                        <p:cTn id="263" dur="1" fill="hold">
                                          <p:stCondLst>
                                            <p:cond delay="0"/>
                                          </p:stCondLst>
                                        </p:cTn>
                                        <p:tgtEl>
                                          <p:spTgt spid="28763"/>
                                        </p:tgtEl>
                                        <p:attrNameLst>
                                          <p:attrName>style.visibility</p:attrName>
                                        </p:attrNameLst>
                                      </p:cBhvr>
                                      <p:to>
                                        <p:strVal val="visible"/>
                                      </p:to>
                                    </p:set>
                                    <p:animEffect transition="in" filter="checkerboard(across)">
                                      <p:cBhvr>
                                        <p:cTn id="264" dur="500"/>
                                        <p:tgtEl>
                                          <p:spTgt spid="28763"/>
                                        </p:tgtEl>
                                      </p:cBhvr>
                                    </p:animEffect>
                                  </p:childTnLst>
                                </p:cTn>
                              </p:par>
                              <p:par>
                                <p:cTn id="265" presetID="5" presetClass="entr" presetSubtype="10" fill="hold" grpId="0" nodeType="withEffect">
                                  <p:stCondLst>
                                    <p:cond delay="0"/>
                                  </p:stCondLst>
                                  <p:childTnLst>
                                    <p:set>
                                      <p:cBhvr>
                                        <p:cTn id="266" dur="1" fill="hold">
                                          <p:stCondLst>
                                            <p:cond delay="0"/>
                                          </p:stCondLst>
                                        </p:cTn>
                                        <p:tgtEl>
                                          <p:spTgt spid="28764"/>
                                        </p:tgtEl>
                                        <p:attrNameLst>
                                          <p:attrName>style.visibility</p:attrName>
                                        </p:attrNameLst>
                                      </p:cBhvr>
                                      <p:to>
                                        <p:strVal val="visible"/>
                                      </p:to>
                                    </p:set>
                                    <p:animEffect transition="in" filter="checkerboard(across)">
                                      <p:cBhvr>
                                        <p:cTn id="267" dur="500"/>
                                        <p:tgtEl>
                                          <p:spTgt spid="28764"/>
                                        </p:tgtEl>
                                      </p:cBhvr>
                                    </p:animEffect>
                                  </p:childTnLst>
                                </p:cTn>
                              </p:par>
                              <p:par>
                                <p:cTn id="268" presetID="5" presetClass="entr" presetSubtype="10" fill="hold" grpId="0" nodeType="withEffect">
                                  <p:stCondLst>
                                    <p:cond delay="0"/>
                                  </p:stCondLst>
                                  <p:childTnLst>
                                    <p:set>
                                      <p:cBhvr>
                                        <p:cTn id="269" dur="1" fill="hold">
                                          <p:stCondLst>
                                            <p:cond delay="0"/>
                                          </p:stCondLst>
                                        </p:cTn>
                                        <p:tgtEl>
                                          <p:spTgt spid="28766"/>
                                        </p:tgtEl>
                                        <p:attrNameLst>
                                          <p:attrName>style.visibility</p:attrName>
                                        </p:attrNameLst>
                                      </p:cBhvr>
                                      <p:to>
                                        <p:strVal val="visible"/>
                                      </p:to>
                                    </p:set>
                                    <p:animEffect transition="in" filter="checkerboard(across)">
                                      <p:cBhvr>
                                        <p:cTn id="270" dur="500"/>
                                        <p:tgtEl>
                                          <p:spTgt spid="28766"/>
                                        </p:tgtEl>
                                      </p:cBhvr>
                                    </p:animEffect>
                                  </p:childTnLst>
                                </p:cTn>
                              </p:par>
                              <p:par>
                                <p:cTn id="271" presetID="5" presetClass="entr" presetSubtype="10" fill="hold" grpId="0" nodeType="withEffect">
                                  <p:stCondLst>
                                    <p:cond delay="0"/>
                                  </p:stCondLst>
                                  <p:childTnLst>
                                    <p:set>
                                      <p:cBhvr>
                                        <p:cTn id="272" dur="1" fill="hold">
                                          <p:stCondLst>
                                            <p:cond delay="0"/>
                                          </p:stCondLst>
                                        </p:cTn>
                                        <p:tgtEl>
                                          <p:spTgt spid="28768"/>
                                        </p:tgtEl>
                                        <p:attrNameLst>
                                          <p:attrName>style.visibility</p:attrName>
                                        </p:attrNameLst>
                                      </p:cBhvr>
                                      <p:to>
                                        <p:strVal val="visible"/>
                                      </p:to>
                                    </p:set>
                                    <p:animEffect transition="in" filter="checkerboard(across)">
                                      <p:cBhvr>
                                        <p:cTn id="273" dur="500"/>
                                        <p:tgtEl>
                                          <p:spTgt spid="28768"/>
                                        </p:tgtEl>
                                      </p:cBhvr>
                                    </p:animEffect>
                                  </p:childTnLst>
                                </p:cTn>
                              </p:par>
                              <p:par>
                                <p:cTn id="274" presetID="5" presetClass="entr" presetSubtype="10" fill="hold" grpId="0" nodeType="withEffect">
                                  <p:stCondLst>
                                    <p:cond delay="0"/>
                                  </p:stCondLst>
                                  <p:childTnLst>
                                    <p:set>
                                      <p:cBhvr>
                                        <p:cTn id="275" dur="1" fill="hold">
                                          <p:stCondLst>
                                            <p:cond delay="0"/>
                                          </p:stCondLst>
                                        </p:cTn>
                                        <p:tgtEl>
                                          <p:spTgt spid="28752"/>
                                        </p:tgtEl>
                                        <p:attrNameLst>
                                          <p:attrName>style.visibility</p:attrName>
                                        </p:attrNameLst>
                                      </p:cBhvr>
                                      <p:to>
                                        <p:strVal val="visible"/>
                                      </p:to>
                                    </p:set>
                                    <p:animEffect transition="in" filter="checkerboard(across)">
                                      <p:cBhvr>
                                        <p:cTn id="276" dur="500"/>
                                        <p:tgtEl>
                                          <p:spTgt spid="28752"/>
                                        </p:tgtEl>
                                      </p:cBhvr>
                                    </p:animEffect>
                                  </p:childTnLst>
                                </p:cTn>
                              </p:par>
                              <p:par>
                                <p:cTn id="277" presetID="5" presetClass="entr" presetSubtype="10" fill="hold" grpId="0" nodeType="withEffect">
                                  <p:stCondLst>
                                    <p:cond delay="0"/>
                                  </p:stCondLst>
                                  <p:childTnLst>
                                    <p:set>
                                      <p:cBhvr>
                                        <p:cTn id="278" dur="1" fill="hold">
                                          <p:stCondLst>
                                            <p:cond delay="0"/>
                                          </p:stCondLst>
                                        </p:cTn>
                                        <p:tgtEl>
                                          <p:spTgt spid="28754"/>
                                        </p:tgtEl>
                                        <p:attrNameLst>
                                          <p:attrName>style.visibility</p:attrName>
                                        </p:attrNameLst>
                                      </p:cBhvr>
                                      <p:to>
                                        <p:strVal val="visible"/>
                                      </p:to>
                                    </p:set>
                                    <p:animEffect transition="in" filter="checkerboard(across)">
                                      <p:cBhvr>
                                        <p:cTn id="279" dur="500"/>
                                        <p:tgtEl>
                                          <p:spTgt spid="28754"/>
                                        </p:tgtEl>
                                      </p:cBhvr>
                                    </p:animEffect>
                                  </p:childTnLst>
                                </p:cTn>
                              </p:par>
                              <p:par>
                                <p:cTn id="280" presetID="5" presetClass="entr" presetSubtype="10" fill="hold" grpId="1" nodeType="withEffect">
                                  <p:stCondLst>
                                    <p:cond delay="0"/>
                                  </p:stCondLst>
                                  <p:childTnLst>
                                    <p:set>
                                      <p:cBhvr>
                                        <p:cTn id="281" dur="1" fill="hold">
                                          <p:stCondLst>
                                            <p:cond delay="0"/>
                                          </p:stCondLst>
                                        </p:cTn>
                                        <p:tgtEl>
                                          <p:spTgt spid="28752"/>
                                        </p:tgtEl>
                                        <p:attrNameLst>
                                          <p:attrName>style.visibility</p:attrName>
                                        </p:attrNameLst>
                                      </p:cBhvr>
                                      <p:to>
                                        <p:strVal val="visible"/>
                                      </p:to>
                                    </p:set>
                                    <p:animEffect transition="in" filter="checkerboard(across)">
                                      <p:cBhvr>
                                        <p:cTn id="282" dur="500"/>
                                        <p:tgtEl>
                                          <p:spTgt spid="28752"/>
                                        </p:tgtEl>
                                      </p:cBhvr>
                                    </p:animEffect>
                                  </p:childTnLst>
                                </p:cTn>
                              </p:par>
                              <p:par>
                                <p:cTn id="283" presetID="5" presetClass="entr" presetSubtype="10" fill="hold" grpId="0" nodeType="withEffect">
                                  <p:stCondLst>
                                    <p:cond delay="0"/>
                                  </p:stCondLst>
                                  <p:childTnLst>
                                    <p:set>
                                      <p:cBhvr>
                                        <p:cTn id="284" dur="1" fill="hold">
                                          <p:stCondLst>
                                            <p:cond delay="0"/>
                                          </p:stCondLst>
                                        </p:cTn>
                                        <p:tgtEl>
                                          <p:spTgt spid="28753"/>
                                        </p:tgtEl>
                                        <p:attrNameLst>
                                          <p:attrName>style.visibility</p:attrName>
                                        </p:attrNameLst>
                                      </p:cBhvr>
                                      <p:to>
                                        <p:strVal val="visible"/>
                                      </p:to>
                                    </p:set>
                                    <p:animEffect transition="in" filter="checkerboard(across)">
                                      <p:cBhvr>
                                        <p:cTn id="285" dur="500"/>
                                        <p:tgtEl>
                                          <p:spTgt spid="28753"/>
                                        </p:tgtEl>
                                      </p:cBhvr>
                                    </p:animEffect>
                                  </p:childTnLst>
                                </p:cTn>
                              </p:par>
                            </p:childTnLst>
                          </p:cTn>
                        </p:par>
                      </p:childTnLst>
                    </p:cTn>
                  </p:par>
                  <p:par>
                    <p:cTn id="286" fill="hold" nodeType="clickPar">
                      <p:stCondLst>
                        <p:cond delay="indefinite"/>
                      </p:stCondLst>
                      <p:childTnLst>
                        <p:par>
                          <p:cTn id="287" fill="hold" nodeType="withGroup">
                            <p:stCondLst>
                              <p:cond delay="0"/>
                            </p:stCondLst>
                            <p:childTnLst>
                              <p:par>
                                <p:cTn id="288" presetID="5" presetClass="entr" presetSubtype="10" fill="hold" grpId="0" nodeType="clickEffect">
                                  <p:stCondLst>
                                    <p:cond delay="0"/>
                                  </p:stCondLst>
                                  <p:childTnLst>
                                    <p:set>
                                      <p:cBhvr>
                                        <p:cTn id="289" dur="1" fill="hold">
                                          <p:stCondLst>
                                            <p:cond delay="0"/>
                                          </p:stCondLst>
                                        </p:cTn>
                                        <p:tgtEl>
                                          <p:spTgt spid="28772"/>
                                        </p:tgtEl>
                                        <p:attrNameLst>
                                          <p:attrName>style.visibility</p:attrName>
                                        </p:attrNameLst>
                                      </p:cBhvr>
                                      <p:to>
                                        <p:strVal val="visible"/>
                                      </p:to>
                                    </p:set>
                                    <p:animEffect transition="in" filter="checkerboard(across)">
                                      <p:cBhvr>
                                        <p:cTn id="290" dur="500"/>
                                        <p:tgtEl>
                                          <p:spTgt spid="28772"/>
                                        </p:tgtEl>
                                      </p:cBhvr>
                                    </p:animEffect>
                                  </p:childTnLst>
                                </p:cTn>
                              </p:par>
                              <p:par>
                                <p:cTn id="291" presetID="5" presetClass="entr" presetSubtype="10" fill="hold" grpId="0" nodeType="withEffect">
                                  <p:stCondLst>
                                    <p:cond delay="0"/>
                                  </p:stCondLst>
                                  <p:childTnLst>
                                    <p:set>
                                      <p:cBhvr>
                                        <p:cTn id="292" dur="1" fill="hold">
                                          <p:stCondLst>
                                            <p:cond delay="0"/>
                                          </p:stCondLst>
                                        </p:cTn>
                                        <p:tgtEl>
                                          <p:spTgt spid="28777"/>
                                        </p:tgtEl>
                                        <p:attrNameLst>
                                          <p:attrName>style.visibility</p:attrName>
                                        </p:attrNameLst>
                                      </p:cBhvr>
                                      <p:to>
                                        <p:strVal val="visible"/>
                                      </p:to>
                                    </p:set>
                                    <p:animEffect transition="in" filter="checkerboard(across)">
                                      <p:cBhvr>
                                        <p:cTn id="293" dur="500"/>
                                        <p:tgtEl>
                                          <p:spTgt spid="28777"/>
                                        </p:tgtEl>
                                      </p:cBhvr>
                                    </p:animEffect>
                                  </p:childTnLst>
                                </p:cTn>
                              </p:par>
                              <p:par>
                                <p:cTn id="294" presetID="5" presetClass="entr" presetSubtype="10" fill="hold" grpId="0" nodeType="withEffect">
                                  <p:stCondLst>
                                    <p:cond delay="0"/>
                                  </p:stCondLst>
                                  <p:childTnLst>
                                    <p:set>
                                      <p:cBhvr>
                                        <p:cTn id="295" dur="1" fill="hold">
                                          <p:stCondLst>
                                            <p:cond delay="0"/>
                                          </p:stCondLst>
                                        </p:cTn>
                                        <p:tgtEl>
                                          <p:spTgt spid="28778"/>
                                        </p:tgtEl>
                                        <p:attrNameLst>
                                          <p:attrName>style.visibility</p:attrName>
                                        </p:attrNameLst>
                                      </p:cBhvr>
                                      <p:to>
                                        <p:strVal val="visible"/>
                                      </p:to>
                                    </p:set>
                                    <p:animEffect transition="in" filter="checkerboard(across)">
                                      <p:cBhvr>
                                        <p:cTn id="296" dur="500"/>
                                        <p:tgtEl>
                                          <p:spTgt spid="28778"/>
                                        </p:tgtEl>
                                      </p:cBhvr>
                                    </p:animEffect>
                                  </p:childTnLst>
                                </p:cTn>
                              </p:par>
                              <p:par>
                                <p:cTn id="297" presetID="5" presetClass="entr" presetSubtype="10" fill="hold" grpId="0" nodeType="withEffect">
                                  <p:stCondLst>
                                    <p:cond delay="0"/>
                                  </p:stCondLst>
                                  <p:childTnLst>
                                    <p:set>
                                      <p:cBhvr>
                                        <p:cTn id="298" dur="1" fill="hold">
                                          <p:stCondLst>
                                            <p:cond delay="0"/>
                                          </p:stCondLst>
                                        </p:cTn>
                                        <p:tgtEl>
                                          <p:spTgt spid="28773"/>
                                        </p:tgtEl>
                                        <p:attrNameLst>
                                          <p:attrName>style.visibility</p:attrName>
                                        </p:attrNameLst>
                                      </p:cBhvr>
                                      <p:to>
                                        <p:strVal val="visible"/>
                                      </p:to>
                                    </p:set>
                                    <p:animEffect transition="in" filter="checkerboard(across)">
                                      <p:cBhvr>
                                        <p:cTn id="299" dur="500"/>
                                        <p:tgtEl>
                                          <p:spTgt spid="28773"/>
                                        </p:tgtEl>
                                      </p:cBhvr>
                                    </p:animEffect>
                                  </p:childTnLst>
                                </p:cTn>
                              </p:par>
                              <p:par>
                                <p:cTn id="300" presetID="5" presetClass="entr" presetSubtype="10" fill="hold" grpId="0" nodeType="withEffect">
                                  <p:stCondLst>
                                    <p:cond delay="0"/>
                                  </p:stCondLst>
                                  <p:childTnLst>
                                    <p:set>
                                      <p:cBhvr>
                                        <p:cTn id="301" dur="1" fill="hold">
                                          <p:stCondLst>
                                            <p:cond delay="0"/>
                                          </p:stCondLst>
                                        </p:cTn>
                                        <p:tgtEl>
                                          <p:spTgt spid="28771"/>
                                        </p:tgtEl>
                                        <p:attrNameLst>
                                          <p:attrName>style.visibility</p:attrName>
                                        </p:attrNameLst>
                                      </p:cBhvr>
                                      <p:to>
                                        <p:strVal val="visible"/>
                                      </p:to>
                                    </p:set>
                                    <p:animEffect transition="in" filter="checkerboard(across)">
                                      <p:cBhvr>
                                        <p:cTn id="302" dur="500"/>
                                        <p:tgtEl>
                                          <p:spTgt spid="28771"/>
                                        </p:tgtEl>
                                      </p:cBhvr>
                                    </p:animEffect>
                                  </p:childTnLst>
                                </p:cTn>
                              </p:par>
                              <p:par>
                                <p:cTn id="303" presetID="5" presetClass="entr" presetSubtype="10" fill="hold" grpId="0" nodeType="withEffect">
                                  <p:stCondLst>
                                    <p:cond delay="0"/>
                                  </p:stCondLst>
                                  <p:childTnLst>
                                    <p:set>
                                      <p:cBhvr>
                                        <p:cTn id="304" dur="1" fill="hold">
                                          <p:stCondLst>
                                            <p:cond delay="0"/>
                                          </p:stCondLst>
                                        </p:cTn>
                                        <p:tgtEl>
                                          <p:spTgt spid="28770"/>
                                        </p:tgtEl>
                                        <p:attrNameLst>
                                          <p:attrName>style.visibility</p:attrName>
                                        </p:attrNameLst>
                                      </p:cBhvr>
                                      <p:to>
                                        <p:strVal val="visible"/>
                                      </p:to>
                                    </p:set>
                                    <p:animEffect transition="in" filter="checkerboard(across)">
                                      <p:cBhvr>
                                        <p:cTn id="305" dur="500"/>
                                        <p:tgtEl>
                                          <p:spTgt spid="28770"/>
                                        </p:tgtEl>
                                      </p:cBhvr>
                                    </p:animEffect>
                                  </p:childTnLst>
                                </p:cTn>
                              </p:par>
                              <p:par>
                                <p:cTn id="306" presetID="5" presetClass="entr" presetSubtype="10" fill="hold" grpId="0" nodeType="withEffect">
                                  <p:stCondLst>
                                    <p:cond delay="0"/>
                                  </p:stCondLst>
                                  <p:childTnLst>
                                    <p:set>
                                      <p:cBhvr>
                                        <p:cTn id="307" dur="1" fill="hold">
                                          <p:stCondLst>
                                            <p:cond delay="0"/>
                                          </p:stCondLst>
                                        </p:cTn>
                                        <p:tgtEl>
                                          <p:spTgt spid="28769"/>
                                        </p:tgtEl>
                                        <p:attrNameLst>
                                          <p:attrName>style.visibility</p:attrName>
                                        </p:attrNameLst>
                                      </p:cBhvr>
                                      <p:to>
                                        <p:strVal val="visible"/>
                                      </p:to>
                                    </p:set>
                                    <p:animEffect transition="in" filter="checkerboard(across)">
                                      <p:cBhvr>
                                        <p:cTn id="308" dur="500"/>
                                        <p:tgtEl>
                                          <p:spTgt spid="28769"/>
                                        </p:tgtEl>
                                      </p:cBhvr>
                                    </p:animEffect>
                                  </p:childTnLst>
                                </p:cTn>
                              </p:par>
                              <p:par>
                                <p:cTn id="309" presetID="5" presetClass="entr" presetSubtype="10" fill="hold" grpId="0" nodeType="withEffect">
                                  <p:stCondLst>
                                    <p:cond delay="0"/>
                                  </p:stCondLst>
                                  <p:childTnLst>
                                    <p:set>
                                      <p:cBhvr>
                                        <p:cTn id="310" dur="1" fill="hold">
                                          <p:stCondLst>
                                            <p:cond delay="0"/>
                                          </p:stCondLst>
                                        </p:cTn>
                                        <p:tgtEl>
                                          <p:spTgt spid="28774"/>
                                        </p:tgtEl>
                                        <p:attrNameLst>
                                          <p:attrName>style.visibility</p:attrName>
                                        </p:attrNameLst>
                                      </p:cBhvr>
                                      <p:to>
                                        <p:strVal val="visible"/>
                                      </p:to>
                                    </p:set>
                                    <p:animEffect transition="in" filter="checkerboard(across)">
                                      <p:cBhvr>
                                        <p:cTn id="311" dur="500"/>
                                        <p:tgtEl>
                                          <p:spTgt spid="28774"/>
                                        </p:tgtEl>
                                      </p:cBhvr>
                                    </p:animEffect>
                                  </p:childTnLst>
                                </p:cTn>
                              </p:par>
                              <p:par>
                                <p:cTn id="312" presetID="5" presetClass="entr" presetSubtype="10" fill="hold" grpId="0" nodeType="withEffect">
                                  <p:stCondLst>
                                    <p:cond delay="0"/>
                                  </p:stCondLst>
                                  <p:childTnLst>
                                    <p:set>
                                      <p:cBhvr>
                                        <p:cTn id="313" dur="1" fill="hold">
                                          <p:stCondLst>
                                            <p:cond delay="0"/>
                                          </p:stCondLst>
                                        </p:cTn>
                                        <p:tgtEl>
                                          <p:spTgt spid="28776"/>
                                        </p:tgtEl>
                                        <p:attrNameLst>
                                          <p:attrName>style.visibility</p:attrName>
                                        </p:attrNameLst>
                                      </p:cBhvr>
                                      <p:to>
                                        <p:strVal val="visible"/>
                                      </p:to>
                                    </p:set>
                                    <p:animEffect transition="in" filter="checkerboard(across)">
                                      <p:cBhvr>
                                        <p:cTn id="314" dur="500"/>
                                        <p:tgtEl>
                                          <p:spTgt spid="28776"/>
                                        </p:tgtEl>
                                      </p:cBhvr>
                                    </p:animEffect>
                                  </p:childTnLst>
                                </p:cTn>
                              </p:par>
                              <p:par>
                                <p:cTn id="315" presetID="5" presetClass="entr" presetSubtype="10" fill="hold" grpId="0" nodeType="withEffect">
                                  <p:stCondLst>
                                    <p:cond delay="0"/>
                                  </p:stCondLst>
                                  <p:childTnLst>
                                    <p:set>
                                      <p:cBhvr>
                                        <p:cTn id="316" dur="1" fill="hold">
                                          <p:stCondLst>
                                            <p:cond delay="0"/>
                                          </p:stCondLst>
                                        </p:cTn>
                                        <p:tgtEl>
                                          <p:spTgt spid="28775"/>
                                        </p:tgtEl>
                                        <p:attrNameLst>
                                          <p:attrName>style.visibility</p:attrName>
                                        </p:attrNameLst>
                                      </p:cBhvr>
                                      <p:to>
                                        <p:strVal val="visible"/>
                                      </p:to>
                                    </p:set>
                                    <p:animEffect transition="in" filter="checkerboard(across)">
                                      <p:cBhvr>
                                        <p:cTn id="317" dur="500"/>
                                        <p:tgtEl>
                                          <p:spTgt spid="28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5" grpId="0" animBg="1"/>
      <p:bldP spid="28676" grpId="0" animBg="1"/>
      <p:bldP spid="28677" grpId="0" animBg="1"/>
      <p:bldP spid="28678" grpId="0" animBg="1"/>
      <p:bldP spid="28679" grpId="0" animBg="1"/>
      <p:bldP spid="28680" grpId="0"/>
      <p:bldP spid="28681" grpId="0"/>
      <p:bldP spid="28682" grpId="0"/>
      <p:bldP spid="28683" grpId="0"/>
      <p:bldP spid="28684" grpId="0" animBg="1"/>
      <p:bldP spid="28685" grpId="0" animBg="1"/>
      <p:bldP spid="28686" grpId="0" animBg="1"/>
      <p:bldP spid="28687" grpId="0" animBg="1"/>
      <p:bldP spid="28688" grpId="0" animBg="1"/>
      <p:bldP spid="28689" grpId="0" animBg="1"/>
      <p:bldP spid="28690" grpId="0"/>
      <p:bldP spid="28691" grpId="0"/>
      <p:bldP spid="28692" grpId="0"/>
      <p:bldP spid="28693" grpId="0"/>
      <p:bldP spid="28694" grpId="0" animBg="1"/>
      <p:bldP spid="28695" grpId="0" animBg="1"/>
      <p:bldP spid="28696" grpId="0" animBg="1"/>
      <p:bldP spid="28697" grpId="0" animBg="1"/>
      <p:bldP spid="28698" grpId="0" animBg="1"/>
      <p:bldP spid="28699" grpId="0" animBg="1"/>
      <p:bldP spid="28700" grpId="0"/>
      <p:bldP spid="28701" grpId="0"/>
      <p:bldP spid="28702" grpId="0"/>
      <p:bldP spid="28703" grpId="0"/>
      <p:bldP spid="28704" grpId="0" animBg="1"/>
      <p:bldP spid="28705" grpId="0" animBg="1"/>
      <p:bldP spid="28706" grpId="0" animBg="1"/>
      <p:bldP spid="28707" grpId="0" animBg="1"/>
      <p:bldP spid="28708" grpId="0" animBg="1"/>
      <p:bldP spid="28709" grpId="0" animBg="1"/>
      <p:bldP spid="28710" grpId="0"/>
      <p:bldP spid="28711" grpId="0"/>
      <p:bldP spid="28712" grpId="0"/>
      <p:bldP spid="28713" grpId="0"/>
      <p:bldP spid="28714" grpId="0" animBg="1"/>
      <p:bldP spid="28715" grpId="0" animBg="1"/>
      <p:bldP spid="28716" grpId="0" animBg="1"/>
      <p:bldP spid="28717" grpId="0"/>
      <p:bldP spid="28718" grpId="0"/>
      <p:bldP spid="28719" grpId="0" animBg="1"/>
      <p:bldP spid="28720" grpId="0" animBg="1"/>
      <p:bldP spid="28721" grpId="0" animBg="1"/>
      <p:bldP spid="28722" grpId="0"/>
      <p:bldP spid="28723" grpId="0"/>
      <p:bldP spid="28729" grpId="0" animBg="1"/>
      <p:bldP spid="28730" grpId="0" animBg="1"/>
      <p:bldP spid="28731" grpId="0" animBg="1"/>
      <p:bldP spid="28732" grpId="0" animBg="1"/>
      <p:bldP spid="28733" grpId="0" animBg="1"/>
      <p:bldP spid="28734" grpId="0" animBg="1"/>
      <p:bldP spid="28735" grpId="0"/>
      <p:bldP spid="28736" grpId="0"/>
      <p:bldP spid="28737" grpId="0"/>
      <p:bldP spid="28738" grpId="0"/>
      <p:bldP spid="28739" grpId="0" animBg="1"/>
      <p:bldP spid="28740" grpId="0" animBg="1"/>
      <p:bldP spid="28741" grpId="0" animBg="1"/>
      <p:bldP spid="28742" grpId="0" animBg="1"/>
      <p:bldP spid="28743" grpId="0" animBg="1"/>
      <p:bldP spid="28744" grpId="0" animBg="1"/>
      <p:bldP spid="28745" grpId="0"/>
      <p:bldP spid="28746" grpId="0"/>
      <p:bldP spid="28747" grpId="0"/>
      <p:bldP spid="28748" grpId="0"/>
      <p:bldP spid="28749" grpId="0" animBg="1"/>
      <p:bldP spid="28750" grpId="0" animBg="1"/>
      <p:bldP spid="28751" grpId="0" animBg="1"/>
      <p:bldP spid="28752" grpId="0" animBg="1"/>
      <p:bldP spid="28752" grpId="1" animBg="1"/>
      <p:bldP spid="28753" grpId="0" animBg="1"/>
      <p:bldP spid="28754" grpId="0" animBg="1"/>
      <p:bldP spid="28755" grpId="0"/>
      <p:bldP spid="28756" grpId="0"/>
      <p:bldP spid="28757" grpId="0"/>
      <p:bldP spid="28758" grpId="0"/>
      <p:bldP spid="28759" grpId="0" animBg="1"/>
      <p:bldP spid="28760" grpId="0" animBg="1"/>
      <p:bldP spid="28761" grpId="0" animBg="1"/>
      <p:bldP spid="28762" grpId="0" animBg="1"/>
      <p:bldP spid="28763" grpId="0" animBg="1"/>
      <p:bldP spid="28764" grpId="0" animBg="1"/>
      <p:bldP spid="28765" grpId="0"/>
      <p:bldP spid="28766" grpId="0"/>
      <p:bldP spid="28767" grpId="0"/>
      <p:bldP spid="28768" grpId="0"/>
      <p:bldP spid="28769" grpId="0" animBg="1"/>
      <p:bldP spid="28770" grpId="0" animBg="1"/>
      <p:bldP spid="28771" grpId="0" animBg="1"/>
      <p:bldP spid="28772" grpId="0"/>
      <p:bldP spid="28773" grpId="0"/>
      <p:bldP spid="28774" grpId="0" animBg="1"/>
      <p:bldP spid="28775" grpId="0" animBg="1"/>
      <p:bldP spid="28776" grpId="0" animBg="1"/>
      <p:bldP spid="28777" grpId="0"/>
      <p:bldP spid="28778"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Oval 95">
            <a:extLst>
              <a:ext uri="{FF2B5EF4-FFF2-40B4-BE49-F238E27FC236}">
                <a16:creationId xmlns:a16="http://schemas.microsoft.com/office/drawing/2014/main" id="{682AB43B-EB8A-9098-0505-2178E677C54C}"/>
              </a:ext>
            </a:extLst>
          </p:cNvPr>
          <p:cNvSpPr>
            <a:spLocks noChangeArrowheads="1"/>
          </p:cNvSpPr>
          <p:nvPr/>
        </p:nvSpPr>
        <p:spPr bwMode="auto">
          <a:xfrm>
            <a:off x="3905250" y="15573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794" name="Line 96">
            <a:extLst>
              <a:ext uri="{FF2B5EF4-FFF2-40B4-BE49-F238E27FC236}">
                <a16:creationId xmlns:a16="http://schemas.microsoft.com/office/drawing/2014/main" id="{672AD6F5-5494-BE16-C9CF-4D5666DD3A43}"/>
              </a:ext>
            </a:extLst>
          </p:cNvPr>
          <p:cNvSpPr>
            <a:spLocks noChangeShapeType="1"/>
          </p:cNvSpPr>
          <p:nvPr/>
        </p:nvSpPr>
        <p:spPr bwMode="auto">
          <a:xfrm>
            <a:off x="4019550" y="1785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795" name="Line 97">
            <a:extLst>
              <a:ext uri="{FF2B5EF4-FFF2-40B4-BE49-F238E27FC236}">
                <a16:creationId xmlns:a16="http://schemas.microsoft.com/office/drawing/2014/main" id="{40010CFB-64A9-31C9-FBEC-477DAEBE702A}"/>
              </a:ext>
            </a:extLst>
          </p:cNvPr>
          <p:cNvSpPr>
            <a:spLocks noChangeShapeType="1"/>
          </p:cNvSpPr>
          <p:nvPr/>
        </p:nvSpPr>
        <p:spPr bwMode="auto">
          <a:xfrm>
            <a:off x="3105150" y="1900238"/>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796" name="Oval 98">
            <a:extLst>
              <a:ext uri="{FF2B5EF4-FFF2-40B4-BE49-F238E27FC236}">
                <a16:creationId xmlns:a16="http://schemas.microsoft.com/office/drawing/2014/main" id="{C474E9C6-D29E-87EB-69CD-496D113E3CA6}"/>
              </a:ext>
            </a:extLst>
          </p:cNvPr>
          <p:cNvSpPr>
            <a:spLocks noChangeArrowheads="1"/>
          </p:cNvSpPr>
          <p:nvPr/>
        </p:nvSpPr>
        <p:spPr bwMode="auto">
          <a:xfrm>
            <a:off x="3676650" y="20145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797" name="Oval 99">
            <a:extLst>
              <a:ext uri="{FF2B5EF4-FFF2-40B4-BE49-F238E27FC236}">
                <a16:creationId xmlns:a16="http://schemas.microsoft.com/office/drawing/2014/main" id="{6DEE132A-3E4A-AE20-D9B9-A3629864CDD4}"/>
              </a:ext>
            </a:extLst>
          </p:cNvPr>
          <p:cNvSpPr>
            <a:spLocks noChangeArrowheads="1"/>
          </p:cNvSpPr>
          <p:nvPr/>
        </p:nvSpPr>
        <p:spPr bwMode="auto">
          <a:xfrm>
            <a:off x="4819650" y="20145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798" name="Oval 100">
            <a:extLst>
              <a:ext uri="{FF2B5EF4-FFF2-40B4-BE49-F238E27FC236}">
                <a16:creationId xmlns:a16="http://schemas.microsoft.com/office/drawing/2014/main" id="{2DE45088-7474-B7EC-D5DB-E4350510D084}"/>
              </a:ext>
            </a:extLst>
          </p:cNvPr>
          <p:cNvSpPr>
            <a:spLocks noChangeArrowheads="1"/>
          </p:cNvSpPr>
          <p:nvPr/>
        </p:nvSpPr>
        <p:spPr bwMode="auto">
          <a:xfrm>
            <a:off x="2990850" y="20145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799" name="Line 101">
            <a:extLst>
              <a:ext uri="{FF2B5EF4-FFF2-40B4-BE49-F238E27FC236}">
                <a16:creationId xmlns:a16="http://schemas.microsoft.com/office/drawing/2014/main" id="{D003E043-7041-AE00-B010-42ABB97D6BC9}"/>
              </a:ext>
            </a:extLst>
          </p:cNvPr>
          <p:cNvSpPr>
            <a:spLocks noChangeShapeType="1"/>
          </p:cNvSpPr>
          <p:nvPr/>
        </p:nvSpPr>
        <p:spPr bwMode="auto">
          <a:xfrm>
            <a:off x="3790950" y="19002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0" name="Line 102">
            <a:extLst>
              <a:ext uri="{FF2B5EF4-FFF2-40B4-BE49-F238E27FC236}">
                <a16:creationId xmlns:a16="http://schemas.microsoft.com/office/drawing/2014/main" id="{DEEE0EAE-D33E-8C77-CA5A-6F7EB180525A}"/>
              </a:ext>
            </a:extLst>
          </p:cNvPr>
          <p:cNvSpPr>
            <a:spLocks noChangeShapeType="1"/>
          </p:cNvSpPr>
          <p:nvPr/>
        </p:nvSpPr>
        <p:spPr bwMode="auto">
          <a:xfrm>
            <a:off x="4933950" y="19002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1" name="Line 103">
            <a:extLst>
              <a:ext uri="{FF2B5EF4-FFF2-40B4-BE49-F238E27FC236}">
                <a16:creationId xmlns:a16="http://schemas.microsoft.com/office/drawing/2014/main" id="{9F617604-2176-017E-7832-B64A6A40DB93}"/>
              </a:ext>
            </a:extLst>
          </p:cNvPr>
          <p:cNvSpPr>
            <a:spLocks noChangeShapeType="1"/>
          </p:cNvSpPr>
          <p:nvPr/>
        </p:nvSpPr>
        <p:spPr bwMode="auto">
          <a:xfrm>
            <a:off x="3105150" y="19002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2" name="Rectangle 104">
            <a:extLst>
              <a:ext uri="{FF2B5EF4-FFF2-40B4-BE49-F238E27FC236}">
                <a16:creationId xmlns:a16="http://schemas.microsoft.com/office/drawing/2014/main" id="{60AD7978-F0CD-2310-0921-B68B060ACE58}"/>
              </a:ext>
            </a:extLst>
          </p:cNvPr>
          <p:cNvSpPr>
            <a:spLocks noChangeArrowheads="1"/>
          </p:cNvSpPr>
          <p:nvPr/>
        </p:nvSpPr>
        <p:spPr bwMode="auto">
          <a:xfrm>
            <a:off x="4248150" y="2014538"/>
            <a:ext cx="228600" cy="228600"/>
          </a:xfrm>
          <a:prstGeom prst="rect">
            <a:avLst/>
          </a:prstGeom>
          <a:solidFill>
            <a:schemeClr val="bg2"/>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03" name="Line 105">
            <a:extLst>
              <a:ext uri="{FF2B5EF4-FFF2-40B4-BE49-F238E27FC236}">
                <a16:creationId xmlns:a16="http://schemas.microsoft.com/office/drawing/2014/main" id="{DE468CD8-D9ED-503C-7668-83CBB679FAC6}"/>
              </a:ext>
            </a:extLst>
          </p:cNvPr>
          <p:cNvSpPr>
            <a:spLocks noChangeShapeType="1"/>
          </p:cNvSpPr>
          <p:nvPr/>
        </p:nvSpPr>
        <p:spPr bwMode="auto">
          <a:xfrm>
            <a:off x="4362450" y="19002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4" name="Line 106">
            <a:extLst>
              <a:ext uri="{FF2B5EF4-FFF2-40B4-BE49-F238E27FC236}">
                <a16:creationId xmlns:a16="http://schemas.microsoft.com/office/drawing/2014/main" id="{E570EA66-A855-AE0B-52AB-E9F53F11A4A7}"/>
              </a:ext>
            </a:extLst>
          </p:cNvPr>
          <p:cNvSpPr>
            <a:spLocks noChangeShapeType="1"/>
          </p:cNvSpPr>
          <p:nvPr/>
        </p:nvSpPr>
        <p:spPr bwMode="auto">
          <a:xfrm>
            <a:off x="2762250" y="21288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5" name="Rectangle 107">
            <a:extLst>
              <a:ext uri="{FF2B5EF4-FFF2-40B4-BE49-F238E27FC236}">
                <a16:creationId xmlns:a16="http://schemas.microsoft.com/office/drawing/2014/main" id="{490E1A7D-90B4-1137-68DE-DD21FC5BE60E}"/>
              </a:ext>
            </a:extLst>
          </p:cNvPr>
          <p:cNvSpPr>
            <a:spLocks noChangeArrowheads="1"/>
          </p:cNvSpPr>
          <p:nvPr/>
        </p:nvSpPr>
        <p:spPr bwMode="auto">
          <a:xfrm>
            <a:off x="2533650" y="20145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06" name="Line 108">
            <a:extLst>
              <a:ext uri="{FF2B5EF4-FFF2-40B4-BE49-F238E27FC236}">
                <a16:creationId xmlns:a16="http://schemas.microsoft.com/office/drawing/2014/main" id="{6A6F863E-5A35-0AE6-D4C1-D0118A42FF9A}"/>
              </a:ext>
            </a:extLst>
          </p:cNvPr>
          <p:cNvSpPr>
            <a:spLocks noChangeShapeType="1"/>
          </p:cNvSpPr>
          <p:nvPr/>
        </p:nvSpPr>
        <p:spPr bwMode="auto">
          <a:xfrm>
            <a:off x="5048250" y="21288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7" name="Rectangle 109">
            <a:extLst>
              <a:ext uri="{FF2B5EF4-FFF2-40B4-BE49-F238E27FC236}">
                <a16:creationId xmlns:a16="http://schemas.microsoft.com/office/drawing/2014/main" id="{8762B4DE-10CA-F25A-E121-3F04B40B3B12}"/>
              </a:ext>
            </a:extLst>
          </p:cNvPr>
          <p:cNvSpPr>
            <a:spLocks noChangeArrowheads="1"/>
          </p:cNvSpPr>
          <p:nvPr/>
        </p:nvSpPr>
        <p:spPr bwMode="auto">
          <a:xfrm>
            <a:off x="5276850" y="20145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08" name="Line 110">
            <a:extLst>
              <a:ext uri="{FF2B5EF4-FFF2-40B4-BE49-F238E27FC236}">
                <a16:creationId xmlns:a16="http://schemas.microsoft.com/office/drawing/2014/main" id="{242D2012-20CB-E678-5062-2AA5631B3C1D}"/>
              </a:ext>
            </a:extLst>
          </p:cNvPr>
          <p:cNvSpPr>
            <a:spLocks noChangeShapeType="1"/>
          </p:cNvSpPr>
          <p:nvPr/>
        </p:nvSpPr>
        <p:spPr bwMode="auto">
          <a:xfrm>
            <a:off x="2876550" y="21288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9" name="Line 111">
            <a:extLst>
              <a:ext uri="{FF2B5EF4-FFF2-40B4-BE49-F238E27FC236}">
                <a16:creationId xmlns:a16="http://schemas.microsoft.com/office/drawing/2014/main" id="{8DBF50AD-5842-FDCF-0176-75DED3E5D5FF}"/>
              </a:ext>
            </a:extLst>
          </p:cNvPr>
          <p:cNvSpPr>
            <a:spLocks noChangeShapeType="1"/>
          </p:cNvSpPr>
          <p:nvPr/>
        </p:nvSpPr>
        <p:spPr bwMode="auto">
          <a:xfrm>
            <a:off x="2419350" y="2357438"/>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0" name="Line 112">
            <a:extLst>
              <a:ext uri="{FF2B5EF4-FFF2-40B4-BE49-F238E27FC236}">
                <a16:creationId xmlns:a16="http://schemas.microsoft.com/office/drawing/2014/main" id="{9CBFEACE-743C-AD15-AE93-5B66280CB91D}"/>
              </a:ext>
            </a:extLst>
          </p:cNvPr>
          <p:cNvSpPr>
            <a:spLocks noChangeShapeType="1"/>
          </p:cNvSpPr>
          <p:nvPr/>
        </p:nvSpPr>
        <p:spPr bwMode="auto">
          <a:xfrm>
            <a:off x="24193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1" name="Line 113">
            <a:extLst>
              <a:ext uri="{FF2B5EF4-FFF2-40B4-BE49-F238E27FC236}">
                <a16:creationId xmlns:a16="http://schemas.microsoft.com/office/drawing/2014/main" id="{F82622B3-8DB8-2A6F-9000-23CB0795D02D}"/>
              </a:ext>
            </a:extLst>
          </p:cNvPr>
          <p:cNvSpPr>
            <a:spLocks noChangeShapeType="1"/>
          </p:cNvSpPr>
          <p:nvPr/>
        </p:nvSpPr>
        <p:spPr bwMode="auto">
          <a:xfrm>
            <a:off x="33337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2" name="Line 114">
            <a:extLst>
              <a:ext uri="{FF2B5EF4-FFF2-40B4-BE49-F238E27FC236}">
                <a16:creationId xmlns:a16="http://schemas.microsoft.com/office/drawing/2014/main" id="{0B1C9379-8030-A073-3CCD-FB271D86E787}"/>
              </a:ext>
            </a:extLst>
          </p:cNvPr>
          <p:cNvSpPr>
            <a:spLocks noChangeShapeType="1"/>
          </p:cNvSpPr>
          <p:nvPr/>
        </p:nvSpPr>
        <p:spPr bwMode="auto">
          <a:xfrm>
            <a:off x="28765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3" name="Oval 115">
            <a:extLst>
              <a:ext uri="{FF2B5EF4-FFF2-40B4-BE49-F238E27FC236}">
                <a16:creationId xmlns:a16="http://schemas.microsoft.com/office/drawing/2014/main" id="{A064F8A6-2A7A-7829-FCDD-08B9057AC887}"/>
              </a:ext>
            </a:extLst>
          </p:cNvPr>
          <p:cNvSpPr>
            <a:spLocks noChangeArrowheads="1"/>
          </p:cNvSpPr>
          <p:nvPr/>
        </p:nvSpPr>
        <p:spPr bwMode="auto">
          <a:xfrm>
            <a:off x="2762250" y="24717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14" name="Oval 116">
            <a:extLst>
              <a:ext uri="{FF2B5EF4-FFF2-40B4-BE49-F238E27FC236}">
                <a16:creationId xmlns:a16="http://schemas.microsoft.com/office/drawing/2014/main" id="{262D6857-4EB7-8FBF-F673-08FECE20C61F}"/>
              </a:ext>
            </a:extLst>
          </p:cNvPr>
          <p:cNvSpPr>
            <a:spLocks noChangeArrowheads="1"/>
          </p:cNvSpPr>
          <p:nvPr/>
        </p:nvSpPr>
        <p:spPr bwMode="auto">
          <a:xfrm>
            <a:off x="2305050" y="24717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15" name="Rectangle 117">
            <a:extLst>
              <a:ext uri="{FF2B5EF4-FFF2-40B4-BE49-F238E27FC236}">
                <a16:creationId xmlns:a16="http://schemas.microsoft.com/office/drawing/2014/main" id="{ADA49F35-AB68-368B-1E77-2488CFA98E91}"/>
              </a:ext>
            </a:extLst>
          </p:cNvPr>
          <p:cNvSpPr>
            <a:spLocks noChangeArrowheads="1"/>
          </p:cNvSpPr>
          <p:nvPr/>
        </p:nvSpPr>
        <p:spPr bwMode="auto">
          <a:xfrm>
            <a:off x="3219450" y="2471738"/>
            <a:ext cx="228600" cy="228600"/>
          </a:xfrm>
          <a:prstGeom prst="rect">
            <a:avLst/>
          </a:prstGeom>
          <a:solidFill>
            <a:schemeClr val="bg2"/>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16" name="Line 118">
            <a:extLst>
              <a:ext uri="{FF2B5EF4-FFF2-40B4-BE49-F238E27FC236}">
                <a16:creationId xmlns:a16="http://schemas.microsoft.com/office/drawing/2014/main" id="{93D23362-DA48-666E-5FB2-24042C7F0296}"/>
              </a:ext>
            </a:extLst>
          </p:cNvPr>
          <p:cNvSpPr>
            <a:spLocks noChangeShapeType="1"/>
          </p:cNvSpPr>
          <p:nvPr/>
        </p:nvSpPr>
        <p:spPr bwMode="auto">
          <a:xfrm>
            <a:off x="2076450" y="25860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7" name="Rectangle 119">
            <a:extLst>
              <a:ext uri="{FF2B5EF4-FFF2-40B4-BE49-F238E27FC236}">
                <a16:creationId xmlns:a16="http://schemas.microsoft.com/office/drawing/2014/main" id="{FB68E6F0-3A5F-A14E-C748-B3C7589B2CB3}"/>
              </a:ext>
            </a:extLst>
          </p:cNvPr>
          <p:cNvSpPr>
            <a:spLocks noChangeArrowheads="1"/>
          </p:cNvSpPr>
          <p:nvPr/>
        </p:nvSpPr>
        <p:spPr bwMode="auto">
          <a:xfrm>
            <a:off x="1847850" y="2471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18" name="Line 120">
            <a:extLst>
              <a:ext uri="{FF2B5EF4-FFF2-40B4-BE49-F238E27FC236}">
                <a16:creationId xmlns:a16="http://schemas.microsoft.com/office/drawing/2014/main" id="{948364B7-87BA-0168-0142-4764CC8B5452}"/>
              </a:ext>
            </a:extLst>
          </p:cNvPr>
          <p:cNvSpPr>
            <a:spLocks noChangeShapeType="1"/>
          </p:cNvSpPr>
          <p:nvPr/>
        </p:nvSpPr>
        <p:spPr bwMode="auto">
          <a:xfrm>
            <a:off x="1733550" y="2814638"/>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9" name="Line 121">
            <a:extLst>
              <a:ext uri="{FF2B5EF4-FFF2-40B4-BE49-F238E27FC236}">
                <a16:creationId xmlns:a16="http://schemas.microsoft.com/office/drawing/2014/main" id="{ED390D7A-F445-7F4E-8BB3-5A40736B9937}"/>
              </a:ext>
            </a:extLst>
          </p:cNvPr>
          <p:cNvSpPr>
            <a:spLocks noChangeShapeType="1"/>
          </p:cNvSpPr>
          <p:nvPr/>
        </p:nvSpPr>
        <p:spPr bwMode="auto">
          <a:xfrm>
            <a:off x="1733550" y="28146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20" name="Line 122">
            <a:extLst>
              <a:ext uri="{FF2B5EF4-FFF2-40B4-BE49-F238E27FC236}">
                <a16:creationId xmlns:a16="http://schemas.microsoft.com/office/drawing/2014/main" id="{551D451A-968B-F114-53A9-4C925744A8B0}"/>
              </a:ext>
            </a:extLst>
          </p:cNvPr>
          <p:cNvSpPr>
            <a:spLocks noChangeShapeType="1"/>
          </p:cNvSpPr>
          <p:nvPr/>
        </p:nvSpPr>
        <p:spPr bwMode="auto">
          <a:xfrm>
            <a:off x="2190750" y="28146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21" name="Line 123">
            <a:extLst>
              <a:ext uri="{FF2B5EF4-FFF2-40B4-BE49-F238E27FC236}">
                <a16:creationId xmlns:a16="http://schemas.microsoft.com/office/drawing/2014/main" id="{977DE1CC-DBF9-BD9C-8E91-50DFF46DB932}"/>
              </a:ext>
            </a:extLst>
          </p:cNvPr>
          <p:cNvSpPr>
            <a:spLocks noChangeShapeType="1"/>
          </p:cNvSpPr>
          <p:nvPr/>
        </p:nvSpPr>
        <p:spPr bwMode="auto">
          <a:xfrm>
            <a:off x="2647950" y="28146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22" name="Rectangle 124">
            <a:extLst>
              <a:ext uri="{FF2B5EF4-FFF2-40B4-BE49-F238E27FC236}">
                <a16:creationId xmlns:a16="http://schemas.microsoft.com/office/drawing/2014/main" id="{7551E95B-F3D3-E5FD-0831-741B8304F14C}"/>
              </a:ext>
            </a:extLst>
          </p:cNvPr>
          <p:cNvSpPr>
            <a:spLocks noChangeArrowheads="1"/>
          </p:cNvSpPr>
          <p:nvPr/>
        </p:nvSpPr>
        <p:spPr bwMode="auto">
          <a:xfrm>
            <a:off x="1619250" y="3043238"/>
            <a:ext cx="228600" cy="228600"/>
          </a:xfrm>
          <a:prstGeom prst="rect">
            <a:avLst/>
          </a:prstGeom>
          <a:solidFill>
            <a:schemeClr val="bg2"/>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23" name="Oval 125">
            <a:extLst>
              <a:ext uri="{FF2B5EF4-FFF2-40B4-BE49-F238E27FC236}">
                <a16:creationId xmlns:a16="http://schemas.microsoft.com/office/drawing/2014/main" id="{E2624E2F-8A78-0081-6BF0-F7F37BA5AFCB}"/>
              </a:ext>
            </a:extLst>
          </p:cNvPr>
          <p:cNvSpPr>
            <a:spLocks noChangeArrowheads="1"/>
          </p:cNvSpPr>
          <p:nvPr/>
        </p:nvSpPr>
        <p:spPr bwMode="auto">
          <a:xfrm>
            <a:off x="2076450" y="30432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24" name="Rectangle 126">
            <a:extLst>
              <a:ext uri="{FF2B5EF4-FFF2-40B4-BE49-F238E27FC236}">
                <a16:creationId xmlns:a16="http://schemas.microsoft.com/office/drawing/2014/main" id="{892D6900-0479-7608-3FE7-E72FEBF77285}"/>
              </a:ext>
            </a:extLst>
          </p:cNvPr>
          <p:cNvSpPr>
            <a:spLocks noChangeArrowheads="1"/>
          </p:cNvSpPr>
          <p:nvPr/>
        </p:nvSpPr>
        <p:spPr bwMode="auto">
          <a:xfrm>
            <a:off x="2533650" y="3043238"/>
            <a:ext cx="228600" cy="228600"/>
          </a:xfrm>
          <a:prstGeom prst="rect">
            <a:avLst/>
          </a:prstGeom>
          <a:solidFill>
            <a:schemeClr val="bg2"/>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25" name="Line 127">
            <a:extLst>
              <a:ext uri="{FF2B5EF4-FFF2-40B4-BE49-F238E27FC236}">
                <a16:creationId xmlns:a16="http://schemas.microsoft.com/office/drawing/2014/main" id="{EC791661-B5BD-1A0B-A963-C63E48787588}"/>
              </a:ext>
            </a:extLst>
          </p:cNvPr>
          <p:cNvSpPr>
            <a:spLocks noChangeShapeType="1"/>
          </p:cNvSpPr>
          <p:nvPr/>
        </p:nvSpPr>
        <p:spPr bwMode="auto">
          <a:xfrm>
            <a:off x="2762250" y="31575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26" name="Oval 128">
            <a:extLst>
              <a:ext uri="{FF2B5EF4-FFF2-40B4-BE49-F238E27FC236}">
                <a16:creationId xmlns:a16="http://schemas.microsoft.com/office/drawing/2014/main" id="{40048275-67D4-FFA9-518C-214A27C668D5}"/>
              </a:ext>
            </a:extLst>
          </p:cNvPr>
          <p:cNvSpPr>
            <a:spLocks noChangeArrowheads="1"/>
          </p:cNvSpPr>
          <p:nvPr/>
        </p:nvSpPr>
        <p:spPr bwMode="auto">
          <a:xfrm>
            <a:off x="29908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27" name="Line 129">
            <a:extLst>
              <a:ext uri="{FF2B5EF4-FFF2-40B4-BE49-F238E27FC236}">
                <a16:creationId xmlns:a16="http://schemas.microsoft.com/office/drawing/2014/main" id="{01FF1E7E-49EA-4AEE-1BB6-19DB51FD620C}"/>
              </a:ext>
            </a:extLst>
          </p:cNvPr>
          <p:cNvSpPr>
            <a:spLocks noChangeShapeType="1"/>
          </p:cNvSpPr>
          <p:nvPr/>
        </p:nvSpPr>
        <p:spPr bwMode="auto">
          <a:xfrm>
            <a:off x="2876550" y="31575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28" name="Line 130">
            <a:extLst>
              <a:ext uri="{FF2B5EF4-FFF2-40B4-BE49-F238E27FC236}">
                <a16:creationId xmlns:a16="http://schemas.microsoft.com/office/drawing/2014/main" id="{ECD10014-59C1-1D80-0D7F-42D91B975CE8}"/>
              </a:ext>
            </a:extLst>
          </p:cNvPr>
          <p:cNvSpPr>
            <a:spLocks noChangeShapeType="1"/>
          </p:cNvSpPr>
          <p:nvPr/>
        </p:nvSpPr>
        <p:spPr bwMode="auto">
          <a:xfrm>
            <a:off x="2419350" y="3386138"/>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29" name="Line 131">
            <a:extLst>
              <a:ext uri="{FF2B5EF4-FFF2-40B4-BE49-F238E27FC236}">
                <a16:creationId xmlns:a16="http://schemas.microsoft.com/office/drawing/2014/main" id="{F24B83C3-B388-2253-1865-4FFDD04DFF93}"/>
              </a:ext>
            </a:extLst>
          </p:cNvPr>
          <p:cNvSpPr>
            <a:spLocks noChangeShapeType="1"/>
          </p:cNvSpPr>
          <p:nvPr/>
        </p:nvSpPr>
        <p:spPr bwMode="auto">
          <a:xfrm>
            <a:off x="2876550" y="33861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30" name="Line 132">
            <a:extLst>
              <a:ext uri="{FF2B5EF4-FFF2-40B4-BE49-F238E27FC236}">
                <a16:creationId xmlns:a16="http://schemas.microsoft.com/office/drawing/2014/main" id="{769BEFAD-D733-06D2-B1B0-1D8FBD17C998}"/>
              </a:ext>
            </a:extLst>
          </p:cNvPr>
          <p:cNvSpPr>
            <a:spLocks noChangeShapeType="1"/>
          </p:cNvSpPr>
          <p:nvPr/>
        </p:nvSpPr>
        <p:spPr bwMode="auto">
          <a:xfrm>
            <a:off x="2419350" y="33861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31" name="Line 133">
            <a:extLst>
              <a:ext uri="{FF2B5EF4-FFF2-40B4-BE49-F238E27FC236}">
                <a16:creationId xmlns:a16="http://schemas.microsoft.com/office/drawing/2014/main" id="{AF5DE7FA-FF5D-E064-03D4-2DDE7A9AEABE}"/>
              </a:ext>
            </a:extLst>
          </p:cNvPr>
          <p:cNvSpPr>
            <a:spLocks noChangeShapeType="1"/>
          </p:cNvSpPr>
          <p:nvPr/>
        </p:nvSpPr>
        <p:spPr bwMode="auto">
          <a:xfrm>
            <a:off x="3333750" y="33861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32" name="Oval 134">
            <a:extLst>
              <a:ext uri="{FF2B5EF4-FFF2-40B4-BE49-F238E27FC236}">
                <a16:creationId xmlns:a16="http://schemas.microsoft.com/office/drawing/2014/main" id="{59DF87A1-BA52-09F5-6512-443ADBF9EDFD}"/>
              </a:ext>
            </a:extLst>
          </p:cNvPr>
          <p:cNvSpPr>
            <a:spLocks noChangeArrowheads="1"/>
          </p:cNvSpPr>
          <p:nvPr/>
        </p:nvSpPr>
        <p:spPr bwMode="auto">
          <a:xfrm>
            <a:off x="2762250" y="36147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33" name="Rectangle 135">
            <a:extLst>
              <a:ext uri="{FF2B5EF4-FFF2-40B4-BE49-F238E27FC236}">
                <a16:creationId xmlns:a16="http://schemas.microsoft.com/office/drawing/2014/main" id="{15228727-31A4-E349-AA61-AC744CE26B38}"/>
              </a:ext>
            </a:extLst>
          </p:cNvPr>
          <p:cNvSpPr>
            <a:spLocks noChangeArrowheads="1"/>
          </p:cNvSpPr>
          <p:nvPr/>
        </p:nvSpPr>
        <p:spPr bwMode="auto">
          <a:xfrm>
            <a:off x="2305050" y="3614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34" name="Rectangle 136">
            <a:extLst>
              <a:ext uri="{FF2B5EF4-FFF2-40B4-BE49-F238E27FC236}">
                <a16:creationId xmlns:a16="http://schemas.microsoft.com/office/drawing/2014/main" id="{01B591AE-684A-1186-F6D1-DB87A6537C65}"/>
              </a:ext>
            </a:extLst>
          </p:cNvPr>
          <p:cNvSpPr>
            <a:spLocks noChangeArrowheads="1"/>
          </p:cNvSpPr>
          <p:nvPr/>
        </p:nvSpPr>
        <p:spPr bwMode="auto">
          <a:xfrm>
            <a:off x="3219450" y="3614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35" name="Line 137">
            <a:extLst>
              <a:ext uri="{FF2B5EF4-FFF2-40B4-BE49-F238E27FC236}">
                <a16:creationId xmlns:a16="http://schemas.microsoft.com/office/drawing/2014/main" id="{8D21258B-2CF6-5041-0FC9-7D90C684E196}"/>
              </a:ext>
            </a:extLst>
          </p:cNvPr>
          <p:cNvSpPr>
            <a:spLocks noChangeShapeType="1"/>
          </p:cNvSpPr>
          <p:nvPr/>
        </p:nvSpPr>
        <p:spPr bwMode="auto">
          <a:xfrm>
            <a:off x="5162550" y="21288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36" name="Line 138">
            <a:extLst>
              <a:ext uri="{FF2B5EF4-FFF2-40B4-BE49-F238E27FC236}">
                <a16:creationId xmlns:a16="http://schemas.microsoft.com/office/drawing/2014/main" id="{0A84BDA5-59C7-222C-6CA9-43FD86D1CE12}"/>
              </a:ext>
            </a:extLst>
          </p:cNvPr>
          <p:cNvSpPr>
            <a:spLocks noChangeShapeType="1"/>
          </p:cNvSpPr>
          <p:nvPr/>
        </p:nvSpPr>
        <p:spPr bwMode="auto">
          <a:xfrm>
            <a:off x="4591050" y="2357438"/>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37" name="Line 139">
            <a:extLst>
              <a:ext uri="{FF2B5EF4-FFF2-40B4-BE49-F238E27FC236}">
                <a16:creationId xmlns:a16="http://schemas.microsoft.com/office/drawing/2014/main" id="{BF45AA0E-777A-78E0-1347-517C3B4D0DC9}"/>
              </a:ext>
            </a:extLst>
          </p:cNvPr>
          <p:cNvSpPr>
            <a:spLocks noChangeShapeType="1"/>
          </p:cNvSpPr>
          <p:nvPr/>
        </p:nvSpPr>
        <p:spPr bwMode="auto">
          <a:xfrm>
            <a:off x="45910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38" name="Line 140">
            <a:extLst>
              <a:ext uri="{FF2B5EF4-FFF2-40B4-BE49-F238E27FC236}">
                <a16:creationId xmlns:a16="http://schemas.microsoft.com/office/drawing/2014/main" id="{B4FD8096-336F-A867-D309-E4E19BD7E748}"/>
              </a:ext>
            </a:extLst>
          </p:cNvPr>
          <p:cNvSpPr>
            <a:spLocks noChangeShapeType="1"/>
          </p:cNvSpPr>
          <p:nvPr/>
        </p:nvSpPr>
        <p:spPr bwMode="auto">
          <a:xfrm>
            <a:off x="52768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39" name="Line 141">
            <a:extLst>
              <a:ext uri="{FF2B5EF4-FFF2-40B4-BE49-F238E27FC236}">
                <a16:creationId xmlns:a16="http://schemas.microsoft.com/office/drawing/2014/main" id="{CF6E6571-2C6F-0988-6CB8-E3B5DDA67742}"/>
              </a:ext>
            </a:extLst>
          </p:cNvPr>
          <p:cNvSpPr>
            <a:spLocks noChangeShapeType="1"/>
          </p:cNvSpPr>
          <p:nvPr/>
        </p:nvSpPr>
        <p:spPr bwMode="auto">
          <a:xfrm>
            <a:off x="61912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40" name="Rectangle 142">
            <a:extLst>
              <a:ext uri="{FF2B5EF4-FFF2-40B4-BE49-F238E27FC236}">
                <a16:creationId xmlns:a16="http://schemas.microsoft.com/office/drawing/2014/main" id="{858B7D7E-77D7-52DA-84FD-9644AD3F8DCA}"/>
              </a:ext>
            </a:extLst>
          </p:cNvPr>
          <p:cNvSpPr>
            <a:spLocks noChangeArrowheads="1"/>
          </p:cNvSpPr>
          <p:nvPr/>
        </p:nvSpPr>
        <p:spPr bwMode="auto">
          <a:xfrm>
            <a:off x="5162550" y="2471738"/>
            <a:ext cx="228600" cy="228600"/>
          </a:xfrm>
          <a:prstGeom prst="rect">
            <a:avLst/>
          </a:prstGeom>
          <a:solidFill>
            <a:schemeClr val="bg2"/>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41" name="Oval 143">
            <a:extLst>
              <a:ext uri="{FF2B5EF4-FFF2-40B4-BE49-F238E27FC236}">
                <a16:creationId xmlns:a16="http://schemas.microsoft.com/office/drawing/2014/main" id="{A9692CB0-EA42-71DB-17A2-872B0EA942DE}"/>
              </a:ext>
            </a:extLst>
          </p:cNvPr>
          <p:cNvSpPr>
            <a:spLocks noChangeArrowheads="1"/>
          </p:cNvSpPr>
          <p:nvPr/>
        </p:nvSpPr>
        <p:spPr bwMode="auto">
          <a:xfrm>
            <a:off x="6076950" y="24717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42" name="Line 144">
            <a:extLst>
              <a:ext uri="{FF2B5EF4-FFF2-40B4-BE49-F238E27FC236}">
                <a16:creationId xmlns:a16="http://schemas.microsoft.com/office/drawing/2014/main" id="{6BAFF469-E042-6F38-F270-62DF5E552F81}"/>
              </a:ext>
            </a:extLst>
          </p:cNvPr>
          <p:cNvSpPr>
            <a:spLocks noChangeShapeType="1"/>
          </p:cNvSpPr>
          <p:nvPr/>
        </p:nvSpPr>
        <p:spPr bwMode="auto">
          <a:xfrm flipH="1">
            <a:off x="4248150" y="25860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43" name="Oval 145">
            <a:extLst>
              <a:ext uri="{FF2B5EF4-FFF2-40B4-BE49-F238E27FC236}">
                <a16:creationId xmlns:a16="http://schemas.microsoft.com/office/drawing/2014/main" id="{FB3DAFB7-9A0C-CCDB-BD5B-0B32235D0B9D}"/>
              </a:ext>
            </a:extLst>
          </p:cNvPr>
          <p:cNvSpPr>
            <a:spLocks noChangeArrowheads="1"/>
          </p:cNvSpPr>
          <p:nvPr/>
        </p:nvSpPr>
        <p:spPr bwMode="auto">
          <a:xfrm>
            <a:off x="4019550" y="24717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44" name="Line 146">
            <a:extLst>
              <a:ext uri="{FF2B5EF4-FFF2-40B4-BE49-F238E27FC236}">
                <a16:creationId xmlns:a16="http://schemas.microsoft.com/office/drawing/2014/main" id="{D63AB78A-9B22-0C12-8866-FDC6BD1C9629}"/>
              </a:ext>
            </a:extLst>
          </p:cNvPr>
          <p:cNvSpPr>
            <a:spLocks noChangeShapeType="1"/>
          </p:cNvSpPr>
          <p:nvPr/>
        </p:nvSpPr>
        <p:spPr bwMode="auto">
          <a:xfrm>
            <a:off x="4362450" y="2586038"/>
            <a:ext cx="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45" name="Line 147">
            <a:extLst>
              <a:ext uri="{FF2B5EF4-FFF2-40B4-BE49-F238E27FC236}">
                <a16:creationId xmlns:a16="http://schemas.microsoft.com/office/drawing/2014/main" id="{1DDEC910-BB57-BA22-1745-9840D7B28F11}"/>
              </a:ext>
            </a:extLst>
          </p:cNvPr>
          <p:cNvSpPr>
            <a:spLocks noChangeShapeType="1"/>
          </p:cNvSpPr>
          <p:nvPr/>
        </p:nvSpPr>
        <p:spPr bwMode="auto">
          <a:xfrm>
            <a:off x="39052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46" name="Line 148">
            <a:extLst>
              <a:ext uri="{FF2B5EF4-FFF2-40B4-BE49-F238E27FC236}">
                <a16:creationId xmlns:a16="http://schemas.microsoft.com/office/drawing/2014/main" id="{CDF1A223-09E5-8D8D-7310-28CF7DB28119}"/>
              </a:ext>
            </a:extLst>
          </p:cNvPr>
          <p:cNvSpPr>
            <a:spLocks noChangeShapeType="1"/>
          </p:cNvSpPr>
          <p:nvPr/>
        </p:nvSpPr>
        <p:spPr bwMode="auto">
          <a:xfrm>
            <a:off x="4819650" y="2928938"/>
            <a:ext cx="0" cy="1143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47" name="Oval 149">
            <a:extLst>
              <a:ext uri="{FF2B5EF4-FFF2-40B4-BE49-F238E27FC236}">
                <a16:creationId xmlns:a16="http://schemas.microsoft.com/office/drawing/2014/main" id="{1EA08E13-8ACC-9BE7-F573-D2657493CD54}"/>
              </a:ext>
            </a:extLst>
          </p:cNvPr>
          <p:cNvSpPr>
            <a:spLocks noChangeArrowheads="1"/>
          </p:cNvSpPr>
          <p:nvPr/>
        </p:nvSpPr>
        <p:spPr bwMode="auto">
          <a:xfrm>
            <a:off x="37909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48" name="Oval 150">
            <a:extLst>
              <a:ext uri="{FF2B5EF4-FFF2-40B4-BE49-F238E27FC236}">
                <a16:creationId xmlns:a16="http://schemas.microsoft.com/office/drawing/2014/main" id="{9E80D5FF-050E-4B4B-BA69-85F44E5419A3}"/>
              </a:ext>
            </a:extLst>
          </p:cNvPr>
          <p:cNvSpPr>
            <a:spLocks noChangeArrowheads="1"/>
          </p:cNvSpPr>
          <p:nvPr/>
        </p:nvSpPr>
        <p:spPr bwMode="auto">
          <a:xfrm>
            <a:off x="42481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49" name="Rectangle 151">
            <a:extLst>
              <a:ext uri="{FF2B5EF4-FFF2-40B4-BE49-F238E27FC236}">
                <a16:creationId xmlns:a16="http://schemas.microsoft.com/office/drawing/2014/main" id="{0122697C-E5C4-76EC-C082-2B203FE1DA1C}"/>
              </a:ext>
            </a:extLst>
          </p:cNvPr>
          <p:cNvSpPr>
            <a:spLocks noChangeArrowheads="1"/>
          </p:cNvSpPr>
          <p:nvPr/>
        </p:nvSpPr>
        <p:spPr bwMode="auto">
          <a:xfrm>
            <a:off x="4705350" y="30432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50" name="Line 152">
            <a:extLst>
              <a:ext uri="{FF2B5EF4-FFF2-40B4-BE49-F238E27FC236}">
                <a16:creationId xmlns:a16="http://schemas.microsoft.com/office/drawing/2014/main" id="{5B5D524B-6C56-BAAF-8217-E7411D04981C}"/>
              </a:ext>
            </a:extLst>
          </p:cNvPr>
          <p:cNvSpPr>
            <a:spLocks noChangeShapeType="1"/>
          </p:cNvSpPr>
          <p:nvPr/>
        </p:nvSpPr>
        <p:spPr bwMode="auto">
          <a:xfrm>
            <a:off x="5391150" y="25860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51" name="Oval 153">
            <a:extLst>
              <a:ext uri="{FF2B5EF4-FFF2-40B4-BE49-F238E27FC236}">
                <a16:creationId xmlns:a16="http://schemas.microsoft.com/office/drawing/2014/main" id="{0632925A-EA79-E1FF-B2C4-490327A4ABC9}"/>
              </a:ext>
            </a:extLst>
          </p:cNvPr>
          <p:cNvSpPr>
            <a:spLocks noChangeArrowheads="1"/>
          </p:cNvSpPr>
          <p:nvPr/>
        </p:nvSpPr>
        <p:spPr bwMode="auto">
          <a:xfrm>
            <a:off x="5619750" y="24717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52" name="Line 154">
            <a:extLst>
              <a:ext uri="{FF2B5EF4-FFF2-40B4-BE49-F238E27FC236}">
                <a16:creationId xmlns:a16="http://schemas.microsoft.com/office/drawing/2014/main" id="{FDD838DB-4BF9-8879-72D3-FEB9030237E0}"/>
              </a:ext>
            </a:extLst>
          </p:cNvPr>
          <p:cNvSpPr>
            <a:spLocks noChangeShapeType="1"/>
          </p:cNvSpPr>
          <p:nvPr/>
        </p:nvSpPr>
        <p:spPr bwMode="auto">
          <a:xfrm>
            <a:off x="5505450" y="2586038"/>
            <a:ext cx="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53" name="Line 155">
            <a:extLst>
              <a:ext uri="{FF2B5EF4-FFF2-40B4-BE49-F238E27FC236}">
                <a16:creationId xmlns:a16="http://schemas.microsoft.com/office/drawing/2014/main" id="{A8E4B934-BB12-150E-3194-1E2D3609A700}"/>
              </a:ext>
            </a:extLst>
          </p:cNvPr>
          <p:cNvSpPr>
            <a:spLocks noChangeShapeType="1"/>
          </p:cNvSpPr>
          <p:nvPr/>
        </p:nvSpPr>
        <p:spPr bwMode="auto">
          <a:xfrm>
            <a:off x="5276850" y="2928938"/>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54" name="Line 156">
            <a:extLst>
              <a:ext uri="{FF2B5EF4-FFF2-40B4-BE49-F238E27FC236}">
                <a16:creationId xmlns:a16="http://schemas.microsoft.com/office/drawing/2014/main" id="{071F1F75-CF41-D613-6965-5F92633082CB}"/>
              </a:ext>
            </a:extLst>
          </p:cNvPr>
          <p:cNvSpPr>
            <a:spLocks noChangeShapeType="1"/>
          </p:cNvSpPr>
          <p:nvPr/>
        </p:nvSpPr>
        <p:spPr bwMode="auto">
          <a:xfrm>
            <a:off x="52768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55" name="Oval 157">
            <a:extLst>
              <a:ext uri="{FF2B5EF4-FFF2-40B4-BE49-F238E27FC236}">
                <a16:creationId xmlns:a16="http://schemas.microsoft.com/office/drawing/2014/main" id="{25A58566-8DA2-DAE0-9E84-6EBBE087BAA2}"/>
              </a:ext>
            </a:extLst>
          </p:cNvPr>
          <p:cNvSpPr>
            <a:spLocks noChangeArrowheads="1"/>
          </p:cNvSpPr>
          <p:nvPr/>
        </p:nvSpPr>
        <p:spPr bwMode="auto">
          <a:xfrm>
            <a:off x="51625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56" name="Rectangle 158">
            <a:extLst>
              <a:ext uri="{FF2B5EF4-FFF2-40B4-BE49-F238E27FC236}">
                <a16:creationId xmlns:a16="http://schemas.microsoft.com/office/drawing/2014/main" id="{EE9D8BDA-4616-BA08-3630-9FA548D63DDE}"/>
              </a:ext>
            </a:extLst>
          </p:cNvPr>
          <p:cNvSpPr>
            <a:spLocks noChangeArrowheads="1"/>
          </p:cNvSpPr>
          <p:nvPr/>
        </p:nvSpPr>
        <p:spPr bwMode="auto">
          <a:xfrm>
            <a:off x="5619750" y="30432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57" name="Line 159">
            <a:extLst>
              <a:ext uri="{FF2B5EF4-FFF2-40B4-BE49-F238E27FC236}">
                <a16:creationId xmlns:a16="http://schemas.microsoft.com/office/drawing/2014/main" id="{C1685A35-F027-9853-4552-FBC0E03B0717}"/>
              </a:ext>
            </a:extLst>
          </p:cNvPr>
          <p:cNvSpPr>
            <a:spLocks noChangeShapeType="1"/>
          </p:cNvSpPr>
          <p:nvPr/>
        </p:nvSpPr>
        <p:spPr bwMode="auto">
          <a:xfrm>
            <a:off x="6305550" y="2586038"/>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58" name="Rectangle 160">
            <a:extLst>
              <a:ext uri="{FF2B5EF4-FFF2-40B4-BE49-F238E27FC236}">
                <a16:creationId xmlns:a16="http://schemas.microsoft.com/office/drawing/2014/main" id="{6E27AFD0-FFA3-5993-AD0B-483DCAA431DE}"/>
              </a:ext>
            </a:extLst>
          </p:cNvPr>
          <p:cNvSpPr>
            <a:spLocks noChangeArrowheads="1"/>
          </p:cNvSpPr>
          <p:nvPr/>
        </p:nvSpPr>
        <p:spPr bwMode="auto">
          <a:xfrm>
            <a:off x="6762750" y="2471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59" name="Line 161">
            <a:extLst>
              <a:ext uri="{FF2B5EF4-FFF2-40B4-BE49-F238E27FC236}">
                <a16:creationId xmlns:a16="http://schemas.microsoft.com/office/drawing/2014/main" id="{A332A4A1-00D0-CA12-3D39-5262A7A48872}"/>
              </a:ext>
            </a:extLst>
          </p:cNvPr>
          <p:cNvSpPr>
            <a:spLocks noChangeShapeType="1"/>
          </p:cNvSpPr>
          <p:nvPr/>
        </p:nvSpPr>
        <p:spPr bwMode="auto">
          <a:xfrm>
            <a:off x="6534150" y="2586038"/>
            <a:ext cx="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60" name="Line 162">
            <a:extLst>
              <a:ext uri="{FF2B5EF4-FFF2-40B4-BE49-F238E27FC236}">
                <a16:creationId xmlns:a16="http://schemas.microsoft.com/office/drawing/2014/main" id="{F9169223-02EA-C238-0440-3FB8FDDCB7A1}"/>
              </a:ext>
            </a:extLst>
          </p:cNvPr>
          <p:cNvSpPr>
            <a:spLocks noChangeShapeType="1"/>
          </p:cNvSpPr>
          <p:nvPr/>
        </p:nvSpPr>
        <p:spPr bwMode="auto">
          <a:xfrm>
            <a:off x="6191250" y="2928938"/>
            <a:ext cx="800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61" name="Line 163">
            <a:extLst>
              <a:ext uri="{FF2B5EF4-FFF2-40B4-BE49-F238E27FC236}">
                <a16:creationId xmlns:a16="http://schemas.microsoft.com/office/drawing/2014/main" id="{FEABE455-90B2-0A2C-D76A-94C11BAC3D52}"/>
              </a:ext>
            </a:extLst>
          </p:cNvPr>
          <p:cNvSpPr>
            <a:spLocks noChangeShapeType="1"/>
          </p:cNvSpPr>
          <p:nvPr/>
        </p:nvSpPr>
        <p:spPr bwMode="auto">
          <a:xfrm>
            <a:off x="61912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62" name="Oval 164">
            <a:extLst>
              <a:ext uri="{FF2B5EF4-FFF2-40B4-BE49-F238E27FC236}">
                <a16:creationId xmlns:a16="http://schemas.microsoft.com/office/drawing/2014/main" id="{9F9E75DC-D073-83D1-A93C-6690B4DC27E2}"/>
              </a:ext>
            </a:extLst>
          </p:cNvPr>
          <p:cNvSpPr>
            <a:spLocks noChangeArrowheads="1"/>
          </p:cNvSpPr>
          <p:nvPr/>
        </p:nvSpPr>
        <p:spPr bwMode="auto">
          <a:xfrm>
            <a:off x="6076950" y="3043238"/>
            <a:ext cx="228600" cy="228600"/>
          </a:xfrm>
          <a:prstGeom prst="ellipse">
            <a:avLst/>
          </a:prstGeom>
          <a:solidFill>
            <a:schemeClr val="bg2"/>
          </a:solidFill>
          <a:ln w="9525">
            <a:solidFill>
              <a:schemeClr val="bg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63" name="Rectangle 165">
            <a:extLst>
              <a:ext uri="{FF2B5EF4-FFF2-40B4-BE49-F238E27FC236}">
                <a16:creationId xmlns:a16="http://schemas.microsoft.com/office/drawing/2014/main" id="{7079384E-FE62-27E3-714F-0D4D8D552254}"/>
              </a:ext>
            </a:extLst>
          </p:cNvPr>
          <p:cNvSpPr>
            <a:spLocks noChangeArrowheads="1"/>
          </p:cNvSpPr>
          <p:nvPr/>
        </p:nvSpPr>
        <p:spPr bwMode="auto">
          <a:xfrm>
            <a:off x="6419850" y="3043238"/>
            <a:ext cx="228600" cy="228600"/>
          </a:xfrm>
          <a:prstGeom prst="rect">
            <a:avLst/>
          </a:prstGeom>
          <a:solidFill>
            <a:schemeClr val="bg2"/>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64" name="Rectangle 166">
            <a:extLst>
              <a:ext uri="{FF2B5EF4-FFF2-40B4-BE49-F238E27FC236}">
                <a16:creationId xmlns:a16="http://schemas.microsoft.com/office/drawing/2014/main" id="{C2E81960-2227-2D2A-584E-C9EB03456AAA}"/>
              </a:ext>
            </a:extLst>
          </p:cNvPr>
          <p:cNvSpPr>
            <a:spLocks noChangeArrowheads="1"/>
          </p:cNvSpPr>
          <p:nvPr/>
        </p:nvSpPr>
        <p:spPr bwMode="auto">
          <a:xfrm>
            <a:off x="6877050" y="3043238"/>
            <a:ext cx="228600" cy="228600"/>
          </a:xfrm>
          <a:prstGeom prst="rect">
            <a:avLst/>
          </a:prstGeom>
          <a:solidFill>
            <a:schemeClr val="bg2"/>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65" name="Line 167">
            <a:extLst>
              <a:ext uri="{FF2B5EF4-FFF2-40B4-BE49-F238E27FC236}">
                <a16:creationId xmlns:a16="http://schemas.microsoft.com/office/drawing/2014/main" id="{71685C09-7C10-FF9D-8268-24B2CE3E9AE2}"/>
              </a:ext>
            </a:extLst>
          </p:cNvPr>
          <p:cNvSpPr>
            <a:spLocks noChangeShapeType="1"/>
          </p:cNvSpPr>
          <p:nvPr/>
        </p:nvSpPr>
        <p:spPr bwMode="auto">
          <a:xfrm>
            <a:off x="65341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66" name="Line 168">
            <a:extLst>
              <a:ext uri="{FF2B5EF4-FFF2-40B4-BE49-F238E27FC236}">
                <a16:creationId xmlns:a16="http://schemas.microsoft.com/office/drawing/2014/main" id="{4C7CAC20-91AC-2A85-CD3D-7BD471E16368}"/>
              </a:ext>
            </a:extLst>
          </p:cNvPr>
          <p:cNvSpPr>
            <a:spLocks noChangeShapeType="1"/>
          </p:cNvSpPr>
          <p:nvPr/>
        </p:nvSpPr>
        <p:spPr bwMode="auto">
          <a:xfrm>
            <a:off x="69913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67" name="Oval 169">
            <a:extLst>
              <a:ext uri="{FF2B5EF4-FFF2-40B4-BE49-F238E27FC236}">
                <a16:creationId xmlns:a16="http://schemas.microsoft.com/office/drawing/2014/main" id="{96EA44A3-55BB-3F7A-839D-321F925415D6}"/>
              </a:ext>
            </a:extLst>
          </p:cNvPr>
          <p:cNvSpPr>
            <a:spLocks noChangeArrowheads="1"/>
          </p:cNvSpPr>
          <p:nvPr/>
        </p:nvSpPr>
        <p:spPr bwMode="auto">
          <a:xfrm>
            <a:off x="73342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68" name="Line 170">
            <a:extLst>
              <a:ext uri="{FF2B5EF4-FFF2-40B4-BE49-F238E27FC236}">
                <a16:creationId xmlns:a16="http://schemas.microsoft.com/office/drawing/2014/main" id="{8BE5C103-B9A5-2B6F-829A-6ACE5232796C}"/>
              </a:ext>
            </a:extLst>
          </p:cNvPr>
          <p:cNvSpPr>
            <a:spLocks noChangeShapeType="1"/>
          </p:cNvSpPr>
          <p:nvPr/>
        </p:nvSpPr>
        <p:spPr bwMode="auto">
          <a:xfrm>
            <a:off x="7105650" y="31575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69" name="Line 171">
            <a:extLst>
              <a:ext uri="{FF2B5EF4-FFF2-40B4-BE49-F238E27FC236}">
                <a16:creationId xmlns:a16="http://schemas.microsoft.com/office/drawing/2014/main" id="{8002EEFB-A7A3-1D7F-50FB-94C0A8E28BCE}"/>
              </a:ext>
            </a:extLst>
          </p:cNvPr>
          <p:cNvSpPr>
            <a:spLocks noChangeShapeType="1"/>
          </p:cNvSpPr>
          <p:nvPr/>
        </p:nvSpPr>
        <p:spPr bwMode="auto">
          <a:xfrm>
            <a:off x="7219950" y="31575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70" name="Line 172">
            <a:extLst>
              <a:ext uri="{FF2B5EF4-FFF2-40B4-BE49-F238E27FC236}">
                <a16:creationId xmlns:a16="http://schemas.microsoft.com/office/drawing/2014/main" id="{E18C0C19-0A30-5BCE-F0C9-C3FA4136C9C3}"/>
              </a:ext>
            </a:extLst>
          </p:cNvPr>
          <p:cNvSpPr>
            <a:spLocks noChangeShapeType="1"/>
          </p:cNvSpPr>
          <p:nvPr/>
        </p:nvSpPr>
        <p:spPr bwMode="auto">
          <a:xfrm>
            <a:off x="6762750" y="3386138"/>
            <a:ext cx="800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71" name="Line 173">
            <a:extLst>
              <a:ext uri="{FF2B5EF4-FFF2-40B4-BE49-F238E27FC236}">
                <a16:creationId xmlns:a16="http://schemas.microsoft.com/office/drawing/2014/main" id="{E85A70D4-4DF3-D0C6-506E-DCB46D2DF611}"/>
              </a:ext>
            </a:extLst>
          </p:cNvPr>
          <p:cNvSpPr>
            <a:spLocks noChangeShapeType="1"/>
          </p:cNvSpPr>
          <p:nvPr/>
        </p:nvSpPr>
        <p:spPr bwMode="auto">
          <a:xfrm>
            <a:off x="6762750" y="33861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72" name="Rectangle 174">
            <a:extLst>
              <a:ext uri="{FF2B5EF4-FFF2-40B4-BE49-F238E27FC236}">
                <a16:creationId xmlns:a16="http://schemas.microsoft.com/office/drawing/2014/main" id="{158726FE-4637-C55A-E71F-34565CDD3A37}"/>
              </a:ext>
            </a:extLst>
          </p:cNvPr>
          <p:cNvSpPr>
            <a:spLocks noChangeArrowheads="1"/>
          </p:cNvSpPr>
          <p:nvPr/>
        </p:nvSpPr>
        <p:spPr bwMode="auto">
          <a:xfrm>
            <a:off x="6648450" y="3614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73" name="Rectangle 175">
            <a:extLst>
              <a:ext uri="{FF2B5EF4-FFF2-40B4-BE49-F238E27FC236}">
                <a16:creationId xmlns:a16="http://schemas.microsoft.com/office/drawing/2014/main" id="{F602F4DB-D70F-006B-DC09-1C3A6FA8135D}"/>
              </a:ext>
            </a:extLst>
          </p:cNvPr>
          <p:cNvSpPr>
            <a:spLocks noChangeArrowheads="1"/>
          </p:cNvSpPr>
          <p:nvPr/>
        </p:nvSpPr>
        <p:spPr bwMode="auto">
          <a:xfrm>
            <a:off x="6991350" y="3614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74" name="Oval 176">
            <a:extLst>
              <a:ext uri="{FF2B5EF4-FFF2-40B4-BE49-F238E27FC236}">
                <a16:creationId xmlns:a16="http://schemas.microsoft.com/office/drawing/2014/main" id="{99FE24C6-C248-1E69-8C65-FB1BEE794B1A}"/>
              </a:ext>
            </a:extLst>
          </p:cNvPr>
          <p:cNvSpPr>
            <a:spLocks noChangeArrowheads="1"/>
          </p:cNvSpPr>
          <p:nvPr/>
        </p:nvSpPr>
        <p:spPr bwMode="auto">
          <a:xfrm>
            <a:off x="7448550" y="36147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75" name="Line 177">
            <a:extLst>
              <a:ext uri="{FF2B5EF4-FFF2-40B4-BE49-F238E27FC236}">
                <a16:creationId xmlns:a16="http://schemas.microsoft.com/office/drawing/2014/main" id="{A00A8C6E-F6BB-827C-FE7E-41C7B5270990}"/>
              </a:ext>
            </a:extLst>
          </p:cNvPr>
          <p:cNvSpPr>
            <a:spLocks noChangeShapeType="1"/>
          </p:cNvSpPr>
          <p:nvPr/>
        </p:nvSpPr>
        <p:spPr bwMode="auto">
          <a:xfrm>
            <a:off x="3924300" y="2924175"/>
            <a:ext cx="9350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76" name="Line 178">
            <a:extLst>
              <a:ext uri="{FF2B5EF4-FFF2-40B4-BE49-F238E27FC236}">
                <a16:creationId xmlns:a16="http://schemas.microsoft.com/office/drawing/2014/main" id="{61BDC97E-3E40-7A19-BCFC-FC340F8C86A1}"/>
              </a:ext>
            </a:extLst>
          </p:cNvPr>
          <p:cNvSpPr>
            <a:spLocks noChangeShapeType="1"/>
          </p:cNvSpPr>
          <p:nvPr/>
        </p:nvSpPr>
        <p:spPr bwMode="auto">
          <a:xfrm>
            <a:off x="7092950" y="335756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77" name="Line 179">
            <a:extLst>
              <a:ext uri="{FF2B5EF4-FFF2-40B4-BE49-F238E27FC236}">
                <a16:creationId xmlns:a16="http://schemas.microsoft.com/office/drawing/2014/main" id="{F0BFF4B9-F85E-0CB5-DE1F-0BBE410199A2}"/>
              </a:ext>
            </a:extLst>
          </p:cNvPr>
          <p:cNvSpPr>
            <a:spLocks noChangeShapeType="1"/>
          </p:cNvSpPr>
          <p:nvPr/>
        </p:nvSpPr>
        <p:spPr bwMode="auto">
          <a:xfrm>
            <a:off x="7572375" y="34147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78" name="Rectangle 180">
            <a:extLst>
              <a:ext uri="{FF2B5EF4-FFF2-40B4-BE49-F238E27FC236}">
                <a16:creationId xmlns:a16="http://schemas.microsoft.com/office/drawing/2014/main" id="{75E9C1EE-9967-6AD0-37D7-40266262C7E8}"/>
              </a:ext>
            </a:extLst>
          </p:cNvPr>
          <p:cNvSpPr>
            <a:spLocks noChangeArrowheads="1"/>
          </p:cNvSpPr>
          <p:nvPr/>
        </p:nvSpPr>
        <p:spPr bwMode="auto">
          <a:xfrm>
            <a:off x="4500563" y="2492375"/>
            <a:ext cx="228600" cy="228600"/>
          </a:xfrm>
          <a:prstGeom prst="rect">
            <a:avLst/>
          </a:prstGeom>
          <a:solidFill>
            <a:schemeClr val="bg2"/>
          </a:solidFill>
          <a:ln w="9525">
            <a:solidFill>
              <a:schemeClr val="bg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1879" name="Rectangle 181">
            <a:extLst>
              <a:ext uri="{FF2B5EF4-FFF2-40B4-BE49-F238E27FC236}">
                <a16:creationId xmlns:a16="http://schemas.microsoft.com/office/drawing/2014/main" id="{8D81F301-759F-32E0-1054-0EFA04B34162}"/>
              </a:ext>
            </a:extLst>
          </p:cNvPr>
          <p:cNvSpPr>
            <a:spLocks noChangeArrowheads="1"/>
          </p:cNvSpPr>
          <p:nvPr/>
        </p:nvSpPr>
        <p:spPr bwMode="auto">
          <a:xfrm>
            <a:off x="0" y="5786438"/>
            <a:ext cx="8281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tabLst>
                <a:tab pos="457200"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457200"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457200"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Atrophie optique de Leber (neuropathie optique héréditaire de Leber)</a:t>
            </a:r>
            <a:endParaRPr lang="fr-FR" altLang="fr-FR" sz="1800">
              <a:latin typeface="Arial" panose="020B0604020202020204" pitchFamily="34" charset="0"/>
            </a:endParaRPr>
          </a:p>
        </p:txBody>
      </p:sp>
      <p:sp>
        <p:nvSpPr>
          <p:cNvPr id="161880" name="Rectangle 88">
            <a:extLst>
              <a:ext uri="{FF2B5EF4-FFF2-40B4-BE49-F238E27FC236}">
                <a16:creationId xmlns:a16="http://schemas.microsoft.com/office/drawing/2014/main" id="{88E085AC-A7D0-335F-2A93-BBB84DF1FE40}"/>
              </a:ext>
            </a:extLst>
          </p:cNvPr>
          <p:cNvSpPr>
            <a:spLocks noChangeArrowheads="1"/>
          </p:cNvSpPr>
          <p:nvPr/>
        </p:nvSpPr>
        <p:spPr bwMode="auto">
          <a:xfrm>
            <a:off x="214313" y="904875"/>
            <a:ext cx="3946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u="sng">
                <a:solidFill>
                  <a:srgbClr val="FFFF00"/>
                </a:solidFill>
                <a:latin typeface="Arial" panose="020B0604020202020204" pitchFamily="34" charset="0"/>
              </a:rPr>
              <a:t>L’hérédité Mitochondriale</a:t>
            </a:r>
            <a:endParaRPr lang="fr-FR" altLang="fr-FR" sz="1800">
              <a:solidFill>
                <a:srgbClr val="FFFF00"/>
              </a:solidFill>
              <a:latin typeface="Arial" panose="020B0604020202020204" pitchFamily="34" charset="0"/>
            </a:endParaRPr>
          </a:p>
        </p:txBody>
      </p:sp>
      <p:sp>
        <p:nvSpPr>
          <p:cNvPr id="90" name="Rectangle 3">
            <a:extLst>
              <a:ext uri="{FF2B5EF4-FFF2-40B4-BE49-F238E27FC236}">
                <a16:creationId xmlns:a16="http://schemas.microsoft.com/office/drawing/2014/main" id="{A463737C-0469-9A6D-553F-6FB3C10CA0E4}"/>
              </a:ext>
            </a:extLst>
          </p:cNvPr>
          <p:cNvSpPr txBox="1">
            <a:spLocks noChangeArrowheads="1"/>
          </p:cNvSpPr>
          <p:nvPr/>
        </p:nvSpPr>
        <p:spPr>
          <a:xfrm>
            <a:off x="0" y="4357688"/>
            <a:ext cx="9144000" cy="1071562"/>
          </a:xfrm>
          <a:prstGeom prst="rect">
            <a:avLst/>
          </a:prstGeom>
          <a:ln>
            <a:solidFill>
              <a:schemeClr val="tx1"/>
            </a:solidFill>
          </a:ln>
        </p:spPr>
        <p:txBody>
          <a:bodyPr/>
          <a:lstStyle/>
          <a:p>
            <a:pPr marL="342900" indent="-342900" algn="ctr">
              <a:spcBef>
                <a:spcPct val="20000"/>
              </a:spcBef>
              <a:defRPr/>
            </a:pPr>
            <a:r>
              <a:rPr lang="fr-FR" b="1" kern="0" dirty="0">
                <a:latin typeface="Perpetua" pitchFamily="18" charset="0"/>
              </a:rPr>
              <a:t>transmission maternelle. </a:t>
            </a:r>
          </a:p>
          <a:p>
            <a:pPr marL="342900" indent="-342900">
              <a:spcBef>
                <a:spcPct val="20000"/>
              </a:spcBef>
              <a:buFontTx/>
              <a:buChar char="•"/>
              <a:defRPr/>
            </a:pPr>
            <a:r>
              <a:rPr lang="fr-FR" b="1" kern="0" dirty="0">
                <a:latin typeface="Perpetua" pitchFamily="18" charset="0"/>
              </a:rPr>
              <a:t>Transmission à toute leur descendance, garçons et filles</a:t>
            </a:r>
          </a:p>
          <a:p>
            <a:pPr marL="342900" indent="-342900">
              <a:spcBef>
                <a:spcPct val="20000"/>
              </a:spcBef>
              <a:buFontTx/>
              <a:buChar char="•"/>
              <a:defRPr/>
            </a:pPr>
            <a:r>
              <a:rPr lang="fr-FR" b="1" kern="0" dirty="0">
                <a:latin typeface="Perpetua" pitchFamily="18" charset="0"/>
              </a:rPr>
              <a:t>Transmission s’arrête avec chaque garçon</a:t>
            </a:r>
            <a:r>
              <a:rPr lang="fr-FR" kern="0" dirty="0">
                <a:latin typeface="Perpetua" pitchFamily="18" charset="0"/>
              </a:rPr>
              <a:t>.</a:t>
            </a:r>
          </a:p>
        </p:txBody>
      </p:sp>
      <p:cxnSp>
        <p:nvCxnSpPr>
          <p:cNvPr id="91" name="Connecteur droit 90">
            <a:extLst>
              <a:ext uri="{FF2B5EF4-FFF2-40B4-BE49-F238E27FC236}">
                <a16:creationId xmlns:a16="http://schemas.microsoft.com/office/drawing/2014/main" id="{E335A722-A32B-A7A5-F0F3-B03BE40792B5}"/>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2" name="Rectangle 4">
            <a:extLst>
              <a:ext uri="{FF2B5EF4-FFF2-40B4-BE49-F238E27FC236}">
                <a16:creationId xmlns:a16="http://schemas.microsoft.com/office/drawing/2014/main" id="{C6FC475D-1410-8782-F716-7095222D617A}"/>
              </a:ext>
            </a:extLst>
          </p:cNvPr>
          <p:cNvSpPr>
            <a:spLocks noChangeArrowheads="1"/>
          </p:cNvSpPr>
          <p:nvPr/>
        </p:nvSpPr>
        <p:spPr bwMode="auto">
          <a:xfrm>
            <a:off x="71438" y="214313"/>
            <a:ext cx="8929687" cy="461962"/>
          </a:xfrm>
          <a:prstGeom prst="rect">
            <a:avLst/>
          </a:prstGeom>
          <a:noFill/>
          <a:ln w="9525">
            <a:noFill/>
            <a:miter lim="800000"/>
            <a:headEnd/>
            <a:tailEnd/>
          </a:ln>
        </p:spPr>
        <p:txBody>
          <a:bodyPr>
            <a:spAutoFit/>
          </a:bodyPr>
          <a:lstStyle/>
          <a:p>
            <a:pPr>
              <a:defRPr/>
            </a:pPr>
            <a:r>
              <a:rPr lang="fr-FR" sz="2400" b="1" dirty="0">
                <a:solidFill>
                  <a:srgbClr val="FF0000"/>
                </a:solidFill>
                <a:effectLst>
                  <a:outerShdw blurRad="38100" dist="38100" dir="2700000" algn="tl">
                    <a:srgbClr val="000000">
                      <a:alpha val="43137"/>
                    </a:srgbClr>
                  </a:outerShdw>
                </a:effectLst>
                <a:latin typeface="Perpetua" pitchFamily="18" charset="0"/>
                <a:cs typeface="Arial" charset="0"/>
              </a:rPr>
              <a:t>Tenir compte des pièges lors du diagnostic et du calcul du risque </a:t>
            </a:r>
            <a:r>
              <a:rPr lang="fr-FR" sz="2000" dirty="0">
                <a:solidFill>
                  <a:schemeClr val="bg1"/>
                </a:solidFill>
                <a:latin typeface="Perpetua" pitchFamily="18" charset="0"/>
                <a:cs typeface="Arial" charset="0"/>
              </a:rPr>
              <a:t>(7)</a:t>
            </a:r>
          </a:p>
        </p:txBody>
      </p:sp>
      <p:sp>
        <p:nvSpPr>
          <p:cNvPr id="161884" name="Line 147">
            <a:extLst>
              <a:ext uri="{FF2B5EF4-FFF2-40B4-BE49-F238E27FC236}">
                <a16:creationId xmlns:a16="http://schemas.microsoft.com/office/drawing/2014/main" id="{1BFF443F-B5ED-2332-2F89-181BB0A153FE}"/>
              </a:ext>
            </a:extLst>
          </p:cNvPr>
          <p:cNvSpPr>
            <a:spLocks noChangeShapeType="1"/>
          </p:cNvSpPr>
          <p:nvPr/>
        </p:nvSpPr>
        <p:spPr bwMode="auto">
          <a:xfrm>
            <a:off x="4357688"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85" name="Line 147">
            <a:extLst>
              <a:ext uri="{FF2B5EF4-FFF2-40B4-BE49-F238E27FC236}">
                <a16:creationId xmlns:a16="http://schemas.microsoft.com/office/drawing/2014/main" id="{FAAE53CE-C9DC-004A-6B83-C4C942BCCD12}"/>
              </a:ext>
            </a:extLst>
          </p:cNvPr>
          <p:cNvSpPr>
            <a:spLocks noChangeShapeType="1"/>
          </p:cNvSpPr>
          <p:nvPr/>
        </p:nvSpPr>
        <p:spPr bwMode="auto">
          <a:xfrm>
            <a:off x="48577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86" name="Line 147">
            <a:extLst>
              <a:ext uri="{FF2B5EF4-FFF2-40B4-BE49-F238E27FC236}">
                <a16:creationId xmlns:a16="http://schemas.microsoft.com/office/drawing/2014/main" id="{8D1261ED-DA6A-A8FC-3217-92647AF77E2E}"/>
              </a:ext>
            </a:extLst>
          </p:cNvPr>
          <p:cNvSpPr>
            <a:spLocks noChangeShapeType="1"/>
          </p:cNvSpPr>
          <p:nvPr/>
        </p:nvSpPr>
        <p:spPr bwMode="auto">
          <a:xfrm>
            <a:off x="571500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1">
            <a:extLst>
              <a:ext uri="{FF2B5EF4-FFF2-40B4-BE49-F238E27FC236}">
                <a16:creationId xmlns:a16="http://schemas.microsoft.com/office/drawing/2014/main" id="{14401656-DA14-429D-FBFF-3D84A5723D70}"/>
              </a:ext>
            </a:extLst>
          </p:cNvPr>
          <p:cNvSpPr>
            <a:spLocks noChangeArrowheads="1"/>
          </p:cNvSpPr>
          <p:nvPr/>
        </p:nvSpPr>
        <p:spPr bwMode="auto">
          <a:xfrm>
            <a:off x="285750" y="1428750"/>
            <a:ext cx="871537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2400">
              <a:latin typeface="Perpetua" panose="02020502060401020303" pitchFamily="18" charset="0"/>
            </a:endParaRPr>
          </a:p>
          <a:p>
            <a:pPr lvl="1">
              <a:spcBef>
                <a:spcPct val="0"/>
              </a:spcBef>
              <a:buClrTx/>
              <a:buSzTx/>
              <a:buFont typeface="Arial" panose="020B0604020202020204" pitchFamily="34" charset="0"/>
              <a:buChar char="•"/>
            </a:pPr>
            <a:endParaRPr lang="fr-FR" altLang="fr-FR" sz="2400">
              <a:latin typeface="Perpetua" panose="02020502060401020303" pitchFamily="18" charset="0"/>
            </a:endParaRPr>
          </a:p>
          <a:p>
            <a:pPr algn="ctr">
              <a:spcBef>
                <a:spcPct val="0"/>
              </a:spcBef>
              <a:buClrTx/>
              <a:buSzTx/>
              <a:buFontTx/>
              <a:buNone/>
            </a:pPr>
            <a:r>
              <a:rPr lang="fr-FR" altLang="fr-FR" sz="1800">
                <a:latin typeface="Perpetua" panose="02020502060401020303" pitchFamily="18" charset="0"/>
              </a:rPr>
              <a:t> </a:t>
            </a:r>
            <a:r>
              <a:rPr lang="fr-FR" altLang="fr-FR" sz="2400">
                <a:latin typeface="Perpetua" panose="02020502060401020303" pitchFamily="18" charset="0"/>
              </a:rPr>
              <a:t>Une même maladie peut avoir plusieurs modes de transmission</a:t>
            </a:r>
          </a:p>
          <a:p>
            <a:pPr lvl="3">
              <a:spcBef>
                <a:spcPct val="0"/>
              </a:spcBef>
              <a:buClrTx/>
              <a:buSzTx/>
              <a:buFont typeface="Arial" panose="020B0604020202020204" pitchFamily="34" charset="0"/>
              <a:buChar char="•"/>
            </a:pPr>
            <a:r>
              <a:rPr lang="pt-BR" altLang="fr-FR" sz="2400">
                <a:latin typeface="Perpetua" panose="02020502060401020303" pitchFamily="18" charset="0"/>
              </a:rPr>
              <a:t> </a:t>
            </a:r>
            <a:r>
              <a:rPr lang="pt-BR" altLang="fr-FR" sz="2400">
                <a:solidFill>
                  <a:srgbClr val="FFFF00"/>
                </a:solidFill>
                <a:latin typeface="Perpetua" panose="02020502060401020303" pitchFamily="18" charset="0"/>
              </a:rPr>
              <a:t>Surdité : </a:t>
            </a:r>
            <a:r>
              <a:rPr lang="pt-BR" altLang="fr-FR" sz="2400">
                <a:latin typeface="Perpetua" panose="02020502060401020303" pitchFamily="18" charset="0"/>
              </a:rPr>
              <a:t>AD, AR, XLR, mitochondrial</a:t>
            </a:r>
          </a:p>
          <a:p>
            <a:pPr lvl="3">
              <a:spcBef>
                <a:spcPct val="0"/>
              </a:spcBef>
              <a:buClrTx/>
              <a:buSzTx/>
              <a:buFont typeface="Arial" panose="020B0604020202020204" pitchFamily="34" charset="0"/>
              <a:buChar char="•"/>
            </a:pPr>
            <a:r>
              <a:rPr lang="fr-FR" altLang="fr-FR" sz="2400">
                <a:solidFill>
                  <a:srgbClr val="FFFF00"/>
                </a:solidFill>
                <a:latin typeface="Perpetua" panose="02020502060401020303" pitchFamily="18" charset="0"/>
              </a:rPr>
              <a:t> Rétinite pigmentaire: </a:t>
            </a:r>
            <a:r>
              <a:rPr lang="fr-FR" altLang="fr-FR" sz="2400">
                <a:latin typeface="Perpetua" panose="02020502060401020303" pitchFamily="18" charset="0"/>
              </a:rPr>
              <a:t>AD, AR, XLR</a:t>
            </a:r>
          </a:p>
          <a:p>
            <a:pPr lvl="3">
              <a:spcBef>
                <a:spcPct val="0"/>
              </a:spcBef>
              <a:buClrTx/>
              <a:buSzTx/>
              <a:buFont typeface="Arial" panose="020B0604020202020204" pitchFamily="34" charset="0"/>
              <a:buChar char="•"/>
            </a:pPr>
            <a:r>
              <a:rPr lang="fr-FR" altLang="fr-FR" sz="2400">
                <a:solidFill>
                  <a:srgbClr val="FFFF00"/>
                </a:solidFill>
                <a:latin typeface="Perpetua" panose="02020502060401020303" pitchFamily="18" charset="0"/>
              </a:rPr>
              <a:t> Rachitisme vitamino-résistant: </a:t>
            </a:r>
            <a:r>
              <a:rPr lang="fr-FR" altLang="fr-FR" sz="2400">
                <a:latin typeface="Perpetua" panose="02020502060401020303" pitchFamily="18" charset="0"/>
              </a:rPr>
              <a:t>AD, AR, XLD</a:t>
            </a:r>
          </a:p>
          <a:p>
            <a:pPr lvl="3">
              <a:spcBef>
                <a:spcPct val="0"/>
              </a:spcBef>
              <a:buClrTx/>
              <a:buSzTx/>
              <a:buFont typeface="Arial" panose="020B0604020202020204" pitchFamily="34" charset="0"/>
              <a:buChar char="•"/>
            </a:pPr>
            <a:r>
              <a:rPr lang="fr-FR" altLang="fr-FR" sz="2400">
                <a:solidFill>
                  <a:srgbClr val="FFFF00"/>
                </a:solidFill>
                <a:latin typeface="Perpetua" panose="02020502060401020303" pitchFamily="18" charset="0"/>
              </a:rPr>
              <a:t> Etc.</a:t>
            </a:r>
          </a:p>
          <a:p>
            <a:pPr>
              <a:spcBef>
                <a:spcPct val="0"/>
              </a:spcBef>
              <a:buClrTx/>
              <a:buSzTx/>
              <a:buFontTx/>
              <a:buNone/>
            </a:pPr>
            <a:r>
              <a:rPr lang="fr-FR" altLang="fr-FR" sz="2400">
                <a:latin typeface="Perpetua" panose="02020502060401020303" pitchFamily="18" charset="0"/>
              </a:rPr>
              <a:t> </a:t>
            </a:r>
          </a:p>
        </p:txBody>
      </p:sp>
      <p:cxnSp>
        <p:nvCxnSpPr>
          <p:cNvPr id="3" name="Connecteur droit 2">
            <a:extLst>
              <a:ext uri="{FF2B5EF4-FFF2-40B4-BE49-F238E27FC236}">
                <a16:creationId xmlns:a16="http://schemas.microsoft.com/office/drawing/2014/main" id="{9F9EDEEA-41E8-E917-BC6C-3A2BA91EFC12}"/>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Rectangle 4">
            <a:extLst>
              <a:ext uri="{FF2B5EF4-FFF2-40B4-BE49-F238E27FC236}">
                <a16:creationId xmlns:a16="http://schemas.microsoft.com/office/drawing/2014/main" id="{A103945F-7BCD-B413-B9DB-E3D2F7CA8C1B}"/>
              </a:ext>
            </a:extLst>
          </p:cNvPr>
          <p:cNvSpPr>
            <a:spLocks noChangeArrowheads="1"/>
          </p:cNvSpPr>
          <p:nvPr/>
        </p:nvSpPr>
        <p:spPr bwMode="auto">
          <a:xfrm>
            <a:off x="71438" y="214313"/>
            <a:ext cx="8929687" cy="461962"/>
          </a:xfrm>
          <a:prstGeom prst="rect">
            <a:avLst/>
          </a:prstGeom>
          <a:noFill/>
          <a:ln w="9525">
            <a:noFill/>
            <a:miter lim="800000"/>
            <a:headEnd/>
            <a:tailEnd/>
          </a:ln>
        </p:spPr>
        <p:txBody>
          <a:bodyPr>
            <a:spAutoFit/>
          </a:bodyPr>
          <a:lstStyle/>
          <a:p>
            <a:pPr>
              <a:defRPr/>
            </a:pPr>
            <a:r>
              <a:rPr lang="fr-FR" sz="2400" b="1" dirty="0">
                <a:solidFill>
                  <a:srgbClr val="FF0000"/>
                </a:solidFill>
                <a:effectLst>
                  <a:outerShdw blurRad="38100" dist="38100" dir="2700000" algn="tl">
                    <a:srgbClr val="000000">
                      <a:alpha val="43137"/>
                    </a:srgbClr>
                  </a:outerShdw>
                </a:effectLst>
                <a:latin typeface="Perpetua" pitchFamily="18" charset="0"/>
                <a:cs typeface="Arial" charset="0"/>
              </a:rPr>
              <a:t>Tenir compte des pièges lors du diagnostic et du calcul du risque </a:t>
            </a:r>
            <a:r>
              <a:rPr lang="fr-FR" sz="2000" dirty="0">
                <a:solidFill>
                  <a:schemeClr val="bg1"/>
                </a:solidFill>
                <a:latin typeface="Perpetua" pitchFamily="18" charset="0"/>
                <a:cs typeface="Arial" charset="0"/>
              </a:rPr>
              <a:t>(9)</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9341AD9-D0FD-E63F-9593-EEA16E7E9FE8}"/>
              </a:ext>
            </a:extLst>
          </p:cNvPr>
          <p:cNvSpPr>
            <a:spLocks noGrp="1" noChangeArrowheads="1"/>
          </p:cNvSpPr>
          <p:nvPr>
            <p:ph type="title"/>
          </p:nvPr>
        </p:nvSpPr>
        <p:spPr>
          <a:xfrm>
            <a:off x="71438" y="142875"/>
            <a:ext cx="7858125" cy="576263"/>
          </a:xfrm>
        </p:spPr>
        <p:txBody>
          <a:bodyPr/>
          <a:lstStyle/>
          <a:p>
            <a:pPr algn="l" eaLnBrk="1" hangingPunct="1">
              <a:defRPr/>
            </a:pPr>
            <a:r>
              <a:rPr lang="fr-FR" sz="2800" u="sng" dirty="0">
                <a:solidFill>
                  <a:srgbClr val="C00000"/>
                </a:solidFill>
                <a:effectLst>
                  <a:outerShdw blurRad="38100" dist="38100" dir="2700000" algn="tl">
                    <a:srgbClr val="000000">
                      <a:alpha val="43137"/>
                    </a:srgbClr>
                  </a:outerShdw>
                </a:effectLst>
                <a:latin typeface="Franklin Gothic Book" pitchFamily="34" charset="0"/>
              </a:rPr>
              <a:t>Calcul du risque et conseil génétique</a:t>
            </a:r>
            <a:r>
              <a:rPr lang="fr-FR" sz="2800" dirty="0">
                <a:solidFill>
                  <a:srgbClr val="C00000"/>
                </a:solidFill>
                <a:effectLst>
                  <a:outerShdw blurRad="38100" dist="38100" dir="2700000" algn="tl">
                    <a:srgbClr val="000000">
                      <a:alpha val="43137"/>
                    </a:srgbClr>
                  </a:outerShdw>
                </a:effectLst>
                <a:latin typeface="Franklin Gothic Book" pitchFamily="34" charset="0"/>
              </a:rPr>
              <a:t> </a:t>
            </a:r>
          </a:p>
        </p:txBody>
      </p:sp>
      <p:sp>
        <p:nvSpPr>
          <p:cNvPr id="31747" name="Rectangle 3">
            <a:extLst>
              <a:ext uri="{FF2B5EF4-FFF2-40B4-BE49-F238E27FC236}">
                <a16:creationId xmlns:a16="http://schemas.microsoft.com/office/drawing/2014/main" id="{22C47802-FCE1-6D51-B593-0BC57909C7CF}"/>
              </a:ext>
            </a:extLst>
          </p:cNvPr>
          <p:cNvSpPr>
            <a:spLocks noGrp="1" noChangeArrowheads="1"/>
          </p:cNvSpPr>
          <p:nvPr>
            <p:ph sz="quarter" idx="1"/>
          </p:nvPr>
        </p:nvSpPr>
        <p:spPr>
          <a:xfrm>
            <a:off x="0" y="928688"/>
            <a:ext cx="9144000" cy="5929312"/>
          </a:xfrm>
        </p:spPr>
        <p:txBody>
          <a:bodyPr/>
          <a:lstStyle/>
          <a:p>
            <a:pPr algn="ctr" eaLnBrk="1" hangingPunct="1">
              <a:lnSpc>
                <a:spcPct val="80000"/>
              </a:lnSpc>
              <a:buFont typeface="Wingdings" panose="05000000000000000000" pitchFamily="2" charset="2"/>
              <a:buNone/>
              <a:defRPr/>
            </a:pPr>
            <a:endParaRPr lang="fr-FR" sz="2000" dirty="0">
              <a:solidFill>
                <a:schemeClr val="bg1"/>
              </a:solidFill>
            </a:endParaRPr>
          </a:p>
          <a:p>
            <a:pPr algn="just" eaLnBrk="1" hangingPunct="1">
              <a:lnSpc>
                <a:spcPct val="80000"/>
              </a:lnSpc>
              <a:defRPr/>
            </a:pPr>
            <a:r>
              <a:rPr lang="fr-FR" sz="2000" dirty="0">
                <a:solidFill>
                  <a:schemeClr val="bg2">
                    <a:lumMod val="50000"/>
                  </a:schemeClr>
                </a:solidFill>
              </a:rPr>
              <a:t>Connaissance du mode de transmission de la maladie</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dirty="0">
                <a:solidFill>
                  <a:schemeClr val="bg2">
                    <a:lumMod val="50000"/>
                  </a:schemeClr>
                </a:solidFill>
              </a:rPr>
              <a:t>Calcul du risque selon les lois de Mendel</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b="1" dirty="0">
                <a:solidFill>
                  <a:schemeClr val="bg2">
                    <a:lumMod val="50000"/>
                  </a:schemeClr>
                </a:solidFill>
              </a:rPr>
              <a:t>Tenir compte lors du calcul de la pénétrance et l’expressivité </a:t>
            </a:r>
          </a:p>
          <a:p>
            <a:pPr algn="just" eaLnBrk="1" hangingPunct="1">
              <a:lnSpc>
                <a:spcPct val="80000"/>
              </a:lnSpc>
              <a:defRPr/>
            </a:pPr>
            <a:endParaRPr lang="fr-FR" sz="2000" dirty="0">
              <a:solidFill>
                <a:schemeClr val="bg1"/>
              </a:solidFill>
            </a:endParaRPr>
          </a:p>
          <a:p>
            <a:pPr algn="just" eaLnBrk="1" hangingPunct="1">
              <a:lnSpc>
                <a:spcPct val="80000"/>
              </a:lnSpc>
              <a:defRPr/>
            </a:pPr>
            <a:r>
              <a:rPr lang="fr-FR" sz="2400" dirty="0">
                <a:solidFill>
                  <a:srgbClr val="FFFF00"/>
                </a:solidFill>
              </a:rPr>
              <a:t>Calcul du risque plus affiné en tenant compte de la fréquence, prévalence de la maladie dans la population.</a:t>
            </a:r>
          </a:p>
          <a:p>
            <a:pPr algn="just" eaLnBrk="1" hangingPunct="1">
              <a:lnSpc>
                <a:spcPct val="80000"/>
              </a:lnSpc>
              <a:defRPr/>
            </a:pPr>
            <a:endParaRPr lang="fr-FR" sz="2000" dirty="0">
              <a:solidFill>
                <a:schemeClr val="bg1"/>
              </a:solidFill>
            </a:endParaRPr>
          </a:p>
          <a:p>
            <a:pPr algn="just" eaLnBrk="1" hangingPunct="1">
              <a:lnSpc>
                <a:spcPct val="80000"/>
              </a:lnSpc>
              <a:defRPr/>
            </a:pPr>
            <a:r>
              <a:rPr lang="fr-FR" sz="2000" dirty="0">
                <a:solidFill>
                  <a:schemeClr val="bg2">
                    <a:lumMod val="50000"/>
                  </a:schemeClr>
                </a:solidFill>
              </a:rPr>
              <a:t>Calcul du risque est plus correcte en tenant compte de la biologie moléculaire </a:t>
            </a:r>
          </a:p>
          <a:p>
            <a:pPr algn="just" eaLnBrk="1" hangingPunct="1">
              <a:lnSpc>
                <a:spcPct val="80000"/>
              </a:lnSpc>
              <a:defRPr/>
            </a:pPr>
            <a:endParaRPr lang="fr-FR" sz="2000" dirty="0">
              <a:solidFill>
                <a:schemeClr val="bg2">
                  <a:lumMod val="50000"/>
                </a:schemeClr>
              </a:solidFill>
            </a:endParaRPr>
          </a:p>
          <a:p>
            <a:pPr lvl="1" algn="just" eaLnBrk="1" hangingPunct="1">
              <a:lnSpc>
                <a:spcPct val="80000"/>
              </a:lnSpc>
              <a:defRPr/>
            </a:pPr>
            <a:r>
              <a:rPr lang="fr-FR" sz="1800" dirty="0">
                <a:solidFill>
                  <a:schemeClr val="bg2">
                    <a:lumMod val="50000"/>
                  </a:schemeClr>
                </a:solidFill>
              </a:rPr>
              <a:t>La détermination du risque doit se faire en premier pour les apparentés du probant les plus proches (premier degré).</a:t>
            </a:r>
          </a:p>
          <a:p>
            <a:pPr lvl="1" algn="just" eaLnBrk="1" hangingPunct="1">
              <a:lnSpc>
                <a:spcPct val="80000"/>
              </a:lnSpc>
              <a:defRPr/>
            </a:pPr>
            <a:endParaRPr lang="fr-FR" sz="1800" dirty="0">
              <a:solidFill>
                <a:schemeClr val="bg2">
                  <a:lumMod val="50000"/>
                </a:schemeClr>
              </a:solidFill>
            </a:endParaRPr>
          </a:p>
          <a:p>
            <a:pPr lvl="1" algn="just" eaLnBrk="1" hangingPunct="1">
              <a:lnSpc>
                <a:spcPct val="80000"/>
              </a:lnSpc>
              <a:defRPr/>
            </a:pPr>
            <a:r>
              <a:rPr lang="fr-FR" sz="1800" dirty="0">
                <a:solidFill>
                  <a:schemeClr val="bg2">
                    <a:lumMod val="50000"/>
                  </a:schemeClr>
                </a:solidFill>
              </a:rPr>
              <a:t>Dans les maladies à transmission liées à l’X, le risque sera calculé pour les apparentés les plus éloignés.</a:t>
            </a:r>
          </a:p>
        </p:txBody>
      </p:sp>
      <p:cxnSp>
        <p:nvCxnSpPr>
          <p:cNvPr id="4" name="Connecteur droit 3">
            <a:extLst>
              <a:ext uri="{FF2B5EF4-FFF2-40B4-BE49-F238E27FC236}">
                <a16:creationId xmlns:a16="http://schemas.microsoft.com/office/drawing/2014/main" id="{4A8BF0AE-0F80-2216-DEF9-0C2DA801DD07}"/>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6497C305-0388-0737-6D74-5C30D64BA981}"/>
              </a:ext>
            </a:extLst>
          </p:cNvPr>
          <p:cNvGraphicFramePr>
            <a:graphicFrameLocks noGrp="1"/>
          </p:cNvGraphicFramePr>
          <p:nvPr>
            <p:ph idx="1"/>
          </p:nvPr>
        </p:nvGraphicFramePr>
        <p:xfrm>
          <a:off x="285750" y="1847850"/>
          <a:ext cx="5643563" cy="2152650"/>
        </p:xfrm>
        <a:graphic>
          <a:graphicData uri="http://schemas.openxmlformats.org/drawingml/2006/table">
            <a:tbl>
              <a:tblPr firstRow="1" bandRow="1">
                <a:tableStyleId>{5C22544A-7EE6-4342-B048-85BDC9FD1C3A}</a:tableStyleId>
              </a:tblPr>
              <a:tblGrid>
                <a:gridCol w="1881188">
                  <a:extLst>
                    <a:ext uri="{9D8B030D-6E8A-4147-A177-3AD203B41FA5}">
                      <a16:colId xmlns:a16="http://schemas.microsoft.com/office/drawing/2014/main" val="20000"/>
                    </a:ext>
                  </a:extLst>
                </a:gridCol>
                <a:gridCol w="1881188">
                  <a:extLst>
                    <a:ext uri="{9D8B030D-6E8A-4147-A177-3AD203B41FA5}">
                      <a16:colId xmlns:a16="http://schemas.microsoft.com/office/drawing/2014/main" val="20001"/>
                    </a:ext>
                  </a:extLst>
                </a:gridCol>
                <a:gridCol w="1881188">
                  <a:extLst>
                    <a:ext uri="{9D8B030D-6E8A-4147-A177-3AD203B41FA5}">
                      <a16:colId xmlns:a16="http://schemas.microsoft.com/office/drawing/2014/main" val="20002"/>
                    </a:ext>
                  </a:extLst>
                </a:gridCol>
              </a:tblGrid>
              <a:tr h="430530">
                <a:tc>
                  <a:txBody>
                    <a:bodyPr/>
                    <a:lstStyle/>
                    <a:p>
                      <a:r>
                        <a:rPr lang="fr-FR" sz="1800" dirty="0">
                          <a:solidFill>
                            <a:schemeClr val="bg1"/>
                          </a:solidFill>
                        </a:rPr>
                        <a:t>1</a:t>
                      </a:r>
                      <a:r>
                        <a:rPr lang="fr-FR" sz="1800" baseline="30000" dirty="0">
                          <a:solidFill>
                            <a:schemeClr val="bg1"/>
                          </a:solidFill>
                        </a:rPr>
                        <a:t>ièr </a:t>
                      </a:r>
                      <a:r>
                        <a:rPr lang="fr-FR" sz="1800" dirty="0">
                          <a:solidFill>
                            <a:schemeClr val="bg1"/>
                          </a:solidFill>
                        </a:rPr>
                        <a:t>tirage</a:t>
                      </a:r>
                      <a:endParaRPr lang="fr-FR" sz="1800" dirty="0"/>
                    </a:p>
                  </a:txBody>
                  <a:tcPr/>
                </a:tc>
                <a:tc>
                  <a:txBody>
                    <a:bodyPr/>
                    <a:lstStyle/>
                    <a:p>
                      <a:r>
                        <a:rPr lang="fr-FR" sz="1800" dirty="0">
                          <a:solidFill>
                            <a:schemeClr val="bg1"/>
                          </a:solidFill>
                        </a:rPr>
                        <a:t>2</a:t>
                      </a:r>
                      <a:r>
                        <a:rPr lang="fr-FR" sz="1800" baseline="30000" dirty="0">
                          <a:solidFill>
                            <a:schemeClr val="bg1"/>
                          </a:solidFill>
                        </a:rPr>
                        <a:t>ième</a:t>
                      </a:r>
                      <a:r>
                        <a:rPr lang="fr-FR" sz="1800" dirty="0">
                          <a:solidFill>
                            <a:schemeClr val="bg1"/>
                          </a:solidFill>
                        </a:rPr>
                        <a:t> tirage</a:t>
                      </a:r>
                      <a:endParaRPr lang="fr-FR" sz="1800" dirty="0"/>
                    </a:p>
                  </a:txBody>
                  <a:tcPr/>
                </a:tc>
                <a:tc>
                  <a:txBody>
                    <a:bodyPr/>
                    <a:lstStyle/>
                    <a:p>
                      <a:r>
                        <a:rPr lang="fr-FR" sz="1800" dirty="0">
                          <a:solidFill>
                            <a:schemeClr val="bg1"/>
                          </a:solidFill>
                        </a:rPr>
                        <a:t>Probabilité </a:t>
                      </a:r>
                      <a:endParaRPr lang="fr-FR" sz="1800" dirty="0"/>
                    </a:p>
                  </a:txBody>
                  <a:tcPr/>
                </a:tc>
                <a:extLst>
                  <a:ext uri="{0D108BD9-81ED-4DB2-BD59-A6C34878D82A}">
                    <a16:rowId xmlns:a16="http://schemas.microsoft.com/office/drawing/2014/main" val="10000"/>
                  </a:ext>
                </a:extLst>
              </a:tr>
              <a:tr h="430530">
                <a:tc>
                  <a:txBody>
                    <a:bodyPr/>
                    <a:lstStyle/>
                    <a:p>
                      <a:r>
                        <a:rPr lang="fr-FR" sz="1800" dirty="0">
                          <a:solidFill>
                            <a:schemeClr val="tx1"/>
                          </a:solidFill>
                        </a:rPr>
                        <a:t>Boule blanche</a:t>
                      </a:r>
                    </a:p>
                  </a:txBody>
                  <a:tcPr>
                    <a:solidFill>
                      <a:schemeClr val="tx2">
                        <a:lumMod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solidFill>
                            <a:schemeClr val="tx1"/>
                          </a:solidFill>
                        </a:rPr>
                        <a:t>Boule blanche</a:t>
                      </a:r>
                    </a:p>
                  </a:txBody>
                  <a:tcPr>
                    <a:solidFill>
                      <a:schemeClr val="tx2">
                        <a:lumMod val="25000"/>
                      </a:schemeClr>
                    </a:solidFill>
                  </a:tcPr>
                </a:tc>
                <a:tc>
                  <a:txBody>
                    <a:bodyPr/>
                    <a:lstStyle/>
                    <a:p>
                      <a:pPr algn="ctr"/>
                      <a:r>
                        <a:rPr lang="fr-FR" sz="1800" b="1" dirty="0">
                          <a:solidFill>
                            <a:srgbClr val="FF0000"/>
                          </a:solidFill>
                        </a:rPr>
                        <a:t>p</a:t>
                      </a:r>
                      <a:r>
                        <a:rPr lang="fr-FR" sz="1800" b="1" baseline="30000" dirty="0">
                          <a:solidFill>
                            <a:srgbClr val="FF0000"/>
                          </a:solidFill>
                        </a:rPr>
                        <a:t>2</a:t>
                      </a:r>
                      <a:endParaRPr lang="fr-FR" sz="1800" b="1" dirty="0">
                        <a:solidFill>
                          <a:srgbClr val="FF0000"/>
                        </a:solidFill>
                      </a:endParaRPr>
                    </a:p>
                  </a:txBody>
                  <a:tcPr/>
                </a:tc>
                <a:extLst>
                  <a:ext uri="{0D108BD9-81ED-4DB2-BD59-A6C34878D82A}">
                    <a16:rowId xmlns:a16="http://schemas.microsoft.com/office/drawing/2014/main" val="10001"/>
                  </a:ext>
                </a:extLst>
              </a:tr>
              <a:tr h="430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solidFill>
                            <a:schemeClr val="tx1"/>
                          </a:solidFill>
                        </a:rPr>
                        <a:t>Boule blanche</a:t>
                      </a:r>
                    </a:p>
                  </a:txBody>
                  <a:tcPr>
                    <a:solidFill>
                      <a:schemeClr val="tx2">
                        <a:lumMod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bg2"/>
                          </a:solidFill>
                        </a:rPr>
                        <a:t>Boule noire</a:t>
                      </a:r>
                    </a:p>
                  </a:txBody>
                  <a:tcPr>
                    <a:solidFill>
                      <a:schemeClr val="tx2">
                        <a:lumMod val="25000"/>
                      </a:schemeClr>
                    </a:solidFill>
                  </a:tcPr>
                </a:tc>
                <a:tc>
                  <a:txBody>
                    <a:bodyPr/>
                    <a:lstStyle/>
                    <a:p>
                      <a:pPr algn="ctr"/>
                      <a:r>
                        <a:rPr lang="fr-FR" sz="1800" b="1" dirty="0" err="1">
                          <a:solidFill>
                            <a:srgbClr val="FF0000"/>
                          </a:solidFill>
                        </a:rPr>
                        <a:t>pq</a:t>
                      </a:r>
                      <a:endParaRPr lang="fr-FR" sz="1800" b="1" dirty="0">
                        <a:solidFill>
                          <a:srgbClr val="FF0000"/>
                        </a:solidFill>
                      </a:endParaRPr>
                    </a:p>
                  </a:txBody>
                  <a:tcPr/>
                </a:tc>
                <a:extLst>
                  <a:ext uri="{0D108BD9-81ED-4DB2-BD59-A6C34878D82A}">
                    <a16:rowId xmlns:a16="http://schemas.microsoft.com/office/drawing/2014/main" val="10002"/>
                  </a:ext>
                </a:extLst>
              </a:tr>
              <a:tr h="430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bg2"/>
                          </a:solidFill>
                        </a:rPr>
                        <a:t>Boule noire</a:t>
                      </a:r>
                    </a:p>
                  </a:txBody>
                  <a:tcPr>
                    <a:solidFill>
                      <a:schemeClr val="tx2">
                        <a:lumMod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solidFill>
                            <a:schemeClr val="tx1"/>
                          </a:solidFill>
                        </a:rPr>
                        <a:t>Boule blanche</a:t>
                      </a:r>
                    </a:p>
                  </a:txBody>
                  <a:tcPr>
                    <a:solidFill>
                      <a:schemeClr val="tx2">
                        <a:lumMod val="25000"/>
                      </a:schemeClr>
                    </a:solidFill>
                  </a:tcPr>
                </a:tc>
                <a:tc>
                  <a:txBody>
                    <a:bodyPr/>
                    <a:lstStyle/>
                    <a:p>
                      <a:pPr algn="ctr"/>
                      <a:r>
                        <a:rPr lang="fr-FR" sz="1800" b="1" dirty="0" err="1">
                          <a:solidFill>
                            <a:srgbClr val="FF0000"/>
                          </a:solidFill>
                        </a:rPr>
                        <a:t>qp</a:t>
                      </a:r>
                      <a:endParaRPr lang="fr-FR" sz="1800" b="1" dirty="0"/>
                    </a:p>
                  </a:txBody>
                  <a:tcPr/>
                </a:tc>
                <a:extLst>
                  <a:ext uri="{0D108BD9-81ED-4DB2-BD59-A6C34878D82A}">
                    <a16:rowId xmlns:a16="http://schemas.microsoft.com/office/drawing/2014/main" val="10003"/>
                  </a:ext>
                </a:extLst>
              </a:tr>
              <a:tr h="430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bg2"/>
                          </a:solidFill>
                        </a:rPr>
                        <a:t>Boule noire</a:t>
                      </a:r>
                    </a:p>
                  </a:txBody>
                  <a:tcPr>
                    <a:solidFill>
                      <a:schemeClr val="tx2">
                        <a:lumMod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bg2"/>
                          </a:solidFill>
                        </a:rPr>
                        <a:t>Boule noire</a:t>
                      </a:r>
                    </a:p>
                  </a:txBody>
                  <a:tcPr>
                    <a:solidFill>
                      <a:schemeClr val="tx2">
                        <a:lumMod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a:solidFill>
                            <a:srgbClr val="FF0000"/>
                          </a:solidFill>
                        </a:rPr>
                        <a:t>q</a:t>
                      </a:r>
                      <a:r>
                        <a:rPr lang="fr-FR" sz="1800" b="1" baseline="30000" dirty="0">
                          <a:solidFill>
                            <a:srgbClr val="FF0000"/>
                          </a:solidFill>
                        </a:rPr>
                        <a:t>2</a:t>
                      </a:r>
                      <a:endParaRPr lang="fr-FR" sz="1800" b="1" dirty="0"/>
                    </a:p>
                  </a:txBody>
                  <a:tcPr/>
                </a:tc>
                <a:extLst>
                  <a:ext uri="{0D108BD9-81ED-4DB2-BD59-A6C34878D82A}">
                    <a16:rowId xmlns:a16="http://schemas.microsoft.com/office/drawing/2014/main" val="10004"/>
                  </a:ext>
                </a:extLst>
              </a:tr>
            </a:tbl>
          </a:graphicData>
        </a:graphic>
      </p:graphicFrame>
      <p:sp>
        <p:nvSpPr>
          <p:cNvPr id="6" name="Rectangle 1">
            <a:extLst>
              <a:ext uri="{FF2B5EF4-FFF2-40B4-BE49-F238E27FC236}">
                <a16:creationId xmlns:a16="http://schemas.microsoft.com/office/drawing/2014/main" id="{3D042693-A874-9FBF-59A2-F77A38BDEAAC}"/>
              </a:ext>
            </a:extLst>
          </p:cNvPr>
          <p:cNvSpPr>
            <a:spLocks noChangeArrowheads="1"/>
          </p:cNvSpPr>
          <p:nvPr/>
        </p:nvSpPr>
        <p:spPr bwMode="auto">
          <a:xfrm>
            <a:off x="857250" y="4502150"/>
            <a:ext cx="7345363" cy="784225"/>
          </a:xfrm>
          <a:prstGeom prst="rect">
            <a:avLst/>
          </a:prstGeom>
          <a:noFill/>
          <a:ln w="9525">
            <a:noFill/>
            <a:miter lim="800000"/>
            <a:headEnd/>
            <a:tailEnd/>
          </a:ln>
          <a:effectLst/>
        </p:spPr>
        <p:txBody>
          <a:bodyPr anchor="ctr">
            <a:spAutoFit/>
          </a:bodyPr>
          <a:lstStyle/>
          <a:p>
            <a:pPr indent="449263" algn="justLow">
              <a:defRPr/>
            </a:pPr>
            <a:endParaRPr lang="fr-FR" sz="900" dirty="0">
              <a:cs typeface="Arial" pitchFamily="34" charset="0"/>
            </a:endParaRPr>
          </a:p>
          <a:p>
            <a:pPr indent="449263" algn="justLow">
              <a:defRPr/>
            </a:pPr>
            <a:r>
              <a:rPr lang="fr-FR" sz="2400" b="1" dirty="0">
                <a:solidFill>
                  <a:srgbClr val="FFC000"/>
                </a:solidFill>
                <a:ea typeface="Times New Roman" pitchFamily="18" charset="0"/>
                <a:cs typeface="Arial" pitchFamily="34" charset="0"/>
              </a:rPr>
              <a:t>P</a:t>
            </a:r>
            <a:r>
              <a:rPr lang="fr-FR" sz="2400" b="1" baseline="30000" dirty="0">
                <a:solidFill>
                  <a:srgbClr val="FFC000"/>
                </a:solidFill>
                <a:ea typeface="Times New Roman" pitchFamily="18" charset="0"/>
                <a:cs typeface="Arial" pitchFamily="34" charset="0"/>
              </a:rPr>
              <a:t>2	          </a:t>
            </a:r>
            <a:r>
              <a:rPr lang="fr-FR" sz="2400" b="1" dirty="0">
                <a:solidFill>
                  <a:srgbClr val="FFC000"/>
                </a:solidFill>
                <a:ea typeface="Times New Roman" pitchFamily="18" charset="0"/>
                <a:cs typeface="Arial" pitchFamily="34" charset="0"/>
              </a:rPr>
              <a:t>+          2pq          +          q</a:t>
            </a:r>
            <a:r>
              <a:rPr lang="fr-FR" sz="2400" b="1" baseline="30000" dirty="0">
                <a:solidFill>
                  <a:srgbClr val="FFC000"/>
                </a:solidFill>
                <a:ea typeface="Times New Roman" pitchFamily="18" charset="0"/>
                <a:cs typeface="Arial" pitchFamily="34" charset="0"/>
              </a:rPr>
              <a:t>2          </a:t>
            </a:r>
            <a:r>
              <a:rPr lang="fr-FR" sz="2400" b="1" dirty="0">
                <a:solidFill>
                  <a:srgbClr val="FFC000"/>
                </a:solidFill>
                <a:ea typeface="Times New Roman" pitchFamily="18" charset="0"/>
                <a:cs typeface="Arial" pitchFamily="34" charset="0"/>
              </a:rPr>
              <a:t>=	 1</a:t>
            </a:r>
          </a:p>
          <a:p>
            <a:pPr indent="95250" algn="justLow">
              <a:defRPr/>
            </a:pPr>
            <a:r>
              <a:rPr lang="fr-FR" sz="1200" b="1" dirty="0">
                <a:solidFill>
                  <a:srgbClr val="FF0000"/>
                </a:solidFill>
                <a:ea typeface="Times New Roman" pitchFamily="18" charset="0"/>
                <a:cs typeface="Arial" pitchFamily="34" charset="0"/>
              </a:rPr>
              <a:t>(2 boules blanches)  	    (1blanche et 1 noire)	                        (2 noires)</a:t>
            </a:r>
            <a:endParaRPr lang="fr-FR" b="1" dirty="0">
              <a:solidFill>
                <a:srgbClr val="FF0000"/>
              </a:solidFill>
              <a:cs typeface="Arial" pitchFamily="34" charset="0"/>
            </a:endParaRPr>
          </a:p>
        </p:txBody>
      </p:sp>
      <p:sp>
        <p:nvSpPr>
          <p:cNvPr id="7" name="Rectangle 2">
            <a:extLst>
              <a:ext uri="{FF2B5EF4-FFF2-40B4-BE49-F238E27FC236}">
                <a16:creationId xmlns:a16="http://schemas.microsoft.com/office/drawing/2014/main" id="{F24D8A9F-8095-9663-9FF8-F6035CD431CE}"/>
              </a:ext>
            </a:extLst>
          </p:cNvPr>
          <p:cNvSpPr txBox="1">
            <a:spLocks noChangeArrowheads="1"/>
          </p:cNvSpPr>
          <p:nvPr/>
        </p:nvSpPr>
        <p:spPr>
          <a:xfrm>
            <a:off x="71438" y="142875"/>
            <a:ext cx="7858125" cy="576263"/>
          </a:xfrm>
          <a:prstGeom prst="rect">
            <a:avLst/>
          </a:prstGeom>
        </p:spPr>
        <p:txBody>
          <a:bodyPr/>
          <a:lstStyle/>
          <a:p>
            <a:pPr>
              <a:defRPr/>
            </a:pPr>
            <a:r>
              <a:rPr lang="fr-FR" b="1" u="sng" kern="0" dirty="0">
                <a:solidFill>
                  <a:srgbClr val="C00000"/>
                </a:solidFill>
                <a:effectLst>
                  <a:outerShdw blurRad="38100" dist="38100" dir="2700000" algn="tl">
                    <a:srgbClr val="000000">
                      <a:alpha val="43137"/>
                    </a:srgbClr>
                  </a:outerShdw>
                </a:effectLst>
                <a:latin typeface="Franklin Gothic Book" pitchFamily="34" charset="0"/>
                <a:ea typeface="+mj-ea"/>
                <a:cs typeface="+mj-cs"/>
              </a:rPr>
              <a:t>Calcul du risque et conseil génétique</a:t>
            </a:r>
            <a:r>
              <a:rPr lang="fr-FR" b="1" kern="0" dirty="0">
                <a:solidFill>
                  <a:srgbClr val="C00000"/>
                </a:solidFill>
                <a:effectLst>
                  <a:outerShdw blurRad="38100" dist="38100" dir="2700000" algn="tl">
                    <a:srgbClr val="000000">
                      <a:alpha val="43137"/>
                    </a:srgbClr>
                  </a:outerShdw>
                </a:effectLst>
                <a:latin typeface="Franklin Gothic Book" pitchFamily="34" charset="0"/>
                <a:ea typeface="+mj-ea"/>
                <a:cs typeface="+mj-cs"/>
              </a:rPr>
              <a:t> </a:t>
            </a:r>
          </a:p>
        </p:txBody>
      </p:sp>
      <p:cxnSp>
        <p:nvCxnSpPr>
          <p:cNvPr id="8" name="Connecteur droit 7">
            <a:extLst>
              <a:ext uri="{FF2B5EF4-FFF2-40B4-BE49-F238E27FC236}">
                <a16:creationId xmlns:a16="http://schemas.microsoft.com/office/drawing/2014/main" id="{42D87C4F-3034-9181-2B9C-233436C92C8E}"/>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a:extLst>
              <a:ext uri="{FF2B5EF4-FFF2-40B4-BE49-F238E27FC236}">
                <a16:creationId xmlns:a16="http://schemas.microsoft.com/office/drawing/2014/main" id="{AE7C1DAA-B0B2-0392-9618-873E69D52D2C}"/>
              </a:ext>
            </a:extLst>
          </p:cNvPr>
          <p:cNvGraphicFramePr>
            <a:graphicFrameLocks noGrp="1"/>
          </p:cNvGraphicFramePr>
          <p:nvPr/>
        </p:nvGraphicFramePr>
        <p:xfrm>
          <a:off x="6072188" y="1785938"/>
          <a:ext cx="2857500" cy="2286000"/>
        </p:xfrm>
        <a:graphic>
          <a:graphicData uri="http://schemas.openxmlformats.org/drawingml/2006/table">
            <a:tbl>
              <a:tblPr firstRow="1" bandRow="1">
                <a:tableStyleId>{5C22544A-7EE6-4342-B048-85BDC9FD1C3A}</a:tableStyleId>
              </a:tblPr>
              <a:tblGrid>
                <a:gridCol w="1939019">
                  <a:extLst>
                    <a:ext uri="{9D8B030D-6E8A-4147-A177-3AD203B41FA5}">
                      <a16:colId xmlns:a16="http://schemas.microsoft.com/office/drawing/2014/main" val="20000"/>
                    </a:ext>
                  </a:extLst>
                </a:gridCol>
                <a:gridCol w="918481">
                  <a:extLst>
                    <a:ext uri="{9D8B030D-6E8A-4147-A177-3AD203B41FA5}">
                      <a16:colId xmlns:a16="http://schemas.microsoft.com/office/drawing/2014/main" val="20001"/>
                    </a:ext>
                  </a:extLst>
                </a:gridCol>
              </a:tblGrid>
              <a:tr h="443345">
                <a:tc>
                  <a:txBody>
                    <a:bodyPr/>
                    <a:lstStyle/>
                    <a:p>
                      <a:r>
                        <a:rPr lang="fr-FR" sz="1800" dirty="0"/>
                        <a:t>Pool génique</a:t>
                      </a:r>
                    </a:p>
                  </a:txBody>
                  <a:tcPr/>
                </a:tc>
                <a:tc>
                  <a:txBody>
                    <a:bodyPr/>
                    <a:lstStyle/>
                    <a:p>
                      <a:endParaRPr lang="fr-FR" sz="1800" dirty="0"/>
                    </a:p>
                  </a:txBody>
                  <a:tcPr/>
                </a:tc>
                <a:extLst>
                  <a:ext uri="{0D108BD9-81ED-4DB2-BD59-A6C34878D82A}">
                    <a16:rowId xmlns:a16="http://schemas.microsoft.com/office/drawing/2014/main" val="10000"/>
                  </a:ext>
                </a:extLst>
              </a:tr>
              <a:tr h="460664">
                <a:tc>
                  <a:txBody>
                    <a:bodyPr/>
                    <a:lstStyle/>
                    <a:p>
                      <a:pPr algn="ctr"/>
                      <a:r>
                        <a:rPr lang="fr-FR" sz="1800" b="1" dirty="0">
                          <a:solidFill>
                            <a:schemeClr val="bg2"/>
                          </a:solidFill>
                        </a:rPr>
                        <a:t>R x R</a:t>
                      </a:r>
                    </a:p>
                  </a:txBody>
                  <a:tcPr>
                    <a:solidFill>
                      <a:schemeClr val="tx1"/>
                    </a:solidFill>
                  </a:tcPr>
                </a:tc>
                <a:tc>
                  <a:txBody>
                    <a:bodyPr/>
                    <a:lstStyle/>
                    <a:p>
                      <a:pPr algn="ctr"/>
                      <a:r>
                        <a:rPr lang="fr-FR" sz="1800" dirty="0"/>
                        <a:t>R = p</a:t>
                      </a:r>
                    </a:p>
                  </a:txBody>
                  <a:tcPr/>
                </a:tc>
                <a:extLst>
                  <a:ext uri="{0D108BD9-81ED-4DB2-BD59-A6C34878D82A}">
                    <a16:rowId xmlns:a16="http://schemas.microsoft.com/office/drawing/2014/main" val="10001"/>
                  </a:ext>
                </a:extLst>
              </a:tr>
              <a:tr h="460664">
                <a:tc>
                  <a:txBody>
                    <a:bodyPr/>
                    <a:lstStyle/>
                    <a:p>
                      <a:pPr algn="ctr"/>
                      <a:r>
                        <a:rPr lang="fr-FR" sz="1800" b="1" dirty="0">
                          <a:solidFill>
                            <a:schemeClr val="bg2"/>
                          </a:solidFill>
                        </a:rPr>
                        <a:t>R x r</a:t>
                      </a:r>
                    </a:p>
                  </a:txBody>
                  <a:tcPr>
                    <a:solidFill>
                      <a:schemeClr val="tx1"/>
                    </a:solidFill>
                  </a:tcPr>
                </a:tc>
                <a:tc rowSpan="2">
                  <a:txBody>
                    <a:bodyPr/>
                    <a:lstStyle/>
                    <a:p>
                      <a:pPr algn="ctr"/>
                      <a:endParaRPr lang="fr-FR" sz="1800" dirty="0"/>
                    </a:p>
                  </a:txBody>
                  <a:tcPr/>
                </a:tc>
                <a:extLst>
                  <a:ext uri="{0D108BD9-81ED-4DB2-BD59-A6C34878D82A}">
                    <a16:rowId xmlns:a16="http://schemas.microsoft.com/office/drawing/2014/main" val="10002"/>
                  </a:ext>
                </a:extLst>
              </a:tr>
              <a:tr h="460664">
                <a:tc>
                  <a:txBody>
                    <a:bodyPr/>
                    <a:lstStyle/>
                    <a:p>
                      <a:pPr algn="ctr"/>
                      <a:r>
                        <a:rPr lang="fr-FR" sz="1800" b="1" dirty="0">
                          <a:solidFill>
                            <a:schemeClr val="bg2"/>
                          </a:solidFill>
                        </a:rPr>
                        <a:t>r x R</a:t>
                      </a:r>
                    </a:p>
                  </a:txBody>
                  <a:tcPr>
                    <a:solidFill>
                      <a:schemeClr val="tx1"/>
                    </a:solidFill>
                  </a:tcPr>
                </a:tc>
                <a:tc vMerge="1">
                  <a:txBody>
                    <a:bodyPr/>
                    <a:lstStyle/>
                    <a:p>
                      <a:endParaRPr lang="fr-FR" dirty="0"/>
                    </a:p>
                  </a:txBody>
                  <a:tcPr/>
                </a:tc>
                <a:extLst>
                  <a:ext uri="{0D108BD9-81ED-4DB2-BD59-A6C34878D82A}">
                    <a16:rowId xmlns:a16="http://schemas.microsoft.com/office/drawing/2014/main" val="10003"/>
                  </a:ext>
                </a:extLst>
              </a:tr>
              <a:tr h="460664">
                <a:tc>
                  <a:txBody>
                    <a:bodyPr/>
                    <a:lstStyle/>
                    <a:p>
                      <a:pPr algn="ctr"/>
                      <a:r>
                        <a:rPr lang="fr-FR" sz="1800" b="1" dirty="0">
                          <a:solidFill>
                            <a:schemeClr val="bg2"/>
                          </a:solidFill>
                        </a:rPr>
                        <a:t>r x r</a:t>
                      </a:r>
                    </a:p>
                  </a:txBody>
                  <a:tcPr>
                    <a:solidFill>
                      <a:schemeClr val="tx1"/>
                    </a:solidFill>
                  </a:tcPr>
                </a:tc>
                <a:tc>
                  <a:txBody>
                    <a:bodyPr/>
                    <a:lstStyle/>
                    <a:p>
                      <a:pPr algn="ctr"/>
                      <a:r>
                        <a:rPr lang="fr-FR" sz="1800" dirty="0"/>
                        <a:t>r=q</a:t>
                      </a:r>
                    </a:p>
                  </a:txBody>
                  <a:tcPr/>
                </a:tc>
                <a:extLst>
                  <a:ext uri="{0D108BD9-81ED-4DB2-BD59-A6C34878D82A}">
                    <a16:rowId xmlns:a16="http://schemas.microsoft.com/office/drawing/2014/main" val="10004"/>
                  </a:ext>
                </a:extLst>
              </a:tr>
            </a:tbl>
          </a:graphicData>
        </a:graphic>
      </p:graphicFrame>
      <p:sp>
        <p:nvSpPr>
          <p:cNvPr id="12" name="Accolade fermante 11">
            <a:extLst>
              <a:ext uri="{FF2B5EF4-FFF2-40B4-BE49-F238E27FC236}">
                <a16:creationId xmlns:a16="http://schemas.microsoft.com/office/drawing/2014/main" id="{67C09584-4785-F4EB-41C9-8BA90D7DC8BF}"/>
              </a:ext>
            </a:extLst>
          </p:cNvPr>
          <p:cNvSpPr/>
          <p:nvPr/>
        </p:nvSpPr>
        <p:spPr>
          <a:xfrm>
            <a:off x="7929563" y="2571750"/>
            <a:ext cx="142875" cy="85725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165938" name="Rectangle 8">
            <a:extLst>
              <a:ext uri="{FF2B5EF4-FFF2-40B4-BE49-F238E27FC236}">
                <a16:creationId xmlns:a16="http://schemas.microsoft.com/office/drawing/2014/main" id="{C1D44FCA-3431-C59D-DEDB-07BF58A47980}"/>
              </a:ext>
            </a:extLst>
          </p:cNvPr>
          <p:cNvSpPr>
            <a:spLocks noChangeArrowheads="1"/>
          </p:cNvSpPr>
          <p:nvPr/>
        </p:nvSpPr>
        <p:spPr bwMode="auto">
          <a:xfrm>
            <a:off x="7937500" y="2786063"/>
            <a:ext cx="1092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600">
                <a:solidFill>
                  <a:srgbClr val="FF0000"/>
                </a:solidFill>
                <a:latin typeface="Arial" panose="020B0604020202020204" pitchFamily="34" charset="0"/>
              </a:rPr>
              <a:t> 2 Rr=2pq</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a:extLst>
              <a:ext uri="{FF2B5EF4-FFF2-40B4-BE49-F238E27FC236}">
                <a16:creationId xmlns:a16="http://schemas.microsoft.com/office/drawing/2014/main" id="{3086BC7B-9DA8-EF82-8680-A3CBAD246A52}"/>
              </a:ext>
            </a:extLst>
          </p:cNvPr>
          <p:cNvSpPr>
            <a:spLocks noChangeArrowheads="1"/>
          </p:cNvSpPr>
          <p:nvPr/>
        </p:nvSpPr>
        <p:spPr bwMode="auto">
          <a:xfrm>
            <a:off x="0" y="214313"/>
            <a:ext cx="9144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Perpetua" panose="02020502060401020303" pitchFamily="18" charset="0"/>
              </a:rPr>
              <a:t>Environ 1 personne / 2000 est homozygote pour l’allèle SMA (r) et est atteinte de la maladie. </a:t>
            </a:r>
            <a:endParaRPr lang="fr-FR" altLang="fr-FR" sz="1800">
              <a:solidFill>
                <a:srgbClr val="FFFF00"/>
              </a:solidFill>
              <a:latin typeface="Perpetua" panose="02020502060401020303" pitchFamily="18" charset="0"/>
            </a:endParaRPr>
          </a:p>
        </p:txBody>
      </p:sp>
      <p:sp>
        <p:nvSpPr>
          <p:cNvPr id="166914" name="Rectangle 3">
            <a:extLst>
              <a:ext uri="{FF2B5EF4-FFF2-40B4-BE49-F238E27FC236}">
                <a16:creationId xmlns:a16="http://schemas.microsoft.com/office/drawing/2014/main" id="{ADF1276C-A061-9778-B30E-56DFC94FE0C9}"/>
              </a:ext>
            </a:extLst>
          </p:cNvPr>
          <p:cNvSpPr>
            <a:spLocks noChangeArrowheads="1"/>
          </p:cNvSpPr>
          <p:nvPr/>
        </p:nvSpPr>
        <p:spPr bwMode="auto">
          <a:xfrm>
            <a:off x="2571750" y="1357313"/>
            <a:ext cx="32146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Perpetua" panose="02020502060401020303" pitchFamily="18" charset="0"/>
              </a:rPr>
              <a:t>Homozygote malade [rr]</a:t>
            </a:r>
          </a:p>
          <a:p>
            <a:pPr>
              <a:spcBef>
                <a:spcPct val="0"/>
              </a:spcBef>
              <a:buClrTx/>
              <a:buSzTx/>
              <a:buFontTx/>
              <a:buNone/>
            </a:pPr>
            <a:r>
              <a:rPr lang="fr-FR" altLang="fr-FR" sz="2400">
                <a:latin typeface="Perpetua" panose="02020502060401020303" pitchFamily="18" charset="0"/>
              </a:rPr>
              <a:t>• q2 = rr= 1/2000</a:t>
            </a:r>
          </a:p>
        </p:txBody>
      </p:sp>
      <p:sp>
        <p:nvSpPr>
          <p:cNvPr id="166915" name="Rectangle 4">
            <a:extLst>
              <a:ext uri="{FF2B5EF4-FFF2-40B4-BE49-F238E27FC236}">
                <a16:creationId xmlns:a16="http://schemas.microsoft.com/office/drawing/2014/main" id="{3DFE8D36-6632-D9DF-A89C-6BD590BC3F03}"/>
              </a:ext>
            </a:extLst>
          </p:cNvPr>
          <p:cNvSpPr>
            <a:spLocks noChangeArrowheads="1"/>
          </p:cNvSpPr>
          <p:nvPr/>
        </p:nvSpPr>
        <p:spPr bwMode="auto">
          <a:xfrm>
            <a:off x="2428875" y="2571750"/>
            <a:ext cx="4286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Perpetua" panose="02020502060401020303" pitchFamily="18" charset="0"/>
              </a:rPr>
              <a:t>Fréquence de l’allèle malade (r)</a:t>
            </a:r>
          </a:p>
          <a:p>
            <a:pPr>
              <a:spcBef>
                <a:spcPct val="0"/>
              </a:spcBef>
              <a:buClrTx/>
              <a:buSzTx/>
              <a:buFontTx/>
              <a:buNone/>
            </a:pPr>
            <a:r>
              <a:rPr lang="fr-FR" altLang="fr-FR" sz="2400">
                <a:latin typeface="Perpetua" panose="02020502060401020303" pitchFamily="18" charset="0"/>
              </a:rPr>
              <a:t>• q = r =  √2000 ≈ 1/45 </a:t>
            </a:r>
          </a:p>
          <a:p>
            <a:pPr>
              <a:spcBef>
                <a:spcPct val="0"/>
              </a:spcBef>
              <a:buClrTx/>
              <a:buSzTx/>
              <a:buFont typeface="Arial" panose="020B0604020202020204" pitchFamily="34" charset="0"/>
              <a:buChar char="•"/>
            </a:pPr>
            <a:r>
              <a:rPr lang="fr-FR" altLang="fr-FR" sz="2400">
                <a:latin typeface="Perpetua" panose="02020502060401020303" pitchFamily="18" charset="0"/>
              </a:rPr>
              <a:t> p = </a:t>
            </a:r>
            <a:r>
              <a:rPr lang="fr-FR" altLang="fr-FR" sz="2400" i="1">
                <a:latin typeface="Perpetua" panose="02020502060401020303" pitchFamily="18" charset="0"/>
              </a:rPr>
              <a:t> R = 1 – q = 44 / 45  </a:t>
            </a:r>
            <a:endParaRPr lang="fr-FR" altLang="fr-FR" sz="2400">
              <a:latin typeface="Perpetua" panose="02020502060401020303" pitchFamily="18" charset="0"/>
            </a:endParaRPr>
          </a:p>
        </p:txBody>
      </p:sp>
      <p:sp>
        <p:nvSpPr>
          <p:cNvPr id="166916" name="Rectangle 5">
            <a:extLst>
              <a:ext uri="{FF2B5EF4-FFF2-40B4-BE49-F238E27FC236}">
                <a16:creationId xmlns:a16="http://schemas.microsoft.com/office/drawing/2014/main" id="{620173F4-51E4-C6D9-CE32-AA558A1AA5F6}"/>
              </a:ext>
            </a:extLst>
          </p:cNvPr>
          <p:cNvSpPr>
            <a:spLocks noChangeArrowheads="1"/>
          </p:cNvSpPr>
          <p:nvPr/>
        </p:nvSpPr>
        <p:spPr bwMode="auto">
          <a:xfrm>
            <a:off x="642938" y="4259263"/>
            <a:ext cx="8072437" cy="6461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chemeClr val="bg1"/>
                </a:solidFill>
                <a:latin typeface="Perpetua" panose="02020502060401020303" pitchFamily="18" charset="0"/>
              </a:rPr>
              <a:t>La proportion des individus porteur est par conséquent :</a:t>
            </a:r>
          </a:p>
          <a:p>
            <a:pPr lvl="1" algn="ctr">
              <a:spcBef>
                <a:spcPct val="0"/>
              </a:spcBef>
              <a:buClrTx/>
              <a:buSzTx/>
              <a:buFontTx/>
              <a:buNone/>
            </a:pPr>
            <a:r>
              <a:rPr lang="fr-FR" altLang="fr-FR" sz="1800" b="1">
                <a:solidFill>
                  <a:schemeClr val="bg1"/>
                </a:solidFill>
                <a:latin typeface="Perpetua" panose="02020502060401020303" pitchFamily="18" charset="0"/>
              </a:rPr>
              <a:t>2pq = ( 2 x 44 / 45 x 1 / 45) = </a:t>
            </a:r>
            <a:r>
              <a:rPr lang="fr-FR" altLang="fr-FR" sz="1800" b="1">
                <a:solidFill>
                  <a:srgbClr val="FF0000"/>
                </a:solidFill>
                <a:latin typeface="Perpetua" panose="02020502060401020303" pitchFamily="18" charset="0"/>
              </a:rPr>
              <a:t>1 / 23</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2BC9B-0EEB-6DA1-5972-72B556637B15}"/>
              </a:ext>
            </a:extLst>
          </p:cNvPr>
          <p:cNvSpPr/>
          <p:nvPr/>
        </p:nvSpPr>
        <p:spPr>
          <a:xfrm>
            <a:off x="3357563" y="1071563"/>
            <a:ext cx="571500" cy="500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3" name="Ellipse 2">
            <a:extLst>
              <a:ext uri="{FF2B5EF4-FFF2-40B4-BE49-F238E27FC236}">
                <a16:creationId xmlns:a16="http://schemas.microsoft.com/office/drawing/2014/main" id="{998466B2-EB05-84C4-279E-D1085D7C11B0}"/>
              </a:ext>
            </a:extLst>
          </p:cNvPr>
          <p:cNvSpPr/>
          <p:nvPr/>
        </p:nvSpPr>
        <p:spPr>
          <a:xfrm>
            <a:off x="5429250" y="1000125"/>
            <a:ext cx="571500" cy="6429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cxnSp>
        <p:nvCxnSpPr>
          <p:cNvPr id="5" name="Connecteur droit 4">
            <a:extLst>
              <a:ext uri="{FF2B5EF4-FFF2-40B4-BE49-F238E27FC236}">
                <a16:creationId xmlns:a16="http://schemas.microsoft.com/office/drawing/2014/main" id="{20089317-ACFA-E2EF-4A74-F585325DDBEF}"/>
              </a:ext>
            </a:extLst>
          </p:cNvPr>
          <p:cNvCxnSpPr>
            <a:stCxn id="2" idx="3"/>
            <a:endCxn id="3" idx="2"/>
          </p:cNvCxnSpPr>
          <p:nvPr/>
        </p:nvCxnSpPr>
        <p:spPr>
          <a:xfrm>
            <a:off x="3929063" y="1320800"/>
            <a:ext cx="150018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26646DC-CE20-37E3-5112-4FC97CEC8F76}"/>
              </a:ext>
            </a:extLst>
          </p:cNvPr>
          <p:cNvCxnSpPr/>
          <p:nvPr/>
        </p:nvCxnSpPr>
        <p:spPr>
          <a:xfrm rot="5400000">
            <a:off x="4321176" y="1749425"/>
            <a:ext cx="785812"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Losange 8">
            <a:extLst>
              <a:ext uri="{FF2B5EF4-FFF2-40B4-BE49-F238E27FC236}">
                <a16:creationId xmlns:a16="http://schemas.microsoft.com/office/drawing/2014/main" id="{644EC314-3FB5-CA69-3429-E321EE5D8B71}"/>
              </a:ext>
            </a:extLst>
          </p:cNvPr>
          <p:cNvSpPr/>
          <p:nvPr/>
        </p:nvSpPr>
        <p:spPr>
          <a:xfrm>
            <a:off x="4286250" y="2143125"/>
            <a:ext cx="857250" cy="714375"/>
          </a:xfrm>
          <a:prstGeom prst="diamond">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solidFill>
                <a:srgbClr val="002060"/>
              </a:solidFill>
            </a:endParaRPr>
          </a:p>
        </p:txBody>
      </p:sp>
      <p:sp>
        <p:nvSpPr>
          <p:cNvPr id="10" name="Rectangle 9">
            <a:extLst>
              <a:ext uri="{FF2B5EF4-FFF2-40B4-BE49-F238E27FC236}">
                <a16:creationId xmlns:a16="http://schemas.microsoft.com/office/drawing/2014/main" id="{94E23219-5FF7-92BD-D14C-0E16A3FE9BC2}"/>
              </a:ext>
            </a:extLst>
          </p:cNvPr>
          <p:cNvSpPr/>
          <p:nvPr/>
        </p:nvSpPr>
        <p:spPr>
          <a:xfrm>
            <a:off x="3357563" y="1071563"/>
            <a:ext cx="285750" cy="500062"/>
          </a:xfrm>
          <a:prstGeom prst="rect">
            <a:avLst/>
          </a:prstGeom>
          <a:solidFill>
            <a:schemeClr val="bg2"/>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fr-FR"/>
          </a:p>
        </p:txBody>
      </p:sp>
      <p:sp>
        <p:nvSpPr>
          <p:cNvPr id="167943" name="Rectangle 10">
            <a:extLst>
              <a:ext uri="{FF2B5EF4-FFF2-40B4-BE49-F238E27FC236}">
                <a16:creationId xmlns:a16="http://schemas.microsoft.com/office/drawing/2014/main" id="{5E0C85F5-2C62-C695-7CBF-BE39D416B782}"/>
              </a:ext>
            </a:extLst>
          </p:cNvPr>
          <p:cNvSpPr>
            <a:spLocks noChangeArrowheads="1"/>
          </p:cNvSpPr>
          <p:nvPr/>
        </p:nvSpPr>
        <p:spPr bwMode="auto">
          <a:xfrm>
            <a:off x="3429000" y="571500"/>
            <a:ext cx="571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rR</a:t>
            </a:r>
          </a:p>
        </p:txBody>
      </p:sp>
      <p:sp>
        <p:nvSpPr>
          <p:cNvPr id="167944" name="Rectangle 11">
            <a:extLst>
              <a:ext uri="{FF2B5EF4-FFF2-40B4-BE49-F238E27FC236}">
                <a16:creationId xmlns:a16="http://schemas.microsoft.com/office/drawing/2014/main" id="{4E99030D-5626-0478-4D29-59F7D67CF42B}"/>
              </a:ext>
            </a:extLst>
          </p:cNvPr>
          <p:cNvSpPr>
            <a:spLocks noChangeArrowheads="1"/>
          </p:cNvSpPr>
          <p:nvPr/>
        </p:nvSpPr>
        <p:spPr bwMode="auto">
          <a:xfrm>
            <a:off x="5572125" y="571500"/>
            <a:ext cx="571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a:t>
            </a:r>
          </a:p>
        </p:txBody>
      </p:sp>
      <p:sp>
        <p:nvSpPr>
          <p:cNvPr id="167945" name="Rectangle 12">
            <a:extLst>
              <a:ext uri="{FF2B5EF4-FFF2-40B4-BE49-F238E27FC236}">
                <a16:creationId xmlns:a16="http://schemas.microsoft.com/office/drawing/2014/main" id="{7FB12E45-E0FA-0354-6401-4A1079824A4D}"/>
              </a:ext>
            </a:extLst>
          </p:cNvPr>
          <p:cNvSpPr>
            <a:spLocks noChangeArrowheads="1"/>
          </p:cNvSpPr>
          <p:nvPr/>
        </p:nvSpPr>
        <p:spPr bwMode="auto">
          <a:xfrm>
            <a:off x="428625" y="2286000"/>
            <a:ext cx="3143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solidFill>
                  <a:srgbClr val="FFFF00"/>
                </a:solidFill>
                <a:latin typeface="Arial" panose="020B0604020202020204" pitchFamily="34" charset="0"/>
              </a:rPr>
              <a:t>Risque = 0 ou 25% ?</a:t>
            </a:r>
          </a:p>
        </p:txBody>
      </p:sp>
      <p:sp>
        <p:nvSpPr>
          <p:cNvPr id="35851" name="Rectangle 13">
            <a:extLst>
              <a:ext uri="{FF2B5EF4-FFF2-40B4-BE49-F238E27FC236}">
                <a16:creationId xmlns:a16="http://schemas.microsoft.com/office/drawing/2014/main" id="{54AE4163-554E-58B8-AD5B-6B56FAF96C9A}"/>
              </a:ext>
            </a:extLst>
          </p:cNvPr>
          <p:cNvSpPr>
            <a:spLocks noChangeArrowheads="1"/>
          </p:cNvSpPr>
          <p:nvPr/>
        </p:nvSpPr>
        <p:spPr bwMode="auto">
          <a:xfrm>
            <a:off x="357188" y="2928938"/>
            <a:ext cx="8072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just">
              <a:spcBef>
                <a:spcPct val="0"/>
              </a:spcBef>
              <a:buClrTx/>
              <a:buSzTx/>
              <a:buFontTx/>
              <a:buNone/>
            </a:pPr>
            <a:r>
              <a:rPr lang="fr-FR" altLang="fr-FR" sz="2000" b="1">
                <a:latin typeface="Arial" panose="020B0604020202020204" pitchFamily="34" charset="0"/>
              </a:rPr>
              <a:t>La proportion des individus porteur est = 1 / 23</a:t>
            </a:r>
          </a:p>
        </p:txBody>
      </p:sp>
      <p:sp>
        <p:nvSpPr>
          <p:cNvPr id="35852" name="Rectangle 14">
            <a:extLst>
              <a:ext uri="{FF2B5EF4-FFF2-40B4-BE49-F238E27FC236}">
                <a16:creationId xmlns:a16="http://schemas.microsoft.com/office/drawing/2014/main" id="{F41E2EA4-32A4-E13B-DD6E-BCA65714A440}"/>
              </a:ext>
            </a:extLst>
          </p:cNvPr>
          <p:cNvSpPr>
            <a:spLocks noChangeArrowheads="1"/>
          </p:cNvSpPr>
          <p:nvPr/>
        </p:nvSpPr>
        <p:spPr bwMode="auto">
          <a:xfrm>
            <a:off x="1071563" y="4857750"/>
            <a:ext cx="7072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just">
              <a:spcBef>
                <a:spcPct val="0"/>
              </a:spcBef>
              <a:buClrTx/>
              <a:buSzTx/>
              <a:buFontTx/>
              <a:buNone/>
            </a:pPr>
            <a:r>
              <a:rPr lang="fr-FR" altLang="fr-FR" sz="2400" b="1">
                <a:solidFill>
                  <a:srgbClr val="FFFF00"/>
                </a:solidFill>
                <a:latin typeface="Arial" panose="020B0604020202020204" pitchFamily="34" charset="0"/>
              </a:rPr>
              <a:t>Le risque exact est de: 1 x 1/23 x 1/4 = 1% </a:t>
            </a:r>
          </a:p>
        </p:txBody>
      </p:sp>
      <p:sp>
        <p:nvSpPr>
          <p:cNvPr id="14" name="Rectangle 13">
            <a:extLst>
              <a:ext uri="{FF2B5EF4-FFF2-40B4-BE49-F238E27FC236}">
                <a16:creationId xmlns:a16="http://schemas.microsoft.com/office/drawing/2014/main" id="{424C0102-2993-70A9-BA8B-57E883378C93}"/>
              </a:ext>
            </a:extLst>
          </p:cNvPr>
          <p:cNvSpPr/>
          <p:nvPr/>
        </p:nvSpPr>
        <p:spPr>
          <a:xfrm>
            <a:off x="714375" y="3357563"/>
            <a:ext cx="7358063" cy="830262"/>
          </a:xfrm>
          <a:prstGeom prst="rect">
            <a:avLst/>
          </a:prstGeom>
        </p:spPr>
        <p:txBody>
          <a:bodyPr>
            <a:spAutoFit/>
          </a:bodyPr>
          <a:lstStyle/>
          <a:p>
            <a:pPr algn="ctr">
              <a:defRPr/>
            </a:pPr>
            <a:r>
              <a:rPr lang="pt-BR" sz="2400" b="1" dirty="0">
                <a:solidFill>
                  <a:srgbClr val="FF0000"/>
                </a:solidFill>
                <a:latin typeface="Perpetua" pitchFamily="18" charset="0"/>
              </a:rPr>
              <a:t>R 	=	 Phet 	   x 	Mhet 	    x     ¼</a:t>
            </a:r>
          </a:p>
          <a:p>
            <a:pPr>
              <a:defRPr/>
            </a:pPr>
            <a:r>
              <a:rPr lang="pt-BR" sz="2400" b="1" dirty="0">
                <a:solidFill>
                  <a:srgbClr val="FF0000"/>
                </a:solidFill>
                <a:latin typeface="Perpetua" pitchFamily="18" charset="0"/>
              </a:rPr>
              <a:t>	               	</a:t>
            </a:r>
            <a:r>
              <a:rPr lang="pt-BR" sz="2400" b="1" dirty="0">
                <a:solidFill>
                  <a:srgbClr val="FFFF00"/>
                </a:solidFill>
                <a:latin typeface="+mj-lt"/>
              </a:rPr>
              <a:t>   1        x          </a:t>
            </a:r>
            <a:r>
              <a:rPr lang="fr-FR" sz="2400" b="1" dirty="0">
                <a:solidFill>
                  <a:srgbClr val="FFFF00"/>
                </a:solidFill>
                <a:latin typeface="+mj-lt"/>
              </a:rPr>
              <a:t>1/23</a:t>
            </a:r>
            <a:r>
              <a:rPr lang="pt-BR" sz="2400" b="1" dirty="0">
                <a:solidFill>
                  <a:srgbClr val="FFFF00"/>
                </a:solidFill>
                <a:latin typeface="+mj-lt"/>
              </a:rPr>
              <a:t> </a:t>
            </a:r>
            <a:r>
              <a:rPr lang="fr-FR" sz="2400" b="1" dirty="0">
                <a:solidFill>
                  <a:srgbClr val="FFFF00"/>
                </a:solidFill>
                <a:latin typeface="+mj-lt"/>
              </a:rPr>
              <a:t>     x   1/4</a:t>
            </a:r>
            <a:endParaRPr lang="pt-BR" sz="2400" b="1" dirty="0">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51"/>
                                        </p:tgtEl>
                                        <p:attrNameLst>
                                          <p:attrName>style.visibility</p:attrName>
                                        </p:attrNameLst>
                                      </p:cBhvr>
                                      <p:to>
                                        <p:strVal val="visible"/>
                                      </p:to>
                                    </p:set>
                                    <p:animEffect transition="in" filter="checkerboard(across)">
                                      <p:cBhvr>
                                        <p:cTn id="7" dur="500"/>
                                        <p:tgtEl>
                                          <p:spTgt spid="35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852"/>
                                        </p:tgtEl>
                                        <p:attrNameLst>
                                          <p:attrName>style.visibility</p:attrName>
                                        </p:attrNameLst>
                                      </p:cBhvr>
                                      <p:to>
                                        <p:strVal val="visible"/>
                                      </p:to>
                                    </p:set>
                                    <p:animEffect transition="in" filter="checkerboard(across)">
                                      <p:cBhvr>
                                        <p:cTn id="17" dur="500"/>
                                        <p:tgtEl>
                                          <p:spTgt spid="35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p:bldP spid="35852" grpId="0"/>
      <p:bldP spid="14"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0A22032-FAA4-C472-D31D-1E70C00BA1BE}"/>
              </a:ext>
            </a:extLst>
          </p:cNvPr>
          <p:cNvSpPr>
            <a:spLocks noGrp="1" noChangeArrowheads="1"/>
          </p:cNvSpPr>
          <p:nvPr>
            <p:ph type="title"/>
          </p:nvPr>
        </p:nvSpPr>
        <p:spPr>
          <a:xfrm>
            <a:off x="71438" y="142875"/>
            <a:ext cx="7858125" cy="576263"/>
          </a:xfrm>
        </p:spPr>
        <p:txBody>
          <a:bodyPr/>
          <a:lstStyle/>
          <a:p>
            <a:pPr algn="l" eaLnBrk="1" hangingPunct="1">
              <a:defRPr/>
            </a:pPr>
            <a:r>
              <a:rPr lang="fr-FR" sz="2800" u="sng" dirty="0">
                <a:solidFill>
                  <a:srgbClr val="C00000"/>
                </a:solidFill>
                <a:effectLst>
                  <a:outerShdw blurRad="38100" dist="38100" dir="2700000" algn="tl">
                    <a:srgbClr val="000000">
                      <a:alpha val="43137"/>
                    </a:srgbClr>
                  </a:outerShdw>
                </a:effectLst>
                <a:latin typeface="Franklin Gothic Book" pitchFamily="34" charset="0"/>
              </a:rPr>
              <a:t>Calcul du risque et conseil génétique</a:t>
            </a:r>
            <a:r>
              <a:rPr lang="fr-FR" sz="2800" dirty="0">
                <a:solidFill>
                  <a:srgbClr val="C00000"/>
                </a:solidFill>
                <a:effectLst>
                  <a:outerShdw blurRad="38100" dist="38100" dir="2700000" algn="tl">
                    <a:srgbClr val="000000">
                      <a:alpha val="43137"/>
                    </a:srgbClr>
                  </a:outerShdw>
                </a:effectLst>
                <a:latin typeface="Franklin Gothic Book" pitchFamily="34" charset="0"/>
              </a:rPr>
              <a:t> </a:t>
            </a:r>
          </a:p>
        </p:txBody>
      </p:sp>
      <p:sp>
        <p:nvSpPr>
          <p:cNvPr id="31747" name="Rectangle 3">
            <a:extLst>
              <a:ext uri="{FF2B5EF4-FFF2-40B4-BE49-F238E27FC236}">
                <a16:creationId xmlns:a16="http://schemas.microsoft.com/office/drawing/2014/main" id="{5F0F8529-A6F2-5459-A6BA-D0117240D4BE}"/>
              </a:ext>
            </a:extLst>
          </p:cNvPr>
          <p:cNvSpPr>
            <a:spLocks noGrp="1" noChangeArrowheads="1"/>
          </p:cNvSpPr>
          <p:nvPr>
            <p:ph sz="quarter" idx="1"/>
          </p:nvPr>
        </p:nvSpPr>
        <p:spPr>
          <a:xfrm>
            <a:off x="0" y="928688"/>
            <a:ext cx="9144000" cy="5929312"/>
          </a:xfrm>
        </p:spPr>
        <p:txBody>
          <a:bodyPr/>
          <a:lstStyle/>
          <a:p>
            <a:pPr algn="ctr" eaLnBrk="1" hangingPunct="1">
              <a:lnSpc>
                <a:spcPct val="80000"/>
              </a:lnSpc>
              <a:buFont typeface="Wingdings" panose="05000000000000000000" pitchFamily="2" charset="2"/>
              <a:buNone/>
              <a:defRPr/>
            </a:pPr>
            <a:endParaRPr lang="fr-FR" sz="2000" dirty="0">
              <a:solidFill>
                <a:schemeClr val="bg1"/>
              </a:solidFill>
            </a:endParaRPr>
          </a:p>
          <a:p>
            <a:pPr algn="just" eaLnBrk="1" hangingPunct="1">
              <a:lnSpc>
                <a:spcPct val="80000"/>
              </a:lnSpc>
              <a:defRPr/>
            </a:pPr>
            <a:r>
              <a:rPr lang="fr-FR" sz="2000" dirty="0">
                <a:solidFill>
                  <a:schemeClr val="bg2">
                    <a:lumMod val="50000"/>
                  </a:schemeClr>
                </a:solidFill>
              </a:rPr>
              <a:t>Connaissance du mode de transmission de la maladie</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dirty="0">
                <a:solidFill>
                  <a:schemeClr val="bg2">
                    <a:lumMod val="50000"/>
                  </a:schemeClr>
                </a:solidFill>
              </a:rPr>
              <a:t>Calcul du risque selon les lois de Mendel</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b="1" dirty="0">
                <a:solidFill>
                  <a:schemeClr val="bg2">
                    <a:lumMod val="50000"/>
                  </a:schemeClr>
                </a:solidFill>
              </a:rPr>
              <a:t>Tenir compte lors du calcul de la pénétrance et l’expressivité </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dirty="0">
                <a:solidFill>
                  <a:schemeClr val="bg2">
                    <a:lumMod val="50000"/>
                  </a:schemeClr>
                </a:solidFill>
              </a:rPr>
              <a:t>Calcul du risque plus affiné en tenant compte de la fréquence, prévalence de la maladie dans la population.</a:t>
            </a:r>
          </a:p>
          <a:p>
            <a:pPr algn="just" eaLnBrk="1" hangingPunct="1">
              <a:lnSpc>
                <a:spcPct val="80000"/>
              </a:lnSpc>
              <a:defRPr/>
            </a:pPr>
            <a:endParaRPr lang="fr-FR" sz="2000" dirty="0">
              <a:solidFill>
                <a:schemeClr val="bg1"/>
              </a:solidFill>
            </a:endParaRPr>
          </a:p>
          <a:p>
            <a:pPr algn="just" eaLnBrk="1" hangingPunct="1">
              <a:lnSpc>
                <a:spcPct val="80000"/>
              </a:lnSpc>
              <a:defRPr/>
            </a:pPr>
            <a:r>
              <a:rPr lang="fr-FR" sz="2400" b="1" dirty="0">
                <a:solidFill>
                  <a:srgbClr val="FFFF00"/>
                </a:solidFill>
              </a:rPr>
              <a:t>Calcul du risque est plus correcte en tenant compte de la biologie moléculaire </a:t>
            </a:r>
          </a:p>
          <a:p>
            <a:pPr algn="just" eaLnBrk="1" hangingPunct="1">
              <a:lnSpc>
                <a:spcPct val="80000"/>
              </a:lnSpc>
              <a:defRPr/>
            </a:pPr>
            <a:endParaRPr lang="fr-FR" sz="2000" dirty="0">
              <a:solidFill>
                <a:schemeClr val="bg1"/>
              </a:solidFill>
            </a:endParaRPr>
          </a:p>
          <a:p>
            <a:pPr lvl="1" algn="just" eaLnBrk="1" hangingPunct="1">
              <a:lnSpc>
                <a:spcPct val="80000"/>
              </a:lnSpc>
              <a:defRPr/>
            </a:pPr>
            <a:r>
              <a:rPr lang="fr-FR" sz="1800" dirty="0">
                <a:solidFill>
                  <a:srgbClr val="66FFCC"/>
                </a:solidFill>
              </a:rPr>
              <a:t>La détermination du risque doit se faire en premier pour les apparentés du probant les plus proches (premier degré).</a:t>
            </a:r>
          </a:p>
          <a:p>
            <a:pPr lvl="1" algn="just" eaLnBrk="1" hangingPunct="1">
              <a:lnSpc>
                <a:spcPct val="80000"/>
              </a:lnSpc>
              <a:defRPr/>
            </a:pPr>
            <a:endParaRPr lang="fr-FR" sz="1800" dirty="0">
              <a:solidFill>
                <a:srgbClr val="66FFCC"/>
              </a:solidFill>
            </a:endParaRPr>
          </a:p>
          <a:p>
            <a:pPr lvl="1" algn="just" eaLnBrk="1" hangingPunct="1">
              <a:lnSpc>
                <a:spcPct val="80000"/>
              </a:lnSpc>
              <a:defRPr/>
            </a:pPr>
            <a:r>
              <a:rPr lang="fr-FR" sz="1800" dirty="0">
                <a:solidFill>
                  <a:srgbClr val="66FFCC"/>
                </a:solidFill>
              </a:rPr>
              <a:t>Dans les maladies à transmission liées à l’X, le risque sera calculé pour les apparentés les plus éloignés.</a:t>
            </a:r>
          </a:p>
        </p:txBody>
      </p:sp>
      <p:cxnSp>
        <p:nvCxnSpPr>
          <p:cNvPr id="4" name="Connecteur droit 3">
            <a:extLst>
              <a:ext uri="{FF2B5EF4-FFF2-40B4-BE49-F238E27FC236}">
                <a16:creationId xmlns:a16="http://schemas.microsoft.com/office/drawing/2014/main" id="{7DB34269-B12C-C899-875C-8A61DC0D2482}"/>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
            <a:extLst>
              <a:ext uri="{FF2B5EF4-FFF2-40B4-BE49-F238E27FC236}">
                <a16:creationId xmlns:a16="http://schemas.microsoft.com/office/drawing/2014/main" id="{4B386D1D-9199-C6F0-FC4A-5417B9A01AB2}"/>
              </a:ext>
            </a:extLst>
          </p:cNvPr>
          <p:cNvSpPr>
            <a:spLocks noChangeArrowheads="1"/>
          </p:cNvSpPr>
          <p:nvPr/>
        </p:nvSpPr>
        <p:spPr bwMode="auto">
          <a:xfrm>
            <a:off x="214313" y="785813"/>
            <a:ext cx="8715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cs typeface="Arial" panose="020B0604020202020204" pitchFamily="34" charset="0"/>
              </a:rPr>
              <a:t>Avant toute exploration génomique, il faut que la maladie à été diagnostiquer pour savoir quel est le Locus à explorer</a:t>
            </a:r>
          </a:p>
        </p:txBody>
      </p:sp>
      <p:sp>
        <p:nvSpPr>
          <p:cNvPr id="3" name="Oval 27">
            <a:extLst>
              <a:ext uri="{FF2B5EF4-FFF2-40B4-BE49-F238E27FC236}">
                <a16:creationId xmlns:a16="http://schemas.microsoft.com/office/drawing/2014/main" id="{CF4CF224-E61B-DB3A-C88F-32455F5848E6}"/>
              </a:ext>
            </a:extLst>
          </p:cNvPr>
          <p:cNvSpPr>
            <a:spLocks noChangeArrowheads="1"/>
          </p:cNvSpPr>
          <p:nvPr/>
        </p:nvSpPr>
        <p:spPr bwMode="auto">
          <a:xfrm>
            <a:off x="5857875" y="1643063"/>
            <a:ext cx="2786063" cy="1071562"/>
          </a:xfrm>
          <a:prstGeom prst="ellipse">
            <a:avLst/>
          </a:prstGeom>
          <a:solidFill>
            <a:srgbClr val="33CC33"/>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zh-TW" sz="2000" b="1">
                <a:solidFill>
                  <a:srgbClr val="002060"/>
                </a:solidFill>
                <a:latin typeface="Comic Sans MS" panose="030F0702030302020204" pitchFamily="66" charset="0"/>
                <a:ea typeface="PMingLiU" panose="02020500000000000000" pitchFamily="18" charset="-120"/>
                <a:cs typeface="Arial" panose="020B0604020202020204" pitchFamily="34" charset="0"/>
              </a:rPr>
              <a:t>Gène  et mutation</a:t>
            </a:r>
          </a:p>
          <a:p>
            <a:pPr algn="ctr">
              <a:spcBef>
                <a:spcPct val="0"/>
              </a:spcBef>
              <a:buClrTx/>
              <a:buSzTx/>
              <a:buFontTx/>
              <a:buNone/>
            </a:pPr>
            <a:r>
              <a:rPr lang="fr-FR" altLang="zh-TW" sz="2000" b="1">
                <a:solidFill>
                  <a:srgbClr val="002060"/>
                </a:solidFill>
                <a:latin typeface="Comic Sans MS" panose="030F0702030302020204" pitchFamily="66" charset="0"/>
                <a:ea typeface="PMingLiU" panose="02020500000000000000" pitchFamily="18" charset="-120"/>
                <a:cs typeface="Arial" panose="020B0604020202020204" pitchFamily="34" charset="0"/>
              </a:rPr>
              <a:t>inconnus</a:t>
            </a:r>
            <a:endParaRPr lang="fr-FR" altLang="fr-FR" sz="2000" b="1">
              <a:solidFill>
                <a:srgbClr val="002060"/>
              </a:solidFill>
              <a:latin typeface="Comic Sans MS" panose="030F0702030302020204" pitchFamily="66" charset="0"/>
              <a:ea typeface="PMingLiU" panose="02020500000000000000" pitchFamily="18" charset="-120"/>
              <a:cs typeface="Arial" panose="020B0604020202020204" pitchFamily="34" charset="0"/>
            </a:endParaRPr>
          </a:p>
        </p:txBody>
      </p:sp>
      <p:sp>
        <p:nvSpPr>
          <p:cNvPr id="4" name="Oval 26">
            <a:extLst>
              <a:ext uri="{FF2B5EF4-FFF2-40B4-BE49-F238E27FC236}">
                <a16:creationId xmlns:a16="http://schemas.microsoft.com/office/drawing/2014/main" id="{F1DB021E-EF8D-3EA0-47A2-156821637DC7}"/>
              </a:ext>
            </a:extLst>
          </p:cNvPr>
          <p:cNvSpPr>
            <a:spLocks noChangeArrowheads="1"/>
          </p:cNvSpPr>
          <p:nvPr/>
        </p:nvSpPr>
        <p:spPr bwMode="auto">
          <a:xfrm>
            <a:off x="928688" y="1571625"/>
            <a:ext cx="2571750" cy="1071563"/>
          </a:xfrm>
          <a:prstGeom prst="ellipse">
            <a:avLst/>
          </a:prstGeom>
          <a:solidFill>
            <a:srgbClr val="33CC33"/>
          </a:solidFill>
          <a:ln w="9525">
            <a:solidFill>
              <a:srgbClr val="00B050"/>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zh-TW" sz="2000" b="1">
                <a:solidFill>
                  <a:srgbClr val="002060"/>
                </a:solidFill>
                <a:latin typeface="Comic Sans MS" panose="030F0702030302020204" pitchFamily="66" charset="0"/>
                <a:ea typeface="PMingLiU" panose="02020500000000000000" pitchFamily="18" charset="-120"/>
                <a:cs typeface="Arial" panose="020B0604020202020204" pitchFamily="34" charset="0"/>
              </a:rPr>
              <a:t>Gène connu</a:t>
            </a:r>
            <a:endParaRPr lang="fr-FR" altLang="fr-FR" sz="2000" b="1">
              <a:solidFill>
                <a:srgbClr val="002060"/>
              </a:solidFill>
              <a:latin typeface="Comic Sans MS" panose="030F0702030302020204" pitchFamily="66" charset="0"/>
              <a:ea typeface="PMingLiU" panose="02020500000000000000" pitchFamily="18" charset="-120"/>
              <a:cs typeface="Arial" panose="020B0604020202020204" pitchFamily="34" charset="0"/>
            </a:endParaRPr>
          </a:p>
        </p:txBody>
      </p:sp>
      <p:sp>
        <p:nvSpPr>
          <p:cNvPr id="5" name="Line 20">
            <a:extLst>
              <a:ext uri="{FF2B5EF4-FFF2-40B4-BE49-F238E27FC236}">
                <a16:creationId xmlns:a16="http://schemas.microsoft.com/office/drawing/2014/main" id="{E04D6CD4-C926-F005-3BFD-40DD9A362D74}"/>
              </a:ext>
            </a:extLst>
          </p:cNvPr>
          <p:cNvSpPr>
            <a:spLocks noChangeShapeType="1"/>
          </p:cNvSpPr>
          <p:nvPr/>
        </p:nvSpPr>
        <p:spPr bwMode="auto">
          <a:xfrm flipH="1">
            <a:off x="1214438" y="2643188"/>
            <a:ext cx="363537" cy="35718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Line 22">
            <a:extLst>
              <a:ext uri="{FF2B5EF4-FFF2-40B4-BE49-F238E27FC236}">
                <a16:creationId xmlns:a16="http://schemas.microsoft.com/office/drawing/2014/main" id="{53E543F3-85E2-C77E-E535-EC43A99AE04C}"/>
              </a:ext>
            </a:extLst>
          </p:cNvPr>
          <p:cNvSpPr>
            <a:spLocks noChangeShapeType="1"/>
          </p:cNvSpPr>
          <p:nvPr/>
        </p:nvSpPr>
        <p:spPr bwMode="auto">
          <a:xfrm>
            <a:off x="3143250" y="2643188"/>
            <a:ext cx="285750" cy="35718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Line 29">
            <a:extLst>
              <a:ext uri="{FF2B5EF4-FFF2-40B4-BE49-F238E27FC236}">
                <a16:creationId xmlns:a16="http://schemas.microsoft.com/office/drawing/2014/main" id="{B89A4632-3C33-1256-20DC-6D474C087424}"/>
              </a:ext>
            </a:extLst>
          </p:cNvPr>
          <p:cNvSpPr>
            <a:spLocks noChangeShapeType="1"/>
          </p:cNvSpPr>
          <p:nvPr/>
        </p:nvSpPr>
        <p:spPr bwMode="auto">
          <a:xfrm flipH="1">
            <a:off x="1143000" y="3786188"/>
            <a:ext cx="0" cy="4318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Line 30">
            <a:extLst>
              <a:ext uri="{FF2B5EF4-FFF2-40B4-BE49-F238E27FC236}">
                <a16:creationId xmlns:a16="http://schemas.microsoft.com/office/drawing/2014/main" id="{B28C449A-CCB5-6D3F-0936-7DCF9E95E769}"/>
              </a:ext>
            </a:extLst>
          </p:cNvPr>
          <p:cNvSpPr>
            <a:spLocks noChangeShapeType="1"/>
          </p:cNvSpPr>
          <p:nvPr/>
        </p:nvSpPr>
        <p:spPr bwMode="auto">
          <a:xfrm flipH="1">
            <a:off x="3571875" y="3786188"/>
            <a:ext cx="0" cy="50323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Rectangle 33">
            <a:extLst>
              <a:ext uri="{FF2B5EF4-FFF2-40B4-BE49-F238E27FC236}">
                <a16:creationId xmlns:a16="http://schemas.microsoft.com/office/drawing/2014/main" id="{C5DB39F4-EC68-E18A-6750-8AFA0C50E29C}"/>
              </a:ext>
            </a:extLst>
          </p:cNvPr>
          <p:cNvSpPr>
            <a:spLocks noChangeArrowheads="1"/>
          </p:cNvSpPr>
          <p:nvPr/>
        </p:nvSpPr>
        <p:spPr bwMode="auto">
          <a:xfrm>
            <a:off x="196850" y="4357688"/>
            <a:ext cx="2374900" cy="2214562"/>
          </a:xfrm>
          <a:prstGeom prst="rect">
            <a:avLst/>
          </a:prstGeom>
          <a:solidFill>
            <a:schemeClr val="tx2">
              <a:lumMod val="20000"/>
              <a:lumOff val="80000"/>
            </a:schemeClr>
          </a:solidFill>
          <a:ln w="9525">
            <a:solidFill>
              <a:schemeClr val="tx1"/>
            </a:solidFill>
            <a:miter lim="800000"/>
            <a:headEnd/>
            <a:tailEnd/>
          </a:ln>
        </p:spPr>
        <p:txBody>
          <a:bodyPr wrap="none" anchor="ctr"/>
          <a:lstStyle/>
          <a:p>
            <a:pPr marL="342900" indent="-342900">
              <a:defRPr/>
            </a:pPr>
            <a:endParaRPr lang="fr-FR" altLang="zh-TW" sz="1300" b="1" dirty="0">
              <a:solidFill>
                <a:srgbClr val="FF5050"/>
              </a:solidFill>
              <a:latin typeface="Comic Sans MS" pitchFamily="66" charset="0"/>
              <a:cs typeface="Arial" charset="0"/>
            </a:endParaRPr>
          </a:p>
          <a:p>
            <a:pPr marL="342900" indent="-342900">
              <a:defRPr/>
            </a:pPr>
            <a:r>
              <a:rPr lang="fr-FR" altLang="zh-TW" sz="1300" b="1" dirty="0">
                <a:solidFill>
                  <a:srgbClr val="FF5050"/>
                </a:solidFill>
                <a:latin typeface="Comic Sans MS" pitchFamily="66" charset="0"/>
                <a:cs typeface="Arial" charset="0"/>
              </a:rPr>
              <a:t>Les </a:t>
            </a:r>
            <a:r>
              <a:rPr lang="fr-FR" altLang="zh-TW" sz="1300" b="1" dirty="0" err="1">
                <a:solidFill>
                  <a:srgbClr val="FF5050"/>
                </a:solidFill>
                <a:latin typeface="Comic Sans MS" pitchFamily="66" charset="0"/>
                <a:cs typeface="Arial" charset="0"/>
              </a:rPr>
              <a:t>macrolésions</a:t>
            </a:r>
            <a:r>
              <a:rPr lang="fr-FR" altLang="zh-TW" sz="1300" b="1" dirty="0">
                <a:solidFill>
                  <a:srgbClr val="FF5050"/>
                </a:solidFill>
                <a:latin typeface="Comic Sans MS" pitchFamily="66" charset="0"/>
                <a:cs typeface="Arial" charset="0"/>
              </a:rPr>
              <a:t> </a:t>
            </a:r>
          </a:p>
          <a:p>
            <a:pPr marL="342900" indent="-342900">
              <a:defRPr/>
            </a:pPr>
            <a:r>
              <a:rPr lang="fr-FR" altLang="zh-TW" sz="1300" b="1" dirty="0">
                <a:solidFill>
                  <a:srgbClr val="FF5050"/>
                </a:solidFill>
                <a:latin typeface="Comic Sans MS" pitchFamily="66" charset="0"/>
                <a:cs typeface="Arial" charset="0"/>
              </a:rPr>
              <a:t>  * Le </a:t>
            </a:r>
            <a:r>
              <a:rPr lang="fr-FR" altLang="zh-TW" sz="1300" b="1" dirty="0" err="1">
                <a:solidFill>
                  <a:srgbClr val="FF5050"/>
                </a:solidFill>
                <a:latin typeface="Comic Sans MS" pitchFamily="66" charset="0"/>
                <a:cs typeface="Arial" charset="0"/>
              </a:rPr>
              <a:t>Southern</a:t>
            </a:r>
            <a:r>
              <a:rPr lang="fr-FR" altLang="zh-TW" sz="1300" b="1" dirty="0">
                <a:solidFill>
                  <a:srgbClr val="FF5050"/>
                </a:solidFill>
                <a:latin typeface="Comic Sans MS" pitchFamily="66" charset="0"/>
                <a:cs typeface="Arial" charset="0"/>
              </a:rPr>
              <a:t> blot</a:t>
            </a:r>
            <a:r>
              <a:rPr lang="fr-FR" altLang="zh-TW" sz="1300" b="1" i="1" dirty="0">
                <a:solidFill>
                  <a:srgbClr val="FF5050"/>
                </a:solidFill>
                <a:latin typeface="Comic Sans MS" pitchFamily="66" charset="0"/>
                <a:cs typeface="Arial" charset="0"/>
              </a:rPr>
              <a:t>.</a:t>
            </a:r>
            <a:r>
              <a:rPr lang="fr-FR" altLang="zh-TW" sz="1300" b="1" dirty="0">
                <a:solidFill>
                  <a:srgbClr val="FF5050"/>
                </a:solidFill>
                <a:latin typeface="Comic Sans MS" pitchFamily="66" charset="0"/>
                <a:cs typeface="Arial" charset="0"/>
              </a:rPr>
              <a:t> </a:t>
            </a:r>
          </a:p>
          <a:p>
            <a:pPr marL="342900" indent="-342900">
              <a:defRPr/>
            </a:pPr>
            <a:r>
              <a:rPr lang="fr-FR" sz="1300" b="1" dirty="0">
                <a:solidFill>
                  <a:srgbClr val="FF5050"/>
                </a:solidFill>
                <a:latin typeface="Comic Sans MS" pitchFamily="66" charset="0"/>
                <a:cs typeface="Arial" charset="0"/>
              </a:rPr>
              <a:t>Les microlésions </a:t>
            </a:r>
          </a:p>
          <a:p>
            <a:pPr marL="342900" indent="-342900">
              <a:defRPr/>
            </a:pPr>
            <a:r>
              <a:rPr lang="fr-FR" sz="1300" b="1" dirty="0">
                <a:solidFill>
                  <a:srgbClr val="FF5050"/>
                </a:solidFill>
                <a:latin typeface="Comic Sans MS" pitchFamily="66" charset="0"/>
                <a:cs typeface="Arial" charset="0"/>
              </a:rPr>
              <a:t>(mutations ponctuelles)</a:t>
            </a:r>
          </a:p>
          <a:p>
            <a:pPr marL="342900" indent="-342900">
              <a:defRPr/>
            </a:pPr>
            <a:r>
              <a:rPr lang="fr-FR" altLang="zh-TW" sz="1300" b="1" dirty="0">
                <a:solidFill>
                  <a:srgbClr val="FF5050"/>
                </a:solidFill>
                <a:latin typeface="Comic Sans MS" pitchFamily="66" charset="0"/>
                <a:cs typeface="Arial" charset="0"/>
              </a:rPr>
              <a:t>  * Carte de restriction </a:t>
            </a:r>
          </a:p>
          <a:p>
            <a:pPr marL="342900" indent="-342900">
              <a:defRPr/>
            </a:pPr>
            <a:r>
              <a:rPr lang="fr-FR" altLang="zh-TW" sz="1300" b="1" dirty="0">
                <a:solidFill>
                  <a:srgbClr val="FF5050"/>
                </a:solidFill>
                <a:latin typeface="Comic Sans MS" pitchFamily="66" charset="0"/>
                <a:cs typeface="Arial" charset="0"/>
              </a:rPr>
              <a:t>  * PCR Digestion</a:t>
            </a:r>
          </a:p>
          <a:p>
            <a:pPr marL="342900" indent="-342900">
              <a:defRPr/>
            </a:pPr>
            <a:r>
              <a:rPr lang="fr-FR" altLang="zh-TW" sz="1300" b="1" dirty="0">
                <a:solidFill>
                  <a:srgbClr val="FF5050"/>
                </a:solidFill>
                <a:latin typeface="Comic Sans MS" pitchFamily="66" charset="0"/>
                <a:cs typeface="Arial" charset="0"/>
              </a:rPr>
              <a:t>  * Le dot blot.</a:t>
            </a:r>
          </a:p>
          <a:p>
            <a:pPr marL="342900" indent="-342900">
              <a:defRPr/>
            </a:pPr>
            <a:r>
              <a:rPr lang="fr-FR" altLang="zh-TW" sz="1300" b="1" dirty="0">
                <a:solidFill>
                  <a:srgbClr val="FF5050"/>
                </a:solidFill>
                <a:latin typeface="Comic Sans MS" pitchFamily="66" charset="0"/>
                <a:cs typeface="Arial" charset="0"/>
              </a:rPr>
              <a:t>  * etc.</a:t>
            </a:r>
            <a:endParaRPr lang="fr-FR" altLang="zh-TW" sz="1200" b="1" dirty="0">
              <a:solidFill>
                <a:srgbClr val="FF5050"/>
              </a:solidFill>
              <a:latin typeface="Comic Sans MS" pitchFamily="66" charset="0"/>
              <a:cs typeface="Arial" charset="0"/>
            </a:endParaRPr>
          </a:p>
          <a:p>
            <a:pPr marL="342900" indent="-342900">
              <a:defRPr/>
            </a:pPr>
            <a:endParaRPr lang="fr-FR" sz="1200" b="1" dirty="0">
              <a:solidFill>
                <a:srgbClr val="FF5050"/>
              </a:solidFill>
              <a:latin typeface="Comic Sans MS" pitchFamily="66" charset="0"/>
              <a:cs typeface="Arial" charset="0"/>
            </a:endParaRPr>
          </a:p>
        </p:txBody>
      </p:sp>
      <p:sp>
        <p:nvSpPr>
          <p:cNvPr id="14" name="Rectangle 34">
            <a:extLst>
              <a:ext uri="{FF2B5EF4-FFF2-40B4-BE49-F238E27FC236}">
                <a16:creationId xmlns:a16="http://schemas.microsoft.com/office/drawing/2014/main" id="{C0994A42-C31D-654A-6841-0B85BF25F7B8}"/>
              </a:ext>
            </a:extLst>
          </p:cNvPr>
          <p:cNvSpPr>
            <a:spLocks noChangeArrowheads="1"/>
          </p:cNvSpPr>
          <p:nvPr/>
        </p:nvSpPr>
        <p:spPr bwMode="auto">
          <a:xfrm>
            <a:off x="2770188" y="4357688"/>
            <a:ext cx="2159000" cy="2214562"/>
          </a:xfrm>
          <a:prstGeom prst="rect">
            <a:avLst/>
          </a:prstGeom>
          <a:solidFill>
            <a:schemeClr val="tx2">
              <a:lumMod val="20000"/>
              <a:lumOff val="80000"/>
            </a:schemeClr>
          </a:solidFill>
          <a:ln w="9525">
            <a:solidFill>
              <a:schemeClr val="tx1"/>
            </a:solidFill>
            <a:miter lim="800000"/>
            <a:headEnd/>
            <a:tailEnd/>
          </a:ln>
        </p:spPr>
        <p:txBody>
          <a:bodyPr wrap="none" anchor="ctr"/>
          <a:lstStyle/>
          <a:p>
            <a:pPr>
              <a:defRPr/>
            </a:pPr>
            <a:endParaRPr lang="fr-FR" altLang="zh-TW" sz="1400" b="1" dirty="0">
              <a:solidFill>
                <a:srgbClr val="FF5050"/>
              </a:solidFill>
              <a:latin typeface="Comic Sans MS" pitchFamily="66" charset="0"/>
              <a:cs typeface="Arial" charset="0"/>
            </a:endParaRPr>
          </a:p>
          <a:p>
            <a:pPr>
              <a:defRPr/>
            </a:pPr>
            <a:r>
              <a:rPr lang="fr-FR" altLang="zh-TW" sz="1400" b="1" dirty="0">
                <a:solidFill>
                  <a:srgbClr val="FF5050"/>
                </a:solidFill>
                <a:latin typeface="Comic Sans MS" pitchFamily="66" charset="0"/>
                <a:cs typeface="Arial" charset="0"/>
              </a:rPr>
              <a:t>* SSCP </a:t>
            </a:r>
          </a:p>
          <a:p>
            <a:pPr>
              <a:defRPr/>
            </a:pPr>
            <a:r>
              <a:rPr lang="fr-FR" altLang="zh-TW" sz="1400" b="1" dirty="0">
                <a:solidFill>
                  <a:srgbClr val="FF5050"/>
                </a:solidFill>
                <a:latin typeface="Comic Sans MS" pitchFamily="66" charset="0"/>
                <a:cs typeface="Arial" charset="0"/>
              </a:rPr>
              <a:t>* DGGE </a:t>
            </a:r>
          </a:p>
          <a:p>
            <a:pPr>
              <a:defRPr/>
            </a:pPr>
            <a:r>
              <a:rPr lang="fr-FR" altLang="zh-TW" sz="1400" b="1" dirty="0">
                <a:solidFill>
                  <a:srgbClr val="FF5050"/>
                </a:solidFill>
                <a:latin typeface="Comic Sans MS" pitchFamily="66" charset="0"/>
                <a:cs typeface="Arial" charset="0"/>
              </a:rPr>
              <a:t>* La DHPLC  </a:t>
            </a:r>
          </a:p>
          <a:p>
            <a:pPr>
              <a:defRPr/>
            </a:pPr>
            <a:r>
              <a:rPr lang="fr-FR" sz="1400" b="1" dirty="0">
                <a:solidFill>
                  <a:srgbClr val="FF5050"/>
                </a:solidFill>
                <a:latin typeface="Comic Sans MS" pitchFamily="66" charset="0"/>
                <a:cs typeface="Arial" charset="0"/>
              </a:rPr>
              <a:t>*</a:t>
            </a:r>
            <a:r>
              <a:rPr lang="fr-FR" altLang="zh-TW" sz="1400" b="1" dirty="0">
                <a:solidFill>
                  <a:srgbClr val="FF5050"/>
                </a:solidFill>
                <a:latin typeface="Comic Sans MS" pitchFamily="66" charset="0"/>
                <a:cs typeface="Arial" charset="0"/>
              </a:rPr>
              <a:t> Le Séquençage direct</a:t>
            </a:r>
          </a:p>
          <a:p>
            <a:pPr>
              <a:defRPr/>
            </a:pPr>
            <a:r>
              <a:rPr lang="fr-FR" altLang="zh-TW" sz="1400" b="1" dirty="0">
                <a:solidFill>
                  <a:srgbClr val="FF5050"/>
                </a:solidFill>
                <a:latin typeface="Comic Sans MS" pitchFamily="66" charset="0"/>
                <a:cs typeface="Arial" charset="0"/>
              </a:rPr>
              <a:t>* etc..</a:t>
            </a:r>
            <a:r>
              <a:rPr lang="fr-FR" sz="1400" b="1" dirty="0">
                <a:solidFill>
                  <a:srgbClr val="FF5050"/>
                </a:solidFill>
                <a:latin typeface="Comic Sans MS" pitchFamily="66" charset="0"/>
                <a:cs typeface="Arial" charset="0"/>
              </a:rPr>
              <a:t> </a:t>
            </a:r>
          </a:p>
          <a:p>
            <a:pPr>
              <a:defRPr/>
            </a:pPr>
            <a:endParaRPr lang="fr-FR" sz="1400" b="1" dirty="0">
              <a:solidFill>
                <a:srgbClr val="FF5050"/>
              </a:solidFill>
              <a:latin typeface="Comic Sans MS" pitchFamily="66" charset="0"/>
              <a:cs typeface="Arial" charset="0"/>
            </a:endParaRPr>
          </a:p>
        </p:txBody>
      </p:sp>
      <p:sp>
        <p:nvSpPr>
          <p:cNvPr id="15" name="Rectangle 14">
            <a:extLst>
              <a:ext uri="{FF2B5EF4-FFF2-40B4-BE49-F238E27FC236}">
                <a16:creationId xmlns:a16="http://schemas.microsoft.com/office/drawing/2014/main" id="{477B6050-9AE3-3829-F174-E3157B526F53}"/>
              </a:ext>
            </a:extLst>
          </p:cNvPr>
          <p:cNvSpPr/>
          <p:nvPr/>
        </p:nvSpPr>
        <p:spPr>
          <a:xfrm>
            <a:off x="285750" y="3071813"/>
            <a:ext cx="1857375"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dirty="0"/>
              <a:t>Mutation connue</a:t>
            </a:r>
          </a:p>
        </p:txBody>
      </p:sp>
      <p:sp>
        <p:nvSpPr>
          <p:cNvPr id="16" name="Rectangle 15">
            <a:extLst>
              <a:ext uri="{FF2B5EF4-FFF2-40B4-BE49-F238E27FC236}">
                <a16:creationId xmlns:a16="http://schemas.microsoft.com/office/drawing/2014/main" id="{FD6C8516-BA62-80EE-D439-41A9D97ABA62}"/>
              </a:ext>
            </a:extLst>
          </p:cNvPr>
          <p:cNvSpPr/>
          <p:nvPr/>
        </p:nvSpPr>
        <p:spPr>
          <a:xfrm>
            <a:off x="2643188" y="3071813"/>
            <a:ext cx="1857375"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dirty="0"/>
              <a:t>Mutation inconnue</a:t>
            </a:r>
          </a:p>
        </p:txBody>
      </p:sp>
      <p:sp>
        <p:nvSpPr>
          <p:cNvPr id="17" name="Rectangle 36">
            <a:extLst>
              <a:ext uri="{FF2B5EF4-FFF2-40B4-BE49-F238E27FC236}">
                <a16:creationId xmlns:a16="http://schemas.microsoft.com/office/drawing/2014/main" id="{31ED1782-B6A8-ED0B-A5F7-0232DABB06A6}"/>
              </a:ext>
            </a:extLst>
          </p:cNvPr>
          <p:cNvSpPr>
            <a:spLocks noChangeArrowheads="1"/>
          </p:cNvSpPr>
          <p:nvPr/>
        </p:nvSpPr>
        <p:spPr bwMode="auto">
          <a:xfrm>
            <a:off x="6000750" y="4357688"/>
            <a:ext cx="2266950" cy="2143125"/>
          </a:xfrm>
          <a:prstGeom prst="rect">
            <a:avLst/>
          </a:prstGeom>
          <a:solidFill>
            <a:schemeClr val="tx2">
              <a:lumMod val="40000"/>
              <a:lumOff val="60000"/>
            </a:schemeClr>
          </a:solidFill>
          <a:ln w="9525">
            <a:solidFill>
              <a:schemeClr val="tx1"/>
            </a:solidFill>
            <a:miter lim="800000"/>
            <a:headEnd/>
            <a:tailEnd/>
          </a:ln>
        </p:spPr>
        <p:txBody>
          <a:bodyPr wrap="none" anchor="ctr"/>
          <a:lstStyle/>
          <a:p>
            <a:pPr>
              <a:defRPr/>
            </a:pPr>
            <a:r>
              <a:rPr lang="fr-FR" altLang="zh-TW" sz="1400" b="1" dirty="0">
                <a:solidFill>
                  <a:srgbClr val="FF5050"/>
                </a:solidFill>
                <a:latin typeface="Comic Sans MS" pitchFamily="66" charset="0"/>
                <a:cs typeface="Arial" charset="0"/>
              </a:rPr>
              <a:t>   Polymorphismes</a:t>
            </a:r>
          </a:p>
          <a:p>
            <a:pPr>
              <a:defRPr/>
            </a:pPr>
            <a:r>
              <a:rPr lang="fr-FR" altLang="zh-TW" sz="1400" b="1" dirty="0">
                <a:solidFill>
                  <a:srgbClr val="FF5050"/>
                </a:solidFill>
                <a:latin typeface="Comic Sans MS" pitchFamily="66" charset="0"/>
                <a:cs typeface="Arial" charset="0"/>
              </a:rPr>
              <a:t>    extra génique</a:t>
            </a:r>
          </a:p>
          <a:p>
            <a:pPr>
              <a:defRPr/>
            </a:pPr>
            <a:r>
              <a:rPr lang="fr-FR" altLang="zh-TW" sz="1400" b="1" dirty="0">
                <a:solidFill>
                  <a:srgbClr val="FF5050"/>
                </a:solidFill>
                <a:latin typeface="Comic Sans MS" pitchFamily="66" charset="0"/>
                <a:cs typeface="Arial" charset="0"/>
              </a:rPr>
              <a:t>* Les RFLP.</a:t>
            </a:r>
          </a:p>
          <a:p>
            <a:pPr>
              <a:defRPr/>
            </a:pPr>
            <a:r>
              <a:rPr lang="fr-FR" altLang="zh-TW" sz="1400" b="1" dirty="0">
                <a:solidFill>
                  <a:srgbClr val="FF5050"/>
                </a:solidFill>
                <a:latin typeface="Comic Sans MS" pitchFamily="66" charset="0"/>
                <a:cs typeface="Arial" charset="0"/>
              </a:rPr>
              <a:t>* Les VNTR.</a:t>
            </a:r>
          </a:p>
          <a:p>
            <a:pPr>
              <a:defRPr/>
            </a:pPr>
            <a:r>
              <a:rPr lang="fr-FR" altLang="zh-TW" sz="1400" b="1" dirty="0">
                <a:solidFill>
                  <a:srgbClr val="FF5050"/>
                </a:solidFill>
                <a:latin typeface="Comic Sans MS" pitchFamily="66" charset="0"/>
                <a:cs typeface="Arial" charset="0"/>
              </a:rPr>
              <a:t>* Les STR.</a:t>
            </a:r>
          </a:p>
          <a:p>
            <a:pPr>
              <a:defRPr/>
            </a:pPr>
            <a:r>
              <a:rPr lang="fr-FR" altLang="zh-TW" sz="1400" b="1" dirty="0">
                <a:solidFill>
                  <a:srgbClr val="FF5050"/>
                </a:solidFill>
                <a:latin typeface="Comic Sans MS" pitchFamily="66" charset="0"/>
                <a:cs typeface="Arial" charset="0"/>
              </a:rPr>
              <a:t>* Les SNP.</a:t>
            </a:r>
          </a:p>
          <a:p>
            <a:pPr>
              <a:defRPr/>
            </a:pPr>
            <a:r>
              <a:rPr lang="fr-FR" altLang="zh-TW" sz="1400" b="1" dirty="0">
                <a:solidFill>
                  <a:srgbClr val="FF5050"/>
                </a:solidFill>
                <a:latin typeface="Comic Sans MS" pitchFamily="66" charset="0"/>
                <a:cs typeface="Arial" charset="0"/>
              </a:rPr>
              <a:t>* etc..</a:t>
            </a:r>
            <a:endParaRPr lang="fr-FR" b="1" dirty="0">
              <a:latin typeface="Arial" charset="0"/>
              <a:cs typeface="Arial" charset="0"/>
            </a:endParaRPr>
          </a:p>
        </p:txBody>
      </p:sp>
      <p:sp>
        <p:nvSpPr>
          <p:cNvPr id="19" name="AutoShape 17">
            <a:extLst>
              <a:ext uri="{FF2B5EF4-FFF2-40B4-BE49-F238E27FC236}">
                <a16:creationId xmlns:a16="http://schemas.microsoft.com/office/drawing/2014/main" id="{B758B5D4-4569-43B7-4E7D-08B749B4D536}"/>
              </a:ext>
            </a:extLst>
          </p:cNvPr>
          <p:cNvSpPr>
            <a:spLocks noChangeArrowheads="1"/>
          </p:cNvSpPr>
          <p:nvPr/>
        </p:nvSpPr>
        <p:spPr bwMode="auto">
          <a:xfrm flipV="1">
            <a:off x="1357313" y="3783013"/>
            <a:ext cx="2090737" cy="503237"/>
          </a:xfrm>
          <a:prstGeom prst="roundRect">
            <a:avLst>
              <a:gd name="adj" fmla="val 16667"/>
            </a:avLst>
          </a:prstGeom>
          <a:solidFill>
            <a:srgbClr val="000000"/>
          </a:solidFill>
          <a:ln w="9525">
            <a:solidFill>
              <a:schemeClr val="tx1"/>
            </a:solidFill>
            <a:round/>
            <a:headEnd/>
            <a:tailEnd/>
          </a:ln>
        </p:spPr>
        <p:txBody>
          <a:bodyPr rot="10800000"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zh-TW" sz="1800">
                <a:solidFill>
                  <a:srgbClr val="FFFFFF"/>
                </a:solidFill>
                <a:latin typeface="Comic Sans MS" panose="030F0702030302020204" pitchFamily="66" charset="0"/>
                <a:ea typeface="PMingLiU" panose="02020500000000000000" pitchFamily="18" charset="-120"/>
              </a:rPr>
              <a:t>Méthode directe</a:t>
            </a:r>
            <a:endParaRPr lang="fr-FR" altLang="fr-FR" sz="1800">
              <a:solidFill>
                <a:srgbClr val="FFFFFF"/>
              </a:solidFill>
              <a:latin typeface="Comic Sans MS" panose="030F0702030302020204" pitchFamily="66" charset="0"/>
            </a:endParaRPr>
          </a:p>
        </p:txBody>
      </p:sp>
      <p:sp>
        <p:nvSpPr>
          <p:cNvPr id="20" name="AutoShape 19">
            <a:extLst>
              <a:ext uri="{FF2B5EF4-FFF2-40B4-BE49-F238E27FC236}">
                <a16:creationId xmlns:a16="http://schemas.microsoft.com/office/drawing/2014/main" id="{9218BDE4-4449-2252-11AB-B9C7946D4C7B}"/>
              </a:ext>
            </a:extLst>
          </p:cNvPr>
          <p:cNvSpPr>
            <a:spLocks noChangeArrowheads="1"/>
          </p:cNvSpPr>
          <p:nvPr/>
        </p:nvSpPr>
        <p:spPr bwMode="auto">
          <a:xfrm>
            <a:off x="6072188" y="3786188"/>
            <a:ext cx="2195512" cy="504825"/>
          </a:xfrm>
          <a:prstGeom prst="roundRect">
            <a:avLst>
              <a:gd name="adj" fmla="val 16667"/>
            </a:avLst>
          </a:prstGeom>
          <a:solidFill>
            <a:srgbClr val="000000"/>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zh-TW" sz="1800">
                <a:solidFill>
                  <a:schemeClr val="bg1"/>
                </a:solidFill>
                <a:latin typeface="Comic Sans MS" panose="030F0702030302020204" pitchFamily="66" charset="0"/>
                <a:ea typeface="PMingLiU" panose="02020500000000000000" pitchFamily="18" charset="-120"/>
              </a:rPr>
              <a:t>Méthode indirecte</a:t>
            </a:r>
            <a:endParaRPr lang="fr-FR" altLang="fr-FR" sz="1800">
              <a:solidFill>
                <a:schemeClr val="bg1"/>
              </a:solidFill>
              <a:latin typeface="Comic Sans MS" panose="030F0702030302020204" pitchFamily="66" charset="0"/>
            </a:endParaRPr>
          </a:p>
        </p:txBody>
      </p:sp>
      <p:sp>
        <p:nvSpPr>
          <p:cNvPr id="21" name="Rectangle 20">
            <a:extLst>
              <a:ext uri="{FF2B5EF4-FFF2-40B4-BE49-F238E27FC236}">
                <a16:creationId xmlns:a16="http://schemas.microsoft.com/office/drawing/2014/main" id="{3027DEC4-BB65-F08D-775A-36299A1EFB16}"/>
              </a:ext>
            </a:extLst>
          </p:cNvPr>
          <p:cNvSpPr/>
          <p:nvPr/>
        </p:nvSpPr>
        <p:spPr>
          <a:xfrm>
            <a:off x="214282" y="142852"/>
            <a:ext cx="2966838" cy="369332"/>
          </a:xfrm>
          <a:prstGeom prst="rect">
            <a:avLst/>
          </a:prstGeom>
          <a:ln/>
        </p:spPr>
        <p:style>
          <a:lnRef idx="2">
            <a:schemeClr val="accent2"/>
          </a:lnRef>
          <a:fillRef idx="1">
            <a:schemeClr val="lt1"/>
          </a:fillRef>
          <a:effectRef idx="0">
            <a:schemeClr val="accent2"/>
          </a:effectRef>
          <a:fontRef idx="minor">
            <a:schemeClr val="dk1"/>
          </a:fontRef>
        </p:style>
        <p:txBody>
          <a:bodyPr wrap="none">
            <a:spAutoFit/>
          </a:bodyPr>
          <a:lstStyle/>
          <a:p>
            <a:pPr algn="ctr">
              <a:defRPr/>
            </a:pPr>
            <a:r>
              <a:rPr lang="fr-FR" b="1" kern="10" dirty="0">
                <a:ln w="9525">
                  <a:solidFill>
                    <a:srgbClr val="000000"/>
                  </a:solidFill>
                  <a:round/>
                  <a:headEnd/>
                  <a:tailEnd/>
                </a:ln>
                <a:solidFill>
                  <a:srgbClr val="FFFF00"/>
                </a:solidFill>
                <a:latin typeface="Franklin Gothic Book" pitchFamily="34" charset="0"/>
                <a:cs typeface="Arial" charset="0"/>
              </a:rPr>
              <a:t>Les stratégies diagnostiques</a:t>
            </a:r>
          </a:p>
        </p:txBody>
      </p:sp>
      <p:cxnSp>
        <p:nvCxnSpPr>
          <p:cNvPr id="22" name="Connecteur droit 21">
            <a:extLst>
              <a:ext uri="{FF2B5EF4-FFF2-40B4-BE49-F238E27FC236}">
                <a16:creationId xmlns:a16="http://schemas.microsoft.com/office/drawing/2014/main" id="{F2140B98-88AA-523F-0E0D-3A344434BD8F}"/>
              </a:ext>
            </a:extLst>
          </p:cNvPr>
          <p:cNvCxnSpPr/>
          <p:nvPr/>
        </p:nvCxnSpPr>
        <p:spPr>
          <a:xfrm>
            <a:off x="0" y="785813"/>
            <a:ext cx="9144000" cy="158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3" name="Flèche vers le bas 32">
            <a:extLst>
              <a:ext uri="{FF2B5EF4-FFF2-40B4-BE49-F238E27FC236}">
                <a16:creationId xmlns:a16="http://schemas.microsoft.com/office/drawing/2014/main" id="{8BBD9356-770E-CECC-C227-80ACAA6DC1EC}"/>
              </a:ext>
            </a:extLst>
          </p:cNvPr>
          <p:cNvSpPr/>
          <p:nvPr/>
        </p:nvSpPr>
        <p:spPr>
          <a:xfrm>
            <a:off x="7143750" y="2928938"/>
            <a:ext cx="285750" cy="5715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par>
                                <p:cTn id="13" presetID="5"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heckerboard(across)">
                                      <p:cBhvr>
                                        <p:cTn id="18" dur="500"/>
                                        <p:tgtEl>
                                          <p:spTgt spid="15"/>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checkerboard(across)">
                                      <p:cBhvr>
                                        <p:cTn id="21" dur="500"/>
                                        <p:tgtEl>
                                          <p:spTgt spid="1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heckerboard(across)">
                                      <p:cBhvr>
                                        <p:cTn id="26" dur="500"/>
                                        <p:tgtEl>
                                          <p:spTgt spid="11"/>
                                        </p:tgtEl>
                                      </p:cBhvr>
                                    </p:animEffect>
                                  </p:childTnLst>
                                </p:cTn>
                              </p:par>
                              <p:par>
                                <p:cTn id="27" presetID="5" presetClass="entr" presetSubtype="1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heckerboard(across)">
                                      <p:cBhvr>
                                        <p:cTn id="29" dur="500"/>
                                        <p:tgtEl>
                                          <p:spTgt spid="12"/>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heckerboard(across)">
                                      <p:cBhvr>
                                        <p:cTn id="32" dur="500"/>
                                        <p:tgtEl>
                                          <p:spTgt spid="19"/>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heckerboard(across)">
                                      <p:cBhvr>
                                        <p:cTn id="35" dur="500"/>
                                        <p:tgtEl>
                                          <p:spTgt spid="13"/>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heckerboard(across)">
                                      <p:cBhvr>
                                        <p:cTn id="38" dur="500"/>
                                        <p:tgtEl>
                                          <p:spTgt spid="1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box(in)">
                                      <p:cBhvr>
                                        <p:cTn id="43" dur="500"/>
                                        <p:tgtEl>
                                          <p:spTgt spid="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checkerboard(across)">
                                      <p:cBhvr>
                                        <p:cTn id="48" dur="500"/>
                                        <p:tgtEl>
                                          <p:spTgt spid="33"/>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checkerboard(across)">
                                      <p:cBhvr>
                                        <p:cTn id="51" dur="500"/>
                                        <p:tgtEl>
                                          <p:spTgt spid="20"/>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checkerboard(across)">
                                      <p:cBhvr>
                                        <p:cTn id="5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3" grpId="0" animBg="1"/>
      <p:bldP spid="14" grpId="0" animBg="1"/>
      <p:bldP spid="15" grpId="0" animBg="1"/>
      <p:bldP spid="16" grpId="0" animBg="1"/>
      <p:bldP spid="17" grpId="0" animBg="1"/>
      <p:bldP spid="19" grpId="0" animBg="1"/>
      <p:bldP spid="20" grpId="0" animBg="1"/>
      <p:bldP spid="33"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2BEAE57-3AE9-F949-D2D3-64B4DB30793A}"/>
              </a:ext>
            </a:extLst>
          </p:cNvPr>
          <p:cNvSpPr>
            <a:spLocks noGrp="1" noChangeArrowheads="1"/>
          </p:cNvSpPr>
          <p:nvPr>
            <p:ph type="title"/>
          </p:nvPr>
        </p:nvSpPr>
        <p:spPr>
          <a:xfrm>
            <a:off x="214313" y="214313"/>
            <a:ext cx="5929312" cy="487362"/>
          </a:xfrm>
        </p:spPr>
        <p:txBody>
          <a:bodyPr/>
          <a:lstStyle/>
          <a:p>
            <a:pPr algn="l" eaLnBrk="1" hangingPunct="1">
              <a:defRPr/>
            </a:pPr>
            <a:r>
              <a:rPr lang="fr-FR" sz="2800" u="sng">
                <a:solidFill>
                  <a:srgbClr val="C00000"/>
                </a:solidFill>
              </a:rPr>
              <a:t>Aspects déontologiques</a:t>
            </a:r>
          </a:p>
        </p:txBody>
      </p:sp>
      <p:sp>
        <p:nvSpPr>
          <p:cNvPr id="81923" name="Rectangle 3">
            <a:extLst>
              <a:ext uri="{FF2B5EF4-FFF2-40B4-BE49-F238E27FC236}">
                <a16:creationId xmlns:a16="http://schemas.microsoft.com/office/drawing/2014/main" id="{FC117E03-C32E-6020-B199-2011A0162C04}"/>
              </a:ext>
            </a:extLst>
          </p:cNvPr>
          <p:cNvSpPr>
            <a:spLocks noGrp="1" noChangeArrowheads="1"/>
          </p:cNvSpPr>
          <p:nvPr>
            <p:ph sz="quarter" idx="1"/>
          </p:nvPr>
        </p:nvSpPr>
        <p:spPr>
          <a:xfrm>
            <a:off x="142875" y="3500438"/>
            <a:ext cx="8715375" cy="2786062"/>
          </a:xfrm>
        </p:spPr>
        <p:txBody>
          <a:bodyPr/>
          <a:lstStyle/>
          <a:p>
            <a:pPr lvl="1" algn="just" eaLnBrk="1" hangingPunct="1">
              <a:lnSpc>
                <a:spcPct val="90000"/>
              </a:lnSpc>
              <a:defRPr/>
            </a:pPr>
            <a:r>
              <a:rPr lang="fr-FR" sz="1800" i="1">
                <a:solidFill>
                  <a:srgbClr val="FFFF00"/>
                </a:solidFill>
                <a:latin typeface="Franklin Gothic Book" pitchFamily="34" charset="0"/>
              </a:rPr>
              <a:t>Cependant ne pas divulgué la maladie si elle est très grave va poser un autre problème. Les apparentés risque d’avoir la même maladie ou la transmettre à leurs enfants</a:t>
            </a:r>
          </a:p>
          <a:p>
            <a:pPr lvl="1" algn="just" eaLnBrk="1" hangingPunct="1">
              <a:lnSpc>
                <a:spcPct val="90000"/>
              </a:lnSpc>
              <a:buFont typeface="Wingdings" panose="05000000000000000000" pitchFamily="2" charset="2"/>
              <a:buNone/>
              <a:defRPr/>
            </a:pPr>
            <a:endParaRPr lang="fr-FR" sz="1800">
              <a:solidFill>
                <a:srgbClr val="FFFF00"/>
              </a:solidFill>
              <a:latin typeface="Franklin Gothic Book" pitchFamily="34" charset="0"/>
            </a:endParaRPr>
          </a:p>
          <a:p>
            <a:pPr lvl="1" algn="just" eaLnBrk="1" hangingPunct="1">
              <a:lnSpc>
                <a:spcPct val="90000"/>
              </a:lnSpc>
              <a:defRPr/>
            </a:pPr>
            <a:r>
              <a:rPr lang="fr-FR" sz="1800" i="1">
                <a:solidFill>
                  <a:srgbClr val="FFFF00"/>
                </a:solidFill>
                <a:latin typeface="Franklin Gothic Book" pitchFamily="34" charset="0"/>
              </a:rPr>
              <a:t>Ceci pose un problème éthique difficile en pratique médicale ; Le médecin reste le principal responsable devant la justice.</a:t>
            </a:r>
          </a:p>
          <a:p>
            <a:pPr lvl="1" algn="just" eaLnBrk="1" hangingPunct="1">
              <a:lnSpc>
                <a:spcPct val="90000"/>
              </a:lnSpc>
              <a:defRPr/>
            </a:pPr>
            <a:endParaRPr lang="fr-FR" sz="1800" i="1">
              <a:solidFill>
                <a:srgbClr val="FFFF00"/>
              </a:solidFill>
              <a:latin typeface="Franklin Gothic Book" pitchFamily="34" charset="0"/>
            </a:endParaRPr>
          </a:p>
          <a:p>
            <a:pPr lvl="1" algn="just" eaLnBrk="1" hangingPunct="1">
              <a:lnSpc>
                <a:spcPct val="90000"/>
              </a:lnSpc>
              <a:defRPr/>
            </a:pPr>
            <a:r>
              <a:rPr lang="fr-FR" sz="1800" i="1">
                <a:solidFill>
                  <a:srgbClr val="FFFF00"/>
                </a:solidFill>
                <a:latin typeface="Franklin Gothic Book" pitchFamily="34" charset="0"/>
              </a:rPr>
              <a:t>La meilleure manière serait que le médecin procède à une enquête familiale.</a:t>
            </a:r>
          </a:p>
        </p:txBody>
      </p:sp>
      <p:sp>
        <p:nvSpPr>
          <p:cNvPr id="81924" name="Rectangle 4">
            <a:extLst>
              <a:ext uri="{FF2B5EF4-FFF2-40B4-BE49-F238E27FC236}">
                <a16:creationId xmlns:a16="http://schemas.microsoft.com/office/drawing/2014/main" id="{90441470-0E7C-387C-33E1-B1F0F2C3B730}"/>
              </a:ext>
            </a:extLst>
          </p:cNvPr>
          <p:cNvSpPr>
            <a:spLocks noChangeArrowheads="1"/>
          </p:cNvSpPr>
          <p:nvPr/>
        </p:nvSpPr>
        <p:spPr bwMode="auto">
          <a:xfrm>
            <a:off x="0" y="1122363"/>
            <a:ext cx="9144000" cy="2055812"/>
          </a:xfrm>
          <a:prstGeom prst="rect">
            <a:avLst/>
          </a:prstGeom>
          <a:noFill/>
          <a:ln w="9525">
            <a:noFill/>
            <a:miter lim="800000"/>
            <a:headEnd/>
            <a:tailEnd/>
          </a:ln>
        </p:spPr>
        <p:txBody>
          <a:bodyPr>
            <a:spAutoFit/>
          </a:bodyPr>
          <a:lstStyle/>
          <a:p>
            <a:pPr algn="just">
              <a:lnSpc>
                <a:spcPct val="90000"/>
              </a:lnSpc>
              <a:spcBef>
                <a:spcPct val="20000"/>
              </a:spcBef>
              <a:buClr>
                <a:srgbClr val="FF0000"/>
              </a:buClr>
              <a:buSzPct val="90000"/>
              <a:buFont typeface="Wingdings" pitchFamily="2" charset="2"/>
              <a:buChar char="q"/>
              <a:defRPr/>
            </a:pPr>
            <a:r>
              <a:rPr lang="fr-FR" sz="2200" dirty="0">
                <a:latin typeface="Franklin Gothic Book" pitchFamily="34" charset="0"/>
                <a:cs typeface="Arial" charset="0"/>
              </a:rPr>
              <a:t>  La responsabilité du médecin consultant va uniquement vers la personne cherchant un avis. </a:t>
            </a:r>
          </a:p>
          <a:p>
            <a:pPr algn="just">
              <a:lnSpc>
                <a:spcPct val="90000"/>
              </a:lnSpc>
              <a:spcBef>
                <a:spcPct val="20000"/>
              </a:spcBef>
              <a:buClr>
                <a:srgbClr val="FF0000"/>
              </a:buClr>
              <a:buSzPct val="90000"/>
              <a:buFont typeface="Wingdings" pitchFamily="2" charset="2"/>
              <a:buChar char="q"/>
              <a:defRPr/>
            </a:pPr>
            <a:endParaRPr lang="fr-FR" sz="2200" dirty="0">
              <a:latin typeface="Franklin Gothic Book" pitchFamily="34" charset="0"/>
              <a:cs typeface="Arial" charset="0"/>
            </a:endParaRPr>
          </a:p>
          <a:p>
            <a:pPr marL="457200" indent="-457200" algn="just">
              <a:lnSpc>
                <a:spcPct val="90000"/>
              </a:lnSpc>
              <a:spcBef>
                <a:spcPct val="20000"/>
              </a:spcBef>
              <a:buClr>
                <a:srgbClr val="FF0000"/>
              </a:buClr>
              <a:buSzPct val="90000"/>
              <a:buFont typeface="Wingdings" pitchFamily="2" charset="2"/>
              <a:buChar char="q"/>
              <a:defRPr/>
            </a:pPr>
            <a:r>
              <a:rPr lang="fr-FR" sz="2200" dirty="0">
                <a:latin typeface="Franklin Gothic Book" pitchFamily="34" charset="0"/>
                <a:cs typeface="Arial" charset="0"/>
              </a:rPr>
              <a:t>La consultation, le diagnostic, les décisions prises doivent être confidentielles et ne doivent pas être divulguées aux autres membres de la famille.</a:t>
            </a:r>
          </a:p>
        </p:txBody>
      </p:sp>
      <p:cxnSp>
        <p:nvCxnSpPr>
          <p:cNvPr id="5" name="Connecteur droit 4">
            <a:extLst>
              <a:ext uri="{FF2B5EF4-FFF2-40B4-BE49-F238E27FC236}">
                <a16:creationId xmlns:a16="http://schemas.microsoft.com/office/drawing/2014/main" id="{F9133A3D-F03D-ABA4-113D-F8B84979DB35}"/>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checkerboard(across)">
                                      <p:cBhvr>
                                        <p:cTn id="7" dur="500"/>
                                        <p:tgtEl>
                                          <p:spTgt spid="81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1923">
                                            <p:txEl>
                                              <p:pRg st="2" end="2"/>
                                            </p:txEl>
                                          </p:spTgt>
                                        </p:tgtEl>
                                        <p:attrNameLst>
                                          <p:attrName>style.visibility</p:attrName>
                                        </p:attrNameLst>
                                      </p:cBhvr>
                                      <p:to>
                                        <p:strVal val="visible"/>
                                      </p:to>
                                    </p:set>
                                    <p:animEffect transition="in" filter="checkerboard(across)">
                                      <p:cBhvr>
                                        <p:cTn id="12" dur="500"/>
                                        <p:tgtEl>
                                          <p:spTgt spid="819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81923">
                                            <p:txEl>
                                              <p:pRg st="4" end="4"/>
                                            </p:txEl>
                                          </p:spTgt>
                                        </p:tgtEl>
                                        <p:attrNameLst>
                                          <p:attrName>style.visibility</p:attrName>
                                        </p:attrNameLst>
                                      </p:cBhvr>
                                      <p:to>
                                        <p:strVal val="visible"/>
                                      </p:to>
                                    </p:set>
                                    <p:animEffect transition="in" filter="checkerboard(across)">
                                      <p:cBhvr>
                                        <p:cTn id="17" dur="500"/>
                                        <p:tgtEl>
                                          <p:spTgt spid="819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EC503CB4-3964-E288-B267-D7D998A9B0A9}"/>
              </a:ext>
            </a:extLst>
          </p:cNvPr>
          <p:cNvSpPr>
            <a:spLocks noChangeArrowheads="1"/>
          </p:cNvSpPr>
          <p:nvPr/>
        </p:nvSpPr>
        <p:spPr bwMode="auto">
          <a:xfrm>
            <a:off x="914400" y="381000"/>
            <a:ext cx="7772400" cy="685800"/>
          </a:xfrm>
          <a:prstGeom prst="rect">
            <a:avLst/>
          </a:prstGeom>
          <a:solidFill>
            <a:schemeClr val="bg1"/>
          </a:solidFill>
          <a:ln w="9525">
            <a:noFill/>
            <a:miter lim="800000"/>
            <a:headEnd/>
            <a:tailEnd/>
          </a:ln>
          <a:effectLst/>
        </p:spPr>
        <p:txBody>
          <a:bodyPr anchor="ctr"/>
          <a:lstStyle/>
          <a:p>
            <a:pPr algn="ctr" eaLnBrk="1" hangingPunct="1">
              <a:defRPr/>
            </a:pPr>
            <a:r>
              <a:rPr lang="fr-FR" sz="3600">
                <a:effectLst>
                  <a:outerShdw blurRad="38100" dist="38100" dir="2700000" algn="tl">
                    <a:srgbClr val="000000"/>
                  </a:outerShdw>
                </a:effectLst>
                <a:latin typeface="Garamond" pitchFamily="18" charset="0"/>
              </a:rPr>
              <a:t>Les affections mendéliennes</a:t>
            </a:r>
          </a:p>
        </p:txBody>
      </p:sp>
      <p:graphicFrame>
        <p:nvGraphicFramePr>
          <p:cNvPr id="32770" name="Object 3">
            <a:extLst>
              <a:ext uri="{FF2B5EF4-FFF2-40B4-BE49-F238E27FC236}">
                <a16:creationId xmlns:a16="http://schemas.microsoft.com/office/drawing/2014/main" id="{BD30E9DA-F37E-2EBE-2D49-62F9A8688A7C}"/>
              </a:ext>
            </a:extLst>
          </p:cNvPr>
          <p:cNvGraphicFramePr>
            <a:graphicFrameLocks noChangeAspect="1"/>
          </p:cNvGraphicFramePr>
          <p:nvPr/>
        </p:nvGraphicFramePr>
        <p:xfrm>
          <a:off x="0" y="1628775"/>
          <a:ext cx="9144000" cy="4143375"/>
        </p:xfrm>
        <a:graphic>
          <a:graphicData uri="http://schemas.openxmlformats.org/presentationml/2006/ole">
            <mc:AlternateContent xmlns:mc="http://schemas.openxmlformats.org/markup-compatibility/2006">
              <mc:Choice xmlns:v="urn:schemas-microsoft-com:vml" Requires="v">
                <p:oleObj spid="_x0000_s1025" name="Feuille de calcul" r:id="rId3" imgW="0" imgH="0" progId="Excel.Sheet.8">
                  <p:embed/>
                </p:oleObj>
              </mc:Choice>
              <mc:Fallback>
                <p:oleObj name="Feuille de calcul" r:id="rId3" imgW="0" imgH="0" progId="Excel.Sheet.8">
                  <p:embed/>
                  <p:pic>
                    <p:nvPicPr>
                      <p:cNvPr id="32770" name="Object 3">
                        <a:extLst>
                          <a:ext uri="{FF2B5EF4-FFF2-40B4-BE49-F238E27FC236}">
                            <a16:creationId xmlns:a16="http://schemas.microsoft.com/office/drawing/2014/main" id="{BD30E9DA-F37E-2EBE-2D49-62F9A8688A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28775"/>
                        <a:ext cx="9144000"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A4FDAC3A-2661-6FA6-23D4-CED1A3D5D038}"/>
              </a:ext>
            </a:extLst>
          </p:cNvPr>
          <p:cNvSpPr>
            <a:spLocks noGrp="1" noChangeArrowheads="1"/>
          </p:cNvSpPr>
          <p:nvPr>
            <p:ph type="title"/>
          </p:nvPr>
        </p:nvSpPr>
        <p:spPr>
          <a:xfrm>
            <a:off x="3527425" y="0"/>
            <a:ext cx="5616575" cy="630238"/>
          </a:xfrm>
        </p:spPr>
        <p:txBody>
          <a:bodyPr>
            <a:normAutofit fontScale="90000"/>
          </a:bodyPr>
          <a:lstStyle/>
          <a:p>
            <a:pPr eaLnBrk="1" fontAlgn="auto" hangingPunct="1">
              <a:spcAft>
                <a:spcPts val="0"/>
              </a:spcAft>
              <a:defRPr/>
            </a:pPr>
            <a:br>
              <a:rPr lang="fr-FR" sz="2400" dirty="0"/>
            </a:br>
            <a:endParaRPr lang="fr-FR" sz="2400" dirty="0"/>
          </a:p>
        </p:txBody>
      </p:sp>
      <p:sp>
        <p:nvSpPr>
          <p:cNvPr id="34819" name="Rectangle 3">
            <a:extLst>
              <a:ext uri="{FF2B5EF4-FFF2-40B4-BE49-F238E27FC236}">
                <a16:creationId xmlns:a16="http://schemas.microsoft.com/office/drawing/2014/main" id="{7D9DA968-5ECA-358D-D715-59DAC76FD9A6}"/>
              </a:ext>
            </a:extLst>
          </p:cNvPr>
          <p:cNvSpPr>
            <a:spLocks noGrp="1" noChangeArrowheads="1"/>
          </p:cNvSpPr>
          <p:nvPr>
            <p:ph sz="quarter" idx="1"/>
          </p:nvPr>
        </p:nvSpPr>
        <p:spPr>
          <a:xfrm>
            <a:off x="0" y="1285875"/>
            <a:ext cx="9144000" cy="4929188"/>
          </a:xfrm>
        </p:spPr>
        <p:txBody>
          <a:bodyPr/>
          <a:lstStyle/>
          <a:p>
            <a:pPr algn="just" eaLnBrk="1" hangingPunct="1">
              <a:lnSpc>
                <a:spcPct val="80000"/>
              </a:lnSpc>
              <a:buFont typeface="Wingdings" panose="05000000000000000000" pitchFamily="2" charset="2"/>
              <a:buNone/>
              <a:defRPr/>
            </a:pPr>
            <a:r>
              <a:rPr lang="fr-FR" sz="2000" dirty="0">
                <a:solidFill>
                  <a:schemeClr val="bg1"/>
                </a:solidFill>
                <a:latin typeface="Perpetua" pitchFamily="18" charset="0"/>
              </a:rPr>
              <a:t> </a:t>
            </a:r>
            <a:r>
              <a:rPr lang="fr-FR" sz="2000" b="1" dirty="0">
                <a:latin typeface="Perpetua" pitchFamily="18" charset="0"/>
              </a:rPr>
              <a:t>La transmission de l’information sur le diagnostic, le pronostic et le risque est une étape très délicate lors du conseil génétique. Il faut tenir compte du </a:t>
            </a:r>
            <a:r>
              <a:rPr lang="fr-FR" sz="2000" b="1">
                <a:latin typeface="Perpetua" pitchFamily="18" charset="0"/>
              </a:rPr>
              <a:t>niveau culturel, </a:t>
            </a:r>
            <a:r>
              <a:rPr lang="fr-FR" sz="2000" b="1" dirty="0">
                <a:latin typeface="Perpetua" pitchFamily="18" charset="0"/>
              </a:rPr>
              <a:t>religieux et social de chacun. </a:t>
            </a:r>
          </a:p>
          <a:p>
            <a:pPr algn="just" eaLnBrk="1" hangingPunct="1">
              <a:lnSpc>
                <a:spcPct val="80000"/>
              </a:lnSpc>
              <a:buFont typeface="Wingdings" panose="05000000000000000000" pitchFamily="2" charset="2"/>
              <a:buNone/>
              <a:defRPr/>
            </a:pPr>
            <a:endParaRPr lang="fr-FR" sz="2000" b="1" dirty="0">
              <a:solidFill>
                <a:schemeClr val="bg1"/>
              </a:solidFill>
              <a:latin typeface="Perpetua" pitchFamily="18" charset="0"/>
            </a:endParaRPr>
          </a:p>
          <a:p>
            <a:pPr algn="ctr" eaLnBrk="1" hangingPunct="1">
              <a:lnSpc>
                <a:spcPct val="80000"/>
              </a:lnSpc>
              <a:buFont typeface="Wingdings" panose="05000000000000000000" pitchFamily="2" charset="2"/>
              <a:buNone/>
              <a:defRPr/>
            </a:pPr>
            <a:r>
              <a:rPr lang="fr-FR" sz="2000" b="1" dirty="0">
                <a:solidFill>
                  <a:srgbClr val="FFFF00"/>
                </a:solidFill>
                <a:latin typeface="Perpetua" pitchFamily="18" charset="0"/>
              </a:rPr>
              <a:t>Plusieurs points sont importants à retenir</a:t>
            </a:r>
          </a:p>
          <a:p>
            <a:pPr algn="ctr" eaLnBrk="1" hangingPunct="1">
              <a:lnSpc>
                <a:spcPct val="80000"/>
              </a:lnSpc>
              <a:buFont typeface="Wingdings" panose="05000000000000000000" pitchFamily="2" charset="2"/>
              <a:buNone/>
              <a:defRPr/>
            </a:pPr>
            <a:r>
              <a:rPr lang="fr-FR" sz="2000" dirty="0">
                <a:solidFill>
                  <a:schemeClr val="bg1"/>
                </a:solidFill>
                <a:latin typeface="Perpetua" pitchFamily="18" charset="0"/>
              </a:rPr>
              <a:t> </a:t>
            </a:r>
          </a:p>
          <a:p>
            <a:pPr algn="just" eaLnBrk="1" hangingPunct="1">
              <a:lnSpc>
                <a:spcPct val="80000"/>
              </a:lnSpc>
              <a:defRPr/>
            </a:pPr>
            <a:r>
              <a:rPr lang="fr-FR" sz="2400" dirty="0">
                <a:latin typeface="Perpetua" pitchFamily="18" charset="0"/>
              </a:rPr>
              <a:t>Il faut livrer une information qui soit neutre ou aucun jugement de valeur n’est perceptible.</a:t>
            </a:r>
          </a:p>
          <a:p>
            <a:pPr lvl="2">
              <a:buFontTx/>
              <a:buNone/>
              <a:defRPr/>
            </a:pPr>
            <a:r>
              <a:rPr lang="fr-CA" sz="2000" dirty="0">
                <a:solidFill>
                  <a:schemeClr val="bg1"/>
                </a:solidFill>
                <a:latin typeface="Perpetua" pitchFamily="18" charset="0"/>
              </a:rPr>
              <a:t>     </a:t>
            </a:r>
            <a:r>
              <a:rPr lang="fr-CA" sz="2000" dirty="0">
                <a:solidFill>
                  <a:schemeClr val="accent1"/>
                </a:solidFill>
                <a:latin typeface="Perpetua" pitchFamily="18" charset="0"/>
              </a:rPr>
              <a:t>s’assurer que l’information soit présentée avec justesse, de façon impartiale afin qu’aucune ligne de conduite (option) particulière soit privilégiée au profit d’une autre.</a:t>
            </a:r>
          </a:p>
          <a:p>
            <a:pPr lvl="2">
              <a:buFontTx/>
              <a:buNone/>
              <a:defRPr/>
            </a:pPr>
            <a:endParaRPr lang="fr-CA" sz="2000" dirty="0">
              <a:solidFill>
                <a:schemeClr val="accent1"/>
              </a:solidFill>
              <a:latin typeface="Perpetua" pitchFamily="18" charset="0"/>
            </a:endParaRPr>
          </a:p>
          <a:p>
            <a:pPr>
              <a:defRPr/>
            </a:pPr>
            <a:r>
              <a:rPr lang="fr-CA" sz="2400" dirty="0">
                <a:latin typeface="Perpetua" pitchFamily="18" charset="0"/>
              </a:rPr>
              <a:t>Tenir compte de la capacité d’intégration du patient à l’information génétique et ajuster son discours en conséquence. </a:t>
            </a:r>
            <a:endParaRPr lang="fr-FR" sz="2000" dirty="0">
              <a:latin typeface="Perpetua" pitchFamily="18" charset="0"/>
            </a:endParaRPr>
          </a:p>
        </p:txBody>
      </p:sp>
      <p:sp>
        <p:nvSpPr>
          <p:cNvPr id="82948" name="Rectangle 4">
            <a:extLst>
              <a:ext uri="{FF2B5EF4-FFF2-40B4-BE49-F238E27FC236}">
                <a16:creationId xmlns:a16="http://schemas.microsoft.com/office/drawing/2014/main" id="{78EF7FC7-CF84-5FCC-86FB-A818A4269305}"/>
              </a:ext>
            </a:extLst>
          </p:cNvPr>
          <p:cNvSpPr>
            <a:spLocks noChangeArrowheads="1"/>
          </p:cNvSpPr>
          <p:nvPr/>
        </p:nvSpPr>
        <p:spPr bwMode="auto">
          <a:xfrm>
            <a:off x="82550" y="214313"/>
            <a:ext cx="4703763" cy="457200"/>
          </a:xfrm>
          <a:prstGeom prst="rect">
            <a:avLst/>
          </a:prstGeom>
          <a:noFill/>
          <a:ln w="9525">
            <a:noFill/>
            <a:miter lim="800000"/>
            <a:headEnd/>
            <a:tailEnd/>
          </a:ln>
          <a:effectLst/>
        </p:spPr>
        <p:txBody>
          <a:bodyPr wrap="none">
            <a:spAutoFit/>
          </a:bodyPr>
          <a:lstStyle/>
          <a:p>
            <a:pPr>
              <a:defRPr/>
            </a:pPr>
            <a:r>
              <a:rPr lang="fr-FR" sz="2400" b="1" u="sng" dirty="0">
                <a:solidFill>
                  <a:srgbClr val="FF0000"/>
                </a:solidFill>
                <a:effectLst>
                  <a:outerShdw blurRad="38100" dist="38100" dir="2700000" algn="tl">
                    <a:srgbClr val="000000"/>
                  </a:outerShdw>
                </a:effectLst>
                <a:latin typeface="Arial" charset="0"/>
                <a:cs typeface="Arial" charset="0"/>
              </a:rPr>
              <a:t>Transmission des informations</a:t>
            </a:r>
          </a:p>
        </p:txBody>
      </p:sp>
      <p:cxnSp>
        <p:nvCxnSpPr>
          <p:cNvPr id="5" name="Connecteur droit 4">
            <a:extLst>
              <a:ext uri="{FF2B5EF4-FFF2-40B4-BE49-F238E27FC236}">
                <a16:creationId xmlns:a16="http://schemas.microsoft.com/office/drawing/2014/main" id="{77F0D152-E3B6-CCDD-5568-DDF9AC35F6A6}"/>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Effect transition="in" filter="checkerboard(across)">
                                      <p:cBhvr>
                                        <p:cTn id="7" dur="500"/>
                                        <p:tgtEl>
                                          <p:spTgt spid="34819">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4819">
                                            <p:txEl>
                                              <p:pRg st="4" end="4"/>
                                            </p:txEl>
                                          </p:spTgt>
                                        </p:tgtEl>
                                        <p:attrNameLst>
                                          <p:attrName>style.visibility</p:attrName>
                                        </p:attrNameLst>
                                      </p:cBhvr>
                                      <p:to>
                                        <p:strVal val="visible"/>
                                      </p:to>
                                    </p:set>
                                    <p:animEffect transition="in" filter="checkerboard(across)">
                                      <p:cBhvr>
                                        <p:cTn id="10" dur="500"/>
                                        <p:tgtEl>
                                          <p:spTgt spid="34819">
                                            <p:txEl>
                                              <p:pRg st="4" end="4"/>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4819">
                                            <p:txEl>
                                              <p:pRg st="5" end="5"/>
                                            </p:txEl>
                                          </p:spTgt>
                                        </p:tgtEl>
                                        <p:attrNameLst>
                                          <p:attrName>style.visibility</p:attrName>
                                        </p:attrNameLst>
                                      </p:cBhvr>
                                      <p:to>
                                        <p:strVal val="visible"/>
                                      </p:to>
                                    </p:set>
                                    <p:animEffect transition="in" filter="checkerboard(across)">
                                      <p:cBhvr>
                                        <p:cTn id="13" dur="500"/>
                                        <p:tgtEl>
                                          <p:spTgt spid="34819">
                                            <p:txEl>
                                              <p:pRg st="5" end="5"/>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34819">
                                            <p:txEl>
                                              <p:pRg st="7" end="7"/>
                                            </p:txEl>
                                          </p:spTgt>
                                        </p:tgtEl>
                                        <p:attrNameLst>
                                          <p:attrName>style.visibility</p:attrName>
                                        </p:attrNameLst>
                                      </p:cBhvr>
                                      <p:to>
                                        <p:strVal val="visible"/>
                                      </p:to>
                                    </p:set>
                                    <p:animEffect transition="in" filter="checkerboard(across)">
                                      <p:cBhvr>
                                        <p:cTn id="18"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4E4E910-1894-6FAA-7CAF-F0FF1F32C91D}"/>
              </a:ext>
            </a:extLst>
          </p:cNvPr>
          <p:cNvSpPr>
            <a:spLocks noChangeArrowheads="1"/>
          </p:cNvSpPr>
          <p:nvPr/>
        </p:nvSpPr>
        <p:spPr bwMode="auto">
          <a:xfrm>
            <a:off x="82550" y="214313"/>
            <a:ext cx="4703763" cy="457200"/>
          </a:xfrm>
          <a:prstGeom prst="rect">
            <a:avLst/>
          </a:prstGeom>
          <a:noFill/>
          <a:ln w="9525">
            <a:noFill/>
            <a:miter lim="800000"/>
            <a:headEnd/>
            <a:tailEnd/>
          </a:ln>
          <a:effectLst/>
        </p:spPr>
        <p:txBody>
          <a:bodyPr wrap="none">
            <a:spAutoFit/>
          </a:bodyPr>
          <a:lstStyle/>
          <a:p>
            <a:pPr>
              <a:defRPr/>
            </a:pPr>
            <a:r>
              <a:rPr lang="fr-FR" sz="2400" b="1" u="sng" dirty="0">
                <a:solidFill>
                  <a:srgbClr val="FF0000"/>
                </a:solidFill>
                <a:effectLst>
                  <a:outerShdw blurRad="38100" dist="38100" dir="2700000" algn="tl">
                    <a:srgbClr val="000000"/>
                  </a:outerShdw>
                </a:effectLst>
                <a:latin typeface="Arial" charset="0"/>
                <a:cs typeface="Arial" charset="0"/>
              </a:rPr>
              <a:t>Transmission des informations</a:t>
            </a:r>
          </a:p>
        </p:txBody>
      </p:sp>
      <p:cxnSp>
        <p:nvCxnSpPr>
          <p:cNvPr id="3" name="Connecteur droit 2">
            <a:extLst>
              <a:ext uri="{FF2B5EF4-FFF2-40B4-BE49-F238E27FC236}">
                <a16:creationId xmlns:a16="http://schemas.microsoft.com/office/drawing/2014/main" id="{5E32CE70-D001-E466-D21D-ED05C2B1E4DE}"/>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1988" name="Rectangle 3">
            <a:extLst>
              <a:ext uri="{FF2B5EF4-FFF2-40B4-BE49-F238E27FC236}">
                <a16:creationId xmlns:a16="http://schemas.microsoft.com/office/drawing/2014/main" id="{5483D731-0F22-0638-0360-99BF894E300B}"/>
              </a:ext>
            </a:extLst>
          </p:cNvPr>
          <p:cNvSpPr>
            <a:spLocks noChangeArrowheads="1"/>
          </p:cNvSpPr>
          <p:nvPr/>
        </p:nvSpPr>
        <p:spPr bwMode="auto">
          <a:xfrm>
            <a:off x="214313" y="2449513"/>
            <a:ext cx="871537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just">
              <a:lnSpc>
                <a:spcPct val="80000"/>
              </a:lnSpc>
              <a:spcBef>
                <a:spcPct val="0"/>
              </a:spcBef>
              <a:buClrTx/>
              <a:buSzTx/>
              <a:buFont typeface="Wingdings" panose="05000000000000000000" pitchFamily="2" charset="2"/>
              <a:buChar char="q"/>
            </a:pPr>
            <a:r>
              <a:rPr lang="fr-FR" altLang="fr-FR" sz="2400">
                <a:latin typeface="Perpetua" panose="02020502060401020303" pitchFamily="18" charset="0"/>
                <a:cs typeface="Arial" panose="020B0604020202020204" pitchFamily="34" charset="0"/>
              </a:rPr>
              <a:t> Respecté les règles éthiques : N’avertir que le concerné au début et voir s’il consent à parler au conjoint et au apparentés. </a:t>
            </a:r>
          </a:p>
          <a:p>
            <a:pPr algn="just">
              <a:lnSpc>
                <a:spcPct val="80000"/>
              </a:lnSpc>
              <a:spcBef>
                <a:spcPct val="0"/>
              </a:spcBef>
              <a:buClrTx/>
              <a:buSzTx/>
              <a:buFontTx/>
              <a:buNone/>
            </a:pPr>
            <a:r>
              <a:rPr lang="fr-FR" altLang="fr-FR" sz="2400">
                <a:latin typeface="Perpetua" panose="02020502060401020303" pitchFamily="18" charset="0"/>
                <a:cs typeface="Arial" panose="020B0604020202020204" pitchFamily="34" charset="0"/>
              </a:rPr>
              <a:t>Les informations pourront être nuisibles si elles sont délivrées au mauvais moment et à la mauvaise personne. </a:t>
            </a:r>
          </a:p>
        </p:txBody>
      </p:sp>
      <p:sp>
        <p:nvSpPr>
          <p:cNvPr id="41989" name="Rectangle 4">
            <a:extLst>
              <a:ext uri="{FF2B5EF4-FFF2-40B4-BE49-F238E27FC236}">
                <a16:creationId xmlns:a16="http://schemas.microsoft.com/office/drawing/2014/main" id="{2459D805-45CB-103A-EF10-F7305D4D9504}"/>
              </a:ext>
            </a:extLst>
          </p:cNvPr>
          <p:cNvSpPr>
            <a:spLocks noChangeArrowheads="1"/>
          </p:cNvSpPr>
          <p:nvPr/>
        </p:nvSpPr>
        <p:spPr bwMode="auto">
          <a:xfrm>
            <a:off x="214313" y="4286250"/>
            <a:ext cx="86439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just">
              <a:lnSpc>
                <a:spcPct val="80000"/>
              </a:lnSpc>
              <a:spcBef>
                <a:spcPct val="0"/>
              </a:spcBef>
              <a:buClrTx/>
              <a:buSzTx/>
              <a:buFont typeface="Wingdings" panose="05000000000000000000" pitchFamily="2" charset="2"/>
              <a:buChar char="q"/>
            </a:pPr>
            <a:r>
              <a:rPr lang="fr-FR" altLang="fr-FR" sz="2400">
                <a:latin typeface="Perpetua" panose="02020502060401020303" pitchFamily="18" charset="0"/>
                <a:cs typeface="Arial" panose="020B0604020202020204" pitchFamily="34" charset="0"/>
              </a:rPr>
              <a:t> Tenir compte du niveau de compréhension des probabilités des sujets et perception du risque </a:t>
            </a:r>
          </a:p>
        </p:txBody>
      </p:sp>
      <p:sp>
        <p:nvSpPr>
          <p:cNvPr id="174085" name="Rectangle 5">
            <a:extLst>
              <a:ext uri="{FF2B5EF4-FFF2-40B4-BE49-F238E27FC236}">
                <a16:creationId xmlns:a16="http://schemas.microsoft.com/office/drawing/2014/main" id="{F7CE6D11-8919-557D-2426-0577801CDC04}"/>
              </a:ext>
            </a:extLst>
          </p:cNvPr>
          <p:cNvSpPr>
            <a:spLocks noChangeArrowheads="1"/>
          </p:cNvSpPr>
          <p:nvPr/>
        </p:nvSpPr>
        <p:spPr bwMode="auto">
          <a:xfrm>
            <a:off x="214313" y="1357313"/>
            <a:ext cx="8210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just">
              <a:lnSpc>
                <a:spcPct val="80000"/>
              </a:lnSpc>
              <a:spcBef>
                <a:spcPct val="0"/>
              </a:spcBef>
              <a:buClrTx/>
              <a:buSzTx/>
              <a:buFont typeface="Wingdings" panose="05000000000000000000" pitchFamily="2" charset="2"/>
              <a:buChar char="q"/>
            </a:pPr>
            <a:r>
              <a:rPr lang="fr-FR" altLang="fr-FR" sz="2400">
                <a:latin typeface="Perpetua" panose="02020502060401020303" pitchFamily="18" charset="0"/>
                <a:cs typeface="Arial" panose="020B0604020202020204" pitchFamily="34" charset="0"/>
              </a:rPr>
              <a:t> Savoir écouter les consultants même s’il faut prendre le temps nécessaire ; savoir écouter les errements réflexifs du consultant.</a:t>
            </a:r>
          </a:p>
        </p:txBody>
      </p:sp>
      <p:sp>
        <p:nvSpPr>
          <p:cNvPr id="10" name="Rectangle 9">
            <a:extLst>
              <a:ext uri="{FF2B5EF4-FFF2-40B4-BE49-F238E27FC236}">
                <a16:creationId xmlns:a16="http://schemas.microsoft.com/office/drawing/2014/main" id="{9180FB14-B17F-D90A-B831-2DB49A155224}"/>
              </a:ext>
            </a:extLst>
          </p:cNvPr>
          <p:cNvSpPr>
            <a:spLocks noChangeArrowheads="1"/>
          </p:cNvSpPr>
          <p:nvPr/>
        </p:nvSpPr>
        <p:spPr bwMode="auto">
          <a:xfrm>
            <a:off x="214313" y="5473700"/>
            <a:ext cx="8572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Perpetua" panose="02020502060401020303" pitchFamily="18" charset="0"/>
              </a:rPr>
              <a:t>Pour tout cela des structures distinctes de conseil génétique doivent exister</a:t>
            </a:r>
            <a:endParaRPr lang="fr-FR" altLang="fr-FR" sz="24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checkerboard(across)">
                                      <p:cBhvr>
                                        <p:cTn id="7" dur="500"/>
                                        <p:tgtEl>
                                          <p:spTgt spid="41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989"/>
                                        </p:tgtEl>
                                        <p:attrNameLst>
                                          <p:attrName>style.visibility</p:attrName>
                                        </p:attrNameLst>
                                      </p:cBhvr>
                                      <p:to>
                                        <p:strVal val="visible"/>
                                      </p:to>
                                    </p:set>
                                    <p:animEffect transition="in" filter="checkerboard(across)">
                                      <p:cBhvr>
                                        <p:cTn id="12" dur="500"/>
                                        <p:tgtEl>
                                          <p:spTgt spid="419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1989" grpId="0"/>
      <p:bldP spid="10"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3D6EAB66-0F56-8509-64FF-5F482D15F06C}"/>
              </a:ext>
            </a:extLst>
          </p:cNvPr>
          <p:cNvSpPr>
            <a:spLocks noGrp="1" noChangeArrowheads="1"/>
          </p:cNvSpPr>
          <p:nvPr>
            <p:ph sz="quarter" idx="1"/>
          </p:nvPr>
        </p:nvSpPr>
        <p:spPr>
          <a:xfrm>
            <a:off x="0" y="1000125"/>
            <a:ext cx="9144000" cy="4857750"/>
          </a:xfrm>
        </p:spPr>
        <p:txBody>
          <a:bodyPr/>
          <a:lstStyle/>
          <a:p>
            <a:pPr algn="ctr" eaLnBrk="1" hangingPunct="1">
              <a:lnSpc>
                <a:spcPct val="90000"/>
              </a:lnSpc>
              <a:buFont typeface="Wingdings" panose="05000000000000000000" pitchFamily="2" charset="2"/>
              <a:buNone/>
              <a:defRPr/>
            </a:pPr>
            <a:endParaRPr lang="fr-FR" sz="2400" dirty="0"/>
          </a:p>
          <a:p>
            <a:pPr algn="just" eaLnBrk="1" hangingPunct="1">
              <a:lnSpc>
                <a:spcPct val="90000"/>
              </a:lnSpc>
              <a:defRPr/>
            </a:pPr>
            <a:r>
              <a:rPr lang="fr-FR" sz="2400" dirty="0"/>
              <a:t>Création de centres de génétique (réseau nationale et international). Si les parents ne trouvent pas d’aide sont désespérés et vont chercher de l’aide ailleurs que chez les médecins.</a:t>
            </a:r>
          </a:p>
          <a:p>
            <a:pPr algn="just" eaLnBrk="1" hangingPunct="1">
              <a:lnSpc>
                <a:spcPct val="90000"/>
              </a:lnSpc>
              <a:defRPr/>
            </a:pPr>
            <a:endParaRPr lang="fr-FR" sz="2400" dirty="0"/>
          </a:p>
          <a:p>
            <a:pPr algn="just" eaLnBrk="1" hangingPunct="1">
              <a:lnSpc>
                <a:spcPct val="90000"/>
              </a:lnSpc>
              <a:defRPr/>
            </a:pPr>
            <a:endParaRPr lang="fr-FR" sz="2400" dirty="0"/>
          </a:p>
          <a:p>
            <a:pPr algn="just" eaLnBrk="1" hangingPunct="1">
              <a:lnSpc>
                <a:spcPct val="90000"/>
              </a:lnSpc>
              <a:defRPr/>
            </a:pPr>
            <a:r>
              <a:rPr lang="fr-FR" sz="2400" dirty="0"/>
              <a:t>Création d’associations dont le but est d’aider les patients. et les familles en les faisant partager leurs expériences.</a:t>
            </a:r>
          </a:p>
          <a:p>
            <a:pPr algn="just" eaLnBrk="1" hangingPunct="1">
              <a:lnSpc>
                <a:spcPct val="90000"/>
              </a:lnSpc>
              <a:defRPr/>
            </a:pPr>
            <a:endParaRPr lang="fr-FR" sz="2400" dirty="0"/>
          </a:p>
          <a:p>
            <a:pPr algn="just" eaLnBrk="1" hangingPunct="1">
              <a:lnSpc>
                <a:spcPct val="90000"/>
              </a:lnSpc>
              <a:defRPr/>
            </a:pPr>
            <a:endParaRPr lang="fr-FR" sz="2400" dirty="0"/>
          </a:p>
          <a:p>
            <a:pPr algn="just" eaLnBrk="1" hangingPunct="1">
              <a:lnSpc>
                <a:spcPct val="90000"/>
              </a:lnSpc>
              <a:defRPr/>
            </a:pPr>
            <a:r>
              <a:rPr lang="fr-FR" sz="2400" dirty="0"/>
              <a:t>Formation de conseillés en génétique : pour le conseil génétique et pour un support psychologique. </a:t>
            </a:r>
          </a:p>
        </p:txBody>
      </p:sp>
      <p:sp>
        <p:nvSpPr>
          <p:cNvPr id="86021" name="Rectangle 5">
            <a:extLst>
              <a:ext uri="{FF2B5EF4-FFF2-40B4-BE49-F238E27FC236}">
                <a16:creationId xmlns:a16="http://schemas.microsoft.com/office/drawing/2014/main" id="{ED2A44A7-6C72-85A2-36E4-18C5B840677B}"/>
              </a:ext>
            </a:extLst>
          </p:cNvPr>
          <p:cNvSpPr>
            <a:spLocks noChangeArrowheads="1"/>
          </p:cNvSpPr>
          <p:nvPr/>
        </p:nvSpPr>
        <p:spPr bwMode="auto">
          <a:xfrm>
            <a:off x="6804025" y="0"/>
            <a:ext cx="2339975" cy="431800"/>
          </a:xfrm>
          <a:prstGeom prst="rect">
            <a:avLst/>
          </a:prstGeom>
          <a:noFill/>
          <a:ln w="9525">
            <a:noFill/>
            <a:miter lim="800000"/>
            <a:headEnd/>
            <a:tailEnd/>
          </a:ln>
          <a:effectLst/>
        </p:spPr>
        <p:txBody>
          <a:bodyPr anchor="ctr"/>
          <a:lstStyle/>
          <a:p>
            <a:pPr algn="ctr">
              <a:defRPr/>
            </a:pPr>
            <a:r>
              <a:rPr lang="fr-FR" sz="2400" b="1" u="sng">
                <a:solidFill>
                  <a:schemeClr val="tx2"/>
                </a:solidFill>
                <a:effectLst>
                  <a:outerShdw blurRad="38100" dist="38100" dir="2700000" algn="tl">
                    <a:srgbClr val="000000"/>
                  </a:outerShdw>
                </a:effectLst>
                <a:latin typeface="Arial" charset="0"/>
                <a:cs typeface="Arial" charset="0"/>
              </a:rPr>
              <a:t>Perspective </a:t>
            </a:r>
            <a:r>
              <a:rPr lang="fr-FR" sz="2400">
                <a:solidFill>
                  <a:schemeClr val="tx2"/>
                </a:solidFill>
                <a:effectLst>
                  <a:outerShdw blurRad="38100" dist="38100" dir="2700000" algn="tl">
                    <a:srgbClr val="000000"/>
                  </a:outerShdw>
                </a:effectLst>
                <a:latin typeface="Arial" charset="0"/>
                <a:cs typeface="Arial" charset="0"/>
              </a:rPr>
              <a:t>2</a:t>
            </a:r>
          </a:p>
        </p:txBody>
      </p:sp>
      <p:cxnSp>
        <p:nvCxnSpPr>
          <p:cNvPr id="4" name="Connecteur droit 3">
            <a:extLst>
              <a:ext uri="{FF2B5EF4-FFF2-40B4-BE49-F238E27FC236}">
                <a16:creationId xmlns:a16="http://schemas.microsoft.com/office/drawing/2014/main" id="{E78A3CAD-8DDB-6A8E-BAD0-897508FC0DAA}"/>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7C9E88A4-C630-E12D-9084-366A791ABD7F}"/>
              </a:ext>
            </a:extLst>
          </p:cNvPr>
          <p:cNvSpPr/>
          <p:nvPr/>
        </p:nvSpPr>
        <p:spPr>
          <a:xfrm>
            <a:off x="0" y="214313"/>
            <a:ext cx="6815138" cy="425450"/>
          </a:xfrm>
          <a:prstGeom prst="rect">
            <a:avLst/>
          </a:prstGeom>
        </p:spPr>
        <p:txBody>
          <a:bodyPr>
            <a:spAutoFit/>
          </a:bodyPr>
          <a:lstStyle/>
          <a:p>
            <a:pPr marL="342900" indent="-342900" algn="ctr">
              <a:lnSpc>
                <a:spcPct val="90000"/>
              </a:lnSpc>
              <a:spcBef>
                <a:spcPct val="20000"/>
              </a:spcBef>
              <a:defRPr/>
            </a:pPr>
            <a:r>
              <a:rPr lang="fr-FR" sz="2400" b="1" kern="0" dirty="0">
                <a:solidFill>
                  <a:srgbClr val="FF0000"/>
                </a:solidFill>
                <a:effectLst>
                  <a:outerShdw blurRad="38100" dist="38100" dir="2700000" algn="tl">
                    <a:srgbClr val="000000">
                      <a:alpha val="43137"/>
                    </a:srgbClr>
                  </a:outerShdw>
                </a:effectLst>
                <a:latin typeface="Times New Roman"/>
              </a:rPr>
              <a:t>Pour réaliser un conseil génétique adapté il faut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D37DFC-404B-09F7-D4AF-F86D285C1D74}"/>
              </a:ext>
            </a:extLst>
          </p:cNvPr>
          <p:cNvSpPr/>
          <p:nvPr/>
        </p:nvSpPr>
        <p:spPr>
          <a:xfrm>
            <a:off x="285750" y="214313"/>
            <a:ext cx="8643938" cy="523875"/>
          </a:xfrm>
          <a:prstGeom prst="rect">
            <a:avLst/>
          </a:prstGeom>
        </p:spPr>
        <p:txBody>
          <a:bodyPr>
            <a:spAutoFit/>
          </a:bodyPr>
          <a:lstStyle/>
          <a:p>
            <a:pPr>
              <a:defRPr/>
            </a:pPr>
            <a:r>
              <a:rPr lang="fr-FR" b="1" dirty="0">
                <a:solidFill>
                  <a:srgbClr val="C00000"/>
                </a:solidFill>
                <a:effectLst>
                  <a:outerShdw blurRad="38100" dist="38100" dir="2700000" algn="tl">
                    <a:srgbClr val="000000">
                      <a:alpha val="43137"/>
                    </a:srgbClr>
                  </a:outerShdw>
                </a:effectLst>
                <a:latin typeface="+mj-lt"/>
                <a:cs typeface="Arial" charset="0"/>
              </a:rPr>
              <a:t>Qui fait du conseil génétique</a:t>
            </a:r>
            <a:endParaRPr lang="fr-FR" dirty="0">
              <a:solidFill>
                <a:srgbClr val="C00000"/>
              </a:solidFill>
              <a:effectLst>
                <a:outerShdw blurRad="38100" dist="38100" dir="2700000" algn="tl">
                  <a:srgbClr val="000000">
                    <a:alpha val="43137"/>
                  </a:srgbClr>
                </a:outerShdw>
              </a:effectLst>
              <a:latin typeface="+mj-lt"/>
              <a:cs typeface="Arial" charset="0"/>
            </a:endParaRPr>
          </a:p>
        </p:txBody>
      </p:sp>
      <p:sp>
        <p:nvSpPr>
          <p:cNvPr id="3" name="Rectangle 2">
            <a:extLst>
              <a:ext uri="{FF2B5EF4-FFF2-40B4-BE49-F238E27FC236}">
                <a16:creationId xmlns:a16="http://schemas.microsoft.com/office/drawing/2014/main" id="{61F2DFA0-297E-0D7C-4885-5F6EB3499E80}"/>
              </a:ext>
            </a:extLst>
          </p:cNvPr>
          <p:cNvSpPr/>
          <p:nvPr/>
        </p:nvSpPr>
        <p:spPr>
          <a:xfrm>
            <a:off x="214313" y="1000125"/>
            <a:ext cx="8929687" cy="5262563"/>
          </a:xfrm>
          <a:prstGeom prst="rect">
            <a:avLst/>
          </a:prstGeom>
        </p:spPr>
        <p:txBody>
          <a:bodyPr>
            <a:spAutoFit/>
          </a:bodyPr>
          <a:lstStyle/>
          <a:p>
            <a:pPr>
              <a:defRPr/>
            </a:pPr>
            <a:r>
              <a:rPr lang="fr-FR" sz="2400" dirty="0">
                <a:latin typeface="+mj-lt"/>
                <a:cs typeface="Arial" charset="0"/>
              </a:rPr>
              <a:t> </a:t>
            </a:r>
            <a:r>
              <a:rPr lang="fr-FR" sz="2400" dirty="0">
                <a:solidFill>
                  <a:srgbClr val="FFC000"/>
                </a:solidFill>
                <a:latin typeface="+mj-lt"/>
                <a:cs typeface="Arial" charset="0"/>
              </a:rPr>
              <a:t>En général des différences apparaissent entre les pays où le conseil génétique est fait par:</a:t>
            </a:r>
          </a:p>
          <a:p>
            <a:pPr>
              <a:defRPr/>
            </a:pPr>
            <a:r>
              <a:rPr lang="fr-FR" sz="2400" dirty="0">
                <a:latin typeface="+mj-lt"/>
                <a:cs typeface="Arial" charset="0"/>
              </a:rPr>
              <a:t> </a:t>
            </a:r>
          </a:p>
          <a:p>
            <a:pPr lvl="1">
              <a:buFont typeface="Arial" pitchFamily="34" charset="0"/>
              <a:buChar char="•"/>
              <a:defRPr/>
            </a:pPr>
            <a:r>
              <a:rPr lang="fr-FR" sz="2400" dirty="0">
                <a:latin typeface="+mj-lt"/>
                <a:cs typeface="Arial" charset="0"/>
              </a:rPr>
              <a:t> des médecins spécialisés</a:t>
            </a:r>
          </a:p>
          <a:p>
            <a:pPr lvl="1">
              <a:buFont typeface="Arial" pitchFamily="34" charset="0"/>
              <a:buChar char="•"/>
              <a:defRPr/>
            </a:pPr>
            <a:endParaRPr lang="fr-FR" sz="2400" dirty="0">
              <a:latin typeface="+mj-lt"/>
              <a:cs typeface="Arial" charset="0"/>
            </a:endParaRPr>
          </a:p>
          <a:p>
            <a:pPr lvl="1">
              <a:buFont typeface="Arial" pitchFamily="34" charset="0"/>
              <a:buChar char="•"/>
              <a:defRPr/>
            </a:pPr>
            <a:r>
              <a:rPr lang="fr-FR" sz="2400" dirty="0">
                <a:latin typeface="+mj-lt"/>
                <a:cs typeface="Arial" charset="0"/>
              </a:rPr>
              <a:t> généralistes possédant plus ou moins de compétence et d'expérience en génétique médicale</a:t>
            </a:r>
          </a:p>
          <a:p>
            <a:pPr lvl="1">
              <a:buFont typeface="Arial" pitchFamily="34" charset="0"/>
              <a:buChar char="•"/>
              <a:defRPr/>
            </a:pPr>
            <a:endParaRPr lang="fr-FR" sz="2400" dirty="0">
              <a:latin typeface="+mj-lt"/>
              <a:cs typeface="Arial" charset="0"/>
            </a:endParaRPr>
          </a:p>
          <a:p>
            <a:pPr lvl="1">
              <a:buFont typeface="Arial" pitchFamily="34" charset="0"/>
              <a:buChar char="•"/>
              <a:defRPr/>
            </a:pPr>
            <a:r>
              <a:rPr lang="fr-FR" sz="2400" dirty="0">
                <a:latin typeface="+mj-lt"/>
                <a:cs typeface="Arial" charset="0"/>
              </a:rPr>
              <a:t> des pays où il existe en outre un corps professionnel de conseillers génétiques qui ne sont pas médecins. </a:t>
            </a:r>
          </a:p>
          <a:p>
            <a:pPr lvl="1">
              <a:buFont typeface="Arial" pitchFamily="34" charset="0"/>
              <a:buChar char="•"/>
              <a:defRPr/>
            </a:pPr>
            <a:endParaRPr lang="fr-FR" sz="2400" dirty="0">
              <a:latin typeface="+mj-lt"/>
              <a:cs typeface="Arial" charset="0"/>
            </a:endParaRPr>
          </a:p>
          <a:p>
            <a:pPr lvl="1">
              <a:buFont typeface="Arial" pitchFamily="34" charset="0"/>
              <a:buChar char="•"/>
              <a:defRPr/>
            </a:pPr>
            <a:r>
              <a:rPr lang="fr-FR" sz="2400" dirty="0">
                <a:latin typeface="+mj-lt"/>
                <a:cs typeface="Arial" charset="0"/>
              </a:rPr>
              <a:t> Des psychologues et des spécialistes de l'éthique peuvent y prendre part dans certains pays.</a:t>
            </a:r>
          </a:p>
          <a:p>
            <a:pPr>
              <a:defRPr/>
            </a:pPr>
            <a:r>
              <a:rPr lang="fr-FR" sz="2400" dirty="0">
                <a:latin typeface="+mj-lt"/>
                <a:cs typeface="Arial" charset="0"/>
              </a:rPr>
              <a:t> </a:t>
            </a:r>
          </a:p>
        </p:txBody>
      </p:sp>
      <p:cxnSp>
        <p:nvCxnSpPr>
          <p:cNvPr id="4" name="Connecteur droit 3">
            <a:extLst>
              <a:ext uri="{FF2B5EF4-FFF2-40B4-BE49-F238E27FC236}">
                <a16:creationId xmlns:a16="http://schemas.microsoft.com/office/drawing/2014/main" id="{574EC58F-8EAD-2867-6B27-733CCB3C69E5}"/>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F78B51C-58A7-6403-83BD-D68204E863D7}"/>
              </a:ext>
            </a:extLst>
          </p:cNvPr>
          <p:cNvSpPr>
            <a:spLocks noGrp="1" noChangeArrowheads="1"/>
          </p:cNvSpPr>
          <p:nvPr>
            <p:ph type="title"/>
          </p:nvPr>
        </p:nvSpPr>
        <p:spPr>
          <a:xfrm>
            <a:off x="157163" y="214313"/>
            <a:ext cx="6700837" cy="582612"/>
          </a:xfrm>
        </p:spPr>
        <p:txBody>
          <a:bodyPr/>
          <a:lstStyle/>
          <a:p>
            <a:pPr algn="l" eaLnBrk="1" hangingPunct="1">
              <a:defRPr/>
            </a:pPr>
            <a:r>
              <a:rPr lang="fr-FR" sz="2800">
                <a:solidFill>
                  <a:srgbClr val="FF0000"/>
                </a:solidFill>
                <a:latin typeface="Franklin Gothic Book" pitchFamily="34" charset="0"/>
              </a:rPr>
              <a:t>Limites du conseil génétique</a:t>
            </a:r>
          </a:p>
        </p:txBody>
      </p:sp>
      <p:sp>
        <p:nvSpPr>
          <p:cNvPr id="37891" name="Rectangle 3">
            <a:extLst>
              <a:ext uri="{FF2B5EF4-FFF2-40B4-BE49-F238E27FC236}">
                <a16:creationId xmlns:a16="http://schemas.microsoft.com/office/drawing/2014/main" id="{DAD24443-F0CA-FFB4-D739-16307BBDA983}"/>
              </a:ext>
            </a:extLst>
          </p:cNvPr>
          <p:cNvSpPr>
            <a:spLocks noGrp="1" noChangeArrowheads="1"/>
          </p:cNvSpPr>
          <p:nvPr>
            <p:ph type="body" idx="1"/>
          </p:nvPr>
        </p:nvSpPr>
        <p:spPr>
          <a:xfrm>
            <a:off x="142875" y="1590675"/>
            <a:ext cx="8786813" cy="3838575"/>
          </a:xfrm>
        </p:spPr>
        <p:txBody>
          <a:bodyPr/>
          <a:lstStyle/>
          <a:p>
            <a:pPr eaLnBrk="1" hangingPunct="1">
              <a:lnSpc>
                <a:spcPct val="90000"/>
              </a:lnSpc>
              <a:buFontTx/>
              <a:buNone/>
              <a:defRPr/>
            </a:pPr>
            <a:r>
              <a:rPr lang="fr-FR" sz="2800" b="1" dirty="0">
                <a:solidFill>
                  <a:srgbClr val="FFC000"/>
                </a:solidFill>
                <a:latin typeface="Perpetua" pitchFamily="18" charset="0"/>
              </a:rPr>
              <a:t>1- Le diagnostic clinique et le diagnostic génétique ne sont pas connus.</a:t>
            </a:r>
          </a:p>
          <a:p>
            <a:pPr eaLnBrk="1" hangingPunct="1">
              <a:lnSpc>
                <a:spcPct val="90000"/>
              </a:lnSpc>
              <a:buFontTx/>
              <a:buNone/>
              <a:defRPr/>
            </a:pPr>
            <a:endParaRPr lang="fr-FR" sz="2800" b="1" dirty="0">
              <a:solidFill>
                <a:srgbClr val="FFC000"/>
              </a:solidFill>
              <a:latin typeface="Perpetua" pitchFamily="18" charset="0"/>
            </a:endParaRPr>
          </a:p>
          <a:p>
            <a:pPr eaLnBrk="1" hangingPunct="1">
              <a:lnSpc>
                <a:spcPct val="90000"/>
              </a:lnSpc>
              <a:buFontTx/>
              <a:buNone/>
              <a:defRPr/>
            </a:pPr>
            <a:r>
              <a:rPr lang="fr-FR" sz="2800" b="1" dirty="0">
                <a:solidFill>
                  <a:srgbClr val="FFC000"/>
                </a:solidFill>
                <a:latin typeface="Perpetua" pitchFamily="18" charset="0"/>
              </a:rPr>
              <a:t>2- Le diagnostic clinique est certain mais le gène n’est pas localisé.</a:t>
            </a:r>
          </a:p>
          <a:p>
            <a:pPr eaLnBrk="1" hangingPunct="1">
              <a:lnSpc>
                <a:spcPct val="90000"/>
              </a:lnSpc>
              <a:buFontTx/>
              <a:buNone/>
              <a:defRPr/>
            </a:pPr>
            <a:endParaRPr lang="fr-FR" sz="2800" b="1" dirty="0">
              <a:solidFill>
                <a:srgbClr val="FFC000"/>
              </a:solidFill>
              <a:latin typeface="Perpetua" pitchFamily="18" charset="0"/>
            </a:endParaRPr>
          </a:p>
          <a:p>
            <a:pPr eaLnBrk="1" hangingPunct="1">
              <a:lnSpc>
                <a:spcPct val="90000"/>
              </a:lnSpc>
              <a:buFontTx/>
              <a:buNone/>
              <a:defRPr/>
            </a:pPr>
            <a:r>
              <a:rPr lang="fr-FR" sz="2800" b="1" dirty="0">
                <a:solidFill>
                  <a:srgbClr val="FFC000"/>
                </a:solidFill>
                <a:latin typeface="Perpetua" pitchFamily="18" charset="0"/>
              </a:rPr>
              <a:t>3- Le gène est identifié mais il existe plusieurs mutations pathogènes (diagnostic génétique long )</a:t>
            </a:r>
          </a:p>
        </p:txBody>
      </p:sp>
      <p:cxnSp>
        <p:nvCxnSpPr>
          <p:cNvPr id="4" name="Connecteur droit 3">
            <a:extLst>
              <a:ext uri="{FF2B5EF4-FFF2-40B4-BE49-F238E27FC236}">
                <a16:creationId xmlns:a16="http://schemas.microsoft.com/office/drawing/2014/main" id="{0186874D-71F6-B8BE-9442-696060C1834E}"/>
              </a:ext>
            </a:extLst>
          </p:cNvPr>
          <p:cNvCxnSpPr/>
          <p:nvPr/>
        </p:nvCxnSpPr>
        <p:spPr>
          <a:xfrm>
            <a:off x="0" y="85725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08482432-EDA9-08A5-FC35-18A98964B843}"/>
              </a:ext>
            </a:extLst>
          </p:cNvPr>
          <p:cNvSpPr>
            <a:spLocks noGrp="1" noChangeArrowheads="1"/>
          </p:cNvSpPr>
          <p:nvPr>
            <p:ph type="title"/>
          </p:nvPr>
        </p:nvSpPr>
        <p:spPr>
          <a:xfrm>
            <a:off x="6804025" y="0"/>
            <a:ext cx="2339975" cy="431800"/>
          </a:xfrm>
        </p:spPr>
        <p:txBody>
          <a:bodyPr>
            <a:normAutofit fontScale="90000"/>
          </a:bodyPr>
          <a:lstStyle/>
          <a:p>
            <a:pPr eaLnBrk="1" fontAlgn="auto" hangingPunct="1">
              <a:spcAft>
                <a:spcPts val="0"/>
              </a:spcAft>
              <a:defRPr/>
            </a:pPr>
            <a:r>
              <a:rPr lang="fr-FR" sz="2400" u="sng"/>
              <a:t>Perspective </a:t>
            </a:r>
            <a:r>
              <a:rPr lang="fr-FR" sz="2400"/>
              <a:t>1</a:t>
            </a:r>
          </a:p>
        </p:txBody>
      </p:sp>
      <p:sp>
        <p:nvSpPr>
          <p:cNvPr id="38915" name="Rectangle 3">
            <a:extLst>
              <a:ext uri="{FF2B5EF4-FFF2-40B4-BE49-F238E27FC236}">
                <a16:creationId xmlns:a16="http://schemas.microsoft.com/office/drawing/2014/main" id="{9135286B-A385-1BC4-74D3-C70028D80597}"/>
              </a:ext>
            </a:extLst>
          </p:cNvPr>
          <p:cNvSpPr>
            <a:spLocks noGrp="1" noChangeArrowheads="1"/>
          </p:cNvSpPr>
          <p:nvPr>
            <p:ph sz="quarter" idx="1"/>
          </p:nvPr>
        </p:nvSpPr>
        <p:spPr>
          <a:xfrm>
            <a:off x="0" y="908050"/>
            <a:ext cx="9144000" cy="2663825"/>
          </a:xfrm>
        </p:spPr>
        <p:txBody>
          <a:bodyPr/>
          <a:lstStyle/>
          <a:p>
            <a:pPr algn="ctr" eaLnBrk="1" hangingPunct="1">
              <a:lnSpc>
                <a:spcPct val="90000"/>
              </a:lnSpc>
              <a:buFont typeface="Wingdings" panose="05000000000000000000" pitchFamily="2" charset="2"/>
              <a:buNone/>
              <a:defRPr/>
            </a:pPr>
            <a:r>
              <a:rPr lang="fr-FR" sz="2400" dirty="0">
                <a:solidFill>
                  <a:srgbClr val="FFC000"/>
                </a:solidFill>
              </a:rPr>
              <a:t>Dans le cas ou donner un diagnostic s’avère difficile les possibilités sont</a:t>
            </a:r>
            <a:r>
              <a:rPr lang="fr-FR" sz="2400" dirty="0"/>
              <a:t> </a:t>
            </a:r>
          </a:p>
          <a:p>
            <a:pPr algn="ctr" eaLnBrk="1" hangingPunct="1">
              <a:lnSpc>
                <a:spcPct val="90000"/>
              </a:lnSpc>
              <a:buFont typeface="Wingdings" panose="05000000000000000000" pitchFamily="2" charset="2"/>
              <a:buNone/>
              <a:defRPr/>
            </a:pPr>
            <a:endParaRPr lang="fr-FR" sz="2400" dirty="0"/>
          </a:p>
          <a:p>
            <a:pPr algn="just" eaLnBrk="1" hangingPunct="1">
              <a:lnSpc>
                <a:spcPct val="90000"/>
              </a:lnSpc>
              <a:defRPr/>
            </a:pPr>
            <a:r>
              <a:rPr lang="fr-FR" sz="2400" dirty="0"/>
              <a:t>Ne pas avoir d’enfants : Proposer une stérilisation de la femme</a:t>
            </a:r>
          </a:p>
          <a:p>
            <a:pPr algn="just" eaLnBrk="1" hangingPunct="1">
              <a:lnSpc>
                <a:spcPct val="90000"/>
              </a:lnSpc>
              <a:defRPr/>
            </a:pPr>
            <a:endParaRPr lang="fr-FR" sz="2400" dirty="0"/>
          </a:p>
          <a:p>
            <a:pPr algn="just" eaLnBrk="1" hangingPunct="1">
              <a:lnSpc>
                <a:spcPct val="90000"/>
              </a:lnSpc>
              <a:defRPr/>
            </a:pPr>
            <a:r>
              <a:rPr lang="fr-FR" sz="2400" dirty="0"/>
              <a:t>Proposer une adoption</a:t>
            </a:r>
          </a:p>
          <a:p>
            <a:pPr algn="just" eaLnBrk="1" hangingPunct="1">
              <a:lnSpc>
                <a:spcPct val="90000"/>
              </a:lnSpc>
              <a:defRPr/>
            </a:pPr>
            <a:endParaRPr lang="fr-FR" sz="2400" dirty="0"/>
          </a:p>
          <a:p>
            <a:pPr algn="just" eaLnBrk="1" hangingPunct="1">
              <a:lnSpc>
                <a:spcPct val="90000"/>
              </a:lnSpc>
              <a:defRPr/>
            </a:pPr>
            <a:r>
              <a:rPr lang="fr-FR" sz="2400" dirty="0"/>
              <a:t>assurer un support psychologique</a:t>
            </a:r>
          </a:p>
          <a:p>
            <a:pPr algn="just" eaLnBrk="1" hangingPunct="1">
              <a:lnSpc>
                <a:spcPct val="90000"/>
              </a:lnSpc>
              <a:defRPr/>
            </a:pPr>
            <a:endParaRPr lang="fr-FR" sz="2400" dirty="0"/>
          </a:p>
          <a:p>
            <a:pPr algn="just" eaLnBrk="1" hangingPunct="1">
              <a:lnSpc>
                <a:spcPct val="90000"/>
              </a:lnSpc>
              <a:buFontTx/>
              <a:buNone/>
              <a:defRPr/>
            </a:pPr>
            <a:r>
              <a:rPr lang="fr-FR" sz="2400" dirty="0"/>
              <a:t> </a:t>
            </a:r>
          </a:p>
          <a:p>
            <a:pPr eaLnBrk="1" hangingPunct="1">
              <a:lnSpc>
                <a:spcPct val="90000"/>
              </a:lnSpc>
              <a:defRPr/>
            </a:pPr>
            <a:endParaRPr lang="fr-FR" sz="2400" dirty="0"/>
          </a:p>
        </p:txBody>
      </p:sp>
      <p:cxnSp>
        <p:nvCxnSpPr>
          <p:cNvPr id="4" name="Connecteur droit 3">
            <a:extLst>
              <a:ext uri="{FF2B5EF4-FFF2-40B4-BE49-F238E27FC236}">
                <a16:creationId xmlns:a16="http://schemas.microsoft.com/office/drawing/2014/main" id="{386FBD99-1794-086B-3DA6-AD06D9DC1677}"/>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FBBAA9D1-909E-4E02-974E-6FB2067775DE}"/>
              </a:ext>
            </a:extLst>
          </p:cNvPr>
          <p:cNvSpPr/>
          <p:nvPr/>
        </p:nvSpPr>
        <p:spPr>
          <a:xfrm>
            <a:off x="0" y="4429125"/>
            <a:ext cx="9144000" cy="2049463"/>
          </a:xfrm>
          <a:prstGeom prst="rect">
            <a:avLst/>
          </a:prstGeom>
        </p:spPr>
        <p:txBody>
          <a:bodyPr>
            <a:spAutoFit/>
          </a:bodyPr>
          <a:lstStyle/>
          <a:p>
            <a:pPr marL="342900" indent="-342900" algn="just">
              <a:lnSpc>
                <a:spcPct val="90000"/>
              </a:lnSpc>
              <a:spcBef>
                <a:spcPct val="20000"/>
              </a:spcBef>
              <a:buFont typeface="Arial" pitchFamily="34" charset="0"/>
              <a:buChar char="•"/>
              <a:defRPr/>
            </a:pPr>
            <a:r>
              <a:rPr lang="fr-FR" sz="2400" kern="0" dirty="0">
                <a:solidFill>
                  <a:srgbClr val="FFFF00"/>
                </a:solidFill>
                <a:latin typeface="Times New Roman"/>
              </a:rPr>
              <a:t>Sinon proposez :</a:t>
            </a:r>
          </a:p>
          <a:p>
            <a:pPr marL="342900" indent="-342900" algn="just">
              <a:lnSpc>
                <a:spcPct val="90000"/>
              </a:lnSpc>
              <a:spcBef>
                <a:spcPct val="20000"/>
              </a:spcBef>
              <a:buFont typeface="Arial" pitchFamily="34" charset="0"/>
              <a:buChar char="•"/>
              <a:defRPr/>
            </a:pPr>
            <a:endParaRPr lang="fr-FR" sz="2400" kern="0" dirty="0">
              <a:solidFill>
                <a:srgbClr val="FFFF00"/>
              </a:solidFill>
              <a:latin typeface="Times New Roman"/>
            </a:endParaRPr>
          </a:p>
          <a:p>
            <a:pPr marL="800100" lvl="1" indent="-342900" algn="just">
              <a:lnSpc>
                <a:spcPct val="90000"/>
              </a:lnSpc>
              <a:spcBef>
                <a:spcPct val="20000"/>
              </a:spcBef>
              <a:buFont typeface="Arial" pitchFamily="34" charset="0"/>
              <a:buChar char="•"/>
              <a:defRPr/>
            </a:pPr>
            <a:r>
              <a:rPr lang="fr-FR" sz="2400" kern="0" dirty="0">
                <a:solidFill>
                  <a:srgbClr val="FFFF00"/>
                </a:solidFill>
                <a:latin typeface="Times New Roman"/>
              </a:rPr>
              <a:t>un diagnostic prénatal</a:t>
            </a:r>
          </a:p>
          <a:p>
            <a:pPr marL="800100" lvl="1" indent="-342900" algn="just">
              <a:lnSpc>
                <a:spcPct val="90000"/>
              </a:lnSpc>
              <a:spcBef>
                <a:spcPct val="20000"/>
              </a:spcBef>
              <a:buFont typeface="Arial" pitchFamily="34" charset="0"/>
              <a:buChar char="•"/>
              <a:defRPr/>
            </a:pPr>
            <a:endParaRPr lang="fr-FR" sz="2400" kern="0" dirty="0">
              <a:solidFill>
                <a:srgbClr val="FFFF00"/>
              </a:solidFill>
              <a:latin typeface="Times New Roman"/>
            </a:endParaRPr>
          </a:p>
          <a:p>
            <a:pPr marL="800100" lvl="1" indent="-342900" algn="just">
              <a:lnSpc>
                <a:spcPct val="90000"/>
              </a:lnSpc>
              <a:spcBef>
                <a:spcPct val="20000"/>
              </a:spcBef>
              <a:buFont typeface="Arial" pitchFamily="34" charset="0"/>
              <a:buChar char="•"/>
              <a:defRPr/>
            </a:pPr>
            <a:r>
              <a:rPr lang="fr-FR" sz="2400" kern="0" dirty="0">
                <a:solidFill>
                  <a:srgbClr val="FFFF00"/>
                </a:solidFill>
                <a:latin typeface="Times New Roman"/>
              </a:rPr>
              <a:t>une insémination artificielle après un DPI</a:t>
            </a:r>
          </a:p>
        </p:txBody>
      </p:sp>
      <p:sp>
        <p:nvSpPr>
          <p:cNvPr id="6" name="Rectangle 2">
            <a:extLst>
              <a:ext uri="{FF2B5EF4-FFF2-40B4-BE49-F238E27FC236}">
                <a16:creationId xmlns:a16="http://schemas.microsoft.com/office/drawing/2014/main" id="{5B44BEC3-BB8C-D323-55E7-7D55A68C87D8}"/>
              </a:ext>
            </a:extLst>
          </p:cNvPr>
          <p:cNvSpPr txBox="1">
            <a:spLocks noChangeArrowheads="1"/>
          </p:cNvSpPr>
          <p:nvPr/>
        </p:nvSpPr>
        <p:spPr bwMode="auto">
          <a:xfrm>
            <a:off x="157163" y="214313"/>
            <a:ext cx="6700837" cy="582612"/>
          </a:xfrm>
          <a:prstGeom prst="rect">
            <a:avLst/>
          </a:prstGeom>
          <a:noFill/>
          <a:ln w="9525">
            <a:noFill/>
            <a:miter lim="800000"/>
            <a:headEnd/>
            <a:tailEnd/>
          </a:ln>
        </p:spPr>
        <p:txBody>
          <a:bodyPr anchor="ctr"/>
          <a:lstStyle/>
          <a:p>
            <a:pPr>
              <a:defRPr/>
            </a:pPr>
            <a:r>
              <a:rPr lang="fr-FR" sz="2400" b="1" kern="0">
                <a:solidFill>
                  <a:srgbClr val="FF0000"/>
                </a:solidFill>
                <a:latin typeface="Franklin Gothic Book" pitchFamily="34" charset="0"/>
                <a:ea typeface="+mj-ea"/>
                <a:cs typeface="+mj-cs"/>
              </a:rPr>
              <a:t>Limites du conseil génétique</a:t>
            </a:r>
            <a:endParaRPr lang="fr-FR" sz="2400" b="1" kern="0" dirty="0">
              <a:solidFill>
                <a:srgbClr val="FF0000"/>
              </a:solidFill>
              <a:latin typeface="Franklin Gothic Book" pitchFamily="34" charset="0"/>
              <a:ea typeface="+mj-ea"/>
              <a:cs typeface="+mj-cs"/>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ACEA8-B832-345D-15DB-73751E9C05B8}"/>
              </a:ext>
            </a:extLst>
          </p:cNvPr>
          <p:cNvSpPr>
            <a:spLocks noGrp="1"/>
          </p:cNvSpPr>
          <p:nvPr>
            <p:ph type="title"/>
          </p:nvPr>
        </p:nvSpPr>
        <p:spPr>
          <a:xfrm>
            <a:off x="214313" y="0"/>
            <a:ext cx="2043112" cy="582613"/>
          </a:xfrm>
        </p:spPr>
        <p:txBody>
          <a:bodyPr/>
          <a:lstStyle/>
          <a:p>
            <a:pPr>
              <a:defRPr/>
            </a:pPr>
            <a:r>
              <a:rPr lang="fr-FR" sz="2000" u="sng" dirty="0"/>
              <a:t>Références</a:t>
            </a:r>
            <a:endParaRPr lang="fr-FR" sz="2000" dirty="0"/>
          </a:p>
        </p:txBody>
      </p:sp>
      <p:sp>
        <p:nvSpPr>
          <p:cNvPr id="3" name="Espace réservé du contenu 2">
            <a:extLst>
              <a:ext uri="{FF2B5EF4-FFF2-40B4-BE49-F238E27FC236}">
                <a16:creationId xmlns:a16="http://schemas.microsoft.com/office/drawing/2014/main" id="{4F1CF877-A29B-E206-992F-C0F7C27B134F}"/>
              </a:ext>
            </a:extLst>
          </p:cNvPr>
          <p:cNvSpPr>
            <a:spLocks noGrp="1"/>
          </p:cNvSpPr>
          <p:nvPr>
            <p:ph idx="1"/>
          </p:nvPr>
        </p:nvSpPr>
        <p:spPr>
          <a:xfrm>
            <a:off x="457200" y="642938"/>
            <a:ext cx="8229600" cy="6072187"/>
          </a:xfrm>
        </p:spPr>
        <p:txBody>
          <a:bodyPr/>
          <a:lstStyle/>
          <a:p>
            <a:pPr>
              <a:defRPr/>
            </a:pPr>
            <a:r>
              <a:rPr lang="fr-FR" sz="1700" b="1" dirty="0"/>
              <a:t> </a:t>
            </a:r>
            <a:r>
              <a:rPr lang="fr-FR" sz="1700" dirty="0"/>
              <a:t>Margaret W. Thompson, </a:t>
            </a:r>
            <a:r>
              <a:rPr lang="fr-FR" sz="1700" dirty="0" err="1"/>
              <a:t>Roderick</a:t>
            </a:r>
            <a:r>
              <a:rPr lang="fr-FR" sz="1700" dirty="0"/>
              <a:t> R. McInnes, Huntington </a:t>
            </a:r>
            <a:r>
              <a:rPr lang="fr-FR" sz="1700" dirty="0" err="1"/>
              <a:t>Willars</a:t>
            </a:r>
            <a:r>
              <a:rPr lang="fr-FR" sz="1700" dirty="0"/>
              <a:t> (THOMPSON &amp; THOMPSON5ième édition), Génétique médicale , ISSN 0763-4374,1995 Médecine-Sciences Flammarion</a:t>
            </a:r>
          </a:p>
          <a:p>
            <a:pPr>
              <a:defRPr/>
            </a:pPr>
            <a:r>
              <a:rPr lang="fr-FR" sz="1700" dirty="0"/>
              <a:t> Anthony J.F.Griffiths, Miller J.H., Suzuki D.T., </a:t>
            </a:r>
            <a:r>
              <a:rPr lang="fr-FR" sz="1700" dirty="0" err="1"/>
              <a:t>Lewontin</a:t>
            </a:r>
            <a:r>
              <a:rPr lang="fr-FR" sz="1700" dirty="0"/>
              <a:t> R.C., </a:t>
            </a:r>
            <a:r>
              <a:rPr lang="fr-FR" sz="1700" dirty="0" err="1"/>
              <a:t>Gelbart</a:t>
            </a:r>
            <a:r>
              <a:rPr lang="fr-FR" sz="1700" dirty="0"/>
              <a:t> W.M.,  Introduction à l’analyse génétique, ISBN 2-7445-0002-X, De Boeck Université 1997</a:t>
            </a:r>
          </a:p>
          <a:p>
            <a:pPr>
              <a:defRPr/>
            </a:pPr>
            <a:r>
              <a:rPr lang="fr-FR" sz="1700" b="1" dirty="0"/>
              <a:t> </a:t>
            </a:r>
            <a:r>
              <a:rPr lang="fr-FR" sz="1700" dirty="0"/>
              <a:t>Thomas D. </a:t>
            </a:r>
            <a:r>
              <a:rPr lang="fr-FR" sz="1700" dirty="0" err="1"/>
              <a:t>Gelehrter</a:t>
            </a:r>
            <a:r>
              <a:rPr lang="fr-FR" sz="1700" dirty="0"/>
              <a:t>, Francis S. Collins, 1992, Principes de génétique moléculaire et médicale, ISBN. 2-907516-27-2 édition Pradel</a:t>
            </a:r>
          </a:p>
          <a:p>
            <a:pPr>
              <a:defRPr/>
            </a:pPr>
            <a:r>
              <a:rPr lang="fr-FR" sz="1700" dirty="0"/>
              <a:t> Josué </a:t>
            </a:r>
            <a:r>
              <a:rPr lang="fr-FR" sz="1700" dirty="0" err="1"/>
              <a:t>Feingold</a:t>
            </a:r>
            <a:r>
              <a:rPr lang="fr-FR" sz="1700" dirty="0"/>
              <a:t>, Marc </a:t>
            </a:r>
            <a:r>
              <a:rPr lang="fr-FR" sz="1700" dirty="0" err="1"/>
              <a:t>Fellous</a:t>
            </a:r>
            <a:r>
              <a:rPr lang="fr-FR" sz="1700" dirty="0"/>
              <a:t>, Michel Solignac, Principes de génétique humaine, ISBN 2 7056 6326 6, Hermann Editeurs des sciences et des arts</a:t>
            </a:r>
          </a:p>
          <a:p>
            <a:pPr>
              <a:defRPr/>
            </a:pPr>
            <a:r>
              <a:rPr lang="fr-FR" sz="1700" dirty="0"/>
              <a:t> Lynn B. </a:t>
            </a:r>
            <a:r>
              <a:rPr lang="fr-FR" sz="1700" dirty="0" err="1"/>
              <a:t>Jorde</a:t>
            </a:r>
            <a:r>
              <a:rPr lang="fr-FR" sz="1700" dirty="0"/>
              <a:t>, John C Carey, Michael J. </a:t>
            </a:r>
            <a:r>
              <a:rPr lang="fr-FR" sz="1700" dirty="0" err="1"/>
              <a:t>Bamshad</a:t>
            </a:r>
            <a:r>
              <a:rPr lang="fr-FR" sz="1700" dirty="0"/>
              <a:t>, Raymond L. White, Génétique médicale 2004, ISBN 2-84299-673-9, Elsevier, </a:t>
            </a:r>
          </a:p>
          <a:p>
            <a:pPr>
              <a:defRPr/>
            </a:pPr>
            <a:r>
              <a:rPr lang="fr-FR" sz="1700" dirty="0"/>
              <a:t> M. Harry, Génétique moléculaire et évolutive,2001,  ISBN 2 224 02675 7, Edition </a:t>
            </a:r>
            <a:r>
              <a:rPr lang="fr-FR" sz="1700" dirty="0" err="1"/>
              <a:t>Maloine</a:t>
            </a:r>
            <a:r>
              <a:rPr lang="fr-FR" sz="1700" dirty="0"/>
              <a:t> Collection « sciences fondamentales » </a:t>
            </a:r>
          </a:p>
          <a:p>
            <a:pPr>
              <a:defRPr/>
            </a:pPr>
            <a:r>
              <a:rPr lang="fr-FR" sz="1700" dirty="0"/>
              <a:t> P.C Winter, G.I. </a:t>
            </a:r>
            <a:r>
              <a:rPr lang="fr-FR" sz="1700" dirty="0" err="1"/>
              <a:t>Hickey</a:t>
            </a:r>
            <a:r>
              <a:rPr lang="fr-FR" sz="1700" dirty="0"/>
              <a:t> , H.L.</a:t>
            </a:r>
            <a:r>
              <a:rPr lang="fr-FR" sz="1700" b="1" dirty="0"/>
              <a:t> </a:t>
            </a:r>
            <a:r>
              <a:rPr lang="fr-FR" sz="1700" dirty="0"/>
              <a:t>Fletcher, Berti Editions Bios </a:t>
            </a:r>
            <a:r>
              <a:rPr lang="fr-FR" sz="1700" dirty="0" err="1"/>
              <a:t>Scientific</a:t>
            </a:r>
            <a:r>
              <a:rPr lang="fr-FR" sz="1700" dirty="0"/>
              <a:t> </a:t>
            </a:r>
            <a:r>
              <a:rPr lang="fr-FR" sz="1700" dirty="0" err="1"/>
              <a:t>Publischers</a:t>
            </a:r>
            <a:r>
              <a:rPr lang="fr-FR" sz="1700" dirty="0"/>
              <a:t> </a:t>
            </a:r>
            <a:r>
              <a:rPr lang="fr-FR" sz="1700" dirty="0" err="1"/>
              <a:t>limited</a:t>
            </a:r>
            <a:r>
              <a:rPr lang="fr-FR" sz="1700" dirty="0"/>
              <a:t> 1999 Oxford</a:t>
            </a:r>
          </a:p>
          <a:p>
            <a:pPr>
              <a:defRPr/>
            </a:pPr>
            <a:r>
              <a:rPr lang="fr-FR" sz="1700" dirty="0"/>
              <a:t> Tom Strachan, Andrew P. Read, Génétique moléculaire humaine, ISBN 2-257-11046-3 Médecine-Sciences Flammarion 1998, 61-82 </a:t>
            </a:r>
          </a:p>
          <a:p>
            <a:pPr>
              <a:defRPr/>
            </a:pPr>
            <a:r>
              <a:rPr lang="fr-FR" sz="1700" dirty="0"/>
              <a:t> CNEPGM: Collège national des enseignants et praticiens de génétique médicale, Génétique médical : Formelle, chromosomique, moléculaire, clinique, MASSON Paris 2004, ISBN 2-294-00812-X, 21-38.</a:t>
            </a:r>
          </a:p>
          <a:p>
            <a:pPr>
              <a:defRPr/>
            </a:pPr>
            <a:r>
              <a:rPr lang="fr-FR" sz="1700" dirty="0"/>
              <a:t> http://www.orpha.net/orphaschool/elearn1.htm</a:t>
            </a:r>
          </a:p>
          <a:p>
            <a:pPr>
              <a:buFont typeface="Wingdings" panose="05000000000000000000" pitchFamily="2" charset="2"/>
              <a:buNone/>
              <a:defRPr/>
            </a:pPr>
            <a:r>
              <a:rPr lang="fr-FR" sz="1700" b="1" dirty="0"/>
              <a:t> </a:t>
            </a:r>
            <a:endParaRPr lang="fr-FR" sz="17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CED2E1-F4F9-4B19-6A07-7B00A99BB9C1}"/>
              </a:ext>
            </a:extLst>
          </p:cNvPr>
          <p:cNvSpPr>
            <a:spLocks noGrp="1"/>
          </p:cNvSpPr>
          <p:nvPr>
            <p:ph type="title"/>
          </p:nvPr>
        </p:nvSpPr>
        <p:spPr>
          <a:xfrm>
            <a:off x="214313" y="0"/>
            <a:ext cx="2043112" cy="582613"/>
          </a:xfrm>
        </p:spPr>
        <p:txBody>
          <a:bodyPr/>
          <a:lstStyle/>
          <a:p>
            <a:pPr>
              <a:defRPr/>
            </a:pPr>
            <a:r>
              <a:rPr lang="fr-FR" sz="2000" u="sng" dirty="0"/>
              <a:t>Références</a:t>
            </a:r>
            <a:endParaRPr lang="fr-FR" sz="2000" dirty="0"/>
          </a:p>
        </p:txBody>
      </p:sp>
      <p:sp>
        <p:nvSpPr>
          <p:cNvPr id="3" name="Espace réservé du contenu 2">
            <a:extLst>
              <a:ext uri="{FF2B5EF4-FFF2-40B4-BE49-F238E27FC236}">
                <a16:creationId xmlns:a16="http://schemas.microsoft.com/office/drawing/2014/main" id="{F323FE0D-4259-954D-2F90-26699E2061BB}"/>
              </a:ext>
            </a:extLst>
          </p:cNvPr>
          <p:cNvSpPr>
            <a:spLocks noGrp="1"/>
          </p:cNvSpPr>
          <p:nvPr>
            <p:ph idx="1"/>
          </p:nvPr>
        </p:nvSpPr>
        <p:spPr>
          <a:xfrm>
            <a:off x="457200" y="642938"/>
            <a:ext cx="8229600" cy="6072187"/>
          </a:xfrm>
        </p:spPr>
        <p:txBody>
          <a:bodyPr/>
          <a:lstStyle/>
          <a:p>
            <a:pPr>
              <a:defRPr/>
            </a:pPr>
            <a:r>
              <a:rPr lang="fr-FR" sz="1800" dirty="0"/>
              <a:t>Michel Revel CIP/BIO/95/CONF.002/4 Paris, 15 décembre 1995 , le conseil génétique,</a:t>
            </a:r>
            <a:r>
              <a:rPr lang="fr-FR" sz="1800" i="1" dirty="0"/>
              <a:t> International </a:t>
            </a:r>
            <a:r>
              <a:rPr lang="fr-FR" sz="1800" i="1" dirty="0" err="1"/>
              <a:t>Bioethics</a:t>
            </a:r>
            <a:r>
              <a:rPr lang="fr-FR" sz="1800" i="1" dirty="0"/>
              <a:t> </a:t>
            </a:r>
            <a:r>
              <a:rPr lang="fr-FR" sz="1800" i="1" dirty="0" err="1"/>
              <a:t>Committee</a:t>
            </a:r>
            <a:r>
              <a:rPr lang="fr-FR" sz="1800" i="1" dirty="0"/>
              <a:t> (IBC) </a:t>
            </a:r>
            <a:r>
              <a:rPr lang="fr-FR" sz="1700" b="1" dirty="0"/>
              <a:t> </a:t>
            </a:r>
          </a:p>
          <a:p>
            <a:pPr>
              <a:defRPr/>
            </a:pPr>
            <a:endParaRPr lang="fr-FR" sz="1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CCBC59-4E1E-5024-7A8B-B89CFF626C4B}"/>
              </a:ext>
            </a:extLst>
          </p:cNvPr>
          <p:cNvGraphicFramePr>
            <a:graphicFrameLocks noGrp="1"/>
          </p:cNvGraphicFramePr>
          <p:nvPr/>
        </p:nvGraphicFramePr>
        <p:xfrm>
          <a:off x="571500" y="785813"/>
          <a:ext cx="8286750" cy="5643562"/>
        </p:xfrm>
        <a:graphic>
          <a:graphicData uri="http://schemas.openxmlformats.org/drawingml/2006/table">
            <a:tbl>
              <a:tblPr/>
              <a:tblGrid>
                <a:gridCol w="2285999">
                  <a:extLst>
                    <a:ext uri="{9D8B030D-6E8A-4147-A177-3AD203B41FA5}">
                      <a16:colId xmlns:a16="http://schemas.microsoft.com/office/drawing/2014/main" val="20000"/>
                    </a:ext>
                  </a:extLst>
                </a:gridCol>
                <a:gridCol w="1357312">
                  <a:extLst>
                    <a:ext uri="{9D8B030D-6E8A-4147-A177-3AD203B41FA5}">
                      <a16:colId xmlns:a16="http://schemas.microsoft.com/office/drawing/2014/main" val="20001"/>
                    </a:ext>
                  </a:extLst>
                </a:gridCol>
                <a:gridCol w="1071562">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357312">
                  <a:extLst>
                    <a:ext uri="{9D8B030D-6E8A-4147-A177-3AD203B41FA5}">
                      <a16:colId xmlns:a16="http://schemas.microsoft.com/office/drawing/2014/main" val="20004"/>
                    </a:ext>
                  </a:extLst>
                </a:gridCol>
                <a:gridCol w="1071564">
                  <a:extLst>
                    <a:ext uri="{9D8B030D-6E8A-4147-A177-3AD203B41FA5}">
                      <a16:colId xmlns:a16="http://schemas.microsoft.com/office/drawing/2014/main" val="20005"/>
                    </a:ext>
                  </a:extLst>
                </a:gridCol>
              </a:tblGrid>
              <a:tr h="628272">
                <a:tc>
                  <a:txBody>
                    <a:bodyPr/>
                    <a:lstStyle/>
                    <a:p>
                      <a:r>
                        <a:rPr lang="fr-FR" sz="1800" dirty="0">
                          <a:solidFill>
                            <a:srgbClr val="FF0000"/>
                          </a:solidFill>
                        </a:rPr>
                        <a:t>MIM </a:t>
                      </a:r>
                      <a:r>
                        <a:rPr lang="fr-FR" sz="1800" dirty="0" err="1">
                          <a:solidFill>
                            <a:srgbClr val="FF0000"/>
                          </a:solidFill>
                        </a:rPr>
                        <a:t>Number</a:t>
                      </a:r>
                      <a:r>
                        <a:rPr lang="fr-FR" sz="1800" dirty="0">
                          <a:solidFill>
                            <a:srgbClr val="FF0000"/>
                          </a:solidFill>
                        </a:rPr>
                        <a:t> </a:t>
                      </a:r>
                      <a:r>
                        <a:rPr lang="fr-FR" sz="1800" dirty="0" err="1">
                          <a:solidFill>
                            <a:srgbClr val="FF0000"/>
                          </a:solidFill>
                        </a:rPr>
                        <a:t>Prefix</a:t>
                      </a:r>
                      <a:r>
                        <a:rPr lang="fr-FR" sz="1800" dirty="0">
                          <a:solidFill>
                            <a:srgbClr val="FF0000"/>
                          </a:solidFill>
                        </a:rPr>
                        <a:t> </a:t>
                      </a:r>
                    </a:p>
                  </a:txBody>
                  <a:tcPr marL="33587" marR="33587" marT="16793" marB="16793" anchor="ctr">
                    <a:lnL>
                      <a:noFill/>
                    </a:lnL>
                    <a:lnR>
                      <a:noFill/>
                    </a:lnR>
                    <a:lnT>
                      <a:noFill/>
                    </a:lnT>
                    <a:lnB>
                      <a:noFill/>
                    </a:lnB>
                    <a:solidFill>
                      <a:srgbClr val="FFC000"/>
                    </a:solidFill>
                  </a:tcPr>
                </a:tc>
                <a:tc>
                  <a:txBody>
                    <a:bodyPr/>
                    <a:lstStyle/>
                    <a:p>
                      <a:r>
                        <a:rPr lang="fr-FR" sz="1800" dirty="0" err="1">
                          <a:solidFill>
                            <a:srgbClr val="FF0000"/>
                          </a:solidFill>
                        </a:rPr>
                        <a:t>Autosomal</a:t>
                      </a:r>
                      <a:r>
                        <a:rPr lang="fr-FR" sz="1800" dirty="0">
                          <a:solidFill>
                            <a:srgbClr val="FF0000"/>
                          </a:solidFill>
                        </a:rPr>
                        <a:t> </a:t>
                      </a:r>
                    </a:p>
                  </a:txBody>
                  <a:tcPr marL="33587" marR="33587" marT="16793" marB="16793" anchor="ctr">
                    <a:lnL>
                      <a:noFill/>
                    </a:lnL>
                    <a:lnR>
                      <a:noFill/>
                    </a:lnR>
                    <a:lnT>
                      <a:noFill/>
                    </a:lnT>
                    <a:lnB>
                      <a:noFill/>
                    </a:lnB>
                    <a:solidFill>
                      <a:srgbClr val="FFC000"/>
                    </a:solidFill>
                  </a:tcPr>
                </a:tc>
                <a:tc>
                  <a:txBody>
                    <a:bodyPr/>
                    <a:lstStyle/>
                    <a:p>
                      <a:r>
                        <a:rPr lang="fr-FR" sz="1800" dirty="0">
                          <a:solidFill>
                            <a:srgbClr val="FF0000"/>
                          </a:solidFill>
                        </a:rPr>
                        <a:t>X </a:t>
                      </a:r>
                      <a:r>
                        <a:rPr lang="fr-FR" sz="1800" dirty="0" err="1">
                          <a:solidFill>
                            <a:srgbClr val="FF0000"/>
                          </a:solidFill>
                        </a:rPr>
                        <a:t>Linked</a:t>
                      </a:r>
                      <a:r>
                        <a:rPr lang="fr-FR" sz="1800" dirty="0">
                          <a:solidFill>
                            <a:srgbClr val="FF0000"/>
                          </a:solidFill>
                        </a:rPr>
                        <a:t> </a:t>
                      </a:r>
                    </a:p>
                  </a:txBody>
                  <a:tcPr marL="33587" marR="33587" marT="16793" marB="16793" anchor="ctr">
                    <a:lnL>
                      <a:noFill/>
                    </a:lnL>
                    <a:lnR>
                      <a:noFill/>
                    </a:lnR>
                    <a:lnT>
                      <a:noFill/>
                    </a:lnT>
                    <a:lnB>
                      <a:noFill/>
                    </a:lnB>
                    <a:solidFill>
                      <a:srgbClr val="FFC000"/>
                    </a:solidFill>
                  </a:tcPr>
                </a:tc>
                <a:tc>
                  <a:txBody>
                    <a:bodyPr/>
                    <a:lstStyle/>
                    <a:p>
                      <a:r>
                        <a:rPr lang="fr-FR" sz="1800" dirty="0">
                          <a:solidFill>
                            <a:srgbClr val="FF0000"/>
                          </a:solidFill>
                        </a:rPr>
                        <a:t>Y </a:t>
                      </a:r>
                      <a:r>
                        <a:rPr lang="fr-FR" sz="1800" dirty="0" err="1">
                          <a:solidFill>
                            <a:srgbClr val="FF0000"/>
                          </a:solidFill>
                        </a:rPr>
                        <a:t>Linked</a:t>
                      </a:r>
                      <a:r>
                        <a:rPr lang="fr-FR" sz="1800" dirty="0">
                          <a:solidFill>
                            <a:srgbClr val="FF0000"/>
                          </a:solidFill>
                        </a:rPr>
                        <a:t> </a:t>
                      </a:r>
                    </a:p>
                  </a:txBody>
                  <a:tcPr marL="33587" marR="33587" marT="16793" marB="16793" anchor="ctr">
                    <a:lnL>
                      <a:noFill/>
                    </a:lnL>
                    <a:lnR>
                      <a:noFill/>
                    </a:lnR>
                    <a:lnT>
                      <a:noFill/>
                    </a:lnT>
                    <a:lnB>
                      <a:noFill/>
                    </a:lnB>
                    <a:solidFill>
                      <a:srgbClr val="FFC000"/>
                    </a:solidFill>
                  </a:tcPr>
                </a:tc>
                <a:tc>
                  <a:txBody>
                    <a:bodyPr/>
                    <a:lstStyle/>
                    <a:p>
                      <a:r>
                        <a:rPr lang="fr-FR" sz="1800" dirty="0">
                          <a:solidFill>
                            <a:srgbClr val="FF0000"/>
                          </a:solidFill>
                        </a:rPr>
                        <a:t>Mitochondrial </a:t>
                      </a:r>
                    </a:p>
                  </a:txBody>
                  <a:tcPr marL="33587" marR="33587" marT="16793" marB="16793" anchor="ctr">
                    <a:lnL>
                      <a:noFill/>
                    </a:lnL>
                    <a:lnR>
                      <a:noFill/>
                    </a:lnR>
                    <a:lnT>
                      <a:noFill/>
                    </a:lnT>
                    <a:lnB>
                      <a:noFill/>
                    </a:lnB>
                    <a:solidFill>
                      <a:srgbClr val="FFC000"/>
                    </a:solidFill>
                  </a:tcPr>
                </a:tc>
                <a:tc>
                  <a:txBody>
                    <a:bodyPr/>
                    <a:lstStyle/>
                    <a:p>
                      <a:r>
                        <a:rPr lang="fr-FR" sz="1800" dirty="0">
                          <a:solidFill>
                            <a:srgbClr val="FF0000"/>
                          </a:solidFill>
                        </a:rPr>
                        <a:t>Totals </a:t>
                      </a:r>
                    </a:p>
                  </a:txBody>
                  <a:tcPr marL="33587" marR="33587" marT="16793" marB="16793" anchor="ctr">
                    <a:lnL>
                      <a:noFill/>
                    </a:lnL>
                    <a:lnR>
                      <a:noFill/>
                    </a:lnR>
                    <a:lnT>
                      <a:noFill/>
                    </a:lnT>
                    <a:lnB>
                      <a:noFill/>
                    </a:lnB>
                    <a:solidFill>
                      <a:srgbClr val="FFC000"/>
                    </a:solidFill>
                  </a:tcPr>
                </a:tc>
                <a:extLst>
                  <a:ext uri="{0D108BD9-81ED-4DB2-BD59-A6C34878D82A}">
                    <a16:rowId xmlns:a16="http://schemas.microsoft.com/office/drawing/2014/main" val="10000"/>
                  </a:ext>
                </a:extLst>
              </a:tr>
              <a:tr h="628272">
                <a:tc>
                  <a:txBody>
                    <a:bodyPr/>
                    <a:lstStyle/>
                    <a:p>
                      <a:r>
                        <a:rPr lang="fr-FR" sz="1800" b="1" dirty="0">
                          <a:solidFill>
                            <a:srgbClr val="FF0000"/>
                          </a:solidFill>
                        </a:rPr>
                        <a:t>Gene description   * </a:t>
                      </a:r>
                    </a:p>
                  </a:txBody>
                  <a:tcPr marL="33587" marR="33587" marT="16793" marB="16793" anchor="ctr">
                    <a:lnL>
                      <a:noFill/>
                    </a:lnL>
                    <a:lnR>
                      <a:noFill/>
                    </a:lnR>
                    <a:lnT>
                      <a:noFill/>
                    </a:lnT>
                    <a:lnB>
                      <a:noFill/>
                    </a:lnB>
                  </a:tcPr>
                </a:tc>
                <a:tc>
                  <a:txBody>
                    <a:bodyPr/>
                    <a:lstStyle/>
                    <a:p>
                      <a:pPr algn="ctr"/>
                      <a:r>
                        <a:rPr lang="fr-FR" sz="1800" b="1" dirty="0">
                          <a:hlinkClick r:id="rId2"/>
                        </a:rPr>
                        <a:t>15,519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3"/>
                        </a:rPr>
                        <a:t>744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4"/>
                        </a:rPr>
                        <a:t>51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5"/>
                        </a:rPr>
                        <a:t>37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6"/>
                        </a:rPr>
                        <a:t>16,351 </a:t>
                      </a:r>
                      <a:endParaRPr lang="fr-FR" sz="1800" b="1" dirty="0"/>
                    </a:p>
                  </a:txBody>
                  <a:tcPr marL="33587" marR="33587" marT="16793" marB="16793" anchor="ctr">
                    <a:lnL>
                      <a:noFill/>
                    </a:lnL>
                    <a:lnR>
                      <a:noFill/>
                    </a:lnR>
                    <a:lnT>
                      <a:noFill/>
                    </a:lnT>
                    <a:lnB>
                      <a:noFill/>
                    </a:lnB>
                  </a:tcPr>
                </a:tc>
                <a:extLst>
                  <a:ext uri="{0D108BD9-81ED-4DB2-BD59-A6C34878D82A}">
                    <a16:rowId xmlns:a16="http://schemas.microsoft.com/office/drawing/2014/main" val="10001"/>
                  </a:ext>
                </a:extLst>
              </a:tr>
              <a:tr h="743704">
                <a:tc>
                  <a:txBody>
                    <a:bodyPr/>
                    <a:lstStyle/>
                    <a:p>
                      <a:r>
                        <a:rPr lang="fr-FR" sz="1800" b="1" dirty="0">
                          <a:solidFill>
                            <a:srgbClr val="FF0000"/>
                          </a:solidFill>
                        </a:rPr>
                        <a:t>Gene and </a:t>
                      </a:r>
                      <a:r>
                        <a:rPr lang="fr-FR" sz="1800" b="1" dirty="0" err="1">
                          <a:solidFill>
                            <a:srgbClr val="FF0000"/>
                          </a:solidFill>
                        </a:rPr>
                        <a:t>phenotype</a:t>
                      </a:r>
                      <a:r>
                        <a:rPr lang="fr-FR" sz="1800" b="1" dirty="0">
                          <a:solidFill>
                            <a:srgbClr val="FF0000"/>
                          </a:solidFill>
                        </a:rPr>
                        <a:t>, </a:t>
                      </a:r>
                      <a:r>
                        <a:rPr lang="fr-FR" sz="1800" b="1" dirty="0" err="1">
                          <a:solidFill>
                            <a:srgbClr val="FF0000"/>
                          </a:solidFill>
                        </a:rPr>
                        <a:t>combined</a:t>
                      </a:r>
                      <a:r>
                        <a:rPr lang="fr-FR" sz="1800" b="1" dirty="0">
                          <a:solidFill>
                            <a:srgbClr val="FF0000"/>
                          </a:solidFill>
                        </a:rPr>
                        <a:t>   + </a:t>
                      </a:r>
                    </a:p>
                  </a:txBody>
                  <a:tcPr marL="33587" marR="33587" marT="16793" marB="16793" anchor="ctr">
                    <a:lnL>
                      <a:noFill/>
                    </a:lnL>
                    <a:lnR>
                      <a:noFill/>
                    </a:lnR>
                    <a:lnT>
                      <a:noFill/>
                    </a:lnT>
                    <a:lnB>
                      <a:noFill/>
                    </a:lnB>
                  </a:tcPr>
                </a:tc>
                <a:tc>
                  <a:txBody>
                    <a:bodyPr/>
                    <a:lstStyle/>
                    <a:p>
                      <a:pPr algn="ctr"/>
                      <a:r>
                        <a:rPr lang="fr-FR" sz="1800" b="1" dirty="0">
                          <a:hlinkClick r:id="rId7"/>
                        </a:rPr>
                        <a:t>32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8"/>
                        </a:rPr>
                        <a:t>0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9"/>
                        </a:rPr>
                        <a:t>0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0"/>
                        </a:rPr>
                        <a:t>0 </a:t>
                      </a:r>
                      <a:endParaRPr lang="fr-FR" sz="1800" b="1" dirty="0"/>
                    </a:p>
                  </a:txBody>
                  <a:tcPr marL="33587" marR="33587" marT="16793" marB="16793" anchor="ctr">
                    <a:lnL>
                      <a:noFill/>
                    </a:lnL>
                    <a:lnR>
                      <a:noFill/>
                    </a:lnR>
                    <a:lnT>
                      <a:noFill/>
                    </a:lnT>
                    <a:lnB>
                      <a:noFill/>
                    </a:lnB>
                  </a:tcPr>
                </a:tc>
                <a:tc>
                  <a:txBody>
                    <a:bodyPr/>
                    <a:lstStyle/>
                    <a:p>
                      <a:pPr algn="ctr"/>
                      <a:r>
                        <a:rPr lang="fr-FR" sz="1800" b="1">
                          <a:hlinkClick r:id="rId11"/>
                        </a:rPr>
                        <a:t>32 </a:t>
                      </a:r>
                      <a:endParaRPr lang="fr-FR" sz="1800" b="1"/>
                    </a:p>
                  </a:txBody>
                  <a:tcPr marL="33587" marR="33587" marT="16793" marB="16793" anchor="ctr">
                    <a:lnL>
                      <a:noFill/>
                    </a:lnL>
                    <a:lnR>
                      <a:noFill/>
                    </a:lnR>
                    <a:lnT>
                      <a:noFill/>
                    </a:lnT>
                    <a:lnB>
                      <a:noFill/>
                    </a:lnB>
                  </a:tcPr>
                </a:tc>
                <a:extLst>
                  <a:ext uri="{0D108BD9-81ED-4DB2-BD59-A6C34878D82A}">
                    <a16:rowId xmlns:a16="http://schemas.microsoft.com/office/drawing/2014/main" val="10002"/>
                  </a:ext>
                </a:extLst>
              </a:tr>
              <a:tr h="1000123">
                <a:tc>
                  <a:txBody>
                    <a:bodyPr/>
                    <a:lstStyle/>
                    <a:p>
                      <a:r>
                        <a:rPr lang="en-US" sz="1800" b="1" dirty="0">
                          <a:solidFill>
                            <a:srgbClr val="FF0000"/>
                          </a:solidFill>
                        </a:rPr>
                        <a:t>Phenotype description, molecular basis known   # </a:t>
                      </a:r>
                    </a:p>
                  </a:txBody>
                  <a:tcPr marL="33587" marR="33587" marT="16793" marB="16793" anchor="ctr">
                    <a:lnL>
                      <a:noFill/>
                    </a:lnL>
                    <a:lnR>
                      <a:noFill/>
                    </a:lnR>
                    <a:lnT>
                      <a:noFill/>
                    </a:lnT>
                    <a:lnB>
                      <a:noFill/>
                    </a:lnB>
                  </a:tcPr>
                </a:tc>
                <a:tc>
                  <a:txBody>
                    <a:bodyPr/>
                    <a:lstStyle/>
                    <a:p>
                      <a:pPr algn="ctr"/>
                      <a:r>
                        <a:rPr lang="fr-FR" sz="1800" b="1" dirty="0">
                          <a:hlinkClick r:id="rId12"/>
                        </a:rPr>
                        <a:t>5,498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2"/>
                        </a:rPr>
                        <a:t>348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2"/>
                        </a:rPr>
                        <a:t>5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2"/>
                        </a:rPr>
                        <a:t>33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2"/>
                        </a:rPr>
                        <a:t>5,884 </a:t>
                      </a:r>
                      <a:endParaRPr lang="fr-FR" sz="1800" b="1" dirty="0"/>
                    </a:p>
                  </a:txBody>
                  <a:tcPr marL="33587" marR="33587" marT="16793" marB="16793" anchor="ctr">
                    <a:lnL>
                      <a:noFill/>
                    </a:lnL>
                    <a:lnR>
                      <a:noFill/>
                    </a:lnR>
                    <a:lnT>
                      <a:noFill/>
                    </a:lnT>
                    <a:lnB>
                      <a:noFill/>
                    </a:lnB>
                  </a:tcPr>
                </a:tc>
                <a:extLst>
                  <a:ext uri="{0D108BD9-81ED-4DB2-BD59-A6C34878D82A}">
                    <a16:rowId xmlns:a16="http://schemas.microsoft.com/office/drawing/2014/main" val="10003"/>
                  </a:ext>
                </a:extLst>
              </a:tr>
              <a:tr h="1000123">
                <a:tc>
                  <a:txBody>
                    <a:bodyPr/>
                    <a:lstStyle/>
                    <a:p>
                      <a:r>
                        <a:rPr lang="en-US" sz="1800" b="1" dirty="0">
                          <a:solidFill>
                            <a:srgbClr val="FF0000"/>
                          </a:solidFill>
                        </a:rPr>
                        <a:t>Phenotype description or locus, molecular basis unknown   % </a:t>
                      </a:r>
                    </a:p>
                  </a:txBody>
                  <a:tcPr marL="33587" marR="33587" marT="16793" marB="16793" anchor="ctr">
                    <a:lnL>
                      <a:noFill/>
                    </a:lnL>
                    <a:lnR>
                      <a:noFill/>
                    </a:lnR>
                    <a:lnT>
                      <a:noFill/>
                    </a:lnT>
                    <a:lnB>
                      <a:noFill/>
                    </a:lnB>
                  </a:tcPr>
                </a:tc>
                <a:tc>
                  <a:txBody>
                    <a:bodyPr/>
                    <a:lstStyle/>
                    <a:p>
                      <a:pPr algn="ctr"/>
                      <a:r>
                        <a:rPr lang="fr-FR" sz="1800" b="1">
                          <a:hlinkClick r:id="rId13"/>
                        </a:rPr>
                        <a:t>1,417 </a:t>
                      </a:r>
                      <a:endParaRPr lang="fr-FR" sz="1800" b="1"/>
                    </a:p>
                  </a:txBody>
                  <a:tcPr marL="33587" marR="33587" marT="16793" marB="16793" anchor="ctr">
                    <a:lnL>
                      <a:noFill/>
                    </a:lnL>
                    <a:lnR>
                      <a:noFill/>
                    </a:lnR>
                    <a:lnT>
                      <a:noFill/>
                    </a:lnT>
                    <a:lnB>
                      <a:noFill/>
                    </a:lnB>
                  </a:tcPr>
                </a:tc>
                <a:tc>
                  <a:txBody>
                    <a:bodyPr/>
                    <a:lstStyle/>
                    <a:p>
                      <a:pPr algn="ctr"/>
                      <a:r>
                        <a:rPr lang="fr-FR" sz="1800" b="1" dirty="0">
                          <a:hlinkClick r:id="rId14"/>
                        </a:rPr>
                        <a:t>115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5"/>
                        </a:rPr>
                        <a:t>4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6"/>
                        </a:rPr>
                        <a:t>0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7"/>
                        </a:rPr>
                        <a:t>1,536 </a:t>
                      </a:r>
                      <a:endParaRPr lang="fr-FR" sz="1800" b="1" dirty="0"/>
                    </a:p>
                  </a:txBody>
                  <a:tcPr marL="33587" marR="33587" marT="16793" marB="16793" anchor="ctr">
                    <a:lnL>
                      <a:noFill/>
                    </a:lnL>
                    <a:lnR>
                      <a:noFill/>
                    </a:lnR>
                    <a:lnT>
                      <a:noFill/>
                    </a:lnT>
                    <a:lnB>
                      <a:noFill/>
                    </a:lnB>
                  </a:tcPr>
                </a:tc>
                <a:extLst>
                  <a:ext uri="{0D108BD9-81ED-4DB2-BD59-A6C34878D82A}">
                    <a16:rowId xmlns:a16="http://schemas.microsoft.com/office/drawing/2014/main" val="10004"/>
                  </a:ext>
                </a:extLst>
              </a:tr>
              <a:tr h="1130866">
                <a:tc>
                  <a:txBody>
                    <a:bodyPr/>
                    <a:lstStyle/>
                    <a:p>
                      <a:r>
                        <a:rPr lang="en-US" sz="1800" dirty="0">
                          <a:solidFill>
                            <a:srgbClr val="FF0000"/>
                          </a:solidFill>
                        </a:rPr>
                        <a:t>Other, mainly phenotypes with suspected </a:t>
                      </a:r>
                      <a:r>
                        <a:rPr lang="en-US" sz="1800" dirty="0" err="1">
                          <a:solidFill>
                            <a:srgbClr val="FF0000"/>
                          </a:solidFill>
                        </a:rPr>
                        <a:t>mendelian</a:t>
                      </a:r>
                      <a:r>
                        <a:rPr lang="en-US" sz="1800" dirty="0">
                          <a:solidFill>
                            <a:srgbClr val="FF0000"/>
                          </a:solidFill>
                        </a:rPr>
                        <a:t> basis </a:t>
                      </a:r>
                    </a:p>
                  </a:txBody>
                  <a:tcPr marL="33587" marR="33587" marT="16793" marB="16793" anchor="ctr">
                    <a:lnL>
                      <a:noFill/>
                    </a:lnL>
                    <a:lnR>
                      <a:noFill/>
                    </a:lnR>
                    <a:lnT>
                      <a:noFill/>
                    </a:lnT>
                    <a:lnB>
                      <a:noFill/>
                    </a:lnB>
                  </a:tcPr>
                </a:tc>
                <a:tc>
                  <a:txBody>
                    <a:bodyPr/>
                    <a:lstStyle/>
                    <a:p>
                      <a:pPr algn="ctr"/>
                      <a:r>
                        <a:rPr lang="fr-FR" sz="1800" b="1" dirty="0">
                          <a:hlinkClick r:id="rId18"/>
                        </a:rPr>
                        <a:t>1,661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19"/>
                        </a:rPr>
                        <a:t>103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20"/>
                        </a:rPr>
                        <a:t>3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21"/>
                        </a:rPr>
                        <a:t>0 </a:t>
                      </a:r>
                      <a:endParaRPr lang="fr-FR" sz="1800" b="1" dirty="0"/>
                    </a:p>
                  </a:txBody>
                  <a:tcPr marL="33587" marR="33587" marT="16793" marB="16793" anchor="ctr">
                    <a:lnL>
                      <a:noFill/>
                    </a:lnL>
                    <a:lnR>
                      <a:noFill/>
                    </a:lnR>
                    <a:lnT>
                      <a:noFill/>
                    </a:lnT>
                    <a:lnB>
                      <a:noFill/>
                    </a:lnB>
                  </a:tcPr>
                </a:tc>
                <a:tc>
                  <a:txBody>
                    <a:bodyPr/>
                    <a:lstStyle/>
                    <a:p>
                      <a:pPr algn="ctr"/>
                      <a:r>
                        <a:rPr lang="fr-FR" sz="1800" b="1" dirty="0">
                          <a:hlinkClick r:id="rId22"/>
                        </a:rPr>
                        <a:t>1,767 </a:t>
                      </a:r>
                      <a:endParaRPr lang="fr-FR" sz="1800" b="1" dirty="0"/>
                    </a:p>
                  </a:txBody>
                  <a:tcPr marL="33587" marR="33587" marT="16793" marB="16793" anchor="ctr">
                    <a:lnL>
                      <a:noFill/>
                    </a:lnL>
                    <a:lnR>
                      <a:noFill/>
                    </a:lnR>
                    <a:lnT>
                      <a:noFill/>
                    </a:lnT>
                    <a:lnB>
                      <a:noFill/>
                    </a:lnB>
                  </a:tcPr>
                </a:tc>
                <a:extLst>
                  <a:ext uri="{0D108BD9-81ED-4DB2-BD59-A6C34878D82A}">
                    <a16:rowId xmlns:a16="http://schemas.microsoft.com/office/drawing/2014/main" val="10005"/>
                  </a:ext>
                </a:extLst>
              </a:tr>
              <a:tr h="512203">
                <a:tc>
                  <a:txBody>
                    <a:bodyPr/>
                    <a:lstStyle/>
                    <a:p>
                      <a:r>
                        <a:rPr lang="fr-FR" sz="1800" dirty="0">
                          <a:solidFill>
                            <a:srgbClr val="FF0000"/>
                          </a:solidFill>
                        </a:rPr>
                        <a:t>Totals </a:t>
                      </a:r>
                    </a:p>
                  </a:txBody>
                  <a:tcPr marL="33587" marR="33587" marT="16793" marB="16793" anchor="ctr">
                    <a:lnL>
                      <a:noFill/>
                    </a:lnL>
                    <a:lnR>
                      <a:noFill/>
                    </a:lnR>
                    <a:lnT>
                      <a:noFill/>
                    </a:lnT>
                    <a:lnB>
                      <a:noFill/>
                    </a:lnB>
                    <a:solidFill>
                      <a:srgbClr val="0070C0"/>
                    </a:solidFill>
                  </a:tcPr>
                </a:tc>
                <a:tc>
                  <a:txBody>
                    <a:bodyPr/>
                    <a:lstStyle/>
                    <a:p>
                      <a:pPr algn="ctr"/>
                      <a:r>
                        <a:rPr lang="fr-FR" sz="1800" b="1" dirty="0">
                          <a:hlinkClick r:id="rId23"/>
                        </a:rPr>
                        <a:t>24,127 </a:t>
                      </a:r>
                      <a:endParaRPr lang="fr-FR" sz="1800" b="1" dirty="0"/>
                    </a:p>
                  </a:txBody>
                  <a:tcPr marL="33587" marR="33587" marT="16793" marB="16793" anchor="ctr">
                    <a:lnL>
                      <a:noFill/>
                    </a:lnL>
                    <a:lnR>
                      <a:noFill/>
                    </a:lnR>
                    <a:lnT>
                      <a:noFill/>
                    </a:lnT>
                    <a:lnB>
                      <a:noFill/>
                    </a:lnB>
                    <a:solidFill>
                      <a:srgbClr val="0070C0"/>
                    </a:solidFill>
                  </a:tcPr>
                </a:tc>
                <a:tc>
                  <a:txBody>
                    <a:bodyPr/>
                    <a:lstStyle/>
                    <a:p>
                      <a:pPr algn="ctr"/>
                      <a:r>
                        <a:rPr lang="fr-FR" sz="1800" b="1" dirty="0">
                          <a:hlinkClick r:id="rId24"/>
                        </a:rPr>
                        <a:t>1,310 </a:t>
                      </a:r>
                      <a:endParaRPr lang="fr-FR" sz="1800" b="1" dirty="0"/>
                    </a:p>
                  </a:txBody>
                  <a:tcPr marL="33587" marR="33587" marT="16793" marB="16793" anchor="ctr">
                    <a:lnL>
                      <a:noFill/>
                    </a:lnL>
                    <a:lnR>
                      <a:noFill/>
                    </a:lnR>
                    <a:lnT>
                      <a:noFill/>
                    </a:lnT>
                    <a:lnB>
                      <a:noFill/>
                    </a:lnB>
                    <a:solidFill>
                      <a:srgbClr val="0070C0"/>
                    </a:solidFill>
                  </a:tcPr>
                </a:tc>
                <a:tc>
                  <a:txBody>
                    <a:bodyPr/>
                    <a:lstStyle/>
                    <a:p>
                      <a:pPr algn="ctr"/>
                      <a:r>
                        <a:rPr lang="fr-FR" sz="1800" b="1" dirty="0">
                          <a:hlinkClick r:id="rId25"/>
                        </a:rPr>
                        <a:t>63 </a:t>
                      </a:r>
                      <a:endParaRPr lang="fr-FR" sz="1800" b="1" dirty="0"/>
                    </a:p>
                  </a:txBody>
                  <a:tcPr marL="33587" marR="33587" marT="16793" marB="16793" anchor="ctr">
                    <a:lnL>
                      <a:noFill/>
                    </a:lnL>
                    <a:lnR>
                      <a:noFill/>
                    </a:lnR>
                    <a:lnT>
                      <a:noFill/>
                    </a:lnT>
                    <a:lnB>
                      <a:noFill/>
                    </a:lnB>
                    <a:solidFill>
                      <a:srgbClr val="0070C0"/>
                    </a:solidFill>
                  </a:tcPr>
                </a:tc>
                <a:tc>
                  <a:txBody>
                    <a:bodyPr/>
                    <a:lstStyle/>
                    <a:p>
                      <a:pPr algn="ctr"/>
                      <a:r>
                        <a:rPr lang="fr-FR" sz="1800" b="1" dirty="0">
                          <a:hlinkClick r:id="rId26"/>
                        </a:rPr>
                        <a:t>70 </a:t>
                      </a:r>
                      <a:endParaRPr lang="fr-FR" sz="1800" b="1" dirty="0"/>
                    </a:p>
                  </a:txBody>
                  <a:tcPr marL="33587" marR="33587" marT="16793" marB="16793" anchor="ctr">
                    <a:lnL>
                      <a:noFill/>
                    </a:lnL>
                    <a:lnR>
                      <a:noFill/>
                    </a:lnR>
                    <a:lnT>
                      <a:noFill/>
                    </a:lnT>
                    <a:lnB>
                      <a:noFill/>
                    </a:lnB>
                    <a:solidFill>
                      <a:srgbClr val="0070C0"/>
                    </a:solidFill>
                  </a:tcPr>
                </a:tc>
                <a:tc>
                  <a:txBody>
                    <a:bodyPr/>
                    <a:lstStyle/>
                    <a:p>
                      <a:pPr algn="ctr"/>
                      <a:r>
                        <a:rPr lang="fr-FR" sz="1800" b="1" dirty="0">
                          <a:hlinkClick r:id="rId27"/>
                        </a:rPr>
                        <a:t>25,570 </a:t>
                      </a:r>
                      <a:endParaRPr lang="fr-FR" sz="1800" b="1" dirty="0"/>
                    </a:p>
                  </a:txBody>
                  <a:tcPr marL="33587" marR="33587" marT="16793" marB="16793" anchor="ctr">
                    <a:lnL>
                      <a:noFill/>
                    </a:lnL>
                    <a:lnR>
                      <a:noFill/>
                    </a:lnR>
                    <a:lnT>
                      <a:noFill/>
                    </a:lnT>
                    <a:lnB>
                      <a:noFill/>
                    </a:lnB>
                    <a:solidFill>
                      <a:srgbClr val="0070C0"/>
                    </a:solidFill>
                  </a:tcPr>
                </a:tc>
                <a:extLst>
                  <a:ext uri="{0D108BD9-81ED-4DB2-BD59-A6C34878D82A}">
                    <a16:rowId xmlns:a16="http://schemas.microsoft.com/office/drawing/2014/main" val="10006"/>
                  </a:ext>
                </a:extLst>
              </a:tr>
            </a:tbl>
          </a:graphicData>
        </a:graphic>
      </p:graphicFrame>
      <p:sp>
        <p:nvSpPr>
          <p:cNvPr id="33836" name="Rectangle 2">
            <a:extLst>
              <a:ext uri="{FF2B5EF4-FFF2-40B4-BE49-F238E27FC236}">
                <a16:creationId xmlns:a16="http://schemas.microsoft.com/office/drawing/2014/main" id="{765077B0-597D-657C-BF6F-AC18B8F31E30}"/>
              </a:ext>
            </a:extLst>
          </p:cNvPr>
          <p:cNvSpPr>
            <a:spLocks noChangeArrowheads="1"/>
          </p:cNvSpPr>
          <p:nvPr/>
        </p:nvSpPr>
        <p:spPr bwMode="auto">
          <a:xfrm>
            <a:off x="1500188" y="214313"/>
            <a:ext cx="6715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en-US" altLang="fr-FR" sz="1800">
                <a:latin typeface="Arial" panose="020B0604020202020204" pitchFamily="34" charset="0"/>
              </a:rPr>
              <a:t>Number of Entries in OMIM (Updated September 15th, 2020)</a:t>
            </a:r>
            <a:endParaRPr lang="fr-FR" altLang="fr-FR" sz="1800">
              <a:latin typeface="Arial" panose="020B0604020202020204" pitchFamily="34" charset="0"/>
            </a:endParaRPr>
          </a:p>
        </p:txBody>
      </p:sp>
      <p:sp>
        <p:nvSpPr>
          <p:cNvPr id="33837" name="Rectangle 3">
            <a:extLst>
              <a:ext uri="{FF2B5EF4-FFF2-40B4-BE49-F238E27FC236}">
                <a16:creationId xmlns:a16="http://schemas.microsoft.com/office/drawing/2014/main" id="{D6A05BE7-8C33-57CF-A902-301ECA748DC2}"/>
              </a:ext>
            </a:extLst>
          </p:cNvPr>
          <p:cNvSpPr>
            <a:spLocks noChangeArrowheads="1"/>
          </p:cNvSpPr>
          <p:nvPr/>
        </p:nvSpPr>
        <p:spPr bwMode="auto">
          <a:xfrm>
            <a:off x="5572125" y="6488113"/>
            <a:ext cx="3365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solidFill>
                  <a:srgbClr val="FF0000"/>
                </a:solidFill>
                <a:latin typeface="Arial" panose="020B0604020202020204" pitchFamily="34" charset="0"/>
              </a:rPr>
              <a:t>https://omim.org/statistics/entry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Oval 2">
            <a:extLst>
              <a:ext uri="{FF2B5EF4-FFF2-40B4-BE49-F238E27FC236}">
                <a16:creationId xmlns:a16="http://schemas.microsoft.com/office/drawing/2014/main" id="{18AF5800-8080-B783-658C-68D124F4EBFA}"/>
              </a:ext>
            </a:extLst>
          </p:cNvPr>
          <p:cNvSpPr>
            <a:spLocks noChangeArrowheads="1"/>
          </p:cNvSpPr>
          <p:nvPr/>
        </p:nvSpPr>
        <p:spPr bwMode="auto">
          <a:xfrm>
            <a:off x="1736725" y="1984375"/>
            <a:ext cx="531813" cy="5080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3</a:t>
            </a:r>
          </a:p>
        </p:txBody>
      </p:sp>
      <p:sp>
        <p:nvSpPr>
          <p:cNvPr id="232451" name="Rectangle 3">
            <a:extLst>
              <a:ext uri="{FF2B5EF4-FFF2-40B4-BE49-F238E27FC236}">
                <a16:creationId xmlns:a16="http://schemas.microsoft.com/office/drawing/2014/main" id="{D121AD6A-8099-0F8C-7AB7-36F7325F0D17}"/>
              </a:ext>
            </a:extLst>
          </p:cNvPr>
          <p:cNvSpPr>
            <a:spLocks noChangeArrowheads="1"/>
          </p:cNvSpPr>
          <p:nvPr/>
        </p:nvSpPr>
        <p:spPr bwMode="auto">
          <a:xfrm>
            <a:off x="1189038" y="476250"/>
            <a:ext cx="503237" cy="431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52" name="Rectangle 4">
            <a:extLst>
              <a:ext uri="{FF2B5EF4-FFF2-40B4-BE49-F238E27FC236}">
                <a16:creationId xmlns:a16="http://schemas.microsoft.com/office/drawing/2014/main" id="{97C6FFAD-3C85-83BD-2097-93808C6F8C82}"/>
              </a:ext>
            </a:extLst>
          </p:cNvPr>
          <p:cNvSpPr>
            <a:spLocks noChangeArrowheads="1"/>
          </p:cNvSpPr>
          <p:nvPr/>
        </p:nvSpPr>
        <p:spPr bwMode="auto">
          <a:xfrm>
            <a:off x="1116013" y="1984375"/>
            <a:ext cx="438150" cy="4365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2</a:t>
            </a:r>
          </a:p>
        </p:txBody>
      </p:sp>
      <p:sp>
        <p:nvSpPr>
          <p:cNvPr id="232453" name="Oval 5">
            <a:extLst>
              <a:ext uri="{FF2B5EF4-FFF2-40B4-BE49-F238E27FC236}">
                <a16:creationId xmlns:a16="http://schemas.microsoft.com/office/drawing/2014/main" id="{C56D1355-A5FB-81AC-14E5-D7CF1F8535C6}"/>
              </a:ext>
            </a:extLst>
          </p:cNvPr>
          <p:cNvSpPr>
            <a:spLocks noChangeArrowheads="1"/>
          </p:cNvSpPr>
          <p:nvPr/>
        </p:nvSpPr>
        <p:spPr bwMode="auto">
          <a:xfrm>
            <a:off x="1189038" y="1190625"/>
            <a:ext cx="430212" cy="43815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54" name="Rectangle 6">
            <a:extLst>
              <a:ext uri="{FF2B5EF4-FFF2-40B4-BE49-F238E27FC236}">
                <a16:creationId xmlns:a16="http://schemas.microsoft.com/office/drawing/2014/main" id="{C37028BC-5248-147E-A830-548CC4C9377F}"/>
              </a:ext>
            </a:extLst>
          </p:cNvPr>
          <p:cNvSpPr>
            <a:spLocks noChangeArrowheads="1"/>
          </p:cNvSpPr>
          <p:nvPr/>
        </p:nvSpPr>
        <p:spPr bwMode="auto">
          <a:xfrm>
            <a:off x="1116013" y="2992438"/>
            <a:ext cx="182562" cy="365125"/>
          </a:xfrm>
          <a:prstGeom prst="rect">
            <a:avLst/>
          </a:prstGeom>
          <a:solidFill>
            <a:schemeClr val="bg2"/>
          </a:solidFill>
          <a:ln w="19050">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55" name="Oval 7">
            <a:extLst>
              <a:ext uri="{FF2B5EF4-FFF2-40B4-BE49-F238E27FC236}">
                <a16:creationId xmlns:a16="http://schemas.microsoft.com/office/drawing/2014/main" id="{2CC23899-4DA5-973B-8BD9-96769C4504DA}"/>
              </a:ext>
            </a:extLst>
          </p:cNvPr>
          <p:cNvSpPr>
            <a:spLocks noChangeArrowheads="1"/>
          </p:cNvSpPr>
          <p:nvPr/>
        </p:nvSpPr>
        <p:spPr bwMode="auto">
          <a:xfrm>
            <a:off x="1663700" y="2992438"/>
            <a:ext cx="366713" cy="365125"/>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56" name="Rectangle 8">
            <a:extLst>
              <a:ext uri="{FF2B5EF4-FFF2-40B4-BE49-F238E27FC236}">
                <a16:creationId xmlns:a16="http://schemas.microsoft.com/office/drawing/2014/main" id="{208E747B-6BE6-70A6-C6EC-729EEF022775}"/>
              </a:ext>
            </a:extLst>
          </p:cNvPr>
          <p:cNvSpPr>
            <a:spLocks noChangeArrowheads="1"/>
          </p:cNvSpPr>
          <p:nvPr/>
        </p:nvSpPr>
        <p:spPr bwMode="auto">
          <a:xfrm>
            <a:off x="1298575" y="2992438"/>
            <a:ext cx="182563" cy="3651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57" name="Arc 9">
            <a:extLst>
              <a:ext uri="{FF2B5EF4-FFF2-40B4-BE49-F238E27FC236}">
                <a16:creationId xmlns:a16="http://schemas.microsoft.com/office/drawing/2014/main" id="{F08B9BB1-1767-3606-BEB0-3AC6369B6BD8}"/>
              </a:ext>
            </a:extLst>
          </p:cNvPr>
          <p:cNvSpPr>
            <a:spLocks/>
          </p:cNvSpPr>
          <p:nvPr/>
        </p:nvSpPr>
        <p:spPr bwMode="auto">
          <a:xfrm flipV="1">
            <a:off x="1847850" y="3175000"/>
            <a:ext cx="182563" cy="182563"/>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chemeClr val="bg2"/>
          </a:solidFill>
          <a:ln w="9525">
            <a:solidFill>
              <a:schemeClr val="tx1"/>
            </a:solidFill>
            <a:round/>
            <a:headEnd/>
            <a:tailEnd/>
          </a:ln>
        </p:spPr>
        <p:txBody>
          <a:bodyPr/>
          <a:lstStyle/>
          <a:p>
            <a:endParaRPr lang="en-US"/>
          </a:p>
        </p:txBody>
      </p:sp>
      <p:sp>
        <p:nvSpPr>
          <p:cNvPr id="232458" name="AutoShape 10">
            <a:extLst>
              <a:ext uri="{FF2B5EF4-FFF2-40B4-BE49-F238E27FC236}">
                <a16:creationId xmlns:a16="http://schemas.microsoft.com/office/drawing/2014/main" id="{4175908E-267F-BC91-267F-ECBFD57A948A}"/>
              </a:ext>
            </a:extLst>
          </p:cNvPr>
          <p:cNvSpPr>
            <a:spLocks noChangeArrowheads="1"/>
          </p:cNvSpPr>
          <p:nvPr/>
        </p:nvSpPr>
        <p:spPr bwMode="auto">
          <a:xfrm>
            <a:off x="5795963" y="404813"/>
            <a:ext cx="504825" cy="503237"/>
          </a:xfrm>
          <a:prstGeom prst="flowChartDecision">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59" name="Rectangle 11">
            <a:extLst>
              <a:ext uri="{FF2B5EF4-FFF2-40B4-BE49-F238E27FC236}">
                <a16:creationId xmlns:a16="http://schemas.microsoft.com/office/drawing/2014/main" id="{CA15BBA3-DD3B-5A4C-3C01-24504D15CCAC}"/>
              </a:ext>
            </a:extLst>
          </p:cNvPr>
          <p:cNvSpPr>
            <a:spLocks noChangeArrowheads="1"/>
          </p:cNvSpPr>
          <p:nvPr/>
        </p:nvSpPr>
        <p:spPr bwMode="auto">
          <a:xfrm>
            <a:off x="971550" y="5300663"/>
            <a:ext cx="365125" cy="365125"/>
          </a:xfrm>
          <a:prstGeom prst="rect">
            <a:avLst/>
          </a:prstGeom>
          <a:solidFill>
            <a:schemeClr val="bg2"/>
          </a:solidFill>
          <a:ln w="19050">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60" name="Oval 12">
            <a:extLst>
              <a:ext uri="{FF2B5EF4-FFF2-40B4-BE49-F238E27FC236}">
                <a16:creationId xmlns:a16="http://schemas.microsoft.com/office/drawing/2014/main" id="{B4F68962-2D0E-1744-BC05-D92DCAEB6CE4}"/>
              </a:ext>
            </a:extLst>
          </p:cNvPr>
          <p:cNvSpPr>
            <a:spLocks noChangeArrowheads="1"/>
          </p:cNvSpPr>
          <p:nvPr/>
        </p:nvSpPr>
        <p:spPr bwMode="auto">
          <a:xfrm>
            <a:off x="1519238" y="5300663"/>
            <a:ext cx="366712" cy="365125"/>
          </a:xfrm>
          <a:prstGeom prst="ellipse">
            <a:avLst/>
          </a:prstGeom>
          <a:solidFill>
            <a:schemeClr val="bg2"/>
          </a:solidFill>
          <a:ln w="19050">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solidFill>
                <a:schemeClr val="bg2"/>
              </a:solidFill>
              <a:latin typeface="Arial" panose="020B0604020202020204" pitchFamily="34" charset="0"/>
            </a:endParaRPr>
          </a:p>
        </p:txBody>
      </p:sp>
      <p:sp>
        <p:nvSpPr>
          <p:cNvPr id="232461" name="Arc 13">
            <a:extLst>
              <a:ext uri="{FF2B5EF4-FFF2-40B4-BE49-F238E27FC236}">
                <a16:creationId xmlns:a16="http://schemas.microsoft.com/office/drawing/2014/main" id="{82E9EF76-5292-7613-C568-0CAC73CC4E78}"/>
              </a:ext>
            </a:extLst>
          </p:cNvPr>
          <p:cNvSpPr>
            <a:spLocks/>
          </p:cNvSpPr>
          <p:nvPr/>
        </p:nvSpPr>
        <p:spPr bwMode="auto">
          <a:xfrm>
            <a:off x="1847850" y="2992438"/>
            <a:ext cx="182563" cy="182562"/>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chemeClr val="bg2"/>
          </a:solidFill>
          <a:ln w="9525">
            <a:solidFill>
              <a:schemeClr val="tx1"/>
            </a:solidFill>
            <a:round/>
            <a:headEnd/>
            <a:tailEnd/>
          </a:ln>
        </p:spPr>
        <p:txBody>
          <a:bodyPr/>
          <a:lstStyle/>
          <a:p>
            <a:endParaRPr lang="en-US"/>
          </a:p>
        </p:txBody>
      </p:sp>
      <p:sp>
        <p:nvSpPr>
          <p:cNvPr id="232462" name="Oval 14">
            <a:extLst>
              <a:ext uri="{FF2B5EF4-FFF2-40B4-BE49-F238E27FC236}">
                <a16:creationId xmlns:a16="http://schemas.microsoft.com/office/drawing/2014/main" id="{B22D2042-3089-0FDA-52A8-DBC40E910809}"/>
              </a:ext>
            </a:extLst>
          </p:cNvPr>
          <p:cNvSpPr>
            <a:spLocks noChangeArrowheads="1"/>
          </p:cNvSpPr>
          <p:nvPr/>
        </p:nvSpPr>
        <p:spPr bwMode="auto">
          <a:xfrm>
            <a:off x="1254125" y="4005263"/>
            <a:ext cx="365125" cy="365125"/>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63" name="Oval 15">
            <a:extLst>
              <a:ext uri="{FF2B5EF4-FFF2-40B4-BE49-F238E27FC236}">
                <a16:creationId xmlns:a16="http://schemas.microsoft.com/office/drawing/2014/main" id="{D522FAB0-1E33-B78F-9674-6E9B83AB528C}"/>
              </a:ext>
            </a:extLst>
          </p:cNvPr>
          <p:cNvSpPr>
            <a:spLocks noChangeArrowheads="1"/>
          </p:cNvSpPr>
          <p:nvPr/>
        </p:nvSpPr>
        <p:spPr bwMode="auto">
          <a:xfrm>
            <a:off x="1344613" y="4097338"/>
            <a:ext cx="184150" cy="182562"/>
          </a:xfrm>
          <a:prstGeom prst="ellipse">
            <a:avLst/>
          </a:prstGeom>
          <a:solidFill>
            <a:schemeClr val="bg2"/>
          </a:solidFill>
          <a:ln w="19050">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64" name="AutoShape 16">
            <a:extLst>
              <a:ext uri="{FF2B5EF4-FFF2-40B4-BE49-F238E27FC236}">
                <a16:creationId xmlns:a16="http://schemas.microsoft.com/office/drawing/2014/main" id="{149DC1D3-FBD7-15A2-3CE0-69E8059F2F2D}"/>
              </a:ext>
            </a:extLst>
          </p:cNvPr>
          <p:cNvSpPr>
            <a:spLocks noChangeArrowheads="1"/>
          </p:cNvSpPr>
          <p:nvPr/>
        </p:nvSpPr>
        <p:spPr bwMode="auto">
          <a:xfrm>
            <a:off x="5867400" y="1196975"/>
            <a:ext cx="457200" cy="547688"/>
          </a:xfrm>
          <a:prstGeom prst="flowChartDecision">
            <a:avLst/>
          </a:prstGeom>
          <a:noFill/>
          <a:ln w="1905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65" name="Rectangle 17">
            <a:extLst>
              <a:ext uri="{FF2B5EF4-FFF2-40B4-BE49-F238E27FC236}">
                <a16:creationId xmlns:a16="http://schemas.microsoft.com/office/drawing/2014/main" id="{34540CC2-906A-1F9D-FCB5-418834A3F97C}"/>
              </a:ext>
            </a:extLst>
          </p:cNvPr>
          <p:cNvSpPr>
            <a:spLocks noChangeArrowheads="1"/>
          </p:cNvSpPr>
          <p:nvPr/>
        </p:nvSpPr>
        <p:spPr bwMode="auto">
          <a:xfrm>
            <a:off x="5940425" y="2035175"/>
            <a:ext cx="365125" cy="36671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66" name="Line 18">
            <a:extLst>
              <a:ext uri="{FF2B5EF4-FFF2-40B4-BE49-F238E27FC236}">
                <a16:creationId xmlns:a16="http://schemas.microsoft.com/office/drawing/2014/main" id="{2CCFF9F7-721A-3D97-46FD-F8F4DCFDC571}"/>
              </a:ext>
            </a:extLst>
          </p:cNvPr>
          <p:cNvSpPr>
            <a:spLocks noChangeShapeType="1"/>
          </p:cNvSpPr>
          <p:nvPr/>
        </p:nvSpPr>
        <p:spPr bwMode="auto">
          <a:xfrm flipV="1">
            <a:off x="5848350" y="1944688"/>
            <a:ext cx="549275" cy="5476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2467" name="Rectangle 19">
            <a:extLst>
              <a:ext uri="{FF2B5EF4-FFF2-40B4-BE49-F238E27FC236}">
                <a16:creationId xmlns:a16="http://schemas.microsoft.com/office/drawing/2014/main" id="{3DD7D4CB-084F-663F-575D-566BD96415CD}"/>
              </a:ext>
            </a:extLst>
          </p:cNvPr>
          <p:cNvSpPr>
            <a:spLocks noChangeArrowheads="1"/>
          </p:cNvSpPr>
          <p:nvPr/>
        </p:nvSpPr>
        <p:spPr bwMode="auto">
          <a:xfrm>
            <a:off x="5940425" y="2967038"/>
            <a:ext cx="395288" cy="365125"/>
          </a:xfrm>
          <a:prstGeom prst="rect">
            <a:avLst/>
          </a:prstGeom>
          <a:solidFill>
            <a:schemeClr val="bg2"/>
          </a:solidFill>
          <a:ln w="19050">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68" name="Line 20">
            <a:extLst>
              <a:ext uri="{FF2B5EF4-FFF2-40B4-BE49-F238E27FC236}">
                <a16:creationId xmlns:a16="http://schemas.microsoft.com/office/drawing/2014/main" id="{7D201454-FD02-987B-40B7-722F08965766}"/>
              </a:ext>
            </a:extLst>
          </p:cNvPr>
          <p:cNvSpPr>
            <a:spLocks noChangeShapeType="1"/>
          </p:cNvSpPr>
          <p:nvPr/>
        </p:nvSpPr>
        <p:spPr bwMode="auto">
          <a:xfrm flipV="1">
            <a:off x="5848350" y="3390900"/>
            <a:ext cx="182563" cy="1825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2469" name="Rectangle 21">
            <a:extLst>
              <a:ext uri="{FF2B5EF4-FFF2-40B4-BE49-F238E27FC236}">
                <a16:creationId xmlns:a16="http://schemas.microsoft.com/office/drawing/2014/main" id="{6CBC24D8-68C8-6B24-BD61-EA35B5892AD3}"/>
              </a:ext>
            </a:extLst>
          </p:cNvPr>
          <p:cNvSpPr>
            <a:spLocks noChangeArrowheads="1"/>
          </p:cNvSpPr>
          <p:nvPr/>
        </p:nvSpPr>
        <p:spPr bwMode="auto">
          <a:xfrm>
            <a:off x="5867400" y="5224463"/>
            <a:ext cx="365125" cy="3651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70" name="AutoShape 22">
            <a:extLst>
              <a:ext uri="{FF2B5EF4-FFF2-40B4-BE49-F238E27FC236}">
                <a16:creationId xmlns:a16="http://schemas.microsoft.com/office/drawing/2014/main" id="{AE3647EF-9207-241A-5483-57124280F1CC}"/>
              </a:ext>
            </a:extLst>
          </p:cNvPr>
          <p:cNvSpPr>
            <a:spLocks/>
          </p:cNvSpPr>
          <p:nvPr/>
        </p:nvSpPr>
        <p:spPr bwMode="auto">
          <a:xfrm>
            <a:off x="5676900" y="5224463"/>
            <a:ext cx="92075" cy="365125"/>
          </a:xfrm>
          <a:prstGeom prst="leftBracket">
            <a:avLst>
              <a:gd name="adj" fmla="val 33046"/>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71" name="AutoShape 23">
            <a:extLst>
              <a:ext uri="{FF2B5EF4-FFF2-40B4-BE49-F238E27FC236}">
                <a16:creationId xmlns:a16="http://schemas.microsoft.com/office/drawing/2014/main" id="{9F4CB0FD-ECA6-7F1F-E77C-B82A2A3C7D9D}"/>
              </a:ext>
            </a:extLst>
          </p:cNvPr>
          <p:cNvSpPr>
            <a:spLocks/>
          </p:cNvSpPr>
          <p:nvPr/>
        </p:nvSpPr>
        <p:spPr bwMode="auto">
          <a:xfrm>
            <a:off x="6305550" y="5224463"/>
            <a:ext cx="92075" cy="365125"/>
          </a:xfrm>
          <a:prstGeom prst="rightBracket">
            <a:avLst>
              <a:gd name="adj" fmla="val 33046"/>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72" name="Oval 24">
            <a:extLst>
              <a:ext uri="{FF2B5EF4-FFF2-40B4-BE49-F238E27FC236}">
                <a16:creationId xmlns:a16="http://schemas.microsoft.com/office/drawing/2014/main" id="{3C5AEAA1-6BD0-A6FC-0E8B-38052B6113C8}"/>
              </a:ext>
            </a:extLst>
          </p:cNvPr>
          <p:cNvSpPr>
            <a:spLocks noChangeArrowheads="1"/>
          </p:cNvSpPr>
          <p:nvPr/>
        </p:nvSpPr>
        <p:spPr bwMode="auto">
          <a:xfrm>
            <a:off x="6142038" y="4183063"/>
            <a:ext cx="182562" cy="18415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73" name="Rectangle 25">
            <a:extLst>
              <a:ext uri="{FF2B5EF4-FFF2-40B4-BE49-F238E27FC236}">
                <a16:creationId xmlns:a16="http://schemas.microsoft.com/office/drawing/2014/main" id="{DBB9A8A1-8622-3BB8-BC48-8AB6A2F61D8D}"/>
              </a:ext>
            </a:extLst>
          </p:cNvPr>
          <p:cNvSpPr>
            <a:spLocks noChangeArrowheads="1"/>
          </p:cNvSpPr>
          <p:nvPr/>
        </p:nvSpPr>
        <p:spPr bwMode="auto">
          <a:xfrm>
            <a:off x="5768975" y="4162425"/>
            <a:ext cx="182563" cy="1825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2474" name="Line 26">
            <a:extLst>
              <a:ext uri="{FF2B5EF4-FFF2-40B4-BE49-F238E27FC236}">
                <a16:creationId xmlns:a16="http://schemas.microsoft.com/office/drawing/2014/main" id="{D17F1CBE-C4E6-B97F-1FDF-BBF497F674C6}"/>
              </a:ext>
            </a:extLst>
          </p:cNvPr>
          <p:cNvSpPr>
            <a:spLocks noChangeShapeType="1"/>
          </p:cNvSpPr>
          <p:nvPr/>
        </p:nvSpPr>
        <p:spPr bwMode="auto">
          <a:xfrm flipV="1">
            <a:off x="5676900" y="4071938"/>
            <a:ext cx="366713" cy="3651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2475" name="Line 27">
            <a:extLst>
              <a:ext uri="{FF2B5EF4-FFF2-40B4-BE49-F238E27FC236}">
                <a16:creationId xmlns:a16="http://schemas.microsoft.com/office/drawing/2014/main" id="{CFD214EE-4B47-67CE-33F1-728014BF27EF}"/>
              </a:ext>
            </a:extLst>
          </p:cNvPr>
          <p:cNvSpPr>
            <a:spLocks noChangeShapeType="1"/>
          </p:cNvSpPr>
          <p:nvPr/>
        </p:nvSpPr>
        <p:spPr bwMode="auto">
          <a:xfrm>
            <a:off x="6232525" y="4000500"/>
            <a:ext cx="0" cy="182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2476" name="Rectangle 28">
            <a:extLst>
              <a:ext uri="{FF2B5EF4-FFF2-40B4-BE49-F238E27FC236}">
                <a16:creationId xmlns:a16="http://schemas.microsoft.com/office/drawing/2014/main" id="{856AD5DD-332A-5AC0-A806-F161E742E6B8}"/>
              </a:ext>
            </a:extLst>
          </p:cNvPr>
          <p:cNvSpPr>
            <a:spLocks noChangeArrowheads="1"/>
          </p:cNvSpPr>
          <p:nvPr/>
        </p:nvSpPr>
        <p:spPr bwMode="auto">
          <a:xfrm>
            <a:off x="2051050" y="476250"/>
            <a:ext cx="1368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HOMME</a:t>
            </a:r>
          </a:p>
        </p:txBody>
      </p:sp>
      <p:sp>
        <p:nvSpPr>
          <p:cNvPr id="232477" name="Rectangle 29">
            <a:extLst>
              <a:ext uri="{FF2B5EF4-FFF2-40B4-BE49-F238E27FC236}">
                <a16:creationId xmlns:a16="http://schemas.microsoft.com/office/drawing/2014/main" id="{06D31BEB-6A94-27C9-4324-4E8E1780834D}"/>
              </a:ext>
            </a:extLst>
          </p:cNvPr>
          <p:cNvSpPr>
            <a:spLocks noChangeArrowheads="1"/>
          </p:cNvSpPr>
          <p:nvPr/>
        </p:nvSpPr>
        <p:spPr bwMode="auto">
          <a:xfrm>
            <a:off x="2051050" y="1196975"/>
            <a:ext cx="1368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FEMME</a:t>
            </a:r>
          </a:p>
        </p:txBody>
      </p:sp>
      <p:sp>
        <p:nvSpPr>
          <p:cNvPr id="232478" name="Rectangle 30">
            <a:extLst>
              <a:ext uri="{FF2B5EF4-FFF2-40B4-BE49-F238E27FC236}">
                <a16:creationId xmlns:a16="http://schemas.microsoft.com/office/drawing/2014/main" id="{F7BE7D53-40ED-97B3-901C-3EE297D5F8C8}"/>
              </a:ext>
            </a:extLst>
          </p:cNvPr>
          <p:cNvSpPr>
            <a:spLocks noChangeArrowheads="1"/>
          </p:cNvSpPr>
          <p:nvPr/>
        </p:nvSpPr>
        <p:spPr bwMode="auto">
          <a:xfrm>
            <a:off x="2411413" y="2060575"/>
            <a:ext cx="16557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Nbre d’enfant</a:t>
            </a:r>
          </a:p>
        </p:txBody>
      </p:sp>
      <p:sp>
        <p:nvSpPr>
          <p:cNvPr id="232479" name="Rectangle 31">
            <a:extLst>
              <a:ext uri="{FF2B5EF4-FFF2-40B4-BE49-F238E27FC236}">
                <a16:creationId xmlns:a16="http://schemas.microsoft.com/office/drawing/2014/main" id="{99106506-776B-BF92-7A40-E3BBA3C24854}"/>
              </a:ext>
            </a:extLst>
          </p:cNvPr>
          <p:cNvSpPr>
            <a:spLocks noChangeArrowheads="1"/>
          </p:cNvSpPr>
          <p:nvPr/>
        </p:nvSpPr>
        <p:spPr bwMode="auto">
          <a:xfrm>
            <a:off x="2411413" y="2924175"/>
            <a:ext cx="2808287"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Hétérozygote pour un caractère autosomique</a:t>
            </a:r>
          </a:p>
        </p:txBody>
      </p:sp>
      <p:sp>
        <p:nvSpPr>
          <p:cNvPr id="232480" name="Rectangle 32">
            <a:extLst>
              <a:ext uri="{FF2B5EF4-FFF2-40B4-BE49-F238E27FC236}">
                <a16:creationId xmlns:a16="http://schemas.microsoft.com/office/drawing/2014/main" id="{FEEDAB44-2328-B376-9242-63EF2D5B051B}"/>
              </a:ext>
            </a:extLst>
          </p:cNvPr>
          <p:cNvSpPr>
            <a:spLocks noChangeArrowheads="1"/>
          </p:cNvSpPr>
          <p:nvPr/>
        </p:nvSpPr>
        <p:spPr bwMode="auto">
          <a:xfrm>
            <a:off x="6443663" y="476250"/>
            <a:ext cx="23050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Sexe indéterminé</a:t>
            </a:r>
          </a:p>
        </p:txBody>
      </p:sp>
      <p:sp>
        <p:nvSpPr>
          <p:cNvPr id="232481" name="Rectangle 33">
            <a:extLst>
              <a:ext uri="{FF2B5EF4-FFF2-40B4-BE49-F238E27FC236}">
                <a16:creationId xmlns:a16="http://schemas.microsoft.com/office/drawing/2014/main" id="{799CC46E-9C93-CDF6-CB6C-D636C81E332B}"/>
              </a:ext>
            </a:extLst>
          </p:cNvPr>
          <p:cNvSpPr>
            <a:spLocks noChangeArrowheads="1"/>
          </p:cNvSpPr>
          <p:nvPr/>
        </p:nvSpPr>
        <p:spPr bwMode="auto">
          <a:xfrm>
            <a:off x="2124075" y="5229225"/>
            <a:ext cx="18716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Individu atteint</a:t>
            </a:r>
          </a:p>
        </p:txBody>
      </p:sp>
      <p:sp>
        <p:nvSpPr>
          <p:cNvPr id="232482" name="Rectangle 34">
            <a:extLst>
              <a:ext uri="{FF2B5EF4-FFF2-40B4-BE49-F238E27FC236}">
                <a16:creationId xmlns:a16="http://schemas.microsoft.com/office/drawing/2014/main" id="{B549F336-A956-3531-149C-E27AB4543A2F}"/>
              </a:ext>
            </a:extLst>
          </p:cNvPr>
          <p:cNvSpPr>
            <a:spLocks noChangeArrowheads="1"/>
          </p:cNvSpPr>
          <p:nvPr/>
        </p:nvSpPr>
        <p:spPr bwMode="auto">
          <a:xfrm>
            <a:off x="2195513" y="3860800"/>
            <a:ext cx="2808287"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Hétérozygote pour un caractère récessif lié à l’X</a:t>
            </a:r>
          </a:p>
        </p:txBody>
      </p:sp>
      <p:sp>
        <p:nvSpPr>
          <p:cNvPr id="232483" name="Rectangle 35">
            <a:extLst>
              <a:ext uri="{FF2B5EF4-FFF2-40B4-BE49-F238E27FC236}">
                <a16:creationId xmlns:a16="http://schemas.microsoft.com/office/drawing/2014/main" id="{D3E9A7B4-F8CB-CD1E-AB9E-C6EB6248AB35}"/>
              </a:ext>
            </a:extLst>
          </p:cNvPr>
          <p:cNvSpPr>
            <a:spLocks noChangeArrowheads="1"/>
          </p:cNvSpPr>
          <p:nvPr/>
        </p:nvSpPr>
        <p:spPr bwMode="auto">
          <a:xfrm>
            <a:off x="6516688" y="1268413"/>
            <a:ext cx="23050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Grossesse en cours</a:t>
            </a:r>
          </a:p>
        </p:txBody>
      </p:sp>
      <p:sp>
        <p:nvSpPr>
          <p:cNvPr id="232484" name="Rectangle 36">
            <a:extLst>
              <a:ext uri="{FF2B5EF4-FFF2-40B4-BE49-F238E27FC236}">
                <a16:creationId xmlns:a16="http://schemas.microsoft.com/office/drawing/2014/main" id="{3D674758-EA9D-A8E1-F07D-9F1F65623B1E}"/>
              </a:ext>
            </a:extLst>
          </p:cNvPr>
          <p:cNvSpPr>
            <a:spLocks noChangeArrowheads="1"/>
          </p:cNvSpPr>
          <p:nvPr/>
        </p:nvSpPr>
        <p:spPr bwMode="auto">
          <a:xfrm>
            <a:off x="6588125" y="2060575"/>
            <a:ext cx="23050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Individu décédé</a:t>
            </a:r>
          </a:p>
        </p:txBody>
      </p:sp>
      <p:sp>
        <p:nvSpPr>
          <p:cNvPr id="232485" name="Rectangle 37">
            <a:extLst>
              <a:ext uri="{FF2B5EF4-FFF2-40B4-BE49-F238E27FC236}">
                <a16:creationId xmlns:a16="http://schemas.microsoft.com/office/drawing/2014/main" id="{3B5F0F27-F2D2-AE84-9934-9B1BA2ABAD19}"/>
              </a:ext>
            </a:extLst>
          </p:cNvPr>
          <p:cNvSpPr>
            <a:spLocks noChangeArrowheads="1"/>
          </p:cNvSpPr>
          <p:nvPr/>
        </p:nvSpPr>
        <p:spPr bwMode="auto">
          <a:xfrm>
            <a:off x="6588125" y="2636838"/>
            <a:ext cx="151288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Probant</a:t>
            </a:r>
          </a:p>
          <a:p>
            <a:pPr>
              <a:spcBef>
                <a:spcPct val="0"/>
              </a:spcBef>
              <a:buClrTx/>
              <a:buSzTx/>
              <a:buFontTx/>
              <a:buNone/>
            </a:pPr>
            <a:r>
              <a:rPr lang="fr-FR" altLang="fr-FR" sz="1800">
                <a:latin typeface="Arial" panose="020B0604020202020204" pitchFamily="34" charset="0"/>
              </a:rPr>
              <a:t>Cas index</a:t>
            </a:r>
          </a:p>
          <a:p>
            <a:pPr>
              <a:spcBef>
                <a:spcPct val="0"/>
              </a:spcBef>
              <a:buClrTx/>
              <a:buSzTx/>
              <a:buFontTx/>
              <a:buNone/>
            </a:pPr>
            <a:r>
              <a:rPr lang="fr-FR" altLang="fr-FR" sz="1800">
                <a:latin typeface="Arial" panose="020B0604020202020204" pitchFamily="34" charset="0"/>
              </a:rPr>
              <a:t>propositus</a:t>
            </a:r>
          </a:p>
        </p:txBody>
      </p:sp>
      <p:sp>
        <p:nvSpPr>
          <p:cNvPr id="232486" name="Rectangle 38">
            <a:extLst>
              <a:ext uri="{FF2B5EF4-FFF2-40B4-BE49-F238E27FC236}">
                <a16:creationId xmlns:a16="http://schemas.microsoft.com/office/drawing/2014/main" id="{ED429A1F-8786-5848-13DC-462A90E1CA65}"/>
              </a:ext>
            </a:extLst>
          </p:cNvPr>
          <p:cNvSpPr>
            <a:spLocks noChangeArrowheads="1"/>
          </p:cNvSpPr>
          <p:nvPr/>
        </p:nvSpPr>
        <p:spPr bwMode="auto">
          <a:xfrm>
            <a:off x="6588125" y="4005263"/>
            <a:ext cx="23050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Avortement, mort prématuré</a:t>
            </a:r>
          </a:p>
        </p:txBody>
      </p:sp>
      <p:sp>
        <p:nvSpPr>
          <p:cNvPr id="232487" name="Rectangle 39">
            <a:extLst>
              <a:ext uri="{FF2B5EF4-FFF2-40B4-BE49-F238E27FC236}">
                <a16:creationId xmlns:a16="http://schemas.microsoft.com/office/drawing/2014/main" id="{B41180E8-98BB-E6C7-BD30-311503185397}"/>
              </a:ext>
            </a:extLst>
          </p:cNvPr>
          <p:cNvSpPr>
            <a:spLocks noChangeArrowheads="1"/>
          </p:cNvSpPr>
          <p:nvPr/>
        </p:nvSpPr>
        <p:spPr bwMode="auto">
          <a:xfrm>
            <a:off x="6588125" y="5229225"/>
            <a:ext cx="23050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Adoption</a:t>
            </a:r>
          </a:p>
        </p:txBody>
      </p:sp>
      <p:sp>
        <p:nvSpPr>
          <p:cNvPr id="34855" name="Rectangle 40">
            <a:extLst>
              <a:ext uri="{FF2B5EF4-FFF2-40B4-BE49-F238E27FC236}">
                <a16:creationId xmlns:a16="http://schemas.microsoft.com/office/drawing/2014/main" id="{0CA44199-B122-B826-93C7-B9D6E0C522A1}"/>
              </a:ext>
            </a:extLst>
          </p:cNvPr>
          <p:cNvSpPr>
            <a:spLocks noChangeArrowheads="1"/>
          </p:cNvSpPr>
          <p:nvPr/>
        </p:nvSpPr>
        <p:spPr bwMode="auto">
          <a:xfrm>
            <a:off x="0" y="0"/>
            <a:ext cx="5187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i="1" u="sng">
                <a:latin typeface="Arial" panose="020B0604020202020204" pitchFamily="34" charset="0"/>
              </a:rPr>
              <a:t>Symboles utilisés dans les arbres généalogiques</a:t>
            </a:r>
            <a:r>
              <a:rPr lang="fr-FR" altLang="fr-FR" sz="1800">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2451"/>
                                        </p:tgtEl>
                                        <p:attrNameLst>
                                          <p:attrName>style.visibility</p:attrName>
                                        </p:attrNameLst>
                                      </p:cBhvr>
                                      <p:to>
                                        <p:strVal val="visible"/>
                                      </p:to>
                                    </p:set>
                                    <p:animEffect transition="in" filter="checkerboard(across)">
                                      <p:cBhvr>
                                        <p:cTn id="7" dur="500"/>
                                        <p:tgtEl>
                                          <p:spTgt spid="23245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32476"/>
                                        </p:tgtEl>
                                        <p:attrNameLst>
                                          <p:attrName>style.visibility</p:attrName>
                                        </p:attrNameLst>
                                      </p:cBhvr>
                                      <p:to>
                                        <p:strVal val="visible"/>
                                      </p:to>
                                    </p:set>
                                    <p:animEffect transition="in" filter="checkerboard(across)">
                                      <p:cBhvr>
                                        <p:cTn id="10" dur="500"/>
                                        <p:tgtEl>
                                          <p:spTgt spid="23247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32477"/>
                                        </p:tgtEl>
                                        <p:attrNameLst>
                                          <p:attrName>style.visibility</p:attrName>
                                        </p:attrNameLst>
                                      </p:cBhvr>
                                      <p:to>
                                        <p:strVal val="visible"/>
                                      </p:to>
                                    </p:set>
                                    <p:animEffect transition="in" filter="checkerboard(across)">
                                      <p:cBhvr>
                                        <p:cTn id="13" dur="500"/>
                                        <p:tgtEl>
                                          <p:spTgt spid="23247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32453"/>
                                        </p:tgtEl>
                                        <p:attrNameLst>
                                          <p:attrName>style.visibility</p:attrName>
                                        </p:attrNameLst>
                                      </p:cBhvr>
                                      <p:to>
                                        <p:strVal val="visible"/>
                                      </p:to>
                                    </p:set>
                                    <p:animEffect transition="in" filter="checkerboard(across)">
                                      <p:cBhvr>
                                        <p:cTn id="16" dur="500"/>
                                        <p:tgtEl>
                                          <p:spTgt spid="23245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32452"/>
                                        </p:tgtEl>
                                        <p:attrNameLst>
                                          <p:attrName>style.visibility</p:attrName>
                                        </p:attrNameLst>
                                      </p:cBhvr>
                                      <p:to>
                                        <p:strVal val="visible"/>
                                      </p:to>
                                    </p:set>
                                    <p:animEffect transition="in" filter="checkerboard(across)">
                                      <p:cBhvr>
                                        <p:cTn id="21" dur="500"/>
                                        <p:tgtEl>
                                          <p:spTgt spid="232452"/>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32450"/>
                                        </p:tgtEl>
                                        <p:attrNameLst>
                                          <p:attrName>style.visibility</p:attrName>
                                        </p:attrNameLst>
                                      </p:cBhvr>
                                      <p:to>
                                        <p:strVal val="visible"/>
                                      </p:to>
                                    </p:set>
                                    <p:animEffect transition="in" filter="checkerboard(across)">
                                      <p:cBhvr>
                                        <p:cTn id="24" dur="500"/>
                                        <p:tgtEl>
                                          <p:spTgt spid="232450"/>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232478"/>
                                        </p:tgtEl>
                                        <p:attrNameLst>
                                          <p:attrName>style.visibility</p:attrName>
                                        </p:attrNameLst>
                                      </p:cBhvr>
                                      <p:to>
                                        <p:strVal val="visible"/>
                                      </p:to>
                                    </p:set>
                                    <p:animEffect transition="in" filter="checkerboard(across)">
                                      <p:cBhvr>
                                        <p:cTn id="27" dur="500"/>
                                        <p:tgtEl>
                                          <p:spTgt spid="2324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32457"/>
                                        </p:tgtEl>
                                        <p:attrNameLst>
                                          <p:attrName>style.visibility</p:attrName>
                                        </p:attrNameLst>
                                      </p:cBhvr>
                                      <p:to>
                                        <p:strVal val="visible"/>
                                      </p:to>
                                    </p:set>
                                    <p:animEffect transition="in" filter="checkerboard(across)">
                                      <p:cBhvr>
                                        <p:cTn id="32" dur="500"/>
                                        <p:tgtEl>
                                          <p:spTgt spid="232457"/>
                                        </p:tgtEl>
                                      </p:cBhvr>
                                    </p:animEffect>
                                  </p:childTnLst>
                                </p:cTn>
                              </p:par>
                              <p:par>
                                <p:cTn id="33" presetID="5" presetClass="entr" presetSubtype="10" fill="hold" nodeType="withEffect">
                                  <p:stCondLst>
                                    <p:cond delay="0"/>
                                  </p:stCondLst>
                                  <p:childTnLst>
                                    <p:set>
                                      <p:cBhvr>
                                        <p:cTn id="34" dur="1" fill="hold">
                                          <p:stCondLst>
                                            <p:cond delay="0"/>
                                          </p:stCondLst>
                                        </p:cTn>
                                        <p:tgtEl>
                                          <p:spTgt spid="232461"/>
                                        </p:tgtEl>
                                        <p:attrNameLst>
                                          <p:attrName>style.visibility</p:attrName>
                                        </p:attrNameLst>
                                      </p:cBhvr>
                                      <p:to>
                                        <p:strVal val="visible"/>
                                      </p:to>
                                    </p:set>
                                    <p:animEffect transition="in" filter="checkerboard(across)">
                                      <p:cBhvr>
                                        <p:cTn id="35" dur="500"/>
                                        <p:tgtEl>
                                          <p:spTgt spid="232461"/>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232455"/>
                                        </p:tgtEl>
                                        <p:attrNameLst>
                                          <p:attrName>style.visibility</p:attrName>
                                        </p:attrNameLst>
                                      </p:cBhvr>
                                      <p:to>
                                        <p:strVal val="visible"/>
                                      </p:to>
                                    </p:set>
                                    <p:animEffect transition="in" filter="checkerboard(across)">
                                      <p:cBhvr>
                                        <p:cTn id="38" dur="500"/>
                                        <p:tgtEl>
                                          <p:spTgt spid="232455"/>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232456"/>
                                        </p:tgtEl>
                                        <p:attrNameLst>
                                          <p:attrName>style.visibility</p:attrName>
                                        </p:attrNameLst>
                                      </p:cBhvr>
                                      <p:to>
                                        <p:strVal val="visible"/>
                                      </p:to>
                                    </p:set>
                                    <p:animEffect transition="in" filter="checkerboard(across)">
                                      <p:cBhvr>
                                        <p:cTn id="41" dur="500"/>
                                        <p:tgtEl>
                                          <p:spTgt spid="232456"/>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32454"/>
                                        </p:tgtEl>
                                        <p:attrNameLst>
                                          <p:attrName>style.visibility</p:attrName>
                                        </p:attrNameLst>
                                      </p:cBhvr>
                                      <p:to>
                                        <p:strVal val="visible"/>
                                      </p:to>
                                    </p:set>
                                    <p:animEffect transition="in" filter="checkerboard(across)">
                                      <p:cBhvr>
                                        <p:cTn id="44" dur="500"/>
                                        <p:tgtEl>
                                          <p:spTgt spid="232454"/>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32479"/>
                                        </p:tgtEl>
                                        <p:attrNameLst>
                                          <p:attrName>style.visibility</p:attrName>
                                        </p:attrNameLst>
                                      </p:cBhvr>
                                      <p:to>
                                        <p:strVal val="visible"/>
                                      </p:to>
                                    </p:set>
                                    <p:animEffect transition="in" filter="checkerboard(across)">
                                      <p:cBhvr>
                                        <p:cTn id="47" dur="500"/>
                                        <p:tgtEl>
                                          <p:spTgt spid="23247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32463"/>
                                        </p:tgtEl>
                                        <p:attrNameLst>
                                          <p:attrName>style.visibility</p:attrName>
                                        </p:attrNameLst>
                                      </p:cBhvr>
                                      <p:to>
                                        <p:strVal val="visible"/>
                                      </p:to>
                                    </p:set>
                                    <p:animEffect transition="in" filter="checkerboard(across)">
                                      <p:cBhvr>
                                        <p:cTn id="52" dur="500"/>
                                        <p:tgtEl>
                                          <p:spTgt spid="232463"/>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232462"/>
                                        </p:tgtEl>
                                        <p:attrNameLst>
                                          <p:attrName>style.visibility</p:attrName>
                                        </p:attrNameLst>
                                      </p:cBhvr>
                                      <p:to>
                                        <p:strVal val="visible"/>
                                      </p:to>
                                    </p:set>
                                    <p:animEffect transition="in" filter="checkerboard(across)">
                                      <p:cBhvr>
                                        <p:cTn id="55" dur="500"/>
                                        <p:tgtEl>
                                          <p:spTgt spid="232462"/>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32482"/>
                                        </p:tgtEl>
                                        <p:attrNameLst>
                                          <p:attrName>style.visibility</p:attrName>
                                        </p:attrNameLst>
                                      </p:cBhvr>
                                      <p:to>
                                        <p:strVal val="visible"/>
                                      </p:to>
                                    </p:set>
                                    <p:animEffect transition="in" filter="checkerboard(across)">
                                      <p:cBhvr>
                                        <p:cTn id="58" dur="500"/>
                                        <p:tgtEl>
                                          <p:spTgt spid="23248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232459"/>
                                        </p:tgtEl>
                                        <p:attrNameLst>
                                          <p:attrName>style.visibility</p:attrName>
                                        </p:attrNameLst>
                                      </p:cBhvr>
                                      <p:to>
                                        <p:strVal val="visible"/>
                                      </p:to>
                                    </p:set>
                                    <p:animEffect transition="in" filter="checkerboard(across)">
                                      <p:cBhvr>
                                        <p:cTn id="63" dur="500"/>
                                        <p:tgtEl>
                                          <p:spTgt spid="232459"/>
                                        </p:tgtEl>
                                      </p:cBhvr>
                                    </p:animEffect>
                                  </p:childTnLst>
                                </p:cTn>
                              </p:par>
                              <p:par>
                                <p:cTn id="64" presetID="5" presetClass="entr" presetSubtype="10" fill="hold" grpId="0" nodeType="withEffect">
                                  <p:stCondLst>
                                    <p:cond delay="0"/>
                                  </p:stCondLst>
                                  <p:childTnLst>
                                    <p:set>
                                      <p:cBhvr>
                                        <p:cTn id="65" dur="1" fill="hold">
                                          <p:stCondLst>
                                            <p:cond delay="0"/>
                                          </p:stCondLst>
                                        </p:cTn>
                                        <p:tgtEl>
                                          <p:spTgt spid="232460"/>
                                        </p:tgtEl>
                                        <p:attrNameLst>
                                          <p:attrName>style.visibility</p:attrName>
                                        </p:attrNameLst>
                                      </p:cBhvr>
                                      <p:to>
                                        <p:strVal val="visible"/>
                                      </p:to>
                                    </p:set>
                                    <p:animEffect transition="in" filter="checkerboard(across)">
                                      <p:cBhvr>
                                        <p:cTn id="66" dur="500"/>
                                        <p:tgtEl>
                                          <p:spTgt spid="232460"/>
                                        </p:tgtEl>
                                      </p:cBhvr>
                                    </p:animEffect>
                                  </p:childTnLst>
                                </p:cTn>
                              </p:par>
                              <p:par>
                                <p:cTn id="67" presetID="5" presetClass="entr" presetSubtype="10" fill="hold" grpId="0" nodeType="withEffect">
                                  <p:stCondLst>
                                    <p:cond delay="0"/>
                                  </p:stCondLst>
                                  <p:childTnLst>
                                    <p:set>
                                      <p:cBhvr>
                                        <p:cTn id="68" dur="1" fill="hold">
                                          <p:stCondLst>
                                            <p:cond delay="0"/>
                                          </p:stCondLst>
                                        </p:cTn>
                                        <p:tgtEl>
                                          <p:spTgt spid="232481"/>
                                        </p:tgtEl>
                                        <p:attrNameLst>
                                          <p:attrName>style.visibility</p:attrName>
                                        </p:attrNameLst>
                                      </p:cBhvr>
                                      <p:to>
                                        <p:strVal val="visible"/>
                                      </p:to>
                                    </p:set>
                                    <p:animEffect transition="in" filter="checkerboard(across)">
                                      <p:cBhvr>
                                        <p:cTn id="69" dur="500"/>
                                        <p:tgtEl>
                                          <p:spTgt spid="23248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 presetClass="entr" presetSubtype="10" fill="hold" grpId="0" nodeType="clickEffect">
                                  <p:stCondLst>
                                    <p:cond delay="0"/>
                                  </p:stCondLst>
                                  <p:childTnLst>
                                    <p:set>
                                      <p:cBhvr>
                                        <p:cTn id="73" dur="1" fill="hold">
                                          <p:stCondLst>
                                            <p:cond delay="0"/>
                                          </p:stCondLst>
                                        </p:cTn>
                                        <p:tgtEl>
                                          <p:spTgt spid="232458"/>
                                        </p:tgtEl>
                                        <p:attrNameLst>
                                          <p:attrName>style.visibility</p:attrName>
                                        </p:attrNameLst>
                                      </p:cBhvr>
                                      <p:to>
                                        <p:strVal val="visible"/>
                                      </p:to>
                                    </p:set>
                                    <p:animEffect transition="in" filter="checkerboard(across)">
                                      <p:cBhvr>
                                        <p:cTn id="74" dur="500"/>
                                        <p:tgtEl>
                                          <p:spTgt spid="232458"/>
                                        </p:tgtEl>
                                      </p:cBhvr>
                                    </p:animEffect>
                                  </p:childTnLst>
                                </p:cTn>
                              </p:par>
                              <p:par>
                                <p:cTn id="75" presetID="5" presetClass="entr" presetSubtype="10" fill="hold" grpId="0" nodeType="withEffect">
                                  <p:stCondLst>
                                    <p:cond delay="0"/>
                                  </p:stCondLst>
                                  <p:childTnLst>
                                    <p:set>
                                      <p:cBhvr>
                                        <p:cTn id="76" dur="1" fill="hold">
                                          <p:stCondLst>
                                            <p:cond delay="0"/>
                                          </p:stCondLst>
                                        </p:cTn>
                                        <p:tgtEl>
                                          <p:spTgt spid="232464"/>
                                        </p:tgtEl>
                                        <p:attrNameLst>
                                          <p:attrName>style.visibility</p:attrName>
                                        </p:attrNameLst>
                                      </p:cBhvr>
                                      <p:to>
                                        <p:strVal val="visible"/>
                                      </p:to>
                                    </p:set>
                                    <p:animEffect transition="in" filter="checkerboard(across)">
                                      <p:cBhvr>
                                        <p:cTn id="77" dur="500"/>
                                        <p:tgtEl>
                                          <p:spTgt spid="232464"/>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232480"/>
                                        </p:tgtEl>
                                        <p:attrNameLst>
                                          <p:attrName>style.visibility</p:attrName>
                                        </p:attrNameLst>
                                      </p:cBhvr>
                                      <p:to>
                                        <p:strVal val="visible"/>
                                      </p:to>
                                    </p:set>
                                    <p:animEffect transition="in" filter="checkerboard(across)">
                                      <p:cBhvr>
                                        <p:cTn id="80" dur="500"/>
                                        <p:tgtEl>
                                          <p:spTgt spid="232480"/>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232483"/>
                                        </p:tgtEl>
                                        <p:attrNameLst>
                                          <p:attrName>style.visibility</p:attrName>
                                        </p:attrNameLst>
                                      </p:cBhvr>
                                      <p:to>
                                        <p:strVal val="visible"/>
                                      </p:to>
                                    </p:set>
                                    <p:animEffect transition="in" filter="checkerboard(across)">
                                      <p:cBhvr>
                                        <p:cTn id="83" dur="500"/>
                                        <p:tgtEl>
                                          <p:spTgt spid="232483"/>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5" presetClass="entr" presetSubtype="10" fill="hold" grpId="0" nodeType="clickEffect">
                                  <p:stCondLst>
                                    <p:cond delay="0"/>
                                  </p:stCondLst>
                                  <p:childTnLst>
                                    <p:set>
                                      <p:cBhvr>
                                        <p:cTn id="87" dur="1" fill="hold">
                                          <p:stCondLst>
                                            <p:cond delay="0"/>
                                          </p:stCondLst>
                                        </p:cTn>
                                        <p:tgtEl>
                                          <p:spTgt spid="232484"/>
                                        </p:tgtEl>
                                        <p:attrNameLst>
                                          <p:attrName>style.visibility</p:attrName>
                                        </p:attrNameLst>
                                      </p:cBhvr>
                                      <p:to>
                                        <p:strVal val="visible"/>
                                      </p:to>
                                    </p:set>
                                    <p:animEffect transition="in" filter="checkerboard(across)">
                                      <p:cBhvr>
                                        <p:cTn id="88" dur="500"/>
                                        <p:tgtEl>
                                          <p:spTgt spid="232484"/>
                                        </p:tgtEl>
                                      </p:cBhvr>
                                    </p:animEffect>
                                  </p:childTnLst>
                                </p:cTn>
                              </p:par>
                              <p:par>
                                <p:cTn id="89" presetID="5" presetClass="entr" presetSubtype="10" fill="hold" nodeType="withEffect">
                                  <p:stCondLst>
                                    <p:cond delay="0"/>
                                  </p:stCondLst>
                                  <p:childTnLst>
                                    <p:set>
                                      <p:cBhvr>
                                        <p:cTn id="90" dur="1" fill="hold">
                                          <p:stCondLst>
                                            <p:cond delay="0"/>
                                          </p:stCondLst>
                                        </p:cTn>
                                        <p:tgtEl>
                                          <p:spTgt spid="232466"/>
                                        </p:tgtEl>
                                        <p:attrNameLst>
                                          <p:attrName>style.visibility</p:attrName>
                                        </p:attrNameLst>
                                      </p:cBhvr>
                                      <p:to>
                                        <p:strVal val="visible"/>
                                      </p:to>
                                    </p:set>
                                    <p:animEffect transition="in" filter="checkerboard(across)">
                                      <p:cBhvr>
                                        <p:cTn id="91" dur="500"/>
                                        <p:tgtEl>
                                          <p:spTgt spid="232466"/>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232465"/>
                                        </p:tgtEl>
                                        <p:attrNameLst>
                                          <p:attrName>style.visibility</p:attrName>
                                        </p:attrNameLst>
                                      </p:cBhvr>
                                      <p:to>
                                        <p:strVal val="visible"/>
                                      </p:to>
                                    </p:set>
                                    <p:animEffect transition="in" filter="checkerboard(across)">
                                      <p:cBhvr>
                                        <p:cTn id="94" dur="500"/>
                                        <p:tgtEl>
                                          <p:spTgt spid="232465"/>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232485"/>
                                        </p:tgtEl>
                                        <p:attrNameLst>
                                          <p:attrName>style.visibility</p:attrName>
                                        </p:attrNameLst>
                                      </p:cBhvr>
                                      <p:to>
                                        <p:strVal val="visible"/>
                                      </p:to>
                                    </p:set>
                                    <p:animEffect transition="in" filter="checkerboard(across)">
                                      <p:cBhvr>
                                        <p:cTn id="99" dur="500"/>
                                        <p:tgtEl>
                                          <p:spTgt spid="232485"/>
                                        </p:tgtEl>
                                      </p:cBhvr>
                                    </p:animEffect>
                                  </p:childTnLst>
                                </p:cTn>
                              </p:par>
                              <p:par>
                                <p:cTn id="100" presetID="5" presetClass="entr" presetSubtype="10" fill="hold" nodeType="withEffect">
                                  <p:stCondLst>
                                    <p:cond delay="0"/>
                                  </p:stCondLst>
                                  <p:childTnLst>
                                    <p:set>
                                      <p:cBhvr>
                                        <p:cTn id="101" dur="1" fill="hold">
                                          <p:stCondLst>
                                            <p:cond delay="0"/>
                                          </p:stCondLst>
                                        </p:cTn>
                                        <p:tgtEl>
                                          <p:spTgt spid="232468"/>
                                        </p:tgtEl>
                                        <p:attrNameLst>
                                          <p:attrName>style.visibility</p:attrName>
                                        </p:attrNameLst>
                                      </p:cBhvr>
                                      <p:to>
                                        <p:strVal val="visible"/>
                                      </p:to>
                                    </p:set>
                                    <p:animEffect transition="in" filter="checkerboard(across)">
                                      <p:cBhvr>
                                        <p:cTn id="102" dur="500"/>
                                        <p:tgtEl>
                                          <p:spTgt spid="232468"/>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232467"/>
                                        </p:tgtEl>
                                        <p:attrNameLst>
                                          <p:attrName>style.visibility</p:attrName>
                                        </p:attrNameLst>
                                      </p:cBhvr>
                                      <p:to>
                                        <p:strVal val="visible"/>
                                      </p:to>
                                    </p:set>
                                    <p:animEffect transition="in" filter="checkerboard(across)">
                                      <p:cBhvr>
                                        <p:cTn id="105" dur="500"/>
                                        <p:tgtEl>
                                          <p:spTgt spid="232467"/>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 presetClass="entr" presetSubtype="10" fill="hold" nodeType="clickEffect">
                                  <p:stCondLst>
                                    <p:cond delay="0"/>
                                  </p:stCondLst>
                                  <p:childTnLst>
                                    <p:set>
                                      <p:cBhvr>
                                        <p:cTn id="109" dur="1" fill="hold">
                                          <p:stCondLst>
                                            <p:cond delay="0"/>
                                          </p:stCondLst>
                                        </p:cTn>
                                        <p:tgtEl>
                                          <p:spTgt spid="232474"/>
                                        </p:tgtEl>
                                        <p:attrNameLst>
                                          <p:attrName>style.visibility</p:attrName>
                                        </p:attrNameLst>
                                      </p:cBhvr>
                                      <p:to>
                                        <p:strVal val="visible"/>
                                      </p:to>
                                    </p:set>
                                    <p:animEffect transition="in" filter="checkerboard(across)">
                                      <p:cBhvr>
                                        <p:cTn id="110" dur="500"/>
                                        <p:tgtEl>
                                          <p:spTgt spid="232474"/>
                                        </p:tgtEl>
                                      </p:cBhvr>
                                    </p:animEffect>
                                  </p:childTnLst>
                                </p:cTn>
                              </p:par>
                              <p:par>
                                <p:cTn id="111" presetID="5" presetClass="entr" presetSubtype="10" fill="hold" grpId="0" nodeType="withEffect">
                                  <p:stCondLst>
                                    <p:cond delay="0"/>
                                  </p:stCondLst>
                                  <p:childTnLst>
                                    <p:set>
                                      <p:cBhvr>
                                        <p:cTn id="112" dur="1" fill="hold">
                                          <p:stCondLst>
                                            <p:cond delay="0"/>
                                          </p:stCondLst>
                                        </p:cTn>
                                        <p:tgtEl>
                                          <p:spTgt spid="232473"/>
                                        </p:tgtEl>
                                        <p:attrNameLst>
                                          <p:attrName>style.visibility</p:attrName>
                                        </p:attrNameLst>
                                      </p:cBhvr>
                                      <p:to>
                                        <p:strVal val="visible"/>
                                      </p:to>
                                    </p:set>
                                    <p:animEffect transition="in" filter="checkerboard(across)">
                                      <p:cBhvr>
                                        <p:cTn id="113" dur="500"/>
                                        <p:tgtEl>
                                          <p:spTgt spid="232473"/>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232472"/>
                                        </p:tgtEl>
                                        <p:attrNameLst>
                                          <p:attrName>style.visibility</p:attrName>
                                        </p:attrNameLst>
                                      </p:cBhvr>
                                      <p:to>
                                        <p:strVal val="visible"/>
                                      </p:to>
                                    </p:set>
                                    <p:animEffect transition="in" filter="checkerboard(across)">
                                      <p:cBhvr>
                                        <p:cTn id="116" dur="500"/>
                                        <p:tgtEl>
                                          <p:spTgt spid="232472"/>
                                        </p:tgtEl>
                                      </p:cBhvr>
                                    </p:animEffect>
                                  </p:childTnLst>
                                </p:cTn>
                              </p:par>
                              <p:par>
                                <p:cTn id="117" presetID="5" presetClass="entr" presetSubtype="10" fill="hold" nodeType="withEffect">
                                  <p:stCondLst>
                                    <p:cond delay="0"/>
                                  </p:stCondLst>
                                  <p:childTnLst>
                                    <p:set>
                                      <p:cBhvr>
                                        <p:cTn id="118" dur="1" fill="hold">
                                          <p:stCondLst>
                                            <p:cond delay="0"/>
                                          </p:stCondLst>
                                        </p:cTn>
                                        <p:tgtEl>
                                          <p:spTgt spid="232475"/>
                                        </p:tgtEl>
                                        <p:attrNameLst>
                                          <p:attrName>style.visibility</p:attrName>
                                        </p:attrNameLst>
                                      </p:cBhvr>
                                      <p:to>
                                        <p:strVal val="visible"/>
                                      </p:to>
                                    </p:set>
                                    <p:animEffect transition="in" filter="checkerboard(across)">
                                      <p:cBhvr>
                                        <p:cTn id="119" dur="500"/>
                                        <p:tgtEl>
                                          <p:spTgt spid="232475"/>
                                        </p:tgtEl>
                                      </p:cBhvr>
                                    </p:animEffect>
                                  </p:childTnLst>
                                </p:cTn>
                              </p:par>
                              <p:par>
                                <p:cTn id="120" presetID="5" presetClass="entr" presetSubtype="10" fill="hold" grpId="0" nodeType="withEffect">
                                  <p:stCondLst>
                                    <p:cond delay="0"/>
                                  </p:stCondLst>
                                  <p:childTnLst>
                                    <p:set>
                                      <p:cBhvr>
                                        <p:cTn id="121" dur="1" fill="hold">
                                          <p:stCondLst>
                                            <p:cond delay="0"/>
                                          </p:stCondLst>
                                        </p:cTn>
                                        <p:tgtEl>
                                          <p:spTgt spid="232486"/>
                                        </p:tgtEl>
                                        <p:attrNameLst>
                                          <p:attrName>style.visibility</p:attrName>
                                        </p:attrNameLst>
                                      </p:cBhvr>
                                      <p:to>
                                        <p:strVal val="visible"/>
                                      </p:to>
                                    </p:set>
                                    <p:animEffect transition="in" filter="checkerboard(across)">
                                      <p:cBhvr>
                                        <p:cTn id="122" dur="500"/>
                                        <p:tgtEl>
                                          <p:spTgt spid="232486"/>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232469"/>
                                        </p:tgtEl>
                                        <p:attrNameLst>
                                          <p:attrName>style.visibility</p:attrName>
                                        </p:attrNameLst>
                                      </p:cBhvr>
                                      <p:to>
                                        <p:strVal val="visible"/>
                                      </p:to>
                                    </p:set>
                                    <p:animEffect transition="in" filter="checkerboard(across)">
                                      <p:cBhvr>
                                        <p:cTn id="127" dur="500"/>
                                        <p:tgtEl>
                                          <p:spTgt spid="232469"/>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232471"/>
                                        </p:tgtEl>
                                        <p:attrNameLst>
                                          <p:attrName>style.visibility</p:attrName>
                                        </p:attrNameLst>
                                      </p:cBhvr>
                                      <p:to>
                                        <p:strVal val="visible"/>
                                      </p:to>
                                    </p:set>
                                    <p:animEffect transition="in" filter="checkerboard(across)">
                                      <p:cBhvr>
                                        <p:cTn id="130" dur="500"/>
                                        <p:tgtEl>
                                          <p:spTgt spid="232471"/>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232470"/>
                                        </p:tgtEl>
                                        <p:attrNameLst>
                                          <p:attrName>style.visibility</p:attrName>
                                        </p:attrNameLst>
                                      </p:cBhvr>
                                      <p:to>
                                        <p:strVal val="visible"/>
                                      </p:to>
                                    </p:set>
                                    <p:animEffect transition="in" filter="checkerboard(across)">
                                      <p:cBhvr>
                                        <p:cTn id="133" dur="500"/>
                                        <p:tgtEl>
                                          <p:spTgt spid="232470"/>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232487"/>
                                        </p:tgtEl>
                                        <p:attrNameLst>
                                          <p:attrName>style.visibility</p:attrName>
                                        </p:attrNameLst>
                                      </p:cBhvr>
                                      <p:to>
                                        <p:strVal val="visible"/>
                                      </p:to>
                                    </p:set>
                                    <p:animEffect transition="in" filter="checkerboard(across)">
                                      <p:cBhvr>
                                        <p:cTn id="136" dur="500"/>
                                        <p:tgtEl>
                                          <p:spTgt spid="232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animBg="1"/>
      <p:bldP spid="232451" grpId="0" animBg="1"/>
      <p:bldP spid="232452" grpId="0" animBg="1"/>
      <p:bldP spid="232453" grpId="0" animBg="1"/>
      <p:bldP spid="232454" grpId="0" animBg="1"/>
      <p:bldP spid="232455" grpId="0" animBg="1"/>
      <p:bldP spid="232456" grpId="0" animBg="1"/>
      <p:bldP spid="232458" grpId="0" animBg="1"/>
      <p:bldP spid="232459" grpId="0" animBg="1"/>
      <p:bldP spid="232460" grpId="0" animBg="1"/>
      <p:bldP spid="232462" grpId="0" animBg="1"/>
      <p:bldP spid="232463" grpId="0" animBg="1"/>
      <p:bldP spid="232464" grpId="0" animBg="1"/>
      <p:bldP spid="232465" grpId="0" animBg="1"/>
      <p:bldP spid="232467" grpId="0" animBg="1"/>
      <p:bldP spid="232469" grpId="0" animBg="1"/>
      <p:bldP spid="232470" grpId="0" animBg="1"/>
      <p:bldP spid="232471" grpId="0" animBg="1"/>
      <p:bldP spid="232472" grpId="0" animBg="1"/>
      <p:bldP spid="232473" grpId="0" animBg="1"/>
      <p:bldP spid="232476" grpId="0"/>
      <p:bldP spid="232477" grpId="0"/>
      <p:bldP spid="232478" grpId="0"/>
      <p:bldP spid="232479" grpId="0"/>
      <p:bldP spid="232480" grpId="0"/>
      <p:bldP spid="232481" grpId="0"/>
      <p:bldP spid="232482" grpId="0"/>
      <p:bldP spid="232483" grpId="0"/>
      <p:bldP spid="232484" grpId="0"/>
      <p:bldP spid="232485" grpId="0"/>
      <p:bldP spid="232486" grpId="0"/>
      <p:bldP spid="23248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89" name="Rectangle 21">
            <a:extLst>
              <a:ext uri="{FF2B5EF4-FFF2-40B4-BE49-F238E27FC236}">
                <a16:creationId xmlns:a16="http://schemas.microsoft.com/office/drawing/2014/main" id="{15BEBB9B-EFD4-D517-5840-CD95632E2969}"/>
              </a:ext>
            </a:extLst>
          </p:cNvPr>
          <p:cNvSpPr>
            <a:spLocks noChangeArrowheads="1"/>
          </p:cNvSpPr>
          <p:nvPr/>
        </p:nvSpPr>
        <p:spPr bwMode="auto">
          <a:xfrm>
            <a:off x="1042988" y="1295400"/>
            <a:ext cx="365125" cy="36671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790" name="Rectangle 22">
            <a:extLst>
              <a:ext uri="{FF2B5EF4-FFF2-40B4-BE49-F238E27FC236}">
                <a16:creationId xmlns:a16="http://schemas.microsoft.com/office/drawing/2014/main" id="{B57D004E-EDE5-F046-0971-07B3409F2995}"/>
              </a:ext>
            </a:extLst>
          </p:cNvPr>
          <p:cNvSpPr>
            <a:spLocks noChangeArrowheads="1"/>
          </p:cNvSpPr>
          <p:nvPr/>
        </p:nvSpPr>
        <p:spPr bwMode="auto">
          <a:xfrm>
            <a:off x="1042988" y="747713"/>
            <a:ext cx="365125" cy="3651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791" name="Oval 23">
            <a:extLst>
              <a:ext uri="{FF2B5EF4-FFF2-40B4-BE49-F238E27FC236}">
                <a16:creationId xmlns:a16="http://schemas.microsoft.com/office/drawing/2014/main" id="{3BEA8926-3352-BE2D-8162-389F24881F80}"/>
              </a:ext>
            </a:extLst>
          </p:cNvPr>
          <p:cNvSpPr>
            <a:spLocks noChangeArrowheads="1"/>
          </p:cNvSpPr>
          <p:nvPr/>
        </p:nvSpPr>
        <p:spPr bwMode="auto">
          <a:xfrm>
            <a:off x="1865313" y="1295400"/>
            <a:ext cx="366712" cy="366713"/>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792" name="Oval 24">
            <a:extLst>
              <a:ext uri="{FF2B5EF4-FFF2-40B4-BE49-F238E27FC236}">
                <a16:creationId xmlns:a16="http://schemas.microsoft.com/office/drawing/2014/main" id="{29E3480F-67A9-39B5-6BD9-F928E230E71A}"/>
              </a:ext>
            </a:extLst>
          </p:cNvPr>
          <p:cNvSpPr>
            <a:spLocks noChangeArrowheads="1"/>
          </p:cNvSpPr>
          <p:nvPr/>
        </p:nvSpPr>
        <p:spPr bwMode="auto">
          <a:xfrm>
            <a:off x="1865313" y="747713"/>
            <a:ext cx="366712" cy="365125"/>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793" name="Line 25">
            <a:extLst>
              <a:ext uri="{FF2B5EF4-FFF2-40B4-BE49-F238E27FC236}">
                <a16:creationId xmlns:a16="http://schemas.microsoft.com/office/drawing/2014/main" id="{22AC09DF-CF90-54E9-D8A8-367EFAD9A042}"/>
              </a:ext>
            </a:extLst>
          </p:cNvPr>
          <p:cNvSpPr>
            <a:spLocks noChangeShapeType="1"/>
          </p:cNvSpPr>
          <p:nvPr/>
        </p:nvSpPr>
        <p:spPr bwMode="auto">
          <a:xfrm>
            <a:off x="1408113" y="930275"/>
            <a:ext cx="457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794" name="Line 26">
            <a:extLst>
              <a:ext uri="{FF2B5EF4-FFF2-40B4-BE49-F238E27FC236}">
                <a16:creationId xmlns:a16="http://schemas.microsoft.com/office/drawing/2014/main" id="{D6CA32B1-B251-FBAF-4BEF-3065440EFC23}"/>
              </a:ext>
            </a:extLst>
          </p:cNvPr>
          <p:cNvSpPr>
            <a:spLocks noChangeShapeType="1"/>
          </p:cNvSpPr>
          <p:nvPr/>
        </p:nvSpPr>
        <p:spPr bwMode="auto">
          <a:xfrm>
            <a:off x="1190625" y="1803400"/>
            <a:ext cx="85883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795" name="AutoShape 27">
            <a:extLst>
              <a:ext uri="{FF2B5EF4-FFF2-40B4-BE49-F238E27FC236}">
                <a16:creationId xmlns:a16="http://schemas.microsoft.com/office/drawing/2014/main" id="{DA986F51-55B6-9861-9EC1-4C7B20292002}"/>
              </a:ext>
            </a:extLst>
          </p:cNvPr>
          <p:cNvSpPr>
            <a:spLocks/>
          </p:cNvSpPr>
          <p:nvPr/>
        </p:nvSpPr>
        <p:spPr bwMode="auto">
          <a:xfrm>
            <a:off x="2322513" y="655638"/>
            <a:ext cx="92075" cy="1189037"/>
          </a:xfrm>
          <a:prstGeom prst="rightBrace">
            <a:avLst>
              <a:gd name="adj1" fmla="val 10761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796" name="Oval 28">
            <a:extLst>
              <a:ext uri="{FF2B5EF4-FFF2-40B4-BE49-F238E27FC236}">
                <a16:creationId xmlns:a16="http://schemas.microsoft.com/office/drawing/2014/main" id="{93E03E1D-80BB-2201-B151-FCAB5D2D2530}"/>
              </a:ext>
            </a:extLst>
          </p:cNvPr>
          <p:cNvSpPr>
            <a:spLocks noChangeArrowheads="1"/>
          </p:cNvSpPr>
          <p:nvPr/>
        </p:nvSpPr>
        <p:spPr bwMode="auto">
          <a:xfrm>
            <a:off x="5937250" y="1911350"/>
            <a:ext cx="365125" cy="365125"/>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797" name="Oval 29">
            <a:extLst>
              <a:ext uri="{FF2B5EF4-FFF2-40B4-BE49-F238E27FC236}">
                <a16:creationId xmlns:a16="http://schemas.microsoft.com/office/drawing/2014/main" id="{B48DF8BA-651A-AF05-3655-7EB3C34F25DA}"/>
              </a:ext>
            </a:extLst>
          </p:cNvPr>
          <p:cNvSpPr>
            <a:spLocks noChangeArrowheads="1"/>
          </p:cNvSpPr>
          <p:nvPr/>
        </p:nvSpPr>
        <p:spPr bwMode="auto">
          <a:xfrm>
            <a:off x="1957388" y="3716338"/>
            <a:ext cx="365125" cy="366712"/>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798" name="Oval 30">
            <a:extLst>
              <a:ext uri="{FF2B5EF4-FFF2-40B4-BE49-F238E27FC236}">
                <a16:creationId xmlns:a16="http://schemas.microsoft.com/office/drawing/2014/main" id="{67C1029F-EA5B-8E7B-FB2F-7682B7350198}"/>
              </a:ext>
            </a:extLst>
          </p:cNvPr>
          <p:cNvSpPr>
            <a:spLocks noChangeArrowheads="1"/>
          </p:cNvSpPr>
          <p:nvPr/>
        </p:nvSpPr>
        <p:spPr bwMode="auto">
          <a:xfrm>
            <a:off x="1865313" y="2997200"/>
            <a:ext cx="366712" cy="365125"/>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799" name="Oval 31">
            <a:extLst>
              <a:ext uri="{FF2B5EF4-FFF2-40B4-BE49-F238E27FC236}">
                <a16:creationId xmlns:a16="http://schemas.microsoft.com/office/drawing/2014/main" id="{7AD69384-0F70-72BA-3DF6-547B9DDD4E84}"/>
              </a:ext>
            </a:extLst>
          </p:cNvPr>
          <p:cNvSpPr>
            <a:spLocks noChangeArrowheads="1"/>
          </p:cNvSpPr>
          <p:nvPr/>
        </p:nvSpPr>
        <p:spPr bwMode="auto">
          <a:xfrm>
            <a:off x="1865313" y="2276475"/>
            <a:ext cx="366712" cy="365125"/>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0" name="Rectangle 32">
            <a:extLst>
              <a:ext uri="{FF2B5EF4-FFF2-40B4-BE49-F238E27FC236}">
                <a16:creationId xmlns:a16="http://schemas.microsoft.com/office/drawing/2014/main" id="{965DE117-DBE9-ECE0-36CC-4523D414F7B3}"/>
              </a:ext>
            </a:extLst>
          </p:cNvPr>
          <p:cNvSpPr>
            <a:spLocks noChangeArrowheads="1"/>
          </p:cNvSpPr>
          <p:nvPr/>
        </p:nvSpPr>
        <p:spPr bwMode="auto">
          <a:xfrm>
            <a:off x="5937250" y="1111250"/>
            <a:ext cx="365125" cy="3651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1" name="Rectangle 33">
            <a:extLst>
              <a:ext uri="{FF2B5EF4-FFF2-40B4-BE49-F238E27FC236}">
                <a16:creationId xmlns:a16="http://schemas.microsoft.com/office/drawing/2014/main" id="{1C248775-9540-E39E-933A-333B7DA5DFEF}"/>
              </a:ext>
            </a:extLst>
          </p:cNvPr>
          <p:cNvSpPr>
            <a:spLocks noChangeArrowheads="1"/>
          </p:cNvSpPr>
          <p:nvPr/>
        </p:nvSpPr>
        <p:spPr bwMode="auto">
          <a:xfrm>
            <a:off x="1042988" y="3716338"/>
            <a:ext cx="365125" cy="36671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2" name="Rectangle 34">
            <a:extLst>
              <a:ext uri="{FF2B5EF4-FFF2-40B4-BE49-F238E27FC236}">
                <a16:creationId xmlns:a16="http://schemas.microsoft.com/office/drawing/2014/main" id="{67E53CF7-E2D0-4976-6FAF-99BDEED66F76}"/>
              </a:ext>
            </a:extLst>
          </p:cNvPr>
          <p:cNvSpPr>
            <a:spLocks noChangeArrowheads="1"/>
          </p:cNvSpPr>
          <p:nvPr/>
        </p:nvSpPr>
        <p:spPr bwMode="auto">
          <a:xfrm>
            <a:off x="1042988" y="2997200"/>
            <a:ext cx="365125" cy="3651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3" name="Rectangle 35">
            <a:extLst>
              <a:ext uri="{FF2B5EF4-FFF2-40B4-BE49-F238E27FC236}">
                <a16:creationId xmlns:a16="http://schemas.microsoft.com/office/drawing/2014/main" id="{D069876D-F3B7-A08D-EA5B-F7A18AD5D282}"/>
              </a:ext>
            </a:extLst>
          </p:cNvPr>
          <p:cNvSpPr>
            <a:spLocks noChangeArrowheads="1"/>
          </p:cNvSpPr>
          <p:nvPr/>
        </p:nvSpPr>
        <p:spPr bwMode="auto">
          <a:xfrm>
            <a:off x="1042988" y="2276475"/>
            <a:ext cx="365125" cy="3651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4" name="Rectangle 36">
            <a:extLst>
              <a:ext uri="{FF2B5EF4-FFF2-40B4-BE49-F238E27FC236}">
                <a16:creationId xmlns:a16="http://schemas.microsoft.com/office/drawing/2014/main" id="{08E4D289-F8F8-5DA9-FE13-EADF0496F509}"/>
              </a:ext>
            </a:extLst>
          </p:cNvPr>
          <p:cNvSpPr>
            <a:spLocks noChangeArrowheads="1"/>
          </p:cNvSpPr>
          <p:nvPr/>
        </p:nvSpPr>
        <p:spPr bwMode="auto">
          <a:xfrm>
            <a:off x="6851650" y="1111250"/>
            <a:ext cx="365125" cy="3651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5" name="Oval 37">
            <a:extLst>
              <a:ext uri="{FF2B5EF4-FFF2-40B4-BE49-F238E27FC236}">
                <a16:creationId xmlns:a16="http://schemas.microsoft.com/office/drawing/2014/main" id="{6DDDCD73-583F-6401-DC80-1A7E8D9A6061}"/>
              </a:ext>
            </a:extLst>
          </p:cNvPr>
          <p:cNvSpPr>
            <a:spLocks noChangeArrowheads="1"/>
          </p:cNvSpPr>
          <p:nvPr/>
        </p:nvSpPr>
        <p:spPr bwMode="auto">
          <a:xfrm>
            <a:off x="6851650" y="1911350"/>
            <a:ext cx="365125" cy="365125"/>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6" name="Rectangle 38">
            <a:extLst>
              <a:ext uri="{FF2B5EF4-FFF2-40B4-BE49-F238E27FC236}">
                <a16:creationId xmlns:a16="http://schemas.microsoft.com/office/drawing/2014/main" id="{95AABCB5-EE45-449E-5771-81C6D7F955E1}"/>
              </a:ext>
            </a:extLst>
          </p:cNvPr>
          <p:cNvSpPr>
            <a:spLocks noChangeArrowheads="1"/>
          </p:cNvSpPr>
          <p:nvPr/>
        </p:nvSpPr>
        <p:spPr bwMode="auto">
          <a:xfrm>
            <a:off x="6851650" y="2624138"/>
            <a:ext cx="365125" cy="36671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7" name="Rectangle 39">
            <a:extLst>
              <a:ext uri="{FF2B5EF4-FFF2-40B4-BE49-F238E27FC236}">
                <a16:creationId xmlns:a16="http://schemas.microsoft.com/office/drawing/2014/main" id="{6B9ED382-F895-E653-A44D-9A4427244FB9}"/>
              </a:ext>
            </a:extLst>
          </p:cNvPr>
          <p:cNvSpPr>
            <a:spLocks noChangeArrowheads="1"/>
          </p:cNvSpPr>
          <p:nvPr/>
        </p:nvSpPr>
        <p:spPr bwMode="auto">
          <a:xfrm>
            <a:off x="5937250" y="2624138"/>
            <a:ext cx="365125" cy="36671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8" name="Rectangle 40">
            <a:extLst>
              <a:ext uri="{FF2B5EF4-FFF2-40B4-BE49-F238E27FC236}">
                <a16:creationId xmlns:a16="http://schemas.microsoft.com/office/drawing/2014/main" id="{E1853132-42BC-EAB6-FF56-B2EFB94D2421}"/>
              </a:ext>
            </a:extLst>
          </p:cNvPr>
          <p:cNvSpPr>
            <a:spLocks noChangeArrowheads="1"/>
          </p:cNvSpPr>
          <p:nvPr/>
        </p:nvSpPr>
        <p:spPr bwMode="auto">
          <a:xfrm>
            <a:off x="5937250" y="3573463"/>
            <a:ext cx="365125" cy="36671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09" name="Oval 41">
            <a:extLst>
              <a:ext uri="{FF2B5EF4-FFF2-40B4-BE49-F238E27FC236}">
                <a16:creationId xmlns:a16="http://schemas.microsoft.com/office/drawing/2014/main" id="{B6FF0B78-2136-C99D-9483-80CF17B435E6}"/>
              </a:ext>
            </a:extLst>
          </p:cNvPr>
          <p:cNvSpPr>
            <a:spLocks noChangeArrowheads="1"/>
          </p:cNvSpPr>
          <p:nvPr/>
        </p:nvSpPr>
        <p:spPr bwMode="auto">
          <a:xfrm>
            <a:off x="6851650" y="3573463"/>
            <a:ext cx="365125" cy="366712"/>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60810" name="Line 42">
            <a:extLst>
              <a:ext uri="{FF2B5EF4-FFF2-40B4-BE49-F238E27FC236}">
                <a16:creationId xmlns:a16="http://schemas.microsoft.com/office/drawing/2014/main" id="{F71571BF-ECD2-2DAC-1316-47E04CC8E4BF}"/>
              </a:ext>
            </a:extLst>
          </p:cNvPr>
          <p:cNvSpPr>
            <a:spLocks noChangeShapeType="1"/>
          </p:cNvSpPr>
          <p:nvPr/>
        </p:nvSpPr>
        <p:spPr bwMode="auto">
          <a:xfrm>
            <a:off x="1408113" y="2459038"/>
            <a:ext cx="457200" cy="0"/>
          </a:xfrm>
          <a:prstGeom prst="line">
            <a:avLst/>
          </a:prstGeom>
          <a:noFill/>
          <a:ln w="190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60811" name="Line 43">
            <a:extLst>
              <a:ext uri="{FF2B5EF4-FFF2-40B4-BE49-F238E27FC236}">
                <a16:creationId xmlns:a16="http://schemas.microsoft.com/office/drawing/2014/main" id="{B79F9710-E8E1-4896-0DA7-6BB2C584127A}"/>
              </a:ext>
            </a:extLst>
          </p:cNvPr>
          <p:cNvSpPr>
            <a:spLocks noChangeShapeType="1"/>
          </p:cNvSpPr>
          <p:nvPr/>
        </p:nvSpPr>
        <p:spPr bwMode="auto">
          <a:xfrm>
            <a:off x="1408113" y="3179763"/>
            <a:ext cx="457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12" name="Line 44">
            <a:extLst>
              <a:ext uri="{FF2B5EF4-FFF2-40B4-BE49-F238E27FC236}">
                <a16:creationId xmlns:a16="http://schemas.microsoft.com/office/drawing/2014/main" id="{55464D68-CE2D-B52B-38D9-7D0DBCF8EE96}"/>
              </a:ext>
            </a:extLst>
          </p:cNvPr>
          <p:cNvSpPr>
            <a:spLocks noChangeShapeType="1"/>
          </p:cNvSpPr>
          <p:nvPr/>
        </p:nvSpPr>
        <p:spPr bwMode="auto">
          <a:xfrm flipH="1">
            <a:off x="1592263" y="2997200"/>
            <a:ext cx="182562" cy="3651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13" name="Line 45">
            <a:extLst>
              <a:ext uri="{FF2B5EF4-FFF2-40B4-BE49-F238E27FC236}">
                <a16:creationId xmlns:a16="http://schemas.microsoft.com/office/drawing/2014/main" id="{51D99B6C-0C0E-5BCF-8FC7-3A865A83354E}"/>
              </a:ext>
            </a:extLst>
          </p:cNvPr>
          <p:cNvSpPr>
            <a:spLocks noChangeShapeType="1"/>
          </p:cNvSpPr>
          <p:nvPr/>
        </p:nvSpPr>
        <p:spPr bwMode="auto">
          <a:xfrm>
            <a:off x="1408113" y="3860800"/>
            <a:ext cx="5492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14" name="Line 46">
            <a:extLst>
              <a:ext uri="{FF2B5EF4-FFF2-40B4-BE49-F238E27FC236}">
                <a16:creationId xmlns:a16="http://schemas.microsoft.com/office/drawing/2014/main" id="{7D7C5004-23F5-4DB4-86A8-C344BF9C6137}"/>
              </a:ext>
            </a:extLst>
          </p:cNvPr>
          <p:cNvSpPr>
            <a:spLocks noChangeShapeType="1"/>
          </p:cNvSpPr>
          <p:nvPr/>
        </p:nvSpPr>
        <p:spPr bwMode="auto">
          <a:xfrm flipV="1">
            <a:off x="6119813" y="836613"/>
            <a:ext cx="457200" cy="2746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15" name="Line 47">
            <a:extLst>
              <a:ext uri="{FF2B5EF4-FFF2-40B4-BE49-F238E27FC236}">
                <a16:creationId xmlns:a16="http://schemas.microsoft.com/office/drawing/2014/main" id="{A0C2BB35-13A5-FF60-A003-F0DE685C008E}"/>
              </a:ext>
            </a:extLst>
          </p:cNvPr>
          <p:cNvSpPr>
            <a:spLocks noChangeShapeType="1"/>
          </p:cNvSpPr>
          <p:nvPr/>
        </p:nvSpPr>
        <p:spPr bwMode="auto">
          <a:xfrm flipH="1" flipV="1">
            <a:off x="6577013" y="836613"/>
            <a:ext cx="457200" cy="2746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16" name="Line 48">
            <a:extLst>
              <a:ext uri="{FF2B5EF4-FFF2-40B4-BE49-F238E27FC236}">
                <a16:creationId xmlns:a16="http://schemas.microsoft.com/office/drawing/2014/main" id="{D86B6A85-FE13-019B-6C91-DD167AD7B57F}"/>
              </a:ext>
            </a:extLst>
          </p:cNvPr>
          <p:cNvSpPr>
            <a:spLocks noChangeShapeType="1"/>
          </p:cNvSpPr>
          <p:nvPr/>
        </p:nvSpPr>
        <p:spPr bwMode="auto">
          <a:xfrm>
            <a:off x="6302375" y="1268413"/>
            <a:ext cx="5492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17" name="Line 49">
            <a:extLst>
              <a:ext uri="{FF2B5EF4-FFF2-40B4-BE49-F238E27FC236}">
                <a16:creationId xmlns:a16="http://schemas.microsoft.com/office/drawing/2014/main" id="{C557B2B8-0362-3BE3-E3FD-7131D6C55631}"/>
              </a:ext>
            </a:extLst>
          </p:cNvPr>
          <p:cNvSpPr>
            <a:spLocks noChangeShapeType="1"/>
          </p:cNvSpPr>
          <p:nvPr/>
        </p:nvSpPr>
        <p:spPr bwMode="auto">
          <a:xfrm flipV="1">
            <a:off x="6119813" y="1636713"/>
            <a:ext cx="457200" cy="2746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18" name="Line 50">
            <a:extLst>
              <a:ext uri="{FF2B5EF4-FFF2-40B4-BE49-F238E27FC236}">
                <a16:creationId xmlns:a16="http://schemas.microsoft.com/office/drawing/2014/main" id="{CF196860-E244-C06E-2305-2EB55DE9BF59}"/>
              </a:ext>
            </a:extLst>
          </p:cNvPr>
          <p:cNvSpPr>
            <a:spLocks noChangeShapeType="1"/>
          </p:cNvSpPr>
          <p:nvPr/>
        </p:nvSpPr>
        <p:spPr bwMode="auto">
          <a:xfrm flipH="1" flipV="1">
            <a:off x="6577013" y="1636713"/>
            <a:ext cx="457200" cy="2746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19" name="Line 51">
            <a:extLst>
              <a:ext uri="{FF2B5EF4-FFF2-40B4-BE49-F238E27FC236}">
                <a16:creationId xmlns:a16="http://schemas.microsoft.com/office/drawing/2014/main" id="{CD65B312-C896-9E19-8E1F-5FDDB0978923}"/>
              </a:ext>
            </a:extLst>
          </p:cNvPr>
          <p:cNvSpPr>
            <a:spLocks noChangeShapeType="1"/>
          </p:cNvSpPr>
          <p:nvPr/>
        </p:nvSpPr>
        <p:spPr bwMode="auto">
          <a:xfrm>
            <a:off x="6302375" y="3757613"/>
            <a:ext cx="5492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20" name="Line 52">
            <a:extLst>
              <a:ext uri="{FF2B5EF4-FFF2-40B4-BE49-F238E27FC236}">
                <a16:creationId xmlns:a16="http://schemas.microsoft.com/office/drawing/2014/main" id="{6C3226AB-BC9B-AFDC-5A52-DFE847A6FADC}"/>
              </a:ext>
            </a:extLst>
          </p:cNvPr>
          <p:cNvSpPr>
            <a:spLocks noChangeShapeType="1"/>
          </p:cNvSpPr>
          <p:nvPr/>
        </p:nvSpPr>
        <p:spPr bwMode="auto">
          <a:xfrm>
            <a:off x="6577013" y="3757613"/>
            <a:ext cx="0" cy="2730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21" name="Line 53">
            <a:extLst>
              <a:ext uri="{FF2B5EF4-FFF2-40B4-BE49-F238E27FC236}">
                <a16:creationId xmlns:a16="http://schemas.microsoft.com/office/drawing/2014/main" id="{9A2A7B6A-614D-3EC2-F026-978EEA6B2B96}"/>
              </a:ext>
            </a:extLst>
          </p:cNvPr>
          <p:cNvSpPr>
            <a:spLocks noChangeShapeType="1"/>
          </p:cNvSpPr>
          <p:nvPr/>
        </p:nvSpPr>
        <p:spPr bwMode="auto">
          <a:xfrm>
            <a:off x="6394450" y="4030663"/>
            <a:ext cx="3651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22" name="Line 54">
            <a:extLst>
              <a:ext uri="{FF2B5EF4-FFF2-40B4-BE49-F238E27FC236}">
                <a16:creationId xmlns:a16="http://schemas.microsoft.com/office/drawing/2014/main" id="{1580D271-00DB-3230-F499-65CE99BCFD32}"/>
              </a:ext>
            </a:extLst>
          </p:cNvPr>
          <p:cNvSpPr>
            <a:spLocks noChangeShapeType="1"/>
          </p:cNvSpPr>
          <p:nvPr/>
        </p:nvSpPr>
        <p:spPr bwMode="auto">
          <a:xfrm>
            <a:off x="6486525" y="4122738"/>
            <a:ext cx="18256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23" name="Line 55">
            <a:extLst>
              <a:ext uri="{FF2B5EF4-FFF2-40B4-BE49-F238E27FC236}">
                <a16:creationId xmlns:a16="http://schemas.microsoft.com/office/drawing/2014/main" id="{BEDEF090-1051-9B9C-08BD-9BA01A1AC3AC}"/>
              </a:ext>
            </a:extLst>
          </p:cNvPr>
          <p:cNvSpPr>
            <a:spLocks noChangeShapeType="1"/>
          </p:cNvSpPr>
          <p:nvPr/>
        </p:nvSpPr>
        <p:spPr bwMode="auto">
          <a:xfrm>
            <a:off x="6486525" y="4214813"/>
            <a:ext cx="18256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24" name="Line 56">
            <a:extLst>
              <a:ext uri="{FF2B5EF4-FFF2-40B4-BE49-F238E27FC236}">
                <a16:creationId xmlns:a16="http://schemas.microsoft.com/office/drawing/2014/main" id="{420C62BD-612E-A0FC-0576-535A45C8CE1C}"/>
              </a:ext>
            </a:extLst>
          </p:cNvPr>
          <p:cNvSpPr>
            <a:spLocks noChangeShapeType="1"/>
          </p:cNvSpPr>
          <p:nvPr/>
        </p:nvSpPr>
        <p:spPr bwMode="auto">
          <a:xfrm flipV="1">
            <a:off x="6119813" y="2349500"/>
            <a:ext cx="457200" cy="2746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25" name="Line 57">
            <a:extLst>
              <a:ext uri="{FF2B5EF4-FFF2-40B4-BE49-F238E27FC236}">
                <a16:creationId xmlns:a16="http://schemas.microsoft.com/office/drawing/2014/main" id="{647D60BB-B9E7-2F57-C344-E2755621FBA2}"/>
              </a:ext>
            </a:extLst>
          </p:cNvPr>
          <p:cNvSpPr>
            <a:spLocks noChangeShapeType="1"/>
          </p:cNvSpPr>
          <p:nvPr/>
        </p:nvSpPr>
        <p:spPr bwMode="auto">
          <a:xfrm flipH="1" flipV="1">
            <a:off x="6577013" y="2349500"/>
            <a:ext cx="457200" cy="2746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26" name="Line 58">
            <a:extLst>
              <a:ext uri="{FF2B5EF4-FFF2-40B4-BE49-F238E27FC236}">
                <a16:creationId xmlns:a16="http://schemas.microsoft.com/office/drawing/2014/main" id="{3E2C7FE7-EE9D-8D7B-858A-D9D6726BC658}"/>
              </a:ext>
            </a:extLst>
          </p:cNvPr>
          <p:cNvSpPr>
            <a:spLocks noChangeShapeType="1"/>
          </p:cNvSpPr>
          <p:nvPr/>
        </p:nvSpPr>
        <p:spPr bwMode="auto">
          <a:xfrm>
            <a:off x="1230313" y="1712913"/>
            <a:ext cx="0" cy="904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27" name="Line 59">
            <a:extLst>
              <a:ext uri="{FF2B5EF4-FFF2-40B4-BE49-F238E27FC236}">
                <a16:creationId xmlns:a16="http://schemas.microsoft.com/office/drawing/2014/main" id="{43183647-DDBC-27E8-2D9E-684389F8C3D7}"/>
              </a:ext>
            </a:extLst>
          </p:cNvPr>
          <p:cNvSpPr>
            <a:spLocks noChangeShapeType="1"/>
          </p:cNvSpPr>
          <p:nvPr/>
        </p:nvSpPr>
        <p:spPr bwMode="auto">
          <a:xfrm flipV="1">
            <a:off x="2054225" y="1712913"/>
            <a:ext cx="0" cy="904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46" name="Line 78">
            <a:extLst>
              <a:ext uri="{FF2B5EF4-FFF2-40B4-BE49-F238E27FC236}">
                <a16:creationId xmlns:a16="http://schemas.microsoft.com/office/drawing/2014/main" id="{C3D4AF61-7136-5C30-4262-281F49576B2A}"/>
              </a:ext>
            </a:extLst>
          </p:cNvPr>
          <p:cNvSpPr>
            <a:spLocks noChangeShapeType="1"/>
          </p:cNvSpPr>
          <p:nvPr/>
        </p:nvSpPr>
        <p:spPr bwMode="auto">
          <a:xfrm>
            <a:off x="1403350" y="3933825"/>
            <a:ext cx="5492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847" name="Rectangle 79">
            <a:extLst>
              <a:ext uri="{FF2B5EF4-FFF2-40B4-BE49-F238E27FC236}">
                <a16:creationId xmlns:a16="http://schemas.microsoft.com/office/drawing/2014/main" id="{03BAD1A5-3E68-14D0-EC5A-B15029CA34A3}"/>
              </a:ext>
            </a:extLst>
          </p:cNvPr>
          <p:cNvSpPr>
            <a:spLocks noChangeArrowheads="1"/>
          </p:cNvSpPr>
          <p:nvPr/>
        </p:nvSpPr>
        <p:spPr bwMode="auto">
          <a:xfrm>
            <a:off x="2555875" y="1052513"/>
            <a:ext cx="11525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Mariage</a:t>
            </a:r>
          </a:p>
        </p:txBody>
      </p:sp>
      <p:sp>
        <p:nvSpPr>
          <p:cNvPr id="160848" name="Rectangle 80">
            <a:extLst>
              <a:ext uri="{FF2B5EF4-FFF2-40B4-BE49-F238E27FC236}">
                <a16:creationId xmlns:a16="http://schemas.microsoft.com/office/drawing/2014/main" id="{967397CB-D6BF-7A1C-F21A-8C444179F3F5}"/>
              </a:ext>
            </a:extLst>
          </p:cNvPr>
          <p:cNvSpPr>
            <a:spLocks noChangeArrowheads="1"/>
          </p:cNvSpPr>
          <p:nvPr/>
        </p:nvSpPr>
        <p:spPr bwMode="auto">
          <a:xfrm>
            <a:off x="2555875" y="2205038"/>
            <a:ext cx="25923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Relation extra maritale</a:t>
            </a:r>
          </a:p>
        </p:txBody>
      </p:sp>
      <p:sp>
        <p:nvSpPr>
          <p:cNvPr id="160849" name="Rectangle 81">
            <a:extLst>
              <a:ext uri="{FF2B5EF4-FFF2-40B4-BE49-F238E27FC236}">
                <a16:creationId xmlns:a16="http://schemas.microsoft.com/office/drawing/2014/main" id="{F859CCBE-09D8-3FF7-5A39-CA42F86B0088}"/>
              </a:ext>
            </a:extLst>
          </p:cNvPr>
          <p:cNvSpPr>
            <a:spLocks noChangeArrowheads="1"/>
          </p:cNvSpPr>
          <p:nvPr/>
        </p:nvSpPr>
        <p:spPr bwMode="auto">
          <a:xfrm>
            <a:off x="2484438" y="2997200"/>
            <a:ext cx="11525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Divorce</a:t>
            </a:r>
          </a:p>
        </p:txBody>
      </p:sp>
      <p:sp>
        <p:nvSpPr>
          <p:cNvPr id="160850" name="Rectangle 82">
            <a:extLst>
              <a:ext uri="{FF2B5EF4-FFF2-40B4-BE49-F238E27FC236}">
                <a16:creationId xmlns:a16="http://schemas.microsoft.com/office/drawing/2014/main" id="{5E1863DD-E6C0-0A75-9918-A56EDA6563C2}"/>
              </a:ext>
            </a:extLst>
          </p:cNvPr>
          <p:cNvSpPr>
            <a:spLocks noChangeArrowheads="1"/>
          </p:cNvSpPr>
          <p:nvPr/>
        </p:nvSpPr>
        <p:spPr bwMode="auto">
          <a:xfrm>
            <a:off x="2555875" y="3716338"/>
            <a:ext cx="26638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Mariage consanguin</a:t>
            </a:r>
          </a:p>
        </p:txBody>
      </p:sp>
      <p:sp>
        <p:nvSpPr>
          <p:cNvPr id="160851" name="Rectangle 83">
            <a:extLst>
              <a:ext uri="{FF2B5EF4-FFF2-40B4-BE49-F238E27FC236}">
                <a16:creationId xmlns:a16="http://schemas.microsoft.com/office/drawing/2014/main" id="{0300B6A3-904A-F201-2D5B-38F5F5ECFBBB}"/>
              </a:ext>
            </a:extLst>
          </p:cNvPr>
          <p:cNvSpPr>
            <a:spLocks noChangeArrowheads="1"/>
          </p:cNvSpPr>
          <p:nvPr/>
        </p:nvSpPr>
        <p:spPr bwMode="auto">
          <a:xfrm>
            <a:off x="7451725" y="1125538"/>
            <a:ext cx="16922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Jumeaux monozygotes</a:t>
            </a:r>
          </a:p>
        </p:txBody>
      </p:sp>
      <p:sp>
        <p:nvSpPr>
          <p:cNvPr id="160852" name="Rectangle 84">
            <a:extLst>
              <a:ext uri="{FF2B5EF4-FFF2-40B4-BE49-F238E27FC236}">
                <a16:creationId xmlns:a16="http://schemas.microsoft.com/office/drawing/2014/main" id="{364AA50E-A0E6-235A-AB33-6D2C1E350EAC}"/>
              </a:ext>
            </a:extLst>
          </p:cNvPr>
          <p:cNvSpPr>
            <a:spLocks noChangeArrowheads="1"/>
          </p:cNvSpPr>
          <p:nvPr/>
        </p:nvSpPr>
        <p:spPr bwMode="auto">
          <a:xfrm>
            <a:off x="7451725" y="1773238"/>
            <a:ext cx="16922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Jumelles dizygotes</a:t>
            </a:r>
          </a:p>
        </p:txBody>
      </p:sp>
      <p:sp>
        <p:nvSpPr>
          <p:cNvPr id="160853" name="Rectangle 85">
            <a:extLst>
              <a:ext uri="{FF2B5EF4-FFF2-40B4-BE49-F238E27FC236}">
                <a16:creationId xmlns:a16="http://schemas.microsoft.com/office/drawing/2014/main" id="{B8D79434-0CE1-4731-6FC0-262A9E139718}"/>
              </a:ext>
            </a:extLst>
          </p:cNvPr>
          <p:cNvSpPr>
            <a:spLocks noChangeArrowheads="1"/>
          </p:cNvSpPr>
          <p:nvPr/>
        </p:nvSpPr>
        <p:spPr bwMode="auto">
          <a:xfrm>
            <a:off x="7308850" y="3500438"/>
            <a:ext cx="16922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Aucune descendance</a:t>
            </a:r>
          </a:p>
        </p:txBody>
      </p:sp>
      <p:sp>
        <p:nvSpPr>
          <p:cNvPr id="160854" name="Rectangle 86">
            <a:extLst>
              <a:ext uri="{FF2B5EF4-FFF2-40B4-BE49-F238E27FC236}">
                <a16:creationId xmlns:a16="http://schemas.microsoft.com/office/drawing/2014/main" id="{3F6929BF-A01C-11E3-1AC4-B952F638E0CA}"/>
              </a:ext>
            </a:extLst>
          </p:cNvPr>
          <p:cNvSpPr>
            <a:spLocks noChangeArrowheads="1"/>
          </p:cNvSpPr>
          <p:nvPr/>
        </p:nvSpPr>
        <p:spPr bwMode="auto">
          <a:xfrm>
            <a:off x="7451725" y="2492375"/>
            <a:ext cx="16922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Jumeaux zygosité ?</a:t>
            </a:r>
          </a:p>
        </p:txBody>
      </p:sp>
      <p:sp>
        <p:nvSpPr>
          <p:cNvPr id="36913" name="Rectangle 94">
            <a:extLst>
              <a:ext uri="{FF2B5EF4-FFF2-40B4-BE49-F238E27FC236}">
                <a16:creationId xmlns:a16="http://schemas.microsoft.com/office/drawing/2014/main" id="{C2A8FCD5-6180-1C3D-86AF-B751CCB0A4A1}"/>
              </a:ext>
            </a:extLst>
          </p:cNvPr>
          <p:cNvSpPr>
            <a:spLocks noChangeArrowheads="1"/>
          </p:cNvSpPr>
          <p:nvPr/>
        </p:nvSpPr>
        <p:spPr bwMode="auto">
          <a:xfrm>
            <a:off x="1763713" y="188913"/>
            <a:ext cx="5187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i="1" u="sng">
                <a:latin typeface="Arial" panose="020B0604020202020204" pitchFamily="34" charset="0"/>
              </a:rPr>
              <a:t>Symboles utilisés dans les arbres généalogiques</a:t>
            </a:r>
            <a:r>
              <a:rPr lang="fr-FR" altLang="fr-FR" sz="1800">
                <a:latin typeface="Arial" panose="020B0604020202020204" pitchFamily="34" charset="0"/>
              </a:rPr>
              <a:t> </a:t>
            </a:r>
          </a:p>
        </p:txBody>
      </p:sp>
      <p:sp>
        <p:nvSpPr>
          <p:cNvPr id="36914" name="Rectangle 69">
            <a:extLst>
              <a:ext uri="{FF2B5EF4-FFF2-40B4-BE49-F238E27FC236}">
                <a16:creationId xmlns:a16="http://schemas.microsoft.com/office/drawing/2014/main" id="{83A81132-58A8-3F98-B949-7A2172D0A37C}"/>
              </a:ext>
            </a:extLst>
          </p:cNvPr>
          <p:cNvSpPr>
            <a:spLocks noChangeArrowheads="1"/>
          </p:cNvSpPr>
          <p:nvPr/>
        </p:nvSpPr>
        <p:spPr bwMode="auto">
          <a:xfrm>
            <a:off x="6429375" y="271462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60792"/>
                                        </p:tgtEl>
                                        <p:attrNameLst>
                                          <p:attrName>style.visibility</p:attrName>
                                        </p:attrNameLst>
                                      </p:cBhvr>
                                      <p:to>
                                        <p:strVal val="visible"/>
                                      </p:to>
                                    </p:set>
                                    <p:animEffect transition="in" filter="checkerboard(across)">
                                      <p:cBhvr>
                                        <p:cTn id="7" dur="500"/>
                                        <p:tgtEl>
                                          <p:spTgt spid="160792"/>
                                        </p:tgtEl>
                                      </p:cBhvr>
                                    </p:animEffect>
                                  </p:childTnLst>
                                </p:cTn>
                              </p:par>
                              <p:par>
                                <p:cTn id="8" presetID="5" presetClass="entr" presetSubtype="10" fill="hold" nodeType="withEffect">
                                  <p:stCondLst>
                                    <p:cond delay="0"/>
                                  </p:stCondLst>
                                  <p:childTnLst>
                                    <p:set>
                                      <p:cBhvr>
                                        <p:cTn id="9" dur="1" fill="hold">
                                          <p:stCondLst>
                                            <p:cond delay="0"/>
                                          </p:stCondLst>
                                        </p:cTn>
                                        <p:tgtEl>
                                          <p:spTgt spid="160793"/>
                                        </p:tgtEl>
                                        <p:attrNameLst>
                                          <p:attrName>style.visibility</p:attrName>
                                        </p:attrNameLst>
                                      </p:cBhvr>
                                      <p:to>
                                        <p:strVal val="visible"/>
                                      </p:to>
                                    </p:set>
                                    <p:animEffect transition="in" filter="checkerboard(across)">
                                      <p:cBhvr>
                                        <p:cTn id="10" dur="500"/>
                                        <p:tgtEl>
                                          <p:spTgt spid="16079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60790"/>
                                        </p:tgtEl>
                                        <p:attrNameLst>
                                          <p:attrName>style.visibility</p:attrName>
                                        </p:attrNameLst>
                                      </p:cBhvr>
                                      <p:to>
                                        <p:strVal val="visible"/>
                                      </p:to>
                                    </p:set>
                                    <p:animEffect transition="in" filter="checkerboard(across)">
                                      <p:cBhvr>
                                        <p:cTn id="13" dur="500"/>
                                        <p:tgtEl>
                                          <p:spTgt spid="16079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60789"/>
                                        </p:tgtEl>
                                        <p:attrNameLst>
                                          <p:attrName>style.visibility</p:attrName>
                                        </p:attrNameLst>
                                      </p:cBhvr>
                                      <p:to>
                                        <p:strVal val="visible"/>
                                      </p:to>
                                    </p:set>
                                    <p:animEffect transition="in" filter="checkerboard(across)">
                                      <p:cBhvr>
                                        <p:cTn id="16" dur="500"/>
                                        <p:tgtEl>
                                          <p:spTgt spid="160789"/>
                                        </p:tgtEl>
                                      </p:cBhvr>
                                    </p:animEffect>
                                  </p:childTnLst>
                                </p:cTn>
                              </p:par>
                              <p:par>
                                <p:cTn id="17" presetID="5" presetClass="entr" presetSubtype="10" fill="hold" nodeType="withEffect">
                                  <p:stCondLst>
                                    <p:cond delay="0"/>
                                  </p:stCondLst>
                                  <p:childTnLst>
                                    <p:set>
                                      <p:cBhvr>
                                        <p:cTn id="18" dur="1" fill="hold">
                                          <p:stCondLst>
                                            <p:cond delay="0"/>
                                          </p:stCondLst>
                                        </p:cTn>
                                        <p:tgtEl>
                                          <p:spTgt spid="160826"/>
                                        </p:tgtEl>
                                        <p:attrNameLst>
                                          <p:attrName>style.visibility</p:attrName>
                                        </p:attrNameLst>
                                      </p:cBhvr>
                                      <p:to>
                                        <p:strVal val="visible"/>
                                      </p:to>
                                    </p:set>
                                    <p:animEffect transition="in" filter="checkerboard(across)">
                                      <p:cBhvr>
                                        <p:cTn id="19" dur="500"/>
                                        <p:tgtEl>
                                          <p:spTgt spid="160826"/>
                                        </p:tgtEl>
                                      </p:cBhvr>
                                    </p:animEffect>
                                  </p:childTnLst>
                                </p:cTn>
                              </p:par>
                              <p:par>
                                <p:cTn id="20" presetID="5" presetClass="entr" presetSubtype="10" fill="hold" nodeType="withEffect">
                                  <p:stCondLst>
                                    <p:cond delay="0"/>
                                  </p:stCondLst>
                                  <p:childTnLst>
                                    <p:set>
                                      <p:cBhvr>
                                        <p:cTn id="21" dur="1" fill="hold">
                                          <p:stCondLst>
                                            <p:cond delay="0"/>
                                          </p:stCondLst>
                                        </p:cTn>
                                        <p:tgtEl>
                                          <p:spTgt spid="160794"/>
                                        </p:tgtEl>
                                        <p:attrNameLst>
                                          <p:attrName>style.visibility</p:attrName>
                                        </p:attrNameLst>
                                      </p:cBhvr>
                                      <p:to>
                                        <p:strVal val="visible"/>
                                      </p:to>
                                    </p:set>
                                    <p:animEffect transition="in" filter="checkerboard(across)">
                                      <p:cBhvr>
                                        <p:cTn id="22" dur="500"/>
                                        <p:tgtEl>
                                          <p:spTgt spid="160794"/>
                                        </p:tgtEl>
                                      </p:cBhvr>
                                    </p:animEffect>
                                  </p:childTnLst>
                                </p:cTn>
                              </p:par>
                              <p:par>
                                <p:cTn id="23" presetID="5" presetClass="entr" presetSubtype="10" fill="hold" nodeType="withEffect">
                                  <p:stCondLst>
                                    <p:cond delay="0"/>
                                  </p:stCondLst>
                                  <p:childTnLst>
                                    <p:set>
                                      <p:cBhvr>
                                        <p:cTn id="24" dur="1" fill="hold">
                                          <p:stCondLst>
                                            <p:cond delay="0"/>
                                          </p:stCondLst>
                                        </p:cTn>
                                        <p:tgtEl>
                                          <p:spTgt spid="160827"/>
                                        </p:tgtEl>
                                        <p:attrNameLst>
                                          <p:attrName>style.visibility</p:attrName>
                                        </p:attrNameLst>
                                      </p:cBhvr>
                                      <p:to>
                                        <p:strVal val="visible"/>
                                      </p:to>
                                    </p:set>
                                    <p:animEffect transition="in" filter="checkerboard(across)">
                                      <p:cBhvr>
                                        <p:cTn id="25" dur="500"/>
                                        <p:tgtEl>
                                          <p:spTgt spid="160827"/>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60791"/>
                                        </p:tgtEl>
                                        <p:attrNameLst>
                                          <p:attrName>style.visibility</p:attrName>
                                        </p:attrNameLst>
                                      </p:cBhvr>
                                      <p:to>
                                        <p:strVal val="visible"/>
                                      </p:to>
                                    </p:set>
                                    <p:animEffect transition="in" filter="checkerboard(across)">
                                      <p:cBhvr>
                                        <p:cTn id="28" dur="500"/>
                                        <p:tgtEl>
                                          <p:spTgt spid="160791"/>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60795"/>
                                        </p:tgtEl>
                                        <p:attrNameLst>
                                          <p:attrName>style.visibility</p:attrName>
                                        </p:attrNameLst>
                                      </p:cBhvr>
                                      <p:to>
                                        <p:strVal val="visible"/>
                                      </p:to>
                                    </p:set>
                                    <p:animEffect transition="in" filter="checkerboard(across)">
                                      <p:cBhvr>
                                        <p:cTn id="31" dur="500"/>
                                        <p:tgtEl>
                                          <p:spTgt spid="16079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60847"/>
                                        </p:tgtEl>
                                        <p:attrNameLst>
                                          <p:attrName>style.visibility</p:attrName>
                                        </p:attrNameLst>
                                      </p:cBhvr>
                                      <p:to>
                                        <p:strVal val="visible"/>
                                      </p:to>
                                    </p:set>
                                    <p:animEffect transition="in" filter="checkerboard(across)">
                                      <p:cBhvr>
                                        <p:cTn id="34" dur="500"/>
                                        <p:tgtEl>
                                          <p:spTgt spid="16084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1" nodeType="clickEffect">
                                  <p:stCondLst>
                                    <p:cond delay="0"/>
                                  </p:stCondLst>
                                  <p:childTnLst>
                                    <p:set>
                                      <p:cBhvr>
                                        <p:cTn id="38" dur="1" fill="hold">
                                          <p:stCondLst>
                                            <p:cond delay="0"/>
                                          </p:stCondLst>
                                        </p:cTn>
                                        <p:tgtEl>
                                          <p:spTgt spid="160792"/>
                                        </p:tgtEl>
                                        <p:attrNameLst>
                                          <p:attrName>style.visibility</p:attrName>
                                        </p:attrNameLst>
                                      </p:cBhvr>
                                      <p:to>
                                        <p:strVal val="visible"/>
                                      </p:to>
                                    </p:set>
                                    <p:animEffect transition="in" filter="checkerboard(across)">
                                      <p:cBhvr>
                                        <p:cTn id="39" dur="500"/>
                                        <p:tgtEl>
                                          <p:spTgt spid="160792"/>
                                        </p:tgtEl>
                                      </p:cBhvr>
                                    </p:animEffect>
                                  </p:childTnLst>
                                </p:cTn>
                              </p:par>
                              <p:par>
                                <p:cTn id="40" presetID="5" presetClass="entr" presetSubtype="10" fill="hold" nodeType="withEffect">
                                  <p:stCondLst>
                                    <p:cond delay="0"/>
                                  </p:stCondLst>
                                  <p:childTnLst>
                                    <p:set>
                                      <p:cBhvr>
                                        <p:cTn id="41" dur="1" fill="hold">
                                          <p:stCondLst>
                                            <p:cond delay="0"/>
                                          </p:stCondLst>
                                        </p:cTn>
                                        <p:tgtEl>
                                          <p:spTgt spid="160793"/>
                                        </p:tgtEl>
                                        <p:attrNameLst>
                                          <p:attrName>style.visibility</p:attrName>
                                        </p:attrNameLst>
                                      </p:cBhvr>
                                      <p:to>
                                        <p:strVal val="visible"/>
                                      </p:to>
                                    </p:set>
                                    <p:animEffect transition="in" filter="checkerboard(across)">
                                      <p:cBhvr>
                                        <p:cTn id="42" dur="500"/>
                                        <p:tgtEl>
                                          <p:spTgt spid="160793"/>
                                        </p:tgtEl>
                                      </p:cBhvr>
                                    </p:animEffect>
                                  </p:childTnLst>
                                </p:cTn>
                              </p:par>
                              <p:par>
                                <p:cTn id="43" presetID="5" presetClass="entr" presetSubtype="10" fill="hold" grpId="1" nodeType="withEffect">
                                  <p:stCondLst>
                                    <p:cond delay="0"/>
                                  </p:stCondLst>
                                  <p:childTnLst>
                                    <p:set>
                                      <p:cBhvr>
                                        <p:cTn id="44" dur="1" fill="hold">
                                          <p:stCondLst>
                                            <p:cond delay="0"/>
                                          </p:stCondLst>
                                        </p:cTn>
                                        <p:tgtEl>
                                          <p:spTgt spid="160790"/>
                                        </p:tgtEl>
                                        <p:attrNameLst>
                                          <p:attrName>style.visibility</p:attrName>
                                        </p:attrNameLst>
                                      </p:cBhvr>
                                      <p:to>
                                        <p:strVal val="visible"/>
                                      </p:to>
                                    </p:set>
                                    <p:animEffect transition="in" filter="checkerboard(across)">
                                      <p:cBhvr>
                                        <p:cTn id="45" dur="500"/>
                                        <p:tgtEl>
                                          <p:spTgt spid="160790"/>
                                        </p:tgtEl>
                                      </p:cBhvr>
                                    </p:animEffect>
                                  </p:childTnLst>
                                </p:cTn>
                              </p:par>
                              <p:par>
                                <p:cTn id="46" presetID="5" presetClass="entr" presetSubtype="10" fill="hold" grpId="1" nodeType="withEffect">
                                  <p:stCondLst>
                                    <p:cond delay="0"/>
                                  </p:stCondLst>
                                  <p:childTnLst>
                                    <p:set>
                                      <p:cBhvr>
                                        <p:cTn id="47" dur="1" fill="hold">
                                          <p:stCondLst>
                                            <p:cond delay="0"/>
                                          </p:stCondLst>
                                        </p:cTn>
                                        <p:tgtEl>
                                          <p:spTgt spid="160789"/>
                                        </p:tgtEl>
                                        <p:attrNameLst>
                                          <p:attrName>style.visibility</p:attrName>
                                        </p:attrNameLst>
                                      </p:cBhvr>
                                      <p:to>
                                        <p:strVal val="visible"/>
                                      </p:to>
                                    </p:set>
                                    <p:animEffect transition="in" filter="checkerboard(across)">
                                      <p:cBhvr>
                                        <p:cTn id="48" dur="500"/>
                                        <p:tgtEl>
                                          <p:spTgt spid="160789"/>
                                        </p:tgtEl>
                                      </p:cBhvr>
                                    </p:animEffect>
                                  </p:childTnLst>
                                </p:cTn>
                              </p:par>
                              <p:par>
                                <p:cTn id="49" presetID="5" presetClass="entr" presetSubtype="10" fill="hold" nodeType="withEffect">
                                  <p:stCondLst>
                                    <p:cond delay="0"/>
                                  </p:stCondLst>
                                  <p:childTnLst>
                                    <p:set>
                                      <p:cBhvr>
                                        <p:cTn id="50" dur="1" fill="hold">
                                          <p:stCondLst>
                                            <p:cond delay="0"/>
                                          </p:stCondLst>
                                        </p:cTn>
                                        <p:tgtEl>
                                          <p:spTgt spid="160826"/>
                                        </p:tgtEl>
                                        <p:attrNameLst>
                                          <p:attrName>style.visibility</p:attrName>
                                        </p:attrNameLst>
                                      </p:cBhvr>
                                      <p:to>
                                        <p:strVal val="visible"/>
                                      </p:to>
                                    </p:set>
                                    <p:animEffect transition="in" filter="checkerboard(across)">
                                      <p:cBhvr>
                                        <p:cTn id="51" dur="500"/>
                                        <p:tgtEl>
                                          <p:spTgt spid="160826"/>
                                        </p:tgtEl>
                                      </p:cBhvr>
                                    </p:animEffect>
                                  </p:childTnLst>
                                </p:cTn>
                              </p:par>
                              <p:par>
                                <p:cTn id="52" presetID="5" presetClass="entr" presetSubtype="10" fill="hold" nodeType="withEffect">
                                  <p:stCondLst>
                                    <p:cond delay="0"/>
                                  </p:stCondLst>
                                  <p:childTnLst>
                                    <p:set>
                                      <p:cBhvr>
                                        <p:cTn id="53" dur="1" fill="hold">
                                          <p:stCondLst>
                                            <p:cond delay="0"/>
                                          </p:stCondLst>
                                        </p:cTn>
                                        <p:tgtEl>
                                          <p:spTgt spid="160794"/>
                                        </p:tgtEl>
                                        <p:attrNameLst>
                                          <p:attrName>style.visibility</p:attrName>
                                        </p:attrNameLst>
                                      </p:cBhvr>
                                      <p:to>
                                        <p:strVal val="visible"/>
                                      </p:to>
                                    </p:set>
                                    <p:animEffect transition="in" filter="checkerboard(across)">
                                      <p:cBhvr>
                                        <p:cTn id="54" dur="500"/>
                                        <p:tgtEl>
                                          <p:spTgt spid="160794"/>
                                        </p:tgtEl>
                                      </p:cBhvr>
                                    </p:animEffect>
                                  </p:childTnLst>
                                </p:cTn>
                              </p:par>
                              <p:par>
                                <p:cTn id="55" presetID="5" presetClass="entr" presetSubtype="10" fill="hold" nodeType="withEffect">
                                  <p:stCondLst>
                                    <p:cond delay="0"/>
                                  </p:stCondLst>
                                  <p:childTnLst>
                                    <p:set>
                                      <p:cBhvr>
                                        <p:cTn id="56" dur="1" fill="hold">
                                          <p:stCondLst>
                                            <p:cond delay="0"/>
                                          </p:stCondLst>
                                        </p:cTn>
                                        <p:tgtEl>
                                          <p:spTgt spid="160827"/>
                                        </p:tgtEl>
                                        <p:attrNameLst>
                                          <p:attrName>style.visibility</p:attrName>
                                        </p:attrNameLst>
                                      </p:cBhvr>
                                      <p:to>
                                        <p:strVal val="visible"/>
                                      </p:to>
                                    </p:set>
                                    <p:animEffect transition="in" filter="checkerboard(across)">
                                      <p:cBhvr>
                                        <p:cTn id="57" dur="500"/>
                                        <p:tgtEl>
                                          <p:spTgt spid="160827"/>
                                        </p:tgtEl>
                                      </p:cBhvr>
                                    </p:animEffect>
                                  </p:childTnLst>
                                </p:cTn>
                              </p:par>
                              <p:par>
                                <p:cTn id="58" presetID="5" presetClass="entr" presetSubtype="10" fill="hold" grpId="1" nodeType="withEffect">
                                  <p:stCondLst>
                                    <p:cond delay="0"/>
                                  </p:stCondLst>
                                  <p:childTnLst>
                                    <p:set>
                                      <p:cBhvr>
                                        <p:cTn id="59" dur="1" fill="hold">
                                          <p:stCondLst>
                                            <p:cond delay="0"/>
                                          </p:stCondLst>
                                        </p:cTn>
                                        <p:tgtEl>
                                          <p:spTgt spid="160791"/>
                                        </p:tgtEl>
                                        <p:attrNameLst>
                                          <p:attrName>style.visibility</p:attrName>
                                        </p:attrNameLst>
                                      </p:cBhvr>
                                      <p:to>
                                        <p:strVal val="visible"/>
                                      </p:to>
                                    </p:set>
                                    <p:animEffect transition="in" filter="checkerboard(across)">
                                      <p:cBhvr>
                                        <p:cTn id="60" dur="500"/>
                                        <p:tgtEl>
                                          <p:spTgt spid="160791"/>
                                        </p:tgtEl>
                                      </p:cBhvr>
                                    </p:animEffect>
                                  </p:childTnLst>
                                </p:cTn>
                              </p:par>
                              <p:par>
                                <p:cTn id="61" presetID="5" presetClass="entr" presetSubtype="10" fill="hold" grpId="1" nodeType="withEffect">
                                  <p:stCondLst>
                                    <p:cond delay="0"/>
                                  </p:stCondLst>
                                  <p:childTnLst>
                                    <p:set>
                                      <p:cBhvr>
                                        <p:cTn id="62" dur="1" fill="hold">
                                          <p:stCondLst>
                                            <p:cond delay="0"/>
                                          </p:stCondLst>
                                        </p:cTn>
                                        <p:tgtEl>
                                          <p:spTgt spid="160795"/>
                                        </p:tgtEl>
                                        <p:attrNameLst>
                                          <p:attrName>style.visibility</p:attrName>
                                        </p:attrNameLst>
                                      </p:cBhvr>
                                      <p:to>
                                        <p:strVal val="visible"/>
                                      </p:to>
                                    </p:set>
                                    <p:animEffect transition="in" filter="checkerboard(across)">
                                      <p:cBhvr>
                                        <p:cTn id="63" dur="500"/>
                                        <p:tgtEl>
                                          <p:spTgt spid="160795"/>
                                        </p:tgtEl>
                                      </p:cBhvr>
                                    </p:animEffect>
                                  </p:childTnLst>
                                </p:cTn>
                              </p:par>
                              <p:par>
                                <p:cTn id="64" presetID="5" presetClass="entr" presetSubtype="10" fill="hold" grpId="1" nodeType="withEffect">
                                  <p:stCondLst>
                                    <p:cond delay="0"/>
                                  </p:stCondLst>
                                  <p:childTnLst>
                                    <p:set>
                                      <p:cBhvr>
                                        <p:cTn id="65" dur="1" fill="hold">
                                          <p:stCondLst>
                                            <p:cond delay="0"/>
                                          </p:stCondLst>
                                        </p:cTn>
                                        <p:tgtEl>
                                          <p:spTgt spid="160847"/>
                                        </p:tgtEl>
                                        <p:attrNameLst>
                                          <p:attrName>style.visibility</p:attrName>
                                        </p:attrNameLst>
                                      </p:cBhvr>
                                      <p:to>
                                        <p:strVal val="visible"/>
                                      </p:to>
                                    </p:set>
                                    <p:animEffect transition="in" filter="checkerboard(across)">
                                      <p:cBhvr>
                                        <p:cTn id="66" dur="500"/>
                                        <p:tgtEl>
                                          <p:spTgt spid="160847"/>
                                        </p:tgtEl>
                                      </p:cBhvr>
                                    </p:animEffect>
                                  </p:childTnLst>
                                </p:cTn>
                              </p:par>
                              <p:par>
                                <p:cTn id="67" presetID="5" presetClass="entr" presetSubtype="10" fill="hold" grpId="0" nodeType="withEffect">
                                  <p:stCondLst>
                                    <p:cond delay="0"/>
                                  </p:stCondLst>
                                  <p:childTnLst>
                                    <p:set>
                                      <p:cBhvr>
                                        <p:cTn id="68" dur="1" fill="hold">
                                          <p:stCondLst>
                                            <p:cond delay="0"/>
                                          </p:stCondLst>
                                        </p:cTn>
                                        <p:tgtEl>
                                          <p:spTgt spid="160803"/>
                                        </p:tgtEl>
                                        <p:attrNameLst>
                                          <p:attrName>style.visibility</p:attrName>
                                        </p:attrNameLst>
                                      </p:cBhvr>
                                      <p:to>
                                        <p:strVal val="visible"/>
                                      </p:to>
                                    </p:set>
                                    <p:animEffect transition="in" filter="checkerboard(across)">
                                      <p:cBhvr>
                                        <p:cTn id="69" dur="500"/>
                                        <p:tgtEl>
                                          <p:spTgt spid="160803"/>
                                        </p:tgtEl>
                                      </p:cBhvr>
                                    </p:animEffect>
                                  </p:childTnLst>
                                </p:cTn>
                              </p:par>
                              <p:par>
                                <p:cTn id="70" presetID="5" presetClass="entr" presetSubtype="10" fill="hold" nodeType="withEffect">
                                  <p:stCondLst>
                                    <p:cond delay="0"/>
                                  </p:stCondLst>
                                  <p:childTnLst>
                                    <p:set>
                                      <p:cBhvr>
                                        <p:cTn id="71" dur="1" fill="hold">
                                          <p:stCondLst>
                                            <p:cond delay="0"/>
                                          </p:stCondLst>
                                        </p:cTn>
                                        <p:tgtEl>
                                          <p:spTgt spid="160810"/>
                                        </p:tgtEl>
                                        <p:attrNameLst>
                                          <p:attrName>style.visibility</p:attrName>
                                        </p:attrNameLst>
                                      </p:cBhvr>
                                      <p:to>
                                        <p:strVal val="visible"/>
                                      </p:to>
                                    </p:set>
                                    <p:animEffect transition="in" filter="checkerboard(across)">
                                      <p:cBhvr>
                                        <p:cTn id="72" dur="500"/>
                                        <p:tgtEl>
                                          <p:spTgt spid="160810"/>
                                        </p:tgtEl>
                                      </p:cBhvr>
                                    </p:animEffect>
                                  </p:childTnLst>
                                </p:cTn>
                              </p:par>
                              <p:par>
                                <p:cTn id="73" presetID="5" presetClass="entr" presetSubtype="10" fill="hold" grpId="0" nodeType="withEffect">
                                  <p:stCondLst>
                                    <p:cond delay="0"/>
                                  </p:stCondLst>
                                  <p:childTnLst>
                                    <p:set>
                                      <p:cBhvr>
                                        <p:cTn id="74" dur="1" fill="hold">
                                          <p:stCondLst>
                                            <p:cond delay="0"/>
                                          </p:stCondLst>
                                        </p:cTn>
                                        <p:tgtEl>
                                          <p:spTgt spid="160799"/>
                                        </p:tgtEl>
                                        <p:attrNameLst>
                                          <p:attrName>style.visibility</p:attrName>
                                        </p:attrNameLst>
                                      </p:cBhvr>
                                      <p:to>
                                        <p:strVal val="visible"/>
                                      </p:to>
                                    </p:set>
                                    <p:animEffect transition="in" filter="checkerboard(across)">
                                      <p:cBhvr>
                                        <p:cTn id="75" dur="500"/>
                                        <p:tgtEl>
                                          <p:spTgt spid="160799"/>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160848"/>
                                        </p:tgtEl>
                                        <p:attrNameLst>
                                          <p:attrName>style.visibility</p:attrName>
                                        </p:attrNameLst>
                                      </p:cBhvr>
                                      <p:to>
                                        <p:strVal val="visible"/>
                                      </p:to>
                                    </p:set>
                                    <p:animEffect transition="in" filter="checkerboard(across)">
                                      <p:cBhvr>
                                        <p:cTn id="78" dur="500"/>
                                        <p:tgtEl>
                                          <p:spTgt spid="160848"/>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160849"/>
                                        </p:tgtEl>
                                        <p:attrNameLst>
                                          <p:attrName>style.visibility</p:attrName>
                                        </p:attrNameLst>
                                      </p:cBhvr>
                                      <p:to>
                                        <p:strVal val="visible"/>
                                      </p:to>
                                    </p:set>
                                    <p:animEffect transition="in" filter="checkerboard(across)">
                                      <p:cBhvr>
                                        <p:cTn id="81" dur="500"/>
                                        <p:tgtEl>
                                          <p:spTgt spid="160849"/>
                                        </p:tgtEl>
                                      </p:cBhvr>
                                    </p:animEffect>
                                  </p:childTnLst>
                                </p:cTn>
                              </p:par>
                              <p:par>
                                <p:cTn id="82" presetID="5" presetClass="entr" presetSubtype="10" fill="hold" grpId="0" nodeType="withEffect">
                                  <p:stCondLst>
                                    <p:cond delay="0"/>
                                  </p:stCondLst>
                                  <p:childTnLst>
                                    <p:set>
                                      <p:cBhvr>
                                        <p:cTn id="83" dur="1" fill="hold">
                                          <p:stCondLst>
                                            <p:cond delay="0"/>
                                          </p:stCondLst>
                                        </p:cTn>
                                        <p:tgtEl>
                                          <p:spTgt spid="160798"/>
                                        </p:tgtEl>
                                        <p:attrNameLst>
                                          <p:attrName>style.visibility</p:attrName>
                                        </p:attrNameLst>
                                      </p:cBhvr>
                                      <p:to>
                                        <p:strVal val="visible"/>
                                      </p:to>
                                    </p:set>
                                    <p:animEffect transition="in" filter="checkerboard(across)">
                                      <p:cBhvr>
                                        <p:cTn id="84" dur="500"/>
                                        <p:tgtEl>
                                          <p:spTgt spid="160798"/>
                                        </p:tgtEl>
                                      </p:cBhvr>
                                    </p:animEffect>
                                  </p:childTnLst>
                                </p:cTn>
                              </p:par>
                              <p:par>
                                <p:cTn id="85" presetID="5" presetClass="entr" presetSubtype="10" fill="hold" nodeType="withEffect">
                                  <p:stCondLst>
                                    <p:cond delay="0"/>
                                  </p:stCondLst>
                                  <p:childTnLst>
                                    <p:set>
                                      <p:cBhvr>
                                        <p:cTn id="86" dur="1" fill="hold">
                                          <p:stCondLst>
                                            <p:cond delay="0"/>
                                          </p:stCondLst>
                                        </p:cTn>
                                        <p:tgtEl>
                                          <p:spTgt spid="160812"/>
                                        </p:tgtEl>
                                        <p:attrNameLst>
                                          <p:attrName>style.visibility</p:attrName>
                                        </p:attrNameLst>
                                      </p:cBhvr>
                                      <p:to>
                                        <p:strVal val="visible"/>
                                      </p:to>
                                    </p:set>
                                    <p:animEffect transition="in" filter="checkerboard(across)">
                                      <p:cBhvr>
                                        <p:cTn id="87" dur="500"/>
                                        <p:tgtEl>
                                          <p:spTgt spid="160812"/>
                                        </p:tgtEl>
                                      </p:cBhvr>
                                    </p:animEffect>
                                  </p:childTnLst>
                                </p:cTn>
                              </p:par>
                              <p:par>
                                <p:cTn id="88" presetID="5" presetClass="entr" presetSubtype="10" fill="hold" nodeType="withEffect">
                                  <p:stCondLst>
                                    <p:cond delay="0"/>
                                  </p:stCondLst>
                                  <p:childTnLst>
                                    <p:set>
                                      <p:cBhvr>
                                        <p:cTn id="89" dur="1" fill="hold">
                                          <p:stCondLst>
                                            <p:cond delay="0"/>
                                          </p:stCondLst>
                                        </p:cTn>
                                        <p:tgtEl>
                                          <p:spTgt spid="160811"/>
                                        </p:tgtEl>
                                        <p:attrNameLst>
                                          <p:attrName>style.visibility</p:attrName>
                                        </p:attrNameLst>
                                      </p:cBhvr>
                                      <p:to>
                                        <p:strVal val="visible"/>
                                      </p:to>
                                    </p:set>
                                    <p:animEffect transition="in" filter="checkerboard(across)">
                                      <p:cBhvr>
                                        <p:cTn id="90" dur="500"/>
                                        <p:tgtEl>
                                          <p:spTgt spid="160811"/>
                                        </p:tgtEl>
                                      </p:cBhvr>
                                    </p:animEffect>
                                  </p:childTnLst>
                                </p:cTn>
                              </p:par>
                              <p:par>
                                <p:cTn id="91" presetID="5" presetClass="entr" presetSubtype="10" fill="hold" grpId="0" nodeType="withEffect">
                                  <p:stCondLst>
                                    <p:cond delay="0"/>
                                  </p:stCondLst>
                                  <p:childTnLst>
                                    <p:set>
                                      <p:cBhvr>
                                        <p:cTn id="92" dur="1" fill="hold">
                                          <p:stCondLst>
                                            <p:cond delay="0"/>
                                          </p:stCondLst>
                                        </p:cTn>
                                        <p:tgtEl>
                                          <p:spTgt spid="160802"/>
                                        </p:tgtEl>
                                        <p:attrNameLst>
                                          <p:attrName>style.visibility</p:attrName>
                                        </p:attrNameLst>
                                      </p:cBhvr>
                                      <p:to>
                                        <p:strVal val="visible"/>
                                      </p:to>
                                    </p:set>
                                    <p:animEffect transition="in" filter="checkerboard(across)">
                                      <p:cBhvr>
                                        <p:cTn id="93" dur="500"/>
                                        <p:tgtEl>
                                          <p:spTgt spid="160802"/>
                                        </p:tgtEl>
                                      </p:cBhvr>
                                    </p:animEffect>
                                  </p:childTnLst>
                                </p:cTn>
                              </p:par>
                              <p:par>
                                <p:cTn id="94" presetID="5" presetClass="entr" presetSubtype="10" fill="hold" grpId="0" nodeType="withEffect">
                                  <p:stCondLst>
                                    <p:cond delay="0"/>
                                  </p:stCondLst>
                                  <p:childTnLst>
                                    <p:set>
                                      <p:cBhvr>
                                        <p:cTn id="95" dur="1" fill="hold">
                                          <p:stCondLst>
                                            <p:cond delay="0"/>
                                          </p:stCondLst>
                                        </p:cTn>
                                        <p:tgtEl>
                                          <p:spTgt spid="160801"/>
                                        </p:tgtEl>
                                        <p:attrNameLst>
                                          <p:attrName>style.visibility</p:attrName>
                                        </p:attrNameLst>
                                      </p:cBhvr>
                                      <p:to>
                                        <p:strVal val="visible"/>
                                      </p:to>
                                    </p:set>
                                    <p:animEffect transition="in" filter="checkerboard(across)">
                                      <p:cBhvr>
                                        <p:cTn id="96" dur="500"/>
                                        <p:tgtEl>
                                          <p:spTgt spid="160801"/>
                                        </p:tgtEl>
                                      </p:cBhvr>
                                    </p:animEffect>
                                  </p:childTnLst>
                                </p:cTn>
                              </p:par>
                              <p:par>
                                <p:cTn id="97" presetID="5" presetClass="entr" presetSubtype="10" fill="hold" nodeType="withEffect">
                                  <p:stCondLst>
                                    <p:cond delay="0"/>
                                  </p:stCondLst>
                                  <p:childTnLst>
                                    <p:set>
                                      <p:cBhvr>
                                        <p:cTn id="98" dur="1" fill="hold">
                                          <p:stCondLst>
                                            <p:cond delay="0"/>
                                          </p:stCondLst>
                                        </p:cTn>
                                        <p:tgtEl>
                                          <p:spTgt spid="160846"/>
                                        </p:tgtEl>
                                        <p:attrNameLst>
                                          <p:attrName>style.visibility</p:attrName>
                                        </p:attrNameLst>
                                      </p:cBhvr>
                                      <p:to>
                                        <p:strVal val="visible"/>
                                      </p:to>
                                    </p:set>
                                    <p:animEffect transition="in" filter="checkerboard(across)">
                                      <p:cBhvr>
                                        <p:cTn id="99" dur="500"/>
                                        <p:tgtEl>
                                          <p:spTgt spid="160846"/>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160797"/>
                                        </p:tgtEl>
                                        <p:attrNameLst>
                                          <p:attrName>style.visibility</p:attrName>
                                        </p:attrNameLst>
                                      </p:cBhvr>
                                      <p:to>
                                        <p:strVal val="visible"/>
                                      </p:to>
                                    </p:set>
                                    <p:animEffect transition="in" filter="checkerboard(across)">
                                      <p:cBhvr>
                                        <p:cTn id="102" dur="500"/>
                                        <p:tgtEl>
                                          <p:spTgt spid="160797"/>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160850"/>
                                        </p:tgtEl>
                                        <p:attrNameLst>
                                          <p:attrName>style.visibility</p:attrName>
                                        </p:attrNameLst>
                                      </p:cBhvr>
                                      <p:to>
                                        <p:strVal val="visible"/>
                                      </p:to>
                                    </p:set>
                                    <p:animEffect transition="in" filter="checkerboard(across)">
                                      <p:cBhvr>
                                        <p:cTn id="105" dur="500"/>
                                        <p:tgtEl>
                                          <p:spTgt spid="160850"/>
                                        </p:tgtEl>
                                      </p:cBhvr>
                                    </p:animEffect>
                                  </p:childTnLst>
                                </p:cTn>
                              </p:par>
                              <p:par>
                                <p:cTn id="106" presetID="5" presetClass="entr" presetSubtype="10" fill="hold" nodeType="withEffect">
                                  <p:stCondLst>
                                    <p:cond delay="0"/>
                                  </p:stCondLst>
                                  <p:childTnLst>
                                    <p:set>
                                      <p:cBhvr>
                                        <p:cTn id="107" dur="1" fill="hold">
                                          <p:stCondLst>
                                            <p:cond delay="0"/>
                                          </p:stCondLst>
                                        </p:cTn>
                                        <p:tgtEl>
                                          <p:spTgt spid="160813"/>
                                        </p:tgtEl>
                                        <p:attrNameLst>
                                          <p:attrName>style.visibility</p:attrName>
                                        </p:attrNameLst>
                                      </p:cBhvr>
                                      <p:to>
                                        <p:strVal val="visible"/>
                                      </p:to>
                                    </p:set>
                                    <p:animEffect transition="in" filter="checkerboard(across)">
                                      <p:cBhvr>
                                        <p:cTn id="108" dur="500"/>
                                        <p:tgtEl>
                                          <p:spTgt spid="160813"/>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5" presetClass="entr" presetSubtype="10" fill="hold" nodeType="clickEffect">
                                  <p:stCondLst>
                                    <p:cond delay="0"/>
                                  </p:stCondLst>
                                  <p:childTnLst>
                                    <p:set>
                                      <p:cBhvr>
                                        <p:cTn id="112" dur="1" fill="hold">
                                          <p:stCondLst>
                                            <p:cond delay="0"/>
                                          </p:stCondLst>
                                        </p:cTn>
                                        <p:tgtEl>
                                          <p:spTgt spid="160814"/>
                                        </p:tgtEl>
                                        <p:attrNameLst>
                                          <p:attrName>style.visibility</p:attrName>
                                        </p:attrNameLst>
                                      </p:cBhvr>
                                      <p:to>
                                        <p:strVal val="visible"/>
                                      </p:to>
                                    </p:set>
                                    <p:animEffect transition="in" filter="checkerboard(across)">
                                      <p:cBhvr>
                                        <p:cTn id="113" dur="500"/>
                                        <p:tgtEl>
                                          <p:spTgt spid="160814"/>
                                        </p:tgtEl>
                                      </p:cBhvr>
                                    </p:animEffect>
                                  </p:childTnLst>
                                </p:cTn>
                              </p:par>
                              <p:par>
                                <p:cTn id="114" presetID="5" presetClass="entr" presetSubtype="10" fill="hold" nodeType="withEffect">
                                  <p:stCondLst>
                                    <p:cond delay="0"/>
                                  </p:stCondLst>
                                  <p:childTnLst>
                                    <p:set>
                                      <p:cBhvr>
                                        <p:cTn id="115" dur="1" fill="hold">
                                          <p:stCondLst>
                                            <p:cond delay="0"/>
                                          </p:stCondLst>
                                        </p:cTn>
                                        <p:tgtEl>
                                          <p:spTgt spid="160815"/>
                                        </p:tgtEl>
                                        <p:attrNameLst>
                                          <p:attrName>style.visibility</p:attrName>
                                        </p:attrNameLst>
                                      </p:cBhvr>
                                      <p:to>
                                        <p:strVal val="visible"/>
                                      </p:to>
                                    </p:set>
                                    <p:animEffect transition="in" filter="checkerboard(across)">
                                      <p:cBhvr>
                                        <p:cTn id="116" dur="500"/>
                                        <p:tgtEl>
                                          <p:spTgt spid="160815"/>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160804"/>
                                        </p:tgtEl>
                                        <p:attrNameLst>
                                          <p:attrName>style.visibility</p:attrName>
                                        </p:attrNameLst>
                                      </p:cBhvr>
                                      <p:to>
                                        <p:strVal val="visible"/>
                                      </p:to>
                                    </p:set>
                                    <p:animEffect transition="in" filter="checkerboard(across)">
                                      <p:cBhvr>
                                        <p:cTn id="119" dur="500"/>
                                        <p:tgtEl>
                                          <p:spTgt spid="160804"/>
                                        </p:tgtEl>
                                      </p:cBhvr>
                                    </p:animEffect>
                                  </p:childTnLst>
                                </p:cTn>
                              </p:par>
                              <p:par>
                                <p:cTn id="120" presetID="5" presetClass="entr" presetSubtype="10" fill="hold" nodeType="withEffect">
                                  <p:stCondLst>
                                    <p:cond delay="0"/>
                                  </p:stCondLst>
                                  <p:childTnLst>
                                    <p:set>
                                      <p:cBhvr>
                                        <p:cTn id="121" dur="1" fill="hold">
                                          <p:stCondLst>
                                            <p:cond delay="0"/>
                                          </p:stCondLst>
                                        </p:cTn>
                                        <p:tgtEl>
                                          <p:spTgt spid="160816"/>
                                        </p:tgtEl>
                                        <p:attrNameLst>
                                          <p:attrName>style.visibility</p:attrName>
                                        </p:attrNameLst>
                                      </p:cBhvr>
                                      <p:to>
                                        <p:strVal val="visible"/>
                                      </p:to>
                                    </p:set>
                                    <p:animEffect transition="in" filter="checkerboard(across)">
                                      <p:cBhvr>
                                        <p:cTn id="122" dur="500"/>
                                        <p:tgtEl>
                                          <p:spTgt spid="160816"/>
                                        </p:tgtEl>
                                      </p:cBhvr>
                                    </p:animEffect>
                                  </p:childTnLst>
                                </p:cTn>
                              </p:par>
                              <p:par>
                                <p:cTn id="123" presetID="5" presetClass="entr" presetSubtype="10" fill="hold" grpId="0" nodeType="withEffect">
                                  <p:stCondLst>
                                    <p:cond delay="0"/>
                                  </p:stCondLst>
                                  <p:childTnLst>
                                    <p:set>
                                      <p:cBhvr>
                                        <p:cTn id="124" dur="1" fill="hold">
                                          <p:stCondLst>
                                            <p:cond delay="0"/>
                                          </p:stCondLst>
                                        </p:cTn>
                                        <p:tgtEl>
                                          <p:spTgt spid="160800"/>
                                        </p:tgtEl>
                                        <p:attrNameLst>
                                          <p:attrName>style.visibility</p:attrName>
                                        </p:attrNameLst>
                                      </p:cBhvr>
                                      <p:to>
                                        <p:strVal val="visible"/>
                                      </p:to>
                                    </p:set>
                                    <p:animEffect transition="in" filter="checkerboard(across)">
                                      <p:cBhvr>
                                        <p:cTn id="125" dur="500"/>
                                        <p:tgtEl>
                                          <p:spTgt spid="160800"/>
                                        </p:tgtEl>
                                      </p:cBhvr>
                                    </p:animEffect>
                                  </p:childTnLst>
                                </p:cTn>
                              </p:par>
                              <p:par>
                                <p:cTn id="126" presetID="5" presetClass="entr" presetSubtype="10" fill="hold" grpId="0" nodeType="withEffect">
                                  <p:stCondLst>
                                    <p:cond delay="0"/>
                                  </p:stCondLst>
                                  <p:childTnLst>
                                    <p:set>
                                      <p:cBhvr>
                                        <p:cTn id="127" dur="1" fill="hold">
                                          <p:stCondLst>
                                            <p:cond delay="0"/>
                                          </p:stCondLst>
                                        </p:cTn>
                                        <p:tgtEl>
                                          <p:spTgt spid="160851"/>
                                        </p:tgtEl>
                                        <p:attrNameLst>
                                          <p:attrName>style.visibility</p:attrName>
                                        </p:attrNameLst>
                                      </p:cBhvr>
                                      <p:to>
                                        <p:strVal val="visible"/>
                                      </p:to>
                                    </p:set>
                                    <p:animEffect transition="in" filter="checkerboard(across)">
                                      <p:cBhvr>
                                        <p:cTn id="128" dur="500"/>
                                        <p:tgtEl>
                                          <p:spTgt spid="160851"/>
                                        </p:tgtEl>
                                      </p:cBhvr>
                                    </p:animEffect>
                                  </p:childTnLst>
                                </p:cTn>
                              </p:par>
                              <p:par>
                                <p:cTn id="129" presetID="5" presetClass="entr" presetSubtype="10" fill="hold" grpId="0" nodeType="withEffect">
                                  <p:stCondLst>
                                    <p:cond delay="0"/>
                                  </p:stCondLst>
                                  <p:childTnLst>
                                    <p:set>
                                      <p:cBhvr>
                                        <p:cTn id="130" dur="1" fill="hold">
                                          <p:stCondLst>
                                            <p:cond delay="0"/>
                                          </p:stCondLst>
                                        </p:cTn>
                                        <p:tgtEl>
                                          <p:spTgt spid="160852"/>
                                        </p:tgtEl>
                                        <p:attrNameLst>
                                          <p:attrName>style.visibility</p:attrName>
                                        </p:attrNameLst>
                                      </p:cBhvr>
                                      <p:to>
                                        <p:strVal val="visible"/>
                                      </p:to>
                                    </p:set>
                                    <p:animEffect transition="in" filter="checkerboard(across)">
                                      <p:cBhvr>
                                        <p:cTn id="131" dur="500"/>
                                        <p:tgtEl>
                                          <p:spTgt spid="160852"/>
                                        </p:tgtEl>
                                      </p:cBhvr>
                                    </p:animEffect>
                                  </p:childTnLst>
                                </p:cTn>
                              </p:par>
                              <p:par>
                                <p:cTn id="132" presetID="5" presetClass="entr" presetSubtype="10" fill="hold" nodeType="withEffect">
                                  <p:stCondLst>
                                    <p:cond delay="0"/>
                                  </p:stCondLst>
                                  <p:childTnLst>
                                    <p:set>
                                      <p:cBhvr>
                                        <p:cTn id="133" dur="1" fill="hold">
                                          <p:stCondLst>
                                            <p:cond delay="0"/>
                                          </p:stCondLst>
                                        </p:cTn>
                                        <p:tgtEl>
                                          <p:spTgt spid="160818"/>
                                        </p:tgtEl>
                                        <p:attrNameLst>
                                          <p:attrName>style.visibility</p:attrName>
                                        </p:attrNameLst>
                                      </p:cBhvr>
                                      <p:to>
                                        <p:strVal val="visible"/>
                                      </p:to>
                                    </p:set>
                                    <p:animEffect transition="in" filter="checkerboard(across)">
                                      <p:cBhvr>
                                        <p:cTn id="134" dur="500"/>
                                        <p:tgtEl>
                                          <p:spTgt spid="160818"/>
                                        </p:tgtEl>
                                      </p:cBhvr>
                                    </p:animEffect>
                                  </p:childTnLst>
                                </p:cTn>
                              </p:par>
                              <p:par>
                                <p:cTn id="135" presetID="5" presetClass="entr" presetSubtype="10" fill="hold" nodeType="withEffect">
                                  <p:stCondLst>
                                    <p:cond delay="0"/>
                                  </p:stCondLst>
                                  <p:childTnLst>
                                    <p:set>
                                      <p:cBhvr>
                                        <p:cTn id="136" dur="1" fill="hold">
                                          <p:stCondLst>
                                            <p:cond delay="0"/>
                                          </p:stCondLst>
                                        </p:cTn>
                                        <p:tgtEl>
                                          <p:spTgt spid="160817"/>
                                        </p:tgtEl>
                                        <p:attrNameLst>
                                          <p:attrName>style.visibility</p:attrName>
                                        </p:attrNameLst>
                                      </p:cBhvr>
                                      <p:to>
                                        <p:strVal val="visible"/>
                                      </p:to>
                                    </p:set>
                                    <p:animEffect transition="in" filter="checkerboard(across)">
                                      <p:cBhvr>
                                        <p:cTn id="137" dur="500"/>
                                        <p:tgtEl>
                                          <p:spTgt spid="160817"/>
                                        </p:tgtEl>
                                      </p:cBhvr>
                                    </p:animEffect>
                                  </p:childTnLst>
                                </p:cTn>
                              </p:par>
                              <p:par>
                                <p:cTn id="138" presetID="5" presetClass="entr" presetSubtype="10" fill="hold" grpId="0" nodeType="withEffect">
                                  <p:stCondLst>
                                    <p:cond delay="0"/>
                                  </p:stCondLst>
                                  <p:childTnLst>
                                    <p:set>
                                      <p:cBhvr>
                                        <p:cTn id="139" dur="1" fill="hold">
                                          <p:stCondLst>
                                            <p:cond delay="0"/>
                                          </p:stCondLst>
                                        </p:cTn>
                                        <p:tgtEl>
                                          <p:spTgt spid="160796"/>
                                        </p:tgtEl>
                                        <p:attrNameLst>
                                          <p:attrName>style.visibility</p:attrName>
                                        </p:attrNameLst>
                                      </p:cBhvr>
                                      <p:to>
                                        <p:strVal val="visible"/>
                                      </p:to>
                                    </p:set>
                                    <p:animEffect transition="in" filter="checkerboard(across)">
                                      <p:cBhvr>
                                        <p:cTn id="140" dur="500"/>
                                        <p:tgtEl>
                                          <p:spTgt spid="160796"/>
                                        </p:tgtEl>
                                      </p:cBhvr>
                                    </p:animEffect>
                                  </p:childTnLst>
                                </p:cTn>
                              </p:par>
                              <p:par>
                                <p:cTn id="141" presetID="5" presetClass="entr" presetSubtype="10" fill="hold" grpId="0" nodeType="withEffect">
                                  <p:stCondLst>
                                    <p:cond delay="0"/>
                                  </p:stCondLst>
                                  <p:childTnLst>
                                    <p:set>
                                      <p:cBhvr>
                                        <p:cTn id="142" dur="1" fill="hold">
                                          <p:stCondLst>
                                            <p:cond delay="0"/>
                                          </p:stCondLst>
                                        </p:cTn>
                                        <p:tgtEl>
                                          <p:spTgt spid="160805"/>
                                        </p:tgtEl>
                                        <p:attrNameLst>
                                          <p:attrName>style.visibility</p:attrName>
                                        </p:attrNameLst>
                                      </p:cBhvr>
                                      <p:to>
                                        <p:strVal val="visible"/>
                                      </p:to>
                                    </p:set>
                                    <p:animEffect transition="in" filter="checkerboard(across)">
                                      <p:cBhvr>
                                        <p:cTn id="143" dur="500"/>
                                        <p:tgtEl>
                                          <p:spTgt spid="160805"/>
                                        </p:tgtEl>
                                      </p:cBhvr>
                                    </p:animEffect>
                                  </p:childTnLst>
                                </p:cTn>
                              </p:par>
                              <p:par>
                                <p:cTn id="144" presetID="5" presetClass="entr" presetSubtype="10" fill="hold" nodeType="withEffect">
                                  <p:stCondLst>
                                    <p:cond delay="0"/>
                                  </p:stCondLst>
                                  <p:childTnLst>
                                    <p:set>
                                      <p:cBhvr>
                                        <p:cTn id="145" dur="1" fill="hold">
                                          <p:stCondLst>
                                            <p:cond delay="0"/>
                                          </p:stCondLst>
                                        </p:cTn>
                                        <p:tgtEl>
                                          <p:spTgt spid="160825"/>
                                        </p:tgtEl>
                                        <p:attrNameLst>
                                          <p:attrName>style.visibility</p:attrName>
                                        </p:attrNameLst>
                                      </p:cBhvr>
                                      <p:to>
                                        <p:strVal val="visible"/>
                                      </p:to>
                                    </p:set>
                                    <p:animEffect transition="in" filter="checkerboard(across)">
                                      <p:cBhvr>
                                        <p:cTn id="146" dur="500"/>
                                        <p:tgtEl>
                                          <p:spTgt spid="160825"/>
                                        </p:tgtEl>
                                      </p:cBhvr>
                                    </p:animEffect>
                                  </p:childTnLst>
                                </p:cTn>
                              </p:par>
                              <p:par>
                                <p:cTn id="147" presetID="5" presetClass="entr" presetSubtype="10" fill="hold" nodeType="withEffect">
                                  <p:stCondLst>
                                    <p:cond delay="0"/>
                                  </p:stCondLst>
                                  <p:childTnLst>
                                    <p:set>
                                      <p:cBhvr>
                                        <p:cTn id="148" dur="1" fill="hold">
                                          <p:stCondLst>
                                            <p:cond delay="0"/>
                                          </p:stCondLst>
                                        </p:cTn>
                                        <p:tgtEl>
                                          <p:spTgt spid="160824"/>
                                        </p:tgtEl>
                                        <p:attrNameLst>
                                          <p:attrName>style.visibility</p:attrName>
                                        </p:attrNameLst>
                                      </p:cBhvr>
                                      <p:to>
                                        <p:strVal val="visible"/>
                                      </p:to>
                                    </p:set>
                                    <p:animEffect transition="in" filter="checkerboard(across)">
                                      <p:cBhvr>
                                        <p:cTn id="149" dur="500"/>
                                        <p:tgtEl>
                                          <p:spTgt spid="160824"/>
                                        </p:tgtEl>
                                      </p:cBhvr>
                                    </p:animEffect>
                                  </p:childTnLst>
                                </p:cTn>
                              </p:par>
                              <p:par>
                                <p:cTn id="150" presetID="5" presetClass="entr" presetSubtype="10" fill="hold" grpId="0" nodeType="withEffect">
                                  <p:stCondLst>
                                    <p:cond delay="0"/>
                                  </p:stCondLst>
                                  <p:childTnLst>
                                    <p:set>
                                      <p:cBhvr>
                                        <p:cTn id="151" dur="1" fill="hold">
                                          <p:stCondLst>
                                            <p:cond delay="0"/>
                                          </p:stCondLst>
                                        </p:cTn>
                                        <p:tgtEl>
                                          <p:spTgt spid="160807"/>
                                        </p:tgtEl>
                                        <p:attrNameLst>
                                          <p:attrName>style.visibility</p:attrName>
                                        </p:attrNameLst>
                                      </p:cBhvr>
                                      <p:to>
                                        <p:strVal val="visible"/>
                                      </p:to>
                                    </p:set>
                                    <p:animEffect transition="in" filter="checkerboard(across)">
                                      <p:cBhvr>
                                        <p:cTn id="152" dur="500"/>
                                        <p:tgtEl>
                                          <p:spTgt spid="160807"/>
                                        </p:tgtEl>
                                      </p:cBhvr>
                                    </p:animEffect>
                                  </p:childTnLst>
                                </p:cTn>
                              </p:par>
                              <p:par>
                                <p:cTn id="153" presetID="5" presetClass="entr" presetSubtype="10" fill="hold" grpId="0" nodeType="withEffect">
                                  <p:stCondLst>
                                    <p:cond delay="0"/>
                                  </p:stCondLst>
                                  <p:childTnLst>
                                    <p:set>
                                      <p:cBhvr>
                                        <p:cTn id="154" dur="1" fill="hold">
                                          <p:stCondLst>
                                            <p:cond delay="0"/>
                                          </p:stCondLst>
                                        </p:cTn>
                                        <p:tgtEl>
                                          <p:spTgt spid="160806"/>
                                        </p:tgtEl>
                                        <p:attrNameLst>
                                          <p:attrName>style.visibility</p:attrName>
                                        </p:attrNameLst>
                                      </p:cBhvr>
                                      <p:to>
                                        <p:strVal val="visible"/>
                                      </p:to>
                                    </p:set>
                                    <p:animEffect transition="in" filter="checkerboard(across)">
                                      <p:cBhvr>
                                        <p:cTn id="155" dur="500"/>
                                        <p:tgtEl>
                                          <p:spTgt spid="160806"/>
                                        </p:tgtEl>
                                      </p:cBhvr>
                                    </p:animEffect>
                                  </p:childTnLst>
                                </p:cTn>
                              </p:par>
                              <p:par>
                                <p:cTn id="156" presetID="5" presetClass="entr" presetSubtype="10" fill="hold" grpId="0" nodeType="withEffect">
                                  <p:stCondLst>
                                    <p:cond delay="0"/>
                                  </p:stCondLst>
                                  <p:childTnLst>
                                    <p:set>
                                      <p:cBhvr>
                                        <p:cTn id="157" dur="1" fill="hold">
                                          <p:stCondLst>
                                            <p:cond delay="0"/>
                                          </p:stCondLst>
                                        </p:cTn>
                                        <p:tgtEl>
                                          <p:spTgt spid="160854"/>
                                        </p:tgtEl>
                                        <p:attrNameLst>
                                          <p:attrName>style.visibility</p:attrName>
                                        </p:attrNameLst>
                                      </p:cBhvr>
                                      <p:to>
                                        <p:strVal val="visible"/>
                                      </p:to>
                                    </p:set>
                                    <p:animEffect transition="in" filter="checkerboard(across)">
                                      <p:cBhvr>
                                        <p:cTn id="158" dur="500"/>
                                        <p:tgtEl>
                                          <p:spTgt spid="160854"/>
                                        </p:tgtEl>
                                      </p:cBhvr>
                                    </p:animEffect>
                                  </p:childTnLst>
                                </p:cTn>
                              </p:par>
                              <p:par>
                                <p:cTn id="159" presetID="5" presetClass="entr" presetSubtype="10" fill="hold" nodeType="withEffect">
                                  <p:stCondLst>
                                    <p:cond delay="0"/>
                                  </p:stCondLst>
                                  <p:childTnLst>
                                    <p:set>
                                      <p:cBhvr>
                                        <p:cTn id="160" dur="1" fill="hold">
                                          <p:stCondLst>
                                            <p:cond delay="0"/>
                                          </p:stCondLst>
                                        </p:cTn>
                                        <p:tgtEl>
                                          <p:spTgt spid="160819"/>
                                        </p:tgtEl>
                                        <p:attrNameLst>
                                          <p:attrName>style.visibility</p:attrName>
                                        </p:attrNameLst>
                                      </p:cBhvr>
                                      <p:to>
                                        <p:strVal val="visible"/>
                                      </p:to>
                                    </p:set>
                                    <p:animEffect transition="in" filter="checkerboard(across)">
                                      <p:cBhvr>
                                        <p:cTn id="161" dur="500"/>
                                        <p:tgtEl>
                                          <p:spTgt spid="160819"/>
                                        </p:tgtEl>
                                      </p:cBhvr>
                                    </p:animEffect>
                                  </p:childTnLst>
                                </p:cTn>
                              </p:par>
                              <p:par>
                                <p:cTn id="162" presetID="5" presetClass="entr" presetSubtype="10" fill="hold" grpId="0" nodeType="withEffect">
                                  <p:stCondLst>
                                    <p:cond delay="0"/>
                                  </p:stCondLst>
                                  <p:childTnLst>
                                    <p:set>
                                      <p:cBhvr>
                                        <p:cTn id="163" dur="1" fill="hold">
                                          <p:stCondLst>
                                            <p:cond delay="0"/>
                                          </p:stCondLst>
                                        </p:cTn>
                                        <p:tgtEl>
                                          <p:spTgt spid="160808"/>
                                        </p:tgtEl>
                                        <p:attrNameLst>
                                          <p:attrName>style.visibility</p:attrName>
                                        </p:attrNameLst>
                                      </p:cBhvr>
                                      <p:to>
                                        <p:strVal val="visible"/>
                                      </p:to>
                                    </p:set>
                                    <p:animEffect transition="in" filter="checkerboard(across)">
                                      <p:cBhvr>
                                        <p:cTn id="164" dur="500"/>
                                        <p:tgtEl>
                                          <p:spTgt spid="160808"/>
                                        </p:tgtEl>
                                      </p:cBhvr>
                                    </p:animEffect>
                                  </p:childTnLst>
                                </p:cTn>
                              </p:par>
                              <p:par>
                                <p:cTn id="165" presetID="5" presetClass="entr" presetSubtype="10" fill="hold" grpId="0" nodeType="withEffect">
                                  <p:stCondLst>
                                    <p:cond delay="0"/>
                                  </p:stCondLst>
                                  <p:childTnLst>
                                    <p:set>
                                      <p:cBhvr>
                                        <p:cTn id="166" dur="1" fill="hold">
                                          <p:stCondLst>
                                            <p:cond delay="0"/>
                                          </p:stCondLst>
                                        </p:cTn>
                                        <p:tgtEl>
                                          <p:spTgt spid="160809"/>
                                        </p:tgtEl>
                                        <p:attrNameLst>
                                          <p:attrName>style.visibility</p:attrName>
                                        </p:attrNameLst>
                                      </p:cBhvr>
                                      <p:to>
                                        <p:strVal val="visible"/>
                                      </p:to>
                                    </p:set>
                                    <p:animEffect transition="in" filter="checkerboard(across)">
                                      <p:cBhvr>
                                        <p:cTn id="167" dur="500"/>
                                        <p:tgtEl>
                                          <p:spTgt spid="160809"/>
                                        </p:tgtEl>
                                      </p:cBhvr>
                                    </p:animEffect>
                                  </p:childTnLst>
                                </p:cTn>
                              </p:par>
                              <p:par>
                                <p:cTn id="168" presetID="5" presetClass="entr" presetSubtype="10" fill="hold" grpId="0" nodeType="withEffect">
                                  <p:stCondLst>
                                    <p:cond delay="0"/>
                                  </p:stCondLst>
                                  <p:childTnLst>
                                    <p:set>
                                      <p:cBhvr>
                                        <p:cTn id="169" dur="1" fill="hold">
                                          <p:stCondLst>
                                            <p:cond delay="0"/>
                                          </p:stCondLst>
                                        </p:cTn>
                                        <p:tgtEl>
                                          <p:spTgt spid="160853"/>
                                        </p:tgtEl>
                                        <p:attrNameLst>
                                          <p:attrName>style.visibility</p:attrName>
                                        </p:attrNameLst>
                                      </p:cBhvr>
                                      <p:to>
                                        <p:strVal val="visible"/>
                                      </p:to>
                                    </p:set>
                                    <p:animEffect transition="in" filter="checkerboard(across)">
                                      <p:cBhvr>
                                        <p:cTn id="170" dur="500"/>
                                        <p:tgtEl>
                                          <p:spTgt spid="160853"/>
                                        </p:tgtEl>
                                      </p:cBhvr>
                                    </p:animEffect>
                                  </p:childTnLst>
                                </p:cTn>
                              </p:par>
                              <p:par>
                                <p:cTn id="171" presetID="5" presetClass="entr" presetSubtype="10" fill="hold" nodeType="withEffect">
                                  <p:stCondLst>
                                    <p:cond delay="0"/>
                                  </p:stCondLst>
                                  <p:childTnLst>
                                    <p:set>
                                      <p:cBhvr>
                                        <p:cTn id="172" dur="1" fill="hold">
                                          <p:stCondLst>
                                            <p:cond delay="0"/>
                                          </p:stCondLst>
                                        </p:cTn>
                                        <p:tgtEl>
                                          <p:spTgt spid="160820"/>
                                        </p:tgtEl>
                                        <p:attrNameLst>
                                          <p:attrName>style.visibility</p:attrName>
                                        </p:attrNameLst>
                                      </p:cBhvr>
                                      <p:to>
                                        <p:strVal val="visible"/>
                                      </p:to>
                                    </p:set>
                                    <p:animEffect transition="in" filter="checkerboard(across)">
                                      <p:cBhvr>
                                        <p:cTn id="173" dur="500"/>
                                        <p:tgtEl>
                                          <p:spTgt spid="160820"/>
                                        </p:tgtEl>
                                      </p:cBhvr>
                                    </p:animEffect>
                                  </p:childTnLst>
                                </p:cTn>
                              </p:par>
                              <p:par>
                                <p:cTn id="174" presetID="5" presetClass="entr" presetSubtype="10" fill="hold" nodeType="withEffect">
                                  <p:stCondLst>
                                    <p:cond delay="0"/>
                                  </p:stCondLst>
                                  <p:childTnLst>
                                    <p:set>
                                      <p:cBhvr>
                                        <p:cTn id="175" dur="1" fill="hold">
                                          <p:stCondLst>
                                            <p:cond delay="0"/>
                                          </p:stCondLst>
                                        </p:cTn>
                                        <p:tgtEl>
                                          <p:spTgt spid="160821"/>
                                        </p:tgtEl>
                                        <p:attrNameLst>
                                          <p:attrName>style.visibility</p:attrName>
                                        </p:attrNameLst>
                                      </p:cBhvr>
                                      <p:to>
                                        <p:strVal val="visible"/>
                                      </p:to>
                                    </p:set>
                                    <p:animEffect transition="in" filter="checkerboard(across)">
                                      <p:cBhvr>
                                        <p:cTn id="176" dur="500"/>
                                        <p:tgtEl>
                                          <p:spTgt spid="160821"/>
                                        </p:tgtEl>
                                      </p:cBhvr>
                                    </p:animEffect>
                                  </p:childTnLst>
                                </p:cTn>
                              </p:par>
                              <p:par>
                                <p:cTn id="177" presetID="5" presetClass="entr" presetSubtype="10" fill="hold" nodeType="withEffect">
                                  <p:stCondLst>
                                    <p:cond delay="0"/>
                                  </p:stCondLst>
                                  <p:childTnLst>
                                    <p:set>
                                      <p:cBhvr>
                                        <p:cTn id="178" dur="1" fill="hold">
                                          <p:stCondLst>
                                            <p:cond delay="0"/>
                                          </p:stCondLst>
                                        </p:cTn>
                                        <p:tgtEl>
                                          <p:spTgt spid="160822"/>
                                        </p:tgtEl>
                                        <p:attrNameLst>
                                          <p:attrName>style.visibility</p:attrName>
                                        </p:attrNameLst>
                                      </p:cBhvr>
                                      <p:to>
                                        <p:strVal val="visible"/>
                                      </p:to>
                                    </p:set>
                                    <p:animEffect transition="in" filter="checkerboard(across)">
                                      <p:cBhvr>
                                        <p:cTn id="179" dur="500"/>
                                        <p:tgtEl>
                                          <p:spTgt spid="160822"/>
                                        </p:tgtEl>
                                      </p:cBhvr>
                                    </p:animEffect>
                                  </p:childTnLst>
                                </p:cTn>
                              </p:par>
                              <p:par>
                                <p:cTn id="180" presetID="5" presetClass="entr" presetSubtype="10" fill="hold" nodeType="withEffect">
                                  <p:stCondLst>
                                    <p:cond delay="0"/>
                                  </p:stCondLst>
                                  <p:childTnLst>
                                    <p:set>
                                      <p:cBhvr>
                                        <p:cTn id="181" dur="1" fill="hold">
                                          <p:stCondLst>
                                            <p:cond delay="0"/>
                                          </p:stCondLst>
                                        </p:cTn>
                                        <p:tgtEl>
                                          <p:spTgt spid="160823"/>
                                        </p:tgtEl>
                                        <p:attrNameLst>
                                          <p:attrName>style.visibility</p:attrName>
                                        </p:attrNameLst>
                                      </p:cBhvr>
                                      <p:to>
                                        <p:strVal val="visible"/>
                                      </p:to>
                                    </p:set>
                                    <p:animEffect transition="in" filter="checkerboard(across)">
                                      <p:cBhvr>
                                        <p:cTn id="182" dur="500"/>
                                        <p:tgtEl>
                                          <p:spTgt spid="160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89" grpId="0" animBg="1"/>
      <p:bldP spid="160789" grpId="1" animBg="1"/>
      <p:bldP spid="160790" grpId="0" animBg="1"/>
      <p:bldP spid="160790" grpId="1" animBg="1"/>
      <p:bldP spid="160791" grpId="0" animBg="1"/>
      <p:bldP spid="160791" grpId="1" animBg="1"/>
      <p:bldP spid="160792" grpId="0" animBg="1"/>
      <p:bldP spid="160792" grpId="1" animBg="1"/>
      <p:bldP spid="160795" grpId="0" animBg="1"/>
      <p:bldP spid="160795" grpId="1" animBg="1"/>
      <p:bldP spid="160796" grpId="0" animBg="1"/>
      <p:bldP spid="160797" grpId="0" animBg="1"/>
      <p:bldP spid="160798" grpId="0" animBg="1"/>
      <p:bldP spid="160799" grpId="0" animBg="1"/>
      <p:bldP spid="160800" grpId="0" animBg="1"/>
      <p:bldP spid="160801" grpId="0" animBg="1"/>
      <p:bldP spid="160802" grpId="0" animBg="1"/>
      <p:bldP spid="160803" grpId="0" animBg="1"/>
      <p:bldP spid="160804" grpId="0" animBg="1"/>
      <p:bldP spid="160805" grpId="0" animBg="1"/>
      <p:bldP spid="160806" grpId="0" animBg="1"/>
      <p:bldP spid="160807" grpId="0" animBg="1"/>
      <p:bldP spid="160808" grpId="0" animBg="1"/>
      <p:bldP spid="160809" grpId="0" animBg="1"/>
      <p:bldP spid="160847" grpId="0"/>
      <p:bldP spid="160847" grpId="1"/>
      <p:bldP spid="160848" grpId="0"/>
      <p:bldP spid="160849" grpId="0"/>
      <p:bldP spid="160850" grpId="0"/>
      <p:bldP spid="160851" grpId="0"/>
      <p:bldP spid="160852" grpId="0"/>
      <p:bldP spid="160853" grpId="0"/>
      <p:bldP spid="1608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Image 188">
            <a:extLst>
              <a:ext uri="{FF2B5EF4-FFF2-40B4-BE49-F238E27FC236}">
                <a16:creationId xmlns:a16="http://schemas.microsoft.com/office/drawing/2014/main" id="{549AFDDC-C8A9-641B-3378-11CAC0B306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773238"/>
            <a:ext cx="5256213"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4" name="Rectangle 2">
            <a:extLst>
              <a:ext uri="{FF2B5EF4-FFF2-40B4-BE49-F238E27FC236}">
                <a16:creationId xmlns:a16="http://schemas.microsoft.com/office/drawing/2014/main" id="{645652A8-3FEB-EC62-D348-C2C400CD346B}"/>
              </a:ext>
            </a:extLst>
          </p:cNvPr>
          <p:cNvSpPr>
            <a:spLocks noChangeArrowheads="1"/>
          </p:cNvSpPr>
          <p:nvPr/>
        </p:nvSpPr>
        <p:spPr bwMode="auto">
          <a:xfrm>
            <a:off x="6516688" y="1844675"/>
            <a:ext cx="1236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latin typeface="Times New Roman" panose="02020603050405020304" pitchFamily="18" charset="0"/>
                <a:ea typeface="Times New Roman" panose="02020603050405020304" pitchFamily="18" charset="0"/>
                <a:cs typeface="Times New Roman" panose="02020603050405020304" pitchFamily="18" charset="0"/>
              </a:rPr>
              <a:t> (Parents) </a:t>
            </a:r>
          </a:p>
        </p:txBody>
      </p:sp>
      <p:sp>
        <p:nvSpPr>
          <p:cNvPr id="38915" name="Rectangle 4">
            <a:extLst>
              <a:ext uri="{FF2B5EF4-FFF2-40B4-BE49-F238E27FC236}">
                <a16:creationId xmlns:a16="http://schemas.microsoft.com/office/drawing/2014/main" id="{9C334057-7C0E-D390-8B6C-1EB1D92D80A9}"/>
              </a:ext>
            </a:extLst>
          </p:cNvPr>
          <p:cNvSpPr>
            <a:spLocks noChangeArrowheads="1"/>
          </p:cNvSpPr>
          <p:nvPr/>
        </p:nvSpPr>
        <p:spPr bwMode="auto">
          <a:xfrm>
            <a:off x="769938" y="1674813"/>
            <a:ext cx="273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a:t>
            </a:r>
            <a:endParaRPr lang="fr-FR" altLang="fr-FR" sz="1800" b="1">
              <a:solidFill>
                <a:srgbClr val="FF0000"/>
              </a:solidFill>
              <a:latin typeface="Arial" panose="020B0604020202020204" pitchFamily="34" charset="0"/>
            </a:endParaRPr>
          </a:p>
        </p:txBody>
      </p:sp>
      <p:sp>
        <p:nvSpPr>
          <p:cNvPr id="38916" name="Rectangle 5">
            <a:extLst>
              <a:ext uri="{FF2B5EF4-FFF2-40B4-BE49-F238E27FC236}">
                <a16:creationId xmlns:a16="http://schemas.microsoft.com/office/drawing/2014/main" id="{FDF941D0-8C10-1C65-C20F-4E8E444D9B71}"/>
              </a:ext>
            </a:extLst>
          </p:cNvPr>
          <p:cNvSpPr>
            <a:spLocks noChangeArrowheads="1"/>
          </p:cNvSpPr>
          <p:nvPr/>
        </p:nvSpPr>
        <p:spPr bwMode="auto">
          <a:xfrm>
            <a:off x="679450" y="2951163"/>
            <a:ext cx="3635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a:t>
            </a:r>
            <a:endParaRPr lang="fr-FR" altLang="fr-FR" sz="1800" b="1">
              <a:solidFill>
                <a:srgbClr val="FF0000"/>
              </a:solidFill>
              <a:latin typeface="Arial" panose="020B0604020202020204" pitchFamily="34" charset="0"/>
            </a:endParaRPr>
          </a:p>
        </p:txBody>
      </p:sp>
      <p:sp>
        <p:nvSpPr>
          <p:cNvPr id="38917" name="Rectangle 6">
            <a:extLst>
              <a:ext uri="{FF2B5EF4-FFF2-40B4-BE49-F238E27FC236}">
                <a16:creationId xmlns:a16="http://schemas.microsoft.com/office/drawing/2014/main" id="{9D2F8B84-9044-AD56-B69C-88696774E9BA}"/>
              </a:ext>
            </a:extLst>
          </p:cNvPr>
          <p:cNvSpPr>
            <a:spLocks noChangeArrowheads="1"/>
          </p:cNvSpPr>
          <p:nvPr/>
        </p:nvSpPr>
        <p:spPr bwMode="auto">
          <a:xfrm>
            <a:off x="611188" y="4292600"/>
            <a:ext cx="454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III</a:t>
            </a:r>
            <a:endParaRPr lang="fr-FR" altLang="fr-FR" sz="1800" b="1">
              <a:solidFill>
                <a:srgbClr val="FF0000"/>
              </a:solidFill>
              <a:latin typeface="Arial" panose="020B0604020202020204" pitchFamily="34" charset="0"/>
            </a:endParaRPr>
          </a:p>
        </p:txBody>
      </p:sp>
      <p:sp>
        <p:nvSpPr>
          <p:cNvPr id="38918" name="Rectangle 7">
            <a:extLst>
              <a:ext uri="{FF2B5EF4-FFF2-40B4-BE49-F238E27FC236}">
                <a16:creationId xmlns:a16="http://schemas.microsoft.com/office/drawing/2014/main" id="{5D3B771C-C30C-5A7D-1A90-8BF536FD8856}"/>
              </a:ext>
            </a:extLst>
          </p:cNvPr>
          <p:cNvSpPr>
            <a:spLocks noChangeArrowheads="1"/>
          </p:cNvSpPr>
          <p:nvPr/>
        </p:nvSpPr>
        <p:spPr bwMode="auto">
          <a:xfrm>
            <a:off x="3551238" y="1403350"/>
            <a:ext cx="30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1</a:t>
            </a:r>
          </a:p>
        </p:txBody>
      </p:sp>
      <p:sp>
        <p:nvSpPr>
          <p:cNvPr id="38919" name="Rectangle 11">
            <a:extLst>
              <a:ext uri="{FF2B5EF4-FFF2-40B4-BE49-F238E27FC236}">
                <a16:creationId xmlns:a16="http://schemas.microsoft.com/office/drawing/2014/main" id="{6A8F42C2-2BEC-0235-B9A2-70D57674B597}"/>
              </a:ext>
            </a:extLst>
          </p:cNvPr>
          <p:cNvSpPr>
            <a:spLocks noChangeArrowheads="1"/>
          </p:cNvSpPr>
          <p:nvPr/>
        </p:nvSpPr>
        <p:spPr bwMode="auto">
          <a:xfrm>
            <a:off x="4775200" y="14033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2</a:t>
            </a:r>
          </a:p>
        </p:txBody>
      </p:sp>
      <p:sp>
        <p:nvSpPr>
          <p:cNvPr id="38920" name="Rectangle 12">
            <a:extLst>
              <a:ext uri="{FF2B5EF4-FFF2-40B4-BE49-F238E27FC236}">
                <a16:creationId xmlns:a16="http://schemas.microsoft.com/office/drawing/2014/main" id="{D35218E9-4E12-3A74-AAF9-3E0E33073E15}"/>
              </a:ext>
            </a:extLst>
          </p:cNvPr>
          <p:cNvSpPr>
            <a:spLocks noChangeArrowheads="1"/>
          </p:cNvSpPr>
          <p:nvPr/>
        </p:nvSpPr>
        <p:spPr bwMode="auto">
          <a:xfrm>
            <a:off x="2051050" y="2492375"/>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1</a:t>
            </a:r>
          </a:p>
        </p:txBody>
      </p:sp>
      <p:sp>
        <p:nvSpPr>
          <p:cNvPr id="38921" name="Rectangle 13">
            <a:extLst>
              <a:ext uri="{FF2B5EF4-FFF2-40B4-BE49-F238E27FC236}">
                <a16:creationId xmlns:a16="http://schemas.microsoft.com/office/drawing/2014/main" id="{F3748A1F-0540-02DE-D738-CD7DC5D31219}"/>
              </a:ext>
            </a:extLst>
          </p:cNvPr>
          <p:cNvSpPr>
            <a:spLocks noChangeArrowheads="1"/>
          </p:cNvSpPr>
          <p:nvPr/>
        </p:nvSpPr>
        <p:spPr bwMode="auto">
          <a:xfrm>
            <a:off x="3132138" y="2482850"/>
            <a:ext cx="30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2</a:t>
            </a:r>
          </a:p>
        </p:txBody>
      </p:sp>
      <p:sp>
        <p:nvSpPr>
          <p:cNvPr id="38922" name="Rectangle 14">
            <a:extLst>
              <a:ext uri="{FF2B5EF4-FFF2-40B4-BE49-F238E27FC236}">
                <a16:creationId xmlns:a16="http://schemas.microsoft.com/office/drawing/2014/main" id="{0F7C2335-5467-183F-8551-CD60E4A811DA}"/>
              </a:ext>
            </a:extLst>
          </p:cNvPr>
          <p:cNvSpPr>
            <a:spLocks noChangeArrowheads="1"/>
          </p:cNvSpPr>
          <p:nvPr/>
        </p:nvSpPr>
        <p:spPr bwMode="auto">
          <a:xfrm>
            <a:off x="3984625" y="2555875"/>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3</a:t>
            </a:r>
          </a:p>
        </p:txBody>
      </p:sp>
      <p:sp>
        <p:nvSpPr>
          <p:cNvPr id="38923" name="Rectangle 15">
            <a:extLst>
              <a:ext uri="{FF2B5EF4-FFF2-40B4-BE49-F238E27FC236}">
                <a16:creationId xmlns:a16="http://schemas.microsoft.com/office/drawing/2014/main" id="{52EB5906-92F7-0E5C-CE53-78873A461609}"/>
              </a:ext>
            </a:extLst>
          </p:cNvPr>
          <p:cNvSpPr>
            <a:spLocks noChangeArrowheads="1"/>
          </p:cNvSpPr>
          <p:nvPr/>
        </p:nvSpPr>
        <p:spPr bwMode="auto">
          <a:xfrm>
            <a:off x="5148263" y="2565400"/>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4</a:t>
            </a:r>
          </a:p>
        </p:txBody>
      </p:sp>
      <p:sp>
        <p:nvSpPr>
          <p:cNvPr id="38924" name="Rectangle 16">
            <a:extLst>
              <a:ext uri="{FF2B5EF4-FFF2-40B4-BE49-F238E27FC236}">
                <a16:creationId xmlns:a16="http://schemas.microsoft.com/office/drawing/2014/main" id="{8EC02396-726C-0E0D-2868-BC4F143C41D5}"/>
              </a:ext>
            </a:extLst>
          </p:cNvPr>
          <p:cNvSpPr>
            <a:spLocks noChangeArrowheads="1"/>
          </p:cNvSpPr>
          <p:nvPr/>
        </p:nvSpPr>
        <p:spPr bwMode="auto">
          <a:xfrm>
            <a:off x="6288088" y="2555875"/>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5</a:t>
            </a:r>
          </a:p>
        </p:txBody>
      </p:sp>
      <p:sp>
        <p:nvSpPr>
          <p:cNvPr id="38925" name="Rectangle 17">
            <a:extLst>
              <a:ext uri="{FF2B5EF4-FFF2-40B4-BE49-F238E27FC236}">
                <a16:creationId xmlns:a16="http://schemas.microsoft.com/office/drawing/2014/main" id="{1A3FD0D3-4143-6C73-41A3-D054EF023DED}"/>
              </a:ext>
            </a:extLst>
          </p:cNvPr>
          <p:cNvSpPr>
            <a:spLocks noChangeArrowheads="1"/>
          </p:cNvSpPr>
          <p:nvPr/>
        </p:nvSpPr>
        <p:spPr bwMode="auto">
          <a:xfrm>
            <a:off x="3703638" y="3789363"/>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2</a:t>
            </a:r>
          </a:p>
        </p:txBody>
      </p:sp>
      <p:sp>
        <p:nvSpPr>
          <p:cNvPr id="38926" name="Rectangle 18">
            <a:extLst>
              <a:ext uri="{FF2B5EF4-FFF2-40B4-BE49-F238E27FC236}">
                <a16:creationId xmlns:a16="http://schemas.microsoft.com/office/drawing/2014/main" id="{19A0E2AC-A8BE-A094-96DA-182D7C109CD9}"/>
              </a:ext>
            </a:extLst>
          </p:cNvPr>
          <p:cNvSpPr>
            <a:spLocks noChangeArrowheads="1"/>
          </p:cNvSpPr>
          <p:nvPr/>
        </p:nvSpPr>
        <p:spPr bwMode="auto">
          <a:xfrm>
            <a:off x="1692275" y="3789363"/>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1</a:t>
            </a:r>
          </a:p>
        </p:txBody>
      </p:sp>
      <p:sp>
        <p:nvSpPr>
          <p:cNvPr id="38927" name="Rectangle 19">
            <a:extLst>
              <a:ext uri="{FF2B5EF4-FFF2-40B4-BE49-F238E27FC236}">
                <a16:creationId xmlns:a16="http://schemas.microsoft.com/office/drawing/2014/main" id="{824D5507-8E7C-CAAA-3C92-E8176593633A}"/>
              </a:ext>
            </a:extLst>
          </p:cNvPr>
          <p:cNvSpPr>
            <a:spLocks noChangeArrowheads="1"/>
          </p:cNvSpPr>
          <p:nvPr/>
        </p:nvSpPr>
        <p:spPr bwMode="auto">
          <a:xfrm>
            <a:off x="4632325" y="3779838"/>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3</a:t>
            </a:r>
          </a:p>
        </p:txBody>
      </p:sp>
      <p:sp>
        <p:nvSpPr>
          <p:cNvPr id="38928" name="Rectangle 20">
            <a:extLst>
              <a:ext uri="{FF2B5EF4-FFF2-40B4-BE49-F238E27FC236}">
                <a16:creationId xmlns:a16="http://schemas.microsoft.com/office/drawing/2014/main" id="{3A6CF5A1-3EDA-45ED-B0C3-CEE79642030D}"/>
              </a:ext>
            </a:extLst>
          </p:cNvPr>
          <p:cNvSpPr>
            <a:spLocks noChangeArrowheads="1"/>
          </p:cNvSpPr>
          <p:nvPr/>
        </p:nvSpPr>
        <p:spPr bwMode="auto">
          <a:xfrm>
            <a:off x="6659563" y="3779838"/>
            <a:ext cx="30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4</a:t>
            </a:r>
          </a:p>
        </p:txBody>
      </p:sp>
      <p:sp>
        <p:nvSpPr>
          <p:cNvPr id="38929" name="Rectangle 10">
            <a:extLst>
              <a:ext uri="{FF2B5EF4-FFF2-40B4-BE49-F238E27FC236}">
                <a16:creationId xmlns:a16="http://schemas.microsoft.com/office/drawing/2014/main" id="{DC79C0DF-59D2-E3FC-524A-5E3DAE3FFCAB}"/>
              </a:ext>
            </a:extLst>
          </p:cNvPr>
          <p:cNvSpPr>
            <a:spLocks noChangeArrowheads="1"/>
          </p:cNvSpPr>
          <p:nvPr/>
        </p:nvSpPr>
        <p:spPr bwMode="auto">
          <a:xfrm>
            <a:off x="352425" y="312738"/>
            <a:ext cx="3651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i="1" u="sng">
                <a:latin typeface="Times New Roman" panose="02020603050405020304" pitchFamily="18" charset="0"/>
                <a:ea typeface="Times New Roman" panose="02020603050405020304" pitchFamily="18" charset="0"/>
                <a:cs typeface="Times New Roman" panose="02020603050405020304" pitchFamily="18" charset="0"/>
              </a:rPr>
              <a:t>Description d’ un arbre généalogique</a:t>
            </a:r>
            <a:endParaRPr lang="fr-FR" altLang="fr-FR" sz="1600">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4">
            <a:extLst>
              <a:ext uri="{FF2B5EF4-FFF2-40B4-BE49-F238E27FC236}">
                <a16:creationId xmlns:a16="http://schemas.microsoft.com/office/drawing/2014/main" id="{E86623B4-8840-01FE-7858-4AAFA1965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1039813"/>
            <a:ext cx="5903912" cy="5702300"/>
          </a:xfrm>
          <a:prstGeom prst="rect">
            <a:avLst/>
          </a:prstGeom>
          <a:gradFill rotWithShape="1">
            <a:gsLst>
              <a:gs pos="0">
                <a:schemeClr val="accent1"/>
              </a:gs>
              <a:gs pos="100000">
                <a:srgbClr val="0047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293" name="Rectangle 5">
            <a:extLst>
              <a:ext uri="{FF2B5EF4-FFF2-40B4-BE49-F238E27FC236}">
                <a16:creationId xmlns:a16="http://schemas.microsoft.com/office/drawing/2014/main" id="{7623841B-0BF4-2E07-8264-F5A09B26EDCF}"/>
              </a:ext>
            </a:extLst>
          </p:cNvPr>
          <p:cNvSpPr>
            <a:spLocks noRot="1" noChangeArrowheads="1"/>
          </p:cNvSpPr>
          <p:nvPr/>
        </p:nvSpPr>
        <p:spPr bwMode="auto">
          <a:xfrm>
            <a:off x="1692275" y="115888"/>
            <a:ext cx="6192838" cy="706437"/>
          </a:xfrm>
          <a:prstGeom prst="rect">
            <a:avLst/>
          </a:prstGeom>
          <a:gradFill rotWithShape="1">
            <a:gsLst>
              <a:gs pos="0">
                <a:srgbClr val="FF9900"/>
              </a:gs>
              <a:gs pos="100000">
                <a:srgbClr val="FF9900">
                  <a:gamma/>
                  <a:shade val="36078"/>
                  <a:invGamma/>
                </a:srgbClr>
              </a:gs>
            </a:gsLst>
            <a:lin ang="5400000" scaled="1"/>
          </a:gradFill>
          <a:ln w="9525">
            <a:noFill/>
            <a:miter lim="800000"/>
            <a:headEnd/>
            <a:tailEnd/>
          </a:ln>
          <a:effectLst>
            <a:prstShdw prst="shdw13" dist="53882" dir="13500000">
              <a:schemeClr val="bg2">
                <a:alpha val="50000"/>
              </a:schemeClr>
            </a:prstShdw>
          </a:effectLst>
        </p:spPr>
        <p:txBody>
          <a:bodyPr anchor="ctr"/>
          <a:lstStyle/>
          <a:p>
            <a:pPr algn="ctr" eaLnBrk="1" hangingPunct="1">
              <a:defRPr/>
            </a:pPr>
            <a:r>
              <a:rPr lang="fr-FR" sz="3200" u="sng">
                <a:solidFill>
                  <a:schemeClr val="folHlink"/>
                </a:solidFill>
                <a:effectLst>
                  <a:outerShdw blurRad="38100" dist="38100" dir="2700000" algn="tl">
                    <a:srgbClr val="000000"/>
                  </a:outerShdw>
                </a:effectLst>
                <a:latin typeface="Garamond" pitchFamily="18" charset="0"/>
              </a:rPr>
              <a:t>Maladie autosomique dominante</a:t>
            </a:r>
          </a:p>
        </p:txBody>
      </p:sp>
      <p:sp>
        <p:nvSpPr>
          <p:cNvPr id="39939" name="Rectangle 6">
            <a:extLst>
              <a:ext uri="{FF2B5EF4-FFF2-40B4-BE49-F238E27FC236}">
                <a16:creationId xmlns:a16="http://schemas.microsoft.com/office/drawing/2014/main" id="{4DD6B8D9-31FE-5FF4-9D2E-0C36DDA96551}"/>
              </a:ext>
            </a:extLst>
          </p:cNvPr>
          <p:cNvSpPr>
            <a:spLocks noChangeArrowheads="1"/>
          </p:cNvSpPr>
          <p:nvPr/>
        </p:nvSpPr>
        <p:spPr bwMode="auto">
          <a:xfrm>
            <a:off x="1762125" y="4005263"/>
            <a:ext cx="288925" cy="2889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400" b="1">
                <a:solidFill>
                  <a:schemeClr val="bg2"/>
                </a:solidFill>
                <a:latin typeface="Arial" panose="020B0604020202020204" pitchFamily="34" charset="0"/>
              </a:rPr>
              <a: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a:extLst>
              <a:ext uri="{FF2B5EF4-FFF2-40B4-BE49-F238E27FC236}">
                <a16:creationId xmlns:a16="http://schemas.microsoft.com/office/drawing/2014/main" id="{2E34E20B-222B-08BC-77DF-C3BBFFFA5F3B}"/>
              </a:ext>
            </a:extLst>
          </p:cNvPr>
          <p:cNvSpPr>
            <a:spLocks noGrp="1" noRot="1" noChangeArrowheads="1"/>
          </p:cNvSpPr>
          <p:nvPr>
            <p:ph type="title"/>
          </p:nvPr>
        </p:nvSpPr>
        <p:spPr>
          <a:xfrm>
            <a:off x="1692275" y="115888"/>
            <a:ext cx="6192838" cy="706437"/>
          </a:xfrm>
          <a:gradFill rotWithShape="1">
            <a:gsLst>
              <a:gs pos="0">
                <a:srgbClr val="FF9900"/>
              </a:gs>
              <a:gs pos="100000">
                <a:srgbClr val="FF9900">
                  <a:gamma/>
                  <a:shade val="36078"/>
                  <a:invGamma/>
                </a:srgbClr>
              </a:gs>
            </a:gsLst>
            <a:lin ang="5400000" scaled="1"/>
          </a:gradFill>
          <a:effectLst>
            <a:prstShdw prst="shdw13" dist="53882" dir="13500000">
              <a:schemeClr val="bg2">
                <a:alpha val="50000"/>
              </a:schemeClr>
            </a:prstShdw>
          </a:effectLst>
        </p:spPr>
        <p:txBody>
          <a:bodyPr/>
          <a:lstStyle/>
          <a:p>
            <a:pPr eaLnBrk="1" hangingPunct="1">
              <a:defRPr/>
            </a:pPr>
            <a:r>
              <a:rPr lang="fr-FR" sz="2800" b="0" u="sng" dirty="0">
                <a:solidFill>
                  <a:schemeClr val="folHlink"/>
                </a:solidFill>
              </a:rPr>
              <a:t>Maladie autosomique dominante</a:t>
            </a:r>
          </a:p>
        </p:txBody>
      </p:sp>
      <p:sp>
        <p:nvSpPr>
          <p:cNvPr id="13317" name="Rectangle 5">
            <a:extLst>
              <a:ext uri="{FF2B5EF4-FFF2-40B4-BE49-F238E27FC236}">
                <a16:creationId xmlns:a16="http://schemas.microsoft.com/office/drawing/2014/main" id="{F7C3A26A-97B2-ABE2-4969-6AC2C5332590}"/>
              </a:ext>
            </a:extLst>
          </p:cNvPr>
          <p:cNvSpPr>
            <a:spLocks noGrp="1" noChangeArrowheads="1"/>
          </p:cNvSpPr>
          <p:nvPr>
            <p:ph type="body" idx="1"/>
          </p:nvPr>
        </p:nvSpPr>
        <p:spPr>
          <a:xfrm>
            <a:off x="0" y="1989138"/>
            <a:ext cx="9144000" cy="4462462"/>
          </a:xfrm>
        </p:spPr>
        <p:txBody>
          <a:bodyPr/>
          <a:lstStyle/>
          <a:p>
            <a:pPr algn="just" eaLnBrk="1" hangingPunct="1">
              <a:lnSpc>
                <a:spcPct val="90000"/>
              </a:lnSpc>
              <a:defRPr/>
            </a:pPr>
            <a:r>
              <a:rPr lang="fr-FR" sz="2800" b="1" dirty="0"/>
              <a:t>Tout sujet atteint a un parent atteint. Le phénotype apparaît à chaque génération à l’Exception  des: </a:t>
            </a:r>
            <a:endParaRPr lang="fr-FR" sz="2800" dirty="0"/>
          </a:p>
          <a:p>
            <a:pPr lvl="1" eaLnBrk="1" hangingPunct="1">
              <a:lnSpc>
                <a:spcPct val="90000"/>
              </a:lnSpc>
              <a:defRPr/>
            </a:pPr>
            <a:r>
              <a:rPr lang="fr-FR" sz="2400" dirty="0" err="1"/>
              <a:t>Néomutation</a:t>
            </a:r>
            <a:r>
              <a:rPr lang="fr-FR" sz="2400" dirty="0"/>
              <a:t> dans les gamètes d’un parent phénotypiquement normal</a:t>
            </a:r>
          </a:p>
          <a:p>
            <a:pPr lvl="1" eaLnBrk="1" hangingPunct="1">
              <a:lnSpc>
                <a:spcPct val="90000"/>
              </a:lnSpc>
              <a:defRPr/>
            </a:pPr>
            <a:r>
              <a:rPr lang="fr-FR" sz="2400" dirty="0"/>
              <a:t>Maladie non exprimée (pénétrance faible)</a:t>
            </a:r>
          </a:p>
          <a:p>
            <a:pPr lvl="1" eaLnBrk="1" hangingPunct="1">
              <a:lnSpc>
                <a:spcPct val="90000"/>
              </a:lnSpc>
              <a:defRPr/>
            </a:pPr>
            <a:endParaRPr lang="fr-FR" sz="2400" dirty="0"/>
          </a:p>
          <a:p>
            <a:pPr eaLnBrk="1" hangingPunct="1">
              <a:lnSpc>
                <a:spcPct val="90000"/>
              </a:lnSpc>
              <a:defRPr/>
            </a:pPr>
            <a:r>
              <a:rPr lang="fr-FR" sz="2800" b="1" dirty="0"/>
              <a:t>Tout enfant d’un parent atteint a un risque de 50% d’hériter la maladie</a:t>
            </a:r>
          </a:p>
          <a:p>
            <a:pPr eaLnBrk="1" hangingPunct="1">
              <a:lnSpc>
                <a:spcPct val="90000"/>
              </a:lnSpc>
              <a:defRPr/>
            </a:pPr>
            <a:endParaRPr lang="fr-FR" sz="2800" b="1" dirty="0"/>
          </a:p>
          <a:p>
            <a:pPr algn="just" eaLnBrk="1" hangingPunct="1">
              <a:lnSpc>
                <a:spcPct val="90000"/>
              </a:lnSpc>
              <a:defRPr/>
            </a:pPr>
            <a:r>
              <a:rPr lang="fr-FR" sz="2800" b="1" dirty="0"/>
              <a:t>La transmission est indépendante du sexe.</a:t>
            </a:r>
            <a:r>
              <a:rPr lang="fr-FR" sz="2800" dirty="0"/>
              <a:t> </a:t>
            </a:r>
          </a:p>
        </p:txBody>
      </p:sp>
      <p:sp>
        <p:nvSpPr>
          <p:cNvPr id="13318" name="Rectangle 6">
            <a:extLst>
              <a:ext uri="{FF2B5EF4-FFF2-40B4-BE49-F238E27FC236}">
                <a16:creationId xmlns:a16="http://schemas.microsoft.com/office/drawing/2014/main" id="{729746F4-1BC0-4155-7E81-A6B8AC5B9EB2}"/>
              </a:ext>
            </a:extLst>
          </p:cNvPr>
          <p:cNvSpPr>
            <a:spLocks noChangeArrowheads="1"/>
          </p:cNvSpPr>
          <p:nvPr/>
        </p:nvSpPr>
        <p:spPr bwMode="auto">
          <a:xfrm>
            <a:off x="0" y="1125538"/>
            <a:ext cx="3419475" cy="650875"/>
          </a:xfrm>
          <a:prstGeom prst="rect">
            <a:avLst/>
          </a:prstGeom>
          <a:noFill/>
          <a:ln w="9525">
            <a:solidFill>
              <a:schemeClr val="tx1"/>
            </a:solidFill>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pPr>
              <a:defRPr/>
            </a:pPr>
            <a:r>
              <a:rPr lang="fr-FR" b="1" dirty="0">
                <a:effectLst>
                  <a:outerShdw blurRad="38100" dist="38100" dir="2700000" algn="tl">
                    <a:srgbClr val="000000"/>
                  </a:outerShdw>
                </a:effectLst>
                <a:latin typeface="Arial" charset="0"/>
              </a:rPr>
              <a:t>   </a:t>
            </a:r>
            <a:r>
              <a:rPr lang="fr-FR" b="1" u="sng" dirty="0">
                <a:effectLst>
                  <a:outerShdw blurRad="38100" dist="38100" dir="2700000" algn="tl">
                    <a:srgbClr val="000000"/>
                  </a:outerShdw>
                </a:effectLst>
                <a:latin typeface="Arial" charset="0"/>
              </a:rPr>
              <a:t>Critères de reconnaissance</a:t>
            </a:r>
          </a:p>
          <a:p>
            <a:pPr>
              <a:defRPr/>
            </a:pPr>
            <a:endParaRPr lang="fr-FR" b="1" u="sng" dirty="0">
              <a:effectLst>
                <a:outerShdw blurRad="38100" dist="38100" dir="2700000" algn="tl">
                  <a:srgbClr val="000000"/>
                </a:outerShdw>
              </a:effectLst>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4">
            <a:extLst>
              <a:ext uri="{FF2B5EF4-FFF2-40B4-BE49-F238E27FC236}">
                <a16:creationId xmlns:a16="http://schemas.microsoft.com/office/drawing/2014/main" id="{3840B2D9-F5BD-7C9E-F43C-A32FF8B0B4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268413"/>
            <a:ext cx="6913563" cy="31670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4034" name="Rectangle 5">
            <a:extLst>
              <a:ext uri="{FF2B5EF4-FFF2-40B4-BE49-F238E27FC236}">
                <a16:creationId xmlns:a16="http://schemas.microsoft.com/office/drawing/2014/main" id="{8E7156D6-90C9-2327-D85C-5E399C252203}"/>
              </a:ext>
            </a:extLst>
          </p:cNvPr>
          <p:cNvSpPr>
            <a:spLocks noChangeArrowheads="1"/>
          </p:cNvSpPr>
          <p:nvPr/>
        </p:nvSpPr>
        <p:spPr bwMode="auto">
          <a:xfrm>
            <a:off x="0" y="2619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i="1" u="sng">
                <a:latin typeface="Arial" panose="020B0604020202020204" pitchFamily="34" charset="0"/>
              </a:rPr>
              <a:t>Exemples : </a:t>
            </a:r>
            <a:r>
              <a:rPr lang="fr-FR" altLang="fr-FR" sz="1800">
                <a:latin typeface="Arial" panose="020B0604020202020204" pitchFamily="34" charset="0"/>
              </a:rPr>
              <a:t>Arbre généalogique d’une famille atteinte d’une maladie autosomique dominante </a:t>
            </a:r>
          </a:p>
        </p:txBody>
      </p:sp>
      <p:sp>
        <p:nvSpPr>
          <p:cNvPr id="44035" name="Rectangle 6">
            <a:extLst>
              <a:ext uri="{FF2B5EF4-FFF2-40B4-BE49-F238E27FC236}">
                <a16:creationId xmlns:a16="http://schemas.microsoft.com/office/drawing/2014/main" id="{2EAFC363-8173-8015-BEA8-860CCC7D06A3}"/>
              </a:ext>
            </a:extLst>
          </p:cNvPr>
          <p:cNvSpPr>
            <a:spLocks noChangeArrowheads="1"/>
          </p:cNvSpPr>
          <p:nvPr/>
        </p:nvSpPr>
        <p:spPr bwMode="auto">
          <a:xfrm>
            <a:off x="0" y="52911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Char char="•"/>
            </a:pPr>
            <a:r>
              <a:rPr lang="fr-FR" altLang="fr-FR" sz="1800">
                <a:latin typeface="Arial" panose="020B0604020202020204" pitchFamily="34" charset="0"/>
              </a:rPr>
              <a:t> Chaque enfant atteint à un parent atteint. </a:t>
            </a:r>
          </a:p>
          <a:p>
            <a:pPr>
              <a:spcBef>
                <a:spcPct val="0"/>
              </a:spcBef>
              <a:buClrTx/>
              <a:buSzTx/>
              <a:buFontTx/>
              <a:buChar char="•"/>
            </a:pPr>
            <a:r>
              <a:rPr lang="fr-FR" altLang="fr-FR" sz="1800">
                <a:latin typeface="Arial" panose="020B0604020202020204" pitchFamily="34" charset="0"/>
              </a:rPr>
              <a:t> La transmission est verticale (pas de saut de génération). </a:t>
            </a:r>
          </a:p>
          <a:p>
            <a:pPr>
              <a:spcBef>
                <a:spcPct val="0"/>
              </a:spcBef>
              <a:buClrTx/>
              <a:buSzTx/>
              <a:buFontTx/>
              <a:buChar char="•"/>
            </a:pPr>
            <a:r>
              <a:rPr lang="fr-FR" altLang="fr-FR" sz="1800">
                <a:latin typeface="Arial" panose="020B0604020202020204" pitchFamily="34" charset="0"/>
              </a:rPr>
              <a:t> Transmission autosomique Hommes et femmes sont malades. </a:t>
            </a:r>
          </a:p>
        </p:txBody>
      </p:sp>
      <p:sp>
        <p:nvSpPr>
          <p:cNvPr id="44036" name="Rectangle 1">
            <a:extLst>
              <a:ext uri="{FF2B5EF4-FFF2-40B4-BE49-F238E27FC236}">
                <a16:creationId xmlns:a16="http://schemas.microsoft.com/office/drawing/2014/main" id="{C2D19F6E-A2CF-5A09-4DFB-CE261C5A00F8}"/>
              </a:ext>
            </a:extLst>
          </p:cNvPr>
          <p:cNvSpPr>
            <a:spLocks noChangeArrowheads="1"/>
          </p:cNvSpPr>
          <p:nvPr/>
        </p:nvSpPr>
        <p:spPr bwMode="auto">
          <a:xfrm>
            <a:off x="422275" y="1268413"/>
            <a:ext cx="549275" cy="3167062"/>
          </a:xfrm>
          <a:prstGeom prst="rect">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I</a:t>
            </a: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r>
              <a:rPr lang="fr-FR" altLang="fr-FR" sz="1800">
                <a:latin typeface="Arial" panose="020B0604020202020204" pitchFamily="34" charset="0"/>
              </a:rPr>
              <a:t>II</a:t>
            </a: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r>
              <a:rPr lang="fr-FR" altLang="fr-FR" sz="1800">
                <a:latin typeface="Arial" panose="020B0604020202020204" pitchFamily="34" charset="0"/>
              </a:rPr>
              <a:t>III</a:t>
            </a: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r>
              <a:rPr lang="fr-FR" altLang="fr-FR" sz="1800">
                <a:latin typeface="Arial" panose="020B0604020202020204" pitchFamily="34" charset="0"/>
              </a:rPr>
              <a:t>IV</a:t>
            </a: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r>
              <a:rPr lang="fr-FR" altLang="fr-FR" sz="1800">
                <a:latin typeface="Arial" panose="020B0604020202020204" pitchFamily="34" charset="0"/>
              </a:rPr>
              <a:t>V</a:t>
            </a:r>
          </a:p>
        </p:txBody>
      </p:sp>
      <p:sp>
        <p:nvSpPr>
          <p:cNvPr id="44037" name="Rectangle 5">
            <a:extLst>
              <a:ext uri="{FF2B5EF4-FFF2-40B4-BE49-F238E27FC236}">
                <a16:creationId xmlns:a16="http://schemas.microsoft.com/office/drawing/2014/main" id="{E8CCAB3C-1866-252F-C1AF-BAA61474172B}"/>
              </a:ext>
            </a:extLst>
          </p:cNvPr>
          <p:cNvSpPr>
            <a:spLocks noChangeArrowheads="1"/>
          </p:cNvSpPr>
          <p:nvPr/>
        </p:nvSpPr>
        <p:spPr bwMode="auto">
          <a:xfrm>
            <a:off x="4368800" y="2640013"/>
            <a:ext cx="347663" cy="42386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solidFill>
                  <a:srgbClr val="FF0000"/>
                </a:solidFill>
                <a:latin typeface="Arial" panose="020B0604020202020204" pitchFamily="34" charset="0"/>
              </a:rPr>
              <a:t>5</a:t>
            </a: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endParaRPr lang="fr-FR" altLang="fr-FR" sz="1800">
              <a:latin typeface="Arial" panose="020B0604020202020204" pitchFamily="34" charset="0"/>
            </a:endParaRPr>
          </a:p>
        </p:txBody>
      </p:sp>
      <p:sp>
        <p:nvSpPr>
          <p:cNvPr id="44038" name="Rectangle 6">
            <a:extLst>
              <a:ext uri="{FF2B5EF4-FFF2-40B4-BE49-F238E27FC236}">
                <a16:creationId xmlns:a16="http://schemas.microsoft.com/office/drawing/2014/main" id="{21F199E8-E5D4-04A3-FC10-D843C5B20958}"/>
              </a:ext>
            </a:extLst>
          </p:cNvPr>
          <p:cNvSpPr>
            <a:spLocks noChangeArrowheads="1"/>
          </p:cNvSpPr>
          <p:nvPr/>
        </p:nvSpPr>
        <p:spPr bwMode="auto">
          <a:xfrm>
            <a:off x="4368800" y="3279775"/>
            <a:ext cx="347663" cy="423863"/>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solidFill>
                  <a:srgbClr val="FF0000"/>
                </a:solidFill>
                <a:latin typeface="Arial" panose="020B0604020202020204" pitchFamily="34" charset="0"/>
              </a:rPr>
              <a:t>5</a:t>
            </a: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endParaRPr lang="fr-FR" altLang="fr-FR" sz="18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a:extLst>
              <a:ext uri="{FF2B5EF4-FFF2-40B4-BE49-F238E27FC236}">
                <a16:creationId xmlns:a16="http://schemas.microsoft.com/office/drawing/2014/main" id="{F48D85EB-B324-68CB-8FEA-DF1550615072}"/>
              </a:ext>
            </a:extLst>
          </p:cNvPr>
          <p:cNvSpPr>
            <a:spLocks noChangeArrowheads="1"/>
          </p:cNvSpPr>
          <p:nvPr/>
        </p:nvSpPr>
        <p:spPr bwMode="auto">
          <a:xfrm>
            <a:off x="395288" y="260350"/>
            <a:ext cx="8137525" cy="646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MODES DE TRANSMISSION DES MALADIES GENETIQUES </a:t>
            </a: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r>
              <a:rPr lang="fr-FR" altLang="fr-FR" sz="1800">
                <a:latin typeface="Arial" panose="020B0604020202020204" pitchFamily="34" charset="0"/>
              </a:rPr>
              <a:t>I. </a:t>
            </a:r>
            <a:r>
              <a:rPr lang="fr-FR" altLang="fr-FR" sz="1800" u="sng">
                <a:latin typeface="Arial" panose="020B0604020202020204" pitchFamily="34" charset="0"/>
              </a:rPr>
              <a:t>Introduction</a:t>
            </a:r>
            <a:r>
              <a:rPr lang="fr-FR" altLang="fr-FR" sz="1800">
                <a:latin typeface="Arial" panose="020B0604020202020204" pitchFamily="34" charset="0"/>
              </a:rPr>
              <a:t> :</a:t>
            </a:r>
          </a:p>
          <a:p>
            <a:pPr>
              <a:spcBef>
                <a:spcPct val="0"/>
              </a:spcBef>
              <a:buClrTx/>
              <a:buSzTx/>
              <a:buFontTx/>
              <a:buNone/>
            </a:pPr>
            <a:endParaRPr lang="fr-FR" altLang="fr-FR" sz="1800">
              <a:latin typeface="Arial" panose="020B0604020202020204" pitchFamily="34" charset="0"/>
            </a:endParaRPr>
          </a:p>
          <a:p>
            <a:pPr>
              <a:spcBef>
                <a:spcPct val="0"/>
              </a:spcBef>
              <a:buClrTx/>
              <a:buSzTx/>
              <a:buFontTx/>
              <a:buNone/>
            </a:pPr>
            <a:r>
              <a:rPr lang="fr-FR" altLang="fr-FR" sz="1800">
                <a:latin typeface="Arial" panose="020B0604020202020204" pitchFamily="34" charset="0"/>
              </a:rPr>
              <a:t>II. </a:t>
            </a:r>
            <a:r>
              <a:rPr lang="fr-FR" altLang="fr-FR" sz="1800" u="sng">
                <a:latin typeface="Arial" panose="020B0604020202020204" pitchFamily="34" charset="0"/>
              </a:rPr>
              <a:t>Modes de transmission des maladies monogéniques</a:t>
            </a:r>
          </a:p>
          <a:p>
            <a:pPr>
              <a:spcBef>
                <a:spcPct val="0"/>
              </a:spcBef>
              <a:buClrTx/>
              <a:buSzTx/>
              <a:buFontTx/>
              <a:buNone/>
            </a:pPr>
            <a:r>
              <a:rPr lang="fr-FR" altLang="fr-FR" sz="1800">
                <a:latin typeface="Arial" panose="020B0604020202020204" pitchFamily="34" charset="0"/>
              </a:rPr>
              <a:t>1. Construction des arbres généalogiques.</a:t>
            </a:r>
          </a:p>
          <a:p>
            <a:pPr>
              <a:spcBef>
                <a:spcPct val="0"/>
              </a:spcBef>
              <a:buClrTx/>
              <a:buSzTx/>
              <a:buFontTx/>
              <a:buNone/>
            </a:pPr>
            <a:r>
              <a:rPr lang="fr-FR" altLang="fr-FR" sz="1800">
                <a:latin typeface="Arial" panose="020B0604020202020204" pitchFamily="34" charset="0"/>
              </a:rPr>
              <a:t>2. Les Différents modes de transmission des maladies monogéniques</a:t>
            </a:r>
          </a:p>
          <a:p>
            <a:pPr>
              <a:spcBef>
                <a:spcPct val="0"/>
              </a:spcBef>
              <a:buClrTx/>
              <a:buSzTx/>
              <a:buFontTx/>
              <a:buNone/>
            </a:pPr>
            <a:r>
              <a:rPr lang="fr-FR" altLang="fr-FR" sz="1800">
                <a:latin typeface="Arial" panose="020B0604020202020204" pitchFamily="34" charset="0"/>
              </a:rPr>
              <a:t>  2.1. Maladie autosomique dominante</a:t>
            </a:r>
          </a:p>
          <a:p>
            <a:pPr>
              <a:spcBef>
                <a:spcPct val="0"/>
              </a:spcBef>
              <a:buClrTx/>
              <a:buSzTx/>
              <a:buFontTx/>
              <a:buNone/>
            </a:pPr>
            <a:r>
              <a:rPr lang="fr-FR" altLang="fr-FR" sz="1800">
                <a:latin typeface="Arial" panose="020B0604020202020204" pitchFamily="34" charset="0"/>
              </a:rPr>
              <a:t>    2.1.1. Définition</a:t>
            </a:r>
          </a:p>
          <a:p>
            <a:pPr>
              <a:spcBef>
                <a:spcPct val="0"/>
              </a:spcBef>
              <a:buClrTx/>
              <a:buSzTx/>
              <a:buFontTx/>
              <a:buNone/>
            </a:pPr>
            <a:r>
              <a:rPr lang="fr-FR" altLang="fr-FR" sz="1800">
                <a:latin typeface="Arial" panose="020B0604020202020204" pitchFamily="34" charset="0"/>
              </a:rPr>
              <a:t>    2.1.2. Critères de reconnaissance d’une maladie autosomique dominante</a:t>
            </a:r>
          </a:p>
          <a:p>
            <a:pPr>
              <a:spcBef>
                <a:spcPct val="0"/>
              </a:spcBef>
              <a:buClrTx/>
              <a:buSzTx/>
              <a:buFontTx/>
              <a:buNone/>
            </a:pPr>
            <a:r>
              <a:rPr lang="fr-FR" altLang="fr-FR" sz="1800">
                <a:latin typeface="Arial" panose="020B0604020202020204" pitchFamily="34" charset="0"/>
              </a:rPr>
              <a:t>    2.1.3. Les homozygotes dans les maladies dominantes </a:t>
            </a:r>
          </a:p>
          <a:p>
            <a:pPr>
              <a:spcBef>
                <a:spcPct val="0"/>
              </a:spcBef>
              <a:buClrTx/>
              <a:buSzTx/>
              <a:buFontTx/>
              <a:buNone/>
            </a:pPr>
            <a:r>
              <a:rPr lang="fr-FR" altLang="fr-FR" sz="1800">
                <a:latin typeface="Arial" panose="020B0604020202020204" pitchFamily="34" charset="0"/>
              </a:rPr>
              <a:t>    2.1.4. Exemple de maladies autosomiques dominantes</a:t>
            </a:r>
          </a:p>
          <a:p>
            <a:pPr>
              <a:spcBef>
                <a:spcPct val="0"/>
              </a:spcBef>
              <a:buClrTx/>
              <a:buSzTx/>
              <a:buFontTx/>
              <a:buNone/>
            </a:pPr>
            <a:r>
              <a:rPr lang="fr-FR" altLang="fr-FR" sz="1800">
                <a:latin typeface="Arial" panose="020B0604020202020204" pitchFamily="34" charset="0"/>
              </a:rPr>
              <a:t>  2.2.  Maladie autosomique récessive</a:t>
            </a:r>
          </a:p>
          <a:p>
            <a:pPr>
              <a:spcBef>
                <a:spcPct val="0"/>
              </a:spcBef>
              <a:buClrTx/>
              <a:buSzTx/>
              <a:buFontTx/>
              <a:buNone/>
            </a:pPr>
            <a:r>
              <a:rPr lang="fr-FR" altLang="fr-FR" sz="1800">
                <a:latin typeface="Arial" panose="020B0604020202020204" pitchFamily="34" charset="0"/>
              </a:rPr>
              <a:t>    2.2.1. Définition</a:t>
            </a:r>
          </a:p>
          <a:p>
            <a:pPr>
              <a:spcBef>
                <a:spcPct val="0"/>
              </a:spcBef>
              <a:buClrTx/>
              <a:buSzTx/>
              <a:buFontTx/>
              <a:buNone/>
            </a:pPr>
            <a:r>
              <a:rPr lang="fr-FR" altLang="fr-FR" sz="1800">
                <a:latin typeface="Arial" panose="020B0604020202020204" pitchFamily="34" charset="0"/>
              </a:rPr>
              <a:t>    2.2.2. Critères de reconnaissance (caractère autosomique récessif)</a:t>
            </a:r>
          </a:p>
          <a:p>
            <a:pPr>
              <a:spcBef>
                <a:spcPct val="0"/>
              </a:spcBef>
              <a:buClrTx/>
              <a:buSzTx/>
              <a:buFontTx/>
              <a:buNone/>
            </a:pPr>
            <a:r>
              <a:rPr lang="fr-FR" altLang="fr-FR" sz="1800">
                <a:latin typeface="Arial" panose="020B0604020202020204" pitchFamily="34" charset="0"/>
              </a:rPr>
              <a:t>    2.2.3. Descendance d’homozygotes récessifs (Différentes possibilités)</a:t>
            </a:r>
          </a:p>
          <a:p>
            <a:pPr>
              <a:spcBef>
                <a:spcPct val="0"/>
              </a:spcBef>
              <a:buClrTx/>
              <a:buSzTx/>
              <a:buFontTx/>
              <a:buNone/>
            </a:pPr>
            <a:r>
              <a:rPr lang="fr-FR" altLang="fr-FR" sz="1800">
                <a:latin typeface="Arial" panose="020B0604020202020204" pitchFamily="34" charset="0"/>
              </a:rPr>
              <a:t>    2.2.4. La Pseudodominance</a:t>
            </a:r>
          </a:p>
          <a:p>
            <a:pPr>
              <a:spcBef>
                <a:spcPct val="0"/>
              </a:spcBef>
              <a:buClrTx/>
              <a:buSzTx/>
              <a:buFontTx/>
              <a:buNone/>
            </a:pPr>
            <a:r>
              <a:rPr lang="fr-FR" altLang="fr-FR" sz="1800">
                <a:latin typeface="Arial" panose="020B0604020202020204" pitchFamily="34" charset="0"/>
              </a:rPr>
              <a:t>    2.2.5. Exemples de maladies autosomiques récessives</a:t>
            </a:r>
          </a:p>
          <a:p>
            <a:pPr>
              <a:spcBef>
                <a:spcPct val="0"/>
              </a:spcBef>
              <a:buClrTx/>
              <a:buSzTx/>
              <a:buFontTx/>
              <a:buNone/>
            </a:pPr>
            <a:r>
              <a:rPr lang="fr-FR" altLang="fr-FR" sz="1800">
                <a:latin typeface="Arial" panose="020B0604020202020204" pitchFamily="34" charset="0"/>
              </a:rPr>
              <a:t>  2.3. Maladies dominantes liées au chromosome X</a:t>
            </a:r>
          </a:p>
          <a:p>
            <a:pPr>
              <a:spcBef>
                <a:spcPct val="0"/>
              </a:spcBef>
              <a:buClrTx/>
              <a:buSzTx/>
              <a:buFontTx/>
              <a:buNone/>
            </a:pPr>
            <a:r>
              <a:rPr lang="fr-FR" altLang="fr-FR" sz="1800">
                <a:latin typeface="Arial" panose="020B0604020202020204" pitchFamily="34" charset="0"/>
              </a:rPr>
              <a:t>     2.3.1. Définition</a:t>
            </a:r>
          </a:p>
          <a:p>
            <a:pPr>
              <a:spcBef>
                <a:spcPct val="0"/>
              </a:spcBef>
              <a:buClrTx/>
              <a:buSzTx/>
              <a:buFontTx/>
              <a:buNone/>
            </a:pPr>
            <a:r>
              <a:rPr lang="fr-FR" altLang="fr-FR" sz="1800">
                <a:latin typeface="Arial" panose="020B0604020202020204" pitchFamily="34" charset="0"/>
              </a:rPr>
              <a:t>     2.3.2. Critères de l’hérédité liée au sexe dominante</a:t>
            </a:r>
          </a:p>
          <a:p>
            <a:pPr>
              <a:spcBef>
                <a:spcPct val="0"/>
              </a:spcBef>
              <a:buClrTx/>
              <a:buSzTx/>
              <a:buFontTx/>
              <a:buNone/>
            </a:pPr>
            <a:r>
              <a:rPr lang="fr-FR" altLang="fr-FR" sz="1800">
                <a:latin typeface="Arial" panose="020B0604020202020204" pitchFamily="34" charset="0"/>
              </a:rPr>
              <a:t>     2.3.3. Exemples : Maladies dominantes liées au sexe </a:t>
            </a:r>
          </a:p>
          <a:p>
            <a:pPr>
              <a:spcBef>
                <a:spcPct val="0"/>
              </a:spcBef>
              <a:buClrTx/>
              <a:buSzTx/>
              <a:buFontTx/>
              <a:buNone/>
            </a:pPr>
            <a:r>
              <a:rPr lang="fr-FR" altLang="fr-FR" sz="1800">
                <a:latin typeface="Arial" panose="020B0604020202020204"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a:extLst>
              <a:ext uri="{FF2B5EF4-FFF2-40B4-BE49-F238E27FC236}">
                <a16:creationId xmlns:a16="http://schemas.microsoft.com/office/drawing/2014/main" id="{419DEAAF-353C-90B7-E54E-3D603D1F44BA}"/>
              </a:ext>
            </a:extLst>
          </p:cNvPr>
          <p:cNvSpPr>
            <a:spLocks noChangeArrowheads="1"/>
          </p:cNvSpPr>
          <p:nvPr/>
        </p:nvSpPr>
        <p:spPr bwMode="auto">
          <a:xfrm>
            <a:off x="611188" y="2060575"/>
            <a:ext cx="3600450" cy="3168650"/>
          </a:xfrm>
          <a:prstGeom prst="rect">
            <a:avLst/>
          </a:prstGeom>
          <a:solidFill>
            <a:schemeClr val="tx1"/>
          </a:solidFill>
          <a:ln w="76200" cmpd="tri">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600" b="1">
                <a:solidFill>
                  <a:srgbClr val="000099"/>
                </a:solidFill>
                <a:latin typeface="Arial" panose="020B0604020202020204" pitchFamily="34" charset="0"/>
                <a:hlinkClick r:id="rId2"/>
              </a:rPr>
              <a:t>Malade avec conjoint sain</a:t>
            </a:r>
            <a:endParaRPr lang="fr-FR" altLang="fr-FR" sz="1600" b="1" u="sng">
              <a:solidFill>
                <a:srgbClr val="000099"/>
              </a:solidFill>
              <a:latin typeface="Arial" panose="020B0604020202020204" pitchFamily="34" charset="0"/>
            </a:endParaRPr>
          </a:p>
          <a:p>
            <a:pPr>
              <a:spcBef>
                <a:spcPct val="0"/>
              </a:spcBef>
              <a:buClrTx/>
              <a:buSzTx/>
              <a:buFontTx/>
              <a:buNone/>
            </a:pPr>
            <a:r>
              <a:rPr lang="fr-FR" altLang="fr-FR" sz="1200">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aa  </a:t>
            </a:r>
            <a:r>
              <a:rPr lang="fr-FR" altLang="fr-FR" sz="1600">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aA</a:t>
            </a:r>
          </a:p>
          <a:p>
            <a:pPr>
              <a:spcBef>
                <a:spcPct val="0"/>
              </a:spcBef>
              <a:buClrTx/>
              <a:buSzTx/>
              <a:buFontTx/>
              <a:buNone/>
            </a:pPr>
            <a:endParaRPr lang="fr-FR" altLang="fr-FR" sz="1600">
              <a:solidFill>
                <a:srgbClr val="000099"/>
              </a:solidFill>
              <a:latin typeface="Times New Roman" panose="02020603050405020304" pitchFamily="18" charset="0"/>
            </a:endParaRPr>
          </a:p>
          <a:p>
            <a:pPr>
              <a:spcBef>
                <a:spcPct val="0"/>
              </a:spcBef>
              <a:buClrTx/>
              <a:buSzTx/>
              <a:buFontTx/>
              <a:buNone/>
            </a:pPr>
            <a:r>
              <a:rPr lang="fr-FR" altLang="fr-FR" sz="1200">
                <a:solidFill>
                  <a:srgbClr val="000099"/>
                </a:solidFill>
                <a:latin typeface="Times New Roman" panose="02020603050405020304" pitchFamily="18" charset="0"/>
              </a:rPr>
              <a:t>  </a:t>
            </a: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600" b="1">
              <a:solidFill>
                <a:srgbClr val="000099"/>
              </a:solidFill>
              <a:latin typeface="Times New Roman" panose="02020603050405020304" pitchFamily="18" charset="0"/>
            </a:endParaRPr>
          </a:p>
          <a:p>
            <a:pPr>
              <a:spcBef>
                <a:spcPct val="0"/>
              </a:spcBef>
              <a:buClrTx/>
              <a:buSzTx/>
              <a:buFontTx/>
              <a:buNone/>
            </a:pPr>
            <a:r>
              <a:rPr lang="fr-FR" altLang="fr-FR" sz="1600" b="1">
                <a:solidFill>
                  <a:srgbClr val="000099"/>
                </a:solidFill>
                <a:latin typeface="Times New Roman" panose="02020603050405020304" pitchFamily="18" charset="0"/>
              </a:rPr>
              <a:t>  Aa</a:t>
            </a:r>
            <a:r>
              <a:rPr lang="fr-FR" altLang="fr-FR" sz="1200" b="1">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aa  </a:t>
            </a:r>
            <a:r>
              <a:rPr lang="fr-FR" altLang="fr-FR" sz="1200" b="1">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Aa</a:t>
            </a:r>
            <a:r>
              <a:rPr lang="fr-FR" altLang="fr-FR" sz="1200" b="1">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aa</a:t>
            </a:r>
            <a:r>
              <a:rPr lang="fr-FR" altLang="fr-FR" sz="1200" b="1">
                <a:solidFill>
                  <a:srgbClr val="000099"/>
                </a:solidFill>
                <a:latin typeface="Times New Roman" panose="02020603050405020304" pitchFamily="18" charset="0"/>
              </a:rPr>
              <a:t>  </a:t>
            </a:r>
          </a:p>
          <a:p>
            <a:pPr>
              <a:spcBef>
                <a:spcPct val="0"/>
              </a:spcBef>
              <a:buClrTx/>
              <a:buSzTx/>
              <a:buFontTx/>
              <a:buNone/>
            </a:pPr>
            <a:endParaRPr lang="fr-FR" altLang="fr-FR" sz="1200" b="1">
              <a:solidFill>
                <a:srgbClr val="000099"/>
              </a:solidFill>
              <a:latin typeface="Times New Roman" panose="02020603050405020304" pitchFamily="18" charset="0"/>
            </a:endParaRPr>
          </a:p>
          <a:p>
            <a:pPr>
              <a:spcBef>
                <a:spcPct val="0"/>
              </a:spcBef>
              <a:buClrTx/>
              <a:buSzTx/>
              <a:buFontTx/>
              <a:buNone/>
            </a:pPr>
            <a:r>
              <a:rPr lang="fr-FR" altLang="fr-FR" sz="1600" b="1">
                <a:solidFill>
                  <a:srgbClr val="000099"/>
                </a:solidFill>
                <a:latin typeface="Times New Roman" panose="02020603050405020304" pitchFamily="18" charset="0"/>
              </a:rPr>
              <a:t>Risque =</a:t>
            </a:r>
            <a:r>
              <a:rPr lang="fr-FR" altLang="fr-FR" sz="1200" b="1">
                <a:solidFill>
                  <a:srgbClr val="000099"/>
                </a:solidFill>
                <a:latin typeface="Times New Roman" panose="02020603050405020304" pitchFamily="18" charset="0"/>
              </a:rPr>
              <a:t> </a:t>
            </a:r>
            <a:endParaRPr lang="fr-FR" altLang="fr-FR" sz="1800" b="1">
              <a:solidFill>
                <a:srgbClr val="000099"/>
              </a:solidFill>
              <a:latin typeface="Arial" panose="020B0604020202020204" pitchFamily="34" charset="0"/>
            </a:endParaRPr>
          </a:p>
        </p:txBody>
      </p:sp>
      <p:sp>
        <p:nvSpPr>
          <p:cNvPr id="234500" name="Rectangle 4">
            <a:extLst>
              <a:ext uri="{FF2B5EF4-FFF2-40B4-BE49-F238E27FC236}">
                <a16:creationId xmlns:a16="http://schemas.microsoft.com/office/drawing/2014/main" id="{19765716-CF61-4751-4E10-A49817410B95}"/>
              </a:ext>
            </a:extLst>
          </p:cNvPr>
          <p:cNvSpPr>
            <a:spLocks noChangeArrowheads="1"/>
          </p:cNvSpPr>
          <p:nvPr/>
        </p:nvSpPr>
        <p:spPr bwMode="auto">
          <a:xfrm>
            <a:off x="4500563" y="2060575"/>
            <a:ext cx="3632200" cy="3168650"/>
          </a:xfrm>
          <a:prstGeom prst="rect">
            <a:avLst/>
          </a:prstGeom>
          <a:solidFill>
            <a:schemeClr val="tx1"/>
          </a:solidFill>
          <a:ln w="76200" cmpd="tri">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400" b="1">
                <a:solidFill>
                  <a:srgbClr val="FF3300"/>
                </a:solidFill>
                <a:latin typeface="Arial" panose="020B0604020202020204" pitchFamily="34" charset="0"/>
                <a:hlinkClick r:id="rId2"/>
              </a:rPr>
              <a:t>Malade avec conjoint malade</a:t>
            </a:r>
            <a:endParaRPr lang="fr-FR" altLang="fr-FR" sz="1400" b="1">
              <a:solidFill>
                <a:srgbClr val="FF3300"/>
              </a:solidFill>
              <a:latin typeface="Arial" panose="020B0604020202020204" pitchFamily="34" charset="0"/>
            </a:endParaRPr>
          </a:p>
          <a:p>
            <a:pPr>
              <a:spcBef>
                <a:spcPct val="0"/>
              </a:spcBef>
              <a:buClrTx/>
              <a:buSzTx/>
              <a:buFontTx/>
              <a:buNone/>
            </a:pPr>
            <a:r>
              <a:rPr lang="fr-FR" altLang="fr-FR" sz="1200">
                <a:solidFill>
                  <a:srgbClr val="000099"/>
                </a:solidFill>
                <a:latin typeface="Times New Roman" panose="02020603050405020304" pitchFamily="18" charset="0"/>
              </a:rPr>
              <a:t>                   </a:t>
            </a:r>
            <a:r>
              <a:rPr lang="fr-FR" altLang="fr-FR" sz="1600">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aA</a:t>
            </a:r>
            <a:r>
              <a:rPr lang="fr-FR" altLang="fr-FR" sz="1200">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 aA</a:t>
            </a: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r>
              <a:rPr lang="fr-FR" altLang="fr-FR" sz="1200">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AA  </a:t>
            </a:r>
            <a:r>
              <a:rPr lang="fr-FR" altLang="fr-FR" sz="1200">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 A</a:t>
            </a:r>
            <a:r>
              <a:rPr lang="fr-FR" altLang="fr-FR" sz="1200">
                <a:solidFill>
                  <a:srgbClr val="000099"/>
                </a:solidFill>
                <a:latin typeface="Times New Roman" panose="02020603050405020304" pitchFamily="18" charset="0"/>
              </a:rPr>
              <a:t>             </a:t>
            </a:r>
            <a:r>
              <a:rPr lang="fr-FR" altLang="fr-FR" sz="1600" b="1">
                <a:solidFill>
                  <a:srgbClr val="000099"/>
                </a:solidFill>
                <a:latin typeface="Times New Roman" panose="02020603050405020304" pitchFamily="18" charset="0"/>
              </a:rPr>
              <a:t>a A                 aa</a:t>
            </a:r>
          </a:p>
          <a:p>
            <a:pPr>
              <a:spcBef>
                <a:spcPct val="0"/>
              </a:spcBef>
              <a:buClrTx/>
              <a:buSzTx/>
              <a:buFontTx/>
              <a:buNone/>
            </a:pPr>
            <a:endParaRPr lang="fr-FR" altLang="fr-FR" sz="1200">
              <a:solidFill>
                <a:srgbClr val="000099"/>
              </a:solidFill>
              <a:latin typeface="Times New Roman" panose="02020603050405020304" pitchFamily="18" charset="0"/>
            </a:endParaRPr>
          </a:p>
          <a:p>
            <a:pPr>
              <a:spcBef>
                <a:spcPct val="0"/>
              </a:spcBef>
              <a:buClrTx/>
              <a:buSzTx/>
              <a:buFontTx/>
              <a:buNone/>
            </a:pPr>
            <a:r>
              <a:rPr lang="fr-FR" altLang="fr-FR" sz="1600" b="1">
                <a:solidFill>
                  <a:srgbClr val="000099"/>
                </a:solidFill>
                <a:latin typeface="Times New Roman" panose="02020603050405020304" pitchFamily="18" charset="0"/>
              </a:rPr>
              <a:t>Risque =</a:t>
            </a:r>
            <a:r>
              <a:rPr lang="fr-FR" altLang="fr-FR" sz="1200">
                <a:solidFill>
                  <a:srgbClr val="000099"/>
                </a:solidFill>
                <a:latin typeface="Times New Roman" panose="02020603050405020304" pitchFamily="18" charset="0"/>
              </a:rPr>
              <a:t> </a:t>
            </a:r>
          </a:p>
          <a:p>
            <a:pPr>
              <a:spcBef>
                <a:spcPct val="0"/>
              </a:spcBef>
              <a:buClrTx/>
              <a:buSzTx/>
              <a:buFontTx/>
              <a:buNone/>
            </a:pPr>
            <a:endParaRPr lang="fr-FR" altLang="fr-FR" sz="1800">
              <a:solidFill>
                <a:srgbClr val="000099"/>
              </a:solidFill>
              <a:latin typeface="Arial" panose="020B0604020202020204" pitchFamily="34" charset="0"/>
            </a:endParaRPr>
          </a:p>
        </p:txBody>
      </p:sp>
      <p:pic>
        <p:nvPicPr>
          <p:cNvPr id="234501" name="Picture 5">
            <a:extLst>
              <a:ext uri="{FF2B5EF4-FFF2-40B4-BE49-F238E27FC236}">
                <a16:creationId xmlns:a16="http://schemas.microsoft.com/office/drawing/2014/main" id="{F2416BE6-0428-B221-FF64-B699F7FF24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660650"/>
            <a:ext cx="3509963"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502" name="Picture 6">
            <a:extLst>
              <a:ext uri="{FF2B5EF4-FFF2-40B4-BE49-F238E27FC236}">
                <a16:creationId xmlns:a16="http://schemas.microsoft.com/office/drawing/2014/main" id="{94EB3936-864D-5F93-D5E7-610BAD5FB0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709863"/>
            <a:ext cx="331152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Rectangle 7">
            <a:extLst>
              <a:ext uri="{FF2B5EF4-FFF2-40B4-BE49-F238E27FC236}">
                <a16:creationId xmlns:a16="http://schemas.microsoft.com/office/drawing/2014/main" id="{971D67A9-A609-5B07-8CEF-7A8E1FDBAA18}"/>
              </a:ext>
            </a:extLst>
          </p:cNvPr>
          <p:cNvSpPr>
            <a:spLocks noChangeArrowheads="1"/>
          </p:cNvSpPr>
          <p:nvPr/>
        </p:nvSpPr>
        <p:spPr bwMode="auto">
          <a:xfrm>
            <a:off x="0" y="325438"/>
            <a:ext cx="4032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i="1" u="sng">
                <a:latin typeface="Arial" panose="020B0604020202020204" pitchFamily="34" charset="0"/>
              </a:rPr>
              <a:t>Exemples : Différentes possibilités</a:t>
            </a:r>
            <a:r>
              <a:rPr lang="fr-FR" altLang="fr-FR" sz="1800">
                <a:latin typeface="Arial" panose="020B0604020202020204" pitchFamily="34" charset="0"/>
              </a:rPr>
              <a:t> </a:t>
            </a:r>
          </a:p>
        </p:txBody>
      </p:sp>
      <p:sp>
        <p:nvSpPr>
          <p:cNvPr id="234504" name="Rectangle 8">
            <a:extLst>
              <a:ext uri="{FF2B5EF4-FFF2-40B4-BE49-F238E27FC236}">
                <a16:creationId xmlns:a16="http://schemas.microsoft.com/office/drawing/2014/main" id="{2C5F2BAD-AFEF-C3E4-719F-C4BCEFCBCA14}"/>
              </a:ext>
            </a:extLst>
          </p:cNvPr>
          <p:cNvSpPr>
            <a:spLocks noChangeArrowheads="1"/>
          </p:cNvSpPr>
          <p:nvPr/>
        </p:nvSpPr>
        <p:spPr bwMode="auto">
          <a:xfrm>
            <a:off x="1835150" y="4797425"/>
            <a:ext cx="647700" cy="287338"/>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50%</a:t>
            </a:r>
          </a:p>
        </p:txBody>
      </p:sp>
      <p:sp>
        <p:nvSpPr>
          <p:cNvPr id="234505" name="Rectangle 9">
            <a:extLst>
              <a:ext uri="{FF2B5EF4-FFF2-40B4-BE49-F238E27FC236}">
                <a16:creationId xmlns:a16="http://schemas.microsoft.com/office/drawing/2014/main" id="{E00C477D-04D7-3704-9791-96A7681F7EEC}"/>
              </a:ext>
            </a:extLst>
          </p:cNvPr>
          <p:cNvSpPr>
            <a:spLocks noChangeArrowheads="1"/>
          </p:cNvSpPr>
          <p:nvPr/>
        </p:nvSpPr>
        <p:spPr bwMode="auto">
          <a:xfrm>
            <a:off x="5580063" y="4797425"/>
            <a:ext cx="647700" cy="287338"/>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75%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4502"/>
                                        </p:tgtEl>
                                        <p:attrNameLst>
                                          <p:attrName>style.visibility</p:attrName>
                                        </p:attrNameLst>
                                      </p:cBhvr>
                                      <p:to>
                                        <p:strVal val="visible"/>
                                      </p:to>
                                    </p:set>
                                    <p:animEffect transition="in" filter="checkerboard(across)">
                                      <p:cBhvr>
                                        <p:cTn id="7" dur="500"/>
                                        <p:tgtEl>
                                          <p:spTgt spid="23450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34499"/>
                                        </p:tgtEl>
                                        <p:attrNameLst>
                                          <p:attrName>style.visibility</p:attrName>
                                        </p:attrNameLst>
                                      </p:cBhvr>
                                      <p:to>
                                        <p:strVal val="visible"/>
                                      </p:to>
                                    </p:set>
                                    <p:animEffect transition="in" filter="checkerboard(across)">
                                      <p:cBhvr>
                                        <p:cTn id="10" dur="500"/>
                                        <p:tgtEl>
                                          <p:spTgt spid="23449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34504"/>
                                        </p:tgtEl>
                                        <p:attrNameLst>
                                          <p:attrName>style.visibility</p:attrName>
                                        </p:attrNameLst>
                                      </p:cBhvr>
                                      <p:to>
                                        <p:strVal val="visible"/>
                                      </p:to>
                                    </p:set>
                                    <p:animEffect transition="in" filter="wipe(down)">
                                      <p:cBhvr>
                                        <p:cTn id="15" dur="500"/>
                                        <p:tgtEl>
                                          <p:spTgt spid="23450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234501"/>
                                        </p:tgtEl>
                                        <p:attrNameLst>
                                          <p:attrName>style.visibility</p:attrName>
                                        </p:attrNameLst>
                                      </p:cBhvr>
                                      <p:to>
                                        <p:strVal val="visible"/>
                                      </p:to>
                                    </p:set>
                                    <p:animEffect transition="in" filter="checkerboard(across)">
                                      <p:cBhvr>
                                        <p:cTn id="20" dur="500"/>
                                        <p:tgtEl>
                                          <p:spTgt spid="234501"/>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234500"/>
                                        </p:tgtEl>
                                        <p:attrNameLst>
                                          <p:attrName>style.visibility</p:attrName>
                                        </p:attrNameLst>
                                      </p:cBhvr>
                                      <p:to>
                                        <p:strVal val="visible"/>
                                      </p:to>
                                    </p:set>
                                    <p:animEffect transition="in" filter="checkerboard(across)">
                                      <p:cBhvr>
                                        <p:cTn id="23" dur="500"/>
                                        <p:tgtEl>
                                          <p:spTgt spid="23450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34505"/>
                                        </p:tgtEl>
                                        <p:attrNameLst>
                                          <p:attrName>style.visibility</p:attrName>
                                        </p:attrNameLst>
                                      </p:cBhvr>
                                      <p:to>
                                        <p:strVal val="visible"/>
                                      </p:to>
                                    </p:set>
                                    <p:animEffect transition="in" filter="wipe(down)">
                                      <p:cBhvr>
                                        <p:cTn id="28" dur="500"/>
                                        <p:tgtEl>
                                          <p:spTgt spid="234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animBg="1"/>
      <p:bldP spid="234500" grpId="0" animBg="1"/>
      <p:bldP spid="234504" grpId="0" animBg="1"/>
      <p:bldP spid="23450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2" name="Rectangle 4">
            <a:extLst>
              <a:ext uri="{FF2B5EF4-FFF2-40B4-BE49-F238E27FC236}">
                <a16:creationId xmlns:a16="http://schemas.microsoft.com/office/drawing/2014/main" id="{40F2344A-C562-4E6C-B95C-344F1BA95EB2}"/>
              </a:ext>
            </a:extLst>
          </p:cNvPr>
          <p:cNvSpPr>
            <a:spLocks noGrp="1" noRot="1" noChangeArrowheads="1"/>
          </p:cNvSpPr>
          <p:nvPr>
            <p:ph type="title"/>
          </p:nvPr>
        </p:nvSpPr>
        <p:spPr>
          <a:xfrm>
            <a:off x="0" y="0"/>
            <a:ext cx="6059488" cy="706438"/>
          </a:xfrm>
        </p:spPr>
        <p:txBody>
          <a:bodyPr/>
          <a:lstStyle/>
          <a:p>
            <a:pPr eaLnBrk="1" hangingPunct="1">
              <a:defRPr/>
            </a:pPr>
            <a:r>
              <a:rPr lang="fr-FR" sz="2000" u="sng" dirty="0"/>
              <a:t>Les homozygotes dans les maladies dominantes </a:t>
            </a:r>
            <a:r>
              <a:rPr lang="fr-FR" sz="2000" dirty="0"/>
              <a:t> </a:t>
            </a:r>
          </a:p>
        </p:txBody>
      </p:sp>
      <p:pic>
        <p:nvPicPr>
          <p:cNvPr id="186472" name="Picture 104">
            <a:extLst>
              <a:ext uri="{FF2B5EF4-FFF2-40B4-BE49-F238E27FC236}">
                <a16:creationId xmlns:a16="http://schemas.microsoft.com/office/drawing/2014/main" id="{F05574B6-20A7-AE28-7CEB-41F55EF661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500438"/>
            <a:ext cx="3240088"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11" name="Picture 143">
            <a:extLst>
              <a:ext uri="{FF2B5EF4-FFF2-40B4-BE49-F238E27FC236}">
                <a16:creationId xmlns:a16="http://schemas.microsoft.com/office/drawing/2014/main" id="{C66E2B07-D2D3-F7A0-23F6-1B87D11272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3573463"/>
            <a:ext cx="331152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8" name="Picture 180">
            <a:extLst>
              <a:ext uri="{FF2B5EF4-FFF2-40B4-BE49-F238E27FC236}">
                <a16:creationId xmlns:a16="http://schemas.microsoft.com/office/drawing/2014/main" id="{F1F7A905-26C3-0D54-F827-EB767E4C97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549275"/>
            <a:ext cx="331152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549" name="Line 181">
            <a:extLst>
              <a:ext uri="{FF2B5EF4-FFF2-40B4-BE49-F238E27FC236}">
                <a16:creationId xmlns:a16="http://schemas.microsoft.com/office/drawing/2014/main" id="{1A51929C-59D3-5A98-7F24-64F34DF10C28}"/>
              </a:ext>
            </a:extLst>
          </p:cNvPr>
          <p:cNvSpPr>
            <a:spLocks noChangeShapeType="1"/>
          </p:cNvSpPr>
          <p:nvPr/>
        </p:nvSpPr>
        <p:spPr bwMode="auto">
          <a:xfrm flipH="1">
            <a:off x="1908175" y="3068638"/>
            <a:ext cx="2447925"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6550" name="Line 182">
            <a:extLst>
              <a:ext uri="{FF2B5EF4-FFF2-40B4-BE49-F238E27FC236}">
                <a16:creationId xmlns:a16="http://schemas.microsoft.com/office/drawing/2014/main" id="{AA10943B-65A8-6071-000A-C6B6BBF8819B}"/>
              </a:ext>
            </a:extLst>
          </p:cNvPr>
          <p:cNvSpPr>
            <a:spLocks noChangeShapeType="1"/>
          </p:cNvSpPr>
          <p:nvPr/>
        </p:nvSpPr>
        <p:spPr bwMode="auto">
          <a:xfrm>
            <a:off x="4356100" y="3068638"/>
            <a:ext cx="2160588"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86555" name="Picture 187">
            <a:extLst>
              <a:ext uri="{FF2B5EF4-FFF2-40B4-BE49-F238E27FC236}">
                <a16:creationId xmlns:a16="http://schemas.microsoft.com/office/drawing/2014/main" id="{4F04B466-CB24-B6E8-A498-CEF1E6F629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4727575"/>
            <a:ext cx="12541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6550"/>
                                        </p:tgtEl>
                                        <p:attrNameLst>
                                          <p:attrName>style.visibility</p:attrName>
                                        </p:attrNameLst>
                                      </p:cBhvr>
                                      <p:to>
                                        <p:strVal val="visible"/>
                                      </p:to>
                                    </p:set>
                                    <p:animEffect transition="in" filter="blinds(horizontal)">
                                      <p:cBhvr>
                                        <p:cTn id="7" dur="500"/>
                                        <p:tgtEl>
                                          <p:spTgt spid="186550"/>
                                        </p:tgtEl>
                                      </p:cBhvr>
                                    </p:animEffect>
                                  </p:childTnLst>
                                </p:cTn>
                              </p:par>
                              <p:par>
                                <p:cTn id="8" presetID="5" presetClass="entr" presetSubtype="10" fill="hold" nodeType="withEffect">
                                  <p:stCondLst>
                                    <p:cond delay="0"/>
                                  </p:stCondLst>
                                  <p:childTnLst>
                                    <p:set>
                                      <p:cBhvr>
                                        <p:cTn id="9" dur="1" fill="hold">
                                          <p:stCondLst>
                                            <p:cond delay="0"/>
                                          </p:stCondLst>
                                        </p:cTn>
                                        <p:tgtEl>
                                          <p:spTgt spid="186511"/>
                                        </p:tgtEl>
                                        <p:attrNameLst>
                                          <p:attrName>style.visibility</p:attrName>
                                        </p:attrNameLst>
                                      </p:cBhvr>
                                      <p:to>
                                        <p:strVal val="visible"/>
                                      </p:to>
                                    </p:set>
                                    <p:animEffect transition="in" filter="checkerboard(across)">
                                      <p:cBhvr>
                                        <p:cTn id="10" dur="500"/>
                                        <p:tgtEl>
                                          <p:spTgt spid="186511"/>
                                        </p:tgtEl>
                                      </p:cBhvr>
                                    </p:animEffect>
                                  </p:childTnLst>
                                </p:cTn>
                              </p:par>
                              <p:par>
                                <p:cTn id="11" presetID="5" presetClass="entr" presetSubtype="10" fill="hold" nodeType="withEffect">
                                  <p:stCondLst>
                                    <p:cond delay="0"/>
                                  </p:stCondLst>
                                  <p:childTnLst>
                                    <p:set>
                                      <p:cBhvr>
                                        <p:cTn id="12" dur="1" fill="hold">
                                          <p:stCondLst>
                                            <p:cond delay="0"/>
                                          </p:stCondLst>
                                        </p:cTn>
                                        <p:tgtEl>
                                          <p:spTgt spid="186472"/>
                                        </p:tgtEl>
                                        <p:attrNameLst>
                                          <p:attrName>style.visibility</p:attrName>
                                        </p:attrNameLst>
                                      </p:cBhvr>
                                      <p:to>
                                        <p:strVal val="visible"/>
                                      </p:to>
                                    </p:set>
                                    <p:animEffect transition="in" filter="checkerboard(across)">
                                      <p:cBhvr>
                                        <p:cTn id="13" dur="500"/>
                                        <p:tgtEl>
                                          <p:spTgt spid="186472"/>
                                        </p:tgtEl>
                                      </p:cBhvr>
                                    </p:animEffect>
                                  </p:childTnLst>
                                </p:cTn>
                              </p:par>
                            </p:childTnLst>
                          </p:cTn>
                        </p:par>
                        <p:par>
                          <p:cTn id="14" fill="hold" nodeType="afterGroup">
                            <p:stCondLst>
                              <p:cond delay="500"/>
                            </p:stCondLst>
                            <p:childTnLst>
                              <p:par>
                                <p:cTn id="15" presetID="3" presetClass="entr" presetSubtype="10" fill="hold" nodeType="afterEffect">
                                  <p:stCondLst>
                                    <p:cond delay="0"/>
                                  </p:stCondLst>
                                  <p:childTnLst>
                                    <p:set>
                                      <p:cBhvr>
                                        <p:cTn id="16" dur="1" fill="hold">
                                          <p:stCondLst>
                                            <p:cond delay="0"/>
                                          </p:stCondLst>
                                        </p:cTn>
                                        <p:tgtEl>
                                          <p:spTgt spid="186549"/>
                                        </p:tgtEl>
                                        <p:attrNameLst>
                                          <p:attrName>style.visibility</p:attrName>
                                        </p:attrNameLst>
                                      </p:cBhvr>
                                      <p:to>
                                        <p:strVal val="visible"/>
                                      </p:to>
                                    </p:set>
                                    <p:animEffect transition="in" filter="blinds(horizontal)">
                                      <p:cBhvr>
                                        <p:cTn id="17" dur="500"/>
                                        <p:tgtEl>
                                          <p:spTgt spid="1865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86555"/>
                                        </p:tgtEl>
                                        <p:attrNameLst>
                                          <p:attrName>style.visibility</p:attrName>
                                        </p:attrNameLst>
                                      </p:cBhvr>
                                      <p:to>
                                        <p:strVal val="visible"/>
                                      </p:to>
                                    </p:set>
                                    <p:animEffect transition="in" filter="checkerboard(across)">
                                      <p:cBhvr>
                                        <p:cTn id="22" dur="500"/>
                                        <p:tgtEl>
                                          <p:spTgt spid="186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6E1459AD-0C74-3907-158A-4BA049BF2757}"/>
              </a:ext>
            </a:extLst>
          </p:cNvPr>
          <p:cNvGraphicFramePr>
            <a:graphicFrameLocks noGrp="1"/>
          </p:cNvGraphicFramePr>
          <p:nvPr>
            <p:ph idx="1"/>
          </p:nvPr>
        </p:nvGraphicFramePr>
        <p:xfrm>
          <a:off x="395288" y="620713"/>
          <a:ext cx="8229600" cy="5451475"/>
        </p:xfrm>
        <a:graphic>
          <a:graphicData uri="http://schemas.openxmlformats.org/drawingml/2006/table">
            <a:tbl>
              <a:tblPr firstRow="1" bandRow="1">
                <a:tableStyleId>{5C22544A-7EE6-4342-B048-85BDC9FD1C3A}</a:tableStyleId>
              </a:tblPr>
              <a:tblGrid>
                <a:gridCol w="2890664">
                  <a:extLst>
                    <a:ext uri="{9D8B030D-6E8A-4147-A177-3AD203B41FA5}">
                      <a16:colId xmlns:a16="http://schemas.microsoft.com/office/drawing/2014/main" val="20000"/>
                    </a:ext>
                  </a:extLst>
                </a:gridCol>
                <a:gridCol w="5338936">
                  <a:extLst>
                    <a:ext uri="{9D8B030D-6E8A-4147-A177-3AD203B41FA5}">
                      <a16:colId xmlns:a16="http://schemas.microsoft.com/office/drawing/2014/main" val="20001"/>
                    </a:ext>
                  </a:extLst>
                </a:gridCol>
              </a:tblGrid>
              <a:tr h="14287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Times New Roman" pitchFamily="18" charset="0"/>
                          <a:cs typeface="Times New Roman" pitchFamily="18" charset="0"/>
                        </a:rPr>
                        <a:t>Diabète du jeune adulte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cs typeface="Times New Roman" pitchFamily="18" charset="0"/>
                        </a:rPr>
                        <a:t>(</a:t>
                      </a:r>
                      <a:r>
                        <a:rPr kumimoji="0" lang="en-GB" sz="1600" b="1" i="0" u="none" strike="noStrike" cap="none" normalizeH="0" baseline="0" dirty="0" err="1">
                          <a:ln>
                            <a:noFill/>
                          </a:ln>
                          <a:solidFill>
                            <a:schemeClr val="tx1"/>
                          </a:solidFill>
                          <a:effectLst/>
                          <a:latin typeface="Times New Roman" pitchFamily="18" charset="0"/>
                          <a:cs typeface="Times New Roman" pitchFamily="18" charset="0"/>
                        </a:rPr>
                        <a:t>Mody</a:t>
                      </a:r>
                      <a:r>
                        <a:rPr kumimoji="0" lang="en-GB" sz="1600" b="0" i="0" u="none" strike="noStrike" cap="none" normalizeH="0" baseline="0" dirty="0">
                          <a:ln>
                            <a:noFill/>
                          </a:ln>
                          <a:solidFill>
                            <a:schemeClr val="tx1"/>
                          </a:solidFill>
                          <a:effectLst/>
                          <a:latin typeface="Times New Roman" pitchFamily="18" charset="0"/>
                          <a:cs typeface="Times New Roman" pitchFamily="18" charset="0"/>
                        </a:rPr>
                        <a:t>) (Maturity Onset type Diabetes of the Young)</a:t>
                      </a:r>
                      <a:endParaRPr kumimoji="0" lang="en-GB" sz="1600" b="0" i="0" u="none" strike="noStrike" cap="none" normalizeH="0" baseline="0" dirty="0">
                        <a:ln>
                          <a:noFill/>
                        </a:ln>
                        <a:solidFill>
                          <a:schemeClr val="tx1"/>
                        </a:solidFill>
                        <a:effectLst/>
                        <a:latin typeface="Arial" charset="0"/>
                      </a:endParaRPr>
                    </a:p>
                    <a:p>
                      <a:endParaRPr lang="fr-FR" sz="1600" dirty="0"/>
                    </a:p>
                  </a:txBody>
                  <a:tcPr marT="45715" marB="45715">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Le MODY  est une forme de diabète familial, à transmission autosomique  (Mutation de la </a:t>
                      </a:r>
                      <a:r>
                        <a:rPr kumimoji="0" lang="fr-FR" sz="2000" b="0" i="0" u="none" strike="noStrike" cap="none" normalizeH="0" baseline="0" dirty="0" err="1">
                          <a:ln>
                            <a:noFill/>
                          </a:ln>
                          <a:solidFill>
                            <a:schemeClr val="tx1"/>
                          </a:solidFill>
                          <a:effectLst/>
                          <a:latin typeface="Times New Roman" pitchFamily="18" charset="0"/>
                          <a:cs typeface="Times New Roman" pitchFamily="18" charset="0"/>
                        </a:rPr>
                        <a:t>glucokinase</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a:t>
                      </a:r>
                    </a:p>
                    <a:p>
                      <a:endParaRPr lang="fr-FR" sz="2000" dirty="0"/>
                    </a:p>
                  </a:txBody>
                  <a:tcPr marT="45715" marB="45715">
                    <a:noFill/>
                  </a:tcPr>
                </a:tc>
                <a:extLst>
                  <a:ext uri="{0D108BD9-81ED-4DB2-BD59-A6C34878D82A}">
                    <a16:rowId xmlns:a16="http://schemas.microsoft.com/office/drawing/2014/main" val="10000"/>
                  </a:ext>
                </a:extLst>
              </a:tr>
              <a:tr h="1929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cap="none" normalizeH="0" baseline="0">
                          <a:ln>
                            <a:noFill/>
                          </a:ln>
                          <a:solidFill>
                            <a:schemeClr val="tx1"/>
                          </a:solidFill>
                          <a:effectLst/>
                          <a:latin typeface="Times New Roman" pitchFamily="18" charset="0"/>
                          <a:cs typeface="Times New Roman" pitchFamily="18" charset="0"/>
                        </a:rPr>
                        <a:t>L’achondroplasie</a:t>
                      </a:r>
                    </a:p>
                    <a:p>
                      <a:endParaRPr lang="fr-FR" sz="1600" dirty="0"/>
                    </a:p>
                  </a:txBody>
                  <a:tcPr marT="45715" marB="45715">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Maladies squelettique associé à un nanisme des membres et une macrocéphalie. </a:t>
                      </a:r>
                    </a:p>
                  </a:txBody>
                  <a:tcPr marT="45715" marB="45715">
                    <a:noFill/>
                  </a:tcPr>
                </a:tc>
                <a:extLst>
                  <a:ext uri="{0D108BD9-81ED-4DB2-BD59-A6C34878D82A}">
                    <a16:rowId xmlns:a16="http://schemas.microsoft.com/office/drawing/2014/main" val="10001"/>
                  </a:ext>
                </a:extLst>
              </a:tr>
              <a:tr h="2093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cap="none" normalizeH="0" baseline="0" dirty="0">
                          <a:ln>
                            <a:noFill/>
                          </a:ln>
                          <a:solidFill>
                            <a:schemeClr val="tx1"/>
                          </a:solidFill>
                          <a:effectLst/>
                          <a:latin typeface="Times New Roman" pitchFamily="18" charset="0"/>
                          <a:cs typeface="Times New Roman" pitchFamily="18" charset="0"/>
                        </a:rPr>
                        <a:t>Neurofibromatose de type I</a:t>
                      </a:r>
                    </a:p>
                    <a:p>
                      <a:endParaRPr lang="fr-FR" sz="1600" dirty="0"/>
                    </a:p>
                  </a:txBody>
                  <a:tcPr marT="45715" marB="45715">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Maladie autosomique dominante avec expressivité variable, taux de mutation élevé, risque de dégénérescence cancéreuse ; taux élevé de mutation, gène très grand.</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1/10000 jusqu’à 1/1000 dans certaines populations</a:t>
                      </a:r>
                    </a:p>
                    <a:p>
                      <a:endParaRPr lang="fr-FR" sz="2000" dirty="0"/>
                    </a:p>
                  </a:txBody>
                  <a:tcPr marT="45715" marB="45715">
                    <a:noFill/>
                  </a:tcPr>
                </a:tc>
                <a:extLst>
                  <a:ext uri="{0D108BD9-81ED-4DB2-BD59-A6C34878D82A}">
                    <a16:rowId xmlns:a16="http://schemas.microsoft.com/office/drawing/2014/main" val="10002"/>
                  </a:ext>
                </a:extLst>
              </a:tr>
            </a:tbl>
          </a:graphicData>
        </a:graphic>
      </p:graphicFrame>
      <p:pic>
        <p:nvPicPr>
          <p:cNvPr id="48143" name="Picture 154" descr="Figure 2_15 from Griffiths et al., 1996">
            <a:extLst>
              <a:ext uri="{FF2B5EF4-FFF2-40B4-BE49-F238E27FC236}">
                <a16:creationId xmlns:a16="http://schemas.microsoft.com/office/drawing/2014/main" id="{EEA3B436-318A-FA07-5861-20F193F8A1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352675"/>
            <a:ext cx="2195513"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4" name="Picture 4" descr="1">
            <a:extLst>
              <a:ext uri="{FF2B5EF4-FFF2-40B4-BE49-F238E27FC236}">
                <a16:creationId xmlns:a16="http://schemas.microsoft.com/office/drawing/2014/main" id="{7929CCE0-BDE0-5717-8850-75723EC4D2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797425"/>
            <a:ext cx="14462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389ED076-3865-3493-8BBF-353D312633D5}"/>
              </a:ext>
            </a:extLst>
          </p:cNvPr>
          <p:cNvSpPr/>
          <p:nvPr/>
        </p:nvSpPr>
        <p:spPr>
          <a:xfrm>
            <a:off x="3071813" y="6345238"/>
            <a:ext cx="5857875" cy="339725"/>
          </a:xfrm>
          <a:prstGeom prst="rect">
            <a:avLst/>
          </a:prstGeom>
        </p:spPr>
        <p:txBody>
          <a:bodyPr>
            <a:spAutoFit/>
          </a:bodyPr>
          <a:lstStyle/>
          <a:p>
            <a:pPr>
              <a:defRPr/>
            </a:pPr>
            <a:r>
              <a:rPr lang="fr-FR" sz="1600" i="1" dirty="0">
                <a:latin typeface="+mj-lt"/>
              </a:rPr>
              <a:t>          THOMPSON &amp; THOMPSON 5 </a:t>
            </a:r>
            <a:r>
              <a:rPr lang="fr-FR" sz="1600" i="1" dirty="0" err="1">
                <a:latin typeface="+mj-lt"/>
              </a:rPr>
              <a:t>ième</a:t>
            </a:r>
            <a:r>
              <a:rPr lang="fr-FR" sz="1600" i="1" dirty="0">
                <a:latin typeface="+mj-lt"/>
              </a:rPr>
              <a:t> édition), Génétique médicale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DA00BD07-D2AC-D86B-3AE2-2FE2EC15057E}"/>
              </a:ext>
            </a:extLst>
          </p:cNvPr>
          <p:cNvGraphicFramePr>
            <a:graphicFrameLocks noGrp="1"/>
          </p:cNvGraphicFramePr>
          <p:nvPr>
            <p:ph idx="1"/>
          </p:nvPr>
        </p:nvGraphicFramePr>
        <p:xfrm>
          <a:off x="395288" y="620713"/>
          <a:ext cx="8229600" cy="5151437"/>
        </p:xfrm>
        <a:graphic>
          <a:graphicData uri="http://schemas.openxmlformats.org/drawingml/2006/table">
            <a:tbl>
              <a:tblPr firstRow="1" bandRow="1">
                <a:tableStyleId>{5C22544A-7EE6-4342-B048-85BDC9FD1C3A}</a:tableStyleId>
              </a:tblPr>
              <a:tblGrid>
                <a:gridCol w="2890664">
                  <a:extLst>
                    <a:ext uri="{9D8B030D-6E8A-4147-A177-3AD203B41FA5}">
                      <a16:colId xmlns:a16="http://schemas.microsoft.com/office/drawing/2014/main" val="20000"/>
                    </a:ext>
                  </a:extLst>
                </a:gridCol>
                <a:gridCol w="5338936">
                  <a:extLst>
                    <a:ext uri="{9D8B030D-6E8A-4147-A177-3AD203B41FA5}">
                      <a16:colId xmlns:a16="http://schemas.microsoft.com/office/drawing/2014/main" val="20001"/>
                    </a:ext>
                  </a:extLst>
                </a:gridCol>
              </a:tblGrid>
              <a:tr h="2285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cap="none" normalizeH="0" baseline="0" dirty="0">
                          <a:ln>
                            <a:noFill/>
                          </a:ln>
                          <a:solidFill>
                            <a:schemeClr val="tx1"/>
                          </a:solidFill>
                          <a:effectLst/>
                          <a:latin typeface="Times New Roman" pitchFamily="18" charset="0"/>
                          <a:cs typeface="Times New Roman" pitchFamily="18" charset="0"/>
                        </a:rPr>
                        <a:t>Hypercholestérolémie familiale</a:t>
                      </a:r>
                      <a:endParaRPr kumimoji="0" lang="fr-FR" sz="1800" b="0" i="0" u="none" strike="noStrike" cap="none" normalizeH="0" baseline="0" dirty="0">
                        <a:ln>
                          <a:noFill/>
                        </a:ln>
                        <a:solidFill>
                          <a:schemeClr val="tx1"/>
                        </a:solidFill>
                        <a:effectLst/>
                        <a:latin typeface="Arial" charset="0"/>
                      </a:endParaRPr>
                    </a:p>
                    <a:p>
                      <a:endParaRPr kumimoji="0" lang="fr-FR" sz="1800" b="0" i="0" u="none" strike="noStrike" cap="none" normalizeH="0" baseline="0" dirty="0">
                        <a:ln>
                          <a:noFill/>
                        </a:ln>
                        <a:solidFill>
                          <a:schemeClr val="tx1"/>
                        </a:solidFill>
                        <a:effectLst/>
                        <a:latin typeface="Arial" charset="0"/>
                      </a:endParaRPr>
                    </a:p>
                    <a:p>
                      <a:endParaRPr kumimoji="0" lang="fr-FR" sz="1800" b="0" i="0" u="none" strike="noStrike" cap="none" normalizeH="0" baseline="0" dirty="0">
                        <a:ln>
                          <a:noFill/>
                        </a:ln>
                        <a:solidFill>
                          <a:schemeClr val="tx1"/>
                        </a:solidFill>
                        <a:effectLst/>
                        <a:latin typeface="Arial" charset="0"/>
                      </a:endParaRPr>
                    </a:p>
                    <a:p>
                      <a:endParaRPr kumimoji="0" lang="fr-FR" sz="1800" b="0" i="0" u="none" strike="noStrike" cap="none" normalizeH="0" baseline="0" dirty="0">
                        <a:ln>
                          <a:noFill/>
                        </a:ln>
                        <a:solidFill>
                          <a:schemeClr val="tx1"/>
                        </a:solidFill>
                        <a:effectLst/>
                        <a:latin typeface="Arial" charset="0"/>
                      </a:endParaRPr>
                    </a:p>
                    <a:p>
                      <a:endParaRPr kumimoji="0" lang="fr-FR" sz="1800" b="0" i="0" u="none" strike="noStrike" cap="none" normalizeH="0" baseline="0" dirty="0">
                        <a:ln>
                          <a:noFill/>
                        </a:ln>
                        <a:solidFill>
                          <a:schemeClr val="tx1"/>
                        </a:solidFill>
                        <a:effectLst/>
                        <a:latin typeface="Arial" charset="0"/>
                      </a:endParaRPr>
                    </a:p>
                    <a:p>
                      <a:endParaRPr kumimoji="0" lang="fr-FR" sz="1800" b="0" i="0" u="none" strike="noStrike" cap="none" normalizeH="0" baseline="0" dirty="0">
                        <a:ln>
                          <a:noFill/>
                        </a:ln>
                        <a:solidFill>
                          <a:schemeClr val="tx1"/>
                        </a:solidFill>
                        <a:effectLst/>
                        <a:latin typeface="Arial" charset="0"/>
                      </a:endParaRPr>
                    </a:p>
                    <a:p>
                      <a:endParaRPr lang="fr-FR" sz="1800" dirty="0"/>
                    </a:p>
                  </a:txBody>
                  <a:tcPr marT="45719" marB="45719">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cap="none" normalizeH="0" baseline="0" dirty="0">
                          <a:ln>
                            <a:noFill/>
                          </a:ln>
                          <a:solidFill>
                            <a:schemeClr val="tx1"/>
                          </a:solidFill>
                          <a:effectLst/>
                          <a:latin typeface="Times New Roman" pitchFamily="18" charset="0"/>
                          <a:cs typeface="Times New Roman" pitchFamily="18" charset="0"/>
                        </a:rPr>
                        <a:t>Maladie autosomique dominante ; défaut du récepteur plasmatique des lipoprotéines de faible densité (LDL), associée à une fréquence accrue de maladie coronarienne. Environ 1/500</a:t>
                      </a:r>
                    </a:p>
                    <a:p>
                      <a:endParaRPr lang="fr-FR" sz="1800" dirty="0"/>
                    </a:p>
                  </a:txBody>
                  <a:tcPr marT="45719" marB="45719">
                    <a:noFill/>
                  </a:tcPr>
                </a:tc>
                <a:extLst>
                  <a:ext uri="{0D108BD9-81ED-4DB2-BD59-A6C34878D82A}">
                    <a16:rowId xmlns:a16="http://schemas.microsoft.com/office/drawing/2014/main" val="10000"/>
                  </a:ext>
                </a:extLst>
              </a:tr>
              <a:tr h="1371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cap="none" normalizeH="0" baseline="0" dirty="0">
                          <a:ln>
                            <a:noFill/>
                          </a:ln>
                          <a:solidFill>
                            <a:schemeClr val="tx1"/>
                          </a:solidFill>
                          <a:effectLst/>
                          <a:latin typeface="Times New Roman" pitchFamily="18" charset="0"/>
                          <a:cs typeface="Times New Roman" pitchFamily="18" charset="0"/>
                        </a:rPr>
                        <a:t>L'ostéogenèse imparfaite</a:t>
                      </a:r>
                    </a:p>
                    <a:p>
                      <a:endParaRPr lang="fr-FR" sz="1800" dirty="0"/>
                    </a:p>
                  </a:txBody>
                  <a:tcPr marT="45719" marB="45719">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18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Times New Roman" pitchFamily="18" charset="0"/>
                        </a:rPr>
                        <a:t>L'Ostéogenèse Imparfaite ou maladie des « os de verre » est une maladie génétique caractérisée par une fragilité osseuse. </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lang="fr-FR" sz="1800" dirty="0"/>
                    </a:p>
                  </a:txBody>
                  <a:tcPr marT="45719" marB="45719">
                    <a:noFill/>
                  </a:tcPr>
                </a:tc>
                <a:extLst>
                  <a:ext uri="{0D108BD9-81ED-4DB2-BD59-A6C34878D82A}">
                    <a16:rowId xmlns:a16="http://schemas.microsoft.com/office/drawing/2014/main" val="10001"/>
                  </a:ext>
                </a:extLst>
              </a:tr>
              <a:tr h="1493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a:ln>
                            <a:noFill/>
                          </a:ln>
                          <a:solidFill>
                            <a:schemeClr val="tx1"/>
                          </a:solidFill>
                          <a:effectLst/>
                          <a:latin typeface="Times New Roman" pitchFamily="18" charset="0"/>
                          <a:cs typeface="Times New Roman" pitchFamily="18" charset="0"/>
                        </a:rPr>
                        <a:t>Maladie de Huntington</a:t>
                      </a:r>
                      <a:endParaRPr kumimoji="0" lang="fr-FR" sz="1800" b="0" i="0" u="none" strike="noStrike" cap="none" normalizeH="0" baseline="0" dirty="0">
                        <a:ln>
                          <a:noFill/>
                        </a:ln>
                        <a:solidFill>
                          <a:schemeClr val="tx1"/>
                        </a:solidFill>
                        <a:effectLst/>
                        <a:latin typeface="Arial" charset="0"/>
                      </a:endParaRPr>
                    </a:p>
                  </a:txBody>
                  <a:tcPr marT="45719" marB="45719" horzOverflow="overflow">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a:ln>
                            <a:noFill/>
                          </a:ln>
                          <a:solidFill>
                            <a:schemeClr val="tx1"/>
                          </a:solidFill>
                          <a:effectLst/>
                          <a:latin typeface="Times New Roman" pitchFamily="18" charset="0"/>
                          <a:cs typeface="Times New Roman" pitchFamily="18" charset="0"/>
                        </a:rPr>
                        <a:t>Maladie neurodégénérative, autosomique dominante et d’apparition tardive. Incidence variable de 54 à 8/100000</a:t>
                      </a:r>
                    </a:p>
                  </a:txBody>
                  <a:tcPr marT="45719" marB="45719" horzOverflow="overflow">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50">
            <a:extLst>
              <a:ext uri="{FF2B5EF4-FFF2-40B4-BE49-F238E27FC236}">
                <a16:creationId xmlns:a16="http://schemas.microsoft.com/office/drawing/2014/main" id="{E3C8957B-2539-A261-6FA4-B2F802249D04}"/>
              </a:ext>
            </a:extLst>
          </p:cNvPr>
          <p:cNvSpPr>
            <a:spLocks noChangeArrowheads="1"/>
          </p:cNvSpPr>
          <p:nvPr/>
        </p:nvSpPr>
        <p:spPr bwMode="auto">
          <a:xfrm>
            <a:off x="2444750" y="1239838"/>
            <a:ext cx="114300" cy="914400"/>
          </a:xfrm>
          <a:prstGeom prst="rect">
            <a:avLst/>
          </a:prstGeom>
          <a:solidFill>
            <a:srgbClr val="333333"/>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78" name="Rectangle 51">
            <a:extLst>
              <a:ext uri="{FF2B5EF4-FFF2-40B4-BE49-F238E27FC236}">
                <a16:creationId xmlns:a16="http://schemas.microsoft.com/office/drawing/2014/main" id="{CFA35844-3D9C-208E-B1CC-B471EAB911AC}"/>
              </a:ext>
            </a:extLst>
          </p:cNvPr>
          <p:cNvSpPr>
            <a:spLocks noChangeArrowheads="1"/>
          </p:cNvSpPr>
          <p:nvPr/>
        </p:nvSpPr>
        <p:spPr bwMode="auto">
          <a:xfrm>
            <a:off x="2673350" y="1239838"/>
            <a:ext cx="114300" cy="914400"/>
          </a:xfrm>
          <a:prstGeom prst="rect">
            <a:avLst/>
          </a:prstGeom>
          <a:solidFill>
            <a:srgbClr val="FFFFFF"/>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79" name="Rectangle 52">
            <a:extLst>
              <a:ext uri="{FF2B5EF4-FFF2-40B4-BE49-F238E27FC236}">
                <a16:creationId xmlns:a16="http://schemas.microsoft.com/office/drawing/2014/main" id="{3290AB62-15F8-49A5-DA9C-4D02043AF28B}"/>
              </a:ext>
            </a:extLst>
          </p:cNvPr>
          <p:cNvSpPr>
            <a:spLocks noChangeArrowheads="1"/>
          </p:cNvSpPr>
          <p:nvPr/>
        </p:nvSpPr>
        <p:spPr bwMode="auto">
          <a:xfrm>
            <a:off x="2195513" y="1125538"/>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80" name="Rectangle 53">
            <a:extLst>
              <a:ext uri="{FF2B5EF4-FFF2-40B4-BE49-F238E27FC236}">
                <a16:creationId xmlns:a16="http://schemas.microsoft.com/office/drawing/2014/main" id="{9A3D8C52-619A-0A97-1CCC-09045B3387BF}"/>
              </a:ext>
            </a:extLst>
          </p:cNvPr>
          <p:cNvSpPr>
            <a:spLocks noChangeArrowheads="1"/>
          </p:cNvSpPr>
          <p:nvPr/>
        </p:nvSpPr>
        <p:spPr bwMode="auto">
          <a:xfrm>
            <a:off x="6445250" y="1125538"/>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81" name="Rectangle 54">
            <a:extLst>
              <a:ext uri="{FF2B5EF4-FFF2-40B4-BE49-F238E27FC236}">
                <a16:creationId xmlns:a16="http://schemas.microsoft.com/office/drawing/2014/main" id="{CF7E8649-F0CD-F000-1F46-2CF5B4779977}"/>
              </a:ext>
            </a:extLst>
          </p:cNvPr>
          <p:cNvSpPr>
            <a:spLocks noChangeArrowheads="1"/>
          </p:cNvSpPr>
          <p:nvPr/>
        </p:nvSpPr>
        <p:spPr bwMode="auto">
          <a:xfrm>
            <a:off x="6643688" y="1239838"/>
            <a:ext cx="114300" cy="914400"/>
          </a:xfrm>
          <a:prstGeom prst="rect">
            <a:avLst/>
          </a:prstGeom>
          <a:solidFill>
            <a:srgbClr val="333333"/>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82" name="Rectangle 55">
            <a:extLst>
              <a:ext uri="{FF2B5EF4-FFF2-40B4-BE49-F238E27FC236}">
                <a16:creationId xmlns:a16="http://schemas.microsoft.com/office/drawing/2014/main" id="{3A54F479-EC87-E5C8-3B5C-F4F95B9CF857}"/>
              </a:ext>
            </a:extLst>
          </p:cNvPr>
          <p:cNvSpPr>
            <a:spLocks noChangeArrowheads="1"/>
          </p:cNvSpPr>
          <p:nvPr/>
        </p:nvSpPr>
        <p:spPr bwMode="auto">
          <a:xfrm>
            <a:off x="6872288" y="1239838"/>
            <a:ext cx="114300" cy="914400"/>
          </a:xfrm>
          <a:prstGeom prst="rect">
            <a:avLst/>
          </a:prstGeom>
          <a:solidFill>
            <a:srgbClr val="FFFFFF"/>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83" name="Rectangle 56">
            <a:extLst>
              <a:ext uri="{FF2B5EF4-FFF2-40B4-BE49-F238E27FC236}">
                <a16:creationId xmlns:a16="http://schemas.microsoft.com/office/drawing/2014/main" id="{DD3CC8D6-89DE-6D8D-CF00-319457010ECD}"/>
              </a:ext>
            </a:extLst>
          </p:cNvPr>
          <p:cNvSpPr>
            <a:spLocks noChangeArrowheads="1"/>
          </p:cNvSpPr>
          <p:nvPr/>
        </p:nvSpPr>
        <p:spPr bwMode="auto">
          <a:xfrm>
            <a:off x="1530350" y="2693988"/>
            <a:ext cx="114300" cy="914400"/>
          </a:xfrm>
          <a:prstGeom prst="rect">
            <a:avLst/>
          </a:prstGeom>
          <a:solidFill>
            <a:srgbClr val="333333"/>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84" name="Rectangle 57">
            <a:extLst>
              <a:ext uri="{FF2B5EF4-FFF2-40B4-BE49-F238E27FC236}">
                <a16:creationId xmlns:a16="http://schemas.microsoft.com/office/drawing/2014/main" id="{08ECB20F-6167-7022-CDAC-49154423B2F4}"/>
              </a:ext>
            </a:extLst>
          </p:cNvPr>
          <p:cNvSpPr>
            <a:spLocks noChangeArrowheads="1"/>
          </p:cNvSpPr>
          <p:nvPr/>
        </p:nvSpPr>
        <p:spPr bwMode="auto">
          <a:xfrm>
            <a:off x="3473450" y="2693988"/>
            <a:ext cx="114300" cy="914400"/>
          </a:xfrm>
          <a:prstGeom prst="rect">
            <a:avLst/>
          </a:prstGeom>
          <a:solidFill>
            <a:srgbClr val="FFFFFF"/>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85" name="Rectangle 58">
            <a:extLst>
              <a:ext uri="{FF2B5EF4-FFF2-40B4-BE49-F238E27FC236}">
                <a16:creationId xmlns:a16="http://schemas.microsoft.com/office/drawing/2014/main" id="{AF9D315B-8594-405B-99AD-531D3810218B}"/>
              </a:ext>
            </a:extLst>
          </p:cNvPr>
          <p:cNvSpPr>
            <a:spLocks noChangeArrowheads="1"/>
          </p:cNvSpPr>
          <p:nvPr/>
        </p:nvSpPr>
        <p:spPr bwMode="auto">
          <a:xfrm>
            <a:off x="7808913" y="2646363"/>
            <a:ext cx="114300" cy="914400"/>
          </a:xfrm>
          <a:prstGeom prst="rect">
            <a:avLst/>
          </a:prstGeom>
          <a:solidFill>
            <a:srgbClr val="FFFFFF"/>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86" name="Oval 59">
            <a:extLst>
              <a:ext uri="{FF2B5EF4-FFF2-40B4-BE49-F238E27FC236}">
                <a16:creationId xmlns:a16="http://schemas.microsoft.com/office/drawing/2014/main" id="{FA028418-0F49-E12F-D2F2-BB736087C206}"/>
              </a:ext>
            </a:extLst>
          </p:cNvPr>
          <p:cNvSpPr>
            <a:spLocks noChangeArrowheads="1"/>
          </p:cNvSpPr>
          <p:nvPr/>
        </p:nvSpPr>
        <p:spPr bwMode="auto">
          <a:xfrm>
            <a:off x="1187450" y="2579688"/>
            <a:ext cx="800100" cy="1143000"/>
          </a:xfrm>
          <a:prstGeom prst="ellipse">
            <a:avLst/>
          </a:prstGeom>
          <a:noFill/>
          <a:ln w="9525">
            <a:solidFill>
              <a:schemeClr val="tx1"/>
            </a:solidFill>
            <a:round/>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87" name="Oval 60">
            <a:extLst>
              <a:ext uri="{FF2B5EF4-FFF2-40B4-BE49-F238E27FC236}">
                <a16:creationId xmlns:a16="http://schemas.microsoft.com/office/drawing/2014/main" id="{9DEF96AA-88D5-8713-6A6B-09E2DCD3D9FB}"/>
              </a:ext>
            </a:extLst>
          </p:cNvPr>
          <p:cNvSpPr>
            <a:spLocks noChangeArrowheads="1"/>
          </p:cNvSpPr>
          <p:nvPr/>
        </p:nvSpPr>
        <p:spPr bwMode="auto">
          <a:xfrm>
            <a:off x="3130550" y="2579688"/>
            <a:ext cx="800100" cy="1143000"/>
          </a:xfrm>
          <a:prstGeom prst="ellipse">
            <a:avLst/>
          </a:prstGeom>
          <a:noFill/>
          <a:ln w="9525">
            <a:solidFill>
              <a:schemeClr val="tx1"/>
            </a:solidFill>
            <a:round/>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88" name="Oval 61">
            <a:extLst>
              <a:ext uri="{FF2B5EF4-FFF2-40B4-BE49-F238E27FC236}">
                <a16:creationId xmlns:a16="http://schemas.microsoft.com/office/drawing/2014/main" id="{C51E1DCB-1503-B351-0779-1EAD9B46553F}"/>
              </a:ext>
            </a:extLst>
          </p:cNvPr>
          <p:cNvSpPr>
            <a:spLocks noChangeArrowheads="1"/>
          </p:cNvSpPr>
          <p:nvPr/>
        </p:nvSpPr>
        <p:spPr bwMode="auto">
          <a:xfrm>
            <a:off x="5416550" y="2554288"/>
            <a:ext cx="800100" cy="1143000"/>
          </a:xfrm>
          <a:prstGeom prst="ellipse">
            <a:avLst/>
          </a:prstGeom>
          <a:noFill/>
          <a:ln w="9525">
            <a:solidFill>
              <a:schemeClr val="tx1"/>
            </a:solidFill>
            <a:round/>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89" name="Rectangle 62">
            <a:extLst>
              <a:ext uri="{FF2B5EF4-FFF2-40B4-BE49-F238E27FC236}">
                <a16:creationId xmlns:a16="http://schemas.microsoft.com/office/drawing/2014/main" id="{9C13A3CE-D0DD-DE3B-8204-3AB8B9950E28}"/>
              </a:ext>
            </a:extLst>
          </p:cNvPr>
          <p:cNvSpPr>
            <a:spLocks noChangeArrowheads="1"/>
          </p:cNvSpPr>
          <p:nvPr/>
        </p:nvSpPr>
        <p:spPr bwMode="auto">
          <a:xfrm>
            <a:off x="1644650" y="4451350"/>
            <a:ext cx="114300" cy="914400"/>
          </a:xfrm>
          <a:prstGeom prst="rect">
            <a:avLst/>
          </a:prstGeom>
          <a:solidFill>
            <a:srgbClr val="333333"/>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90" name="Rectangle 63">
            <a:extLst>
              <a:ext uri="{FF2B5EF4-FFF2-40B4-BE49-F238E27FC236}">
                <a16:creationId xmlns:a16="http://schemas.microsoft.com/office/drawing/2014/main" id="{5BA95916-0AF6-F9E2-184E-392037259FE9}"/>
              </a:ext>
            </a:extLst>
          </p:cNvPr>
          <p:cNvSpPr>
            <a:spLocks noChangeArrowheads="1"/>
          </p:cNvSpPr>
          <p:nvPr/>
        </p:nvSpPr>
        <p:spPr bwMode="auto">
          <a:xfrm>
            <a:off x="1873250" y="4451350"/>
            <a:ext cx="114300" cy="914400"/>
          </a:xfrm>
          <a:prstGeom prst="rect">
            <a:avLst/>
          </a:prstGeom>
          <a:solidFill>
            <a:srgbClr val="333333"/>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91" name="Rectangle 64">
            <a:extLst>
              <a:ext uri="{FF2B5EF4-FFF2-40B4-BE49-F238E27FC236}">
                <a16:creationId xmlns:a16="http://schemas.microsoft.com/office/drawing/2014/main" id="{0F1850B6-7C36-F770-A9E4-22602C1839CE}"/>
              </a:ext>
            </a:extLst>
          </p:cNvPr>
          <p:cNvSpPr>
            <a:spLocks noChangeArrowheads="1"/>
          </p:cNvSpPr>
          <p:nvPr/>
        </p:nvSpPr>
        <p:spPr bwMode="auto">
          <a:xfrm>
            <a:off x="1416050" y="4337050"/>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92" name="Rectangle 65">
            <a:extLst>
              <a:ext uri="{FF2B5EF4-FFF2-40B4-BE49-F238E27FC236}">
                <a16:creationId xmlns:a16="http://schemas.microsoft.com/office/drawing/2014/main" id="{D52DBD08-0C3E-5722-C707-D94AB4442BA7}"/>
              </a:ext>
            </a:extLst>
          </p:cNvPr>
          <p:cNvSpPr>
            <a:spLocks noChangeArrowheads="1"/>
          </p:cNvSpPr>
          <p:nvPr/>
        </p:nvSpPr>
        <p:spPr bwMode="auto">
          <a:xfrm>
            <a:off x="7245350" y="4329113"/>
            <a:ext cx="800100" cy="1143000"/>
          </a:xfrm>
          <a:prstGeom prst="rect">
            <a:avLst/>
          </a:prstGeom>
          <a:noFill/>
          <a:ln w="9525">
            <a:solidFill>
              <a:schemeClr val="tx1"/>
            </a:solidFill>
            <a:miter lim="800000"/>
            <a:headEnd/>
            <a:tailEnd/>
          </a:ln>
          <a:effectLst>
            <a:outerShdw dist="107763" dir="189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93" name="Rectangle 66">
            <a:extLst>
              <a:ext uri="{FF2B5EF4-FFF2-40B4-BE49-F238E27FC236}">
                <a16:creationId xmlns:a16="http://schemas.microsoft.com/office/drawing/2014/main" id="{E32CB06C-C85C-02E2-09C1-6968F5D68D3E}"/>
              </a:ext>
            </a:extLst>
          </p:cNvPr>
          <p:cNvSpPr>
            <a:spLocks noChangeArrowheads="1"/>
          </p:cNvSpPr>
          <p:nvPr/>
        </p:nvSpPr>
        <p:spPr bwMode="auto">
          <a:xfrm>
            <a:off x="7473950" y="4419600"/>
            <a:ext cx="114300" cy="914400"/>
          </a:xfrm>
          <a:prstGeom prst="rect">
            <a:avLst/>
          </a:prstGeom>
          <a:solidFill>
            <a:srgbClr val="FFFFFF"/>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94" name="Rectangle 67">
            <a:extLst>
              <a:ext uri="{FF2B5EF4-FFF2-40B4-BE49-F238E27FC236}">
                <a16:creationId xmlns:a16="http://schemas.microsoft.com/office/drawing/2014/main" id="{1AA5114A-D216-8EC3-60F6-710EAF53EC11}"/>
              </a:ext>
            </a:extLst>
          </p:cNvPr>
          <p:cNvSpPr>
            <a:spLocks noChangeArrowheads="1"/>
          </p:cNvSpPr>
          <p:nvPr/>
        </p:nvSpPr>
        <p:spPr bwMode="auto">
          <a:xfrm>
            <a:off x="7748588" y="4419600"/>
            <a:ext cx="114300" cy="914400"/>
          </a:xfrm>
          <a:prstGeom prst="rect">
            <a:avLst/>
          </a:prstGeom>
          <a:solidFill>
            <a:srgbClr val="FFFFFF"/>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95" name="Oval 68">
            <a:extLst>
              <a:ext uri="{FF2B5EF4-FFF2-40B4-BE49-F238E27FC236}">
                <a16:creationId xmlns:a16="http://schemas.microsoft.com/office/drawing/2014/main" id="{57DF885B-136A-F6C9-DEFA-B4BC277ECB35}"/>
              </a:ext>
            </a:extLst>
          </p:cNvPr>
          <p:cNvSpPr>
            <a:spLocks noChangeArrowheads="1"/>
          </p:cNvSpPr>
          <p:nvPr/>
        </p:nvSpPr>
        <p:spPr bwMode="auto">
          <a:xfrm>
            <a:off x="7473950" y="2554288"/>
            <a:ext cx="800100" cy="1143000"/>
          </a:xfrm>
          <a:prstGeom prst="ellipse">
            <a:avLst/>
          </a:prstGeom>
          <a:noFill/>
          <a:ln w="9525">
            <a:solidFill>
              <a:schemeClr val="tx1"/>
            </a:solidFill>
            <a:round/>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96" name="Rectangle 69">
            <a:extLst>
              <a:ext uri="{FF2B5EF4-FFF2-40B4-BE49-F238E27FC236}">
                <a16:creationId xmlns:a16="http://schemas.microsoft.com/office/drawing/2014/main" id="{E1E7AF56-0F19-D54E-78D1-3F020BFED228}"/>
              </a:ext>
            </a:extLst>
          </p:cNvPr>
          <p:cNvSpPr>
            <a:spLocks noChangeArrowheads="1"/>
          </p:cNvSpPr>
          <p:nvPr/>
        </p:nvSpPr>
        <p:spPr bwMode="auto">
          <a:xfrm>
            <a:off x="5751513" y="2646363"/>
            <a:ext cx="114300" cy="914400"/>
          </a:xfrm>
          <a:prstGeom prst="rect">
            <a:avLst/>
          </a:prstGeom>
          <a:solidFill>
            <a:srgbClr val="333333"/>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97" name="Rectangle 70">
            <a:extLst>
              <a:ext uri="{FF2B5EF4-FFF2-40B4-BE49-F238E27FC236}">
                <a16:creationId xmlns:a16="http://schemas.microsoft.com/office/drawing/2014/main" id="{754A3156-FECD-ADD6-6251-71E22077BF28}"/>
              </a:ext>
            </a:extLst>
          </p:cNvPr>
          <p:cNvSpPr>
            <a:spLocks noChangeArrowheads="1"/>
          </p:cNvSpPr>
          <p:nvPr/>
        </p:nvSpPr>
        <p:spPr bwMode="auto">
          <a:xfrm>
            <a:off x="3359150" y="4329113"/>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198" name="Rectangle 71">
            <a:extLst>
              <a:ext uri="{FF2B5EF4-FFF2-40B4-BE49-F238E27FC236}">
                <a16:creationId xmlns:a16="http://schemas.microsoft.com/office/drawing/2014/main" id="{A4773133-AECB-15D0-9645-8474D19329C2}"/>
              </a:ext>
            </a:extLst>
          </p:cNvPr>
          <p:cNvSpPr>
            <a:spLocks noChangeArrowheads="1"/>
          </p:cNvSpPr>
          <p:nvPr/>
        </p:nvSpPr>
        <p:spPr bwMode="auto">
          <a:xfrm>
            <a:off x="3541713" y="4419600"/>
            <a:ext cx="114300" cy="914400"/>
          </a:xfrm>
          <a:prstGeom prst="rect">
            <a:avLst/>
          </a:prstGeom>
          <a:solidFill>
            <a:srgbClr val="333333"/>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199" name="Rectangle 72">
            <a:extLst>
              <a:ext uri="{FF2B5EF4-FFF2-40B4-BE49-F238E27FC236}">
                <a16:creationId xmlns:a16="http://schemas.microsoft.com/office/drawing/2014/main" id="{44824EE4-25DF-0165-35A4-6BAC36293AF2}"/>
              </a:ext>
            </a:extLst>
          </p:cNvPr>
          <p:cNvSpPr>
            <a:spLocks noChangeArrowheads="1"/>
          </p:cNvSpPr>
          <p:nvPr/>
        </p:nvSpPr>
        <p:spPr bwMode="auto">
          <a:xfrm>
            <a:off x="3816350" y="4419600"/>
            <a:ext cx="114300" cy="914400"/>
          </a:xfrm>
          <a:prstGeom prst="rect">
            <a:avLst/>
          </a:prstGeom>
          <a:solidFill>
            <a:srgbClr val="FFFFFF"/>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200" name="Rectangle 73">
            <a:extLst>
              <a:ext uri="{FF2B5EF4-FFF2-40B4-BE49-F238E27FC236}">
                <a16:creationId xmlns:a16="http://schemas.microsoft.com/office/drawing/2014/main" id="{803A1FE5-6011-AB29-7A70-22DE674EBB79}"/>
              </a:ext>
            </a:extLst>
          </p:cNvPr>
          <p:cNvSpPr>
            <a:spLocks noChangeArrowheads="1"/>
          </p:cNvSpPr>
          <p:nvPr/>
        </p:nvSpPr>
        <p:spPr bwMode="auto">
          <a:xfrm>
            <a:off x="5416550" y="4329113"/>
            <a:ext cx="800100" cy="1143000"/>
          </a:xfrm>
          <a:prstGeom prst="rect">
            <a:avLst/>
          </a:prstGeom>
          <a:noFill/>
          <a:ln w="9525">
            <a:solidFill>
              <a:schemeClr val="tx1"/>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r-FR" altLang="fr-FR"/>
          </a:p>
        </p:txBody>
      </p:sp>
      <p:sp>
        <p:nvSpPr>
          <p:cNvPr id="50201" name="Rectangle 74">
            <a:extLst>
              <a:ext uri="{FF2B5EF4-FFF2-40B4-BE49-F238E27FC236}">
                <a16:creationId xmlns:a16="http://schemas.microsoft.com/office/drawing/2014/main" id="{7FCD5602-B0C1-8296-2168-B29A803DF09F}"/>
              </a:ext>
            </a:extLst>
          </p:cNvPr>
          <p:cNvSpPr>
            <a:spLocks noChangeArrowheads="1"/>
          </p:cNvSpPr>
          <p:nvPr/>
        </p:nvSpPr>
        <p:spPr bwMode="auto">
          <a:xfrm>
            <a:off x="5576888" y="4419600"/>
            <a:ext cx="114300" cy="914400"/>
          </a:xfrm>
          <a:prstGeom prst="rect">
            <a:avLst/>
          </a:prstGeom>
          <a:solidFill>
            <a:srgbClr val="333333"/>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202" name="Rectangle 75">
            <a:extLst>
              <a:ext uri="{FF2B5EF4-FFF2-40B4-BE49-F238E27FC236}">
                <a16:creationId xmlns:a16="http://schemas.microsoft.com/office/drawing/2014/main" id="{56081AF8-4BB3-2C00-E6D4-DD935CC68AD2}"/>
              </a:ext>
            </a:extLst>
          </p:cNvPr>
          <p:cNvSpPr>
            <a:spLocks noChangeArrowheads="1"/>
          </p:cNvSpPr>
          <p:nvPr/>
        </p:nvSpPr>
        <p:spPr bwMode="auto">
          <a:xfrm>
            <a:off x="5851525" y="4419600"/>
            <a:ext cx="114300" cy="914400"/>
          </a:xfrm>
          <a:prstGeom prst="rect">
            <a:avLst/>
          </a:prstGeom>
          <a:solidFill>
            <a:srgbClr val="FFFFFF"/>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203" name="Rectangle 115">
            <a:extLst>
              <a:ext uri="{FF2B5EF4-FFF2-40B4-BE49-F238E27FC236}">
                <a16:creationId xmlns:a16="http://schemas.microsoft.com/office/drawing/2014/main" id="{9776DD9A-B626-EDFB-85B1-3C1EF39FE666}"/>
              </a:ext>
            </a:extLst>
          </p:cNvPr>
          <p:cNvSpPr>
            <a:spLocks noChangeArrowheads="1"/>
          </p:cNvSpPr>
          <p:nvPr/>
        </p:nvSpPr>
        <p:spPr bwMode="auto">
          <a:xfrm>
            <a:off x="684213" y="5589588"/>
            <a:ext cx="192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r </a:t>
            </a:r>
            <a:r>
              <a:rPr lang="fr-FR" altLang="fr-FR" sz="1800" b="1" i="1">
                <a:latin typeface="Arial" panose="020B0604020202020204" pitchFamily="34" charset="0"/>
              </a:rPr>
              <a:t>Homozygote</a:t>
            </a:r>
            <a:r>
              <a:rPr lang="fr-FR" altLang="fr-FR" sz="1800">
                <a:latin typeface="Arial" panose="020B0604020202020204" pitchFamily="34" charset="0"/>
              </a:rPr>
              <a:t> </a:t>
            </a:r>
          </a:p>
        </p:txBody>
      </p:sp>
      <p:sp>
        <p:nvSpPr>
          <p:cNvPr id="50204" name="Rectangle 116">
            <a:extLst>
              <a:ext uri="{FF2B5EF4-FFF2-40B4-BE49-F238E27FC236}">
                <a16:creationId xmlns:a16="http://schemas.microsoft.com/office/drawing/2014/main" id="{F5EC6E4A-8556-08EE-D354-82AD541EEF6A}"/>
              </a:ext>
            </a:extLst>
          </p:cNvPr>
          <p:cNvSpPr>
            <a:spLocks noChangeArrowheads="1"/>
          </p:cNvSpPr>
          <p:nvPr/>
        </p:nvSpPr>
        <p:spPr bwMode="auto">
          <a:xfrm>
            <a:off x="2771775" y="5589588"/>
            <a:ext cx="207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R </a:t>
            </a:r>
            <a:r>
              <a:rPr lang="fr-FR" altLang="fr-FR" sz="1800" b="1" i="1">
                <a:latin typeface="Arial" panose="020B0604020202020204" pitchFamily="34" charset="0"/>
              </a:rPr>
              <a:t>Hétérozygote</a:t>
            </a:r>
            <a:r>
              <a:rPr lang="fr-FR" altLang="fr-FR" sz="1800">
                <a:latin typeface="Arial" panose="020B0604020202020204" pitchFamily="34" charset="0"/>
              </a:rPr>
              <a:t> </a:t>
            </a:r>
          </a:p>
        </p:txBody>
      </p:sp>
      <p:sp>
        <p:nvSpPr>
          <p:cNvPr id="50205" name="Rectangle 117">
            <a:extLst>
              <a:ext uri="{FF2B5EF4-FFF2-40B4-BE49-F238E27FC236}">
                <a16:creationId xmlns:a16="http://schemas.microsoft.com/office/drawing/2014/main" id="{4C5AE24D-692C-0926-A0A2-344895E232D4}"/>
              </a:ext>
            </a:extLst>
          </p:cNvPr>
          <p:cNvSpPr>
            <a:spLocks noChangeArrowheads="1"/>
          </p:cNvSpPr>
          <p:nvPr/>
        </p:nvSpPr>
        <p:spPr bwMode="auto">
          <a:xfrm>
            <a:off x="4821238" y="5589588"/>
            <a:ext cx="207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r </a:t>
            </a:r>
            <a:r>
              <a:rPr lang="fr-FR" altLang="fr-FR" sz="1800" b="1" i="1">
                <a:latin typeface="Arial" panose="020B0604020202020204" pitchFamily="34" charset="0"/>
              </a:rPr>
              <a:t>Hétérozygote</a:t>
            </a:r>
            <a:r>
              <a:rPr lang="fr-FR" altLang="fr-FR" sz="1800">
                <a:latin typeface="Arial" panose="020B0604020202020204" pitchFamily="34" charset="0"/>
              </a:rPr>
              <a:t> </a:t>
            </a:r>
          </a:p>
        </p:txBody>
      </p:sp>
      <p:sp>
        <p:nvSpPr>
          <p:cNvPr id="50206" name="Rectangle 118">
            <a:extLst>
              <a:ext uri="{FF2B5EF4-FFF2-40B4-BE49-F238E27FC236}">
                <a16:creationId xmlns:a16="http://schemas.microsoft.com/office/drawing/2014/main" id="{FB6D2424-7861-A97C-6DD1-2BF682F85272}"/>
              </a:ext>
            </a:extLst>
          </p:cNvPr>
          <p:cNvSpPr>
            <a:spLocks noChangeArrowheads="1"/>
          </p:cNvSpPr>
          <p:nvPr/>
        </p:nvSpPr>
        <p:spPr bwMode="auto">
          <a:xfrm>
            <a:off x="6804025" y="5589588"/>
            <a:ext cx="207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R </a:t>
            </a:r>
            <a:r>
              <a:rPr lang="fr-FR" altLang="fr-FR" sz="1800" b="1" i="1">
                <a:latin typeface="Arial" panose="020B0604020202020204" pitchFamily="34" charset="0"/>
              </a:rPr>
              <a:t>Homozygote</a:t>
            </a:r>
            <a:r>
              <a:rPr lang="fr-FR" altLang="fr-FR" sz="1800">
                <a:latin typeface="Arial" panose="020B0604020202020204" pitchFamily="34" charset="0"/>
              </a:rPr>
              <a:t> </a:t>
            </a:r>
          </a:p>
        </p:txBody>
      </p:sp>
      <p:sp>
        <p:nvSpPr>
          <p:cNvPr id="50207" name="Rectangle 119">
            <a:extLst>
              <a:ext uri="{FF2B5EF4-FFF2-40B4-BE49-F238E27FC236}">
                <a16:creationId xmlns:a16="http://schemas.microsoft.com/office/drawing/2014/main" id="{C999F692-E2AB-5537-D4A4-F1CA9B4B73CB}"/>
              </a:ext>
            </a:extLst>
          </p:cNvPr>
          <p:cNvSpPr>
            <a:spLocks noChangeArrowheads="1"/>
          </p:cNvSpPr>
          <p:nvPr/>
        </p:nvSpPr>
        <p:spPr bwMode="auto">
          <a:xfrm>
            <a:off x="971550" y="5870575"/>
            <a:ext cx="151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i="1">
                <a:latin typeface="Arial" panose="020B0604020202020204" pitchFamily="34" charset="0"/>
              </a:rPr>
              <a:t>atteint 25 %</a:t>
            </a:r>
            <a:r>
              <a:rPr lang="fr-FR" altLang="fr-FR" sz="1800">
                <a:latin typeface="Arial" panose="020B0604020202020204" pitchFamily="34" charset="0"/>
              </a:rPr>
              <a:t> </a:t>
            </a:r>
          </a:p>
        </p:txBody>
      </p:sp>
      <p:sp>
        <p:nvSpPr>
          <p:cNvPr id="50208" name="Rectangle 120">
            <a:extLst>
              <a:ext uri="{FF2B5EF4-FFF2-40B4-BE49-F238E27FC236}">
                <a16:creationId xmlns:a16="http://schemas.microsoft.com/office/drawing/2014/main" id="{18562232-E2F2-B2FE-36BA-8B9165AEB7C6}"/>
              </a:ext>
            </a:extLst>
          </p:cNvPr>
          <p:cNvSpPr>
            <a:spLocks noChangeArrowheads="1"/>
          </p:cNvSpPr>
          <p:nvPr/>
        </p:nvSpPr>
        <p:spPr bwMode="auto">
          <a:xfrm>
            <a:off x="3059113" y="5870575"/>
            <a:ext cx="159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a:latin typeface="Arial" panose="020B0604020202020204" pitchFamily="34" charset="0"/>
              </a:rPr>
              <a:t> </a:t>
            </a:r>
            <a:r>
              <a:rPr lang="fr-FR" altLang="fr-FR" sz="1800" b="1" i="1">
                <a:latin typeface="Arial" panose="020B0604020202020204" pitchFamily="34" charset="0"/>
              </a:rPr>
              <a:t>normal 25%</a:t>
            </a:r>
            <a:r>
              <a:rPr lang="fr-FR" altLang="fr-FR" sz="1800">
                <a:latin typeface="Arial" panose="020B0604020202020204" pitchFamily="34" charset="0"/>
              </a:rPr>
              <a:t> </a:t>
            </a:r>
          </a:p>
        </p:txBody>
      </p:sp>
      <p:sp>
        <p:nvSpPr>
          <p:cNvPr id="50209" name="Rectangle 121">
            <a:extLst>
              <a:ext uri="{FF2B5EF4-FFF2-40B4-BE49-F238E27FC236}">
                <a16:creationId xmlns:a16="http://schemas.microsoft.com/office/drawing/2014/main" id="{43A9D747-127D-9FB7-D365-5DDA05E0A652}"/>
              </a:ext>
            </a:extLst>
          </p:cNvPr>
          <p:cNvSpPr>
            <a:spLocks noChangeArrowheads="1"/>
          </p:cNvSpPr>
          <p:nvPr/>
        </p:nvSpPr>
        <p:spPr bwMode="auto">
          <a:xfrm>
            <a:off x="5148263" y="5870575"/>
            <a:ext cx="159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a:latin typeface="Arial" panose="020B0604020202020204" pitchFamily="34" charset="0"/>
              </a:rPr>
              <a:t> </a:t>
            </a:r>
            <a:r>
              <a:rPr lang="fr-FR" altLang="fr-FR" sz="1800" b="1" i="1">
                <a:latin typeface="Arial" panose="020B0604020202020204" pitchFamily="34" charset="0"/>
              </a:rPr>
              <a:t>normal 25%</a:t>
            </a:r>
            <a:r>
              <a:rPr lang="fr-FR" altLang="fr-FR" sz="1800">
                <a:latin typeface="Arial" panose="020B0604020202020204" pitchFamily="34" charset="0"/>
              </a:rPr>
              <a:t> </a:t>
            </a:r>
          </a:p>
        </p:txBody>
      </p:sp>
      <p:sp>
        <p:nvSpPr>
          <p:cNvPr id="50210" name="Rectangle 122">
            <a:extLst>
              <a:ext uri="{FF2B5EF4-FFF2-40B4-BE49-F238E27FC236}">
                <a16:creationId xmlns:a16="http://schemas.microsoft.com/office/drawing/2014/main" id="{4680A187-D172-E061-C131-DFB63891B6C6}"/>
              </a:ext>
            </a:extLst>
          </p:cNvPr>
          <p:cNvSpPr>
            <a:spLocks noChangeArrowheads="1"/>
          </p:cNvSpPr>
          <p:nvPr/>
        </p:nvSpPr>
        <p:spPr bwMode="auto">
          <a:xfrm>
            <a:off x="7019925" y="5870575"/>
            <a:ext cx="153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i="1">
                <a:latin typeface="Arial" panose="020B0604020202020204" pitchFamily="34" charset="0"/>
              </a:rPr>
              <a:t>normal 25%</a:t>
            </a:r>
            <a:r>
              <a:rPr lang="fr-FR" altLang="fr-FR" sz="1800">
                <a:latin typeface="Arial" panose="020B0604020202020204" pitchFamily="34" charset="0"/>
              </a:rPr>
              <a:t> </a:t>
            </a:r>
          </a:p>
        </p:txBody>
      </p:sp>
      <p:sp>
        <p:nvSpPr>
          <p:cNvPr id="50211" name="AutoShape 123">
            <a:extLst>
              <a:ext uri="{FF2B5EF4-FFF2-40B4-BE49-F238E27FC236}">
                <a16:creationId xmlns:a16="http://schemas.microsoft.com/office/drawing/2014/main" id="{17FE162C-D9AD-1F34-9103-BCD8077C4E01}"/>
              </a:ext>
            </a:extLst>
          </p:cNvPr>
          <p:cNvSpPr>
            <a:spLocks/>
          </p:cNvSpPr>
          <p:nvPr/>
        </p:nvSpPr>
        <p:spPr bwMode="auto">
          <a:xfrm rot="5400000">
            <a:off x="4776788" y="4879975"/>
            <a:ext cx="114300" cy="2971800"/>
          </a:xfrm>
          <a:prstGeom prst="rightBrace">
            <a:avLst>
              <a:gd name="adj1" fmla="val 216667"/>
              <a:gd name="adj2" fmla="val 51204"/>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0212" name="Rectangle 124">
            <a:extLst>
              <a:ext uri="{FF2B5EF4-FFF2-40B4-BE49-F238E27FC236}">
                <a16:creationId xmlns:a16="http://schemas.microsoft.com/office/drawing/2014/main" id="{558B604D-3B37-9263-62CE-BFF85F1DC6DD}"/>
              </a:ext>
            </a:extLst>
          </p:cNvPr>
          <p:cNvSpPr>
            <a:spLocks noChangeArrowheads="1"/>
          </p:cNvSpPr>
          <p:nvPr/>
        </p:nvSpPr>
        <p:spPr bwMode="auto">
          <a:xfrm>
            <a:off x="4427538" y="6491288"/>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i="1">
                <a:latin typeface="Arial" panose="020B0604020202020204" pitchFamily="34" charset="0"/>
              </a:rPr>
              <a:t>50 %</a:t>
            </a:r>
            <a:r>
              <a:rPr lang="fr-FR" altLang="fr-FR" sz="1800">
                <a:latin typeface="Arial" panose="020B0604020202020204" pitchFamily="34" charset="0"/>
              </a:rPr>
              <a:t> </a:t>
            </a:r>
          </a:p>
        </p:txBody>
      </p:sp>
      <p:sp>
        <p:nvSpPr>
          <p:cNvPr id="50213" name="Rectangle 125">
            <a:extLst>
              <a:ext uri="{FF2B5EF4-FFF2-40B4-BE49-F238E27FC236}">
                <a16:creationId xmlns:a16="http://schemas.microsoft.com/office/drawing/2014/main" id="{30D586B3-0794-26F7-CC9D-AF73ED300A8D}"/>
              </a:ext>
            </a:extLst>
          </p:cNvPr>
          <p:cNvSpPr>
            <a:spLocks noChangeArrowheads="1"/>
          </p:cNvSpPr>
          <p:nvPr/>
        </p:nvSpPr>
        <p:spPr bwMode="auto">
          <a:xfrm>
            <a:off x="1423988" y="3716338"/>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a:t>
            </a:r>
            <a:r>
              <a:rPr lang="fr-FR" altLang="fr-FR" sz="1800">
                <a:latin typeface="Arial" panose="020B0604020202020204" pitchFamily="34" charset="0"/>
              </a:rPr>
              <a:t>(50%) </a:t>
            </a:r>
          </a:p>
        </p:txBody>
      </p:sp>
      <p:sp>
        <p:nvSpPr>
          <p:cNvPr id="50214" name="Rectangle 126">
            <a:extLst>
              <a:ext uri="{FF2B5EF4-FFF2-40B4-BE49-F238E27FC236}">
                <a16:creationId xmlns:a16="http://schemas.microsoft.com/office/drawing/2014/main" id="{6142A100-F367-71F8-45B6-F6724D39B037}"/>
              </a:ext>
            </a:extLst>
          </p:cNvPr>
          <p:cNvSpPr>
            <a:spLocks noChangeArrowheads="1"/>
          </p:cNvSpPr>
          <p:nvPr/>
        </p:nvSpPr>
        <p:spPr bwMode="auto">
          <a:xfrm>
            <a:off x="3338513" y="3716338"/>
            <a:ext cx="1162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a:t>
            </a:r>
            <a:r>
              <a:rPr lang="fr-FR" altLang="fr-FR" sz="1800">
                <a:latin typeface="Arial" panose="020B0604020202020204" pitchFamily="34" charset="0"/>
              </a:rPr>
              <a:t>(50%)</a:t>
            </a:r>
            <a:r>
              <a:rPr lang="fr-FR" altLang="fr-FR" sz="1800" b="1">
                <a:latin typeface="Arial" panose="020B0604020202020204" pitchFamily="34" charset="0"/>
              </a:rPr>
              <a:t>	</a:t>
            </a:r>
            <a:r>
              <a:rPr lang="fr-FR" altLang="fr-FR" sz="1800">
                <a:latin typeface="Arial" panose="020B0604020202020204" pitchFamily="34" charset="0"/>
              </a:rPr>
              <a:t> </a:t>
            </a:r>
          </a:p>
        </p:txBody>
      </p:sp>
      <p:sp>
        <p:nvSpPr>
          <p:cNvPr id="50215" name="Rectangle 127">
            <a:extLst>
              <a:ext uri="{FF2B5EF4-FFF2-40B4-BE49-F238E27FC236}">
                <a16:creationId xmlns:a16="http://schemas.microsoft.com/office/drawing/2014/main" id="{7DC6D750-AFCA-70DF-DA66-6CB8A2C88E71}"/>
              </a:ext>
            </a:extLst>
          </p:cNvPr>
          <p:cNvSpPr>
            <a:spLocks noChangeArrowheads="1"/>
          </p:cNvSpPr>
          <p:nvPr/>
        </p:nvSpPr>
        <p:spPr bwMode="auto">
          <a:xfrm>
            <a:off x="5672138" y="3716338"/>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a:t>
            </a:r>
            <a:r>
              <a:rPr lang="fr-FR" altLang="fr-FR" sz="1800">
                <a:latin typeface="Arial" panose="020B0604020202020204" pitchFamily="34" charset="0"/>
              </a:rPr>
              <a:t>(50%) </a:t>
            </a:r>
          </a:p>
        </p:txBody>
      </p:sp>
      <p:sp>
        <p:nvSpPr>
          <p:cNvPr id="50216" name="Rectangle 128">
            <a:extLst>
              <a:ext uri="{FF2B5EF4-FFF2-40B4-BE49-F238E27FC236}">
                <a16:creationId xmlns:a16="http://schemas.microsoft.com/office/drawing/2014/main" id="{B22046AA-1696-8B04-8F8F-0108ADA286CA}"/>
              </a:ext>
            </a:extLst>
          </p:cNvPr>
          <p:cNvSpPr>
            <a:spLocks noChangeArrowheads="1"/>
          </p:cNvSpPr>
          <p:nvPr/>
        </p:nvSpPr>
        <p:spPr bwMode="auto">
          <a:xfrm>
            <a:off x="7658100" y="3716338"/>
            <a:ext cx="1162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a:t>
            </a:r>
            <a:r>
              <a:rPr lang="fr-FR" altLang="fr-FR" sz="1800">
                <a:latin typeface="Arial" panose="020B0604020202020204" pitchFamily="34" charset="0"/>
              </a:rPr>
              <a:t>(50%)</a:t>
            </a:r>
            <a:r>
              <a:rPr lang="fr-FR" altLang="fr-FR" sz="1800" b="1">
                <a:latin typeface="Arial" panose="020B0604020202020204" pitchFamily="34" charset="0"/>
              </a:rPr>
              <a:t>	</a:t>
            </a:r>
            <a:r>
              <a:rPr lang="fr-FR" altLang="fr-FR" sz="1800">
                <a:latin typeface="Arial" panose="020B0604020202020204" pitchFamily="34" charset="0"/>
              </a:rPr>
              <a:t> </a:t>
            </a:r>
          </a:p>
        </p:txBody>
      </p:sp>
      <p:sp>
        <p:nvSpPr>
          <p:cNvPr id="50217" name="Rectangle 129">
            <a:extLst>
              <a:ext uri="{FF2B5EF4-FFF2-40B4-BE49-F238E27FC236}">
                <a16:creationId xmlns:a16="http://schemas.microsoft.com/office/drawing/2014/main" id="{15F16A7D-821F-93B0-ECC4-FA7A062B113D}"/>
              </a:ext>
            </a:extLst>
          </p:cNvPr>
          <p:cNvSpPr>
            <a:spLocks noChangeArrowheads="1"/>
          </p:cNvSpPr>
          <p:nvPr/>
        </p:nvSpPr>
        <p:spPr bwMode="auto">
          <a:xfrm>
            <a:off x="2339975" y="2276475"/>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R</a:t>
            </a:r>
            <a:r>
              <a:rPr lang="fr-FR" altLang="fr-FR" sz="1800">
                <a:latin typeface="Arial" panose="020B0604020202020204" pitchFamily="34" charset="0"/>
              </a:rPr>
              <a:t> </a:t>
            </a:r>
          </a:p>
        </p:txBody>
      </p:sp>
      <p:sp>
        <p:nvSpPr>
          <p:cNvPr id="50218" name="Rectangle 130">
            <a:extLst>
              <a:ext uri="{FF2B5EF4-FFF2-40B4-BE49-F238E27FC236}">
                <a16:creationId xmlns:a16="http://schemas.microsoft.com/office/drawing/2014/main" id="{EFAE53EE-EDF1-51E1-52F9-F00E66E8F55B}"/>
              </a:ext>
            </a:extLst>
          </p:cNvPr>
          <p:cNvSpPr>
            <a:spLocks noChangeArrowheads="1"/>
          </p:cNvSpPr>
          <p:nvPr/>
        </p:nvSpPr>
        <p:spPr bwMode="auto">
          <a:xfrm>
            <a:off x="6565900" y="2276475"/>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r   R</a:t>
            </a:r>
            <a:r>
              <a:rPr lang="fr-FR" altLang="fr-FR" sz="1800">
                <a:latin typeface="Arial" panose="020B0604020202020204" pitchFamily="34" charset="0"/>
              </a:rPr>
              <a:t> </a:t>
            </a:r>
          </a:p>
        </p:txBody>
      </p:sp>
      <p:sp>
        <p:nvSpPr>
          <p:cNvPr id="50219" name="Line 131">
            <a:extLst>
              <a:ext uri="{FF2B5EF4-FFF2-40B4-BE49-F238E27FC236}">
                <a16:creationId xmlns:a16="http://schemas.microsoft.com/office/drawing/2014/main" id="{736281BF-840E-1C5B-BE85-4100343801AF}"/>
              </a:ext>
            </a:extLst>
          </p:cNvPr>
          <p:cNvSpPr>
            <a:spLocks noChangeShapeType="1"/>
          </p:cNvSpPr>
          <p:nvPr/>
        </p:nvSpPr>
        <p:spPr bwMode="auto">
          <a:xfrm>
            <a:off x="1547813" y="4111625"/>
            <a:ext cx="228600" cy="1508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20" name="Line 132">
            <a:extLst>
              <a:ext uri="{FF2B5EF4-FFF2-40B4-BE49-F238E27FC236}">
                <a16:creationId xmlns:a16="http://schemas.microsoft.com/office/drawing/2014/main" id="{AAB9184B-366D-FF51-644C-150078488668}"/>
              </a:ext>
            </a:extLst>
          </p:cNvPr>
          <p:cNvSpPr>
            <a:spLocks noChangeShapeType="1"/>
          </p:cNvSpPr>
          <p:nvPr/>
        </p:nvSpPr>
        <p:spPr bwMode="auto">
          <a:xfrm flipH="1">
            <a:off x="1776413" y="4084638"/>
            <a:ext cx="4114800" cy="177800"/>
          </a:xfrm>
          <a:prstGeom prst="line">
            <a:avLst/>
          </a:prstGeom>
          <a:noFill/>
          <a:ln w="9525" cap="rnd">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21" name="Line 133">
            <a:extLst>
              <a:ext uri="{FF2B5EF4-FFF2-40B4-BE49-F238E27FC236}">
                <a16:creationId xmlns:a16="http://schemas.microsoft.com/office/drawing/2014/main" id="{802DCB5C-2D37-BE16-AE7F-8FD77B7ED622}"/>
              </a:ext>
            </a:extLst>
          </p:cNvPr>
          <p:cNvSpPr>
            <a:spLocks noChangeShapeType="1"/>
          </p:cNvSpPr>
          <p:nvPr/>
        </p:nvSpPr>
        <p:spPr bwMode="auto">
          <a:xfrm>
            <a:off x="3605213" y="4084638"/>
            <a:ext cx="2171700" cy="17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22" name="Line 134">
            <a:extLst>
              <a:ext uri="{FF2B5EF4-FFF2-40B4-BE49-F238E27FC236}">
                <a16:creationId xmlns:a16="http://schemas.microsoft.com/office/drawing/2014/main" id="{B0D3A66B-EFB2-7A2E-0C31-92D76186840D}"/>
              </a:ext>
            </a:extLst>
          </p:cNvPr>
          <p:cNvSpPr>
            <a:spLocks noChangeShapeType="1"/>
          </p:cNvSpPr>
          <p:nvPr/>
        </p:nvSpPr>
        <p:spPr bwMode="auto">
          <a:xfrm>
            <a:off x="1631950" y="4076700"/>
            <a:ext cx="1973263" cy="1857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23" name="Line 135">
            <a:extLst>
              <a:ext uri="{FF2B5EF4-FFF2-40B4-BE49-F238E27FC236}">
                <a16:creationId xmlns:a16="http://schemas.microsoft.com/office/drawing/2014/main" id="{D49C5944-49ED-1C6E-8B95-A4F0841DC52E}"/>
              </a:ext>
            </a:extLst>
          </p:cNvPr>
          <p:cNvSpPr>
            <a:spLocks noChangeShapeType="1"/>
          </p:cNvSpPr>
          <p:nvPr/>
        </p:nvSpPr>
        <p:spPr bwMode="auto">
          <a:xfrm>
            <a:off x="3719513" y="4084638"/>
            <a:ext cx="3886200" cy="17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24" name="Line 136">
            <a:extLst>
              <a:ext uri="{FF2B5EF4-FFF2-40B4-BE49-F238E27FC236}">
                <a16:creationId xmlns:a16="http://schemas.microsoft.com/office/drawing/2014/main" id="{338DF3D6-0456-BB0D-13BD-C1CD1B26CEAE}"/>
              </a:ext>
            </a:extLst>
          </p:cNvPr>
          <p:cNvSpPr>
            <a:spLocks noChangeShapeType="1"/>
          </p:cNvSpPr>
          <p:nvPr/>
        </p:nvSpPr>
        <p:spPr bwMode="auto">
          <a:xfrm flipH="1">
            <a:off x="7720013" y="4084638"/>
            <a:ext cx="228600" cy="177800"/>
          </a:xfrm>
          <a:prstGeom prst="line">
            <a:avLst/>
          </a:prstGeom>
          <a:noFill/>
          <a:ln w="9525" cap="rnd">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25" name="Rectangle 137">
            <a:extLst>
              <a:ext uri="{FF2B5EF4-FFF2-40B4-BE49-F238E27FC236}">
                <a16:creationId xmlns:a16="http://schemas.microsoft.com/office/drawing/2014/main" id="{E30BC1B8-694F-3316-63A8-2707630A2328}"/>
              </a:ext>
            </a:extLst>
          </p:cNvPr>
          <p:cNvSpPr>
            <a:spLocks noChangeArrowheads="1"/>
          </p:cNvSpPr>
          <p:nvPr/>
        </p:nvSpPr>
        <p:spPr bwMode="auto">
          <a:xfrm>
            <a:off x="4427538" y="1557338"/>
            <a:ext cx="400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a:latin typeface="Arial" panose="020B0604020202020204" pitchFamily="34" charset="0"/>
              </a:rPr>
              <a:t>X </a:t>
            </a:r>
          </a:p>
        </p:txBody>
      </p:sp>
      <p:sp>
        <p:nvSpPr>
          <p:cNvPr id="50314" name="Rectangle 138">
            <a:extLst>
              <a:ext uri="{FF2B5EF4-FFF2-40B4-BE49-F238E27FC236}">
                <a16:creationId xmlns:a16="http://schemas.microsoft.com/office/drawing/2014/main" id="{18DA7130-6465-E4A8-582E-B45AE9528FD2}"/>
              </a:ext>
            </a:extLst>
          </p:cNvPr>
          <p:cNvSpPr>
            <a:spLocks noRot="1" noChangeArrowheads="1"/>
          </p:cNvSpPr>
          <p:nvPr/>
        </p:nvSpPr>
        <p:spPr bwMode="auto">
          <a:xfrm>
            <a:off x="1692275" y="115888"/>
            <a:ext cx="6192838" cy="706437"/>
          </a:xfrm>
          <a:prstGeom prst="rect">
            <a:avLst/>
          </a:prstGeom>
          <a:gradFill rotWithShape="1">
            <a:gsLst>
              <a:gs pos="0">
                <a:schemeClr val="hlink"/>
              </a:gs>
              <a:gs pos="100000">
                <a:schemeClr val="hlink">
                  <a:gamma/>
                  <a:shade val="46275"/>
                  <a:invGamma/>
                </a:schemeClr>
              </a:gs>
            </a:gsLst>
            <a:lin ang="5400000" scaled="1"/>
          </a:gradFill>
          <a:ln w="9525">
            <a:solidFill>
              <a:schemeClr val="tx1"/>
            </a:solidFill>
            <a:miter lim="800000"/>
            <a:headEnd/>
            <a:tailEnd/>
          </a:ln>
          <a:effectLst>
            <a:prstShdw prst="shdw13" dist="53882" dir="13500000">
              <a:schemeClr val="bg2">
                <a:alpha val="50000"/>
              </a:schemeClr>
            </a:prstShdw>
          </a:effectLst>
        </p:spPr>
        <p:txBody>
          <a:bodyPr anchor="ctr"/>
          <a:lstStyle/>
          <a:p>
            <a:pPr algn="ctr" eaLnBrk="1" hangingPunct="1">
              <a:defRPr/>
            </a:pPr>
            <a:r>
              <a:rPr lang="fr-FR" sz="3200" u="sng">
                <a:effectLst>
                  <a:outerShdw blurRad="38100" dist="38100" dir="2700000" algn="tl">
                    <a:srgbClr val="000000"/>
                  </a:outerShdw>
                </a:effectLst>
                <a:latin typeface="Garamond" pitchFamily="18" charset="0"/>
              </a:rPr>
              <a:t>Maladie autosomique récessive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E2C64D2E-2CD0-8939-DFAD-0E80ED8DB5F5}"/>
              </a:ext>
            </a:extLst>
          </p:cNvPr>
          <p:cNvSpPr>
            <a:spLocks noGrp="1" noChangeArrowheads="1"/>
          </p:cNvSpPr>
          <p:nvPr>
            <p:ph type="body" idx="1"/>
          </p:nvPr>
        </p:nvSpPr>
        <p:spPr>
          <a:xfrm>
            <a:off x="0" y="1744663"/>
            <a:ext cx="9144000" cy="3124200"/>
          </a:xfrm>
        </p:spPr>
        <p:txBody>
          <a:bodyPr/>
          <a:lstStyle/>
          <a:p>
            <a:pPr eaLnBrk="1" hangingPunct="1">
              <a:lnSpc>
                <a:spcPct val="110000"/>
              </a:lnSpc>
              <a:defRPr/>
            </a:pPr>
            <a:r>
              <a:rPr lang="fr-FR" sz="2400" b="1"/>
              <a:t>Les sujets atteints naissent de parents normaux, mais hétérozygotes</a:t>
            </a:r>
            <a:endParaRPr lang="fr-FR" sz="2400"/>
          </a:p>
          <a:p>
            <a:pPr eaLnBrk="1" hangingPunct="1">
              <a:lnSpc>
                <a:spcPct val="130000"/>
              </a:lnSpc>
              <a:defRPr/>
            </a:pPr>
            <a:r>
              <a:rPr lang="fr-FR" sz="2400" b="1"/>
              <a:t>Les deux sexes sont également atteints</a:t>
            </a:r>
          </a:p>
          <a:p>
            <a:pPr eaLnBrk="1" hangingPunct="1">
              <a:lnSpc>
                <a:spcPct val="130000"/>
              </a:lnSpc>
              <a:defRPr/>
            </a:pPr>
            <a:r>
              <a:rPr lang="fr-FR" sz="2400" b="1"/>
              <a:t>Parmi les parents des malades on retrouve un excès de mariages consanguins.</a:t>
            </a:r>
          </a:p>
          <a:p>
            <a:pPr eaLnBrk="1" hangingPunct="1">
              <a:lnSpc>
                <a:spcPct val="130000"/>
              </a:lnSpc>
              <a:defRPr/>
            </a:pPr>
            <a:r>
              <a:rPr lang="fr-FR" sz="2400" b="1"/>
              <a:t>Le risque de maladie est de ¼ à chaque naissance.</a:t>
            </a:r>
            <a:r>
              <a:rPr lang="fr-FR" sz="2400"/>
              <a:t> </a:t>
            </a:r>
          </a:p>
        </p:txBody>
      </p:sp>
      <p:sp>
        <p:nvSpPr>
          <p:cNvPr id="25605" name="Rectangle 5">
            <a:extLst>
              <a:ext uri="{FF2B5EF4-FFF2-40B4-BE49-F238E27FC236}">
                <a16:creationId xmlns:a16="http://schemas.microsoft.com/office/drawing/2014/main" id="{1CE60D39-0199-6425-2F01-D5AC39BC2DC5}"/>
              </a:ext>
            </a:extLst>
          </p:cNvPr>
          <p:cNvSpPr>
            <a:spLocks noGrp="1" noRot="1" noChangeArrowheads="1"/>
          </p:cNvSpPr>
          <p:nvPr>
            <p:ph type="title"/>
          </p:nvPr>
        </p:nvSpPr>
        <p:spPr>
          <a:xfrm>
            <a:off x="2195513" y="0"/>
            <a:ext cx="5329237" cy="706438"/>
          </a:xfrm>
          <a:gradFill rotWithShape="1">
            <a:gsLst>
              <a:gs pos="0">
                <a:srgbClr val="FF9900"/>
              </a:gs>
              <a:gs pos="100000">
                <a:srgbClr val="FF9900">
                  <a:gamma/>
                  <a:shade val="36078"/>
                  <a:invGamma/>
                </a:srgbClr>
              </a:gs>
            </a:gsLst>
            <a:lin ang="5400000" scaled="1"/>
          </a:gradFill>
          <a:effectLst>
            <a:prstShdw prst="shdw13" dist="53882" dir="13500000">
              <a:schemeClr val="bg2">
                <a:alpha val="50000"/>
              </a:schemeClr>
            </a:prstShdw>
          </a:effectLst>
        </p:spPr>
        <p:txBody>
          <a:bodyPr/>
          <a:lstStyle/>
          <a:p>
            <a:pPr eaLnBrk="1" hangingPunct="1">
              <a:defRPr/>
            </a:pPr>
            <a:r>
              <a:rPr lang="fr-FR" sz="2800" b="0" u="sng"/>
              <a:t>Maladie autosomique récessive</a:t>
            </a:r>
          </a:p>
        </p:txBody>
      </p:sp>
      <p:sp>
        <p:nvSpPr>
          <p:cNvPr id="25606" name="Rectangle 6">
            <a:extLst>
              <a:ext uri="{FF2B5EF4-FFF2-40B4-BE49-F238E27FC236}">
                <a16:creationId xmlns:a16="http://schemas.microsoft.com/office/drawing/2014/main" id="{061F95FB-12FE-C91E-2DED-ACCFC265659C}"/>
              </a:ext>
            </a:extLst>
          </p:cNvPr>
          <p:cNvSpPr>
            <a:spLocks noChangeArrowheads="1"/>
          </p:cNvSpPr>
          <p:nvPr/>
        </p:nvSpPr>
        <p:spPr bwMode="auto">
          <a:xfrm>
            <a:off x="0" y="1049338"/>
            <a:ext cx="3419475" cy="650875"/>
          </a:xfrm>
          <a:prstGeom prst="rect">
            <a:avLst/>
          </a:prstGeom>
          <a:noFill/>
          <a:ln w="9525">
            <a:solidFill>
              <a:schemeClr val="accent1"/>
            </a:solidFill>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a:spAutoFit/>
            <a:flatTx/>
          </a:bodyPr>
          <a:lstStyle/>
          <a:p>
            <a:pPr>
              <a:defRPr/>
            </a:pPr>
            <a:r>
              <a:rPr lang="fr-FR" b="1">
                <a:effectLst>
                  <a:outerShdw blurRad="38100" dist="38100" dir="2700000" algn="tl">
                    <a:srgbClr val="000000"/>
                  </a:outerShdw>
                </a:effectLst>
                <a:latin typeface="Arial" charset="0"/>
              </a:rPr>
              <a:t>   </a:t>
            </a:r>
            <a:r>
              <a:rPr lang="fr-FR" b="1" u="sng">
                <a:effectLst>
                  <a:outerShdw blurRad="38100" dist="38100" dir="2700000" algn="tl">
                    <a:srgbClr val="000000"/>
                  </a:outerShdw>
                </a:effectLst>
                <a:latin typeface="Arial" charset="0"/>
              </a:rPr>
              <a:t>Critères de reconnaissance</a:t>
            </a:r>
          </a:p>
          <a:p>
            <a:pPr>
              <a:defRPr/>
            </a:pPr>
            <a:endParaRPr lang="fr-FR" b="1" u="sng">
              <a:effectLst>
                <a:outerShdw blurRad="38100" dist="38100" dir="2700000" algn="tl">
                  <a:srgbClr val="000000"/>
                </a:outerShdw>
              </a:effectLst>
              <a:latin typeface="Arial" charset="0"/>
            </a:endParaRPr>
          </a:p>
        </p:txBody>
      </p:sp>
      <p:pic>
        <p:nvPicPr>
          <p:cNvPr id="52228" name="Picture 7">
            <a:extLst>
              <a:ext uri="{FF2B5EF4-FFF2-40B4-BE49-F238E27FC236}">
                <a16:creationId xmlns:a16="http://schemas.microsoft.com/office/drawing/2014/main" id="{CED2CE2B-E0C5-2F6C-D2C5-65CB1B8107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4797425"/>
            <a:ext cx="4032250" cy="17700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a:extLst>
              <a:ext uri="{FF2B5EF4-FFF2-40B4-BE49-F238E27FC236}">
                <a16:creationId xmlns:a16="http://schemas.microsoft.com/office/drawing/2014/main" id="{02F75410-C16B-31A2-D871-B832EE6B0DA0}"/>
              </a:ext>
            </a:extLst>
          </p:cNvPr>
          <p:cNvSpPr>
            <a:spLocks noChangeArrowheads="1"/>
          </p:cNvSpPr>
          <p:nvPr/>
        </p:nvSpPr>
        <p:spPr bwMode="auto">
          <a:xfrm>
            <a:off x="539750" y="549275"/>
            <a:ext cx="3776663" cy="3024188"/>
          </a:xfrm>
          <a:prstGeom prst="rect">
            <a:avLst/>
          </a:prstGeom>
          <a:solidFill>
            <a:schemeClr val="tx1"/>
          </a:solidFill>
          <a:ln w="76200" cmpd="tri">
            <a:solidFill>
              <a:schemeClr val="bg2"/>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200">
                <a:solidFill>
                  <a:schemeClr val="bg2"/>
                </a:solidFill>
                <a:latin typeface="Times New Roman" panose="02020603050405020304" pitchFamily="18" charset="0"/>
              </a:rPr>
              <a:t> </a:t>
            </a:r>
            <a:r>
              <a:rPr lang="fr-FR" altLang="fr-FR" sz="1200" b="1">
                <a:solidFill>
                  <a:schemeClr val="bg2"/>
                </a:solidFill>
                <a:latin typeface="Times New Roman" panose="02020603050405020304" pitchFamily="18" charset="0"/>
              </a:rPr>
              <a:t>2. </a:t>
            </a:r>
            <a:r>
              <a:rPr lang="fr-FR" altLang="fr-FR" sz="1200" b="1" u="sng">
                <a:solidFill>
                  <a:schemeClr val="bg2"/>
                </a:solidFill>
                <a:latin typeface="Times New Roman" panose="02020603050405020304" pitchFamily="18" charset="0"/>
              </a:rPr>
              <a:t>Homozygote sain avec conjoint hétérozygote</a:t>
            </a: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r>
              <a:rPr lang="fr-FR" altLang="fr-FR" sz="1600" b="1">
                <a:solidFill>
                  <a:schemeClr val="bg2"/>
                </a:solidFill>
                <a:latin typeface="Times New Roman" panose="02020603050405020304" pitchFamily="18" charset="0"/>
              </a:rPr>
              <a:t>RR                     R   r</a:t>
            </a:r>
          </a:p>
          <a:p>
            <a:pPr>
              <a:spcBef>
                <a:spcPct val="0"/>
              </a:spcBef>
              <a:buClrTx/>
              <a:buSzTx/>
              <a:buFontTx/>
              <a:buNone/>
            </a:pPr>
            <a:endParaRPr lang="fr-FR" altLang="fr-FR" sz="1200" b="1">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r>
              <a:rPr lang="fr-FR" altLang="fr-FR" sz="1600" b="1">
                <a:solidFill>
                  <a:schemeClr val="bg2"/>
                </a:solidFill>
                <a:latin typeface="Times New Roman" panose="02020603050405020304" pitchFamily="18" charset="0"/>
              </a:rPr>
              <a:t>R r              RR              R r              RR</a:t>
            </a:r>
          </a:p>
          <a:p>
            <a:pPr>
              <a:spcBef>
                <a:spcPct val="0"/>
              </a:spcBef>
              <a:buClrTx/>
              <a:buSzTx/>
              <a:buFontTx/>
              <a:buNone/>
            </a:pPr>
            <a:r>
              <a:rPr lang="fr-FR" altLang="fr-FR" sz="1600" b="1">
                <a:solidFill>
                  <a:schemeClr val="bg2"/>
                </a:solidFill>
                <a:latin typeface="Times New Roman" panose="02020603050405020304" pitchFamily="18" charset="0"/>
              </a:rPr>
              <a:t>Risque =</a:t>
            </a:r>
            <a:r>
              <a:rPr lang="fr-FR" altLang="fr-FR" sz="1200" b="1">
                <a:solidFill>
                  <a:schemeClr val="bg2"/>
                </a:solidFill>
                <a:latin typeface="Times New Roman" panose="02020603050405020304" pitchFamily="18" charset="0"/>
              </a:rPr>
              <a:t> </a:t>
            </a:r>
            <a:endParaRPr lang="fr-FR" altLang="fr-FR" sz="1800" b="1">
              <a:solidFill>
                <a:schemeClr val="bg2"/>
              </a:solidFill>
              <a:latin typeface="Arial" panose="020B0604020202020204" pitchFamily="34" charset="0"/>
            </a:endParaRPr>
          </a:p>
        </p:txBody>
      </p:sp>
      <p:sp>
        <p:nvSpPr>
          <p:cNvPr id="235523" name="Rectangle 3">
            <a:extLst>
              <a:ext uri="{FF2B5EF4-FFF2-40B4-BE49-F238E27FC236}">
                <a16:creationId xmlns:a16="http://schemas.microsoft.com/office/drawing/2014/main" id="{B35ADC60-3944-5EC1-597E-E673E1A3E482}"/>
              </a:ext>
            </a:extLst>
          </p:cNvPr>
          <p:cNvSpPr>
            <a:spLocks noChangeArrowheads="1"/>
          </p:cNvSpPr>
          <p:nvPr/>
        </p:nvSpPr>
        <p:spPr bwMode="auto">
          <a:xfrm>
            <a:off x="4572000" y="549275"/>
            <a:ext cx="3600450" cy="3024188"/>
          </a:xfrm>
          <a:prstGeom prst="rect">
            <a:avLst/>
          </a:prstGeom>
          <a:solidFill>
            <a:schemeClr val="tx1"/>
          </a:solidFill>
          <a:ln w="76200" cmpd="tri">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200">
                <a:solidFill>
                  <a:schemeClr val="bg2"/>
                </a:solidFill>
                <a:latin typeface="Times New Roman" panose="02020603050405020304" pitchFamily="18" charset="0"/>
              </a:rPr>
              <a:t> </a:t>
            </a:r>
            <a:r>
              <a:rPr lang="fr-FR" altLang="fr-FR" sz="1200" b="1">
                <a:solidFill>
                  <a:schemeClr val="bg2"/>
                </a:solidFill>
                <a:latin typeface="Times New Roman" panose="02020603050405020304" pitchFamily="18" charset="0"/>
              </a:rPr>
              <a:t>2. </a:t>
            </a:r>
            <a:r>
              <a:rPr lang="fr-FR" altLang="fr-FR" sz="1200" b="1" u="sng">
                <a:solidFill>
                  <a:schemeClr val="bg2"/>
                </a:solidFill>
                <a:latin typeface="Times New Roman" panose="02020603050405020304" pitchFamily="18" charset="0"/>
              </a:rPr>
              <a:t>Homozygote sain avec conjoint homozygote atteint</a:t>
            </a:r>
            <a:endParaRPr lang="fr-FR" altLang="fr-FR" sz="1200" b="1">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r>
              <a:rPr lang="fr-FR" altLang="fr-FR" sz="1600" b="1">
                <a:solidFill>
                  <a:schemeClr val="bg2"/>
                </a:solidFill>
                <a:latin typeface="Times New Roman" panose="02020603050405020304" pitchFamily="18" charset="0"/>
              </a:rPr>
              <a:t>RR                    r  r</a:t>
            </a:r>
          </a:p>
          <a:p>
            <a:pPr>
              <a:spcBef>
                <a:spcPct val="0"/>
              </a:spcBef>
              <a:buClrTx/>
              <a:buSzTx/>
              <a:buFontTx/>
              <a:buNone/>
            </a:pPr>
            <a:endParaRPr lang="fr-FR" altLang="fr-FR" sz="1600" b="1">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p>
          <a:p>
            <a:pPr>
              <a:spcBef>
                <a:spcPct val="0"/>
              </a:spcBef>
              <a:buClrTx/>
              <a:buSzTx/>
              <a:buFontTx/>
              <a:buNone/>
            </a:pPr>
            <a:r>
              <a:rPr lang="fr-FR" altLang="fr-FR" sz="1600" b="1">
                <a:solidFill>
                  <a:schemeClr val="bg2"/>
                </a:solidFill>
                <a:latin typeface="Times New Roman" panose="02020603050405020304" pitchFamily="18" charset="0"/>
              </a:rPr>
              <a:t>R r           Rr              R r                Rr</a:t>
            </a:r>
          </a:p>
          <a:p>
            <a:pPr>
              <a:spcBef>
                <a:spcPct val="0"/>
              </a:spcBef>
              <a:buClrTx/>
              <a:buSzTx/>
              <a:buFontTx/>
              <a:buNone/>
            </a:pPr>
            <a:endParaRPr lang="fr-FR" altLang="fr-FR" sz="1600" b="1">
              <a:solidFill>
                <a:schemeClr val="bg2"/>
              </a:solidFill>
              <a:latin typeface="Times New Roman" panose="02020603050405020304" pitchFamily="18" charset="0"/>
            </a:endParaRPr>
          </a:p>
          <a:p>
            <a:pPr>
              <a:spcBef>
                <a:spcPct val="0"/>
              </a:spcBef>
              <a:buClrTx/>
              <a:buSzTx/>
              <a:buFontTx/>
              <a:buNone/>
            </a:pPr>
            <a:r>
              <a:rPr lang="fr-FR" altLang="fr-FR" sz="1600" b="1">
                <a:solidFill>
                  <a:schemeClr val="bg2"/>
                </a:solidFill>
                <a:latin typeface="Times New Roman" panose="02020603050405020304" pitchFamily="18" charset="0"/>
              </a:rPr>
              <a:t>Risque = </a:t>
            </a:r>
            <a:endParaRPr lang="fr-FR" altLang="fr-FR" sz="1600" b="1">
              <a:solidFill>
                <a:schemeClr val="bg2"/>
              </a:solidFill>
              <a:latin typeface="Arial" panose="020B0604020202020204" pitchFamily="34" charset="0"/>
            </a:endParaRPr>
          </a:p>
        </p:txBody>
      </p:sp>
      <p:sp>
        <p:nvSpPr>
          <p:cNvPr id="235524" name="Rectangle 4">
            <a:extLst>
              <a:ext uri="{FF2B5EF4-FFF2-40B4-BE49-F238E27FC236}">
                <a16:creationId xmlns:a16="http://schemas.microsoft.com/office/drawing/2014/main" id="{2271A1DB-B742-FAED-7A90-5FE20AC6F3CC}"/>
              </a:ext>
            </a:extLst>
          </p:cNvPr>
          <p:cNvSpPr>
            <a:spLocks noChangeArrowheads="1"/>
          </p:cNvSpPr>
          <p:nvPr/>
        </p:nvSpPr>
        <p:spPr bwMode="auto">
          <a:xfrm>
            <a:off x="539750" y="3789363"/>
            <a:ext cx="3803650" cy="2879725"/>
          </a:xfrm>
          <a:prstGeom prst="rect">
            <a:avLst/>
          </a:prstGeom>
          <a:solidFill>
            <a:schemeClr val="tx1"/>
          </a:solidFill>
          <a:ln w="76200" cmpd="tri">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200">
                <a:solidFill>
                  <a:schemeClr val="bg2"/>
                </a:solidFill>
                <a:latin typeface="Times New Roman" panose="02020603050405020304" pitchFamily="18" charset="0"/>
              </a:rPr>
              <a:t> </a:t>
            </a:r>
            <a:r>
              <a:rPr lang="fr-FR" altLang="fr-FR" sz="1200" b="1">
                <a:solidFill>
                  <a:schemeClr val="bg2"/>
                </a:solidFill>
                <a:latin typeface="Times New Roman" panose="02020603050405020304" pitchFamily="18" charset="0"/>
              </a:rPr>
              <a:t>2. </a:t>
            </a:r>
            <a:r>
              <a:rPr lang="fr-FR" altLang="fr-FR" sz="1200" b="1" u="sng">
                <a:solidFill>
                  <a:schemeClr val="bg2"/>
                </a:solidFill>
                <a:latin typeface="Times New Roman" panose="02020603050405020304" pitchFamily="18" charset="0"/>
              </a:rPr>
              <a:t>Homozygote atteint avec conjoint homozygote atteint </a:t>
            </a:r>
            <a:endParaRPr lang="fr-FR" altLang="fr-FR" sz="1200" b="1">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r>
              <a:rPr lang="fr-FR" altLang="fr-FR" sz="1600" b="1">
                <a:solidFill>
                  <a:schemeClr val="bg2"/>
                </a:solidFill>
                <a:latin typeface="Times New Roman" panose="02020603050405020304" pitchFamily="18" charset="0"/>
              </a:rPr>
              <a:t>r r                    r  r</a:t>
            </a:r>
          </a:p>
          <a:p>
            <a:pPr>
              <a:spcBef>
                <a:spcPct val="0"/>
              </a:spcBef>
              <a:buClrTx/>
              <a:buSzTx/>
              <a:buFontTx/>
              <a:buNone/>
            </a:pPr>
            <a:endParaRPr lang="fr-FR" altLang="fr-FR" sz="1600" b="1">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p>
          <a:p>
            <a:pPr>
              <a:spcBef>
                <a:spcPct val="0"/>
              </a:spcBef>
              <a:buClrTx/>
              <a:buSzTx/>
              <a:buFontTx/>
              <a:buNone/>
            </a:pPr>
            <a:r>
              <a:rPr lang="fr-FR" altLang="fr-FR" sz="1600" b="1">
                <a:solidFill>
                  <a:schemeClr val="bg2"/>
                </a:solidFill>
                <a:latin typeface="Times New Roman" panose="02020603050405020304" pitchFamily="18" charset="0"/>
              </a:rPr>
              <a:t>r r                 r r               r r               r r</a:t>
            </a:r>
          </a:p>
          <a:p>
            <a:pPr>
              <a:spcBef>
                <a:spcPct val="0"/>
              </a:spcBef>
              <a:buClrTx/>
              <a:buSzTx/>
              <a:buFontTx/>
              <a:buNone/>
            </a:pPr>
            <a:r>
              <a:rPr lang="fr-FR" altLang="fr-FR" sz="1600" b="1">
                <a:solidFill>
                  <a:schemeClr val="bg2"/>
                </a:solidFill>
                <a:latin typeface="Times New Roman" panose="02020603050405020304" pitchFamily="18" charset="0"/>
              </a:rPr>
              <a:t>Risque = </a:t>
            </a:r>
            <a:endParaRPr lang="fr-FR" altLang="fr-FR" sz="1600" b="1">
              <a:solidFill>
                <a:schemeClr val="bg2"/>
              </a:solidFill>
              <a:latin typeface="Arial" panose="020B0604020202020204" pitchFamily="34" charset="0"/>
            </a:endParaRPr>
          </a:p>
        </p:txBody>
      </p:sp>
      <p:sp>
        <p:nvSpPr>
          <p:cNvPr id="235525" name="Rectangle 5">
            <a:extLst>
              <a:ext uri="{FF2B5EF4-FFF2-40B4-BE49-F238E27FC236}">
                <a16:creationId xmlns:a16="http://schemas.microsoft.com/office/drawing/2014/main" id="{DC68770F-DC46-622D-C79F-E0407D62C3D1}"/>
              </a:ext>
            </a:extLst>
          </p:cNvPr>
          <p:cNvSpPr>
            <a:spLocks noChangeArrowheads="1"/>
          </p:cNvSpPr>
          <p:nvPr/>
        </p:nvSpPr>
        <p:spPr bwMode="auto">
          <a:xfrm>
            <a:off x="4572000" y="3789363"/>
            <a:ext cx="3600450" cy="2879725"/>
          </a:xfrm>
          <a:prstGeom prst="rect">
            <a:avLst/>
          </a:prstGeom>
          <a:solidFill>
            <a:schemeClr val="tx1"/>
          </a:solidFill>
          <a:ln w="76200" cmpd="tri">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200">
                <a:solidFill>
                  <a:schemeClr val="bg2"/>
                </a:solidFill>
                <a:latin typeface="Times New Roman" panose="02020603050405020304" pitchFamily="18" charset="0"/>
              </a:rPr>
              <a:t> </a:t>
            </a:r>
            <a:r>
              <a:rPr lang="fr-FR" altLang="fr-FR" sz="1200" b="1">
                <a:solidFill>
                  <a:schemeClr val="bg2"/>
                </a:solidFill>
                <a:latin typeface="Times New Roman" panose="02020603050405020304" pitchFamily="18" charset="0"/>
              </a:rPr>
              <a:t>2. </a:t>
            </a:r>
            <a:r>
              <a:rPr lang="fr-FR" altLang="fr-FR" sz="1200" b="1" u="sng">
                <a:solidFill>
                  <a:schemeClr val="bg2"/>
                </a:solidFill>
                <a:latin typeface="Times New Roman" panose="02020603050405020304" pitchFamily="18" charset="0"/>
              </a:rPr>
              <a:t>Homozygote atteint avec conjoint hétérozygote sain</a:t>
            </a:r>
            <a:r>
              <a:rPr lang="fr-FR" altLang="fr-FR" sz="1200">
                <a:solidFill>
                  <a:schemeClr val="bg2"/>
                </a:solidFill>
                <a:latin typeface="Times New Roman" panose="02020603050405020304" pitchFamily="18" charset="0"/>
              </a:rPr>
              <a:t>              </a:t>
            </a:r>
            <a:r>
              <a:rPr lang="fr-FR" altLang="fr-FR" sz="1600" b="1">
                <a:solidFill>
                  <a:schemeClr val="bg2"/>
                </a:solidFill>
                <a:latin typeface="Times New Roman" panose="02020603050405020304" pitchFamily="18" charset="0"/>
              </a:rPr>
              <a:t>r r                     R  r</a:t>
            </a:r>
          </a:p>
          <a:p>
            <a:pPr>
              <a:spcBef>
                <a:spcPct val="0"/>
              </a:spcBef>
              <a:buClrTx/>
              <a:buSzTx/>
              <a:buFontTx/>
              <a:buNone/>
            </a:pPr>
            <a:endParaRPr lang="fr-FR" altLang="fr-FR" sz="1600" b="1">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endParaRPr lang="fr-FR" altLang="fr-FR" sz="1200">
              <a:solidFill>
                <a:schemeClr val="bg2"/>
              </a:solidFill>
              <a:latin typeface="Times New Roman" panose="02020603050405020304" pitchFamily="18" charset="0"/>
            </a:endParaRPr>
          </a:p>
          <a:p>
            <a:pPr>
              <a:spcBef>
                <a:spcPct val="0"/>
              </a:spcBef>
              <a:buClrTx/>
              <a:buSzTx/>
              <a:buFontTx/>
              <a:buNone/>
            </a:pPr>
            <a:r>
              <a:rPr lang="fr-FR" altLang="fr-FR" sz="1200">
                <a:solidFill>
                  <a:schemeClr val="bg2"/>
                </a:solidFill>
                <a:latin typeface="Times New Roman" panose="02020603050405020304" pitchFamily="18" charset="0"/>
              </a:rPr>
              <a:t> </a:t>
            </a:r>
            <a:r>
              <a:rPr lang="fr-FR" altLang="fr-FR" sz="1600" b="1">
                <a:solidFill>
                  <a:schemeClr val="bg2"/>
                </a:solidFill>
                <a:latin typeface="Times New Roman" panose="02020603050405020304" pitchFamily="18" charset="0"/>
              </a:rPr>
              <a:t>R r           r r                R r                r r</a:t>
            </a:r>
          </a:p>
          <a:p>
            <a:pPr>
              <a:spcBef>
                <a:spcPct val="0"/>
              </a:spcBef>
              <a:buClrTx/>
              <a:buSzTx/>
              <a:buFontTx/>
              <a:buNone/>
            </a:pPr>
            <a:endParaRPr lang="fr-FR" altLang="fr-FR" sz="1600" b="1">
              <a:solidFill>
                <a:schemeClr val="bg2"/>
              </a:solidFill>
              <a:latin typeface="Times New Roman" panose="02020603050405020304" pitchFamily="18" charset="0"/>
            </a:endParaRPr>
          </a:p>
          <a:p>
            <a:pPr>
              <a:spcBef>
                <a:spcPct val="0"/>
              </a:spcBef>
              <a:buClrTx/>
              <a:buSzTx/>
              <a:buFontTx/>
              <a:buNone/>
            </a:pPr>
            <a:r>
              <a:rPr lang="fr-FR" altLang="fr-FR" sz="1600" b="1">
                <a:solidFill>
                  <a:schemeClr val="bg2"/>
                </a:solidFill>
                <a:latin typeface="Times New Roman" panose="02020603050405020304" pitchFamily="18" charset="0"/>
              </a:rPr>
              <a:t>Risque =</a:t>
            </a:r>
            <a:r>
              <a:rPr lang="fr-FR" altLang="fr-FR" sz="1200">
                <a:solidFill>
                  <a:schemeClr val="bg2"/>
                </a:solidFill>
                <a:latin typeface="Times New Roman" panose="02020603050405020304" pitchFamily="18" charset="0"/>
              </a:rPr>
              <a:t> </a:t>
            </a:r>
            <a:endParaRPr lang="fr-FR" altLang="fr-FR" sz="1800">
              <a:solidFill>
                <a:schemeClr val="bg2"/>
              </a:solidFill>
              <a:latin typeface="Arial" panose="020B0604020202020204" pitchFamily="34" charset="0"/>
            </a:endParaRPr>
          </a:p>
        </p:txBody>
      </p:sp>
      <p:pic>
        <p:nvPicPr>
          <p:cNvPr id="54277" name="Picture 6">
            <a:extLst>
              <a:ext uri="{FF2B5EF4-FFF2-40B4-BE49-F238E27FC236}">
                <a16:creationId xmlns:a16="http://schemas.microsoft.com/office/drawing/2014/main" id="{18762ECB-462C-BE00-585F-3006CC4184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271588"/>
            <a:ext cx="3500437"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27" name="Picture 7">
            <a:extLst>
              <a:ext uri="{FF2B5EF4-FFF2-40B4-BE49-F238E27FC236}">
                <a16:creationId xmlns:a16="http://schemas.microsoft.com/office/drawing/2014/main" id="{A95C36C6-7008-AF7B-B4FC-0D33B35C9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1268413"/>
            <a:ext cx="338455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28" name="Picture 8">
            <a:extLst>
              <a:ext uri="{FF2B5EF4-FFF2-40B4-BE49-F238E27FC236}">
                <a16:creationId xmlns:a16="http://schemas.microsoft.com/office/drawing/2014/main" id="{397F4539-F743-FEEB-9002-FD4E79B4AC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508500"/>
            <a:ext cx="3557587"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29" name="Picture 9">
            <a:extLst>
              <a:ext uri="{FF2B5EF4-FFF2-40B4-BE49-F238E27FC236}">
                <a16:creationId xmlns:a16="http://schemas.microsoft.com/office/drawing/2014/main" id="{767993FD-3E57-2325-44F8-FD0B1BBD6C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3438" y="4365625"/>
            <a:ext cx="338455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30" name="Rectangle 10">
            <a:extLst>
              <a:ext uri="{FF2B5EF4-FFF2-40B4-BE49-F238E27FC236}">
                <a16:creationId xmlns:a16="http://schemas.microsoft.com/office/drawing/2014/main" id="{8283C44C-6079-7323-8F42-B8883EC5106C}"/>
              </a:ext>
            </a:extLst>
          </p:cNvPr>
          <p:cNvSpPr>
            <a:spLocks noChangeArrowheads="1"/>
          </p:cNvSpPr>
          <p:nvPr/>
        </p:nvSpPr>
        <p:spPr bwMode="auto">
          <a:xfrm>
            <a:off x="1547813" y="3141663"/>
            <a:ext cx="611187" cy="36036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chemeClr val="bg2"/>
                </a:solidFill>
                <a:latin typeface="Arial" panose="020B0604020202020204" pitchFamily="34" charset="0"/>
              </a:rPr>
              <a:t>0%</a:t>
            </a:r>
          </a:p>
        </p:txBody>
      </p:sp>
      <p:sp>
        <p:nvSpPr>
          <p:cNvPr id="235531" name="Rectangle 11">
            <a:extLst>
              <a:ext uri="{FF2B5EF4-FFF2-40B4-BE49-F238E27FC236}">
                <a16:creationId xmlns:a16="http://schemas.microsoft.com/office/drawing/2014/main" id="{85A627F4-5112-C77C-38A6-82683431836E}"/>
              </a:ext>
            </a:extLst>
          </p:cNvPr>
          <p:cNvSpPr>
            <a:spLocks noChangeArrowheads="1"/>
          </p:cNvSpPr>
          <p:nvPr/>
        </p:nvSpPr>
        <p:spPr bwMode="auto">
          <a:xfrm>
            <a:off x="5580063" y="3141663"/>
            <a:ext cx="611187" cy="36036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solidFill>
                  <a:schemeClr val="bg2"/>
                </a:solidFill>
                <a:latin typeface="Arial" panose="020B0604020202020204" pitchFamily="34" charset="0"/>
              </a:rPr>
              <a:t>0%</a:t>
            </a:r>
          </a:p>
        </p:txBody>
      </p:sp>
      <p:sp>
        <p:nvSpPr>
          <p:cNvPr id="235532" name="Rectangle 12">
            <a:extLst>
              <a:ext uri="{FF2B5EF4-FFF2-40B4-BE49-F238E27FC236}">
                <a16:creationId xmlns:a16="http://schemas.microsoft.com/office/drawing/2014/main" id="{85F5CB30-0526-F8CD-E22E-A8688D024351}"/>
              </a:ext>
            </a:extLst>
          </p:cNvPr>
          <p:cNvSpPr>
            <a:spLocks noChangeArrowheads="1"/>
          </p:cNvSpPr>
          <p:nvPr/>
        </p:nvSpPr>
        <p:spPr bwMode="auto">
          <a:xfrm>
            <a:off x="1547813" y="6237288"/>
            <a:ext cx="611187" cy="36036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solidFill>
                  <a:schemeClr val="bg2"/>
                </a:solidFill>
                <a:latin typeface="Arial" panose="020B0604020202020204" pitchFamily="34" charset="0"/>
              </a:rPr>
              <a:t>100%</a:t>
            </a:r>
          </a:p>
        </p:txBody>
      </p:sp>
      <p:sp>
        <p:nvSpPr>
          <p:cNvPr id="235533" name="Rectangle 13">
            <a:extLst>
              <a:ext uri="{FF2B5EF4-FFF2-40B4-BE49-F238E27FC236}">
                <a16:creationId xmlns:a16="http://schemas.microsoft.com/office/drawing/2014/main" id="{CB034651-E27C-2AA8-36A2-01DDAD9C1EBD}"/>
              </a:ext>
            </a:extLst>
          </p:cNvPr>
          <p:cNvSpPr>
            <a:spLocks noChangeArrowheads="1"/>
          </p:cNvSpPr>
          <p:nvPr/>
        </p:nvSpPr>
        <p:spPr bwMode="auto">
          <a:xfrm>
            <a:off x="5651500" y="6164263"/>
            <a:ext cx="611188" cy="36036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solidFill>
                  <a:schemeClr val="bg2"/>
                </a:solidFill>
                <a:latin typeface="Arial" panose="020B0604020202020204" pitchFamily="34" charset="0"/>
              </a:rPr>
              <a:t>50%</a:t>
            </a:r>
          </a:p>
        </p:txBody>
      </p:sp>
      <p:sp>
        <p:nvSpPr>
          <p:cNvPr id="54285" name="Rectangle 14">
            <a:extLst>
              <a:ext uri="{FF2B5EF4-FFF2-40B4-BE49-F238E27FC236}">
                <a16:creationId xmlns:a16="http://schemas.microsoft.com/office/drawing/2014/main" id="{822F3381-0585-E836-6FB9-193848540EE2}"/>
              </a:ext>
            </a:extLst>
          </p:cNvPr>
          <p:cNvSpPr>
            <a:spLocks noChangeArrowheads="1"/>
          </p:cNvSpPr>
          <p:nvPr/>
        </p:nvSpPr>
        <p:spPr bwMode="auto">
          <a:xfrm>
            <a:off x="0" y="115888"/>
            <a:ext cx="3968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i="1" u="sng">
                <a:latin typeface="Arial" panose="020B0604020202020204" pitchFamily="34" charset="0"/>
              </a:rPr>
              <a:t>Exemples : Différentes possibilités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30"/>
                                        </p:tgtEl>
                                        <p:attrNameLst>
                                          <p:attrName>style.visibility</p:attrName>
                                        </p:attrNameLst>
                                      </p:cBhvr>
                                      <p:to>
                                        <p:strVal val="visible"/>
                                      </p:to>
                                    </p:set>
                                    <p:animEffect transition="in" filter="checkerboard(across)">
                                      <p:cBhvr>
                                        <p:cTn id="7" dur="500"/>
                                        <p:tgtEl>
                                          <p:spTgt spid="235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27"/>
                                        </p:tgtEl>
                                        <p:attrNameLst>
                                          <p:attrName>style.visibility</p:attrName>
                                        </p:attrNameLst>
                                      </p:cBhvr>
                                      <p:to>
                                        <p:strVal val="visible"/>
                                      </p:to>
                                    </p:set>
                                    <p:animEffect transition="in" filter="checkerboard(across)">
                                      <p:cBhvr>
                                        <p:cTn id="12" dur="500"/>
                                        <p:tgtEl>
                                          <p:spTgt spid="235527"/>
                                        </p:tgtEl>
                                      </p:cBhvr>
                                    </p:animEffect>
                                  </p:childTnLst>
                                </p:cTn>
                              </p:par>
                              <p:par>
                                <p:cTn id="13" presetID="5" presetClass="entr" presetSubtype="10" fill="hold" nodeType="withEffect">
                                  <p:stCondLst>
                                    <p:cond delay="0"/>
                                  </p:stCondLst>
                                  <p:childTnLst>
                                    <p:set>
                                      <p:cBhvr>
                                        <p:cTn id="14" dur="1" fill="hold">
                                          <p:stCondLst>
                                            <p:cond delay="0"/>
                                          </p:stCondLst>
                                        </p:cTn>
                                        <p:tgtEl>
                                          <p:spTgt spid="235523"/>
                                        </p:tgtEl>
                                        <p:attrNameLst>
                                          <p:attrName>style.visibility</p:attrName>
                                        </p:attrNameLst>
                                      </p:cBhvr>
                                      <p:to>
                                        <p:strVal val="visible"/>
                                      </p:to>
                                    </p:set>
                                    <p:animEffect transition="in" filter="checkerboard(across)">
                                      <p:cBhvr>
                                        <p:cTn id="15" dur="500"/>
                                        <p:tgtEl>
                                          <p:spTgt spid="23552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35531"/>
                                        </p:tgtEl>
                                        <p:attrNameLst>
                                          <p:attrName>style.visibility</p:attrName>
                                        </p:attrNameLst>
                                      </p:cBhvr>
                                      <p:to>
                                        <p:strVal val="visible"/>
                                      </p:to>
                                    </p:set>
                                    <p:animEffect transition="in" filter="checkerboard(across)">
                                      <p:cBhvr>
                                        <p:cTn id="20" dur="500"/>
                                        <p:tgtEl>
                                          <p:spTgt spid="23553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235528"/>
                                        </p:tgtEl>
                                        <p:attrNameLst>
                                          <p:attrName>style.visibility</p:attrName>
                                        </p:attrNameLst>
                                      </p:cBhvr>
                                      <p:to>
                                        <p:strVal val="visible"/>
                                      </p:to>
                                    </p:set>
                                    <p:animEffect transition="in" filter="wipe(up)">
                                      <p:cBhvr>
                                        <p:cTn id="25" dur="500"/>
                                        <p:tgtEl>
                                          <p:spTgt spid="235528"/>
                                        </p:tgtEl>
                                      </p:cBhvr>
                                    </p:animEffect>
                                  </p:childTnLst>
                                </p:cTn>
                              </p:par>
                              <p:par>
                                <p:cTn id="26" presetID="22" presetClass="entr" presetSubtype="1" fill="hold" nodeType="withEffect">
                                  <p:stCondLst>
                                    <p:cond delay="0"/>
                                  </p:stCondLst>
                                  <p:childTnLst>
                                    <p:set>
                                      <p:cBhvr>
                                        <p:cTn id="27" dur="1" fill="hold">
                                          <p:stCondLst>
                                            <p:cond delay="0"/>
                                          </p:stCondLst>
                                        </p:cTn>
                                        <p:tgtEl>
                                          <p:spTgt spid="235524"/>
                                        </p:tgtEl>
                                        <p:attrNameLst>
                                          <p:attrName>style.visibility</p:attrName>
                                        </p:attrNameLst>
                                      </p:cBhvr>
                                      <p:to>
                                        <p:strVal val="visible"/>
                                      </p:to>
                                    </p:set>
                                    <p:animEffect transition="in" filter="wipe(up)">
                                      <p:cBhvr>
                                        <p:cTn id="28" dur="500"/>
                                        <p:tgtEl>
                                          <p:spTgt spid="23552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35532"/>
                                        </p:tgtEl>
                                        <p:attrNameLst>
                                          <p:attrName>style.visibility</p:attrName>
                                        </p:attrNameLst>
                                      </p:cBhvr>
                                      <p:to>
                                        <p:strVal val="visible"/>
                                      </p:to>
                                    </p:set>
                                    <p:animEffect transition="in" filter="checkerboard(across)">
                                      <p:cBhvr>
                                        <p:cTn id="33" dur="500"/>
                                        <p:tgtEl>
                                          <p:spTgt spid="23553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235529"/>
                                        </p:tgtEl>
                                        <p:attrNameLst>
                                          <p:attrName>style.visibility</p:attrName>
                                        </p:attrNameLst>
                                      </p:cBhvr>
                                      <p:to>
                                        <p:strVal val="visible"/>
                                      </p:to>
                                    </p:set>
                                    <p:animEffect transition="in" filter="wipe(up)">
                                      <p:cBhvr>
                                        <p:cTn id="38" dur="1000"/>
                                        <p:tgtEl>
                                          <p:spTgt spid="235529"/>
                                        </p:tgtEl>
                                      </p:cBhvr>
                                    </p:animEffect>
                                  </p:childTnLst>
                                </p:cTn>
                              </p:par>
                              <p:par>
                                <p:cTn id="39" presetID="22" presetClass="entr" presetSubtype="1" fill="hold" nodeType="withEffect">
                                  <p:stCondLst>
                                    <p:cond delay="0"/>
                                  </p:stCondLst>
                                  <p:childTnLst>
                                    <p:set>
                                      <p:cBhvr>
                                        <p:cTn id="40" dur="1" fill="hold">
                                          <p:stCondLst>
                                            <p:cond delay="0"/>
                                          </p:stCondLst>
                                        </p:cTn>
                                        <p:tgtEl>
                                          <p:spTgt spid="235525"/>
                                        </p:tgtEl>
                                        <p:attrNameLst>
                                          <p:attrName>style.visibility</p:attrName>
                                        </p:attrNameLst>
                                      </p:cBhvr>
                                      <p:to>
                                        <p:strVal val="visible"/>
                                      </p:to>
                                    </p:set>
                                    <p:animEffect transition="in" filter="wipe(up)">
                                      <p:cBhvr>
                                        <p:cTn id="41" dur="1000"/>
                                        <p:tgtEl>
                                          <p:spTgt spid="23552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235533"/>
                                        </p:tgtEl>
                                        <p:attrNameLst>
                                          <p:attrName>style.visibility</p:attrName>
                                        </p:attrNameLst>
                                      </p:cBhvr>
                                      <p:to>
                                        <p:strVal val="visible"/>
                                      </p:to>
                                    </p:set>
                                    <p:animEffect transition="in" filter="checkerboard(across)">
                                      <p:cBhvr>
                                        <p:cTn id="46" dur="500"/>
                                        <p:tgtEl>
                                          <p:spTgt spid="235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0" grpId="0" animBg="1"/>
      <p:bldP spid="235531" grpId="0" animBg="1"/>
      <p:bldP spid="235532" grpId="0" animBg="1"/>
      <p:bldP spid="23553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a:extLst>
              <a:ext uri="{FF2B5EF4-FFF2-40B4-BE49-F238E27FC236}">
                <a16:creationId xmlns:a16="http://schemas.microsoft.com/office/drawing/2014/main" id="{8508EEF1-A47C-48A3-2774-7114A788AF1E}"/>
              </a:ext>
            </a:extLst>
          </p:cNvPr>
          <p:cNvSpPr>
            <a:spLocks noChangeArrowheads="1"/>
          </p:cNvSpPr>
          <p:nvPr/>
        </p:nvSpPr>
        <p:spPr bwMode="auto">
          <a:xfrm>
            <a:off x="3492500" y="1484313"/>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5298" name="Oval 7">
            <a:extLst>
              <a:ext uri="{FF2B5EF4-FFF2-40B4-BE49-F238E27FC236}">
                <a16:creationId xmlns:a16="http://schemas.microsoft.com/office/drawing/2014/main" id="{E1EE1431-B53E-E731-0D0A-9A0C044351B5}"/>
              </a:ext>
            </a:extLst>
          </p:cNvPr>
          <p:cNvSpPr>
            <a:spLocks noChangeArrowheads="1"/>
          </p:cNvSpPr>
          <p:nvPr/>
        </p:nvSpPr>
        <p:spPr bwMode="auto">
          <a:xfrm>
            <a:off x="4716463" y="1484313"/>
            <a:ext cx="503237" cy="4318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5299" name="Line 8">
            <a:extLst>
              <a:ext uri="{FF2B5EF4-FFF2-40B4-BE49-F238E27FC236}">
                <a16:creationId xmlns:a16="http://schemas.microsoft.com/office/drawing/2014/main" id="{50CA3E17-6138-00BC-DF8C-FBC6709CAFA4}"/>
              </a:ext>
            </a:extLst>
          </p:cNvPr>
          <p:cNvSpPr>
            <a:spLocks noChangeShapeType="1"/>
          </p:cNvSpPr>
          <p:nvPr/>
        </p:nvSpPr>
        <p:spPr bwMode="auto">
          <a:xfrm>
            <a:off x="3924300" y="1700213"/>
            <a:ext cx="7921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0" name="Line 9">
            <a:extLst>
              <a:ext uri="{FF2B5EF4-FFF2-40B4-BE49-F238E27FC236}">
                <a16:creationId xmlns:a16="http://schemas.microsoft.com/office/drawing/2014/main" id="{E00243B0-CAC4-6AD0-E2DD-30D11605D9FF}"/>
              </a:ext>
            </a:extLst>
          </p:cNvPr>
          <p:cNvSpPr>
            <a:spLocks noChangeShapeType="1"/>
          </p:cNvSpPr>
          <p:nvPr/>
        </p:nvSpPr>
        <p:spPr bwMode="auto">
          <a:xfrm>
            <a:off x="4356100" y="1700213"/>
            <a:ext cx="0" cy="576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1" name="Line 10">
            <a:extLst>
              <a:ext uri="{FF2B5EF4-FFF2-40B4-BE49-F238E27FC236}">
                <a16:creationId xmlns:a16="http://schemas.microsoft.com/office/drawing/2014/main" id="{3D76D15D-2FAB-D2A1-8B15-F1C5A7ABE863}"/>
              </a:ext>
            </a:extLst>
          </p:cNvPr>
          <p:cNvSpPr>
            <a:spLocks noChangeShapeType="1"/>
          </p:cNvSpPr>
          <p:nvPr/>
        </p:nvSpPr>
        <p:spPr bwMode="auto">
          <a:xfrm>
            <a:off x="2484438" y="2276475"/>
            <a:ext cx="3167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2" name="Rectangle 11">
            <a:extLst>
              <a:ext uri="{FF2B5EF4-FFF2-40B4-BE49-F238E27FC236}">
                <a16:creationId xmlns:a16="http://schemas.microsoft.com/office/drawing/2014/main" id="{C24EA3E3-A260-5336-A1D0-EEF7654C64C5}"/>
              </a:ext>
            </a:extLst>
          </p:cNvPr>
          <p:cNvSpPr>
            <a:spLocks noChangeArrowheads="1"/>
          </p:cNvSpPr>
          <p:nvPr/>
        </p:nvSpPr>
        <p:spPr bwMode="auto">
          <a:xfrm>
            <a:off x="2268538" y="2492375"/>
            <a:ext cx="431800" cy="431800"/>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5303" name="Rectangle 12">
            <a:extLst>
              <a:ext uri="{FF2B5EF4-FFF2-40B4-BE49-F238E27FC236}">
                <a16:creationId xmlns:a16="http://schemas.microsoft.com/office/drawing/2014/main" id="{19C33E63-D987-7C34-FFDE-7A9333C85285}"/>
              </a:ext>
            </a:extLst>
          </p:cNvPr>
          <p:cNvSpPr>
            <a:spLocks noChangeArrowheads="1"/>
          </p:cNvSpPr>
          <p:nvPr/>
        </p:nvSpPr>
        <p:spPr bwMode="auto">
          <a:xfrm>
            <a:off x="4284663" y="2492375"/>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5304" name="Oval 13">
            <a:extLst>
              <a:ext uri="{FF2B5EF4-FFF2-40B4-BE49-F238E27FC236}">
                <a16:creationId xmlns:a16="http://schemas.microsoft.com/office/drawing/2014/main" id="{B243E6F6-078E-49DC-20F5-F025B6707A0D}"/>
              </a:ext>
            </a:extLst>
          </p:cNvPr>
          <p:cNvSpPr>
            <a:spLocks noChangeArrowheads="1"/>
          </p:cNvSpPr>
          <p:nvPr/>
        </p:nvSpPr>
        <p:spPr bwMode="auto">
          <a:xfrm>
            <a:off x="3276600" y="2492375"/>
            <a:ext cx="503238"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5305" name="Oval 14">
            <a:extLst>
              <a:ext uri="{FF2B5EF4-FFF2-40B4-BE49-F238E27FC236}">
                <a16:creationId xmlns:a16="http://schemas.microsoft.com/office/drawing/2014/main" id="{62682B65-1A02-1BDD-0885-A8991F163AFF}"/>
              </a:ext>
            </a:extLst>
          </p:cNvPr>
          <p:cNvSpPr>
            <a:spLocks noChangeArrowheads="1"/>
          </p:cNvSpPr>
          <p:nvPr/>
        </p:nvSpPr>
        <p:spPr bwMode="auto">
          <a:xfrm>
            <a:off x="5435600" y="2492375"/>
            <a:ext cx="503238" cy="4318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5306" name="Line 15">
            <a:extLst>
              <a:ext uri="{FF2B5EF4-FFF2-40B4-BE49-F238E27FC236}">
                <a16:creationId xmlns:a16="http://schemas.microsoft.com/office/drawing/2014/main" id="{6765E593-1593-C4A7-EF47-03616628F281}"/>
              </a:ext>
            </a:extLst>
          </p:cNvPr>
          <p:cNvSpPr>
            <a:spLocks noChangeShapeType="1"/>
          </p:cNvSpPr>
          <p:nvPr/>
        </p:nvSpPr>
        <p:spPr bwMode="auto">
          <a:xfrm>
            <a:off x="2484438" y="227647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7" name="Line 16">
            <a:extLst>
              <a:ext uri="{FF2B5EF4-FFF2-40B4-BE49-F238E27FC236}">
                <a16:creationId xmlns:a16="http://schemas.microsoft.com/office/drawing/2014/main" id="{D0855CA2-EAF9-87DF-EA60-9BA52D2D9931}"/>
              </a:ext>
            </a:extLst>
          </p:cNvPr>
          <p:cNvSpPr>
            <a:spLocks noChangeShapeType="1"/>
          </p:cNvSpPr>
          <p:nvPr/>
        </p:nvSpPr>
        <p:spPr bwMode="auto">
          <a:xfrm>
            <a:off x="3563938" y="227647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8" name="Line 17">
            <a:extLst>
              <a:ext uri="{FF2B5EF4-FFF2-40B4-BE49-F238E27FC236}">
                <a16:creationId xmlns:a16="http://schemas.microsoft.com/office/drawing/2014/main" id="{FD4FD5D2-0456-B5E2-DF13-9C6C6AA34A57}"/>
              </a:ext>
            </a:extLst>
          </p:cNvPr>
          <p:cNvSpPr>
            <a:spLocks noChangeShapeType="1"/>
          </p:cNvSpPr>
          <p:nvPr/>
        </p:nvSpPr>
        <p:spPr bwMode="auto">
          <a:xfrm>
            <a:off x="4500563" y="227647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9" name="Line 18">
            <a:extLst>
              <a:ext uri="{FF2B5EF4-FFF2-40B4-BE49-F238E27FC236}">
                <a16:creationId xmlns:a16="http://schemas.microsoft.com/office/drawing/2014/main" id="{CEBC4582-5CC2-A7AD-5494-A317DF782A6A}"/>
              </a:ext>
            </a:extLst>
          </p:cNvPr>
          <p:cNvSpPr>
            <a:spLocks noChangeShapeType="1"/>
          </p:cNvSpPr>
          <p:nvPr/>
        </p:nvSpPr>
        <p:spPr bwMode="auto">
          <a:xfrm>
            <a:off x="5651500" y="227647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27" name="Rectangle 19">
            <a:extLst>
              <a:ext uri="{FF2B5EF4-FFF2-40B4-BE49-F238E27FC236}">
                <a16:creationId xmlns:a16="http://schemas.microsoft.com/office/drawing/2014/main" id="{2A52C70C-13F5-6736-D3EB-ABC721E2ADC9}"/>
              </a:ext>
            </a:extLst>
          </p:cNvPr>
          <p:cNvSpPr>
            <a:spLocks noChangeArrowheads="1"/>
          </p:cNvSpPr>
          <p:nvPr/>
        </p:nvSpPr>
        <p:spPr bwMode="auto">
          <a:xfrm>
            <a:off x="5219700" y="148431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47828" name="Rectangle 20">
            <a:extLst>
              <a:ext uri="{FF2B5EF4-FFF2-40B4-BE49-F238E27FC236}">
                <a16:creationId xmlns:a16="http://schemas.microsoft.com/office/drawing/2014/main" id="{9256E08F-B2B0-9BC4-19A3-37490AAA379B}"/>
              </a:ext>
            </a:extLst>
          </p:cNvPr>
          <p:cNvSpPr>
            <a:spLocks noChangeArrowheads="1"/>
          </p:cNvSpPr>
          <p:nvPr/>
        </p:nvSpPr>
        <p:spPr bwMode="auto">
          <a:xfrm>
            <a:off x="3060700" y="148431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47829" name="Rectangle 21">
            <a:extLst>
              <a:ext uri="{FF2B5EF4-FFF2-40B4-BE49-F238E27FC236}">
                <a16:creationId xmlns:a16="http://schemas.microsoft.com/office/drawing/2014/main" id="{84684A47-155F-7151-5EFF-C874F5BD5E0D}"/>
              </a:ext>
            </a:extLst>
          </p:cNvPr>
          <p:cNvSpPr>
            <a:spLocks noChangeArrowheads="1"/>
          </p:cNvSpPr>
          <p:nvPr/>
        </p:nvSpPr>
        <p:spPr bwMode="auto">
          <a:xfrm>
            <a:off x="5508625" y="28527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47830" name="Rectangle 22">
            <a:extLst>
              <a:ext uri="{FF2B5EF4-FFF2-40B4-BE49-F238E27FC236}">
                <a16:creationId xmlns:a16="http://schemas.microsoft.com/office/drawing/2014/main" id="{DAEA4B72-0425-61D5-E206-0196F2B6C0A4}"/>
              </a:ext>
            </a:extLst>
          </p:cNvPr>
          <p:cNvSpPr>
            <a:spLocks noChangeArrowheads="1"/>
          </p:cNvSpPr>
          <p:nvPr/>
        </p:nvSpPr>
        <p:spPr bwMode="auto">
          <a:xfrm>
            <a:off x="2195513" y="28527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47831" name="Rectangle 23">
            <a:extLst>
              <a:ext uri="{FF2B5EF4-FFF2-40B4-BE49-F238E27FC236}">
                <a16:creationId xmlns:a16="http://schemas.microsoft.com/office/drawing/2014/main" id="{F2A00E38-81FC-DF36-EAB1-796C2AC2ABED}"/>
              </a:ext>
            </a:extLst>
          </p:cNvPr>
          <p:cNvSpPr>
            <a:spLocks noChangeArrowheads="1"/>
          </p:cNvSpPr>
          <p:nvPr/>
        </p:nvSpPr>
        <p:spPr bwMode="auto">
          <a:xfrm>
            <a:off x="3276600" y="27813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47832" name="Rectangle 24">
            <a:extLst>
              <a:ext uri="{FF2B5EF4-FFF2-40B4-BE49-F238E27FC236}">
                <a16:creationId xmlns:a16="http://schemas.microsoft.com/office/drawing/2014/main" id="{73267154-74FE-5D6C-6D0D-5CD60B812D8E}"/>
              </a:ext>
            </a:extLst>
          </p:cNvPr>
          <p:cNvSpPr>
            <a:spLocks noChangeArrowheads="1"/>
          </p:cNvSpPr>
          <p:nvPr/>
        </p:nvSpPr>
        <p:spPr bwMode="auto">
          <a:xfrm>
            <a:off x="4284663" y="27813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47833" name="Rectangle 25">
            <a:extLst>
              <a:ext uri="{FF2B5EF4-FFF2-40B4-BE49-F238E27FC236}">
                <a16:creationId xmlns:a16="http://schemas.microsoft.com/office/drawing/2014/main" id="{F0611DED-CF0A-7D28-AF92-80DEF0136321}"/>
              </a:ext>
            </a:extLst>
          </p:cNvPr>
          <p:cNvSpPr>
            <a:spLocks noChangeArrowheads="1"/>
          </p:cNvSpPr>
          <p:nvPr/>
        </p:nvSpPr>
        <p:spPr bwMode="auto">
          <a:xfrm>
            <a:off x="4787900" y="11255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34" name="Rectangle 26">
            <a:extLst>
              <a:ext uri="{FF2B5EF4-FFF2-40B4-BE49-F238E27FC236}">
                <a16:creationId xmlns:a16="http://schemas.microsoft.com/office/drawing/2014/main" id="{69AE22CA-9853-B324-8625-C936E8BD0B9D}"/>
              </a:ext>
            </a:extLst>
          </p:cNvPr>
          <p:cNvSpPr>
            <a:spLocks noChangeArrowheads="1"/>
          </p:cNvSpPr>
          <p:nvPr/>
        </p:nvSpPr>
        <p:spPr bwMode="auto">
          <a:xfrm>
            <a:off x="3492500" y="11255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rR</a:t>
            </a:r>
          </a:p>
        </p:txBody>
      </p:sp>
      <p:sp>
        <p:nvSpPr>
          <p:cNvPr id="247835" name="Rectangle 27">
            <a:extLst>
              <a:ext uri="{FF2B5EF4-FFF2-40B4-BE49-F238E27FC236}">
                <a16:creationId xmlns:a16="http://schemas.microsoft.com/office/drawing/2014/main" id="{BDB956C5-E47D-5BF3-6E3C-C7FB81A0B1CE}"/>
              </a:ext>
            </a:extLst>
          </p:cNvPr>
          <p:cNvSpPr>
            <a:spLocks noChangeArrowheads="1"/>
          </p:cNvSpPr>
          <p:nvPr/>
        </p:nvSpPr>
        <p:spPr bwMode="auto">
          <a:xfrm>
            <a:off x="3492500" y="1484313"/>
            <a:ext cx="215900" cy="431800"/>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36" name="Rectangle 28">
            <a:extLst>
              <a:ext uri="{FF2B5EF4-FFF2-40B4-BE49-F238E27FC236}">
                <a16:creationId xmlns:a16="http://schemas.microsoft.com/office/drawing/2014/main" id="{8DDE3E17-B1F1-BB08-D8DA-7031E6635AB9}"/>
              </a:ext>
            </a:extLst>
          </p:cNvPr>
          <p:cNvSpPr>
            <a:spLocks noChangeArrowheads="1"/>
          </p:cNvSpPr>
          <p:nvPr/>
        </p:nvSpPr>
        <p:spPr bwMode="auto">
          <a:xfrm>
            <a:off x="5508625" y="30686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u="sng">
                <a:solidFill>
                  <a:srgbClr val="FFFF00"/>
                </a:solidFill>
                <a:latin typeface="Arial" panose="020B0604020202020204" pitchFamily="34" charset="0"/>
              </a:rPr>
              <a:t>r r</a:t>
            </a:r>
          </a:p>
        </p:txBody>
      </p:sp>
      <p:sp>
        <p:nvSpPr>
          <p:cNvPr id="247837" name="Rectangle 29">
            <a:extLst>
              <a:ext uri="{FF2B5EF4-FFF2-40B4-BE49-F238E27FC236}">
                <a16:creationId xmlns:a16="http://schemas.microsoft.com/office/drawing/2014/main" id="{1BD3F67F-9F46-51E7-96EC-748E8701BF42}"/>
              </a:ext>
            </a:extLst>
          </p:cNvPr>
          <p:cNvSpPr>
            <a:spLocks noChangeArrowheads="1"/>
          </p:cNvSpPr>
          <p:nvPr/>
        </p:nvSpPr>
        <p:spPr bwMode="auto">
          <a:xfrm>
            <a:off x="2195513" y="30686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38" name="Rectangle 30">
            <a:extLst>
              <a:ext uri="{FF2B5EF4-FFF2-40B4-BE49-F238E27FC236}">
                <a16:creationId xmlns:a16="http://schemas.microsoft.com/office/drawing/2014/main" id="{38A6F7E5-6B63-50A7-048F-D6B2E94FF691}"/>
              </a:ext>
            </a:extLst>
          </p:cNvPr>
          <p:cNvSpPr>
            <a:spLocks noChangeArrowheads="1"/>
          </p:cNvSpPr>
          <p:nvPr/>
        </p:nvSpPr>
        <p:spPr bwMode="auto">
          <a:xfrm>
            <a:off x="4284663" y="30686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39" name="Rectangle 31">
            <a:extLst>
              <a:ext uri="{FF2B5EF4-FFF2-40B4-BE49-F238E27FC236}">
                <a16:creationId xmlns:a16="http://schemas.microsoft.com/office/drawing/2014/main" id="{11000D26-EB54-48FB-72F1-BDD515B609F7}"/>
              </a:ext>
            </a:extLst>
          </p:cNvPr>
          <p:cNvSpPr>
            <a:spLocks noChangeArrowheads="1"/>
          </p:cNvSpPr>
          <p:nvPr/>
        </p:nvSpPr>
        <p:spPr bwMode="auto">
          <a:xfrm>
            <a:off x="3276600" y="30686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Rr</a:t>
            </a:r>
          </a:p>
        </p:txBody>
      </p:sp>
      <p:sp>
        <p:nvSpPr>
          <p:cNvPr id="247840" name="Line 32">
            <a:extLst>
              <a:ext uri="{FF2B5EF4-FFF2-40B4-BE49-F238E27FC236}">
                <a16:creationId xmlns:a16="http://schemas.microsoft.com/office/drawing/2014/main" id="{B86E646F-8936-339E-4B10-BF35DD1579D1}"/>
              </a:ext>
            </a:extLst>
          </p:cNvPr>
          <p:cNvSpPr>
            <a:spLocks noChangeShapeType="1"/>
          </p:cNvSpPr>
          <p:nvPr/>
        </p:nvSpPr>
        <p:spPr bwMode="auto">
          <a:xfrm>
            <a:off x="5940425" y="2708275"/>
            <a:ext cx="576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41" name="Rectangle 33">
            <a:extLst>
              <a:ext uri="{FF2B5EF4-FFF2-40B4-BE49-F238E27FC236}">
                <a16:creationId xmlns:a16="http://schemas.microsoft.com/office/drawing/2014/main" id="{52C523B6-3017-B74C-5D49-379D9BB24A28}"/>
              </a:ext>
            </a:extLst>
          </p:cNvPr>
          <p:cNvSpPr>
            <a:spLocks noChangeArrowheads="1"/>
          </p:cNvSpPr>
          <p:nvPr/>
        </p:nvSpPr>
        <p:spPr bwMode="auto">
          <a:xfrm>
            <a:off x="6516688" y="2492375"/>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42" name="Line 34">
            <a:extLst>
              <a:ext uri="{FF2B5EF4-FFF2-40B4-BE49-F238E27FC236}">
                <a16:creationId xmlns:a16="http://schemas.microsoft.com/office/drawing/2014/main" id="{35344A6C-4800-F116-8F4E-BE80B966D163}"/>
              </a:ext>
            </a:extLst>
          </p:cNvPr>
          <p:cNvSpPr>
            <a:spLocks noChangeShapeType="1"/>
          </p:cNvSpPr>
          <p:nvPr/>
        </p:nvSpPr>
        <p:spPr bwMode="auto">
          <a:xfrm>
            <a:off x="6227763" y="2708275"/>
            <a:ext cx="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43" name="Line 35">
            <a:extLst>
              <a:ext uri="{FF2B5EF4-FFF2-40B4-BE49-F238E27FC236}">
                <a16:creationId xmlns:a16="http://schemas.microsoft.com/office/drawing/2014/main" id="{EFF4E4BA-9355-9116-BAEC-CF7EE2E5F316}"/>
              </a:ext>
            </a:extLst>
          </p:cNvPr>
          <p:cNvSpPr>
            <a:spLocks noChangeShapeType="1"/>
          </p:cNvSpPr>
          <p:nvPr/>
        </p:nvSpPr>
        <p:spPr bwMode="auto">
          <a:xfrm>
            <a:off x="2916238" y="3644900"/>
            <a:ext cx="54006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44" name="Rectangle 36">
            <a:extLst>
              <a:ext uri="{FF2B5EF4-FFF2-40B4-BE49-F238E27FC236}">
                <a16:creationId xmlns:a16="http://schemas.microsoft.com/office/drawing/2014/main" id="{DB7AC856-1BBB-8714-FCD1-59F93EA0CDD1}"/>
              </a:ext>
            </a:extLst>
          </p:cNvPr>
          <p:cNvSpPr>
            <a:spLocks noChangeArrowheads="1"/>
          </p:cNvSpPr>
          <p:nvPr/>
        </p:nvSpPr>
        <p:spPr bwMode="auto">
          <a:xfrm>
            <a:off x="8101013" y="3860800"/>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45" name="Oval 37">
            <a:extLst>
              <a:ext uri="{FF2B5EF4-FFF2-40B4-BE49-F238E27FC236}">
                <a16:creationId xmlns:a16="http://schemas.microsoft.com/office/drawing/2014/main" id="{62EDADDD-723E-D121-C363-43BEA6ABD621}"/>
              </a:ext>
            </a:extLst>
          </p:cNvPr>
          <p:cNvSpPr>
            <a:spLocks noChangeArrowheads="1"/>
          </p:cNvSpPr>
          <p:nvPr/>
        </p:nvSpPr>
        <p:spPr bwMode="auto">
          <a:xfrm>
            <a:off x="2700338" y="3860800"/>
            <a:ext cx="503237"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46" name="Rectangle 38">
            <a:extLst>
              <a:ext uri="{FF2B5EF4-FFF2-40B4-BE49-F238E27FC236}">
                <a16:creationId xmlns:a16="http://schemas.microsoft.com/office/drawing/2014/main" id="{F90C0F93-F195-CA38-60DA-A61F0FA1E8FF}"/>
              </a:ext>
            </a:extLst>
          </p:cNvPr>
          <p:cNvSpPr>
            <a:spLocks noChangeArrowheads="1"/>
          </p:cNvSpPr>
          <p:nvPr/>
        </p:nvSpPr>
        <p:spPr bwMode="auto">
          <a:xfrm>
            <a:off x="5580063" y="3860800"/>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47" name="Oval 39">
            <a:extLst>
              <a:ext uri="{FF2B5EF4-FFF2-40B4-BE49-F238E27FC236}">
                <a16:creationId xmlns:a16="http://schemas.microsoft.com/office/drawing/2014/main" id="{4DD7A84B-AFB2-D8B0-6231-2317DC1F3B2B}"/>
              </a:ext>
            </a:extLst>
          </p:cNvPr>
          <p:cNvSpPr>
            <a:spLocks noChangeArrowheads="1"/>
          </p:cNvSpPr>
          <p:nvPr/>
        </p:nvSpPr>
        <p:spPr bwMode="auto">
          <a:xfrm>
            <a:off x="4572000" y="3860800"/>
            <a:ext cx="503238"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48" name="Rectangle 40">
            <a:extLst>
              <a:ext uri="{FF2B5EF4-FFF2-40B4-BE49-F238E27FC236}">
                <a16:creationId xmlns:a16="http://schemas.microsoft.com/office/drawing/2014/main" id="{C0FC07C8-A48F-62C9-84AD-E96718EEA2DB}"/>
              </a:ext>
            </a:extLst>
          </p:cNvPr>
          <p:cNvSpPr>
            <a:spLocks noChangeArrowheads="1"/>
          </p:cNvSpPr>
          <p:nvPr/>
        </p:nvSpPr>
        <p:spPr bwMode="auto">
          <a:xfrm>
            <a:off x="7308850" y="3860800"/>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49" name="Oval 41">
            <a:extLst>
              <a:ext uri="{FF2B5EF4-FFF2-40B4-BE49-F238E27FC236}">
                <a16:creationId xmlns:a16="http://schemas.microsoft.com/office/drawing/2014/main" id="{CD7D31AC-1A0E-697B-F96B-42FE198194CE}"/>
              </a:ext>
            </a:extLst>
          </p:cNvPr>
          <p:cNvSpPr>
            <a:spLocks noChangeArrowheads="1"/>
          </p:cNvSpPr>
          <p:nvPr/>
        </p:nvSpPr>
        <p:spPr bwMode="auto">
          <a:xfrm>
            <a:off x="6300788" y="3860800"/>
            <a:ext cx="503237"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50" name="Rectangle 42">
            <a:extLst>
              <a:ext uri="{FF2B5EF4-FFF2-40B4-BE49-F238E27FC236}">
                <a16:creationId xmlns:a16="http://schemas.microsoft.com/office/drawing/2014/main" id="{6202FA04-7EF5-F663-5075-3CD0EB79F317}"/>
              </a:ext>
            </a:extLst>
          </p:cNvPr>
          <p:cNvSpPr>
            <a:spLocks noChangeArrowheads="1"/>
          </p:cNvSpPr>
          <p:nvPr/>
        </p:nvSpPr>
        <p:spPr bwMode="auto">
          <a:xfrm>
            <a:off x="3708400" y="3860800"/>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51" name="Line 43">
            <a:extLst>
              <a:ext uri="{FF2B5EF4-FFF2-40B4-BE49-F238E27FC236}">
                <a16:creationId xmlns:a16="http://schemas.microsoft.com/office/drawing/2014/main" id="{D025700D-49A4-51B1-B458-8AF45C73B92F}"/>
              </a:ext>
            </a:extLst>
          </p:cNvPr>
          <p:cNvSpPr>
            <a:spLocks noChangeShapeType="1"/>
          </p:cNvSpPr>
          <p:nvPr/>
        </p:nvSpPr>
        <p:spPr bwMode="auto">
          <a:xfrm>
            <a:off x="2916238" y="36449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52" name="Line 44">
            <a:extLst>
              <a:ext uri="{FF2B5EF4-FFF2-40B4-BE49-F238E27FC236}">
                <a16:creationId xmlns:a16="http://schemas.microsoft.com/office/drawing/2014/main" id="{F3FC257A-141B-5448-BDA9-7A67C006A762}"/>
              </a:ext>
            </a:extLst>
          </p:cNvPr>
          <p:cNvSpPr>
            <a:spLocks noChangeShapeType="1"/>
          </p:cNvSpPr>
          <p:nvPr/>
        </p:nvSpPr>
        <p:spPr bwMode="auto">
          <a:xfrm>
            <a:off x="3924300" y="36449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53" name="Line 45">
            <a:extLst>
              <a:ext uri="{FF2B5EF4-FFF2-40B4-BE49-F238E27FC236}">
                <a16:creationId xmlns:a16="http://schemas.microsoft.com/office/drawing/2014/main" id="{E667E5BA-9F96-160D-9E07-81E909AB0F03}"/>
              </a:ext>
            </a:extLst>
          </p:cNvPr>
          <p:cNvSpPr>
            <a:spLocks noChangeShapeType="1"/>
          </p:cNvSpPr>
          <p:nvPr/>
        </p:nvSpPr>
        <p:spPr bwMode="auto">
          <a:xfrm>
            <a:off x="4859338" y="36449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54" name="Line 46">
            <a:extLst>
              <a:ext uri="{FF2B5EF4-FFF2-40B4-BE49-F238E27FC236}">
                <a16:creationId xmlns:a16="http://schemas.microsoft.com/office/drawing/2014/main" id="{3003DB83-AC46-480D-5C7A-A555B4F177B8}"/>
              </a:ext>
            </a:extLst>
          </p:cNvPr>
          <p:cNvSpPr>
            <a:spLocks noChangeShapeType="1"/>
          </p:cNvSpPr>
          <p:nvPr/>
        </p:nvSpPr>
        <p:spPr bwMode="auto">
          <a:xfrm>
            <a:off x="5795963" y="36449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55" name="Line 47">
            <a:extLst>
              <a:ext uri="{FF2B5EF4-FFF2-40B4-BE49-F238E27FC236}">
                <a16:creationId xmlns:a16="http://schemas.microsoft.com/office/drawing/2014/main" id="{4EAB4FC4-BF4D-EE8A-2951-545BBF392A5D}"/>
              </a:ext>
            </a:extLst>
          </p:cNvPr>
          <p:cNvSpPr>
            <a:spLocks noChangeShapeType="1"/>
          </p:cNvSpPr>
          <p:nvPr/>
        </p:nvSpPr>
        <p:spPr bwMode="auto">
          <a:xfrm>
            <a:off x="6516688" y="36449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56" name="Line 48">
            <a:extLst>
              <a:ext uri="{FF2B5EF4-FFF2-40B4-BE49-F238E27FC236}">
                <a16:creationId xmlns:a16="http://schemas.microsoft.com/office/drawing/2014/main" id="{44CDCD12-D1EB-37BF-2D15-0A3938A0ADED}"/>
              </a:ext>
            </a:extLst>
          </p:cNvPr>
          <p:cNvSpPr>
            <a:spLocks noChangeShapeType="1"/>
          </p:cNvSpPr>
          <p:nvPr/>
        </p:nvSpPr>
        <p:spPr bwMode="auto">
          <a:xfrm>
            <a:off x="7524750" y="36449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57" name="Line 49">
            <a:extLst>
              <a:ext uri="{FF2B5EF4-FFF2-40B4-BE49-F238E27FC236}">
                <a16:creationId xmlns:a16="http://schemas.microsoft.com/office/drawing/2014/main" id="{DD74937A-F698-0128-EF3A-04BD3BFFF2D5}"/>
              </a:ext>
            </a:extLst>
          </p:cNvPr>
          <p:cNvSpPr>
            <a:spLocks noChangeShapeType="1"/>
          </p:cNvSpPr>
          <p:nvPr/>
        </p:nvSpPr>
        <p:spPr bwMode="auto">
          <a:xfrm>
            <a:off x="8316913" y="36449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58" name="Rectangle 50">
            <a:extLst>
              <a:ext uri="{FF2B5EF4-FFF2-40B4-BE49-F238E27FC236}">
                <a16:creationId xmlns:a16="http://schemas.microsoft.com/office/drawing/2014/main" id="{1442595F-9B14-1AF9-2D99-F81E8FF5F9F1}"/>
              </a:ext>
            </a:extLst>
          </p:cNvPr>
          <p:cNvSpPr>
            <a:spLocks noChangeArrowheads="1"/>
          </p:cNvSpPr>
          <p:nvPr/>
        </p:nvSpPr>
        <p:spPr bwMode="auto">
          <a:xfrm>
            <a:off x="0" y="4608513"/>
            <a:ext cx="9144000" cy="2133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70000"/>
              <a:buFont typeface="Wingdings" pitchFamily="2" charset="2"/>
              <a:buChar char="n"/>
              <a:defRPr/>
            </a:pPr>
            <a:endParaRPr lang="fr-FR" sz="2000" dirty="0">
              <a:effectLst>
                <a:outerShdw blurRad="38100" dist="38100" dir="2700000" algn="tl">
                  <a:srgbClr val="000000"/>
                </a:outerShdw>
              </a:effectLst>
              <a:latin typeface="Garamond" pitchFamily="18" charset="0"/>
            </a:endParaRPr>
          </a:p>
        </p:txBody>
      </p:sp>
      <p:sp>
        <p:nvSpPr>
          <p:cNvPr id="55342" name="Rectangle 51">
            <a:extLst>
              <a:ext uri="{FF2B5EF4-FFF2-40B4-BE49-F238E27FC236}">
                <a16:creationId xmlns:a16="http://schemas.microsoft.com/office/drawing/2014/main" id="{F7E34790-0018-AA63-626B-520F44145628}"/>
              </a:ext>
            </a:extLst>
          </p:cNvPr>
          <p:cNvSpPr>
            <a:spLocks noChangeArrowheads="1"/>
          </p:cNvSpPr>
          <p:nvPr/>
        </p:nvSpPr>
        <p:spPr bwMode="auto">
          <a:xfrm>
            <a:off x="179388" y="333375"/>
            <a:ext cx="33845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u="sng">
                <a:latin typeface="Arial" panose="020B0604020202020204" pitchFamily="34" charset="0"/>
              </a:rPr>
              <a:t>La Pseudo dominance</a:t>
            </a:r>
          </a:p>
        </p:txBody>
      </p:sp>
      <p:sp>
        <p:nvSpPr>
          <p:cNvPr id="247860" name="Rectangle 52">
            <a:extLst>
              <a:ext uri="{FF2B5EF4-FFF2-40B4-BE49-F238E27FC236}">
                <a16:creationId xmlns:a16="http://schemas.microsoft.com/office/drawing/2014/main" id="{C9793988-0EF2-AF50-F450-EC2393F831DD}"/>
              </a:ext>
            </a:extLst>
          </p:cNvPr>
          <p:cNvSpPr>
            <a:spLocks noChangeArrowheads="1"/>
          </p:cNvSpPr>
          <p:nvPr/>
        </p:nvSpPr>
        <p:spPr bwMode="auto">
          <a:xfrm>
            <a:off x="4284663" y="2492375"/>
            <a:ext cx="215900" cy="431800"/>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47868" name="Rectangle 60">
            <a:extLst>
              <a:ext uri="{FF2B5EF4-FFF2-40B4-BE49-F238E27FC236}">
                <a16:creationId xmlns:a16="http://schemas.microsoft.com/office/drawing/2014/main" id="{9A7F825F-DFA8-1F2D-9CAC-5744C3A90405}"/>
              </a:ext>
            </a:extLst>
          </p:cNvPr>
          <p:cNvSpPr>
            <a:spLocks noChangeArrowheads="1"/>
          </p:cNvSpPr>
          <p:nvPr/>
        </p:nvSpPr>
        <p:spPr bwMode="auto">
          <a:xfrm>
            <a:off x="2771775" y="422116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69" name="Rectangle 61">
            <a:extLst>
              <a:ext uri="{FF2B5EF4-FFF2-40B4-BE49-F238E27FC236}">
                <a16:creationId xmlns:a16="http://schemas.microsoft.com/office/drawing/2014/main" id="{10CA1939-9EB3-2621-18DB-A0940DF9B2F9}"/>
              </a:ext>
            </a:extLst>
          </p:cNvPr>
          <p:cNvSpPr>
            <a:spLocks noChangeArrowheads="1"/>
          </p:cNvSpPr>
          <p:nvPr/>
        </p:nvSpPr>
        <p:spPr bwMode="auto">
          <a:xfrm>
            <a:off x="3708400" y="422116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70" name="Rectangle 62">
            <a:extLst>
              <a:ext uri="{FF2B5EF4-FFF2-40B4-BE49-F238E27FC236}">
                <a16:creationId xmlns:a16="http://schemas.microsoft.com/office/drawing/2014/main" id="{FE84B5F0-039B-69A9-102C-F921180971AB}"/>
              </a:ext>
            </a:extLst>
          </p:cNvPr>
          <p:cNvSpPr>
            <a:spLocks noChangeArrowheads="1"/>
          </p:cNvSpPr>
          <p:nvPr/>
        </p:nvSpPr>
        <p:spPr bwMode="auto">
          <a:xfrm>
            <a:off x="4572000" y="422116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71" name="Rectangle 63">
            <a:extLst>
              <a:ext uri="{FF2B5EF4-FFF2-40B4-BE49-F238E27FC236}">
                <a16:creationId xmlns:a16="http://schemas.microsoft.com/office/drawing/2014/main" id="{991F672C-2C43-AA16-A618-411ADD0D8C5A}"/>
              </a:ext>
            </a:extLst>
          </p:cNvPr>
          <p:cNvSpPr>
            <a:spLocks noChangeArrowheads="1"/>
          </p:cNvSpPr>
          <p:nvPr/>
        </p:nvSpPr>
        <p:spPr bwMode="auto">
          <a:xfrm>
            <a:off x="5653088" y="422116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72" name="Rectangle 64">
            <a:extLst>
              <a:ext uri="{FF2B5EF4-FFF2-40B4-BE49-F238E27FC236}">
                <a16:creationId xmlns:a16="http://schemas.microsoft.com/office/drawing/2014/main" id="{949F0AC6-BCD7-7B54-E975-F9B014CC7B2B}"/>
              </a:ext>
            </a:extLst>
          </p:cNvPr>
          <p:cNvSpPr>
            <a:spLocks noChangeArrowheads="1"/>
          </p:cNvSpPr>
          <p:nvPr/>
        </p:nvSpPr>
        <p:spPr bwMode="auto">
          <a:xfrm>
            <a:off x="6372225" y="422116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73" name="Rectangle 65">
            <a:extLst>
              <a:ext uri="{FF2B5EF4-FFF2-40B4-BE49-F238E27FC236}">
                <a16:creationId xmlns:a16="http://schemas.microsoft.com/office/drawing/2014/main" id="{2D5A6D9B-3228-954A-AC67-BBE2B50CDDB7}"/>
              </a:ext>
            </a:extLst>
          </p:cNvPr>
          <p:cNvSpPr>
            <a:spLocks noChangeArrowheads="1"/>
          </p:cNvSpPr>
          <p:nvPr/>
        </p:nvSpPr>
        <p:spPr bwMode="auto">
          <a:xfrm>
            <a:off x="7308850" y="422116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
        <p:nvSpPr>
          <p:cNvPr id="247874" name="Rectangle 66">
            <a:extLst>
              <a:ext uri="{FF2B5EF4-FFF2-40B4-BE49-F238E27FC236}">
                <a16:creationId xmlns:a16="http://schemas.microsoft.com/office/drawing/2014/main" id="{DB71F2E8-A348-1861-24E9-3994F71E4A95}"/>
              </a:ext>
            </a:extLst>
          </p:cNvPr>
          <p:cNvSpPr>
            <a:spLocks noChangeArrowheads="1"/>
          </p:cNvSpPr>
          <p:nvPr/>
        </p:nvSpPr>
        <p:spPr bwMode="auto">
          <a:xfrm>
            <a:off x="8101013" y="4221163"/>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R 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7827"/>
                                        </p:tgtEl>
                                        <p:attrNameLst>
                                          <p:attrName>style.visibility</p:attrName>
                                        </p:attrNameLst>
                                      </p:cBhvr>
                                      <p:to>
                                        <p:strVal val="visible"/>
                                      </p:to>
                                    </p:set>
                                    <p:animEffect transition="in" filter="checkerboard(across)">
                                      <p:cBhvr>
                                        <p:cTn id="7" dur="500"/>
                                        <p:tgtEl>
                                          <p:spTgt spid="24782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47828"/>
                                        </p:tgtEl>
                                        <p:attrNameLst>
                                          <p:attrName>style.visibility</p:attrName>
                                        </p:attrNameLst>
                                      </p:cBhvr>
                                      <p:to>
                                        <p:strVal val="visible"/>
                                      </p:to>
                                    </p:set>
                                    <p:animEffect transition="in" filter="checkerboard(across)">
                                      <p:cBhvr>
                                        <p:cTn id="10" dur="500"/>
                                        <p:tgtEl>
                                          <p:spTgt spid="24782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47830"/>
                                        </p:tgtEl>
                                        <p:attrNameLst>
                                          <p:attrName>style.visibility</p:attrName>
                                        </p:attrNameLst>
                                      </p:cBhvr>
                                      <p:to>
                                        <p:strVal val="visible"/>
                                      </p:to>
                                    </p:set>
                                    <p:animEffect transition="in" filter="checkerboard(across)">
                                      <p:cBhvr>
                                        <p:cTn id="13" dur="500"/>
                                        <p:tgtEl>
                                          <p:spTgt spid="24783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47831"/>
                                        </p:tgtEl>
                                        <p:attrNameLst>
                                          <p:attrName>style.visibility</p:attrName>
                                        </p:attrNameLst>
                                      </p:cBhvr>
                                      <p:to>
                                        <p:strVal val="visible"/>
                                      </p:to>
                                    </p:set>
                                    <p:animEffect transition="in" filter="checkerboard(across)">
                                      <p:cBhvr>
                                        <p:cTn id="16" dur="500"/>
                                        <p:tgtEl>
                                          <p:spTgt spid="247831"/>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47832"/>
                                        </p:tgtEl>
                                        <p:attrNameLst>
                                          <p:attrName>style.visibility</p:attrName>
                                        </p:attrNameLst>
                                      </p:cBhvr>
                                      <p:to>
                                        <p:strVal val="visible"/>
                                      </p:to>
                                    </p:set>
                                    <p:animEffect transition="in" filter="checkerboard(across)">
                                      <p:cBhvr>
                                        <p:cTn id="19" dur="500"/>
                                        <p:tgtEl>
                                          <p:spTgt spid="24783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47829"/>
                                        </p:tgtEl>
                                        <p:attrNameLst>
                                          <p:attrName>style.visibility</p:attrName>
                                        </p:attrNameLst>
                                      </p:cBhvr>
                                      <p:to>
                                        <p:strVal val="visible"/>
                                      </p:to>
                                    </p:set>
                                    <p:animEffect transition="in" filter="checkerboard(across)">
                                      <p:cBhvr>
                                        <p:cTn id="22" dur="500"/>
                                        <p:tgtEl>
                                          <p:spTgt spid="2478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7835"/>
                                        </p:tgtEl>
                                        <p:attrNameLst>
                                          <p:attrName>style.visibility</p:attrName>
                                        </p:attrNameLst>
                                      </p:cBhvr>
                                      <p:to>
                                        <p:strVal val="visible"/>
                                      </p:to>
                                    </p:set>
                                    <p:animEffect transition="in" filter="checkerboard(across)">
                                      <p:cBhvr>
                                        <p:cTn id="27" dur="500"/>
                                        <p:tgtEl>
                                          <p:spTgt spid="247835"/>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247834"/>
                                        </p:tgtEl>
                                        <p:attrNameLst>
                                          <p:attrName>style.visibility</p:attrName>
                                        </p:attrNameLst>
                                      </p:cBhvr>
                                      <p:to>
                                        <p:strVal val="visible"/>
                                      </p:to>
                                    </p:set>
                                    <p:animEffect transition="in" filter="checkerboard(across)">
                                      <p:cBhvr>
                                        <p:cTn id="30" dur="500"/>
                                        <p:tgtEl>
                                          <p:spTgt spid="247834"/>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247833"/>
                                        </p:tgtEl>
                                        <p:attrNameLst>
                                          <p:attrName>style.visibility</p:attrName>
                                        </p:attrNameLst>
                                      </p:cBhvr>
                                      <p:to>
                                        <p:strVal val="visible"/>
                                      </p:to>
                                    </p:set>
                                    <p:animEffect transition="in" filter="checkerboard(across)">
                                      <p:cBhvr>
                                        <p:cTn id="33" dur="500"/>
                                        <p:tgtEl>
                                          <p:spTgt spid="247833"/>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247837"/>
                                        </p:tgtEl>
                                        <p:attrNameLst>
                                          <p:attrName>style.visibility</p:attrName>
                                        </p:attrNameLst>
                                      </p:cBhvr>
                                      <p:to>
                                        <p:strVal val="visible"/>
                                      </p:to>
                                    </p:set>
                                    <p:animEffect transition="in" filter="checkerboard(across)">
                                      <p:cBhvr>
                                        <p:cTn id="36" dur="500"/>
                                        <p:tgtEl>
                                          <p:spTgt spid="247837"/>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247839"/>
                                        </p:tgtEl>
                                        <p:attrNameLst>
                                          <p:attrName>style.visibility</p:attrName>
                                        </p:attrNameLst>
                                      </p:cBhvr>
                                      <p:to>
                                        <p:strVal val="visible"/>
                                      </p:to>
                                    </p:set>
                                    <p:animEffect transition="in" filter="checkerboard(across)">
                                      <p:cBhvr>
                                        <p:cTn id="39" dur="500"/>
                                        <p:tgtEl>
                                          <p:spTgt spid="247839"/>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247838"/>
                                        </p:tgtEl>
                                        <p:attrNameLst>
                                          <p:attrName>style.visibility</p:attrName>
                                        </p:attrNameLst>
                                      </p:cBhvr>
                                      <p:to>
                                        <p:strVal val="visible"/>
                                      </p:to>
                                    </p:set>
                                    <p:animEffect transition="in" filter="checkerboard(across)">
                                      <p:cBhvr>
                                        <p:cTn id="42" dur="500"/>
                                        <p:tgtEl>
                                          <p:spTgt spid="247838"/>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247836"/>
                                        </p:tgtEl>
                                        <p:attrNameLst>
                                          <p:attrName>style.visibility</p:attrName>
                                        </p:attrNameLst>
                                      </p:cBhvr>
                                      <p:to>
                                        <p:strVal val="visible"/>
                                      </p:to>
                                    </p:set>
                                    <p:animEffect transition="in" filter="checkerboard(across)">
                                      <p:cBhvr>
                                        <p:cTn id="45" dur="500"/>
                                        <p:tgtEl>
                                          <p:spTgt spid="247836"/>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247860"/>
                                        </p:tgtEl>
                                        <p:attrNameLst>
                                          <p:attrName>style.visibility</p:attrName>
                                        </p:attrNameLst>
                                      </p:cBhvr>
                                      <p:to>
                                        <p:strVal val="visible"/>
                                      </p:to>
                                    </p:set>
                                    <p:animEffect transition="in" filter="checkerboard(across)">
                                      <p:cBhvr>
                                        <p:cTn id="48" dur="500"/>
                                        <p:tgtEl>
                                          <p:spTgt spid="24786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nodeType="clickEffect">
                                  <p:stCondLst>
                                    <p:cond delay="0"/>
                                  </p:stCondLst>
                                  <p:childTnLst>
                                    <p:set>
                                      <p:cBhvr>
                                        <p:cTn id="52" dur="1" fill="hold">
                                          <p:stCondLst>
                                            <p:cond delay="0"/>
                                          </p:stCondLst>
                                        </p:cTn>
                                        <p:tgtEl>
                                          <p:spTgt spid="247840"/>
                                        </p:tgtEl>
                                        <p:attrNameLst>
                                          <p:attrName>style.visibility</p:attrName>
                                        </p:attrNameLst>
                                      </p:cBhvr>
                                      <p:to>
                                        <p:strVal val="visible"/>
                                      </p:to>
                                    </p:set>
                                    <p:animEffect transition="in" filter="checkerboard(across)">
                                      <p:cBhvr>
                                        <p:cTn id="53" dur="500"/>
                                        <p:tgtEl>
                                          <p:spTgt spid="247840"/>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247841"/>
                                        </p:tgtEl>
                                        <p:attrNameLst>
                                          <p:attrName>style.visibility</p:attrName>
                                        </p:attrNameLst>
                                      </p:cBhvr>
                                      <p:to>
                                        <p:strVal val="visible"/>
                                      </p:to>
                                    </p:set>
                                    <p:animEffect transition="in" filter="checkerboard(across)">
                                      <p:cBhvr>
                                        <p:cTn id="56" dur="500"/>
                                        <p:tgtEl>
                                          <p:spTgt spid="24784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nodeType="clickEffect">
                                  <p:stCondLst>
                                    <p:cond delay="0"/>
                                  </p:stCondLst>
                                  <p:childTnLst>
                                    <p:set>
                                      <p:cBhvr>
                                        <p:cTn id="60" dur="1" fill="hold">
                                          <p:stCondLst>
                                            <p:cond delay="0"/>
                                          </p:stCondLst>
                                        </p:cTn>
                                        <p:tgtEl>
                                          <p:spTgt spid="247851"/>
                                        </p:tgtEl>
                                        <p:attrNameLst>
                                          <p:attrName>style.visibility</p:attrName>
                                        </p:attrNameLst>
                                      </p:cBhvr>
                                      <p:to>
                                        <p:strVal val="visible"/>
                                      </p:to>
                                    </p:set>
                                    <p:animEffect transition="in" filter="checkerboard(across)">
                                      <p:cBhvr>
                                        <p:cTn id="61" dur="500"/>
                                        <p:tgtEl>
                                          <p:spTgt spid="247851"/>
                                        </p:tgtEl>
                                      </p:cBhvr>
                                    </p:animEffect>
                                  </p:childTnLst>
                                </p:cTn>
                              </p:par>
                              <p:par>
                                <p:cTn id="62" presetID="5" presetClass="entr" presetSubtype="10" fill="hold" nodeType="withEffect">
                                  <p:stCondLst>
                                    <p:cond delay="0"/>
                                  </p:stCondLst>
                                  <p:childTnLst>
                                    <p:set>
                                      <p:cBhvr>
                                        <p:cTn id="63" dur="1" fill="hold">
                                          <p:stCondLst>
                                            <p:cond delay="0"/>
                                          </p:stCondLst>
                                        </p:cTn>
                                        <p:tgtEl>
                                          <p:spTgt spid="247852"/>
                                        </p:tgtEl>
                                        <p:attrNameLst>
                                          <p:attrName>style.visibility</p:attrName>
                                        </p:attrNameLst>
                                      </p:cBhvr>
                                      <p:to>
                                        <p:strVal val="visible"/>
                                      </p:to>
                                    </p:set>
                                    <p:animEffect transition="in" filter="checkerboard(across)">
                                      <p:cBhvr>
                                        <p:cTn id="64" dur="500"/>
                                        <p:tgtEl>
                                          <p:spTgt spid="247852"/>
                                        </p:tgtEl>
                                      </p:cBhvr>
                                    </p:animEffect>
                                  </p:childTnLst>
                                </p:cTn>
                              </p:par>
                              <p:par>
                                <p:cTn id="65" presetID="5" presetClass="entr" presetSubtype="10" fill="hold" nodeType="withEffect">
                                  <p:stCondLst>
                                    <p:cond delay="0"/>
                                  </p:stCondLst>
                                  <p:childTnLst>
                                    <p:set>
                                      <p:cBhvr>
                                        <p:cTn id="66" dur="1" fill="hold">
                                          <p:stCondLst>
                                            <p:cond delay="0"/>
                                          </p:stCondLst>
                                        </p:cTn>
                                        <p:tgtEl>
                                          <p:spTgt spid="247853"/>
                                        </p:tgtEl>
                                        <p:attrNameLst>
                                          <p:attrName>style.visibility</p:attrName>
                                        </p:attrNameLst>
                                      </p:cBhvr>
                                      <p:to>
                                        <p:strVal val="visible"/>
                                      </p:to>
                                    </p:set>
                                    <p:animEffect transition="in" filter="checkerboard(across)">
                                      <p:cBhvr>
                                        <p:cTn id="67" dur="500"/>
                                        <p:tgtEl>
                                          <p:spTgt spid="247853"/>
                                        </p:tgtEl>
                                      </p:cBhvr>
                                    </p:animEffect>
                                  </p:childTnLst>
                                </p:cTn>
                              </p:par>
                              <p:par>
                                <p:cTn id="68" presetID="5" presetClass="entr" presetSubtype="10" fill="hold" nodeType="withEffect">
                                  <p:stCondLst>
                                    <p:cond delay="0"/>
                                  </p:stCondLst>
                                  <p:childTnLst>
                                    <p:set>
                                      <p:cBhvr>
                                        <p:cTn id="69" dur="1" fill="hold">
                                          <p:stCondLst>
                                            <p:cond delay="0"/>
                                          </p:stCondLst>
                                        </p:cTn>
                                        <p:tgtEl>
                                          <p:spTgt spid="247854"/>
                                        </p:tgtEl>
                                        <p:attrNameLst>
                                          <p:attrName>style.visibility</p:attrName>
                                        </p:attrNameLst>
                                      </p:cBhvr>
                                      <p:to>
                                        <p:strVal val="visible"/>
                                      </p:to>
                                    </p:set>
                                    <p:animEffect transition="in" filter="checkerboard(across)">
                                      <p:cBhvr>
                                        <p:cTn id="70" dur="500"/>
                                        <p:tgtEl>
                                          <p:spTgt spid="247854"/>
                                        </p:tgtEl>
                                      </p:cBhvr>
                                    </p:animEffect>
                                  </p:childTnLst>
                                </p:cTn>
                              </p:par>
                              <p:par>
                                <p:cTn id="71" presetID="5" presetClass="entr" presetSubtype="10" fill="hold" nodeType="withEffect">
                                  <p:stCondLst>
                                    <p:cond delay="0"/>
                                  </p:stCondLst>
                                  <p:childTnLst>
                                    <p:set>
                                      <p:cBhvr>
                                        <p:cTn id="72" dur="1" fill="hold">
                                          <p:stCondLst>
                                            <p:cond delay="0"/>
                                          </p:stCondLst>
                                        </p:cTn>
                                        <p:tgtEl>
                                          <p:spTgt spid="247855"/>
                                        </p:tgtEl>
                                        <p:attrNameLst>
                                          <p:attrName>style.visibility</p:attrName>
                                        </p:attrNameLst>
                                      </p:cBhvr>
                                      <p:to>
                                        <p:strVal val="visible"/>
                                      </p:to>
                                    </p:set>
                                    <p:animEffect transition="in" filter="checkerboard(across)">
                                      <p:cBhvr>
                                        <p:cTn id="73" dur="500"/>
                                        <p:tgtEl>
                                          <p:spTgt spid="247855"/>
                                        </p:tgtEl>
                                      </p:cBhvr>
                                    </p:animEffect>
                                  </p:childTnLst>
                                </p:cTn>
                              </p:par>
                              <p:par>
                                <p:cTn id="74" presetID="5" presetClass="entr" presetSubtype="10" fill="hold" nodeType="withEffect">
                                  <p:stCondLst>
                                    <p:cond delay="0"/>
                                  </p:stCondLst>
                                  <p:childTnLst>
                                    <p:set>
                                      <p:cBhvr>
                                        <p:cTn id="75" dur="1" fill="hold">
                                          <p:stCondLst>
                                            <p:cond delay="0"/>
                                          </p:stCondLst>
                                        </p:cTn>
                                        <p:tgtEl>
                                          <p:spTgt spid="247856"/>
                                        </p:tgtEl>
                                        <p:attrNameLst>
                                          <p:attrName>style.visibility</p:attrName>
                                        </p:attrNameLst>
                                      </p:cBhvr>
                                      <p:to>
                                        <p:strVal val="visible"/>
                                      </p:to>
                                    </p:set>
                                    <p:animEffect transition="in" filter="checkerboard(across)">
                                      <p:cBhvr>
                                        <p:cTn id="76" dur="500"/>
                                        <p:tgtEl>
                                          <p:spTgt spid="247856"/>
                                        </p:tgtEl>
                                      </p:cBhvr>
                                    </p:animEffect>
                                  </p:childTnLst>
                                </p:cTn>
                              </p:par>
                              <p:par>
                                <p:cTn id="77" presetID="5" presetClass="entr" presetSubtype="10" fill="hold" nodeType="withEffect">
                                  <p:stCondLst>
                                    <p:cond delay="0"/>
                                  </p:stCondLst>
                                  <p:childTnLst>
                                    <p:set>
                                      <p:cBhvr>
                                        <p:cTn id="78" dur="1" fill="hold">
                                          <p:stCondLst>
                                            <p:cond delay="0"/>
                                          </p:stCondLst>
                                        </p:cTn>
                                        <p:tgtEl>
                                          <p:spTgt spid="247857"/>
                                        </p:tgtEl>
                                        <p:attrNameLst>
                                          <p:attrName>style.visibility</p:attrName>
                                        </p:attrNameLst>
                                      </p:cBhvr>
                                      <p:to>
                                        <p:strVal val="visible"/>
                                      </p:to>
                                    </p:set>
                                    <p:animEffect transition="in" filter="checkerboard(across)">
                                      <p:cBhvr>
                                        <p:cTn id="79" dur="500"/>
                                        <p:tgtEl>
                                          <p:spTgt spid="247857"/>
                                        </p:tgtEl>
                                      </p:cBhvr>
                                    </p:animEffect>
                                  </p:childTnLst>
                                </p:cTn>
                              </p:par>
                              <p:par>
                                <p:cTn id="80" presetID="5" presetClass="entr" presetSubtype="10" fill="hold" nodeType="withEffect">
                                  <p:stCondLst>
                                    <p:cond delay="0"/>
                                  </p:stCondLst>
                                  <p:childTnLst>
                                    <p:set>
                                      <p:cBhvr>
                                        <p:cTn id="81" dur="1" fill="hold">
                                          <p:stCondLst>
                                            <p:cond delay="0"/>
                                          </p:stCondLst>
                                        </p:cTn>
                                        <p:tgtEl>
                                          <p:spTgt spid="247843"/>
                                        </p:tgtEl>
                                        <p:attrNameLst>
                                          <p:attrName>style.visibility</p:attrName>
                                        </p:attrNameLst>
                                      </p:cBhvr>
                                      <p:to>
                                        <p:strVal val="visible"/>
                                      </p:to>
                                    </p:set>
                                    <p:animEffect transition="in" filter="checkerboard(across)">
                                      <p:cBhvr>
                                        <p:cTn id="82" dur="500"/>
                                        <p:tgtEl>
                                          <p:spTgt spid="247843"/>
                                        </p:tgtEl>
                                      </p:cBhvr>
                                    </p:animEffect>
                                  </p:childTnLst>
                                </p:cTn>
                              </p:par>
                              <p:par>
                                <p:cTn id="83" presetID="5" presetClass="entr" presetSubtype="10" fill="hold" grpId="0" nodeType="withEffect">
                                  <p:stCondLst>
                                    <p:cond delay="0"/>
                                  </p:stCondLst>
                                  <p:childTnLst>
                                    <p:set>
                                      <p:cBhvr>
                                        <p:cTn id="84" dur="1" fill="hold">
                                          <p:stCondLst>
                                            <p:cond delay="0"/>
                                          </p:stCondLst>
                                        </p:cTn>
                                        <p:tgtEl>
                                          <p:spTgt spid="247844"/>
                                        </p:tgtEl>
                                        <p:attrNameLst>
                                          <p:attrName>style.visibility</p:attrName>
                                        </p:attrNameLst>
                                      </p:cBhvr>
                                      <p:to>
                                        <p:strVal val="visible"/>
                                      </p:to>
                                    </p:set>
                                    <p:animEffect transition="in" filter="checkerboard(across)">
                                      <p:cBhvr>
                                        <p:cTn id="85" dur="500"/>
                                        <p:tgtEl>
                                          <p:spTgt spid="247844"/>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247848"/>
                                        </p:tgtEl>
                                        <p:attrNameLst>
                                          <p:attrName>style.visibility</p:attrName>
                                        </p:attrNameLst>
                                      </p:cBhvr>
                                      <p:to>
                                        <p:strVal val="visible"/>
                                      </p:to>
                                    </p:set>
                                    <p:animEffect transition="in" filter="checkerboard(across)">
                                      <p:cBhvr>
                                        <p:cTn id="88" dur="500"/>
                                        <p:tgtEl>
                                          <p:spTgt spid="247848"/>
                                        </p:tgtEl>
                                      </p:cBhvr>
                                    </p:animEffect>
                                  </p:childTnLst>
                                </p:cTn>
                              </p:par>
                              <p:par>
                                <p:cTn id="89" presetID="5" presetClass="entr" presetSubtype="10" fill="hold" grpId="0" nodeType="withEffect">
                                  <p:stCondLst>
                                    <p:cond delay="0"/>
                                  </p:stCondLst>
                                  <p:childTnLst>
                                    <p:set>
                                      <p:cBhvr>
                                        <p:cTn id="90" dur="1" fill="hold">
                                          <p:stCondLst>
                                            <p:cond delay="0"/>
                                          </p:stCondLst>
                                        </p:cTn>
                                        <p:tgtEl>
                                          <p:spTgt spid="247849"/>
                                        </p:tgtEl>
                                        <p:attrNameLst>
                                          <p:attrName>style.visibility</p:attrName>
                                        </p:attrNameLst>
                                      </p:cBhvr>
                                      <p:to>
                                        <p:strVal val="visible"/>
                                      </p:to>
                                    </p:set>
                                    <p:animEffect transition="in" filter="checkerboard(across)">
                                      <p:cBhvr>
                                        <p:cTn id="91" dur="500"/>
                                        <p:tgtEl>
                                          <p:spTgt spid="247849"/>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247846"/>
                                        </p:tgtEl>
                                        <p:attrNameLst>
                                          <p:attrName>style.visibility</p:attrName>
                                        </p:attrNameLst>
                                      </p:cBhvr>
                                      <p:to>
                                        <p:strVal val="visible"/>
                                      </p:to>
                                    </p:set>
                                    <p:animEffect transition="in" filter="checkerboard(across)">
                                      <p:cBhvr>
                                        <p:cTn id="94" dur="500"/>
                                        <p:tgtEl>
                                          <p:spTgt spid="247846"/>
                                        </p:tgtEl>
                                      </p:cBhvr>
                                    </p:animEffect>
                                  </p:childTnLst>
                                </p:cTn>
                              </p:par>
                              <p:par>
                                <p:cTn id="95" presetID="5" presetClass="entr" presetSubtype="10" fill="hold" grpId="0" nodeType="withEffect">
                                  <p:stCondLst>
                                    <p:cond delay="0"/>
                                  </p:stCondLst>
                                  <p:childTnLst>
                                    <p:set>
                                      <p:cBhvr>
                                        <p:cTn id="96" dur="1" fill="hold">
                                          <p:stCondLst>
                                            <p:cond delay="0"/>
                                          </p:stCondLst>
                                        </p:cTn>
                                        <p:tgtEl>
                                          <p:spTgt spid="247847"/>
                                        </p:tgtEl>
                                        <p:attrNameLst>
                                          <p:attrName>style.visibility</p:attrName>
                                        </p:attrNameLst>
                                      </p:cBhvr>
                                      <p:to>
                                        <p:strVal val="visible"/>
                                      </p:to>
                                    </p:set>
                                    <p:animEffect transition="in" filter="checkerboard(across)">
                                      <p:cBhvr>
                                        <p:cTn id="97" dur="500"/>
                                        <p:tgtEl>
                                          <p:spTgt spid="247847"/>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247850"/>
                                        </p:tgtEl>
                                        <p:attrNameLst>
                                          <p:attrName>style.visibility</p:attrName>
                                        </p:attrNameLst>
                                      </p:cBhvr>
                                      <p:to>
                                        <p:strVal val="visible"/>
                                      </p:to>
                                    </p:set>
                                    <p:animEffect transition="in" filter="checkerboard(across)">
                                      <p:cBhvr>
                                        <p:cTn id="100" dur="500"/>
                                        <p:tgtEl>
                                          <p:spTgt spid="247850"/>
                                        </p:tgtEl>
                                      </p:cBhvr>
                                    </p:animEffect>
                                  </p:childTnLst>
                                </p:cTn>
                              </p:par>
                              <p:par>
                                <p:cTn id="101" presetID="5" presetClass="entr" presetSubtype="10" fill="hold" grpId="0" nodeType="withEffect">
                                  <p:stCondLst>
                                    <p:cond delay="0"/>
                                  </p:stCondLst>
                                  <p:childTnLst>
                                    <p:set>
                                      <p:cBhvr>
                                        <p:cTn id="102" dur="1" fill="hold">
                                          <p:stCondLst>
                                            <p:cond delay="0"/>
                                          </p:stCondLst>
                                        </p:cTn>
                                        <p:tgtEl>
                                          <p:spTgt spid="247845"/>
                                        </p:tgtEl>
                                        <p:attrNameLst>
                                          <p:attrName>style.visibility</p:attrName>
                                        </p:attrNameLst>
                                      </p:cBhvr>
                                      <p:to>
                                        <p:strVal val="visible"/>
                                      </p:to>
                                    </p:set>
                                    <p:animEffect transition="in" filter="checkerboard(across)">
                                      <p:cBhvr>
                                        <p:cTn id="103" dur="500"/>
                                        <p:tgtEl>
                                          <p:spTgt spid="247845"/>
                                        </p:tgtEl>
                                      </p:cBhvr>
                                    </p:animEffect>
                                  </p:childTnLst>
                                </p:cTn>
                              </p:par>
                              <p:par>
                                <p:cTn id="104" presetID="5" presetClass="entr" presetSubtype="10" fill="hold" nodeType="withEffect">
                                  <p:stCondLst>
                                    <p:cond delay="0"/>
                                  </p:stCondLst>
                                  <p:childTnLst>
                                    <p:set>
                                      <p:cBhvr>
                                        <p:cTn id="105" dur="1" fill="hold">
                                          <p:stCondLst>
                                            <p:cond delay="0"/>
                                          </p:stCondLst>
                                        </p:cTn>
                                        <p:tgtEl>
                                          <p:spTgt spid="247842"/>
                                        </p:tgtEl>
                                        <p:attrNameLst>
                                          <p:attrName>style.visibility</p:attrName>
                                        </p:attrNameLst>
                                      </p:cBhvr>
                                      <p:to>
                                        <p:strVal val="visible"/>
                                      </p:to>
                                    </p:set>
                                    <p:animEffect transition="in" filter="checkerboard(across)">
                                      <p:cBhvr>
                                        <p:cTn id="106" dur="500"/>
                                        <p:tgtEl>
                                          <p:spTgt spid="247842"/>
                                        </p:tgtEl>
                                      </p:cBhvr>
                                    </p:animEffect>
                                  </p:childTnLst>
                                </p:cTn>
                              </p:par>
                              <p:par>
                                <p:cTn id="107" presetID="5" presetClass="entr" presetSubtype="10" fill="hold" grpId="0" nodeType="withEffect">
                                  <p:stCondLst>
                                    <p:cond delay="0"/>
                                  </p:stCondLst>
                                  <p:childTnLst>
                                    <p:set>
                                      <p:cBhvr>
                                        <p:cTn id="108" dur="1" fill="hold">
                                          <p:stCondLst>
                                            <p:cond delay="0"/>
                                          </p:stCondLst>
                                        </p:cTn>
                                        <p:tgtEl>
                                          <p:spTgt spid="247868"/>
                                        </p:tgtEl>
                                        <p:attrNameLst>
                                          <p:attrName>style.visibility</p:attrName>
                                        </p:attrNameLst>
                                      </p:cBhvr>
                                      <p:to>
                                        <p:strVal val="visible"/>
                                      </p:to>
                                    </p:set>
                                    <p:animEffect transition="in" filter="checkerboard(across)">
                                      <p:cBhvr>
                                        <p:cTn id="109" dur="500"/>
                                        <p:tgtEl>
                                          <p:spTgt spid="247868"/>
                                        </p:tgtEl>
                                      </p:cBhvr>
                                    </p:animEffect>
                                  </p:childTnLst>
                                </p:cTn>
                              </p:par>
                              <p:par>
                                <p:cTn id="110" presetID="5" presetClass="entr" presetSubtype="10" fill="hold" grpId="0" nodeType="withEffect">
                                  <p:stCondLst>
                                    <p:cond delay="0"/>
                                  </p:stCondLst>
                                  <p:childTnLst>
                                    <p:set>
                                      <p:cBhvr>
                                        <p:cTn id="111" dur="1" fill="hold">
                                          <p:stCondLst>
                                            <p:cond delay="0"/>
                                          </p:stCondLst>
                                        </p:cTn>
                                        <p:tgtEl>
                                          <p:spTgt spid="247869"/>
                                        </p:tgtEl>
                                        <p:attrNameLst>
                                          <p:attrName>style.visibility</p:attrName>
                                        </p:attrNameLst>
                                      </p:cBhvr>
                                      <p:to>
                                        <p:strVal val="visible"/>
                                      </p:to>
                                    </p:set>
                                    <p:animEffect transition="in" filter="checkerboard(across)">
                                      <p:cBhvr>
                                        <p:cTn id="112" dur="500"/>
                                        <p:tgtEl>
                                          <p:spTgt spid="247869"/>
                                        </p:tgtEl>
                                      </p:cBhvr>
                                    </p:animEffect>
                                  </p:childTnLst>
                                </p:cTn>
                              </p:par>
                              <p:par>
                                <p:cTn id="113" presetID="5" presetClass="entr" presetSubtype="10" fill="hold" grpId="0" nodeType="withEffect">
                                  <p:stCondLst>
                                    <p:cond delay="0"/>
                                  </p:stCondLst>
                                  <p:childTnLst>
                                    <p:set>
                                      <p:cBhvr>
                                        <p:cTn id="114" dur="1" fill="hold">
                                          <p:stCondLst>
                                            <p:cond delay="0"/>
                                          </p:stCondLst>
                                        </p:cTn>
                                        <p:tgtEl>
                                          <p:spTgt spid="247870"/>
                                        </p:tgtEl>
                                        <p:attrNameLst>
                                          <p:attrName>style.visibility</p:attrName>
                                        </p:attrNameLst>
                                      </p:cBhvr>
                                      <p:to>
                                        <p:strVal val="visible"/>
                                      </p:to>
                                    </p:set>
                                    <p:animEffect transition="in" filter="checkerboard(across)">
                                      <p:cBhvr>
                                        <p:cTn id="115" dur="500"/>
                                        <p:tgtEl>
                                          <p:spTgt spid="247870"/>
                                        </p:tgtEl>
                                      </p:cBhvr>
                                    </p:animEffect>
                                  </p:childTnLst>
                                </p:cTn>
                              </p:par>
                              <p:par>
                                <p:cTn id="116" presetID="5" presetClass="entr" presetSubtype="10" fill="hold" grpId="0" nodeType="withEffect">
                                  <p:stCondLst>
                                    <p:cond delay="0"/>
                                  </p:stCondLst>
                                  <p:childTnLst>
                                    <p:set>
                                      <p:cBhvr>
                                        <p:cTn id="117" dur="1" fill="hold">
                                          <p:stCondLst>
                                            <p:cond delay="0"/>
                                          </p:stCondLst>
                                        </p:cTn>
                                        <p:tgtEl>
                                          <p:spTgt spid="247871"/>
                                        </p:tgtEl>
                                        <p:attrNameLst>
                                          <p:attrName>style.visibility</p:attrName>
                                        </p:attrNameLst>
                                      </p:cBhvr>
                                      <p:to>
                                        <p:strVal val="visible"/>
                                      </p:to>
                                    </p:set>
                                    <p:animEffect transition="in" filter="checkerboard(across)">
                                      <p:cBhvr>
                                        <p:cTn id="118" dur="500"/>
                                        <p:tgtEl>
                                          <p:spTgt spid="247871"/>
                                        </p:tgtEl>
                                      </p:cBhvr>
                                    </p:animEffect>
                                  </p:childTnLst>
                                </p:cTn>
                              </p:par>
                              <p:par>
                                <p:cTn id="119" presetID="5" presetClass="entr" presetSubtype="10" fill="hold" grpId="0" nodeType="withEffect">
                                  <p:stCondLst>
                                    <p:cond delay="0"/>
                                  </p:stCondLst>
                                  <p:childTnLst>
                                    <p:set>
                                      <p:cBhvr>
                                        <p:cTn id="120" dur="1" fill="hold">
                                          <p:stCondLst>
                                            <p:cond delay="0"/>
                                          </p:stCondLst>
                                        </p:cTn>
                                        <p:tgtEl>
                                          <p:spTgt spid="247872"/>
                                        </p:tgtEl>
                                        <p:attrNameLst>
                                          <p:attrName>style.visibility</p:attrName>
                                        </p:attrNameLst>
                                      </p:cBhvr>
                                      <p:to>
                                        <p:strVal val="visible"/>
                                      </p:to>
                                    </p:set>
                                    <p:animEffect transition="in" filter="checkerboard(across)">
                                      <p:cBhvr>
                                        <p:cTn id="121" dur="500"/>
                                        <p:tgtEl>
                                          <p:spTgt spid="247872"/>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247873"/>
                                        </p:tgtEl>
                                        <p:attrNameLst>
                                          <p:attrName>style.visibility</p:attrName>
                                        </p:attrNameLst>
                                      </p:cBhvr>
                                      <p:to>
                                        <p:strVal val="visible"/>
                                      </p:to>
                                    </p:set>
                                    <p:animEffect transition="in" filter="checkerboard(across)">
                                      <p:cBhvr>
                                        <p:cTn id="124" dur="500"/>
                                        <p:tgtEl>
                                          <p:spTgt spid="247873"/>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247874"/>
                                        </p:tgtEl>
                                        <p:attrNameLst>
                                          <p:attrName>style.visibility</p:attrName>
                                        </p:attrNameLst>
                                      </p:cBhvr>
                                      <p:to>
                                        <p:strVal val="visible"/>
                                      </p:to>
                                    </p:set>
                                    <p:animEffect transition="in" filter="checkerboard(across)">
                                      <p:cBhvr>
                                        <p:cTn id="127" dur="500"/>
                                        <p:tgtEl>
                                          <p:spTgt spid="247874"/>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5" presetClass="entr" presetSubtype="10" fill="hold" grpId="0" nodeType="clickEffect" nodePh="1">
                                  <p:stCondLst>
                                    <p:cond delay="0"/>
                                  </p:stCondLst>
                                  <p:endCondLst>
                                    <p:cond evt="begin" delay="0">
                                      <p:tn val="130"/>
                                    </p:cond>
                                  </p:endCondLst>
                                  <p:childTnLst>
                                    <p:set>
                                      <p:cBhvr>
                                        <p:cTn id="131" dur="1" fill="hold">
                                          <p:stCondLst>
                                            <p:cond delay="0"/>
                                          </p:stCondLst>
                                        </p:cTn>
                                        <p:tgtEl>
                                          <p:spTgt spid="247858"/>
                                        </p:tgtEl>
                                        <p:attrNameLst>
                                          <p:attrName>style.visibility</p:attrName>
                                        </p:attrNameLst>
                                      </p:cBhvr>
                                      <p:to>
                                        <p:strVal val="visible"/>
                                      </p:to>
                                    </p:set>
                                    <p:animEffect transition="in" filter="checkerboard(across)">
                                      <p:cBhvr>
                                        <p:cTn id="132" dur="500"/>
                                        <p:tgtEl>
                                          <p:spTgt spid="247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27" grpId="0"/>
      <p:bldP spid="247828" grpId="0"/>
      <p:bldP spid="247829" grpId="0"/>
      <p:bldP spid="247830" grpId="0"/>
      <p:bldP spid="247831" grpId="0"/>
      <p:bldP spid="247832" grpId="0"/>
      <p:bldP spid="247833" grpId="0"/>
      <p:bldP spid="247834" grpId="0"/>
      <p:bldP spid="247835" grpId="0" animBg="1"/>
      <p:bldP spid="247836" grpId="0"/>
      <p:bldP spid="247837" grpId="0"/>
      <p:bldP spid="247838" grpId="0"/>
      <p:bldP spid="247839" grpId="0"/>
      <p:bldP spid="247841" grpId="0" animBg="1"/>
      <p:bldP spid="247844" grpId="0" animBg="1"/>
      <p:bldP spid="247845" grpId="0" animBg="1"/>
      <p:bldP spid="247846" grpId="0" animBg="1"/>
      <p:bldP spid="247847" grpId="0" animBg="1"/>
      <p:bldP spid="247848" grpId="0" animBg="1"/>
      <p:bldP spid="247849" grpId="0" animBg="1"/>
      <p:bldP spid="247850" grpId="0" animBg="1"/>
      <p:bldP spid="247858" grpId="0"/>
      <p:bldP spid="247860" grpId="0" animBg="1"/>
      <p:bldP spid="247868" grpId="0"/>
      <p:bldP spid="247869" grpId="0"/>
      <p:bldP spid="247870" grpId="0"/>
      <p:bldP spid="247871" grpId="0"/>
      <p:bldP spid="247872" grpId="0"/>
      <p:bldP spid="247873" grpId="0"/>
      <p:bldP spid="24787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70" name="Group 30">
            <a:extLst>
              <a:ext uri="{FF2B5EF4-FFF2-40B4-BE49-F238E27FC236}">
                <a16:creationId xmlns:a16="http://schemas.microsoft.com/office/drawing/2014/main" id="{11D69D36-940E-4241-8888-F20D7AF123A1}"/>
              </a:ext>
            </a:extLst>
          </p:cNvPr>
          <p:cNvGraphicFramePr>
            <a:graphicFrameLocks noGrp="1"/>
          </p:cNvGraphicFramePr>
          <p:nvPr/>
        </p:nvGraphicFramePr>
        <p:xfrm>
          <a:off x="-1588" y="908050"/>
          <a:ext cx="9144001" cy="5260975"/>
        </p:xfrm>
        <a:graphic>
          <a:graphicData uri="http://schemas.openxmlformats.org/drawingml/2006/table">
            <a:tbl>
              <a:tblPr/>
              <a:tblGrid>
                <a:gridCol w="3211513">
                  <a:extLst>
                    <a:ext uri="{9D8B030D-6E8A-4147-A177-3AD203B41FA5}">
                      <a16:colId xmlns:a16="http://schemas.microsoft.com/office/drawing/2014/main" val="20000"/>
                    </a:ext>
                  </a:extLst>
                </a:gridCol>
                <a:gridCol w="5932488">
                  <a:extLst>
                    <a:ext uri="{9D8B030D-6E8A-4147-A177-3AD203B41FA5}">
                      <a16:colId xmlns:a16="http://schemas.microsoft.com/office/drawing/2014/main" val="20001"/>
                    </a:ext>
                  </a:extLst>
                </a:gridCol>
              </a:tblGrid>
              <a:tr h="271296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Anomalies des sucres (Glycogénoses, galactosémies)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Ex : Maladie de Von </a:t>
                      </a:r>
                      <a:r>
                        <a:rPr kumimoji="0" lang="fr-FR" sz="2000" b="0" i="0" u="none" strike="noStrike" cap="none" normalizeH="0" baseline="0" dirty="0" err="1">
                          <a:ln>
                            <a:noFill/>
                          </a:ln>
                          <a:solidFill>
                            <a:schemeClr val="tx1"/>
                          </a:solidFill>
                          <a:effectLst/>
                          <a:latin typeface="Times New Roman" pitchFamily="18" charset="0"/>
                          <a:cs typeface="Times New Roman" pitchFamily="18" charset="0"/>
                        </a:rPr>
                        <a:t>Gierke</a:t>
                      </a: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Maladie de Pompe</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fr-FR" sz="2000" b="0" i="0" u="none" strike="noStrike" cap="none" normalizeH="0" baseline="0" dirty="0">
                          <a:ln>
                            <a:noFill/>
                          </a:ln>
                          <a:solidFill>
                            <a:schemeClr val="tx1"/>
                          </a:solidFill>
                          <a:effectLst/>
                          <a:latin typeface="Times New Roman" pitchFamily="18" charset="0"/>
                          <a:cs typeface="Times New Roman" pitchFamily="18" charset="0"/>
                          <a:hlinkClick r:id="rId2" tooltip="Galactosémie"/>
                        </a:rPr>
                        <a:t>Galactosémie</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type II</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fr-FR" sz="2000" b="0" i="0" u="none" strike="noStrike" cap="none" normalizeH="0" baseline="0" dirty="0">
                          <a:ln>
                            <a:noFill/>
                          </a:ln>
                          <a:solidFill>
                            <a:schemeClr val="tx1"/>
                          </a:solidFill>
                          <a:effectLst/>
                          <a:latin typeface="Times New Roman" pitchFamily="18" charset="0"/>
                          <a:cs typeface="Times New Roman" pitchFamily="18" charset="0"/>
                          <a:hlinkClick r:id="rId3" tooltip="Intolérance au fructose"/>
                        </a:rPr>
                        <a:t>Intolérance au fructose</a:t>
                      </a: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endParaRPr kumimoji="0" lang="fr-F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endParaRPr kumimoji="0" lang="fr-FR" sz="1600" b="0" i="0" u="none" strike="noStrike" cap="none" normalizeH="0" baseline="0" dirty="0">
                        <a:ln>
                          <a:noFill/>
                        </a:ln>
                        <a:solidFill>
                          <a:schemeClr val="tx1"/>
                        </a:solidFill>
                        <a:effectLst/>
                        <a:latin typeface="Times New Roman" pitchFamily="18" charset="0"/>
                        <a:cs typeface="Times New Roman" pitchFamily="18" charset="0"/>
                      </a:endParaRPr>
                    </a:p>
                  </a:txBody>
                  <a:tcPr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Les glycogénoses sont de maladies génétiques du métabolisme du glycogène,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Déficit en Glucose-6-phosphatase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Déficit Alpha-1,4-glucosidase acide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err="1">
                          <a:ln>
                            <a:noFill/>
                          </a:ln>
                          <a:solidFill>
                            <a:schemeClr val="tx1"/>
                          </a:solidFill>
                          <a:effectLst/>
                          <a:latin typeface="Times New Roman" pitchFamily="18" charset="0"/>
                          <a:cs typeface="Times New Roman" pitchFamily="18" charset="0"/>
                        </a:rPr>
                        <a:t>Galactokinase</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Fructose-1-phosphate </a:t>
                      </a:r>
                      <a:r>
                        <a:rPr kumimoji="0" lang="fr-FR" sz="2000" b="0" i="0" u="none" strike="noStrike" cap="none" normalizeH="0" baseline="0" dirty="0" err="1">
                          <a:ln>
                            <a:noFill/>
                          </a:ln>
                          <a:solidFill>
                            <a:schemeClr val="tx1"/>
                          </a:solidFill>
                          <a:effectLst/>
                          <a:latin typeface="Times New Roman" pitchFamily="18" charset="0"/>
                          <a:cs typeface="Times New Roman" pitchFamily="18" charset="0"/>
                        </a:rPr>
                        <a:t>aldolase</a:t>
                      </a:r>
                      <a:endParaRPr kumimoji="0" lang="fr-FR" sz="1600" b="0" i="0" u="none" strike="noStrike" cap="none" normalizeH="0" baseline="0" dirty="0">
                        <a:ln>
                          <a:noFill/>
                        </a:ln>
                        <a:solidFill>
                          <a:schemeClr val="tx1"/>
                        </a:solidFill>
                        <a:effectLst/>
                        <a:latin typeface="Times New Roman" pitchFamily="18" charset="0"/>
                        <a:cs typeface="Times New Roman" pitchFamily="18" charset="0"/>
                      </a:endParaRPr>
                    </a:p>
                  </a:txBody>
                  <a:tcPr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76252">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pPr>
                      <a:r>
                        <a:rPr kumimoji="0" lang="fr-FR" sz="2400" b="0" i="0" u="none" strike="noStrike" cap="none" normalizeH="0" baseline="0" dirty="0" err="1">
                          <a:ln>
                            <a:noFill/>
                          </a:ln>
                          <a:solidFill>
                            <a:schemeClr val="tx1"/>
                          </a:solidFill>
                          <a:effectLst/>
                          <a:latin typeface="Times New Roman" pitchFamily="18" charset="0"/>
                          <a:cs typeface="Times New Roman" pitchFamily="18" charset="0"/>
                        </a:rPr>
                        <a:t>Neurolipidoses</a:t>
                      </a:r>
                      <a:endParaRPr kumimoji="0" lang="fr-FR"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pPr>
                      <a:r>
                        <a:rPr kumimoji="0" lang="fr-FR" sz="2400" b="0" i="0" u="none" strike="noStrike" cap="none" normalizeH="0" baseline="0" dirty="0">
                          <a:ln>
                            <a:noFill/>
                          </a:ln>
                          <a:solidFill>
                            <a:schemeClr val="tx1"/>
                          </a:solidFill>
                          <a:effectLst/>
                          <a:latin typeface="Times New Roman" pitchFamily="18" charset="0"/>
                          <a:cs typeface="Times New Roman" pitchFamily="18" charset="0"/>
                        </a:rPr>
                        <a:t>Maladie de Tay-Sachs</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1800" b="0" i="0" u="none" strike="noStrike" cap="none" normalizeH="0" baseline="0" dirty="0">
                          <a:ln>
                            <a:noFill/>
                          </a:ln>
                          <a:solidFill>
                            <a:schemeClr val="tx1"/>
                          </a:solidFill>
                          <a:effectLst/>
                          <a:latin typeface="Times New Roman" pitchFamily="18" charset="0"/>
                          <a:cs typeface="Times New Roman" pitchFamily="18" charset="0"/>
                        </a:rPr>
                        <a:t>       </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Accumulation  des </a:t>
                      </a:r>
                      <a:r>
                        <a:rPr kumimoji="0" lang="fr-FR" sz="2000" b="0" i="0" u="none" strike="noStrike" cap="none" normalizeH="0" baseline="0" dirty="0" err="1">
                          <a:ln>
                            <a:noFill/>
                          </a:ln>
                          <a:solidFill>
                            <a:schemeClr val="tx1"/>
                          </a:solidFill>
                          <a:effectLst/>
                          <a:latin typeface="Times New Roman" pitchFamily="18" charset="0"/>
                          <a:cs typeface="Times New Roman" pitchFamily="18" charset="0"/>
                        </a:rPr>
                        <a:t>gangliosides</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GM2 par déficit de la ß-N-</a:t>
                      </a:r>
                      <a:r>
                        <a:rPr kumimoji="0" lang="fr-FR" sz="2000" b="0" i="0" u="none" strike="noStrike" cap="none" normalizeH="0" baseline="0" dirty="0" err="1">
                          <a:ln>
                            <a:noFill/>
                          </a:ln>
                          <a:solidFill>
                            <a:schemeClr val="tx1"/>
                          </a:solidFill>
                          <a:effectLst/>
                          <a:latin typeface="Times New Roman" pitchFamily="18" charset="0"/>
                          <a:cs typeface="Times New Roman" pitchFamily="18" charset="0"/>
                        </a:rPr>
                        <a:t>acétylhexosaminidase</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755">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400" b="0" i="0" u="none" strike="noStrike" cap="none" normalizeH="0" baseline="0" dirty="0">
                          <a:ln>
                            <a:noFill/>
                          </a:ln>
                          <a:solidFill>
                            <a:schemeClr val="tx1"/>
                          </a:solidFill>
                          <a:effectLst/>
                          <a:latin typeface="Times New Roman" pitchFamily="18" charset="0"/>
                          <a:cs typeface="Times New Roman" pitchFamily="18" charset="0"/>
                        </a:rPr>
                        <a:t>Maladie de gaucher</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Population générale : 1 sur 40.000 à 60.000.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Juifs ashkénazes : 1 sur 450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La </a:t>
                      </a:r>
                      <a:r>
                        <a:rPr kumimoji="0" lang="fr-FR" sz="2000" b="1" i="0" u="none" strike="noStrike" cap="none" normalizeH="0" baseline="0" dirty="0">
                          <a:ln>
                            <a:noFill/>
                          </a:ln>
                          <a:solidFill>
                            <a:schemeClr val="tx1"/>
                          </a:solidFill>
                          <a:effectLst/>
                          <a:latin typeface="Times New Roman" pitchFamily="18" charset="0"/>
                          <a:cs typeface="Times New Roman" pitchFamily="18" charset="0"/>
                        </a:rPr>
                        <a:t>maladie de Gaucher</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est une </a:t>
                      </a:r>
                      <a:r>
                        <a:rPr kumimoji="0" lang="fr-FR" sz="2000" b="0" i="0" u="none" strike="noStrike" cap="none" normalizeH="0" baseline="0" dirty="0">
                          <a:ln>
                            <a:noFill/>
                          </a:ln>
                          <a:solidFill>
                            <a:schemeClr val="tx1"/>
                          </a:solidFill>
                          <a:effectLst/>
                          <a:latin typeface="Times New Roman" pitchFamily="18" charset="0"/>
                          <a:cs typeface="Times New Roman" pitchFamily="18" charset="0"/>
                          <a:hlinkClick r:id="rId4" tooltip="Maladie lysosomale"/>
                        </a:rPr>
                        <a:t>maladie de surcharge </a:t>
                      </a:r>
                      <a:r>
                        <a:rPr kumimoji="0" lang="fr-FR" sz="2000" b="0" i="0" u="none" strike="noStrike" cap="none" normalizeH="0" baseline="0" dirty="0" err="1">
                          <a:ln>
                            <a:noFill/>
                          </a:ln>
                          <a:solidFill>
                            <a:schemeClr val="tx1"/>
                          </a:solidFill>
                          <a:effectLst/>
                          <a:latin typeface="Times New Roman" pitchFamily="18" charset="0"/>
                          <a:cs typeface="Times New Roman" pitchFamily="18" charset="0"/>
                          <a:hlinkClick r:id="rId4" tooltip="Maladie lysosomale"/>
                        </a:rPr>
                        <a:t>lysosomale</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due à un </a:t>
                      </a:r>
                      <a:r>
                        <a:rPr kumimoji="0" lang="fr-FR" sz="2000" b="1" i="0" u="none" strike="noStrike" cap="none" normalizeH="0" baseline="0" dirty="0">
                          <a:ln>
                            <a:noFill/>
                          </a:ln>
                          <a:solidFill>
                            <a:schemeClr val="tx1"/>
                          </a:solidFill>
                          <a:effectLst/>
                          <a:latin typeface="Times New Roman" pitchFamily="18" charset="0"/>
                          <a:cs typeface="Times New Roman" pitchFamily="18" charset="0"/>
                        </a:rPr>
                        <a:t>déficit enzymatique en </a:t>
                      </a:r>
                      <a:r>
                        <a:rPr kumimoji="0" lang="fr-FR" sz="2000" b="1" i="0" u="none" strike="noStrike" cap="none" normalizeH="0" baseline="0" dirty="0" err="1">
                          <a:ln>
                            <a:noFill/>
                          </a:ln>
                          <a:solidFill>
                            <a:schemeClr val="tx1"/>
                          </a:solidFill>
                          <a:effectLst/>
                          <a:latin typeface="Times New Roman" pitchFamily="18" charset="0"/>
                          <a:cs typeface="Times New Roman" pitchFamily="18" charset="0"/>
                          <a:hlinkClick r:id="rId5" tooltip="Glucocérébrosidase"/>
                        </a:rPr>
                        <a:t>glucocérébrosidase</a:t>
                      </a:r>
                      <a:r>
                        <a:rPr kumimoji="0" lang="fr-FR" sz="2000" b="1" i="0" u="none" strike="noStrike" cap="none" normalizeH="0" baseline="0" dirty="0">
                          <a:ln>
                            <a:noFill/>
                          </a:ln>
                          <a:solidFill>
                            <a:schemeClr val="tx1"/>
                          </a:solidFill>
                          <a:effectLst/>
                          <a:latin typeface="Times New Roman" pitchFamily="18" charset="0"/>
                          <a:cs typeface="Times New Roman" pitchFamily="18" charset="0"/>
                        </a:rPr>
                        <a:t>.</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6335" name="Rectangle 20">
            <a:extLst>
              <a:ext uri="{FF2B5EF4-FFF2-40B4-BE49-F238E27FC236}">
                <a16:creationId xmlns:a16="http://schemas.microsoft.com/office/drawing/2014/main" id="{8D012E33-6A81-1323-9D84-977A2CC5A7A8}"/>
              </a:ext>
            </a:extLst>
          </p:cNvPr>
          <p:cNvSpPr>
            <a:spLocks noChangeArrowheads="1"/>
          </p:cNvSpPr>
          <p:nvPr/>
        </p:nvSpPr>
        <p:spPr bwMode="auto">
          <a:xfrm>
            <a:off x="0" y="260350"/>
            <a:ext cx="4006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u="sng">
                <a:latin typeface="Arial" panose="020B0604020202020204" pitchFamily="34" charset="0"/>
              </a:rPr>
              <a:t>Maladies du métabolisme cellulaire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70" name="Group 30">
            <a:extLst>
              <a:ext uri="{FF2B5EF4-FFF2-40B4-BE49-F238E27FC236}">
                <a16:creationId xmlns:a16="http://schemas.microsoft.com/office/drawing/2014/main" id="{472C5234-0A5E-55AC-7577-FC8DA30FE5C0}"/>
              </a:ext>
            </a:extLst>
          </p:cNvPr>
          <p:cNvGraphicFramePr>
            <a:graphicFrameLocks noGrp="1"/>
          </p:cNvGraphicFramePr>
          <p:nvPr/>
        </p:nvGraphicFramePr>
        <p:xfrm>
          <a:off x="0" y="857250"/>
          <a:ext cx="9144000" cy="4857750"/>
        </p:xfrm>
        <a:graphic>
          <a:graphicData uri="http://schemas.openxmlformats.org/drawingml/2006/table">
            <a:tbl>
              <a:tblPr/>
              <a:tblGrid>
                <a:gridCol w="3211513">
                  <a:extLst>
                    <a:ext uri="{9D8B030D-6E8A-4147-A177-3AD203B41FA5}">
                      <a16:colId xmlns:a16="http://schemas.microsoft.com/office/drawing/2014/main" val="20000"/>
                    </a:ext>
                  </a:extLst>
                </a:gridCol>
                <a:gridCol w="5932487">
                  <a:extLst>
                    <a:ext uri="{9D8B030D-6E8A-4147-A177-3AD203B41FA5}">
                      <a16:colId xmlns:a16="http://schemas.microsoft.com/office/drawing/2014/main" val="20001"/>
                    </a:ext>
                  </a:extLst>
                </a:gridCol>
              </a:tblGrid>
              <a:tr h="914338">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pPr>
                      <a:r>
                        <a:rPr lang="fr-FR" sz="1800" u="sng" dirty="0">
                          <a:latin typeface="Arial" pitchFamily="34" charset="0"/>
                          <a:cs typeface="Arial" pitchFamily="34" charset="0"/>
                        </a:rPr>
                        <a:t>Fibrose kystique (mucoviscidose</a:t>
                      </a:r>
                      <a:r>
                        <a:rPr lang="fr-FR" sz="1800" u="sng" dirty="0"/>
                        <a:t>)</a:t>
                      </a:r>
                      <a:r>
                        <a:rPr lang="fr-FR" sz="1800" dirty="0"/>
                        <a:t> </a:t>
                      </a:r>
                      <a:endParaRPr kumimoji="0" lang="fr-FR" sz="1800" b="0" i="0" u="none" strike="noStrike" cap="none" normalizeH="0" baseline="0" dirty="0">
                        <a:ln>
                          <a:noFill/>
                        </a:ln>
                        <a:solidFill>
                          <a:schemeClr val="tx1"/>
                        </a:solidFill>
                        <a:effectLst/>
                        <a:latin typeface="Times New Roman" pitchFamily="18" charset="0"/>
                        <a:cs typeface="Times New Roman" pitchFamily="18" charset="0"/>
                      </a:endParaRPr>
                    </a:p>
                  </a:txBody>
                  <a:tcPr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fr-FR" sz="1800" dirty="0"/>
                        <a:t>Maladie autosomique récessive la plus fréquente en Europe (un nouveau-né sur 3 000 environ).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New Roman" pitchFamily="18" charset="0"/>
                        <a:cs typeface="Times New Roman" pitchFamily="18" charset="0"/>
                      </a:endParaRPr>
                    </a:p>
                  </a:txBody>
                  <a:tcPr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20235">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defRPr/>
                      </a:pPr>
                      <a:r>
                        <a:rPr lang="fr-FR" altLang="fr-FR" sz="1800" b="1" u="sng" dirty="0">
                          <a:latin typeface="Arial" panose="020B0604020202020204" pitchFamily="34" charset="0"/>
                        </a:rPr>
                        <a:t>Phénylcétonurie</a:t>
                      </a:r>
                    </a:p>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pPr>
                      <a:endParaRPr kumimoji="0" lang="fr-FR" sz="18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fr-FR" sz="2000" b="0" i="0" u="none" strike="noStrike" cap="none" normalizeH="0" baseline="0" dirty="0" err="1">
                          <a:ln>
                            <a:noFill/>
                          </a:ln>
                          <a:solidFill>
                            <a:schemeClr val="tx1"/>
                          </a:solidFill>
                          <a:effectLst/>
                          <a:latin typeface="Times New Roman" pitchFamily="18" charset="0"/>
                          <a:cs typeface="Times New Roman" pitchFamily="18" charset="0"/>
                        </a:rPr>
                        <a:t>Hydroxylase</a:t>
                      </a: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Phénylalanine                      Tyrosine           DOPA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err="1">
                          <a:ln>
                            <a:noFill/>
                          </a:ln>
                          <a:solidFill>
                            <a:schemeClr val="tx1"/>
                          </a:solidFill>
                          <a:effectLst/>
                          <a:latin typeface="Times New Roman" pitchFamily="18" charset="0"/>
                          <a:cs typeface="Times New Roman" pitchFamily="18" charset="0"/>
                        </a:rPr>
                        <a:t>Ac.Phényl</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pyruvique (Toxique)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837">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lang="fr-FR" sz="2000" b="0" u="sng" dirty="0">
                          <a:latin typeface="Arial" charset="0"/>
                          <a:cs typeface="Arial" charset="0"/>
                        </a:rPr>
                        <a:t>Maladie de Wilson</a:t>
                      </a: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fr-FR" sz="2000" dirty="0"/>
                        <a:t>Défaut de l'excrétion biliaire du cuivre provoquant une accumulation de cuivre dans l'organisme.</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734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lang="fr-FR" altLang="fr-FR" sz="2000" u="sng" dirty="0">
                          <a:solidFill>
                            <a:schemeClr val="tx1"/>
                          </a:solidFill>
                          <a:effectLst/>
                        </a:rPr>
                        <a:t>Amyotrophie spinale</a:t>
                      </a: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fr-FR" sz="2000" dirty="0"/>
                        <a:t>Maladie neuromusculaire rare, due à la dégénérescence des motoneurones de la moelle épinière. </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57362" name="Connecteur droit avec flèche 6">
            <a:extLst>
              <a:ext uri="{FF2B5EF4-FFF2-40B4-BE49-F238E27FC236}">
                <a16:creationId xmlns:a16="http://schemas.microsoft.com/office/drawing/2014/main" id="{44CE7698-84DD-A3FE-059C-A738105C97AF}"/>
              </a:ext>
            </a:extLst>
          </p:cNvPr>
          <p:cNvCxnSpPr>
            <a:cxnSpLocks noChangeShapeType="1"/>
          </p:cNvCxnSpPr>
          <p:nvPr/>
        </p:nvCxnSpPr>
        <p:spPr bwMode="auto">
          <a:xfrm>
            <a:off x="4857750" y="2284413"/>
            <a:ext cx="1071563"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363" name="Connecteur droit avec flèche 8">
            <a:extLst>
              <a:ext uri="{FF2B5EF4-FFF2-40B4-BE49-F238E27FC236}">
                <a16:creationId xmlns:a16="http://schemas.microsoft.com/office/drawing/2014/main" id="{84CAAD38-382C-9002-75D9-0084AEE50FFE}"/>
              </a:ext>
            </a:extLst>
          </p:cNvPr>
          <p:cNvCxnSpPr>
            <a:cxnSpLocks noChangeShapeType="1"/>
          </p:cNvCxnSpPr>
          <p:nvPr/>
        </p:nvCxnSpPr>
        <p:spPr bwMode="auto">
          <a:xfrm rot="5400000">
            <a:off x="3892550" y="2749550"/>
            <a:ext cx="357188"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364" name="Connecteur droit avec flèche 9">
            <a:extLst>
              <a:ext uri="{FF2B5EF4-FFF2-40B4-BE49-F238E27FC236}">
                <a16:creationId xmlns:a16="http://schemas.microsoft.com/office/drawing/2014/main" id="{41BBDC54-A401-FA54-4E61-CCAF4DDC7298}"/>
              </a:ext>
            </a:extLst>
          </p:cNvPr>
          <p:cNvCxnSpPr>
            <a:cxnSpLocks noChangeShapeType="1"/>
          </p:cNvCxnSpPr>
          <p:nvPr/>
        </p:nvCxnSpPr>
        <p:spPr bwMode="auto">
          <a:xfrm>
            <a:off x="7143750" y="2284413"/>
            <a:ext cx="428625"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365" name="Connecteur droit 12">
            <a:extLst>
              <a:ext uri="{FF2B5EF4-FFF2-40B4-BE49-F238E27FC236}">
                <a16:creationId xmlns:a16="http://schemas.microsoft.com/office/drawing/2014/main" id="{3A8BD98A-2AC5-4C6E-8526-6065E973C95C}"/>
              </a:ext>
            </a:extLst>
          </p:cNvPr>
          <p:cNvCxnSpPr>
            <a:cxnSpLocks noChangeShapeType="1"/>
          </p:cNvCxnSpPr>
          <p:nvPr/>
        </p:nvCxnSpPr>
        <p:spPr bwMode="auto">
          <a:xfrm>
            <a:off x="4929188" y="1857375"/>
            <a:ext cx="500062" cy="285750"/>
          </a:xfrm>
          <a:prstGeom prst="line">
            <a:avLst/>
          </a:prstGeom>
          <a:noFill/>
          <a:ln w="57150" algn="ctr">
            <a:solidFill>
              <a:srgbClr val="C00000"/>
            </a:solidFill>
            <a:round/>
            <a:headEnd/>
            <a:tailEnd/>
          </a:ln>
          <a:extLst>
            <a:ext uri="{909E8E84-426E-40DD-AFC4-6F175D3DCCD1}">
              <a14:hiddenFill xmlns:a14="http://schemas.microsoft.com/office/drawing/2010/main">
                <a:noFill/>
              </a14:hiddenFill>
            </a:ext>
          </a:extLst>
        </p:spPr>
      </p:cxnSp>
      <p:cxnSp>
        <p:nvCxnSpPr>
          <p:cNvPr id="57366" name="Connecteur droit 14">
            <a:extLst>
              <a:ext uri="{FF2B5EF4-FFF2-40B4-BE49-F238E27FC236}">
                <a16:creationId xmlns:a16="http://schemas.microsoft.com/office/drawing/2014/main" id="{CE358DCE-D3CB-D22F-6A01-D9194337E867}"/>
              </a:ext>
            </a:extLst>
          </p:cNvPr>
          <p:cNvCxnSpPr>
            <a:cxnSpLocks noChangeShapeType="1"/>
          </p:cNvCxnSpPr>
          <p:nvPr/>
        </p:nvCxnSpPr>
        <p:spPr bwMode="auto">
          <a:xfrm flipV="1">
            <a:off x="5000625" y="1857375"/>
            <a:ext cx="428625" cy="285750"/>
          </a:xfrm>
          <a:prstGeom prst="line">
            <a:avLst/>
          </a:prstGeom>
          <a:noFill/>
          <a:ln w="57150" algn="ctr">
            <a:solidFill>
              <a:srgbClr val="C00000"/>
            </a:solidFill>
            <a:round/>
            <a:headEnd/>
            <a:tailEnd/>
          </a:ln>
          <a:extLst>
            <a:ext uri="{909E8E84-426E-40DD-AFC4-6F175D3DCCD1}">
              <a14:hiddenFill xmlns:a14="http://schemas.microsoft.com/office/drawing/2010/main">
                <a:noFill/>
              </a14:hiddenFill>
            </a:ext>
          </a:extLst>
        </p:spPr>
      </p:cxnSp>
      <p:cxnSp>
        <p:nvCxnSpPr>
          <p:cNvPr id="57367" name="Connecteur droit avec flèche 17">
            <a:extLst>
              <a:ext uri="{FF2B5EF4-FFF2-40B4-BE49-F238E27FC236}">
                <a16:creationId xmlns:a16="http://schemas.microsoft.com/office/drawing/2014/main" id="{AEB49FE1-2A1B-AB5F-E07A-477F55F08D75}"/>
              </a:ext>
            </a:extLst>
          </p:cNvPr>
          <p:cNvCxnSpPr>
            <a:cxnSpLocks noChangeShapeType="1"/>
          </p:cNvCxnSpPr>
          <p:nvPr/>
        </p:nvCxnSpPr>
        <p:spPr bwMode="auto">
          <a:xfrm flipV="1">
            <a:off x="6572250" y="3143250"/>
            <a:ext cx="285750" cy="142875"/>
          </a:xfrm>
          <a:prstGeom prst="straightConnector1">
            <a:avLst/>
          </a:prstGeom>
          <a:noFill/>
          <a:ln w="9525" algn="ctr">
            <a:solidFill>
              <a:srgbClr val="C00000"/>
            </a:solidFill>
            <a:round/>
            <a:headEnd/>
            <a:tailEnd type="arrow" w="med" len="med"/>
          </a:ln>
          <a:extLst>
            <a:ext uri="{909E8E84-426E-40DD-AFC4-6F175D3DCCD1}">
              <a14:hiddenFill xmlns:a14="http://schemas.microsoft.com/office/drawing/2010/main">
                <a:noFill/>
              </a14:hiddenFill>
            </a:ext>
          </a:extLst>
        </p:spPr>
      </p:cxnSp>
      <p:cxnSp>
        <p:nvCxnSpPr>
          <p:cNvPr id="57368" name="Connecteur droit avec flèche 20">
            <a:extLst>
              <a:ext uri="{FF2B5EF4-FFF2-40B4-BE49-F238E27FC236}">
                <a16:creationId xmlns:a16="http://schemas.microsoft.com/office/drawing/2014/main" id="{7B23A4E8-0FBF-BF93-5A9F-7DE5D060282C}"/>
              </a:ext>
            </a:extLst>
          </p:cNvPr>
          <p:cNvCxnSpPr>
            <a:cxnSpLocks noChangeShapeType="1"/>
          </p:cNvCxnSpPr>
          <p:nvPr/>
        </p:nvCxnSpPr>
        <p:spPr bwMode="auto">
          <a:xfrm flipV="1">
            <a:off x="6786563" y="3214688"/>
            <a:ext cx="357187" cy="142875"/>
          </a:xfrm>
          <a:prstGeom prst="straightConnector1">
            <a:avLst/>
          </a:prstGeom>
          <a:noFill/>
          <a:ln w="9525" algn="ctr">
            <a:solidFill>
              <a:srgbClr val="C00000"/>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B4187BE4-BA82-E29B-B9B8-B769009D14B8}"/>
              </a:ext>
            </a:extLst>
          </p:cNvPr>
          <p:cNvSpPr>
            <a:spLocks noChangeArrowheads="1"/>
          </p:cNvSpPr>
          <p:nvPr/>
        </p:nvSpPr>
        <p:spPr bwMode="auto">
          <a:xfrm>
            <a:off x="250825" y="620713"/>
            <a:ext cx="86074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latin typeface="Arial" panose="020B0604020202020204" pitchFamily="34" charset="0"/>
              </a:rPr>
              <a:t>  2.4. Maladies récessives liées au chromosome X</a:t>
            </a:r>
          </a:p>
          <a:p>
            <a:pPr>
              <a:spcBef>
                <a:spcPct val="0"/>
              </a:spcBef>
              <a:buClrTx/>
              <a:buSzTx/>
              <a:buFontTx/>
              <a:buNone/>
            </a:pPr>
            <a:r>
              <a:rPr lang="fr-FR" altLang="fr-FR" sz="2000">
                <a:latin typeface="Arial" panose="020B0604020202020204" pitchFamily="34" charset="0"/>
              </a:rPr>
              <a:t>     2.3.1. Définition</a:t>
            </a:r>
          </a:p>
          <a:p>
            <a:pPr>
              <a:spcBef>
                <a:spcPct val="0"/>
              </a:spcBef>
              <a:buClrTx/>
              <a:buSzTx/>
              <a:buFontTx/>
              <a:buNone/>
            </a:pPr>
            <a:r>
              <a:rPr lang="fr-FR" altLang="fr-FR" sz="2000">
                <a:latin typeface="Arial" panose="020B0604020202020204" pitchFamily="34" charset="0"/>
              </a:rPr>
              <a:t>     2.3.2. Critères de reconnaissance d’une maladie liée au chromosome X</a:t>
            </a:r>
          </a:p>
          <a:p>
            <a:pPr>
              <a:spcBef>
                <a:spcPct val="0"/>
              </a:spcBef>
              <a:buClrTx/>
              <a:buSzTx/>
              <a:buFontTx/>
              <a:buNone/>
            </a:pPr>
            <a:r>
              <a:rPr lang="fr-FR" altLang="fr-FR" sz="2000">
                <a:latin typeface="Arial" panose="020B0604020202020204" pitchFamily="34" charset="0"/>
              </a:rPr>
              <a:t>     2.3.3 Exemples de Maladies récessives liées au sexe :</a:t>
            </a:r>
          </a:p>
          <a:p>
            <a:pPr>
              <a:spcBef>
                <a:spcPct val="0"/>
              </a:spcBef>
              <a:buClrTx/>
              <a:buSzTx/>
              <a:buFontTx/>
              <a:buNone/>
            </a:pPr>
            <a:r>
              <a:rPr lang="fr-FR" altLang="fr-FR" sz="2000">
                <a:latin typeface="Arial" panose="020B0604020202020204" pitchFamily="34" charset="0"/>
              </a:rPr>
              <a:t>  2.5. Transmission liée à l’Y</a:t>
            </a:r>
          </a:p>
          <a:p>
            <a:pPr>
              <a:spcBef>
                <a:spcPct val="0"/>
              </a:spcBef>
              <a:buClrTx/>
              <a:buSzTx/>
              <a:buFontTx/>
              <a:buNone/>
            </a:pPr>
            <a:endParaRPr lang="fr-FR" altLang="fr-FR" sz="2000">
              <a:latin typeface="Arial" panose="020B0604020202020204" pitchFamily="34" charset="0"/>
            </a:endParaRPr>
          </a:p>
          <a:p>
            <a:pPr>
              <a:spcBef>
                <a:spcPct val="0"/>
              </a:spcBef>
              <a:buClrTx/>
              <a:buSzTx/>
              <a:buFontTx/>
              <a:buNone/>
            </a:pPr>
            <a:r>
              <a:rPr lang="fr-FR" altLang="fr-FR" sz="2000">
                <a:latin typeface="Arial" panose="020B0604020202020204" pitchFamily="34" charset="0"/>
              </a:rPr>
              <a:t>III </a:t>
            </a:r>
            <a:r>
              <a:rPr lang="fr-FR" altLang="fr-FR" sz="2000" u="sng">
                <a:latin typeface="Arial" panose="020B0604020202020204" pitchFamily="34" charset="0"/>
              </a:rPr>
              <a:t>Aspects particuliers du phénotype  </a:t>
            </a:r>
          </a:p>
          <a:p>
            <a:pPr>
              <a:spcBef>
                <a:spcPct val="0"/>
              </a:spcBef>
              <a:buClrTx/>
              <a:buSzTx/>
              <a:buFontTx/>
              <a:buNone/>
            </a:pPr>
            <a:r>
              <a:rPr lang="fr-FR" altLang="fr-FR" sz="2000">
                <a:latin typeface="Arial" panose="020B0604020202020204" pitchFamily="34" charset="0"/>
              </a:rPr>
              <a:t>  1. Consanguinité</a:t>
            </a:r>
          </a:p>
          <a:p>
            <a:pPr>
              <a:spcBef>
                <a:spcPct val="0"/>
              </a:spcBef>
              <a:buClrTx/>
              <a:buSzTx/>
              <a:buFontTx/>
              <a:buNone/>
            </a:pPr>
            <a:r>
              <a:rPr lang="fr-FR" altLang="fr-FR" sz="2000">
                <a:latin typeface="Arial" panose="020B0604020202020204" pitchFamily="34" charset="0"/>
              </a:rPr>
              <a:t>  2. Néo mutation : Mutation de novo</a:t>
            </a:r>
          </a:p>
          <a:p>
            <a:pPr>
              <a:spcBef>
                <a:spcPct val="0"/>
              </a:spcBef>
              <a:buClrTx/>
              <a:buSzTx/>
              <a:buFontTx/>
              <a:buNone/>
            </a:pPr>
            <a:r>
              <a:rPr lang="fr-FR" altLang="fr-FR" sz="2000">
                <a:latin typeface="Arial" panose="020B0604020202020204" pitchFamily="34" charset="0"/>
              </a:rPr>
              <a:t>  3. Pénétrance incomplète</a:t>
            </a:r>
          </a:p>
          <a:p>
            <a:pPr>
              <a:spcBef>
                <a:spcPct val="0"/>
              </a:spcBef>
              <a:buClrTx/>
              <a:buSzTx/>
              <a:buFontTx/>
              <a:buNone/>
            </a:pPr>
            <a:r>
              <a:rPr lang="fr-FR" altLang="fr-FR" sz="2000">
                <a:latin typeface="Arial" panose="020B0604020202020204" pitchFamily="34" charset="0"/>
              </a:rPr>
              <a:t>  4. L’expressivité</a:t>
            </a:r>
          </a:p>
          <a:p>
            <a:pPr>
              <a:spcBef>
                <a:spcPct val="0"/>
              </a:spcBef>
              <a:buClrTx/>
              <a:buSzTx/>
              <a:buFontTx/>
              <a:buNone/>
            </a:pPr>
            <a:r>
              <a:rPr lang="fr-FR" altLang="fr-FR" sz="2000">
                <a:latin typeface="Arial" panose="020B0604020202020204" pitchFamily="34" charset="0"/>
              </a:rPr>
              <a:t>  5. Maladies limitées par le sexe</a:t>
            </a:r>
          </a:p>
          <a:p>
            <a:pPr>
              <a:spcBef>
                <a:spcPct val="0"/>
              </a:spcBef>
              <a:buClrTx/>
              <a:buSzTx/>
              <a:buFontTx/>
              <a:buNone/>
            </a:pPr>
            <a:r>
              <a:rPr lang="fr-FR" altLang="fr-FR" sz="2000">
                <a:latin typeface="Arial" panose="020B0604020202020204" pitchFamily="34" charset="0"/>
              </a:rPr>
              <a:t>  6.  Maladies  influencées par le sexe</a:t>
            </a:r>
          </a:p>
          <a:p>
            <a:pPr>
              <a:spcBef>
                <a:spcPct val="0"/>
              </a:spcBef>
              <a:buClrTx/>
              <a:buSzTx/>
              <a:buFontTx/>
              <a:buNone/>
            </a:pPr>
            <a:r>
              <a:rPr lang="fr-FR" altLang="fr-FR" sz="2000">
                <a:latin typeface="Arial" panose="020B0604020202020204" pitchFamily="34" charset="0"/>
              </a:rPr>
              <a:t>  7. P l é i o t r o p i e</a:t>
            </a:r>
          </a:p>
          <a:p>
            <a:pPr>
              <a:spcBef>
                <a:spcPct val="0"/>
              </a:spcBef>
              <a:buClrTx/>
              <a:buSzTx/>
              <a:buFontTx/>
              <a:buNone/>
            </a:pPr>
            <a:r>
              <a:rPr lang="fr-FR" altLang="fr-FR" sz="2000">
                <a:latin typeface="Arial" panose="020B0604020202020204" pitchFamily="34" charset="0"/>
              </a:rPr>
              <a:t>  8. L’Anticipation</a:t>
            </a:r>
          </a:p>
          <a:p>
            <a:pPr>
              <a:spcBef>
                <a:spcPct val="0"/>
              </a:spcBef>
              <a:buClrTx/>
              <a:buSzTx/>
              <a:buFontTx/>
              <a:buNone/>
            </a:pPr>
            <a:r>
              <a:rPr lang="fr-FR" altLang="fr-FR" sz="2000">
                <a:latin typeface="Arial" panose="020B0604020202020204" pitchFamily="34" charset="0"/>
              </a:rPr>
              <a:t>  9. L’hétérogénéité génétique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8">
            <a:extLst>
              <a:ext uri="{FF2B5EF4-FFF2-40B4-BE49-F238E27FC236}">
                <a16:creationId xmlns:a16="http://schemas.microsoft.com/office/drawing/2014/main" id="{008C97F4-9C4E-7F77-76EB-84A866F0BC5D}"/>
              </a:ext>
            </a:extLst>
          </p:cNvPr>
          <p:cNvSpPr txBox="1">
            <a:spLocks noChangeArrowheads="1"/>
          </p:cNvSpPr>
          <p:nvPr/>
        </p:nvSpPr>
        <p:spPr bwMode="auto">
          <a:xfrm>
            <a:off x="323850" y="4941888"/>
            <a:ext cx="8820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50000"/>
              </a:spcBef>
              <a:buClrTx/>
              <a:buSzTx/>
              <a:buFontTx/>
              <a:buNone/>
            </a:pPr>
            <a:r>
              <a:rPr lang="fr-FR" altLang="fr-FR" sz="2000">
                <a:latin typeface="Arial" panose="020B0604020202020204" pitchFamily="34" charset="0"/>
              </a:rPr>
              <a:t>Le gène responsable de l’anomalie est-il dominant ou récessif?</a:t>
            </a:r>
          </a:p>
        </p:txBody>
      </p:sp>
      <p:sp>
        <p:nvSpPr>
          <p:cNvPr id="58370" name="Text Box 9">
            <a:extLst>
              <a:ext uri="{FF2B5EF4-FFF2-40B4-BE49-F238E27FC236}">
                <a16:creationId xmlns:a16="http://schemas.microsoft.com/office/drawing/2014/main" id="{D1EC6E59-00D4-ED99-F64A-DBBB0548CEDA}"/>
              </a:ext>
            </a:extLst>
          </p:cNvPr>
          <p:cNvSpPr txBox="1">
            <a:spLocks noChangeArrowheads="1"/>
          </p:cNvSpPr>
          <p:nvPr/>
        </p:nvSpPr>
        <p:spPr bwMode="auto">
          <a:xfrm>
            <a:off x="395288" y="5516563"/>
            <a:ext cx="2952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50000"/>
              </a:spcBef>
              <a:buClrTx/>
              <a:buSzTx/>
              <a:buFontTx/>
              <a:buNone/>
            </a:pPr>
            <a:r>
              <a:rPr lang="fr-FR" altLang="fr-FR" sz="2000">
                <a:latin typeface="Arial" panose="020B0604020202020204" pitchFamily="34" charset="0"/>
              </a:rPr>
              <a:t>Est-il lié au sexe?</a:t>
            </a:r>
          </a:p>
        </p:txBody>
      </p:sp>
      <p:sp>
        <p:nvSpPr>
          <p:cNvPr id="58371" name="Rectangle 10">
            <a:extLst>
              <a:ext uri="{FF2B5EF4-FFF2-40B4-BE49-F238E27FC236}">
                <a16:creationId xmlns:a16="http://schemas.microsoft.com/office/drawing/2014/main" id="{AE22DC5F-BDAF-40FD-AAAB-F43454CF4A39}"/>
              </a:ext>
            </a:extLst>
          </p:cNvPr>
          <p:cNvSpPr>
            <a:spLocks noChangeArrowheads="1"/>
          </p:cNvSpPr>
          <p:nvPr/>
        </p:nvSpPr>
        <p:spPr bwMode="auto">
          <a:xfrm>
            <a:off x="4787900" y="2924175"/>
            <a:ext cx="361950"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72" name="Oval 11">
            <a:extLst>
              <a:ext uri="{FF2B5EF4-FFF2-40B4-BE49-F238E27FC236}">
                <a16:creationId xmlns:a16="http://schemas.microsoft.com/office/drawing/2014/main" id="{C1B77388-8CC3-1D93-32AF-B3B61C9F5C48}"/>
              </a:ext>
            </a:extLst>
          </p:cNvPr>
          <p:cNvSpPr>
            <a:spLocks noChangeArrowheads="1"/>
          </p:cNvSpPr>
          <p:nvPr/>
        </p:nvSpPr>
        <p:spPr bwMode="auto">
          <a:xfrm>
            <a:off x="3781425" y="1038225"/>
            <a:ext cx="422275" cy="377825"/>
          </a:xfrm>
          <a:prstGeom prst="ellipse">
            <a:avLst/>
          </a:prstGeom>
          <a:solidFill>
            <a:schemeClr val="bg2"/>
          </a:solidFill>
          <a:ln w="9525">
            <a:solidFill>
              <a:schemeClr val="tx1"/>
            </a:solidFill>
            <a:round/>
            <a:headEnd/>
            <a:tailEnd/>
          </a:ln>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73" name="Line 12">
            <a:extLst>
              <a:ext uri="{FF2B5EF4-FFF2-40B4-BE49-F238E27FC236}">
                <a16:creationId xmlns:a16="http://schemas.microsoft.com/office/drawing/2014/main" id="{4EF405CB-281C-3846-17E7-E1210018431A}"/>
              </a:ext>
            </a:extLst>
          </p:cNvPr>
          <p:cNvSpPr>
            <a:spLocks noChangeShapeType="1"/>
          </p:cNvSpPr>
          <p:nvPr/>
        </p:nvSpPr>
        <p:spPr bwMode="auto">
          <a:xfrm>
            <a:off x="4217988" y="1196975"/>
            <a:ext cx="4349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74" name="Line 13">
            <a:extLst>
              <a:ext uri="{FF2B5EF4-FFF2-40B4-BE49-F238E27FC236}">
                <a16:creationId xmlns:a16="http://schemas.microsoft.com/office/drawing/2014/main" id="{BE5B970F-FCBF-D02A-F520-385717EFFEBD}"/>
              </a:ext>
            </a:extLst>
          </p:cNvPr>
          <p:cNvSpPr>
            <a:spLocks noChangeShapeType="1"/>
          </p:cNvSpPr>
          <p:nvPr/>
        </p:nvSpPr>
        <p:spPr bwMode="auto">
          <a:xfrm>
            <a:off x="4438650" y="1196975"/>
            <a:ext cx="0" cy="492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75" name="Line 14">
            <a:extLst>
              <a:ext uri="{FF2B5EF4-FFF2-40B4-BE49-F238E27FC236}">
                <a16:creationId xmlns:a16="http://schemas.microsoft.com/office/drawing/2014/main" id="{38137C9A-55BA-AB6E-EC30-10A17BFB9E7A}"/>
              </a:ext>
            </a:extLst>
          </p:cNvPr>
          <p:cNvSpPr>
            <a:spLocks noChangeShapeType="1"/>
          </p:cNvSpPr>
          <p:nvPr/>
        </p:nvSpPr>
        <p:spPr bwMode="auto">
          <a:xfrm>
            <a:off x="2987675" y="1700213"/>
            <a:ext cx="2960688" cy="142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76" name="Line 15">
            <a:extLst>
              <a:ext uri="{FF2B5EF4-FFF2-40B4-BE49-F238E27FC236}">
                <a16:creationId xmlns:a16="http://schemas.microsoft.com/office/drawing/2014/main" id="{D7A4D499-A3C7-96B3-6C31-AFC2D5F255C7}"/>
              </a:ext>
            </a:extLst>
          </p:cNvPr>
          <p:cNvSpPr>
            <a:spLocks noChangeShapeType="1"/>
          </p:cNvSpPr>
          <p:nvPr/>
        </p:nvSpPr>
        <p:spPr bwMode="auto">
          <a:xfrm>
            <a:off x="2970213" y="168751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77" name="Line 16">
            <a:extLst>
              <a:ext uri="{FF2B5EF4-FFF2-40B4-BE49-F238E27FC236}">
                <a16:creationId xmlns:a16="http://schemas.microsoft.com/office/drawing/2014/main" id="{82E520D5-15BE-C7B2-64E7-85ECE9183B6B}"/>
              </a:ext>
            </a:extLst>
          </p:cNvPr>
          <p:cNvSpPr>
            <a:spLocks noChangeShapeType="1"/>
          </p:cNvSpPr>
          <p:nvPr/>
        </p:nvSpPr>
        <p:spPr bwMode="auto">
          <a:xfrm>
            <a:off x="5929313" y="172878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78" name="Rectangle 17">
            <a:extLst>
              <a:ext uri="{FF2B5EF4-FFF2-40B4-BE49-F238E27FC236}">
                <a16:creationId xmlns:a16="http://schemas.microsoft.com/office/drawing/2014/main" id="{D35CE418-6C5B-E838-2632-3ECEDC723ACD}"/>
              </a:ext>
            </a:extLst>
          </p:cNvPr>
          <p:cNvSpPr>
            <a:spLocks noChangeArrowheads="1"/>
          </p:cNvSpPr>
          <p:nvPr/>
        </p:nvSpPr>
        <p:spPr bwMode="auto">
          <a:xfrm>
            <a:off x="5794375" y="1979613"/>
            <a:ext cx="361950" cy="347662"/>
          </a:xfrm>
          <a:prstGeom prst="rect">
            <a:avLst/>
          </a:prstGeom>
          <a:solidFill>
            <a:schemeClr val="bg2"/>
          </a:solidFill>
          <a:ln w="9525">
            <a:solidFill>
              <a:schemeClr val="tx1"/>
            </a:solidFill>
            <a:miter lim="800000"/>
            <a:headEnd/>
            <a:tailEnd/>
          </a:ln>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79" name="Oval 18">
            <a:extLst>
              <a:ext uri="{FF2B5EF4-FFF2-40B4-BE49-F238E27FC236}">
                <a16:creationId xmlns:a16="http://schemas.microsoft.com/office/drawing/2014/main" id="{F982534E-8877-4C17-4011-2431DD1741E4}"/>
              </a:ext>
            </a:extLst>
          </p:cNvPr>
          <p:cNvSpPr>
            <a:spLocks noChangeArrowheads="1"/>
          </p:cNvSpPr>
          <p:nvPr/>
        </p:nvSpPr>
        <p:spPr bwMode="auto">
          <a:xfrm>
            <a:off x="2762250" y="1965325"/>
            <a:ext cx="422275" cy="377825"/>
          </a:xfrm>
          <a:prstGeom prst="ellipse">
            <a:avLst/>
          </a:prstGeom>
          <a:solidFill>
            <a:schemeClr val="bg2"/>
          </a:solidFill>
          <a:ln w="9525">
            <a:solidFill>
              <a:schemeClr val="tx1"/>
            </a:solidFill>
            <a:round/>
            <a:headEnd/>
            <a:tailEnd/>
          </a:ln>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80" name="Rectangle 19">
            <a:extLst>
              <a:ext uri="{FF2B5EF4-FFF2-40B4-BE49-F238E27FC236}">
                <a16:creationId xmlns:a16="http://schemas.microsoft.com/office/drawing/2014/main" id="{0A103348-C039-2DB3-19DF-7834EBD780AF}"/>
              </a:ext>
            </a:extLst>
          </p:cNvPr>
          <p:cNvSpPr>
            <a:spLocks noChangeArrowheads="1"/>
          </p:cNvSpPr>
          <p:nvPr/>
        </p:nvSpPr>
        <p:spPr bwMode="auto">
          <a:xfrm>
            <a:off x="4640263" y="1036638"/>
            <a:ext cx="361950" cy="347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81" name="Line 20">
            <a:extLst>
              <a:ext uri="{FF2B5EF4-FFF2-40B4-BE49-F238E27FC236}">
                <a16:creationId xmlns:a16="http://schemas.microsoft.com/office/drawing/2014/main" id="{44DDFE6F-B402-4E4B-6505-F2604F4552D7}"/>
              </a:ext>
            </a:extLst>
          </p:cNvPr>
          <p:cNvSpPr>
            <a:spLocks noChangeShapeType="1"/>
          </p:cNvSpPr>
          <p:nvPr/>
        </p:nvSpPr>
        <p:spPr bwMode="auto">
          <a:xfrm>
            <a:off x="3186113" y="2138363"/>
            <a:ext cx="4349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82" name="Oval 21">
            <a:extLst>
              <a:ext uri="{FF2B5EF4-FFF2-40B4-BE49-F238E27FC236}">
                <a16:creationId xmlns:a16="http://schemas.microsoft.com/office/drawing/2014/main" id="{2D56992C-E766-684E-716B-3769631D3D34}"/>
              </a:ext>
            </a:extLst>
          </p:cNvPr>
          <p:cNvSpPr>
            <a:spLocks noChangeArrowheads="1"/>
          </p:cNvSpPr>
          <p:nvPr/>
        </p:nvSpPr>
        <p:spPr bwMode="auto">
          <a:xfrm>
            <a:off x="4922838" y="1949450"/>
            <a:ext cx="422275" cy="377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83" name="Line 22">
            <a:extLst>
              <a:ext uri="{FF2B5EF4-FFF2-40B4-BE49-F238E27FC236}">
                <a16:creationId xmlns:a16="http://schemas.microsoft.com/office/drawing/2014/main" id="{0B2E5BF2-3EEE-6912-E24B-E1A5FA127ED4}"/>
              </a:ext>
            </a:extLst>
          </p:cNvPr>
          <p:cNvSpPr>
            <a:spLocks noChangeShapeType="1"/>
          </p:cNvSpPr>
          <p:nvPr/>
        </p:nvSpPr>
        <p:spPr bwMode="auto">
          <a:xfrm>
            <a:off x="5348288" y="2120900"/>
            <a:ext cx="4349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84" name="Line 23">
            <a:extLst>
              <a:ext uri="{FF2B5EF4-FFF2-40B4-BE49-F238E27FC236}">
                <a16:creationId xmlns:a16="http://schemas.microsoft.com/office/drawing/2014/main" id="{CFFEDE01-D30B-B221-BA7D-93216BF143A6}"/>
              </a:ext>
            </a:extLst>
          </p:cNvPr>
          <p:cNvSpPr>
            <a:spLocks noChangeShapeType="1"/>
          </p:cNvSpPr>
          <p:nvPr/>
        </p:nvSpPr>
        <p:spPr bwMode="auto">
          <a:xfrm>
            <a:off x="3406775" y="2138363"/>
            <a:ext cx="0" cy="492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85" name="Line 24">
            <a:extLst>
              <a:ext uri="{FF2B5EF4-FFF2-40B4-BE49-F238E27FC236}">
                <a16:creationId xmlns:a16="http://schemas.microsoft.com/office/drawing/2014/main" id="{02F33423-A16E-C197-39C9-B1CBEB373F80}"/>
              </a:ext>
            </a:extLst>
          </p:cNvPr>
          <p:cNvSpPr>
            <a:spLocks noChangeShapeType="1"/>
          </p:cNvSpPr>
          <p:nvPr/>
        </p:nvSpPr>
        <p:spPr bwMode="auto">
          <a:xfrm>
            <a:off x="5554663" y="2138363"/>
            <a:ext cx="0" cy="492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86" name="Line 25">
            <a:extLst>
              <a:ext uri="{FF2B5EF4-FFF2-40B4-BE49-F238E27FC236}">
                <a16:creationId xmlns:a16="http://schemas.microsoft.com/office/drawing/2014/main" id="{C5BB515F-451D-78B8-1CC0-B6D455FD2F7E}"/>
              </a:ext>
            </a:extLst>
          </p:cNvPr>
          <p:cNvSpPr>
            <a:spLocks noChangeShapeType="1"/>
          </p:cNvSpPr>
          <p:nvPr/>
        </p:nvSpPr>
        <p:spPr bwMode="auto">
          <a:xfrm>
            <a:off x="1708150" y="2625725"/>
            <a:ext cx="2432050" cy="11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87" name="Line 26">
            <a:extLst>
              <a:ext uri="{FF2B5EF4-FFF2-40B4-BE49-F238E27FC236}">
                <a16:creationId xmlns:a16="http://schemas.microsoft.com/office/drawing/2014/main" id="{2A4C394C-F9B7-40C5-D105-AE8D300C8B88}"/>
              </a:ext>
            </a:extLst>
          </p:cNvPr>
          <p:cNvSpPr>
            <a:spLocks noChangeShapeType="1"/>
          </p:cNvSpPr>
          <p:nvPr/>
        </p:nvSpPr>
        <p:spPr bwMode="auto">
          <a:xfrm flipV="1">
            <a:off x="5580063" y="2622550"/>
            <a:ext cx="466725" cy="14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88" name="Line 27">
            <a:extLst>
              <a:ext uri="{FF2B5EF4-FFF2-40B4-BE49-F238E27FC236}">
                <a16:creationId xmlns:a16="http://schemas.microsoft.com/office/drawing/2014/main" id="{DFFDCA49-B8D7-A2EC-09B6-E42E62ED47A6}"/>
              </a:ext>
            </a:extLst>
          </p:cNvPr>
          <p:cNvSpPr>
            <a:spLocks noChangeShapeType="1"/>
          </p:cNvSpPr>
          <p:nvPr/>
        </p:nvSpPr>
        <p:spPr bwMode="auto">
          <a:xfrm>
            <a:off x="1704975" y="264953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89" name="Line 28">
            <a:extLst>
              <a:ext uri="{FF2B5EF4-FFF2-40B4-BE49-F238E27FC236}">
                <a16:creationId xmlns:a16="http://schemas.microsoft.com/office/drawing/2014/main" id="{8A1B864A-A2C6-61E6-9BB2-C3E6157DD718}"/>
              </a:ext>
            </a:extLst>
          </p:cNvPr>
          <p:cNvSpPr>
            <a:spLocks noChangeShapeType="1"/>
          </p:cNvSpPr>
          <p:nvPr/>
        </p:nvSpPr>
        <p:spPr bwMode="auto">
          <a:xfrm>
            <a:off x="2478088" y="262890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90" name="Rectangle 29">
            <a:extLst>
              <a:ext uri="{FF2B5EF4-FFF2-40B4-BE49-F238E27FC236}">
                <a16:creationId xmlns:a16="http://schemas.microsoft.com/office/drawing/2014/main" id="{C14E980C-DDF0-9A5E-2119-B7D0E7FB6E2D}"/>
              </a:ext>
            </a:extLst>
          </p:cNvPr>
          <p:cNvSpPr>
            <a:spLocks noChangeArrowheads="1"/>
          </p:cNvSpPr>
          <p:nvPr/>
        </p:nvSpPr>
        <p:spPr bwMode="auto">
          <a:xfrm>
            <a:off x="1546225" y="2924175"/>
            <a:ext cx="361950"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91" name="Oval 30">
            <a:extLst>
              <a:ext uri="{FF2B5EF4-FFF2-40B4-BE49-F238E27FC236}">
                <a16:creationId xmlns:a16="http://schemas.microsoft.com/office/drawing/2014/main" id="{7A4B7B86-DB2D-87D6-D5AA-3BC89D47B3D7}"/>
              </a:ext>
            </a:extLst>
          </p:cNvPr>
          <p:cNvSpPr>
            <a:spLocks noChangeArrowheads="1"/>
          </p:cNvSpPr>
          <p:nvPr/>
        </p:nvSpPr>
        <p:spPr bwMode="auto">
          <a:xfrm>
            <a:off x="2268538" y="2924175"/>
            <a:ext cx="422275" cy="377825"/>
          </a:xfrm>
          <a:prstGeom prst="ellipse">
            <a:avLst/>
          </a:prstGeom>
          <a:solidFill>
            <a:schemeClr val="bg2"/>
          </a:solidFill>
          <a:ln w="9525">
            <a:solidFill>
              <a:schemeClr val="tx1"/>
            </a:solidFill>
            <a:round/>
            <a:headEnd/>
            <a:tailEnd/>
          </a:ln>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92" name="Line 31">
            <a:extLst>
              <a:ext uri="{FF2B5EF4-FFF2-40B4-BE49-F238E27FC236}">
                <a16:creationId xmlns:a16="http://schemas.microsoft.com/office/drawing/2014/main" id="{0F370313-B4FC-6DB8-D50F-77C1FDE1EBB5}"/>
              </a:ext>
            </a:extLst>
          </p:cNvPr>
          <p:cNvSpPr>
            <a:spLocks noChangeShapeType="1"/>
          </p:cNvSpPr>
          <p:nvPr/>
        </p:nvSpPr>
        <p:spPr bwMode="auto">
          <a:xfrm>
            <a:off x="3276600" y="263683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93" name="Rectangle 32">
            <a:extLst>
              <a:ext uri="{FF2B5EF4-FFF2-40B4-BE49-F238E27FC236}">
                <a16:creationId xmlns:a16="http://schemas.microsoft.com/office/drawing/2014/main" id="{D6757915-6E79-6F96-BD47-9A56123D0654}"/>
              </a:ext>
            </a:extLst>
          </p:cNvPr>
          <p:cNvSpPr>
            <a:spLocks noChangeArrowheads="1"/>
          </p:cNvSpPr>
          <p:nvPr/>
        </p:nvSpPr>
        <p:spPr bwMode="auto">
          <a:xfrm>
            <a:off x="3130550" y="2924175"/>
            <a:ext cx="361950"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94" name="Oval 33">
            <a:extLst>
              <a:ext uri="{FF2B5EF4-FFF2-40B4-BE49-F238E27FC236}">
                <a16:creationId xmlns:a16="http://schemas.microsoft.com/office/drawing/2014/main" id="{973DFE0F-3AD6-0387-D5C1-F92F9E3D32F2}"/>
              </a:ext>
            </a:extLst>
          </p:cNvPr>
          <p:cNvSpPr>
            <a:spLocks noChangeArrowheads="1"/>
          </p:cNvSpPr>
          <p:nvPr/>
        </p:nvSpPr>
        <p:spPr bwMode="auto">
          <a:xfrm>
            <a:off x="3924300" y="2924175"/>
            <a:ext cx="422275" cy="377825"/>
          </a:xfrm>
          <a:prstGeom prst="ellipse">
            <a:avLst/>
          </a:prstGeom>
          <a:solidFill>
            <a:schemeClr val="bg2"/>
          </a:solidFill>
          <a:ln w="9525">
            <a:solidFill>
              <a:schemeClr val="tx1"/>
            </a:solidFill>
            <a:round/>
            <a:headEnd/>
            <a:tailEnd/>
          </a:ln>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95" name="Line 34">
            <a:extLst>
              <a:ext uri="{FF2B5EF4-FFF2-40B4-BE49-F238E27FC236}">
                <a16:creationId xmlns:a16="http://schemas.microsoft.com/office/drawing/2014/main" id="{C6A277F3-D8DD-5DDA-29AA-7D6B772F98BA}"/>
              </a:ext>
            </a:extLst>
          </p:cNvPr>
          <p:cNvSpPr>
            <a:spLocks noChangeShapeType="1"/>
          </p:cNvSpPr>
          <p:nvPr/>
        </p:nvSpPr>
        <p:spPr bwMode="auto">
          <a:xfrm>
            <a:off x="4140200" y="263683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96" name="Rectangle 35">
            <a:extLst>
              <a:ext uri="{FF2B5EF4-FFF2-40B4-BE49-F238E27FC236}">
                <a16:creationId xmlns:a16="http://schemas.microsoft.com/office/drawing/2014/main" id="{28051614-8E0A-A434-F01C-DFE57BB5121F}"/>
              </a:ext>
            </a:extLst>
          </p:cNvPr>
          <p:cNvSpPr>
            <a:spLocks noChangeArrowheads="1"/>
          </p:cNvSpPr>
          <p:nvPr/>
        </p:nvSpPr>
        <p:spPr bwMode="auto">
          <a:xfrm>
            <a:off x="3635375" y="1989138"/>
            <a:ext cx="361950" cy="347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97" name="Line 37">
            <a:extLst>
              <a:ext uri="{FF2B5EF4-FFF2-40B4-BE49-F238E27FC236}">
                <a16:creationId xmlns:a16="http://schemas.microsoft.com/office/drawing/2014/main" id="{F03C4A05-5D1B-3E25-0164-A330A3672501}"/>
              </a:ext>
            </a:extLst>
          </p:cNvPr>
          <p:cNvSpPr>
            <a:spLocks noChangeShapeType="1"/>
          </p:cNvSpPr>
          <p:nvPr/>
        </p:nvSpPr>
        <p:spPr bwMode="auto">
          <a:xfrm>
            <a:off x="6011863" y="263683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398" name="Rectangle 38">
            <a:extLst>
              <a:ext uri="{FF2B5EF4-FFF2-40B4-BE49-F238E27FC236}">
                <a16:creationId xmlns:a16="http://schemas.microsoft.com/office/drawing/2014/main" id="{0CB055A5-DE68-8334-A3D9-B4CE9A86FE1A}"/>
              </a:ext>
            </a:extLst>
          </p:cNvPr>
          <p:cNvSpPr>
            <a:spLocks noChangeArrowheads="1"/>
          </p:cNvSpPr>
          <p:nvPr/>
        </p:nvSpPr>
        <p:spPr bwMode="auto">
          <a:xfrm>
            <a:off x="5795963" y="2924175"/>
            <a:ext cx="361950" cy="347663"/>
          </a:xfrm>
          <a:prstGeom prst="rect">
            <a:avLst/>
          </a:prstGeom>
          <a:solidFill>
            <a:schemeClr val="bg2"/>
          </a:solidFill>
          <a:ln w="9525">
            <a:solidFill>
              <a:schemeClr val="tx1"/>
            </a:solidFill>
            <a:miter lim="800000"/>
            <a:headEnd/>
            <a:tailEnd/>
          </a:ln>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399" name="Line 39">
            <a:extLst>
              <a:ext uri="{FF2B5EF4-FFF2-40B4-BE49-F238E27FC236}">
                <a16:creationId xmlns:a16="http://schemas.microsoft.com/office/drawing/2014/main" id="{4F2C6CB2-4AE8-1E18-0F55-45BE291B7E15}"/>
              </a:ext>
            </a:extLst>
          </p:cNvPr>
          <p:cNvSpPr>
            <a:spLocks noChangeShapeType="1"/>
          </p:cNvSpPr>
          <p:nvPr/>
        </p:nvSpPr>
        <p:spPr bwMode="auto">
          <a:xfrm>
            <a:off x="4356100" y="3068638"/>
            <a:ext cx="43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0" name="Line 40">
            <a:extLst>
              <a:ext uri="{FF2B5EF4-FFF2-40B4-BE49-F238E27FC236}">
                <a16:creationId xmlns:a16="http://schemas.microsoft.com/office/drawing/2014/main" id="{E349D462-F8AE-B760-C6DB-D4B1144E359E}"/>
              </a:ext>
            </a:extLst>
          </p:cNvPr>
          <p:cNvSpPr>
            <a:spLocks noChangeShapeType="1"/>
          </p:cNvSpPr>
          <p:nvPr/>
        </p:nvSpPr>
        <p:spPr bwMode="auto">
          <a:xfrm>
            <a:off x="2987675" y="3573463"/>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401" name="Line 41">
            <a:extLst>
              <a:ext uri="{FF2B5EF4-FFF2-40B4-BE49-F238E27FC236}">
                <a16:creationId xmlns:a16="http://schemas.microsoft.com/office/drawing/2014/main" id="{BF6BB5D4-635C-173F-C87B-D08EB54C3D3E}"/>
              </a:ext>
            </a:extLst>
          </p:cNvPr>
          <p:cNvSpPr>
            <a:spLocks noChangeShapeType="1"/>
          </p:cNvSpPr>
          <p:nvPr/>
        </p:nvSpPr>
        <p:spPr bwMode="auto">
          <a:xfrm>
            <a:off x="4572000" y="3068638"/>
            <a:ext cx="0" cy="492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402" name="Rectangle 42">
            <a:extLst>
              <a:ext uri="{FF2B5EF4-FFF2-40B4-BE49-F238E27FC236}">
                <a16:creationId xmlns:a16="http://schemas.microsoft.com/office/drawing/2014/main" id="{723A2C66-C8DA-C298-1D9D-7919A5F078E9}"/>
              </a:ext>
            </a:extLst>
          </p:cNvPr>
          <p:cNvSpPr>
            <a:spLocks noChangeArrowheads="1"/>
          </p:cNvSpPr>
          <p:nvPr/>
        </p:nvSpPr>
        <p:spPr bwMode="auto">
          <a:xfrm>
            <a:off x="2771775" y="3873500"/>
            <a:ext cx="361950"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403" name="Rectangle 43">
            <a:extLst>
              <a:ext uri="{FF2B5EF4-FFF2-40B4-BE49-F238E27FC236}">
                <a16:creationId xmlns:a16="http://schemas.microsoft.com/office/drawing/2014/main" id="{2899575A-CF9E-75A7-E184-7DD9E15006D5}"/>
              </a:ext>
            </a:extLst>
          </p:cNvPr>
          <p:cNvSpPr>
            <a:spLocks noChangeArrowheads="1"/>
          </p:cNvSpPr>
          <p:nvPr/>
        </p:nvSpPr>
        <p:spPr bwMode="auto">
          <a:xfrm>
            <a:off x="5435600" y="3873500"/>
            <a:ext cx="361950"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404" name="Rectangle 44">
            <a:extLst>
              <a:ext uri="{FF2B5EF4-FFF2-40B4-BE49-F238E27FC236}">
                <a16:creationId xmlns:a16="http://schemas.microsoft.com/office/drawing/2014/main" id="{21FAE184-BA96-B6F6-C6BC-ACE0B6A84108}"/>
              </a:ext>
            </a:extLst>
          </p:cNvPr>
          <p:cNvSpPr>
            <a:spLocks noChangeArrowheads="1"/>
          </p:cNvSpPr>
          <p:nvPr/>
        </p:nvSpPr>
        <p:spPr bwMode="auto">
          <a:xfrm>
            <a:off x="4786313" y="3873500"/>
            <a:ext cx="361950" cy="347663"/>
          </a:xfrm>
          <a:prstGeom prst="rect">
            <a:avLst/>
          </a:prstGeom>
          <a:solidFill>
            <a:schemeClr val="bg2"/>
          </a:solidFill>
          <a:ln w="9525">
            <a:solidFill>
              <a:schemeClr val="tx1"/>
            </a:solidFill>
            <a:miter lim="800000"/>
            <a:headEnd/>
            <a:tailEnd/>
          </a:ln>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405" name="Oval 45">
            <a:extLst>
              <a:ext uri="{FF2B5EF4-FFF2-40B4-BE49-F238E27FC236}">
                <a16:creationId xmlns:a16="http://schemas.microsoft.com/office/drawing/2014/main" id="{0FD5AA89-05A3-5514-B873-FAB6077EFE19}"/>
              </a:ext>
            </a:extLst>
          </p:cNvPr>
          <p:cNvSpPr>
            <a:spLocks noChangeArrowheads="1"/>
          </p:cNvSpPr>
          <p:nvPr/>
        </p:nvSpPr>
        <p:spPr bwMode="auto">
          <a:xfrm>
            <a:off x="3492500" y="3860800"/>
            <a:ext cx="422275" cy="377825"/>
          </a:xfrm>
          <a:prstGeom prst="ellipse">
            <a:avLst/>
          </a:prstGeom>
          <a:solidFill>
            <a:schemeClr val="bg2"/>
          </a:solidFill>
          <a:ln w="9525">
            <a:solidFill>
              <a:schemeClr val="tx1"/>
            </a:solidFill>
            <a:round/>
            <a:headEnd/>
            <a:tailEnd/>
          </a:ln>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406" name="Oval 46">
            <a:extLst>
              <a:ext uri="{FF2B5EF4-FFF2-40B4-BE49-F238E27FC236}">
                <a16:creationId xmlns:a16="http://schemas.microsoft.com/office/drawing/2014/main" id="{1A2A8673-1EDB-99D3-D50C-CA59A8F8150F}"/>
              </a:ext>
            </a:extLst>
          </p:cNvPr>
          <p:cNvSpPr>
            <a:spLocks noChangeArrowheads="1"/>
          </p:cNvSpPr>
          <p:nvPr/>
        </p:nvSpPr>
        <p:spPr bwMode="auto">
          <a:xfrm>
            <a:off x="4067175" y="3860800"/>
            <a:ext cx="422275" cy="377825"/>
          </a:xfrm>
          <a:prstGeom prst="ellipse">
            <a:avLst/>
          </a:prstGeom>
          <a:solidFill>
            <a:schemeClr val="bg2"/>
          </a:solidFill>
          <a:ln w="9525">
            <a:solidFill>
              <a:schemeClr val="tx1"/>
            </a:solidFill>
            <a:round/>
            <a:headEnd/>
            <a:tailEnd/>
          </a:ln>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407" name="Oval 47">
            <a:extLst>
              <a:ext uri="{FF2B5EF4-FFF2-40B4-BE49-F238E27FC236}">
                <a16:creationId xmlns:a16="http://schemas.microsoft.com/office/drawing/2014/main" id="{7CC0AE97-AAF9-0D54-D5AD-B89E0F107DDB}"/>
              </a:ext>
            </a:extLst>
          </p:cNvPr>
          <p:cNvSpPr>
            <a:spLocks noChangeArrowheads="1"/>
          </p:cNvSpPr>
          <p:nvPr/>
        </p:nvSpPr>
        <p:spPr bwMode="auto">
          <a:xfrm>
            <a:off x="6011863" y="3843338"/>
            <a:ext cx="422275" cy="377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58408" name="Line 48">
            <a:extLst>
              <a:ext uri="{FF2B5EF4-FFF2-40B4-BE49-F238E27FC236}">
                <a16:creationId xmlns:a16="http://schemas.microsoft.com/office/drawing/2014/main" id="{63FF59C1-231D-6519-4C8B-382014A0CABE}"/>
              </a:ext>
            </a:extLst>
          </p:cNvPr>
          <p:cNvSpPr>
            <a:spLocks noChangeShapeType="1"/>
          </p:cNvSpPr>
          <p:nvPr/>
        </p:nvSpPr>
        <p:spPr bwMode="auto">
          <a:xfrm>
            <a:off x="2987675" y="357346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409" name="Line 49">
            <a:extLst>
              <a:ext uri="{FF2B5EF4-FFF2-40B4-BE49-F238E27FC236}">
                <a16:creationId xmlns:a16="http://schemas.microsoft.com/office/drawing/2014/main" id="{35E5BFAB-DAC4-D739-1932-C52C749373B7}"/>
              </a:ext>
            </a:extLst>
          </p:cNvPr>
          <p:cNvSpPr>
            <a:spLocks noChangeShapeType="1"/>
          </p:cNvSpPr>
          <p:nvPr/>
        </p:nvSpPr>
        <p:spPr bwMode="auto">
          <a:xfrm>
            <a:off x="3708400" y="357346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410" name="Line 50">
            <a:extLst>
              <a:ext uri="{FF2B5EF4-FFF2-40B4-BE49-F238E27FC236}">
                <a16:creationId xmlns:a16="http://schemas.microsoft.com/office/drawing/2014/main" id="{DF0C60EB-BBDA-99F3-632E-8BB1C38A3FB6}"/>
              </a:ext>
            </a:extLst>
          </p:cNvPr>
          <p:cNvSpPr>
            <a:spLocks noChangeShapeType="1"/>
          </p:cNvSpPr>
          <p:nvPr/>
        </p:nvSpPr>
        <p:spPr bwMode="auto">
          <a:xfrm>
            <a:off x="4284663" y="357346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411" name="Line 51">
            <a:extLst>
              <a:ext uri="{FF2B5EF4-FFF2-40B4-BE49-F238E27FC236}">
                <a16:creationId xmlns:a16="http://schemas.microsoft.com/office/drawing/2014/main" id="{E8E90CAE-D865-9C37-58D7-1C28A99F97BA}"/>
              </a:ext>
            </a:extLst>
          </p:cNvPr>
          <p:cNvSpPr>
            <a:spLocks noChangeShapeType="1"/>
          </p:cNvSpPr>
          <p:nvPr/>
        </p:nvSpPr>
        <p:spPr bwMode="auto">
          <a:xfrm>
            <a:off x="4932363" y="357346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412" name="Line 52">
            <a:extLst>
              <a:ext uri="{FF2B5EF4-FFF2-40B4-BE49-F238E27FC236}">
                <a16:creationId xmlns:a16="http://schemas.microsoft.com/office/drawing/2014/main" id="{99DB01A9-C087-3748-C697-410097676141}"/>
              </a:ext>
            </a:extLst>
          </p:cNvPr>
          <p:cNvSpPr>
            <a:spLocks noChangeShapeType="1"/>
          </p:cNvSpPr>
          <p:nvPr/>
        </p:nvSpPr>
        <p:spPr bwMode="auto">
          <a:xfrm>
            <a:off x="5580063" y="357346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413" name="Line 53">
            <a:extLst>
              <a:ext uri="{FF2B5EF4-FFF2-40B4-BE49-F238E27FC236}">
                <a16:creationId xmlns:a16="http://schemas.microsoft.com/office/drawing/2014/main" id="{C4FAE080-8C06-29AB-87EC-192035F8BD85}"/>
              </a:ext>
            </a:extLst>
          </p:cNvPr>
          <p:cNvSpPr>
            <a:spLocks noChangeShapeType="1"/>
          </p:cNvSpPr>
          <p:nvPr/>
        </p:nvSpPr>
        <p:spPr bwMode="auto">
          <a:xfrm>
            <a:off x="6227763" y="357346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8414" name="Rectangle 54">
            <a:extLst>
              <a:ext uri="{FF2B5EF4-FFF2-40B4-BE49-F238E27FC236}">
                <a16:creationId xmlns:a16="http://schemas.microsoft.com/office/drawing/2014/main" id="{A395E010-C7A2-36E1-514D-10F8E269545F}"/>
              </a:ext>
            </a:extLst>
          </p:cNvPr>
          <p:cNvSpPr>
            <a:spLocks noChangeArrowheads="1"/>
          </p:cNvSpPr>
          <p:nvPr/>
        </p:nvSpPr>
        <p:spPr bwMode="auto">
          <a:xfrm>
            <a:off x="539750" y="692150"/>
            <a:ext cx="28733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r>
              <a:rPr lang="fr-FR" altLang="fr-FR" sz="1800">
                <a:latin typeface="Arial" panose="020B0604020202020204" pitchFamily="34" charset="0"/>
              </a:rPr>
              <a:t>I</a:t>
            </a: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r>
              <a:rPr lang="fr-FR" altLang="fr-FR" sz="1800">
                <a:latin typeface="Arial" panose="020B0604020202020204" pitchFamily="34" charset="0"/>
              </a:rPr>
              <a:t>II</a:t>
            </a: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r>
              <a:rPr lang="fr-FR" altLang="fr-FR" sz="1800">
                <a:latin typeface="Arial" panose="020B0604020202020204" pitchFamily="34" charset="0"/>
              </a:rPr>
              <a:t>III</a:t>
            </a: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r>
              <a:rPr lang="fr-FR" altLang="fr-FR" sz="1800">
                <a:latin typeface="Arial" panose="020B0604020202020204" pitchFamily="34" charset="0"/>
              </a:rPr>
              <a:t>IV</a:t>
            </a:r>
          </a:p>
        </p:txBody>
      </p:sp>
      <p:sp>
        <p:nvSpPr>
          <p:cNvPr id="49" name="Rectangle 28">
            <a:extLst>
              <a:ext uri="{FF2B5EF4-FFF2-40B4-BE49-F238E27FC236}">
                <a16:creationId xmlns:a16="http://schemas.microsoft.com/office/drawing/2014/main" id="{E47C4954-6F20-D7FB-4F33-D13911FAFFED}"/>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APPLICATIONS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4">
            <a:extLst>
              <a:ext uri="{FF2B5EF4-FFF2-40B4-BE49-F238E27FC236}">
                <a16:creationId xmlns:a16="http://schemas.microsoft.com/office/drawing/2014/main" id="{83594281-8CAD-1002-BE9F-612CC27280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628775"/>
            <a:ext cx="7488238"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4" name="Rectangle 20">
            <a:extLst>
              <a:ext uri="{FF2B5EF4-FFF2-40B4-BE49-F238E27FC236}">
                <a16:creationId xmlns:a16="http://schemas.microsoft.com/office/drawing/2014/main" id="{7BE3950E-C7A3-664F-9459-06C6648D79AD}"/>
              </a:ext>
            </a:extLst>
          </p:cNvPr>
          <p:cNvSpPr>
            <a:spLocks noChangeArrowheads="1"/>
          </p:cNvSpPr>
          <p:nvPr/>
        </p:nvSpPr>
        <p:spPr bwMode="auto">
          <a:xfrm>
            <a:off x="0" y="1889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Char char="•"/>
            </a:pPr>
            <a:r>
              <a:rPr lang="fr-FR" altLang="fr-FR" sz="1800">
                <a:latin typeface="Arial" panose="020B0604020202020204" pitchFamily="34" charset="0"/>
              </a:rPr>
              <a:t> </a:t>
            </a:r>
            <a:r>
              <a:rPr lang="fr-FR" altLang="fr-FR" sz="1800" b="1">
                <a:latin typeface="Arial" panose="020B0604020202020204" pitchFamily="34" charset="0"/>
              </a:rPr>
              <a:t>Mode de transmission?</a:t>
            </a:r>
          </a:p>
          <a:p>
            <a:pPr>
              <a:spcBef>
                <a:spcPct val="0"/>
              </a:spcBef>
              <a:buClrTx/>
              <a:buSzTx/>
              <a:buFontTx/>
              <a:buChar char="•"/>
            </a:pPr>
            <a:r>
              <a:rPr lang="fr-FR" altLang="fr-FR" sz="1800" b="1">
                <a:latin typeface="Arial" panose="020B0604020202020204" pitchFamily="34" charset="0"/>
              </a:rPr>
              <a:t> Quel est, dans le cas courant, le génotype de Souad (II-2) ?  </a:t>
            </a:r>
            <a:r>
              <a:rPr lang="fr-FR" altLang="fr-FR" sz="1800" b="1">
                <a:solidFill>
                  <a:srgbClr val="FFFF00"/>
                </a:solidFill>
                <a:latin typeface="Arial" panose="020B0604020202020204" pitchFamily="34" charset="0"/>
              </a:rPr>
              <a:t>1: A/A   2: A/a   3: a/a</a:t>
            </a:r>
            <a:r>
              <a:rPr lang="fr-FR" altLang="fr-FR" sz="1800">
                <a:solidFill>
                  <a:srgbClr val="FFFF00"/>
                </a:solidFill>
                <a:latin typeface="Arial" panose="020B0604020202020204" pitchFamily="34" charset="0"/>
              </a:rPr>
              <a:t> </a:t>
            </a:r>
          </a:p>
        </p:txBody>
      </p:sp>
      <p:sp>
        <p:nvSpPr>
          <p:cNvPr id="59395" name="Rectangle 21">
            <a:extLst>
              <a:ext uri="{FF2B5EF4-FFF2-40B4-BE49-F238E27FC236}">
                <a16:creationId xmlns:a16="http://schemas.microsoft.com/office/drawing/2014/main" id="{71F7B4CB-7624-36AD-1129-21F534556109}"/>
              </a:ext>
            </a:extLst>
          </p:cNvPr>
          <p:cNvSpPr>
            <a:spLocks noChangeArrowheads="1"/>
          </p:cNvSpPr>
          <p:nvPr/>
        </p:nvSpPr>
        <p:spPr bwMode="auto">
          <a:xfrm>
            <a:off x="0" y="8572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Quel est le risque pour Ali (II-3) de transmettre un allèle pathologique ?</a:t>
            </a:r>
            <a:r>
              <a:rPr lang="fr-FR" altLang="fr-FR" sz="1800">
                <a:latin typeface="Arial" panose="020B0604020202020204" pitchFamily="34" charset="0"/>
              </a:rPr>
              <a:t> </a:t>
            </a:r>
          </a:p>
          <a:p>
            <a:pPr>
              <a:spcBef>
                <a:spcPct val="0"/>
              </a:spcBef>
              <a:buClrTx/>
              <a:buSzTx/>
              <a:buFontTx/>
              <a:buNone/>
            </a:pPr>
            <a:r>
              <a:rPr lang="fr-FR" altLang="fr-FR" sz="1800">
                <a:latin typeface="Arial" panose="020B0604020202020204" pitchFamily="34" charset="0"/>
              </a:rPr>
              <a:t>                   </a:t>
            </a:r>
            <a:r>
              <a:rPr lang="fr-FR" altLang="fr-FR" sz="1800" b="1">
                <a:solidFill>
                  <a:srgbClr val="FFFF00"/>
                </a:solidFill>
                <a:latin typeface="Arial" panose="020B0604020202020204" pitchFamily="34" charset="0"/>
              </a:rPr>
              <a:t>1 :100%          2 :75%         3 :50%            4 :25%         5 :0%</a:t>
            </a:r>
            <a:r>
              <a:rPr lang="fr-FR" altLang="fr-FR" sz="1800">
                <a:solidFill>
                  <a:srgbClr val="FFFF00"/>
                </a:solidFill>
                <a:latin typeface="Arial" panose="020B0604020202020204" pitchFamily="34" charset="0"/>
              </a:rPr>
              <a:t>   </a:t>
            </a:r>
          </a:p>
        </p:txBody>
      </p:sp>
      <p:sp>
        <p:nvSpPr>
          <p:cNvPr id="59396" name="Rectangle 25">
            <a:extLst>
              <a:ext uri="{FF2B5EF4-FFF2-40B4-BE49-F238E27FC236}">
                <a16:creationId xmlns:a16="http://schemas.microsoft.com/office/drawing/2014/main" id="{CB176B02-4108-A0C5-EA69-2B98772233E1}"/>
              </a:ext>
            </a:extLst>
          </p:cNvPr>
          <p:cNvSpPr>
            <a:spLocks noChangeArrowheads="1"/>
          </p:cNvSpPr>
          <p:nvPr/>
        </p:nvSpPr>
        <p:spPr bwMode="auto">
          <a:xfrm>
            <a:off x="-76200" y="48037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Quels sont les individus hétérozygotes </a:t>
            </a:r>
            <a:r>
              <a:rPr lang="fr-FR" altLang="fr-FR" sz="1800">
                <a:latin typeface="Arial" panose="020B0604020202020204" pitchFamily="34" charset="0"/>
              </a:rPr>
              <a:t>?</a:t>
            </a:r>
          </a:p>
          <a:p>
            <a:pPr>
              <a:spcBef>
                <a:spcPct val="0"/>
              </a:spcBef>
              <a:buClrTx/>
              <a:buSzTx/>
              <a:buFontTx/>
              <a:buNone/>
            </a:pPr>
            <a:r>
              <a:rPr lang="fr-FR" altLang="fr-FR" sz="1800">
                <a:latin typeface="Arial" panose="020B0604020202020204" pitchFamily="34" charset="0"/>
              </a:rPr>
              <a:t>                   </a:t>
            </a:r>
            <a:r>
              <a:rPr lang="fr-FR" altLang="fr-FR" sz="1800" b="1" u="sng">
                <a:solidFill>
                  <a:srgbClr val="FFFF00"/>
                </a:solidFill>
                <a:latin typeface="Arial" panose="020B0604020202020204" pitchFamily="34" charset="0"/>
              </a:rPr>
              <a:t>1 : II3</a:t>
            </a:r>
            <a:r>
              <a:rPr lang="fr-FR" altLang="fr-FR" sz="1800" b="1">
                <a:solidFill>
                  <a:srgbClr val="FFFF00"/>
                </a:solidFill>
                <a:latin typeface="Arial" panose="020B0604020202020204" pitchFamily="34" charset="0"/>
              </a:rPr>
              <a:t>   </a:t>
            </a:r>
            <a:r>
              <a:rPr lang="fr-FR" altLang="fr-FR" sz="1800" b="1" u="sng">
                <a:solidFill>
                  <a:srgbClr val="FFFF00"/>
                </a:solidFill>
                <a:latin typeface="Arial" panose="020B0604020202020204" pitchFamily="34" charset="0"/>
              </a:rPr>
              <a:t>2 : II6</a:t>
            </a:r>
            <a:r>
              <a:rPr lang="fr-FR" altLang="fr-FR" sz="1800" b="1">
                <a:solidFill>
                  <a:srgbClr val="FFFF00"/>
                </a:solidFill>
                <a:latin typeface="Arial" panose="020B0604020202020204" pitchFamily="34" charset="0"/>
              </a:rPr>
              <a:t>      3 :I1       4 : IV4             </a:t>
            </a:r>
            <a:r>
              <a:rPr lang="fr-FR" altLang="fr-FR" sz="1800" b="1" u="sng">
                <a:solidFill>
                  <a:srgbClr val="FFFF00"/>
                </a:solidFill>
                <a:latin typeface="Arial" panose="020B0604020202020204" pitchFamily="34" charset="0"/>
              </a:rPr>
              <a:t>5 :I2</a:t>
            </a:r>
            <a:r>
              <a:rPr lang="fr-FR" altLang="fr-FR" sz="1800" b="1">
                <a:solidFill>
                  <a:srgbClr val="FFFF00"/>
                </a:solidFill>
                <a:latin typeface="Arial" panose="020B0604020202020204" pitchFamily="34" charset="0"/>
              </a:rPr>
              <a:t>            6 :II8</a:t>
            </a:r>
          </a:p>
        </p:txBody>
      </p:sp>
      <p:sp>
        <p:nvSpPr>
          <p:cNvPr id="59397" name="Rectangle 26">
            <a:extLst>
              <a:ext uri="{FF2B5EF4-FFF2-40B4-BE49-F238E27FC236}">
                <a16:creationId xmlns:a16="http://schemas.microsoft.com/office/drawing/2014/main" id="{96E9F3CC-0C73-E075-D414-23D128B6EF41}"/>
              </a:ext>
            </a:extLst>
          </p:cNvPr>
          <p:cNvSpPr>
            <a:spLocks noChangeArrowheads="1"/>
          </p:cNvSpPr>
          <p:nvPr/>
        </p:nvSpPr>
        <p:spPr bwMode="auto">
          <a:xfrm>
            <a:off x="0" y="55022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Ouarda (III-6) attend un enfant. Quel risque a-t-il d'être malade?</a:t>
            </a:r>
            <a:endParaRPr lang="fr-FR" altLang="fr-FR" sz="1800">
              <a:latin typeface="Arial" panose="020B0604020202020204" pitchFamily="34" charset="0"/>
            </a:endParaRPr>
          </a:p>
          <a:p>
            <a:pPr algn="ctr">
              <a:spcBef>
                <a:spcPct val="0"/>
              </a:spcBef>
              <a:buClrTx/>
              <a:buSzTx/>
              <a:buFontTx/>
              <a:buNone/>
            </a:pPr>
            <a:r>
              <a:rPr lang="fr-FR" altLang="fr-FR" sz="1800" b="1">
                <a:solidFill>
                  <a:srgbClr val="FFFF00"/>
                </a:solidFill>
                <a:latin typeface="Arial" panose="020B0604020202020204" pitchFamily="34" charset="0"/>
              </a:rPr>
              <a:t>1 :50%     2 :100%        3 :25%        4 : 0%</a:t>
            </a:r>
          </a:p>
        </p:txBody>
      </p:sp>
      <p:sp>
        <p:nvSpPr>
          <p:cNvPr id="59398" name="Rectangle 27">
            <a:extLst>
              <a:ext uri="{FF2B5EF4-FFF2-40B4-BE49-F238E27FC236}">
                <a16:creationId xmlns:a16="http://schemas.microsoft.com/office/drawing/2014/main" id="{978B69CA-43B2-6549-9663-9ABF85C25A40}"/>
              </a:ext>
            </a:extLst>
          </p:cNvPr>
          <p:cNvSpPr>
            <a:spLocks noChangeArrowheads="1"/>
          </p:cNvSpPr>
          <p:nvPr/>
        </p:nvSpPr>
        <p:spPr bwMode="auto">
          <a:xfrm>
            <a:off x="0" y="6216650"/>
            <a:ext cx="7032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Fatiha (III-14) attend un enfant. Quel risque a-t-il d'être malade?</a:t>
            </a:r>
            <a:endParaRPr lang="fr-FR" altLang="fr-FR" sz="1800">
              <a:latin typeface="Arial" panose="020B0604020202020204" pitchFamily="34" charset="0"/>
            </a:endParaRPr>
          </a:p>
          <a:p>
            <a:pPr algn="ctr">
              <a:spcBef>
                <a:spcPct val="0"/>
              </a:spcBef>
              <a:buClrTx/>
              <a:buSzTx/>
              <a:buFontTx/>
              <a:buNone/>
            </a:pPr>
            <a:r>
              <a:rPr lang="fr-FR" altLang="fr-FR" sz="1800" b="1">
                <a:solidFill>
                  <a:srgbClr val="FFFF00"/>
                </a:solidFill>
                <a:latin typeface="Arial" panose="020B0604020202020204" pitchFamily="34" charset="0"/>
              </a:rPr>
              <a:t>1 :50%     2 :100%        3 :25%        4 : 0%</a:t>
            </a:r>
          </a:p>
        </p:txBody>
      </p:sp>
      <p:sp>
        <p:nvSpPr>
          <p:cNvPr id="10" name="Rectangle 28">
            <a:extLst>
              <a:ext uri="{FF2B5EF4-FFF2-40B4-BE49-F238E27FC236}">
                <a16:creationId xmlns:a16="http://schemas.microsoft.com/office/drawing/2014/main" id="{14142E7A-65F4-666E-266C-24168BF2879C}"/>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APPLICATIONS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9" name="Rectangle 3">
            <a:extLst>
              <a:ext uri="{FF2B5EF4-FFF2-40B4-BE49-F238E27FC236}">
                <a16:creationId xmlns:a16="http://schemas.microsoft.com/office/drawing/2014/main" id="{DB1D2BBA-81D1-7A5E-DF8D-E66A8E5DDD4A}"/>
              </a:ext>
            </a:extLst>
          </p:cNvPr>
          <p:cNvSpPr>
            <a:spLocks noGrp="1" noChangeArrowheads="1"/>
          </p:cNvSpPr>
          <p:nvPr>
            <p:ph type="body" sz="half" idx="2"/>
          </p:nvPr>
        </p:nvSpPr>
        <p:spPr>
          <a:xfrm>
            <a:off x="0" y="765175"/>
            <a:ext cx="8893175" cy="2089150"/>
          </a:xfrm>
        </p:spPr>
        <p:txBody>
          <a:bodyPr/>
          <a:lstStyle/>
          <a:p>
            <a:pPr eaLnBrk="1" hangingPunct="1">
              <a:buFont typeface="Wingdings" panose="05000000000000000000" pitchFamily="2" charset="2"/>
              <a:buNone/>
              <a:defRPr/>
            </a:pPr>
            <a:r>
              <a:rPr lang="fr-FR" dirty="0"/>
              <a:t>Un </a:t>
            </a:r>
            <a:r>
              <a:rPr lang="fr-FR" b="1" dirty="0"/>
              <a:t>couple d'hétérozygotes</a:t>
            </a:r>
            <a:r>
              <a:rPr lang="fr-FR" dirty="0"/>
              <a:t> pour le gène en cause dans la mucoviscidose a déjà 3 enfants dont aucun n'est malade.</a:t>
            </a:r>
            <a:br>
              <a:rPr lang="fr-FR" dirty="0"/>
            </a:br>
            <a:r>
              <a:rPr lang="fr-FR" b="1" dirty="0"/>
              <a:t>Quel est le risque pour leur 4e enfant d'être malade ?          </a:t>
            </a:r>
          </a:p>
          <a:p>
            <a:pPr eaLnBrk="1" hangingPunct="1">
              <a:buFont typeface="Wingdings" panose="05000000000000000000" pitchFamily="2" charset="2"/>
              <a:buNone/>
              <a:defRPr/>
            </a:pPr>
            <a:r>
              <a:rPr lang="fr-FR" b="1" dirty="0"/>
              <a:t>                            1 :0        2 :1/2               3 : 1          4 :1/4</a:t>
            </a:r>
            <a:r>
              <a:rPr lang="fr-FR" dirty="0"/>
              <a:t> </a:t>
            </a:r>
          </a:p>
          <a:p>
            <a:pPr eaLnBrk="1" hangingPunct="1">
              <a:defRPr/>
            </a:pPr>
            <a:endParaRPr lang="fr-FR" dirty="0"/>
          </a:p>
        </p:txBody>
      </p:sp>
      <p:sp>
        <p:nvSpPr>
          <p:cNvPr id="60418" name="Rectangle 4">
            <a:extLst>
              <a:ext uri="{FF2B5EF4-FFF2-40B4-BE49-F238E27FC236}">
                <a16:creationId xmlns:a16="http://schemas.microsoft.com/office/drawing/2014/main" id="{CF454014-5B38-4DE3-8A35-073800A78015}"/>
              </a:ext>
            </a:extLst>
          </p:cNvPr>
          <p:cNvSpPr>
            <a:spLocks noChangeArrowheads="1"/>
          </p:cNvSpPr>
          <p:nvPr/>
        </p:nvSpPr>
        <p:spPr bwMode="auto">
          <a:xfrm>
            <a:off x="3490913" y="3068638"/>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0419" name="Oval 5">
            <a:extLst>
              <a:ext uri="{FF2B5EF4-FFF2-40B4-BE49-F238E27FC236}">
                <a16:creationId xmlns:a16="http://schemas.microsoft.com/office/drawing/2014/main" id="{B779549F-2505-DAB6-C2B1-C0A39E77762A}"/>
              </a:ext>
            </a:extLst>
          </p:cNvPr>
          <p:cNvSpPr>
            <a:spLocks noChangeArrowheads="1"/>
          </p:cNvSpPr>
          <p:nvPr/>
        </p:nvSpPr>
        <p:spPr bwMode="auto">
          <a:xfrm>
            <a:off x="4498975" y="30686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0420" name="Line 6">
            <a:extLst>
              <a:ext uri="{FF2B5EF4-FFF2-40B4-BE49-F238E27FC236}">
                <a16:creationId xmlns:a16="http://schemas.microsoft.com/office/drawing/2014/main" id="{72366E5A-1965-6F0B-E105-51665671661A}"/>
              </a:ext>
            </a:extLst>
          </p:cNvPr>
          <p:cNvSpPr>
            <a:spLocks noChangeShapeType="1"/>
          </p:cNvSpPr>
          <p:nvPr/>
        </p:nvSpPr>
        <p:spPr bwMode="auto">
          <a:xfrm>
            <a:off x="3922713" y="3284538"/>
            <a:ext cx="5762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1" name="Line 7">
            <a:extLst>
              <a:ext uri="{FF2B5EF4-FFF2-40B4-BE49-F238E27FC236}">
                <a16:creationId xmlns:a16="http://schemas.microsoft.com/office/drawing/2014/main" id="{C49C911C-21CE-C1E8-7FDB-5AE1185775ED}"/>
              </a:ext>
            </a:extLst>
          </p:cNvPr>
          <p:cNvSpPr>
            <a:spLocks noChangeShapeType="1"/>
          </p:cNvSpPr>
          <p:nvPr/>
        </p:nvSpPr>
        <p:spPr bwMode="auto">
          <a:xfrm>
            <a:off x="4211638" y="3284538"/>
            <a:ext cx="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2" name="Line 8">
            <a:extLst>
              <a:ext uri="{FF2B5EF4-FFF2-40B4-BE49-F238E27FC236}">
                <a16:creationId xmlns:a16="http://schemas.microsoft.com/office/drawing/2014/main" id="{4C5CFB81-9D5F-EF34-18FD-5813EB2D31E7}"/>
              </a:ext>
            </a:extLst>
          </p:cNvPr>
          <p:cNvSpPr>
            <a:spLocks noChangeShapeType="1"/>
          </p:cNvSpPr>
          <p:nvPr/>
        </p:nvSpPr>
        <p:spPr bwMode="auto">
          <a:xfrm>
            <a:off x="2698750" y="3789363"/>
            <a:ext cx="25923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3" name="Rectangle 9">
            <a:extLst>
              <a:ext uri="{FF2B5EF4-FFF2-40B4-BE49-F238E27FC236}">
                <a16:creationId xmlns:a16="http://schemas.microsoft.com/office/drawing/2014/main" id="{B5792C9C-C49B-3CC6-7785-7D751C5B109E}"/>
              </a:ext>
            </a:extLst>
          </p:cNvPr>
          <p:cNvSpPr>
            <a:spLocks noChangeArrowheads="1"/>
          </p:cNvSpPr>
          <p:nvPr/>
        </p:nvSpPr>
        <p:spPr bwMode="auto">
          <a:xfrm>
            <a:off x="2482850" y="4005263"/>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0424" name="Oval 10">
            <a:extLst>
              <a:ext uri="{FF2B5EF4-FFF2-40B4-BE49-F238E27FC236}">
                <a16:creationId xmlns:a16="http://schemas.microsoft.com/office/drawing/2014/main" id="{537A56D9-DE2F-661D-36E6-851998CAA11A}"/>
              </a:ext>
            </a:extLst>
          </p:cNvPr>
          <p:cNvSpPr>
            <a:spLocks noChangeArrowheads="1"/>
          </p:cNvSpPr>
          <p:nvPr/>
        </p:nvSpPr>
        <p:spPr bwMode="auto">
          <a:xfrm>
            <a:off x="4067175" y="4005263"/>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0425" name="Oval 11">
            <a:extLst>
              <a:ext uri="{FF2B5EF4-FFF2-40B4-BE49-F238E27FC236}">
                <a16:creationId xmlns:a16="http://schemas.microsoft.com/office/drawing/2014/main" id="{6274D55D-9EF1-52FD-1AC5-5B346FE02B26}"/>
              </a:ext>
            </a:extLst>
          </p:cNvPr>
          <p:cNvSpPr>
            <a:spLocks noChangeArrowheads="1"/>
          </p:cNvSpPr>
          <p:nvPr/>
        </p:nvSpPr>
        <p:spPr bwMode="auto">
          <a:xfrm>
            <a:off x="3275013" y="4005263"/>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0426" name="Line 12">
            <a:extLst>
              <a:ext uri="{FF2B5EF4-FFF2-40B4-BE49-F238E27FC236}">
                <a16:creationId xmlns:a16="http://schemas.microsoft.com/office/drawing/2014/main" id="{AEE32206-24A6-A9A3-D3C5-122FCCE3298D}"/>
              </a:ext>
            </a:extLst>
          </p:cNvPr>
          <p:cNvSpPr>
            <a:spLocks noChangeShapeType="1"/>
          </p:cNvSpPr>
          <p:nvPr/>
        </p:nvSpPr>
        <p:spPr bwMode="auto">
          <a:xfrm>
            <a:off x="2698750" y="37893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7" name="Line 13">
            <a:extLst>
              <a:ext uri="{FF2B5EF4-FFF2-40B4-BE49-F238E27FC236}">
                <a16:creationId xmlns:a16="http://schemas.microsoft.com/office/drawing/2014/main" id="{92EF9C61-B537-CC52-B870-AB0375CDDCA1}"/>
              </a:ext>
            </a:extLst>
          </p:cNvPr>
          <p:cNvSpPr>
            <a:spLocks noChangeShapeType="1"/>
          </p:cNvSpPr>
          <p:nvPr/>
        </p:nvSpPr>
        <p:spPr bwMode="auto">
          <a:xfrm>
            <a:off x="3490913" y="37893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8" name="Line 14">
            <a:extLst>
              <a:ext uri="{FF2B5EF4-FFF2-40B4-BE49-F238E27FC236}">
                <a16:creationId xmlns:a16="http://schemas.microsoft.com/office/drawing/2014/main" id="{6F09DE33-D761-6ED6-AE9C-D2A9D150C6A5}"/>
              </a:ext>
            </a:extLst>
          </p:cNvPr>
          <p:cNvSpPr>
            <a:spLocks noChangeShapeType="1"/>
          </p:cNvSpPr>
          <p:nvPr/>
        </p:nvSpPr>
        <p:spPr bwMode="auto">
          <a:xfrm>
            <a:off x="4354513" y="37893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9" name="Line 15">
            <a:extLst>
              <a:ext uri="{FF2B5EF4-FFF2-40B4-BE49-F238E27FC236}">
                <a16:creationId xmlns:a16="http://schemas.microsoft.com/office/drawing/2014/main" id="{723936F8-420D-B0E3-105D-ED7AFEDB3FA5}"/>
              </a:ext>
            </a:extLst>
          </p:cNvPr>
          <p:cNvSpPr>
            <a:spLocks noChangeShapeType="1"/>
          </p:cNvSpPr>
          <p:nvPr/>
        </p:nvSpPr>
        <p:spPr bwMode="auto">
          <a:xfrm>
            <a:off x="5291138" y="37893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30" name="AutoShape 16">
            <a:extLst>
              <a:ext uri="{FF2B5EF4-FFF2-40B4-BE49-F238E27FC236}">
                <a16:creationId xmlns:a16="http://schemas.microsoft.com/office/drawing/2014/main" id="{6B01CF05-06B0-80B4-95C5-FF4F95726F80}"/>
              </a:ext>
            </a:extLst>
          </p:cNvPr>
          <p:cNvSpPr>
            <a:spLocks noChangeArrowheads="1"/>
          </p:cNvSpPr>
          <p:nvPr/>
        </p:nvSpPr>
        <p:spPr bwMode="auto">
          <a:xfrm>
            <a:off x="5003800" y="4005263"/>
            <a:ext cx="576263" cy="647700"/>
          </a:xfrm>
          <a:prstGeom prst="diamond">
            <a:avLst/>
          </a:prstGeom>
          <a:noFill/>
          <a:ln w="9525">
            <a:solidFill>
              <a:schemeClr val="tx1"/>
            </a:solidFill>
            <a:prstDash val="lg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8" name="Rectangle 28">
            <a:extLst>
              <a:ext uri="{FF2B5EF4-FFF2-40B4-BE49-F238E27FC236}">
                <a16:creationId xmlns:a16="http://schemas.microsoft.com/office/drawing/2014/main" id="{79B3F6D5-4655-048C-9442-C7A98F995D0D}"/>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APPLICATIONS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1">
            <a:extLst>
              <a:ext uri="{FF2B5EF4-FFF2-40B4-BE49-F238E27FC236}">
                <a16:creationId xmlns:a16="http://schemas.microsoft.com/office/drawing/2014/main" id="{3CFB8D6F-90BB-A988-39A3-D2B7C97BC311}"/>
              </a:ext>
            </a:extLst>
          </p:cNvPr>
          <p:cNvSpPr>
            <a:spLocks noChangeArrowheads="1"/>
          </p:cNvSpPr>
          <p:nvPr/>
        </p:nvSpPr>
        <p:spPr bwMode="auto">
          <a:xfrm>
            <a:off x="1285875" y="285750"/>
            <a:ext cx="5572125" cy="2428875"/>
          </a:xfrm>
          <a:prstGeom prst="rect">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0" name="Ellipse 19">
            <a:extLst>
              <a:ext uri="{FF2B5EF4-FFF2-40B4-BE49-F238E27FC236}">
                <a16:creationId xmlns:a16="http://schemas.microsoft.com/office/drawing/2014/main" id="{50971BC0-0D3C-FFB9-2B5B-05CB6D16EC5A}"/>
              </a:ext>
            </a:extLst>
          </p:cNvPr>
          <p:cNvSpPr>
            <a:spLocks noChangeArrowheads="1"/>
          </p:cNvSpPr>
          <p:nvPr/>
        </p:nvSpPr>
        <p:spPr bwMode="auto">
          <a:xfrm>
            <a:off x="642938" y="5429250"/>
            <a:ext cx="785812" cy="357188"/>
          </a:xfrm>
          <a:prstGeom prst="ellipse">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9" name="Ellipse 18">
            <a:extLst>
              <a:ext uri="{FF2B5EF4-FFF2-40B4-BE49-F238E27FC236}">
                <a16:creationId xmlns:a16="http://schemas.microsoft.com/office/drawing/2014/main" id="{099420C1-3D29-9F5B-68DF-E929DB46451A}"/>
              </a:ext>
            </a:extLst>
          </p:cNvPr>
          <p:cNvSpPr>
            <a:spLocks noChangeArrowheads="1"/>
          </p:cNvSpPr>
          <p:nvPr/>
        </p:nvSpPr>
        <p:spPr bwMode="auto">
          <a:xfrm>
            <a:off x="7215188" y="4643438"/>
            <a:ext cx="785812" cy="357187"/>
          </a:xfrm>
          <a:prstGeom prst="ellipse">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8" name="Ellipse 17">
            <a:extLst>
              <a:ext uri="{FF2B5EF4-FFF2-40B4-BE49-F238E27FC236}">
                <a16:creationId xmlns:a16="http://schemas.microsoft.com/office/drawing/2014/main" id="{ED2143DD-A002-77D2-3889-AA2E3E5D1DB2}"/>
              </a:ext>
            </a:extLst>
          </p:cNvPr>
          <p:cNvSpPr>
            <a:spLocks noChangeArrowheads="1"/>
          </p:cNvSpPr>
          <p:nvPr/>
        </p:nvSpPr>
        <p:spPr bwMode="auto">
          <a:xfrm>
            <a:off x="7143750" y="4000500"/>
            <a:ext cx="785813" cy="357188"/>
          </a:xfrm>
          <a:prstGeom prst="ellipse">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7" name="Ellipse 16">
            <a:extLst>
              <a:ext uri="{FF2B5EF4-FFF2-40B4-BE49-F238E27FC236}">
                <a16:creationId xmlns:a16="http://schemas.microsoft.com/office/drawing/2014/main" id="{A19E6811-0D89-982E-0080-2D415A079F2C}"/>
              </a:ext>
            </a:extLst>
          </p:cNvPr>
          <p:cNvSpPr>
            <a:spLocks noChangeArrowheads="1"/>
          </p:cNvSpPr>
          <p:nvPr/>
        </p:nvSpPr>
        <p:spPr bwMode="auto">
          <a:xfrm>
            <a:off x="7143750" y="3357563"/>
            <a:ext cx="785813" cy="357187"/>
          </a:xfrm>
          <a:prstGeom prst="ellipse">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1446" name="Rectangle 3">
            <a:extLst>
              <a:ext uri="{FF2B5EF4-FFF2-40B4-BE49-F238E27FC236}">
                <a16:creationId xmlns:a16="http://schemas.microsoft.com/office/drawing/2014/main" id="{33C3CE8E-17B1-87B9-7FBB-3BF730B3D734}"/>
              </a:ext>
            </a:extLst>
          </p:cNvPr>
          <p:cNvSpPr>
            <a:spLocks noChangeArrowheads="1"/>
          </p:cNvSpPr>
          <p:nvPr/>
        </p:nvSpPr>
        <p:spPr bwMode="auto">
          <a:xfrm>
            <a:off x="0" y="2790825"/>
            <a:ext cx="87233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Soit une maladie autosomique récessive. </a:t>
            </a:r>
            <a:r>
              <a:rPr lang="fr-FR" altLang="fr-FR" sz="1800" i="1">
                <a:latin typeface="Arial" panose="020B0604020202020204" pitchFamily="34" charset="0"/>
              </a:rPr>
              <a:t> [R] est </a:t>
            </a:r>
            <a:r>
              <a:rPr lang="fr-FR" altLang="fr-FR" sz="1800">
                <a:latin typeface="Arial" panose="020B0604020202020204" pitchFamily="34" charset="0"/>
              </a:rPr>
              <a:t> l'allèle dominant  normal, et [r] l'allèle récessif pathologique : </a:t>
            </a:r>
          </a:p>
          <a:p>
            <a:pPr>
              <a:spcBef>
                <a:spcPct val="0"/>
              </a:spcBef>
              <a:buSzTx/>
              <a:buFont typeface="Wingdings" panose="05000000000000000000" pitchFamily="2" charset="2"/>
              <a:buChar char="Ø"/>
            </a:pPr>
            <a:r>
              <a:rPr lang="fr-FR" altLang="fr-FR" sz="1800" b="1">
                <a:latin typeface="Arial" panose="020B0604020202020204" pitchFamily="34" charset="0"/>
              </a:rPr>
              <a:t> Quel est le génotype de Ali (I-1) ?          1 : R/R             2 : r/r         3 :R/r</a:t>
            </a:r>
            <a:endParaRPr lang="fr-FR" altLang="fr-FR" sz="1800">
              <a:latin typeface="Arial" panose="020B0604020202020204" pitchFamily="34" charset="0"/>
            </a:endParaRPr>
          </a:p>
        </p:txBody>
      </p:sp>
      <p:sp>
        <p:nvSpPr>
          <p:cNvPr id="61447" name="Rectangle 4">
            <a:extLst>
              <a:ext uri="{FF2B5EF4-FFF2-40B4-BE49-F238E27FC236}">
                <a16:creationId xmlns:a16="http://schemas.microsoft.com/office/drawing/2014/main" id="{AD4682B5-0ACC-6B91-6E08-ABC1C42A3B30}"/>
              </a:ext>
            </a:extLst>
          </p:cNvPr>
          <p:cNvSpPr>
            <a:spLocks noChangeArrowheads="1"/>
          </p:cNvSpPr>
          <p:nvPr/>
        </p:nvSpPr>
        <p:spPr bwMode="auto">
          <a:xfrm>
            <a:off x="98425" y="4633913"/>
            <a:ext cx="86502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SzTx/>
              <a:buFont typeface="Wingdings" panose="05000000000000000000" pitchFamily="2" charset="2"/>
              <a:buChar char="Ø"/>
            </a:pPr>
            <a:r>
              <a:rPr lang="fr-FR" altLang="fr-FR" sz="1800" b="1">
                <a:latin typeface="Arial" panose="020B0604020202020204" pitchFamily="34" charset="0"/>
              </a:rPr>
              <a:t>  Quel est le génotype de Tahar (III-3) ?  1 : R/R             2 : r/r        3 : R/r</a:t>
            </a:r>
          </a:p>
        </p:txBody>
      </p:sp>
      <p:sp>
        <p:nvSpPr>
          <p:cNvPr id="61448" name="Rectangle 5">
            <a:extLst>
              <a:ext uri="{FF2B5EF4-FFF2-40B4-BE49-F238E27FC236}">
                <a16:creationId xmlns:a16="http://schemas.microsoft.com/office/drawing/2014/main" id="{9EDD43F9-A9E1-301F-440D-E9F468AB05C4}"/>
              </a:ext>
            </a:extLst>
          </p:cNvPr>
          <p:cNvSpPr>
            <a:spLocks noChangeArrowheads="1"/>
          </p:cNvSpPr>
          <p:nvPr/>
        </p:nvSpPr>
        <p:spPr bwMode="auto">
          <a:xfrm>
            <a:off x="76200" y="5145088"/>
            <a:ext cx="7453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SzTx/>
              <a:buFont typeface="Wingdings" panose="05000000000000000000" pitchFamily="2" charset="2"/>
              <a:buChar char="Ø"/>
            </a:pPr>
            <a:r>
              <a:rPr lang="fr-FR" altLang="fr-FR" sz="1800" b="1">
                <a:latin typeface="Arial" panose="020B0604020202020204" pitchFamily="34" charset="0"/>
              </a:rPr>
              <a:t> Quel est le risque d'être hétérozygote pour Ahmed (IV-1) ?</a:t>
            </a:r>
          </a:p>
          <a:p>
            <a:pPr>
              <a:spcBef>
                <a:spcPct val="0"/>
              </a:spcBef>
              <a:buClrTx/>
              <a:buSzTx/>
              <a:buFontTx/>
              <a:buNone/>
            </a:pPr>
            <a:r>
              <a:rPr lang="fr-FR" altLang="fr-FR" sz="1800" b="1">
                <a:latin typeface="Arial" panose="020B0604020202020204" pitchFamily="34" charset="0"/>
              </a:rPr>
              <a:t>         1 :1/2        2 :1/4           3 :2/3      4 :1/3              5 :1               6 :0</a:t>
            </a:r>
            <a:r>
              <a:rPr lang="fr-FR" altLang="fr-FR" sz="1800">
                <a:latin typeface="Arial" panose="020B0604020202020204" pitchFamily="34" charset="0"/>
              </a:rPr>
              <a:t> </a:t>
            </a:r>
          </a:p>
        </p:txBody>
      </p:sp>
      <p:sp>
        <p:nvSpPr>
          <p:cNvPr id="61449" name="Rectangle 6">
            <a:extLst>
              <a:ext uri="{FF2B5EF4-FFF2-40B4-BE49-F238E27FC236}">
                <a16:creationId xmlns:a16="http://schemas.microsoft.com/office/drawing/2014/main" id="{F2D9019C-999B-6711-6BE4-D54284F38013}"/>
              </a:ext>
            </a:extLst>
          </p:cNvPr>
          <p:cNvSpPr>
            <a:spLocks noChangeArrowheads="1"/>
          </p:cNvSpPr>
          <p:nvPr/>
        </p:nvSpPr>
        <p:spPr bwMode="auto">
          <a:xfrm>
            <a:off x="107950" y="5859463"/>
            <a:ext cx="89646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SzTx/>
              <a:buFont typeface="Wingdings" panose="05000000000000000000" pitchFamily="2" charset="2"/>
              <a:buChar char="Ø"/>
            </a:pPr>
            <a:r>
              <a:rPr lang="fr-FR" altLang="fr-FR" sz="1800" b="1">
                <a:latin typeface="Arial" panose="020B0604020202020204" pitchFamily="34" charset="0"/>
              </a:rPr>
              <a:t>  Quel est le risque d'être hétérozygote pour Yacine (II-4) ?</a:t>
            </a:r>
          </a:p>
          <a:p>
            <a:pPr>
              <a:spcBef>
                <a:spcPct val="0"/>
              </a:spcBef>
              <a:buClrTx/>
              <a:buSzTx/>
              <a:buFontTx/>
              <a:buNone/>
            </a:pPr>
            <a:r>
              <a:rPr lang="fr-FR" altLang="fr-FR" sz="1800" b="1">
                <a:latin typeface="Arial" panose="020B0604020202020204" pitchFamily="34" charset="0"/>
              </a:rPr>
              <a:t>        1 :1/2        2 :1/4           3 :2/3      4 :1/3              5 :1</a:t>
            </a:r>
            <a:r>
              <a:rPr lang="fr-FR" altLang="fr-FR" sz="1800">
                <a:latin typeface="Arial" panose="020B0604020202020204" pitchFamily="34" charset="0"/>
              </a:rPr>
              <a:t>              </a:t>
            </a:r>
          </a:p>
        </p:txBody>
      </p:sp>
      <p:pic>
        <p:nvPicPr>
          <p:cNvPr id="61450" name="Image 10">
            <a:extLst>
              <a:ext uri="{FF2B5EF4-FFF2-40B4-BE49-F238E27FC236}">
                <a16:creationId xmlns:a16="http://schemas.microsoft.com/office/drawing/2014/main" id="{DC13B453-7554-B4E8-3D60-0E96C65963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38" y="428625"/>
            <a:ext cx="47148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1" name="Oval 3">
            <a:extLst>
              <a:ext uri="{FF2B5EF4-FFF2-40B4-BE49-F238E27FC236}">
                <a16:creationId xmlns:a16="http://schemas.microsoft.com/office/drawing/2014/main" id="{787C9EBC-05F3-B375-D820-C1F372D7383B}"/>
              </a:ext>
            </a:extLst>
          </p:cNvPr>
          <p:cNvSpPr>
            <a:spLocks noChangeArrowheads="1"/>
          </p:cNvSpPr>
          <p:nvPr/>
        </p:nvSpPr>
        <p:spPr bwMode="auto">
          <a:xfrm>
            <a:off x="7458075" y="1238250"/>
            <a:ext cx="185738" cy="190500"/>
          </a:xfrm>
          <a:prstGeom prst="ellipse">
            <a:avLst/>
          </a:prstGeom>
          <a:solidFill>
            <a:srgbClr val="FFFFFF"/>
          </a:solidFill>
          <a:ln w="9525">
            <a:solidFill>
              <a:srgbClr val="000000"/>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1452" name="Rectangle 12">
            <a:extLst>
              <a:ext uri="{FF2B5EF4-FFF2-40B4-BE49-F238E27FC236}">
                <a16:creationId xmlns:a16="http://schemas.microsoft.com/office/drawing/2014/main" id="{610F149F-E3A7-DB74-8F9C-5B94AC821615}"/>
              </a:ext>
            </a:extLst>
          </p:cNvPr>
          <p:cNvSpPr>
            <a:spLocks noChangeArrowheads="1"/>
          </p:cNvSpPr>
          <p:nvPr/>
        </p:nvSpPr>
        <p:spPr bwMode="auto">
          <a:xfrm>
            <a:off x="7900988" y="1214438"/>
            <a:ext cx="1028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400" b="1">
                <a:latin typeface="Arial" panose="020B0604020202020204" pitchFamily="34" charset="0"/>
              </a:rPr>
              <a:t>Sujet sain</a:t>
            </a:r>
            <a:endParaRPr lang="fr-FR" altLang="fr-FR" sz="1400">
              <a:latin typeface="Arial" panose="020B0604020202020204" pitchFamily="34" charset="0"/>
            </a:endParaRPr>
          </a:p>
        </p:txBody>
      </p:sp>
      <p:sp>
        <p:nvSpPr>
          <p:cNvPr id="61453" name="Ellipse 13">
            <a:extLst>
              <a:ext uri="{FF2B5EF4-FFF2-40B4-BE49-F238E27FC236}">
                <a16:creationId xmlns:a16="http://schemas.microsoft.com/office/drawing/2014/main" id="{DDA03819-AE8C-724C-C6AA-FA2CBAE8E030}"/>
              </a:ext>
            </a:extLst>
          </p:cNvPr>
          <p:cNvSpPr>
            <a:spLocks noChangeArrowheads="1"/>
          </p:cNvSpPr>
          <p:nvPr/>
        </p:nvSpPr>
        <p:spPr bwMode="auto">
          <a:xfrm>
            <a:off x="7429500" y="1643063"/>
            <a:ext cx="214313" cy="214312"/>
          </a:xfrm>
          <a:prstGeom prst="ellipse">
            <a:avLst/>
          </a:prstGeom>
          <a:solidFill>
            <a:schemeClr val="bg2"/>
          </a:solidFill>
          <a:ln w="9525" algn="ctr">
            <a:solidFill>
              <a:schemeClr val="bg2"/>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1454" name="Rectangle 14">
            <a:extLst>
              <a:ext uri="{FF2B5EF4-FFF2-40B4-BE49-F238E27FC236}">
                <a16:creationId xmlns:a16="http://schemas.microsoft.com/office/drawing/2014/main" id="{55C51999-49AA-A6DD-1939-DB48B87820DD}"/>
              </a:ext>
            </a:extLst>
          </p:cNvPr>
          <p:cNvSpPr>
            <a:spLocks noChangeArrowheads="1"/>
          </p:cNvSpPr>
          <p:nvPr/>
        </p:nvSpPr>
        <p:spPr bwMode="auto">
          <a:xfrm>
            <a:off x="7935913" y="1643063"/>
            <a:ext cx="1208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400" b="1">
                <a:latin typeface="Arial" panose="020B0604020202020204" pitchFamily="34" charset="0"/>
              </a:rPr>
              <a:t>Sujet atteint</a:t>
            </a:r>
            <a:endParaRPr lang="fr-FR" altLang="fr-FR" sz="1400">
              <a:latin typeface="Arial" panose="020B0604020202020204" pitchFamily="34" charset="0"/>
            </a:endParaRPr>
          </a:p>
        </p:txBody>
      </p:sp>
      <p:sp>
        <p:nvSpPr>
          <p:cNvPr id="61455" name="Rectangle 4">
            <a:extLst>
              <a:ext uri="{FF2B5EF4-FFF2-40B4-BE49-F238E27FC236}">
                <a16:creationId xmlns:a16="http://schemas.microsoft.com/office/drawing/2014/main" id="{41413B22-6A8F-E489-88C7-31271851C8E2}"/>
              </a:ext>
            </a:extLst>
          </p:cNvPr>
          <p:cNvSpPr>
            <a:spLocks noChangeArrowheads="1"/>
          </p:cNvSpPr>
          <p:nvPr/>
        </p:nvSpPr>
        <p:spPr bwMode="auto">
          <a:xfrm>
            <a:off x="0" y="4000500"/>
            <a:ext cx="8650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SzTx/>
              <a:buFont typeface="Wingdings" panose="05000000000000000000" pitchFamily="2" charset="2"/>
              <a:buChar char="Ø"/>
            </a:pPr>
            <a:r>
              <a:rPr lang="fr-FR" altLang="fr-FR" sz="1800" b="1">
                <a:latin typeface="Arial" panose="020B0604020202020204" pitchFamily="34" charset="0"/>
              </a:rPr>
              <a:t>  Quel est le génotype de(I-2) ?  1 :         1 : R/R             2 : r/r         3 : R/r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heckerboard(across)">
                                      <p:cBhvr>
                                        <p:cTn id="17" dur="500"/>
                                        <p:tgtEl>
                                          <p:spTgt spid="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checkerboard(across)">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18" grpId="0" animBg="1"/>
      <p:bldP spid="1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A626C296-91E3-C2BF-2F48-B203B3450AE3}"/>
              </a:ext>
            </a:extLst>
          </p:cNvPr>
          <p:cNvSpPr>
            <a:spLocks noChangeArrowheads="1"/>
          </p:cNvSpPr>
          <p:nvPr/>
        </p:nvSpPr>
        <p:spPr bwMode="auto">
          <a:xfrm>
            <a:off x="0" y="3714750"/>
            <a:ext cx="8243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SzTx/>
              <a:buFont typeface="Wingdings" panose="05000000000000000000" pitchFamily="2" charset="2"/>
              <a:buChar char="Ø"/>
            </a:pPr>
            <a:r>
              <a:rPr lang="fr-FR" altLang="fr-FR" sz="1800">
                <a:latin typeface="Arial" panose="020B0604020202020204" pitchFamily="34" charset="0"/>
              </a:rPr>
              <a:t> Quel est le risque pour sa sœur d'être hétérozygote porteuse ?</a:t>
            </a:r>
          </a:p>
        </p:txBody>
      </p:sp>
      <p:sp>
        <p:nvSpPr>
          <p:cNvPr id="62466" name="Rectangle 3">
            <a:extLst>
              <a:ext uri="{FF2B5EF4-FFF2-40B4-BE49-F238E27FC236}">
                <a16:creationId xmlns:a16="http://schemas.microsoft.com/office/drawing/2014/main" id="{0E0F57FF-442E-C84C-D62D-A1FBCFC55CA7}"/>
              </a:ext>
            </a:extLst>
          </p:cNvPr>
          <p:cNvSpPr>
            <a:spLocks noChangeArrowheads="1"/>
          </p:cNvSpPr>
          <p:nvPr/>
        </p:nvSpPr>
        <p:spPr bwMode="auto">
          <a:xfrm>
            <a:off x="0" y="2428875"/>
            <a:ext cx="806450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SzTx/>
              <a:buFont typeface="Wingdings" panose="05000000000000000000" pitchFamily="2" charset="2"/>
              <a:buNone/>
            </a:pPr>
            <a:r>
              <a:rPr lang="fr-FR" altLang="fr-FR" sz="1800">
                <a:latin typeface="Arial" panose="020B0604020202020204" pitchFamily="34" charset="0"/>
                <a:cs typeface="Arial" panose="020B0604020202020204" pitchFamily="34" charset="0"/>
              </a:rPr>
              <a:t> Assia est atteinte d'une maladie qui se transmet selon le mode </a:t>
            </a:r>
          </a:p>
          <a:p>
            <a:pPr>
              <a:spcBef>
                <a:spcPct val="0"/>
              </a:spcBef>
              <a:buSzTx/>
              <a:buFontTx/>
              <a:buNone/>
            </a:pPr>
            <a:r>
              <a:rPr lang="fr-FR" altLang="fr-FR" sz="1800">
                <a:latin typeface="Arial" panose="020B0604020202020204" pitchFamily="34" charset="0"/>
                <a:cs typeface="Arial" panose="020B0604020202020204" pitchFamily="34" charset="0"/>
              </a:rPr>
              <a:t> autosomique récessif. Sa mari est homozygote sain. </a:t>
            </a:r>
          </a:p>
          <a:p>
            <a:pPr>
              <a:spcBef>
                <a:spcPct val="0"/>
              </a:spcBef>
              <a:buSzTx/>
              <a:buFont typeface="Wingdings" panose="05000000000000000000" pitchFamily="2" charset="2"/>
              <a:buNone/>
            </a:pPr>
            <a:endParaRPr lang="fr-FR" altLang="fr-FR" sz="1800">
              <a:latin typeface="Arial" panose="020B0604020202020204" pitchFamily="34" charset="0"/>
              <a:cs typeface="Arial" panose="020B0604020202020204" pitchFamily="34" charset="0"/>
            </a:endParaRPr>
          </a:p>
        </p:txBody>
      </p:sp>
      <p:sp>
        <p:nvSpPr>
          <p:cNvPr id="62467" name="Rectangle 4">
            <a:extLst>
              <a:ext uri="{FF2B5EF4-FFF2-40B4-BE49-F238E27FC236}">
                <a16:creationId xmlns:a16="http://schemas.microsoft.com/office/drawing/2014/main" id="{43D811BC-1866-A063-3561-72A09A344073}"/>
              </a:ext>
            </a:extLst>
          </p:cNvPr>
          <p:cNvSpPr>
            <a:spLocks noChangeArrowheads="1"/>
          </p:cNvSpPr>
          <p:nvPr/>
        </p:nvSpPr>
        <p:spPr bwMode="auto">
          <a:xfrm>
            <a:off x="8315325" y="620713"/>
            <a:ext cx="720725" cy="3313112"/>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chemeClr val="bg2"/>
                </a:solidFill>
                <a:latin typeface="Arial" panose="020B0604020202020204" pitchFamily="34" charset="0"/>
              </a:rPr>
              <a:t>A: 0</a:t>
            </a:r>
          </a:p>
          <a:p>
            <a:pPr algn="ctr">
              <a:spcBef>
                <a:spcPct val="0"/>
              </a:spcBef>
              <a:buClrTx/>
              <a:buSzTx/>
              <a:buFontTx/>
              <a:buNone/>
            </a:pPr>
            <a:endParaRPr lang="fr-FR" altLang="fr-FR" sz="1800">
              <a:solidFill>
                <a:schemeClr val="bg2"/>
              </a:solidFill>
              <a:latin typeface="Arial" panose="020B0604020202020204" pitchFamily="34" charset="0"/>
            </a:endParaRPr>
          </a:p>
          <a:p>
            <a:pPr algn="ctr">
              <a:spcBef>
                <a:spcPct val="0"/>
              </a:spcBef>
              <a:buClrTx/>
              <a:buSzTx/>
              <a:buFontTx/>
              <a:buNone/>
            </a:pPr>
            <a:r>
              <a:rPr lang="fr-FR" altLang="fr-FR" sz="1800">
                <a:solidFill>
                  <a:schemeClr val="bg2"/>
                </a:solidFill>
                <a:latin typeface="Arial" panose="020B0604020202020204" pitchFamily="34" charset="0"/>
              </a:rPr>
              <a:t>B: 1/2</a:t>
            </a:r>
          </a:p>
          <a:p>
            <a:pPr algn="ctr">
              <a:spcBef>
                <a:spcPct val="0"/>
              </a:spcBef>
              <a:buClrTx/>
              <a:buSzTx/>
              <a:buFontTx/>
              <a:buNone/>
            </a:pPr>
            <a:endParaRPr lang="fr-FR" altLang="fr-FR" sz="1800">
              <a:solidFill>
                <a:schemeClr val="bg2"/>
              </a:solidFill>
              <a:latin typeface="Arial" panose="020B0604020202020204" pitchFamily="34" charset="0"/>
            </a:endParaRPr>
          </a:p>
          <a:p>
            <a:pPr algn="ctr">
              <a:spcBef>
                <a:spcPct val="0"/>
              </a:spcBef>
              <a:buClrTx/>
              <a:buSzTx/>
              <a:buFontTx/>
              <a:buNone/>
            </a:pPr>
            <a:r>
              <a:rPr lang="fr-FR" altLang="fr-FR" sz="1800">
                <a:solidFill>
                  <a:schemeClr val="bg2"/>
                </a:solidFill>
                <a:latin typeface="Arial" panose="020B0604020202020204" pitchFamily="34" charset="0"/>
              </a:rPr>
              <a:t>C: 1/3</a:t>
            </a:r>
          </a:p>
          <a:p>
            <a:pPr algn="ctr">
              <a:spcBef>
                <a:spcPct val="0"/>
              </a:spcBef>
              <a:buClrTx/>
              <a:buSzTx/>
              <a:buFontTx/>
              <a:buNone/>
            </a:pPr>
            <a:endParaRPr lang="fr-FR" altLang="fr-FR" sz="1800">
              <a:solidFill>
                <a:schemeClr val="bg2"/>
              </a:solidFill>
              <a:latin typeface="Arial" panose="020B0604020202020204" pitchFamily="34" charset="0"/>
            </a:endParaRPr>
          </a:p>
          <a:p>
            <a:pPr algn="ctr">
              <a:spcBef>
                <a:spcPct val="0"/>
              </a:spcBef>
              <a:buClrTx/>
              <a:buSzTx/>
              <a:buFontTx/>
              <a:buNone/>
            </a:pPr>
            <a:r>
              <a:rPr lang="fr-FR" altLang="fr-FR" sz="1800">
                <a:solidFill>
                  <a:schemeClr val="bg2"/>
                </a:solidFill>
                <a:latin typeface="Arial" panose="020B0604020202020204" pitchFamily="34" charset="0"/>
              </a:rPr>
              <a:t>D: 1/4</a:t>
            </a:r>
          </a:p>
          <a:p>
            <a:pPr algn="ctr">
              <a:spcBef>
                <a:spcPct val="0"/>
              </a:spcBef>
              <a:buClrTx/>
              <a:buSzTx/>
              <a:buFontTx/>
              <a:buNone/>
            </a:pPr>
            <a:endParaRPr lang="fr-FR" altLang="fr-FR" sz="1800">
              <a:solidFill>
                <a:schemeClr val="bg2"/>
              </a:solidFill>
              <a:latin typeface="Arial" panose="020B0604020202020204" pitchFamily="34" charset="0"/>
            </a:endParaRPr>
          </a:p>
          <a:p>
            <a:pPr algn="ctr">
              <a:spcBef>
                <a:spcPct val="0"/>
              </a:spcBef>
              <a:buClrTx/>
              <a:buSzTx/>
              <a:buFontTx/>
              <a:buNone/>
            </a:pPr>
            <a:r>
              <a:rPr lang="fr-FR" altLang="fr-FR" sz="1800">
                <a:solidFill>
                  <a:schemeClr val="bg2"/>
                </a:solidFill>
                <a:latin typeface="Arial" panose="020B0604020202020204" pitchFamily="34" charset="0"/>
              </a:rPr>
              <a:t>E: 1</a:t>
            </a:r>
          </a:p>
          <a:p>
            <a:pPr algn="ctr">
              <a:spcBef>
                <a:spcPct val="0"/>
              </a:spcBef>
              <a:buClrTx/>
              <a:buSzTx/>
              <a:buFontTx/>
              <a:buNone/>
            </a:pPr>
            <a:endParaRPr lang="fr-FR" altLang="fr-FR" sz="1800">
              <a:solidFill>
                <a:schemeClr val="bg2"/>
              </a:solidFill>
              <a:latin typeface="Arial" panose="020B0604020202020204" pitchFamily="34" charset="0"/>
            </a:endParaRPr>
          </a:p>
          <a:p>
            <a:pPr algn="ctr">
              <a:spcBef>
                <a:spcPct val="0"/>
              </a:spcBef>
              <a:buClrTx/>
              <a:buSzTx/>
              <a:buFontTx/>
              <a:buNone/>
            </a:pPr>
            <a:r>
              <a:rPr lang="fr-FR" altLang="fr-FR" sz="1800">
                <a:solidFill>
                  <a:schemeClr val="bg2"/>
                </a:solidFill>
                <a:latin typeface="Arial" panose="020B0604020202020204" pitchFamily="34" charset="0"/>
              </a:rPr>
              <a:t>F: 2/3</a:t>
            </a:r>
          </a:p>
          <a:p>
            <a:pPr algn="ctr">
              <a:spcBef>
                <a:spcPct val="0"/>
              </a:spcBef>
              <a:buClrTx/>
              <a:buSzTx/>
              <a:buFontTx/>
              <a:buNone/>
            </a:pPr>
            <a:endParaRPr lang="fr-FR" altLang="fr-FR" sz="1800">
              <a:solidFill>
                <a:schemeClr val="bg2"/>
              </a:solidFill>
              <a:latin typeface="Arial" panose="020B0604020202020204" pitchFamily="34" charset="0"/>
            </a:endParaRPr>
          </a:p>
        </p:txBody>
      </p:sp>
      <p:sp>
        <p:nvSpPr>
          <p:cNvPr id="240646" name="Rectangle 6">
            <a:extLst>
              <a:ext uri="{FF2B5EF4-FFF2-40B4-BE49-F238E27FC236}">
                <a16:creationId xmlns:a16="http://schemas.microsoft.com/office/drawing/2014/main" id="{8601AFB2-CA68-18A6-0E31-B86E814C9B47}"/>
              </a:ext>
            </a:extLst>
          </p:cNvPr>
          <p:cNvSpPr>
            <a:spLocks noChangeArrowheads="1"/>
          </p:cNvSpPr>
          <p:nvPr/>
        </p:nvSpPr>
        <p:spPr bwMode="auto">
          <a:xfrm>
            <a:off x="0" y="4286250"/>
            <a:ext cx="6091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SzTx/>
              <a:buFont typeface="Wingdings" panose="05000000000000000000" pitchFamily="2" charset="2"/>
              <a:buChar char="Ø"/>
            </a:pPr>
            <a:r>
              <a:rPr lang="fr-FR" altLang="fr-FR" sz="1800">
                <a:latin typeface="Arial" panose="020B0604020202020204" pitchFamily="34" charset="0"/>
              </a:rPr>
              <a:t> Quelle chance a son frère II1 d'être homozygote sain ? </a:t>
            </a:r>
          </a:p>
        </p:txBody>
      </p:sp>
      <p:sp>
        <p:nvSpPr>
          <p:cNvPr id="9" name="Rectangle 28">
            <a:extLst>
              <a:ext uri="{FF2B5EF4-FFF2-40B4-BE49-F238E27FC236}">
                <a16:creationId xmlns:a16="http://schemas.microsoft.com/office/drawing/2014/main" id="{3823BC8D-F60A-45F6-63D8-F22FC4BE7FB2}"/>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APPLICATIONS</a:t>
            </a:r>
          </a:p>
        </p:txBody>
      </p:sp>
      <p:sp>
        <p:nvSpPr>
          <p:cNvPr id="10" name="Rectangle 9">
            <a:extLst>
              <a:ext uri="{FF2B5EF4-FFF2-40B4-BE49-F238E27FC236}">
                <a16:creationId xmlns:a16="http://schemas.microsoft.com/office/drawing/2014/main" id="{8E4636BA-CC38-AF93-C3BD-2E31E0442946}"/>
              </a:ext>
            </a:extLst>
          </p:cNvPr>
          <p:cNvSpPr>
            <a:spLocks noChangeArrowheads="1"/>
          </p:cNvSpPr>
          <p:nvPr/>
        </p:nvSpPr>
        <p:spPr bwMode="auto">
          <a:xfrm>
            <a:off x="7877175" y="3214688"/>
            <a:ext cx="3381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a:t>
            </a:r>
          </a:p>
        </p:txBody>
      </p:sp>
      <p:sp>
        <p:nvSpPr>
          <p:cNvPr id="11" name="Rectangle 10">
            <a:extLst>
              <a:ext uri="{FF2B5EF4-FFF2-40B4-BE49-F238E27FC236}">
                <a16:creationId xmlns:a16="http://schemas.microsoft.com/office/drawing/2014/main" id="{09A80B2D-79AF-330E-C874-97B0A1580112}"/>
              </a:ext>
            </a:extLst>
          </p:cNvPr>
          <p:cNvSpPr>
            <a:spLocks noChangeArrowheads="1"/>
          </p:cNvSpPr>
          <p:nvPr/>
        </p:nvSpPr>
        <p:spPr bwMode="auto">
          <a:xfrm>
            <a:off x="7000875" y="371475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E</a:t>
            </a:r>
          </a:p>
        </p:txBody>
      </p:sp>
      <p:sp>
        <p:nvSpPr>
          <p:cNvPr id="12" name="Rectangle 11">
            <a:extLst>
              <a:ext uri="{FF2B5EF4-FFF2-40B4-BE49-F238E27FC236}">
                <a16:creationId xmlns:a16="http://schemas.microsoft.com/office/drawing/2014/main" id="{88715544-CC6E-6159-0BCA-CB1DFA673A7E}"/>
              </a:ext>
            </a:extLst>
          </p:cNvPr>
          <p:cNvSpPr>
            <a:spLocks noChangeArrowheads="1"/>
          </p:cNvSpPr>
          <p:nvPr/>
        </p:nvSpPr>
        <p:spPr bwMode="auto">
          <a:xfrm>
            <a:off x="6072188" y="4286250"/>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A</a:t>
            </a:r>
          </a:p>
        </p:txBody>
      </p:sp>
      <p:sp>
        <p:nvSpPr>
          <p:cNvPr id="15" name="Rectangle 2">
            <a:extLst>
              <a:ext uri="{FF2B5EF4-FFF2-40B4-BE49-F238E27FC236}">
                <a16:creationId xmlns:a16="http://schemas.microsoft.com/office/drawing/2014/main" id="{1260C140-35F8-939E-995D-815E24FDFEEA}"/>
              </a:ext>
            </a:extLst>
          </p:cNvPr>
          <p:cNvSpPr>
            <a:spLocks noChangeArrowheads="1"/>
          </p:cNvSpPr>
          <p:nvPr/>
        </p:nvSpPr>
        <p:spPr bwMode="auto">
          <a:xfrm>
            <a:off x="0" y="3214688"/>
            <a:ext cx="8001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SzTx/>
              <a:buFont typeface="Wingdings" panose="05000000000000000000" pitchFamily="2" charset="2"/>
              <a:buChar char="Ø"/>
            </a:pPr>
            <a:r>
              <a:rPr lang="fr-FR" altLang="fr-FR" sz="1800">
                <a:latin typeface="Arial" panose="020B0604020202020204" pitchFamily="34" charset="0"/>
              </a:rPr>
              <a:t> Quel est le risque pour leur fille (II2) de transmettre un allèle pathologique?     </a:t>
            </a:r>
          </a:p>
        </p:txBody>
      </p:sp>
      <p:sp>
        <p:nvSpPr>
          <p:cNvPr id="62474" name="Rectangle 15">
            <a:extLst>
              <a:ext uri="{FF2B5EF4-FFF2-40B4-BE49-F238E27FC236}">
                <a16:creationId xmlns:a16="http://schemas.microsoft.com/office/drawing/2014/main" id="{17FB4E06-E034-67BB-2363-C214A427279B}"/>
              </a:ext>
            </a:extLst>
          </p:cNvPr>
          <p:cNvSpPr>
            <a:spLocks noChangeArrowheads="1"/>
          </p:cNvSpPr>
          <p:nvPr/>
        </p:nvSpPr>
        <p:spPr bwMode="auto">
          <a:xfrm>
            <a:off x="3000375" y="857250"/>
            <a:ext cx="357188" cy="35718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2475" name="Ellipse 18">
            <a:extLst>
              <a:ext uri="{FF2B5EF4-FFF2-40B4-BE49-F238E27FC236}">
                <a16:creationId xmlns:a16="http://schemas.microsoft.com/office/drawing/2014/main" id="{D8ABD31A-C762-7DA8-463C-86C80C281E48}"/>
              </a:ext>
            </a:extLst>
          </p:cNvPr>
          <p:cNvSpPr>
            <a:spLocks noChangeArrowheads="1"/>
          </p:cNvSpPr>
          <p:nvPr/>
        </p:nvSpPr>
        <p:spPr bwMode="auto">
          <a:xfrm>
            <a:off x="4357688" y="857250"/>
            <a:ext cx="357187" cy="357188"/>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cxnSp>
        <p:nvCxnSpPr>
          <p:cNvPr id="62476" name="Connecteur droit 21">
            <a:extLst>
              <a:ext uri="{FF2B5EF4-FFF2-40B4-BE49-F238E27FC236}">
                <a16:creationId xmlns:a16="http://schemas.microsoft.com/office/drawing/2014/main" id="{228F6214-7C15-316C-3773-E129F31BAE7B}"/>
              </a:ext>
            </a:extLst>
          </p:cNvPr>
          <p:cNvCxnSpPr>
            <a:cxnSpLocks noChangeShapeType="1"/>
          </p:cNvCxnSpPr>
          <p:nvPr/>
        </p:nvCxnSpPr>
        <p:spPr bwMode="auto">
          <a:xfrm>
            <a:off x="3357563" y="998538"/>
            <a:ext cx="10001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2477" name="Connecteur droit 23">
            <a:extLst>
              <a:ext uri="{FF2B5EF4-FFF2-40B4-BE49-F238E27FC236}">
                <a16:creationId xmlns:a16="http://schemas.microsoft.com/office/drawing/2014/main" id="{AC6386FF-C716-2847-3D6A-2B48D1A9E2C5}"/>
              </a:ext>
            </a:extLst>
          </p:cNvPr>
          <p:cNvCxnSpPr>
            <a:cxnSpLocks noChangeShapeType="1"/>
          </p:cNvCxnSpPr>
          <p:nvPr/>
        </p:nvCxnSpPr>
        <p:spPr bwMode="auto">
          <a:xfrm rot="5400000">
            <a:off x="3679031" y="1178719"/>
            <a:ext cx="3571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2478" name="Connecteur droit 26">
            <a:extLst>
              <a:ext uri="{FF2B5EF4-FFF2-40B4-BE49-F238E27FC236}">
                <a16:creationId xmlns:a16="http://schemas.microsoft.com/office/drawing/2014/main" id="{D2B57E0C-FE3C-1BB0-CD56-D7A5C27B4A6C}"/>
              </a:ext>
            </a:extLst>
          </p:cNvPr>
          <p:cNvCxnSpPr>
            <a:cxnSpLocks noChangeShapeType="1"/>
          </p:cNvCxnSpPr>
          <p:nvPr/>
        </p:nvCxnSpPr>
        <p:spPr bwMode="auto">
          <a:xfrm>
            <a:off x="2428875" y="1357313"/>
            <a:ext cx="2928938"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2479" name="Connecteur droit 28">
            <a:extLst>
              <a:ext uri="{FF2B5EF4-FFF2-40B4-BE49-F238E27FC236}">
                <a16:creationId xmlns:a16="http://schemas.microsoft.com/office/drawing/2014/main" id="{EF8F9E8C-FD84-FC71-1525-33B2A314239D}"/>
              </a:ext>
            </a:extLst>
          </p:cNvPr>
          <p:cNvCxnSpPr>
            <a:cxnSpLocks noChangeShapeType="1"/>
          </p:cNvCxnSpPr>
          <p:nvPr/>
        </p:nvCxnSpPr>
        <p:spPr bwMode="auto">
          <a:xfrm rot="5400000">
            <a:off x="2250281" y="1535907"/>
            <a:ext cx="357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2480" name="Connecteur droit 29">
            <a:extLst>
              <a:ext uri="{FF2B5EF4-FFF2-40B4-BE49-F238E27FC236}">
                <a16:creationId xmlns:a16="http://schemas.microsoft.com/office/drawing/2014/main" id="{7A5B76AB-2B99-E0FC-36B7-5CCD8368C291}"/>
              </a:ext>
            </a:extLst>
          </p:cNvPr>
          <p:cNvCxnSpPr>
            <a:cxnSpLocks noChangeShapeType="1"/>
          </p:cNvCxnSpPr>
          <p:nvPr/>
        </p:nvCxnSpPr>
        <p:spPr bwMode="auto">
          <a:xfrm rot="5400000">
            <a:off x="5180013" y="1535113"/>
            <a:ext cx="357187"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2481" name="Connecteur droit 30">
            <a:extLst>
              <a:ext uri="{FF2B5EF4-FFF2-40B4-BE49-F238E27FC236}">
                <a16:creationId xmlns:a16="http://schemas.microsoft.com/office/drawing/2014/main" id="{2FF4A4FD-85C7-7D03-51EC-86354B495C1E}"/>
              </a:ext>
            </a:extLst>
          </p:cNvPr>
          <p:cNvCxnSpPr>
            <a:cxnSpLocks noChangeShapeType="1"/>
          </p:cNvCxnSpPr>
          <p:nvPr/>
        </p:nvCxnSpPr>
        <p:spPr bwMode="auto">
          <a:xfrm rot="5400000">
            <a:off x="3964781" y="1535907"/>
            <a:ext cx="357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2482" name="Connecteur droit 31">
            <a:extLst>
              <a:ext uri="{FF2B5EF4-FFF2-40B4-BE49-F238E27FC236}">
                <a16:creationId xmlns:a16="http://schemas.microsoft.com/office/drawing/2014/main" id="{AEE8EBF3-DA28-EB1F-2F64-21AB3D17314C}"/>
              </a:ext>
            </a:extLst>
          </p:cNvPr>
          <p:cNvCxnSpPr>
            <a:cxnSpLocks noChangeShapeType="1"/>
          </p:cNvCxnSpPr>
          <p:nvPr/>
        </p:nvCxnSpPr>
        <p:spPr bwMode="auto">
          <a:xfrm rot="5400000">
            <a:off x="3178969" y="1535907"/>
            <a:ext cx="357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483" name="Rectangle 32">
            <a:extLst>
              <a:ext uri="{FF2B5EF4-FFF2-40B4-BE49-F238E27FC236}">
                <a16:creationId xmlns:a16="http://schemas.microsoft.com/office/drawing/2014/main" id="{779226F7-B7B5-7B6D-30FD-358EA2A7060B}"/>
              </a:ext>
            </a:extLst>
          </p:cNvPr>
          <p:cNvSpPr>
            <a:spLocks noChangeArrowheads="1"/>
          </p:cNvSpPr>
          <p:nvPr/>
        </p:nvSpPr>
        <p:spPr bwMode="auto">
          <a:xfrm>
            <a:off x="5214938" y="1714500"/>
            <a:ext cx="347662" cy="35718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2484" name="Rectangle 33">
            <a:extLst>
              <a:ext uri="{FF2B5EF4-FFF2-40B4-BE49-F238E27FC236}">
                <a16:creationId xmlns:a16="http://schemas.microsoft.com/office/drawing/2014/main" id="{E345F4D2-B9B8-7A5B-09E7-2B48D02522D7}"/>
              </a:ext>
            </a:extLst>
          </p:cNvPr>
          <p:cNvSpPr>
            <a:spLocks noChangeArrowheads="1"/>
          </p:cNvSpPr>
          <p:nvPr/>
        </p:nvSpPr>
        <p:spPr bwMode="auto">
          <a:xfrm>
            <a:off x="2286000" y="1714500"/>
            <a:ext cx="357188" cy="35718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2485" name="Ellipse 34">
            <a:extLst>
              <a:ext uri="{FF2B5EF4-FFF2-40B4-BE49-F238E27FC236}">
                <a16:creationId xmlns:a16="http://schemas.microsoft.com/office/drawing/2014/main" id="{D0276D93-C4B9-4DBB-DD89-4470ECFF858F}"/>
              </a:ext>
            </a:extLst>
          </p:cNvPr>
          <p:cNvSpPr>
            <a:spLocks noChangeArrowheads="1"/>
          </p:cNvSpPr>
          <p:nvPr/>
        </p:nvSpPr>
        <p:spPr bwMode="auto">
          <a:xfrm>
            <a:off x="3143250" y="1714500"/>
            <a:ext cx="357188" cy="357188"/>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2486" name="Ellipse 35">
            <a:extLst>
              <a:ext uri="{FF2B5EF4-FFF2-40B4-BE49-F238E27FC236}">
                <a16:creationId xmlns:a16="http://schemas.microsoft.com/office/drawing/2014/main" id="{826B9510-FA0C-A261-BC27-FF7440C8AFA5}"/>
              </a:ext>
            </a:extLst>
          </p:cNvPr>
          <p:cNvSpPr>
            <a:spLocks noChangeArrowheads="1"/>
          </p:cNvSpPr>
          <p:nvPr/>
        </p:nvSpPr>
        <p:spPr bwMode="auto">
          <a:xfrm>
            <a:off x="4000500" y="1714500"/>
            <a:ext cx="357188" cy="357188"/>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37" name="Rectangle 6">
            <a:extLst>
              <a:ext uri="{FF2B5EF4-FFF2-40B4-BE49-F238E27FC236}">
                <a16:creationId xmlns:a16="http://schemas.microsoft.com/office/drawing/2014/main" id="{2D920503-119B-1E73-A233-C301C71C10E2}"/>
              </a:ext>
            </a:extLst>
          </p:cNvPr>
          <p:cNvSpPr>
            <a:spLocks noChangeArrowheads="1"/>
          </p:cNvSpPr>
          <p:nvPr/>
        </p:nvSpPr>
        <p:spPr bwMode="auto">
          <a:xfrm>
            <a:off x="0" y="4845050"/>
            <a:ext cx="8643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SzTx/>
              <a:buFont typeface="Wingdings" panose="05000000000000000000" pitchFamily="2" charset="2"/>
              <a:buChar char="Ø"/>
            </a:pPr>
            <a:r>
              <a:rPr lang="fr-FR" altLang="fr-FR" sz="1800">
                <a:latin typeface="Arial" panose="020B0604020202020204" pitchFamily="34" charset="0"/>
              </a:rPr>
              <a:t> Quelle chance a son deuxième frère II4 de transmettre un allèle pathologique? </a:t>
            </a:r>
          </a:p>
        </p:txBody>
      </p:sp>
      <p:sp>
        <p:nvSpPr>
          <p:cNvPr id="38" name="Rectangle 37">
            <a:extLst>
              <a:ext uri="{FF2B5EF4-FFF2-40B4-BE49-F238E27FC236}">
                <a16:creationId xmlns:a16="http://schemas.microsoft.com/office/drawing/2014/main" id="{7D98BC7D-8CA8-CF2D-FED8-975F3BAEF4C8}"/>
              </a:ext>
            </a:extLst>
          </p:cNvPr>
          <p:cNvSpPr>
            <a:spLocks noChangeArrowheads="1"/>
          </p:cNvSpPr>
          <p:nvPr/>
        </p:nvSpPr>
        <p:spPr bwMode="auto">
          <a:xfrm>
            <a:off x="8429625" y="484505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0642"/>
                                        </p:tgtEl>
                                        <p:attrNameLst>
                                          <p:attrName>style.visibility</p:attrName>
                                        </p:attrNameLst>
                                      </p:cBhvr>
                                      <p:to>
                                        <p:strVal val="visible"/>
                                      </p:to>
                                    </p:set>
                                    <p:animEffect transition="in" filter="wipe(left)">
                                      <p:cBhvr>
                                        <p:cTn id="17" dur="1000"/>
                                        <p:tgtEl>
                                          <p:spTgt spid="2406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0646"/>
                                        </p:tgtEl>
                                        <p:attrNameLst>
                                          <p:attrName>style.visibility</p:attrName>
                                        </p:attrNameLst>
                                      </p:cBhvr>
                                      <p:to>
                                        <p:strVal val="visible"/>
                                      </p:to>
                                    </p:set>
                                    <p:animEffect transition="in" filter="wipe(left)">
                                      <p:cBhvr>
                                        <p:cTn id="27" dur="1000"/>
                                        <p:tgtEl>
                                          <p:spTgt spid="2406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wipe(left)">
                                      <p:cBhvr>
                                        <p:cTn id="37" dur="1000"/>
                                        <p:tgtEl>
                                          <p:spTgt spid="3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checkerboard(across)">
                                      <p:cBhvr>
                                        <p:cTn id="4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6" grpId="0"/>
      <p:bldP spid="10" grpId="0"/>
      <p:bldP spid="11" grpId="0"/>
      <p:bldP spid="12" grpId="0"/>
      <p:bldP spid="15" grpId="0"/>
      <p:bldP spid="37" grpId="0"/>
      <p:bldP spid="3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94C5C6DA-321A-8883-A991-4FF599D00B82}"/>
              </a:ext>
            </a:extLst>
          </p:cNvPr>
          <p:cNvSpPr>
            <a:spLocks noGrp="1" noRot="1" noChangeArrowheads="1"/>
          </p:cNvSpPr>
          <p:nvPr>
            <p:ph type="title"/>
          </p:nvPr>
        </p:nvSpPr>
        <p:spPr>
          <a:xfrm>
            <a:off x="1187450" y="333375"/>
            <a:ext cx="7272338" cy="504825"/>
          </a:xfrm>
          <a:gradFill rotWithShape="1">
            <a:gsLst>
              <a:gs pos="0">
                <a:schemeClr val="accent2"/>
              </a:gs>
              <a:gs pos="100000">
                <a:schemeClr val="accent2">
                  <a:gamma/>
                  <a:shade val="46275"/>
                  <a:invGamma/>
                </a:schemeClr>
              </a:gs>
            </a:gsLst>
            <a:lin ang="5400000" scaled="1"/>
          </a:gradFill>
        </p:spPr>
        <p:txBody>
          <a:bodyPr/>
          <a:lstStyle/>
          <a:p>
            <a:pPr eaLnBrk="1" hangingPunct="1">
              <a:defRPr/>
            </a:pPr>
            <a:r>
              <a:rPr lang="fr-FR" sz="2000" u="sng"/>
              <a:t>MALADIES DOMINANTES LIEES AU CHROMOSOME X</a:t>
            </a:r>
            <a:r>
              <a:rPr lang="fr-FR" sz="2000"/>
              <a:t> </a:t>
            </a:r>
          </a:p>
        </p:txBody>
      </p:sp>
      <p:sp>
        <p:nvSpPr>
          <p:cNvPr id="63490" name="Rectangle 4">
            <a:extLst>
              <a:ext uri="{FF2B5EF4-FFF2-40B4-BE49-F238E27FC236}">
                <a16:creationId xmlns:a16="http://schemas.microsoft.com/office/drawing/2014/main" id="{192E46EB-0A54-A65B-5285-3D6C5262552C}"/>
              </a:ext>
            </a:extLst>
          </p:cNvPr>
          <p:cNvSpPr>
            <a:spLocks noChangeArrowheads="1"/>
          </p:cNvSpPr>
          <p:nvPr/>
        </p:nvSpPr>
        <p:spPr bwMode="auto">
          <a:xfrm>
            <a:off x="0" y="1412875"/>
            <a:ext cx="52927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tabLst>
                <a:tab pos="6778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6778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6778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6778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677863" algn="l"/>
              </a:tabLst>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tabLst>
                <a:tab pos="677863" algn="l"/>
              </a:tabLst>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tabLst>
                <a:tab pos="677863" algn="l"/>
              </a:tabLst>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tabLst>
                <a:tab pos="677863" algn="l"/>
              </a:tabLst>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tabLst>
                <a:tab pos="677863" algn="l"/>
              </a:tabLst>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Exprimée chez les hétérozygotes</a:t>
            </a:r>
          </a:p>
          <a:p>
            <a:pPr>
              <a:spcBef>
                <a:spcPct val="0"/>
              </a:spcBef>
              <a:buClrTx/>
              <a:buSzTx/>
              <a:buFontTx/>
              <a:buNone/>
            </a:pPr>
            <a:r>
              <a:rPr lang="fr-FR" altLang="fr-FR" sz="1800">
                <a:latin typeface="Arial" panose="020B0604020202020204" pitchFamily="34" charset="0"/>
              </a:rPr>
              <a:t>	Exemple : X* porteur de la maladie</a:t>
            </a:r>
          </a:p>
          <a:p>
            <a:pPr>
              <a:spcBef>
                <a:spcPct val="0"/>
              </a:spcBef>
              <a:buClrTx/>
              <a:buSzTx/>
              <a:buFontTx/>
              <a:buNone/>
            </a:pPr>
            <a:r>
              <a:rPr lang="fr-FR" altLang="fr-FR" sz="1800">
                <a:latin typeface="Arial" panose="020B0604020202020204" pitchFamily="34" charset="0"/>
              </a:rPr>
              <a:t>                           X normal </a:t>
            </a:r>
          </a:p>
        </p:txBody>
      </p:sp>
      <p:sp>
        <p:nvSpPr>
          <p:cNvPr id="63491" name="Rectangle 5">
            <a:extLst>
              <a:ext uri="{FF2B5EF4-FFF2-40B4-BE49-F238E27FC236}">
                <a16:creationId xmlns:a16="http://schemas.microsoft.com/office/drawing/2014/main" id="{7B2B2C49-0EF3-CD9B-15E3-9E9DD9487BC5}"/>
              </a:ext>
            </a:extLst>
          </p:cNvPr>
          <p:cNvSpPr>
            <a:spLocks noChangeArrowheads="1"/>
          </p:cNvSpPr>
          <p:nvPr/>
        </p:nvSpPr>
        <p:spPr bwMode="auto">
          <a:xfrm>
            <a:off x="1408113" y="2349500"/>
            <a:ext cx="5835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fr-FR" altLang="fr-FR" sz="2000" b="1" u="sng">
                <a:latin typeface="Arial" panose="020B0604020202020204" pitchFamily="34" charset="0"/>
              </a:rPr>
              <a:t>1. homme normal  épouse une femme atteinte</a:t>
            </a:r>
            <a:r>
              <a:rPr lang="fr-FR" altLang="fr-FR" sz="2000">
                <a:latin typeface="Arial" panose="020B0604020202020204" pitchFamily="34" charset="0"/>
              </a:rPr>
              <a:t>  </a:t>
            </a:r>
          </a:p>
        </p:txBody>
      </p:sp>
      <p:sp>
        <p:nvSpPr>
          <p:cNvPr id="63492" name="Rectangle 7">
            <a:extLst>
              <a:ext uri="{FF2B5EF4-FFF2-40B4-BE49-F238E27FC236}">
                <a16:creationId xmlns:a16="http://schemas.microsoft.com/office/drawing/2014/main" id="{6D271183-A08B-95BE-DD5F-F27E1DC19054}"/>
              </a:ext>
            </a:extLst>
          </p:cNvPr>
          <p:cNvSpPr>
            <a:spLocks noChangeArrowheads="1"/>
          </p:cNvSpPr>
          <p:nvPr/>
        </p:nvSpPr>
        <p:spPr bwMode="auto">
          <a:xfrm>
            <a:off x="2114550" y="2681288"/>
            <a:ext cx="8001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3493" name="Line 6">
            <a:extLst>
              <a:ext uri="{FF2B5EF4-FFF2-40B4-BE49-F238E27FC236}">
                <a16:creationId xmlns:a16="http://schemas.microsoft.com/office/drawing/2014/main" id="{A86B055D-292B-F15F-B499-D760A919A0A4}"/>
              </a:ext>
            </a:extLst>
          </p:cNvPr>
          <p:cNvSpPr>
            <a:spLocks noChangeShapeType="1"/>
          </p:cNvSpPr>
          <p:nvPr/>
        </p:nvSpPr>
        <p:spPr bwMode="auto">
          <a:xfrm flipH="1" flipV="1">
            <a:off x="1619250" y="3357563"/>
            <a:ext cx="68580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60481" name="Group 65">
            <a:extLst>
              <a:ext uri="{FF2B5EF4-FFF2-40B4-BE49-F238E27FC236}">
                <a16:creationId xmlns:a16="http://schemas.microsoft.com/office/drawing/2014/main" id="{3FE94712-7CA0-B007-775D-E1E34C563E7C}"/>
              </a:ext>
            </a:extLst>
          </p:cNvPr>
          <p:cNvGraphicFramePr>
            <a:graphicFrameLocks noGrp="1"/>
          </p:cNvGraphicFramePr>
          <p:nvPr/>
        </p:nvGraphicFramePr>
        <p:xfrm>
          <a:off x="1476375" y="2852738"/>
          <a:ext cx="5832475" cy="2089150"/>
        </p:xfrm>
        <a:graphic>
          <a:graphicData uri="http://schemas.openxmlformats.org/drawingml/2006/table">
            <a:tbl>
              <a:tblPr/>
              <a:tblGrid>
                <a:gridCol w="949325">
                  <a:extLst>
                    <a:ext uri="{9D8B030D-6E8A-4147-A177-3AD203B41FA5}">
                      <a16:colId xmlns:a16="http://schemas.microsoft.com/office/drawing/2014/main" val="20000"/>
                    </a:ext>
                  </a:extLst>
                </a:gridCol>
                <a:gridCol w="2441575">
                  <a:extLst>
                    <a:ext uri="{9D8B030D-6E8A-4147-A177-3AD203B41FA5}">
                      <a16:colId xmlns:a16="http://schemas.microsoft.com/office/drawing/2014/main" val="20001"/>
                    </a:ext>
                  </a:extLst>
                </a:gridCol>
                <a:gridCol w="2441575">
                  <a:extLst>
                    <a:ext uri="{9D8B030D-6E8A-4147-A177-3AD203B41FA5}">
                      <a16:colId xmlns:a16="http://schemas.microsoft.com/office/drawing/2014/main" val="20002"/>
                    </a:ext>
                  </a:extLst>
                </a:gridCol>
              </a:tblGrid>
              <a:tr h="722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600" b="1" i="0" u="none" strike="noStrike" cap="none" normalizeH="0" baseline="0">
                          <a:ln>
                            <a:noFill/>
                          </a:ln>
                          <a:solidFill>
                            <a:schemeClr val="tx1"/>
                          </a:solidFill>
                          <a:effectLst/>
                          <a:latin typeface="Times New Roman" pitchFamily="18" charset="0"/>
                          <a:cs typeface="Times New Roman" pitchFamily="18" charset="0"/>
                        </a:rPr>
                        <a:t>X</a:t>
                      </a:r>
                      <a:r>
                        <a:rPr kumimoji="0" lang="en-GB" sz="2600" b="1" i="0" u="none" strike="noStrike" cap="none" normalizeH="0" baseline="0">
                          <a:ln>
                            <a:noFill/>
                          </a:ln>
                          <a:solidFill>
                            <a:srgbClr val="FFFF00"/>
                          </a:solidFill>
                          <a:effectLst/>
                          <a:latin typeface="Times New Roman" pitchFamily="18" charset="0"/>
                          <a:cs typeface="Times New Roman" pitchFamily="18" charset="0"/>
                        </a:rPr>
                        <a:t>*</a:t>
                      </a:r>
                      <a:endParaRPr kumimoji="0" lang="en-GB" sz="1800" b="0" i="0" u="none" strike="noStrike" cap="none" normalizeH="0" baseline="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Arial" charset="0"/>
                          <a:cs typeface="Arial" charset="0"/>
                        </a:rPr>
                        <a:t>X</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600" b="1" i="0" u="none" strike="noStrike" cap="none" normalizeH="0" baseline="0">
                          <a:ln>
                            <a:noFill/>
                          </a:ln>
                          <a:solidFill>
                            <a:schemeClr val="tx1"/>
                          </a:solidFill>
                          <a:effectLst/>
                          <a:latin typeface="Times New Roman" pitchFamily="18" charset="0"/>
                          <a:cs typeface="Times New Roman" pitchFamily="18" charset="0"/>
                        </a:rPr>
                        <a:t>X</a:t>
                      </a:r>
                      <a:endParaRPr kumimoji="0" lang="en-GB" sz="1800" b="0" i="0" u="none" strike="noStrike" cap="none" normalizeH="0" baseline="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X*X</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XX</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2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0462" name="Rectangle 46">
            <a:extLst>
              <a:ext uri="{FF2B5EF4-FFF2-40B4-BE49-F238E27FC236}">
                <a16:creationId xmlns:a16="http://schemas.microsoft.com/office/drawing/2014/main" id="{9B186177-C420-692B-B9AF-ADF47110E888}"/>
              </a:ext>
            </a:extLst>
          </p:cNvPr>
          <p:cNvSpPr>
            <a:spLocks noChangeArrowheads="1"/>
          </p:cNvSpPr>
          <p:nvPr/>
        </p:nvSpPr>
        <p:spPr bwMode="auto">
          <a:xfrm>
            <a:off x="1403350" y="5302250"/>
            <a:ext cx="6121400" cy="1006475"/>
          </a:xfrm>
          <a:prstGeom prst="rect">
            <a:avLst/>
          </a:prstGeom>
          <a:gradFill rotWithShape="1">
            <a:gsLst>
              <a:gs pos="0">
                <a:schemeClr val="hlink"/>
              </a:gs>
              <a:gs pos="100000">
                <a:schemeClr val="hlink">
                  <a:gamma/>
                  <a:shade val="46275"/>
                  <a:invGamma/>
                </a:schemeClr>
              </a:gs>
            </a:gsLst>
            <a:lin ang="5400000" scaled="1"/>
          </a:gradFill>
          <a:ln w="9525">
            <a:noFill/>
            <a:miter lim="800000"/>
            <a:headEnd/>
            <a:tailEnd/>
          </a:ln>
        </p:spPr>
        <p:txBody>
          <a:bodyPr/>
          <a:lstStyle/>
          <a:p>
            <a:pPr>
              <a:defRPr/>
            </a:pPr>
            <a:r>
              <a:rPr lang="fr-FR" sz="2400" b="1" dirty="0">
                <a:solidFill>
                  <a:schemeClr val="bg2"/>
                </a:solidFill>
                <a:latin typeface="Times New Roman" pitchFamily="18" charset="0"/>
              </a:rPr>
              <a:t>Filles : 50% atteintes	        Fils : 50% atteints</a:t>
            </a:r>
          </a:p>
          <a:p>
            <a:pPr>
              <a:defRPr/>
            </a:pPr>
            <a:r>
              <a:rPr lang="fr-FR" sz="2400" b="1" dirty="0">
                <a:solidFill>
                  <a:schemeClr val="bg2"/>
                </a:solidFill>
                <a:latin typeface="Times New Roman" pitchFamily="18" charset="0"/>
              </a:rPr>
              <a:t>	 1 fille/2  et  1 garçon/2  sont atteints</a:t>
            </a:r>
            <a:endParaRPr lang="fr-FR" dirty="0">
              <a:solidFill>
                <a:schemeClr val="bg2"/>
              </a:solidFill>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a:extLst>
              <a:ext uri="{FF2B5EF4-FFF2-40B4-BE49-F238E27FC236}">
                <a16:creationId xmlns:a16="http://schemas.microsoft.com/office/drawing/2014/main" id="{C33FC133-F5EC-FEDB-7D3F-F52AA41794B3}"/>
              </a:ext>
            </a:extLst>
          </p:cNvPr>
          <p:cNvSpPr>
            <a:spLocks noChangeArrowheads="1"/>
          </p:cNvSpPr>
          <p:nvPr/>
        </p:nvSpPr>
        <p:spPr bwMode="auto">
          <a:xfrm>
            <a:off x="1692275" y="1412875"/>
            <a:ext cx="56261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52352" bIns="38088"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2000" b="1" u="sng">
                <a:latin typeface="Arial" panose="020B0604020202020204" pitchFamily="34" charset="0"/>
              </a:rPr>
              <a:t>2. Femme normale  épouse un homme atteint</a:t>
            </a:r>
            <a:endParaRPr lang="fr-FR" altLang="fr-FR" sz="2000" u="sng">
              <a:latin typeface="Arial" panose="020B0604020202020204" pitchFamily="34" charset="0"/>
            </a:endParaRPr>
          </a:p>
        </p:txBody>
      </p:sp>
      <p:sp>
        <p:nvSpPr>
          <p:cNvPr id="65538" name="Rectangle 6">
            <a:extLst>
              <a:ext uri="{FF2B5EF4-FFF2-40B4-BE49-F238E27FC236}">
                <a16:creationId xmlns:a16="http://schemas.microsoft.com/office/drawing/2014/main" id="{7F5FB0B8-9A6B-2BD0-F927-F67D4737CE95}"/>
              </a:ext>
            </a:extLst>
          </p:cNvPr>
          <p:cNvSpPr>
            <a:spLocks noChangeArrowheads="1"/>
          </p:cNvSpPr>
          <p:nvPr/>
        </p:nvSpPr>
        <p:spPr bwMode="auto">
          <a:xfrm>
            <a:off x="2114550" y="2681288"/>
            <a:ext cx="8001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65539" name="Line 5">
            <a:extLst>
              <a:ext uri="{FF2B5EF4-FFF2-40B4-BE49-F238E27FC236}">
                <a16:creationId xmlns:a16="http://schemas.microsoft.com/office/drawing/2014/main" id="{4630BB69-9AF6-3A18-BFB2-DDA51ACE0962}"/>
              </a:ext>
            </a:extLst>
          </p:cNvPr>
          <p:cNvSpPr>
            <a:spLocks noChangeShapeType="1"/>
          </p:cNvSpPr>
          <p:nvPr/>
        </p:nvSpPr>
        <p:spPr bwMode="auto">
          <a:xfrm flipH="1" flipV="1">
            <a:off x="1763713" y="3068638"/>
            <a:ext cx="68580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61506" name="Group 66">
            <a:extLst>
              <a:ext uri="{FF2B5EF4-FFF2-40B4-BE49-F238E27FC236}">
                <a16:creationId xmlns:a16="http://schemas.microsoft.com/office/drawing/2014/main" id="{17DA28B0-F284-3BC4-38EA-A2D2D624F0ED}"/>
              </a:ext>
            </a:extLst>
          </p:cNvPr>
          <p:cNvGraphicFramePr>
            <a:graphicFrameLocks noGrp="1"/>
          </p:cNvGraphicFramePr>
          <p:nvPr/>
        </p:nvGraphicFramePr>
        <p:xfrm>
          <a:off x="1619250" y="2349500"/>
          <a:ext cx="5689600" cy="2319338"/>
        </p:xfrm>
        <a:graphic>
          <a:graphicData uri="http://schemas.openxmlformats.org/drawingml/2006/table">
            <a:tbl>
              <a:tblPr/>
              <a:tblGrid>
                <a:gridCol w="925513">
                  <a:extLst>
                    <a:ext uri="{9D8B030D-6E8A-4147-A177-3AD203B41FA5}">
                      <a16:colId xmlns:a16="http://schemas.microsoft.com/office/drawing/2014/main" val="20000"/>
                    </a:ext>
                  </a:extLst>
                </a:gridCol>
                <a:gridCol w="2382837">
                  <a:extLst>
                    <a:ext uri="{9D8B030D-6E8A-4147-A177-3AD203B41FA5}">
                      <a16:colId xmlns:a16="http://schemas.microsoft.com/office/drawing/2014/main" val="20001"/>
                    </a:ext>
                  </a:extLst>
                </a:gridCol>
                <a:gridCol w="2381250">
                  <a:extLst>
                    <a:ext uri="{9D8B030D-6E8A-4147-A177-3AD203B41FA5}">
                      <a16:colId xmlns:a16="http://schemas.microsoft.com/office/drawing/2014/main" val="20002"/>
                    </a:ext>
                  </a:extLst>
                </a:gridCol>
              </a:tblGrid>
              <a:tr h="747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1" u="none" strike="noStrike" cap="none" normalizeH="0" baseline="0">
                          <a:ln>
                            <a:noFill/>
                          </a:ln>
                          <a:solidFill>
                            <a:schemeClr val="tx1"/>
                          </a:solidFill>
                          <a:effectLst/>
                          <a:latin typeface="Arial" charset="0"/>
                          <a:cs typeface="Arial" charset="0"/>
                        </a:rPr>
                        <a:t>                 </a:t>
                      </a:r>
                      <a:r>
                        <a:rPr kumimoji="0" lang="fr-FR" sz="2800" b="1" i="0" u="none" strike="noStrike" cap="none" normalizeH="0" baseline="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0" dirty="0">
                          <a:ln>
                            <a:noFill/>
                          </a:ln>
                          <a:solidFill>
                            <a:srgbClr val="FFFF00"/>
                          </a:solidFill>
                          <a:effectLst/>
                          <a:latin typeface="Times New Roman" pitchFamily="18" charset="0"/>
                          <a:cs typeface="Times New Roman" pitchFamily="18" charset="0"/>
                        </a:rPr>
                        <a:t>*</a:t>
                      </a:r>
                      <a:endParaRPr kumimoji="0" lang="fr-FR" sz="1800" b="0" i="0" u="none" strike="noStrike" cap="none" normalizeH="0" baseline="0" dirty="0">
                        <a:ln>
                          <a:noFill/>
                        </a:ln>
                        <a:solidFill>
                          <a:srgbClr val="FFFF00"/>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0">
                          <a:ln>
                            <a:noFill/>
                          </a:ln>
                          <a:solidFill>
                            <a:srgbClr val="FFFF00"/>
                          </a:solidFill>
                          <a:effectLst/>
                          <a:latin typeface="Times New Roman" pitchFamily="18" charset="0"/>
                          <a:cs typeface="Times New Roman" pitchFamily="18" charset="0"/>
                        </a:rPr>
                        <a:t>*</a:t>
                      </a: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0">
                          <a:ln>
                            <a:noFill/>
                          </a:ln>
                          <a:solidFill>
                            <a:srgbClr val="FFFF00"/>
                          </a:solidFill>
                          <a:effectLst/>
                          <a:latin typeface="Times New Roman" pitchFamily="18" charset="0"/>
                          <a:cs typeface="Times New Roman" pitchFamily="18" charset="0"/>
                        </a:rPr>
                        <a:t>*</a:t>
                      </a: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5554" name="Rectangle 45">
            <a:extLst>
              <a:ext uri="{FF2B5EF4-FFF2-40B4-BE49-F238E27FC236}">
                <a16:creationId xmlns:a16="http://schemas.microsoft.com/office/drawing/2014/main" id="{8BB433E3-FEDB-14E7-7902-9AB29A6A478E}"/>
              </a:ext>
            </a:extLst>
          </p:cNvPr>
          <p:cNvSpPr>
            <a:spLocks noChangeArrowheads="1"/>
          </p:cNvSpPr>
          <p:nvPr/>
        </p:nvSpPr>
        <p:spPr bwMode="auto">
          <a:xfrm>
            <a:off x="2484438" y="5300663"/>
            <a:ext cx="3886200" cy="865187"/>
          </a:xfrm>
          <a:prstGeom prst="rect">
            <a:avLst/>
          </a:prstGeom>
          <a:gradFill rotWithShape="1">
            <a:gsLst>
              <a:gs pos="0">
                <a:srgbClr val="FF9900"/>
              </a:gs>
              <a:gs pos="100000">
                <a:srgbClr val="764700"/>
              </a:gs>
            </a:gsLst>
            <a:lin ang="5400000" scaled="1"/>
          </a:gra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b="1">
                <a:solidFill>
                  <a:schemeClr val="bg2"/>
                </a:solidFill>
                <a:latin typeface="Times New Roman" panose="02020603050405020304" pitchFamily="18" charset="0"/>
              </a:rPr>
              <a:t>Filles : 100% atteintes	</a:t>
            </a:r>
          </a:p>
          <a:p>
            <a:pPr>
              <a:spcBef>
                <a:spcPct val="0"/>
              </a:spcBef>
              <a:buClrTx/>
              <a:buSzTx/>
              <a:buFontTx/>
              <a:buNone/>
            </a:pPr>
            <a:r>
              <a:rPr lang="fr-FR" altLang="fr-FR" sz="2400" b="1">
                <a:solidFill>
                  <a:schemeClr val="bg2"/>
                </a:solidFill>
                <a:latin typeface="Times New Roman" panose="02020603050405020304" pitchFamily="18" charset="0"/>
              </a:rPr>
              <a:t>Fils :    100% normaux</a:t>
            </a:r>
            <a:endParaRPr lang="fr-FR" altLang="fr-FR" sz="1800">
              <a:solidFill>
                <a:schemeClr val="bg2"/>
              </a:solidFill>
              <a:latin typeface="Arial" panose="020B0604020202020204" pitchFamily="34" charset="0"/>
            </a:endParaRPr>
          </a:p>
        </p:txBody>
      </p:sp>
      <p:sp>
        <p:nvSpPr>
          <p:cNvPr id="61486" name="Rectangle 46">
            <a:extLst>
              <a:ext uri="{FF2B5EF4-FFF2-40B4-BE49-F238E27FC236}">
                <a16:creationId xmlns:a16="http://schemas.microsoft.com/office/drawing/2014/main" id="{A4D878ED-DFAA-88B6-4317-C6F031560DA8}"/>
              </a:ext>
            </a:extLst>
          </p:cNvPr>
          <p:cNvSpPr>
            <a:spLocks noRot="1" noChangeArrowheads="1"/>
          </p:cNvSpPr>
          <p:nvPr/>
        </p:nvSpPr>
        <p:spPr bwMode="auto">
          <a:xfrm>
            <a:off x="468313" y="333375"/>
            <a:ext cx="8353425" cy="576263"/>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anchor="ctr"/>
          <a:lstStyle/>
          <a:p>
            <a:pPr algn="ctr" eaLnBrk="1" hangingPunct="1">
              <a:defRPr/>
            </a:pPr>
            <a:r>
              <a:rPr lang="fr-FR" sz="2400" b="1" u="sng">
                <a:solidFill>
                  <a:schemeClr val="tx2"/>
                </a:solidFill>
                <a:effectLst>
                  <a:outerShdw blurRad="38100" dist="38100" dir="2700000" algn="tl">
                    <a:srgbClr val="000000"/>
                  </a:outerShdw>
                </a:effectLst>
                <a:latin typeface="Garamond" pitchFamily="18" charset="0"/>
              </a:rPr>
              <a:t>MALADIES DOMINANTES LIEES AU CHROMOSOME X</a:t>
            </a:r>
            <a:r>
              <a:rPr lang="fr-FR" sz="2400" b="1">
                <a:solidFill>
                  <a:schemeClr val="tx2"/>
                </a:solidFill>
                <a:effectLst>
                  <a:outerShdw blurRad="38100" dist="38100" dir="2700000" algn="tl">
                    <a:srgbClr val="000000"/>
                  </a:outerShdw>
                </a:effectLst>
                <a:latin typeface="Garamond" pitchFamily="18" charset="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a:extLst>
              <a:ext uri="{FF2B5EF4-FFF2-40B4-BE49-F238E27FC236}">
                <a16:creationId xmlns:a16="http://schemas.microsoft.com/office/drawing/2014/main" id="{45E17357-A4B0-36B0-A9B7-F8EC7D25F035}"/>
              </a:ext>
            </a:extLst>
          </p:cNvPr>
          <p:cNvSpPr>
            <a:spLocks noChangeArrowheads="1"/>
          </p:cNvSpPr>
          <p:nvPr/>
        </p:nvSpPr>
        <p:spPr bwMode="auto">
          <a:xfrm>
            <a:off x="1763713" y="692150"/>
            <a:ext cx="55403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52352" bIns="38088"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2000" b="1" u="sng">
                <a:latin typeface="Arial" panose="020B0604020202020204" pitchFamily="34" charset="0"/>
              </a:rPr>
              <a:t>3. Femme atteinte  épouse un homme atteint</a:t>
            </a:r>
            <a:endParaRPr lang="fr-FR" altLang="fr-FR" sz="2000" u="sng">
              <a:latin typeface="Arial" panose="020B0604020202020204" pitchFamily="34" charset="0"/>
            </a:endParaRPr>
          </a:p>
        </p:txBody>
      </p:sp>
      <p:graphicFrame>
        <p:nvGraphicFramePr>
          <p:cNvPr id="244741" name="Group 5">
            <a:extLst>
              <a:ext uri="{FF2B5EF4-FFF2-40B4-BE49-F238E27FC236}">
                <a16:creationId xmlns:a16="http://schemas.microsoft.com/office/drawing/2014/main" id="{889F71AA-46E3-635D-73D0-B7B4DF1CDD90}"/>
              </a:ext>
            </a:extLst>
          </p:cNvPr>
          <p:cNvGraphicFramePr>
            <a:graphicFrameLocks noGrp="1"/>
          </p:cNvGraphicFramePr>
          <p:nvPr/>
        </p:nvGraphicFramePr>
        <p:xfrm>
          <a:off x="1619250" y="1484313"/>
          <a:ext cx="5689600" cy="2319337"/>
        </p:xfrm>
        <a:graphic>
          <a:graphicData uri="http://schemas.openxmlformats.org/drawingml/2006/table">
            <a:tbl>
              <a:tblPr/>
              <a:tblGrid>
                <a:gridCol w="925513">
                  <a:extLst>
                    <a:ext uri="{9D8B030D-6E8A-4147-A177-3AD203B41FA5}">
                      <a16:colId xmlns:a16="http://schemas.microsoft.com/office/drawing/2014/main" val="20000"/>
                    </a:ext>
                  </a:extLst>
                </a:gridCol>
                <a:gridCol w="2382837">
                  <a:extLst>
                    <a:ext uri="{9D8B030D-6E8A-4147-A177-3AD203B41FA5}">
                      <a16:colId xmlns:a16="http://schemas.microsoft.com/office/drawing/2014/main" val="20001"/>
                    </a:ext>
                  </a:extLst>
                </a:gridCol>
                <a:gridCol w="2381250">
                  <a:extLst>
                    <a:ext uri="{9D8B030D-6E8A-4147-A177-3AD203B41FA5}">
                      <a16:colId xmlns:a16="http://schemas.microsoft.com/office/drawing/2014/main" val="20002"/>
                    </a:ext>
                  </a:extLst>
                </a:gridCol>
              </a:tblGrid>
              <a:tr h="74771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 </a:t>
                      </a:r>
                      <a:r>
                        <a:rPr kumimoji="0" lang="fr-FR" sz="2600" b="1" i="0" u="none" strike="noStrike" cap="none" normalizeH="0" baseline="0">
                          <a:ln>
                            <a:noFill/>
                          </a:ln>
                          <a:solidFill>
                            <a:srgbClr val="FFFF00"/>
                          </a:solidFill>
                          <a:effectLst/>
                          <a:latin typeface="Times New Roman" pitchFamily="18"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1" u="none" strike="noStrike" cap="none" normalizeH="0" baseline="0">
                          <a:ln>
                            <a:noFill/>
                          </a:ln>
                          <a:solidFill>
                            <a:schemeClr val="tx1"/>
                          </a:solidFill>
                          <a:effectLst/>
                          <a:latin typeface="Arial" charset="0"/>
                          <a:cs typeface="Arial" charset="0"/>
                        </a:rPr>
                        <a:t>                 </a:t>
                      </a:r>
                      <a:r>
                        <a:rPr kumimoji="0" lang="fr-FR" sz="2800" b="1" i="0" u="none" strike="noStrike" cap="none" normalizeH="0" baseline="0">
                          <a:ln>
                            <a:noFill/>
                          </a:ln>
                          <a:solidFill>
                            <a:schemeClr val="tx1"/>
                          </a:solidFill>
                          <a:effectLst/>
                          <a:latin typeface="Times New Roman" pitchFamily="18" charset="0"/>
                          <a:cs typeface="Times New Roman" pitchFamily="18" charset="0"/>
                        </a:rPr>
                        <a:t>X</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58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0">
                          <a:ln>
                            <a:noFill/>
                          </a:ln>
                          <a:solidFill>
                            <a:srgbClr val="FFFF00"/>
                          </a:solidFill>
                          <a:effectLst/>
                          <a:latin typeface="Times New Roman" pitchFamily="18" charset="0"/>
                          <a:cs typeface="Times New Roman" pitchFamily="18" charset="0"/>
                        </a:rPr>
                        <a:t>*</a:t>
                      </a:r>
                      <a:endParaRPr kumimoji="0" lang="fr-FR" sz="1800" b="0" i="0" u="none" strike="noStrike" cap="none" normalizeH="0" baseline="0">
                        <a:ln>
                          <a:noFill/>
                        </a:ln>
                        <a:solidFill>
                          <a:srgbClr val="FFFF00"/>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0">
                          <a:ln>
                            <a:noFill/>
                          </a:ln>
                          <a:solidFill>
                            <a:srgbClr val="FFFF00"/>
                          </a:solidFill>
                          <a:effectLst/>
                          <a:latin typeface="Times New Roman" pitchFamily="18" charset="0"/>
                          <a:cs typeface="Times New Roman" pitchFamily="18" charset="0"/>
                        </a:rPr>
                        <a:t>*</a:t>
                      </a:r>
                      <a:r>
                        <a:rPr kumimoji="0" lang="fr-FR" sz="2600" b="1" i="0" u="none" strike="noStrike" cap="none" normalizeH="0" baseline="0">
                          <a:ln>
                            <a:noFill/>
                          </a:ln>
                          <a:solidFill>
                            <a:schemeClr val="tx1"/>
                          </a:solidFill>
                          <a:effectLst/>
                          <a:latin typeface="Times New Roman" pitchFamily="18" charset="0"/>
                          <a:cs typeface="Times New Roman" pitchFamily="18" charset="0"/>
                        </a:rPr>
                        <a:t>X </a:t>
                      </a:r>
                      <a:r>
                        <a:rPr kumimoji="0" lang="fr-FR" sz="2600" b="1" i="0" u="none" strike="noStrike" cap="none" normalizeH="0" baseline="0">
                          <a:ln>
                            <a:noFill/>
                          </a:ln>
                          <a:solidFill>
                            <a:srgbClr val="FFFF00"/>
                          </a:solidFill>
                          <a:effectLst/>
                          <a:latin typeface="Times New Roman" pitchFamily="18"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0">
                          <a:ln>
                            <a:noFill/>
                          </a:ln>
                          <a:solidFill>
                            <a:srgbClr val="FFFF00"/>
                          </a:solidFill>
                          <a:effectLst/>
                          <a:latin typeface="Times New Roman" pitchFamily="18" charset="0"/>
                          <a:cs typeface="Times New Roman" pitchFamily="18" charset="0"/>
                        </a:rPr>
                        <a:t>*</a:t>
                      </a: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58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 </a:t>
                      </a:r>
                      <a:r>
                        <a:rPr kumimoji="0" lang="fr-FR" sz="2600" b="1" i="0" u="none" strike="noStrike" cap="none" normalizeH="0" baseline="0">
                          <a:ln>
                            <a:noFill/>
                          </a:ln>
                          <a:solidFill>
                            <a:srgbClr val="FFFF00"/>
                          </a:solidFill>
                          <a:effectLst/>
                          <a:latin typeface="Times New Roman" pitchFamily="18" charset="0"/>
                          <a:cs typeface="Times New Roman" pitchFamily="18" charset="0"/>
                        </a:rPr>
                        <a:t>*</a:t>
                      </a:r>
                      <a:r>
                        <a:rPr kumimoji="0" lang="fr-FR" sz="2600" b="1" i="0" u="none" strike="noStrike" cap="none" normalizeH="0" baseline="0">
                          <a:ln>
                            <a:noFill/>
                          </a:ln>
                          <a:solidFill>
                            <a:schemeClr val="tx1"/>
                          </a:solidFill>
                          <a:effectLst/>
                          <a:latin typeface="Times New Roman" pitchFamily="18" charset="0"/>
                          <a:cs typeface="Times New Roman" pitchFamily="18"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XY</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7600" name="Rectangle 31">
            <a:extLst>
              <a:ext uri="{FF2B5EF4-FFF2-40B4-BE49-F238E27FC236}">
                <a16:creationId xmlns:a16="http://schemas.microsoft.com/office/drawing/2014/main" id="{9CBA6209-660A-4226-4381-863999595B3A}"/>
              </a:ext>
            </a:extLst>
          </p:cNvPr>
          <p:cNvSpPr>
            <a:spLocks noChangeArrowheads="1"/>
          </p:cNvSpPr>
          <p:nvPr/>
        </p:nvSpPr>
        <p:spPr bwMode="auto">
          <a:xfrm>
            <a:off x="2555875" y="3933825"/>
            <a:ext cx="3886200" cy="865188"/>
          </a:xfrm>
          <a:prstGeom prst="rect">
            <a:avLst/>
          </a:prstGeom>
          <a:gradFill rotWithShape="1">
            <a:gsLst>
              <a:gs pos="0">
                <a:srgbClr val="FF9900"/>
              </a:gs>
              <a:gs pos="100000">
                <a:srgbClr val="764700"/>
              </a:gs>
            </a:gsLst>
            <a:lin ang="5400000" scaled="1"/>
          </a:gra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b="1">
                <a:solidFill>
                  <a:schemeClr val="bg2"/>
                </a:solidFill>
                <a:latin typeface="Times New Roman" panose="02020603050405020304" pitchFamily="18" charset="0"/>
              </a:rPr>
              <a:t>Filles : 100% atteintes	</a:t>
            </a:r>
          </a:p>
          <a:p>
            <a:pPr>
              <a:spcBef>
                <a:spcPct val="0"/>
              </a:spcBef>
              <a:buClrTx/>
              <a:buSzTx/>
              <a:buFontTx/>
              <a:buNone/>
            </a:pPr>
            <a:r>
              <a:rPr lang="fr-FR" altLang="fr-FR" sz="2400" b="1">
                <a:solidFill>
                  <a:schemeClr val="bg2"/>
                </a:solidFill>
                <a:latin typeface="Times New Roman" panose="02020603050405020304" pitchFamily="18" charset="0"/>
              </a:rPr>
              <a:t>Fils :    50% atteints</a:t>
            </a:r>
            <a:endParaRPr lang="fr-FR" altLang="fr-FR" sz="1800">
              <a:solidFill>
                <a:schemeClr val="bg2"/>
              </a:solidFill>
              <a:latin typeface="Arial" panose="020B0604020202020204" pitchFamily="34" charset="0"/>
            </a:endParaRPr>
          </a:p>
        </p:txBody>
      </p:sp>
      <p:sp>
        <p:nvSpPr>
          <p:cNvPr id="67601" name="Rectangle 32">
            <a:extLst>
              <a:ext uri="{FF2B5EF4-FFF2-40B4-BE49-F238E27FC236}">
                <a16:creationId xmlns:a16="http://schemas.microsoft.com/office/drawing/2014/main" id="{59B77D07-A39E-C498-A6DE-017FC10E1D4A}"/>
              </a:ext>
            </a:extLst>
          </p:cNvPr>
          <p:cNvSpPr>
            <a:spLocks noChangeArrowheads="1"/>
          </p:cNvSpPr>
          <p:nvPr/>
        </p:nvSpPr>
        <p:spPr bwMode="auto">
          <a:xfrm>
            <a:off x="2339975" y="5229225"/>
            <a:ext cx="44069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fr-FR" altLang="fr-FR" sz="1800" b="1" i="1">
                <a:latin typeface="Arial" panose="020B0604020202020204" pitchFamily="34" charset="0"/>
              </a:rPr>
              <a:t>A chaque grossesse, le risque :</a:t>
            </a:r>
            <a:br>
              <a:rPr lang="fr-FR" altLang="fr-FR" sz="1800" b="1" i="1">
                <a:latin typeface="Arial" panose="020B0604020202020204" pitchFamily="34" charset="0"/>
              </a:rPr>
            </a:br>
            <a:r>
              <a:rPr lang="fr-FR" altLang="fr-FR" sz="1800" b="1" i="1">
                <a:latin typeface="Arial" panose="020B0604020202020204" pitchFamily="34" charset="0"/>
              </a:rPr>
              <a:t>- qu'une fille soit malade est de 100%</a:t>
            </a:r>
          </a:p>
          <a:p>
            <a:pPr algn="ctr" eaLnBrk="1" hangingPunct="1">
              <a:spcBef>
                <a:spcPct val="0"/>
              </a:spcBef>
              <a:buClrTx/>
              <a:buSzTx/>
              <a:buFontTx/>
              <a:buNone/>
            </a:pPr>
            <a:r>
              <a:rPr lang="fr-FR" altLang="fr-FR" sz="1800" b="1" i="1">
                <a:latin typeface="Arial" panose="020B0604020202020204" pitchFamily="34" charset="0"/>
              </a:rPr>
              <a:t> - qu'un garçon soit malade est de 50%</a:t>
            </a:r>
          </a:p>
        </p:txBody>
      </p:sp>
      <p:sp>
        <p:nvSpPr>
          <p:cNvPr id="244769" name="Rectangle 33">
            <a:extLst>
              <a:ext uri="{FF2B5EF4-FFF2-40B4-BE49-F238E27FC236}">
                <a16:creationId xmlns:a16="http://schemas.microsoft.com/office/drawing/2014/main" id="{40A9FBF3-C69A-ADD9-0593-75F00A63306C}"/>
              </a:ext>
            </a:extLst>
          </p:cNvPr>
          <p:cNvSpPr>
            <a:spLocks noRot="1" noChangeArrowheads="1"/>
          </p:cNvSpPr>
          <p:nvPr/>
        </p:nvSpPr>
        <p:spPr bwMode="auto">
          <a:xfrm>
            <a:off x="1042988" y="260350"/>
            <a:ext cx="7272337" cy="504825"/>
          </a:xfrm>
          <a:prstGeom prst="rect">
            <a:avLst/>
          </a:prstGeom>
          <a:gradFill rotWithShape="1">
            <a:gsLst>
              <a:gs pos="0">
                <a:schemeClr val="accent2"/>
              </a:gs>
              <a:gs pos="100000">
                <a:schemeClr val="accent2">
                  <a:gamma/>
                  <a:shade val="46275"/>
                  <a:invGamma/>
                </a:schemeClr>
              </a:gs>
            </a:gsLst>
            <a:lin ang="5400000" scaled="1"/>
          </a:gradFill>
          <a:ln w="9525">
            <a:noFill/>
            <a:miter lim="800000"/>
            <a:headEnd/>
            <a:tailEnd/>
          </a:ln>
          <a:effectLst/>
        </p:spPr>
        <p:txBody>
          <a:bodyPr anchor="ctr"/>
          <a:lstStyle/>
          <a:p>
            <a:pPr algn="ctr" eaLnBrk="1" hangingPunct="1">
              <a:defRPr/>
            </a:pPr>
            <a:r>
              <a:rPr lang="fr-FR" sz="2000" b="1" u="sng">
                <a:solidFill>
                  <a:schemeClr val="tx2"/>
                </a:solidFill>
                <a:effectLst>
                  <a:outerShdw blurRad="38100" dist="38100" dir="2700000" algn="tl">
                    <a:srgbClr val="000000"/>
                  </a:outerShdw>
                </a:effectLst>
                <a:latin typeface="Garamond" pitchFamily="18" charset="0"/>
              </a:rPr>
              <a:t>MALADIES DOMINANTES LIEES AU CHROMOSOME X</a:t>
            </a:r>
            <a:r>
              <a:rPr lang="fr-FR" sz="2000" b="1">
                <a:solidFill>
                  <a:schemeClr val="tx2"/>
                </a:solidFill>
                <a:effectLst>
                  <a:outerShdw blurRad="38100" dist="38100" dir="2700000" algn="tl">
                    <a:srgbClr val="000000"/>
                  </a:outerShdw>
                </a:effectLst>
                <a:latin typeface="Garamond" pitchFamily="18" charset="0"/>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F17E670D-36C1-5A9D-3230-CD3BFDC2CC40}"/>
              </a:ext>
            </a:extLst>
          </p:cNvPr>
          <p:cNvSpPr>
            <a:spLocks noGrp="1" noRot="1" noChangeArrowheads="1"/>
          </p:cNvSpPr>
          <p:nvPr>
            <p:ph type="title"/>
          </p:nvPr>
        </p:nvSpPr>
        <p:spPr>
          <a:xfrm>
            <a:off x="457200" y="274638"/>
            <a:ext cx="8229600" cy="706437"/>
          </a:xfrm>
          <a:gradFill rotWithShape="1">
            <a:gsLst>
              <a:gs pos="0">
                <a:schemeClr val="accent2"/>
              </a:gs>
              <a:gs pos="100000">
                <a:schemeClr val="accent2">
                  <a:gamma/>
                  <a:shade val="46275"/>
                  <a:invGamma/>
                </a:schemeClr>
              </a:gs>
            </a:gsLst>
            <a:lin ang="5400000" scaled="1"/>
          </a:gradFill>
        </p:spPr>
        <p:txBody>
          <a:bodyPr/>
          <a:lstStyle/>
          <a:p>
            <a:pPr eaLnBrk="1" hangingPunct="1">
              <a:defRPr/>
            </a:pPr>
            <a:r>
              <a:rPr lang="fr-FR" sz="3200" u="sng"/>
              <a:t>Critères de l’hérédité liées au sexe dominante</a:t>
            </a:r>
          </a:p>
        </p:txBody>
      </p:sp>
      <p:sp>
        <p:nvSpPr>
          <p:cNvPr id="63491" name="Rectangle 3">
            <a:extLst>
              <a:ext uri="{FF2B5EF4-FFF2-40B4-BE49-F238E27FC236}">
                <a16:creationId xmlns:a16="http://schemas.microsoft.com/office/drawing/2014/main" id="{DF8200EB-B4C9-BC89-DBA8-556A5D6A7171}"/>
              </a:ext>
            </a:extLst>
          </p:cNvPr>
          <p:cNvSpPr>
            <a:spLocks noGrp="1" noChangeArrowheads="1"/>
          </p:cNvSpPr>
          <p:nvPr>
            <p:ph type="body" idx="1"/>
          </p:nvPr>
        </p:nvSpPr>
        <p:spPr>
          <a:xfrm>
            <a:off x="0" y="1557338"/>
            <a:ext cx="9144000" cy="5111750"/>
          </a:xfrm>
        </p:spPr>
        <p:txBody>
          <a:bodyPr/>
          <a:lstStyle/>
          <a:p>
            <a:pPr eaLnBrk="1" hangingPunct="1">
              <a:lnSpc>
                <a:spcPct val="80000"/>
              </a:lnSpc>
              <a:buFont typeface="Wingdings" panose="05000000000000000000" pitchFamily="2" charset="2"/>
              <a:buChar char="q"/>
              <a:defRPr/>
            </a:pPr>
            <a:r>
              <a:rPr lang="fr-FR" sz="2800" b="1"/>
              <a:t>Les hommes atteints épousant des femmes normales n’ont pas de fils atteint et n’ont pas de fille normale</a:t>
            </a:r>
          </a:p>
          <a:p>
            <a:pPr eaLnBrk="1" hangingPunct="1">
              <a:buFont typeface="Wingdings" panose="05000000000000000000" pitchFamily="2" charset="2"/>
              <a:buChar char="q"/>
              <a:defRPr/>
            </a:pPr>
            <a:endParaRPr lang="fr-FR" sz="2800" b="1"/>
          </a:p>
          <a:p>
            <a:pPr eaLnBrk="1" hangingPunct="1">
              <a:lnSpc>
                <a:spcPct val="70000"/>
              </a:lnSpc>
              <a:buFont typeface="Wingdings" panose="05000000000000000000" pitchFamily="2" charset="2"/>
              <a:buChar char="q"/>
              <a:defRPr/>
            </a:pPr>
            <a:r>
              <a:rPr lang="fr-FR" sz="2800" b="1"/>
              <a:t>La descendance des hommes et des femmes atteints a une probabilité de 50% d’hériter la maladie (même probabilité que l’hérédité autosomique dominante)</a:t>
            </a:r>
          </a:p>
          <a:p>
            <a:pPr eaLnBrk="1" hangingPunct="1">
              <a:lnSpc>
                <a:spcPct val="120000"/>
              </a:lnSpc>
              <a:buFont typeface="Wingdings" panose="05000000000000000000" pitchFamily="2" charset="2"/>
              <a:buChar char="q"/>
              <a:defRPr/>
            </a:pPr>
            <a:endParaRPr lang="fr-FR" sz="2800" b="1"/>
          </a:p>
          <a:p>
            <a:pPr eaLnBrk="1" hangingPunct="1">
              <a:lnSpc>
                <a:spcPct val="80000"/>
              </a:lnSpc>
              <a:buFont typeface="Wingdings" panose="05000000000000000000" pitchFamily="2" charset="2"/>
              <a:buChar char="q"/>
              <a:defRPr/>
            </a:pPr>
            <a:r>
              <a:rPr lang="fr-FR" sz="2800" b="1"/>
              <a:t>Pour certains phénotypes rares, les femmes atteintes sont deux fois plus fréquentes que les hommes atteints, mais les femmes atteintes ont très souvent une expression atténuée du phénotype</a:t>
            </a:r>
            <a:r>
              <a:rPr lang="fr-FR" sz="280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0">
            <a:extLst>
              <a:ext uri="{FF2B5EF4-FFF2-40B4-BE49-F238E27FC236}">
                <a16:creationId xmlns:a16="http://schemas.microsoft.com/office/drawing/2014/main" id="{C0FFCF4D-23B1-E0C6-510E-FB48E8630D46}"/>
              </a:ext>
            </a:extLst>
          </p:cNvPr>
          <p:cNvGraphicFramePr>
            <a:graphicFrameLocks noGrp="1"/>
          </p:cNvGraphicFramePr>
          <p:nvPr/>
        </p:nvGraphicFramePr>
        <p:xfrm>
          <a:off x="-1588" y="908050"/>
          <a:ext cx="9144001" cy="4687888"/>
        </p:xfrm>
        <a:graphic>
          <a:graphicData uri="http://schemas.openxmlformats.org/drawingml/2006/table">
            <a:tbl>
              <a:tblPr/>
              <a:tblGrid>
                <a:gridCol w="3573456">
                  <a:extLst>
                    <a:ext uri="{9D8B030D-6E8A-4147-A177-3AD203B41FA5}">
                      <a16:colId xmlns:a16="http://schemas.microsoft.com/office/drawing/2014/main" val="20000"/>
                    </a:ext>
                  </a:extLst>
                </a:gridCol>
                <a:gridCol w="5570545">
                  <a:extLst>
                    <a:ext uri="{9D8B030D-6E8A-4147-A177-3AD203B41FA5}">
                      <a16:colId xmlns:a16="http://schemas.microsoft.com/office/drawing/2014/main" val="20001"/>
                    </a:ext>
                  </a:extLst>
                </a:gridCol>
              </a:tblGrid>
              <a:tr h="1008673">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defRPr/>
                      </a:pPr>
                      <a:r>
                        <a:rPr lang="fr-FR" sz="1800" b="1" u="none" dirty="0">
                          <a:effectLst>
                            <a:outerShdw blurRad="38100" dist="38100" dir="2700000" algn="tl">
                              <a:srgbClr val="000000"/>
                            </a:outerShdw>
                          </a:effectLst>
                          <a:latin typeface="Times New Roman" pitchFamily="18" charset="0"/>
                          <a:cs typeface="Times New Roman" pitchFamily="18" charset="0"/>
                        </a:rPr>
                        <a:t>Le rachitisme </a:t>
                      </a:r>
                      <a:r>
                        <a:rPr lang="fr-FR" sz="1800" b="1" u="none" dirty="0" err="1">
                          <a:effectLst>
                            <a:outerShdw blurRad="38100" dist="38100" dir="2700000" algn="tl">
                              <a:srgbClr val="000000"/>
                            </a:outerShdw>
                          </a:effectLst>
                          <a:latin typeface="Times New Roman" pitchFamily="18" charset="0"/>
                          <a:cs typeface="Times New Roman" pitchFamily="18" charset="0"/>
                        </a:rPr>
                        <a:t>vitamino</a:t>
                      </a:r>
                      <a:r>
                        <a:rPr lang="fr-FR" sz="1800" b="1" u="none" dirty="0">
                          <a:effectLst>
                            <a:outerShdw blurRad="38100" dist="38100" dir="2700000" algn="tl">
                              <a:srgbClr val="000000"/>
                            </a:outerShdw>
                          </a:effectLst>
                          <a:latin typeface="Times New Roman" pitchFamily="18" charset="0"/>
                          <a:cs typeface="Times New Roman" pitchFamily="18" charset="0"/>
                        </a:rPr>
                        <a:t> résistant </a:t>
                      </a:r>
                      <a:r>
                        <a:rPr lang="fr-FR" sz="1800" b="1" u="none" dirty="0" err="1">
                          <a:effectLst>
                            <a:outerShdw blurRad="38100" dist="38100" dir="2700000" algn="tl">
                              <a:srgbClr val="000000"/>
                            </a:outerShdw>
                          </a:effectLst>
                          <a:latin typeface="Times New Roman" pitchFamily="18" charset="0"/>
                          <a:cs typeface="Times New Roman" pitchFamily="18" charset="0"/>
                        </a:rPr>
                        <a:t>Hypophosphatémique</a:t>
                      </a:r>
                      <a:r>
                        <a:rPr lang="fr-FR" sz="1800" b="1" u="none" dirty="0">
                          <a:effectLst>
                            <a:outerShdw blurRad="38100" dist="38100" dir="2700000" algn="tl">
                              <a:srgbClr val="000000"/>
                            </a:outerShdw>
                          </a:effectLst>
                          <a:latin typeface="Times New Roman" pitchFamily="18" charset="0"/>
                          <a:cs typeface="Times New Roman" pitchFamily="18" charset="0"/>
                        </a:rPr>
                        <a:t> </a:t>
                      </a:r>
                      <a:r>
                        <a:rPr lang="fr-FR" sz="1800" u="none" dirty="0">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endParaRPr kumimoji="0" lang="fr-FR" sz="1600" b="0" i="0" u="none" strike="noStrike" cap="none" normalizeH="0" baseline="0" dirty="0">
                        <a:ln>
                          <a:noFill/>
                        </a:ln>
                        <a:solidFill>
                          <a:schemeClr val="tx1"/>
                        </a:solidFill>
                        <a:effectLst/>
                        <a:latin typeface="Times New Roman" pitchFamily="18" charset="0"/>
                        <a:cs typeface="Times New Roman" pitchFamily="18" charset="0"/>
                      </a:endParaRPr>
                    </a:p>
                  </a:txBody>
                  <a:tcPr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sz="1600" b="1" u="none" dirty="0"/>
                        <a:t>Anomalie du récepteur de la vitamine D (Xq22)</a:t>
                      </a:r>
                      <a:endParaRPr kumimoji="0" lang="fr-FR" sz="1600" b="0" i="0" u="none" strike="noStrike" cap="none" normalizeH="0" baseline="0" dirty="0">
                        <a:ln>
                          <a:noFill/>
                        </a:ln>
                        <a:solidFill>
                          <a:schemeClr val="tx1"/>
                        </a:solidFill>
                        <a:effectLst/>
                        <a:latin typeface="Times New Roman" pitchFamily="18" charset="0"/>
                        <a:cs typeface="Times New Roman" pitchFamily="18" charset="0"/>
                      </a:endParaRPr>
                    </a:p>
                  </a:txBody>
                  <a:tcPr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6003">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pPr>
                      <a:r>
                        <a:rPr kumimoji="0" lang="fr-FR" sz="1800" b="1" i="0" u="none" strike="noStrike" cap="none" normalizeH="0" baseline="0" dirty="0">
                          <a:ln>
                            <a:noFill/>
                          </a:ln>
                          <a:solidFill>
                            <a:schemeClr val="tx1"/>
                          </a:solidFill>
                          <a:effectLst/>
                          <a:latin typeface="Times New Roman" pitchFamily="18" charset="0"/>
                          <a:cs typeface="Times New Roman" pitchFamily="18" charset="0"/>
                        </a:rPr>
                        <a:t>Le déficit en </a:t>
                      </a:r>
                      <a:r>
                        <a:rPr kumimoji="0" lang="fr-FR" sz="1800" b="1" i="0" u="none" strike="noStrike" cap="none" normalizeH="0" baseline="0" dirty="0" err="1">
                          <a:ln>
                            <a:noFill/>
                          </a:ln>
                          <a:solidFill>
                            <a:schemeClr val="tx1"/>
                          </a:solidFill>
                          <a:effectLst/>
                          <a:latin typeface="Times New Roman" pitchFamily="18" charset="0"/>
                          <a:cs typeface="Times New Roman" pitchFamily="18" charset="0"/>
                        </a:rPr>
                        <a:t>ornithine</a:t>
                      </a:r>
                      <a:r>
                        <a:rPr kumimoji="0" lang="fr-FR"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fr-FR" sz="1800" b="1" i="0" u="none" strike="noStrike" cap="none" normalizeH="0" baseline="0" dirty="0" err="1">
                          <a:ln>
                            <a:noFill/>
                          </a:ln>
                          <a:solidFill>
                            <a:schemeClr val="tx1"/>
                          </a:solidFill>
                          <a:effectLst/>
                          <a:latin typeface="Times New Roman" pitchFamily="18" charset="0"/>
                          <a:cs typeface="Times New Roman" pitchFamily="18" charset="0"/>
                        </a:rPr>
                        <a:t>transcarbamylase</a:t>
                      </a:r>
                      <a:endParaRPr kumimoji="0" lang="fr-FR" sz="18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Déficit enzymatique sur le cycle de l'urée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6">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1" i="0" u="none" strike="noStrike" cap="none" normalizeH="0" baseline="0" dirty="0">
                          <a:ln>
                            <a:noFill/>
                          </a:ln>
                          <a:solidFill>
                            <a:schemeClr val="tx1"/>
                          </a:solidFill>
                          <a:effectLst/>
                          <a:latin typeface="Times New Roman" pitchFamily="18" charset="0"/>
                          <a:cs typeface="Times New Roman" pitchFamily="18" charset="0"/>
                        </a:rPr>
                        <a:t>Le syndrome d’</a:t>
                      </a:r>
                      <a:r>
                        <a:rPr kumimoji="0" lang="fr-FR" sz="2000" b="1" i="0" u="none" strike="noStrike" cap="none" normalizeH="0" baseline="0" dirty="0" err="1">
                          <a:ln>
                            <a:noFill/>
                          </a:ln>
                          <a:solidFill>
                            <a:schemeClr val="tx1"/>
                          </a:solidFill>
                          <a:effectLst/>
                          <a:latin typeface="Times New Roman" pitchFamily="18" charset="0"/>
                          <a:cs typeface="Times New Roman" pitchFamily="18" charset="0"/>
                        </a:rPr>
                        <a:t>Alport</a:t>
                      </a:r>
                      <a:endParaRPr kumimoji="0" lang="fr-FR" sz="2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20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fr-FR" sz="2000" b="1" dirty="0"/>
                        <a:t>Pathologie héréditaire affectant le collagène de type IV des membranes basales, en particulier celles des glomérules. </a:t>
                      </a: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1606">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1" i="0" u="none" strike="noStrike" cap="none" normalizeH="0" baseline="0" dirty="0">
                          <a:ln>
                            <a:noFill/>
                          </a:ln>
                          <a:solidFill>
                            <a:schemeClr val="tx1"/>
                          </a:solidFill>
                          <a:effectLst/>
                          <a:latin typeface="Times New Roman" pitchFamily="18" charset="0"/>
                          <a:cs typeface="Times New Roman" pitchFamily="18" charset="0"/>
                        </a:rPr>
                        <a:t>Syndrome de l’X-fragile</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1" i="0" u="none" strike="noStrike" cap="none" normalizeH="0" baseline="0" dirty="0">
                          <a:ln>
                            <a:noFill/>
                          </a:ln>
                          <a:solidFill>
                            <a:schemeClr val="tx1"/>
                          </a:solidFill>
                          <a:effectLst/>
                          <a:latin typeface="Times New Roman" pitchFamily="18" charset="0"/>
                          <a:cs typeface="Times New Roman" pitchFamily="18" charset="0"/>
                        </a:rPr>
                        <a:t>Environ 1/1500 garçons et 1/2000 à 1/3000 filles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20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Forme fréquente de retard mental lié au chromosome X ; associé à un site fragile sur le chromosome X</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0674" name="Rectangle 3">
            <a:extLst>
              <a:ext uri="{FF2B5EF4-FFF2-40B4-BE49-F238E27FC236}">
                <a16:creationId xmlns:a16="http://schemas.microsoft.com/office/drawing/2014/main" id="{26EB8C8E-79E1-BA01-3BA5-42C190FD77C6}"/>
              </a:ext>
            </a:extLst>
          </p:cNvPr>
          <p:cNvSpPr>
            <a:spLocks noChangeArrowheads="1"/>
          </p:cNvSpPr>
          <p:nvPr/>
        </p:nvSpPr>
        <p:spPr bwMode="auto">
          <a:xfrm>
            <a:off x="0" y="188913"/>
            <a:ext cx="653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Exemples :  </a:t>
            </a:r>
            <a:r>
              <a:rPr lang="fr-FR" altLang="fr-FR" sz="1800" b="1" u="sng">
                <a:latin typeface="Arial" panose="020B0604020202020204" pitchFamily="34" charset="0"/>
              </a:rPr>
              <a:t>Maladies dominantes liées au sexe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DC2A70D5-BB0D-6CA1-7F8C-D8AE02F1C5F5}"/>
              </a:ext>
            </a:extLst>
          </p:cNvPr>
          <p:cNvSpPr>
            <a:spLocks noChangeArrowheads="1"/>
          </p:cNvSpPr>
          <p:nvPr/>
        </p:nvSpPr>
        <p:spPr bwMode="auto">
          <a:xfrm>
            <a:off x="250825" y="620713"/>
            <a:ext cx="8066088" cy="2554287"/>
          </a:xfrm>
          <a:prstGeom prst="rect">
            <a:avLst/>
          </a:prstGeom>
          <a:noFill/>
          <a:ln w="9525">
            <a:noFill/>
            <a:miter lim="800000"/>
            <a:headEnd/>
            <a:tailEnd/>
          </a:ln>
        </p:spPr>
        <p:txBody>
          <a:bodyPr>
            <a:spAutoFit/>
          </a:bodyPr>
          <a:lstStyle/>
          <a:p>
            <a:pPr>
              <a:buSzPct val="75000"/>
              <a:defRPr/>
            </a:pPr>
            <a:r>
              <a:rPr lang="fr-FR" altLang="fr-FR" sz="2000" dirty="0">
                <a:latin typeface="Arial" charset="0"/>
              </a:rPr>
              <a:t> IV </a:t>
            </a:r>
            <a:r>
              <a:rPr lang="fr-FR" sz="2000" b="1" kern="0" dirty="0">
                <a:solidFill>
                  <a:srgbClr val="E5E5FF"/>
                </a:solidFill>
                <a:effectLst>
                  <a:outerShdw blurRad="38100" dist="38100" dir="2700000" algn="tl">
                    <a:srgbClr val="000000"/>
                  </a:outerShdw>
                </a:effectLst>
                <a:cs typeface="Arial" pitchFamily="34" charset="0"/>
              </a:rPr>
              <a:t>Transmission non conventionnelle</a:t>
            </a:r>
            <a:endParaRPr lang="fr-FR" sz="2000" dirty="0">
              <a:cs typeface="Arial" pitchFamily="34" charset="0"/>
            </a:endParaRPr>
          </a:p>
          <a:p>
            <a:pPr>
              <a:defRPr/>
            </a:pPr>
            <a:r>
              <a:rPr lang="fr-FR" altLang="fr-FR" sz="2000" dirty="0">
                <a:cs typeface="Arial" pitchFamily="34" charset="0"/>
              </a:rPr>
              <a:t>  1. Transmission mitochondriale</a:t>
            </a:r>
          </a:p>
          <a:p>
            <a:pPr>
              <a:defRPr/>
            </a:pPr>
            <a:r>
              <a:rPr lang="fr-FR" altLang="fr-FR" sz="2000" dirty="0">
                <a:cs typeface="Arial" pitchFamily="34" charset="0"/>
              </a:rPr>
              <a:t>  2. Empreinte parentale</a:t>
            </a:r>
          </a:p>
          <a:p>
            <a:pPr>
              <a:defRPr/>
            </a:pPr>
            <a:r>
              <a:rPr lang="fr-FR" altLang="fr-FR" sz="2000" dirty="0">
                <a:cs typeface="Arial" pitchFamily="34" charset="0"/>
              </a:rPr>
              <a:t>  3. La </a:t>
            </a:r>
            <a:r>
              <a:rPr lang="fr-FR" altLang="fr-FR" sz="2000" dirty="0" err="1">
                <a:cs typeface="Arial" pitchFamily="34" charset="0"/>
              </a:rPr>
              <a:t>disomie</a:t>
            </a:r>
            <a:r>
              <a:rPr lang="fr-FR" altLang="fr-FR" sz="2000" dirty="0">
                <a:cs typeface="Arial" pitchFamily="34" charset="0"/>
              </a:rPr>
              <a:t> uniparentale</a:t>
            </a:r>
          </a:p>
          <a:p>
            <a:pPr>
              <a:defRPr/>
            </a:pPr>
            <a:r>
              <a:rPr lang="fr-FR" altLang="fr-FR" sz="2000" dirty="0">
                <a:cs typeface="Arial" pitchFamily="34" charset="0"/>
              </a:rPr>
              <a:t>  4. Le </a:t>
            </a:r>
            <a:r>
              <a:rPr lang="fr-FR" altLang="fr-FR" sz="2000" dirty="0" err="1">
                <a:cs typeface="Arial" pitchFamily="34" charset="0"/>
              </a:rPr>
              <a:t>mosaïcisme</a:t>
            </a:r>
            <a:endParaRPr lang="fr-FR" altLang="fr-FR" sz="2000" dirty="0">
              <a:cs typeface="Arial" pitchFamily="34" charset="0"/>
            </a:endParaRPr>
          </a:p>
          <a:p>
            <a:pPr>
              <a:defRPr/>
            </a:pPr>
            <a:endParaRPr lang="fr-FR" altLang="fr-FR" sz="2000" dirty="0">
              <a:cs typeface="Arial" pitchFamily="34" charset="0"/>
            </a:endParaRPr>
          </a:p>
          <a:p>
            <a:pPr>
              <a:defRPr/>
            </a:pPr>
            <a:r>
              <a:rPr lang="fr-FR" altLang="fr-FR" sz="2000" dirty="0">
                <a:cs typeface="Arial" pitchFamily="34" charset="0"/>
              </a:rPr>
              <a:t>V Le conseil génétique</a:t>
            </a:r>
          </a:p>
          <a:p>
            <a:pPr>
              <a:defRPr/>
            </a:pPr>
            <a:r>
              <a:rPr lang="fr-FR" altLang="fr-FR" sz="2000" dirty="0">
                <a:latin typeface="Arial" charset="0"/>
              </a:rPr>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88" name="Rectangle 92">
            <a:extLst>
              <a:ext uri="{FF2B5EF4-FFF2-40B4-BE49-F238E27FC236}">
                <a16:creationId xmlns:a16="http://schemas.microsoft.com/office/drawing/2014/main" id="{F1FD23D6-2B98-DEDA-6B63-B4CBE085C86A}"/>
              </a:ext>
            </a:extLst>
          </p:cNvPr>
          <p:cNvSpPr>
            <a:spLocks noGrp="1" noRot="1" noChangeArrowheads="1"/>
          </p:cNvSpPr>
          <p:nvPr>
            <p:ph type="title"/>
          </p:nvPr>
        </p:nvSpPr>
        <p:spPr>
          <a:xfrm>
            <a:off x="2051050" y="115888"/>
            <a:ext cx="5400675" cy="936625"/>
          </a:xfrm>
          <a:gradFill rotWithShape="1">
            <a:gsLst>
              <a:gs pos="0">
                <a:schemeClr val="accent2"/>
              </a:gs>
              <a:gs pos="100000">
                <a:schemeClr val="accent2">
                  <a:gamma/>
                  <a:shade val="56078"/>
                  <a:invGamma/>
                </a:schemeClr>
              </a:gs>
            </a:gsLst>
            <a:lin ang="5400000" scaled="1"/>
          </a:gradFill>
        </p:spPr>
        <p:txBody>
          <a:bodyPr/>
          <a:lstStyle/>
          <a:p>
            <a:pPr eaLnBrk="1" hangingPunct="1">
              <a:defRPr/>
            </a:pPr>
            <a:r>
              <a:rPr lang="fr-FR" sz="2400" u="sng">
                <a:solidFill>
                  <a:schemeClr val="tx1"/>
                </a:solidFill>
              </a:rPr>
              <a:t>MALADIES RECESSIVES LIEES AU</a:t>
            </a:r>
            <a:br>
              <a:rPr lang="fr-FR" sz="2400" u="sng">
                <a:solidFill>
                  <a:schemeClr val="tx1"/>
                </a:solidFill>
              </a:rPr>
            </a:br>
            <a:r>
              <a:rPr lang="fr-FR" sz="2400" u="sng">
                <a:solidFill>
                  <a:schemeClr val="tx1"/>
                </a:solidFill>
              </a:rPr>
              <a:t> CHROMOSOME X</a:t>
            </a:r>
          </a:p>
        </p:txBody>
      </p:sp>
      <p:sp>
        <p:nvSpPr>
          <p:cNvPr id="72706" name="Rectangle 93">
            <a:extLst>
              <a:ext uri="{FF2B5EF4-FFF2-40B4-BE49-F238E27FC236}">
                <a16:creationId xmlns:a16="http://schemas.microsoft.com/office/drawing/2014/main" id="{40424E97-CA11-9184-5E66-A758036E7B62}"/>
              </a:ext>
            </a:extLst>
          </p:cNvPr>
          <p:cNvSpPr>
            <a:spLocks noChangeArrowheads="1"/>
          </p:cNvSpPr>
          <p:nvPr/>
        </p:nvSpPr>
        <p:spPr bwMode="auto">
          <a:xfrm>
            <a:off x="6153150" y="1196975"/>
            <a:ext cx="299085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52352" bIns="38088"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u="sng">
                <a:latin typeface="Arial" panose="020B0604020202020204" pitchFamily="34" charset="0"/>
              </a:rPr>
              <a:t>Exemple : L’Hemophilie A</a:t>
            </a:r>
          </a:p>
          <a:p>
            <a:pPr algn="ctr">
              <a:spcBef>
                <a:spcPct val="0"/>
              </a:spcBef>
              <a:buClrTx/>
              <a:buSzTx/>
              <a:buFontTx/>
              <a:buNone/>
            </a:pPr>
            <a:r>
              <a:rPr lang="fr-FR" altLang="fr-FR" sz="1800" b="1">
                <a:latin typeface="Arial" panose="020B0604020202020204" pitchFamily="34" charset="0"/>
              </a:rPr>
              <a:t>Xh : Allèle muté</a:t>
            </a:r>
            <a:endParaRPr lang="fr-FR" altLang="fr-FR" sz="1800" b="1" i="1">
              <a:latin typeface="Arial" panose="020B0604020202020204" pitchFamily="34" charset="0"/>
            </a:endParaRPr>
          </a:p>
          <a:p>
            <a:pPr algn="ctr">
              <a:spcBef>
                <a:spcPct val="0"/>
              </a:spcBef>
              <a:buClrTx/>
              <a:buSzTx/>
              <a:buFontTx/>
              <a:buNone/>
            </a:pPr>
            <a:r>
              <a:rPr lang="fr-FR" altLang="fr-FR" sz="1800" b="1" i="1">
                <a:latin typeface="Arial" panose="020B0604020202020204" pitchFamily="34" charset="0"/>
              </a:rPr>
              <a:t> XH : Allèle normal</a:t>
            </a:r>
          </a:p>
          <a:p>
            <a:pPr algn="ctr">
              <a:spcBef>
                <a:spcPct val="0"/>
              </a:spcBef>
              <a:buClrTx/>
              <a:buSzTx/>
              <a:buFontTx/>
              <a:buNone/>
            </a:pPr>
            <a:endParaRPr lang="fr-FR" altLang="fr-FR" sz="1800">
              <a:latin typeface="Arial" panose="020B0604020202020204" pitchFamily="34" charset="0"/>
            </a:endParaRPr>
          </a:p>
        </p:txBody>
      </p:sp>
      <p:sp>
        <p:nvSpPr>
          <p:cNvPr id="72707" name="Rectangle 94">
            <a:extLst>
              <a:ext uri="{FF2B5EF4-FFF2-40B4-BE49-F238E27FC236}">
                <a16:creationId xmlns:a16="http://schemas.microsoft.com/office/drawing/2014/main" id="{0A1D30CE-3821-B4AB-3B47-4DCA8B4AAB60}"/>
              </a:ext>
            </a:extLst>
          </p:cNvPr>
          <p:cNvSpPr>
            <a:spLocks noChangeArrowheads="1"/>
          </p:cNvSpPr>
          <p:nvPr/>
        </p:nvSpPr>
        <p:spPr bwMode="auto">
          <a:xfrm>
            <a:off x="179388" y="1916113"/>
            <a:ext cx="51911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52352" bIns="38088"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2000" b="1" u="sng">
                <a:latin typeface="Arial" panose="020B0604020202020204" pitchFamily="34" charset="0"/>
              </a:rPr>
              <a:t>1. Hémophile épouse une femme normale</a:t>
            </a:r>
            <a:endParaRPr lang="fr-FR" altLang="fr-FR" sz="2000" b="1">
              <a:latin typeface="Arial" panose="020B0604020202020204" pitchFamily="34" charset="0"/>
            </a:endParaRPr>
          </a:p>
          <a:p>
            <a:pPr>
              <a:spcBef>
                <a:spcPct val="0"/>
              </a:spcBef>
              <a:buClrTx/>
              <a:buSzTx/>
              <a:buFontTx/>
              <a:buNone/>
            </a:pPr>
            <a:endParaRPr lang="fr-FR" altLang="fr-FR" sz="2000" b="1">
              <a:latin typeface="Arial" panose="020B0604020202020204" pitchFamily="34" charset="0"/>
            </a:endParaRPr>
          </a:p>
        </p:txBody>
      </p:sp>
      <p:sp>
        <p:nvSpPr>
          <p:cNvPr id="72708" name="Rectangle 96">
            <a:extLst>
              <a:ext uri="{FF2B5EF4-FFF2-40B4-BE49-F238E27FC236}">
                <a16:creationId xmlns:a16="http://schemas.microsoft.com/office/drawing/2014/main" id="{58AA74B2-E36C-A557-8885-8029E8CA7CB6}"/>
              </a:ext>
            </a:extLst>
          </p:cNvPr>
          <p:cNvSpPr>
            <a:spLocks noChangeArrowheads="1"/>
          </p:cNvSpPr>
          <p:nvPr/>
        </p:nvSpPr>
        <p:spPr bwMode="auto">
          <a:xfrm>
            <a:off x="2114550" y="2681288"/>
            <a:ext cx="8001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72709" name="Line 95">
            <a:extLst>
              <a:ext uri="{FF2B5EF4-FFF2-40B4-BE49-F238E27FC236}">
                <a16:creationId xmlns:a16="http://schemas.microsoft.com/office/drawing/2014/main" id="{D10151BD-7AC5-09D8-0619-09D49354C6A5}"/>
              </a:ext>
            </a:extLst>
          </p:cNvPr>
          <p:cNvSpPr>
            <a:spLocks noChangeShapeType="1"/>
          </p:cNvSpPr>
          <p:nvPr/>
        </p:nvSpPr>
        <p:spPr bwMode="auto">
          <a:xfrm flipH="1" flipV="1">
            <a:off x="1476375" y="2997200"/>
            <a:ext cx="68580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5450" name="Group 154">
            <a:extLst>
              <a:ext uri="{FF2B5EF4-FFF2-40B4-BE49-F238E27FC236}">
                <a16:creationId xmlns:a16="http://schemas.microsoft.com/office/drawing/2014/main" id="{CCD0A609-ABAA-56E7-3706-33E56779BD44}"/>
              </a:ext>
            </a:extLst>
          </p:cNvPr>
          <p:cNvGraphicFramePr>
            <a:graphicFrameLocks noGrp="1"/>
          </p:cNvGraphicFramePr>
          <p:nvPr/>
        </p:nvGraphicFramePr>
        <p:xfrm>
          <a:off x="1258888" y="2636838"/>
          <a:ext cx="6553200" cy="2376487"/>
        </p:xfrm>
        <a:graphic>
          <a:graphicData uri="http://schemas.openxmlformats.org/drawingml/2006/table">
            <a:tbl>
              <a:tblPr/>
              <a:tblGrid>
                <a:gridCol w="10668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9216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4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Times New Roman" pitchFamily="18" charset="0"/>
                          <a:cs typeface="Times New Roman" pitchFamily="18" charset="0"/>
                        </a:rPr>
                        <a:t>X</a:t>
                      </a:r>
                      <a:r>
                        <a:rPr kumimoji="0" lang="fr-FR" sz="2400" b="1" i="0" u="none" strike="noStrike" cap="none" normalizeH="0" baseline="-30000">
                          <a:ln>
                            <a:noFill/>
                          </a:ln>
                          <a:solidFill>
                            <a:schemeClr val="tx1"/>
                          </a:solidFill>
                          <a:effectLst/>
                          <a:latin typeface="Times New Roman" pitchFamily="18" charset="0"/>
                          <a:cs typeface="Times New Roman" pitchFamily="18" charset="0"/>
                        </a:rPr>
                        <a:t>H</a:t>
                      </a:r>
                      <a:endParaRPr kumimoji="0" lang="fr-FR"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Times New Roman" pitchFamily="18" charset="0"/>
                          <a:cs typeface="Times New Roman" pitchFamily="18" charset="0"/>
                        </a:rPr>
                        <a:t>X</a:t>
                      </a:r>
                      <a:r>
                        <a:rPr kumimoji="0" lang="fr-FR" sz="2400" b="1" i="0" u="none" strike="noStrike" cap="none" normalizeH="0" baseline="-30000">
                          <a:ln>
                            <a:noFill/>
                          </a:ln>
                          <a:solidFill>
                            <a:schemeClr val="tx1"/>
                          </a:solidFill>
                          <a:effectLst/>
                          <a:latin typeface="Times New Roman" pitchFamily="18" charset="0"/>
                          <a:cs typeface="Times New Roman" pitchFamily="18" charset="0"/>
                        </a:rPr>
                        <a:t>H</a:t>
                      </a:r>
                      <a:endParaRPr kumimoji="0" lang="fr-FR"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2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Times New Roman" pitchFamily="18" charset="0"/>
                          <a:cs typeface="Times New Roman" pitchFamily="18" charset="0"/>
                        </a:rPr>
                        <a:t>Xh</a:t>
                      </a:r>
                      <a:endParaRPr kumimoji="0" lang="fr-FR" sz="2400" b="0" i="0" u="none" strike="noStrike" cap="none" normalizeH="0" baseline="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Times New Roman" pitchFamily="18" charset="0"/>
                          <a:cs typeface="Times New Roman" pitchFamily="18" charset="0"/>
                        </a:rPr>
                        <a:t>X</a:t>
                      </a:r>
                      <a:r>
                        <a:rPr kumimoji="0" lang="fr-FR" sz="2400" b="1" i="0" u="none" strike="noStrike" cap="none" normalizeH="0" baseline="-30000">
                          <a:ln>
                            <a:noFill/>
                          </a:ln>
                          <a:solidFill>
                            <a:schemeClr val="tx1"/>
                          </a:solidFill>
                          <a:effectLst/>
                          <a:latin typeface="Times New Roman" pitchFamily="18" charset="0"/>
                          <a:cs typeface="Times New Roman" pitchFamily="18" charset="0"/>
                        </a:rPr>
                        <a:t>H</a:t>
                      </a:r>
                      <a:r>
                        <a:rPr kumimoji="0" lang="fr-FR" sz="2400" b="1" i="0" u="none" strike="noStrike" cap="none" normalizeH="0" baseline="0">
                          <a:ln>
                            <a:noFill/>
                          </a:ln>
                          <a:solidFill>
                            <a:schemeClr val="tx1"/>
                          </a:solidFill>
                          <a:effectLst/>
                          <a:latin typeface="Times New Roman" pitchFamily="18" charset="0"/>
                          <a:cs typeface="Times New Roman" pitchFamily="18" charset="0"/>
                        </a:rPr>
                        <a:t>X</a:t>
                      </a:r>
                      <a:r>
                        <a:rPr kumimoji="0" lang="fr-FR" sz="2400" b="1" i="0" u="none" strike="noStrike" cap="none" normalizeH="0" baseline="-30000">
                          <a:ln>
                            <a:noFill/>
                          </a:ln>
                          <a:solidFill>
                            <a:schemeClr val="tx1"/>
                          </a:solidFill>
                          <a:effectLst/>
                          <a:latin typeface="Times New Roman" pitchFamily="18" charset="0"/>
                          <a:cs typeface="Times New Roman" pitchFamily="18" charset="0"/>
                        </a:rPr>
                        <a:t>h</a:t>
                      </a:r>
                      <a:endParaRPr kumimoji="0" lang="fr-FR"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Times New Roman" pitchFamily="18" charset="0"/>
                          <a:cs typeface="Times New Roman" pitchFamily="18" charset="0"/>
                        </a:rPr>
                        <a:t>X</a:t>
                      </a:r>
                      <a:r>
                        <a:rPr kumimoji="0" lang="fr-FR" sz="2400" b="1" i="0" u="none" strike="noStrike" cap="none" normalizeH="0" baseline="-30000">
                          <a:ln>
                            <a:noFill/>
                          </a:ln>
                          <a:solidFill>
                            <a:schemeClr val="tx1"/>
                          </a:solidFill>
                          <a:effectLst/>
                          <a:latin typeface="Times New Roman" pitchFamily="18" charset="0"/>
                          <a:cs typeface="Times New Roman" pitchFamily="18" charset="0"/>
                        </a:rPr>
                        <a:t>H</a:t>
                      </a:r>
                      <a:r>
                        <a:rPr kumimoji="0" lang="fr-FR" sz="2400" b="1" i="0" u="none" strike="noStrike" cap="none" normalizeH="0" baseline="0">
                          <a:ln>
                            <a:noFill/>
                          </a:ln>
                          <a:solidFill>
                            <a:schemeClr val="tx1"/>
                          </a:solidFill>
                          <a:effectLst/>
                          <a:latin typeface="Times New Roman" pitchFamily="18" charset="0"/>
                          <a:cs typeface="Times New Roman" pitchFamily="18" charset="0"/>
                        </a:rPr>
                        <a:t>X</a:t>
                      </a:r>
                      <a:r>
                        <a:rPr kumimoji="0" lang="fr-FR" sz="2400" b="1" i="0" u="none" strike="noStrike" cap="none" normalizeH="0" baseline="-30000">
                          <a:ln>
                            <a:noFill/>
                          </a:ln>
                          <a:solidFill>
                            <a:schemeClr val="tx1"/>
                          </a:solidFill>
                          <a:effectLst/>
                          <a:latin typeface="Times New Roman" pitchFamily="18" charset="0"/>
                          <a:cs typeface="Times New Roman" pitchFamily="18" charset="0"/>
                        </a:rPr>
                        <a:t>h</a:t>
                      </a:r>
                      <a:endParaRPr kumimoji="0" lang="fr-FR"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2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Times New Roman" pitchFamily="18" charset="0"/>
                          <a:cs typeface="Times New Roman" pitchFamily="18" charset="0"/>
                        </a:rPr>
                        <a:t>Y</a:t>
                      </a:r>
                      <a:endParaRPr kumimoji="0" lang="fr-FR" sz="2400" b="0" i="0" u="none" strike="noStrike" cap="none" normalizeH="0" baseline="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Times New Roman" pitchFamily="18" charset="0"/>
                          <a:cs typeface="Times New Roman" pitchFamily="18" charset="0"/>
                        </a:rPr>
                        <a:t>X</a:t>
                      </a:r>
                      <a:r>
                        <a:rPr kumimoji="0" lang="fr-FR" sz="2400" b="1" i="0" u="none" strike="noStrike" cap="none" normalizeH="0" baseline="-30000">
                          <a:ln>
                            <a:noFill/>
                          </a:ln>
                          <a:solidFill>
                            <a:schemeClr val="tx1"/>
                          </a:solidFill>
                          <a:effectLst/>
                          <a:latin typeface="Times New Roman" pitchFamily="18" charset="0"/>
                          <a:cs typeface="Times New Roman" pitchFamily="18" charset="0"/>
                        </a:rPr>
                        <a:t>H</a:t>
                      </a:r>
                      <a:r>
                        <a:rPr kumimoji="0" lang="fr-FR" sz="2400" b="1" i="0" u="none" strike="noStrike" cap="none" normalizeH="0" baseline="0">
                          <a:ln>
                            <a:noFill/>
                          </a:ln>
                          <a:solidFill>
                            <a:schemeClr val="tx1"/>
                          </a:solidFill>
                          <a:effectLst/>
                          <a:latin typeface="Times New Roman" pitchFamily="18" charset="0"/>
                          <a:cs typeface="Times New Roman" pitchFamily="18" charset="0"/>
                        </a:rPr>
                        <a:t>Y</a:t>
                      </a:r>
                      <a:endParaRPr kumimoji="0" lang="fr-FR"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Times New Roman" pitchFamily="18" charset="0"/>
                          <a:cs typeface="Times New Roman" pitchFamily="18" charset="0"/>
                        </a:rPr>
                        <a:t>X</a:t>
                      </a:r>
                      <a:r>
                        <a:rPr kumimoji="0" lang="fr-FR" sz="2400" b="1" i="0" u="none" strike="noStrike" cap="none" normalizeH="0" baseline="-30000">
                          <a:ln>
                            <a:noFill/>
                          </a:ln>
                          <a:solidFill>
                            <a:schemeClr val="tx1"/>
                          </a:solidFill>
                          <a:effectLst/>
                          <a:latin typeface="Times New Roman" pitchFamily="18" charset="0"/>
                          <a:cs typeface="Times New Roman" pitchFamily="18" charset="0"/>
                        </a:rPr>
                        <a:t>H</a:t>
                      </a:r>
                      <a:r>
                        <a:rPr kumimoji="0" lang="fr-FR" sz="2400" b="1" i="0" u="none" strike="noStrike" cap="none" normalizeH="0" baseline="0">
                          <a:ln>
                            <a:noFill/>
                          </a:ln>
                          <a:solidFill>
                            <a:schemeClr val="tx1"/>
                          </a:solidFill>
                          <a:effectLst/>
                          <a:latin typeface="Times New Roman" pitchFamily="18" charset="0"/>
                          <a:cs typeface="Times New Roman" pitchFamily="18" charset="0"/>
                        </a:rPr>
                        <a:t>Y</a:t>
                      </a:r>
                      <a:endParaRPr kumimoji="0" lang="fr-FR"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5451" name="Rectangle 155">
            <a:extLst>
              <a:ext uri="{FF2B5EF4-FFF2-40B4-BE49-F238E27FC236}">
                <a16:creationId xmlns:a16="http://schemas.microsoft.com/office/drawing/2014/main" id="{3B8EA48E-2FFE-C0ED-FF36-3B2436BAA6E5}"/>
              </a:ext>
            </a:extLst>
          </p:cNvPr>
          <p:cNvSpPr>
            <a:spLocks noChangeArrowheads="1"/>
          </p:cNvSpPr>
          <p:nvPr/>
        </p:nvSpPr>
        <p:spPr bwMode="auto">
          <a:xfrm>
            <a:off x="2195513" y="5661025"/>
            <a:ext cx="5184775" cy="720725"/>
          </a:xfrm>
          <a:prstGeom prst="rect">
            <a:avLst/>
          </a:prstGeom>
          <a:gradFill rotWithShape="1">
            <a:gsLst>
              <a:gs pos="0">
                <a:schemeClr val="hlink"/>
              </a:gs>
              <a:gs pos="100000">
                <a:schemeClr val="hlink">
                  <a:gamma/>
                  <a:shade val="46275"/>
                  <a:invGamma/>
                </a:schemeClr>
              </a:gs>
            </a:gsLst>
            <a:lin ang="5400000" scaled="1"/>
          </a:gradFill>
          <a:ln w="9525">
            <a:noFill/>
            <a:miter lim="800000"/>
            <a:headEnd/>
            <a:tailEnd/>
          </a:ln>
        </p:spPr>
        <p:txBody>
          <a:bodyPr/>
          <a:lstStyle/>
          <a:p>
            <a:pPr>
              <a:buFontTx/>
              <a:buChar char="•"/>
              <a:defRPr/>
            </a:pPr>
            <a:r>
              <a:rPr lang="fr-FR" sz="2000">
                <a:latin typeface="Times New Roman" pitchFamily="18" charset="0"/>
              </a:rPr>
              <a:t> </a:t>
            </a:r>
            <a:r>
              <a:rPr lang="fr-FR" sz="2000" b="1">
                <a:latin typeface="Times New Roman" pitchFamily="18" charset="0"/>
              </a:rPr>
              <a:t>Filles : Toutes porteuses (hétérozygotes)</a:t>
            </a:r>
          </a:p>
          <a:p>
            <a:pPr>
              <a:buFontTx/>
              <a:buChar char="•"/>
              <a:defRPr/>
            </a:pPr>
            <a:r>
              <a:rPr lang="fr-FR" sz="2000" b="1">
                <a:latin typeface="Times New Roman" pitchFamily="18" charset="0"/>
              </a:rPr>
              <a:t> Fils : Tous normaux</a:t>
            </a:r>
            <a:endParaRPr lang="fr-FR" sz="2000" b="1">
              <a:latin typeface="Arial"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5">
            <a:extLst>
              <a:ext uri="{FF2B5EF4-FFF2-40B4-BE49-F238E27FC236}">
                <a16:creationId xmlns:a16="http://schemas.microsoft.com/office/drawing/2014/main" id="{D2A26B7D-A7E4-A424-0BCA-3EBCDA59D93C}"/>
              </a:ext>
            </a:extLst>
          </p:cNvPr>
          <p:cNvSpPr>
            <a:spLocks noChangeArrowheads="1"/>
          </p:cNvSpPr>
          <p:nvPr/>
        </p:nvSpPr>
        <p:spPr bwMode="auto">
          <a:xfrm>
            <a:off x="0" y="1670050"/>
            <a:ext cx="493871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52352" bIns="38088"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2000" b="1" i="1" u="sng">
                <a:latin typeface="Arial" panose="020B0604020202020204" pitchFamily="34" charset="0"/>
              </a:rPr>
              <a:t>2. Homme normal épouse une porteuse</a:t>
            </a:r>
            <a:endParaRPr lang="fr-FR" altLang="fr-FR" sz="2000" b="1" i="1">
              <a:latin typeface="Arial" panose="020B0604020202020204" pitchFamily="34" charset="0"/>
            </a:endParaRPr>
          </a:p>
          <a:p>
            <a:pPr>
              <a:spcBef>
                <a:spcPct val="0"/>
              </a:spcBef>
              <a:buClrTx/>
              <a:buSzTx/>
              <a:buFontTx/>
              <a:buNone/>
            </a:pPr>
            <a:endParaRPr lang="fr-FR" altLang="fr-FR" sz="2000">
              <a:latin typeface="Arial" panose="020B0604020202020204" pitchFamily="34" charset="0"/>
            </a:endParaRPr>
          </a:p>
        </p:txBody>
      </p:sp>
      <p:sp>
        <p:nvSpPr>
          <p:cNvPr id="57350" name="Rectangle 6">
            <a:extLst>
              <a:ext uri="{FF2B5EF4-FFF2-40B4-BE49-F238E27FC236}">
                <a16:creationId xmlns:a16="http://schemas.microsoft.com/office/drawing/2014/main" id="{1638BAB0-FD79-0BDB-E717-20C774825B5F}"/>
              </a:ext>
            </a:extLst>
          </p:cNvPr>
          <p:cNvSpPr>
            <a:spLocks noGrp="1" noRot="1" noChangeArrowheads="1"/>
          </p:cNvSpPr>
          <p:nvPr>
            <p:ph type="title"/>
          </p:nvPr>
        </p:nvSpPr>
        <p:spPr>
          <a:xfrm>
            <a:off x="2051050" y="115888"/>
            <a:ext cx="5400675" cy="936625"/>
          </a:xfrm>
          <a:gradFill rotWithShape="1">
            <a:gsLst>
              <a:gs pos="0">
                <a:schemeClr val="accent2"/>
              </a:gs>
              <a:gs pos="100000">
                <a:schemeClr val="accent2">
                  <a:gamma/>
                  <a:shade val="56078"/>
                  <a:invGamma/>
                </a:schemeClr>
              </a:gs>
            </a:gsLst>
            <a:lin ang="5400000" scaled="1"/>
          </a:gradFill>
        </p:spPr>
        <p:txBody>
          <a:bodyPr/>
          <a:lstStyle/>
          <a:p>
            <a:pPr eaLnBrk="1" hangingPunct="1">
              <a:defRPr/>
            </a:pPr>
            <a:r>
              <a:rPr lang="fr-FR" sz="2400" u="sng">
                <a:solidFill>
                  <a:schemeClr val="tx1"/>
                </a:solidFill>
                <a:effectLst/>
              </a:rPr>
              <a:t>MALADIES RECESSIVES LIEES AU</a:t>
            </a:r>
            <a:br>
              <a:rPr lang="fr-FR" sz="2400" u="sng">
                <a:solidFill>
                  <a:schemeClr val="tx1"/>
                </a:solidFill>
                <a:effectLst/>
              </a:rPr>
            </a:br>
            <a:r>
              <a:rPr lang="fr-FR" sz="2400" u="sng">
                <a:solidFill>
                  <a:schemeClr val="tx1"/>
                </a:solidFill>
                <a:effectLst/>
              </a:rPr>
              <a:t> CHROMOSOME X</a:t>
            </a:r>
          </a:p>
        </p:txBody>
      </p:sp>
      <p:sp>
        <p:nvSpPr>
          <p:cNvPr id="74755" name="Rectangle 8">
            <a:extLst>
              <a:ext uri="{FF2B5EF4-FFF2-40B4-BE49-F238E27FC236}">
                <a16:creationId xmlns:a16="http://schemas.microsoft.com/office/drawing/2014/main" id="{FE23C7F5-2D2B-6C7C-AF8D-7C16B494B4B0}"/>
              </a:ext>
            </a:extLst>
          </p:cNvPr>
          <p:cNvSpPr>
            <a:spLocks noChangeArrowheads="1"/>
          </p:cNvSpPr>
          <p:nvPr/>
        </p:nvSpPr>
        <p:spPr bwMode="auto">
          <a:xfrm>
            <a:off x="2114550" y="2681288"/>
            <a:ext cx="8001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74756" name="Line 7">
            <a:extLst>
              <a:ext uri="{FF2B5EF4-FFF2-40B4-BE49-F238E27FC236}">
                <a16:creationId xmlns:a16="http://schemas.microsoft.com/office/drawing/2014/main" id="{EEAC9A53-B42D-721D-3BB8-ABB035758A5B}"/>
              </a:ext>
            </a:extLst>
          </p:cNvPr>
          <p:cNvSpPr>
            <a:spLocks noChangeShapeType="1"/>
          </p:cNvSpPr>
          <p:nvPr/>
        </p:nvSpPr>
        <p:spPr bwMode="auto">
          <a:xfrm flipH="1" flipV="1">
            <a:off x="2184400" y="2716213"/>
            <a:ext cx="685800" cy="342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7409" name="Group 65">
            <a:extLst>
              <a:ext uri="{FF2B5EF4-FFF2-40B4-BE49-F238E27FC236}">
                <a16:creationId xmlns:a16="http://schemas.microsoft.com/office/drawing/2014/main" id="{3A46BB57-35DF-912D-ACD5-719C4BD3B60E}"/>
              </a:ext>
            </a:extLst>
          </p:cNvPr>
          <p:cNvGraphicFramePr>
            <a:graphicFrameLocks noGrp="1"/>
          </p:cNvGraphicFramePr>
          <p:nvPr/>
        </p:nvGraphicFramePr>
        <p:xfrm>
          <a:off x="1403350" y="2681288"/>
          <a:ext cx="6048375" cy="2332037"/>
        </p:xfrm>
        <a:graphic>
          <a:graphicData uri="http://schemas.openxmlformats.org/drawingml/2006/table">
            <a:tbl>
              <a:tblPr/>
              <a:tblGrid>
                <a:gridCol w="984250">
                  <a:extLst>
                    <a:ext uri="{9D8B030D-6E8A-4147-A177-3AD203B41FA5}">
                      <a16:colId xmlns:a16="http://schemas.microsoft.com/office/drawing/2014/main" val="20000"/>
                    </a:ext>
                  </a:extLst>
                </a:gridCol>
                <a:gridCol w="2532063">
                  <a:extLst>
                    <a:ext uri="{9D8B030D-6E8A-4147-A177-3AD203B41FA5}">
                      <a16:colId xmlns:a16="http://schemas.microsoft.com/office/drawing/2014/main" val="20001"/>
                    </a:ext>
                  </a:extLst>
                </a:gridCol>
                <a:gridCol w="2532062">
                  <a:extLst>
                    <a:ext uri="{9D8B030D-6E8A-4147-A177-3AD203B41FA5}">
                      <a16:colId xmlns:a16="http://schemas.microsoft.com/office/drawing/2014/main" val="20002"/>
                    </a:ext>
                  </a:extLst>
                </a:gridCol>
              </a:tblGrid>
              <a:tr h="806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dirty="0">
                          <a:ln>
                            <a:noFill/>
                          </a:ln>
                          <a:solidFill>
                            <a:schemeClr val="tx1"/>
                          </a:solidFill>
                          <a:effectLst/>
                          <a:latin typeface="Times New Roman" pitchFamily="18" charset="0"/>
                          <a:cs typeface="Times New Roman" pitchFamily="18" charset="0"/>
                        </a:rPr>
                        <a:t>H</a:t>
                      </a:r>
                      <a:endParaRPr kumimoji="0" lang="fr-FR"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a:ln>
                            <a:noFill/>
                          </a:ln>
                          <a:solidFill>
                            <a:schemeClr val="tx1"/>
                          </a:solidFill>
                          <a:effectLst/>
                          <a:latin typeface="Times New Roman" pitchFamily="18" charset="0"/>
                          <a:cs typeface="Times New Roman" pitchFamily="18" charset="0"/>
                        </a:rPr>
                        <a:t>h</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3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a:ln>
                            <a:noFill/>
                          </a:ln>
                          <a:solidFill>
                            <a:schemeClr val="tx1"/>
                          </a:solidFill>
                          <a:effectLst/>
                          <a:latin typeface="Times New Roman" pitchFamily="18" charset="0"/>
                          <a:cs typeface="Times New Roman" pitchFamily="18" charset="0"/>
                        </a:rPr>
                        <a:t>H</a:t>
                      </a:r>
                      <a:endParaRPr kumimoji="0" lang="fr-FR" sz="1800" b="0" i="0" u="none" strike="noStrike" cap="none" normalizeH="0" baseline="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a:ln>
                            <a:noFill/>
                          </a:ln>
                          <a:solidFill>
                            <a:schemeClr val="tx1"/>
                          </a:solidFill>
                          <a:effectLst/>
                          <a:latin typeface="Times New Roman" pitchFamily="18" charset="0"/>
                          <a:cs typeface="Times New Roman" pitchFamily="18" charset="0"/>
                        </a:rPr>
                        <a:t>H</a:t>
                      </a: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a:ln>
                            <a:noFill/>
                          </a:ln>
                          <a:solidFill>
                            <a:schemeClr val="tx1"/>
                          </a:solidFill>
                          <a:effectLst/>
                          <a:latin typeface="Times New Roman" pitchFamily="18" charset="0"/>
                          <a:cs typeface="Times New Roman" pitchFamily="18" charset="0"/>
                        </a:rPr>
                        <a:t>H</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a:ln>
                            <a:noFill/>
                          </a:ln>
                          <a:solidFill>
                            <a:schemeClr val="tx1"/>
                          </a:solidFill>
                          <a:effectLst/>
                          <a:latin typeface="Times New Roman" pitchFamily="18" charset="0"/>
                          <a:cs typeface="Times New Roman" pitchFamily="18" charset="0"/>
                        </a:rPr>
                        <a:t>H</a:t>
                      </a: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a:ln>
                            <a:noFill/>
                          </a:ln>
                          <a:solidFill>
                            <a:schemeClr val="tx1"/>
                          </a:solidFill>
                          <a:effectLst/>
                          <a:latin typeface="Times New Roman" pitchFamily="18" charset="0"/>
                          <a:cs typeface="Times New Roman" pitchFamily="18" charset="0"/>
                        </a:rPr>
                        <a:t>h</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a:ln>
                            <a:noFill/>
                          </a:ln>
                          <a:solidFill>
                            <a:schemeClr val="tx1"/>
                          </a:solidFill>
                          <a:effectLst/>
                          <a:latin typeface="Times New Roman" pitchFamily="18" charset="0"/>
                          <a:cs typeface="Times New Roman" pitchFamily="18" charset="0"/>
                        </a:rPr>
                        <a:t>H</a:t>
                      </a:r>
                      <a:r>
                        <a:rPr kumimoji="0" lang="fr-FR" sz="2600" b="1" i="0" u="none" strike="noStrike" cap="none" normalizeH="0" baseline="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a:ln>
                            <a:noFill/>
                          </a:ln>
                          <a:solidFill>
                            <a:schemeClr val="tx1"/>
                          </a:solidFill>
                          <a:effectLst/>
                          <a:latin typeface="Times New Roman" pitchFamily="18" charset="0"/>
                          <a:cs typeface="Times New Roman" pitchFamily="18" charset="0"/>
                        </a:rPr>
                        <a:t>X</a:t>
                      </a:r>
                      <a:r>
                        <a:rPr kumimoji="0" lang="fr-FR" sz="2600" b="1" i="0" u="none" strike="noStrike" cap="none" normalizeH="0" baseline="-30000">
                          <a:ln>
                            <a:noFill/>
                          </a:ln>
                          <a:solidFill>
                            <a:schemeClr val="tx1"/>
                          </a:solidFill>
                          <a:effectLst/>
                          <a:latin typeface="Times New Roman" pitchFamily="18" charset="0"/>
                          <a:cs typeface="Times New Roman" pitchFamily="18" charset="0"/>
                        </a:rPr>
                        <a:t>h</a:t>
                      </a:r>
                      <a:r>
                        <a:rPr kumimoji="0" lang="fr-FR" sz="2600" b="1" i="0" u="none" strike="noStrike" cap="none" normalizeH="0" baseline="0">
                          <a:ln>
                            <a:noFill/>
                          </a:ln>
                          <a:solidFill>
                            <a:schemeClr val="tx1"/>
                          </a:solidFill>
                          <a:effectLst/>
                          <a:latin typeface="Times New Roman" pitchFamily="18" charset="0"/>
                          <a:cs typeface="Times New Roman" pitchFamily="18" charset="0"/>
                        </a:rPr>
                        <a:t>Y</a:t>
                      </a:r>
                      <a:endParaRPr kumimoji="0" lang="fr-FR"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7410" name="Rectangle 66">
            <a:extLst>
              <a:ext uri="{FF2B5EF4-FFF2-40B4-BE49-F238E27FC236}">
                <a16:creationId xmlns:a16="http://schemas.microsoft.com/office/drawing/2014/main" id="{06BA093B-A2B4-2A79-1364-E441F868CC49}"/>
              </a:ext>
            </a:extLst>
          </p:cNvPr>
          <p:cNvSpPr>
            <a:spLocks noChangeArrowheads="1"/>
          </p:cNvSpPr>
          <p:nvPr/>
        </p:nvSpPr>
        <p:spPr bwMode="auto">
          <a:xfrm>
            <a:off x="1260475" y="5373688"/>
            <a:ext cx="6335713" cy="792162"/>
          </a:xfrm>
          <a:prstGeom prst="rect">
            <a:avLst/>
          </a:prstGeom>
          <a:gradFill rotWithShape="1">
            <a:gsLst>
              <a:gs pos="0">
                <a:schemeClr val="hlink"/>
              </a:gs>
              <a:gs pos="100000">
                <a:schemeClr val="hlink">
                  <a:gamma/>
                  <a:shade val="46275"/>
                  <a:invGamma/>
                </a:schemeClr>
              </a:gs>
            </a:gsLst>
            <a:lin ang="5400000" scaled="1"/>
          </a:gradFill>
          <a:ln w="9525">
            <a:noFill/>
            <a:miter lim="800000"/>
            <a:headEnd/>
            <a:tailEnd/>
          </a:ln>
        </p:spPr>
        <p:txBody>
          <a:bodyPr/>
          <a:lstStyle/>
          <a:p>
            <a:pPr>
              <a:defRPr/>
            </a:pPr>
            <a:r>
              <a:rPr lang="fr-FR" sz="2400">
                <a:latin typeface="Times New Roman" pitchFamily="18" charset="0"/>
              </a:rPr>
              <a:t>Filles : 50% normales         Fils : 50% normaux</a:t>
            </a:r>
          </a:p>
          <a:p>
            <a:pPr>
              <a:defRPr/>
            </a:pPr>
            <a:r>
              <a:rPr lang="fr-FR" sz="2400">
                <a:latin typeface="Times New Roman" pitchFamily="18" charset="0"/>
              </a:rPr>
              <a:t>            50% porteuses	                 50% hémophiles</a:t>
            </a:r>
            <a:endParaRPr lang="fr-FR">
              <a:latin typeface="Arial"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65396E2-9908-3B21-166F-86A359E0E9E1}"/>
              </a:ext>
            </a:extLst>
          </p:cNvPr>
          <p:cNvSpPr>
            <a:spLocks noGrp="1" noRot="1" noChangeArrowheads="1"/>
          </p:cNvSpPr>
          <p:nvPr>
            <p:ph type="title"/>
          </p:nvPr>
        </p:nvSpPr>
        <p:spPr>
          <a:xfrm>
            <a:off x="457200" y="274638"/>
            <a:ext cx="8229600" cy="850900"/>
          </a:xfrm>
          <a:gradFill rotWithShape="1">
            <a:gsLst>
              <a:gs pos="0">
                <a:schemeClr val="accent2"/>
              </a:gs>
              <a:gs pos="100000">
                <a:schemeClr val="accent2">
                  <a:gamma/>
                  <a:shade val="46275"/>
                  <a:invGamma/>
                </a:schemeClr>
              </a:gs>
            </a:gsLst>
            <a:lin ang="5400000" scaled="1"/>
          </a:gradFill>
        </p:spPr>
        <p:txBody>
          <a:bodyPr/>
          <a:lstStyle/>
          <a:p>
            <a:pPr eaLnBrk="1" hangingPunct="1">
              <a:defRPr/>
            </a:pPr>
            <a:r>
              <a:rPr lang="fr-FR" sz="2400" u="sng">
                <a:solidFill>
                  <a:schemeClr val="tx1"/>
                </a:solidFill>
              </a:rPr>
              <a:t>CRITERES DE RECONNAISSANCE</a:t>
            </a:r>
            <a:br>
              <a:rPr lang="fr-FR" sz="2400" u="sng">
                <a:solidFill>
                  <a:schemeClr val="tx1"/>
                </a:solidFill>
              </a:rPr>
            </a:br>
            <a:r>
              <a:rPr lang="fr-FR" sz="2400" u="sng">
                <a:solidFill>
                  <a:schemeClr val="tx1"/>
                </a:solidFill>
              </a:rPr>
              <a:t>D’UNE MALADIE LIEE AU CHROMOSOME X</a:t>
            </a:r>
          </a:p>
        </p:txBody>
      </p:sp>
      <p:sp>
        <p:nvSpPr>
          <p:cNvPr id="59395" name="Rectangle 3">
            <a:extLst>
              <a:ext uri="{FF2B5EF4-FFF2-40B4-BE49-F238E27FC236}">
                <a16:creationId xmlns:a16="http://schemas.microsoft.com/office/drawing/2014/main" id="{7CB8B831-84AD-6AEE-66F2-A2678028AFBE}"/>
              </a:ext>
            </a:extLst>
          </p:cNvPr>
          <p:cNvSpPr>
            <a:spLocks noGrp="1" noChangeArrowheads="1"/>
          </p:cNvSpPr>
          <p:nvPr>
            <p:ph type="body" idx="1"/>
          </p:nvPr>
        </p:nvSpPr>
        <p:spPr>
          <a:xfrm>
            <a:off x="0" y="1744663"/>
            <a:ext cx="9144000" cy="4492625"/>
          </a:xfrm>
        </p:spPr>
        <p:txBody>
          <a:bodyPr/>
          <a:lstStyle/>
          <a:p>
            <a:pPr eaLnBrk="1" hangingPunct="1">
              <a:lnSpc>
                <a:spcPct val="80000"/>
              </a:lnSpc>
              <a:buFont typeface="Wingdings" panose="05000000000000000000" pitchFamily="2" charset="2"/>
              <a:buChar char="q"/>
              <a:defRPr/>
            </a:pPr>
            <a:r>
              <a:rPr lang="fr-FR" sz="2400" b="1"/>
              <a:t>L’incidence de la maladie est beaucoup plus fréquente chez les hommes que chez les femmes.</a:t>
            </a:r>
          </a:p>
          <a:p>
            <a:pPr eaLnBrk="1" hangingPunct="1">
              <a:lnSpc>
                <a:spcPct val="80000"/>
              </a:lnSpc>
              <a:buFont typeface="Wingdings" panose="05000000000000000000" pitchFamily="2" charset="2"/>
              <a:buChar char="q"/>
              <a:defRPr/>
            </a:pPr>
            <a:endParaRPr lang="fr-FR" sz="2400" b="1"/>
          </a:p>
          <a:p>
            <a:pPr eaLnBrk="1" hangingPunct="1">
              <a:lnSpc>
                <a:spcPct val="80000"/>
              </a:lnSpc>
              <a:buFont typeface="Wingdings" panose="05000000000000000000" pitchFamily="2" charset="2"/>
              <a:buChar char="q"/>
              <a:defRPr/>
            </a:pPr>
            <a:r>
              <a:rPr lang="fr-FR" sz="2400" b="1"/>
              <a:t>Le gène responsable de la maladie est transmis à partir d’un homme atteint à toutes ses filles.</a:t>
            </a:r>
          </a:p>
          <a:p>
            <a:pPr eaLnBrk="1" hangingPunct="1">
              <a:lnSpc>
                <a:spcPct val="80000"/>
              </a:lnSpc>
              <a:buFont typeface="Wingdings" panose="05000000000000000000" pitchFamily="2" charset="2"/>
              <a:buChar char="q"/>
              <a:defRPr/>
            </a:pPr>
            <a:endParaRPr lang="fr-FR" sz="2400" b="1"/>
          </a:p>
          <a:p>
            <a:pPr eaLnBrk="1" hangingPunct="1">
              <a:lnSpc>
                <a:spcPct val="80000"/>
              </a:lnSpc>
              <a:buFont typeface="Wingdings" panose="05000000000000000000" pitchFamily="2" charset="2"/>
              <a:buChar char="q"/>
              <a:defRPr/>
            </a:pPr>
            <a:r>
              <a:rPr lang="fr-FR" sz="2400" b="1"/>
              <a:t>Le gène peut-être transmis par une série de femmes porteuses : Lorsque c’est le cas, les individus de sexe masculin atteint dans une famille sont reliés par les femmes.</a:t>
            </a:r>
          </a:p>
          <a:p>
            <a:pPr eaLnBrk="1" hangingPunct="1">
              <a:lnSpc>
                <a:spcPct val="80000"/>
              </a:lnSpc>
              <a:buFont typeface="Wingdings" panose="05000000000000000000" pitchFamily="2" charset="2"/>
              <a:buNone/>
              <a:defRPr/>
            </a:pPr>
            <a:endParaRPr lang="fr-FR" sz="2400"/>
          </a:p>
          <a:p>
            <a:pPr eaLnBrk="1" hangingPunct="1">
              <a:lnSpc>
                <a:spcPct val="80000"/>
              </a:lnSpc>
              <a:buFont typeface="Wingdings" panose="05000000000000000000" pitchFamily="2" charset="2"/>
              <a:buChar char="q"/>
              <a:defRPr/>
            </a:pPr>
            <a:r>
              <a:rPr lang="fr-FR" sz="2400"/>
              <a:t>Les femmes hétérozygotes sont habituellement saines, mais certaines peuvent exprimer la maladie avec une sévérité variable.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0">
            <a:extLst>
              <a:ext uri="{FF2B5EF4-FFF2-40B4-BE49-F238E27FC236}">
                <a16:creationId xmlns:a16="http://schemas.microsoft.com/office/drawing/2014/main" id="{AF564E8F-BD5C-65F4-9F2E-D2C155661784}"/>
              </a:ext>
            </a:extLst>
          </p:cNvPr>
          <p:cNvGraphicFramePr>
            <a:graphicFrameLocks noGrp="1"/>
          </p:cNvGraphicFramePr>
          <p:nvPr/>
        </p:nvGraphicFramePr>
        <p:xfrm>
          <a:off x="-1588" y="785813"/>
          <a:ext cx="9144001" cy="5538787"/>
        </p:xfrm>
        <a:graphic>
          <a:graphicData uri="http://schemas.openxmlformats.org/drawingml/2006/table">
            <a:tbl>
              <a:tblPr/>
              <a:tblGrid>
                <a:gridCol w="3211513">
                  <a:extLst>
                    <a:ext uri="{9D8B030D-6E8A-4147-A177-3AD203B41FA5}">
                      <a16:colId xmlns:a16="http://schemas.microsoft.com/office/drawing/2014/main" val="20000"/>
                    </a:ext>
                  </a:extLst>
                </a:gridCol>
                <a:gridCol w="5932488">
                  <a:extLst>
                    <a:ext uri="{9D8B030D-6E8A-4147-A177-3AD203B41FA5}">
                      <a16:colId xmlns:a16="http://schemas.microsoft.com/office/drawing/2014/main" val="20001"/>
                    </a:ext>
                  </a:extLst>
                </a:gridCol>
              </a:tblGrid>
              <a:tr h="1188656">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defRPr/>
                      </a:pPr>
                      <a:r>
                        <a:rPr lang="fr-FR" sz="1800" b="1" u="sng" dirty="0"/>
                        <a:t>La dystrophie musculaire de Duchenne</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endParaRPr kumimoji="0" lang="fr-FR" sz="1600" b="0" i="0" u="none" strike="noStrike" cap="none" normalizeH="0" baseline="0" dirty="0">
                        <a:ln>
                          <a:noFill/>
                        </a:ln>
                        <a:solidFill>
                          <a:schemeClr val="tx1"/>
                        </a:solidFill>
                        <a:effectLst/>
                        <a:latin typeface="Times New Roman" pitchFamily="18" charset="0"/>
                        <a:cs typeface="Times New Roman" pitchFamily="18" charset="0"/>
                      </a:endParaRPr>
                    </a:p>
                  </a:txBody>
                  <a:tcPr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fr-FR" sz="1800" b="0" kern="1200" dirty="0">
                          <a:solidFill>
                            <a:schemeClr val="tx1"/>
                          </a:solidFill>
                          <a:latin typeface="+mn-lt"/>
                          <a:ea typeface="+mn-ea"/>
                          <a:cs typeface="+mn-cs"/>
                        </a:rPr>
                        <a:t>La dystrophie musculaire de </a:t>
                      </a:r>
                      <a:r>
                        <a:rPr lang="fr-FR" sz="1800" b="0" i="1" kern="1200" dirty="0">
                          <a:solidFill>
                            <a:schemeClr val="tx1"/>
                          </a:solidFill>
                          <a:latin typeface="+mn-lt"/>
                          <a:ea typeface="+mn-ea"/>
                          <a:cs typeface="+mn-cs"/>
                        </a:rPr>
                        <a:t>Duchenne </a:t>
                      </a:r>
                      <a:r>
                        <a:rPr lang="fr-FR" sz="1800" b="0" kern="1200" dirty="0">
                          <a:solidFill>
                            <a:schemeClr val="tx1"/>
                          </a:solidFill>
                          <a:latin typeface="+mn-lt"/>
                          <a:ea typeface="+mn-ea"/>
                          <a:cs typeface="+mn-cs"/>
                        </a:rPr>
                        <a:t>provoque une dégénérescence progressive de l'ensemble des muscles de l'organisme et se manifeste par une faiblesse musculaire progressive qui apparait dans l'enfance.</a:t>
                      </a:r>
                    </a:p>
                  </a:txBody>
                  <a:tcPr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59365">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pPr>
                      <a:r>
                        <a:rPr kumimoji="0" lang="fr-FR" sz="1800" b="0" i="0" u="none" strike="noStrike" cap="none" normalizeH="0" baseline="0" dirty="0">
                          <a:ln>
                            <a:noFill/>
                          </a:ln>
                          <a:solidFill>
                            <a:schemeClr val="tx1"/>
                          </a:solidFill>
                          <a:effectLst/>
                          <a:latin typeface="Times New Roman" pitchFamily="18" charset="0"/>
                          <a:cs typeface="Times New Roman" pitchFamily="18" charset="0"/>
                        </a:rPr>
                        <a:t>La maladie de </a:t>
                      </a:r>
                      <a:r>
                        <a:rPr kumimoji="0" lang="fr-FR" sz="1800" b="0" i="0" u="none" strike="noStrike" cap="none" normalizeH="0" baseline="0" dirty="0" err="1">
                          <a:ln>
                            <a:noFill/>
                          </a:ln>
                          <a:solidFill>
                            <a:schemeClr val="tx1"/>
                          </a:solidFill>
                          <a:effectLst/>
                          <a:latin typeface="Times New Roman" pitchFamily="18" charset="0"/>
                          <a:cs typeface="Times New Roman" pitchFamily="18" charset="0"/>
                        </a:rPr>
                        <a:t>Lesch-Nyhan</a:t>
                      </a:r>
                      <a:endParaRPr kumimoji="0" lang="fr-FR" sz="1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tab pos="228600" algn="l"/>
                        </a:tabLst>
                      </a:pPr>
                      <a:endParaRPr kumimoji="0" lang="fr-FR" sz="18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Anomalie du métabolisme de l’acide urique. Déficit en HGPRT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9625">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Déficit en G6PD</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Glucose        G6P                  6PGluconate</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fr-FR" sz="2000" b="0" i="0" u="none" strike="noStrike" cap="none" normalizeH="0" baseline="0" dirty="0">
                          <a:ln>
                            <a:noFill/>
                          </a:ln>
                          <a:solidFill>
                            <a:srgbClr val="FF0000"/>
                          </a:solidFill>
                          <a:effectLst/>
                          <a:latin typeface="Times New Roman" pitchFamily="18" charset="0"/>
                          <a:cs typeface="Times New Roman" pitchFamily="18" charset="0"/>
                        </a:rPr>
                        <a:t>G6PD</a:t>
                      </a: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       Glycéraldéhyde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536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0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Times New Roman" pitchFamily="18" charset="0"/>
                        </a:rPr>
                        <a:t>Anémie falciforme </a:t>
                      </a:r>
                      <a:endParaRPr kumimoji="0" lang="fr-FR" sz="2000" b="0" i="0" u="none" strike="noStrike" cap="none" normalizeH="0" baseline="0" dirty="0">
                        <a:ln>
                          <a:noFill/>
                        </a:ln>
                        <a:solidFill>
                          <a:schemeClr val="tx1"/>
                        </a:solidFill>
                        <a:effectLst/>
                        <a:latin typeface="Garamond" pitchFamily="18" charset="0"/>
                      </a:endParaRP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0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Times New Roman" pitchFamily="18" charset="0"/>
                        </a:rPr>
                        <a:t>Défaut de la chaine ß de l’hémoglobine </a:t>
                      </a: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78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Thalassémie</a:t>
                      </a: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000" b="0" i="0" u="none" strike="noStrike" cap="none" normalizeH="0" baseline="0" dirty="0">
                          <a:ln>
                            <a:noFill/>
                          </a:ln>
                          <a:solidFill>
                            <a:schemeClr val="tx1"/>
                          </a:solidFill>
                          <a:effectLst/>
                          <a:latin typeface="Times New Roman" pitchFamily="18" charset="0"/>
                          <a:cs typeface="Times New Roman" pitchFamily="18" charset="0"/>
                        </a:rPr>
                        <a:t>Nombreux défauts du gène codant pour les chaines de l’alpha ou de la bêta-globine de l’hémoglobine. Très fréquente en méditerranée et en Asie du sud-est.</a:t>
                      </a:r>
                    </a:p>
                  </a:txBody>
                  <a:tcPr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8869" name="Rectangle 3">
            <a:extLst>
              <a:ext uri="{FF2B5EF4-FFF2-40B4-BE49-F238E27FC236}">
                <a16:creationId xmlns:a16="http://schemas.microsoft.com/office/drawing/2014/main" id="{1E1974C1-9F04-2B28-EA9A-A5F3DEB87D0D}"/>
              </a:ext>
            </a:extLst>
          </p:cNvPr>
          <p:cNvSpPr>
            <a:spLocks noChangeArrowheads="1"/>
          </p:cNvSpPr>
          <p:nvPr/>
        </p:nvSpPr>
        <p:spPr bwMode="auto">
          <a:xfrm>
            <a:off x="0" y="188913"/>
            <a:ext cx="653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Exemples :  Maladies récessives  liées au sexe</a:t>
            </a:r>
          </a:p>
        </p:txBody>
      </p:sp>
      <p:cxnSp>
        <p:nvCxnSpPr>
          <p:cNvPr id="78870" name="Connecteur droit avec flèche 8">
            <a:extLst>
              <a:ext uri="{FF2B5EF4-FFF2-40B4-BE49-F238E27FC236}">
                <a16:creationId xmlns:a16="http://schemas.microsoft.com/office/drawing/2014/main" id="{618D3189-17EF-4FDE-8D06-63ACF2F801CA}"/>
              </a:ext>
            </a:extLst>
          </p:cNvPr>
          <p:cNvCxnSpPr>
            <a:cxnSpLocks noChangeShapeType="1"/>
          </p:cNvCxnSpPr>
          <p:nvPr/>
        </p:nvCxnSpPr>
        <p:spPr bwMode="auto">
          <a:xfrm>
            <a:off x="4214813" y="4071938"/>
            <a:ext cx="357187"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8871" name="Connecteur droit avec flèche 12">
            <a:extLst>
              <a:ext uri="{FF2B5EF4-FFF2-40B4-BE49-F238E27FC236}">
                <a16:creationId xmlns:a16="http://schemas.microsoft.com/office/drawing/2014/main" id="{7E5A08BA-C1F6-A731-8F59-23581483F636}"/>
              </a:ext>
            </a:extLst>
          </p:cNvPr>
          <p:cNvCxnSpPr>
            <a:cxnSpLocks noChangeShapeType="1"/>
          </p:cNvCxnSpPr>
          <p:nvPr/>
        </p:nvCxnSpPr>
        <p:spPr bwMode="auto">
          <a:xfrm>
            <a:off x="5357813" y="4071938"/>
            <a:ext cx="571500"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8872" name="Connecteur droit avec flèche 14">
            <a:extLst>
              <a:ext uri="{FF2B5EF4-FFF2-40B4-BE49-F238E27FC236}">
                <a16:creationId xmlns:a16="http://schemas.microsoft.com/office/drawing/2014/main" id="{5C95560A-7CD4-3A65-765F-373A9FE3651D}"/>
              </a:ext>
            </a:extLst>
          </p:cNvPr>
          <p:cNvCxnSpPr>
            <a:cxnSpLocks noChangeShapeType="1"/>
          </p:cNvCxnSpPr>
          <p:nvPr/>
        </p:nvCxnSpPr>
        <p:spPr bwMode="auto">
          <a:xfrm rot="5400000">
            <a:off x="4608513" y="4321175"/>
            <a:ext cx="357188"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a:extLst>
              <a:ext uri="{FF2B5EF4-FFF2-40B4-BE49-F238E27FC236}">
                <a16:creationId xmlns:a16="http://schemas.microsoft.com/office/drawing/2014/main" id="{516788D8-3EB2-D834-7A06-7EB5C7325060}"/>
              </a:ext>
            </a:extLst>
          </p:cNvPr>
          <p:cNvSpPr>
            <a:spLocks noChangeArrowheads="1"/>
          </p:cNvSpPr>
          <p:nvPr/>
        </p:nvSpPr>
        <p:spPr bwMode="auto">
          <a:xfrm>
            <a:off x="812800" y="2667000"/>
            <a:ext cx="6584950" cy="2182813"/>
          </a:xfrm>
          <a:prstGeom prst="rect">
            <a:avLst/>
          </a:prstGeom>
          <a:noFill/>
          <a:ln w="12700">
            <a:noFill/>
            <a:miter lim="800000"/>
            <a:headEnd/>
            <a:tailEnd/>
          </a:ln>
          <a:effectLst/>
        </p:spPr>
        <p:txBody>
          <a:bodyPr wrap="none">
            <a:spAutoFit/>
          </a:bodyPr>
          <a:lstStyle/>
          <a:p>
            <a:pPr defTabSz="762000">
              <a:buFontTx/>
              <a:buChar char="•"/>
              <a:defRPr/>
            </a:pPr>
            <a:r>
              <a:rPr lang="fr-FR" sz="2400">
                <a:solidFill>
                  <a:srgbClr val="FFFFCC"/>
                </a:solidFill>
                <a:effectLst>
                  <a:outerShdw blurRad="38100" dist="38100" dir="2700000" algn="tl">
                    <a:srgbClr val="000000"/>
                  </a:outerShdw>
                </a:effectLst>
                <a:latin typeface="Arial" charset="0"/>
              </a:rPr>
              <a:t> </a:t>
            </a:r>
            <a:r>
              <a:rPr lang="fr-FR" sz="2400">
                <a:solidFill>
                  <a:srgbClr val="FFFFCC"/>
                </a:solidFill>
                <a:effectLst>
                  <a:outerShdw blurRad="38100" dist="38100" dir="2700000" algn="tl">
                    <a:srgbClr val="000000"/>
                  </a:outerShdw>
                </a:effectLst>
                <a:latin typeface="Comic Sans MS" pitchFamily="66" charset="0"/>
              </a:rPr>
              <a:t>Seuls les hommes sont atteints</a:t>
            </a:r>
          </a:p>
          <a:p>
            <a:pPr defTabSz="762000">
              <a:buFontTx/>
              <a:buChar char="•"/>
              <a:defRPr/>
            </a:pPr>
            <a:endParaRPr lang="fr-FR" sz="2400">
              <a:solidFill>
                <a:srgbClr val="FFFFCC"/>
              </a:solidFill>
              <a:effectLst>
                <a:outerShdw blurRad="38100" dist="38100" dir="2700000" algn="tl">
                  <a:srgbClr val="000000"/>
                </a:outerShdw>
              </a:effectLst>
              <a:latin typeface="Comic Sans MS" pitchFamily="66" charset="0"/>
            </a:endParaRPr>
          </a:p>
          <a:p>
            <a:pPr defTabSz="762000">
              <a:buFontTx/>
              <a:buChar char="•"/>
              <a:defRPr/>
            </a:pPr>
            <a:r>
              <a:rPr lang="fr-FR" sz="2400">
                <a:solidFill>
                  <a:srgbClr val="FFFFCC"/>
                </a:solidFill>
                <a:effectLst>
                  <a:outerShdw blurRad="38100" dist="38100" dir="2700000" algn="tl">
                    <a:srgbClr val="000000"/>
                  </a:outerShdw>
                </a:effectLst>
                <a:latin typeface="Comic Sans MS" pitchFamily="66" charset="0"/>
              </a:rPr>
              <a:t> Les hommes atteints ont toujours un père atteint</a:t>
            </a:r>
          </a:p>
          <a:p>
            <a:pPr defTabSz="762000">
              <a:defRPr/>
            </a:pPr>
            <a:endParaRPr lang="fr-FR" sz="2200">
              <a:solidFill>
                <a:srgbClr val="FFFFCC"/>
              </a:solidFill>
              <a:effectLst>
                <a:outerShdw blurRad="38100" dist="38100" dir="2700000" algn="tl">
                  <a:srgbClr val="000000"/>
                </a:outerShdw>
              </a:effectLst>
              <a:latin typeface="Comic Sans MS" pitchFamily="66" charset="0"/>
            </a:endParaRPr>
          </a:p>
          <a:p>
            <a:pPr defTabSz="762000">
              <a:buFontTx/>
              <a:buChar char="•"/>
              <a:defRPr/>
            </a:pPr>
            <a:r>
              <a:rPr lang="fr-FR" sz="2400">
                <a:solidFill>
                  <a:srgbClr val="FFFFCC"/>
                </a:solidFill>
                <a:effectLst>
                  <a:outerShdw blurRad="38100" dist="38100" dir="2700000" algn="tl">
                    <a:srgbClr val="000000"/>
                  </a:outerShdw>
                </a:effectLst>
                <a:latin typeface="Comic Sans MS" pitchFamily="66" charset="0"/>
              </a:rPr>
              <a:t> Tous les fils d’un homme atteint sont atteints</a:t>
            </a:r>
            <a:endParaRPr lang="fr-FR" sz="2800">
              <a:solidFill>
                <a:srgbClr val="FFFFCC"/>
              </a:solidFill>
              <a:effectLst>
                <a:outerShdw blurRad="38100" dist="38100" dir="2700000" algn="tl">
                  <a:srgbClr val="000000"/>
                </a:outerShdw>
              </a:effectLst>
              <a:latin typeface="Comic Sans MS" pitchFamily="66" charset="0"/>
            </a:endParaRPr>
          </a:p>
        </p:txBody>
      </p:sp>
      <p:sp>
        <p:nvSpPr>
          <p:cNvPr id="296963" name="Rectangle 3">
            <a:extLst>
              <a:ext uri="{FF2B5EF4-FFF2-40B4-BE49-F238E27FC236}">
                <a16:creationId xmlns:a16="http://schemas.microsoft.com/office/drawing/2014/main" id="{17D4E0D0-942A-FD25-3396-5534FDB927F1}"/>
              </a:ext>
            </a:extLst>
          </p:cNvPr>
          <p:cNvSpPr>
            <a:spLocks noChangeArrowheads="1"/>
          </p:cNvSpPr>
          <p:nvPr/>
        </p:nvSpPr>
        <p:spPr bwMode="auto">
          <a:xfrm>
            <a:off x="271463" y="1143000"/>
            <a:ext cx="7112000" cy="655638"/>
          </a:xfrm>
          <a:prstGeom prst="rect">
            <a:avLst/>
          </a:prstGeom>
          <a:noFill/>
          <a:ln w="12700">
            <a:noFill/>
            <a:miter lim="800000"/>
            <a:headEnd/>
            <a:tailEnd/>
          </a:ln>
          <a:effectLst/>
        </p:spPr>
        <p:txBody>
          <a:bodyPr lIns="90487" tIns="44450" rIns="90487" bIns="44450" anchor="ctr">
            <a:spAutoFit/>
          </a:bodyPr>
          <a:lstStyle/>
          <a:p>
            <a:pPr>
              <a:defRPr/>
            </a:pPr>
            <a:r>
              <a:rPr lang="fr-FR" sz="3200" dirty="0">
                <a:solidFill>
                  <a:srgbClr val="F59903"/>
                </a:solidFill>
                <a:effectLst>
                  <a:outerShdw blurRad="38100" dist="38100" dir="2700000" algn="tl">
                    <a:srgbClr val="000000"/>
                  </a:outerShdw>
                </a:effectLst>
                <a:latin typeface="Comic Sans MS" pitchFamily="66" charset="0"/>
              </a:rPr>
              <a:t>Transmission liée à l’Y</a:t>
            </a:r>
            <a:r>
              <a:rPr lang="fr-FR" sz="2400" dirty="0">
                <a:solidFill>
                  <a:srgbClr val="F59903"/>
                </a:solidFill>
                <a:effectLst>
                  <a:outerShdw blurRad="38100" dist="38100" dir="2700000" algn="tl">
                    <a:srgbClr val="000000"/>
                  </a:outerShdw>
                </a:effectLst>
                <a:latin typeface="Comic Sans MS" pitchFamily="66" charset="0"/>
              </a:rPr>
              <a:t>  </a:t>
            </a:r>
          </a:p>
        </p:txBody>
      </p:sp>
      <p:sp>
        <p:nvSpPr>
          <p:cNvPr id="80899" name="Rectangle 4">
            <a:extLst>
              <a:ext uri="{FF2B5EF4-FFF2-40B4-BE49-F238E27FC236}">
                <a16:creationId xmlns:a16="http://schemas.microsoft.com/office/drawing/2014/main" id="{74E83FD0-1C59-F2E1-90BD-7148E56D03BC}"/>
              </a:ext>
            </a:extLst>
          </p:cNvPr>
          <p:cNvSpPr>
            <a:spLocks noChangeArrowheads="1"/>
          </p:cNvSpPr>
          <p:nvPr/>
        </p:nvSpPr>
        <p:spPr bwMode="auto">
          <a:xfrm>
            <a:off x="8753475" y="6027738"/>
            <a:ext cx="163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2400">
              <a:latin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Oval 2">
            <a:extLst>
              <a:ext uri="{FF2B5EF4-FFF2-40B4-BE49-F238E27FC236}">
                <a16:creationId xmlns:a16="http://schemas.microsoft.com/office/drawing/2014/main" id="{8737CAB1-41BC-24CA-80CC-09D480847CF2}"/>
              </a:ext>
            </a:extLst>
          </p:cNvPr>
          <p:cNvSpPr>
            <a:spLocks noChangeArrowheads="1"/>
          </p:cNvSpPr>
          <p:nvPr/>
        </p:nvSpPr>
        <p:spPr bwMode="auto">
          <a:xfrm>
            <a:off x="3995738" y="12954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22" name="Rectangle 3">
            <a:extLst>
              <a:ext uri="{FF2B5EF4-FFF2-40B4-BE49-F238E27FC236}">
                <a16:creationId xmlns:a16="http://schemas.microsoft.com/office/drawing/2014/main" id="{B8794275-766F-294B-04DC-26BFE6429493}"/>
              </a:ext>
            </a:extLst>
          </p:cNvPr>
          <p:cNvSpPr>
            <a:spLocks noChangeArrowheads="1"/>
          </p:cNvSpPr>
          <p:nvPr/>
        </p:nvSpPr>
        <p:spPr bwMode="auto">
          <a:xfrm>
            <a:off x="5283200" y="12954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23" name="Line 4">
            <a:extLst>
              <a:ext uri="{FF2B5EF4-FFF2-40B4-BE49-F238E27FC236}">
                <a16:creationId xmlns:a16="http://schemas.microsoft.com/office/drawing/2014/main" id="{3CE4019C-6380-64DF-0A26-39626D1F97A3}"/>
              </a:ext>
            </a:extLst>
          </p:cNvPr>
          <p:cNvSpPr>
            <a:spLocks noChangeShapeType="1"/>
          </p:cNvSpPr>
          <p:nvPr/>
        </p:nvSpPr>
        <p:spPr bwMode="auto">
          <a:xfrm flipH="1">
            <a:off x="4402138" y="1524000"/>
            <a:ext cx="881062"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24" name="Oval 5">
            <a:extLst>
              <a:ext uri="{FF2B5EF4-FFF2-40B4-BE49-F238E27FC236}">
                <a16:creationId xmlns:a16="http://schemas.microsoft.com/office/drawing/2014/main" id="{AF3EB685-728C-2556-2CB8-2212144FA515}"/>
              </a:ext>
            </a:extLst>
          </p:cNvPr>
          <p:cNvSpPr>
            <a:spLocks noChangeArrowheads="1"/>
          </p:cNvSpPr>
          <p:nvPr/>
        </p:nvSpPr>
        <p:spPr bwMode="auto">
          <a:xfrm>
            <a:off x="1625600" y="2286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25" name="Oval 6">
            <a:extLst>
              <a:ext uri="{FF2B5EF4-FFF2-40B4-BE49-F238E27FC236}">
                <a16:creationId xmlns:a16="http://schemas.microsoft.com/office/drawing/2014/main" id="{C8119FCF-470B-3B27-D08E-86AD53A33033}"/>
              </a:ext>
            </a:extLst>
          </p:cNvPr>
          <p:cNvSpPr>
            <a:spLocks noChangeArrowheads="1"/>
          </p:cNvSpPr>
          <p:nvPr/>
        </p:nvSpPr>
        <p:spPr bwMode="auto">
          <a:xfrm flipH="1">
            <a:off x="3589338" y="2286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26" name="Line 7">
            <a:extLst>
              <a:ext uri="{FF2B5EF4-FFF2-40B4-BE49-F238E27FC236}">
                <a16:creationId xmlns:a16="http://schemas.microsoft.com/office/drawing/2014/main" id="{B5BE1B80-266E-93E7-4557-65EFAC43C539}"/>
              </a:ext>
            </a:extLst>
          </p:cNvPr>
          <p:cNvSpPr>
            <a:spLocks noChangeShapeType="1"/>
          </p:cNvSpPr>
          <p:nvPr/>
        </p:nvSpPr>
        <p:spPr bwMode="auto">
          <a:xfrm flipH="1">
            <a:off x="3182938" y="2514600"/>
            <a:ext cx="406400"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27" name="Rectangle 8">
            <a:extLst>
              <a:ext uri="{FF2B5EF4-FFF2-40B4-BE49-F238E27FC236}">
                <a16:creationId xmlns:a16="http://schemas.microsoft.com/office/drawing/2014/main" id="{79F72C9A-BFFE-610D-3209-A8548ED28C16}"/>
              </a:ext>
            </a:extLst>
          </p:cNvPr>
          <p:cNvSpPr>
            <a:spLocks noChangeArrowheads="1"/>
          </p:cNvSpPr>
          <p:nvPr/>
        </p:nvSpPr>
        <p:spPr bwMode="auto">
          <a:xfrm>
            <a:off x="5418138" y="22860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28" name="Line 9">
            <a:extLst>
              <a:ext uri="{FF2B5EF4-FFF2-40B4-BE49-F238E27FC236}">
                <a16:creationId xmlns:a16="http://schemas.microsoft.com/office/drawing/2014/main" id="{E9B87E6A-A4FE-E8C5-F061-A718DCFFB374}"/>
              </a:ext>
            </a:extLst>
          </p:cNvPr>
          <p:cNvSpPr>
            <a:spLocks noChangeShapeType="1"/>
          </p:cNvSpPr>
          <p:nvPr/>
        </p:nvSpPr>
        <p:spPr bwMode="auto">
          <a:xfrm>
            <a:off x="5011738" y="2514600"/>
            <a:ext cx="406400"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29" name="Rectangle 10">
            <a:extLst>
              <a:ext uri="{FF2B5EF4-FFF2-40B4-BE49-F238E27FC236}">
                <a16:creationId xmlns:a16="http://schemas.microsoft.com/office/drawing/2014/main" id="{B7877AF2-141C-161B-BE5B-895990BCCE7B}"/>
              </a:ext>
            </a:extLst>
          </p:cNvPr>
          <p:cNvSpPr>
            <a:spLocks noChangeArrowheads="1"/>
          </p:cNvSpPr>
          <p:nvPr/>
        </p:nvSpPr>
        <p:spPr bwMode="auto">
          <a:xfrm>
            <a:off x="7653338" y="22860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30" name="Line 11">
            <a:extLst>
              <a:ext uri="{FF2B5EF4-FFF2-40B4-BE49-F238E27FC236}">
                <a16:creationId xmlns:a16="http://schemas.microsoft.com/office/drawing/2014/main" id="{95D5AAE6-8953-C1C8-914A-7D37B15F07DF}"/>
              </a:ext>
            </a:extLst>
          </p:cNvPr>
          <p:cNvSpPr>
            <a:spLocks noChangeShapeType="1"/>
          </p:cNvSpPr>
          <p:nvPr/>
        </p:nvSpPr>
        <p:spPr bwMode="auto">
          <a:xfrm>
            <a:off x="1828800" y="2057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31" name="Line 12">
            <a:extLst>
              <a:ext uri="{FF2B5EF4-FFF2-40B4-BE49-F238E27FC236}">
                <a16:creationId xmlns:a16="http://schemas.microsoft.com/office/drawing/2014/main" id="{468F0444-8068-66B8-65F1-FA27DE292F31}"/>
              </a:ext>
            </a:extLst>
          </p:cNvPr>
          <p:cNvSpPr>
            <a:spLocks noChangeShapeType="1"/>
          </p:cNvSpPr>
          <p:nvPr/>
        </p:nvSpPr>
        <p:spPr bwMode="auto">
          <a:xfrm>
            <a:off x="2979738" y="2057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32" name="Line 13">
            <a:extLst>
              <a:ext uri="{FF2B5EF4-FFF2-40B4-BE49-F238E27FC236}">
                <a16:creationId xmlns:a16="http://schemas.microsoft.com/office/drawing/2014/main" id="{A7D59A02-A1F8-DBB7-A871-A352D1B386F4}"/>
              </a:ext>
            </a:extLst>
          </p:cNvPr>
          <p:cNvSpPr>
            <a:spLocks noChangeShapeType="1"/>
          </p:cNvSpPr>
          <p:nvPr/>
        </p:nvSpPr>
        <p:spPr bwMode="auto">
          <a:xfrm>
            <a:off x="7112000" y="2057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33" name="Line 14">
            <a:extLst>
              <a:ext uri="{FF2B5EF4-FFF2-40B4-BE49-F238E27FC236}">
                <a16:creationId xmlns:a16="http://schemas.microsoft.com/office/drawing/2014/main" id="{BC480A36-37C7-2AA6-FDA4-6B451B812537}"/>
              </a:ext>
            </a:extLst>
          </p:cNvPr>
          <p:cNvSpPr>
            <a:spLocks noChangeShapeType="1"/>
          </p:cNvSpPr>
          <p:nvPr/>
        </p:nvSpPr>
        <p:spPr bwMode="auto">
          <a:xfrm>
            <a:off x="7856538" y="2057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34" name="Line 15">
            <a:extLst>
              <a:ext uri="{FF2B5EF4-FFF2-40B4-BE49-F238E27FC236}">
                <a16:creationId xmlns:a16="http://schemas.microsoft.com/office/drawing/2014/main" id="{DA8A4A99-30D8-EAC0-E612-895CC0F31D46}"/>
              </a:ext>
            </a:extLst>
          </p:cNvPr>
          <p:cNvSpPr>
            <a:spLocks noChangeShapeType="1"/>
          </p:cNvSpPr>
          <p:nvPr/>
        </p:nvSpPr>
        <p:spPr bwMode="auto">
          <a:xfrm>
            <a:off x="1828800" y="2057400"/>
            <a:ext cx="6027738"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35" name="Line 16">
            <a:extLst>
              <a:ext uri="{FF2B5EF4-FFF2-40B4-BE49-F238E27FC236}">
                <a16:creationId xmlns:a16="http://schemas.microsoft.com/office/drawing/2014/main" id="{FB7D9D03-348E-260B-1332-A1C51B2C18E7}"/>
              </a:ext>
            </a:extLst>
          </p:cNvPr>
          <p:cNvSpPr>
            <a:spLocks noChangeShapeType="1"/>
          </p:cNvSpPr>
          <p:nvPr/>
        </p:nvSpPr>
        <p:spPr bwMode="auto">
          <a:xfrm>
            <a:off x="4808538" y="1524000"/>
            <a:ext cx="0" cy="7620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36" name="Rectangle 17">
            <a:extLst>
              <a:ext uri="{FF2B5EF4-FFF2-40B4-BE49-F238E27FC236}">
                <a16:creationId xmlns:a16="http://schemas.microsoft.com/office/drawing/2014/main" id="{8E334E08-0E53-6B90-74B4-AE6C6D14537A}"/>
              </a:ext>
            </a:extLst>
          </p:cNvPr>
          <p:cNvSpPr>
            <a:spLocks noChangeArrowheads="1"/>
          </p:cNvSpPr>
          <p:nvPr/>
        </p:nvSpPr>
        <p:spPr bwMode="auto">
          <a:xfrm>
            <a:off x="3522663" y="38100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37" name="Line 18">
            <a:extLst>
              <a:ext uri="{FF2B5EF4-FFF2-40B4-BE49-F238E27FC236}">
                <a16:creationId xmlns:a16="http://schemas.microsoft.com/office/drawing/2014/main" id="{799E5899-2297-F35C-10E7-AD58E9B15944}"/>
              </a:ext>
            </a:extLst>
          </p:cNvPr>
          <p:cNvSpPr>
            <a:spLocks noChangeShapeType="1"/>
          </p:cNvSpPr>
          <p:nvPr/>
        </p:nvSpPr>
        <p:spPr bwMode="auto">
          <a:xfrm>
            <a:off x="3048000" y="3581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38" name="Line 19">
            <a:extLst>
              <a:ext uri="{FF2B5EF4-FFF2-40B4-BE49-F238E27FC236}">
                <a16:creationId xmlns:a16="http://schemas.microsoft.com/office/drawing/2014/main" id="{36BBD2A1-FC25-D09E-3C70-C99447B8CA2F}"/>
              </a:ext>
            </a:extLst>
          </p:cNvPr>
          <p:cNvSpPr>
            <a:spLocks noChangeShapeType="1"/>
          </p:cNvSpPr>
          <p:nvPr/>
        </p:nvSpPr>
        <p:spPr bwMode="auto">
          <a:xfrm>
            <a:off x="3725863" y="3581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39" name="Line 20">
            <a:extLst>
              <a:ext uri="{FF2B5EF4-FFF2-40B4-BE49-F238E27FC236}">
                <a16:creationId xmlns:a16="http://schemas.microsoft.com/office/drawing/2014/main" id="{D2CB68E2-1BF7-726F-8D9D-3921BDC95885}"/>
              </a:ext>
            </a:extLst>
          </p:cNvPr>
          <p:cNvSpPr>
            <a:spLocks noChangeShapeType="1"/>
          </p:cNvSpPr>
          <p:nvPr/>
        </p:nvSpPr>
        <p:spPr bwMode="auto">
          <a:xfrm>
            <a:off x="3048000" y="3581400"/>
            <a:ext cx="677863"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40" name="Oval 21">
            <a:extLst>
              <a:ext uri="{FF2B5EF4-FFF2-40B4-BE49-F238E27FC236}">
                <a16:creationId xmlns:a16="http://schemas.microsoft.com/office/drawing/2014/main" id="{C5851281-E235-5803-1F77-4948F6F4E741}"/>
              </a:ext>
            </a:extLst>
          </p:cNvPr>
          <p:cNvSpPr>
            <a:spLocks noChangeArrowheads="1"/>
          </p:cNvSpPr>
          <p:nvPr/>
        </p:nvSpPr>
        <p:spPr bwMode="auto">
          <a:xfrm>
            <a:off x="4673600" y="3810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41" name="Line 22">
            <a:extLst>
              <a:ext uri="{FF2B5EF4-FFF2-40B4-BE49-F238E27FC236}">
                <a16:creationId xmlns:a16="http://schemas.microsoft.com/office/drawing/2014/main" id="{0CECA9A6-8E55-8FEA-49BA-B4B6EDB77AAC}"/>
              </a:ext>
            </a:extLst>
          </p:cNvPr>
          <p:cNvSpPr>
            <a:spLocks noChangeShapeType="1"/>
          </p:cNvSpPr>
          <p:nvPr/>
        </p:nvSpPr>
        <p:spPr bwMode="auto">
          <a:xfrm>
            <a:off x="4876800" y="3581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42" name="Line 23">
            <a:extLst>
              <a:ext uri="{FF2B5EF4-FFF2-40B4-BE49-F238E27FC236}">
                <a16:creationId xmlns:a16="http://schemas.microsoft.com/office/drawing/2014/main" id="{663B4F5E-5E28-92B5-4FED-63F516F78861}"/>
              </a:ext>
            </a:extLst>
          </p:cNvPr>
          <p:cNvSpPr>
            <a:spLocks noChangeShapeType="1"/>
          </p:cNvSpPr>
          <p:nvPr/>
        </p:nvSpPr>
        <p:spPr bwMode="auto">
          <a:xfrm>
            <a:off x="5554663" y="3581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43" name="Line 24">
            <a:extLst>
              <a:ext uri="{FF2B5EF4-FFF2-40B4-BE49-F238E27FC236}">
                <a16:creationId xmlns:a16="http://schemas.microsoft.com/office/drawing/2014/main" id="{A8AFCED1-7F60-8370-B757-04E7ACC34DBF}"/>
              </a:ext>
            </a:extLst>
          </p:cNvPr>
          <p:cNvSpPr>
            <a:spLocks noChangeShapeType="1"/>
          </p:cNvSpPr>
          <p:nvPr/>
        </p:nvSpPr>
        <p:spPr bwMode="auto">
          <a:xfrm>
            <a:off x="4876800" y="3581400"/>
            <a:ext cx="677863"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44" name="Oval 25">
            <a:extLst>
              <a:ext uri="{FF2B5EF4-FFF2-40B4-BE49-F238E27FC236}">
                <a16:creationId xmlns:a16="http://schemas.microsoft.com/office/drawing/2014/main" id="{0BCECAC9-FF86-4ACD-B8DD-AEB47968CA64}"/>
              </a:ext>
            </a:extLst>
          </p:cNvPr>
          <p:cNvSpPr>
            <a:spLocks noChangeArrowheads="1"/>
          </p:cNvSpPr>
          <p:nvPr/>
        </p:nvSpPr>
        <p:spPr bwMode="auto">
          <a:xfrm>
            <a:off x="6230938" y="51054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45" name="Rectangle 26">
            <a:extLst>
              <a:ext uri="{FF2B5EF4-FFF2-40B4-BE49-F238E27FC236}">
                <a16:creationId xmlns:a16="http://schemas.microsoft.com/office/drawing/2014/main" id="{E7F701FA-42E6-52BA-74E1-DF922E4E7FCC}"/>
              </a:ext>
            </a:extLst>
          </p:cNvPr>
          <p:cNvSpPr>
            <a:spLocks noChangeArrowheads="1"/>
          </p:cNvSpPr>
          <p:nvPr/>
        </p:nvSpPr>
        <p:spPr bwMode="auto">
          <a:xfrm>
            <a:off x="6840538" y="51054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46" name="Line 27">
            <a:extLst>
              <a:ext uri="{FF2B5EF4-FFF2-40B4-BE49-F238E27FC236}">
                <a16:creationId xmlns:a16="http://schemas.microsoft.com/office/drawing/2014/main" id="{D26EFFC3-92A7-4A91-53A9-45020C7F3980}"/>
              </a:ext>
            </a:extLst>
          </p:cNvPr>
          <p:cNvSpPr>
            <a:spLocks noChangeShapeType="1"/>
          </p:cNvSpPr>
          <p:nvPr/>
        </p:nvSpPr>
        <p:spPr bwMode="auto">
          <a:xfrm>
            <a:off x="6434138" y="48768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47" name="Line 28">
            <a:extLst>
              <a:ext uri="{FF2B5EF4-FFF2-40B4-BE49-F238E27FC236}">
                <a16:creationId xmlns:a16="http://schemas.microsoft.com/office/drawing/2014/main" id="{A0A7A7CF-B6EC-C8FD-5B4A-7F484481E771}"/>
              </a:ext>
            </a:extLst>
          </p:cNvPr>
          <p:cNvSpPr>
            <a:spLocks noChangeShapeType="1"/>
          </p:cNvSpPr>
          <p:nvPr/>
        </p:nvSpPr>
        <p:spPr bwMode="auto">
          <a:xfrm>
            <a:off x="7043738" y="48768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48" name="Rectangle 29">
            <a:extLst>
              <a:ext uri="{FF2B5EF4-FFF2-40B4-BE49-F238E27FC236}">
                <a16:creationId xmlns:a16="http://schemas.microsoft.com/office/drawing/2014/main" id="{BFDBFA9B-11F2-EF4A-A503-2B8A26ACF56F}"/>
              </a:ext>
            </a:extLst>
          </p:cNvPr>
          <p:cNvSpPr>
            <a:spLocks noChangeArrowheads="1"/>
          </p:cNvSpPr>
          <p:nvPr/>
        </p:nvSpPr>
        <p:spPr bwMode="auto">
          <a:xfrm>
            <a:off x="7450138" y="51054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49" name="Line 30">
            <a:extLst>
              <a:ext uri="{FF2B5EF4-FFF2-40B4-BE49-F238E27FC236}">
                <a16:creationId xmlns:a16="http://schemas.microsoft.com/office/drawing/2014/main" id="{63978BB2-E556-799C-D449-83C8DA7D8767}"/>
              </a:ext>
            </a:extLst>
          </p:cNvPr>
          <p:cNvSpPr>
            <a:spLocks noChangeShapeType="1"/>
          </p:cNvSpPr>
          <p:nvPr/>
        </p:nvSpPr>
        <p:spPr bwMode="auto">
          <a:xfrm>
            <a:off x="7653338" y="48768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50" name="Line 31">
            <a:extLst>
              <a:ext uri="{FF2B5EF4-FFF2-40B4-BE49-F238E27FC236}">
                <a16:creationId xmlns:a16="http://schemas.microsoft.com/office/drawing/2014/main" id="{B1FDBD2E-68B7-532C-6374-45FD2E841085}"/>
              </a:ext>
            </a:extLst>
          </p:cNvPr>
          <p:cNvSpPr>
            <a:spLocks noChangeShapeType="1"/>
          </p:cNvSpPr>
          <p:nvPr/>
        </p:nvSpPr>
        <p:spPr bwMode="auto">
          <a:xfrm>
            <a:off x="6434138" y="4876800"/>
            <a:ext cx="1219200"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51" name="Rectangle 32">
            <a:extLst>
              <a:ext uri="{FF2B5EF4-FFF2-40B4-BE49-F238E27FC236}">
                <a16:creationId xmlns:a16="http://schemas.microsoft.com/office/drawing/2014/main" id="{B5A14868-6753-6C6C-BBA7-953A2AADF5D3}"/>
              </a:ext>
            </a:extLst>
          </p:cNvPr>
          <p:cNvSpPr>
            <a:spLocks noChangeArrowheads="1"/>
          </p:cNvSpPr>
          <p:nvPr/>
        </p:nvSpPr>
        <p:spPr bwMode="auto">
          <a:xfrm>
            <a:off x="338138" y="1219200"/>
            <a:ext cx="3127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I</a:t>
            </a:r>
          </a:p>
        </p:txBody>
      </p:sp>
      <p:sp>
        <p:nvSpPr>
          <p:cNvPr id="81952" name="Rectangle 33">
            <a:extLst>
              <a:ext uri="{FF2B5EF4-FFF2-40B4-BE49-F238E27FC236}">
                <a16:creationId xmlns:a16="http://schemas.microsoft.com/office/drawing/2014/main" id="{B0AFF44F-1DCD-1015-C66D-84E6666B4913}"/>
              </a:ext>
            </a:extLst>
          </p:cNvPr>
          <p:cNvSpPr>
            <a:spLocks noChangeArrowheads="1"/>
          </p:cNvSpPr>
          <p:nvPr/>
        </p:nvSpPr>
        <p:spPr bwMode="auto">
          <a:xfrm>
            <a:off x="338138" y="2209800"/>
            <a:ext cx="4603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II</a:t>
            </a:r>
          </a:p>
        </p:txBody>
      </p:sp>
      <p:sp>
        <p:nvSpPr>
          <p:cNvPr id="81953" name="Rectangle 34">
            <a:extLst>
              <a:ext uri="{FF2B5EF4-FFF2-40B4-BE49-F238E27FC236}">
                <a16:creationId xmlns:a16="http://schemas.microsoft.com/office/drawing/2014/main" id="{63012BB4-EFCE-F1FA-3D9F-F355C4A7AFEF}"/>
              </a:ext>
            </a:extLst>
          </p:cNvPr>
          <p:cNvSpPr>
            <a:spLocks noChangeArrowheads="1"/>
          </p:cNvSpPr>
          <p:nvPr/>
        </p:nvSpPr>
        <p:spPr bwMode="auto">
          <a:xfrm>
            <a:off x="338138" y="3810000"/>
            <a:ext cx="6080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III</a:t>
            </a:r>
          </a:p>
        </p:txBody>
      </p:sp>
      <p:sp>
        <p:nvSpPr>
          <p:cNvPr id="81954" name="Rectangle 35">
            <a:extLst>
              <a:ext uri="{FF2B5EF4-FFF2-40B4-BE49-F238E27FC236}">
                <a16:creationId xmlns:a16="http://schemas.microsoft.com/office/drawing/2014/main" id="{85374365-50C1-5591-3520-B139575AA757}"/>
              </a:ext>
            </a:extLst>
          </p:cNvPr>
          <p:cNvSpPr>
            <a:spLocks noChangeArrowheads="1"/>
          </p:cNvSpPr>
          <p:nvPr/>
        </p:nvSpPr>
        <p:spPr bwMode="auto">
          <a:xfrm>
            <a:off x="2776538" y="22860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55" name="Rectangle 36">
            <a:extLst>
              <a:ext uri="{FF2B5EF4-FFF2-40B4-BE49-F238E27FC236}">
                <a16:creationId xmlns:a16="http://schemas.microsoft.com/office/drawing/2014/main" id="{7FE345DE-9503-BCDE-7134-80E6773F1603}"/>
              </a:ext>
            </a:extLst>
          </p:cNvPr>
          <p:cNvSpPr>
            <a:spLocks noChangeArrowheads="1"/>
          </p:cNvSpPr>
          <p:nvPr/>
        </p:nvSpPr>
        <p:spPr bwMode="auto">
          <a:xfrm>
            <a:off x="2844800" y="38100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56" name="Oval 37">
            <a:extLst>
              <a:ext uri="{FF2B5EF4-FFF2-40B4-BE49-F238E27FC236}">
                <a16:creationId xmlns:a16="http://schemas.microsoft.com/office/drawing/2014/main" id="{C4601DD8-8AAE-FE01-379A-8FF766C6B6AE}"/>
              </a:ext>
            </a:extLst>
          </p:cNvPr>
          <p:cNvSpPr>
            <a:spLocks noChangeArrowheads="1"/>
          </p:cNvSpPr>
          <p:nvPr/>
        </p:nvSpPr>
        <p:spPr bwMode="auto">
          <a:xfrm>
            <a:off x="4605338" y="2286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57" name="Line 38">
            <a:extLst>
              <a:ext uri="{FF2B5EF4-FFF2-40B4-BE49-F238E27FC236}">
                <a16:creationId xmlns:a16="http://schemas.microsoft.com/office/drawing/2014/main" id="{A98D1C87-9D6E-6E8A-EC99-61E08CD1D868}"/>
              </a:ext>
            </a:extLst>
          </p:cNvPr>
          <p:cNvSpPr>
            <a:spLocks noChangeShapeType="1"/>
          </p:cNvSpPr>
          <p:nvPr/>
        </p:nvSpPr>
        <p:spPr bwMode="auto">
          <a:xfrm>
            <a:off x="3386138" y="2514600"/>
            <a:ext cx="0" cy="10668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58" name="Line 39">
            <a:extLst>
              <a:ext uri="{FF2B5EF4-FFF2-40B4-BE49-F238E27FC236}">
                <a16:creationId xmlns:a16="http://schemas.microsoft.com/office/drawing/2014/main" id="{7FB6A28C-B90F-5478-CE06-CDEBA053CB53}"/>
              </a:ext>
            </a:extLst>
          </p:cNvPr>
          <p:cNvSpPr>
            <a:spLocks noChangeShapeType="1"/>
          </p:cNvSpPr>
          <p:nvPr/>
        </p:nvSpPr>
        <p:spPr bwMode="auto">
          <a:xfrm>
            <a:off x="5148263" y="2514600"/>
            <a:ext cx="0" cy="10668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59" name="Line 40">
            <a:extLst>
              <a:ext uri="{FF2B5EF4-FFF2-40B4-BE49-F238E27FC236}">
                <a16:creationId xmlns:a16="http://schemas.microsoft.com/office/drawing/2014/main" id="{5E96D77C-6B0C-2102-6BCC-EF68ABDB706B}"/>
              </a:ext>
            </a:extLst>
          </p:cNvPr>
          <p:cNvSpPr>
            <a:spLocks noChangeShapeType="1"/>
          </p:cNvSpPr>
          <p:nvPr/>
        </p:nvSpPr>
        <p:spPr bwMode="auto">
          <a:xfrm>
            <a:off x="6705600" y="2514600"/>
            <a:ext cx="0" cy="10668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60" name="Rectangle 41">
            <a:extLst>
              <a:ext uri="{FF2B5EF4-FFF2-40B4-BE49-F238E27FC236}">
                <a16:creationId xmlns:a16="http://schemas.microsoft.com/office/drawing/2014/main" id="{214D1822-9824-10F7-7407-31EBA0F1AD1B}"/>
              </a:ext>
            </a:extLst>
          </p:cNvPr>
          <p:cNvSpPr>
            <a:spLocks noChangeArrowheads="1"/>
          </p:cNvSpPr>
          <p:nvPr/>
        </p:nvSpPr>
        <p:spPr bwMode="auto">
          <a:xfrm>
            <a:off x="338138" y="5197475"/>
            <a:ext cx="488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IV</a:t>
            </a:r>
          </a:p>
        </p:txBody>
      </p:sp>
      <p:sp>
        <p:nvSpPr>
          <p:cNvPr id="81961" name="Rectangle 42">
            <a:extLst>
              <a:ext uri="{FF2B5EF4-FFF2-40B4-BE49-F238E27FC236}">
                <a16:creationId xmlns:a16="http://schemas.microsoft.com/office/drawing/2014/main" id="{346B0C5D-239E-2CD9-DCA9-C456155330BB}"/>
              </a:ext>
            </a:extLst>
          </p:cNvPr>
          <p:cNvSpPr>
            <a:spLocks noChangeArrowheads="1"/>
          </p:cNvSpPr>
          <p:nvPr/>
        </p:nvSpPr>
        <p:spPr bwMode="auto">
          <a:xfrm>
            <a:off x="5351463" y="38100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62" name="Line 43">
            <a:extLst>
              <a:ext uri="{FF2B5EF4-FFF2-40B4-BE49-F238E27FC236}">
                <a16:creationId xmlns:a16="http://schemas.microsoft.com/office/drawing/2014/main" id="{25376789-CBF3-1997-28F6-3BB55DD15332}"/>
              </a:ext>
            </a:extLst>
          </p:cNvPr>
          <p:cNvSpPr>
            <a:spLocks noChangeShapeType="1"/>
          </p:cNvSpPr>
          <p:nvPr/>
        </p:nvSpPr>
        <p:spPr bwMode="auto">
          <a:xfrm>
            <a:off x="6502400" y="2514600"/>
            <a:ext cx="406400"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63" name="Rectangle 44">
            <a:extLst>
              <a:ext uri="{FF2B5EF4-FFF2-40B4-BE49-F238E27FC236}">
                <a16:creationId xmlns:a16="http://schemas.microsoft.com/office/drawing/2014/main" id="{9F4E7283-D4B6-BE70-E8AA-5E84E972F01C}"/>
              </a:ext>
            </a:extLst>
          </p:cNvPr>
          <p:cNvSpPr>
            <a:spLocks noChangeArrowheads="1"/>
          </p:cNvSpPr>
          <p:nvPr/>
        </p:nvSpPr>
        <p:spPr bwMode="auto">
          <a:xfrm>
            <a:off x="6908800" y="22860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64" name="Oval 45">
            <a:extLst>
              <a:ext uri="{FF2B5EF4-FFF2-40B4-BE49-F238E27FC236}">
                <a16:creationId xmlns:a16="http://schemas.microsoft.com/office/drawing/2014/main" id="{D8E73131-8CE5-DCE6-09BC-0353D7829C00}"/>
              </a:ext>
            </a:extLst>
          </p:cNvPr>
          <p:cNvSpPr>
            <a:spLocks noChangeArrowheads="1"/>
          </p:cNvSpPr>
          <p:nvPr/>
        </p:nvSpPr>
        <p:spPr bwMode="auto">
          <a:xfrm flipH="1">
            <a:off x="6096000" y="2286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65" name="Line 46">
            <a:extLst>
              <a:ext uri="{FF2B5EF4-FFF2-40B4-BE49-F238E27FC236}">
                <a16:creationId xmlns:a16="http://schemas.microsoft.com/office/drawing/2014/main" id="{70D00472-D335-625C-A4CA-CF57C65BBF6C}"/>
              </a:ext>
            </a:extLst>
          </p:cNvPr>
          <p:cNvSpPr>
            <a:spLocks noChangeShapeType="1"/>
          </p:cNvSpPr>
          <p:nvPr/>
        </p:nvSpPr>
        <p:spPr bwMode="auto">
          <a:xfrm>
            <a:off x="6367463" y="3581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66" name="Line 47">
            <a:extLst>
              <a:ext uri="{FF2B5EF4-FFF2-40B4-BE49-F238E27FC236}">
                <a16:creationId xmlns:a16="http://schemas.microsoft.com/office/drawing/2014/main" id="{E4FCD12D-BF36-B073-F3A1-4F5CC4330BCC}"/>
              </a:ext>
            </a:extLst>
          </p:cNvPr>
          <p:cNvSpPr>
            <a:spLocks noChangeShapeType="1"/>
          </p:cNvSpPr>
          <p:nvPr/>
        </p:nvSpPr>
        <p:spPr bwMode="auto">
          <a:xfrm>
            <a:off x="7043738" y="3581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67" name="Line 48">
            <a:extLst>
              <a:ext uri="{FF2B5EF4-FFF2-40B4-BE49-F238E27FC236}">
                <a16:creationId xmlns:a16="http://schemas.microsoft.com/office/drawing/2014/main" id="{8CC83A75-2A9C-C8C1-C704-921AA286A9D1}"/>
              </a:ext>
            </a:extLst>
          </p:cNvPr>
          <p:cNvSpPr>
            <a:spLocks noChangeShapeType="1"/>
          </p:cNvSpPr>
          <p:nvPr/>
        </p:nvSpPr>
        <p:spPr bwMode="auto">
          <a:xfrm>
            <a:off x="6367463" y="3581400"/>
            <a:ext cx="676275"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68" name="Rectangle 49">
            <a:extLst>
              <a:ext uri="{FF2B5EF4-FFF2-40B4-BE49-F238E27FC236}">
                <a16:creationId xmlns:a16="http://schemas.microsoft.com/office/drawing/2014/main" id="{B56BA70A-302E-08E8-30DD-602D44664C1E}"/>
              </a:ext>
            </a:extLst>
          </p:cNvPr>
          <p:cNvSpPr>
            <a:spLocks noChangeArrowheads="1"/>
          </p:cNvSpPr>
          <p:nvPr/>
        </p:nvSpPr>
        <p:spPr bwMode="auto">
          <a:xfrm flipH="1">
            <a:off x="6840538" y="3810000"/>
            <a:ext cx="406400" cy="457200"/>
          </a:xfrm>
          <a:prstGeom prst="rect">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69" name="Oval 50">
            <a:extLst>
              <a:ext uri="{FF2B5EF4-FFF2-40B4-BE49-F238E27FC236}">
                <a16:creationId xmlns:a16="http://schemas.microsoft.com/office/drawing/2014/main" id="{AFF12A3B-8A7F-6FBA-DDD8-758BE1C3ACA9}"/>
              </a:ext>
            </a:extLst>
          </p:cNvPr>
          <p:cNvSpPr>
            <a:spLocks noChangeArrowheads="1"/>
          </p:cNvSpPr>
          <p:nvPr/>
        </p:nvSpPr>
        <p:spPr bwMode="auto">
          <a:xfrm flipH="1">
            <a:off x="6164263" y="3810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70" name="Line 51">
            <a:extLst>
              <a:ext uri="{FF2B5EF4-FFF2-40B4-BE49-F238E27FC236}">
                <a16:creationId xmlns:a16="http://schemas.microsoft.com/office/drawing/2014/main" id="{12DB27FC-5027-11AA-79C3-3BA8B52F595D}"/>
              </a:ext>
            </a:extLst>
          </p:cNvPr>
          <p:cNvSpPr>
            <a:spLocks noChangeShapeType="1"/>
          </p:cNvSpPr>
          <p:nvPr/>
        </p:nvSpPr>
        <p:spPr bwMode="auto">
          <a:xfrm>
            <a:off x="5214938" y="48768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71" name="Line 52">
            <a:extLst>
              <a:ext uri="{FF2B5EF4-FFF2-40B4-BE49-F238E27FC236}">
                <a16:creationId xmlns:a16="http://schemas.microsoft.com/office/drawing/2014/main" id="{5FD206C2-EA96-A7A2-AC9A-A2BC4597E063}"/>
              </a:ext>
            </a:extLst>
          </p:cNvPr>
          <p:cNvSpPr>
            <a:spLocks noChangeShapeType="1"/>
          </p:cNvSpPr>
          <p:nvPr/>
        </p:nvSpPr>
        <p:spPr bwMode="auto">
          <a:xfrm>
            <a:off x="5892800" y="48768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72" name="Line 53">
            <a:extLst>
              <a:ext uri="{FF2B5EF4-FFF2-40B4-BE49-F238E27FC236}">
                <a16:creationId xmlns:a16="http://schemas.microsoft.com/office/drawing/2014/main" id="{10F3870F-824C-FAAA-FD85-F95D950B1E1E}"/>
              </a:ext>
            </a:extLst>
          </p:cNvPr>
          <p:cNvSpPr>
            <a:spLocks noChangeShapeType="1"/>
          </p:cNvSpPr>
          <p:nvPr/>
        </p:nvSpPr>
        <p:spPr bwMode="auto">
          <a:xfrm>
            <a:off x="5214938" y="4876800"/>
            <a:ext cx="677862"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73" name="Rectangle 54">
            <a:extLst>
              <a:ext uri="{FF2B5EF4-FFF2-40B4-BE49-F238E27FC236}">
                <a16:creationId xmlns:a16="http://schemas.microsoft.com/office/drawing/2014/main" id="{71589B1F-70FB-FBD5-2414-497568C9F8A4}"/>
              </a:ext>
            </a:extLst>
          </p:cNvPr>
          <p:cNvSpPr>
            <a:spLocks noChangeArrowheads="1"/>
          </p:cNvSpPr>
          <p:nvPr/>
        </p:nvSpPr>
        <p:spPr bwMode="auto">
          <a:xfrm>
            <a:off x="5011738" y="51054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1974" name="Oval 55">
            <a:extLst>
              <a:ext uri="{FF2B5EF4-FFF2-40B4-BE49-F238E27FC236}">
                <a16:creationId xmlns:a16="http://schemas.microsoft.com/office/drawing/2014/main" id="{FF628081-901E-29A6-928E-8475239228F0}"/>
              </a:ext>
            </a:extLst>
          </p:cNvPr>
          <p:cNvSpPr>
            <a:spLocks noChangeArrowheads="1"/>
          </p:cNvSpPr>
          <p:nvPr/>
        </p:nvSpPr>
        <p:spPr bwMode="auto">
          <a:xfrm>
            <a:off x="5689600" y="51054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81975" name="Line 56">
            <a:extLst>
              <a:ext uri="{FF2B5EF4-FFF2-40B4-BE49-F238E27FC236}">
                <a16:creationId xmlns:a16="http://schemas.microsoft.com/office/drawing/2014/main" id="{33EA43CC-8B89-799E-8D0B-A6CC86FF4D70}"/>
              </a:ext>
            </a:extLst>
          </p:cNvPr>
          <p:cNvSpPr>
            <a:spLocks noChangeShapeType="1"/>
          </p:cNvSpPr>
          <p:nvPr/>
        </p:nvSpPr>
        <p:spPr bwMode="auto">
          <a:xfrm>
            <a:off x="5554663" y="4267200"/>
            <a:ext cx="0" cy="609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76" name="Line 57">
            <a:extLst>
              <a:ext uri="{FF2B5EF4-FFF2-40B4-BE49-F238E27FC236}">
                <a16:creationId xmlns:a16="http://schemas.microsoft.com/office/drawing/2014/main" id="{3EB97B1C-BEE6-3D67-B53F-ED8A065E42AC}"/>
              </a:ext>
            </a:extLst>
          </p:cNvPr>
          <p:cNvSpPr>
            <a:spLocks noChangeShapeType="1"/>
          </p:cNvSpPr>
          <p:nvPr/>
        </p:nvSpPr>
        <p:spPr bwMode="auto">
          <a:xfrm>
            <a:off x="7043738" y="4267200"/>
            <a:ext cx="0" cy="609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Rectangle 3">
            <a:extLst>
              <a:ext uri="{FF2B5EF4-FFF2-40B4-BE49-F238E27FC236}">
                <a16:creationId xmlns:a16="http://schemas.microsoft.com/office/drawing/2014/main" id="{D59C3C1A-CE5B-1EB0-C740-DFA6772D6E66}"/>
              </a:ext>
            </a:extLst>
          </p:cNvPr>
          <p:cNvSpPr>
            <a:spLocks noChangeArrowheads="1"/>
          </p:cNvSpPr>
          <p:nvPr/>
        </p:nvSpPr>
        <p:spPr bwMode="auto">
          <a:xfrm>
            <a:off x="5715000" y="0"/>
            <a:ext cx="3429000" cy="458788"/>
          </a:xfrm>
          <a:prstGeom prst="rect">
            <a:avLst/>
          </a:prstGeom>
          <a:noFill/>
          <a:ln w="12700">
            <a:noFill/>
            <a:miter lim="800000"/>
            <a:headEnd/>
            <a:tailEnd/>
          </a:ln>
          <a:effectLst/>
        </p:spPr>
        <p:txBody>
          <a:bodyPr lIns="90487" tIns="44450" rIns="90487" bIns="44450" anchor="ctr">
            <a:spAutoFit/>
          </a:bodyPr>
          <a:lstStyle/>
          <a:p>
            <a:pPr>
              <a:defRPr/>
            </a:pPr>
            <a:r>
              <a:rPr lang="fr-FR" sz="2400" dirty="0">
                <a:solidFill>
                  <a:srgbClr val="F59903"/>
                </a:solidFill>
                <a:effectLst>
                  <a:outerShdw blurRad="38100" dist="38100" dir="2700000" algn="tl">
                    <a:srgbClr val="000000"/>
                  </a:outerShdw>
                </a:effectLst>
                <a:latin typeface="Comic Sans MS" pitchFamily="66" charset="0"/>
              </a:rPr>
              <a:t>Transmission liée à l’Y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3">
            <a:extLst>
              <a:ext uri="{FF2B5EF4-FFF2-40B4-BE49-F238E27FC236}">
                <a16:creationId xmlns:a16="http://schemas.microsoft.com/office/drawing/2014/main" id="{1E7FC127-8C40-15EB-C16E-D56C5C7D667D}"/>
              </a:ext>
            </a:extLst>
          </p:cNvPr>
          <p:cNvSpPr>
            <a:spLocks noChangeArrowheads="1"/>
          </p:cNvSpPr>
          <p:nvPr/>
        </p:nvSpPr>
        <p:spPr bwMode="auto">
          <a:xfrm>
            <a:off x="0" y="3109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endParaRPr lang="fr-FR" altLang="fr-FR" sz="1800">
              <a:latin typeface="Arial" panose="020B0604020202020204" pitchFamily="34" charset="0"/>
            </a:endParaRPr>
          </a:p>
        </p:txBody>
      </p:sp>
      <p:graphicFrame>
        <p:nvGraphicFramePr>
          <p:cNvPr id="268334" name="Group 46">
            <a:extLst>
              <a:ext uri="{FF2B5EF4-FFF2-40B4-BE49-F238E27FC236}">
                <a16:creationId xmlns:a16="http://schemas.microsoft.com/office/drawing/2014/main" id="{F5FA3470-31E5-94CC-6078-6F57806DDABB}"/>
              </a:ext>
            </a:extLst>
          </p:cNvPr>
          <p:cNvGraphicFramePr>
            <a:graphicFrameLocks noGrp="1"/>
          </p:cNvGraphicFramePr>
          <p:nvPr/>
        </p:nvGraphicFramePr>
        <p:xfrm>
          <a:off x="214313" y="1143000"/>
          <a:ext cx="8715375" cy="2530475"/>
        </p:xfrm>
        <a:graphic>
          <a:graphicData uri="http://schemas.openxmlformats.org/drawingml/2006/table">
            <a:tbl>
              <a:tblPr/>
              <a:tblGrid>
                <a:gridCol w="8715375">
                  <a:extLst>
                    <a:ext uri="{9D8B030D-6E8A-4147-A177-3AD203B41FA5}">
                      <a16:colId xmlns:a16="http://schemas.microsoft.com/office/drawing/2014/main" val="20000"/>
                    </a:ext>
                  </a:extLst>
                </a:gridCol>
              </a:tblGrid>
              <a:tr h="2530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Houria</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 est atteinte d'une maladie dominante liée à l'X. (Son mari est sain)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Quel est le risque que sa fille soit atteinte ?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hlink"/>
                          </a:solidFill>
                          <a:effectLst/>
                          <a:latin typeface="Arial" pitchFamily="34" charset="0"/>
                          <a:ea typeface="Times New Roman" pitchFamily="18" charset="0"/>
                          <a:cs typeface="Arial" pitchFamily="34" charset="0"/>
                        </a:rPr>
                        <a:t>          1 :1/2       2 :1/4       3 :1       4 :0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1" i="0" u="none" strike="noStrike" cap="none" normalizeH="0" baseline="0" dirty="0">
                        <a:ln>
                          <a:noFill/>
                        </a:ln>
                        <a:solidFill>
                          <a:schemeClr val="hlink"/>
                        </a:solidFill>
                        <a:effectLst/>
                        <a:latin typeface="Arial" pitchFamily="34" charset="0"/>
                        <a:ea typeface="Times New Roman" pitchFamily="18" charset="0"/>
                        <a:cs typeface="Arial" pitchFamily="34" charset="0"/>
                      </a:endParaRPr>
                    </a:p>
                    <a:p>
                      <a:r>
                        <a:rPr lang="fr-FR" altLang="fr-FR" sz="2000" b="1" dirty="0">
                          <a:latin typeface="Arial" pitchFamily="34" charset="0"/>
                          <a:cs typeface="Arial" pitchFamily="34" charset="0"/>
                        </a:rPr>
                        <a:t>Quel est le risque que son fils soit atteint ?</a:t>
                      </a:r>
                      <a:r>
                        <a:rPr lang="fr-FR" sz="2000" b="1" dirty="0">
                          <a:solidFill>
                            <a:schemeClr val="hlink"/>
                          </a:solidFill>
                          <a:latin typeface="Arial" pitchFamily="34" charset="0"/>
                          <a:ea typeface="Times New Roman" pitchFamily="18" charset="0"/>
                          <a:cs typeface="Arial" pitchFamily="34" charset="0"/>
                        </a:rPr>
                        <a:t> </a:t>
                      </a:r>
                    </a:p>
                    <a:p>
                      <a:r>
                        <a:rPr lang="fr-FR" sz="2000" b="1" dirty="0">
                          <a:solidFill>
                            <a:schemeClr val="hlink"/>
                          </a:solidFill>
                          <a:latin typeface="Arial" pitchFamily="34" charset="0"/>
                          <a:ea typeface="Times New Roman" pitchFamily="18" charset="0"/>
                          <a:cs typeface="Arial" pitchFamily="34" charset="0"/>
                        </a:rPr>
                        <a:t>          1 :1/2       2 :1/4       3 :1       4 :0</a:t>
                      </a:r>
                      <a:endParaRPr lang="fr-FR" altLang="fr-FR" sz="2000" b="1"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1" i="0" u="none" strike="noStrike" cap="none" normalizeH="0" baseline="0" dirty="0">
                        <a:ln>
                          <a:noFill/>
                        </a:ln>
                        <a:solidFill>
                          <a:schemeClr val="hlink"/>
                        </a:solidFill>
                        <a:effectLst/>
                        <a:latin typeface="Arial" charset="0"/>
                        <a:ea typeface="Times New Roman" pitchFamily="18" charset="0"/>
                        <a:cs typeface="Arial" charset="0"/>
                      </a:endParaRPr>
                    </a:p>
                  </a:txBody>
                  <a:tcPr marT="45759" marB="45759" anchor="ctr" horzOverflow="overflow">
                    <a:lnL cap="flat">
                      <a:noFill/>
                    </a:lnL>
                    <a:lnR cap="flat">
                      <a:noFill/>
                    </a:lnR>
                    <a:lnT cap="flat">
                      <a:noFill/>
                    </a:lnT>
                    <a:lnB cap="flat">
                      <a:noFill/>
                    </a:lnB>
                    <a:lnTlToBr>
                      <a:noFill/>
                    </a:lnTlToBr>
                    <a:lnBlToTr>
                      <a:noFill/>
                    </a:lnBlToTr>
                    <a:solidFill>
                      <a:schemeClr val="bg2"/>
                    </a:solidFill>
                  </a:tcPr>
                </a:tc>
                <a:extLst>
                  <a:ext uri="{0D108BD9-81ED-4DB2-BD59-A6C34878D82A}">
                    <a16:rowId xmlns:a16="http://schemas.microsoft.com/office/drawing/2014/main" val="10000"/>
                  </a:ext>
                </a:extLst>
              </a:tr>
            </a:tbl>
          </a:graphicData>
        </a:graphic>
      </p:graphicFrame>
      <p:sp>
        <p:nvSpPr>
          <p:cNvPr id="82948" name="Rectangle 43">
            <a:extLst>
              <a:ext uri="{FF2B5EF4-FFF2-40B4-BE49-F238E27FC236}">
                <a16:creationId xmlns:a16="http://schemas.microsoft.com/office/drawing/2014/main" id="{9C0889C9-F439-2E5C-2BFE-275E8D8A4B74}"/>
              </a:ext>
            </a:extLst>
          </p:cNvPr>
          <p:cNvSpPr>
            <a:spLocks noChangeArrowheads="1"/>
          </p:cNvSpPr>
          <p:nvPr/>
        </p:nvSpPr>
        <p:spPr bwMode="auto">
          <a:xfrm>
            <a:off x="0" y="2428875"/>
            <a:ext cx="88931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solidFill>
                  <a:schemeClr val="hlink"/>
                </a:solidFill>
                <a:latin typeface="Arial" panose="020B0604020202020204" pitchFamily="34" charset="0"/>
              </a:rPr>
              <a:t>                 </a:t>
            </a:r>
          </a:p>
        </p:txBody>
      </p:sp>
      <p:graphicFrame>
        <p:nvGraphicFramePr>
          <p:cNvPr id="268362" name="Group 74">
            <a:extLst>
              <a:ext uri="{FF2B5EF4-FFF2-40B4-BE49-F238E27FC236}">
                <a16:creationId xmlns:a16="http://schemas.microsoft.com/office/drawing/2014/main" id="{40A55945-99A4-B793-D1E5-58D331D906A3}"/>
              </a:ext>
            </a:extLst>
          </p:cNvPr>
          <p:cNvGraphicFramePr>
            <a:graphicFrameLocks noGrp="1"/>
          </p:cNvGraphicFramePr>
          <p:nvPr/>
        </p:nvGraphicFramePr>
        <p:xfrm>
          <a:off x="180975" y="3857625"/>
          <a:ext cx="8820150" cy="2225675"/>
        </p:xfrm>
        <a:graphic>
          <a:graphicData uri="http://schemas.openxmlformats.org/drawingml/2006/table">
            <a:tbl>
              <a:tblPr/>
              <a:tblGrid>
                <a:gridCol w="8820150">
                  <a:extLst>
                    <a:ext uri="{9D8B030D-6E8A-4147-A177-3AD203B41FA5}">
                      <a16:colId xmlns:a16="http://schemas.microsoft.com/office/drawing/2014/main" val="20000"/>
                    </a:ext>
                  </a:extLst>
                </a:gridCol>
              </a:tblGrid>
              <a:tr h="2225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Mourad est atteint d'une maladie dominante liée à l'X. (Femme saine)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Quel est le risque que sa fille soit atteinte ?</a:t>
                      </a:r>
                    </a:p>
                    <a:p>
                      <a:r>
                        <a:rPr lang="fr-FR" sz="2000" b="1" dirty="0">
                          <a:solidFill>
                            <a:schemeClr val="hlink"/>
                          </a:solidFill>
                          <a:latin typeface="Arial" pitchFamily="34" charset="0"/>
                          <a:ea typeface="Times New Roman" pitchFamily="18" charset="0"/>
                          <a:cs typeface="Arial" pitchFamily="34" charset="0"/>
                        </a:rPr>
                        <a:t>          1 :1/2       2 :1/4       3 :1       4 :0</a:t>
                      </a:r>
                    </a:p>
                    <a:p>
                      <a:endParaRPr lang="fr-FR" altLang="fr-FR" sz="2000" b="1" dirty="0">
                        <a:solidFill>
                          <a:schemeClr val="hlink"/>
                        </a:solidFill>
                        <a:latin typeface="Arial" pitchFamily="34" charset="0"/>
                        <a:cs typeface="Arial" pitchFamily="34" charset="0"/>
                      </a:endParaRPr>
                    </a:p>
                    <a:p>
                      <a:r>
                        <a:rPr lang="fr-FR" altLang="fr-FR" sz="2000" b="1" dirty="0">
                          <a:latin typeface="Arial" pitchFamily="34" charset="0"/>
                          <a:cs typeface="Arial" pitchFamily="34" charset="0"/>
                        </a:rPr>
                        <a:t>Quel est le risque que son fils soit atteint ?</a:t>
                      </a:r>
                    </a:p>
                    <a:p>
                      <a:r>
                        <a:rPr lang="fr-FR" sz="2000" b="1" dirty="0">
                          <a:solidFill>
                            <a:schemeClr val="hlink"/>
                          </a:solidFill>
                          <a:latin typeface="Arial" pitchFamily="34" charset="0"/>
                          <a:ea typeface="Times New Roman" pitchFamily="18" charset="0"/>
                          <a:cs typeface="Arial" pitchFamily="34" charset="0"/>
                        </a:rPr>
                        <a:t>         1 :1/2       2 :1/4       3 :1       4 :0 </a:t>
                      </a:r>
                      <a:endParaRPr lang="fr-FR" altLang="fr-FR" sz="2000" b="1" dirty="0">
                        <a:solidFill>
                          <a:schemeClr val="hlink"/>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dirty="0">
                        <a:ln>
                          <a:noFill/>
                        </a:ln>
                        <a:solidFill>
                          <a:schemeClr val="hlink"/>
                        </a:solidFill>
                        <a:effectLst/>
                        <a:latin typeface="Arial" pitchFamily="34" charset="0"/>
                        <a:ea typeface="Times New Roman" pitchFamily="18" charset="0"/>
                        <a:cs typeface="Arial" pitchFamily="34" charset="0"/>
                      </a:endParaRPr>
                    </a:p>
                  </a:txBody>
                  <a:tcPr marT="45754" marB="45754" anchor="ctr" horzOverflow="overflow">
                    <a:lnL cap="flat">
                      <a:noFill/>
                    </a:lnL>
                    <a:lnR cap="flat">
                      <a:noFill/>
                    </a:lnR>
                    <a:lnT cap="flat">
                      <a:noFill/>
                    </a:lnT>
                    <a:lnB cap="flat">
                      <a:noFill/>
                    </a:lnB>
                    <a:lnTlToBr>
                      <a:noFill/>
                    </a:lnTlToBr>
                    <a:lnBlToTr>
                      <a:noFill/>
                    </a:lnBlToTr>
                    <a:solidFill>
                      <a:schemeClr val="bg2"/>
                    </a:solidFill>
                  </a:tcPr>
                </a:tc>
                <a:extLst>
                  <a:ext uri="{0D108BD9-81ED-4DB2-BD59-A6C34878D82A}">
                    <a16:rowId xmlns:a16="http://schemas.microsoft.com/office/drawing/2014/main" val="10000"/>
                  </a:ext>
                </a:extLst>
              </a:tr>
            </a:tbl>
          </a:graphicData>
        </a:graphic>
      </p:graphicFrame>
      <p:sp>
        <p:nvSpPr>
          <p:cNvPr id="8" name="Rectangle 28">
            <a:extLst>
              <a:ext uri="{FF2B5EF4-FFF2-40B4-BE49-F238E27FC236}">
                <a16:creationId xmlns:a16="http://schemas.microsoft.com/office/drawing/2014/main" id="{4AD5B473-2117-B58E-6D63-6A822B1FF96B}"/>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APPLICATIONS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68362"/>
                                        </p:tgtEl>
                                        <p:attrNameLst>
                                          <p:attrName>style.visibility</p:attrName>
                                        </p:attrNameLst>
                                      </p:cBhvr>
                                      <p:to>
                                        <p:strVal val="visible"/>
                                      </p:to>
                                    </p:set>
                                    <p:animEffect transition="in" filter="checkerboard(across)">
                                      <p:cBhvr>
                                        <p:cTn id="7" dur="500"/>
                                        <p:tgtEl>
                                          <p:spTgt spid="268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a:extLst>
              <a:ext uri="{FF2B5EF4-FFF2-40B4-BE49-F238E27FC236}">
                <a16:creationId xmlns:a16="http://schemas.microsoft.com/office/drawing/2014/main" id="{1AEFE253-E4BB-1053-63A2-B44ED7DCBD04}"/>
              </a:ext>
            </a:extLst>
          </p:cNvPr>
          <p:cNvSpPr>
            <a:spLocks noChangeArrowheads="1"/>
          </p:cNvSpPr>
          <p:nvPr/>
        </p:nvSpPr>
        <p:spPr bwMode="auto">
          <a:xfrm>
            <a:off x="1857375" y="1214438"/>
            <a:ext cx="4857750" cy="2000250"/>
          </a:xfrm>
          <a:prstGeom prst="rect">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pic>
        <p:nvPicPr>
          <p:cNvPr id="83970" name="Image 6">
            <a:extLst>
              <a:ext uri="{FF2B5EF4-FFF2-40B4-BE49-F238E27FC236}">
                <a16:creationId xmlns:a16="http://schemas.microsoft.com/office/drawing/2014/main" id="{BB222812-F0B4-17A7-78A2-7FE12FAD3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25" y="1357313"/>
            <a:ext cx="4214813"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Rectangle 7">
            <a:extLst>
              <a:ext uri="{FF2B5EF4-FFF2-40B4-BE49-F238E27FC236}">
                <a16:creationId xmlns:a16="http://schemas.microsoft.com/office/drawing/2014/main" id="{8B9F42BB-CCA9-9F34-1169-21581A8B1187}"/>
              </a:ext>
            </a:extLst>
          </p:cNvPr>
          <p:cNvSpPr>
            <a:spLocks noChangeArrowheads="1"/>
          </p:cNvSpPr>
          <p:nvPr/>
        </p:nvSpPr>
        <p:spPr bwMode="auto">
          <a:xfrm>
            <a:off x="0" y="142875"/>
            <a:ext cx="8358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Soit une maladie qui se transmet selon le mode dominant lié à l'X (</a:t>
            </a:r>
            <a:r>
              <a:rPr lang="fr-FR" altLang="fr-FR" sz="1800" b="1" i="1">
                <a:latin typeface="Arial" panose="020B0604020202020204" pitchFamily="34" charset="0"/>
              </a:rPr>
              <a:t>X*</a:t>
            </a:r>
            <a:r>
              <a:rPr lang="fr-FR" altLang="fr-FR" sz="1800" b="1">
                <a:latin typeface="Arial" panose="020B0604020202020204" pitchFamily="34" charset="0"/>
              </a:rPr>
              <a:t> allèle dominant et </a:t>
            </a:r>
            <a:r>
              <a:rPr lang="fr-FR" altLang="fr-FR" sz="1800" b="1" i="1">
                <a:latin typeface="Arial" panose="020B0604020202020204" pitchFamily="34" charset="0"/>
              </a:rPr>
              <a:t>X </a:t>
            </a:r>
            <a:r>
              <a:rPr lang="fr-FR" altLang="fr-FR" sz="1800" b="1">
                <a:latin typeface="Arial" panose="020B0604020202020204" pitchFamily="34" charset="0"/>
              </a:rPr>
              <a:t>allèle normal récessif)</a:t>
            </a:r>
            <a:endParaRPr lang="fr-FR" altLang="fr-FR" sz="1800">
              <a:latin typeface="Arial" panose="020B0604020202020204" pitchFamily="34" charset="0"/>
            </a:endParaRPr>
          </a:p>
        </p:txBody>
      </p:sp>
      <p:sp>
        <p:nvSpPr>
          <p:cNvPr id="50181" name="Rectangle 8">
            <a:extLst>
              <a:ext uri="{FF2B5EF4-FFF2-40B4-BE49-F238E27FC236}">
                <a16:creationId xmlns:a16="http://schemas.microsoft.com/office/drawing/2014/main" id="{527B103A-56B2-5A99-6593-2054BCB39994}"/>
              </a:ext>
            </a:extLst>
          </p:cNvPr>
          <p:cNvSpPr>
            <a:spLocks noChangeArrowheads="1"/>
          </p:cNvSpPr>
          <p:nvPr/>
        </p:nvSpPr>
        <p:spPr bwMode="auto">
          <a:xfrm>
            <a:off x="0" y="3357563"/>
            <a:ext cx="45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Quel est le génotype de (II-2)?  </a:t>
            </a:r>
            <a:endParaRPr lang="fr-FR" altLang="fr-FR" sz="2000" b="1">
              <a:solidFill>
                <a:schemeClr val="hlink"/>
              </a:solidFill>
              <a:latin typeface="Arial" panose="020B0604020202020204" pitchFamily="34" charset="0"/>
            </a:endParaRPr>
          </a:p>
        </p:txBody>
      </p:sp>
      <p:sp>
        <p:nvSpPr>
          <p:cNvPr id="50182" name="Rectangle 9">
            <a:extLst>
              <a:ext uri="{FF2B5EF4-FFF2-40B4-BE49-F238E27FC236}">
                <a16:creationId xmlns:a16="http://schemas.microsoft.com/office/drawing/2014/main" id="{BFF4577E-1258-BD4B-5F67-C47C2008611A}"/>
              </a:ext>
            </a:extLst>
          </p:cNvPr>
          <p:cNvSpPr>
            <a:spLocks noChangeArrowheads="1"/>
          </p:cNvSpPr>
          <p:nvPr/>
        </p:nvSpPr>
        <p:spPr bwMode="auto">
          <a:xfrm>
            <a:off x="0" y="4005263"/>
            <a:ext cx="7929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Quel est le génotype de (III-6), de (III7) et de (III2)? </a:t>
            </a:r>
          </a:p>
        </p:txBody>
      </p:sp>
      <p:sp>
        <p:nvSpPr>
          <p:cNvPr id="50183" name="Rectangle 10">
            <a:extLst>
              <a:ext uri="{FF2B5EF4-FFF2-40B4-BE49-F238E27FC236}">
                <a16:creationId xmlns:a16="http://schemas.microsoft.com/office/drawing/2014/main" id="{B35B82D2-9E5C-5CC6-7BB5-04C6EE16C6D3}"/>
              </a:ext>
            </a:extLst>
          </p:cNvPr>
          <p:cNvSpPr>
            <a:spLocks noChangeArrowheads="1"/>
          </p:cNvSpPr>
          <p:nvPr/>
        </p:nvSpPr>
        <p:spPr bwMode="auto">
          <a:xfrm>
            <a:off x="0" y="4513263"/>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Mourad (III-3) va être papa d'une deuxième fille.  Quel risque a-t-elle d'être malade?       </a:t>
            </a:r>
            <a:r>
              <a:rPr lang="fr-FR" altLang="fr-FR" sz="2000" b="1">
                <a:solidFill>
                  <a:schemeClr val="hlink"/>
                </a:solidFill>
                <a:latin typeface="Arial" panose="020B0604020202020204" pitchFamily="34" charset="0"/>
              </a:rPr>
              <a:t>1 :0                 2 :1/4                    3 : 1                  4 :1/2</a:t>
            </a:r>
          </a:p>
        </p:txBody>
      </p:sp>
      <p:sp>
        <p:nvSpPr>
          <p:cNvPr id="50184" name="Rectangle 11">
            <a:extLst>
              <a:ext uri="{FF2B5EF4-FFF2-40B4-BE49-F238E27FC236}">
                <a16:creationId xmlns:a16="http://schemas.microsoft.com/office/drawing/2014/main" id="{41FFB4A2-6B9F-B641-05E2-530B6C5EE8CD}"/>
              </a:ext>
            </a:extLst>
          </p:cNvPr>
          <p:cNvSpPr>
            <a:spLocks noChangeArrowheads="1"/>
          </p:cNvSpPr>
          <p:nvPr/>
        </p:nvSpPr>
        <p:spPr bwMode="auto">
          <a:xfrm>
            <a:off x="0" y="5286375"/>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b="1">
                <a:latin typeface="Arial" panose="020B0604020202020204" pitchFamily="34" charset="0"/>
              </a:rPr>
              <a:t>Après mariage, Fatiha (III-7) est enceinte d'un garçon. Quel risque a-t-il d'être malade ?</a:t>
            </a:r>
          </a:p>
          <a:p>
            <a:pPr algn="ctr">
              <a:spcBef>
                <a:spcPct val="0"/>
              </a:spcBef>
              <a:buClrTx/>
              <a:buSzTx/>
              <a:buFontTx/>
              <a:buNone/>
            </a:pPr>
            <a:r>
              <a:rPr lang="fr-FR" altLang="fr-FR" sz="2000" b="1">
                <a:solidFill>
                  <a:schemeClr val="hlink"/>
                </a:solidFill>
                <a:latin typeface="Arial" panose="020B0604020202020204" pitchFamily="34" charset="0"/>
              </a:rPr>
              <a:t>1 :0                 2 :1/4                    3 : 1                  4 :1/2</a:t>
            </a:r>
          </a:p>
        </p:txBody>
      </p:sp>
      <p:cxnSp>
        <p:nvCxnSpPr>
          <p:cNvPr id="83976" name="Connecteur droit 13">
            <a:extLst>
              <a:ext uri="{FF2B5EF4-FFF2-40B4-BE49-F238E27FC236}">
                <a16:creationId xmlns:a16="http://schemas.microsoft.com/office/drawing/2014/main" id="{F9B6AA5F-748C-3B80-6E8C-ACAF46C27AA6}"/>
              </a:ext>
            </a:extLst>
          </p:cNvPr>
          <p:cNvCxnSpPr>
            <a:cxnSpLocks noChangeShapeType="1"/>
          </p:cNvCxnSpPr>
          <p:nvPr/>
        </p:nvCxnSpPr>
        <p:spPr bwMode="auto">
          <a:xfrm>
            <a:off x="5072063" y="2286000"/>
            <a:ext cx="1143000" cy="1588"/>
          </a:xfrm>
          <a:prstGeom prst="line">
            <a:avLst/>
          </a:prstGeom>
          <a:noFill/>
          <a:ln w="9525" algn="ctr">
            <a:solidFill>
              <a:schemeClr val="bg2"/>
            </a:solidFill>
            <a:round/>
            <a:headEnd/>
            <a:tailEnd/>
          </a:ln>
          <a:extLst>
            <a:ext uri="{909E8E84-426E-40DD-AFC4-6F175D3DCCD1}">
              <a14:hiddenFill xmlns:a14="http://schemas.microsoft.com/office/drawing/2010/main">
                <a:noFill/>
              </a14:hiddenFill>
            </a:ext>
          </a:extLst>
        </p:spPr>
      </p:cxnSp>
      <p:sp>
        <p:nvSpPr>
          <p:cNvPr id="83977" name="Rectangle 9">
            <a:extLst>
              <a:ext uri="{FF2B5EF4-FFF2-40B4-BE49-F238E27FC236}">
                <a16:creationId xmlns:a16="http://schemas.microsoft.com/office/drawing/2014/main" id="{4EB3A344-9A83-9EAB-FA52-1BDF6B635CC6}"/>
              </a:ext>
            </a:extLst>
          </p:cNvPr>
          <p:cNvSpPr>
            <a:spLocks noChangeArrowheads="1"/>
          </p:cNvSpPr>
          <p:nvPr/>
        </p:nvSpPr>
        <p:spPr bwMode="auto">
          <a:xfrm>
            <a:off x="7715250" y="1643063"/>
            <a:ext cx="214313" cy="214312"/>
          </a:xfrm>
          <a:prstGeom prst="rect">
            <a:avLst/>
          </a:prstGeom>
          <a:solidFill>
            <a:schemeClr val="bg2"/>
          </a:solidFill>
          <a:ln w="9525" algn="ctr">
            <a:solidFill>
              <a:schemeClr val="bg2"/>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3978" name="Rectangle 10">
            <a:extLst>
              <a:ext uri="{FF2B5EF4-FFF2-40B4-BE49-F238E27FC236}">
                <a16:creationId xmlns:a16="http://schemas.microsoft.com/office/drawing/2014/main" id="{FEC8E9DB-F716-DDF9-02A6-07C5F2B29AE7}"/>
              </a:ext>
            </a:extLst>
          </p:cNvPr>
          <p:cNvSpPr>
            <a:spLocks noChangeArrowheads="1"/>
          </p:cNvSpPr>
          <p:nvPr/>
        </p:nvSpPr>
        <p:spPr bwMode="auto">
          <a:xfrm>
            <a:off x="7715250" y="2071688"/>
            <a:ext cx="214313" cy="214312"/>
          </a:xfrm>
          <a:prstGeom prst="rect">
            <a:avLst/>
          </a:prstGeom>
          <a:solidFill>
            <a:schemeClr val="tx1"/>
          </a:solidFill>
          <a:ln w="9525" algn="ctr">
            <a:solidFill>
              <a:schemeClr val="bg2"/>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3979" name="Rectangle 11">
            <a:extLst>
              <a:ext uri="{FF2B5EF4-FFF2-40B4-BE49-F238E27FC236}">
                <a16:creationId xmlns:a16="http://schemas.microsoft.com/office/drawing/2014/main" id="{20E07C59-83E8-AFDF-D540-643C7634719F}"/>
              </a:ext>
            </a:extLst>
          </p:cNvPr>
          <p:cNvSpPr>
            <a:spLocks noChangeArrowheads="1"/>
          </p:cNvSpPr>
          <p:nvPr/>
        </p:nvSpPr>
        <p:spPr bwMode="auto">
          <a:xfrm>
            <a:off x="7358063" y="2071688"/>
            <a:ext cx="214312" cy="214312"/>
          </a:xfrm>
          <a:prstGeom prst="rect">
            <a:avLst/>
          </a:prstGeom>
          <a:noFill/>
          <a:ln w="9525"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3980" name="Rectangle 12">
            <a:extLst>
              <a:ext uri="{FF2B5EF4-FFF2-40B4-BE49-F238E27FC236}">
                <a16:creationId xmlns:a16="http://schemas.microsoft.com/office/drawing/2014/main" id="{CE581F28-53FB-98BA-F872-44EA50746453}"/>
              </a:ext>
            </a:extLst>
          </p:cNvPr>
          <p:cNvSpPr>
            <a:spLocks noChangeArrowheads="1"/>
          </p:cNvSpPr>
          <p:nvPr/>
        </p:nvSpPr>
        <p:spPr bwMode="auto">
          <a:xfrm>
            <a:off x="8072438" y="1571625"/>
            <a:ext cx="8350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600" b="1">
                <a:latin typeface="Arial" panose="020B0604020202020204" pitchFamily="34" charset="0"/>
              </a:rPr>
              <a:t>Atteint</a:t>
            </a:r>
            <a:endParaRPr lang="fr-FR" altLang="fr-FR" sz="1600">
              <a:latin typeface="Arial" panose="020B0604020202020204" pitchFamily="34" charset="0"/>
            </a:endParaRPr>
          </a:p>
        </p:txBody>
      </p:sp>
      <p:sp>
        <p:nvSpPr>
          <p:cNvPr id="83981" name="Rectangle 14">
            <a:extLst>
              <a:ext uri="{FF2B5EF4-FFF2-40B4-BE49-F238E27FC236}">
                <a16:creationId xmlns:a16="http://schemas.microsoft.com/office/drawing/2014/main" id="{2CB1D70B-C07D-77CB-F340-52B46485CED7}"/>
              </a:ext>
            </a:extLst>
          </p:cNvPr>
          <p:cNvSpPr>
            <a:spLocks noChangeArrowheads="1"/>
          </p:cNvSpPr>
          <p:nvPr/>
        </p:nvSpPr>
        <p:spPr bwMode="auto">
          <a:xfrm>
            <a:off x="8143875" y="2000250"/>
            <a:ext cx="6175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600" b="1">
                <a:latin typeface="Arial" panose="020B0604020202020204" pitchFamily="34" charset="0"/>
              </a:rPr>
              <a:t>Sain</a:t>
            </a:r>
            <a:endParaRPr lang="fr-FR" altLang="fr-FR" sz="16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checkerboard(across)">
                                      <p:cBhvr>
                                        <p:cTn id="7" dur="500"/>
                                        <p:tgtEl>
                                          <p:spTgt spid="501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182"/>
                                        </p:tgtEl>
                                        <p:attrNameLst>
                                          <p:attrName>style.visibility</p:attrName>
                                        </p:attrNameLst>
                                      </p:cBhvr>
                                      <p:to>
                                        <p:strVal val="visible"/>
                                      </p:to>
                                    </p:set>
                                    <p:animEffect transition="in" filter="checkerboard(across)">
                                      <p:cBhvr>
                                        <p:cTn id="12" dur="500"/>
                                        <p:tgtEl>
                                          <p:spTgt spid="501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183"/>
                                        </p:tgtEl>
                                        <p:attrNameLst>
                                          <p:attrName>style.visibility</p:attrName>
                                        </p:attrNameLst>
                                      </p:cBhvr>
                                      <p:to>
                                        <p:strVal val="visible"/>
                                      </p:to>
                                    </p:set>
                                    <p:animEffect transition="in" filter="checkerboard(across)">
                                      <p:cBhvr>
                                        <p:cTn id="17" dur="500"/>
                                        <p:tgtEl>
                                          <p:spTgt spid="501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0184"/>
                                        </p:tgtEl>
                                        <p:attrNameLst>
                                          <p:attrName>style.visibility</p:attrName>
                                        </p:attrNameLst>
                                      </p:cBhvr>
                                      <p:to>
                                        <p:strVal val="visible"/>
                                      </p:to>
                                    </p:set>
                                    <p:animEffect transition="in" filter="checkerboard(across)">
                                      <p:cBhvr>
                                        <p:cTn id="22" dur="500"/>
                                        <p:tgtEl>
                                          <p:spTgt spid="50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P spid="50182" grpId="0"/>
      <p:bldP spid="50183" grpId="0"/>
      <p:bldP spid="5018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DD88AFED-BC09-C51C-25EB-20E003A2F4CA}"/>
              </a:ext>
            </a:extLst>
          </p:cNvPr>
          <p:cNvSpPr>
            <a:spLocks noChangeArrowheads="1"/>
          </p:cNvSpPr>
          <p:nvPr/>
        </p:nvSpPr>
        <p:spPr bwMode="auto">
          <a:xfrm>
            <a:off x="0" y="620713"/>
            <a:ext cx="9144000" cy="708025"/>
          </a:xfrm>
          <a:prstGeom prst="rect">
            <a:avLst/>
          </a:prstGeom>
          <a:noFill/>
          <a:ln w="9525">
            <a:noFill/>
            <a:miter lim="800000"/>
            <a:headEnd/>
            <a:tailEnd/>
          </a:ln>
        </p:spPr>
        <p:txBody>
          <a:bodyPr anchor="ctr">
            <a:spAutoFit/>
          </a:bodyPr>
          <a:lstStyle/>
          <a:p>
            <a:pPr eaLnBrk="1" hangingPunct="1">
              <a:defRPr/>
            </a:pPr>
            <a:r>
              <a:rPr lang="fr-FR" altLang="fr-FR" sz="2000" b="1" dirty="0">
                <a:latin typeface="+mj-lt"/>
                <a:cs typeface="Times New Roman" pitchFamily="18" charset="0"/>
              </a:rPr>
              <a:t>Soit une maladie qui se transmet selon le mode récessif lié à l'X. Soit </a:t>
            </a:r>
            <a:r>
              <a:rPr lang="fr-FR" altLang="fr-FR" sz="2000" b="1" i="1" dirty="0">
                <a:latin typeface="+mj-lt"/>
                <a:cs typeface="Times New Roman" pitchFamily="18" charset="0"/>
              </a:rPr>
              <a:t>XH</a:t>
            </a:r>
            <a:r>
              <a:rPr lang="fr-FR" altLang="fr-FR" sz="2000" b="1" dirty="0">
                <a:latin typeface="+mj-lt"/>
                <a:cs typeface="Times New Roman" pitchFamily="18" charset="0"/>
              </a:rPr>
              <a:t> l'allèle dominant normal et </a:t>
            </a:r>
            <a:r>
              <a:rPr lang="fr-FR" altLang="fr-FR" sz="2000" b="1" i="1" dirty="0" err="1">
                <a:latin typeface="+mj-lt"/>
                <a:cs typeface="Times New Roman" pitchFamily="18" charset="0"/>
              </a:rPr>
              <a:t>Xh</a:t>
            </a:r>
            <a:r>
              <a:rPr lang="fr-FR" altLang="fr-FR" sz="2000" b="1" dirty="0">
                <a:latin typeface="+mj-lt"/>
                <a:cs typeface="Times New Roman" pitchFamily="18" charset="0"/>
              </a:rPr>
              <a:t> l'allèle récessif pathologique.</a:t>
            </a:r>
          </a:p>
        </p:txBody>
      </p:sp>
      <p:sp>
        <p:nvSpPr>
          <p:cNvPr id="84994" name="Rectangle 6">
            <a:extLst>
              <a:ext uri="{FF2B5EF4-FFF2-40B4-BE49-F238E27FC236}">
                <a16:creationId xmlns:a16="http://schemas.microsoft.com/office/drawing/2014/main" id="{335240B3-3B77-DBBC-2C28-558BD162BC5B}"/>
              </a:ext>
            </a:extLst>
          </p:cNvPr>
          <p:cNvSpPr>
            <a:spLocks noChangeArrowheads="1"/>
          </p:cNvSpPr>
          <p:nvPr/>
        </p:nvSpPr>
        <p:spPr bwMode="auto">
          <a:xfrm>
            <a:off x="3492500" y="3357563"/>
            <a:ext cx="503238" cy="503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4995" name="Oval 7">
            <a:extLst>
              <a:ext uri="{FF2B5EF4-FFF2-40B4-BE49-F238E27FC236}">
                <a16:creationId xmlns:a16="http://schemas.microsoft.com/office/drawing/2014/main" id="{BBB81502-6AD0-1E4E-B37A-2B764FD1D6A0}"/>
              </a:ext>
            </a:extLst>
          </p:cNvPr>
          <p:cNvSpPr>
            <a:spLocks noChangeArrowheads="1"/>
          </p:cNvSpPr>
          <p:nvPr/>
        </p:nvSpPr>
        <p:spPr bwMode="auto">
          <a:xfrm>
            <a:off x="4716463" y="3357563"/>
            <a:ext cx="503237" cy="50323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4996" name="Line 8">
            <a:extLst>
              <a:ext uri="{FF2B5EF4-FFF2-40B4-BE49-F238E27FC236}">
                <a16:creationId xmlns:a16="http://schemas.microsoft.com/office/drawing/2014/main" id="{AA3C2E85-DB97-8C80-DECA-916ABC28DFA5}"/>
              </a:ext>
            </a:extLst>
          </p:cNvPr>
          <p:cNvSpPr>
            <a:spLocks noChangeShapeType="1"/>
          </p:cNvSpPr>
          <p:nvPr/>
        </p:nvSpPr>
        <p:spPr bwMode="auto">
          <a:xfrm>
            <a:off x="3995738" y="3573463"/>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997" name="Line 9">
            <a:extLst>
              <a:ext uri="{FF2B5EF4-FFF2-40B4-BE49-F238E27FC236}">
                <a16:creationId xmlns:a16="http://schemas.microsoft.com/office/drawing/2014/main" id="{F7527AFC-A54C-213F-BF69-255F24C481B8}"/>
              </a:ext>
            </a:extLst>
          </p:cNvPr>
          <p:cNvSpPr>
            <a:spLocks noChangeShapeType="1"/>
          </p:cNvSpPr>
          <p:nvPr/>
        </p:nvSpPr>
        <p:spPr bwMode="auto">
          <a:xfrm>
            <a:off x="4356100" y="3573463"/>
            <a:ext cx="0" cy="503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998" name="Line 10">
            <a:extLst>
              <a:ext uri="{FF2B5EF4-FFF2-40B4-BE49-F238E27FC236}">
                <a16:creationId xmlns:a16="http://schemas.microsoft.com/office/drawing/2014/main" id="{DACDB81B-C4AE-8246-0850-D87A78D77ECB}"/>
              </a:ext>
            </a:extLst>
          </p:cNvPr>
          <p:cNvSpPr>
            <a:spLocks noChangeShapeType="1"/>
          </p:cNvSpPr>
          <p:nvPr/>
        </p:nvSpPr>
        <p:spPr bwMode="auto">
          <a:xfrm flipV="1">
            <a:off x="2411413" y="4076700"/>
            <a:ext cx="511333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999" name="Line 11">
            <a:extLst>
              <a:ext uri="{FF2B5EF4-FFF2-40B4-BE49-F238E27FC236}">
                <a16:creationId xmlns:a16="http://schemas.microsoft.com/office/drawing/2014/main" id="{5556932D-4DA0-4D1D-0CE4-5B6A70437DC5}"/>
              </a:ext>
            </a:extLst>
          </p:cNvPr>
          <p:cNvSpPr>
            <a:spLocks noChangeShapeType="1"/>
          </p:cNvSpPr>
          <p:nvPr/>
        </p:nvSpPr>
        <p:spPr bwMode="auto">
          <a:xfrm>
            <a:off x="2411413" y="40767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000" name="Line 12">
            <a:extLst>
              <a:ext uri="{FF2B5EF4-FFF2-40B4-BE49-F238E27FC236}">
                <a16:creationId xmlns:a16="http://schemas.microsoft.com/office/drawing/2014/main" id="{D4AAD945-BE3E-4E84-FD97-51481282FE40}"/>
              </a:ext>
            </a:extLst>
          </p:cNvPr>
          <p:cNvSpPr>
            <a:spLocks noChangeShapeType="1"/>
          </p:cNvSpPr>
          <p:nvPr/>
        </p:nvSpPr>
        <p:spPr bwMode="auto">
          <a:xfrm>
            <a:off x="3419475" y="40767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001" name="Line 13">
            <a:extLst>
              <a:ext uri="{FF2B5EF4-FFF2-40B4-BE49-F238E27FC236}">
                <a16:creationId xmlns:a16="http://schemas.microsoft.com/office/drawing/2014/main" id="{BA49B389-51D1-A00B-9388-B15A2AC77E78}"/>
              </a:ext>
            </a:extLst>
          </p:cNvPr>
          <p:cNvSpPr>
            <a:spLocks noChangeShapeType="1"/>
          </p:cNvSpPr>
          <p:nvPr/>
        </p:nvSpPr>
        <p:spPr bwMode="auto">
          <a:xfrm>
            <a:off x="4356100" y="40767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002" name="Line 15">
            <a:extLst>
              <a:ext uri="{FF2B5EF4-FFF2-40B4-BE49-F238E27FC236}">
                <a16:creationId xmlns:a16="http://schemas.microsoft.com/office/drawing/2014/main" id="{4D145D16-3D33-78DE-5E99-EB1FA3896B51}"/>
              </a:ext>
            </a:extLst>
          </p:cNvPr>
          <p:cNvSpPr>
            <a:spLocks noChangeShapeType="1"/>
          </p:cNvSpPr>
          <p:nvPr/>
        </p:nvSpPr>
        <p:spPr bwMode="auto">
          <a:xfrm>
            <a:off x="6429375" y="40767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003" name="Rectangle 16">
            <a:extLst>
              <a:ext uri="{FF2B5EF4-FFF2-40B4-BE49-F238E27FC236}">
                <a16:creationId xmlns:a16="http://schemas.microsoft.com/office/drawing/2014/main" id="{09412F1B-0454-E07F-2CD7-1BEF6C631524}"/>
              </a:ext>
            </a:extLst>
          </p:cNvPr>
          <p:cNvSpPr>
            <a:spLocks noChangeArrowheads="1"/>
          </p:cNvSpPr>
          <p:nvPr/>
        </p:nvSpPr>
        <p:spPr bwMode="auto">
          <a:xfrm>
            <a:off x="2124075" y="4292600"/>
            <a:ext cx="503238" cy="503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5004" name="Rectangle 17">
            <a:extLst>
              <a:ext uri="{FF2B5EF4-FFF2-40B4-BE49-F238E27FC236}">
                <a16:creationId xmlns:a16="http://schemas.microsoft.com/office/drawing/2014/main" id="{CE0239B4-C913-764C-06E6-512375B00113}"/>
              </a:ext>
            </a:extLst>
          </p:cNvPr>
          <p:cNvSpPr>
            <a:spLocks noChangeArrowheads="1"/>
          </p:cNvSpPr>
          <p:nvPr/>
        </p:nvSpPr>
        <p:spPr bwMode="auto">
          <a:xfrm>
            <a:off x="3132138" y="4292600"/>
            <a:ext cx="503237" cy="5032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5005" name="Rectangle 18">
            <a:extLst>
              <a:ext uri="{FF2B5EF4-FFF2-40B4-BE49-F238E27FC236}">
                <a16:creationId xmlns:a16="http://schemas.microsoft.com/office/drawing/2014/main" id="{00BA9E73-FDA2-03EE-7FE3-2BC17BABDF1F}"/>
              </a:ext>
            </a:extLst>
          </p:cNvPr>
          <p:cNvSpPr>
            <a:spLocks noChangeArrowheads="1"/>
          </p:cNvSpPr>
          <p:nvPr/>
        </p:nvSpPr>
        <p:spPr bwMode="auto">
          <a:xfrm>
            <a:off x="4068763" y="4294188"/>
            <a:ext cx="503237" cy="5032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5006" name="Oval 19">
            <a:extLst>
              <a:ext uri="{FF2B5EF4-FFF2-40B4-BE49-F238E27FC236}">
                <a16:creationId xmlns:a16="http://schemas.microsoft.com/office/drawing/2014/main" id="{FD027F5A-2135-38FD-73FB-B436F375290C}"/>
              </a:ext>
            </a:extLst>
          </p:cNvPr>
          <p:cNvSpPr>
            <a:spLocks noChangeArrowheads="1"/>
          </p:cNvSpPr>
          <p:nvPr/>
        </p:nvSpPr>
        <p:spPr bwMode="auto">
          <a:xfrm>
            <a:off x="5283200" y="4294188"/>
            <a:ext cx="503238" cy="50323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5007" name="Oval 20">
            <a:extLst>
              <a:ext uri="{FF2B5EF4-FFF2-40B4-BE49-F238E27FC236}">
                <a16:creationId xmlns:a16="http://schemas.microsoft.com/office/drawing/2014/main" id="{5884C258-ADCD-08B6-714B-D2D2646C42C3}"/>
              </a:ext>
            </a:extLst>
          </p:cNvPr>
          <p:cNvSpPr>
            <a:spLocks noChangeArrowheads="1"/>
          </p:cNvSpPr>
          <p:nvPr/>
        </p:nvSpPr>
        <p:spPr bwMode="auto">
          <a:xfrm>
            <a:off x="6211888" y="4294188"/>
            <a:ext cx="503237" cy="50323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5008" name="Rectangle 21">
            <a:extLst>
              <a:ext uri="{FF2B5EF4-FFF2-40B4-BE49-F238E27FC236}">
                <a16:creationId xmlns:a16="http://schemas.microsoft.com/office/drawing/2014/main" id="{CE876E8F-7C54-4855-4F0A-E229C6A8733D}"/>
              </a:ext>
            </a:extLst>
          </p:cNvPr>
          <p:cNvSpPr>
            <a:spLocks noChangeArrowheads="1"/>
          </p:cNvSpPr>
          <p:nvPr/>
        </p:nvSpPr>
        <p:spPr bwMode="auto">
          <a:xfrm>
            <a:off x="7308850" y="4292600"/>
            <a:ext cx="503238" cy="5032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5009" name="Line 22">
            <a:extLst>
              <a:ext uri="{FF2B5EF4-FFF2-40B4-BE49-F238E27FC236}">
                <a16:creationId xmlns:a16="http://schemas.microsoft.com/office/drawing/2014/main" id="{6783AFC5-47B7-2F85-8345-A345F62602B1}"/>
              </a:ext>
            </a:extLst>
          </p:cNvPr>
          <p:cNvSpPr>
            <a:spLocks noChangeShapeType="1"/>
          </p:cNvSpPr>
          <p:nvPr/>
        </p:nvSpPr>
        <p:spPr bwMode="auto">
          <a:xfrm>
            <a:off x="7524750" y="40767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010" name="Line 23">
            <a:extLst>
              <a:ext uri="{FF2B5EF4-FFF2-40B4-BE49-F238E27FC236}">
                <a16:creationId xmlns:a16="http://schemas.microsoft.com/office/drawing/2014/main" id="{B9FE6125-BC73-7DC4-79C3-679A4E3BEC5B}"/>
              </a:ext>
            </a:extLst>
          </p:cNvPr>
          <p:cNvSpPr>
            <a:spLocks noChangeShapeType="1"/>
          </p:cNvSpPr>
          <p:nvPr/>
        </p:nvSpPr>
        <p:spPr bwMode="auto">
          <a:xfrm>
            <a:off x="1403350" y="4508500"/>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011" name="Oval 24">
            <a:extLst>
              <a:ext uri="{FF2B5EF4-FFF2-40B4-BE49-F238E27FC236}">
                <a16:creationId xmlns:a16="http://schemas.microsoft.com/office/drawing/2014/main" id="{32410640-52FC-53F0-86B1-9ACB93332CBA}"/>
              </a:ext>
            </a:extLst>
          </p:cNvPr>
          <p:cNvSpPr>
            <a:spLocks noChangeArrowheads="1"/>
          </p:cNvSpPr>
          <p:nvPr/>
        </p:nvSpPr>
        <p:spPr bwMode="auto">
          <a:xfrm>
            <a:off x="900113" y="4294188"/>
            <a:ext cx="503237" cy="50323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5012" name="AutoShape 26">
            <a:extLst>
              <a:ext uri="{FF2B5EF4-FFF2-40B4-BE49-F238E27FC236}">
                <a16:creationId xmlns:a16="http://schemas.microsoft.com/office/drawing/2014/main" id="{11D2930E-0A97-6AD7-C0CB-42DD14FE72E7}"/>
              </a:ext>
            </a:extLst>
          </p:cNvPr>
          <p:cNvSpPr>
            <a:spLocks noChangeArrowheads="1"/>
          </p:cNvSpPr>
          <p:nvPr/>
        </p:nvSpPr>
        <p:spPr bwMode="auto">
          <a:xfrm>
            <a:off x="4643438" y="4857750"/>
            <a:ext cx="571500" cy="571500"/>
          </a:xfrm>
          <a:prstGeom prst="diamond">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66267" name="Rectangle 27">
            <a:extLst>
              <a:ext uri="{FF2B5EF4-FFF2-40B4-BE49-F238E27FC236}">
                <a16:creationId xmlns:a16="http://schemas.microsoft.com/office/drawing/2014/main" id="{82090DCC-7262-99FC-8377-7A34511A45ED}"/>
              </a:ext>
            </a:extLst>
          </p:cNvPr>
          <p:cNvSpPr>
            <a:spLocks noChangeArrowheads="1"/>
          </p:cNvSpPr>
          <p:nvPr/>
        </p:nvSpPr>
        <p:spPr bwMode="auto">
          <a:xfrm>
            <a:off x="107950" y="5786438"/>
            <a:ext cx="9036050" cy="923925"/>
          </a:xfrm>
          <a:prstGeom prst="rect">
            <a:avLst/>
          </a:prstGeom>
          <a:noFill/>
          <a:ln w="9525">
            <a:noFill/>
            <a:miter lim="800000"/>
            <a:headEnd/>
            <a:tailEnd/>
          </a:ln>
        </p:spPr>
        <p:txBody>
          <a:bodyPr anchor="ctr">
            <a:spAutoFit/>
          </a:bodyPr>
          <a:lstStyle/>
          <a:p>
            <a:pPr>
              <a:buFontTx/>
              <a:buChar char="•"/>
              <a:defRPr/>
            </a:pPr>
            <a:r>
              <a:rPr lang="fr-FR" altLang="fr-FR" b="1" dirty="0">
                <a:latin typeface="+mj-lt"/>
                <a:cs typeface="Times New Roman" pitchFamily="18" charset="0"/>
              </a:rPr>
              <a:t> Si (II-6) est conductrice et que son époux est sain, </a:t>
            </a:r>
          </a:p>
          <a:p>
            <a:pPr lvl="1">
              <a:buFontTx/>
              <a:buChar char="•"/>
              <a:defRPr/>
            </a:pPr>
            <a:r>
              <a:rPr lang="fr-FR" altLang="fr-FR" b="1" dirty="0">
                <a:latin typeface="+mj-lt"/>
                <a:cs typeface="Times New Roman" pitchFamily="18" charset="0"/>
              </a:rPr>
              <a:t> Quel est le risque  pour  ses garçons </a:t>
            </a:r>
          </a:p>
          <a:p>
            <a:pPr lvl="1">
              <a:buFontTx/>
              <a:buChar char="•"/>
              <a:defRPr/>
            </a:pPr>
            <a:r>
              <a:rPr lang="fr-FR" altLang="fr-FR" b="1" dirty="0">
                <a:latin typeface="+mj-lt"/>
                <a:cs typeface="Times New Roman" pitchFamily="18" charset="0"/>
              </a:rPr>
              <a:t> Quel est le risque pour ses filles</a:t>
            </a:r>
          </a:p>
        </p:txBody>
      </p:sp>
      <p:sp>
        <p:nvSpPr>
          <p:cNvPr id="266268" name="Rectangle 28">
            <a:extLst>
              <a:ext uri="{FF2B5EF4-FFF2-40B4-BE49-F238E27FC236}">
                <a16:creationId xmlns:a16="http://schemas.microsoft.com/office/drawing/2014/main" id="{90B235E2-BDB6-201D-DDDF-F358E874A612}"/>
              </a:ext>
            </a:extLst>
          </p:cNvPr>
          <p:cNvSpPr>
            <a:spLocks noChangeArrowheads="1"/>
          </p:cNvSpPr>
          <p:nvPr/>
        </p:nvSpPr>
        <p:spPr bwMode="auto">
          <a:xfrm>
            <a:off x="361950" y="1484313"/>
            <a:ext cx="7996238" cy="369887"/>
          </a:xfrm>
          <a:prstGeom prst="rect">
            <a:avLst/>
          </a:prstGeom>
          <a:noFill/>
          <a:ln w="9525">
            <a:noFill/>
            <a:miter lim="800000"/>
            <a:headEnd/>
            <a:tailEnd/>
          </a:ln>
        </p:spPr>
        <p:txBody>
          <a:bodyPr>
            <a:spAutoFit/>
          </a:bodyPr>
          <a:lstStyle/>
          <a:p>
            <a:pPr>
              <a:buFontTx/>
              <a:buChar char="•"/>
              <a:defRPr/>
            </a:pPr>
            <a:r>
              <a:rPr lang="fr-FR" altLang="fr-FR" dirty="0">
                <a:latin typeface="+mj-lt"/>
              </a:rPr>
              <a:t> </a:t>
            </a:r>
            <a:r>
              <a:rPr lang="fr-FR" altLang="fr-FR" b="1" dirty="0">
                <a:latin typeface="+mj-lt"/>
              </a:rPr>
              <a:t>Quel est le génotype de (I-2) ?  </a:t>
            </a:r>
          </a:p>
        </p:txBody>
      </p:sp>
      <p:sp>
        <p:nvSpPr>
          <p:cNvPr id="266270" name="Rectangle 30">
            <a:extLst>
              <a:ext uri="{FF2B5EF4-FFF2-40B4-BE49-F238E27FC236}">
                <a16:creationId xmlns:a16="http://schemas.microsoft.com/office/drawing/2014/main" id="{8D66C208-7BFC-5116-996D-2BF1F7EEC7BE}"/>
              </a:ext>
            </a:extLst>
          </p:cNvPr>
          <p:cNvSpPr>
            <a:spLocks noChangeArrowheads="1"/>
          </p:cNvSpPr>
          <p:nvPr/>
        </p:nvSpPr>
        <p:spPr bwMode="auto">
          <a:xfrm>
            <a:off x="377825" y="1844675"/>
            <a:ext cx="3368675" cy="369888"/>
          </a:xfrm>
          <a:prstGeom prst="rect">
            <a:avLst/>
          </a:prstGeom>
          <a:noFill/>
          <a:ln w="9525">
            <a:noFill/>
            <a:miter lim="800000"/>
            <a:headEnd/>
            <a:tailEnd/>
          </a:ln>
        </p:spPr>
        <p:txBody>
          <a:bodyPr wrap="none">
            <a:spAutoFit/>
          </a:bodyPr>
          <a:lstStyle/>
          <a:p>
            <a:pPr>
              <a:buFontTx/>
              <a:buChar char="•"/>
              <a:defRPr/>
            </a:pPr>
            <a:r>
              <a:rPr lang="fr-FR" altLang="fr-FR" dirty="0">
                <a:latin typeface="+mj-lt"/>
              </a:rPr>
              <a:t> </a:t>
            </a:r>
            <a:r>
              <a:rPr lang="fr-FR" altLang="fr-FR" b="1" dirty="0">
                <a:latin typeface="+mj-lt"/>
              </a:rPr>
              <a:t>Quel est le génotype de (I-1) ?  </a:t>
            </a:r>
          </a:p>
        </p:txBody>
      </p:sp>
      <p:sp>
        <p:nvSpPr>
          <p:cNvPr id="266271" name="Rectangle 31">
            <a:extLst>
              <a:ext uri="{FF2B5EF4-FFF2-40B4-BE49-F238E27FC236}">
                <a16:creationId xmlns:a16="http://schemas.microsoft.com/office/drawing/2014/main" id="{0C5C4B77-D2F5-1143-F1CA-42158316CB9C}"/>
              </a:ext>
            </a:extLst>
          </p:cNvPr>
          <p:cNvSpPr>
            <a:spLocks noChangeArrowheads="1"/>
          </p:cNvSpPr>
          <p:nvPr/>
        </p:nvSpPr>
        <p:spPr bwMode="auto">
          <a:xfrm>
            <a:off x="377825" y="2205038"/>
            <a:ext cx="3297238" cy="369887"/>
          </a:xfrm>
          <a:prstGeom prst="rect">
            <a:avLst/>
          </a:prstGeom>
          <a:noFill/>
          <a:ln w="9525">
            <a:noFill/>
            <a:miter lim="800000"/>
            <a:headEnd/>
            <a:tailEnd/>
          </a:ln>
        </p:spPr>
        <p:txBody>
          <a:bodyPr wrap="none">
            <a:spAutoFit/>
          </a:bodyPr>
          <a:lstStyle/>
          <a:p>
            <a:pPr eaLnBrk="1" hangingPunct="1">
              <a:buFontTx/>
              <a:buChar char="•"/>
              <a:defRPr/>
            </a:pPr>
            <a:r>
              <a:rPr lang="fr-FR" altLang="fr-FR" dirty="0">
                <a:latin typeface="+mj-lt"/>
              </a:rPr>
              <a:t> </a:t>
            </a:r>
            <a:r>
              <a:rPr lang="fr-FR" altLang="fr-FR" b="1" dirty="0">
                <a:latin typeface="+mj-lt"/>
              </a:rPr>
              <a:t>Quel est le génotype (II-2) ?    </a:t>
            </a:r>
          </a:p>
        </p:txBody>
      </p:sp>
      <p:sp>
        <p:nvSpPr>
          <p:cNvPr id="266272" name="Rectangle 32">
            <a:extLst>
              <a:ext uri="{FF2B5EF4-FFF2-40B4-BE49-F238E27FC236}">
                <a16:creationId xmlns:a16="http://schemas.microsoft.com/office/drawing/2014/main" id="{D407AEDA-DB47-57EA-C324-27ABA7736B69}"/>
              </a:ext>
            </a:extLst>
          </p:cNvPr>
          <p:cNvSpPr>
            <a:spLocks noChangeArrowheads="1"/>
          </p:cNvSpPr>
          <p:nvPr/>
        </p:nvSpPr>
        <p:spPr bwMode="auto">
          <a:xfrm>
            <a:off x="323850" y="2565400"/>
            <a:ext cx="4914900" cy="369888"/>
          </a:xfrm>
          <a:prstGeom prst="rect">
            <a:avLst/>
          </a:prstGeom>
          <a:noFill/>
          <a:ln w="9525">
            <a:noFill/>
            <a:miter lim="800000"/>
            <a:headEnd/>
            <a:tailEnd/>
          </a:ln>
        </p:spPr>
        <p:txBody>
          <a:bodyPr wrap="none">
            <a:spAutoFit/>
          </a:bodyPr>
          <a:lstStyle/>
          <a:p>
            <a:pPr eaLnBrk="1" hangingPunct="1">
              <a:buFontTx/>
              <a:buChar char="•"/>
              <a:defRPr/>
            </a:pPr>
            <a:r>
              <a:rPr lang="fr-FR" altLang="fr-FR" dirty="0">
                <a:latin typeface="+mj-lt"/>
              </a:rPr>
              <a:t> </a:t>
            </a:r>
            <a:r>
              <a:rPr lang="fr-FR" altLang="fr-FR" b="1" dirty="0">
                <a:latin typeface="+mj-lt"/>
              </a:rPr>
              <a:t>Quel risque a l'enfant de (II-1)  d'être malade ?</a:t>
            </a:r>
          </a:p>
        </p:txBody>
      </p:sp>
      <p:sp>
        <p:nvSpPr>
          <p:cNvPr id="266273" name="Rectangle 33">
            <a:extLst>
              <a:ext uri="{FF2B5EF4-FFF2-40B4-BE49-F238E27FC236}">
                <a16:creationId xmlns:a16="http://schemas.microsoft.com/office/drawing/2014/main" id="{D83DCC64-D743-BA28-7ED9-F09617CE3406}"/>
              </a:ext>
            </a:extLst>
          </p:cNvPr>
          <p:cNvSpPr>
            <a:spLocks noChangeArrowheads="1"/>
          </p:cNvSpPr>
          <p:nvPr/>
        </p:nvSpPr>
        <p:spPr bwMode="auto">
          <a:xfrm>
            <a:off x="34925" y="5429250"/>
            <a:ext cx="8469313" cy="369888"/>
          </a:xfrm>
          <a:prstGeom prst="rect">
            <a:avLst/>
          </a:prstGeom>
          <a:noFill/>
          <a:ln w="9525">
            <a:noFill/>
            <a:miter lim="800000"/>
            <a:headEnd/>
            <a:tailEnd/>
          </a:ln>
        </p:spPr>
        <p:txBody>
          <a:bodyPr wrap="none">
            <a:spAutoFit/>
          </a:bodyPr>
          <a:lstStyle/>
          <a:p>
            <a:pPr>
              <a:buFontTx/>
              <a:buChar char="•"/>
              <a:defRPr/>
            </a:pPr>
            <a:r>
              <a:rPr lang="fr-FR" altLang="fr-FR" b="1" dirty="0">
                <a:latin typeface="+mj-lt"/>
              </a:rPr>
              <a:t> Quels sont </a:t>
            </a:r>
            <a:r>
              <a:rPr lang="fr-FR" altLang="fr-FR" b="1" dirty="0">
                <a:latin typeface="+mj-lt"/>
                <a:cs typeface="Times New Roman" pitchFamily="18" charset="0"/>
              </a:rPr>
              <a:t>les</a:t>
            </a:r>
            <a:r>
              <a:rPr lang="fr-FR" altLang="fr-FR" b="1" dirty="0">
                <a:latin typeface="+mj-lt"/>
              </a:rPr>
              <a:t> génotypes possibles pour (II-6) ?  </a:t>
            </a:r>
            <a:r>
              <a:rPr lang="fr-FR" altLang="fr-FR" b="1" i="1" dirty="0">
                <a:latin typeface="+mj-lt"/>
              </a:rPr>
              <a:t>1 :</a:t>
            </a:r>
            <a:r>
              <a:rPr lang="fr-FR" altLang="fr-FR" b="1" i="1" u="sng" dirty="0" err="1">
                <a:latin typeface="+mj-lt"/>
              </a:rPr>
              <a:t>Xh</a:t>
            </a:r>
            <a:r>
              <a:rPr lang="fr-FR" altLang="fr-FR" b="1" i="1" u="sng" dirty="0">
                <a:latin typeface="+mj-lt"/>
              </a:rPr>
              <a:t>/XH  2 :XH/XH    </a:t>
            </a:r>
            <a:r>
              <a:rPr lang="fr-FR" altLang="fr-FR" b="1" i="1" dirty="0">
                <a:latin typeface="+mj-lt"/>
              </a:rPr>
              <a:t>3 : </a:t>
            </a:r>
            <a:r>
              <a:rPr lang="fr-FR" altLang="fr-FR" b="1" i="1" dirty="0" err="1">
                <a:latin typeface="+mj-lt"/>
              </a:rPr>
              <a:t>Xh</a:t>
            </a:r>
            <a:r>
              <a:rPr lang="fr-FR" altLang="fr-FR" b="1" i="1" dirty="0">
                <a:latin typeface="+mj-lt"/>
              </a:rPr>
              <a:t>/</a:t>
            </a:r>
            <a:r>
              <a:rPr lang="fr-FR" altLang="fr-FR" b="1" i="1" dirty="0" err="1">
                <a:latin typeface="+mj-lt"/>
              </a:rPr>
              <a:t>Xh</a:t>
            </a:r>
            <a:endParaRPr lang="fr-FR" altLang="fr-FR" b="1" i="1" dirty="0">
              <a:latin typeface="+mj-lt"/>
            </a:endParaRPr>
          </a:p>
        </p:txBody>
      </p:sp>
      <p:sp>
        <p:nvSpPr>
          <p:cNvPr id="32" name="Rectangle 28">
            <a:extLst>
              <a:ext uri="{FF2B5EF4-FFF2-40B4-BE49-F238E27FC236}">
                <a16:creationId xmlns:a16="http://schemas.microsoft.com/office/drawing/2014/main" id="{68FC9CD8-5B0A-2FA3-0239-AC6AB6148211}"/>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APPLICATIONS</a:t>
            </a:r>
          </a:p>
        </p:txBody>
      </p:sp>
      <p:sp>
        <p:nvSpPr>
          <p:cNvPr id="85020" name="Line 8">
            <a:extLst>
              <a:ext uri="{FF2B5EF4-FFF2-40B4-BE49-F238E27FC236}">
                <a16:creationId xmlns:a16="http://schemas.microsoft.com/office/drawing/2014/main" id="{B6A5F533-1222-CEA1-BB4C-EC728E4A9910}"/>
              </a:ext>
            </a:extLst>
          </p:cNvPr>
          <p:cNvSpPr>
            <a:spLocks noChangeShapeType="1"/>
          </p:cNvSpPr>
          <p:nvPr/>
        </p:nvSpPr>
        <p:spPr bwMode="auto">
          <a:xfrm>
            <a:off x="4572000" y="4500563"/>
            <a:ext cx="720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85021" name="Connecteur droit 34">
            <a:extLst>
              <a:ext uri="{FF2B5EF4-FFF2-40B4-BE49-F238E27FC236}">
                <a16:creationId xmlns:a16="http://schemas.microsoft.com/office/drawing/2014/main" id="{2E34706E-D498-B183-D63B-8776DBF0217A}"/>
              </a:ext>
            </a:extLst>
          </p:cNvPr>
          <p:cNvCxnSpPr>
            <a:cxnSpLocks noChangeShapeType="1"/>
            <a:endCxn id="85012" idx="0"/>
          </p:cNvCxnSpPr>
          <p:nvPr/>
        </p:nvCxnSpPr>
        <p:spPr bwMode="auto">
          <a:xfrm rot="5400000">
            <a:off x="4751388" y="4679950"/>
            <a:ext cx="357188"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5022" name="AutoShape 26">
            <a:extLst>
              <a:ext uri="{FF2B5EF4-FFF2-40B4-BE49-F238E27FC236}">
                <a16:creationId xmlns:a16="http://schemas.microsoft.com/office/drawing/2014/main" id="{0C2CE095-6790-DBC9-0828-1662D5DB8F0B}"/>
              </a:ext>
            </a:extLst>
          </p:cNvPr>
          <p:cNvSpPr>
            <a:spLocks noChangeArrowheads="1"/>
          </p:cNvSpPr>
          <p:nvPr/>
        </p:nvSpPr>
        <p:spPr bwMode="auto">
          <a:xfrm>
            <a:off x="1428750" y="4857750"/>
            <a:ext cx="571500" cy="571500"/>
          </a:xfrm>
          <a:prstGeom prst="diamond">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cxnSp>
        <p:nvCxnSpPr>
          <p:cNvPr id="85023" name="Connecteur droit 36">
            <a:extLst>
              <a:ext uri="{FF2B5EF4-FFF2-40B4-BE49-F238E27FC236}">
                <a16:creationId xmlns:a16="http://schemas.microsoft.com/office/drawing/2014/main" id="{3CC059E8-5245-198E-F447-ADBDB6021DE1}"/>
              </a:ext>
            </a:extLst>
          </p:cNvPr>
          <p:cNvCxnSpPr>
            <a:cxnSpLocks noChangeShapeType="1"/>
            <a:endCxn id="85022" idx="0"/>
          </p:cNvCxnSpPr>
          <p:nvPr/>
        </p:nvCxnSpPr>
        <p:spPr bwMode="auto">
          <a:xfrm rot="5400000">
            <a:off x="1535113" y="4678363"/>
            <a:ext cx="357187"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5024" name="Rectangle 38">
            <a:extLst>
              <a:ext uri="{FF2B5EF4-FFF2-40B4-BE49-F238E27FC236}">
                <a16:creationId xmlns:a16="http://schemas.microsoft.com/office/drawing/2014/main" id="{BB4CF1D8-5787-9665-67A2-1A65E747A80A}"/>
              </a:ext>
            </a:extLst>
          </p:cNvPr>
          <p:cNvSpPr>
            <a:spLocks noChangeArrowheads="1"/>
          </p:cNvSpPr>
          <p:nvPr/>
        </p:nvSpPr>
        <p:spPr bwMode="auto">
          <a:xfrm>
            <a:off x="5021263" y="1500188"/>
            <a:ext cx="347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i="1">
                <a:latin typeface="Arial" panose="020B0604020202020204" pitchFamily="34" charset="0"/>
              </a:rPr>
              <a:t>1 :</a:t>
            </a:r>
            <a:r>
              <a:rPr lang="fr-FR" altLang="fr-FR" sz="1800" b="1" i="1" u="sng">
                <a:latin typeface="Arial" panose="020B0604020202020204" pitchFamily="34" charset="0"/>
              </a:rPr>
              <a:t>Xh/XH</a:t>
            </a:r>
            <a:r>
              <a:rPr lang="fr-FR" altLang="fr-FR" sz="1800" b="1" i="1">
                <a:latin typeface="Arial" panose="020B0604020202020204" pitchFamily="34" charset="0"/>
              </a:rPr>
              <a:t>  2 :XH/XH    3 : Xh/Xh</a:t>
            </a:r>
            <a:endParaRPr lang="fr-FR" altLang="fr-FR" sz="1800">
              <a:latin typeface="Arial" panose="020B0604020202020204" pitchFamily="34" charset="0"/>
            </a:endParaRPr>
          </a:p>
        </p:txBody>
      </p:sp>
      <p:sp>
        <p:nvSpPr>
          <p:cNvPr id="85025" name="Rectangle 39">
            <a:extLst>
              <a:ext uri="{FF2B5EF4-FFF2-40B4-BE49-F238E27FC236}">
                <a16:creationId xmlns:a16="http://schemas.microsoft.com/office/drawing/2014/main" id="{A9596F7A-4AC9-F74E-103A-FB97F37CD15F}"/>
              </a:ext>
            </a:extLst>
          </p:cNvPr>
          <p:cNvSpPr>
            <a:spLocks noChangeArrowheads="1"/>
          </p:cNvSpPr>
          <p:nvPr/>
        </p:nvSpPr>
        <p:spPr bwMode="auto">
          <a:xfrm>
            <a:off x="5021263" y="1857375"/>
            <a:ext cx="2090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i="1">
                <a:latin typeface="Arial" panose="020B0604020202020204" pitchFamily="34" charset="0"/>
              </a:rPr>
              <a:t>1 :Xh/Y     2 :</a:t>
            </a:r>
            <a:r>
              <a:rPr lang="fr-FR" altLang="fr-FR" sz="1800" b="1" i="1" u="sng">
                <a:latin typeface="Arial" panose="020B0604020202020204" pitchFamily="34" charset="0"/>
              </a:rPr>
              <a:t>XH/Y</a:t>
            </a:r>
            <a:endParaRPr lang="fr-FR" altLang="fr-FR" sz="1800">
              <a:latin typeface="Arial" panose="020B0604020202020204" pitchFamily="34" charset="0"/>
            </a:endParaRPr>
          </a:p>
        </p:txBody>
      </p:sp>
      <p:sp>
        <p:nvSpPr>
          <p:cNvPr id="85026" name="Rectangle 40">
            <a:extLst>
              <a:ext uri="{FF2B5EF4-FFF2-40B4-BE49-F238E27FC236}">
                <a16:creationId xmlns:a16="http://schemas.microsoft.com/office/drawing/2014/main" id="{ED0AC0CE-6980-985D-2120-5F86072492CE}"/>
              </a:ext>
            </a:extLst>
          </p:cNvPr>
          <p:cNvSpPr>
            <a:spLocks noChangeArrowheads="1"/>
          </p:cNvSpPr>
          <p:nvPr/>
        </p:nvSpPr>
        <p:spPr bwMode="auto">
          <a:xfrm>
            <a:off x="5021263" y="2201863"/>
            <a:ext cx="2151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i="1">
                <a:latin typeface="Arial" panose="020B0604020202020204" pitchFamily="34" charset="0"/>
              </a:rPr>
              <a:t>1 :Xh/Y     2 :XH/Y </a:t>
            </a:r>
            <a:endParaRPr lang="fr-FR" altLang="fr-FR"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68"/>
                                        </p:tgtEl>
                                        <p:attrNameLst>
                                          <p:attrName>style.visibility</p:attrName>
                                        </p:attrNameLst>
                                      </p:cBhvr>
                                      <p:to>
                                        <p:strVal val="visible"/>
                                      </p:to>
                                    </p:set>
                                    <p:animEffect transition="in" filter="checkerboard(across)">
                                      <p:cBhvr>
                                        <p:cTn id="7" dur="500"/>
                                        <p:tgtEl>
                                          <p:spTgt spid="2662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6270"/>
                                        </p:tgtEl>
                                        <p:attrNameLst>
                                          <p:attrName>style.visibility</p:attrName>
                                        </p:attrNameLst>
                                      </p:cBhvr>
                                      <p:to>
                                        <p:strVal val="visible"/>
                                      </p:to>
                                    </p:set>
                                    <p:animEffect transition="in" filter="checkerboard(across)">
                                      <p:cBhvr>
                                        <p:cTn id="12" dur="500"/>
                                        <p:tgtEl>
                                          <p:spTgt spid="2662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6271"/>
                                        </p:tgtEl>
                                        <p:attrNameLst>
                                          <p:attrName>style.visibility</p:attrName>
                                        </p:attrNameLst>
                                      </p:cBhvr>
                                      <p:to>
                                        <p:strVal val="visible"/>
                                      </p:to>
                                    </p:set>
                                    <p:animEffect transition="in" filter="checkerboard(across)">
                                      <p:cBhvr>
                                        <p:cTn id="17" dur="500"/>
                                        <p:tgtEl>
                                          <p:spTgt spid="2662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66272"/>
                                        </p:tgtEl>
                                        <p:attrNameLst>
                                          <p:attrName>style.visibility</p:attrName>
                                        </p:attrNameLst>
                                      </p:cBhvr>
                                      <p:to>
                                        <p:strVal val="visible"/>
                                      </p:to>
                                    </p:set>
                                    <p:animEffect transition="in" filter="checkerboard(across)">
                                      <p:cBhvr>
                                        <p:cTn id="22" dur="500"/>
                                        <p:tgtEl>
                                          <p:spTgt spid="2662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6273"/>
                                        </p:tgtEl>
                                        <p:attrNameLst>
                                          <p:attrName>style.visibility</p:attrName>
                                        </p:attrNameLst>
                                      </p:cBhvr>
                                      <p:to>
                                        <p:strVal val="visible"/>
                                      </p:to>
                                    </p:set>
                                    <p:animEffect transition="in" filter="checkerboard(across)">
                                      <p:cBhvr>
                                        <p:cTn id="27" dur="500"/>
                                        <p:tgtEl>
                                          <p:spTgt spid="26627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66267"/>
                                        </p:tgtEl>
                                        <p:attrNameLst>
                                          <p:attrName>style.visibility</p:attrName>
                                        </p:attrNameLst>
                                      </p:cBhvr>
                                      <p:to>
                                        <p:strVal val="visible"/>
                                      </p:to>
                                    </p:set>
                                    <p:animEffect transition="in" filter="checkerboard(across)">
                                      <p:cBhvr>
                                        <p:cTn id="32" dur="500"/>
                                        <p:tgtEl>
                                          <p:spTgt spid="266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7" grpId="0"/>
      <p:bldP spid="266268" grpId="0"/>
      <p:bldP spid="266270" grpId="0"/>
      <p:bldP spid="266271" grpId="0"/>
      <p:bldP spid="266272" grpId="0"/>
      <p:bldP spid="26627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3">
            <a:extLst>
              <a:ext uri="{FF2B5EF4-FFF2-40B4-BE49-F238E27FC236}">
                <a16:creationId xmlns:a16="http://schemas.microsoft.com/office/drawing/2014/main" id="{DDA0A31C-6D6A-2D29-EA3D-34200F2E7E85}"/>
              </a:ext>
            </a:extLst>
          </p:cNvPr>
          <p:cNvSpPr>
            <a:spLocks noChangeArrowheads="1"/>
          </p:cNvSpPr>
          <p:nvPr/>
        </p:nvSpPr>
        <p:spPr bwMode="auto">
          <a:xfrm>
            <a:off x="0" y="2425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endParaRPr lang="fr-FR" altLang="fr-FR" sz="1800">
              <a:latin typeface="Arial" panose="020B0604020202020204" pitchFamily="34" charset="0"/>
            </a:endParaRPr>
          </a:p>
        </p:txBody>
      </p:sp>
      <p:graphicFrame>
        <p:nvGraphicFramePr>
          <p:cNvPr id="267350" name="Group 86">
            <a:extLst>
              <a:ext uri="{FF2B5EF4-FFF2-40B4-BE49-F238E27FC236}">
                <a16:creationId xmlns:a16="http://schemas.microsoft.com/office/drawing/2014/main" id="{875515B0-2224-0B21-6F3E-78C6192DAFED}"/>
              </a:ext>
            </a:extLst>
          </p:cNvPr>
          <p:cNvGraphicFramePr>
            <a:graphicFrameLocks noGrp="1"/>
          </p:cNvGraphicFramePr>
          <p:nvPr/>
        </p:nvGraphicFramePr>
        <p:xfrm>
          <a:off x="0" y="928688"/>
          <a:ext cx="9144000" cy="1554162"/>
        </p:xfrm>
        <a:graphic>
          <a:graphicData uri="http://schemas.openxmlformats.org/drawingml/2006/table">
            <a:tbl>
              <a:tblPr/>
              <a:tblGrid>
                <a:gridCol w="9144000">
                  <a:extLst>
                    <a:ext uri="{9D8B030D-6E8A-4147-A177-3AD203B41FA5}">
                      <a16:colId xmlns:a16="http://schemas.microsoft.com/office/drawing/2014/main" val="20000"/>
                    </a:ext>
                  </a:extLst>
                </a:gridCol>
              </a:tblGrid>
              <a:tr h="1554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8" charset="0"/>
                          <a:cs typeface="Times New Roman" pitchFamily="18" charset="0"/>
                        </a:rPr>
                        <a:t>Ahmed est atteint d'une maladie récessive liée à l'X.  Sa femme est saine</a:t>
                      </a:r>
                      <a:r>
                        <a:rPr kumimoji="0" lang="fr-FR" sz="2400" b="0" i="0" u="none" strike="noStrike" cap="none" normalizeH="0" baseline="0" dirty="0">
                          <a:ln>
                            <a:noFill/>
                          </a:ln>
                          <a:solidFill>
                            <a:schemeClr val="tx1"/>
                          </a:solidFill>
                          <a:effectLst/>
                          <a:latin typeface="Times New Roman" pitchFamily="18" charset="0"/>
                          <a:cs typeface="Times New Roman" pitchFamily="18" charset="0"/>
                        </a:rPr>
                        <a:t>. </a:t>
                      </a:r>
                    </a:p>
                    <a:p>
                      <a:pPr marL="457200" marR="0" lvl="1" indent="0"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a:ln>
                            <a:noFill/>
                          </a:ln>
                          <a:solidFill>
                            <a:schemeClr val="tx1"/>
                          </a:solidFill>
                          <a:effectLst/>
                          <a:latin typeface="Times New Roman" pitchFamily="18" charset="0"/>
                          <a:cs typeface="Times New Roman" pitchFamily="18" charset="0"/>
                        </a:rPr>
                        <a:t> Quel est le risque que leur fils "transmette" la maladie ?</a:t>
                      </a:r>
                      <a:endParaRPr kumimoji="0" lang="fr-FR" sz="2400" b="0" i="0" u="none" strike="noStrike" cap="none" normalizeH="0" baseline="0" dirty="0">
                        <a:ln>
                          <a:noFill/>
                        </a:ln>
                        <a:solidFill>
                          <a:schemeClr val="tx1"/>
                        </a:solidFill>
                        <a:effectLst/>
                        <a:latin typeface="Times New Roman" pitchFamily="18" charset="0"/>
                        <a:cs typeface="Times New Roman" pitchFamily="18" charset="0"/>
                      </a:endParaRPr>
                    </a:p>
                    <a:p>
                      <a:pPr marL="457200" marR="0" lvl="1"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chemeClr val="hlink"/>
                          </a:solidFill>
                          <a:effectLst/>
                          <a:latin typeface="Times New Roman" pitchFamily="18" charset="0"/>
                          <a:cs typeface="Times New Roman" pitchFamily="18" charset="0"/>
                        </a:rPr>
                        <a:t>1 : 0              2 : 1              3 : 1/2      4 :  1/4</a:t>
                      </a:r>
                      <a:r>
                        <a:rPr kumimoji="0" lang="fr-FR"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fr-FR" sz="2400" b="0" i="0" u="none" strike="noStrike" cap="none" normalizeH="0" baseline="0" dirty="0">
                        <a:ln>
                          <a:noFill/>
                        </a:ln>
                        <a:solidFill>
                          <a:schemeClr val="hlink"/>
                        </a:solidFill>
                        <a:effectLst/>
                        <a:latin typeface="Times New Roman" pitchFamily="18" charset="0"/>
                        <a:cs typeface="Times New Roman" pitchFamily="18" charset="0"/>
                      </a:endParaRPr>
                    </a:p>
                  </a:txBody>
                  <a:tcPr marT="45665" marB="45665" anchor="ct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6020" name="Rectangle 33">
            <a:extLst>
              <a:ext uri="{FF2B5EF4-FFF2-40B4-BE49-F238E27FC236}">
                <a16:creationId xmlns:a16="http://schemas.microsoft.com/office/drawing/2014/main" id="{1E3664DF-EB38-9193-DE50-DA5D37C7EC09}"/>
              </a:ext>
            </a:extLst>
          </p:cNvPr>
          <p:cNvSpPr>
            <a:spLocks noChangeArrowheads="1"/>
          </p:cNvSpPr>
          <p:nvPr/>
        </p:nvSpPr>
        <p:spPr bwMode="auto">
          <a:xfrm>
            <a:off x="0" y="407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endParaRPr lang="fr-FR" altLang="fr-FR" sz="1800">
              <a:latin typeface="Arial" panose="020B0604020202020204" pitchFamily="34" charset="0"/>
            </a:endParaRPr>
          </a:p>
        </p:txBody>
      </p:sp>
      <p:sp>
        <p:nvSpPr>
          <p:cNvPr id="267346" name="Rectangle 82">
            <a:extLst>
              <a:ext uri="{FF2B5EF4-FFF2-40B4-BE49-F238E27FC236}">
                <a16:creationId xmlns:a16="http://schemas.microsoft.com/office/drawing/2014/main" id="{443A171C-1D82-DA7A-3359-2C5658746E27}"/>
              </a:ext>
            </a:extLst>
          </p:cNvPr>
          <p:cNvSpPr>
            <a:spLocks noChangeArrowheads="1"/>
          </p:cNvSpPr>
          <p:nvPr/>
        </p:nvSpPr>
        <p:spPr bwMode="auto">
          <a:xfrm>
            <a:off x="285750" y="3071813"/>
            <a:ext cx="86756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lvl="1">
              <a:spcBef>
                <a:spcPct val="0"/>
              </a:spcBef>
              <a:buClrTx/>
              <a:buSzTx/>
              <a:buFontTx/>
              <a:buChar char="•"/>
            </a:pPr>
            <a:r>
              <a:rPr lang="fr-FR" altLang="fr-FR" sz="2400" b="1">
                <a:latin typeface="Times New Roman" panose="02020603050405020304" pitchFamily="18" charset="0"/>
                <a:ea typeface="Times New Roman" panose="02020603050405020304" pitchFamily="18" charset="0"/>
                <a:cs typeface="Times New Roman" panose="02020603050405020304" pitchFamily="18" charset="0"/>
              </a:rPr>
              <a:t> Quel est le risque que leur fille soit conductrice ?</a:t>
            </a:r>
            <a:endParaRPr lang="fr-FR" altLang="fr-FR" sz="2400">
              <a:latin typeface="Times New Roman" panose="02020603050405020304" pitchFamily="18" charset="0"/>
              <a:ea typeface="Times New Roman" panose="02020603050405020304" pitchFamily="18" charset="0"/>
              <a:cs typeface="Times New Roman" panose="02020603050405020304" pitchFamily="18" charset="0"/>
            </a:endParaRPr>
          </a:p>
          <a:p>
            <a:pPr lvl="1">
              <a:spcBef>
                <a:spcPct val="0"/>
              </a:spcBef>
              <a:buClrTx/>
              <a:buSzTx/>
              <a:buFontTx/>
              <a:buNone/>
            </a:pPr>
            <a:r>
              <a:rPr lang="fr-FR" altLang="fr-FR" sz="2400" b="1">
                <a:solidFill>
                  <a:schemeClr val="hlink"/>
                </a:solidFill>
                <a:latin typeface="Times New Roman" panose="02020603050405020304" pitchFamily="18" charset="0"/>
                <a:ea typeface="Times New Roman" panose="02020603050405020304" pitchFamily="18" charset="0"/>
                <a:cs typeface="Times New Roman" panose="02020603050405020304" pitchFamily="18" charset="0"/>
              </a:rPr>
              <a:t>                   1 : 0              2 : 1              3 :1/2      4 : 1/4</a:t>
            </a:r>
            <a:r>
              <a:rPr lang="fr-FR" altLang="fr-FR" sz="2400">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267351" name="Rectangle 87">
            <a:extLst>
              <a:ext uri="{FF2B5EF4-FFF2-40B4-BE49-F238E27FC236}">
                <a16:creationId xmlns:a16="http://schemas.microsoft.com/office/drawing/2014/main" id="{55546A5F-C79C-2628-16AE-989349CFE1AA}"/>
              </a:ext>
            </a:extLst>
          </p:cNvPr>
          <p:cNvSpPr>
            <a:spLocks noChangeArrowheads="1"/>
          </p:cNvSpPr>
          <p:nvPr/>
        </p:nvSpPr>
        <p:spPr bwMode="auto">
          <a:xfrm>
            <a:off x="412750" y="4643438"/>
            <a:ext cx="84804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Char char="•"/>
            </a:pPr>
            <a:r>
              <a:rPr lang="fr-FR" altLang="fr-FR" sz="2400" b="1">
                <a:latin typeface="Times New Roman" panose="02020603050405020304" pitchFamily="18" charset="0"/>
                <a:ea typeface="Times New Roman" panose="02020603050405020304" pitchFamily="18" charset="0"/>
                <a:cs typeface="Times New Roman" panose="02020603050405020304" pitchFamily="18" charset="0"/>
              </a:rPr>
              <a:t> Quel  est le risque que leur fille "transmette" la maladie à son fils ?      </a:t>
            </a:r>
          </a:p>
          <a:p>
            <a:pPr algn="ctr">
              <a:spcBef>
                <a:spcPct val="0"/>
              </a:spcBef>
              <a:buClrTx/>
              <a:buSzTx/>
              <a:buFontTx/>
              <a:buNone/>
            </a:pPr>
            <a:r>
              <a:rPr lang="fr-FR" altLang="fr-FR" sz="2400" b="1">
                <a:latin typeface="Times New Roman" panose="02020603050405020304" pitchFamily="18" charset="0"/>
                <a:ea typeface="Times New Roman" panose="02020603050405020304" pitchFamily="18" charset="0"/>
                <a:cs typeface="Times New Roman" panose="02020603050405020304" pitchFamily="18" charset="0"/>
              </a:rPr>
              <a:t> </a:t>
            </a:r>
            <a:r>
              <a:rPr lang="fr-FR" altLang="fr-FR" sz="2400" b="1">
                <a:solidFill>
                  <a:schemeClr val="hlink"/>
                </a:solidFill>
                <a:latin typeface="Times New Roman" panose="02020603050405020304" pitchFamily="18" charset="0"/>
                <a:ea typeface="Times New Roman" panose="02020603050405020304" pitchFamily="18" charset="0"/>
                <a:cs typeface="Times New Roman" panose="02020603050405020304" pitchFamily="18" charset="0"/>
              </a:rPr>
              <a:t>1 : 0              2 : 1              3 : 1/2      4 : 1/4</a:t>
            </a:r>
          </a:p>
        </p:txBody>
      </p:sp>
      <p:sp>
        <p:nvSpPr>
          <p:cNvPr id="8" name="Rectangle 28">
            <a:extLst>
              <a:ext uri="{FF2B5EF4-FFF2-40B4-BE49-F238E27FC236}">
                <a16:creationId xmlns:a16="http://schemas.microsoft.com/office/drawing/2014/main" id="{9BAA3EEB-F181-08D8-3F3B-341763FFEB11}"/>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APPLICATIONS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67350"/>
                                        </p:tgtEl>
                                        <p:attrNameLst>
                                          <p:attrName>style.visibility</p:attrName>
                                        </p:attrNameLst>
                                      </p:cBhvr>
                                      <p:to>
                                        <p:strVal val="visible"/>
                                      </p:to>
                                    </p:set>
                                    <p:animEffect transition="in" filter="checkerboard(across)">
                                      <p:cBhvr>
                                        <p:cTn id="7" dur="500"/>
                                        <p:tgtEl>
                                          <p:spTgt spid="2673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7346"/>
                                        </p:tgtEl>
                                        <p:attrNameLst>
                                          <p:attrName>style.visibility</p:attrName>
                                        </p:attrNameLst>
                                      </p:cBhvr>
                                      <p:to>
                                        <p:strVal val="visible"/>
                                      </p:to>
                                    </p:set>
                                    <p:animEffect transition="in" filter="checkerboard(across)">
                                      <p:cBhvr>
                                        <p:cTn id="12" dur="500"/>
                                        <p:tgtEl>
                                          <p:spTgt spid="267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7351"/>
                                        </p:tgtEl>
                                        <p:attrNameLst>
                                          <p:attrName>style.visibility</p:attrName>
                                        </p:attrNameLst>
                                      </p:cBhvr>
                                      <p:to>
                                        <p:strVal val="visible"/>
                                      </p:to>
                                    </p:set>
                                    <p:animEffect transition="in" filter="checkerboard(across)">
                                      <p:cBhvr>
                                        <p:cTn id="17" dur="500"/>
                                        <p:tgtEl>
                                          <p:spTgt spid="26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346" grpId="0"/>
      <p:bldP spid="2673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BF83119F-0122-E381-676B-EE3E23F543FD}"/>
              </a:ext>
            </a:extLst>
          </p:cNvPr>
          <p:cNvSpPr>
            <a:spLocks noGrp="1" noRot="1" noChangeArrowheads="1"/>
          </p:cNvSpPr>
          <p:nvPr>
            <p:ph type="title"/>
          </p:nvPr>
        </p:nvSpPr>
        <p:spPr>
          <a:xfrm>
            <a:off x="3059113" y="549275"/>
            <a:ext cx="2881312" cy="358775"/>
          </a:xfrm>
        </p:spPr>
        <p:txBody>
          <a:bodyPr/>
          <a:lstStyle/>
          <a:p>
            <a:pPr eaLnBrk="1" hangingPunct="1">
              <a:defRPr/>
            </a:pPr>
            <a:r>
              <a:rPr lang="fr-FR" sz="3600"/>
              <a:t>Introduction</a:t>
            </a:r>
          </a:p>
        </p:txBody>
      </p:sp>
      <p:sp>
        <p:nvSpPr>
          <p:cNvPr id="144387" name="Rectangle 3">
            <a:extLst>
              <a:ext uri="{FF2B5EF4-FFF2-40B4-BE49-F238E27FC236}">
                <a16:creationId xmlns:a16="http://schemas.microsoft.com/office/drawing/2014/main" id="{FB5D5588-B4D4-4DA6-6EC5-AE6B384B7482}"/>
              </a:ext>
            </a:extLst>
          </p:cNvPr>
          <p:cNvSpPr>
            <a:spLocks noGrp="1" noChangeArrowheads="1"/>
          </p:cNvSpPr>
          <p:nvPr>
            <p:ph type="body" idx="1"/>
          </p:nvPr>
        </p:nvSpPr>
        <p:spPr>
          <a:xfrm>
            <a:off x="0" y="1844675"/>
            <a:ext cx="9144000" cy="1684338"/>
          </a:xfrm>
        </p:spPr>
        <p:txBody>
          <a:bodyPr/>
          <a:lstStyle/>
          <a:p>
            <a:pPr algn="just" eaLnBrk="1" hangingPunct="1">
              <a:defRPr/>
            </a:pPr>
            <a:r>
              <a:rPr lang="fr-FR" u="sng" dirty="0">
                <a:solidFill>
                  <a:schemeClr val="hlink"/>
                </a:solidFill>
              </a:rPr>
              <a:t>Génétique humaine</a:t>
            </a:r>
            <a:r>
              <a:rPr lang="fr-FR" dirty="0"/>
              <a:t>: Science de l’étude de la variation, de la transmission des caractères chez les êtres humains</a:t>
            </a:r>
          </a:p>
        </p:txBody>
      </p:sp>
      <p:sp>
        <p:nvSpPr>
          <p:cNvPr id="144388" name="Rectangle 4">
            <a:extLst>
              <a:ext uri="{FF2B5EF4-FFF2-40B4-BE49-F238E27FC236}">
                <a16:creationId xmlns:a16="http://schemas.microsoft.com/office/drawing/2014/main" id="{E6F2DC56-2BD5-6F72-586B-86D48D93CFDB}"/>
              </a:ext>
            </a:extLst>
          </p:cNvPr>
          <p:cNvSpPr>
            <a:spLocks noChangeArrowheads="1"/>
          </p:cNvSpPr>
          <p:nvPr/>
        </p:nvSpPr>
        <p:spPr bwMode="auto">
          <a:xfrm>
            <a:off x="0" y="4005263"/>
            <a:ext cx="9144000" cy="1439862"/>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70000"/>
              <a:buFont typeface="Wingdings" pitchFamily="2" charset="2"/>
              <a:buChar char="n"/>
              <a:defRPr/>
            </a:pPr>
            <a:r>
              <a:rPr lang="fr-FR" sz="3200" u="sng" dirty="0">
                <a:solidFill>
                  <a:schemeClr val="hlink"/>
                </a:solidFill>
                <a:effectLst>
                  <a:outerShdw blurRad="38100" dist="38100" dir="2700000" algn="tl">
                    <a:srgbClr val="000000"/>
                  </a:outerShdw>
                </a:effectLst>
                <a:latin typeface="Garamond" pitchFamily="18" charset="0"/>
              </a:rPr>
              <a:t>Génétique médicale</a:t>
            </a:r>
            <a:r>
              <a:rPr lang="fr-FR" sz="3200" dirty="0">
                <a:effectLst>
                  <a:outerShdw blurRad="38100" dist="38100" dir="2700000" algn="tl">
                    <a:srgbClr val="000000"/>
                  </a:outerShdw>
                </a:effectLst>
                <a:latin typeface="Garamond" pitchFamily="18" charset="0"/>
              </a:rPr>
              <a:t>: S’intéresse à la variation génétique humaine ayant un impact médical</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885B039-0076-5AD0-29F0-A9518BA02683}"/>
              </a:ext>
            </a:extLst>
          </p:cNvPr>
          <p:cNvSpPr>
            <a:spLocks noGrp="1"/>
          </p:cNvSpPr>
          <p:nvPr>
            <p:ph idx="1"/>
          </p:nvPr>
        </p:nvSpPr>
        <p:spPr>
          <a:xfrm>
            <a:off x="214313" y="214313"/>
            <a:ext cx="8643937" cy="4286250"/>
          </a:xfrm>
          <a:ln>
            <a:solidFill>
              <a:srgbClr val="FF0000"/>
            </a:solidFill>
          </a:ln>
        </p:spPr>
        <p:txBody>
          <a:bodyPr/>
          <a:lstStyle/>
          <a:p>
            <a:pPr>
              <a:buFont typeface="Wingdings" panose="05000000000000000000" pitchFamily="2" charset="2"/>
              <a:buNone/>
              <a:defRPr/>
            </a:pPr>
            <a:r>
              <a:rPr lang="fr-FR" sz="2000" dirty="0"/>
              <a:t>Mohamed et Malika viennent vous voir en consultation pour établir le type de transmission d’une maladie dans leur famille. </a:t>
            </a:r>
          </a:p>
          <a:p>
            <a:pPr>
              <a:buFont typeface="Wingdings" panose="05000000000000000000" pitchFamily="2" charset="2"/>
              <a:buNone/>
              <a:defRPr/>
            </a:pPr>
            <a:r>
              <a:rPr lang="fr-FR" sz="2000" dirty="0"/>
              <a:t>Ils ont quatre enfants Djamel et Karima sains et Ahmed et </a:t>
            </a:r>
            <a:r>
              <a:rPr lang="fr-FR" sz="2000" dirty="0" err="1"/>
              <a:t>Abla</a:t>
            </a:r>
            <a:r>
              <a:rPr lang="fr-FR" sz="2000" dirty="0"/>
              <a:t> qui ont la même maladie que leur mère alors que leur père est sain. </a:t>
            </a:r>
          </a:p>
          <a:p>
            <a:pPr>
              <a:buFont typeface="Wingdings" panose="05000000000000000000" pitchFamily="2" charset="2"/>
              <a:buNone/>
              <a:defRPr/>
            </a:pPr>
            <a:r>
              <a:rPr lang="fr-FR" sz="2000" dirty="0"/>
              <a:t> 1. Parmi ces différents modes de transmission à quoi pensez-vous ? </a:t>
            </a:r>
          </a:p>
          <a:p>
            <a:pPr>
              <a:buFont typeface="Wingdings" panose="05000000000000000000" pitchFamily="2" charset="2"/>
              <a:buNone/>
              <a:defRPr/>
            </a:pPr>
            <a:r>
              <a:rPr lang="fr-FR" sz="2000" dirty="0"/>
              <a:t>A. Autosomique récessive	B. Autosomique dominante     C. Récessive liée au sexe </a:t>
            </a:r>
          </a:p>
          <a:p>
            <a:pPr>
              <a:buFont typeface="Wingdings" panose="05000000000000000000" pitchFamily="2" charset="2"/>
              <a:buNone/>
              <a:defRPr/>
            </a:pPr>
            <a:r>
              <a:rPr lang="fr-FR" sz="2000" dirty="0"/>
              <a:t>D. Dominante liée au sexe      E. Dominante avec pénétrance réduite</a:t>
            </a:r>
          </a:p>
          <a:p>
            <a:pPr>
              <a:buFont typeface="Wingdings" panose="05000000000000000000" pitchFamily="2" charset="2"/>
              <a:buNone/>
              <a:defRPr/>
            </a:pPr>
            <a:r>
              <a:rPr lang="fr-FR" sz="2000" dirty="0"/>
              <a:t> 2. Ahmed est marié à Leila saine et ont 07 enfants tous sains. Quels sont les types de </a:t>
            </a:r>
          </a:p>
          <a:p>
            <a:pPr>
              <a:buFont typeface="Wingdings" panose="05000000000000000000" pitchFamily="2" charset="2"/>
              <a:buNone/>
              <a:defRPr/>
            </a:pPr>
            <a:r>
              <a:rPr lang="fr-FR" sz="2000" dirty="0"/>
              <a:t>transmissions que vous retenez ?</a:t>
            </a:r>
          </a:p>
          <a:p>
            <a:pPr>
              <a:buFont typeface="Wingdings" panose="05000000000000000000" pitchFamily="2" charset="2"/>
              <a:buNone/>
              <a:defRPr/>
            </a:pPr>
            <a:r>
              <a:rPr lang="fr-FR" sz="2000" dirty="0"/>
              <a:t> 3. Quel est le nom exact pour ce type de transmission</a:t>
            </a:r>
          </a:p>
        </p:txBody>
      </p:sp>
      <p:sp>
        <p:nvSpPr>
          <p:cNvPr id="52227" name="Rectangle 3">
            <a:extLst>
              <a:ext uri="{FF2B5EF4-FFF2-40B4-BE49-F238E27FC236}">
                <a16:creationId xmlns:a16="http://schemas.microsoft.com/office/drawing/2014/main" id="{4B76F7B2-EA86-95E7-9EA5-EFF713A4A34D}"/>
              </a:ext>
            </a:extLst>
          </p:cNvPr>
          <p:cNvSpPr>
            <a:spLocks noChangeArrowheads="1"/>
          </p:cNvSpPr>
          <p:nvPr/>
        </p:nvSpPr>
        <p:spPr bwMode="auto">
          <a:xfrm>
            <a:off x="4643438" y="4572000"/>
            <a:ext cx="428625"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spcAft>
                <a:spcPts val="1000"/>
              </a:spcAft>
              <a:buClrTx/>
              <a:buSzTx/>
              <a:buFontTx/>
              <a:buNone/>
            </a:pPr>
            <a:r>
              <a:rPr lang="fr-FR" altLang="fr-FR" sz="1800">
                <a:latin typeface="Calibri" panose="020F0502020204030204" pitchFamily="34" charset="0"/>
                <a:cs typeface="Arial" panose="020B0604020202020204" pitchFamily="34" charset="0"/>
              </a:rPr>
              <a:t>A</a:t>
            </a:r>
          </a:p>
          <a:p>
            <a:pPr>
              <a:spcBef>
                <a:spcPct val="0"/>
              </a:spcBef>
              <a:spcAft>
                <a:spcPts val="1000"/>
              </a:spcAft>
              <a:buClrTx/>
              <a:buSzTx/>
              <a:buFontTx/>
              <a:buNone/>
            </a:pPr>
            <a:r>
              <a:rPr lang="fr-FR" altLang="fr-FR" sz="1800">
                <a:latin typeface="Calibri" panose="020F0502020204030204" pitchFamily="34" charset="0"/>
                <a:cs typeface="Arial" panose="020B0604020202020204" pitchFamily="34" charset="0"/>
              </a:rPr>
              <a:t>B</a:t>
            </a:r>
          </a:p>
          <a:p>
            <a:pPr>
              <a:spcBef>
                <a:spcPct val="0"/>
              </a:spcBef>
              <a:spcAft>
                <a:spcPts val="1000"/>
              </a:spcAft>
              <a:buClrTx/>
              <a:buSzTx/>
              <a:buFontTx/>
              <a:buNone/>
            </a:pPr>
            <a:r>
              <a:rPr lang="fr-FR" altLang="fr-FR" sz="1800">
                <a:latin typeface="Calibri" panose="020F0502020204030204" pitchFamily="34" charset="0"/>
                <a:cs typeface="Arial" panose="020B0604020202020204" pitchFamily="34" charset="0"/>
              </a:rPr>
              <a:t>D</a:t>
            </a:r>
            <a:endParaRPr lang="fr-FR" altLang="fr-FR" sz="1800">
              <a:latin typeface="Arial" panose="020B0604020202020204" pitchFamily="34" charset="0"/>
            </a:endParaRPr>
          </a:p>
        </p:txBody>
      </p:sp>
      <p:sp>
        <p:nvSpPr>
          <p:cNvPr id="6" name="Rectangle 3">
            <a:extLst>
              <a:ext uri="{FF2B5EF4-FFF2-40B4-BE49-F238E27FC236}">
                <a16:creationId xmlns:a16="http://schemas.microsoft.com/office/drawing/2014/main" id="{DD5C61CC-85F9-4D55-887F-25E8426B5470}"/>
              </a:ext>
            </a:extLst>
          </p:cNvPr>
          <p:cNvSpPr>
            <a:spLocks noChangeArrowheads="1"/>
          </p:cNvSpPr>
          <p:nvPr/>
        </p:nvSpPr>
        <p:spPr bwMode="auto">
          <a:xfrm>
            <a:off x="5643563" y="4714875"/>
            <a:ext cx="2214562" cy="7858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spcAft>
                <a:spcPts val="1000"/>
              </a:spcAft>
              <a:buClrTx/>
              <a:buSzTx/>
              <a:buFontTx/>
              <a:buNone/>
            </a:pPr>
            <a:r>
              <a:rPr lang="fr-FR" altLang="fr-FR" sz="1800">
                <a:latin typeface="Calibri" panose="020F0502020204030204" pitchFamily="34" charset="0"/>
                <a:cs typeface="Arial" panose="020B0604020202020204" pitchFamily="34" charset="0"/>
              </a:rPr>
              <a:t>A probablement </a:t>
            </a:r>
          </a:p>
          <a:p>
            <a:pPr>
              <a:spcBef>
                <a:spcPct val="0"/>
              </a:spcBef>
              <a:spcAft>
                <a:spcPts val="1000"/>
              </a:spcAft>
              <a:buClrTx/>
              <a:buSzTx/>
              <a:buFontTx/>
              <a:buNone/>
            </a:pPr>
            <a:r>
              <a:rPr lang="fr-FR" altLang="fr-FR" sz="1800">
                <a:latin typeface="Calibri" panose="020F0502020204030204" pitchFamily="34" charset="0"/>
                <a:cs typeface="Arial" panose="020B0604020202020204" pitchFamily="34" charset="0"/>
              </a:rPr>
              <a:t>B rarement</a:t>
            </a:r>
            <a:endParaRPr lang="fr-FR" altLang="fr-FR" sz="1800">
              <a:latin typeface="Arial" panose="020B0604020202020204" pitchFamily="34" charset="0"/>
            </a:endParaRPr>
          </a:p>
        </p:txBody>
      </p:sp>
      <p:sp>
        <p:nvSpPr>
          <p:cNvPr id="52228" name="Rectangle 4">
            <a:extLst>
              <a:ext uri="{FF2B5EF4-FFF2-40B4-BE49-F238E27FC236}">
                <a16:creationId xmlns:a16="http://schemas.microsoft.com/office/drawing/2014/main" id="{CAD85EE6-B487-F203-8199-99DFB2ECD38A}"/>
              </a:ext>
            </a:extLst>
          </p:cNvPr>
          <p:cNvSpPr>
            <a:spLocks noChangeArrowheads="1"/>
          </p:cNvSpPr>
          <p:nvPr/>
        </p:nvSpPr>
        <p:spPr bwMode="auto">
          <a:xfrm>
            <a:off x="5572125" y="6000750"/>
            <a:ext cx="2428875"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spcAft>
                <a:spcPts val="1000"/>
              </a:spcAft>
              <a:buClrTx/>
              <a:buSzTx/>
              <a:buFontTx/>
              <a:buNone/>
            </a:pPr>
            <a:r>
              <a:rPr lang="fr-FR" altLang="fr-FR" sz="1800">
                <a:latin typeface="Calibri" panose="020F0502020204030204" pitchFamily="34" charset="0"/>
                <a:cs typeface="Arial" panose="020B0604020202020204" pitchFamily="34" charset="0"/>
              </a:rPr>
              <a:t>PSEUDO DOMINANTE</a:t>
            </a:r>
            <a:endParaRPr lang="fr-FR" altLang="fr-FR" sz="1800">
              <a:latin typeface="Arial" panose="020B0604020202020204" pitchFamily="34" charset="0"/>
            </a:endParaRPr>
          </a:p>
        </p:txBody>
      </p:sp>
      <p:sp>
        <p:nvSpPr>
          <p:cNvPr id="8" name="Rectangle 4">
            <a:extLst>
              <a:ext uri="{FF2B5EF4-FFF2-40B4-BE49-F238E27FC236}">
                <a16:creationId xmlns:a16="http://schemas.microsoft.com/office/drawing/2014/main" id="{1188ED1C-CA38-7B43-BAEE-69026A4CDD28}"/>
              </a:ext>
            </a:extLst>
          </p:cNvPr>
          <p:cNvSpPr>
            <a:spLocks noChangeArrowheads="1"/>
          </p:cNvSpPr>
          <p:nvPr/>
        </p:nvSpPr>
        <p:spPr bwMode="auto">
          <a:xfrm>
            <a:off x="3286125" y="4500563"/>
            <a:ext cx="1143000" cy="342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spcAft>
                <a:spcPts val="1000"/>
              </a:spcAft>
              <a:buClrTx/>
              <a:buSzTx/>
              <a:buFontTx/>
              <a:buNone/>
            </a:pPr>
            <a:r>
              <a:rPr lang="fr-FR" altLang="fr-FR" sz="1800">
                <a:latin typeface="Calibri" panose="020F0502020204030204" pitchFamily="34" charset="0"/>
                <a:cs typeface="Arial" panose="020B0604020202020204" pitchFamily="34" charset="0"/>
              </a:rPr>
              <a:t>Réponse</a:t>
            </a:r>
            <a:endParaRPr lang="fr-FR" altLang="fr-FR" sz="1800">
              <a:latin typeface="Arial" panose="020B0604020202020204" pitchFamily="34" charset="0"/>
            </a:endParaRPr>
          </a:p>
        </p:txBody>
      </p:sp>
      <p:sp>
        <p:nvSpPr>
          <p:cNvPr id="87046" name="Rectangle 6">
            <a:extLst>
              <a:ext uri="{FF2B5EF4-FFF2-40B4-BE49-F238E27FC236}">
                <a16:creationId xmlns:a16="http://schemas.microsoft.com/office/drawing/2014/main" id="{C529D586-F7EE-E8CC-EEDF-1422FDDBE05A}"/>
              </a:ext>
            </a:extLst>
          </p:cNvPr>
          <p:cNvSpPr>
            <a:spLocks noChangeArrowheads="1"/>
          </p:cNvSpPr>
          <p:nvPr/>
        </p:nvSpPr>
        <p:spPr bwMode="auto">
          <a:xfrm>
            <a:off x="857250" y="4786313"/>
            <a:ext cx="285750" cy="285750"/>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7047" name="Rectangle 9">
            <a:extLst>
              <a:ext uri="{FF2B5EF4-FFF2-40B4-BE49-F238E27FC236}">
                <a16:creationId xmlns:a16="http://schemas.microsoft.com/office/drawing/2014/main" id="{05EAFE85-CF98-E247-FE1B-AABF120B29C6}"/>
              </a:ext>
            </a:extLst>
          </p:cNvPr>
          <p:cNvSpPr>
            <a:spLocks noChangeArrowheads="1"/>
          </p:cNvSpPr>
          <p:nvPr/>
        </p:nvSpPr>
        <p:spPr bwMode="auto">
          <a:xfrm>
            <a:off x="428625" y="5429250"/>
            <a:ext cx="285750" cy="285750"/>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7048" name="Rectangle 10">
            <a:extLst>
              <a:ext uri="{FF2B5EF4-FFF2-40B4-BE49-F238E27FC236}">
                <a16:creationId xmlns:a16="http://schemas.microsoft.com/office/drawing/2014/main" id="{5121BA9E-1071-E8FC-55B2-7782E9E36DA1}"/>
              </a:ext>
            </a:extLst>
          </p:cNvPr>
          <p:cNvSpPr>
            <a:spLocks noChangeArrowheads="1"/>
          </p:cNvSpPr>
          <p:nvPr/>
        </p:nvSpPr>
        <p:spPr bwMode="auto">
          <a:xfrm>
            <a:off x="2286000" y="5429250"/>
            <a:ext cx="285750" cy="285750"/>
          </a:xfrm>
          <a:prstGeom prst="rect">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7049" name="Ellipse 12">
            <a:extLst>
              <a:ext uri="{FF2B5EF4-FFF2-40B4-BE49-F238E27FC236}">
                <a16:creationId xmlns:a16="http://schemas.microsoft.com/office/drawing/2014/main" id="{82B2C74A-E833-4F16-28E1-95D1204E62DD}"/>
              </a:ext>
            </a:extLst>
          </p:cNvPr>
          <p:cNvSpPr>
            <a:spLocks noChangeArrowheads="1"/>
          </p:cNvSpPr>
          <p:nvPr/>
        </p:nvSpPr>
        <p:spPr bwMode="auto">
          <a:xfrm flipH="1">
            <a:off x="1643063" y="5429250"/>
            <a:ext cx="285750" cy="285750"/>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7050" name="Ellipse 13">
            <a:extLst>
              <a:ext uri="{FF2B5EF4-FFF2-40B4-BE49-F238E27FC236}">
                <a16:creationId xmlns:a16="http://schemas.microsoft.com/office/drawing/2014/main" id="{DB39194D-9CB0-0F11-8F87-E3F992FC9E6E}"/>
              </a:ext>
            </a:extLst>
          </p:cNvPr>
          <p:cNvSpPr>
            <a:spLocks noChangeArrowheads="1"/>
          </p:cNvSpPr>
          <p:nvPr/>
        </p:nvSpPr>
        <p:spPr bwMode="auto">
          <a:xfrm flipH="1">
            <a:off x="1071563" y="5429250"/>
            <a:ext cx="285750" cy="28575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87051" name="Ellipse 14">
            <a:extLst>
              <a:ext uri="{FF2B5EF4-FFF2-40B4-BE49-F238E27FC236}">
                <a16:creationId xmlns:a16="http://schemas.microsoft.com/office/drawing/2014/main" id="{2046D68A-5D82-EDB2-5A62-24890AC88F7D}"/>
              </a:ext>
            </a:extLst>
          </p:cNvPr>
          <p:cNvSpPr>
            <a:spLocks noChangeArrowheads="1"/>
          </p:cNvSpPr>
          <p:nvPr/>
        </p:nvSpPr>
        <p:spPr bwMode="auto">
          <a:xfrm flipH="1">
            <a:off x="1571625" y="4786313"/>
            <a:ext cx="285750" cy="285750"/>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cxnSp>
        <p:nvCxnSpPr>
          <p:cNvPr id="87052" name="Connecteur droit 16">
            <a:extLst>
              <a:ext uri="{FF2B5EF4-FFF2-40B4-BE49-F238E27FC236}">
                <a16:creationId xmlns:a16="http://schemas.microsoft.com/office/drawing/2014/main" id="{040D5B7D-CB5B-A8AF-1CE5-3A47BE7D32C1}"/>
              </a:ext>
            </a:extLst>
          </p:cNvPr>
          <p:cNvCxnSpPr>
            <a:cxnSpLocks noChangeShapeType="1"/>
            <a:stCxn id="87046" idx="3"/>
            <a:endCxn id="87051" idx="6"/>
          </p:cNvCxnSpPr>
          <p:nvPr/>
        </p:nvCxnSpPr>
        <p:spPr bwMode="auto">
          <a:xfrm>
            <a:off x="1143000" y="4929188"/>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7053" name="Connecteur droit 17">
            <a:extLst>
              <a:ext uri="{FF2B5EF4-FFF2-40B4-BE49-F238E27FC236}">
                <a16:creationId xmlns:a16="http://schemas.microsoft.com/office/drawing/2014/main" id="{EF0D9FFE-1ACB-BA97-C0B3-D83F032C6A7C}"/>
              </a:ext>
            </a:extLst>
          </p:cNvPr>
          <p:cNvCxnSpPr>
            <a:cxnSpLocks noChangeShapeType="1"/>
          </p:cNvCxnSpPr>
          <p:nvPr/>
        </p:nvCxnSpPr>
        <p:spPr bwMode="auto">
          <a:xfrm>
            <a:off x="571500" y="5214938"/>
            <a:ext cx="185737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7054" name="Connecteur droit 24">
            <a:extLst>
              <a:ext uri="{FF2B5EF4-FFF2-40B4-BE49-F238E27FC236}">
                <a16:creationId xmlns:a16="http://schemas.microsoft.com/office/drawing/2014/main" id="{A48BE253-169F-7D59-C182-3CE44D306B67}"/>
              </a:ext>
            </a:extLst>
          </p:cNvPr>
          <p:cNvCxnSpPr>
            <a:cxnSpLocks noChangeShapeType="1"/>
          </p:cNvCxnSpPr>
          <p:nvPr/>
        </p:nvCxnSpPr>
        <p:spPr bwMode="auto">
          <a:xfrm rot="5400000">
            <a:off x="464344" y="5322094"/>
            <a:ext cx="21431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7055" name="Connecteur droit 28">
            <a:extLst>
              <a:ext uri="{FF2B5EF4-FFF2-40B4-BE49-F238E27FC236}">
                <a16:creationId xmlns:a16="http://schemas.microsoft.com/office/drawing/2014/main" id="{6917BE20-C58A-65F6-2FFD-80E671018B01}"/>
              </a:ext>
            </a:extLst>
          </p:cNvPr>
          <p:cNvCxnSpPr>
            <a:cxnSpLocks noChangeShapeType="1"/>
          </p:cNvCxnSpPr>
          <p:nvPr/>
        </p:nvCxnSpPr>
        <p:spPr bwMode="auto">
          <a:xfrm rot="5400000">
            <a:off x="2320926" y="5321300"/>
            <a:ext cx="21431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7056" name="Connecteur droit 29">
            <a:extLst>
              <a:ext uri="{FF2B5EF4-FFF2-40B4-BE49-F238E27FC236}">
                <a16:creationId xmlns:a16="http://schemas.microsoft.com/office/drawing/2014/main" id="{7E76F52D-CB72-8955-3D9F-B0ADD6972866}"/>
              </a:ext>
            </a:extLst>
          </p:cNvPr>
          <p:cNvCxnSpPr>
            <a:cxnSpLocks noChangeShapeType="1"/>
          </p:cNvCxnSpPr>
          <p:nvPr/>
        </p:nvCxnSpPr>
        <p:spPr bwMode="auto">
          <a:xfrm rot="5400000">
            <a:off x="1677988" y="5321300"/>
            <a:ext cx="214312"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7057" name="Connecteur droit 30">
            <a:extLst>
              <a:ext uri="{FF2B5EF4-FFF2-40B4-BE49-F238E27FC236}">
                <a16:creationId xmlns:a16="http://schemas.microsoft.com/office/drawing/2014/main" id="{E546FFCA-A966-1D70-D3E4-445F88C766CD}"/>
              </a:ext>
            </a:extLst>
          </p:cNvPr>
          <p:cNvCxnSpPr>
            <a:cxnSpLocks noChangeShapeType="1"/>
          </p:cNvCxnSpPr>
          <p:nvPr/>
        </p:nvCxnSpPr>
        <p:spPr bwMode="auto">
          <a:xfrm rot="5400000">
            <a:off x="1106488" y="5321300"/>
            <a:ext cx="214312"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2" name="Connecteur droit 31">
            <a:extLst>
              <a:ext uri="{FF2B5EF4-FFF2-40B4-BE49-F238E27FC236}">
                <a16:creationId xmlns:a16="http://schemas.microsoft.com/office/drawing/2014/main" id="{1C298690-160D-562C-B76F-5109D6075D92}"/>
              </a:ext>
            </a:extLst>
          </p:cNvPr>
          <p:cNvCxnSpPr>
            <a:cxnSpLocks noChangeShapeType="1"/>
          </p:cNvCxnSpPr>
          <p:nvPr/>
        </p:nvCxnSpPr>
        <p:spPr bwMode="auto">
          <a:xfrm>
            <a:off x="2571750" y="5570538"/>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 name="Ellipse 32">
            <a:extLst>
              <a:ext uri="{FF2B5EF4-FFF2-40B4-BE49-F238E27FC236}">
                <a16:creationId xmlns:a16="http://schemas.microsoft.com/office/drawing/2014/main" id="{BCF97AEC-1463-DD78-F995-B16676ABF7B4}"/>
              </a:ext>
            </a:extLst>
          </p:cNvPr>
          <p:cNvSpPr>
            <a:spLocks noChangeArrowheads="1"/>
          </p:cNvSpPr>
          <p:nvPr/>
        </p:nvSpPr>
        <p:spPr bwMode="auto">
          <a:xfrm flipH="1">
            <a:off x="3000375" y="5429250"/>
            <a:ext cx="285750" cy="28575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cxnSp>
        <p:nvCxnSpPr>
          <p:cNvPr id="34" name="Connecteur droit 33">
            <a:extLst>
              <a:ext uri="{FF2B5EF4-FFF2-40B4-BE49-F238E27FC236}">
                <a16:creationId xmlns:a16="http://schemas.microsoft.com/office/drawing/2014/main" id="{CE45377A-6FD6-ED3B-4BF2-BE19849B38B7}"/>
              </a:ext>
            </a:extLst>
          </p:cNvPr>
          <p:cNvCxnSpPr>
            <a:cxnSpLocks noChangeShapeType="1"/>
          </p:cNvCxnSpPr>
          <p:nvPr/>
        </p:nvCxnSpPr>
        <p:spPr bwMode="auto">
          <a:xfrm rot="5400000">
            <a:off x="2643982" y="5715794"/>
            <a:ext cx="28416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 name="Connecteur droit 34">
            <a:extLst>
              <a:ext uri="{FF2B5EF4-FFF2-40B4-BE49-F238E27FC236}">
                <a16:creationId xmlns:a16="http://schemas.microsoft.com/office/drawing/2014/main" id="{E6FA9034-8F83-8B8E-20ED-A979F58C14C7}"/>
              </a:ext>
            </a:extLst>
          </p:cNvPr>
          <p:cNvCxnSpPr>
            <a:cxnSpLocks noChangeShapeType="1"/>
          </p:cNvCxnSpPr>
          <p:nvPr/>
        </p:nvCxnSpPr>
        <p:spPr bwMode="auto">
          <a:xfrm>
            <a:off x="2214563" y="5857875"/>
            <a:ext cx="1071562"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7062" name="Connecteur droit 35">
            <a:extLst>
              <a:ext uri="{FF2B5EF4-FFF2-40B4-BE49-F238E27FC236}">
                <a16:creationId xmlns:a16="http://schemas.microsoft.com/office/drawing/2014/main" id="{67171E73-7A81-80A5-B050-FEED8DCB7F5E}"/>
              </a:ext>
            </a:extLst>
          </p:cNvPr>
          <p:cNvCxnSpPr>
            <a:cxnSpLocks noChangeShapeType="1"/>
          </p:cNvCxnSpPr>
          <p:nvPr/>
        </p:nvCxnSpPr>
        <p:spPr bwMode="auto">
          <a:xfrm rot="5400000">
            <a:off x="1219201" y="5067300"/>
            <a:ext cx="285750" cy="9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9" name="Rectangle 38">
            <a:extLst>
              <a:ext uri="{FF2B5EF4-FFF2-40B4-BE49-F238E27FC236}">
                <a16:creationId xmlns:a16="http://schemas.microsoft.com/office/drawing/2014/main" id="{DB2B7558-606B-C70B-2147-6F0D8E308343}"/>
              </a:ext>
            </a:extLst>
          </p:cNvPr>
          <p:cNvSpPr/>
          <p:nvPr/>
        </p:nvSpPr>
        <p:spPr bwMode="auto">
          <a:xfrm>
            <a:off x="2071688" y="6072188"/>
            <a:ext cx="285750" cy="28575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r>
              <a:rPr lang="fr-FR" sz="1600" dirty="0">
                <a:latin typeface="+mj-lt"/>
              </a:rPr>
              <a:t>4</a:t>
            </a:r>
          </a:p>
        </p:txBody>
      </p:sp>
      <p:cxnSp>
        <p:nvCxnSpPr>
          <p:cNvPr id="40" name="Connecteur droit 39">
            <a:extLst>
              <a:ext uri="{FF2B5EF4-FFF2-40B4-BE49-F238E27FC236}">
                <a16:creationId xmlns:a16="http://schemas.microsoft.com/office/drawing/2014/main" id="{D7C536EF-6511-A86B-963D-E63154AFA0D7}"/>
              </a:ext>
            </a:extLst>
          </p:cNvPr>
          <p:cNvCxnSpPr>
            <a:cxnSpLocks noChangeShapeType="1"/>
          </p:cNvCxnSpPr>
          <p:nvPr/>
        </p:nvCxnSpPr>
        <p:spPr bwMode="auto">
          <a:xfrm rot="5400000">
            <a:off x="2107406" y="5965032"/>
            <a:ext cx="2127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2" name="Ellipse 41">
            <a:extLst>
              <a:ext uri="{FF2B5EF4-FFF2-40B4-BE49-F238E27FC236}">
                <a16:creationId xmlns:a16="http://schemas.microsoft.com/office/drawing/2014/main" id="{9BB417F6-43C8-1394-F39A-D227D8CF36AF}"/>
              </a:ext>
            </a:extLst>
          </p:cNvPr>
          <p:cNvSpPr/>
          <p:nvPr/>
        </p:nvSpPr>
        <p:spPr bwMode="auto">
          <a:xfrm flipH="1">
            <a:off x="3152775" y="6072188"/>
            <a:ext cx="285750" cy="285750"/>
          </a:xfrm>
          <a:prstGeom prst="ellipse">
            <a:avLst/>
          </a:prstGeom>
          <a:noFill/>
          <a:ln w="9525" cap="flat" cmpd="sng" algn="ctr">
            <a:solidFill>
              <a:schemeClr val="tx1"/>
            </a:solidFill>
            <a:prstDash val="solid"/>
            <a:round/>
            <a:headEnd type="none" w="med" len="med"/>
            <a:tailEnd type="none" w="med" len="med"/>
          </a:ln>
          <a:effectLst/>
        </p:spPr>
        <p:txBody>
          <a:bodyPr/>
          <a:lstStyle/>
          <a:p>
            <a:pPr>
              <a:defRPr/>
            </a:pPr>
            <a:r>
              <a:rPr lang="fr-FR" sz="1400" dirty="0">
                <a:latin typeface="+mj-lt"/>
              </a:rPr>
              <a:t>3</a:t>
            </a:r>
          </a:p>
        </p:txBody>
      </p:sp>
      <p:cxnSp>
        <p:nvCxnSpPr>
          <p:cNvPr id="43" name="Connecteur droit 42">
            <a:extLst>
              <a:ext uri="{FF2B5EF4-FFF2-40B4-BE49-F238E27FC236}">
                <a16:creationId xmlns:a16="http://schemas.microsoft.com/office/drawing/2014/main" id="{B0E70108-075A-D2BF-ABCC-5A63C6E7D3BF}"/>
              </a:ext>
            </a:extLst>
          </p:cNvPr>
          <p:cNvCxnSpPr>
            <a:cxnSpLocks noChangeShapeType="1"/>
          </p:cNvCxnSpPr>
          <p:nvPr/>
        </p:nvCxnSpPr>
        <p:spPr bwMode="auto">
          <a:xfrm rot="5400000">
            <a:off x="3178968" y="5965032"/>
            <a:ext cx="214313"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2227"/>
                                        </p:tgtEl>
                                        <p:attrNameLst>
                                          <p:attrName>style.visibility</p:attrName>
                                        </p:attrNameLst>
                                      </p:cBhvr>
                                      <p:to>
                                        <p:strVal val="visible"/>
                                      </p:to>
                                    </p:set>
                                    <p:animEffect transition="in" filter="checkerboard(across)">
                                      <p:cBhvr>
                                        <p:cTn id="10" dur="500"/>
                                        <p:tgtEl>
                                          <p:spTgt spid="5222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checkerboard(across)">
                                      <p:cBhvr>
                                        <p:cTn id="15" dur="500"/>
                                        <p:tgtEl>
                                          <p:spTgt spid="32"/>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checkerboard(across)">
                                      <p:cBhvr>
                                        <p:cTn id="18" dur="500"/>
                                        <p:tgtEl>
                                          <p:spTgt spid="33"/>
                                        </p:tgtEl>
                                      </p:cBhvr>
                                    </p:animEffect>
                                  </p:childTnLst>
                                </p:cTn>
                              </p:par>
                              <p:par>
                                <p:cTn id="19" presetID="5" presetClass="entr" presetSubtype="1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checkerboard(across)">
                                      <p:cBhvr>
                                        <p:cTn id="21" dur="500"/>
                                        <p:tgtEl>
                                          <p:spTgt spid="34"/>
                                        </p:tgtEl>
                                      </p:cBhvr>
                                    </p:animEffect>
                                  </p:childTnLst>
                                </p:cTn>
                              </p:par>
                              <p:par>
                                <p:cTn id="22" presetID="5" presetClass="entr" presetSubtype="10" fill="hold"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checkerboard(across)">
                                      <p:cBhvr>
                                        <p:cTn id="24" dur="500"/>
                                        <p:tgtEl>
                                          <p:spTgt spid="35"/>
                                        </p:tgtEl>
                                      </p:cBhvr>
                                    </p:animEffect>
                                  </p:childTnLst>
                                </p:cTn>
                              </p:par>
                              <p:par>
                                <p:cTn id="25" presetID="5" presetClass="entr" presetSubtype="1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checkerboard(across)">
                                      <p:cBhvr>
                                        <p:cTn id="27" dur="500"/>
                                        <p:tgtEl>
                                          <p:spTgt spid="40"/>
                                        </p:tgtEl>
                                      </p:cBhvr>
                                    </p:animEffect>
                                  </p:childTnLst>
                                </p:cTn>
                              </p:par>
                              <p:par>
                                <p:cTn id="28" presetID="5" presetClass="entr" presetSubtype="10" fill="hold"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checkerboard(across)">
                                      <p:cBhvr>
                                        <p:cTn id="30" dur="500"/>
                                        <p:tgtEl>
                                          <p:spTgt spid="4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checkerboard(across)">
                                      <p:cBhvr>
                                        <p:cTn id="33" dur="500"/>
                                        <p:tgtEl>
                                          <p:spTgt spid="42"/>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checkerboard(across)">
                                      <p:cBhvr>
                                        <p:cTn id="36" dur="500"/>
                                        <p:tgtEl>
                                          <p:spTgt spid="3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checkerboard(across)">
                                      <p:cBhvr>
                                        <p:cTn id="41" dur="500"/>
                                        <p:tgtEl>
                                          <p:spTgt spid="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52228"/>
                                        </p:tgtEl>
                                        <p:attrNameLst>
                                          <p:attrName>style.visibility</p:attrName>
                                        </p:attrNameLst>
                                      </p:cBhvr>
                                      <p:to>
                                        <p:strVal val="visible"/>
                                      </p:to>
                                    </p:set>
                                    <p:animEffect transition="in" filter="checkerboard(across)">
                                      <p:cBhvr>
                                        <p:cTn id="46" dur="500"/>
                                        <p:tgtEl>
                                          <p:spTgt spid="52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P spid="6" grpId="0" animBg="1"/>
      <p:bldP spid="52228" grpId="0" animBg="1"/>
      <p:bldP spid="8" grpId="0" animBg="1"/>
      <p:bldP spid="33" grpId="0" animBg="1"/>
      <p:bldP spid="39" grpId="0" animBg="1"/>
      <p:bldP spid="4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789BB2D-4E9F-F11E-15D8-F01C970EE1CC}"/>
              </a:ext>
            </a:extLst>
          </p:cNvPr>
          <p:cNvSpPr>
            <a:spLocks noGrp="1"/>
          </p:cNvSpPr>
          <p:nvPr>
            <p:ph idx="1"/>
          </p:nvPr>
        </p:nvSpPr>
        <p:spPr>
          <a:xfrm>
            <a:off x="214313" y="428625"/>
            <a:ext cx="8401050" cy="5286375"/>
          </a:xfrm>
        </p:spPr>
        <p:txBody>
          <a:bodyPr/>
          <a:lstStyle/>
          <a:p>
            <a:pPr>
              <a:buFont typeface="Wingdings" panose="05000000000000000000" pitchFamily="2" charset="2"/>
              <a:buNone/>
              <a:defRPr/>
            </a:pPr>
            <a:r>
              <a:rPr lang="fr-FR" dirty="0"/>
              <a:t> </a:t>
            </a:r>
            <a:r>
              <a:rPr lang="fr-FR" sz="2000" dirty="0"/>
              <a:t>Q1 : Le risque chez un homme atteint d’une maladie a transmission autosomique dominante ; d’avoir un garçon atteint est de :</a:t>
            </a:r>
          </a:p>
          <a:p>
            <a:pPr>
              <a:buFont typeface="Wingdings" panose="05000000000000000000" pitchFamily="2" charset="2"/>
              <a:buNone/>
              <a:defRPr/>
            </a:pPr>
            <a:r>
              <a:rPr lang="fr-FR" sz="2000" dirty="0"/>
              <a:t>                A.0%           B.25%           C.35%          D.50%          E.100%	</a:t>
            </a:r>
          </a:p>
          <a:p>
            <a:pPr>
              <a:buFont typeface="Wingdings" panose="05000000000000000000" pitchFamily="2" charset="2"/>
              <a:buNone/>
              <a:defRPr/>
            </a:pPr>
            <a:r>
              <a:rPr lang="fr-FR" sz="2000" dirty="0"/>
              <a:t> Q2 : Le risque chez une femme atteinte d’une maladie a transmission autosomique dominante, a pénétrance réduite (70%), d’avoir un garçon atteint est de :      A.0%           B.25%           C.35%          D.50%          E.100%</a:t>
            </a:r>
            <a:r>
              <a:rPr lang="fr-FR" dirty="0"/>
              <a:t>	</a:t>
            </a:r>
          </a:p>
          <a:p>
            <a:pPr>
              <a:buFont typeface="Wingdings" panose="05000000000000000000" pitchFamily="2" charset="2"/>
              <a:buNone/>
              <a:defRPr/>
            </a:pPr>
            <a:r>
              <a:rPr lang="fr-FR" dirty="0"/>
              <a:t> </a:t>
            </a:r>
            <a:r>
              <a:rPr lang="fr-FR" sz="2000" dirty="0"/>
              <a:t>Q3 : Le risque chez une femme atteinte d’une maladie a transmission dominante liée au sexe d’avoir un garçon atteint est de : </a:t>
            </a:r>
          </a:p>
          <a:p>
            <a:pPr>
              <a:buFont typeface="Wingdings" panose="05000000000000000000" pitchFamily="2" charset="2"/>
              <a:buNone/>
              <a:defRPr/>
            </a:pPr>
            <a:r>
              <a:rPr lang="fr-FR" sz="2000" dirty="0"/>
              <a:t>                A.0%           B.25%           C.35%          D.50%          E.100%	</a:t>
            </a:r>
          </a:p>
          <a:p>
            <a:pPr>
              <a:buFont typeface="Wingdings" panose="05000000000000000000" pitchFamily="2" charset="2"/>
              <a:buNone/>
              <a:defRPr/>
            </a:pPr>
            <a:r>
              <a:rPr lang="fr-FR" sz="2000" dirty="0"/>
              <a:t> </a:t>
            </a:r>
          </a:p>
          <a:p>
            <a:pPr>
              <a:buFont typeface="Wingdings" panose="05000000000000000000" pitchFamily="2" charset="2"/>
              <a:buNone/>
              <a:defRPr/>
            </a:pPr>
            <a:r>
              <a:rPr lang="fr-FR" sz="2000" dirty="0"/>
              <a:t>Q4 : Le risque chez un homme atteint d’une maladie a transmission récessive liée au sexe d’avoir une fille atteinte est de : </a:t>
            </a:r>
          </a:p>
          <a:p>
            <a:pPr>
              <a:buFont typeface="Wingdings" panose="05000000000000000000" pitchFamily="2" charset="2"/>
              <a:buNone/>
              <a:defRPr/>
            </a:pPr>
            <a:r>
              <a:rPr lang="fr-FR" sz="2000" dirty="0"/>
              <a:t>               A.0%           B.25%           C.35%          D.50%          E.100%	</a:t>
            </a:r>
          </a:p>
          <a:p>
            <a:pPr>
              <a:buFont typeface="Wingdings" panose="05000000000000000000" pitchFamily="2" charset="2"/>
              <a:buNone/>
              <a:defRPr/>
            </a:pPr>
            <a:r>
              <a:rPr lang="fr-FR" sz="2000" dirty="0"/>
              <a:t> </a:t>
            </a:r>
          </a:p>
        </p:txBody>
      </p:sp>
      <p:sp>
        <p:nvSpPr>
          <p:cNvPr id="88066" name="Rectangle 4">
            <a:extLst>
              <a:ext uri="{FF2B5EF4-FFF2-40B4-BE49-F238E27FC236}">
                <a16:creationId xmlns:a16="http://schemas.microsoft.com/office/drawing/2014/main" id="{6916BCA2-EE8A-D25E-168C-A5ABCA8A19A4}"/>
              </a:ext>
            </a:extLst>
          </p:cNvPr>
          <p:cNvSpPr>
            <a:spLocks noChangeArrowheads="1"/>
          </p:cNvSpPr>
          <p:nvPr/>
        </p:nvSpPr>
        <p:spPr bwMode="auto">
          <a:xfrm>
            <a:off x="0" y="0"/>
            <a:ext cx="6715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 typeface="Wingdings" panose="05000000000000000000" pitchFamily="2" charset="2"/>
              <a:buNone/>
            </a:pPr>
            <a:r>
              <a:rPr lang="fr-FR" altLang="fr-FR" sz="1800" b="1" u="sng">
                <a:latin typeface="Arial" panose="020B0604020202020204" pitchFamily="34" charset="0"/>
              </a:rPr>
              <a:t>QCM: </a:t>
            </a:r>
            <a:endParaRPr lang="fr-FR" altLang="fr-FR" sz="1800">
              <a:latin typeface="Arial" panose="020B0604020202020204" pitchFamily="34" charset="0"/>
            </a:endParaRPr>
          </a:p>
          <a:p>
            <a:pPr>
              <a:spcBef>
                <a:spcPct val="0"/>
              </a:spcBef>
              <a:buClrTx/>
              <a:buSzTx/>
              <a:buFont typeface="Wingdings" panose="05000000000000000000" pitchFamily="2" charset="2"/>
              <a:buNone/>
            </a:pPr>
            <a:r>
              <a:rPr lang="fr-FR" altLang="fr-FR" sz="1800">
                <a:latin typeface="Arial" panose="020B0604020202020204" pitchFamily="34" charset="0"/>
              </a:rPr>
              <a:t> </a:t>
            </a:r>
          </a:p>
        </p:txBody>
      </p:sp>
      <p:sp>
        <p:nvSpPr>
          <p:cNvPr id="6" name="Rectangle 5">
            <a:extLst>
              <a:ext uri="{FF2B5EF4-FFF2-40B4-BE49-F238E27FC236}">
                <a16:creationId xmlns:a16="http://schemas.microsoft.com/office/drawing/2014/main" id="{A8940FC4-4261-4355-8EC1-28CFE04C52D9}"/>
              </a:ext>
            </a:extLst>
          </p:cNvPr>
          <p:cNvSpPr/>
          <p:nvPr/>
        </p:nvSpPr>
        <p:spPr>
          <a:xfrm>
            <a:off x="0" y="5715000"/>
            <a:ext cx="6929438" cy="646113"/>
          </a:xfrm>
          <a:prstGeom prst="rect">
            <a:avLst/>
          </a:prstGeom>
          <a:solidFill>
            <a:schemeClr val="tx2">
              <a:lumMod val="25000"/>
            </a:schemeClr>
          </a:solidFill>
        </p:spPr>
        <p:txBody>
          <a:bodyPr>
            <a:spAutoFit/>
          </a:bodyPr>
          <a:lstStyle/>
          <a:p>
            <a:pPr>
              <a:buFont typeface="Wingdings" pitchFamily="2" charset="2"/>
              <a:buNone/>
              <a:defRPr/>
            </a:pPr>
            <a:r>
              <a:rPr lang="fr-FR" b="1" u="sng" dirty="0">
                <a:solidFill>
                  <a:srgbClr val="FF6699"/>
                </a:solidFill>
                <a:latin typeface="Arial" charset="0"/>
              </a:rPr>
              <a:t>Réponse:</a:t>
            </a:r>
            <a:endParaRPr lang="fr-FR" dirty="0">
              <a:solidFill>
                <a:srgbClr val="FF6699"/>
              </a:solidFill>
              <a:latin typeface="Arial" charset="0"/>
            </a:endParaRPr>
          </a:p>
          <a:p>
            <a:pPr>
              <a:buFont typeface="Wingdings" pitchFamily="2" charset="2"/>
              <a:buNone/>
              <a:defRPr/>
            </a:pPr>
            <a:r>
              <a:rPr lang="fr-FR" dirty="0">
                <a:solidFill>
                  <a:srgbClr val="FF6699"/>
                </a:solidFill>
                <a:latin typeface="Arial" charset="0"/>
              </a:rPr>
              <a:t> Q1 D. 50%      Q2 : C. 35%     3 : D. 50%      Q4 : A.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heckerboard(across)">
                                      <p:cBhvr>
                                        <p:cTn id="31" dur="500"/>
                                        <p:tgtEl>
                                          <p:spTgt spid="3">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checkerboard(across)">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92529AD-701D-FC64-5563-0488FD12FCC5}"/>
              </a:ext>
            </a:extLst>
          </p:cNvPr>
          <p:cNvSpPr/>
          <p:nvPr/>
        </p:nvSpPr>
        <p:spPr>
          <a:xfrm>
            <a:off x="0" y="428625"/>
            <a:ext cx="8786813" cy="1200150"/>
          </a:xfrm>
          <a:prstGeom prst="rect">
            <a:avLst/>
          </a:prstGeom>
        </p:spPr>
        <p:txBody>
          <a:bodyPr>
            <a:spAutoFit/>
          </a:bodyPr>
          <a:lstStyle/>
          <a:p>
            <a:pPr>
              <a:defRPr/>
            </a:pPr>
            <a:r>
              <a:rPr lang="fr-FR" sz="2400" dirty="0">
                <a:latin typeface="Arial" charset="0"/>
              </a:rPr>
              <a:t>Le mode de transmission de chacune de ces maladies est :</a:t>
            </a:r>
          </a:p>
          <a:p>
            <a:pPr marL="342900" indent="-342900">
              <a:buFontTx/>
              <a:buAutoNum type="alphaUcPeriod"/>
              <a:defRPr/>
            </a:pPr>
            <a:r>
              <a:rPr lang="fr-FR" sz="2400" dirty="0">
                <a:latin typeface="Arial" charset="0"/>
              </a:rPr>
              <a:t>Autosomique dominant     	B. Autosomique récessif	</a:t>
            </a:r>
          </a:p>
          <a:p>
            <a:pPr marL="342900" indent="-342900">
              <a:defRPr/>
            </a:pPr>
            <a:r>
              <a:rPr lang="fr-FR" sz="2400" dirty="0">
                <a:latin typeface="Arial" charset="0"/>
              </a:rPr>
              <a:t>C. Dominant lié au sexe		D. Récessif lié au sexe</a:t>
            </a:r>
          </a:p>
        </p:txBody>
      </p:sp>
      <p:sp>
        <p:nvSpPr>
          <p:cNvPr id="89090" name="Rectangle 14">
            <a:extLst>
              <a:ext uri="{FF2B5EF4-FFF2-40B4-BE49-F238E27FC236}">
                <a16:creationId xmlns:a16="http://schemas.microsoft.com/office/drawing/2014/main" id="{6DC81E42-27B1-74D6-2BA4-65FDB8A6746F}"/>
              </a:ext>
            </a:extLst>
          </p:cNvPr>
          <p:cNvSpPr>
            <a:spLocks noChangeArrowheads="1"/>
          </p:cNvSpPr>
          <p:nvPr/>
        </p:nvSpPr>
        <p:spPr bwMode="auto">
          <a:xfrm>
            <a:off x="1643063" y="4357688"/>
            <a:ext cx="714375" cy="6429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89091" name="Rectangle 15">
            <a:extLst>
              <a:ext uri="{FF2B5EF4-FFF2-40B4-BE49-F238E27FC236}">
                <a16:creationId xmlns:a16="http://schemas.microsoft.com/office/drawing/2014/main" id="{7DD28579-C11B-AE8F-BF1B-87095C59E0FD}"/>
              </a:ext>
            </a:extLst>
          </p:cNvPr>
          <p:cNvSpPr>
            <a:spLocks noChangeArrowheads="1"/>
          </p:cNvSpPr>
          <p:nvPr/>
        </p:nvSpPr>
        <p:spPr bwMode="auto">
          <a:xfrm>
            <a:off x="2928938" y="2857500"/>
            <a:ext cx="714375" cy="642938"/>
          </a:xfrm>
          <a:prstGeom prst="rect">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89092" name="Rectangle 16">
            <a:extLst>
              <a:ext uri="{FF2B5EF4-FFF2-40B4-BE49-F238E27FC236}">
                <a16:creationId xmlns:a16="http://schemas.microsoft.com/office/drawing/2014/main" id="{78712456-3E28-1449-E6E8-A0BD09728B5B}"/>
              </a:ext>
            </a:extLst>
          </p:cNvPr>
          <p:cNvSpPr>
            <a:spLocks noChangeArrowheads="1"/>
          </p:cNvSpPr>
          <p:nvPr/>
        </p:nvSpPr>
        <p:spPr bwMode="auto">
          <a:xfrm>
            <a:off x="3286125" y="4357688"/>
            <a:ext cx="714375" cy="6429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89093" name="Ellipse 17">
            <a:extLst>
              <a:ext uri="{FF2B5EF4-FFF2-40B4-BE49-F238E27FC236}">
                <a16:creationId xmlns:a16="http://schemas.microsoft.com/office/drawing/2014/main" id="{D84DA744-BEDA-CB71-9FF6-94F2BB4A5FD7}"/>
              </a:ext>
            </a:extLst>
          </p:cNvPr>
          <p:cNvSpPr>
            <a:spLocks noChangeArrowheads="1"/>
          </p:cNvSpPr>
          <p:nvPr/>
        </p:nvSpPr>
        <p:spPr bwMode="auto">
          <a:xfrm>
            <a:off x="4786313" y="2857500"/>
            <a:ext cx="714375" cy="642938"/>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89094" name="Ellipse 18">
            <a:extLst>
              <a:ext uri="{FF2B5EF4-FFF2-40B4-BE49-F238E27FC236}">
                <a16:creationId xmlns:a16="http://schemas.microsoft.com/office/drawing/2014/main" id="{512EBFE5-1613-4B4B-21E8-CAC95BF2FBD6}"/>
              </a:ext>
            </a:extLst>
          </p:cNvPr>
          <p:cNvSpPr>
            <a:spLocks noChangeArrowheads="1"/>
          </p:cNvSpPr>
          <p:nvPr/>
        </p:nvSpPr>
        <p:spPr bwMode="auto">
          <a:xfrm>
            <a:off x="4786313" y="4357688"/>
            <a:ext cx="714375" cy="642937"/>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89095" name="Ellipse 19">
            <a:extLst>
              <a:ext uri="{FF2B5EF4-FFF2-40B4-BE49-F238E27FC236}">
                <a16:creationId xmlns:a16="http://schemas.microsoft.com/office/drawing/2014/main" id="{249583CC-209C-C8BE-C5EE-47D5E0681456}"/>
              </a:ext>
            </a:extLst>
          </p:cNvPr>
          <p:cNvSpPr>
            <a:spLocks noChangeArrowheads="1"/>
          </p:cNvSpPr>
          <p:nvPr/>
        </p:nvSpPr>
        <p:spPr bwMode="auto">
          <a:xfrm>
            <a:off x="6072188" y="4357688"/>
            <a:ext cx="642937" cy="642937"/>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89096" name="Connecteur droit 21">
            <a:extLst>
              <a:ext uri="{FF2B5EF4-FFF2-40B4-BE49-F238E27FC236}">
                <a16:creationId xmlns:a16="http://schemas.microsoft.com/office/drawing/2014/main" id="{153FE7FB-4BD6-2C1B-C387-698A47559FBC}"/>
              </a:ext>
            </a:extLst>
          </p:cNvPr>
          <p:cNvCxnSpPr>
            <a:cxnSpLocks noChangeShapeType="1"/>
            <a:stCxn id="89091" idx="3"/>
            <a:endCxn id="89093" idx="2"/>
          </p:cNvCxnSpPr>
          <p:nvPr/>
        </p:nvCxnSpPr>
        <p:spPr bwMode="auto">
          <a:xfrm>
            <a:off x="3643313" y="3178175"/>
            <a:ext cx="11430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9097" name="Connecteur droit 23">
            <a:extLst>
              <a:ext uri="{FF2B5EF4-FFF2-40B4-BE49-F238E27FC236}">
                <a16:creationId xmlns:a16="http://schemas.microsoft.com/office/drawing/2014/main" id="{291EF0DC-35F4-389C-8EB4-17F040FD8710}"/>
              </a:ext>
            </a:extLst>
          </p:cNvPr>
          <p:cNvCxnSpPr>
            <a:cxnSpLocks noChangeShapeType="1"/>
          </p:cNvCxnSpPr>
          <p:nvPr/>
        </p:nvCxnSpPr>
        <p:spPr bwMode="auto">
          <a:xfrm rot="5400000">
            <a:off x="3927476" y="3571875"/>
            <a:ext cx="71596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9098" name="Connecteur droit 24">
            <a:extLst>
              <a:ext uri="{FF2B5EF4-FFF2-40B4-BE49-F238E27FC236}">
                <a16:creationId xmlns:a16="http://schemas.microsoft.com/office/drawing/2014/main" id="{E6D4CFD0-A788-6D78-4AD6-40477DDF2E84}"/>
              </a:ext>
            </a:extLst>
          </p:cNvPr>
          <p:cNvCxnSpPr>
            <a:cxnSpLocks noChangeShapeType="1"/>
          </p:cNvCxnSpPr>
          <p:nvPr/>
        </p:nvCxnSpPr>
        <p:spPr bwMode="auto">
          <a:xfrm>
            <a:off x="2000250" y="3929063"/>
            <a:ext cx="44291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9099" name="Connecteur droit 27">
            <a:extLst>
              <a:ext uri="{FF2B5EF4-FFF2-40B4-BE49-F238E27FC236}">
                <a16:creationId xmlns:a16="http://schemas.microsoft.com/office/drawing/2014/main" id="{D130C841-286F-A43D-E20A-FC50A1404100}"/>
              </a:ext>
            </a:extLst>
          </p:cNvPr>
          <p:cNvCxnSpPr>
            <a:cxnSpLocks noChangeShapeType="1"/>
            <a:endCxn id="89090" idx="0"/>
          </p:cNvCxnSpPr>
          <p:nvPr/>
        </p:nvCxnSpPr>
        <p:spPr bwMode="auto">
          <a:xfrm rot="5400000">
            <a:off x="1786731" y="4142582"/>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9100" name="Connecteur droit 29">
            <a:extLst>
              <a:ext uri="{FF2B5EF4-FFF2-40B4-BE49-F238E27FC236}">
                <a16:creationId xmlns:a16="http://schemas.microsoft.com/office/drawing/2014/main" id="{8B60443B-7A5B-135E-3324-751C93E3780F}"/>
              </a:ext>
            </a:extLst>
          </p:cNvPr>
          <p:cNvCxnSpPr>
            <a:cxnSpLocks noChangeShapeType="1"/>
          </p:cNvCxnSpPr>
          <p:nvPr/>
        </p:nvCxnSpPr>
        <p:spPr bwMode="auto">
          <a:xfrm rot="5400000">
            <a:off x="3429794" y="4142582"/>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9101" name="Connecteur droit 30">
            <a:extLst>
              <a:ext uri="{FF2B5EF4-FFF2-40B4-BE49-F238E27FC236}">
                <a16:creationId xmlns:a16="http://schemas.microsoft.com/office/drawing/2014/main" id="{8C52F343-5AA8-9DD1-1CB6-1F4DD13319B7}"/>
              </a:ext>
            </a:extLst>
          </p:cNvPr>
          <p:cNvCxnSpPr>
            <a:cxnSpLocks noChangeShapeType="1"/>
          </p:cNvCxnSpPr>
          <p:nvPr/>
        </p:nvCxnSpPr>
        <p:spPr bwMode="auto">
          <a:xfrm rot="5400000">
            <a:off x="4929981" y="4142582"/>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9102" name="Connecteur droit 31">
            <a:extLst>
              <a:ext uri="{FF2B5EF4-FFF2-40B4-BE49-F238E27FC236}">
                <a16:creationId xmlns:a16="http://schemas.microsoft.com/office/drawing/2014/main" id="{5B3D3EE0-5364-A440-CC33-8B282F2CCA3E}"/>
              </a:ext>
            </a:extLst>
          </p:cNvPr>
          <p:cNvCxnSpPr>
            <a:cxnSpLocks noChangeShapeType="1"/>
          </p:cNvCxnSpPr>
          <p:nvPr/>
        </p:nvCxnSpPr>
        <p:spPr bwMode="auto">
          <a:xfrm rot="5400000">
            <a:off x="6214269" y="4142582"/>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Rectangle 33">
            <a:extLst>
              <a:ext uri="{FF2B5EF4-FFF2-40B4-BE49-F238E27FC236}">
                <a16:creationId xmlns:a16="http://schemas.microsoft.com/office/drawing/2014/main" id="{09237734-4F90-436C-1E24-B6A11734FD5E}"/>
              </a:ext>
            </a:extLst>
          </p:cNvPr>
          <p:cNvSpPr>
            <a:spLocks noChangeArrowheads="1"/>
          </p:cNvSpPr>
          <p:nvPr/>
        </p:nvSpPr>
        <p:spPr bwMode="auto">
          <a:xfrm>
            <a:off x="2928938" y="242887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35" name="Rectangle 34">
            <a:extLst>
              <a:ext uri="{FF2B5EF4-FFF2-40B4-BE49-F238E27FC236}">
                <a16:creationId xmlns:a16="http://schemas.microsoft.com/office/drawing/2014/main" id="{DA71EF1A-E7E1-3B98-9F8B-F903302BD6E1}"/>
              </a:ext>
            </a:extLst>
          </p:cNvPr>
          <p:cNvSpPr>
            <a:spLocks noChangeArrowheads="1"/>
          </p:cNvSpPr>
          <p:nvPr/>
        </p:nvSpPr>
        <p:spPr bwMode="auto">
          <a:xfrm>
            <a:off x="4857750" y="2428875"/>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36" name="Rectangle 35">
            <a:extLst>
              <a:ext uri="{FF2B5EF4-FFF2-40B4-BE49-F238E27FC236}">
                <a16:creationId xmlns:a16="http://schemas.microsoft.com/office/drawing/2014/main" id="{DEA0C4A2-71FA-A8EA-08A9-FB85296C12F6}"/>
              </a:ext>
            </a:extLst>
          </p:cNvPr>
          <p:cNvSpPr>
            <a:spLocks noChangeArrowheads="1"/>
          </p:cNvSpPr>
          <p:nvPr/>
        </p:nvSpPr>
        <p:spPr bwMode="auto">
          <a:xfrm>
            <a:off x="6143625" y="5072063"/>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37" name="Rectangle 36">
            <a:extLst>
              <a:ext uri="{FF2B5EF4-FFF2-40B4-BE49-F238E27FC236}">
                <a16:creationId xmlns:a16="http://schemas.microsoft.com/office/drawing/2014/main" id="{1962C0F1-87C1-D3AF-8897-885337022A1F}"/>
              </a:ext>
            </a:extLst>
          </p:cNvPr>
          <p:cNvSpPr>
            <a:spLocks noChangeArrowheads="1"/>
          </p:cNvSpPr>
          <p:nvPr/>
        </p:nvSpPr>
        <p:spPr bwMode="auto">
          <a:xfrm>
            <a:off x="4929188" y="507206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38" name="Rectangle 37">
            <a:extLst>
              <a:ext uri="{FF2B5EF4-FFF2-40B4-BE49-F238E27FC236}">
                <a16:creationId xmlns:a16="http://schemas.microsoft.com/office/drawing/2014/main" id="{7484A1CA-7BBF-8E5B-8532-934C6F87CEEC}"/>
              </a:ext>
            </a:extLst>
          </p:cNvPr>
          <p:cNvSpPr>
            <a:spLocks noChangeArrowheads="1"/>
          </p:cNvSpPr>
          <p:nvPr/>
        </p:nvSpPr>
        <p:spPr bwMode="auto">
          <a:xfrm>
            <a:off x="3429000" y="5000625"/>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39" name="Rectangle 38">
            <a:extLst>
              <a:ext uri="{FF2B5EF4-FFF2-40B4-BE49-F238E27FC236}">
                <a16:creationId xmlns:a16="http://schemas.microsoft.com/office/drawing/2014/main" id="{80671BC2-DAFF-B01F-F190-8AA6D712C3ED}"/>
              </a:ext>
            </a:extLst>
          </p:cNvPr>
          <p:cNvSpPr>
            <a:spLocks noChangeArrowheads="1"/>
          </p:cNvSpPr>
          <p:nvPr/>
        </p:nvSpPr>
        <p:spPr bwMode="auto">
          <a:xfrm>
            <a:off x="1714500" y="5000625"/>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40" name="Rectangle 39">
            <a:extLst>
              <a:ext uri="{FF2B5EF4-FFF2-40B4-BE49-F238E27FC236}">
                <a16:creationId xmlns:a16="http://schemas.microsoft.com/office/drawing/2014/main" id="{080C5E63-86F8-46AC-CFB3-2CF142A1109D}"/>
              </a:ext>
            </a:extLst>
          </p:cNvPr>
          <p:cNvSpPr>
            <a:spLocks noChangeArrowheads="1"/>
          </p:cNvSpPr>
          <p:nvPr/>
        </p:nvSpPr>
        <p:spPr bwMode="auto">
          <a:xfrm>
            <a:off x="2928938" y="2071688"/>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rr</a:t>
            </a:r>
          </a:p>
        </p:txBody>
      </p:sp>
      <p:sp>
        <p:nvSpPr>
          <p:cNvPr id="41" name="Rectangle 40">
            <a:extLst>
              <a:ext uri="{FF2B5EF4-FFF2-40B4-BE49-F238E27FC236}">
                <a16:creationId xmlns:a16="http://schemas.microsoft.com/office/drawing/2014/main" id="{0BB5E74D-61E7-38DF-3FEB-2CCC5DDCAD86}"/>
              </a:ext>
            </a:extLst>
          </p:cNvPr>
          <p:cNvSpPr>
            <a:spLocks noChangeArrowheads="1"/>
          </p:cNvSpPr>
          <p:nvPr/>
        </p:nvSpPr>
        <p:spPr bwMode="auto">
          <a:xfrm>
            <a:off x="4857750" y="207168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RR</a:t>
            </a:r>
          </a:p>
        </p:txBody>
      </p:sp>
      <p:sp>
        <p:nvSpPr>
          <p:cNvPr id="42" name="Rectangle 41">
            <a:extLst>
              <a:ext uri="{FF2B5EF4-FFF2-40B4-BE49-F238E27FC236}">
                <a16:creationId xmlns:a16="http://schemas.microsoft.com/office/drawing/2014/main" id="{E9CCF2E6-0C66-BEC8-CE35-9371F00D5232}"/>
              </a:ext>
            </a:extLst>
          </p:cNvPr>
          <p:cNvSpPr>
            <a:spLocks noChangeArrowheads="1"/>
          </p:cNvSpPr>
          <p:nvPr/>
        </p:nvSpPr>
        <p:spPr bwMode="auto">
          <a:xfrm>
            <a:off x="5429250" y="207168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Rr</a:t>
            </a:r>
          </a:p>
        </p:txBody>
      </p:sp>
      <p:sp>
        <p:nvSpPr>
          <p:cNvPr id="43" name="Rectangle 42">
            <a:extLst>
              <a:ext uri="{FF2B5EF4-FFF2-40B4-BE49-F238E27FC236}">
                <a16:creationId xmlns:a16="http://schemas.microsoft.com/office/drawing/2014/main" id="{8E97C318-AFD9-9A8A-6361-0A688A69717F}"/>
              </a:ext>
            </a:extLst>
          </p:cNvPr>
          <p:cNvSpPr>
            <a:spLocks noChangeArrowheads="1"/>
          </p:cNvSpPr>
          <p:nvPr/>
        </p:nvSpPr>
        <p:spPr bwMode="auto">
          <a:xfrm>
            <a:off x="4929188" y="535781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 rr</a:t>
            </a:r>
          </a:p>
        </p:txBody>
      </p:sp>
      <p:sp>
        <p:nvSpPr>
          <p:cNvPr id="44" name="Rectangle 43">
            <a:extLst>
              <a:ext uri="{FF2B5EF4-FFF2-40B4-BE49-F238E27FC236}">
                <a16:creationId xmlns:a16="http://schemas.microsoft.com/office/drawing/2014/main" id="{8B9B88C3-E60E-89E5-15C3-C4A7080D01B7}"/>
              </a:ext>
            </a:extLst>
          </p:cNvPr>
          <p:cNvSpPr>
            <a:spLocks noChangeArrowheads="1"/>
          </p:cNvSpPr>
          <p:nvPr/>
        </p:nvSpPr>
        <p:spPr bwMode="auto">
          <a:xfrm>
            <a:off x="6215063" y="535781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rr</a:t>
            </a:r>
          </a:p>
        </p:txBody>
      </p:sp>
      <p:sp>
        <p:nvSpPr>
          <p:cNvPr id="45" name="Rectangle 44">
            <a:extLst>
              <a:ext uri="{FF2B5EF4-FFF2-40B4-BE49-F238E27FC236}">
                <a16:creationId xmlns:a16="http://schemas.microsoft.com/office/drawing/2014/main" id="{5391AC98-D41E-8781-D005-A564974BC0F0}"/>
              </a:ext>
            </a:extLst>
          </p:cNvPr>
          <p:cNvSpPr>
            <a:spLocks noChangeArrowheads="1"/>
          </p:cNvSpPr>
          <p:nvPr/>
        </p:nvSpPr>
        <p:spPr bwMode="auto">
          <a:xfrm>
            <a:off x="1643063" y="5429250"/>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Rr</a:t>
            </a:r>
          </a:p>
        </p:txBody>
      </p:sp>
      <p:sp>
        <p:nvSpPr>
          <p:cNvPr id="46" name="Rectangle 45">
            <a:extLst>
              <a:ext uri="{FF2B5EF4-FFF2-40B4-BE49-F238E27FC236}">
                <a16:creationId xmlns:a16="http://schemas.microsoft.com/office/drawing/2014/main" id="{AB379E6A-E637-8453-B02F-313082D6D74A}"/>
              </a:ext>
            </a:extLst>
          </p:cNvPr>
          <p:cNvSpPr>
            <a:spLocks noChangeArrowheads="1"/>
          </p:cNvSpPr>
          <p:nvPr/>
        </p:nvSpPr>
        <p:spPr bwMode="auto">
          <a:xfrm>
            <a:off x="3357563" y="5429250"/>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Rr</a:t>
            </a:r>
          </a:p>
        </p:txBody>
      </p:sp>
      <p:sp>
        <p:nvSpPr>
          <p:cNvPr id="47" name="Rectangle 46">
            <a:extLst>
              <a:ext uri="{FF2B5EF4-FFF2-40B4-BE49-F238E27FC236}">
                <a16:creationId xmlns:a16="http://schemas.microsoft.com/office/drawing/2014/main" id="{99A4DF31-8A5A-B28E-ED04-8D0D16F1FCA2}"/>
              </a:ext>
            </a:extLst>
          </p:cNvPr>
          <p:cNvSpPr>
            <a:spLocks noChangeArrowheads="1"/>
          </p:cNvSpPr>
          <p:nvPr/>
        </p:nvSpPr>
        <p:spPr bwMode="auto">
          <a:xfrm>
            <a:off x="1928813" y="29289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X*Y</a:t>
            </a:r>
          </a:p>
        </p:txBody>
      </p:sp>
      <p:sp>
        <p:nvSpPr>
          <p:cNvPr id="48" name="Rectangle 47">
            <a:extLst>
              <a:ext uri="{FF2B5EF4-FFF2-40B4-BE49-F238E27FC236}">
                <a16:creationId xmlns:a16="http://schemas.microsoft.com/office/drawing/2014/main" id="{B448B21E-128F-D86A-0240-0906CD3A0834}"/>
              </a:ext>
            </a:extLst>
          </p:cNvPr>
          <p:cNvSpPr>
            <a:spLocks noChangeArrowheads="1"/>
          </p:cNvSpPr>
          <p:nvPr/>
        </p:nvSpPr>
        <p:spPr bwMode="auto">
          <a:xfrm>
            <a:off x="5643563" y="2928938"/>
            <a:ext cx="785812"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XX</a:t>
            </a:r>
          </a:p>
        </p:txBody>
      </p:sp>
      <p:sp>
        <p:nvSpPr>
          <p:cNvPr id="49" name="Rectangle 48">
            <a:extLst>
              <a:ext uri="{FF2B5EF4-FFF2-40B4-BE49-F238E27FC236}">
                <a16:creationId xmlns:a16="http://schemas.microsoft.com/office/drawing/2014/main" id="{C9E4BECD-283F-3343-A2AA-63844A2CFB0C}"/>
              </a:ext>
            </a:extLst>
          </p:cNvPr>
          <p:cNvSpPr>
            <a:spLocks noChangeArrowheads="1"/>
          </p:cNvSpPr>
          <p:nvPr/>
        </p:nvSpPr>
        <p:spPr bwMode="auto">
          <a:xfrm>
            <a:off x="1643063"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XY</a:t>
            </a:r>
          </a:p>
        </p:txBody>
      </p:sp>
      <p:sp>
        <p:nvSpPr>
          <p:cNvPr id="50" name="Rectangle 49">
            <a:extLst>
              <a:ext uri="{FF2B5EF4-FFF2-40B4-BE49-F238E27FC236}">
                <a16:creationId xmlns:a16="http://schemas.microsoft.com/office/drawing/2014/main" id="{C69CBDAE-9162-E677-E00D-61A411363932}"/>
              </a:ext>
            </a:extLst>
          </p:cNvPr>
          <p:cNvSpPr>
            <a:spLocks noChangeArrowheads="1"/>
          </p:cNvSpPr>
          <p:nvPr/>
        </p:nvSpPr>
        <p:spPr bwMode="auto">
          <a:xfrm>
            <a:off x="3357563"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XY</a:t>
            </a:r>
          </a:p>
        </p:txBody>
      </p:sp>
      <p:sp>
        <p:nvSpPr>
          <p:cNvPr id="51" name="Rectangle 50">
            <a:extLst>
              <a:ext uri="{FF2B5EF4-FFF2-40B4-BE49-F238E27FC236}">
                <a16:creationId xmlns:a16="http://schemas.microsoft.com/office/drawing/2014/main" id="{98BEC206-8688-5F15-20E3-CEBAE96E5F37}"/>
              </a:ext>
            </a:extLst>
          </p:cNvPr>
          <p:cNvSpPr>
            <a:spLocks noChangeArrowheads="1"/>
          </p:cNvSpPr>
          <p:nvPr/>
        </p:nvSpPr>
        <p:spPr bwMode="auto">
          <a:xfrm>
            <a:off x="4857750"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X*X</a:t>
            </a:r>
          </a:p>
        </p:txBody>
      </p:sp>
      <p:sp>
        <p:nvSpPr>
          <p:cNvPr id="52" name="Rectangle 51">
            <a:extLst>
              <a:ext uri="{FF2B5EF4-FFF2-40B4-BE49-F238E27FC236}">
                <a16:creationId xmlns:a16="http://schemas.microsoft.com/office/drawing/2014/main" id="{CC8D6709-1EBF-3927-5147-94C4C93D3B15}"/>
              </a:ext>
            </a:extLst>
          </p:cNvPr>
          <p:cNvSpPr>
            <a:spLocks noChangeArrowheads="1"/>
          </p:cNvSpPr>
          <p:nvPr/>
        </p:nvSpPr>
        <p:spPr bwMode="auto">
          <a:xfrm>
            <a:off x="6072188"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X*X</a:t>
            </a:r>
          </a:p>
        </p:txBody>
      </p:sp>
      <p:sp>
        <p:nvSpPr>
          <p:cNvPr id="53" name="Rectangle 52">
            <a:extLst>
              <a:ext uri="{FF2B5EF4-FFF2-40B4-BE49-F238E27FC236}">
                <a16:creationId xmlns:a16="http://schemas.microsoft.com/office/drawing/2014/main" id="{A66B068A-2CD2-9552-A41D-D28C32FD810F}"/>
              </a:ext>
            </a:extLst>
          </p:cNvPr>
          <p:cNvSpPr>
            <a:spLocks noChangeArrowheads="1"/>
          </p:cNvSpPr>
          <p:nvPr/>
        </p:nvSpPr>
        <p:spPr bwMode="auto">
          <a:xfrm>
            <a:off x="1928813" y="3286125"/>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XhY</a:t>
            </a:r>
          </a:p>
        </p:txBody>
      </p:sp>
      <p:sp>
        <p:nvSpPr>
          <p:cNvPr id="54" name="Rectangle 53">
            <a:extLst>
              <a:ext uri="{FF2B5EF4-FFF2-40B4-BE49-F238E27FC236}">
                <a16:creationId xmlns:a16="http://schemas.microsoft.com/office/drawing/2014/main" id="{13232122-FC5A-50C4-1ADB-34D897F2556E}"/>
              </a:ext>
            </a:extLst>
          </p:cNvPr>
          <p:cNvSpPr>
            <a:spLocks noChangeArrowheads="1"/>
          </p:cNvSpPr>
          <p:nvPr/>
        </p:nvSpPr>
        <p:spPr bwMode="auto">
          <a:xfrm>
            <a:off x="5643563" y="3286125"/>
            <a:ext cx="785812"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XhX</a:t>
            </a:r>
          </a:p>
        </p:txBody>
      </p:sp>
      <p:sp>
        <p:nvSpPr>
          <p:cNvPr id="55" name="Rectangle 54">
            <a:extLst>
              <a:ext uri="{FF2B5EF4-FFF2-40B4-BE49-F238E27FC236}">
                <a16:creationId xmlns:a16="http://schemas.microsoft.com/office/drawing/2014/main" id="{509766D3-5B02-F1CE-2383-C2C8750E5E51}"/>
              </a:ext>
            </a:extLst>
          </p:cNvPr>
          <p:cNvSpPr>
            <a:spLocks noChangeArrowheads="1"/>
          </p:cNvSpPr>
          <p:nvPr/>
        </p:nvSpPr>
        <p:spPr bwMode="auto">
          <a:xfrm>
            <a:off x="6072188" y="6143625"/>
            <a:ext cx="100012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XhXh</a:t>
            </a:r>
          </a:p>
        </p:txBody>
      </p:sp>
      <p:sp>
        <p:nvSpPr>
          <p:cNvPr id="56" name="Rectangle 55">
            <a:extLst>
              <a:ext uri="{FF2B5EF4-FFF2-40B4-BE49-F238E27FC236}">
                <a16:creationId xmlns:a16="http://schemas.microsoft.com/office/drawing/2014/main" id="{4FD69B3A-15C3-878C-A661-ADED0B4BC0DC}"/>
              </a:ext>
            </a:extLst>
          </p:cNvPr>
          <p:cNvSpPr>
            <a:spLocks noChangeArrowheads="1"/>
          </p:cNvSpPr>
          <p:nvPr/>
        </p:nvSpPr>
        <p:spPr bwMode="auto">
          <a:xfrm>
            <a:off x="4786313" y="6143625"/>
            <a:ext cx="100012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XhXh</a:t>
            </a:r>
          </a:p>
        </p:txBody>
      </p:sp>
      <p:sp>
        <p:nvSpPr>
          <p:cNvPr id="57" name="Rectangle 56">
            <a:extLst>
              <a:ext uri="{FF2B5EF4-FFF2-40B4-BE49-F238E27FC236}">
                <a16:creationId xmlns:a16="http://schemas.microsoft.com/office/drawing/2014/main" id="{D1CEAE72-05C5-D3CA-E654-A1EECA6B28CC}"/>
              </a:ext>
            </a:extLst>
          </p:cNvPr>
          <p:cNvSpPr>
            <a:spLocks noChangeArrowheads="1"/>
          </p:cNvSpPr>
          <p:nvPr/>
        </p:nvSpPr>
        <p:spPr bwMode="auto">
          <a:xfrm>
            <a:off x="1643063" y="6143625"/>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XY</a:t>
            </a:r>
          </a:p>
        </p:txBody>
      </p:sp>
      <p:sp>
        <p:nvSpPr>
          <p:cNvPr id="58" name="Rectangle 57">
            <a:extLst>
              <a:ext uri="{FF2B5EF4-FFF2-40B4-BE49-F238E27FC236}">
                <a16:creationId xmlns:a16="http://schemas.microsoft.com/office/drawing/2014/main" id="{E2B7EEA9-0FF9-945B-EEC9-C34625FCE7A7}"/>
              </a:ext>
            </a:extLst>
          </p:cNvPr>
          <p:cNvSpPr>
            <a:spLocks noChangeArrowheads="1"/>
          </p:cNvSpPr>
          <p:nvPr/>
        </p:nvSpPr>
        <p:spPr bwMode="auto">
          <a:xfrm>
            <a:off x="3357563" y="6143625"/>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XY</a:t>
            </a:r>
          </a:p>
        </p:txBody>
      </p:sp>
      <p:sp>
        <p:nvSpPr>
          <p:cNvPr id="59" name="Rectangle 28">
            <a:extLst>
              <a:ext uri="{FF2B5EF4-FFF2-40B4-BE49-F238E27FC236}">
                <a16:creationId xmlns:a16="http://schemas.microsoft.com/office/drawing/2014/main" id="{E28FAB08-5911-865F-DC20-EE02802EC8D4}"/>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EXERCICES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heckerboard(across)">
                                      <p:cBhvr>
                                        <p:cTn id="7" dur="500"/>
                                        <p:tgtEl>
                                          <p:spTgt spid="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checkerboard(across)">
                                      <p:cBhvr>
                                        <p:cTn id="12" dur="500"/>
                                        <p:tgtEl>
                                          <p:spTgt spid="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checkerboard(across)">
                                      <p:cBhvr>
                                        <p:cTn id="17" dur="500"/>
                                        <p:tgtEl>
                                          <p:spTgt spid="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checkerboard(across)">
                                      <p:cBhvr>
                                        <p:cTn id="22" dur="500"/>
                                        <p:tgtEl>
                                          <p:spTgt spid="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checkerboard(across)">
                                      <p:cBhvr>
                                        <p:cTn id="27" dur="500"/>
                                        <p:tgtEl>
                                          <p:spTgt spid="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checkerboard(across)">
                                      <p:cBhvr>
                                        <p:cTn id="32" dur="500"/>
                                        <p:tgtEl>
                                          <p:spTgt spid="3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checkerboard(across)">
                                      <p:cBhvr>
                                        <p:cTn id="37" dur="500"/>
                                        <p:tgtEl>
                                          <p:spTgt spid="4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checkerboard(across)">
                                      <p:cBhvr>
                                        <p:cTn id="42" dur="500"/>
                                        <p:tgtEl>
                                          <p:spTgt spid="4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checkerboard(across)">
                                      <p:cBhvr>
                                        <p:cTn id="47" dur="500"/>
                                        <p:tgtEl>
                                          <p:spTgt spid="4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checkerboard(across)">
                                      <p:cBhvr>
                                        <p:cTn id="52" dur="500"/>
                                        <p:tgtEl>
                                          <p:spTgt spid="4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checkerboard(across)">
                                      <p:cBhvr>
                                        <p:cTn id="57" dur="500"/>
                                        <p:tgtEl>
                                          <p:spTgt spid="4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checkerboard(across)">
                                      <p:cBhvr>
                                        <p:cTn id="62" dur="500"/>
                                        <p:tgtEl>
                                          <p:spTgt spid="4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checkerboard(across)">
                                      <p:cBhvr>
                                        <p:cTn id="67" dur="500"/>
                                        <p:tgtEl>
                                          <p:spTgt spid="4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checkerboard(across)">
                                      <p:cBhvr>
                                        <p:cTn id="72" dur="500"/>
                                        <p:tgtEl>
                                          <p:spTgt spid="4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checkerboard(across)">
                                      <p:cBhvr>
                                        <p:cTn id="77" dur="500"/>
                                        <p:tgtEl>
                                          <p:spTgt spid="4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checkerboard(across)">
                                      <p:cBhvr>
                                        <p:cTn id="82" dur="500"/>
                                        <p:tgtEl>
                                          <p:spTgt spid="49"/>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checkerboard(across)">
                                      <p:cBhvr>
                                        <p:cTn id="87" dur="500"/>
                                        <p:tgtEl>
                                          <p:spTgt spid="50"/>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51"/>
                                        </p:tgtEl>
                                        <p:attrNameLst>
                                          <p:attrName>style.visibility</p:attrName>
                                        </p:attrNameLst>
                                      </p:cBhvr>
                                      <p:to>
                                        <p:strVal val="visible"/>
                                      </p:to>
                                    </p:set>
                                    <p:animEffect transition="in" filter="checkerboard(across)">
                                      <p:cBhvr>
                                        <p:cTn id="92" dur="500"/>
                                        <p:tgtEl>
                                          <p:spTgt spid="5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checkerboard(across)">
                                      <p:cBhvr>
                                        <p:cTn id="97" dur="500"/>
                                        <p:tgtEl>
                                          <p:spTgt spid="52"/>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checkerboard(across)">
                                      <p:cBhvr>
                                        <p:cTn id="102" dur="500"/>
                                        <p:tgtEl>
                                          <p:spTgt spid="5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checkerboard(across)">
                                      <p:cBhvr>
                                        <p:cTn id="107" dur="500"/>
                                        <p:tgtEl>
                                          <p:spTgt spid="5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55"/>
                                        </p:tgtEl>
                                        <p:attrNameLst>
                                          <p:attrName>style.visibility</p:attrName>
                                        </p:attrNameLst>
                                      </p:cBhvr>
                                      <p:to>
                                        <p:strVal val="visible"/>
                                      </p:to>
                                    </p:set>
                                    <p:animEffect transition="in" filter="checkerboard(across)">
                                      <p:cBhvr>
                                        <p:cTn id="112" dur="500"/>
                                        <p:tgtEl>
                                          <p:spTgt spid="55"/>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5" presetClass="entr" presetSubtype="10" fill="hold" grpId="0" nodeType="click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checkerboard(across)">
                                      <p:cBhvr>
                                        <p:cTn id="117" dur="500"/>
                                        <p:tgtEl>
                                          <p:spTgt spid="56"/>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5" presetClass="entr" presetSubtype="10" fill="hold" grpId="0" nodeType="clickEffect">
                                  <p:stCondLst>
                                    <p:cond delay="0"/>
                                  </p:stCondLst>
                                  <p:childTnLst>
                                    <p:set>
                                      <p:cBhvr>
                                        <p:cTn id="121" dur="1" fill="hold">
                                          <p:stCondLst>
                                            <p:cond delay="0"/>
                                          </p:stCondLst>
                                        </p:cTn>
                                        <p:tgtEl>
                                          <p:spTgt spid="57"/>
                                        </p:tgtEl>
                                        <p:attrNameLst>
                                          <p:attrName>style.visibility</p:attrName>
                                        </p:attrNameLst>
                                      </p:cBhvr>
                                      <p:to>
                                        <p:strVal val="visible"/>
                                      </p:to>
                                    </p:set>
                                    <p:animEffect transition="in" filter="checkerboard(across)">
                                      <p:cBhvr>
                                        <p:cTn id="122" dur="500"/>
                                        <p:tgtEl>
                                          <p:spTgt spid="57"/>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checkerboard(across)">
                                      <p:cBhvr>
                                        <p:cTn id="12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7BDB6BCC-C102-9472-DB6A-D6E28A2A6294}"/>
              </a:ext>
            </a:extLst>
          </p:cNvPr>
          <p:cNvSpPr>
            <a:spLocks noChangeArrowheads="1"/>
          </p:cNvSpPr>
          <p:nvPr/>
        </p:nvSpPr>
        <p:spPr bwMode="auto">
          <a:xfrm>
            <a:off x="1643063" y="4357688"/>
            <a:ext cx="714375" cy="6429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0114" name="Rectangle 3">
            <a:extLst>
              <a:ext uri="{FF2B5EF4-FFF2-40B4-BE49-F238E27FC236}">
                <a16:creationId xmlns:a16="http://schemas.microsoft.com/office/drawing/2014/main" id="{93BFD6C7-0F46-2491-9704-54B5054663CA}"/>
              </a:ext>
            </a:extLst>
          </p:cNvPr>
          <p:cNvSpPr>
            <a:spLocks noChangeArrowheads="1"/>
          </p:cNvSpPr>
          <p:nvPr/>
        </p:nvSpPr>
        <p:spPr bwMode="auto">
          <a:xfrm>
            <a:off x="2928938" y="2857500"/>
            <a:ext cx="714375" cy="64293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0115" name="Rectangle 4">
            <a:extLst>
              <a:ext uri="{FF2B5EF4-FFF2-40B4-BE49-F238E27FC236}">
                <a16:creationId xmlns:a16="http://schemas.microsoft.com/office/drawing/2014/main" id="{906909F5-859C-6E2D-2C8A-64EA60925E6B}"/>
              </a:ext>
            </a:extLst>
          </p:cNvPr>
          <p:cNvSpPr>
            <a:spLocks noChangeArrowheads="1"/>
          </p:cNvSpPr>
          <p:nvPr/>
        </p:nvSpPr>
        <p:spPr bwMode="auto">
          <a:xfrm>
            <a:off x="3286125" y="4357688"/>
            <a:ext cx="714375" cy="6429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0116" name="Ellipse 5">
            <a:extLst>
              <a:ext uri="{FF2B5EF4-FFF2-40B4-BE49-F238E27FC236}">
                <a16:creationId xmlns:a16="http://schemas.microsoft.com/office/drawing/2014/main" id="{5D178504-E789-7A45-EC05-0FFFDF04B667}"/>
              </a:ext>
            </a:extLst>
          </p:cNvPr>
          <p:cNvSpPr>
            <a:spLocks noChangeArrowheads="1"/>
          </p:cNvSpPr>
          <p:nvPr/>
        </p:nvSpPr>
        <p:spPr bwMode="auto">
          <a:xfrm>
            <a:off x="4786313" y="2857500"/>
            <a:ext cx="714375" cy="642938"/>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0117" name="Ellipse 6">
            <a:extLst>
              <a:ext uri="{FF2B5EF4-FFF2-40B4-BE49-F238E27FC236}">
                <a16:creationId xmlns:a16="http://schemas.microsoft.com/office/drawing/2014/main" id="{6557C3CF-EC5D-BC9B-9427-B5E14FF6A342}"/>
              </a:ext>
            </a:extLst>
          </p:cNvPr>
          <p:cNvSpPr>
            <a:spLocks noChangeArrowheads="1"/>
          </p:cNvSpPr>
          <p:nvPr/>
        </p:nvSpPr>
        <p:spPr bwMode="auto">
          <a:xfrm>
            <a:off x="4786313" y="4357688"/>
            <a:ext cx="714375" cy="642937"/>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0118" name="Ellipse 7">
            <a:extLst>
              <a:ext uri="{FF2B5EF4-FFF2-40B4-BE49-F238E27FC236}">
                <a16:creationId xmlns:a16="http://schemas.microsoft.com/office/drawing/2014/main" id="{94DCEDF3-C39B-7284-D07D-F1BAE07EAB65}"/>
              </a:ext>
            </a:extLst>
          </p:cNvPr>
          <p:cNvSpPr>
            <a:spLocks noChangeArrowheads="1"/>
          </p:cNvSpPr>
          <p:nvPr/>
        </p:nvSpPr>
        <p:spPr bwMode="auto">
          <a:xfrm>
            <a:off x="6072188" y="4357688"/>
            <a:ext cx="642937" cy="642937"/>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90119" name="Connecteur droit 8">
            <a:extLst>
              <a:ext uri="{FF2B5EF4-FFF2-40B4-BE49-F238E27FC236}">
                <a16:creationId xmlns:a16="http://schemas.microsoft.com/office/drawing/2014/main" id="{37942299-6293-BE3E-A23A-FB6C1633BC10}"/>
              </a:ext>
            </a:extLst>
          </p:cNvPr>
          <p:cNvCxnSpPr>
            <a:cxnSpLocks noChangeShapeType="1"/>
            <a:stCxn id="90114" idx="3"/>
            <a:endCxn id="90116" idx="2"/>
          </p:cNvCxnSpPr>
          <p:nvPr/>
        </p:nvCxnSpPr>
        <p:spPr bwMode="auto">
          <a:xfrm>
            <a:off x="3643313" y="3178175"/>
            <a:ext cx="11430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0120" name="Connecteur droit 9">
            <a:extLst>
              <a:ext uri="{FF2B5EF4-FFF2-40B4-BE49-F238E27FC236}">
                <a16:creationId xmlns:a16="http://schemas.microsoft.com/office/drawing/2014/main" id="{9079783E-0FEC-CAFF-88ED-E4B09DC44EC6}"/>
              </a:ext>
            </a:extLst>
          </p:cNvPr>
          <p:cNvCxnSpPr>
            <a:cxnSpLocks noChangeShapeType="1"/>
          </p:cNvCxnSpPr>
          <p:nvPr/>
        </p:nvCxnSpPr>
        <p:spPr bwMode="auto">
          <a:xfrm rot="5400000">
            <a:off x="3927476" y="3571875"/>
            <a:ext cx="71596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0121" name="Connecteur droit 10">
            <a:extLst>
              <a:ext uri="{FF2B5EF4-FFF2-40B4-BE49-F238E27FC236}">
                <a16:creationId xmlns:a16="http://schemas.microsoft.com/office/drawing/2014/main" id="{2546CA16-285C-29A3-9995-4BBF79C1E6E4}"/>
              </a:ext>
            </a:extLst>
          </p:cNvPr>
          <p:cNvCxnSpPr>
            <a:cxnSpLocks noChangeShapeType="1"/>
          </p:cNvCxnSpPr>
          <p:nvPr/>
        </p:nvCxnSpPr>
        <p:spPr bwMode="auto">
          <a:xfrm>
            <a:off x="2000250" y="3929063"/>
            <a:ext cx="44291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0122" name="Connecteur droit 11">
            <a:extLst>
              <a:ext uri="{FF2B5EF4-FFF2-40B4-BE49-F238E27FC236}">
                <a16:creationId xmlns:a16="http://schemas.microsoft.com/office/drawing/2014/main" id="{F627E501-37D1-CD81-4D57-ABFE2D7A5D48}"/>
              </a:ext>
            </a:extLst>
          </p:cNvPr>
          <p:cNvCxnSpPr>
            <a:cxnSpLocks noChangeShapeType="1"/>
            <a:endCxn id="90113" idx="0"/>
          </p:cNvCxnSpPr>
          <p:nvPr/>
        </p:nvCxnSpPr>
        <p:spPr bwMode="auto">
          <a:xfrm rot="5400000">
            <a:off x="1786731" y="4142582"/>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0123" name="Connecteur droit 12">
            <a:extLst>
              <a:ext uri="{FF2B5EF4-FFF2-40B4-BE49-F238E27FC236}">
                <a16:creationId xmlns:a16="http://schemas.microsoft.com/office/drawing/2014/main" id="{D1B8CF11-9DC4-C65C-A497-E55627C456AD}"/>
              </a:ext>
            </a:extLst>
          </p:cNvPr>
          <p:cNvCxnSpPr>
            <a:cxnSpLocks noChangeShapeType="1"/>
          </p:cNvCxnSpPr>
          <p:nvPr/>
        </p:nvCxnSpPr>
        <p:spPr bwMode="auto">
          <a:xfrm rot="5400000">
            <a:off x="3429794" y="4142582"/>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0124" name="Connecteur droit 13">
            <a:extLst>
              <a:ext uri="{FF2B5EF4-FFF2-40B4-BE49-F238E27FC236}">
                <a16:creationId xmlns:a16="http://schemas.microsoft.com/office/drawing/2014/main" id="{278185F0-8CB8-46CE-9847-661C1B4B1014}"/>
              </a:ext>
            </a:extLst>
          </p:cNvPr>
          <p:cNvCxnSpPr>
            <a:cxnSpLocks noChangeShapeType="1"/>
          </p:cNvCxnSpPr>
          <p:nvPr/>
        </p:nvCxnSpPr>
        <p:spPr bwMode="auto">
          <a:xfrm rot="5400000">
            <a:off x="4929981" y="4142582"/>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0125" name="Connecteur droit 14">
            <a:extLst>
              <a:ext uri="{FF2B5EF4-FFF2-40B4-BE49-F238E27FC236}">
                <a16:creationId xmlns:a16="http://schemas.microsoft.com/office/drawing/2014/main" id="{1AA0DC76-371B-BD3B-FAB0-3AAD41902BEE}"/>
              </a:ext>
            </a:extLst>
          </p:cNvPr>
          <p:cNvCxnSpPr>
            <a:cxnSpLocks noChangeShapeType="1"/>
          </p:cNvCxnSpPr>
          <p:nvPr/>
        </p:nvCxnSpPr>
        <p:spPr bwMode="auto">
          <a:xfrm rot="5400000">
            <a:off x="6214269" y="4142582"/>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15">
            <a:extLst>
              <a:ext uri="{FF2B5EF4-FFF2-40B4-BE49-F238E27FC236}">
                <a16:creationId xmlns:a16="http://schemas.microsoft.com/office/drawing/2014/main" id="{87CE1F91-285C-D3A7-B222-983ED5FF259E}"/>
              </a:ext>
            </a:extLst>
          </p:cNvPr>
          <p:cNvSpPr/>
          <p:nvPr/>
        </p:nvSpPr>
        <p:spPr>
          <a:xfrm>
            <a:off x="0" y="428625"/>
            <a:ext cx="8786813" cy="1200150"/>
          </a:xfrm>
          <a:prstGeom prst="rect">
            <a:avLst/>
          </a:prstGeom>
        </p:spPr>
        <p:txBody>
          <a:bodyPr>
            <a:spAutoFit/>
          </a:bodyPr>
          <a:lstStyle/>
          <a:p>
            <a:pPr>
              <a:defRPr/>
            </a:pPr>
            <a:r>
              <a:rPr lang="fr-FR" sz="2400" dirty="0">
                <a:latin typeface="Arial" charset="0"/>
              </a:rPr>
              <a:t>Le mode de transmission de chacune de ces maladies est :</a:t>
            </a:r>
          </a:p>
          <a:p>
            <a:pPr marL="342900" indent="-342900">
              <a:buFontTx/>
              <a:buAutoNum type="alphaUcPeriod"/>
              <a:defRPr/>
            </a:pPr>
            <a:r>
              <a:rPr lang="fr-FR" sz="2400" dirty="0">
                <a:latin typeface="Arial" charset="0"/>
              </a:rPr>
              <a:t>Autosomique dominant     	B. </a:t>
            </a:r>
            <a:r>
              <a:rPr lang="fr-FR" sz="2400" dirty="0">
                <a:solidFill>
                  <a:srgbClr val="FF0000"/>
                </a:solidFill>
                <a:latin typeface="Arial" charset="0"/>
              </a:rPr>
              <a:t>Autosomique récessif</a:t>
            </a:r>
            <a:r>
              <a:rPr lang="fr-FR" sz="2400" dirty="0">
                <a:latin typeface="Arial" charset="0"/>
              </a:rPr>
              <a:t>	</a:t>
            </a:r>
          </a:p>
          <a:p>
            <a:pPr marL="342900" indent="-342900">
              <a:defRPr/>
            </a:pPr>
            <a:r>
              <a:rPr lang="fr-FR" sz="2400" dirty="0">
                <a:latin typeface="Arial" charset="0"/>
              </a:rPr>
              <a:t>C. </a:t>
            </a:r>
            <a:r>
              <a:rPr lang="fr-FR" sz="2400" dirty="0">
                <a:solidFill>
                  <a:srgbClr val="FFC000"/>
                </a:solidFill>
                <a:latin typeface="Arial" charset="0"/>
              </a:rPr>
              <a:t>Dominant lié au sexe</a:t>
            </a:r>
            <a:r>
              <a:rPr lang="fr-FR" sz="2400" dirty="0">
                <a:latin typeface="Arial" charset="0"/>
              </a:rPr>
              <a:t>		D. </a:t>
            </a:r>
            <a:r>
              <a:rPr lang="fr-FR" sz="2400" dirty="0">
                <a:solidFill>
                  <a:srgbClr val="FFFF00"/>
                </a:solidFill>
                <a:latin typeface="Arial" charset="0"/>
              </a:rPr>
              <a:t>Récessif lié au sexe</a:t>
            </a:r>
          </a:p>
        </p:txBody>
      </p:sp>
      <p:sp>
        <p:nvSpPr>
          <p:cNvPr id="17" name="Rectangle 16">
            <a:extLst>
              <a:ext uri="{FF2B5EF4-FFF2-40B4-BE49-F238E27FC236}">
                <a16:creationId xmlns:a16="http://schemas.microsoft.com/office/drawing/2014/main" id="{5A5CCCD0-D2C3-EC46-A667-C36176C9C556}"/>
              </a:ext>
            </a:extLst>
          </p:cNvPr>
          <p:cNvSpPr>
            <a:spLocks noChangeArrowheads="1"/>
          </p:cNvSpPr>
          <p:nvPr/>
        </p:nvSpPr>
        <p:spPr bwMode="auto">
          <a:xfrm>
            <a:off x="2928938" y="242887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18" name="Rectangle 17">
            <a:extLst>
              <a:ext uri="{FF2B5EF4-FFF2-40B4-BE49-F238E27FC236}">
                <a16:creationId xmlns:a16="http://schemas.microsoft.com/office/drawing/2014/main" id="{BF15164F-71C8-F7A6-20A8-C780AAA072D3}"/>
              </a:ext>
            </a:extLst>
          </p:cNvPr>
          <p:cNvSpPr>
            <a:spLocks noChangeArrowheads="1"/>
          </p:cNvSpPr>
          <p:nvPr/>
        </p:nvSpPr>
        <p:spPr bwMode="auto">
          <a:xfrm>
            <a:off x="4929188" y="2428875"/>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19" name="Rectangle 18">
            <a:extLst>
              <a:ext uri="{FF2B5EF4-FFF2-40B4-BE49-F238E27FC236}">
                <a16:creationId xmlns:a16="http://schemas.microsoft.com/office/drawing/2014/main" id="{4612BF09-221F-9202-90DF-EEE786C3E3AC}"/>
              </a:ext>
            </a:extLst>
          </p:cNvPr>
          <p:cNvSpPr>
            <a:spLocks noChangeArrowheads="1"/>
          </p:cNvSpPr>
          <p:nvPr/>
        </p:nvSpPr>
        <p:spPr bwMode="auto">
          <a:xfrm>
            <a:off x="4929188" y="507206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20" name="Rectangle 19">
            <a:extLst>
              <a:ext uri="{FF2B5EF4-FFF2-40B4-BE49-F238E27FC236}">
                <a16:creationId xmlns:a16="http://schemas.microsoft.com/office/drawing/2014/main" id="{C85AE853-01B0-6B65-DC2D-5F4AFFFB921A}"/>
              </a:ext>
            </a:extLst>
          </p:cNvPr>
          <p:cNvSpPr>
            <a:spLocks noChangeArrowheads="1"/>
          </p:cNvSpPr>
          <p:nvPr/>
        </p:nvSpPr>
        <p:spPr bwMode="auto">
          <a:xfrm>
            <a:off x="3429000" y="5000625"/>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21" name="Rectangle 20">
            <a:extLst>
              <a:ext uri="{FF2B5EF4-FFF2-40B4-BE49-F238E27FC236}">
                <a16:creationId xmlns:a16="http://schemas.microsoft.com/office/drawing/2014/main" id="{EA3BFD79-6B97-8A26-C469-AE1A998BF757}"/>
              </a:ext>
            </a:extLst>
          </p:cNvPr>
          <p:cNvSpPr>
            <a:spLocks noChangeArrowheads="1"/>
          </p:cNvSpPr>
          <p:nvPr/>
        </p:nvSpPr>
        <p:spPr bwMode="auto">
          <a:xfrm>
            <a:off x="1714500" y="5000625"/>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22" name="Rectangle 21">
            <a:extLst>
              <a:ext uri="{FF2B5EF4-FFF2-40B4-BE49-F238E27FC236}">
                <a16:creationId xmlns:a16="http://schemas.microsoft.com/office/drawing/2014/main" id="{5B83D293-F8C5-87EC-FCBE-1D88BCAECE16}"/>
              </a:ext>
            </a:extLst>
          </p:cNvPr>
          <p:cNvSpPr>
            <a:spLocks noChangeArrowheads="1"/>
          </p:cNvSpPr>
          <p:nvPr/>
        </p:nvSpPr>
        <p:spPr bwMode="auto">
          <a:xfrm>
            <a:off x="2928938" y="2071688"/>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3" name="Rectangle 22">
            <a:extLst>
              <a:ext uri="{FF2B5EF4-FFF2-40B4-BE49-F238E27FC236}">
                <a16:creationId xmlns:a16="http://schemas.microsoft.com/office/drawing/2014/main" id="{28F055B8-18BE-C63C-FD92-77049AB9515E}"/>
              </a:ext>
            </a:extLst>
          </p:cNvPr>
          <p:cNvSpPr>
            <a:spLocks noChangeArrowheads="1"/>
          </p:cNvSpPr>
          <p:nvPr/>
        </p:nvSpPr>
        <p:spPr bwMode="auto">
          <a:xfrm>
            <a:off x="5000625" y="207168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4" name="Rectangle 23">
            <a:extLst>
              <a:ext uri="{FF2B5EF4-FFF2-40B4-BE49-F238E27FC236}">
                <a16:creationId xmlns:a16="http://schemas.microsoft.com/office/drawing/2014/main" id="{32F666C1-CB3C-3ED0-A405-EDC3C2F73954}"/>
              </a:ext>
            </a:extLst>
          </p:cNvPr>
          <p:cNvSpPr>
            <a:spLocks noChangeArrowheads="1"/>
          </p:cNvSpPr>
          <p:nvPr/>
        </p:nvSpPr>
        <p:spPr bwMode="auto">
          <a:xfrm>
            <a:off x="4929188" y="535781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 </a:t>
            </a:r>
            <a:r>
              <a:rPr lang="fr-FR" altLang="fr-FR" sz="2400">
                <a:solidFill>
                  <a:srgbClr val="FF0000"/>
                </a:solidFill>
                <a:latin typeface="Arial" panose="020B0604020202020204" pitchFamily="34" charset="0"/>
              </a:rPr>
              <a:t>rr</a:t>
            </a:r>
          </a:p>
        </p:txBody>
      </p:sp>
      <p:sp>
        <p:nvSpPr>
          <p:cNvPr id="25" name="Rectangle 24">
            <a:extLst>
              <a:ext uri="{FF2B5EF4-FFF2-40B4-BE49-F238E27FC236}">
                <a16:creationId xmlns:a16="http://schemas.microsoft.com/office/drawing/2014/main" id="{ECD4B5E8-49DC-F8AA-6BED-21584328C4A3}"/>
              </a:ext>
            </a:extLst>
          </p:cNvPr>
          <p:cNvSpPr>
            <a:spLocks noChangeArrowheads="1"/>
          </p:cNvSpPr>
          <p:nvPr/>
        </p:nvSpPr>
        <p:spPr bwMode="auto">
          <a:xfrm>
            <a:off x="6215063" y="535781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6" name="Rectangle 25">
            <a:extLst>
              <a:ext uri="{FF2B5EF4-FFF2-40B4-BE49-F238E27FC236}">
                <a16:creationId xmlns:a16="http://schemas.microsoft.com/office/drawing/2014/main" id="{15777649-8060-062C-B1FD-2B504D9BBBFD}"/>
              </a:ext>
            </a:extLst>
          </p:cNvPr>
          <p:cNvSpPr>
            <a:spLocks noChangeArrowheads="1"/>
          </p:cNvSpPr>
          <p:nvPr/>
        </p:nvSpPr>
        <p:spPr bwMode="auto">
          <a:xfrm>
            <a:off x="1643063" y="5429250"/>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7" name="Rectangle 26">
            <a:extLst>
              <a:ext uri="{FF2B5EF4-FFF2-40B4-BE49-F238E27FC236}">
                <a16:creationId xmlns:a16="http://schemas.microsoft.com/office/drawing/2014/main" id="{14BBF732-9A42-4024-9CE5-91F722195E6F}"/>
              </a:ext>
            </a:extLst>
          </p:cNvPr>
          <p:cNvSpPr>
            <a:spLocks noChangeArrowheads="1"/>
          </p:cNvSpPr>
          <p:nvPr/>
        </p:nvSpPr>
        <p:spPr bwMode="auto">
          <a:xfrm>
            <a:off x="3357563" y="5429250"/>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8" name="Rectangle 27">
            <a:extLst>
              <a:ext uri="{FF2B5EF4-FFF2-40B4-BE49-F238E27FC236}">
                <a16:creationId xmlns:a16="http://schemas.microsoft.com/office/drawing/2014/main" id="{2B236426-9144-60DD-9667-D5310DB87386}"/>
              </a:ext>
            </a:extLst>
          </p:cNvPr>
          <p:cNvSpPr>
            <a:spLocks noChangeArrowheads="1"/>
          </p:cNvSpPr>
          <p:nvPr/>
        </p:nvSpPr>
        <p:spPr bwMode="auto">
          <a:xfrm>
            <a:off x="1928813" y="29289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XY</a:t>
            </a:r>
          </a:p>
        </p:txBody>
      </p:sp>
      <p:sp>
        <p:nvSpPr>
          <p:cNvPr id="29" name="Rectangle 28">
            <a:extLst>
              <a:ext uri="{FF2B5EF4-FFF2-40B4-BE49-F238E27FC236}">
                <a16:creationId xmlns:a16="http://schemas.microsoft.com/office/drawing/2014/main" id="{427E25A7-83E6-2379-0530-818F4A15B603}"/>
              </a:ext>
            </a:extLst>
          </p:cNvPr>
          <p:cNvSpPr>
            <a:spLocks noChangeArrowheads="1"/>
          </p:cNvSpPr>
          <p:nvPr/>
        </p:nvSpPr>
        <p:spPr bwMode="auto">
          <a:xfrm>
            <a:off x="5643563" y="2928938"/>
            <a:ext cx="785812"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X*X</a:t>
            </a:r>
          </a:p>
        </p:txBody>
      </p:sp>
      <p:sp>
        <p:nvSpPr>
          <p:cNvPr id="30" name="Rectangle 29">
            <a:extLst>
              <a:ext uri="{FF2B5EF4-FFF2-40B4-BE49-F238E27FC236}">
                <a16:creationId xmlns:a16="http://schemas.microsoft.com/office/drawing/2014/main" id="{FC37B5F8-A65D-DE25-2A65-1189A2F23BAA}"/>
              </a:ext>
            </a:extLst>
          </p:cNvPr>
          <p:cNvSpPr>
            <a:spLocks noChangeArrowheads="1"/>
          </p:cNvSpPr>
          <p:nvPr/>
        </p:nvSpPr>
        <p:spPr bwMode="auto">
          <a:xfrm>
            <a:off x="1928813" y="3286125"/>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00"/>
                </a:solidFill>
                <a:latin typeface="Arial" panose="020B0604020202020204" pitchFamily="34" charset="0"/>
              </a:rPr>
              <a:t>XY</a:t>
            </a:r>
          </a:p>
        </p:txBody>
      </p:sp>
      <p:sp>
        <p:nvSpPr>
          <p:cNvPr id="31" name="Rectangle 30">
            <a:extLst>
              <a:ext uri="{FF2B5EF4-FFF2-40B4-BE49-F238E27FC236}">
                <a16:creationId xmlns:a16="http://schemas.microsoft.com/office/drawing/2014/main" id="{431D6D7C-67DF-38C3-52B4-A85836E88080}"/>
              </a:ext>
            </a:extLst>
          </p:cNvPr>
          <p:cNvSpPr>
            <a:spLocks noChangeArrowheads="1"/>
          </p:cNvSpPr>
          <p:nvPr/>
        </p:nvSpPr>
        <p:spPr bwMode="auto">
          <a:xfrm>
            <a:off x="5643563" y="3286125"/>
            <a:ext cx="100012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00"/>
                </a:solidFill>
                <a:latin typeface="Arial" panose="020B0604020202020204" pitchFamily="34" charset="0"/>
              </a:rPr>
              <a:t>XhXh</a:t>
            </a:r>
          </a:p>
        </p:txBody>
      </p:sp>
      <p:sp>
        <p:nvSpPr>
          <p:cNvPr id="35" name="Rectangle 34">
            <a:extLst>
              <a:ext uri="{FF2B5EF4-FFF2-40B4-BE49-F238E27FC236}">
                <a16:creationId xmlns:a16="http://schemas.microsoft.com/office/drawing/2014/main" id="{8A1BD80B-CB35-7D74-9F81-DF67A85428F1}"/>
              </a:ext>
            </a:extLst>
          </p:cNvPr>
          <p:cNvSpPr>
            <a:spLocks noChangeArrowheads="1"/>
          </p:cNvSpPr>
          <p:nvPr/>
        </p:nvSpPr>
        <p:spPr bwMode="auto">
          <a:xfrm>
            <a:off x="6215063" y="507206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36" name="Rectangle 35">
            <a:extLst>
              <a:ext uri="{FF2B5EF4-FFF2-40B4-BE49-F238E27FC236}">
                <a16:creationId xmlns:a16="http://schemas.microsoft.com/office/drawing/2014/main" id="{0A78B515-9933-171B-F21E-CB0A4578A5AD}"/>
              </a:ext>
            </a:extLst>
          </p:cNvPr>
          <p:cNvSpPr>
            <a:spLocks noChangeArrowheads="1"/>
          </p:cNvSpPr>
          <p:nvPr/>
        </p:nvSpPr>
        <p:spPr bwMode="auto">
          <a:xfrm>
            <a:off x="2071688" y="2071688"/>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37" name="Rectangle 36">
            <a:extLst>
              <a:ext uri="{FF2B5EF4-FFF2-40B4-BE49-F238E27FC236}">
                <a16:creationId xmlns:a16="http://schemas.microsoft.com/office/drawing/2014/main" id="{A6703FD1-3BC1-20EB-756A-C5A479DA22C6}"/>
              </a:ext>
            </a:extLst>
          </p:cNvPr>
          <p:cNvSpPr>
            <a:spLocks noChangeArrowheads="1"/>
          </p:cNvSpPr>
          <p:nvPr/>
        </p:nvSpPr>
        <p:spPr bwMode="auto">
          <a:xfrm>
            <a:off x="1643063"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XY</a:t>
            </a:r>
          </a:p>
        </p:txBody>
      </p:sp>
      <p:sp>
        <p:nvSpPr>
          <p:cNvPr id="38" name="Rectangle 37">
            <a:extLst>
              <a:ext uri="{FF2B5EF4-FFF2-40B4-BE49-F238E27FC236}">
                <a16:creationId xmlns:a16="http://schemas.microsoft.com/office/drawing/2014/main" id="{D4B239A3-6932-0E21-0613-A4036969E595}"/>
              </a:ext>
            </a:extLst>
          </p:cNvPr>
          <p:cNvSpPr>
            <a:spLocks noChangeArrowheads="1"/>
          </p:cNvSpPr>
          <p:nvPr/>
        </p:nvSpPr>
        <p:spPr bwMode="auto">
          <a:xfrm>
            <a:off x="3357563"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XY</a:t>
            </a:r>
          </a:p>
        </p:txBody>
      </p:sp>
      <p:sp>
        <p:nvSpPr>
          <p:cNvPr id="39" name="Rectangle 38">
            <a:extLst>
              <a:ext uri="{FF2B5EF4-FFF2-40B4-BE49-F238E27FC236}">
                <a16:creationId xmlns:a16="http://schemas.microsoft.com/office/drawing/2014/main" id="{EBD933E0-793F-33D1-7428-1D113BA6C207}"/>
              </a:ext>
            </a:extLst>
          </p:cNvPr>
          <p:cNvSpPr>
            <a:spLocks noChangeArrowheads="1"/>
          </p:cNvSpPr>
          <p:nvPr/>
        </p:nvSpPr>
        <p:spPr bwMode="auto">
          <a:xfrm>
            <a:off x="4857750"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X*X</a:t>
            </a:r>
          </a:p>
        </p:txBody>
      </p:sp>
      <p:sp>
        <p:nvSpPr>
          <p:cNvPr id="40" name="Rectangle 39">
            <a:extLst>
              <a:ext uri="{FF2B5EF4-FFF2-40B4-BE49-F238E27FC236}">
                <a16:creationId xmlns:a16="http://schemas.microsoft.com/office/drawing/2014/main" id="{4962C1A5-2DF7-0775-DFF7-6BDAD4BE77ED}"/>
              </a:ext>
            </a:extLst>
          </p:cNvPr>
          <p:cNvSpPr>
            <a:spLocks noChangeArrowheads="1"/>
          </p:cNvSpPr>
          <p:nvPr/>
        </p:nvSpPr>
        <p:spPr bwMode="auto">
          <a:xfrm>
            <a:off x="6072188"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X*X</a:t>
            </a:r>
          </a:p>
        </p:txBody>
      </p:sp>
      <p:sp>
        <p:nvSpPr>
          <p:cNvPr id="41" name="Rectangle 28">
            <a:extLst>
              <a:ext uri="{FF2B5EF4-FFF2-40B4-BE49-F238E27FC236}">
                <a16:creationId xmlns:a16="http://schemas.microsoft.com/office/drawing/2014/main" id="{E1AA1FD0-31A6-AB5F-88A6-1B87FD2D17B7}"/>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EXERCICES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checkerboard(across)">
                                      <p:cBhvr>
                                        <p:cTn id="17" dur="500"/>
                                        <p:tgtEl>
                                          <p:spTgt spid="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checkerboard(across)">
                                      <p:cBhvr>
                                        <p:cTn id="22" dur="500"/>
                                        <p:tgtEl>
                                          <p:spTgt spid="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checkerboard(across)">
                                      <p:cBhvr>
                                        <p:cTn id="27" dur="500"/>
                                        <p:tgtEl>
                                          <p:spTgt spid="1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checkerboard(across)">
                                      <p:cBhvr>
                                        <p:cTn id="32" dur="500"/>
                                        <p:tgtEl>
                                          <p:spTgt spid="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heckerboard(across)">
                                      <p:cBhvr>
                                        <p:cTn id="37" dur="500"/>
                                        <p:tgtEl>
                                          <p:spTgt spid="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checkerboard(across)">
                                      <p:cBhvr>
                                        <p:cTn id="42" dur="500"/>
                                        <p:tgtEl>
                                          <p:spTgt spid="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checkerboard(across)">
                                      <p:cBhvr>
                                        <p:cTn id="47" dur="500"/>
                                        <p:tgtEl>
                                          <p:spTgt spid="3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checkerboard(across)">
                                      <p:cBhvr>
                                        <p:cTn id="52" dur="500"/>
                                        <p:tgtEl>
                                          <p:spTgt spid="2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checkerboard(across)">
                                      <p:cBhvr>
                                        <p:cTn id="57" dur="500"/>
                                        <p:tgtEl>
                                          <p:spTgt spid="2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checkerboard(across)">
                                      <p:cBhvr>
                                        <p:cTn id="62" dur="500"/>
                                        <p:tgtEl>
                                          <p:spTgt spid="2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checkerboard(across)">
                                      <p:cBhvr>
                                        <p:cTn id="67" dur="500"/>
                                        <p:tgtEl>
                                          <p:spTgt spid="2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checkerboard(across)">
                                      <p:cBhvr>
                                        <p:cTn id="72" dur="500"/>
                                        <p:tgtEl>
                                          <p:spTgt spid="2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checkerboard(across)">
                                      <p:cBhvr>
                                        <p:cTn id="77" dur="500"/>
                                        <p:tgtEl>
                                          <p:spTgt spid="2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checkerboard(across)">
                                      <p:cBhvr>
                                        <p:cTn id="82" dur="500"/>
                                        <p:tgtEl>
                                          <p:spTgt spid="3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checkerboard(across)">
                                      <p:cBhvr>
                                        <p:cTn id="87" dur="500"/>
                                        <p:tgtEl>
                                          <p:spTgt spid="3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checkerboard(across)">
                                      <p:cBhvr>
                                        <p:cTn id="92" dur="500"/>
                                        <p:tgtEl>
                                          <p:spTgt spid="3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checkerboard(across)">
                                      <p:cBhvr>
                                        <p:cTn id="97" dur="500"/>
                                        <p:tgtEl>
                                          <p:spTgt spid="40"/>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checkerboard(across)">
                                      <p:cBhvr>
                                        <p:cTn id="102" dur="500"/>
                                        <p:tgtEl>
                                          <p:spTgt spid="30"/>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checkerboard(across)">
                                      <p:cBhvr>
                                        <p:cTn id="10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5" grpId="0"/>
      <p:bldP spid="36" grpId="0"/>
      <p:bldP spid="37" grpId="0"/>
      <p:bldP spid="38" grpId="0"/>
      <p:bldP spid="39" grpId="0"/>
      <p:bldP spid="40"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AA6C56-BFE6-9C13-C365-747DD6DA17F8}"/>
              </a:ext>
            </a:extLst>
          </p:cNvPr>
          <p:cNvSpPr/>
          <p:nvPr/>
        </p:nvSpPr>
        <p:spPr>
          <a:xfrm>
            <a:off x="0" y="428625"/>
            <a:ext cx="8786813" cy="1200150"/>
          </a:xfrm>
          <a:prstGeom prst="rect">
            <a:avLst/>
          </a:prstGeom>
        </p:spPr>
        <p:txBody>
          <a:bodyPr>
            <a:spAutoFit/>
          </a:bodyPr>
          <a:lstStyle/>
          <a:p>
            <a:pPr>
              <a:defRPr/>
            </a:pPr>
            <a:r>
              <a:rPr lang="fr-FR" sz="2400" dirty="0">
                <a:latin typeface="Arial" charset="0"/>
              </a:rPr>
              <a:t>Le mode de transmission de chacune de ces maladies est :</a:t>
            </a:r>
          </a:p>
          <a:p>
            <a:pPr marL="342900" indent="-342900">
              <a:buFontTx/>
              <a:buAutoNum type="alphaUcPeriod"/>
              <a:defRPr/>
            </a:pPr>
            <a:r>
              <a:rPr lang="fr-FR" sz="2400" dirty="0">
                <a:latin typeface="Arial" charset="0"/>
              </a:rPr>
              <a:t>Autosomique dominant     	B. </a:t>
            </a:r>
            <a:r>
              <a:rPr lang="fr-FR" sz="2400" dirty="0">
                <a:solidFill>
                  <a:srgbClr val="FF0000"/>
                </a:solidFill>
                <a:latin typeface="Arial" charset="0"/>
              </a:rPr>
              <a:t>Autosomique récessif</a:t>
            </a:r>
            <a:r>
              <a:rPr lang="fr-FR" sz="2400" dirty="0">
                <a:latin typeface="Arial" charset="0"/>
              </a:rPr>
              <a:t>	</a:t>
            </a:r>
          </a:p>
          <a:p>
            <a:pPr marL="342900" indent="-342900">
              <a:defRPr/>
            </a:pPr>
            <a:r>
              <a:rPr lang="fr-FR" sz="2400" dirty="0">
                <a:latin typeface="Arial" charset="0"/>
              </a:rPr>
              <a:t>C. </a:t>
            </a:r>
            <a:r>
              <a:rPr lang="fr-FR" sz="2400" dirty="0">
                <a:solidFill>
                  <a:srgbClr val="FFC000"/>
                </a:solidFill>
                <a:latin typeface="Arial" charset="0"/>
              </a:rPr>
              <a:t>Dominant lié au sexe</a:t>
            </a:r>
            <a:r>
              <a:rPr lang="fr-FR" sz="2400" dirty="0">
                <a:latin typeface="Arial" charset="0"/>
              </a:rPr>
              <a:t>		D. </a:t>
            </a:r>
            <a:r>
              <a:rPr lang="fr-FR" sz="2400" dirty="0">
                <a:solidFill>
                  <a:srgbClr val="FFFF00"/>
                </a:solidFill>
                <a:latin typeface="Arial" charset="0"/>
              </a:rPr>
              <a:t>Récessif lié au sexe</a:t>
            </a:r>
          </a:p>
        </p:txBody>
      </p:sp>
      <p:sp>
        <p:nvSpPr>
          <p:cNvPr id="91138" name="Rectangle 2">
            <a:extLst>
              <a:ext uri="{FF2B5EF4-FFF2-40B4-BE49-F238E27FC236}">
                <a16:creationId xmlns:a16="http://schemas.microsoft.com/office/drawing/2014/main" id="{A5CE5834-CE10-4A57-90F4-8FFA2A7BB702}"/>
              </a:ext>
            </a:extLst>
          </p:cNvPr>
          <p:cNvSpPr>
            <a:spLocks noChangeArrowheads="1"/>
          </p:cNvSpPr>
          <p:nvPr/>
        </p:nvSpPr>
        <p:spPr bwMode="auto">
          <a:xfrm>
            <a:off x="1643063" y="4357688"/>
            <a:ext cx="714375" cy="6429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1139" name="Rectangle 3">
            <a:extLst>
              <a:ext uri="{FF2B5EF4-FFF2-40B4-BE49-F238E27FC236}">
                <a16:creationId xmlns:a16="http://schemas.microsoft.com/office/drawing/2014/main" id="{4BC71CDB-373F-B23E-59BC-EA7EBCB7691D}"/>
              </a:ext>
            </a:extLst>
          </p:cNvPr>
          <p:cNvSpPr>
            <a:spLocks noChangeArrowheads="1"/>
          </p:cNvSpPr>
          <p:nvPr/>
        </p:nvSpPr>
        <p:spPr bwMode="auto">
          <a:xfrm>
            <a:off x="2928938" y="2857500"/>
            <a:ext cx="714375" cy="642938"/>
          </a:xfrm>
          <a:prstGeom prst="rect">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1140" name="Rectangle 4">
            <a:extLst>
              <a:ext uri="{FF2B5EF4-FFF2-40B4-BE49-F238E27FC236}">
                <a16:creationId xmlns:a16="http://schemas.microsoft.com/office/drawing/2014/main" id="{4651E84D-F4A7-2D85-EC32-80B689EB9512}"/>
              </a:ext>
            </a:extLst>
          </p:cNvPr>
          <p:cNvSpPr>
            <a:spLocks noChangeArrowheads="1"/>
          </p:cNvSpPr>
          <p:nvPr/>
        </p:nvSpPr>
        <p:spPr bwMode="auto">
          <a:xfrm>
            <a:off x="3286125" y="4357688"/>
            <a:ext cx="714375" cy="6429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1141" name="Ellipse 5">
            <a:extLst>
              <a:ext uri="{FF2B5EF4-FFF2-40B4-BE49-F238E27FC236}">
                <a16:creationId xmlns:a16="http://schemas.microsoft.com/office/drawing/2014/main" id="{4D608454-6764-29FC-6A76-B23859275A31}"/>
              </a:ext>
            </a:extLst>
          </p:cNvPr>
          <p:cNvSpPr>
            <a:spLocks noChangeArrowheads="1"/>
          </p:cNvSpPr>
          <p:nvPr/>
        </p:nvSpPr>
        <p:spPr bwMode="auto">
          <a:xfrm>
            <a:off x="4786313" y="2857500"/>
            <a:ext cx="714375" cy="642938"/>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1142" name="Ellipse 6">
            <a:extLst>
              <a:ext uri="{FF2B5EF4-FFF2-40B4-BE49-F238E27FC236}">
                <a16:creationId xmlns:a16="http://schemas.microsoft.com/office/drawing/2014/main" id="{4F3581F3-EA47-AF6E-EE50-0E3C74D3F4FE}"/>
              </a:ext>
            </a:extLst>
          </p:cNvPr>
          <p:cNvSpPr>
            <a:spLocks noChangeArrowheads="1"/>
          </p:cNvSpPr>
          <p:nvPr/>
        </p:nvSpPr>
        <p:spPr bwMode="auto">
          <a:xfrm>
            <a:off x="4786313" y="4357688"/>
            <a:ext cx="714375" cy="642937"/>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1143" name="Ellipse 7">
            <a:extLst>
              <a:ext uri="{FF2B5EF4-FFF2-40B4-BE49-F238E27FC236}">
                <a16:creationId xmlns:a16="http://schemas.microsoft.com/office/drawing/2014/main" id="{4338A10A-7709-B8C5-5FCC-1F4A1F86E42F}"/>
              </a:ext>
            </a:extLst>
          </p:cNvPr>
          <p:cNvSpPr>
            <a:spLocks noChangeArrowheads="1"/>
          </p:cNvSpPr>
          <p:nvPr/>
        </p:nvSpPr>
        <p:spPr bwMode="auto">
          <a:xfrm>
            <a:off x="6072188" y="4357688"/>
            <a:ext cx="642937" cy="642937"/>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91144" name="Connecteur droit 8">
            <a:extLst>
              <a:ext uri="{FF2B5EF4-FFF2-40B4-BE49-F238E27FC236}">
                <a16:creationId xmlns:a16="http://schemas.microsoft.com/office/drawing/2014/main" id="{CF89410A-4EBF-776D-AE87-D5E49BA8747B}"/>
              </a:ext>
            </a:extLst>
          </p:cNvPr>
          <p:cNvCxnSpPr>
            <a:cxnSpLocks noChangeShapeType="1"/>
            <a:stCxn id="91139" idx="3"/>
            <a:endCxn id="91141" idx="2"/>
          </p:cNvCxnSpPr>
          <p:nvPr/>
        </p:nvCxnSpPr>
        <p:spPr bwMode="auto">
          <a:xfrm>
            <a:off x="3643313" y="3178175"/>
            <a:ext cx="11430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145" name="Connecteur droit 9">
            <a:extLst>
              <a:ext uri="{FF2B5EF4-FFF2-40B4-BE49-F238E27FC236}">
                <a16:creationId xmlns:a16="http://schemas.microsoft.com/office/drawing/2014/main" id="{5D81CC9B-1805-ADE6-0D3F-435156B67B99}"/>
              </a:ext>
            </a:extLst>
          </p:cNvPr>
          <p:cNvCxnSpPr>
            <a:cxnSpLocks noChangeShapeType="1"/>
          </p:cNvCxnSpPr>
          <p:nvPr/>
        </p:nvCxnSpPr>
        <p:spPr bwMode="auto">
          <a:xfrm rot="5400000">
            <a:off x="3927476" y="3571875"/>
            <a:ext cx="71596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146" name="Connecteur droit 10">
            <a:extLst>
              <a:ext uri="{FF2B5EF4-FFF2-40B4-BE49-F238E27FC236}">
                <a16:creationId xmlns:a16="http://schemas.microsoft.com/office/drawing/2014/main" id="{7409772F-9B6B-F2FF-64E2-3AD4A60FA92A}"/>
              </a:ext>
            </a:extLst>
          </p:cNvPr>
          <p:cNvCxnSpPr>
            <a:cxnSpLocks noChangeShapeType="1"/>
          </p:cNvCxnSpPr>
          <p:nvPr/>
        </p:nvCxnSpPr>
        <p:spPr bwMode="auto">
          <a:xfrm>
            <a:off x="2000250" y="3929063"/>
            <a:ext cx="44291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147" name="Connecteur droit 11">
            <a:extLst>
              <a:ext uri="{FF2B5EF4-FFF2-40B4-BE49-F238E27FC236}">
                <a16:creationId xmlns:a16="http://schemas.microsoft.com/office/drawing/2014/main" id="{6543AF2C-2298-8808-8309-4D3CEB511CB4}"/>
              </a:ext>
            </a:extLst>
          </p:cNvPr>
          <p:cNvCxnSpPr>
            <a:cxnSpLocks noChangeShapeType="1"/>
            <a:endCxn id="91138" idx="0"/>
          </p:cNvCxnSpPr>
          <p:nvPr/>
        </p:nvCxnSpPr>
        <p:spPr bwMode="auto">
          <a:xfrm rot="5400000">
            <a:off x="1786731" y="4142582"/>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148" name="Connecteur droit 12">
            <a:extLst>
              <a:ext uri="{FF2B5EF4-FFF2-40B4-BE49-F238E27FC236}">
                <a16:creationId xmlns:a16="http://schemas.microsoft.com/office/drawing/2014/main" id="{8BE3A837-E153-480B-7786-2233F2641E7A}"/>
              </a:ext>
            </a:extLst>
          </p:cNvPr>
          <p:cNvCxnSpPr>
            <a:cxnSpLocks noChangeShapeType="1"/>
          </p:cNvCxnSpPr>
          <p:nvPr/>
        </p:nvCxnSpPr>
        <p:spPr bwMode="auto">
          <a:xfrm rot="5400000">
            <a:off x="3429794" y="4142582"/>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149" name="Connecteur droit 13">
            <a:extLst>
              <a:ext uri="{FF2B5EF4-FFF2-40B4-BE49-F238E27FC236}">
                <a16:creationId xmlns:a16="http://schemas.microsoft.com/office/drawing/2014/main" id="{8BB82E0C-D473-82C0-3A0E-9429E5A42CB2}"/>
              </a:ext>
            </a:extLst>
          </p:cNvPr>
          <p:cNvCxnSpPr>
            <a:cxnSpLocks noChangeShapeType="1"/>
          </p:cNvCxnSpPr>
          <p:nvPr/>
        </p:nvCxnSpPr>
        <p:spPr bwMode="auto">
          <a:xfrm rot="5400000">
            <a:off x="4929981" y="4142582"/>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150" name="Connecteur droit 14">
            <a:extLst>
              <a:ext uri="{FF2B5EF4-FFF2-40B4-BE49-F238E27FC236}">
                <a16:creationId xmlns:a16="http://schemas.microsoft.com/office/drawing/2014/main" id="{DC11B25F-BAA9-A6CA-4881-1CE6B9DA8015}"/>
              </a:ext>
            </a:extLst>
          </p:cNvPr>
          <p:cNvCxnSpPr>
            <a:cxnSpLocks noChangeShapeType="1"/>
          </p:cNvCxnSpPr>
          <p:nvPr/>
        </p:nvCxnSpPr>
        <p:spPr bwMode="auto">
          <a:xfrm rot="5400000">
            <a:off x="6214269" y="4142582"/>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15">
            <a:extLst>
              <a:ext uri="{FF2B5EF4-FFF2-40B4-BE49-F238E27FC236}">
                <a16:creationId xmlns:a16="http://schemas.microsoft.com/office/drawing/2014/main" id="{0394E018-9D3C-F82E-9343-1948C2D7F0A2}"/>
              </a:ext>
            </a:extLst>
          </p:cNvPr>
          <p:cNvSpPr>
            <a:spLocks noChangeArrowheads="1"/>
          </p:cNvSpPr>
          <p:nvPr/>
        </p:nvSpPr>
        <p:spPr bwMode="auto">
          <a:xfrm>
            <a:off x="4857750" y="2428875"/>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17" name="Rectangle 16">
            <a:extLst>
              <a:ext uri="{FF2B5EF4-FFF2-40B4-BE49-F238E27FC236}">
                <a16:creationId xmlns:a16="http://schemas.microsoft.com/office/drawing/2014/main" id="{1F9ED9E5-40C2-61F1-0289-045CA3C8EC35}"/>
              </a:ext>
            </a:extLst>
          </p:cNvPr>
          <p:cNvSpPr>
            <a:spLocks noChangeArrowheads="1"/>
          </p:cNvSpPr>
          <p:nvPr/>
        </p:nvSpPr>
        <p:spPr bwMode="auto">
          <a:xfrm>
            <a:off x="3000375" y="235743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18" name="Rectangle 17">
            <a:extLst>
              <a:ext uri="{FF2B5EF4-FFF2-40B4-BE49-F238E27FC236}">
                <a16:creationId xmlns:a16="http://schemas.microsoft.com/office/drawing/2014/main" id="{39B654FF-1F86-F438-789D-D583EF57EA07}"/>
              </a:ext>
            </a:extLst>
          </p:cNvPr>
          <p:cNvSpPr>
            <a:spLocks noChangeArrowheads="1"/>
          </p:cNvSpPr>
          <p:nvPr/>
        </p:nvSpPr>
        <p:spPr bwMode="auto">
          <a:xfrm>
            <a:off x="6143625" y="5072063"/>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19" name="Rectangle 18">
            <a:extLst>
              <a:ext uri="{FF2B5EF4-FFF2-40B4-BE49-F238E27FC236}">
                <a16:creationId xmlns:a16="http://schemas.microsoft.com/office/drawing/2014/main" id="{BCA6EAC6-4002-D4AB-3AD4-1596EB288557}"/>
              </a:ext>
            </a:extLst>
          </p:cNvPr>
          <p:cNvSpPr>
            <a:spLocks noChangeArrowheads="1"/>
          </p:cNvSpPr>
          <p:nvPr/>
        </p:nvSpPr>
        <p:spPr bwMode="auto">
          <a:xfrm>
            <a:off x="4857750" y="5072063"/>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20" name="Rectangle 19">
            <a:extLst>
              <a:ext uri="{FF2B5EF4-FFF2-40B4-BE49-F238E27FC236}">
                <a16:creationId xmlns:a16="http://schemas.microsoft.com/office/drawing/2014/main" id="{702CDFE5-F816-C153-DD4E-81412CD08636}"/>
              </a:ext>
            </a:extLst>
          </p:cNvPr>
          <p:cNvSpPr>
            <a:spLocks noChangeArrowheads="1"/>
          </p:cNvSpPr>
          <p:nvPr/>
        </p:nvSpPr>
        <p:spPr bwMode="auto">
          <a:xfrm>
            <a:off x="3429000" y="5072063"/>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21" name="Rectangle 20">
            <a:extLst>
              <a:ext uri="{FF2B5EF4-FFF2-40B4-BE49-F238E27FC236}">
                <a16:creationId xmlns:a16="http://schemas.microsoft.com/office/drawing/2014/main" id="{061EA77D-B49F-5B78-428A-126DCBD109EE}"/>
              </a:ext>
            </a:extLst>
          </p:cNvPr>
          <p:cNvSpPr>
            <a:spLocks noChangeArrowheads="1"/>
          </p:cNvSpPr>
          <p:nvPr/>
        </p:nvSpPr>
        <p:spPr bwMode="auto">
          <a:xfrm>
            <a:off x="1785938" y="5072063"/>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aa</a:t>
            </a:r>
          </a:p>
        </p:txBody>
      </p:sp>
      <p:sp>
        <p:nvSpPr>
          <p:cNvPr id="22" name="Rectangle 21">
            <a:extLst>
              <a:ext uri="{FF2B5EF4-FFF2-40B4-BE49-F238E27FC236}">
                <a16:creationId xmlns:a16="http://schemas.microsoft.com/office/drawing/2014/main" id="{4F7A60C8-8391-66C1-58EC-1623983A20E6}"/>
              </a:ext>
            </a:extLst>
          </p:cNvPr>
          <p:cNvSpPr>
            <a:spLocks noChangeArrowheads="1"/>
          </p:cNvSpPr>
          <p:nvPr/>
        </p:nvSpPr>
        <p:spPr bwMode="auto">
          <a:xfrm>
            <a:off x="1928813" y="29289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X*Y</a:t>
            </a:r>
          </a:p>
        </p:txBody>
      </p:sp>
      <p:sp>
        <p:nvSpPr>
          <p:cNvPr id="23" name="Rectangle 22">
            <a:extLst>
              <a:ext uri="{FF2B5EF4-FFF2-40B4-BE49-F238E27FC236}">
                <a16:creationId xmlns:a16="http://schemas.microsoft.com/office/drawing/2014/main" id="{BEFA3CC3-B7B2-6FD8-8AAC-96B28FE0CB43}"/>
              </a:ext>
            </a:extLst>
          </p:cNvPr>
          <p:cNvSpPr>
            <a:spLocks noChangeArrowheads="1"/>
          </p:cNvSpPr>
          <p:nvPr/>
        </p:nvSpPr>
        <p:spPr bwMode="auto">
          <a:xfrm>
            <a:off x="5643563" y="2928938"/>
            <a:ext cx="785812"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X*X</a:t>
            </a:r>
          </a:p>
        </p:txBody>
      </p:sp>
      <p:sp>
        <p:nvSpPr>
          <p:cNvPr id="24" name="Rectangle 23">
            <a:extLst>
              <a:ext uri="{FF2B5EF4-FFF2-40B4-BE49-F238E27FC236}">
                <a16:creationId xmlns:a16="http://schemas.microsoft.com/office/drawing/2014/main" id="{99534C88-A9BB-7036-CCAD-A24CE52EB39C}"/>
              </a:ext>
            </a:extLst>
          </p:cNvPr>
          <p:cNvSpPr>
            <a:spLocks noChangeArrowheads="1"/>
          </p:cNvSpPr>
          <p:nvPr/>
        </p:nvSpPr>
        <p:spPr bwMode="auto">
          <a:xfrm>
            <a:off x="1643063"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XY</a:t>
            </a:r>
          </a:p>
        </p:txBody>
      </p:sp>
      <p:sp>
        <p:nvSpPr>
          <p:cNvPr id="25" name="Rectangle 24">
            <a:extLst>
              <a:ext uri="{FF2B5EF4-FFF2-40B4-BE49-F238E27FC236}">
                <a16:creationId xmlns:a16="http://schemas.microsoft.com/office/drawing/2014/main" id="{05DC3B6B-03EB-4AD6-EB97-84B8D843FDF7}"/>
              </a:ext>
            </a:extLst>
          </p:cNvPr>
          <p:cNvSpPr>
            <a:spLocks noChangeArrowheads="1"/>
          </p:cNvSpPr>
          <p:nvPr/>
        </p:nvSpPr>
        <p:spPr bwMode="auto">
          <a:xfrm>
            <a:off x="3357563"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XY</a:t>
            </a:r>
          </a:p>
        </p:txBody>
      </p:sp>
      <p:sp>
        <p:nvSpPr>
          <p:cNvPr id="26" name="Rectangle 25">
            <a:extLst>
              <a:ext uri="{FF2B5EF4-FFF2-40B4-BE49-F238E27FC236}">
                <a16:creationId xmlns:a16="http://schemas.microsoft.com/office/drawing/2014/main" id="{9683786E-41E1-989A-08A5-513D16708955}"/>
              </a:ext>
            </a:extLst>
          </p:cNvPr>
          <p:cNvSpPr>
            <a:spLocks noChangeArrowheads="1"/>
          </p:cNvSpPr>
          <p:nvPr/>
        </p:nvSpPr>
        <p:spPr bwMode="auto">
          <a:xfrm>
            <a:off x="4857750"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X*X</a:t>
            </a:r>
          </a:p>
        </p:txBody>
      </p:sp>
      <p:sp>
        <p:nvSpPr>
          <p:cNvPr id="27" name="Rectangle 26">
            <a:extLst>
              <a:ext uri="{FF2B5EF4-FFF2-40B4-BE49-F238E27FC236}">
                <a16:creationId xmlns:a16="http://schemas.microsoft.com/office/drawing/2014/main" id="{CF4642EF-D1BF-CAB7-4A36-E94BEDDD4776}"/>
              </a:ext>
            </a:extLst>
          </p:cNvPr>
          <p:cNvSpPr>
            <a:spLocks noChangeArrowheads="1"/>
          </p:cNvSpPr>
          <p:nvPr/>
        </p:nvSpPr>
        <p:spPr bwMode="auto">
          <a:xfrm>
            <a:off x="6072188" y="5786438"/>
            <a:ext cx="8572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C000"/>
                </a:solidFill>
                <a:latin typeface="Arial" panose="020B0604020202020204" pitchFamily="34" charset="0"/>
              </a:rPr>
              <a:t>X*X</a:t>
            </a:r>
          </a:p>
        </p:txBody>
      </p:sp>
      <p:sp>
        <p:nvSpPr>
          <p:cNvPr id="28" name="Rectangle 28">
            <a:extLst>
              <a:ext uri="{FF2B5EF4-FFF2-40B4-BE49-F238E27FC236}">
                <a16:creationId xmlns:a16="http://schemas.microsoft.com/office/drawing/2014/main" id="{F2162DC8-F2C6-82EE-AF37-1E849CEE6101}"/>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EXERCICES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checkerboard(across)">
                                      <p:cBhvr>
                                        <p:cTn id="12" dur="500"/>
                                        <p:tgtEl>
                                          <p:spTgt spid="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heckerboard(across)">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heckerboard(across)">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checkerboard(across)">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heckerboard(across)">
                                      <p:cBhvr>
                                        <p:cTn id="37" dur="500"/>
                                        <p:tgtEl>
                                          <p:spTgt spid="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checkerboard(across)">
                                      <p:cBhvr>
                                        <p:cTn id="42" dur="500"/>
                                        <p:tgtEl>
                                          <p:spTgt spid="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checkerboard(across)">
                                      <p:cBhvr>
                                        <p:cTn id="47" dur="500"/>
                                        <p:tgtEl>
                                          <p:spTgt spid="2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checkerboard(across)">
                                      <p:cBhvr>
                                        <p:cTn id="52" dur="500"/>
                                        <p:tgtEl>
                                          <p:spTgt spid="2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checkerboard(across)">
                                      <p:cBhvr>
                                        <p:cTn id="57" dur="500"/>
                                        <p:tgtEl>
                                          <p:spTgt spid="2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checkerboard(across)">
                                      <p:cBhvr>
                                        <p:cTn id="6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B555BC6-FA05-E57A-B658-929CB4188C67}"/>
              </a:ext>
            </a:extLst>
          </p:cNvPr>
          <p:cNvSpPr/>
          <p:nvPr/>
        </p:nvSpPr>
        <p:spPr>
          <a:xfrm>
            <a:off x="0" y="428625"/>
            <a:ext cx="8786813" cy="1200150"/>
          </a:xfrm>
          <a:prstGeom prst="rect">
            <a:avLst/>
          </a:prstGeom>
        </p:spPr>
        <p:txBody>
          <a:bodyPr>
            <a:spAutoFit/>
          </a:bodyPr>
          <a:lstStyle/>
          <a:p>
            <a:pPr>
              <a:defRPr/>
            </a:pPr>
            <a:r>
              <a:rPr lang="fr-FR" sz="2400" dirty="0">
                <a:latin typeface="Arial" charset="0"/>
              </a:rPr>
              <a:t>Le mode de transmission de chacune de ces maladies est :</a:t>
            </a:r>
          </a:p>
          <a:p>
            <a:pPr marL="342900" indent="-342900">
              <a:buFontTx/>
              <a:buAutoNum type="alphaUcPeriod"/>
              <a:defRPr/>
            </a:pPr>
            <a:r>
              <a:rPr lang="fr-FR" sz="2400" dirty="0">
                <a:latin typeface="Arial" charset="0"/>
              </a:rPr>
              <a:t>Autosomique dominant     	B. </a:t>
            </a:r>
            <a:r>
              <a:rPr lang="fr-FR" sz="2400" dirty="0">
                <a:solidFill>
                  <a:srgbClr val="FF0000"/>
                </a:solidFill>
                <a:latin typeface="Arial" charset="0"/>
              </a:rPr>
              <a:t>Autosomique récessif</a:t>
            </a:r>
            <a:r>
              <a:rPr lang="fr-FR" sz="2400" dirty="0">
                <a:latin typeface="Arial" charset="0"/>
              </a:rPr>
              <a:t>	</a:t>
            </a:r>
          </a:p>
          <a:p>
            <a:pPr marL="342900" indent="-342900">
              <a:defRPr/>
            </a:pPr>
            <a:r>
              <a:rPr lang="fr-FR" sz="2400" dirty="0">
                <a:latin typeface="Arial" charset="0"/>
              </a:rPr>
              <a:t>C. </a:t>
            </a:r>
            <a:r>
              <a:rPr lang="fr-FR" sz="2400" dirty="0">
                <a:solidFill>
                  <a:srgbClr val="FFC000"/>
                </a:solidFill>
                <a:latin typeface="Arial" charset="0"/>
              </a:rPr>
              <a:t>Dominant lié au sexe</a:t>
            </a:r>
            <a:r>
              <a:rPr lang="fr-FR" sz="2400" dirty="0">
                <a:latin typeface="Arial" charset="0"/>
              </a:rPr>
              <a:t>		D. </a:t>
            </a:r>
            <a:r>
              <a:rPr lang="fr-FR" sz="2400" dirty="0">
                <a:solidFill>
                  <a:srgbClr val="FFFF00"/>
                </a:solidFill>
                <a:latin typeface="Arial" charset="0"/>
              </a:rPr>
              <a:t>Récessif lié au sexe</a:t>
            </a:r>
          </a:p>
        </p:txBody>
      </p:sp>
      <p:sp>
        <p:nvSpPr>
          <p:cNvPr id="92162" name="Rectangle 3">
            <a:extLst>
              <a:ext uri="{FF2B5EF4-FFF2-40B4-BE49-F238E27FC236}">
                <a16:creationId xmlns:a16="http://schemas.microsoft.com/office/drawing/2014/main" id="{5E906AB8-BE9F-7E60-6DBC-D81EA5876C27}"/>
              </a:ext>
            </a:extLst>
          </p:cNvPr>
          <p:cNvSpPr>
            <a:spLocks noChangeArrowheads="1"/>
          </p:cNvSpPr>
          <p:nvPr/>
        </p:nvSpPr>
        <p:spPr bwMode="auto">
          <a:xfrm>
            <a:off x="1643063" y="4357688"/>
            <a:ext cx="714375" cy="6429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2163" name="Rectangle 4">
            <a:extLst>
              <a:ext uri="{FF2B5EF4-FFF2-40B4-BE49-F238E27FC236}">
                <a16:creationId xmlns:a16="http://schemas.microsoft.com/office/drawing/2014/main" id="{D7E442EB-468E-AA29-88B6-544C881BF958}"/>
              </a:ext>
            </a:extLst>
          </p:cNvPr>
          <p:cNvSpPr>
            <a:spLocks noChangeArrowheads="1"/>
          </p:cNvSpPr>
          <p:nvPr/>
        </p:nvSpPr>
        <p:spPr bwMode="auto">
          <a:xfrm>
            <a:off x="2928938" y="2857500"/>
            <a:ext cx="714375" cy="64293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2164" name="Rectangle 5">
            <a:extLst>
              <a:ext uri="{FF2B5EF4-FFF2-40B4-BE49-F238E27FC236}">
                <a16:creationId xmlns:a16="http://schemas.microsoft.com/office/drawing/2014/main" id="{421F2DEF-F1A1-ABA8-D452-D3B975FC9D96}"/>
              </a:ext>
            </a:extLst>
          </p:cNvPr>
          <p:cNvSpPr>
            <a:spLocks noChangeArrowheads="1"/>
          </p:cNvSpPr>
          <p:nvPr/>
        </p:nvSpPr>
        <p:spPr bwMode="auto">
          <a:xfrm>
            <a:off x="3286125" y="4357688"/>
            <a:ext cx="714375" cy="6429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2165" name="Ellipse 6">
            <a:extLst>
              <a:ext uri="{FF2B5EF4-FFF2-40B4-BE49-F238E27FC236}">
                <a16:creationId xmlns:a16="http://schemas.microsoft.com/office/drawing/2014/main" id="{467FE518-E971-BAE8-46B1-AEF8E8DD88B8}"/>
              </a:ext>
            </a:extLst>
          </p:cNvPr>
          <p:cNvSpPr>
            <a:spLocks noChangeArrowheads="1"/>
          </p:cNvSpPr>
          <p:nvPr/>
        </p:nvSpPr>
        <p:spPr bwMode="auto">
          <a:xfrm>
            <a:off x="4786313" y="2857500"/>
            <a:ext cx="714375" cy="642938"/>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2166" name="Ellipse 7">
            <a:extLst>
              <a:ext uri="{FF2B5EF4-FFF2-40B4-BE49-F238E27FC236}">
                <a16:creationId xmlns:a16="http://schemas.microsoft.com/office/drawing/2014/main" id="{1AD6B21E-C0FE-D062-96AF-C25FAF65D3A6}"/>
              </a:ext>
            </a:extLst>
          </p:cNvPr>
          <p:cNvSpPr>
            <a:spLocks noChangeArrowheads="1"/>
          </p:cNvSpPr>
          <p:nvPr/>
        </p:nvSpPr>
        <p:spPr bwMode="auto">
          <a:xfrm>
            <a:off x="4786313" y="4357688"/>
            <a:ext cx="714375" cy="642937"/>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2167" name="Ellipse 8">
            <a:extLst>
              <a:ext uri="{FF2B5EF4-FFF2-40B4-BE49-F238E27FC236}">
                <a16:creationId xmlns:a16="http://schemas.microsoft.com/office/drawing/2014/main" id="{97F12E03-B86F-4770-41F0-575DD9E4DF71}"/>
              </a:ext>
            </a:extLst>
          </p:cNvPr>
          <p:cNvSpPr>
            <a:spLocks noChangeArrowheads="1"/>
          </p:cNvSpPr>
          <p:nvPr/>
        </p:nvSpPr>
        <p:spPr bwMode="auto">
          <a:xfrm>
            <a:off x="6072188" y="4357688"/>
            <a:ext cx="642937" cy="642937"/>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92168" name="Connecteur droit 9">
            <a:extLst>
              <a:ext uri="{FF2B5EF4-FFF2-40B4-BE49-F238E27FC236}">
                <a16:creationId xmlns:a16="http://schemas.microsoft.com/office/drawing/2014/main" id="{A49301FC-BDD6-9163-02A0-8644097B6452}"/>
              </a:ext>
            </a:extLst>
          </p:cNvPr>
          <p:cNvCxnSpPr>
            <a:cxnSpLocks noChangeShapeType="1"/>
            <a:stCxn id="92163" idx="3"/>
            <a:endCxn id="92165" idx="2"/>
          </p:cNvCxnSpPr>
          <p:nvPr/>
        </p:nvCxnSpPr>
        <p:spPr bwMode="auto">
          <a:xfrm>
            <a:off x="3643313" y="3178175"/>
            <a:ext cx="11430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169" name="Connecteur droit 10">
            <a:extLst>
              <a:ext uri="{FF2B5EF4-FFF2-40B4-BE49-F238E27FC236}">
                <a16:creationId xmlns:a16="http://schemas.microsoft.com/office/drawing/2014/main" id="{34BF6358-155A-E7CE-8952-E0AEF57643F1}"/>
              </a:ext>
            </a:extLst>
          </p:cNvPr>
          <p:cNvCxnSpPr>
            <a:cxnSpLocks noChangeShapeType="1"/>
          </p:cNvCxnSpPr>
          <p:nvPr/>
        </p:nvCxnSpPr>
        <p:spPr bwMode="auto">
          <a:xfrm rot="5400000">
            <a:off x="3927476" y="3571875"/>
            <a:ext cx="71596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170" name="Connecteur droit 11">
            <a:extLst>
              <a:ext uri="{FF2B5EF4-FFF2-40B4-BE49-F238E27FC236}">
                <a16:creationId xmlns:a16="http://schemas.microsoft.com/office/drawing/2014/main" id="{9D7E7AEF-8B67-3476-9673-1A20EE8F4A07}"/>
              </a:ext>
            </a:extLst>
          </p:cNvPr>
          <p:cNvCxnSpPr>
            <a:cxnSpLocks noChangeShapeType="1"/>
          </p:cNvCxnSpPr>
          <p:nvPr/>
        </p:nvCxnSpPr>
        <p:spPr bwMode="auto">
          <a:xfrm>
            <a:off x="2000250" y="3929063"/>
            <a:ext cx="44291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171" name="Connecteur droit 12">
            <a:extLst>
              <a:ext uri="{FF2B5EF4-FFF2-40B4-BE49-F238E27FC236}">
                <a16:creationId xmlns:a16="http://schemas.microsoft.com/office/drawing/2014/main" id="{E1487429-BC50-F139-68C5-D13F0F4DB3A9}"/>
              </a:ext>
            </a:extLst>
          </p:cNvPr>
          <p:cNvCxnSpPr>
            <a:cxnSpLocks noChangeShapeType="1"/>
            <a:endCxn id="92162" idx="0"/>
          </p:cNvCxnSpPr>
          <p:nvPr/>
        </p:nvCxnSpPr>
        <p:spPr bwMode="auto">
          <a:xfrm rot="5400000">
            <a:off x="1786731" y="4142582"/>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172" name="Connecteur droit 13">
            <a:extLst>
              <a:ext uri="{FF2B5EF4-FFF2-40B4-BE49-F238E27FC236}">
                <a16:creationId xmlns:a16="http://schemas.microsoft.com/office/drawing/2014/main" id="{DA0AE113-CBF5-636D-49E5-3C155C41AD3A}"/>
              </a:ext>
            </a:extLst>
          </p:cNvPr>
          <p:cNvCxnSpPr>
            <a:cxnSpLocks noChangeShapeType="1"/>
          </p:cNvCxnSpPr>
          <p:nvPr/>
        </p:nvCxnSpPr>
        <p:spPr bwMode="auto">
          <a:xfrm rot="5400000">
            <a:off x="3429794" y="4142582"/>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173" name="Connecteur droit 14">
            <a:extLst>
              <a:ext uri="{FF2B5EF4-FFF2-40B4-BE49-F238E27FC236}">
                <a16:creationId xmlns:a16="http://schemas.microsoft.com/office/drawing/2014/main" id="{E1FC8437-1BE8-0BBB-62CF-F7B21C5E72E3}"/>
              </a:ext>
            </a:extLst>
          </p:cNvPr>
          <p:cNvCxnSpPr>
            <a:cxnSpLocks noChangeShapeType="1"/>
          </p:cNvCxnSpPr>
          <p:nvPr/>
        </p:nvCxnSpPr>
        <p:spPr bwMode="auto">
          <a:xfrm rot="5400000">
            <a:off x="4929981" y="4142582"/>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174" name="Connecteur droit 15">
            <a:extLst>
              <a:ext uri="{FF2B5EF4-FFF2-40B4-BE49-F238E27FC236}">
                <a16:creationId xmlns:a16="http://schemas.microsoft.com/office/drawing/2014/main" id="{6825D0F2-56BF-58C7-88FE-6A8FD35AD528}"/>
              </a:ext>
            </a:extLst>
          </p:cNvPr>
          <p:cNvCxnSpPr>
            <a:cxnSpLocks noChangeShapeType="1"/>
          </p:cNvCxnSpPr>
          <p:nvPr/>
        </p:nvCxnSpPr>
        <p:spPr bwMode="auto">
          <a:xfrm rot="5400000">
            <a:off x="6214269" y="4142582"/>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E0A31F63-0BA0-1DAC-7270-10AB49F6B6A0}"/>
              </a:ext>
            </a:extLst>
          </p:cNvPr>
          <p:cNvSpPr>
            <a:spLocks noChangeArrowheads="1"/>
          </p:cNvSpPr>
          <p:nvPr/>
        </p:nvSpPr>
        <p:spPr bwMode="auto">
          <a:xfrm>
            <a:off x="4857750" y="235743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18" name="Rectangle 17">
            <a:extLst>
              <a:ext uri="{FF2B5EF4-FFF2-40B4-BE49-F238E27FC236}">
                <a16:creationId xmlns:a16="http://schemas.microsoft.com/office/drawing/2014/main" id="{E87DA716-30DF-445E-EB07-228E42308DB6}"/>
              </a:ext>
            </a:extLst>
          </p:cNvPr>
          <p:cNvSpPr>
            <a:spLocks noChangeArrowheads="1"/>
          </p:cNvSpPr>
          <p:nvPr/>
        </p:nvSpPr>
        <p:spPr bwMode="auto">
          <a:xfrm>
            <a:off x="4857750" y="5214938"/>
            <a:ext cx="7858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Arial" panose="020B0604020202020204" pitchFamily="34" charset="0"/>
              </a:rPr>
              <a:t> </a:t>
            </a:r>
            <a:r>
              <a:rPr lang="fr-FR" altLang="fr-FR" sz="2400">
                <a:solidFill>
                  <a:srgbClr val="FF0000"/>
                </a:solidFill>
                <a:latin typeface="Arial" panose="020B0604020202020204" pitchFamily="34" charset="0"/>
              </a:rPr>
              <a:t>RR</a:t>
            </a:r>
          </a:p>
        </p:txBody>
      </p:sp>
      <p:sp>
        <p:nvSpPr>
          <p:cNvPr id="19" name="Rectangle 18">
            <a:extLst>
              <a:ext uri="{FF2B5EF4-FFF2-40B4-BE49-F238E27FC236}">
                <a16:creationId xmlns:a16="http://schemas.microsoft.com/office/drawing/2014/main" id="{897A9A48-2E48-F6B8-4FD8-8DAFCC1A9B2B}"/>
              </a:ext>
            </a:extLst>
          </p:cNvPr>
          <p:cNvSpPr>
            <a:spLocks noChangeArrowheads="1"/>
          </p:cNvSpPr>
          <p:nvPr/>
        </p:nvSpPr>
        <p:spPr bwMode="auto">
          <a:xfrm>
            <a:off x="6215063" y="5214938"/>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0" name="Rectangle 19">
            <a:extLst>
              <a:ext uri="{FF2B5EF4-FFF2-40B4-BE49-F238E27FC236}">
                <a16:creationId xmlns:a16="http://schemas.microsoft.com/office/drawing/2014/main" id="{A2879397-DDFA-7ADB-A057-BADD3A3E2A28}"/>
              </a:ext>
            </a:extLst>
          </p:cNvPr>
          <p:cNvSpPr>
            <a:spLocks noChangeArrowheads="1"/>
          </p:cNvSpPr>
          <p:nvPr/>
        </p:nvSpPr>
        <p:spPr bwMode="auto">
          <a:xfrm>
            <a:off x="1643063" y="5143500"/>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1" name="Rectangle 20">
            <a:extLst>
              <a:ext uri="{FF2B5EF4-FFF2-40B4-BE49-F238E27FC236}">
                <a16:creationId xmlns:a16="http://schemas.microsoft.com/office/drawing/2014/main" id="{516219FF-0D24-F51C-F019-AFD3C9C8640C}"/>
              </a:ext>
            </a:extLst>
          </p:cNvPr>
          <p:cNvSpPr>
            <a:spLocks noChangeArrowheads="1"/>
          </p:cNvSpPr>
          <p:nvPr/>
        </p:nvSpPr>
        <p:spPr bwMode="auto">
          <a:xfrm>
            <a:off x="3357563" y="5214938"/>
            <a:ext cx="642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2" name="Rectangle 21">
            <a:extLst>
              <a:ext uri="{FF2B5EF4-FFF2-40B4-BE49-F238E27FC236}">
                <a16:creationId xmlns:a16="http://schemas.microsoft.com/office/drawing/2014/main" id="{D20DA85C-A2F8-4E9D-95B6-0704E36177A9}"/>
              </a:ext>
            </a:extLst>
          </p:cNvPr>
          <p:cNvSpPr>
            <a:spLocks noChangeArrowheads="1"/>
          </p:cNvSpPr>
          <p:nvPr/>
        </p:nvSpPr>
        <p:spPr bwMode="auto">
          <a:xfrm>
            <a:off x="3000375" y="2286000"/>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0000"/>
                </a:solidFill>
                <a:latin typeface="Arial" panose="020B0604020202020204" pitchFamily="34" charset="0"/>
              </a:rPr>
              <a:t>Rr</a:t>
            </a:r>
          </a:p>
        </p:txBody>
      </p:sp>
      <p:sp>
        <p:nvSpPr>
          <p:cNvPr id="23" name="Rectangle 28">
            <a:extLst>
              <a:ext uri="{FF2B5EF4-FFF2-40B4-BE49-F238E27FC236}">
                <a16:creationId xmlns:a16="http://schemas.microsoft.com/office/drawing/2014/main" id="{2A1D05C1-D504-90F5-D4AE-38CE8A92E51A}"/>
              </a:ext>
            </a:extLst>
          </p:cNvPr>
          <p:cNvSpPr>
            <a:spLocks noRot="1" noChangeArrowheads="1"/>
          </p:cNvSpPr>
          <p:nvPr/>
        </p:nvSpPr>
        <p:spPr bwMode="auto">
          <a:xfrm>
            <a:off x="6588125" y="0"/>
            <a:ext cx="2555875" cy="260350"/>
          </a:xfrm>
          <a:prstGeom prst="rect">
            <a:avLst/>
          </a:prstGeom>
          <a:noFill/>
          <a:ln w="9525">
            <a:noFill/>
            <a:miter lim="800000"/>
            <a:headEnd/>
            <a:tailEnd/>
          </a:ln>
          <a:effectLst/>
        </p:spPr>
        <p:txBody>
          <a:bodyPr anchor="ctr"/>
          <a:lstStyle/>
          <a:p>
            <a:pPr algn="ctr" eaLnBrk="1" hangingPunct="1">
              <a:defRPr/>
            </a:pPr>
            <a:r>
              <a:rPr lang="fr-FR" sz="2400" b="1" dirty="0">
                <a:solidFill>
                  <a:srgbClr val="FF0000"/>
                </a:solidFill>
                <a:effectLst>
                  <a:outerShdw blurRad="38100" dist="38100" dir="2700000" algn="tl">
                    <a:srgbClr val="000000"/>
                  </a:outerShdw>
                </a:effectLst>
                <a:latin typeface="Garamond" pitchFamily="18" charset="0"/>
              </a:rPr>
              <a:t>    </a:t>
            </a:r>
            <a:r>
              <a:rPr lang="fr-FR" sz="2000" b="1" i="1" dirty="0">
                <a:solidFill>
                  <a:srgbClr val="FF0000"/>
                </a:solidFill>
                <a:effectLst>
                  <a:outerShdw blurRad="38100" dist="38100" dir="2700000" algn="tl">
                    <a:srgbClr val="000000"/>
                  </a:outerShdw>
                </a:effectLst>
                <a:latin typeface="Garamond" pitchFamily="18" charset="0"/>
              </a:rPr>
              <a:t>EXERCICES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heckerboard(across)">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heckerboard(across)">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heckerboard(across)">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checkerboard(across)">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3">
            <a:extLst>
              <a:ext uri="{FF2B5EF4-FFF2-40B4-BE49-F238E27FC236}">
                <a16:creationId xmlns:a16="http://schemas.microsoft.com/office/drawing/2014/main" id="{128AD300-5607-DB65-0B67-E43F4194D535}"/>
              </a:ext>
            </a:extLst>
          </p:cNvPr>
          <p:cNvSpPr>
            <a:spLocks noChangeArrowheads="1"/>
          </p:cNvSpPr>
          <p:nvPr/>
        </p:nvSpPr>
        <p:spPr bwMode="auto">
          <a:xfrm>
            <a:off x="142875" y="2000250"/>
            <a:ext cx="9001125" cy="18161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a:latin typeface="Arial" panose="020B0604020202020204" pitchFamily="34" charset="0"/>
            </a:endParaRPr>
          </a:p>
          <a:p>
            <a:pPr algn="ctr">
              <a:spcBef>
                <a:spcPct val="0"/>
              </a:spcBef>
              <a:buClrTx/>
              <a:buSzTx/>
              <a:buFontTx/>
              <a:buNone/>
            </a:pPr>
            <a:r>
              <a:rPr lang="fr-FR" altLang="fr-FR">
                <a:latin typeface="Arial" panose="020B0604020202020204" pitchFamily="34" charset="0"/>
              </a:rPr>
              <a:t>ASPECTS PARTICULIERS DU PHENOTYPE </a:t>
            </a:r>
            <a:br>
              <a:rPr lang="fr-FR" altLang="fr-FR">
                <a:latin typeface="Arial" panose="020B0604020202020204" pitchFamily="34" charset="0"/>
              </a:rPr>
            </a:br>
            <a:endParaRPr lang="fr-FR" altLang="fr-FR" sz="2400">
              <a:latin typeface="Arial" panose="020B0604020202020204" pitchFamily="34" charset="0"/>
            </a:endParaRPr>
          </a:p>
          <a:p>
            <a:pPr algn="ctr">
              <a:spcBef>
                <a:spcPct val="0"/>
              </a:spcBef>
              <a:buClrTx/>
              <a:buSzTx/>
              <a:buFontTx/>
              <a:buNone/>
            </a:pPr>
            <a:endParaRPr lang="fr-FR" altLang="fr-FR" sz="2400">
              <a:latin typeface="Arial" panose="020B060402020202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209" name="Connecteur droit 12">
            <a:extLst>
              <a:ext uri="{FF2B5EF4-FFF2-40B4-BE49-F238E27FC236}">
                <a16:creationId xmlns:a16="http://schemas.microsoft.com/office/drawing/2014/main" id="{A762FC3C-6995-1630-A88E-3502171618E7}"/>
              </a:ext>
            </a:extLst>
          </p:cNvPr>
          <p:cNvCxnSpPr>
            <a:cxnSpLocks noChangeShapeType="1"/>
          </p:cNvCxnSpPr>
          <p:nvPr/>
        </p:nvCxnSpPr>
        <p:spPr bwMode="auto">
          <a:xfrm rot="5400000">
            <a:off x="3571081" y="4571207"/>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4210" name="Rectangle 4">
            <a:extLst>
              <a:ext uri="{FF2B5EF4-FFF2-40B4-BE49-F238E27FC236}">
                <a16:creationId xmlns:a16="http://schemas.microsoft.com/office/drawing/2014/main" id="{6914EF2A-C144-BD81-CDAE-B74BE8BC5B85}"/>
              </a:ext>
            </a:extLst>
          </p:cNvPr>
          <p:cNvSpPr>
            <a:spLocks noChangeArrowheads="1"/>
          </p:cNvSpPr>
          <p:nvPr/>
        </p:nvSpPr>
        <p:spPr bwMode="auto">
          <a:xfrm>
            <a:off x="0" y="1285875"/>
            <a:ext cx="9144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2400">
                <a:latin typeface="Arial" panose="020B0604020202020204" pitchFamily="34" charset="0"/>
              </a:rPr>
              <a:t>Les mariages entre apparentés donne des enfants consanguins, plus souvent homozygotes. </a:t>
            </a:r>
          </a:p>
          <a:p>
            <a:pPr lvl="1" eaLnBrk="1" hangingPunct="1">
              <a:spcBef>
                <a:spcPct val="0"/>
              </a:spcBef>
              <a:buClrTx/>
              <a:buSzTx/>
              <a:buFontTx/>
              <a:buChar char="•"/>
            </a:pPr>
            <a:r>
              <a:rPr lang="fr-FR" altLang="fr-FR" sz="2400">
                <a:latin typeface="Arial" panose="020B0604020202020204" pitchFamily="34" charset="0"/>
              </a:rPr>
              <a:t> Augmentation du risque que les filles soient atteintes d'une maladie récessive liée à l'X.</a:t>
            </a:r>
          </a:p>
          <a:p>
            <a:pPr lvl="1" eaLnBrk="1" hangingPunct="1">
              <a:spcBef>
                <a:spcPct val="0"/>
              </a:spcBef>
              <a:buClrTx/>
              <a:buSzTx/>
              <a:buFontTx/>
              <a:buChar char="•"/>
            </a:pPr>
            <a:r>
              <a:rPr lang="fr-FR" altLang="fr-FR" sz="2400">
                <a:latin typeface="Arial" panose="020B0604020202020204" pitchFamily="34" charset="0"/>
              </a:rPr>
              <a:t>  Confusion dans le mode de transmission, par exemple par une "transmission" apparente d'un père à son fils </a:t>
            </a:r>
            <a:br>
              <a:rPr lang="fr-FR" altLang="fr-FR" sz="2400">
                <a:latin typeface="Arial" panose="020B0604020202020204" pitchFamily="34" charset="0"/>
              </a:rPr>
            </a:br>
            <a:endParaRPr lang="fr-FR" altLang="fr-FR" sz="2400">
              <a:latin typeface="Arial" panose="020B0604020202020204" pitchFamily="34" charset="0"/>
            </a:endParaRPr>
          </a:p>
        </p:txBody>
      </p:sp>
      <p:sp>
        <p:nvSpPr>
          <p:cNvPr id="94211" name="Rectangle 6">
            <a:extLst>
              <a:ext uri="{FF2B5EF4-FFF2-40B4-BE49-F238E27FC236}">
                <a16:creationId xmlns:a16="http://schemas.microsoft.com/office/drawing/2014/main" id="{73407B45-7B07-4287-B7CA-C873B80C4626}"/>
              </a:ext>
            </a:extLst>
          </p:cNvPr>
          <p:cNvSpPr>
            <a:spLocks noChangeArrowheads="1"/>
          </p:cNvSpPr>
          <p:nvPr/>
        </p:nvSpPr>
        <p:spPr bwMode="auto">
          <a:xfrm>
            <a:off x="3082925" y="450850"/>
            <a:ext cx="26574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800" b="1">
                <a:solidFill>
                  <a:srgbClr val="FFC000"/>
                </a:solidFill>
                <a:latin typeface="Arial" panose="020B0604020202020204" pitchFamily="34" charset="0"/>
              </a:rPr>
              <a:t>Consanguinité</a:t>
            </a:r>
            <a:br>
              <a:rPr lang="fr-FR" altLang="fr-FR" sz="2800">
                <a:solidFill>
                  <a:srgbClr val="FFC000"/>
                </a:solidFill>
                <a:latin typeface="Arial" panose="020B0604020202020204" pitchFamily="34" charset="0"/>
              </a:rPr>
            </a:br>
            <a:endParaRPr lang="fr-FR" altLang="fr-FR" sz="2800">
              <a:solidFill>
                <a:srgbClr val="FFC000"/>
              </a:solidFill>
              <a:latin typeface="Arial" panose="020B0604020202020204" pitchFamily="34" charset="0"/>
            </a:endParaRPr>
          </a:p>
        </p:txBody>
      </p:sp>
      <p:sp>
        <p:nvSpPr>
          <p:cNvPr id="94212" name="Rectangle 3">
            <a:extLst>
              <a:ext uri="{FF2B5EF4-FFF2-40B4-BE49-F238E27FC236}">
                <a16:creationId xmlns:a16="http://schemas.microsoft.com/office/drawing/2014/main" id="{C7322709-999F-995A-DBA3-16779A427A27}"/>
              </a:ext>
            </a:extLst>
          </p:cNvPr>
          <p:cNvSpPr>
            <a:spLocks noChangeArrowheads="1"/>
          </p:cNvSpPr>
          <p:nvPr/>
        </p:nvSpPr>
        <p:spPr bwMode="auto">
          <a:xfrm>
            <a:off x="4643438" y="3857625"/>
            <a:ext cx="500062" cy="428625"/>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4213" name="Ellipse 5">
            <a:extLst>
              <a:ext uri="{FF2B5EF4-FFF2-40B4-BE49-F238E27FC236}">
                <a16:creationId xmlns:a16="http://schemas.microsoft.com/office/drawing/2014/main" id="{A86D71AF-6CE1-7215-0368-E5467B653264}"/>
              </a:ext>
            </a:extLst>
          </p:cNvPr>
          <p:cNvSpPr>
            <a:spLocks noChangeArrowheads="1"/>
          </p:cNvSpPr>
          <p:nvPr/>
        </p:nvSpPr>
        <p:spPr bwMode="auto">
          <a:xfrm>
            <a:off x="5929313" y="3786188"/>
            <a:ext cx="500062" cy="5000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94214" name="Connecteur droit 8">
            <a:extLst>
              <a:ext uri="{FF2B5EF4-FFF2-40B4-BE49-F238E27FC236}">
                <a16:creationId xmlns:a16="http://schemas.microsoft.com/office/drawing/2014/main" id="{9810D736-6DDF-1670-382C-BCD4FC71EA92}"/>
              </a:ext>
            </a:extLst>
          </p:cNvPr>
          <p:cNvCxnSpPr>
            <a:cxnSpLocks noChangeShapeType="1"/>
            <a:stCxn id="94212" idx="3"/>
          </p:cNvCxnSpPr>
          <p:nvPr/>
        </p:nvCxnSpPr>
        <p:spPr bwMode="auto">
          <a:xfrm>
            <a:off x="5143500" y="4071938"/>
            <a:ext cx="785813" cy="1587"/>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cxnSp>
        <p:nvCxnSpPr>
          <p:cNvPr id="94215" name="Connecteur droit 9">
            <a:extLst>
              <a:ext uri="{FF2B5EF4-FFF2-40B4-BE49-F238E27FC236}">
                <a16:creationId xmlns:a16="http://schemas.microsoft.com/office/drawing/2014/main" id="{D9642E00-2FB1-3ECA-651A-DDC8494C697D}"/>
              </a:ext>
            </a:extLst>
          </p:cNvPr>
          <p:cNvCxnSpPr>
            <a:cxnSpLocks noChangeShapeType="1"/>
          </p:cNvCxnSpPr>
          <p:nvPr/>
        </p:nvCxnSpPr>
        <p:spPr bwMode="auto">
          <a:xfrm rot="5400000">
            <a:off x="5467350" y="4249738"/>
            <a:ext cx="357187"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4216" name="Connecteur droit 10">
            <a:extLst>
              <a:ext uri="{FF2B5EF4-FFF2-40B4-BE49-F238E27FC236}">
                <a16:creationId xmlns:a16="http://schemas.microsoft.com/office/drawing/2014/main" id="{797DC1E1-3A76-C7E2-2CE0-E3420404D625}"/>
              </a:ext>
            </a:extLst>
          </p:cNvPr>
          <p:cNvCxnSpPr>
            <a:cxnSpLocks noChangeShapeType="1"/>
          </p:cNvCxnSpPr>
          <p:nvPr/>
        </p:nvCxnSpPr>
        <p:spPr bwMode="auto">
          <a:xfrm>
            <a:off x="3786188" y="4427538"/>
            <a:ext cx="2859087"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4217" name="Connecteur droit 14">
            <a:extLst>
              <a:ext uri="{FF2B5EF4-FFF2-40B4-BE49-F238E27FC236}">
                <a16:creationId xmlns:a16="http://schemas.microsoft.com/office/drawing/2014/main" id="{2646735A-8668-5D0F-EC13-AD2EC292EDEB}"/>
              </a:ext>
            </a:extLst>
          </p:cNvPr>
          <p:cNvCxnSpPr>
            <a:cxnSpLocks noChangeShapeType="1"/>
          </p:cNvCxnSpPr>
          <p:nvPr/>
        </p:nvCxnSpPr>
        <p:spPr bwMode="auto">
          <a:xfrm rot="5400000">
            <a:off x="6428581" y="4642644"/>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4218" name="Ellipse 5">
            <a:extLst>
              <a:ext uri="{FF2B5EF4-FFF2-40B4-BE49-F238E27FC236}">
                <a16:creationId xmlns:a16="http://schemas.microsoft.com/office/drawing/2014/main" id="{8165138C-65D7-0644-1CDC-3852AEA4490C}"/>
              </a:ext>
            </a:extLst>
          </p:cNvPr>
          <p:cNvSpPr>
            <a:spLocks noChangeArrowheads="1"/>
          </p:cNvSpPr>
          <p:nvPr/>
        </p:nvSpPr>
        <p:spPr bwMode="auto">
          <a:xfrm>
            <a:off x="6357938" y="4857750"/>
            <a:ext cx="500062" cy="428625"/>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4219" name="Rectangle 3">
            <a:extLst>
              <a:ext uri="{FF2B5EF4-FFF2-40B4-BE49-F238E27FC236}">
                <a16:creationId xmlns:a16="http://schemas.microsoft.com/office/drawing/2014/main" id="{A642D0D5-69DA-375F-5FA9-035F63C1D82F}"/>
              </a:ext>
            </a:extLst>
          </p:cNvPr>
          <p:cNvSpPr>
            <a:spLocks noChangeArrowheads="1"/>
          </p:cNvSpPr>
          <p:nvPr/>
        </p:nvSpPr>
        <p:spPr bwMode="auto">
          <a:xfrm>
            <a:off x="2214563" y="4857750"/>
            <a:ext cx="500062" cy="428625"/>
          </a:xfrm>
          <a:prstGeom prst="rect">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4220" name="Rectangle 3">
            <a:extLst>
              <a:ext uri="{FF2B5EF4-FFF2-40B4-BE49-F238E27FC236}">
                <a16:creationId xmlns:a16="http://schemas.microsoft.com/office/drawing/2014/main" id="{3608AFD1-7883-BA6C-5D51-884487D95BB3}"/>
              </a:ext>
            </a:extLst>
          </p:cNvPr>
          <p:cNvSpPr>
            <a:spLocks noChangeArrowheads="1"/>
          </p:cNvSpPr>
          <p:nvPr/>
        </p:nvSpPr>
        <p:spPr bwMode="auto">
          <a:xfrm>
            <a:off x="4929188" y="4857750"/>
            <a:ext cx="500062" cy="428625"/>
          </a:xfrm>
          <a:prstGeom prst="rect">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cxnSp>
        <p:nvCxnSpPr>
          <p:cNvPr id="94221" name="Connecteur droit 8">
            <a:extLst>
              <a:ext uri="{FF2B5EF4-FFF2-40B4-BE49-F238E27FC236}">
                <a16:creationId xmlns:a16="http://schemas.microsoft.com/office/drawing/2014/main" id="{B652EDBE-14D2-E1D7-49C6-003155471DCC}"/>
              </a:ext>
            </a:extLst>
          </p:cNvPr>
          <p:cNvCxnSpPr>
            <a:cxnSpLocks noChangeShapeType="1"/>
          </p:cNvCxnSpPr>
          <p:nvPr/>
        </p:nvCxnSpPr>
        <p:spPr bwMode="auto">
          <a:xfrm>
            <a:off x="5143500" y="4000500"/>
            <a:ext cx="785813" cy="1588"/>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cxnSp>
        <p:nvCxnSpPr>
          <p:cNvPr id="94222" name="Connecteur droit 12">
            <a:extLst>
              <a:ext uri="{FF2B5EF4-FFF2-40B4-BE49-F238E27FC236}">
                <a16:creationId xmlns:a16="http://schemas.microsoft.com/office/drawing/2014/main" id="{CBBDF3BF-99FD-1F65-3E01-0C18B778F8F2}"/>
              </a:ext>
            </a:extLst>
          </p:cNvPr>
          <p:cNvCxnSpPr>
            <a:cxnSpLocks noChangeShapeType="1"/>
          </p:cNvCxnSpPr>
          <p:nvPr/>
        </p:nvCxnSpPr>
        <p:spPr bwMode="auto">
          <a:xfrm rot="5400000">
            <a:off x="4999831" y="4642644"/>
            <a:ext cx="4286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4223" name="Connecteur droit 8">
            <a:extLst>
              <a:ext uri="{FF2B5EF4-FFF2-40B4-BE49-F238E27FC236}">
                <a16:creationId xmlns:a16="http://schemas.microsoft.com/office/drawing/2014/main" id="{E571C1E0-F8BA-A3D4-0E82-3C2FFC0B7E4D}"/>
              </a:ext>
            </a:extLst>
          </p:cNvPr>
          <p:cNvCxnSpPr>
            <a:cxnSpLocks noChangeShapeType="1"/>
          </p:cNvCxnSpPr>
          <p:nvPr/>
        </p:nvCxnSpPr>
        <p:spPr bwMode="auto">
          <a:xfrm>
            <a:off x="2714625" y="5072063"/>
            <a:ext cx="785813" cy="1587"/>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cxnSp>
        <p:nvCxnSpPr>
          <p:cNvPr id="94224" name="Connecteur droit 8">
            <a:extLst>
              <a:ext uri="{FF2B5EF4-FFF2-40B4-BE49-F238E27FC236}">
                <a16:creationId xmlns:a16="http://schemas.microsoft.com/office/drawing/2014/main" id="{085D442A-87B7-CA89-1BEE-01D707E62626}"/>
              </a:ext>
            </a:extLst>
          </p:cNvPr>
          <p:cNvCxnSpPr>
            <a:cxnSpLocks noChangeShapeType="1"/>
          </p:cNvCxnSpPr>
          <p:nvPr/>
        </p:nvCxnSpPr>
        <p:spPr bwMode="auto">
          <a:xfrm>
            <a:off x="2714625" y="5000625"/>
            <a:ext cx="785813" cy="1588"/>
          </a:xfrm>
          <a:prstGeom prst="line">
            <a:avLst/>
          </a:prstGeom>
          <a:noFill/>
          <a:ln w="9525" cmpd="dbl" algn="ctr">
            <a:solidFill>
              <a:schemeClr val="tx1"/>
            </a:solidFill>
            <a:round/>
            <a:headEnd/>
            <a:tailEnd/>
          </a:ln>
          <a:extLst>
            <a:ext uri="{909E8E84-426E-40DD-AFC4-6F175D3DCCD1}">
              <a14:hiddenFill xmlns:a14="http://schemas.microsoft.com/office/drawing/2010/main">
                <a:noFill/>
              </a14:hiddenFill>
            </a:ext>
          </a:extLst>
        </p:spPr>
      </p:cxnSp>
      <p:cxnSp>
        <p:nvCxnSpPr>
          <p:cNvPr id="94225" name="Connecteur droit 9">
            <a:extLst>
              <a:ext uri="{FF2B5EF4-FFF2-40B4-BE49-F238E27FC236}">
                <a16:creationId xmlns:a16="http://schemas.microsoft.com/office/drawing/2014/main" id="{C1BDB92C-B7CF-6491-8530-338FE4271B9E}"/>
              </a:ext>
            </a:extLst>
          </p:cNvPr>
          <p:cNvCxnSpPr>
            <a:cxnSpLocks noChangeShapeType="1"/>
          </p:cNvCxnSpPr>
          <p:nvPr/>
        </p:nvCxnSpPr>
        <p:spPr bwMode="auto">
          <a:xfrm rot="5400000">
            <a:off x="2928937" y="5286376"/>
            <a:ext cx="4286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4226" name="Connecteur droit 10">
            <a:extLst>
              <a:ext uri="{FF2B5EF4-FFF2-40B4-BE49-F238E27FC236}">
                <a16:creationId xmlns:a16="http://schemas.microsoft.com/office/drawing/2014/main" id="{BBB33E90-E092-B8D3-3955-2FA7EF4FD4FF}"/>
              </a:ext>
            </a:extLst>
          </p:cNvPr>
          <p:cNvCxnSpPr>
            <a:cxnSpLocks noChangeShapeType="1"/>
          </p:cNvCxnSpPr>
          <p:nvPr/>
        </p:nvCxnSpPr>
        <p:spPr bwMode="auto">
          <a:xfrm>
            <a:off x="1358900" y="5500688"/>
            <a:ext cx="2786063"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4227" name="Connecteur droit 12">
            <a:extLst>
              <a:ext uri="{FF2B5EF4-FFF2-40B4-BE49-F238E27FC236}">
                <a16:creationId xmlns:a16="http://schemas.microsoft.com/office/drawing/2014/main" id="{5D981D95-0EF4-BDD2-1387-E3F4230C139F}"/>
              </a:ext>
            </a:extLst>
          </p:cNvPr>
          <p:cNvCxnSpPr>
            <a:cxnSpLocks noChangeShapeType="1"/>
          </p:cNvCxnSpPr>
          <p:nvPr/>
        </p:nvCxnSpPr>
        <p:spPr bwMode="auto">
          <a:xfrm rot="5400000">
            <a:off x="1143794" y="5714207"/>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4228" name="Connecteur droit 14">
            <a:extLst>
              <a:ext uri="{FF2B5EF4-FFF2-40B4-BE49-F238E27FC236}">
                <a16:creationId xmlns:a16="http://schemas.microsoft.com/office/drawing/2014/main" id="{A03B3339-C52C-8897-6EAE-576FC134445B}"/>
              </a:ext>
            </a:extLst>
          </p:cNvPr>
          <p:cNvCxnSpPr>
            <a:cxnSpLocks noChangeShapeType="1"/>
          </p:cNvCxnSpPr>
          <p:nvPr/>
        </p:nvCxnSpPr>
        <p:spPr bwMode="auto">
          <a:xfrm rot="5400000">
            <a:off x="3928269" y="5714207"/>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4229" name="Ellipse 5">
            <a:extLst>
              <a:ext uri="{FF2B5EF4-FFF2-40B4-BE49-F238E27FC236}">
                <a16:creationId xmlns:a16="http://schemas.microsoft.com/office/drawing/2014/main" id="{0760CA47-AD01-28A8-1B9B-C658C3417EB9}"/>
              </a:ext>
            </a:extLst>
          </p:cNvPr>
          <p:cNvSpPr>
            <a:spLocks noChangeArrowheads="1"/>
          </p:cNvSpPr>
          <p:nvPr/>
        </p:nvSpPr>
        <p:spPr bwMode="auto">
          <a:xfrm>
            <a:off x="3857625" y="5929313"/>
            <a:ext cx="500063" cy="428625"/>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4230" name="Rectangle 3">
            <a:extLst>
              <a:ext uri="{FF2B5EF4-FFF2-40B4-BE49-F238E27FC236}">
                <a16:creationId xmlns:a16="http://schemas.microsoft.com/office/drawing/2014/main" id="{EC4D422C-D5CF-581C-4E3A-225B1196B04D}"/>
              </a:ext>
            </a:extLst>
          </p:cNvPr>
          <p:cNvSpPr>
            <a:spLocks noChangeArrowheads="1"/>
          </p:cNvSpPr>
          <p:nvPr/>
        </p:nvSpPr>
        <p:spPr bwMode="auto">
          <a:xfrm>
            <a:off x="2143125" y="5929313"/>
            <a:ext cx="500063" cy="428625"/>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cxnSp>
        <p:nvCxnSpPr>
          <p:cNvPr id="94231" name="Connecteur droit 12">
            <a:extLst>
              <a:ext uri="{FF2B5EF4-FFF2-40B4-BE49-F238E27FC236}">
                <a16:creationId xmlns:a16="http://schemas.microsoft.com/office/drawing/2014/main" id="{01C4AC9C-A253-0DED-A426-4F216C2D13BF}"/>
              </a:ext>
            </a:extLst>
          </p:cNvPr>
          <p:cNvCxnSpPr>
            <a:cxnSpLocks noChangeShapeType="1"/>
          </p:cNvCxnSpPr>
          <p:nvPr/>
        </p:nvCxnSpPr>
        <p:spPr bwMode="auto">
          <a:xfrm rot="5400000">
            <a:off x="2143919" y="5714207"/>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4232" name="Rectangle 3">
            <a:extLst>
              <a:ext uri="{FF2B5EF4-FFF2-40B4-BE49-F238E27FC236}">
                <a16:creationId xmlns:a16="http://schemas.microsoft.com/office/drawing/2014/main" id="{521593C8-34EA-57B0-A2DA-B7F87A6E179A}"/>
              </a:ext>
            </a:extLst>
          </p:cNvPr>
          <p:cNvSpPr>
            <a:spLocks noChangeArrowheads="1"/>
          </p:cNvSpPr>
          <p:nvPr/>
        </p:nvSpPr>
        <p:spPr bwMode="auto">
          <a:xfrm>
            <a:off x="3000375" y="5929313"/>
            <a:ext cx="500063" cy="428625"/>
          </a:xfrm>
          <a:prstGeom prst="rect">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cxnSp>
        <p:nvCxnSpPr>
          <p:cNvPr id="94233" name="Connecteur droit 12">
            <a:extLst>
              <a:ext uri="{FF2B5EF4-FFF2-40B4-BE49-F238E27FC236}">
                <a16:creationId xmlns:a16="http://schemas.microsoft.com/office/drawing/2014/main" id="{9A8E02FC-F8E6-4BC1-EC6E-025E6FB5CEC5}"/>
              </a:ext>
            </a:extLst>
          </p:cNvPr>
          <p:cNvCxnSpPr>
            <a:cxnSpLocks noChangeShapeType="1"/>
          </p:cNvCxnSpPr>
          <p:nvPr/>
        </p:nvCxnSpPr>
        <p:spPr bwMode="auto">
          <a:xfrm rot="5400000">
            <a:off x="3071019" y="5714207"/>
            <a:ext cx="42862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Ellipse 5">
            <a:extLst>
              <a:ext uri="{FF2B5EF4-FFF2-40B4-BE49-F238E27FC236}">
                <a16:creationId xmlns:a16="http://schemas.microsoft.com/office/drawing/2014/main" id="{7898879E-D9EA-4CFE-C75B-248441EE9D2D}"/>
              </a:ext>
            </a:extLst>
          </p:cNvPr>
          <p:cNvSpPr>
            <a:spLocks noChangeArrowheads="1"/>
          </p:cNvSpPr>
          <p:nvPr/>
        </p:nvSpPr>
        <p:spPr bwMode="auto">
          <a:xfrm>
            <a:off x="6072188" y="3929063"/>
            <a:ext cx="214312" cy="214312"/>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50" name="Ellipse 5">
            <a:extLst>
              <a:ext uri="{FF2B5EF4-FFF2-40B4-BE49-F238E27FC236}">
                <a16:creationId xmlns:a16="http://schemas.microsoft.com/office/drawing/2014/main" id="{9E5F9193-40A1-05F9-FEE0-1AF178DF3450}"/>
              </a:ext>
            </a:extLst>
          </p:cNvPr>
          <p:cNvSpPr>
            <a:spLocks noChangeArrowheads="1"/>
          </p:cNvSpPr>
          <p:nvPr/>
        </p:nvSpPr>
        <p:spPr bwMode="auto">
          <a:xfrm>
            <a:off x="3643313" y="4929188"/>
            <a:ext cx="214312" cy="214312"/>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4236" name="Ellipse 5">
            <a:extLst>
              <a:ext uri="{FF2B5EF4-FFF2-40B4-BE49-F238E27FC236}">
                <a16:creationId xmlns:a16="http://schemas.microsoft.com/office/drawing/2014/main" id="{C0FE7299-755E-AAA5-C352-7A7EF465DD72}"/>
              </a:ext>
            </a:extLst>
          </p:cNvPr>
          <p:cNvSpPr>
            <a:spLocks noChangeArrowheads="1"/>
          </p:cNvSpPr>
          <p:nvPr/>
        </p:nvSpPr>
        <p:spPr bwMode="auto">
          <a:xfrm>
            <a:off x="1143000" y="5929313"/>
            <a:ext cx="500063" cy="5000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52" name="Ellipse 5">
            <a:extLst>
              <a:ext uri="{FF2B5EF4-FFF2-40B4-BE49-F238E27FC236}">
                <a16:creationId xmlns:a16="http://schemas.microsoft.com/office/drawing/2014/main" id="{E3378EDD-E67D-C247-AE28-1F542AC5B02C}"/>
              </a:ext>
            </a:extLst>
          </p:cNvPr>
          <p:cNvSpPr>
            <a:spLocks noChangeArrowheads="1"/>
          </p:cNvSpPr>
          <p:nvPr/>
        </p:nvSpPr>
        <p:spPr bwMode="auto">
          <a:xfrm>
            <a:off x="1285875" y="6072188"/>
            <a:ext cx="214313" cy="214312"/>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94238" name="Ellipse 5">
            <a:extLst>
              <a:ext uri="{FF2B5EF4-FFF2-40B4-BE49-F238E27FC236}">
                <a16:creationId xmlns:a16="http://schemas.microsoft.com/office/drawing/2014/main" id="{0BADD316-4495-0223-0424-3330460D7876}"/>
              </a:ext>
            </a:extLst>
          </p:cNvPr>
          <p:cNvSpPr>
            <a:spLocks noChangeArrowheads="1"/>
          </p:cNvSpPr>
          <p:nvPr/>
        </p:nvSpPr>
        <p:spPr bwMode="auto">
          <a:xfrm>
            <a:off x="3500438" y="4786313"/>
            <a:ext cx="500062" cy="5000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94239" name="Connecteur droit 9">
            <a:extLst>
              <a:ext uri="{FF2B5EF4-FFF2-40B4-BE49-F238E27FC236}">
                <a16:creationId xmlns:a16="http://schemas.microsoft.com/office/drawing/2014/main" id="{37DE437F-FF1E-D8E8-84D7-96E9DB477CD3}"/>
              </a:ext>
            </a:extLst>
          </p:cNvPr>
          <p:cNvCxnSpPr>
            <a:cxnSpLocks noChangeShapeType="1"/>
          </p:cNvCxnSpPr>
          <p:nvPr/>
        </p:nvCxnSpPr>
        <p:spPr bwMode="auto">
          <a:xfrm rot="16200000" flipH="1">
            <a:off x="2250281" y="4679157"/>
            <a:ext cx="3571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4240" name="Connecteur droit 10">
            <a:extLst>
              <a:ext uri="{FF2B5EF4-FFF2-40B4-BE49-F238E27FC236}">
                <a16:creationId xmlns:a16="http://schemas.microsoft.com/office/drawing/2014/main" id="{6D2DAE5A-D312-3735-7954-4E698A8536D0}"/>
              </a:ext>
            </a:extLst>
          </p:cNvPr>
          <p:cNvCxnSpPr>
            <a:cxnSpLocks noChangeShapeType="1"/>
          </p:cNvCxnSpPr>
          <p:nvPr/>
        </p:nvCxnSpPr>
        <p:spPr bwMode="auto">
          <a:xfrm>
            <a:off x="1928813" y="4500563"/>
            <a:ext cx="1214437"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4241" name="Rectangle 3">
            <a:extLst>
              <a:ext uri="{FF2B5EF4-FFF2-40B4-BE49-F238E27FC236}">
                <a16:creationId xmlns:a16="http://schemas.microsoft.com/office/drawing/2014/main" id="{55C1F507-18D1-50D8-4F39-6FFF156094A9}"/>
              </a:ext>
            </a:extLst>
          </p:cNvPr>
          <p:cNvSpPr>
            <a:spLocks noChangeArrowheads="1"/>
          </p:cNvSpPr>
          <p:nvPr/>
        </p:nvSpPr>
        <p:spPr bwMode="auto">
          <a:xfrm>
            <a:off x="1643063" y="3857625"/>
            <a:ext cx="500062" cy="428625"/>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r">
              <a:spcBef>
                <a:spcPct val="0"/>
              </a:spcBef>
              <a:buClrTx/>
              <a:buSzTx/>
              <a:buFontTx/>
              <a:buNone/>
            </a:pPr>
            <a:endParaRPr lang="fr-FR" altLang="fr-FR" sz="1800">
              <a:latin typeface="Arial" panose="020B0604020202020204" pitchFamily="34" charset="0"/>
            </a:endParaRPr>
          </a:p>
        </p:txBody>
      </p:sp>
      <p:sp>
        <p:nvSpPr>
          <p:cNvPr id="94242" name="Ellipse 5">
            <a:extLst>
              <a:ext uri="{FF2B5EF4-FFF2-40B4-BE49-F238E27FC236}">
                <a16:creationId xmlns:a16="http://schemas.microsoft.com/office/drawing/2014/main" id="{0F61954E-92B2-A9D8-1540-C1C9408EF7D8}"/>
              </a:ext>
            </a:extLst>
          </p:cNvPr>
          <p:cNvSpPr>
            <a:spLocks noChangeArrowheads="1"/>
          </p:cNvSpPr>
          <p:nvPr/>
        </p:nvSpPr>
        <p:spPr bwMode="auto">
          <a:xfrm>
            <a:off x="2928938" y="3786188"/>
            <a:ext cx="500062" cy="5000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sp>
        <p:nvSpPr>
          <p:cNvPr id="43" name="Ellipse 5">
            <a:extLst>
              <a:ext uri="{FF2B5EF4-FFF2-40B4-BE49-F238E27FC236}">
                <a16:creationId xmlns:a16="http://schemas.microsoft.com/office/drawing/2014/main" id="{6F7CEC1A-7319-9D78-BFDF-C8DD30F615A3}"/>
              </a:ext>
            </a:extLst>
          </p:cNvPr>
          <p:cNvSpPr>
            <a:spLocks noChangeArrowheads="1"/>
          </p:cNvSpPr>
          <p:nvPr/>
        </p:nvSpPr>
        <p:spPr bwMode="auto">
          <a:xfrm>
            <a:off x="3071813" y="3929063"/>
            <a:ext cx="214312" cy="214312"/>
          </a:xfrm>
          <a:prstGeom prst="ellipse">
            <a:avLst/>
          </a:prstGeom>
          <a:solidFill>
            <a:schemeClr val="bg2"/>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i="1">
              <a:latin typeface="Arial" panose="020B0604020202020204" pitchFamily="34" charset="0"/>
            </a:endParaRPr>
          </a:p>
        </p:txBody>
      </p:sp>
      <p:cxnSp>
        <p:nvCxnSpPr>
          <p:cNvPr id="94244" name="Connecteur droit 9">
            <a:extLst>
              <a:ext uri="{FF2B5EF4-FFF2-40B4-BE49-F238E27FC236}">
                <a16:creationId xmlns:a16="http://schemas.microsoft.com/office/drawing/2014/main" id="{5332D7F7-FAC2-ED50-384F-066A541347C3}"/>
              </a:ext>
            </a:extLst>
          </p:cNvPr>
          <p:cNvCxnSpPr>
            <a:cxnSpLocks noChangeShapeType="1"/>
          </p:cNvCxnSpPr>
          <p:nvPr/>
        </p:nvCxnSpPr>
        <p:spPr bwMode="auto">
          <a:xfrm rot="5400000">
            <a:off x="1820862" y="4392613"/>
            <a:ext cx="2143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4245" name="Connecteur droit 9">
            <a:extLst>
              <a:ext uri="{FF2B5EF4-FFF2-40B4-BE49-F238E27FC236}">
                <a16:creationId xmlns:a16="http://schemas.microsoft.com/office/drawing/2014/main" id="{377F1520-11B8-D5CA-C47B-DEC56C4AA10E}"/>
              </a:ext>
            </a:extLst>
          </p:cNvPr>
          <p:cNvCxnSpPr>
            <a:cxnSpLocks noChangeShapeType="1"/>
          </p:cNvCxnSpPr>
          <p:nvPr/>
        </p:nvCxnSpPr>
        <p:spPr bwMode="auto">
          <a:xfrm rot="5400000">
            <a:off x="3035300" y="4392613"/>
            <a:ext cx="214313"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checkerboard(across)">
                                      <p:cBhvr>
                                        <p:cTn id="7" dur="500"/>
                                        <p:tgtEl>
                                          <p:spTgt spid="4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checkerboard(across)">
                                      <p:cBhvr>
                                        <p:cTn id="10" dur="500"/>
                                        <p:tgtEl>
                                          <p:spTgt spid="5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checkerboard(across)">
                                      <p:cBhvr>
                                        <p:cTn id="13" dur="500"/>
                                        <p:tgtEl>
                                          <p:spTgt spid="52"/>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checkerboard(across)">
                                      <p:cBhvr>
                                        <p:cTn id="1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0" grpId="0" animBg="1"/>
      <p:bldP spid="52" grpId="0" animBg="1"/>
      <p:bldP spid="4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5">
            <a:extLst>
              <a:ext uri="{FF2B5EF4-FFF2-40B4-BE49-F238E27FC236}">
                <a16:creationId xmlns:a16="http://schemas.microsoft.com/office/drawing/2014/main" id="{D20DF106-44B8-F2FD-E37A-C37DEA238BE7}"/>
              </a:ext>
            </a:extLst>
          </p:cNvPr>
          <p:cNvSpPr>
            <a:spLocks noChangeArrowheads="1"/>
          </p:cNvSpPr>
          <p:nvPr/>
        </p:nvSpPr>
        <p:spPr bwMode="auto">
          <a:xfrm>
            <a:off x="0" y="2420938"/>
            <a:ext cx="3790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b="1">
                <a:latin typeface="Arial" panose="020B0604020202020204" pitchFamily="34" charset="0"/>
              </a:rPr>
              <a:t>Exemple : Syndrome de Gardner</a:t>
            </a:r>
            <a:r>
              <a:rPr lang="fr-FR" altLang="fr-FR" sz="1800">
                <a:latin typeface="Arial" panose="020B0604020202020204" pitchFamily="34" charset="0"/>
              </a:rPr>
              <a:t> </a:t>
            </a:r>
          </a:p>
        </p:txBody>
      </p:sp>
      <p:sp>
        <p:nvSpPr>
          <p:cNvPr id="95234" name="Rectangle 6">
            <a:extLst>
              <a:ext uri="{FF2B5EF4-FFF2-40B4-BE49-F238E27FC236}">
                <a16:creationId xmlns:a16="http://schemas.microsoft.com/office/drawing/2014/main" id="{F266F501-FCD3-5809-D0A0-2BCD934E7305}"/>
              </a:ext>
            </a:extLst>
          </p:cNvPr>
          <p:cNvSpPr>
            <a:spLocks noChangeArrowheads="1"/>
          </p:cNvSpPr>
          <p:nvPr/>
        </p:nvSpPr>
        <p:spPr bwMode="auto">
          <a:xfrm>
            <a:off x="468313" y="2781300"/>
            <a:ext cx="824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800">
                <a:latin typeface="Arial" panose="020B0604020202020204" pitchFamily="34" charset="0"/>
              </a:rPr>
              <a:t>polypose adénomateuse familiale, responsable de 1% des cancers colorectaux </a:t>
            </a:r>
          </a:p>
        </p:txBody>
      </p:sp>
      <p:sp>
        <p:nvSpPr>
          <p:cNvPr id="171015" name="Rectangle 7">
            <a:extLst>
              <a:ext uri="{FF2B5EF4-FFF2-40B4-BE49-F238E27FC236}">
                <a16:creationId xmlns:a16="http://schemas.microsoft.com/office/drawing/2014/main" id="{F699564D-50EE-EBB6-465B-A0B9A24F5F85}"/>
              </a:ext>
            </a:extLst>
          </p:cNvPr>
          <p:cNvSpPr>
            <a:spLocks noChangeArrowheads="1"/>
          </p:cNvSpPr>
          <p:nvPr/>
        </p:nvSpPr>
        <p:spPr bwMode="auto">
          <a:xfrm>
            <a:off x="0" y="1125538"/>
            <a:ext cx="9144000" cy="863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70000"/>
              <a:buFont typeface="Wingdings" pitchFamily="2" charset="2"/>
              <a:buNone/>
              <a:defRPr/>
            </a:pPr>
            <a:r>
              <a:rPr lang="fr-FR" sz="2800">
                <a:effectLst>
                  <a:outerShdw blurRad="38100" dist="38100" dir="2700000" algn="tl">
                    <a:srgbClr val="000000"/>
                  </a:outerShdw>
                </a:effectLst>
                <a:latin typeface="Garamond" pitchFamily="18" charset="0"/>
              </a:rPr>
              <a:t>Mutation d'une séquence d'un gène et qui touche de façon isolée et pour la première fois un individu et se transmet aux générations suivantes.</a:t>
            </a:r>
          </a:p>
        </p:txBody>
      </p:sp>
      <p:sp>
        <p:nvSpPr>
          <p:cNvPr id="171016" name="Rectangle 8">
            <a:extLst>
              <a:ext uri="{FF2B5EF4-FFF2-40B4-BE49-F238E27FC236}">
                <a16:creationId xmlns:a16="http://schemas.microsoft.com/office/drawing/2014/main" id="{9E64106C-931E-9DD2-3421-F5B348D9D9E3}"/>
              </a:ext>
            </a:extLst>
          </p:cNvPr>
          <p:cNvSpPr>
            <a:spLocks noRot="1" noChangeArrowheads="1"/>
          </p:cNvSpPr>
          <p:nvPr/>
        </p:nvSpPr>
        <p:spPr bwMode="auto">
          <a:xfrm>
            <a:off x="2714625" y="333375"/>
            <a:ext cx="3929063" cy="706438"/>
          </a:xfrm>
          <a:prstGeom prst="rect">
            <a:avLst/>
          </a:prstGeom>
          <a:solidFill>
            <a:srgbClr val="000099"/>
          </a:solidFill>
          <a:ln w="9525">
            <a:noFill/>
            <a:miter lim="800000"/>
            <a:headEnd/>
            <a:tailEnd/>
          </a:ln>
          <a:effectLst/>
        </p:spPr>
        <p:txBody>
          <a:bodyPr anchor="ctr"/>
          <a:lstStyle/>
          <a:p>
            <a:pPr algn="ctr" eaLnBrk="1" hangingPunct="1">
              <a:defRPr/>
            </a:pPr>
            <a:r>
              <a:rPr lang="fr-FR" sz="4000" b="1" dirty="0" err="1">
                <a:solidFill>
                  <a:srgbClr val="FFC000"/>
                </a:solidFill>
                <a:effectLst>
                  <a:outerShdw blurRad="38100" dist="38100" dir="2700000" algn="tl">
                    <a:srgbClr val="000000"/>
                  </a:outerShdw>
                </a:effectLst>
                <a:latin typeface="Garamond" pitchFamily="18" charset="0"/>
              </a:rPr>
              <a:t>Néomutation</a:t>
            </a:r>
            <a:endParaRPr lang="fr-FR" sz="4000" b="1" dirty="0">
              <a:solidFill>
                <a:srgbClr val="FFC000"/>
              </a:solidFill>
              <a:effectLst>
                <a:outerShdw blurRad="38100" dist="38100" dir="2700000" algn="tl">
                  <a:srgbClr val="000000"/>
                </a:outerShdw>
              </a:effectLst>
              <a:latin typeface="Garamond" pitchFamily="18" charset="0"/>
            </a:endParaRPr>
          </a:p>
        </p:txBody>
      </p:sp>
      <p:sp>
        <p:nvSpPr>
          <p:cNvPr id="95237" name="Rectangle 9">
            <a:extLst>
              <a:ext uri="{FF2B5EF4-FFF2-40B4-BE49-F238E27FC236}">
                <a16:creationId xmlns:a16="http://schemas.microsoft.com/office/drawing/2014/main" id="{26DA87BC-5B04-6B7E-ECAE-36240915B93C}"/>
              </a:ext>
            </a:extLst>
          </p:cNvPr>
          <p:cNvSpPr>
            <a:spLocks noChangeArrowheads="1"/>
          </p:cNvSpPr>
          <p:nvPr/>
        </p:nvSpPr>
        <p:spPr bwMode="auto">
          <a:xfrm>
            <a:off x="2484438" y="3716338"/>
            <a:ext cx="287337" cy="2873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38" name="Oval 10">
            <a:extLst>
              <a:ext uri="{FF2B5EF4-FFF2-40B4-BE49-F238E27FC236}">
                <a16:creationId xmlns:a16="http://schemas.microsoft.com/office/drawing/2014/main" id="{B5A5D40B-3F1E-0213-61F0-9255FC471F80}"/>
              </a:ext>
            </a:extLst>
          </p:cNvPr>
          <p:cNvSpPr>
            <a:spLocks noChangeArrowheads="1"/>
          </p:cNvSpPr>
          <p:nvPr/>
        </p:nvSpPr>
        <p:spPr bwMode="auto">
          <a:xfrm>
            <a:off x="3203575" y="3716338"/>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39" name="Line 17">
            <a:extLst>
              <a:ext uri="{FF2B5EF4-FFF2-40B4-BE49-F238E27FC236}">
                <a16:creationId xmlns:a16="http://schemas.microsoft.com/office/drawing/2014/main" id="{E74C47CA-B819-8B3B-394F-8D66702994BF}"/>
              </a:ext>
            </a:extLst>
          </p:cNvPr>
          <p:cNvSpPr>
            <a:spLocks noChangeShapeType="1"/>
          </p:cNvSpPr>
          <p:nvPr/>
        </p:nvSpPr>
        <p:spPr bwMode="auto">
          <a:xfrm>
            <a:off x="2771775" y="3860800"/>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40" name="Rectangle 18">
            <a:extLst>
              <a:ext uri="{FF2B5EF4-FFF2-40B4-BE49-F238E27FC236}">
                <a16:creationId xmlns:a16="http://schemas.microsoft.com/office/drawing/2014/main" id="{B471ADBE-774F-671F-F1D7-DFD09E00F877}"/>
              </a:ext>
            </a:extLst>
          </p:cNvPr>
          <p:cNvSpPr>
            <a:spLocks noChangeArrowheads="1"/>
          </p:cNvSpPr>
          <p:nvPr/>
        </p:nvSpPr>
        <p:spPr bwMode="auto">
          <a:xfrm>
            <a:off x="4860925" y="3716338"/>
            <a:ext cx="287338" cy="2873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41" name="Oval 19">
            <a:extLst>
              <a:ext uri="{FF2B5EF4-FFF2-40B4-BE49-F238E27FC236}">
                <a16:creationId xmlns:a16="http://schemas.microsoft.com/office/drawing/2014/main" id="{AFA26D3D-CCFB-35A8-F37C-477583BDFEA5}"/>
              </a:ext>
            </a:extLst>
          </p:cNvPr>
          <p:cNvSpPr>
            <a:spLocks noChangeArrowheads="1"/>
          </p:cNvSpPr>
          <p:nvPr/>
        </p:nvSpPr>
        <p:spPr bwMode="auto">
          <a:xfrm>
            <a:off x="5580063" y="3716338"/>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42" name="Line 20">
            <a:extLst>
              <a:ext uri="{FF2B5EF4-FFF2-40B4-BE49-F238E27FC236}">
                <a16:creationId xmlns:a16="http://schemas.microsoft.com/office/drawing/2014/main" id="{CE76467B-068B-BD89-E23D-3A1EB5F88752}"/>
              </a:ext>
            </a:extLst>
          </p:cNvPr>
          <p:cNvSpPr>
            <a:spLocks noChangeShapeType="1"/>
          </p:cNvSpPr>
          <p:nvPr/>
        </p:nvSpPr>
        <p:spPr bwMode="auto">
          <a:xfrm>
            <a:off x="5148263" y="3860800"/>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43" name="Line 21">
            <a:extLst>
              <a:ext uri="{FF2B5EF4-FFF2-40B4-BE49-F238E27FC236}">
                <a16:creationId xmlns:a16="http://schemas.microsoft.com/office/drawing/2014/main" id="{6D0B6CDD-7AFD-BD7D-A082-B918EE340ABB}"/>
              </a:ext>
            </a:extLst>
          </p:cNvPr>
          <p:cNvSpPr>
            <a:spLocks noChangeShapeType="1"/>
          </p:cNvSpPr>
          <p:nvPr/>
        </p:nvSpPr>
        <p:spPr bwMode="auto">
          <a:xfrm>
            <a:off x="2987675"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44" name="Line 22">
            <a:extLst>
              <a:ext uri="{FF2B5EF4-FFF2-40B4-BE49-F238E27FC236}">
                <a16:creationId xmlns:a16="http://schemas.microsoft.com/office/drawing/2014/main" id="{2E03D387-2AF7-D387-2E46-BD76536A299F}"/>
              </a:ext>
            </a:extLst>
          </p:cNvPr>
          <p:cNvSpPr>
            <a:spLocks noChangeShapeType="1"/>
          </p:cNvSpPr>
          <p:nvPr/>
        </p:nvSpPr>
        <p:spPr bwMode="auto">
          <a:xfrm>
            <a:off x="5364163"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45" name="Line 23">
            <a:extLst>
              <a:ext uri="{FF2B5EF4-FFF2-40B4-BE49-F238E27FC236}">
                <a16:creationId xmlns:a16="http://schemas.microsoft.com/office/drawing/2014/main" id="{8433857B-93FD-C512-32C4-D2E1841A9B63}"/>
              </a:ext>
            </a:extLst>
          </p:cNvPr>
          <p:cNvSpPr>
            <a:spLocks noChangeShapeType="1"/>
          </p:cNvSpPr>
          <p:nvPr/>
        </p:nvSpPr>
        <p:spPr bwMode="auto">
          <a:xfrm>
            <a:off x="2051050" y="4149725"/>
            <a:ext cx="1873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46" name="Line 24">
            <a:extLst>
              <a:ext uri="{FF2B5EF4-FFF2-40B4-BE49-F238E27FC236}">
                <a16:creationId xmlns:a16="http://schemas.microsoft.com/office/drawing/2014/main" id="{FEDF167A-5226-1BFC-8301-61ABEB67BE4D}"/>
              </a:ext>
            </a:extLst>
          </p:cNvPr>
          <p:cNvSpPr>
            <a:spLocks noChangeShapeType="1"/>
          </p:cNvSpPr>
          <p:nvPr/>
        </p:nvSpPr>
        <p:spPr bwMode="auto">
          <a:xfrm>
            <a:off x="4572000" y="4149725"/>
            <a:ext cx="17287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47" name="Line 25">
            <a:extLst>
              <a:ext uri="{FF2B5EF4-FFF2-40B4-BE49-F238E27FC236}">
                <a16:creationId xmlns:a16="http://schemas.microsoft.com/office/drawing/2014/main" id="{0B12F497-D91C-91C2-4A5B-0F1B0709CD60}"/>
              </a:ext>
            </a:extLst>
          </p:cNvPr>
          <p:cNvSpPr>
            <a:spLocks noChangeShapeType="1"/>
          </p:cNvSpPr>
          <p:nvPr/>
        </p:nvSpPr>
        <p:spPr bwMode="auto">
          <a:xfrm>
            <a:off x="2051050" y="41497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48" name="Rectangle 26">
            <a:extLst>
              <a:ext uri="{FF2B5EF4-FFF2-40B4-BE49-F238E27FC236}">
                <a16:creationId xmlns:a16="http://schemas.microsoft.com/office/drawing/2014/main" id="{D053E004-43EC-D7D7-2695-36E3222FB289}"/>
              </a:ext>
            </a:extLst>
          </p:cNvPr>
          <p:cNvSpPr>
            <a:spLocks noChangeArrowheads="1"/>
          </p:cNvSpPr>
          <p:nvPr/>
        </p:nvSpPr>
        <p:spPr bwMode="auto">
          <a:xfrm>
            <a:off x="1908175" y="4365625"/>
            <a:ext cx="287338" cy="287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49" name="Rectangle 27">
            <a:extLst>
              <a:ext uri="{FF2B5EF4-FFF2-40B4-BE49-F238E27FC236}">
                <a16:creationId xmlns:a16="http://schemas.microsoft.com/office/drawing/2014/main" id="{2AA57F29-E5E9-190C-B306-AB19A5F7E07E}"/>
              </a:ext>
            </a:extLst>
          </p:cNvPr>
          <p:cNvSpPr>
            <a:spLocks noChangeArrowheads="1"/>
          </p:cNvSpPr>
          <p:nvPr/>
        </p:nvSpPr>
        <p:spPr bwMode="auto">
          <a:xfrm>
            <a:off x="3779838" y="4365625"/>
            <a:ext cx="287337" cy="287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50" name="Rectangle 28">
            <a:extLst>
              <a:ext uri="{FF2B5EF4-FFF2-40B4-BE49-F238E27FC236}">
                <a16:creationId xmlns:a16="http://schemas.microsoft.com/office/drawing/2014/main" id="{D94EAAD7-9C95-6E71-03B5-A73FC330B036}"/>
              </a:ext>
            </a:extLst>
          </p:cNvPr>
          <p:cNvSpPr>
            <a:spLocks noChangeArrowheads="1"/>
          </p:cNvSpPr>
          <p:nvPr/>
        </p:nvSpPr>
        <p:spPr bwMode="auto">
          <a:xfrm>
            <a:off x="6156325" y="4365625"/>
            <a:ext cx="287338" cy="287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51" name="Oval 29">
            <a:extLst>
              <a:ext uri="{FF2B5EF4-FFF2-40B4-BE49-F238E27FC236}">
                <a16:creationId xmlns:a16="http://schemas.microsoft.com/office/drawing/2014/main" id="{0F61CCCF-10B8-28E2-5D75-3E6DE8A05BF9}"/>
              </a:ext>
            </a:extLst>
          </p:cNvPr>
          <p:cNvSpPr>
            <a:spLocks noChangeArrowheads="1"/>
          </p:cNvSpPr>
          <p:nvPr/>
        </p:nvSpPr>
        <p:spPr bwMode="auto">
          <a:xfrm>
            <a:off x="2700338" y="43656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52" name="Oval 30">
            <a:extLst>
              <a:ext uri="{FF2B5EF4-FFF2-40B4-BE49-F238E27FC236}">
                <a16:creationId xmlns:a16="http://schemas.microsoft.com/office/drawing/2014/main" id="{CCF3E216-7343-2B30-1D08-ED20A70F4649}"/>
              </a:ext>
            </a:extLst>
          </p:cNvPr>
          <p:cNvSpPr>
            <a:spLocks noChangeArrowheads="1"/>
          </p:cNvSpPr>
          <p:nvPr/>
        </p:nvSpPr>
        <p:spPr bwMode="auto">
          <a:xfrm>
            <a:off x="4427538" y="43656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53" name="Line 31">
            <a:extLst>
              <a:ext uri="{FF2B5EF4-FFF2-40B4-BE49-F238E27FC236}">
                <a16:creationId xmlns:a16="http://schemas.microsoft.com/office/drawing/2014/main" id="{2703E9A0-2056-1EC2-695C-9997E20ED388}"/>
              </a:ext>
            </a:extLst>
          </p:cNvPr>
          <p:cNvSpPr>
            <a:spLocks noChangeShapeType="1"/>
          </p:cNvSpPr>
          <p:nvPr/>
        </p:nvSpPr>
        <p:spPr bwMode="auto">
          <a:xfrm>
            <a:off x="3924300" y="41497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54" name="Line 32">
            <a:extLst>
              <a:ext uri="{FF2B5EF4-FFF2-40B4-BE49-F238E27FC236}">
                <a16:creationId xmlns:a16="http://schemas.microsoft.com/office/drawing/2014/main" id="{4AC014C3-28C5-25C6-F6F4-667F718743EB}"/>
              </a:ext>
            </a:extLst>
          </p:cNvPr>
          <p:cNvSpPr>
            <a:spLocks noChangeShapeType="1"/>
          </p:cNvSpPr>
          <p:nvPr/>
        </p:nvSpPr>
        <p:spPr bwMode="auto">
          <a:xfrm>
            <a:off x="2843213" y="41497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55" name="Line 33">
            <a:extLst>
              <a:ext uri="{FF2B5EF4-FFF2-40B4-BE49-F238E27FC236}">
                <a16:creationId xmlns:a16="http://schemas.microsoft.com/office/drawing/2014/main" id="{7601D788-3F94-029D-8642-9A4CD8CCC547}"/>
              </a:ext>
            </a:extLst>
          </p:cNvPr>
          <p:cNvSpPr>
            <a:spLocks noChangeShapeType="1"/>
          </p:cNvSpPr>
          <p:nvPr/>
        </p:nvSpPr>
        <p:spPr bwMode="auto">
          <a:xfrm>
            <a:off x="4572000" y="41497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56" name="Line 34">
            <a:extLst>
              <a:ext uri="{FF2B5EF4-FFF2-40B4-BE49-F238E27FC236}">
                <a16:creationId xmlns:a16="http://schemas.microsoft.com/office/drawing/2014/main" id="{F2F70092-B485-BC6F-B13C-B50B93A4F0C2}"/>
              </a:ext>
            </a:extLst>
          </p:cNvPr>
          <p:cNvSpPr>
            <a:spLocks noChangeShapeType="1"/>
          </p:cNvSpPr>
          <p:nvPr/>
        </p:nvSpPr>
        <p:spPr bwMode="auto">
          <a:xfrm>
            <a:off x="6300788" y="41497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57" name="Rectangle 35">
            <a:extLst>
              <a:ext uri="{FF2B5EF4-FFF2-40B4-BE49-F238E27FC236}">
                <a16:creationId xmlns:a16="http://schemas.microsoft.com/office/drawing/2014/main" id="{80570145-D7F1-94D6-7CA4-A85D15C03A58}"/>
              </a:ext>
            </a:extLst>
          </p:cNvPr>
          <p:cNvSpPr>
            <a:spLocks noChangeArrowheads="1"/>
          </p:cNvSpPr>
          <p:nvPr/>
        </p:nvSpPr>
        <p:spPr bwMode="auto">
          <a:xfrm>
            <a:off x="5003800" y="4365625"/>
            <a:ext cx="287338" cy="287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58" name="Oval 36">
            <a:extLst>
              <a:ext uri="{FF2B5EF4-FFF2-40B4-BE49-F238E27FC236}">
                <a16:creationId xmlns:a16="http://schemas.microsoft.com/office/drawing/2014/main" id="{3E5F5C4F-9CFF-FF34-D71C-4AEEC75B3B11}"/>
              </a:ext>
            </a:extLst>
          </p:cNvPr>
          <p:cNvSpPr>
            <a:spLocks noChangeArrowheads="1"/>
          </p:cNvSpPr>
          <p:nvPr/>
        </p:nvSpPr>
        <p:spPr bwMode="auto">
          <a:xfrm>
            <a:off x="6877050" y="43656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59" name="Oval 37">
            <a:extLst>
              <a:ext uri="{FF2B5EF4-FFF2-40B4-BE49-F238E27FC236}">
                <a16:creationId xmlns:a16="http://schemas.microsoft.com/office/drawing/2014/main" id="{A15F46B5-0AEC-2D25-9FCD-132602C80DCC}"/>
              </a:ext>
            </a:extLst>
          </p:cNvPr>
          <p:cNvSpPr>
            <a:spLocks noChangeArrowheads="1"/>
          </p:cNvSpPr>
          <p:nvPr/>
        </p:nvSpPr>
        <p:spPr bwMode="auto">
          <a:xfrm>
            <a:off x="1187450" y="43656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60" name="Oval 38">
            <a:extLst>
              <a:ext uri="{FF2B5EF4-FFF2-40B4-BE49-F238E27FC236}">
                <a16:creationId xmlns:a16="http://schemas.microsoft.com/office/drawing/2014/main" id="{E0FBABBE-4906-C5D4-3005-805A57A7A1F1}"/>
              </a:ext>
            </a:extLst>
          </p:cNvPr>
          <p:cNvSpPr>
            <a:spLocks noChangeArrowheads="1"/>
          </p:cNvSpPr>
          <p:nvPr/>
        </p:nvSpPr>
        <p:spPr bwMode="auto">
          <a:xfrm>
            <a:off x="755650" y="50133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61" name="Oval 39">
            <a:extLst>
              <a:ext uri="{FF2B5EF4-FFF2-40B4-BE49-F238E27FC236}">
                <a16:creationId xmlns:a16="http://schemas.microsoft.com/office/drawing/2014/main" id="{7B36992A-5B9C-CBC9-7D54-9110FE8FD91B}"/>
              </a:ext>
            </a:extLst>
          </p:cNvPr>
          <p:cNvSpPr>
            <a:spLocks noChangeArrowheads="1"/>
          </p:cNvSpPr>
          <p:nvPr/>
        </p:nvSpPr>
        <p:spPr bwMode="auto">
          <a:xfrm>
            <a:off x="1762125" y="50133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62" name="Oval 40">
            <a:extLst>
              <a:ext uri="{FF2B5EF4-FFF2-40B4-BE49-F238E27FC236}">
                <a16:creationId xmlns:a16="http://schemas.microsoft.com/office/drawing/2014/main" id="{F071B6FE-589B-68CD-79AD-CA82ADDB604B}"/>
              </a:ext>
            </a:extLst>
          </p:cNvPr>
          <p:cNvSpPr>
            <a:spLocks noChangeArrowheads="1"/>
          </p:cNvSpPr>
          <p:nvPr/>
        </p:nvSpPr>
        <p:spPr bwMode="auto">
          <a:xfrm>
            <a:off x="7235825" y="50133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63" name="Oval 41">
            <a:extLst>
              <a:ext uri="{FF2B5EF4-FFF2-40B4-BE49-F238E27FC236}">
                <a16:creationId xmlns:a16="http://schemas.microsoft.com/office/drawing/2014/main" id="{76A2977B-4A79-17E3-B7FB-D690D2FDC2C3}"/>
              </a:ext>
            </a:extLst>
          </p:cNvPr>
          <p:cNvSpPr>
            <a:spLocks noChangeArrowheads="1"/>
          </p:cNvSpPr>
          <p:nvPr/>
        </p:nvSpPr>
        <p:spPr bwMode="auto">
          <a:xfrm>
            <a:off x="5508625" y="43656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64" name="Line 42">
            <a:extLst>
              <a:ext uri="{FF2B5EF4-FFF2-40B4-BE49-F238E27FC236}">
                <a16:creationId xmlns:a16="http://schemas.microsoft.com/office/drawing/2014/main" id="{F78F60D8-907C-21E4-A56B-123BA53F2881}"/>
              </a:ext>
            </a:extLst>
          </p:cNvPr>
          <p:cNvSpPr>
            <a:spLocks noChangeShapeType="1"/>
          </p:cNvSpPr>
          <p:nvPr/>
        </p:nvSpPr>
        <p:spPr bwMode="auto">
          <a:xfrm>
            <a:off x="1692275" y="45085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65" name="Line 43">
            <a:extLst>
              <a:ext uri="{FF2B5EF4-FFF2-40B4-BE49-F238E27FC236}">
                <a16:creationId xmlns:a16="http://schemas.microsoft.com/office/drawing/2014/main" id="{CDA7A4F2-D861-596B-69E4-AB215EC0C3A2}"/>
              </a:ext>
            </a:extLst>
          </p:cNvPr>
          <p:cNvSpPr>
            <a:spLocks noChangeShapeType="1"/>
          </p:cNvSpPr>
          <p:nvPr/>
        </p:nvSpPr>
        <p:spPr bwMode="auto">
          <a:xfrm>
            <a:off x="1476375" y="4508500"/>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66" name="Line 44">
            <a:extLst>
              <a:ext uri="{FF2B5EF4-FFF2-40B4-BE49-F238E27FC236}">
                <a16:creationId xmlns:a16="http://schemas.microsoft.com/office/drawing/2014/main" id="{DC14AE6E-EDF1-90DA-0EBE-15C928D325DF}"/>
              </a:ext>
            </a:extLst>
          </p:cNvPr>
          <p:cNvSpPr>
            <a:spLocks noChangeShapeType="1"/>
          </p:cNvSpPr>
          <p:nvPr/>
        </p:nvSpPr>
        <p:spPr bwMode="auto">
          <a:xfrm>
            <a:off x="4067175" y="4508500"/>
            <a:ext cx="360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67" name="Line 45">
            <a:extLst>
              <a:ext uri="{FF2B5EF4-FFF2-40B4-BE49-F238E27FC236}">
                <a16:creationId xmlns:a16="http://schemas.microsoft.com/office/drawing/2014/main" id="{281F878A-475C-76DE-B992-E6BFA4618520}"/>
              </a:ext>
            </a:extLst>
          </p:cNvPr>
          <p:cNvSpPr>
            <a:spLocks noChangeShapeType="1"/>
          </p:cNvSpPr>
          <p:nvPr/>
        </p:nvSpPr>
        <p:spPr bwMode="auto">
          <a:xfrm>
            <a:off x="6443663" y="4508500"/>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68" name="Line 46">
            <a:extLst>
              <a:ext uri="{FF2B5EF4-FFF2-40B4-BE49-F238E27FC236}">
                <a16:creationId xmlns:a16="http://schemas.microsoft.com/office/drawing/2014/main" id="{94B3F8CE-CBA5-F85A-B1A6-B415DA01485E}"/>
              </a:ext>
            </a:extLst>
          </p:cNvPr>
          <p:cNvSpPr>
            <a:spLocks noChangeShapeType="1"/>
          </p:cNvSpPr>
          <p:nvPr/>
        </p:nvSpPr>
        <p:spPr bwMode="auto">
          <a:xfrm>
            <a:off x="900113" y="4797425"/>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69" name="Rectangle 47">
            <a:extLst>
              <a:ext uri="{FF2B5EF4-FFF2-40B4-BE49-F238E27FC236}">
                <a16:creationId xmlns:a16="http://schemas.microsoft.com/office/drawing/2014/main" id="{7734C6E1-BFAA-FF99-EE30-4B586F3D0AB9}"/>
              </a:ext>
            </a:extLst>
          </p:cNvPr>
          <p:cNvSpPr>
            <a:spLocks noChangeArrowheads="1"/>
          </p:cNvSpPr>
          <p:nvPr/>
        </p:nvSpPr>
        <p:spPr bwMode="auto">
          <a:xfrm>
            <a:off x="2484438" y="5013325"/>
            <a:ext cx="287337" cy="2873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70" name="Line 48">
            <a:extLst>
              <a:ext uri="{FF2B5EF4-FFF2-40B4-BE49-F238E27FC236}">
                <a16:creationId xmlns:a16="http://schemas.microsoft.com/office/drawing/2014/main" id="{E2B1BA09-A0B8-1FB6-F256-E5078D734382}"/>
              </a:ext>
            </a:extLst>
          </p:cNvPr>
          <p:cNvSpPr>
            <a:spLocks noChangeShapeType="1"/>
          </p:cNvSpPr>
          <p:nvPr/>
        </p:nvSpPr>
        <p:spPr bwMode="auto">
          <a:xfrm>
            <a:off x="2627313" y="47974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71" name="Line 50">
            <a:extLst>
              <a:ext uri="{FF2B5EF4-FFF2-40B4-BE49-F238E27FC236}">
                <a16:creationId xmlns:a16="http://schemas.microsoft.com/office/drawing/2014/main" id="{DB86E245-E63B-8A38-FF47-6E845DEE492F}"/>
              </a:ext>
            </a:extLst>
          </p:cNvPr>
          <p:cNvSpPr>
            <a:spLocks noChangeShapeType="1"/>
          </p:cNvSpPr>
          <p:nvPr/>
        </p:nvSpPr>
        <p:spPr bwMode="auto">
          <a:xfrm>
            <a:off x="900113" y="47974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72" name="Line 51">
            <a:extLst>
              <a:ext uri="{FF2B5EF4-FFF2-40B4-BE49-F238E27FC236}">
                <a16:creationId xmlns:a16="http://schemas.microsoft.com/office/drawing/2014/main" id="{86828A5B-B96E-851C-32BF-DCCEAA86B773}"/>
              </a:ext>
            </a:extLst>
          </p:cNvPr>
          <p:cNvSpPr>
            <a:spLocks noChangeShapeType="1"/>
          </p:cNvSpPr>
          <p:nvPr/>
        </p:nvSpPr>
        <p:spPr bwMode="auto">
          <a:xfrm>
            <a:off x="5148263" y="41497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73" name="Line 52">
            <a:extLst>
              <a:ext uri="{FF2B5EF4-FFF2-40B4-BE49-F238E27FC236}">
                <a16:creationId xmlns:a16="http://schemas.microsoft.com/office/drawing/2014/main" id="{0739772A-9EE1-6CA5-7B49-DEB60256BA79}"/>
              </a:ext>
            </a:extLst>
          </p:cNvPr>
          <p:cNvSpPr>
            <a:spLocks noChangeShapeType="1"/>
          </p:cNvSpPr>
          <p:nvPr/>
        </p:nvSpPr>
        <p:spPr bwMode="auto">
          <a:xfrm>
            <a:off x="5651500" y="41497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74" name="Line 53">
            <a:extLst>
              <a:ext uri="{FF2B5EF4-FFF2-40B4-BE49-F238E27FC236}">
                <a16:creationId xmlns:a16="http://schemas.microsoft.com/office/drawing/2014/main" id="{83632DB4-97B4-8C3D-E695-9D9435F568F5}"/>
              </a:ext>
            </a:extLst>
          </p:cNvPr>
          <p:cNvSpPr>
            <a:spLocks noChangeShapeType="1"/>
          </p:cNvSpPr>
          <p:nvPr/>
        </p:nvSpPr>
        <p:spPr bwMode="auto">
          <a:xfrm>
            <a:off x="4284663" y="45085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75" name="Line 54">
            <a:extLst>
              <a:ext uri="{FF2B5EF4-FFF2-40B4-BE49-F238E27FC236}">
                <a16:creationId xmlns:a16="http://schemas.microsoft.com/office/drawing/2014/main" id="{0A245E55-E9F3-E410-D5E1-4E7383D05A2F}"/>
              </a:ext>
            </a:extLst>
          </p:cNvPr>
          <p:cNvSpPr>
            <a:spLocks noChangeShapeType="1"/>
          </p:cNvSpPr>
          <p:nvPr/>
        </p:nvSpPr>
        <p:spPr bwMode="auto">
          <a:xfrm>
            <a:off x="6659563" y="45085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76" name="Line 55">
            <a:extLst>
              <a:ext uri="{FF2B5EF4-FFF2-40B4-BE49-F238E27FC236}">
                <a16:creationId xmlns:a16="http://schemas.microsoft.com/office/drawing/2014/main" id="{9470CE06-E94C-7830-7B98-70842028ACA7}"/>
              </a:ext>
            </a:extLst>
          </p:cNvPr>
          <p:cNvSpPr>
            <a:spLocks noChangeShapeType="1"/>
          </p:cNvSpPr>
          <p:nvPr/>
        </p:nvSpPr>
        <p:spPr bwMode="auto">
          <a:xfrm>
            <a:off x="6229350" y="4797425"/>
            <a:ext cx="11509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77" name="Line 56">
            <a:extLst>
              <a:ext uri="{FF2B5EF4-FFF2-40B4-BE49-F238E27FC236}">
                <a16:creationId xmlns:a16="http://schemas.microsoft.com/office/drawing/2014/main" id="{BEBABBE9-24B5-AAA5-4E1B-E74CA06BDC6A}"/>
              </a:ext>
            </a:extLst>
          </p:cNvPr>
          <p:cNvSpPr>
            <a:spLocks noChangeShapeType="1"/>
          </p:cNvSpPr>
          <p:nvPr/>
        </p:nvSpPr>
        <p:spPr bwMode="auto">
          <a:xfrm>
            <a:off x="3635375" y="4797425"/>
            <a:ext cx="1511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78" name="Rectangle 57">
            <a:extLst>
              <a:ext uri="{FF2B5EF4-FFF2-40B4-BE49-F238E27FC236}">
                <a16:creationId xmlns:a16="http://schemas.microsoft.com/office/drawing/2014/main" id="{59660AF7-DA9A-7383-1505-C46100A7768A}"/>
              </a:ext>
            </a:extLst>
          </p:cNvPr>
          <p:cNvSpPr>
            <a:spLocks noChangeArrowheads="1"/>
          </p:cNvSpPr>
          <p:nvPr/>
        </p:nvSpPr>
        <p:spPr bwMode="auto">
          <a:xfrm>
            <a:off x="3492500" y="5013325"/>
            <a:ext cx="287338" cy="287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79" name="Rectangle 58">
            <a:extLst>
              <a:ext uri="{FF2B5EF4-FFF2-40B4-BE49-F238E27FC236}">
                <a16:creationId xmlns:a16="http://schemas.microsoft.com/office/drawing/2014/main" id="{F4CD1C64-B5D3-FEBA-14CD-4BF85E5A796A}"/>
              </a:ext>
            </a:extLst>
          </p:cNvPr>
          <p:cNvSpPr>
            <a:spLocks noChangeArrowheads="1"/>
          </p:cNvSpPr>
          <p:nvPr/>
        </p:nvSpPr>
        <p:spPr bwMode="auto">
          <a:xfrm>
            <a:off x="4284663" y="5013325"/>
            <a:ext cx="287337" cy="287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80" name="Rectangle 59">
            <a:extLst>
              <a:ext uri="{FF2B5EF4-FFF2-40B4-BE49-F238E27FC236}">
                <a16:creationId xmlns:a16="http://schemas.microsoft.com/office/drawing/2014/main" id="{8EA4673B-C263-06D5-39E8-D177CA755978}"/>
              </a:ext>
            </a:extLst>
          </p:cNvPr>
          <p:cNvSpPr>
            <a:spLocks noChangeArrowheads="1"/>
          </p:cNvSpPr>
          <p:nvPr/>
        </p:nvSpPr>
        <p:spPr bwMode="auto">
          <a:xfrm>
            <a:off x="6084888" y="5013325"/>
            <a:ext cx="287337" cy="287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81" name="Line 60">
            <a:extLst>
              <a:ext uri="{FF2B5EF4-FFF2-40B4-BE49-F238E27FC236}">
                <a16:creationId xmlns:a16="http://schemas.microsoft.com/office/drawing/2014/main" id="{6C63EA59-2F73-5A9F-DDC7-9D1845828DF1}"/>
              </a:ext>
            </a:extLst>
          </p:cNvPr>
          <p:cNvSpPr>
            <a:spLocks noChangeShapeType="1"/>
          </p:cNvSpPr>
          <p:nvPr/>
        </p:nvSpPr>
        <p:spPr bwMode="auto">
          <a:xfrm>
            <a:off x="3635375" y="47974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82" name="Line 62">
            <a:extLst>
              <a:ext uri="{FF2B5EF4-FFF2-40B4-BE49-F238E27FC236}">
                <a16:creationId xmlns:a16="http://schemas.microsoft.com/office/drawing/2014/main" id="{7812A79D-58DF-295D-9414-0E956A2AE6AA}"/>
              </a:ext>
            </a:extLst>
          </p:cNvPr>
          <p:cNvSpPr>
            <a:spLocks noChangeShapeType="1"/>
          </p:cNvSpPr>
          <p:nvPr/>
        </p:nvSpPr>
        <p:spPr bwMode="auto">
          <a:xfrm>
            <a:off x="5148263" y="47974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83" name="Line 63">
            <a:extLst>
              <a:ext uri="{FF2B5EF4-FFF2-40B4-BE49-F238E27FC236}">
                <a16:creationId xmlns:a16="http://schemas.microsoft.com/office/drawing/2014/main" id="{C52CD959-95A2-7C2F-F0A7-391A7C80710A}"/>
              </a:ext>
            </a:extLst>
          </p:cNvPr>
          <p:cNvSpPr>
            <a:spLocks noChangeShapeType="1"/>
          </p:cNvSpPr>
          <p:nvPr/>
        </p:nvSpPr>
        <p:spPr bwMode="auto">
          <a:xfrm>
            <a:off x="6227763" y="47974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84" name="Line 64">
            <a:extLst>
              <a:ext uri="{FF2B5EF4-FFF2-40B4-BE49-F238E27FC236}">
                <a16:creationId xmlns:a16="http://schemas.microsoft.com/office/drawing/2014/main" id="{791FE7DB-B877-7BB4-A6C0-006B23599B2E}"/>
              </a:ext>
            </a:extLst>
          </p:cNvPr>
          <p:cNvSpPr>
            <a:spLocks noChangeShapeType="1"/>
          </p:cNvSpPr>
          <p:nvPr/>
        </p:nvSpPr>
        <p:spPr bwMode="auto">
          <a:xfrm>
            <a:off x="7380288" y="47974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85" name="Line 65">
            <a:extLst>
              <a:ext uri="{FF2B5EF4-FFF2-40B4-BE49-F238E27FC236}">
                <a16:creationId xmlns:a16="http://schemas.microsoft.com/office/drawing/2014/main" id="{58301083-34D6-DB8F-9CC7-8B2CE9469CA6}"/>
              </a:ext>
            </a:extLst>
          </p:cNvPr>
          <p:cNvSpPr>
            <a:spLocks noChangeShapeType="1"/>
          </p:cNvSpPr>
          <p:nvPr/>
        </p:nvSpPr>
        <p:spPr bwMode="auto">
          <a:xfrm>
            <a:off x="2052638" y="5157788"/>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86" name="Line 66">
            <a:extLst>
              <a:ext uri="{FF2B5EF4-FFF2-40B4-BE49-F238E27FC236}">
                <a16:creationId xmlns:a16="http://schemas.microsoft.com/office/drawing/2014/main" id="{F0761E3F-1317-A88D-0786-4F0BE988E661}"/>
              </a:ext>
            </a:extLst>
          </p:cNvPr>
          <p:cNvSpPr>
            <a:spLocks noChangeShapeType="1"/>
          </p:cNvSpPr>
          <p:nvPr/>
        </p:nvSpPr>
        <p:spPr bwMode="auto">
          <a:xfrm>
            <a:off x="2843213" y="54451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87" name="Line 67">
            <a:extLst>
              <a:ext uri="{FF2B5EF4-FFF2-40B4-BE49-F238E27FC236}">
                <a16:creationId xmlns:a16="http://schemas.microsoft.com/office/drawing/2014/main" id="{6D1732FC-14D5-25AF-0D23-BAD3CEDF20CF}"/>
              </a:ext>
            </a:extLst>
          </p:cNvPr>
          <p:cNvSpPr>
            <a:spLocks noChangeShapeType="1"/>
          </p:cNvSpPr>
          <p:nvPr/>
        </p:nvSpPr>
        <p:spPr bwMode="auto">
          <a:xfrm>
            <a:off x="2268538" y="51562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88" name="Line 68">
            <a:extLst>
              <a:ext uri="{FF2B5EF4-FFF2-40B4-BE49-F238E27FC236}">
                <a16:creationId xmlns:a16="http://schemas.microsoft.com/office/drawing/2014/main" id="{B6BBBA40-4418-B47D-5F0E-9B2F9B9088D6}"/>
              </a:ext>
            </a:extLst>
          </p:cNvPr>
          <p:cNvSpPr>
            <a:spLocks noChangeShapeType="1"/>
          </p:cNvSpPr>
          <p:nvPr/>
        </p:nvSpPr>
        <p:spPr bwMode="auto">
          <a:xfrm>
            <a:off x="1619250" y="5445125"/>
            <a:ext cx="1223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89" name="Rectangle 69">
            <a:extLst>
              <a:ext uri="{FF2B5EF4-FFF2-40B4-BE49-F238E27FC236}">
                <a16:creationId xmlns:a16="http://schemas.microsoft.com/office/drawing/2014/main" id="{ED9F9423-D69E-C56C-308D-50FDA6FBEF46}"/>
              </a:ext>
            </a:extLst>
          </p:cNvPr>
          <p:cNvSpPr>
            <a:spLocks noChangeArrowheads="1"/>
          </p:cNvSpPr>
          <p:nvPr/>
        </p:nvSpPr>
        <p:spPr bwMode="auto">
          <a:xfrm>
            <a:off x="1476375" y="5661025"/>
            <a:ext cx="287338" cy="2873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90" name="Oval 70">
            <a:extLst>
              <a:ext uri="{FF2B5EF4-FFF2-40B4-BE49-F238E27FC236}">
                <a16:creationId xmlns:a16="http://schemas.microsoft.com/office/drawing/2014/main" id="{5859CB08-9496-B873-E6C6-90C5E5549EDE}"/>
              </a:ext>
            </a:extLst>
          </p:cNvPr>
          <p:cNvSpPr>
            <a:spLocks noChangeArrowheads="1"/>
          </p:cNvSpPr>
          <p:nvPr/>
        </p:nvSpPr>
        <p:spPr bwMode="auto">
          <a:xfrm>
            <a:off x="2700338" y="5661025"/>
            <a:ext cx="288925" cy="288925"/>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91" name="Oval 71">
            <a:extLst>
              <a:ext uri="{FF2B5EF4-FFF2-40B4-BE49-F238E27FC236}">
                <a16:creationId xmlns:a16="http://schemas.microsoft.com/office/drawing/2014/main" id="{436283E8-2BBB-CBC6-01AE-906CCAC77DCE}"/>
              </a:ext>
            </a:extLst>
          </p:cNvPr>
          <p:cNvSpPr>
            <a:spLocks noChangeArrowheads="1"/>
          </p:cNvSpPr>
          <p:nvPr/>
        </p:nvSpPr>
        <p:spPr bwMode="auto">
          <a:xfrm>
            <a:off x="2124075" y="56610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92" name="Line 72">
            <a:extLst>
              <a:ext uri="{FF2B5EF4-FFF2-40B4-BE49-F238E27FC236}">
                <a16:creationId xmlns:a16="http://schemas.microsoft.com/office/drawing/2014/main" id="{9E8095E3-2236-E694-893A-D168C3400802}"/>
              </a:ext>
            </a:extLst>
          </p:cNvPr>
          <p:cNvSpPr>
            <a:spLocks noChangeShapeType="1"/>
          </p:cNvSpPr>
          <p:nvPr/>
        </p:nvSpPr>
        <p:spPr bwMode="auto">
          <a:xfrm>
            <a:off x="2268538" y="54451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93" name="Line 73">
            <a:extLst>
              <a:ext uri="{FF2B5EF4-FFF2-40B4-BE49-F238E27FC236}">
                <a16:creationId xmlns:a16="http://schemas.microsoft.com/office/drawing/2014/main" id="{BE8E3404-B5D4-06CF-9D1E-454B03838BA3}"/>
              </a:ext>
            </a:extLst>
          </p:cNvPr>
          <p:cNvSpPr>
            <a:spLocks noChangeShapeType="1"/>
          </p:cNvSpPr>
          <p:nvPr/>
        </p:nvSpPr>
        <p:spPr bwMode="auto">
          <a:xfrm>
            <a:off x="1619250" y="54451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94" name="Oval 74">
            <a:extLst>
              <a:ext uri="{FF2B5EF4-FFF2-40B4-BE49-F238E27FC236}">
                <a16:creationId xmlns:a16="http://schemas.microsoft.com/office/drawing/2014/main" id="{1D15FB39-86E4-18A9-3980-C44C22B05301}"/>
              </a:ext>
            </a:extLst>
          </p:cNvPr>
          <p:cNvSpPr>
            <a:spLocks noChangeArrowheads="1"/>
          </p:cNvSpPr>
          <p:nvPr/>
        </p:nvSpPr>
        <p:spPr bwMode="auto">
          <a:xfrm>
            <a:off x="5003800" y="50133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95" name="Oval 75">
            <a:extLst>
              <a:ext uri="{FF2B5EF4-FFF2-40B4-BE49-F238E27FC236}">
                <a16:creationId xmlns:a16="http://schemas.microsoft.com/office/drawing/2014/main" id="{C7E55959-34D5-D038-33D4-2F52D8A6E856}"/>
              </a:ext>
            </a:extLst>
          </p:cNvPr>
          <p:cNvSpPr>
            <a:spLocks noChangeArrowheads="1"/>
          </p:cNvSpPr>
          <p:nvPr/>
        </p:nvSpPr>
        <p:spPr bwMode="auto">
          <a:xfrm>
            <a:off x="3851275" y="56610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296" name="Line 76">
            <a:extLst>
              <a:ext uri="{FF2B5EF4-FFF2-40B4-BE49-F238E27FC236}">
                <a16:creationId xmlns:a16="http://schemas.microsoft.com/office/drawing/2014/main" id="{2B5C652D-12AB-AC3F-F4C4-F31A73446FF9}"/>
              </a:ext>
            </a:extLst>
          </p:cNvPr>
          <p:cNvSpPr>
            <a:spLocks noChangeShapeType="1"/>
          </p:cNvSpPr>
          <p:nvPr/>
        </p:nvSpPr>
        <p:spPr bwMode="auto">
          <a:xfrm>
            <a:off x="4787900" y="51562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97" name="Line 77">
            <a:extLst>
              <a:ext uri="{FF2B5EF4-FFF2-40B4-BE49-F238E27FC236}">
                <a16:creationId xmlns:a16="http://schemas.microsoft.com/office/drawing/2014/main" id="{C7824575-2C55-441B-8323-43B8CED8A8B9}"/>
              </a:ext>
            </a:extLst>
          </p:cNvPr>
          <p:cNvSpPr>
            <a:spLocks noChangeShapeType="1"/>
          </p:cNvSpPr>
          <p:nvPr/>
        </p:nvSpPr>
        <p:spPr bwMode="auto">
          <a:xfrm>
            <a:off x="4572000" y="5156200"/>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98" name="Line 78">
            <a:extLst>
              <a:ext uri="{FF2B5EF4-FFF2-40B4-BE49-F238E27FC236}">
                <a16:creationId xmlns:a16="http://schemas.microsoft.com/office/drawing/2014/main" id="{3BA8DE2B-2649-1792-95A3-3CAB1B1CF6B8}"/>
              </a:ext>
            </a:extLst>
          </p:cNvPr>
          <p:cNvSpPr>
            <a:spLocks noChangeShapeType="1"/>
          </p:cNvSpPr>
          <p:nvPr/>
        </p:nvSpPr>
        <p:spPr bwMode="auto">
          <a:xfrm>
            <a:off x="3995738" y="5445125"/>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299" name="Rectangle 79">
            <a:extLst>
              <a:ext uri="{FF2B5EF4-FFF2-40B4-BE49-F238E27FC236}">
                <a16:creationId xmlns:a16="http://schemas.microsoft.com/office/drawing/2014/main" id="{6950BADF-0F30-007D-0287-BEA4287280FB}"/>
              </a:ext>
            </a:extLst>
          </p:cNvPr>
          <p:cNvSpPr>
            <a:spLocks noChangeArrowheads="1"/>
          </p:cNvSpPr>
          <p:nvPr/>
        </p:nvSpPr>
        <p:spPr bwMode="auto">
          <a:xfrm>
            <a:off x="5580063" y="5661025"/>
            <a:ext cx="287337" cy="287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300" name="Oval 80">
            <a:extLst>
              <a:ext uri="{FF2B5EF4-FFF2-40B4-BE49-F238E27FC236}">
                <a16:creationId xmlns:a16="http://schemas.microsoft.com/office/drawing/2014/main" id="{5DC8A518-D943-B68D-2CD5-6279CEE1F3F7}"/>
              </a:ext>
            </a:extLst>
          </p:cNvPr>
          <p:cNvSpPr>
            <a:spLocks noChangeArrowheads="1"/>
          </p:cNvSpPr>
          <p:nvPr/>
        </p:nvSpPr>
        <p:spPr bwMode="auto">
          <a:xfrm>
            <a:off x="4500563" y="56610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301" name="Oval 81">
            <a:extLst>
              <a:ext uri="{FF2B5EF4-FFF2-40B4-BE49-F238E27FC236}">
                <a16:creationId xmlns:a16="http://schemas.microsoft.com/office/drawing/2014/main" id="{18068D8D-6D81-D0FA-E012-C84C6D2EB8D0}"/>
              </a:ext>
            </a:extLst>
          </p:cNvPr>
          <p:cNvSpPr>
            <a:spLocks noChangeArrowheads="1"/>
          </p:cNvSpPr>
          <p:nvPr/>
        </p:nvSpPr>
        <p:spPr bwMode="auto">
          <a:xfrm>
            <a:off x="5003800" y="5661025"/>
            <a:ext cx="288925" cy="2889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5302" name="Line 82">
            <a:extLst>
              <a:ext uri="{FF2B5EF4-FFF2-40B4-BE49-F238E27FC236}">
                <a16:creationId xmlns:a16="http://schemas.microsoft.com/office/drawing/2014/main" id="{E9374514-4B95-CECC-5C28-2B591DCC8101}"/>
              </a:ext>
            </a:extLst>
          </p:cNvPr>
          <p:cNvSpPr>
            <a:spLocks noChangeShapeType="1"/>
          </p:cNvSpPr>
          <p:nvPr/>
        </p:nvSpPr>
        <p:spPr bwMode="auto">
          <a:xfrm>
            <a:off x="3995738" y="54451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303" name="Line 84">
            <a:extLst>
              <a:ext uri="{FF2B5EF4-FFF2-40B4-BE49-F238E27FC236}">
                <a16:creationId xmlns:a16="http://schemas.microsoft.com/office/drawing/2014/main" id="{A05069C9-D5E0-9260-142E-929B4A043CD0}"/>
              </a:ext>
            </a:extLst>
          </p:cNvPr>
          <p:cNvSpPr>
            <a:spLocks noChangeShapeType="1"/>
          </p:cNvSpPr>
          <p:nvPr/>
        </p:nvSpPr>
        <p:spPr bwMode="auto">
          <a:xfrm>
            <a:off x="4643438" y="54451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304" name="Line 85">
            <a:extLst>
              <a:ext uri="{FF2B5EF4-FFF2-40B4-BE49-F238E27FC236}">
                <a16:creationId xmlns:a16="http://schemas.microsoft.com/office/drawing/2014/main" id="{07F510DB-1F0F-15E3-C637-912C84EC441D}"/>
              </a:ext>
            </a:extLst>
          </p:cNvPr>
          <p:cNvSpPr>
            <a:spLocks noChangeShapeType="1"/>
          </p:cNvSpPr>
          <p:nvPr/>
        </p:nvSpPr>
        <p:spPr bwMode="auto">
          <a:xfrm>
            <a:off x="5148263" y="54451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305" name="Line 86">
            <a:extLst>
              <a:ext uri="{FF2B5EF4-FFF2-40B4-BE49-F238E27FC236}">
                <a16:creationId xmlns:a16="http://schemas.microsoft.com/office/drawing/2014/main" id="{3C567AE2-1090-5D69-F30E-470FAAA66393}"/>
              </a:ext>
            </a:extLst>
          </p:cNvPr>
          <p:cNvSpPr>
            <a:spLocks noChangeShapeType="1"/>
          </p:cNvSpPr>
          <p:nvPr/>
        </p:nvSpPr>
        <p:spPr bwMode="auto">
          <a:xfrm>
            <a:off x="5724525" y="54451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306" name="Rectangle 87">
            <a:extLst>
              <a:ext uri="{FF2B5EF4-FFF2-40B4-BE49-F238E27FC236}">
                <a16:creationId xmlns:a16="http://schemas.microsoft.com/office/drawing/2014/main" id="{44ACE929-BF18-F360-2BED-2BDD8B565822}"/>
              </a:ext>
            </a:extLst>
          </p:cNvPr>
          <p:cNvSpPr>
            <a:spLocks noChangeArrowheads="1"/>
          </p:cNvSpPr>
          <p:nvPr/>
        </p:nvSpPr>
        <p:spPr bwMode="auto">
          <a:xfrm>
            <a:off x="395288" y="3284538"/>
            <a:ext cx="28892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I</a:t>
            </a: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r>
              <a:rPr lang="fr-FR" altLang="fr-FR" sz="1800">
                <a:latin typeface="Arial" panose="020B0604020202020204" pitchFamily="34" charset="0"/>
              </a:rPr>
              <a:t>II</a:t>
            </a: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r>
              <a:rPr lang="fr-FR" altLang="fr-FR" sz="1800">
                <a:latin typeface="Arial" panose="020B0604020202020204" pitchFamily="34" charset="0"/>
              </a:rPr>
              <a:t>III</a:t>
            </a:r>
          </a:p>
          <a:p>
            <a:pPr algn="ctr">
              <a:spcBef>
                <a:spcPct val="0"/>
              </a:spcBef>
              <a:buClrTx/>
              <a:buSzTx/>
              <a:buFontTx/>
              <a:buNone/>
            </a:pPr>
            <a:endParaRPr lang="fr-FR" altLang="fr-FR" sz="1800">
              <a:latin typeface="Arial" panose="020B0604020202020204" pitchFamily="34" charset="0"/>
            </a:endParaRPr>
          </a:p>
          <a:p>
            <a:pPr algn="ctr">
              <a:spcBef>
                <a:spcPct val="0"/>
              </a:spcBef>
              <a:buClrTx/>
              <a:buSzTx/>
              <a:buFontTx/>
              <a:buNone/>
            </a:pPr>
            <a:r>
              <a:rPr lang="fr-FR" altLang="fr-FR" sz="1800">
                <a:latin typeface="Arial" panose="020B0604020202020204" pitchFamily="34" charset="0"/>
              </a:rPr>
              <a:t>IV</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4">
            <a:extLst>
              <a:ext uri="{FF2B5EF4-FFF2-40B4-BE49-F238E27FC236}">
                <a16:creationId xmlns:a16="http://schemas.microsoft.com/office/drawing/2014/main" id="{C2E02D99-C701-F1EF-6127-49DE161691E8}"/>
              </a:ext>
            </a:extLst>
          </p:cNvPr>
          <p:cNvSpPr>
            <a:spLocks noChangeArrowheads="1"/>
          </p:cNvSpPr>
          <p:nvPr/>
        </p:nvSpPr>
        <p:spPr bwMode="auto">
          <a:xfrm>
            <a:off x="1585913" y="1412875"/>
            <a:ext cx="6081712" cy="3486150"/>
          </a:xfrm>
          <a:prstGeom prst="rect">
            <a:avLst/>
          </a:prstGeom>
          <a:solidFill>
            <a:srgbClr val="FFFFFF"/>
          </a:solidFill>
          <a:ln w="76200" cmpd="tri">
            <a:solidFill>
              <a:srgbClr val="000000"/>
            </a:solidFill>
            <a:miter lim="800000"/>
            <a:headEnd/>
            <a:tailEnd/>
          </a:ln>
        </p:spPr>
        <p:txBody>
          <a:bodyPr wrap="none"/>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pic>
        <p:nvPicPr>
          <p:cNvPr id="96258" name="Picture 5">
            <a:extLst>
              <a:ext uri="{FF2B5EF4-FFF2-40B4-BE49-F238E27FC236}">
                <a16:creationId xmlns:a16="http://schemas.microsoft.com/office/drawing/2014/main" id="{F105EFB9-907D-2A0E-D555-C633682806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946275"/>
            <a:ext cx="583247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Rectangle 6">
            <a:extLst>
              <a:ext uri="{FF2B5EF4-FFF2-40B4-BE49-F238E27FC236}">
                <a16:creationId xmlns:a16="http://schemas.microsoft.com/office/drawing/2014/main" id="{6AEEDF29-7FDC-A7AA-52CA-EFD8EC8E2EDA}"/>
              </a:ext>
            </a:extLst>
          </p:cNvPr>
          <p:cNvSpPr>
            <a:spLocks noChangeArrowheads="1"/>
          </p:cNvSpPr>
          <p:nvPr/>
        </p:nvSpPr>
        <p:spPr bwMode="auto">
          <a:xfrm>
            <a:off x="1116013" y="5373688"/>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Risque V1=</a:t>
            </a:r>
          </a:p>
        </p:txBody>
      </p:sp>
      <p:sp>
        <p:nvSpPr>
          <p:cNvPr id="185351" name="Rectangle 7">
            <a:extLst>
              <a:ext uri="{FF2B5EF4-FFF2-40B4-BE49-F238E27FC236}">
                <a16:creationId xmlns:a16="http://schemas.microsoft.com/office/drawing/2014/main" id="{51EE8B1D-5163-E2F4-3003-C222311A26BD}"/>
              </a:ext>
            </a:extLst>
          </p:cNvPr>
          <p:cNvSpPr>
            <a:spLocks noChangeArrowheads="1"/>
          </p:cNvSpPr>
          <p:nvPr/>
        </p:nvSpPr>
        <p:spPr bwMode="auto">
          <a:xfrm>
            <a:off x="2195513" y="5373688"/>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50 %</a:t>
            </a:r>
          </a:p>
        </p:txBody>
      </p:sp>
      <p:sp>
        <p:nvSpPr>
          <p:cNvPr id="185352" name="Rectangle 8">
            <a:extLst>
              <a:ext uri="{FF2B5EF4-FFF2-40B4-BE49-F238E27FC236}">
                <a16:creationId xmlns:a16="http://schemas.microsoft.com/office/drawing/2014/main" id="{B9327DA3-C16A-B8D1-9234-0E3B4FEB3F6A}"/>
              </a:ext>
            </a:extLst>
          </p:cNvPr>
          <p:cNvSpPr>
            <a:spLocks noRot="1" noChangeArrowheads="1"/>
          </p:cNvSpPr>
          <p:nvPr/>
        </p:nvSpPr>
        <p:spPr bwMode="auto">
          <a:xfrm>
            <a:off x="2051050" y="333375"/>
            <a:ext cx="5122863" cy="706438"/>
          </a:xfrm>
          <a:prstGeom prst="rect">
            <a:avLst/>
          </a:prstGeom>
          <a:noFill/>
          <a:ln w="9525">
            <a:noFill/>
            <a:miter lim="800000"/>
            <a:headEnd/>
            <a:tailEnd/>
          </a:ln>
          <a:effectLst/>
        </p:spPr>
        <p:txBody>
          <a:bodyPr anchor="ctr"/>
          <a:lstStyle/>
          <a:p>
            <a:pPr algn="ctr" eaLnBrk="1" hangingPunct="1">
              <a:defRPr/>
            </a:pPr>
            <a:r>
              <a:rPr lang="fr-FR" sz="3600" b="1" dirty="0">
                <a:solidFill>
                  <a:srgbClr val="FFC000"/>
                </a:solidFill>
                <a:effectLst>
                  <a:outerShdw blurRad="38100" dist="38100" dir="2700000" algn="tl">
                    <a:srgbClr val="000000"/>
                  </a:outerShdw>
                </a:effectLst>
                <a:latin typeface="Garamond" pitchFamily="18" charset="0"/>
              </a:rPr>
              <a:t>Néo Mutation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5351"/>
                                        </p:tgtEl>
                                        <p:attrNameLst>
                                          <p:attrName>style.visibility</p:attrName>
                                        </p:attrNameLst>
                                      </p:cBhvr>
                                      <p:to>
                                        <p:strVal val="visible"/>
                                      </p:to>
                                    </p:set>
                                    <p:animEffect transition="in" filter="checkerboard(across)">
                                      <p:cBhvr>
                                        <p:cTn id="7" dur="500"/>
                                        <p:tgtEl>
                                          <p:spTgt spid="185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a:extLst>
              <a:ext uri="{FF2B5EF4-FFF2-40B4-BE49-F238E27FC236}">
                <a16:creationId xmlns:a16="http://schemas.microsoft.com/office/drawing/2014/main" id="{648AFB87-CC87-B625-8D38-C4449455E8F4}"/>
              </a:ext>
            </a:extLst>
          </p:cNvPr>
          <p:cNvSpPr>
            <a:spLocks noGrp="1" noChangeArrowheads="1"/>
          </p:cNvSpPr>
          <p:nvPr>
            <p:ph type="body" idx="1"/>
          </p:nvPr>
        </p:nvSpPr>
        <p:spPr>
          <a:xfrm>
            <a:off x="0" y="1000125"/>
            <a:ext cx="9144000" cy="604838"/>
          </a:xfrm>
        </p:spPr>
        <p:txBody>
          <a:bodyPr/>
          <a:lstStyle/>
          <a:p>
            <a:pPr eaLnBrk="1" hangingPunct="1">
              <a:defRPr/>
            </a:pPr>
            <a:r>
              <a:rPr lang="fr-FR" sz="2800" dirty="0">
                <a:solidFill>
                  <a:srgbClr val="FFFF00"/>
                </a:solidFill>
              </a:rPr>
              <a:t>L’étude des chromosomes </a:t>
            </a:r>
            <a:r>
              <a:rPr lang="fr-FR" sz="2200" dirty="0"/>
              <a:t>(Cytogénétique)</a:t>
            </a:r>
          </a:p>
        </p:txBody>
      </p:sp>
      <p:sp>
        <p:nvSpPr>
          <p:cNvPr id="146437" name="Rectangle 5">
            <a:extLst>
              <a:ext uri="{FF2B5EF4-FFF2-40B4-BE49-F238E27FC236}">
                <a16:creationId xmlns:a16="http://schemas.microsoft.com/office/drawing/2014/main" id="{DFEA5097-8169-4877-5118-DE8C7162575E}"/>
              </a:ext>
            </a:extLst>
          </p:cNvPr>
          <p:cNvSpPr>
            <a:spLocks noChangeArrowheads="1"/>
          </p:cNvSpPr>
          <p:nvPr/>
        </p:nvSpPr>
        <p:spPr bwMode="auto">
          <a:xfrm>
            <a:off x="0" y="1857375"/>
            <a:ext cx="9144000" cy="10795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70000"/>
              <a:buFont typeface="Wingdings" pitchFamily="2" charset="2"/>
              <a:buChar char="n"/>
              <a:defRPr/>
            </a:pPr>
            <a:r>
              <a:rPr lang="fr-FR" sz="2800" dirty="0">
                <a:solidFill>
                  <a:srgbClr val="FFFF00"/>
                </a:solidFill>
                <a:effectLst>
                  <a:outerShdw blurRad="38100" dist="38100" dir="2700000" algn="tl">
                    <a:srgbClr val="000000"/>
                  </a:outerShdw>
                </a:effectLst>
                <a:latin typeface="Garamond" pitchFamily="18" charset="0"/>
              </a:rPr>
              <a:t>L’étude de la structure et de la fonction des gènes </a:t>
            </a:r>
            <a:r>
              <a:rPr lang="fr-FR" sz="2400" dirty="0">
                <a:effectLst>
                  <a:outerShdw blurRad="38100" dist="38100" dir="2700000" algn="tl">
                    <a:srgbClr val="000000"/>
                  </a:outerShdw>
                </a:effectLst>
                <a:latin typeface="Garamond" pitchFamily="18" charset="0"/>
              </a:rPr>
              <a:t>(Génétique moléculaire et biochimique) </a:t>
            </a:r>
          </a:p>
        </p:txBody>
      </p:sp>
      <p:sp>
        <p:nvSpPr>
          <p:cNvPr id="146439" name="Rectangle 7">
            <a:extLst>
              <a:ext uri="{FF2B5EF4-FFF2-40B4-BE49-F238E27FC236}">
                <a16:creationId xmlns:a16="http://schemas.microsoft.com/office/drawing/2014/main" id="{72EFB2BF-480C-7C44-E8A9-2CE580361CE3}"/>
              </a:ext>
            </a:extLst>
          </p:cNvPr>
          <p:cNvSpPr>
            <a:spLocks noChangeArrowheads="1"/>
          </p:cNvSpPr>
          <p:nvPr/>
        </p:nvSpPr>
        <p:spPr bwMode="auto">
          <a:xfrm>
            <a:off x="0" y="4214813"/>
            <a:ext cx="9001125" cy="2428875"/>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buFont typeface="Wingdings" pitchFamily="2" charset="2"/>
              <a:buChar char="n"/>
              <a:defRPr/>
            </a:pPr>
            <a:r>
              <a:rPr lang="fr-FR" sz="2800" b="1" dirty="0">
                <a:solidFill>
                  <a:srgbClr val="FFFF00"/>
                </a:solidFill>
                <a:effectLst>
                  <a:outerShdw blurRad="38100" dist="38100" dir="2700000" algn="tl">
                    <a:srgbClr val="000000">
                      <a:alpha val="43137"/>
                    </a:srgbClr>
                  </a:outerShdw>
                </a:effectLst>
                <a:latin typeface="Garamond" pitchFamily="18" charset="0"/>
              </a:rPr>
              <a:t>La génétique des populations </a:t>
            </a:r>
            <a:r>
              <a:rPr lang="fr-FR" sz="2200" dirty="0">
                <a:effectLst>
                  <a:outerShdw blurRad="38100" dist="38100" dir="2700000" algn="tl">
                    <a:srgbClr val="000000"/>
                  </a:outerShdw>
                </a:effectLst>
                <a:latin typeface="Garamond" pitchFamily="18" charset="0"/>
              </a:rPr>
              <a:t>(Qui a comme objectif l’étude de la fréquence des gènes et des génotypes et des facteurs susceptibles de modifier ces fréquences  au cours des générations successives) </a:t>
            </a:r>
          </a:p>
          <a:p>
            <a:pPr marL="342900" indent="-342900" eaLnBrk="1" hangingPunct="1">
              <a:spcBef>
                <a:spcPct val="20000"/>
              </a:spcBef>
              <a:buClr>
                <a:schemeClr val="hlink"/>
              </a:buClr>
              <a:buSzPct val="70000"/>
              <a:buFont typeface="Wingdings" pitchFamily="2" charset="2"/>
              <a:buChar char="n"/>
              <a:defRPr/>
            </a:pPr>
            <a:endParaRPr lang="fr-FR" sz="2000" dirty="0">
              <a:effectLst>
                <a:outerShdw blurRad="38100" dist="38100" dir="2700000" algn="tl">
                  <a:srgbClr val="000000"/>
                </a:outerShdw>
              </a:effectLst>
              <a:latin typeface="Garamond" pitchFamily="18" charset="0"/>
            </a:endParaRPr>
          </a:p>
          <a:p>
            <a:pPr marL="342900" indent="-342900" eaLnBrk="1" hangingPunct="1">
              <a:spcBef>
                <a:spcPct val="20000"/>
              </a:spcBef>
              <a:buClr>
                <a:schemeClr val="hlink"/>
              </a:buClr>
              <a:buSzPct val="70000"/>
              <a:buFont typeface="Wingdings" pitchFamily="2" charset="2"/>
              <a:buChar char="n"/>
              <a:defRPr/>
            </a:pPr>
            <a:r>
              <a:rPr lang="fr-FR" sz="2800" b="1" dirty="0">
                <a:solidFill>
                  <a:srgbClr val="FFFF00"/>
                </a:solidFill>
                <a:effectLst>
                  <a:outerShdw blurRad="38100" dist="38100" dir="2700000" algn="tl">
                    <a:srgbClr val="000000"/>
                  </a:outerShdw>
                </a:effectLst>
                <a:latin typeface="Garamond" pitchFamily="18" charset="0"/>
              </a:rPr>
              <a:t>L’immunogénétique</a:t>
            </a:r>
            <a:r>
              <a:rPr lang="fr-FR" sz="2800" dirty="0">
                <a:effectLst>
                  <a:outerShdw blurRad="38100" dist="38100" dir="2700000" algn="tl">
                    <a:srgbClr val="000000"/>
                  </a:outerShdw>
                </a:effectLst>
                <a:latin typeface="Garamond" pitchFamily="18" charset="0"/>
              </a:rPr>
              <a:t> </a:t>
            </a:r>
            <a:r>
              <a:rPr lang="fr-FR" sz="2200" dirty="0">
                <a:effectLst>
                  <a:outerShdw blurRad="38100" dist="38100" dir="2700000" algn="tl">
                    <a:srgbClr val="000000"/>
                  </a:outerShdw>
                </a:effectLst>
                <a:latin typeface="Garamond" pitchFamily="18" charset="0"/>
              </a:rPr>
              <a:t>(Etudie le Rôle des gènes dans les réactions immunitaires normales ou pathologiques)</a:t>
            </a:r>
          </a:p>
          <a:p>
            <a:pPr marL="342900" indent="-342900" eaLnBrk="1" hangingPunct="1">
              <a:spcBef>
                <a:spcPct val="20000"/>
              </a:spcBef>
              <a:buClr>
                <a:schemeClr val="hlink"/>
              </a:buClr>
              <a:buSzPct val="70000"/>
              <a:buFont typeface="Wingdings" pitchFamily="2" charset="2"/>
              <a:buNone/>
              <a:defRPr/>
            </a:pPr>
            <a:endParaRPr lang="fr-FR" sz="2800" dirty="0">
              <a:effectLst>
                <a:outerShdw blurRad="38100" dist="38100" dir="2700000" algn="tl">
                  <a:srgbClr val="000000"/>
                </a:outerShdw>
              </a:effectLst>
              <a:latin typeface="Garamond" pitchFamily="18" charset="0"/>
            </a:endParaRPr>
          </a:p>
        </p:txBody>
      </p:sp>
      <p:sp>
        <p:nvSpPr>
          <p:cNvPr id="146440" name="Rectangle 8">
            <a:extLst>
              <a:ext uri="{FF2B5EF4-FFF2-40B4-BE49-F238E27FC236}">
                <a16:creationId xmlns:a16="http://schemas.microsoft.com/office/drawing/2014/main" id="{3C441BB0-D96C-078F-065A-7E0E3417FACD}"/>
              </a:ext>
            </a:extLst>
          </p:cNvPr>
          <p:cNvSpPr>
            <a:spLocks noGrp="1" noRot="1" noChangeArrowheads="1"/>
          </p:cNvSpPr>
          <p:nvPr>
            <p:ph type="title"/>
          </p:nvPr>
        </p:nvSpPr>
        <p:spPr>
          <a:xfrm>
            <a:off x="6696075" y="71438"/>
            <a:ext cx="2447925" cy="404812"/>
          </a:xfrm>
        </p:spPr>
        <p:txBody>
          <a:bodyPr/>
          <a:lstStyle/>
          <a:p>
            <a:pPr eaLnBrk="1" hangingPunct="1">
              <a:defRPr/>
            </a:pPr>
            <a:r>
              <a:rPr lang="fr-FR" sz="3200"/>
              <a:t>Introduction</a:t>
            </a:r>
          </a:p>
        </p:txBody>
      </p:sp>
      <p:sp>
        <p:nvSpPr>
          <p:cNvPr id="8" name="Rectangle 7">
            <a:extLst>
              <a:ext uri="{FF2B5EF4-FFF2-40B4-BE49-F238E27FC236}">
                <a16:creationId xmlns:a16="http://schemas.microsoft.com/office/drawing/2014/main" id="{8CBCB10F-0C00-EF65-45C1-49A7630AB93B}"/>
              </a:ext>
            </a:extLst>
          </p:cNvPr>
          <p:cNvSpPr/>
          <p:nvPr/>
        </p:nvSpPr>
        <p:spPr>
          <a:xfrm>
            <a:off x="0" y="3071813"/>
            <a:ext cx="8715375" cy="892175"/>
          </a:xfrm>
          <a:prstGeom prst="rect">
            <a:avLst/>
          </a:prstGeom>
        </p:spPr>
        <p:txBody>
          <a:bodyPr>
            <a:spAutoFit/>
          </a:bodyPr>
          <a:lstStyle/>
          <a:p>
            <a:pPr marL="342900" indent="-342900" eaLnBrk="1" hangingPunct="1">
              <a:spcBef>
                <a:spcPct val="20000"/>
              </a:spcBef>
              <a:buClr>
                <a:schemeClr val="hlink"/>
              </a:buClr>
              <a:buSzPct val="70000"/>
              <a:buFont typeface="Wingdings" pitchFamily="2" charset="2"/>
              <a:buChar char="n"/>
              <a:defRPr/>
            </a:pPr>
            <a:r>
              <a:rPr lang="fr-FR" sz="2800" b="1" dirty="0">
                <a:solidFill>
                  <a:srgbClr val="FFFF00"/>
                </a:solidFill>
                <a:effectLst>
                  <a:outerShdw blurRad="38100" dist="38100" dir="2700000" algn="tl">
                    <a:srgbClr val="000000">
                      <a:alpha val="43137"/>
                    </a:srgbClr>
                  </a:outerShdw>
                </a:effectLst>
                <a:latin typeface="Garamond" pitchFamily="18" charset="0"/>
              </a:rPr>
              <a:t>La génétique clinique</a:t>
            </a:r>
            <a:r>
              <a:rPr lang="fr-FR" sz="2800" dirty="0">
                <a:effectLst>
                  <a:outerShdw blurRad="38100" dist="38100" dir="2700000" algn="tl">
                    <a:srgbClr val="000000"/>
                  </a:outerShdw>
                </a:effectLst>
                <a:latin typeface="Garamond" pitchFamily="18" charset="0"/>
              </a:rPr>
              <a:t>: </a:t>
            </a:r>
            <a:r>
              <a:rPr lang="fr-FR" sz="2200" dirty="0">
                <a:effectLst>
                  <a:outerShdw blurRad="38100" dist="38100" dir="2700000" algn="tl">
                    <a:srgbClr val="000000"/>
                  </a:outerShdw>
                </a:effectLst>
                <a:latin typeface="Garamond" pitchFamily="18" charset="0"/>
              </a:rPr>
              <a:t>Application des deux premiers dans le diagnostic et les soins du patient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E835B267-20E6-77F5-218F-0DCC03B44218}"/>
              </a:ext>
            </a:extLst>
          </p:cNvPr>
          <p:cNvSpPr>
            <a:spLocks noGrp="1" noRot="1" noChangeArrowheads="1"/>
          </p:cNvSpPr>
          <p:nvPr>
            <p:ph type="title"/>
          </p:nvPr>
        </p:nvSpPr>
        <p:spPr>
          <a:xfrm>
            <a:off x="2500313" y="274638"/>
            <a:ext cx="4572000" cy="725487"/>
          </a:xfrm>
          <a:solidFill>
            <a:srgbClr val="000099"/>
          </a:solidFill>
        </p:spPr>
        <p:txBody>
          <a:bodyPr/>
          <a:lstStyle/>
          <a:p>
            <a:pPr eaLnBrk="1" hangingPunct="1">
              <a:defRPr/>
            </a:pPr>
            <a:r>
              <a:rPr lang="fr-FR" sz="4000" u="sng" dirty="0">
                <a:solidFill>
                  <a:srgbClr val="FFC000"/>
                </a:solidFill>
              </a:rPr>
              <a:t>La Pénétrance</a:t>
            </a:r>
          </a:p>
        </p:txBody>
      </p:sp>
      <p:sp>
        <p:nvSpPr>
          <p:cNvPr id="72707" name="Rectangle 3">
            <a:extLst>
              <a:ext uri="{FF2B5EF4-FFF2-40B4-BE49-F238E27FC236}">
                <a16:creationId xmlns:a16="http://schemas.microsoft.com/office/drawing/2014/main" id="{69C4AA6C-E02E-B005-DA42-71E0CD45563D}"/>
              </a:ext>
            </a:extLst>
          </p:cNvPr>
          <p:cNvSpPr>
            <a:spLocks noGrp="1" noChangeArrowheads="1"/>
          </p:cNvSpPr>
          <p:nvPr>
            <p:ph type="body" idx="1"/>
          </p:nvPr>
        </p:nvSpPr>
        <p:spPr>
          <a:xfrm>
            <a:off x="61913" y="1844675"/>
            <a:ext cx="9082087" cy="1397000"/>
          </a:xfrm>
        </p:spPr>
        <p:txBody>
          <a:bodyPr/>
          <a:lstStyle/>
          <a:p>
            <a:pPr algn="just" eaLnBrk="1" hangingPunct="1">
              <a:defRPr/>
            </a:pPr>
            <a:r>
              <a:rPr lang="fr-FR" b="1" dirty="0"/>
              <a:t>La pénétrance est la probabilité qu’un gène puisse avoir une expression phénotypique</a:t>
            </a:r>
            <a:r>
              <a:rPr lang="fr-FR" dirty="0"/>
              <a:t>.</a:t>
            </a:r>
          </a:p>
          <a:p>
            <a:pPr algn="just" eaLnBrk="1" hangingPunct="1">
              <a:defRPr/>
            </a:pPr>
            <a:endParaRPr lang="fr-FR" b="1" dirty="0"/>
          </a:p>
          <a:p>
            <a:pPr algn="just" eaLnBrk="1" hangingPunct="1">
              <a:buFont typeface="Wingdings" panose="05000000000000000000" pitchFamily="2" charset="2"/>
              <a:buNone/>
              <a:defRPr/>
            </a:pPr>
            <a:endParaRPr lang="fr-FR" b="1" dirty="0"/>
          </a:p>
        </p:txBody>
      </p:sp>
      <p:sp>
        <p:nvSpPr>
          <p:cNvPr id="97283" name="Rectangle 6">
            <a:extLst>
              <a:ext uri="{FF2B5EF4-FFF2-40B4-BE49-F238E27FC236}">
                <a16:creationId xmlns:a16="http://schemas.microsoft.com/office/drawing/2014/main" id="{ADC688C9-7797-41FC-39DC-E0E817F6B608}"/>
              </a:ext>
            </a:extLst>
          </p:cNvPr>
          <p:cNvSpPr>
            <a:spLocks noChangeArrowheads="1"/>
          </p:cNvSpPr>
          <p:nvPr/>
        </p:nvSpPr>
        <p:spPr bwMode="auto">
          <a:xfrm>
            <a:off x="1231900" y="4005263"/>
            <a:ext cx="6862763" cy="830262"/>
          </a:xfrm>
          <a:prstGeom prst="rect">
            <a:avLst/>
          </a:prstGeom>
          <a:solidFill>
            <a:srgbClr val="000099"/>
          </a:solidFill>
          <a:ln w="76200" cmpd="tri">
            <a:solidFill>
              <a:schemeClr val="bg2"/>
            </a:solidFill>
            <a:miter lim="800000"/>
            <a:headEnd/>
            <a:tailEnd/>
          </a:ln>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u="sng">
                <a:solidFill>
                  <a:srgbClr val="FFFF00"/>
                </a:solidFill>
                <a:latin typeface="Arial" panose="020B0604020202020204" pitchFamily="34" charset="0"/>
              </a:rPr>
              <a:t>Nombre de sujets Aa phénotypiquement atteint </a:t>
            </a:r>
          </a:p>
          <a:p>
            <a:pPr algn="ctr">
              <a:spcBef>
                <a:spcPct val="0"/>
              </a:spcBef>
              <a:buClrTx/>
              <a:buSzTx/>
              <a:buFontTx/>
              <a:buNone/>
            </a:pPr>
            <a:r>
              <a:rPr lang="fr-FR" altLang="fr-FR" sz="2400">
                <a:solidFill>
                  <a:srgbClr val="FFFF00"/>
                </a:solidFill>
                <a:latin typeface="Arial" panose="020B0604020202020204" pitchFamily="34" charset="0"/>
              </a:rPr>
              <a:t>Nombre de sujets porteurs de l’allèle muté (A)</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254DE4E7-05D6-8547-F9E0-97693E8B033A}"/>
              </a:ext>
            </a:extLst>
          </p:cNvPr>
          <p:cNvSpPr>
            <a:spLocks noChangeArrowheads="1"/>
          </p:cNvSpPr>
          <p:nvPr/>
        </p:nvSpPr>
        <p:spPr bwMode="auto">
          <a:xfrm>
            <a:off x="711200" y="228600"/>
            <a:ext cx="7432675" cy="685800"/>
          </a:xfrm>
          <a:prstGeom prst="rect">
            <a:avLst/>
          </a:prstGeom>
          <a:solidFill>
            <a:schemeClr val="bg1"/>
          </a:solidFill>
          <a:ln w="9525">
            <a:noFill/>
            <a:miter lim="800000"/>
            <a:headEnd/>
            <a:tailEnd/>
          </a:ln>
          <a:effectLst/>
        </p:spPr>
        <p:txBody>
          <a:bodyPr anchor="ctr"/>
          <a:lstStyle/>
          <a:p>
            <a:pPr algn="ctr" eaLnBrk="1" hangingPunct="1">
              <a:defRPr/>
            </a:pPr>
            <a:r>
              <a:rPr lang="fr-FR" sz="3600" dirty="0">
                <a:effectLst>
                  <a:outerShdw blurRad="38100" dist="38100" dir="2700000" algn="tl">
                    <a:srgbClr val="000000"/>
                  </a:outerShdw>
                </a:effectLst>
                <a:latin typeface="Garamond" pitchFamily="18" charset="0"/>
              </a:rPr>
              <a:t>Pénétrance incomplète</a:t>
            </a:r>
          </a:p>
        </p:txBody>
      </p:sp>
      <p:sp>
        <p:nvSpPr>
          <p:cNvPr id="99330" name="Rectangle 2">
            <a:extLst>
              <a:ext uri="{FF2B5EF4-FFF2-40B4-BE49-F238E27FC236}">
                <a16:creationId xmlns:a16="http://schemas.microsoft.com/office/drawing/2014/main" id="{64A12D58-915B-5BE7-3AAF-EC27F1D224B1}"/>
              </a:ext>
            </a:extLst>
          </p:cNvPr>
          <p:cNvSpPr>
            <a:spLocks noChangeArrowheads="1"/>
          </p:cNvSpPr>
          <p:nvPr/>
        </p:nvSpPr>
        <p:spPr bwMode="auto">
          <a:xfrm>
            <a:off x="3286125" y="1500188"/>
            <a:ext cx="431800" cy="390525"/>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31" name="Line 3">
            <a:extLst>
              <a:ext uri="{FF2B5EF4-FFF2-40B4-BE49-F238E27FC236}">
                <a16:creationId xmlns:a16="http://schemas.microsoft.com/office/drawing/2014/main" id="{6BA5BC03-E7A8-AD8F-6E2F-5B835EF8E771}"/>
              </a:ext>
            </a:extLst>
          </p:cNvPr>
          <p:cNvSpPr>
            <a:spLocks noChangeShapeType="1"/>
          </p:cNvSpPr>
          <p:nvPr/>
        </p:nvSpPr>
        <p:spPr bwMode="auto">
          <a:xfrm>
            <a:off x="3717925" y="1714500"/>
            <a:ext cx="6397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2" name="Oval 12">
            <a:extLst>
              <a:ext uri="{FF2B5EF4-FFF2-40B4-BE49-F238E27FC236}">
                <a16:creationId xmlns:a16="http://schemas.microsoft.com/office/drawing/2014/main" id="{CCCE1F96-9E5D-8C94-5936-D6AB2058F580}"/>
              </a:ext>
            </a:extLst>
          </p:cNvPr>
          <p:cNvSpPr>
            <a:spLocks noChangeArrowheads="1"/>
          </p:cNvSpPr>
          <p:nvPr/>
        </p:nvSpPr>
        <p:spPr bwMode="auto">
          <a:xfrm>
            <a:off x="4357688" y="1428750"/>
            <a:ext cx="500062" cy="46831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cxnSp>
        <p:nvCxnSpPr>
          <p:cNvPr id="99333" name="Connecteur droit 23">
            <a:extLst>
              <a:ext uri="{FF2B5EF4-FFF2-40B4-BE49-F238E27FC236}">
                <a16:creationId xmlns:a16="http://schemas.microsoft.com/office/drawing/2014/main" id="{9AF57EC7-4B9D-9B1C-10B4-B0DDBE0FA44D}"/>
              </a:ext>
            </a:extLst>
          </p:cNvPr>
          <p:cNvCxnSpPr>
            <a:cxnSpLocks noChangeShapeType="1"/>
          </p:cNvCxnSpPr>
          <p:nvPr/>
        </p:nvCxnSpPr>
        <p:spPr bwMode="auto">
          <a:xfrm>
            <a:off x="1643063" y="2286000"/>
            <a:ext cx="557212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34" name="Connecteur droit 27">
            <a:extLst>
              <a:ext uri="{FF2B5EF4-FFF2-40B4-BE49-F238E27FC236}">
                <a16:creationId xmlns:a16="http://schemas.microsoft.com/office/drawing/2014/main" id="{47199872-1313-1078-E4BB-52792CDF93DD}"/>
              </a:ext>
            </a:extLst>
          </p:cNvPr>
          <p:cNvCxnSpPr>
            <a:cxnSpLocks noChangeShapeType="1"/>
          </p:cNvCxnSpPr>
          <p:nvPr/>
        </p:nvCxnSpPr>
        <p:spPr bwMode="auto">
          <a:xfrm rot="5400000">
            <a:off x="3785394" y="1999456"/>
            <a:ext cx="5715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35" name="Connecteur droit 28">
            <a:extLst>
              <a:ext uri="{FF2B5EF4-FFF2-40B4-BE49-F238E27FC236}">
                <a16:creationId xmlns:a16="http://schemas.microsoft.com/office/drawing/2014/main" id="{6D0F8259-B54D-2038-F162-DE5A33169BFF}"/>
              </a:ext>
            </a:extLst>
          </p:cNvPr>
          <p:cNvCxnSpPr>
            <a:cxnSpLocks noChangeShapeType="1"/>
          </p:cNvCxnSpPr>
          <p:nvPr/>
        </p:nvCxnSpPr>
        <p:spPr bwMode="auto">
          <a:xfrm rot="5400000">
            <a:off x="1500982" y="2428081"/>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36" name="Connecteur droit 30">
            <a:extLst>
              <a:ext uri="{FF2B5EF4-FFF2-40B4-BE49-F238E27FC236}">
                <a16:creationId xmlns:a16="http://schemas.microsoft.com/office/drawing/2014/main" id="{8D8BC663-0322-F2BD-99B9-D3BB71A3D14C}"/>
              </a:ext>
            </a:extLst>
          </p:cNvPr>
          <p:cNvCxnSpPr>
            <a:cxnSpLocks noChangeShapeType="1"/>
          </p:cNvCxnSpPr>
          <p:nvPr/>
        </p:nvCxnSpPr>
        <p:spPr bwMode="auto">
          <a:xfrm rot="5400000">
            <a:off x="4856957" y="2428081"/>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37" name="Connecteur droit 31">
            <a:extLst>
              <a:ext uri="{FF2B5EF4-FFF2-40B4-BE49-F238E27FC236}">
                <a16:creationId xmlns:a16="http://schemas.microsoft.com/office/drawing/2014/main" id="{8D9B61B5-C8A6-3CB0-F908-C28A339BC5D6}"/>
              </a:ext>
            </a:extLst>
          </p:cNvPr>
          <p:cNvCxnSpPr>
            <a:cxnSpLocks noChangeShapeType="1"/>
          </p:cNvCxnSpPr>
          <p:nvPr/>
        </p:nvCxnSpPr>
        <p:spPr bwMode="auto">
          <a:xfrm rot="5400000">
            <a:off x="3428207" y="2428081"/>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38" name="Connecteur droit 32">
            <a:extLst>
              <a:ext uri="{FF2B5EF4-FFF2-40B4-BE49-F238E27FC236}">
                <a16:creationId xmlns:a16="http://schemas.microsoft.com/office/drawing/2014/main" id="{9F523CD0-F74F-B6C8-E9BD-346B387E36F3}"/>
              </a:ext>
            </a:extLst>
          </p:cNvPr>
          <p:cNvCxnSpPr>
            <a:cxnSpLocks noChangeShapeType="1"/>
          </p:cNvCxnSpPr>
          <p:nvPr/>
        </p:nvCxnSpPr>
        <p:spPr bwMode="auto">
          <a:xfrm rot="5400000">
            <a:off x="7073107" y="2428081"/>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9339" name="Rectangle 2">
            <a:extLst>
              <a:ext uri="{FF2B5EF4-FFF2-40B4-BE49-F238E27FC236}">
                <a16:creationId xmlns:a16="http://schemas.microsoft.com/office/drawing/2014/main" id="{0E7AEB15-26DC-3FA2-D4E2-35F5AAAFA651}"/>
              </a:ext>
            </a:extLst>
          </p:cNvPr>
          <p:cNvSpPr>
            <a:spLocks noChangeArrowheads="1"/>
          </p:cNvSpPr>
          <p:nvPr/>
        </p:nvSpPr>
        <p:spPr bwMode="auto">
          <a:xfrm>
            <a:off x="1428750" y="2571750"/>
            <a:ext cx="4318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40" name="Rectangle 2">
            <a:extLst>
              <a:ext uri="{FF2B5EF4-FFF2-40B4-BE49-F238E27FC236}">
                <a16:creationId xmlns:a16="http://schemas.microsoft.com/office/drawing/2014/main" id="{729182D5-5A50-B7A1-60C9-CCFCFEBA75C9}"/>
              </a:ext>
            </a:extLst>
          </p:cNvPr>
          <p:cNvSpPr>
            <a:spLocks noChangeArrowheads="1"/>
          </p:cNvSpPr>
          <p:nvPr/>
        </p:nvSpPr>
        <p:spPr bwMode="auto">
          <a:xfrm>
            <a:off x="4783138" y="2571750"/>
            <a:ext cx="431800" cy="428625"/>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41" name="Oval 12">
            <a:extLst>
              <a:ext uri="{FF2B5EF4-FFF2-40B4-BE49-F238E27FC236}">
                <a16:creationId xmlns:a16="http://schemas.microsoft.com/office/drawing/2014/main" id="{3B9E7FBC-DCDF-B0FE-699B-CE01C65D9B7C}"/>
              </a:ext>
            </a:extLst>
          </p:cNvPr>
          <p:cNvSpPr>
            <a:spLocks noChangeArrowheads="1"/>
          </p:cNvSpPr>
          <p:nvPr/>
        </p:nvSpPr>
        <p:spPr bwMode="auto">
          <a:xfrm>
            <a:off x="3357563" y="2571750"/>
            <a:ext cx="500062" cy="500063"/>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42" name="Oval 12">
            <a:extLst>
              <a:ext uri="{FF2B5EF4-FFF2-40B4-BE49-F238E27FC236}">
                <a16:creationId xmlns:a16="http://schemas.microsoft.com/office/drawing/2014/main" id="{D9781962-0A9A-E87E-EE72-FB4BD4D3CE9B}"/>
              </a:ext>
            </a:extLst>
          </p:cNvPr>
          <p:cNvSpPr>
            <a:spLocks noChangeArrowheads="1"/>
          </p:cNvSpPr>
          <p:nvPr/>
        </p:nvSpPr>
        <p:spPr bwMode="auto">
          <a:xfrm>
            <a:off x="7000875" y="2571750"/>
            <a:ext cx="500063" cy="500063"/>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43" name="Line 3">
            <a:extLst>
              <a:ext uri="{FF2B5EF4-FFF2-40B4-BE49-F238E27FC236}">
                <a16:creationId xmlns:a16="http://schemas.microsoft.com/office/drawing/2014/main" id="{ECD3EDC7-32DD-8249-5BCE-4987782BB6A9}"/>
              </a:ext>
            </a:extLst>
          </p:cNvPr>
          <p:cNvSpPr>
            <a:spLocks noChangeShapeType="1"/>
          </p:cNvSpPr>
          <p:nvPr/>
        </p:nvSpPr>
        <p:spPr bwMode="auto">
          <a:xfrm>
            <a:off x="5218113" y="2786063"/>
            <a:ext cx="6397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4" name="Line 3">
            <a:extLst>
              <a:ext uri="{FF2B5EF4-FFF2-40B4-BE49-F238E27FC236}">
                <a16:creationId xmlns:a16="http://schemas.microsoft.com/office/drawing/2014/main" id="{07D4F732-4DAF-AA8D-1268-958F9DA90808}"/>
              </a:ext>
            </a:extLst>
          </p:cNvPr>
          <p:cNvSpPr>
            <a:spLocks noChangeShapeType="1"/>
          </p:cNvSpPr>
          <p:nvPr/>
        </p:nvSpPr>
        <p:spPr bwMode="auto">
          <a:xfrm>
            <a:off x="2714625" y="2786063"/>
            <a:ext cx="6397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5" name="Oval 12">
            <a:extLst>
              <a:ext uri="{FF2B5EF4-FFF2-40B4-BE49-F238E27FC236}">
                <a16:creationId xmlns:a16="http://schemas.microsoft.com/office/drawing/2014/main" id="{2E2DA6AA-E8C2-B42C-2308-07FA262DC2E6}"/>
              </a:ext>
            </a:extLst>
          </p:cNvPr>
          <p:cNvSpPr>
            <a:spLocks noChangeArrowheads="1"/>
          </p:cNvSpPr>
          <p:nvPr/>
        </p:nvSpPr>
        <p:spPr bwMode="auto">
          <a:xfrm>
            <a:off x="5857875" y="2571750"/>
            <a:ext cx="500063" cy="5000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46" name="Rectangle 2">
            <a:extLst>
              <a:ext uri="{FF2B5EF4-FFF2-40B4-BE49-F238E27FC236}">
                <a16:creationId xmlns:a16="http://schemas.microsoft.com/office/drawing/2014/main" id="{842FBA68-7AD4-07B7-DDB5-870F97C384EE}"/>
              </a:ext>
            </a:extLst>
          </p:cNvPr>
          <p:cNvSpPr>
            <a:spLocks noChangeArrowheads="1"/>
          </p:cNvSpPr>
          <p:nvPr/>
        </p:nvSpPr>
        <p:spPr bwMode="auto">
          <a:xfrm>
            <a:off x="2286000" y="2571750"/>
            <a:ext cx="4318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cxnSp>
        <p:nvCxnSpPr>
          <p:cNvPr id="99347" name="Connecteur droit 49">
            <a:extLst>
              <a:ext uri="{FF2B5EF4-FFF2-40B4-BE49-F238E27FC236}">
                <a16:creationId xmlns:a16="http://schemas.microsoft.com/office/drawing/2014/main" id="{123989D4-2224-A0EC-E4A2-C0D857578C22}"/>
              </a:ext>
            </a:extLst>
          </p:cNvPr>
          <p:cNvCxnSpPr>
            <a:cxnSpLocks noChangeShapeType="1"/>
          </p:cNvCxnSpPr>
          <p:nvPr/>
        </p:nvCxnSpPr>
        <p:spPr bwMode="auto">
          <a:xfrm rot="5400000">
            <a:off x="2786857" y="3071019"/>
            <a:ext cx="5715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48" name="Connecteur droit 50">
            <a:extLst>
              <a:ext uri="{FF2B5EF4-FFF2-40B4-BE49-F238E27FC236}">
                <a16:creationId xmlns:a16="http://schemas.microsoft.com/office/drawing/2014/main" id="{60A8BA3E-E12F-7070-A66D-ABA0B67E7215}"/>
              </a:ext>
            </a:extLst>
          </p:cNvPr>
          <p:cNvCxnSpPr>
            <a:cxnSpLocks noChangeShapeType="1"/>
          </p:cNvCxnSpPr>
          <p:nvPr/>
        </p:nvCxnSpPr>
        <p:spPr bwMode="auto">
          <a:xfrm rot="5400000">
            <a:off x="5285582" y="3071019"/>
            <a:ext cx="5715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49" name="Connecteur droit 51">
            <a:extLst>
              <a:ext uri="{FF2B5EF4-FFF2-40B4-BE49-F238E27FC236}">
                <a16:creationId xmlns:a16="http://schemas.microsoft.com/office/drawing/2014/main" id="{1C8E9BD4-8C08-2C06-9B5D-3CF9592D482C}"/>
              </a:ext>
            </a:extLst>
          </p:cNvPr>
          <p:cNvCxnSpPr>
            <a:cxnSpLocks noChangeShapeType="1"/>
          </p:cNvCxnSpPr>
          <p:nvPr/>
        </p:nvCxnSpPr>
        <p:spPr bwMode="auto">
          <a:xfrm>
            <a:off x="1857375" y="3357563"/>
            <a:ext cx="17145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50" name="Connecteur droit 53">
            <a:extLst>
              <a:ext uri="{FF2B5EF4-FFF2-40B4-BE49-F238E27FC236}">
                <a16:creationId xmlns:a16="http://schemas.microsoft.com/office/drawing/2014/main" id="{11EEB542-D561-0778-55B9-B76275590695}"/>
              </a:ext>
            </a:extLst>
          </p:cNvPr>
          <p:cNvCxnSpPr>
            <a:cxnSpLocks noChangeShapeType="1"/>
          </p:cNvCxnSpPr>
          <p:nvPr/>
        </p:nvCxnSpPr>
        <p:spPr bwMode="auto">
          <a:xfrm rot="5400000">
            <a:off x="1713707" y="3499644"/>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51" name="Connecteur droit 54">
            <a:extLst>
              <a:ext uri="{FF2B5EF4-FFF2-40B4-BE49-F238E27FC236}">
                <a16:creationId xmlns:a16="http://schemas.microsoft.com/office/drawing/2014/main" id="{CCF2ABB9-1F8E-C555-5C9E-A717C280645F}"/>
              </a:ext>
            </a:extLst>
          </p:cNvPr>
          <p:cNvCxnSpPr>
            <a:cxnSpLocks noChangeShapeType="1"/>
          </p:cNvCxnSpPr>
          <p:nvPr/>
        </p:nvCxnSpPr>
        <p:spPr bwMode="auto">
          <a:xfrm rot="5400000">
            <a:off x="2572544" y="3499644"/>
            <a:ext cx="28575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52" name="Connecteur droit 55">
            <a:extLst>
              <a:ext uri="{FF2B5EF4-FFF2-40B4-BE49-F238E27FC236}">
                <a16:creationId xmlns:a16="http://schemas.microsoft.com/office/drawing/2014/main" id="{72528AE3-699B-2A9E-EF0F-6AB775674C53}"/>
              </a:ext>
            </a:extLst>
          </p:cNvPr>
          <p:cNvCxnSpPr>
            <a:cxnSpLocks noChangeShapeType="1"/>
          </p:cNvCxnSpPr>
          <p:nvPr/>
        </p:nvCxnSpPr>
        <p:spPr bwMode="auto">
          <a:xfrm rot="5400000">
            <a:off x="3429794" y="3499644"/>
            <a:ext cx="28575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53" name="Connecteur droit 57">
            <a:extLst>
              <a:ext uri="{FF2B5EF4-FFF2-40B4-BE49-F238E27FC236}">
                <a16:creationId xmlns:a16="http://schemas.microsoft.com/office/drawing/2014/main" id="{A5D00508-814C-15AE-EFBD-C446EEEBE7DF}"/>
              </a:ext>
            </a:extLst>
          </p:cNvPr>
          <p:cNvCxnSpPr>
            <a:cxnSpLocks noChangeShapeType="1"/>
          </p:cNvCxnSpPr>
          <p:nvPr/>
        </p:nvCxnSpPr>
        <p:spPr bwMode="auto">
          <a:xfrm>
            <a:off x="5357813" y="3357563"/>
            <a:ext cx="128587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54" name="Connecteur droit 58">
            <a:extLst>
              <a:ext uri="{FF2B5EF4-FFF2-40B4-BE49-F238E27FC236}">
                <a16:creationId xmlns:a16="http://schemas.microsoft.com/office/drawing/2014/main" id="{CB839569-C7DB-09AE-1F90-79006127594B}"/>
              </a:ext>
            </a:extLst>
          </p:cNvPr>
          <p:cNvCxnSpPr>
            <a:cxnSpLocks noChangeShapeType="1"/>
          </p:cNvCxnSpPr>
          <p:nvPr/>
        </p:nvCxnSpPr>
        <p:spPr bwMode="auto">
          <a:xfrm rot="5400000">
            <a:off x="5215732" y="3499644"/>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55" name="Connecteur droit 60">
            <a:extLst>
              <a:ext uri="{FF2B5EF4-FFF2-40B4-BE49-F238E27FC236}">
                <a16:creationId xmlns:a16="http://schemas.microsoft.com/office/drawing/2014/main" id="{5FB8F223-EC7D-6F55-9615-C5C9AB4E9184}"/>
              </a:ext>
            </a:extLst>
          </p:cNvPr>
          <p:cNvCxnSpPr>
            <a:cxnSpLocks noChangeShapeType="1"/>
          </p:cNvCxnSpPr>
          <p:nvPr/>
        </p:nvCxnSpPr>
        <p:spPr bwMode="auto">
          <a:xfrm rot="5400000">
            <a:off x="6500019" y="3499644"/>
            <a:ext cx="28575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9356" name="Rectangle 2">
            <a:extLst>
              <a:ext uri="{FF2B5EF4-FFF2-40B4-BE49-F238E27FC236}">
                <a16:creationId xmlns:a16="http://schemas.microsoft.com/office/drawing/2014/main" id="{6A8E65DB-E161-CA37-2463-BC8F7636BE87}"/>
              </a:ext>
            </a:extLst>
          </p:cNvPr>
          <p:cNvSpPr>
            <a:spLocks noChangeArrowheads="1"/>
          </p:cNvSpPr>
          <p:nvPr/>
        </p:nvSpPr>
        <p:spPr bwMode="auto">
          <a:xfrm>
            <a:off x="1639888" y="3643313"/>
            <a:ext cx="4318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57" name="Rectangle 2">
            <a:extLst>
              <a:ext uri="{FF2B5EF4-FFF2-40B4-BE49-F238E27FC236}">
                <a16:creationId xmlns:a16="http://schemas.microsoft.com/office/drawing/2014/main" id="{25C3F558-CD6B-66FC-7CD6-95832861029B}"/>
              </a:ext>
            </a:extLst>
          </p:cNvPr>
          <p:cNvSpPr>
            <a:spLocks noChangeArrowheads="1"/>
          </p:cNvSpPr>
          <p:nvPr/>
        </p:nvSpPr>
        <p:spPr bwMode="auto">
          <a:xfrm>
            <a:off x="5211763" y="3643313"/>
            <a:ext cx="4318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58" name="Oval 12">
            <a:extLst>
              <a:ext uri="{FF2B5EF4-FFF2-40B4-BE49-F238E27FC236}">
                <a16:creationId xmlns:a16="http://schemas.microsoft.com/office/drawing/2014/main" id="{368F6492-1FFF-2238-30B1-121643358422}"/>
              </a:ext>
            </a:extLst>
          </p:cNvPr>
          <p:cNvSpPr>
            <a:spLocks noChangeArrowheads="1"/>
          </p:cNvSpPr>
          <p:nvPr/>
        </p:nvSpPr>
        <p:spPr bwMode="auto">
          <a:xfrm>
            <a:off x="2428875" y="3643313"/>
            <a:ext cx="500063" cy="5000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59" name="Oval 12">
            <a:extLst>
              <a:ext uri="{FF2B5EF4-FFF2-40B4-BE49-F238E27FC236}">
                <a16:creationId xmlns:a16="http://schemas.microsoft.com/office/drawing/2014/main" id="{D728DFD6-0DA1-6D21-D90A-118617C8F951}"/>
              </a:ext>
            </a:extLst>
          </p:cNvPr>
          <p:cNvSpPr>
            <a:spLocks noChangeArrowheads="1"/>
          </p:cNvSpPr>
          <p:nvPr/>
        </p:nvSpPr>
        <p:spPr bwMode="auto">
          <a:xfrm>
            <a:off x="3286125" y="3643313"/>
            <a:ext cx="500063" cy="5000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60" name="Oval 12">
            <a:extLst>
              <a:ext uri="{FF2B5EF4-FFF2-40B4-BE49-F238E27FC236}">
                <a16:creationId xmlns:a16="http://schemas.microsoft.com/office/drawing/2014/main" id="{88B7B97C-CDE0-4968-6688-66BB15DC3A4C}"/>
              </a:ext>
            </a:extLst>
          </p:cNvPr>
          <p:cNvSpPr>
            <a:spLocks noChangeArrowheads="1"/>
          </p:cNvSpPr>
          <p:nvPr/>
        </p:nvSpPr>
        <p:spPr bwMode="auto">
          <a:xfrm>
            <a:off x="6429375" y="3643313"/>
            <a:ext cx="500063" cy="5000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61" name="Oval 12">
            <a:extLst>
              <a:ext uri="{FF2B5EF4-FFF2-40B4-BE49-F238E27FC236}">
                <a16:creationId xmlns:a16="http://schemas.microsoft.com/office/drawing/2014/main" id="{E77BE55F-00D4-CDD1-DB2C-95E92A09A1BD}"/>
              </a:ext>
            </a:extLst>
          </p:cNvPr>
          <p:cNvSpPr>
            <a:spLocks noChangeArrowheads="1"/>
          </p:cNvSpPr>
          <p:nvPr/>
        </p:nvSpPr>
        <p:spPr bwMode="auto">
          <a:xfrm>
            <a:off x="500063" y="3643313"/>
            <a:ext cx="500062" cy="5000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62" name="Rectangle 2">
            <a:extLst>
              <a:ext uri="{FF2B5EF4-FFF2-40B4-BE49-F238E27FC236}">
                <a16:creationId xmlns:a16="http://schemas.microsoft.com/office/drawing/2014/main" id="{9476E1FD-F7E2-8C9F-A6F1-216555E3B867}"/>
              </a:ext>
            </a:extLst>
          </p:cNvPr>
          <p:cNvSpPr>
            <a:spLocks noChangeArrowheads="1"/>
          </p:cNvSpPr>
          <p:nvPr/>
        </p:nvSpPr>
        <p:spPr bwMode="auto">
          <a:xfrm>
            <a:off x="7569200" y="3643313"/>
            <a:ext cx="4318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63" name="Rectangle 2">
            <a:extLst>
              <a:ext uri="{FF2B5EF4-FFF2-40B4-BE49-F238E27FC236}">
                <a16:creationId xmlns:a16="http://schemas.microsoft.com/office/drawing/2014/main" id="{54465324-1CFA-AF22-CB19-388D50263EFA}"/>
              </a:ext>
            </a:extLst>
          </p:cNvPr>
          <p:cNvSpPr>
            <a:spLocks noChangeArrowheads="1"/>
          </p:cNvSpPr>
          <p:nvPr/>
        </p:nvSpPr>
        <p:spPr bwMode="auto">
          <a:xfrm>
            <a:off x="4429125" y="3643313"/>
            <a:ext cx="4318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64" name="Line 3">
            <a:extLst>
              <a:ext uri="{FF2B5EF4-FFF2-40B4-BE49-F238E27FC236}">
                <a16:creationId xmlns:a16="http://schemas.microsoft.com/office/drawing/2014/main" id="{C8B0BD6B-1A52-D823-E524-7550801C476D}"/>
              </a:ext>
            </a:extLst>
          </p:cNvPr>
          <p:cNvSpPr>
            <a:spLocks noChangeShapeType="1"/>
          </p:cNvSpPr>
          <p:nvPr/>
        </p:nvSpPr>
        <p:spPr bwMode="auto">
          <a:xfrm>
            <a:off x="3789363" y="3857625"/>
            <a:ext cx="6397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5" name="Line 3">
            <a:extLst>
              <a:ext uri="{FF2B5EF4-FFF2-40B4-BE49-F238E27FC236}">
                <a16:creationId xmlns:a16="http://schemas.microsoft.com/office/drawing/2014/main" id="{6B89D0DA-1AA5-275B-F15A-30B827B1DFBF}"/>
              </a:ext>
            </a:extLst>
          </p:cNvPr>
          <p:cNvSpPr>
            <a:spLocks noChangeShapeType="1"/>
          </p:cNvSpPr>
          <p:nvPr/>
        </p:nvSpPr>
        <p:spPr bwMode="auto">
          <a:xfrm>
            <a:off x="6932613" y="3857625"/>
            <a:ext cx="6397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6" name="Line 3">
            <a:extLst>
              <a:ext uri="{FF2B5EF4-FFF2-40B4-BE49-F238E27FC236}">
                <a16:creationId xmlns:a16="http://schemas.microsoft.com/office/drawing/2014/main" id="{9E76DFA8-F61D-DF97-4888-FE56A87C2930}"/>
              </a:ext>
            </a:extLst>
          </p:cNvPr>
          <p:cNvSpPr>
            <a:spLocks noChangeShapeType="1"/>
          </p:cNvSpPr>
          <p:nvPr/>
        </p:nvSpPr>
        <p:spPr bwMode="auto">
          <a:xfrm>
            <a:off x="1000125" y="3857625"/>
            <a:ext cx="6397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99367" name="Connecteur droit 74">
            <a:extLst>
              <a:ext uri="{FF2B5EF4-FFF2-40B4-BE49-F238E27FC236}">
                <a16:creationId xmlns:a16="http://schemas.microsoft.com/office/drawing/2014/main" id="{867FAF3A-AC23-6099-8737-DD83464946EC}"/>
              </a:ext>
            </a:extLst>
          </p:cNvPr>
          <p:cNvCxnSpPr>
            <a:cxnSpLocks noChangeShapeType="1"/>
          </p:cNvCxnSpPr>
          <p:nvPr/>
        </p:nvCxnSpPr>
        <p:spPr bwMode="auto">
          <a:xfrm rot="5400000">
            <a:off x="429419" y="4571206"/>
            <a:ext cx="28575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68" name="Connecteur droit 75">
            <a:extLst>
              <a:ext uri="{FF2B5EF4-FFF2-40B4-BE49-F238E27FC236}">
                <a16:creationId xmlns:a16="http://schemas.microsoft.com/office/drawing/2014/main" id="{D906A777-CE69-4DE9-FF05-F9FEC4FFA270}"/>
              </a:ext>
            </a:extLst>
          </p:cNvPr>
          <p:cNvCxnSpPr>
            <a:cxnSpLocks noChangeShapeType="1"/>
          </p:cNvCxnSpPr>
          <p:nvPr/>
        </p:nvCxnSpPr>
        <p:spPr bwMode="auto">
          <a:xfrm rot="5400000">
            <a:off x="2142332" y="4571206"/>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69" name="Connecteur droit 76">
            <a:extLst>
              <a:ext uri="{FF2B5EF4-FFF2-40B4-BE49-F238E27FC236}">
                <a16:creationId xmlns:a16="http://schemas.microsoft.com/office/drawing/2014/main" id="{34D31EE5-763C-876A-8203-AF14368DEF87}"/>
              </a:ext>
            </a:extLst>
          </p:cNvPr>
          <p:cNvCxnSpPr>
            <a:cxnSpLocks noChangeShapeType="1"/>
          </p:cNvCxnSpPr>
          <p:nvPr/>
        </p:nvCxnSpPr>
        <p:spPr bwMode="auto">
          <a:xfrm rot="5400000">
            <a:off x="6287294" y="4571206"/>
            <a:ext cx="28575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70" name="Connecteur droit 77">
            <a:extLst>
              <a:ext uri="{FF2B5EF4-FFF2-40B4-BE49-F238E27FC236}">
                <a16:creationId xmlns:a16="http://schemas.microsoft.com/office/drawing/2014/main" id="{EA423243-9AC5-2896-0CA6-348BAA333AFC}"/>
              </a:ext>
            </a:extLst>
          </p:cNvPr>
          <p:cNvCxnSpPr>
            <a:cxnSpLocks noChangeShapeType="1"/>
          </p:cNvCxnSpPr>
          <p:nvPr/>
        </p:nvCxnSpPr>
        <p:spPr bwMode="auto">
          <a:xfrm rot="5400000">
            <a:off x="1070769" y="4142581"/>
            <a:ext cx="5715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71" name="Connecteur droit 78">
            <a:extLst>
              <a:ext uri="{FF2B5EF4-FFF2-40B4-BE49-F238E27FC236}">
                <a16:creationId xmlns:a16="http://schemas.microsoft.com/office/drawing/2014/main" id="{AA8A81A0-62E2-665A-4019-C69AB51FB503}"/>
              </a:ext>
            </a:extLst>
          </p:cNvPr>
          <p:cNvCxnSpPr>
            <a:cxnSpLocks noChangeShapeType="1"/>
          </p:cNvCxnSpPr>
          <p:nvPr/>
        </p:nvCxnSpPr>
        <p:spPr bwMode="auto">
          <a:xfrm rot="5400000">
            <a:off x="3856832" y="4142581"/>
            <a:ext cx="5715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72" name="Connecteur droit 79">
            <a:extLst>
              <a:ext uri="{FF2B5EF4-FFF2-40B4-BE49-F238E27FC236}">
                <a16:creationId xmlns:a16="http://schemas.microsoft.com/office/drawing/2014/main" id="{7BB9DBA4-AB01-23A1-81BF-AD59D3EE19ED}"/>
              </a:ext>
            </a:extLst>
          </p:cNvPr>
          <p:cNvCxnSpPr>
            <a:cxnSpLocks noChangeShapeType="1"/>
          </p:cNvCxnSpPr>
          <p:nvPr/>
        </p:nvCxnSpPr>
        <p:spPr bwMode="auto">
          <a:xfrm rot="5400000">
            <a:off x="6928644" y="4142581"/>
            <a:ext cx="5715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73" name="Connecteur droit 80">
            <a:extLst>
              <a:ext uri="{FF2B5EF4-FFF2-40B4-BE49-F238E27FC236}">
                <a16:creationId xmlns:a16="http://schemas.microsoft.com/office/drawing/2014/main" id="{0D8CB2D2-533F-2B2D-BF1A-DD2CC6D4FAD8}"/>
              </a:ext>
            </a:extLst>
          </p:cNvPr>
          <p:cNvCxnSpPr>
            <a:cxnSpLocks noChangeShapeType="1"/>
          </p:cNvCxnSpPr>
          <p:nvPr/>
        </p:nvCxnSpPr>
        <p:spPr bwMode="auto">
          <a:xfrm>
            <a:off x="571500" y="4429125"/>
            <a:ext cx="17145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74" name="Connecteur droit 81">
            <a:extLst>
              <a:ext uri="{FF2B5EF4-FFF2-40B4-BE49-F238E27FC236}">
                <a16:creationId xmlns:a16="http://schemas.microsoft.com/office/drawing/2014/main" id="{C31FE233-DCE0-5B44-7C3E-7C56DCC7A2FD}"/>
              </a:ext>
            </a:extLst>
          </p:cNvPr>
          <p:cNvCxnSpPr>
            <a:cxnSpLocks noChangeShapeType="1"/>
          </p:cNvCxnSpPr>
          <p:nvPr/>
        </p:nvCxnSpPr>
        <p:spPr bwMode="auto">
          <a:xfrm>
            <a:off x="3429000" y="4427538"/>
            <a:ext cx="17145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75" name="Connecteur droit 82">
            <a:extLst>
              <a:ext uri="{FF2B5EF4-FFF2-40B4-BE49-F238E27FC236}">
                <a16:creationId xmlns:a16="http://schemas.microsoft.com/office/drawing/2014/main" id="{2361D70A-F6BD-2F46-DF69-6D48BB805D48}"/>
              </a:ext>
            </a:extLst>
          </p:cNvPr>
          <p:cNvCxnSpPr>
            <a:cxnSpLocks noChangeShapeType="1"/>
          </p:cNvCxnSpPr>
          <p:nvPr/>
        </p:nvCxnSpPr>
        <p:spPr bwMode="auto">
          <a:xfrm>
            <a:off x="6429375" y="4427538"/>
            <a:ext cx="17145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9376" name="Oval 12">
            <a:extLst>
              <a:ext uri="{FF2B5EF4-FFF2-40B4-BE49-F238E27FC236}">
                <a16:creationId xmlns:a16="http://schemas.microsoft.com/office/drawing/2014/main" id="{2BC1F6D1-2C93-2176-FA13-6DF5BA9E6D24}"/>
              </a:ext>
            </a:extLst>
          </p:cNvPr>
          <p:cNvSpPr>
            <a:spLocks noChangeArrowheads="1"/>
          </p:cNvSpPr>
          <p:nvPr/>
        </p:nvSpPr>
        <p:spPr bwMode="auto">
          <a:xfrm>
            <a:off x="357188" y="4714875"/>
            <a:ext cx="500062" cy="5000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77" name="Oval 12">
            <a:extLst>
              <a:ext uri="{FF2B5EF4-FFF2-40B4-BE49-F238E27FC236}">
                <a16:creationId xmlns:a16="http://schemas.microsoft.com/office/drawing/2014/main" id="{8FCBDDD6-DF7E-BBB8-99C4-9BECD8BCC1E3}"/>
              </a:ext>
            </a:extLst>
          </p:cNvPr>
          <p:cNvSpPr>
            <a:spLocks noChangeArrowheads="1"/>
          </p:cNvSpPr>
          <p:nvPr/>
        </p:nvSpPr>
        <p:spPr bwMode="auto">
          <a:xfrm>
            <a:off x="6286500" y="4714875"/>
            <a:ext cx="500063" cy="500063"/>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78" name="Rectangle 2">
            <a:extLst>
              <a:ext uri="{FF2B5EF4-FFF2-40B4-BE49-F238E27FC236}">
                <a16:creationId xmlns:a16="http://schemas.microsoft.com/office/drawing/2014/main" id="{1F7255BE-C903-8028-8166-E200758B595B}"/>
              </a:ext>
            </a:extLst>
          </p:cNvPr>
          <p:cNvSpPr>
            <a:spLocks noChangeArrowheads="1"/>
          </p:cNvSpPr>
          <p:nvPr/>
        </p:nvSpPr>
        <p:spPr bwMode="auto">
          <a:xfrm>
            <a:off x="2071688" y="4714875"/>
            <a:ext cx="431800" cy="428625"/>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79" name="Rectangle 2">
            <a:extLst>
              <a:ext uri="{FF2B5EF4-FFF2-40B4-BE49-F238E27FC236}">
                <a16:creationId xmlns:a16="http://schemas.microsoft.com/office/drawing/2014/main" id="{8C452838-68A6-0009-9135-E596B26E42A4}"/>
              </a:ext>
            </a:extLst>
          </p:cNvPr>
          <p:cNvSpPr>
            <a:spLocks noChangeArrowheads="1"/>
          </p:cNvSpPr>
          <p:nvPr/>
        </p:nvSpPr>
        <p:spPr bwMode="auto">
          <a:xfrm>
            <a:off x="3214688" y="4714875"/>
            <a:ext cx="4318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80" name="Rectangle 2">
            <a:extLst>
              <a:ext uri="{FF2B5EF4-FFF2-40B4-BE49-F238E27FC236}">
                <a16:creationId xmlns:a16="http://schemas.microsoft.com/office/drawing/2014/main" id="{07A732DA-C24F-BF77-02DF-8A4044B84DBF}"/>
              </a:ext>
            </a:extLst>
          </p:cNvPr>
          <p:cNvSpPr>
            <a:spLocks noChangeArrowheads="1"/>
          </p:cNvSpPr>
          <p:nvPr/>
        </p:nvSpPr>
        <p:spPr bwMode="auto">
          <a:xfrm>
            <a:off x="4926013" y="4714875"/>
            <a:ext cx="431800" cy="428625"/>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81" name="Oval 12">
            <a:extLst>
              <a:ext uri="{FF2B5EF4-FFF2-40B4-BE49-F238E27FC236}">
                <a16:creationId xmlns:a16="http://schemas.microsoft.com/office/drawing/2014/main" id="{1184409B-962F-D0EF-FB1B-44B17B113708}"/>
              </a:ext>
            </a:extLst>
          </p:cNvPr>
          <p:cNvSpPr>
            <a:spLocks noChangeArrowheads="1"/>
          </p:cNvSpPr>
          <p:nvPr/>
        </p:nvSpPr>
        <p:spPr bwMode="auto">
          <a:xfrm>
            <a:off x="7929563" y="4714875"/>
            <a:ext cx="500062" cy="5000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cxnSp>
        <p:nvCxnSpPr>
          <p:cNvPr id="99382" name="Connecteur droit 89">
            <a:extLst>
              <a:ext uri="{FF2B5EF4-FFF2-40B4-BE49-F238E27FC236}">
                <a16:creationId xmlns:a16="http://schemas.microsoft.com/office/drawing/2014/main" id="{8DDB48DD-44AD-8C70-C9CD-DD10F5018332}"/>
              </a:ext>
            </a:extLst>
          </p:cNvPr>
          <p:cNvCxnSpPr>
            <a:cxnSpLocks noChangeShapeType="1"/>
          </p:cNvCxnSpPr>
          <p:nvPr/>
        </p:nvCxnSpPr>
        <p:spPr bwMode="auto">
          <a:xfrm rot="5400000">
            <a:off x="8000207" y="4571206"/>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83" name="Connecteur droit 90">
            <a:extLst>
              <a:ext uri="{FF2B5EF4-FFF2-40B4-BE49-F238E27FC236}">
                <a16:creationId xmlns:a16="http://schemas.microsoft.com/office/drawing/2014/main" id="{CA189092-FB4B-7944-8FD7-28965ABD79E6}"/>
              </a:ext>
            </a:extLst>
          </p:cNvPr>
          <p:cNvCxnSpPr>
            <a:cxnSpLocks noChangeShapeType="1"/>
          </p:cNvCxnSpPr>
          <p:nvPr/>
        </p:nvCxnSpPr>
        <p:spPr bwMode="auto">
          <a:xfrm rot="5400000">
            <a:off x="4999832" y="4571206"/>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84" name="Connecteur droit 91">
            <a:extLst>
              <a:ext uri="{FF2B5EF4-FFF2-40B4-BE49-F238E27FC236}">
                <a16:creationId xmlns:a16="http://schemas.microsoft.com/office/drawing/2014/main" id="{55ABE95A-ED2A-0611-0475-2357E9EFDB2B}"/>
              </a:ext>
            </a:extLst>
          </p:cNvPr>
          <p:cNvCxnSpPr>
            <a:cxnSpLocks noChangeShapeType="1"/>
          </p:cNvCxnSpPr>
          <p:nvPr/>
        </p:nvCxnSpPr>
        <p:spPr bwMode="auto">
          <a:xfrm rot="5400000">
            <a:off x="3286919" y="4571206"/>
            <a:ext cx="28575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85" name="Connecteur droit 92">
            <a:extLst>
              <a:ext uri="{FF2B5EF4-FFF2-40B4-BE49-F238E27FC236}">
                <a16:creationId xmlns:a16="http://schemas.microsoft.com/office/drawing/2014/main" id="{DBF5B78A-4D9A-3A9E-7A64-41248C6901F4}"/>
              </a:ext>
            </a:extLst>
          </p:cNvPr>
          <p:cNvCxnSpPr>
            <a:cxnSpLocks noChangeShapeType="1"/>
          </p:cNvCxnSpPr>
          <p:nvPr/>
        </p:nvCxnSpPr>
        <p:spPr bwMode="auto">
          <a:xfrm rot="5400000">
            <a:off x="4142582" y="4571206"/>
            <a:ext cx="28575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9386" name="Connecteur droit 93">
            <a:extLst>
              <a:ext uri="{FF2B5EF4-FFF2-40B4-BE49-F238E27FC236}">
                <a16:creationId xmlns:a16="http://schemas.microsoft.com/office/drawing/2014/main" id="{09A33424-2B71-4AF8-0CA2-532312AD5653}"/>
              </a:ext>
            </a:extLst>
          </p:cNvPr>
          <p:cNvCxnSpPr>
            <a:cxnSpLocks noChangeShapeType="1"/>
          </p:cNvCxnSpPr>
          <p:nvPr/>
        </p:nvCxnSpPr>
        <p:spPr bwMode="auto">
          <a:xfrm rot="5400000">
            <a:off x="7214394" y="4571206"/>
            <a:ext cx="28575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9387" name="Rectangle 2">
            <a:extLst>
              <a:ext uri="{FF2B5EF4-FFF2-40B4-BE49-F238E27FC236}">
                <a16:creationId xmlns:a16="http://schemas.microsoft.com/office/drawing/2014/main" id="{D3B09F51-0E3E-0668-B7A0-97E6CA3F5AE2}"/>
              </a:ext>
            </a:extLst>
          </p:cNvPr>
          <p:cNvSpPr>
            <a:spLocks noChangeArrowheads="1"/>
          </p:cNvSpPr>
          <p:nvPr/>
        </p:nvSpPr>
        <p:spPr bwMode="auto">
          <a:xfrm>
            <a:off x="7140575" y="4714875"/>
            <a:ext cx="431800" cy="428625"/>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88" name="Oval 12">
            <a:extLst>
              <a:ext uri="{FF2B5EF4-FFF2-40B4-BE49-F238E27FC236}">
                <a16:creationId xmlns:a16="http://schemas.microsoft.com/office/drawing/2014/main" id="{AB701A93-C511-E341-AD5C-AFE04DBAC9BC}"/>
              </a:ext>
            </a:extLst>
          </p:cNvPr>
          <p:cNvSpPr>
            <a:spLocks noChangeArrowheads="1"/>
          </p:cNvSpPr>
          <p:nvPr/>
        </p:nvSpPr>
        <p:spPr bwMode="auto">
          <a:xfrm>
            <a:off x="4000500" y="4714875"/>
            <a:ext cx="500063" cy="5000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99389" name="Rectangle 96">
            <a:extLst>
              <a:ext uri="{FF2B5EF4-FFF2-40B4-BE49-F238E27FC236}">
                <a16:creationId xmlns:a16="http://schemas.microsoft.com/office/drawing/2014/main" id="{30F4D987-F1CC-2E2E-A143-5D0526171EE2}"/>
              </a:ext>
            </a:extLst>
          </p:cNvPr>
          <p:cNvSpPr>
            <a:spLocks noChangeArrowheads="1"/>
          </p:cNvSpPr>
          <p:nvPr/>
        </p:nvSpPr>
        <p:spPr bwMode="auto">
          <a:xfrm>
            <a:off x="142875" y="5572125"/>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Saut de génération</a:t>
            </a:r>
          </a:p>
        </p:txBody>
      </p:sp>
      <p:sp>
        <p:nvSpPr>
          <p:cNvPr id="99390" name="Rectangle 97">
            <a:extLst>
              <a:ext uri="{FF2B5EF4-FFF2-40B4-BE49-F238E27FC236}">
                <a16:creationId xmlns:a16="http://schemas.microsoft.com/office/drawing/2014/main" id="{B1D50FA0-2E3F-A921-1F28-6CE429A8D083}"/>
              </a:ext>
            </a:extLst>
          </p:cNvPr>
          <p:cNvSpPr>
            <a:spLocks noChangeArrowheads="1"/>
          </p:cNvSpPr>
          <p:nvPr/>
        </p:nvSpPr>
        <p:spPr bwMode="auto">
          <a:xfrm>
            <a:off x="142875" y="5916613"/>
            <a:ext cx="2700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Pénétrance = 8/11</a:t>
            </a:r>
            <a:r>
              <a:rPr lang="fr-FR" altLang="fr-FR" sz="1800">
                <a:latin typeface="Sylfaen" panose="010A0502050306030303" pitchFamily="18" charset="0"/>
                <a:sym typeface="Symbol" panose="05050102010706020507" pitchFamily="18" charset="2"/>
              </a:rPr>
              <a:t>≈</a:t>
            </a:r>
            <a:r>
              <a:rPr lang="fr-FR" altLang="fr-FR" sz="1800">
                <a:latin typeface="Arial" panose="020B0604020202020204" pitchFamily="34" charset="0"/>
              </a:rPr>
              <a:t>73%</a:t>
            </a:r>
          </a:p>
        </p:txBody>
      </p:sp>
      <p:sp>
        <p:nvSpPr>
          <p:cNvPr id="99391" name="Rectangle 98">
            <a:extLst>
              <a:ext uri="{FF2B5EF4-FFF2-40B4-BE49-F238E27FC236}">
                <a16:creationId xmlns:a16="http://schemas.microsoft.com/office/drawing/2014/main" id="{7D3C2018-1EB3-FE32-DBC3-6CB48CA2B129}"/>
              </a:ext>
            </a:extLst>
          </p:cNvPr>
          <p:cNvSpPr>
            <a:spLocks noChangeArrowheads="1"/>
          </p:cNvSpPr>
          <p:nvPr/>
        </p:nvSpPr>
        <p:spPr bwMode="auto">
          <a:xfrm>
            <a:off x="142875" y="6202363"/>
            <a:ext cx="2838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Risque= 73 x 50 = 36.5%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BAF476-CC80-077B-A1E4-2682252263E2}"/>
              </a:ext>
            </a:extLst>
          </p:cNvPr>
          <p:cNvSpPr>
            <a:spLocks noGrp="1"/>
          </p:cNvSpPr>
          <p:nvPr>
            <p:ph type="title"/>
          </p:nvPr>
        </p:nvSpPr>
        <p:spPr>
          <a:xfrm>
            <a:off x="500063" y="846138"/>
            <a:ext cx="1400175" cy="511175"/>
          </a:xfrm>
        </p:spPr>
        <p:txBody>
          <a:bodyPr/>
          <a:lstStyle/>
          <a:p>
            <a:pPr>
              <a:defRPr/>
            </a:pPr>
            <a:r>
              <a:rPr lang="fr-FR" sz="2000" dirty="0"/>
              <a:t>Exemples</a:t>
            </a:r>
          </a:p>
        </p:txBody>
      </p:sp>
      <p:graphicFrame>
        <p:nvGraphicFramePr>
          <p:cNvPr id="4" name="Espace réservé du contenu 3">
            <a:extLst>
              <a:ext uri="{FF2B5EF4-FFF2-40B4-BE49-F238E27FC236}">
                <a16:creationId xmlns:a16="http://schemas.microsoft.com/office/drawing/2014/main" id="{9E20E14C-4E27-1B6F-18F5-A2676504F40A}"/>
              </a:ext>
            </a:extLst>
          </p:cNvPr>
          <p:cNvGraphicFramePr>
            <a:graphicFrameLocks noGrp="1"/>
          </p:cNvGraphicFramePr>
          <p:nvPr>
            <p:ph idx="1"/>
          </p:nvPr>
        </p:nvGraphicFramePr>
        <p:xfrm>
          <a:off x="642938" y="1714500"/>
          <a:ext cx="8229600" cy="3708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971121">
                <a:tc>
                  <a:txBody>
                    <a:bodyPr/>
                    <a:lstStyle/>
                    <a:p>
                      <a:r>
                        <a:rPr lang="fr-FR" sz="1800" b="1" i="1" u="sng" dirty="0"/>
                        <a:t>La malformation en pince de homard</a:t>
                      </a:r>
                    </a:p>
                    <a:p>
                      <a:endParaRPr lang="fr-FR" sz="1800" i="1" u="sng" dirty="0"/>
                    </a:p>
                    <a:p>
                      <a:endParaRPr lang="fr-FR" sz="1800" i="1" u="sng" dirty="0"/>
                    </a:p>
                    <a:p>
                      <a:endParaRPr lang="fr-FR" sz="1800" dirty="0"/>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t>Maladie autosomique dominante Pénétrance de 70%  (70% des porteurs du gène ont la malformation)</a:t>
                      </a:r>
                      <a:endParaRPr lang="fr-FR" sz="1800" i="1" u="sng" dirty="0"/>
                    </a:p>
                    <a:p>
                      <a:endParaRPr lang="fr-FR" sz="1800" dirty="0"/>
                    </a:p>
                  </a:txBody>
                  <a:tcPr marT="45707" marB="45707"/>
                </a:tc>
                <a:extLst>
                  <a:ext uri="{0D108BD9-81ED-4DB2-BD59-A6C34878D82A}">
                    <a16:rowId xmlns:a16="http://schemas.microsoft.com/office/drawing/2014/main" val="10000"/>
                  </a:ext>
                </a:extLst>
              </a:tr>
              <a:tr h="1737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a:effectLst/>
                          <a:latin typeface="Garamond" pitchFamily="18" charset="0"/>
                        </a:rPr>
                        <a:t>Pénétrance dépendante de </a:t>
                      </a:r>
                      <a:r>
                        <a:rPr lang="fr-FR" sz="1800" b="1" i="1" u="sng" dirty="0">
                          <a:effectLst/>
                          <a:latin typeface="Garamond" pitchFamily="18" charset="0"/>
                        </a:rPr>
                        <a:t>l’âge</a:t>
                      </a:r>
                    </a:p>
                    <a:p>
                      <a:pPr marL="0" marR="0" indent="0" algn="l" defTabSz="914400" rtl="0" eaLnBrk="1" fontAlgn="auto" latinLnBrk="0" hangingPunct="1">
                        <a:lnSpc>
                          <a:spcPct val="100000"/>
                        </a:lnSpc>
                        <a:spcBef>
                          <a:spcPts val="0"/>
                        </a:spcBef>
                        <a:spcAft>
                          <a:spcPts val="0"/>
                        </a:spcAft>
                        <a:buClrTx/>
                        <a:buSzTx/>
                        <a:buFontTx/>
                        <a:buNone/>
                        <a:tabLst/>
                        <a:defRPr/>
                      </a:pPr>
                      <a:r>
                        <a:rPr lang="fr-FR" altLang="fr-FR" sz="1800" dirty="0">
                          <a:sym typeface="Wingdings" pitchFamily="2" charset="2"/>
                        </a:rPr>
                        <a:t>Exemple de la maladie de Huntington</a:t>
                      </a:r>
                    </a:p>
                    <a:p>
                      <a:endParaRPr lang="fr-FR" sz="1800" dirty="0"/>
                    </a:p>
                    <a:p>
                      <a:endParaRPr lang="fr-FR" sz="1800" dirty="0"/>
                    </a:p>
                    <a:p>
                      <a:endParaRPr lang="fr-FR" sz="1800" dirty="0"/>
                    </a:p>
                    <a:p>
                      <a:endParaRPr lang="fr-FR" sz="1800" dirty="0"/>
                    </a:p>
                  </a:txBody>
                  <a:tcPr marT="45707" marB="45707"/>
                </a:tc>
                <a:tc>
                  <a:txBody>
                    <a:bodyPr/>
                    <a:lstStyle/>
                    <a:p>
                      <a:endParaRPr lang="fr-FR" sz="1800" dirty="0"/>
                    </a:p>
                  </a:txBody>
                  <a:tcPr marT="45707" marB="45707"/>
                </a:tc>
                <a:extLst>
                  <a:ext uri="{0D108BD9-81ED-4DB2-BD59-A6C34878D82A}">
                    <a16:rowId xmlns:a16="http://schemas.microsoft.com/office/drawing/2014/main" val="10001"/>
                  </a:ext>
                </a:extLst>
              </a:tr>
            </a:tbl>
          </a:graphicData>
        </a:graphic>
      </p:graphicFrame>
      <p:graphicFrame>
        <p:nvGraphicFramePr>
          <p:cNvPr id="100365" name="Object 23">
            <a:extLst>
              <a:ext uri="{FF2B5EF4-FFF2-40B4-BE49-F238E27FC236}">
                <a16:creationId xmlns:a16="http://schemas.microsoft.com/office/drawing/2014/main" id="{B506E8FD-B419-15A3-51B4-136042B3ED4D}"/>
              </a:ext>
            </a:extLst>
          </p:cNvPr>
          <p:cNvGraphicFramePr>
            <a:graphicFrameLocks noChangeAspect="1"/>
          </p:cNvGraphicFramePr>
          <p:nvPr/>
        </p:nvGraphicFramePr>
        <p:xfrm>
          <a:off x="5857875" y="3643313"/>
          <a:ext cx="2782888" cy="1428750"/>
        </p:xfrm>
        <a:graphic>
          <a:graphicData uri="http://schemas.openxmlformats.org/presentationml/2006/ole">
            <mc:AlternateContent xmlns:mc="http://schemas.openxmlformats.org/markup-compatibility/2006">
              <mc:Choice xmlns:v="urn:schemas-microsoft-com:vml" Requires="v">
                <p:oleObj spid="_x0000_s2049" name="Graphique" r:id="rId3" imgW="0" imgH="0" progId="Excel.Chart.8">
                  <p:embed/>
                </p:oleObj>
              </mc:Choice>
              <mc:Fallback>
                <p:oleObj name="Graphique" r:id="rId3" imgW="0" imgH="0" progId="Excel.Chart.8">
                  <p:embed/>
                  <p:pic>
                    <p:nvPicPr>
                      <p:cNvPr id="100365" name="Object 23">
                        <a:extLst>
                          <a:ext uri="{FF2B5EF4-FFF2-40B4-BE49-F238E27FC236}">
                            <a16:creationId xmlns:a16="http://schemas.microsoft.com/office/drawing/2014/main" id="{B506E8FD-B419-15A3-51B4-136042B3ED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7875" y="3643313"/>
                        <a:ext cx="2782888"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0366" name="Rectangle 10">
            <a:extLst>
              <a:ext uri="{FF2B5EF4-FFF2-40B4-BE49-F238E27FC236}">
                <a16:creationId xmlns:a16="http://schemas.microsoft.com/office/drawing/2014/main" id="{8415453E-62C0-DFEF-9B73-426382B08264}"/>
              </a:ext>
            </a:extLst>
          </p:cNvPr>
          <p:cNvSpPr>
            <a:spLocks noChangeArrowheads="1"/>
          </p:cNvSpPr>
          <p:nvPr/>
        </p:nvSpPr>
        <p:spPr bwMode="auto">
          <a:xfrm>
            <a:off x="5143500" y="3643313"/>
            <a:ext cx="10715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000">
                <a:solidFill>
                  <a:srgbClr val="FF0000"/>
                </a:solidFill>
                <a:latin typeface="Arial" panose="020B0604020202020204" pitchFamily="34" charset="0"/>
                <a:sym typeface="Wingdings" panose="05000000000000000000" pitchFamily="2" charset="2"/>
              </a:rPr>
              <a:t>Pénétrance (%)</a:t>
            </a:r>
          </a:p>
        </p:txBody>
      </p:sp>
      <p:sp>
        <p:nvSpPr>
          <p:cNvPr id="100367" name="Rectangle 13">
            <a:extLst>
              <a:ext uri="{FF2B5EF4-FFF2-40B4-BE49-F238E27FC236}">
                <a16:creationId xmlns:a16="http://schemas.microsoft.com/office/drawing/2014/main" id="{501C9F97-5A4C-0919-95A9-7A2B40E1B43F}"/>
              </a:ext>
            </a:extLst>
          </p:cNvPr>
          <p:cNvSpPr>
            <a:spLocks noChangeArrowheads="1"/>
          </p:cNvSpPr>
          <p:nvPr/>
        </p:nvSpPr>
        <p:spPr bwMode="auto">
          <a:xfrm>
            <a:off x="7651750" y="4857750"/>
            <a:ext cx="10636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fr-FR" altLang="fr-FR" sz="1100">
                <a:solidFill>
                  <a:srgbClr val="FF0000"/>
                </a:solidFill>
                <a:latin typeface="Arial" panose="020B0604020202020204" pitchFamily="34" charset="0"/>
                <a:sym typeface="Wingdings" panose="05000000000000000000" pitchFamily="2" charset="2"/>
              </a:rPr>
              <a:t>Age (années)</a:t>
            </a:r>
          </a:p>
        </p:txBody>
      </p:sp>
      <p:sp>
        <p:nvSpPr>
          <p:cNvPr id="100368" name="Rectangle 30">
            <a:extLst>
              <a:ext uri="{FF2B5EF4-FFF2-40B4-BE49-F238E27FC236}">
                <a16:creationId xmlns:a16="http://schemas.microsoft.com/office/drawing/2014/main" id="{100B258B-4474-CFED-A492-5D42E0B3C3EF}"/>
              </a:ext>
            </a:extLst>
          </p:cNvPr>
          <p:cNvSpPr>
            <a:spLocks noChangeArrowheads="1"/>
          </p:cNvSpPr>
          <p:nvPr/>
        </p:nvSpPr>
        <p:spPr bwMode="auto">
          <a:xfrm>
            <a:off x="6215063" y="4864100"/>
            <a:ext cx="3413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100" b="1">
                <a:solidFill>
                  <a:schemeClr val="bg2"/>
                </a:solidFill>
                <a:latin typeface="Arial" panose="020B0604020202020204" pitchFamily="34" charset="0"/>
              </a:rPr>
              <a:t>30</a:t>
            </a:r>
          </a:p>
        </p:txBody>
      </p:sp>
      <p:sp>
        <p:nvSpPr>
          <p:cNvPr id="100369" name="Rectangle 31">
            <a:extLst>
              <a:ext uri="{FF2B5EF4-FFF2-40B4-BE49-F238E27FC236}">
                <a16:creationId xmlns:a16="http://schemas.microsoft.com/office/drawing/2014/main" id="{149F2AA5-FBAA-4108-1905-C0AFA9A7A9AC}"/>
              </a:ext>
            </a:extLst>
          </p:cNvPr>
          <p:cNvSpPr>
            <a:spLocks noChangeArrowheads="1"/>
          </p:cNvSpPr>
          <p:nvPr/>
        </p:nvSpPr>
        <p:spPr bwMode="auto">
          <a:xfrm>
            <a:off x="6794500" y="4857750"/>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100" b="1">
                <a:solidFill>
                  <a:schemeClr val="bg2"/>
                </a:solidFill>
                <a:latin typeface="Arial" panose="020B0604020202020204" pitchFamily="34" charset="0"/>
              </a:rPr>
              <a:t>40</a:t>
            </a:r>
          </a:p>
        </p:txBody>
      </p:sp>
      <p:sp>
        <p:nvSpPr>
          <p:cNvPr id="100370" name="Rectangle 32">
            <a:extLst>
              <a:ext uri="{FF2B5EF4-FFF2-40B4-BE49-F238E27FC236}">
                <a16:creationId xmlns:a16="http://schemas.microsoft.com/office/drawing/2014/main" id="{E62153E9-C19A-53A1-6B81-600087391069}"/>
              </a:ext>
            </a:extLst>
          </p:cNvPr>
          <p:cNvSpPr>
            <a:spLocks noChangeArrowheads="1"/>
          </p:cNvSpPr>
          <p:nvPr/>
        </p:nvSpPr>
        <p:spPr bwMode="auto">
          <a:xfrm>
            <a:off x="7151688" y="4857750"/>
            <a:ext cx="3413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1100" b="1">
                <a:solidFill>
                  <a:schemeClr val="bg2"/>
                </a:solidFill>
                <a:latin typeface="Arial" panose="020B0604020202020204" pitchFamily="34" charset="0"/>
              </a:rPr>
              <a:t>50</a:t>
            </a:r>
          </a:p>
        </p:txBody>
      </p:sp>
      <p:sp>
        <p:nvSpPr>
          <p:cNvPr id="16" name="Rectangle 3">
            <a:extLst>
              <a:ext uri="{FF2B5EF4-FFF2-40B4-BE49-F238E27FC236}">
                <a16:creationId xmlns:a16="http://schemas.microsoft.com/office/drawing/2014/main" id="{56BF7A48-18F3-081A-FFD8-3968BEDAD10D}"/>
              </a:ext>
            </a:extLst>
          </p:cNvPr>
          <p:cNvSpPr>
            <a:spLocks noChangeArrowheads="1"/>
          </p:cNvSpPr>
          <p:nvPr/>
        </p:nvSpPr>
        <p:spPr bwMode="auto">
          <a:xfrm>
            <a:off x="711200" y="228600"/>
            <a:ext cx="7772400" cy="685800"/>
          </a:xfrm>
          <a:prstGeom prst="rect">
            <a:avLst/>
          </a:prstGeom>
          <a:solidFill>
            <a:schemeClr val="bg1"/>
          </a:solidFill>
          <a:ln w="9525">
            <a:noFill/>
            <a:miter lim="800000"/>
            <a:headEnd/>
            <a:tailEnd/>
          </a:ln>
          <a:effectLst/>
        </p:spPr>
        <p:txBody>
          <a:bodyPr anchor="ctr"/>
          <a:lstStyle/>
          <a:p>
            <a:pPr algn="ctr" eaLnBrk="1" hangingPunct="1">
              <a:defRPr/>
            </a:pPr>
            <a:r>
              <a:rPr lang="fr-FR" sz="3600">
                <a:effectLst>
                  <a:outerShdw blurRad="38100" dist="38100" dir="2700000" algn="tl">
                    <a:srgbClr val="000000"/>
                  </a:outerShdw>
                </a:effectLst>
                <a:latin typeface="Garamond" pitchFamily="18" charset="0"/>
              </a:rPr>
              <a:t>Pénétrance incomplète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69AAA70-2C43-DC16-F495-DF27C4731357}"/>
              </a:ext>
            </a:extLst>
          </p:cNvPr>
          <p:cNvSpPr txBox="1">
            <a:spLocks noRot="1" noChangeArrowheads="1"/>
          </p:cNvSpPr>
          <p:nvPr/>
        </p:nvSpPr>
        <p:spPr>
          <a:xfrm>
            <a:off x="2627313" y="214313"/>
            <a:ext cx="4105275" cy="633412"/>
          </a:xfrm>
          <a:prstGeom prst="rect">
            <a:avLst/>
          </a:prstGeom>
          <a:solidFill>
            <a:srgbClr val="000099"/>
          </a:solidFill>
        </p:spPr>
        <p:txBody>
          <a:bodyPr/>
          <a:lstStyle/>
          <a:p>
            <a:pPr algn="ctr" eaLnBrk="1" hangingPunct="1">
              <a:defRPr/>
            </a:pPr>
            <a:r>
              <a:rPr lang="fr-FR" sz="4000" b="1" kern="0" dirty="0">
                <a:solidFill>
                  <a:srgbClr val="FFC000"/>
                </a:solidFill>
                <a:effectLst>
                  <a:outerShdw blurRad="38100" dist="38100" dir="2700000" algn="tl">
                    <a:srgbClr val="000000"/>
                  </a:outerShdw>
                </a:effectLst>
                <a:latin typeface="+mj-lt"/>
                <a:ea typeface="+mj-ea"/>
                <a:cs typeface="+mj-cs"/>
              </a:rPr>
              <a:t>L’expressivité</a:t>
            </a:r>
          </a:p>
        </p:txBody>
      </p:sp>
      <p:sp>
        <p:nvSpPr>
          <p:cNvPr id="3" name="Rectangle 5">
            <a:extLst>
              <a:ext uri="{FF2B5EF4-FFF2-40B4-BE49-F238E27FC236}">
                <a16:creationId xmlns:a16="http://schemas.microsoft.com/office/drawing/2014/main" id="{3ED887DD-A159-AF65-6181-F860CC1A7B01}"/>
              </a:ext>
            </a:extLst>
          </p:cNvPr>
          <p:cNvSpPr>
            <a:spLocks noChangeArrowheads="1"/>
          </p:cNvSpPr>
          <p:nvPr/>
        </p:nvSpPr>
        <p:spPr bwMode="auto">
          <a:xfrm>
            <a:off x="0" y="889000"/>
            <a:ext cx="6729413" cy="396875"/>
          </a:xfrm>
          <a:prstGeom prst="rect">
            <a:avLst/>
          </a:prstGeom>
          <a:noFill/>
          <a:ln w="9525">
            <a:noFill/>
            <a:miter lim="800000"/>
            <a:headEnd/>
            <a:tailEnd/>
          </a:ln>
          <a:effectLst/>
        </p:spPr>
        <p:txBody>
          <a:bodyPr wrap="none">
            <a:spAutoFit/>
          </a:bodyPr>
          <a:lstStyle/>
          <a:p>
            <a:pPr algn="ctr">
              <a:defRPr/>
            </a:pPr>
            <a:r>
              <a:rPr lang="fr-FR" sz="2000" b="1" dirty="0">
                <a:effectLst>
                  <a:outerShdw blurRad="38100" dist="38100" dir="2700000" algn="tl">
                    <a:srgbClr val="000000"/>
                  </a:outerShdw>
                </a:effectLst>
                <a:latin typeface="Arial" charset="0"/>
              </a:rPr>
              <a:t>L’expressivité est le degré d’expression du phénotype</a:t>
            </a:r>
          </a:p>
        </p:txBody>
      </p:sp>
      <p:graphicFrame>
        <p:nvGraphicFramePr>
          <p:cNvPr id="6" name="Espace réservé du contenu 3">
            <a:extLst>
              <a:ext uri="{FF2B5EF4-FFF2-40B4-BE49-F238E27FC236}">
                <a16:creationId xmlns:a16="http://schemas.microsoft.com/office/drawing/2014/main" id="{B5FFB5A9-317E-459E-7288-EE9EC591361E}"/>
              </a:ext>
            </a:extLst>
          </p:cNvPr>
          <p:cNvGraphicFramePr>
            <a:graphicFrameLocks/>
          </p:cNvGraphicFramePr>
          <p:nvPr/>
        </p:nvGraphicFramePr>
        <p:xfrm>
          <a:off x="428625" y="1785938"/>
          <a:ext cx="8229600" cy="4872037"/>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022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1" u="sng" dirty="0">
                          <a:effectLst>
                            <a:outerShdw blurRad="38100" dist="38100" dir="2700000" algn="tl">
                              <a:srgbClr val="000000"/>
                            </a:outerShdw>
                          </a:effectLst>
                        </a:rPr>
                        <a:t>La polydactylie</a:t>
                      </a:r>
                      <a:endParaRPr lang="fr-FR" sz="1800" b="1" i="1" u="sng" dirty="0">
                        <a:effectLst>
                          <a:outerShdw blurRad="38100" dist="38100" dir="2700000" algn="tl">
                            <a:srgbClr val="000000"/>
                          </a:outerShdw>
                        </a:effectLst>
                        <a:latin typeface="Garamond" pitchFamily="18" charset="0"/>
                      </a:endParaRPr>
                    </a:p>
                    <a:p>
                      <a:endParaRPr lang="fr-FR" sz="1800" b="1"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a:solidFill>
                            <a:schemeClr val="lt1"/>
                          </a:solidFill>
                          <a:latin typeface="+mn-lt"/>
                          <a:ea typeface="+mn-ea"/>
                          <a:cs typeface="+mn-cs"/>
                        </a:rPr>
                        <a:t>Présence d'un ou plusieurs doigts supplémentaire(s) au niveau de la main ou d'un ou plusieurs orteils.</a:t>
                      </a:r>
                      <a:endParaRPr lang="fr-FR" sz="1800" dirty="0"/>
                    </a:p>
                  </a:txBody>
                  <a:tcPr marT="45721" marB="45721"/>
                </a:tc>
                <a:extLst>
                  <a:ext uri="{0D108BD9-81ED-4DB2-BD59-A6C34878D82A}">
                    <a16:rowId xmlns:a16="http://schemas.microsoft.com/office/drawing/2014/main" val="10000"/>
                  </a:ext>
                </a:extLst>
              </a:tr>
              <a:tr h="6400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0" u="none" dirty="0">
                          <a:effectLst/>
                        </a:rPr>
                        <a:t>Syndactylie ("soudure des doigts"). </a:t>
                      </a:r>
                    </a:p>
                    <a:p>
                      <a:endParaRPr lang="fr-FR" sz="1800" b="1" dirty="0"/>
                    </a:p>
                  </a:txBody>
                  <a:tcPr marT="45721" marB="45721"/>
                </a:tc>
                <a:tc>
                  <a:txBody>
                    <a:bodyPr/>
                    <a:lstStyle/>
                    <a:p>
                      <a:r>
                        <a:rPr lang="fr-FR" sz="1800" kern="1200" dirty="0">
                          <a:solidFill>
                            <a:schemeClr val="dk1"/>
                          </a:solidFill>
                          <a:latin typeface="+mn-lt"/>
                          <a:ea typeface="+mn-ea"/>
                          <a:cs typeface="+mn-cs"/>
                        </a:rPr>
                        <a:t>Soudure plus ou moins complète de deux ou plusieurs doigts ou orteils entre eux</a:t>
                      </a:r>
                      <a:endParaRPr lang="fr-FR" sz="1800" dirty="0"/>
                    </a:p>
                  </a:txBody>
                  <a:tcPr marT="45721" marB="45721"/>
                </a:tc>
                <a:extLst>
                  <a:ext uri="{0D108BD9-81ED-4DB2-BD59-A6C34878D82A}">
                    <a16:rowId xmlns:a16="http://schemas.microsoft.com/office/drawing/2014/main" val="10001"/>
                  </a:ext>
                </a:extLst>
              </a:tr>
              <a:tr h="920105">
                <a:tc>
                  <a:txBody>
                    <a:bodyPr/>
                    <a:lstStyle/>
                    <a:p>
                      <a:pPr eaLnBrk="1" hangingPunct="1">
                        <a:buFont typeface="Wingdings" pitchFamily="2" charset="2"/>
                        <a:buNone/>
                        <a:defRPr/>
                      </a:pPr>
                      <a:r>
                        <a:rPr lang="fr-FR" sz="1800" b="1" i="1" u="sng" dirty="0"/>
                        <a:t>Le syndrome de </a:t>
                      </a:r>
                      <a:r>
                        <a:rPr lang="fr-FR" sz="1800" b="1" i="1" u="sng" dirty="0" err="1"/>
                        <a:t>Marfan</a:t>
                      </a:r>
                      <a:r>
                        <a:rPr lang="fr-FR" sz="1800" b="1" i="1" u="sng" dirty="0"/>
                        <a:t> (expressivité variable)</a:t>
                      </a:r>
                      <a:endParaRPr lang="fr-FR" sz="1800" b="1" dirty="0"/>
                    </a:p>
                    <a:p>
                      <a:pPr eaLnBrk="1" hangingPunct="1">
                        <a:buFont typeface="Wingdings" pitchFamily="2" charset="2"/>
                        <a:buNone/>
                        <a:defRPr/>
                      </a:pPr>
                      <a:endParaRPr lang="fr-FR" sz="1800" b="1" dirty="0"/>
                    </a:p>
                  </a:txBody>
                  <a:tcPr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t>Maladie du tissu conjonctif fibreux à expressivité variable.(squelettique, oculaire et cardio-vasculaire</a:t>
                      </a:r>
                    </a:p>
                  </a:txBody>
                  <a:tcPr marT="45721" marB="45721"/>
                </a:tc>
                <a:extLst>
                  <a:ext uri="{0D108BD9-81ED-4DB2-BD59-A6C34878D82A}">
                    <a16:rowId xmlns:a16="http://schemas.microsoft.com/office/drawing/2014/main" val="10002"/>
                  </a:ext>
                </a:extLst>
              </a:tr>
              <a:tr h="914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1" u="sng" dirty="0"/>
                        <a:t>La dystrophie </a:t>
                      </a:r>
                      <a:r>
                        <a:rPr lang="fr-FR" sz="1800" b="1" i="1" u="sng" dirty="0" err="1"/>
                        <a:t>myotonique</a:t>
                      </a:r>
                      <a:endParaRPr lang="fr-FR" sz="1800" b="1" i="1" u="sng" dirty="0"/>
                    </a:p>
                    <a:p>
                      <a:endParaRPr lang="fr-FR" sz="1800" b="1" dirty="0"/>
                    </a:p>
                  </a:txBody>
                  <a:tcPr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a:t>Myopathie dominante à expressivité variable à la fois sur sa sévérité clinique et son âge d’apparition </a:t>
                      </a:r>
                    </a:p>
                  </a:txBody>
                  <a:tcPr marT="45721" marB="45721"/>
                </a:tc>
                <a:extLst>
                  <a:ext uri="{0D108BD9-81ED-4DB2-BD59-A6C34878D82A}">
                    <a16:rowId xmlns:a16="http://schemas.microsoft.com/office/drawing/2014/main" val="10003"/>
                  </a:ext>
                </a:extLst>
              </a:tr>
              <a:tr h="460052">
                <a:tc>
                  <a:txBody>
                    <a:bodyPr/>
                    <a:lstStyle/>
                    <a:p>
                      <a:r>
                        <a:rPr lang="fr-FR" altLang="fr-FR" sz="1800" b="1" dirty="0">
                          <a:sym typeface="Wingdings" pitchFamily="2" charset="2"/>
                        </a:rPr>
                        <a:t>La neurofibromatose de type I</a:t>
                      </a:r>
                      <a:endParaRPr lang="fr-FR" sz="1800" b="1" dirty="0"/>
                    </a:p>
                  </a:txBody>
                  <a:tcPr marT="45721" marB="45721"/>
                </a:tc>
                <a:tc>
                  <a:txBody>
                    <a:bodyPr/>
                    <a:lstStyle/>
                    <a:p>
                      <a:r>
                        <a:rPr lang="fr-FR" sz="1800" dirty="0"/>
                        <a:t>Sévérité variable</a:t>
                      </a:r>
                    </a:p>
                  </a:txBody>
                  <a:tcPr marT="45721" marB="45721"/>
                </a:tc>
                <a:extLst>
                  <a:ext uri="{0D108BD9-81ED-4DB2-BD59-A6C34878D82A}">
                    <a16:rowId xmlns:a16="http://schemas.microsoft.com/office/drawing/2014/main" val="10004"/>
                  </a:ext>
                </a:extLst>
              </a:tr>
              <a:tr h="914414">
                <a:tc>
                  <a:txBody>
                    <a:bodyPr/>
                    <a:lstStyle/>
                    <a:p>
                      <a:r>
                        <a:rPr lang="fr-FR" sz="1800" b="1" dirty="0"/>
                        <a:t>Selon le sexe: La calvitie</a:t>
                      </a:r>
                    </a:p>
                  </a:txBody>
                  <a:tcPr marT="45721" marB="45721"/>
                </a:tc>
                <a:tc>
                  <a:txBody>
                    <a:bodyPr/>
                    <a:lstStyle/>
                    <a:p>
                      <a:pPr eaLnBrk="1" hangingPunct="1">
                        <a:buFontTx/>
                        <a:buChar char="•"/>
                      </a:pPr>
                      <a:r>
                        <a:rPr lang="fr-FR" altLang="fr-FR" sz="1800" dirty="0">
                          <a:sym typeface="Wingdings" pitchFamily="2" charset="2"/>
                        </a:rPr>
                        <a:t>Trait mendélien autosomique dominant chez l’homme et récessif chez la femme</a:t>
                      </a:r>
                    </a:p>
                    <a:p>
                      <a:endParaRPr lang="fr-FR" sz="1800" dirty="0"/>
                    </a:p>
                  </a:txBody>
                  <a:tcPr marT="45721" marB="45721"/>
                </a:tc>
                <a:extLst>
                  <a:ext uri="{0D108BD9-81ED-4DB2-BD59-A6C34878D82A}">
                    <a16:rowId xmlns:a16="http://schemas.microsoft.com/office/drawing/2014/main" val="10005"/>
                  </a:ext>
                </a:extLst>
              </a:tr>
            </a:tbl>
          </a:graphicData>
        </a:graphic>
      </p:graphicFrame>
      <p:sp>
        <p:nvSpPr>
          <p:cNvPr id="7" name="Rectangle 6">
            <a:extLst>
              <a:ext uri="{FF2B5EF4-FFF2-40B4-BE49-F238E27FC236}">
                <a16:creationId xmlns:a16="http://schemas.microsoft.com/office/drawing/2014/main" id="{A1AFADFE-8F52-526D-B51A-E5FCF13CD4A3}"/>
              </a:ext>
            </a:extLst>
          </p:cNvPr>
          <p:cNvSpPr/>
          <p:nvPr/>
        </p:nvSpPr>
        <p:spPr>
          <a:xfrm>
            <a:off x="428625" y="1285875"/>
            <a:ext cx="1262063" cy="369888"/>
          </a:xfrm>
          <a:prstGeom prst="rect">
            <a:avLst/>
          </a:prstGeom>
        </p:spPr>
        <p:txBody>
          <a:bodyPr wrap="none">
            <a:spAutoFit/>
          </a:bodyPr>
          <a:lstStyle/>
          <a:p>
            <a:pPr>
              <a:defRPr/>
            </a:pPr>
            <a:r>
              <a:rPr lang="fr-FR" b="1" dirty="0">
                <a:effectLst>
                  <a:outerShdw blurRad="38100" dist="38100" dir="2700000" algn="tl">
                    <a:srgbClr val="000000"/>
                  </a:outerShdw>
                </a:effectLst>
                <a:latin typeface="Arial" charset="0"/>
              </a:rPr>
              <a:t>Exemples</a:t>
            </a:r>
            <a:endParaRPr lang="fr-FR" dirty="0">
              <a:latin typeface="Arial"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8D4A06B3-8B29-FD11-1DBD-3988E7D3254A}"/>
              </a:ext>
            </a:extLst>
          </p:cNvPr>
          <p:cNvSpPr>
            <a:spLocks noGrp="1" noRot="1" noChangeArrowheads="1"/>
          </p:cNvSpPr>
          <p:nvPr>
            <p:ph type="title"/>
          </p:nvPr>
        </p:nvSpPr>
        <p:spPr>
          <a:xfrm>
            <a:off x="1214438" y="274638"/>
            <a:ext cx="6500812" cy="796925"/>
          </a:xfrm>
          <a:solidFill>
            <a:srgbClr val="000099"/>
          </a:solidFill>
        </p:spPr>
        <p:txBody>
          <a:bodyPr/>
          <a:lstStyle/>
          <a:p>
            <a:pPr eaLnBrk="1" hangingPunct="1">
              <a:defRPr/>
            </a:pPr>
            <a:r>
              <a:rPr lang="fr-FR" sz="3600" u="sng" dirty="0">
                <a:solidFill>
                  <a:srgbClr val="FFC000"/>
                </a:solidFill>
              </a:rPr>
              <a:t>Maladie limitée par le sexe</a:t>
            </a:r>
          </a:p>
        </p:txBody>
      </p:sp>
      <p:sp>
        <p:nvSpPr>
          <p:cNvPr id="75779" name="Rectangle 3">
            <a:extLst>
              <a:ext uri="{FF2B5EF4-FFF2-40B4-BE49-F238E27FC236}">
                <a16:creationId xmlns:a16="http://schemas.microsoft.com/office/drawing/2014/main" id="{242EDFF5-D983-150C-B8D5-AA57B0A2E396}"/>
              </a:ext>
            </a:extLst>
          </p:cNvPr>
          <p:cNvSpPr>
            <a:spLocks noGrp="1" noChangeArrowheads="1"/>
          </p:cNvSpPr>
          <p:nvPr>
            <p:ph type="body" idx="1"/>
          </p:nvPr>
        </p:nvSpPr>
        <p:spPr>
          <a:xfrm>
            <a:off x="0" y="1600200"/>
            <a:ext cx="8858250" cy="5257800"/>
          </a:xfrm>
        </p:spPr>
        <p:txBody>
          <a:bodyPr/>
          <a:lstStyle/>
          <a:p>
            <a:pPr eaLnBrk="1" hangingPunct="1">
              <a:lnSpc>
                <a:spcPct val="90000"/>
              </a:lnSpc>
              <a:defRPr/>
            </a:pPr>
            <a:r>
              <a:rPr lang="fr-FR" sz="2800" b="1" dirty="0"/>
              <a:t>C’est une maladie ou un phénotype qui sont transmis par les autosomes mais qui ne s’exprime que dans un seul sexe.</a:t>
            </a:r>
          </a:p>
          <a:p>
            <a:pPr eaLnBrk="1" hangingPunct="1">
              <a:lnSpc>
                <a:spcPct val="90000"/>
              </a:lnSpc>
              <a:buFont typeface="Wingdings" panose="05000000000000000000" pitchFamily="2" charset="2"/>
              <a:buNone/>
              <a:defRPr/>
            </a:pPr>
            <a:r>
              <a:rPr lang="fr-FR" sz="2800" b="1" dirty="0"/>
              <a:t>Ex: La puberté précoce limitée aux garçons</a:t>
            </a:r>
            <a:r>
              <a:rPr lang="fr-FR" sz="2800" dirty="0"/>
              <a:t> </a:t>
            </a:r>
          </a:p>
          <a:p>
            <a:pPr eaLnBrk="1" hangingPunct="1">
              <a:lnSpc>
                <a:spcPct val="90000"/>
              </a:lnSpc>
              <a:buFont typeface="Wingdings" panose="05000000000000000000" pitchFamily="2" charset="2"/>
              <a:buNone/>
              <a:defRPr/>
            </a:pPr>
            <a:r>
              <a:rPr lang="fr-FR" dirty="0">
                <a:solidFill>
                  <a:schemeClr val="hlink"/>
                </a:solidFill>
              </a:rPr>
              <a:t>La </a:t>
            </a:r>
            <a:r>
              <a:rPr lang="fr-FR" dirty="0" err="1">
                <a:solidFill>
                  <a:schemeClr val="hlink"/>
                </a:solidFill>
              </a:rPr>
              <a:t>testotoxicose</a:t>
            </a:r>
            <a:r>
              <a:rPr lang="fr-FR" dirty="0">
                <a:solidFill>
                  <a:schemeClr val="hlink"/>
                </a:solidFill>
              </a:rPr>
              <a:t> familiale</a:t>
            </a:r>
            <a:r>
              <a:rPr lang="fr-FR" sz="2800" dirty="0"/>
              <a:t>: Maladie autosomique (Transmise du père à son fils)</a:t>
            </a:r>
          </a:p>
          <a:p>
            <a:pPr eaLnBrk="1" hangingPunct="1">
              <a:lnSpc>
                <a:spcPct val="90000"/>
              </a:lnSpc>
              <a:buFont typeface="Wingdings" panose="05000000000000000000" pitchFamily="2" charset="2"/>
              <a:buNone/>
              <a:defRPr/>
            </a:pPr>
            <a:endParaRPr lang="fr-FR" sz="2800" dirty="0"/>
          </a:p>
          <a:p>
            <a:pPr eaLnBrk="1" hangingPunct="1">
              <a:lnSpc>
                <a:spcPct val="90000"/>
              </a:lnSpc>
              <a:buFont typeface="Wingdings" panose="05000000000000000000" pitchFamily="2" charset="2"/>
              <a:buNone/>
              <a:defRPr/>
            </a:pPr>
            <a:r>
              <a:rPr lang="fr-FR" sz="2800" dirty="0"/>
              <a:t>Exemple : Enfant de 4 ans avec une taille de 120 cm, masses musculaires et développement d’organe génitaux externes et une poussés de croissance habituellement observée à l’adolescence.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a:extLst>
              <a:ext uri="{FF2B5EF4-FFF2-40B4-BE49-F238E27FC236}">
                <a16:creationId xmlns:a16="http://schemas.microsoft.com/office/drawing/2014/main" id="{491E97D9-3053-280A-FC91-72BC81421120}"/>
              </a:ext>
            </a:extLst>
          </p:cNvPr>
          <p:cNvSpPr>
            <a:spLocks noGrp="1" noChangeArrowheads="1"/>
          </p:cNvSpPr>
          <p:nvPr>
            <p:ph type="body" idx="1"/>
          </p:nvPr>
        </p:nvSpPr>
        <p:spPr>
          <a:xfrm>
            <a:off x="0" y="1052513"/>
            <a:ext cx="9144000" cy="5516562"/>
          </a:xfrm>
        </p:spPr>
        <p:txBody>
          <a:bodyPr/>
          <a:lstStyle/>
          <a:p>
            <a:pPr eaLnBrk="1" hangingPunct="1">
              <a:lnSpc>
                <a:spcPct val="80000"/>
              </a:lnSpc>
              <a:defRPr/>
            </a:pPr>
            <a:r>
              <a:rPr lang="fr-FR" sz="2400" b="1" dirty="0"/>
              <a:t>C’est une maladie ou un phénotype qui sont exprimés dans les deux sexes mais avec des fréquences différentes.</a:t>
            </a:r>
          </a:p>
          <a:p>
            <a:pPr eaLnBrk="1" hangingPunct="1">
              <a:lnSpc>
                <a:spcPct val="80000"/>
              </a:lnSpc>
              <a:defRPr/>
            </a:pPr>
            <a:endParaRPr lang="fr-FR" sz="2400" b="1" i="1" u="sng" dirty="0"/>
          </a:p>
          <a:p>
            <a:pPr eaLnBrk="1" hangingPunct="1">
              <a:lnSpc>
                <a:spcPct val="80000"/>
              </a:lnSpc>
              <a:defRPr/>
            </a:pPr>
            <a:r>
              <a:rPr lang="fr-FR" sz="2400" b="1" i="1" u="sng" dirty="0">
                <a:solidFill>
                  <a:srgbClr val="FFFF00"/>
                </a:solidFill>
              </a:rPr>
              <a:t>L’hémochromatose</a:t>
            </a:r>
            <a:r>
              <a:rPr lang="fr-FR" sz="2400" i="1" u="sng" dirty="0"/>
              <a:t> </a:t>
            </a:r>
            <a:endParaRPr lang="fr-FR" sz="2400" b="1" dirty="0"/>
          </a:p>
          <a:p>
            <a:pPr eaLnBrk="1" hangingPunct="1">
              <a:lnSpc>
                <a:spcPct val="80000"/>
              </a:lnSpc>
              <a:defRPr/>
            </a:pPr>
            <a:r>
              <a:rPr lang="fr-FR" sz="2400" b="1" dirty="0"/>
              <a:t>C’est un trouble du métabolisme du fer, avec une augmentation de l’absorption du fer d’ou une surcharge en fer avec des conséquences pathologiques sévères</a:t>
            </a:r>
            <a:r>
              <a:rPr lang="fr-FR" sz="2400" dirty="0"/>
              <a:t>.</a:t>
            </a:r>
            <a:endParaRPr lang="fr-FR" sz="2400" b="1" i="1" dirty="0"/>
          </a:p>
          <a:p>
            <a:pPr lvl="1" eaLnBrk="1" hangingPunct="1">
              <a:lnSpc>
                <a:spcPct val="80000"/>
              </a:lnSpc>
              <a:defRPr/>
            </a:pPr>
            <a:r>
              <a:rPr lang="fr-FR" sz="2000" b="1" i="1" dirty="0"/>
              <a:t>Maladie autosomique récessive</a:t>
            </a:r>
            <a:endParaRPr lang="fr-FR" sz="2000" b="1" dirty="0"/>
          </a:p>
          <a:p>
            <a:pPr lvl="1" eaLnBrk="1" hangingPunct="1">
              <a:lnSpc>
                <a:spcPct val="80000"/>
              </a:lnSpc>
              <a:defRPr/>
            </a:pPr>
            <a:r>
              <a:rPr lang="fr-FR" sz="2000" b="1" dirty="0"/>
              <a:t>Plus fréquente chez les hommes que chez les femmes</a:t>
            </a:r>
            <a:r>
              <a:rPr lang="fr-FR" sz="2000" dirty="0"/>
              <a:t>.</a:t>
            </a:r>
          </a:p>
          <a:p>
            <a:pPr eaLnBrk="1" hangingPunct="1">
              <a:lnSpc>
                <a:spcPct val="80000"/>
              </a:lnSpc>
              <a:defRPr/>
            </a:pPr>
            <a:r>
              <a:rPr lang="fr-FR" sz="2400" dirty="0"/>
              <a:t>L’incidence est faible (1/10) chez les femmes ( Moindre alimentation en fer et augmentation des pertes lors des menstruations ? ).</a:t>
            </a:r>
          </a:p>
          <a:p>
            <a:pPr eaLnBrk="1" hangingPunct="1">
              <a:lnSpc>
                <a:spcPct val="80000"/>
              </a:lnSpc>
              <a:defRPr/>
            </a:pPr>
            <a:endParaRPr lang="fr-FR" sz="2400" b="1" i="1" u="sng" dirty="0"/>
          </a:p>
          <a:p>
            <a:pPr eaLnBrk="1" hangingPunct="1">
              <a:lnSpc>
                <a:spcPct val="80000"/>
              </a:lnSpc>
              <a:defRPr/>
            </a:pPr>
            <a:r>
              <a:rPr lang="fr-FR" sz="2400" b="1" i="1" u="sng" dirty="0">
                <a:solidFill>
                  <a:srgbClr val="FFFF00"/>
                </a:solidFill>
              </a:rPr>
              <a:t>L’hyperplasie congénitale des surrénales</a:t>
            </a:r>
            <a:endParaRPr lang="fr-FR" sz="2400" b="1" dirty="0">
              <a:solidFill>
                <a:srgbClr val="FFFF00"/>
              </a:solidFill>
            </a:endParaRPr>
          </a:p>
          <a:p>
            <a:pPr lvl="1" eaLnBrk="1" hangingPunct="1">
              <a:lnSpc>
                <a:spcPct val="80000"/>
              </a:lnSpc>
              <a:defRPr/>
            </a:pPr>
            <a:r>
              <a:rPr lang="fr-FR" sz="2000" b="1" dirty="0"/>
              <a:t>C’est un déficit en 21 </a:t>
            </a:r>
            <a:r>
              <a:rPr lang="fr-FR" sz="2000" b="1" dirty="0" err="1"/>
              <a:t>hydroxylase</a:t>
            </a:r>
            <a:r>
              <a:rPr lang="fr-FR" sz="2000" dirty="0"/>
              <a:t>. </a:t>
            </a:r>
            <a:endParaRPr lang="fr-FR" sz="2000" b="1" dirty="0"/>
          </a:p>
          <a:p>
            <a:pPr lvl="1" eaLnBrk="1" hangingPunct="1">
              <a:lnSpc>
                <a:spcPct val="80000"/>
              </a:lnSpc>
              <a:defRPr/>
            </a:pPr>
            <a:r>
              <a:rPr lang="fr-FR" sz="2000" b="1" dirty="0"/>
              <a:t>Diagnostiqué à la naissance chez les nouveaux nés de sexe féminin</a:t>
            </a:r>
            <a:r>
              <a:rPr lang="fr-FR" sz="2000" dirty="0"/>
              <a:t> (parce qu’elle conduit à une ambiguïté génitale, mais ne peut-être détecter chez les garçons).</a:t>
            </a:r>
            <a:r>
              <a:rPr lang="fr-FR" sz="2400" dirty="0"/>
              <a:t> </a:t>
            </a:r>
          </a:p>
        </p:txBody>
      </p:sp>
      <p:sp>
        <p:nvSpPr>
          <p:cNvPr id="76804" name="Rectangle 4">
            <a:extLst>
              <a:ext uri="{FF2B5EF4-FFF2-40B4-BE49-F238E27FC236}">
                <a16:creationId xmlns:a16="http://schemas.microsoft.com/office/drawing/2014/main" id="{6272764A-8063-2FBD-4CDA-A80D48DB0F16}"/>
              </a:ext>
            </a:extLst>
          </p:cNvPr>
          <p:cNvSpPr>
            <a:spLocks noGrp="1" noRot="1" noChangeArrowheads="1"/>
          </p:cNvSpPr>
          <p:nvPr>
            <p:ph type="title"/>
          </p:nvPr>
        </p:nvSpPr>
        <p:spPr>
          <a:xfrm>
            <a:off x="1187450" y="260350"/>
            <a:ext cx="6994525" cy="777875"/>
          </a:xfrm>
          <a:solidFill>
            <a:srgbClr val="000099"/>
          </a:solidFill>
          <a:ln>
            <a:solidFill>
              <a:schemeClr val="tx1"/>
            </a:solidFill>
          </a:ln>
        </p:spPr>
        <p:txBody>
          <a:bodyPr/>
          <a:lstStyle/>
          <a:p>
            <a:pPr eaLnBrk="1" hangingPunct="1">
              <a:defRPr/>
            </a:pPr>
            <a:r>
              <a:rPr lang="fr-FR" sz="3600" u="sng" dirty="0">
                <a:solidFill>
                  <a:srgbClr val="FFC000"/>
                </a:solidFill>
              </a:rPr>
              <a:t>Maladie influencée par le sexe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a:extLst>
              <a:ext uri="{FF2B5EF4-FFF2-40B4-BE49-F238E27FC236}">
                <a16:creationId xmlns:a16="http://schemas.microsoft.com/office/drawing/2014/main" id="{F6791B82-8210-701D-6C12-3BFF249283B9}"/>
              </a:ext>
            </a:extLst>
          </p:cNvPr>
          <p:cNvSpPr>
            <a:spLocks noChangeArrowheads="1"/>
          </p:cNvSpPr>
          <p:nvPr/>
        </p:nvSpPr>
        <p:spPr bwMode="auto">
          <a:xfrm>
            <a:off x="1428750" y="228600"/>
            <a:ext cx="6215063" cy="685800"/>
          </a:xfrm>
          <a:prstGeom prst="rect">
            <a:avLst/>
          </a:prstGeom>
          <a:solidFill>
            <a:schemeClr val="bg1"/>
          </a:solidFill>
          <a:ln w="9525">
            <a:noFill/>
            <a:miter lim="800000"/>
            <a:headEnd/>
            <a:tailEnd/>
          </a:ln>
          <a:effectLst/>
        </p:spPr>
        <p:txBody>
          <a:bodyPr anchor="ctr"/>
          <a:lstStyle/>
          <a:p>
            <a:pPr algn="ctr" eaLnBrk="1" hangingPunct="1">
              <a:defRPr/>
            </a:pPr>
            <a:r>
              <a:rPr lang="fr-FR" sz="4000" b="1" dirty="0">
                <a:solidFill>
                  <a:srgbClr val="FFC000"/>
                </a:solidFill>
                <a:effectLst>
                  <a:outerShdw blurRad="38100" dist="38100" dir="2700000" algn="tl">
                    <a:srgbClr val="000000"/>
                  </a:outerShdw>
                </a:effectLst>
                <a:latin typeface="Garamond" pitchFamily="18" charset="0"/>
              </a:rPr>
              <a:t>Notion de Pléiotropie</a:t>
            </a:r>
          </a:p>
        </p:txBody>
      </p:sp>
      <p:sp>
        <p:nvSpPr>
          <p:cNvPr id="106498" name="Rectangle 3">
            <a:extLst>
              <a:ext uri="{FF2B5EF4-FFF2-40B4-BE49-F238E27FC236}">
                <a16:creationId xmlns:a16="http://schemas.microsoft.com/office/drawing/2014/main" id="{9A22307D-BE67-E22C-C16F-3A3DB15FA5B5}"/>
              </a:ext>
            </a:extLst>
          </p:cNvPr>
          <p:cNvSpPr>
            <a:spLocks noChangeArrowheads="1"/>
          </p:cNvSpPr>
          <p:nvPr/>
        </p:nvSpPr>
        <p:spPr bwMode="auto">
          <a:xfrm>
            <a:off x="352425" y="1127125"/>
            <a:ext cx="8613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2000">
                <a:latin typeface="Arial" panose="020B0604020202020204" pitchFamily="34" charset="0"/>
              </a:rPr>
              <a:t>	Une mutation unique peut provoquer des anomalies de plusieurs organes ou tissus, parfois sans lien apparent</a:t>
            </a:r>
          </a:p>
        </p:txBody>
      </p:sp>
      <p:sp>
        <p:nvSpPr>
          <p:cNvPr id="13316" name="Rectangle 4">
            <a:extLst>
              <a:ext uri="{FF2B5EF4-FFF2-40B4-BE49-F238E27FC236}">
                <a16:creationId xmlns:a16="http://schemas.microsoft.com/office/drawing/2014/main" id="{995F00F7-8691-4B4A-7D63-CF49EFD21328}"/>
              </a:ext>
            </a:extLst>
          </p:cNvPr>
          <p:cNvSpPr>
            <a:spLocks noChangeArrowheads="1"/>
          </p:cNvSpPr>
          <p:nvPr/>
        </p:nvSpPr>
        <p:spPr bwMode="auto">
          <a:xfrm>
            <a:off x="352425" y="2028825"/>
            <a:ext cx="8613775" cy="708025"/>
          </a:xfrm>
          <a:prstGeom prst="rect">
            <a:avLst/>
          </a:prstGeom>
          <a:noFill/>
          <a:ln w="9525">
            <a:noFill/>
            <a:miter lim="800000"/>
            <a:headEnd/>
            <a:tailEnd/>
          </a:ln>
        </p:spPr>
        <p:txBody>
          <a:bodyPr>
            <a:spAutoFit/>
          </a:bodyPr>
          <a:lstStyle/>
          <a:p>
            <a:pPr marL="80963" eaLnBrk="1" hangingPunct="1">
              <a:buFont typeface="Wingdings" pitchFamily="2" charset="2"/>
              <a:buChar char="q"/>
              <a:defRPr/>
            </a:pPr>
            <a:r>
              <a:rPr lang="fr-FR" altLang="fr-FR" sz="2000" u="sng" dirty="0">
                <a:latin typeface="Arial" charset="0"/>
              </a:rPr>
              <a:t> </a:t>
            </a:r>
            <a:r>
              <a:rPr lang="fr-FR" altLang="fr-FR" sz="2000" b="1" u="sng" dirty="0">
                <a:solidFill>
                  <a:srgbClr val="FF0000"/>
                </a:solidFill>
                <a:latin typeface="Arial" charset="0"/>
              </a:rPr>
              <a:t>Syndrome de </a:t>
            </a:r>
            <a:r>
              <a:rPr lang="fr-FR" altLang="fr-FR" sz="2000" b="1" u="sng" dirty="0" err="1">
                <a:solidFill>
                  <a:srgbClr val="FF0000"/>
                </a:solidFill>
                <a:latin typeface="Arial" charset="0"/>
              </a:rPr>
              <a:t>Marfan</a:t>
            </a:r>
            <a:r>
              <a:rPr lang="fr-FR" altLang="fr-FR" sz="2000" b="1" dirty="0">
                <a:solidFill>
                  <a:srgbClr val="FF0000"/>
                </a:solidFill>
                <a:latin typeface="Arial" charset="0"/>
              </a:rPr>
              <a:t>  </a:t>
            </a:r>
            <a:r>
              <a:rPr lang="fr-FR" altLang="fr-FR" sz="2000" dirty="0">
                <a:latin typeface="Arial" charset="0"/>
              </a:rPr>
              <a:t>du à des mutations du gène de la </a:t>
            </a:r>
            <a:r>
              <a:rPr lang="fr-FR" altLang="fr-FR" sz="2000" dirty="0" err="1">
                <a:latin typeface="Arial" charset="0"/>
              </a:rPr>
              <a:t>fibrilline</a:t>
            </a:r>
            <a:r>
              <a:rPr lang="fr-FR" altLang="fr-FR" sz="2000" dirty="0">
                <a:latin typeface="Arial" charset="0"/>
              </a:rPr>
              <a:t> 	</a:t>
            </a:r>
          </a:p>
          <a:p>
            <a:pPr marL="457200" indent="-457200" eaLnBrk="1" hangingPunct="1">
              <a:defRPr/>
            </a:pPr>
            <a:r>
              <a:rPr lang="fr-FR" altLang="fr-FR" sz="2000" dirty="0">
                <a:latin typeface="Arial" charset="0"/>
              </a:rPr>
              <a:t>(protéine de la matrice extracellulaire)</a:t>
            </a:r>
          </a:p>
        </p:txBody>
      </p:sp>
      <p:sp>
        <p:nvSpPr>
          <p:cNvPr id="106500" name="Rectangle 10">
            <a:extLst>
              <a:ext uri="{FF2B5EF4-FFF2-40B4-BE49-F238E27FC236}">
                <a16:creationId xmlns:a16="http://schemas.microsoft.com/office/drawing/2014/main" id="{4D1DFBB9-3B6B-8A26-96A3-C8121C6D6AB2}"/>
              </a:ext>
            </a:extLst>
          </p:cNvPr>
          <p:cNvSpPr>
            <a:spLocks noChangeArrowheads="1"/>
          </p:cNvSpPr>
          <p:nvPr/>
        </p:nvSpPr>
        <p:spPr bwMode="auto">
          <a:xfrm>
            <a:off x="3429000" y="2928938"/>
            <a:ext cx="2706688" cy="711200"/>
          </a:xfrm>
          <a:prstGeom prst="rect">
            <a:avLst/>
          </a:prstGeom>
          <a:solidFill>
            <a:schemeClr val="bg1"/>
          </a:solidFill>
          <a:ln w="9525">
            <a:solidFill>
              <a:schemeClr val="accent2"/>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fr-FR" altLang="fr-FR" sz="2000">
                <a:solidFill>
                  <a:schemeClr val="accent2"/>
                </a:solidFill>
                <a:latin typeface="Arial" panose="020B0604020202020204" pitchFamily="34" charset="0"/>
              </a:rPr>
              <a:t>Anomalies cardiovasculaires</a:t>
            </a:r>
          </a:p>
        </p:txBody>
      </p:sp>
      <p:sp>
        <p:nvSpPr>
          <p:cNvPr id="106501" name="Rectangle 11">
            <a:extLst>
              <a:ext uri="{FF2B5EF4-FFF2-40B4-BE49-F238E27FC236}">
                <a16:creationId xmlns:a16="http://schemas.microsoft.com/office/drawing/2014/main" id="{E3A6B036-9DBA-52BF-0231-4417BCD7E0BD}"/>
              </a:ext>
            </a:extLst>
          </p:cNvPr>
          <p:cNvSpPr>
            <a:spLocks noChangeArrowheads="1"/>
          </p:cNvSpPr>
          <p:nvPr/>
        </p:nvSpPr>
        <p:spPr bwMode="auto">
          <a:xfrm>
            <a:off x="6267450" y="3094038"/>
            <a:ext cx="2590800" cy="406400"/>
          </a:xfrm>
          <a:prstGeom prst="rect">
            <a:avLst/>
          </a:prstGeom>
          <a:solidFill>
            <a:schemeClr val="bg1"/>
          </a:solidFill>
          <a:ln w="9525">
            <a:solidFill>
              <a:schemeClr val="accent2"/>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50000"/>
              </a:spcBef>
              <a:buClrTx/>
              <a:buSzTx/>
              <a:buFontTx/>
              <a:buNone/>
            </a:pPr>
            <a:r>
              <a:rPr lang="fr-FR" altLang="fr-FR" sz="2000">
                <a:solidFill>
                  <a:schemeClr val="accent2"/>
                </a:solidFill>
                <a:latin typeface="Arial" panose="020B0604020202020204" pitchFamily="34" charset="0"/>
              </a:rPr>
              <a:t>Anomalies oculaires</a:t>
            </a:r>
          </a:p>
        </p:txBody>
      </p:sp>
      <p:sp>
        <p:nvSpPr>
          <p:cNvPr id="106502" name="Rectangle 12">
            <a:extLst>
              <a:ext uri="{FF2B5EF4-FFF2-40B4-BE49-F238E27FC236}">
                <a16:creationId xmlns:a16="http://schemas.microsoft.com/office/drawing/2014/main" id="{2AC8A503-A943-9CD2-D6CC-52816C9587BC}"/>
              </a:ext>
            </a:extLst>
          </p:cNvPr>
          <p:cNvSpPr>
            <a:spLocks noChangeArrowheads="1"/>
          </p:cNvSpPr>
          <p:nvPr/>
        </p:nvSpPr>
        <p:spPr bwMode="auto">
          <a:xfrm>
            <a:off x="285750" y="3071813"/>
            <a:ext cx="2947988" cy="406400"/>
          </a:xfrm>
          <a:prstGeom prst="rect">
            <a:avLst/>
          </a:prstGeom>
          <a:solidFill>
            <a:schemeClr val="bg1"/>
          </a:solidFill>
          <a:ln w="9525">
            <a:solidFill>
              <a:schemeClr val="accent2"/>
            </a:solidFill>
            <a:miter lim="800000"/>
            <a:headEnd/>
            <a:tailEnd/>
          </a:ln>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fr-FR" altLang="fr-FR" sz="2000">
                <a:solidFill>
                  <a:schemeClr val="accent2"/>
                </a:solidFill>
                <a:latin typeface="Arial" panose="020B0604020202020204" pitchFamily="34" charset="0"/>
              </a:rPr>
              <a:t>Anomalies squelettiques</a:t>
            </a:r>
          </a:p>
        </p:txBody>
      </p:sp>
      <p:sp>
        <p:nvSpPr>
          <p:cNvPr id="106503" name="Rectangle 14">
            <a:extLst>
              <a:ext uri="{FF2B5EF4-FFF2-40B4-BE49-F238E27FC236}">
                <a16:creationId xmlns:a16="http://schemas.microsoft.com/office/drawing/2014/main" id="{BB83D5C8-408C-09E6-4893-1CBD8B17E3A4}"/>
              </a:ext>
            </a:extLst>
          </p:cNvPr>
          <p:cNvSpPr>
            <a:spLocks noChangeArrowheads="1"/>
          </p:cNvSpPr>
          <p:nvPr/>
        </p:nvSpPr>
        <p:spPr bwMode="auto">
          <a:xfrm>
            <a:off x="285750" y="4214813"/>
            <a:ext cx="82867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 typeface="Wingdings" panose="05000000000000000000" pitchFamily="2" charset="2"/>
              <a:buChar char="q"/>
            </a:pPr>
            <a:r>
              <a:rPr lang="fr-FR" altLang="fr-FR" sz="2000">
                <a:latin typeface="Arial" panose="020B0604020202020204" pitchFamily="34" charset="0"/>
              </a:rPr>
              <a:t> </a:t>
            </a:r>
            <a:r>
              <a:rPr lang="fr-FR" altLang="fr-FR" sz="2000" b="1" u="sng">
                <a:solidFill>
                  <a:srgbClr val="FF0000"/>
                </a:solidFill>
                <a:latin typeface="Arial" panose="020B0604020202020204" pitchFamily="34" charset="0"/>
              </a:rPr>
              <a:t>La phénylcétonurie </a:t>
            </a:r>
            <a:r>
              <a:rPr lang="fr-FR" altLang="fr-FR" sz="2000">
                <a:latin typeface="Arial" panose="020B0604020202020204" pitchFamily="34" charset="0"/>
              </a:rPr>
              <a:t>(déficit en </a:t>
            </a:r>
            <a:r>
              <a:rPr lang="fr-FR" altLang="fr-FR" sz="2000">
                <a:latin typeface="Arial" panose="020B0604020202020204" pitchFamily="34" charset="0"/>
                <a:hlinkClick r:id="rId2"/>
              </a:rPr>
              <a:t>phénylalanine</a:t>
            </a:r>
            <a:r>
              <a:rPr lang="fr-FR" altLang="fr-FR" sz="2000">
                <a:latin typeface="Arial" panose="020B0604020202020204" pitchFamily="34" charset="0"/>
              </a:rPr>
              <a:t> </a:t>
            </a:r>
            <a:r>
              <a:rPr lang="fr-FR" altLang="fr-FR" sz="2000">
                <a:latin typeface="Arial" panose="020B0604020202020204" pitchFamily="34" charset="0"/>
                <a:hlinkClick r:id="rId3"/>
              </a:rPr>
              <a:t>hydroxylase</a:t>
            </a:r>
            <a:r>
              <a:rPr lang="fr-FR" altLang="fr-FR" sz="2000">
                <a:latin typeface="Arial" panose="020B0604020202020204" pitchFamily="34" charset="0"/>
              </a:rPr>
              <a:t>), </a:t>
            </a:r>
          </a:p>
          <a:p>
            <a:pPr>
              <a:spcBef>
                <a:spcPct val="0"/>
              </a:spcBef>
              <a:buClrTx/>
              <a:buSzTx/>
              <a:buFontTx/>
              <a:buNone/>
            </a:pPr>
            <a:r>
              <a:rPr lang="fr-FR" altLang="fr-FR" sz="2000">
                <a:latin typeface="Arial" panose="020B0604020202020204" pitchFamily="34" charset="0"/>
              </a:rPr>
              <a:t>La mutation d’un seul gène entraîne une retard mental, des problèmes de </a:t>
            </a:r>
            <a:r>
              <a:rPr lang="fr-FR" altLang="fr-FR" sz="2000">
                <a:latin typeface="Arial" panose="020B0604020202020204" pitchFamily="34" charset="0"/>
                <a:hlinkClick r:id="rId4"/>
              </a:rPr>
              <a:t>coloration</a:t>
            </a:r>
            <a:r>
              <a:rPr lang="fr-FR" altLang="fr-FR" sz="2000">
                <a:latin typeface="Arial" panose="020B0604020202020204" pitchFamily="34" charset="0"/>
              </a:rPr>
              <a:t> de la peau, etc.</a:t>
            </a:r>
            <a:br>
              <a:rPr lang="fr-FR" altLang="fr-FR" sz="2000">
                <a:latin typeface="Arial" panose="020B0604020202020204" pitchFamily="34" charset="0"/>
              </a:rPr>
            </a:br>
            <a:endParaRPr lang="fr-FR" altLang="fr-FR" sz="2000">
              <a:latin typeface="Arial" panose="020B0604020202020204"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a:extLst>
              <a:ext uri="{FF2B5EF4-FFF2-40B4-BE49-F238E27FC236}">
                <a16:creationId xmlns:a16="http://schemas.microsoft.com/office/drawing/2014/main" id="{E66C3B11-6C30-0FEC-C1F3-765B4BAA1CDD}"/>
              </a:ext>
            </a:extLst>
          </p:cNvPr>
          <p:cNvSpPr>
            <a:spLocks noGrp="1" noRot="1" noChangeArrowheads="1"/>
          </p:cNvSpPr>
          <p:nvPr>
            <p:ph type="title"/>
          </p:nvPr>
        </p:nvSpPr>
        <p:spPr>
          <a:xfrm>
            <a:off x="6286500" y="71438"/>
            <a:ext cx="2786063" cy="285750"/>
          </a:xfrm>
        </p:spPr>
        <p:txBody>
          <a:bodyPr/>
          <a:lstStyle/>
          <a:p>
            <a:pPr eaLnBrk="1" hangingPunct="1">
              <a:defRPr/>
            </a:pPr>
            <a:br>
              <a:rPr lang="en-GB" sz="2800" u="sng" dirty="0"/>
            </a:br>
            <a:r>
              <a:rPr lang="en-GB" sz="2800" dirty="0"/>
              <a:t>P l é </a:t>
            </a:r>
            <a:r>
              <a:rPr lang="en-GB" sz="2800" dirty="0" err="1"/>
              <a:t>i</a:t>
            </a:r>
            <a:r>
              <a:rPr lang="en-GB" sz="2800" dirty="0"/>
              <a:t> o t r o p </a:t>
            </a:r>
            <a:r>
              <a:rPr lang="en-GB" sz="2800" dirty="0" err="1"/>
              <a:t>i</a:t>
            </a:r>
            <a:r>
              <a:rPr lang="en-GB" sz="2800" dirty="0"/>
              <a:t> e</a:t>
            </a:r>
            <a:br>
              <a:rPr lang="fr-FR" sz="2800" dirty="0"/>
            </a:br>
            <a:endParaRPr lang="fr-FR" sz="2800" dirty="0"/>
          </a:p>
        </p:txBody>
      </p:sp>
      <p:sp>
        <p:nvSpPr>
          <p:cNvPr id="78853" name="Rectangle 5">
            <a:extLst>
              <a:ext uri="{FF2B5EF4-FFF2-40B4-BE49-F238E27FC236}">
                <a16:creationId xmlns:a16="http://schemas.microsoft.com/office/drawing/2014/main" id="{496797AC-F3CC-8CC4-D9A4-4230FCA8D0FD}"/>
              </a:ext>
            </a:extLst>
          </p:cNvPr>
          <p:cNvSpPr>
            <a:spLocks noGrp="1" noChangeArrowheads="1"/>
          </p:cNvSpPr>
          <p:nvPr>
            <p:ph type="body" idx="1"/>
          </p:nvPr>
        </p:nvSpPr>
        <p:spPr>
          <a:xfrm>
            <a:off x="0" y="714375"/>
            <a:ext cx="8786813" cy="1928813"/>
          </a:xfrm>
        </p:spPr>
        <p:txBody>
          <a:bodyPr>
            <a:noAutofit/>
          </a:bodyPr>
          <a:lstStyle/>
          <a:p>
            <a:pPr algn="just" eaLnBrk="1" hangingPunct="1">
              <a:buFont typeface="Wingdings" panose="05000000000000000000" pitchFamily="2" charset="2"/>
              <a:buNone/>
              <a:defRPr/>
            </a:pPr>
            <a:r>
              <a:rPr lang="fr-FR" sz="2400" b="1" u="sng" dirty="0">
                <a:solidFill>
                  <a:srgbClr val="FF0000"/>
                </a:solidFill>
                <a:latin typeface="Arial" pitchFamily="34" charset="0"/>
                <a:cs typeface="Arial" pitchFamily="34" charset="0"/>
              </a:rPr>
              <a:t>Le syndrome de </a:t>
            </a:r>
            <a:r>
              <a:rPr lang="fr-FR" sz="2400" b="1" u="sng" dirty="0" err="1">
                <a:solidFill>
                  <a:srgbClr val="FF0000"/>
                </a:solidFill>
                <a:latin typeface="Arial" pitchFamily="34" charset="0"/>
                <a:cs typeface="Arial" pitchFamily="34" charset="0"/>
              </a:rPr>
              <a:t>Bardet</a:t>
            </a:r>
            <a:r>
              <a:rPr lang="fr-FR" sz="2400" b="1" u="sng" dirty="0">
                <a:solidFill>
                  <a:srgbClr val="FF0000"/>
                </a:solidFill>
                <a:latin typeface="Arial" pitchFamily="34" charset="0"/>
                <a:cs typeface="Arial" pitchFamily="34" charset="0"/>
              </a:rPr>
              <a:t>-</a:t>
            </a:r>
            <a:r>
              <a:rPr lang="fr-FR" sz="2400" b="1" u="sng" dirty="0" err="1">
                <a:solidFill>
                  <a:srgbClr val="FF0000"/>
                </a:solidFill>
                <a:latin typeface="Arial" pitchFamily="34" charset="0"/>
                <a:cs typeface="Arial" pitchFamily="34" charset="0"/>
              </a:rPr>
              <a:t>Biedl</a:t>
            </a:r>
            <a:endParaRPr lang="fr-FR" sz="2400" b="1" u="sng" dirty="0">
              <a:solidFill>
                <a:srgbClr val="FF0000"/>
              </a:solidFill>
              <a:latin typeface="Arial" pitchFamily="34" charset="0"/>
              <a:cs typeface="Arial" pitchFamily="34" charset="0"/>
            </a:endParaRPr>
          </a:p>
          <a:p>
            <a:pPr algn="just" eaLnBrk="1" hangingPunct="1">
              <a:buFont typeface="Wingdings" panose="05000000000000000000" pitchFamily="2" charset="2"/>
              <a:buNone/>
              <a:defRPr/>
            </a:pPr>
            <a:r>
              <a:rPr lang="fr-FR" sz="2000" dirty="0">
                <a:effectLst>
                  <a:outerShdw blurRad="38100" dist="38100" dir="2700000" algn="tl">
                    <a:srgbClr val="000000">
                      <a:alpha val="43137"/>
                    </a:srgbClr>
                  </a:outerShdw>
                </a:effectLst>
                <a:latin typeface="Arial" pitchFamily="34" charset="0"/>
                <a:cs typeface="Arial" pitchFamily="34" charset="0"/>
              </a:rPr>
              <a:t>Hypogonadisme, polydactylie, surdité, obésité, de rétinopathies pigmentaire et de retard mental</a:t>
            </a:r>
          </a:p>
          <a:p>
            <a:pPr algn="just" eaLnBrk="1" hangingPunct="1">
              <a:buFont typeface="Wingdings" panose="05000000000000000000" pitchFamily="2" charset="2"/>
              <a:buNone/>
              <a:defRPr/>
            </a:pPr>
            <a:r>
              <a:rPr lang="fr-FR" sz="2000" dirty="0">
                <a:effectLst>
                  <a:outerShdw blurRad="38100" dist="38100" dir="2700000" algn="tl">
                    <a:srgbClr val="000000">
                      <a:alpha val="43137"/>
                    </a:srgbClr>
                  </a:outerShdw>
                </a:effectLst>
                <a:latin typeface="Arial" pitchFamily="34" charset="0"/>
                <a:cs typeface="Arial" pitchFamily="34" charset="0"/>
              </a:rPr>
              <a:t>La relation qui existe entre les différentes manifestations cliniques n’est pas encore établie</a:t>
            </a:r>
          </a:p>
          <a:p>
            <a:pPr algn="just" eaLnBrk="1" hangingPunct="1">
              <a:buFont typeface="Wingdings" panose="05000000000000000000" pitchFamily="2" charset="2"/>
              <a:buNone/>
              <a:defRPr/>
            </a:pPr>
            <a:r>
              <a:rPr lang="fr-FR" sz="2800" dirty="0"/>
              <a:t> </a:t>
            </a:r>
          </a:p>
        </p:txBody>
      </p:sp>
      <p:sp>
        <p:nvSpPr>
          <p:cNvPr id="5" name="Rectangle 4">
            <a:extLst>
              <a:ext uri="{FF2B5EF4-FFF2-40B4-BE49-F238E27FC236}">
                <a16:creationId xmlns:a16="http://schemas.microsoft.com/office/drawing/2014/main" id="{2658092E-A9EB-1FD8-EC9D-849E39D95BF5}"/>
              </a:ext>
            </a:extLst>
          </p:cNvPr>
          <p:cNvSpPr/>
          <p:nvPr/>
        </p:nvSpPr>
        <p:spPr>
          <a:xfrm>
            <a:off x="-55563" y="3143250"/>
            <a:ext cx="8081963" cy="1446213"/>
          </a:xfrm>
          <a:prstGeom prst="rect">
            <a:avLst/>
          </a:prstGeom>
        </p:spPr>
        <p:txBody>
          <a:bodyPr wrap="none">
            <a:spAutoFit/>
          </a:bodyPr>
          <a:lstStyle/>
          <a:p>
            <a:pPr>
              <a:defRPr/>
            </a:pPr>
            <a:r>
              <a:rPr lang="fr-FR" sz="2400" b="1" dirty="0">
                <a:solidFill>
                  <a:srgbClr val="FF0000"/>
                </a:solidFill>
                <a:cs typeface="Arial" pitchFamily="34" charset="0"/>
              </a:rPr>
              <a:t> (</a:t>
            </a:r>
            <a:r>
              <a:rPr lang="fr-FR" sz="2400" b="1" u="sng" dirty="0">
                <a:solidFill>
                  <a:srgbClr val="FF0000"/>
                </a:solidFill>
                <a:cs typeface="Arial" pitchFamily="34" charset="0"/>
              </a:rPr>
              <a:t>Thalassémie), ou </a:t>
            </a:r>
            <a:r>
              <a:rPr lang="fr-FR" sz="2400" u="sng" dirty="0">
                <a:solidFill>
                  <a:srgbClr val="FF0000"/>
                </a:solidFill>
                <a:cs typeface="Arial" pitchFamily="34" charset="0"/>
                <a:hlinkClick r:id="rId3"/>
              </a:rPr>
              <a:t>drépanocytos</a:t>
            </a:r>
            <a:r>
              <a:rPr lang="fr-FR" sz="2400" b="1" u="sng" dirty="0">
                <a:solidFill>
                  <a:srgbClr val="FF0000"/>
                </a:solidFill>
                <a:cs typeface="Arial" pitchFamily="34" charset="0"/>
                <a:hlinkClick r:id="rId3"/>
              </a:rPr>
              <a:t>e</a:t>
            </a:r>
            <a:r>
              <a:rPr lang="fr-FR" sz="3200" b="1" dirty="0">
                <a:solidFill>
                  <a:srgbClr val="FF0000"/>
                </a:solidFill>
                <a:latin typeface="+mj-lt"/>
              </a:rPr>
              <a:t>: </a:t>
            </a:r>
          </a:p>
          <a:p>
            <a:pPr>
              <a:defRPr/>
            </a:pPr>
            <a:r>
              <a:rPr lang="fr-FR" sz="2400" dirty="0">
                <a:cs typeface="Arial" pitchFamily="34" charset="0"/>
              </a:rPr>
              <a:t>changement de forme des </a:t>
            </a:r>
            <a:r>
              <a:rPr lang="fr-FR" sz="2400" dirty="0">
                <a:cs typeface="Arial" pitchFamily="34" charset="0"/>
                <a:hlinkClick r:id="rId4"/>
              </a:rPr>
              <a:t>érythrocytes</a:t>
            </a:r>
            <a:r>
              <a:rPr lang="fr-FR" sz="2400" dirty="0">
                <a:cs typeface="Arial" pitchFamily="34" charset="0"/>
              </a:rPr>
              <a:t>, </a:t>
            </a:r>
            <a:r>
              <a:rPr lang="fr-FR" sz="2400" dirty="0">
                <a:cs typeface="Arial" pitchFamily="34" charset="0"/>
                <a:hlinkClick r:id="rId5"/>
              </a:rPr>
              <a:t>douleur</a:t>
            </a:r>
            <a:r>
              <a:rPr lang="fr-FR" sz="2400" dirty="0">
                <a:cs typeface="Arial" pitchFamily="34" charset="0"/>
              </a:rPr>
              <a:t> intense</a:t>
            </a:r>
          </a:p>
          <a:p>
            <a:pPr>
              <a:defRPr/>
            </a:pPr>
            <a:r>
              <a:rPr lang="fr-FR" sz="2400" dirty="0">
                <a:cs typeface="Arial" pitchFamily="34" charset="0"/>
              </a:rPr>
              <a:t> due à corps entier, une certaine </a:t>
            </a:r>
            <a:r>
              <a:rPr lang="fr-FR" sz="2400" dirty="0">
                <a:cs typeface="Arial" pitchFamily="34" charset="0"/>
                <a:hlinkClick r:id="rId6"/>
              </a:rPr>
              <a:t>résistance</a:t>
            </a:r>
            <a:r>
              <a:rPr lang="fr-FR" sz="2400" dirty="0">
                <a:cs typeface="Arial" pitchFamily="34" charset="0"/>
              </a:rPr>
              <a:t> au </a:t>
            </a:r>
            <a:r>
              <a:rPr lang="fr-FR" sz="2400" dirty="0">
                <a:cs typeface="Arial" pitchFamily="34" charset="0"/>
                <a:hlinkClick r:id="rId7"/>
              </a:rPr>
              <a:t>paludisme</a:t>
            </a:r>
            <a:r>
              <a:rPr lang="fr-FR" sz="3200" dirty="0">
                <a:latin typeface="+mj-lt"/>
              </a:rPr>
              <a:t>.</a:t>
            </a:r>
            <a:endParaRPr lang="fr-FR" sz="3200" b="1" dirty="0">
              <a:solidFill>
                <a:srgbClr val="FF0000"/>
              </a:solidFill>
              <a:latin typeface="+mj-lt"/>
            </a:endParaRPr>
          </a:p>
        </p:txBody>
      </p:sp>
      <p:sp>
        <p:nvSpPr>
          <p:cNvPr id="107524" name="Rectangle 5">
            <a:extLst>
              <a:ext uri="{FF2B5EF4-FFF2-40B4-BE49-F238E27FC236}">
                <a16:creationId xmlns:a16="http://schemas.microsoft.com/office/drawing/2014/main" id="{3383EE4B-DCF7-F8A8-707A-4C2FFE99C046}"/>
              </a:ext>
            </a:extLst>
          </p:cNvPr>
          <p:cNvSpPr>
            <a:spLocks noChangeArrowheads="1"/>
          </p:cNvSpPr>
          <p:nvPr/>
        </p:nvSpPr>
        <p:spPr bwMode="auto">
          <a:xfrm>
            <a:off x="0" y="5380038"/>
            <a:ext cx="892968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just" eaLnBrk="1" hangingPunct="1">
              <a:spcBef>
                <a:spcPct val="0"/>
              </a:spcBef>
              <a:buClrTx/>
              <a:buSzTx/>
              <a:buFont typeface="Wingdings" panose="05000000000000000000" pitchFamily="2" charset="2"/>
              <a:buChar char="Ø"/>
            </a:pPr>
            <a:r>
              <a:rPr lang="fr-FR" altLang="fr-FR" sz="2400" b="1">
                <a:latin typeface="Arial" panose="020B0604020202020204" pitchFamily="34" charset="0"/>
              </a:rPr>
              <a:t> Pas de relation de cause à effet évidente.</a:t>
            </a:r>
          </a:p>
          <a:p>
            <a:pPr algn="just" eaLnBrk="1" hangingPunct="1">
              <a:spcBef>
                <a:spcPct val="0"/>
              </a:spcBef>
              <a:buClrTx/>
              <a:buSzTx/>
              <a:buFont typeface="Wingdings" panose="05000000000000000000" pitchFamily="2" charset="2"/>
              <a:buChar char="Ø"/>
            </a:pPr>
            <a:r>
              <a:rPr lang="fr-FR" altLang="fr-FR" sz="2400" b="1">
                <a:latin typeface="Arial" panose="020B0604020202020204" pitchFamily="34" charset="0"/>
              </a:rPr>
              <a:t> la présence d’anomalies phénotypiques multiples est due à la pléiotropie d’un seul locus</a:t>
            </a:r>
            <a:endParaRPr lang="fr-FR" altLang="fr-FR" sz="2400">
              <a:latin typeface="Arial" panose="020B0604020202020204"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a:extLst>
              <a:ext uri="{FF2B5EF4-FFF2-40B4-BE49-F238E27FC236}">
                <a16:creationId xmlns:a16="http://schemas.microsoft.com/office/drawing/2014/main" id="{D1746EF9-10C6-1CB2-2F64-44BA25D17700}"/>
              </a:ext>
            </a:extLst>
          </p:cNvPr>
          <p:cNvSpPr>
            <a:spLocks noChangeArrowheads="1"/>
          </p:cNvSpPr>
          <p:nvPr/>
        </p:nvSpPr>
        <p:spPr bwMode="auto">
          <a:xfrm>
            <a:off x="8753475" y="6027738"/>
            <a:ext cx="163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2400">
              <a:latin typeface="Times New Roman" panose="02020603050405020304" pitchFamily="18" charset="0"/>
            </a:endParaRPr>
          </a:p>
        </p:txBody>
      </p:sp>
      <p:sp>
        <p:nvSpPr>
          <p:cNvPr id="109570" name="Rectangle 4">
            <a:extLst>
              <a:ext uri="{FF2B5EF4-FFF2-40B4-BE49-F238E27FC236}">
                <a16:creationId xmlns:a16="http://schemas.microsoft.com/office/drawing/2014/main" id="{0EFFB887-9FA5-7C9A-5CE6-904776FA7F21}"/>
              </a:ext>
            </a:extLst>
          </p:cNvPr>
          <p:cNvSpPr>
            <a:spLocks noChangeArrowheads="1"/>
          </p:cNvSpPr>
          <p:nvPr/>
        </p:nvSpPr>
        <p:spPr bwMode="auto">
          <a:xfrm>
            <a:off x="8888413" y="6180138"/>
            <a:ext cx="163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2400">
              <a:latin typeface="Times New Roman" panose="02020603050405020304" pitchFamily="18" charset="0"/>
            </a:endParaRPr>
          </a:p>
        </p:txBody>
      </p:sp>
      <p:sp>
        <p:nvSpPr>
          <p:cNvPr id="263173" name="Rectangle 5">
            <a:extLst>
              <a:ext uri="{FF2B5EF4-FFF2-40B4-BE49-F238E27FC236}">
                <a16:creationId xmlns:a16="http://schemas.microsoft.com/office/drawing/2014/main" id="{9DFF7CE1-7978-BE4B-CFBB-EA99E73A5B74}"/>
              </a:ext>
            </a:extLst>
          </p:cNvPr>
          <p:cNvSpPr>
            <a:spLocks noChangeArrowheads="1"/>
          </p:cNvSpPr>
          <p:nvPr/>
        </p:nvSpPr>
        <p:spPr bwMode="auto">
          <a:xfrm>
            <a:off x="0" y="2133600"/>
            <a:ext cx="9207500" cy="3754438"/>
          </a:xfrm>
          <a:prstGeom prst="rect">
            <a:avLst/>
          </a:prstGeom>
          <a:noFill/>
          <a:ln w="12700">
            <a:noFill/>
            <a:miter lim="800000"/>
            <a:headEnd/>
            <a:tailEnd/>
          </a:ln>
          <a:effectLst/>
        </p:spPr>
        <p:txBody>
          <a:bodyPr>
            <a:spAutoFit/>
          </a:bodyPr>
          <a:lstStyle/>
          <a:p>
            <a:pPr defTabSz="762000">
              <a:buFont typeface="Times"/>
              <a:buChar char="•"/>
              <a:defRPr/>
            </a:pPr>
            <a:r>
              <a:rPr lang="fr-FR" sz="2400" dirty="0">
                <a:solidFill>
                  <a:srgbClr val="FFFFCC"/>
                </a:solidFill>
                <a:effectLst>
                  <a:outerShdw blurRad="38100" dist="38100" dir="2700000" algn="tl">
                    <a:srgbClr val="000000"/>
                  </a:outerShdw>
                </a:effectLst>
                <a:latin typeface="Arial" charset="0"/>
              </a:rPr>
              <a:t> </a:t>
            </a:r>
            <a:r>
              <a:rPr lang="fr-FR" sz="2400" dirty="0">
                <a:solidFill>
                  <a:srgbClr val="FFFFCC"/>
                </a:solidFill>
                <a:effectLst>
                  <a:outerShdw blurRad="38100" dist="38100" dir="2700000" algn="tl">
                    <a:srgbClr val="000000"/>
                  </a:outerShdw>
                </a:effectLst>
                <a:latin typeface="Comic Sans MS" pitchFamily="66" charset="0"/>
              </a:rPr>
              <a:t>Aggravation du phénotype au fur et à mesure des générations</a:t>
            </a:r>
          </a:p>
          <a:p>
            <a:pPr defTabSz="762000">
              <a:buFont typeface="Times"/>
              <a:buChar char="•"/>
              <a:defRPr/>
            </a:pPr>
            <a:endParaRPr lang="fr-FR" sz="2400" dirty="0">
              <a:solidFill>
                <a:srgbClr val="FFFFCC"/>
              </a:solidFill>
              <a:effectLst>
                <a:outerShdw blurRad="38100" dist="38100" dir="2700000" algn="tl">
                  <a:srgbClr val="000000"/>
                </a:outerShdw>
              </a:effectLst>
              <a:latin typeface="Comic Sans MS" pitchFamily="66" charset="0"/>
            </a:endParaRPr>
          </a:p>
          <a:p>
            <a:pPr defTabSz="762000">
              <a:buFont typeface="Times"/>
              <a:buChar char="•"/>
              <a:defRPr/>
            </a:pPr>
            <a:r>
              <a:rPr lang="fr-FR" sz="2400" dirty="0">
                <a:solidFill>
                  <a:srgbClr val="FFFFCC"/>
                </a:solidFill>
                <a:effectLst>
                  <a:outerShdw blurRad="38100" dist="38100" dir="2700000" algn="tl">
                    <a:srgbClr val="000000"/>
                  </a:outerShdw>
                </a:effectLst>
                <a:latin typeface="Comic Sans MS" pitchFamily="66" charset="0"/>
              </a:rPr>
              <a:t>S’applique aux maladies dominantes</a:t>
            </a:r>
          </a:p>
          <a:p>
            <a:pPr defTabSz="762000">
              <a:buFont typeface="Times"/>
              <a:buNone/>
              <a:defRPr/>
            </a:pPr>
            <a:endParaRPr lang="fr-FR" sz="2400" dirty="0">
              <a:solidFill>
                <a:srgbClr val="FFFFCC"/>
              </a:solidFill>
              <a:effectLst>
                <a:outerShdw blurRad="38100" dist="38100" dir="2700000" algn="tl">
                  <a:srgbClr val="000000"/>
                </a:outerShdw>
              </a:effectLst>
              <a:latin typeface="Comic Sans MS" pitchFamily="66" charset="0"/>
            </a:endParaRPr>
          </a:p>
          <a:p>
            <a:pPr defTabSz="762000">
              <a:buFont typeface="Times"/>
              <a:buChar char="•"/>
              <a:defRPr/>
            </a:pPr>
            <a:r>
              <a:rPr lang="fr-FR" sz="2400" dirty="0">
                <a:solidFill>
                  <a:srgbClr val="FFFFCC"/>
                </a:solidFill>
                <a:effectLst>
                  <a:outerShdw blurRad="38100" dist="38100" dir="2700000" algn="tl">
                    <a:srgbClr val="000000"/>
                  </a:outerShdw>
                </a:effectLst>
                <a:latin typeface="Comic Sans MS" pitchFamily="66" charset="0"/>
              </a:rPr>
              <a:t>La sévérité du phénotype est corrélée à la taille de l’expansion</a:t>
            </a:r>
          </a:p>
          <a:p>
            <a:pPr defTabSz="762000">
              <a:buFont typeface="Times"/>
              <a:buChar char="•"/>
              <a:defRPr/>
            </a:pPr>
            <a:endParaRPr lang="fr-FR" sz="2400" dirty="0">
              <a:solidFill>
                <a:srgbClr val="FFFFCC"/>
              </a:solidFill>
              <a:effectLst>
                <a:outerShdw blurRad="38100" dist="38100" dir="2700000" algn="tl">
                  <a:srgbClr val="000000"/>
                </a:outerShdw>
              </a:effectLst>
              <a:latin typeface="Comic Sans MS" pitchFamily="66" charset="0"/>
            </a:endParaRPr>
          </a:p>
          <a:p>
            <a:pPr defTabSz="762000">
              <a:buFont typeface="Times"/>
              <a:buChar char="•"/>
              <a:defRPr/>
            </a:pPr>
            <a:r>
              <a:rPr lang="fr-FR" sz="2400" dirty="0">
                <a:solidFill>
                  <a:srgbClr val="FFFFCC"/>
                </a:solidFill>
                <a:effectLst>
                  <a:outerShdw blurRad="38100" dist="38100" dir="2700000" algn="tl">
                    <a:srgbClr val="000000"/>
                  </a:outerShdw>
                </a:effectLst>
                <a:latin typeface="Comic Sans MS" pitchFamily="66" charset="0"/>
              </a:rPr>
              <a:t>Lié à la présence de mutations instables</a:t>
            </a:r>
          </a:p>
          <a:p>
            <a:pPr defTabSz="762000">
              <a:buFont typeface="Times"/>
              <a:buChar char="•"/>
              <a:defRPr/>
            </a:pPr>
            <a:endParaRPr lang="fr-FR" sz="2400" dirty="0">
              <a:solidFill>
                <a:srgbClr val="FFFFCC"/>
              </a:solidFill>
              <a:effectLst>
                <a:outerShdw blurRad="38100" dist="38100" dir="2700000" algn="tl">
                  <a:srgbClr val="000000"/>
                </a:outerShdw>
              </a:effectLst>
              <a:latin typeface="Comic Sans MS" pitchFamily="66" charset="0"/>
            </a:endParaRPr>
          </a:p>
          <a:p>
            <a:pPr defTabSz="762000">
              <a:buFont typeface="Times"/>
              <a:buChar char="•"/>
              <a:defRPr/>
            </a:pPr>
            <a:endParaRPr lang="fr-FR" sz="2200" dirty="0">
              <a:solidFill>
                <a:srgbClr val="FFFFCC"/>
              </a:solidFill>
              <a:effectLst>
                <a:outerShdw blurRad="38100" dist="38100" dir="2700000" algn="tl">
                  <a:srgbClr val="000000"/>
                </a:outerShdw>
              </a:effectLst>
              <a:latin typeface="Comic Sans MS" pitchFamily="66" charset="0"/>
            </a:endParaRPr>
          </a:p>
          <a:p>
            <a:pPr defTabSz="762000">
              <a:buFont typeface="Times"/>
              <a:buNone/>
              <a:defRPr/>
            </a:pPr>
            <a:r>
              <a:rPr lang="fr-FR" sz="2400" dirty="0">
                <a:solidFill>
                  <a:srgbClr val="FFFFCC"/>
                </a:solidFill>
                <a:effectLst>
                  <a:outerShdw blurRad="38100" dist="38100" dir="2700000" algn="tl">
                    <a:srgbClr val="000000"/>
                  </a:outerShdw>
                </a:effectLst>
                <a:latin typeface="Comic Sans MS" pitchFamily="66" charset="0"/>
              </a:rPr>
              <a:t> </a:t>
            </a:r>
          </a:p>
        </p:txBody>
      </p:sp>
      <p:sp>
        <p:nvSpPr>
          <p:cNvPr id="263174" name="Rectangle 6">
            <a:extLst>
              <a:ext uri="{FF2B5EF4-FFF2-40B4-BE49-F238E27FC236}">
                <a16:creationId xmlns:a16="http://schemas.microsoft.com/office/drawing/2014/main" id="{782686CF-4192-CF07-6370-BF3823FAF3CF}"/>
              </a:ext>
            </a:extLst>
          </p:cNvPr>
          <p:cNvSpPr>
            <a:spLocks noRot="1" noChangeArrowheads="1"/>
          </p:cNvSpPr>
          <p:nvPr/>
        </p:nvSpPr>
        <p:spPr bwMode="auto">
          <a:xfrm>
            <a:off x="1857375" y="274638"/>
            <a:ext cx="5143500" cy="725487"/>
          </a:xfrm>
          <a:prstGeom prst="rect">
            <a:avLst/>
          </a:prstGeom>
          <a:solidFill>
            <a:srgbClr val="000099"/>
          </a:solidFill>
          <a:ln w="9525">
            <a:noFill/>
            <a:miter lim="800000"/>
            <a:headEnd/>
            <a:tailEnd/>
          </a:ln>
          <a:effectLst/>
        </p:spPr>
        <p:txBody>
          <a:bodyPr anchor="ctr"/>
          <a:lstStyle/>
          <a:p>
            <a:pPr algn="ctr" eaLnBrk="1" hangingPunct="1">
              <a:defRPr/>
            </a:pPr>
            <a:r>
              <a:rPr lang="fr-FR" sz="4000" b="1" dirty="0">
                <a:solidFill>
                  <a:srgbClr val="FFC000"/>
                </a:solidFill>
                <a:effectLst>
                  <a:outerShdw blurRad="38100" dist="38100" dir="2700000" algn="tl">
                    <a:srgbClr val="000000"/>
                  </a:outerShdw>
                </a:effectLst>
                <a:latin typeface="Garamond" pitchFamily="18" charset="0"/>
              </a:rPr>
              <a:t>L’Anticipation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Oval 2">
            <a:extLst>
              <a:ext uri="{FF2B5EF4-FFF2-40B4-BE49-F238E27FC236}">
                <a16:creationId xmlns:a16="http://schemas.microsoft.com/office/drawing/2014/main" id="{C3930C53-3156-6A74-ED6A-67EA1807F346}"/>
              </a:ext>
            </a:extLst>
          </p:cNvPr>
          <p:cNvSpPr>
            <a:spLocks noChangeArrowheads="1"/>
          </p:cNvSpPr>
          <p:nvPr/>
        </p:nvSpPr>
        <p:spPr bwMode="auto">
          <a:xfrm>
            <a:off x="4198938" y="16764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110594" name="Line 3">
            <a:extLst>
              <a:ext uri="{FF2B5EF4-FFF2-40B4-BE49-F238E27FC236}">
                <a16:creationId xmlns:a16="http://schemas.microsoft.com/office/drawing/2014/main" id="{D231D011-8721-FDAD-B299-5B57A28A0FF1}"/>
              </a:ext>
            </a:extLst>
          </p:cNvPr>
          <p:cNvSpPr>
            <a:spLocks noChangeShapeType="1"/>
          </p:cNvSpPr>
          <p:nvPr/>
        </p:nvSpPr>
        <p:spPr bwMode="auto">
          <a:xfrm flipH="1">
            <a:off x="4605338" y="1905000"/>
            <a:ext cx="881062"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95" name="Oval 4">
            <a:extLst>
              <a:ext uri="{FF2B5EF4-FFF2-40B4-BE49-F238E27FC236}">
                <a16:creationId xmlns:a16="http://schemas.microsoft.com/office/drawing/2014/main" id="{DD1A860E-EB93-DCEB-C1A1-931A5E211F00}"/>
              </a:ext>
            </a:extLst>
          </p:cNvPr>
          <p:cNvSpPr>
            <a:spLocks noChangeArrowheads="1"/>
          </p:cNvSpPr>
          <p:nvPr/>
        </p:nvSpPr>
        <p:spPr bwMode="auto">
          <a:xfrm>
            <a:off x="1828800" y="2667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110596" name="Oval 5">
            <a:extLst>
              <a:ext uri="{FF2B5EF4-FFF2-40B4-BE49-F238E27FC236}">
                <a16:creationId xmlns:a16="http://schemas.microsoft.com/office/drawing/2014/main" id="{9DE1AE92-048F-F1A2-33B5-E106AFAE160D}"/>
              </a:ext>
            </a:extLst>
          </p:cNvPr>
          <p:cNvSpPr>
            <a:spLocks noChangeArrowheads="1"/>
          </p:cNvSpPr>
          <p:nvPr/>
        </p:nvSpPr>
        <p:spPr bwMode="auto">
          <a:xfrm flipH="1">
            <a:off x="3792538" y="2667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110597" name="Line 6">
            <a:extLst>
              <a:ext uri="{FF2B5EF4-FFF2-40B4-BE49-F238E27FC236}">
                <a16:creationId xmlns:a16="http://schemas.microsoft.com/office/drawing/2014/main" id="{08A2A46B-828D-5B5F-7F27-411F5474D748}"/>
              </a:ext>
            </a:extLst>
          </p:cNvPr>
          <p:cNvSpPr>
            <a:spLocks noChangeShapeType="1"/>
          </p:cNvSpPr>
          <p:nvPr/>
        </p:nvSpPr>
        <p:spPr bwMode="auto">
          <a:xfrm flipH="1">
            <a:off x="3386138" y="2895600"/>
            <a:ext cx="406400"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98" name="Rectangle 7">
            <a:extLst>
              <a:ext uri="{FF2B5EF4-FFF2-40B4-BE49-F238E27FC236}">
                <a16:creationId xmlns:a16="http://schemas.microsoft.com/office/drawing/2014/main" id="{CD0FFFB7-2BB3-E038-F46A-3EAD00C21142}"/>
              </a:ext>
            </a:extLst>
          </p:cNvPr>
          <p:cNvSpPr>
            <a:spLocks noChangeArrowheads="1"/>
          </p:cNvSpPr>
          <p:nvPr/>
        </p:nvSpPr>
        <p:spPr bwMode="auto">
          <a:xfrm>
            <a:off x="5621338" y="26670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599" name="Line 8">
            <a:extLst>
              <a:ext uri="{FF2B5EF4-FFF2-40B4-BE49-F238E27FC236}">
                <a16:creationId xmlns:a16="http://schemas.microsoft.com/office/drawing/2014/main" id="{82403F06-C313-FD5F-FC80-536D9998157B}"/>
              </a:ext>
            </a:extLst>
          </p:cNvPr>
          <p:cNvSpPr>
            <a:spLocks noChangeShapeType="1"/>
          </p:cNvSpPr>
          <p:nvPr/>
        </p:nvSpPr>
        <p:spPr bwMode="auto">
          <a:xfrm>
            <a:off x="5214938" y="2895600"/>
            <a:ext cx="406400"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0" name="Line 10">
            <a:extLst>
              <a:ext uri="{FF2B5EF4-FFF2-40B4-BE49-F238E27FC236}">
                <a16:creationId xmlns:a16="http://schemas.microsoft.com/office/drawing/2014/main" id="{0216EFB5-15F7-15FC-D795-CF95A4EED26F}"/>
              </a:ext>
            </a:extLst>
          </p:cNvPr>
          <p:cNvSpPr>
            <a:spLocks noChangeShapeType="1"/>
          </p:cNvSpPr>
          <p:nvPr/>
        </p:nvSpPr>
        <p:spPr bwMode="auto">
          <a:xfrm>
            <a:off x="2032000" y="2438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1" name="Line 11">
            <a:extLst>
              <a:ext uri="{FF2B5EF4-FFF2-40B4-BE49-F238E27FC236}">
                <a16:creationId xmlns:a16="http://schemas.microsoft.com/office/drawing/2014/main" id="{6F6F5202-EF99-A48B-CB21-9C6EF95B1783}"/>
              </a:ext>
            </a:extLst>
          </p:cNvPr>
          <p:cNvSpPr>
            <a:spLocks noChangeShapeType="1"/>
          </p:cNvSpPr>
          <p:nvPr/>
        </p:nvSpPr>
        <p:spPr bwMode="auto">
          <a:xfrm>
            <a:off x="3182938" y="2438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2" name="Line 12">
            <a:extLst>
              <a:ext uri="{FF2B5EF4-FFF2-40B4-BE49-F238E27FC236}">
                <a16:creationId xmlns:a16="http://schemas.microsoft.com/office/drawing/2014/main" id="{A2CC6E22-BE33-5145-A414-072F98F74ACC}"/>
              </a:ext>
            </a:extLst>
          </p:cNvPr>
          <p:cNvSpPr>
            <a:spLocks noChangeShapeType="1"/>
          </p:cNvSpPr>
          <p:nvPr/>
        </p:nvSpPr>
        <p:spPr bwMode="auto">
          <a:xfrm>
            <a:off x="7315200" y="2438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3" name="Line 14">
            <a:extLst>
              <a:ext uri="{FF2B5EF4-FFF2-40B4-BE49-F238E27FC236}">
                <a16:creationId xmlns:a16="http://schemas.microsoft.com/office/drawing/2014/main" id="{7443AC89-EBE0-6689-6FD2-ACBB22A7BB3A}"/>
              </a:ext>
            </a:extLst>
          </p:cNvPr>
          <p:cNvSpPr>
            <a:spLocks noChangeShapeType="1"/>
          </p:cNvSpPr>
          <p:nvPr/>
        </p:nvSpPr>
        <p:spPr bwMode="auto">
          <a:xfrm flipV="1">
            <a:off x="2032000" y="2392363"/>
            <a:ext cx="5326063" cy="46037"/>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4" name="Line 15">
            <a:extLst>
              <a:ext uri="{FF2B5EF4-FFF2-40B4-BE49-F238E27FC236}">
                <a16:creationId xmlns:a16="http://schemas.microsoft.com/office/drawing/2014/main" id="{A21219FB-E6DD-AF21-429A-17E3CAE1F7DF}"/>
              </a:ext>
            </a:extLst>
          </p:cNvPr>
          <p:cNvSpPr>
            <a:spLocks noChangeShapeType="1"/>
          </p:cNvSpPr>
          <p:nvPr/>
        </p:nvSpPr>
        <p:spPr bwMode="auto">
          <a:xfrm>
            <a:off x="5011738" y="1905000"/>
            <a:ext cx="0" cy="7620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5" name="Line 16">
            <a:extLst>
              <a:ext uri="{FF2B5EF4-FFF2-40B4-BE49-F238E27FC236}">
                <a16:creationId xmlns:a16="http://schemas.microsoft.com/office/drawing/2014/main" id="{34D5756A-8B39-3623-DF68-FFDCD0EC1CF1}"/>
              </a:ext>
            </a:extLst>
          </p:cNvPr>
          <p:cNvSpPr>
            <a:spLocks noChangeShapeType="1"/>
          </p:cNvSpPr>
          <p:nvPr/>
        </p:nvSpPr>
        <p:spPr bwMode="auto">
          <a:xfrm>
            <a:off x="3251200" y="3962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6" name="Line 17">
            <a:extLst>
              <a:ext uri="{FF2B5EF4-FFF2-40B4-BE49-F238E27FC236}">
                <a16:creationId xmlns:a16="http://schemas.microsoft.com/office/drawing/2014/main" id="{B2A8AD31-588E-B343-1BD2-E9FEADDB1D38}"/>
              </a:ext>
            </a:extLst>
          </p:cNvPr>
          <p:cNvSpPr>
            <a:spLocks noChangeShapeType="1"/>
          </p:cNvSpPr>
          <p:nvPr/>
        </p:nvSpPr>
        <p:spPr bwMode="auto">
          <a:xfrm>
            <a:off x="3929063" y="3962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7" name="Line 18">
            <a:extLst>
              <a:ext uri="{FF2B5EF4-FFF2-40B4-BE49-F238E27FC236}">
                <a16:creationId xmlns:a16="http://schemas.microsoft.com/office/drawing/2014/main" id="{8726AEB3-3683-EDEB-30B3-4BA92C9C0D9B}"/>
              </a:ext>
            </a:extLst>
          </p:cNvPr>
          <p:cNvSpPr>
            <a:spLocks noChangeShapeType="1"/>
          </p:cNvSpPr>
          <p:nvPr/>
        </p:nvSpPr>
        <p:spPr bwMode="auto">
          <a:xfrm>
            <a:off x="3251200" y="3962400"/>
            <a:ext cx="677863"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8" name="Oval 19">
            <a:extLst>
              <a:ext uri="{FF2B5EF4-FFF2-40B4-BE49-F238E27FC236}">
                <a16:creationId xmlns:a16="http://schemas.microsoft.com/office/drawing/2014/main" id="{2C60F4F4-BC6B-E059-19D8-38B5899FDC75}"/>
              </a:ext>
            </a:extLst>
          </p:cNvPr>
          <p:cNvSpPr>
            <a:spLocks noChangeArrowheads="1"/>
          </p:cNvSpPr>
          <p:nvPr/>
        </p:nvSpPr>
        <p:spPr bwMode="auto">
          <a:xfrm>
            <a:off x="4876800" y="4191000"/>
            <a:ext cx="406400" cy="457200"/>
          </a:xfrm>
          <a:prstGeom prst="ellipse">
            <a:avLst/>
          </a:prstGeom>
          <a:solidFill>
            <a:srgbClr val="FFFFCC"/>
          </a:solidFill>
          <a:ln w="12700">
            <a:solidFill>
              <a:srgbClr val="FFFFCC"/>
            </a:solidFill>
            <a:round/>
            <a:headEnd/>
            <a:tailEnd/>
          </a:ln>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110609" name="Line 20">
            <a:extLst>
              <a:ext uri="{FF2B5EF4-FFF2-40B4-BE49-F238E27FC236}">
                <a16:creationId xmlns:a16="http://schemas.microsoft.com/office/drawing/2014/main" id="{F6FC3366-AB74-97DE-84F0-534EB361281F}"/>
              </a:ext>
            </a:extLst>
          </p:cNvPr>
          <p:cNvSpPr>
            <a:spLocks noChangeShapeType="1"/>
          </p:cNvSpPr>
          <p:nvPr/>
        </p:nvSpPr>
        <p:spPr bwMode="auto">
          <a:xfrm>
            <a:off x="5080000" y="3962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10" name="Line 21">
            <a:extLst>
              <a:ext uri="{FF2B5EF4-FFF2-40B4-BE49-F238E27FC236}">
                <a16:creationId xmlns:a16="http://schemas.microsoft.com/office/drawing/2014/main" id="{6B2D854E-5386-2226-407B-A421B6700E55}"/>
              </a:ext>
            </a:extLst>
          </p:cNvPr>
          <p:cNvSpPr>
            <a:spLocks noChangeShapeType="1"/>
          </p:cNvSpPr>
          <p:nvPr/>
        </p:nvSpPr>
        <p:spPr bwMode="auto">
          <a:xfrm>
            <a:off x="5757863" y="3962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11" name="Line 22">
            <a:extLst>
              <a:ext uri="{FF2B5EF4-FFF2-40B4-BE49-F238E27FC236}">
                <a16:creationId xmlns:a16="http://schemas.microsoft.com/office/drawing/2014/main" id="{CA2FD039-AF25-085A-4636-AB95AB02F20C}"/>
              </a:ext>
            </a:extLst>
          </p:cNvPr>
          <p:cNvSpPr>
            <a:spLocks noChangeShapeType="1"/>
          </p:cNvSpPr>
          <p:nvPr/>
        </p:nvSpPr>
        <p:spPr bwMode="auto">
          <a:xfrm>
            <a:off x="5080000" y="3962400"/>
            <a:ext cx="677863"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12" name="Rectangle 23">
            <a:extLst>
              <a:ext uri="{FF2B5EF4-FFF2-40B4-BE49-F238E27FC236}">
                <a16:creationId xmlns:a16="http://schemas.microsoft.com/office/drawing/2014/main" id="{1503D0C3-BE07-AAA8-7C9E-774BF3BE7A55}"/>
              </a:ext>
            </a:extLst>
          </p:cNvPr>
          <p:cNvSpPr>
            <a:spLocks noChangeArrowheads="1"/>
          </p:cNvSpPr>
          <p:nvPr/>
        </p:nvSpPr>
        <p:spPr bwMode="auto">
          <a:xfrm>
            <a:off x="541338" y="1600200"/>
            <a:ext cx="3127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I</a:t>
            </a:r>
          </a:p>
        </p:txBody>
      </p:sp>
      <p:sp>
        <p:nvSpPr>
          <p:cNvPr id="110613" name="Rectangle 24">
            <a:extLst>
              <a:ext uri="{FF2B5EF4-FFF2-40B4-BE49-F238E27FC236}">
                <a16:creationId xmlns:a16="http://schemas.microsoft.com/office/drawing/2014/main" id="{0F796F1E-92C9-84BF-EF32-FFD68C47DEDD}"/>
              </a:ext>
            </a:extLst>
          </p:cNvPr>
          <p:cNvSpPr>
            <a:spLocks noChangeArrowheads="1"/>
          </p:cNvSpPr>
          <p:nvPr/>
        </p:nvSpPr>
        <p:spPr bwMode="auto">
          <a:xfrm>
            <a:off x="541338" y="2590800"/>
            <a:ext cx="4603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II</a:t>
            </a:r>
          </a:p>
        </p:txBody>
      </p:sp>
      <p:sp>
        <p:nvSpPr>
          <p:cNvPr id="110614" name="Rectangle 25">
            <a:extLst>
              <a:ext uri="{FF2B5EF4-FFF2-40B4-BE49-F238E27FC236}">
                <a16:creationId xmlns:a16="http://schemas.microsoft.com/office/drawing/2014/main" id="{0AAEA958-7554-AF6C-5D67-FD59AB3C8E80}"/>
              </a:ext>
            </a:extLst>
          </p:cNvPr>
          <p:cNvSpPr>
            <a:spLocks noChangeArrowheads="1"/>
          </p:cNvSpPr>
          <p:nvPr/>
        </p:nvSpPr>
        <p:spPr bwMode="auto">
          <a:xfrm>
            <a:off x="541338" y="4191000"/>
            <a:ext cx="6080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III</a:t>
            </a:r>
          </a:p>
        </p:txBody>
      </p:sp>
      <p:sp>
        <p:nvSpPr>
          <p:cNvPr id="110615" name="Rectangle 26">
            <a:extLst>
              <a:ext uri="{FF2B5EF4-FFF2-40B4-BE49-F238E27FC236}">
                <a16:creationId xmlns:a16="http://schemas.microsoft.com/office/drawing/2014/main" id="{B23FBC15-62D7-4777-93D4-7F391D236F5E}"/>
              </a:ext>
            </a:extLst>
          </p:cNvPr>
          <p:cNvSpPr>
            <a:spLocks noChangeArrowheads="1"/>
          </p:cNvSpPr>
          <p:nvPr/>
        </p:nvSpPr>
        <p:spPr bwMode="auto">
          <a:xfrm>
            <a:off x="3048000" y="41910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16" name="Oval 27">
            <a:extLst>
              <a:ext uri="{FF2B5EF4-FFF2-40B4-BE49-F238E27FC236}">
                <a16:creationId xmlns:a16="http://schemas.microsoft.com/office/drawing/2014/main" id="{B2F37413-EDE0-576F-207C-2929BC81D020}"/>
              </a:ext>
            </a:extLst>
          </p:cNvPr>
          <p:cNvSpPr>
            <a:spLocks noChangeArrowheads="1"/>
          </p:cNvSpPr>
          <p:nvPr/>
        </p:nvSpPr>
        <p:spPr bwMode="auto">
          <a:xfrm>
            <a:off x="4808538" y="2667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110617" name="Line 28">
            <a:extLst>
              <a:ext uri="{FF2B5EF4-FFF2-40B4-BE49-F238E27FC236}">
                <a16:creationId xmlns:a16="http://schemas.microsoft.com/office/drawing/2014/main" id="{176FCFC7-0948-CB89-0E73-4B1446836A47}"/>
              </a:ext>
            </a:extLst>
          </p:cNvPr>
          <p:cNvSpPr>
            <a:spLocks noChangeShapeType="1"/>
          </p:cNvSpPr>
          <p:nvPr/>
        </p:nvSpPr>
        <p:spPr bwMode="auto">
          <a:xfrm>
            <a:off x="3589338" y="2895600"/>
            <a:ext cx="0" cy="10668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18" name="Line 29">
            <a:extLst>
              <a:ext uri="{FF2B5EF4-FFF2-40B4-BE49-F238E27FC236}">
                <a16:creationId xmlns:a16="http://schemas.microsoft.com/office/drawing/2014/main" id="{E2B7F9F6-36B7-AF00-CB70-6CDB32B86A12}"/>
              </a:ext>
            </a:extLst>
          </p:cNvPr>
          <p:cNvSpPr>
            <a:spLocks noChangeShapeType="1"/>
          </p:cNvSpPr>
          <p:nvPr/>
        </p:nvSpPr>
        <p:spPr bwMode="auto">
          <a:xfrm>
            <a:off x="5351463" y="2895600"/>
            <a:ext cx="0" cy="10668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19" name="Line 30">
            <a:extLst>
              <a:ext uri="{FF2B5EF4-FFF2-40B4-BE49-F238E27FC236}">
                <a16:creationId xmlns:a16="http://schemas.microsoft.com/office/drawing/2014/main" id="{139D60BC-645D-DA4E-2A25-C8C03A215EC5}"/>
              </a:ext>
            </a:extLst>
          </p:cNvPr>
          <p:cNvSpPr>
            <a:spLocks noChangeShapeType="1"/>
          </p:cNvSpPr>
          <p:nvPr/>
        </p:nvSpPr>
        <p:spPr bwMode="auto">
          <a:xfrm>
            <a:off x="6908800" y="2895600"/>
            <a:ext cx="0" cy="10668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20" name="Rectangle 31">
            <a:extLst>
              <a:ext uri="{FF2B5EF4-FFF2-40B4-BE49-F238E27FC236}">
                <a16:creationId xmlns:a16="http://schemas.microsoft.com/office/drawing/2014/main" id="{58223EE5-BCD5-4BA4-6DAF-6EF97CF746FE}"/>
              </a:ext>
            </a:extLst>
          </p:cNvPr>
          <p:cNvSpPr>
            <a:spLocks noChangeArrowheads="1"/>
          </p:cNvSpPr>
          <p:nvPr/>
        </p:nvSpPr>
        <p:spPr bwMode="auto">
          <a:xfrm>
            <a:off x="5554663" y="41910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21" name="Line 32">
            <a:extLst>
              <a:ext uri="{FF2B5EF4-FFF2-40B4-BE49-F238E27FC236}">
                <a16:creationId xmlns:a16="http://schemas.microsoft.com/office/drawing/2014/main" id="{64E13F5C-2709-6266-D8A9-335266686F58}"/>
              </a:ext>
            </a:extLst>
          </p:cNvPr>
          <p:cNvSpPr>
            <a:spLocks noChangeShapeType="1"/>
          </p:cNvSpPr>
          <p:nvPr/>
        </p:nvSpPr>
        <p:spPr bwMode="auto">
          <a:xfrm>
            <a:off x="6705600" y="2895600"/>
            <a:ext cx="406400"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22" name="Rectangle 33">
            <a:extLst>
              <a:ext uri="{FF2B5EF4-FFF2-40B4-BE49-F238E27FC236}">
                <a16:creationId xmlns:a16="http://schemas.microsoft.com/office/drawing/2014/main" id="{0C299652-225F-B06B-EE05-B48EB07D906A}"/>
              </a:ext>
            </a:extLst>
          </p:cNvPr>
          <p:cNvSpPr>
            <a:spLocks noChangeArrowheads="1"/>
          </p:cNvSpPr>
          <p:nvPr/>
        </p:nvSpPr>
        <p:spPr bwMode="auto">
          <a:xfrm>
            <a:off x="7112000" y="26670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23" name="Oval 34">
            <a:extLst>
              <a:ext uri="{FF2B5EF4-FFF2-40B4-BE49-F238E27FC236}">
                <a16:creationId xmlns:a16="http://schemas.microsoft.com/office/drawing/2014/main" id="{E4965644-E6E1-414D-D2C4-CC681DE12DBD}"/>
              </a:ext>
            </a:extLst>
          </p:cNvPr>
          <p:cNvSpPr>
            <a:spLocks noChangeArrowheads="1"/>
          </p:cNvSpPr>
          <p:nvPr/>
        </p:nvSpPr>
        <p:spPr bwMode="auto">
          <a:xfrm flipH="1">
            <a:off x="6299200" y="2667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sp>
        <p:nvSpPr>
          <p:cNvPr id="110624" name="Line 35">
            <a:extLst>
              <a:ext uri="{FF2B5EF4-FFF2-40B4-BE49-F238E27FC236}">
                <a16:creationId xmlns:a16="http://schemas.microsoft.com/office/drawing/2014/main" id="{7D1098A6-71E0-B0F9-2823-0AD4A8490935}"/>
              </a:ext>
            </a:extLst>
          </p:cNvPr>
          <p:cNvSpPr>
            <a:spLocks noChangeShapeType="1"/>
          </p:cNvSpPr>
          <p:nvPr/>
        </p:nvSpPr>
        <p:spPr bwMode="auto">
          <a:xfrm>
            <a:off x="6570663" y="3962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25" name="Line 36">
            <a:extLst>
              <a:ext uri="{FF2B5EF4-FFF2-40B4-BE49-F238E27FC236}">
                <a16:creationId xmlns:a16="http://schemas.microsoft.com/office/drawing/2014/main" id="{D22B9D2E-3077-BE5F-481E-5E7BF867061A}"/>
              </a:ext>
            </a:extLst>
          </p:cNvPr>
          <p:cNvSpPr>
            <a:spLocks noChangeShapeType="1"/>
          </p:cNvSpPr>
          <p:nvPr/>
        </p:nvSpPr>
        <p:spPr bwMode="auto">
          <a:xfrm>
            <a:off x="7246938" y="3962400"/>
            <a:ext cx="0" cy="228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26" name="Line 37">
            <a:extLst>
              <a:ext uri="{FF2B5EF4-FFF2-40B4-BE49-F238E27FC236}">
                <a16:creationId xmlns:a16="http://schemas.microsoft.com/office/drawing/2014/main" id="{8C748751-DF02-F6D2-26B4-DE18DF38670E}"/>
              </a:ext>
            </a:extLst>
          </p:cNvPr>
          <p:cNvSpPr>
            <a:spLocks noChangeShapeType="1"/>
          </p:cNvSpPr>
          <p:nvPr/>
        </p:nvSpPr>
        <p:spPr bwMode="auto">
          <a:xfrm>
            <a:off x="6570663" y="3962400"/>
            <a:ext cx="676275" cy="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27" name="Rectangle 38">
            <a:extLst>
              <a:ext uri="{FF2B5EF4-FFF2-40B4-BE49-F238E27FC236}">
                <a16:creationId xmlns:a16="http://schemas.microsoft.com/office/drawing/2014/main" id="{1ABA1E05-DADC-CDFB-922F-7ED8F632F9A1}"/>
              </a:ext>
            </a:extLst>
          </p:cNvPr>
          <p:cNvSpPr>
            <a:spLocks noChangeArrowheads="1"/>
          </p:cNvSpPr>
          <p:nvPr/>
        </p:nvSpPr>
        <p:spPr bwMode="auto">
          <a:xfrm flipH="1">
            <a:off x="7043738" y="41910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28" name="Oval 39">
            <a:extLst>
              <a:ext uri="{FF2B5EF4-FFF2-40B4-BE49-F238E27FC236}">
                <a16:creationId xmlns:a16="http://schemas.microsoft.com/office/drawing/2014/main" id="{258BB41D-7539-C9D8-25DD-A915EE0225C2}"/>
              </a:ext>
            </a:extLst>
          </p:cNvPr>
          <p:cNvSpPr>
            <a:spLocks noChangeArrowheads="1"/>
          </p:cNvSpPr>
          <p:nvPr/>
        </p:nvSpPr>
        <p:spPr bwMode="auto">
          <a:xfrm flipH="1">
            <a:off x="6367463" y="4191000"/>
            <a:ext cx="406400" cy="457200"/>
          </a:xfrm>
          <a:prstGeom prst="ellipse">
            <a:avLst/>
          </a:prstGeom>
          <a:noFill/>
          <a:ln w="12700">
            <a:solidFill>
              <a:srgbClr val="FF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grpSp>
        <p:nvGrpSpPr>
          <p:cNvPr id="110629" name="Group 40">
            <a:extLst>
              <a:ext uri="{FF2B5EF4-FFF2-40B4-BE49-F238E27FC236}">
                <a16:creationId xmlns:a16="http://schemas.microsoft.com/office/drawing/2014/main" id="{DD43A3D3-8F17-8471-BC8B-A39576F6AB5D}"/>
              </a:ext>
            </a:extLst>
          </p:cNvPr>
          <p:cNvGrpSpPr>
            <a:grpSpLocks/>
          </p:cNvGrpSpPr>
          <p:nvPr/>
        </p:nvGrpSpPr>
        <p:grpSpPr bwMode="auto">
          <a:xfrm>
            <a:off x="5486400" y="1676400"/>
            <a:ext cx="406400" cy="457200"/>
            <a:chOff x="4512" y="288"/>
            <a:chExt cx="288" cy="288"/>
          </a:xfrm>
        </p:grpSpPr>
        <p:sp>
          <p:nvSpPr>
            <p:cNvPr id="110655" name="Rectangle 41">
              <a:extLst>
                <a:ext uri="{FF2B5EF4-FFF2-40B4-BE49-F238E27FC236}">
                  <a16:creationId xmlns:a16="http://schemas.microsoft.com/office/drawing/2014/main" id="{DD593CFE-D41A-C222-30EE-DAC92B4E53D7}"/>
                </a:ext>
              </a:extLst>
            </p:cNvPr>
            <p:cNvSpPr>
              <a:spLocks noChangeArrowheads="1"/>
            </p:cNvSpPr>
            <p:nvPr/>
          </p:nvSpPr>
          <p:spPr bwMode="auto">
            <a:xfrm>
              <a:off x="4512" y="288"/>
              <a:ext cx="288" cy="288"/>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56" name="Rectangle 42">
              <a:extLst>
                <a:ext uri="{FF2B5EF4-FFF2-40B4-BE49-F238E27FC236}">
                  <a16:creationId xmlns:a16="http://schemas.microsoft.com/office/drawing/2014/main" id="{809AC888-BE18-0469-C411-273493DD0C9F}"/>
                </a:ext>
              </a:extLst>
            </p:cNvPr>
            <p:cNvSpPr>
              <a:spLocks noChangeArrowheads="1"/>
            </p:cNvSpPr>
            <p:nvPr/>
          </p:nvSpPr>
          <p:spPr bwMode="auto">
            <a:xfrm>
              <a:off x="4530" y="288"/>
              <a:ext cx="144" cy="144"/>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grpSp>
      <p:grpSp>
        <p:nvGrpSpPr>
          <p:cNvPr id="110630" name="Group 43">
            <a:extLst>
              <a:ext uri="{FF2B5EF4-FFF2-40B4-BE49-F238E27FC236}">
                <a16:creationId xmlns:a16="http://schemas.microsoft.com/office/drawing/2014/main" id="{0D2DE3DE-C09F-8E79-22C9-45C0DB1ECB48}"/>
              </a:ext>
            </a:extLst>
          </p:cNvPr>
          <p:cNvGrpSpPr>
            <a:grpSpLocks/>
          </p:cNvGrpSpPr>
          <p:nvPr/>
        </p:nvGrpSpPr>
        <p:grpSpPr bwMode="auto">
          <a:xfrm>
            <a:off x="1022350" y="6019800"/>
            <a:ext cx="406400" cy="457200"/>
            <a:chOff x="624" y="3840"/>
            <a:chExt cx="288" cy="288"/>
          </a:xfrm>
        </p:grpSpPr>
        <p:sp>
          <p:nvSpPr>
            <p:cNvPr id="110653" name="Rectangle 44">
              <a:extLst>
                <a:ext uri="{FF2B5EF4-FFF2-40B4-BE49-F238E27FC236}">
                  <a16:creationId xmlns:a16="http://schemas.microsoft.com/office/drawing/2014/main" id="{60B28FFF-436F-5ADB-9E5B-5E57B269120A}"/>
                </a:ext>
              </a:extLst>
            </p:cNvPr>
            <p:cNvSpPr>
              <a:spLocks noChangeArrowheads="1"/>
            </p:cNvSpPr>
            <p:nvPr/>
          </p:nvSpPr>
          <p:spPr bwMode="auto">
            <a:xfrm>
              <a:off x="624" y="3840"/>
              <a:ext cx="288" cy="288"/>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54" name="Rectangle 45">
              <a:extLst>
                <a:ext uri="{FF2B5EF4-FFF2-40B4-BE49-F238E27FC236}">
                  <a16:creationId xmlns:a16="http://schemas.microsoft.com/office/drawing/2014/main" id="{BFC5B974-ACA9-6737-325A-D2909BA400DC}"/>
                </a:ext>
              </a:extLst>
            </p:cNvPr>
            <p:cNvSpPr>
              <a:spLocks noChangeArrowheads="1"/>
            </p:cNvSpPr>
            <p:nvPr/>
          </p:nvSpPr>
          <p:spPr bwMode="auto">
            <a:xfrm>
              <a:off x="624" y="3984"/>
              <a:ext cx="144" cy="144"/>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grpSp>
      <p:sp>
        <p:nvSpPr>
          <p:cNvPr id="110631" name="Rectangle 46">
            <a:extLst>
              <a:ext uri="{FF2B5EF4-FFF2-40B4-BE49-F238E27FC236}">
                <a16:creationId xmlns:a16="http://schemas.microsoft.com/office/drawing/2014/main" id="{7A8D4772-5A5A-EDDD-BE2C-0DFF1BA9E71C}"/>
              </a:ext>
            </a:extLst>
          </p:cNvPr>
          <p:cNvSpPr>
            <a:spLocks noChangeArrowheads="1"/>
          </p:cNvSpPr>
          <p:nvPr/>
        </p:nvSpPr>
        <p:spPr bwMode="auto">
          <a:xfrm>
            <a:off x="1700213" y="5257800"/>
            <a:ext cx="14160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Cataracte</a:t>
            </a:r>
          </a:p>
        </p:txBody>
      </p:sp>
      <p:sp>
        <p:nvSpPr>
          <p:cNvPr id="110632" name="Rectangle 47">
            <a:extLst>
              <a:ext uri="{FF2B5EF4-FFF2-40B4-BE49-F238E27FC236}">
                <a16:creationId xmlns:a16="http://schemas.microsoft.com/office/drawing/2014/main" id="{582AA032-03BE-8491-594D-32980700CEAC}"/>
              </a:ext>
            </a:extLst>
          </p:cNvPr>
          <p:cNvSpPr>
            <a:spLocks noChangeArrowheads="1"/>
          </p:cNvSpPr>
          <p:nvPr/>
        </p:nvSpPr>
        <p:spPr bwMode="auto">
          <a:xfrm>
            <a:off x="1700213" y="5959475"/>
            <a:ext cx="13223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Myotonie</a:t>
            </a:r>
          </a:p>
        </p:txBody>
      </p:sp>
      <p:sp>
        <p:nvSpPr>
          <p:cNvPr id="110633" name="Rectangle 48">
            <a:extLst>
              <a:ext uri="{FF2B5EF4-FFF2-40B4-BE49-F238E27FC236}">
                <a16:creationId xmlns:a16="http://schemas.microsoft.com/office/drawing/2014/main" id="{FF4624B7-C7D7-E6D2-ADB7-07B791B455C7}"/>
              </a:ext>
            </a:extLst>
          </p:cNvPr>
          <p:cNvSpPr>
            <a:spLocks noChangeArrowheads="1"/>
          </p:cNvSpPr>
          <p:nvPr/>
        </p:nvSpPr>
        <p:spPr bwMode="auto">
          <a:xfrm>
            <a:off x="5214938" y="5562600"/>
            <a:ext cx="22431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solidFill>
                  <a:srgbClr val="FFFFCC"/>
                </a:solidFill>
                <a:latin typeface="Comic Sans MS" panose="030F0702030302020204" pitchFamily="66" charset="0"/>
              </a:rPr>
              <a:t>Forme néonatale</a:t>
            </a:r>
          </a:p>
        </p:txBody>
      </p:sp>
      <p:sp>
        <p:nvSpPr>
          <p:cNvPr id="110634" name="Rectangle 49">
            <a:extLst>
              <a:ext uri="{FF2B5EF4-FFF2-40B4-BE49-F238E27FC236}">
                <a16:creationId xmlns:a16="http://schemas.microsoft.com/office/drawing/2014/main" id="{FE75D749-BCEA-31D9-37BB-72B26BA00690}"/>
              </a:ext>
            </a:extLst>
          </p:cNvPr>
          <p:cNvSpPr>
            <a:spLocks noChangeArrowheads="1"/>
          </p:cNvSpPr>
          <p:nvPr/>
        </p:nvSpPr>
        <p:spPr bwMode="auto">
          <a:xfrm>
            <a:off x="134938" y="468313"/>
            <a:ext cx="8037512"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800">
                <a:solidFill>
                  <a:srgbClr val="FF9933"/>
                </a:solidFill>
                <a:latin typeface="Times New Roman" panose="02020603050405020304" pitchFamily="18" charset="0"/>
                <a:ea typeface="Times New Roman" panose="02020603050405020304" pitchFamily="18" charset="0"/>
                <a:cs typeface="Times New Roman" panose="02020603050405020304" pitchFamily="18" charset="0"/>
              </a:rPr>
              <a:t>Dystrophie myotonique de Steinert:</a:t>
            </a:r>
          </a:p>
          <a:p>
            <a:pPr>
              <a:spcBef>
                <a:spcPct val="0"/>
              </a:spcBef>
              <a:buClrTx/>
              <a:buSzTx/>
              <a:buFontTx/>
              <a:buNone/>
            </a:pPr>
            <a:r>
              <a:rPr lang="fr-FR" altLang="fr-FR" sz="1800">
                <a:latin typeface="Arial" panose="020B0604020202020204" pitchFamily="34" charset="0"/>
              </a:rPr>
              <a:t>Répétition CTG située dans la région 3' non traduite du gène DMK</a:t>
            </a:r>
          </a:p>
        </p:txBody>
      </p:sp>
      <p:grpSp>
        <p:nvGrpSpPr>
          <p:cNvPr id="110635" name="Group 50">
            <a:extLst>
              <a:ext uri="{FF2B5EF4-FFF2-40B4-BE49-F238E27FC236}">
                <a16:creationId xmlns:a16="http://schemas.microsoft.com/office/drawing/2014/main" id="{D8D03D91-C87A-9343-B672-36829F8A113C}"/>
              </a:ext>
            </a:extLst>
          </p:cNvPr>
          <p:cNvGrpSpPr>
            <a:grpSpLocks/>
          </p:cNvGrpSpPr>
          <p:nvPr/>
        </p:nvGrpSpPr>
        <p:grpSpPr bwMode="auto">
          <a:xfrm>
            <a:off x="1022350" y="5257800"/>
            <a:ext cx="406400" cy="457200"/>
            <a:chOff x="624" y="3360"/>
            <a:chExt cx="288" cy="288"/>
          </a:xfrm>
        </p:grpSpPr>
        <p:sp>
          <p:nvSpPr>
            <p:cNvPr id="110651" name="Rectangle 51">
              <a:extLst>
                <a:ext uri="{FF2B5EF4-FFF2-40B4-BE49-F238E27FC236}">
                  <a16:creationId xmlns:a16="http://schemas.microsoft.com/office/drawing/2014/main" id="{434B475D-413B-8CB8-F931-C26AB63F1781}"/>
                </a:ext>
              </a:extLst>
            </p:cNvPr>
            <p:cNvSpPr>
              <a:spLocks noChangeArrowheads="1"/>
            </p:cNvSpPr>
            <p:nvPr/>
          </p:nvSpPr>
          <p:spPr bwMode="auto">
            <a:xfrm>
              <a:off x="624" y="3360"/>
              <a:ext cx="288" cy="288"/>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52" name="Rectangle 52">
              <a:extLst>
                <a:ext uri="{FF2B5EF4-FFF2-40B4-BE49-F238E27FC236}">
                  <a16:creationId xmlns:a16="http://schemas.microsoft.com/office/drawing/2014/main" id="{8F4C1A80-77C4-333B-05AE-FD883389EBC7}"/>
                </a:ext>
              </a:extLst>
            </p:cNvPr>
            <p:cNvSpPr>
              <a:spLocks noChangeArrowheads="1"/>
            </p:cNvSpPr>
            <p:nvPr/>
          </p:nvSpPr>
          <p:spPr bwMode="auto">
            <a:xfrm>
              <a:off x="624" y="3360"/>
              <a:ext cx="144" cy="144"/>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grpSp>
      <p:sp>
        <p:nvSpPr>
          <p:cNvPr id="110636" name="Oval 53">
            <a:extLst>
              <a:ext uri="{FF2B5EF4-FFF2-40B4-BE49-F238E27FC236}">
                <a16:creationId xmlns:a16="http://schemas.microsoft.com/office/drawing/2014/main" id="{C8D16677-303A-F144-94F8-E728A7B671FD}"/>
              </a:ext>
            </a:extLst>
          </p:cNvPr>
          <p:cNvSpPr>
            <a:spLocks noChangeArrowheads="1"/>
          </p:cNvSpPr>
          <p:nvPr/>
        </p:nvSpPr>
        <p:spPr bwMode="auto">
          <a:xfrm flipH="1">
            <a:off x="4605338" y="5638800"/>
            <a:ext cx="406400" cy="457200"/>
          </a:xfrm>
          <a:prstGeom prst="ellipse">
            <a:avLst/>
          </a:prstGeom>
          <a:solidFill>
            <a:srgbClr val="FFFFCC"/>
          </a:solidFill>
          <a:ln w="12700">
            <a:solidFill>
              <a:srgbClr val="FFFFCC"/>
            </a:solidFill>
            <a:round/>
            <a:headEnd/>
            <a:tailEnd/>
          </a:ln>
        </p:spPr>
        <p:txBody>
          <a:bodyPr wrap="none" anchor="ctr"/>
          <a:lstStyle>
            <a:lvl1pPr defTabSz="7620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defTabSz="76200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defTabSz="7620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defTabSz="7620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defTabSz="7620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7620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2400">
              <a:solidFill>
                <a:srgbClr val="FFFFCC"/>
              </a:solidFill>
              <a:latin typeface="Times New Roman" panose="02020603050405020304" pitchFamily="18" charset="0"/>
            </a:endParaRPr>
          </a:p>
        </p:txBody>
      </p:sp>
      <p:grpSp>
        <p:nvGrpSpPr>
          <p:cNvPr id="110637" name="Group 54">
            <a:extLst>
              <a:ext uri="{FF2B5EF4-FFF2-40B4-BE49-F238E27FC236}">
                <a16:creationId xmlns:a16="http://schemas.microsoft.com/office/drawing/2014/main" id="{2464EDCC-6DE5-7E7A-B40C-0BF6ED7088C5}"/>
              </a:ext>
            </a:extLst>
          </p:cNvPr>
          <p:cNvGrpSpPr>
            <a:grpSpLocks/>
          </p:cNvGrpSpPr>
          <p:nvPr/>
        </p:nvGrpSpPr>
        <p:grpSpPr bwMode="auto">
          <a:xfrm>
            <a:off x="2979738" y="2667000"/>
            <a:ext cx="406400" cy="457200"/>
            <a:chOff x="624" y="3840"/>
            <a:chExt cx="288" cy="288"/>
          </a:xfrm>
        </p:grpSpPr>
        <p:sp>
          <p:nvSpPr>
            <p:cNvPr id="110649" name="Rectangle 55">
              <a:extLst>
                <a:ext uri="{FF2B5EF4-FFF2-40B4-BE49-F238E27FC236}">
                  <a16:creationId xmlns:a16="http://schemas.microsoft.com/office/drawing/2014/main" id="{A73064B5-EEE7-BE25-2838-1671534893D2}"/>
                </a:ext>
              </a:extLst>
            </p:cNvPr>
            <p:cNvSpPr>
              <a:spLocks noChangeArrowheads="1"/>
            </p:cNvSpPr>
            <p:nvPr/>
          </p:nvSpPr>
          <p:spPr bwMode="auto">
            <a:xfrm>
              <a:off x="624" y="3840"/>
              <a:ext cx="288" cy="288"/>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50" name="Rectangle 56">
              <a:extLst>
                <a:ext uri="{FF2B5EF4-FFF2-40B4-BE49-F238E27FC236}">
                  <a16:creationId xmlns:a16="http://schemas.microsoft.com/office/drawing/2014/main" id="{42A75AD2-F5A4-A0AE-FFE6-0DAF9EAF6BBB}"/>
                </a:ext>
              </a:extLst>
            </p:cNvPr>
            <p:cNvSpPr>
              <a:spLocks noChangeArrowheads="1"/>
            </p:cNvSpPr>
            <p:nvPr/>
          </p:nvSpPr>
          <p:spPr bwMode="auto">
            <a:xfrm>
              <a:off x="624" y="3984"/>
              <a:ext cx="144" cy="144"/>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grpSp>
      <p:sp>
        <p:nvSpPr>
          <p:cNvPr id="110638" name="Rectangle 57">
            <a:extLst>
              <a:ext uri="{FF2B5EF4-FFF2-40B4-BE49-F238E27FC236}">
                <a16:creationId xmlns:a16="http://schemas.microsoft.com/office/drawing/2014/main" id="{4A5656C2-7002-5FFC-E5D2-37A2945B7D7B}"/>
              </a:ext>
            </a:extLst>
          </p:cNvPr>
          <p:cNvSpPr>
            <a:spLocks noChangeArrowheads="1"/>
          </p:cNvSpPr>
          <p:nvPr/>
        </p:nvSpPr>
        <p:spPr bwMode="auto">
          <a:xfrm>
            <a:off x="3725863" y="4191000"/>
            <a:ext cx="406400" cy="457200"/>
          </a:xfrm>
          <a:prstGeom prst="rect">
            <a:avLst/>
          </a:prstGeom>
          <a:noFill/>
          <a:ln w="12700">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39" name="Rectangle 58">
            <a:extLst>
              <a:ext uri="{FF2B5EF4-FFF2-40B4-BE49-F238E27FC236}">
                <a16:creationId xmlns:a16="http://schemas.microsoft.com/office/drawing/2014/main" id="{E6A8BE26-DFA2-56AC-6BC4-C7D918F57350}"/>
              </a:ext>
            </a:extLst>
          </p:cNvPr>
          <p:cNvSpPr>
            <a:spLocks noChangeArrowheads="1"/>
          </p:cNvSpPr>
          <p:nvPr/>
        </p:nvSpPr>
        <p:spPr bwMode="auto">
          <a:xfrm>
            <a:off x="3725863" y="4419600"/>
            <a:ext cx="203200" cy="2286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40" name="Line 59">
            <a:extLst>
              <a:ext uri="{FF2B5EF4-FFF2-40B4-BE49-F238E27FC236}">
                <a16:creationId xmlns:a16="http://schemas.microsoft.com/office/drawing/2014/main" id="{7948DE6E-9D5B-8353-E5EA-264AF642DD99}"/>
              </a:ext>
            </a:extLst>
          </p:cNvPr>
          <p:cNvSpPr>
            <a:spLocks noChangeShapeType="1"/>
          </p:cNvSpPr>
          <p:nvPr/>
        </p:nvSpPr>
        <p:spPr bwMode="auto">
          <a:xfrm>
            <a:off x="4808538" y="4114800"/>
            <a:ext cx="609600" cy="609600"/>
          </a:xfrm>
          <a:prstGeom prst="line">
            <a:avLst/>
          </a:prstGeom>
          <a:noFill/>
          <a:ln w="12700">
            <a:solidFill>
              <a:srgbClr val="FFFF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41" name="Rectangle 60">
            <a:extLst>
              <a:ext uri="{FF2B5EF4-FFF2-40B4-BE49-F238E27FC236}">
                <a16:creationId xmlns:a16="http://schemas.microsoft.com/office/drawing/2014/main" id="{BB00F7FB-C4DE-D238-D5FE-3238D2BACCDE}"/>
              </a:ext>
            </a:extLst>
          </p:cNvPr>
          <p:cNvSpPr>
            <a:spLocks noChangeArrowheads="1"/>
          </p:cNvSpPr>
          <p:nvPr/>
        </p:nvSpPr>
        <p:spPr bwMode="auto">
          <a:xfrm>
            <a:off x="3929063" y="4419600"/>
            <a:ext cx="203200" cy="2286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42" name="Rectangle 61">
            <a:extLst>
              <a:ext uri="{FF2B5EF4-FFF2-40B4-BE49-F238E27FC236}">
                <a16:creationId xmlns:a16="http://schemas.microsoft.com/office/drawing/2014/main" id="{3030254B-9DFC-E7FF-2677-1326EAC9C917}"/>
              </a:ext>
            </a:extLst>
          </p:cNvPr>
          <p:cNvSpPr>
            <a:spLocks noChangeArrowheads="1"/>
          </p:cNvSpPr>
          <p:nvPr/>
        </p:nvSpPr>
        <p:spPr bwMode="auto">
          <a:xfrm>
            <a:off x="3182938" y="2895600"/>
            <a:ext cx="203200" cy="2286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43" name="Rectangle 62">
            <a:extLst>
              <a:ext uri="{FF2B5EF4-FFF2-40B4-BE49-F238E27FC236}">
                <a16:creationId xmlns:a16="http://schemas.microsoft.com/office/drawing/2014/main" id="{FF4E0BC0-16DD-C553-0468-B8DABCE94EF5}"/>
              </a:ext>
            </a:extLst>
          </p:cNvPr>
          <p:cNvSpPr>
            <a:spLocks noChangeArrowheads="1"/>
          </p:cNvSpPr>
          <p:nvPr/>
        </p:nvSpPr>
        <p:spPr bwMode="auto">
          <a:xfrm>
            <a:off x="1225550" y="6248400"/>
            <a:ext cx="203200" cy="2286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0644" name="AutoShape 63">
            <a:extLst>
              <a:ext uri="{FF2B5EF4-FFF2-40B4-BE49-F238E27FC236}">
                <a16:creationId xmlns:a16="http://schemas.microsoft.com/office/drawing/2014/main" id="{961847AB-3835-D775-2C50-807840E66CA5}"/>
              </a:ext>
            </a:extLst>
          </p:cNvPr>
          <p:cNvSpPr>
            <a:spLocks noChangeArrowheads="1"/>
          </p:cNvSpPr>
          <p:nvPr/>
        </p:nvSpPr>
        <p:spPr bwMode="auto">
          <a:xfrm rot="5400000">
            <a:off x="4897438" y="2806700"/>
            <a:ext cx="228600" cy="406400"/>
          </a:xfrm>
          <a:prstGeom prst="flowChartDelay">
            <a:avLst/>
          </a:prstGeom>
          <a:solidFill>
            <a:srgbClr val="FFFFCC"/>
          </a:solidFill>
          <a:ln w="12700">
            <a:solidFill>
              <a:srgbClr val="FFFFCC"/>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62211" name="Rectangle 67">
            <a:extLst>
              <a:ext uri="{FF2B5EF4-FFF2-40B4-BE49-F238E27FC236}">
                <a16:creationId xmlns:a16="http://schemas.microsoft.com/office/drawing/2014/main" id="{764E9703-88FF-5FA1-E84C-9800536893CB}"/>
              </a:ext>
            </a:extLst>
          </p:cNvPr>
          <p:cNvSpPr>
            <a:spLocks noRot="1" noChangeArrowheads="1"/>
          </p:cNvSpPr>
          <p:nvPr/>
        </p:nvSpPr>
        <p:spPr bwMode="auto">
          <a:xfrm>
            <a:off x="6858000" y="0"/>
            <a:ext cx="2286000" cy="346075"/>
          </a:xfrm>
          <a:prstGeom prst="rect">
            <a:avLst/>
          </a:prstGeom>
          <a:noFill/>
          <a:ln w="9525">
            <a:noFill/>
            <a:miter lim="800000"/>
            <a:headEnd/>
            <a:tailEnd/>
          </a:ln>
          <a:effectLst/>
        </p:spPr>
        <p:txBody>
          <a:bodyPr anchor="ctr"/>
          <a:lstStyle/>
          <a:p>
            <a:pPr algn="ctr" eaLnBrk="1" hangingPunct="1">
              <a:defRPr/>
            </a:pPr>
            <a:r>
              <a:rPr lang="fr-FR" sz="2400" b="1" dirty="0">
                <a:solidFill>
                  <a:schemeClr val="tx2"/>
                </a:solidFill>
                <a:effectLst>
                  <a:outerShdw blurRad="38100" dist="38100" dir="2700000" algn="tl">
                    <a:srgbClr val="000000"/>
                  </a:outerShdw>
                </a:effectLst>
                <a:latin typeface="Garamond" pitchFamily="18" charset="0"/>
              </a:rPr>
              <a:t>L’Anticipation</a:t>
            </a:r>
          </a:p>
        </p:txBody>
      </p:sp>
      <p:sp>
        <p:nvSpPr>
          <p:cNvPr id="68" name="Rectangle 10">
            <a:extLst>
              <a:ext uri="{FF2B5EF4-FFF2-40B4-BE49-F238E27FC236}">
                <a16:creationId xmlns:a16="http://schemas.microsoft.com/office/drawing/2014/main" id="{6FCDC5E7-FAED-E990-3FC0-7EEBDE4CB597}"/>
              </a:ext>
            </a:extLst>
          </p:cNvPr>
          <p:cNvSpPr>
            <a:spLocks noChangeArrowheads="1"/>
          </p:cNvSpPr>
          <p:nvPr/>
        </p:nvSpPr>
        <p:spPr bwMode="auto">
          <a:xfrm>
            <a:off x="4357688" y="4714875"/>
            <a:ext cx="1741487" cy="550863"/>
          </a:xfrm>
          <a:prstGeom prst="rect">
            <a:avLst/>
          </a:prstGeom>
          <a:noFill/>
          <a:ln w="12700">
            <a:noFill/>
            <a:miter lim="800000"/>
            <a:headEnd/>
            <a:tailEnd/>
          </a:ln>
          <a:effectLst/>
        </p:spPr>
        <p:txBody>
          <a:bodyPr wrap="none" lIns="126682" tIns="62230" rIns="126682" bIns="62230">
            <a:spAutoFit/>
          </a:bodyPr>
          <a:lstStyle/>
          <a:p>
            <a:pPr defTabSz="1279525">
              <a:defRPr/>
            </a:pPr>
            <a:r>
              <a:rPr lang="fr-FR" sz="2800" b="1" dirty="0">
                <a:solidFill>
                  <a:srgbClr val="FF3300"/>
                </a:solidFill>
                <a:effectLst>
                  <a:outerShdw blurRad="38100" dist="38100" dir="2700000" algn="tl">
                    <a:srgbClr val="000000"/>
                  </a:outerShdw>
                </a:effectLst>
                <a:latin typeface="Times New Roman" pitchFamily="18" charset="0"/>
              </a:rPr>
              <a:t>3000 </a:t>
            </a:r>
            <a:r>
              <a:rPr lang="fr-FR" sz="2500" b="1" dirty="0">
                <a:solidFill>
                  <a:srgbClr val="FF3300"/>
                </a:solidFill>
                <a:effectLst>
                  <a:outerShdw blurRad="38100" dist="38100" dir="2700000" algn="tl">
                    <a:srgbClr val="000000"/>
                  </a:outerShdw>
                </a:effectLst>
                <a:latin typeface="Times New Roman" pitchFamily="18" charset="0"/>
              </a:rPr>
              <a:t>CTG</a:t>
            </a:r>
          </a:p>
        </p:txBody>
      </p:sp>
      <p:sp>
        <p:nvSpPr>
          <p:cNvPr id="69" name="Rectangle 10">
            <a:extLst>
              <a:ext uri="{FF2B5EF4-FFF2-40B4-BE49-F238E27FC236}">
                <a16:creationId xmlns:a16="http://schemas.microsoft.com/office/drawing/2014/main" id="{851DCCEA-E8CB-C372-8202-5FE73F1016CE}"/>
              </a:ext>
            </a:extLst>
          </p:cNvPr>
          <p:cNvSpPr>
            <a:spLocks noChangeArrowheads="1"/>
          </p:cNvSpPr>
          <p:nvPr/>
        </p:nvSpPr>
        <p:spPr bwMode="auto">
          <a:xfrm>
            <a:off x="7531100" y="1657350"/>
            <a:ext cx="1398588" cy="557213"/>
          </a:xfrm>
          <a:prstGeom prst="rect">
            <a:avLst/>
          </a:prstGeom>
          <a:noFill/>
          <a:ln w="12700">
            <a:noFill/>
            <a:miter lim="800000"/>
            <a:headEnd/>
            <a:tailEnd/>
          </a:ln>
          <a:effectLst/>
        </p:spPr>
        <p:txBody>
          <a:bodyPr wrap="none" lIns="126682" tIns="62230" rIns="126682" bIns="62230">
            <a:spAutoFit/>
          </a:bodyPr>
          <a:lstStyle/>
          <a:p>
            <a:pPr defTabSz="1279525">
              <a:defRPr/>
            </a:pPr>
            <a:r>
              <a:rPr lang="fr-FR" sz="2800" b="1" dirty="0">
                <a:solidFill>
                  <a:srgbClr val="FF3300"/>
                </a:solidFill>
                <a:effectLst>
                  <a:outerShdw blurRad="38100" dist="38100" dir="2700000" algn="tl">
                    <a:srgbClr val="000000"/>
                  </a:outerShdw>
                </a:effectLst>
                <a:latin typeface="Times New Roman" pitchFamily="18" charset="0"/>
              </a:rPr>
              <a:t>80 </a:t>
            </a:r>
            <a:r>
              <a:rPr lang="fr-FR" sz="2500" b="1" dirty="0">
                <a:solidFill>
                  <a:srgbClr val="FF3300"/>
                </a:solidFill>
                <a:effectLst>
                  <a:outerShdw blurRad="38100" dist="38100" dir="2700000" algn="tl">
                    <a:srgbClr val="000000"/>
                  </a:outerShdw>
                </a:effectLst>
                <a:latin typeface="Times New Roman" pitchFamily="18" charset="0"/>
              </a:rPr>
              <a:t>CTG</a:t>
            </a:r>
          </a:p>
        </p:txBody>
      </p:sp>
      <p:sp>
        <p:nvSpPr>
          <p:cNvPr id="70" name="Rectangle 10">
            <a:extLst>
              <a:ext uri="{FF2B5EF4-FFF2-40B4-BE49-F238E27FC236}">
                <a16:creationId xmlns:a16="http://schemas.microsoft.com/office/drawing/2014/main" id="{75E7AED7-63C7-CFFE-37B2-6A5AEAE3F3C4}"/>
              </a:ext>
            </a:extLst>
          </p:cNvPr>
          <p:cNvSpPr>
            <a:spLocks noChangeArrowheads="1"/>
          </p:cNvSpPr>
          <p:nvPr/>
        </p:nvSpPr>
        <p:spPr bwMode="auto">
          <a:xfrm>
            <a:off x="7583488" y="2643188"/>
            <a:ext cx="1489075" cy="557212"/>
          </a:xfrm>
          <a:prstGeom prst="rect">
            <a:avLst/>
          </a:prstGeom>
          <a:noFill/>
          <a:ln w="12700">
            <a:noFill/>
            <a:miter lim="800000"/>
            <a:headEnd/>
            <a:tailEnd/>
          </a:ln>
          <a:effectLst/>
        </p:spPr>
        <p:txBody>
          <a:bodyPr wrap="none" lIns="126682" tIns="62230" rIns="126682" bIns="62230">
            <a:spAutoFit/>
          </a:bodyPr>
          <a:lstStyle/>
          <a:p>
            <a:pPr defTabSz="1279525">
              <a:defRPr/>
            </a:pPr>
            <a:r>
              <a:rPr lang="fr-FR" sz="2800" b="1" dirty="0">
                <a:solidFill>
                  <a:srgbClr val="FF3300"/>
                </a:solidFill>
                <a:effectLst>
                  <a:outerShdw blurRad="38100" dist="38100" dir="2700000" algn="tl">
                    <a:srgbClr val="000000"/>
                  </a:outerShdw>
                </a:effectLst>
                <a:latin typeface="Times New Roman" pitchFamily="18" charset="0"/>
              </a:rPr>
              <a:t>350</a:t>
            </a:r>
            <a:r>
              <a:rPr lang="fr-FR" sz="2500" b="1" dirty="0">
                <a:solidFill>
                  <a:srgbClr val="FF3300"/>
                </a:solidFill>
                <a:effectLst>
                  <a:outerShdw blurRad="38100" dist="38100" dir="2700000" algn="tl">
                    <a:srgbClr val="000000"/>
                  </a:outerShdw>
                </a:effectLst>
                <a:latin typeface="Times New Roman" pitchFamily="18" charset="0"/>
              </a:rPr>
              <a:t>CTG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54DDB21-FB13-0C44-A9A6-9DF880FB8504}"/>
              </a:ext>
            </a:extLst>
          </p:cNvPr>
          <p:cNvSpPr/>
          <p:nvPr/>
        </p:nvSpPr>
        <p:spPr>
          <a:xfrm>
            <a:off x="107950" y="692150"/>
            <a:ext cx="5089525" cy="523875"/>
          </a:xfrm>
          <a:prstGeom prst="rect">
            <a:avLst/>
          </a:prstGeom>
        </p:spPr>
        <p:txBody>
          <a:bodyPr wrap="none">
            <a:spAutoFit/>
          </a:bodyPr>
          <a:lstStyle/>
          <a:p>
            <a:pPr>
              <a:defRPr/>
            </a:pPr>
            <a:r>
              <a:rPr lang="fr-FR" sz="2800" dirty="0">
                <a:effectLst>
                  <a:outerShdw blurRad="38100" dist="38100" dir="2700000" algn="tl">
                    <a:srgbClr val="000000"/>
                  </a:outerShdw>
                </a:effectLst>
                <a:latin typeface="Arial" charset="0"/>
              </a:rPr>
              <a:t> La génétique épidémiologique</a:t>
            </a:r>
            <a:endParaRPr lang="fr-FR" sz="2800" dirty="0"/>
          </a:p>
        </p:txBody>
      </p:sp>
      <p:sp>
        <p:nvSpPr>
          <p:cNvPr id="23554" name="Rectangle 3">
            <a:extLst>
              <a:ext uri="{FF2B5EF4-FFF2-40B4-BE49-F238E27FC236}">
                <a16:creationId xmlns:a16="http://schemas.microsoft.com/office/drawing/2014/main" id="{D8A25930-017B-CF99-64EA-112934994F8C}"/>
              </a:ext>
            </a:extLst>
          </p:cNvPr>
          <p:cNvSpPr>
            <a:spLocks noChangeArrowheads="1"/>
          </p:cNvSpPr>
          <p:nvPr/>
        </p:nvSpPr>
        <p:spPr bwMode="auto">
          <a:xfrm>
            <a:off x="409575" y="1416050"/>
            <a:ext cx="849630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Century Schoolbook" panose="02040604050505020304" pitchFamily="18" charset="0"/>
              </a:rPr>
              <a:t>Épidémiologie</a:t>
            </a:r>
            <a:r>
              <a:rPr lang="fr-FR" altLang="fr-FR" sz="2800">
                <a:latin typeface="Century Schoolbook" panose="02040604050505020304" pitchFamily="18" charset="0"/>
              </a:rPr>
              <a:t>:</a:t>
            </a:r>
            <a:r>
              <a:rPr lang="fr-FR" altLang="fr-FR" sz="2800">
                <a:solidFill>
                  <a:srgbClr val="FF0066"/>
                </a:solidFill>
                <a:latin typeface="Century Schoolbook" panose="02040604050505020304" pitchFamily="18" charset="0"/>
              </a:rPr>
              <a:t> </a:t>
            </a:r>
          </a:p>
          <a:p>
            <a:pPr lvl="1">
              <a:spcBef>
                <a:spcPct val="0"/>
              </a:spcBef>
              <a:buClrTx/>
              <a:buSzTx/>
              <a:buFontTx/>
              <a:buNone/>
            </a:pPr>
            <a:r>
              <a:rPr lang="fr-FR" altLang="fr-FR" sz="1800">
                <a:solidFill>
                  <a:srgbClr val="FF0066"/>
                </a:solidFill>
                <a:latin typeface="Century Schoolbook" panose="02040604050505020304" pitchFamily="18" charset="0"/>
              </a:rPr>
              <a:t>Distribution des maladies dans les populations (incidence, prévalence etc..) et leurs facteurs de risque</a:t>
            </a:r>
            <a:endParaRPr lang="fr-FR" altLang="fr-FR">
              <a:latin typeface="Arial" panose="020B0604020202020204" pitchFamily="34" charset="0"/>
            </a:endParaRPr>
          </a:p>
        </p:txBody>
      </p:sp>
      <p:sp>
        <p:nvSpPr>
          <p:cNvPr id="23555" name="Rectangle 4">
            <a:extLst>
              <a:ext uri="{FF2B5EF4-FFF2-40B4-BE49-F238E27FC236}">
                <a16:creationId xmlns:a16="http://schemas.microsoft.com/office/drawing/2014/main" id="{DFDFDD69-BBA6-E679-8485-6B3E583C97A1}"/>
              </a:ext>
            </a:extLst>
          </p:cNvPr>
          <p:cNvSpPr>
            <a:spLocks noChangeArrowheads="1"/>
          </p:cNvSpPr>
          <p:nvPr/>
        </p:nvSpPr>
        <p:spPr bwMode="auto">
          <a:xfrm>
            <a:off x="442913" y="2879725"/>
            <a:ext cx="8258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Century Schoolbook" panose="02040604050505020304" pitchFamily="18" charset="0"/>
              </a:rPr>
              <a:t>Génétique des populations</a:t>
            </a:r>
          </a:p>
          <a:p>
            <a:pPr>
              <a:spcBef>
                <a:spcPct val="0"/>
              </a:spcBef>
              <a:buClrTx/>
              <a:buSzTx/>
              <a:buFontTx/>
              <a:buNone/>
            </a:pPr>
            <a:r>
              <a:rPr lang="fr-FR" altLang="fr-FR" sz="1800">
                <a:solidFill>
                  <a:srgbClr val="FF0000"/>
                </a:solidFill>
                <a:latin typeface="Century Schoolbook" panose="02040604050505020304" pitchFamily="18" charset="0"/>
              </a:rPr>
              <a:t>distribution des gènes dans les populations et leurs facteurs de variation</a:t>
            </a:r>
            <a:endParaRPr lang="fr-FR" altLang="fr-FR" sz="2800">
              <a:solidFill>
                <a:srgbClr val="FF0000"/>
              </a:solidFill>
              <a:latin typeface="Arial" panose="020B0604020202020204" pitchFamily="34" charset="0"/>
            </a:endParaRPr>
          </a:p>
        </p:txBody>
      </p:sp>
      <p:sp>
        <p:nvSpPr>
          <p:cNvPr id="23556" name="Rectangle 5">
            <a:extLst>
              <a:ext uri="{FF2B5EF4-FFF2-40B4-BE49-F238E27FC236}">
                <a16:creationId xmlns:a16="http://schemas.microsoft.com/office/drawing/2014/main" id="{C2EC1872-8D5D-3221-7096-73253168BA0D}"/>
              </a:ext>
            </a:extLst>
          </p:cNvPr>
          <p:cNvSpPr>
            <a:spLocks noChangeArrowheads="1"/>
          </p:cNvSpPr>
          <p:nvPr/>
        </p:nvSpPr>
        <p:spPr bwMode="auto">
          <a:xfrm>
            <a:off x="442913" y="4149725"/>
            <a:ext cx="78263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a:latin typeface="Century Schoolbook" panose="02040604050505020304" pitchFamily="18" charset="0"/>
              </a:rPr>
              <a:t>Génétique formelle</a:t>
            </a:r>
          </a:p>
          <a:p>
            <a:pPr>
              <a:spcBef>
                <a:spcPct val="0"/>
              </a:spcBef>
              <a:buClrTx/>
              <a:buSzTx/>
              <a:buFontTx/>
              <a:buNone/>
            </a:pPr>
            <a:r>
              <a:rPr lang="fr-FR" altLang="fr-FR" sz="1800">
                <a:solidFill>
                  <a:srgbClr val="FF0000"/>
                </a:solidFill>
                <a:latin typeface="Century Schoolbook" panose="02040604050505020304" pitchFamily="18" charset="0"/>
              </a:rPr>
              <a:t>transmission des maladies et caractères</a:t>
            </a:r>
            <a:endParaRPr lang="fr-FR" altLang="fr-FR" sz="1800">
              <a:solidFill>
                <a:srgbClr val="FF0000"/>
              </a:solidFill>
              <a:latin typeface="Arial" panose="020B060402020202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5" name="Rectangle 3">
            <a:extLst>
              <a:ext uri="{FF2B5EF4-FFF2-40B4-BE49-F238E27FC236}">
                <a16:creationId xmlns:a16="http://schemas.microsoft.com/office/drawing/2014/main" id="{B5C9A181-56F1-526A-D98F-6034AD21EDD3}"/>
              </a:ext>
            </a:extLst>
          </p:cNvPr>
          <p:cNvSpPr>
            <a:spLocks noGrp="1" noChangeArrowheads="1"/>
          </p:cNvSpPr>
          <p:nvPr>
            <p:ph type="body" idx="1"/>
          </p:nvPr>
        </p:nvSpPr>
        <p:spPr>
          <a:xfrm>
            <a:off x="0" y="1214438"/>
            <a:ext cx="9144000" cy="4525962"/>
          </a:xfrm>
        </p:spPr>
        <p:txBody>
          <a:bodyPr/>
          <a:lstStyle/>
          <a:p>
            <a:pPr>
              <a:spcBef>
                <a:spcPct val="0"/>
              </a:spcBef>
              <a:buClrTx/>
              <a:buSzTx/>
              <a:buFontTx/>
              <a:buNone/>
              <a:defRPr/>
            </a:pPr>
            <a:r>
              <a:rPr lang="fr-FR" dirty="0">
                <a:solidFill>
                  <a:srgbClr val="FF9933"/>
                </a:solidFill>
                <a:effectLst/>
              </a:rPr>
              <a:t>Dystrophie </a:t>
            </a:r>
            <a:r>
              <a:rPr lang="fr-FR" dirty="0" err="1">
                <a:solidFill>
                  <a:srgbClr val="FF9933"/>
                </a:solidFill>
                <a:effectLst/>
              </a:rPr>
              <a:t>myotonique</a:t>
            </a:r>
            <a:r>
              <a:rPr lang="fr-FR" dirty="0">
                <a:solidFill>
                  <a:srgbClr val="FF9933"/>
                </a:solidFill>
                <a:effectLst/>
              </a:rPr>
              <a:t> de Steinert: Autosomique dominante</a:t>
            </a:r>
          </a:p>
          <a:p>
            <a:pPr eaLnBrk="1" hangingPunct="1">
              <a:defRPr/>
            </a:pPr>
            <a:r>
              <a:rPr lang="fr-FR" dirty="0"/>
              <a:t>Grande variabilité d’expression de la maladie</a:t>
            </a:r>
          </a:p>
          <a:p>
            <a:pPr eaLnBrk="1" hangingPunct="1">
              <a:defRPr/>
            </a:pPr>
            <a:r>
              <a:rPr lang="fr-FR" dirty="0"/>
              <a:t>Aggravation au fil des générations</a:t>
            </a:r>
          </a:p>
          <a:p>
            <a:pPr lvl="1" eaLnBrk="1" hangingPunct="1">
              <a:defRPr/>
            </a:pPr>
            <a:r>
              <a:rPr lang="fr-FR" dirty="0"/>
              <a:t>Ex: Première génération signes modérés (cataracte)</a:t>
            </a:r>
          </a:p>
          <a:p>
            <a:pPr lvl="1" eaLnBrk="1" hangingPunct="1">
              <a:defRPr/>
            </a:pPr>
            <a:r>
              <a:rPr lang="fr-FR" dirty="0"/>
              <a:t>Seconde génération: Atteinte </a:t>
            </a:r>
            <a:r>
              <a:rPr lang="fr-FR" dirty="0" err="1"/>
              <a:t>multisystémique</a:t>
            </a:r>
            <a:r>
              <a:rPr lang="fr-FR" dirty="0"/>
              <a:t> (forme commune de l’adulte)</a:t>
            </a:r>
          </a:p>
          <a:p>
            <a:pPr lvl="1" eaLnBrk="1" hangingPunct="1">
              <a:defRPr/>
            </a:pPr>
            <a:r>
              <a:rPr lang="fr-FR" dirty="0"/>
              <a:t>Troisième génération: Forme congénitale</a:t>
            </a:r>
          </a:p>
        </p:txBody>
      </p:sp>
      <p:sp>
        <p:nvSpPr>
          <p:cNvPr id="7" name="Rectangle 67">
            <a:extLst>
              <a:ext uri="{FF2B5EF4-FFF2-40B4-BE49-F238E27FC236}">
                <a16:creationId xmlns:a16="http://schemas.microsoft.com/office/drawing/2014/main" id="{97A95A91-8DAF-9BC4-5926-944870619376}"/>
              </a:ext>
            </a:extLst>
          </p:cNvPr>
          <p:cNvSpPr>
            <a:spLocks noRot="1" noChangeArrowheads="1"/>
          </p:cNvSpPr>
          <p:nvPr/>
        </p:nvSpPr>
        <p:spPr bwMode="auto">
          <a:xfrm>
            <a:off x="6929438" y="0"/>
            <a:ext cx="2214562" cy="346075"/>
          </a:xfrm>
          <a:prstGeom prst="rect">
            <a:avLst/>
          </a:prstGeom>
          <a:noFill/>
          <a:ln w="9525">
            <a:noFill/>
            <a:miter lim="800000"/>
            <a:headEnd/>
            <a:tailEnd/>
          </a:ln>
          <a:effectLst/>
        </p:spPr>
        <p:txBody>
          <a:bodyPr anchor="ctr"/>
          <a:lstStyle/>
          <a:p>
            <a:pPr algn="ctr" eaLnBrk="1" hangingPunct="1">
              <a:defRPr/>
            </a:pPr>
            <a:r>
              <a:rPr lang="fr-FR" sz="2400" b="1" dirty="0">
                <a:solidFill>
                  <a:schemeClr val="tx2"/>
                </a:solidFill>
                <a:effectLst>
                  <a:outerShdw blurRad="38100" dist="38100" dir="2700000" algn="tl">
                    <a:srgbClr val="000000"/>
                  </a:outerShdw>
                </a:effectLst>
                <a:latin typeface="Garamond" pitchFamily="18" charset="0"/>
              </a:rPr>
              <a:t>L’Anticipation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a:extLst>
              <a:ext uri="{FF2B5EF4-FFF2-40B4-BE49-F238E27FC236}">
                <a16:creationId xmlns:a16="http://schemas.microsoft.com/office/drawing/2014/main" id="{2FFA9673-2CE0-DDC9-2752-B56EEE5BE8E6}"/>
              </a:ext>
            </a:extLst>
          </p:cNvPr>
          <p:cNvSpPr>
            <a:spLocks noGrp="1" noRot="1" noChangeArrowheads="1"/>
          </p:cNvSpPr>
          <p:nvPr>
            <p:ph type="title"/>
          </p:nvPr>
        </p:nvSpPr>
        <p:spPr>
          <a:xfrm>
            <a:off x="1620838" y="260350"/>
            <a:ext cx="6264275" cy="576263"/>
          </a:xfrm>
          <a:solidFill>
            <a:srgbClr val="000099"/>
          </a:solidFill>
        </p:spPr>
        <p:txBody>
          <a:bodyPr/>
          <a:lstStyle/>
          <a:p>
            <a:pPr eaLnBrk="1" hangingPunct="1">
              <a:defRPr/>
            </a:pPr>
            <a:r>
              <a:rPr lang="fr-FR" sz="3600" dirty="0">
                <a:solidFill>
                  <a:srgbClr val="FFC000"/>
                </a:solidFill>
              </a:rPr>
              <a:t>Hétérogénéité génétique</a:t>
            </a:r>
          </a:p>
        </p:txBody>
      </p:sp>
      <p:sp>
        <p:nvSpPr>
          <p:cNvPr id="236547" name="Rectangle 3">
            <a:extLst>
              <a:ext uri="{FF2B5EF4-FFF2-40B4-BE49-F238E27FC236}">
                <a16:creationId xmlns:a16="http://schemas.microsoft.com/office/drawing/2014/main" id="{58AA8BDC-3302-F1A6-6D70-3D53C3FFE062}"/>
              </a:ext>
            </a:extLst>
          </p:cNvPr>
          <p:cNvSpPr>
            <a:spLocks noGrp="1" noChangeArrowheads="1"/>
          </p:cNvSpPr>
          <p:nvPr>
            <p:ph type="body" idx="1"/>
          </p:nvPr>
        </p:nvSpPr>
        <p:spPr>
          <a:xfrm>
            <a:off x="0" y="1268413"/>
            <a:ext cx="9144000" cy="5256212"/>
          </a:xfrm>
        </p:spPr>
        <p:txBody>
          <a:bodyPr/>
          <a:lstStyle/>
          <a:p>
            <a:pPr eaLnBrk="1" hangingPunct="1">
              <a:spcBef>
                <a:spcPct val="100000"/>
              </a:spcBef>
              <a:buFont typeface="Wingdings" panose="05000000000000000000" pitchFamily="2" charset="2"/>
              <a:buChar char="q"/>
              <a:defRPr/>
            </a:pPr>
            <a:r>
              <a:rPr lang="fr-FR" sz="3600" u="sng" dirty="0" err="1">
                <a:solidFill>
                  <a:srgbClr val="FFFF00"/>
                </a:solidFill>
              </a:rPr>
              <a:t>Allélique</a:t>
            </a:r>
            <a:r>
              <a:rPr lang="fr-FR" sz="3600" dirty="0"/>
              <a:t> : </a:t>
            </a:r>
            <a:r>
              <a:rPr lang="fr-FR" sz="2400" b="1" dirty="0" err="1"/>
              <a:t>intragénique</a:t>
            </a:r>
            <a:r>
              <a:rPr lang="fr-FR" sz="2400" dirty="0"/>
              <a:t> ou </a:t>
            </a:r>
            <a:r>
              <a:rPr lang="fr-FR" sz="2400" dirty="0" err="1"/>
              <a:t>intralocus</a:t>
            </a:r>
            <a:r>
              <a:rPr lang="fr-FR" sz="2400" dirty="0"/>
              <a:t> </a:t>
            </a:r>
          </a:p>
          <a:p>
            <a:pPr algn="ctr" eaLnBrk="1" hangingPunct="1">
              <a:spcBef>
                <a:spcPct val="100000"/>
              </a:spcBef>
              <a:buFont typeface="Wingdings" panose="05000000000000000000" pitchFamily="2" charset="2"/>
              <a:buNone/>
              <a:defRPr/>
            </a:pPr>
            <a:r>
              <a:rPr lang="fr-FR" sz="2800" dirty="0"/>
              <a:t>Plusieurs mutations différentes dans le même gène </a:t>
            </a:r>
            <a:r>
              <a:rPr lang="fr-FR" sz="2800" b="1" dirty="0"/>
              <a:t>ayant la même conséquence pathologique</a:t>
            </a:r>
            <a:r>
              <a:rPr lang="fr-FR" sz="2800" dirty="0"/>
              <a:t>.</a:t>
            </a:r>
            <a:r>
              <a:rPr lang="fr-FR" sz="2400" dirty="0"/>
              <a:t> </a:t>
            </a:r>
          </a:p>
          <a:p>
            <a:pPr eaLnBrk="1" hangingPunct="1">
              <a:spcBef>
                <a:spcPct val="100000"/>
              </a:spcBef>
              <a:buFont typeface="Wingdings" panose="05000000000000000000" pitchFamily="2" charset="2"/>
              <a:buNone/>
              <a:defRPr/>
            </a:pPr>
            <a:r>
              <a:rPr lang="fr-FR" sz="2800" dirty="0"/>
              <a:t>	Ex : Mucoviscidose - + 1500 mutations connues dans le gène CFTR </a:t>
            </a:r>
          </a:p>
          <a:p>
            <a:pPr eaLnBrk="1" hangingPunct="1">
              <a:spcBef>
                <a:spcPct val="100000"/>
              </a:spcBef>
              <a:buFont typeface="Wingdings" panose="05000000000000000000" pitchFamily="2" charset="2"/>
              <a:buNone/>
              <a:defRPr/>
            </a:pPr>
            <a:r>
              <a:rPr lang="fr-FR" sz="2400" dirty="0"/>
              <a:t>Un individu porteur de deux allèles pathologiques différents du même gène est désigné sous le terme d'</a:t>
            </a:r>
            <a:r>
              <a:rPr lang="fr-FR" sz="2400" b="1" dirty="0"/>
              <a:t>hétérozygote composite</a:t>
            </a:r>
            <a:r>
              <a:rPr lang="fr-FR" sz="2400" dirty="0"/>
              <a: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95AD042-08F9-A97D-13D2-C0293B5CF18C}"/>
              </a:ext>
            </a:extLst>
          </p:cNvPr>
          <p:cNvSpPr>
            <a:spLocks noGrp="1"/>
          </p:cNvSpPr>
          <p:nvPr>
            <p:ph idx="1"/>
          </p:nvPr>
        </p:nvSpPr>
        <p:spPr>
          <a:xfrm>
            <a:off x="0" y="928688"/>
            <a:ext cx="8964613" cy="5197475"/>
          </a:xfrm>
        </p:spPr>
        <p:txBody>
          <a:bodyPr/>
          <a:lstStyle/>
          <a:p>
            <a:pPr algn="ctr" eaLnBrk="1" hangingPunct="1">
              <a:buFont typeface="Wingdings" panose="05000000000000000000" pitchFamily="2" charset="2"/>
              <a:buNone/>
              <a:defRPr/>
            </a:pPr>
            <a:r>
              <a:rPr lang="fr-FR" sz="2800" dirty="0"/>
              <a:t>Même gène peut entraîner deux phénotypes différents</a:t>
            </a:r>
          </a:p>
          <a:p>
            <a:pPr eaLnBrk="1" hangingPunct="1">
              <a:buFont typeface="Wingdings" panose="05000000000000000000" pitchFamily="2" charset="2"/>
              <a:buNone/>
              <a:defRPr/>
            </a:pPr>
            <a:r>
              <a:rPr lang="fr-FR" sz="2800" dirty="0"/>
              <a:t>                    </a:t>
            </a:r>
          </a:p>
          <a:p>
            <a:pPr algn="ctr" eaLnBrk="1" hangingPunct="1">
              <a:buFont typeface="Wingdings" panose="05000000000000000000" pitchFamily="2" charset="2"/>
              <a:buNone/>
              <a:defRPr/>
            </a:pPr>
            <a:r>
              <a:rPr lang="fr-FR" sz="2800" dirty="0"/>
              <a:t>Mutations du gène </a:t>
            </a:r>
            <a:r>
              <a:rPr lang="fr-FR" sz="2800" dirty="0" err="1"/>
              <a:t>dysferline</a:t>
            </a:r>
            <a:endParaRPr lang="fr-FR" sz="2800" dirty="0"/>
          </a:p>
          <a:p>
            <a:pPr eaLnBrk="1" hangingPunct="1">
              <a:buFont typeface="Wingdings" panose="05000000000000000000" pitchFamily="2" charset="2"/>
              <a:buNone/>
              <a:defRPr/>
            </a:pPr>
            <a:r>
              <a:rPr lang="fr-FR" sz="2800" dirty="0"/>
              <a:t>        </a:t>
            </a:r>
          </a:p>
          <a:p>
            <a:pPr eaLnBrk="1" hangingPunct="1">
              <a:buFont typeface="Wingdings" panose="05000000000000000000" pitchFamily="2" charset="2"/>
              <a:buNone/>
              <a:defRPr/>
            </a:pPr>
            <a:r>
              <a:rPr lang="fr-FR" sz="2800" dirty="0"/>
              <a:t>         LGMD2B             Myopathie distale de </a:t>
            </a:r>
            <a:r>
              <a:rPr lang="fr-FR" sz="2800" dirty="0" err="1"/>
              <a:t>Miyoshi</a:t>
            </a:r>
            <a:r>
              <a:rPr lang="fr-FR" sz="2800" dirty="0"/>
              <a:t> </a:t>
            </a:r>
          </a:p>
          <a:p>
            <a:pPr eaLnBrk="1" hangingPunct="1">
              <a:defRPr/>
            </a:pPr>
            <a:endParaRPr lang="fr-FR" sz="2800" dirty="0"/>
          </a:p>
          <a:p>
            <a:pPr eaLnBrk="1" hangingPunct="1">
              <a:buFont typeface="Wingdings" panose="05000000000000000000" pitchFamily="2" charset="2"/>
              <a:buNone/>
              <a:defRPr/>
            </a:pPr>
            <a:r>
              <a:rPr lang="fr-FR" sz="2800" dirty="0"/>
              <a:t>  Mutations différentes dans le gène de la myéline périphérique</a:t>
            </a:r>
          </a:p>
          <a:p>
            <a:pPr eaLnBrk="1" hangingPunct="1">
              <a:buFont typeface="Wingdings" panose="05000000000000000000" pitchFamily="2" charset="2"/>
              <a:buNone/>
              <a:defRPr/>
            </a:pPr>
            <a:r>
              <a:rPr lang="fr-FR" sz="2800" dirty="0"/>
              <a:t>                                       (PMP 22)</a:t>
            </a:r>
          </a:p>
        </p:txBody>
      </p:sp>
      <p:sp>
        <p:nvSpPr>
          <p:cNvPr id="4" name="Rectangle 2">
            <a:extLst>
              <a:ext uri="{FF2B5EF4-FFF2-40B4-BE49-F238E27FC236}">
                <a16:creationId xmlns:a16="http://schemas.microsoft.com/office/drawing/2014/main" id="{091BFBD6-029C-53E1-7CEA-953B7E63C1D4}"/>
              </a:ext>
            </a:extLst>
          </p:cNvPr>
          <p:cNvSpPr>
            <a:spLocks noGrp="1" noRot="1" noChangeArrowheads="1"/>
          </p:cNvSpPr>
          <p:nvPr>
            <p:ph type="title"/>
          </p:nvPr>
        </p:nvSpPr>
        <p:spPr>
          <a:xfrm>
            <a:off x="6215063" y="0"/>
            <a:ext cx="2928937" cy="357188"/>
          </a:xfrm>
        </p:spPr>
        <p:txBody>
          <a:bodyPr/>
          <a:lstStyle/>
          <a:p>
            <a:pPr eaLnBrk="1" hangingPunct="1">
              <a:defRPr/>
            </a:pPr>
            <a:r>
              <a:rPr lang="fr-FR" sz="2000" dirty="0"/>
              <a:t>Hétérogénéité génétique</a:t>
            </a:r>
          </a:p>
        </p:txBody>
      </p:sp>
      <p:sp>
        <p:nvSpPr>
          <p:cNvPr id="113667" name="Rectangle 107">
            <a:extLst>
              <a:ext uri="{FF2B5EF4-FFF2-40B4-BE49-F238E27FC236}">
                <a16:creationId xmlns:a16="http://schemas.microsoft.com/office/drawing/2014/main" id="{4811057D-1CBB-1F57-45C0-F23CFE9BC51C}"/>
              </a:ext>
            </a:extLst>
          </p:cNvPr>
          <p:cNvSpPr>
            <a:spLocks noChangeArrowheads="1"/>
          </p:cNvSpPr>
          <p:nvPr/>
        </p:nvSpPr>
        <p:spPr bwMode="auto">
          <a:xfrm>
            <a:off x="1000125" y="4948238"/>
            <a:ext cx="1895475" cy="9286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Neuropathie de Charcot-Marie type 1a </a:t>
            </a:r>
          </a:p>
        </p:txBody>
      </p:sp>
      <p:sp>
        <p:nvSpPr>
          <p:cNvPr id="113668" name="Rectangle 107">
            <a:extLst>
              <a:ext uri="{FF2B5EF4-FFF2-40B4-BE49-F238E27FC236}">
                <a16:creationId xmlns:a16="http://schemas.microsoft.com/office/drawing/2014/main" id="{E2838671-A8CE-D2D0-BCD4-4988A55AAA5B}"/>
              </a:ext>
            </a:extLst>
          </p:cNvPr>
          <p:cNvSpPr>
            <a:spLocks noChangeArrowheads="1"/>
          </p:cNvSpPr>
          <p:nvPr/>
        </p:nvSpPr>
        <p:spPr bwMode="auto">
          <a:xfrm>
            <a:off x="4929188" y="5026025"/>
            <a:ext cx="2786062" cy="714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Paralysie tronculaire récidivante familiale</a:t>
            </a:r>
          </a:p>
        </p:txBody>
      </p:sp>
      <p:sp>
        <p:nvSpPr>
          <p:cNvPr id="113669" name="Line 7">
            <a:extLst>
              <a:ext uri="{FF2B5EF4-FFF2-40B4-BE49-F238E27FC236}">
                <a16:creationId xmlns:a16="http://schemas.microsoft.com/office/drawing/2014/main" id="{321A57A3-DC78-A8A0-EEDE-D3D5AB665CA0}"/>
              </a:ext>
            </a:extLst>
          </p:cNvPr>
          <p:cNvSpPr>
            <a:spLocks noChangeShapeType="1"/>
          </p:cNvSpPr>
          <p:nvPr/>
        </p:nvSpPr>
        <p:spPr bwMode="auto">
          <a:xfrm>
            <a:off x="1979613" y="4592638"/>
            <a:ext cx="0" cy="288925"/>
          </a:xfrm>
          <a:prstGeom prst="line">
            <a:avLst/>
          </a:prstGeom>
          <a:noFill/>
          <a:ln w="9525">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113670" name="Line 10">
            <a:extLst>
              <a:ext uri="{FF2B5EF4-FFF2-40B4-BE49-F238E27FC236}">
                <a16:creationId xmlns:a16="http://schemas.microsoft.com/office/drawing/2014/main" id="{F9E4234E-0E36-C263-C906-45A10E339A6F}"/>
              </a:ext>
            </a:extLst>
          </p:cNvPr>
          <p:cNvSpPr>
            <a:spLocks noChangeShapeType="1"/>
          </p:cNvSpPr>
          <p:nvPr/>
        </p:nvSpPr>
        <p:spPr bwMode="auto">
          <a:xfrm flipH="1">
            <a:off x="1979613" y="4592638"/>
            <a:ext cx="1584325" cy="0"/>
          </a:xfrm>
          <a:prstGeom prst="line">
            <a:avLst/>
          </a:prstGeom>
          <a:noFill/>
          <a:ln w="9525">
            <a:solidFill>
              <a:schemeClr val="tx1"/>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113671" name="Line 11">
            <a:extLst>
              <a:ext uri="{FF2B5EF4-FFF2-40B4-BE49-F238E27FC236}">
                <a16:creationId xmlns:a16="http://schemas.microsoft.com/office/drawing/2014/main" id="{02A04D54-F7F2-2820-1C10-986A21D3D391}"/>
              </a:ext>
            </a:extLst>
          </p:cNvPr>
          <p:cNvSpPr>
            <a:spLocks noChangeShapeType="1"/>
          </p:cNvSpPr>
          <p:nvPr/>
        </p:nvSpPr>
        <p:spPr bwMode="auto">
          <a:xfrm flipH="1">
            <a:off x="5076825" y="4665663"/>
            <a:ext cx="1584325" cy="0"/>
          </a:xfrm>
          <a:prstGeom prst="line">
            <a:avLst/>
          </a:prstGeom>
          <a:noFill/>
          <a:ln w="9525">
            <a:solidFill>
              <a:schemeClr val="tx1"/>
            </a:solidFill>
            <a:round/>
            <a:headEnd/>
            <a:tailEn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113672" name="Line 12">
            <a:extLst>
              <a:ext uri="{FF2B5EF4-FFF2-40B4-BE49-F238E27FC236}">
                <a16:creationId xmlns:a16="http://schemas.microsoft.com/office/drawing/2014/main" id="{021C34D0-1C79-1091-0221-1B4474501973}"/>
              </a:ext>
            </a:extLst>
          </p:cNvPr>
          <p:cNvSpPr>
            <a:spLocks noChangeShapeType="1"/>
          </p:cNvSpPr>
          <p:nvPr/>
        </p:nvSpPr>
        <p:spPr bwMode="auto">
          <a:xfrm>
            <a:off x="6659563" y="4665663"/>
            <a:ext cx="0" cy="288925"/>
          </a:xfrm>
          <a:prstGeom prst="line">
            <a:avLst/>
          </a:prstGeom>
          <a:noFill/>
          <a:ln w="9525">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113673" name="Line 13">
            <a:extLst>
              <a:ext uri="{FF2B5EF4-FFF2-40B4-BE49-F238E27FC236}">
                <a16:creationId xmlns:a16="http://schemas.microsoft.com/office/drawing/2014/main" id="{B155CF8D-5897-1054-B80F-6DF6386C9078}"/>
              </a:ext>
            </a:extLst>
          </p:cNvPr>
          <p:cNvSpPr>
            <a:spLocks noChangeShapeType="1"/>
          </p:cNvSpPr>
          <p:nvPr/>
        </p:nvSpPr>
        <p:spPr bwMode="auto">
          <a:xfrm flipH="1">
            <a:off x="1908175" y="2420938"/>
            <a:ext cx="2159000" cy="503237"/>
          </a:xfrm>
          <a:prstGeom prst="line">
            <a:avLst/>
          </a:prstGeom>
          <a:noFill/>
          <a:ln w="9525">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113674" name="Line 14">
            <a:extLst>
              <a:ext uri="{FF2B5EF4-FFF2-40B4-BE49-F238E27FC236}">
                <a16:creationId xmlns:a16="http://schemas.microsoft.com/office/drawing/2014/main" id="{032B4DC5-990B-206C-8C63-83A91AAB2C3A}"/>
              </a:ext>
            </a:extLst>
          </p:cNvPr>
          <p:cNvSpPr>
            <a:spLocks noChangeShapeType="1"/>
          </p:cNvSpPr>
          <p:nvPr/>
        </p:nvSpPr>
        <p:spPr bwMode="auto">
          <a:xfrm>
            <a:off x="4211638" y="2420938"/>
            <a:ext cx="2303462" cy="503237"/>
          </a:xfrm>
          <a:prstGeom prst="line">
            <a:avLst/>
          </a:prstGeom>
          <a:noFill/>
          <a:ln w="9525">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a:extLst>
              <a:ext uri="{FF2B5EF4-FFF2-40B4-BE49-F238E27FC236}">
                <a16:creationId xmlns:a16="http://schemas.microsoft.com/office/drawing/2014/main" id="{D5FBAC50-988F-683D-978D-8CB82B997D10}"/>
              </a:ext>
            </a:extLst>
          </p:cNvPr>
          <p:cNvSpPr>
            <a:spLocks noGrp="1" noChangeArrowheads="1"/>
          </p:cNvSpPr>
          <p:nvPr>
            <p:ph type="body" idx="1"/>
          </p:nvPr>
        </p:nvSpPr>
        <p:spPr>
          <a:xfrm>
            <a:off x="0" y="857250"/>
            <a:ext cx="9144000" cy="5857875"/>
          </a:xfrm>
        </p:spPr>
        <p:txBody>
          <a:bodyPr/>
          <a:lstStyle/>
          <a:p>
            <a:pPr eaLnBrk="1" hangingPunct="1">
              <a:lnSpc>
                <a:spcPct val="80000"/>
              </a:lnSpc>
              <a:buClr>
                <a:schemeClr val="tx1"/>
              </a:buClr>
              <a:buFont typeface="Wingdings" panose="05000000000000000000" pitchFamily="2" charset="2"/>
              <a:buChar char="q"/>
              <a:defRPr/>
            </a:pPr>
            <a:r>
              <a:rPr lang="fr-FR" b="1" dirty="0" err="1">
                <a:solidFill>
                  <a:srgbClr val="FFFF00"/>
                </a:solidFill>
              </a:rPr>
              <a:t>Intergénique</a:t>
            </a:r>
            <a:r>
              <a:rPr lang="fr-FR" b="1" dirty="0">
                <a:solidFill>
                  <a:srgbClr val="FFFF00"/>
                </a:solidFill>
              </a:rPr>
              <a:t> ou</a:t>
            </a:r>
            <a:r>
              <a:rPr lang="fr-FR" sz="2800" u="sng" dirty="0">
                <a:solidFill>
                  <a:srgbClr val="FFFF00"/>
                </a:solidFill>
              </a:rPr>
              <a:t> </a:t>
            </a:r>
            <a:r>
              <a:rPr lang="fr-FR" u="sng" dirty="0">
                <a:solidFill>
                  <a:srgbClr val="FFFF00"/>
                </a:solidFill>
              </a:rPr>
              <a:t>Interlocus</a:t>
            </a:r>
            <a:r>
              <a:rPr lang="fr-FR" dirty="0"/>
              <a:t> </a:t>
            </a:r>
          </a:p>
          <a:p>
            <a:pPr algn="ctr" eaLnBrk="1" hangingPunct="1">
              <a:lnSpc>
                <a:spcPct val="80000"/>
              </a:lnSpc>
              <a:buClr>
                <a:schemeClr val="tx1"/>
              </a:buClr>
              <a:buFont typeface="Wingdings" panose="05000000000000000000" pitchFamily="2" charset="2"/>
              <a:buNone/>
              <a:defRPr/>
            </a:pPr>
            <a:r>
              <a:rPr lang="fr-FR" dirty="0"/>
              <a:t> </a:t>
            </a:r>
            <a:r>
              <a:rPr lang="fr-FR" sz="2800" dirty="0"/>
              <a:t>Mutations dans différents gènes pour une même maladie</a:t>
            </a:r>
          </a:p>
          <a:p>
            <a:pPr algn="ctr" eaLnBrk="1" hangingPunct="1">
              <a:lnSpc>
                <a:spcPct val="80000"/>
              </a:lnSpc>
              <a:buClr>
                <a:schemeClr val="tx1"/>
              </a:buClr>
              <a:buFont typeface="Wingdings" panose="05000000000000000000" pitchFamily="2" charset="2"/>
              <a:buNone/>
              <a:defRPr/>
            </a:pPr>
            <a:endParaRPr lang="fr-FR" sz="2800" dirty="0"/>
          </a:p>
          <a:p>
            <a:pPr lvl="1" algn="just" eaLnBrk="1" hangingPunct="1">
              <a:lnSpc>
                <a:spcPct val="80000"/>
              </a:lnSpc>
              <a:buClr>
                <a:schemeClr val="tx1"/>
              </a:buClr>
              <a:buFont typeface="Wingdings" panose="05000000000000000000" pitchFamily="2" charset="2"/>
              <a:buChar char="q"/>
              <a:defRPr/>
            </a:pPr>
            <a:r>
              <a:rPr lang="fr-FR" sz="2400" dirty="0"/>
              <a:t>Deux individus atteints de la même maladie peuvent être affectés dans des gènes différents (chacun dans un seul), </a:t>
            </a:r>
          </a:p>
          <a:p>
            <a:pPr eaLnBrk="1" hangingPunct="1">
              <a:lnSpc>
                <a:spcPct val="80000"/>
              </a:lnSpc>
              <a:buClr>
                <a:schemeClr val="tx1"/>
              </a:buClr>
              <a:buFont typeface="Wingdings" panose="05000000000000000000" pitchFamily="2" charset="2"/>
              <a:buNone/>
              <a:defRPr/>
            </a:pPr>
            <a:endParaRPr lang="fr-FR" sz="2800" dirty="0"/>
          </a:p>
          <a:p>
            <a:pPr eaLnBrk="1" hangingPunct="1">
              <a:lnSpc>
                <a:spcPct val="80000"/>
              </a:lnSpc>
              <a:buClr>
                <a:schemeClr val="tx1"/>
              </a:buClr>
              <a:buFont typeface="Wingdings" panose="05000000000000000000" pitchFamily="2" charset="2"/>
              <a:buNone/>
              <a:defRPr/>
            </a:pPr>
            <a:r>
              <a:rPr lang="fr-FR" sz="2800" dirty="0"/>
              <a:t>Ex:</a:t>
            </a:r>
          </a:p>
          <a:p>
            <a:pPr lvl="1" algn="just" eaLnBrk="1" hangingPunct="1">
              <a:lnSpc>
                <a:spcPct val="80000"/>
              </a:lnSpc>
              <a:buClr>
                <a:schemeClr val="tx1"/>
              </a:buClr>
              <a:buFont typeface="Wingdings" panose="05000000000000000000" pitchFamily="2" charset="2"/>
              <a:buChar char="q"/>
              <a:defRPr/>
            </a:pPr>
            <a:r>
              <a:rPr lang="fr-FR" sz="2400" dirty="0"/>
              <a:t>Mutations connues dans 39 gènes différents pour la rétinite pigmentaire, maladie autosomique récessive</a:t>
            </a:r>
          </a:p>
          <a:p>
            <a:pPr lvl="1" algn="just" eaLnBrk="1" hangingPunct="1">
              <a:lnSpc>
                <a:spcPct val="80000"/>
              </a:lnSpc>
              <a:buClr>
                <a:schemeClr val="tx1"/>
              </a:buClr>
              <a:buFont typeface="Wingdings" panose="05000000000000000000" pitchFamily="2" charset="2"/>
              <a:buChar char="q"/>
              <a:defRPr/>
            </a:pPr>
            <a:endParaRPr lang="fr-FR" sz="2400" dirty="0"/>
          </a:p>
          <a:p>
            <a:pPr lvl="1" algn="just" eaLnBrk="1" hangingPunct="1">
              <a:lnSpc>
                <a:spcPct val="80000"/>
              </a:lnSpc>
              <a:buClr>
                <a:schemeClr val="tx1"/>
              </a:buClr>
              <a:buFont typeface="Wingdings" panose="05000000000000000000" pitchFamily="2" charset="2"/>
              <a:buChar char="q"/>
              <a:defRPr/>
            </a:pPr>
            <a:r>
              <a:rPr lang="fr-FR" sz="2400" dirty="0"/>
              <a:t>Mutations connues dans au moins 2 gènes pour les exostoses multiples, maladie autosomique dominante</a:t>
            </a:r>
          </a:p>
          <a:p>
            <a:pPr lvl="1" algn="just" eaLnBrk="1" hangingPunct="1">
              <a:lnSpc>
                <a:spcPct val="80000"/>
              </a:lnSpc>
              <a:buClr>
                <a:schemeClr val="tx1"/>
              </a:buClr>
              <a:buFont typeface="Wingdings" panose="05000000000000000000" pitchFamily="2" charset="2"/>
              <a:buChar char="q"/>
              <a:defRPr/>
            </a:pPr>
            <a:endParaRPr lang="fr-FR" sz="2400" dirty="0"/>
          </a:p>
          <a:p>
            <a:pPr lvl="1" algn="just" eaLnBrk="1" hangingPunct="1">
              <a:lnSpc>
                <a:spcPct val="80000"/>
              </a:lnSpc>
              <a:buClr>
                <a:schemeClr val="tx1"/>
              </a:buClr>
              <a:buFont typeface="Wingdings" panose="05000000000000000000" pitchFamily="2" charset="2"/>
              <a:buNone/>
              <a:defRPr/>
            </a:pPr>
            <a:r>
              <a:rPr lang="fr-FR" sz="2400" dirty="0"/>
              <a:t> </a:t>
            </a:r>
          </a:p>
        </p:txBody>
      </p:sp>
      <p:sp>
        <p:nvSpPr>
          <p:cNvPr id="6" name="Rectangle 2">
            <a:extLst>
              <a:ext uri="{FF2B5EF4-FFF2-40B4-BE49-F238E27FC236}">
                <a16:creationId xmlns:a16="http://schemas.microsoft.com/office/drawing/2014/main" id="{DC7CBC7E-3391-37CE-05C1-DBF4BB3758F1}"/>
              </a:ext>
            </a:extLst>
          </p:cNvPr>
          <p:cNvSpPr>
            <a:spLocks noGrp="1" noRot="1" noChangeArrowheads="1"/>
          </p:cNvSpPr>
          <p:nvPr>
            <p:ph type="title"/>
          </p:nvPr>
        </p:nvSpPr>
        <p:spPr>
          <a:xfrm>
            <a:off x="6286500" y="0"/>
            <a:ext cx="2857500" cy="357188"/>
          </a:xfrm>
        </p:spPr>
        <p:txBody>
          <a:bodyPr/>
          <a:lstStyle/>
          <a:p>
            <a:pPr eaLnBrk="1" hangingPunct="1">
              <a:defRPr/>
            </a:pPr>
            <a:r>
              <a:rPr lang="fr-FR" sz="2000" dirty="0"/>
              <a:t>Hétérogénéité génétique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a:extLst>
              <a:ext uri="{FF2B5EF4-FFF2-40B4-BE49-F238E27FC236}">
                <a16:creationId xmlns:a16="http://schemas.microsoft.com/office/drawing/2014/main" id="{CA7D26D7-124F-D4B1-CD6A-8B3709696E10}"/>
              </a:ext>
            </a:extLst>
          </p:cNvPr>
          <p:cNvSpPr>
            <a:spLocks noChangeArrowheads="1"/>
          </p:cNvSpPr>
          <p:nvPr/>
        </p:nvSpPr>
        <p:spPr bwMode="auto">
          <a:xfrm>
            <a:off x="1979613" y="1268413"/>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14" name="Oval 3">
            <a:extLst>
              <a:ext uri="{FF2B5EF4-FFF2-40B4-BE49-F238E27FC236}">
                <a16:creationId xmlns:a16="http://schemas.microsoft.com/office/drawing/2014/main" id="{6A26A3B7-D46F-5E9C-D240-F9CA32CD4D23}"/>
              </a:ext>
            </a:extLst>
          </p:cNvPr>
          <p:cNvSpPr>
            <a:spLocks noChangeArrowheads="1"/>
          </p:cNvSpPr>
          <p:nvPr/>
        </p:nvSpPr>
        <p:spPr bwMode="auto">
          <a:xfrm>
            <a:off x="2987675" y="1268413"/>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15" name="Line 4">
            <a:extLst>
              <a:ext uri="{FF2B5EF4-FFF2-40B4-BE49-F238E27FC236}">
                <a16:creationId xmlns:a16="http://schemas.microsoft.com/office/drawing/2014/main" id="{99B25966-F22E-C833-2973-14F2CEB74AFA}"/>
              </a:ext>
            </a:extLst>
          </p:cNvPr>
          <p:cNvSpPr>
            <a:spLocks noChangeShapeType="1"/>
          </p:cNvSpPr>
          <p:nvPr/>
        </p:nvSpPr>
        <p:spPr bwMode="auto">
          <a:xfrm>
            <a:off x="2411413" y="1484313"/>
            <a:ext cx="5762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16" name="Rectangle 5">
            <a:extLst>
              <a:ext uri="{FF2B5EF4-FFF2-40B4-BE49-F238E27FC236}">
                <a16:creationId xmlns:a16="http://schemas.microsoft.com/office/drawing/2014/main" id="{35A8162C-F2B2-D39C-C1AE-7AA9B561A24E}"/>
              </a:ext>
            </a:extLst>
          </p:cNvPr>
          <p:cNvSpPr>
            <a:spLocks noChangeArrowheads="1"/>
          </p:cNvSpPr>
          <p:nvPr/>
        </p:nvSpPr>
        <p:spPr bwMode="auto">
          <a:xfrm>
            <a:off x="5218113" y="1268413"/>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17" name="Oval 6">
            <a:extLst>
              <a:ext uri="{FF2B5EF4-FFF2-40B4-BE49-F238E27FC236}">
                <a16:creationId xmlns:a16="http://schemas.microsoft.com/office/drawing/2014/main" id="{090D0E70-93DA-4585-230E-D612DED0EBF1}"/>
              </a:ext>
            </a:extLst>
          </p:cNvPr>
          <p:cNvSpPr>
            <a:spLocks noChangeArrowheads="1"/>
          </p:cNvSpPr>
          <p:nvPr/>
        </p:nvSpPr>
        <p:spPr bwMode="auto">
          <a:xfrm>
            <a:off x="6227763" y="1268413"/>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18" name="Line 7">
            <a:extLst>
              <a:ext uri="{FF2B5EF4-FFF2-40B4-BE49-F238E27FC236}">
                <a16:creationId xmlns:a16="http://schemas.microsoft.com/office/drawing/2014/main" id="{4DABEAA7-9557-8FCD-63A1-1BB113B2EE30}"/>
              </a:ext>
            </a:extLst>
          </p:cNvPr>
          <p:cNvSpPr>
            <a:spLocks noChangeShapeType="1"/>
          </p:cNvSpPr>
          <p:nvPr/>
        </p:nvSpPr>
        <p:spPr bwMode="auto">
          <a:xfrm>
            <a:off x="5649913" y="1484313"/>
            <a:ext cx="5778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19" name="Line 8">
            <a:extLst>
              <a:ext uri="{FF2B5EF4-FFF2-40B4-BE49-F238E27FC236}">
                <a16:creationId xmlns:a16="http://schemas.microsoft.com/office/drawing/2014/main" id="{76AE72CD-32CD-7818-6738-C8DCE7AEFC49}"/>
              </a:ext>
            </a:extLst>
          </p:cNvPr>
          <p:cNvSpPr>
            <a:spLocks noChangeShapeType="1"/>
          </p:cNvSpPr>
          <p:nvPr/>
        </p:nvSpPr>
        <p:spPr bwMode="auto">
          <a:xfrm>
            <a:off x="2700338" y="1484313"/>
            <a:ext cx="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20" name="Line 9">
            <a:extLst>
              <a:ext uri="{FF2B5EF4-FFF2-40B4-BE49-F238E27FC236}">
                <a16:creationId xmlns:a16="http://schemas.microsoft.com/office/drawing/2014/main" id="{F1984012-A2FB-98E3-460E-74D54849F538}"/>
              </a:ext>
            </a:extLst>
          </p:cNvPr>
          <p:cNvSpPr>
            <a:spLocks noChangeShapeType="1"/>
          </p:cNvSpPr>
          <p:nvPr/>
        </p:nvSpPr>
        <p:spPr bwMode="auto">
          <a:xfrm>
            <a:off x="5940425" y="1484313"/>
            <a:ext cx="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21" name="Line 10">
            <a:extLst>
              <a:ext uri="{FF2B5EF4-FFF2-40B4-BE49-F238E27FC236}">
                <a16:creationId xmlns:a16="http://schemas.microsoft.com/office/drawing/2014/main" id="{791F131A-0E2D-F5E4-5BF0-8B33053BF562}"/>
              </a:ext>
            </a:extLst>
          </p:cNvPr>
          <p:cNvSpPr>
            <a:spLocks noChangeShapeType="1"/>
          </p:cNvSpPr>
          <p:nvPr/>
        </p:nvSpPr>
        <p:spPr bwMode="auto">
          <a:xfrm>
            <a:off x="1187450" y="1989138"/>
            <a:ext cx="25923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22" name="Rectangle 11">
            <a:extLst>
              <a:ext uri="{FF2B5EF4-FFF2-40B4-BE49-F238E27FC236}">
                <a16:creationId xmlns:a16="http://schemas.microsoft.com/office/drawing/2014/main" id="{B0BBCB88-5FA3-348F-8B44-0DFD448A75D4}"/>
              </a:ext>
            </a:extLst>
          </p:cNvPr>
          <p:cNvSpPr>
            <a:spLocks noChangeArrowheads="1"/>
          </p:cNvSpPr>
          <p:nvPr/>
        </p:nvSpPr>
        <p:spPr bwMode="auto">
          <a:xfrm>
            <a:off x="971550" y="2205038"/>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23" name="Rectangle 12">
            <a:extLst>
              <a:ext uri="{FF2B5EF4-FFF2-40B4-BE49-F238E27FC236}">
                <a16:creationId xmlns:a16="http://schemas.microsoft.com/office/drawing/2014/main" id="{35BB2C71-AF0A-A5EF-FDF5-53CAD1032D77}"/>
              </a:ext>
            </a:extLst>
          </p:cNvPr>
          <p:cNvSpPr>
            <a:spLocks noChangeArrowheads="1"/>
          </p:cNvSpPr>
          <p:nvPr/>
        </p:nvSpPr>
        <p:spPr bwMode="auto">
          <a:xfrm>
            <a:off x="3563938" y="2205038"/>
            <a:ext cx="431800" cy="431800"/>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24" name="Oval 13">
            <a:extLst>
              <a:ext uri="{FF2B5EF4-FFF2-40B4-BE49-F238E27FC236}">
                <a16:creationId xmlns:a16="http://schemas.microsoft.com/office/drawing/2014/main" id="{97842E42-64B4-8666-99A3-7E5D768AFAF2}"/>
              </a:ext>
            </a:extLst>
          </p:cNvPr>
          <p:cNvSpPr>
            <a:spLocks noChangeArrowheads="1"/>
          </p:cNvSpPr>
          <p:nvPr/>
        </p:nvSpPr>
        <p:spPr bwMode="auto">
          <a:xfrm>
            <a:off x="2555875" y="22050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25" name="Oval 14">
            <a:extLst>
              <a:ext uri="{FF2B5EF4-FFF2-40B4-BE49-F238E27FC236}">
                <a16:creationId xmlns:a16="http://schemas.microsoft.com/office/drawing/2014/main" id="{84BE0421-2D74-EAF3-248E-1D5C746B5554}"/>
              </a:ext>
            </a:extLst>
          </p:cNvPr>
          <p:cNvSpPr>
            <a:spLocks noChangeArrowheads="1"/>
          </p:cNvSpPr>
          <p:nvPr/>
        </p:nvSpPr>
        <p:spPr bwMode="auto">
          <a:xfrm>
            <a:off x="1763713" y="2205038"/>
            <a:ext cx="504825" cy="504825"/>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26" name="Line 15">
            <a:extLst>
              <a:ext uri="{FF2B5EF4-FFF2-40B4-BE49-F238E27FC236}">
                <a16:creationId xmlns:a16="http://schemas.microsoft.com/office/drawing/2014/main" id="{B1C4186C-6F1B-8FE4-1F75-B8DE87774BA0}"/>
              </a:ext>
            </a:extLst>
          </p:cNvPr>
          <p:cNvSpPr>
            <a:spLocks noChangeShapeType="1"/>
          </p:cNvSpPr>
          <p:nvPr/>
        </p:nvSpPr>
        <p:spPr bwMode="auto">
          <a:xfrm>
            <a:off x="1187450"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27" name="Line 16">
            <a:extLst>
              <a:ext uri="{FF2B5EF4-FFF2-40B4-BE49-F238E27FC236}">
                <a16:creationId xmlns:a16="http://schemas.microsoft.com/office/drawing/2014/main" id="{092898FA-A80B-6B93-30FD-5323B1F8093B}"/>
              </a:ext>
            </a:extLst>
          </p:cNvPr>
          <p:cNvSpPr>
            <a:spLocks noChangeShapeType="1"/>
          </p:cNvSpPr>
          <p:nvPr/>
        </p:nvSpPr>
        <p:spPr bwMode="auto">
          <a:xfrm>
            <a:off x="1979613"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28" name="Line 17">
            <a:extLst>
              <a:ext uri="{FF2B5EF4-FFF2-40B4-BE49-F238E27FC236}">
                <a16:creationId xmlns:a16="http://schemas.microsoft.com/office/drawing/2014/main" id="{5C3ABE62-BCB1-BDF2-A9C9-193E943833B0}"/>
              </a:ext>
            </a:extLst>
          </p:cNvPr>
          <p:cNvSpPr>
            <a:spLocks noChangeShapeType="1"/>
          </p:cNvSpPr>
          <p:nvPr/>
        </p:nvSpPr>
        <p:spPr bwMode="auto">
          <a:xfrm>
            <a:off x="2843213"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29" name="Line 18">
            <a:extLst>
              <a:ext uri="{FF2B5EF4-FFF2-40B4-BE49-F238E27FC236}">
                <a16:creationId xmlns:a16="http://schemas.microsoft.com/office/drawing/2014/main" id="{135DBC06-F657-FB28-5FC2-660BF6FFEBF3}"/>
              </a:ext>
            </a:extLst>
          </p:cNvPr>
          <p:cNvSpPr>
            <a:spLocks noChangeShapeType="1"/>
          </p:cNvSpPr>
          <p:nvPr/>
        </p:nvSpPr>
        <p:spPr bwMode="auto">
          <a:xfrm>
            <a:off x="3779838"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30" name="Line 19">
            <a:extLst>
              <a:ext uri="{FF2B5EF4-FFF2-40B4-BE49-F238E27FC236}">
                <a16:creationId xmlns:a16="http://schemas.microsoft.com/office/drawing/2014/main" id="{4F2CD406-2723-546A-9F24-A57E6FE04F7E}"/>
              </a:ext>
            </a:extLst>
          </p:cNvPr>
          <p:cNvSpPr>
            <a:spLocks noChangeShapeType="1"/>
          </p:cNvSpPr>
          <p:nvPr/>
        </p:nvSpPr>
        <p:spPr bwMode="auto">
          <a:xfrm>
            <a:off x="4859338" y="1989138"/>
            <a:ext cx="26654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31" name="Oval 20">
            <a:extLst>
              <a:ext uri="{FF2B5EF4-FFF2-40B4-BE49-F238E27FC236}">
                <a16:creationId xmlns:a16="http://schemas.microsoft.com/office/drawing/2014/main" id="{E5CDA8A5-5220-77E6-7CE8-39B47EEC98BB}"/>
              </a:ext>
            </a:extLst>
          </p:cNvPr>
          <p:cNvSpPr>
            <a:spLocks noChangeArrowheads="1"/>
          </p:cNvSpPr>
          <p:nvPr/>
        </p:nvSpPr>
        <p:spPr bwMode="auto">
          <a:xfrm>
            <a:off x="4572000" y="2205038"/>
            <a:ext cx="504825" cy="504825"/>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32" name="Oval 21">
            <a:extLst>
              <a:ext uri="{FF2B5EF4-FFF2-40B4-BE49-F238E27FC236}">
                <a16:creationId xmlns:a16="http://schemas.microsoft.com/office/drawing/2014/main" id="{C3D54E38-B3A4-8EBC-8E6E-5B7A5EE3C3F3}"/>
              </a:ext>
            </a:extLst>
          </p:cNvPr>
          <p:cNvSpPr>
            <a:spLocks noChangeArrowheads="1"/>
          </p:cNvSpPr>
          <p:nvPr/>
        </p:nvSpPr>
        <p:spPr bwMode="auto">
          <a:xfrm>
            <a:off x="5580063" y="22050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33" name="Oval 22">
            <a:extLst>
              <a:ext uri="{FF2B5EF4-FFF2-40B4-BE49-F238E27FC236}">
                <a16:creationId xmlns:a16="http://schemas.microsoft.com/office/drawing/2014/main" id="{175352DB-E717-2476-BEAA-E9FB0CAF35E7}"/>
              </a:ext>
            </a:extLst>
          </p:cNvPr>
          <p:cNvSpPr>
            <a:spLocks noChangeArrowheads="1"/>
          </p:cNvSpPr>
          <p:nvPr/>
        </p:nvSpPr>
        <p:spPr bwMode="auto">
          <a:xfrm>
            <a:off x="6515100" y="22050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34" name="Rectangle 23">
            <a:extLst>
              <a:ext uri="{FF2B5EF4-FFF2-40B4-BE49-F238E27FC236}">
                <a16:creationId xmlns:a16="http://schemas.microsoft.com/office/drawing/2014/main" id="{2119DEDC-951A-FC85-8E4F-7E206E3F57A7}"/>
              </a:ext>
            </a:extLst>
          </p:cNvPr>
          <p:cNvSpPr>
            <a:spLocks noChangeArrowheads="1"/>
          </p:cNvSpPr>
          <p:nvPr/>
        </p:nvSpPr>
        <p:spPr bwMode="auto">
          <a:xfrm>
            <a:off x="7308850" y="2205038"/>
            <a:ext cx="431800" cy="431800"/>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35" name="Line 24">
            <a:extLst>
              <a:ext uri="{FF2B5EF4-FFF2-40B4-BE49-F238E27FC236}">
                <a16:creationId xmlns:a16="http://schemas.microsoft.com/office/drawing/2014/main" id="{C7CF4AED-5CF0-6750-BE9F-EEB9762AB97D}"/>
              </a:ext>
            </a:extLst>
          </p:cNvPr>
          <p:cNvSpPr>
            <a:spLocks noChangeShapeType="1"/>
          </p:cNvSpPr>
          <p:nvPr/>
        </p:nvSpPr>
        <p:spPr bwMode="auto">
          <a:xfrm>
            <a:off x="4859338"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36" name="Line 25">
            <a:extLst>
              <a:ext uri="{FF2B5EF4-FFF2-40B4-BE49-F238E27FC236}">
                <a16:creationId xmlns:a16="http://schemas.microsoft.com/office/drawing/2014/main" id="{664505EE-A269-FDB2-8285-D74C9D601A8D}"/>
              </a:ext>
            </a:extLst>
          </p:cNvPr>
          <p:cNvSpPr>
            <a:spLocks noChangeShapeType="1"/>
          </p:cNvSpPr>
          <p:nvPr/>
        </p:nvSpPr>
        <p:spPr bwMode="auto">
          <a:xfrm>
            <a:off x="5795963"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37" name="Line 26">
            <a:extLst>
              <a:ext uri="{FF2B5EF4-FFF2-40B4-BE49-F238E27FC236}">
                <a16:creationId xmlns:a16="http://schemas.microsoft.com/office/drawing/2014/main" id="{0C23B69E-28E7-EE61-6E7D-001E1BB4B507}"/>
              </a:ext>
            </a:extLst>
          </p:cNvPr>
          <p:cNvSpPr>
            <a:spLocks noChangeShapeType="1"/>
          </p:cNvSpPr>
          <p:nvPr/>
        </p:nvSpPr>
        <p:spPr bwMode="auto">
          <a:xfrm>
            <a:off x="6732588"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38" name="Line 27">
            <a:extLst>
              <a:ext uri="{FF2B5EF4-FFF2-40B4-BE49-F238E27FC236}">
                <a16:creationId xmlns:a16="http://schemas.microsoft.com/office/drawing/2014/main" id="{66367378-FE49-B025-CB4C-C1962B13BFA8}"/>
              </a:ext>
            </a:extLst>
          </p:cNvPr>
          <p:cNvSpPr>
            <a:spLocks noChangeShapeType="1"/>
          </p:cNvSpPr>
          <p:nvPr/>
        </p:nvSpPr>
        <p:spPr bwMode="auto">
          <a:xfrm>
            <a:off x="7524750" y="19891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39" name="Line 28">
            <a:extLst>
              <a:ext uri="{FF2B5EF4-FFF2-40B4-BE49-F238E27FC236}">
                <a16:creationId xmlns:a16="http://schemas.microsoft.com/office/drawing/2014/main" id="{9CAFBE63-AD3E-3EDC-15D5-3D088336879A}"/>
              </a:ext>
            </a:extLst>
          </p:cNvPr>
          <p:cNvSpPr>
            <a:spLocks noChangeShapeType="1"/>
          </p:cNvSpPr>
          <p:nvPr/>
        </p:nvSpPr>
        <p:spPr bwMode="auto">
          <a:xfrm>
            <a:off x="3995738" y="2420938"/>
            <a:ext cx="5762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8621" name="Rectangle 29">
            <a:extLst>
              <a:ext uri="{FF2B5EF4-FFF2-40B4-BE49-F238E27FC236}">
                <a16:creationId xmlns:a16="http://schemas.microsoft.com/office/drawing/2014/main" id="{622B61C7-653B-2F89-9081-AFB06C97D7F8}"/>
              </a:ext>
            </a:extLst>
          </p:cNvPr>
          <p:cNvSpPr>
            <a:spLocks noChangeArrowheads="1"/>
          </p:cNvSpPr>
          <p:nvPr/>
        </p:nvSpPr>
        <p:spPr bwMode="auto">
          <a:xfrm>
            <a:off x="1979613" y="7651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38622" name="Rectangle 30">
            <a:extLst>
              <a:ext uri="{FF2B5EF4-FFF2-40B4-BE49-F238E27FC236}">
                <a16:creationId xmlns:a16="http://schemas.microsoft.com/office/drawing/2014/main" id="{87C71A97-7BC2-F9C6-2A60-3DC38A70746C}"/>
              </a:ext>
            </a:extLst>
          </p:cNvPr>
          <p:cNvSpPr>
            <a:spLocks noChangeArrowheads="1"/>
          </p:cNvSpPr>
          <p:nvPr/>
        </p:nvSpPr>
        <p:spPr bwMode="auto">
          <a:xfrm>
            <a:off x="2987675" y="7651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38623" name="Rectangle 31">
            <a:extLst>
              <a:ext uri="{FF2B5EF4-FFF2-40B4-BE49-F238E27FC236}">
                <a16:creationId xmlns:a16="http://schemas.microsoft.com/office/drawing/2014/main" id="{55BC3092-F04C-357A-4AEB-7E98ABBDC3D2}"/>
              </a:ext>
            </a:extLst>
          </p:cNvPr>
          <p:cNvSpPr>
            <a:spLocks noChangeArrowheads="1"/>
          </p:cNvSpPr>
          <p:nvPr/>
        </p:nvSpPr>
        <p:spPr bwMode="auto">
          <a:xfrm>
            <a:off x="5219700" y="7651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38624" name="Rectangle 32">
            <a:extLst>
              <a:ext uri="{FF2B5EF4-FFF2-40B4-BE49-F238E27FC236}">
                <a16:creationId xmlns:a16="http://schemas.microsoft.com/office/drawing/2014/main" id="{46332F30-8362-D7FC-F1CB-728087C25D6A}"/>
              </a:ext>
            </a:extLst>
          </p:cNvPr>
          <p:cNvSpPr>
            <a:spLocks noChangeArrowheads="1"/>
          </p:cNvSpPr>
          <p:nvPr/>
        </p:nvSpPr>
        <p:spPr bwMode="auto">
          <a:xfrm>
            <a:off x="6300788" y="76517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38625" name="Rectangle 33">
            <a:extLst>
              <a:ext uri="{FF2B5EF4-FFF2-40B4-BE49-F238E27FC236}">
                <a16:creationId xmlns:a16="http://schemas.microsoft.com/office/drawing/2014/main" id="{C98FA695-935B-22A3-88C4-FE6106F8BC7F}"/>
              </a:ext>
            </a:extLst>
          </p:cNvPr>
          <p:cNvSpPr>
            <a:spLocks noChangeArrowheads="1"/>
          </p:cNvSpPr>
          <p:nvPr/>
        </p:nvSpPr>
        <p:spPr bwMode="auto">
          <a:xfrm>
            <a:off x="3563938" y="26368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latin typeface="Arial" panose="020B0604020202020204" pitchFamily="34" charset="0"/>
              </a:rPr>
              <a:t>a/a</a:t>
            </a:r>
          </a:p>
        </p:txBody>
      </p:sp>
      <p:sp>
        <p:nvSpPr>
          <p:cNvPr id="238626" name="Rectangle 34">
            <a:extLst>
              <a:ext uri="{FF2B5EF4-FFF2-40B4-BE49-F238E27FC236}">
                <a16:creationId xmlns:a16="http://schemas.microsoft.com/office/drawing/2014/main" id="{EE7AD314-0319-F22F-542B-1F717ED798D5}"/>
              </a:ext>
            </a:extLst>
          </p:cNvPr>
          <p:cNvSpPr>
            <a:spLocks noChangeArrowheads="1"/>
          </p:cNvSpPr>
          <p:nvPr/>
        </p:nvSpPr>
        <p:spPr bwMode="auto">
          <a:xfrm>
            <a:off x="4643438" y="28527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FF00"/>
                </a:solidFill>
                <a:latin typeface="Arial" panose="020B0604020202020204" pitchFamily="34" charset="0"/>
              </a:rPr>
              <a:t>b/b</a:t>
            </a:r>
          </a:p>
        </p:txBody>
      </p:sp>
      <p:sp>
        <p:nvSpPr>
          <p:cNvPr id="238627" name="Rectangle 35">
            <a:extLst>
              <a:ext uri="{FF2B5EF4-FFF2-40B4-BE49-F238E27FC236}">
                <a16:creationId xmlns:a16="http://schemas.microsoft.com/office/drawing/2014/main" id="{C16260AD-7512-4970-C228-5615C0C107D6}"/>
              </a:ext>
            </a:extLst>
          </p:cNvPr>
          <p:cNvSpPr>
            <a:spLocks noChangeArrowheads="1"/>
          </p:cNvSpPr>
          <p:nvPr/>
        </p:nvSpPr>
        <p:spPr bwMode="auto">
          <a:xfrm>
            <a:off x="1979613" y="47625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28" name="Rectangle 36">
            <a:extLst>
              <a:ext uri="{FF2B5EF4-FFF2-40B4-BE49-F238E27FC236}">
                <a16:creationId xmlns:a16="http://schemas.microsoft.com/office/drawing/2014/main" id="{6D02609C-D614-1AAB-E652-88C431D052ED}"/>
              </a:ext>
            </a:extLst>
          </p:cNvPr>
          <p:cNvSpPr>
            <a:spLocks noChangeArrowheads="1"/>
          </p:cNvSpPr>
          <p:nvPr/>
        </p:nvSpPr>
        <p:spPr bwMode="auto">
          <a:xfrm>
            <a:off x="2987675" y="47625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29" name="Rectangle 37">
            <a:extLst>
              <a:ext uri="{FF2B5EF4-FFF2-40B4-BE49-F238E27FC236}">
                <a16:creationId xmlns:a16="http://schemas.microsoft.com/office/drawing/2014/main" id="{EC35A140-7485-5DB4-8146-9264A0D55A68}"/>
              </a:ext>
            </a:extLst>
          </p:cNvPr>
          <p:cNvSpPr>
            <a:spLocks noChangeArrowheads="1"/>
          </p:cNvSpPr>
          <p:nvPr/>
        </p:nvSpPr>
        <p:spPr bwMode="auto">
          <a:xfrm>
            <a:off x="5219700" y="47625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30" name="Rectangle 38">
            <a:extLst>
              <a:ext uri="{FF2B5EF4-FFF2-40B4-BE49-F238E27FC236}">
                <a16:creationId xmlns:a16="http://schemas.microsoft.com/office/drawing/2014/main" id="{978ADC35-F155-C319-26B5-C44614298A5A}"/>
              </a:ext>
            </a:extLst>
          </p:cNvPr>
          <p:cNvSpPr>
            <a:spLocks noChangeArrowheads="1"/>
          </p:cNvSpPr>
          <p:nvPr/>
        </p:nvSpPr>
        <p:spPr bwMode="auto">
          <a:xfrm>
            <a:off x="6300788" y="47625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115750" name="Line 39">
            <a:extLst>
              <a:ext uri="{FF2B5EF4-FFF2-40B4-BE49-F238E27FC236}">
                <a16:creationId xmlns:a16="http://schemas.microsoft.com/office/drawing/2014/main" id="{5F46773F-8F4D-A8F6-3C51-05E89D1C6731}"/>
              </a:ext>
            </a:extLst>
          </p:cNvPr>
          <p:cNvSpPr>
            <a:spLocks noChangeShapeType="1"/>
          </p:cNvSpPr>
          <p:nvPr/>
        </p:nvSpPr>
        <p:spPr bwMode="auto">
          <a:xfrm>
            <a:off x="4284663" y="2419350"/>
            <a:ext cx="0" cy="10810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8632" name="Rectangle 40">
            <a:extLst>
              <a:ext uri="{FF2B5EF4-FFF2-40B4-BE49-F238E27FC236}">
                <a16:creationId xmlns:a16="http://schemas.microsoft.com/office/drawing/2014/main" id="{4E799E51-B163-BE27-4AED-E43BD34B5ECE}"/>
              </a:ext>
            </a:extLst>
          </p:cNvPr>
          <p:cNvSpPr>
            <a:spLocks noChangeArrowheads="1"/>
          </p:cNvSpPr>
          <p:nvPr/>
        </p:nvSpPr>
        <p:spPr bwMode="auto">
          <a:xfrm>
            <a:off x="3563938" y="28527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33" name="Rectangle 41">
            <a:extLst>
              <a:ext uri="{FF2B5EF4-FFF2-40B4-BE49-F238E27FC236}">
                <a16:creationId xmlns:a16="http://schemas.microsoft.com/office/drawing/2014/main" id="{E7CE8AD9-29DE-EFE0-5556-DDCA21ED330A}"/>
              </a:ext>
            </a:extLst>
          </p:cNvPr>
          <p:cNvSpPr>
            <a:spLocks noChangeArrowheads="1"/>
          </p:cNvSpPr>
          <p:nvPr/>
        </p:nvSpPr>
        <p:spPr bwMode="auto">
          <a:xfrm>
            <a:off x="4643438" y="26368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a:t>
            </a:r>
          </a:p>
        </p:txBody>
      </p:sp>
      <p:sp>
        <p:nvSpPr>
          <p:cNvPr id="115753" name="Line 42">
            <a:extLst>
              <a:ext uri="{FF2B5EF4-FFF2-40B4-BE49-F238E27FC236}">
                <a16:creationId xmlns:a16="http://schemas.microsoft.com/office/drawing/2014/main" id="{54686212-55B4-8D39-DEFE-7CA3CDA5EC01}"/>
              </a:ext>
            </a:extLst>
          </p:cNvPr>
          <p:cNvSpPr>
            <a:spLocks noChangeShapeType="1"/>
          </p:cNvSpPr>
          <p:nvPr/>
        </p:nvSpPr>
        <p:spPr bwMode="auto">
          <a:xfrm>
            <a:off x="2195513" y="3500438"/>
            <a:ext cx="46085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54" name="Line 43">
            <a:extLst>
              <a:ext uri="{FF2B5EF4-FFF2-40B4-BE49-F238E27FC236}">
                <a16:creationId xmlns:a16="http://schemas.microsoft.com/office/drawing/2014/main" id="{42776ABC-2DBB-5F0C-7A62-17241D85F7BD}"/>
              </a:ext>
            </a:extLst>
          </p:cNvPr>
          <p:cNvSpPr>
            <a:spLocks noChangeShapeType="1"/>
          </p:cNvSpPr>
          <p:nvPr/>
        </p:nvSpPr>
        <p:spPr bwMode="auto">
          <a:xfrm>
            <a:off x="6804025" y="35004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55" name="Line 44">
            <a:extLst>
              <a:ext uri="{FF2B5EF4-FFF2-40B4-BE49-F238E27FC236}">
                <a16:creationId xmlns:a16="http://schemas.microsoft.com/office/drawing/2014/main" id="{A01D3F9F-2A1B-1EB8-E06E-1EA076DBD78A}"/>
              </a:ext>
            </a:extLst>
          </p:cNvPr>
          <p:cNvSpPr>
            <a:spLocks noChangeShapeType="1"/>
          </p:cNvSpPr>
          <p:nvPr/>
        </p:nvSpPr>
        <p:spPr bwMode="auto">
          <a:xfrm>
            <a:off x="5724525" y="35004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56" name="Line 45">
            <a:extLst>
              <a:ext uri="{FF2B5EF4-FFF2-40B4-BE49-F238E27FC236}">
                <a16:creationId xmlns:a16="http://schemas.microsoft.com/office/drawing/2014/main" id="{AC510F7E-8572-6795-69B2-E51E7AA7308E}"/>
              </a:ext>
            </a:extLst>
          </p:cNvPr>
          <p:cNvSpPr>
            <a:spLocks noChangeShapeType="1"/>
          </p:cNvSpPr>
          <p:nvPr/>
        </p:nvSpPr>
        <p:spPr bwMode="auto">
          <a:xfrm>
            <a:off x="4500563" y="35004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57" name="Line 46">
            <a:extLst>
              <a:ext uri="{FF2B5EF4-FFF2-40B4-BE49-F238E27FC236}">
                <a16:creationId xmlns:a16="http://schemas.microsoft.com/office/drawing/2014/main" id="{BDC9CFBB-0AB2-098B-3EBF-3D05FCE83C74}"/>
              </a:ext>
            </a:extLst>
          </p:cNvPr>
          <p:cNvSpPr>
            <a:spLocks noChangeShapeType="1"/>
          </p:cNvSpPr>
          <p:nvPr/>
        </p:nvSpPr>
        <p:spPr bwMode="auto">
          <a:xfrm>
            <a:off x="3419475" y="35004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58" name="Line 47">
            <a:extLst>
              <a:ext uri="{FF2B5EF4-FFF2-40B4-BE49-F238E27FC236}">
                <a16:creationId xmlns:a16="http://schemas.microsoft.com/office/drawing/2014/main" id="{19D72ED7-0E67-D668-567E-1EBF87211816}"/>
              </a:ext>
            </a:extLst>
          </p:cNvPr>
          <p:cNvSpPr>
            <a:spLocks noChangeShapeType="1"/>
          </p:cNvSpPr>
          <p:nvPr/>
        </p:nvSpPr>
        <p:spPr bwMode="auto">
          <a:xfrm>
            <a:off x="2195513" y="35004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59" name="Rectangle 48">
            <a:extLst>
              <a:ext uri="{FF2B5EF4-FFF2-40B4-BE49-F238E27FC236}">
                <a16:creationId xmlns:a16="http://schemas.microsoft.com/office/drawing/2014/main" id="{CFB4291D-CF6F-B27F-6E96-B022B8CF1313}"/>
              </a:ext>
            </a:extLst>
          </p:cNvPr>
          <p:cNvSpPr>
            <a:spLocks noChangeArrowheads="1"/>
          </p:cNvSpPr>
          <p:nvPr/>
        </p:nvSpPr>
        <p:spPr bwMode="auto">
          <a:xfrm>
            <a:off x="1979613" y="3716338"/>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60" name="Rectangle 49">
            <a:extLst>
              <a:ext uri="{FF2B5EF4-FFF2-40B4-BE49-F238E27FC236}">
                <a16:creationId xmlns:a16="http://schemas.microsoft.com/office/drawing/2014/main" id="{065C6B88-8080-F72A-CF38-422B873C688E}"/>
              </a:ext>
            </a:extLst>
          </p:cNvPr>
          <p:cNvSpPr>
            <a:spLocks noChangeArrowheads="1"/>
          </p:cNvSpPr>
          <p:nvPr/>
        </p:nvSpPr>
        <p:spPr bwMode="auto">
          <a:xfrm>
            <a:off x="4284663" y="3716338"/>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61" name="Oval 50">
            <a:extLst>
              <a:ext uri="{FF2B5EF4-FFF2-40B4-BE49-F238E27FC236}">
                <a16:creationId xmlns:a16="http://schemas.microsoft.com/office/drawing/2014/main" id="{0FFE9823-29D3-32D3-1886-FDF75CA1F9AD}"/>
              </a:ext>
            </a:extLst>
          </p:cNvPr>
          <p:cNvSpPr>
            <a:spLocks noChangeArrowheads="1"/>
          </p:cNvSpPr>
          <p:nvPr/>
        </p:nvSpPr>
        <p:spPr bwMode="auto">
          <a:xfrm>
            <a:off x="3132138" y="37163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62" name="Oval 51">
            <a:extLst>
              <a:ext uri="{FF2B5EF4-FFF2-40B4-BE49-F238E27FC236}">
                <a16:creationId xmlns:a16="http://schemas.microsoft.com/office/drawing/2014/main" id="{1DBC6021-C93E-D91B-2C97-26899E25CF11}"/>
              </a:ext>
            </a:extLst>
          </p:cNvPr>
          <p:cNvSpPr>
            <a:spLocks noChangeArrowheads="1"/>
          </p:cNvSpPr>
          <p:nvPr/>
        </p:nvSpPr>
        <p:spPr bwMode="auto">
          <a:xfrm>
            <a:off x="5435600" y="37163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5763" name="Oval 52">
            <a:extLst>
              <a:ext uri="{FF2B5EF4-FFF2-40B4-BE49-F238E27FC236}">
                <a16:creationId xmlns:a16="http://schemas.microsoft.com/office/drawing/2014/main" id="{35D2B12E-0CE1-F2EE-F476-50F15871A3CC}"/>
              </a:ext>
            </a:extLst>
          </p:cNvPr>
          <p:cNvSpPr>
            <a:spLocks noChangeArrowheads="1"/>
          </p:cNvSpPr>
          <p:nvPr/>
        </p:nvSpPr>
        <p:spPr bwMode="auto">
          <a:xfrm>
            <a:off x="6515100" y="3716338"/>
            <a:ext cx="5048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8645" name="Rectangle 53">
            <a:extLst>
              <a:ext uri="{FF2B5EF4-FFF2-40B4-BE49-F238E27FC236}">
                <a16:creationId xmlns:a16="http://schemas.microsoft.com/office/drawing/2014/main" id="{73EC38BB-4FEB-D0AD-E5D7-651A9663152A}"/>
              </a:ext>
            </a:extLst>
          </p:cNvPr>
          <p:cNvSpPr>
            <a:spLocks noChangeArrowheads="1"/>
          </p:cNvSpPr>
          <p:nvPr/>
        </p:nvSpPr>
        <p:spPr bwMode="auto">
          <a:xfrm>
            <a:off x="1979613" y="40767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a:t>
            </a:r>
          </a:p>
        </p:txBody>
      </p:sp>
      <p:sp>
        <p:nvSpPr>
          <p:cNvPr id="238646" name="Rectangle 54">
            <a:extLst>
              <a:ext uri="{FF2B5EF4-FFF2-40B4-BE49-F238E27FC236}">
                <a16:creationId xmlns:a16="http://schemas.microsoft.com/office/drawing/2014/main" id="{192A4B95-EEDB-E26B-100A-6A5A65A3B25E}"/>
              </a:ext>
            </a:extLst>
          </p:cNvPr>
          <p:cNvSpPr>
            <a:spLocks noChangeArrowheads="1"/>
          </p:cNvSpPr>
          <p:nvPr/>
        </p:nvSpPr>
        <p:spPr bwMode="auto">
          <a:xfrm>
            <a:off x="1979613" y="42926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47" name="Rectangle 55">
            <a:extLst>
              <a:ext uri="{FF2B5EF4-FFF2-40B4-BE49-F238E27FC236}">
                <a16:creationId xmlns:a16="http://schemas.microsoft.com/office/drawing/2014/main" id="{27321F66-EA62-4826-0F10-0EA2A25E1304}"/>
              </a:ext>
            </a:extLst>
          </p:cNvPr>
          <p:cNvSpPr>
            <a:spLocks noChangeArrowheads="1"/>
          </p:cNvSpPr>
          <p:nvPr/>
        </p:nvSpPr>
        <p:spPr bwMode="auto">
          <a:xfrm>
            <a:off x="6588125" y="41497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a:t>
            </a:r>
          </a:p>
        </p:txBody>
      </p:sp>
      <p:sp>
        <p:nvSpPr>
          <p:cNvPr id="238648" name="Rectangle 56">
            <a:extLst>
              <a:ext uri="{FF2B5EF4-FFF2-40B4-BE49-F238E27FC236}">
                <a16:creationId xmlns:a16="http://schemas.microsoft.com/office/drawing/2014/main" id="{3A192ABB-9C11-17D8-7C80-A68456C61734}"/>
              </a:ext>
            </a:extLst>
          </p:cNvPr>
          <p:cNvSpPr>
            <a:spLocks noChangeArrowheads="1"/>
          </p:cNvSpPr>
          <p:nvPr/>
        </p:nvSpPr>
        <p:spPr bwMode="auto">
          <a:xfrm>
            <a:off x="6588125" y="43656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49" name="Rectangle 57">
            <a:extLst>
              <a:ext uri="{FF2B5EF4-FFF2-40B4-BE49-F238E27FC236}">
                <a16:creationId xmlns:a16="http://schemas.microsoft.com/office/drawing/2014/main" id="{8413B4E0-FACF-1455-3893-F90F9D4A9F5C}"/>
              </a:ext>
            </a:extLst>
          </p:cNvPr>
          <p:cNvSpPr>
            <a:spLocks noChangeArrowheads="1"/>
          </p:cNvSpPr>
          <p:nvPr/>
        </p:nvSpPr>
        <p:spPr bwMode="auto">
          <a:xfrm>
            <a:off x="5508625" y="41497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a:t>
            </a:r>
          </a:p>
        </p:txBody>
      </p:sp>
      <p:sp>
        <p:nvSpPr>
          <p:cNvPr id="238650" name="Rectangle 58">
            <a:extLst>
              <a:ext uri="{FF2B5EF4-FFF2-40B4-BE49-F238E27FC236}">
                <a16:creationId xmlns:a16="http://schemas.microsoft.com/office/drawing/2014/main" id="{05F0955C-FACB-4EEC-CF37-17A0079A0D39}"/>
              </a:ext>
            </a:extLst>
          </p:cNvPr>
          <p:cNvSpPr>
            <a:spLocks noChangeArrowheads="1"/>
          </p:cNvSpPr>
          <p:nvPr/>
        </p:nvSpPr>
        <p:spPr bwMode="auto">
          <a:xfrm>
            <a:off x="5508625" y="43656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51" name="Rectangle 59">
            <a:extLst>
              <a:ext uri="{FF2B5EF4-FFF2-40B4-BE49-F238E27FC236}">
                <a16:creationId xmlns:a16="http://schemas.microsoft.com/office/drawing/2014/main" id="{33EB88AB-8995-EE88-1792-8FEEA3AD1CE7}"/>
              </a:ext>
            </a:extLst>
          </p:cNvPr>
          <p:cNvSpPr>
            <a:spLocks noChangeArrowheads="1"/>
          </p:cNvSpPr>
          <p:nvPr/>
        </p:nvSpPr>
        <p:spPr bwMode="auto">
          <a:xfrm>
            <a:off x="4284663" y="40767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a:t>
            </a:r>
          </a:p>
        </p:txBody>
      </p:sp>
      <p:sp>
        <p:nvSpPr>
          <p:cNvPr id="238652" name="Rectangle 60">
            <a:extLst>
              <a:ext uri="{FF2B5EF4-FFF2-40B4-BE49-F238E27FC236}">
                <a16:creationId xmlns:a16="http://schemas.microsoft.com/office/drawing/2014/main" id="{FCDA69B8-235B-4266-68C9-E337815DD5D4}"/>
              </a:ext>
            </a:extLst>
          </p:cNvPr>
          <p:cNvSpPr>
            <a:spLocks noChangeArrowheads="1"/>
          </p:cNvSpPr>
          <p:nvPr/>
        </p:nvSpPr>
        <p:spPr bwMode="auto">
          <a:xfrm>
            <a:off x="4284663" y="42926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53" name="Rectangle 61">
            <a:extLst>
              <a:ext uri="{FF2B5EF4-FFF2-40B4-BE49-F238E27FC236}">
                <a16:creationId xmlns:a16="http://schemas.microsoft.com/office/drawing/2014/main" id="{7B18B1ED-9E82-9D3F-5B24-A87D28C5346B}"/>
              </a:ext>
            </a:extLst>
          </p:cNvPr>
          <p:cNvSpPr>
            <a:spLocks noChangeArrowheads="1"/>
          </p:cNvSpPr>
          <p:nvPr/>
        </p:nvSpPr>
        <p:spPr bwMode="auto">
          <a:xfrm>
            <a:off x="3132138" y="41497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a:t>
            </a:r>
          </a:p>
        </p:txBody>
      </p:sp>
      <p:sp>
        <p:nvSpPr>
          <p:cNvPr id="238654" name="Rectangle 62">
            <a:extLst>
              <a:ext uri="{FF2B5EF4-FFF2-40B4-BE49-F238E27FC236}">
                <a16:creationId xmlns:a16="http://schemas.microsoft.com/office/drawing/2014/main" id="{43AC39AC-25A0-458C-1009-F483E52298FD}"/>
              </a:ext>
            </a:extLst>
          </p:cNvPr>
          <p:cNvSpPr>
            <a:spLocks noChangeArrowheads="1"/>
          </p:cNvSpPr>
          <p:nvPr/>
        </p:nvSpPr>
        <p:spPr bwMode="auto">
          <a:xfrm>
            <a:off x="3132138" y="43656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solidFill>
                  <a:srgbClr val="FFFF00"/>
                </a:solidFill>
                <a:latin typeface="Arial" panose="020B0604020202020204" pitchFamily="34" charset="0"/>
              </a:rPr>
              <a:t>B/b</a:t>
            </a:r>
          </a:p>
        </p:txBody>
      </p:sp>
      <p:sp>
        <p:nvSpPr>
          <p:cNvPr id="238655" name="Rectangle 63">
            <a:extLst>
              <a:ext uri="{FF2B5EF4-FFF2-40B4-BE49-F238E27FC236}">
                <a16:creationId xmlns:a16="http://schemas.microsoft.com/office/drawing/2014/main" id="{30AB8DAF-EC55-B24C-5CEC-6941648A9DBF}"/>
              </a:ext>
            </a:extLst>
          </p:cNvPr>
          <p:cNvSpPr>
            <a:spLocks noChangeArrowheads="1"/>
          </p:cNvSpPr>
          <p:nvPr/>
        </p:nvSpPr>
        <p:spPr bwMode="auto">
          <a:xfrm>
            <a:off x="0" y="5424488"/>
            <a:ext cx="930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Char char="•"/>
            </a:pPr>
            <a:r>
              <a:rPr lang="fr-FR" altLang="fr-FR" sz="1800">
                <a:latin typeface="Arial" panose="020B0604020202020204" pitchFamily="34" charset="0"/>
              </a:rPr>
              <a:t>  </a:t>
            </a:r>
            <a:r>
              <a:rPr lang="fr-FR" altLang="fr-FR" sz="1800">
                <a:solidFill>
                  <a:srgbClr val="FFFF00"/>
                </a:solidFill>
                <a:latin typeface="Arial" panose="020B0604020202020204" pitchFamily="34" charset="0"/>
              </a:rPr>
              <a:t>Dans la famille [2] deux individus sont atteints de la forme de surdité DFNB1 due à une mutation dans le gène de la </a:t>
            </a:r>
            <a:r>
              <a:rPr lang="fr-FR" altLang="fr-FR" sz="1800" b="1">
                <a:solidFill>
                  <a:srgbClr val="FFFF00"/>
                </a:solidFill>
                <a:latin typeface="Arial" panose="020B0604020202020204" pitchFamily="34" charset="0"/>
              </a:rPr>
              <a:t>connexine 26 (b)</a:t>
            </a:r>
            <a:r>
              <a:rPr lang="fr-FR" altLang="fr-FR" sz="1800">
                <a:solidFill>
                  <a:srgbClr val="FFFF00"/>
                </a:solidFill>
                <a:latin typeface="Arial" panose="020B0604020202020204" pitchFamily="34" charset="0"/>
              </a:rPr>
              <a:t>.</a:t>
            </a:r>
            <a:r>
              <a:rPr lang="fr-FR" altLang="fr-FR" sz="1800" b="1">
                <a:solidFill>
                  <a:srgbClr val="FFFF00"/>
                </a:solidFill>
                <a:latin typeface="Arial" panose="020B0604020202020204" pitchFamily="34" charset="0"/>
              </a:rPr>
              <a:t> </a:t>
            </a:r>
            <a:endParaRPr lang="fr-FR" altLang="fr-FR" sz="1800">
              <a:solidFill>
                <a:srgbClr val="FFFF00"/>
              </a:solidFill>
              <a:latin typeface="Arial" panose="020B0604020202020204" pitchFamily="34" charset="0"/>
            </a:endParaRPr>
          </a:p>
        </p:txBody>
      </p:sp>
      <p:sp>
        <p:nvSpPr>
          <p:cNvPr id="115775" name="Rectangle 64">
            <a:extLst>
              <a:ext uri="{FF2B5EF4-FFF2-40B4-BE49-F238E27FC236}">
                <a16:creationId xmlns:a16="http://schemas.microsoft.com/office/drawing/2014/main" id="{EB58BDCD-058A-6AF5-E016-31354AD5348F}"/>
              </a:ext>
            </a:extLst>
          </p:cNvPr>
          <p:cNvSpPr>
            <a:spLocks noChangeArrowheads="1"/>
          </p:cNvSpPr>
          <p:nvPr/>
        </p:nvSpPr>
        <p:spPr bwMode="auto">
          <a:xfrm>
            <a:off x="6902450" y="188913"/>
            <a:ext cx="224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Exemple : Surdités</a:t>
            </a:r>
          </a:p>
        </p:txBody>
      </p:sp>
      <p:sp>
        <p:nvSpPr>
          <p:cNvPr id="238657" name="Rectangle 65">
            <a:extLst>
              <a:ext uri="{FF2B5EF4-FFF2-40B4-BE49-F238E27FC236}">
                <a16:creationId xmlns:a16="http://schemas.microsoft.com/office/drawing/2014/main" id="{F7997C6C-3AF5-2AC5-7AAA-A4F12FBA5177}"/>
              </a:ext>
            </a:extLst>
          </p:cNvPr>
          <p:cNvSpPr>
            <a:spLocks noChangeArrowheads="1"/>
          </p:cNvSpPr>
          <p:nvPr/>
        </p:nvSpPr>
        <p:spPr bwMode="auto">
          <a:xfrm>
            <a:off x="0" y="4659313"/>
            <a:ext cx="9064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Char char="•"/>
            </a:pPr>
            <a:r>
              <a:rPr lang="fr-FR" altLang="fr-FR" sz="1800">
                <a:latin typeface="Arial" panose="020B0604020202020204" pitchFamily="34" charset="0"/>
              </a:rPr>
              <a:t>Dans la famille [1], le syndrome de Usher de type IB se transmet selon le mode AR (a).</a:t>
            </a:r>
          </a:p>
          <a:p>
            <a:pPr>
              <a:spcBef>
                <a:spcPct val="0"/>
              </a:spcBef>
              <a:buClrTx/>
              <a:buSzTx/>
              <a:buFontTx/>
              <a:buNone/>
            </a:pPr>
            <a:r>
              <a:rPr lang="fr-FR" altLang="fr-FR" sz="1800">
                <a:latin typeface="Arial" panose="020B0604020202020204" pitchFamily="34" charset="0"/>
              </a:rPr>
              <a:t> Le gène impliqué dans cette surdité code pour la </a:t>
            </a:r>
            <a:r>
              <a:rPr lang="fr-FR" altLang="fr-FR" sz="1800" b="1">
                <a:latin typeface="Arial" panose="020B0604020202020204" pitchFamily="34" charset="0"/>
              </a:rPr>
              <a:t>myosine 7A</a:t>
            </a:r>
            <a:r>
              <a:rPr lang="fr-FR" altLang="fr-FR" sz="1800">
                <a:latin typeface="Arial" panose="020B0604020202020204" pitchFamily="34" charset="0"/>
              </a:rPr>
              <a:t>.</a:t>
            </a:r>
          </a:p>
        </p:txBody>
      </p:sp>
      <p:sp>
        <p:nvSpPr>
          <p:cNvPr id="238658" name="Rectangle 66">
            <a:extLst>
              <a:ext uri="{FF2B5EF4-FFF2-40B4-BE49-F238E27FC236}">
                <a16:creationId xmlns:a16="http://schemas.microsoft.com/office/drawing/2014/main" id="{CC61CA39-DD7F-C422-EA67-D87A0AA88511}"/>
              </a:ext>
            </a:extLst>
          </p:cNvPr>
          <p:cNvSpPr>
            <a:spLocks noChangeArrowheads="1"/>
          </p:cNvSpPr>
          <p:nvPr/>
        </p:nvSpPr>
        <p:spPr bwMode="auto">
          <a:xfrm>
            <a:off x="2771775" y="6302375"/>
            <a:ext cx="4568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Char char="•"/>
            </a:pPr>
            <a:r>
              <a:rPr lang="fr-FR" altLang="fr-FR" sz="1800" b="1">
                <a:latin typeface="Arial" panose="020B0604020202020204" pitchFamily="34" charset="0"/>
              </a:rPr>
              <a:t>Les enfants de II4 et II5 sont tous sains</a:t>
            </a:r>
            <a:r>
              <a:rPr lang="fr-FR" altLang="fr-FR" sz="1800">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8621"/>
                                        </p:tgtEl>
                                        <p:attrNameLst>
                                          <p:attrName>style.visibility</p:attrName>
                                        </p:attrNameLst>
                                      </p:cBhvr>
                                      <p:to>
                                        <p:strVal val="visible"/>
                                      </p:to>
                                    </p:set>
                                    <p:animEffect transition="in" filter="wipe(left)">
                                      <p:cBhvr>
                                        <p:cTn id="7" dur="500"/>
                                        <p:tgtEl>
                                          <p:spTgt spid="2386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38622"/>
                                        </p:tgtEl>
                                        <p:attrNameLst>
                                          <p:attrName>style.visibility</p:attrName>
                                        </p:attrNameLst>
                                      </p:cBhvr>
                                      <p:to>
                                        <p:strVal val="visible"/>
                                      </p:to>
                                    </p:set>
                                    <p:animEffect transition="in" filter="wipe(left)">
                                      <p:cBhvr>
                                        <p:cTn id="10" dur="500"/>
                                        <p:tgtEl>
                                          <p:spTgt spid="23862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38623"/>
                                        </p:tgtEl>
                                        <p:attrNameLst>
                                          <p:attrName>style.visibility</p:attrName>
                                        </p:attrNameLst>
                                      </p:cBhvr>
                                      <p:to>
                                        <p:strVal val="visible"/>
                                      </p:to>
                                    </p:set>
                                    <p:animEffect transition="in" filter="wipe(left)">
                                      <p:cBhvr>
                                        <p:cTn id="13" dur="500"/>
                                        <p:tgtEl>
                                          <p:spTgt spid="238623"/>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38624"/>
                                        </p:tgtEl>
                                        <p:attrNameLst>
                                          <p:attrName>style.visibility</p:attrName>
                                        </p:attrNameLst>
                                      </p:cBhvr>
                                      <p:to>
                                        <p:strVal val="visible"/>
                                      </p:to>
                                    </p:set>
                                    <p:animEffect transition="in" filter="wipe(left)">
                                      <p:cBhvr>
                                        <p:cTn id="16" dur="500"/>
                                        <p:tgtEl>
                                          <p:spTgt spid="23862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38657"/>
                                        </p:tgtEl>
                                        <p:attrNameLst>
                                          <p:attrName>style.visibility</p:attrName>
                                        </p:attrNameLst>
                                      </p:cBhvr>
                                      <p:to>
                                        <p:strVal val="visible"/>
                                      </p:to>
                                    </p:set>
                                    <p:animEffect transition="in" filter="checkerboard(across)">
                                      <p:cBhvr>
                                        <p:cTn id="19" dur="500"/>
                                        <p:tgtEl>
                                          <p:spTgt spid="23865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38633"/>
                                        </p:tgtEl>
                                        <p:attrNameLst>
                                          <p:attrName>style.visibility</p:attrName>
                                        </p:attrNameLst>
                                      </p:cBhvr>
                                      <p:to>
                                        <p:strVal val="visible"/>
                                      </p:to>
                                    </p:set>
                                    <p:animEffect transition="in" filter="wipe(left)">
                                      <p:cBhvr>
                                        <p:cTn id="22" dur="500"/>
                                        <p:tgtEl>
                                          <p:spTgt spid="238633"/>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38625"/>
                                        </p:tgtEl>
                                        <p:attrNameLst>
                                          <p:attrName>style.visibility</p:attrName>
                                        </p:attrNameLst>
                                      </p:cBhvr>
                                      <p:to>
                                        <p:strVal val="visible"/>
                                      </p:to>
                                    </p:set>
                                    <p:animEffect transition="in" filter="wipe(left)">
                                      <p:cBhvr>
                                        <p:cTn id="25" dur="500"/>
                                        <p:tgtEl>
                                          <p:spTgt spid="23862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38627"/>
                                        </p:tgtEl>
                                        <p:attrNameLst>
                                          <p:attrName>style.visibility</p:attrName>
                                        </p:attrNameLst>
                                      </p:cBhvr>
                                      <p:to>
                                        <p:strVal val="visible"/>
                                      </p:to>
                                    </p:set>
                                    <p:animEffect transition="in" filter="wipe(left)">
                                      <p:cBhvr>
                                        <p:cTn id="30" dur="500"/>
                                        <p:tgtEl>
                                          <p:spTgt spid="238627"/>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38628"/>
                                        </p:tgtEl>
                                        <p:attrNameLst>
                                          <p:attrName>style.visibility</p:attrName>
                                        </p:attrNameLst>
                                      </p:cBhvr>
                                      <p:to>
                                        <p:strVal val="visible"/>
                                      </p:to>
                                    </p:set>
                                    <p:animEffect transition="in" filter="wipe(left)">
                                      <p:cBhvr>
                                        <p:cTn id="33" dur="500"/>
                                        <p:tgtEl>
                                          <p:spTgt spid="238628"/>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38629"/>
                                        </p:tgtEl>
                                        <p:attrNameLst>
                                          <p:attrName>style.visibility</p:attrName>
                                        </p:attrNameLst>
                                      </p:cBhvr>
                                      <p:to>
                                        <p:strVal val="visible"/>
                                      </p:to>
                                    </p:set>
                                    <p:animEffect transition="in" filter="wipe(left)">
                                      <p:cBhvr>
                                        <p:cTn id="36" dur="500"/>
                                        <p:tgtEl>
                                          <p:spTgt spid="238629"/>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38630"/>
                                        </p:tgtEl>
                                        <p:attrNameLst>
                                          <p:attrName>style.visibility</p:attrName>
                                        </p:attrNameLst>
                                      </p:cBhvr>
                                      <p:to>
                                        <p:strVal val="visible"/>
                                      </p:to>
                                    </p:set>
                                    <p:animEffect transition="in" filter="wipe(left)">
                                      <p:cBhvr>
                                        <p:cTn id="39" dur="500"/>
                                        <p:tgtEl>
                                          <p:spTgt spid="238630"/>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238632"/>
                                        </p:tgtEl>
                                        <p:attrNameLst>
                                          <p:attrName>style.visibility</p:attrName>
                                        </p:attrNameLst>
                                      </p:cBhvr>
                                      <p:to>
                                        <p:strVal val="visible"/>
                                      </p:to>
                                    </p:set>
                                    <p:animEffect transition="in" filter="wipe(left)">
                                      <p:cBhvr>
                                        <p:cTn id="42" dur="500"/>
                                        <p:tgtEl>
                                          <p:spTgt spid="238632"/>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38626"/>
                                        </p:tgtEl>
                                        <p:attrNameLst>
                                          <p:attrName>style.visibility</p:attrName>
                                        </p:attrNameLst>
                                      </p:cBhvr>
                                      <p:to>
                                        <p:strVal val="visible"/>
                                      </p:to>
                                    </p:set>
                                    <p:animEffect transition="in" filter="wipe(left)">
                                      <p:cBhvr>
                                        <p:cTn id="45" dur="500"/>
                                        <p:tgtEl>
                                          <p:spTgt spid="238626"/>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238655"/>
                                        </p:tgtEl>
                                        <p:attrNameLst>
                                          <p:attrName>style.visibility</p:attrName>
                                        </p:attrNameLst>
                                      </p:cBhvr>
                                      <p:to>
                                        <p:strVal val="visible"/>
                                      </p:to>
                                    </p:set>
                                    <p:animEffect transition="in" filter="checkerboard(across)">
                                      <p:cBhvr>
                                        <p:cTn id="48" dur="500"/>
                                        <p:tgtEl>
                                          <p:spTgt spid="23865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38646"/>
                                        </p:tgtEl>
                                        <p:attrNameLst>
                                          <p:attrName>style.visibility</p:attrName>
                                        </p:attrNameLst>
                                      </p:cBhvr>
                                      <p:to>
                                        <p:strVal val="visible"/>
                                      </p:to>
                                    </p:set>
                                    <p:animEffect transition="in" filter="wipe(left)">
                                      <p:cBhvr>
                                        <p:cTn id="53" dur="500"/>
                                        <p:tgtEl>
                                          <p:spTgt spid="23864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38645"/>
                                        </p:tgtEl>
                                        <p:attrNameLst>
                                          <p:attrName>style.visibility</p:attrName>
                                        </p:attrNameLst>
                                      </p:cBhvr>
                                      <p:to>
                                        <p:strVal val="visible"/>
                                      </p:to>
                                    </p:set>
                                    <p:animEffect transition="in" filter="wipe(left)">
                                      <p:cBhvr>
                                        <p:cTn id="56" dur="500"/>
                                        <p:tgtEl>
                                          <p:spTgt spid="238645"/>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38654"/>
                                        </p:tgtEl>
                                        <p:attrNameLst>
                                          <p:attrName>style.visibility</p:attrName>
                                        </p:attrNameLst>
                                      </p:cBhvr>
                                      <p:to>
                                        <p:strVal val="visible"/>
                                      </p:to>
                                    </p:set>
                                    <p:animEffect transition="in" filter="wipe(left)">
                                      <p:cBhvr>
                                        <p:cTn id="59" dur="500"/>
                                        <p:tgtEl>
                                          <p:spTgt spid="238654"/>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38653"/>
                                        </p:tgtEl>
                                        <p:attrNameLst>
                                          <p:attrName>style.visibility</p:attrName>
                                        </p:attrNameLst>
                                      </p:cBhvr>
                                      <p:to>
                                        <p:strVal val="visible"/>
                                      </p:to>
                                    </p:set>
                                    <p:animEffect transition="in" filter="wipe(left)">
                                      <p:cBhvr>
                                        <p:cTn id="62" dur="500"/>
                                        <p:tgtEl>
                                          <p:spTgt spid="238653"/>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38652"/>
                                        </p:tgtEl>
                                        <p:attrNameLst>
                                          <p:attrName>style.visibility</p:attrName>
                                        </p:attrNameLst>
                                      </p:cBhvr>
                                      <p:to>
                                        <p:strVal val="visible"/>
                                      </p:to>
                                    </p:set>
                                    <p:animEffect transition="in" filter="wipe(left)">
                                      <p:cBhvr>
                                        <p:cTn id="65" dur="500"/>
                                        <p:tgtEl>
                                          <p:spTgt spid="238652"/>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38651"/>
                                        </p:tgtEl>
                                        <p:attrNameLst>
                                          <p:attrName>style.visibility</p:attrName>
                                        </p:attrNameLst>
                                      </p:cBhvr>
                                      <p:to>
                                        <p:strVal val="visible"/>
                                      </p:to>
                                    </p:set>
                                    <p:animEffect transition="in" filter="wipe(left)">
                                      <p:cBhvr>
                                        <p:cTn id="68" dur="500"/>
                                        <p:tgtEl>
                                          <p:spTgt spid="238651"/>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38650"/>
                                        </p:tgtEl>
                                        <p:attrNameLst>
                                          <p:attrName>style.visibility</p:attrName>
                                        </p:attrNameLst>
                                      </p:cBhvr>
                                      <p:to>
                                        <p:strVal val="visible"/>
                                      </p:to>
                                    </p:set>
                                    <p:animEffect transition="in" filter="wipe(left)">
                                      <p:cBhvr>
                                        <p:cTn id="71" dur="500"/>
                                        <p:tgtEl>
                                          <p:spTgt spid="238650"/>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38649"/>
                                        </p:tgtEl>
                                        <p:attrNameLst>
                                          <p:attrName>style.visibility</p:attrName>
                                        </p:attrNameLst>
                                      </p:cBhvr>
                                      <p:to>
                                        <p:strVal val="visible"/>
                                      </p:to>
                                    </p:set>
                                    <p:animEffect transition="in" filter="wipe(left)">
                                      <p:cBhvr>
                                        <p:cTn id="74" dur="500"/>
                                        <p:tgtEl>
                                          <p:spTgt spid="238649"/>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38648"/>
                                        </p:tgtEl>
                                        <p:attrNameLst>
                                          <p:attrName>style.visibility</p:attrName>
                                        </p:attrNameLst>
                                      </p:cBhvr>
                                      <p:to>
                                        <p:strVal val="visible"/>
                                      </p:to>
                                    </p:set>
                                    <p:animEffect transition="in" filter="wipe(left)">
                                      <p:cBhvr>
                                        <p:cTn id="77" dur="500"/>
                                        <p:tgtEl>
                                          <p:spTgt spid="238648"/>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238647"/>
                                        </p:tgtEl>
                                        <p:attrNameLst>
                                          <p:attrName>style.visibility</p:attrName>
                                        </p:attrNameLst>
                                      </p:cBhvr>
                                      <p:to>
                                        <p:strVal val="visible"/>
                                      </p:to>
                                    </p:set>
                                    <p:animEffect transition="in" filter="wipe(left)">
                                      <p:cBhvr>
                                        <p:cTn id="80" dur="500"/>
                                        <p:tgtEl>
                                          <p:spTgt spid="238647"/>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238658"/>
                                        </p:tgtEl>
                                        <p:attrNameLst>
                                          <p:attrName>style.visibility</p:attrName>
                                        </p:attrNameLst>
                                      </p:cBhvr>
                                      <p:to>
                                        <p:strVal val="visible"/>
                                      </p:to>
                                    </p:set>
                                    <p:animEffect transition="in" filter="checkerboard(across)">
                                      <p:cBhvr>
                                        <p:cTn id="83" dur="500"/>
                                        <p:tgtEl>
                                          <p:spTgt spid="238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21" grpId="0"/>
      <p:bldP spid="238622" grpId="0"/>
      <p:bldP spid="238623" grpId="0"/>
      <p:bldP spid="238624" grpId="0"/>
      <p:bldP spid="238625" grpId="0"/>
      <p:bldP spid="238626" grpId="0"/>
      <p:bldP spid="238627" grpId="0"/>
      <p:bldP spid="238628" grpId="0"/>
      <p:bldP spid="238629" grpId="0"/>
      <p:bldP spid="238630" grpId="0"/>
      <p:bldP spid="238632" grpId="0"/>
      <p:bldP spid="238633" grpId="0"/>
      <p:bldP spid="238645" grpId="0"/>
      <p:bldP spid="238646" grpId="0"/>
      <p:bldP spid="238647" grpId="0"/>
      <p:bldP spid="238648" grpId="0"/>
      <p:bldP spid="238649" grpId="0"/>
      <p:bldP spid="238650" grpId="0"/>
      <p:bldP spid="238651" grpId="0"/>
      <p:bldP spid="238652" grpId="0"/>
      <p:bldP spid="238653" grpId="0"/>
      <p:bldP spid="238654" grpId="0"/>
      <p:bldP spid="238655" grpId="0"/>
      <p:bldP spid="238657" grpId="0"/>
      <p:bldP spid="238658"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D0A68A-1E36-7295-36F2-3EF0DAA7EEC8}"/>
              </a:ext>
            </a:extLst>
          </p:cNvPr>
          <p:cNvSpPr txBox="1">
            <a:spLocks noChangeArrowheads="1"/>
          </p:cNvSpPr>
          <p:nvPr/>
        </p:nvSpPr>
        <p:spPr bwMode="auto">
          <a:xfrm>
            <a:off x="500063" y="2071688"/>
            <a:ext cx="8229600" cy="1470025"/>
          </a:xfrm>
          <a:prstGeom prst="rect">
            <a:avLst/>
          </a:prstGeom>
          <a:solidFill>
            <a:srgbClr val="002060"/>
          </a:solidFill>
          <a:ln w="9525">
            <a:solidFill>
              <a:srgbClr val="FF0066"/>
            </a:solidFill>
            <a:miter lim="800000"/>
            <a:headEnd/>
            <a:tailEnd/>
          </a:ln>
          <a:effectLst/>
        </p:spPr>
        <p:txBody>
          <a:bodyPr anchor="ctr"/>
          <a:lstStyle/>
          <a:p>
            <a:pPr algn="ctr" eaLnBrk="1" hangingPunct="1">
              <a:defRPr/>
            </a:pPr>
            <a:endParaRPr lang="fr-FR" sz="3600" dirty="0">
              <a:solidFill>
                <a:srgbClr val="FF0000"/>
              </a:solidFill>
              <a:latin typeface="Arial" charset="0"/>
            </a:endParaRPr>
          </a:p>
          <a:p>
            <a:pPr algn="ctr" eaLnBrk="1" hangingPunct="1">
              <a:defRPr/>
            </a:pPr>
            <a:r>
              <a:rPr lang="fr-FR" sz="3600" dirty="0">
                <a:solidFill>
                  <a:srgbClr val="FF0000"/>
                </a:solidFill>
                <a:latin typeface="Arial" charset="0"/>
              </a:rPr>
              <a:t>TRANSMISSION NON CONVENTIONNELLE</a:t>
            </a:r>
          </a:p>
          <a:p>
            <a:pPr algn="ctr" eaLnBrk="1" hangingPunct="1">
              <a:defRPr/>
            </a:pPr>
            <a:endParaRPr lang="fr-FR" sz="3600" b="1" kern="0" dirty="0">
              <a:solidFill>
                <a:srgbClr val="FF0000"/>
              </a:solidFill>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9202B9E1-ED99-F428-4C07-F02761E04643}"/>
              </a:ext>
            </a:extLst>
          </p:cNvPr>
          <p:cNvSpPr>
            <a:spLocks noGrp="1" noRot="1" noChangeArrowheads="1"/>
          </p:cNvSpPr>
          <p:nvPr>
            <p:ph type="title"/>
          </p:nvPr>
        </p:nvSpPr>
        <p:spPr>
          <a:xfrm>
            <a:off x="1714500" y="274638"/>
            <a:ext cx="6072188" cy="868362"/>
          </a:xfrm>
          <a:solidFill>
            <a:srgbClr val="000099"/>
          </a:solidFill>
        </p:spPr>
        <p:txBody>
          <a:bodyPr/>
          <a:lstStyle/>
          <a:p>
            <a:pPr eaLnBrk="1" hangingPunct="1">
              <a:defRPr/>
            </a:pPr>
            <a:r>
              <a:rPr lang="fr-FR" sz="4000" u="sng" dirty="0">
                <a:solidFill>
                  <a:srgbClr val="FFC000"/>
                </a:solidFill>
              </a:rPr>
              <a:t>L’hérédité Mitochondriale</a:t>
            </a:r>
          </a:p>
        </p:txBody>
      </p:sp>
      <p:sp>
        <p:nvSpPr>
          <p:cNvPr id="80899" name="Rectangle 3">
            <a:extLst>
              <a:ext uri="{FF2B5EF4-FFF2-40B4-BE49-F238E27FC236}">
                <a16:creationId xmlns:a16="http://schemas.microsoft.com/office/drawing/2014/main" id="{DEA1A422-74FE-AA0F-4578-A02D9D8FA146}"/>
              </a:ext>
            </a:extLst>
          </p:cNvPr>
          <p:cNvSpPr>
            <a:spLocks noGrp="1" noChangeArrowheads="1"/>
          </p:cNvSpPr>
          <p:nvPr>
            <p:ph type="body" idx="1"/>
          </p:nvPr>
        </p:nvSpPr>
        <p:spPr>
          <a:xfrm>
            <a:off x="0" y="1571625"/>
            <a:ext cx="9144000" cy="4714875"/>
          </a:xfrm>
        </p:spPr>
        <p:txBody>
          <a:bodyPr/>
          <a:lstStyle/>
          <a:p>
            <a:pPr eaLnBrk="1" hangingPunct="1">
              <a:defRPr/>
            </a:pPr>
            <a:r>
              <a:rPr lang="fr-FR" sz="2800" b="1" dirty="0"/>
              <a:t>Les gènes mitochondriaux sont portés par une molécule d’ADN double brin circulaire de 16569 </a:t>
            </a:r>
            <a:r>
              <a:rPr lang="fr-FR" sz="2800" b="1" dirty="0" err="1"/>
              <a:t>pb</a:t>
            </a:r>
            <a:r>
              <a:rPr lang="fr-FR" sz="2800" b="1" dirty="0"/>
              <a:t>.</a:t>
            </a:r>
          </a:p>
          <a:p>
            <a:pPr eaLnBrk="1" hangingPunct="1">
              <a:defRPr/>
            </a:pPr>
            <a:endParaRPr lang="fr-FR" sz="2800" b="1" dirty="0"/>
          </a:p>
          <a:p>
            <a:pPr eaLnBrk="1" hangingPunct="1">
              <a:defRPr/>
            </a:pPr>
            <a:r>
              <a:rPr lang="fr-FR" sz="2800" b="1" dirty="0"/>
              <a:t>L’hérédité des gènes mitochondriaux suit une transmission maternelle. </a:t>
            </a:r>
          </a:p>
          <a:p>
            <a:pPr eaLnBrk="1" hangingPunct="1">
              <a:defRPr/>
            </a:pPr>
            <a:endParaRPr lang="fr-FR" sz="2800" b="1" dirty="0"/>
          </a:p>
          <a:p>
            <a:pPr eaLnBrk="1" hangingPunct="1">
              <a:defRPr/>
            </a:pPr>
            <a:r>
              <a:rPr lang="fr-FR" sz="2800" b="1" dirty="0"/>
              <a:t>Transmission à toute leur descendance, garçons et filles</a:t>
            </a:r>
          </a:p>
          <a:p>
            <a:pPr eaLnBrk="1" hangingPunct="1">
              <a:defRPr/>
            </a:pPr>
            <a:endParaRPr lang="fr-FR" sz="2800" b="1" dirty="0"/>
          </a:p>
          <a:p>
            <a:pPr eaLnBrk="1" hangingPunct="1">
              <a:defRPr/>
            </a:pPr>
            <a:r>
              <a:rPr lang="fr-FR" sz="2800" b="1" dirty="0"/>
              <a:t>Transmission s’arrête avec chaque garçon</a:t>
            </a:r>
            <a:r>
              <a:rPr lang="fr-FR" sz="2800" dirty="0"/>
              <a: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Oval 95">
            <a:extLst>
              <a:ext uri="{FF2B5EF4-FFF2-40B4-BE49-F238E27FC236}">
                <a16:creationId xmlns:a16="http://schemas.microsoft.com/office/drawing/2014/main" id="{3CC66870-6A02-995A-17D9-C389FE1F62DD}"/>
              </a:ext>
            </a:extLst>
          </p:cNvPr>
          <p:cNvSpPr>
            <a:spLocks noChangeArrowheads="1"/>
          </p:cNvSpPr>
          <p:nvPr/>
        </p:nvSpPr>
        <p:spPr bwMode="auto">
          <a:xfrm>
            <a:off x="3905250" y="15573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10" name="Line 96">
            <a:extLst>
              <a:ext uri="{FF2B5EF4-FFF2-40B4-BE49-F238E27FC236}">
                <a16:creationId xmlns:a16="http://schemas.microsoft.com/office/drawing/2014/main" id="{E9486355-7F30-E044-37F9-2FC231AB5D61}"/>
              </a:ext>
            </a:extLst>
          </p:cNvPr>
          <p:cNvSpPr>
            <a:spLocks noChangeShapeType="1"/>
          </p:cNvSpPr>
          <p:nvPr/>
        </p:nvSpPr>
        <p:spPr bwMode="auto">
          <a:xfrm>
            <a:off x="4019550" y="1785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1" name="Line 97">
            <a:extLst>
              <a:ext uri="{FF2B5EF4-FFF2-40B4-BE49-F238E27FC236}">
                <a16:creationId xmlns:a16="http://schemas.microsoft.com/office/drawing/2014/main" id="{612CC518-1C24-7661-0DDB-1A55EDDA16B8}"/>
              </a:ext>
            </a:extLst>
          </p:cNvPr>
          <p:cNvSpPr>
            <a:spLocks noChangeShapeType="1"/>
          </p:cNvSpPr>
          <p:nvPr/>
        </p:nvSpPr>
        <p:spPr bwMode="auto">
          <a:xfrm>
            <a:off x="3105150" y="1900238"/>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2" name="Oval 98">
            <a:extLst>
              <a:ext uri="{FF2B5EF4-FFF2-40B4-BE49-F238E27FC236}">
                <a16:creationId xmlns:a16="http://schemas.microsoft.com/office/drawing/2014/main" id="{F453D42B-2C8E-948F-7F54-FF8E9096708D}"/>
              </a:ext>
            </a:extLst>
          </p:cNvPr>
          <p:cNvSpPr>
            <a:spLocks noChangeArrowheads="1"/>
          </p:cNvSpPr>
          <p:nvPr/>
        </p:nvSpPr>
        <p:spPr bwMode="auto">
          <a:xfrm>
            <a:off x="3676650" y="20145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13" name="Oval 99">
            <a:extLst>
              <a:ext uri="{FF2B5EF4-FFF2-40B4-BE49-F238E27FC236}">
                <a16:creationId xmlns:a16="http://schemas.microsoft.com/office/drawing/2014/main" id="{1A6DE1D8-33E1-4104-D1C2-75ABF83BB9B3}"/>
              </a:ext>
            </a:extLst>
          </p:cNvPr>
          <p:cNvSpPr>
            <a:spLocks noChangeArrowheads="1"/>
          </p:cNvSpPr>
          <p:nvPr/>
        </p:nvSpPr>
        <p:spPr bwMode="auto">
          <a:xfrm>
            <a:off x="4819650" y="20145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14" name="Oval 100">
            <a:extLst>
              <a:ext uri="{FF2B5EF4-FFF2-40B4-BE49-F238E27FC236}">
                <a16:creationId xmlns:a16="http://schemas.microsoft.com/office/drawing/2014/main" id="{AD4E900A-22AE-27EB-3304-23D1A93B8BAF}"/>
              </a:ext>
            </a:extLst>
          </p:cNvPr>
          <p:cNvSpPr>
            <a:spLocks noChangeArrowheads="1"/>
          </p:cNvSpPr>
          <p:nvPr/>
        </p:nvSpPr>
        <p:spPr bwMode="auto">
          <a:xfrm>
            <a:off x="2990850" y="20145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15" name="Line 101">
            <a:extLst>
              <a:ext uri="{FF2B5EF4-FFF2-40B4-BE49-F238E27FC236}">
                <a16:creationId xmlns:a16="http://schemas.microsoft.com/office/drawing/2014/main" id="{D8BE6D1B-C98D-0EEA-DE9A-0A85B3EF2680}"/>
              </a:ext>
            </a:extLst>
          </p:cNvPr>
          <p:cNvSpPr>
            <a:spLocks noChangeShapeType="1"/>
          </p:cNvSpPr>
          <p:nvPr/>
        </p:nvSpPr>
        <p:spPr bwMode="auto">
          <a:xfrm>
            <a:off x="3790950" y="19002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6" name="Line 102">
            <a:extLst>
              <a:ext uri="{FF2B5EF4-FFF2-40B4-BE49-F238E27FC236}">
                <a16:creationId xmlns:a16="http://schemas.microsoft.com/office/drawing/2014/main" id="{0F331554-6662-0265-7B3A-24AF8D7A4D54}"/>
              </a:ext>
            </a:extLst>
          </p:cNvPr>
          <p:cNvSpPr>
            <a:spLocks noChangeShapeType="1"/>
          </p:cNvSpPr>
          <p:nvPr/>
        </p:nvSpPr>
        <p:spPr bwMode="auto">
          <a:xfrm>
            <a:off x="4933950" y="19002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7" name="Line 103">
            <a:extLst>
              <a:ext uri="{FF2B5EF4-FFF2-40B4-BE49-F238E27FC236}">
                <a16:creationId xmlns:a16="http://schemas.microsoft.com/office/drawing/2014/main" id="{32B54FFC-64F1-7D17-1E02-1D2E8F45715B}"/>
              </a:ext>
            </a:extLst>
          </p:cNvPr>
          <p:cNvSpPr>
            <a:spLocks noChangeShapeType="1"/>
          </p:cNvSpPr>
          <p:nvPr/>
        </p:nvSpPr>
        <p:spPr bwMode="auto">
          <a:xfrm>
            <a:off x="3105150" y="19002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8" name="Rectangle 104">
            <a:extLst>
              <a:ext uri="{FF2B5EF4-FFF2-40B4-BE49-F238E27FC236}">
                <a16:creationId xmlns:a16="http://schemas.microsoft.com/office/drawing/2014/main" id="{83889C96-A212-6B93-C6F4-F71371F10F3A}"/>
              </a:ext>
            </a:extLst>
          </p:cNvPr>
          <p:cNvSpPr>
            <a:spLocks noChangeArrowheads="1"/>
          </p:cNvSpPr>
          <p:nvPr/>
        </p:nvSpPr>
        <p:spPr bwMode="auto">
          <a:xfrm>
            <a:off x="4248150" y="2014538"/>
            <a:ext cx="228600" cy="228600"/>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19" name="Line 105">
            <a:extLst>
              <a:ext uri="{FF2B5EF4-FFF2-40B4-BE49-F238E27FC236}">
                <a16:creationId xmlns:a16="http://schemas.microsoft.com/office/drawing/2014/main" id="{57FD4664-F4EC-7B32-C4B1-8447AF255C89}"/>
              </a:ext>
            </a:extLst>
          </p:cNvPr>
          <p:cNvSpPr>
            <a:spLocks noChangeShapeType="1"/>
          </p:cNvSpPr>
          <p:nvPr/>
        </p:nvSpPr>
        <p:spPr bwMode="auto">
          <a:xfrm>
            <a:off x="4362450" y="19002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20" name="Line 106">
            <a:extLst>
              <a:ext uri="{FF2B5EF4-FFF2-40B4-BE49-F238E27FC236}">
                <a16:creationId xmlns:a16="http://schemas.microsoft.com/office/drawing/2014/main" id="{1B2FA2A2-CB76-4E9A-4E4A-98AB4E24ED52}"/>
              </a:ext>
            </a:extLst>
          </p:cNvPr>
          <p:cNvSpPr>
            <a:spLocks noChangeShapeType="1"/>
          </p:cNvSpPr>
          <p:nvPr/>
        </p:nvSpPr>
        <p:spPr bwMode="auto">
          <a:xfrm>
            <a:off x="2762250" y="21288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21" name="Rectangle 107">
            <a:extLst>
              <a:ext uri="{FF2B5EF4-FFF2-40B4-BE49-F238E27FC236}">
                <a16:creationId xmlns:a16="http://schemas.microsoft.com/office/drawing/2014/main" id="{C8157D1E-8A85-DA00-8FEE-926ECB16F9FC}"/>
              </a:ext>
            </a:extLst>
          </p:cNvPr>
          <p:cNvSpPr>
            <a:spLocks noChangeArrowheads="1"/>
          </p:cNvSpPr>
          <p:nvPr/>
        </p:nvSpPr>
        <p:spPr bwMode="auto">
          <a:xfrm>
            <a:off x="2533650" y="20145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22" name="Line 108">
            <a:extLst>
              <a:ext uri="{FF2B5EF4-FFF2-40B4-BE49-F238E27FC236}">
                <a16:creationId xmlns:a16="http://schemas.microsoft.com/office/drawing/2014/main" id="{1862DBB0-9449-E26E-13F5-D54E7E63B405}"/>
              </a:ext>
            </a:extLst>
          </p:cNvPr>
          <p:cNvSpPr>
            <a:spLocks noChangeShapeType="1"/>
          </p:cNvSpPr>
          <p:nvPr/>
        </p:nvSpPr>
        <p:spPr bwMode="auto">
          <a:xfrm>
            <a:off x="5048250" y="21288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23" name="Rectangle 109">
            <a:extLst>
              <a:ext uri="{FF2B5EF4-FFF2-40B4-BE49-F238E27FC236}">
                <a16:creationId xmlns:a16="http://schemas.microsoft.com/office/drawing/2014/main" id="{57C4FD39-C66C-7FC6-47A9-E28EE312583E}"/>
              </a:ext>
            </a:extLst>
          </p:cNvPr>
          <p:cNvSpPr>
            <a:spLocks noChangeArrowheads="1"/>
          </p:cNvSpPr>
          <p:nvPr/>
        </p:nvSpPr>
        <p:spPr bwMode="auto">
          <a:xfrm>
            <a:off x="5276850" y="20145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24" name="Line 110">
            <a:extLst>
              <a:ext uri="{FF2B5EF4-FFF2-40B4-BE49-F238E27FC236}">
                <a16:creationId xmlns:a16="http://schemas.microsoft.com/office/drawing/2014/main" id="{E842D2D4-4D96-47C5-1759-564E9DB1239E}"/>
              </a:ext>
            </a:extLst>
          </p:cNvPr>
          <p:cNvSpPr>
            <a:spLocks noChangeShapeType="1"/>
          </p:cNvSpPr>
          <p:nvPr/>
        </p:nvSpPr>
        <p:spPr bwMode="auto">
          <a:xfrm>
            <a:off x="2876550" y="21288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25" name="Line 111">
            <a:extLst>
              <a:ext uri="{FF2B5EF4-FFF2-40B4-BE49-F238E27FC236}">
                <a16:creationId xmlns:a16="http://schemas.microsoft.com/office/drawing/2014/main" id="{6A91C458-65CF-D40B-8C10-961E6EB25347}"/>
              </a:ext>
            </a:extLst>
          </p:cNvPr>
          <p:cNvSpPr>
            <a:spLocks noChangeShapeType="1"/>
          </p:cNvSpPr>
          <p:nvPr/>
        </p:nvSpPr>
        <p:spPr bwMode="auto">
          <a:xfrm>
            <a:off x="2419350" y="2357438"/>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26" name="Line 112">
            <a:extLst>
              <a:ext uri="{FF2B5EF4-FFF2-40B4-BE49-F238E27FC236}">
                <a16:creationId xmlns:a16="http://schemas.microsoft.com/office/drawing/2014/main" id="{15CBC4BB-7BFB-6AAA-E437-E686232874DB}"/>
              </a:ext>
            </a:extLst>
          </p:cNvPr>
          <p:cNvSpPr>
            <a:spLocks noChangeShapeType="1"/>
          </p:cNvSpPr>
          <p:nvPr/>
        </p:nvSpPr>
        <p:spPr bwMode="auto">
          <a:xfrm>
            <a:off x="24193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27" name="Line 113">
            <a:extLst>
              <a:ext uri="{FF2B5EF4-FFF2-40B4-BE49-F238E27FC236}">
                <a16:creationId xmlns:a16="http://schemas.microsoft.com/office/drawing/2014/main" id="{30B0A986-1115-04E2-E4FF-1088328B54AD}"/>
              </a:ext>
            </a:extLst>
          </p:cNvPr>
          <p:cNvSpPr>
            <a:spLocks noChangeShapeType="1"/>
          </p:cNvSpPr>
          <p:nvPr/>
        </p:nvSpPr>
        <p:spPr bwMode="auto">
          <a:xfrm>
            <a:off x="33337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28" name="Line 114">
            <a:extLst>
              <a:ext uri="{FF2B5EF4-FFF2-40B4-BE49-F238E27FC236}">
                <a16:creationId xmlns:a16="http://schemas.microsoft.com/office/drawing/2014/main" id="{ACE272F8-A56C-A4FF-D939-CA269AF75359}"/>
              </a:ext>
            </a:extLst>
          </p:cNvPr>
          <p:cNvSpPr>
            <a:spLocks noChangeShapeType="1"/>
          </p:cNvSpPr>
          <p:nvPr/>
        </p:nvSpPr>
        <p:spPr bwMode="auto">
          <a:xfrm>
            <a:off x="28765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29" name="Oval 115">
            <a:extLst>
              <a:ext uri="{FF2B5EF4-FFF2-40B4-BE49-F238E27FC236}">
                <a16:creationId xmlns:a16="http://schemas.microsoft.com/office/drawing/2014/main" id="{F85BF027-8DDD-7E43-2F6A-7435DA7ABB40}"/>
              </a:ext>
            </a:extLst>
          </p:cNvPr>
          <p:cNvSpPr>
            <a:spLocks noChangeArrowheads="1"/>
          </p:cNvSpPr>
          <p:nvPr/>
        </p:nvSpPr>
        <p:spPr bwMode="auto">
          <a:xfrm>
            <a:off x="2762250" y="24717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30" name="Oval 116">
            <a:extLst>
              <a:ext uri="{FF2B5EF4-FFF2-40B4-BE49-F238E27FC236}">
                <a16:creationId xmlns:a16="http://schemas.microsoft.com/office/drawing/2014/main" id="{49FA4148-7887-2CF3-ADFD-2630850E7984}"/>
              </a:ext>
            </a:extLst>
          </p:cNvPr>
          <p:cNvSpPr>
            <a:spLocks noChangeArrowheads="1"/>
          </p:cNvSpPr>
          <p:nvPr/>
        </p:nvSpPr>
        <p:spPr bwMode="auto">
          <a:xfrm>
            <a:off x="2305050" y="24717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31" name="Rectangle 117">
            <a:extLst>
              <a:ext uri="{FF2B5EF4-FFF2-40B4-BE49-F238E27FC236}">
                <a16:creationId xmlns:a16="http://schemas.microsoft.com/office/drawing/2014/main" id="{658100A3-047A-1963-5CFE-64AFCC83C346}"/>
              </a:ext>
            </a:extLst>
          </p:cNvPr>
          <p:cNvSpPr>
            <a:spLocks noChangeArrowheads="1"/>
          </p:cNvSpPr>
          <p:nvPr/>
        </p:nvSpPr>
        <p:spPr bwMode="auto">
          <a:xfrm>
            <a:off x="3219450" y="2471738"/>
            <a:ext cx="228600" cy="228600"/>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32" name="Line 118">
            <a:extLst>
              <a:ext uri="{FF2B5EF4-FFF2-40B4-BE49-F238E27FC236}">
                <a16:creationId xmlns:a16="http://schemas.microsoft.com/office/drawing/2014/main" id="{C75085A0-2604-3BD9-8839-C57F7D3A0FB3}"/>
              </a:ext>
            </a:extLst>
          </p:cNvPr>
          <p:cNvSpPr>
            <a:spLocks noChangeShapeType="1"/>
          </p:cNvSpPr>
          <p:nvPr/>
        </p:nvSpPr>
        <p:spPr bwMode="auto">
          <a:xfrm>
            <a:off x="2076450" y="25860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33" name="Rectangle 119">
            <a:extLst>
              <a:ext uri="{FF2B5EF4-FFF2-40B4-BE49-F238E27FC236}">
                <a16:creationId xmlns:a16="http://schemas.microsoft.com/office/drawing/2014/main" id="{8A9C1FEB-C4AD-21FA-BD9D-9DD24B0ECF9C}"/>
              </a:ext>
            </a:extLst>
          </p:cNvPr>
          <p:cNvSpPr>
            <a:spLocks noChangeArrowheads="1"/>
          </p:cNvSpPr>
          <p:nvPr/>
        </p:nvSpPr>
        <p:spPr bwMode="auto">
          <a:xfrm>
            <a:off x="1847850" y="2471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34" name="Line 120">
            <a:extLst>
              <a:ext uri="{FF2B5EF4-FFF2-40B4-BE49-F238E27FC236}">
                <a16:creationId xmlns:a16="http://schemas.microsoft.com/office/drawing/2014/main" id="{F4064B60-3C78-9F6D-9172-CADF41B0F7EC}"/>
              </a:ext>
            </a:extLst>
          </p:cNvPr>
          <p:cNvSpPr>
            <a:spLocks noChangeShapeType="1"/>
          </p:cNvSpPr>
          <p:nvPr/>
        </p:nvSpPr>
        <p:spPr bwMode="auto">
          <a:xfrm>
            <a:off x="1733550" y="2814638"/>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35" name="Line 121">
            <a:extLst>
              <a:ext uri="{FF2B5EF4-FFF2-40B4-BE49-F238E27FC236}">
                <a16:creationId xmlns:a16="http://schemas.microsoft.com/office/drawing/2014/main" id="{0AB56B0E-7D88-7B38-EFFA-9DD08F8B598B}"/>
              </a:ext>
            </a:extLst>
          </p:cNvPr>
          <p:cNvSpPr>
            <a:spLocks noChangeShapeType="1"/>
          </p:cNvSpPr>
          <p:nvPr/>
        </p:nvSpPr>
        <p:spPr bwMode="auto">
          <a:xfrm>
            <a:off x="1733550" y="28146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36" name="Line 122">
            <a:extLst>
              <a:ext uri="{FF2B5EF4-FFF2-40B4-BE49-F238E27FC236}">
                <a16:creationId xmlns:a16="http://schemas.microsoft.com/office/drawing/2014/main" id="{7322630F-A87C-1A07-0D48-42CCE249E534}"/>
              </a:ext>
            </a:extLst>
          </p:cNvPr>
          <p:cNvSpPr>
            <a:spLocks noChangeShapeType="1"/>
          </p:cNvSpPr>
          <p:nvPr/>
        </p:nvSpPr>
        <p:spPr bwMode="auto">
          <a:xfrm>
            <a:off x="2190750" y="28146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37" name="Line 123">
            <a:extLst>
              <a:ext uri="{FF2B5EF4-FFF2-40B4-BE49-F238E27FC236}">
                <a16:creationId xmlns:a16="http://schemas.microsoft.com/office/drawing/2014/main" id="{E7B9EDA2-C002-DB63-BD80-628D832B6FFD}"/>
              </a:ext>
            </a:extLst>
          </p:cNvPr>
          <p:cNvSpPr>
            <a:spLocks noChangeShapeType="1"/>
          </p:cNvSpPr>
          <p:nvPr/>
        </p:nvSpPr>
        <p:spPr bwMode="auto">
          <a:xfrm>
            <a:off x="2647950" y="28146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38" name="Rectangle 124">
            <a:extLst>
              <a:ext uri="{FF2B5EF4-FFF2-40B4-BE49-F238E27FC236}">
                <a16:creationId xmlns:a16="http://schemas.microsoft.com/office/drawing/2014/main" id="{1C61091F-5A7F-39DA-7453-E48FD89876BE}"/>
              </a:ext>
            </a:extLst>
          </p:cNvPr>
          <p:cNvSpPr>
            <a:spLocks noChangeArrowheads="1"/>
          </p:cNvSpPr>
          <p:nvPr/>
        </p:nvSpPr>
        <p:spPr bwMode="auto">
          <a:xfrm>
            <a:off x="1619250" y="3043238"/>
            <a:ext cx="228600" cy="228600"/>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39" name="Oval 125">
            <a:extLst>
              <a:ext uri="{FF2B5EF4-FFF2-40B4-BE49-F238E27FC236}">
                <a16:creationId xmlns:a16="http://schemas.microsoft.com/office/drawing/2014/main" id="{05A3F35C-DB53-A06E-DB3D-E7F7619E57FF}"/>
              </a:ext>
            </a:extLst>
          </p:cNvPr>
          <p:cNvSpPr>
            <a:spLocks noChangeArrowheads="1"/>
          </p:cNvSpPr>
          <p:nvPr/>
        </p:nvSpPr>
        <p:spPr bwMode="auto">
          <a:xfrm>
            <a:off x="2076450" y="30432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40" name="Rectangle 126">
            <a:extLst>
              <a:ext uri="{FF2B5EF4-FFF2-40B4-BE49-F238E27FC236}">
                <a16:creationId xmlns:a16="http://schemas.microsoft.com/office/drawing/2014/main" id="{04AA1D75-0F66-7061-E70B-72B64089AF45}"/>
              </a:ext>
            </a:extLst>
          </p:cNvPr>
          <p:cNvSpPr>
            <a:spLocks noChangeArrowheads="1"/>
          </p:cNvSpPr>
          <p:nvPr/>
        </p:nvSpPr>
        <p:spPr bwMode="auto">
          <a:xfrm>
            <a:off x="2533650" y="3043238"/>
            <a:ext cx="228600" cy="228600"/>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41" name="Line 127">
            <a:extLst>
              <a:ext uri="{FF2B5EF4-FFF2-40B4-BE49-F238E27FC236}">
                <a16:creationId xmlns:a16="http://schemas.microsoft.com/office/drawing/2014/main" id="{3968ED1B-DA36-6179-8C6C-60F12DDE361D}"/>
              </a:ext>
            </a:extLst>
          </p:cNvPr>
          <p:cNvSpPr>
            <a:spLocks noChangeShapeType="1"/>
          </p:cNvSpPr>
          <p:nvPr/>
        </p:nvSpPr>
        <p:spPr bwMode="auto">
          <a:xfrm>
            <a:off x="2762250" y="31575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42" name="Oval 128">
            <a:extLst>
              <a:ext uri="{FF2B5EF4-FFF2-40B4-BE49-F238E27FC236}">
                <a16:creationId xmlns:a16="http://schemas.microsoft.com/office/drawing/2014/main" id="{BE73CE24-1544-CC3A-79BD-E42B89DF13F2}"/>
              </a:ext>
            </a:extLst>
          </p:cNvPr>
          <p:cNvSpPr>
            <a:spLocks noChangeArrowheads="1"/>
          </p:cNvSpPr>
          <p:nvPr/>
        </p:nvSpPr>
        <p:spPr bwMode="auto">
          <a:xfrm>
            <a:off x="29908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43" name="Line 129">
            <a:extLst>
              <a:ext uri="{FF2B5EF4-FFF2-40B4-BE49-F238E27FC236}">
                <a16:creationId xmlns:a16="http://schemas.microsoft.com/office/drawing/2014/main" id="{182A64C8-59BC-BF78-DE13-709D08F2693A}"/>
              </a:ext>
            </a:extLst>
          </p:cNvPr>
          <p:cNvSpPr>
            <a:spLocks noChangeShapeType="1"/>
          </p:cNvSpPr>
          <p:nvPr/>
        </p:nvSpPr>
        <p:spPr bwMode="auto">
          <a:xfrm>
            <a:off x="2876550" y="31575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44" name="Line 130">
            <a:extLst>
              <a:ext uri="{FF2B5EF4-FFF2-40B4-BE49-F238E27FC236}">
                <a16:creationId xmlns:a16="http://schemas.microsoft.com/office/drawing/2014/main" id="{619A1603-97AB-C400-68F6-9F917DAC1BF4}"/>
              </a:ext>
            </a:extLst>
          </p:cNvPr>
          <p:cNvSpPr>
            <a:spLocks noChangeShapeType="1"/>
          </p:cNvSpPr>
          <p:nvPr/>
        </p:nvSpPr>
        <p:spPr bwMode="auto">
          <a:xfrm>
            <a:off x="2419350" y="3386138"/>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45" name="Line 131">
            <a:extLst>
              <a:ext uri="{FF2B5EF4-FFF2-40B4-BE49-F238E27FC236}">
                <a16:creationId xmlns:a16="http://schemas.microsoft.com/office/drawing/2014/main" id="{366F6C1E-4464-2DEE-B91F-5A13710EEAA0}"/>
              </a:ext>
            </a:extLst>
          </p:cNvPr>
          <p:cNvSpPr>
            <a:spLocks noChangeShapeType="1"/>
          </p:cNvSpPr>
          <p:nvPr/>
        </p:nvSpPr>
        <p:spPr bwMode="auto">
          <a:xfrm>
            <a:off x="2876550" y="33861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46" name="Line 132">
            <a:extLst>
              <a:ext uri="{FF2B5EF4-FFF2-40B4-BE49-F238E27FC236}">
                <a16:creationId xmlns:a16="http://schemas.microsoft.com/office/drawing/2014/main" id="{513324C6-AB51-2B3C-F8F5-2E9470725E72}"/>
              </a:ext>
            </a:extLst>
          </p:cNvPr>
          <p:cNvSpPr>
            <a:spLocks noChangeShapeType="1"/>
          </p:cNvSpPr>
          <p:nvPr/>
        </p:nvSpPr>
        <p:spPr bwMode="auto">
          <a:xfrm>
            <a:off x="2419350" y="33861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47" name="Line 133">
            <a:extLst>
              <a:ext uri="{FF2B5EF4-FFF2-40B4-BE49-F238E27FC236}">
                <a16:creationId xmlns:a16="http://schemas.microsoft.com/office/drawing/2014/main" id="{B45AE892-1DE6-06E7-4A19-866ED9892346}"/>
              </a:ext>
            </a:extLst>
          </p:cNvPr>
          <p:cNvSpPr>
            <a:spLocks noChangeShapeType="1"/>
          </p:cNvSpPr>
          <p:nvPr/>
        </p:nvSpPr>
        <p:spPr bwMode="auto">
          <a:xfrm>
            <a:off x="3333750" y="33861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48" name="Oval 134">
            <a:extLst>
              <a:ext uri="{FF2B5EF4-FFF2-40B4-BE49-F238E27FC236}">
                <a16:creationId xmlns:a16="http://schemas.microsoft.com/office/drawing/2014/main" id="{6796918F-9ED2-AFC5-BF43-4D60E205B473}"/>
              </a:ext>
            </a:extLst>
          </p:cNvPr>
          <p:cNvSpPr>
            <a:spLocks noChangeArrowheads="1"/>
          </p:cNvSpPr>
          <p:nvPr/>
        </p:nvSpPr>
        <p:spPr bwMode="auto">
          <a:xfrm>
            <a:off x="2762250" y="36147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49" name="Rectangle 135">
            <a:extLst>
              <a:ext uri="{FF2B5EF4-FFF2-40B4-BE49-F238E27FC236}">
                <a16:creationId xmlns:a16="http://schemas.microsoft.com/office/drawing/2014/main" id="{2DA9615F-BA77-892F-BAB0-889672958DF7}"/>
              </a:ext>
            </a:extLst>
          </p:cNvPr>
          <p:cNvSpPr>
            <a:spLocks noChangeArrowheads="1"/>
          </p:cNvSpPr>
          <p:nvPr/>
        </p:nvSpPr>
        <p:spPr bwMode="auto">
          <a:xfrm>
            <a:off x="2305050" y="3614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50" name="Rectangle 136">
            <a:extLst>
              <a:ext uri="{FF2B5EF4-FFF2-40B4-BE49-F238E27FC236}">
                <a16:creationId xmlns:a16="http://schemas.microsoft.com/office/drawing/2014/main" id="{6CDA47B5-C5B5-5C4F-559A-1EF05E2B86EB}"/>
              </a:ext>
            </a:extLst>
          </p:cNvPr>
          <p:cNvSpPr>
            <a:spLocks noChangeArrowheads="1"/>
          </p:cNvSpPr>
          <p:nvPr/>
        </p:nvSpPr>
        <p:spPr bwMode="auto">
          <a:xfrm>
            <a:off x="3219450" y="3614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51" name="Line 137">
            <a:extLst>
              <a:ext uri="{FF2B5EF4-FFF2-40B4-BE49-F238E27FC236}">
                <a16:creationId xmlns:a16="http://schemas.microsoft.com/office/drawing/2014/main" id="{94EFDBDB-6677-E18D-7FD6-D7D4F9F0AB99}"/>
              </a:ext>
            </a:extLst>
          </p:cNvPr>
          <p:cNvSpPr>
            <a:spLocks noChangeShapeType="1"/>
          </p:cNvSpPr>
          <p:nvPr/>
        </p:nvSpPr>
        <p:spPr bwMode="auto">
          <a:xfrm>
            <a:off x="5162550" y="21288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52" name="Line 138">
            <a:extLst>
              <a:ext uri="{FF2B5EF4-FFF2-40B4-BE49-F238E27FC236}">
                <a16:creationId xmlns:a16="http://schemas.microsoft.com/office/drawing/2014/main" id="{B838A7FC-ECC3-E980-3A5E-07B9D82AFB70}"/>
              </a:ext>
            </a:extLst>
          </p:cNvPr>
          <p:cNvSpPr>
            <a:spLocks noChangeShapeType="1"/>
          </p:cNvSpPr>
          <p:nvPr/>
        </p:nvSpPr>
        <p:spPr bwMode="auto">
          <a:xfrm>
            <a:off x="4591050" y="2357438"/>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53" name="Line 139">
            <a:extLst>
              <a:ext uri="{FF2B5EF4-FFF2-40B4-BE49-F238E27FC236}">
                <a16:creationId xmlns:a16="http://schemas.microsoft.com/office/drawing/2014/main" id="{9B981760-F09F-85A3-3F58-1A93DCD22784}"/>
              </a:ext>
            </a:extLst>
          </p:cNvPr>
          <p:cNvSpPr>
            <a:spLocks noChangeShapeType="1"/>
          </p:cNvSpPr>
          <p:nvPr/>
        </p:nvSpPr>
        <p:spPr bwMode="auto">
          <a:xfrm>
            <a:off x="45910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54" name="Line 140">
            <a:extLst>
              <a:ext uri="{FF2B5EF4-FFF2-40B4-BE49-F238E27FC236}">
                <a16:creationId xmlns:a16="http://schemas.microsoft.com/office/drawing/2014/main" id="{E74BAB33-656B-3095-2EF7-2C1855F9848D}"/>
              </a:ext>
            </a:extLst>
          </p:cNvPr>
          <p:cNvSpPr>
            <a:spLocks noChangeShapeType="1"/>
          </p:cNvSpPr>
          <p:nvPr/>
        </p:nvSpPr>
        <p:spPr bwMode="auto">
          <a:xfrm>
            <a:off x="52768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55" name="Line 141">
            <a:extLst>
              <a:ext uri="{FF2B5EF4-FFF2-40B4-BE49-F238E27FC236}">
                <a16:creationId xmlns:a16="http://schemas.microsoft.com/office/drawing/2014/main" id="{29D68377-5736-86E3-63B6-08087D5A6D5B}"/>
              </a:ext>
            </a:extLst>
          </p:cNvPr>
          <p:cNvSpPr>
            <a:spLocks noChangeShapeType="1"/>
          </p:cNvSpPr>
          <p:nvPr/>
        </p:nvSpPr>
        <p:spPr bwMode="auto">
          <a:xfrm>
            <a:off x="6191250" y="23574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56" name="Rectangle 142">
            <a:extLst>
              <a:ext uri="{FF2B5EF4-FFF2-40B4-BE49-F238E27FC236}">
                <a16:creationId xmlns:a16="http://schemas.microsoft.com/office/drawing/2014/main" id="{09D28FB7-AA58-19D9-EF0C-DA295D7FC19F}"/>
              </a:ext>
            </a:extLst>
          </p:cNvPr>
          <p:cNvSpPr>
            <a:spLocks noChangeArrowheads="1"/>
          </p:cNvSpPr>
          <p:nvPr/>
        </p:nvSpPr>
        <p:spPr bwMode="auto">
          <a:xfrm>
            <a:off x="5162550" y="2471738"/>
            <a:ext cx="228600" cy="228600"/>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57" name="Oval 143">
            <a:extLst>
              <a:ext uri="{FF2B5EF4-FFF2-40B4-BE49-F238E27FC236}">
                <a16:creationId xmlns:a16="http://schemas.microsoft.com/office/drawing/2014/main" id="{CC0D5454-5654-69C3-42DB-FB7CF43E90E7}"/>
              </a:ext>
            </a:extLst>
          </p:cNvPr>
          <p:cNvSpPr>
            <a:spLocks noChangeArrowheads="1"/>
          </p:cNvSpPr>
          <p:nvPr/>
        </p:nvSpPr>
        <p:spPr bwMode="auto">
          <a:xfrm>
            <a:off x="6076950" y="24717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58" name="Line 144">
            <a:extLst>
              <a:ext uri="{FF2B5EF4-FFF2-40B4-BE49-F238E27FC236}">
                <a16:creationId xmlns:a16="http://schemas.microsoft.com/office/drawing/2014/main" id="{8C9E7BDE-71B3-2D29-4848-AA35F9B8145C}"/>
              </a:ext>
            </a:extLst>
          </p:cNvPr>
          <p:cNvSpPr>
            <a:spLocks noChangeShapeType="1"/>
          </p:cNvSpPr>
          <p:nvPr/>
        </p:nvSpPr>
        <p:spPr bwMode="auto">
          <a:xfrm flipH="1">
            <a:off x="4248150" y="25860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59" name="Oval 145">
            <a:extLst>
              <a:ext uri="{FF2B5EF4-FFF2-40B4-BE49-F238E27FC236}">
                <a16:creationId xmlns:a16="http://schemas.microsoft.com/office/drawing/2014/main" id="{A770902E-7D29-35BC-D76E-991D2FBE8CDF}"/>
              </a:ext>
            </a:extLst>
          </p:cNvPr>
          <p:cNvSpPr>
            <a:spLocks noChangeArrowheads="1"/>
          </p:cNvSpPr>
          <p:nvPr/>
        </p:nvSpPr>
        <p:spPr bwMode="auto">
          <a:xfrm>
            <a:off x="4019550" y="24717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60" name="Line 146">
            <a:extLst>
              <a:ext uri="{FF2B5EF4-FFF2-40B4-BE49-F238E27FC236}">
                <a16:creationId xmlns:a16="http://schemas.microsoft.com/office/drawing/2014/main" id="{E67B792A-4CCA-8682-CB45-3C6C23A4C368}"/>
              </a:ext>
            </a:extLst>
          </p:cNvPr>
          <p:cNvSpPr>
            <a:spLocks noChangeShapeType="1"/>
          </p:cNvSpPr>
          <p:nvPr/>
        </p:nvSpPr>
        <p:spPr bwMode="auto">
          <a:xfrm>
            <a:off x="4362450" y="2586038"/>
            <a:ext cx="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61" name="Line 147">
            <a:extLst>
              <a:ext uri="{FF2B5EF4-FFF2-40B4-BE49-F238E27FC236}">
                <a16:creationId xmlns:a16="http://schemas.microsoft.com/office/drawing/2014/main" id="{5301C1F0-7EAE-A0F7-4E4B-43308F835504}"/>
              </a:ext>
            </a:extLst>
          </p:cNvPr>
          <p:cNvSpPr>
            <a:spLocks noChangeShapeType="1"/>
          </p:cNvSpPr>
          <p:nvPr/>
        </p:nvSpPr>
        <p:spPr bwMode="auto">
          <a:xfrm>
            <a:off x="39052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62" name="Line 148">
            <a:extLst>
              <a:ext uri="{FF2B5EF4-FFF2-40B4-BE49-F238E27FC236}">
                <a16:creationId xmlns:a16="http://schemas.microsoft.com/office/drawing/2014/main" id="{00438D51-E81D-CDE5-B87B-58D69AB3833B}"/>
              </a:ext>
            </a:extLst>
          </p:cNvPr>
          <p:cNvSpPr>
            <a:spLocks noChangeShapeType="1"/>
          </p:cNvSpPr>
          <p:nvPr/>
        </p:nvSpPr>
        <p:spPr bwMode="auto">
          <a:xfrm>
            <a:off x="48196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63" name="Oval 149">
            <a:extLst>
              <a:ext uri="{FF2B5EF4-FFF2-40B4-BE49-F238E27FC236}">
                <a16:creationId xmlns:a16="http://schemas.microsoft.com/office/drawing/2014/main" id="{20D8AF0F-2329-C31C-8F36-5B837F60B423}"/>
              </a:ext>
            </a:extLst>
          </p:cNvPr>
          <p:cNvSpPr>
            <a:spLocks noChangeArrowheads="1"/>
          </p:cNvSpPr>
          <p:nvPr/>
        </p:nvSpPr>
        <p:spPr bwMode="auto">
          <a:xfrm>
            <a:off x="37909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64" name="Oval 150">
            <a:extLst>
              <a:ext uri="{FF2B5EF4-FFF2-40B4-BE49-F238E27FC236}">
                <a16:creationId xmlns:a16="http://schemas.microsoft.com/office/drawing/2014/main" id="{E7E12693-59CB-685B-9E49-AB20D0F64725}"/>
              </a:ext>
            </a:extLst>
          </p:cNvPr>
          <p:cNvSpPr>
            <a:spLocks noChangeArrowheads="1"/>
          </p:cNvSpPr>
          <p:nvPr/>
        </p:nvSpPr>
        <p:spPr bwMode="auto">
          <a:xfrm>
            <a:off x="42481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65" name="Rectangle 151">
            <a:extLst>
              <a:ext uri="{FF2B5EF4-FFF2-40B4-BE49-F238E27FC236}">
                <a16:creationId xmlns:a16="http://schemas.microsoft.com/office/drawing/2014/main" id="{BB9C5408-0A1E-8094-2989-A2342103EF4E}"/>
              </a:ext>
            </a:extLst>
          </p:cNvPr>
          <p:cNvSpPr>
            <a:spLocks noChangeArrowheads="1"/>
          </p:cNvSpPr>
          <p:nvPr/>
        </p:nvSpPr>
        <p:spPr bwMode="auto">
          <a:xfrm>
            <a:off x="4705350" y="30432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66" name="Line 152">
            <a:extLst>
              <a:ext uri="{FF2B5EF4-FFF2-40B4-BE49-F238E27FC236}">
                <a16:creationId xmlns:a16="http://schemas.microsoft.com/office/drawing/2014/main" id="{D944F85D-03CD-2B67-7601-33857DBE5BDB}"/>
              </a:ext>
            </a:extLst>
          </p:cNvPr>
          <p:cNvSpPr>
            <a:spLocks noChangeShapeType="1"/>
          </p:cNvSpPr>
          <p:nvPr/>
        </p:nvSpPr>
        <p:spPr bwMode="auto">
          <a:xfrm>
            <a:off x="5391150" y="25860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67" name="Oval 153">
            <a:extLst>
              <a:ext uri="{FF2B5EF4-FFF2-40B4-BE49-F238E27FC236}">
                <a16:creationId xmlns:a16="http://schemas.microsoft.com/office/drawing/2014/main" id="{463C56C1-9D54-B0AC-6BF7-DF670B2EBFBC}"/>
              </a:ext>
            </a:extLst>
          </p:cNvPr>
          <p:cNvSpPr>
            <a:spLocks noChangeArrowheads="1"/>
          </p:cNvSpPr>
          <p:nvPr/>
        </p:nvSpPr>
        <p:spPr bwMode="auto">
          <a:xfrm>
            <a:off x="5619750" y="24717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68" name="Line 154">
            <a:extLst>
              <a:ext uri="{FF2B5EF4-FFF2-40B4-BE49-F238E27FC236}">
                <a16:creationId xmlns:a16="http://schemas.microsoft.com/office/drawing/2014/main" id="{FB218EA7-BF55-A1F8-E676-71A9E2195911}"/>
              </a:ext>
            </a:extLst>
          </p:cNvPr>
          <p:cNvSpPr>
            <a:spLocks noChangeShapeType="1"/>
          </p:cNvSpPr>
          <p:nvPr/>
        </p:nvSpPr>
        <p:spPr bwMode="auto">
          <a:xfrm>
            <a:off x="5505450" y="2586038"/>
            <a:ext cx="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69" name="Line 155">
            <a:extLst>
              <a:ext uri="{FF2B5EF4-FFF2-40B4-BE49-F238E27FC236}">
                <a16:creationId xmlns:a16="http://schemas.microsoft.com/office/drawing/2014/main" id="{4BAD25BC-552A-6A5A-10E3-1A95D8CD9570}"/>
              </a:ext>
            </a:extLst>
          </p:cNvPr>
          <p:cNvSpPr>
            <a:spLocks noChangeShapeType="1"/>
          </p:cNvSpPr>
          <p:nvPr/>
        </p:nvSpPr>
        <p:spPr bwMode="auto">
          <a:xfrm>
            <a:off x="5276850" y="2928938"/>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70" name="Line 156">
            <a:extLst>
              <a:ext uri="{FF2B5EF4-FFF2-40B4-BE49-F238E27FC236}">
                <a16:creationId xmlns:a16="http://schemas.microsoft.com/office/drawing/2014/main" id="{93E11C17-325D-6C76-DED2-D9C0F4130FBD}"/>
              </a:ext>
            </a:extLst>
          </p:cNvPr>
          <p:cNvSpPr>
            <a:spLocks noChangeShapeType="1"/>
          </p:cNvSpPr>
          <p:nvPr/>
        </p:nvSpPr>
        <p:spPr bwMode="auto">
          <a:xfrm>
            <a:off x="52768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71" name="Oval 157">
            <a:extLst>
              <a:ext uri="{FF2B5EF4-FFF2-40B4-BE49-F238E27FC236}">
                <a16:creationId xmlns:a16="http://schemas.microsoft.com/office/drawing/2014/main" id="{37AC6438-38B1-E352-79B8-88DFD084A61C}"/>
              </a:ext>
            </a:extLst>
          </p:cNvPr>
          <p:cNvSpPr>
            <a:spLocks noChangeArrowheads="1"/>
          </p:cNvSpPr>
          <p:nvPr/>
        </p:nvSpPr>
        <p:spPr bwMode="auto">
          <a:xfrm>
            <a:off x="51625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72" name="Rectangle 158">
            <a:extLst>
              <a:ext uri="{FF2B5EF4-FFF2-40B4-BE49-F238E27FC236}">
                <a16:creationId xmlns:a16="http://schemas.microsoft.com/office/drawing/2014/main" id="{614ACEFB-A046-0A97-AB90-695FFAE74730}"/>
              </a:ext>
            </a:extLst>
          </p:cNvPr>
          <p:cNvSpPr>
            <a:spLocks noChangeArrowheads="1"/>
          </p:cNvSpPr>
          <p:nvPr/>
        </p:nvSpPr>
        <p:spPr bwMode="auto">
          <a:xfrm>
            <a:off x="5619750" y="30432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73" name="Line 159">
            <a:extLst>
              <a:ext uri="{FF2B5EF4-FFF2-40B4-BE49-F238E27FC236}">
                <a16:creationId xmlns:a16="http://schemas.microsoft.com/office/drawing/2014/main" id="{4C3F88EA-979E-2BA0-0525-F0BA1DB09E6A}"/>
              </a:ext>
            </a:extLst>
          </p:cNvPr>
          <p:cNvSpPr>
            <a:spLocks noChangeShapeType="1"/>
          </p:cNvSpPr>
          <p:nvPr/>
        </p:nvSpPr>
        <p:spPr bwMode="auto">
          <a:xfrm>
            <a:off x="6305550" y="2586038"/>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74" name="Rectangle 160">
            <a:extLst>
              <a:ext uri="{FF2B5EF4-FFF2-40B4-BE49-F238E27FC236}">
                <a16:creationId xmlns:a16="http://schemas.microsoft.com/office/drawing/2014/main" id="{65D37029-38D2-7332-85C9-36BBF9C24446}"/>
              </a:ext>
            </a:extLst>
          </p:cNvPr>
          <p:cNvSpPr>
            <a:spLocks noChangeArrowheads="1"/>
          </p:cNvSpPr>
          <p:nvPr/>
        </p:nvSpPr>
        <p:spPr bwMode="auto">
          <a:xfrm>
            <a:off x="6762750" y="2471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75" name="Line 161">
            <a:extLst>
              <a:ext uri="{FF2B5EF4-FFF2-40B4-BE49-F238E27FC236}">
                <a16:creationId xmlns:a16="http://schemas.microsoft.com/office/drawing/2014/main" id="{10AC0429-7FBB-E9FF-EFE6-785012D3461F}"/>
              </a:ext>
            </a:extLst>
          </p:cNvPr>
          <p:cNvSpPr>
            <a:spLocks noChangeShapeType="1"/>
          </p:cNvSpPr>
          <p:nvPr/>
        </p:nvSpPr>
        <p:spPr bwMode="auto">
          <a:xfrm>
            <a:off x="6534150" y="2586038"/>
            <a:ext cx="0" cy="342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76" name="Line 162">
            <a:extLst>
              <a:ext uri="{FF2B5EF4-FFF2-40B4-BE49-F238E27FC236}">
                <a16:creationId xmlns:a16="http://schemas.microsoft.com/office/drawing/2014/main" id="{3C4A4F23-1E4C-0050-8724-3D6CF78B786A}"/>
              </a:ext>
            </a:extLst>
          </p:cNvPr>
          <p:cNvSpPr>
            <a:spLocks noChangeShapeType="1"/>
          </p:cNvSpPr>
          <p:nvPr/>
        </p:nvSpPr>
        <p:spPr bwMode="auto">
          <a:xfrm>
            <a:off x="6191250" y="2928938"/>
            <a:ext cx="800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77" name="Line 163">
            <a:extLst>
              <a:ext uri="{FF2B5EF4-FFF2-40B4-BE49-F238E27FC236}">
                <a16:creationId xmlns:a16="http://schemas.microsoft.com/office/drawing/2014/main" id="{D1C287CB-4102-51A4-9DC0-2B61A57D5516}"/>
              </a:ext>
            </a:extLst>
          </p:cNvPr>
          <p:cNvSpPr>
            <a:spLocks noChangeShapeType="1"/>
          </p:cNvSpPr>
          <p:nvPr/>
        </p:nvSpPr>
        <p:spPr bwMode="auto">
          <a:xfrm>
            <a:off x="61912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78" name="Oval 164">
            <a:extLst>
              <a:ext uri="{FF2B5EF4-FFF2-40B4-BE49-F238E27FC236}">
                <a16:creationId xmlns:a16="http://schemas.microsoft.com/office/drawing/2014/main" id="{351D2B4C-B48C-C93C-232E-DD853649AEE4}"/>
              </a:ext>
            </a:extLst>
          </p:cNvPr>
          <p:cNvSpPr>
            <a:spLocks noChangeArrowheads="1"/>
          </p:cNvSpPr>
          <p:nvPr/>
        </p:nvSpPr>
        <p:spPr bwMode="auto">
          <a:xfrm>
            <a:off x="6076950" y="3043238"/>
            <a:ext cx="228600" cy="228600"/>
          </a:xfrm>
          <a:prstGeom prst="ellipse">
            <a:avLst/>
          </a:prstGeom>
          <a:solidFill>
            <a:schemeClr val="bg2"/>
          </a:solidFill>
          <a:ln w="9525">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79" name="Rectangle 165">
            <a:extLst>
              <a:ext uri="{FF2B5EF4-FFF2-40B4-BE49-F238E27FC236}">
                <a16:creationId xmlns:a16="http://schemas.microsoft.com/office/drawing/2014/main" id="{160CD747-EDC5-1671-6BFA-95042C895937}"/>
              </a:ext>
            </a:extLst>
          </p:cNvPr>
          <p:cNvSpPr>
            <a:spLocks noChangeArrowheads="1"/>
          </p:cNvSpPr>
          <p:nvPr/>
        </p:nvSpPr>
        <p:spPr bwMode="auto">
          <a:xfrm>
            <a:off x="6419850" y="3043238"/>
            <a:ext cx="228600" cy="228600"/>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80" name="Rectangle 166">
            <a:extLst>
              <a:ext uri="{FF2B5EF4-FFF2-40B4-BE49-F238E27FC236}">
                <a16:creationId xmlns:a16="http://schemas.microsoft.com/office/drawing/2014/main" id="{30CC3591-4E16-91B1-1F5C-2D8C1F49F611}"/>
              </a:ext>
            </a:extLst>
          </p:cNvPr>
          <p:cNvSpPr>
            <a:spLocks noChangeArrowheads="1"/>
          </p:cNvSpPr>
          <p:nvPr/>
        </p:nvSpPr>
        <p:spPr bwMode="auto">
          <a:xfrm>
            <a:off x="6877050" y="3043238"/>
            <a:ext cx="228600" cy="228600"/>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81" name="Line 167">
            <a:extLst>
              <a:ext uri="{FF2B5EF4-FFF2-40B4-BE49-F238E27FC236}">
                <a16:creationId xmlns:a16="http://schemas.microsoft.com/office/drawing/2014/main" id="{7A73FD85-1E5F-7A15-BA00-84A5DFEC31FF}"/>
              </a:ext>
            </a:extLst>
          </p:cNvPr>
          <p:cNvSpPr>
            <a:spLocks noChangeShapeType="1"/>
          </p:cNvSpPr>
          <p:nvPr/>
        </p:nvSpPr>
        <p:spPr bwMode="auto">
          <a:xfrm>
            <a:off x="65341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82" name="Line 168">
            <a:extLst>
              <a:ext uri="{FF2B5EF4-FFF2-40B4-BE49-F238E27FC236}">
                <a16:creationId xmlns:a16="http://schemas.microsoft.com/office/drawing/2014/main" id="{E210BC7C-638B-D23B-D690-ABB17CAA2593}"/>
              </a:ext>
            </a:extLst>
          </p:cNvPr>
          <p:cNvSpPr>
            <a:spLocks noChangeShapeType="1"/>
          </p:cNvSpPr>
          <p:nvPr/>
        </p:nvSpPr>
        <p:spPr bwMode="auto">
          <a:xfrm>
            <a:off x="6991350" y="29289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83" name="Oval 169">
            <a:extLst>
              <a:ext uri="{FF2B5EF4-FFF2-40B4-BE49-F238E27FC236}">
                <a16:creationId xmlns:a16="http://schemas.microsoft.com/office/drawing/2014/main" id="{C9F11FB2-1149-8C39-3D87-D22F783BCE35}"/>
              </a:ext>
            </a:extLst>
          </p:cNvPr>
          <p:cNvSpPr>
            <a:spLocks noChangeArrowheads="1"/>
          </p:cNvSpPr>
          <p:nvPr/>
        </p:nvSpPr>
        <p:spPr bwMode="auto">
          <a:xfrm>
            <a:off x="7334250" y="30432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84" name="Line 170">
            <a:extLst>
              <a:ext uri="{FF2B5EF4-FFF2-40B4-BE49-F238E27FC236}">
                <a16:creationId xmlns:a16="http://schemas.microsoft.com/office/drawing/2014/main" id="{B3E754F6-FA77-A1DD-61FC-2069C4BB31FD}"/>
              </a:ext>
            </a:extLst>
          </p:cNvPr>
          <p:cNvSpPr>
            <a:spLocks noChangeShapeType="1"/>
          </p:cNvSpPr>
          <p:nvPr/>
        </p:nvSpPr>
        <p:spPr bwMode="auto">
          <a:xfrm>
            <a:off x="7105650" y="3157538"/>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85" name="Line 171">
            <a:extLst>
              <a:ext uri="{FF2B5EF4-FFF2-40B4-BE49-F238E27FC236}">
                <a16:creationId xmlns:a16="http://schemas.microsoft.com/office/drawing/2014/main" id="{8698376C-A509-62FB-800B-10CA33EFC5F9}"/>
              </a:ext>
            </a:extLst>
          </p:cNvPr>
          <p:cNvSpPr>
            <a:spLocks noChangeShapeType="1"/>
          </p:cNvSpPr>
          <p:nvPr/>
        </p:nvSpPr>
        <p:spPr bwMode="auto">
          <a:xfrm>
            <a:off x="7219950" y="31575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86" name="Line 172">
            <a:extLst>
              <a:ext uri="{FF2B5EF4-FFF2-40B4-BE49-F238E27FC236}">
                <a16:creationId xmlns:a16="http://schemas.microsoft.com/office/drawing/2014/main" id="{5A312AB2-6D29-8D47-EBFC-299670B4D126}"/>
              </a:ext>
            </a:extLst>
          </p:cNvPr>
          <p:cNvSpPr>
            <a:spLocks noChangeShapeType="1"/>
          </p:cNvSpPr>
          <p:nvPr/>
        </p:nvSpPr>
        <p:spPr bwMode="auto">
          <a:xfrm>
            <a:off x="6762750" y="3386138"/>
            <a:ext cx="800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87" name="Line 173">
            <a:extLst>
              <a:ext uri="{FF2B5EF4-FFF2-40B4-BE49-F238E27FC236}">
                <a16:creationId xmlns:a16="http://schemas.microsoft.com/office/drawing/2014/main" id="{F6E2E27B-CB09-6693-8B37-B4CC75AEAD61}"/>
              </a:ext>
            </a:extLst>
          </p:cNvPr>
          <p:cNvSpPr>
            <a:spLocks noChangeShapeType="1"/>
          </p:cNvSpPr>
          <p:nvPr/>
        </p:nvSpPr>
        <p:spPr bwMode="auto">
          <a:xfrm>
            <a:off x="6762750" y="33861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88" name="Rectangle 174">
            <a:extLst>
              <a:ext uri="{FF2B5EF4-FFF2-40B4-BE49-F238E27FC236}">
                <a16:creationId xmlns:a16="http://schemas.microsoft.com/office/drawing/2014/main" id="{31BF471B-91AF-4787-3C5B-F1949DDEEFF0}"/>
              </a:ext>
            </a:extLst>
          </p:cNvPr>
          <p:cNvSpPr>
            <a:spLocks noChangeArrowheads="1"/>
          </p:cNvSpPr>
          <p:nvPr/>
        </p:nvSpPr>
        <p:spPr bwMode="auto">
          <a:xfrm>
            <a:off x="6648450" y="3614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89" name="Rectangle 175">
            <a:extLst>
              <a:ext uri="{FF2B5EF4-FFF2-40B4-BE49-F238E27FC236}">
                <a16:creationId xmlns:a16="http://schemas.microsoft.com/office/drawing/2014/main" id="{CE33BF98-75BE-9CCC-1703-D543347999A5}"/>
              </a:ext>
            </a:extLst>
          </p:cNvPr>
          <p:cNvSpPr>
            <a:spLocks noChangeArrowheads="1"/>
          </p:cNvSpPr>
          <p:nvPr/>
        </p:nvSpPr>
        <p:spPr bwMode="auto">
          <a:xfrm>
            <a:off x="6991350" y="36147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90" name="Oval 176">
            <a:extLst>
              <a:ext uri="{FF2B5EF4-FFF2-40B4-BE49-F238E27FC236}">
                <a16:creationId xmlns:a16="http://schemas.microsoft.com/office/drawing/2014/main" id="{61B6C210-9703-69E5-196B-5C5F62639479}"/>
              </a:ext>
            </a:extLst>
          </p:cNvPr>
          <p:cNvSpPr>
            <a:spLocks noChangeArrowheads="1"/>
          </p:cNvSpPr>
          <p:nvPr/>
        </p:nvSpPr>
        <p:spPr bwMode="auto">
          <a:xfrm>
            <a:off x="7448550" y="3614738"/>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91" name="Line 177">
            <a:extLst>
              <a:ext uri="{FF2B5EF4-FFF2-40B4-BE49-F238E27FC236}">
                <a16:creationId xmlns:a16="http://schemas.microsoft.com/office/drawing/2014/main" id="{FDAAB58F-2181-A0A5-080F-B5C328DE232C}"/>
              </a:ext>
            </a:extLst>
          </p:cNvPr>
          <p:cNvSpPr>
            <a:spLocks noChangeShapeType="1"/>
          </p:cNvSpPr>
          <p:nvPr/>
        </p:nvSpPr>
        <p:spPr bwMode="auto">
          <a:xfrm>
            <a:off x="3924300" y="2924175"/>
            <a:ext cx="9350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92" name="Line 178">
            <a:extLst>
              <a:ext uri="{FF2B5EF4-FFF2-40B4-BE49-F238E27FC236}">
                <a16:creationId xmlns:a16="http://schemas.microsoft.com/office/drawing/2014/main" id="{10853E1A-9000-A780-9E10-DDA2FFCD77D3}"/>
              </a:ext>
            </a:extLst>
          </p:cNvPr>
          <p:cNvSpPr>
            <a:spLocks noChangeShapeType="1"/>
          </p:cNvSpPr>
          <p:nvPr/>
        </p:nvSpPr>
        <p:spPr bwMode="auto">
          <a:xfrm>
            <a:off x="7092950" y="335756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93" name="Line 179">
            <a:extLst>
              <a:ext uri="{FF2B5EF4-FFF2-40B4-BE49-F238E27FC236}">
                <a16:creationId xmlns:a16="http://schemas.microsoft.com/office/drawing/2014/main" id="{3AE8C3BC-2547-4125-ACDA-B922B160D890}"/>
              </a:ext>
            </a:extLst>
          </p:cNvPr>
          <p:cNvSpPr>
            <a:spLocks noChangeShapeType="1"/>
          </p:cNvSpPr>
          <p:nvPr/>
        </p:nvSpPr>
        <p:spPr bwMode="auto">
          <a:xfrm>
            <a:off x="7596188" y="335756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94" name="Rectangle 180">
            <a:extLst>
              <a:ext uri="{FF2B5EF4-FFF2-40B4-BE49-F238E27FC236}">
                <a16:creationId xmlns:a16="http://schemas.microsoft.com/office/drawing/2014/main" id="{6C3746EB-B7B2-A423-163B-1DD973A2B533}"/>
              </a:ext>
            </a:extLst>
          </p:cNvPr>
          <p:cNvSpPr>
            <a:spLocks noChangeArrowheads="1"/>
          </p:cNvSpPr>
          <p:nvPr/>
        </p:nvSpPr>
        <p:spPr bwMode="auto">
          <a:xfrm>
            <a:off x="4500563" y="2492375"/>
            <a:ext cx="228600" cy="228600"/>
          </a:xfrm>
          <a:prstGeom prst="rect">
            <a:avLst/>
          </a:prstGeom>
          <a:solidFill>
            <a:schemeClr val="bg2"/>
          </a:solidFill>
          <a:ln w="9525">
            <a:solidFill>
              <a:schemeClr val="tx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19895" name="Rectangle 181">
            <a:extLst>
              <a:ext uri="{FF2B5EF4-FFF2-40B4-BE49-F238E27FC236}">
                <a16:creationId xmlns:a16="http://schemas.microsoft.com/office/drawing/2014/main" id="{46E46E3D-1825-7965-0291-26EF296188F2}"/>
              </a:ext>
            </a:extLst>
          </p:cNvPr>
          <p:cNvSpPr>
            <a:spLocks noChangeArrowheads="1"/>
          </p:cNvSpPr>
          <p:nvPr/>
        </p:nvSpPr>
        <p:spPr bwMode="auto">
          <a:xfrm>
            <a:off x="395288" y="4365625"/>
            <a:ext cx="82819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tabLst>
                <a:tab pos="457200"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457200"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457200"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tabLst>
                <a:tab pos="457200" algn="l"/>
              </a:tabLst>
              <a:defRPr sz="2000">
                <a:solidFill>
                  <a:schemeClr val="tx1"/>
                </a:solidFill>
                <a:latin typeface="Garamond" panose="02020404030301010803" pitchFamily="18" charset="0"/>
              </a:defRPr>
            </a:lvl9pPr>
          </a:lstStyle>
          <a:p>
            <a:pPr>
              <a:spcBef>
                <a:spcPct val="0"/>
              </a:spcBef>
              <a:buClrTx/>
              <a:buSzTx/>
              <a:buFontTx/>
              <a:buNone/>
            </a:pPr>
            <a:r>
              <a:rPr lang="fr-FR" altLang="fr-FR" sz="1800" b="1">
                <a:latin typeface="Arial" panose="020B0604020202020204" pitchFamily="34" charset="0"/>
              </a:rPr>
              <a:t>Atrophie optique de Leber (neuropathie optique héréditaire de Leber)</a:t>
            </a:r>
            <a:endParaRPr lang="fr-FR" altLang="fr-FR" sz="1800">
              <a:latin typeface="Arial" panose="020B0604020202020204" pitchFamily="34" charset="0"/>
            </a:endParaRPr>
          </a:p>
          <a:p>
            <a:pPr>
              <a:spcBef>
                <a:spcPct val="0"/>
              </a:spcBef>
              <a:buClrTx/>
              <a:buSzTx/>
              <a:buFontTx/>
              <a:buNone/>
            </a:pPr>
            <a:r>
              <a:rPr lang="fr-FR" altLang="fr-FR" sz="1800" b="1">
                <a:latin typeface="Arial" panose="020B0604020202020204" pitchFamily="34" charset="0"/>
              </a:rPr>
              <a:t>Perte brutale de la vision rapidement bilatérale chez l’adolescent </a:t>
            </a:r>
          </a:p>
          <a:p>
            <a:pPr>
              <a:spcBef>
                <a:spcPct val="0"/>
              </a:spcBef>
              <a:buClrTx/>
              <a:buSzTx/>
              <a:buFontTx/>
              <a:buNone/>
            </a:pPr>
            <a:r>
              <a:rPr lang="fr-FR" altLang="fr-FR" sz="1800" b="1">
                <a:latin typeface="Arial" panose="020B0604020202020204" pitchFamily="34" charset="0"/>
              </a:rPr>
              <a:t>ou l’adulte jeune.</a:t>
            </a:r>
          </a:p>
        </p:txBody>
      </p:sp>
      <p:sp>
        <p:nvSpPr>
          <p:cNvPr id="89" name="Rectangle 2">
            <a:extLst>
              <a:ext uri="{FF2B5EF4-FFF2-40B4-BE49-F238E27FC236}">
                <a16:creationId xmlns:a16="http://schemas.microsoft.com/office/drawing/2014/main" id="{A5CA4E95-E1AE-125F-073E-E56FE2124E44}"/>
              </a:ext>
            </a:extLst>
          </p:cNvPr>
          <p:cNvSpPr txBox="1">
            <a:spLocks noRot="1" noChangeArrowheads="1"/>
          </p:cNvSpPr>
          <p:nvPr/>
        </p:nvSpPr>
        <p:spPr>
          <a:xfrm>
            <a:off x="5429250" y="0"/>
            <a:ext cx="3714750" cy="511175"/>
          </a:xfrm>
          <a:prstGeom prst="rect">
            <a:avLst/>
          </a:prstGeom>
        </p:spPr>
        <p:txBody>
          <a:bodyPr/>
          <a:lstStyle/>
          <a:p>
            <a:pPr algn="ctr" eaLnBrk="1" hangingPunct="1">
              <a:defRPr/>
            </a:pPr>
            <a:r>
              <a:rPr lang="fr-FR" sz="2400" b="1" u="sng" kern="0" dirty="0">
                <a:effectLst>
                  <a:outerShdw blurRad="38100" dist="38100" dir="2700000" algn="tl">
                    <a:srgbClr val="000000"/>
                  </a:outerShdw>
                </a:effectLst>
                <a:latin typeface="+mj-lt"/>
                <a:ea typeface="+mj-ea"/>
                <a:cs typeface="+mj-cs"/>
              </a:rPr>
              <a:t>L’hérédité Mitochondriale</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9D10E874-DCF0-8219-6BB8-3490ECBB83BE}"/>
              </a:ext>
            </a:extLst>
          </p:cNvPr>
          <p:cNvSpPr>
            <a:spLocks noGrp="1" noRot="1" noChangeArrowheads="1"/>
          </p:cNvSpPr>
          <p:nvPr>
            <p:ph type="title"/>
          </p:nvPr>
        </p:nvSpPr>
        <p:spPr>
          <a:xfrm>
            <a:off x="1071563" y="333375"/>
            <a:ext cx="6715125" cy="633413"/>
          </a:xfrm>
          <a:solidFill>
            <a:srgbClr val="000099"/>
          </a:solidFill>
        </p:spPr>
        <p:txBody>
          <a:bodyPr/>
          <a:lstStyle/>
          <a:p>
            <a:pPr eaLnBrk="1" hangingPunct="1">
              <a:defRPr/>
            </a:pPr>
            <a:r>
              <a:rPr lang="fr-FR" sz="3200" u="sng" dirty="0">
                <a:solidFill>
                  <a:srgbClr val="FFC000"/>
                </a:solidFill>
              </a:rPr>
              <a:t>EMPREINTE GENOMIQUE</a:t>
            </a:r>
          </a:p>
        </p:txBody>
      </p:sp>
      <p:sp>
        <p:nvSpPr>
          <p:cNvPr id="258051" name="Rectangle 3">
            <a:extLst>
              <a:ext uri="{FF2B5EF4-FFF2-40B4-BE49-F238E27FC236}">
                <a16:creationId xmlns:a16="http://schemas.microsoft.com/office/drawing/2014/main" id="{B2FBACD1-9333-2CCC-0782-07E96579D43B}"/>
              </a:ext>
            </a:extLst>
          </p:cNvPr>
          <p:cNvSpPr>
            <a:spLocks noGrp="1" noChangeArrowheads="1"/>
          </p:cNvSpPr>
          <p:nvPr>
            <p:ph type="body" idx="1"/>
          </p:nvPr>
        </p:nvSpPr>
        <p:spPr>
          <a:xfrm>
            <a:off x="0" y="1196975"/>
            <a:ext cx="9144000" cy="5184775"/>
          </a:xfrm>
        </p:spPr>
        <p:txBody>
          <a:bodyPr/>
          <a:lstStyle/>
          <a:p>
            <a:pPr eaLnBrk="1" hangingPunct="1">
              <a:defRPr/>
            </a:pPr>
            <a:r>
              <a:rPr lang="fr-FR" sz="2800" b="1" dirty="0"/>
              <a:t>Gènes autosomique exprimé à partir d’un seul allèle en fonction de leur origine parentale</a:t>
            </a:r>
          </a:p>
          <a:p>
            <a:pPr eaLnBrk="1" hangingPunct="1">
              <a:defRPr/>
            </a:pPr>
            <a:r>
              <a:rPr lang="fr-FR" sz="2800" b="1" dirty="0"/>
              <a:t>Environ 100 à 200 gènes sont soumis à empreinte</a:t>
            </a:r>
          </a:p>
          <a:p>
            <a:pPr eaLnBrk="1" hangingPunct="1">
              <a:defRPr/>
            </a:pPr>
            <a:endParaRPr lang="fr-FR" b="1" dirty="0"/>
          </a:p>
          <a:p>
            <a:pPr eaLnBrk="1" hangingPunct="1">
              <a:defRPr/>
            </a:pPr>
            <a:r>
              <a:rPr lang="fr-FR" b="1" u="sng" dirty="0"/>
              <a:t>Exemples : Maladies à empreinte parentale</a:t>
            </a:r>
            <a:endParaRPr lang="fr-FR" b="1" dirty="0"/>
          </a:p>
          <a:p>
            <a:pPr lvl="1" eaLnBrk="1" hangingPunct="1">
              <a:defRPr/>
            </a:pPr>
            <a:r>
              <a:rPr lang="fr-FR" b="1" dirty="0"/>
              <a:t>1. </a:t>
            </a:r>
            <a:r>
              <a:rPr lang="fr-FR" b="1" dirty="0">
                <a:solidFill>
                  <a:schemeClr val="hlink"/>
                </a:solidFill>
              </a:rPr>
              <a:t>Dystrophie myotonique </a:t>
            </a:r>
            <a:r>
              <a:rPr lang="fr-FR" b="1" i="1" dirty="0">
                <a:solidFill>
                  <a:schemeClr val="hlink"/>
                </a:solidFill>
              </a:rPr>
              <a:t>( transmission maternelle</a:t>
            </a:r>
            <a:r>
              <a:rPr lang="fr-FR" b="1" dirty="0">
                <a:solidFill>
                  <a:schemeClr val="hlink"/>
                </a:solidFill>
              </a:rPr>
              <a:t>)</a:t>
            </a:r>
          </a:p>
          <a:p>
            <a:pPr lvl="1" eaLnBrk="1" hangingPunct="1">
              <a:defRPr/>
            </a:pPr>
            <a:r>
              <a:rPr lang="fr-FR" b="1" dirty="0">
                <a:solidFill>
                  <a:schemeClr val="hlink"/>
                </a:solidFill>
              </a:rPr>
              <a:t>2. Maladie de Huntington </a:t>
            </a:r>
            <a:r>
              <a:rPr lang="fr-FR" b="1" i="1" dirty="0">
                <a:solidFill>
                  <a:schemeClr val="hlink"/>
                </a:solidFill>
              </a:rPr>
              <a:t>( gène hérité du père)</a:t>
            </a:r>
            <a:endParaRPr lang="fr-FR" b="1" dirty="0">
              <a:solidFill>
                <a:schemeClr val="hlink"/>
              </a:solidFill>
            </a:endParaRPr>
          </a:p>
          <a:p>
            <a:pPr lvl="1" eaLnBrk="1" hangingPunct="1">
              <a:defRPr/>
            </a:pPr>
            <a:r>
              <a:rPr lang="fr-FR" b="1" dirty="0">
                <a:solidFill>
                  <a:schemeClr val="hlink"/>
                </a:solidFill>
              </a:rPr>
              <a:t>3. Neurofibromatose NF1 </a:t>
            </a:r>
            <a:r>
              <a:rPr lang="fr-FR" b="1" i="1" dirty="0">
                <a:solidFill>
                  <a:schemeClr val="hlink"/>
                </a:solidFill>
              </a:rPr>
              <a:t>( transmission maternelle</a:t>
            </a:r>
            <a:r>
              <a:rPr lang="fr-FR" b="1" dirty="0">
                <a:solidFill>
                  <a:schemeClr val="hlink"/>
                </a:solidFill>
              </a:rPr>
              <a:t>)</a:t>
            </a:r>
            <a:r>
              <a:rPr lang="fr-FR" dirty="0">
                <a:solidFill>
                  <a:schemeClr val="hlink"/>
                </a:solidFill>
              </a:rPr>
              <a: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4">
            <a:extLst>
              <a:ext uri="{FF2B5EF4-FFF2-40B4-BE49-F238E27FC236}">
                <a16:creationId xmlns:a16="http://schemas.microsoft.com/office/drawing/2014/main" id="{66FB58EB-DB86-8ED2-B402-D4D3ECC54F61}"/>
              </a:ext>
            </a:extLst>
          </p:cNvPr>
          <p:cNvSpPr>
            <a:spLocks noGrp="1" noChangeArrowheads="1"/>
          </p:cNvSpPr>
          <p:nvPr>
            <p:ph type="body" idx="1"/>
          </p:nvPr>
        </p:nvSpPr>
        <p:spPr>
          <a:xfrm>
            <a:off x="0" y="857250"/>
            <a:ext cx="9144000" cy="5667375"/>
          </a:xfrm>
          <a:noFill/>
          <a:extLst>
            <a:ext uri="{909E8E84-426E-40DD-AFC4-6F175D3DCCD1}">
              <a14:hiddenFill xmlns:a14="http://schemas.microsoft.com/office/drawing/2010/main">
                <a:solidFill>
                  <a:srgbClr val="FFFFFF"/>
                </a:solidFill>
              </a14:hiddenFill>
            </a:ext>
          </a:extLst>
        </p:spPr>
        <p:txBody>
          <a:bodyPr/>
          <a:lstStyle/>
          <a:p>
            <a:pPr algn="just" eaLnBrk="1" hangingPunct="1">
              <a:lnSpc>
                <a:spcPct val="90000"/>
              </a:lnSpc>
              <a:spcBef>
                <a:spcPct val="0"/>
              </a:spcBef>
              <a:buClrTx/>
              <a:buSzTx/>
              <a:buFontTx/>
              <a:buNone/>
            </a:pPr>
            <a:r>
              <a:rPr lang="fr-FR" altLang="fr-FR" sz="2800">
                <a:effectLst/>
              </a:rPr>
              <a:t>L'empreinte parentale est une inactivation sélective de quelques gènes, durant la spermatogenèse ou l'ovogenèse, de sorte que le génome diploïde issu de la fécondation est fonctionnellement haploïde pour ces gènes (haploïdie fonctionnelle).</a:t>
            </a:r>
            <a:br>
              <a:rPr lang="fr-FR" altLang="fr-FR" sz="2800">
                <a:effectLst/>
              </a:rPr>
            </a:br>
            <a:endParaRPr lang="fr-FR" altLang="fr-FR" sz="2800">
              <a:effectLst/>
            </a:endParaRPr>
          </a:p>
          <a:p>
            <a:pPr eaLnBrk="1" hangingPunct="1">
              <a:lnSpc>
                <a:spcPct val="90000"/>
              </a:lnSpc>
              <a:spcBef>
                <a:spcPct val="0"/>
              </a:spcBef>
              <a:buClrTx/>
              <a:buSzTx/>
              <a:buFontTx/>
              <a:buChar char="•"/>
            </a:pPr>
            <a:r>
              <a:rPr lang="fr-FR" altLang="fr-FR" sz="2800">
                <a:effectLst/>
              </a:rPr>
              <a:t>Pour les gènes soumis à l'empreinte paternelle(inactivation), seul l'allèle maternel est exprimé. </a:t>
            </a:r>
          </a:p>
          <a:p>
            <a:pPr eaLnBrk="1" hangingPunct="1">
              <a:lnSpc>
                <a:spcPct val="90000"/>
              </a:lnSpc>
              <a:spcBef>
                <a:spcPct val="0"/>
              </a:spcBef>
              <a:buClrTx/>
              <a:buSzTx/>
              <a:buFontTx/>
              <a:buChar char="•"/>
            </a:pPr>
            <a:r>
              <a:rPr lang="fr-FR" altLang="fr-FR" sz="2800">
                <a:effectLst/>
              </a:rPr>
              <a:t>Pour les gènes soumis à l'empreinte maternelle(inactivation), seul l'allèle paternel est exprimé.</a:t>
            </a:r>
            <a:br>
              <a:rPr lang="fr-FR" altLang="fr-FR" sz="2800">
                <a:effectLst/>
              </a:rPr>
            </a:br>
            <a:endParaRPr lang="fr-FR" altLang="fr-FR" sz="2800">
              <a:effectLst/>
            </a:endParaRPr>
          </a:p>
          <a:p>
            <a:pPr eaLnBrk="1" hangingPunct="1">
              <a:lnSpc>
                <a:spcPct val="90000"/>
              </a:lnSpc>
              <a:spcBef>
                <a:spcPct val="0"/>
              </a:spcBef>
              <a:buClrTx/>
              <a:buSzTx/>
              <a:buFontTx/>
              <a:buChar char="•"/>
            </a:pPr>
            <a:r>
              <a:rPr lang="fr-FR" altLang="fr-FR" sz="2800" b="1">
                <a:solidFill>
                  <a:srgbClr val="FFC000"/>
                </a:solidFill>
                <a:effectLst/>
              </a:rPr>
              <a:t>L'empreinte a lieu au cours de la formation des cellules sexuelles. Elle est donc refaite avant chaque fécondation.</a:t>
            </a:r>
          </a:p>
        </p:txBody>
      </p:sp>
      <p:sp>
        <p:nvSpPr>
          <p:cNvPr id="5" name="Rectangle 2">
            <a:extLst>
              <a:ext uri="{FF2B5EF4-FFF2-40B4-BE49-F238E27FC236}">
                <a16:creationId xmlns:a16="http://schemas.microsoft.com/office/drawing/2014/main" id="{DA4354D3-972A-E3DF-48ED-8B1068A17C9E}"/>
              </a:ext>
            </a:extLst>
          </p:cNvPr>
          <p:cNvSpPr>
            <a:spLocks noGrp="1" noRot="1" noChangeArrowheads="1"/>
          </p:cNvSpPr>
          <p:nvPr>
            <p:ph type="title"/>
          </p:nvPr>
        </p:nvSpPr>
        <p:spPr>
          <a:xfrm>
            <a:off x="5715000" y="0"/>
            <a:ext cx="3429000" cy="633413"/>
          </a:xfrm>
        </p:spPr>
        <p:txBody>
          <a:bodyPr/>
          <a:lstStyle/>
          <a:p>
            <a:pPr eaLnBrk="1" hangingPunct="1">
              <a:defRPr/>
            </a:pPr>
            <a:r>
              <a:rPr lang="fr-FR" sz="1800" u="sng" dirty="0">
                <a:solidFill>
                  <a:schemeClr val="tx1"/>
                </a:solidFill>
              </a:rPr>
              <a:t>EMPREINTE GENOMIQUE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a:extLst>
              <a:ext uri="{FF2B5EF4-FFF2-40B4-BE49-F238E27FC236}">
                <a16:creationId xmlns:a16="http://schemas.microsoft.com/office/drawing/2014/main" id="{87FE066B-8909-03FC-FFDA-DCC7CB7A7133}"/>
              </a:ext>
            </a:extLst>
          </p:cNvPr>
          <p:cNvSpPr>
            <a:spLocks noGrp="1" noChangeArrowheads="1"/>
          </p:cNvSpPr>
          <p:nvPr>
            <p:ph type="body" idx="1"/>
          </p:nvPr>
        </p:nvSpPr>
        <p:spPr>
          <a:xfrm>
            <a:off x="0" y="1000125"/>
            <a:ext cx="9144000" cy="4972050"/>
          </a:xfrm>
        </p:spPr>
        <p:txBody>
          <a:bodyPr/>
          <a:lstStyle/>
          <a:p>
            <a:pPr algn="just" eaLnBrk="1" hangingPunct="1">
              <a:buFont typeface="Wingdings" panose="05000000000000000000" pitchFamily="2" charset="2"/>
              <a:buNone/>
              <a:defRPr/>
            </a:pPr>
            <a:r>
              <a:rPr lang="fr-FR" u="sng" dirty="0">
                <a:solidFill>
                  <a:srgbClr val="FF0000"/>
                </a:solidFill>
              </a:rPr>
              <a:t>La génétique médicale s’applique:</a:t>
            </a:r>
          </a:p>
          <a:p>
            <a:pPr algn="just" eaLnBrk="1" hangingPunct="1">
              <a:buFont typeface="Wingdings" panose="05000000000000000000" pitchFamily="2" charset="2"/>
              <a:buNone/>
              <a:defRPr/>
            </a:pPr>
            <a:endParaRPr lang="fr-FR" sz="2800" dirty="0"/>
          </a:p>
          <a:p>
            <a:pPr algn="just" eaLnBrk="1" hangingPunct="1">
              <a:defRPr/>
            </a:pPr>
            <a:r>
              <a:rPr lang="fr-FR" sz="2800" dirty="0"/>
              <a:t>Soins des patients (conseil génétique) </a:t>
            </a:r>
          </a:p>
          <a:p>
            <a:pPr algn="just" eaLnBrk="1" hangingPunct="1">
              <a:defRPr/>
            </a:pPr>
            <a:endParaRPr lang="fr-FR" sz="2800" dirty="0"/>
          </a:p>
          <a:p>
            <a:pPr algn="just" eaLnBrk="1" hangingPunct="1">
              <a:defRPr/>
            </a:pPr>
            <a:r>
              <a:rPr lang="fr-FR" sz="2800" dirty="0"/>
              <a:t>Dépistage: Identification des personnes susceptibles de transmettre ou développer une maladie génétique</a:t>
            </a:r>
          </a:p>
          <a:p>
            <a:pPr algn="just" eaLnBrk="1" hangingPunct="1">
              <a:defRPr/>
            </a:pPr>
            <a:endParaRPr lang="fr-FR" sz="2800" dirty="0"/>
          </a:p>
          <a:p>
            <a:pPr algn="just" eaLnBrk="1" hangingPunct="1">
              <a:defRPr/>
            </a:pPr>
            <a:r>
              <a:rPr lang="fr-FR" sz="2800" dirty="0"/>
              <a:t>Diagnostic prénatal</a:t>
            </a:r>
          </a:p>
          <a:p>
            <a:pPr algn="just" eaLnBrk="1" hangingPunct="1">
              <a:defRPr/>
            </a:pPr>
            <a:endParaRPr lang="fr-FR" sz="2800" dirty="0"/>
          </a:p>
          <a:p>
            <a:pPr algn="just" eaLnBrk="1" hangingPunct="1">
              <a:defRPr/>
            </a:pPr>
            <a:r>
              <a:rPr lang="fr-FR" sz="2800" dirty="0"/>
              <a:t>Diagnostic préimplantatoire</a:t>
            </a:r>
          </a:p>
        </p:txBody>
      </p:sp>
      <p:sp>
        <p:nvSpPr>
          <p:cNvPr id="148485" name="Rectangle 5">
            <a:extLst>
              <a:ext uri="{FF2B5EF4-FFF2-40B4-BE49-F238E27FC236}">
                <a16:creationId xmlns:a16="http://schemas.microsoft.com/office/drawing/2014/main" id="{ADEE71FE-F4B5-4962-15BD-2AAC3DC38B39}"/>
              </a:ext>
            </a:extLst>
          </p:cNvPr>
          <p:cNvSpPr>
            <a:spLocks noRot="1" noChangeArrowheads="1"/>
          </p:cNvSpPr>
          <p:nvPr/>
        </p:nvSpPr>
        <p:spPr bwMode="auto">
          <a:xfrm>
            <a:off x="6696075" y="71438"/>
            <a:ext cx="2447925" cy="404812"/>
          </a:xfrm>
          <a:prstGeom prst="rect">
            <a:avLst/>
          </a:prstGeom>
          <a:noFill/>
          <a:ln w="9525">
            <a:noFill/>
            <a:miter lim="800000"/>
            <a:headEnd/>
            <a:tailEnd/>
          </a:ln>
          <a:effectLst/>
        </p:spPr>
        <p:txBody>
          <a:bodyPr anchor="ctr"/>
          <a:lstStyle/>
          <a:p>
            <a:pPr algn="ctr" eaLnBrk="1" hangingPunct="1">
              <a:defRPr/>
            </a:pPr>
            <a:r>
              <a:rPr lang="fr-FR" sz="3200" b="1">
                <a:solidFill>
                  <a:schemeClr val="tx2"/>
                </a:solidFill>
                <a:effectLst>
                  <a:outerShdw blurRad="38100" dist="38100" dir="2700000" algn="tl">
                    <a:srgbClr val="000000"/>
                  </a:outerShdw>
                </a:effectLst>
                <a:latin typeface="Garamond" pitchFamily="18" charset="0"/>
              </a:rPr>
              <a:t>Introduction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AutoShape 4">
            <a:extLst>
              <a:ext uri="{FF2B5EF4-FFF2-40B4-BE49-F238E27FC236}">
                <a16:creationId xmlns:a16="http://schemas.microsoft.com/office/drawing/2014/main" id="{D047B1BF-8EBC-735E-CB8D-95498FA888E2}"/>
              </a:ext>
            </a:extLst>
          </p:cNvPr>
          <p:cNvSpPr>
            <a:spLocks noChangeArrowheads="1"/>
          </p:cNvSpPr>
          <p:nvPr/>
        </p:nvSpPr>
        <p:spPr bwMode="auto">
          <a:xfrm>
            <a:off x="1908175" y="54927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06" name="Rectangle 6">
            <a:extLst>
              <a:ext uri="{FF2B5EF4-FFF2-40B4-BE49-F238E27FC236}">
                <a16:creationId xmlns:a16="http://schemas.microsoft.com/office/drawing/2014/main" id="{0FB7B180-05E2-5CF3-65BF-18A2A330CDEE}"/>
              </a:ext>
            </a:extLst>
          </p:cNvPr>
          <p:cNvSpPr>
            <a:spLocks noChangeArrowheads="1"/>
          </p:cNvSpPr>
          <p:nvPr/>
        </p:nvSpPr>
        <p:spPr bwMode="auto">
          <a:xfrm>
            <a:off x="1908175" y="83661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07" name="Oval 7">
            <a:extLst>
              <a:ext uri="{FF2B5EF4-FFF2-40B4-BE49-F238E27FC236}">
                <a16:creationId xmlns:a16="http://schemas.microsoft.com/office/drawing/2014/main" id="{8F71B9ED-481A-2792-956F-0DF72482C37D}"/>
              </a:ext>
            </a:extLst>
          </p:cNvPr>
          <p:cNvSpPr>
            <a:spLocks noChangeArrowheads="1"/>
          </p:cNvSpPr>
          <p:nvPr/>
        </p:nvSpPr>
        <p:spPr bwMode="auto">
          <a:xfrm>
            <a:off x="1835150" y="1557338"/>
            <a:ext cx="360363"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3908" name="AutoShape 9">
            <a:extLst>
              <a:ext uri="{FF2B5EF4-FFF2-40B4-BE49-F238E27FC236}">
                <a16:creationId xmlns:a16="http://schemas.microsoft.com/office/drawing/2014/main" id="{DC664A09-78FB-5161-746C-F69E45BDB69B}"/>
              </a:ext>
            </a:extLst>
          </p:cNvPr>
          <p:cNvSpPr>
            <a:spLocks noChangeArrowheads="1"/>
          </p:cNvSpPr>
          <p:nvPr/>
        </p:nvSpPr>
        <p:spPr bwMode="auto">
          <a:xfrm>
            <a:off x="2339975" y="54927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09" name="Rectangle 10">
            <a:extLst>
              <a:ext uri="{FF2B5EF4-FFF2-40B4-BE49-F238E27FC236}">
                <a16:creationId xmlns:a16="http://schemas.microsoft.com/office/drawing/2014/main" id="{165BF0B5-2153-46C7-5F93-17B5D10884B4}"/>
              </a:ext>
            </a:extLst>
          </p:cNvPr>
          <p:cNvSpPr>
            <a:spLocks noChangeArrowheads="1"/>
          </p:cNvSpPr>
          <p:nvPr/>
        </p:nvSpPr>
        <p:spPr bwMode="auto">
          <a:xfrm>
            <a:off x="2339975" y="83661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10" name="Oval 11">
            <a:extLst>
              <a:ext uri="{FF2B5EF4-FFF2-40B4-BE49-F238E27FC236}">
                <a16:creationId xmlns:a16="http://schemas.microsoft.com/office/drawing/2014/main" id="{BB5199AF-BCB2-D5EF-4F88-4DC5BFE47FD8}"/>
              </a:ext>
            </a:extLst>
          </p:cNvPr>
          <p:cNvSpPr>
            <a:spLocks noChangeArrowheads="1"/>
          </p:cNvSpPr>
          <p:nvPr/>
        </p:nvSpPr>
        <p:spPr bwMode="auto">
          <a:xfrm>
            <a:off x="2266950" y="155733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11" name="Rectangle 12">
            <a:extLst>
              <a:ext uri="{FF2B5EF4-FFF2-40B4-BE49-F238E27FC236}">
                <a16:creationId xmlns:a16="http://schemas.microsoft.com/office/drawing/2014/main" id="{4C029413-8090-75E1-9EA6-E2B16C0E27D2}"/>
              </a:ext>
            </a:extLst>
          </p:cNvPr>
          <p:cNvSpPr>
            <a:spLocks noChangeArrowheads="1"/>
          </p:cNvSpPr>
          <p:nvPr/>
        </p:nvSpPr>
        <p:spPr bwMode="auto">
          <a:xfrm>
            <a:off x="1331913" y="69215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12" name="Rectangle 13">
            <a:extLst>
              <a:ext uri="{FF2B5EF4-FFF2-40B4-BE49-F238E27FC236}">
                <a16:creationId xmlns:a16="http://schemas.microsoft.com/office/drawing/2014/main" id="{2D97D6BC-C6B5-469F-90DF-B3641AC64D8F}"/>
              </a:ext>
            </a:extLst>
          </p:cNvPr>
          <p:cNvSpPr>
            <a:spLocks noChangeArrowheads="1"/>
          </p:cNvSpPr>
          <p:nvPr/>
        </p:nvSpPr>
        <p:spPr bwMode="auto">
          <a:xfrm>
            <a:off x="2627313" y="69215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13" name="Rectangle 14">
            <a:extLst>
              <a:ext uri="{FF2B5EF4-FFF2-40B4-BE49-F238E27FC236}">
                <a16:creationId xmlns:a16="http://schemas.microsoft.com/office/drawing/2014/main" id="{05326A02-DC05-9EE5-A571-9C0998AF98FB}"/>
              </a:ext>
            </a:extLst>
          </p:cNvPr>
          <p:cNvSpPr>
            <a:spLocks noChangeArrowheads="1"/>
          </p:cNvSpPr>
          <p:nvPr/>
        </p:nvSpPr>
        <p:spPr bwMode="auto">
          <a:xfrm>
            <a:off x="1474788" y="14843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14" name="Rectangle 15">
            <a:extLst>
              <a:ext uri="{FF2B5EF4-FFF2-40B4-BE49-F238E27FC236}">
                <a16:creationId xmlns:a16="http://schemas.microsoft.com/office/drawing/2014/main" id="{84BA1D88-91E8-1240-C148-B3F7335D1515}"/>
              </a:ext>
            </a:extLst>
          </p:cNvPr>
          <p:cNvSpPr>
            <a:spLocks noChangeArrowheads="1"/>
          </p:cNvSpPr>
          <p:nvPr/>
        </p:nvSpPr>
        <p:spPr bwMode="auto">
          <a:xfrm>
            <a:off x="2627313" y="14843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15" name="AutoShape 25">
            <a:extLst>
              <a:ext uri="{FF2B5EF4-FFF2-40B4-BE49-F238E27FC236}">
                <a16:creationId xmlns:a16="http://schemas.microsoft.com/office/drawing/2014/main" id="{EFFEB2E9-86DC-2D9B-F96D-F3BCFCB2079E}"/>
              </a:ext>
            </a:extLst>
          </p:cNvPr>
          <p:cNvSpPr>
            <a:spLocks noChangeArrowheads="1"/>
          </p:cNvSpPr>
          <p:nvPr/>
        </p:nvSpPr>
        <p:spPr bwMode="auto">
          <a:xfrm>
            <a:off x="6300788" y="54927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16" name="Rectangle 26">
            <a:extLst>
              <a:ext uri="{FF2B5EF4-FFF2-40B4-BE49-F238E27FC236}">
                <a16:creationId xmlns:a16="http://schemas.microsoft.com/office/drawing/2014/main" id="{48CED3E2-3F3E-5C42-3165-EF0B24DF92DA}"/>
              </a:ext>
            </a:extLst>
          </p:cNvPr>
          <p:cNvSpPr>
            <a:spLocks noChangeArrowheads="1"/>
          </p:cNvSpPr>
          <p:nvPr/>
        </p:nvSpPr>
        <p:spPr bwMode="auto">
          <a:xfrm>
            <a:off x="6300788" y="83661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17" name="Oval 27">
            <a:extLst>
              <a:ext uri="{FF2B5EF4-FFF2-40B4-BE49-F238E27FC236}">
                <a16:creationId xmlns:a16="http://schemas.microsoft.com/office/drawing/2014/main" id="{06A6FE32-19CF-E06D-9D09-3EDFA24B0C95}"/>
              </a:ext>
            </a:extLst>
          </p:cNvPr>
          <p:cNvSpPr>
            <a:spLocks noChangeArrowheads="1"/>
          </p:cNvSpPr>
          <p:nvPr/>
        </p:nvSpPr>
        <p:spPr bwMode="auto">
          <a:xfrm>
            <a:off x="6227763" y="155733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3918" name="AutoShape 28">
            <a:extLst>
              <a:ext uri="{FF2B5EF4-FFF2-40B4-BE49-F238E27FC236}">
                <a16:creationId xmlns:a16="http://schemas.microsoft.com/office/drawing/2014/main" id="{A8C4B3CB-045A-C8AD-E912-7464BF082CE9}"/>
              </a:ext>
            </a:extLst>
          </p:cNvPr>
          <p:cNvSpPr>
            <a:spLocks noChangeArrowheads="1"/>
          </p:cNvSpPr>
          <p:nvPr/>
        </p:nvSpPr>
        <p:spPr bwMode="auto">
          <a:xfrm>
            <a:off x="6732588" y="54927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19" name="Rectangle 29">
            <a:extLst>
              <a:ext uri="{FF2B5EF4-FFF2-40B4-BE49-F238E27FC236}">
                <a16:creationId xmlns:a16="http://schemas.microsoft.com/office/drawing/2014/main" id="{780A8930-254C-38A3-FABE-8C779204EBC2}"/>
              </a:ext>
            </a:extLst>
          </p:cNvPr>
          <p:cNvSpPr>
            <a:spLocks noChangeArrowheads="1"/>
          </p:cNvSpPr>
          <p:nvPr/>
        </p:nvSpPr>
        <p:spPr bwMode="auto">
          <a:xfrm>
            <a:off x="6732588" y="83661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20" name="Oval 30">
            <a:extLst>
              <a:ext uri="{FF2B5EF4-FFF2-40B4-BE49-F238E27FC236}">
                <a16:creationId xmlns:a16="http://schemas.microsoft.com/office/drawing/2014/main" id="{E6BD0C56-4B6D-CE6B-BB43-260B7C172D67}"/>
              </a:ext>
            </a:extLst>
          </p:cNvPr>
          <p:cNvSpPr>
            <a:spLocks noChangeArrowheads="1"/>
          </p:cNvSpPr>
          <p:nvPr/>
        </p:nvSpPr>
        <p:spPr bwMode="auto">
          <a:xfrm>
            <a:off x="6659563" y="1557338"/>
            <a:ext cx="360362"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21" name="Rectangle 31">
            <a:extLst>
              <a:ext uri="{FF2B5EF4-FFF2-40B4-BE49-F238E27FC236}">
                <a16:creationId xmlns:a16="http://schemas.microsoft.com/office/drawing/2014/main" id="{DB75E1B0-B2EB-23AA-744C-0FAEF6611483}"/>
              </a:ext>
            </a:extLst>
          </p:cNvPr>
          <p:cNvSpPr>
            <a:spLocks noChangeArrowheads="1"/>
          </p:cNvSpPr>
          <p:nvPr/>
        </p:nvSpPr>
        <p:spPr bwMode="auto">
          <a:xfrm>
            <a:off x="5724525" y="69215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22" name="Rectangle 32">
            <a:extLst>
              <a:ext uri="{FF2B5EF4-FFF2-40B4-BE49-F238E27FC236}">
                <a16:creationId xmlns:a16="http://schemas.microsoft.com/office/drawing/2014/main" id="{6904282A-6C42-E6CD-9B43-E778E4134146}"/>
              </a:ext>
            </a:extLst>
          </p:cNvPr>
          <p:cNvSpPr>
            <a:spLocks noChangeArrowheads="1"/>
          </p:cNvSpPr>
          <p:nvPr/>
        </p:nvSpPr>
        <p:spPr bwMode="auto">
          <a:xfrm>
            <a:off x="7019925" y="69215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23" name="Rectangle 33">
            <a:extLst>
              <a:ext uri="{FF2B5EF4-FFF2-40B4-BE49-F238E27FC236}">
                <a16:creationId xmlns:a16="http://schemas.microsoft.com/office/drawing/2014/main" id="{E71DE96A-77EA-F1B1-D587-6A04106C1DE2}"/>
              </a:ext>
            </a:extLst>
          </p:cNvPr>
          <p:cNvSpPr>
            <a:spLocks noChangeArrowheads="1"/>
          </p:cNvSpPr>
          <p:nvPr/>
        </p:nvSpPr>
        <p:spPr bwMode="auto">
          <a:xfrm>
            <a:off x="5867400" y="14843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24" name="Rectangle 34">
            <a:extLst>
              <a:ext uri="{FF2B5EF4-FFF2-40B4-BE49-F238E27FC236}">
                <a16:creationId xmlns:a16="http://schemas.microsoft.com/office/drawing/2014/main" id="{C80A1FAD-C2AB-5D36-969B-4A1722FAAE2B}"/>
              </a:ext>
            </a:extLst>
          </p:cNvPr>
          <p:cNvSpPr>
            <a:spLocks noChangeArrowheads="1"/>
          </p:cNvSpPr>
          <p:nvPr/>
        </p:nvSpPr>
        <p:spPr bwMode="auto">
          <a:xfrm>
            <a:off x="7019925" y="148431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25" name="Rectangle 35">
            <a:extLst>
              <a:ext uri="{FF2B5EF4-FFF2-40B4-BE49-F238E27FC236}">
                <a16:creationId xmlns:a16="http://schemas.microsoft.com/office/drawing/2014/main" id="{B588124C-D428-4AD8-A853-AF3724DB1E1B}"/>
              </a:ext>
            </a:extLst>
          </p:cNvPr>
          <p:cNvSpPr>
            <a:spLocks noChangeArrowheads="1"/>
          </p:cNvSpPr>
          <p:nvPr/>
        </p:nvSpPr>
        <p:spPr bwMode="auto">
          <a:xfrm>
            <a:off x="3276600" y="981075"/>
            <a:ext cx="6477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26" name="Oval 36">
            <a:extLst>
              <a:ext uri="{FF2B5EF4-FFF2-40B4-BE49-F238E27FC236}">
                <a16:creationId xmlns:a16="http://schemas.microsoft.com/office/drawing/2014/main" id="{BEF73845-536D-1705-52C6-50B064576231}"/>
              </a:ext>
            </a:extLst>
          </p:cNvPr>
          <p:cNvSpPr>
            <a:spLocks noChangeArrowheads="1"/>
          </p:cNvSpPr>
          <p:nvPr/>
        </p:nvSpPr>
        <p:spPr bwMode="auto">
          <a:xfrm>
            <a:off x="4787900" y="981075"/>
            <a:ext cx="720725"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27" name="Line 37">
            <a:extLst>
              <a:ext uri="{FF2B5EF4-FFF2-40B4-BE49-F238E27FC236}">
                <a16:creationId xmlns:a16="http://schemas.microsoft.com/office/drawing/2014/main" id="{8C7675C6-DCE0-128B-EF04-CF661EACA6C8}"/>
              </a:ext>
            </a:extLst>
          </p:cNvPr>
          <p:cNvSpPr>
            <a:spLocks noChangeShapeType="1"/>
          </p:cNvSpPr>
          <p:nvPr/>
        </p:nvSpPr>
        <p:spPr bwMode="auto">
          <a:xfrm>
            <a:off x="3924300" y="1268413"/>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928" name="Line 38">
            <a:extLst>
              <a:ext uri="{FF2B5EF4-FFF2-40B4-BE49-F238E27FC236}">
                <a16:creationId xmlns:a16="http://schemas.microsoft.com/office/drawing/2014/main" id="{29A6F7FB-FD4C-4D87-9B7E-CE4908F52425}"/>
              </a:ext>
            </a:extLst>
          </p:cNvPr>
          <p:cNvSpPr>
            <a:spLocks noChangeShapeType="1"/>
          </p:cNvSpPr>
          <p:nvPr/>
        </p:nvSpPr>
        <p:spPr bwMode="auto">
          <a:xfrm>
            <a:off x="4427538" y="1268413"/>
            <a:ext cx="0" cy="2665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929" name="AutoShape 39">
            <a:extLst>
              <a:ext uri="{FF2B5EF4-FFF2-40B4-BE49-F238E27FC236}">
                <a16:creationId xmlns:a16="http://schemas.microsoft.com/office/drawing/2014/main" id="{C05B28D6-9BD8-44B6-311A-D5C530EDA084}"/>
              </a:ext>
            </a:extLst>
          </p:cNvPr>
          <p:cNvSpPr>
            <a:spLocks noChangeArrowheads="1"/>
          </p:cNvSpPr>
          <p:nvPr/>
        </p:nvSpPr>
        <p:spPr bwMode="auto">
          <a:xfrm>
            <a:off x="4213225" y="4725988"/>
            <a:ext cx="215900" cy="1439862"/>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30" name="Rectangle 40">
            <a:extLst>
              <a:ext uri="{FF2B5EF4-FFF2-40B4-BE49-F238E27FC236}">
                <a16:creationId xmlns:a16="http://schemas.microsoft.com/office/drawing/2014/main" id="{1ED29005-67F4-A555-2690-D7FF539C9E41}"/>
              </a:ext>
            </a:extLst>
          </p:cNvPr>
          <p:cNvSpPr>
            <a:spLocks noChangeArrowheads="1"/>
          </p:cNvSpPr>
          <p:nvPr/>
        </p:nvSpPr>
        <p:spPr bwMode="auto">
          <a:xfrm>
            <a:off x="4213225" y="5013325"/>
            <a:ext cx="215900" cy="144463"/>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31" name="Oval 41">
            <a:extLst>
              <a:ext uri="{FF2B5EF4-FFF2-40B4-BE49-F238E27FC236}">
                <a16:creationId xmlns:a16="http://schemas.microsoft.com/office/drawing/2014/main" id="{12690EF0-7C80-A4C3-DF78-BAE3579C59BA}"/>
              </a:ext>
            </a:extLst>
          </p:cNvPr>
          <p:cNvSpPr>
            <a:spLocks noChangeArrowheads="1"/>
          </p:cNvSpPr>
          <p:nvPr/>
        </p:nvSpPr>
        <p:spPr bwMode="auto">
          <a:xfrm>
            <a:off x="4140200" y="5734050"/>
            <a:ext cx="360363"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3932" name="AutoShape 42">
            <a:extLst>
              <a:ext uri="{FF2B5EF4-FFF2-40B4-BE49-F238E27FC236}">
                <a16:creationId xmlns:a16="http://schemas.microsoft.com/office/drawing/2014/main" id="{447BA6D0-D15D-996E-A08D-CBE1EA24266B}"/>
              </a:ext>
            </a:extLst>
          </p:cNvPr>
          <p:cNvSpPr>
            <a:spLocks noChangeArrowheads="1"/>
          </p:cNvSpPr>
          <p:nvPr/>
        </p:nvSpPr>
        <p:spPr bwMode="auto">
          <a:xfrm>
            <a:off x="4645025" y="4725988"/>
            <a:ext cx="215900" cy="1439862"/>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33" name="Rectangle 43">
            <a:extLst>
              <a:ext uri="{FF2B5EF4-FFF2-40B4-BE49-F238E27FC236}">
                <a16:creationId xmlns:a16="http://schemas.microsoft.com/office/drawing/2014/main" id="{413D538F-AFF9-ABD0-8B57-FA796BF4A24D}"/>
              </a:ext>
            </a:extLst>
          </p:cNvPr>
          <p:cNvSpPr>
            <a:spLocks noChangeArrowheads="1"/>
          </p:cNvSpPr>
          <p:nvPr/>
        </p:nvSpPr>
        <p:spPr bwMode="auto">
          <a:xfrm>
            <a:off x="4645025" y="5013325"/>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34" name="Oval 44">
            <a:extLst>
              <a:ext uri="{FF2B5EF4-FFF2-40B4-BE49-F238E27FC236}">
                <a16:creationId xmlns:a16="http://schemas.microsoft.com/office/drawing/2014/main" id="{EFE45B65-BB77-DEA7-2722-788FAB4A0E63}"/>
              </a:ext>
            </a:extLst>
          </p:cNvPr>
          <p:cNvSpPr>
            <a:spLocks noChangeArrowheads="1"/>
          </p:cNvSpPr>
          <p:nvPr/>
        </p:nvSpPr>
        <p:spPr bwMode="auto">
          <a:xfrm>
            <a:off x="4572000" y="5734050"/>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35" name="Rectangle 45">
            <a:extLst>
              <a:ext uri="{FF2B5EF4-FFF2-40B4-BE49-F238E27FC236}">
                <a16:creationId xmlns:a16="http://schemas.microsoft.com/office/drawing/2014/main" id="{96AF712A-00C6-A172-D4C7-1D734FAF5CB8}"/>
              </a:ext>
            </a:extLst>
          </p:cNvPr>
          <p:cNvSpPr>
            <a:spLocks noChangeArrowheads="1"/>
          </p:cNvSpPr>
          <p:nvPr/>
        </p:nvSpPr>
        <p:spPr bwMode="auto">
          <a:xfrm>
            <a:off x="3636963" y="4868863"/>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36" name="Rectangle 46">
            <a:extLst>
              <a:ext uri="{FF2B5EF4-FFF2-40B4-BE49-F238E27FC236}">
                <a16:creationId xmlns:a16="http://schemas.microsoft.com/office/drawing/2014/main" id="{9C734F42-3321-362B-F1E7-65897E222110}"/>
              </a:ext>
            </a:extLst>
          </p:cNvPr>
          <p:cNvSpPr>
            <a:spLocks noChangeArrowheads="1"/>
          </p:cNvSpPr>
          <p:nvPr/>
        </p:nvSpPr>
        <p:spPr bwMode="auto">
          <a:xfrm>
            <a:off x="4932363" y="4868863"/>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37" name="Rectangle 47">
            <a:extLst>
              <a:ext uri="{FF2B5EF4-FFF2-40B4-BE49-F238E27FC236}">
                <a16:creationId xmlns:a16="http://schemas.microsoft.com/office/drawing/2014/main" id="{79BD98B2-A3BB-6024-1459-97A0E44C16F2}"/>
              </a:ext>
            </a:extLst>
          </p:cNvPr>
          <p:cNvSpPr>
            <a:spLocks noChangeArrowheads="1"/>
          </p:cNvSpPr>
          <p:nvPr/>
        </p:nvSpPr>
        <p:spPr bwMode="auto">
          <a:xfrm>
            <a:off x="3779838" y="5661025"/>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38" name="Rectangle 48">
            <a:extLst>
              <a:ext uri="{FF2B5EF4-FFF2-40B4-BE49-F238E27FC236}">
                <a16:creationId xmlns:a16="http://schemas.microsoft.com/office/drawing/2014/main" id="{6D7C47D3-9E68-9D84-7B98-284A4EE18381}"/>
              </a:ext>
            </a:extLst>
          </p:cNvPr>
          <p:cNvSpPr>
            <a:spLocks noChangeArrowheads="1"/>
          </p:cNvSpPr>
          <p:nvPr/>
        </p:nvSpPr>
        <p:spPr bwMode="auto">
          <a:xfrm>
            <a:off x="4932363" y="5661025"/>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39" name="AutoShape 50">
            <a:extLst>
              <a:ext uri="{FF2B5EF4-FFF2-40B4-BE49-F238E27FC236}">
                <a16:creationId xmlns:a16="http://schemas.microsoft.com/office/drawing/2014/main" id="{5B18F6DA-4553-5C4E-83E8-DFEBBAB312FE}"/>
              </a:ext>
            </a:extLst>
          </p:cNvPr>
          <p:cNvSpPr>
            <a:spLocks noChangeArrowheads="1"/>
          </p:cNvSpPr>
          <p:nvPr/>
        </p:nvSpPr>
        <p:spPr bwMode="auto">
          <a:xfrm>
            <a:off x="1908175" y="263842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40" name="Rectangle 51">
            <a:extLst>
              <a:ext uri="{FF2B5EF4-FFF2-40B4-BE49-F238E27FC236}">
                <a16:creationId xmlns:a16="http://schemas.microsoft.com/office/drawing/2014/main" id="{CABB1767-7F4C-A74F-54ED-9ADC3C9F2960}"/>
              </a:ext>
            </a:extLst>
          </p:cNvPr>
          <p:cNvSpPr>
            <a:spLocks noChangeArrowheads="1"/>
          </p:cNvSpPr>
          <p:nvPr/>
        </p:nvSpPr>
        <p:spPr bwMode="auto">
          <a:xfrm>
            <a:off x="1908175" y="292576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41" name="Oval 52">
            <a:extLst>
              <a:ext uri="{FF2B5EF4-FFF2-40B4-BE49-F238E27FC236}">
                <a16:creationId xmlns:a16="http://schemas.microsoft.com/office/drawing/2014/main" id="{56742294-86C2-F4D8-85DC-655C15AA6876}"/>
              </a:ext>
            </a:extLst>
          </p:cNvPr>
          <p:cNvSpPr>
            <a:spLocks noChangeArrowheads="1"/>
          </p:cNvSpPr>
          <p:nvPr/>
        </p:nvSpPr>
        <p:spPr bwMode="auto">
          <a:xfrm>
            <a:off x="1835150" y="3646488"/>
            <a:ext cx="360363"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3942" name="AutoShape 53">
            <a:extLst>
              <a:ext uri="{FF2B5EF4-FFF2-40B4-BE49-F238E27FC236}">
                <a16:creationId xmlns:a16="http://schemas.microsoft.com/office/drawing/2014/main" id="{96D80B73-DE91-39B1-BAB1-EAD47BFAB65A}"/>
              </a:ext>
            </a:extLst>
          </p:cNvPr>
          <p:cNvSpPr>
            <a:spLocks noChangeArrowheads="1"/>
          </p:cNvSpPr>
          <p:nvPr/>
        </p:nvSpPr>
        <p:spPr bwMode="auto">
          <a:xfrm>
            <a:off x="2339975" y="263842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43" name="Rectangle 54">
            <a:extLst>
              <a:ext uri="{FF2B5EF4-FFF2-40B4-BE49-F238E27FC236}">
                <a16:creationId xmlns:a16="http://schemas.microsoft.com/office/drawing/2014/main" id="{12655A99-5C0D-80B5-0E13-B36F505CA625}"/>
              </a:ext>
            </a:extLst>
          </p:cNvPr>
          <p:cNvSpPr>
            <a:spLocks noChangeArrowheads="1"/>
          </p:cNvSpPr>
          <p:nvPr/>
        </p:nvSpPr>
        <p:spPr bwMode="auto">
          <a:xfrm>
            <a:off x="2339975" y="292576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3944" name="Oval 55">
            <a:extLst>
              <a:ext uri="{FF2B5EF4-FFF2-40B4-BE49-F238E27FC236}">
                <a16:creationId xmlns:a16="http://schemas.microsoft.com/office/drawing/2014/main" id="{21E0BC06-183B-6512-99C8-D6A0D136F849}"/>
              </a:ext>
            </a:extLst>
          </p:cNvPr>
          <p:cNvSpPr>
            <a:spLocks noChangeArrowheads="1"/>
          </p:cNvSpPr>
          <p:nvPr/>
        </p:nvSpPr>
        <p:spPr bwMode="auto">
          <a:xfrm>
            <a:off x="2266950" y="3646488"/>
            <a:ext cx="360363"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45" name="Rectangle 56">
            <a:extLst>
              <a:ext uri="{FF2B5EF4-FFF2-40B4-BE49-F238E27FC236}">
                <a16:creationId xmlns:a16="http://schemas.microsoft.com/office/drawing/2014/main" id="{7865E87F-DA3E-451C-E810-E46631423690}"/>
              </a:ext>
            </a:extLst>
          </p:cNvPr>
          <p:cNvSpPr>
            <a:spLocks noChangeArrowheads="1"/>
          </p:cNvSpPr>
          <p:nvPr/>
        </p:nvSpPr>
        <p:spPr bwMode="auto">
          <a:xfrm>
            <a:off x="1331913" y="27813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46" name="Rectangle 57">
            <a:extLst>
              <a:ext uri="{FF2B5EF4-FFF2-40B4-BE49-F238E27FC236}">
                <a16:creationId xmlns:a16="http://schemas.microsoft.com/office/drawing/2014/main" id="{3F3B18C8-2F89-E65B-240E-C32767C1274D}"/>
              </a:ext>
            </a:extLst>
          </p:cNvPr>
          <p:cNvSpPr>
            <a:spLocks noChangeArrowheads="1"/>
          </p:cNvSpPr>
          <p:nvPr/>
        </p:nvSpPr>
        <p:spPr bwMode="auto">
          <a:xfrm>
            <a:off x="2627313" y="27813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47" name="Rectangle 58">
            <a:extLst>
              <a:ext uri="{FF2B5EF4-FFF2-40B4-BE49-F238E27FC236}">
                <a16:creationId xmlns:a16="http://schemas.microsoft.com/office/drawing/2014/main" id="{B5F76787-48B7-4350-BAB8-A2C52555E84A}"/>
              </a:ext>
            </a:extLst>
          </p:cNvPr>
          <p:cNvSpPr>
            <a:spLocks noChangeArrowheads="1"/>
          </p:cNvSpPr>
          <p:nvPr/>
        </p:nvSpPr>
        <p:spPr bwMode="auto">
          <a:xfrm>
            <a:off x="1474788" y="35734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48" name="Rectangle 59">
            <a:extLst>
              <a:ext uri="{FF2B5EF4-FFF2-40B4-BE49-F238E27FC236}">
                <a16:creationId xmlns:a16="http://schemas.microsoft.com/office/drawing/2014/main" id="{F71B03B5-3283-B3D4-9354-8DE01EA7ACC0}"/>
              </a:ext>
            </a:extLst>
          </p:cNvPr>
          <p:cNvSpPr>
            <a:spLocks noChangeArrowheads="1"/>
          </p:cNvSpPr>
          <p:nvPr/>
        </p:nvSpPr>
        <p:spPr bwMode="auto">
          <a:xfrm>
            <a:off x="2627313" y="35734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49" name="AutoShape 61">
            <a:extLst>
              <a:ext uri="{FF2B5EF4-FFF2-40B4-BE49-F238E27FC236}">
                <a16:creationId xmlns:a16="http://schemas.microsoft.com/office/drawing/2014/main" id="{A3F4C601-EF51-2BC5-569C-465DBD775051}"/>
              </a:ext>
            </a:extLst>
          </p:cNvPr>
          <p:cNvSpPr>
            <a:spLocks noChangeArrowheads="1"/>
          </p:cNvSpPr>
          <p:nvPr/>
        </p:nvSpPr>
        <p:spPr bwMode="auto">
          <a:xfrm>
            <a:off x="6300788" y="2709863"/>
            <a:ext cx="215900" cy="1439862"/>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50" name="Rectangle 62">
            <a:extLst>
              <a:ext uri="{FF2B5EF4-FFF2-40B4-BE49-F238E27FC236}">
                <a16:creationId xmlns:a16="http://schemas.microsoft.com/office/drawing/2014/main" id="{34FAC0BE-6A3F-A66F-85BF-C34C09FCD2C1}"/>
              </a:ext>
            </a:extLst>
          </p:cNvPr>
          <p:cNvSpPr>
            <a:spLocks noChangeArrowheads="1"/>
          </p:cNvSpPr>
          <p:nvPr/>
        </p:nvSpPr>
        <p:spPr bwMode="auto">
          <a:xfrm>
            <a:off x="6300788" y="2997200"/>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51" name="Oval 63">
            <a:extLst>
              <a:ext uri="{FF2B5EF4-FFF2-40B4-BE49-F238E27FC236}">
                <a16:creationId xmlns:a16="http://schemas.microsoft.com/office/drawing/2014/main" id="{87258E2E-3048-F56C-D53D-E1C601B167C4}"/>
              </a:ext>
            </a:extLst>
          </p:cNvPr>
          <p:cNvSpPr>
            <a:spLocks noChangeArrowheads="1"/>
          </p:cNvSpPr>
          <p:nvPr/>
        </p:nvSpPr>
        <p:spPr bwMode="auto">
          <a:xfrm>
            <a:off x="6227763" y="3717925"/>
            <a:ext cx="360362"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3952" name="AutoShape 64">
            <a:extLst>
              <a:ext uri="{FF2B5EF4-FFF2-40B4-BE49-F238E27FC236}">
                <a16:creationId xmlns:a16="http://schemas.microsoft.com/office/drawing/2014/main" id="{9198E900-9640-A256-0EEB-655BB31629AA}"/>
              </a:ext>
            </a:extLst>
          </p:cNvPr>
          <p:cNvSpPr>
            <a:spLocks noChangeArrowheads="1"/>
          </p:cNvSpPr>
          <p:nvPr/>
        </p:nvSpPr>
        <p:spPr bwMode="auto">
          <a:xfrm>
            <a:off x="6732588" y="2709863"/>
            <a:ext cx="215900" cy="1439862"/>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3953" name="Rectangle 65">
            <a:extLst>
              <a:ext uri="{FF2B5EF4-FFF2-40B4-BE49-F238E27FC236}">
                <a16:creationId xmlns:a16="http://schemas.microsoft.com/office/drawing/2014/main" id="{8475EFE8-C02A-FFCB-D7B3-CE8BEA91B48B}"/>
              </a:ext>
            </a:extLst>
          </p:cNvPr>
          <p:cNvSpPr>
            <a:spLocks noChangeArrowheads="1"/>
          </p:cNvSpPr>
          <p:nvPr/>
        </p:nvSpPr>
        <p:spPr bwMode="auto">
          <a:xfrm>
            <a:off x="6732588" y="2997200"/>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54" name="Oval 66">
            <a:extLst>
              <a:ext uri="{FF2B5EF4-FFF2-40B4-BE49-F238E27FC236}">
                <a16:creationId xmlns:a16="http://schemas.microsoft.com/office/drawing/2014/main" id="{5A3F4533-4CA7-A236-A6CD-F1C893DA12A4}"/>
              </a:ext>
            </a:extLst>
          </p:cNvPr>
          <p:cNvSpPr>
            <a:spLocks noChangeArrowheads="1"/>
          </p:cNvSpPr>
          <p:nvPr/>
        </p:nvSpPr>
        <p:spPr bwMode="auto">
          <a:xfrm>
            <a:off x="6659563" y="3717925"/>
            <a:ext cx="360362"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55" name="Rectangle 67">
            <a:extLst>
              <a:ext uri="{FF2B5EF4-FFF2-40B4-BE49-F238E27FC236}">
                <a16:creationId xmlns:a16="http://schemas.microsoft.com/office/drawing/2014/main" id="{DBE14242-0EFD-DEAA-4E4E-16B74C3929CD}"/>
              </a:ext>
            </a:extLst>
          </p:cNvPr>
          <p:cNvSpPr>
            <a:spLocks noChangeArrowheads="1"/>
          </p:cNvSpPr>
          <p:nvPr/>
        </p:nvSpPr>
        <p:spPr bwMode="auto">
          <a:xfrm>
            <a:off x="5724525" y="2852738"/>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56" name="Rectangle 68">
            <a:extLst>
              <a:ext uri="{FF2B5EF4-FFF2-40B4-BE49-F238E27FC236}">
                <a16:creationId xmlns:a16="http://schemas.microsoft.com/office/drawing/2014/main" id="{B0C78CC7-296B-C126-A42C-CA071EC55E4A}"/>
              </a:ext>
            </a:extLst>
          </p:cNvPr>
          <p:cNvSpPr>
            <a:spLocks noChangeArrowheads="1"/>
          </p:cNvSpPr>
          <p:nvPr/>
        </p:nvSpPr>
        <p:spPr bwMode="auto">
          <a:xfrm>
            <a:off x="7019925" y="2852738"/>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3957" name="Rectangle 69">
            <a:extLst>
              <a:ext uri="{FF2B5EF4-FFF2-40B4-BE49-F238E27FC236}">
                <a16:creationId xmlns:a16="http://schemas.microsoft.com/office/drawing/2014/main" id="{B1FB4CCE-E07A-BE4C-CDDC-B0E4E5D27A1C}"/>
              </a:ext>
            </a:extLst>
          </p:cNvPr>
          <p:cNvSpPr>
            <a:spLocks noChangeArrowheads="1"/>
          </p:cNvSpPr>
          <p:nvPr/>
        </p:nvSpPr>
        <p:spPr bwMode="auto">
          <a:xfrm>
            <a:off x="5867400" y="364490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58" name="Rectangle 70">
            <a:extLst>
              <a:ext uri="{FF2B5EF4-FFF2-40B4-BE49-F238E27FC236}">
                <a16:creationId xmlns:a16="http://schemas.microsoft.com/office/drawing/2014/main" id="{F11D5E51-DC20-6483-C40A-FD164432F652}"/>
              </a:ext>
            </a:extLst>
          </p:cNvPr>
          <p:cNvSpPr>
            <a:spLocks noChangeArrowheads="1"/>
          </p:cNvSpPr>
          <p:nvPr/>
        </p:nvSpPr>
        <p:spPr bwMode="auto">
          <a:xfrm>
            <a:off x="7019925" y="364490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3959" name="Rectangle 72">
            <a:extLst>
              <a:ext uri="{FF2B5EF4-FFF2-40B4-BE49-F238E27FC236}">
                <a16:creationId xmlns:a16="http://schemas.microsoft.com/office/drawing/2014/main" id="{5B703F26-E84A-A5C3-E622-EBDC4B7ADA08}"/>
              </a:ext>
            </a:extLst>
          </p:cNvPr>
          <p:cNvSpPr>
            <a:spLocks noChangeArrowheads="1"/>
          </p:cNvSpPr>
          <p:nvPr/>
        </p:nvSpPr>
        <p:spPr bwMode="auto">
          <a:xfrm>
            <a:off x="4068763" y="3933825"/>
            <a:ext cx="6477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60" name="Rectangle 74">
            <a:extLst>
              <a:ext uri="{FF2B5EF4-FFF2-40B4-BE49-F238E27FC236}">
                <a16:creationId xmlns:a16="http://schemas.microsoft.com/office/drawing/2014/main" id="{DAF8D4F9-5E65-0EE0-2534-D53867844C75}"/>
              </a:ext>
            </a:extLst>
          </p:cNvPr>
          <p:cNvSpPr>
            <a:spLocks noChangeArrowheads="1"/>
          </p:cNvSpPr>
          <p:nvPr/>
        </p:nvSpPr>
        <p:spPr bwMode="auto">
          <a:xfrm>
            <a:off x="6300788" y="5229225"/>
            <a:ext cx="215900" cy="144463"/>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3961" name="Rectangle 75">
            <a:extLst>
              <a:ext uri="{FF2B5EF4-FFF2-40B4-BE49-F238E27FC236}">
                <a16:creationId xmlns:a16="http://schemas.microsoft.com/office/drawing/2014/main" id="{DDE27ADA-607C-9F9E-30E6-190A82330FDC}"/>
              </a:ext>
            </a:extLst>
          </p:cNvPr>
          <p:cNvSpPr>
            <a:spLocks noChangeArrowheads="1"/>
          </p:cNvSpPr>
          <p:nvPr/>
        </p:nvSpPr>
        <p:spPr bwMode="auto">
          <a:xfrm>
            <a:off x="6659563" y="5157788"/>
            <a:ext cx="20161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         Gène actif</a:t>
            </a:r>
          </a:p>
          <a:p>
            <a:pPr>
              <a:spcBef>
                <a:spcPct val="0"/>
              </a:spcBef>
              <a:buClrTx/>
              <a:buSzTx/>
              <a:buFontTx/>
              <a:buNone/>
            </a:pPr>
            <a:r>
              <a:rPr lang="fr-FR" altLang="fr-FR" sz="1800">
                <a:latin typeface="Arial" panose="020B0604020202020204" pitchFamily="34" charset="0"/>
              </a:rPr>
              <a:t>         Gène inactif</a:t>
            </a:r>
          </a:p>
          <a:p>
            <a:pPr>
              <a:spcBef>
                <a:spcPct val="0"/>
              </a:spcBef>
              <a:buClrTx/>
              <a:buSzTx/>
              <a:buFontTx/>
              <a:buNone/>
            </a:pPr>
            <a:r>
              <a:rPr lang="fr-FR" altLang="fr-FR" sz="1800">
                <a:latin typeface="Arial" panose="020B0604020202020204" pitchFamily="34" charset="0"/>
              </a:rPr>
              <a:t>Chromosome maternel</a:t>
            </a:r>
          </a:p>
          <a:p>
            <a:pPr>
              <a:spcBef>
                <a:spcPct val="0"/>
              </a:spcBef>
              <a:buClrTx/>
              <a:buSzTx/>
              <a:buFontTx/>
              <a:buNone/>
            </a:pPr>
            <a:r>
              <a:rPr lang="fr-FR" altLang="fr-FR" sz="1800">
                <a:latin typeface="Arial" panose="020B0604020202020204" pitchFamily="34" charset="0"/>
              </a:rPr>
              <a:t>Chromosome paternel</a:t>
            </a:r>
          </a:p>
        </p:txBody>
      </p:sp>
      <p:sp>
        <p:nvSpPr>
          <p:cNvPr id="123962" name="Rectangle 78">
            <a:extLst>
              <a:ext uri="{FF2B5EF4-FFF2-40B4-BE49-F238E27FC236}">
                <a16:creationId xmlns:a16="http://schemas.microsoft.com/office/drawing/2014/main" id="{0B8A2FBE-136A-54B3-21BA-CE8E43DCD468}"/>
              </a:ext>
            </a:extLst>
          </p:cNvPr>
          <p:cNvSpPr>
            <a:spLocks noChangeArrowheads="1"/>
          </p:cNvSpPr>
          <p:nvPr/>
        </p:nvSpPr>
        <p:spPr bwMode="auto">
          <a:xfrm>
            <a:off x="6300788" y="55165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63" name="Rectangle 79">
            <a:extLst>
              <a:ext uri="{FF2B5EF4-FFF2-40B4-BE49-F238E27FC236}">
                <a16:creationId xmlns:a16="http://schemas.microsoft.com/office/drawing/2014/main" id="{DAE4E3FD-0DD9-FA5F-682F-C0C020DB5C39}"/>
              </a:ext>
            </a:extLst>
          </p:cNvPr>
          <p:cNvSpPr>
            <a:spLocks noChangeArrowheads="1"/>
          </p:cNvSpPr>
          <p:nvPr/>
        </p:nvSpPr>
        <p:spPr bwMode="auto">
          <a:xfrm>
            <a:off x="6300788" y="5805488"/>
            <a:ext cx="215900" cy="144462"/>
          </a:xfrm>
          <a:prstGeom prst="rect">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64" name="Rectangle 80">
            <a:extLst>
              <a:ext uri="{FF2B5EF4-FFF2-40B4-BE49-F238E27FC236}">
                <a16:creationId xmlns:a16="http://schemas.microsoft.com/office/drawing/2014/main" id="{70F49100-3953-FEB9-F29C-0207784A1F00}"/>
              </a:ext>
            </a:extLst>
          </p:cNvPr>
          <p:cNvSpPr>
            <a:spLocks noChangeArrowheads="1"/>
          </p:cNvSpPr>
          <p:nvPr/>
        </p:nvSpPr>
        <p:spPr bwMode="auto">
          <a:xfrm>
            <a:off x="6300788" y="6092825"/>
            <a:ext cx="215900" cy="14446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3965" name="Rectangle 81">
            <a:extLst>
              <a:ext uri="{FF2B5EF4-FFF2-40B4-BE49-F238E27FC236}">
                <a16:creationId xmlns:a16="http://schemas.microsoft.com/office/drawing/2014/main" id="{7E39D1FE-9778-E8FE-0E6D-EB7D8CC75A67}"/>
              </a:ext>
            </a:extLst>
          </p:cNvPr>
          <p:cNvSpPr>
            <a:spLocks noChangeArrowheads="1"/>
          </p:cNvSpPr>
          <p:nvPr/>
        </p:nvSpPr>
        <p:spPr bwMode="auto">
          <a:xfrm>
            <a:off x="1620838" y="2060575"/>
            <a:ext cx="59039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solidFill>
                  <a:schemeClr val="hlink"/>
                </a:solidFill>
                <a:latin typeface="Arial" panose="020B0604020202020204" pitchFamily="34" charset="0"/>
              </a:rPr>
              <a:t>Reconfiguration de l’empreinte dans la lignée germinale</a:t>
            </a:r>
          </a:p>
        </p:txBody>
      </p:sp>
      <p:sp>
        <p:nvSpPr>
          <p:cNvPr id="272466" name="Rectangle 82">
            <a:extLst>
              <a:ext uri="{FF2B5EF4-FFF2-40B4-BE49-F238E27FC236}">
                <a16:creationId xmlns:a16="http://schemas.microsoft.com/office/drawing/2014/main" id="{12756B0D-45E8-CE62-46DF-C2A3DA586E77}"/>
              </a:ext>
            </a:extLst>
          </p:cNvPr>
          <p:cNvSpPr>
            <a:spLocks noRot="1" noChangeArrowheads="1"/>
          </p:cNvSpPr>
          <p:nvPr/>
        </p:nvSpPr>
        <p:spPr bwMode="auto">
          <a:xfrm>
            <a:off x="0" y="5661025"/>
            <a:ext cx="3708400" cy="1008063"/>
          </a:xfrm>
          <a:prstGeom prst="rect">
            <a:avLst/>
          </a:prstGeom>
          <a:noFill/>
          <a:ln w="9525">
            <a:noFill/>
            <a:miter lim="800000"/>
            <a:headEnd/>
            <a:tailEnd/>
          </a:ln>
          <a:effectLst/>
        </p:spPr>
        <p:txBody>
          <a:bodyPr anchor="ctr"/>
          <a:lstStyle/>
          <a:p>
            <a:pPr eaLnBrk="1" hangingPunct="1">
              <a:defRPr/>
            </a:pPr>
            <a:r>
              <a:rPr lang="fr-FR" sz="2000" b="1">
                <a:solidFill>
                  <a:schemeClr val="tx2"/>
                </a:solidFill>
                <a:effectLst>
                  <a:outerShdw blurRad="38100" dist="38100" dir="2700000" algn="tl">
                    <a:srgbClr val="000000"/>
                  </a:outerShdw>
                </a:effectLst>
                <a:latin typeface="Garamond" pitchFamily="18" charset="0"/>
              </a:rPr>
              <a:t>Pw</a:t>
            </a:r>
            <a:r>
              <a:rPr lang="fr-FR">
                <a:solidFill>
                  <a:schemeClr val="tx2"/>
                </a:solidFill>
                <a:effectLst>
                  <a:outerShdw blurRad="38100" dist="38100" dir="2700000" algn="tl">
                    <a:srgbClr val="000000"/>
                  </a:outerShdw>
                </a:effectLst>
                <a:latin typeface="Garamond" pitchFamily="18" charset="0"/>
              </a:rPr>
              <a:t>: </a:t>
            </a:r>
            <a:r>
              <a:rPr lang="fr-FR" b="1">
                <a:solidFill>
                  <a:schemeClr val="tx2"/>
                </a:solidFill>
                <a:effectLst>
                  <a:outerShdw blurRad="38100" dist="38100" dir="2700000" algn="tl">
                    <a:srgbClr val="000000"/>
                  </a:outerShdw>
                </a:effectLst>
                <a:latin typeface="Garamond" pitchFamily="18" charset="0"/>
              </a:rPr>
              <a:t>soumis à empreinte maternelle (inactivation) exprimé que sur le chromosome d'origine paternelle</a:t>
            </a:r>
          </a:p>
        </p:txBody>
      </p:sp>
      <p:sp>
        <p:nvSpPr>
          <p:cNvPr id="64" name="Rectangle 2">
            <a:extLst>
              <a:ext uri="{FF2B5EF4-FFF2-40B4-BE49-F238E27FC236}">
                <a16:creationId xmlns:a16="http://schemas.microsoft.com/office/drawing/2014/main" id="{F4DABDBD-6411-A875-DFE6-1C4107116C1A}"/>
              </a:ext>
            </a:extLst>
          </p:cNvPr>
          <p:cNvSpPr txBox="1">
            <a:spLocks noRot="1" noChangeArrowheads="1"/>
          </p:cNvSpPr>
          <p:nvPr/>
        </p:nvSpPr>
        <p:spPr>
          <a:xfrm>
            <a:off x="5715000" y="0"/>
            <a:ext cx="3429000" cy="357188"/>
          </a:xfrm>
          <a:prstGeom prst="rect">
            <a:avLst/>
          </a:prstGeom>
        </p:spPr>
        <p:txBody>
          <a:bodyPr/>
          <a:lstStyle/>
          <a:p>
            <a:pPr algn="ctr" eaLnBrk="1" hangingPunct="1">
              <a:defRPr/>
            </a:pPr>
            <a:r>
              <a:rPr lang="fr-FR" b="1" u="sng" kern="0" dirty="0">
                <a:effectLst>
                  <a:outerShdw blurRad="38100" dist="38100" dir="2700000" algn="tl">
                    <a:srgbClr val="000000"/>
                  </a:outerShdw>
                </a:effectLst>
                <a:latin typeface="+mj-lt"/>
                <a:ea typeface="+mj-ea"/>
                <a:cs typeface="+mj-cs"/>
              </a:rPr>
              <a:t>EMPREINTE GENOMIQUE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4494" name="Group 62">
            <a:extLst>
              <a:ext uri="{FF2B5EF4-FFF2-40B4-BE49-F238E27FC236}">
                <a16:creationId xmlns:a16="http://schemas.microsoft.com/office/drawing/2014/main" id="{516A1EC0-04D5-B7ED-0AF5-7168842F137D}"/>
              </a:ext>
            </a:extLst>
          </p:cNvPr>
          <p:cNvGraphicFramePr>
            <a:graphicFrameLocks noGrp="1"/>
          </p:cNvGraphicFramePr>
          <p:nvPr>
            <p:ph idx="1"/>
          </p:nvPr>
        </p:nvGraphicFramePr>
        <p:xfrm>
          <a:off x="0" y="620713"/>
          <a:ext cx="9144000" cy="6234112"/>
        </p:xfrm>
        <a:graphic>
          <a:graphicData uri="http://schemas.openxmlformats.org/drawingml/2006/table">
            <a:tbl>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66828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1" i="0" u="sng" strike="noStrike" cap="none" normalizeH="0" baseline="0">
                          <a:ln>
                            <a:noFill/>
                          </a:ln>
                          <a:solidFill>
                            <a:schemeClr val="hlink"/>
                          </a:solidFill>
                          <a:effectLst>
                            <a:outerShdw blurRad="38100" dist="38100" dir="2700000" algn="tl">
                              <a:srgbClr val="000000"/>
                            </a:outerShdw>
                          </a:effectLst>
                          <a:latin typeface="Garamond" pitchFamily="18" charset="0"/>
                        </a:rPr>
                        <a:t>4. Sd de PRADER WILLI</a:t>
                      </a:r>
                      <a:endParaRPr kumimoji="0" lang="fr-FR" sz="2800" b="0" i="0" u="sng" strike="noStrike" cap="none" normalizeH="0" baseline="0">
                        <a:ln>
                          <a:noFill/>
                        </a:ln>
                        <a:solidFill>
                          <a:schemeClr val="hlink"/>
                        </a:solidFill>
                        <a:effectLst>
                          <a:outerShdw blurRad="38100" dist="38100" dir="2700000" algn="tl">
                            <a:srgbClr val="000000"/>
                          </a:outerShdw>
                        </a:effectLst>
                        <a:latin typeface="Garamond"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1" i="0" u="sng" strike="noStrike" cap="none" normalizeH="0" baseline="0">
                          <a:ln>
                            <a:noFill/>
                          </a:ln>
                          <a:solidFill>
                            <a:schemeClr val="hlink"/>
                          </a:solidFill>
                          <a:effectLst>
                            <a:outerShdw blurRad="38100" dist="38100" dir="2700000" algn="tl">
                              <a:srgbClr val="000000"/>
                            </a:outerShdw>
                          </a:effectLst>
                          <a:latin typeface="Garamond" pitchFamily="18" charset="0"/>
                        </a:rPr>
                        <a:t>5. Syndrome d’ANGELMAN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a:ln>
                            <a:noFill/>
                          </a:ln>
                          <a:solidFill>
                            <a:schemeClr val="tx1"/>
                          </a:solidFill>
                          <a:effectLst>
                            <a:outerShdw blurRad="38100" dist="38100" dir="2700000" algn="tl">
                              <a:srgbClr val="000000"/>
                            </a:outerShdw>
                          </a:effectLst>
                          <a:latin typeface="Garamond" pitchFamily="18" charset="0"/>
                        </a:rPr>
                        <a:t>Incidence : 1/16000</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fr-FR" sz="2800" b="0" i="0" u="none" strike="noStrike" cap="none" normalizeH="0" baseline="0">
                          <a:ln>
                            <a:noFill/>
                          </a:ln>
                          <a:solidFill>
                            <a:schemeClr val="tx1"/>
                          </a:solidFill>
                          <a:effectLst>
                            <a:outerShdw blurRad="38100" dist="38100" dir="2700000" algn="tl">
                              <a:srgbClr val="000000"/>
                            </a:outerShdw>
                          </a:effectLst>
                          <a:latin typeface="Garamond" pitchFamily="18" charset="0"/>
                        </a:rPr>
                        <a:t>Incidence : 1/20 000</a:t>
                      </a:r>
                      <a:endParaRPr kumimoji="0" lang="fr-FR" sz="2800" b="1" i="0" u="sng" strike="noStrike" cap="none" normalizeH="0" baseline="0">
                        <a:ln>
                          <a:noFill/>
                        </a:ln>
                        <a:solidFill>
                          <a:schemeClr val="hlink"/>
                        </a:solidFill>
                        <a:effectLst>
                          <a:outerShdw blurRad="38100" dist="38100" dir="2700000" algn="tl">
                            <a:srgbClr val="000000"/>
                          </a:outerShdw>
                        </a:effectLst>
                        <a:latin typeface="Garamond"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2496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800" b="0" i="0" u="sng" strike="noStrike" cap="none" normalizeH="0" baseline="0">
                          <a:ln>
                            <a:noFill/>
                          </a:ln>
                          <a:solidFill>
                            <a:schemeClr val="hlink"/>
                          </a:solidFill>
                          <a:effectLst>
                            <a:outerShdw blurRad="38100" dist="38100" dir="2700000" algn="tl">
                              <a:srgbClr val="000000"/>
                            </a:outerShdw>
                          </a:effectLst>
                          <a:latin typeface="Garamond" pitchFamily="18" charset="0"/>
                        </a:rPr>
                        <a:t>Clinique</a:t>
                      </a:r>
                      <a:r>
                        <a:rPr kumimoji="0" lang="fr-FR" sz="2800" b="0" i="0" u="none" strike="noStrike" cap="none" normalizeH="0" baseline="0">
                          <a:ln>
                            <a:noFill/>
                          </a:ln>
                          <a:solidFill>
                            <a:schemeClr val="tx1"/>
                          </a:solidFill>
                          <a:effectLst>
                            <a:outerShdw blurRad="38100" dist="38100" dir="2700000" algn="tl">
                              <a:srgbClr val="000000"/>
                            </a:outerShdw>
                          </a:effectLst>
                          <a:latin typeface="Garamond" pitchFamily="18" charset="0"/>
                        </a:rPr>
                        <a:t> : Hypotonie néonatale, retard mental modéré , Petite taille, petites mains et pieds, obésité,  hypogonadisme, polyphagie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fr-FR" sz="2800" b="0" i="0" u="sng" strike="noStrike" cap="none" normalizeH="0" baseline="0">
                          <a:ln>
                            <a:noFill/>
                          </a:ln>
                          <a:solidFill>
                            <a:schemeClr val="hlink"/>
                          </a:solidFill>
                          <a:effectLst>
                            <a:outerShdw blurRad="38100" dist="38100" dir="2700000" algn="tl">
                              <a:srgbClr val="000000"/>
                            </a:outerShdw>
                          </a:effectLst>
                          <a:latin typeface="Garamond" pitchFamily="18" charset="0"/>
                        </a:rPr>
                        <a:t>Clinique</a:t>
                      </a:r>
                      <a:r>
                        <a:rPr kumimoji="0" lang="fr-FR" sz="2800" b="0" i="0" u="none" strike="noStrike" cap="none" normalizeH="0" baseline="0">
                          <a:ln>
                            <a:noFill/>
                          </a:ln>
                          <a:solidFill>
                            <a:schemeClr val="tx1"/>
                          </a:solidFill>
                          <a:effectLst>
                            <a:outerShdw blurRad="38100" dist="38100" dir="2700000" algn="tl">
                              <a:srgbClr val="000000"/>
                            </a:outerShdw>
                          </a:effectLst>
                          <a:latin typeface="Garamond" pitchFamily="18" charset="0"/>
                        </a:rPr>
                        <a:t> : Retard mental important, une ataxie, une absence de langage, des convulsions, un rire inapproprié et une hypopigmentation.</a:t>
                      </a:r>
                      <a:endParaRPr kumimoji="0" lang="fr-FR" sz="24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6830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400" b="1" i="1" u="none" strike="noStrike" cap="none" normalizeH="0" baseline="0">
                          <a:ln>
                            <a:noFill/>
                          </a:ln>
                          <a:solidFill>
                            <a:schemeClr val="tx1"/>
                          </a:solidFill>
                          <a:effectLst>
                            <a:outerShdw blurRad="38100" dist="38100" dir="2700000" algn="tl">
                              <a:srgbClr val="000000"/>
                            </a:outerShdw>
                          </a:effectLst>
                          <a:latin typeface="Garamond" pitchFamily="18" charset="0"/>
                        </a:rPr>
                        <a:t>Délétion impliquant la partie proximal du bras long du chromosome 15 hérité du père</a:t>
                      </a:r>
                      <a:r>
                        <a:rPr kumimoji="0" lang="fr-FR" sz="2400" b="1" i="0" u="none" strike="noStrike" cap="none" normalizeH="0" baseline="0">
                          <a:ln>
                            <a:noFill/>
                          </a:ln>
                          <a:solidFill>
                            <a:schemeClr val="tx1"/>
                          </a:solidFill>
                          <a:effectLst>
                            <a:outerShdw blurRad="38100" dist="38100" dir="2700000" algn="tl">
                              <a:srgbClr val="000000"/>
                            </a:outerShdw>
                          </a:effectLst>
                          <a:latin typeface="Garamond" pitchFamily="18" charset="0"/>
                        </a:rPr>
                        <a:t>.</a:t>
                      </a:r>
                      <a:endParaRPr kumimoji="0" lang="fr-FR" sz="24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fr-FR" sz="2400" b="1" i="1" u="none" strike="noStrike" cap="none" normalizeH="0" baseline="0">
                          <a:ln>
                            <a:noFill/>
                          </a:ln>
                          <a:solidFill>
                            <a:schemeClr val="tx1"/>
                          </a:solidFill>
                          <a:effectLst>
                            <a:outerShdw blurRad="38100" dist="38100" dir="2700000" algn="tl">
                              <a:srgbClr val="000000"/>
                            </a:outerShdw>
                          </a:effectLst>
                          <a:latin typeface="Garamond" pitchFamily="18" charset="0"/>
                        </a:rPr>
                        <a:t>Délétion impliquant la partie proximal du bras long du chromosome 15 hérité de la mère</a:t>
                      </a:r>
                      <a:r>
                        <a:rPr kumimoji="0" lang="fr-FR" sz="2400" b="1" i="0" u="none" strike="noStrike" cap="none" normalizeH="0" baseline="0">
                          <a:ln>
                            <a:noFill/>
                          </a:ln>
                          <a:solidFill>
                            <a:schemeClr val="tx1"/>
                          </a:solidFill>
                          <a:effectLst>
                            <a:outerShdw blurRad="38100" dist="38100" dir="2700000" algn="tl">
                              <a:srgbClr val="000000"/>
                            </a:outerShdw>
                          </a:effectLst>
                          <a:latin typeface="Garamond" pitchFamily="18" charset="0"/>
                        </a:rPr>
                        <a:t>.</a:t>
                      </a:r>
                      <a:endParaRPr kumimoji="0" lang="fr-FR" sz="24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544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r-FR" sz="2400" b="0" i="0" u="none" strike="noStrike" cap="none" normalizeH="0" baseline="0">
                          <a:ln>
                            <a:noFill/>
                          </a:ln>
                          <a:solidFill>
                            <a:schemeClr val="tx1"/>
                          </a:solidFill>
                          <a:effectLst>
                            <a:outerShdw blurRad="38100" dist="38100" dir="2700000" algn="tl">
                              <a:srgbClr val="000000"/>
                            </a:outerShdw>
                          </a:effectLst>
                          <a:latin typeface="Garamond" pitchFamily="18" charset="0"/>
                        </a:rPr>
                        <a:t>le gène PW, soumis à empreinte maternelle (inactivation). Ce gène n'est donc exprimé que sur le chromosome d'origine paternelle.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70000"/>
                        <a:buFont typeface="Wingdings" pitchFamily="2" charset="2"/>
                        <a:buNone/>
                        <a:tabLst/>
                      </a:pPr>
                      <a:r>
                        <a:rPr kumimoji="0" lang="fr-FR" sz="2400" b="0" i="0" u="none" strike="noStrike" cap="none" normalizeH="0" baseline="0">
                          <a:ln>
                            <a:noFill/>
                          </a:ln>
                          <a:solidFill>
                            <a:schemeClr val="tx1"/>
                          </a:solidFill>
                          <a:effectLst>
                            <a:outerShdw blurRad="38100" dist="38100" dir="2700000" algn="tl">
                              <a:srgbClr val="000000"/>
                            </a:outerShdw>
                          </a:effectLst>
                          <a:latin typeface="Garamond" pitchFamily="18" charset="0"/>
                        </a:rPr>
                        <a:t>le gène A, soumis à empreinte paternelle. Ce gène n'est donc exprimé que sur le chromosome d'origine maternelle.</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Rectangle 2">
            <a:extLst>
              <a:ext uri="{FF2B5EF4-FFF2-40B4-BE49-F238E27FC236}">
                <a16:creationId xmlns:a16="http://schemas.microsoft.com/office/drawing/2014/main" id="{4AA31E7B-6110-28C6-7C47-549CDF973D83}"/>
              </a:ext>
            </a:extLst>
          </p:cNvPr>
          <p:cNvSpPr>
            <a:spLocks noGrp="1" noRot="1" noChangeArrowheads="1"/>
          </p:cNvSpPr>
          <p:nvPr>
            <p:ph type="title"/>
          </p:nvPr>
        </p:nvSpPr>
        <p:spPr>
          <a:xfrm>
            <a:off x="5572125" y="0"/>
            <a:ext cx="3571875" cy="500063"/>
          </a:xfrm>
        </p:spPr>
        <p:txBody>
          <a:bodyPr/>
          <a:lstStyle/>
          <a:p>
            <a:pPr eaLnBrk="1" hangingPunct="1">
              <a:defRPr/>
            </a:pPr>
            <a:r>
              <a:rPr lang="fr-FR" sz="2000" u="sng" dirty="0">
                <a:solidFill>
                  <a:schemeClr val="tx1"/>
                </a:solidFill>
              </a:rPr>
              <a:t>EMPREINTE GENOMIQUE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AutoShape 4">
            <a:extLst>
              <a:ext uri="{FF2B5EF4-FFF2-40B4-BE49-F238E27FC236}">
                <a16:creationId xmlns:a16="http://schemas.microsoft.com/office/drawing/2014/main" id="{BBF5CE5D-4265-530B-D994-3B9EAE4EFA5B}"/>
              </a:ext>
            </a:extLst>
          </p:cNvPr>
          <p:cNvSpPr>
            <a:spLocks noChangeArrowheads="1"/>
          </p:cNvSpPr>
          <p:nvPr/>
        </p:nvSpPr>
        <p:spPr bwMode="auto">
          <a:xfrm>
            <a:off x="900113" y="406400"/>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54" name="Rectangle 5">
            <a:extLst>
              <a:ext uri="{FF2B5EF4-FFF2-40B4-BE49-F238E27FC236}">
                <a16:creationId xmlns:a16="http://schemas.microsoft.com/office/drawing/2014/main" id="{28E9AE64-8F33-0747-26C2-1AC858201699}"/>
              </a:ext>
            </a:extLst>
          </p:cNvPr>
          <p:cNvSpPr>
            <a:spLocks noChangeArrowheads="1"/>
          </p:cNvSpPr>
          <p:nvPr/>
        </p:nvSpPr>
        <p:spPr bwMode="auto">
          <a:xfrm>
            <a:off x="900113" y="693738"/>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55" name="Oval 6">
            <a:extLst>
              <a:ext uri="{FF2B5EF4-FFF2-40B4-BE49-F238E27FC236}">
                <a16:creationId xmlns:a16="http://schemas.microsoft.com/office/drawing/2014/main" id="{0F1FFB95-D223-E073-C829-961768BBCDBB}"/>
              </a:ext>
            </a:extLst>
          </p:cNvPr>
          <p:cNvSpPr>
            <a:spLocks noChangeArrowheads="1"/>
          </p:cNvSpPr>
          <p:nvPr/>
        </p:nvSpPr>
        <p:spPr bwMode="auto">
          <a:xfrm>
            <a:off x="827088" y="1414463"/>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5956" name="AutoShape 7">
            <a:extLst>
              <a:ext uri="{FF2B5EF4-FFF2-40B4-BE49-F238E27FC236}">
                <a16:creationId xmlns:a16="http://schemas.microsoft.com/office/drawing/2014/main" id="{3A22F011-2283-4A2E-126C-E78CCAF4DA6A}"/>
              </a:ext>
            </a:extLst>
          </p:cNvPr>
          <p:cNvSpPr>
            <a:spLocks noChangeArrowheads="1"/>
          </p:cNvSpPr>
          <p:nvPr/>
        </p:nvSpPr>
        <p:spPr bwMode="auto">
          <a:xfrm>
            <a:off x="1331913" y="406400"/>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57" name="Rectangle 8">
            <a:extLst>
              <a:ext uri="{FF2B5EF4-FFF2-40B4-BE49-F238E27FC236}">
                <a16:creationId xmlns:a16="http://schemas.microsoft.com/office/drawing/2014/main" id="{34261530-E3D0-C093-BCAA-B88D92883A2F}"/>
              </a:ext>
            </a:extLst>
          </p:cNvPr>
          <p:cNvSpPr>
            <a:spLocks noChangeArrowheads="1"/>
          </p:cNvSpPr>
          <p:nvPr/>
        </p:nvSpPr>
        <p:spPr bwMode="auto">
          <a:xfrm>
            <a:off x="1331913" y="693738"/>
            <a:ext cx="215900" cy="144462"/>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58" name="Oval 9">
            <a:extLst>
              <a:ext uri="{FF2B5EF4-FFF2-40B4-BE49-F238E27FC236}">
                <a16:creationId xmlns:a16="http://schemas.microsoft.com/office/drawing/2014/main" id="{B3B3B52A-4976-3458-463C-D0E71A15022A}"/>
              </a:ext>
            </a:extLst>
          </p:cNvPr>
          <p:cNvSpPr>
            <a:spLocks noChangeArrowheads="1"/>
          </p:cNvSpPr>
          <p:nvPr/>
        </p:nvSpPr>
        <p:spPr bwMode="auto">
          <a:xfrm>
            <a:off x="1258888" y="1414463"/>
            <a:ext cx="360362"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59" name="Rectangle 10">
            <a:extLst>
              <a:ext uri="{FF2B5EF4-FFF2-40B4-BE49-F238E27FC236}">
                <a16:creationId xmlns:a16="http://schemas.microsoft.com/office/drawing/2014/main" id="{4B5F9F47-227C-43DB-DAA5-E3502E7ACA40}"/>
              </a:ext>
            </a:extLst>
          </p:cNvPr>
          <p:cNvSpPr>
            <a:spLocks noChangeArrowheads="1"/>
          </p:cNvSpPr>
          <p:nvPr/>
        </p:nvSpPr>
        <p:spPr bwMode="auto">
          <a:xfrm>
            <a:off x="323850" y="549275"/>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60" name="Rectangle 11">
            <a:extLst>
              <a:ext uri="{FF2B5EF4-FFF2-40B4-BE49-F238E27FC236}">
                <a16:creationId xmlns:a16="http://schemas.microsoft.com/office/drawing/2014/main" id="{0AEA3AC6-8150-5C97-71CD-2577D9BD8EDE}"/>
              </a:ext>
            </a:extLst>
          </p:cNvPr>
          <p:cNvSpPr>
            <a:spLocks noChangeArrowheads="1"/>
          </p:cNvSpPr>
          <p:nvPr/>
        </p:nvSpPr>
        <p:spPr bwMode="auto">
          <a:xfrm>
            <a:off x="1619250" y="549275"/>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61" name="Rectangle 12">
            <a:extLst>
              <a:ext uri="{FF2B5EF4-FFF2-40B4-BE49-F238E27FC236}">
                <a16:creationId xmlns:a16="http://schemas.microsoft.com/office/drawing/2014/main" id="{6AA91403-068F-1B8A-1887-96941D6BC0C3}"/>
              </a:ext>
            </a:extLst>
          </p:cNvPr>
          <p:cNvSpPr>
            <a:spLocks noChangeArrowheads="1"/>
          </p:cNvSpPr>
          <p:nvPr/>
        </p:nvSpPr>
        <p:spPr bwMode="auto">
          <a:xfrm>
            <a:off x="466725" y="134143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62" name="Rectangle 13">
            <a:extLst>
              <a:ext uri="{FF2B5EF4-FFF2-40B4-BE49-F238E27FC236}">
                <a16:creationId xmlns:a16="http://schemas.microsoft.com/office/drawing/2014/main" id="{135033E0-3CEB-38C9-0849-6B65C05D35BC}"/>
              </a:ext>
            </a:extLst>
          </p:cNvPr>
          <p:cNvSpPr>
            <a:spLocks noChangeArrowheads="1"/>
          </p:cNvSpPr>
          <p:nvPr/>
        </p:nvSpPr>
        <p:spPr bwMode="auto">
          <a:xfrm>
            <a:off x="1619250" y="134143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63" name="AutoShape 14">
            <a:extLst>
              <a:ext uri="{FF2B5EF4-FFF2-40B4-BE49-F238E27FC236}">
                <a16:creationId xmlns:a16="http://schemas.microsoft.com/office/drawing/2014/main" id="{CE773E41-239B-F3ED-866F-F1155FB71E9C}"/>
              </a:ext>
            </a:extLst>
          </p:cNvPr>
          <p:cNvSpPr>
            <a:spLocks noChangeArrowheads="1"/>
          </p:cNvSpPr>
          <p:nvPr/>
        </p:nvSpPr>
        <p:spPr bwMode="auto">
          <a:xfrm>
            <a:off x="2844800" y="404813"/>
            <a:ext cx="215900" cy="1439862"/>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64" name="Rectangle 15">
            <a:extLst>
              <a:ext uri="{FF2B5EF4-FFF2-40B4-BE49-F238E27FC236}">
                <a16:creationId xmlns:a16="http://schemas.microsoft.com/office/drawing/2014/main" id="{E806B0C6-D20C-DCA9-40EE-8F2765CDF692}"/>
              </a:ext>
            </a:extLst>
          </p:cNvPr>
          <p:cNvSpPr>
            <a:spLocks noChangeArrowheads="1"/>
          </p:cNvSpPr>
          <p:nvPr/>
        </p:nvSpPr>
        <p:spPr bwMode="auto">
          <a:xfrm>
            <a:off x="2844800" y="692150"/>
            <a:ext cx="215900" cy="144463"/>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65" name="Oval 16">
            <a:extLst>
              <a:ext uri="{FF2B5EF4-FFF2-40B4-BE49-F238E27FC236}">
                <a16:creationId xmlns:a16="http://schemas.microsoft.com/office/drawing/2014/main" id="{E40DD1CA-4984-754A-93C1-3CABC8FC8573}"/>
              </a:ext>
            </a:extLst>
          </p:cNvPr>
          <p:cNvSpPr>
            <a:spLocks noChangeArrowheads="1"/>
          </p:cNvSpPr>
          <p:nvPr/>
        </p:nvSpPr>
        <p:spPr bwMode="auto">
          <a:xfrm>
            <a:off x="2771775" y="1412875"/>
            <a:ext cx="360363"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5966" name="AutoShape 17">
            <a:extLst>
              <a:ext uri="{FF2B5EF4-FFF2-40B4-BE49-F238E27FC236}">
                <a16:creationId xmlns:a16="http://schemas.microsoft.com/office/drawing/2014/main" id="{3B424CFB-56C1-C829-9D81-CA31C7EFDB8E}"/>
              </a:ext>
            </a:extLst>
          </p:cNvPr>
          <p:cNvSpPr>
            <a:spLocks noChangeArrowheads="1"/>
          </p:cNvSpPr>
          <p:nvPr/>
        </p:nvSpPr>
        <p:spPr bwMode="auto">
          <a:xfrm>
            <a:off x="3276600" y="404813"/>
            <a:ext cx="215900" cy="1439862"/>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67" name="Rectangle 18">
            <a:extLst>
              <a:ext uri="{FF2B5EF4-FFF2-40B4-BE49-F238E27FC236}">
                <a16:creationId xmlns:a16="http://schemas.microsoft.com/office/drawing/2014/main" id="{01B032D3-71B7-CEE6-DB41-001AC7F39997}"/>
              </a:ext>
            </a:extLst>
          </p:cNvPr>
          <p:cNvSpPr>
            <a:spLocks noChangeArrowheads="1"/>
          </p:cNvSpPr>
          <p:nvPr/>
        </p:nvSpPr>
        <p:spPr bwMode="auto">
          <a:xfrm>
            <a:off x="3276600" y="692150"/>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68" name="Oval 19">
            <a:extLst>
              <a:ext uri="{FF2B5EF4-FFF2-40B4-BE49-F238E27FC236}">
                <a16:creationId xmlns:a16="http://schemas.microsoft.com/office/drawing/2014/main" id="{D52040CA-911A-514D-2EE6-0DD568F80C87}"/>
              </a:ext>
            </a:extLst>
          </p:cNvPr>
          <p:cNvSpPr>
            <a:spLocks noChangeArrowheads="1"/>
          </p:cNvSpPr>
          <p:nvPr/>
        </p:nvSpPr>
        <p:spPr bwMode="auto">
          <a:xfrm>
            <a:off x="3203575" y="1412875"/>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69" name="Rectangle 20">
            <a:extLst>
              <a:ext uri="{FF2B5EF4-FFF2-40B4-BE49-F238E27FC236}">
                <a16:creationId xmlns:a16="http://schemas.microsoft.com/office/drawing/2014/main" id="{83BBD407-C7E8-F49C-0894-FE5ED1C1F48E}"/>
              </a:ext>
            </a:extLst>
          </p:cNvPr>
          <p:cNvSpPr>
            <a:spLocks noChangeArrowheads="1"/>
          </p:cNvSpPr>
          <p:nvPr/>
        </p:nvSpPr>
        <p:spPr bwMode="auto">
          <a:xfrm>
            <a:off x="2268538" y="547688"/>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70" name="Rectangle 21">
            <a:extLst>
              <a:ext uri="{FF2B5EF4-FFF2-40B4-BE49-F238E27FC236}">
                <a16:creationId xmlns:a16="http://schemas.microsoft.com/office/drawing/2014/main" id="{2DDBFA27-EF05-4981-1D6C-C36C59952860}"/>
              </a:ext>
            </a:extLst>
          </p:cNvPr>
          <p:cNvSpPr>
            <a:spLocks noChangeArrowheads="1"/>
          </p:cNvSpPr>
          <p:nvPr/>
        </p:nvSpPr>
        <p:spPr bwMode="auto">
          <a:xfrm>
            <a:off x="3563938" y="547688"/>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71" name="Rectangle 22">
            <a:extLst>
              <a:ext uri="{FF2B5EF4-FFF2-40B4-BE49-F238E27FC236}">
                <a16:creationId xmlns:a16="http://schemas.microsoft.com/office/drawing/2014/main" id="{FD7C319A-2E94-B731-2F3C-CAACECC99828}"/>
              </a:ext>
            </a:extLst>
          </p:cNvPr>
          <p:cNvSpPr>
            <a:spLocks noChangeArrowheads="1"/>
          </p:cNvSpPr>
          <p:nvPr/>
        </p:nvSpPr>
        <p:spPr bwMode="auto">
          <a:xfrm>
            <a:off x="2411413" y="133985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72" name="Rectangle 23">
            <a:extLst>
              <a:ext uri="{FF2B5EF4-FFF2-40B4-BE49-F238E27FC236}">
                <a16:creationId xmlns:a16="http://schemas.microsoft.com/office/drawing/2014/main" id="{689651C8-77FC-950A-8015-0FB173E8855B}"/>
              </a:ext>
            </a:extLst>
          </p:cNvPr>
          <p:cNvSpPr>
            <a:spLocks noChangeArrowheads="1"/>
          </p:cNvSpPr>
          <p:nvPr/>
        </p:nvSpPr>
        <p:spPr bwMode="auto">
          <a:xfrm>
            <a:off x="3563938" y="133985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73" name="AutoShape 34">
            <a:extLst>
              <a:ext uri="{FF2B5EF4-FFF2-40B4-BE49-F238E27FC236}">
                <a16:creationId xmlns:a16="http://schemas.microsoft.com/office/drawing/2014/main" id="{61347E53-B605-75AD-34C2-C24E225C6E5B}"/>
              </a:ext>
            </a:extLst>
          </p:cNvPr>
          <p:cNvSpPr>
            <a:spLocks noChangeArrowheads="1"/>
          </p:cNvSpPr>
          <p:nvPr/>
        </p:nvSpPr>
        <p:spPr bwMode="auto">
          <a:xfrm>
            <a:off x="973138" y="242252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74" name="Rectangle 35">
            <a:extLst>
              <a:ext uri="{FF2B5EF4-FFF2-40B4-BE49-F238E27FC236}">
                <a16:creationId xmlns:a16="http://schemas.microsoft.com/office/drawing/2014/main" id="{B221048B-B92B-5FB9-4A28-42EF9DB3D197}"/>
              </a:ext>
            </a:extLst>
          </p:cNvPr>
          <p:cNvSpPr>
            <a:spLocks noChangeArrowheads="1"/>
          </p:cNvSpPr>
          <p:nvPr/>
        </p:nvSpPr>
        <p:spPr bwMode="auto">
          <a:xfrm>
            <a:off x="973138" y="270986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75" name="Oval 36">
            <a:extLst>
              <a:ext uri="{FF2B5EF4-FFF2-40B4-BE49-F238E27FC236}">
                <a16:creationId xmlns:a16="http://schemas.microsoft.com/office/drawing/2014/main" id="{DC6E0DDC-AB17-3AD3-B59C-081472340641}"/>
              </a:ext>
            </a:extLst>
          </p:cNvPr>
          <p:cNvSpPr>
            <a:spLocks noChangeArrowheads="1"/>
          </p:cNvSpPr>
          <p:nvPr/>
        </p:nvSpPr>
        <p:spPr bwMode="auto">
          <a:xfrm>
            <a:off x="900113" y="343058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5976" name="AutoShape 37">
            <a:extLst>
              <a:ext uri="{FF2B5EF4-FFF2-40B4-BE49-F238E27FC236}">
                <a16:creationId xmlns:a16="http://schemas.microsoft.com/office/drawing/2014/main" id="{2C6CE0E0-D4E0-5F40-2E61-EE1AB5E75176}"/>
              </a:ext>
            </a:extLst>
          </p:cNvPr>
          <p:cNvSpPr>
            <a:spLocks noChangeArrowheads="1"/>
          </p:cNvSpPr>
          <p:nvPr/>
        </p:nvSpPr>
        <p:spPr bwMode="auto">
          <a:xfrm>
            <a:off x="1404938" y="242252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77" name="Rectangle 38">
            <a:extLst>
              <a:ext uri="{FF2B5EF4-FFF2-40B4-BE49-F238E27FC236}">
                <a16:creationId xmlns:a16="http://schemas.microsoft.com/office/drawing/2014/main" id="{7D54EB63-FE15-2D81-34CA-B3E50C83E9FA}"/>
              </a:ext>
            </a:extLst>
          </p:cNvPr>
          <p:cNvSpPr>
            <a:spLocks noChangeArrowheads="1"/>
          </p:cNvSpPr>
          <p:nvPr/>
        </p:nvSpPr>
        <p:spPr bwMode="auto">
          <a:xfrm>
            <a:off x="1404938" y="2709863"/>
            <a:ext cx="215900" cy="144462"/>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78" name="Oval 39">
            <a:extLst>
              <a:ext uri="{FF2B5EF4-FFF2-40B4-BE49-F238E27FC236}">
                <a16:creationId xmlns:a16="http://schemas.microsoft.com/office/drawing/2014/main" id="{4DC10FD9-5538-A52F-FD5C-4128A6EC0B45}"/>
              </a:ext>
            </a:extLst>
          </p:cNvPr>
          <p:cNvSpPr>
            <a:spLocks noChangeArrowheads="1"/>
          </p:cNvSpPr>
          <p:nvPr/>
        </p:nvSpPr>
        <p:spPr bwMode="auto">
          <a:xfrm>
            <a:off x="1331913" y="343058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79" name="Rectangle 40">
            <a:extLst>
              <a:ext uri="{FF2B5EF4-FFF2-40B4-BE49-F238E27FC236}">
                <a16:creationId xmlns:a16="http://schemas.microsoft.com/office/drawing/2014/main" id="{6BE2C5BC-AFAB-CDE5-A1B6-1021DC592A20}"/>
              </a:ext>
            </a:extLst>
          </p:cNvPr>
          <p:cNvSpPr>
            <a:spLocks noChangeArrowheads="1"/>
          </p:cNvSpPr>
          <p:nvPr/>
        </p:nvSpPr>
        <p:spPr bwMode="auto">
          <a:xfrm>
            <a:off x="396875" y="256540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80" name="Rectangle 41">
            <a:extLst>
              <a:ext uri="{FF2B5EF4-FFF2-40B4-BE49-F238E27FC236}">
                <a16:creationId xmlns:a16="http://schemas.microsoft.com/office/drawing/2014/main" id="{1C870A37-D9D0-C6A8-2F87-522F9B328793}"/>
              </a:ext>
            </a:extLst>
          </p:cNvPr>
          <p:cNvSpPr>
            <a:spLocks noChangeArrowheads="1"/>
          </p:cNvSpPr>
          <p:nvPr/>
        </p:nvSpPr>
        <p:spPr bwMode="auto">
          <a:xfrm>
            <a:off x="1692275" y="256540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81" name="Rectangle 42">
            <a:extLst>
              <a:ext uri="{FF2B5EF4-FFF2-40B4-BE49-F238E27FC236}">
                <a16:creationId xmlns:a16="http://schemas.microsoft.com/office/drawing/2014/main" id="{027B8AE7-9C10-915B-0D36-1A324C6B0B3D}"/>
              </a:ext>
            </a:extLst>
          </p:cNvPr>
          <p:cNvSpPr>
            <a:spLocks noChangeArrowheads="1"/>
          </p:cNvSpPr>
          <p:nvPr/>
        </p:nvSpPr>
        <p:spPr bwMode="auto">
          <a:xfrm>
            <a:off x="539750" y="33575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82" name="Rectangle 43">
            <a:extLst>
              <a:ext uri="{FF2B5EF4-FFF2-40B4-BE49-F238E27FC236}">
                <a16:creationId xmlns:a16="http://schemas.microsoft.com/office/drawing/2014/main" id="{20610363-96D2-1330-E2F9-6B61F4AE62FA}"/>
              </a:ext>
            </a:extLst>
          </p:cNvPr>
          <p:cNvSpPr>
            <a:spLocks noChangeArrowheads="1"/>
          </p:cNvSpPr>
          <p:nvPr/>
        </p:nvSpPr>
        <p:spPr bwMode="auto">
          <a:xfrm>
            <a:off x="1692275" y="33575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83" name="AutoShape 44">
            <a:extLst>
              <a:ext uri="{FF2B5EF4-FFF2-40B4-BE49-F238E27FC236}">
                <a16:creationId xmlns:a16="http://schemas.microsoft.com/office/drawing/2014/main" id="{104F3912-2CCD-B861-78A1-058324E10093}"/>
              </a:ext>
            </a:extLst>
          </p:cNvPr>
          <p:cNvSpPr>
            <a:spLocks noChangeArrowheads="1"/>
          </p:cNvSpPr>
          <p:nvPr/>
        </p:nvSpPr>
        <p:spPr bwMode="auto">
          <a:xfrm>
            <a:off x="2844800" y="242252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84" name="Rectangle 45">
            <a:extLst>
              <a:ext uri="{FF2B5EF4-FFF2-40B4-BE49-F238E27FC236}">
                <a16:creationId xmlns:a16="http://schemas.microsoft.com/office/drawing/2014/main" id="{FC34C1D7-621E-13FD-5BC9-D000966690A9}"/>
              </a:ext>
            </a:extLst>
          </p:cNvPr>
          <p:cNvSpPr>
            <a:spLocks noChangeArrowheads="1"/>
          </p:cNvSpPr>
          <p:nvPr/>
        </p:nvSpPr>
        <p:spPr bwMode="auto">
          <a:xfrm>
            <a:off x="2844800" y="27098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85" name="Oval 46">
            <a:extLst>
              <a:ext uri="{FF2B5EF4-FFF2-40B4-BE49-F238E27FC236}">
                <a16:creationId xmlns:a16="http://schemas.microsoft.com/office/drawing/2014/main" id="{0B1509B3-5609-DAA5-5208-49B5F5261E81}"/>
              </a:ext>
            </a:extLst>
          </p:cNvPr>
          <p:cNvSpPr>
            <a:spLocks noChangeArrowheads="1"/>
          </p:cNvSpPr>
          <p:nvPr/>
        </p:nvSpPr>
        <p:spPr bwMode="auto">
          <a:xfrm>
            <a:off x="2771775" y="343058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5986" name="AutoShape 47">
            <a:extLst>
              <a:ext uri="{FF2B5EF4-FFF2-40B4-BE49-F238E27FC236}">
                <a16:creationId xmlns:a16="http://schemas.microsoft.com/office/drawing/2014/main" id="{1E992C9C-AD8C-A2EE-3DB3-2F5BE62A58EB}"/>
              </a:ext>
            </a:extLst>
          </p:cNvPr>
          <p:cNvSpPr>
            <a:spLocks noChangeArrowheads="1"/>
          </p:cNvSpPr>
          <p:nvPr/>
        </p:nvSpPr>
        <p:spPr bwMode="auto">
          <a:xfrm>
            <a:off x="3276600" y="242252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5987" name="Rectangle 48">
            <a:extLst>
              <a:ext uri="{FF2B5EF4-FFF2-40B4-BE49-F238E27FC236}">
                <a16:creationId xmlns:a16="http://schemas.microsoft.com/office/drawing/2014/main" id="{E7517330-F6A1-8243-A45A-0BED6F444CAA}"/>
              </a:ext>
            </a:extLst>
          </p:cNvPr>
          <p:cNvSpPr>
            <a:spLocks noChangeArrowheads="1"/>
          </p:cNvSpPr>
          <p:nvPr/>
        </p:nvSpPr>
        <p:spPr bwMode="auto">
          <a:xfrm>
            <a:off x="3276600" y="27098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88" name="Oval 49">
            <a:extLst>
              <a:ext uri="{FF2B5EF4-FFF2-40B4-BE49-F238E27FC236}">
                <a16:creationId xmlns:a16="http://schemas.microsoft.com/office/drawing/2014/main" id="{BA1992C0-2C91-4404-6C39-BE96B9DF638F}"/>
              </a:ext>
            </a:extLst>
          </p:cNvPr>
          <p:cNvSpPr>
            <a:spLocks noChangeArrowheads="1"/>
          </p:cNvSpPr>
          <p:nvPr/>
        </p:nvSpPr>
        <p:spPr bwMode="auto">
          <a:xfrm>
            <a:off x="3203575" y="343058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89" name="Rectangle 50">
            <a:extLst>
              <a:ext uri="{FF2B5EF4-FFF2-40B4-BE49-F238E27FC236}">
                <a16:creationId xmlns:a16="http://schemas.microsoft.com/office/drawing/2014/main" id="{2E2F609B-1BAD-6589-468E-FD53041CC644}"/>
              </a:ext>
            </a:extLst>
          </p:cNvPr>
          <p:cNvSpPr>
            <a:spLocks noChangeArrowheads="1"/>
          </p:cNvSpPr>
          <p:nvPr/>
        </p:nvSpPr>
        <p:spPr bwMode="auto">
          <a:xfrm>
            <a:off x="2268538" y="25654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90" name="Rectangle 51">
            <a:extLst>
              <a:ext uri="{FF2B5EF4-FFF2-40B4-BE49-F238E27FC236}">
                <a16:creationId xmlns:a16="http://schemas.microsoft.com/office/drawing/2014/main" id="{E4CC3A66-B5D0-D198-96B6-6619911C3B62}"/>
              </a:ext>
            </a:extLst>
          </p:cNvPr>
          <p:cNvSpPr>
            <a:spLocks noChangeArrowheads="1"/>
          </p:cNvSpPr>
          <p:nvPr/>
        </p:nvSpPr>
        <p:spPr bwMode="auto">
          <a:xfrm>
            <a:off x="3563938" y="25654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91" name="Rectangle 52">
            <a:extLst>
              <a:ext uri="{FF2B5EF4-FFF2-40B4-BE49-F238E27FC236}">
                <a16:creationId xmlns:a16="http://schemas.microsoft.com/office/drawing/2014/main" id="{ADAB4535-4B09-4DAA-918C-37C0964DE861}"/>
              </a:ext>
            </a:extLst>
          </p:cNvPr>
          <p:cNvSpPr>
            <a:spLocks noChangeArrowheads="1"/>
          </p:cNvSpPr>
          <p:nvPr/>
        </p:nvSpPr>
        <p:spPr bwMode="auto">
          <a:xfrm>
            <a:off x="2411413" y="33575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92" name="Rectangle 53">
            <a:extLst>
              <a:ext uri="{FF2B5EF4-FFF2-40B4-BE49-F238E27FC236}">
                <a16:creationId xmlns:a16="http://schemas.microsoft.com/office/drawing/2014/main" id="{B6C17F48-2564-C1E0-0C34-1CDED480320B}"/>
              </a:ext>
            </a:extLst>
          </p:cNvPr>
          <p:cNvSpPr>
            <a:spLocks noChangeArrowheads="1"/>
          </p:cNvSpPr>
          <p:nvPr/>
        </p:nvSpPr>
        <p:spPr bwMode="auto">
          <a:xfrm>
            <a:off x="3563938" y="33575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93" name="AutoShape 54">
            <a:extLst>
              <a:ext uri="{FF2B5EF4-FFF2-40B4-BE49-F238E27FC236}">
                <a16:creationId xmlns:a16="http://schemas.microsoft.com/office/drawing/2014/main" id="{DBC6C64E-6299-307C-A9EA-40BBCF8665AE}"/>
              </a:ext>
            </a:extLst>
          </p:cNvPr>
          <p:cNvSpPr>
            <a:spLocks noChangeArrowheads="1"/>
          </p:cNvSpPr>
          <p:nvPr/>
        </p:nvSpPr>
        <p:spPr bwMode="auto">
          <a:xfrm>
            <a:off x="1836738" y="4725988"/>
            <a:ext cx="215900" cy="1439862"/>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94" name="Rectangle 55">
            <a:extLst>
              <a:ext uri="{FF2B5EF4-FFF2-40B4-BE49-F238E27FC236}">
                <a16:creationId xmlns:a16="http://schemas.microsoft.com/office/drawing/2014/main" id="{15C0291A-5051-8353-A2B1-3A63CB986D80}"/>
              </a:ext>
            </a:extLst>
          </p:cNvPr>
          <p:cNvSpPr>
            <a:spLocks noChangeArrowheads="1"/>
          </p:cNvSpPr>
          <p:nvPr/>
        </p:nvSpPr>
        <p:spPr bwMode="auto">
          <a:xfrm>
            <a:off x="1836738" y="5013325"/>
            <a:ext cx="215900" cy="144463"/>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95" name="Oval 56">
            <a:extLst>
              <a:ext uri="{FF2B5EF4-FFF2-40B4-BE49-F238E27FC236}">
                <a16:creationId xmlns:a16="http://schemas.microsoft.com/office/drawing/2014/main" id="{BAA5B3A5-BEA2-4C75-22B6-5BAC53DFC6EC}"/>
              </a:ext>
            </a:extLst>
          </p:cNvPr>
          <p:cNvSpPr>
            <a:spLocks noChangeArrowheads="1"/>
          </p:cNvSpPr>
          <p:nvPr/>
        </p:nvSpPr>
        <p:spPr bwMode="auto">
          <a:xfrm>
            <a:off x="1763713" y="5734050"/>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96" name="Rectangle 57">
            <a:extLst>
              <a:ext uri="{FF2B5EF4-FFF2-40B4-BE49-F238E27FC236}">
                <a16:creationId xmlns:a16="http://schemas.microsoft.com/office/drawing/2014/main" id="{93AD50DB-0762-33EA-8F17-CEB092BCF526}"/>
              </a:ext>
            </a:extLst>
          </p:cNvPr>
          <p:cNvSpPr>
            <a:spLocks noChangeArrowheads="1"/>
          </p:cNvSpPr>
          <p:nvPr/>
        </p:nvSpPr>
        <p:spPr bwMode="auto">
          <a:xfrm>
            <a:off x="1116013" y="4868863"/>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5997" name="Rectangle 58">
            <a:extLst>
              <a:ext uri="{FF2B5EF4-FFF2-40B4-BE49-F238E27FC236}">
                <a16:creationId xmlns:a16="http://schemas.microsoft.com/office/drawing/2014/main" id="{47B4458E-6209-F610-A3A5-6DA30F778766}"/>
              </a:ext>
            </a:extLst>
          </p:cNvPr>
          <p:cNvSpPr>
            <a:spLocks noChangeArrowheads="1"/>
          </p:cNvSpPr>
          <p:nvPr/>
        </p:nvSpPr>
        <p:spPr bwMode="auto">
          <a:xfrm>
            <a:off x="1258888" y="558958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5998" name="AutoShape 59">
            <a:extLst>
              <a:ext uri="{FF2B5EF4-FFF2-40B4-BE49-F238E27FC236}">
                <a16:creationId xmlns:a16="http://schemas.microsoft.com/office/drawing/2014/main" id="{407CD41D-B321-CB48-DFC2-28F9C17A8D91}"/>
              </a:ext>
            </a:extLst>
          </p:cNvPr>
          <p:cNvSpPr>
            <a:spLocks noChangeArrowheads="1"/>
          </p:cNvSpPr>
          <p:nvPr/>
        </p:nvSpPr>
        <p:spPr bwMode="auto">
          <a:xfrm>
            <a:off x="2413000" y="4725988"/>
            <a:ext cx="215900" cy="1439862"/>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5999" name="Rectangle 60">
            <a:extLst>
              <a:ext uri="{FF2B5EF4-FFF2-40B4-BE49-F238E27FC236}">
                <a16:creationId xmlns:a16="http://schemas.microsoft.com/office/drawing/2014/main" id="{C094C75B-6073-1C69-3623-1B10F9DA4EEC}"/>
              </a:ext>
            </a:extLst>
          </p:cNvPr>
          <p:cNvSpPr>
            <a:spLocks noChangeArrowheads="1"/>
          </p:cNvSpPr>
          <p:nvPr/>
        </p:nvSpPr>
        <p:spPr bwMode="auto">
          <a:xfrm>
            <a:off x="2413000" y="5013325"/>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00" name="Oval 61">
            <a:extLst>
              <a:ext uri="{FF2B5EF4-FFF2-40B4-BE49-F238E27FC236}">
                <a16:creationId xmlns:a16="http://schemas.microsoft.com/office/drawing/2014/main" id="{1DB124AE-82A7-644A-F850-0AC1588B7C5C}"/>
              </a:ext>
            </a:extLst>
          </p:cNvPr>
          <p:cNvSpPr>
            <a:spLocks noChangeArrowheads="1"/>
          </p:cNvSpPr>
          <p:nvPr/>
        </p:nvSpPr>
        <p:spPr bwMode="auto">
          <a:xfrm>
            <a:off x="2339975" y="5734050"/>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01" name="Rectangle 62">
            <a:extLst>
              <a:ext uri="{FF2B5EF4-FFF2-40B4-BE49-F238E27FC236}">
                <a16:creationId xmlns:a16="http://schemas.microsoft.com/office/drawing/2014/main" id="{D8BA9115-B27C-5125-F358-99FD94FA2C33}"/>
              </a:ext>
            </a:extLst>
          </p:cNvPr>
          <p:cNvSpPr>
            <a:spLocks noChangeArrowheads="1"/>
          </p:cNvSpPr>
          <p:nvPr/>
        </p:nvSpPr>
        <p:spPr bwMode="auto">
          <a:xfrm>
            <a:off x="2771775" y="4868863"/>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02" name="Rectangle 63">
            <a:extLst>
              <a:ext uri="{FF2B5EF4-FFF2-40B4-BE49-F238E27FC236}">
                <a16:creationId xmlns:a16="http://schemas.microsoft.com/office/drawing/2014/main" id="{90AAC814-3CEB-F25D-7B27-1AC8FE725644}"/>
              </a:ext>
            </a:extLst>
          </p:cNvPr>
          <p:cNvSpPr>
            <a:spLocks noChangeArrowheads="1"/>
          </p:cNvSpPr>
          <p:nvPr/>
        </p:nvSpPr>
        <p:spPr bwMode="auto">
          <a:xfrm>
            <a:off x="2916238" y="558958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03" name="Rectangle 64">
            <a:extLst>
              <a:ext uri="{FF2B5EF4-FFF2-40B4-BE49-F238E27FC236}">
                <a16:creationId xmlns:a16="http://schemas.microsoft.com/office/drawing/2014/main" id="{F1D79BF6-3CD0-390F-E41B-31B377268BC5}"/>
              </a:ext>
            </a:extLst>
          </p:cNvPr>
          <p:cNvSpPr>
            <a:spLocks noChangeArrowheads="1"/>
          </p:cNvSpPr>
          <p:nvPr/>
        </p:nvSpPr>
        <p:spPr bwMode="auto">
          <a:xfrm>
            <a:off x="1763713" y="981075"/>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04" name="Oval 65">
            <a:extLst>
              <a:ext uri="{FF2B5EF4-FFF2-40B4-BE49-F238E27FC236}">
                <a16:creationId xmlns:a16="http://schemas.microsoft.com/office/drawing/2014/main" id="{2F738EE8-C991-7238-FE03-50E8CE2596E4}"/>
              </a:ext>
            </a:extLst>
          </p:cNvPr>
          <p:cNvSpPr>
            <a:spLocks noChangeArrowheads="1"/>
          </p:cNvSpPr>
          <p:nvPr/>
        </p:nvSpPr>
        <p:spPr bwMode="auto">
          <a:xfrm>
            <a:off x="2268538" y="981075"/>
            <a:ext cx="504825"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05" name="Line 66">
            <a:extLst>
              <a:ext uri="{FF2B5EF4-FFF2-40B4-BE49-F238E27FC236}">
                <a16:creationId xmlns:a16="http://schemas.microsoft.com/office/drawing/2014/main" id="{70010664-C84C-DA7C-AE2D-F32B7D5C0F29}"/>
              </a:ext>
            </a:extLst>
          </p:cNvPr>
          <p:cNvSpPr>
            <a:spLocks noChangeShapeType="1"/>
          </p:cNvSpPr>
          <p:nvPr/>
        </p:nvSpPr>
        <p:spPr bwMode="auto">
          <a:xfrm>
            <a:off x="2195513" y="1196975"/>
            <a:ext cx="73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006" name="Line 67">
            <a:extLst>
              <a:ext uri="{FF2B5EF4-FFF2-40B4-BE49-F238E27FC236}">
                <a16:creationId xmlns:a16="http://schemas.microsoft.com/office/drawing/2014/main" id="{F4204389-2E8B-642F-72A3-B049D3A60B37}"/>
              </a:ext>
            </a:extLst>
          </p:cNvPr>
          <p:cNvSpPr>
            <a:spLocks noChangeShapeType="1"/>
          </p:cNvSpPr>
          <p:nvPr/>
        </p:nvSpPr>
        <p:spPr bwMode="auto">
          <a:xfrm>
            <a:off x="2268538" y="1196975"/>
            <a:ext cx="0" cy="2736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007" name="Rectangle 68">
            <a:extLst>
              <a:ext uri="{FF2B5EF4-FFF2-40B4-BE49-F238E27FC236}">
                <a16:creationId xmlns:a16="http://schemas.microsoft.com/office/drawing/2014/main" id="{642E9D65-415C-EBF3-893B-84EDD8C038E0}"/>
              </a:ext>
            </a:extLst>
          </p:cNvPr>
          <p:cNvSpPr>
            <a:spLocks noChangeArrowheads="1"/>
          </p:cNvSpPr>
          <p:nvPr/>
        </p:nvSpPr>
        <p:spPr bwMode="auto">
          <a:xfrm>
            <a:off x="2051050" y="3933825"/>
            <a:ext cx="431800" cy="431800"/>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08" name="AutoShape 69">
            <a:extLst>
              <a:ext uri="{FF2B5EF4-FFF2-40B4-BE49-F238E27FC236}">
                <a16:creationId xmlns:a16="http://schemas.microsoft.com/office/drawing/2014/main" id="{3EC52470-2963-6288-5776-E7DFE39E39EF}"/>
              </a:ext>
            </a:extLst>
          </p:cNvPr>
          <p:cNvSpPr>
            <a:spLocks noChangeArrowheads="1"/>
          </p:cNvSpPr>
          <p:nvPr/>
        </p:nvSpPr>
        <p:spPr bwMode="auto">
          <a:xfrm>
            <a:off x="5653088" y="406400"/>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09" name="Rectangle 70">
            <a:extLst>
              <a:ext uri="{FF2B5EF4-FFF2-40B4-BE49-F238E27FC236}">
                <a16:creationId xmlns:a16="http://schemas.microsoft.com/office/drawing/2014/main" id="{9058B090-9E13-676A-BA3B-6378B916ADED}"/>
              </a:ext>
            </a:extLst>
          </p:cNvPr>
          <p:cNvSpPr>
            <a:spLocks noChangeArrowheads="1"/>
          </p:cNvSpPr>
          <p:nvPr/>
        </p:nvSpPr>
        <p:spPr bwMode="auto">
          <a:xfrm>
            <a:off x="5653088" y="693738"/>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10" name="Oval 71">
            <a:extLst>
              <a:ext uri="{FF2B5EF4-FFF2-40B4-BE49-F238E27FC236}">
                <a16:creationId xmlns:a16="http://schemas.microsoft.com/office/drawing/2014/main" id="{F7CF7D20-97CF-66A4-BA73-1C7705B7B88F}"/>
              </a:ext>
            </a:extLst>
          </p:cNvPr>
          <p:cNvSpPr>
            <a:spLocks noChangeArrowheads="1"/>
          </p:cNvSpPr>
          <p:nvPr/>
        </p:nvSpPr>
        <p:spPr bwMode="auto">
          <a:xfrm>
            <a:off x="5580063" y="1414463"/>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11" name="AutoShape 72">
            <a:extLst>
              <a:ext uri="{FF2B5EF4-FFF2-40B4-BE49-F238E27FC236}">
                <a16:creationId xmlns:a16="http://schemas.microsoft.com/office/drawing/2014/main" id="{C9808058-F8B3-40DD-A36C-35C205963D1F}"/>
              </a:ext>
            </a:extLst>
          </p:cNvPr>
          <p:cNvSpPr>
            <a:spLocks noChangeArrowheads="1"/>
          </p:cNvSpPr>
          <p:nvPr/>
        </p:nvSpPr>
        <p:spPr bwMode="auto">
          <a:xfrm>
            <a:off x="6084888" y="406400"/>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12" name="Rectangle 73">
            <a:extLst>
              <a:ext uri="{FF2B5EF4-FFF2-40B4-BE49-F238E27FC236}">
                <a16:creationId xmlns:a16="http://schemas.microsoft.com/office/drawing/2014/main" id="{488B3414-863B-2BA3-F07A-EE5422B8707D}"/>
              </a:ext>
            </a:extLst>
          </p:cNvPr>
          <p:cNvSpPr>
            <a:spLocks noChangeArrowheads="1"/>
          </p:cNvSpPr>
          <p:nvPr/>
        </p:nvSpPr>
        <p:spPr bwMode="auto">
          <a:xfrm>
            <a:off x="6084888" y="693738"/>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13" name="Oval 74">
            <a:extLst>
              <a:ext uri="{FF2B5EF4-FFF2-40B4-BE49-F238E27FC236}">
                <a16:creationId xmlns:a16="http://schemas.microsoft.com/office/drawing/2014/main" id="{DD560101-0853-AB29-6D05-11F649933368}"/>
              </a:ext>
            </a:extLst>
          </p:cNvPr>
          <p:cNvSpPr>
            <a:spLocks noChangeArrowheads="1"/>
          </p:cNvSpPr>
          <p:nvPr/>
        </p:nvSpPr>
        <p:spPr bwMode="auto">
          <a:xfrm>
            <a:off x="6011863" y="1414463"/>
            <a:ext cx="360362"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14" name="Rectangle 75">
            <a:extLst>
              <a:ext uri="{FF2B5EF4-FFF2-40B4-BE49-F238E27FC236}">
                <a16:creationId xmlns:a16="http://schemas.microsoft.com/office/drawing/2014/main" id="{77395EFE-B07D-8FCE-4C49-DB54F37C6A96}"/>
              </a:ext>
            </a:extLst>
          </p:cNvPr>
          <p:cNvSpPr>
            <a:spLocks noChangeArrowheads="1"/>
          </p:cNvSpPr>
          <p:nvPr/>
        </p:nvSpPr>
        <p:spPr bwMode="auto">
          <a:xfrm>
            <a:off x="5076825" y="549275"/>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15" name="Rectangle 76">
            <a:extLst>
              <a:ext uri="{FF2B5EF4-FFF2-40B4-BE49-F238E27FC236}">
                <a16:creationId xmlns:a16="http://schemas.microsoft.com/office/drawing/2014/main" id="{F0E39E58-54B2-4BCB-9CF2-6A41A9475CC1}"/>
              </a:ext>
            </a:extLst>
          </p:cNvPr>
          <p:cNvSpPr>
            <a:spLocks noChangeArrowheads="1"/>
          </p:cNvSpPr>
          <p:nvPr/>
        </p:nvSpPr>
        <p:spPr bwMode="auto">
          <a:xfrm>
            <a:off x="6372225" y="549275"/>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16" name="Rectangle 77">
            <a:extLst>
              <a:ext uri="{FF2B5EF4-FFF2-40B4-BE49-F238E27FC236}">
                <a16:creationId xmlns:a16="http://schemas.microsoft.com/office/drawing/2014/main" id="{D389AD77-0A8A-09E0-9A80-51A39A02F276}"/>
              </a:ext>
            </a:extLst>
          </p:cNvPr>
          <p:cNvSpPr>
            <a:spLocks noChangeArrowheads="1"/>
          </p:cNvSpPr>
          <p:nvPr/>
        </p:nvSpPr>
        <p:spPr bwMode="auto">
          <a:xfrm>
            <a:off x="5219700" y="134143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17" name="Rectangle 78">
            <a:extLst>
              <a:ext uri="{FF2B5EF4-FFF2-40B4-BE49-F238E27FC236}">
                <a16:creationId xmlns:a16="http://schemas.microsoft.com/office/drawing/2014/main" id="{1B53FAA7-2AC2-DAB4-8CEE-3DFF2A76B0CD}"/>
              </a:ext>
            </a:extLst>
          </p:cNvPr>
          <p:cNvSpPr>
            <a:spLocks noChangeArrowheads="1"/>
          </p:cNvSpPr>
          <p:nvPr/>
        </p:nvSpPr>
        <p:spPr bwMode="auto">
          <a:xfrm>
            <a:off x="6372225" y="134143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18" name="AutoShape 79">
            <a:extLst>
              <a:ext uri="{FF2B5EF4-FFF2-40B4-BE49-F238E27FC236}">
                <a16:creationId xmlns:a16="http://schemas.microsoft.com/office/drawing/2014/main" id="{00958157-B9F9-F47A-D96D-904E13111DBF}"/>
              </a:ext>
            </a:extLst>
          </p:cNvPr>
          <p:cNvSpPr>
            <a:spLocks noChangeArrowheads="1"/>
          </p:cNvSpPr>
          <p:nvPr/>
        </p:nvSpPr>
        <p:spPr bwMode="auto">
          <a:xfrm>
            <a:off x="7597775" y="404813"/>
            <a:ext cx="215900" cy="1439862"/>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19" name="Rectangle 80">
            <a:extLst>
              <a:ext uri="{FF2B5EF4-FFF2-40B4-BE49-F238E27FC236}">
                <a16:creationId xmlns:a16="http://schemas.microsoft.com/office/drawing/2014/main" id="{92DC9B34-860E-F569-785B-2AC2F1ACB5DA}"/>
              </a:ext>
            </a:extLst>
          </p:cNvPr>
          <p:cNvSpPr>
            <a:spLocks noChangeArrowheads="1"/>
          </p:cNvSpPr>
          <p:nvPr/>
        </p:nvSpPr>
        <p:spPr bwMode="auto">
          <a:xfrm>
            <a:off x="7597775" y="692150"/>
            <a:ext cx="215900" cy="144463"/>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20" name="Oval 81">
            <a:extLst>
              <a:ext uri="{FF2B5EF4-FFF2-40B4-BE49-F238E27FC236}">
                <a16:creationId xmlns:a16="http://schemas.microsoft.com/office/drawing/2014/main" id="{89E8A60E-42B5-5C02-4B48-A7848C6B1891}"/>
              </a:ext>
            </a:extLst>
          </p:cNvPr>
          <p:cNvSpPr>
            <a:spLocks noChangeArrowheads="1"/>
          </p:cNvSpPr>
          <p:nvPr/>
        </p:nvSpPr>
        <p:spPr bwMode="auto">
          <a:xfrm>
            <a:off x="7524750" y="1412875"/>
            <a:ext cx="360363"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21" name="AutoShape 82">
            <a:extLst>
              <a:ext uri="{FF2B5EF4-FFF2-40B4-BE49-F238E27FC236}">
                <a16:creationId xmlns:a16="http://schemas.microsoft.com/office/drawing/2014/main" id="{6A776373-37C4-CAA2-A407-9F2EC1672C32}"/>
              </a:ext>
            </a:extLst>
          </p:cNvPr>
          <p:cNvSpPr>
            <a:spLocks noChangeArrowheads="1"/>
          </p:cNvSpPr>
          <p:nvPr/>
        </p:nvSpPr>
        <p:spPr bwMode="auto">
          <a:xfrm>
            <a:off x="8029575" y="404813"/>
            <a:ext cx="215900" cy="1439862"/>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22" name="Rectangle 83">
            <a:extLst>
              <a:ext uri="{FF2B5EF4-FFF2-40B4-BE49-F238E27FC236}">
                <a16:creationId xmlns:a16="http://schemas.microsoft.com/office/drawing/2014/main" id="{9A0D02BF-1053-CFA5-C6C3-A0FD67C06723}"/>
              </a:ext>
            </a:extLst>
          </p:cNvPr>
          <p:cNvSpPr>
            <a:spLocks noChangeArrowheads="1"/>
          </p:cNvSpPr>
          <p:nvPr/>
        </p:nvSpPr>
        <p:spPr bwMode="auto">
          <a:xfrm>
            <a:off x="8029575" y="692150"/>
            <a:ext cx="215900" cy="144463"/>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23" name="Oval 84">
            <a:extLst>
              <a:ext uri="{FF2B5EF4-FFF2-40B4-BE49-F238E27FC236}">
                <a16:creationId xmlns:a16="http://schemas.microsoft.com/office/drawing/2014/main" id="{6AA897DB-03A0-8865-5FC4-A13D9F608AFB}"/>
              </a:ext>
            </a:extLst>
          </p:cNvPr>
          <p:cNvSpPr>
            <a:spLocks noChangeArrowheads="1"/>
          </p:cNvSpPr>
          <p:nvPr/>
        </p:nvSpPr>
        <p:spPr bwMode="auto">
          <a:xfrm>
            <a:off x="7956550" y="1412875"/>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24" name="Rectangle 85">
            <a:extLst>
              <a:ext uri="{FF2B5EF4-FFF2-40B4-BE49-F238E27FC236}">
                <a16:creationId xmlns:a16="http://schemas.microsoft.com/office/drawing/2014/main" id="{02DCA48F-EF4E-6386-6D70-6BB53439B488}"/>
              </a:ext>
            </a:extLst>
          </p:cNvPr>
          <p:cNvSpPr>
            <a:spLocks noChangeArrowheads="1"/>
          </p:cNvSpPr>
          <p:nvPr/>
        </p:nvSpPr>
        <p:spPr bwMode="auto">
          <a:xfrm>
            <a:off x="7021513" y="547688"/>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25" name="Rectangle 86">
            <a:extLst>
              <a:ext uri="{FF2B5EF4-FFF2-40B4-BE49-F238E27FC236}">
                <a16:creationId xmlns:a16="http://schemas.microsoft.com/office/drawing/2014/main" id="{E92E8A4C-3CB6-88F4-3CCA-555835A2851B}"/>
              </a:ext>
            </a:extLst>
          </p:cNvPr>
          <p:cNvSpPr>
            <a:spLocks noChangeArrowheads="1"/>
          </p:cNvSpPr>
          <p:nvPr/>
        </p:nvSpPr>
        <p:spPr bwMode="auto">
          <a:xfrm>
            <a:off x="8316913" y="547688"/>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26" name="Rectangle 87">
            <a:extLst>
              <a:ext uri="{FF2B5EF4-FFF2-40B4-BE49-F238E27FC236}">
                <a16:creationId xmlns:a16="http://schemas.microsoft.com/office/drawing/2014/main" id="{B1D8008A-CFDC-4DEF-A138-517FB6C1292C}"/>
              </a:ext>
            </a:extLst>
          </p:cNvPr>
          <p:cNvSpPr>
            <a:spLocks noChangeArrowheads="1"/>
          </p:cNvSpPr>
          <p:nvPr/>
        </p:nvSpPr>
        <p:spPr bwMode="auto">
          <a:xfrm>
            <a:off x="7164388" y="133985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27" name="Rectangle 88">
            <a:extLst>
              <a:ext uri="{FF2B5EF4-FFF2-40B4-BE49-F238E27FC236}">
                <a16:creationId xmlns:a16="http://schemas.microsoft.com/office/drawing/2014/main" id="{54D6FDEA-E3A7-2FB7-FC33-98E28B5906D0}"/>
              </a:ext>
            </a:extLst>
          </p:cNvPr>
          <p:cNvSpPr>
            <a:spLocks noChangeArrowheads="1"/>
          </p:cNvSpPr>
          <p:nvPr/>
        </p:nvSpPr>
        <p:spPr bwMode="auto">
          <a:xfrm>
            <a:off x="8316913" y="1339850"/>
            <a:ext cx="2889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28" name="AutoShape 89">
            <a:extLst>
              <a:ext uri="{FF2B5EF4-FFF2-40B4-BE49-F238E27FC236}">
                <a16:creationId xmlns:a16="http://schemas.microsoft.com/office/drawing/2014/main" id="{E1EBD775-BCF0-294A-EBE4-517D557BD79B}"/>
              </a:ext>
            </a:extLst>
          </p:cNvPr>
          <p:cNvSpPr>
            <a:spLocks noChangeArrowheads="1"/>
          </p:cNvSpPr>
          <p:nvPr/>
        </p:nvSpPr>
        <p:spPr bwMode="auto">
          <a:xfrm>
            <a:off x="5726113" y="242252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29" name="Rectangle 90">
            <a:extLst>
              <a:ext uri="{FF2B5EF4-FFF2-40B4-BE49-F238E27FC236}">
                <a16:creationId xmlns:a16="http://schemas.microsoft.com/office/drawing/2014/main" id="{20F0DFD1-6104-92E3-D8D8-79412A8DE7B2}"/>
              </a:ext>
            </a:extLst>
          </p:cNvPr>
          <p:cNvSpPr>
            <a:spLocks noChangeArrowheads="1"/>
          </p:cNvSpPr>
          <p:nvPr/>
        </p:nvSpPr>
        <p:spPr bwMode="auto">
          <a:xfrm>
            <a:off x="5726113" y="270986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30" name="Oval 91">
            <a:extLst>
              <a:ext uri="{FF2B5EF4-FFF2-40B4-BE49-F238E27FC236}">
                <a16:creationId xmlns:a16="http://schemas.microsoft.com/office/drawing/2014/main" id="{112262DB-0BAA-4C95-697F-2E878439FF48}"/>
              </a:ext>
            </a:extLst>
          </p:cNvPr>
          <p:cNvSpPr>
            <a:spLocks noChangeArrowheads="1"/>
          </p:cNvSpPr>
          <p:nvPr/>
        </p:nvSpPr>
        <p:spPr bwMode="auto">
          <a:xfrm>
            <a:off x="5653088" y="343058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31" name="AutoShape 92">
            <a:extLst>
              <a:ext uri="{FF2B5EF4-FFF2-40B4-BE49-F238E27FC236}">
                <a16:creationId xmlns:a16="http://schemas.microsoft.com/office/drawing/2014/main" id="{05EAE059-3085-9ED9-238C-3887F7A20ADE}"/>
              </a:ext>
            </a:extLst>
          </p:cNvPr>
          <p:cNvSpPr>
            <a:spLocks noChangeArrowheads="1"/>
          </p:cNvSpPr>
          <p:nvPr/>
        </p:nvSpPr>
        <p:spPr bwMode="auto">
          <a:xfrm>
            <a:off x="6157913" y="2422525"/>
            <a:ext cx="215900" cy="1439863"/>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32" name="Rectangle 93">
            <a:extLst>
              <a:ext uri="{FF2B5EF4-FFF2-40B4-BE49-F238E27FC236}">
                <a16:creationId xmlns:a16="http://schemas.microsoft.com/office/drawing/2014/main" id="{A38B6661-F0E5-D30E-7FDE-C131C554C7DA}"/>
              </a:ext>
            </a:extLst>
          </p:cNvPr>
          <p:cNvSpPr>
            <a:spLocks noChangeArrowheads="1"/>
          </p:cNvSpPr>
          <p:nvPr/>
        </p:nvSpPr>
        <p:spPr bwMode="auto">
          <a:xfrm>
            <a:off x="6157913" y="270986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33" name="Oval 94">
            <a:extLst>
              <a:ext uri="{FF2B5EF4-FFF2-40B4-BE49-F238E27FC236}">
                <a16:creationId xmlns:a16="http://schemas.microsoft.com/office/drawing/2014/main" id="{69E18F3B-A848-19CF-7538-72EB488088C5}"/>
              </a:ext>
            </a:extLst>
          </p:cNvPr>
          <p:cNvSpPr>
            <a:spLocks noChangeArrowheads="1"/>
          </p:cNvSpPr>
          <p:nvPr/>
        </p:nvSpPr>
        <p:spPr bwMode="auto">
          <a:xfrm>
            <a:off x="6084888" y="3430588"/>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34" name="Rectangle 95">
            <a:extLst>
              <a:ext uri="{FF2B5EF4-FFF2-40B4-BE49-F238E27FC236}">
                <a16:creationId xmlns:a16="http://schemas.microsoft.com/office/drawing/2014/main" id="{ABD6C3AD-D140-089A-C9A4-1DA537EF8DE6}"/>
              </a:ext>
            </a:extLst>
          </p:cNvPr>
          <p:cNvSpPr>
            <a:spLocks noChangeArrowheads="1"/>
          </p:cNvSpPr>
          <p:nvPr/>
        </p:nvSpPr>
        <p:spPr bwMode="auto">
          <a:xfrm>
            <a:off x="5149850" y="256540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35" name="Rectangle 96">
            <a:extLst>
              <a:ext uri="{FF2B5EF4-FFF2-40B4-BE49-F238E27FC236}">
                <a16:creationId xmlns:a16="http://schemas.microsoft.com/office/drawing/2014/main" id="{05478A5F-C575-5309-FE6E-6A8A5DDAC00F}"/>
              </a:ext>
            </a:extLst>
          </p:cNvPr>
          <p:cNvSpPr>
            <a:spLocks noChangeArrowheads="1"/>
          </p:cNvSpPr>
          <p:nvPr/>
        </p:nvSpPr>
        <p:spPr bwMode="auto">
          <a:xfrm>
            <a:off x="6445250" y="2565400"/>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36" name="Rectangle 97">
            <a:extLst>
              <a:ext uri="{FF2B5EF4-FFF2-40B4-BE49-F238E27FC236}">
                <a16:creationId xmlns:a16="http://schemas.microsoft.com/office/drawing/2014/main" id="{EF830EDB-3CED-41FF-1EFF-BBCE3423FC34}"/>
              </a:ext>
            </a:extLst>
          </p:cNvPr>
          <p:cNvSpPr>
            <a:spLocks noChangeArrowheads="1"/>
          </p:cNvSpPr>
          <p:nvPr/>
        </p:nvSpPr>
        <p:spPr bwMode="auto">
          <a:xfrm>
            <a:off x="5292725" y="33575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37" name="Rectangle 98">
            <a:extLst>
              <a:ext uri="{FF2B5EF4-FFF2-40B4-BE49-F238E27FC236}">
                <a16:creationId xmlns:a16="http://schemas.microsoft.com/office/drawing/2014/main" id="{0DC81687-0D0D-BC3E-F647-AEA87989B701}"/>
              </a:ext>
            </a:extLst>
          </p:cNvPr>
          <p:cNvSpPr>
            <a:spLocks noChangeArrowheads="1"/>
          </p:cNvSpPr>
          <p:nvPr/>
        </p:nvSpPr>
        <p:spPr bwMode="auto">
          <a:xfrm>
            <a:off x="6445250" y="33575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38" name="AutoShape 99">
            <a:extLst>
              <a:ext uri="{FF2B5EF4-FFF2-40B4-BE49-F238E27FC236}">
                <a16:creationId xmlns:a16="http://schemas.microsoft.com/office/drawing/2014/main" id="{8D4DC311-7A22-2696-08CD-D6E778371596}"/>
              </a:ext>
            </a:extLst>
          </p:cNvPr>
          <p:cNvSpPr>
            <a:spLocks noChangeArrowheads="1"/>
          </p:cNvSpPr>
          <p:nvPr/>
        </p:nvSpPr>
        <p:spPr bwMode="auto">
          <a:xfrm>
            <a:off x="7597775" y="242252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39" name="Rectangle 100">
            <a:extLst>
              <a:ext uri="{FF2B5EF4-FFF2-40B4-BE49-F238E27FC236}">
                <a16:creationId xmlns:a16="http://schemas.microsoft.com/office/drawing/2014/main" id="{CAEFF0A7-080B-54FA-754B-11D0FAA5B8D1}"/>
              </a:ext>
            </a:extLst>
          </p:cNvPr>
          <p:cNvSpPr>
            <a:spLocks noChangeArrowheads="1"/>
          </p:cNvSpPr>
          <p:nvPr/>
        </p:nvSpPr>
        <p:spPr bwMode="auto">
          <a:xfrm>
            <a:off x="7597775" y="27098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40" name="Oval 101">
            <a:extLst>
              <a:ext uri="{FF2B5EF4-FFF2-40B4-BE49-F238E27FC236}">
                <a16:creationId xmlns:a16="http://schemas.microsoft.com/office/drawing/2014/main" id="{DF41CF6C-B387-D9D0-F322-DEE526BD81CC}"/>
              </a:ext>
            </a:extLst>
          </p:cNvPr>
          <p:cNvSpPr>
            <a:spLocks noChangeArrowheads="1"/>
          </p:cNvSpPr>
          <p:nvPr/>
        </p:nvSpPr>
        <p:spPr bwMode="auto">
          <a:xfrm>
            <a:off x="7524750" y="343058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41" name="AutoShape 102">
            <a:extLst>
              <a:ext uri="{FF2B5EF4-FFF2-40B4-BE49-F238E27FC236}">
                <a16:creationId xmlns:a16="http://schemas.microsoft.com/office/drawing/2014/main" id="{239A647F-EE2F-B8F2-1B88-DAAE37B9231B}"/>
              </a:ext>
            </a:extLst>
          </p:cNvPr>
          <p:cNvSpPr>
            <a:spLocks noChangeArrowheads="1"/>
          </p:cNvSpPr>
          <p:nvPr/>
        </p:nvSpPr>
        <p:spPr bwMode="auto">
          <a:xfrm>
            <a:off x="8029575" y="2422525"/>
            <a:ext cx="215900" cy="1439863"/>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42" name="Rectangle 103">
            <a:extLst>
              <a:ext uri="{FF2B5EF4-FFF2-40B4-BE49-F238E27FC236}">
                <a16:creationId xmlns:a16="http://schemas.microsoft.com/office/drawing/2014/main" id="{C999930B-75EB-965F-F6D3-04B7ECB27BD8}"/>
              </a:ext>
            </a:extLst>
          </p:cNvPr>
          <p:cNvSpPr>
            <a:spLocks noChangeArrowheads="1"/>
          </p:cNvSpPr>
          <p:nvPr/>
        </p:nvSpPr>
        <p:spPr bwMode="auto">
          <a:xfrm>
            <a:off x="8029575" y="2709863"/>
            <a:ext cx="215900" cy="1444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43" name="Oval 104">
            <a:extLst>
              <a:ext uri="{FF2B5EF4-FFF2-40B4-BE49-F238E27FC236}">
                <a16:creationId xmlns:a16="http://schemas.microsoft.com/office/drawing/2014/main" id="{CBF01EAD-A2F6-AD46-B4D0-003F7CE7CE9E}"/>
              </a:ext>
            </a:extLst>
          </p:cNvPr>
          <p:cNvSpPr>
            <a:spLocks noChangeArrowheads="1"/>
          </p:cNvSpPr>
          <p:nvPr/>
        </p:nvSpPr>
        <p:spPr bwMode="auto">
          <a:xfrm>
            <a:off x="7956550" y="3430588"/>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44" name="Rectangle 105">
            <a:extLst>
              <a:ext uri="{FF2B5EF4-FFF2-40B4-BE49-F238E27FC236}">
                <a16:creationId xmlns:a16="http://schemas.microsoft.com/office/drawing/2014/main" id="{E4A3BB83-A3C7-E402-AFEB-B6377208C386}"/>
              </a:ext>
            </a:extLst>
          </p:cNvPr>
          <p:cNvSpPr>
            <a:spLocks noChangeArrowheads="1"/>
          </p:cNvSpPr>
          <p:nvPr/>
        </p:nvSpPr>
        <p:spPr bwMode="auto">
          <a:xfrm>
            <a:off x="7021513" y="25654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45" name="Rectangle 106">
            <a:extLst>
              <a:ext uri="{FF2B5EF4-FFF2-40B4-BE49-F238E27FC236}">
                <a16:creationId xmlns:a16="http://schemas.microsoft.com/office/drawing/2014/main" id="{FC92B23C-AE42-9041-6BE9-786E25EF947D}"/>
              </a:ext>
            </a:extLst>
          </p:cNvPr>
          <p:cNvSpPr>
            <a:spLocks noChangeArrowheads="1"/>
          </p:cNvSpPr>
          <p:nvPr/>
        </p:nvSpPr>
        <p:spPr bwMode="auto">
          <a:xfrm>
            <a:off x="8316913" y="256540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46" name="Rectangle 107">
            <a:extLst>
              <a:ext uri="{FF2B5EF4-FFF2-40B4-BE49-F238E27FC236}">
                <a16:creationId xmlns:a16="http://schemas.microsoft.com/office/drawing/2014/main" id="{0DB4E57B-C05A-363E-F5F3-33D76A0A2538}"/>
              </a:ext>
            </a:extLst>
          </p:cNvPr>
          <p:cNvSpPr>
            <a:spLocks noChangeArrowheads="1"/>
          </p:cNvSpPr>
          <p:nvPr/>
        </p:nvSpPr>
        <p:spPr bwMode="auto">
          <a:xfrm>
            <a:off x="7164388" y="33575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47" name="Rectangle 108">
            <a:extLst>
              <a:ext uri="{FF2B5EF4-FFF2-40B4-BE49-F238E27FC236}">
                <a16:creationId xmlns:a16="http://schemas.microsoft.com/office/drawing/2014/main" id="{0821B2CA-099C-BE73-CCA1-BD7D7848E137}"/>
              </a:ext>
            </a:extLst>
          </p:cNvPr>
          <p:cNvSpPr>
            <a:spLocks noChangeArrowheads="1"/>
          </p:cNvSpPr>
          <p:nvPr/>
        </p:nvSpPr>
        <p:spPr bwMode="auto">
          <a:xfrm>
            <a:off x="8316913" y="3357563"/>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48" name="AutoShape 109">
            <a:extLst>
              <a:ext uri="{FF2B5EF4-FFF2-40B4-BE49-F238E27FC236}">
                <a16:creationId xmlns:a16="http://schemas.microsoft.com/office/drawing/2014/main" id="{45BEE23D-E0B2-0D8A-9F78-70C2A0E6D04A}"/>
              </a:ext>
            </a:extLst>
          </p:cNvPr>
          <p:cNvSpPr>
            <a:spLocks noChangeArrowheads="1"/>
          </p:cNvSpPr>
          <p:nvPr/>
        </p:nvSpPr>
        <p:spPr bwMode="auto">
          <a:xfrm>
            <a:off x="6589713" y="4725988"/>
            <a:ext cx="215900" cy="1439862"/>
          </a:xfrm>
          <a:prstGeom prst="flowChartTerminator">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49" name="Rectangle 110">
            <a:extLst>
              <a:ext uri="{FF2B5EF4-FFF2-40B4-BE49-F238E27FC236}">
                <a16:creationId xmlns:a16="http://schemas.microsoft.com/office/drawing/2014/main" id="{9FD58B3D-4D22-0C42-6B54-4CE9CEEC880E}"/>
              </a:ext>
            </a:extLst>
          </p:cNvPr>
          <p:cNvSpPr>
            <a:spLocks noChangeArrowheads="1"/>
          </p:cNvSpPr>
          <p:nvPr/>
        </p:nvSpPr>
        <p:spPr bwMode="auto">
          <a:xfrm>
            <a:off x="6589713" y="5013325"/>
            <a:ext cx="215900" cy="144463"/>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50" name="Oval 111">
            <a:extLst>
              <a:ext uri="{FF2B5EF4-FFF2-40B4-BE49-F238E27FC236}">
                <a16:creationId xmlns:a16="http://schemas.microsoft.com/office/drawing/2014/main" id="{934FF3BA-2BA7-4BD6-38A0-5E0D82E27089}"/>
              </a:ext>
            </a:extLst>
          </p:cNvPr>
          <p:cNvSpPr>
            <a:spLocks noChangeArrowheads="1"/>
          </p:cNvSpPr>
          <p:nvPr/>
        </p:nvSpPr>
        <p:spPr bwMode="auto">
          <a:xfrm>
            <a:off x="6516688" y="5734050"/>
            <a:ext cx="360362" cy="215900"/>
          </a:xfrm>
          <a:prstGeom prst="ellipse">
            <a:avLst/>
          </a:prstGeom>
          <a:solidFill>
            <a:schemeClr val="bg2"/>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51" name="Rectangle 112">
            <a:extLst>
              <a:ext uri="{FF2B5EF4-FFF2-40B4-BE49-F238E27FC236}">
                <a16:creationId xmlns:a16="http://schemas.microsoft.com/office/drawing/2014/main" id="{9DBFAAEB-97D2-F0C5-5E80-1EA1C7D85F09}"/>
              </a:ext>
            </a:extLst>
          </p:cNvPr>
          <p:cNvSpPr>
            <a:spLocks noChangeArrowheads="1"/>
          </p:cNvSpPr>
          <p:nvPr/>
        </p:nvSpPr>
        <p:spPr bwMode="auto">
          <a:xfrm>
            <a:off x="5868988" y="4868863"/>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52" name="Rectangle 113">
            <a:extLst>
              <a:ext uri="{FF2B5EF4-FFF2-40B4-BE49-F238E27FC236}">
                <a16:creationId xmlns:a16="http://schemas.microsoft.com/office/drawing/2014/main" id="{FFE692DA-8AC7-D189-5827-EC3E2C6D3DE1}"/>
              </a:ext>
            </a:extLst>
          </p:cNvPr>
          <p:cNvSpPr>
            <a:spLocks noChangeArrowheads="1"/>
          </p:cNvSpPr>
          <p:nvPr/>
        </p:nvSpPr>
        <p:spPr bwMode="auto">
          <a:xfrm>
            <a:off x="6011863" y="558958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53" name="AutoShape 114">
            <a:extLst>
              <a:ext uri="{FF2B5EF4-FFF2-40B4-BE49-F238E27FC236}">
                <a16:creationId xmlns:a16="http://schemas.microsoft.com/office/drawing/2014/main" id="{4194E460-026C-9F89-6793-F2AFDDE4D450}"/>
              </a:ext>
            </a:extLst>
          </p:cNvPr>
          <p:cNvSpPr>
            <a:spLocks noChangeArrowheads="1"/>
          </p:cNvSpPr>
          <p:nvPr/>
        </p:nvSpPr>
        <p:spPr bwMode="auto">
          <a:xfrm>
            <a:off x="7165975" y="4725988"/>
            <a:ext cx="215900" cy="1439862"/>
          </a:xfrm>
          <a:prstGeom prst="flowChartTerminator">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54" name="Rectangle 115">
            <a:extLst>
              <a:ext uri="{FF2B5EF4-FFF2-40B4-BE49-F238E27FC236}">
                <a16:creationId xmlns:a16="http://schemas.microsoft.com/office/drawing/2014/main" id="{8941EE1B-555D-8124-BD53-1E3CC01566AA}"/>
              </a:ext>
            </a:extLst>
          </p:cNvPr>
          <p:cNvSpPr>
            <a:spLocks noChangeArrowheads="1"/>
          </p:cNvSpPr>
          <p:nvPr/>
        </p:nvSpPr>
        <p:spPr bwMode="auto">
          <a:xfrm>
            <a:off x="7165975" y="5013325"/>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55" name="Oval 116">
            <a:extLst>
              <a:ext uri="{FF2B5EF4-FFF2-40B4-BE49-F238E27FC236}">
                <a16:creationId xmlns:a16="http://schemas.microsoft.com/office/drawing/2014/main" id="{A403FF7B-BBAD-D8AB-A285-889200555819}"/>
              </a:ext>
            </a:extLst>
          </p:cNvPr>
          <p:cNvSpPr>
            <a:spLocks noChangeArrowheads="1"/>
          </p:cNvSpPr>
          <p:nvPr/>
        </p:nvSpPr>
        <p:spPr bwMode="auto">
          <a:xfrm>
            <a:off x="7092950" y="5734050"/>
            <a:ext cx="360363" cy="215900"/>
          </a:xfrm>
          <a:prstGeom prst="ellipse">
            <a:avLst/>
          </a:prstGeom>
          <a:solidFill>
            <a:schemeClr val="hlink"/>
          </a:solidFill>
          <a:ln w="9525">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56" name="Rectangle 117">
            <a:extLst>
              <a:ext uri="{FF2B5EF4-FFF2-40B4-BE49-F238E27FC236}">
                <a16:creationId xmlns:a16="http://schemas.microsoft.com/office/drawing/2014/main" id="{101AD30A-8135-9B66-57DE-E1DAD8BD2CB9}"/>
              </a:ext>
            </a:extLst>
          </p:cNvPr>
          <p:cNvSpPr>
            <a:spLocks noChangeArrowheads="1"/>
          </p:cNvSpPr>
          <p:nvPr/>
        </p:nvSpPr>
        <p:spPr bwMode="auto">
          <a:xfrm>
            <a:off x="7524750" y="4868863"/>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PW</a:t>
            </a:r>
          </a:p>
        </p:txBody>
      </p:sp>
      <p:sp>
        <p:nvSpPr>
          <p:cNvPr id="126057" name="Rectangle 118">
            <a:extLst>
              <a:ext uri="{FF2B5EF4-FFF2-40B4-BE49-F238E27FC236}">
                <a16:creationId xmlns:a16="http://schemas.microsoft.com/office/drawing/2014/main" id="{29DBB2E2-DDA4-B5A7-C687-06AF5A0DE758}"/>
              </a:ext>
            </a:extLst>
          </p:cNvPr>
          <p:cNvSpPr>
            <a:spLocks noChangeArrowheads="1"/>
          </p:cNvSpPr>
          <p:nvPr/>
        </p:nvSpPr>
        <p:spPr bwMode="auto">
          <a:xfrm>
            <a:off x="7669213" y="5589588"/>
            <a:ext cx="288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a:latin typeface="Arial" panose="020B0604020202020204" pitchFamily="34" charset="0"/>
              </a:rPr>
              <a:t>A</a:t>
            </a:r>
          </a:p>
        </p:txBody>
      </p:sp>
      <p:sp>
        <p:nvSpPr>
          <p:cNvPr id="126058" name="Rectangle 119">
            <a:extLst>
              <a:ext uri="{FF2B5EF4-FFF2-40B4-BE49-F238E27FC236}">
                <a16:creationId xmlns:a16="http://schemas.microsoft.com/office/drawing/2014/main" id="{2B8C66EE-8CB9-AD65-D1FF-A04A49DAD729}"/>
              </a:ext>
            </a:extLst>
          </p:cNvPr>
          <p:cNvSpPr>
            <a:spLocks noChangeArrowheads="1"/>
          </p:cNvSpPr>
          <p:nvPr/>
        </p:nvSpPr>
        <p:spPr bwMode="auto">
          <a:xfrm>
            <a:off x="3565525" y="5516563"/>
            <a:ext cx="215900" cy="144462"/>
          </a:xfrm>
          <a:prstGeom prst="rect">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solidFill>
                <a:schemeClr val="hlink"/>
              </a:solidFill>
              <a:latin typeface="Arial" panose="020B0604020202020204" pitchFamily="34" charset="0"/>
            </a:endParaRPr>
          </a:p>
        </p:txBody>
      </p:sp>
      <p:sp>
        <p:nvSpPr>
          <p:cNvPr id="126059" name="Rectangle 120">
            <a:extLst>
              <a:ext uri="{FF2B5EF4-FFF2-40B4-BE49-F238E27FC236}">
                <a16:creationId xmlns:a16="http://schemas.microsoft.com/office/drawing/2014/main" id="{CE0BE636-E39F-9F37-6339-3A6BA0B298F8}"/>
              </a:ext>
            </a:extLst>
          </p:cNvPr>
          <p:cNvSpPr>
            <a:spLocks noChangeArrowheads="1"/>
          </p:cNvSpPr>
          <p:nvPr/>
        </p:nvSpPr>
        <p:spPr bwMode="auto">
          <a:xfrm>
            <a:off x="3779838" y="5418138"/>
            <a:ext cx="201612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1800">
                <a:latin typeface="Arial" panose="020B0604020202020204" pitchFamily="34" charset="0"/>
              </a:rPr>
              <a:t>         Gène actif</a:t>
            </a:r>
          </a:p>
          <a:p>
            <a:pPr>
              <a:spcBef>
                <a:spcPct val="0"/>
              </a:spcBef>
              <a:buClrTx/>
              <a:buSzTx/>
              <a:buFontTx/>
              <a:buNone/>
            </a:pPr>
            <a:r>
              <a:rPr lang="fr-FR" altLang="fr-FR" sz="1800">
                <a:latin typeface="Arial" panose="020B0604020202020204" pitchFamily="34" charset="0"/>
              </a:rPr>
              <a:t>         Gène inactif</a:t>
            </a:r>
          </a:p>
          <a:p>
            <a:pPr>
              <a:spcBef>
                <a:spcPct val="0"/>
              </a:spcBef>
              <a:buClrTx/>
              <a:buSzTx/>
              <a:buFontTx/>
              <a:buNone/>
            </a:pPr>
            <a:r>
              <a:rPr lang="fr-FR" altLang="fr-FR" sz="1800">
                <a:latin typeface="Arial" panose="020B0604020202020204" pitchFamily="34" charset="0"/>
              </a:rPr>
              <a:t>Chromosome maternel</a:t>
            </a:r>
          </a:p>
          <a:p>
            <a:pPr>
              <a:spcBef>
                <a:spcPct val="0"/>
              </a:spcBef>
              <a:buClrTx/>
              <a:buSzTx/>
              <a:buFontTx/>
              <a:buNone/>
            </a:pPr>
            <a:r>
              <a:rPr lang="fr-FR" altLang="fr-FR" sz="1800">
                <a:latin typeface="Arial" panose="020B0604020202020204" pitchFamily="34" charset="0"/>
              </a:rPr>
              <a:t>Chromosome paternel</a:t>
            </a:r>
          </a:p>
          <a:p>
            <a:pPr>
              <a:spcBef>
                <a:spcPct val="0"/>
              </a:spcBef>
              <a:buClrTx/>
              <a:buSzTx/>
              <a:buFontTx/>
              <a:buNone/>
            </a:pPr>
            <a:r>
              <a:rPr lang="fr-FR" altLang="fr-FR" sz="1800">
                <a:latin typeface="Arial" panose="020B0604020202020204" pitchFamily="34" charset="0"/>
              </a:rPr>
              <a:t>Délétion</a:t>
            </a:r>
          </a:p>
        </p:txBody>
      </p:sp>
      <p:sp>
        <p:nvSpPr>
          <p:cNvPr id="126060" name="Rectangle 121">
            <a:extLst>
              <a:ext uri="{FF2B5EF4-FFF2-40B4-BE49-F238E27FC236}">
                <a16:creationId xmlns:a16="http://schemas.microsoft.com/office/drawing/2014/main" id="{72C93833-5A9C-723A-3566-940A064D9A1C}"/>
              </a:ext>
            </a:extLst>
          </p:cNvPr>
          <p:cNvSpPr>
            <a:spLocks noChangeArrowheads="1"/>
          </p:cNvSpPr>
          <p:nvPr/>
        </p:nvSpPr>
        <p:spPr bwMode="auto">
          <a:xfrm>
            <a:off x="3565525" y="5803900"/>
            <a:ext cx="215900" cy="1444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61" name="Rectangle 122">
            <a:extLst>
              <a:ext uri="{FF2B5EF4-FFF2-40B4-BE49-F238E27FC236}">
                <a16:creationId xmlns:a16="http://schemas.microsoft.com/office/drawing/2014/main" id="{D7A9E3C0-D345-9CDE-18E8-BAA12310FDD4}"/>
              </a:ext>
            </a:extLst>
          </p:cNvPr>
          <p:cNvSpPr>
            <a:spLocks noChangeArrowheads="1"/>
          </p:cNvSpPr>
          <p:nvPr/>
        </p:nvSpPr>
        <p:spPr bwMode="auto">
          <a:xfrm>
            <a:off x="3565525" y="6092825"/>
            <a:ext cx="215900" cy="144463"/>
          </a:xfrm>
          <a:prstGeom prst="rect">
            <a:avLst/>
          </a:prstGeom>
          <a:solidFill>
            <a:srgbClr val="CC0099"/>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62" name="Rectangle 123">
            <a:extLst>
              <a:ext uri="{FF2B5EF4-FFF2-40B4-BE49-F238E27FC236}">
                <a16:creationId xmlns:a16="http://schemas.microsoft.com/office/drawing/2014/main" id="{1CC6DD2D-D850-907F-7F1F-835C2CEDF980}"/>
              </a:ext>
            </a:extLst>
          </p:cNvPr>
          <p:cNvSpPr>
            <a:spLocks noChangeArrowheads="1"/>
          </p:cNvSpPr>
          <p:nvPr/>
        </p:nvSpPr>
        <p:spPr bwMode="auto">
          <a:xfrm>
            <a:off x="3565525" y="6380163"/>
            <a:ext cx="215900" cy="14446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63" name="Rectangle 124">
            <a:extLst>
              <a:ext uri="{FF2B5EF4-FFF2-40B4-BE49-F238E27FC236}">
                <a16:creationId xmlns:a16="http://schemas.microsoft.com/office/drawing/2014/main" id="{114E4C68-A587-24FA-4600-15A754D4D673}"/>
              </a:ext>
            </a:extLst>
          </p:cNvPr>
          <p:cNvSpPr>
            <a:spLocks noChangeArrowheads="1"/>
          </p:cNvSpPr>
          <p:nvPr/>
        </p:nvSpPr>
        <p:spPr bwMode="auto">
          <a:xfrm>
            <a:off x="6443663" y="981075"/>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64" name="Oval 125">
            <a:extLst>
              <a:ext uri="{FF2B5EF4-FFF2-40B4-BE49-F238E27FC236}">
                <a16:creationId xmlns:a16="http://schemas.microsoft.com/office/drawing/2014/main" id="{C279AA32-16F1-DDC0-B97C-6BFB0C8BF384}"/>
              </a:ext>
            </a:extLst>
          </p:cNvPr>
          <p:cNvSpPr>
            <a:spLocks noChangeArrowheads="1"/>
          </p:cNvSpPr>
          <p:nvPr/>
        </p:nvSpPr>
        <p:spPr bwMode="auto">
          <a:xfrm>
            <a:off x="6948488" y="981075"/>
            <a:ext cx="504825"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65" name="Line 126">
            <a:extLst>
              <a:ext uri="{FF2B5EF4-FFF2-40B4-BE49-F238E27FC236}">
                <a16:creationId xmlns:a16="http://schemas.microsoft.com/office/drawing/2014/main" id="{32B66566-7093-CF93-D6D3-2447A0222E2A}"/>
              </a:ext>
            </a:extLst>
          </p:cNvPr>
          <p:cNvSpPr>
            <a:spLocks noChangeShapeType="1"/>
          </p:cNvSpPr>
          <p:nvPr/>
        </p:nvSpPr>
        <p:spPr bwMode="auto">
          <a:xfrm>
            <a:off x="6948488" y="1196975"/>
            <a:ext cx="0" cy="27368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066" name="Rectangle 127">
            <a:extLst>
              <a:ext uri="{FF2B5EF4-FFF2-40B4-BE49-F238E27FC236}">
                <a16:creationId xmlns:a16="http://schemas.microsoft.com/office/drawing/2014/main" id="{AB32FFE5-8C70-8DDD-46D9-963B2CC4A898}"/>
              </a:ext>
            </a:extLst>
          </p:cNvPr>
          <p:cNvSpPr>
            <a:spLocks noChangeArrowheads="1"/>
          </p:cNvSpPr>
          <p:nvPr/>
        </p:nvSpPr>
        <p:spPr bwMode="auto">
          <a:xfrm>
            <a:off x="6731000" y="3933825"/>
            <a:ext cx="43180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6067" name="Rectangle 128">
            <a:extLst>
              <a:ext uri="{FF2B5EF4-FFF2-40B4-BE49-F238E27FC236}">
                <a16:creationId xmlns:a16="http://schemas.microsoft.com/office/drawing/2014/main" id="{A26DA5B8-D983-4F77-EB66-8AC0C7BF4F04}"/>
              </a:ext>
            </a:extLst>
          </p:cNvPr>
          <p:cNvSpPr>
            <a:spLocks noChangeArrowheads="1"/>
          </p:cNvSpPr>
          <p:nvPr/>
        </p:nvSpPr>
        <p:spPr bwMode="auto">
          <a:xfrm>
            <a:off x="3563938" y="6596063"/>
            <a:ext cx="215900" cy="144462"/>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76609" name="Rectangle 129">
            <a:extLst>
              <a:ext uri="{FF2B5EF4-FFF2-40B4-BE49-F238E27FC236}">
                <a16:creationId xmlns:a16="http://schemas.microsoft.com/office/drawing/2014/main" id="{7EBE4DBE-0343-FF84-F787-8EE8D5B47C36}"/>
              </a:ext>
            </a:extLst>
          </p:cNvPr>
          <p:cNvSpPr>
            <a:spLocks noRot="1" noChangeArrowheads="1"/>
          </p:cNvSpPr>
          <p:nvPr/>
        </p:nvSpPr>
        <p:spPr bwMode="auto">
          <a:xfrm>
            <a:off x="3059113" y="3933825"/>
            <a:ext cx="3708400" cy="1008063"/>
          </a:xfrm>
          <a:prstGeom prst="rect">
            <a:avLst/>
          </a:prstGeom>
          <a:noFill/>
          <a:ln w="9525">
            <a:noFill/>
            <a:miter lim="800000"/>
            <a:headEnd/>
            <a:tailEnd/>
          </a:ln>
          <a:effectLst/>
        </p:spPr>
        <p:txBody>
          <a:bodyPr anchor="ctr"/>
          <a:lstStyle/>
          <a:p>
            <a:pPr eaLnBrk="1" hangingPunct="1">
              <a:defRPr/>
            </a:pPr>
            <a:r>
              <a:rPr lang="fr-FR" sz="1600" b="1">
                <a:solidFill>
                  <a:schemeClr val="tx2"/>
                </a:solidFill>
                <a:effectLst>
                  <a:outerShdw blurRad="38100" dist="38100" dir="2700000" algn="tl">
                    <a:srgbClr val="000000"/>
                  </a:outerShdw>
                </a:effectLst>
                <a:latin typeface="Garamond" pitchFamily="18" charset="0"/>
              </a:rPr>
              <a:t>Pw</a:t>
            </a:r>
            <a:r>
              <a:rPr lang="fr-FR" sz="1600">
                <a:solidFill>
                  <a:schemeClr val="tx2"/>
                </a:solidFill>
                <a:effectLst>
                  <a:outerShdw blurRad="38100" dist="38100" dir="2700000" algn="tl">
                    <a:srgbClr val="000000"/>
                  </a:outerShdw>
                </a:effectLst>
                <a:latin typeface="Garamond" pitchFamily="18" charset="0"/>
              </a:rPr>
              <a:t>: </a:t>
            </a:r>
            <a:r>
              <a:rPr lang="fr-FR" sz="1600" b="1">
                <a:solidFill>
                  <a:schemeClr val="tx2"/>
                </a:solidFill>
                <a:effectLst>
                  <a:outerShdw blurRad="38100" dist="38100" dir="2700000" algn="tl">
                    <a:srgbClr val="000000"/>
                  </a:outerShdw>
                </a:effectLst>
                <a:latin typeface="Garamond" pitchFamily="18" charset="0"/>
              </a:rPr>
              <a:t>soumis à empreinte maternelle (inactivation) exprimé que sur le chromosome d'origine paternelle</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7" name="Rectangle 3">
            <a:extLst>
              <a:ext uri="{FF2B5EF4-FFF2-40B4-BE49-F238E27FC236}">
                <a16:creationId xmlns:a16="http://schemas.microsoft.com/office/drawing/2014/main" id="{1880F698-FFDC-79EC-5ECC-7588C691050A}"/>
              </a:ext>
            </a:extLst>
          </p:cNvPr>
          <p:cNvSpPr>
            <a:spLocks noGrp="1" noChangeArrowheads="1"/>
          </p:cNvSpPr>
          <p:nvPr>
            <p:ph type="body" idx="1"/>
          </p:nvPr>
        </p:nvSpPr>
        <p:spPr>
          <a:xfrm>
            <a:off x="0" y="981075"/>
            <a:ext cx="9144000" cy="5876925"/>
          </a:xfrm>
        </p:spPr>
        <p:txBody>
          <a:bodyPr/>
          <a:lstStyle/>
          <a:p>
            <a:pPr eaLnBrk="1" hangingPunct="1">
              <a:lnSpc>
                <a:spcPct val="80000"/>
              </a:lnSpc>
              <a:buFont typeface="Wingdings" panose="05000000000000000000" pitchFamily="2" charset="2"/>
              <a:buNone/>
              <a:defRPr/>
            </a:pPr>
            <a:r>
              <a:rPr lang="fr-FR" sz="2000" b="1"/>
              <a:t>Caractéristiques</a:t>
            </a:r>
            <a:br>
              <a:rPr lang="fr-FR" sz="2000"/>
            </a:br>
            <a:endParaRPr lang="fr-FR" sz="2000"/>
          </a:p>
          <a:p>
            <a:pPr eaLnBrk="1" hangingPunct="1">
              <a:lnSpc>
                <a:spcPct val="80000"/>
              </a:lnSpc>
              <a:defRPr/>
            </a:pPr>
            <a:r>
              <a:rPr lang="fr-FR" sz="2400"/>
              <a:t>L'empreinte parentale est caractérisée par une</a:t>
            </a:r>
            <a:r>
              <a:rPr lang="fr-FR" sz="2400" b="1"/>
              <a:t> absence d'altération</a:t>
            </a:r>
            <a:r>
              <a:rPr lang="fr-FR" sz="2400"/>
              <a:t> de la séquence des gènes et par une </a:t>
            </a:r>
            <a:r>
              <a:rPr lang="fr-FR" sz="2400" b="1"/>
              <a:t>réversibilité </a:t>
            </a:r>
            <a:r>
              <a:rPr lang="fr-FR" sz="2400"/>
              <a:t>à chaque génération.</a:t>
            </a:r>
            <a:br>
              <a:rPr lang="fr-FR" sz="2400"/>
            </a:br>
            <a:endParaRPr lang="fr-FR" sz="2400"/>
          </a:p>
          <a:p>
            <a:pPr eaLnBrk="1" hangingPunct="1">
              <a:lnSpc>
                <a:spcPct val="80000"/>
              </a:lnSpc>
              <a:defRPr/>
            </a:pPr>
            <a:r>
              <a:rPr lang="fr-FR" sz="2400"/>
              <a:t>Lorsqu'un homme transmet à ses enfants un gène soumis à empreinte paternelle, ce gène sera inactif quel que soit le sexe de cet enfant. </a:t>
            </a:r>
            <a:br>
              <a:rPr lang="fr-FR" sz="2400"/>
            </a:br>
            <a:endParaRPr lang="fr-FR" sz="2400"/>
          </a:p>
          <a:p>
            <a:pPr eaLnBrk="1" hangingPunct="1">
              <a:lnSpc>
                <a:spcPct val="80000"/>
              </a:lnSpc>
              <a:defRPr/>
            </a:pPr>
            <a:r>
              <a:rPr lang="fr-FR" sz="2400"/>
              <a:t>Si ce gène est transmis par son fils, il continuera à être inactif puisque soumis à nouveau à une empreinte paternelle.</a:t>
            </a:r>
            <a:br>
              <a:rPr lang="fr-FR" sz="2400"/>
            </a:br>
            <a:r>
              <a:rPr lang="fr-FR" sz="2400"/>
              <a:t>Par contre, s'il est transmis par sa fille, il sera à nouveau actif puisque l'empreinte sera reconfigurée selon le sexe féminin.</a:t>
            </a:r>
            <a:br>
              <a:rPr lang="fr-FR" sz="2400"/>
            </a:br>
            <a:endParaRPr lang="fr-FR" sz="2400"/>
          </a:p>
          <a:p>
            <a:pPr eaLnBrk="1" hangingPunct="1">
              <a:lnSpc>
                <a:spcPct val="80000"/>
              </a:lnSpc>
              <a:defRPr/>
            </a:pPr>
            <a:r>
              <a:rPr lang="fr-FR" sz="2400"/>
              <a:t>C'est pourquoi les maladies causées par un gène à empreinte maternelle sont </a:t>
            </a:r>
            <a:r>
              <a:rPr lang="fr-FR" sz="2400" b="1"/>
              <a:t>transmises exclusivement par le père</a:t>
            </a:r>
            <a:r>
              <a:rPr lang="fr-FR" sz="2400"/>
              <a:t> alors que les maladies causées par un gène à empreinte paternelle sont </a:t>
            </a:r>
            <a:r>
              <a:rPr lang="fr-FR" sz="2400" b="1"/>
              <a:t>transmises exclusivement par la mère</a:t>
            </a:r>
            <a:r>
              <a:rPr lang="fr-FR" sz="2400"/>
              <a:t>. </a:t>
            </a:r>
            <a:br>
              <a:rPr lang="fr-FR" sz="2400"/>
            </a:br>
            <a:br>
              <a:rPr lang="fr-FR" sz="2000"/>
            </a:br>
            <a:endParaRPr lang="fr-FR" sz="2000"/>
          </a:p>
        </p:txBody>
      </p:sp>
      <p:sp>
        <p:nvSpPr>
          <p:cNvPr id="5" name="Rectangle 2">
            <a:extLst>
              <a:ext uri="{FF2B5EF4-FFF2-40B4-BE49-F238E27FC236}">
                <a16:creationId xmlns:a16="http://schemas.microsoft.com/office/drawing/2014/main" id="{09036775-9F6F-01E8-61FB-67FCBB5FA6BF}"/>
              </a:ext>
            </a:extLst>
          </p:cNvPr>
          <p:cNvSpPr>
            <a:spLocks noGrp="1" noRot="1" noChangeArrowheads="1"/>
          </p:cNvSpPr>
          <p:nvPr>
            <p:ph type="title"/>
          </p:nvPr>
        </p:nvSpPr>
        <p:spPr>
          <a:xfrm>
            <a:off x="5500688" y="0"/>
            <a:ext cx="3643312" cy="633413"/>
          </a:xfrm>
        </p:spPr>
        <p:txBody>
          <a:bodyPr/>
          <a:lstStyle/>
          <a:p>
            <a:pPr eaLnBrk="1" hangingPunct="1">
              <a:defRPr/>
            </a:pPr>
            <a:r>
              <a:rPr lang="fr-FR" sz="1800" u="sng" dirty="0">
                <a:solidFill>
                  <a:schemeClr val="tx1"/>
                </a:solidFill>
              </a:rPr>
              <a:t>EMPREINTE GENOMIQUE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6" name="Rectangle 4">
            <a:extLst>
              <a:ext uri="{FF2B5EF4-FFF2-40B4-BE49-F238E27FC236}">
                <a16:creationId xmlns:a16="http://schemas.microsoft.com/office/drawing/2014/main" id="{F2AB6F2C-A15E-3885-B99A-95AE19F2CFBE}"/>
              </a:ext>
            </a:extLst>
          </p:cNvPr>
          <p:cNvSpPr>
            <a:spLocks noRot="1" noChangeArrowheads="1"/>
          </p:cNvSpPr>
          <p:nvPr/>
        </p:nvSpPr>
        <p:spPr bwMode="auto">
          <a:xfrm>
            <a:off x="1835150" y="274638"/>
            <a:ext cx="5832475" cy="850900"/>
          </a:xfrm>
          <a:prstGeom prst="rect">
            <a:avLst/>
          </a:prstGeom>
          <a:noFill/>
          <a:ln w="9525">
            <a:noFill/>
            <a:miter lim="800000"/>
            <a:headEnd/>
            <a:tailEnd/>
          </a:ln>
          <a:effectLst/>
        </p:spPr>
        <p:txBody>
          <a:bodyPr anchor="ctr"/>
          <a:lstStyle/>
          <a:p>
            <a:pPr algn="ctr" eaLnBrk="1" hangingPunct="1">
              <a:defRPr/>
            </a:pPr>
            <a:r>
              <a:rPr lang="fr-FR" sz="3600" b="1" u="sng" dirty="0" err="1">
                <a:solidFill>
                  <a:srgbClr val="FFC000"/>
                </a:solidFill>
                <a:effectLst>
                  <a:outerShdw blurRad="38100" dist="38100" dir="2700000" algn="tl">
                    <a:srgbClr val="000000"/>
                  </a:outerShdw>
                </a:effectLst>
                <a:latin typeface="Garamond" pitchFamily="18" charset="0"/>
              </a:rPr>
              <a:t>Disomies</a:t>
            </a:r>
            <a:r>
              <a:rPr lang="fr-FR" sz="3600" b="1" u="sng" dirty="0">
                <a:solidFill>
                  <a:srgbClr val="FFC000"/>
                </a:solidFill>
                <a:effectLst>
                  <a:outerShdw blurRad="38100" dist="38100" dir="2700000" algn="tl">
                    <a:srgbClr val="000000"/>
                  </a:outerShdw>
                </a:effectLst>
                <a:latin typeface="Garamond" pitchFamily="18" charset="0"/>
              </a:rPr>
              <a:t> uni parentales</a:t>
            </a:r>
          </a:p>
        </p:txBody>
      </p:sp>
      <p:sp>
        <p:nvSpPr>
          <p:cNvPr id="128002" name="Rectangle 9">
            <a:extLst>
              <a:ext uri="{FF2B5EF4-FFF2-40B4-BE49-F238E27FC236}">
                <a16:creationId xmlns:a16="http://schemas.microsoft.com/office/drawing/2014/main" id="{D72630A5-E1BF-81E4-71A4-C0B834104495}"/>
              </a:ext>
            </a:extLst>
          </p:cNvPr>
          <p:cNvSpPr>
            <a:spLocks noChangeArrowheads="1"/>
          </p:cNvSpPr>
          <p:nvPr/>
        </p:nvSpPr>
        <p:spPr bwMode="auto">
          <a:xfrm>
            <a:off x="900113" y="1844675"/>
            <a:ext cx="647700" cy="5762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8003" name="Oval 10">
            <a:extLst>
              <a:ext uri="{FF2B5EF4-FFF2-40B4-BE49-F238E27FC236}">
                <a16:creationId xmlns:a16="http://schemas.microsoft.com/office/drawing/2014/main" id="{3A57945E-10D0-25A5-0B66-C581C00E7360}"/>
              </a:ext>
            </a:extLst>
          </p:cNvPr>
          <p:cNvSpPr>
            <a:spLocks noChangeArrowheads="1"/>
          </p:cNvSpPr>
          <p:nvPr/>
        </p:nvSpPr>
        <p:spPr bwMode="auto">
          <a:xfrm>
            <a:off x="2411413" y="1844675"/>
            <a:ext cx="719137" cy="649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8004" name="Line 11">
            <a:extLst>
              <a:ext uri="{FF2B5EF4-FFF2-40B4-BE49-F238E27FC236}">
                <a16:creationId xmlns:a16="http://schemas.microsoft.com/office/drawing/2014/main" id="{FEB4097C-E335-820F-1806-5EF0454CD79E}"/>
              </a:ext>
            </a:extLst>
          </p:cNvPr>
          <p:cNvSpPr>
            <a:spLocks noChangeShapeType="1"/>
          </p:cNvSpPr>
          <p:nvPr/>
        </p:nvSpPr>
        <p:spPr bwMode="auto">
          <a:xfrm>
            <a:off x="1547813" y="2133600"/>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05" name="Line 12">
            <a:extLst>
              <a:ext uri="{FF2B5EF4-FFF2-40B4-BE49-F238E27FC236}">
                <a16:creationId xmlns:a16="http://schemas.microsoft.com/office/drawing/2014/main" id="{80371D19-714D-195A-D1C6-361F280789AC}"/>
              </a:ext>
            </a:extLst>
          </p:cNvPr>
          <p:cNvSpPr>
            <a:spLocks noChangeShapeType="1"/>
          </p:cNvSpPr>
          <p:nvPr/>
        </p:nvSpPr>
        <p:spPr bwMode="auto">
          <a:xfrm>
            <a:off x="1979613" y="2133600"/>
            <a:ext cx="0" cy="10080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06" name="Rectangle 13">
            <a:extLst>
              <a:ext uri="{FF2B5EF4-FFF2-40B4-BE49-F238E27FC236}">
                <a16:creationId xmlns:a16="http://schemas.microsoft.com/office/drawing/2014/main" id="{A037AC79-D8D3-5375-89A0-FBFAF98A1C94}"/>
              </a:ext>
            </a:extLst>
          </p:cNvPr>
          <p:cNvSpPr>
            <a:spLocks noChangeArrowheads="1"/>
          </p:cNvSpPr>
          <p:nvPr/>
        </p:nvSpPr>
        <p:spPr bwMode="auto">
          <a:xfrm>
            <a:off x="1619250" y="3141663"/>
            <a:ext cx="647700" cy="5762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79566" name="Rectangle 14">
            <a:extLst>
              <a:ext uri="{FF2B5EF4-FFF2-40B4-BE49-F238E27FC236}">
                <a16:creationId xmlns:a16="http://schemas.microsoft.com/office/drawing/2014/main" id="{B854B453-5466-3171-6C08-C3F8DA157B83}"/>
              </a:ext>
            </a:extLst>
          </p:cNvPr>
          <p:cNvSpPr>
            <a:spLocks noChangeArrowheads="1"/>
          </p:cNvSpPr>
          <p:nvPr/>
        </p:nvSpPr>
        <p:spPr bwMode="auto">
          <a:xfrm>
            <a:off x="5437188" y="1916113"/>
            <a:ext cx="647700"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79567" name="Oval 15">
            <a:extLst>
              <a:ext uri="{FF2B5EF4-FFF2-40B4-BE49-F238E27FC236}">
                <a16:creationId xmlns:a16="http://schemas.microsoft.com/office/drawing/2014/main" id="{AA27CC22-33C3-E0E4-DC11-DECC6FCAA9AE}"/>
              </a:ext>
            </a:extLst>
          </p:cNvPr>
          <p:cNvSpPr>
            <a:spLocks noChangeArrowheads="1"/>
          </p:cNvSpPr>
          <p:nvPr/>
        </p:nvSpPr>
        <p:spPr bwMode="auto">
          <a:xfrm>
            <a:off x="6948488" y="1916113"/>
            <a:ext cx="719137" cy="6492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79568" name="Line 16">
            <a:extLst>
              <a:ext uri="{FF2B5EF4-FFF2-40B4-BE49-F238E27FC236}">
                <a16:creationId xmlns:a16="http://schemas.microsoft.com/office/drawing/2014/main" id="{5E78C5AE-868D-3D48-094B-A8933BC6966F}"/>
              </a:ext>
            </a:extLst>
          </p:cNvPr>
          <p:cNvSpPr>
            <a:spLocks noChangeShapeType="1"/>
          </p:cNvSpPr>
          <p:nvPr/>
        </p:nvSpPr>
        <p:spPr bwMode="auto">
          <a:xfrm>
            <a:off x="6084888" y="2205038"/>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69" name="Line 17">
            <a:extLst>
              <a:ext uri="{FF2B5EF4-FFF2-40B4-BE49-F238E27FC236}">
                <a16:creationId xmlns:a16="http://schemas.microsoft.com/office/drawing/2014/main" id="{508E3070-9FB9-8A96-B4FA-2B042263B9CB}"/>
              </a:ext>
            </a:extLst>
          </p:cNvPr>
          <p:cNvSpPr>
            <a:spLocks noChangeShapeType="1"/>
          </p:cNvSpPr>
          <p:nvPr/>
        </p:nvSpPr>
        <p:spPr bwMode="auto">
          <a:xfrm>
            <a:off x="6516688" y="2205038"/>
            <a:ext cx="0" cy="1008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70" name="Rectangle 18">
            <a:extLst>
              <a:ext uri="{FF2B5EF4-FFF2-40B4-BE49-F238E27FC236}">
                <a16:creationId xmlns:a16="http://schemas.microsoft.com/office/drawing/2014/main" id="{AD1E91A3-B869-CD97-8823-AC60E74B5297}"/>
              </a:ext>
            </a:extLst>
          </p:cNvPr>
          <p:cNvSpPr>
            <a:spLocks noChangeArrowheads="1"/>
          </p:cNvSpPr>
          <p:nvPr/>
        </p:nvSpPr>
        <p:spPr bwMode="auto">
          <a:xfrm>
            <a:off x="6156325" y="3213100"/>
            <a:ext cx="647700" cy="576263"/>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8012" name="Rectangle 19">
            <a:extLst>
              <a:ext uri="{FF2B5EF4-FFF2-40B4-BE49-F238E27FC236}">
                <a16:creationId xmlns:a16="http://schemas.microsoft.com/office/drawing/2014/main" id="{E8921F20-B12E-6B0D-90BF-97F468F77F40}"/>
              </a:ext>
            </a:extLst>
          </p:cNvPr>
          <p:cNvSpPr>
            <a:spLocks noChangeArrowheads="1"/>
          </p:cNvSpPr>
          <p:nvPr/>
        </p:nvSpPr>
        <p:spPr bwMode="auto">
          <a:xfrm>
            <a:off x="611188" y="4149725"/>
            <a:ext cx="25209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b="1">
                <a:solidFill>
                  <a:schemeClr val="hlink"/>
                </a:solidFill>
                <a:latin typeface="Arial" panose="020B0604020202020204" pitchFamily="34" charset="0"/>
              </a:rPr>
              <a:t>Hémophilie</a:t>
            </a:r>
            <a:r>
              <a:rPr lang="fr-FR" altLang="fr-FR" sz="2400">
                <a:latin typeface="Arial" panose="020B0604020202020204" pitchFamily="34" charset="0"/>
              </a:rPr>
              <a:t> </a:t>
            </a:r>
          </a:p>
          <a:p>
            <a:pPr algn="ctr">
              <a:spcBef>
                <a:spcPct val="0"/>
              </a:spcBef>
              <a:buClrTx/>
              <a:buSzTx/>
              <a:buFontTx/>
              <a:buNone/>
            </a:pPr>
            <a:r>
              <a:rPr lang="fr-FR" altLang="fr-FR" sz="2000">
                <a:latin typeface="Arial" panose="020B0604020202020204" pitchFamily="34" charset="0"/>
              </a:rPr>
              <a:t>(Récessive liée à l’X)</a:t>
            </a:r>
          </a:p>
        </p:txBody>
      </p:sp>
      <p:sp>
        <p:nvSpPr>
          <p:cNvPr id="279572" name="Rectangle 20">
            <a:extLst>
              <a:ext uri="{FF2B5EF4-FFF2-40B4-BE49-F238E27FC236}">
                <a16:creationId xmlns:a16="http://schemas.microsoft.com/office/drawing/2014/main" id="{6B2CABE9-288B-CA14-3E34-F6285505931F}"/>
              </a:ext>
            </a:extLst>
          </p:cNvPr>
          <p:cNvSpPr>
            <a:spLocks noChangeArrowheads="1"/>
          </p:cNvSpPr>
          <p:nvPr/>
        </p:nvSpPr>
        <p:spPr bwMode="auto">
          <a:xfrm>
            <a:off x="5076825" y="4149725"/>
            <a:ext cx="3024188"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b="1">
                <a:solidFill>
                  <a:schemeClr val="hlink"/>
                </a:solidFill>
                <a:latin typeface="Arial" panose="020B0604020202020204" pitchFamily="34" charset="0"/>
              </a:rPr>
              <a:t>Mucoviscidose</a:t>
            </a:r>
            <a:endParaRPr lang="fr-FR" altLang="fr-FR" sz="2400">
              <a:latin typeface="Arial" panose="020B0604020202020204" pitchFamily="34" charset="0"/>
            </a:endParaRPr>
          </a:p>
          <a:p>
            <a:pPr algn="ctr">
              <a:spcBef>
                <a:spcPct val="0"/>
              </a:spcBef>
              <a:buClrTx/>
              <a:buSzTx/>
              <a:buFontTx/>
              <a:buNone/>
            </a:pPr>
            <a:r>
              <a:rPr lang="fr-FR" altLang="fr-FR" sz="2000">
                <a:latin typeface="Arial" panose="020B0604020202020204" pitchFamily="34" charset="0"/>
              </a:rPr>
              <a:t>(Autosomique Récessive) </a:t>
            </a:r>
          </a:p>
        </p:txBody>
      </p:sp>
      <p:sp>
        <p:nvSpPr>
          <p:cNvPr id="279573" name="Rectangle 21">
            <a:extLst>
              <a:ext uri="{FF2B5EF4-FFF2-40B4-BE49-F238E27FC236}">
                <a16:creationId xmlns:a16="http://schemas.microsoft.com/office/drawing/2014/main" id="{366FE533-8ED6-CA67-7827-55C80F6F0796}"/>
              </a:ext>
            </a:extLst>
          </p:cNvPr>
          <p:cNvSpPr>
            <a:spLocks noChangeArrowheads="1"/>
          </p:cNvSpPr>
          <p:nvPr/>
        </p:nvSpPr>
        <p:spPr bwMode="auto">
          <a:xfrm>
            <a:off x="5435600" y="1916113"/>
            <a:ext cx="360363" cy="5762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79574" name="Rectangle 22">
            <a:extLst>
              <a:ext uri="{FF2B5EF4-FFF2-40B4-BE49-F238E27FC236}">
                <a16:creationId xmlns:a16="http://schemas.microsoft.com/office/drawing/2014/main" id="{87010920-ED3A-D4D5-F27D-AD679D565593}"/>
              </a:ext>
            </a:extLst>
          </p:cNvPr>
          <p:cNvSpPr>
            <a:spLocks noChangeArrowheads="1"/>
          </p:cNvSpPr>
          <p:nvPr/>
        </p:nvSpPr>
        <p:spPr bwMode="auto">
          <a:xfrm>
            <a:off x="0" y="1844675"/>
            <a:ext cx="93503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a:solidFill>
                  <a:schemeClr val="hlink"/>
                </a:solidFill>
                <a:latin typeface="Arial" panose="020B0604020202020204" pitchFamily="34" charset="0"/>
              </a:rPr>
              <a:t>XY</a:t>
            </a:r>
          </a:p>
        </p:txBody>
      </p:sp>
      <p:sp>
        <p:nvSpPr>
          <p:cNvPr id="279575" name="Rectangle 23">
            <a:extLst>
              <a:ext uri="{FF2B5EF4-FFF2-40B4-BE49-F238E27FC236}">
                <a16:creationId xmlns:a16="http://schemas.microsoft.com/office/drawing/2014/main" id="{7EDE7ACF-6ABB-49D7-1E82-13E0BCCD744D}"/>
              </a:ext>
            </a:extLst>
          </p:cNvPr>
          <p:cNvSpPr>
            <a:spLocks noChangeArrowheads="1"/>
          </p:cNvSpPr>
          <p:nvPr/>
        </p:nvSpPr>
        <p:spPr bwMode="auto">
          <a:xfrm>
            <a:off x="539750" y="3213100"/>
            <a:ext cx="93503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a:solidFill>
                  <a:schemeClr val="hlink"/>
                </a:solidFill>
                <a:latin typeface="Arial" panose="020B0604020202020204" pitchFamily="34" charset="0"/>
              </a:rPr>
              <a:t>XY</a:t>
            </a:r>
          </a:p>
        </p:txBody>
      </p:sp>
      <p:sp>
        <p:nvSpPr>
          <p:cNvPr id="279576" name="Line 24">
            <a:extLst>
              <a:ext uri="{FF2B5EF4-FFF2-40B4-BE49-F238E27FC236}">
                <a16:creationId xmlns:a16="http://schemas.microsoft.com/office/drawing/2014/main" id="{285E8D78-38B7-2FAC-F343-EA682B6A6FEF}"/>
              </a:ext>
            </a:extLst>
          </p:cNvPr>
          <p:cNvSpPr>
            <a:spLocks noChangeShapeType="1"/>
          </p:cNvSpPr>
          <p:nvPr/>
        </p:nvSpPr>
        <p:spPr bwMode="auto">
          <a:xfrm>
            <a:off x="395288" y="2349500"/>
            <a:ext cx="504825"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9577" name="Rectangle 25">
            <a:extLst>
              <a:ext uri="{FF2B5EF4-FFF2-40B4-BE49-F238E27FC236}">
                <a16:creationId xmlns:a16="http://schemas.microsoft.com/office/drawing/2014/main" id="{59B38EA2-6719-3A6F-7696-DB8B8262B815}"/>
              </a:ext>
            </a:extLst>
          </p:cNvPr>
          <p:cNvSpPr>
            <a:spLocks noChangeArrowheads="1"/>
          </p:cNvSpPr>
          <p:nvPr/>
        </p:nvSpPr>
        <p:spPr bwMode="auto">
          <a:xfrm>
            <a:off x="4427538" y="1916113"/>
            <a:ext cx="935037"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a:solidFill>
                  <a:schemeClr val="hlink"/>
                </a:solidFill>
                <a:latin typeface="Arial" panose="020B0604020202020204" pitchFamily="34" charset="0"/>
              </a:rPr>
              <a:t>A</a:t>
            </a:r>
            <a:r>
              <a:rPr lang="fr-FR" altLang="fr-FR">
                <a:solidFill>
                  <a:srgbClr val="FF3300"/>
                </a:solidFill>
                <a:latin typeface="Arial" panose="020B0604020202020204" pitchFamily="34" charset="0"/>
              </a:rPr>
              <a:t>a</a:t>
            </a:r>
          </a:p>
        </p:txBody>
      </p:sp>
      <p:sp>
        <p:nvSpPr>
          <p:cNvPr id="279578" name="Rectangle 26">
            <a:extLst>
              <a:ext uri="{FF2B5EF4-FFF2-40B4-BE49-F238E27FC236}">
                <a16:creationId xmlns:a16="http://schemas.microsoft.com/office/drawing/2014/main" id="{EE1D7C7A-7699-53F8-D673-36860F36037A}"/>
              </a:ext>
            </a:extLst>
          </p:cNvPr>
          <p:cNvSpPr>
            <a:spLocks noChangeArrowheads="1"/>
          </p:cNvSpPr>
          <p:nvPr/>
        </p:nvSpPr>
        <p:spPr bwMode="auto">
          <a:xfrm>
            <a:off x="5148263" y="3284538"/>
            <a:ext cx="935037"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a:solidFill>
                  <a:srgbClr val="FF3300"/>
                </a:solidFill>
                <a:latin typeface="Arial" panose="020B0604020202020204" pitchFamily="34" charset="0"/>
              </a:rPr>
              <a:t>aa</a:t>
            </a:r>
          </a:p>
        </p:txBody>
      </p:sp>
      <p:sp>
        <p:nvSpPr>
          <p:cNvPr id="279579" name="Line 27">
            <a:extLst>
              <a:ext uri="{FF2B5EF4-FFF2-40B4-BE49-F238E27FC236}">
                <a16:creationId xmlns:a16="http://schemas.microsoft.com/office/drawing/2014/main" id="{E3C82CD9-80C5-8F02-739A-FC4E5217F7ED}"/>
              </a:ext>
            </a:extLst>
          </p:cNvPr>
          <p:cNvSpPr>
            <a:spLocks noChangeShapeType="1"/>
          </p:cNvSpPr>
          <p:nvPr/>
        </p:nvSpPr>
        <p:spPr bwMode="auto">
          <a:xfrm>
            <a:off x="5148263" y="2420938"/>
            <a:ext cx="360362" cy="1008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9574"/>
                                        </p:tgtEl>
                                        <p:attrNameLst>
                                          <p:attrName>style.visibility</p:attrName>
                                        </p:attrNameLst>
                                      </p:cBhvr>
                                      <p:to>
                                        <p:strVal val="visible"/>
                                      </p:to>
                                    </p:set>
                                    <p:animEffect transition="in" filter="checkerboard(across)">
                                      <p:cBhvr>
                                        <p:cTn id="7" dur="500"/>
                                        <p:tgtEl>
                                          <p:spTgt spid="279574"/>
                                        </p:tgtEl>
                                      </p:cBhvr>
                                    </p:animEffect>
                                  </p:childTnLst>
                                </p:cTn>
                              </p:par>
                              <p:par>
                                <p:cTn id="8" presetID="5" presetClass="entr" presetSubtype="10" fill="hold" nodeType="withEffect">
                                  <p:stCondLst>
                                    <p:cond delay="0"/>
                                  </p:stCondLst>
                                  <p:childTnLst>
                                    <p:set>
                                      <p:cBhvr>
                                        <p:cTn id="9" dur="1" fill="hold">
                                          <p:stCondLst>
                                            <p:cond delay="0"/>
                                          </p:stCondLst>
                                        </p:cTn>
                                        <p:tgtEl>
                                          <p:spTgt spid="279576"/>
                                        </p:tgtEl>
                                        <p:attrNameLst>
                                          <p:attrName>style.visibility</p:attrName>
                                        </p:attrNameLst>
                                      </p:cBhvr>
                                      <p:to>
                                        <p:strVal val="visible"/>
                                      </p:to>
                                    </p:set>
                                    <p:animEffect transition="in" filter="checkerboard(across)">
                                      <p:cBhvr>
                                        <p:cTn id="10" dur="500"/>
                                        <p:tgtEl>
                                          <p:spTgt spid="27957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79575"/>
                                        </p:tgtEl>
                                        <p:attrNameLst>
                                          <p:attrName>style.visibility</p:attrName>
                                        </p:attrNameLst>
                                      </p:cBhvr>
                                      <p:to>
                                        <p:strVal val="visible"/>
                                      </p:to>
                                    </p:set>
                                    <p:animEffect transition="in" filter="checkerboard(across)">
                                      <p:cBhvr>
                                        <p:cTn id="13" dur="500"/>
                                        <p:tgtEl>
                                          <p:spTgt spid="27957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79567"/>
                                        </p:tgtEl>
                                        <p:attrNameLst>
                                          <p:attrName>style.visibility</p:attrName>
                                        </p:attrNameLst>
                                      </p:cBhvr>
                                      <p:to>
                                        <p:strVal val="visible"/>
                                      </p:to>
                                    </p:set>
                                    <p:animEffect transition="in" filter="checkerboard(across)">
                                      <p:cBhvr>
                                        <p:cTn id="18" dur="500"/>
                                        <p:tgtEl>
                                          <p:spTgt spid="279567"/>
                                        </p:tgtEl>
                                      </p:cBhvr>
                                    </p:animEffect>
                                  </p:childTnLst>
                                </p:cTn>
                              </p:par>
                              <p:par>
                                <p:cTn id="19" presetID="5" presetClass="entr" presetSubtype="10" fill="hold" nodeType="withEffect">
                                  <p:stCondLst>
                                    <p:cond delay="0"/>
                                  </p:stCondLst>
                                  <p:childTnLst>
                                    <p:set>
                                      <p:cBhvr>
                                        <p:cTn id="20" dur="1" fill="hold">
                                          <p:stCondLst>
                                            <p:cond delay="0"/>
                                          </p:stCondLst>
                                        </p:cTn>
                                        <p:tgtEl>
                                          <p:spTgt spid="279569"/>
                                        </p:tgtEl>
                                        <p:attrNameLst>
                                          <p:attrName>style.visibility</p:attrName>
                                        </p:attrNameLst>
                                      </p:cBhvr>
                                      <p:to>
                                        <p:strVal val="visible"/>
                                      </p:to>
                                    </p:set>
                                    <p:animEffect transition="in" filter="checkerboard(across)">
                                      <p:cBhvr>
                                        <p:cTn id="21" dur="500"/>
                                        <p:tgtEl>
                                          <p:spTgt spid="279569"/>
                                        </p:tgtEl>
                                      </p:cBhvr>
                                    </p:animEffect>
                                  </p:childTnLst>
                                </p:cTn>
                              </p:par>
                              <p:par>
                                <p:cTn id="22" presetID="5" presetClass="entr" presetSubtype="10" fill="hold" nodeType="withEffect">
                                  <p:stCondLst>
                                    <p:cond delay="0"/>
                                  </p:stCondLst>
                                  <p:childTnLst>
                                    <p:set>
                                      <p:cBhvr>
                                        <p:cTn id="23" dur="1" fill="hold">
                                          <p:stCondLst>
                                            <p:cond delay="0"/>
                                          </p:stCondLst>
                                        </p:cTn>
                                        <p:tgtEl>
                                          <p:spTgt spid="279568"/>
                                        </p:tgtEl>
                                        <p:attrNameLst>
                                          <p:attrName>style.visibility</p:attrName>
                                        </p:attrNameLst>
                                      </p:cBhvr>
                                      <p:to>
                                        <p:strVal val="visible"/>
                                      </p:to>
                                    </p:set>
                                    <p:animEffect transition="in" filter="checkerboard(across)">
                                      <p:cBhvr>
                                        <p:cTn id="24" dur="500"/>
                                        <p:tgtEl>
                                          <p:spTgt spid="279568"/>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279566"/>
                                        </p:tgtEl>
                                        <p:attrNameLst>
                                          <p:attrName>style.visibility</p:attrName>
                                        </p:attrNameLst>
                                      </p:cBhvr>
                                      <p:to>
                                        <p:strVal val="visible"/>
                                      </p:to>
                                    </p:set>
                                    <p:animEffect transition="in" filter="checkerboard(across)">
                                      <p:cBhvr>
                                        <p:cTn id="27" dur="500"/>
                                        <p:tgtEl>
                                          <p:spTgt spid="279566"/>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279573"/>
                                        </p:tgtEl>
                                        <p:attrNameLst>
                                          <p:attrName>style.visibility</p:attrName>
                                        </p:attrNameLst>
                                      </p:cBhvr>
                                      <p:to>
                                        <p:strVal val="visible"/>
                                      </p:to>
                                    </p:set>
                                    <p:animEffect transition="in" filter="checkerboard(across)">
                                      <p:cBhvr>
                                        <p:cTn id="30" dur="500"/>
                                        <p:tgtEl>
                                          <p:spTgt spid="27957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279570"/>
                                        </p:tgtEl>
                                        <p:attrNameLst>
                                          <p:attrName>style.visibility</p:attrName>
                                        </p:attrNameLst>
                                      </p:cBhvr>
                                      <p:to>
                                        <p:strVal val="visible"/>
                                      </p:to>
                                    </p:set>
                                    <p:animEffect transition="in" filter="checkerboard(across)">
                                      <p:cBhvr>
                                        <p:cTn id="33" dur="500"/>
                                        <p:tgtEl>
                                          <p:spTgt spid="279570"/>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279572"/>
                                        </p:tgtEl>
                                        <p:attrNameLst>
                                          <p:attrName>style.visibility</p:attrName>
                                        </p:attrNameLst>
                                      </p:cBhvr>
                                      <p:to>
                                        <p:strVal val="visible"/>
                                      </p:to>
                                    </p:set>
                                    <p:animEffect transition="in" filter="checkerboard(across)">
                                      <p:cBhvr>
                                        <p:cTn id="36" dur="500"/>
                                        <p:tgtEl>
                                          <p:spTgt spid="27957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279577"/>
                                        </p:tgtEl>
                                        <p:attrNameLst>
                                          <p:attrName>style.visibility</p:attrName>
                                        </p:attrNameLst>
                                      </p:cBhvr>
                                      <p:to>
                                        <p:strVal val="visible"/>
                                      </p:to>
                                    </p:set>
                                    <p:animEffect transition="in" filter="checkerboard(across)">
                                      <p:cBhvr>
                                        <p:cTn id="41" dur="500"/>
                                        <p:tgtEl>
                                          <p:spTgt spid="279577"/>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79578"/>
                                        </p:tgtEl>
                                        <p:attrNameLst>
                                          <p:attrName>style.visibility</p:attrName>
                                        </p:attrNameLst>
                                      </p:cBhvr>
                                      <p:to>
                                        <p:strVal val="visible"/>
                                      </p:to>
                                    </p:set>
                                    <p:animEffect transition="in" filter="checkerboard(across)">
                                      <p:cBhvr>
                                        <p:cTn id="44" dur="500"/>
                                        <p:tgtEl>
                                          <p:spTgt spid="279578"/>
                                        </p:tgtEl>
                                      </p:cBhvr>
                                    </p:animEffect>
                                  </p:childTnLst>
                                </p:cTn>
                              </p:par>
                              <p:par>
                                <p:cTn id="45" presetID="5" presetClass="entr" presetSubtype="10" fill="hold" nodeType="withEffect">
                                  <p:stCondLst>
                                    <p:cond delay="0"/>
                                  </p:stCondLst>
                                  <p:childTnLst>
                                    <p:set>
                                      <p:cBhvr>
                                        <p:cTn id="46" dur="1" fill="hold">
                                          <p:stCondLst>
                                            <p:cond delay="0"/>
                                          </p:stCondLst>
                                        </p:cTn>
                                        <p:tgtEl>
                                          <p:spTgt spid="279579"/>
                                        </p:tgtEl>
                                        <p:attrNameLst>
                                          <p:attrName>style.visibility</p:attrName>
                                        </p:attrNameLst>
                                      </p:cBhvr>
                                      <p:to>
                                        <p:strVal val="visible"/>
                                      </p:to>
                                    </p:set>
                                    <p:animEffect transition="in" filter="checkerboard(across)">
                                      <p:cBhvr>
                                        <p:cTn id="47" dur="500"/>
                                        <p:tgtEl>
                                          <p:spTgt spid="279579"/>
                                        </p:tgtEl>
                                      </p:cBhvr>
                                    </p:animEffect>
                                  </p:childTnLst>
                                </p:cTn>
                              </p:par>
                              <p:par>
                                <p:cTn id="48" presetID="5" presetClass="entr" presetSubtype="10" fill="hold" grpId="1" nodeType="withEffect">
                                  <p:stCondLst>
                                    <p:cond delay="0"/>
                                  </p:stCondLst>
                                  <p:childTnLst>
                                    <p:set>
                                      <p:cBhvr>
                                        <p:cTn id="49" dur="1" fill="hold">
                                          <p:stCondLst>
                                            <p:cond delay="0"/>
                                          </p:stCondLst>
                                        </p:cTn>
                                        <p:tgtEl>
                                          <p:spTgt spid="279578"/>
                                        </p:tgtEl>
                                        <p:attrNameLst>
                                          <p:attrName>style.visibility</p:attrName>
                                        </p:attrNameLst>
                                      </p:cBhvr>
                                      <p:to>
                                        <p:strVal val="visible"/>
                                      </p:to>
                                    </p:set>
                                    <p:animEffect transition="in" filter="checkerboard(across)">
                                      <p:cBhvr>
                                        <p:cTn id="50" dur="500"/>
                                        <p:tgtEl>
                                          <p:spTgt spid="279578"/>
                                        </p:tgtEl>
                                      </p:cBhvr>
                                    </p:animEffect>
                                  </p:childTnLst>
                                </p:cTn>
                              </p:par>
                              <p:par>
                                <p:cTn id="51" presetID="5" presetClass="entr" presetSubtype="10" fill="hold" grpId="1" nodeType="withEffect">
                                  <p:stCondLst>
                                    <p:cond delay="0"/>
                                  </p:stCondLst>
                                  <p:childTnLst>
                                    <p:set>
                                      <p:cBhvr>
                                        <p:cTn id="52" dur="1" fill="hold">
                                          <p:stCondLst>
                                            <p:cond delay="0"/>
                                          </p:stCondLst>
                                        </p:cTn>
                                        <p:tgtEl>
                                          <p:spTgt spid="279577"/>
                                        </p:tgtEl>
                                        <p:attrNameLst>
                                          <p:attrName>style.visibility</p:attrName>
                                        </p:attrNameLst>
                                      </p:cBhvr>
                                      <p:to>
                                        <p:strVal val="visible"/>
                                      </p:to>
                                    </p:set>
                                    <p:animEffect transition="in" filter="checkerboard(across)">
                                      <p:cBhvr>
                                        <p:cTn id="53" dur="500"/>
                                        <p:tgtEl>
                                          <p:spTgt spid="279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66" grpId="0" animBg="1"/>
      <p:bldP spid="279567" grpId="0" animBg="1"/>
      <p:bldP spid="279570" grpId="0" animBg="1"/>
      <p:bldP spid="279572" grpId="0"/>
      <p:bldP spid="279573" grpId="0" animBg="1"/>
      <p:bldP spid="279574" grpId="0"/>
      <p:bldP spid="279575" grpId="0"/>
      <p:bldP spid="279577" grpId="0"/>
      <p:bldP spid="279577" grpId="1"/>
      <p:bldP spid="279578" grpId="0"/>
      <p:bldP spid="279578" grpId="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8091DF51-35E4-723A-9C35-AED0AED6BAC1}"/>
              </a:ext>
            </a:extLst>
          </p:cNvPr>
          <p:cNvSpPr>
            <a:spLocks noGrp="1" noRot="1" noChangeArrowheads="1"/>
          </p:cNvSpPr>
          <p:nvPr>
            <p:ph type="title"/>
          </p:nvPr>
        </p:nvSpPr>
        <p:spPr>
          <a:xfrm>
            <a:off x="1835150" y="274638"/>
            <a:ext cx="5832475" cy="850900"/>
          </a:xfrm>
        </p:spPr>
        <p:txBody>
          <a:bodyPr/>
          <a:lstStyle/>
          <a:p>
            <a:pPr eaLnBrk="1" hangingPunct="1">
              <a:defRPr/>
            </a:pPr>
            <a:r>
              <a:rPr lang="fr-FR" sz="3600" u="sng" dirty="0" err="1">
                <a:solidFill>
                  <a:srgbClr val="FFC000"/>
                </a:solidFill>
              </a:rPr>
              <a:t>Disomies</a:t>
            </a:r>
            <a:r>
              <a:rPr lang="fr-FR" sz="3600" u="sng" dirty="0">
                <a:solidFill>
                  <a:srgbClr val="FFC000"/>
                </a:solidFill>
              </a:rPr>
              <a:t> uni parentales</a:t>
            </a:r>
          </a:p>
        </p:txBody>
      </p:sp>
      <p:sp>
        <p:nvSpPr>
          <p:cNvPr id="82947" name="Rectangle 3">
            <a:extLst>
              <a:ext uri="{FF2B5EF4-FFF2-40B4-BE49-F238E27FC236}">
                <a16:creationId xmlns:a16="http://schemas.microsoft.com/office/drawing/2014/main" id="{D38FF882-DD12-6C7B-1D8C-1E7F8895BAB6}"/>
              </a:ext>
            </a:extLst>
          </p:cNvPr>
          <p:cNvSpPr>
            <a:spLocks noGrp="1" noChangeArrowheads="1"/>
          </p:cNvSpPr>
          <p:nvPr>
            <p:ph type="body" idx="1"/>
          </p:nvPr>
        </p:nvSpPr>
        <p:spPr>
          <a:xfrm>
            <a:off x="468313" y="1484313"/>
            <a:ext cx="8496300" cy="1323975"/>
          </a:xfrm>
        </p:spPr>
        <p:txBody>
          <a:bodyPr/>
          <a:lstStyle/>
          <a:p>
            <a:pPr algn="ctr" eaLnBrk="1" hangingPunct="1">
              <a:lnSpc>
                <a:spcPct val="90000"/>
              </a:lnSpc>
              <a:buFont typeface="Wingdings" panose="05000000000000000000" pitchFamily="2" charset="2"/>
              <a:buNone/>
              <a:defRPr/>
            </a:pPr>
            <a:r>
              <a:rPr lang="fr-FR" sz="2800" b="1"/>
              <a:t>C’est la présence chez un sujet diploïde de deux chromosomes d’une même paire héritée d’un même parent.</a:t>
            </a:r>
            <a:r>
              <a:rPr lang="fr-FR" sz="2800"/>
              <a:t> </a:t>
            </a:r>
          </a:p>
        </p:txBody>
      </p:sp>
      <p:sp>
        <p:nvSpPr>
          <p:cNvPr id="82979" name="Rectangle 35">
            <a:extLst>
              <a:ext uri="{FF2B5EF4-FFF2-40B4-BE49-F238E27FC236}">
                <a16:creationId xmlns:a16="http://schemas.microsoft.com/office/drawing/2014/main" id="{C9576B3F-7551-8FFD-3809-396978F9D1EE}"/>
              </a:ext>
            </a:extLst>
          </p:cNvPr>
          <p:cNvSpPr>
            <a:spLocks noChangeArrowheads="1"/>
          </p:cNvSpPr>
          <p:nvPr/>
        </p:nvSpPr>
        <p:spPr bwMode="auto">
          <a:xfrm>
            <a:off x="395288" y="5589588"/>
            <a:ext cx="4006850" cy="915987"/>
          </a:xfrm>
          <a:prstGeom prst="rect">
            <a:avLst/>
          </a:prstGeom>
          <a:noFill/>
          <a:ln w="9525">
            <a:noFill/>
            <a:miter lim="800000"/>
            <a:headEnd/>
            <a:tailEnd/>
          </a:ln>
          <a:effectLst/>
        </p:spPr>
        <p:txBody>
          <a:bodyPr wrap="none">
            <a:spAutoFit/>
          </a:bodyPr>
          <a:lstStyle/>
          <a:p>
            <a:pPr algn="ctr">
              <a:defRPr/>
            </a:pPr>
            <a:r>
              <a:rPr lang="fr-FR" u="sng">
                <a:solidFill>
                  <a:srgbClr val="FFFF00"/>
                </a:solidFill>
                <a:effectLst>
                  <a:outerShdw blurRad="38100" dist="38100" dir="2700000" algn="tl">
                    <a:srgbClr val="000000"/>
                  </a:outerShdw>
                </a:effectLst>
                <a:latin typeface="Arial" charset="0"/>
              </a:rPr>
              <a:t>Isodosomie uniparentale</a:t>
            </a:r>
            <a:r>
              <a:rPr lang="fr-FR">
                <a:effectLst>
                  <a:outerShdw blurRad="38100" dist="38100" dir="2700000" algn="tl">
                    <a:srgbClr val="000000"/>
                  </a:outerShdw>
                </a:effectLst>
                <a:latin typeface="Arial" charset="0"/>
              </a:rPr>
              <a:t> </a:t>
            </a:r>
          </a:p>
          <a:p>
            <a:pPr algn="ctr">
              <a:defRPr/>
            </a:pPr>
            <a:r>
              <a:rPr lang="fr-FR">
                <a:effectLst>
                  <a:outerShdw blurRad="38100" dist="38100" dir="2700000" algn="tl">
                    <a:srgbClr val="000000"/>
                  </a:outerShdw>
                </a:effectLst>
                <a:latin typeface="Arial" charset="0"/>
              </a:rPr>
              <a:t>Présence de deux copies d’un même </a:t>
            </a:r>
          </a:p>
          <a:p>
            <a:pPr algn="ctr">
              <a:defRPr/>
            </a:pPr>
            <a:r>
              <a:rPr lang="fr-FR">
                <a:effectLst>
                  <a:outerShdw blurRad="38100" dist="38100" dir="2700000" algn="tl">
                    <a:srgbClr val="000000"/>
                  </a:outerShdw>
                </a:effectLst>
                <a:latin typeface="Arial" charset="0"/>
              </a:rPr>
              <a:t>chromosome parental.</a:t>
            </a:r>
          </a:p>
        </p:txBody>
      </p:sp>
      <p:sp>
        <p:nvSpPr>
          <p:cNvPr id="82980" name="Rectangle 36">
            <a:extLst>
              <a:ext uri="{FF2B5EF4-FFF2-40B4-BE49-F238E27FC236}">
                <a16:creationId xmlns:a16="http://schemas.microsoft.com/office/drawing/2014/main" id="{062BEB2E-81C7-30C3-E4D8-A955F506EA58}"/>
              </a:ext>
            </a:extLst>
          </p:cNvPr>
          <p:cNvSpPr>
            <a:spLocks noChangeArrowheads="1"/>
          </p:cNvSpPr>
          <p:nvPr/>
        </p:nvSpPr>
        <p:spPr bwMode="auto">
          <a:xfrm>
            <a:off x="4800600" y="5578475"/>
            <a:ext cx="3587750" cy="946150"/>
          </a:xfrm>
          <a:prstGeom prst="rect">
            <a:avLst/>
          </a:prstGeom>
          <a:noFill/>
          <a:ln w="9525">
            <a:noFill/>
            <a:miter lim="800000"/>
            <a:headEnd/>
            <a:tailEnd/>
          </a:ln>
          <a:effectLst/>
        </p:spPr>
        <p:txBody>
          <a:bodyPr wrap="none">
            <a:spAutoFit/>
          </a:bodyPr>
          <a:lstStyle/>
          <a:p>
            <a:pPr algn="ctr" eaLnBrk="1" hangingPunct="1">
              <a:lnSpc>
                <a:spcPct val="90000"/>
              </a:lnSpc>
              <a:spcBef>
                <a:spcPct val="20000"/>
              </a:spcBef>
              <a:buClr>
                <a:schemeClr val="hlink"/>
              </a:buClr>
              <a:buSzPct val="70000"/>
              <a:buFont typeface="Wingdings" pitchFamily="2" charset="2"/>
              <a:buNone/>
              <a:defRPr/>
            </a:pPr>
            <a:r>
              <a:rPr lang="fr-FR" u="sng">
                <a:solidFill>
                  <a:srgbClr val="FFFF00"/>
                </a:solidFill>
                <a:effectLst>
                  <a:outerShdw blurRad="38100" dist="38100" dir="2700000" algn="tl">
                    <a:srgbClr val="000000"/>
                  </a:outerShdw>
                </a:effectLst>
                <a:latin typeface="Arial" charset="0"/>
              </a:rPr>
              <a:t>Hétérodisomie uniparentale</a:t>
            </a:r>
            <a:r>
              <a:rPr lang="fr-FR">
                <a:effectLst>
                  <a:outerShdw blurRad="38100" dist="38100" dir="2700000" algn="tl">
                    <a:srgbClr val="000000"/>
                  </a:outerShdw>
                </a:effectLst>
                <a:latin typeface="Arial" charset="0"/>
              </a:rPr>
              <a:t>  </a:t>
            </a:r>
          </a:p>
          <a:p>
            <a:pPr algn="ctr" eaLnBrk="1" hangingPunct="1">
              <a:lnSpc>
                <a:spcPct val="90000"/>
              </a:lnSpc>
              <a:spcBef>
                <a:spcPct val="20000"/>
              </a:spcBef>
              <a:buClr>
                <a:schemeClr val="hlink"/>
              </a:buClr>
              <a:buSzPct val="70000"/>
              <a:buFont typeface="Wingdings" pitchFamily="2" charset="2"/>
              <a:buNone/>
              <a:defRPr/>
            </a:pPr>
            <a:r>
              <a:rPr lang="fr-FR">
                <a:effectLst>
                  <a:outerShdw blurRad="38100" dist="38100" dir="2700000" algn="tl">
                    <a:srgbClr val="000000"/>
                  </a:outerShdw>
                </a:effectLst>
                <a:latin typeface="Arial" charset="0"/>
              </a:rPr>
              <a:t>Présence de deux chromosomes </a:t>
            </a:r>
          </a:p>
          <a:p>
            <a:pPr algn="ctr" eaLnBrk="1" hangingPunct="1">
              <a:lnSpc>
                <a:spcPct val="90000"/>
              </a:lnSpc>
              <a:spcBef>
                <a:spcPct val="20000"/>
              </a:spcBef>
              <a:buClr>
                <a:schemeClr val="hlink"/>
              </a:buClr>
              <a:buSzPct val="70000"/>
              <a:buFont typeface="Wingdings" pitchFamily="2" charset="2"/>
              <a:buNone/>
              <a:defRPr/>
            </a:pPr>
            <a:r>
              <a:rPr lang="fr-FR">
                <a:effectLst>
                  <a:outerShdw blurRad="38100" dist="38100" dir="2700000" algn="tl">
                    <a:srgbClr val="000000"/>
                  </a:outerShdw>
                </a:effectLst>
                <a:latin typeface="Arial" charset="0"/>
              </a:rPr>
              <a:t>d’une même paire (homologue)</a:t>
            </a:r>
          </a:p>
        </p:txBody>
      </p:sp>
      <p:sp>
        <p:nvSpPr>
          <p:cNvPr id="129029" name="Rectangle 39">
            <a:extLst>
              <a:ext uri="{FF2B5EF4-FFF2-40B4-BE49-F238E27FC236}">
                <a16:creationId xmlns:a16="http://schemas.microsoft.com/office/drawing/2014/main" id="{6ED684D1-8A20-6D5E-E83D-2BFB36392B67}"/>
              </a:ext>
            </a:extLst>
          </p:cNvPr>
          <p:cNvSpPr>
            <a:spLocks noChangeArrowheads="1"/>
          </p:cNvSpPr>
          <p:nvPr/>
        </p:nvSpPr>
        <p:spPr bwMode="auto">
          <a:xfrm>
            <a:off x="2390775" y="3355975"/>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9030" name="Oval 40">
            <a:extLst>
              <a:ext uri="{FF2B5EF4-FFF2-40B4-BE49-F238E27FC236}">
                <a16:creationId xmlns:a16="http://schemas.microsoft.com/office/drawing/2014/main" id="{A7DC7D79-67F1-BCE7-9372-E0BA070F3E62}"/>
              </a:ext>
            </a:extLst>
          </p:cNvPr>
          <p:cNvSpPr>
            <a:spLocks noChangeArrowheads="1"/>
          </p:cNvSpPr>
          <p:nvPr/>
        </p:nvSpPr>
        <p:spPr bwMode="auto">
          <a:xfrm>
            <a:off x="3076575" y="3355975"/>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9031" name="Line 41">
            <a:extLst>
              <a:ext uri="{FF2B5EF4-FFF2-40B4-BE49-F238E27FC236}">
                <a16:creationId xmlns:a16="http://schemas.microsoft.com/office/drawing/2014/main" id="{F8AE9630-0463-E718-B26D-5DFC8DDA0D71}"/>
              </a:ext>
            </a:extLst>
          </p:cNvPr>
          <p:cNvSpPr>
            <a:spLocks noChangeShapeType="1"/>
          </p:cNvSpPr>
          <p:nvPr/>
        </p:nvSpPr>
        <p:spPr bwMode="auto">
          <a:xfrm>
            <a:off x="2505075" y="3698875"/>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2" name="Line 42">
            <a:extLst>
              <a:ext uri="{FF2B5EF4-FFF2-40B4-BE49-F238E27FC236}">
                <a16:creationId xmlns:a16="http://schemas.microsoft.com/office/drawing/2014/main" id="{028B13E8-2B36-B213-D1C2-1C529B8683B6}"/>
              </a:ext>
            </a:extLst>
          </p:cNvPr>
          <p:cNvSpPr>
            <a:spLocks noChangeShapeType="1"/>
          </p:cNvSpPr>
          <p:nvPr/>
        </p:nvSpPr>
        <p:spPr bwMode="auto">
          <a:xfrm>
            <a:off x="2505075" y="35845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3" name="Line 43">
            <a:extLst>
              <a:ext uri="{FF2B5EF4-FFF2-40B4-BE49-F238E27FC236}">
                <a16:creationId xmlns:a16="http://schemas.microsoft.com/office/drawing/2014/main" id="{85A115CB-0832-7A43-1126-BCC22D78B2A0}"/>
              </a:ext>
            </a:extLst>
          </p:cNvPr>
          <p:cNvSpPr>
            <a:spLocks noChangeShapeType="1"/>
          </p:cNvSpPr>
          <p:nvPr/>
        </p:nvSpPr>
        <p:spPr bwMode="auto">
          <a:xfrm>
            <a:off x="3190875" y="35845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4" name="Line 44">
            <a:extLst>
              <a:ext uri="{FF2B5EF4-FFF2-40B4-BE49-F238E27FC236}">
                <a16:creationId xmlns:a16="http://schemas.microsoft.com/office/drawing/2014/main" id="{43D28309-5700-BDEC-675D-E65D8BD9680D}"/>
              </a:ext>
            </a:extLst>
          </p:cNvPr>
          <p:cNvSpPr>
            <a:spLocks noChangeShapeType="1"/>
          </p:cNvSpPr>
          <p:nvPr/>
        </p:nvSpPr>
        <p:spPr bwMode="auto">
          <a:xfrm>
            <a:off x="2847975" y="36988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5" name="Line 45">
            <a:extLst>
              <a:ext uri="{FF2B5EF4-FFF2-40B4-BE49-F238E27FC236}">
                <a16:creationId xmlns:a16="http://schemas.microsoft.com/office/drawing/2014/main" id="{276D79B3-FEFF-CE48-0787-6BB355D03150}"/>
              </a:ext>
            </a:extLst>
          </p:cNvPr>
          <p:cNvSpPr>
            <a:spLocks noChangeShapeType="1"/>
          </p:cNvSpPr>
          <p:nvPr/>
        </p:nvSpPr>
        <p:spPr bwMode="auto">
          <a:xfrm>
            <a:off x="2847975" y="3789363"/>
            <a:ext cx="800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6" name="Rectangle 46">
            <a:extLst>
              <a:ext uri="{FF2B5EF4-FFF2-40B4-BE49-F238E27FC236}">
                <a16:creationId xmlns:a16="http://schemas.microsoft.com/office/drawing/2014/main" id="{48C6B516-C131-4EE0-C4BE-64D56217AB86}"/>
              </a:ext>
            </a:extLst>
          </p:cNvPr>
          <p:cNvSpPr>
            <a:spLocks noChangeArrowheads="1"/>
          </p:cNvSpPr>
          <p:nvPr/>
        </p:nvSpPr>
        <p:spPr bwMode="auto">
          <a:xfrm rot="2700000">
            <a:off x="3533775" y="3929063"/>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9037" name="Rectangle 47">
            <a:extLst>
              <a:ext uri="{FF2B5EF4-FFF2-40B4-BE49-F238E27FC236}">
                <a16:creationId xmlns:a16="http://schemas.microsoft.com/office/drawing/2014/main" id="{3C9E7B66-5AFA-F67F-2D47-DA3C405B2282}"/>
              </a:ext>
            </a:extLst>
          </p:cNvPr>
          <p:cNvSpPr>
            <a:spLocks noChangeArrowheads="1"/>
          </p:cNvSpPr>
          <p:nvPr/>
        </p:nvSpPr>
        <p:spPr bwMode="auto">
          <a:xfrm>
            <a:off x="5792788" y="3355975"/>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9038" name="Oval 48">
            <a:extLst>
              <a:ext uri="{FF2B5EF4-FFF2-40B4-BE49-F238E27FC236}">
                <a16:creationId xmlns:a16="http://schemas.microsoft.com/office/drawing/2014/main" id="{9C00C25C-DB1B-13B3-9FC7-AA667A8B0B86}"/>
              </a:ext>
            </a:extLst>
          </p:cNvPr>
          <p:cNvSpPr>
            <a:spLocks noChangeArrowheads="1"/>
          </p:cNvSpPr>
          <p:nvPr/>
        </p:nvSpPr>
        <p:spPr bwMode="auto">
          <a:xfrm>
            <a:off x="6478588" y="3355975"/>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9039" name="Line 49">
            <a:extLst>
              <a:ext uri="{FF2B5EF4-FFF2-40B4-BE49-F238E27FC236}">
                <a16:creationId xmlns:a16="http://schemas.microsoft.com/office/drawing/2014/main" id="{5ED532C8-A80B-0219-50E8-0A6310A152E9}"/>
              </a:ext>
            </a:extLst>
          </p:cNvPr>
          <p:cNvSpPr>
            <a:spLocks noChangeShapeType="1"/>
          </p:cNvSpPr>
          <p:nvPr/>
        </p:nvSpPr>
        <p:spPr bwMode="auto">
          <a:xfrm>
            <a:off x="5907088" y="35845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40" name="Line 50">
            <a:extLst>
              <a:ext uri="{FF2B5EF4-FFF2-40B4-BE49-F238E27FC236}">
                <a16:creationId xmlns:a16="http://schemas.microsoft.com/office/drawing/2014/main" id="{F08E76E5-5E42-FCE7-3377-1C07FD3CD953}"/>
              </a:ext>
            </a:extLst>
          </p:cNvPr>
          <p:cNvSpPr>
            <a:spLocks noChangeShapeType="1"/>
          </p:cNvSpPr>
          <p:nvPr/>
        </p:nvSpPr>
        <p:spPr bwMode="auto">
          <a:xfrm>
            <a:off x="6588125" y="3584575"/>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41" name="Line 51">
            <a:extLst>
              <a:ext uri="{FF2B5EF4-FFF2-40B4-BE49-F238E27FC236}">
                <a16:creationId xmlns:a16="http://schemas.microsoft.com/office/drawing/2014/main" id="{D4B9029D-9C19-B1E2-A046-AD206D6FE272}"/>
              </a:ext>
            </a:extLst>
          </p:cNvPr>
          <p:cNvSpPr>
            <a:spLocks noChangeShapeType="1"/>
          </p:cNvSpPr>
          <p:nvPr/>
        </p:nvSpPr>
        <p:spPr bwMode="auto">
          <a:xfrm>
            <a:off x="6248400" y="3716338"/>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42" name="Line 52">
            <a:extLst>
              <a:ext uri="{FF2B5EF4-FFF2-40B4-BE49-F238E27FC236}">
                <a16:creationId xmlns:a16="http://schemas.microsoft.com/office/drawing/2014/main" id="{BE54C78F-36B6-353A-6BDE-954C3C43B4E2}"/>
              </a:ext>
            </a:extLst>
          </p:cNvPr>
          <p:cNvSpPr>
            <a:spLocks noChangeShapeType="1"/>
          </p:cNvSpPr>
          <p:nvPr/>
        </p:nvSpPr>
        <p:spPr bwMode="auto">
          <a:xfrm>
            <a:off x="6249988" y="3813175"/>
            <a:ext cx="800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43" name="Rectangle 53">
            <a:extLst>
              <a:ext uri="{FF2B5EF4-FFF2-40B4-BE49-F238E27FC236}">
                <a16:creationId xmlns:a16="http://schemas.microsoft.com/office/drawing/2014/main" id="{4918CB50-1DBF-09F9-9138-78F0249B3C6E}"/>
              </a:ext>
            </a:extLst>
          </p:cNvPr>
          <p:cNvSpPr>
            <a:spLocks noChangeArrowheads="1"/>
          </p:cNvSpPr>
          <p:nvPr/>
        </p:nvSpPr>
        <p:spPr bwMode="auto">
          <a:xfrm rot="2700000">
            <a:off x="6935788" y="3927475"/>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9044" name="Rectangle 54">
            <a:extLst>
              <a:ext uri="{FF2B5EF4-FFF2-40B4-BE49-F238E27FC236}">
                <a16:creationId xmlns:a16="http://schemas.microsoft.com/office/drawing/2014/main" id="{E22AB5EA-E1FF-28B5-6502-6363254127F8}"/>
              </a:ext>
            </a:extLst>
          </p:cNvPr>
          <p:cNvSpPr>
            <a:spLocks noChangeArrowheads="1"/>
          </p:cNvSpPr>
          <p:nvPr/>
        </p:nvSpPr>
        <p:spPr bwMode="auto">
          <a:xfrm>
            <a:off x="1933575" y="4271963"/>
            <a:ext cx="2171700" cy="1028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9045" name="Line 55">
            <a:extLst>
              <a:ext uri="{FF2B5EF4-FFF2-40B4-BE49-F238E27FC236}">
                <a16:creationId xmlns:a16="http://schemas.microsoft.com/office/drawing/2014/main" id="{C6C2B9D9-782E-329B-C381-BD617EB5BAF1}"/>
              </a:ext>
            </a:extLst>
          </p:cNvPr>
          <p:cNvSpPr>
            <a:spLocks noChangeShapeType="1"/>
          </p:cNvSpPr>
          <p:nvPr/>
        </p:nvSpPr>
        <p:spPr bwMode="auto">
          <a:xfrm>
            <a:off x="2276475" y="51863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46" name="Line 56">
            <a:extLst>
              <a:ext uri="{FF2B5EF4-FFF2-40B4-BE49-F238E27FC236}">
                <a16:creationId xmlns:a16="http://schemas.microsoft.com/office/drawing/2014/main" id="{1973DA47-8BE6-4D7F-5103-FD407C9AF468}"/>
              </a:ext>
            </a:extLst>
          </p:cNvPr>
          <p:cNvSpPr>
            <a:spLocks noChangeShapeType="1"/>
          </p:cNvSpPr>
          <p:nvPr/>
        </p:nvSpPr>
        <p:spPr bwMode="auto">
          <a:xfrm>
            <a:off x="2276475" y="49577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47" name="Line 57">
            <a:extLst>
              <a:ext uri="{FF2B5EF4-FFF2-40B4-BE49-F238E27FC236}">
                <a16:creationId xmlns:a16="http://schemas.microsoft.com/office/drawing/2014/main" id="{766EFCF5-BBBF-E3A5-1230-4E97D6F2A4F9}"/>
              </a:ext>
            </a:extLst>
          </p:cNvPr>
          <p:cNvSpPr>
            <a:spLocks noChangeShapeType="1"/>
          </p:cNvSpPr>
          <p:nvPr/>
        </p:nvSpPr>
        <p:spPr bwMode="auto">
          <a:xfrm>
            <a:off x="2962275" y="45005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48" name="Line 58">
            <a:extLst>
              <a:ext uri="{FF2B5EF4-FFF2-40B4-BE49-F238E27FC236}">
                <a16:creationId xmlns:a16="http://schemas.microsoft.com/office/drawing/2014/main" id="{1D7E36D4-7720-0FF2-F9F2-064F12C3470F}"/>
              </a:ext>
            </a:extLst>
          </p:cNvPr>
          <p:cNvSpPr>
            <a:spLocks noChangeShapeType="1"/>
          </p:cNvSpPr>
          <p:nvPr/>
        </p:nvSpPr>
        <p:spPr bwMode="auto">
          <a:xfrm>
            <a:off x="2962275" y="47291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49" name="Line 59">
            <a:extLst>
              <a:ext uri="{FF2B5EF4-FFF2-40B4-BE49-F238E27FC236}">
                <a16:creationId xmlns:a16="http://schemas.microsoft.com/office/drawing/2014/main" id="{E9230D3C-0106-3478-D042-5CAF6166B796}"/>
              </a:ext>
            </a:extLst>
          </p:cNvPr>
          <p:cNvSpPr>
            <a:spLocks noChangeShapeType="1"/>
          </p:cNvSpPr>
          <p:nvPr/>
        </p:nvSpPr>
        <p:spPr bwMode="auto">
          <a:xfrm>
            <a:off x="3533775" y="4729163"/>
            <a:ext cx="228600" cy="0"/>
          </a:xfrm>
          <a:prstGeom prst="line">
            <a:avLst/>
          </a:prstGeom>
          <a:noFill/>
          <a:ln w="1143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50" name="Line 60">
            <a:extLst>
              <a:ext uri="{FF2B5EF4-FFF2-40B4-BE49-F238E27FC236}">
                <a16:creationId xmlns:a16="http://schemas.microsoft.com/office/drawing/2014/main" id="{18735F93-EBA4-1DE7-2C24-3484AB3099A2}"/>
              </a:ext>
            </a:extLst>
          </p:cNvPr>
          <p:cNvSpPr>
            <a:spLocks noChangeShapeType="1"/>
          </p:cNvSpPr>
          <p:nvPr/>
        </p:nvSpPr>
        <p:spPr bwMode="auto">
          <a:xfrm>
            <a:off x="5678488" y="49577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51" name="Line 61">
            <a:extLst>
              <a:ext uri="{FF2B5EF4-FFF2-40B4-BE49-F238E27FC236}">
                <a16:creationId xmlns:a16="http://schemas.microsoft.com/office/drawing/2014/main" id="{BFD1B78E-8AAE-6213-05FF-73EE31E6D942}"/>
              </a:ext>
            </a:extLst>
          </p:cNvPr>
          <p:cNvSpPr>
            <a:spLocks noChangeShapeType="1"/>
          </p:cNvSpPr>
          <p:nvPr/>
        </p:nvSpPr>
        <p:spPr bwMode="auto">
          <a:xfrm>
            <a:off x="5678488" y="51863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52" name="Line 62">
            <a:extLst>
              <a:ext uri="{FF2B5EF4-FFF2-40B4-BE49-F238E27FC236}">
                <a16:creationId xmlns:a16="http://schemas.microsoft.com/office/drawing/2014/main" id="{9CD3D766-CEA9-3E48-CA93-AC3CB16DE9B5}"/>
              </a:ext>
            </a:extLst>
          </p:cNvPr>
          <p:cNvSpPr>
            <a:spLocks noChangeShapeType="1"/>
          </p:cNvSpPr>
          <p:nvPr/>
        </p:nvSpPr>
        <p:spPr bwMode="auto">
          <a:xfrm>
            <a:off x="6478588" y="45005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53" name="Line 63">
            <a:extLst>
              <a:ext uri="{FF2B5EF4-FFF2-40B4-BE49-F238E27FC236}">
                <a16:creationId xmlns:a16="http://schemas.microsoft.com/office/drawing/2014/main" id="{5D81E7F9-C266-C745-5426-00DA2F86CE11}"/>
              </a:ext>
            </a:extLst>
          </p:cNvPr>
          <p:cNvSpPr>
            <a:spLocks noChangeShapeType="1"/>
          </p:cNvSpPr>
          <p:nvPr/>
        </p:nvSpPr>
        <p:spPr bwMode="auto">
          <a:xfrm>
            <a:off x="6478588" y="47291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54" name="Line 64">
            <a:extLst>
              <a:ext uri="{FF2B5EF4-FFF2-40B4-BE49-F238E27FC236}">
                <a16:creationId xmlns:a16="http://schemas.microsoft.com/office/drawing/2014/main" id="{8D315E66-A3CB-2092-1194-CC74958777EF}"/>
              </a:ext>
            </a:extLst>
          </p:cNvPr>
          <p:cNvSpPr>
            <a:spLocks noChangeShapeType="1"/>
          </p:cNvSpPr>
          <p:nvPr/>
        </p:nvSpPr>
        <p:spPr bwMode="auto">
          <a:xfrm>
            <a:off x="6935788" y="45005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55" name="Rectangle 65">
            <a:extLst>
              <a:ext uri="{FF2B5EF4-FFF2-40B4-BE49-F238E27FC236}">
                <a16:creationId xmlns:a16="http://schemas.microsoft.com/office/drawing/2014/main" id="{0AB71908-2130-7440-D994-04AFAD66B943}"/>
              </a:ext>
            </a:extLst>
          </p:cNvPr>
          <p:cNvSpPr>
            <a:spLocks noChangeArrowheads="1"/>
          </p:cNvSpPr>
          <p:nvPr/>
        </p:nvSpPr>
        <p:spPr bwMode="auto">
          <a:xfrm>
            <a:off x="5364163" y="4271963"/>
            <a:ext cx="2171700" cy="1028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29056" name="Rectangle 66">
            <a:extLst>
              <a:ext uri="{FF2B5EF4-FFF2-40B4-BE49-F238E27FC236}">
                <a16:creationId xmlns:a16="http://schemas.microsoft.com/office/drawing/2014/main" id="{386DD23D-5991-D78A-11A7-08FF6FB60663}"/>
              </a:ext>
            </a:extLst>
          </p:cNvPr>
          <p:cNvSpPr>
            <a:spLocks noChangeArrowheads="1"/>
          </p:cNvSpPr>
          <p:nvPr/>
        </p:nvSpPr>
        <p:spPr bwMode="auto">
          <a:xfrm>
            <a:off x="1476375" y="4157663"/>
            <a:ext cx="3429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200">
              <a:latin typeface="Times New Roman" panose="02020603050405020304" pitchFamily="18" charset="0"/>
            </a:endParaRPr>
          </a:p>
          <a:p>
            <a:pPr>
              <a:spcBef>
                <a:spcPct val="0"/>
              </a:spcBef>
              <a:buClrTx/>
              <a:buSzTx/>
              <a:buFontTx/>
              <a:buNone/>
            </a:pPr>
            <a:r>
              <a:rPr lang="fr-FR" altLang="fr-FR" sz="1200">
                <a:latin typeface="Times New Roman" panose="02020603050405020304" pitchFamily="18" charset="0"/>
              </a:rPr>
              <a:t>1</a:t>
            </a:r>
          </a:p>
          <a:p>
            <a:pPr>
              <a:spcBef>
                <a:spcPct val="0"/>
              </a:spcBef>
              <a:buClrTx/>
              <a:buSzTx/>
              <a:buFontTx/>
              <a:buNone/>
            </a:pPr>
            <a:r>
              <a:rPr lang="fr-FR" altLang="fr-FR" sz="1200">
                <a:latin typeface="Times New Roman" panose="02020603050405020304" pitchFamily="18" charset="0"/>
              </a:rPr>
              <a:t>2</a:t>
            </a:r>
          </a:p>
          <a:p>
            <a:pPr>
              <a:spcBef>
                <a:spcPct val="0"/>
              </a:spcBef>
              <a:buClrTx/>
              <a:buSzTx/>
              <a:buFontTx/>
              <a:buNone/>
            </a:pPr>
            <a:endParaRPr lang="fr-FR" altLang="fr-FR" sz="1200">
              <a:latin typeface="Times New Roman" panose="02020603050405020304" pitchFamily="18" charset="0"/>
            </a:endParaRPr>
          </a:p>
          <a:p>
            <a:pPr>
              <a:spcBef>
                <a:spcPct val="0"/>
              </a:spcBef>
              <a:buClrTx/>
              <a:buSzTx/>
              <a:buFontTx/>
              <a:buNone/>
            </a:pPr>
            <a:r>
              <a:rPr lang="fr-FR" altLang="fr-FR" sz="1200">
                <a:latin typeface="Times New Roman" panose="02020603050405020304" pitchFamily="18" charset="0"/>
              </a:rPr>
              <a:t>3</a:t>
            </a:r>
          </a:p>
          <a:p>
            <a:pPr>
              <a:spcBef>
                <a:spcPct val="0"/>
              </a:spcBef>
              <a:buClrTx/>
              <a:buSzTx/>
              <a:buFontTx/>
              <a:buNone/>
            </a:pPr>
            <a:r>
              <a:rPr lang="fr-FR" altLang="fr-FR" sz="1200">
                <a:latin typeface="Times New Roman" panose="02020603050405020304" pitchFamily="18" charset="0"/>
              </a:rPr>
              <a:t>4</a:t>
            </a:r>
            <a:endParaRPr lang="fr-FR" altLang="fr-FR" sz="1800">
              <a:latin typeface="Arial" panose="020B0604020202020204" pitchFamily="34" charset="0"/>
            </a:endParaRPr>
          </a:p>
        </p:txBody>
      </p:sp>
      <p:sp>
        <p:nvSpPr>
          <p:cNvPr id="129057" name="Line 67">
            <a:extLst>
              <a:ext uri="{FF2B5EF4-FFF2-40B4-BE49-F238E27FC236}">
                <a16:creationId xmlns:a16="http://schemas.microsoft.com/office/drawing/2014/main" id="{1A763A15-5366-039F-F24A-9DD18A91C4DB}"/>
              </a:ext>
            </a:extLst>
          </p:cNvPr>
          <p:cNvSpPr>
            <a:spLocks noChangeShapeType="1"/>
          </p:cNvSpPr>
          <p:nvPr/>
        </p:nvSpPr>
        <p:spPr bwMode="auto">
          <a:xfrm>
            <a:off x="6935788" y="4729163"/>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58" name="Line 98">
            <a:extLst>
              <a:ext uri="{FF2B5EF4-FFF2-40B4-BE49-F238E27FC236}">
                <a16:creationId xmlns:a16="http://schemas.microsoft.com/office/drawing/2014/main" id="{AE19ED64-9B78-EABA-57E9-524275AFB2B3}"/>
              </a:ext>
            </a:extLst>
          </p:cNvPr>
          <p:cNvSpPr>
            <a:spLocks noChangeShapeType="1"/>
          </p:cNvSpPr>
          <p:nvPr/>
        </p:nvSpPr>
        <p:spPr bwMode="auto">
          <a:xfrm>
            <a:off x="5902325" y="3716338"/>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59" name="Line 100">
            <a:extLst>
              <a:ext uri="{FF2B5EF4-FFF2-40B4-BE49-F238E27FC236}">
                <a16:creationId xmlns:a16="http://schemas.microsoft.com/office/drawing/2014/main" id="{90325B61-5C29-F78E-C0BA-95BA184D7B94}"/>
              </a:ext>
            </a:extLst>
          </p:cNvPr>
          <p:cNvSpPr>
            <a:spLocks noChangeShapeType="1"/>
          </p:cNvSpPr>
          <p:nvPr/>
        </p:nvSpPr>
        <p:spPr bwMode="auto">
          <a:xfrm>
            <a:off x="3635375" y="3789363"/>
            <a:ext cx="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3" name="Rectangle 3">
            <a:extLst>
              <a:ext uri="{FF2B5EF4-FFF2-40B4-BE49-F238E27FC236}">
                <a16:creationId xmlns:a16="http://schemas.microsoft.com/office/drawing/2014/main" id="{454BC00C-2B51-F0E7-F7B9-D2F4E654C5C3}"/>
              </a:ext>
            </a:extLst>
          </p:cNvPr>
          <p:cNvSpPr>
            <a:spLocks noGrp="1" noChangeArrowheads="1"/>
          </p:cNvSpPr>
          <p:nvPr>
            <p:ph type="body" idx="1"/>
          </p:nvPr>
        </p:nvSpPr>
        <p:spPr>
          <a:xfrm>
            <a:off x="0" y="1600200"/>
            <a:ext cx="9144000" cy="4525963"/>
          </a:xfrm>
        </p:spPr>
        <p:txBody>
          <a:bodyPr/>
          <a:lstStyle/>
          <a:p>
            <a:pPr eaLnBrk="1" hangingPunct="1">
              <a:buFont typeface="Wingdings" panose="05000000000000000000" pitchFamily="2" charset="2"/>
              <a:buNone/>
              <a:defRPr/>
            </a:pPr>
            <a:r>
              <a:rPr lang="fr-FR"/>
              <a:t>C’est la présence chez un individu ou dans un tissu d’au moins 2 lignées cellulaires dérivant d’un seul zygote mais possédant un génotype différent.</a:t>
            </a:r>
          </a:p>
          <a:p>
            <a:pPr eaLnBrk="1" hangingPunct="1">
              <a:buFont typeface="Wingdings" panose="05000000000000000000" pitchFamily="2" charset="2"/>
              <a:buNone/>
              <a:defRPr/>
            </a:pPr>
            <a:endParaRPr lang="fr-FR" b="1" u="sng"/>
          </a:p>
          <a:p>
            <a:pPr eaLnBrk="1" hangingPunct="1">
              <a:defRPr/>
            </a:pPr>
            <a:r>
              <a:rPr lang="fr-FR" b="1" u="sng"/>
              <a:t>Le mosaïcisme germinal</a:t>
            </a:r>
          </a:p>
          <a:p>
            <a:pPr eaLnBrk="1" hangingPunct="1">
              <a:defRPr/>
            </a:pPr>
            <a:endParaRPr lang="fr-FR"/>
          </a:p>
          <a:p>
            <a:pPr eaLnBrk="1" hangingPunct="1">
              <a:defRPr/>
            </a:pPr>
            <a:r>
              <a:rPr lang="fr-FR" b="1" u="sng"/>
              <a:t>Le mosaïcisme somatique</a:t>
            </a:r>
          </a:p>
        </p:txBody>
      </p:sp>
      <p:sp>
        <p:nvSpPr>
          <p:cNvPr id="261124" name="Rectangle 4">
            <a:extLst>
              <a:ext uri="{FF2B5EF4-FFF2-40B4-BE49-F238E27FC236}">
                <a16:creationId xmlns:a16="http://schemas.microsoft.com/office/drawing/2014/main" id="{1C607B20-6A8A-A261-4F52-EE7FAFDD8DB5}"/>
              </a:ext>
            </a:extLst>
          </p:cNvPr>
          <p:cNvSpPr>
            <a:spLocks noChangeArrowheads="1"/>
          </p:cNvSpPr>
          <p:nvPr/>
        </p:nvSpPr>
        <p:spPr bwMode="auto">
          <a:xfrm>
            <a:off x="3276600" y="404813"/>
            <a:ext cx="3154363" cy="523875"/>
          </a:xfrm>
          <a:prstGeom prst="rect">
            <a:avLst/>
          </a:prstGeom>
          <a:noFill/>
          <a:ln w="9525">
            <a:noFill/>
            <a:miter lim="800000"/>
            <a:headEnd/>
            <a:tailEnd/>
          </a:ln>
          <a:effectLst/>
        </p:spPr>
        <p:txBody>
          <a:bodyPr wrap="none">
            <a:spAutoFit/>
          </a:bodyPr>
          <a:lstStyle/>
          <a:p>
            <a:pPr>
              <a:defRPr/>
            </a:pPr>
            <a:r>
              <a:rPr lang="fr-FR" sz="2800" b="1" dirty="0">
                <a:solidFill>
                  <a:srgbClr val="FFC000"/>
                </a:solidFill>
                <a:effectLst>
                  <a:outerShdw blurRad="38100" dist="38100" dir="2700000" algn="tl">
                    <a:srgbClr val="000000"/>
                  </a:outerShdw>
                </a:effectLst>
                <a:latin typeface="Arial" charset="0"/>
              </a:rPr>
              <a:t>LE MOSAÏCISME</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4">
            <a:extLst>
              <a:ext uri="{FF2B5EF4-FFF2-40B4-BE49-F238E27FC236}">
                <a16:creationId xmlns:a16="http://schemas.microsoft.com/office/drawing/2014/main" id="{12E91CDD-3C27-3FA3-ED16-339715762360}"/>
              </a:ext>
            </a:extLst>
          </p:cNvPr>
          <p:cNvSpPr>
            <a:spLocks noChangeArrowheads="1"/>
          </p:cNvSpPr>
          <p:nvPr/>
        </p:nvSpPr>
        <p:spPr bwMode="auto">
          <a:xfrm>
            <a:off x="1187450" y="2603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098" name="Rectangle 5">
            <a:extLst>
              <a:ext uri="{FF2B5EF4-FFF2-40B4-BE49-F238E27FC236}">
                <a16:creationId xmlns:a16="http://schemas.microsoft.com/office/drawing/2014/main" id="{E7976F0B-0F94-D515-7333-682402BE6900}"/>
              </a:ext>
            </a:extLst>
          </p:cNvPr>
          <p:cNvSpPr>
            <a:spLocks noChangeArrowheads="1"/>
          </p:cNvSpPr>
          <p:nvPr/>
        </p:nvSpPr>
        <p:spPr bwMode="auto">
          <a:xfrm>
            <a:off x="1403350" y="2603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099" name="Rectangle 6">
            <a:extLst>
              <a:ext uri="{FF2B5EF4-FFF2-40B4-BE49-F238E27FC236}">
                <a16:creationId xmlns:a16="http://schemas.microsoft.com/office/drawing/2014/main" id="{7DF0D3AA-45A3-C443-7D83-6DC8ECD6D935}"/>
              </a:ext>
            </a:extLst>
          </p:cNvPr>
          <p:cNvSpPr>
            <a:spLocks noChangeArrowheads="1"/>
          </p:cNvSpPr>
          <p:nvPr/>
        </p:nvSpPr>
        <p:spPr bwMode="auto">
          <a:xfrm>
            <a:off x="2339975" y="2603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0" name="Rectangle 7">
            <a:extLst>
              <a:ext uri="{FF2B5EF4-FFF2-40B4-BE49-F238E27FC236}">
                <a16:creationId xmlns:a16="http://schemas.microsoft.com/office/drawing/2014/main" id="{A3A26F98-DC1E-CAB4-3664-D879EFA64E30}"/>
              </a:ext>
            </a:extLst>
          </p:cNvPr>
          <p:cNvSpPr>
            <a:spLocks noChangeArrowheads="1"/>
          </p:cNvSpPr>
          <p:nvPr/>
        </p:nvSpPr>
        <p:spPr bwMode="auto">
          <a:xfrm>
            <a:off x="2555875" y="2603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1" name="Rectangle 8">
            <a:extLst>
              <a:ext uri="{FF2B5EF4-FFF2-40B4-BE49-F238E27FC236}">
                <a16:creationId xmlns:a16="http://schemas.microsoft.com/office/drawing/2014/main" id="{255A9BC8-4000-9FD1-C066-9E2DF8833154}"/>
              </a:ext>
            </a:extLst>
          </p:cNvPr>
          <p:cNvSpPr>
            <a:spLocks noChangeArrowheads="1"/>
          </p:cNvSpPr>
          <p:nvPr/>
        </p:nvSpPr>
        <p:spPr bwMode="auto">
          <a:xfrm>
            <a:off x="6227763" y="260350"/>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2" name="Rectangle 9">
            <a:extLst>
              <a:ext uri="{FF2B5EF4-FFF2-40B4-BE49-F238E27FC236}">
                <a16:creationId xmlns:a16="http://schemas.microsoft.com/office/drawing/2014/main" id="{26A32F66-40E2-FC41-3751-F032FCB7760C}"/>
              </a:ext>
            </a:extLst>
          </p:cNvPr>
          <p:cNvSpPr>
            <a:spLocks noChangeArrowheads="1"/>
          </p:cNvSpPr>
          <p:nvPr/>
        </p:nvSpPr>
        <p:spPr bwMode="auto">
          <a:xfrm>
            <a:off x="6443663" y="260350"/>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3" name="Rectangle 10">
            <a:extLst>
              <a:ext uri="{FF2B5EF4-FFF2-40B4-BE49-F238E27FC236}">
                <a16:creationId xmlns:a16="http://schemas.microsoft.com/office/drawing/2014/main" id="{F50B932F-08A9-5661-A40B-D4BF0C6BF791}"/>
              </a:ext>
            </a:extLst>
          </p:cNvPr>
          <p:cNvSpPr>
            <a:spLocks noChangeArrowheads="1"/>
          </p:cNvSpPr>
          <p:nvPr/>
        </p:nvSpPr>
        <p:spPr bwMode="auto">
          <a:xfrm>
            <a:off x="7451725" y="2603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4" name="Rectangle 11">
            <a:extLst>
              <a:ext uri="{FF2B5EF4-FFF2-40B4-BE49-F238E27FC236}">
                <a16:creationId xmlns:a16="http://schemas.microsoft.com/office/drawing/2014/main" id="{F13A8589-7D1F-7E4E-0F8D-45DA0F22F5CE}"/>
              </a:ext>
            </a:extLst>
          </p:cNvPr>
          <p:cNvSpPr>
            <a:spLocks noChangeArrowheads="1"/>
          </p:cNvSpPr>
          <p:nvPr/>
        </p:nvSpPr>
        <p:spPr bwMode="auto">
          <a:xfrm>
            <a:off x="7739063" y="260350"/>
            <a:ext cx="146050"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5" name="Rectangle 12">
            <a:extLst>
              <a:ext uri="{FF2B5EF4-FFF2-40B4-BE49-F238E27FC236}">
                <a16:creationId xmlns:a16="http://schemas.microsoft.com/office/drawing/2014/main" id="{720EA12C-6E64-E0A8-EDA8-72A566B3241E}"/>
              </a:ext>
            </a:extLst>
          </p:cNvPr>
          <p:cNvSpPr>
            <a:spLocks noChangeArrowheads="1"/>
          </p:cNvSpPr>
          <p:nvPr/>
        </p:nvSpPr>
        <p:spPr bwMode="auto">
          <a:xfrm>
            <a:off x="1187450" y="404813"/>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6" name="Rectangle 13">
            <a:extLst>
              <a:ext uri="{FF2B5EF4-FFF2-40B4-BE49-F238E27FC236}">
                <a16:creationId xmlns:a16="http://schemas.microsoft.com/office/drawing/2014/main" id="{55D04341-EC4D-5A35-FE6E-3E8567734EA8}"/>
              </a:ext>
            </a:extLst>
          </p:cNvPr>
          <p:cNvSpPr>
            <a:spLocks noChangeArrowheads="1"/>
          </p:cNvSpPr>
          <p:nvPr/>
        </p:nvSpPr>
        <p:spPr bwMode="auto">
          <a:xfrm>
            <a:off x="1763713" y="2201863"/>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7" name="Rectangle 14">
            <a:extLst>
              <a:ext uri="{FF2B5EF4-FFF2-40B4-BE49-F238E27FC236}">
                <a16:creationId xmlns:a16="http://schemas.microsoft.com/office/drawing/2014/main" id="{EB4C3976-E060-5959-CA00-8A1D129600B2}"/>
              </a:ext>
            </a:extLst>
          </p:cNvPr>
          <p:cNvSpPr>
            <a:spLocks noChangeArrowheads="1"/>
          </p:cNvSpPr>
          <p:nvPr/>
        </p:nvSpPr>
        <p:spPr bwMode="auto">
          <a:xfrm>
            <a:off x="1979613" y="2201863"/>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8" name="Rectangle 15">
            <a:extLst>
              <a:ext uri="{FF2B5EF4-FFF2-40B4-BE49-F238E27FC236}">
                <a16:creationId xmlns:a16="http://schemas.microsoft.com/office/drawing/2014/main" id="{26A1C55A-B3AE-DE0E-9BE6-73110DF53E21}"/>
              </a:ext>
            </a:extLst>
          </p:cNvPr>
          <p:cNvSpPr>
            <a:spLocks noChangeArrowheads="1"/>
          </p:cNvSpPr>
          <p:nvPr/>
        </p:nvSpPr>
        <p:spPr bwMode="auto">
          <a:xfrm>
            <a:off x="1763713" y="2346325"/>
            <a:ext cx="142875" cy="714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09" name="Oval 37">
            <a:extLst>
              <a:ext uri="{FF2B5EF4-FFF2-40B4-BE49-F238E27FC236}">
                <a16:creationId xmlns:a16="http://schemas.microsoft.com/office/drawing/2014/main" id="{13E1224E-A0DE-1FF7-30CB-EAC8988C0CEF}"/>
              </a:ext>
            </a:extLst>
          </p:cNvPr>
          <p:cNvSpPr>
            <a:spLocks noChangeArrowheads="1"/>
          </p:cNvSpPr>
          <p:nvPr/>
        </p:nvSpPr>
        <p:spPr bwMode="auto">
          <a:xfrm>
            <a:off x="971550" y="44450"/>
            <a:ext cx="863600"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0" name="Oval 38">
            <a:extLst>
              <a:ext uri="{FF2B5EF4-FFF2-40B4-BE49-F238E27FC236}">
                <a16:creationId xmlns:a16="http://schemas.microsoft.com/office/drawing/2014/main" id="{55E40DFB-9BCD-82BA-737C-5186CADE249D}"/>
              </a:ext>
            </a:extLst>
          </p:cNvPr>
          <p:cNvSpPr>
            <a:spLocks noChangeArrowheads="1"/>
          </p:cNvSpPr>
          <p:nvPr/>
        </p:nvSpPr>
        <p:spPr bwMode="auto">
          <a:xfrm>
            <a:off x="2124075" y="44450"/>
            <a:ext cx="863600"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1" name="Oval 39">
            <a:extLst>
              <a:ext uri="{FF2B5EF4-FFF2-40B4-BE49-F238E27FC236}">
                <a16:creationId xmlns:a16="http://schemas.microsoft.com/office/drawing/2014/main" id="{8EC8BCBA-C2B6-0408-A285-BDCBC75485C7}"/>
              </a:ext>
            </a:extLst>
          </p:cNvPr>
          <p:cNvSpPr>
            <a:spLocks noChangeArrowheads="1"/>
          </p:cNvSpPr>
          <p:nvPr/>
        </p:nvSpPr>
        <p:spPr bwMode="auto">
          <a:xfrm>
            <a:off x="1547813" y="1987550"/>
            <a:ext cx="720725"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2" name="Oval 40">
            <a:extLst>
              <a:ext uri="{FF2B5EF4-FFF2-40B4-BE49-F238E27FC236}">
                <a16:creationId xmlns:a16="http://schemas.microsoft.com/office/drawing/2014/main" id="{47F9B4FE-A301-4FAD-6926-1BC0AC62A3D9}"/>
              </a:ext>
            </a:extLst>
          </p:cNvPr>
          <p:cNvSpPr>
            <a:spLocks noChangeArrowheads="1"/>
          </p:cNvSpPr>
          <p:nvPr/>
        </p:nvSpPr>
        <p:spPr bwMode="auto">
          <a:xfrm>
            <a:off x="6011863" y="44450"/>
            <a:ext cx="719137"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3" name="Oval 41">
            <a:extLst>
              <a:ext uri="{FF2B5EF4-FFF2-40B4-BE49-F238E27FC236}">
                <a16:creationId xmlns:a16="http://schemas.microsoft.com/office/drawing/2014/main" id="{CDBBD07B-8FC3-AA33-DA6B-A39122DE8298}"/>
              </a:ext>
            </a:extLst>
          </p:cNvPr>
          <p:cNvSpPr>
            <a:spLocks noChangeArrowheads="1"/>
          </p:cNvSpPr>
          <p:nvPr/>
        </p:nvSpPr>
        <p:spPr bwMode="auto">
          <a:xfrm>
            <a:off x="7237413" y="44450"/>
            <a:ext cx="790575"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4" name="Rectangle 43">
            <a:extLst>
              <a:ext uri="{FF2B5EF4-FFF2-40B4-BE49-F238E27FC236}">
                <a16:creationId xmlns:a16="http://schemas.microsoft.com/office/drawing/2014/main" id="{91902388-5D11-EA2C-E75F-C59B6ECCAD16}"/>
              </a:ext>
            </a:extLst>
          </p:cNvPr>
          <p:cNvSpPr>
            <a:spLocks noChangeArrowheads="1"/>
          </p:cNvSpPr>
          <p:nvPr/>
        </p:nvSpPr>
        <p:spPr bwMode="auto">
          <a:xfrm>
            <a:off x="900113" y="3209925"/>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5" name="Rectangle 44">
            <a:extLst>
              <a:ext uri="{FF2B5EF4-FFF2-40B4-BE49-F238E27FC236}">
                <a16:creationId xmlns:a16="http://schemas.microsoft.com/office/drawing/2014/main" id="{EECEEA7E-A9F2-2E34-93C1-730EABB9FE9E}"/>
              </a:ext>
            </a:extLst>
          </p:cNvPr>
          <p:cNvSpPr>
            <a:spLocks noChangeArrowheads="1"/>
          </p:cNvSpPr>
          <p:nvPr/>
        </p:nvSpPr>
        <p:spPr bwMode="auto">
          <a:xfrm>
            <a:off x="1117600" y="3209925"/>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6" name="Oval 45">
            <a:extLst>
              <a:ext uri="{FF2B5EF4-FFF2-40B4-BE49-F238E27FC236}">
                <a16:creationId xmlns:a16="http://schemas.microsoft.com/office/drawing/2014/main" id="{EF18C8B5-3025-BDC6-5E26-3466F58E5D63}"/>
              </a:ext>
            </a:extLst>
          </p:cNvPr>
          <p:cNvSpPr>
            <a:spLocks noChangeArrowheads="1"/>
          </p:cNvSpPr>
          <p:nvPr/>
        </p:nvSpPr>
        <p:spPr bwMode="auto">
          <a:xfrm>
            <a:off x="611188" y="2995613"/>
            <a:ext cx="863600" cy="10810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7" name="Rectangle 46">
            <a:extLst>
              <a:ext uri="{FF2B5EF4-FFF2-40B4-BE49-F238E27FC236}">
                <a16:creationId xmlns:a16="http://schemas.microsoft.com/office/drawing/2014/main" id="{97D1010D-7F8F-4F00-4433-EAF4CF6B7EF2}"/>
              </a:ext>
            </a:extLst>
          </p:cNvPr>
          <p:cNvSpPr>
            <a:spLocks noChangeArrowheads="1"/>
          </p:cNvSpPr>
          <p:nvPr/>
        </p:nvSpPr>
        <p:spPr bwMode="auto">
          <a:xfrm>
            <a:off x="2771775" y="3209925"/>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8" name="Rectangle 47">
            <a:extLst>
              <a:ext uri="{FF2B5EF4-FFF2-40B4-BE49-F238E27FC236}">
                <a16:creationId xmlns:a16="http://schemas.microsoft.com/office/drawing/2014/main" id="{71D9F448-BA7C-B23F-3DB2-8F4E594F2B67}"/>
              </a:ext>
            </a:extLst>
          </p:cNvPr>
          <p:cNvSpPr>
            <a:spLocks noChangeArrowheads="1"/>
          </p:cNvSpPr>
          <p:nvPr/>
        </p:nvSpPr>
        <p:spPr bwMode="auto">
          <a:xfrm>
            <a:off x="2987675" y="3209925"/>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19" name="Oval 48">
            <a:extLst>
              <a:ext uri="{FF2B5EF4-FFF2-40B4-BE49-F238E27FC236}">
                <a16:creationId xmlns:a16="http://schemas.microsoft.com/office/drawing/2014/main" id="{F21113E8-8A2A-4F42-551D-19431676F69C}"/>
              </a:ext>
            </a:extLst>
          </p:cNvPr>
          <p:cNvSpPr>
            <a:spLocks noChangeArrowheads="1"/>
          </p:cNvSpPr>
          <p:nvPr/>
        </p:nvSpPr>
        <p:spPr bwMode="auto">
          <a:xfrm>
            <a:off x="2555875" y="2995613"/>
            <a:ext cx="720725" cy="10810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0" name="Rectangle 49">
            <a:extLst>
              <a:ext uri="{FF2B5EF4-FFF2-40B4-BE49-F238E27FC236}">
                <a16:creationId xmlns:a16="http://schemas.microsoft.com/office/drawing/2014/main" id="{70FAF57A-2C24-4729-C0C0-3F4981A50EE1}"/>
              </a:ext>
            </a:extLst>
          </p:cNvPr>
          <p:cNvSpPr>
            <a:spLocks noChangeArrowheads="1"/>
          </p:cNvSpPr>
          <p:nvPr/>
        </p:nvSpPr>
        <p:spPr bwMode="auto">
          <a:xfrm>
            <a:off x="2268538" y="4578350"/>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1" name="Rectangle 50">
            <a:extLst>
              <a:ext uri="{FF2B5EF4-FFF2-40B4-BE49-F238E27FC236}">
                <a16:creationId xmlns:a16="http://schemas.microsoft.com/office/drawing/2014/main" id="{74F42FDE-2F96-FFC6-5F7E-EAB86D03A38D}"/>
              </a:ext>
            </a:extLst>
          </p:cNvPr>
          <p:cNvSpPr>
            <a:spLocks noChangeArrowheads="1"/>
          </p:cNvSpPr>
          <p:nvPr/>
        </p:nvSpPr>
        <p:spPr bwMode="auto">
          <a:xfrm>
            <a:off x="2482850" y="45783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2" name="Oval 51">
            <a:extLst>
              <a:ext uri="{FF2B5EF4-FFF2-40B4-BE49-F238E27FC236}">
                <a16:creationId xmlns:a16="http://schemas.microsoft.com/office/drawing/2014/main" id="{2C5EE597-2B81-680E-4D04-1B1C43DE96B2}"/>
              </a:ext>
            </a:extLst>
          </p:cNvPr>
          <p:cNvSpPr>
            <a:spLocks noChangeArrowheads="1"/>
          </p:cNvSpPr>
          <p:nvPr/>
        </p:nvSpPr>
        <p:spPr bwMode="auto">
          <a:xfrm>
            <a:off x="2052638" y="4364038"/>
            <a:ext cx="719137" cy="10810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3" name="Rectangle 52">
            <a:extLst>
              <a:ext uri="{FF2B5EF4-FFF2-40B4-BE49-F238E27FC236}">
                <a16:creationId xmlns:a16="http://schemas.microsoft.com/office/drawing/2014/main" id="{ED54ABFB-DFFC-9781-EB3B-33FE6A4E8A93}"/>
              </a:ext>
            </a:extLst>
          </p:cNvPr>
          <p:cNvSpPr>
            <a:spLocks noChangeArrowheads="1"/>
          </p:cNvSpPr>
          <p:nvPr/>
        </p:nvSpPr>
        <p:spPr bwMode="auto">
          <a:xfrm>
            <a:off x="1403350" y="45783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4" name="Rectangle 53">
            <a:extLst>
              <a:ext uri="{FF2B5EF4-FFF2-40B4-BE49-F238E27FC236}">
                <a16:creationId xmlns:a16="http://schemas.microsoft.com/office/drawing/2014/main" id="{13E1D9D0-10B9-AD50-40EC-43F8A1F81B7F}"/>
              </a:ext>
            </a:extLst>
          </p:cNvPr>
          <p:cNvSpPr>
            <a:spLocks noChangeArrowheads="1"/>
          </p:cNvSpPr>
          <p:nvPr/>
        </p:nvSpPr>
        <p:spPr bwMode="auto">
          <a:xfrm>
            <a:off x="1619250" y="45783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5" name="Oval 54">
            <a:extLst>
              <a:ext uri="{FF2B5EF4-FFF2-40B4-BE49-F238E27FC236}">
                <a16:creationId xmlns:a16="http://schemas.microsoft.com/office/drawing/2014/main" id="{5BC9E7B7-B3A5-F8FD-D408-360616237932}"/>
              </a:ext>
            </a:extLst>
          </p:cNvPr>
          <p:cNvSpPr>
            <a:spLocks noChangeArrowheads="1"/>
          </p:cNvSpPr>
          <p:nvPr/>
        </p:nvSpPr>
        <p:spPr bwMode="auto">
          <a:xfrm>
            <a:off x="1187450" y="4364038"/>
            <a:ext cx="719138" cy="10810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6" name="Rectangle 55">
            <a:extLst>
              <a:ext uri="{FF2B5EF4-FFF2-40B4-BE49-F238E27FC236}">
                <a16:creationId xmlns:a16="http://schemas.microsoft.com/office/drawing/2014/main" id="{1A291EB7-349F-C6DD-0565-E56614A33F6F}"/>
              </a:ext>
            </a:extLst>
          </p:cNvPr>
          <p:cNvSpPr>
            <a:spLocks noChangeArrowheads="1"/>
          </p:cNvSpPr>
          <p:nvPr/>
        </p:nvSpPr>
        <p:spPr bwMode="auto">
          <a:xfrm>
            <a:off x="465138" y="4578350"/>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7" name="Rectangle 56">
            <a:extLst>
              <a:ext uri="{FF2B5EF4-FFF2-40B4-BE49-F238E27FC236}">
                <a16:creationId xmlns:a16="http://schemas.microsoft.com/office/drawing/2014/main" id="{91955D50-5C0C-EB15-135E-2283C2A2E474}"/>
              </a:ext>
            </a:extLst>
          </p:cNvPr>
          <p:cNvSpPr>
            <a:spLocks noChangeArrowheads="1"/>
          </p:cNvSpPr>
          <p:nvPr/>
        </p:nvSpPr>
        <p:spPr bwMode="auto">
          <a:xfrm>
            <a:off x="681038" y="4578350"/>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8" name="Oval 57">
            <a:extLst>
              <a:ext uri="{FF2B5EF4-FFF2-40B4-BE49-F238E27FC236}">
                <a16:creationId xmlns:a16="http://schemas.microsoft.com/office/drawing/2014/main" id="{80920283-813D-842E-CD9B-EA3EAE5B2022}"/>
              </a:ext>
            </a:extLst>
          </p:cNvPr>
          <p:cNvSpPr>
            <a:spLocks noChangeArrowheads="1"/>
          </p:cNvSpPr>
          <p:nvPr/>
        </p:nvSpPr>
        <p:spPr bwMode="auto">
          <a:xfrm>
            <a:off x="250825" y="4364038"/>
            <a:ext cx="720725" cy="10810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29" name="Rectangle 58">
            <a:extLst>
              <a:ext uri="{FF2B5EF4-FFF2-40B4-BE49-F238E27FC236}">
                <a16:creationId xmlns:a16="http://schemas.microsoft.com/office/drawing/2014/main" id="{961304DB-C0CC-C2EB-C686-8ACC97CA0078}"/>
              </a:ext>
            </a:extLst>
          </p:cNvPr>
          <p:cNvSpPr>
            <a:spLocks noChangeArrowheads="1"/>
          </p:cNvSpPr>
          <p:nvPr/>
        </p:nvSpPr>
        <p:spPr bwMode="auto">
          <a:xfrm>
            <a:off x="3275013" y="4578350"/>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0" name="Rectangle 59">
            <a:extLst>
              <a:ext uri="{FF2B5EF4-FFF2-40B4-BE49-F238E27FC236}">
                <a16:creationId xmlns:a16="http://schemas.microsoft.com/office/drawing/2014/main" id="{8894B853-F630-F504-3453-EA545BFB1143}"/>
              </a:ext>
            </a:extLst>
          </p:cNvPr>
          <p:cNvSpPr>
            <a:spLocks noChangeArrowheads="1"/>
          </p:cNvSpPr>
          <p:nvPr/>
        </p:nvSpPr>
        <p:spPr bwMode="auto">
          <a:xfrm>
            <a:off x="3490913" y="4578350"/>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1" name="Oval 60">
            <a:extLst>
              <a:ext uri="{FF2B5EF4-FFF2-40B4-BE49-F238E27FC236}">
                <a16:creationId xmlns:a16="http://schemas.microsoft.com/office/drawing/2014/main" id="{2A5D8381-D963-9CC5-858D-A8C64C9399FD}"/>
              </a:ext>
            </a:extLst>
          </p:cNvPr>
          <p:cNvSpPr>
            <a:spLocks noChangeArrowheads="1"/>
          </p:cNvSpPr>
          <p:nvPr/>
        </p:nvSpPr>
        <p:spPr bwMode="auto">
          <a:xfrm>
            <a:off x="3059113" y="4364038"/>
            <a:ext cx="720725" cy="10810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2" name="Rectangle 61">
            <a:extLst>
              <a:ext uri="{FF2B5EF4-FFF2-40B4-BE49-F238E27FC236}">
                <a16:creationId xmlns:a16="http://schemas.microsoft.com/office/drawing/2014/main" id="{863A3D5B-FA72-307F-4FB5-52AEF688D63E}"/>
              </a:ext>
            </a:extLst>
          </p:cNvPr>
          <p:cNvSpPr>
            <a:spLocks noChangeArrowheads="1"/>
          </p:cNvSpPr>
          <p:nvPr/>
        </p:nvSpPr>
        <p:spPr bwMode="auto">
          <a:xfrm>
            <a:off x="900113" y="3357563"/>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3" name="Rectangle 62">
            <a:extLst>
              <a:ext uri="{FF2B5EF4-FFF2-40B4-BE49-F238E27FC236}">
                <a16:creationId xmlns:a16="http://schemas.microsoft.com/office/drawing/2014/main" id="{6D22E3A5-5F3F-A8D4-EAA7-617D439DB335}"/>
              </a:ext>
            </a:extLst>
          </p:cNvPr>
          <p:cNvSpPr>
            <a:spLocks noChangeArrowheads="1"/>
          </p:cNvSpPr>
          <p:nvPr/>
        </p:nvSpPr>
        <p:spPr bwMode="auto">
          <a:xfrm>
            <a:off x="2773363" y="3355975"/>
            <a:ext cx="142875" cy="714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4" name="Rectangle 63">
            <a:extLst>
              <a:ext uri="{FF2B5EF4-FFF2-40B4-BE49-F238E27FC236}">
                <a16:creationId xmlns:a16="http://schemas.microsoft.com/office/drawing/2014/main" id="{E76479A2-F9CE-F7D7-E1E3-A2579EAC8623}"/>
              </a:ext>
            </a:extLst>
          </p:cNvPr>
          <p:cNvSpPr>
            <a:spLocks noChangeArrowheads="1"/>
          </p:cNvSpPr>
          <p:nvPr/>
        </p:nvSpPr>
        <p:spPr bwMode="auto">
          <a:xfrm>
            <a:off x="465138" y="4725988"/>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5" name="Rectangle 64">
            <a:extLst>
              <a:ext uri="{FF2B5EF4-FFF2-40B4-BE49-F238E27FC236}">
                <a16:creationId xmlns:a16="http://schemas.microsoft.com/office/drawing/2014/main" id="{7669C4CA-30BD-9147-8C60-5FEACE7C63C5}"/>
              </a:ext>
            </a:extLst>
          </p:cNvPr>
          <p:cNvSpPr>
            <a:spLocks noChangeArrowheads="1"/>
          </p:cNvSpPr>
          <p:nvPr/>
        </p:nvSpPr>
        <p:spPr bwMode="auto">
          <a:xfrm>
            <a:off x="1403350" y="4725988"/>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6" name="Rectangle 65">
            <a:extLst>
              <a:ext uri="{FF2B5EF4-FFF2-40B4-BE49-F238E27FC236}">
                <a16:creationId xmlns:a16="http://schemas.microsoft.com/office/drawing/2014/main" id="{F5023A55-EE06-0A71-AD8A-95587EB8F814}"/>
              </a:ext>
            </a:extLst>
          </p:cNvPr>
          <p:cNvSpPr>
            <a:spLocks noChangeArrowheads="1"/>
          </p:cNvSpPr>
          <p:nvPr/>
        </p:nvSpPr>
        <p:spPr bwMode="auto">
          <a:xfrm>
            <a:off x="2266950" y="4725988"/>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7" name="Rectangle 66">
            <a:extLst>
              <a:ext uri="{FF2B5EF4-FFF2-40B4-BE49-F238E27FC236}">
                <a16:creationId xmlns:a16="http://schemas.microsoft.com/office/drawing/2014/main" id="{8231BF44-FED7-13E2-6A1B-49BEF629687F}"/>
              </a:ext>
            </a:extLst>
          </p:cNvPr>
          <p:cNvSpPr>
            <a:spLocks noChangeArrowheads="1"/>
          </p:cNvSpPr>
          <p:nvPr/>
        </p:nvSpPr>
        <p:spPr bwMode="auto">
          <a:xfrm>
            <a:off x="3276600" y="4725988"/>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8" name="Rectangle 67">
            <a:extLst>
              <a:ext uri="{FF2B5EF4-FFF2-40B4-BE49-F238E27FC236}">
                <a16:creationId xmlns:a16="http://schemas.microsoft.com/office/drawing/2014/main" id="{EA05D71E-9DB2-ABFC-AB78-7D9BE9FD9D6F}"/>
              </a:ext>
            </a:extLst>
          </p:cNvPr>
          <p:cNvSpPr>
            <a:spLocks noChangeArrowheads="1"/>
          </p:cNvSpPr>
          <p:nvPr/>
        </p:nvSpPr>
        <p:spPr bwMode="auto">
          <a:xfrm>
            <a:off x="827088" y="1195388"/>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39" name="Rectangle 68">
            <a:extLst>
              <a:ext uri="{FF2B5EF4-FFF2-40B4-BE49-F238E27FC236}">
                <a16:creationId xmlns:a16="http://schemas.microsoft.com/office/drawing/2014/main" id="{00B3CDBD-25C3-1DF6-E53B-54D76AB2B087}"/>
              </a:ext>
            </a:extLst>
          </p:cNvPr>
          <p:cNvSpPr>
            <a:spLocks noChangeArrowheads="1"/>
          </p:cNvSpPr>
          <p:nvPr/>
        </p:nvSpPr>
        <p:spPr bwMode="auto">
          <a:xfrm>
            <a:off x="827088" y="1339850"/>
            <a:ext cx="142875" cy="714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0" name="Rectangle 69">
            <a:extLst>
              <a:ext uri="{FF2B5EF4-FFF2-40B4-BE49-F238E27FC236}">
                <a16:creationId xmlns:a16="http://schemas.microsoft.com/office/drawing/2014/main" id="{324B2F71-0440-1B02-8C93-55EAD0939DBC}"/>
              </a:ext>
            </a:extLst>
          </p:cNvPr>
          <p:cNvSpPr>
            <a:spLocks noChangeArrowheads="1"/>
          </p:cNvSpPr>
          <p:nvPr/>
        </p:nvSpPr>
        <p:spPr bwMode="auto">
          <a:xfrm>
            <a:off x="1619250" y="1195388"/>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1" name="Rectangle 70">
            <a:extLst>
              <a:ext uri="{FF2B5EF4-FFF2-40B4-BE49-F238E27FC236}">
                <a16:creationId xmlns:a16="http://schemas.microsoft.com/office/drawing/2014/main" id="{8B706B48-2917-9CAF-BB14-0AC9696754AA}"/>
              </a:ext>
            </a:extLst>
          </p:cNvPr>
          <p:cNvSpPr>
            <a:spLocks noChangeArrowheads="1"/>
          </p:cNvSpPr>
          <p:nvPr/>
        </p:nvSpPr>
        <p:spPr bwMode="auto">
          <a:xfrm>
            <a:off x="2195513" y="1195388"/>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2" name="Rectangle 71">
            <a:extLst>
              <a:ext uri="{FF2B5EF4-FFF2-40B4-BE49-F238E27FC236}">
                <a16:creationId xmlns:a16="http://schemas.microsoft.com/office/drawing/2014/main" id="{37FBEA45-5DF2-D658-9537-F625FB8A088D}"/>
              </a:ext>
            </a:extLst>
          </p:cNvPr>
          <p:cNvSpPr>
            <a:spLocks noChangeArrowheads="1"/>
          </p:cNvSpPr>
          <p:nvPr/>
        </p:nvSpPr>
        <p:spPr bwMode="auto">
          <a:xfrm>
            <a:off x="2914650" y="1195388"/>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3" name="Rectangle 72">
            <a:extLst>
              <a:ext uri="{FF2B5EF4-FFF2-40B4-BE49-F238E27FC236}">
                <a16:creationId xmlns:a16="http://schemas.microsoft.com/office/drawing/2014/main" id="{FEBC8159-8C18-6245-CD87-7A395855D95D}"/>
              </a:ext>
            </a:extLst>
          </p:cNvPr>
          <p:cNvSpPr>
            <a:spLocks noChangeArrowheads="1"/>
          </p:cNvSpPr>
          <p:nvPr/>
        </p:nvSpPr>
        <p:spPr bwMode="auto">
          <a:xfrm>
            <a:off x="6804025" y="22034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4" name="Rectangle 73">
            <a:extLst>
              <a:ext uri="{FF2B5EF4-FFF2-40B4-BE49-F238E27FC236}">
                <a16:creationId xmlns:a16="http://schemas.microsoft.com/office/drawing/2014/main" id="{69A7C3FD-DA0A-0C0D-CA37-57162FD4C11A}"/>
              </a:ext>
            </a:extLst>
          </p:cNvPr>
          <p:cNvSpPr>
            <a:spLocks noChangeArrowheads="1"/>
          </p:cNvSpPr>
          <p:nvPr/>
        </p:nvSpPr>
        <p:spPr bwMode="auto">
          <a:xfrm>
            <a:off x="7019925" y="2203450"/>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5" name="Oval 74">
            <a:extLst>
              <a:ext uri="{FF2B5EF4-FFF2-40B4-BE49-F238E27FC236}">
                <a16:creationId xmlns:a16="http://schemas.microsoft.com/office/drawing/2014/main" id="{194A9931-EFE1-828A-5D0E-7BC65CF544B6}"/>
              </a:ext>
            </a:extLst>
          </p:cNvPr>
          <p:cNvSpPr>
            <a:spLocks noChangeArrowheads="1"/>
          </p:cNvSpPr>
          <p:nvPr/>
        </p:nvSpPr>
        <p:spPr bwMode="auto">
          <a:xfrm>
            <a:off x="6588125" y="1989138"/>
            <a:ext cx="720725" cy="10810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6" name="Rectangle 75">
            <a:extLst>
              <a:ext uri="{FF2B5EF4-FFF2-40B4-BE49-F238E27FC236}">
                <a16:creationId xmlns:a16="http://schemas.microsoft.com/office/drawing/2014/main" id="{8A82CBB3-80D2-047F-E69F-70F79F016C3D}"/>
              </a:ext>
            </a:extLst>
          </p:cNvPr>
          <p:cNvSpPr>
            <a:spLocks noChangeArrowheads="1"/>
          </p:cNvSpPr>
          <p:nvPr/>
        </p:nvSpPr>
        <p:spPr bwMode="auto">
          <a:xfrm>
            <a:off x="5940425" y="3211513"/>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7" name="Rectangle 76">
            <a:extLst>
              <a:ext uri="{FF2B5EF4-FFF2-40B4-BE49-F238E27FC236}">
                <a16:creationId xmlns:a16="http://schemas.microsoft.com/office/drawing/2014/main" id="{30E65E9D-3343-DEF0-8EE8-1BA8D64055C7}"/>
              </a:ext>
            </a:extLst>
          </p:cNvPr>
          <p:cNvSpPr>
            <a:spLocks noChangeArrowheads="1"/>
          </p:cNvSpPr>
          <p:nvPr/>
        </p:nvSpPr>
        <p:spPr bwMode="auto">
          <a:xfrm>
            <a:off x="6157913" y="3211513"/>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8" name="Oval 77">
            <a:extLst>
              <a:ext uri="{FF2B5EF4-FFF2-40B4-BE49-F238E27FC236}">
                <a16:creationId xmlns:a16="http://schemas.microsoft.com/office/drawing/2014/main" id="{71BA0B9E-9553-68FD-D6CA-1B106F43070E}"/>
              </a:ext>
            </a:extLst>
          </p:cNvPr>
          <p:cNvSpPr>
            <a:spLocks noChangeArrowheads="1"/>
          </p:cNvSpPr>
          <p:nvPr/>
        </p:nvSpPr>
        <p:spPr bwMode="auto">
          <a:xfrm>
            <a:off x="5651500" y="2997200"/>
            <a:ext cx="863600"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49" name="Rectangle 78">
            <a:extLst>
              <a:ext uri="{FF2B5EF4-FFF2-40B4-BE49-F238E27FC236}">
                <a16:creationId xmlns:a16="http://schemas.microsoft.com/office/drawing/2014/main" id="{ADC72170-A765-D67D-92EA-50928B0DB5A4}"/>
              </a:ext>
            </a:extLst>
          </p:cNvPr>
          <p:cNvSpPr>
            <a:spLocks noChangeArrowheads="1"/>
          </p:cNvSpPr>
          <p:nvPr/>
        </p:nvSpPr>
        <p:spPr bwMode="auto">
          <a:xfrm>
            <a:off x="7812088" y="3211513"/>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0" name="Oval 79">
            <a:extLst>
              <a:ext uri="{FF2B5EF4-FFF2-40B4-BE49-F238E27FC236}">
                <a16:creationId xmlns:a16="http://schemas.microsoft.com/office/drawing/2014/main" id="{766FA86B-FFBE-9BB5-4F32-4110BC443362}"/>
              </a:ext>
            </a:extLst>
          </p:cNvPr>
          <p:cNvSpPr>
            <a:spLocks noChangeArrowheads="1"/>
          </p:cNvSpPr>
          <p:nvPr/>
        </p:nvSpPr>
        <p:spPr bwMode="auto">
          <a:xfrm>
            <a:off x="7596188" y="2997200"/>
            <a:ext cx="576262"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1" name="Rectangle 80">
            <a:extLst>
              <a:ext uri="{FF2B5EF4-FFF2-40B4-BE49-F238E27FC236}">
                <a16:creationId xmlns:a16="http://schemas.microsoft.com/office/drawing/2014/main" id="{1E1E7DE0-C06C-DC02-6E20-C222A1528433}"/>
              </a:ext>
            </a:extLst>
          </p:cNvPr>
          <p:cNvSpPr>
            <a:spLocks noChangeArrowheads="1"/>
          </p:cNvSpPr>
          <p:nvPr/>
        </p:nvSpPr>
        <p:spPr bwMode="auto">
          <a:xfrm>
            <a:off x="7308850" y="4579938"/>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2" name="Rectangle 81">
            <a:extLst>
              <a:ext uri="{FF2B5EF4-FFF2-40B4-BE49-F238E27FC236}">
                <a16:creationId xmlns:a16="http://schemas.microsoft.com/office/drawing/2014/main" id="{8E5F4D31-DB72-D3FC-7045-886346255FDA}"/>
              </a:ext>
            </a:extLst>
          </p:cNvPr>
          <p:cNvSpPr>
            <a:spLocks noChangeArrowheads="1"/>
          </p:cNvSpPr>
          <p:nvPr/>
        </p:nvSpPr>
        <p:spPr bwMode="auto">
          <a:xfrm>
            <a:off x="7523163" y="4579938"/>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3" name="Oval 82">
            <a:extLst>
              <a:ext uri="{FF2B5EF4-FFF2-40B4-BE49-F238E27FC236}">
                <a16:creationId xmlns:a16="http://schemas.microsoft.com/office/drawing/2014/main" id="{1B3CF2B2-4904-8D0E-504D-EBE781A9B34D}"/>
              </a:ext>
            </a:extLst>
          </p:cNvPr>
          <p:cNvSpPr>
            <a:spLocks noChangeArrowheads="1"/>
          </p:cNvSpPr>
          <p:nvPr/>
        </p:nvSpPr>
        <p:spPr bwMode="auto">
          <a:xfrm>
            <a:off x="7092950" y="4365625"/>
            <a:ext cx="719138"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4" name="Rectangle 83">
            <a:extLst>
              <a:ext uri="{FF2B5EF4-FFF2-40B4-BE49-F238E27FC236}">
                <a16:creationId xmlns:a16="http://schemas.microsoft.com/office/drawing/2014/main" id="{356F1BF2-FD49-4484-ABE0-A412FA03D9BA}"/>
              </a:ext>
            </a:extLst>
          </p:cNvPr>
          <p:cNvSpPr>
            <a:spLocks noChangeArrowheads="1"/>
          </p:cNvSpPr>
          <p:nvPr/>
        </p:nvSpPr>
        <p:spPr bwMode="auto">
          <a:xfrm>
            <a:off x="6443663" y="4579938"/>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5" name="Rectangle 84">
            <a:extLst>
              <a:ext uri="{FF2B5EF4-FFF2-40B4-BE49-F238E27FC236}">
                <a16:creationId xmlns:a16="http://schemas.microsoft.com/office/drawing/2014/main" id="{BCD2532C-7340-1FE8-63EE-E1DD05391528}"/>
              </a:ext>
            </a:extLst>
          </p:cNvPr>
          <p:cNvSpPr>
            <a:spLocks noChangeArrowheads="1"/>
          </p:cNvSpPr>
          <p:nvPr/>
        </p:nvSpPr>
        <p:spPr bwMode="auto">
          <a:xfrm>
            <a:off x="6659563" y="4579938"/>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6" name="Oval 85">
            <a:extLst>
              <a:ext uri="{FF2B5EF4-FFF2-40B4-BE49-F238E27FC236}">
                <a16:creationId xmlns:a16="http://schemas.microsoft.com/office/drawing/2014/main" id="{C89E7FD4-8773-9217-425D-EC660031225C}"/>
              </a:ext>
            </a:extLst>
          </p:cNvPr>
          <p:cNvSpPr>
            <a:spLocks noChangeArrowheads="1"/>
          </p:cNvSpPr>
          <p:nvPr/>
        </p:nvSpPr>
        <p:spPr bwMode="auto">
          <a:xfrm>
            <a:off x="6227763" y="4365625"/>
            <a:ext cx="719137"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7" name="Rectangle 86">
            <a:extLst>
              <a:ext uri="{FF2B5EF4-FFF2-40B4-BE49-F238E27FC236}">
                <a16:creationId xmlns:a16="http://schemas.microsoft.com/office/drawing/2014/main" id="{AC5FACE4-2FD7-9766-0EFD-09ACCE2D34A7}"/>
              </a:ext>
            </a:extLst>
          </p:cNvPr>
          <p:cNvSpPr>
            <a:spLocks noChangeArrowheads="1"/>
          </p:cNvSpPr>
          <p:nvPr/>
        </p:nvSpPr>
        <p:spPr bwMode="auto">
          <a:xfrm>
            <a:off x="5505450" y="4579938"/>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8" name="Rectangle 87">
            <a:extLst>
              <a:ext uri="{FF2B5EF4-FFF2-40B4-BE49-F238E27FC236}">
                <a16:creationId xmlns:a16="http://schemas.microsoft.com/office/drawing/2014/main" id="{813E76F2-9A6D-B0B6-0AD3-1B8E0B34C65C}"/>
              </a:ext>
            </a:extLst>
          </p:cNvPr>
          <p:cNvSpPr>
            <a:spLocks noChangeArrowheads="1"/>
          </p:cNvSpPr>
          <p:nvPr/>
        </p:nvSpPr>
        <p:spPr bwMode="auto">
          <a:xfrm>
            <a:off x="5721350" y="4579938"/>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59" name="Oval 88">
            <a:extLst>
              <a:ext uri="{FF2B5EF4-FFF2-40B4-BE49-F238E27FC236}">
                <a16:creationId xmlns:a16="http://schemas.microsoft.com/office/drawing/2014/main" id="{05C30A10-BBC8-27FB-C87B-F1469611B11B}"/>
              </a:ext>
            </a:extLst>
          </p:cNvPr>
          <p:cNvSpPr>
            <a:spLocks noChangeArrowheads="1"/>
          </p:cNvSpPr>
          <p:nvPr/>
        </p:nvSpPr>
        <p:spPr bwMode="auto">
          <a:xfrm>
            <a:off x="5291138" y="4365625"/>
            <a:ext cx="720725"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0" name="Rectangle 89">
            <a:extLst>
              <a:ext uri="{FF2B5EF4-FFF2-40B4-BE49-F238E27FC236}">
                <a16:creationId xmlns:a16="http://schemas.microsoft.com/office/drawing/2014/main" id="{6DF356BD-F72B-E9A6-3967-9B65E9690443}"/>
              </a:ext>
            </a:extLst>
          </p:cNvPr>
          <p:cNvSpPr>
            <a:spLocks noChangeArrowheads="1"/>
          </p:cNvSpPr>
          <p:nvPr/>
        </p:nvSpPr>
        <p:spPr bwMode="auto">
          <a:xfrm>
            <a:off x="8315325" y="4579938"/>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1" name="Rectangle 90">
            <a:extLst>
              <a:ext uri="{FF2B5EF4-FFF2-40B4-BE49-F238E27FC236}">
                <a16:creationId xmlns:a16="http://schemas.microsoft.com/office/drawing/2014/main" id="{A460E0A7-E391-A8E1-9445-7C1582C89E94}"/>
              </a:ext>
            </a:extLst>
          </p:cNvPr>
          <p:cNvSpPr>
            <a:spLocks noChangeArrowheads="1"/>
          </p:cNvSpPr>
          <p:nvPr/>
        </p:nvSpPr>
        <p:spPr bwMode="auto">
          <a:xfrm>
            <a:off x="8531225" y="4579938"/>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2" name="Oval 91">
            <a:extLst>
              <a:ext uri="{FF2B5EF4-FFF2-40B4-BE49-F238E27FC236}">
                <a16:creationId xmlns:a16="http://schemas.microsoft.com/office/drawing/2014/main" id="{3F07014D-DAA4-4C32-B1A8-2AAE07A5311E}"/>
              </a:ext>
            </a:extLst>
          </p:cNvPr>
          <p:cNvSpPr>
            <a:spLocks noChangeArrowheads="1"/>
          </p:cNvSpPr>
          <p:nvPr/>
        </p:nvSpPr>
        <p:spPr bwMode="auto">
          <a:xfrm>
            <a:off x="8099425" y="4365625"/>
            <a:ext cx="720725" cy="10810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3" name="Rectangle 92">
            <a:extLst>
              <a:ext uri="{FF2B5EF4-FFF2-40B4-BE49-F238E27FC236}">
                <a16:creationId xmlns:a16="http://schemas.microsoft.com/office/drawing/2014/main" id="{E3D24057-F6BD-B7F8-315F-FAABFCF8381B}"/>
              </a:ext>
            </a:extLst>
          </p:cNvPr>
          <p:cNvSpPr>
            <a:spLocks noChangeArrowheads="1"/>
          </p:cNvSpPr>
          <p:nvPr/>
        </p:nvSpPr>
        <p:spPr bwMode="auto">
          <a:xfrm>
            <a:off x="7813675" y="3357563"/>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4" name="Rectangle 93">
            <a:extLst>
              <a:ext uri="{FF2B5EF4-FFF2-40B4-BE49-F238E27FC236}">
                <a16:creationId xmlns:a16="http://schemas.microsoft.com/office/drawing/2014/main" id="{A55926C5-E84A-52FF-D155-67243EDCFF87}"/>
              </a:ext>
            </a:extLst>
          </p:cNvPr>
          <p:cNvSpPr>
            <a:spLocks noChangeArrowheads="1"/>
          </p:cNvSpPr>
          <p:nvPr/>
        </p:nvSpPr>
        <p:spPr bwMode="auto">
          <a:xfrm>
            <a:off x="5867400" y="1196975"/>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5" name="Rectangle 94">
            <a:extLst>
              <a:ext uri="{FF2B5EF4-FFF2-40B4-BE49-F238E27FC236}">
                <a16:creationId xmlns:a16="http://schemas.microsoft.com/office/drawing/2014/main" id="{489F8194-01AF-8F51-D799-3474D05111AB}"/>
              </a:ext>
            </a:extLst>
          </p:cNvPr>
          <p:cNvSpPr>
            <a:spLocks noChangeArrowheads="1"/>
          </p:cNvSpPr>
          <p:nvPr/>
        </p:nvSpPr>
        <p:spPr bwMode="auto">
          <a:xfrm>
            <a:off x="6659563" y="1196975"/>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6" name="Rectangle 95">
            <a:extLst>
              <a:ext uri="{FF2B5EF4-FFF2-40B4-BE49-F238E27FC236}">
                <a16:creationId xmlns:a16="http://schemas.microsoft.com/office/drawing/2014/main" id="{B031A132-2C5B-B81D-7756-8D63CBABA991}"/>
              </a:ext>
            </a:extLst>
          </p:cNvPr>
          <p:cNvSpPr>
            <a:spLocks noChangeArrowheads="1"/>
          </p:cNvSpPr>
          <p:nvPr/>
        </p:nvSpPr>
        <p:spPr bwMode="auto">
          <a:xfrm>
            <a:off x="7235825" y="1196975"/>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7" name="Rectangle 96">
            <a:extLst>
              <a:ext uri="{FF2B5EF4-FFF2-40B4-BE49-F238E27FC236}">
                <a16:creationId xmlns:a16="http://schemas.microsoft.com/office/drawing/2014/main" id="{94D91C86-EAE8-989F-DAFF-2E1AE00ED773}"/>
              </a:ext>
            </a:extLst>
          </p:cNvPr>
          <p:cNvSpPr>
            <a:spLocks noChangeArrowheads="1"/>
          </p:cNvSpPr>
          <p:nvPr/>
        </p:nvSpPr>
        <p:spPr bwMode="auto">
          <a:xfrm>
            <a:off x="7954963" y="1196975"/>
            <a:ext cx="144462"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8" name="Rectangle 97">
            <a:extLst>
              <a:ext uri="{FF2B5EF4-FFF2-40B4-BE49-F238E27FC236}">
                <a16:creationId xmlns:a16="http://schemas.microsoft.com/office/drawing/2014/main" id="{B85E57E2-C5D3-A734-983F-B8D8EFD17812}"/>
              </a:ext>
            </a:extLst>
          </p:cNvPr>
          <p:cNvSpPr>
            <a:spLocks noChangeArrowheads="1"/>
          </p:cNvSpPr>
          <p:nvPr/>
        </p:nvSpPr>
        <p:spPr bwMode="auto">
          <a:xfrm>
            <a:off x="8316913" y="4725988"/>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69" name="Rectangle 98">
            <a:extLst>
              <a:ext uri="{FF2B5EF4-FFF2-40B4-BE49-F238E27FC236}">
                <a16:creationId xmlns:a16="http://schemas.microsoft.com/office/drawing/2014/main" id="{E9A92A7A-E57D-265D-F157-D42BB1E6D93E}"/>
              </a:ext>
            </a:extLst>
          </p:cNvPr>
          <p:cNvSpPr>
            <a:spLocks noChangeArrowheads="1"/>
          </p:cNvSpPr>
          <p:nvPr/>
        </p:nvSpPr>
        <p:spPr bwMode="auto">
          <a:xfrm>
            <a:off x="7308850" y="4725988"/>
            <a:ext cx="142875" cy="71437"/>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70" name="AutoShape 100">
            <a:extLst>
              <a:ext uri="{FF2B5EF4-FFF2-40B4-BE49-F238E27FC236}">
                <a16:creationId xmlns:a16="http://schemas.microsoft.com/office/drawing/2014/main" id="{2D2DA71A-BDF4-5C94-EA4B-542E84F0709A}"/>
              </a:ext>
            </a:extLst>
          </p:cNvPr>
          <p:cNvSpPr>
            <a:spLocks/>
          </p:cNvSpPr>
          <p:nvPr/>
        </p:nvSpPr>
        <p:spPr bwMode="auto">
          <a:xfrm rot="5400000">
            <a:off x="2482851" y="4292600"/>
            <a:ext cx="144462" cy="2592387"/>
          </a:xfrm>
          <a:prstGeom prst="rightBrace">
            <a:avLst>
              <a:gd name="adj1" fmla="val 14954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latin typeface="Arial" panose="020B0604020202020204" pitchFamily="34" charset="0"/>
            </a:endParaRPr>
          </a:p>
        </p:txBody>
      </p:sp>
      <p:sp>
        <p:nvSpPr>
          <p:cNvPr id="132171" name="AutoShape 102">
            <a:extLst>
              <a:ext uri="{FF2B5EF4-FFF2-40B4-BE49-F238E27FC236}">
                <a16:creationId xmlns:a16="http://schemas.microsoft.com/office/drawing/2014/main" id="{C85C5B2E-9EE0-BD91-A98D-FE17C0EF7116}"/>
              </a:ext>
            </a:extLst>
          </p:cNvPr>
          <p:cNvSpPr>
            <a:spLocks/>
          </p:cNvSpPr>
          <p:nvPr/>
        </p:nvSpPr>
        <p:spPr bwMode="auto">
          <a:xfrm rot="5400000">
            <a:off x="540544" y="5085556"/>
            <a:ext cx="142875" cy="1008063"/>
          </a:xfrm>
          <a:prstGeom prst="rightBrace">
            <a:avLst>
              <a:gd name="adj1" fmla="val 5879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latin typeface="Arial" panose="020B0604020202020204" pitchFamily="34" charset="0"/>
            </a:endParaRPr>
          </a:p>
        </p:txBody>
      </p:sp>
      <p:sp>
        <p:nvSpPr>
          <p:cNvPr id="132172" name="AutoShape 103">
            <a:extLst>
              <a:ext uri="{FF2B5EF4-FFF2-40B4-BE49-F238E27FC236}">
                <a16:creationId xmlns:a16="http://schemas.microsoft.com/office/drawing/2014/main" id="{F7CEAD4C-8B58-FAF2-FDAB-237C9E9215EF}"/>
              </a:ext>
            </a:extLst>
          </p:cNvPr>
          <p:cNvSpPr>
            <a:spLocks/>
          </p:cNvSpPr>
          <p:nvPr/>
        </p:nvSpPr>
        <p:spPr bwMode="auto">
          <a:xfrm rot="5400000">
            <a:off x="7524751" y="4292600"/>
            <a:ext cx="144462" cy="2592387"/>
          </a:xfrm>
          <a:prstGeom prst="rightBrace">
            <a:avLst>
              <a:gd name="adj1" fmla="val 14954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latin typeface="Arial" panose="020B0604020202020204" pitchFamily="34" charset="0"/>
            </a:endParaRPr>
          </a:p>
        </p:txBody>
      </p:sp>
      <p:sp>
        <p:nvSpPr>
          <p:cNvPr id="132173" name="AutoShape 104">
            <a:extLst>
              <a:ext uri="{FF2B5EF4-FFF2-40B4-BE49-F238E27FC236}">
                <a16:creationId xmlns:a16="http://schemas.microsoft.com/office/drawing/2014/main" id="{3342F048-4526-2BBB-96DE-FA08083C0D27}"/>
              </a:ext>
            </a:extLst>
          </p:cNvPr>
          <p:cNvSpPr>
            <a:spLocks/>
          </p:cNvSpPr>
          <p:nvPr/>
        </p:nvSpPr>
        <p:spPr bwMode="auto">
          <a:xfrm rot="5400000">
            <a:off x="5582444" y="5085556"/>
            <a:ext cx="142875" cy="1008063"/>
          </a:xfrm>
          <a:prstGeom prst="rightBrace">
            <a:avLst>
              <a:gd name="adj1" fmla="val 5879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endParaRPr lang="fr-FR" altLang="fr-FR" sz="1800">
              <a:latin typeface="Arial" panose="020B0604020202020204" pitchFamily="34" charset="0"/>
            </a:endParaRPr>
          </a:p>
        </p:txBody>
      </p:sp>
      <p:sp>
        <p:nvSpPr>
          <p:cNvPr id="282729" name="Rectangle 105">
            <a:extLst>
              <a:ext uri="{FF2B5EF4-FFF2-40B4-BE49-F238E27FC236}">
                <a16:creationId xmlns:a16="http://schemas.microsoft.com/office/drawing/2014/main" id="{BE7289D8-BBE9-F4F8-9B87-3EC1218ED905}"/>
              </a:ext>
            </a:extLst>
          </p:cNvPr>
          <p:cNvSpPr>
            <a:spLocks noChangeArrowheads="1"/>
          </p:cNvSpPr>
          <p:nvPr/>
        </p:nvSpPr>
        <p:spPr bwMode="auto">
          <a:xfrm>
            <a:off x="6588125" y="5661025"/>
            <a:ext cx="2393950" cy="366713"/>
          </a:xfrm>
          <a:prstGeom prst="rect">
            <a:avLst/>
          </a:prstGeom>
          <a:noFill/>
          <a:ln w="9525">
            <a:noFill/>
            <a:miter lim="800000"/>
            <a:headEnd/>
            <a:tailEnd/>
          </a:ln>
          <a:effectLst/>
        </p:spPr>
        <p:txBody>
          <a:bodyPr wrap="none">
            <a:spAutoFit/>
          </a:bodyPr>
          <a:lstStyle/>
          <a:p>
            <a:pPr>
              <a:defRPr/>
            </a:pPr>
            <a:r>
              <a:rPr lang="fr-FR" b="1">
                <a:effectLst>
                  <a:outerShdw blurRad="38100" dist="38100" dir="2700000" algn="tl">
                    <a:srgbClr val="000000"/>
                  </a:outerShdw>
                </a:effectLst>
                <a:latin typeface="Arial" charset="0"/>
              </a:rPr>
              <a:t>Cellules somatiques</a:t>
            </a:r>
          </a:p>
        </p:txBody>
      </p:sp>
      <p:sp>
        <p:nvSpPr>
          <p:cNvPr id="282730" name="Rectangle 106">
            <a:extLst>
              <a:ext uri="{FF2B5EF4-FFF2-40B4-BE49-F238E27FC236}">
                <a16:creationId xmlns:a16="http://schemas.microsoft.com/office/drawing/2014/main" id="{90E6D56D-9314-E62F-3DA4-00F9EDDF1DD0}"/>
              </a:ext>
            </a:extLst>
          </p:cNvPr>
          <p:cNvSpPr>
            <a:spLocks noChangeArrowheads="1"/>
          </p:cNvSpPr>
          <p:nvPr/>
        </p:nvSpPr>
        <p:spPr bwMode="auto">
          <a:xfrm>
            <a:off x="1673225" y="5589588"/>
            <a:ext cx="2393950" cy="366712"/>
          </a:xfrm>
          <a:prstGeom prst="rect">
            <a:avLst/>
          </a:prstGeom>
          <a:noFill/>
          <a:ln w="9525">
            <a:noFill/>
            <a:miter lim="800000"/>
            <a:headEnd/>
            <a:tailEnd/>
          </a:ln>
          <a:effectLst/>
        </p:spPr>
        <p:txBody>
          <a:bodyPr wrap="none">
            <a:spAutoFit/>
          </a:bodyPr>
          <a:lstStyle/>
          <a:p>
            <a:pPr>
              <a:defRPr/>
            </a:pPr>
            <a:r>
              <a:rPr lang="fr-FR" b="1">
                <a:effectLst>
                  <a:outerShdw blurRad="38100" dist="38100" dir="2700000" algn="tl">
                    <a:srgbClr val="000000"/>
                  </a:outerShdw>
                </a:effectLst>
                <a:latin typeface="Arial" charset="0"/>
              </a:rPr>
              <a:t>Cellules somatiques</a:t>
            </a:r>
          </a:p>
        </p:txBody>
      </p:sp>
      <p:sp>
        <p:nvSpPr>
          <p:cNvPr id="282731" name="Rectangle 107">
            <a:extLst>
              <a:ext uri="{FF2B5EF4-FFF2-40B4-BE49-F238E27FC236}">
                <a16:creationId xmlns:a16="http://schemas.microsoft.com/office/drawing/2014/main" id="{642A6C5E-E554-255F-7B7B-06B11FD5CB43}"/>
              </a:ext>
            </a:extLst>
          </p:cNvPr>
          <p:cNvSpPr>
            <a:spLocks noChangeArrowheads="1"/>
          </p:cNvSpPr>
          <p:nvPr/>
        </p:nvSpPr>
        <p:spPr bwMode="auto">
          <a:xfrm>
            <a:off x="4833938" y="5589588"/>
            <a:ext cx="1682750" cy="366712"/>
          </a:xfrm>
          <a:prstGeom prst="rect">
            <a:avLst/>
          </a:prstGeom>
          <a:noFill/>
          <a:ln w="9525">
            <a:noFill/>
            <a:miter lim="800000"/>
            <a:headEnd/>
            <a:tailEnd/>
          </a:ln>
          <a:effectLst/>
        </p:spPr>
        <p:txBody>
          <a:bodyPr wrap="none">
            <a:spAutoFit/>
          </a:bodyPr>
          <a:lstStyle/>
          <a:p>
            <a:pPr>
              <a:defRPr/>
            </a:pPr>
            <a:r>
              <a:rPr lang="fr-FR" b="1">
                <a:effectLst>
                  <a:outerShdw blurRad="38100" dist="38100" dir="2700000" algn="tl">
                    <a:srgbClr val="000000"/>
                  </a:outerShdw>
                </a:effectLst>
                <a:latin typeface="Arial" charset="0"/>
              </a:rPr>
              <a:t>C. germinales</a:t>
            </a:r>
          </a:p>
        </p:txBody>
      </p:sp>
      <p:sp>
        <p:nvSpPr>
          <p:cNvPr id="282732" name="Rectangle 108">
            <a:extLst>
              <a:ext uri="{FF2B5EF4-FFF2-40B4-BE49-F238E27FC236}">
                <a16:creationId xmlns:a16="http://schemas.microsoft.com/office/drawing/2014/main" id="{650B9226-82D3-C39A-344F-B7F676B881CA}"/>
              </a:ext>
            </a:extLst>
          </p:cNvPr>
          <p:cNvSpPr>
            <a:spLocks noChangeArrowheads="1"/>
          </p:cNvSpPr>
          <p:nvPr/>
        </p:nvSpPr>
        <p:spPr bwMode="auto">
          <a:xfrm>
            <a:off x="80963" y="5589588"/>
            <a:ext cx="1682750" cy="366712"/>
          </a:xfrm>
          <a:prstGeom prst="rect">
            <a:avLst/>
          </a:prstGeom>
          <a:noFill/>
          <a:ln w="9525">
            <a:noFill/>
            <a:miter lim="800000"/>
            <a:headEnd/>
            <a:tailEnd/>
          </a:ln>
          <a:effectLst/>
        </p:spPr>
        <p:txBody>
          <a:bodyPr wrap="none">
            <a:spAutoFit/>
          </a:bodyPr>
          <a:lstStyle/>
          <a:p>
            <a:pPr>
              <a:defRPr/>
            </a:pPr>
            <a:r>
              <a:rPr lang="fr-FR" b="1">
                <a:effectLst>
                  <a:outerShdw blurRad="38100" dist="38100" dir="2700000" algn="tl">
                    <a:srgbClr val="000000"/>
                  </a:outerShdw>
                </a:effectLst>
                <a:latin typeface="Arial" charset="0"/>
              </a:rPr>
              <a:t>C. germinales</a:t>
            </a:r>
          </a:p>
        </p:txBody>
      </p:sp>
      <p:sp>
        <p:nvSpPr>
          <p:cNvPr id="132178" name="Line 109">
            <a:extLst>
              <a:ext uri="{FF2B5EF4-FFF2-40B4-BE49-F238E27FC236}">
                <a16:creationId xmlns:a16="http://schemas.microsoft.com/office/drawing/2014/main" id="{881BFEFB-65B1-CA67-CE98-D633996A0323}"/>
              </a:ext>
            </a:extLst>
          </p:cNvPr>
          <p:cNvSpPr>
            <a:spLocks noChangeShapeType="1"/>
          </p:cNvSpPr>
          <p:nvPr/>
        </p:nvSpPr>
        <p:spPr bwMode="auto">
          <a:xfrm flipH="1">
            <a:off x="611188" y="551656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179" name="Rectangle 110">
            <a:extLst>
              <a:ext uri="{FF2B5EF4-FFF2-40B4-BE49-F238E27FC236}">
                <a16:creationId xmlns:a16="http://schemas.microsoft.com/office/drawing/2014/main" id="{5D0557D3-B06F-9515-DF01-35FF080177D9}"/>
              </a:ext>
            </a:extLst>
          </p:cNvPr>
          <p:cNvSpPr>
            <a:spLocks noChangeArrowheads="1"/>
          </p:cNvSpPr>
          <p:nvPr/>
        </p:nvSpPr>
        <p:spPr bwMode="auto">
          <a:xfrm>
            <a:off x="323850" y="5948363"/>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80" name="Rectangle 111">
            <a:extLst>
              <a:ext uri="{FF2B5EF4-FFF2-40B4-BE49-F238E27FC236}">
                <a16:creationId xmlns:a16="http://schemas.microsoft.com/office/drawing/2014/main" id="{3F4F0DBC-9500-EEB4-04DB-32322E3F2218}"/>
              </a:ext>
            </a:extLst>
          </p:cNvPr>
          <p:cNvSpPr>
            <a:spLocks noChangeArrowheads="1"/>
          </p:cNvSpPr>
          <p:nvPr/>
        </p:nvSpPr>
        <p:spPr bwMode="auto">
          <a:xfrm>
            <a:off x="323850" y="6096000"/>
            <a:ext cx="142875" cy="714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81" name="Rectangle 112">
            <a:extLst>
              <a:ext uri="{FF2B5EF4-FFF2-40B4-BE49-F238E27FC236}">
                <a16:creationId xmlns:a16="http://schemas.microsoft.com/office/drawing/2014/main" id="{9D0BFC7C-2607-0FDC-57B4-A73E9AC0E2D3}"/>
              </a:ext>
            </a:extLst>
          </p:cNvPr>
          <p:cNvSpPr>
            <a:spLocks noChangeArrowheads="1"/>
          </p:cNvSpPr>
          <p:nvPr/>
        </p:nvSpPr>
        <p:spPr bwMode="auto">
          <a:xfrm>
            <a:off x="755650" y="5948363"/>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82" name="Rectangle 113">
            <a:extLst>
              <a:ext uri="{FF2B5EF4-FFF2-40B4-BE49-F238E27FC236}">
                <a16:creationId xmlns:a16="http://schemas.microsoft.com/office/drawing/2014/main" id="{8E8C69FA-3C60-D009-85A6-C38DEDDF71FC}"/>
              </a:ext>
            </a:extLst>
          </p:cNvPr>
          <p:cNvSpPr>
            <a:spLocks noChangeArrowheads="1"/>
          </p:cNvSpPr>
          <p:nvPr/>
        </p:nvSpPr>
        <p:spPr bwMode="auto">
          <a:xfrm>
            <a:off x="757238" y="6092825"/>
            <a:ext cx="142875" cy="71438"/>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83" name="Rectangle 114">
            <a:extLst>
              <a:ext uri="{FF2B5EF4-FFF2-40B4-BE49-F238E27FC236}">
                <a16:creationId xmlns:a16="http://schemas.microsoft.com/office/drawing/2014/main" id="{4136AF18-0417-E8E6-EEA4-6CAE6A016B82}"/>
              </a:ext>
            </a:extLst>
          </p:cNvPr>
          <p:cNvSpPr>
            <a:spLocks noChangeArrowheads="1"/>
          </p:cNvSpPr>
          <p:nvPr/>
        </p:nvSpPr>
        <p:spPr bwMode="auto">
          <a:xfrm>
            <a:off x="5508625" y="5948363"/>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2184" name="Rectangle 115">
            <a:extLst>
              <a:ext uri="{FF2B5EF4-FFF2-40B4-BE49-F238E27FC236}">
                <a16:creationId xmlns:a16="http://schemas.microsoft.com/office/drawing/2014/main" id="{C04580F7-1F73-14D5-9E95-5379985B4B7E}"/>
              </a:ext>
            </a:extLst>
          </p:cNvPr>
          <p:cNvSpPr>
            <a:spLocks noChangeArrowheads="1"/>
          </p:cNvSpPr>
          <p:nvPr/>
        </p:nvSpPr>
        <p:spPr bwMode="auto">
          <a:xfrm>
            <a:off x="5867400" y="5948363"/>
            <a:ext cx="144463" cy="7207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82740" name="Rectangle 116">
            <a:extLst>
              <a:ext uri="{FF2B5EF4-FFF2-40B4-BE49-F238E27FC236}">
                <a16:creationId xmlns:a16="http://schemas.microsoft.com/office/drawing/2014/main" id="{6169F878-34E3-3B5E-D753-EFE005D0FEFF}"/>
              </a:ext>
            </a:extLst>
          </p:cNvPr>
          <p:cNvSpPr>
            <a:spLocks noChangeArrowheads="1"/>
          </p:cNvSpPr>
          <p:nvPr/>
        </p:nvSpPr>
        <p:spPr bwMode="auto">
          <a:xfrm>
            <a:off x="3851275" y="333375"/>
            <a:ext cx="1022350" cy="366713"/>
          </a:xfrm>
          <a:prstGeom prst="rect">
            <a:avLst/>
          </a:prstGeom>
          <a:noFill/>
          <a:ln w="9525">
            <a:noFill/>
            <a:miter lim="800000"/>
            <a:headEnd/>
            <a:tailEnd/>
          </a:ln>
          <a:effectLst/>
        </p:spPr>
        <p:txBody>
          <a:bodyPr wrap="none">
            <a:spAutoFit/>
          </a:bodyPr>
          <a:lstStyle/>
          <a:p>
            <a:pPr>
              <a:defRPr/>
            </a:pPr>
            <a:r>
              <a:rPr lang="fr-FR" b="1">
                <a:effectLst>
                  <a:outerShdw blurRad="38100" dist="38100" dir="2700000" algn="tl">
                    <a:srgbClr val="000000"/>
                  </a:outerShdw>
                </a:effectLst>
                <a:latin typeface="Arial" charset="0"/>
              </a:rPr>
              <a:t>Parents</a:t>
            </a:r>
          </a:p>
        </p:txBody>
      </p:sp>
      <p:sp>
        <p:nvSpPr>
          <p:cNvPr id="282741" name="Rectangle 117">
            <a:extLst>
              <a:ext uri="{FF2B5EF4-FFF2-40B4-BE49-F238E27FC236}">
                <a16:creationId xmlns:a16="http://schemas.microsoft.com/office/drawing/2014/main" id="{C395ED06-CB0F-B1B1-123D-008C584333A8}"/>
              </a:ext>
            </a:extLst>
          </p:cNvPr>
          <p:cNvSpPr>
            <a:spLocks noChangeArrowheads="1"/>
          </p:cNvSpPr>
          <p:nvPr/>
        </p:nvSpPr>
        <p:spPr bwMode="auto">
          <a:xfrm>
            <a:off x="3851275" y="1406525"/>
            <a:ext cx="1225550" cy="366713"/>
          </a:xfrm>
          <a:prstGeom prst="rect">
            <a:avLst/>
          </a:prstGeom>
          <a:noFill/>
          <a:ln w="9525">
            <a:noFill/>
            <a:miter lim="800000"/>
            <a:headEnd/>
            <a:tailEnd/>
          </a:ln>
          <a:effectLst/>
        </p:spPr>
        <p:txBody>
          <a:bodyPr>
            <a:spAutoFit/>
          </a:bodyPr>
          <a:lstStyle/>
          <a:p>
            <a:pPr>
              <a:defRPr/>
            </a:pPr>
            <a:r>
              <a:rPr lang="fr-FR" b="1">
                <a:effectLst>
                  <a:outerShdw blurRad="38100" dist="38100" dir="2700000" algn="tl">
                    <a:srgbClr val="000000"/>
                  </a:outerShdw>
                </a:effectLst>
                <a:latin typeface="Arial" charset="0"/>
              </a:rPr>
              <a:t>Gamètes</a:t>
            </a:r>
          </a:p>
        </p:txBody>
      </p:sp>
      <p:sp>
        <p:nvSpPr>
          <p:cNvPr id="282742" name="Rectangle 118">
            <a:extLst>
              <a:ext uri="{FF2B5EF4-FFF2-40B4-BE49-F238E27FC236}">
                <a16:creationId xmlns:a16="http://schemas.microsoft.com/office/drawing/2014/main" id="{F838A752-256E-0C69-7F39-0B8BDCEB6096}"/>
              </a:ext>
            </a:extLst>
          </p:cNvPr>
          <p:cNvSpPr>
            <a:spLocks noChangeArrowheads="1"/>
          </p:cNvSpPr>
          <p:nvPr/>
        </p:nvSpPr>
        <p:spPr bwMode="auto">
          <a:xfrm>
            <a:off x="3851275" y="908050"/>
            <a:ext cx="958850" cy="366713"/>
          </a:xfrm>
          <a:prstGeom prst="rect">
            <a:avLst/>
          </a:prstGeom>
          <a:noFill/>
          <a:ln w="9525">
            <a:noFill/>
            <a:miter lim="800000"/>
            <a:headEnd/>
            <a:tailEnd/>
          </a:ln>
          <a:effectLst/>
        </p:spPr>
        <p:txBody>
          <a:bodyPr wrap="none">
            <a:spAutoFit/>
          </a:bodyPr>
          <a:lstStyle/>
          <a:p>
            <a:pPr>
              <a:defRPr/>
            </a:pPr>
            <a:r>
              <a:rPr lang="fr-FR" b="1">
                <a:solidFill>
                  <a:schemeClr val="hlink"/>
                </a:solidFill>
                <a:effectLst>
                  <a:outerShdw blurRad="38100" dist="38100" dir="2700000" algn="tl">
                    <a:srgbClr val="000000"/>
                  </a:outerShdw>
                </a:effectLst>
                <a:latin typeface="Arial" charset="0"/>
              </a:rPr>
              <a:t>Méiose</a:t>
            </a:r>
          </a:p>
        </p:txBody>
      </p:sp>
      <p:sp>
        <p:nvSpPr>
          <p:cNvPr id="282743" name="Rectangle 119">
            <a:extLst>
              <a:ext uri="{FF2B5EF4-FFF2-40B4-BE49-F238E27FC236}">
                <a16:creationId xmlns:a16="http://schemas.microsoft.com/office/drawing/2014/main" id="{56ED7995-48E8-55AC-DF7B-C197868709F5}"/>
              </a:ext>
            </a:extLst>
          </p:cNvPr>
          <p:cNvSpPr>
            <a:spLocks noChangeArrowheads="1"/>
          </p:cNvSpPr>
          <p:nvPr/>
        </p:nvSpPr>
        <p:spPr bwMode="auto">
          <a:xfrm>
            <a:off x="3605213" y="2198688"/>
            <a:ext cx="1543050" cy="366712"/>
          </a:xfrm>
          <a:prstGeom prst="rect">
            <a:avLst/>
          </a:prstGeom>
          <a:noFill/>
          <a:ln w="9525">
            <a:noFill/>
            <a:miter lim="800000"/>
            <a:headEnd/>
            <a:tailEnd/>
          </a:ln>
          <a:effectLst/>
        </p:spPr>
        <p:txBody>
          <a:bodyPr wrap="none">
            <a:spAutoFit/>
          </a:bodyPr>
          <a:lstStyle/>
          <a:p>
            <a:pPr>
              <a:defRPr/>
            </a:pPr>
            <a:r>
              <a:rPr lang="fr-FR" b="1">
                <a:effectLst>
                  <a:outerShdw blurRad="38100" dist="38100" dir="2700000" algn="tl">
                    <a:srgbClr val="000000"/>
                  </a:outerShdw>
                </a:effectLst>
                <a:latin typeface="Arial" charset="0"/>
              </a:rPr>
              <a:t>Fécondation</a:t>
            </a:r>
          </a:p>
        </p:txBody>
      </p:sp>
      <p:sp>
        <p:nvSpPr>
          <p:cNvPr id="282744" name="Rectangle 120">
            <a:extLst>
              <a:ext uri="{FF2B5EF4-FFF2-40B4-BE49-F238E27FC236}">
                <a16:creationId xmlns:a16="http://schemas.microsoft.com/office/drawing/2014/main" id="{4A4688AD-9B6C-F7E7-4A46-DFC74EAB1DB6}"/>
              </a:ext>
            </a:extLst>
          </p:cNvPr>
          <p:cNvSpPr>
            <a:spLocks noChangeArrowheads="1"/>
          </p:cNvSpPr>
          <p:nvPr/>
        </p:nvSpPr>
        <p:spPr bwMode="auto">
          <a:xfrm>
            <a:off x="3851275" y="3349625"/>
            <a:ext cx="908050" cy="366713"/>
          </a:xfrm>
          <a:prstGeom prst="rect">
            <a:avLst/>
          </a:prstGeom>
          <a:noFill/>
          <a:ln w="9525">
            <a:noFill/>
            <a:miter lim="800000"/>
            <a:headEnd/>
            <a:tailEnd/>
          </a:ln>
          <a:effectLst/>
        </p:spPr>
        <p:txBody>
          <a:bodyPr wrap="none">
            <a:spAutoFit/>
          </a:bodyPr>
          <a:lstStyle/>
          <a:p>
            <a:pPr>
              <a:defRPr/>
            </a:pPr>
            <a:r>
              <a:rPr lang="fr-FR" b="1">
                <a:solidFill>
                  <a:schemeClr val="hlink"/>
                </a:solidFill>
                <a:effectLst>
                  <a:outerShdw blurRad="38100" dist="38100" dir="2700000" algn="tl">
                    <a:srgbClr val="000000"/>
                  </a:outerShdw>
                </a:effectLst>
                <a:latin typeface="Arial" charset="0"/>
              </a:rPr>
              <a:t>Mitose</a:t>
            </a:r>
          </a:p>
        </p:txBody>
      </p:sp>
      <p:sp>
        <p:nvSpPr>
          <p:cNvPr id="282745" name="Rectangle 121">
            <a:extLst>
              <a:ext uri="{FF2B5EF4-FFF2-40B4-BE49-F238E27FC236}">
                <a16:creationId xmlns:a16="http://schemas.microsoft.com/office/drawing/2014/main" id="{E97A8927-A6E0-A532-4AB5-B6A07FB33DF3}"/>
              </a:ext>
            </a:extLst>
          </p:cNvPr>
          <p:cNvSpPr>
            <a:spLocks noChangeArrowheads="1"/>
          </p:cNvSpPr>
          <p:nvPr/>
        </p:nvSpPr>
        <p:spPr bwMode="auto">
          <a:xfrm>
            <a:off x="3829050" y="6086475"/>
            <a:ext cx="958850" cy="366713"/>
          </a:xfrm>
          <a:prstGeom prst="rect">
            <a:avLst/>
          </a:prstGeom>
          <a:noFill/>
          <a:ln w="9525">
            <a:noFill/>
            <a:miter lim="800000"/>
            <a:headEnd/>
            <a:tailEnd/>
          </a:ln>
          <a:effectLst/>
        </p:spPr>
        <p:txBody>
          <a:bodyPr wrap="none">
            <a:spAutoFit/>
          </a:bodyPr>
          <a:lstStyle/>
          <a:p>
            <a:pPr>
              <a:defRPr/>
            </a:pPr>
            <a:r>
              <a:rPr lang="fr-FR" b="1">
                <a:solidFill>
                  <a:schemeClr val="hlink"/>
                </a:solidFill>
                <a:effectLst>
                  <a:outerShdw blurRad="38100" dist="38100" dir="2700000" algn="tl">
                    <a:srgbClr val="000000"/>
                  </a:outerShdw>
                </a:effectLst>
                <a:latin typeface="Arial" charset="0"/>
              </a:rPr>
              <a:t>Méiose</a:t>
            </a:r>
          </a:p>
        </p:txBody>
      </p:sp>
      <p:sp>
        <p:nvSpPr>
          <p:cNvPr id="282746" name="Rectangle 122">
            <a:extLst>
              <a:ext uri="{FF2B5EF4-FFF2-40B4-BE49-F238E27FC236}">
                <a16:creationId xmlns:a16="http://schemas.microsoft.com/office/drawing/2014/main" id="{BE327C37-B8BB-AF06-B4A5-97C05D6869A9}"/>
              </a:ext>
            </a:extLst>
          </p:cNvPr>
          <p:cNvSpPr>
            <a:spLocks noChangeArrowheads="1"/>
          </p:cNvSpPr>
          <p:nvPr/>
        </p:nvSpPr>
        <p:spPr bwMode="auto">
          <a:xfrm>
            <a:off x="7235825" y="2060575"/>
            <a:ext cx="1860550" cy="915988"/>
          </a:xfrm>
          <a:prstGeom prst="rect">
            <a:avLst/>
          </a:prstGeom>
          <a:noFill/>
          <a:ln w="9525">
            <a:noFill/>
            <a:miter lim="800000"/>
            <a:headEnd/>
            <a:tailEnd/>
          </a:ln>
          <a:effectLst/>
        </p:spPr>
        <p:txBody>
          <a:bodyPr wrap="none">
            <a:spAutoFit/>
          </a:bodyPr>
          <a:lstStyle/>
          <a:p>
            <a:pPr algn="ctr">
              <a:defRPr/>
            </a:pPr>
            <a:r>
              <a:rPr lang="fr-FR" b="1">
                <a:solidFill>
                  <a:schemeClr val="hlink"/>
                </a:solidFill>
                <a:effectLst>
                  <a:outerShdw blurRad="38100" dist="38100" dir="2700000" algn="tl">
                    <a:srgbClr val="000000"/>
                  </a:outerShdw>
                </a:effectLst>
                <a:latin typeface="Arial" charset="0"/>
              </a:rPr>
              <a:t>Mutation</a:t>
            </a:r>
          </a:p>
          <a:p>
            <a:pPr algn="ctr">
              <a:defRPr/>
            </a:pPr>
            <a:r>
              <a:rPr lang="fr-FR" b="1">
                <a:solidFill>
                  <a:schemeClr val="hlink"/>
                </a:solidFill>
                <a:effectLst>
                  <a:outerShdw blurRad="38100" dist="38100" dir="2700000" algn="tl">
                    <a:srgbClr val="000000"/>
                  </a:outerShdw>
                </a:effectLst>
                <a:latin typeface="Arial" charset="0"/>
              </a:rPr>
              <a:t> somatique</a:t>
            </a:r>
          </a:p>
          <a:p>
            <a:pPr algn="ctr">
              <a:defRPr/>
            </a:pPr>
            <a:r>
              <a:rPr lang="fr-FR" b="1">
                <a:solidFill>
                  <a:schemeClr val="hlink"/>
                </a:solidFill>
                <a:effectLst>
                  <a:outerShdw blurRad="38100" dist="38100" dir="2700000" algn="tl">
                    <a:srgbClr val="000000"/>
                  </a:outerShdw>
                </a:effectLst>
                <a:latin typeface="Arial" charset="0"/>
              </a:rPr>
              <a:t> post zygotique</a:t>
            </a:r>
          </a:p>
        </p:txBody>
      </p:sp>
      <p:sp>
        <p:nvSpPr>
          <p:cNvPr id="132192" name="Line 123">
            <a:extLst>
              <a:ext uri="{FF2B5EF4-FFF2-40B4-BE49-F238E27FC236}">
                <a16:creationId xmlns:a16="http://schemas.microsoft.com/office/drawing/2014/main" id="{04C1D684-FA7A-75E0-479A-77CD7875FF90}"/>
              </a:ext>
            </a:extLst>
          </p:cNvPr>
          <p:cNvSpPr>
            <a:spLocks noChangeShapeType="1"/>
          </p:cNvSpPr>
          <p:nvPr/>
        </p:nvSpPr>
        <p:spPr bwMode="auto">
          <a:xfrm flipH="1">
            <a:off x="8243888" y="2997200"/>
            <a:ext cx="144462"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E80588D-7805-EE2A-598C-A2C57FC67524}"/>
              </a:ext>
            </a:extLst>
          </p:cNvPr>
          <p:cNvSpPr>
            <a:spLocks noGrp="1" noChangeArrowheads="1"/>
          </p:cNvSpPr>
          <p:nvPr>
            <p:ph type="ctrTitle"/>
          </p:nvPr>
        </p:nvSpPr>
        <p:spPr>
          <a:xfrm>
            <a:off x="428625" y="1816100"/>
            <a:ext cx="8229600" cy="1470025"/>
          </a:xfrm>
          <a:solidFill>
            <a:srgbClr val="002060"/>
          </a:solidFill>
          <a:ln>
            <a:solidFill>
              <a:srgbClr val="FF0066"/>
            </a:solidFill>
          </a:ln>
        </p:spPr>
        <p:txBody>
          <a:bodyPr/>
          <a:lstStyle/>
          <a:p>
            <a:pPr eaLnBrk="1" hangingPunct="1">
              <a:defRPr/>
            </a:pPr>
            <a:r>
              <a:rPr lang="fr-FR" sz="5400" dirty="0">
                <a:solidFill>
                  <a:srgbClr val="FF0000"/>
                </a:solidFill>
                <a:effectLst>
                  <a:outerShdw blurRad="38100" dist="38100" dir="2700000" algn="tl">
                    <a:srgbClr val="000000">
                      <a:alpha val="43137"/>
                    </a:srgbClr>
                  </a:outerShdw>
                </a:effectLst>
              </a:rPr>
              <a:t>Le conseil génétique</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A2D57C-A25E-A087-5833-31A7F1AACDAB}"/>
              </a:ext>
            </a:extLst>
          </p:cNvPr>
          <p:cNvSpPr txBox="1">
            <a:spLocks/>
          </p:cNvSpPr>
          <p:nvPr/>
        </p:nvSpPr>
        <p:spPr>
          <a:xfrm>
            <a:off x="57150" y="214313"/>
            <a:ext cx="4872038" cy="439737"/>
          </a:xfrm>
          <a:prstGeom prst="rect">
            <a:avLst/>
          </a:prstGeom>
        </p:spPr>
        <p:txBody>
          <a:bodyPr/>
          <a:lstStyle/>
          <a:p>
            <a:pPr>
              <a:defRPr/>
            </a:pPr>
            <a:r>
              <a:rPr lang="fr-FR" b="1" kern="0" dirty="0">
                <a:solidFill>
                  <a:srgbClr val="FF0000"/>
                </a:solidFill>
                <a:effectLst>
                  <a:outerShdw blurRad="38100" dist="38100" dir="2700000" algn="tl">
                    <a:srgbClr val="000000">
                      <a:alpha val="43137"/>
                    </a:srgbClr>
                  </a:outerShdw>
                </a:effectLst>
                <a:latin typeface="Franklin Gothic Book" pitchFamily="34" charset="0"/>
                <a:ea typeface="+mj-ea"/>
                <a:cs typeface="Arial" pitchFamily="34" charset="0"/>
              </a:rPr>
              <a:t>Le diagnostic en génétique</a:t>
            </a:r>
          </a:p>
        </p:txBody>
      </p:sp>
      <p:cxnSp>
        <p:nvCxnSpPr>
          <p:cNvPr id="3" name="Connecteur droit 2">
            <a:extLst>
              <a:ext uri="{FF2B5EF4-FFF2-40B4-BE49-F238E27FC236}">
                <a16:creationId xmlns:a16="http://schemas.microsoft.com/office/drawing/2014/main" id="{8AF4C44B-91DC-A0F7-CF27-FC92568A5C69}"/>
              </a:ext>
            </a:extLst>
          </p:cNvPr>
          <p:cNvCxnSpPr/>
          <p:nvPr/>
        </p:nvCxnSpPr>
        <p:spPr>
          <a:xfrm>
            <a:off x="0" y="85725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Ellipse 5">
            <a:extLst>
              <a:ext uri="{FF2B5EF4-FFF2-40B4-BE49-F238E27FC236}">
                <a16:creationId xmlns:a16="http://schemas.microsoft.com/office/drawing/2014/main" id="{748203E7-B423-C6F2-89AA-8D1E31D30853}"/>
              </a:ext>
            </a:extLst>
          </p:cNvPr>
          <p:cNvSpPr/>
          <p:nvPr/>
        </p:nvSpPr>
        <p:spPr>
          <a:xfrm>
            <a:off x="3357563" y="1143000"/>
            <a:ext cx="2428875" cy="914400"/>
          </a:xfrm>
          <a:prstGeom prst="ellipse">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r>
              <a:rPr lang="fr-FR" sz="2400" b="1" kern="0" dirty="0">
                <a:solidFill>
                  <a:srgbClr val="FFFF00"/>
                </a:solidFill>
              </a:rPr>
              <a:t>Diagnostic clinique</a:t>
            </a:r>
            <a:endParaRPr lang="fr-FR" sz="2400" b="1" dirty="0">
              <a:solidFill>
                <a:srgbClr val="FFFF00"/>
              </a:solidFill>
            </a:endParaRPr>
          </a:p>
        </p:txBody>
      </p:sp>
      <p:sp>
        <p:nvSpPr>
          <p:cNvPr id="7" name="Ellipse 6">
            <a:extLst>
              <a:ext uri="{FF2B5EF4-FFF2-40B4-BE49-F238E27FC236}">
                <a16:creationId xmlns:a16="http://schemas.microsoft.com/office/drawing/2014/main" id="{94C76D87-F5D6-C829-166C-434B6277A4A4}"/>
              </a:ext>
            </a:extLst>
          </p:cNvPr>
          <p:cNvSpPr/>
          <p:nvPr/>
        </p:nvSpPr>
        <p:spPr>
          <a:xfrm>
            <a:off x="3500438" y="2428875"/>
            <a:ext cx="2286000" cy="18573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kern="0" dirty="0">
                <a:solidFill>
                  <a:srgbClr val="FF0000"/>
                </a:solidFill>
                <a:effectLst>
                  <a:outerShdw blurRad="38100" dist="38100" dir="2700000" algn="tl">
                    <a:srgbClr val="000000">
                      <a:alpha val="43137"/>
                    </a:srgbClr>
                  </a:outerShdw>
                </a:effectLst>
                <a:latin typeface="Perpetua" pitchFamily="18" charset="0"/>
                <a:cs typeface="Arial" pitchFamily="34" charset="0"/>
              </a:rPr>
              <a:t>Le diagnostic en génétique</a:t>
            </a:r>
          </a:p>
        </p:txBody>
      </p:sp>
      <p:sp>
        <p:nvSpPr>
          <p:cNvPr id="8" name="Ellipse 7">
            <a:extLst>
              <a:ext uri="{FF2B5EF4-FFF2-40B4-BE49-F238E27FC236}">
                <a16:creationId xmlns:a16="http://schemas.microsoft.com/office/drawing/2014/main" id="{23595E76-BB84-9AAA-CFE7-CC69C723FAE2}"/>
              </a:ext>
            </a:extLst>
          </p:cNvPr>
          <p:cNvSpPr/>
          <p:nvPr/>
        </p:nvSpPr>
        <p:spPr>
          <a:xfrm>
            <a:off x="642938" y="2143125"/>
            <a:ext cx="2357437"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0" lvl="4" algn="ctr">
              <a:defRPr/>
            </a:pPr>
            <a:endParaRPr lang="fr-FR" sz="2400" kern="0" dirty="0">
              <a:solidFill>
                <a:srgbClr val="FFFF00"/>
              </a:solidFill>
            </a:endParaRPr>
          </a:p>
          <a:p>
            <a:pPr marL="0" lvl="4" algn="ctr">
              <a:defRPr/>
            </a:pPr>
            <a:r>
              <a:rPr lang="fr-FR" sz="2400" kern="0" dirty="0">
                <a:solidFill>
                  <a:srgbClr val="FFFF00"/>
                </a:solidFill>
              </a:rPr>
              <a:t>Diagnostic Moléculaire</a:t>
            </a:r>
          </a:p>
          <a:p>
            <a:pPr algn="ctr">
              <a:defRPr/>
            </a:pPr>
            <a:endParaRPr lang="fr-FR" sz="2000" dirty="0"/>
          </a:p>
        </p:txBody>
      </p:sp>
      <p:sp>
        <p:nvSpPr>
          <p:cNvPr id="10" name="Ellipse 9">
            <a:extLst>
              <a:ext uri="{FF2B5EF4-FFF2-40B4-BE49-F238E27FC236}">
                <a16:creationId xmlns:a16="http://schemas.microsoft.com/office/drawing/2014/main" id="{228EE3D7-75DA-6167-DA3F-15E8F70E4C35}"/>
              </a:ext>
            </a:extLst>
          </p:cNvPr>
          <p:cNvSpPr/>
          <p:nvPr/>
        </p:nvSpPr>
        <p:spPr>
          <a:xfrm>
            <a:off x="5857875" y="2000250"/>
            <a:ext cx="3286125" cy="1143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4" algn="ctr">
              <a:defRPr/>
            </a:pPr>
            <a:endParaRPr lang="fr-FR" sz="2400" kern="0" dirty="0">
              <a:solidFill>
                <a:srgbClr val="FFFF00"/>
              </a:solidFill>
            </a:endParaRPr>
          </a:p>
          <a:p>
            <a:pPr marL="0" lvl="4" algn="ctr">
              <a:defRPr/>
            </a:pPr>
            <a:r>
              <a:rPr lang="fr-FR" sz="2400" kern="0" dirty="0">
                <a:solidFill>
                  <a:srgbClr val="FFFF00"/>
                </a:solidFill>
              </a:rPr>
              <a:t>Diagnostic </a:t>
            </a:r>
            <a:r>
              <a:rPr lang="fr-FR" sz="2400" dirty="0">
                <a:solidFill>
                  <a:srgbClr val="FFFF00"/>
                </a:solidFill>
              </a:rPr>
              <a:t>de risque ou Conseil génétique</a:t>
            </a:r>
          </a:p>
          <a:p>
            <a:pPr algn="ctr">
              <a:defRPr/>
            </a:pPr>
            <a:endParaRPr lang="fr-FR" sz="2000" dirty="0"/>
          </a:p>
        </p:txBody>
      </p:sp>
      <p:sp>
        <p:nvSpPr>
          <p:cNvPr id="11" name="Ellipse 10">
            <a:extLst>
              <a:ext uri="{FF2B5EF4-FFF2-40B4-BE49-F238E27FC236}">
                <a16:creationId xmlns:a16="http://schemas.microsoft.com/office/drawing/2014/main" id="{ACC73EF6-0F0B-9300-13FE-20B47B351322}"/>
              </a:ext>
            </a:extLst>
          </p:cNvPr>
          <p:cNvSpPr/>
          <p:nvPr/>
        </p:nvSpPr>
        <p:spPr>
          <a:xfrm>
            <a:off x="3214688" y="4786313"/>
            <a:ext cx="3000375" cy="107156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0" lvl="4" algn="ctr">
              <a:defRPr/>
            </a:pPr>
            <a:endParaRPr lang="fr-FR" sz="2400" kern="0" dirty="0">
              <a:solidFill>
                <a:srgbClr val="FFFF00"/>
              </a:solidFill>
            </a:endParaRPr>
          </a:p>
          <a:p>
            <a:pPr marL="0" lvl="4" algn="ctr">
              <a:defRPr/>
            </a:pPr>
            <a:r>
              <a:rPr lang="fr-FR" sz="2400" kern="0" dirty="0">
                <a:solidFill>
                  <a:srgbClr val="FFFF00"/>
                </a:solidFill>
              </a:rPr>
              <a:t>Diagnostic </a:t>
            </a:r>
            <a:r>
              <a:rPr lang="fr-FR" sz="2400" kern="0" dirty="0">
                <a:solidFill>
                  <a:srgbClr val="FFFFFF"/>
                </a:solidFill>
              </a:rPr>
              <a:t>pré-symptomatique </a:t>
            </a:r>
            <a:endParaRPr lang="fr-FR" sz="2400" kern="0" dirty="0">
              <a:solidFill>
                <a:srgbClr val="FFFF00"/>
              </a:solidFill>
            </a:endParaRPr>
          </a:p>
          <a:p>
            <a:pPr algn="ctr">
              <a:defRPr/>
            </a:pPr>
            <a:endParaRPr lang="fr-FR" sz="2400" dirty="0"/>
          </a:p>
        </p:txBody>
      </p:sp>
      <p:sp>
        <p:nvSpPr>
          <p:cNvPr id="13" name="Ellipse 12">
            <a:extLst>
              <a:ext uri="{FF2B5EF4-FFF2-40B4-BE49-F238E27FC236}">
                <a16:creationId xmlns:a16="http://schemas.microsoft.com/office/drawing/2014/main" id="{8ED2C957-4ED3-D655-8440-A8374066BA85}"/>
              </a:ext>
            </a:extLst>
          </p:cNvPr>
          <p:cNvSpPr/>
          <p:nvPr/>
        </p:nvSpPr>
        <p:spPr>
          <a:xfrm>
            <a:off x="1000125" y="4071938"/>
            <a:ext cx="1500188" cy="914400"/>
          </a:xfrm>
          <a:prstGeom prst="ellipse">
            <a:avLst/>
          </a:prstGeom>
        </p:spPr>
        <p:style>
          <a:lnRef idx="1">
            <a:schemeClr val="accent6"/>
          </a:lnRef>
          <a:fillRef idx="3">
            <a:schemeClr val="accent6"/>
          </a:fillRef>
          <a:effectRef idx="2">
            <a:schemeClr val="accent6"/>
          </a:effectRef>
          <a:fontRef idx="minor">
            <a:schemeClr val="lt1"/>
          </a:fontRef>
        </p:style>
        <p:txBody>
          <a:bodyPr anchor="ctr"/>
          <a:lstStyle/>
          <a:p>
            <a:pPr marL="0" lvl="4" algn="ctr">
              <a:defRPr/>
            </a:pPr>
            <a:endParaRPr lang="fr-FR" sz="2400" kern="0" dirty="0">
              <a:solidFill>
                <a:srgbClr val="FFFF00"/>
              </a:solidFill>
            </a:endParaRPr>
          </a:p>
          <a:p>
            <a:pPr marL="0" lvl="4" algn="ctr">
              <a:defRPr/>
            </a:pPr>
            <a:r>
              <a:rPr lang="fr-FR" sz="2400" kern="0" dirty="0">
                <a:solidFill>
                  <a:srgbClr val="FFFF00"/>
                </a:solidFill>
              </a:rPr>
              <a:t>DPN</a:t>
            </a:r>
          </a:p>
          <a:p>
            <a:pPr algn="ctr">
              <a:defRPr/>
            </a:pPr>
            <a:endParaRPr lang="fr-FR" sz="2000" dirty="0"/>
          </a:p>
        </p:txBody>
      </p:sp>
      <p:sp>
        <p:nvSpPr>
          <p:cNvPr id="14" name="Ellipse 13">
            <a:extLst>
              <a:ext uri="{FF2B5EF4-FFF2-40B4-BE49-F238E27FC236}">
                <a16:creationId xmlns:a16="http://schemas.microsoft.com/office/drawing/2014/main" id="{11E875EB-5090-1724-1843-60E91825B551}"/>
              </a:ext>
            </a:extLst>
          </p:cNvPr>
          <p:cNvSpPr/>
          <p:nvPr/>
        </p:nvSpPr>
        <p:spPr>
          <a:xfrm>
            <a:off x="6929438" y="4214813"/>
            <a:ext cx="1500187" cy="914400"/>
          </a:xfrm>
          <a:prstGeom prst="ellipse">
            <a:avLst/>
          </a:prstGeom>
        </p:spPr>
        <p:style>
          <a:lnRef idx="1">
            <a:schemeClr val="accent6"/>
          </a:lnRef>
          <a:fillRef idx="3">
            <a:schemeClr val="accent6"/>
          </a:fillRef>
          <a:effectRef idx="2">
            <a:schemeClr val="accent6"/>
          </a:effectRef>
          <a:fontRef idx="minor">
            <a:schemeClr val="lt1"/>
          </a:fontRef>
        </p:style>
        <p:txBody>
          <a:bodyPr anchor="ctr"/>
          <a:lstStyle/>
          <a:p>
            <a:pPr marL="0" lvl="4" algn="ctr">
              <a:defRPr/>
            </a:pPr>
            <a:r>
              <a:rPr lang="fr-FR" sz="2400" kern="0" dirty="0">
                <a:solidFill>
                  <a:srgbClr val="FFFF00"/>
                </a:solidFill>
              </a:rPr>
              <a:t>DPI</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heckerboard(across)">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Line 21">
            <a:extLst>
              <a:ext uri="{FF2B5EF4-FFF2-40B4-BE49-F238E27FC236}">
                <a16:creationId xmlns:a16="http://schemas.microsoft.com/office/drawing/2014/main" id="{1F80255E-DEDF-9893-0197-8ECD1E72B7F8}"/>
              </a:ext>
            </a:extLst>
          </p:cNvPr>
          <p:cNvSpPr>
            <a:spLocks noChangeShapeType="1"/>
          </p:cNvSpPr>
          <p:nvPr/>
        </p:nvSpPr>
        <p:spPr bwMode="auto">
          <a:xfrm>
            <a:off x="4643438" y="3573463"/>
            <a:ext cx="1633537" cy="4429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0" name="Rectangle 5">
            <a:extLst>
              <a:ext uri="{FF2B5EF4-FFF2-40B4-BE49-F238E27FC236}">
                <a16:creationId xmlns:a16="http://schemas.microsoft.com/office/drawing/2014/main" id="{F101499D-9598-75FD-43CE-6136A3818FA8}"/>
              </a:ext>
            </a:extLst>
          </p:cNvPr>
          <p:cNvSpPr>
            <a:spLocks noChangeArrowheads="1"/>
          </p:cNvSpPr>
          <p:nvPr/>
        </p:nvSpPr>
        <p:spPr bwMode="auto">
          <a:xfrm>
            <a:off x="3059113" y="1844675"/>
            <a:ext cx="2376487" cy="504825"/>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800" b="1">
                <a:solidFill>
                  <a:srgbClr val="FF3300"/>
                </a:solidFill>
                <a:latin typeface="Times New Roman" panose="02020603050405020304" pitchFamily="18" charset="0"/>
              </a:rPr>
              <a:t>Maladies génétiques</a:t>
            </a:r>
            <a:endParaRPr lang="fr-FR" altLang="fr-FR" sz="1800">
              <a:solidFill>
                <a:srgbClr val="FF3300"/>
              </a:solidFill>
              <a:latin typeface="Arial" panose="020B0604020202020204" pitchFamily="34" charset="0"/>
            </a:endParaRPr>
          </a:p>
        </p:txBody>
      </p:sp>
      <p:sp>
        <p:nvSpPr>
          <p:cNvPr id="27651" name="Rectangle 6">
            <a:extLst>
              <a:ext uri="{FF2B5EF4-FFF2-40B4-BE49-F238E27FC236}">
                <a16:creationId xmlns:a16="http://schemas.microsoft.com/office/drawing/2014/main" id="{CA41AFF5-DCCF-93CF-E0FB-6A6CC947EEF3}"/>
              </a:ext>
            </a:extLst>
          </p:cNvPr>
          <p:cNvSpPr>
            <a:spLocks noChangeArrowheads="1"/>
          </p:cNvSpPr>
          <p:nvPr/>
        </p:nvSpPr>
        <p:spPr bwMode="auto">
          <a:xfrm>
            <a:off x="1187450" y="2987675"/>
            <a:ext cx="1774825" cy="585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400" b="1">
                <a:solidFill>
                  <a:schemeClr val="hlink"/>
                </a:solidFill>
                <a:latin typeface="Times New Roman" panose="02020603050405020304" pitchFamily="18" charset="0"/>
              </a:rPr>
              <a:t>Maladies génétiques</a:t>
            </a:r>
          </a:p>
          <a:p>
            <a:pPr algn="ctr">
              <a:spcBef>
                <a:spcPct val="0"/>
              </a:spcBef>
              <a:buClrTx/>
              <a:buSzTx/>
              <a:buFontTx/>
              <a:buNone/>
            </a:pPr>
            <a:r>
              <a:rPr lang="fr-FR" altLang="fr-FR" sz="1400" b="1">
                <a:solidFill>
                  <a:schemeClr val="hlink"/>
                </a:solidFill>
                <a:latin typeface="Times New Roman" panose="02020603050405020304" pitchFamily="18" charset="0"/>
              </a:rPr>
              <a:t>somatiques</a:t>
            </a:r>
            <a:endParaRPr lang="fr-FR" altLang="fr-FR" sz="1400" b="1">
              <a:solidFill>
                <a:schemeClr val="hlink"/>
              </a:solidFill>
              <a:latin typeface="Arial" panose="020B0604020202020204" pitchFamily="34" charset="0"/>
            </a:endParaRPr>
          </a:p>
        </p:txBody>
      </p:sp>
      <p:sp>
        <p:nvSpPr>
          <p:cNvPr id="27652" name="Rectangle 7">
            <a:extLst>
              <a:ext uri="{FF2B5EF4-FFF2-40B4-BE49-F238E27FC236}">
                <a16:creationId xmlns:a16="http://schemas.microsoft.com/office/drawing/2014/main" id="{9581C626-2EB9-9580-D458-5AE05044EC31}"/>
              </a:ext>
            </a:extLst>
          </p:cNvPr>
          <p:cNvSpPr>
            <a:spLocks noChangeArrowheads="1"/>
          </p:cNvSpPr>
          <p:nvPr/>
        </p:nvSpPr>
        <p:spPr bwMode="auto">
          <a:xfrm>
            <a:off x="3348038" y="2987675"/>
            <a:ext cx="1800225" cy="585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400" b="1">
                <a:solidFill>
                  <a:schemeClr val="hlink"/>
                </a:solidFill>
                <a:latin typeface="Times New Roman" panose="02020603050405020304" pitchFamily="18" charset="0"/>
              </a:rPr>
              <a:t>Maladies génétiques</a:t>
            </a:r>
          </a:p>
          <a:p>
            <a:pPr algn="ctr">
              <a:spcBef>
                <a:spcPct val="0"/>
              </a:spcBef>
              <a:buClrTx/>
              <a:buSzTx/>
              <a:buFontTx/>
              <a:buNone/>
            </a:pPr>
            <a:r>
              <a:rPr lang="fr-FR" altLang="fr-FR" sz="1400" b="1">
                <a:solidFill>
                  <a:schemeClr val="hlink"/>
                </a:solidFill>
                <a:latin typeface="Times New Roman" panose="02020603050405020304" pitchFamily="18" charset="0"/>
              </a:rPr>
              <a:t>héréditaires</a:t>
            </a:r>
            <a:endParaRPr lang="fr-FR" altLang="fr-FR" sz="1400" b="1">
              <a:solidFill>
                <a:schemeClr val="hlink"/>
              </a:solidFill>
              <a:latin typeface="Arial" panose="020B0604020202020204" pitchFamily="34" charset="0"/>
            </a:endParaRPr>
          </a:p>
        </p:txBody>
      </p:sp>
      <p:sp>
        <p:nvSpPr>
          <p:cNvPr id="27653" name="Rectangle 8">
            <a:extLst>
              <a:ext uri="{FF2B5EF4-FFF2-40B4-BE49-F238E27FC236}">
                <a16:creationId xmlns:a16="http://schemas.microsoft.com/office/drawing/2014/main" id="{6477A0BD-3F04-7809-7DD6-B8A74EC5D4B5}"/>
              </a:ext>
            </a:extLst>
          </p:cNvPr>
          <p:cNvSpPr>
            <a:spLocks noChangeArrowheads="1"/>
          </p:cNvSpPr>
          <p:nvPr/>
        </p:nvSpPr>
        <p:spPr bwMode="auto">
          <a:xfrm>
            <a:off x="5591175" y="2987675"/>
            <a:ext cx="2220913" cy="585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400" b="1">
                <a:solidFill>
                  <a:schemeClr val="hlink"/>
                </a:solidFill>
                <a:latin typeface="Times New Roman" panose="02020603050405020304" pitchFamily="18" charset="0"/>
              </a:rPr>
              <a:t>Maladies chromosomiques</a:t>
            </a:r>
          </a:p>
          <a:p>
            <a:pPr algn="ctr">
              <a:spcBef>
                <a:spcPct val="0"/>
              </a:spcBef>
              <a:buClrTx/>
              <a:buSzTx/>
              <a:buFontTx/>
              <a:buNone/>
            </a:pPr>
            <a:r>
              <a:rPr lang="fr-FR" altLang="fr-FR" sz="1400" b="1">
                <a:solidFill>
                  <a:schemeClr val="hlink"/>
                </a:solidFill>
                <a:latin typeface="Times New Roman" panose="02020603050405020304" pitchFamily="18" charset="0"/>
              </a:rPr>
              <a:t>somatiques</a:t>
            </a:r>
            <a:endParaRPr lang="fr-FR" altLang="fr-FR" sz="1400" b="1">
              <a:solidFill>
                <a:schemeClr val="hlink"/>
              </a:solidFill>
              <a:latin typeface="Arial" panose="020B0604020202020204" pitchFamily="34" charset="0"/>
            </a:endParaRPr>
          </a:p>
        </p:txBody>
      </p:sp>
      <p:sp>
        <p:nvSpPr>
          <p:cNvPr id="27654" name="Oval 9">
            <a:extLst>
              <a:ext uri="{FF2B5EF4-FFF2-40B4-BE49-F238E27FC236}">
                <a16:creationId xmlns:a16="http://schemas.microsoft.com/office/drawing/2014/main" id="{4BE699CF-78B9-3C63-9B65-41791DDC8EEF}"/>
              </a:ext>
            </a:extLst>
          </p:cNvPr>
          <p:cNvSpPr>
            <a:spLocks noChangeArrowheads="1"/>
          </p:cNvSpPr>
          <p:nvPr/>
        </p:nvSpPr>
        <p:spPr bwMode="auto">
          <a:xfrm>
            <a:off x="2843213" y="4016375"/>
            <a:ext cx="2176462" cy="78105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solidFill>
                  <a:srgbClr val="FFFF00"/>
                </a:solidFill>
                <a:latin typeface="Times New Roman" panose="02020603050405020304" pitchFamily="18" charset="0"/>
              </a:rPr>
              <a:t>Maladies monogéniques</a:t>
            </a:r>
            <a:endParaRPr lang="fr-FR" altLang="fr-FR" sz="1600" b="1">
              <a:solidFill>
                <a:srgbClr val="FFFF00"/>
              </a:solidFill>
              <a:latin typeface="Arial" panose="020B0604020202020204" pitchFamily="34" charset="0"/>
            </a:endParaRPr>
          </a:p>
        </p:txBody>
      </p:sp>
      <p:sp>
        <p:nvSpPr>
          <p:cNvPr id="27655" name="Oval 10">
            <a:extLst>
              <a:ext uri="{FF2B5EF4-FFF2-40B4-BE49-F238E27FC236}">
                <a16:creationId xmlns:a16="http://schemas.microsoft.com/office/drawing/2014/main" id="{8A6D034D-76BD-BD79-94DA-A9C89BCC86A4}"/>
              </a:ext>
            </a:extLst>
          </p:cNvPr>
          <p:cNvSpPr>
            <a:spLocks noChangeArrowheads="1"/>
          </p:cNvSpPr>
          <p:nvPr/>
        </p:nvSpPr>
        <p:spPr bwMode="auto">
          <a:xfrm>
            <a:off x="5476875" y="4016375"/>
            <a:ext cx="2263775" cy="781050"/>
          </a:xfrm>
          <a:prstGeom prst="ellipse">
            <a:avLst/>
          </a:prstGeom>
          <a:noFill/>
          <a:ln w="57150" cmpd="thickThin">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solidFill>
                  <a:srgbClr val="FFFF00"/>
                </a:solidFill>
                <a:latin typeface="Times New Roman" panose="02020603050405020304" pitchFamily="18" charset="0"/>
              </a:rPr>
              <a:t>Maladies multifactorielles</a:t>
            </a:r>
            <a:endParaRPr lang="fr-FR" altLang="fr-FR" sz="1600" b="1">
              <a:solidFill>
                <a:srgbClr val="FFFF00"/>
              </a:solidFill>
              <a:latin typeface="Arial" panose="020B0604020202020204" pitchFamily="34" charset="0"/>
            </a:endParaRPr>
          </a:p>
        </p:txBody>
      </p:sp>
      <p:sp>
        <p:nvSpPr>
          <p:cNvPr id="27656" name="AutoShape 11">
            <a:extLst>
              <a:ext uri="{FF2B5EF4-FFF2-40B4-BE49-F238E27FC236}">
                <a16:creationId xmlns:a16="http://schemas.microsoft.com/office/drawing/2014/main" id="{D41F6D2B-C783-8981-9FB3-76A1A3EE7A58}"/>
              </a:ext>
            </a:extLst>
          </p:cNvPr>
          <p:cNvSpPr>
            <a:spLocks noChangeArrowheads="1"/>
          </p:cNvSpPr>
          <p:nvPr/>
        </p:nvSpPr>
        <p:spPr bwMode="auto">
          <a:xfrm>
            <a:off x="323850" y="5273675"/>
            <a:ext cx="1790700" cy="8921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latin typeface="Times New Roman" panose="02020603050405020304" pitchFamily="18" charset="0"/>
              </a:rPr>
              <a:t>Maladies autosomiques dominantes</a:t>
            </a:r>
            <a:endParaRPr lang="fr-FR" altLang="fr-FR" sz="1600" b="1">
              <a:latin typeface="Arial" panose="020B0604020202020204" pitchFamily="34" charset="0"/>
            </a:endParaRPr>
          </a:p>
        </p:txBody>
      </p:sp>
      <p:sp>
        <p:nvSpPr>
          <p:cNvPr id="27657" name="AutoShape 12">
            <a:extLst>
              <a:ext uri="{FF2B5EF4-FFF2-40B4-BE49-F238E27FC236}">
                <a16:creationId xmlns:a16="http://schemas.microsoft.com/office/drawing/2014/main" id="{9CF96508-7300-24A6-610A-71FA2A7E69F9}"/>
              </a:ext>
            </a:extLst>
          </p:cNvPr>
          <p:cNvSpPr>
            <a:spLocks noChangeArrowheads="1"/>
          </p:cNvSpPr>
          <p:nvPr/>
        </p:nvSpPr>
        <p:spPr bwMode="auto">
          <a:xfrm>
            <a:off x="2555875" y="5273675"/>
            <a:ext cx="2016125" cy="8921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latin typeface="Times New Roman" panose="02020603050405020304" pitchFamily="18" charset="0"/>
              </a:rPr>
              <a:t>Maladies autosomiques récessives</a:t>
            </a:r>
            <a:endParaRPr lang="fr-FR" altLang="fr-FR" sz="1600" b="1">
              <a:latin typeface="Arial" panose="020B0604020202020204" pitchFamily="34" charset="0"/>
            </a:endParaRPr>
          </a:p>
        </p:txBody>
      </p:sp>
      <p:sp>
        <p:nvSpPr>
          <p:cNvPr id="27658" name="AutoShape 13">
            <a:extLst>
              <a:ext uri="{FF2B5EF4-FFF2-40B4-BE49-F238E27FC236}">
                <a16:creationId xmlns:a16="http://schemas.microsoft.com/office/drawing/2014/main" id="{97535088-FFF1-195B-C8EC-28F57DC17037}"/>
              </a:ext>
            </a:extLst>
          </p:cNvPr>
          <p:cNvSpPr>
            <a:spLocks noChangeArrowheads="1"/>
          </p:cNvSpPr>
          <p:nvPr/>
        </p:nvSpPr>
        <p:spPr bwMode="auto">
          <a:xfrm>
            <a:off x="4868863" y="5300663"/>
            <a:ext cx="1790700" cy="9366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latin typeface="Times New Roman" panose="02020603050405020304" pitchFamily="18" charset="0"/>
              </a:rPr>
              <a:t>Maladies liées à l’X dominantes</a:t>
            </a:r>
            <a:endParaRPr lang="fr-FR" altLang="fr-FR" sz="1600" b="1">
              <a:latin typeface="Arial" panose="020B0604020202020204" pitchFamily="34" charset="0"/>
            </a:endParaRPr>
          </a:p>
        </p:txBody>
      </p:sp>
      <p:sp>
        <p:nvSpPr>
          <p:cNvPr id="27659" name="AutoShape 14">
            <a:extLst>
              <a:ext uri="{FF2B5EF4-FFF2-40B4-BE49-F238E27FC236}">
                <a16:creationId xmlns:a16="http://schemas.microsoft.com/office/drawing/2014/main" id="{482F85AB-965A-454B-A38E-A0BD2BE06F2A}"/>
              </a:ext>
            </a:extLst>
          </p:cNvPr>
          <p:cNvSpPr>
            <a:spLocks noChangeArrowheads="1"/>
          </p:cNvSpPr>
          <p:nvPr/>
        </p:nvSpPr>
        <p:spPr bwMode="auto">
          <a:xfrm>
            <a:off x="6884988" y="5345113"/>
            <a:ext cx="1790700" cy="8921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1600" b="1">
                <a:latin typeface="Times New Roman" panose="02020603050405020304" pitchFamily="18" charset="0"/>
              </a:rPr>
              <a:t>Maladies liées à l’X récessives</a:t>
            </a:r>
            <a:endParaRPr lang="fr-FR" altLang="fr-FR" sz="1600" b="1">
              <a:latin typeface="Arial" panose="020B0604020202020204" pitchFamily="34" charset="0"/>
            </a:endParaRPr>
          </a:p>
        </p:txBody>
      </p:sp>
      <p:sp>
        <p:nvSpPr>
          <p:cNvPr id="27660" name="Line 15">
            <a:extLst>
              <a:ext uri="{FF2B5EF4-FFF2-40B4-BE49-F238E27FC236}">
                <a16:creationId xmlns:a16="http://schemas.microsoft.com/office/drawing/2014/main" id="{38492F12-85A9-3695-D617-EC9741BF4FEF}"/>
              </a:ext>
            </a:extLst>
          </p:cNvPr>
          <p:cNvSpPr>
            <a:spLocks noChangeShapeType="1"/>
          </p:cNvSpPr>
          <p:nvPr/>
        </p:nvSpPr>
        <p:spPr bwMode="auto">
          <a:xfrm flipH="1">
            <a:off x="2276475" y="2060575"/>
            <a:ext cx="711200"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6">
            <a:extLst>
              <a:ext uri="{FF2B5EF4-FFF2-40B4-BE49-F238E27FC236}">
                <a16:creationId xmlns:a16="http://schemas.microsoft.com/office/drawing/2014/main" id="{B281040D-EBF6-6EA2-0537-0F33DF4A2987}"/>
              </a:ext>
            </a:extLst>
          </p:cNvPr>
          <p:cNvSpPr>
            <a:spLocks noChangeShapeType="1"/>
          </p:cNvSpPr>
          <p:nvPr/>
        </p:nvSpPr>
        <p:spPr bwMode="auto">
          <a:xfrm flipH="1" flipV="1">
            <a:off x="5435600" y="2060575"/>
            <a:ext cx="95567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Line 17">
            <a:extLst>
              <a:ext uri="{FF2B5EF4-FFF2-40B4-BE49-F238E27FC236}">
                <a16:creationId xmlns:a16="http://schemas.microsoft.com/office/drawing/2014/main" id="{087A1C1D-8138-4797-8B1F-6844C4C8D446}"/>
              </a:ext>
            </a:extLst>
          </p:cNvPr>
          <p:cNvSpPr>
            <a:spLocks noChangeShapeType="1"/>
          </p:cNvSpPr>
          <p:nvPr/>
        </p:nvSpPr>
        <p:spPr bwMode="auto">
          <a:xfrm>
            <a:off x="2276475" y="2073275"/>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3" name="Line 18">
            <a:extLst>
              <a:ext uri="{FF2B5EF4-FFF2-40B4-BE49-F238E27FC236}">
                <a16:creationId xmlns:a16="http://schemas.microsoft.com/office/drawing/2014/main" id="{491D4945-3086-9A38-54D2-9A994580951A}"/>
              </a:ext>
            </a:extLst>
          </p:cNvPr>
          <p:cNvSpPr>
            <a:spLocks noChangeShapeType="1"/>
          </p:cNvSpPr>
          <p:nvPr/>
        </p:nvSpPr>
        <p:spPr bwMode="auto">
          <a:xfrm>
            <a:off x="6391275" y="2073275"/>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4" name="Line 19">
            <a:extLst>
              <a:ext uri="{FF2B5EF4-FFF2-40B4-BE49-F238E27FC236}">
                <a16:creationId xmlns:a16="http://schemas.microsoft.com/office/drawing/2014/main" id="{FCAAE7C6-00DE-F625-4874-15165AF4B2A1}"/>
              </a:ext>
            </a:extLst>
          </p:cNvPr>
          <p:cNvSpPr>
            <a:spLocks noChangeShapeType="1"/>
          </p:cNvSpPr>
          <p:nvPr/>
        </p:nvSpPr>
        <p:spPr bwMode="auto">
          <a:xfrm>
            <a:off x="4333875" y="2301875"/>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5" name="Line 20">
            <a:extLst>
              <a:ext uri="{FF2B5EF4-FFF2-40B4-BE49-F238E27FC236}">
                <a16:creationId xmlns:a16="http://schemas.microsoft.com/office/drawing/2014/main" id="{46EB76F6-4AF6-B0F4-0BA4-91D1C56FB4CD}"/>
              </a:ext>
            </a:extLst>
          </p:cNvPr>
          <p:cNvSpPr>
            <a:spLocks noChangeShapeType="1"/>
          </p:cNvSpPr>
          <p:nvPr/>
        </p:nvSpPr>
        <p:spPr bwMode="auto">
          <a:xfrm>
            <a:off x="4211638" y="3573463"/>
            <a:ext cx="7937" cy="4429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6" name="Line 22">
            <a:extLst>
              <a:ext uri="{FF2B5EF4-FFF2-40B4-BE49-F238E27FC236}">
                <a16:creationId xmlns:a16="http://schemas.microsoft.com/office/drawing/2014/main" id="{923C8D8A-0DDA-1BCA-89F4-673606DA1A09}"/>
              </a:ext>
            </a:extLst>
          </p:cNvPr>
          <p:cNvSpPr>
            <a:spLocks noChangeShapeType="1"/>
          </p:cNvSpPr>
          <p:nvPr/>
        </p:nvSpPr>
        <p:spPr bwMode="auto">
          <a:xfrm flipH="1">
            <a:off x="1258888" y="4797425"/>
            <a:ext cx="2592387"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7" name="Line 23">
            <a:extLst>
              <a:ext uri="{FF2B5EF4-FFF2-40B4-BE49-F238E27FC236}">
                <a16:creationId xmlns:a16="http://schemas.microsoft.com/office/drawing/2014/main" id="{60475F8F-E42F-47C5-E31C-AD1DD25A4F0E}"/>
              </a:ext>
            </a:extLst>
          </p:cNvPr>
          <p:cNvSpPr>
            <a:spLocks noChangeShapeType="1"/>
          </p:cNvSpPr>
          <p:nvPr/>
        </p:nvSpPr>
        <p:spPr bwMode="auto">
          <a:xfrm>
            <a:off x="4284663" y="4797425"/>
            <a:ext cx="3455987"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8" name="Line 24">
            <a:extLst>
              <a:ext uri="{FF2B5EF4-FFF2-40B4-BE49-F238E27FC236}">
                <a16:creationId xmlns:a16="http://schemas.microsoft.com/office/drawing/2014/main" id="{32E358DC-FA5F-68F5-19CB-7E317C2C8760}"/>
              </a:ext>
            </a:extLst>
          </p:cNvPr>
          <p:cNvSpPr>
            <a:spLocks noChangeShapeType="1"/>
          </p:cNvSpPr>
          <p:nvPr/>
        </p:nvSpPr>
        <p:spPr bwMode="auto">
          <a:xfrm flipH="1">
            <a:off x="3563938" y="4797425"/>
            <a:ext cx="503237"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9" name="Line 25">
            <a:extLst>
              <a:ext uri="{FF2B5EF4-FFF2-40B4-BE49-F238E27FC236}">
                <a16:creationId xmlns:a16="http://schemas.microsoft.com/office/drawing/2014/main" id="{C2B2B735-02DF-6526-7E23-654EBA7163A9}"/>
              </a:ext>
            </a:extLst>
          </p:cNvPr>
          <p:cNvSpPr>
            <a:spLocks noChangeShapeType="1"/>
          </p:cNvSpPr>
          <p:nvPr/>
        </p:nvSpPr>
        <p:spPr bwMode="auto">
          <a:xfrm>
            <a:off x="4284663" y="4797425"/>
            <a:ext cx="1511300"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891" name="Rectangle 27">
            <a:extLst>
              <a:ext uri="{FF2B5EF4-FFF2-40B4-BE49-F238E27FC236}">
                <a16:creationId xmlns:a16="http://schemas.microsoft.com/office/drawing/2014/main" id="{4F146250-55DC-FD3A-3627-02F69C8C823E}"/>
              </a:ext>
            </a:extLst>
          </p:cNvPr>
          <p:cNvSpPr>
            <a:spLocks noGrp="1" noRot="1" noChangeArrowheads="1"/>
          </p:cNvSpPr>
          <p:nvPr>
            <p:ph type="title"/>
          </p:nvPr>
        </p:nvSpPr>
        <p:spPr>
          <a:xfrm>
            <a:off x="2627313" y="333375"/>
            <a:ext cx="3887787" cy="706438"/>
          </a:xfrm>
        </p:spPr>
        <p:txBody>
          <a:bodyPr/>
          <a:lstStyle/>
          <a:p>
            <a:pPr eaLnBrk="1" hangingPunct="1">
              <a:defRPr/>
            </a:pPr>
            <a:r>
              <a:rPr lang="fr-FR"/>
              <a:t>Classification</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DA66E2-1C7F-24A8-9901-6A63798AD4DC}"/>
              </a:ext>
            </a:extLst>
          </p:cNvPr>
          <p:cNvSpPr>
            <a:spLocks noGrp="1" noChangeArrowheads="1"/>
          </p:cNvSpPr>
          <p:nvPr>
            <p:ph type="ctrTitle" idx="4294967295"/>
          </p:nvPr>
        </p:nvSpPr>
        <p:spPr>
          <a:xfrm>
            <a:off x="642938" y="1500188"/>
            <a:ext cx="7772400" cy="669925"/>
          </a:xfrm>
        </p:spPr>
        <p:txBody>
          <a:bodyPr anchorCtr="1"/>
          <a:lstStyle/>
          <a:p>
            <a:pPr>
              <a:defRPr/>
            </a:pPr>
            <a:r>
              <a:rPr lang="fr-CA" sz="3600">
                <a:solidFill>
                  <a:srgbClr val="FFFF00"/>
                </a:solidFill>
              </a:rPr>
              <a:t>Le « genetic counseling »</a:t>
            </a:r>
            <a:endParaRPr lang="en-US" sz="3600">
              <a:solidFill>
                <a:srgbClr val="FFFF00"/>
              </a:solidFill>
            </a:endParaRPr>
          </a:p>
        </p:txBody>
      </p:sp>
      <p:sp>
        <p:nvSpPr>
          <p:cNvPr id="135170" name="Rectangle 4">
            <a:extLst>
              <a:ext uri="{FF2B5EF4-FFF2-40B4-BE49-F238E27FC236}">
                <a16:creationId xmlns:a16="http://schemas.microsoft.com/office/drawing/2014/main" id="{F9F511BF-1FA3-9F78-C402-3528DB6E9E03}"/>
              </a:ext>
            </a:extLst>
          </p:cNvPr>
          <p:cNvSpPr>
            <a:spLocks noChangeArrowheads="1"/>
          </p:cNvSpPr>
          <p:nvPr/>
        </p:nvSpPr>
        <p:spPr bwMode="auto">
          <a:xfrm>
            <a:off x="457200" y="3143250"/>
            <a:ext cx="868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CA" altLang="fr-FR" sz="2400">
                <a:latin typeface="Arial" panose="020B0604020202020204" pitchFamily="34" charset="0"/>
              </a:rPr>
              <a:t>Le terme «genetic counseling » fut introduit en 1947 par</a:t>
            </a:r>
          </a:p>
          <a:p>
            <a:pPr algn="ctr">
              <a:spcBef>
                <a:spcPct val="0"/>
              </a:spcBef>
              <a:buClrTx/>
              <a:buSzTx/>
              <a:buFontTx/>
              <a:buNone/>
            </a:pPr>
            <a:r>
              <a:rPr lang="fr-CA" altLang="fr-FR" sz="2400">
                <a:latin typeface="Arial" panose="020B0604020202020204" pitchFamily="34" charset="0"/>
              </a:rPr>
              <a:t> </a:t>
            </a:r>
          </a:p>
          <a:p>
            <a:pPr algn="ctr">
              <a:spcBef>
                <a:spcPct val="0"/>
              </a:spcBef>
              <a:buClrTx/>
              <a:buSzTx/>
              <a:buFontTx/>
              <a:buNone/>
            </a:pPr>
            <a:r>
              <a:rPr lang="fr-CA" altLang="fr-FR" sz="2400">
                <a:solidFill>
                  <a:srgbClr val="FFFF00"/>
                </a:solidFill>
                <a:latin typeface="Arial" panose="020B0604020202020204" pitchFamily="34" charset="0"/>
              </a:rPr>
              <a:t>Sheldon Reed </a:t>
            </a:r>
            <a:r>
              <a:rPr lang="fr-FR" altLang="fr-FR" sz="2400">
                <a:solidFill>
                  <a:srgbClr val="FFFF00"/>
                </a:solidFill>
                <a:latin typeface="Arial" panose="020B0604020202020204" pitchFamily="34" charset="0"/>
                <a:ea typeface="Times New Roman" panose="02020603050405020304" pitchFamily="18" charset="0"/>
                <a:cs typeface="Times New Roman" panose="02020603050405020304" pitchFamily="18" charset="0"/>
              </a:rPr>
              <a:t> </a:t>
            </a:r>
          </a:p>
        </p:txBody>
      </p:sp>
      <p:cxnSp>
        <p:nvCxnSpPr>
          <p:cNvPr id="6" name="Connecteur droit 5">
            <a:extLst>
              <a:ext uri="{FF2B5EF4-FFF2-40B4-BE49-F238E27FC236}">
                <a16:creationId xmlns:a16="http://schemas.microsoft.com/office/drawing/2014/main" id="{C778D01C-800D-A0D5-8FF2-98C3B788525F}"/>
              </a:ext>
            </a:extLst>
          </p:cNvPr>
          <p:cNvCxnSpPr/>
          <p:nvPr/>
        </p:nvCxnSpPr>
        <p:spPr>
          <a:xfrm>
            <a:off x="0" y="85725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CEE29E3-109E-5634-DD5A-1FAA943667A5}"/>
              </a:ext>
            </a:extLst>
          </p:cNvPr>
          <p:cNvSpPr/>
          <p:nvPr/>
        </p:nvSpPr>
        <p:spPr>
          <a:xfrm>
            <a:off x="71438" y="214313"/>
            <a:ext cx="3302000" cy="523875"/>
          </a:xfrm>
          <a:prstGeom prst="rect">
            <a:avLst/>
          </a:prstGeom>
        </p:spPr>
        <p:txBody>
          <a:bodyPr wrap="none">
            <a:spAutoFit/>
          </a:bodyPr>
          <a:lstStyle/>
          <a:p>
            <a:pPr>
              <a:defRPr/>
            </a:pPr>
            <a:r>
              <a:rPr lang="fr-FR" b="1" dirty="0">
                <a:solidFill>
                  <a:srgbClr val="C00000"/>
                </a:solidFill>
                <a:effectLst>
                  <a:outerShdw blurRad="38100" dist="38100" dir="2700000" algn="tl">
                    <a:srgbClr val="000000">
                      <a:alpha val="43137"/>
                    </a:srgbClr>
                  </a:outerShdw>
                </a:effectLst>
                <a:latin typeface="Franklin Gothic Book" pitchFamily="34" charset="0"/>
                <a:cs typeface="Arial" charset="0"/>
              </a:rPr>
              <a:t>Le conseil génétique</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4E95678-4D63-E050-C100-37D9257A8FE6}"/>
              </a:ext>
            </a:extLst>
          </p:cNvPr>
          <p:cNvSpPr>
            <a:spLocks noGrp="1" noChangeArrowheads="1"/>
          </p:cNvSpPr>
          <p:nvPr>
            <p:ph sz="quarter" idx="1"/>
          </p:nvPr>
        </p:nvSpPr>
        <p:spPr>
          <a:xfrm>
            <a:off x="0" y="1500188"/>
            <a:ext cx="9144000" cy="4071937"/>
          </a:xfrm>
        </p:spPr>
        <p:txBody>
          <a:bodyPr/>
          <a:lstStyle/>
          <a:p>
            <a:pPr eaLnBrk="1" hangingPunct="1">
              <a:buFont typeface="Wingdings" panose="05000000000000000000" pitchFamily="2" charset="2"/>
              <a:buNone/>
              <a:defRPr/>
            </a:pPr>
            <a:r>
              <a:rPr lang="fr-FR" sz="2800" dirty="0">
                <a:latin typeface="Perpetua" pitchFamily="18" charset="0"/>
              </a:rPr>
              <a:t> </a:t>
            </a:r>
            <a:r>
              <a:rPr lang="fr-FR" sz="2800" u="sng" dirty="0">
                <a:solidFill>
                  <a:srgbClr val="FFFF00"/>
                </a:solidFill>
                <a:effectLst>
                  <a:outerShdw blurRad="38100" dist="38100" dir="2700000" algn="tl">
                    <a:srgbClr val="000000">
                      <a:alpha val="43137"/>
                    </a:srgbClr>
                  </a:outerShdw>
                </a:effectLst>
                <a:latin typeface="Perpetua" pitchFamily="18" charset="0"/>
              </a:rPr>
              <a:t>Le conseil génétique est le fait </a:t>
            </a:r>
            <a:r>
              <a:rPr lang="fr-FR" sz="2800" dirty="0">
                <a:latin typeface="Perpetua" pitchFamily="18" charset="0"/>
              </a:rPr>
              <a:t>:</a:t>
            </a:r>
          </a:p>
          <a:p>
            <a:pPr eaLnBrk="1" hangingPunct="1">
              <a:buFont typeface="Wingdings" panose="05000000000000000000" pitchFamily="2" charset="2"/>
              <a:buNone/>
              <a:defRPr/>
            </a:pPr>
            <a:endParaRPr lang="fr-FR" sz="2800" dirty="0">
              <a:latin typeface="Perpetua" pitchFamily="18" charset="0"/>
            </a:endParaRPr>
          </a:p>
          <a:p>
            <a:pPr lvl="1" eaLnBrk="1" hangingPunct="1">
              <a:defRPr/>
            </a:pPr>
            <a:r>
              <a:rPr lang="fr-FR" b="1" dirty="0">
                <a:latin typeface="Perpetua" pitchFamily="18" charset="0"/>
              </a:rPr>
              <a:t>D’informer des patients atteints d’une maladie génétique</a:t>
            </a:r>
          </a:p>
          <a:p>
            <a:pPr lvl="1" eaLnBrk="1" hangingPunct="1">
              <a:defRPr/>
            </a:pPr>
            <a:endParaRPr lang="fr-FR" dirty="0">
              <a:latin typeface="Perpetua" pitchFamily="18" charset="0"/>
            </a:endParaRPr>
          </a:p>
          <a:p>
            <a:pPr lvl="1" eaLnBrk="1" hangingPunct="1">
              <a:defRPr/>
            </a:pPr>
            <a:r>
              <a:rPr lang="fr-FR" b="1" dirty="0">
                <a:latin typeface="Perpetua" pitchFamily="18" charset="0"/>
              </a:rPr>
              <a:t>D’aider la famille à mieux comprendre la maladie de leurs enfants</a:t>
            </a:r>
            <a:endParaRPr lang="fr-CA" altLang="ja-JP" b="1" dirty="0">
              <a:latin typeface="Perpetua" pitchFamily="18" charset="0"/>
              <a:ea typeface="ＭＳ Ｐゴシック" pitchFamily="34" charset="-128"/>
            </a:endParaRPr>
          </a:p>
          <a:p>
            <a:pPr lvl="2" eaLnBrk="1" hangingPunct="1">
              <a:buFont typeface="Wingdings 2" pitchFamily="18" charset="2"/>
              <a:buNone/>
              <a:defRPr/>
            </a:pPr>
            <a:r>
              <a:rPr lang="fr-CA" altLang="ja-JP" sz="2800" dirty="0">
                <a:latin typeface="Perpetua" pitchFamily="18" charset="0"/>
                <a:ea typeface="ＭＳ Ｐゴシック" pitchFamily="34" charset="-128"/>
              </a:rPr>
              <a:t> </a:t>
            </a:r>
            <a:endParaRPr lang="fr-FR" sz="2800" dirty="0">
              <a:latin typeface="Perpetua" pitchFamily="18" charset="0"/>
            </a:endParaRPr>
          </a:p>
          <a:p>
            <a:pPr algn="ctr" eaLnBrk="1" hangingPunct="1">
              <a:buFont typeface="Wingdings" panose="05000000000000000000" pitchFamily="2" charset="2"/>
              <a:buNone/>
              <a:defRPr/>
            </a:pPr>
            <a:endParaRPr lang="fr-FR" sz="2800" dirty="0">
              <a:latin typeface="Perpetua" pitchFamily="18" charset="0"/>
            </a:endParaRPr>
          </a:p>
        </p:txBody>
      </p:sp>
      <p:cxnSp>
        <p:nvCxnSpPr>
          <p:cNvPr id="5" name="Connecteur droit 4">
            <a:extLst>
              <a:ext uri="{FF2B5EF4-FFF2-40B4-BE49-F238E27FC236}">
                <a16:creationId xmlns:a16="http://schemas.microsoft.com/office/drawing/2014/main" id="{7784AEB3-95F2-BB27-FD26-5925E241286F}"/>
              </a:ext>
            </a:extLst>
          </p:cNvPr>
          <p:cNvCxnSpPr/>
          <p:nvPr/>
        </p:nvCxnSpPr>
        <p:spPr>
          <a:xfrm>
            <a:off x="0" y="85725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47CED9B-F253-3ACE-1096-9D17CDFBEA35}"/>
              </a:ext>
            </a:extLst>
          </p:cNvPr>
          <p:cNvSpPr/>
          <p:nvPr/>
        </p:nvSpPr>
        <p:spPr>
          <a:xfrm>
            <a:off x="214313" y="214313"/>
            <a:ext cx="3302000" cy="523875"/>
          </a:xfrm>
          <a:prstGeom prst="rect">
            <a:avLst/>
          </a:prstGeom>
        </p:spPr>
        <p:txBody>
          <a:bodyPr wrap="none">
            <a:spAutoFit/>
          </a:bodyPr>
          <a:lstStyle/>
          <a:p>
            <a:pPr>
              <a:defRPr/>
            </a:pPr>
            <a:r>
              <a:rPr lang="fr-FR" b="1" dirty="0">
                <a:solidFill>
                  <a:srgbClr val="C00000"/>
                </a:solidFill>
                <a:effectLst>
                  <a:outerShdw blurRad="38100" dist="38100" dir="2700000" algn="tl">
                    <a:srgbClr val="000000">
                      <a:alpha val="43137"/>
                    </a:srgbClr>
                  </a:outerShdw>
                </a:effectLst>
                <a:latin typeface="Franklin Gothic Book" pitchFamily="34" charset="0"/>
                <a:cs typeface="Arial" charset="0"/>
              </a:rPr>
              <a:t>Le conseil génétique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checkerboard(across)">
                                      <p:cBhvr>
                                        <p:cTn id="7" dur="500"/>
                                        <p:tgtEl>
                                          <p:spTgt spid="3075">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animEffect transition="in" filter="checkerboard(across)">
                                      <p:cBhvr>
                                        <p:cTn id="11" dur="500"/>
                                        <p:tgtEl>
                                          <p:spTgt spid="3075">
                                            <p:txEl>
                                              <p:pRg st="2" end="2"/>
                                            </p:txEl>
                                          </p:spTgt>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animEffect transition="in" filter="checkerboard(across)">
                                      <p:cBhvr>
                                        <p:cTn id="15" dur="500"/>
                                        <p:tgtEl>
                                          <p:spTgt spid="3075">
                                            <p:txEl>
                                              <p:pRg st="4" end="4"/>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075">
                                            <p:txEl>
                                              <p:pRg st="5" end="5"/>
                                            </p:txEl>
                                          </p:spTgt>
                                        </p:tgtEl>
                                        <p:attrNameLst>
                                          <p:attrName>style.visibility</p:attrName>
                                        </p:attrNameLst>
                                      </p:cBhvr>
                                      <p:to>
                                        <p:strVal val="visible"/>
                                      </p:to>
                                    </p:set>
                                    <p:animEffect transition="in" filter="checkerboard(across)">
                                      <p:cBhvr>
                                        <p:cTn id="18"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2E918D-F3DA-8616-173A-830FAA01D761}"/>
              </a:ext>
            </a:extLst>
          </p:cNvPr>
          <p:cNvSpPr>
            <a:spLocks noChangeArrowheads="1"/>
          </p:cNvSpPr>
          <p:nvPr/>
        </p:nvSpPr>
        <p:spPr bwMode="auto">
          <a:xfrm>
            <a:off x="214313" y="1177925"/>
            <a:ext cx="8643937" cy="5508625"/>
          </a:xfrm>
          <a:prstGeom prst="rect">
            <a:avLst/>
          </a:prstGeom>
          <a:noFill/>
          <a:ln w="9525">
            <a:noFill/>
            <a:miter lim="800000"/>
            <a:headEnd/>
            <a:tailEnd/>
          </a:ln>
          <a:effectLst/>
        </p:spPr>
        <p:txBody>
          <a:bodyPr>
            <a:spAutoFit/>
          </a:bodyPr>
          <a:lstStyle/>
          <a:p>
            <a:pPr marL="533400" lvl="1">
              <a:buFont typeface="Wingdings" pitchFamily="2" charset="2"/>
              <a:buChar char="ü"/>
              <a:defRPr/>
            </a:pPr>
            <a:r>
              <a:rPr lang="fr-FR" sz="2200" b="1" dirty="0">
                <a:solidFill>
                  <a:srgbClr val="FFFF00"/>
                </a:solidFill>
                <a:latin typeface="Book Antiqua" pitchFamily="18" charset="0"/>
                <a:cs typeface="Arial" charset="0"/>
              </a:rPr>
              <a:t> </a:t>
            </a:r>
            <a:r>
              <a:rPr lang="fr-FR" sz="2200" b="1" dirty="0">
                <a:latin typeface="Book Antiqua" pitchFamily="18" charset="0"/>
                <a:cs typeface="Arial" charset="0"/>
              </a:rPr>
              <a:t>L’origine de la maladie</a:t>
            </a:r>
          </a:p>
          <a:p>
            <a:pPr marL="533400" lvl="1">
              <a:buFont typeface="Wingdings" pitchFamily="2" charset="2"/>
              <a:buChar char="ü"/>
              <a:defRPr/>
            </a:pPr>
            <a:endParaRPr lang="fr-FR" sz="2200" b="1" dirty="0">
              <a:latin typeface="Book Antiqua" pitchFamily="18" charset="0"/>
              <a:cs typeface="Arial" charset="0"/>
            </a:endParaRPr>
          </a:p>
          <a:p>
            <a:pPr marL="533400" lvl="1">
              <a:buFont typeface="Wingdings" pitchFamily="2" charset="2"/>
              <a:buChar char="ü"/>
              <a:defRPr/>
            </a:pPr>
            <a:r>
              <a:rPr lang="fr-FR" sz="2200" b="1" dirty="0">
                <a:latin typeface="Book Antiqua" pitchFamily="18" charset="0"/>
                <a:cs typeface="Arial" charset="0"/>
              </a:rPr>
              <a:t> Son mode de transmission</a:t>
            </a:r>
          </a:p>
          <a:p>
            <a:pPr marL="533400" lvl="1">
              <a:buFont typeface="Wingdings" pitchFamily="2" charset="2"/>
              <a:buChar char="ü"/>
              <a:defRPr/>
            </a:pPr>
            <a:endParaRPr lang="fr-FR" sz="2200" b="1" dirty="0">
              <a:latin typeface="Book Antiqua" pitchFamily="18" charset="0"/>
              <a:cs typeface="Arial" charset="0"/>
            </a:endParaRPr>
          </a:p>
          <a:p>
            <a:pPr marL="533400" lvl="1">
              <a:buFont typeface="Wingdings" pitchFamily="2" charset="2"/>
              <a:buChar char="ü"/>
              <a:defRPr/>
            </a:pPr>
            <a:r>
              <a:rPr lang="fr-FR" sz="2200" b="1" dirty="0">
                <a:latin typeface="Book Antiqua" pitchFamily="18" charset="0"/>
                <a:cs typeface="Arial" charset="0"/>
              </a:rPr>
              <a:t> Le risque de récurrence</a:t>
            </a:r>
          </a:p>
          <a:p>
            <a:pPr marL="533400" lvl="1">
              <a:buFont typeface="Wingdings" pitchFamily="2" charset="2"/>
              <a:buChar char="ü"/>
              <a:defRPr/>
            </a:pPr>
            <a:endParaRPr lang="fr-FR" sz="2200" b="1" dirty="0">
              <a:latin typeface="Book Antiqua" pitchFamily="18" charset="0"/>
              <a:cs typeface="Arial" charset="0"/>
            </a:endParaRPr>
          </a:p>
          <a:p>
            <a:pPr marL="533400" lvl="1">
              <a:buFont typeface="Wingdings" pitchFamily="2" charset="2"/>
              <a:buChar char="ü"/>
              <a:defRPr/>
            </a:pPr>
            <a:r>
              <a:rPr lang="fr-FR" sz="2200" b="1" dirty="0">
                <a:latin typeface="Book Antiqua" pitchFamily="18" charset="0"/>
                <a:cs typeface="Arial" charset="0"/>
              </a:rPr>
              <a:t> Les conséquences de cette maladie </a:t>
            </a:r>
          </a:p>
          <a:p>
            <a:pPr marL="533400" lvl="1">
              <a:buFont typeface="Wingdings" pitchFamily="2" charset="2"/>
              <a:buChar char="ü"/>
              <a:defRPr/>
            </a:pPr>
            <a:endParaRPr lang="fr-FR" sz="2200" b="1" dirty="0">
              <a:latin typeface="Book Antiqua" pitchFamily="18" charset="0"/>
              <a:cs typeface="Arial" charset="0"/>
            </a:endParaRPr>
          </a:p>
          <a:p>
            <a:pPr marL="533400" lvl="1">
              <a:buFont typeface="Wingdings" pitchFamily="2" charset="2"/>
              <a:buChar char="ü"/>
              <a:defRPr/>
            </a:pPr>
            <a:r>
              <a:rPr lang="fr-FR" sz="2200" b="1" dirty="0">
                <a:latin typeface="Book Antiqua" pitchFamily="18" charset="0"/>
                <a:cs typeface="Arial" charset="0"/>
              </a:rPr>
              <a:t> Les moyens pour l’éviter (</a:t>
            </a:r>
            <a:r>
              <a:rPr lang="fr-CA" altLang="ja-JP" sz="2200" b="1" dirty="0">
                <a:latin typeface="Book Antiqua" pitchFamily="18" charset="0"/>
                <a:ea typeface="ＭＳ Ｐゴシック" pitchFamily="34" charset="-128"/>
                <a:cs typeface="Arial" charset="0"/>
              </a:rPr>
              <a:t>possibilité d</a:t>
            </a:r>
            <a:r>
              <a:rPr lang="ja-JP" altLang="fr-CA" sz="2200" b="1" dirty="0">
                <a:latin typeface="Book Antiqua" pitchFamily="18" charset="0"/>
                <a:ea typeface="ＭＳ Ｐゴシック" pitchFamily="34" charset="-128"/>
                <a:cs typeface="Arial" charset="0"/>
              </a:rPr>
              <a:t>’</a:t>
            </a:r>
            <a:r>
              <a:rPr lang="fr-CA" altLang="ja-JP" sz="2200" b="1" dirty="0">
                <a:latin typeface="Book Antiqua" pitchFamily="18" charset="0"/>
                <a:ea typeface="ＭＳ Ｐゴシック" pitchFamily="34" charset="-128"/>
                <a:cs typeface="Arial" charset="0"/>
              </a:rPr>
              <a:t>une analyse prédictive) </a:t>
            </a:r>
            <a:endParaRPr lang="fr-FR" sz="2200" b="1" dirty="0">
              <a:latin typeface="Book Antiqua" pitchFamily="18" charset="0"/>
              <a:cs typeface="Arial" charset="0"/>
            </a:endParaRPr>
          </a:p>
          <a:p>
            <a:pPr marL="898525" lvl="2">
              <a:buFont typeface="Wingdings" pitchFamily="2" charset="2"/>
              <a:buChar char="v"/>
              <a:defRPr/>
            </a:pPr>
            <a:r>
              <a:rPr lang="fr-FR" sz="2200" b="1" dirty="0">
                <a:solidFill>
                  <a:srgbClr val="FFFF00"/>
                </a:solidFill>
                <a:latin typeface="Book Antiqua" pitchFamily="18" charset="0"/>
                <a:cs typeface="Arial" charset="0"/>
              </a:rPr>
              <a:t> Le dépistage des individus à risque chez les apparentés</a:t>
            </a:r>
          </a:p>
          <a:p>
            <a:pPr marL="898525" lvl="2">
              <a:buFont typeface="Wingdings" pitchFamily="2" charset="2"/>
              <a:buChar char="v"/>
              <a:defRPr/>
            </a:pPr>
            <a:r>
              <a:rPr lang="fr-FR" sz="2200" b="1" dirty="0">
                <a:solidFill>
                  <a:srgbClr val="FFFF00"/>
                </a:solidFill>
                <a:latin typeface="Book Antiqua" pitchFamily="18" charset="0"/>
                <a:cs typeface="Arial" charset="0"/>
              </a:rPr>
              <a:t> Le diagnostic prénatal (DPN)</a:t>
            </a:r>
          </a:p>
          <a:p>
            <a:pPr marL="898525" lvl="2">
              <a:buFont typeface="Wingdings" pitchFamily="2" charset="2"/>
              <a:buChar char="v"/>
              <a:defRPr/>
            </a:pPr>
            <a:r>
              <a:rPr lang="fr-FR" sz="2200" b="1" dirty="0">
                <a:solidFill>
                  <a:srgbClr val="FFFF00"/>
                </a:solidFill>
                <a:latin typeface="Book Antiqua" pitchFamily="18" charset="0"/>
                <a:cs typeface="Arial" charset="0"/>
              </a:rPr>
              <a:t>Le diagnostic préimplantatoire (DPI)</a:t>
            </a:r>
          </a:p>
          <a:p>
            <a:pPr marL="898525" lvl="2">
              <a:buFont typeface="Wingdings" pitchFamily="2" charset="2"/>
              <a:buChar char="ü"/>
              <a:defRPr/>
            </a:pPr>
            <a:endParaRPr lang="fr-FR" sz="2200" b="1" dirty="0">
              <a:solidFill>
                <a:srgbClr val="FFFF00"/>
              </a:solidFill>
              <a:latin typeface="Book Antiqua" pitchFamily="18" charset="0"/>
              <a:cs typeface="Arial" charset="0"/>
            </a:endParaRPr>
          </a:p>
          <a:p>
            <a:pPr marL="441325" lvl="1">
              <a:buFont typeface="Wingdings" pitchFamily="2" charset="2"/>
              <a:buChar char="ü"/>
              <a:defRPr/>
            </a:pPr>
            <a:r>
              <a:rPr lang="fr-CA" altLang="ja-JP" sz="2200" b="1" dirty="0">
                <a:latin typeface="Book Antiqua" pitchFamily="18" charset="0"/>
                <a:ea typeface="ＭＳ Ｐゴシック" pitchFamily="34" charset="-128"/>
                <a:cs typeface="Arial" charset="0"/>
              </a:rPr>
              <a:t>éventuellement (peut-être) une approche thérapeutique adaptée</a:t>
            </a:r>
            <a:endParaRPr lang="fr-FR" sz="2200" b="1" dirty="0">
              <a:latin typeface="Book Antiqua" pitchFamily="18" charset="0"/>
              <a:cs typeface="Arial" charset="0"/>
            </a:endParaRPr>
          </a:p>
        </p:txBody>
      </p:sp>
      <p:sp>
        <p:nvSpPr>
          <p:cNvPr id="3" name="Rectangle 2">
            <a:extLst>
              <a:ext uri="{FF2B5EF4-FFF2-40B4-BE49-F238E27FC236}">
                <a16:creationId xmlns:a16="http://schemas.microsoft.com/office/drawing/2014/main" id="{B647ECD8-EEE1-D7A5-458F-D1302215B45C}"/>
              </a:ext>
            </a:extLst>
          </p:cNvPr>
          <p:cNvSpPr>
            <a:spLocks noChangeArrowheads="1"/>
          </p:cNvSpPr>
          <p:nvPr/>
        </p:nvSpPr>
        <p:spPr bwMode="auto">
          <a:xfrm>
            <a:off x="214313" y="214313"/>
            <a:ext cx="5492750" cy="523875"/>
          </a:xfrm>
          <a:prstGeom prst="rect">
            <a:avLst/>
          </a:prstGeom>
          <a:noFill/>
          <a:ln w="9525">
            <a:noFill/>
            <a:miter lim="800000"/>
            <a:headEnd/>
            <a:tailEnd/>
          </a:ln>
          <a:effectLst/>
        </p:spPr>
        <p:txBody>
          <a:bodyPr wrap="none">
            <a:spAutoFit/>
          </a:bodyPr>
          <a:lstStyle/>
          <a:p>
            <a:pPr>
              <a:defRPr/>
            </a:pPr>
            <a:r>
              <a:rPr lang="fr-FR" b="1" dirty="0">
                <a:solidFill>
                  <a:srgbClr val="FF0000"/>
                </a:solidFill>
                <a:effectLst>
                  <a:outerShdw blurRad="38100" dist="38100" dir="2700000" algn="tl">
                    <a:srgbClr val="000000"/>
                  </a:outerShdw>
                </a:effectLst>
                <a:latin typeface="Franklin Gothic Book" pitchFamily="34" charset="0"/>
                <a:cs typeface="Arial" charset="0"/>
              </a:rPr>
              <a:t>Cette compréhension doit englober</a:t>
            </a:r>
          </a:p>
        </p:txBody>
      </p:sp>
      <p:cxnSp>
        <p:nvCxnSpPr>
          <p:cNvPr id="4" name="Connecteur droit 3">
            <a:extLst>
              <a:ext uri="{FF2B5EF4-FFF2-40B4-BE49-F238E27FC236}">
                <a16:creationId xmlns:a16="http://schemas.microsoft.com/office/drawing/2014/main" id="{4DD35B06-7B4E-C0EB-87E4-487BEC786FB1}"/>
              </a:ext>
            </a:extLst>
          </p:cNvPr>
          <p:cNvCxnSpPr/>
          <p:nvPr/>
        </p:nvCxnSpPr>
        <p:spPr>
          <a:xfrm>
            <a:off x="0" y="85725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èche vers le bas 10">
            <a:extLst>
              <a:ext uri="{FF2B5EF4-FFF2-40B4-BE49-F238E27FC236}">
                <a16:creationId xmlns:a16="http://schemas.microsoft.com/office/drawing/2014/main" id="{3476AC20-541B-EFCE-7A65-279E785F771D}"/>
              </a:ext>
            </a:extLst>
          </p:cNvPr>
          <p:cNvSpPr/>
          <p:nvPr/>
        </p:nvSpPr>
        <p:spPr>
          <a:xfrm>
            <a:off x="6286500" y="1857375"/>
            <a:ext cx="142875" cy="2786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Flèche vers le bas 9">
            <a:extLst>
              <a:ext uri="{FF2B5EF4-FFF2-40B4-BE49-F238E27FC236}">
                <a16:creationId xmlns:a16="http://schemas.microsoft.com/office/drawing/2014/main" id="{14FD4830-A690-9A4B-D983-55904D179EE9}"/>
              </a:ext>
            </a:extLst>
          </p:cNvPr>
          <p:cNvSpPr/>
          <p:nvPr/>
        </p:nvSpPr>
        <p:spPr>
          <a:xfrm>
            <a:off x="2714625" y="1714500"/>
            <a:ext cx="142875" cy="20716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 name="Rectangle 2">
            <a:extLst>
              <a:ext uri="{FF2B5EF4-FFF2-40B4-BE49-F238E27FC236}">
                <a16:creationId xmlns:a16="http://schemas.microsoft.com/office/drawing/2014/main" id="{05AC304D-F17F-DD55-250C-5A071252DE81}"/>
              </a:ext>
            </a:extLst>
          </p:cNvPr>
          <p:cNvSpPr>
            <a:spLocks noChangeArrowheads="1"/>
          </p:cNvSpPr>
          <p:nvPr/>
        </p:nvSpPr>
        <p:spPr bwMode="auto">
          <a:xfrm>
            <a:off x="214313" y="214313"/>
            <a:ext cx="4429125" cy="523875"/>
          </a:xfrm>
          <a:prstGeom prst="rect">
            <a:avLst/>
          </a:prstGeom>
          <a:noFill/>
          <a:ln w="9525">
            <a:noFill/>
            <a:miter lim="800000"/>
            <a:headEnd/>
            <a:tailEnd/>
          </a:ln>
        </p:spPr>
        <p:txBody>
          <a:bodyPr>
            <a:spAutoFit/>
          </a:bodyPr>
          <a:lstStyle/>
          <a:p>
            <a:pPr>
              <a:defRPr/>
            </a:pPr>
            <a:r>
              <a:rPr lang="fr-FR" b="1" dirty="0">
                <a:solidFill>
                  <a:srgbClr val="C00000"/>
                </a:solidFill>
                <a:effectLst>
                  <a:outerShdw blurRad="38100" dist="38100" dir="2700000" algn="tl">
                    <a:srgbClr val="000000">
                      <a:alpha val="43137"/>
                    </a:srgbClr>
                  </a:outerShdw>
                </a:effectLst>
                <a:latin typeface="Franklin Gothic Book" pitchFamily="34" charset="0"/>
                <a:cs typeface="Arial" charset="0"/>
              </a:rPr>
              <a:t>A qui s'adresse t'il ? </a:t>
            </a:r>
            <a:endParaRPr lang="fr-FR" dirty="0">
              <a:solidFill>
                <a:srgbClr val="C00000"/>
              </a:solidFill>
              <a:effectLst>
                <a:outerShdw blurRad="38100" dist="38100" dir="2700000" algn="tl">
                  <a:srgbClr val="000000">
                    <a:alpha val="43137"/>
                  </a:srgbClr>
                </a:outerShdw>
              </a:effectLst>
              <a:latin typeface="Franklin Gothic Book" pitchFamily="34" charset="0"/>
              <a:cs typeface="Arial" charset="0"/>
            </a:endParaRPr>
          </a:p>
        </p:txBody>
      </p:sp>
      <p:cxnSp>
        <p:nvCxnSpPr>
          <p:cNvPr id="3" name="Connecteur droit 2">
            <a:extLst>
              <a:ext uri="{FF2B5EF4-FFF2-40B4-BE49-F238E27FC236}">
                <a16:creationId xmlns:a16="http://schemas.microsoft.com/office/drawing/2014/main" id="{A5046AC7-1C13-BE9F-8DC1-075B359451FE}"/>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0293" name="Rectangle 4">
            <a:extLst>
              <a:ext uri="{FF2B5EF4-FFF2-40B4-BE49-F238E27FC236}">
                <a16:creationId xmlns:a16="http://schemas.microsoft.com/office/drawing/2014/main" id="{1C2E4C14-ED74-F49F-854C-41C09E11B034}"/>
              </a:ext>
            </a:extLst>
          </p:cNvPr>
          <p:cNvSpPr>
            <a:spLocks noChangeArrowheads="1"/>
          </p:cNvSpPr>
          <p:nvPr/>
        </p:nvSpPr>
        <p:spPr bwMode="auto">
          <a:xfrm>
            <a:off x="214313" y="996950"/>
            <a:ext cx="85010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fr-FR" altLang="fr-FR" sz="2400">
                <a:solidFill>
                  <a:srgbClr val="FFFF00"/>
                </a:solidFill>
                <a:latin typeface="Arial" panose="020B0604020202020204" pitchFamily="34" charset="0"/>
              </a:rPr>
              <a:t>Concerne des individus atteints et/ou à risque de transmettre une maladie génétique</a:t>
            </a:r>
          </a:p>
        </p:txBody>
      </p:sp>
      <p:sp>
        <p:nvSpPr>
          <p:cNvPr id="5" name="Flèche vers le bas 4">
            <a:extLst>
              <a:ext uri="{FF2B5EF4-FFF2-40B4-BE49-F238E27FC236}">
                <a16:creationId xmlns:a16="http://schemas.microsoft.com/office/drawing/2014/main" id="{CD4339B8-C624-D667-0BEE-83D25A61C41B}"/>
              </a:ext>
            </a:extLst>
          </p:cNvPr>
          <p:cNvSpPr/>
          <p:nvPr/>
        </p:nvSpPr>
        <p:spPr>
          <a:xfrm>
            <a:off x="785813" y="1714500"/>
            <a:ext cx="71437" cy="714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a:extLst>
              <a:ext uri="{FF2B5EF4-FFF2-40B4-BE49-F238E27FC236}">
                <a16:creationId xmlns:a16="http://schemas.microsoft.com/office/drawing/2014/main" id="{833FBFFC-3403-79DC-2F4A-C2B4963BD7A1}"/>
              </a:ext>
            </a:extLst>
          </p:cNvPr>
          <p:cNvSpPr/>
          <p:nvPr/>
        </p:nvSpPr>
        <p:spPr>
          <a:xfrm>
            <a:off x="285750" y="2500313"/>
            <a:ext cx="4857750" cy="1016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defRPr/>
            </a:pPr>
            <a:r>
              <a:rPr lang="fr-FR" sz="2000" b="1" dirty="0">
                <a:solidFill>
                  <a:schemeClr val="tx2">
                    <a:lumMod val="50000"/>
                  </a:schemeClr>
                </a:solidFill>
              </a:rPr>
              <a:t>Individu atteint d'une pathologie dont il souhaite connaître les risque de transmission à sa descendance.</a:t>
            </a:r>
          </a:p>
        </p:txBody>
      </p:sp>
      <p:sp>
        <p:nvSpPr>
          <p:cNvPr id="7" name="Rectangle 6">
            <a:extLst>
              <a:ext uri="{FF2B5EF4-FFF2-40B4-BE49-F238E27FC236}">
                <a16:creationId xmlns:a16="http://schemas.microsoft.com/office/drawing/2014/main" id="{FCFFD0B1-6EB3-803E-1527-A458558676C1}"/>
              </a:ext>
            </a:extLst>
          </p:cNvPr>
          <p:cNvSpPr/>
          <p:nvPr/>
        </p:nvSpPr>
        <p:spPr>
          <a:xfrm>
            <a:off x="1428750" y="3863975"/>
            <a:ext cx="4572000" cy="7080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fr-FR" sz="2000" b="1" dirty="0">
                <a:solidFill>
                  <a:schemeClr val="tx2">
                    <a:lumMod val="50000"/>
                  </a:schemeClr>
                </a:solidFill>
              </a:rPr>
              <a:t>Couples après la naissance d'un premier enfant atteint d'une maladie génétique. </a:t>
            </a:r>
          </a:p>
        </p:txBody>
      </p:sp>
      <p:sp>
        <p:nvSpPr>
          <p:cNvPr id="8" name="Rectangle 7">
            <a:extLst>
              <a:ext uri="{FF2B5EF4-FFF2-40B4-BE49-F238E27FC236}">
                <a16:creationId xmlns:a16="http://schemas.microsoft.com/office/drawing/2014/main" id="{7EDFB857-8D93-10CE-E2ED-59E36AE58337}"/>
              </a:ext>
            </a:extLst>
          </p:cNvPr>
          <p:cNvSpPr/>
          <p:nvPr/>
        </p:nvSpPr>
        <p:spPr>
          <a:xfrm>
            <a:off x="3357563" y="4786313"/>
            <a:ext cx="4572000" cy="7080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defRPr/>
            </a:pPr>
            <a:r>
              <a:rPr lang="fr-FR" sz="2000" b="1" dirty="0">
                <a:solidFill>
                  <a:schemeClr val="tx2">
                    <a:lumMod val="50000"/>
                  </a:schemeClr>
                </a:solidFill>
              </a:rPr>
              <a:t>Apparenté  lointain, en particulier dans les maladies liées au chromosome X. </a:t>
            </a:r>
          </a:p>
        </p:txBody>
      </p:sp>
      <p:sp>
        <p:nvSpPr>
          <p:cNvPr id="9" name="Rectangle 8">
            <a:extLst>
              <a:ext uri="{FF2B5EF4-FFF2-40B4-BE49-F238E27FC236}">
                <a16:creationId xmlns:a16="http://schemas.microsoft.com/office/drawing/2014/main" id="{C67F7A9A-A317-FAE9-200D-EA08537EE81B}"/>
              </a:ext>
            </a:extLst>
          </p:cNvPr>
          <p:cNvSpPr/>
          <p:nvPr/>
        </p:nvSpPr>
        <p:spPr>
          <a:xfrm>
            <a:off x="4429125" y="5786438"/>
            <a:ext cx="4572000" cy="1016000"/>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defRPr/>
            </a:pPr>
            <a:r>
              <a:rPr lang="fr-FR" sz="2000" b="1" dirty="0">
                <a:solidFill>
                  <a:schemeClr val="tx2">
                    <a:lumMod val="50000"/>
                  </a:schemeClr>
                </a:solidFill>
              </a:rPr>
              <a:t>un individu adulte qui souhaite connaître son statut vis à vis de la maladie</a:t>
            </a:r>
          </a:p>
        </p:txBody>
      </p:sp>
      <p:sp>
        <p:nvSpPr>
          <p:cNvPr id="12" name="Flèche vers le bas 11">
            <a:extLst>
              <a:ext uri="{FF2B5EF4-FFF2-40B4-BE49-F238E27FC236}">
                <a16:creationId xmlns:a16="http://schemas.microsoft.com/office/drawing/2014/main" id="{528418A4-EFA6-A6D8-DE49-C27AFA5E43B9}"/>
              </a:ext>
            </a:extLst>
          </p:cNvPr>
          <p:cNvSpPr/>
          <p:nvPr/>
        </p:nvSpPr>
        <p:spPr>
          <a:xfrm>
            <a:off x="8215313" y="1785938"/>
            <a:ext cx="142875" cy="38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heckerboard(across)">
                                      <p:cBhvr>
                                        <p:cTn id="15" dur="500"/>
                                        <p:tgtEl>
                                          <p:spTgt spid="10"/>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heckerboard(across)">
                                      <p:cBhvr>
                                        <p:cTn id="23" dur="500"/>
                                        <p:tgtEl>
                                          <p:spTgt spid="11"/>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heckerboard(across)">
                                      <p:cBhvr>
                                        <p:cTn id="26" dur="500"/>
                                        <p:tgtEl>
                                          <p:spTgt spid="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heckerboard(across)">
                                      <p:cBhvr>
                                        <p:cTn id="31" dur="500"/>
                                        <p:tgtEl>
                                          <p:spTgt spid="12"/>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heckerboard(across)">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5" grpId="0" animBg="1"/>
      <p:bldP spid="6" grpId="0" animBg="1"/>
      <p:bldP spid="7" grpId="0" animBg="1"/>
      <p:bldP spid="8" grpId="0" animBg="1"/>
      <p:bldP spid="9" grpId="0" animBg="1"/>
      <p:bldP spid="12"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84A6AE98-06FE-31D6-6AAF-DC29D3C6356B}"/>
              </a:ext>
            </a:extLst>
          </p:cNvPr>
          <p:cNvSpPr>
            <a:spLocks noGrp="1" noChangeArrowheads="1"/>
          </p:cNvSpPr>
          <p:nvPr>
            <p:ph type="title"/>
          </p:nvPr>
        </p:nvSpPr>
        <p:spPr>
          <a:xfrm>
            <a:off x="285750" y="214313"/>
            <a:ext cx="7772400" cy="511175"/>
          </a:xfrm>
        </p:spPr>
        <p:txBody>
          <a:bodyPr>
            <a:noAutofit/>
          </a:bodyPr>
          <a:lstStyle/>
          <a:p>
            <a:pPr eaLnBrk="1" fontAlgn="auto" hangingPunct="1">
              <a:spcAft>
                <a:spcPts val="0"/>
              </a:spcAft>
              <a:defRPr/>
            </a:pPr>
            <a:r>
              <a:rPr lang="fr-FR" sz="2800" dirty="0">
                <a:solidFill>
                  <a:srgbClr val="FF0000"/>
                </a:solidFill>
                <a:effectLst>
                  <a:outerShdw blurRad="38100" dist="38100" dir="2700000" algn="tl">
                    <a:srgbClr val="000000">
                      <a:alpha val="43137"/>
                    </a:srgbClr>
                  </a:outerShdw>
                </a:effectLst>
              </a:rPr>
              <a:t>Indications du conseil génétique</a:t>
            </a:r>
          </a:p>
        </p:txBody>
      </p:sp>
      <p:sp>
        <p:nvSpPr>
          <p:cNvPr id="9219" name="Rectangle 3">
            <a:extLst>
              <a:ext uri="{FF2B5EF4-FFF2-40B4-BE49-F238E27FC236}">
                <a16:creationId xmlns:a16="http://schemas.microsoft.com/office/drawing/2014/main" id="{15B185C9-EB1C-C286-37CD-9538A78B257D}"/>
              </a:ext>
            </a:extLst>
          </p:cNvPr>
          <p:cNvSpPr>
            <a:spLocks noGrp="1" noChangeArrowheads="1"/>
          </p:cNvSpPr>
          <p:nvPr>
            <p:ph sz="quarter" idx="1"/>
          </p:nvPr>
        </p:nvSpPr>
        <p:spPr>
          <a:xfrm>
            <a:off x="0" y="1071563"/>
            <a:ext cx="9144000" cy="5572125"/>
          </a:xfrm>
        </p:spPr>
        <p:txBody>
          <a:bodyPr/>
          <a:lstStyle/>
          <a:p>
            <a:pPr algn="ctr" eaLnBrk="1" hangingPunct="1">
              <a:buFont typeface="Wingdings" panose="05000000000000000000" pitchFamily="2" charset="2"/>
              <a:buNone/>
              <a:defRPr/>
            </a:pPr>
            <a:r>
              <a:rPr lang="fr-FR" sz="2800" dirty="0">
                <a:solidFill>
                  <a:srgbClr val="FFFF00"/>
                </a:solidFill>
              </a:rPr>
              <a:t>Les indications du conseil génétique peuvent s’étendre à toute la famille du consultant et même à tous ses apparentés.</a:t>
            </a:r>
          </a:p>
          <a:p>
            <a:pPr lvl="1" eaLnBrk="1" hangingPunct="1">
              <a:defRPr/>
            </a:pPr>
            <a:r>
              <a:rPr lang="fr-FR" dirty="0">
                <a:latin typeface="Perpetua" pitchFamily="18" charset="0"/>
              </a:rPr>
              <a:t>Maladies mono géniques</a:t>
            </a:r>
          </a:p>
          <a:p>
            <a:pPr lvl="1" eaLnBrk="1" hangingPunct="1">
              <a:defRPr/>
            </a:pPr>
            <a:r>
              <a:rPr lang="fr-FR" dirty="0">
                <a:latin typeface="Perpetua" pitchFamily="18" charset="0"/>
              </a:rPr>
              <a:t>Maladies chromosomiques</a:t>
            </a:r>
          </a:p>
          <a:p>
            <a:pPr lvl="1" eaLnBrk="1" hangingPunct="1">
              <a:defRPr/>
            </a:pPr>
            <a:r>
              <a:rPr lang="fr-FR" dirty="0">
                <a:latin typeface="Perpetua" pitchFamily="18" charset="0"/>
              </a:rPr>
              <a:t>Antécédents personnels ou familiaux de handicaps d’origine anténatal ou de pathologie à composante génétique. </a:t>
            </a:r>
          </a:p>
          <a:p>
            <a:pPr lvl="1" eaLnBrk="1" hangingPunct="1">
              <a:defRPr/>
            </a:pPr>
            <a:r>
              <a:rPr lang="fr-FR" dirty="0">
                <a:latin typeface="Perpetua" pitchFamily="18" charset="0"/>
              </a:rPr>
              <a:t>Femmes à haut risque (âge maternel)</a:t>
            </a:r>
          </a:p>
          <a:p>
            <a:pPr lvl="1" eaLnBrk="1" hangingPunct="1">
              <a:defRPr/>
            </a:pPr>
            <a:r>
              <a:rPr lang="fr-FR" dirty="0">
                <a:latin typeface="Perpetua" pitchFamily="18" charset="0"/>
              </a:rPr>
              <a:t>Consanguinité</a:t>
            </a:r>
          </a:p>
          <a:p>
            <a:pPr lvl="1" eaLnBrk="1" hangingPunct="1">
              <a:defRPr/>
            </a:pPr>
            <a:r>
              <a:rPr lang="fr-FR" dirty="0">
                <a:latin typeface="Perpetua" pitchFamily="18" charset="0"/>
              </a:rPr>
              <a:t>Couples infertiles</a:t>
            </a:r>
          </a:p>
          <a:p>
            <a:pPr lvl="1" eaLnBrk="1" hangingPunct="1">
              <a:defRPr/>
            </a:pPr>
            <a:r>
              <a:rPr lang="fr-FR" dirty="0">
                <a:latin typeface="Perpetua" pitchFamily="18" charset="0"/>
              </a:rPr>
              <a:t>Fausses couches spontanées, répétées</a:t>
            </a:r>
          </a:p>
        </p:txBody>
      </p:sp>
      <p:cxnSp>
        <p:nvCxnSpPr>
          <p:cNvPr id="5" name="Connecteur droit 4">
            <a:extLst>
              <a:ext uri="{FF2B5EF4-FFF2-40B4-BE49-F238E27FC236}">
                <a16:creationId xmlns:a16="http://schemas.microsoft.com/office/drawing/2014/main" id="{F5E877A7-4DC1-6D2E-45AA-6F9FB8DA8A83}"/>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AFCE69D-D354-5432-88B4-15B3D57425DB}"/>
              </a:ext>
            </a:extLst>
          </p:cNvPr>
          <p:cNvSpPr>
            <a:spLocks noGrp="1" noChangeArrowheads="1"/>
          </p:cNvSpPr>
          <p:nvPr>
            <p:ph type="title"/>
          </p:nvPr>
        </p:nvSpPr>
        <p:spPr>
          <a:xfrm>
            <a:off x="71438" y="142875"/>
            <a:ext cx="7858125" cy="576263"/>
          </a:xfrm>
        </p:spPr>
        <p:txBody>
          <a:bodyPr/>
          <a:lstStyle/>
          <a:p>
            <a:pPr algn="l" eaLnBrk="1" hangingPunct="1">
              <a:defRPr/>
            </a:pPr>
            <a:r>
              <a:rPr lang="fr-FR" sz="2800" u="sng" dirty="0">
                <a:solidFill>
                  <a:srgbClr val="C00000"/>
                </a:solidFill>
                <a:effectLst>
                  <a:outerShdw blurRad="38100" dist="38100" dir="2700000" algn="tl">
                    <a:srgbClr val="000000">
                      <a:alpha val="43137"/>
                    </a:srgbClr>
                  </a:outerShdw>
                </a:effectLst>
                <a:latin typeface="Franklin Gothic Book" pitchFamily="34" charset="0"/>
              </a:rPr>
              <a:t>Etapes de conduite d’un  conseil génétique</a:t>
            </a:r>
            <a:r>
              <a:rPr lang="fr-FR" sz="2800" dirty="0">
                <a:solidFill>
                  <a:srgbClr val="C00000"/>
                </a:solidFill>
                <a:effectLst>
                  <a:outerShdw blurRad="38100" dist="38100" dir="2700000" algn="tl">
                    <a:srgbClr val="000000">
                      <a:alpha val="43137"/>
                    </a:srgbClr>
                  </a:outerShdw>
                </a:effectLst>
                <a:latin typeface="Franklin Gothic Book" pitchFamily="34" charset="0"/>
              </a:rPr>
              <a:t> </a:t>
            </a:r>
          </a:p>
        </p:txBody>
      </p:sp>
      <p:sp>
        <p:nvSpPr>
          <p:cNvPr id="10243" name="Rectangle 3">
            <a:extLst>
              <a:ext uri="{FF2B5EF4-FFF2-40B4-BE49-F238E27FC236}">
                <a16:creationId xmlns:a16="http://schemas.microsoft.com/office/drawing/2014/main" id="{19FAED0A-2A44-BADF-11A1-F55AE07AA17E}"/>
              </a:ext>
            </a:extLst>
          </p:cNvPr>
          <p:cNvSpPr>
            <a:spLocks noGrp="1" noChangeArrowheads="1"/>
          </p:cNvSpPr>
          <p:nvPr>
            <p:ph sz="quarter" idx="1"/>
          </p:nvPr>
        </p:nvSpPr>
        <p:spPr>
          <a:xfrm>
            <a:off x="0" y="928688"/>
            <a:ext cx="9144000" cy="5929312"/>
          </a:xfrm>
        </p:spPr>
        <p:txBody>
          <a:bodyPr/>
          <a:lstStyle/>
          <a:p>
            <a:pPr algn="ctr" eaLnBrk="1" hangingPunct="1">
              <a:lnSpc>
                <a:spcPct val="80000"/>
              </a:lnSpc>
              <a:buFont typeface="Wingdings" panose="05000000000000000000" pitchFamily="2" charset="2"/>
              <a:buNone/>
              <a:defRPr/>
            </a:pPr>
            <a:endParaRPr lang="fr-FR" sz="2000" dirty="0">
              <a:solidFill>
                <a:schemeClr val="bg1"/>
              </a:solidFill>
            </a:endParaRPr>
          </a:p>
          <a:p>
            <a:pPr algn="just" eaLnBrk="1" hangingPunct="1">
              <a:lnSpc>
                <a:spcPct val="80000"/>
              </a:lnSpc>
              <a:defRPr/>
            </a:pPr>
            <a:r>
              <a:rPr lang="fr-FR" sz="2000" dirty="0"/>
              <a:t>Connaissance du mode de transmission de la maladie:</a:t>
            </a:r>
          </a:p>
          <a:p>
            <a:pPr algn="just" eaLnBrk="1" hangingPunct="1">
              <a:lnSpc>
                <a:spcPct val="80000"/>
              </a:lnSpc>
              <a:defRPr/>
            </a:pPr>
            <a:endParaRPr lang="fr-FR" sz="1600" dirty="0"/>
          </a:p>
          <a:p>
            <a:pPr algn="just" eaLnBrk="1" hangingPunct="1">
              <a:lnSpc>
                <a:spcPct val="80000"/>
              </a:lnSpc>
              <a:defRPr/>
            </a:pPr>
            <a:r>
              <a:rPr lang="fr-FR" sz="2000" dirty="0"/>
              <a:t>Calcul du risque selon les lois de Mendel</a:t>
            </a:r>
          </a:p>
          <a:p>
            <a:pPr algn="just" eaLnBrk="1" hangingPunct="1">
              <a:lnSpc>
                <a:spcPct val="80000"/>
              </a:lnSpc>
              <a:defRPr/>
            </a:pPr>
            <a:endParaRPr lang="fr-FR" sz="2000" dirty="0"/>
          </a:p>
          <a:p>
            <a:pPr algn="just" eaLnBrk="1" hangingPunct="1">
              <a:lnSpc>
                <a:spcPct val="80000"/>
              </a:lnSpc>
              <a:defRPr/>
            </a:pPr>
            <a:r>
              <a:rPr lang="fr-FR" sz="2000" dirty="0">
                <a:effectLst>
                  <a:outerShdw blurRad="38100" dist="38100" dir="2700000" algn="tl">
                    <a:srgbClr val="000000">
                      <a:alpha val="43137"/>
                    </a:srgbClr>
                  </a:outerShdw>
                </a:effectLst>
                <a:cs typeface="Arial" charset="0"/>
              </a:rPr>
              <a:t>Tenir compte, lors des calculs, des pièges des différentes transmissions</a:t>
            </a:r>
            <a:r>
              <a:rPr lang="fr-FR" sz="2000" dirty="0"/>
              <a:t> </a:t>
            </a:r>
          </a:p>
          <a:p>
            <a:pPr algn="just" eaLnBrk="1" hangingPunct="1">
              <a:lnSpc>
                <a:spcPct val="80000"/>
              </a:lnSpc>
              <a:defRPr/>
            </a:pPr>
            <a:endParaRPr lang="fr-FR" sz="2000" dirty="0"/>
          </a:p>
          <a:p>
            <a:pPr algn="just" eaLnBrk="1" hangingPunct="1">
              <a:lnSpc>
                <a:spcPct val="80000"/>
              </a:lnSpc>
              <a:defRPr/>
            </a:pPr>
            <a:r>
              <a:rPr lang="fr-FR" sz="2000" dirty="0"/>
              <a:t>Calcul du risque plus affiné en tenant compte de la fréquence, prévalence de la maladie dans la population.</a:t>
            </a:r>
          </a:p>
          <a:p>
            <a:pPr algn="just" eaLnBrk="1" hangingPunct="1">
              <a:lnSpc>
                <a:spcPct val="80000"/>
              </a:lnSpc>
              <a:defRPr/>
            </a:pPr>
            <a:endParaRPr lang="fr-FR" sz="2000" dirty="0"/>
          </a:p>
          <a:p>
            <a:pPr algn="just" eaLnBrk="1" hangingPunct="1">
              <a:lnSpc>
                <a:spcPct val="80000"/>
              </a:lnSpc>
              <a:defRPr/>
            </a:pPr>
            <a:r>
              <a:rPr lang="fr-FR" sz="2000" dirty="0"/>
              <a:t>Calcul du risque est plus correcte en tenant compte de la biologie moléculaire </a:t>
            </a:r>
          </a:p>
          <a:p>
            <a:pPr algn="just" eaLnBrk="1" hangingPunct="1">
              <a:lnSpc>
                <a:spcPct val="80000"/>
              </a:lnSpc>
              <a:defRPr/>
            </a:pPr>
            <a:endParaRPr lang="fr-FR" sz="2000" dirty="0">
              <a:solidFill>
                <a:schemeClr val="bg1"/>
              </a:solidFill>
            </a:endParaRPr>
          </a:p>
          <a:p>
            <a:pPr lvl="1" algn="just" eaLnBrk="1" hangingPunct="1">
              <a:lnSpc>
                <a:spcPct val="80000"/>
              </a:lnSpc>
              <a:defRPr/>
            </a:pPr>
            <a:r>
              <a:rPr lang="fr-FR" sz="1800" dirty="0">
                <a:solidFill>
                  <a:srgbClr val="66FFCC"/>
                </a:solidFill>
              </a:rPr>
              <a:t>La détermination du risque doit se faire en premier pour les apparentés du probant les plus proches (premier degré).</a:t>
            </a:r>
          </a:p>
          <a:p>
            <a:pPr lvl="1" algn="just" eaLnBrk="1" hangingPunct="1">
              <a:lnSpc>
                <a:spcPct val="80000"/>
              </a:lnSpc>
              <a:defRPr/>
            </a:pPr>
            <a:endParaRPr lang="fr-FR" sz="1800" dirty="0">
              <a:solidFill>
                <a:srgbClr val="66FFCC"/>
              </a:solidFill>
            </a:endParaRPr>
          </a:p>
          <a:p>
            <a:pPr lvl="1" algn="just" eaLnBrk="1" hangingPunct="1">
              <a:lnSpc>
                <a:spcPct val="80000"/>
              </a:lnSpc>
              <a:defRPr/>
            </a:pPr>
            <a:r>
              <a:rPr lang="fr-FR" sz="1800" dirty="0">
                <a:solidFill>
                  <a:srgbClr val="66FFCC"/>
                </a:solidFill>
              </a:rPr>
              <a:t>Dans les maladies à transmission liées à l’X, le risque sera calculé pour les apparentés les plus éloignés.</a:t>
            </a:r>
          </a:p>
        </p:txBody>
      </p:sp>
      <p:cxnSp>
        <p:nvCxnSpPr>
          <p:cNvPr id="4" name="Connecteur droit 3">
            <a:extLst>
              <a:ext uri="{FF2B5EF4-FFF2-40B4-BE49-F238E27FC236}">
                <a16:creationId xmlns:a16="http://schemas.microsoft.com/office/drawing/2014/main" id="{B09C7D37-1735-E674-2A1E-7ADEC223EA78}"/>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7333056-6E1A-FC27-906E-807504D31BCB}"/>
              </a:ext>
            </a:extLst>
          </p:cNvPr>
          <p:cNvSpPr>
            <a:spLocks noGrp="1" noChangeArrowheads="1"/>
          </p:cNvSpPr>
          <p:nvPr>
            <p:ph type="title"/>
          </p:nvPr>
        </p:nvSpPr>
        <p:spPr>
          <a:xfrm>
            <a:off x="71438" y="142875"/>
            <a:ext cx="7858125" cy="576263"/>
          </a:xfrm>
        </p:spPr>
        <p:txBody>
          <a:bodyPr/>
          <a:lstStyle/>
          <a:p>
            <a:pPr algn="l" eaLnBrk="1" hangingPunct="1">
              <a:defRPr/>
            </a:pPr>
            <a:r>
              <a:rPr lang="fr-FR" sz="2800" u="sng" dirty="0">
                <a:solidFill>
                  <a:srgbClr val="C00000"/>
                </a:solidFill>
                <a:effectLst>
                  <a:outerShdw blurRad="38100" dist="38100" dir="2700000" algn="tl">
                    <a:srgbClr val="000000">
                      <a:alpha val="43137"/>
                    </a:srgbClr>
                  </a:outerShdw>
                </a:effectLst>
                <a:latin typeface="Franklin Gothic Book" pitchFamily="34" charset="0"/>
              </a:rPr>
              <a:t>Calcul du risque et conseil génétique</a:t>
            </a:r>
            <a:r>
              <a:rPr lang="fr-FR" sz="2800" dirty="0">
                <a:solidFill>
                  <a:srgbClr val="C00000"/>
                </a:solidFill>
                <a:effectLst>
                  <a:outerShdw blurRad="38100" dist="38100" dir="2700000" algn="tl">
                    <a:srgbClr val="000000">
                      <a:alpha val="43137"/>
                    </a:srgbClr>
                  </a:outerShdw>
                </a:effectLst>
                <a:latin typeface="Franklin Gothic Book" pitchFamily="34" charset="0"/>
              </a:rPr>
              <a:t> </a:t>
            </a:r>
          </a:p>
        </p:txBody>
      </p:sp>
      <p:sp>
        <p:nvSpPr>
          <p:cNvPr id="31747" name="Rectangle 3">
            <a:extLst>
              <a:ext uri="{FF2B5EF4-FFF2-40B4-BE49-F238E27FC236}">
                <a16:creationId xmlns:a16="http://schemas.microsoft.com/office/drawing/2014/main" id="{0D647B6B-60DB-E863-42B9-7DF739D0DD7F}"/>
              </a:ext>
            </a:extLst>
          </p:cNvPr>
          <p:cNvSpPr>
            <a:spLocks noGrp="1" noChangeArrowheads="1"/>
          </p:cNvSpPr>
          <p:nvPr>
            <p:ph sz="quarter" idx="1"/>
          </p:nvPr>
        </p:nvSpPr>
        <p:spPr>
          <a:xfrm>
            <a:off x="0" y="928688"/>
            <a:ext cx="9144000" cy="5929312"/>
          </a:xfrm>
        </p:spPr>
        <p:txBody>
          <a:bodyPr/>
          <a:lstStyle/>
          <a:p>
            <a:pPr algn="ctr" eaLnBrk="1" hangingPunct="1">
              <a:lnSpc>
                <a:spcPct val="80000"/>
              </a:lnSpc>
              <a:buFont typeface="Wingdings" panose="05000000000000000000" pitchFamily="2" charset="2"/>
              <a:buNone/>
              <a:defRPr/>
            </a:pPr>
            <a:endParaRPr lang="fr-FR" sz="2000" dirty="0">
              <a:solidFill>
                <a:schemeClr val="bg1"/>
              </a:solidFill>
            </a:endParaRPr>
          </a:p>
          <a:p>
            <a:pPr algn="just" eaLnBrk="1" hangingPunct="1">
              <a:lnSpc>
                <a:spcPct val="80000"/>
              </a:lnSpc>
              <a:defRPr/>
            </a:pPr>
            <a:r>
              <a:rPr lang="fr-FR" sz="2000" dirty="0">
                <a:solidFill>
                  <a:schemeClr val="bg2">
                    <a:lumMod val="50000"/>
                  </a:schemeClr>
                </a:solidFill>
              </a:rPr>
              <a:t>Connaissance du mode de transmission de la maladie</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dirty="0">
                <a:solidFill>
                  <a:schemeClr val="bg2">
                    <a:lumMod val="50000"/>
                  </a:schemeClr>
                </a:solidFill>
              </a:rPr>
              <a:t>Calcul du risque selon les lois de Mendel</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b="1" dirty="0">
                <a:solidFill>
                  <a:schemeClr val="bg2">
                    <a:lumMod val="50000"/>
                  </a:schemeClr>
                </a:solidFill>
              </a:rPr>
              <a:t>Tenir compte lors du calcul de la pénétrance et l’expressivité </a:t>
            </a:r>
          </a:p>
          <a:p>
            <a:pPr algn="just" eaLnBrk="1" hangingPunct="1">
              <a:lnSpc>
                <a:spcPct val="80000"/>
              </a:lnSpc>
              <a:defRPr/>
            </a:pPr>
            <a:endParaRPr lang="fr-FR" sz="2000" dirty="0">
              <a:solidFill>
                <a:schemeClr val="bg1"/>
              </a:solidFill>
            </a:endParaRPr>
          </a:p>
          <a:p>
            <a:pPr algn="just" eaLnBrk="1" hangingPunct="1">
              <a:lnSpc>
                <a:spcPct val="80000"/>
              </a:lnSpc>
              <a:defRPr/>
            </a:pPr>
            <a:r>
              <a:rPr lang="fr-FR" sz="2400" dirty="0">
                <a:solidFill>
                  <a:srgbClr val="FFFF00"/>
                </a:solidFill>
              </a:rPr>
              <a:t>Calcul du risque plus affiné en tenant compte de la fréquence, prévalence de la maladie dans la population.</a:t>
            </a:r>
          </a:p>
          <a:p>
            <a:pPr algn="just" eaLnBrk="1" hangingPunct="1">
              <a:lnSpc>
                <a:spcPct val="80000"/>
              </a:lnSpc>
              <a:defRPr/>
            </a:pPr>
            <a:endParaRPr lang="fr-FR" sz="2000" dirty="0">
              <a:solidFill>
                <a:schemeClr val="bg1"/>
              </a:solidFill>
            </a:endParaRPr>
          </a:p>
          <a:p>
            <a:pPr algn="just" eaLnBrk="1" hangingPunct="1">
              <a:lnSpc>
                <a:spcPct val="80000"/>
              </a:lnSpc>
              <a:defRPr/>
            </a:pPr>
            <a:r>
              <a:rPr lang="fr-FR" sz="2000" dirty="0">
                <a:solidFill>
                  <a:schemeClr val="bg2">
                    <a:lumMod val="50000"/>
                  </a:schemeClr>
                </a:solidFill>
              </a:rPr>
              <a:t>Calcul du risque est plus correcte en tenant compte de la biologie moléculaire </a:t>
            </a:r>
          </a:p>
          <a:p>
            <a:pPr algn="just" eaLnBrk="1" hangingPunct="1">
              <a:lnSpc>
                <a:spcPct val="80000"/>
              </a:lnSpc>
              <a:defRPr/>
            </a:pPr>
            <a:endParaRPr lang="fr-FR" sz="2000" dirty="0">
              <a:solidFill>
                <a:schemeClr val="bg2">
                  <a:lumMod val="50000"/>
                </a:schemeClr>
              </a:solidFill>
            </a:endParaRPr>
          </a:p>
          <a:p>
            <a:pPr lvl="1" algn="just" eaLnBrk="1" hangingPunct="1">
              <a:lnSpc>
                <a:spcPct val="80000"/>
              </a:lnSpc>
              <a:defRPr/>
            </a:pPr>
            <a:r>
              <a:rPr lang="fr-FR" sz="1800" dirty="0">
                <a:solidFill>
                  <a:schemeClr val="bg2">
                    <a:lumMod val="50000"/>
                  </a:schemeClr>
                </a:solidFill>
              </a:rPr>
              <a:t>La détermination du risque doit se faire en premier pour les apparentés du probant les plus proches (premier degré).</a:t>
            </a:r>
          </a:p>
          <a:p>
            <a:pPr lvl="1" algn="just" eaLnBrk="1" hangingPunct="1">
              <a:lnSpc>
                <a:spcPct val="80000"/>
              </a:lnSpc>
              <a:defRPr/>
            </a:pPr>
            <a:endParaRPr lang="fr-FR" sz="1800" dirty="0">
              <a:solidFill>
                <a:schemeClr val="bg2">
                  <a:lumMod val="50000"/>
                </a:schemeClr>
              </a:solidFill>
            </a:endParaRPr>
          </a:p>
          <a:p>
            <a:pPr lvl="1" algn="just" eaLnBrk="1" hangingPunct="1">
              <a:lnSpc>
                <a:spcPct val="80000"/>
              </a:lnSpc>
              <a:defRPr/>
            </a:pPr>
            <a:r>
              <a:rPr lang="fr-FR" sz="1800" dirty="0">
                <a:solidFill>
                  <a:schemeClr val="bg2">
                    <a:lumMod val="50000"/>
                  </a:schemeClr>
                </a:solidFill>
              </a:rPr>
              <a:t>Dans les maladies à transmission liées à l’X, le risque sera calculé pour les apparentés les plus éloignés.</a:t>
            </a:r>
          </a:p>
        </p:txBody>
      </p:sp>
      <p:cxnSp>
        <p:nvCxnSpPr>
          <p:cNvPr id="4" name="Connecteur droit 3">
            <a:extLst>
              <a:ext uri="{FF2B5EF4-FFF2-40B4-BE49-F238E27FC236}">
                <a16:creationId xmlns:a16="http://schemas.microsoft.com/office/drawing/2014/main" id="{91F751F4-7263-75D8-9302-CEDBF2EE8838}"/>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A075029-FA9A-D9D6-323B-8CFEFFB82882}"/>
              </a:ext>
            </a:extLst>
          </p:cNvPr>
          <p:cNvSpPr>
            <a:spLocks noGrp="1" noChangeArrowheads="1"/>
          </p:cNvSpPr>
          <p:nvPr>
            <p:ph type="title"/>
          </p:nvPr>
        </p:nvSpPr>
        <p:spPr>
          <a:xfrm>
            <a:off x="71438" y="142875"/>
            <a:ext cx="7858125" cy="576263"/>
          </a:xfrm>
        </p:spPr>
        <p:txBody>
          <a:bodyPr/>
          <a:lstStyle/>
          <a:p>
            <a:pPr algn="l" eaLnBrk="1" hangingPunct="1">
              <a:defRPr/>
            </a:pPr>
            <a:r>
              <a:rPr lang="fr-FR" sz="2800" u="sng" dirty="0">
                <a:solidFill>
                  <a:srgbClr val="C00000"/>
                </a:solidFill>
                <a:effectLst>
                  <a:outerShdw blurRad="38100" dist="38100" dir="2700000" algn="tl">
                    <a:srgbClr val="000000">
                      <a:alpha val="43137"/>
                    </a:srgbClr>
                  </a:outerShdw>
                </a:effectLst>
                <a:latin typeface="Franklin Gothic Book" pitchFamily="34" charset="0"/>
              </a:rPr>
              <a:t>Etapes de conduite d’un  conseil génétique</a:t>
            </a:r>
            <a:r>
              <a:rPr lang="fr-FR" sz="2800" dirty="0">
                <a:solidFill>
                  <a:srgbClr val="C00000"/>
                </a:solidFill>
                <a:effectLst>
                  <a:outerShdw blurRad="38100" dist="38100" dir="2700000" algn="tl">
                    <a:srgbClr val="000000">
                      <a:alpha val="43137"/>
                    </a:srgbClr>
                  </a:outerShdw>
                </a:effectLst>
                <a:latin typeface="Franklin Gothic Book" pitchFamily="34" charset="0"/>
              </a:rPr>
              <a:t> </a:t>
            </a:r>
          </a:p>
        </p:txBody>
      </p:sp>
      <p:sp>
        <p:nvSpPr>
          <p:cNvPr id="10243" name="Rectangle 3">
            <a:extLst>
              <a:ext uri="{FF2B5EF4-FFF2-40B4-BE49-F238E27FC236}">
                <a16:creationId xmlns:a16="http://schemas.microsoft.com/office/drawing/2014/main" id="{EA532B9A-FFC3-B807-59F8-0CCD7CBA8A0D}"/>
              </a:ext>
            </a:extLst>
          </p:cNvPr>
          <p:cNvSpPr>
            <a:spLocks noGrp="1" noChangeArrowheads="1"/>
          </p:cNvSpPr>
          <p:nvPr>
            <p:ph sz="quarter" idx="1"/>
          </p:nvPr>
        </p:nvSpPr>
        <p:spPr>
          <a:xfrm>
            <a:off x="0" y="928688"/>
            <a:ext cx="9144000" cy="5929312"/>
          </a:xfrm>
        </p:spPr>
        <p:txBody>
          <a:bodyPr/>
          <a:lstStyle/>
          <a:p>
            <a:pPr algn="ctr" eaLnBrk="1" hangingPunct="1">
              <a:lnSpc>
                <a:spcPct val="80000"/>
              </a:lnSpc>
              <a:buFont typeface="Wingdings" panose="05000000000000000000" pitchFamily="2" charset="2"/>
              <a:buNone/>
              <a:defRPr/>
            </a:pPr>
            <a:endParaRPr lang="fr-FR" sz="2000" dirty="0">
              <a:solidFill>
                <a:schemeClr val="bg1"/>
              </a:solidFill>
            </a:endParaRPr>
          </a:p>
          <a:p>
            <a:pPr algn="just" eaLnBrk="1" hangingPunct="1">
              <a:lnSpc>
                <a:spcPct val="80000"/>
              </a:lnSpc>
              <a:defRPr/>
            </a:pPr>
            <a:r>
              <a:rPr lang="fr-FR" sz="2000" dirty="0"/>
              <a:t>Connaissance du mode de transmission de la maladie:</a:t>
            </a:r>
          </a:p>
          <a:p>
            <a:pPr algn="just" eaLnBrk="1" hangingPunct="1">
              <a:lnSpc>
                <a:spcPct val="80000"/>
              </a:lnSpc>
              <a:defRPr/>
            </a:pPr>
            <a:endParaRPr lang="fr-FR" sz="1600" dirty="0"/>
          </a:p>
          <a:p>
            <a:pPr algn="just" eaLnBrk="1" hangingPunct="1">
              <a:lnSpc>
                <a:spcPct val="80000"/>
              </a:lnSpc>
              <a:defRPr/>
            </a:pPr>
            <a:r>
              <a:rPr lang="fr-FR" sz="2000" dirty="0"/>
              <a:t>Calcul du risque selon les lois de Mendel</a:t>
            </a:r>
          </a:p>
          <a:p>
            <a:pPr algn="just" eaLnBrk="1" hangingPunct="1">
              <a:lnSpc>
                <a:spcPct val="80000"/>
              </a:lnSpc>
              <a:defRPr/>
            </a:pPr>
            <a:endParaRPr lang="fr-FR" sz="2000" dirty="0"/>
          </a:p>
          <a:p>
            <a:pPr algn="just" eaLnBrk="1" hangingPunct="1">
              <a:lnSpc>
                <a:spcPct val="80000"/>
              </a:lnSpc>
              <a:defRPr/>
            </a:pPr>
            <a:r>
              <a:rPr lang="fr-FR" sz="2000" dirty="0">
                <a:effectLst>
                  <a:outerShdw blurRad="38100" dist="38100" dir="2700000" algn="tl">
                    <a:srgbClr val="000000">
                      <a:alpha val="43137"/>
                    </a:srgbClr>
                  </a:outerShdw>
                </a:effectLst>
                <a:cs typeface="Arial" charset="0"/>
              </a:rPr>
              <a:t>Tenir compte, lors des calculs, des pièges des différentes transmissions</a:t>
            </a:r>
            <a:r>
              <a:rPr lang="fr-FR" sz="2000" dirty="0"/>
              <a:t> </a:t>
            </a:r>
          </a:p>
          <a:p>
            <a:pPr algn="just" eaLnBrk="1" hangingPunct="1">
              <a:lnSpc>
                <a:spcPct val="80000"/>
              </a:lnSpc>
              <a:defRPr/>
            </a:pPr>
            <a:endParaRPr lang="fr-FR" sz="2000" dirty="0"/>
          </a:p>
          <a:p>
            <a:pPr algn="just" eaLnBrk="1" hangingPunct="1">
              <a:lnSpc>
                <a:spcPct val="80000"/>
              </a:lnSpc>
              <a:defRPr/>
            </a:pPr>
            <a:r>
              <a:rPr lang="fr-FR" sz="2000" dirty="0"/>
              <a:t>Calcul du risque plus affiné en tenant compte de la fréquence, prévalence de la maladie dans la population.</a:t>
            </a:r>
          </a:p>
          <a:p>
            <a:pPr algn="just" eaLnBrk="1" hangingPunct="1">
              <a:lnSpc>
                <a:spcPct val="80000"/>
              </a:lnSpc>
              <a:defRPr/>
            </a:pPr>
            <a:endParaRPr lang="fr-FR" sz="2000" dirty="0"/>
          </a:p>
          <a:p>
            <a:pPr algn="just" eaLnBrk="1" hangingPunct="1">
              <a:lnSpc>
                <a:spcPct val="80000"/>
              </a:lnSpc>
              <a:defRPr/>
            </a:pPr>
            <a:r>
              <a:rPr lang="fr-FR" sz="2000" dirty="0"/>
              <a:t>Calcul du risque est plus correcte en tenant compte de la biologie moléculaire </a:t>
            </a:r>
          </a:p>
          <a:p>
            <a:pPr algn="just" eaLnBrk="1" hangingPunct="1">
              <a:lnSpc>
                <a:spcPct val="80000"/>
              </a:lnSpc>
              <a:defRPr/>
            </a:pPr>
            <a:endParaRPr lang="fr-FR" sz="2000" dirty="0">
              <a:solidFill>
                <a:schemeClr val="bg1"/>
              </a:solidFill>
            </a:endParaRPr>
          </a:p>
          <a:p>
            <a:pPr lvl="1" algn="just" eaLnBrk="1" hangingPunct="1">
              <a:lnSpc>
                <a:spcPct val="80000"/>
              </a:lnSpc>
              <a:defRPr/>
            </a:pPr>
            <a:r>
              <a:rPr lang="fr-FR" sz="1800" dirty="0">
                <a:solidFill>
                  <a:srgbClr val="66FFCC"/>
                </a:solidFill>
              </a:rPr>
              <a:t>La détermination du risque doit se faire en premier pour les apparentés du probant les plus proches (premier degré).</a:t>
            </a:r>
          </a:p>
          <a:p>
            <a:pPr lvl="1" algn="just" eaLnBrk="1" hangingPunct="1">
              <a:lnSpc>
                <a:spcPct val="80000"/>
              </a:lnSpc>
              <a:defRPr/>
            </a:pPr>
            <a:endParaRPr lang="fr-FR" sz="1800" dirty="0">
              <a:solidFill>
                <a:srgbClr val="66FFCC"/>
              </a:solidFill>
            </a:endParaRPr>
          </a:p>
          <a:p>
            <a:pPr lvl="1" algn="just" eaLnBrk="1" hangingPunct="1">
              <a:lnSpc>
                <a:spcPct val="80000"/>
              </a:lnSpc>
              <a:defRPr/>
            </a:pPr>
            <a:r>
              <a:rPr lang="fr-FR" sz="1800" dirty="0">
                <a:solidFill>
                  <a:srgbClr val="66FFCC"/>
                </a:solidFill>
              </a:rPr>
              <a:t>Dans les maladies à transmission liées à l’X, le risque sera calculé pour les apparentés les plus éloignés.</a:t>
            </a:r>
          </a:p>
        </p:txBody>
      </p:sp>
      <p:cxnSp>
        <p:nvCxnSpPr>
          <p:cNvPr id="4" name="Connecteur droit 3">
            <a:extLst>
              <a:ext uri="{FF2B5EF4-FFF2-40B4-BE49-F238E27FC236}">
                <a16:creationId xmlns:a16="http://schemas.microsoft.com/office/drawing/2014/main" id="{CB190B5E-15FF-28A0-5F1F-A204317EDBC1}"/>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6F0C1A8-E166-683B-9BF6-DF1DC76015FE}"/>
              </a:ext>
            </a:extLst>
          </p:cNvPr>
          <p:cNvSpPr>
            <a:spLocks noGrp="1" noChangeArrowheads="1"/>
          </p:cNvSpPr>
          <p:nvPr>
            <p:ph type="title"/>
          </p:nvPr>
        </p:nvSpPr>
        <p:spPr>
          <a:xfrm>
            <a:off x="71438" y="142875"/>
            <a:ext cx="7858125" cy="576263"/>
          </a:xfrm>
        </p:spPr>
        <p:txBody>
          <a:bodyPr/>
          <a:lstStyle/>
          <a:p>
            <a:pPr algn="l" eaLnBrk="1" hangingPunct="1">
              <a:defRPr/>
            </a:pPr>
            <a:r>
              <a:rPr lang="fr-FR" sz="2800" u="sng" dirty="0">
                <a:solidFill>
                  <a:srgbClr val="C00000"/>
                </a:solidFill>
                <a:effectLst>
                  <a:outerShdw blurRad="38100" dist="38100" dir="2700000" algn="tl">
                    <a:srgbClr val="000000">
                      <a:alpha val="43137"/>
                    </a:srgbClr>
                  </a:outerShdw>
                </a:effectLst>
                <a:latin typeface="Franklin Gothic Book" pitchFamily="34" charset="0"/>
              </a:rPr>
              <a:t>Calcul du risque et conseil génétique</a:t>
            </a:r>
            <a:r>
              <a:rPr lang="fr-FR" sz="2800" dirty="0">
                <a:solidFill>
                  <a:srgbClr val="C00000"/>
                </a:solidFill>
                <a:effectLst>
                  <a:outerShdw blurRad="38100" dist="38100" dir="2700000" algn="tl">
                    <a:srgbClr val="000000">
                      <a:alpha val="43137"/>
                    </a:srgbClr>
                  </a:outerShdw>
                </a:effectLst>
                <a:latin typeface="Franklin Gothic Book" pitchFamily="34" charset="0"/>
              </a:rPr>
              <a:t> </a:t>
            </a:r>
          </a:p>
        </p:txBody>
      </p:sp>
      <p:sp>
        <p:nvSpPr>
          <p:cNvPr id="13315" name="Rectangle 3">
            <a:extLst>
              <a:ext uri="{FF2B5EF4-FFF2-40B4-BE49-F238E27FC236}">
                <a16:creationId xmlns:a16="http://schemas.microsoft.com/office/drawing/2014/main" id="{C963EC6E-6989-F050-3BBF-524EA4448DD9}"/>
              </a:ext>
            </a:extLst>
          </p:cNvPr>
          <p:cNvSpPr>
            <a:spLocks noGrp="1" noChangeArrowheads="1"/>
          </p:cNvSpPr>
          <p:nvPr>
            <p:ph sz="quarter" idx="1"/>
          </p:nvPr>
        </p:nvSpPr>
        <p:spPr>
          <a:xfrm>
            <a:off x="0" y="928688"/>
            <a:ext cx="9144000" cy="5929312"/>
          </a:xfrm>
        </p:spPr>
        <p:txBody>
          <a:bodyPr/>
          <a:lstStyle/>
          <a:p>
            <a:pPr algn="ctr" eaLnBrk="1" hangingPunct="1">
              <a:lnSpc>
                <a:spcPct val="80000"/>
              </a:lnSpc>
              <a:buFont typeface="Wingdings" panose="05000000000000000000" pitchFamily="2" charset="2"/>
              <a:buNone/>
              <a:defRPr/>
            </a:pPr>
            <a:endParaRPr lang="fr-FR" sz="2000" dirty="0">
              <a:solidFill>
                <a:schemeClr val="bg1"/>
              </a:solidFill>
            </a:endParaRPr>
          </a:p>
          <a:p>
            <a:pPr algn="just" eaLnBrk="1" hangingPunct="1">
              <a:lnSpc>
                <a:spcPct val="80000"/>
              </a:lnSpc>
              <a:defRPr/>
            </a:pPr>
            <a:r>
              <a:rPr lang="fr-FR" sz="2000" dirty="0">
                <a:solidFill>
                  <a:srgbClr val="FFFF00"/>
                </a:solidFill>
              </a:rPr>
              <a:t>Connaissance du mode de transmission de la maladie</a:t>
            </a:r>
            <a:r>
              <a:rPr lang="fr-FR" sz="2000" dirty="0">
                <a:solidFill>
                  <a:schemeClr val="bg1"/>
                </a:solidFill>
              </a:rPr>
              <a:t>: </a:t>
            </a:r>
            <a:r>
              <a:rPr lang="fr-FR" sz="1600" b="1" dirty="0">
                <a:solidFill>
                  <a:srgbClr val="00B0F0"/>
                </a:solidFill>
              </a:rPr>
              <a:t>constitue la base de l’estimation du risque, utilisé lors du conseil génétique</a:t>
            </a:r>
            <a:endParaRPr lang="fr-FR" sz="1600" dirty="0">
              <a:solidFill>
                <a:srgbClr val="00B0F0"/>
              </a:solidFill>
            </a:endParaRPr>
          </a:p>
          <a:p>
            <a:pPr algn="just" eaLnBrk="1" hangingPunct="1">
              <a:lnSpc>
                <a:spcPct val="80000"/>
              </a:lnSpc>
              <a:defRPr/>
            </a:pPr>
            <a:r>
              <a:rPr lang="fr-FR" sz="2000" dirty="0">
                <a:solidFill>
                  <a:srgbClr val="FFFF00"/>
                </a:solidFill>
              </a:rPr>
              <a:t>Calcul du risque selon les lois de Mendel</a:t>
            </a:r>
          </a:p>
          <a:p>
            <a:pPr algn="just" eaLnBrk="1" hangingPunct="1">
              <a:lnSpc>
                <a:spcPct val="80000"/>
              </a:lnSpc>
              <a:defRPr/>
            </a:pPr>
            <a:endParaRPr lang="fr-FR" sz="2000" dirty="0">
              <a:solidFill>
                <a:schemeClr val="bg1"/>
              </a:solidFill>
            </a:endParaRPr>
          </a:p>
          <a:p>
            <a:pPr algn="just" eaLnBrk="1" hangingPunct="1">
              <a:lnSpc>
                <a:spcPct val="80000"/>
              </a:lnSpc>
              <a:defRPr/>
            </a:pPr>
            <a:r>
              <a:rPr lang="fr-FR" sz="2000" dirty="0">
                <a:solidFill>
                  <a:schemeClr val="bg2">
                    <a:lumMod val="50000"/>
                  </a:schemeClr>
                </a:solidFill>
                <a:effectLst>
                  <a:outerShdw blurRad="38100" dist="38100" dir="2700000" algn="tl">
                    <a:srgbClr val="000000">
                      <a:alpha val="43137"/>
                    </a:srgbClr>
                  </a:outerShdw>
                </a:effectLst>
                <a:cs typeface="Arial" charset="0"/>
              </a:rPr>
              <a:t>Tenir compte, lors des calculs, des pièges des différentes transmissions</a:t>
            </a:r>
            <a:r>
              <a:rPr lang="fr-FR" sz="2000" dirty="0">
                <a:solidFill>
                  <a:schemeClr val="bg2">
                    <a:lumMod val="50000"/>
                  </a:schemeClr>
                </a:solidFill>
              </a:rPr>
              <a:t> </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dirty="0">
                <a:solidFill>
                  <a:schemeClr val="bg2">
                    <a:lumMod val="50000"/>
                  </a:schemeClr>
                </a:solidFill>
              </a:rPr>
              <a:t>Calcul du risque plus affiné en tenant compte de la fréquence, prévalence de la maladie dans la population.</a:t>
            </a:r>
          </a:p>
          <a:p>
            <a:pPr algn="just" eaLnBrk="1" hangingPunct="1">
              <a:lnSpc>
                <a:spcPct val="80000"/>
              </a:lnSpc>
              <a:defRPr/>
            </a:pPr>
            <a:endParaRPr lang="fr-FR" sz="2000" dirty="0">
              <a:solidFill>
                <a:schemeClr val="bg2">
                  <a:lumMod val="50000"/>
                </a:schemeClr>
              </a:solidFill>
            </a:endParaRPr>
          </a:p>
          <a:p>
            <a:pPr algn="just" eaLnBrk="1" hangingPunct="1">
              <a:lnSpc>
                <a:spcPct val="80000"/>
              </a:lnSpc>
              <a:defRPr/>
            </a:pPr>
            <a:r>
              <a:rPr lang="fr-FR" sz="2000" dirty="0">
                <a:solidFill>
                  <a:schemeClr val="bg2">
                    <a:lumMod val="50000"/>
                  </a:schemeClr>
                </a:solidFill>
              </a:rPr>
              <a:t>Calcul du risque est plus correcte en tenant compte de la biologie moléculaire </a:t>
            </a:r>
          </a:p>
          <a:p>
            <a:pPr algn="just" eaLnBrk="1" hangingPunct="1">
              <a:lnSpc>
                <a:spcPct val="80000"/>
              </a:lnSpc>
              <a:defRPr/>
            </a:pPr>
            <a:endParaRPr lang="fr-FR" sz="2000" dirty="0">
              <a:solidFill>
                <a:schemeClr val="bg2">
                  <a:lumMod val="50000"/>
                </a:schemeClr>
              </a:solidFill>
            </a:endParaRPr>
          </a:p>
          <a:p>
            <a:pPr lvl="1" algn="just" eaLnBrk="1" hangingPunct="1">
              <a:lnSpc>
                <a:spcPct val="80000"/>
              </a:lnSpc>
              <a:defRPr/>
            </a:pPr>
            <a:r>
              <a:rPr lang="fr-FR" sz="1800" dirty="0">
                <a:solidFill>
                  <a:schemeClr val="bg2">
                    <a:lumMod val="50000"/>
                  </a:schemeClr>
                </a:solidFill>
              </a:rPr>
              <a:t>La détermination du risque doit se faire en premier pour les apparentés du probant les plus proches (premier degré).</a:t>
            </a:r>
          </a:p>
          <a:p>
            <a:pPr lvl="1" algn="just" eaLnBrk="1" hangingPunct="1">
              <a:lnSpc>
                <a:spcPct val="80000"/>
              </a:lnSpc>
              <a:defRPr/>
            </a:pPr>
            <a:endParaRPr lang="fr-FR" sz="1800" dirty="0">
              <a:solidFill>
                <a:schemeClr val="bg2">
                  <a:lumMod val="50000"/>
                </a:schemeClr>
              </a:solidFill>
            </a:endParaRPr>
          </a:p>
          <a:p>
            <a:pPr lvl="1" algn="just" eaLnBrk="1" hangingPunct="1">
              <a:lnSpc>
                <a:spcPct val="80000"/>
              </a:lnSpc>
              <a:defRPr/>
            </a:pPr>
            <a:r>
              <a:rPr lang="fr-FR" sz="1800" dirty="0">
                <a:solidFill>
                  <a:schemeClr val="bg2">
                    <a:lumMod val="50000"/>
                  </a:schemeClr>
                </a:solidFill>
              </a:rPr>
              <a:t>Dans les maladies à transmission liées à l’X, le risque sera calculé pour les apparentés les plus éloignés.</a:t>
            </a:r>
          </a:p>
        </p:txBody>
      </p:sp>
      <p:cxnSp>
        <p:nvCxnSpPr>
          <p:cNvPr id="4" name="Connecteur droit 3">
            <a:extLst>
              <a:ext uri="{FF2B5EF4-FFF2-40B4-BE49-F238E27FC236}">
                <a16:creationId xmlns:a16="http://schemas.microsoft.com/office/drawing/2014/main" id="{FA654752-FC4D-E7C4-B299-D736DE971D58}"/>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3" name="Picture 4">
            <a:extLst>
              <a:ext uri="{FF2B5EF4-FFF2-40B4-BE49-F238E27FC236}">
                <a16:creationId xmlns:a16="http://schemas.microsoft.com/office/drawing/2014/main" id="{7F719D68-C361-1833-40A0-20C8DB3447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25" y="1714500"/>
            <a:ext cx="3476625" cy="3714750"/>
          </a:xfrm>
          <a:prstGeom prst="rect">
            <a:avLst/>
          </a:prstGeom>
          <a:gradFill rotWithShape="1">
            <a:gsLst>
              <a:gs pos="0">
                <a:schemeClr val="accent1"/>
              </a:gs>
              <a:gs pos="100000">
                <a:srgbClr val="0047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6434" name="Rectangle 5">
            <a:extLst>
              <a:ext uri="{FF2B5EF4-FFF2-40B4-BE49-F238E27FC236}">
                <a16:creationId xmlns:a16="http://schemas.microsoft.com/office/drawing/2014/main" id="{3D348BDF-87D6-98A4-A0D3-876658B70B7B}"/>
              </a:ext>
            </a:extLst>
          </p:cNvPr>
          <p:cNvSpPr>
            <a:spLocks noChangeArrowheads="1"/>
          </p:cNvSpPr>
          <p:nvPr/>
        </p:nvSpPr>
        <p:spPr bwMode="auto">
          <a:xfrm>
            <a:off x="0" y="1071563"/>
            <a:ext cx="6429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400" b="1" u="sng">
                <a:solidFill>
                  <a:srgbClr val="FF0000"/>
                </a:solidFill>
                <a:latin typeface="Arial" panose="020B0604020202020204" pitchFamily="34" charset="0"/>
                <a:ea typeface="Times New Roman" panose="02020603050405020304" pitchFamily="18" charset="0"/>
                <a:cs typeface="Times New Roman" panose="02020603050405020304" pitchFamily="18" charset="0"/>
              </a:rPr>
              <a:t>Mode de Transmission Autosomique Dominant</a:t>
            </a:r>
          </a:p>
        </p:txBody>
      </p:sp>
      <p:sp>
        <p:nvSpPr>
          <p:cNvPr id="146435" name="ZoneTexte 3">
            <a:extLst>
              <a:ext uri="{FF2B5EF4-FFF2-40B4-BE49-F238E27FC236}">
                <a16:creationId xmlns:a16="http://schemas.microsoft.com/office/drawing/2014/main" id="{DE39A076-740C-B975-DEF5-DDD855033A65}"/>
              </a:ext>
            </a:extLst>
          </p:cNvPr>
          <p:cNvSpPr txBox="1">
            <a:spLocks noChangeArrowheads="1"/>
          </p:cNvSpPr>
          <p:nvPr/>
        </p:nvSpPr>
        <p:spPr bwMode="auto">
          <a:xfrm>
            <a:off x="214313" y="5500688"/>
            <a:ext cx="4187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r>
              <a:rPr lang="fr-FR" altLang="fr-FR" sz="2000">
                <a:latin typeface="Arial" panose="020B0604020202020204" pitchFamily="34" charset="0"/>
                <a:ea typeface="Times New Roman" panose="02020603050405020304" pitchFamily="18" charset="0"/>
                <a:cs typeface="Times New Roman" panose="02020603050405020304" pitchFamily="18" charset="0"/>
              </a:rPr>
              <a:t>=&gt; Risque de transmission: 50%</a:t>
            </a:r>
          </a:p>
        </p:txBody>
      </p:sp>
      <p:pic>
        <p:nvPicPr>
          <p:cNvPr id="7" name="Picture 2">
            <a:extLst>
              <a:ext uri="{FF2B5EF4-FFF2-40B4-BE49-F238E27FC236}">
                <a16:creationId xmlns:a16="http://schemas.microsoft.com/office/drawing/2014/main" id="{91ED72E5-1CBE-293F-2D25-7DDB79F300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600" y="2463800"/>
            <a:ext cx="3238500" cy="18796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Connecteur droit 7">
            <a:extLst>
              <a:ext uri="{FF2B5EF4-FFF2-40B4-BE49-F238E27FC236}">
                <a16:creationId xmlns:a16="http://schemas.microsoft.com/office/drawing/2014/main" id="{591247B3-31B4-0C77-4B2D-F7AF6E1A832D}"/>
              </a:ext>
            </a:extLst>
          </p:cNvPr>
          <p:cNvCxnSpPr/>
          <p:nvPr/>
        </p:nvCxnSpPr>
        <p:spPr>
          <a:xfrm>
            <a:off x="0" y="857250"/>
            <a:ext cx="9144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Titre 1">
            <a:extLst>
              <a:ext uri="{FF2B5EF4-FFF2-40B4-BE49-F238E27FC236}">
                <a16:creationId xmlns:a16="http://schemas.microsoft.com/office/drawing/2014/main" id="{BD8984A5-DB3E-0C03-8258-355A08CE8445}"/>
              </a:ext>
            </a:extLst>
          </p:cNvPr>
          <p:cNvSpPr txBox="1">
            <a:spLocks/>
          </p:cNvSpPr>
          <p:nvPr/>
        </p:nvSpPr>
        <p:spPr>
          <a:xfrm>
            <a:off x="571500" y="71438"/>
            <a:ext cx="7643813" cy="785812"/>
          </a:xfrm>
          <a:prstGeom prst="rect">
            <a:avLst/>
          </a:prstGeom>
        </p:spPr>
        <p:txBody>
          <a:bodyPr/>
          <a:lstStyle/>
          <a:p>
            <a:pPr algn="ctr">
              <a:defRPr/>
            </a:pPr>
            <a:r>
              <a:rPr lang="fr-FR" sz="2400" b="1" kern="0" dirty="0">
                <a:solidFill>
                  <a:schemeClr val="bg1"/>
                </a:solidFill>
                <a:effectLst>
                  <a:outerShdw blurRad="38100" dist="38100" dir="2700000" algn="tl">
                    <a:srgbClr val="000000"/>
                  </a:outerShdw>
                </a:effectLst>
                <a:latin typeface="Perpetua" pitchFamily="18" charset="0"/>
                <a:ea typeface="+mj-ea"/>
                <a:cs typeface="+mj-cs"/>
              </a:rPr>
              <a:t>Connaissance du mode de transmission de la maladie</a:t>
            </a:r>
          </a:p>
          <a:p>
            <a:pPr algn="ctr">
              <a:defRPr/>
            </a:pPr>
            <a:r>
              <a:rPr lang="fr-FR" sz="2400" b="1" kern="0" dirty="0">
                <a:solidFill>
                  <a:schemeClr val="bg1"/>
                </a:solidFill>
                <a:effectLst>
                  <a:outerShdw blurRad="38100" dist="38100" dir="2700000" algn="tl">
                    <a:srgbClr val="000000"/>
                  </a:outerShdw>
                </a:effectLst>
                <a:latin typeface="Perpetua" pitchFamily="18" charset="0"/>
                <a:ea typeface="+mj-ea"/>
                <a:cs typeface="+mj-cs"/>
              </a:rPr>
              <a:t>Calcul du risque selon les lois de Mendel</a:t>
            </a:r>
          </a:p>
        </p:txBody>
      </p:sp>
    </p:spTree>
  </p:cSld>
  <p:clrMapOvr>
    <a:masterClrMapping/>
  </p:clrMapOvr>
</p:sld>
</file>

<file path=ppt/theme/theme1.xml><?xml version="1.0" encoding="utf-8"?>
<a:theme xmlns:a="http://schemas.openxmlformats.org/drawingml/2006/main" name="Ruisseau">
  <a:themeElements>
    <a:clrScheme name="Ruisseau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Ruisseau">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Ruisseau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Ruisseau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Ruisseau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Ruisseau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Ruisseau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Ruisseau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Ruisseau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Ruisseau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Ruisseau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7779</TotalTime>
  <Words>9165</Words>
  <Application>Microsoft Office PowerPoint</Application>
  <PresentationFormat>عرض على الشاشة (4:3)</PresentationFormat>
  <Paragraphs>1705</Paragraphs>
  <Slides>127</Slides>
  <Notes>36</Notes>
  <HiddenSlides>0</HiddenSlides>
  <MMClips>0</MMClips>
  <ScaleCrop>false</ScaleCrop>
  <HeadingPairs>
    <vt:vector size="4" baseType="variant">
      <vt:variant>
        <vt:lpstr>نسق</vt:lpstr>
      </vt:variant>
      <vt:variant>
        <vt:i4>1</vt:i4>
      </vt:variant>
      <vt:variant>
        <vt:lpstr>عناوين الشرائح</vt:lpstr>
      </vt:variant>
      <vt:variant>
        <vt:i4>127</vt:i4>
      </vt:variant>
    </vt:vector>
  </HeadingPairs>
  <TitlesOfParts>
    <vt:vector size="128" baseType="lpstr">
      <vt:lpstr>Ruisseau</vt:lpstr>
      <vt:lpstr>عرض تقديمي في PowerPoint</vt:lpstr>
      <vt:lpstr>عرض تقديمي في PowerPoint</vt:lpstr>
      <vt:lpstr>عرض تقديمي في PowerPoint</vt:lpstr>
      <vt:lpstr>عرض تقديمي في PowerPoint</vt:lpstr>
      <vt:lpstr>Introduction</vt:lpstr>
      <vt:lpstr>Introduction</vt:lpstr>
      <vt:lpstr>عرض تقديمي في PowerPoint</vt:lpstr>
      <vt:lpstr>عرض تقديمي في PowerPoint</vt:lpstr>
      <vt:lpstr>Classification</vt:lpstr>
      <vt:lpstr>Classification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Maladie autosomique dominante</vt:lpstr>
      <vt:lpstr>عرض تقديمي في PowerPoint</vt:lpstr>
      <vt:lpstr>عرض تقديمي في PowerPoint</vt:lpstr>
      <vt:lpstr>Les homozygotes dans les maladies dominantes  </vt:lpstr>
      <vt:lpstr>عرض تقديمي في PowerPoint</vt:lpstr>
      <vt:lpstr>عرض تقديمي في PowerPoint</vt:lpstr>
      <vt:lpstr>عرض تقديمي في PowerPoint</vt:lpstr>
      <vt:lpstr>Maladie autosomique récessive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MALADIES DOMINANTES LIEES AU CHROMOSOME X </vt:lpstr>
      <vt:lpstr>عرض تقديمي في PowerPoint</vt:lpstr>
      <vt:lpstr>عرض تقديمي في PowerPoint</vt:lpstr>
      <vt:lpstr>Critères de l’hérédité liées au sexe dominante</vt:lpstr>
      <vt:lpstr>عرض تقديمي في PowerPoint</vt:lpstr>
      <vt:lpstr>MALADIES RECESSIVES LIEES AU  CHROMOSOME X</vt:lpstr>
      <vt:lpstr>MALADIES RECESSIVES LIEES AU  CHROMOSOME X</vt:lpstr>
      <vt:lpstr>CRITERES DE RECONNAISSANCE D’UNE MALADIE LIEE AU CHROMOSOME X</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La Pénétrance</vt:lpstr>
      <vt:lpstr>عرض تقديمي في PowerPoint</vt:lpstr>
      <vt:lpstr>Exemples</vt:lpstr>
      <vt:lpstr>عرض تقديمي في PowerPoint</vt:lpstr>
      <vt:lpstr>Maladie limitée par le sexe</vt:lpstr>
      <vt:lpstr>Maladie influencée par le sexe</vt:lpstr>
      <vt:lpstr>عرض تقديمي في PowerPoint</vt:lpstr>
      <vt:lpstr> P l é i o t r o p i e </vt:lpstr>
      <vt:lpstr>عرض تقديمي في PowerPoint</vt:lpstr>
      <vt:lpstr>عرض تقديمي في PowerPoint</vt:lpstr>
      <vt:lpstr>عرض تقديمي في PowerPoint</vt:lpstr>
      <vt:lpstr>Hétérogénéité génétique</vt:lpstr>
      <vt:lpstr>Hétérogénéité génétique</vt:lpstr>
      <vt:lpstr>Hétérogénéité génétique</vt:lpstr>
      <vt:lpstr>عرض تقديمي في PowerPoint</vt:lpstr>
      <vt:lpstr>عرض تقديمي في PowerPoint</vt:lpstr>
      <vt:lpstr>L’hérédité Mitochondriale</vt:lpstr>
      <vt:lpstr>عرض تقديمي في PowerPoint</vt:lpstr>
      <vt:lpstr>EMPREINTE GENOMIQUE</vt:lpstr>
      <vt:lpstr>EMPREINTE GENOMIQUE</vt:lpstr>
      <vt:lpstr>عرض تقديمي في PowerPoint</vt:lpstr>
      <vt:lpstr>EMPREINTE GENOMIQUE</vt:lpstr>
      <vt:lpstr>عرض تقديمي في PowerPoint</vt:lpstr>
      <vt:lpstr>EMPREINTE GENOMIQUE</vt:lpstr>
      <vt:lpstr>عرض تقديمي في PowerPoint</vt:lpstr>
      <vt:lpstr>Disomies uni parentales</vt:lpstr>
      <vt:lpstr>عرض تقديمي في PowerPoint</vt:lpstr>
      <vt:lpstr>عرض تقديمي في PowerPoint</vt:lpstr>
      <vt:lpstr>Le conseil génétique</vt:lpstr>
      <vt:lpstr>عرض تقديمي في PowerPoint</vt:lpstr>
      <vt:lpstr>Le « genetic counseling »</vt:lpstr>
      <vt:lpstr>عرض تقديمي في PowerPoint</vt:lpstr>
      <vt:lpstr>عرض تقديمي في PowerPoint</vt:lpstr>
      <vt:lpstr>عرض تقديمي في PowerPoint</vt:lpstr>
      <vt:lpstr>Indications du conseil génétique</vt:lpstr>
      <vt:lpstr>Etapes de conduite d’un  conseil génétique </vt:lpstr>
      <vt:lpstr>Calcul du risque et conseil génétique </vt:lpstr>
      <vt:lpstr>Etapes de conduite d’un  conseil génétique </vt:lpstr>
      <vt:lpstr>Calcul du risque et conseil génétique </vt:lpstr>
      <vt:lpstr>عرض تقديمي في PowerPoint</vt:lpstr>
      <vt:lpstr>عرض تقديمي في PowerPoint</vt:lpstr>
      <vt:lpstr>عرض تقديمي في PowerPoint</vt:lpstr>
      <vt:lpstr>عرض تقديمي في PowerPoint</vt:lpstr>
      <vt:lpstr>عرض تقديمي في PowerPoint</vt:lpstr>
      <vt:lpstr>Calcul du risque et conseil génétique </vt:lpstr>
      <vt:lpstr>La Pénétrance</vt:lpstr>
      <vt:lpstr>عرض تقديمي في PowerPoint</vt:lpstr>
      <vt:lpstr>عرض تقديمي في PowerPoint</vt:lpstr>
      <vt:lpstr>عرض تقديمي في PowerPoint</vt:lpstr>
      <vt:lpstr>Disomies uni parentales</vt:lpstr>
      <vt:lpstr>عرض تقديمي في PowerPoint</vt:lpstr>
      <vt:lpstr>عرض تقديمي في PowerPoint</vt:lpstr>
      <vt:lpstr>عرض تقديمي في PowerPoint</vt:lpstr>
      <vt:lpstr>Calcul du risque et conseil génétique </vt:lpstr>
      <vt:lpstr>عرض تقديمي في PowerPoint</vt:lpstr>
      <vt:lpstr>عرض تقديمي في PowerPoint</vt:lpstr>
      <vt:lpstr>عرض تقديمي في PowerPoint</vt:lpstr>
      <vt:lpstr>Calcul du risque et conseil génétique </vt:lpstr>
      <vt:lpstr>عرض تقديمي في PowerPoint</vt:lpstr>
      <vt:lpstr>Aspects déontologiques</vt:lpstr>
      <vt:lpstr> </vt:lpstr>
      <vt:lpstr>عرض تقديمي في PowerPoint</vt:lpstr>
      <vt:lpstr>عرض تقديمي في PowerPoint</vt:lpstr>
      <vt:lpstr>عرض تقديمي في PowerPoint</vt:lpstr>
      <vt:lpstr>Limites du conseil génétique</vt:lpstr>
      <vt:lpstr>Perspective 1</vt:lpstr>
      <vt:lpstr>Références</vt:lpstr>
      <vt:lpstr>Références</vt:lpstr>
    </vt:vector>
  </TitlesOfParts>
  <Company>biogen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TRANSMISSION DES CARACTERES</dc:title>
  <dc:creator>nouredine abadi</dc:creator>
  <cp:lastModifiedBy>مستخدم غير معروف</cp:lastModifiedBy>
  <cp:revision>451</cp:revision>
  <dcterms:created xsi:type="dcterms:W3CDTF">2002-03-04T20:59:20Z</dcterms:created>
  <dcterms:modified xsi:type="dcterms:W3CDTF">2022-06-16T16:41:46Z</dcterms:modified>
</cp:coreProperties>
</file>