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3"/>
  </p:notesMasterIdLst>
  <p:sldIdLst>
    <p:sldId id="257" r:id="rId2"/>
    <p:sldId id="27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A19D3B-51F5-4899-8DCA-D2D2093535B2}" type="datetimeFigureOut">
              <a:rPr lang="fr-FR" smtClean="0"/>
              <a:t>13/11/2020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E288A-47EF-412C-8CE9-924DE07F0C8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674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FB285-AF8D-4568-9BD9-46914B43B842}" type="slidenum">
              <a:rPr lang="fr-FR" smtClean="0"/>
              <a:pPr/>
              <a:t>4</a:t>
            </a:fld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FB285-AF8D-4568-9BD9-46914B43B842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5899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68FCABE-AB5C-4AF8-A4BB-78682FA00279}" type="datetimeFigureOut">
              <a:rPr lang="fr-FR" smtClean="0"/>
              <a:t>13/11/2020</a:t>
            </a:fld>
            <a:endParaRPr lang="fr-F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161CC1D-1784-4444-9F62-CBC719854459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CABE-AB5C-4AF8-A4BB-78682FA00279}" type="datetimeFigureOut">
              <a:rPr lang="fr-FR" smtClean="0"/>
              <a:t>13/11/2020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CC1D-1784-4444-9F62-CBC719854459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CABE-AB5C-4AF8-A4BB-78682FA00279}" type="datetimeFigureOut">
              <a:rPr lang="fr-FR" smtClean="0"/>
              <a:t>13/11/2020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161CC1D-1784-4444-9F62-CBC719854459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CABE-AB5C-4AF8-A4BB-78682FA00279}" type="datetimeFigureOut">
              <a:rPr lang="fr-FR" smtClean="0"/>
              <a:t>13/11/2020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CC1D-1784-4444-9F62-CBC719854459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8FCABE-AB5C-4AF8-A4BB-78682FA00279}" type="datetimeFigureOut">
              <a:rPr lang="fr-FR" smtClean="0"/>
              <a:t>13/11/2020</a:t>
            </a:fld>
            <a:endParaRPr lang="fr-F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161CC1D-1784-4444-9F62-CBC719854459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CABE-AB5C-4AF8-A4BB-78682FA00279}" type="datetimeFigureOut">
              <a:rPr lang="fr-FR" smtClean="0"/>
              <a:t>13/11/2020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CC1D-1784-4444-9F62-CBC719854459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CABE-AB5C-4AF8-A4BB-78682FA00279}" type="datetimeFigureOut">
              <a:rPr lang="fr-FR" smtClean="0"/>
              <a:t>13/11/2020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CC1D-1784-4444-9F62-CBC719854459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CABE-AB5C-4AF8-A4BB-78682FA00279}" type="datetimeFigureOut">
              <a:rPr lang="fr-FR" smtClean="0"/>
              <a:t>13/11/2020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CC1D-1784-4444-9F62-CBC719854459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CABE-AB5C-4AF8-A4BB-78682FA00279}" type="datetimeFigureOut">
              <a:rPr lang="fr-FR" smtClean="0"/>
              <a:t>13/11/2020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CC1D-1784-4444-9F62-CBC719854459}" type="slidenum">
              <a:rPr lang="fr-FR" smtClean="0"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CABE-AB5C-4AF8-A4BB-78682FA00279}" type="datetimeFigureOut">
              <a:rPr lang="fr-FR" smtClean="0"/>
              <a:t>13/11/2020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161CC1D-1784-4444-9F62-CBC719854459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CABE-AB5C-4AF8-A4BB-78682FA00279}" type="datetimeFigureOut">
              <a:rPr lang="fr-FR" smtClean="0"/>
              <a:t>13/11/2020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1CC1D-1784-4444-9F62-CBC719854459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D68FCABE-AB5C-4AF8-A4BB-78682FA00279}" type="datetimeFigureOut">
              <a:rPr lang="fr-FR" smtClean="0"/>
              <a:t>13/11/2020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5161CC1D-1784-4444-9F62-CBC719854459}" type="slidenum">
              <a:rPr lang="fr-FR" smtClean="0"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900608" y="1628800"/>
            <a:ext cx="7680960" cy="2438399"/>
          </a:xfrm>
        </p:spPr>
        <p:txBody>
          <a:bodyPr>
            <a:normAutofit/>
          </a:bodyPr>
          <a:lstStyle/>
          <a:p>
            <a:r>
              <a:rPr lang="fr-FR" sz="4800" b="1" dirty="0" smtClean="0"/>
              <a:t>Le caryotype</a:t>
            </a:r>
            <a:br>
              <a:rPr lang="fr-FR" sz="4800" b="1" dirty="0" smtClean="0"/>
            </a:br>
            <a:r>
              <a:rPr lang="fr-FR" sz="4800" b="1" dirty="0" smtClean="0"/>
              <a:t> normal</a:t>
            </a:r>
            <a:endParaRPr lang="fr-FR" sz="48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4644008" y="5507581"/>
            <a:ext cx="318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P</a:t>
            </a:r>
            <a:r>
              <a:rPr lang="fr-FR" sz="2400" b="1" dirty="0" smtClean="0">
                <a:solidFill>
                  <a:schemeClr val="bg1"/>
                </a:solidFill>
              </a:rPr>
              <a:t>r S .Hanachi 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41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507342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sq-AL" dirty="0">
                <a:latin typeface="Arial" pitchFamily="34" charset="0"/>
                <a:cs typeface="Arial" pitchFamily="34" charset="0"/>
              </a:rPr>
              <a:t>Des techniques de marquage 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récentes </a:t>
            </a:r>
            <a:r>
              <a:rPr lang="sq-AL" dirty="0">
                <a:latin typeface="Arial" pitchFamily="34" charset="0"/>
                <a:cs typeface="Arial" pitchFamily="34" charset="0"/>
              </a:rPr>
              <a:t>identifient chaque paire chromosomique par </a:t>
            </a:r>
            <a:r>
              <a:rPr lang="sq-AL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une alternance de bandes claires </a:t>
            </a:r>
            <a:r>
              <a:rPr lang="fr-FR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sq-AL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 </a:t>
            </a:r>
            <a:r>
              <a:rPr lang="sq-AL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sombres</a:t>
            </a:r>
            <a:r>
              <a:rPr lang="sq-AL" dirty="0">
                <a:latin typeface="Arial" pitchFamily="34" charset="0"/>
                <a:cs typeface="Arial" pitchFamily="34" charset="0"/>
              </a:rPr>
              <a:t> ;ces bandes sont 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répertoriées </a:t>
            </a:r>
            <a:r>
              <a:rPr lang="sq-AL" dirty="0">
                <a:latin typeface="Arial" pitchFamily="34" charset="0"/>
                <a:cs typeface="Arial" pitchFamily="34" charset="0"/>
              </a:rPr>
              <a:t>dans </a:t>
            </a:r>
            <a:r>
              <a:rPr lang="sq-AL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une</a:t>
            </a:r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q-AL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Nomenclature internationale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haque bras </a:t>
            </a:r>
            <a:r>
              <a:rPr lang="sq-AL" dirty="0">
                <a:latin typeface="Arial" pitchFamily="34" charset="0"/>
                <a:cs typeface="Arial" pitchFamily="34" charset="0"/>
              </a:rPr>
              <a:t>chromosomique est 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divisé </a:t>
            </a:r>
            <a:r>
              <a:rPr lang="sq-AL" dirty="0">
                <a:latin typeface="Arial" pitchFamily="34" charset="0"/>
                <a:cs typeface="Arial" pitchFamily="34" charset="0"/>
              </a:rPr>
              <a:t>selon sa taille en 1 a 4 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régions,chaque région </a:t>
            </a:r>
            <a:r>
              <a:rPr lang="sq-AL" dirty="0">
                <a:latin typeface="Arial" pitchFamily="34" charset="0"/>
                <a:cs typeface="Arial" pitchFamily="34" charset="0"/>
              </a:rPr>
              <a:t>en bandes et sous bandes 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numerotées </a:t>
            </a:r>
            <a:r>
              <a:rPr lang="sq-AL" dirty="0">
                <a:latin typeface="Arial" pitchFamily="34" charset="0"/>
                <a:cs typeface="Arial" pitchFamily="34" charset="0"/>
              </a:rPr>
              <a:t>du 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centrom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è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re </a:t>
            </a:r>
            <a:r>
              <a:rPr lang="sq-AL" dirty="0">
                <a:latin typeface="Arial" pitchFamily="34" charset="0"/>
                <a:cs typeface="Arial" pitchFamily="34" charset="0"/>
              </a:rPr>
              <a:t>au 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é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lom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è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re </a:t>
            </a:r>
            <a:r>
              <a:rPr lang="sq-AL" dirty="0">
                <a:latin typeface="Arial" pitchFamily="34" charset="0"/>
                <a:cs typeface="Arial" pitchFamily="34" charset="0"/>
              </a:rPr>
              <a:t>exp 6p21.2;designe la 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deu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è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me </a:t>
            </a:r>
            <a:r>
              <a:rPr lang="sq-AL" dirty="0">
                <a:latin typeface="Arial" pitchFamily="34" charset="0"/>
                <a:cs typeface="Arial" pitchFamily="34" charset="0"/>
              </a:rPr>
              <a:t>sous bande de la 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premi</a:t>
            </a:r>
            <a:r>
              <a:rPr lang="fr-FR" dirty="0">
                <a:latin typeface="Arial" pitchFamily="34" charset="0"/>
                <a:cs typeface="Arial" pitchFamily="34" charset="0"/>
              </a:rPr>
              <a:t>e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re </a:t>
            </a:r>
            <a:r>
              <a:rPr lang="sq-AL" dirty="0">
                <a:latin typeface="Arial" pitchFamily="34" charset="0"/>
                <a:cs typeface="Arial" pitchFamily="34" charset="0"/>
              </a:rPr>
              <a:t>bande de la 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région </a:t>
            </a:r>
            <a:r>
              <a:rPr lang="sq-AL" dirty="0">
                <a:latin typeface="Arial" pitchFamily="34" charset="0"/>
                <a:cs typeface="Arial" pitchFamily="34" charset="0"/>
              </a:rPr>
              <a:t>2 du bras court du chromosome 6 et se prononce:</a:t>
            </a:r>
            <a:endParaRPr lang="fr-FR" dirty="0">
              <a:latin typeface="Arial" pitchFamily="34" charset="0"/>
              <a:cs typeface="Arial" pitchFamily="34" charset="0"/>
            </a:endParaRPr>
          </a:p>
          <a:p>
            <a:r>
              <a:rPr lang="sq-AL" dirty="0">
                <a:latin typeface="Arial" pitchFamily="34" charset="0"/>
                <a:cs typeface="Arial" pitchFamily="34" charset="0"/>
              </a:rPr>
              <a:t>Six p  deux –un point-deux.</a:t>
            </a:r>
            <a:endParaRPr lang="fr-FR" dirty="0">
              <a:latin typeface="Arial" pitchFamily="34" charset="0"/>
              <a:cs typeface="Arial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510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Toshiba Satellite Pr\Desktop\scan-sabah\Untitled 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3" y="548680"/>
            <a:ext cx="7056784" cy="51125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193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566124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endParaRPr lang="fr-FR" dirty="0"/>
          </a:p>
          <a:p>
            <a:pPr marL="285750" lvl="0" indent="-285750">
              <a:buFont typeface="Wingdings" pitchFamily="2" charset="2"/>
              <a:buChar char="q"/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sq-AL" b="1" dirty="0" smtClean="0">
                <a:latin typeface="Arial" pitchFamily="34" charset="0"/>
                <a:cs typeface="Arial" pitchFamily="34" charset="0"/>
              </a:rPr>
              <a:t>andes G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q-AL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(d</a:t>
            </a:r>
            <a:r>
              <a:rPr lang="sq-A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</a:t>
            </a:r>
            <a:r>
              <a:rPr lang="sq-AL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naturation </a:t>
            </a:r>
            <a:r>
              <a:rPr lang="sq-AL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enzymatique</a:t>
            </a:r>
            <a:r>
              <a:rPr lang="sq-AL" b="1" dirty="0">
                <a:latin typeface="Arial" pitchFamily="34" charset="0"/>
                <a:cs typeface="Arial" pitchFamily="34" charset="0"/>
              </a:rPr>
              <a:t>)</a:t>
            </a:r>
            <a:endParaRPr lang="fr-FR" b="1" dirty="0">
              <a:latin typeface="Arial" pitchFamily="34" charset="0"/>
              <a:cs typeface="Arial" pitchFamily="34" charset="0"/>
            </a:endParaRPr>
          </a:p>
          <a:p>
            <a:r>
              <a:rPr lang="sq-AL" dirty="0">
                <a:latin typeface="Arial" pitchFamily="34" charset="0"/>
                <a:cs typeface="Arial" pitchFamily="34" charset="0"/>
              </a:rPr>
              <a:t>les lames sur 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le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quelles </a:t>
            </a:r>
            <a:r>
              <a:rPr lang="sq-AL" dirty="0">
                <a:latin typeface="Arial" pitchFamily="34" charset="0"/>
                <a:cs typeface="Arial" pitchFamily="34" charset="0"/>
              </a:rPr>
              <a:t>sont 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fixés </a:t>
            </a:r>
            <a:r>
              <a:rPr lang="sq-AL" dirty="0">
                <a:latin typeface="Arial" pitchFamily="34" charset="0"/>
                <a:cs typeface="Arial" pitchFamily="34" charset="0"/>
              </a:rPr>
              <a:t>les chromosomes sont 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trempées </a:t>
            </a:r>
            <a:r>
              <a:rPr lang="sq-AL" dirty="0">
                <a:latin typeface="Arial" pitchFamily="34" charset="0"/>
                <a:cs typeface="Arial" pitchFamily="34" charset="0"/>
              </a:rPr>
              <a:t>dans de la trypsine;il y’a 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dénaturation </a:t>
            </a:r>
            <a:r>
              <a:rPr lang="sq-AL" dirty="0">
                <a:latin typeface="Arial" pitchFamily="34" charset="0"/>
                <a:cs typeface="Arial" pitchFamily="34" charset="0"/>
              </a:rPr>
              <a:t>de certaines parties du chromosome qui deviennent presque blanches alors que les parties non 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dénaturées </a:t>
            </a:r>
            <a:r>
              <a:rPr lang="sq-AL" dirty="0">
                <a:latin typeface="Arial" pitchFamily="34" charset="0"/>
                <a:cs typeface="Arial" pitchFamily="34" charset="0"/>
              </a:rPr>
              <a:t>restent noires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.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r>
              <a:rPr lang="sq-AL" dirty="0" smtClean="0">
                <a:latin typeface="Arial" pitchFamily="34" charset="0"/>
                <a:cs typeface="Arial" pitchFamily="34" charset="0"/>
              </a:rPr>
              <a:t>les </a:t>
            </a:r>
            <a:r>
              <a:rPr lang="sq-AL" dirty="0">
                <a:latin typeface="Arial" pitchFamily="34" charset="0"/>
                <a:cs typeface="Arial" pitchFamily="34" charset="0"/>
              </a:rPr>
              <a:t>bandes sombres correspondent </a:t>
            </a:r>
            <a:r>
              <a:rPr lang="sq-AL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aux </a:t>
            </a:r>
            <a:r>
              <a:rPr lang="sq-A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séquences </a:t>
            </a:r>
            <a:r>
              <a:rPr lang="sq-AL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d’ADN riches  en A-T</a:t>
            </a:r>
            <a:r>
              <a:rPr lang="sq-AL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q-AL" dirty="0">
                <a:latin typeface="Arial" pitchFamily="34" charset="0"/>
                <a:cs typeface="Arial" pitchFamily="34" charset="0"/>
              </a:rPr>
              <a:t>pauvre en 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è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nes </a:t>
            </a:r>
            <a:r>
              <a:rPr lang="sq-AL" dirty="0">
                <a:latin typeface="Arial" pitchFamily="34" charset="0"/>
                <a:cs typeface="Arial" pitchFamily="34" charset="0"/>
              </a:rPr>
              <a:t>actifs.</a:t>
            </a:r>
            <a:endParaRPr lang="fr-FR" dirty="0">
              <a:latin typeface="Arial" pitchFamily="34" charset="0"/>
              <a:cs typeface="Arial" pitchFamily="34" charset="0"/>
            </a:endParaRPr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>
            <a:noAutofit/>
          </a:bodyPr>
          <a:lstStyle/>
          <a:p>
            <a:r>
              <a:rPr lang="fr-FR" sz="2800" dirty="0"/>
              <a:t>P</a:t>
            </a:r>
            <a:r>
              <a:rPr lang="sq-AL" sz="2800" dirty="0" smtClean="0"/>
              <a:t>lusieurs techniques de marquage sont utilisées: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64815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200800" cy="504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325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700808"/>
            <a:ext cx="8229600" cy="4983832"/>
          </a:xfrm>
          <a:prstGeom prst="rect">
            <a:avLst/>
          </a:prstGeom>
        </p:spPr>
        <p:txBody>
          <a:bodyPr/>
          <a:lstStyle/>
          <a:p>
            <a:pPr lvl="0">
              <a:buNone/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sq-AL" b="1" dirty="0" smtClean="0">
                <a:latin typeface="Arial" pitchFamily="34" charset="0"/>
                <a:cs typeface="Arial" pitchFamily="34" charset="0"/>
              </a:rPr>
              <a:t>andes R(r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é</a:t>
            </a:r>
            <a:r>
              <a:rPr lang="sq-AL" b="1" dirty="0" smtClean="0">
                <a:latin typeface="Arial" pitchFamily="34" charset="0"/>
                <a:cs typeface="Arial" pitchFamily="34" charset="0"/>
              </a:rPr>
              <a:t>verses):</a:t>
            </a:r>
            <a:endParaRPr lang="fr-FR" b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sq-AL" dirty="0" smtClean="0">
                <a:latin typeface="Arial" pitchFamily="34" charset="0"/>
                <a:cs typeface="Arial" pitchFamily="34" charset="0"/>
              </a:rPr>
              <a:t>le marquage est obtenu par </a:t>
            </a:r>
            <a:r>
              <a:rPr lang="sq-A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dénaturation thermique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.les bandes obtenues sont l’inverse de celles obtenues avec la trypsine.les bandes sombres correspondent aux </a:t>
            </a:r>
            <a:r>
              <a:rPr lang="sq-A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séquences d’ADN riches en G-C</a:t>
            </a:r>
            <a:r>
              <a:rPr lang="sq-AL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,riche en g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è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nes actifs.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06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720080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90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Toshiba Satellite Pr\Desktop\scan-sabah\Untitled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80728"/>
            <a:ext cx="7200800" cy="51125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553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514543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buNone/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fr-FR" b="1" dirty="0">
                <a:latin typeface="Arial" pitchFamily="34" charset="0"/>
                <a:cs typeface="Arial" pitchFamily="34" charset="0"/>
              </a:rPr>
              <a:t>B</a:t>
            </a:r>
            <a:r>
              <a:rPr lang="sq-AL" b="1" dirty="0" smtClean="0">
                <a:latin typeface="Arial" pitchFamily="34" charset="0"/>
                <a:cs typeface="Arial" pitchFamily="34" charset="0"/>
              </a:rPr>
              <a:t>andes C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q-AL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sq-AL" b="1" dirty="0">
                <a:latin typeface="Arial" pitchFamily="34" charset="0"/>
                <a:cs typeface="Arial" pitchFamily="34" charset="0"/>
              </a:rPr>
              <a:t>coloration au sulfate de baryium </a:t>
            </a:r>
            <a:r>
              <a:rPr lang="sq-AL" dirty="0">
                <a:latin typeface="Arial" pitchFamily="34" charset="0"/>
                <a:cs typeface="Arial" pitchFamily="34" charset="0"/>
              </a:rPr>
              <a:t>)</a:t>
            </a:r>
            <a:endParaRPr lang="fr-FR" dirty="0">
              <a:latin typeface="Arial" pitchFamily="34" charset="0"/>
              <a:cs typeface="Arial" pitchFamily="34" charset="0"/>
            </a:endParaRPr>
          </a:p>
          <a:p>
            <a:r>
              <a:rPr lang="fr-FR" dirty="0">
                <a:latin typeface="Arial" pitchFamily="34" charset="0"/>
                <a:cs typeface="Arial" pitchFamily="34" charset="0"/>
              </a:rPr>
              <a:t>P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ermet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tent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q-AL" dirty="0">
                <a:latin typeface="Arial" pitchFamily="34" charset="0"/>
                <a:cs typeface="Arial" pitchFamily="34" charset="0"/>
              </a:rPr>
              <a:t>de visualiser 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l’</a:t>
            </a:r>
            <a:r>
              <a:rPr lang="sq-A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</a:t>
            </a:r>
            <a:r>
              <a:rPr lang="sq-A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</a:t>
            </a:r>
            <a:r>
              <a:rPr lang="sq-A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rochromatine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q-AL" dirty="0">
                <a:latin typeface="Arial" pitchFamily="34" charset="0"/>
                <a:cs typeface="Arial" pitchFamily="34" charset="0"/>
              </a:rPr>
              <a:t>des 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régions centrom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é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riques </a:t>
            </a:r>
            <a:r>
              <a:rPr lang="sq-AL" dirty="0">
                <a:latin typeface="Arial" pitchFamily="34" charset="0"/>
                <a:cs typeface="Arial" pitchFamily="34" charset="0"/>
              </a:rPr>
              <a:t>et du chromosome y. </a:t>
            </a:r>
            <a:endParaRPr lang="fr-FR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q-AL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fr-FR" b="1" dirty="0">
                <a:latin typeface="Arial" pitchFamily="34" charset="0"/>
                <a:cs typeface="Arial" pitchFamily="34" charset="0"/>
              </a:rPr>
              <a:t>B</a:t>
            </a:r>
            <a:r>
              <a:rPr lang="sq-AL" b="1" dirty="0" smtClean="0">
                <a:latin typeface="Arial" pitchFamily="34" charset="0"/>
                <a:cs typeface="Arial" pitchFamily="34" charset="0"/>
              </a:rPr>
              <a:t>andes T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q-AL" b="1" dirty="0" smtClean="0">
                <a:latin typeface="Arial" pitchFamily="34" charset="0"/>
                <a:cs typeface="Arial" pitchFamily="34" charset="0"/>
              </a:rPr>
              <a:t>(d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é</a:t>
            </a:r>
            <a:r>
              <a:rPr lang="sq-AL" b="1" dirty="0" smtClean="0">
                <a:latin typeface="Arial" pitchFamily="34" charset="0"/>
                <a:cs typeface="Arial" pitchFamily="34" charset="0"/>
              </a:rPr>
              <a:t>naturation </a:t>
            </a:r>
            <a:r>
              <a:rPr lang="sq-AL" b="1" dirty="0">
                <a:latin typeface="Arial" pitchFamily="34" charset="0"/>
                <a:cs typeface="Arial" pitchFamily="34" charset="0"/>
              </a:rPr>
              <a:t>thermique </a:t>
            </a:r>
            <a:r>
              <a:rPr lang="sq-AL" b="1" dirty="0" smtClean="0">
                <a:latin typeface="Arial" pitchFamily="34" charset="0"/>
                <a:cs typeface="Arial" pitchFamily="34" charset="0"/>
              </a:rPr>
              <a:t>pouss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é</a:t>
            </a:r>
            <a:r>
              <a:rPr lang="sq-AL" b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sq-AL" b="1" dirty="0">
                <a:latin typeface="Arial" pitchFamily="34" charset="0"/>
                <a:cs typeface="Arial" pitchFamily="34" charset="0"/>
              </a:rPr>
              <a:t>) 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permettent </a:t>
            </a:r>
            <a:r>
              <a:rPr lang="sq-AL" dirty="0">
                <a:latin typeface="Arial" pitchFamily="34" charset="0"/>
                <a:cs typeface="Arial" pitchFamily="34" charset="0"/>
              </a:rPr>
              <a:t>de visualiser les </a:t>
            </a:r>
            <a:r>
              <a:rPr lang="sq-A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</a:t>
            </a:r>
            <a:r>
              <a:rPr lang="sq-A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lom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è</a:t>
            </a:r>
            <a:r>
              <a:rPr lang="sq-A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</a:t>
            </a:r>
            <a:r>
              <a:rPr lang="sq-AL" dirty="0">
                <a:latin typeface="Arial" pitchFamily="34" charset="0"/>
                <a:cs typeface="Arial" pitchFamily="34" charset="0"/>
              </a:rPr>
              <a:t>.</a:t>
            </a:r>
            <a:endParaRPr lang="fr-FR" dirty="0">
              <a:latin typeface="Arial" pitchFamily="34" charset="0"/>
              <a:cs typeface="Arial" pitchFamily="34" charset="0"/>
            </a:endParaRPr>
          </a:p>
          <a:p>
            <a:r>
              <a:rPr lang="sq-AL" dirty="0" smtClean="0">
                <a:latin typeface="Arial" pitchFamily="34" charset="0"/>
                <a:cs typeface="Arial" pitchFamily="34" charset="0"/>
              </a:rPr>
              <a:t>Apr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è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s dénaturation  </a:t>
            </a:r>
            <a:r>
              <a:rPr lang="sq-AL" dirty="0">
                <a:latin typeface="Arial" pitchFamily="34" charset="0"/>
                <a:cs typeface="Arial" pitchFamily="34" charset="0"/>
              </a:rPr>
              <a:t>les chromosomes sont 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classés </a:t>
            </a:r>
            <a:r>
              <a:rPr lang="sq-AL" dirty="0">
                <a:latin typeface="Arial" pitchFamily="34" charset="0"/>
                <a:cs typeface="Arial" pitchFamily="34" charset="0"/>
              </a:rPr>
              <a:t>et 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analysés</a:t>
            </a:r>
            <a:r>
              <a:rPr lang="sq-AL" dirty="0">
                <a:latin typeface="Arial" pitchFamily="34" charset="0"/>
                <a:cs typeface="Arial" pitchFamily="34" charset="0"/>
              </a:rPr>
              <a:t>.</a:t>
            </a:r>
            <a:endParaRPr lang="fr-FR" dirty="0">
              <a:latin typeface="Arial" pitchFamily="34" charset="0"/>
              <a:cs typeface="Arial" pitchFamily="34" charset="0"/>
            </a:endParaRPr>
          </a:p>
          <a:p>
            <a:r>
              <a:rPr lang="sq-AL" dirty="0">
                <a:latin typeface="Arial" pitchFamily="34" charset="0"/>
                <a:cs typeface="Arial" pitchFamily="34" charset="0"/>
              </a:rPr>
              <a:t>Le classement des paires de chromosomes 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aboutit </a:t>
            </a:r>
            <a:r>
              <a:rPr lang="sq-AL" dirty="0">
                <a:latin typeface="Arial" pitchFamily="34" charset="0"/>
                <a:cs typeface="Arial" pitchFamily="34" charset="0"/>
              </a:rPr>
              <a:t>au caryotype de l’individu dont il est possible de deduire la formule chromosomique selon une nomenclature bien 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définie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15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547260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sq-AL" dirty="0">
                <a:latin typeface="Arial" pitchFamily="34" charset="0"/>
                <a:cs typeface="Arial" pitchFamily="34" charset="0"/>
              </a:rPr>
              <a:t>Il est 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indiqué </a:t>
            </a:r>
            <a:r>
              <a:rPr lang="sq-AL" dirty="0">
                <a:latin typeface="Arial" pitchFamily="34" charset="0"/>
                <a:cs typeface="Arial" pitchFamily="34" charset="0"/>
              </a:rPr>
              <a:t>successivement,le nombre total de chromosomes ;suivi d’une virgule,les chromosomes sexuels  ;une autre virgule et l’anomalie chromosomique  quand elle existe.</a:t>
            </a:r>
            <a:endParaRPr lang="fr-FR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q-AL" dirty="0">
                <a:latin typeface="Arial" pitchFamily="34" charset="0"/>
                <a:cs typeface="Arial" pitchFamily="34" charset="0"/>
              </a:rPr>
              <a:t> </a:t>
            </a:r>
            <a:r>
              <a:rPr lang="sq-AL" b="1" dirty="0">
                <a:latin typeface="Arial" pitchFamily="34" charset="0"/>
                <a:cs typeface="Arial" pitchFamily="34" charset="0"/>
              </a:rPr>
              <a:t>Exple: </a:t>
            </a:r>
            <a:endParaRPr lang="fr-FR" b="1" dirty="0" smtClean="0">
              <a:latin typeface="Arial" pitchFamily="34" charset="0"/>
              <a:cs typeface="Arial" pitchFamily="34" charset="0"/>
            </a:endParaRPr>
          </a:p>
          <a:p>
            <a:r>
              <a:rPr lang="sq-AL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fr-FR" dirty="0">
                <a:latin typeface="Arial" pitchFamily="34" charset="0"/>
                <a:cs typeface="Arial" pitchFamily="34" charset="0"/>
              </a:rPr>
              <a:t>C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aryotype </a:t>
            </a:r>
            <a:r>
              <a:rPr lang="sq-AL" dirty="0">
                <a:latin typeface="Arial" pitchFamily="34" charset="0"/>
                <a:cs typeface="Arial" pitchFamily="34" charset="0"/>
              </a:rPr>
              <a:t>masculin normal</a:t>
            </a:r>
            <a:endParaRPr lang="fr-FR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46,XY  </a:t>
            </a:r>
            <a:r>
              <a:rPr lang="sq-AL" dirty="0">
                <a:latin typeface="Arial" pitchFamily="34" charset="0"/>
                <a:cs typeface="Arial" pitchFamily="34" charset="0"/>
              </a:rPr>
              <a:t>cad 46 chromosomes/cellule dont  un chromosome X et un chromosome Y.</a:t>
            </a:r>
            <a:endParaRPr lang="fr-FR" dirty="0">
              <a:latin typeface="Arial" pitchFamily="34" charset="0"/>
              <a:cs typeface="Arial" pitchFamily="34" charset="0"/>
            </a:endParaRPr>
          </a:p>
          <a:p>
            <a:r>
              <a:rPr lang="sq-AL" dirty="0">
                <a:latin typeface="Arial" pitchFamily="34" charset="0"/>
                <a:cs typeface="Arial" pitchFamily="34" charset="0"/>
              </a:rPr>
              <a:t>-Trisomie 21 :47,XY,+21  cad 47 chromosomes /cellule dont  un chromosome X et un chromosome Y,plus un chromosome 21 surnumeraire.</a:t>
            </a:r>
            <a:endParaRPr lang="fr-FR" dirty="0">
              <a:latin typeface="Arial" pitchFamily="34" charset="0"/>
              <a:cs typeface="Arial" pitchFamily="34" charset="0"/>
            </a:endParaRPr>
          </a:p>
          <a:p>
            <a:r>
              <a:rPr lang="sq-AL" dirty="0">
                <a:latin typeface="Arial" pitchFamily="34" charset="0"/>
                <a:cs typeface="Arial" pitchFamily="34" charset="0"/>
              </a:rPr>
              <a:t>-Translocation:46,XX,t(1;18) cad  46 chromosomes /cellule dont deux chromosomes X et une translocation entre le chromosome 1 et le chromosome 18.</a:t>
            </a:r>
            <a:endParaRPr lang="fr-FR" dirty="0">
              <a:latin typeface="Arial" pitchFamily="34" charset="0"/>
              <a:cs typeface="Arial" pitchFamily="34" charset="0"/>
            </a:endParaRPr>
          </a:p>
          <a:p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94122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La formule chromosomique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369242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568863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fr-FR" b="1" dirty="0"/>
          </a:p>
          <a:p>
            <a:pPr>
              <a:buNone/>
            </a:pPr>
            <a:r>
              <a:rPr lang="fr-FR" b="1" dirty="0" smtClean="0"/>
              <a:t> </a:t>
            </a:r>
            <a:r>
              <a:rPr lang="sq-AL" b="1" dirty="0" smtClean="0"/>
              <a:t>1-EN PERIODE  </a:t>
            </a:r>
            <a:r>
              <a:rPr lang="sq-AL" b="1" dirty="0"/>
              <a:t>PRENATALE</a:t>
            </a:r>
            <a:endParaRPr lang="fr-FR" b="1" dirty="0"/>
          </a:p>
          <a:p>
            <a:r>
              <a:rPr lang="sq-AL" dirty="0" smtClean="0"/>
              <a:t>-</a:t>
            </a:r>
            <a:r>
              <a:rPr lang="fr-FR" dirty="0" smtClean="0"/>
              <a:t>Âge</a:t>
            </a:r>
            <a:r>
              <a:rPr lang="sq-AL" dirty="0" smtClean="0"/>
              <a:t> </a:t>
            </a:r>
            <a:r>
              <a:rPr lang="sq-AL" dirty="0"/>
              <a:t>maternel </a:t>
            </a:r>
            <a:r>
              <a:rPr lang="sq-AL" dirty="0" smtClean="0"/>
              <a:t>elevé </a:t>
            </a:r>
            <a:r>
              <a:rPr lang="fr-FR" dirty="0" smtClean="0"/>
              <a:t> </a:t>
            </a:r>
            <a:r>
              <a:rPr lang="sq-AL" dirty="0" smtClean="0"/>
              <a:t>(</a:t>
            </a:r>
            <a:r>
              <a:rPr lang="sq-AL" dirty="0"/>
              <a:t>≥ 38 ans).</a:t>
            </a:r>
            <a:endParaRPr lang="fr-FR" dirty="0"/>
          </a:p>
          <a:p>
            <a:r>
              <a:rPr lang="sq-AL" dirty="0" smtClean="0"/>
              <a:t>-</a:t>
            </a:r>
            <a:r>
              <a:rPr lang="fr-FR" dirty="0" smtClean="0"/>
              <a:t>A</a:t>
            </a:r>
            <a:r>
              <a:rPr lang="sq-AL" dirty="0" smtClean="0"/>
              <a:t>nomalie </a:t>
            </a:r>
            <a:r>
              <a:rPr lang="sq-AL" dirty="0"/>
              <a:t>chromosomique de structure de l’un des parents.</a:t>
            </a:r>
            <a:endParaRPr lang="fr-FR" dirty="0"/>
          </a:p>
          <a:p>
            <a:r>
              <a:rPr lang="sq-AL" dirty="0" smtClean="0"/>
              <a:t>-</a:t>
            </a:r>
            <a:r>
              <a:rPr lang="fr-FR" dirty="0"/>
              <a:t>A</a:t>
            </a:r>
            <a:r>
              <a:rPr lang="sq-AL" dirty="0" smtClean="0"/>
              <a:t>ntécedent</a:t>
            </a:r>
            <a:r>
              <a:rPr lang="fr-FR" dirty="0" smtClean="0"/>
              <a:t>s</a:t>
            </a:r>
            <a:r>
              <a:rPr lang="sq-AL" dirty="0" smtClean="0"/>
              <a:t> </a:t>
            </a:r>
            <a:r>
              <a:rPr lang="sq-AL" dirty="0"/>
              <a:t>pour le couple de grossesse avec caryotype anormal</a:t>
            </a:r>
            <a:r>
              <a:rPr lang="sq-AL" dirty="0" smtClean="0"/>
              <a:t>.</a:t>
            </a:r>
            <a:endParaRPr lang="fr-FR" dirty="0" smtClean="0"/>
          </a:p>
          <a:p>
            <a:r>
              <a:rPr lang="sq-AL" dirty="0" smtClean="0"/>
              <a:t>- </a:t>
            </a:r>
            <a:r>
              <a:rPr lang="fr-FR" dirty="0"/>
              <a:t>S</a:t>
            </a:r>
            <a:r>
              <a:rPr lang="sq-AL" dirty="0" smtClean="0"/>
              <a:t>igne </a:t>
            </a:r>
            <a:r>
              <a:rPr lang="sq-AL" dirty="0"/>
              <a:t>d'appel </a:t>
            </a:r>
            <a:r>
              <a:rPr lang="sq-AL" dirty="0" smtClean="0"/>
              <a:t>échographique</a:t>
            </a:r>
            <a:endParaRPr lang="fr-FR" dirty="0" smtClean="0"/>
          </a:p>
          <a:p>
            <a:endParaRPr lang="fr-FR" dirty="0"/>
          </a:p>
          <a:p>
            <a:pPr>
              <a:buNone/>
            </a:pPr>
            <a:r>
              <a:rPr lang="sq-AL" b="1" dirty="0"/>
              <a:t>2-EN PERIODE POST-NATALE</a:t>
            </a:r>
            <a:endParaRPr lang="fr-FR" b="1" dirty="0"/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</a:rPr>
              <a:t>       </a:t>
            </a:r>
            <a:r>
              <a:rPr lang="sq-AL" b="1" dirty="0" smtClean="0">
                <a:solidFill>
                  <a:srgbClr val="FF0000"/>
                </a:solidFill>
              </a:rPr>
              <a:t>a-</a:t>
            </a:r>
            <a:r>
              <a:rPr lang="fr-FR" b="1" dirty="0" smtClean="0">
                <a:solidFill>
                  <a:srgbClr val="FF0000"/>
                </a:solidFill>
              </a:rPr>
              <a:t>à</a:t>
            </a:r>
            <a:r>
              <a:rPr lang="sq-AL" b="1" dirty="0" smtClean="0">
                <a:solidFill>
                  <a:srgbClr val="FF0000"/>
                </a:solidFill>
              </a:rPr>
              <a:t> </a:t>
            </a:r>
            <a:r>
              <a:rPr lang="sq-AL" b="1" dirty="0">
                <a:solidFill>
                  <a:srgbClr val="FF0000"/>
                </a:solidFill>
              </a:rPr>
              <a:t>la naissance</a:t>
            </a:r>
            <a:r>
              <a:rPr lang="sq-AL" b="1" dirty="0"/>
              <a:t>:</a:t>
            </a:r>
            <a:endParaRPr lang="fr-FR" b="1" dirty="0"/>
          </a:p>
          <a:p>
            <a:r>
              <a:rPr lang="sq-AL" dirty="0" smtClean="0"/>
              <a:t>-</a:t>
            </a:r>
            <a:r>
              <a:rPr lang="fr-FR" dirty="0" smtClean="0"/>
              <a:t>D</a:t>
            </a:r>
            <a:r>
              <a:rPr lang="sq-AL" dirty="0" smtClean="0"/>
              <a:t>evant </a:t>
            </a:r>
            <a:r>
              <a:rPr lang="sq-AL" dirty="0"/>
              <a:t>un tableau clinique evocateur  d’anomalie chromosomique connue.</a:t>
            </a:r>
            <a:endParaRPr lang="fr-FR" dirty="0"/>
          </a:p>
          <a:p>
            <a:r>
              <a:rPr lang="sq-AL" dirty="0" smtClean="0"/>
              <a:t>-</a:t>
            </a:r>
            <a:r>
              <a:rPr lang="fr-FR" dirty="0" smtClean="0"/>
              <a:t>E</a:t>
            </a:r>
            <a:r>
              <a:rPr lang="sq-AL" dirty="0" smtClean="0"/>
              <a:t>n </a:t>
            </a:r>
            <a:r>
              <a:rPr lang="sq-AL" dirty="0"/>
              <a:t>face d’un syndrome </a:t>
            </a:r>
            <a:r>
              <a:rPr lang="sq-AL" dirty="0" smtClean="0"/>
              <a:t>polymalformatif</a:t>
            </a:r>
            <a:r>
              <a:rPr lang="fr-FR" dirty="0" smtClean="0"/>
              <a:t>  </a:t>
            </a:r>
            <a:r>
              <a:rPr lang="sq-AL" dirty="0" smtClean="0"/>
              <a:t>difficile </a:t>
            </a:r>
            <a:r>
              <a:rPr lang="fr-FR" dirty="0"/>
              <a:t>à</a:t>
            </a:r>
            <a:r>
              <a:rPr lang="sq-AL" dirty="0" smtClean="0"/>
              <a:t> diagnostique</a:t>
            </a:r>
            <a:r>
              <a:rPr lang="fr-FR" dirty="0" smtClean="0"/>
              <a:t>r</a:t>
            </a:r>
            <a:r>
              <a:rPr lang="sq-AL" dirty="0" smtClean="0"/>
              <a:t> </a:t>
            </a:r>
            <a:r>
              <a:rPr lang="sq-AL" dirty="0"/>
              <a:t>.</a:t>
            </a:r>
            <a:endParaRPr lang="fr-FR" dirty="0"/>
          </a:p>
          <a:p>
            <a:r>
              <a:rPr lang="sq-AL" dirty="0" smtClean="0"/>
              <a:t>-</a:t>
            </a:r>
            <a:r>
              <a:rPr lang="fr-FR" dirty="0"/>
              <a:t>L</a:t>
            </a:r>
            <a:r>
              <a:rPr lang="sq-AL" dirty="0" smtClean="0"/>
              <a:t>ors </a:t>
            </a:r>
            <a:r>
              <a:rPr lang="sq-AL" dirty="0"/>
              <a:t>d’une </a:t>
            </a:r>
            <a:r>
              <a:rPr lang="sq-AL" dirty="0" smtClean="0"/>
              <a:t>ambigu</a:t>
            </a:r>
            <a:r>
              <a:rPr lang="fr-FR" dirty="0" smtClean="0"/>
              <a:t>it</a:t>
            </a:r>
            <a:r>
              <a:rPr lang="sq-AL" dirty="0" smtClean="0"/>
              <a:t>é sexuelle</a:t>
            </a:r>
            <a:r>
              <a:rPr lang="fr-FR" dirty="0" smtClean="0"/>
              <a:t>.</a:t>
            </a:r>
          </a:p>
          <a:p>
            <a:pPr>
              <a:buNone/>
            </a:pP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   </a:t>
            </a:r>
            <a:r>
              <a:rPr lang="sq-AL" dirty="0" smtClean="0">
                <a:solidFill>
                  <a:srgbClr val="FF0000"/>
                </a:solidFill>
              </a:rPr>
              <a:t> </a:t>
            </a:r>
            <a:r>
              <a:rPr lang="sq-AL" b="1" dirty="0" smtClean="0">
                <a:solidFill>
                  <a:srgbClr val="FF0000"/>
                </a:solidFill>
              </a:rPr>
              <a:t>b- </a:t>
            </a:r>
            <a:r>
              <a:rPr lang="fr-FR" b="1" dirty="0" smtClean="0">
                <a:solidFill>
                  <a:srgbClr val="FF0000"/>
                </a:solidFill>
              </a:rPr>
              <a:t>C</a:t>
            </a:r>
            <a:r>
              <a:rPr lang="sq-AL" b="1" dirty="0" smtClean="0">
                <a:solidFill>
                  <a:srgbClr val="FF0000"/>
                </a:solidFill>
              </a:rPr>
              <a:t>hez l'enfant et l'adolescent:</a:t>
            </a:r>
            <a:endParaRPr lang="fr-FR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dirty="0" smtClean="0"/>
              <a:t>      </a:t>
            </a:r>
            <a:r>
              <a:rPr lang="sq-AL" dirty="0" smtClean="0"/>
              <a:t>devant:</a:t>
            </a:r>
            <a:r>
              <a:rPr lang="fr-FR" dirty="0" smtClean="0"/>
              <a:t> </a:t>
            </a:r>
            <a:r>
              <a:rPr lang="sq-AL" dirty="0" smtClean="0"/>
              <a:t>- </a:t>
            </a:r>
            <a:r>
              <a:rPr lang="fr-FR" dirty="0" smtClean="0"/>
              <a:t>D</a:t>
            </a:r>
            <a:r>
              <a:rPr lang="sq-AL" dirty="0" smtClean="0"/>
              <a:t>es </a:t>
            </a:r>
            <a:r>
              <a:rPr lang="sq-AL" dirty="0"/>
              <a:t>troubles du développement sexuel et de la </a:t>
            </a:r>
            <a:r>
              <a:rPr lang="sq-AL" dirty="0" smtClean="0"/>
              <a:t>cr</a:t>
            </a:r>
            <a:r>
              <a:rPr lang="fr-FR" dirty="0" smtClean="0"/>
              <a:t>o</a:t>
            </a:r>
            <a:r>
              <a:rPr lang="sq-AL" dirty="0" smtClean="0"/>
              <a:t>issance</a:t>
            </a:r>
            <a:r>
              <a:rPr lang="sq-AL" dirty="0"/>
              <a:t>. </a:t>
            </a:r>
            <a:endParaRPr lang="fr-FR" dirty="0"/>
          </a:p>
          <a:p>
            <a:pPr>
              <a:buNone/>
            </a:pPr>
            <a:r>
              <a:rPr lang="fr-FR" dirty="0" smtClean="0"/>
              <a:t>    </a:t>
            </a:r>
            <a:r>
              <a:rPr lang="sq-AL" dirty="0" smtClean="0"/>
              <a:t>            </a:t>
            </a:r>
            <a:r>
              <a:rPr lang="fr-FR" dirty="0" smtClean="0"/>
              <a:t>      </a:t>
            </a:r>
            <a:r>
              <a:rPr lang="sq-AL" dirty="0" smtClean="0"/>
              <a:t>-</a:t>
            </a:r>
            <a:r>
              <a:rPr lang="fr-FR" dirty="0"/>
              <a:t>U</a:t>
            </a:r>
            <a:r>
              <a:rPr lang="sq-AL" dirty="0" smtClean="0"/>
              <a:t>n </a:t>
            </a:r>
            <a:r>
              <a:rPr lang="sq-AL" dirty="0"/>
              <a:t>retard mental et des troubles du comportement.</a:t>
            </a:r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54392"/>
          </a:xfrm>
        </p:spPr>
        <p:txBody>
          <a:bodyPr>
            <a:normAutofit/>
          </a:bodyPr>
          <a:lstStyle/>
          <a:p>
            <a:r>
              <a:rPr lang="fr-FR" sz="4000" b="1" dirty="0" smtClean="0"/>
              <a:t>I</a:t>
            </a:r>
            <a:r>
              <a:rPr lang="sq-AL" sz="4000" b="1" dirty="0" smtClean="0"/>
              <a:t>NDICATION DU CARYOTYPE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07815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</a:t>
            </a:r>
            <a:r>
              <a:rPr lang="fr-FR" dirty="0"/>
              <a:t>cytogénétique est la discipline médicale qui étudie les anomalies chromosomiques observées </a:t>
            </a:r>
            <a:r>
              <a:rPr lang="fr-FR" dirty="0" smtClean="0"/>
              <a:t>au </a:t>
            </a:r>
            <a:r>
              <a:rPr lang="fr-FR" dirty="0"/>
              <a:t>cours des maladies génétiques constitutionnelles et des cancers. Le dénombrement correct des chromosomes humains établi seulement en 1956 a marqué son départ. L’introduction des techniques de bandes chromosomiques, puis des techniques d’hybridation in situ et maintenant des micro-puces génomiques a permis un développement considérable de la cytogénétique qui est devenue un élément important dans l’approche diagnostique, dans l’évaluation du pronostic et du risque de récurrence de ces différentes pathologies.</a:t>
            </a:r>
          </a:p>
          <a:p>
            <a:pPr marL="45720" indent="0">
              <a:buNone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q-AL" b="1" dirty="0" smtClean="0"/>
              <a:t>Introduction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490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784573"/>
            <a:ext cx="8496944" cy="507342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fr-FR" b="1" dirty="0" smtClean="0"/>
              <a:t> </a:t>
            </a:r>
            <a:r>
              <a:rPr lang="sq-AL" b="1" dirty="0" smtClean="0"/>
              <a:t>c-Chez </a:t>
            </a:r>
            <a:r>
              <a:rPr lang="sq-AL" b="1" dirty="0"/>
              <a:t>l’adulte</a:t>
            </a:r>
            <a:endParaRPr lang="fr-FR" b="1" dirty="0"/>
          </a:p>
          <a:p>
            <a:r>
              <a:rPr lang="sq-AL" dirty="0" smtClean="0"/>
              <a:t>-</a:t>
            </a:r>
            <a:r>
              <a:rPr lang="fr-FR" dirty="0" smtClean="0"/>
              <a:t>P</a:t>
            </a:r>
            <a:r>
              <a:rPr lang="sq-AL" dirty="0" smtClean="0"/>
              <a:t>arents </a:t>
            </a:r>
            <a:r>
              <a:rPr lang="sq-AL" dirty="0"/>
              <a:t>ou famille d’enfant porteur d’une anomalie  de structure chromosomique.</a:t>
            </a:r>
            <a:endParaRPr lang="fr-FR" dirty="0"/>
          </a:p>
          <a:p>
            <a:r>
              <a:rPr lang="sq-AL" dirty="0" smtClean="0"/>
              <a:t>-</a:t>
            </a:r>
            <a:r>
              <a:rPr lang="fr-FR" dirty="0" smtClean="0"/>
              <a:t>C</a:t>
            </a:r>
            <a:r>
              <a:rPr lang="sq-AL" dirty="0" smtClean="0"/>
              <a:t>ouple </a:t>
            </a:r>
            <a:r>
              <a:rPr lang="sq-AL" dirty="0"/>
              <a:t>ayant eu plusieurs fausses couches.</a:t>
            </a:r>
            <a:endParaRPr lang="fr-FR" dirty="0"/>
          </a:p>
          <a:p>
            <a:r>
              <a:rPr lang="sq-AL" dirty="0" smtClean="0"/>
              <a:t>-</a:t>
            </a:r>
            <a:r>
              <a:rPr lang="fr-FR" dirty="0"/>
              <a:t>A</a:t>
            </a:r>
            <a:r>
              <a:rPr lang="sq-AL" dirty="0" smtClean="0"/>
              <a:t>ntécedents </a:t>
            </a:r>
            <a:r>
              <a:rPr lang="sq-AL" dirty="0"/>
              <a:t>personnels ou familiaux de mort </a:t>
            </a:r>
            <a:r>
              <a:rPr lang="sq-AL" dirty="0" smtClean="0"/>
              <a:t>f</a:t>
            </a:r>
            <a:r>
              <a:rPr lang="fr-FR" dirty="0" smtClean="0"/>
              <a:t>o</a:t>
            </a:r>
            <a:r>
              <a:rPr lang="sq-AL" dirty="0" smtClean="0"/>
              <a:t>etale </a:t>
            </a:r>
            <a:r>
              <a:rPr lang="sq-AL" dirty="0"/>
              <a:t>ou de malformation reccurente.</a:t>
            </a:r>
            <a:endParaRPr lang="fr-FR" dirty="0"/>
          </a:p>
          <a:p>
            <a:r>
              <a:rPr lang="sq-AL" dirty="0" smtClean="0"/>
              <a:t>-</a:t>
            </a:r>
            <a:r>
              <a:rPr lang="fr-FR" dirty="0" smtClean="0"/>
              <a:t>B</a:t>
            </a:r>
            <a:r>
              <a:rPr lang="sq-AL" dirty="0" smtClean="0"/>
              <a:t>ilan </a:t>
            </a:r>
            <a:r>
              <a:rPr lang="sq-AL" dirty="0"/>
              <a:t>avant assistance </a:t>
            </a:r>
            <a:r>
              <a:rPr lang="sq-AL" dirty="0" smtClean="0"/>
              <a:t>médicale </a:t>
            </a:r>
            <a:r>
              <a:rPr lang="fr-FR" dirty="0"/>
              <a:t>à</a:t>
            </a:r>
            <a:r>
              <a:rPr lang="sq-AL" dirty="0" smtClean="0"/>
              <a:t> </a:t>
            </a:r>
            <a:r>
              <a:rPr lang="sq-AL" dirty="0"/>
              <a:t>la </a:t>
            </a:r>
            <a:r>
              <a:rPr lang="sq-AL" dirty="0" smtClean="0"/>
              <a:t>procréation</a:t>
            </a:r>
            <a:r>
              <a:rPr lang="sq-AL" dirty="0"/>
              <a:t>.</a:t>
            </a:r>
            <a:endParaRPr lang="fr-FR" dirty="0"/>
          </a:p>
          <a:p>
            <a:pPr>
              <a:buNone/>
            </a:pPr>
            <a:r>
              <a:rPr lang="sq-AL" dirty="0" smtClean="0"/>
              <a:t>3</a:t>
            </a:r>
            <a:r>
              <a:rPr lang="sq-AL" b="1" dirty="0" smtClean="0"/>
              <a:t>-les indications du caryotype en canc</a:t>
            </a:r>
            <a:r>
              <a:rPr lang="sq-AL" dirty="0" smtClean="0"/>
              <a:t>é</a:t>
            </a:r>
            <a:r>
              <a:rPr lang="sq-AL" b="1" dirty="0" smtClean="0"/>
              <a:t>rologie</a:t>
            </a:r>
            <a:endParaRPr lang="fr-FR" b="1" dirty="0"/>
          </a:p>
          <a:p>
            <a:r>
              <a:rPr lang="sq-AL" dirty="0"/>
              <a:t>L’indication majeure du caryotype est le diagnostic de </a:t>
            </a:r>
            <a:r>
              <a:rPr lang="sq-AL" dirty="0" smtClean="0"/>
              <a:t>certaine</a:t>
            </a:r>
            <a:r>
              <a:rPr lang="fr-FR" dirty="0" smtClean="0"/>
              <a:t>s</a:t>
            </a:r>
            <a:r>
              <a:rPr lang="sq-AL" dirty="0" smtClean="0"/>
              <a:t> pathologie</a:t>
            </a:r>
            <a:r>
              <a:rPr lang="fr-FR" dirty="0" smtClean="0"/>
              <a:t>s</a:t>
            </a:r>
            <a:r>
              <a:rPr lang="sq-AL" dirty="0" smtClean="0"/>
              <a:t> canc</a:t>
            </a:r>
            <a:r>
              <a:rPr lang="fr-FR" dirty="0" smtClean="0"/>
              <a:t>e</a:t>
            </a:r>
            <a:r>
              <a:rPr lang="sq-AL" dirty="0" smtClean="0"/>
              <a:t>reuse</a:t>
            </a:r>
            <a:r>
              <a:rPr lang="fr-FR" dirty="0" smtClean="0"/>
              <a:t>s</a:t>
            </a:r>
            <a:r>
              <a:rPr lang="sq-AL" dirty="0" smtClean="0"/>
              <a:t> </a:t>
            </a:r>
            <a:r>
              <a:rPr lang="sq-AL" dirty="0"/>
              <a:t>en particulier </a:t>
            </a:r>
            <a:r>
              <a:rPr lang="fr-FR" dirty="0" smtClean="0"/>
              <a:t> </a:t>
            </a:r>
            <a:r>
              <a:rPr lang="sq-AL" dirty="0" smtClean="0"/>
              <a:t>les h</a:t>
            </a:r>
            <a:r>
              <a:rPr lang="fr-FR" dirty="0" smtClean="0"/>
              <a:t>é</a:t>
            </a:r>
            <a:r>
              <a:rPr lang="sq-AL" dirty="0" smtClean="0"/>
              <a:t>mopathies </a:t>
            </a:r>
            <a:r>
              <a:rPr lang="sq-AL" dirty="0"/>
              <a:t>malignes .Il peut avoir </a:t>
            </a:r>
            <a:r>
              <a:rPr lang="fr-FR" dirty="0" smtClean="0"/>
              <a:t>é</a:t>
            </a:r>
            <a:r>
              <a:rPr lang="sq-AL" dirty="0" smtClean="0"/>
              <a:t>galement </a:t>
            </a:r>
            <a:r>
              <a:rPr lang="sq-AL" dirty="0"/>
              <a:t>un </a:t>
            </a:r>
            <a:r>
              <a:rPr lang="fr-FR" dirty="0" err="1" smtClean="0"/>
              <a:t>intérê</a:t>
            </a:r>
            <a:r>
              <a:rPr lang="sq-AL" dirty="0" smtClean="0"/>
              <a:t>t </a:t>
            </a:r>
            <a:r>
              <a:rPr lang="sq-AL" dirty="0"/>
              <a:t>pronostic et </a:t>
            </a:r>
            <a:r>
              <a:rPr lang="sq-AL" dirty="0" smtClean="0"/>
              <a:t>constitué </a:t>
            </a:r>
            <a:r>
              <a:rPr lang="sq-AL" dirty="0"/>
              <a:t>un marqueur de </a:t>
            </a:r>
            <a:r>
              <a:rPr lang="sq-AL" dirty="0" smtClean="0"/>
              <a:t>l’</a:t>
            </a:r>
            <a:r>
              <a:rPr lang="fr-FR" dirty="0" smtClean="0"/>
              <a:t>é</a:t>
            </a:r>
            <a:r>
              <a:rPr lang="sq-AL" dirty="0" smtClean="0"/>
              <a:t>volution </a:t>
            </a:r>
            <a:r>
              <a:rPr lang="sq-AL" dirty="0"/>
              <a:t>tumorale.</a:t>
            </a:r>
            <a:endParaRPr lang="fr-FR" dirty="0"/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-53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sz="4000" b="1" dirty="0" smtClean="0"/>
              <a:t>I</a:t>
            </a:r>
            <a:r>
              <a:rPr lang="sq-AL" sz="4000" b="1" dirty="0" smtClean="0"/>
              <a:t>NDICATION DU CARYOTYPE</a:t>
            </a:r>
            <a:r>
              <a:rPr lang="fr-FR" sz="4000" b="1" dirty="0" smtClean="0"/>
              <a:t>(suite)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402386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963916" y="2669072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accent1">
                    <a:lumMod val="75000"/>
                  </a:schemeClr>
                </a:solidFill>
              </a:rPr>
              <a:t>Merci pour votre attention</a:t>
            </a:r>
            <a:endParaRPr lang="fr-FR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49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340768"/>
            <a:ext cx="8553128" cy="4525963"/>
          </a:xfrm>
          <a:prstGeom prst="rect">
            <a:avLst/>
          </a:prstGeom>
        </p:spPr>
        <p:txBody>
          <a:bodyPr/>
          <a:lstStyle/>
          <a:p>
            <a:endParaRPr lang="fr-FR" b="1" i="1" dirty="0" smtClean="0"/>
          </a:p>
          <a:p>
            <a:pPr>
              <a:buNone/>
            </a:pPr>
            <a:r>
              <a:rPr lang="sq-AL" b="1" i="1" dirty="0"/>
              <a:t/>
            </a:r>
            <a:br>
              <a:rPr lang="sq-AL" b="1" i="1" dirty="0"/>
            </a:br>
            <a:r>
              <a:rPr lang="sq-AL" b="1" dirty="0"/>
              <a:t>  </a:t>
            </a:r>
            <a:r>
              <a:rPr lang="sq-AL" b="1" dirty="0">
                <a:latin typeface="Arial" pitchFamily="34" charset="0"/>
                <a:cs typeface="Arial" pitchFamily="34" charset="0"/>
              </a:rPr>
              <a:t>Le terme</a:t>
            </a:r>
            <a:r>
              <a:rPr lang="sq-AL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sq-AL" b="1" dirty="0">
                <a:latin typeface="Arial" pitchFamily="34" charset="0"/>
                <a:cs typeface="Arial" pitchFamily="34" charset="0"/>
              </a:rPr>
              <a:t> caryotype désigne l’analyse numérique et structurale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sq-AL" b="1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sq-AL" b="1" dirty="0">
                <a:latin typeface="Arial" pitchFamily="34" charset="0"/>
                <a:cs typeface="Arial" pitchFamily="34" charset="0"/>
              </a:rPr>
              <a:t>l’ensemble des chromosomes d’une cellule ou d’un individus </a:t>
            </a:r>
            <a:r>
              <a:rPr lang="sq-AL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buNone/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fr-FR" b="1" dirty="0">
                <a:latin typeface="Arial" pitchFamily="34" charset="0"/>
                <a:cs typeface="Arial" pitchFamily="34" charset="0"/>
              </a:rPr>
              <a:t>I</a:t>
            </a:r>
            <a:r>
              <a:rPr lang="sq-AL" b="1" dirty="0" smtClean="0">
                <a:latin typeface="Arial" pitchFamily="34" charset="0"/>
                <a:cs typeface="Arial" pitchFamily="34" charset="0"/>
              </a:rPr>
              <a:t>l </a:t>
            </a:r>
            <a:r>
              <a:rPr lang="sq-AL" b="1" dirty="0">
                <a:latin typeface="Arial" pitchFamily="34" charset="0"/>
                <a:cs typeface="Arial" pitchFamily="34" charset="0"/>
              </a:rPr>
              <a:t>est spécifique d’une </a:t>
            </a:r>
            <a:r>
              <a:rPr lang="sq-AL" b="1" dirty="0" smtClean="0">
                <a:latin typeface="Arial" pitchFamily="34" charset="0"/>
                <a:cs typeface="Arial" pitchFamily="34" charset="0"/>
              </a:rPr>
              <a:t>esp</a:t>
            </a:r>
            <a:r>
              <a:rPr lang="fr-FR" b="1" dirty="0">
                <a:latin typeface="Arial" pitchFamily="34" charset="0"/>
                <a:cs typeface="Arial" pitchFamily="34" charset="0"/>
              </a:rPr>
              <a:t>è</a:t>
            </a:r>
            <a:r>
              <a:rPr lang="sq-AL" b="1" dirty="0" smtClean="0">
                <a:latin typeface="Arial" pitchFamily="34" charset="0"/>
                <a:cs typeface="Arial" pitchFamily="34" charset="0"/>
              </a:rPr>
              <a:t>ce </a:t>
            </a:r>
            <a:r>
              <a:rPr lang="sq-AL" b="1" dirty="0">
                <a:latin typeface="Arial" pitchFamily="34" charset="0"/>
                <a:cs typeface="Arial" pitchFamily="34" charset="0"/>
              </a:rPr>
              <a:t>donnée.</a:t>
            </a:r>
            <a:endParaRPr lang="fr-FR" b="1" dirty="0">
              <a:latin typeface="Arial" pitchFamily="34" charset="0"/>
              <a:cs typeface="Arial" pitchFamily="34" charset="0"/>
            </a:endParaRPr>
          </a:p>
          <a:p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q-AL" sz="2800" b="1" i="1" dirty="0" smtClean="0"/>
              <a:t>A</a:t>
            </a:r>
            <a:r>
              <a:rPr lang="sq-AL" b="1" i="1" dirty="0" smtClean="0"/>
              <a:t>- </a:t>
            </a:r>
            <a:r>
              <a:rPr lang="sq-AL" sz="2800" b="1" i="1" dirty="0" smtClean="0"/>
              <a:t>Définition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88217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700808"/>
            <a:ext cx="8229600" cy="460851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>
                <a:latin typeface="Arial" pitchFamily="34" charset="0"/>
                <a:cs typeface="Arial" pitchFamily="34" charset="0"/>
              </a:rPr>
              <a:t>C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aryotype </a:t>
            </a:r>
            <a:r>
              <a:rPr lang="sq-AL" dirty="0">
                <a:latin typeface="Arial" pitchFamily="34" charset="0"/>
                <a:cs typeface="Arial" pitchFamily="34" charset="0"/>
              </a:rPr>
              <a:t>humain se réalise dans les laboratoires de cytogénétique </a:t>
            </a:r>
            <a:r>
              <a:rPr lang="fr-FR" dirty="0">
                <a:latin typeface="Arial" pitchFamily="34" charset="0"/>
                <a:cs typeface="Arial" pitchFamily="34" charset="0"/>
              </a:rPr>
              <a:t>à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partir </a:t>
            </a:r>
            <a:r>
              <a:rPr lang="sq-AL" dirty="0">
                <a:latin typeface="Arial" pitchFamily="34" charset="0"/>
                <a:cs typeface="Arial" pitchFamily="34" charset="0"/>
              </a:rPr>
              <a:t>de 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diff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rents </a:t>
            </a:r>
            <a:r>
              <a:rPr lang="sq-AL" dirty="0">
                <a:latin typeface="Arial" pitchFamily="34" charset="0"/>
                <a:cs typeface="Arial" pitchFamily="34" charset="0"/>
              </a:rPr>
              <a:t>tissus 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.</a:t>
            </a:r>
            <a:endParaRPr lang="fr-FR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q-AL" b="1" u="sng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q-AL" u="sng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fr-FR" b="1" u="sng" dirty="0">
                <a:latin typeface="Arial" pitchFamily="34" charset="0"/>
                <a:cs typeface="Arial" pitchFamily="34" charset="0"/>
              </a:rPr>
              <a:t>P</a:t>
            </a:r>
            <a:r>
              <a:rPr lang="fr-FR" b="1" u="sng" dirty="0" smtClean="0">
                <a:latin typeface="Arial" pitchFamily="34" charset="0"/>
                <a:cs typeface="Arial" pitchFamily="34" charset="0"/>
              </a:rPr>
              <a:t>ré</a:t>
            </a:r>
            <a:r>
              <a:rPr lang="sq-AL" b="1" u="sng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fr-FR" b="1" u="sng" dirty="0">
                <a:latin typeface="Arial" pitchFamily="34" charset="0"/>
                <a:cs typeface="Arial" pitchFamily="34" charset="0"/>
              </a:rPr>
              <a:t>è</a:t>
            </a:r>
            <a:r>
              <a:rPr lang="sq-AL" b="1" u="sng" dirty="0" smtClean="0">
                <a:latin typeface="Arial" pitchFamily="34" charset="0"/>
                <a:cs typeface="Arial" pitchFamily="34" charset="0"/>
              </a:rPr>
              <a:t>vement</a:t>
            </a:r>
            <a:r>
              <a:rPr lang="sq-AL" b="1" u="sng" dirty="0">
                <a:latin typeface="Arial" pitchFamily="34" charset="0"/>
                <a:cs typeface="Arial" pitchFamily="34" charset="0"/>
              </a:rPr>
              <a:t> </a:t>
            </a:r>
            <a:endParaRPr lang="fr-FR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dirty="0">
                <a:latin typeface="Arial" pitchFamily="34" charset="0"/>
                <a:cs typeface="Arial" pitchFamily="34" charset="0"/>
              </a:rPr>
              <a:t>D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é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pend </a:t>
            </a:r>
            <a:r>
              <a:rPr lang="sq-AL" dirty="0">
                <a:latin typeface="Arial" pitchFamily="34" charset="0"/>
                <a:cs typeface="Arial" pitchFamily="34" charset="0"/>
              </a:rPr>
              <a:t>de 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indication </a:t>
            </a:r>
            <a:r>
              <a:rPr lang="sq-AL" dirty="0">
                <a:latin typeface="Arial" pitchFamily="34" charset="0"/>
                <a:cs typeface="Arial" pitchFamily="34" charset="0"/>
              </a:rPr>
              <a:t>du caryotype. </a:t>
            </a:r>
            <a:endParaRPr lang="fr-FR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q-AL" b="1" dirty="0" smtClean="0">
                <a:latin typeface="Arial" pitchFamily="34" charset="0"/>
                <a:cs typeface="Arial" pitchFamily="34" charset="0"/>
              </a:rPr>
              <a:t>1-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sq-AL" b="1" dirty="0" smtClean="0">
                <a:latin typeface="Arial" pitchFamily="34" charset="0"/>
                <a:cs typeface="Arial" pitchFamily="34" charset="0"/>
              </a:rPr>
              <a:t>n pr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én</a:t>
            </a:r>
            <a:r>
              <a:rPr lang="sq-AL" b="1" dirty="0" smtClean="0">
                <a:latin typeface="Arial" pitchFamily="34" charset="0"/>
                <a:cs typeface="Arial" pitchFamily="34" charset="0"/>
              </a:rPr>
              <a:t>atal</a:t>
            </a:r>
            <a:r>
              <a:rPr lang="sq-AL" dirty="0">
                <a:latin typeface="Arial" pitchFamily="34" charset="0"/>
                <a:cs typeface="Arial" pitchFamily="34" charset="0"/>
              </a:rPr>
              <a:t> 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q-AL" dirty="0">
                <a:latin typeface="Arial" pitchFamily="34" charset="0"/>
                <a:cs typeface="Arial" pitchFamily="34" charset="0"/>
              </a:rPr>
              <a:t>on 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pr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é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leve </a:t>
            </a:r>
            <a:r>
              <a:rPr lang="sq-AL" dirty="0">
                <a:latin typeface="Arial" pitchFamily="34" charset="0"/>
                <a:cs typeface="Arial" pitchFamily="34" charset="0"/>
              </a:rPr>
              <a:t>selon 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l’</a:t>
            </a:r>
            <a:r>
              <a:rPr lang="fr-FR" b="1" dirty="0"/>
              <a:t> âge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q-AL" dirty="0">
                <a:latin typeface="Arial" pitchFamily="34" charset="0"/>
                <a:cs typeface="Arial" pitchFamily="34" charset="0"/>
              </a:rPr>
              <a:t>de la 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gro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sesse</a:t>
            </a:r>
            <a:r>
              <a:rPr lang="sq-AL" dirty="0">
                <a:latin typeface="Arial" pitchFamily="34" charset="0"/>
                <a:cs typeface="Arial" pitchFamily="34" charset="0"/>
              </a:rPr>
              <a:t> 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:</a:t>
            </a:r>
            <a:endParaRPr lang="fr-FR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sq-A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>
                <a:latin typeface="Arial" pitchFamily="34" charset="0"/>
                <a:cs typeface="Arial" pitchFamily="34" charset="0"/>
              </a:rPr>
              <a:t>D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es </a:t>
            </a:r>
            <a:r>
              <a:rPr lang="sq-AL" dirty="0">
                <a:latin typeface="Arial" pitchFamily="34" charset="0"/>
                <a:cs typeface="Arial" pitchFamily="34" charset="0"/>
              </a:rPr>
              <a:t>villosités choriales (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choriocent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è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se</a:t>
            </a:r>
            <a:r>
              <a:rPr lang="sq-AL" dirty="0">
                <a:latin typeface="Arial" pitchFamily="34" charset="0"/>
                <a:cs typeface="Arial" pitchFamily="34" charset="0"/>
              </a:rPr>
              <a:t>) ; entre la 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fr-FR" baseline="30000" dirty="0">
                <a:latin typeface="Arial" pitchFamily="34" charset="0"/>
                <a:cs typeface="Arial" pitchFamily="34" charset="0"/>
              </a:rPr>
              <a:t>è</a:t>
            </a:r>
            <a:r>
              <a:rPr lang="sq-AL" baseline="30000" dirty="0" smtClean="0">
                <a:latin typeface="Arial" pitchFamily="34" charset="0"/>
                <a:cs typeface="Arial" pitchFamily="34" charset="0"/>
              </a:rPr>
              <a:t>me  </a:t>
            </a:r>
            <a:r>
              <a:rPr lang="sq-AL" dirty="0">
                <a:latin typeface="Arial" pitchFamily="34" charset="0"/>
                <a:cs typeface="Arial" pitchFamily="34" charset="0"/>
              </a:rPr>
              <a:t>et la 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fr-FR" baseline="30000" dirty="0">
                <a:latin typeface="Arial" pitchFamily="34" charset="0"/>
                <a:cs typeface="Arial" pitchFamily="34" charset="0"/>
              </a:rPr>
              <a:t>è</a:t>
            </a:r>
            <a:r>
              <a:rPr lang="sq-AL" baseline="30000" dirty="0" smtClean="0">
                <a:latin typeface="Arial" pitchFamily="34" charset="0"/>
                <a:cs typeface="Arial" pitchFamily="34" charset="0"/>
              </a:rPr>
              <a:t>me </a:t>
            </a:r>
            <a:r>
              <a:rPr lang="sq-AL" dirty="0">
                <a:latin typeface="Arial" pitchFamily="34" charset="0"/>
                <a:cs typeface="Arial" pitchFamily="34" charset="0"/>
              </a:rPr>
              <a:t>semaine 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d’amenorrh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é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sq-AL" dirty="0">
                <a:latin typeface="Arial" pitchFamily="34" charset="0"/>
                <a:cs typeface="Arial" pitchFamily="34" charset="0"/>
              </a:rPr>
              <a:t>(SA).</a:t>
            </a:r>
            <a:endParaRPr lang="fr-FR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sq-AL" dirty="0" smtClean="0">
                <a:latin typeface="Arial" pitchFamily="34" charset="0"/>
                <a:cs typeface="Arial" pitchFamily="34" charset="0"/>
              </a:rPr>
              <a:t>Du liquide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amniotique </a:t>
            </a:r>
            <a:r>
              <a:rPr lang="sq-AL" dirty="0">
                <a:latin typeface="Arial" pitchFamily="34" charset="0"/>
                <a:cs typeface="Arial" pitchFamily="34" charset="0"/>
              </a:rPr>
              <a:t>(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amniocent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è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se</a:t>
            </a:r>
            <a:r>
              <a:rPr lang="sq-AL" dirty="0">
                <a:latin typeface="Arial" pitchFamily="34" charset="0"/>
                <a:cs typeface="Arial" pitchFamily="34" charset="0"/>
              </a:rPr>
              <a:t>) entre la 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15</a:t>
            </a:r>
            <a:r>
              <a:rPr lang="fr-FR" baseline="30000" dirty="0">
                <a:latin typeface="Arial" pitchFamily="34" charset="0"/>
                <a:cs typeface="Arial" pitchFamily="34" charset="0"/>
              </a:rPr>
              <a:t>è</a:t>
            </a:r>
            <a:r>
              <a:rPr lang="sq-AL" baseline="30000" dirty="0" smtClean="0">
                <a:latin typeface="Arial" pitchFamily="34" charset="0"/>
                <a:cs typeface="Arial" pitchFamily="34" charset="0"/>
              </a:rPr>
              <a:t>me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q-AL" dirty="0">
                <a:latin typeface="Arial" pitchFamily="34" charset="0"/>
                <a:cs typeface="Arial" pitchFamily="34" charset="0"/>
              </a:rPr>
              <a:t>et 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17</a:t>
            </a:r>
            <a:r>
              <a:rPr lang="fr-FR" baseline="30000" dirty="0">
                <a:latin typeface="Arial" pitchFamily="34" charset="0"/>
                <a:cs typeface="Arial" pitchFamily="34" charset="0"/>
              </a:rPr>
              <a:t>è</a:t>
            </a:r>
            <a:r>
              <a:rPr lang="sq-AL" baseline="30000" dirty="0" smtClean="0">
                <a:latin typeface="Arial" pitchFamily="34" charset="0"/>
                <a:cs typeface="Arial" pitchFamily="34" charset="0"/>
              </a:rPr>
              <a:t>me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q-AL" dirty="0">
                <a:latin typeface="Arial" pitchFamily="34" charset="0"/>
                <a:cs typeface="Arial" pitchFamily="34" charset="0"/>
              </a:rPr>
              <a:t>SA.</a:t>
            </a:r>
            <a:endParaRPr lang="fr-FR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Du </a:t>
            </a:r>
            <a:r>
              <a:rPr lang="sq-AL" dirty="0">
                <a:latin typeface="Arial" pitchFamily="34" charset="0"/>
                <a:cs typeface="Arial" pitchFamily="34" charset="0"/>
              </a:rPr>
              <a:t>sang </a:t>
            </a:r>
            <a:r>
              <a:rPr lang="fr-FR" b="1" dirty="0" smtClean="0"/>
              <a:t>fœtal 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(cordocent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è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se</a:t>
            </a:r>
            <a:r>
              <a:rPr lang="sq-AL" dirty="0">
                <a:latin typeface="Arial" pitchFamily="34" charset="0"/>
                <a:cs typeface="Arial" pitchFamily="34" charset="0"/>
              </a:rPr>
              <a:t>) vers la 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20</a:t>
            </a:r>
            <a:r>
              <a:rPr lang="fr-FR" baseline="30000" dirty="0">
                <a:latin typeface="Arial" pitchFamily="34" charset="0"/>
                <a:cs typeface="Arial" pitchFamily="34" charset="0"/>
              </a:rPr>
              <a:t>è</a:t>
            </a:r>
            <a:r>
              <a:rPr lang="sq-AL" baseline="30000" dirty="0" smtClean="0">
                <a:latin typeface="Arial" pitchFamily="34" charset="0"/>
                <a:cs typeface="Arial" pitchFamily="34" charset="0"/>
              </a:rPr>
              <a:t>me </a:t>
            </a:r>
            <a:r>
              <a:rPr lang="sq-AL" dirty="0">
                <a:latin typeface="Arial" pitchFamily="34" charset="0"/>
                <a:cs typeface="Arial" pitchFamily="34" charset="0"/>
              </a:rPr>
              <a:t>SA</a:t>
            </a:r>
            <a:endParaRPr lang="fr-FR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q-AL" b="1" dirty="0" smtClean="0">
                <a:latin typeface="Arial" pitchFamily="34" charset="0"/>
                <a:cs typeface="Arial" pitchFamily="34" charset="0"/>
              </a:rPr>
              <a:t>2-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sq-AL" b="1" dirty="0" smtClean="0">
                <a:latin typeface="Arial" pitchFamily="34" charset="0"/>
                <a:cs typeface="Arial" pitchFamily="34" charset="0"/>
              </a:rPr>
              <a:t>n </a:t>
            </a:r>
            <a:r>
              <a:rPr lang="sq-AL" b="1" dirty="0">
                <a:latin typeface="Arial" pitchFamily="34" charset="0"/>
                <a:cs typeface="Arial" pitchFamily="34" charset="0"/>
              </a:rPr>
              <a:t>post natal </a:t>
            </a:r>
            <a:r>
              <a:rPr lang="fr-FR" dirty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r>
              <a:rPr lang="sq-AL" dirty="0">
                <a:latin typeface="Arial" pitchFamily="34" charset="0"/>
                <a:cs typeface="Arial" pitchFamily="34" charset="0"/>
              </a:rPr>
              <a:t> L e caryotype est 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determin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é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 sur </a:t>
            </a:r>
            <a:r>
              <a:rPr lang="sq-AL" dirty="0">
                <a:latin typeface="Arial" pitchFamily="34" charset="0"/>
                <a:cs typeface="Arial" pitchFamily="34" charset="0"/>
              </a:rPr>
              <a:t>des lymphocytes sanguins 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pr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é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lev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és 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par </a:t>
            </a:r>
            <a:r>
              <a:rPr lang="sq-AL" dirty="0">
                <a:latin typeface="Arial" pitchFamily="34" charset="0"/>
                <a:cs typeface="Arial" pitchFamily="34" charset="0"/>
              </a:rPr>
              <a:t>ponction veineuse. </a:t>
            </a:r>
            <a:endParaRPr lang="fr-FR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sq-AL" sz="3100" b="1" i="1" dirty="0" smtClean="0"/>
              <a:t>B- Réalisation du caryotype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260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588845"/>
            <a:ext cx="8686800" cy="528396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>
                <a:latin typeface="Arial" pitchFamily="34" charset="0"/>
                <a:cs typeface="Arial" pitchFamily="34" charset="0"/>
              </a:rPr>
              <a:t>L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sq-AL" dirty="0">
                <a:latin typeface="Arial" pitchFamily="34" charset="0"/>
                <a:cs typeface="Arial" pitchFamily="34" charset="0"/>
              </a:rPr>
              <a:t>caryotype se </a:t>
            </a:r>
            <a:r>
              <a:rPr lang="sq-AL" b="1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é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alise </a:t>
            </a:r>
            <a:r>
              <a:rPr lang="sq-AL" dirty="0">
                <a:latin typeface="Arial" pitchFamily="34" charset="0"/>
                <a:cs typeface="Arial" pitchFamily="34" charset="0"/>
              </a:rPr>
              <a:t>sur des cellules 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nucl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é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es </a:t>
            </a:r>
            <a:r>
              <a:rPr lang="sq-AL" dirty="0">
                <a:latin typeface="Arial" pitchFamily="34" charset="0"/>
                <a:cs typeface="Arial" pitchFamily="34" charset="0"/>
              </a:rPr>
              <a:t>capables de se diviser in vitro </a:t>
            </a:r>
            <a:r>
              <a:rPr lang="sq-AL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:principe des techniques de culture </a:t>
            </a:r>
            <a:r>
              <a:rPr lang="sq-A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cellulaire</a:t>
            </a:r>
            <a:endParaRPr lang="fr-FR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>
                <a:latin typeface="Arial" pitchFamily="34" charset="0"/>
                <a:cs typeface="Arial" pitchFamily="34" charset="0"/>
              </a:rPr>
              <a:t>L</a:t>
            </a:r>
            <a:r>
              <a:rPr lang="sq-AL" b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sq-AL" b="1" dirty="0">
                <a:latin typeface="Arial" pitchFamily="34" charset="0"/>
                <a:cs typeface="Arial" pitchFamily="34" charset="0"/>
              </a:rPr>
              <a:t>technique classique est la suivante</a:t>
            </a:r>
            <a:r>
              <a:rPr lang="sq-AL" dirty="0">
                <a:latin typeface="Arial" pitchFamily="34" charset="0"/>
                <a:cs typeface="Arial" pitchFamily="34" charset="0"/>
              </a:rPr>
              <a:t> :</a:t>
            </a:r>
            <a:endParaRPr lang="fr-FR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q-AL" dirty="0">
                <a:latin typeface="Arial" pitchFamily="34" charset="0"/>
                <a:cs typeface="Arial" pitchFamily="34" charset="0"/>
              </a:rPr>
              <a:t> 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rél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vement </a:t>
            </a:r>
            <a:r>
              <a:rPr lang="sq-AL" dirty="0">
                <a:latin typeface="Arial" pitchFamily="34" charset="0"/>
                <a:cs typeface="Arial" pitchFamily="34" charset="0"/>
              </a:rPr>
              <a:t>de sang 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veineux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(des </a:t>
            </a:r>
            <a:r>
              <a:rPr lang="sq-AL" dirty="0">
                <a:latin typeface="Arial" pitchFamily="34" charset="0"/>
                <a:cs typeface="Arial" pitchFamily="34" charset="0"/>
              </a:rPr>
              <a:t>lymphocytes).</a:t>
            </a:r>
            <a:endParaRPr lang="fr-FR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fr-FR" dirty="0">
                <a:latin typeface="Arial" pitchFamily="34" charset="0"/>
                <a:cs typeface="Arial" pitchFamily="34" charset="0"/>
              </a:rPr>
              <a:t>M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ise </a:t>
            </a:r>
            <a:r>
              <a:rPr lang="sq-AL" dirty="0">
                <a:latin typeface="Arial" pitchFamily="34" charset="0"/>
                <a:cs typeface="Arial" pitchFamily="34" charset="0"/>
              </a:rPr>
              <a:t>en culture dans un milieu contenant un agent 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mitog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è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ne 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b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q-AL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sq-AL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phytohémagglutinin</a:t>
            </a:r>
            <a:r>
              <a:rPr lang="sq-AL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sq-AL" dirty="0">
                <a:latin typeface="Arial" pitchFamily="34" charset="0"/>
                <a:cs typeface="Arial" pitchFamily="34" charset="0"/>
              </a:rPr>
              <a:t>.cette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ét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ape n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é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cessite </a:t>
            </a:r>
            <a:r>
              <a:rPr lang="sq-AL" dirty="0">
                <a:latin typeface="Arial" pitchFamily="34" charset="0"/>
                <a:cs typeface="Arial" pitchFamily="34" charset="0"/>
              </a:rPr>
              <a:t>une aseptie rigoureuse car certain micro-organismes peuvent 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altere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q-AL" dirty="0">
                <a:latin typeface="Arial" pitchFamily="34" charset="0"/>
                <a:cs typeface="Arial" pitchFamily="34" charset="0"/>
              </a:rPr>
              <a:t>la culture 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cellulaire.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De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b="1" dirty="0"/>
              <a:t>même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q-AL" dirty="0">
                <a:latin typeface="Arial" pitchFamily="34" charset="0"/>
                <a:cs typeface="Arial" pitchFamily="34" charset="0"/>
              </a:rPr>
              <a:t>il faut tenir compte du milieu de culture,du ph,de la T,……afin d’obtenir une culture optimale.</a:t>
            </a:r>
            <a:endParaRPr lang="fr-FR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q-AL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ncubation </a:t>
            </a:r>
            <a:r>
              <a:rPr lang="sq-AL" dirty="0">
                <a:latin typeface="Arial" pitchFamily="34" charset="0"/>
                <a:cs typeface="Arial" pitchFamily="34" charset="0"/>
              </a:rPr>
              <a:t>48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à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q-AL" dirty="0">
                <a:latin typeface="Arial" pitchFamily="34" charset="0"/>
                <a:cs typeface="Arial" pitchFamily="34" charset="0"/>
              </a:rPr>
              <a:t>72 heures(temps 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é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cessaire </a:t>
            </a:r>
            <a:r>
              <a:rPr lang="sq-AL" dirty="0">
                <a:latin typeface="Arial" pitchFamily="34" charset="0"/>
                <a:cs typeface="Arial" pitchFamily="34" charset="0"/>
              </a:rPr>
              <a:t>pour avoir assez de 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cellu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es </a:t>
            </a:r>
            <a:r>
              <a:rPr lang="sq-AL" dirty="0">
                <a:latin typeface="Arial" pitchFamily="34" charset="0"/>
                <a:cs typeface="Arial" pitchFamily="34" charset="0"/>
              </a:rPr>
              <a:t>en cours de division). 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fr-FR" dirty="0">
                <a:latin typeface="Arial" pitchFamily="34" charset="0"/>
                <a:cs typeface="Arial" pitchFamily="34" charset="0"/>
              </a:rPr>
              <a:t>B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locage </a:t>
            </a:r>
            <a:r>
              <a:rPr lang="sq-AL" dirty="0">
                <a:latin typeface="Arial" pitchFamily="34" charset="0"/>
                <a:cs typeface="Arial" pitchFamily="34" charset="0"/>
              </a:rPr>
              <a:t>des divisions en métaphase ( stade 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q-AL" dirty="0">
                <a:latin typeface="Arial" pitchFamily="34" charset="0"/>
                <a:cs typeface="Arial" pitchFamily="34" charset="0"/>
              </a:rPr>
              <a:t>les chromosomes sont condensés au maximum )  par la </a:t>
            </a:r>
            <a:r>
              <a:rPr lang="sq-AL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colchicine</a:t>
            </a:r>
            <a:r>
              <a:rPr lang="sq-AL" dirty="0">
                <a:latin typeface="Arial" pitchFamily="34" charset="0"/>
                <a:cs typeface="Arial" pitchFamily="34" charset="0"/>
              </a:rPr>
              <a:t>  qui 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emp</a:t>
            </a:r>
            <a:r>
              <a:rPr lang="fr-FR" dirty="0"/>
              <a:t>ê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che </a:t>
            </a:r>
            <a:r>
              <a:rPr lang="sq-AL" dirty="0">
                <a:latin typeface="Arial" pitchFamily="34" charset="0"/>
                <a:cs typeface="Arial" pitchFamily="34" charset="0"/>
              </a:rPr>
              <a:t>la formation du fuseau achromatique et le blocage des 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centrom</a:t>
            </a:r>
            <a:r>
              <a:rPr lang="fr-FR" dirty="0" err="1">
                <a:latin typeface="Arial" pitchFamily="34" charset="0"/>
                <a:cs typeface="Arial" pitchFamily="34" charset="0"/>
              </a:rPr>
              <a:t>è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r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es</a:t>
            </a:r>
            <a:r>
              <a:rPr lang="sq-AL" dirty="0">
                <a:latin typeface="Arial" pitchFamily="34" charset="0"/>
                <a:cs typeface="Arial" pitchFamily="34" charset="0"/>
              </a:rPr>
              <a:t>. 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q-AL" sz="3100" b="1" dirty="0" smtClean="0"/>
              <a:t>b- </a:t>
            </a:r>
            <a:r>
              <a:rPr lang="fr-FR" sz="3100" b="1" dirty="0"/>
              <a:t>T</a:t>
            </a:r>
            <a:r>
              <a:rPr lang="sq-AL" sz="3100" b="1" dirty="0" smtClean="0"/>
              <a:t>echnique</a:t>
            </a:r>
            <a:r>
              <a:rPr lang="sq-AL" sz="3100" dirty="0" smtClean="0"/>
              <a:t>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274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500141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-Réa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lisation d’un </a:t>
            </a:r>
            <a:r>
              <a:rPr lang="sq-AL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choc hypotonique </a:t>
            </a:r>
            <a:r>
              <a:rPr lang="fr-FR" dirty="0">
                <a:latin typeface="Arial" pitchFamily="34" charset="0"/>
                <a:cs typeface="Arial" pitchFamily="34" charset="0"/>
              </a:rPr>
              <a:t>à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 l’aide d’une solution dilué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 qui provoque le gonflement et la lyse des lymphocyte liberant ainsi les chromosomes métaphasiques 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q-AL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ixation des chromosomes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q-AL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fr-FR" dirty="0">
                <a:latin typeface="Arial" pitchFamily="34" charset="0"/>
                <a:cs typeface="Arial" pitchFamily="34" charset="0"/>
              </a:rPr>
              <a:t>E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talement sur lame.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q-AL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arquage des chromosomes(banding)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et coloration des chromosomes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q-AL" dirty="0" smtClean="0">
                <a:latin typeface="Arial" pitchFamily="34" charset="0"/>
                <a:cs typeface="Arial" pitchFamily="34" charset="0"/>
              </a:rPr>
              <a:t> ( coloration standard et les marquages G, R, Q, NOR,... 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q-AL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sq-AL" dirty="0" smtClean="0">
                <a:latin typeface="Arial" pitchFamily="34" charset="0"/>
                <a:cs typeface="Arial" pitchFamily="34" charset="0"/>
              </a:rPr>
              <a:t>ecture des lames au microscope.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q-AL" dirty="0" smtClean="0">
                <a:latin typeface="Arial" pitchFamily="34" charset="0"/>
                <a:cs typeface="Arial" pitchFamily="34" charset="0"/>
              </a:rPr>
              <a:t>-Classement des chromosomes .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143000"/>
          </a:xfrm>
        </p:spPr>
        <p:txBody>
          <a:bodyPr/>
          <a:lstStyle/>
          <a:p>
            <a:r>
              <a:rPr lang="sq-AL" b="1" dirty="0" smtClean="0"/>
              <a:t> </a:t>
            </a:r>
            <a:r>
              <a:rPr lang="fr-FR" sz="2800" b="1" dirty="0"/>
              <a:t>T</a:t>
            </a:r>
            <a:r>
              <a:rPr lang="sq-AL" sz="2800" b="1" dirty="0" smtClean="0"/>
              <a:t>echnique</a:t>
            </a:r>
            <a:r>
              <a:rPr lang="fr-FR" sz="2800" b="1" dirty="0" smtClean="0"/>
              <a:t>(suite)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74402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844824"/>
            <a:ext cx="8424936" cy="5616624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</a:pPr>
            <a:r>
              <a:rPr lang="sq-AL" sz="4500" dirty="0" smtClean="0">
                <a:latin typeface="Arial" pitchFamily="34" charset="0"/>
                <a:cs typeface="Arial" pitchFamily="34" charset="0"/>
              </a:rPr>
              <a:t>Le </a:t>
            </a:r>
            <a:r>
              <a:rPr lang="sq-AL" sz="4500" dirty="0">
                <a:latin typeface="Arial" pitchFamily="34" charset="0"/>
                <a:cs typeface="Arial" pitchFamily="34" charset="0"/>
              </a:rPr>
              <a:t>caryotype humain  comporte </a:t>
            </a:r>
            <a:r>
              <a:rPr lang="sq-AL" sz="4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46 chromosomes </a:t>
            </a:r>
            <a:r>
              <a:rPr lang="sq-AL" sz="4500" dirty="0">
                <a:latin typeface="Arial" pitchFamily="34" charset="0"/>
                <a:cs typeface="Arial" pitchFamily="34" charset="0"/>
              </a:rPr>
              <a:t>repartis en 23 paires,22 paire sont </a:t>
            </a:r>
            <a:r>
              <a:rPr lang="sq-AL" sz="4500" dirty="0" smtClean="0">
                <a:latin typeface="Arial" pitchFamily="34" charset="0"/>
                <a:cs typeface="Arial" pitchFamily="34" charset="0"/>
              </a:rPr>
              <a:t>identique</a:t>
            </a:r>
            <a:r>
              <a:rPr lang="fr-FR" sz="45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sq-AL" sz="4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q-AL" sz="4500" dirty="0">
                <a:latin typeface="Arial" pitchFamily="34" charset="0"/>
                <a:cs typeface="Arial" pitchFamily="34" charset="0"/>
              </a:rPr>
              <a:t>chez l’homme et chez la femme et sont </a:t>
            </a:r>
            <a:r>
              <a:rPr lang="sq-AL" sz="4500" dirty="0" smtClean="0">
                <a:latin typeface="Arial" pitchFamily="34" charset="0"/>
                <a:cs typeface="Arial" pitchFamily="34" charset="0"/>
              </a:rPr>
              <a:t>nomm</a:t>
            </a:r>
            <a:r>
              <a:rPr lang="fr-FR" sz="4500" dirty="0" smtClean="0">
                <a:latin typeface="Arial" pitchFamily="34" charset="0"/>
                <a:cs typeface="Arial" pitchFamily="34" charset="0"/>
              </a:rPr>
              <a:t>és</a:t>
            </a:r>
            <a:r>
              <a:rPr lang="sq-AL" sz="4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q-AL" sz="4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autosomes</a:t>
            </a:r>
            <a:r>
              <a:rPr lang="sq-AL" sz="4500" dirty="0">
                <a:latin typeface="Arial" pitchFamily="34" charset="0"/>
                <a:cs typeface="Arial" pitchFamily="34" charset="0"/>
              </a:rPr>
              <a:t>,la paire restante est </a:t>
            </a:r>
            <a:r>
              <a:rPr lang="sq-AL" sz="4500" dirty="0" smtClean="0">
                <a:latin typeface="Arial" pitchFamily="34" charset="0"/>
                <a:cs typeface="Arial" pitchFamily="34" charset="0"/>
              </a:rPr>
              <a:t>represent</a:t>
            </a:r>
            <a:r>
              <a:rPr lang="fr-FR" sz="4500" dirty="0" err="1" smtClean="0">
                <a:latin typeface="Arial" pitchFamily="34" charset="0"/>
                <a:cs typeface="Arial" pitchFamily="34" charset="0"/>
              </a:rPr>
              <a:t>ée</a:t>
            </a:r>
            <a:r>
              <a:rPr lang="fr-FR" sz="4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q-AL" sz="4500" dirty="0" smtClean="0">
                <a:latin typeface="Arial" pitchFamily="34" charset="0"/>
                <a:cs typeface="Arial" pitchFamily="34" charset="0"/>
              </a:rPr>
              <a:t>par</a:t>
            </a:r>
            <a:r>
              <a:rPr lang="fr-FR" sz="4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q-AL" sz="4500" dirty="0" smtClean="0">
                <a:latin typeface="Arial" pitchFamily="34" charset="0"/>
                <a:cs typeface="Arial" pitchFamily="34" charset="0"/>
              </a:rPr>
              <a:t>les </a:t>
            </a:r>
            <a:r>
              <a:rPr lang="sq-AL" sz="4500" dirty="0">
                <a:latin typeface="Arial" pitchFamily="34" charset="0"/>
                <a:cs typeface="Arial" pitchFamily="34" charset="0"/>
              </a:rPr>
              <a:t>chromosomes sexuels </a:t>
            </a:r>
            <a:r>
              <a:rPr lang="sq-AL" sz="4500" dirty="0" smtClean="0">
                <a:latin typeface="Arial" pitchFamily="34" charset="0"/>
                <a:cs typeface="Arial" pitchFamily="34" charset="0"/>
              </a:rPr>
              <a:t>nomm</a:t>
            </a:r>
            <a:r>
              <a:rPr lang="fr-FR" sz="4500" dirty="0" smtClean="0">
                <a:latin typeface="Arial" pitchFamily="34" charset="0"/>
                <a:cs typeface="Arial" pitchFamily="34" charset="0"/>
              </a:rPr>
              <a:t>és</a:t>
            </a:r>
            <a:r>
              <a:rPr lang="sq-AL" sz="4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q-AL" sz="4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gonosomes</a:t>
            </a:r>
            <a:r>
              <a:rPr lang="sq-AL" sz="4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q-AL" sz="4500" dirty="0">
                <a:latin typeface="Arial" pitchFamily="34" charset="0"/>
                <a:cs typeface="Arial" pitchFamily="34" charset="0"/>
              </a:rPr>
              <a:t>qui sont :</a:t>
            </a:r>
            <a:endParaRPr lang="fr-FR" sz="45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None/>
            </a:pPr>
            <a:r>
              <a:rPr lang="sq-AL" sz="45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sq-AL" sz="4500" dirty="0">
                <a:latin typeface="Arial" pitchFamily="34" charset="0"/>
                <a:cs typeface="Arial" pitchFamily="34" charset="0"/>
              </a:rPr>
              <a:t>les chromosomes XX chez la femme.</a:t>
            </a:r>
            <a:endParaRPr lang="fr-FR" sz="45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None/>
            </a:pPr>
            <a:r>
              <a:rPr lang="sq-AL" sz="4500" dirty="0">
                <a:latin typeface="Arial" pitchFamily="34" charset="0"/>
                <a:cs typeface="Arial" pitchFamily="34" charset="0"/>
              </a:rPr>
              <a:t>-les chromosomes XY chez l’homme</a:t>
            </a:r>
            <a:r>
              <a:rPr lang="sq-AL" sz="4500" dirty="0" smtClean="0">
                <a:latin typeface="Arial" pitchFamily="34" charset="0"/>
                <a:cs typeface="Arial" pitchFamily="34" charset="0"/>
              </a:rPr>
              <a:t>.</a:t>
            </a:r>
            <a:endParaRPr lang="fr-FR" sz="45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sz="45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70000"/>
              </a:lnSpc>
            </a:pPr>
            <a:r>
              <a:rPr lang="fr-FR" sz="4500" dirty="0">
                <a:latin typeface="Arial" pitchFamily="34" charset="0"/>
                <a:cs typeface="Arial" pitchFamily="34" charset="0"/>
              </a:rPr>
              <a:t>L</a:t>
            </a:r>
            <a:r>
              <a:rPr lang="sq-AL" sz="45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sq-AL" sz="4500" dirty="0">
                <a:latin typeface="Arial" pitchFamily="34" charset="0"/>
                <a:cs typeface="Arial" pitchFamily="34" charset="0"/>
              </a:rPr>
              <a:t>classification de ces chromosomes  repose sur deux </a:t>
            </a:r>
            <a:r>
              <a:rPr lang="sq-AL" sz="4500" dirty="0" smtClean="0">
                <a:latin typeface="Arial" pitchFamily="34" charset="0"/>
                <a:cs typeface="Arial" pitchFamily="34" charset="0"/>
              </a:rPr>
              <a:t>crit</a:t>
            </a:r>
            <a:r>
              <a:rPr lang="fr-FR" sz="4500" dirty="0">
                <a:latin typeface="Arial" pitchFamily="34" charset="0"/>
                <a:cs typeface="Arial" pitchFamily="34" charset="0"/>
              </a:rPr>
              <a:t>è</a:t>
            </a:r>
            <a:r>
              <a:rPr lang="sq-AL" sz="4500" dirty="0" smtClean="0">
                <a:latin typeface="Arial" pitchFamily="34" charset="0"/>
                <a:cs typeface="Arial" pitchFamily="34" charset="0"/>
              </a:rPr>
              <a:t>res : </a:t>
            </a:r>
            <a:r>
              <a:rPr lang="sq-AL" sz="4500" dirty="0">
                <a:latin typeface="Arial" pitchFamily="34" charset="0"/>
                <a:cs typeface="Arial" pitchFamily="34" charset="0"/>
              </a:rPr>
              <a:t/>
            </a:r>
            <a:br>
              <a:rPr lang="sq-AL" sz="4500" dirty="0">
                <a:latin typeface="Arial" pitchFamily="34" charset="0"/>
                <a:cs typeface="Arial" pitchFamily="34" charset="0"/>
              </a:rPr>
            </a:br>
            <a:r>
              <a:rPr lang="sq-AL" sz="4500" dirty="0">
                <a:latin typeface="Arial" pitchFamily="34" charset="0"/>
                <a:cs typeface="Arial" pitchFamily="34" charset="0"/>
              </a:rPr>
              <a:t>- la longueur relative des </a:t>
            </a:r>
            <a:r>
              <a:rPr lang="sq-AL" sz="4500" dirty="0" smtClean="0">
                <a:latin typeface="Arial" pitchFamily="34" charset="0"/>
                <a:cs typeface="Arial" pitchFamily="34" charset="0"/>
              </a:rPr>
              <a:t>chromosomes</a:t>
            </a:r>
            <a:r>
              <a:rPr lang="sq-AL" sz="4500" dirty="0">
                <a:latin typeface="Arial" pitchFamily="34" charset="0"/>
                <a:cs typeface="Arial" pitchFamily="34" charset="0"/>
              </a:rPr>
              <a:t/>
            </a:r>
            <a:br>
              <a:rPr lang="sq-AL" sz="4500" dirty="0">
                <a:latin typeface="Arial" pitchFamily="34" charset="0"/>
                <a:cs typeface="Arial" pitchFamily="34" charset="0"/>
              </a:rPr>
            </a:br>
            <a:r>
              <a:rPr lang="sq-AL" sz="4500" dirty="0">
                <a:latin typeface="Arial" pitchFamily="34" charset="0"/>
                <a:cs typeface="Arial" pitchFamily="34" charset="0"/>
              </a:rPr>
              <a:t>* petit </a:t>
            </a:r>
            <a:br>
              <a:rPr lang="sq-AL" sz="4500" dirty="0">
                <a:latin typeface="Arial" pitchFamily="34" charset="0"/>
                <a:cs typeface="Arial" pitchFamily="34" charset="0"/>
              </a:rPr>
            </a:br>
            <a:r>
              <a:rPr lang="sq-AL" sz="4500" dirty="0">
                <a:latin typeface="Arial" pitchFamily="34" charset="0"/>
                <a:cs typeface="Arial" pitchFamily="34" charset="0"/>
              </a:rPr>
              <a:t>* moyen</a:t>
            </a:r>
            <a:br>
              <a:rPr lang="sq-AL" sz="4500" dirty="0">
                <a:latin typeface="Arial" pitchFamily="34" charset="0"/>
                <a:cs typeface="Arial" pitchFamily="34" charset="0"/>
              </a:rPr>
            </a:br>
            <a:r>
              <a:rPr lang="sq-AL" sz="4500" dirty="0">
                <a:latin typeface="Arial" pitchFamily="34" charset="0"/>
                <a:cs typeface="Arial" pitchFamily="34" charset="0"/>
              </a:rPr>
              <a:t>* grand </a:t>
            </a:r>
            <a:r>
              <a:rPr lang="sq-AL" sz="4500" dirty="0"/>
              <a:t/>
            </a:r>
            <a:br>
              <a:rPr lang="sq-AL" sz="4500" dirty="0"/>
            </a:br>
            <a:endParaRPr lang="fr-FR" sz="4500" dirty="0"/>
          </a:p>
          <a:p>
            <a:pPr>
              <a:buNone/>
            </a:pPr>
            <a:r>
              <a:rPr lang="sq-AL" sz="3800" dirty="0"/>
              <a:t> </a:t>
            </a:r>
            <a:endParaRPr lang="fr-FR" sz="3800" dirty="0"/>
          </a:p>
          <a:p>
            <a:pPr>
              <a:buNone/>
            </a:pPr>
            <a:endParaRPr lang="fr-FR" sz="4000" dirty="0"/>
          </a:p>
          <a:p>
            <a:pPr>
              <a:buNone/>
            </a:pPr>
            <a:r>
              <a:rPr lang="sq-AL" sz="4000" dirty="0"/>
              <a:t> </a:t>
            </a:r>
            <a:endParaRPr lang="fr-FR" sz="4000" dirty="0"/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q-AL" sz="2800" b="1" dirty="0" smtClean="0"/>
              <a:t>C-</a:t>
            </a:r>
            <a:r>
              <a:rPr lang="fr-FR" sz="2800" b="1" dirty="0" smtClean="0"/>
              <a:t>C</a:t>
            </a:r>
            <a:r>
              <a:rPr lang="sq-AL" sz="2800" b="1" dirty="0" smtClean="0"/>
              <a:t>lassification des chromosomes</a:t>
            </a:r>
            <a:r>
              <a:rPr lang="fr-FR" sz="2800" dirty="0" smtClean="0"/>
              <a:t/>
            </a:r>
            <a:br>
              <a:rPr lang="fr-FR" sz="2800" dirty="0" smtClean="0"/>
            </a:b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44596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476672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 smtClean="0"/>
          </a:p>
          <a:p>
            <a:r>
              <a:rPr lang="fr-FR" dirty="0" smtClean="0"/>
              <a:t>-</a:t>
            </a:r>
            <a:r>
              <a:rPr lang="sq-AL" dirty="0" smtClean="0"/>
              <a:t>l'indice centromérique </a:t>
            </a:r>
            <a:r>
              <a:rPr lang="fr-FR" dirty="0"/>
              <a:t> </a:t>
            </a:r>
            <a:r>
              <a:rPr lang="fr-FR" dirty="0" smtClean="0"/>
              <a:t>(</a:t>
            </a:r>
            <a:r>
              <a:rPr lang="sq-AL" dirty="0" smtClean="0"/>
              <a:t> Ic</a:t>
            </a:r>
            <a:r>
              <a:rPr lang="sq-AL" dirty="0"/>
              <a:t> </a:t>
            </a:r>
            <a:r>
              <a:rPr lang="fr-FR" dirty="0" smtClean="0"/>
              <a:t>)</a:t>
            </a:r>
            <a:endParaRPr lang="fr-FR" dirty="0"/>
          </a:p>
          <a:p>
            <a:r>
              <a:rPr lang="sq-AL" dirty="0"/>
              <a:t> </a:t>
            </a:r>
            <a:endParaRPr lang="fr-FR" dirty="0"/>
          </a:p>
          <a:p>
            <a:r>
              <a:rPr lang="fr-FR" dirty="0" smtClean="0"/>
              <a:t>                      </a:t>
            </a:r>
            <a:r>
              <a:rPr lang="sq-AL" dirty="0" smtClean="0"/>
              <a:t>P</a:t>
            </a:r>
            <a:r>
              <a:rPr lang="sq-AL" dirty="0"/>
              <a:t>( longueur du bras court</a:t>
            </a:r>
            <a:r>
              <a:rPr lang="sq-AL" dirty="0" smtClean="0"/>
              <a:t>)</a:t>
            </a:r>
            <a:endParaRPr lang="fr-FR" dirty="0" smtClean="0"/>
          </a:p>
          <a:p>
            <a:r>
              <a:rPr lang="fr-FR" dirty="0" smtClean="0"/>
              <a:t>      IC </a:t>
            </a:r>
            <a:r>
              <a:rPr lang="sq-AL" dirty="0" smtClean="0"/>
              <a:t>=</a:t>
            </a:r>
            <a:r>
              <a:rPr lang="fr-FR" dirty="0" smtClean="0"/>
              <a:t>                    </a:t>
            </a:r>
          </a:p>
          <a:p>
            <a:r>
              <a:rPr lang="sq-AL" dirty="0"/>
              <a:t> </a:t>
            </a:r>
            <a:r>
              <a:rPr lang="fr-FR" dirty="0" smtClean="0"/>
              <a:t>               </a:t>
            </a:r>
            <a:r>
              <a:rPr lang="sq-AL" dirty="0" smtClean="0"/>
              <a:t>P</a:t>
            </a:r>
            <a:r>
              <a:rPr lang="sq-AL" dirty="0"/>
              <a:t>+ q (longueur totale du chromosome</a:t>
            </a:r>
            <a:r>
              <a:rPr lang="sq-AL" dirty="0" smtClean="0"/>
              <a:t>)</a:t>
            </a:r>
            <a:endParaRPr lang="fr-FR" dirty="0" smtClean="0"/>
          </a:p>
          <a:p>
            <a:endParaRPr lang="fr-FR" dirty="0"/>
          </a:p>
          <a:p>
            <a:r>
              <a:rPr lang="sq-AL" dirty="0" smtClean="0"/>
              <a:t>En fonction de cet indice on a :</a:t>
            </a:r>
            <a:br>
              <a:rPr lang="sq-AL" dirty="0" smtClean="0"/>
            </a:br>
            <a:r>
              <a:rPr lang="fr-FR" dirty="0" smtClean="0"/>
              <a:t>                  </a:t>
            </a:r>
            <a:r>
              <a:rPr lang="sq-AL" dirty="0" smtClean="0"/>
              <a:t>Ic environ égal </a:t>
            </a:r>
            <a:r>
              <a:rPr lang="fr-FR" dirty="0" smtClean="0"/>
              <a:t> a </a:t>
            </a:r>
            <a:r>
              <a:rPr lang="sq-AL" dirty="0" smtClean="0"/>
              <a:t> 0,5 : </a:t>
            </a:r>
            <a:r>
              <a:rPr lang="fr-FR" dirty="0" smtClean="0"/>
              <a:t>chr</a:t>
            </a:r>
            <a:r>
              <a:rPr lang="sq-AL" dirty="0" smtClean="0"/>
              <a:t> </a:t>
            </a:r>
            <a:r>
              <a:rPr lang="fr-FR" dirty="0" smtClean="0"/>
              <a:t> </a:t>
            </a:r>
            <a:r>
              <a:rPr lang="sq-AL" dirty="0" smtClean="0"/>
              <a:t>m</a:t>
            </a:r>
            <a:r>
              <a:rPr lang="fr-FR" dirty="0" smtClean="0"/>
              <a:t>ét</a:t>
            </a:r>
            <a:r>
              <a:rPr lang="sq-AL" dirty="0" smtClean="0"/>
              <a:t>acentrique</a:t>
            </a:r>
            <a:br>
              <a:rPr lang="sq-AL" dirty="0" smtClean="0"/>
            </a:br>
            <a:r>
              <a:rPr lang="fr-FR" dirty="0" smtClean="0"/>
              <a:t>                               </a:t>
            </a:r>
            <a:r>
              <a:rPr lang="sq-AL" dirty="0" smtClean="0"/>
              <a:t>0,25 &lt; Ic &lt; 0,5 : </a:t>
            </a:r>
            <a:r>
              <a:rPr lang="fr-FR" dirty="0" smtClean="0"/>
              <a:t>chr  </a:t>
            </a:r>
            <a:r>
              <a:rPr lang="sq-AL" dirty="0" smtClean="0"/>
              <a:t>subm</a:t>
            </a:r>
            <a:r>
              <a:rPr lang="fr-FR" dirty="0" smtClean="0"/>
              <a:t>éta</a:t>
            </a:r>
            <a:r>
              <a:rPr lang="sq-AL" dirty="0" smtClean="0"/>
              <a:t>centrique.</a:t>
            </a:r>
            <a:br>
              <a:rPr lang="sq-AL" dirty="0" smtClean="0"/>
            </a:br>
            <a:r>
              <a:rPr lang="fr-FR" dirty="0" smtClean="0"/>
              <a:t>                                       </a:t>
            </a:r>
            <a:r>
              <a:rPr lang="sq-AL" dirty="0" smtClean="0"/>
              <a:t>Ic &lt; 0, 10 : </a:t>
            </a:r>
            <a:r>
              <a:rPr lang="fr-FR" dirty="0"/>
              <a:t> </a:t>
            </a:r>
            <a:r>
              <a:rPr lang="fr-FR" dirty="0" smtClean="0"/>
              <a:t> chr </a:t>
            </a:r>
            <a:r>
              <a:rPr lang="sq-AL" dirty="0" smtClean="0"/>
              <a:t>acrocentrique.</a:t>
            </a:r>
            <a:br>
              <a:rPr lang="sq-AL" dirty="0" smtClean="0"/>
            </a:br>
            <a:r>
              <a:rPr lang="sq-AL" dirty="0" smtClean="0"/>
              <a:t>D</a:t>
            </a:r>
            <a:r>
              <a:rPr lang="fr-FR" dirty="0" smtClean="0"/>
              <a:t>’ou  le </a:t>
            </a:r>
            <a:r>
              <a:rPr lang="sq-AL" dirty="0" smtClean="0"/>
              <a:t>classe</a:t>
            </a:r>
            <a:r>
              <a:rPr lang="fr-FR" dirty="0" smtClean="0"/>
              <a:t>ment </a:t>
            </a:r>
            <a:r>
              <a:rPr lang="sq-AL" dirty="0" smtClean="0"/>
              <a:t> </a:t>
            </a:r>
            <a:r>
              <a:rPr lang="fr-FR" dirty="0"/>
              <a:t>d</a:t>
            </a:r>
            <a:r>
              <a:rPr lang="sq-AL" dirty="0" smtClean="0"/>
              <a:t>es chromosomes en sept groupes par ordre de taille décroissante de 1 </a:t>
            </a:r>
            <a:r>
              <a:rPr lang="fr-FR" dirty="0" smtClean="0"/>
              <a:t>a </a:t>
            </a:r>
            <a:r>
              <a:rPr lang="sq-AL" dirty="0" smtClean="0"/>
              <a:t>22 :</a:t>
            </a:r>
            <a:br>
              <a:rPr lang="sq-AL" dirty="0" smtClean="0"/>
            </a:br>
            <a:r>
              <a:rPr lang="sq-AL" dirty="0" smtClean="0"/>
              <a:t>- groupe A : grands métacentriques (1,3) et subm</a:t>
            </a:r>
            <a:r>
              <a:rPr lang="fr-FR" dirty="0" smtClean="0"/>
              <a:t>éta</a:t>
            </a:r>
            <a:r>
              <a:rPr lang="sq-AL" dirty="0" smtClean="0"/>
              <a:t>centrique. </a:t>
            </a:r>
            <a:r>
              <a:rPr lang="fr-FR" dirty="0" smtClean="0"/>
              <a:t>(2)</a:t>
            </a:r>
            <a:r>
              <a:rPr lang="sq-AL" dirty="0" smtClean="0"/>
              <a:t/>
            </a:r>
            <a:br>
              <a:rPr lang="sq-AL" dirty="0" smtClean="0"/>
            </a:br>
            <a:r>
              <a:rPr lang="sq-AL" dirty="0" smtClean="0"/>
              <a:t>- groupe B : grands subm</a:t>
            </a:r>
            <a:r>
              <a:rPr lang="fr-FR" dirty="0" smtClean="0"/>
              <a:t>éta</a:t>
            </a:r>
            <a:r>
              <a:rPr lang="sq-AL" dirty="0" smtClean="0"/>
              <a:t>centrique</a:t>
            </a:r>
            <a:r>
              <a:rPr lang="fr-FR" dirty="0" smtClean="0"/>
              <a:t>s</a:t>
            </a:r>
            <a:r>
              <a:rPr lang="sq-AL" dirty="0" smtClean="0"/>
              <a:t>.( 4, 5 )</a:t>
            </a:r>
            <a:br>
              <a:rPr lang="sq-AL" dirty="0" smtClean="0"/>
            </a:br>
            <a:r>
              <a:rPr lang="sq-AL" dirty="0" smtClean="0"/>
              <a:t>- groupe C : moyens m</a:t>
            </a:r>
            <a:r>
              <a:rPr lang="fr-FR" dirty="0" smtClean="0"/>
              <a:t>éta</a:t>
            </a:r>
            <a:r>
              <a:rPr lang="sq-AL" dirty="0" smtClean="0"/>
              <a:t>centrique</a:t>
            </a:r>
            <a:r>
              <a:rPr lang="fr-FR" dirty="0" smtClean="0"/>
              <a:t>s</a:t>
            </a:r>
            <a:r>
              <a:rPr lang="fr-FR" dirty="0"/>
              <a:t> </a:t>
            </a:r>
            <a:r>
              <a:rPr lang="fr-FR" dirty="0" smtClean="0"/>
              <a:t>et</a:t>
            </a:r>
            <a:r>
              <a:rPr lang="sq-AL" dirty="0" smtClean="0"/>
              <a:t> subm</a:t>
            </a:r>
            <a:r>
              <a:rPr lang="fr-FR" dirty="0" smtClean="0"/>
              <a:t>éta</a:t>
            </a:r>
            <a:r>
              <a:rPr lang="sq-AL" dirty="0" smtClean="0"/>
              <a:t>centrique</a:t>
            </a:r>
            <a:r>
              <a:rPr lang="fr-FR" dirty="0" smtClean="0"/>
              <a:t>s </a:t>
            </a:r>
            <a:r>
              <a:rPr lang="sq-AL" dirty="0" smtClean="0"/>
              <a:t>( 6, 7, 8, 9, 10, 11, 12, X )</a:t>
            </a:r>
            <a:br>
              <a:rPr lang="sq-AL" dirty="0" smtClean="0"/>
            </a:br>
            <a:r>
              <a:rPr lang="sq-AL" dirty="0" smtClean="0"/>
              <a:t>- groupe D : grands acrocentriques ( l3, 14, 15 )</a:t>
            </a:r>
            <a:br>
              <a:rPr lang="sq-AL" dirty="0" smtClean="0"/>
            </a:br>
            <a:r>
              <a:rPr lang="sq-AL" dirty="0" smtClean="0"/>
              <a:t>- groupe E : petits m</a:t>
            </a:r>
            <a:r>
              <a:rPr lang="fr-FR" dirty="0" smtClean="0"/>
              <a:t>éta</a:t>
            </a:r>
            <a:r>
              <a:rPr lang="sq-AL" dirty="0" smtClean="0"/>
              <a:t>centrique</a:t>
            </a:r>
            <a:r>
              <a:rPr lang="fr-FR" dirty="0" smtClean="0"/>
              <a:t>s </a:t>
            </a:r>
            <a:r>
              <a:rPr lang="sq-AL" dirty="0" smtClean="0"/>
              <a:t>subm</a:t>
            </a:r>
            <a:r>
              <a:rPr lang="fr-FR" dirty="0" smtClean="0"/>
              <a:t>éta</a:t>
            </a:r>
            <a:r>
              <a:rPr lang="sq-AL" dirty="0" smtClean="0"/>
              <a:t>centrique</a:t>
            </a:r>
            <a:r>
              <a:rPr lang="fr-FR" dirty="0" smtClean="0"/>
              <a:t>s (</a:t>
            </a:r>
            <a:r>
              <a:rPr lang="sq-AL" dirty="0" smtClean="0"/>
              <a:t> 16, 17, 18 )</a:t>
            </a:r>
            <a:br>
              <a:rPr lang="sq-AL" dirty="0" smtClean="0"/>
            </a:br>
            <a:r>
              <a:rPr lang="sq-AL" dirty="0" smtClean="0"/>
              <a:t>- groupe F :  touts petits m</a:t>
            </a:r>
            <a:r>
              <a:rPr lang="fr-FR" dirty="0" smtClean="0"/>
              <a:t>éta</a:t>
            </a:r>
            <a:r>
              <a:rPr lang="sq-AL" dirty="0" smtClean="0"/>
              <a:t>centrique</a:t>
            </a:r>
            <a:r>
              <a:rPr lang="fr-FR" dirty="0" smtClean="0"/>
              <a:t>s  (</a:t>
            </a:r>
            <a:r>
              <a:rPr lang="sq-AL" dirty="0" smtClean="0"/>
              <a:t>19, 20 )</a:t>
            </a:r>
            <a:br>
              <a:rPr lang="sq-AL" dirty="0" smtClean="0"/>
            </a:br>
            <a:r>
              <a:rPr lang="sq-AL" dirty="0" smtClean="0"/>
              <a:t>- groupe G : petits acrocentriques ( 21, 22, Y )</a:t>
            </a:r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1187624" y="1772816"/>
            <a:ext cx="2880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95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Toshiba Satellite Pr\Desktop\scan-sabah\Untitled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424936" cy="56886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665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lle">
  <a:themeElements>
    <a:clrScheme name="Personnalisé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B4ECFC"/>
      </a:folHlink>
    </a:clrScheme>
    <a:fontScheme name="Grille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ll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2960</TotalTime>
  <Words>814</Words>
  <Application>Microsoft Office PowerPoint</Application>
  <PresentationFormat>Affichage à l'écran (4:3)</PresentationFormat>
  <Paragraphs>100</Paragraphs>
  <Slides>21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7" baseType="lpstr">
      <vt:lpstr>Arial</vt:lpstr>
      <vt:lpstr>Calibri</vt:lpstr>
      <vt:lpstr>Franklin Gothic Medium</vt:lpstr>
      <vt:lpstr>Wingdings</vt:lpstr>
      <vt:lpstr>Wingdings 2</vt:lpstr>
      <vt:lpstr>Grille</vt:lpstr>
      <vt:lpstr>Le caryotype  normal</vt:lpstr>
      <vt:lpstr>Introduction </vt:lpstr>
      <vt:lpstr>A- Définition</vt:lpstr>
      <vt:lpstr>B- Réalisation du caryotype </vt:lpstr>
      <vt:lpstr>b- Technique  </vt:lpstr>
      <vt:lpstr> Technique(suite)</vt:lpstr>
      <vt:lpstr>C-Classification des chromosomes </vt:lpstr>
      <vt:lpstr>Présentation PowerPoint</vt:lpstr>
      <vt:lpstr>Présentation PowerPoint</vt:lpstr>
      <vt:lpstr>Présentation PowerPoint</vt:lpstr>
      <vt:lpstr>Présentation PowerPoint</vt:lpstr>
      <vt:lpstr>Plusieurs techniques de marquage sont utilisées: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 formule chromosomique</vt:lpstr>
      <vt:lpstr>INDICATION DU CARYOTYPE</vt:lpstr>
      <vt:lpstr>INDICATION DU CARYOTYPE(suite)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caryotype normal</dc:title>
  <dc:creator>MicroCenter</dc:creator>
  <cp:lastModifiedBy>ency-education.com website</cp:lastModifiedBy>
  <cp:revision>18</cp:revision>
  <dcterms:created xsi:type="dcterms:W3CDTF">2020-10-01T11:35:38Z</dcterms:created>
  <dcterms:modified xsi:type="dcterms:W3CDTF">2020-11-13T10:42:02Z</dcterms:modified>
</cp:coreProperties>
</file>