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8" r:id="rId23"/>
    <p:sldId id="27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63CCCA-3149-4E5B-A2EF-CEEFB299AAEC}" type="datetimeFigureOut">
              <a:rPr lang="fr-FR" smtClean="0"/>
              <a:t>13/11/2020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552253-4868-4BE3-9EAD-FAD41962EBF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920880" cy="1828800"/>
          </a:xfrm>
        </p:spPr>
        <p:txBody>
          <a:bodyPr>
            <a:normAutofit/>
          </a:bodyPr>
          <a:lstStyle/>
          <a:p>
            <a:r>
              <a:rPr lang="sq-AL" b="1" dirty="0"/>
              <a:t>Les anomalies du caryotype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bg1"/>
                </a:solidFill>
              </a:rPr>
              <a:t>Pr </a:t>
            </a:r>
            <a:r>
              <a:rPr lang="fr-FR" dirty="0" err="1" smtClean="0">
                <a:solidFill>
                  <a:schemeClr val="bg1"/>
                </a:solidFill>
              </a:rPr>
              <a:t>S.Hanachi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2-</a:t>
            </a:r>
            <a:r>
              <a:rPr lang="fr-FR" b="1" i="1" u="sng" dirty="0"/>
              <a:t>L</a:t>
            </a:r>
            <a:r>
              <a:rPr lang="sq-AL" b="1" i="1" u="sng" dirty="0" smtClean="0"/>
              <a:t>es  délétions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33285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   - </a:t>
            </a:r>
            <a:r>
              <a:rPr lang="fr-FR" sz="2800" dirty="0"/>
              <a:t>C</a:t>
            </a:r>
            <a:r>
              <a:rPr lang="sq-AL" sz="2800" dirty="0" smtClean="0"/>
              <a:t>'est la </a:t>
            </a:r>
            <a:r>
              <a:rPr lang="sq-AL" sz="2800" b="1" dirty="0" smtClean="0">
                <a:solidFill>
                  <a:srgbClr val="C00000"/>
                </a:solidFill>
              </a:rPr>
              <a:t>perte</a:t>
            </a:r>
            <a:r>
              <a:rPr lang="sq-AL" sz="2800" dirty="0" smtClean="0">
                <a:solidFill>
                  <a:srgbClr val="C00000"/>
                </a:solidFill>
              </a:rPr>
              <a:t> </a:t>
            </a:r>
            <a:r>
              <a:rPr lang="sq-AL" sz="2800" dirty="0" smtClean="0"/>
              <a:t>d'un fragment de chromosome.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-</a:t>
            </a:r>
            <a:r>
              <a:rPr lang="fr-FR" sz="2800" dirty="0"/>
              <a:t>L</a:t>
            </a:r>
            <a:r>
              <a:rPr lang="sq-AL" sz="2800" dirty="0" smtClean="0"/>
              <a:t>’expression phénotypique dépend de la taille et de la richesse en g</a:t>
            </a:r>
            <a:r>
              <a:rPr lang="fr-FR" sz="2800" dirty="0" smtClean="0"/>
              <a:t>è</a:t>
            </a:r>
            <a:r>
              <a:rPr lang="sq-AL" sz="2800" dirty="0" smtClean="0"/>
              <a:t>nes du segment d</a:t>
            </a:r>
            <a:r>
              <a:rPr lang="fr-FR" sz="2800" dirty="0" smtClean="0"/>
              <a:t>é</a:t>
            </a:r>
            <a:r>
              <a:rPr lang="sq-AL" sz="2800" dirty="0" smtClean="0"/>
              <a:t>l</a:t>
            </a:r>
            <a:r>
              <a:rPr lang="fr-FR" sz="2800" dirty="0" smtClean="0"/>
              <a:t>é</a:t>
            </a:r>
            <a:r>
              <a:rPr lang="sq-AL" sz="2800" dirty="0" smtClean="0"/>
              <a:t>té</a:t>
            </a:r>
            <a:r>
              <a:rPr lang="fr-FR" sz="2800" dirty="0" smtClean="0"/>
              <a:t>.</a:t>
            </a:r>
          </a:p>
          <a:p>
            <a:pPr>
              <a:buNone/>
            </a:pPr>
            <a:r>
              <a:rPr lang="fr-FR" sz="2800" dirty="0" smtClean="0"/>
              <a:t>     </a:t>
            </a:r>
            <a:r>
              <a:rPr lang="fr-FR" sz="2800" dirty="0"/>
              <a:t>I</a:t>
            </a:r>
            <a:r>
              <a:rPr lang="sq-AL" sz="2800" dirty="0" smtClean="0"/>
              <a:t>l existe deux types:</a:t>
            </a:r>
            <a:endParaRPr lang="fr-FR" sz="28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9800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sq-AL" b="1" dirty="0" smtClean="0"/>
              <a:t>a- </a:t>
            </a:r>
            <a:r>
              <a:rPr lang="fr-FR" b="1" dirty="0" smtClean="0"/>
              <a:t>T</a:t>
            </a:r>
            <a:r>
              <a:rPr lang="sq-AL" b="1" dirty="0" smtClean="0"/>
              <a:t>erminale</a:t>
            </a:r>
            <a:endParaRPr lang="fr-FR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04900" y="2336800"/>
            <a:ext cx="4619228" cy="36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395536" y="1700808"/>
            <a:ext cx="6523830" cy="4288536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  <a:r>
              <a:rPr lang="fr-FR" sz="2800" dirty="0"/>
              <a:t>à</a:t>
            </a:r>
            <a:r>
              <a:rPr lang="sq-AL" sz="2800" dirty="0" smtClean="0"/>
              <a:t> l’extremité d’un chromosome.</a:t>
            </a:r>
            <a:endParaRPr lang="fr-FR" sz="28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1113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b- </a:t>
            </a:r>
            <a:r>
              <a:rPr lang="fr-FR" b="1" dirty="0" smtClean="0"/>
              <a:t>I</a:t>
            </a:r>
            <a:r>
              <a:rPr lang="sq-AL" b="1" dirty="0" smtClean="0"/>
              <a:t>nterstitielle</a:t>
            </a:r>
            <a:endParaRPr lang="fr-FR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3648" y="2636912"/>
            <a:ext cx="5328592" cy="336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352426" y="1463040"/>
            <a:ext cx="7891982" cy="4288536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sz="2800" dirty="0" smtClean="0"/>
              <a:t>-</a:t>
            </a:r>
            <a:r>
              <a:rPr lang="fr-FR" sz="2800" dirty="0"/>
              <a:t>A</a:t>
            </a:r>
            <a:r>
              <a:rPr lang="sq-AL" sz="2800" dirty="0" smtClean="0"/>
              <a:t> l’interieur d’un bras du chromosome.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-</a:t>
            </a:r>
            <a:r>
              <a:rPr lang="fr-FR" sz="2800" dirty="0"/>
              <a:t>L</a:t>
            </a:r>
            <a:r>
              <a:rPr lang="sq-AL" sz="2800" dirty="0" smtClean="0"/>
              <a:t>es télomeres sont respectés.</a:t>
            </a:r>
            <a:endParaRPr lang="fr-FR" sz="2800" dirty="0" smtClean="0"/>
          </a:p>
          <a:p>
            <a:pPr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5196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fr-FR" b="1" i="1" u="sng" dirty="0" smtClean="0"/>
              <a:t>3</a:t>
            </a:r>
            <a:r>
              <a:rPr lang="sq-AL" b="1" i="1" u="sng" dirty="0" smtClean="0"/>
              <a:t>-</a:t>
            </a:r>
            <a:r>
              <a:rPr lang="fr-FR" b="1" i="1" u="sng" dirty="0" smtClean="0"/>
              <a:t>L</a:t>
            </a:r>
            <a:r>
              <a:rPr lang="sq-AL" b="1" i="1" u="sng" dirty="0" smtClean="0"/>
              <a:t>a duplication</a:t>
            </a:r>
            <a:endParaRPr lang="fr-FR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3284984"/>
            <a:ext cx="309634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251520" y="1628800"/>
            <a:ext cx="8064896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r-FR" sz="2000" dirty="0" smtClean="0"/>
              <a:t> </a:t>
            </a:r>
            <a:r>
              <a:rPr lang="fr-FR" sz="2800" dirty="0" smtClean="0"/>
              <a:t>-</a:t>
            </a:r>
            <a:r>
              <a:rPr lang="sq-AL" sz="2800" dirty="0" smtClean="0"/>
              <a:t> </a:t>
            </a:r>
            <a:r>
              <a:rPr lang="fr-FR" sz="2800" dirty="0" smtClean="0"/>
              <a:t>U</a:t>
            </a:r>
            <a:r>
              <a:rPr lang="sq-AL" sz="2800" dirty="0" smtClean="0"/>
              <a:t>ne partie de chromosome est en double exemplaire .cela revient </a:t>
            </a:r>
            <a:r>
              <a:rPr lang="fr-FR" sz="2800" dirty="0" smtClean="0"/>
              <a:t>à</a:t>
            </a:r>
            <a:r>
              <a:rPr lang="sq-AL" sz="2800" dirty="0" smtClean="0"/>
              <a:t> une trisomie partielle.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</a:t>
            </a:r>
            <a:r>
              <a:rPr lang="fr-FR" sz="2800" dirty="0"/>
              <a:t>L</a:t>
            </a:r>
            <a:r>
              <a:rPr lang="sq-AL" sz="2800" dirty="0" smtClean="0"/>
              <a:t>’expression phénotypique dépend du segment dupliqué.</a:t>
            </a:r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53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u="sng" dirty="0" smtClean="0"/>
              <a:t>4-</a:t>
            </a:r>
            <a:r>
              <a:rPr lang="fr-FR" b="1" u="sng" dirty="0" smtClean="0"/>
              <a:t>L</a:t>
            </a:r>
            <a:r>
              <a:rPr lang="sq-AL" b="1" u="sng" dirty="0" smtClean="0"/>
              <a:t>'inversion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7680960" cy="47244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r-FR" dirty="0" smtClean="0"/>
              <a:t> -</a:t>
            </a:r>
            <a:r>
              <a:rPr lang="fr-FR" dirty="0"/>
              <a:t>C</a:t>
            </a:r>
            <a:r>
              <a:rPr lang="sq-AL" dirty="0" smtClean="0"/>
              <a:t>'est la rotation de 180º d’un fragment de chromosome issu de deux cassures sur un </a:t>
            </a:r>
            <a:r>
              <a:rPr lang="fr-FR" b="1" dirty="0" smtClean="0"/>
              <a:t>même </a:t>
            </a:r>
            <a:r>
              <a:rPr lang="sq-AL" dirty="0" smtClean="0"/>
              <a:t>chromosome.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-</a:t>
            </a:r>
            <a:r>
              <a:rPr lang="fr-FR" dirty="0"/>
              <a:t>O</a:t>
            </a:r>
            <a:r>
              <a:rPr lang="sq-AL" dirty="0" smtClean="0"/>
              <a:t>n distingue deux types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68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fr-FR" b="1" dirty="0"/>
              <a:t>I</a:t>
            </a:r>
            <a:r>
              <a:rPr lang="sq-AL" b="1" dirty="0" smtClean="0"/>
              <a:t>nversion péricentrique</a:t>
            </a:r>
            <a:endParaRPr lang="fr-FR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27784" y="3501008"/>
            <a:ext cx="3409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539552" y="1628800"/>
            <a:ext cx="8064896" cy="2736304"/>
          </a:xfrm>
          <a:prstGeom prst="rect">
            <a:avLst/>
          </a:prstGeom>
        </p:spPr>
        <p:txBody>
          <a:bodyPr/>
          <a:lstStyle/>
          <a:p>
            <a:pPr lvl="0">
              <a:buNone/>
            </a:pPr>
            <a:r>
              <a:rPr lang="fr-FR" dirty="0" smtClean="0"/>
              <a:t>-</a:t>
            </a:r>
            <a:r>
              <a:rPr lang="fr-FR" dirty="0"/>
              <a:t>L</a:t>
            </a:r>
            <a:r>
              <a:rPr lang="sq-AL" dirty="0" smtClean="0"/>
              <a:t>es deux po</a:t>
            </a:r>
            <a:r>
              <a:rPr lang="fr-FR" dirty="0" smtClean="0"/>
              <a:t>i</a:t>
            </a:r>
            <a:r>
              <a:rPr lang="sq-AL" dirty="0" smtClean="0"/>
              <a:t>nts de cassure sont sur deux bras differents du chromosome</a:t>
            </a:r>
            <a:r>
              <a:rPr lang="fr-FR" dirty="0" smtClean="0"/>
              <a:t>.</a:t>
            </a:r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dirty="0"/>
              <a:t>L</a:t>
            </a:r>
            <a:r>
              <a:rPr lang="sq-AL" dirty="0" smtClean="0"/>
              <a:t>’inversion interesse donc le centrom</a:t>
            </a:r>
            <a:r>
              <a:rPr lang="fr-FR" dirty="0" smtClean="0"/>
              <a:t>è</a:t>
            </a:r>
            <a:r>
              <a:rPr lang="sq-AL" dirty="0" smtClean="0"/>
              <a:t>re.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81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fr-FR" b="1" dirty="0"/>
              <a:t>I</a:t>
            </a:r>
            <a:r>
              <a:rPr lang="sq-AL" b="1" dirty="0" smtClean="0"/>
              <a:t>nversion paracentrique</a:t>
            </a:r>
            <a:endParaRPr lang="fr-FR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3212976"/>
            <a:ext cx="43704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179512" y="1484785"/>
            <a:ext cx="8712968" cy="144015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fr-FR" dirty="0" smtClean="0"/>
              <a:t> </a:t>
            </a:r>
            <a:r>
              <a:rPr lang="fr-FR" sz="2800" dirty="0" smtClean="0"/>
              <a:t>-</a:t>
            </a:r>
            <a:r>
              <a:rPr lang="fr-FR" sz="2800" dirty="0"/>
              <a:t>L</a:t>
            </a:r>
            <a:r>
              <a:rPr lang="sq-AL" sz="2800" dirty="0" smtClean="0"/>
              <a:t>es deux point</a:t>
            </a:r>
            <a:r>
              <a:rPr lang="fr-FR" sz="2800" dirty="0" smtClean="0"/>
              <a:t>s</a:t>
            </a:r>
            <a:r>
              <a:rPr lang="sq-AL" sz="2800" dirty="0" smtClean="0"/>
              <a:t> de cassure sont sur le </a:t>
            </a:r>
            <a:r>
              <a:rPr lang="fr-FR" sz="2800" b="1" dirty="0" smtClean="0"/>
              <a:t>même</a:t>
            </a:r>
            <a:r>
              <a:rPr lang="fr-FR" sz="2800" dirty="0"/>
              <a:t> </a:t>
            </a:r>
            <a:r>
              <a:rPr lang="sq-AL" sz="2800" dirty="0" smtClean="0"/>
              <a:t>bras chromosomique</a:t>
            </a:r>
            <a:r>
              <a:rPr lang="fr-FR" sz="2800" dirty="0" smtClean="0"/>
              <a:t>.</a:t>
            </a:r>
          </a:p>
          <a:p>
            <a:pPr lvl="0">
              <a:buNone/>
            </a:pPr>
            <a:r>
              <a:rPr lang="fr-FR" sz="2800" dirty="0" smtClean="0"/>
              <a:t> -</a:t>
            </a:r>
            <a:r>
              <a:rPr lang="fr-FR" sz="2800" dirty="0"/>
              <a:t>L</a:t>
            </a:r>
            <a:r>
              <a:rPr lang="sq-AL" sz="2800" dirty="0" smtClean="0"/>
              <a:t>’inversion ne concerne pas le centrom</a:t>
            </a:r>
            <a:r>
              <a:rPr lang="fr-FR" sz="2800" dirty="0" smtClean="0"/>
              <a:t>è</a:t>
            </a:r>
            <a:r>
              <a:rPr lang="sq-AL" sz="2800" dirty="0" smtClean="0"/>
              <a:t>re</a:t>
            </a:r>
            <a:endParaRPr lang="fr-FR" sz="28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92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q-AL" b="1" u="sng" dirty="0" smtClean="0"/>
              <a:t>5-Le chromosome en anneau </a:t>
            </a:r>
            <a:endParaRPr lang="fr-FR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95936" y="3501008"/>
            <a:ext cx="3096344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179512" y="1628800"/>
            <a:ext cx="8496944" cy="223224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/>
              <a:t>-   </a:t>
            </a:r>
            <a:r>
              <a:rPr lang="sq-AL" sz="1800" dirty="0" smtClean="0"/>
              <a:t> </a:t>
            </a:r>
            <a:r>
              <a:rPr lang="fr-FR" sz="2800" dirty="0" smtClean="0"/>
              <a:t>C</a:t>
            </a:r>
            <a:r>
              <a:rPr lang="sq-AL" sz="2800" dirty="0" smtClean="0"/>
              <a:t>'est le résultat de deux délétions terminales survenant sur un </a:t>
            </a:r>
            <a:r>
              <a:rPr lang="fr-FR" sz="2800" b="1" dirty="0" smtClean="0"/>
              <a:t>même</a:t>
            </a:r>
            <a:r>
              <a:rPr lang="fr-FR" sz="2800" dirty="0"/>
              <a:t> </a:t>
            </a:r>
            <a:r>
              <a:rPr lang="sq-AL" sz="2800" dirty="0" smtClean="0"/>
              <a:t>chromosome l'une sur le bras p l'autre sur le bras q aboutissant </a:t>
            </a:r>
            <a:r>
              <a:rPr lang="fr-FR" sz="2800" dirty="0" smtClean="0"/>
              <a:t>à</a:t>
            </a:r>
            <a:r>
              <a:rPr lang="sq-AL" sz="2800" dirty="0" smtClean="0"/>
              <a:t> la soudure des extrémités du segment centrique et la perte des segments délétés.</a:t>
            </a:r>
            <a:br>
              <a:rPr lang="sq-AL" sz="2800" dirty="0" smtClean="0"/>
            </a:br>
            <a:endParaRPr lang="fr-FR" sz="28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866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sq-AL" b="1" i="1" u="sng" dirty="0" smtClean="0"/>
              <a:t>6-</a:t>
            </a:r>
            <a:r>
              <a:rPr lang="fr-FR" b="1" i="1" u="sng" dirty="0" smtClean="0"/>
              <a:t>L</a:t>
            </a:r>
            <a:r>
              <a:rPr lang="sq-AL" b="1" i="1" u="sng" dirty="0" smtClean="0"/>
              <a:t>'isochromosome</a:t>
            </a:r>
            <a:endParaRPr lang="fr-FR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31840" y="3068960"/>
            <a:ext cx="33528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323528" y="1628800"/>
            <a:ext cx="8280920" cy="1800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C</a:t>
            </a:r>
            <a:r>
              <a:rPr lang="sq-AL" dirty="0" smtClean="0"/>
              <a:t>’est un chromosome formé de deux bras identiques.</a:t>
            </a:r>
            <a:r>
              <a:rPr lang="fr-FR" dirty="0" smtClean="0"/>
              <a:t>A</a:t>
            </a:r>
            <a:r>
              <a:rPr lang="sq-AL" dirty="0" smtClean="0"/>
              <a:t>u lieu d’avoir un bras court et un bras long</a:t>
            </a:r>
            <a:r>
              <a:rPr lang="fr-FR" dirty="0" smtClean="0"/>
              <a:t>, </a:t>
            </a:r>
            <a:r>
              <a:rPr lang="sq-AL" dirty="0" smtClean="0"/>
              <a:t>le chromosome a deux bras courts ou deux bras</a:t>
            </a:r>
            <a:r>
              <a:rPr lang="fr-FR" dirty="0" smtClean="0"/>
              <a:t> </a:t>
            </a:r>
            <a:r>
              <a:rPr lang="sq-AL" dirty="0" smtClean="0"/>
              <a:t>longs.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L</a:t>
            </a:r>
            <a:r>
              <a:rPr lang="sq-AL" dirty="0" smtClean="0"/>
              <a:t>’isochromosome le plus fréquent est l’isochromosome du bras long d</a:t>
            </a:r>
            <a:r>
              <a:rPr lang="fr-FR" dirty="0" smtClean="0"/>
              <a:t>u chromosome</a:t>
            </a:r>
            <a:r>
              <a:rPr lang="sq-AL" dirty="0" smtClean="0"/>
              <a:t> X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916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sq-AL" b="1" u="sng" dirty="0"/>
              <a:t>7- chromosome </a:t>
            </a:r>
            <a:r>
              <a:rPr lang="sq-AL" b="1" u="sng" dirty="0" smtClean="0"/>
              <a:t>dicentrique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sq-AL" dirty="0" smtClean="0"/>
              <a:t>C’est </a:t>
            </a:r>
            <a:r>
              <a:rPr lang="sq-AL" dirty="0"/>
              <a:t>un chrmosome possedant deux centromères.</a:t>
            </a:r>
            <a:endParaRPr lang="fr-FR" dirty="0"/>
          </a:p>
        </p:txBody>
      </p:sp>
      <p:sp>
        <p:nvSpPr>
          <p:cNvPr id="4" name="AutoShape 2" descr="Fabrique de savoirs - ADN : ça casse, mais ça pas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Fabrique de savoirs - ADN : ça casse, mais ça pass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00313"/>
            <a:ext cx="7488831" cy="395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7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sq-AL" b="1" i="1" dirty="0"/>
              <a:t>A- Anomalie du nombre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sq-AL" dirty="0" smtClean="0"/>
              <a:t>-</a:t>
            </a:r>
            <a:r>
              <a:rPr lang="sq-AL" b="1" dirty="0" smtClean="0"/>
              <a:t>1- </a:t>
            </a:r>
            <a:r>
              <a:rPr lang="fr-FR" b="1" dirty="0" smtClean="0"/>
              <a:t>L</a:t>
            </a:r>
            <a:r>
              <a:rPr lang="sq-AL" b="1" dirty="0" smtClean="0"/>
              <a:t>es aneuploidies</a:t>
            </a:r>
            <a:r>
              <a:rPr lang="sq-AL" b="1" i="1" dirty="0" smtClean="0"/>
              <a:t/>
            </a:r>
            <a:br>
              <a:rPr lang="sq-AL" b="1" i="1" dirty="0" smtClean="0"/>
            </a:br>
            <a:r>
              <a:rPr lang="fr-FR" dirty="0" smtClean="0"/>
              <a:t>E</a:t>
            </a:r>
            <a:r>
              <a:rPr lang="sq-AL" dirty="0" smtClean="0"/>
              <a:t>lles se traduisent par une  modification du nombre total des chromosomes 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</a:t>
            </a:r>
            <a:r>
              <a:rPr lang="sq-AL" dirty="0" smtClean="0"/>
              <a:t>les plus fréquentes sont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                            </a:t>
            </a:r>
            <a:r>
              <a:rPr lang="fr-FR" dirty="0" smtClean="0">
                <a:solidFill>
                  <a:srgbClr val="CC0000"/>
                </a:solidFill>
              </a:rPr>
              <a:t>-</a:t>
            </a:r>
            <a:r>
              <a:rPr lang="fr-FR" b="1" dirty="0">
                <a:solidFill>
                  <a:srgbClr val="CC0000"/>
                </a:solidFill>
              </a:rPr>
              <a:t>L</a:t>
            </a:r>
            <a:r>
              <a:rPr lang="sq-AL" b="1" dirty="0" smtClean="0">
                <a:solidFill>
                  <a:srgbClr val="CC0000"/>
                </a:solidFill>
              </a:rPr>
              <a:t>es  trisomies </a:t>
            </a:r>
            <a:r>
              <a:rPr lang="fr-FR" b="1" dirty="0" smtClean="0">
                <a:solidFill>
                  <a:srgbClr val="CC0000"/>
                </a:solidFill>
              </a:rPr>
              <a:t>.</a:t>
            </a:r>
          </a:p>
          <a:p>
            <a:pPr>
              <a:buNone/>
            </a:pPr>
            <a:r>
              <a:rPr lang="fr-FR" dirty="0" smtClean="0">
                <a:solidFill>
                  <a:srgbClr val="CC0000"/>
                </a:solidFill>
              </a:rPr>
              <a:t>                             </a:t>
            </a:r>
            <a:r>
              <a:rPr lang="fr-FR" b="1" dirty="0" smtClean="0">
                <a:solidFill>
                  <a:srgbClr val="CC0000"/>
                </a:solidFill>
              </a:rPr>
              <a:t>-</a:t>
            </a:r>
            <a:r>
              <a:rPr lang="fr-FR" b="1" dirty="0">
                <a:solidFill>
                  <a:srgbClr val="CC0000"/>
                </a:solidFill>
              </a:rPr>
              <a:t>L</a:t>
            </a:r>
            <a:r>
              <a:rPr lang="sq-AL" b="1" dirty="0" smtClean="0">
                <a:solidFill>
                  <a:srgbClr val="CC0000"/>
                </a:solidFill>
              </a:rPr>
              <a:t>es  monosomies</a:t>
            </a:r>
            <a:r>
              <a:rPr lang="sq-AL" b="1" dirty="0" smtClean="0">
                <a:solidFill>
                  <a:srgbClr val="FFFF00"/>
                </a:solidFill>
              </a:rPr>
              <a:t>.</a:t>
            </a:r>
            <a:r>
              <a:rPr lang="fr-FR" b="1" dirty="0" smtClean="0">
                <a:solidFill>
                  <a:srgbClr val="FFFF00"/>
                </a:solidFill>
              </a:rPr>
              <a:t>.</a:t>
            </a:r>
            <a:r>
              <a:rPr lang="sq-AL" b="1" dirty="0" smtClean="0">
                <a:solidFill>
                  <a:srgbClr val="FFFF00"/>
                </a:solidFill>
              </a:rPr>
              <a:t> </a:t>
            </a:r>
            <a:endParaRPr lang="fr-FR" b="1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243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sq-AL" b="1" u="sng" dirty="0"/>
              <a:t>8- Remaniements </a:t>
            </a:r>
            <a:r>
              <a:rPr lang="sq-AL" b="1" u="sng" dirty="0" smtClean="0"/>
              <a:t>complexes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</a:t>
            </a:r>
            <a:r>
              <a:rPr lang="sq-AL" dirty="0" smtClean="0"/>
              <a:t>Impliquant </a:t>
            </a:r>
            <a:r>
              <a:rPr lang="sq-AL" dirty="0"/>
              <a:t>plus de deux chromosomes et/ou plus de 3 points de cassures</a:t>
            </a:r>
            <a:r>
              <a:rPr lang="sq-AL" dirty="0" smtClean="0"/>
              <a:t>.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sq-AL" b="1" u="sng" dirty="0"/>
              <a:t>9-Marqueur </a:t>
            </a:r>
            <a:r>
              <a:rPr lang="sq-AL" b="1" u="sng" dirty="0" smtClean="0"/>
              <a:t>chromosomique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sq-AL" dirty="0" smtClean="0"/>
              <a:t>Elément </a:t>
            </a:r>
            <a:r>
              <a:rPr lang="sq-AL" dirty="0"/>
              <a:t>chromosomique non reconnaissable, noté Mar.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5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sq-AL" b="1" i="1" dirty="0" smtClean="0"/>
              <a:t>Remarque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51125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fr-FR" dirty="0" smtClean="0"/>
              <a:t>- </a:t>
            </a:r>
            <a:r>
              <a:rPr lang="sq-AL" dirty="0" smtClean="0"/>
              <a:t>Les anomalies sont dites </a:t>
            </a:r>
            <a:r>
              <a:rPr lang="sq-AL" b="1" u="sng" dirty="0" smtClean="0"/>
              <a:t>homog</a:t>
            </a:r>
            <a:r>
              <a:rPr lang="fr-FR" b="1" u="sng" dirty="0" smtClean="0"/>
              <a:t>è</a:t>
            </a:r>
            <a:r>
              <a:rPr lang="sq-AL" b="1" u="sng" dirty="0" smtClean="0"/>
              <a:t>nes</a:t>
            </a:r>
            <a:r>
              <a:rPr lang="sq-AL" dirty="0" smtClean="0"/>
              <a:t> lorsque toutes les cellules nuclé</a:t>
            </a:r>
            <a:r>
              <a:rPr lang="fr-FR" dirty="0" smtClean="0"/>
              <a:t>e</a:t>
            </a:r>
            <a:r>
              <a:rPr lang="sq-AL" dirty="0" smtClean="0"/>
              <a:t>s de l'individu ont </a:t>
            </a:r>
            <a:r>
              <a:rPr lang="sq-AL" u="sng" dirty="0" smtClean="0">
                <a:solidFill>
                  <a:srgbClr val="C00000"/>
                </a:solidFill>
              </a:rPr>
              <a:t>la </a:t>
            </a:r>
            <a:r>
              <a:rPr lang="fr-FR" b="1" u="sng" dirty="0" smtClean="0">
                <a:solidFill>
                  <a:srgbClr val="C00000"/>
                </a:solidFill>
              </a:rPr>
              <a:t>même </a:t>
            </a:r>
            <a:r>
              <a:rPr lang="sq-AL" b="1" u="sng" dirty="0" smtClean="0">
                <a:solidFill>
                  <a:srgbClr val="C00000"/>
                </a:solidFill>
              </a:rPr>
              <a:t>formule chromosomique</a:t>
            </a:r>
            <a:r>
              <a:rPr lang="sq-AL" dirty="0" smtClean="0">
                <a:solidFill>
                  <a:srgbClr val="C00000"/>
                </a:solidFill>
              </a:rPr>
              <a:t>.</a:t>
            </a:r>
            <a:r>
              <a:rPr lang="sq-AL" dirty="0" smtClean="0"/>
              <a:t/>
            </a:r>
            <a:br>
              <a:rPr lang="sq-AL" dirty="0" smtClean="0"/>
            </a:br>
            <a:r>
              <a:rPr lang="sq-AL" dirty="0" smtClean="0"/>
              <a:t>- Les anomalies sont dites</a:t>
            </a:r>
            <a:r>
              <a:rPr lang="sq-AL" dirty="0" smtClean="0">
                <a:solidFill>
                  <a:srgbClr val="FFFF00"/>
                </a:solidFill>
              </a:rPr>
              <a:t> </a:t>
            </a:r>
            <a:r>
              <a:rPr lang="sq-AL" b="1" u="sng" dirty="0" smtClean="0">
                <a:solidFill>
                  <a:srgbClr val="C00000"/>
                </a:solidFill>
              </a:rPr>
              <a:t>en mosaiques </a:t>
            </a:r>
            <a:r>
              <a:rPr lang="sq-AL" dirty="0" smtClean="0"/>
              <a:t>lorsque chez le</a:t>
            </a:r>
            <a:r>
              <a:rPr lang="fr-FR" dirty="0" smtClean="0"/>
              <a:t> </a:t>
            </a:r>
            <a:r>
              <a:rPr lang="fr-FR" dirty="0"/>
              <a:t>même</a:t>
            </a:r>
            <a:r>
              <a:rPr lang="sq-AL" dirty="0" smtClean="0"/>
              <a:t> individu coexistent </a:t>
            </a:r>
            <a:r>
              <a:rPr lang="sq-AL" b="1" u="sng" dirty="0" smtClean="0">
                <a:solidFill>
                  <a:srgbClr val="C00000"/>
                </a:solidFill>
              </a:rPr>
              <a:t>au moins deux populations cellulaires de formules chromosomiques différentes.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/>
              <a:t>D</a:t>
            </a:r>
            <a:r>
              <a:rPr lang="sq-AL" dirty="0" smtClean="0"/>
              <a:t>u point de vue nomenclature ;les differentes populations cellulaires sont indiquées</a:t>
            </a:r>
            <a:r>
              <a:rPr lang="fr-FR" dirty="0" smtClean="0"/>
              <a:t> </a:t>
            </a:r>
            <a:r>
              <a:rPr lang="sq-AL" dirty="0" smtClean="0"/>
              <a:t>l’une apr</a:t>
            </a:r>
            <a:r>
              <a:rPr lang="fr-FR" dirty="0" smtClean="0"/>
              <a:t>è</a:t>
            </a:r>
            <a:r>
              <a:rPr lang="sq-AL" dirty="0" smtClean="0"/>
              <a:t>s l’autre et séparées par une barre diagonale.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r>
              <a:rPr lang="sq-AL" dirty="0" smtClean="0"/>
              <a:t>Exp:46,XX/47,XX,+21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99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q-AL" b="1" i="1" dirty="0"/>
              <a:t>- </a:t>
            </a:r>
            <a:r>
              <a:rPr lang="fr-FR" b="1" i="1" dirty="0"/>
              <a:t>L’anomalie chromosomique peut être:</a:t>
            </a:r>
            <a:endParaRPr lang="fr-FR" b="1" dirty="0"/>
          </a:p>
          <a:p>
            <a:pPr lvl="0"/>
            <a:r>
              <a:rPr lang="fr-FR" dirty="0"/>
              <a:t>Constitutionnelle:</a:t>
            </a:r>
          </a:p>
          <a:p>
            <a:pPr marL="0" indent="0">
              <a:buNone/>
            </a:pPr>
            <a:r>
              <a:rPr lang="fr-FR" dirty="0"/>
              <a:t>Les différents organes ont la même anomalie. L’accident chromosomique existe déjà chez l’embryon ; il s’est produit avant la fécondation, dans l’un des gamètes, ou peu après, dans une des cellules du zygote.</a:t>
            </a:r>
          </a:p>
          <a:p>
            <a:pPr lvl="0"/>
            <a:r>
              <a:rPr lang="fr-FR" dirty="0"/>
              <a:t>Acquise:</a:t>
            </a:r>
          </a:p>
          <a:p>
            <a:pPr marL="0" indent="0">
              <a:buNone/>
            </a:pPr>
            <a:r>
              <a:rPr lang="fr-FR" dirty="0"/>
              <a:t>Un seul organe est touché, les autres organes sont normaux. L’accident chromosomique s’est produit au cours de la vie de l’individu.</a:t>
            </a:r>
            <a:r>
              <a:rPr lang="fr-FR" b="1" cap="all" dirty="0"/>
              <a:t>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89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691680" y="1556792"/>
            <a:ext cx="7620000" cy="9906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Merci pour votre attention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 smtClean="0"/>
              <a:t>les trisomies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496944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- </a:t>
            </a:r>
            <a:r>
              <a:rPr lang="fr-FR" dirty="0"/>
              <a:t>S</a:t>
            </a:r>
            <a:r>
              <a:rPr lang="sq-AL" dirty="0" smtClean="0"/>
              <a:t>e sont les anomalies chromosomiques les plus communes dans l’esp</a:t>
            </a:r>
            <a:r>
              <a:rPr lang="fr-FR" dirty="0" smtClean="0"/>
              <a:t>è</a:t>
            </a:r>
            <a:r>
              <a:rPr lang="sq-AL" dirty="0" smtClean="0"/>
              <a:t>ce humaine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-</a:t>
            </a:r>
            <a:r>
              <a:rPr lang="fr-FR" dirty="0"/>
              <a:t>E</a:t>
            </a:r>
            <a:r>
              <a:rPr lang="sq-AL" dirty="0" smtClean="0"/>
              <a:t>lles sont définies par la présence d’un chromosome en trois examplaire</a:t>
            </a:r>
            <a:r>
              <a:rPr lang="fr-FR" dirty="0" smtClean="0"/>
              <a:t>s</a:t>
            </a:r>
            <a:r>
              <a:rPr lang="sq-AL" dirty="0" smtClean="0"/>
              <a:t>,le caryotype comporte alors 47 chromosomes 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-</a:t>
            </a:r>
            <a:r>
              <a:rPr lang="sq-AL" dirty="0" smtClean="0"/>
              <a:t>Tous les chromosomes peuvent </a:t>
            </a:r>
            <a:r>
              <a:rPr lang="fr-FR" dirty="0" smtClean="0"/>
              <a:t>été </a:t>
            </a:r>
            <a:r>
              <a:rPr lang="sq-AL" dirty="0" smtClean="0"/>
              <a:t>touchés et la plus part des trisomies occasionnent des avortements </a:t>
            </a:r>
            <a:r>
              <a:rPr lang="fr-FR" dirty="0" smtClean="0"/>
              <a:t> </a:t>
            </a:r>
            <a:r>
              <a:rPr lang="sq-AL" dirty="0" smtClean="0"/>
              <a:t>précoces,n</a:t>
            </a:r>
            <a:r>
              <a:rPr lang="fr-FR" dirty="0" smtClean="0"/>
              <a:t>é</a:t>
            </a:r>
            <a:r>
              <a:rPr lang="sq-AL" dirty="0" smtClean="0"/>
              <a:t>aumoins ,</a:t>
            </a:r>
            <a:r>
              <a:rPr lang="fr-FR" dirty="0" smtClean="0"/>
              <a:t>les </a:t>
            </a:r>
            <a:r>
              <a:rPr lang="sq-AL" dirty="0" smtClean="0"/>
              <a:t>porteurs de trisomie gonosomique</a:t>
            </a:r>
            <a:r>
              <a:rPr lang="fr-FR" dirty="0" smtClean="0"/>
              <a:t> </a:t>
            </a:r>
            <a:r>
              <a:rPr lang="sq-AL" dirty="0" smtClean="0"/>
              <a:t>(47,XXX;47,XXY;47,XYY) ou de</a:t>
            </a:r>
            <a:r>
              <a:rPr lang="fr-FR" dirty="0" smtClean="0"/>
              <a:t> </a:t>
            </a:r>
            <a:r>
              <a:rPr lang="sq-AL" dirty="0" smtClean="0"/>
              <a:t>trisomie 21 sont viable</a:t>
            </a:r>
            <a:r>
              <a:rPr lang="fr-FR" dirty="0" smtClean="0"/>
              <a:t>s</a:t>
            </a:r>
            <a:r>
              <a:rPr lang="sq-AL" dirty="0" smtClean="0"/>
              <a:t> </a:t>
            </a:r>
            <a:r>
              <a:rPr lang="fr-FR" dirty="0" smtClean="0"/>
              <a:t>à</a:t>
            </a:r>
            <a:r>
              <a:rPr lang="sq-AL" dirty="0" smtClean="0"/>
              <a:t> long terme.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2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19_01-06_270107101041_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200800" cy="5112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087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</a:t>
            </a:r>
            <a:r>
              <a:rPr lang="sq-AL" b="1" dirty="0" smtClean="0"/>
              <a:t>es monosomies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41176" y="1412776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fr-FR" dirty="0" smtClean="0"/>
              <a:t>  -</a:t>
            </a:r>
            <a:r>
              <a:rPr lang="fr-FR" dirty="0"/>
              <a:t>A</a:t>
            </a:r>
            <a:r>
              <a:rPr lang="sq-AL" dirty="0" smtClean="0"/>
              <a:t>bsence d’un chromosome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  -</a:t>
            </a:r>
            <a:r>
              <a:rPr lang="fr-FR" dirty="0"/>
              <a:t>L</a:t>
            </a:r>
            <a:r>
              <a:rPr lang="sq-AL" dirty="0" smtClean="0"/>
              <a:t>a seule monosomie viable est la </a:t>
            </a:r>
            <a:r>
              <a:rPr lang="sq-AL" b="1" dirty="0" smtClean="0">
                <a:solidFill>
                  <a:srgbClr val="C00000"/>
                </a:solidFill>
              </a:rPr>
              <a:t>monosomie X</a:t>
            </a:r>
            <a:r>
              <a:rPr lang="fr-FR" dirty="0" smtClean="0"/>
              <a:t> </a:t>
            </a:r>
            <a:r>
              <a:rPr lang="sq-AL" dirty="0" smtClean="0"/>
              <a:t>ou </a:t>
            </a:r>
            <a:r>
              <a:rPr lang="sq-AL" b="1" dirty="0" smtClean="0">
                <a:solidFill>
                  <a:srgbClr val="C00000"/>
                </a:solidFill>
              </a:rPr>
              <a:t>syndrome de Turner</a:t>
            </a:r>
            <a:endParaRPr lang="fr-FR" b="1" dirty="0" smtClean="0">
              <a:solidFill>
                <a:srgbClr val="C00000"/>
              </a:solidFill>
            </a:endParaRPr>
          </a:p>
          <a:p>
            <a:endParaRPr lang="fr-FR" dirty="0"/>
          </a:p>
        </p:txBody>
      </p:sp>
      <p:pic>
        <p:nvPicPr>
          <p:cNvPr id="4" name="Picture 2" descr="C:\Documents and Settings\Administrateur\Mes documents\434_01-04_190607114634_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85" y="2872520"/>
            <a:ext cx="7344816" cy="3865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5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2-</a:t>
            </a:r>
            <a:r>
              <a:rPr lang="sq-AL" b="1" dirty="0" smtClean="0"/>
              <a:t>les polyploidies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q-AL" dirty="0" smtClean="0"/>
              <a:t>Le nombre de chromosomes est un multiple du lot haploide (23)</a:t>
            </a:r>
            <a:endParaRPr lang="fr-FR" dirty="0" smtClean="0"/>
          </a:p>
          <a:p>
            <a:r>
              <a:rPr lang="sq-AL" dirty="0" smtClean="0"/>
              <a:t>3x lot haploide=69 chromosomes =</a:t>
            </a:r>
            <a:r>
              <a:rPr lang="sq-AL" b="1" dirty="0" smtClean="0">
                <a:solidFill>
                  <a:srgbClr val="C00000"/>
                </a:solidFill>
              </a:rPr>
              <a:t>Triploidie.</a:t>
            </a:r>
            <a:endParaRPr lang="fr-FR" b="1" dirty="0" smtClean="0">
              <a:solidFill>
                <a:srgbClr val="C00000"/>
              </a:solidFill>
            </a:endParaRPr>
          </a:p>
          <a:p>
            <a:r>
              <a:rPr lang="sq-AL" dirty="0" smtClean="0"/>
              <a:t>4x lot haploide=92 chromosomes=</a:t>
            </a:r>
            <a:r>
              <a:rPr lang="fr-FR" b="1" dirty="0">
                <a:solidFill>
                  <a:srgbClr val="C00000"/>
                </a:solidFill>
              </a:rPr>
              <a:t>T</a:t>
            </a:r>
            <a:r>
              <a:rPr lang="sq-AL" b="1" dirty="0" smtClean="0">
                <a:solidFill>
                  <a:srgbClr val="C00000"/>
                </a:solidFill>
              </a:rPr>
              <a:t>étraploidie</a:t>
            </a:r>
            <a:endParaRPr lang="fr-FR" b="1" dirty="0" smtClean="0">
              <a:solidFill>
                <a:srgbClr val="C00000"/>
              </a:solidFill>
            </a:endParaRPr>
          </a:p>
          <a:p>
            <a:r>
              <a:rPr lang="sq-AL" dirty="0" smtClean="0"/>
              <a:t>Dans l’esp</a:t>
            </a:r>
            <a:r>
              <a:rPr lang="fr-FR" dirty="0" smtClean="0"/>
              <a:t>è</a:t>
            </a:r>
            <a:r>
              <a:rPr lang="sq-AL" dirty="0" smtClean="0"/>
              <a:t>ce humaine ,ces anomalies sont rarement viables et il est possible de les détecter dans certaines cellule</a:t>
            </a:r>
            <a:r>
              <a:rPr lang="fr-FR" dirty="0" smtClean="0"/>
              <a:t>s</a:t>
            </a:r>
            <a:r>
              <a:rPr lang="sq-AL" dirty="0" smtClean="0"/>
              <a:t> cancereuses.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10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 smtClean="0"/>
              <a:t>B-LES ANOMALIES DE STRUCTURE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sq-AL" dirty="0" smtClean="0"/>
              <a:t/>
            </a:r>
            <a:br>
              <a:rPr lang="sq-AL" dirty="0" smtClean="0"/>
            </a:br>
            <a:r>
              <a:rPr lang="sq-AL" b="1" i="1" dirty="0" smtClean="0">
                <a:solidFill>
                  <a:srgbClr val="C00000"/>
                </a:solidFill>
              </a:rPr>
              <a:t>1-</a:t>
            </a:r>
            <a:r>
              <a:rPr lang="sq-AL" b="1" i="1" u="sng" dirty="0" smtClean="0">
                <a:solidFill>
                  <a:srgbClr val="C00000"/>
                </a:solidFill>
              </a:rPr>
              <a:t>La translocation</a:t>
            </a:r>
            <a:r>
              <a:rPr lang="sq-AL" b="1" dirty="0" smtClean="0">
                <a:solidFill>
                  <a:srgbClr val="C00000"/>
                </a:solidFill>
              </a:rPr>
              <a:t> </a:t>
            </a:r>
            <a:r>
              <a:rPr lang="sq-AL" dirty="0" smtClean="0"/>
              <a:t>: on distingue deux types :</a:t>
            </a:r>
            <a:br>
              <a:rPr lang="sq-AL" dirty="0" smtClean="0"/>
            </a:br>
            <a:r>
              <a:rPr lang="sq-AL" dirty="0" smtClean="0"/>
              <a:t>- translocation réciproque</a:t>
            </a:r>
            <a:br>
              <a:rPr lang="sq-AL" dirty="0" smtClean="0"/>
            </a:br>
            <a:r>
              <a:rPr lang="sq-AL" dirty="0" smtClean="0"/>
              <a:t>- translocation robertsonienne</a:t>
            </a:r>
            <a:br>
              <a:rPr lang="sq-AL" dirty="0" smtClean="0"/>
            </a:br>
            <a:r>
              <a:rPr lang="sq-AL" dirty="0" smtClean="0"/>
              <a:t> </a:t>
            </a:r>
            <a:br>
              <a:rPr lang="sq-AL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01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r>
              <a:rPr lang="sq-AL" dirty="0" smtClean="0"/>
              <a:t> a-</a:t>
            </a:r>
            <a:r>
              <a:rPr lang="sq-AL" i="1" dirty="0" smtClean="0"/>
              <a:t>Translocation réciproque </a:t>
            </a:r>
            <a:endParaRPr lang="fr-F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3212976"/>
            <a:ext cx="655272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251520" y="1600200"/>
            <a:ext cx="8640960" cy="146875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sq-AL" dirty="0" smtClean="0"/>
              <a:t> </a:t>
            </a:r>
            <a:r>
              <a:rPr lang="fr-FR" dirty="0" smtClean="0"/>
              <a:t> </a:t>
            </a:r>
            <a:r>
              <a:rPr lang="fr-FR" sz="2400" dirty="0" smtClean="0"/>
              <a:t>R</a:t>
            </a:r>
            <a:r>
              <a:rPr lang="sq-AL" sz="2400" dirty="0" smtClean="0"/>
              <a:t>ésulte de l'échange d’un</a:t>
            </a:r>
            <a:r>
              <a:rPr lang="fr-FR" sz="2400" dirty="0" smtClean="0"/>
              <a:t> </a:t>
            </a:r>
            <a:r>
              <a:rPr lang="sq-AL" sz="2400" dirty="0" smtClean="0"/>
              <a:t>fragment chromosomique entre deux chromosomes non homologues,</a:t>
            </a:r>
            <a:r>
              <a:rPr lang="fr-FR" sz="2400" dirty="0" smtClean="0"/>
              <a:t> </a:t>
            </a:r>
            <a:r>
              <a:rPr lang="sq-AL" sz="2400" dirty="0" smtClean="0"/>
              <a:t>cette translocation donne naissance </a:t>
            </a:r>
            <a:r>
              <a:rPr lang="fr-FR" sz="2400" dirty="0" smtClean="0"/>
              <a:t>à</a:t>
            </a:r>
            <a:r>
              <a:rPr lang="sq-AL" sz="2400" dirty="0" smtClean="0"/>
              <a:t> deux derivés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1618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sq-AL" b="1" i="1" dirty="0" smtClean="0"/>
              <a:t>Translocation robertsonienne </a:t>
            </a:r>
            <a:endParaRPr lang="fr-FR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4077072"/>
            <a:ext cx="82089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15346" y="1844824"/>
            <a:ext cx="84331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sz="2400" dirty="0" smtClean="0"/>
              <a:t>-</a:t>
            </a:r>
            <a:r>
              <a:rPr lang="fr-FR" sz="2400" dirty="0"/>
              <a:t>C</a:t>
            </a:r>
            <a:r>
              <a:rPr lang="sq-AL" sz="2400" dirty="0" smtClean="0"/>
              <a:t>'est la fusion de deux chromosomes acrocentriques au niveau de leur centrom</a:t>
            </a:r>
            <a:r>
              <a:rPr lang="fr-FR" sz="2400" dirty="0" smtClean="0"/>
              <a:t>è</a:t>
            </a:r>
            <a:r>
              <a:rPr lang="sq-AL" sz="2400" dirty="0" smtClean="0"/>
              <a:t>re.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-</a:t>
            </a:r>
            <a:r>
              <a:rPr lang="sq-AL" sz="2400" dirty="0" smtClean="0"/>
              <a:t>Le caryotype montre un nombre de chromosomes inférieur ou égal </a:t>
            </a:r>
            <a:r>
              <a:rPr lang="fr-FR" sz="2400" dirty="0"/>
              <a:t>à</a:t>
            </a:r>
            <a:r>
              <a:rPr lang="sq-AL" sz="2400" dirty="0" smtClean="0"/>
              <a:t> 45 bien qu'il n'y ait pas diminution d</a:t>
            </a:r>
            <a:r>
              <a:rPr lang="fr-FR" sz="2400" dirty="0" smtClean="0"/>
              <a:t>u nombre</a:t>
            </a:r>
            <a:r>
              <a:rPr lang="sq-AL" sz="2400" dirty="0" smtClean="0"/>
              <a:t> </a:t>
            </a:r>
            <a:r>
              <a:rPr lang="fr-FR" sz="2400" dirty="0" smtClean="0"/>
              <a:t>de </a:t>
            </a:r>
            <a:r>
              <a:rPr lang="sq-AL" sz="2400" dirty="0" smtClean="0"/>
              <a:t>chromosomes.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-</a:t>
            </a:r>
            <a:r>
              <a:rPr lang="fr-FR" sz="2400" dirty="0"/>
              <a:t>L</a:t>
            </a:r>
            <a:r>
              <a:rPr lang="sq-AL" sz="2400" dirty="0" smtClean="0"/>
              <a:t>a translocation </a:t>
            </a:r>
            <a:r>
              <a:rPr lang="sq-AL" sz="2400" i="1" dirty="0" smtClean="0"/>
              <a:t>robertsonienne la plus fr</a:t>
            </a:r>
            <a:r>
              <a:rPr lang="sq-AL" sz="2400" dirty="0" smtClean="0"/>
              <a:t>é</a:t>
            </a:r>
            <a:r>
              <a:rPr lang="sq-AL" sz="2400" i="1" dirty="0" smtClean="0"/>
              <a:t>quente est la t(13,21)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253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1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D2D2D2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2686</TotalTime>
  <Words>644</Words>
  <Application>Microsoft Office PowerPoint</Application>
  <PresentationFormat>Affichage à l'écran (4:3)</PresentationFormat>
  <Paragraphs>71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Tw Cen MT</vt:lpstr>
      <vt:lpstr>Wingdings</vt:lpstr>
      <vt:lpstr>Wingdings 2</vt:lpstr>
      <vt:lpstr>Médian</vt:lpstr>
      <vt:lpstr>Les anomalies du caryotype </vt:lpstr>
      <vt:lpstr>A- Anomalie du nombre </vt:lpstr>
      <vt:lpstr>les trisomies  </vt:lpstr>
      <vt:lpstr>Présentation PowerPoint</vt:lpstr>
      <vt:lpstr>Les monosomies </vt:lpstr>
      <vt:lpstr>2-les polyploidies </vt:lpstr>
      <vt:lpstr>B-LES ANOMALIES DE STRUCTURE</vt:lpstr>
      <vt:lpstr> a-Translocation réciproque </vt:lpstr>
      <vt:lpstr>Translocation robertsonienne </vt:lpstr>
      <vt:lpstr>2-Les  délétions</vt:lpstr>
      <vt:lpstr>a- Terminale</vt:lpstr>
      <vt:lpstr>b- Interstitielle</vt:lpstr>
      <vt:lpstr>3-La duplication</vt:lpstr>
      <vt:lpstr>4-L'inversion</vt:lpstr>
      <vt:lpstr>Inversion péricentrique</vt:lpstr>
      <vt:lpstr>Inversion paracentrique</vt:lpstr>
      <vt:lpstr>5-Le chromosome en anneau </vt:lpstr>
      <vt:lpstr>6-L'isochromosome</vt:lpstr>
      <vt:lpstr>7- chromosome dicentrique </vt:lpstr>
      <vt:lpstr>8- Remaniements complexes </vt:lpstr>
      <vt:lpstr>Remarque </vt:lpstr>
      <vt:lpstr>Présentation PowerPoint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anomalies du caryotype</dc:title>
  <dc:creator>MicroCenter</dc:creator>
  <cp:lastModifiedBy>ency-education.com website</cp:lastModifiedBy>
  <cp:revision>17</cp:revision>
  <dcterms:created xsi:type="dcterms:W3CDTF">2020-10-01T22:58:30Z</dcterms:created>
  <dcterms:modified xsi:type="dcterms:W3CDTF">2020-11-13T10:43:30Z</dcterms:modified>
</cp:coreProperties>
</file>