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0"/>
  </p:notesMasterIdLst>
  <p:sldIdLst>
    <p:sldId id="256" r:id="rId2"/>
    <p:sldId id="345" r:id="rId3"/>
    <p:sldId id="346" r:id="rId4"/>
    <p:sldId id="347" r:id="rId5"/>
    <p:sldId id="351" r:id="rId6"/>
    <p:sldId id="407" r:id="rId7"/>
    <p:sldId id="348" r:id="rId8"/>
    <p:sldId id="349" r:id="rId9"/>
    <p:sldId id="479" r:id="rId10"/>
    <p:sldId id="496" r:id="rId11"/>
    <p:sldId id="350" r:id="rId12"/>
    <p:sldId id="404" r:id="rId13"/>
    <p:sldId id="446" r:id="rId14"/>
    <p:sldId id="354" r:id="rId15"/>
    <p:sldId id="498" r:id="rId16"/>
    <p:sldId id="355" r:id="rId17"/>
    <p:sldId id="367" r:id="rId18"/>
    <p:sldId id="480" r:id="rId19"/>
    <p:sldId id="411" r:id="rId20"/>
    <p:sldId id="458" r:id="rId21"/>
    <p:sldId id="488" r:id="rId22"/>
    <p:sldId id="357" r:id="rId23"/>
    <p:sldId id="358" r:id="rId24"/>
    <p:sldId id="462" r:id="rId25"/>
    <p:sldId id="463" r:id="rId26"/>
    <p:sldId id="502" r:id="rId27"/>
    <p:sldId id="413" r:id="rId28"/>
    <p:sldId id="467" r:id="rId29"/>
    <p:sldId id="435" r:id="rId30"/>
    <p:sldId id="414" r:id="rId31"/>
    <p:sldId id="454" r:id="rId32"/>
    <p:sldId id="430" r:id="rId33"/>
    <p:sldId id="455" r:id="rId34"/>
    <p:sldId id="424" r:id="rId35"/>
    <p:sldId id="466" r:id="rId36"/>
    <p:sldId id="490" r:id="rId37"/>
    <p:sldId id="545" r:id="rId38"/>
    <p:sldId id="434" r:id="rId39"/>
    <p:sldId id="491" r:id="rId40"/>
    <p:sldId id="528" r:id="rId41"/>
    <p:sldId id="503" r:id="rId42"/>
    <p:sldId id="365" r:id="rId43"/>
    <p:sldId id="509" r:id="rId44"/>
    <p:sldId id="511" r:id="rId45"/>
    <p:sldId id="512" r:id="rId46"/>
    <p:sldId id="513" r:id="rId47"/>
    <p:sldId id="515" r:id="rId48"/>
    <p:sldId id="544" r:id="rId49"/>
    <p:sldId id="518" r:id="rId50"/>
    <p:sldId id="526" r:id="rId51"/>
    <p:sldId id="522" r:id="rId52"/>
    <p:sldId id="436" r:id="rId53"/>
    <p:sldId id="441" r:id="rId54"/>
    <p:sldId id="448" r:id="rId55"/>
    <p:sldId id="445" r:id="rId56"/>
    <p:sldId id="527" r:id="rId57"/>
    <p:sldId id="542" r:id="rId58"/>
    <p:sldId id="499" r:id="rId5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89454"/>
  </p:normalViewPr>
  <p:slideViewPr>
    <p:cSldViewPr snapToGrid="0" snapToObjects="1">
      <p:cViewPr varScale="1">
        <p:scale>
          <a:sx n="62" d="100"/>
          <a:sy n="62" d="100"/>
        </p:scale>
        <p:origin x="9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FD3B24-716C-47D4-884C-75140D5F4FA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6A3DFC-0112-4817-8521-0E2A657D7A53}">
      <dgm:prSet/>
      <dgm:spPr/>
      <dgm:t>
        <a:bodyPr/>
        <a:lstStyle/>
        <a:p>
          <a:pPr rtl="0"/>
          <a:r>
            <a:rPr lang="fr-BE" b="1" dirty="0">
              <a:solidFill>
                <a:schemeClr val="bg2"/>
              </a:solidFill>
            </a:rPr>
            <a:t>Forme énol ou lac time de la thymine</a:t>
          </a:r>
        </a:p>
      </dgm:t>
    </dgm:pt>
    <dgm:pt modelId="{0F776D93-F3F4-4E17-A9A4-9F1DC9329B81}" type="parTrans" cxnId="{015D0393-6EB3-403B-8826-71E9EC89A8AC}">
      <dgm:prSet/>
      <dgm:spPr/>
      <dgm:t>
        <a:bodyPr/>
        <a:lstStyle/>
        <a:p>
          <a:endParaRPr lang="en-US"/>
        </a:p>
      </dgm:t>
    </dgm:pt>
    <dgm:pt modelId="{9725AC4E-8EDA-4C1C-B270-1A48BBBEDE43}" type="sibTrans" cxnId="{015D0393-6EB3-403B-8826-71E9EC89A8AC}">
      <dgm:prSet/>
      <dgm:spPr/>
      <dgm:t>
        <a:bodyPr/>
        <a:lstStyle/>
        <a:p>
          <a:endParaRPr lang="en-US"/>
        </a:p>
      </dgm:t>
    </dgm:pt>
    <dgm:pt modelId="{765D1B0D-8714-4349-918D-D3A743679747}" type="pres">
      <dgm:prSet presAssocID="{65FD3B24-716C-47D4-884C-75140D5F4F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741ADEF-41F3-4BDA-9ACD-C628CB0B3820}" type="pres">
      <dgm:prSet presAssocID="{356A3DFC-0112-4817-8521-0E2A657D7A53}" presName="parentText" presStyleLbl="node1" presStyleIdx="0" presStyleCnt="1" custLinFactNeighborX="-1563" custLinFactNeighborY="-254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C649301-0C33-2343-9DDF-86C9F9C60DFE}" type="presOf" srcId="{65FD3B24-716C-47D4-884C-75140D5F4FA1}" destId="{765D1B0D-8714-4349-918D-D3A743679747}" srcOrd="0" destOrd="0" presId="urn:microsoft.com/office/officeart/2005/8/layout/vList2"/>
    <dgm:cxn modelId="{7AE9D503-200F-2A47-9F0F-4A4AA6CA84B0}" type="presOf" srcId="{356A3DFC-0112-4817-8521-0E2A657D7A53}" destId="{8741ADEF-41F3-4BDA-9ACD-C628CB0B3820}" srcOrd="0" destOrd="0" presId="urn:microsoft.com/office/officeart/2005/8/layout/vList2"/>
    <dgm:cxn modelId="{015D0393-6EB3-403B-8826-71E9EC89A8AC}" srcId="{65FD3B24-716C-47D4-884C-75140D5F4FA1}" destId="{356A3DFC-0112-4817-8521-0E2A657D7A53}" srcOrd="0" destOrd="0" parTransId="{0F776D93-F3F4-4E17-A9A4-9F1DC9329B81}" sibTransId="{9725AC4E-8EDA-4C1C-B270-1A48BBBEDE43}"/>
    <dgm:cxn modelId="{90D78B07-489A-1445-B43E-9CA39C29B02D}" type="presParOf" srcId="{765D1B0D-8714-4349-918D-D3A743679747}" destId="{8741ADEF-41F3-4BDA-9ACD-C628CB0B382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FD3B24-716C-47D4-884C-75140D5F4FA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6A3DFC-0112-4817-8521-0E2A657D7A53}">
      <dgm:prSet/>
      <dgm:spPr/>
      <dgm:t>
        <a:bodyPr/>
        <a:lstStyle/>
        <a:p>
          <a:pPr rtl="0"/>
          <a:r>
            <a:rPr lang="fr-BE" b="1" dirty="0">
              <a:solidFill>
                <a:schemeClr val="bg2"/>
              </a:solidFill>
            </a:rPr>
            <a:t>Forme céto ou lactame de la thymine</a:t>
          </a:r>
        </a:p>
      </dgm:t>
    </dgm:pt>
    <dgm:pt modelId="{0F776D93-F3F4-4E17-A9A4-9F1DC9329B81}" type="parTrans" cxnId="{015D0393-6EB3-403B-8826-71E9EC89A8AC}">
      <dgm:prSet/>
      <dgm:spPr/>
      <dgm:t>
        <a:bodyPr/>
        <a:lstStyle/>
        <a:p>
          <a:endParaRPr lang="en-US"/>
        </a:p>
      </dgm:t>
    </dgm:pt>
    <dgm:pt modelId="{9725AC4E-8EDA-4C1C-B270-1A48BBBEDE43}" type="sibTrans" cxnId="{015D0393-6EB3-403B-8826-71E9EC89A8AC}">
      <dgm:prSet/>
      <dgm:spPr/>
      <dgm:t>
        <a:bodyPr/>
        <a:lstStyle/>
        <a:p>
          <a:endParaRPr lang="en-US"/>
        </a:p>
      </dgm:t>
    </dgm:pt>
    <dgm:pt modelId="{765D1B0D-8714-4349-918D-D3A743679747}" type="pres">
      <dgm:prSet presAssocID="{65FD3B24-716C-47D4-884C-75140D5F4F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741ADEF-41F3-4BDA-9ACD-C628CB0B3820}" type="pres">
      <dgm:prSet presAssocID="{356A3DFC-0112-4817-8521-0E2A657D7A53}" presName="parentText" presStyleLbl="node1" presStyleIdx="0" presStyleCnt="1" custLinFactNeighborY="-4103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26FC559-D16C-B647-8A11-4D409842F42D}" type="presOf" srcId="{356A3DFC-0112-4817-8521-0E2A657D7A53}" destId="{8741ADEF-41F3-4BDA-9ACD-C628CB0B3820}" srcOrd="0" destOrd="0" presId="urn:microsoft.com/office/officeart/2005/8/layout/vList2"/>
    <dgm:cxn modelId="{015D0393-6EB3-403B-8826-71E9EC89A8AC}" srcId="{65FD3B24-716C-47D4-884C-75140D5F4FA1}" destId="{356A3DFC-0112-4817-8521-0E2A657D7A53}" srcOrd="0" destOrd="0" parTransId="{0F776D93-F3F4-4E17-A9A4-9F1DC9329B81}" sibTransId="{9725AC4E-8EDA-4C1C-B270-1A48BBBEDE43}"/>
    <dgm:cxn modelId="{1E692571-1CD0-2243-A647-9C435266C7B1}" type="presOf" srcId="{65FD3B24-716C-47D4-884C-75140D5F4FA1}" destId="{765D1B0D-8714-4349-918D-D3A743679747}" srcOrd="0" destOrd="0" presId="urn:microsoft.com/office/officeart/2005/8/layout/vList2"/>
    <dgm:cxn modelId="{B68F6008-9BD7-DD43-9B02-24FC1EC303AE}" type="presParOf" srcId="{765D1B0D-8714-4349-918D-D3A743679747}" destId="{8741ADEF-41F3-4BDA-9ACD-C628CB0B382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41ADEF-41F3-4BDA-9ACD-C628CB0B3820}">
      <dsp:nvSpPr>
        <dsp:cNvPr id="0" name=""/>
        <dsp:cNvSpPr/>
      </dsp:nvSpPr>
      <dsp:spPr>
        <a:xfrm>
          <a:off x="0" y="45927"/>
          <a:ext cx="4572000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200" b="1" kern="1200" dirty="0">
              <a:solidFill>
                <a:schemeClr val="bg2"/>
              </a:solidFill>
            </a:rPr>
            <a:t>Forme énol ou lac time de la thymine</a:t>
          </a:r>
        </a:p>
      </dsp:txBody>
      <dsp:txXfrm>
        <a:off x="25759" y="71686"/>
        <a:ext cx="4520482" cy="4761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41ADEF-41F3-4BDA-9ACD-C628CB0B3820}">
      <dsp:nvSpPr>
        <dsp:cNvPr id="0" name=""/>
        <dsp:cNvSpPr/>
      </dsp:nvSpPr>
      <dsp:spPr>
        <a:xfrm>
          <a:off x="0" y="0"/>
          <a:ext cx="4071934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900" b="1" kern="1200" dirty="0">
              <a:solidFill>
                <a:schemeClr val="bg2"/>
              </a:solidFill>
            </a:rPr>
            <a:t>Forme céto ou lactame de la thymine</a:t>
          </a:r>
        </a:p>
      </dsp:txBody>
      <dsp:txXfrm>
        <a:off x="22246" y="22246"/>
        <a:ext cx="4027442" cy="411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BE6B9-66F7-C44A-BA73-5D063D45A10A}" type="datetimeFigureOut">
              <a:rPr lang="fr-FR" smtClean="0"/>
              <a:t>13/11/2020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0B1AA-A2F3-6948-B9CC-DD0747F5E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3453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40B1AA-A2F3-6948-B9CC-DD0747F5E01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41620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Espace réservé de l’image des diapositives 1">
            <a:extLst>
              <a:ext uri="{FF2B5EF4-FFF2-40B4-BE49-F238E27FC236}">
                <a16:creationId xmlns:a16="http://schemas.microsoft.com/office/drawing/2014/main" id="{3FC9B4D2-76AC-FE4E-96E0-2EA75F4C01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Espace réservé des commentaires 2">
            <a:extLst>
              <a:ext uri="{FF2B5EF4-FFF2-40B4-BE49-F238E27FC236}">
                <a16:creationId xmlns:a16="http://schemas.microsoft.com/office/drawing/2014/main" id="{FEF70F4C-DBE4-1A49-BCE0-9BA14E9EE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>
              <a:cs typeface="Arial" panose="020B0604020202020204" pitchFamily="34" charset="0"/>
            </a:endParaRPr>
          </a:p>
        </p:txBody>
      </p:sp>
      <p:sp>
        <p:nvSpPr>
          <p:cNvPr id="36867" name="Espace réservé du numéro de diapositive 3">
            <a:extLst>
              <a:ext uri="{FF2B5EF4-FFF2-40B4-BE49-F238E27FC236}">
                <a16:creationId xmlns:a16="http://schemas.microsoft.com/office/drawing/2014/main" id="{43650038-9CF0-5148-9774-245E13278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1597D459-67FC-6F40-A132-F07BF71F9C0E}" type="slidenum">
              <a:rPr lang="fr-FR" altLang="fr-FR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fr-FR" altLang="fr-FR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279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Espace réservé de l’image des diapositives 1">
            <a:extLst>
              <a:ext uri="{FF2B5EF4-FFF2-40B4-BE49-F238E27FC236}">
                <a16:creationId xmlns:a16="http://schemas.microsoft.com/office/drawing/2014/main" id="{420279DD-9AD4-0F45-A054-D34D49EE73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8" name="Espace réservé des commentaires 2">
            <a:extLst>
              <a:ext uri="{FF2B5EF4-FFF2-40B4-BE49-F238E27FC236}">
                <a16:creationId xmlns:a16="http://schemas.microsoft.com/office/drawing/2014/main" id="{0BD8A841-D744-7640-AD7D-3D2EA0642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>
              <a:cs typeface="Arial" panose="020B0604020202020204" pitchFamily="34" charset="0"/>
            </a:endParaRPr>
          </a:p>
        </p:txBody>
      </p:sp>
      <p:sp>
        <p:nvSpPr>
          <p:cNvPr id="39939" name="Espace réservé du numéro de diapositive 3">
            <a:extLst>
              <a:ext uri="{FF2B5EF4-FFF2-40B4-BE49-F238E27FC236}">
                <a16:creationId xmlns:a16="http://schemas.microsoft.com/office/drawing/2014/main" id="{269E4928-D9EA-E047-99B4-87C5447FDC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704C79AC-CD99-954F-9F9C-75096E810D68}" type="slidenum">
              <a:rPr lang="fr-FR" altLang="fr-FR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fr-FR" altLang="fr-FR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6012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Espace réservé de l’image des diapositives 1">
            <a:extLst>
              <a:ext uri="{FF2B5EF4-FFF2-40B4-BE49-F238E27FC236}">
                <a16:creationId xmlns:a16="http://schemas.microsoft.com/office/drawing/2014/main" id="{B1987EDC-0A67-7F47-B160-A2DB4CC9F5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6" name="Espace réservé des commentaires 2">
            <a:extLst>
              <a:ext uri="{FF2B5EF4-FFF2-40B4-BE49-F238E27FC236}">
                <a16:creationId xmlns:a16="http://schemas.microsoft.com/office/drawing/2014/main" id="{579E9C6D-A6B1-5C4A-87D9-77BBEA9B9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>
              <a:cs typeface="Arial" panose="020B0604020202020204" pitchFamily="34" charset="0"/>
            </a:endParaRPr>
          </a:p>
        </p:txBody>
      </p:sp>
      <p:sp>
        <p:nvSpPr>
          <p:cNvPr id="41987" name="Espace réservé du numéro de diapositive 3">
            <a:extLst>
              <a:ext uri="{FF2B5EF4-FFF2-40B4-BE49-F238E27FC236}">
                <a16:creationId xmlns:a16="http://schemas.microsoft.com/office/drawing/2014/main" id="{A200BCE9-1979-F448-8701-B3E30CA05D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043E7EDC-A2AD-6749-889E-0E83B71EE56B}" type="slidenum">
              <a:rPr lang="fr-FR" altLang="fr-FR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pPr/>
              <a:t>14</a:t>
            </a:fld>
            <a:endParaRPr lang="fr-FR" altLang="fr-FR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2074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Espace réservé de l'image des diapositives 1">
            <a:extLst>
              <a:ext uri="{FF2B5EF4-FFF2-40B4-BE49-F238E27FC236}">
                <a16:creationId xmlns:a16="http://schemas.microsoft.com/office/drawing/2014/main" id="{39C60A52-3A7B-E642-A40C-FB98459571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4" name="Espace réservé des commentaires 2">
            <a:extLst>
              <a:ext uri="{FF2B5EF4-FFF2-40B4-BE49-F238E27FC236}">
                <a16:creationId xmlns:a16="http://schemas.microsoft.com/office/drawing/2014/main" id="{CA5E7FC5-7C45-7A4A-B370-38E0AF457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cs typeface="Arial" panose="020B0604020202020204" pitchFamily="34" charset="0"/>
            </a:endParaRPr>
          </a:p>
        </p:txBody>
      </p:sp>
      <p:sp>
        <p:nvSpPr>
          <p:cNvPr id="44035" name="Espace réservé du numéro de diapositive 3">
            <a:extLst>
              <a:ext uri="{FF2B5EF4-FFF2-40B4-BE49-F238E27FC236}">
                <a16:creationId xmlns:a16="http://schemas.microsoft.com/office/drawing/2014/main" id="{49477C7E-1B31-894E-B107-B4758E92B0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86A611F8-9691-A54C-9E17-9739F397FFC3}" type="slidenum">
              <a:rPr lang="fr-FR" altLang="fr-FR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pPr/>
              <a:t>15</a:t>
            </a:fld>
            <a:endParaRPr lang="fr-FR" altLang="fr-FR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7956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Espace réservé de l’image des diapositives 1">
            <a:extLst>
              <a:ext uri="{FF2B5EF4-FFF2-40B4-BE49-F238E27FC236}">
                <a16:creationId xmlns:a16="http://schemas.microsoft.com/office/drawing/2014/main" id="{C0C14B66-1E75-9944-8F81-C8935E69D37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2" name="Espace réservé des commentaires 2">
            <a:extLst>
              <a:ext uri="{FF2B5EF4-FFF2-40B4-BE49-F238E27FC236}">
                <a16:creationId xmlns:a16="http://schemas.microsoft.com/office/drawing/2014/main" id="{C1381F7B-0D4C-8842-8174-F339827E1A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>
              <a:cs typeface="Arial" panose="020B0604020202020204" pitchFamily="34" charset="0"/>
            </a:endParaRPr>
          </a:p>
        </p:txBody>
      </p:sp>
      <p:sp>
        <p:nvSpPr>
          <p:cNvPr id="46083" name="Espace réservé du numéro de diapositive 3">
            <a:extLst>
              <a:ext uri="{FF2B5EF4-FFF2-40B4-BE49-F238E27FC236}">
                <a16:creationId xmlns:a16="http://schemas.microsoft.com/office/drawing/2014/main" id="{A5A2EFDC-AA0B-6741-BFF1-1A8175C100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0F2E3374-E8F7-C346-BC10-7790700C866F}" type="slidenum">
              <a:rPr lang="fr-FR" altLang="fr-FR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pPr/>
              <a:t>16</a:t>
            </a:fld>
            <a:endParaRPr lang="fr-FR" altLang="fr-FR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6918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Espace réservé de l'image des diapositives 1">
            <a:extLst>
              <a:ext uri="{FF2B5EF4-FFF2-40B4-BE49-F238E27FC236}">
                <a16:creationId xmlns:a16="http://schemas.microsoft.com/office/drawing/2014/main" id="{EEA2E460-69C9-2B46-AE3C-7D17B814C1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0" name="Espace réservé des commentaires 2">
            <a:extLst>
              <a:ext uri="{FF2B5EF4-FFF2-40B4-BE49-F238E27FC236}">
                <a16:creationId xmlns:a16="http://schemas.microsoft.com/office/drawing/2014/main" id="{E4F73B36-B117-2C47-B4BC-3E27333CD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>
              <a:cs typeface="Arial" panose="020B0604020202020204" pitchFamily="34" charset="0"/>
            </a:endParaRPr>
          </a:p>
          <a:p>
            <a:endParaRPr lang="fr-FR" altLang="fr-FR" dirty="0">
              <a:cs typeface="Arial" panose="020B0604020202020204" pitchFamily="34" charset="0"/>
            </a:endParaRPr>
          </a:p>
        </p:txBody>
      </p:sp>
      <p:sp>
        <p:nvSpPr>
          <p:cNvPr id="48131" name="Espace réservé du numéro de diapositive 3">
            <a:extLst>
              <a:ext uri="{FF2B5EF4-FFF2-40B4-BE49-F238E27FC236}">
                <a16:creationId xmlns:a16="http://schemas.microsoft.com/office/drawing/2014/main" id="{093B5FDC-EBB4-C14A-9A97-535D262156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0B9ED75D-4F5D-FC45-B9A5-42DF6AD0F9F9}" type="slidenum">
              <a:rPr lang="fr-FR" altLang="fr-FR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pPr/>
              <a:t>17</a:t>
            </a:fld>
            <a:endParaRPr lang="fr-FR" altLang="fr-FR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0647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Espace réservé de l'image des diapositives 1">
            <a:extLst>
              <a:ext uri="{FF2B5EF4-FFF2-40B4-BE49-F238E27FC236}">
                <a16:creationId xmlns:a16="http://schemas.microsoft.com/office/drawing/2014/main" id="{2A461F8B-827B-F445-A8A0-B668C7EC2D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8" name="Espace réservé des commentaires 2">
            <a:extLst>
              <a:ext uri="{FF2B5EF4-FFF2-40B4-BE49-F238E27FC236}">
                <a16:creationId xmlns:a16="http://schemas.microsoft.com/office/drawing/2014/main" id="{F75309AC-B826-1D47-8A9D-4A9509A82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>
              <a:cs typeface="Arial" panose="020B0604020202020204" pitchFamily="34" charset="0"/>
            </a:endParaRPr>
          </a:p>
        </p:txBody>
      </p:sp>
      <p:sp>
        <p:nvSpPr>
          <p:cNvPr id="50179" name="Espace réservé du numéro de diapositive 3">
            <a:extLst>
              <a:ext uri="{FF2B5EF4-FFF2-40B4-BE49-F238E27FC236}">
                <a16:creationId xmlns:a16="http://schemas.microsoft.com/office/drawing/2014/main" id="{66738649-70BD-7F4F-AA52-9AEF599ADB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282A3082-4373-DC4C-A72D-71208AE8B81D}" type="slidenum">
              <a:rPr lang="fr-FR" altLang="fr-FR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pPr/>
              <a:t>18</a:t>
            </a:fld>
            <a:endParaRPr lang="fr-FR" altLang="fr-FR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1683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Espace réservé de l’image des diapositives 1">
            <a:extLst>
              <a:ext uri="{FF2B5EF4-FFF2-40B4-BE49-F238E27FC236}">
                <a16:creationId xmlns:a16="http://schemas.microsoft.com/office/drawing/2014/main" id="{7AD6ED1F-F9A6-E349-A273-ED4F0AF81D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6" name="Espace réservé des commentaires 2">
            <a:extLst>
              <a:ext uri="{FF2B5EF4-FFF2-40B4-BE49-F238E27FC236}">
                <a16:creationId xmlns:a16="http://schemas.microsoft.com/office/drawing/2014/main" id="{1D7C19AA-16BC-5A4F-ADAA-EB6161EED1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>
              <a:cs typeface="Arial" panose="020B0604020202020204" pitchFamily="34" charset="0"/>
            </a:endParaRPr>
          </a:p>
        </p:txBody>
      </p:sp>
      <p:sp>
        <p:nvSpPr>
          <p:cNvPr id="52227" name="Espace réservé du numéro de diapositive 3">
            <a:extLst>
              <a:ext uri="{FF2B5EF4-FFF2-40B4-BE49-F238E27FC236}">
                <a16:creationId xmlns:a16="http://schemas.microsoft.com/office/drawing/2014/main" id="{731616EE-882F-714A-BB59-F952E62CF8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A78E07DE-2ED6-1440-B1A9-1BAFE322118B}" type="slidenum">
              <a:rPr lang="fr-FR" altLang="fr-FR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pPr/>
              <a:t>19</a:t>
            </a:fld>
            <a:endParaRPr lang="fr-FR" altLang="fr-FR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6106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Espace réservé de l’image des diapositives 1">
            <a:extLst>
              <a:ext uri="{FF2B5EF4-FFF2-40B4-BE49-F238E27FC236}">
                <a16:creationId xmlns:a16="http://schemas.microsoft.com/office/drawing/2014/main" id="{59019D31-70AF-2C44-8CFF-D64717D9A0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4" name="Espace réservé des commentaires 2">
            <a:extLst>
              <a:ext uri="{FF2B5EF4-FFF2-40B4-BE49-F238E27FC236}">
                <a16:creationId xmlns:a16="http://schemas.microsoft.com/office/drawing/2014/main" id="{17A3F647-4DB5-4647-9314-726452F33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>
              <a:cs typeface="Arial" panose="020B0604020202020204" pitchFamily="34" charset="0"/>
            </a:endParaRPr>
          </a:p>
        </p:txBody>
      </p:sp>
      <p:sp>
        <p:nvSpPr>
          <p:cNvPr id="54275" name="Espace réservé du numéro de diapositive 3">
            <a:extLst>
              <a:ext uri="{FF2B5EF4-FFF2-40B4-BE49-F238E27FC236}">
                <a16:creationId xmlns:a16="http://schemas.microsoft.com/office/drawing/2014/main" id="{9288E0E1-A789-DB4E-9C7A-559392BA2D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0392F002-743E-E444-B4BB-CECB21603FCB}" type="slidenum">
              <a:rPr lang="fr-FR" altLang="fr-FR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pPr/>
              <a:t>20</a:t>
            </a:fld>
            <a:endParaRPr lang="fr-FR" altLang="fr-FR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2804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Espace réservé de l’image des diapositives 1">
            <a:extLst>
              <a:ext uri="{FF2B5EF4-FFF2-40B4-BE49-F238E27FC236}">
                <a16:creationId xmlns:a16="http://schemas.microsoft.com/office/drawing/2014/main" id="{D948E3BF-D7CF-EA48-A526-E3449AC147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2" name="Espace réservé des commentaires 2">
            <a:extLst>
              <a:ext uri="{FF2B5EF4-FFF2-40B4-BE49-F238E27FC236}">
                <a16:creationId xmlns:a16="http://schemas.microsoft.com/office/drawing/2014/main" id="{E3267003-63F4-6941-B685-DF7A39037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dirty="0">
                <a:cs typeface="Arial" panose="020B0604020202020204" pitchFamily="34" charset="0"/>
              </a:rPr>
              <a:t/>
            </a:r>
            <a:br>
              <a:rPr lang="fr-FR" altLang="fr-FR" dirty="0">
                <a:cs typeface="Arial" panose="020B0604020202020204" pitchFamily="34" charset="0"/>
              </a:rPr>
            </a:br>
            <a:endParaRPr lang="fr-FR" altLang="fr-FR" dirty="0">
              <a:cs typeface="Arial" panose="020B0604020202020204" pitchFamily="34" charset="0"/>
            </a:endParaRPr>
          </a:p>
        </p:txBody>
      </p:sp>
      <p:sp>
        <p:nvSpPr>
          <p:cNvPr id="56323" name="Espace réservé du numéro de diapositive 3">
            <a:extLst>
              <a:ext uri="{FF2B5EF4-FFF2-40B4-BE49-F238E27FC236}">
                <a16:creationId xmlns:a16="http://schemas.microsoft.com/office/drawing/2014/main" id="{1D4A92B8-4FA6-9947-97A7-2DBDD50498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8D73C285-29D1-0846-B736-E67EF19DE85F}" type="slidenum">
              <a:rPr lang="fr-FR" altLang="fr-FR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pPr/>
              <a:t>21</a:t>
            </a:fld>
            <a:endParaRPr lang="fr-FR" altLang="fr-FR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622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1713C0C7-0954-C843-8A36-2AA09F2409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C2EF1194-592D-BB40-A6A3-B2D7D9B24F9C}" type="slidenum">
              <a:rPr lang="fr-FR" altLang="fr-FR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fr-FR" altLang="fr-FR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8D416297-024E-3743-834C-4F52A91BC3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F1A9B810-7713-A045-9A85-646FB3D55D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6652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Espace réservé de l’image des diapositives 1">
            <a:extLst>
              <a:ext uri="{FF2B5EF4-FFF2-40B4-BE49-F238E27FC236}">
                <a16:creationId xmlns:a16="http://schemas.microsoft.com/office/drawing/2014/main" id="{EC38EDAB-1F54-AD42-ADC0-A4CF7111CB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0" name="Espace réservé des commentaires 2">
            <a:extLst>
              <a:ext uri="{FF2B5EF4-FFF2-40B4-BE49-F238E27FC236}">
                <a16:creationId xmlns:a16="http://schemas.microsoft.com/office/drawing/2014/main" id="{8E1A7F8C-DEB5-D24A-B0A2-37F132D32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>
              <a:cs typeface="Arial" panose="020B0604020202020204" pitchFamily="34" charset="0"/>
            </a:endParaRPr>
          </a:p>
        </p:txBody>
      </p:sp>
      <p:sp>
        <p:nvSpPr>
          <p:cNvPr id="58371" name="Espace réservé du numéro de diapositive 3">
            <a:extLst>
              <a:ext uri="{FF2B5EF4-FFF2-40B4-BE49-F238E27FC236}">
                <a16:creationId xmlns:a16="http://schemas.microsoft.com/office/drawing/2014/main" id="{EF718A7A-4BA5-FB48-8D1A-64C47C52AC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4834AC80-921A-C447-B6E8-8651C3A8CBF3}" type="slidenum">
              <a:rPr lang="fr-FR" altLang="fr-FR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pPr/>
              <a:t>22</a:t>
            </a:fld>
            <a:endParaRPr lang="fr-FR" altLang="fr-FR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0790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Espace réservé de l’image des diapositives 1">
            <a:extLst>
              <a:ext uri="{FF2B5EF4-FFF2-40B4-BE49-F238E27FC236}">
                <a16:creationId xmlns:a16="http://schemas.microsoft.com/office/drawing/2014/main" id="{952285F9-95DE-5F47-BCD0-D47121B651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8" name="Espace réservé des commentaires 2">
            <a:extLst>
              <a:ext uri="{FF2B5EF4-FFF2-40B4-BE49-F238E27FC236}">
                <a16:creationId xmlns:a16="http://schemas.microsoft.com/office/drawing/2014/main" id="{9B4C71AA-06A4-754B-9DB8-F0414A46D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cs typeface="Arial" panose="020B0604020202020204" pitchFamily="34" charset="0"/>
            </a:endParaRPr>
          </a:p>
        </p:txBody>
      </p:sp>
      <p:sp>
        <p:nvSpPr>
          <p:cNvPr id="60419" name="Espace réservé du numéro de diapositive 3">
            <a:extLst>
              <a:ext uri="{FF2B5EF4-FFF2-40B4-BE49-F238E27FC236}">
                <a16:creationId xmlns:a16="http://schemas.microsoft.com/office/drawing/2014/main" id="{2E35D0C1-AE8D-004E-B478-7FA2A9B213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01A7E843-03A9-9143-88C4-13AAFC4BC24D}" type="slidenum">
              <a:rPr lang="fr-FR" altLang="fr-FR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pPr/>
              <a:t>23</a:t>
            </a:fld>
            <a:endParaRPr lang="fr-FR" altLang="fr-FR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7381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Espace réservé de l’image des diapositives 1">
            <a:extLst>
              <a:ext uri="{FF2B5EF4-FFF2-40B4-BE49-F238E27FC236}">
                <a16:creationId xmlns:a16="http://schemas.microsoft.com/office/drawing/2014/main" id="{9D503FC9-2788-C647-BB1A-C8A48B9F3D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0" name="Espace réservé des commentaires 2">
            <a:extLst>
              <a:ext uri="{FF2B5EF4-FFF2-40B4-BE49-F238E27FC236}">
                <a16:creationId xmlns:a16="http://schemas.microsoft.com/office/drawing/2014/main" id="{CD6E0866-502A-1F44-A738-8625EE2A6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>
              <a:cs typeface="Arial" panose="020B0604020202020204" pitchFamily="34" charset="0"/>
            </a:endParaRPr>
          </a:p>
        </p:txBody>
      </p:sp>
      <p:sp>
        <p:nvSpPr>
          <p:cNvPr id="63491" name="Espace réservé du numéro de diapositive 3">
            <a:extLst>
              <a:ext uri="{FF2B5EF4-FFF2-40B4-BE49-F238E27FC236}">
                <a16:creationId xmlns:a16="http://schemas.microsoft.com/office/drawing/2014/main" id="{5A472B4F-5E75-A240-8792-B341C50FD1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B80AFEA1-C6D9-2843-8765-EECA25829085}" type="slidenum">
              <a:rPr lang="fr-FR" altLang="fr-FR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pPr/>
              <a:t>25</a:t>
            </a:fld>
            <a:endParaRPr lang="fr-FR" altLang="fr-FR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2553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Espace réservé de l’image des diapositives 1">
            <a:extLst>
              <a:ext uri="{FF2B5EF4-FFF2-40B4-BE49-F238E27FC236}">
                <a16:creationId xmlns:a16="http://schemas.microsoft.com/office/drawing/2014/main" id="{B1C25A14-FA57-5E4F-AB03-93E5C45392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8" name="Espace réservé des commentaires 2">
            <a:extLst>
              <a:ext uri="{FF2B5EF4-FFF2-40B4-BE49-F238E27FC236}">
                <a16:creationId xmlns:a16="http://schemas.microsoft.com/office/drawing/2014/main" id="{6CCC13D7-B1B3-9149-8C8F-14A4AF18B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>
              <a:cs typeface="Arial" panose="020B0604020202020204" pitchFamily="34" charset="0"/>
            </a:endParaRPr>
          </a:p>
        </p:txBody>
      </p:sp>
      <p:sp>
        <p:nvSpPr>
          <p:cNvPr id="65539" name="Espace réservé du numéro de diapositive 3">
            <a:extLst>
              <a:ext uri="{FF2B5EF4-FFF2-40B4-BE49-F238E27FC236}">
                <a16:creationId xmlns:a16="http://schemas.microsoft.com/office/drawing/2014/main" id="{621C4365-5362-B940-B276-ECBAE6A550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CCD8CD0E-3E4A-AE4F-A8F2-C66D7DEDF89F}" type="slidenum">
              <a:rPr lang="fr-FR" altLang="fr-FR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pPr/>
              <a:t>26</a:t>
            </a:fld>
            <a:endParaRPr lang="fr-FR" altLang="fr-FR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9943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Espace réservé de l’image des diapositives 1">
            <a:extLst>
              <a:ext uri="{FF2B5EF4-FFF2-40B4-BE49-F238E27FC236}">
                <a16:creationId xmlns:a16="http://schemas.microsoft.com/office/drawing/2014/main" id="{654D4B01-8B91-4346-B972-56E72DD5C3B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6" name="Espace réservé des commentaires 2">
            <a:extLst>
              <a:ext uri="{FF2B5EF4-FFF2-40B4-BE49-F238E27FC236}">
                <a16:creationId xmlns:a16="http://schemas.microsoft.com/office/drawing/2014/main" id="{F7C5B6B9-47B0-FD4C-A6B3-7477C15FB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>
              <a:cs typeface="Arial" panose="020B0604020202020204" pitchFamily="34" charset="0"/>
            </a:endParaRPr>
          </a:p>
        </p:txBody>
      </p:sp>
      <p:sp>
        <p:nvSpPr>
          <p:cNvPr id="67587" name="Espace réservé du numéro de diapositive 3">
            <a:extLst>
              <a:ext uri="{FF2B5EF4-FFF2-40B4-BE49-F238E27FC236}">
                <a16:creationId xmlns:a16="http://schemas.microsoft.com/office/drawing/2014/main" id="{3DFEDFAA-F006-D544-BEFA-E7B8155228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6C3EBF5E-8E5F-2048-8D97-C042474A9AF8}" type="slidenum">
              <a:rPr lang="fr-FR" altLang="fr-FR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pPr/>
              <a:t>27</a:t>
            </a:fld>
            <a:endParaRPr lang="fr-FR" altLang="fr-FR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0143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Espace réservé de l’image des diapositives 1">
            <a:extLst>
              <a:ext uri="{FF2B5EF4-FFF2-40B4-BE49-F238E27FC236}">
                <a16:creationId xmlns:a16="http://schemas.microsoft.com/office/drawing/2014/main" id="{5594F5C2-E063-0443-883B-4FB29ABF5B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4" name="Espace réservé des commentaires 2">
            <a:extLst>
              <a:ext uri="{FF2B5EF4-FFF2-40B4-BE49-F238E27FC236}">
                <a16:creationId xmlns:a16="http://schemas.microsoft.com/office/drawing/2014/main" id="{B10B6FC3-DC3A-7540-84E6-982380F2D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b="1" dirty="0">
                <a:cs typeface="Arial" panose="020B0604020202020204" pitchFamily="34" charset="0"/>
              </a:rPr>
              <a:t> </a:t>
            </a:r>
            <a:endParaRPr lang="fr-FR" altLang="fr-FR" dirty="0">
              <a:cs typeface="Arial" panose="020B0604020202020204" pitchFamily="34" charset="0"/>
            </a:endParaRPr>
          </a:p>
          <a:p>
            <a:endParaRPr lang="fr-FR" altLang="fr-FR" dirty="0">
              <a:cs typeface="Arial" panose="020B0604020202020204" pitchFamily="34" charset="0"/>
            </a:endParaRPr>
          </a:p>
        </p:txBody>
      </p:sp>
      <p:sp>
        <p:nvSpPr>
          <p:cNvPr id="69635" name="Espace réservé du numéro de diapositive 3">
            <a:extLst>
              <a:ext uri="{FF2B5EF4-FFF2-40B4-BE49-F238E27FC236}">
                <a16:creationId xmlns:a16="http://schemas.microsoft.com/office/drawing/2014/main" id="{0462F0D0-31CD-6740-A294-40217CA720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67811048-88A0-9B48-947A-BF9579957526}" type="slidenum">
              <a:rPr lang="fr-FR" altLang="fr-FR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pPr/>
              <a:t>28</a:t>
            </a:fld>
            <a:endParaRPr lang="fr-FR" altLang="fr-FR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9056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Espace réservé de l’image des diapositives 1">
            <a:extLst>
              <a:ext uri="{FF2B5EF4-FFF2-40B4-BE49-F238E27FC236}">
                <a16:creationId xmlns:a16="http://schemas.microsoft.com/office/drawing/2014/main" id="{09CB7A6C-773B-5C40-85D8-3EBBA40694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2" name="Espace réservé des commentaires 2">
            <a:extLst>
              <a:ext uri="{FF2B5EF4-FFF2-40B4-BE49-F238E27FC236}">
                <a16:creationId xmlns:a16="http://schemas.microsoft.com/office/drawing/2014/main" id="{C26926C6-32C0-2442-9433-F1930CF2A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>
              <a:cs typeface="Arial" panose="020B0604020202020204" pitchFamily="34" charset="0"/>
            </a:endParaRPr>
          </a:p>
        </p:txBody>
      </p:sp>
      <p:sp>
        <p:nvSpPr>
          <p:cNvPr id="71683" name="Espace réservé du numéro de diapositive 3">
            <a:extLst>
              <a:ext uri="{FF2B5EF4-FFF2-40B4-BE49-F238E27FC236}">
                <a16:creationId xmlns:a16="http://schemas.microsoft.com/office/drawing/2014/main" id="{02899062-C04E-8E48-8D84-BEF1991E86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7E94C7CC-861F-F14F-887F-0BDC512000E8}" type="slidenum">
              <a:rPr lang="fr-FR" altLang="fr-FR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pPr/>
              <a:t>29</a:t>
            </a:fld>
            <a:endParaRPr lang="fr-FR" altLang="fr-FR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8588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Espace réservé de l’image des diapositives 1">
            <a:extLst>
              <a:ext uri="{FF2B5EF4-FFF2-40B4-BE49-F238E27FC236}">
                <a16:creationId xmlns:a16="http://schemas.microsoft.com/office/drawing/2014/main" id="{6AE4BAB3-83A1-424B-B4C4-C693326488A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0" name="Espace réservé des commentaires 2">
            <a:extLst>
              <a:ext uri="{FF2B5EF4-FFF2-40B4-BE49-F238E27FC236}">
                <a16:creationId xmlns:a16="http://schemas.microsoft.com/office/drawing/2014/main" id="{4110501E-81FF-6E4E-BDF2-C3C03D7F2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>
              <a:cs typeface="Arial" panose="020B0604020202020204" pitchFamily="34" charset="0"/>
            </a:endParaRPr>
          </a:p>
        </p:txBody>
      </p:sp>
      <p:sp>
        <p:nvSpPr>
          <p:cNvPr id="73731" name="Espace réservé du numéro de diapositive 3">
            <a:extLst>
              <a:ext uri="{FF2B5EF4-FFF2-40B4-BE49-F238E27FC236}">
                <a16:creationId xmlns:a16="http://schemas.microsoft.com/office/drawing/2014/main" id="{FDA33A94-846D-314A-9AFD-C2F3BB55C8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35F90AD2-AF04-9A4C-A70E-C596A4B2CB82}" type="slidenum">
              <a:rPr lang="fr-FR" altLang="fr-FR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pPr/>
              <a:t>30</a:t>
            </a:fld>
            <a:endParaRPr lang="fr-FR" altLang="fr-FR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8379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Espace réservé de l’image des diapositives 1">
            <a:extLst>
              <a:ext uri="{FF2B5EF4-FFF2-40B4-BE49-F238E27FC236}">
                <a16:creationId xmlns:a16="http://schemas.microsoft.com/office/drawing/2014/main" id="{34B43207-01C5-8944-93BA-8ECBC9C6DBD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8" name="Espace réservé des commentaires 2">
            <a:extLst>
              <a:ext uri="{FF2B5EF4-FFF2-40B4-BE49-F238E27FC236}">
                <a16:creationId xmlns:a16="http://schemas.microsoft.com/office/drawing/2014/main" id="{0C385BED-5EE5-6B45-A06F-2410C503A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dirty="0">
                <a:cs typeface="Arial" panose="020B0604020202020204" pitchFamily="34" charset="0"/>
              </a:rPr>
              <a:t>.</a:t>
            </a:r>
          </a:p>
          <a:p>
            <a:endParaRPr lang="fr-FR" altLang="fr-FR" dirty="0">
              <a:cs typeface="Arial" panose="020B0604020202020204" pitchFamily="34" charset="0"/>
            </a:endParaRPr>
          </a:p>
        </p:txBody>
      </p:sp>
      <p:sp>
        <p:nvSpPr>
          <p:cNvPr id="75779" name="Espace réservé du numéro de diapositive 3">
            <a:extLst>
              <a:ext uri="{FF2B5EF4-FFF2-40B4-BE49-F238E27FC236}">
                <a16:creationId xmlns:a16="http://schemas.microsoft.com/office/drawing/2014/main" id="{F8A7E83F-4D34-0C4A-BAAD-1D20B46FC2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C0DA3BAE-25F0-544D-9956-68C7BBA2F160}" type="slidenum">
              <a:rPr lang="fr-FR" altLang="fr-FR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pPr/>
              <a:t>31</a:t>
            </a:fld>
            <a:endParaRPr lang="fr-FR" altLang="fr-FR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0620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Espace réservé de l’image des diapositives 1">
            <a:extLst>
              <a:ext uri="{FF2B5EF4-FFF2-40B4-BE49-F238E27FC236}">
                <a16:creationId xmlns:a16="http://schemas.microsoft.com/office/drawing/2014/main" id="{FC9E7AE7-6E16-6441-9F4E-6B2E7353195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6" name="Espace réservé des commentaires 2">
            <a:extLst>
              <a:ext uri="{FF2B5EF4-FFF2-40B4-BE49-F238E27FC236}">
                <a16:creationId xmlns:a16="http://schemas.microsoft.com/office/drawing/2014/main" id="{A376FECD-5F0D-F14F-9E05-C6AD64D57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>
              <a:cs typeface="Arial" panose="020B0604020202020204" pitchFamily="34" charset="0"/>
            </a:endParaRPr>
          </a:p>
        </p:txBody>
      </p:sp>
      <p:sp>
        <p:nvSpPr>
          <p:cNvPr id="77827" name="Espace réservé du numéro de diapositive 3">
            <a:extLst>
              <a:ext uri="{FF2B5EF4-FFF2-40B4-BE49-F238E27FC236}">
                <a16:creationId xmlns:a16="http://schemas.microsoft.com/office/drawing/2014/main" id="{0AFEC19A-D608-3C49-8D03-B5369403FA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D5246544-EFD5-C941-A6D7-40522746BAD9}" type="slidenum">
              <a:rPr lang="fr-FR" altLang="fr-FR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pPr/>
              <a:t>32</a:t>
            </a:fld>
            <a:endParaRPr lang="fr-FR" altLang="fr-FR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862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624FCFBD-B492-7C42-A100-9978702FA2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02397C1A-79ED-ED4B-81F3-DDFFF47747AB}" type="slidenum">
              <a:rPr lang="fr-FR" altLang="fr-FR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fr-FR" altLang="fr-FR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C90972A4-ECF8-4049-B5ED-A7A9F7054A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42ED8417-BC39-CC4E-9E66-65D6DF8A71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9885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Espace réservé de l’image des diapositives 1">
            <a:extLst>
              <a:ext uri="{FF2B5EF4-FFF2-40B4-BE49-F238E27FC236}">
                <a16:creationId xmlns:a16="http://schemas.microsoft.com/office/drawing/2014/main" id="{D83AFE3E-5446-584D-8596-EE3E15E9FF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4" name="Espace réservé des commentaires 2">
            <a:extLst>
              <a:ext uri="{FF2B5EF4-FFF2-40B4-BE49-F238E27FC236}">
                <a16:creationId xmlns:a16="http://schemas.microsoft.com/office/drawing/2014/main" id="{E27D82B2-6692-CF4E-AF48-0909F4102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dirty="0">
                <a:cs typeface="Arial" panose="020B0604020202020204" pitchFamily="34" charset="0"/>
              </a:rPr>
              <a:t>Il est impossible d’écrire la structure entière d’un acide nucléique à la main. Ainsi, on utilise un code simple de déchiffrage : 5’ATGCGT3’ </a:t>
            </a:r>
          </a:p>
          <a:p>
            <a:r>
              <a:rPr lang="fr-FR" altLang="fr-FR" b="1" dirty="0">
                <a:cs typeface="Arial" panose="020B0604020202020204" pitchFamily="34" charset="0"/>
              </a:rPr>
              <a:t> </a:t>
            </a:r>
            <a:endParaRPr lang="fr-FR" altLang="fr-FR" dirty="0">
              <a:cs typeface="Arial" panose="020B0604020202020204" pitchFamily="34" charset="0"/>
            </a:endParaRPr>
          </a:p>
          <a:p>
            <a:endParaRPr lang="fr-FR" altLang="fr-FR" dirty="0">
              <a:cs typeface="Arial" panose="020B0604020202020204" pitchFamily="34" charset="0"/>
            </a:endParaRPr>
          </a:p>
        </p:txBody>
      </p:sp>
      <p:sp>
        <p:nvSpPr>
          <p:cNvPr id="79875" name="Espace réservé du numéro de diapositive 3">
            <a:extLst>
              <a:ext uri="{FF2B5EF4-FFF2-40B4-BE49-F238E27FC236}">
                <a16:creationId xmlns:a16="http://schemas.microsoft.com/office/drawing/2014/main" id="{CAD12AD9-384B-A846-AB88-6F2EBF1602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03A9D971-33CA-5840-B029-16A571213256}" type="slidenum">
              <a:rPr lang="fr-FR" altLang="fr-FR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pPr/>
              <a:t>33</a:t>
            </a:fld>
            <a:endParaRPr lang="fr-FR" altLang="fr-FR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7656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Espace réservé de l’image des diapositives 1">
            <a:extLst>
              <a:ext uri="{FF2B5EF4-FFF2-40B4-BE49-F238E27FC236}">
                <a16:creationId xmlns:a16="http://schemas.microsoft.com/office/drawing/2014/main" id="{FED929FB-A239-AF4B-8944-5A8FE860C3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2" name="Espace réservé des commentaires 2">
            <a:extLst>
              <a:ext uri="{FF2B5EF4-FFF2-40B4-BE49-F238E27FC236}">
                <a16:creationId xmlns:a16="http://schemas.microsoft.com/office/drawing/2014/main" id="{E97B043C-05CF-E448-8774-1B4785155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>
              <a:cs typeface="Arial" panose="020B0604020202020204" pitchFamily="34" charset="0"/>
            </a:endParaRPr>
          </a:p>
        </p:txBody>
      </p:sp>
      <p:sp>
        <p:nvSpPr>
          <p:cNvPr id="81923" name="Espace réservé du numéro de diapositive 3">
            <a:extLst>
              <a:ext uri="{FF2B5EF4-FFF2-40B4-BE49-F238E27FC236}">
                <a16:creationId xmlns:a16="http://schemas.microsoft.com/office/drawing/2014/main" id="{2A046C61-BD9C-AA4D-A7A5-D225575DA6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F5C6E789-51F6-1F45-9025-BB6F375A22D9}" type="slidenum">
              <a:rPr lang="fr-FR" altLang="fr-FR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pPr/>
              <a:t>34</a:t>
            </a:fld>
            <a:endParaRPr lang="fr-FR" altLang="fr-FR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9759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Espace réservé de l’image des diapositives 1">
            <a:extLst>
              <a:ext uri="{FF2B5EF4-FFF2-40B4-BE49-F238E27FC236}">
                <a16:creationId xmlns:a16="http://schemas.microsoft.com/office/drawing/2014/main" id="{8DD596C0-B9A0-5445-A22D-2E117F1C9A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4" name="Espace réservé des commentaires 2">
            <a:extLst>
              <a:ext uri="{FF2B5EF4-FFF2-40B4-BE49-F238E27FC236}">
                <a16:creationId xmlns:a16="http://schemas.microsoft.com/office/drawing/2014/main" id="{58C1FDCA-3110-DB46-970E-87F249CEF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>
              <a:cs typeface="Arial" panose="020B0604020202020204" pitchFamily="34" charset="0"/>
            </a:endParaRPr>
          </a:p>
        </p:txBody>
      </p:sp>
      <p:sp>
        <p:nvSpPr>
          <p:cNvPr id="84995" name="Espace réservé du numéro de diapositive 3">
            <a:extLst>
              <a:ext uri="{FF2B5EF4-FFF2-40B4-BE49-F238E27FC236}">
                <a16:creationId xmlns:a16="http://schemas.microsoft.com/office/drawing/2014/main" id="{1EB06F33-2AD3-AD4C-99EE-76D23A20F8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294DB38A-180E-CE4C-9854-A29F352ACEC6}" type="slidenum">
              <a:rPr lang="fr-FR" altLang="fr-FR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pPr/>
              <a:t>36</a:t>
            </a:fld>
            <a:endParaRPr lang="fr-FR" altLang="fr-FR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5035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Espace réservé de l’image des diapositives 1">
            <a:extLst>
              <a:ext uri="{FF2B5EF4-FFF2-40B4-BE49-F238E27FC236}">
                <a16:creationId xmlns:a16="http://schemas.microsoft.com/office/drawing/2014/main" id="{5B24FA89-B9A8-6B45-AF39-55045CBA23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6" name="Espace réservé des commentaires 2">
            <a:extLst>
              <a:ext uri="{FF2B5EF4-FFF2-40B4-BE49-F238E27FC236}">
                <a16:creationId xmlns:a16="http://schemas.microsoft.com/office/drawing/2014/main" id="{D2B35810-481E-854A-A627-781C854DC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cs typeface="Arial" panose="020B0604020202020204" pitchFamily="34" charset="0"/>
            </a:endParaRPr>
          </a:p>
        </p:txBody>
      </p:sp>
      <p:sp>
        <p:nvSpPr>
          <p:cNvPr id="88067" name="Espace réservé du numéro de diapositive 3">
            <a:extLst>
              <a:ext uri="{FF2B5EF4-FFF2-40B4-BE49-F238E27FC236}">
                <a16:creationId xmlns:a16="http://schemas.microsoft.com/office/drawing/2014/main" id="{E02B14BE-6D1A-4545-B432-4644CDC2C0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7844F341-3526-7D44-AE84-C1745A2C16D8}" type="slidenum">
              <a:rPr lang="fr-FR" altLang="fr-FR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pPr/>
              <a:t>38</a:t>
            </a:fld>
            <a:endParaRPr lang="fr-FR" altLang="fr-FR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6572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Espace réservé de l’image des diapositives 1">
            <a:extLst>
              <a:ext uri="{FF2B5EF4-FFF2-40B4-BE49-F238E27FC236}">
                <a16:creationId xmlns:a16="http://schemas.microsoft.com/office/drawing/2014/main" id="{15A26D8F-0454-734B-81E4-1D2530A37D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4" name="Espace réservé des commentaires 2">
            <a:extLst>
              <a:ext uri="{FF2B5EF4-FFF2-40B4-BE49-F238E27FC236}">
                <a16:creationId xmlns:a16="http://schemas.microsoft.com/office/drawing/2014/main" id="{EE4929DB-917E-6742-B89B-289B0E4CE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>
              <a:cs typeface="Arial" panose="020B0604020202020204" pitchFamily="34" charset="0"/>
            </a:endParaRPr>
          </a:p>
        </p:txBody>
      </p:sp>
      <p:sp>
        <p:nvSpPr>
          <p:cNvPr id="90115" name="Espace réservé du numéro de diapositive 3">
            <a:extLst>
              <a:ext uri="{FF2B5EF4-FFF2-40B4-BE49-F238E27FC236}">
                <a16:creationId xmlns:a16="http://schemas.microsoft.com/office/drawing/2014/main" id="{94090627-5DAD-FA46-9387-A934D2AA15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E30D59B7-95E4-7F4B-B699-FF444130EC93}" type="slidenum">
              <a:rPr lang="fr-FR" altLang="fr-FR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pPr/>
              <a:t>39</a:t>
            </a:fld>
            <a:endParaRPr lang="fr-FR" altLang="fr-FR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3031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Espace réservé de l’image des diapositives 1">
            <a:extLst>
              <a:ext uri="{FF2B5EF4-FFF2-40B4-BE49-F238E27FC236}">
                <a16:creationId xmlns:a16="http://schemas.microsoft.com/office/drawing/2014/main" id="{6468779D-2136-9D41-B156-0FEC0E9BFB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2" name="Espace réservé des commentaires 2">
            <a:extLst>
              <a:ext uri="{FF2B5EF4-FFF2-40B4-BE49-F238E27FC236}">
                <a16:creationId xmlns:a16="http://schemas.microsoft.com/office/drawing/2014/main" id="{FCD4B7D1-2F20-9342-A365-938C4C014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dirty="0">
                <a:cs typeface="Arial" panose="020B0604020202020204" pitchFamily="34" charset="0"/>
              </a:rPr>
              <a:t> </a:t>
            </a:r>
          </a:p>
          <a:p>
            <a:endParaRPr lang="fr-FR" altLang="fr-FR" dirty="0">
              <a:cs typeface="Arial" panose="020B0604020202020204" pitchFamily="34" charset="0"/>
            </a:endParaRPr>
          </a:p>
        </p:txBody>
      </p:sp>
      <p:sp>
        <p:nvSpPr>
          <p:cNvPr id="92163" name="Espace réservé du numéro de diapositive 3">
            <a:extLst>
              <a:ext uri="{FF2B5EF4-FFF2-40B4-BE49-F238E27FC236}">
                <a16:creationId xmlns:a16="http://schemas.microsoft.com/office/drawing/2014/main" id="{3AAF3A0D-BFB0-7D4F-92C9-97100BC9C0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A9F401D1-15E8-1544-A815-68EA2BB97259}" type="slidenum">
              <a:rPr lang="fr-FR" altLang="fr-FR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pPr/>
              <a:t>40</a:t>
            </a:fld>
            <a:endParaRPr lang="fr-FR" altLang="fr-FR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920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Espace réservé de l’image des diapositives 1">
            <a:extLst>
              <a:ext uri="{FF2B5EF4-FFF2-40B4-BE49-F238E27FC236}">
                <a16:creationId xmlns:a16="http://schemas.microsoft.com/office/drawing/2014/main" id="{462A8560-E23C-B44B-B5DD-BA4CA22621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4" name="Espace réservé des commentaires 2">
            <a:extLst>
              <a:ext uri="{FF2B5EF4-FFF2-40B4-BE49-F238E27FC236}">
                <a16:creationId xmlns:a16="http://schemas.microsoft.com/office/drawing/2014/main" id="{0F81F9BC-2D28-0048-8B98-2BA447FFC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>
              <a:cs typeface="Arial" panose="020B0604020202020204" pitchFamily="34" charset="0"/>
            </a:endParaRPr>
          </a:p>
          <a:p>
            <a:endParaRPr lang="fr-FR" altLang="fr-FR" dirty="0">
              <a:cs typeface="Arial" panose="020B0604020202020204" pitchFamily="34" charset="0"/>
            </a:endParaRPr>
          </a:p>
        </p:txBody>
      </p:sp>
      <p:sp>
        <p:nvSpPr>
          <p:cNvPr id="95235" name="Espace réservé du numéro de diapositive 3">
            <a:extLst>
              <a:ext uri="{FF2B5EF4-FFF2-40B4-BE49-F238E27FC236}">
                <a16:creationId xmlns:a16="http://schemas.microsoft.com/office/drawing/2014/main" id="{E496A95B-DF96-4249-8485-31F57D742F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51828F45-560A-D24C-93C1-E71C20E115FE}" type="slidenum">
              <a:rPr lang="fr-FR" altLang="fr-FR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pPr/>
              <a:t>42</a:t>
            </a:fld>
            <a:endParaRPr lang="fr-FR" altLang="fr-FR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495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Espace réservé de l’image des diapositives 1">
            <a:extLst>
              <a:ext uri="{FF2B5EF4-FFF2-40B4-BE49-F238E27FC236}">
                <a16:creationId xmlns:a16="http://schemas.microsoft.com/office/drawing/2014/main" id="{B61DCDDF-1DAE-8841-85B7-85CA8EFBF4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4" name="Espace réservé des commentaires 2">
            <a:extLst>
              <a:ext uri="{FF2B5EF4-FFF2-40B4-BE49-F238E27FC236}">
                <a16:creationId xmlns:a16="http://schemas.microsoft.com/office/drawing/2014/main" id="{EB00BD0C-060B-AC41-BF58-76F3F4A0B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cs typeface="Arial" panose="020B0604020202020204" pitchFamily="34" charset="0"/>
            </a:endParaRPr>
          </a:p>
        </p:txBody>
      </p:sp>
      <p:sp>
        <p:nvSpPr>
          <p:cNvPr id="110595" name="Espace réservé du numéro de diapositive 3">
            <a:extLst>
              <a:ext uri="{FF2B5EF4-FFF2-40B4-BE49-F238E27FC236}">
                <a16:creationId xmlns:a16="http://schemas.microsoft.com/office/drawing/2014/main" id="{0453B900-5EA8-4F40-B939-14AE2E379B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D46A8459-1F7F-234E-AA5A-D3859E248C1A}" type="slidenum">
              <a:rPr lang="fr-FR" altLang="fr-FR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pPr/>
              <a:t>55</a:t>
            </a:fld>
            <a:endParaRPr lang="fr-FR" altLang="fr-FR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491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ce réservé de l’image des diapositives 1">
            <a:extLst>
              <a:ext uri="{FF2B5EF4-FFF2-40B4-BE49-F238E27FC236}">
                <a16:creationId xmlns:a16="http://schemas.microsoft.com/office/drawing/2014/main" id="{BC92E0F3-D895-0942-9043-E2CBB48E4C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4" name="Espace réservé des commentaires 2">
            <a:extLst>
              <a:ext uri="{FF2B5EF4-FFF2-40B4-BE49-F238E27FC236}">
                <a16:creationId xmlns:a16="http://schemas.microsoft.com/office/drawing/2014/main" id="{18571F7D-9456-4445-AE3E-AF4A0F6BD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cs typeface="Arial" panose="020B0604020202020204" pitchFamily="34" charset="0"/>
            </a:endParaRPr>
          </a:p>
        </p:txBody>
      </p:sp>
      <p:sp>
        <p:nvSpPr>
          <p:cNvPr id="23555" name="Espace réservé du numéro de diapositive 3">
            <a:extLst>
              <a:ext uri="{FF2B5EF4-FFF2-40B4-BE49-F238E27FC236}">
                <a16:creationId xmlns:a16="http://schemas.microsoft.com/office/drawing/2014/main" id="{5C2E50F6-C2F5-9E45-92B5-86BC686B41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0EFA1788-B501-A240-A312-B74EE135B2AA}" type="slidenum">
              <a:rPr lang="fr-FR" altLang="fr-FR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fr-FR" altLang="fr-FR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338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Espace réservé de l’image des diapositives 1">
            <a:extLst>
              <a:ext uri="{FF2B5EF4-FFF2-40B4-BE49-F238E27FC236}">
                <a16:creationId xmlns:a16="http://schemas.microsoft.com/office/drawing/2014/main" id="{B575498B-9C69-EF42-87D8-F52671A916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Espace réservé des commentaires 2">
            <a:extLst>
              <a:ext uri="{FF2B5EF4-FFF2-40B4-BE49-F238E27FC236}">
                <a16:creationId xmlns:a16="http://schemas.microsoft.com/office/drawing/2014/main" id="{D6066EBE-88C7-2842-AD67-E3F5F1D72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>
              <a:cs typeface="Arial" panose="020B0604020202020204" pitchFamily="34" charset="0"/>
            </a:endParaRPr>
          </a:p>
        </p:txBody>
      </p:sp>
      <p:sp>
        <p:nvSpPr>
          <p:cNvPr id="25603" name="Espace réservé du numéro de diapositive 3">
            <a:extLst>
              <a:ext uri="{FF2B5EF4-FFF2-40B4-BE49-F238E27FC236}">
                <a16:creationId xmlns:a16="http://schemas.microsoft.com/office/drawing/2014/main" id="{E29DA904-D9B9-A54B-B0A6-F91F66D7A0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EBF6791B-0A98-344D-9A4D-1BBA5634E382}" type="slidenum">
              <a:rPr lang="fr-FR" altLang="fr-FR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fr-FR" altLang="fr-FR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551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ce réservé de l'image des diapositives 1">
            <a:extLst>
              <a:ext uri="{FF2B5EF4-FFF2-40B4-BE49-F238E27FC236}">
                <a16:creationId xmlns:a16="http://schemas.microsoft.com/office/drawing/2014/main" id="{0F6CB504-C6E4-A043-AF9D-E8A403FF92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0" name="Espace réservé des commentaires 2">
            <a:extLst>
              <a:ext uri="{FF2B5EF4-FFF2-40B4-BE49-F238E27FC236}">
                <a16:creationId xmlns:a16="http://schemas.microsoft.com/office/drawing/2014/main" id="{A5B6F628-B941-304A-9AFF-463AD193F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>
              <a:cs typeface="Arial" panose="020B0604020202020204" pitchFamily="34" charset="0"/>
            </a:endParaRPr>
          </a:p>
        </p:txBody>
      </p:sp>
      <p:sp>
        <p:nvSpPr>
          <p:cNvPr id="27651" name="Espace réservé du numéro de diapositive 3">
            <a:extLst>
              <a:ext uri="{FF2B5EF4-FFF2-40B4-BE49-F238E27FC236}">
                <a16:creationId xmlns:a16="http://schemas.microsoft.com/office/drawing/2014/main" id="{AA953625-6220-894D-8FF8-7ACC8CA643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8FB87351-1DCE-5B4C-8ADD-571EE37CC1FC}" type="slidenum">
              <a:rPr lang="fr-FR" altLang="fr-FR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fr-FR" altLang="fr-FR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813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Espace réservé de l’image des diapositives 1">
            <a:extLst>
              <a:ext uri="{FF2B5EF4-FFF2-40B4-BE49-F238E27FC236}">
                <a16:creationId xmlns:a16="http://schemas.microsoft.com/office/drawing/2014/main" id="{04B1194B-3AA5-B645-8A11-E10E716A05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Espace réservé des commentaires 2">
            <a:extLst>
              <a:ext uri="{FF2B5EF4-FFF2-40B4-BE49-F238E27FC236}">
                <a16:creationId xmlns:a16="http://schemas.microsoft.com/office/drawing/2014/main" id="{0007061F-53E0-6F46-A6F0-4D935CBBF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>
              <a:cs typeface="Arial" panose="020B0604020202020204" pitchFamily="34" charset="0"/>
            </a:endParaRPr>
          </a:p>
        </p:txBody>
      </p:sp>
      <p:sp>
        <p:nvSpPr>
          <p:cNvPr id="30723" name="Espace réservé du numéro de diapositive 3">
            <a:extLst>
              <a:ext uri="{FF2B5EF4-FFF2-40B4-BE49-F238E27FC236}">
                <a16:creationId xmlns:a16="http://schemas.microsoft.com/office/drawing/2014/main" id="{F8C60351-654F-AA43-97D4-45FB075890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A3FCACBA-D4E5-A84A-964C-A2C11D21CE37}" type="slidenum">
              <a:rPr lang="fr-FR" altLang="fr-FR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fr-FR" altLang="fr-FR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902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Espace réservé de l’image des diapositives 1">
            <a:extLst>
              <a:ext uri="{FF2B5EF4-FFF2-40B4-BE49-F238E27FC236}">
                <a16:creationId xmlns:a16="http://schemas.microsoft.com/office/drawing/2014/main" id="{78B1BF8E-FDAF-9B4A-AEF5-E3167B9CDCC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Espace réservé des commentaires 2">
            <a:extLst>
              <a:ext uri="{FF2B5EF4-FFF2-40B4-BE49-F238E27FC236}">
                <a16:creationId xmlns:a16="http://schemas.microsoft.com/office/drawing/2014/main" id="{AD07D24B-755A-EF4C-A6EF-0B1AF7004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>
              <a:cs typeface="Arial" panose="020B0604020202020204" pitchFamily="34" charset="0"/>
            </a:endParaRPr>
          </a:p>
        </p:txBody>
      </p:sp>
      <p:sp>
        <p:nvSpPr>
          <p:cNvPr id="32771" name="Espace réservé du numéro de diapositive 3">
            <a:extLst>
              <a:ext uri="{FF2B5EF4-FFF2-40B4-BE49-F238E27FC236}">
                <a16:creationId xmlns:a16="http://schemas.microsoft.com/office/drawing/2014/main" id="{0064D700-E817-5747-B69D-DE3EC3B0C5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F8A419CA-4C41-C14C-905E-AED12E7A1A30}" type="slidenum">
              <a:rPr lang="fr-FR" altLang="fr-FR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fr-FR" altLang="fr-FR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214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Espace réservé de l’image des diapositives 1">
            <a:extLst>
              <a:ext uri="{FF2B5EF4-FFF2-40B4-BE49-F238E27FC236}">
                <a16:creationId xmlns:a16="http://schemas.microsoft.com/office/drawing/2014/main" id="{403C83DB-3535-1841-83AD-5CAF92E5F5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8" name="Espace réservé des commentaires 2">
            <a:extLst>
              <a:ext uri="{FF2B5EF4-FFF2-40B4-BE49-F238E27FC236}">
                <a16:creationId xmlns:a16="http://schemas.microsoft.com/office/drawing/2014/main" id="{14938949-E4B5-A445-A9D9-08D764455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>
              <a:cs typeface="Arial" panose="020B0604020202020204" pitchFamily="34" charset="0"/>
            </a:endParaRPr>
          </a:p>
        </p:txBody>
      </p:sp>
      <p:sp>
        <p:nvSpPr>
          <p:cNvPr id="34819" name="Espace réservé du numéro de diapositive 3">
            <a:extLst>
              <a:ext uri="{FF2B5EF4-FFF2-40B4-BE49-F238E27FC236}">
                <a16:creationId xmlns:a16="http://schemas.microsoft.com/office/drawing/2014/main" id="{EC470F1B-028A-D54C-8E51-5D810410E2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B4B13914-AE8F-4E45-8F15-1A967851DEF3}" type="slidenum">
              <a:rPr lang="fr-FR" altLang="fr-FR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fr-FR" altLang="fr-FR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156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://bulco.univ-littoral.fr/clientbookline/recherche/NoticesDetaillees.asp?INSTANCE=exploitation&amp;iNotice=7&amp;ldebut=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08A04A-4613-8F4C-B8BE-CA42AFA8D0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4842" y="1879795"/>
            <a:ext cx="7197726" cy="2421464"/>
          </a:xfrm>
        </p:spPr>
        <p:txBody>
          <a:bodyPr/>
          <a:lstStyle/>
          <a:p>
            <a:r>
              <a:rPr lang="fr-FR" b="1" dirty="0">
                <a:solidFill>
                  <a:srgbClr val="FFC000"/>
                </a:solidFill>
              </a:rPr>
              <a:t>Les  acides nucléiques</a:t>
            </a:r>
            <a:br>
              <a:rPr lang="fr-FR" b="1" dirty="0">
                <a:solidFill>
                  <a:srgbClr val="FFC000"/>
                </a:solidFill>
              </a:rPr>
            </a:br>
            <a:r>
              <a:rPr lang="fr-FR" sz="3200" b="1" dirty="0">
                <a:solidFill>
                  <a:srgbClr val="FFC000"/>
                </a:solidFill>
              </a:rPr>
              <a:t>Pr K </a:t>
            </a:r>
            <a:r>
              <a:rPr lang="fr-FR" sz="3200" b="1" dirty="0" err="1">
                <a:solidFill>
                  <a:srgbClr val="FFC000"/>
                </a:solidFill>
              </a:rPr>
              <a:t>Sifi</a:t>
            </a:r>
            <a:r>
              <a:rPr lang="fr-FR" sz="3200" b="1" dirty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049075E-3EBA-9446-86DE-F37B2BDCA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9963" y="6200245"/>
            <a:ext cx="687386" cy="343430"/>
          </a:xfrm>
        </p:spPr>
        <p:txBody>
          <a:bodyPr>
            <a:normAutofit lnSpcReduction="10000"/>
          </a:bodyPr>
          <a:lstStyle/>
          <a:p>
            <a:r>
              <a:rPr lang="fr-FR" dirty="0"/>
              <a:t>K </a:t>
            </a:r>
            <a:r>
              <a:rPr lang="fr-FR" dirty="0" err="1"/>
              <a:t>Sifi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5185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3A5CB7-66B6-6B4B-AC25-EE9AE7620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857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fr-FR" sz="4000" b="1" dirty="0">
                <a:solidFill>
                  <a:srgbClr val="FFC000"/>
                </a:solidFill>
                <a:latin typeface="Arial" panose="020B0604020202020204" pitchFamily="34" charset="0"/>
              </a:rPr>
              <a:t>a-Les bases puriques :</a:t>
            </a:r>
            <a:br>
              <a:rPr lang="en-US" altLang="fr-FR" sz="4000" b="1" dirty="0">
                <a:solidFill>
                  <a:srgbClr val="FFC000"/>
                </a:solidFill>
                <a:latin typeface="Arial" panose="020B0604020202020204" pitchFamily="34" charset="0"/>
              </a:rPr>
            </a:br>
            <a:endParaRPr lang="fr-FR" altLang="fr-FR" sz="4000" b="1" dirty="0"/>
          </a:p>
        </p:txBody>
      </p:sp>
      <p:sp>
        <p:nvSpPr>
          <p:cNvPr id="33794" name="Rectangle 4">
            <a:extLst>
              <a:ext uri="{FF2B5EF4-FFF2-40B4-BE49-F238E27FC236}">
                <a16:creationId xmlns:a16="http://schemas.microsoft.com/office/drawing/2014/main" id="{A4B5A1F1-81C8-7547-8B7F-95E487051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413" y="5300664"/>
            <a:ext cx="42481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Le noyau purique</a:t>
            </a:r>
          </a:p>
        </p:txBody>
      </p:sp>
      <p:pic>
        <p:nvPicPr>
          <p:cNvPr id="33795" name="Picture 3">
            <a:extLst>
              <a:ext uri="{FF2B5EF4-FFF2-40B4-BE49-F238E27FC236}">
                <a16:creationId xmlns:a16="http://schemas.microsoft.com/office/drawing/2014/main" id="{862C8127-224C-704E-9A70-AC856C9E1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1766889"/>
            <a:ext cx="4535488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Espace réservé du pied de page 2">
            <a:extLst>
              <a:ext uri="{FF2B5EF4-FFF2-40B4-BE49-F238E27FC236}">
                <a16:creationId xmlns:a16="http://schemas.microsoft.com/office/drawing/2014/main" id="{FE77B255-4E97-D64A-9947-BBF7EB58FA0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66445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                                                   K Sifi</a:t>
            </a:r>
          </a:p>
        </p:txBody>
      </p:sp>
    </p:spTree>
    <p:extLst>
      <p:ext uri="{BB962C8B-B14F-4D97-AF65-F5344CB8AC3E}">
        <p14:creationId xmlns:p14="http://schemas.microsoft.com/office/powerpoint/2010/main" val="290914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23AA3-F1F0-7F48-B250-C836A9F86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4638"/>
            <a:ext cx="86868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fr-FR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a-Les bases puriques:</a:t>
            </a:r>
            <a:r>
              <a:rPr lang="en-US" altLang="fr-FR" sz="4000" dirty="0">
                <a:solidFill>
                  <a:srgbClr val="FFC000"/>
                </a:solidFill>
              </a:rPr>
              <a:t/>
            </a:r>
            <a:br>
              <a:rPr lang="en-US" altLang="fr-FR" sz="4000" dirty="0">
                <a:solidFill>
                  <a:srgbClr val="FFC000"/>
                </a:solidFill>
              </a:rPr>
            </a:br>
            <a:endParaRPr lang="en-US" altLang="fr-FR" sz="4000" dirty="0"/>
          </a:p>
        </p:txBody>
      </p:sp>
      <p:pic>
        <p:nvPicPr>
          <p:cNvPr id="35842" name="Picture 3">
            <a:extLst>
              <a:ext uri="{FF2B5EF4-FFF2-40B4-BE49-F238E27FC236}">
                <a16:creationId xmlns:a16="http://schemas.microsoft.com/office/drawing/2014/main" id="{ECB89BC8-A62A-CF4D-A493-D61B13564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3213100"/>
            <a:ext cx="6553200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7">
            <a:extLst>
              <a:ext uri="{FF2B5EF4-FFF2-40B4-BE49-F238E27FC236}">
                <a16:creationId xmlns:a16="http://schemas.microsoft.com/office/drawing/2014/main" id="{7E31CFC2-E949-7F4C-A239-A0E01BFC7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2039" y="6034089"/>
            <a:ext cx="234564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4000" b="1" dirty="0" err="1">
                <a:solidFill>
                  <a:srgbClr val="FFC000"/>
                </a:solidFill>
              </a:rPr>
              <a:t>L’adénine</a:t>
            </a:r>
            <a:endParaRPr lang="en-US" altLang="fr-FR" sz="4000" b="1" dirty="0">
              <a:solidFill>
                <a:srgbClr val="FFC000"/>
              </a:solidFill>
            </a:endParaRPr>
          </a:p>
        </p:txBody>
      </p:sp>
      <p:pic>
        <p:nvPicPr>
          <p:cNvPr id="35844" name="Picture 3">
            <a:extLst>
              <a:ext uri="{FF2B5EF4-FFF2-40B4-BE49-F238E27FC236}">
                <a16:creationId xmlns:a16="http://schemas.microsoft.com/office/drawing/2014/main" id="{2421D8B7-C24A-CB4B-AC2A-9FA9958FA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9" y="1052513"/>
            <a:ext cx="266382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Espace réservé du pied de page 2">
            <a:extLst>
              <a:ext uri="{FF2B5EF4-FFF2-40B4-BE49-F238E27FC236}">
                <a16:creationId xmlns:a16="http://schemas.microsoft.com/office/drawing/2014/main" id="{8CB82E56-F7EE-204F-A2D3-05605A841D6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66445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                                                   K Sifi</a:t>
            </a:r>
          </a:p>
        </p:txBody>
      </p:sp>
    </p:spTree>
    <p:extLst>
      <p:ext uri="{BB962C8B-B14F-4D97-AF65-F5344CB8AC3E}">
        <p14:creationId xmlns:p14="http://schemas.microsoft.com/office/powerpoint/2010/main" val="233473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FAD65-7AA8-F14B-8A84-9F92A676E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063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fr-FR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a-Les bases puriques</a:t>
            </a:r>
            <a:endParaRPr lang="en-US" alt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0" name="Rectangle 9">
            <a:extLst>
              <a:ext uri="{FF2B5EF4-FFF2-40B4-BE49-F238E27FC236}">
                <a16:creationId xmlns:a16="http://schemas.microsoft.com/office/drawing/2014/main" id="{CE28E69C-0EF4-0A40-84EB-0F06F4432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0575" y="5974013"/>
            <a:ext cx="26420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4000" b="1" dirty="0">
                <a:solidFill>
                  <a:srgbClr val="FFC000"/>
                </a:solidFill>
              </a:rPr>
              <a:t>La guanine</a:t>
            </a:r>
          </a:p>
        </p:txBody>
      </p:sp>
      <p:pic>
        <p:nvPicPr>
          <p:cNvPr id="37891" name="Picture 2">
            <a:extLst>
              <a:ext uri="{FF2B5EF4-FFF2-40B4-BE49-F238E27FC236}">
                <a16:creationId xmlns:a16="http://schemas.microsoft.com/office/drawing/2014/main" id="{7BD04186-5DAB-4A48-A639-2584221DC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544" y="3022600"/>
            <a:ext cx="6697663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3">
            <a:extLst>
              <a:ext uri="{FF2B5EF4-FFF2-40B4-BE49-F238E27FC236}">
                <a16:creationId xmlns:a16="http://schemas.microsoft.com/office/drawing/2014/main" id="{1816C972-C84A-DF48-AF2B-5F0EDD0BF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9" y="1196975"/>
            <a:ext cx="236537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Espace réservé du pied de page 2">
            <a:extLst>
              <a:ext uri="{FF2B5EF4-FFF2-40B4-BE49-F238E27FC236}">
                <a16:creationId xmlns:a16="http://schemas.microsoft.com/office/drawing/2014/main" id="{E05F1035-EAE8-014F-9F29-72D6FD0B305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751763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                                                   K Sifi</a:t>
            </a:r>
          </a:p>
        </p:txBody>
      </p:sp>
    </p:spTree>
    <p:extLst>
      <p:ext uri="{BB962C8B-B14F-4D97-AF65-F5344CB8AC3E}">
        <p14:creationId xmlns:p14="http://schemas.microsoft.com/office/powerpoint/2010/main" val="308134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D8A47-ACBD-BB4F-8519-CF73CB866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15888"/>
            <a:ext cx="8229600" cy="1143000"/>
          </a:xfrm>
        </p:spPr>
        <p:txBody>
          <a:bodyPr/>
          <a:lstStyle/>
          <a:p>
            <a:r>
              <a:rPr lang="en-US" altLang="fr-FR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b-Les bases pyrimidiques</a:t>
            </a:r>
            <a:endParaRPr lang="en-US" alt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914" name="Picture 3">
            <a:extLst>
              <a:ext uri="{FF2B5EF4-FFF2-40B4-BE49-F238E27FC236}">
                <a16:creationId xmlns:a16="http://schemas.microsoft.com/office/drawing/2014/main" id="{FE203E62-DD96-2940-BBBD-10B5E8DDE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558" y="1703726"/>
            <a:ext cx="3533891" cy="399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3">
            <a:extLst>
              <a:ext uri="{FF2B5EF4-FFF2-40B4-BE49-F238E27FC236}">
                <a16:creationId xmlns:a16="http://schemas.microsoft.com/office/drawing/2014/main" id="{9B9F6161-3A63-6646-A52A-1524B036D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0558" y="5771408"/>
            <a:ext cx="39308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b="1" dirty="0">
                <a:solidFill>
                  <a:srgbClr val="FFC000"/>
                </a:solidFill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Noyau  pyrimidine </a:t>
            </a:r>
            <a:endParaRPr lang="fr-FR" altLang="fr-FR" dirty="0">
              <a:solidFill>
                <a:srgbClr val="FFC000"/>
              </a:solidFill>
              <a:latin typeface="Comic Sans MS" panose="030F0902030302020204" pitchFamily="66" charset="0"/>
              <a:ea typeface="Comic Sans MS" panose="030F0902030302020204" pitchFamily="66" charset="0"/>
              <a:cs typeface="Comic Sans MS" panose="030F0902030302020204" pitchFamily="66" charset="0"/>
            </a:endParaRPr>
          </a:p>
        </p:txBody>
      </p:sp>
      <p:sp>
        <p:nvSpPr>
          <p:cNvPr id="38916" name="Espace réservé du pied de page 4">
            <a:extLst>
              <a:ext uri="{FF2B5EF4-FFF2-40B4-BE49-F238E27FC236}">
                <a16:creationId xmlns:a16="http://schemas.microsoft.com/office/drawing/2014/main" id="{CB98A79D-161C-2743-BB1F-011EE84F5E7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66445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                                                   K Sifi</a:t>
            </a:r>
          </a:p>
        </p:txBody>
      </p:sp>
    </p:spTree>
    <p:extLst>
      <p:ext uri="{BB962C8B-B14F-4D97-AF65-F5344CB8AC3E}">
        <p14:creationId xmlns:p14="http://schemas.microsoft.com/office/powerpoint/2010/main" val="326720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B9E7A-1C7F-F349-B8D3-67EFC8FD3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650" y="207434"/>
            <a:ext cx="10131425" cy="1456267"/>
          </a:xfrm>
        </p:spPr>
        <p:txBody>
          <a:bodyPr/>
          <a:lstStyle/>
          <a:p>
            <a:pPr eaLnBrk="1" hangingPunct="1"/>
            <a:r>
              <a:rPr lang="en-US" altLang="fr-FR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b-Les bases pyrimidiques</a:t>
            </a:r>
            <a:r>
              <a:rPr lang="en-US" altLang="fr-FR" dirty="0">
                <a:solidFill>
                  <a:srgbClr val="FFC000"/>
                </a:solidFill>
              </a:rPr>
              <a:t/>
            </a:r>
            <a:br>
              <a:rPr lang="en-US" altLang="fr-FR" dirty="0">
                <a:solidFill>
                  <a:srgbClr val="FFC000"/>
                </a:solidFill>
              </a:rPr>
            </a:br>
            <a:endParaRPr lang="en-US" altLang="fr-FR" dirty="0"/>
          </a:p>
        </p:txBody>
      </p:sp>
      <p:pic>
        <p:nvPicPr>
          <p:cNvPr id="40962" name="Picture 2">
            <a:extLst>
              <a:ext uri="{FF2B5EF4-FFF2-40B4-BE49-F238E27FC236}">
                <a16:creationId xmlns:a16="http://schemas.microsoft.com/office/drawing/2014/main" id="{7D0D7DDE-96C2-6647-892D-9B48295B0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877" y="1282701"/>
            <a:ext cx="1570038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6">
            <a:extLst>
              <a:ext uri="{FF2B5EF4-FFF2-40B4-BE49-F238E27FC236}">
                <a16:creationId xmlns:a16="http://schemas.microsoft.com/office/drawing/2014/main" id="{29EBF974-99DC-224D-A751-6DA9D3A14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3" y="5445126"/>
            <a:ext cx="4572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4000" dirty="0">
                <a:solidFill>
                  <a:srgbClr val="FFC000"/>
                </a:solidFill>
                <a:latin typeface="Arial" panose="020B0604020202020204" pitchFamily="34" charset="0"/>
              </a:rPr>
              <a:t>   </a:t>
            </a:r>
            <a:r>
              <a:rPr lang="en-US" altLang="fr-FR" sz="40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fr-FR" sz="40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fr-FR" sz="40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fr-FR" sz="4000" b="1" dirty="0">
                <a:solidFill>
                  <a:srgbClr val="FFC000"/>
                </a:solidFill>
                <a:latin typeface="Arial" panose="020B0604020202020204" pitchFamily="34" charset="0"/>
                <a:ea typeface="Comic Sans MS" panose="030F0902030302020204" pitchFamily="66" charset="0"/>
              </a:rPr>
              <a:t>La  cytosine</a:t>
            </a:r>
            <a:endParaRPr lang="en-US" altLang="fr-FR" sz="4000" b="1" dirty="0">
              <a:latin typeface="Arial" panose="020B0604020202020204" pitchFamily="34" charset="0"/>
              <a:ea typeface="Comic Sans MS" panose="030F0902030302020204" pitchFamily="66" charset="0"/>
            </a:endParaRPr>
          </a:p>
        </p:txBody>
      </p:sp>
      <p:pic>
        <p:nvPicPr>
          <p:cNvPr id="40964" name="Picture 2">
            <a:extLst>
              <a:ext uri="{FF2B5EF4-FFF2-40B4-BE49-F238E27FC236}">
                <a16:creationId xmlns:a16="http://schemas.microsoft.com/office/drawing/2014/main" id="{6F4A7BA7-F6CC-C347-AD78-56A614F4D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025" y="3234531"/>
            <a:ext cx="6191250" cy="280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3">
            <a:extLst>
              <a:ext uri="{FF2B5EF4-FFF2-40B4-BE49-F238E27FC236}">
                <a16:creationId xmlns:a16="http://schemas.microsoft.com/office/drawing/2014/main" id="{29549E70-4CC6-FC41-9197-6DB79E1A8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887" y="1282701"/>
            <a:ext cx="1763713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Espace réservé du pied de page 2">
            <a:extLst>
              <a:ext uri="{FF2B5EF4-FFF2-40B4-BE49-F238E27FC236}">
                <a16:creationId xmlns:a16="http://schemas.microsoft.com/office/drawing/2014/main" id="{F5CB155F-440B-BD44-9749-9B7FEA1956E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737475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                                                   K Sifi</a:t>
            </a:r>
          </a:p>
        </p:txBody>
      </p:sp>
    </p:spTree>
    <p:extLst>
      <p:ext uri="{BB962C8B-B14F-4D97-AF65-F5344CB8AC3E}">
        <p14:creationId xmlns:p14="http://schemas.microsoft.com/office/powerpoint/2010/main" val="140169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F4730-BABC-3C46-8D6C-C6E9CA023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238" y="111449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fr-FR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b-Les bases pyrimidiques</a:t>
            </a:r>
            <a:endParaRPr lang="en-US" alt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0" name="Rectangle 10">
            <a:extLst>
              <a:ext uri="{FF2B5EF4-FFF2-40B4-BE49-F238E27FC236}">
                <a16:creationId xmlns:a16="http://schemas.microsoft.com/office/drawing/2014/main" id="{AA93DFAE-1800-6A4A-9CC0-4B52A7815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0" y="6034089"/>
            <a:ext cx="20571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3600" b="1" dirty="0" err="1">
                <a:solidFill>
                  <a:srgbClr val="FFC000"/>
                </a:solidFill>
                <a:latin typeface="Arial" panose="020B0604020202020204" pitchFamily="34" charset="0"/>
                <a:ea typeface="Comic Sans MS" panose="030F0902030302020204" pitchFamily="66" charset="0"/>
              </a:rPr>
              <a:t>L’uracile</a:t>
            </a:r>
            <a:endParaRPr lang="en-US" altLang="fr-FR" sz="3600" b="1" dirty="0">
              <a:latin typeface="Arial" panose="020B0604020202020204" pitchFamily="34" charset="0"/>
              <a:ea typeface="Comic Sans MS" panose="030F0902030302020204" pitchFamily="66" charset="0"/>
            </a:endParaRPr>
          </a:p>
        </p:txBody>
      </p:sp>
      <p:pic>
        <p:nvPicPr>
          <p:cNvPr id="43011" name="Picture 2">
            <a:extLst>
              <a:ext uri="{FF2B5EF4-FFF2-40B4-BE49-F238E27FC236}">
                <a16:creationId xmlns:a16="http://schemas.microsoft.com/office/drawing/2014/main" id="{3AFCC3A2-7F04-9145-80B3-6C79CC269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4" y="2924176"/>
            <a:ext cx="4752975" cy="310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2">
            <a:extLst>
              <a:ext uri="{FF2B5EF4-FFF2-40B4-BE49-F238E27FC236}">
                <a16:creationId xmlns:a16="http://schemas.microsoft.com/office/drawing/2014/main" id="{98BB2634-E646-A640-95CD-A78F550ED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1196976"/>
            <a:ext cx="171291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Espace réservé du pied de page 2">
            <a:extLst>
              <a:ext uri="{FF2B5EF4-FFF2-40B4-BE49-F238E27FC236}">
                <a16:creationId xmlns:a16="http://schemas.microsoft.com/office/drawing/2014/main" id="{E866ADBD-FB40-9448-8427-2962D2BED24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664450" y="6237288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                                                  K  Sifi</a:t>
            </a:r>
          </a:p>
        </p:txBody>
      </p:sp>
    </p:spTree>
    <p:extLst>
      <p:ext uri="{BB962C8B-B14F-4D97-AF65-F5344CB8AC3E}">
        <p14:creationId xmlns:p14="http://schemas.microsoft.com/office/powerpoint/2010/main" val="423465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B37E9-E18A-4C49-A04C-0E766A29A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362" y="137111"/>
            <a:ext cx="8229600" cy="1009650"/>
          </a:xfrm>
        </p:spPr>
        <p:txBody>
          <a:bodyPr/>
          <a:lstStyle/>
          <a:p>
            <a:pPr eaLnBrk="1" hangingPunct="1"/>
            <a:r>
              <a:rPr lang="en-US" altLang="fr-FR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b-Les bases pyrimidiques</a:t>
            </a:r>
          </a:p>
        </p:txBody>
      </p:sp>
      <p:pic>
        <p:nvPicPr>
          <p:cNvPr id="45058" name="Picture 4">
            <a:extLst>
              <a:ext uri="{FF2B5EF4-FFF2-40B4-BE49-F238E27FC236}">
                <a16:creationId xmlns:a16="http://schemas.microsoft.com/office/drawing/2014/main" id="{4B9AD1F0-EC0C-8446-A1B5-FA48B79F5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2924175"/>
            <a:ext cx="38798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10">
            <a:extLst>
              <a:ext uri="{FF2B5EF4-FFF2-40B4-BE49-F238E27FC236}">
                <a16:creationId xmlns:a16="http://schemas.microsoft.com/office/drawing/2014/main" id="{519E8934-89DB-6840-97A6-D64A4A782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5669" y="5757570"/>
            <a:ext cx="670718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 dirty="0">
                <a:solidFill>
                  <a:srgbClr val="FFC000"/>
                </a:solidFill>
                <a:latin typeface="Arial" panose="020B0604020202020204" pitchFamily="34" charset="0"/>
              </a:rPr>
              <a:t>                        </a:t>
            </a:r>
            <a:r>
              <a:rPr lang="en-US" altLang="fr-FR" sz="4000" b="1" dirty="0">
                <a:solidFill>
                  <a:srgbClr val="FFC000"/>
                </a:solidFill>
                <a:latin typeface="Arial" panose="020B0604020202020204" pitchFamily="34" charset="0"/>
                <a:ea typeface="Comic Sans MS" panose="030F0902030302020204" pitchFamily="66" charset="0"/>
              </a:rPr>
              <a:t>La thymine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 dirty="0">
                <a:solidFill>
                  <a:srgbClr val="FFC000"/>
                </a:solidFill>
                <a:latin typeface="Arial" panose="020B0604020202020204" pitchFamily="34" charset="0"/>
                <a:ea typeface="Comic Sans MS" panose="030F0902030302020204" pitchFamily="66" charset="0"/>
              </a:rPr>
              <a:t>      (2-4 dihydroxy 5 methyl-</a:t>
            </a:r>
            <a:r>
              <a:rPr lang="en-US" altLang="fr-FR" sz="2400" b="1" dirty="0" err="1">
                <a:solidFill>
                  <a:srgbClr val="FFC000"/>
                </a:solidFill>
                <a:latin typeface="Arial" panose="020B0604020202020204" pitchFamily="34" charset="0"/>
                <a:ea typeface="Comic Sans MS" panose="030F0902030302020204" pitchFamily="66" charset="0"/>
              </a:rPr>
              <a:t>pyrymidine</a:t>
            </a:r>
            <a:r>
              <a:rPr lang="en-US" altLang="fr-FR" sz="2400" b="1" dirty="0">
                <a:solidFill>
                  <a:srgbClr val="FFC000"/>
                </a:solidFill>
                <a:latin typeface="Arial" panose="020B0604020202020204" pitchFamily="34" charset="0"/>
                <a:ea typeface="Comic Sans MS" panose="030F0902030302020204" pitchFamily="66" charset="0"/>
              </a:rPr>
              <a:t>)</a:t>
            </a:r>
            <a:endParaRPr lang="en-US" altLang="fr-FR" sz="2400" b="1" dirty="0">
              <a:latin typeface="Arial" panose="020B0604020202020204" pitchFamily="34" charset="0"/>
              <a:ea typeface="Comic Sans MS" panose="030F0902030302020204" pitchFamily="66" charset="0"/>
            </a:endParaRPr>
          </a:p>
        </p:txBody>
      </p:sp>
      <p:pic>
        <p:nvPicPr>
          <p:cNvPr id="45060" name="Picture 2">
            <a:extLst>
              <a:ext uri="{FF2B5EF4-FFF2-40B4-BE49-F238E27FC236}">
                <a16:creationId xmlns:a16="http://schemas.microsoft.com/office/drawing/2014/main" id="{70BC2AF3-FA8B-F948-BF1F-B273C8E66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063" y="2924175"/>
            <a:ext cx="346208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2">
            <a:extLst>
              <a:ext uri="{FF2B5EF4-FFF2-40B4-BE49-F238E27FC236}">
                <a16:creationId xmlns:a16="http://schemas.microsoft.com/office/drawing/2014/main" id="{29EF4D98-5452-4A40-8FD8-6FC4BF86C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1052513"/>
            <a:ext cx="1728788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Espace réservé du pied de page 2">
            <a:extLst>
              <a:ext uri="{FF2B5EF4-FFF2-40B4-BE49-F238E27FC236}">
                <a16:creationId xmlns:a16="http://schemas.microsoft.com/office/drawing/2014/main" id="{3DEA254C-8B4C-FC4D-8696-FF55BFC86D8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66445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                                                   K Sifi</a:t>
            </a:r>
          </a:p>
        </p:txBody>
      </p:sp>
    </p:spTree>
    <p:extLst>
      <p:ext uri="{BB962C8B-B14F-4D97-AF65-F5344CB8AC3E}">
        <p14:creationId xmlns:p14="http://schemas.microsoft.com/office/powerpoint/2010/main" val="366936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>
            <a:extLst>
              <a:ext uri="{FF2B5EF4-FFF2-40B4-BE49-F238E27FC236}">
                <a16:creationId xmlns:a16="http://schemas.microsoft.com/office/drawing/2014/main" id="{D8AA594B-91C9-CC4E-B780-3A1BD39A09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6581" y="133350"/>
            <a:ext cx="10880557" cy="145626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C-Les propriétes physicochimiques des bases puriques et pyrimidiques</a:t>
            </a:r>
          </a:p>
        </p:txBody>
      </p:sp>
      <p:sp>
        <p:nvSpPr>
          <p:cNvPr id="668675" name="Rectangle 3">
            <a:extLst>
              <a:ext uri="{FF2B5EF4-FFF2-40B4-BE49-F238E27FC236}">
                <a16:creationId xmlns:a16="http://schemas.microsoft.com/office/drawing/2014/main" id="{86346187-F542-FF48-A110-DC667C93DC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2505" y="1784442"/>
            <a:ext cx="11887200" cy="49530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 typeface="Wingdings" charset="2"/>
              <a:buChar char="n"/>
              <a:defRPr/>
            </a:pPr>
            <a:r>
              <a:rPr lang="fr-BE" altLang="fr-FR" dirty="0"/>
              <a:t> </a:t>
            </a:r>
            <a:r>
              <a:rPr lang="fr-BE" altLang="fr-FR" sz="2600" dirty="0">
                <a:latin typeface="Comic Sans MS" charset="0"/>
                <a:ea typeface="Comic Sans MS" charset="0"/>
                <a:cs typeface="Comic Sans MS" charset="0"/>
              </a:rPr>
              <a:t>Le caractère aromatique des bases puriques et pyrimidiques leur confère :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fr-BE" altLang="fr-FR" sz="2600" dirty="0">
                <a:latin typeface="Comic Sans MS" charset="0"/>
                <a:ea typeface="Comic Sans MS" charset="0"/>
                <a:cs typeface="Comic Sans MS" charset="0"/>
              </a:rPr>
              <a:t>    -Une résistance </a:t>
            </a:r>
            <a:r>
              <a:rPr lang="fr-FR" altLang="fr-FR" sz="2600" dirty="0">
                <a:latin typeface="Comic Sans MS" charset="0"/>
                <a:ea typeface="Comic Sans MS" charset="0"/>
                <a:cs typeface="Comic Sans MS" charset="0"/>
              </a:rPr>
              <a:t>à</a:t>
            </a:r>
            <a:r>
              <a:rPr lang="fr-BE" altLang="fr-FR" sz="2600" dirty="0">
                <a:latin typeface="Comic Sans MS" charset="0"/>
                <a:ea typeface="Comic Sans MS" charset="0"/>
                <a:cs typeface="Comic Sans MS" charset="0"/>
              </a:rPr>
              <a:t> l`oxydation, 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fr-BE" altLang="fr-FR" sz="2600" dirty="0">
                <a:latin typeface="Comic Sans MS" charset="0"/>
                <a:ea typeface="Comic Sans MS" charset="0"/>
                <a:cs typeface="Comic Sans MS" charset="0"/>
              </a:rPr>
              <a:t>    -Une absorption caractéristique dans l`UV (identification et dosage).</a:t>
            </a:r>
          </a:p>
          <a:p>
            <a:pPr eaLnBrk="1" hangingPunct="1">
              <a:buFont typeface="Wingdings" charset="2"/>
              <a:buNone/>
              <a:defRPr/>
            </a:pPr>
            <a:endParaRPr lang="fr-BE" altLang="fr-FR" sz="2600" dirty="0">
              <a:latin typeface="Comic Sans MS" charset="0"/>
              <a:ea typeface="Comic Sans MS" charset="0"/>
              <a:cs typeface="Comic Sans MS" charset="0"/>
            </a:endParaRPr>
          </a:p>
          <a:p>
            <a:pPr eaLnBrk="1" hangingPunct="1">
              <a:buFont typeface="Wingdings" charset="2"/>
              <a:buNone/>
              <a:defRPr/>
            </a:pPr>
            <a:r>
              <a:rPr lang="fr-BE" altLang="fr-FR" sz="2600" dirty="0">
                <a:latin typeface="Comic Sans MS" charset="0"/>
                <a:ea typeface="Comic Sans MS" charset="0"/>
                <a:cs typeface="Comic Sans MS" charset="0"/>
              </a:rPr>
              <a:t>    -La présence de substituants hydroxyles et amines permet aux bases puriques et pyrimidiques 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fr-BE" altLang="fr-FR" sz="2600" dirty="0">
                <a:latin typeface="Comic Sans MS" charset="0"/>
                <a:ea typeface="Comic Sans MS" charset="0"/>
                <a:cs typeface="Comic Sans MS" charset="0"/>
              </a:rPr>
              <a:t>    de se présenter sous plusieurs formes </a:t>
            </a:r>
            <a:r>
              <a:rPr lang="fr-BE" altLang="fr-FR" sz="2600" dirty="0" err="1">
                <a:latin typeface="Comic Sans MS" charset="0"/>
                <a:ea typeface="Comic Sans MS" charset="0"/>
                <a:cs typeface="Comic Sans MS" charset="0"/>
              </a:rPr>
              <a:t>tautomériques</a:t>
            </a:r>
            <a:r>
              <a:rPr lang="fr-BE" altLang="fr-FR" sz="2600" dirty="0">
                <a:latin typeface="Comic Sans MS" charset="0"/>
                <a:ea typeface="Comic Sans MS" charset="0"/>
                <a:cs typeface="Comic Sans MS" charset="0"/>
              </a:rPr>
              <a:t> : 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fr-BE" altLang="fr-FR" sz="2600" dirty="0">
                <a:latin typeface="Comic Sans MS" charset="0"/>
                <a:ea typeface="Comic Sans MS" charset="0"/>
                <a:cs typeface="Comic Sans MS" charset="0"/>
              </a:rPr>
              <a:t>         </a:t>
            </a:r>
            <a:r>
              <a:rPr lang="fr-BE" altLang="fr-FR" sz="2600" b="1" dirty="0" err="1">
                <a:solidFill>
                  <a:srgbClr val="FFC000"/>
                </a:solidFill>
                <a:latin typeface="Comic Sans MS" charset="0"/>
                <a:ea typeface="Comic Sans MS" charset="0"/>
                <a:cs typeface="Comic Sans MS" charset="0"/>
              </a:rPr>
              <a:t>céto</a:t>
            </a:r>
            <a:r>
              <a:rPr lang="fr-BE" altLang="fr-FR" sz="2600" b="1" dirty="0">
                <a:solidFill>
                  <a:srgbClr val="FFC000"/>
                </a:solidFill>
                <a:latin typeface="Comic Sans MS" charset="0"/>
                <a:ea typeface="Comic Sans MS" charset="0"/>
                <a:cs typeface="Comic Sans MS" charset="0"/>
              </a:rPr>
              <a:t> ou lactame 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fr-BE" altLang="fr-FR" sz="2600" b="1" dirty="0">
                <a:solidFill>
                  <a:srgbClr val="FFC000"/>
                </a:solidFill>
                <a:latin typeface="Comic Sans MS" charset="0"/>
                <a:ea typeface="Comic Sans MS" charset="0"/>
                <a:cs typeface="Comic Sans MS" charset="0"/>
              </a:rPr>
              <a:t>      </a:t>
            </a:r>
            <a:r>
              <a:rPr lang="fr-BE" altLang="fr-FR" sz="2600" b="1" dirty="0" err="1">
                <a:solidFill>
                  <a:srgbClr val="FFC000"/>
                </a:solidFill>
                <a:latin typeface="Comic Sans MS" charset="0"/>
                <a:ea typeface="Comic Sans MS" charset="0"/>
                <a:cs typeface="Comic Sans MS" charset="0"/>
              </a:rPr>
              <a:t>énol</a:t>
            </a:r>
            <a:r>
              <a:rPr lang="fr-BE" altLang="fr-FR" sz="2600" b="1" dirty="0">
                <a:solidFill>
                  <a:srgbClr val="FFC000"/>
                </a:solidFill>
                <a:latin typeface="Comic Sans MS" charset="0"/>
                <a:ea typeface="Comic Sans MS" charset="0"/>
                <a:cs typeface="Comic Sans MS" charset="0"/>
              </a:rPr>
              <a:t> ou </a:t>
            </a:r>
            <a:r>
              <a:rPr lang="fr-BE" altLang="fr-FR" sz="2600" b="1" dirty="0" err="1">
                <a:solidFill>
                  <a:srgbClr val="FFC000"/>
                </a:solidFill>
                <a:latin typeface="Comic Sans MS" charset="0"/>
                <a:ea typeface="Comic Sans MS" charset="0"/>
                <a:cs typeface="Comic Sans MS" charset="0"/>
              </a:rPr>
              <a:t>lactime</a:t>
            </a:r>
            <a:r>
              <a:rPr lang="fr-BE" altLang="fr-FR" sz="2600" b="1" dirty="0">
                <a:latin typeface="Comic Sans MS" charset="0"/>
                <a:ea typeface="Comic Sans MS" charset="0"/>
                <a:cs typeface="Comic Sans MS" charset="0"/>
              </a:rPr>
              <a:t>, 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fr-BE" altLang="fr-FR" sz="2600" b="1" dirty="0">
                <a:latin typeface="Comic Sans MS" charset="0"/>
                <a:ea typeface="Comic Sans MS" charset="0"/>
                <a:cs typeface="Comic Sans MS" charset="0"/>
              </a:rPr>
              <a:t>      </a:t>
            </a:r>
            <a:r>
              <a:rPr lang="fr-BE" altLang="fr-FR" sz="2600" b="1" dirty="0">
                <a:solidFill>
                  <a:srgbClr val="FFC000"/>
                </a:solidFill>
                <a:latin typeface="Comic Sans MS" charset="0"/>
                <a:ea typeface="Comic Sans MS" charset="0"/>
                <a:cs typeface="Comic Sans MS" charset="0"/>
              </a:rPr>
              <a:t>amine et imine.</a:t>
            </a:r>
          </a:p>
          <a:p>
            <a:pPr eaLnBrk="1" hangingPunct="1">
              <a:buFont typeface="Wingdings" charset="2"/>
              <a:buNone/>
              <a:defRPr/>
            </a:pPr>
            <a:endParaRPr lang="fr-BE" altLang="fr-FR" sz="2600" dirty="0">
              <a:latin typeface="Comic Sans MS" charset="0"/>
              <a:ea typeface="Comic Sans MS" charset="0"/>
              <a:cs typeface="Comic Sans MS" charset="0"/>
            </a:endParaRPr>
          </a:p>
          <a:p>
            <a:pPr eaLnBrk="1" hangingPunct="1">
              <a:buFont typeface="Wingdings" charset="2"/>
              <a:buNone/>
              <a:defRPr/>
            </a:pPr>
            <a:r>
              <a:rPr lang="fr-BE" altLang="fr-FR" sz="2600" dirty="0">
                <a:latin typeface="Comic Sans MS" charset="0"/>
                <a:ea typeface="Comic Sans MS" charset="0"/>
                <a:cs typeface="Comic Sans MS" charset="0"/>
              </a:rPr>
              <a:t>    A PH physiologique les formes céto et amine prédominent.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fr-BE" altLang="fr-FR" sz="2600" dirty="0">
                <a:latin typeface="Comic Sans MS" charset="0"/>
                <a:ea typeface="Comic Sans MS" charset="0"/>
                <a:cs typeface="Comic Sans MS" charset="0"/>
              </a:rPr>
              <a:t>   </a:t>
            </a:r>
            <a:endParaRPr lang="fr-FR" altLang="fr-FR" sz="26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7107" name="Espace réservé du pied de page 1">
            <a:extLst>
              <a:ext uri="{FF2B5EF4-FFF2-40B4-BE49-F238E27FC236}">
                <a16:creationId xmlns:a16="http://schemas.microsoft.com/office/drawing/2014/main" id="{9C4983A6-81C7-064C-8FC3-715CA4D2E07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66445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                                                  K Sifi</a:t>
            </a:r>
          </a:p>
        </p:txBody>
      </p:sp>
    </p:spTree>
    <p:extLst>
      <p:ext uri="{BB962C8B-B14F-4D97-AF65-F5344CB8AC3E}">
        <p14:creationId xmlns:p14="http://schemas.microsoft.com/office/powerpoint/2010/main" val="251329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6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6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6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6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6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6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6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6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6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6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6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6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6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6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6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6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66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6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6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6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66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6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6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6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66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6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6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6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66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6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6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6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6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6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3A18C7-9265-F74A-BAB7-0F14ED06B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359833"/>
            <a:ext cx="10653713" cy="1456267"/>
          </a:xfrm>
        </p:spPr>
        <p:txBody>
          <a:bodyPr/>
          <a:lstStyle/>
          <a:p>
            <a:r>
              <a:rPr lang="en-US" altLang="fr-FR" sz="4000" b="1" dirty="0">
                <a:solidFill>
                  <a:srgbClr val="FFC000"/>
                </a:solidFill>
              </a:rPr>
              <a:t>C-Les propriétes physicochimiques des bases puriques et pyrimidiques</a:t>
            </a:r>
            <a:endParaRPr lang="fr-FR" altLang="fr-FR" sz="40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9EDA01-DE24-6F45-B3B7-7AF7FAA88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847" y="1960562"/>
            <a:ext cx="11291764" cy="4525963"/>
          </a:xfrm>
        </p:spPr>
        <p:txBody>
          <a:bodyPr>
            <a:normAutofit fontScale="32500" lnSpcReduction="20000"/>
          </a:bodyPr>
          <a:lstStyle/>
          <a:p>
            <a:endParaRPr lang="fr-FR" altLang="fr-FR" sz="2000" b="1" dirty="0">
              <a:latin typeface="Comic Sans MS" panose="030F0902030302020204" pitchFamily="66" charset="0"/>
              <a:ea typeface="Comic Sans MS" panose="030F0902030302020204" pitchFamily="66" charset="0"/>
              <a:cs typeface="Comic Sans MS" panose="030F0902030302020204" pitchFamily="66" charset="0"/>
            </a:endParaRPr>
          </a:p>
          <a:p>
            <a:r>
              <a:rPr lang="fr-FR" altLang="fr-FR" sz="5900" b="1" dirty="0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La tautomérie est la transformation d'un groupement fonctionnel en un autre groupement:</a:t>
            </a:r>
          </a:p>
          <a:p>
            <a:pPr>
              <a:buFont typeface="Wingdings" pitchFamily="2" charset="2"/>
              <a:buNone/>
            </a:pPr>
            <a:endParaRPr lang="fr-FR" altLang="fr-FR" sz="5900" b="1" dirty="0">
              <a:latin typeface="Comic Sans MS" panose="030F0902030302020204" pitchFamily="66" charset="0"/>
              <a:ea typeface="Comic Sans MS" panose="030F0902030302020204" pitchFamily="66" charset="0"/>
              <a:cs typeface="Comic Sans MS" panose="030F0902030302020204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fr-FR" altLang="fr-FR" sz="5900" b="1" dirty="0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     </a:t>
            </a:r>
            <a:r>
              <a:rPr lang="fr-FR" altLang="fr-FR" sz="5900" b="1" dirty="0">
                <a:solidFill>
                  <a:srgbClr val="FF0000"/>
                </a:solidFill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C=O  </a:t>
            </a:r>
            <a:r>
              <a:rPr lang="fr-FR" altLang="fr-FR" sz="5900" b="1" dirty="0">
                <a:solidFill>
                  <a:srgbClr val="FFC000"/>
                </a:solidFill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en  C-OH          </a:t>
            </a:r>
            <a:r>
              <a:rPr lang="fr-FR" altLang="fr-FR" sz="5900" b="1" dirty="0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ou             </a:t>
            </a:r>
            <a:r>
              <a:rPr lang="fr-FR" altLang="fr-FR" sz="5900" b="1" dirty="0">
                <a:solidFill>
                  <a:srgbClr val="FFC000"/>
                </a:solidFill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-NH2  </a:t>
            </a:r>
            <a:r>
              <a:rPr lang="fr-FR" altLang="fr-FR" sz="5900" b="1" dirty="0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ou   </a:t>
            </a:r>
            <a:r>
              <a:rPr lang="fr-FR" altLang="fr-FR" sz="5900" b="1" dirty="0">
                <a:solidFill>
                  <a:srgbClr val="FF0000"/>
                </a:solidFill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-N=H  </a:t>
            </a:r>
          </a:p>
          <a:p>
            <a:pPr>
              <a:buFont typeface="Wingdings" pitchFamily="2" charset="2"/>
              <a:buNone/>
            </a:pPr>
            <a:endParaRPr lang="fr-FR" altLang="fr-FR" sz="5900" b="1" dirty="0">
              <a:latin typeface="Comic Sans MS" panose="030F0902030302020204" pitchFamily="66" charset="0"/>
              <a:ea typeface="Comic Sans MS" panose="030F0902030302020204" pitchFamily="66" charset="0"/>
              <a:cs typeface="Comic Sans MS" panose="030F0902030302020204" pitchFamily="66" charset="0"/>
            </a:endParaRPr>
          </a:p>
          <a:p>
            <a:pPr>
              <a:buFont typeface="Wingdings" pitchFamily="2" charset="2"/>
              <a:buNone/>
            </a:pPr>
            <a:endParaRPr lang="fr-FR" altLang="fr-FR" sz="5900" b="1" dirty="0">
              <a:latin typeface="Comic Sans MS" panose="030F0902030302020204" pitchFamily="66" charset="0"/>
              <a:ea typeface="Comic Sans MS" panose="030F0902030302020204" pitchFamily="66" charset="0"/>
              <a:cs typeface="Comic Sans MS" panose="030F0902030302020204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fr-FR" altLang="fr-FR" sz="5900" b="1" dirty="0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   par :</a:t>
            </a:r>
          </a:p>
          <a:p>
            <a:pPr>
              <a:buFont typeface="Wingdings" pitchFamily="2" charset="2"/>
              <a:buNone/>
            </a:pPr>
            <a:endParaRPr lang="fr-FR" altLang="fr-FR" sz="5900" b="1" dirty="0">
              <a:latin typeface="Comic Sans MS" panose="030F0902030302020204" pitchFamily="66" charset="0"/>
              <a:ea typeface="Comic Sans MS" panose="030F0902030302020204" pitchFamily="66" charset="0"/>
              <a:cs typeface="Comic Sans MS" panose="030F0902030302020204" pitchFamily="66" charset="0"/>
            </a:endParaRPr>
          </a:p>
          <a:p>
            <a:pPr>
              <a:buFontTx/>
              <a:buChar char="-"/>
            </a:pPr>
            <a:r>
              <a:rPr lang="fr-FR" altLang="fr-FR" sz="5900" b="1" dirty="0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Déplacement  simultané   d'un  atome d'hydrogène</a:t>
            </a:r>
          </a:p>
          <a:p>
            <a:pPr>
              <a:buFontTx/>
              <a:buChar char="-"/>
            </a:pPr>
            <a:r>
              <a:rPr lang="fr-FR" altLang="fr-FR" sz="5900" b="1" dirty="0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et d'un doublet  d’ électron issu d'une double liaison  adjacente. </a:t>
            </a:r>
          </a:p>
          <a:p>
            <a:pPr>
              <a:buFont typeface="Wingdings" pitchFamily="2" charset="2"/>
              <a:buNone/>
            </a:pPr>
            <a:endParaRPr lang="fr-FR" altLang="fr-FR" sz="5900" b="1" dirty="0">
              <a:latin typeface="Arial" panose="020B0604020202020204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fr-FR" altLang="fr-FR" sz="5900" dirty="0"/>
              <a:t>  </a:t>
            </a:r>
          </a:p>
          <a:p>
            <a:pPr>
              <a:buFont typeface="Wingdings" pitchFamily="2" charset="2"/>
              <a:buNone/>
            </a:pPr>
            <a:endParaRPr lang="fr-FR" altLang="fr-FR" dirty="0"/>
          </a:p>
          <a:p>
            <a:endParaRPr lang="fr-FR" altLang="fr-FR" dirty="0"/>
          </a:p>
        </p:txBody>
      </p:sp>
      <p:sp>
        <p:nvSpPr>
          <p:cNvPr id="49155" name="Espace réservé du pied de page 3">
            <a:extLst>
              <a:ext uri="{FF2B5EF4-FFF2-40B4-BE49-F238E27FC236}">
                <a16:creationId xmlns:a16="http://schemas.microsoft.com/office/drawing/2014/main" id="{128B8746-DD6B-5E43-A36D-7B6E5627E5F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66445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                                                   K Sifi</a:t>
            </a:r>
          </a:p>
        </p:txBody>
      </p:sp>
    </p:spTree>
    <p:extLst>
      <p:ext uri="{BB962C8B-B14F-4D97-AF65-F5344CB8AC3E}">
        <p14:creationId xmlns:p14="http://schemas.microsoft.com/office/powerpoint/2010/main" val="28986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98BB8-DF54-0845-97E5-9AA3DABC4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fr-FR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7842CA7-55CA-0A48-B064-9BD916894C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84" y="44117"/>
            <a:ext cx="12159917" cy="6789951"/>
          </a:xfr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D71570B-E642-3646-9208-436FEA5D81BF}"/>
              </a:ext>
            </a:extLst>
          </p:cNvPr>
          <p:cNvGraphicFramePr/>
          <p:nvPr/>
        </p:nvGraphicFramePr>
        <p:xfrm>
          <a:off x="5667372" y="2714621"/>
          <a:ext cx="4572000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DD17359-E253-0348-B2E2-6A9A5EA6D79F}"/>
              </a:ext>
            </a:extLst>
          </p:cNvPr>
          <p:cNvGraphicFramePr/>
          <p:nvPr/>
        </p:nvGraphicFramePr>
        <p:xfrm>
          <a:off x="1524000" y="2786059"/>
          <a:ext cx="4071934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pSp>
        <p:nvGrpSpPr>
          <p:cNvPr id="51205" name="Group 7">
            <a:extLst>
              <a:ext uri="{FF2B5EF4-FFF2-40B4-BE49-F238E27FC236}">
                <a16:creationId xmlns:a16="http://schemas.microsoft.com/office/drawing/2014/main" id="{0AAB3609-0016-E04C-8CAD-04FEE38D9F7E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6424614"/>
            <a:ext cx="4071938" cy="433387"/>
            <a:chOff x="0" y="0"/>
            <a:chExt cx="4071934" cy="433485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4666B133-76F8-7446-BCC1-0998238816E8}"/>
                </a:ext>
              </a:extLst>
            </p:cNvPr>
            <p:cNvSpPr/>
            <p:nvPr/>
          </p:nvSpPr>
          <p:spPr>
            <a:xfrm>
              <a:off x="0" y="0"/>
              <a:ext cx="4071934" cy="43348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>
              <a:extLst>
                <a:ext uri="{FF2B5EF4-FFF2-40B4-BE49-F238E27FC236}">
                  <a16:creationId xmlns:a16="http://schemas.microsoft.com/office/drawing/2014/main" id="{EB8A3C03-BE26-2E40-83DA-9A0982FF04CF}"/>
                </a:ext>
              </a:extLst>
            </p:cNvPr>
            <p:cNvSpPr/>
            <p:nvPr/>
          </p:nvSpPr>
          <p:spPr>
            <a:xfrm>
              <a:off x="0" y="42872"/>
              <a:ext cx="4029071" cy="3906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2390" tIns="72390" rIns="72390" bIns="72390" spcCol="1270" anchor="ctr"/>
            <a:lstStyle/>
            <a:p>
              <a:pPr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BE" sz="1900" b="1" dirty="0">
                  <a:solidFill>
                    <a:schemeClr val="bg2"/>
                  </a:solidFill>
                </a:rPr>
                <a:t>Forme céto ou lactame de la guanine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026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>
            <a:extLst>
              <a:ext uri="{FF2B5EF4-FFF2-40B4-BE49-F238E27FC236}">
                <a16:creationId xmlns:a16="http://schemas.microsoft.com/office/drawing/2014/main" id="{BE4BCFA7-5649-3E43-B816-FC70C1E2FDD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2401888" y="333376"/>
            <a:ext cx="6286500" cy="10715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sz="2800" dirty="0">
                <a:solidFill>
                  <a:srgbClr val="FFC000"/>
                </a:solidFill>
                <a:latin typeface="Book Antiqua" pitchFamily="18" charset="0"/>
              </a:rPr>
              <a:t>            </a:t>
            </a:r>
            <a:r>
              <a:rPr lang="fr-FR" sz="4800" b="1" dirty="0">
                <a:solidFill>
                  <a:srgbClr val="FFC000"/>
                </a:solidFill>
                <a:latin typeface="Book Antiqua" pitchFamily="18" charset="0"/>
              </a:rPr>
              <a:t>I-Introduction</a:t>
            </a:r>
          </a:p>
        </p:txBody>
      </p:sp>
      <p:sp>
        <p:nvSpPr>
          <p:cNvPr id="203779" name="Rectangle 3">
            <a:extLst>
              <a:ext uri="{FF2B5EF4-FFF2-40B4-BE49-F238E27FC236}">
                <a16:creationId xmlns:a16="http://schemas.microsoft.com/office/drawing/2014/main" id="{2DE53BAE-B10A-BE4F-BE75-2D09B1795D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1789" y="1290639"/>
            <a:ext cx="10828421" cy="4900612"/>
          </a:xfrm>
        </p:spPr>
        <p:txBody>
          <a:bodyPr>
            <a:normAutofit/>
          </a:bodyPr>
          <a:lstStyle/>
          <a:p>
            <a:pPr marL="457200" lvl="1" indent="0" algn="just" eaLnBrk="1" hangingPunct="1">
              <a:lnSpc>
                <a:spcPct val="80000"/>
              </a:lnSpc>
              <a:buNone/>
            </a:pPr>
            <a:endParaRPr lang="fr-FR" altLang="fr-FR" sz="1800" b="1" dirty="0">
              <a:latin typeface="Arial" panose="020B0604020202020204" pitchFamily="34" charset="0"/>
            </a:endParaRPr>
          </a:p>
          <a:p>
            <a:pPr lvl="1" algn="just" eaLnBrk="1" hangingPunct="1">
              <a:lnSpc>
                <a:spcPct val="80000"/>
              </a:lnSpc>
            </a:pPr>
            <a:endParaRPr lang="fr-FR" altLang="fr-FR" sz="1800" b="1" dirty="0">
              <a:latin typeface="Arial" panose="020B0604020202020204" pitchFamily="34" charset="0"/>
            </a:endParaRPr>
          </a:p>
          <a:p>
            <a:pPr lvl="1" algn="just" eaLnBrk="1" hangingPunct="1">
              <a:lnSpc>
                <a:spcPct val="80000"/>
              </a:lnSpc>
            </a:pPr>
            <a:r>
              <a:rPr lang="fr-FR" altLang="fr-FR" sz="2000" b="1" dirty="0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Isolés initialement du noyau des cellules (nucléine),</a:t>
            </a:r>
          </a:p>
          <a:p>
            <a:pPr lvl="1" algn="just" eaLnBrk="1" hangingPunct="1">
              <a:lnSpc>
                <a:spcPct val="80000"/>
              </a:lnSpc>
            </a:pPr>
            <a:endParaRPr lang="fr-FR" altLang="fr-FR" sz="2000" b="1" dirty="0">
              <a:latin typeface="Comic Sans MS" panose="030F0902030302020204" pitchFamily="66" charset="0"/>
              <a:ea typeface="Comic Sans MS" panose="030F0902030302020204" pitchFamily="66" charset="0"/>
              <a:cs typeface="Comic Sans MS" panose="030F0902030302020204" pitchFamily="66" charset="0"/>
            </a:endParaRPr>
          </a:p>
          <a:p>
            <a:pPr lvl="1" algn="just" eaLnBrk="1" hangingPunct="1">
              <a:lnSpc>
                <a:spcPct val="80000"/>
              </a:lnSpc>
            </a:pPr>
            <a:r>
              <a:rPr lang="fr-FR" altLang="fr-FR" sz="2000" b="1" dirty="0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Du point de vue chimique ce sont acides faibles ,</a:t>
            </a:r>
          </a:p>
          <a:p>
            <a:pPr lvl="1" algn="just" eaLnBrk="1" hangingPunct="1">
              <a:lnSpc>
                <a:spcPct val="80000"/>
              </a:lnSpc>
            </a:pPr>
            <a:endParaRPr lang="fr-FR" altLang="fr-FR" sz="2000" b="1" dirty="0">
              <a:latin typeface="Comic Sans MS" panose="030F0902030302020204" pitchFamily="66" charset="0"/>
              <a:ea typeface="Comic Sans MS" panose="030F0902030302020204" pitchFamily="66" charset="0"/>
              <a:cs typeface="Comic Sans MS" panose="030F0902030302020204" pitchFamily="66" charset="0"/>
            </a:endParaRPr>
          </a:p>
          <a:p>
            <a:pPr lvl="1" algn="just" eaLnBrk="1" hangingPunct="1">
              <a:lnSpc>
                <a:spcPct val="80000"/>
              </a:lnSpc>
            </a:pPr>
            <a:r>
              <a:rPr lang="fr-FR" altLang="fr-FR" sz="2000" b="1" dirty="0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Substances présentes dans le noyau et dans le cytoplasme des cellules</a:t>
            </a:r>
          </a:p>
          <a:p>
            <a:pPr lvl="1" algn="just" eaLnBrk="1" hangingPunct="1">
              <a:lnSpc>
                <a:spcPct val="80000"/>
              </a:lnSpc>
            </a:pPr>
            <a:endParaRPr lang="fr-FR" altLang="fr-FR" sz="2000" b="1" dirty="0">
              <a:latin typeface="Comic Sans MS" panose="030F0902030302020204" pitchFamily="66" charset="0"/>
              <a:ea typeface="Comic Sans MS" panose="030F0902030302020204" pitchFamily="66" charset="0"/>
              <a:cs typeface="Comic Sans MS" panose="030F0902030302020204" pitchFamily="66" charset="0"/>
            </a:endParaRPr>
          </a:p>
          <a:p>
            <a:pPr lvl="1" algn="just" eaLnBrk="1" hangingPunct="1">
              <a:lnSpc>
                <a:spcPct val="80000"/>
              </a:lnSpc>
            </a:pPr>
            <a:r>
              <a:rPr lang="fr-FR" altLang="fr-FR" sz="2000" b="1" dirty="0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Il existe 2 types d`acides nucléiques: L’ADN et l’ARN.</a:t>
            </a:r>
          </a:p>
          <a:p>
            <a:pPr lvl="1" algn="just" eaLnBrk="1" hangingPunct="1">
              <a:lnSpc>
                <a:spcPct val="80000"/>
              </a:lnSpc>
            </a:pPr>
            <a:endParaRPr lang="fr-FR" altLang="fr-FR" sz="2000" b="1" dirty="0">
              <a:latin typeface="Comic Sans MS" panose="030F0902030302020204" pitchFamily="66" charset="0"/>
              <a:ea typeface="Comic Sans MS" panose="030F0902030302020204" pitchFamily="66" charset="0"/>
              <a:cs typeface="Comic Sans MS" panose="030F0902030302020204" pitchFamily="66" charset="0"/>
            </a:endParaRPr>
          </a:p>
          <a:p>
            <a:pPr lvl="1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fr-FR" altLang="fr-FR" sz="2000" b="1" dirty="0">
              <a:latin typeface="Comic Sans MS" panose="030F0902030302020204" pitchFamily="66" charset="0"/>
              <a:ea typeface="Comic Sans MS" panose="030F0902030302020204" pitchFamily="66" charset="0"/>
              <a:cs typeface="Comic Sans MS" panose="030F0902030302020204" pitchFamily="66" charset="0"/>
            </a:endParaRPr>
          </a:p>
          <a:p>
            <a:pPr lvl="1" algn="just" eaLnBrk="1" hangingPunct="1">
              <a:lnSpc>
                <a:spcPct val="80000"/>
              </a:lnSpc>
            </a:pPr>
            <a:r>
              <a:rPr lang="fr-FR" altLang="fr-FR" sz="2000" b="1" dirty="0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Macromolécules  formées par la répétition d`une sous unité appelée nucléotide</a:t>
            </a:r>
          </a:p>
        </p:txBody>
      </p:sp>
      <p:sp>
        <p:nvSpPr>
          <p:cNvPr id="18435" name="Espace réservé du pied de page 1">
            <a:extLst>
              <a:ext uri="{FF2B5EF4-FFF2-40B4-BE49-F238E27FC236}">
                <a16:creationId xmlns:a16="http://schemas.microsoft.com/office/drawing/2014/main" id="{83F19F8F-1F03-A048-A4E2-3BC3611F7CF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0958512" y="6191251"/>
            <a:ext cx="7302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>
                <a:latin typeface="Arial" panose="020B0604020202020204" pitchFamily="34" charset="0"/>
              </a:rPr>
              <a:t>                                                     K </a:t>
            </a:r>
            <a:r>
              <a:rPr lang="fr-FR" altLang="fr-FR" sz="1200" dirty="0" err="1">
                <a:latin typeface="Arial" panose="020B0604020202020204" pitchFamily="34" charset="0"/>
              </a:rPr>
              <a:t>Sifi</a:t>
            </a:r>
            <a:endParaRPr lang="fr-FR" altLang="fr-FR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49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72BCD-5C3D-6E41-A372-81B0F6ABC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fr-FR"/>
          </a:p>
        </p:txBody>
      </p:sp>
      <p:pic>
        <p:nvPicPr>
          <p:cNvPr id="53250" name="Picture 2">
            <a:extLst>
              <a:ext uri="{FF2B5EF4-FFF2-40B4-BE49-F238E27FC236}">
                <a16:creationId xmlns:a16="http://schemas.microsoft.com/office/drawing/2014/main" id="{9D39FE12-FA83-A644-A5B5-4E6A71411E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6994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B9E62C-17F3-0D4E-8CB3-F397F87A7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800" y="-147638"/>
            <a:ext cx="8229600" cy="1346200"/>
          </a:xfrm>
        </p:spPr>
        <p:txBody>
          <a:bodyPr>
            <a:normAutofit fontScale="90000"/>
          </a:bodyPr>
          <a:lstStyle/>
          <a:p>
            <a:r>
              <a:rPr lang="fr-FR" altLang="fr-FR" dirty="0">
                <a:solidFill>
                  <a:srgbClr val="FFC000"/>
                </a:solidFill>
                <a:latin typeface="Arial" panose="020B0604020202020204" pitchFamily="34" charset="0"/>
              </a:rPr>
              <a:t/>
            </a:r>
            <a:br>
              <a:rPr lang="fr-FR" altLang="fr-FR" dirty="0">
                <a:solidFill>
                  <a:srgbClr val="FFC000"/>
                </a:solidFill>
                <a:latin typeface="Arial" panose="020B0604020202020204" pitchFamily="34" charset="0"/>
              </a:rPr>
            </a:br>
            <a:r>
              <a:rPr lang="fr-FR" altLang="fr-FR" b="1" dirty="0">
                <a:solidFill>
                  <a:srgbClr val="FFC000"/>
                </a:solidFill>
                <a:latin typeface="Arial" panose="020B0604020202020204" pitchFamily="34" charset="0"/>
              </a:rPr>
              <a:t>2-L’ose</a:t>
            </a:r>
            <a:r>
              <a:rPr lang="fr-FR" altLang="fr-FR" dirty="0">
                <a:solidFill>
                  <a:srgbClr val="FFC000"/>
                </a:solidFill>
                <a:latin typeface="Arial" panose="020B0604020202020204" pitchFamily="34" charset="0"/>
              </a:rPr>
              <a:t/>
            </a:r>
            <a:br>
              <a:rPr lang="fr-FR" altLang="fr-FR" dirty="0">
                <a:solidFill>
                  <a:srgbClr val="FFC000"/>
                </a:solidFill>
                <a:latin typeface="Arial" panose="020B0604020202020204" pitchFamily="34" charset="0"/>
              </a:rPr>
            </a:br>
            <a:endParaRPr lang="fr-FR" altLang="fr-FR" dirty="0"/>
          </a:p>
        </p:txBody>
      </p:sp>
      <p:pic>
        <p:nvPicPr>
          <p:cNvPr id="55298" name="Picture 2">
            <a:extLst>
              <a:ext uri="{FF2B5EF4-FFF2-40B4-BE49-F238E27FC236}">
                <a16:creationId xmlns:a16="http://schemas.microsoft.com/office/drawing/2014/main" id="{4A5827B7-E441-F743-A5CD-088815C0B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412875"/>
            <a:ext cx="4765676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Espace réservé du pied de page 3">
            <a:extLst>
              <a:ext uri="{FF2B5EF4-FFF2-40B4-BE49-F238E27FC236}">
                <a16:creationId xmlns:a16="http://schemas.microsoft.com/office/drawing/2014/main" id="{D7623AB2-5853-BE4F-8BB9-A54F92990AC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754938" y="62865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                                                                                     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                                                  K Sifi</a:t>
            </a:r>
          </a:p>
        </p:txBody>
      </p:sp>
      <p:pic>
        <p:nvPicPr>
          <p:cNvPr id="55300" name="Picture 2">
            <a:extLst>
              <a:ext uri="{FF2B5EF4-FFF2-40B4-BE49-F238E27FC236}">
                <a16:creationId xmlns:a16="http://schemas.microsoft.com/office/drawing/2014/main" id="{562D41EB-084E-9A46-859C-1048022DD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00" y="2818482"/>
            <a:ext cx="2276475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2">
            <a:extLst>
              <a:ext uri="{FF2B5EF4-FFF2-40B4-BE49-F238E27FC236}">
                <a16:creationId xmlns:a16="http://schemas.microsoft.com/office/drawing/2014/main" id="{E87FF472-0EEA-8F46-8F7C-571F75120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863" y="2818481"/>
            <a:ext cx="2393950" cy="274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981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5">
            <a:extLst>
              <a:ext uri="{FF2B5EF4-FFF2-40B4-BE49-F238E27FC236}">
                <a16:creationId xmlns:a16="http://schemas.microsoft.com/office/drawing/2014/main" id="{EFBD2349-D81A-9D48-9778-098531C9F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"/>
            <a:ext cx="80327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5400" b="1">
                <a:solidFill>
                  <a:srgbClr val="FF0000"/>
                </a:solidFill>
                <a:latin typeface="Arial" panose="020B0604020202020204" pitchFamily="34" charset="0"/>
              </a:rPr>
              <a:t>3-L’acide phosphorique</a:t>
            </a:r>
          </a:p>
        </p:txBody>
      </p:sp>
      <p:sp>
        <p:nvSpPr>
          <p:cNvPr id="57348" name="Espace réservé du pied de page 1">
            <a:extLst>
              <a:ext uri="{FF2B5EF4-FFF2-40B4-BE49-F238E27FC236}">
                <a16:creationId xmlns:a16="http://schemas.microsoft.com/office/drawing/2014/main" id="{11493C23-ADD4-2B41-B8F1-363E3E2E10C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737475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solidFill>
                  <a:schemeClr val="bg1"/>
                </a:solidFill>
                <a:latin typeface="Arial" panose="020B0604020202020204" pitchFamily="34" charset="0"/>
              </a:rPr>
              <a:t>                                                       K sifi</a:t>
            </a:r>
          </a:p>
        </p:txBody>
      </p:sp>
      <p:pic>
        <p:nvPicPr>
          <p:cNvPr id="1028" name="Picture 4" descr="http://atlasgeneticsoncology.org/Educ/Images/PhosphateF.jpg">
            <a:extLst>
              <a:ext uri="{FF2B5EF4-FFF2-40B4-BE49-F238E27FC236}">
                <a16:creationId xmlns:a16="http://schemas.microsoft.com/office/drawing/2014/main" id="{1F90A605-C196-9F49-B658-DE2DA25D5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7" y="2390275"/>
            <a:ext cx="10131425" cy="385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71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>
            <a:extLst>
              <a:ext uri="{FF2B5EF4-FFF2-40B4-BE49-F238E27FC236}">
                <a16:creationId xmlns:a16="http://schemas.microsoft.com/office/drawing/2014/main" id="{9E7F89CC-612D-6841-A578-9E1F0B7842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7388" y="276485"/>
            <a:ext cx="10131425" cy="1456267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FFC000"/>
                </a:solidFill>
                <a:latin typeface="Arial" pitchFamily="34" charset="0"/>
                <a:ea typeface="+mj-ea"/>
              </a:rPr>
              <a:t>4- Les </a:t>
            </a:r>
            <a:r>
              <a:rPr lang="en-US" b="1" dirty="0" err="1">
                <a:solidFill>
                  <a:srgbClr val="FFC000"/>
                </a:solidFill>
                <a:latin typeface="Arial" pitchFamily="34" charset="0"/>
                <a:ea typeface="+mj-ea"/>
              </a:rPr>
              <a:t>nucl</a:t>
            </a:r>
            <a:r>
              <a:rPr lang="fr-FR" b="1" dirty="0">
                <a:solidFill>
                  <a:srgbClr val="FFC000"/>
                </a:solidFill>
                <a:effectLst/>
                <a:latin typeface="Arial" pitchFamily="34" charset="0"/>
                <a:ea typeface="+mj-ea"/>
              </a:rPr>
              <a:t>é</a:t>
            </a:r>
            <a:r>
              <a:rPr lang="en-US" b="1" dirty="0" err="1">
                <a:solidFill>
                  <a:srgbClr val="FFC000"/>
                </a:solidFill>
                <a:latin typeface="Arial" pitchFamily="34" charset="0"/>
                <a:ea typeface="+mj-ea"/>
              </a:rPr>
              <a:t>osides</a:t>
            </a:r>
            <a:endParaRPr lang="en-US" b="1" dirty="0">
              <a:solidFill>
                <a:srgbClr val="FFC000"/>
              </a:solidFill>
              <a:latin typeface="Arial" pitchFamily="34" charset="0"/>
              <a:ea typeface="+mj-ea"/>
            </a:endParaRPr>
          </a:p>
        </p:txBody>
      </p:sp>
      <p:sp>
        <p:nvSpPr>
          <p:cNvPr id="676867" name="Rectangle 3">
            <a:extLst>
              <a:ext uri="{FF2B5EF4-FFF2-40B4-BE49-F238E27FC236}">
                <a16:creationId xmlns:a16="http://schemas.microsoft.com/office/drawing/2014/main" id="{90EE2AE2-27E6-9145-B364-037F6773D5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2926" y="1643063"/>
            <a:ext cx="11405937" cy="452596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Association  base purique </a:t>
            </a:r>
            <a:r>
              <a:rPr lang="en-US" sz="2400" dirty="0" err="1">
                <a:latin typeface="Comic Sans MS" charset="0"/>
                <a:ea typeface="Comic Sans MS" charset="0"/>
                <a:cs typeface="Comic Sans MS" charset="0"/>
              </a:rPr>
              <a:t>ou</a:t>
            </a: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400" dirty="0" err="1">
                <a:latin typeface="Comic Sans MS" charset="0"/>
                <a:ea typeface="Comic Sans MS" charset="0"/>
                <a:cs typeface="Comic Sans MS" charset="0"/>
              </a:rPr>
              <a:t>pyrimidique</a:t>
            </a: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 avec un </a:t>
            </a:r>
            <a:r>
              <a:rPr lang="en-US" sz="2400" dirty="0" err="1">
                <a:latin typeface="Comic Sans MS" charset="0"/>
                <a:ea typeface="Comic Sans MS" charset="0"/>
                <a:cs typeface="Comic Sans MS" charset="0"/>
              </a:rPr>
              <a:t>ose</a:t>
            </a: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 ribose </a:t>
            </a:r>
            <a:r>
              <a:rPr lang="en-US" sz="2400" dirty="0" err="1">
                <a:latin typeface="Comic Sans MS" charset="0"/>
                <a:ea typeface="Comic Sans MS" charset="0"/>
                <a:cs typeface="Comic Sans MS" charset="0"/>
              </a:rPr>
              <a:t>ou</a:t>
            </a: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400" dirty="0" err="1">
                <a:latin typeface="Comic Sans MS" charset="0"/>
                <a:ea typeface="Comic Sans MS" charset="0"/>
                <a:cs typeface="Comic Sans MS" charset="0"/>
              </a:rPr>
              <a:t>désoxyribose</a:t>
            </a: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.</a:t>
            </a:r>
          </a:p>
        </p:txBody>
      </p:sp>
      <p:sp>
        <p:nvSpPr>
          <p:cNvPr id="676868" name="AutoShape 4">
            <a:extLst>
              <a:ext uri="{FF2B5EF4-FFF2-40B4-BE49-F238E27FC236}">
                <a16:creationId xmlns:a16="http://schemas.microsoft.com/office/drawing/2014/main" id="{39FB0AA4-5967-0A45-AC93-CC19B0B78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76" y="4375484"/>
            <a:ext cx="1800225" cy="1285875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 dirty="0">
                <a:solidFill>
                  <a:srgbClr val="006600"/>
                </a:solidFill>
              </a:rPr>
              <a:t>base</a:t>
            </a:r>
          </a:p>
        </p:txBody>
      </p:sp>
      <p:sp>
        <p:nvSpPr>
          <p:cNvPr id="676869" name="Oval 5">
            <a:extLst>
              <a:ext uri="{FF2B5EF4-FFF2-40B4-BE49-F238E27FC236}">
                <a16:creationId xmlns:a16="http://schemas.microsoft.com/office/drawing/2014/main" id="{E092102A-8B57-4547-B522-49CF95005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5" y="4375484"/>
            <a:ext cx="1214438" cy="135731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600" b="1" dirty="0">
                <a:solidFill>
                  <a:srgbClr val="006600"/>
                </a:solidFill>
              </a:rPr>
              <a:t>ose</a:t>
            </a:r>
          </a:p>
        </p:txBody>
      </p:sp>
      <p:sp>
        <p:nvSpPr>
          <p:cNvPr id="59397" name="Espace réservé du pied de page 1">
            <a:extLst>
              <a:ext uri="{FF2B5EF4-FFF2-40B4-BE49-F238E27FC236}">
                <a16:creationId xmlns:a16="http://schemas.microsoft.com/office/drawing/2014/main" id="{3D387387-B27F-934A-907E-BEAC90F4198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66445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                                                   K Sifi</a:t>
            </a:r>
          </a:p>
        </p:txBody>
      </p:sp>
    </p:spTree>
    <p:extLst>
      <p:ext uri="{BB962C8B-B14F-4D97-AF65-F5344CB8AC3E}">
        <p14:creationId xmlns:p14="http://schemas.microsoft.com/office/powerpoint/2010/main" val="147882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6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9" dur="2000" fill="hold"/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8" grpId="0" animBg="1"/>
      <p:bldP spid="676869" grpId="0" animBg="1"/>
      <p:bldP spid="676869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7242" name="Picture 10">
            <a:extLst>
              <a:ext uri="{FF2B5EF4-FFF2-40B4-BE49-F238E27FC236}">
                <a16:creationId xmlns:a16="http://schemas.microsoft.com/office/drawing/2014/main" id="{D63242AD-C141-B94D-88BA-CAF27FDBC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7" y="3429000"/>
            <a:ext cx="4130675" cy="30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7243" name="Picture 11">
            <a:extLst>
              <a:ext uri="{FF2B5EF4-FFF2-40B4-BE49-F238E27FC236}">
                <a16:creationId xmlns:a16="http://schemas.microsoft.com/office/drawing/2014/main" id="{35040FDA-B0AC-7D41-8BE6-33836B79C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" y="3429000"/>
            <a:ext cx="3848101" cy="30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Espace réservé du pied de page 1">
            <a:extLst>
              <a:ext uri="{FF2B5EF4-FFF2-40B4-BE49-F238E27FC236}">
                <a16:creationId xmlns:a16="http://schemas.microsoft.com/office/drawing/2014/main" id="{0CAB66AC-49D3-C14F-8542-75B03B2E153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737475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solidFill>
                  <a:schemeClr val="bg1"/>
                </a:solidFill>
                <a:latin typeface="Arial" panose="020B0604020202020204" pitchFamily="34" charset="0"/>
              </a:rPr>
              <a:t>                                                      K Sifi</a:t>
            </a:r>
          </a:p>
        </p:txBody>
      </p:sp>
      <p:pic>
        <p:nvPicPr>
          <p:cNvPr id="61444" name="Picture 2">
            <a:extLst>
              <a:ext uri="{FF2B5EF4-FFF2-40B4-BE49-F238E27FC236}">
                <a16:creationId xmlns:a16="http://schemas.microsoft.com/office/drawing/2014/main" id="{715FC254-916D-7142-B700-B4D0DDBAE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529" y="227849"/>
            <a:ext cx="3533775" cy="303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Rectangle 2">
            <a:extLst>
              <a:ext uri="{FF2B5EF4-FFF2-40B4-BE49-F238E27FC236}">
                <a16:creationId xmlns:a16="http://schemas.microsoft.com/office/drawing/2014/main" id="{D50123DB-ED7B-DA4D-B91A-AAB7B928C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51" y="227849"/>
            <a:ext cx="3848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b="1" dirty="0">
                <a:solidFill>
                  <a:srgbClr val="FFC000"/>
                </a:solidFill>
                <a:latin typeface="Arial" panose="020B0604020202020204" pitchFamily="34" charset="0"/>
              </a:rPr>
              <a:t>4- Les </a:t>
            </a:r>
            <a:r>
              <a:rPr lang="en-US" altLang="fr-FR" b="1" dirty="0" err="1">
                <a:solidFill>
                  <a:srgbClr val="FFC000"/>
                </a:solidFill>
                <a:latin typeface="Arial" panose="020B0604020202020204" pitchFamily="34" charset="0"/>
              </a:rPr>
              <a:t>nucl</a:t>
            </a:r>
            <a:r>
              <a:rPr lang="fr-FR" altLang="fr-FR" b="1" dirty="0" err="1">
                <a:solidFill>
                  <a:srgbClr val="FFC000"/>
                </a:solidFill>
                <a:latin typeface="Arial" panose="020B0604020202020204" pitchFamily="34" charset="0"/>
              </a:rPr>
              <a:t>é</a:t>
            </a:r>
            <a:r>
              <a:rPr lang="en-US" altLang="fr-FR" b="1" dirty="0" err="1">
                <a:solidFill>
                  <a:srgbClr val="FFC000"/>
                </a:solidFill>
                <a:latin typeface="Arial" panose="020B0604020202020204" pitchFamily="34" charset="0"/>
              </a:rPr>
              <a:t>osides</a:t>
            </a:r>
            <a:endParaRPr lang="fr-FR" altLang="fr-FR" b="1" dirty="0"/>
          </a:p>
        </p:txBody>
      </p:sp>
    </p:spTree>
    <p:extLst>
      <p:ext uri="{BB962C8B-B14F-4D97-AF65-F5344CB8AC3E}">
        <p14:creationId xmlns:p14="http://schemas.microsoft.com/office/powerpoint/2010/main" val="204423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7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7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7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07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7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07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7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3" name="Rectangle 3">
            <a:extLst>
              <a:ext uri="{FF2B5EF4-FFF2-40B4-BE49-F238E27FC236}">
                <a16:creationId xmlns:a16="http://schemas.microsoft.com/office/drawing/2014/main" id="{FE0A3C39-B798-7940-AF79-0B81534805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fr-FR"/>
          </a:p>
        </p:txBody>
      </p:sp>
      <p:pic>
        <p:nvPicPr>
          <p:cNvPr id="609284" name="Picture 4">
            <a:extLst>
              <a:ext uri="{FF2B5EF4-FFF2-40B4-BE49-F238E27FC236}">
                <a16:creationId xmlns:a16="http://schemas.microsoft.com/office/drawing/2014/main" id="{A4ED95B8-F7F4-AE40-8E53-EAB17701C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Espace réservé du pied de page 1">
            <a:extLst>
              <a:ext uri="{FF2B5EF4-FFF2-40B4-BE49-F238E27FC236}">
                <a16:creationId xmlns:a16="http://schemas.microsoft.com/office/drawing/2014/main" id="{9B08986C-1084-624B-B369-90D4EB6BAC7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737475" y="638175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solidFill>
                  <a:schemeClr val="bg1"/>
                </a:solidFill>
                <a:latin typeface="Arial" panose="020B0604020202020204" pitchFamily="34" charset="0"/>
              </a:rPr>
              <a:t>                                                      K Sifi</a:t>
            </a:r>
          </a:p>
        </p:txBody>
      </p:sp>
    </p:spTree>
    <p:extLst>
      <p:ext uri="{BB962C8B-B14F-4D97-AF65-F5344CB8AC3E}">
        <p14:creationId xmlns:p14="http://schemas.microsoft.com/office/powerpoint/2010/main" val="302589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9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9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9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184705-C080-0246-8770-D82B36296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fr-FR"/>
          </a:p>
        </p:txBody>
      </p:sp>
      <p:pic>
        <p:nvPicPr>
          <p:cNvPr id="64514" name="Constantine 45.m4a">
            <a:hlinkClick r:id="" action="ppaction://media"/>
            <a:extLst>
              <a:ext uri="{FF2B5EF4-FFF2-40B4-BE49-F238E27FC236}">
                <a16:creationId xmlns:a16="http://schemas.microsoft.com/office/drawing/2014/main" id="{CF58580B-55B0-7646-A5D3-28AC6F3937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89600" y="3455988"/>
            <a:ext cx="812800" cy="812800"/>
          </a:xfrm>
        </p:spPr>
      </p:pic>
      <p:sp>
        <p:nvSpPr>
          <p:cNvPr id="64515" name="Espace réservé du pied de page 3">
            <a:extLst>
              <a:ext uri="{FF2B5EF4-FFF2-40B4-BE49-F238E27FC236}">
                <a16:creationId xmlns:a16="http://schemas.microsoft.com/office/drawing/2014/main" id="{71ADE77A-7062-604C-A55A-A61E41DF87C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1200">
              <a:latin typeface="Arial" panose="020B0604020202020204" pitchFamily="34" charset="0"/>
            </a:endParaRPr>
          </a:p>
        </p:txBody>
      </p:sp>
      <p:pic>
        <p:nvPicPr>
          <p:cNvPr id="64516" name="Picture 2">
            <a:extLst>
              <a:ext uri="{FF2B5EF4-FFF2-40B4-BE49-F238E27FC236}">
                <a16:creationId xmlns:a16="http://schemas.microsoft.com/office/drawing/2014/main" id="{9F4DB972-9C78-C44D-A9A3-C7B9A020C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893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>
            <a:extLst>
              <a:ext uri="{FF2B5EF4-FFF2-40B4-BE49-F238E27FC236}">
                <a16:creationId xmlns:a16="http://schemas.microsoft.com/office/drawing/2014/main" id="{2C7B96AD-1AB5-3B43-8FA7-623CA5CD5E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29371"/>
            <a:ext cx="10131425" cy="145626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b="1" dirty="0">
                <a:solidFill>
                  <a:srgbClr val="FFC000"/>
                </a:solidFill>
                <a:latin typeface="Arial" pitchFamily="34" charset="0"/>
              </a:rPr>
              <a:t>5-Les nucléotides</a:t>
            </a:r>
          </a:p>
        </p:txBody>
      </p:sp>
      <p:sp>
        <p:nvSpPr>
          <p:cNvPr id="598020" name="AutoShape 4">
            <a:extLst>
              <a:ext uri="{FF2B5EF4-FFF2-40B4-BE49-F238E27FC236}">
                <a16:creationId xmlns:a16="http://schemas.microsoft.com/office/drawing/2014/main" id="{B2942D13-68BF-FD40-A3AF-123F9C99A70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881439" y="4429125"/>
            <a:ext cx="1800225" cy="719138"/>
          </a:xfrm>
          <a:prstGeom prst="flowChartOnlineStorage">
            <a:avLst/>
          </a:prstGeom>
          <a:gradFill rotWithShape="1">
            <a:gsLst>
              <a:gs pos="0">
                <a:srgbClr val="FFFF00"/>
              </a:gs>
              <a:gs pos="100000">
                <a:srgbClr val="A2A2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002060"/>
                </a:solidFill>
              </a:rPr>
              <a:t>Base </a:t>
            </a:r>
          </a:p>
        </p:txBody>
      </p:sp>
      <p:sp>
        <p:nvSpPr>
          <p:cNvPr id="598022" name="AutoShape 6">
            <a:extLst>
              <a:ext uri="{FF2B5EF4-FFF2-40B4-BE49-F238E27FC236}">
                <a16:creationId xmlns:a16="http://schemas.microsoft.com/office/drawing/2014/main" id="{5019253D-0494-7241-BFFE-3752C8FDDD1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524376" y="2357439"/>
            <a:ext cx="1655763" cy="720725"/>
          </a:xfrm>
          <a:prstGeom prst="flowChartOnlineStorage">
            <a:avLst/>
          </a:prstGeom>
          <a:gradFill rotWithShape="1">
            <a:gsLst>
              <a:gs pos="0">
                <a:srgbClr val="FF00FF"/>
              </a:gs>
              <a:gs pos="100000">
                <a:srgbClr val="9A009A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chemeClr val="bg2"/>
                </a:solidFill>
              </a:rPr>
              <a:t>ose</a:t>
            </a:r>
          </a:p>
        </p:txBody>
      </p:sp>
      <p:sp>
        <p:nvSpPr>
          <p:cNvPr id="598023" name="AutoShape 7">
            <a:extLst>
              <a:ext uri="{FF2B5EF4-FFF2-40B4-BE49-F238E27FC236}">
                <a16:creationId xmlns:a16="http://schemas.microsoft.com/office/drawing/2014/main" id="{387DC26C-685A-9D46-8A54-4C15C57F186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751764" y="2396124"/>
            <a:ext cx="1944687" cy="720725"/>
          </a:xfrm>
          <a:prstGeom prst="flowChartOnlineStorage">
            <a:avLst/>
          </a:prstGeom>
          <a:gradFill rotWithShape="1">
            <a:gsLst>
              <a:gs pos="0">
                <a:srgbClr val="CCFFCC"/>
              </a:gs>
              <a:gs pos="100000">
                <a:srgbClr val="82A28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/>
              <a:t>    </a:t>
            </a:r>
            <a:r>
              <a:rPr lang="fr-FR" altLang="fr-FR" sz="2400" b="1">
                <a:solidFill>
                  <a:schemeClr val="bg2"/>
                </a:solidFill>
              </a:rPr>
              <a:t>phosphate</a:t>
            </a: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E5553296-06EC-D64B-96EC-FFB073C1A21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024189" y="2357439"/>
            <a:ext cx="1800225" cy="719137"/>
          </a:xfrm>
          <a:prstGeom prst="flowChartOnlineStorage">
            <a:avLst/>
          </a:prstGeom>
          <a:gradFill rotWithShape="1">
            <a:gsLst>
              <a:gs pos="0">
                <a:srgbClr val="FFFF00"/>
              </a:gs>
              <a:gs pos="100000">
                <a:srgbClr val="A2A2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002060"/>
                </a:solidFill>
              </a:rPr>
              <a:t>Base </a:t>
            </a:r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B3443F7F-A85A-EE4D-9790-070EC3D95D8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381626" y="4429126"/>
            <a:ext cx="1655763" cy="720725"/>
          </a:xfrm>
          <a:prstGeom prst="flowChartOnlineStorage">
            <a:avLst/>
          </a:prstGeom>
          <a:gradFill rotWithShape="1">
            <a:gsLst>
              <a:gs pos="0">
                <a:srgbClr val="FF00FF"/>
              </a:gs>
              <a:gs pos="100000">
                <a:srgbClr val="9A009A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chemeClr val="bg2"/>
                </a:solidFill>
              </a:rPr>
              <a:t>ose</a:t>
            </a:r>
          </a:p>
        </p:txBody>
      </p:sp>
      <p:sp>
        <p:nvSpPr>
          <p:cNvPr id="12" name="AutoShape 7">
            <a:extLst>
              <a:ext uri="{FF2B5EF4-FFF2-40B4-BE49-F238E27FC236}">
                <a16:creationId xmlns:a16="http://schemas.microsoft.com/office/drawing/2014/main" id="{DD6835CE-0027-C347-9B77-E1FC01D1217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738939" y="4429126"/>
            <a:ext cx="1944687" cy="720725"/>
          </a:xfrm>
          <a:prstGeom prst="flowChartOnlineStorage">
            <a:avLst/>
          </a:prstGeom>
          <a:gradFill rotWithShape="1">
            <a:gsLst>
              <a:gs pos="0">
                <a:srgbClr val="CCFFCC"/>
              </a:gs>
              <a:gs pos="100000">
                <a:srgbClr val="82A28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/>
              <a:t>    </a:t>
            </a:r>
            <a:r>
              <a:rPr lang="fr-FR" altLang="fr-FR" sz="2400" b="1">
                <a:solidFill>
                  <a:schemeClr val="bg2"/>
                </a:solidFill>
              </a:rPr>
              <a:t>phosphate</a:t>
            </a:r>
          </a:p>
        </p:txBody>
      </p:sp>
      <p:sp>
        <p:nvSpPr>
          <p:cNvPr id="66568" name="Rectangle 12">
            <a:extLst>
              <a:ext uri="{FF2B5EF4-FFF2-40B4-BE49-F238E27FC236}">
                <a16:creationId xmlns:a16="http://schemas.microsoft.com/office/drawing/2014/main" id="{3BB509A9-929A-8D47-9F64-057BAE5F2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76" y="3285290"/>
            <a:ext cx="228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 dirty="0"/>
              <a:t>nucléoside</a:t>
            </a:r>
          </a:p>
        </p:txBody>
      </p:sp>
      <p:sp>
        <p:nvSpPr>
          <p:cNvPr id="66569" name="Rectangle 13">
            <a:extLst>
              <a:ext uri="{FF2B5EF4-FFF2-40B4-BE49-F238E27FC236}">
                <a16:creationId xmlns:a16="http://schemas.microsoft.com/office/drawing/2014/main" id="{0F67196B-50D2-5B48-88CE-C767EE0F5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8362" y="3379789"/>
            <a:ext cx="3787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 dirty="0"/>
              <a:t>Acide phosphorique </a:t>
            </a:r>
          </a:p>
        </p:txBody>
      </p:sp>
      <p:sp>
        <p:nvSpPr>
          <p:cNvPr id="66570" name="Rectangle 14">
            <a:extLst>
              <a:ext uri="{FF2B5EF4-FFF2-40B4-BE49-F238E27FC236}">
                <a16:creationId xmlns:a16="http://schemas.microsoft.com/office/drawing/2014/main" id="{B3618DC5-B75C-C646-B9C0-7627FAB59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500688"/>
            <a:ext cx="2643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 u="sng" dirty="0">
                <a:solidFill>
                  <a:srgbClr val="FFC000"/>
                </a:solidFill>
                <a:latin typeface="Arial" panose="020B0604020202020204" pitchFamily="34" charset="0"/>
              </a:rPr>
              <a:t>Nucléotide</a:t>
            </a:r>
            <a:endParaRPr lang="en-US" altLang="fr-FR" dirty="0"/>
          </a:p>
        </p:txBody>
      </p:sp>
      <p:sp>
        <p:nvSpPr>
          <p:cNvPr id="66571" name="Rectangle 16">
            <a:extLst>
              <a:ext uri="{FF2B5EF4-FFF2-40B4-BE49-F238E27FC236}">
                <a16:creationId xmlns:a16="http://schemas.microsoft.com/office/drawing/2014/main" id="{F97E79DA-EB96-3D4B-BA9C-C053CBA2D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687" y="1571626"/>
            <a:ext cx="6929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/>
              <a:t>Esters phosphoriques des nucléosides.</a:t>
            </a:r>
          </a:p>
        </p:txBody>
      </p:sp>
      <p:sp>
        <p:nvSpPr>
          <p:cNvPr id="66572" name="Espace réservé du pied de page 1">
            <a:extLst>
              <a:ext uri="{FF2B5EF4-FFF2-40B4-BE49-F238E27FC236}">
                <a16:creationId xmlns:a16="http://schemas.microsoft.com/office/drawing/2014/main" id="{A577A2E3-056D-FE41-9695-F49F419A53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66445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                                                   K Sifi</a:t>
            </a:r>
          </a:p>
        </p:txBody>
      </p:sp>
    </p:spTree>
    <p:extLst>
      <p:ext uri="{BB962C8B-B14F-4D97-AF65-F5344CB8AC3E}">
        <p14:creationId xmlns:p14="http://schemas.microsoft.com/office/powerpoint/2010/main" val="3393676787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80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8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98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98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5980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5980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2" dur="2000" fill="hold"/>
                                        <p:tgtEl>
                                          <p:spTgt spid="5980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8018" grpId="0"/>
      <p:bldP spid="598020" grpId="0" animBg="1"/>
      <p:bldP spid="598022" grpId="0" animBg="1"/>
      <p:bldP spid="598023" grpId="0" animBg="1"/>
      <p:bldP spid="10" grpId="0" animBg="1"/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186D0-2682-D043-90DD-1D0A2A072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fr-FR" dirty="0"/>
              <a:t>   </a:t>
            </a:r>
          </a:p>
        </p:txBody>
      </p:sp>
      <p:pic>
        <p:nvPicPr>
          <p:cNvPr id="68610" name="Picture 2">
            <a:extLst>
              <a:ext uri="{FF2B5EF4-FFF2-40B4-BE49-F238E27FC236}">
                <a16:creationId xmlns:a16="http://schemas.microsoft.com/office/drawing/2014/main" id="{4454BC56-7DB7-C847-AA8B-CAF3C375A4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8661" y="240770"/>
            <a:ext cx="4716462" cy="4315188"/>
          </a:xfrm>
        </p:spPr>
      </p:pic>
      <p:sp>
        <p:nvSpPr>
          <p:cNvPr id="68611" name="Espace réservé du pied de page 2">
            <a:extLst>
              <a:ext uri="{FF2B5EF4-FFF2-40B4-BE49-F238E27FC236}">
                <a16:creationId xmlns:a16="http://schemas.microsoft.com/office/drawing/2014/main" id="{3C0EF05B-A91F-EC4D-90B0-2EB2F9FD91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737475" y="63373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solidFill>
                  <a:schemeClr val="bg1"/>
                </a:solidFill>
                <a:latin typeface="Arial" panose="020B0604020202020204" pitchFamily="34" charset="0"/>
              </a:rPr>
              <a:t>                                                  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solidFill>
                  <a:schemeClr val="bg1"/>
                </a:solidFill>
                <a:latin typeface="Arial" panose="020B0604020202020204" pitchFamily="34" charset="0"/>
              </a:rPr>
              <a:t>                                                      K Sifi</a:t>
            </a:r>
          </a:p>
        </p:txBody>
      </p:sp>
      <p:pic>
        <p:nvPicPr>
          <p:cNvPr id="68612" name="Picture 2">
            <a:extLst>
              <a:ext uri="{FF2B5EF4-FFF2-40B4-BE49-F238E27FC236}">
                <a16:creationId xmlns:a16="http://schemas.microsoft.com/office/drawing/2014/main" id="{66F6D7DC-1C86-B04E-8B1E-ACC3D75AC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6" y="1867568"/>
            <a:ext cx="5137649" cy="477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117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A7101-1FAF-0D48-8DCB-078A4391E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fr-FR"/>
          </a:p>
        </p:txBody>
      </p:sp>
      <p:pic>
        <p:nvPicPr>
          <p:cNvPr id="70658" name="Picture 2">
            <a:extLst>
              <a:ext uri="{FF2B5EF4-FFF2-40B4-BE49-F238E27FC236}">
                <a16:creationId xmlns:a16="http://schemas.microsoft.com/office/drawing/2014/main" id="{203AC398-1D96-DA49-AF25-4C64973B1E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0513" y="26988"/>
            <a:ext cx="9144000" cy="6858000"/>
          </a:xfrm>
        </p:spPr>
      </p:pic>
      <p:sp>
        <p:nvSpPr>
          <p:cNvPr id="70659" name="Espace réservé du pied de page 2">
            <a:extLst>
              <a:ext uri="{FF2B5EF4-FFF2-40B4-BE49-F238E27FC236}">
                <a16:creationId xmlns:a16="http://schemas.microsoft.com/office/drawing/2014/main" id="{747A43C6-D072-7E45-8F8E-74DB1A2A386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737475" y="63373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solidFill>
                  <a:schemeClr val="bg1"/>
                </a:solidFill>
                <a:latin typeface="Arial" panose="020B0604020202020204" pitchFamily="34" charset="0"/>
              </a:rPr>
              <a:t>                                                      K Sifi</a:t>
            </a:r>
          </a:p>
        </p:txBody>
      </p:sp>
    </p:spTree>
    <p:extLst>
      <p:ext uri="{BB962C8B-B14F-4D97-AF65-F5344CB8AC3E}">
        <p14:creationId xmlns:p14="http://schemas.microsoft.com/office/powerpoint/2010/main" val="177463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>
            <a:extLst>
              <a:ext uri="{FF2B5EF4-FFF2-40B4-BE49-F238E27FC236}">
                <a16:creationId xmlns:a16="http://schemas.microsoft.com/office/drawing/2014/main" id="{AFCC97FA-1A32-FC4C-8505-907ACE531F8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524000" y="347664"/>
            <a:ext cx="8858250" cy="7778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b="1" dirty="0">
                <a:solidFill>
                  <a:srgbClr val="FFC000"/>
                </a:solidFill>
                <a:latin typeface="Book Antiqua" pitchFamily="18" charset="0"/>
              </a:rPr>
              <a:t>II-Structure de l’ADN et de l’ARN</a:t>
            </a:r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571F32DF-4B3E-8941-9E95-7C0B293682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55032" y="981076"/>
            <a:ext cx="9298656" cy="5808663"/>
          </a:xfrm>
        </p:spPr>
        <p:txBody>
          <a:bodyPr>
            <a:normAutofit/>
          </a:bodyPr>
          <a:lstStyle/>
          <a:p>
            <a:pPr algn="just" eaLnBrk="1" hangingPunct="1"/>
            <a:endParaRPr lang="fr-FR" altLang="fr-FR" sz="2400" b="1" dirty="0">
              <a:latin typeface="Arial" panose="020B0604020202020204" pitchFamily="34" charset="0"/>
            </a:endParaRPr>
          </a:p>
          <a:p>
            <a:pPr algn="just" eaLnBrk="1" hangingPunct="1"/>
            <a:r>
              <a:rPr lang="fr-FR" altLang="fr-FR" sz="2400" dirty="0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L’ADN :                                                                                    </a:t>
            </a:r>
          </a:p>
          <a:p>
            <a:pPr algn="just" eaLnBrk="1" hangingPunct="1">
              <a:buFont typeface="Wingdings" pitchFamily="2" charset="2"/>
              <a:buChar char="Ø"/>
            </a:pPr>
            <a:endParaRPr lang="fr-FR" altLang="fr-FR" sz="2000" dirty="0">
              <a:latin typeface="Comic Sans MS" panose="030F0902030302020204" pitchFamily="66" charset="0"/>
              <a:ea typeface="Comic Sans MS" panose="030F0902030302020204" pitchFamily="66" charset="0"/>
              <a:cs typeface="Comic Sans MS" panose="030F0902030302020204" pitchFamily="66" charset="0"/>
            </a:endParaRPr>
          </a:p>
          <a:p>
            <a:pPr algn="just" eaLnBrk="1" hangingPunct="1">
              <a:buFont typeface="Wingdings" pitchFamily="2" charset="2"/>
              <a:buChar char="Ø"/>
            </a:pPr>
            <a:r>
              <a:rPr lang="fr-FR" altLang="fr-FR" sz="2400" dirty="0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le support de l`information génétique,                               </a:t>
            </a:r>
          </a:p>
          <a:p>
            <a:pPr algn="just" eaLnBrk="1" hangingPunct="1">
              <a:buFont typeface="Wingdings" pitchFamily="2" charset="2"/>
              <a:buChar char="Ø"/>
            </a:pPr>
            <a:endParaRPr lang="fr-FR" altLang="fr-FR" sz="2000" dirty="0">
              <a:latin typeface="Comic Sans MS" panose="030F0902030302020204" pitchFamily="66" charset="0"/>
              <a:ea typeface="Comic Sans MS" panose="030F0902030302020204" pitchFamily="66" charset="0"/>
              <a:cs typeface="Comic Sans MS" panose="030F0902030302020204" pitchFamily="66" charset="0"/>
            </a:endParaRPr>
          </a:p>
          <a:p>
            <a:pPr algn="just" eaLnBrk="1" hangingPunct="1">
              <a:buFont typeface="Wingdings" pitchFamily="2" charset="2"/>
              <a:buChar char="Ø"/>
            </a:pPr>
            <a:r>
              <a:rPr lang="fr-FR" altLang="fr-FR" sz="2400" dirty="0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le principale véhicule du phénomène de l`hérédité .</a:t>
            </a:r>
          </a:p>
          <a:p>
            <a:pPr algn="just" eaLnBrk="1" hangingPunct="1">
              <a:buFont typeface="Wingdings" pitchFamily="2" charset="2"/>
              <a:buNone/>
            </a:pPr>
            <a:endParaRPr lang="fr-FR" altLang="fr-FR" sz="2000" dirty="0">
              <a:latin typeface="Comic Sans MS" panose="030F0902030302020204" pitchFamily="66" charset="0"/>
              <a:ea typeface="Comic Sans MS" panose="030F0902030302020204" pitchFamily="66" charset="0"/>
              <a:cs typeface="Comic Sans MS" panose="030F0902030302020204" pitchFamily="66" charset="0"/>
            </a:endParaRPr>
          </a:p>
          <a:p>
            <a:pPr algn="just" eaLnBrk="1" hangingPunct="1"/>
            <a:r>
              <a:rPr lang="fr-FR" altLang="fr-FR" sz="2400" dirty="0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 L’ADN :      </a:t>
            </a:r>
          </a:p>
          <a:p>
            <a:pPr algn="just" eaLnBrk="1" hangingPunct="1">
              <a:buFont typeface="Wingdings" pitchFamily="2" charset="2"/>
              <a:buChar char="Ø"/>
            </a:pPr>
            <a:endParaRPr lang="fr-FR" altLang="fr-FR" sz="2000" dirty="0">
              <a:latin typeface="Comic Sans MS" panose="030F0902030302020204" pitchFamily="66" charset="0"/>
              <a:ea typeface="Comic Sans MS" panose="030F0902030302020204" pitchFamily="66" charset="0"/>
              <a:cs typeface="Comic Sans MS" panose="030F0902030302020204" pitchFamily="66" charset="0"/>
            </a:endParaRPr>
          </a:p>
          <a:p>
            <a:pPr algn="just" eaLnBrk="1" hangingPunct="1">
              <a:buFont typeface="Wingdings" pitchFamily="2" charset="2"/>
              <a:buChar char="Ø"/>
            </a:pPr>
            <a:r>
              <a:rPr lang="fr-FR" altLang="fr-FR" sz="2400" dirty="0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Nucléaire</a:t>
            </a:r>
          </a:p>
          <a:p>
            <a:pPr algn="just" eaLnBrk="1" hangingPunct="1">
              <a:buFont typeface="Wingdings" pitchFamily="2" charset="2"/>
              <a:buChar char="Ø"/>
            </a:pPr>
            <a:endParaRPr lang="fr-FR" altLang="fr-FR" sz="2000" dirty="0">
              <a:latin typeface="Comic Sans MS" panose="030F0902030302020204" pitchFamily="66" charset="0"/>
              <a:ea typeface="Comic Sans MS" panose="030F0902030302020204" pitchFamily="66" charset="0"/>
              <a:cs typeface="Comic Sans MS" panose="030F0902030302020204" pitchFamily="66" charset="0"/>
            </a:endParaRPr>
          </a:p>
          <a:p>
            <a:pPr algn="just" eaLnBrk="1" hangingPunct="1">
              <a:buFont typeface="Wingdings" pitchFamily="2" charset="2"/>
              <a:buChar char="Ø"/>
            </a:pPr>
            <a:r>
              <a:rPr lang="fr-FR" altLang="fr-FR" sz="2400" dirty="0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Mitochondrial                                                      </a:t>
            </a:r>
            <a:endParaRPr lang="fr-FR" altLang="fr-FR" sz="2400" dirty="0">
              <a:latin typeface="Arial" panose="020B0604020202020204" pitchFamily="34" charset="0"/>
            </a:endParaRPr>
          </a:p>
        </p:txBody>
      </p:sp>
      <p:sp>
        <p:nvSpPr>
          <p:cNvPr id="20483" name="Espace réservé du pied de page 1">
            <a:extLst>
              <a:ext uri="{FF2B5EF4-FFF2-40B4-BE49-F238E27FC236}">
                <a16:creationId xmlns:a16="http://schemas.microsoft.com/office/drawing/2014/main" id="{C027E3AE-7A61-CC46-9875-72BEBEEAFD8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66445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                                                 K Sifi</a:t>
            </a:r>
          </a:p>
        </p:txBody>
      </p:sp>
    </p:spTree>
    <p:extLst>
      <p:ext uri="{BB962C8B-B14F-4D97-AF65-F5344CB8AC3E}">
        <p14:creationId xmlns:p14="http://schemas.microsoft.com/office/powerpoint/2010/main" val="72251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07B67-A897-A147-BC1E-97D30FB9C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26276"/>
            <a:ext cx="10131425" cy="1456267"/>
          </a:xfrm>
        </p:spPr>
        <p:txBody>
          <a:bodyPr/>
          <a:lstStyle/>
          <a:p>
            <a:pPr eaLnBrk="1" hangingPunct="1"/>
            <a:r>
              <a:rPr lang="fr-FR" altLang="fr-FR" b="1" dirty="0">
                <a:solidFill>
                  <a:srgbClr val="FFC000"/>
                </a:solidFill>
                <a:latin typeface="Arial" panose="020B0604020202020204" pitchFamily="34" charset="0"/>
              </a:rPr>
              <a:t>5-Les nucl</a:t>
            </a:r>
            <a:r>
              <a:rPr lang="fr-FR" altLang="fr-FR" b="1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é</a:t>
            </a:r>
            <a:r>
              <a:rPr lang="fr-FR" altLang="fr-FR" b="1" dirty="0">
                <a:solidFill>
                  <a:srgbClr val="FFC000"/>
                </a:solidFill>
                <a:latin typeface="Arial" panose="020B0604020202020204" pitchFamily="34" charset="0"/>
              </a:rPr>
              <a:t>otides</a:t>
            </a:r>
            <a:endParaRPr lang="en-US" altLang="fr-FR" b="1" dirty="0"/>
          </a:p>
        </p:txBody>
      </p:sp>
      <p:pic>
        <p:nvPicPr>
          <p:cNvPr id="72707" name="Picture 8">
            <a:extLst>
              <a:ext uri="{FF2B5EF4-FFF2-40B4-BE49-F238E27FC236}">
                <a16:creationId xmlns:a16="http://schemas.microsoft.com/office/drawing/2014/main" id="{15A7808E-C4CC-F149-A942-475CED03C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274" y="1687431"/>
            <a:ext cx="7523748" cy="491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8" name="Espace réservé du pied de page 3">
            <a:extLst>
              <a:ext uri="{FF2B5EF4-FFF2-40B4-BE49-F238E27FC236}">
                <a16:creationId xmlns:a16="http://schemas.microsoft.com/office/drawing/2014/main" id="{9354A6AB-D824-AF46-AF4D-21C142577AA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737475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solidFill>
                  <a:schemeClr val="bg1"/>
                </a:solidFill>
                <a:latin typeface="Arial" panose="020B0604020202020204" pitchFamily="34" charset="0"/>
              </a:rPr>
              <a:t>                                                      iK Sifi</a:t>
            </a:r>
          </a:p>
        </p:txBody>
      </p:sp>
    </p:spTree>
    <p:extLst>
      <p:ext uri="{BB962C8B-B14F-4D97-AF65-F5344CB8AC3E}">
        <p14:creationId xmlns:p14="http://schemas.microsoft.com/office/powerpoint/2010/main" val="265157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2">
            <a:extLst>
              <a:ext uri="{FF2B5EF4-FFF2-40B4-BE49-F238E27FC236}">
                <a16:creationId xmlns:a16="http://schemas.microsoft.com/office/drawing/2014/main" id="{02A5DFEC-B02F-D944-8F25-D77834385B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0632" y="1187117"/>
            <a:ext cx="11678652" cy="5374104"/>
          </a:xfrm>
        </p:spPr>
      </p:pic>
      <p:sp>
        <p:nvSpPr>
          <p:cNvPr id="74754" name="Rectangle 4">
            <a:extLst>
              <a:ext uri="{FF2B5EF4-FFF2-40B4-BE49-F238E27FC236}">
                <a16:creationId xmlns:a16="http://schemas.microsoft.com/office/drawing/2014/main" id="{032139E8-BE4D-B140-8CAD-BF3695AF2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572125"/>
            <a:ext cx="37147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solidFill>
                  <a:srgbClr val="FF0000"/>
                </a:solidFill>
              </a:rPr>
              <a:t>Convention de lecture d`un acide nucléique</a:t>
            </a:r>
            <a:r>
              <a:rPr lang="fr-FR" altLang="fr-FR" sz="1800" b="1" u="sng">
                <a:solidFill>
                  <a:srgbClr val="FF0000"/>
                </a:solidFill>
              </a:rPr>
              <a:t>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>
                <a:solidFill>
                  <a:srgbClr val="FF0000"/>
                </a:solidFill>
                <a:latin typeface="Arial" panose="020B0604020202020204" pitchFamily="34" charset="0"/>
              </a:rPr>
              <a:t>5` vers 3`OH libre</a:t>
            </a:r>
          </a:p>
        </p:txBody>
      </p:sp>
      <p:sp>
        <p:nvSpPr>
          <p:cNvPr id="74755" name="Rectangle 6">
            <a:extLst>
              <a:ext uri="{FF2B5EF4-FFF2-40B4-BE49-F238E27FC236}">
                <a16:creationId xmlns:a16="http://schemas.microsoft.com/office/drawing/2014/main" id="{6336E7F0-B4B5-EC48-B974-D79472595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831" y="439488"/>
            <a:ext cx="6858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 dirty="0">
                <a:solidFill>
                  <a:srgbClr val="FFC000"/>
                </a:solidFill>
                <a:latin typeface="Arial" panose="020B0604020202020204" pitchFamily="34" charset="0"/>
              </a:rPr>
              <a:t>6-Structure d`un </a:t>
            </a:r>
            <a:r>
              <a:rPr lang="fr-FR" altLang="fr-FR" b="1" dirty="0" err="1">
                <a:solidFill>
                  <a:srgbClr val="FFC000"/>
                </a:solidFill>
                <a:latin typeface="Arial" panose="020B0604020202020204" pitchFamily="34" charset="0"/>
              </a:rPr>
              <a:t>polynucléotide</a:t>
            </a:r>
            <a:r>
              <a:rPr lang="fr-FR" altLang="fr-FR" b="1" dirty="0"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endParaRPr lang="en-US" altLang="fr-FR" b="1" dirty="0">
              <a:solidFill>
                <a:srgbClr val="FFC000"/>
              </a:solidFill>
            </a:endParaRPr>
          </a:p>
        </p:txBody>
      </p:sp>
      <p:sp>
        <p:nvSpPr>
          <p:cNvPr id="74756" name="Espace réservé du pied de page 1">
            <a:extLst>
              <a:ext uri="{FF2B5EF4-FFF2-40B4-BE49-F238E27FC236}">
                <a16:creationId xmlns:a16="http://schemas.microsoft.com/office/drawing/2014/main" id="{35D7197A-001D-7444-ADF8-EECBE0FD292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808913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solidFill>
                  <a:schemeClr val="bg1"/>
                </a:solidFill>
                <a:latin typeface="Arial" panose="020B0604020202020204" pitchFamily="34" charset="0"/>
              </a:rPr>
              <a:t>                                                      K Sifi</a:t>
            </a:r>
          </a:p>
        </p:txBody>
      </p:sp>
    </p:spTree>
    <p:extLst>
      <p:ext uri="{BB962C8B-B14F-4D97-AF65-F5344CB8AC3E}">
        <p14:creationId xmlns:p14="http://schemas.microsoft.com/office/powerpoint/2010/main" val="83299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5">
            <a:extLst>
              <a:ext uri="{FF2B5EF4-FFF2-40B4-BE49-F238E27FC236}">
                <a16:creationId xmlns:a16="http://schemas.microsoft.com/office/drawing/2014/main" id="{DFEF8E58-A912-7A4D-9FE5-80897D81DE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38313" y="214313"/>
            <a:ext cx="2773362" cy="4799012"/>
          </a:xfrm>
        </p:spPr>
      </p:pic>
      <p:pic>
        <p:nvPicPr>
          <p:cNvPr id="76802" name="Picture 4">
            <a:extLst>
              <a:ext uri="{FF2B5EF4-FFF2-40B4-BE49-F238E27FC236}">
                <a16:creationId xmlns:a16="http://schemas.microsoft.com/office/drawing/2014/main" id="{7C5E94CE-AD3A-D545-B958-8FAD6E99C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3" y="214313"/>
            <a:ext cx="2736850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Picture 3">
            <a:extLst>
              <a:ext uri="{FF2B5EF4-FFF2-40B4-BE49-F238E27FC236}">
                <a16:creationId xmlns:a16="http://schemas.microsoft.com/office/drawing/2014/main" id="{79B0A4EC-356F-6C4B-AA32-E8EE609FC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3336926"/>
            <a:ext cx="2986088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4" name="Espace réservé du pied de page 1">
            <a:extLst>
              <a:ext uri="{FF2B5EF4-FFF2-40B4-BE49-F238E27FC236}">
                <a16:creationId xmlns:a16="http://schemas.microsoft.com/office/drawing/2014/main" id="{6788483F-F67A-084B-B345-0A567E6761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66445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                                                   K Sifi</a:t>
            </a:r>
          </a:p>
        </p:txBody>
      </p:sp>
    </p:spTree>
    <p:extLst>
      <p:ext uri="{BB962C8B-B14F-4D97-AF65-F5344CB8AC3E}">
        <p14:creationId xmlns:p14="http://schemas.microsoft.com/office/powerpoint/2010/main" val="97478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>
            <a:extLst>
              <a:ext uri="{FF2B5EF4-FFF2-40B4-BE49-F238E27FC236}">
                <a16:creationId xmlns:a16="http://schemas.microsoft.com/office/drawing/2014/main" id="{47B57A94-8460-004F-948F-FC63C736BB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8851" name="Rectangle 5">
            <a:extLst>
              <a:ext uri="{FF2B5EF4-FFF2-40B4-BE49-F238E27FC236}">
                <a16:creationId xmlns:a16="http://schemas.microsoft.com/office/drawing/2014/main" id="{B92C9093-1352-5D42-BA2D-F2D848ED8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1" y="6215063"/>
            <a:ext cx="5241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3600" b="1">
                <a:solidFill>
                  <a:schemeClr val="bg2"/>
                </a:solidFill>
                <a:latin typeface="Arial" panose="020B0604020202020204" pitchFamily="34" charset="0"/>
              </a:rPr>
              <a:t>pApGpCpApT =AGCAT</a:t>
            </a:r>
            <a:endParaRPr lang="en-US" altLang="fr-FR" sz="3600">
              <a:solidFill>
                <a:schemeClr val="bg2"/>
              </a:solidFill>
            </a:endParaRPr>
          </a:p>
        </p:txBody>
      </p:sp>
      <p:sp>
        <p:nvSpPr>
          <p:cNvPr id="78852" name="Espace réservé du pied de page 2">
            <a:extLst>
              <a:ext uri="{FF2B5EF4-FFF2-40B4-BE49-F238E27FC236}">
                <a16:creationId xmlns:a16="http://schemas.microsoft.com/office/drawing/2014/main" id="{BF093E72-DF38-CE43-AC38-E1CC39086C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377113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3332663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9C20A-E3C8-8F42-A895-45A358EB7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fr-FR"/>
          </a:p>
        </p:txBody>
      </p:sp>
      <p:pic>
        <p:nvPicPr>
          <p:cNvPr id="80898" name="Picture 2">
            <a:extLst>
              <a:ext uri="{FF2B5EF4-FFF2-40B4-BE49-F238E27FC236}">
                <a16:creationId xmlns:a16="http://schemas.microsoft.com/office/drawing/2014/main" id="{53651255-4598-9748-908C-250C9B693B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4168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8611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2">
            <a:extLst>
              <a:ext uri="{FF2B5EF4-FFF2-40B4-BE49-F238E27FC236}">
                <a16:creationId xmlns:a16="http://schemas.microsoft.com/office/drawing/2014/main" id="{E4B9D400-0B9F-5E48-BDD5-DCB17B3E5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7850"/>
            <a:ext cx="6435726" cy="58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6" name="Picture 3">
            <a:extLst>
              <a:ext uri="{FF2B5EF4-FFF2-40B4-BE49-F238E27FC236}">
                <a16:creationId xmlns:a16="http://schemas.microsoft.com/office/drawing/2014/main" id="{35F04C0D-741B-7F44-BB06-8F4416406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06" y="1173832"/>
            <a:ext cx="1647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7" name="Image 7">
            <a:extLst>
              <a:ext uri="{FF2B5EF4-FFF2-40B4-BE49-F238E27FC236}">
                <a16:creationId xmlns:a16="http://schemas.microsoft.com/office/drawing/2014/main" id="{0316EA57-93D6-6345-9B52-30B42522D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15" t="43529" r="32304" b="14117"/>
          <a:stretch>
            <a:fillRect/>
          </a:stretch>
        </p:blipFill>
        <p:spPr bwMode="auto">
          <a:xfrm>
            <a:off x="6502400" y="1057850"/>
            <a:ext cx="5689600" cy="5827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E02C83-A8DA-A542-94F9-B43842257423}"/>
              </a:ext>
            </a:extLst>
          </p:cNvPr>
          <p:cNvSpPr/>
          <p:nvPr/>
        </p:nvSpPr>
        <p:spPr>
          <a:xfrm>
            <a:off x="242350" y="122697"/>
            <a:ext cx="76771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fr-FR" sz="32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" charset="0"/>
                <a:cs typeface="Arial" charset="0"/>
              </a:rPr>
              <a:t>8- Structure proprement dite  de l`ADN</a:t>
            </a:r>
          </a:p>
        </p:txBody>
      </p:sp>
    </p:spTree>
    <p:extLst>
      <p:ext uri="{BB962C8B-B14F-4D97-AF65-F5344CB8AC3E}">
        <p14:creationId xmlns:p14="http://schemas.microsoft.com/office/powerpoint/2010/main" val="404744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2">
            <a:extLst>
              <a:ext uri="{FF2B5EF4-FFF2-40B4-BE49-F238E27FC236}">
                <a16:creationId xmlns:a16="http://schemas.microsoft.com/office/drawing/2014/main" id="{10B93826-042C-5148-A13E-270049784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42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000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Espace réservé du pied de page 3">
            <a:extLst>
              <a:ext uri="{FF2B5EF4-FFF2-40B4-BE49-F238E27FC236}">
                <a16:creationId xmlns:a16="http://schemas.microsoft.com/office/drawing/2014/main" id="{1E3CB2FD-8379-3345-967F-577F4FDDA9F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1200">
              <a:latin typeface="Arial" panose="020B0604020202020204" pitchFamily="34" charset="0"/>
            </a:endParaRPr>
          </a:p>
        </p:txBody>
      </p:sp>
      <p:pic>
        <p:nvPicPr>
          <p:cNvPr id="86018" name="Picture 2">
            <a:extLst>
              <a:ext uri="{FF2B5EF4-FFF2-40B4-BE49-F238E27FC236}">
                <a16:creationId xmlns:a16="http://schemas.microsoft.com/office/drawing/2014/main" id="{AC69BB17-8143-7241-A0F9-2B4A1F70A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3" y="142875"/>
            <a:ext cx="9296400" cy="622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19" name="Constantine 57.m4a">
            <a:hlinkClick r:id="" action="ppaction://media"/>
            <a:extLst>
              <a:ext uri="{FF2B5EF4-FFF2-40B4-BE49-F238E27FC236}">
                <a16:creationId xmlns:a16="http://schemas.microsoft.com/office/drawing/2014/main" id="{E39AF3FE-F28F-6547-9634-FA2BC60603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3022600"/>
            <a:ext cx="81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0" name="Image 1">
            <a:extLst>
              <a:ext uri="{FF2B5EF4-FFF2-40B4-BE49-F238E27FC236}">
                <a16:creationId xmlns:a16="http://schemas.microsoft.com/office/drawing/2014/main" id="{2CCC0586-8681-1240-B365-FF5E65B38A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84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47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>
            <a:extLst>
              <a:ext uri="{FF2B5EF4-FFF2-40B4-BE49-F238E27FC236}">
                <a16:creationId xmlns:a16="http://schemas.microsoft.com/office/drawing/2014/main" id="{63E1D315-4157-884E-BFF7-5A1D838901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4749" y="32084"/>
            <a:ext cx="10131425" cy="1456267"/>
          </a:xfrm>
        </p:spPr>
        <p:txBody>
          <a:bodyPr/>
          <a:lstStyle/>
          <a:p>
            <a:pPr eaLnBrk="1" hangingPunct="1"/>
            <a:r>
              <a:rPr lang="fr-FR" altLang="fr-FR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Liaisons hydrogènes des bases</a:t>
            </a:r>
            <a:r>
              <a:rPr lang="fr-FR" altLang="fr-FR" dirty="0">
                <a:solidFill>
                  <a:srgbClr val="FFC000"/>
                </a:solidFill>
              </a:rPr>
              <a:t> :</a:t>
            </a:r>
            <a:br>
              <a:rPr lang="fr-FR" altLang="fr-FR" dirty="0">
                <a:solidFill>
                  <a:srgbClr val="FFC000"/>
                </a:solidFill>
              </a:rPr>
            </a:br>
            <a:endParaRPr lang="en-US" altLang="fr-FR" dirty="0">
              <a:solidFill>
                <a:srgbClr val="FFC000"/>
              </a:solidFill>
            </a:endParaRPr>
          </a:p>
        </p:txBody>
      </p:sp>
      <p:sp>
        <p:nvSpPr>
          <p:cNvPr id="627715" name="Rectangle 3">
            <a:extLst>
              <a:ext uri="{FF2B5EF4-FFF2-40B4-BE49-F238E27FC236}">
                <a16:creationId xmlns:a16="http://schemas.microsoft.com/office/drawing/2014/main" id="{3227C69C-3C37-7C42-8B23-E182000ECA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altLang="fr-FR">
                <a:solidFill>
                  <a:srgbClr val="FF66CC"/>
                </a:solidFill>
              </a:rPr>
              <a:t> </a:t>
            </a:r>
            <a:endParaRPr lang="fr-FR" altLang="fr-FR" u="sng">
              <a:solidFill>
                <a:srgbClr val="FF66CC"/>
              </a:solidFill>
            </a:endParaRPr>
          </a:p>
        </p:txBody>
      </p:sp>
      <p:pic>
        <p:nvPicPr>
          <p:cNvPr id="87043" name="Picture 4">
            <a:extLst>
              <a:ext uri="{FF2B5EF4-FFF2-40B4-BE49-F238E27FC236}">
                <a16:creationId xmlns:a16="http://schemas.microsoft.com/office/drawing/2014/main" id="{E41EE938-C7AB-0846-8376-0A2359E21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6138"/>
            <a:ext cx="12192000" cy="601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4" name="Espace réservé du pied de page 1">
            <a:extLst>
              <a:ext uri="{FF2B5EF4-FFF2-40B4-BE49-F238E27FC236}">
                <a16:creationId xmlns:a16="http://schemas.microsoft.com/office/drawing/2014/main" id="{FDA7112A-B813-F74C-B26B-1987AD530B5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K S</a:t>
            </a:r>
          </a:p>
        </p:txBody>
      </p:sp>
    </p:spTree>
    <p:extLst>
      <p:ext uri="{BB962C8B-B14F-4D97-AF65-F5344CB8AC3E}">
        <p14:creationId xmlns:p14="http://schemas.microsoft.com/office/powerpoint/2010/main" val="224111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2">
            <a:extLst>
              <a:ext uri="{FF2B5EF4-FFF2-40B4-BE49-F238E27FC236}">
                <a16:creationId xmlns:a16="http://schemas.microsoft.com/office/drawing/2014/main" id="{FE486B08-83FA-6846-BA9A-BF4149099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43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0" name="Espace réservé du pied de page 1">
            <a:extLst>
              <a:ext uri="{FF2B5EF4-FFF2-40B4-BE49-F238E27FC236}">
                <a16:creationId xmlns:a16="http://schemas.microsoft.com/office/drawing/2014/main" id="{7DA18183-D562-E044-8371-6DF108AA68F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66445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solidFill>
                  <a:schemeClr val="bg1"/>
                </a:solidFill>
                <a:latin typeface="Arial" panose="020B0604020202020204" pitchFamily="34" charset="0"/>
              </a:rPr>
              <a:t>                                                      K Sifi</a:t>
            </a:r>
          </a:p>
        </p:txBody>
      </p:sp>
      <p:pic>
        <p:nvPicPr>
          <p:cNvPr id="89091" name="Image 2">
            <a:extLst>
              <a:ext uri="{FF2B5EF4-FFF2-40B4-BE49-F238E27FC236}">
                <a16:creationId xmlns:a16="http://schemas.microsoft.com/office/drawing/2014/main" id="{E1D0751E-0E00-E440-A829-C363A76016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0"/>
            <a:ext cx="5448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49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56EA5-8150-5C44-B5DC-2030AF261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314" y="178386"/>
            <a:ext cx="926657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 sz="4000" b="1" dirty="0">
                <a:solidFill>
                  <a:srgbClr val="FFC000"/>
                </a:solidFill>
                <a:latin typeface="Book Antiqua" panose="02040602050305030304" pitchFamily="18" charset="0"/>
              </a:rPr>
              <a:t>II-Structure de l’ADN et de L’ARN</a:t>
            </a:r>
            <a:endParaRPr lang="en-US" altLang="fr-FR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CC9F8-60A5-FF45-9B90-B105A9AB4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485" y="1600200"/>
            <a:ext cx="10539662" cy="512445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fr-FR" sz="2400" dirty="0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L’ARN: 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fr-FR" sz="2400" dirty="0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+++++ </a:t>
            </a:r>
            <a:r>
              <a:rPr lang="en-US" altLang="fr-FR" sz="2400" dirty="0" err="1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dans</a:t>
            </a:r>
            <a:r>
              <a:rPr lang="en-US" altLang="fr-FR" sz="2400" dirty="0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 le </a:t>
            </a:r>
            <a:r>
              <a:rPr lang="en-US" altLang="fr-FR" sz="2400" dirty="0" err="1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cytoplasme</a:t>
            </a:r>
            <a:r>
              <a:rPr lang="en-US" altLang="fr-FR" sz="2400" dirty="0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 ,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fr-FR" sz="2400" dirty="0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+ </a:t>
            </a:r>
            <a:r>
              <a:rPr lang="en-US" altLang="fr-FR" sz="2400" dirty="0" err="1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dans</a:t>
            </a:r>
            <a:r>
              <a:rPr lang="en-US" altLang="fr-FR" sz="2400" dirty="0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 le noyau.</a:t>
            </a:r>
          </a:p>
          <a:p>
            <a:pPr eaLnBrk="1" hangingPunct="1"/>
            <a:endParaRPr lang="en-US" altLang="fr-FR" sz="2400" dirty="0">
              <a:latin typeface="Comic Sans MS" panose="030F0902030302020204" pitchFamily="66" charset="0"/>
              <a:ea typeface="Comic Sans MS" panose="030F0902030302020204" pitchFamily="66" charset="0"/>
              <a:cs typeface="Comic Sans MS" panose="030F0902030302020204" pitchFamily="66" charset="0"/>
            </a:endParaRPr>
          </a:p>
          <a:p>
            <a:pPr eaLnBrk="1" hangingPunct="1"/>
            <a:r>
              <a:rPr lang="en-US" altLang="fr-FR" sz="2400" dirty="0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L’ADN et </a:t>
            </a:r>
            <a:r>
              <a:rPr lang="en-US" altLang="fr-FR" sz="2400" dirty="0" err="1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l’ARN</a:t>
            </a:r>
            <a:r>
              <a:rPr lang="en-US" altLang="fr-FR" sz="2400" dirty="0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 sont form</a:t>
            </a:r>
            <a:r>
              <a:rPr lang="fr-FR" altLang="fr-FR" sz="2400" dirty="0" err="1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é</a:t>
            </a:r>
            <a:r>
              <a:rPr lang="en-US" altLang="fr-FR" sz="2400" dirty="0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s par la r</a:t>
            </a:r>
            <a:r>
              <a:rPr lang="fr-FR" altLang="fr-FR" sz="2400" dirty="0" err="1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é</a:t>
            </a:r>
            <a:r>
              <a:rPr lang="en-US" altLang="fr-FR" sz="2400" dirty="0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p</a:t>
            </a:r>
            <a:r>
              <a:rPr lang="fr-FR" altLang="fr-FR" sz="2400" dirty="0" err="1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é</a:t>
            </a:r>
            <a:r>
              <a:rPr lang="en-US" altLang="fr-FR" sz="2400" dirty="0" err="1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tition</a:t>
            </a:r>
            <a:r>
              <a:rPr lang="en-US" altLang="fr-FR" sz="2400" dirty="0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 de sous unit</a:t>
            </a:r>
            <a:r>
              <a:rPr lang="fr-FR" altLang="fr-FR" sz="2400" dirty="0" err="1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é</a:t>
            </a:r>
            <a:r>
              <a:rPr lang="en-US" altLang="fr-FR" sz="2400" dirty="0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s </a:t>
            </a:r>
            <a:r>
              <a:rPr lang="en-US" altLang="fr-FR" sz="2400" dirty="0" err="1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appel</a:t>
            </a:r>
            <a:r>
              <a:rPr lang="fr-FR" altLang="fr-FR" sz="2400" dirty="0" err="1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é</a:t>
            </a:r>
            <a:r>
              <a:rPr lang="en-US" altLang="fr-FR" sz="2400" dirty="0" err="1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es</a:t>
            </a:r>
            <a:r>
              <a:rPr lang="en-US" altLang="fr-FR" sz="2400" dirty="0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 </a:t>
            </a:r>
            <a:r>
              <a:rPr lang="en-US" altLang="fr-FR" sz="2400" dirty="0" err="1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nucl</a:t>
            </a:r>
            <a:r>
              <a:rPr lang="fr-FR" altLang="fr-FR" sz="2400" dirty="0" err="1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é</a:t>
            </a:r>
            <a:r>
              <a:rPr lang="en-US" altLang="fr-FR" sz="2400" dirty="0" err="1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otides</a:t>
            </a:r>
            <a:r>
              <a:rPr lang="en-US" altLang="fr-FR" sz="2400" dirty="0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.</a:t>
            </a:r>
          </a:p>
          <a:p>
            <a:pPr eaLnBrk="1" hangingPunct="1"/>
            <a:endParaRPr lang="en-US" altLang="fr-FR" sz="2400" dirty="0">
              <a:latin typeface="Comic Sans MS" panose="030F0902030302020204" pitchFamily="66" charset="0"/>
              <a:ea typeface="Comic Sans MS" panose="030F0902030302020204" pitchFamily="66" charset="0"/>
              <a:cs typeface="Comic Sans MS" panose="030F0902030302020204" pitchFamily="66" charset="0"/>
            </a:endParaRPr>
          </a:p>
          <a:p>
            <a:pPr eaLnBrk="1" hangingPunct="1"/>
            <a:r>
              <a:rPr lang="en-US" altLang="fr-FR" sz="2400" dirty="0" err="1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Nucl</a:t>
            </a:r>
            <a:r>
              <a:rPr lang="fr-FR" altLang="fr-FR" sz="2400" dirty="0" err="1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é</a:t>
            </a:r>
            <a:r>
              <a:rPr lang="en-US" altLang="fr-FR" sz="2400" dirty="0" err="1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otide</a:t>
            </a:r>
            <a:r>
              <a:rPr lang="en-US" altLang="fr-FR" sz="2400" dirty="0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fr-FR" sz="2400" dirty="0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   -Une base azot</a:t>
            </a:r>
            <a:r>
              <a:rPr lang="fr-FR" altLang="fr-FR" sz="2400" dirty="0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ée</a:t>
            </a:r>
            <a:endParaRPr lang="en-US" altLang="fr-FR" sz="2400" dirty="0">
              <a:latin typeface="Comic Sans MS" panose="030F0902030302020204" pitchFamily="66" charset="0"/>
              <a:ea typeface="Comic Sans MS" panose="030F0902030302020204" pitchFamily="66" charset="0"/>
              <a:cs typeface="Comic Sans MS" panose="030F0902030302020204" pitchFamily="66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fr-FR" sz="2400" dirty="0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   -Un </a:t>
            </a:r>
            <a:r>
              <a:rPr lang="en-US" altLang="fr-FR" sz="2400" dirty="0" err="1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sucre</a:t>
            </a:r>
            <a:r>
              <a:rPr lang="en-US" altLang="fr-FR" sz="2400" dirty="0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 </a:t>
            </a:r>
            <a:r>
              <a:rPr lang="en-US" altLang="fr-FR" sz="2400" dirty="0" err="1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ou</a:t>
            </a:r>
            <a:r>
              <a:rPr lang="en-US" altLang="fr-FR" sz="2400" dirty="0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 </a:t>
            </a:r>
            <a:r>
              <a:rPr lang="en-US" altLang="fr-FR" sz="2400" dirty="0" err="1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ose</a:t>
            </a:r>
            <a:r>
              <a:rPr lang="en-US" altLang="fr-FR" sz="2400" dirty="0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 </a:t>
            </a:r>
            <a:r>
              <a:rPr lang="fr-FR" altLang="fr-FR" sz="2400" dirty="0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à</a:t>
            </a:r>
            <a:r>
              <a:rPr lang="en-US" altLang="fr-FR" sz="2400" dirty="0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 cinq </a:t>
            </a:r>
            <a:r>
              <a:rPr lang="en-US" altLang="fr-FR" sz="2400" dirty="0" err="1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carbones</a:t>
            </a:r>
            <a:r>
              <a:rPr lang="en-US" altLang="fr-FR" sz="2400" dirty="0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 ribose </a:t>
            </a:r>
            <a:r>
              <a:rPr lang="en-US" altLang="fr-FR" sz="2400" dirty="0" err="1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ou</a:t>
            </a:r>
            <a:r>
              <a:rPr lang="en-US" altLang="fr-FR" sz="2400" dirty="0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 d</a:t>
            </a:r>
            <a:r>
              <a:rPr lang="fr-FR" altLang="fr-FR" sz="2400" dirty="0" err="1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é</a:t>
            </a:r>
            <a:r>
              <a:rPr lang="en-US" altLang="fr-FR" sz="2400" dirty="0" err="1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soxyribose</a:t>
            </a:r>
            <a:endParaRPr lang="en-US" altLang="fr-FR" sz="2400" dirty="0">
              <a:latin typeface="Comic Sans MS" panose="030F0902030302020204" pitchFamily="66" charset="0"/>
              <a:ea typeface="Comic Sans MS" panose="030F0902030302020204" pitchFamily="66" charset="0"/>
              <a:cs typeface="Comic Sans MS" panose="030F0902030302020204" pitchFamily="66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fr-FR" sz="2400" dirty="0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   -Un </a:t>
            </a:r>
            <a:r>
              <a:rPr lang="en-US" altLang="fr-FR" sz="2400" dirty="0" err="1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groupement</a:t>
            </a:r>
            <a:r>
              <a:rPr lang="en-US" altLang="fr-FR" sz="2400" dirty="0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 phosphate. </a:t>
            </a:r>
          </a:p>
          <a:p>
            <a:pPr eaLnBrk="1" hangingPunct="1">
              <a:buFont typeface="Wingdings" pitchFamily="2" charset="2"/>
              <a:buNone/>
            </a:pPr>
            <a:endParaRPr lang="en-US" altLang="fr-FR" sz="2400" dirty="0">
              <a:solidFill>
                <a:srgbClr val="FFC000"/>
              </a:solidFill>
            </a:endParaRPr>
          </a:p>
        </p:txBody>
      </p:sp>
      <p:sp>
        <p:nvSpPr>
          <p:cNvPr id="22531" name="Espace réservé du pied de page 3">
            <a:extLst>
              <a:ext uri="{FF2B5EF4-FFF2-40B4-BE49-F238E27FC236}">
                <a16:creationId xmlns:a16="http://schemas.microsoft.com/office/drawing/2014/main" id="{9EE87AD1-81A9-AF40-9EF0-B32E578E5EE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737475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                                                   K Sifi</a:t>
            </a:r>
          </a:p>
        </p:txBody>
      </p:sp>
    </p:spTree>
    <p:extLst>
      <p:ext uri="{BB962C8B-B14F-4D97-AF65-F5344CB8AC3E}">
        <p14:creationId xmlns:p14="http://schemas.microsoft.com/office/powerpoint/2010/main" val="82478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4">
            <a:extLst>
              <a:ext uri="{FF2B5EF4-FFF2-40B4-BE49-F238E27FC236}">
                <a16:creationId xmlns:a16="http://schemas.microsoft.com/office/drawing/2014/main" id="{65D4486B-5902-F349-964A-74AB89B51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1" y="198438"/>
            <a:ext cx="87852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  </a:t>
            </a:r>
            <a:r>
              <a:rPr lang="fr-FR" altLang="fr-FR" sz="2400" b="1">
                <a:solidFill>
                  <a:srgbClr val="FFC000"/>
                </a:solidFill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3 types de conformations de l'ADN  A, (B) et Z</a:t>
            </a:r>
            <a:br>
              <a:rPr lang="fr-FR" altLang="fr-FR" sz="2400" b="1">
                <a:solidFill>
                  <a:srgbClr val="FFC000"/>
                </a:solidFill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</a:br>
            <a:endParaRPr lang="fr-FR" altLang="fr-FR" sz="2400" b="1">
              <a:solidFill>
                <a:srgbClr val="FFC000"/>
              </a:solidFill>
              <a:latin typeface="Comic Sans MS" panose="030F0902030302020204" pitchFamily="66" charset="0"/>
              <a:ea typeface="Comic Sans MS" panose="030F0902030302020204" pitchFamily="66" charset="0"/>
              <a:cs typeface="Comic Sans MS" panose="030F0902030302020204" pitchFamily="66" charset="0"/>
            </a:endParaRPr>
          </a:p>
        </p:txBody>
      </p:sp>
      <p:pic>
        <p:nvPicPr>
          <p:cNvPr id="91138" name="Picture 2">
            <a:extLst>
              <a:ext uri="{FF2B5EF4-FFF2-40B4-BE49-F238E27FC236}">
                <a16:creationId xmlns:a16="http://schemas.microsoft.com/office/drawing/2014/main" id="{E7064662-E14D-3D47-A8A9-947E7F2AFC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41902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E94A16-AB9D-7F4D-AD6A-7EBA226ED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3D5F16-4E93-0945-A32D-60488D0A6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altLang="fr-FR"/>
          </a:p>
        </p:txBody>
      </p:sp>
      <p:pic>
        <p:nvPicPr>
          <p:cNvPr id="93187" name="Picture 2">
            <a:extLst>
              <a:ext uri="{FF2B5EF4-FFF2-40B4-BE49-F238E27FC236}">
                <a16:creationId xmlns:a16="http://schemas.microsoft.com/office/drawing/2014/main" id="{C78CEB2A-21C3-E24F-8713-49FCBD255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8712891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4" name="Rectangle 6">
            <a:extLst>
              <a:ext uri="{FF2B5EF4-FFF2-40B4-BE49-F238E27FC236}">
                <a16:creationId xmlns:a16="http://schemas.microsoft.com/office/drawing/2014/main" id="{8999E4AC-FD4E-A24F-A7E4-4CD4EEDC0D9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altLang="fr-FR" sz="2400" dirty="0"/>
          </a:p>
        </p:txBody>
      </p:sp>
      <p:sp>
        <p:nvSpPr>
          <p:cNvPr id="616455" name="Rectangle 7">
            <a:extLst>
              <a:ext uri="{FF2B5EF4-FFF2-40B4-BE49-F238E27FC236}">
                <a16:creationId xmlns:a16="http://schemas.microsoft.com/office/drawing/2014/main" id="{16F230D6-4138-B74B-A68B-A433D92967B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381750" y="2133601"/>
            <a:ext cx="4286250" cy="436721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fr-FR" altLang="fr-FR" sz="3600" b="1">
                <a:solidFill>
                  <a:srgbClr val="FFC000"/>
                </a:solidFill>
              </a:rPr>
              <a:t>Règle de Chargaff</a:t>
            </a:r>
          </a:p>
          <a:p>
            <a:pPr eaLnBrk="1" hangingPunct="1"/>
            <a:endParaRPr lang="fr-FR" altLang="fr-FR" sz="2400"/>
          </a:p>
          <a:p>
            <a:pPr eaLnBrk="1" hangingPunct="1"/>
            <a:r>
              <a:rPr lang="fr-FR" altLang="fr-FR" sz="3200" b="1"/>
              <a:t>A=T et G=C </a:t>
            </a:r>
            <a:r>
              <a:rPr lang="fr-FR" altLang="fr-FR" sz="2400"/>
              <a:t>ce qui est d’une très grande importance dans la structure secondaire de l’ADN</a:t>
            </a:r>
          </a:p>
          <a:p>
            <a:pPr eaLnBrk="1" hangingPunct="1"/>
            <a:endParaRPr lang="fr-FR" altLang="fr-FR" sz="2400"/>
          </a:p>
          <a:p>
            <a:pPr eaLnBrk="1" hangingPunct="1"/>
            <a:r>
              <a:rPr lang="fr-FR" altLang="fr-FR" sz="3200" b="1"/>
              <a:t>A+G  = C+T</a:t>
            </a:r>
          </a:p>
          <a:p>
            <a:pPr eaLnBrk="1" hangingPunct="1"/>
            <a:r>
              <a:rPr lang="fr-FR" altLang="fr-FR" sz="3200" b="1"/>
              <a:t>A+T       G+C</a:t>
            </a:r>
          </a:p>
          <a:p>
            <a:pPr eaLnBrk="1" hangingPunct="1">
              <a:buFont typeface="Wingdings" pitchFamily="2" charset="2"/>
              <a:buNone/>
            </a:pPr>
            <a:endParaRPr lang="fr-FR" altLang="fr-FR" sz="2400"/>
          </a:p>
        </p:txBody>
      </p:sp>
      <p:pic>
        <p:nvPicPr>
          <p:cNvPr id="616452" name="Picture 4">
            <a:extLst>
              <a:ext uri="{FF2B5EF4-FFF2-40B4-BE49-F238E27FC236}">
                <a16:creationId xmlns:a16="http://schemas.microsoft.com/office/drawing/2014/main" id="{BB9D4556-25A6-7B41-81C3-F0902168F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531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2" name="Line 23">
            <a:extLst>
              <a:ext uri="{FF2B5EF4-FFF2-40B4-BE49-F238E27FC236}">
                <a16:creationId xmlns:a16="http://schemas.microsoft.com/office/drawing/2014/main" id="{D726356E-B7E0-704F-9C69-923C7999D111}"/>
              </a:ext>
            </a:extLst>
          </p:cNvPr>
          <p:cNvSpPr>
            <a:spLocks noChangeShapeType="1"/>
          </p:cNvSpPr>
          <p:nvPr/>
        </p:nvSpPr>
        <p:spPr bwMode="auto">
          <a:xfrm>
            <a:off x="7810500" y="6215063"/>
            <a:ext cx="357188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4213" name="Line 23">
            <a:extLst>
              <a:ext uri="{FF2B5EF4-FFF2-40B4-BE49-F238E27FC236}">
                <a16:creationId xmlns:a16="http://schemas.microsoft.com/office/drawing/2014/main" id="{4337E0C5-452A-394D-92A4-3380AAFF685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10500" y="6357938"/>
            <a:ext cx="357188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4214" name="Line 23">
            <a:extLst>
              <a:ext uri="{FF2B5EF4-FFF2-40B4-BE49-F238E27FC236}">
                <a16:creationId xmlns:a16="http://schemas.microsoft.com/office/drawing/2014/main" id="{0B711BFD-ADCA-FE4D-A43A-55905AC964F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51788" y="6072189"/>
            <a:ext cx="144462" cy="428625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4215" name="Espace réservé du pied de page 1">
            <a:extLst>
              <a:ext uri="{FF2B5EF4-FFF2-40B4-BE49-F238E27FC236}">
                <a16:creationId xmlns:a16="http://schemas.microsoft.com/office/drawing/2014/main" id="{651A468B-B195-0146-AA67-55452BF207C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737475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                                                   K Sifi</a:t>
            </a:r>
          </a:p>
        </p:txBody>
      </p:sp>
    </p:spTree>
    <p:extLst>
      <p:ext uri="{BB962C8B-B14F-4D97-AF65-F5344CB8AC3E}">
        <p14:creationId xmlns:p14="http://schemas.microsoft.com/office/powerpoint/2010/main" val="377629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64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6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16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6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1000"/>
                                        <p:tgtEl>
                                          <p:spTgt spid="6164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1000"/>
                                        <p:tgtEl>
                                          <p:spTgt spid="6164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000"/>
                                        <p:tgtEl>
                                          <p:spTgt spid="6164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1000"/>
                                        <p:tgtEl>
                                          <p:spTgt spid="6164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1000"/>
                                        <p:tgtEl>
                                          <p:spTgt spid="6164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000"/>
                                        <p:tgtEl>
                                          <p:spTgt spid="6164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1000"/>
                                        <p:tgtEl>
                                          <p:spTgt spid="6164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1000"/>
                                        <p:tgtEl>
                                          <p:spTgt spid="6164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000"/>
                                        <p:tgtEl>
                                          <p:spTgt spid="6164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1000"/>
                                        <p:tgtEl>
                                          <p:spTgt spid="616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1000"/>
                                        <p:tgtEl>
                                          <p:spTgt spid="616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000"/>
                                        <p:tgtEl>
                                          <p:spTgt spid="616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3DD4B6-5CA7-AA42-A844-BBC90A3C7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148" y="1703388"/>
            <a:ext cx="6025484" cy="4947735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None/>
            </a:pPr>
            <a:endParaRPr lang="fr-FR" altLang="fr-FR" sz="2000" dirty="0">
              <a:latin typeface="Comic Sans MS" panose="030F0902030302020204" pitchFamily="66" charset="0"/>
              <a:ea typeface="Comic Sans MS" panose="030F0902030302020204" pitchFamily="66" charset="0"/>
              <a:cs typeface="Comic Sans MS" panose="030F0902030302020204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fr-FR" altLang="fr-FR" sz="2200" dirty="0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Le poids moléculaire de l’ADN est très élevé. </a:t>
            </a:r>
          </a:p>
          <a:p>
            <a:pPr>
              <a:buFont typeface="Wingdings" pitchFamily="2" charset="2"/>
              <a:buNone/>
            </a:pPr>
            <a:endParaRPr lang="fr-FR" altLang="fr-FR" sz="2200" dirty="0">
              <a:latin typeface="Comic Sans MS" panose="030F0902030302020204" pitchFamily="66" charset="0"/>
              <a:ea typeface="Comic Sans MS" panose="030F0902030302020204" pitchFamily="66" charset="0"/>
              <a:cs typeface="Comic Sans MS" panose="030F0902030302020204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fr-FR" altLang="fr-FR" sz="2200" dirty="0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Il peut atteindre jusqu’à 3 10</a:t>
            </a:r>
            <a:r>
              <a:rPr lang="fr-FR" altLang="fr-FR" sz="2200" baseline="30000" dirty="0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12</a:t>
            </a:r>
            <a:r>
              <a:rPr lang="fr-FR" altLang="fr-FR" sz="2200" dirty="0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 daltons.</a:t>
            </a:r>
          </a:p>
          <a:p>
            <a:pPr>
              <a:buFont typeface="Wingdings" pitchFamily="2" charset="2"/>
              <a:buNone/>
            </a:pPr>
            <a:endParaRPr lang="fr-FR" altLang="fr-FR" sz="2200" b="1" dirty="0">
              <a:latin typeface="Comic Sans MS" panose="030F0902030302020204" pitchFamily="66" charset="0"/>
              <a:ea typeface="Comic Sans MS" panose="030F0902030302020204" pitchFamily="66" charset="0"/>
              <a:cs typeface="Comic Sans MS" panose="030F0902030302020204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fr-FR" altLang="fr-FR" sz="2200" dirty="0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une longueur de 01 micron correspond à un  poids </a:t>
            </a:r>
          </a:p>
          <a:p>
            <a:pPr>
              <a:buFont typeface="Wingdings" pitchFamily="2" charset="2"/>
              <a:buNone/>
            </a:pPr>
            <a:r>
              <a:rPr lang="fr-FR" altLang="fr-FR" sz="2200" dirty="0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moléculaire de 2.10 </a:t>
            </a:r>
            <a:r>
              <a:rPr lang="fr-FR" altLang="fr-FR" sz="2200" baseline="30000" dirty="0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6</a:t>
            </a:r>
            <a:r>
              <a:rPr lang="fr-FR" altLang="fr-FR" sz="2200" dirty="0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 daltons. </a:t>
            </a:r>
          </a:p>
          <a:p>
            <a:pPr>
              <a:buFont typeface="Wingdings" pitchFamily="2" charset="2"/>
              <a:buNone/>
            </a:pPr>
            <a:endParaRPr lang="fr-FR" altLang="fr-FR" sz="2200" dirty="0">
              <a:solidFill>
                <a:srgbClr val="CC66FF"/>
              </a:solidFill>
              <a:latin typeface="Comic Sans MS" panose="030F0902030302020204" pitchFamily="66" charset="0"/>
              <a:ea typeface="Comic Sans MS" panose="030F0902030302020204" pitchFamily="66" charset="0"/>
              <a:cs typeface="Comic Sans MS" panose="030F0902030302020204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fr-FR" altLang="fr-FR" sz="2200" dirty="0">
                <a:solidFill>
                  <a:srgbClr val="CC66FF"/>
                </a:solidFill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Application :</a:t>
            </a:r>
          </a:p>
          <a:p>
            <a:pPr>
              <a:buFont typeface="Wingdings" pitchFamily="2" charset="2"/>
              <a:buNone/>
            </a:pPr>
            <a:r>
              <a:rPr lang="fr-FR" altLang="fr-FR" sz="2200" dirty="0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-Le PM est le paramètre de base dans </a:t>
            </a:r>
          </a:p>
          <a:p>
            <a:pPr>
              <a:buFont typeface="Wingdings" pitchFamily="2" charset="2"/>
              <a:buNone/>
            </a:pPr>
            <a:r>
              <a:rPr lang="fr-FR" altLang="fr-FR" sz="2200" dirty="0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la séparation des fragments d’ADN. </a:t>
            </a:r>
          </a:p>
          <a:p>
            <a:pPr>
              <a:buFont typeface="Wingdings" pitchFamily="2" charset="2"/>
              <a:buNone/>
            </a:pPr>
            <a:endParaRPr lang="fr-FR" altLang="fr-FR" sz="2000" b="1" dirty="0">
              <a:latin typeface="Comic Sans MS" panose="030F0902030302020204" pitchFamily="66" charset="0"/>
              <a:ea typeface="Comic Sans MS" panose="030F0902030302020204" pitchFamily="66" charset="0"/>
              <a:cs typeface="Comic Sans MS" panose="030F0902030302020204" pitchFamily="66" charset="0"/>
            </a:endParaRPr>
          </a:p>
          <a:p>
            <a:pPr>
              <a:buFont typeface="Wingdings" pitchFamily="2" charset="2"/>
              <a:buNone/>
            </a:pPr>
            <a:endParaRPr lang="fr-FR" altLang="fr-FR" b="1" dirty="0">
              <a:solidFill>
                <a:srgbClr val="FF000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792313E-6ECE-BB4B-AC22-86AA3B7E8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6" t="27928" r="39355" b="31226"/>
          <a:stretch>
            <a:fillRect/>
          </a:stretch>
        </p:blipFill>
        <p:spPr bwMode="auto">
          <a:xfrm>
            <a:off x="6669089" y="1703388"/>
            <a:ext cx="5041648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9" name="Espace réservé du numéro de diapositive 4">
            <a:extLst>
              <a:ext uri="{FF2B5EF4-FFF2-40B4-BE49-F238E27FC236}">
                <a16:creationId xmlns:a16="http://schemas.microsoft.com/office/drawing/2014/main" id="{61F554F8-30F3-7544-B02A-D8850C86AE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6482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55D54075-F8B2-AA4B-AB7B-835C20ECCBFC}" type="slidenum">
              <a:rPr lang="fr-FR" altLang="fr-FR" sz="1200">
                <a:latin typeface="Arial" panose="020B0604020202020204" pitchFamily="34" charset="0"/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96260" name="Rectangle 4">
            <a:extLst>
              <a:ext uri="{FF2B5EF4-FFF2-40B4-BE49-F238E27FC236}">
                <a16:creationId xmlns:a16="http://schemas.microsoft.com/office/drawing/2014/main" id="{64A7105C-2616-8747-98F7-2BE84B6F3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31" y="200273"/>
            <a:ext cx="981484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fr-FR" altLang="fr-FR" sz="2800" b="1" dirty="0">
                <a:solidFill>
                  <a:srgbClr val="FFC000"/>
                </a:solidFill>
              </a:rPr>
              <a:t>          </a:t>
            </a:r>
            <a:r>
              <a:rPr lang="fr-FR" altLang="fr-FR" b="1" dirty="0">
                <a:solidFill>
                  <a:srgbClr val="FFC000"/>
                </a:solidFill>
                <a:latin typeface="Arial" panose="020B0604020202020204" pitchFamily="34" charset="0"/>
              </a:rPr>
              <a:t>2.Propriétés physico-chimiques de l’ADN</a:t>
            </a:r>
          </a:p>
          <a:p>
            <a:pPr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fr-FR" altLang="fr-FR" b="1" dirty="0">
                <a:solidFill>
                  <a:srgbClr val="FFC000"/>
                </a:solidFill>
                <a:latin typeface="Arial" panose="020B0604020202020204" pitchFamily="34" charset="0"/>
              </a:rPr>
              <a:t>                       2.1.Poids moléculaire:</a:t>
            </a:r>
          </a:p>
        </p:txBody>
      </p:sp>
    </p:spTree>
    <p:extLst>
      <p:ext uri="{BB962C8B-B14F-4D97-AF65-F5344CB8AC3E}">
        <p14:creationId xmlns:p14="http://schemas.microsoft.com/office/powerpoint/2010/main" val="132435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EC3C33F-BA4F-4E45-85E4-B8C4B8698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525" y="157156"/>
            <a:ext cx="10644188" cy="3429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fr-FR" altLang="fr-FR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2.2.La Nature fibreuse</a:t>
            </a:r>
          </a:p>
          <a:p>
            <a:r>
              <a:rPr lang="fr-FR" altLang="fr-FR" sz="2400" dirty="0"/>
              <a:t>La structure de la double hélice donne une nature fibreuse à la molécule d'ADN.</a:t>
            </a:r>
          </a:p>
          <a:p>
            <a:r>
              <a:rPr lang="fr-FR" altLang="fr-FR" sz="2400" dirty="0"/>
              <a:t>Les alcools, et en particulier l'éthanol, précipitent les molécules d'ADN sous forme d'agglomérat en longues fibres</a:t>
            </a:r>
          </a:p>
          <a:p>
            <a:pPr>
              <a:buFont typeface="Wingdings" pitchFamily="2" charset="2"/>
              <a:buNone/>
            </a:pPr>
            <a:endParaRPr lang="fr-FR" altLang="fr-FR" dirty="0">
              <a:solidFill>
                <a:srgbClr val="FF000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3660D38-0D04-7142-8B1B-B7BC88FF4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2781301"/>
            <a:ext cx="4464050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Espace réservé du numéro de diapositive 3">
            <a:extLst>
              <a:ext uri="{FF2B5EF4-FFF2-40B4-BE49-F238E27FC236}">
                <a16:creationId xmlns:a16="http://schemas.microsoft.com/office/drawing/2014/main" id="{E9DF88D2-A693-1343-A9F5-A1B8AB3975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6482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22560F5C-9070-3B4F-944A-2AA56FF23F5C}" type="slidenum">
              <a:rPr lang="fr-FR" altLang="fr-FR" sz="1200">
                <a:latin typeface="Arial" panose="020B0604020202020204" pitchFamily="34" charset="0"/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fr-FR" altLang="fr-FR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58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C90D07-685F-9246-9BE0-76882B616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19" y="133350"/>
            <a:ext cx="10444161" cy="465846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fr-FR" altLang="fr-FR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2.3.La charge électrique:</a:t>
            </a:r>
          </a:p>
          <a:p>
            <a:r>
              <a:rPr lang="fr-FR" altLang="fr-FR" sz="2400" dirty="0"/>
              <a:t>La charge de ces molécules à pH physiologique est négative. </a:t>
            </a:r>
          </a:p>
          <a:p>
            <a:r>
              <a:rPr lang="fr-FR" altLang="fr-FR" sz="2400" dirty="0"/>
              <a:t>Charge dont la contribution est uniquement due aux groupements phosphates.</a:t>
            </a:r>
          </a:p>
          <a:p>
            <a:r>
              <a:rPr lang="fr-FR" altLang="fr-FR" sz="2400" dirty="0"/>
              <a:t>Cette propriété est utilisée pour les séparer par électrophorèse.</a:t>
            </a:r>
          </a:p>
          <a:p>
            <a:endParaRPr lang="fr-FR" altLang="fr-FR" sz="2400" dirty="0"/>
          </a:p>
          <a:p>
            <a:endParaRPr lang="fr-FR" altLang="fr-FR" dirty="0"/>
          </a:p>
          <a:p>
            <a:endParaRPr lang="fr-FR" alt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1A80436-260F-7745-8FF6-F265E2EDA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1" y="3835401"/>
            <a:ext cx="6335713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7" name="Espace réservé du numéro de diapositive 4">
            <a:extLst>
              <a:ext uri="{FF2B5EF4-FFF2-40B4-BE49-F238E27FC236}">
                <a16:creationId xmlns:a16="http://schemas.microsoft.com/office/drawing/2014/main" id="{D5960ABF-1818-0F4F-B128-21BD4BB346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6482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6388E6DF-BEC0-D243-989D-6724F0C24BA1}" type="slidenum">
              <a:rPr lang="fr-FR" altLang="fr-FR" sz="1200">
                <a:latin typeface="Arial" panose="020B0604020202020204" pitchFamily="34" charset="0"/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fr-FR" altLang="fr-FR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49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F2D9D-D60B-6E4C-9165-75FBAB9FB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642" y="519113"/>
            <a:ext cx="11133221" cy="5967412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fr-FR" altLang="fr-FR" sz="41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2.4. Solubilité / viscosité </a:t>
            </a:r>
            <a:r>
              <a:rPr lang="fr-FR" altLang="fr-FR" sz="3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fr-FR" altLang="fr-FR" sz="2800" dirty="0">
              <a:latin typeface="Comic Sans MS" panose="030F0902030302020204" pitchFamily="66" charset="0"/>
              <a:ea typeface="Comic Sans MS" panose="030F0902030302020204" pitchFamily="66" charset="0"/>
              <a:cs typeface="Comic Sans MS" panose="030F0902030302020204" pitchFamily="66" charset="0"/>
            </a:endParaRPr>
          </a:p>
          <a:p>
            <a:pPr marL="0" indent="0">
              <a:buNone/>
            </a:pPr>
            <a:endParaRPr lang="fr-FR" altLang="fr-FR" sz="2800" dirty="0">
              <a:latin typeface="Comic Sans MS" panose="030F0902030302020204" pitchFamily="66" charset="0"/>
              <a:ea typeface="Comic Sans MS" panose="030F0902030302020204" pitchFamily="66" charset="0"/>
              <a:cs typeface="Comic Sans MS" panose="030F0902030302020204" pitchFamily="66" charset="0"/>
            </a:endParaRPr>
          </a:p>
          <a:p>
            <a:r>
              <a:rPr lang="fr-FR" altLang="fr-FR" sz="2600" dirty="0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A </a:t>
            </a:r>
            <a:r>
              <a:rPr lang="fr-FR" altLang="fr-FR" sz="2400" dirty="0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physiologique, les acides </a:t>
            </a:r>
            <a:r>
              <a:rPr lang="fr-FR" altLang="fr-FR" sz="2400" dirty="0" err="1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nucléiques</a:t>
            </a:r>
            <a:r>
              <a:rPr lang="fr-FR" altLang="fr-FR" sz="2400" dirty="0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 portent une charge </a:t>
            </a:r>
            <a:r>
              <a:rPr lang="fr-FR" altLang="fr-FR" sz="2400" dirty="0" err="1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négative</a:t>
            </a:r>
            <a:r>
              <a:rPr lang="fr-FR" altLang="fr-FR" sz="2400" dirty="0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, due aux groupements phosphates.</a:t>
            </a:r>
          </a:p>
          <a:p>
            <a:endParaRPr lang="fr-FR" altLang="fr-FR" sz="2400" dirty="0">
              <a:latin typeface="Comic Sans MS" panose="030F0902030302020204" pitchFamily="66" charset="0"/>
              <a:ea typeface="Comic Sans MS" panose="030F0902030302020204" pitchFamily="66" charset="0"/>
              <a:cs typeface="Comic Sans MS" panose="030F0902030302020204" pitchFamily="66" charset="0"/>
            </a:endParaRPr>
          </a:p>
          <a:p>
            <a:r>
              <a:rPr lang="fr-FR" altLang="fr-FR" sz="2400" dirty="0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De ce fait, les acides </a:t>
            </a:r>
            <a:r>
              <a:rPr lang="fr-FR" altLang="fr-FR" sz="2400" dirty="0" err="1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nucléiques</a:t>
            </a:r>
            <a:r>
              <a:rPr lang="fr-FR" altLang="fr-FR" sz="2400" dirty="0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 sont solubles dans l’eau. </a:t>
            </a:r>
          </a:p>
          <a:p>
            <a:r>
              <a:rPr lang="fr-FR" altLang="fr-FR" sz="2400" dirty="0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Présentent une viscosité très élevée</a:t>
            </a:r>
            <a:r>
              <a:rPr lang="ar-DZ" altLang="fr-FR" sz="2400" dirty="0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 . </a:t>
            </a:r>
            <a:endParaRPr lang="fr-FR" altLang="fr-FR" sz="2400" dirty="0">
              <a:latin typeface="Comic Sans MS" panose="030F0902030302020204" pitchFamily="66" charset="0"/>
              <a:ea typeface="Comic Sans MS" panose="030F0902030302020204" pitchFamily="66" charset="0"/>
              <a:cs typeface="Comic Sans MS" panose="030F0902030302020204" pitchFamily="66" charset="0"/>
            </a:endParaRPr>
          </a:p>
          <a:p>
            <a:endParaRPr lang="fr-FR" altLang="fr-FR" sz="2400" dirty="0">
              <a:latin typeface="Comic Sans MS" panose="030F0902030302020204" pitchFamily="66" charset="0"/>
              <a:ea typeface="Comic Sans MS" panose="030F0902030302020204" pitchFamily="66" charset="0"/>
              <a:cs typeface="Comic Sans MS" panose="030F0902030302020204" pitchFamily="66" charset="0"/>
            </a:endParaRPr>
          </a:p>
          <a:p>
            <a:r>
              <a:rPr lang="fr-FR" altLang="fr-FR" sz="2400" dirty="0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L’ADN est Insoluble dans les solvants organiques </a:t>
            </a:r>
          </a:p>
          <a:p>
            <a:r>
              <a:rPr lang="fr-FR" altLang="fr-FR" sz="2400" dirty="0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Il précipite en présence d’éthanol ou d’une forte concentration saline. Cette propriété permet sa purification</a:t>
            </a:r>
            <a:r>
              <a:rPr lang="fr-FR" altLang="fr-FR" sz="2400" b="1" dirty="0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.</a:t>
            </a:r>
          </a:p>
          <a:p>
            <a:endParaRPr lang="fr-FR" altLang="fr-FR" sz="2200" b="1" dirty="0">
              <a:latin typeface="Comic Sans MS" panose="030F0902030302020204" pitchFamily="66" charset="0"/>
              <a:ea typeface="Comic Sans MS" panose="030F0902030302020204" pitchFamily="66" charset="0"/>
              <a:cs typeface="Comic Sans MS" panose="030F0902030302020204" pitchFamily="66" charset="0"/>
            </a:endParaRPr>
          </a:p>
        </p:txBody>
      </p:sp>
      <p:sp>
        <p:nvSpPr>
          <p:cNvPr id="99330" name="Espace réservé du numéro de diapositive 3">
            <a:extLst>
              <a:ext uri="{FF2B5EF4-FFF2-40B4-BE49-F238E27FC236}">
                <a16:creationId xmlns:a16="http://schemas.microsoft.com/office/drawing/2014/main" id="{0792B973-344C-8E41-B1E0-6BB6A44246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6482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AEA768C8-E023-C74B-B22B-55BEEC9BC46D}" type="slidenum">
              <a:rPr lang="fr-FR" altLang="fr-FR" sz="1200">
                <a:latin typeface="Arial" panose="020B0604020202020204" pitchFamily="34" charset="0"/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fr-FR" altLang="fr-FR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61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259AF3-B77C-2D4C-B10D-615BFEA4C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486" y="-151431"/>
            <a:ext cx="10864487" cy="4303546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fr-FR" altLang="fr-FR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2.5. Densité: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r-FR" altLang="fr-FR" sz="2400" dirty="0">
                <a:latin typeface="Comic Sans MS" panose="030F0902030302020204" pitchFamily="66" charset="0"/>
              </a:rPr>
              <a:t>La densité des </a:t>
            </a:r>
            <a:r>
              <a:rPr lang="fr-FR" altLang="fr-FR" sz="2400" dirty="0" err="1">
                <a:latin typeface="Comic Sans MS" panose="030F0902030302020204" pitchFamily="66" charset="0"/>
              </a:rPr>
              <a:t>molécules</a:t>
            </a:r>
            <a:r>
              <a:rPr lang="fr-FR" altLang="fr-FR" sz="2400" dirty="0">
                <a:latin typeface="Comic Sans MS" panose="030F0902030302020204" pitchFamily="66" charset="0"/>
              </a:rPr>
              <a:t> d'ADN est telle qu'on peut les </a:t>
            </a:r>
            <a:r>
              <a:rPr lang="fr-FR" altLang="fr-FR" sz="2400" dirty="0" err="1">
                <a:latin typeface="Comic Sans MS" panose="030F0902030302020204" pitchFamily="66" charset="0"/>
              </a:rPr>
              <a:t>séparer</a:t>
            </a:r>
            <a:r>
              <a:rPr lang="fr-FR" altLang="fr-FR" sz="2400" dirty="0">
                <a:latin typeface="Comic Sans MS" panose="030F0902030302020204" pitchFamily="66" charset="0"/>
              </a:rPr>
              <a:t> par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r-FR" altLang="fr-FR" sz="2400" dirty="0">
                <a:latin typeface="Comic Sans MS" panose="030F0902030302020204" pitchFamily="66" charset="0"/>
              </a:rPr>
              <a:t>ultracentrifugation  dans des gradients de densité (chlorure de </a:t>
            </a:r>
            <a:r>
              <a:rPr lang="fr-FR" altLang="fr-FR" sz="2400" dirty="0" err="1">
                <a:latin typeface="Comic Sans MS" panose="030F0902030302020204" pitchFamily="66" charset="0"/>
              </a:rPr>
              <a:t>césium</a:t>
            </a:r>
            <a:r>
              <a:rPr lang="fr-FR" altLang="fr-FR" sz="2400" dirty="0">
                <a:latin typeface="Comic Sans MS" panose="030F0902030302020204" pitchFamily="66" charset="0"/>
              </a:rPr>
              <a:t>).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fr-FR" altLang="fr-FR" sz="2800" dirty="0">
              <a:latin typeface="Comic Sans MS" panose="030F0902030302020204" pitchFamily="66" charset="0"/>
            </a:endParaRPr>
          </a:p>
          <a:p>
            <a:pPr>
              <a:buFont typeface="Wingdings" pitchFamily="2" charset="2"/>
              <a:buNone/>
            </a:pPr>
            <a:endParaRPr lang="fr-FR" altLang="fr-FR" dirty="0"/>
          </a:p>
        </p:txBody>
      </p:sp>
      <p:sp>
        <p:nvSpPr>
          <p:cNvPr id="100354" name="Espace réservé du numéro de diapositive 3">
            <a:extLst>
              <a:ext uri="{FF2B5EF4-FFF2-40B4-BE49-F238E27FC236}">
                <a16:creationId xmlns:a16="http://schemas.microsoft.com/office/drawing/2014/main" id="{4975F304-0572-884B-9086-C286E23540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6482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96C015A5-4412-C849-B059-6E7640BAC629}" type="slidenum">
              <a:rPr lang="fr-FR" altLang="fr-FR" sz="1200">
                <a:latin typeface="Arial" panose="020B0604020202020204" pitchFamily="34" charset="0"/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pic>
        <p:nvPicPr>
          <p:cNvPr id="100355" name="Image 4" descr="http://frontal.univ-angers.fr/unspf/2009_Strasbourg_Pigault_Sedimentation/res/gradient_densite.jpg">
            <a:extLst>
              <a:ext uri="{FF2B5EF4-FFF2-40B4-BE49-F238E27FC236}">
                <a16:creationId xmlns:a16="http://schemas.microsoft.com/office/drawing/2014/main" id="{FD46958C-0EED-454A-8295-6326A12A7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858294"/>
            <a:ext cx="3236119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6" name="ZoneTexte 5">
            <a:extLst>
              <a:ext uri="{FF2B5EF4-FFF2-40B4-BE49-F238E27FC236}">
                <a16:creationId xmlns:a16="http://schemas.microsoft.com/office/drawing/2014/main" id="{CED63A83-17E8-0B46-BCCB-C226CD1D3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0894" y="3572680"/>
            <a:ext cx="1643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protéines</a:t>
            </a:r>
          </a:p>
        </p:txBody>
      </p:sp>
      <p:sp>
        <p:nvSpPr>
          <p:cNvPr id="100357" name="ZoneTexte 6">
            <a:extLst>
              <a:ext uri="{FF2B5EF4-FFF2-40B4-BE49-F238E27FC236}">
                <a16:creationId xmlns:a16="http://schemas.microsoft.com/office/drawing/2014/main" id="{3BFFE7F8-1984-7C4A-9B42-F3A333BCF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5304" y="4152115"/>
            <a:ext cx="857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dirty="0"/>
              <a:t>ADN</a:t>
            </a:r>
          </a:p>
        </p:txBody>
      </p:sp>
      <p:sp>
        <p:nvSpPr>
          <p:cNvPr id="100358" name="ZoneTexte 7">
            <a:extLst>
              <a:ext uri="{FF2B5EF4-FFF2-40B4-BE49-F238E27FC236}">
                <a16:creationId xmlns:a16="http://schemas.microsoft.com/office/drawing/2014/main" id="{1D6D2312-EDAB-E245-A12B-2A1880C7F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02567" y="4924430"/>
            <a:ext cx="658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dirty="0"/>
              <a:t>ARN</a:t>
            </a:r>
          </a:p>
        </p:txBody>
      </p:sp>
    </p:spTree>
    <p:extLst>
      <p:ext uri="{BB962C8B-B14F-4D97-AF65-F5344CB8AC3E}">
        <p14:creationId xmlns:p14="http://schemas.microsoft.com/office/powerpoint/2010/main" val="302882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5">
            <a:extLst>
              <a:ext uri="{FF2B5EF4-FFF2-40B4-BE49-F238E27FC236}">
                <a16:creationId xmlns:a16="http://schemas.microsoft.com/office/drawing/2014/main" id="{070EA5BD-C1DA-6948-92EA-4AC42B031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474" y="549275"/>
            <a:ext cx="10988841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fr-FR" altLang="fr-FR" b="1" dirty="0">
                <a:solidFill>
                  <a:srgbClr val="FFC000"/>
                </a:solidFill>
                <a:latin typeface="Arial" panose="020B0604020202020204" pitchFamily="34" charset="0"/>
              </a:rPr>
              <a:t>3.Propriétés spectroscopiques et thermiques:</a:t>
            </a:r>
          </a:p>
          <a:p>
            <a:pPr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fr-FR" altLang="fr-FR" b="1" dirty="0">
                <a:solidFill>
                  <a:srgbClr val="FFC000"/>
                </a:solidFill>
                <a:latin typeface="Arial" panose="020B0604020202020204" pitchFamily="34" charset="0"/>
              </a:rPr>
              <a:t>3.1.Absorption UV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dirty="0">
                <a:latin typeface="Comic Sans MS" panose="030F0902030302020204" pitchFamily="66" charset="0"/>
              </a:rPr>
              <a:t>Les acides nucléiques absorbent les rayons UV grâce à la nature aromatique conjuguée de leurs bases.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dirty="0">
                <a:latin typeface="Comic Sans MS" panose="030F0902030302020204" pitchFamily="66" charset="0"/>
              </a:rPr>
              <a:t>La longueur d’onde de l’absorption maximale d’un rayon par l’ADN est de 260 nm (</a:t>
            </a:r>
            <a:r>
              <a:rPr lang="fr-FR" altLang="fr-FR" sz="2400" dirty="0">
                <a:latin typeface="Comic Sans MS" panose="030F0902030302020204" pitchFamily="66" charset="0"/>
                <a:sym typeface="Symbol" pitchFamily="2" charset="2"/>
              </a:rPr>
              <a:t></a:t>
            </a:r>
            <a:r>
              <a:rPr lang="fr-FR" altLang="fr-FR" sz="2400" baseline="-25000" dirty="0">
                <a:latin typeface="Comic Sans MS" panose="030F0902030302020204" pitchFamily="66" charset="0"/>
              </a:rPr>
              <a:t>max</a:t>
            </a:r>
            <a:r>
              <a:rPr lang="fr-FR" altLang="fr-FR" sz="1800" dirty="0">
                <a:latin typeface="Comic Sans MS" panose="030F0902030302020204" pitchFamily="66" charset="0"/>
              </a:rPr>
              <a:t>= 260 nm)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4853D86-1E58-2943-8DF4-01F18EC6E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34" r="69414" b="30029"/>
          <a:stretch>
            <a:fillRect/>
          </a:stretch>
        </p:blipFill>
        <p:spPr bwMode="auto">
          <a:xfrm>
            <a:off x="2003006" y="1581989"/>
            <a:ext cx="8105775" cy="487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45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Constantine 68.m4a">
            <a:hlinkClick r:id="" action="ppaction://media"/>
            <a:extLst>
              <a:ext uri="{FF2B5EF4-FFF2-40B4-BE49-F238E27FC236}">
                <a16:creationId xmlns:a16="http://schemas.microsoft.com/office/drawing/2014/main" id="{77CB8734-58CB-7F47-929D-8F4DF8412C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32438" y="2970213"/>
            <a:ext cx="812800" cy="812800"/>
          </a:xfrm>
        </p:spPr>
      </p:pic>
      <p:sp>
        <p:nvSpPr>
          <p:cNvPr id="102402" name="Espace réservé du numéro de diapositive 3">
            <a:extLst>
              <a:ext uri="{FF2B5EF4-FFF2-40B4-BE49-F238E27FC236}">
                <a16:creationId xmlns:a16="http://schemas.microsoft.com/office/drawing/2014/main" id="{BE64E898-4EA5-6E4F-B316-E44E8B49BE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6482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19277845-5A41-0749-9985-D535D6DFA153}" type="slidenum">
              <a:rPr lang="fr-FR" altLang="fr-FR" sz="1200">
                <a:latin typeface="Arial" panose="020B0604020202020204" pitchFamily="34" charset="0"/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61F4969-016E-1245-9BEE-1FC65CEE2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34" r="69414" b="30029"/>
          <a:stretch>
            <a:fillRect/>
          </a:stretch>
        </p:blipFill>
        <p:spPr bwMode="auto">
          <a:xfrm>
            <a:off x="1524000" y="850232"/>
            <a:ext cx="9144000" cy="471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151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>
            <a:extLst>
              <a:ext uri="{FF2B5EF4-FFF2-40B4-BE49-F238E27FC236}">
                <a16:creationId xmlns:a16="http://schemas.microsoft.com/office/drawing/2014/main" id="{F1B0CF8A-2018-8940-BC40-E05C55F6E9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7" y="322791"/>
            <a:ext cx="10131425" cy="1456267"/>
          </a:xfrm>
        </p:spPr>
        <p:txBody>
          <a:bodyPr/>
          <a:lstStyle/>
          <a:p>
            <a:pPr>
              <a:defRPr/>
            </a:pPr>
            <a:r>
              <a:rPr lang="fr-FR" altLang="fr-FR" b="1" dirty="0">
                <a:solidFill>
                  <a:srgbClr val="FFC000"/>
                </a:solidFill>
              </a:rPr>
              <a:t>II-Structure de l’ADN et de L’ARN</a:t>
            </a:r>
          </a:p>
        </p:txBody>
      </p:sp>
      <p:sp>
        <p:nvSpPr>
          <p:cNvPr id="24578" name="Espace réservé du pied de page 1">
            <a:extLst>
              <a:ext uri="{FF2B5EF4-FFF2-40B4-BE49-F238E27FC236}">
                <a16:creationId xmlns:a16="http://schemas.microsoft.com/office/drawing/2014/main" id="{9CCAB94B-7CFF-3F48-8027-86EBD9DE8BD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1096625" y="6427791"/>
            <a:ext cx="1081087" cy="377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 dirty="0"/>
              <a:t>K </a:t>
            </a:r>
            <a:r>
              <a:rPr lang="fr-FR" altLang="fr-FR" sz="2400" dirty="0" err="1"/>
              <a:t>Sifi</a:t>
            </a:r>
            <a:endParaRPr lang="fr-FR" altLang="fr-FR" sz="2400" dirty="0"/>
          </a:p>
        </p:txBody>
      </p:sp>
      <p:sp>
        <p:nvSpPr>
          <p:cNvPr id="598020" name="AutoShape 4">
            <a:extLst>
              <a:ext uri="{FF2B5EF4-FFF2-40B4-BE49-F238E27FC236}">
                <a16:creationId xmlns:a16="http://schemas.microsoft.com/office/drawing/2014/main" id="{C263BED0-1520-4749-88CE-423C6C7E7B2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943476" y="2492375"/>
            <a:ext cx="1800225" cy="719138"/>
          </a:xfrm>
          <a:prstGeom prst="flowChartOnlineStorage">
            <a:avLst/>
          </a:prstGeom>
          <a:gradFill rotWithShape="1">
            <a:gsLst>
              <a:gs pos="0">
                <a:srgbClr val="FFFF00"/>
              </a:gs>
              <a:gs pos="100000">
                <a:srgbClr val="A2A2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002060"/>
                </a:solidFill>
              </a:rPr>
              <a:t>Base </a:t>
            </a:r>
          </a:p>
        </p:txBody>
      </p:sp>
      <p:sp>
        <p:nvSpPr>
          <p:cNvPr id="598022" name="AutoShape 6">
            <a:extLst>
              <a:ext uri="{FF2B5EF4-FFF2-40B4-BE49-F238E27FC236}">
                <a16:creationId xmlns:a16="http://schemas.microsoft.com/office/drawing/2014/main" id="{614572DB-44D9-524B-8FDB-DA45E1680F6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456363" y="2492376"/>
            <a:ext cx="1655762" cy="720725"/>
          </a:xfrm>
          <a:prstGeom prst="flowChartOnlineStorage">
            <a:avLst/>
          </a:prstGeom>
          <a:gradFill rotWithShape="1">
            <a:gsLst>
              <a:gs pos="0">
                <a:srgbClr val="FF00FF"/>
              </a:gs>
              <a:gs pos="100000">
                <a:srgbClr val="9A009A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chemeClr val="bg2"/>
                </a:solidFill>
              </a:rPr>
              <a:t>ose</a:t>
            </a:r>
          </a:p>
        </p:txBody>
      </p:sp>
      <p:sp>
        <p:nvSpPr>
          <p:cNvPr id="598023" name="AutoShape 7">
            <a:extLst>
              <a:ext uri="{FF2B5EF4-FFF2-40B4-BE49-F238E27FC236}">
                <a16:creationId xmlns:a16="http://schemas.microsoft.com/office/drawing/2014/main" id="{4ED6F66E-F8FA-914E-A296-4E4E149EEDB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751764" y="2492376"/>
            <a:ext cx="1944687" cy="720725"/>
          </a:xfrm>
          <a:prstGeom prst="flowChartOnlineStorage">
            <a:avLst/>
          </a:prstGeom>
          <a:gradFill rotWithShape="1">
            <a:gsLst>
              <a:gs pos="0">
                <a:srgbClr val="CCFFCC"/>
              </a:gs>
              <a:gs pos="100000">
                <a:srgbClr val="82A28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/>
              <a:t>    </a:t>
            </a:r>
            <a:r>
              <a:rPr lang="fr-FR" altLang="fr-FR" sz="2400" b="1">
                <a:solidFill>
                  <a:schemeClr val="bg2"/>
                </a:solidFill>
              </a:rPr>
              <a:t>phosphate</a:t>
            </a:r>
          </a:p>
        </p:txBody>
      </p:sp>
      <p:sp>
        <p:nvSpPr>
          <p:cNvPr id="598025" name="Oval 9">
            <a:extLst>
              <a:ext uri="{FF2B5EF4-FFF2-40B4-BE49-F238E27FC236}">
                <a16:creationId xmlns:a16="http://schemas.microsoft.com/office/drawing/2014/main" id="{0859866F-39B9-9A4F-B126-DCC63962D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338" y="4868863"/>
            <a:ext cx="1439862" cy="100965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A2A2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006600"/>
                </a:solidFill>
              </a:rPr>
              <a:t>pyrimidique</a:t>
            </a:r>
          </a:p>
        </p:txBody>
      </p:sp>
      <p:sp>
        <p:nvSpPr>
          <p:cNvPr id="598027" name="Oval 11">
            <a:extLst>
              <a:ext uri="{FF2B5EF4-FFF2-40B4-BE49-F238E27FC236}">
                <a16:creationId xmlns:a16="http://schemas.microsoft.com/office/drawing/2014/main" id="{E9E0D5DE-4E3E-8647-81EF-579095B1D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7438" y="4724400"/>
            <a:ext cx="1873250" cy="1009650"/>
          </a:xfrm>
          <a:prstGeom prst="ellipse">
            <a:avLst/>
          </a:prstGeom>
          <a:gradFill rotWithShape="1">
            <a:gsLst>
              <a:gs pos="0">
                <a:srgbClr val="FF00FF"/>
              </a:gs>
              <a:gs pos="100000">
                <a:srgbClr val="7600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D (-) 2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désoxyribose</a:t>
            </a:r>
            <a:r>
              <a:rPr lang="fr-FR" altLang="fr-FR" sz="1800"/>
              <a:t> </a:t>
            </a:r>
          </a:p>
        </p:txBody>
      </p:sp>
      <p:sp>
        <p:nvSpPr>
          <p:cNvPr id="598028" name="Oval 12">
            <a:extLst>
              <a:ext uri="{FF2B5EF4-FFF2-40B4-BE49-F238E27FC236}">
                <a16:creationId xmlns:a16="http://schemas.microsoft.com/office/drawing/2014/main" id="{CA463E85-0F76-6B4D-8A63-59A59CDE0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8026" y="4797425"/>
            <a:ext cx="1439863" cy="1009650"/>
          </a:xfrm>
          <a:prstGeom prst="ellipse">
            <a:avLst/>
          </a:prstGeom>
          <a:gradFill rotWithShape="1">
            <a:gsLst>
              <a:gs pos="0">
                <a:srgbClr val="FF00FF"/>
              </a:gs>
              <a:gs pos="100000">
                <a:srgbClr val="7600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D (-) ribose</a:t>
            </a:r>
          </a:p>
        </p:txBody>
      </p:sp>
      <p:sp>
        <p:nvSpPr>
          <p:cNvPr id="598029" name="Oval 13">
            <a:extLst>
              <a:ext uri="{FF2B5EF4-FFF2-40B4-BE49-F238E27FC236}">
                <a16:creationId xmlns:a16="http://schemas.microsoft.com/office/drawing/2014/main" id="{51AF5109-3234-2243-AD8A-F299A38D0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2689" y="4929188"/>
            <a:ext cx="1081087" cy="100965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A2A2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006600"/>
                </a:solidFill>
              </a:rPr>
              <a:t>purique</a:t>
            </a:r>
          </a:p>
        </p:txBody>
      </p:sp>
    </p:spTree>
    <p:extLst>
      <p:ext uri="{BB962C8B-B14F-4D97-AF65-F5344CB8AC3E}">
        <p14:creationId xmlns:p14="http://schemas.microsoft.com/office/powerpoint/2010/main" val="347227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80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8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98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98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5980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5980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2" dur="2000" fill="hold"/>
                                        <p:tgtEl>
                                          <p:spTgt spid="5980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8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98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8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8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98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8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8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98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8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8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98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8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8018" grpId="0"/>
      <p:bldP spid="598020" grpId="0" animBg="1"/>
      <p:bldP spid="598022" grpId="0" animBg="1"/>
      <p:bldP spid="598023" grpId="0" animBg="1"/>
      <p:bldP spid="598025" grpId="0" animBg="1"/>
      <p:bldP spid="598027" grpId="0" animBg="1"/>
      <p:bldP spid="598028" grpId="0" animBg="1"/>
      <p:bldP spid="59802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F0FCB2-C543-7C4E-8ED6-356A3FC78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887" y="183984"/>
            <a:ext cx="8543925" cy="235284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FR" altLang="fr-FR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3.2.Dénaturation thermique de l’ADN</a:t>
            </a:r>
            <a:endParaRPr lang="fr-FR" altLang="fr-FR" sz="32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r-FR" altLang="fr-FR" sz="3000" b="1" dirty="0">
              <a:solidFill>
                <a:srgbClr val="FFC000"/>
              </a:solidFill>
            </a:endParaRPr>
          </a:p>
        </p:txBody>
      </p:sp>
      <p:sp>
        <p:nvSpPr>
          <p:cNvPr id="104450" name="Espace réservé du numéro de diapositive 3">
            <a:extLst>
              <a:ext uri="{FF2B5EF4-FFF2-40B4-BE49-F238E27FC236}">
                <a16:creationId xmlns:a16="http://schemas.microsoft.com/office/drawing/2014/main" id="{42B2CE9A-F0F1-0C44-9C14-FDED8A8F6A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6482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4A106425-54CD-504D-AA6C-3424DC6BB40F}" type="slidenum">
              <a:rPr lang="fr-FR" altLang="fr-FR" sz="1200">
                <a:latin typeface="Arial" panose="020B0604020202020204" pitchFamily="34" charset="0"/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pic>
        <p:nvPicPr>
          <p:cNvPr id="104451" name="Picture 2">
            <a:extLst>
              <a:ext uri="{FF2B5EF4-FFF2-40B4-BE49-F238E27FC236}">
                <a16:creationId xmlns:a16="http://schemas.microsoft.com/office/drawing/2014/main" id="{94A920EE-F5D6-BD4E-8369-DB0D9C998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222" y="2060575"/>
            <a:ext cx="7684168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23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04F708-3F2B-3F4A-937C-F61C3EB78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803" y="260935"/>
            <a:ext cx="8543925" cy="3813759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fr-FR" altLang="fr-FR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3.3.Renaturation de l’ADN</a:t>
            </a:r>
          </a:p>
          <a:p>
            <a:endParaRPr lang="fr-FR" altLang="fr-FR" sz="2400" dirty="0"/>
          </a:p>
          <a:p>
            <a:pPr>
              <a:buFont typeface="Wingdings" pitchFamily="2" charset="2"/>
              <a:buNone/>
            </a:pPr>
            <a:endParaRPr lang="fr-FR" altLang="fr-FR" sz="2400" dirty="0"/>
          </a:p>
          <a:p>
            <a:pPr>
              <a:buFont typeface="Wingdings" pitchFamily="2" charset="2"/>
              <a:buNone/>
            </a:pPr>
            <a:endParaRPr lang="fr-FR" altLang="fr-FR" dirty="0">
              <a:solidFill>
                <a:srgbClr val="FF0000"/>
              </a:solidFill>
            </a:endParaRPr>
          </a:p>
        </p:txBody>
      </p:sp>
      <p:sp>
        <p:nvSpPr>
          <p:cNvPr id="105474" name="Espace réservé du numéro de diapositive 3">
            <a:extLst>
              <a:ext uri="{FF2B5EF4-FFF2-40B4-BE49-F238E27FC236}">
                <a16:creationId xmlns:a16="http://schemas.microsoft.com/office/drawing/2014/main" id="{C8E70115-BF57-9B4F-8313-E746EF03FF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6482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ECC8D074-D0D1-7444-AF6D-49DFEB342489}" type="slidenum">
              <a:rPr lang="fr-FR" altLang="fr-FR" sz="1200">
                <a:latin typeface="Arial" panose="020B0604020202020204" pitchFamily="34" charset="0"/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pic>
        <p:nvPicPr>
          <p:cNvPr id="105475" name="Picture 2">
            <a:extLst>
              <a:ext uri="{FF2B5EF4-FFF2-40B4-BE49-F238E27FC236}">
                <a16:creationId xmlns:a16="http://schemas.microsoft.com/office/drawing/2014/main" id="{95BF709D-D381-B445-8014-DEDB51DA0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804" y="2093913"/>
            <a:ext cx="69850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97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22D82-7B86-0440-AE9E-C444C7D84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1841"/>
            <a:ext cx="8369467" cy="1071563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9-Structure de </a:t>
            </a:r>
            <a:r>
              <a:rPr lang="en-US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l’ARN</a:t>
            </a:r>
            <a:endParaRPr lang="en-US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498" name="Espace réservé du pied de page 3">
            <a:extLst>
              <a:ext uri="{FF2B5EF4-FFF2-40B4-BE49-F238E27FC236}">
                <a16:creationId xmlns:a16="http://schemas.microsoft.com/office/drawing/2014/main" id="{60E6DCE5-005B-EA4E-B2BB-CA411EDA5BC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772400" y="63373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                                                           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                                                  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                                                  K Sifi  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AF36CC8-EE2B-3243-94F5-9B1603B9FF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2414" y="1252788"/>
            <a:ext cx="7940842" cy="5084512"/>
          </a:xfrm>
        </p:spPr>
      </p:pic>
    </p:spTree>
    <p:extLst>
      <p:ext uri="{BB962C8B-B14F-4D97-AF65-F5344CB8AC3E}">
        <p14:creationId xmlns:p14="http://schemas.microsoft.com/office/powerpoint/2010/main" val="128106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435AE1C5-ED47-4D44-984B-D3BCED43BE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51447" y="133350"/>
            <a:ext cx="10493878" cy="64563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fr-FR" altLang="fr-FR" dirty="0"/>
              <a:t>  </a:t>
            </a:r>
            <a:r>
              <a:rPr lang="fr-FR" altLang="fr-FR" sz="2400" dirty="0">
                <a:latin typeface="Comic Sans MS" panose="030F0902030302020204" pitchFamily="66" charset="0"/>
              </a:rPr>
              <a:t>Il existe plusieurs types d`ARN:</a:t>
            </a:r>
          </a:p>
          <a:p>
            <a:pPr>
              <a:buFont typeface="Wingdings" pitchFamily="2" charset="2"/>
              <a:buNone/>
            </a:pPr>
            <a:endParaRPr lang="fr-FR" altLang="fr-FR" sz="2400" dirty="0">
              <a:latin typeface="Comic Sans MS" panose="030F0902030302020204" pitchFamily="66" charset="0"/>
            </a:endParaRPr>
          </a:p>
          <a:p>
            <a:r>
              <a:rPr lang="fr-FR" altLang="fr-FR" sz="2400" b="1" dirty="0">
                <a:solidFill>
                  <a:srgbClr val="FFC000"/>
                </a:solidFill>
                <a:latin typeface="Comic Sans MS" panose="030F0902030302020204" pitchFamily="66" charset="0"/>
              </a:rPr>
              <a:t>ARN non codant:</a:t>
            </a:r>
          </a:p>
          <a:p>
            <a:pPr>
              <a:buFont typeface="Wingdings" pitchFamily="2" charset="2"/>
              <a:buNone/>
            </a:pPr>
            <a:r>
              <a:rPr lang="fr-FR" altLang="fr-FR" sz="2400" dirty="0">
                <a:latin typeface="Comic Sans MS" panose="030F0902030302020204" pitchFamily="66" charset="0"/>
              </a:rPr>
              <a:t>- ARNr, </a:t>
            </a:r>
            <a:r>
              <a:rPr lang="fr-FR" altLang="fr-FR" sz="2400" dirty="0" err="1">
                <a:latin typeface="Comic Sans MS" panose="030F0902030302020204" pitchFamily="66" charset="0"/>
              </a:rPr>
              <a:t>ARNt</a:t>
            </a:r>
            <a:r>
              <a:rPr lang="fr-FR" altLang="fr-FR" sz="2400" dirty="0">
                <a:latin typeface="Comic Sans MS" panose="030F0902030302020204" pitchFamily="66" charset="0"/>
              </a:rPr>
              <a:t>, </a:t>
            </a:r>
            <a:r>
              <a:rPr lang="fr-FR" altLang="fr-FR" sz="2400" dirty="0" err="1">
                <a:latin typeface="Comic Sans MS" panose="030F0902030302020204" pitchFamily="66" charset="0"/>
              </a:rPr>
              <a:t>SnRNA</a:t>
            </a:r>
            <a:r>
              <a:rPr lang="fr-FR" altLang="fr-FR" sz="2400" dirty="0">
                <a:latin typeface="Comic Sans MS" panose="030F0902030302020204" pitchFamily="66" charset="0"/>
              </a:rPr>
              <a:t> , </a:t>
            </a:r>
            <a:r>
              <a:rPr lang="fr-FR" altLang="fr-FR" sz="2400" b="1" dirty="0" err="1">
                <a:latin typeface="Comic Sans MS" panose="030F0902030302020204" pitchFamily="66" charset="0"/>
              </a:rPr>
              <a:t>ARNsc</a:t>
            </a:r>
            <a:endParaRPr lang="fr-FR" altLang="fr-FR" sz="2400" b="1" dirty="0">
              <a:latin typeface="Comic Sans MS" panose="030F0902030302020204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fr-FR" altLang="fr-FR" sz="2400" dirty="0">
                <a:latin typeface="Comic Sans MS" panose="030F0902030302020204" pitchFamily="66" charset="0"/>
              </a:rPr>
              <a:t>- micro RNA, si RNA , </a:t>
            </a:r>
            <a:r>
              <a:rPr lang="fr-FR" altLang="fr-FR" sz="2400" dirty="0" err="1">
                <a:latin typeface="Comic Sans MS" panose="030F0902030302020204" pitchFamily="66" charset="0"/>
              </a:rPr>
              <a:t>ARNi</a:t>
            </a:r>
            <a:r>
              <a:rPr lang="fr-FR" altLang="fr-FR" sz="2400" dirty="0">
                <a:latin typeface="Comic Sans MS" panose="030F0902030302020204" pitchFamily="66" charset="0"/>
              </a:rPr>
              <a:t>,</a:t>
            </a:r>
            <a:r>
              <a:rPr lang="fr-FR" altLang="fr-FR" sz="2400" b="1" dirty="0">
                <a:latin typeface="Comic Sans MS" panose="030F0902030302020204" pitchFamily="66" charset="0"/>
              </a:rPr>
              <a:t> </a:t>
            </a:r>
            <a:r>
              <a:rPr lang="fr-FR" altLang="fr-FR" sz="2400" b="1" dirty="0" err="1">
                <a:latin typeface="Comic Sans MS" panose="030F0902030302020204" pitchFamily="66" charset="0"/>
              </a:rPr>
              <a:t>lncRNA</a:t>
            </a:r>
            <a:r>
              <a:rPr lang="is-IS" altLang="fr-FR" sz="2400" b="1" dirty="0">
                <a:latin typeface="Comic Sans MS" panose="030F0902030302020204" pitchFamily="66" charset="0"/>
              </a:rPr>
              <a:t>…</a:t>
            </a:r>
            <a:endParaRPr lang="fr-FR" altLang="fr-FR" sz="2400" b="1" dirty="0">
              <a:latin typeface="Comic Sans MS" panose="030F09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None/>
            </a:pPr>
            <a:endParaRPr lang="fr-FR" altLang="fr-FR" sz="2400" dirty="0">
              <a:latin typeface="Comic Sans MS" panose="030F0902030302020204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fr-FR" altLang="fr-FR" sz="2400" dirty="0">
                <a:latin typeface="Comic Sans MS" panose="030F0902030302020204" pitchFamily="66" charset="0"/>
              </a:rPr>
              <a:t> </a:t>
            </a:r>
          </a:p>
          <a:p>
            <a:r>
              <a:rPr lang="fr-FR" altLang="fr-FR" sz="2400" b="1" dirty="0">
                <a:solidFill>
                  <a:srgbClr val="FFC000"/>
                </a:solidFill>
                <a:latin typeface="Comic Sans MS" panose="030F0902030302020204" pitchFamily="66" charset="0"/>
              </a:rPr>
              <a:t>Les ARN codants:</a:t>
            </a:r>
          </a:p>
          <a:p>
            <a:pPr>
              <a:buFont typeface="Wingdings" pitchFamily="2" charset="2"/>
              <a:buNone/>
            </a:pPr>
            <a:r>
              <a:rPr lang="fr-FR" altLang="fr-FR" sz="2400" dirty="0">
                <a:latin typeface="Comic Sans MS" panose="030F0902030302020204" pitchFamily="66" charset="0"/>
              </a:rPr>
              <a:t>  ARNm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altLang="fr-FR" sz="2400" dirty="0">
                <a:latin typeface="Comic Sans MS" panose="030F0902030302020204" pitchFamily="66" charset="0"/>
              </a:rPr>
              <a:t>  L’ARN natif existe sous forme d’une molécule  monobrin ,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altLang="fr-FR" sz="2400" dirty="0">
                <a:latin typeface="Comic Sans MS" panose="030F0902030302020204" pitchFamily="66" charset="0"/>
              </a:rPr>
              <a:t>  l’unique brin d’ARN est capable de se replier sur lui même en une 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altLang="fr-FR" sz="2400" dirty="0">
                <a:latin typeface="Comic Sans MS" panose="030F0902030302020204" pitchFamily="66" charset="0"/>
              </a:rPr>
              <a:t>épingle à cheveux.</a:t>
            </a:r>
          </a:p>
        </p:txBody>
      </p:sp>
      <p:pic>
        <p:nvPicPr>
          <p:cNvPr id="107522" name="Picture 4" descr="page2_img1p2">
            <a:extLst>
              <a:ext uri="{FF2B5EF4-FFF2-40B4-BE49-F238E27FC236}">
                <a16:creationId xmlns:a16="http://schemas.microsoft.com/office/drawing/2014/main" id="{302FC559-5256-5240-A9E6-2E6081799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600" y="306388"/>
            <a:ext cx="2879725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3" name="Espace réservé du pied de page 1">
            <a:extLst>
              <a:ext uri="{FF2B5EF4-FFF2-40B4-BE49-F238E27FC236}">
                <a16:creationId xmlns:a16="http://schemas.microsoft.com/office/drawing/2014/main" id="{C417C66D-7AF2-344A-83D7-241E39746B5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66445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                                                   K Sifi</a:t>
            </a:r>
          </a:p>
        </p:txBody>
      </p:sp>
    </p:spTree>
    <p:extLst>
      <p:ext uri="{BB962C8B-B14F-4D97-AF65-F5344CB8AC3E}">
        <p14:creationId xmlns:p14="http://schemas.microsoft.com/office/powerpoint/2010/main" val="3723180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F1A48-CD1E-C242-83A4-EA0998DED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fr-FR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564478C-24C0-0544-852F-9E0A44E7203F}"/>
              </a:ext>
            </a:extLst>
          </p:cNvPr>
          <p:cNvCxnSpPr/>
          <p:nvPr/>
        </p:nvCxnSpPr>
        <p:spPr>
          <a:xfrm rot="5400000">
            <a:off x="3702845" y="3164683"/>
            <a:ext cx="1343025" cy="14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E3F1BEB-7A10-DD43-8ECB-145E25094708}"/>
              </a:ext>
            </a:extLst>
          </p:cNvPr>
          <p:cNvCxnSpPr/>
          <p:nvPr/>
        </p:nvCxnSpPr>
        <p:spPr>
          <a:xfrm>
            <a:off x="4381501" y="3000376"/>
            <a:ext cx="500063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8548" name="Picture 2">
            <a:extLst>
              <a:ext uri="{FF2B5EF4-FFF2-40B4-BE49-F238E27FC236}">
                <a16:creationId xmlns:a16="http://schemas.microsoft.com/office/drawing/2014/main" id="{430110A5-437C-3848-9C8C-20BCB61D577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08549" name="Rectangle 5">
            <a:extLst>
              <a:ext uri="{FF2B5EF4-FFF2-40B4-BE49-F238E27FC236}">
                <a16:creationId xmlns:a16="http://schemas.microsoft.com/office/drawing/2014/main" id="{C9B3DA15-C647-624D-8EFA-9136A651B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4017" y="3022600"/>
            <a:ext cx="2643187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fr-FR" altLang="fr-FR" sz="1800" dirty="0"/>
              <a:t> le déchiffrage du code gé</a:t>
            </a:r>
            <a:endParaRPr lang="fr-FR" altLang="fr-FR" sz="18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fr-FR" altLang="fr-FR" b="1" dirty="0">
                <a:solidFill>
                  <a:srgbClr val="FF0000"/>
                </a:solidFill>
                <a:latin typeface="Arial" panose="020B0604020202020204" pitchFamily="34" charset="0"/>
              </a:rPr>
              <a:t>    L`ARNr  </a:t>
            </a:r>
            <a:r>
              <a:rPr lang="fr-FR" altLang="fr-FR" sz="1600" b="1" dirty="0">
                <a:solidFill>
                  <a:srgbClr val="FF0000"/>
                </a:solidFill>
                <a:latin typeface="Arial" panose="020B0604020202020204" pitchFamily="34" charset="0"/>
              </a:rPr>
              <a:t>80% de l`ARN cellulaire</a:t>
            </a:r>
            <a:r>
              <a:rPr lang="fr-FR" altLang="fr-FR" sz="1600" dirty="0"/>
              <a:t> </a:t>
            </a:r>
            <a:r>
              <a:rPr lang="fr-FR" altLang="fr-FR" sz="1800" dirty="0"/>
              <a:t>synthétisé au cours d`un processus complexe qu`on appelle la transcription .</a:t>
            </a:r>
          </a:p>
        </p:txBody>
      </p:sp>
      <p:sp>
        <p:nvSpPr>
          <p:cNvPr id="108550" name="Rectangle 2">
            <a:extLst>
              <a:ext uri="{FF2B5EF4-FFF2-40B4-BE49-F238E27FC236}">
                <a16:creationId xmlns:a16="http://schemas.microsoft.com/office/drawing/2014/main" id="{83742FE3-527E-0143-8E89-611060905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1219" y="4068080"/>
            <a:ext cx="1762125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r-FR" altLang="fr-FR" sz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Svedberg (S) : </a:t>
            </a:r>
            <a:r>
              <a:rPr lang="fr-FR" altLang="fr-FR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unite</a:t>
            </a:r>
            <a:r>
              <a:rPr lang="fr-FR" altLang="fr-FR" sz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́ de </a:t>
            </a:r>
            <a:r>
              <a:rPr lang="fr-FR" altLang="fr-FR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sédimentation</a:t>
            </a:r>
            <a:r>
              <a:rPr lang="fr-FR" altLang="fr-FR" sz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fr-FR" altLang="fr-FR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macromolécules</a:t>
            </a:r>
            <a:r>
              <a:rPr lang="fr-FR" altLang="fr-FR" sz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vitesse (m/s) sur </a:t>
            </a:r>
            <a:r>
              <a:rPr lang="fr-FR" altLang="fr-FR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accélération</a:t>
            </a:r>
            <a:r>
              <a:rPr lang="fr-FR" altLang="fr-FR" sz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(m/s2)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r-FR" altLang="fr-FR" sz="1600" dirty="0">
                <a:solidFill>
                  <a:srgbClr val="FF0000"/>
                </a:solidFill>
                <a:latin typeface="Wingdings2"/>
              </a:rPr>
              <a:t> </a:t>
            </a:r>
            <a:r>
              <a:rPr lang="fr-FR" altLang="fr-FR" sz="1800" b="1" dirty="0">
                <a:solidFill>
                  <a:srgbClr val="FF0000"/>
                </a:solidFill>
                <a:latin typeface="Calibri" panose="020F0502020204030204" pitchFamily="34" charset="0"/>
              </a:rPr>
              <a:t>1S </a:t>
            </a:r>
            <a:r>
              <a:rPr lang="fr-FR" altLang="fr-FR" sz="1800" dirty="0">
                <a:solidFill>
                  <a:srgbClr val="FF0000"/>
                </a:solidFill>
                <a:latin typeface="Calibri" panose="020F0502020204030204" pitchFamily="34" charset="0"/>
              </a:rPr>
              <a:t>= </a:t>
            </a:r>
            <a:r>
              <a:rPr lang="fr-FR" altLang="fr-FR" sz="1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fr-FR" altLang="fr-FR" sz="1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-13 </a:t>
            </a:r>
            <a:r>
              <a:rPr lang="fr-FR" altLang="fr-FR" sz="1800" dirty="0">
                <a:solidFill>
                  <a:srgbClr val="FF0000"/>
                </a:solidFill>
                <a:latin typeface="Calibri" panose="020F0502020204030204" pitchFamily="34" charset="0"/>
              </a:rPr>
              <a:t>seconde</a:t>
            </a:r>
            <a:endParaRPr lang="fr-FR" altLang="fr-FR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38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1FD02-AF06-2449-B592-6A44FEF0F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8788" y="115888"/>
            <a:ext cx="8858250" cy="6858000"/>
          </a:xfrm>
        </p:spPr>
        <p:txBody>
          <a:bodyPr/>
          <a:lstStyle/>
          <a:p>
            <a:pPr>
              <a:buFont typeface="Wingdings" charset="2"/>
              <a:buChar char="Ø"/>
              <a:defRPr/>
            </a:pPr>
            <a:endParaRPr lang="en-US" altLang="fr-FR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Font typeface="Wingdings" charset="2"/>
              <a:buNone/>
              <a:defRPr/>
            </a:pPr>
            <a:endParaRPr lang="en-US" altLang="fr-FR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9570" name="Espace réservé du pied de page 1">
            <a:extLst>
              <a:ext uri="{FF2B5EF4-FFF2-40B4-BE49-F238E27FC236}">
                <a16:creationId xmlns:a16="http://schemas.microsoft.com/office/drawing/2014/main" id="{4E6D7A10-726F-A94C-9FC0-C87D2941B5D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680325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                                                  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                                                  K Sifi</a:t>
            </a:r>
          </a:p>
        </p:txBody>
      </p:sp>
      <p:pic>
        <p:nvPicPr>
          <p:cNvPr id="109571" name="Picture 7" descr="an11">
            <a:extLst>
              <a:ext uri="{FF2B5EF4-FFF2-40B4-BE49-F238E27FC236}">
                <a16:creationId xmlns:a16="http://schemas.microsoft.com/office/drawing/2014/main" id="{A1BAC709-774A-2747-8154-6873252FB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Rectangle 3">
            <a:extLst>
              <a:ext uri="{FF2B5EF4-FFF2-40B4-BE49-F238E27FC236}">
                <a16:creationId xmlns:a16="http://schemas.microsoft.com/office/drawing/2014/main" id="{1B501087-BCBD-E240-891A-B44FF3D1B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756" y="115888"/>
            <a:ext cx="17187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L’ARNt</a:t>
            </a:r>
            <a:r>
              <a:rPr lang="en-US" altLang="fr-FR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78573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Espace réservé du pied de page 3">
            <a:extLst>
              <a:ext uri="{FF2B5EF4-FFF2-40B4-BE49-F238E27FC236}">
                <a16:creationId xmlns:a16="http://schemas.microsoft.com/office/drawing/2014/main" id="{C3D90C84-4B4A-1F40-B6EC-4C878596FC4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9625013" y="6381750"/>
            <a:ext cx="806450" cy="3317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SK</a:t>
            </a:r>
          </a:p>
        </p:txBody>
      </p:sp>
      <p:sp>
        <p:nvSpPr>
          <p:cNvPr id="106498" name="Rectangle 5">
            <a:extLst>
              <a:ext uri="{FF2B5EF4-FFF2-40B4-BE49-F238E27FC236}">
                <a16:creationId xmlns:a16="http://schemas.microsoft.com/office/drawing/2014/main" id="{0E5CF008-F7D3-7546-A574-6970C1C8C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109" y="380107"/>
            <a:ext cx="11367837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  <a:defRPr sz="32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n"/>
              <a:defRPr sz="28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n"/>
              <a:defRPr sz="24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n"/>
              <a:defRPr sz="20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  <a:defRPr sz="20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sz="20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sz="20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sz="20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sz="20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FR" altLang="fr-FR" b="1" dirty="0">
                <a:solidFill>
                  <a:srgbClr val="FFC000"/>
                </a:solidFill>
                <a:latin typeface="Comic Sans MS" panose="030F0902030302020204" pitchFamily="66" charset="0"/>
                <a:ea typeface="Times New Roman" charset="0"/>
                <a:cs typeface="Times New Roman" charset="0"/>
              </a:rPr>
              <a:t>Les autres ARN non codants 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r-FR" altLang="fr-FR" b="1" dirty="0">
              <a:solidFill>
                <a:srgbClr val="FFC000"/>
              </a:solidFill>
              <a:latin typeface="Comic Sans MS" panose="030F0902030302020204" pitchFamily="66" charset="0"/>
              <a:ea typeface="Times New Roman" charset="0"/>
              <a:cs typeface="Times New Roman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FR" altLang="fr-FR" sz="2000" b="1" dirty="0">
                <a:latin typeface="Comic Sans MS" panose="030F0902030302020204" pitchFamily="66" charset="0"/>
                <a:ea typeface="Times New Roman" charset="0"/>
                <a:cs typeface="Times New Roman" charset="0"/>
              </a:rPr>
              <a:t>Ils se répartissent selon leur taille en deux catégories 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r-FR" altLang="fr-FR" sz="2000" b="1" dirty="0">
              <a:latin typeface="Comic Sans MS" panose="030F0902030302020204" pitchFamily="66" charset="0"/>
              <a:ea typeface="Times New Roman" charset="0"/>
              <a:cs typeface="Times New Roman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charset="2"/>
              <a:buChar char="Ø"/>
              <a:defRPr/>
            </a:pPr>
            <a:r>
              <a:rPr lang="fr-FR" altLang="fr-FR" sz="2000" b="1" dirty="0">
                <a:solidFill>
                  <a:srgbClr val="FFC000"/>
                </a:solidFill>
                <a:latin typeface="Comic Sans MS" panose="030F0902030302020204" pitchFamily="66" charset="0"/>
                <a:ea typeface="Times New Roman" charset="0"/>
                <a:cs typeface="Times New Roman" charset="0"/>
              </a:rPr>
              <a:t>les petits ARN non codants de taille inférieure à 200 </a:t>
            </a:r>
            <a:r>
              <a:rPr lang="fr-FR" altLang="fr-FR" sz="2000" b="1" dirty="0" err="1">
                <a:solidFill>
                  <a:srgbClr val="FFC000"/>
                </a:solidFill>
                <a:latin typeface="Comic Sans MS" panose="030F0902030302020204" pitchFamily="66" charset="0"/>
                <a:ea typeface="Times New Roman" charset="0"/>
                <a:cs typeface="Times New Roman" charset="0"/>
              </a:rPr>
              <a:t>nucléotides</a:t>
            </a:r>
            <a:r>
              <a:rPr lang="fr-FR" altLang="fr-FR" sz="2000" b="1" dirty="0">
                <a:solidFill>
                  <a:srgbClr val="FFC000"/>
                </a:solidFill>
                <a:latin typeface="Comic Sans MS" panose="030F0902030302020204" pitchFamily="66" charset="0"/>
                <a:ea typeface="Times New Roman" charset="0"/>
                <a:cs typeface="Times New Roman" charset="0"/>
              </a:rPr>
              <a:t>.</a:t>
            </a:r>
          </a:p>
          <a:p>
            <a:pPr marL="171450" indent="-171450">
              <a:spcBef>
                <a:spcPct val="0"/>
              </a:spcBef>
              <a:buClrTx/>
              <a:buSzTx/>
              <a:buFont typeface="Wingdings" charset="2"/>
              <a:buChar char="v"/>
              <a:defRPr/>
            </a:pPr>
            <a:endParaRPr lang="fr-FR" altLang="fr-FR" sz="2000" b="1" dirty="0">
              <a:latin typeface="Comic Sans MS" panose="030F0902030302020204" pitchFamily="66" charset="0"/>
              <a:ea typeface="Times New Roman" charset="0"/>
              <a:cs typeface="Times New Roman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FR" altLang="fr-FR" sz="2000" b="1" dirty="0">
                <a:latin typeface="Comic Sans MS" panose="030F0902030302020204" pitchFamily="66" charset="0"/>
                <a:ea typeface="Times New Roman" charset="0"/>
                <a:cs typeface="Times New Roman" charset="0"/>
              </a:rPr>
              <a:t>-Les petits ARN nucléaires (snRNA=</a:t>
            </a:r>
            <a:r>
              <a:rPr lang="fr-FR" altLang="fr-FR" sz="2000" b="1" dirty="0" err="1">
                <a:latin typeface="Comic Sans MS" panose="030F0902030302020204" pitchFamily="66" charset="0"/>
                <a:ea typeface="Times New Roman" charset="0"/>
                <a:cs typeface="Times New Roman" charset="0"/>
              </a:rPr>
              <a:t>Smaul</a:t>
            </a:r>
            <a:r>
              <a:rPr lang="fr-FR" altLang="fr-FR" sz="2000" b="1" dirty="0">
                <a:latin typeface="Comic Sans MS" panose="030F0902030302020204" pitchFamily="66" charset="0"/>
                <a:ea typeface="Times New Roman" charset="0"/>
                <a:cs typeface="Times New Roman" charset="0"/>
              </a:rPr>
              <a:t> nuclear RNA). 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  <a:defRPr/>
            </a:pPr>
            <a:endParaRPr lang="fr-FR" altLang="fr-FR" sz="2000" b="1" dirty="0">
              <a:latin typeface="Comic Sans MS" panose="030F0902030302020204" pitchFamily="66" charset="0"/>
              <a:ea typeface="Times New Roman" charset="0"/>
              <a:cs typeface="Times New Roman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FR" altLang="fr-FR" sz="2000" b="1" dirty="0">
                <a:latin typeface="Comic Sans MS" panose="030F0902030302020204" pitchFamily="66" charset="0"/>
                <a:ea typeface="Times New Roman" charset="0"/>
                <a:cs typeface="Times New Roman" charset="0"/>
              </a:rPr>
              <a:t>-Les petits ARN nucléolaires (</a:t>
            </a:r>
            <a:r>
              <a:rPr lang="fr-FR" altLang="fr-FR" sz="2000" b="1" dirty="0" err="1">
                <a:latin typeface="Comic Sans MS" panose="030F0902030302020204" pitchFamily="66" charset="0"/>
                <a:ea typeface="Times New Roman" charset="0"/>
                <a:cs typeface="Times New Roman" charset="0"/>
              </a:rPr>
              <a:t>snoRNA</a:t>
            </a:r>
            <a:r>
              <a:rPr lang="fr-FR" altLang="fr-FR" sz="2000" b="1" dirty="0">
                <a:latin typeface="Comic Sans MS" panose="030F0902030302020204" pitchFamily="66" charset="0"/>
                <a:ea typeface="Times New Roman" charset="0"/>
                <a:cs typeface="Times New Roman" charset="0"/>
              </a:rPr>
              <a:t>=</a:t>
            </a:r>
            <a:r>
              <a:rPr lang="fr-FR" altLang="fr-FR" sz="2000" b="1" i="1" dirty="0" err="1">
                <a:latin typeface="Comic Sans MS" panose="030F0902030302020204" pitchFamily="66" charset="0"/>
                <a:ea typeface="Times New Roman" charset="0"/>
                <a:cs typeface="Times New Roman" charset="0"/>
              </a:rPr>
              <a:t>small</a:t>
            </a:r>
            <a:r>
              <a:rPr lang="fr-FR" altLang="fr-FR" sz="2000" b="1" i="1" dirty="0">
                <a:latin typeface="Comic Sans MS" panose="030F0902030302020204" pitchFamily="66" charset="0"/>
                <a:ea typeface="Times New Roman" charset="0"/>
                <a:cs typeface="Times New Roman" charset="0"/>
              </a:rPr>
              <a:t> </a:t>
            </a:r>
            <a:r>
              <a:rPr lang="fr-FR" altLang="fr-FR" sz="2000" b="1" i="1" dirty="0" err="1">
                <a:latin typeface="Comic Sans MS" panose="030F0902030302020204" pitchFamily="66" charset="0"/>
                <a:ea typeface="Times New Roman" charset="0"/>
                <a:cs typeface="Times New Roman" charset="0"/>
              </a:rPr>
              <a:t>nucleolar</a:t>
            </a:r>
            <a:r>
              <a:rPr lang="fr-FR" altLang="fr-FR" sz="2000" b="1" i="1" dirty="0">
                <a:latin typeface="Comic Sans MS" panose="030F0902030302020204" pitchFamily="66" charset="0"/>
                <a:ea typeface="Times New Roman" charset="0"/>
                <a:cs typeface="Times New Roman" charset="0"/>
              </a:rPr>
              <a:t> RNA</a:t>
            </a:r>
            <a:r>
              <a:rPr lang="fr-FR" altLang="fr-FR" sz="2000" b="1" dirty="0">
                <a:latin typeface="Comic Sans MS" panose="030F0902030302020204" pitchFamily="66" charset="0"/>
                <a:ea typeface="Times New Roman" charset="0"/>
                <a:cs typeface="Times New Roman" charset="0"/>
              </a:rPr>
              <a:t>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ro-RO" altLang="fr-FR" sz="2000" b="1" dirty="0">
              <a:latin typeface="Comic Sans MS" panose="030F0902030302020204" pitchFamily="66" charset="0"/>
              <a:ea typeface="Times New Roman" charset="0"/>
              <a:cs typeface="Times New Roman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o-RO" altLang="fr-FR" sz="2000" b="1" dirty="0">
                <a:latin typeface="Comic Sans MS" panose="030F0902030302020204" pitchFamily="66" charset="0"/>
                <a:ea typeface="Times New Roman" charset="0"/>
                <a:cs typeface="Times New Roman" charset="0"/>
              </a:rPr>
              <a:t>-</a:t>
            </a:r>
            <a:r>
              <a:rPr lang="ro-RO" altLang="fr-FR" sz="2000" b="1" dirty="0" err="1">
                <a:latin typeface="Comic Sans MS" panose="030F0902030302020204" pitchFamily="66" charset="0"/>
                <a:ea typeface="Times New Roman" charset="0"/>
                <a:cs typeface="Times New Roman" charset="0"/>
              </a:rPr>
              <a:t>Les</a:t>
            </a:r>
            <a:r>
              <a:rPr lang="ro-RO" altLang="fr-FR" sz="2000" b="1" dirty="0">
                <a:latin typeface="Comic Sans MS" panose="030F0902030302020204" pitchFamily="66" charset="0"/>
                <a:ea typeface="Times New Roman" charset="0"/>
                <a:cs typeface="Times New Roman" charset="0"/>
              </a:rPr>
              <a:t> </a:t>
            </a:r>
            <a:r>
              <a:rPr lang="ro-RO" altLang="fr-FR" sz="2000" b="1" dirty="0" err="1">
                <a:latin typeface="Comic Sans MS" panose="030F0902030302020204" pitchFamily="66" charset="0"/>
                <a:ea typeface="Times New Roman" charset="0"/>
                <a:cs typeface="Times New Roman" charset="0"/>
              </a:rPr>
              <a:t>microARN</a:t>
            </a:r>
            <a:endParaRPr lang="ro-RO" altLang="fr-FR" sz="2000" b="1" dirty="0">
              <a:latin typeface="Comic Sans MS" panose="030F0902030302020204" pitchFamily="66" charset="0"/>
              <a:ea typeface="Times New Roman" charset="0"/>
              <a:cs typeface="Times New Roman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ro-RO" altLang="fr-FR" sz="2000" b="1" dirty="0">
              <a:latin typeface="Comic Sans MS" panose="030F0902030302020204" pitchFamily="66" charset="0"/>
              <a:ea typeface="Times New Roman" charset="0"/>
              <a:cs typeface="Times New Roman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o-RO" altLang="fr-FR" sz="2000" b="1" dirty="0">
                <a:latin typeface="Comic Sans MS" panose="030F0902030302020204" pitchFamily="66" charset="0"/>
                <a:ea typeface="Times New Roman" charset="0"/>
                <a:cs typeface="Times New Roman" charset="0"/>
              </a:rPr>
              <a:t>-</a:t>
            </a:r>
            <a:r>
              <a:rPr lang="fr-FR" altLang="fr-FR" sz="2000" b="1" dirty="0">
                <a:latin typeface="Comic Sans MS" panose="030F0902030302020204" pitchFamily="66" charset="0"/>
                <a:ea typeface="Times New Roman" charset="0"/>
                <a:cs typeface="Times New Roman" charset="0"/>
              </a:rPr>
              <a:t>L’ARN </a:t>
            </a:r>
            <a:r>
              <a:rPr lang="fr-FR" altLang="fr-FR" sz="2000" b="1" dirty="0" err="1">
                <a:latin typeface="Comic Sans MS" panose="030F0902030302020204" pitchFamily="66" charset="0"/>
                <a:ea typeface="Times New Roman" charset="0"/>
                <a:cs typeface="Times New Roman" charset="0"/>
              </a:rPr>
              <a:t>interfèrent</a:t>
            </a:r>
            <a:r>
              <a:rPr lang="fr-FR" altLang="fr-FR" sz="2000" b="1" dirty="0">
                <a:latin typeface="Comic Sans MS" panose="030F0902030302020204" pitchFamily="66" charset="0"/>
                <a:ea typeface="Times New Roman" charset="0"/>
                <a:cs typeface="Times New Roman" charset="0"/>
              </a:rPr>
              <a:t> (</a:t>
            </a:r>
            <a:r>
              <a:rPr lang="fr-FR" altLang="fr-FR" sz="2000" b="1" dirty="0" err="1">
                <a:latin typeface="Comic Sans MS" panose="030F0902030302020204" pitchFamily="66" charset="0"/>
                <a:ea typeface="Times New Roman" charset="0"/>
                <a:cs typeface="Times New Roman" charset="0"/>
              </a:rPr>
              <a:t>ARNi</a:t>
            </a:r>
            <a:r>
              <a:rPr lang="fr-FR" altLang="fr-FR" sz="2000" b="1" dirty="0">
                <a:latin typeface="Comic Sans MS" panose="030F0902030302020204" pitchFamily="66" charset="0"/>
                <a:ea typeface="Times New Roman" charset="0"/>
                <a:cs typeface="Times New Roman" charset="0"/>
              </a:rPr>
              <a:t>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fr-FR" altLang="fr-FR" sz="2000" b="1" dirty="0">
              <a:latin typeface="Comic Sans MS" panose="030F0902030302020204" pitchFamily="66" charset="0"/>
              <a:ea typeface="Times New Roman" charset="0"/>
              <a:cs typeface="Times New Roman" charset="0"/>
            </a:endParaRPr>
          </a:p>
          <a:p>
            <a:pPr marL="342900" indent="-342900">
              <a:spcBef>
                <a:spcPct val="0"/>
              </a:spcBef>
              <a:buClrTx/>
              <a:buSzTx/>
              <a:buFont typeface="Wingdings" charset="2"/>
              <a:buChar char="Ø"/>
              <a:defRPr/>
            </a:pPr>
            <a:r>
              <a:rPr lang="fr-FR" altLang="fr-FR" sz="2000" b="1" dirty="0">
                <a:solidFill>
                  <a:srgbClr val="FFC000"/>
                </a:solidFill>
                <a:latin typeface="Comic Sans MS" panose="030F0902030302020204" pitchFamily="66" charset="0"/>
                <a:ea typeface="Times New Roman" charset="0"/>
                <a:cs typeface="Times New Roman" charset="0"/>
              </a:rPr>
              <a:t>longs ARN non codants de taille </a:t>
            </a:r>
            <a:r>
              <a:rPr lang="fr-FR" altLang="fr-FR" sz="2000" b="1" dirty="0" err="1">
                <a:solidFill>
                  <a:srgbClr val="FFC000"/>
                </a:solidFill>
                <a:latin typeface="Comic Sans MS" panose="030F0902030302020204" pitchFamily="66" charset="0"/>
                <a:ea typeface="Times New Roman" charset="0"/>
                <a:cs typeface="Times New Roman" charset="0"/>
              </a:rPr>
              <a:t>supérieure</a:t>
            </a:r>
            <a:r>
              <a:rPr lang="fr-FR" altLang="fr-FR" sz="2000" b="1" dirty="0">
                <a:solidFill>
                  <a:srgbClr val="FFC000"/>
                </a:solidFill>
                <a:latin typeface="Comic Sans MS" panose="030F0902030302020204" pitchFamily="66" charset="0"/>
                <a:ea typeface="Times New Roman" charset="0"/>
                <a:cs typeface="Times New Roman" charset="0"/>
              </a:rPr>
              <a:t> à 200 </a:t>
            </a:r>
            <a:r>
              <a:rPr lang="fr-FR" altLang="fr-FR" sz="2000" b="1" dirty="0" err="1">
                <a:solidFill>
                  <a:srgbClr val="FFC000"/>
                </a:solidFill>
                <a:latin typeface="Comic Sans MS" panose="030F0902030302020204" pitchFamily="66" charset="0"/>
                <a:ea typeface="Times New Roman" charset="0"/>
                <a:cs typeface="Times New Roman" charset="0"/>
              </a:rPr>
              <a:t>nucléotides</a:t>
            </a:r>
            <a:r>
              <a:rPr lang="fr-FR" altLang="fr-FR" sz="2000" b="1" dirty="0">
                <a:solidFill>
                  <a:srgbClr val="FFC000"/>
                </a:solidFill>
                <a:latin typeface="Comic Sans MS" panose="030F0902030302020204" pitchFamily="66" charset="0"/>
                <a:ea typeface="Times New Roman" charset="0"/>
                <a:cs typeface="Times New Roman" charset="0"/>
              </a:rPr>
              <a:t>.    </a:t>
            </a:r>
          </a:p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lang="fr-FR" altLang="fr-FR" sz="2000" b="1" dirty="0">
                <a:latin typeface="Comic Sans MS" panose="030F0902030302020204" pitchFamily="66" charset="0"/>
                <a:cs typeface="Times New Roman" charset="0"/>
              </a:rPr>
              <a:t> -</a:t>
            </a:r>
            <a:r>
              <a:rPr lang="fr-FR" altLang="fr-FR" sz="2000" b="1" dirty="0">
                <a:latin typeface="Comic Sans MS" panose="030F0902030302020204" pitchFamily="66" charset="0"/>
              </a:rPr>
              <a:t>Les </a:t>
            </a:r>
            <a:r>
              <a:rPr lang="fr-FR" altLang="fr-FR" sz="2000" b="1" dirty="0" err="1">
                <a:latin typeface="Comic Sans MS" panose="030F0902030302020204" pitchFamily="66" charset="0"/>
              </a:rPr>
              <a:t>lncRNA</a:t>
            </a:r>
            <a:endParaRPr lang="fr-FR" altLang="fr-FR" sz="2000" b="1" dirty="0">
              <a:latin typeface="Comic Sans MS" panose="030F0902030302020204" pitchFamily="66" charset="0"/>
            </a:endParaRPr>
          </a:p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lang="fr-FR" altLang="fr-FR" sz="2000" b="1" dirty="0">
                <a:latin typeface="Comic Sans MS" panose="030F0902030302020204" pitchFamily="66" charset="0"/>
                <a:ea typeface="Times New Roman" charset="0"/>
                <a:cs typeface="Times New Roman" charset="0"/>
              </a:rPr>
              <a:t> -Impliquées dans </a:t>
            </a:r>
            <a:r>
              <a:rPr lang="fr-FR" altLang="fr-FR" sz="2000" b="1" dirty="0" err="1">
                <a:latin typeface="Comic Sans MS" panose="030F0902030302020204" pitchFamily="66" charset="0"/>
                <a:ea typeface="Times New Roman" charset="0"/>
                <a:cs typeface="Times New Roman" charset="0"/>
              </a:rPr>
              <a:t>larégulation</a:t>
            </a:r>
            <a:r>
              <a:rPr lang="fr-FR" altLang="fr-FR" sz="2000" b="1" dirty="0">
                <a:latin typeface="Comic Sans MS" panose="030F0902030302020204" pitchFamily="66" charset="0"/>
                <a:ea typeface="Times New Roman" charset="0"/>
                <a:cs typeface="Times New Roman" charset="0"/>
              </a:rPr>
              <a:t> de l’expression </a:t>
            </a:r>
            <a:r>
              <a:rPr lang="fr-FR" altLang="fr-FR" sz="2000" b="1" dirty="0" err="1">
                <a:latin typeface="Comic Sans MS" panose="030F0902030302020204" pitchFamily="66" charset="0"/>
                <a:ea typeface="Times New Roman" charset="0"/>
                <a:cs typeface="Times New Roman" charset="0"/>
              </a:rPr>
              <a:t>drs</a:t>
            </a:r>
            <a:r>
              <a:rPr lang="fr-FR" altLang="fr-FR" sz="2000" b="1" dirty="0">
                <a:latin typeface="Comic Sans MS" panose="030F0902030302020204" pitchFamily="66" charset="0"/>
                <a:ea typeface="Times New Roman" charset="0"/>
                <a:cs typeface="Times New Roman" charset="0"/>
              </a:rPr>
              <a:t> gènes</a:t>
            </a:r>
          </a:p>
        </p:txBody>
      </p:sp>
    </p:spTree>
    <p:extLst>
      <p:ext uri="{BB962C8B-B14F-4D97-AF65-F5344CB8AC3E}">
        <p14:creationId xmlns:p14="http://schemas.microsoft.com/office/powerpoint/2010/main" val="45072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Espace réservé du pied de page 3">
            <a:extLst>
              <a:ext uri="{FF2B5EF4-FFF2-40B4-BE49-F238E27FC236}">
                <a16:creationId xmlns:a16="http://schemas.microsoft.com/office/drawing/2014/main" id="{4DAEBB35-F42B-454E-AE61-DD17F1575E9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9336088" y="6097588"/>
            <a:ext cx="800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SK</a:t>
            </a:r>
          </a:p>
        </p:txBody>
      </p:sp>
      <p:sp>
        <p:nvSpPr>
          <p:cNvPr id="112642" name="Rectangle 4">
            <a:extLst>
              <a:ext uri="{FF2B5EF4-FFF2-40B4-BE49-F238E27FC236}">
                <a16:creationId xmlns:a16="http://schemas.microsoft.com/office/drawing/2014/main" id="{9B220FFC-31E6-FD46-B823-4BC34C402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011" y="260351"/>
            <a:ext cx="11245515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b="1" dirty="0" err="1">
                <a:solidFill>
                  <a:srgbClr val="FFC000"/>
                </a:solidFill>
                <a:latin typeface="Arial" panose="020B0604020202020204" pitchFamily="34" charset="0"/>
              </a:rPr>
              <a:t>L’ARNm</a:t>
            </a:r>
            <a:r>
              <a:rPr lang="en-US" altLang="fr-FR" b="1" dirty="0">
                <a:solidFill>
                  <a:srgbClr val="FFC000"/>
                </a:solidFill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altLang="fr-FR" sz="1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altLang="fr-FR" sz="2000" b="1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 un ARN </a:t>
            </a:r>
            <a:r>
              <a:rPr lang="en-US" altLang="fr-FR" sz="2000" b="1" dirty="0" err="1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dont</a:t>
            </a:r>
            <a:r>
              <a:rPr lang="en-US" altLang="fr-FR" sz="2000" b="1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en-US" altLang="fr-FR" sz="2200" b="1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fr-FR" sz="2200" b="1" dirty="0" err="1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séquence</a:t>
            </a:r>
            <a:r>
              <a:rPr lang="en-US" altLang="fr-FR" sz="2200" b="1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fr-FR" sz="2200" b="1" dirty="0" err="1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altLang="fr-FR" sz="2200" b="1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fr-FR" sz="2200" b="1" dirty="0" err="1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complémentaire</a:t>
            </a:r>
            <a:r>
              <a:rPr lang="en-US" altLang="fr-FR" sz="2200" b="1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fr-FR" sz="2200" b="1" dirty="0" err="1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fr-FR" sz="2200" b="1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fr-FR" sz="2200" b="1" dirty="0" err="1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l’un</a:t>
            </a:r>
            <a:r>
              <a:rPr lang="en-US" altLang="fr-FR" sz="2200" b="1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des 2 </a:t>
            </a:r>
            <a:r>
              <a:rPr lang="en-US" altLang="fr-FR" sz="2200" b="1" dirty="0" err="1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brins</a:t>
            </a:r>
            <a:r>
              <a:rPr lang="en-US" altLang="fr-FR" sz="2200" b="1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altLang="fr-FR" sz="2200" b="1" dirty="0" err="1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molécule</a:t>
            </a:r>
            <a:r>
              <a:rPr lang="en-US" altLang="fr-FR" sz="2200" b="1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fr-FR" sz="2200" b="1" dirty="0" err="1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d`ADN</a:t>
            </a:r>
            <a:r>
              <a:rPr lang="en-US" altLang="fr-FR" sz="2200" b="1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altLang="fr-FR" sz="2200" b="1" dirty="0">
              <a:latin typeface="Comic Sans MS" panose="030F09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altLang="fr-FR" sz="2200" b="1" dirty="0" err="1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en-US" altLang="fr-FR" sz="2200" b="1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fr-FR" sz="2200" b="1" dirty="0" err="1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contient</a:t>
            </a:r>
            <a:r>
              <a:rPr lang="en-US" altLang="fr-FR" sz="2200" b="1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l`information </a:t>
            </a:r>
            <a:r>
              <a:rPr lang="en-US" altLang="fr-FR" sz="2200" b="1" dirty="0" err="1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génétique</a:t>
            </a:r>
            <a:r>
              <a:rPr lang="en-US" altLang="fr-FR" sz="2200" b="1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pour la </a:t>
            </a:r>
            <a:r>
              <a:rPr lang="en-US" altLang="fr-FR" sz="2200" b="1" dirty="0" err="1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biosynthèse</a:t>
            </a:r>
            <a:r>
              <a:rPr lang="en-US" altLang="fr-FR" sz="2200" b="1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fr-FR" sz="2200" b="1" dirty="0" err="1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d`une</a:t>
            </a:r>
            <a:r>
              <a:rPr lang="en-US" altLang="fr-FR" sz="2200" b="1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fr-FR" sz="2200" b="1" dirty="0" err="1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protéine</a:t>
            </a:r>
            <a:r>
              <a:rPr lang="en-US" altLang="fr-FR" sz="2200" b="1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fr-FR" sz="2200" b="1" dirty="0" err="1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possède</a:t>
            </a:r>
            <a:r>
              <a:rPr lang="en-US" altLang="fr-FR" sz="2200" b="1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altLang="fr-FR" sz="2200" b="1" dirty="0" err="1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séqences</a:t>
            </a:r>
            <a:r>
              <a:rPr lang="en-US" altLang="fr-FR" sz="2200" b="1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fr-FR" sz="2200" b="1" dirty="0" err="1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d`initiation</a:t>
            </a:r>
            <a:r>
              <a:rPr lang="en-US" altLang="fr-FR" sz="2200" b="1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la  </a:t>
            </a:r>
            <a:r>
              <a:rPr lang="en-US" altLang="fr-FR" sz="2200" b="1" dirty="0" err="1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trtaduction</a:t>
            </a:r>
            <a:r>
              <a:rPr lang="en-US" altLang="fr-FR" sz="2200" b="1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AUG </a:t>
            </a:r>
            <a:r>
              <a:rPr lang="en-US" altLang="fr-FR" sz="2200" b="1" dirty="0" err="1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altLang="fr-FR" sz="2200" b="1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GUG et des sequence </a:t>
            </a:r>
            <a:r>
              <a:rPr lang="en-US" altLang="fr-FR" sz="2200" b="1" dirty="0" err="1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annoncant</a:t>
            </a:r>
            <a:r>
              <a:rPr lang="en-US" altLang="fr-FR" sz="2200" b="1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fin de la </a:t>
            </a:r>
            <a:r>
              <a:rPr lang="en-US" altLang="fr-FR" sz="2200" b="1" dirty="0" err="1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traduction</a:t>
            </a:r>
            <a:r>
              <a:rPr lang="en-US" altLang="fr-FR" sz="2200" b="1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:UAA,UAG,UGA.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altLang="fr-FR" sz="2200" dirty="0">
              <a:latin typeface="Comic Sans MS" panose="030F09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2200" b="1" dirty="0">
              <a:latin typeface="Comic Sans MS" panose="030F09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L’</a:t>
            </a:r>
            <a:r>
              <a:rPr lang="fr-FR" altLang="fr-FR" sz="2200" b="1" dirty="0" err="1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extrémite</a:t>
            </a:r>
            <a:r>
              <a:rPr lang="fr-FR" altLang="fr-FR" sz="2200" b="1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́ 5’ de l’ARNm des eucaryotes présente une « COIFFE »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s’agit d’un </a:t>
            </a:r>
            <a:r>
              <a:rPr lang="fr-FR" altLang="fr-FR" sz="2200" b="1" dirty="0" err="1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ucléotide</a:t>
            </a:r>
            <a:r>
              <a:rPr lang="fr-FR" altLang="fr-FR" sz="2200" b="1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modifié : le 7- </a:t>
            </a:r>
            <a:r>
              <a:rPr lang="fr-FR" altLang="fr-FR" sz="2200" b="1" dirty="0" err="1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Methyl</a:t>
            </a:r>
            <a:r>
              <a:rPr lang="fr-FR" altLang="fr-FR" sz="2200" b="1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2200" b="1" dirty="0" err="1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guanosine</a:t>
            </a:r>
            <a:r>
              <a:rPr lang="fr-FR" altLang="fr-FR" sz="2200" b="1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qui protège l’ARNm de la dégradation par les 5’ </a:t>
            </a:r>
            <a:r>
              <a:rPr lang="fr-FR" altLang="fr-FR" sz="2200" b="1" dirty="0" err="1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exonucléases</a:t>
            </a:r>
            <a:r>
              <a:rPr lang="fr-FR" altLang="fr-FR" sz="2200" b="1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2200" b="1" dirty="0" err="1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présentent</a:t>
            </a:r>
            <a:r>
              <a:rPr lang="fr-FR" altLang="fr-FR" sz="2200" b="1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dans le cytoplasme.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2200" b="1" dirty="0">
              <a:latin typeface="Comic Sans MS" panose="030F09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2200" b="1" dirty="0">
              <a:latin typeface="Comic Sans MS" panose="030F09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-La plupart des ARNm des eucaryotes présentent à leur l’</a:t>
            </a:r>
            <a:r>
              <a:rPr lang="fr-FR" altLang="fr-FR" sz="2200" b="1" dirty="0" err="1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extrémite</a:t>
            </a:r>
            <a:r>
              <a:rPr lang="fr-FR" altLang="fr-FR" sz="2200" b="1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́ 3’ une queue poly A ( une </a:t>
            </a:r>
            <a:r>
              <a:rPr lang="fr-FR" altLang="fr-FR" sz="2200" b="1" dirty="0" err="1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série</a:t>
            </a:r>
            <a:r>
              <a:rPr lang="fr-FR" altLang="fr-FR" sz="2200" b="1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fr-FR" altLang="fr-FR" sz="2200" b="1" dirty="0" err="1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résidus</a:t>
            </a:r>
            <a:r>
              <a:rPr lang="fr-FR" altLang="fr-FR" sz="2200" b="1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2200" b="1" dirty="0" err="1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adénine</a:t>
            </a:r>
            <a:r>
              <a:rPr lang="fr-FR" altLang="fr-FR" sz="2200" b="1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qui permet de </a:t>
            </a:r>
            <a:r>
              <a:rPr lang="fr-FR" altLang="fr-FR" sz="2200" b="1" dirty="0" err="1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protéger</a:t>
            </a:r>
            <a:r>
              <a:rPr lang="fr-FR" altLang="fr-FR" sz="2200" b="1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l’</a:t>
            </a:r>
            <a:r>
              <a:rPr lang="fr-FR" altLang="fr-FR" sz="2200" b="1" dirty="0" err="1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extrémite</a:t>
            </a:r>
            <a:r>
              <a:rPr lang="fr-FR" altLang="fr-FR" sz="2200" b="1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́ 3’ d’une </a:t>
            </a:r>
            <a:r>
              <a:rPr lang="fr-FR" altLang="fr-FR" sz="2200" b="1" dirty="0" err="1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dégradation</a:t>
            </a:r>
            <a:r>
              <a:rPr lang="fr-FR" altLang="fr-FR" sz="2200" b="1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 les </a:t>
            </a:r>
            <a:r>
              <a:rPr lang="fr-FR" altLang="fr-FR" sz="2200" b="1" dirty="0" err="1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exonucléases</a:t>
            </a:r>
            <a:r>
              <a:rPr lang="fr-FR" altLang="fr-FR" sz="2400" b="1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552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1DCFA0-5E56-9345-9768-2B7208D06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>
                <a:latin typeface="Arial" pitchFamily="34" charset="0"/>
                <a:ea typeface="+mj-ea"/>
              </a:rPr>
              <a:t>Références bibliographiques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2EF7E0-DA19-3641-A3DF-3A9292BC9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5963" y="1268414"/>
            <a:ext cx="8229600" cy="5400675"/>
          </a:xfrm>
        </p:spPr>
        <p:txBody>
          <a:bodyPr/>
          <a:lstStyle/>
          <a:p>
            <a:r>
              <a:rPr lang="fr-FR" altLang="fr-FR" sz="2800" dirty="0">
                <a:latin typeface="Arial" panose="020B0604020202020204" pitchFamily="34" charset="0"/>
              </a:rPr>
              <a:t>Biologie moléculaire de Christian </a:t>
            </a:r>
            <a:r>
              <a:rPr lang="fr-FR" altLang="fr-FR" sz="2800" dirty="0" err="1">
                <a:latin typeface="Arial" panose="020B0604020202020204" pitchFamily="34" charset="0"/>
              </a:rPr>
              <a:t>Moussard</a:t>
            </a:r>
            <a:endParaRPr lang="fr-FR" altLang="fr-FR" sz="2800" dirty="0">
              <a:latin typeface="Arial" panose="020B0604020202020204" pitchFamily="34" charset="0"/>
            </a:endParaRPr>
          </a:p>
          <a:p>
            <a:r>
              <a:rPr lang="fr-FR" altLang="fr-FR" sz="2800" dirty="0">
                <a:latin typeface="Arial" panose="020B0604020202020204" pitchFamily="34" charset="0"/>
              </a:rPr>
              <a:t>Biologie moléculaire de Simon Beaumont</a:t>
            </a:r>
          </a:p>
          <a:p>
            <a:r>
              <a:rPr lang="fr-FR" altLang="fr-FR" sz="2800" dirty="0">
                <a:latin typeface="Arial" panose="020B0604020202020204" pitchFamily="34" charset="0"/>
              </a:rPr>
              <a:t>Biochimie Humaine</a:t>
            </a:r>
          </a:p>
          <a:p>
            <a:r>
              <a:rPr lang="en-US" altLang="fr-FR" sz="2800" dirty="0" err="1">
                <a:latin typeface="Arial" panose="020B0604020202020204" pitchFamily="34" charset="0"/>
              </a:rPr>
              <a:t>Lehningher</a:t>
            </a:r>
            <a:endParaRPr lang="en-US" altLang="fr-FR" sz="2800" dirty="0">
              <a:latin typeface="Arial" panose="020B0604020202020204" pitchFamily="34" charset="0"/>
            </a:endParaRPr>
          </a:p>
          <a:p>
            <a:r>
              <a:rPr lang="en-US" altLang="fr-FR" sz="2800" dirty="0" err="1"/>
              <a:t>Biologie</a:t>
            </a:r>
            <a:r>
              <a:rPr lang="en-US" altLang="fr-FR" sz="2800" dirty="0"/>
              <a:t> </a:t>
            </a:r>
            <a:r>
              <a:rPr lang="en-US" altLang="fr-FR" sz="2800" dirty="0" err="1"/>
              <a:t>moléculaire</a:t>
            </a:r>
            <a:r>
              <a:rPr lang="en-US" altLang="fr-FR" sz="2800" dirty="0"/>
              <a:t> - </a:t>
            </a:r>
            <a:r>
              <a:rPr lang="en-US" altLang="fr-FR" sz="2800" dirty="0" err="1"/>
              <a:t>Exercices</a:t>
            </a:r>
            <a:r>
              <a:rPr lang="en-US" altLang="fr-FR" sz="2800" dirty="0"/>
              <a:t> et </a:t>
            </a:r>
            <a:r>
              <a:rPr lang="en-US" altLang="fr-FR" sz="2800" dirty="0" err="1"/>
              <a:t>méthodes</a:t>
            </a:r>
            <a:endParaRPr lang="en-US" altLang="fr-FR" sz="2800" dirty="0"/>
          </a:p>
          <a:p>
            <a:r>
              <a:rPr lang="en-US" altLang="fr-FR" sz="2800" b="1" dirty="0" err="1">
                <a:hlinkClick r:id="rId2"/>
              </a:rPr>
              <a:t>Biologie</a:t>
            </a:r>
            <a:r>
              <a:rPr lang="en-US" altLang="fr-FR" sz="2800" b="1" dirty="0">
                <a:hlinkClick r:id="rId2"/>
              </a:rPr>
              <a:t> </a:t>
            </a:r>
            <a:r>
              <a:rPr lang="en-US" altLang="fr-FR" sz="2800" b="1" dirty="0" err="1">
                <a:hlinkClick r:id="rId2"/>
              </a:rPr>
              <a:t>moléculaire</a:t>
            </a:r>
            <a:r>
              <a:rPr lang="en-US" altLang="fr-FR" sz="2800" b="1" dirty="0">
                <a:hlinkClick r:id="rId2"/>
              </a:rPr>
              <a:t> : </a:t>
            </a:r>
            <a:r>
              <a:rPr lang="en-US" altLang="fr-FR" sz="2800" b="1" dirty="0" err="1">
                <a:hlinkClick r:id="rId2"/>
              </a:rPr>
              <a:t>cours</a:t>
            </a:r>
            <a:r>
              <a:rPr lang="en-US" altLang="fr-FR" sz="2800" b="1" dirty="0">
                <a:hlinkClick r:id="rId2"/>
              </a:rPr>
              <a:t>, </a:t>
            </a:r>
            <a:r>
              <a:rPr lang="en-US" altLang="fr-FR" sz="2800" b="1" dirty="0" err="1">
                <a:hlinkClick r:id="rId2"/>
              </a:rPr>
              <a:t>exercices</a:t>
            </a:r>
            <a:r>
              <a:rPr lang="en-US" altLang="fr-FR" sz="2800" b="1" dirty="0">
                <a:hlinkClick r:id="rId2"/>
              </a:rPr>
              <a:t>, </a:t>
            </a:r>
            <a:r>
              <a:rPr lang="en-US" altLang="fr-FR" sz="2800" b="1" dirty="0" err="1">
                <a:hlinkClick r:id="rId2"/>
              </a:rPr>
              <a:t>annales</a:t>
            </a:r>
            <a:r>
              <a:rPr lang="en-US" altLang="fr-FR" sz="2800" b="1" dirty="0">
                <a:hlinkClick r:id="rId2"/>
              </a:rPr>
              <a:t> et QCM </a:t>
            </a:r>
            <a:r>
              <a:rPr lang="en-US" altLang="fr-FR" sz="2800" b="1" dirty="0" err="1">
                <a:hlinkClick r:id="rId2"/>
              </a:rPr>
              <a:t>corrigés</a:t>
            </a:r>
            <a:r>
              <a:rPr lang="en-US" altLang="fr-FR" sz="2800" b="1" dirty="0">
                <a:hlinkClick r:id="rId2"/>
              </a:rPr>
              <a:t>  </a:t>
            </a:r>
            <a:r>
              <a:rPr lang="en-US" altLang="fr-FR" sz="2800" dirty="0">
                <a:hlinkClick r:id="rId2"/>
              </a:rPr>
              <a:t>/ Simon Beaumont,.. </a:t>
            </a:r>
            <a:r>
              <a:rPr lang="en-US" altLang="fr-FR" sz="2800" dirty="0"/>
              <a:t>`</a:t>
            </a:r>
          </a:p>
          <a:p>
            <a:r>
              <a:rPr lang="en-US" altLang="fr-FR" sz="2800" dirty="0" err="1">
                <a:latin typeface="Arial" panose="020B0604020202020204" pitchFamily="34" charset="0"/>
              </a:rPr>
              <a:t>Biologie</a:t>
            </a:r>
            <a:r>
              <a:rPr lang="en-US" altLang="fr-FR" sz="2800" dirty="0">
                <a:latin typeface="Arial" panose="020B0604020202020204" pitchFamily="34" charset="0"/>
              </a:rPr>
              <a:t> </a:t>
            </a:r>
            <a:r>
              <a:rPr lang="en-US" altLang="fr-FR" sz="2800" dirty="0" err="1">
                <a:latin typeface="Arial" panose="020B0604020202020204" pitchFamily="34" charset="0"/>
              </a:rPr>
              <a:t>moleculaire</a:t>
            </a:r>
            <a:r>
              <a:rPr lang="en-US" altLang="fr-FR" sz="2800" dirty="0">
                <a:latin typeface="Arial" panose="020B0604020202020204" pitchFamily="34" charset="0"/>
              </a:rPr>
              <a:t> et </a:t>
            </a:r>
            <a:r>
              <a:rPr lang="en-US" altLang="fr-FR" sz="2800" dirty="0" err="1">
                <a:latin typeface="Arial" panose="020B0604020202020204" pitchFamily="34" charset="0"/>
              </a:rPr>
              <a:t>médecine</a:t>
            </a:r>
            <a:endParaRPr lang="fr-FR" altLang="fr-FR" sz="2800" dirty="0">
              <a:latin typeface="Arial" panose="020B0604020202020204" pitchFamily="34" charset="0"/>
            </a:endParaRPr>
          </a:p>
          <a:p>
            <a:endParaRPr lang="fr-FR" altLang="fr-FR" sz="2800" dirty="0"/>
          </a:p>
        </p:txBody>
      </p:sp>
    </p:spTree>
    <p:extLst>
      <p:ext uri="{BB962C8B-B14F-4D97-AF65-F5344CB8AC3E}">
        <p14:creationId xmlns:p14="http://schemas.microsoft.com/office/powerpoint/2010/main" val="3488979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23E8B-FB5A-784B-B11C-BAC2B3CB4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020" y="785814"/>
            <a:ext cx="10812379" cy="5462587"/>
          </a:xfrm>
        </p:spPr>
        <p:txBody>
          <a:bodyPr>
            <a:normAutofit/>
          </a:bodyPr>
          <a:lstStyle/>
          <a:p>
            <a:pPr eaLnBrk="1" hangingPunct="1">
              <a:buFont typeface="Wingdings" charset="2"/>
              <a:buNone/>
              <a:defRPr/>
            </a:pPr>
            <a:r>
              <a:rPr lang="fr-FR" altLang="fr-FR" sz="2400" dirty="0">
                <a:latin typeface="Comic Sans MS" charset="0"/>
                <a:ea typeface="Comic Sans MS" charset="0"/>
                <a:cs typeface="Comic Sans MS" charset="0"/>
              </a:rPr>
              <a:t>Les nucléotides ont des fonctions variées et importantes, ce sont :</a:t>
            </a:r>
          </a:p>
          <a:p>
            <a:pPr eaLnBrk="1" hangingPunct="1">
              <a:buFont typeface="Wingdings" charset="2"/>
              <a:buNone/>
              <a:defRPr/>
            </a:pPr>
            <a:endParaRPr lang="fr-FR" altLang="fr-FR" sz="2400" dirty="0">
              <a:latin typeface="Comic Sans MS" charset="0"/>
              <a:ea typeface="Comic Sans MS" charset="0"/>
              <a:cs typeface="Comic Sans MS" charset="0"/>
            </a:endParaRPr>
          </a:p>
          <a:p>
            <a:pPr eaLnBrk="1" hangingPunct="1">
              <a:buFont typeface="Wingdings" charset="2"/>
              <a:buChar char="n"/>
              <a:defRPr/>
            </a:pPr>
            <a:r>
              <a:rPr lang="fr-FR" altLang="fr-FR" sz="2400" dirty="0">
                <a:latin typeface="Comic Sans MS" charset="0"/>
                <a:ea typeface="Comic Sans MS" charset="0"/>
                <a:cs typeface="Comic Sans MS" charset="0"/>
              </a:rPr>
              <a:t>Des composés à "haut potentiel énergétique" dont dépendent l'activation de molécules: l’ATP,GTP.</a:t>
            </a:r>
          </a:p>
          <a:p>
            <a:pPr eaLnBrk="1" hangingPunct="1">
              <a:buFont typeface="Wingdings" charset="2"/>
              <a:buNone/>
              <a:defRPr/>
            </a:pPr>
            <a:endParaRPr lang="fr-FR" altLang="fr-FR" sz="2400" dirty="0">
              <a:latin typeface="Comic Sans MS" charset="0"/>
              <a:ea typeface="Comic Sans MS" charset="0"/>
              <a:cs typeface="Comic Sans MS" charset="0"/>
            </a:endParaRPr>
          </a:p>
          <a:p>
            <a:pPr eaLnBrk="1" hangingPunct="1">
              <a:buFont typeface="Wingdings" charset="2"/>
              <a:buNone/>
              <a:defRPr/>
            </a:pPr>
            <a:endParaRPr lang="fr-FR" altLang="fr-FR" sz="2400" dirty="0">
              <a:latin typeface="Comic Sans MS" charset="0"/>
              <a:ea typeface="Comic Sans MS" charset="0"/>
              <a:cs typeface="Comic Sans MS" charset="0"/>
            </a:endParaRPr>
          </a:p>
          <a:p>
            <a:pPr eaLnBrk="1" hangingPunct="1">
              <a:buFont typeface="Wingdings" charset="2"/>
              <a:buChar char="n"/>
              <a:defRPr/>
            </a:pPr>
            <a:r>
              <a:rPr lang="fr-FR" altLang="fr-FR" sz="2400" dirty="0">
                <a:latin typeface="Comic Sans MS" charset="0"/>
                <a:ea typeface="Comic Sans MS" charset="0"/>
                <a:cs typeface="Comic Sans MS" charset="0"/>
              </a:rPr>
              <a:t>Des composés structuraux de coenzymes: NAD+, Coenzyme A.</a:t>
            </a:r>
          </a:p>
          <a:p>
            <a:pPr eaLnBrk="1" hangingPunct="1">
              <a:buFont typeface="Wingdings" charset="2"/>
              <a:buChar char="n"/>
              <a:defRPr/>
            </a:pPr>
            <a:endParaRPr lang="fr-FR" altLang="fr-FR" sz="2400" dirty="0">
              <a:latin typeface="Comic Sans MS" charset="0"/>
              <a:ea typeface="Comic Sans MS" charset="0"/>
              <a:cs typeface="Comic Sans MS" charset="0"/>
            </a:endParaRPr>
          </a:p>
          <a:p>
            <a:pPr eaLnBrk="1" hangingPunct="1">
              <a:buFont typeface="Wingdings" charset="2"/>
              <a:buNone/>
              <a:defRPr/>
            </a:pPr>
            <a:r>
              <a:rPr lang="fr-FR" altLang="fr-FR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fr-FR" altLang="fr-FR" sz="2400" dirty="0">
                <a:latin typeface="Comic Sans MS" charset="0"/>
                <a:ea typeface="Comic Sans MS" charset="0"/>
                <a:cs typeface="Comic Sans MS" charset="0"/>
              </a:rPr>
              <a:t>Des seconds messagers intracellulaires de signaux, des régulateurs d'activité de protéines.: </a:t>
            </a:r>
            <a:r>
              <a:rPr lang="fr-FR" altLang="fr-FR" sz="2400" dirty="0" err="1">
                <a:latin typeface="Comic Sans MS" charset="0"/>
                <a:ea typeface="Comic Sans MS" charset="0"/>
                <a:cs typeface="Comic Sans MS" charset="0"/>
              </a:rPr>
              <a:t>AMPc</a:t>
            </a:r>
            <a:r>
              <a:rPr lang="fr-FR" altLang="fr-FR" sz="2400" dirty="0">
                <a:latin typeface="Comic Sans MS" charset="0"/>
                <a:ea typeface="Comic Sans MS" charset="0"/>
                <a:cs typeface="Comic Sans MS" charset="0"/>
              </a:rPr>
              <a:t>.</a:t>
            </a:r>
          </a:p>
        </p:txBody>
      </p:sp>
      <p:sp>
        <p:nvSpPr>
          <p:cNvPr id="26626" name="Espace réservé du pied de page 1">
            <a:extLst>
              <a:ext uri="{FF2B5EF4-FFF2-40B4-BE49-F238E27FC236}">
                <a16:creationId xmlns:a16="http://schemas.microsoft.com/office/drawing/2014/main" id="{93E44F52-714E-2044-A61F-E0D8843581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737475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                                                   K Sifi</a:t>
            </a:r>
          </a:p>
        </p:txBody>
      </p:sp>
    </p:spTree>
    <p:extLst>
      <p:ext uri="{BB962C8B-B14F-4D97-AF65-F5344CB8AC3E}">
        <p14:creationId xmlns:p14="http://schemas.microsoft.com/office/powerpoint/2010/main" val="390847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A94CA-1254-4444-BFF0-337AC6F29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9296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 sz="4000" b="1" dirty="0">
                <a:solidFill>
                  <a:srgbClr val="FFC000"/>
                </a:solidFill>
                <a:latin typeface="Book Antiqua" panose="02040602050305030304" pitchFamily="18" charset="0"/>
              </a:rPr>
              <a:t>II-Structure de l’ADN et de L’ARN</a:t>
            </a:r>
            <a:endParaRPr lang="en-US" altLang="fr-FR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FBF9A-CF8C-6B4D-88B7-DD05240DA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00201"/>
            <a:ext cx="10700084" cy="4525963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endParaRPr lang="en-US" altLang="fr-FR" sz="2800" dirty="0">
              <a:latin typeface="Arial" panose="020B0604020202020204" pitchFamily="34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en-US" altLang="fr-FR" sz="2400" dirty="0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Les groupements phosphates +  molécules d’oses sont identiques et 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US" altLang="fr-FR" sz="2400" dirty="0" err="1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jouent</a:t>
            </a:r>
            <a:r>
              <a:rPr lang="en-US" altLang="fr-FR" sz="2400" dirty="0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 un </a:t>
            </a:r>
            <a:r>
              <a:rPr lang="en-US" altLang="fr-FR" sz="2400" dirty="0" err="1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rôle</a:t>
            </a:r>
            <a:r>
              <a:rPr lang="en-US" altLang="fr-FR" sz="2400" dirty="0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 </a:t>
            </a:r>
            <a:r>
              <a:rPr lang="en-US" altLang="fr-FR" sz="2400" dirty="0" err="1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structurale</a:t>
            </a:r>
            <a:r>
              <a:rPr lang="en-US" altLang="fr-FR" sz="2400" dirty="0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 par </a:t>
            </a:r>
            <a:r>
              <a:rPr lang="en-US" altLang="fr-FR" sz="2400" dirty="0" err="1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contre</a:t>
            </a:r>
            <a:endParaRPr lang="en-US" altLang="fr-FR" sz="2400" dirty="0">
              <a:latin typeface="Comic Sans MS" panose="030F0902030302020204" pitchFamily="66" charset="0"/>
              <a:ea typeface="Comic Sans MS" panose="030F0902030302020204" pitchFamily="66" charset="0"/>
              <a:cs typeface="Comic Sans MS" panose="030F0902030302020204" pitchFamily="66" charset="0"/>
            </a:endParaRPr>
          </a:p>
          <a:p>
            <a:pPr algn="just" eaLnBrk="1" hangingPunct="1">
              <a:buFont typeface="Wingdings" pitchFamily="2" charset="2"/>
              <a:buNone/>
            </a:pPr>
            <a:endParaRPr lang="en-US" altLang="fr-FR" sz="2400" dirty="0">
              <a:latin typeface="Comic Sans MS" panose="030F0902030302020204" pitchFamily="66" charset="0"/>
              <a:ea typeface="Comic Sans MS" panose="030F0902030302020204" pitchFamily="66" charset="0"/>
              <a:cs typeface="Comic Sans MS" panose="030F0902030302020204" pitchFamily="66" charset="0"/>
            </a:endParaRPr>
          </a:p>
          <a:p>
            <a:pPr algn="just" eaLnBrk="1" hangingPunct="1">
              <a:buFont typeface="Wingdings" pitchFamily="2" charset="2"/>
              <a:buNone/>
            </a:pPr>
            <a:endParaRPr lang="en-US" altLang="fr-FR" sz="2400" dirty="0">
              <a:latin typeface="Comic Sans MS" panose="030F0902030302020204" pitchFamily="66" charset="0"/>
              <a:ea typeface="Comic Sans MS" panose="030F0902030302020204" pitchFamily="66" charset="0"/>
              <a:cs typeface="Comic Sans MS" panose="030F0902030302020204" pitchFamily="66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en-US" altLang="fr-FR" sz="2400" dirty="0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Les bases peuvent être de 4 types et  rec</a:t>
            </a:r>
            <a:r>
              <a:rPr lang="fr-FR" altLang="fr-FR" sz="2400" dirty="0" err="1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è</a:t>
            </a:r>
            <a:r>
              <a:rPr lang="en-US" altLang="fr-FR" sz="2400" dirty="0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lent l’information g</a:t>
            </a:r>
            <a:r>
              <a:rPr lang="fr-FR" altLang="fr-FR" sz="2400" dirty="0" err="1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é</a:t>
            </a:r>
            <a:r>
              <a:rPr lang="en-US" altLang="fr-FR" sz="2400" dirty="0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n</a:t>
            </a:r>
            <a:r>
              <a:rPr lang="fr-FR" altLang="fr-FR" sz="2400" dirty="0" err="1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é</a:t>
            </a:r>
            <a:r>
              <a:rPr lang="en-US" altLang="fr-FR" sz="2400" dirty="0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tique 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fr-FR" sz="2400" dirty="0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 </a:t>
            </a:r>
          </a:p>
        </p:txBody>
      </p:sp>
      <p:sp>
        <p:nvSpPr>
          <p:cNvPr id="28675" name="Espace réservé du pied de page 3">
            <a:extLst>
              <a:ext uri="{FF2B5EF4-FFF2-40B4-BE49-F238E27FC236}">
                <a16:creationId xmlns:a16="http://schemas.microsoft.com/office/drawing/2014/main" id="{699AEC89-24A8-F445-9F2F-719F609D312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66445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                                                   K Sifi</a:t>
            </a:r>
          </a:p>
        </p:txBody>
      </p:sp>
    </p:spTree>
    <p:extLst>
      <p:ext uri="{BB962C8B-B14F-4D97-AF65-F5344CB8AC3E}">
        <p14:creationId xmlns:p14="http://schemas.microsoft.com/office/powerpoint/2010/main" val="156428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AB444-A645-CF49-B53E-5EE21D573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527" y="402034"/>
            <a:ext cx="9785684" cy="14398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 b="1" dirty="0">
                <a:solidFill>
                  <a:srgbClr val="FFC000"/>
                </a:solidFill>
                <a:latin typeface="Book Antiqua" panose="02040602050305030304" pitchFamily="18" charset="0"/>
              </a:rPr>
              <a:t/>
            </a:r>
            <a:br>
              <a:rPr lang="fr-FR" altLang="fr-FR" b="1" dirty="0">
                <a:solidFill>
                  <a:srgbClr val="FFC000"/>
                </a:solidFill>
                <a:latin typeface="Book Antiqua" panose="02040602050305030304" pitchFamily="18" charset="0"/>
              </a:rPr>
            </a:br>
            <a:r>
              <a:rPr lang="fr-FR" altLang="fr-FR" sz="4000" b="1" dirty="0">
                <a:solidFill>
                  <a:srgbClr val="FFC000"/>
                </a:solidFill>
                <a:latin typeface="Book Antiqua" panose="02040602050305030304" pitchFamily="18" charset="0"/>
              </a:rPr>
              <a:t>II-Structure de l’ADN et de L’ARN</a:t>
            </a:r>
            <a:br>
              <a:rPr lang="fr-FR" altLang="fr-FR" sz="4000" b="1" dirty="0">
                <a:solidFill>
                  <a:srgbClr val="FFC000"/>
                </a:solidFill>
                <a:latin typeface="Book Antiqua" panose="02040602050305030304" pitchFamily="18" charset="0"/>
              </a:rPr>
            </a:br>
            <a:r>
              <a:rPr lang="fr-FR" altLang="fr-FR" sz="4000" b="1" dirty="0">
                <a:solidFill>
                  <a:srgbClr val="FFC000"/>
                </a:solidFill>
                <a:latin typeface="Book Antiqua" panose="02040602050305030304" pitchFamily="18" charset="0"/>
              </a:rPr>
              <a:t/>
            </a:r>
            <a:br>
              <a:rPr lang="fr-FR" altLang="fr-FR" sz="4000" b="1" dirty="0">
                <a:solidFill>
                  <a:srgbClr val="FFC000"/>
                </a:solidFill>
                <a:latin typeface="Book Antiqua" panose="02040602050305030304" pitchFamily="18" charset="0"/>
              </a:rPr>
            </a:br>
            <a:r>
              <a:rPr lang="en-US" altLang="fr-FR" sz="4000" b="1" dirty="0">
                <a:solidFill>
                  <a:srgbClr val="FFC000"/>
                </a:solidFill>
              </a:rPr>
              <a:t>Les bases azot</a:t>
            </a:r>
            <a:r>
              <a:rPr lang="fr-FR" altLang="fr-FR" sz="4000" b="1" dirty="0">
                <a:solidFill>
                  <a:srgbClr val="FFC000"/>
                </a:solidFill>
              </a:rPr>
              <a:t>ée</a:t>
            </a:r>
            <a:r>
              <a:rPr lang="en-US" altLang="fr-FR" sz="4000" b="1" dirty="0">
                <a:solidFill>
                  <a:srgbClr val="FFC000"/>
                </a:solidFill>
              </a:rPr>
              <a:t>s</a:t>
            </a:r>
            <a:br>
              <a:rPr lang="en-US" altLang="fr-FR" sz="4000" b="1" dirty="0">
                <a:solidFill>
                  <a:srgbClr val="FFC000"/>
                </a:solidFill>
              </a:rPr>
            </a:br>
            <a:endParaRPr lang="en-US" altLang="fr-FR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0C0F6-CABC-4543-AAAD-DD1C5E9A8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4825" y="1196975"/>
            <a:ext cx="8447088" cy="52149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fr-FR" b="1" dirty="0">
                <a:latin typeface="Arial" panose="020B0604020202020204" pitchFamily="34" charset="0"/>
              </a:rPr>
              <a:t>-</a:t>
            </a:r>
            <a:endParaRPr lang="en-US" altLang="fr-FR" sz="2800" b="1" dirty="0">
              <a:latin typeface="Arial" panose="020B0604020202020204" pitchFamily="34" charset="0"/>
            </a:endParaRPr>
          </a:p>
        </p:txBody>
      </p:sp>
      <p:sp>
        <p:nvSpPr>
          <p:cNvPr id="4" name="Oval 9">
            <a:extLst>
              <a:ext uri="{FF2B5EF4-FFF2-40B4-BE49-F238E27FC236}">
                <a16:creationId xmlns:a16="http://schemas.microsoft.com/office/drawing/2014/main" id="{F45AD265-13B8-AC48-95F6-00E4F7912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8514" y="4119564"/>
            <a:ext cx="2154237" cy="143827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A2A2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006600"/>
                </a:solidFill>
              </a:rPr>
              <a:t>pyrimidique</a:t>
            </a:r>
          </a:p>
        </p:txBody>
      </p:sp>
      <p:sp>
        <p:nvSpPr>
          <p:cNvPr id="5" name="Oval 9">
            <a:extLst>
              <a:ext uri="{FF2B5EF4-FFF2-40B4-BE49-F238E27FC236}">
                <a16:creationId xmlns:a16="http://schemas.microsoft.com/office/drawing/2014/main" id="{D8F9C487-2141-2944-BED7-98D70C8D8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3338" y="4173538"/>
            <a:ext cx="2000250" cy="1509712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A2A2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006600"/>
                </a:solidFill>
              </a:rPr>
              <a:t>pyrimidique</a:t>
            </a: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7DE682ED-2C3F-014A-A552-2C9DD851C53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554454" y="2101057"/>
            <a:ext cx="1800225" cy="1071562"/>
          </a:xfrm>
          <a:prstGeom prst="flowChartOnlineStorage">
            <a:avLst/>
          </a:prstGeom>
          <a:gradFill rotWithShape="1">
            <a:gsLst>
              <a:gs pos="0">
                <a:srgbClr val="FFFF00"/>
              </a:gs>
              <a:gs pos="100000">
                <a:srgbClr val="A2A2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002060"/>
                </a:solidFill>
              </a:rPr>
              <a:t>Base </a:t>
            </a:r>
          </a:p>
        </p:txBody>
      </p:sp>
      <p:sp>
        <p:nvSpPr>
          <p:cNvPr id="29702" name="Espace réservé du pied de page 6">
            <a:extLst>
              <a:ext uri="{FF2B5EF4-FFF2-40B4-BE49-F238E27FC236}">
                <a16:creationId xmlns:a16="http://schemas.microsoft.com/office/drawing/2014/main" id="{AFD22B45-B5AA-8E49-92E1-5C3FCB8322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66445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                                                   iK Sifi</a:t>
            </a:r>
          </a:p>
        </p:txBody>
      </p:sp>
    </p:spTree>
    <p:extLst>
      <p:ext uri="{BB962C8B-B14F-4D97-AF65-F5344CB8AC3E}">
        <p14:creationId xmlns:p14="http://schemas.microsoft.com/office/powerpoint/2010/main" val="232783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A130FE-A483-C140-9D9E-BC8073D2B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025" y="217488"/>
            <a:ext cx="7023100" cy="839787"/>
          </a:xfrm>
        </p:spPr>
        <p:txBody>
          <a:bodyPr>
            <a:normAutofit fontScale="90000"/>
          </a:bodyPr>
          <a:lstStyle/>
          <a:p>
            <a:r>
              <a:rPr lang="en-US" altLang="fr-FR" sz="4800" dirty="0">
                <a:solidFill>
                  <a:srgbClr val="FFC000"/>
                </a:solidFill>
              </a:rPr>
              <a:t/>
            </a:r>
            <a:br>
              <a:rPr lang="en-US" altLang="fr-FR" sz="4800" dirty="0">
                <a:solidFill>
                  <a:srgbClr val="FFC000"/>
                </a:solidFill>
              </a:rPr>
            </a:br>
            <a:endParaRPr lang="fr-FR" altLang="fr-FR" sz="48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4AF141-DE5A-B745-9C4C-059A66AB1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1800" y="588963"/>
            <a:ext cx="8858250" cy="45259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fr-FR" sz="40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Le noyau </a:t>
            </a:r>
            <a:r>
              <a:rPr lang="en-US" altLang="fr-FR" sz="4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purique</a:t>
            </a:r>
            <a:endParaRPr lang="en-US" altLang="fr-FR" sz="4000" b="1" dirty="0">
              <a:solidFill>
                <a:srgbClr val="FFC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fr-FR" sz="2200" b="1" dirty="0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. </a:t>
            </a:r>
          </a:p>
          <a:p>
            <a:endParaRPr lang="fr-FR" altLang="fr-FR" sz="2800" dirty="0"/>
          </a:p>
        </p:txBody>
      </p:sp>
      <p:pic>
        <p:nvPicPr>
          <p:cNvPr id="31747" name="Picture 3">
            <a:extLst>
              <a:ext uri="{FF2B5EF4-FFF2-40B4-BE49-F238E27FC236}">
                <a16:creationId xmlns:a16="http://schemas.microsoft.com/office/drawing/2014/main" id="{F7E97B81-E675-B444-BD9F-F734A6D67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2997200"/>
            <a:ext cx="40322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Espace réservé du pied de page 4">
            <a:extLst>
              <a:ext uri="{FF2B5EF4-FFF2-40B4-BE49-F238E27FC236}">
                <a16:creationId xmlns:a16="http://schemas.microsoft.com/office/drawing/2014/main" id="{DEAFE94B-B0C3-AC4B-B934-44477FC8B32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66445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                         K Sifi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434B7E9-3571-724D-BE06-270A5513A3BD}"/>
              </a:ext>
            </a:extLst>
          </p:cNvPr>
          <p:cNvSpPr txBox="1">
            <a:spLocks/>
          </p:cNvSpPr>
          <p:nvPr/>
        </p:nvSpPr>
        <p:spPr>
          <a:xfrm>
            <a:off x="1981200" y="485775"/>
            <a:ext cx="8229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fr-FR" sz="4000" b="1" dirty="0">
                <a:solidFill>
                  <a:srgbClr val="FFC000"/>
                </a:solidFill>
                <a:latin typeface="Arial" panose="020B0604020202020204" pitchFamily="34" charset="0"/>
              </a:rPr>
              <a:t>a-Les bases puriques</a:t>
            </a:r>
            <a:br>
              <a:rPr lang="en-US" altLang="fr-FR" sz="4000" b="1" dirty="0">
                <a:solidFill>
                  <a:srgbClr val="FFC000"/>
                </a:solidFill>
                <a:latin typeface="Arial" panose="020B0604020202020204" pitchFamily="34" charset="0"/>
              </a:rPr>
            </a:br>
            <a:endParaRPr lang="fr-FR" altLang="fr-FR" sz="4000" b="1" dirty="0"/>
          </a:p>
        </p:txBody>
      </p:sp>
    </p:spTree>
    <p:extLst>
      <p:ext uri="{BB962C8B-B14F-4D97-AF65-F5344CB8AC3E}">
        <p14:creationId xmlns:p14="http://schemas.microsoft.com/office/powerpoint/2010/main" val="368016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éleste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Céleste</Template>
  <TotalTime>301</TotalTime>
  <Words>1392</Words>
  <Application>Microsoft Office PowerPoint</Application>
  <PresentationFormat>Grand écran</PresentationFormat>
  <Paragraphs>343</Paragraphs>
  <Slides>58</Slides>
  <Notes>37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58</vt:i4>
      </vt:variant>
    </vt:vector>
  </HeadingPairs>
  <TitlesOfParts>
    <vt:vector size="69" baseType="lpstr">
      <vt:lpstr>Arial</vt:lpstr>
      <vt:lpstr>Book Antiqua</vt:lpstr>
      <vt:lpstr>Calibri</vt:lpstr>
      <vt:lpstr>Calibri Light</vt:lpstr>
      <vt:lpstr>Comic Sans MS</vt:lpstr>
      <vt:lpstr>Garamond</vt:lpstr>
      <vt:lpstr>Symbol</vt:lpstr>
      <vt:lpstr>Times New Roman</vt:lpstr>
      <vt:lpstr>Wingdings</vt:lpstr>
      <vt:lpstr>Wingdings2</vt:lpstr>
      <vt:lpstr>Céleste</vt:lpstr>
      <vt:lpstr>Les  acides nucléiques Pr K Sifi </vt:lpstr>
      <vt:lpstr>            I-Introduction</vt:lpstr>
      <vt:lpstr>II-Structure de l’ADN et de l’ARN</vt:lpstr>
      <vt:lpstr>II-Structure de l’ADN et de L’ARN</vt:lpstr>
      <vt:lpstr>II-Structure de l’ADN et de L’ARN</vt:lpstr>
      <vt:lpstr>Présentation PowerPoint</vt:lpstr>
      <vt:lpstr>II-Structure de l’ADN et de L’ARN</vt:lpstr>
      <vt:lpstr> II-Structure de l’ADN et de L’ARN  Les bases azotées </vt:lpstr>
      <vt:lpstr> </vt:lpstr>
      <vt:lpstr>a-Les bases puriques : </vt:lpstr>
      <vt:lpstr>a-Les bases puriques: </vt:lpstr>
      <vt:lpstr>a-Les bases puriques</vt:lpstr>
      <vt:lpstr>b-Les bases pyrimidiques</vt:lpstr>
      <vt:lpstr>b-Les bases pyrimidiques </vt:lpstr>
      <vt:lpstr>b-Les bases pyrimidiques</vt:lpstr>
      <vt:lpstr>b-Les bases pyrimidiques</vt:lpstr>
      <vt:lpstr>C-Les propriétes physicochimiques des bases puriques et pyrimidiques</vt:lpstr>
      <vt:lpstr>C-Les propriétes physicochimiques des bases puriques et pyrimidiques</vt:lpstr>
      <vt:lpstr>Présentation PowerPoint</vt:lpstr>
      <vt:lpstr>Présentation PowerPoint</vt:lpstr>
      <vt:lpstr> 2-L’ose </vt:lpstr>
      <vt:lpstr>Présentation PowerPoint</vt:lpstr>
      <vt:lpstr>4- Les nucléosides</vt:lpstr>
      <vt:lpstr>Présentation PowerPoint</vt:lpstr>
      <vt:lpstr>Présentation PowerPoint</vt:lpstr>
      <vt:lpstr>Présentation PowerPoint</vt:lpstr>
      <vt:lpstr>5-Les nucléotides</vt:lpstr>
      <vt:lpstr>   </vt:lpstr>
      <vt:lpstr>Présentation PowerPoint</vt:lpstr>
      <vt:lpstr>5-Les nucléotides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Liaisons hydrogènes des bases :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9-Structure de l’ARN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Références bibliographiques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ency-education.com website</cp:lastModifiedBy>
  <cp:revision>51</cp:revision>
  <dcterms:created xsi:type="dcterms:W3CDTF">2020-09-22T01:33:26Z</dcterms:created>
  <dcterms:modified xsi:type="dcterms:W3CDTF">2020-11-13T10:25:05Z</dcterms:modified>
</cp:coreProperties>
</file>