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80" r:id="rId6"/>
    <p:sldId id="282" r:id="rId7"/>
    <p:sldId id="263" r:id="rId8"/>
    <p:sldId id="264" r:id="rId9"/>
    <p:sldId id="265" r:id="rId10"/>
    <p:sldId id="266" r:id="rId11"/>
    <p:sldId id="268" r:id="rId12"/>
    <p:sldId id="283" r:id="rId13"/>
    <p:sldId id="270" r:id="rId14"/>
    <p:sldId id="275" r:id="rId15"/>
    <p:sldId id="276" r:id="rId16"/>
    <p:sldId id="284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8C9AC-05AB-4E7A-8AA3-2C94F6D62B4E}" type="datetimeFigureOut">
              <a:rPr lang="fr-FR" smtClean="0"/>
              <a:pPr/>
              <a:t>14/02/2021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26090-3989-4180-870B-7812903FE74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Sémiologie digestive et observation médicale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Dr BAHRI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fr-FR" sz="2600" i="1" dirty="0" smtClean="0"/>
          </a:p>
          <a:p>
            <a:pPr lvl="1"/>
            <a:r>
              <a:rPr lang="fr-FR" sz="2600" i="1" dirty="0" smtClean="0"/>
              <a:t>Qualité </a:t>
            </a:r>
            <a:r>
              <a:rPr lang="fr-FR" sz="2600" i="1" dirty="0" smtClean="0"/>
              <a:t>des troubles.</a:t>
            </a:r>
            <a:endParaRPr lang="fr-FR" sz="2600" i="1" dirty="0" smtClean="0"/>
          </a:p>
          <a:p>
            <a:pPr lvl="1"/>
            <a:r>
              <a:rPr lang="fr-FR" sz="2600" i="1" dirty="0" smtClean="0"/>
              <a:t>Localisation des troubles.</a:t>
            </a:r>
          </a:p>
          <a:p>
            <a:pPr lvl="1"/>
            <a:r>
              <a:rPr lang="fr-FR" sz="2600" i="1" dirty="0" smtClean="0"/>
              <a:t>Début : quand (aigu, chronique, … )</a:t>
            </a:r>
          </a:p>
          <a:p>
            <a:pPr lvl="1"/>
            <a:r>
              <a:rPr lang="fr-FR" sz="2600" i="1" dirty="0" smtClean="0"/>
              <a:t>Installation brutale ou progressive.</a:t>
            </a:r>
          </a:p>
          <a:p>
            <a:pPr lvl="1"/>
            <a:r>
              <a:rPr lang="fr-FR" sz="2600" i="1" dirty="0" smtClean="0"/>
              <a:t>Rythme, durée des manifestations.</a:t>
            </a:r>
          </a:p>
          <a:p>
            <a:pPr lvl="1"/>
            <a:r>
              <a:rPr lang="fr-FR" sz="2600" i="1" dirty="0" smtClean="0"/>
              <a:t>Intensité, retentissement sur le quotidien.</a:t>
            </a:r>
          </a:p>
          <a:p>
            <a:pPr lvl="1"/>
            <a:r>
              <a:rPr lang="fr-FR" sz="2600" i="1" dirty="0" smtClean="0"/>
              <a:t>Facteurs qui aggravent et soulagent.</a:t>
            </a:r>
          </a:p>
          <a:p>
            <a:pPr lvl="1"/>
            <a:r>
              <a:rPr lang="fr-FR" sz="2600" i="1" dirty="0" smtClean="0"/>
              <a:t>Manifestations associées.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Examen </a:t>
            </a:r>
            <a:r>
              <a:rPr lang="fr-FR" dirty="0" smtClean="0"/>
              <a:t>physique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1800" b="1" dirty="0" smtClean="0">
                <a:latin typeface="Arial" pitchFamily="34" charset="0"/>
                <a:ea typeface="KaiTi" pitchFamily="49" charset="-122"/>
                <a:cs typeface="Arial" pitchFamily="34" charset="0"/>
              </a:rPr>
              <a:t>Statut général (Signes généraux)</a:t>
            </a:r>
            <a:endParaRPr lang="fr-FR" sz="1800" b="1" dirty="0" smtClean="0">
              <a:latin typeface="Arial" pitchFamily="34" charset="0"/>
              <a:ea typeface="KaiTi" pitchFamily="49" charset="-122"/>
              <a:cs typeface="Arial" pitchFamily="34" charset="0"/>
            </a:endParaRPr>
          </a:p>
          <a:p>
            <a:pPr lvl="1">
              <a:lnSpc>
                <a:spcPct val="90000"/>
              </a:lnSpc>
            </a:pPr>
            <a:r>
              <a:rPr lang="fr-FR" sz="2600" i="1" dirty="0" smtClean="0"/>
              <a:t> </a:t>
            </a:r>
            <a:r>
              <a:rPr lang="fr-FR" sz="2600" i="1" dirty="0" smtClean="0"/>
              <a:t>Taille, Poids et calcul de </a:t>
            </a:r>
            <a:r>
              <a:rPr lang="fr-FR" sz="2600" i="1" dirty="0" smtClean="0"/>
              <a:t>l’IMC</a:t>
            </a:r>
          </a:p>
          <a:p>
            <a:pPr lvl="1">
              <a:lnSpc>
                <a:spcPct val="90000"/>
              </a:lnSpc>
            </a:pPr>
            <a:r>
              <a:rPr lang="fr-FR" sz="2600" i="1" dirty="0" smtClean="0"/>
              <a:t>Etat général</a:t>
            </a:r>
            <a:endParaRPr lang="fr-FR" sz="2600" i="1" dirty="0" smtClean="0"/>
          </a:p>
          <a:p>
            <a:pPr lvl="1">
              <a:lnSpc>
                <a:spcPct val="90000"/>
              </a:lnSpc>
            </a:pPr>
            <a:r>
              <a:rPr lang="fr-FR" sz="2600" i="1" dirty="0" smtClean="0"/>
              <a:t> </a:t>
            </a:r>
            <a:r>
              <a:rPr lang="fr-FR" sz="2600" i="1" dirty="0" smtClean="0"/>
              <a:t>Température.</a:t>
            </a:r>
            <a:endParaRPr lang="fr-FR" sz="2600" i="1" dirty="0" smtClean="0"/>
          </a:p>
          <a:p>
            <a:pPr lvl="1">
              <a:lnSpc>
                <a:spcPct val="90000"/>
              </a:lnSpc>
            </a:pPr>
            <a:r>
              <a:rPr lang="fr-FR" sz="2600" i="1" dirty="0" smtClean="0"/>
              <a:t> </a:t>
            </a:r>
            <a:r>
              <a:rPr lang="fr-FR" sz="2600" i="1" dirty="0" smtClean="0"/>
              <a:t>Fréquence respiratoire.</a:t>
            </a:r>
            <a:endParaRPr lang="fr-FR" sz="2600" i="1" dirty="0" smtClean="0"/>
          </a:p>
          <a:p>
            <a:pPr lvl="1">
              <a:lnSpc>
                <a:spcPct val="90000"/>
              </a:lnSpc>
            </a:pPr>
            <a:r>
              <a:rPr lang="fr-FR" sz="2600" i="1" dirty="0" smtClean="0"/>
              <a:t> </a:t>
            </a:r>
            <a:r>
              <a:rPr lang="fr-FR" sz="2600" i="1" dirty="0" smtClean="0"/>
              <a:t>Coloration cutanée (Pâleur, ictère, Cyanose, Marbrures)</a:t>
            </a:r>
          </a:p>
          <a:p>
            <a:pPr lvl="1">
              <a:lnSpc>
                <a:spcPct val="90000"/>
              </a:lnSpc>
            </a:pPr>
            <a:r>
              <a:rPr lang="fr-FR" sz="2600" i="1" dirty="0" smtClean="0"/>
              <a:t> </a:t>
            </a:r>
            <a:r>
              <a:rPr lang="fr-FR" sz="2600" i="1" dirty="0" smtClean="0"/>
              <a:t>Sueurs.</a:t>
            </a:r>
            <a:endParaRPr lang="fr-FR" sz="2600" i="1" dirty="0" smtClean="0"/>
          </a:p>
          <a:p>
            <a:pPr lvl="1">
              <a:lnSpc>
                <a:spcPct val="90000"/>
              </a:lnSpc>
            </a:pPr>
            <a:r>
              <a:rPr lang="fr-FR" sz="2600" i="1" dirty="0" smtClean="0"/>
              <a:t> </a:t>
            </a:r>
            <a:r>
              <a:rPr lang="fr-FR" sz="2600" i="1" dirty="0" smtClean="0"/>
              <a:t>Etat de vigilance.</a:t>
            </a:r>
            <a:endParaRPr lang="fr-FR" sz="2600" i="1" dirty="0" smtClean="0"/>
          </a:p>
          <a:p>
            <a:pPr lvl="1">
              <a:lnSpc>
                <a:spcPct val="90000"/>
              </a:lnSpc>
            </a:pPr>
            <a:r>
              <a:rPr lang="fr-FR" sz="2600" i="1" dirty="0" smtClean="0"/>
              <a:t>Attitude </a:t>
            </a:r>
            <a:r>
              <a:rPr lang="fr-FR" sz="2600" i="1" dirty="0" smtClean="0"/>
              <a:t>: prostration, agitation...</a:t>
            </a:r>
          </a:p>
          <a:p>
            <a:pPr lvl="1">
              <a:lnSpc>
                <a:spcPct val="90000"/>
              </a:lnSpc>
            </a:pPr>
            <a:r>
              <a:rPr lang="fr-FR" sz="2600" i="1" dirty="0" smtClean="0"/>
              <a:t> </a:t>
            </a:r>
            <a:r>
              <a:rPr lang="fr-FR" sz="2600" i="1" dirty="0" smtClean="0"/>
              <a:t>Odeurs.</a:t>
            </a:r>
            <a:endParaRPr lang="fr-FR" sz="26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b="1" u="sng" smtClean="0"/>
              <a:t>Indice de performance OMS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  </a:t>
            </a:r>
          </a:p>
          <a:p>
            <a:pPr>
              <a:buNone/>
            </a:pPr>
            <a:r>
              <a:rPr lang="fr-FR" dirty="0" smtClean="0"/>
              <a:t>0     Capable </a:t>
            </a:r>
            <a:r>
              <a:rPr lang="fr-FR" dirty="0" smtClean="0"/>
              <a:t>d'une activité identique à celle précédent la maladie, sans aucune restriction</a:t>
            </a:r>
          </a:p>
          <a:p>
            <a:pPr>
              <a:buNone/>
            </a:pPr>
            <a:r>
              <a:rPr lang="fr-FR" dirty="0" smtClean="0"/>
              <a:t>1     Activité </a:t>
            </a:r>
            <a:r>
              <a:rPr lang="fr-FR" dirty="0" smtClean="0"/>
              <a:t>physique diminuée mais ambulatoire et capable de mener un travail</a:t>
            </a:r>
          </a:p>
          <a:p>
            <a:pPr>
              <a:buNone/>
            </a:pPr>
            <a:r>
              <a:rPr lang="fr-FR" dirty="0" smtClean="0"/>
              <a:t>2     Ambulatoire </a:t>
            </a:r>
            <a:r>
              <a:rPr lang="fr-FR" dirty="0" smtClean="0"/>
              <a:t>et capable de prendre soin de soi, incapable de travailler. Alité moins de 50 % de son temps</a:t>
            </a:r>
          </a:p>
          <a:p>
            <a:pPr>
              <a:buNone/>
            </a:pPr>
            <a:r>
              <a:rPr lang="fr-FR" dirty="0" smtClean="0"/>
              <a:t>3     Capables </a:t>
            </a:r>
            <a:r>
              <a:rPr lang="fr-FR" dirty="0" smtClean="0"/>
              <a:t>de seulement quelques soins personnels. Alité ou en chaise plus de 50 % du temps</a:t>
            </a:r>
          </a:p>
          <a:p>
            <a:pPr>
              <a:buNone/>
            </a:pPr>
            <a:r>
              <a:rPr lang="fr-FR" dirty="0" smtClean="0"/>
              <a:t>4     Incapable </a:t>
            </a:r>
            <a:r>
              <a:rPr lang="fr-FR" dirty="0" smtClean="0"/>
              <a:t>de prendre soin de lui-même, alité ou en chaise en permanence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L’examen physique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>
              <a:lnSpc>
                <a:spcPct val="110000"/>
              </a:lnSpc>
            </a:pPr>
            <a:r>
              <a:rPr lang="fr-FR" sz="3400" i="1" dirty="0" smtClean="0"/>
              <a:t>Inspection</a:t>
            </a:r>
            <a:endParaRPr lang="fr-FR" sz="3400" i="1" dirty="0" smtClean="0"/>
          </a:p>
          <a:p>
            <a:pPr lvl="1">
              <a:lnSpc>
                <a:spcPct val="110000"/>
              </a:lnSpc>
            </a:pPr>
            <a:r>
              <a:rPr lang="fr-FR" sz="3400" i="1" dirty="0" smtClean="0"/>
              <a:t>Palpation</a:t>
            </a:r>
            <a:endParaRPr lang="fr-FR" sz="3400" i="1" dirty="0" smtClean="0"/>
          </a:p>
          <a:p>
            <a:pPr lvl="1">
              <a:lnSpc>
                <a:spcPct val="110000"/>
              </a:lnSpc>
            </a:pPr>
            <a:r>
              <a:rPr lang="fr-FR" sz="3400" i="1" dirty="0" err="1" smtClean="0"/>
              <a:t>Percution</a:t>
            </a:r>
            <a:r>
              <a:rPr lang="fr-FR" sz="3400" i="1" dirty="0" smtClean="0"/>
              <a:t> </a:t>
            </a:r>
            <a:endParaRPr lang="fr-FR" sz="3400" i="1" dirty="0" smtClean="0"/>
          </a:p>
          <a:p>
            <a:pPr lvl="1">
              <a:lnSpc>
                <a:spcPct val="110000"/>
              </a:lnSpc>
            </a:pPr>
            <a:r>
              <a:rPr lang="fr-FR" sz="3400" i="1" dirty="0" smtClean="0"/>
              <a:t>Auscultation</a:t>
            </a:r>
            <a:endParaRPr lang="fr-FR" sz="3400" i="1" dirty="0" smtClean="0"/>
          </a:p>
          <a:p>
            <a:pPr lvl="1">
              <a:lnSpc>
                <a:spcPct val="110000"/>
              </a:lnSpc>
            </a:pPr>
            <a:r>
              <a:rPr lang="fr-FR" sz="3400" i="1" dirty="0" smtClean="0"/>
              <a:t>Palpation des orifices herniaires </a:t>
            </a:r>
          </a:p>
          <a:p>
            <a:pPr lvl="1">
              <a:lnSpc>
                <a:spcPct val="110000"/>
              </a:lnSpc>
            </a:pPr>
            <a:r>
              <a:rPr lang="fr-FR" sz="3400" i="1" dirty="0" smtClean="0"/>
              <a:t>Palpation des aires ganglionnaires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TOUCHER RECTAL +++++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examens </a:t>
            </a:r>
            <a:r>
              <a:rPr lang="fr-FR" dirty="0" err="1" smtClean="0"/>
              <a:t>paracliniques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L'utilisation de la technologie ne doit avoir pour unique but que d'améliorer les données cliniques et en aucun cas de les remplacer</a:t>
            </a:r>
            <a:r>
              <a:rPr lang="fr-FR" dirty="0" smtClean="0"/>
              <a:t>.</a:t>
            </a:r>
          </a:p>
          <a:p>
            <a:pPr lvl="1"/>
            <a:r>
              <a:rPr lang="fr-FR" i="1" dirty="0" smtClean="0"/>
              <a:t> </a:t>
            </a:r>
            <a:r>
              <a:rPr lang="fr-FR" i="1" dirty="0" smtClean="0"/>
              <a:t>Biologie </a:t>
            </a:r>
          </a:p>
          <a:p>
            <a:pPr lvl="1"/>
            <a:r>
              <a:rPr lang="fr-FR" i="1" dirty="0" smtClean="0"/>
              <a:t>Endoscopie </a:t>
            </a:r>
          </a:p>
          <a:p>
            <a:pPr lvl="1"/>
            <a:r>
              <a:rPr lang="fr-FR" i="1" dirty="0" smtClean="0"/>
              <a:t>Radiologie </a:t>
            </a:r>
          </a:p>
          <a:p>
            <a:pPr lvl="1"/>
            <a:r>
              <a:rPr lang="fr-FR" i="1" dirty="0" smtClean="0"/>
              <a:t>histologie 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Conclusion 1 :</a:t>
            </a:r>
            <a:r>
              <a:rPr lang="fr-FR" dirty="0" smtClean="0"/>
              <a:t>Résultats </a:t>
            </a:r>
            <a:r>
              <a:rPr lang="fr-FR" dirty="0" smtClean="0"/>
              <a:t>de l’examen </a:t>
            </a:r>
            <a:r>
              <a:rPr lang="fr-FR" i="1" dirty="0" smtClean="0"/>
              <a:t>Clinique et </a:t>
            </a:r>
            <a:r>
              <a:rPr lang="fr-FR" i="1" dirty="0" err="1" smtClean="0"/>
              <a:t>paraclinique</a:t>
            </a:r>
            <a:r>
              <a:rPr lang="fr-FR" i="1" dirty="0" smtClean="0"/>
              <a:t> </a:t>
            </a:r>
          </a:p>
          <a:p>
            <a:r>
              <a:rPr lang="fr-FR" dirty="0" smtClean="0"/>
              <a:t>Approche </a:t>
            </a:r>
            <a:r>
              <a:rPr lang="fr-FR" dirty="0" smtClean="0"/>
              <a:t>diagnostic et/ou thérapeutique la plus probable </a:t>
            </a:r>
          </a:p>
          <a:p>
            <a:r>
              <a:rPr lang="fr-FR" i="1" dirty="0" smtClean="0"/>
              <a:t>Evolution : avec ou sans </a:t>
            </a:r>
            <a:r>
              <a:rPr lang="fr-FR" i="1" dirty="0" smtClean="0"/>
              <a:t>traitement (Pronostic 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Ou Devenir </a:t>
            </a:r>
            <a:r>
              <a:rPr lang="fr-FR" i="1" dirty="0" smtClean="0"/>
              <a:t>de la maladie </a:t>
            </a:r>
            <a:r>
              <a:rPr lang="fr-FR" i="1" dirty="0" smtClean="0"/>
              <a:t>)</a:t>
            </a:r>
            <a:endParaRPr lang="fr-FR" i="1" dirty="0" smtClean="0"/>
          </a:p>
          <a:p>
            <a:r>
              <a:rPr lang="fr-FR" i="1" dirty="0" smtClean="0"/>
              <a:t>Mise à jour de l’observation</a:t>
            </a:r>
            <a:endParaRPr lang="fr-FR" i="1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                </a:t>
            </a:r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</a:t>
            </a:r>
            <a:r>
              <a:rPr lang="fr-FR" sz="8800" dirty="0" smtClean="0"/>
              <a:t>MERCI </a:t>
            </a:r>
            <a:endParaRPr lang="fr-FR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 smtClean="0"/>
              <a:t>L’observation médicale est </a:t>
            </a:r>
            <a:r>
              <a:rPr lang="fr-FR" dirty="0"/>
              <a:t>un outil pédagogique pour l’étudient </a:t>
            </a:r>
            <a:r>
              <a:rPr lang="fr-FR" dirty="0" smtClean="0"/>
              <a:t>et </a:t>
            </a:r>
            <a:r>
              <a:rPr lang="fr-FR" dirty="0"/>
              <a:t>un outil </a:t>
            </a:r>
            <a:r>
              <a:rPr lang="fr-FR" dirty="0" smtClean="0"/>
              <a:t>professionnel.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Elle permet </a:t>
            </a:r>
            <a:r>
              <a:rPr lang="fr-FR" dirty="0"/>
              <a:t>la bonne approche du malade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Elle est le </a:t>
            </a:r>
            <a:r>
              <a:rPr lang="fr-FR" dirty="0"/>
              <a:t>premier pat dans la relation médecin –malade 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permet </a:t>
            </a:r>
            <a:r>
              <a:rPr lang="fr-FR" dirty="0"/>
              <a:t>un apprentissage </a:t>
            </a:r>
            <a:r>
              <a:rPr lang="fr-FR" dirty="0" smtClean="0"/>
              <a:t>fondé </a:t>
            </a:r>
            <a:r>
              <a:rPr lang="fr-FR" dirty="0"/>
              <a:t>du </a:t>
            </a:r>
            <a:r>
              <a:rPr lang="fr-FR" dirty="0" smtClean="0"/>
              <a:t>métier de </a:t>
            </a:r>
            <a:r>
              <a:rPr lang="fr-FR" dirty="0"/>
              <a:t>médecin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doit être riche en information, dynamique dans le temps, équilibrée dans sa forme 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c’est un document pédagogique, scientifique, médicaux- légal </a:t>
            </a:r>
            <a:endParaRPr lang="fr-FR" dirty="0" smtClean="0"/>
          </a:p>
          <a:p>
            <a:endParaRPr lang="fr-FR" dirty="0" smtClean="0"/>
          </a:p>
          <a:p>
            <a:r>
              <a:rPr lang="fr-FR" i="1" dirty="0" smtClean="0"/>
              <a:t>c’est </a:t>
            </a:r>
            <a:r>
              <a:rPr lang="fr-FR" i="1" dirty="0"/>
              <a:t>une banque de donnée, du passé, de l’état actuel et pour le futur pathologique du malade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Forme de l’observation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 smtClean="0"/>
              <a:t>L’observation contient 09 </a:t>
            </a:r>
            <a:r>
              <a:rPr lang="fr-FR" i="1" dirty="0"/>
              <a:t>éléments :</a:t>
            </a:r>
          </a:p>
          <a:p>
            <a:pPr marL="514350" indent="-514350">
              <a:buFont typeface="+mj-lt"/>
              <a:buAutoNum type="arabicPeriod"/>
            </a:pPr>
            <a:r>
              <a:rPr lang="fr-FR" i="1" dirty="0" smtClean="0"/>
              <a:t>Les données de l’</a:t>
            </a:r>
            <a:r>
              <a:rPr lang="fr-FR" i="1" dirty="0" err="1" smtClean="0"/>
              <a:t>etat</a:t>
            </a:r>
            <a:r>
              <a:rPr lang="fr-FR" i="1" dirty="0" smtClean="0"/>
              <a:t> civil</a:t>
            </a:r>
          </a:p>
          <a:p>
            <a:pPr marL="514350" indent="-514350">
              <a:buFont typeface="+mj-lt"/>
              <a:buAutoNum type="arabicPeriod"/>
            </a:pPr>
            <a:r>
              <a:rPr lang="fr-FR" i="1" dirty="0" smtClean="0"/>
              <a:t>l’anamnèse </a:t>
            </a:r>
            <a:r>
              <a:rPr lang="fr-FR" i="1" dirty="0" smtClean="0"/>
              <a:t>(interrogatoire) </a:t>
            </a:r>
            <a:endParaRPr lang="fr-FR" i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i="1" dirty="0" smtClean="0"/>
              <a:t>l’examen </a:t>
            </a:r>
            <a:r>
              <a:rPr lang="fr-FR" i="1" dirty="0" smtClean="0"/>
              <a:t>clinique </a:t>
            </a:r>
            <a:r>
              <a:rPr lang="fr-FR" i="1" dirty="0" smtClean="0"/>
              <a:t>:</a:t>
            </a:r>
          </a:p>
          <a:p>
            <a:pPr>
              <a:buNone/>
            </a:pPr>
            <a:r>
              <a:rPr lang="fr-FR" i="1" dirty="0" smtClean="0"/>
              <a:t>		- l’inspection 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		- la </a:t>
            </a:r>
            <a:r>
              <a:rPr lang="fr-FR" i="1" dirty="0" smtClean="0"/>
              <a:t>palpation </a:t>
            </a:r>
          </a:p>
          <a:p>
            <a:pPr>
              <a:buNone/>
            </a:pPr>
            <a:r>
              <a:rPr lang="fr-FR" i="1" dirty="0" smtClean="0"/>
              <a:t>		- percussion </a:t>
            </a:r>
            <a:endParaRPr lang="fr-FR" i="1" dirty="0" smtClean="0"/>
          </a:p>
          <a:p>
            <a:pPr>
              <a:buNone/>
            </a:pPr>
            <a:r>
              <a:rPr lang="fr-FR" i="1" dirty="0" smtClean="0"/>
              <a:t>		- auscultation </a:t>
            </a:r>
            <a:endParaRPr lang="fr-FR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endParaRPr lang="fr-FR" dirty="0" smtClean="0"/>
          </a:p>
          <a:p>
            <a:pPr marL="514350" indent="-514350">
              <a:buAutoNum type="arabicPeriod" startAt="4"/>
            </a:pPr>
            <a:r>
              <a:rPr lang="fr-FR" dirty="0" smtClean="0"/>
              <a:t>Exploration </a:t>
            </a:r>
            <a:r>
              <a:rPr lang="fr-FR" dirty="0"/>
              <a:t>para clinique </a:t>
            </a:r>
          </a:p>
          <a:p>
            <a:pPr marL="514350" indent="-514350">
              <a:buAutoNum type="arabicPeriod" startAt="4"/>
            </a:pPr>
            <a:r>
              <a:rPr lang="fr-FR" dirty="0" smtClean="0"/>
              <a:t>Le </a:t>
            </a:r>
            <a:r>
              <a:rPr lang="fr-FR" dirty="0"/>
              <a:t>diagnostic </a:t>
            </a:r>
          </a:p>
          <a:p>
            <a:pPr>
              <a:buNone/>
            </a:pPr>
            <a:r>
              <a:rPr lang="fr-FR" dirty="0" smtClean="0"/>
              <a:t>6.  Les </a:t>
            </a:r>
            <a:r>
              <a:rPr lang="fr-FR" dirty="0"/>
              <a:t>actes thérapeutiques </a:t>
            </a:r>
          </a:p>
          <a:p>
            <a:pPr marL="514350" indent="-514350">
              <a:buAutoNum type="arabicPeriod" startAt="7"/>
            </a:pPr>
            <a:r>
              <a:rPr lang="fr-FR" dirty="0" smtClean="0"/>
              <a:t>Evolution </a:t>
            </a:r>
            <a:r>
              <a:rPr lang="fr-FR" dirty="0"/>
              <a:t>de la </a:t>
            </a:r>
            <a:r>
              <a:rPr lang="fr-FR" dirty="0" smtClean="0"/>
              <a:t>maladie</a:t>
            </a:r>
          </a:p>
          <a:p>
            <a:pPr marL="514350" indent="-514350">
              <a:buAutoNum type="arabicPeriod" startAt="7"/>
            </a:pPr>
            <a:r>
              <a:rPr lang="fr-FR" dirty="0" smtClean="0"/>
              <a:t>Le </a:t>
            </a:r>
            <a:r>
              <a:rPr lang="fr-FR" dirty="0"/>
              <a:t>pronostic </a:t>
            </a:r>
            <a:endParaRPr lang="fr-FR" dirty="0" smtClean="0"/>
          </a:p>
          <a:p>
            <a:pPr marL="514350" indent="-514350">
              <a:buAutoNum type="arabicPeriod" startAt="7"/>
            </a:pPr>
            <a:r>
              <a:rPr lang="fr-FR" dirty="0" smtClean="0"/>
              <a:t>Mise </a:t>
            </a:r>
            <a:r>
              <a:rPr lang="fr-FR" dirty="0"/>
              <a:t>à jour de l’observation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i="1" dirty="0"/>
              <a:t>Identification du </a:t>
            </a:r>
            <a:r>
              <a:rPr lang="fr-FR" i="1" dirty="0" smtClean="0"/>
              <a:t>patient:</a:t>
            </a:r>
          </a:p>
          <a:p>
            <a:endParaRPr lang="fr-FR" i="1" dirty="0"/>
          </a:p>
          <a:p>
            <a:pPr lvl="1"/>
            <a:r>
              <a:rPr lang="fr-FR" i="1" dirty="0"/>
              <a:t>Nom, prénom, sexe, date de naissance, adresse, profession ou des professions </a:t>
            </a:r>
            <a:endParaRPr lang="fr-FR" i="1" dirty="0" smtClean="0"/>
          </a:p>
          <a:p>
            <a:pPr lvl="1"/>
            <a:endParaRPr lang="fr-FR" i="1" dirty="0"/>
          </a:p>
          <a:p>
            <a:pPr lvl="1"/>
            <a:r>
              <a:rPr lang="fr-FR" i="1" dirty="0"/>
              <a:t>Médecin traitant, situation matrimoniale (marié, célibataire) 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b="1" dirty="0" smtClean="0"/>
              <a:t>Antécédents</a:t>
            </a:r>
            <a:r>
              <a:rPr lang="fr-FR" b="1" dirty="0" smtClean="0"/>
              <a:t>:       </a:t>
            </a:r>
          </a:p>
          <a:p>
            <a:pPr>
              <a:buNone/>
            </a:pPr>
            <a:r>
              <a:rPr lang="fr-FR" b="1" dirty="0" smtClean="0"/>
              <a:t>              </a:t>
            </a:r>
            <a:endParaRPr lang="fr-FR" b="1" dirty="0" smtClean="0"/>
          </a:p>
          <a:p>
            <a:pPr lvl="1"/>
            <a:r>
              <a:rPr lang="fr-FR" sz="3200" i="1" dirty="0" smtClean="0"/>
              <a:t>Antécédents médicaux          </a:t>
            </a:r>
          </a:p>
          <a:p>
            <a:pPr lvl="1"/>
            <a:r>
              <a:rPr lang="fr-FR" sz="3200" i="1" dirty="0" smtClean="0"/>
              <a:t>Antécédents chirurgicaux</a:t>
            </a:r>
          </a:p>
          <a:p>
            <a:pPr lvl="1"/>
            <a:r>
              <a:rPr lang="fr-FR" sz="3200" i="1" dirty="0" err="1" smtClean="0"/>
              <a:t>Gyneco</a:t>
            </a:r>
            <a:r>
              <a:rPr lang="fr-FR" sz="3200" i="1" dirty="0" smtClean="0"/>
              <a:t>-</a:t>
            </a:r>
            <a:r>
              <a:rPr lang="fr-FR" sz="3200" i="1" dirty="0" err="1" smtClean="0"/>
              <a:t>obstetricaux</a:t>
            </a:r>
            <a:endParaRPr lang="fr-FR" sz="3200" i="1" dirty="0" smtClean="0"/>
          </a:p>
          <a:p>
            <a:pPr lvl="1"/>
            <a:r>
              <a:rPr lang="fr-FR" sz="3200" i="1" dirty="0" smtClean="0"/>
              <a:t>Habitudes toxiques du patient</a:t>
            </a:r>
          </a:p>
          <a:p>
            <a:pPr lvl="1"/>
            <a:r>
              <a:rPr lang="fr-FR" sz="3200" i="1" dirty="0" smtClean="0"/>
              <a:t>Prise éventuelle de  médicaments</a:t>
            </a:r>
          </a:p>
          <a:p>
            <a:pPr lvl="1"/>
            <a:r>
              <a:rPr lang="fr-FR" sz="3200" i="1" dirty="0" smtClean="0"/>
              <a:t>Alimentaires</a:t>
            </a:r>
          </a:p>
          <a:p>
            <a:pPr lvl="1"/>
            <a:r>
              <a:rPr lang="fr-FR" sz="3200" i="1" dirty="0" smtClean="0"/>
              <a:t>Vaccins </a:t>
            </a:r>
          </a:p>
          <a:p>
            <a:pPr lvl="1"/>
            <a:r>
              <a:rPr lang="fr-FR" sz="3200" i="1" dirty="0" smtClean="0"/>
              <a:t>Allergie</a:t>
            </a:r>
            <a:endParaRPr lang="fr-FR" sz="3200" i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i="1" dirty="0" smtClean="0"/>
              <a:t>Motif </a:t>
            </a:r>
            <a:r>
              <a:rPr lang="fr-FR" i="1" dirty="0"/>
              <a:t>de consultation ou d’hospitalisation : </a:t>
            </a:r>
          </a:p>
          <a:p>
            <a:pPr>
              <a:buNone/>
            </a:pPr>
            <a:r>
              <a:rPr lang="fr-FR" i="1" dirty="0" smtClean="0"/>
              <a:t>		Il </a:t>
            </a:r>
            <a:r>
              <a:rPr lang="fr-FR" i="1" dirty="0"/>
              <a:t>s’agit d’un signe </a:t>
            </a:r>
            <a:r>
              <a:rPr lang="fr-FR" i="1" dirty="0" smtClean="0"/>
              <a:t>fonctionnel rapporté par le patient</a:t>
            </a:r>
          </a:p>
          <a:p>
            <a:pPr lvl="1"/>
            <a:r>
              <a:rPr lang="fr-FR" i="1" dirty="0" smtClean="0"/>
              <a:t>Douleur abdominale </a:t>
            </a:r>
          </a:p>
          <a:p>
            <a:pPr lvl="1"/>
            <a:r>
              <a:rPr lang="fr-FR" i="1" dirty="0" smtClean="0"/>
              <a:t>Hémorragie digestive </a:t>
            </a:r>
          </a:p>
          <a:p>
            <a:pPr lvl="1"/>
            <a:r>
              <a:rPr lang="fr-FR" i="1" dirty="0" smtClean="0"/>
              <a:t>Troubles du transit intestinal </a:t>
            </a:r>
            <a:endParaRPr lang="fr-FR" i="1" dirty="0" smtClean="0"/>
          </a:p>
          <a:p>
            <a:pPr lvl="1"/>
            <a:r>
              <a:rPr lang="fr-FR" i="1" dirty="0" smtClean="0"/>
              <a:t>Troubles de l’</a:t>
            </a:r>
            <a:r>
              <a:rPr lang="fr-FR" i="1" dirty="0" err="1" smtClean="0"/>
              <a:t>appetit</a:t>
            </a:r>
            <a:r>
              <a:rPr lang="fr-FR" i="1" dirty="0" smtClean="0"/>
              <a:t> </a:t>
            </a:r>
            <a:endParaRPr lang="fr-FR" i="1" dirty="0" smtClean="0"/>
          </a:p>
          <a:p>
            <a:pPr lvl="1"/>
            <a:r>
              <a:rPr lang="fr-FR" i="1" dirty="0" smtClean="0"/>
              <a:t>Ictère </a:t>
            </a:r>
          </a:p>
          <a:p>
            <a:pPr lvl="1"/>
            <a:r>
              <a:rPr lang="fr-FR" i="1" dirty="0" smtClean="0"/>
              <a:t>Vomissements et nausée</a:t>
            </a:r>
          </a:p>
          <a:p>
            <a:pPr lvl="1"/>
            <a:r>
              <a:rPr lang="fr-FR" i="1" dirty="0" smtClean="0"/>
              <a:t>Dysphagie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</TotalTime>
  <Words>378</Words>
  <Application>Microsoft Office PowerPoint</Application>
  <PresentationFormat>Affichage à l'écran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Sémiologie digestive et observation médicale</vt:lpstr>
      <vt:lpstr>Introduction </vt:lpstr>
      <vt:lpstr>Introduction </vt:lpstr>
      <vt:lpstr>Introduction </vt:lpstr>
      <vt:lpstr>Forme de l’observation</vt:lpstr>
      <vt:lpstr>Diapositive 6</vt:lpstr>
      <vt:lpstr>Diapositive 7</vt:lpstr>
      <vt:lpstr>Diapositive 8</vt:lpstr>
      <vt:lpstr>Diapositive 9</vt:lpstr>
      <vt:lpstr>Diapositive 10</vt:lpstr>
      <vt:lpstr>Examen physique</vt:lpstr>
      <vt:lpstr>Diapositive 12</vt:lpstr>
      <vt:lpstr> L’examen physique</vt:lpstr>
      <vt:lpstr>Les examens paracliniques</vt:lpstr>
      <vt:lpstr>Diapositive 15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Sémiologie digestive et observation médicale</dc:title>
  <dc:creator>pc</dc:creator>
  <cp:lastModifiedBy>pc</cp:lastModifiedBy>
  <cp:revision>8</cp:revision>
  <dcterms:created xsi:type="dcterms:W3CDTF">2021-02-13T18:16:17Z</dcterms:created>
  <dcterms:modified xsi:type="dcterms:W3CDTF">2021-02-14T04:39:23Z</dcterms:modified>
</cp:coreProperties>
</file>