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3" r:id="rId5"/>
    <p:sldId id="321" r:id="rId6"/>
    <p:sldId id="310" r:id="rId7"/>
    <p:sldId id="315" r:id="rId8"/>
    <p:sldId id="278" r:id="rId9"/>
    <p:sldId id="316" r:id="rId10"/>
    <p:sldId id="309" r:id="rId11"/>
    <p:sldId id="259" r:id="rId12"/>
    <p:sldId id="260" r:id="rId13"/>
    <p:sldId id="261" r:id="rId14"/>
    <p:sldId id="267" r:id="rId15"/>
    <p:sldId id="262" r:id="rId16"/>
    <p:sldId id="264" r:id="rId17"/>
    <p:sldId id="324" r:id="rId18"/>
    <p:sldId id="290" r:id="rId19"/>
    <p:sldId id="281" r:id="rId20"/>
    <p:sldId id="319" r:id="rId21"/>
    <p:sldId id="268" r:id="rId22"/>
    <p:sldId id="280" r:id="rId23"/>
    <p:sldId id="269" r:id="rId24"/>
    <p:sldId id="318" r:id="rId25"/>
    <p:sldId id="270" r:id="rId26"/>
    <p:sldId id="317" r:id="rId27"/>
    <p:sldId id="271" r:id="rId28"/>
    <p:sldId id="289" r:id="rId29"/>
    <p:sldId id="282" r:id="rId30"/>
    <p:sldId id="284" r:id="rId31"/>
    <p:sldId id="283" r:id="rId32"/>
    <p:sldId id="322" r:id="rId33"/>
    <p:sldId id="285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96" autoAdjust="0"/>
  </p:normalViewPr>
  <p:slideViewPr>
    <p:cSldViewPr>
      <p:cViewPr>
        <p:scale>
          <a:sx n="56" d="100"/>
          <a:sy n="56" d="100"/>
        </p:scale>
        <p:origin x="-1402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0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CAT devant un vomissement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584776" cy="206308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Réalisé par Dr FERRIA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4eme année 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Faculté de médecine  de Constantine 2021-2022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IV-Mécanisme de vomissement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hypertonicité duodénale</a:t>
            </a:r>
          </a:p>
          <a:p>
            <a:r>
              <a:rPr lang="fr-FR" dirty="0" smtClean="0"/>
              <a:t> inversion du péristaltisme</a:t>
            </a:r>
          </a:p>
          <a:p>
            <a:r>
              <a:rPr lang="fr-FR" dirty="0" smtClean="0"/>
              <a:t> fermeture pylorique </a:t>
            </a:r>
          </a:p>
          <a:p>
            <a:r>
              <a:rPr lang="fr-FR" dirty="0" smtClean="0"/>
              <a:t> ouverture cardiale </a:t>
            </a:r>
          </a:p>
          <a:p>
            <a:r>
              <a:rPr lang="fr-FR" dirty="0" smtClean="0"/>
              <a:t> contraction diaphragmatique et musculaire abdominale.</a:t>
            </a:r>
          </a:p>
          <a:p>
            <a:r>
              <a:rPr lang="fr-FR" dirty="0" smtClean="0"/>
              <a:t> élévation </a:t>
            </a:r>
            <a:r>
              <a:rPr lang="fr-FR" dirty="0" err="1" smtClean="0"/>
              <a:t>vélopalatine</a:t>
            </a:r>
            <a:endParaRPr lang="fr-FR" dirty="0" smtClean="0"/>
          </a:p>
          <a:p>
            <a:r>
              <a:rPr lang="fr-FR" dirty="0" smtClean="0"/>
              <a:t> de fermeture glotte</a:t>
            </a:r>
          </a:p>
          <a:p>
            <a:r>
              <a:rPr lang="fr-FR" dirty="0" smtClean="0"/>
              <a:t> contenu de l’estomac expulsé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V-Démarche diagnostique </a:t>
            </a:r>
            <a:r>
              <a:rPr lang="fr-FR" dirty="0" smtClean="0">
                <a:solidFill>
                  <a:srgbClr val="00B050"/>
                </a:solidFill>
              </a:rPr>
              <a:t>interrogatoire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20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1) </a:t>
            </a:r>
            <a:r>
              <a:rPr lang="fr-FR" b="1" dirty="0" err="1" smtClean="0">
                <a:solidFill>
                  <a:srgbClr val="002060"/>
                </a:solidFill>
              </a:rPr>
              <a:t>antécedents</a:t>
            </a:r>
            <a:r>
              <a:rPr lang="fr-FR" b="1" dirty="0" smtClean="0">
                <a:solidFill>
                  <a:srgbClr val="002060"/>
                </a:solidFill>
              </a:rPr>
              <a:t> :</a:t>
            </a:r>
            <a:r>
              <a:rPr lang="fr-FR" b="1" dirty="0" smtClean="0"/>
              <a:t> </a:t>
            </a:r>
            <a:endParaRPr lang="fr-FR" dirty="0" smtClean="0"/>
          </a:p>
          <a:p>
            <a:r>
              <a:rPr lang="fr-FR" dirty="0" smtClean="0"/>
              <a:t>-L’âge</a:t>
            </a:r>
          </a:p>
          <a:p>
            <a:r>
              <a:rPr lang="fr-FR" dirty="0" smtClean="0"/>
              <a:t>-Les antécédents médicaux, chirurgicaux ,</a:t>
            </a:r>
          </a:p>
          <a:p>
            <a:r>
              <a:rPr lang="fr-FR" dirty="0" smtClean="0"/>
              <a:t>-La prise de médicaments ,</a:t>
            </a:r>
          </a:p>
          <a:p>
            <a:r>
              <a:rPr lang="fr-FR" dirty="0" smtClean="0"/>
              <a:t>-Des cas similaires dans L'entourage ...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V-Démarche diagnostique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caractères  des vomissements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82948"/>
            <a:ext cx="9144000" cy="5475052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circonstance de survenue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date de début</a:t>
            </a:r>
            <a:r>
              <a:rPr lang="fr-FR" dirty="0" smtClean="0"/>
              <a:t> : récents ou anciens.</a:t>
            </a:r>
          </a:p>
          <a:p>
            <a:r>
              <a:rPr lang="fr-FR" b="1" dirty="0" smtClean="0"/>
              <a:t>mode de début</a:t>
            </a:r>
            <a:r>
              <a:rPr lang="fr-FR" dirty="0" smtClean="0"/>
              <a:t> : aigus ou chroniques. récidivants permanent. spontanés ou provoqués.</a:t>
            </a:r>
          </a:p>
          <a:p>
            <a:r>
              <a:rPr lang="fr-FR" b="1" dirty="0" smtClean="0"/>
              <a:t>abondance : </a:t>
            </a:r>
            <a:r>
              <a:rPr lang="fr-FR" dirty="0" smtClean="0"/>
              <a:t>minimes ou abondants..</a:t>
            </a:r>
          </a:p>
          <a:p>
            <a:r>
              <a:rPr lang="fr-FR" b="1" dirty="0" smtClean="0"/>
              <a:t>périodicité :</a:t>
            </a:r>
            <a:r>
              <a:rPr lang="fr-FR" dirty="0" smtClean="0"/>
              <a:t> le rythme dans la journée.</a:t>
            </a:r>
          </a:p>
          <a:p>
            <a:r>
              <a:rPr lang="fr-FR" b="1" dirty="0" smtClean="0"/>
              <a:t>  horaire </a:t>
            </a:r>
            <a:r>
              <a:rPr lang="fr-FR" dirty="0" smtClean="0"/>
              <a:t>: le matin à jeun .après les repas .au cours des repas :</a:t>
            </a:r>
          </a:p>
          <a:p>
            <a:r>
              <a:rPr lang="fr-FR" b="1" dirty="0" smtClean="0"/>
              <a:t>facteurs influençant le vomissement</a:t>
            </a:r>
            <a:r>
              <a:rPr lang="fr-FR" dirty="0" smtClean="0"/>
              <a:t> : alimentation, changement de position,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V-Démarche diagnostique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La nature des vomissements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00B050"/>
                </a:solidFill>
              </a:rPr>
              <a:t>alimentaires  tardifs</a:t>
            </a:r>
            <a:r>
              <a:rPr lang="fr-FR" dirty="0" smtClean="0">
                <a:solidFill>
                  <a:srgbClr val="00B050"/>
                </a:solidFill>
              </a:rPr>
              <a:t> </a:t>
            </a:r>
            <a:r>
              <a:rPr lang="fr-FR" dirty="0" smtClean="0"/>
              <a:t>: sténose pylorique 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les vomissements bilieux </a:t>
            </a:r>
            <a:r>
              <a:rPr lang="fr-FR" dirty="0" smtClean="0"/>
              <a:t>: sténose duodénale 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fécaloïdes</a:t>
            </a:r>
            <a:r>
              <a:rPr lang="fr-FR" b="1" dirty="0" smtClean="0"/>
              <a:t> :  </a:t>
            </a:r>
            <a:r>
              <a:rPr lang="fr-FR" dirty="0" smtClean="0"/>
              <a:t>une obstruction colique ou une fistule </a:t>
            </a:r>
            <a:r>
              <a:rPr lang="fr-FR" dirty="0" err="1" smtClean="0"/>
              <a:t>gastro</a:t>
            </a:r>
            <a:r>
              <a:rPr lang="fr-FR" dirty="0" smtClean="0"/>
              <a:t>-colique .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liquide clair et acide</a:t>
            </a:r>
            <a:r>
              <a:rPr lang="fr-FR" dirty="0" smtClean="0">
                <a:solidFill>
                  <a:srgbClr val="00B050"/>
                </a:solidFill>
              </a:rPr>
              <a:t> </a:t>
            </a:r>
            <a:r>
              <a:rPr lang="fr-FR" dirty="0" smtClean="0"/>
              <a:t>: la pituite du suc gastrique .</a:t>
            </a:r>
          </a:p>
          <a:p>
            <a:pPr>
              <a:buNone/>
            </a:pPr>
            <a:r>
              <a:rPr lang="fr-FR" b="1" dirty="0" smtClean="0"/>
              <a:t> NB: les vomissements hémorragiques : nommés</a:t>
            </a:r>
            <a:r>
              <a:rPr lang="fr-FR" b="1" dirty="0" smtClean="0">
                <a:solidFill>
                  <a:srgbClr val="FF0000"/>
                </a:solidFill>
              </a:rPr>
              <a:t> hématémèses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V-Démarche diagnostique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les signes d'accompagnateurs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Digestives :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douleurs abdominales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diarrhée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ballonnement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Extradigestives: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fièvre .</a:t>
            </a:r>
            <a:endParaRPr lang="fr-FR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syndrome grippal,  myalgies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vertiges, céphalées, photophobie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troubles de conscience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V-Démarche diagnostique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examen clinique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600" b="1" dirty="0" smtClean="0"/>
              <a:t>Il doit être complet:</a:t>
            </a:r>
            <a:r>
              <a:rPr lang="fr-FR" sz="3600" dirty="0" smtClean="0"/>
              <a:t> digestif, neurologique et vestibulaire. orifices herniaires; touchers</a:t>
            </a:r>
          </a:p>
          <a:p>
            <a:pPr>
              <a:buNone/>
            </a:pPr>
            <a:r>
              <a:rPr lang="fr-FR" sz="3600" dirty="0" smtClean="0"/>
              <a:t>pelviens</a:t>
            </a:r>
          </a:p>
          <a:p>
            <a:pPr>
              <a:buFont typeface="Wingdings" pitchFamily="2" charset="2"/>
              <a:buChar char="q"/>
            </a:pPr>
            <a:r>
              <a:rPr lang="fr-FR" sz="3600" b="1" dirty="0" smtClean="0"/>
              <a:t>le retentissement des vomissements sur l'état général</a:t>
            </a:r>
            <a:r>
              <a:rPr lang="fr-FR" sz="3600" dirty="0" smtClean="0"/>
              <a:t> : TA, Pouls, état de conscience. Déshydratation; poids</a:t>
            </a:r>
          </a:p>
          <a:p>
            <a:pPr>
              <a:buFont typeface="Wingdings" pitchFamily="2" charset="2"/>
              <a:buChar char="q"/>
            </a:pPr>
            <a:r>
              <a:rPr lang="fr-FR" sz="3600" b="1" dirty="0" smtClean="0"/>
              <a:t>-complications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III-Démarche diagnostique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examens complémentaires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Les autres examens complémentaires sont demandes en fonction des signes d orientation</a:t>
            </a:r>
          </a:p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En l’absence d'éléments d'orientation diagnostique: </a:t>
            </a:r>
          </a:p>
          <a:p>
            <a:r>
              <a:rPr lang="fr-FR" dirty="0" smtClean="0"/>
              <a:t>-Glycémie, ionogramme sanguin ,créatinine,</a:t>
            </a:r>
          </a:p>
          <a:p>
            <a:r>
              <a:rPr lang="fr-FR" dirty="0" smtClean="0"/>
              <a:t>- Calcémie, phosphore </a:t>
            </a:r>
          </a:p>
          <a:p>
            <a:r>
              <a:rPr lang="fr-FR" dirty="0" smtClean="0"/>
              <a:t>Test hépatiques</a:t>
            </a:r>
          </a:p>
          <a:p>
            <a:r>
              <a:rPr lang="fr-FR" dirty="0" smtClean="0"/>
              <a:t>- β HCG,</a:t>
            </a:r>
          </a:p>
          <a:p>
            <a:r>
              <a:rPr lang="fr-FR" dirty="0" smtClean="0"/>
              <a:t>- Abdomen sans préparation,</a:t>
            </a:r>
          </a:p>
          <a:p>
            <a:r>
              <a:rPr lang="fr-FR" dirty="0" smtClean="0"/>
              <a:t>- Endoscopie digestive haute.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VI-complications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b="1" u="sng" dirty="0" smtClean="0">
                <a:solidFill>
                  <a:srgbClr val="002060"/>
                </a:solidFill>
              </a:rPr>
              <a:t>Hydro </a:t>
            </a:r>
            <a:r>
              <a:rPr lang="fr-FR" b="1" u="sng" dirty="0" err="1" smtClean="0">
                <a:solidFill>
                  <a:srgbClr val="002060"/>
                </a:solidFill>
              </a:rPr>
              <a:t>electrolytiques</a:t>
            </a:r>
            <a:r>
              <a:rPr lang="fr-FR" b="1" u="sng" dirty="0" smtClean="0">
                <a:solidFill>
                  <a:srgbClr val="002060"/>
                </a:solidFill>
              </a:rPr>
              <a:t>:</a:t>
            </a:r>
            <a:r>
              <a:rPr lang="fr-FR" dirty="0" smtClean="0">
                <a:solidFill>
                  <a:srgbClr val="002060"/>
                </a:solidFill>
              </a:rPr>
              <a:t>    </a:t>
            </a:r>
            <a:r>
              <a:rPr lang="fr-FR" dirty="0" smtClean="0"/>
              <a:t>déshydratation ;hypokaliémie; insuffisance rénale </a:t>
            </a:r>
          </a:p>
          <a:p>
            <a:r>
              <a:rPr lang="fr-FR" b="1" u="sng" dirty="0" err="1" smtClean="0">
                <a:solidFill>
                  <a:srgbClr val="002060"/>
                </a:solidFill>
              </a:rPr>
              <a:t>Mecaniques</a:t>
            </a:r>
            <a:r>
              <a:rPr lang="fr-FR" b="1" u="sng" dirty="0" smtClean="0">
                <a:solidFill>
                  <a:srgbClr val="002060"/>
                </a:solidFill>
              </a:rPr>
              <a:t> </a:t>
            </a:r>
            <a:r>
              <a:rPr lang="fr-FR" b="1" u="sng" dirty="0" smtClean="0"/>
              <a:t>:</a:t>
            </a:r>
          </a:p>
          <a:p>
            <a:pPr>
              <a:buNone/>
            </a:pPr>
            <a:r>
              <a:rPr lang="fr-FR" dirty="0" smtClean="0"/>
              <a:t>  -hématémèses : Mallory Weiss</a:t>
            </a:r>
          </a:p>
          <a:p>
            <a:pPr>
              <a:buNone/>
            </a:pPr>
            <a:r>
              <a:rPr lang="fr-FR" dirty="0" smtClean="0"/>
              <a:t>  -Une rupture de l'œsophage :syndrome d </a:t>
            </a:r>
            <a:r>
              <a:rPr lang="fr-FR" dirty="0" err="1" smtClean="0"/>
              <a:t>boerhaave</a:t>
            </a:r>
            <a:r>
              <a:rPr lang="fr-FR" dirty="0" smtClean="0"/>
              <a:t> </a:t>
            </a:r>
          </a:p>
          <a:p>
            <a:endParaRPr lang="fr-FR" dirty="0" smtClean="0"/>
          </a:p>
          <a:p>
            <a:r>
              <a:rPr lang="fr-FR" b="1" u="sng" dirty="0" smtClean="0">
                <a:solidFill>
                  <a:srgbClr val="002060"/>
                </a:solidFill>
              </a:rPr>
              <a:t>Broncho-pneumopathie d'inhalation </a:t>
            </a:r>
            <a:r>
              <a:rPr lang="fr-FR" dirty="0" smtClean="0"/>
              <a:t>:syndrome </a:t>
            </a:r>
            <a:r>
              <a:rPr lang="fr-FR" dirty="0" err="1" smtClean="0"/>
              <a:t>mendelson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fr-FR" sz="4000" b="1" dirty="0" smtClean="0">
                <a:solidFill>
                  <a:srgbClr val="002060"/>
                </a:solidFill>
              </a:rPr>
              <a:t>Causes évidentes(contexte) </a:t>
            </a:r>
          </a:p>
          <a:p>
            <a:pPr marL="742950" indent="-742950">
              <a:buFont typeface="+mj-lt"/>
              <a:buAutoNum type="arabicParenR"/>
            </a:pPr>
            <a:endParaRPr lang="fr-FR" sz="4000" b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fr-FR" sz="4000" b="1" dirty="0" smtClean="0">
                <a:solidFill>
                  <a:srgbClr val="002060"/>
                </a:solidFill>
              </a:rPr>
              <a:t>Causes digestives(aigue ou chronique </a:t>
            </a:r>
          </a:p>
          <a:p>
            <a:pPr marL="742950" indent="-742950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 </a:t>
            </a:r>
          </a:p>
          <a:p>
            <a:pPr marL="742950" indent="-742950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3)   Causes extradigestives</a:t>
            </a:r>
          </a:p>
          <a:p>
            <a:pPr>
              <a:buNone/>
            </a:pPr>
            <a:endParaRPr lang="fr-FR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1)Causes évidentes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TIAC :toxi-infection alimentaire ,notion de  prise d un repas suspect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Mal des transport:( un conflit entre les informations visuelles, vestibulaires, proprioceptives)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Médicament:  </a:t>
            </a:r>
            <a:r>
              <a:rPr lang="fr-FR" dirty="0" err="1" smtClean="0"/>
              <a:t>digitalique</a:t>
            </a:r>
            <a:r>
              <a:rPr lang="fr-FR" dirty="0" smtClean="0"/>
              <a:t>; théophylline ;antibiotique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Chimiothérapie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Radiothérapie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Postopératoire et post anesthésique: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Intoxication alcoolique ;drogue cannabis;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produits industriel ou monoxyde de carbone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Plan du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192688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Définition</a:t>
            </a: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Diagnostic différentiel</a:t>
            </a: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Rappel anatomique</a:t>
            </a: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Mécanisme de vomissement</a:t>
            </a:r>
            <a:endParaRPr lang="fr-FR" dirty="0" smtClean="0">
              <a:solidFill>
                <a:srgbClr val="FF0000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démarche diagnostique</a:t>
            </a: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complications</a:t>
            </a:r>
            <a:endParaRPr lang="fr-FR" dirty="0" smtClean="0">
              <a:solidFill>
                <a:srgbClr val="FF0000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éthologies: </a:t>
            </a: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Traitement :symptomatique et éthologique</a:t>
            </a:r>
          </a:p>
          <a:p>
            <a:pPr marL="857250" indent="-8572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conclusion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1)Causes évidentes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/>
              <a:t>Grossesse </a:t>
            </a:r>
            <a:r>
              <a:rPr lang="fr-FR" b="1" dirty="0" smtClean="0">
                <a:solidFill>
                  <a:srgbClr val="002060"/>
                </a:solidFill>
              </a:rPr>
              <a:t>: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/>
              <a:t>Les vomissements  du premier trimestre : physiologique matinal mais peut avoir un retentissement sur l état général (</a:t>
            </a:r>
            <a:r>
              <a:rPr lang="fr-FR" dirty="0" err="1" smtClean="0"/>
              <a:t>hyperémesis</a:t>
            </a:r>
            <a:r>
              <a:rPr lang="fr-FR" dirty="0" smtClean="0"/>
              <a:t> </a:t>
            </a:r>
            <a:r>
              <a:rPr lang="fr-FR" dirty="0" err="1" smtClean="0"/>
              <a:t>gravidarum</a:t>
            </a:r>
            <a:r>
              <a:rPr lang="fr-FR" dirty="0" smtClean="0"/>
              <a:t> vomissement incoercible+déshydratation)</a:t>
            </a:r>
          </a:p>
          <a:p>
            <a:r>
              <a:rPr lang="fr-FR" dirty="0" smtClean="0"/>
              <a:t>Toxémie gravidique ou préclampsie:T2-3 (HTA+protéinurie +œdème)</a:t>
            </a:r>
          </a:p>
          <a:p>
            <a:r>
              <a:rPr lang="fr-FR" dirty="0" smtClean="0"/>
              <a:t> la stéatose hépatique aigue gravidique au 3 </a:t>
            </a:r>
            <a:r>
              <a:rPr lang="fr-FR" dirty="0" err="1" smtClean="0"/>
              <a:t>eme</a:t>
            </a:r>
            <a:r>
              <a:rPr lang="fr-FR" dirty="0" smtClean="0"/>
              <a:t> trimestre(douleur HCD + vomissement)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2)Causes  digestives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2060"/>
                </a:solidFill>
              </a:rPr>
              <a:t>1)Vomissement aigue:</a:t>
            </a:r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Urgences médicales</a:t>
            </a:r>
            <a:r>
              <a:rPr lang="fr-FR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gastro-entérites virales, bactériennes, ou la  toxi-infection alimentaire.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pancréatite aigue ;hépatite aigue; colique hépatique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maladie ulcéreuse 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urgences chirurgicales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:p</a:t>
            </a:r>
            <a:r>
              <a:rPr lang="fr-FR" dirty="0" smtClean="0"/>
              <a:t>éritonite, appendicite aigue , cholécystite aigue; angiocholite aigue .</a:t>
            </a:r>
            <a:r>
              <a:rPr lang="fr-FR" dirty="0" err="1" smtClean="0"/>
              <a:t>diverticulite</a:t>
            </a:r>
            <a:r>
              <a:rPr lang="fr-FR" dirty="0" smtClean="0"/>
              <a:t>;</a:t>
            </a:r>
          </a:p>
          <a:p>
            <a:pPr>
              <a:buNone/>
            </a:pPr>
            <a:r>
              <a:rPr lang="fr-FR" dirty="0" smtClean="0"/>
              <a:t>     occlusion intestinale, - infarctus mésentérique</a:t>
            </a:r>
          </a:p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2060"/>
                </a:solidFill>
              </a:rPr>
              <a:t>2)vomissements chroniques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sténose </a:t>
            </a:r>
            <a:r>
              <a:rPr lang="fr-FR" dirty="0" err="1" smtClean="0"/>
              <a:t>pyloro</a:t>
            </a:r>
            <a:r>
              <a:rPr lang="fr-FR" dirty="0" smtClean="0"/>
              <a:t>-duodénale ,sténose du grêle;(</a:t>
            </a:r>
            <a:r>
              <a:rPr lang="fr-FR" dirty="0" err="1" smtClean="0"/>
              <a:t>crohn;TBC</a:t>
            </a:r>
            <a:r>
              <a:rPr lang="fr-FR" dirty="0" smtClean="0"/>
              <a:t>)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causes tumorales(</a:t>
            </a:r>
            <a:r>
              <a:rPr lang="fr-FR" dirty="0" err="1" smtClean="0"/>
              <a:t>estomac;intestin</a:t>
            </a:r>
            <a:r>
              <a:rPr lang="fr-FR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POIC: pseudo obstruction intestinale idiopathique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Maladie d </a:t>
            </a:r>
            <a:r>
              <a:rPr lang="fr-FR" dirty="0" err="1" smtClean="0"/>
              <a:t>hirschsprung</a:t>
            </a:r>
            <a:r>
              <a:rPr lang="fr-FR" dirty="0" smtClean="0"/>
              <a:t> (</a:t>
            </a:r>
            <a:r>
              <a:rPr lang="fr-FR" dirty="0" err="1" smtClean="0"/>
              <a:t>aganglionose</a:t>
            </a:r>
            <a:r>
              <a:rPr lang="fr-FR" dirty="0" smtClean="0"/>
              <a:t> intestinale)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3)Causes extradigestives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Cardiaque </a:t>
            </a:r>
            <a:r>
              <a:rPr lang="fr-FR" b="1" dirty="0" smtClean="0"/>
              <a:t>;</a:t>
            </a:r>
          </a:p>
          <a:p>
            <a:pPr>
              <a:buNone/>
            </a:pPr>
            <a:r>
              <a:rPr lang="fr-FR" dirty="0" smtClean="0"/>
              <a:t>    Infarctus de myocarde:  douleur thoracique +vomissement qui même précédée la douleur doit faire évoquer IDM inferieur :ECG + dosage de </a:t>
            </a:r>
            <a:r>
              <a:rPr lang="fr-FR" dirty="0" err="1" smtClean="0"/>
              <a:t>troponine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Ophtalmologique</a:t>
            </a:r>
            <a:r>
              <a:rPr lang="fr-FR" dirty="0" smtClean="0"/>
              <a:t>; glaucome aigu a angle fermé: œil rouge douloureux  unilatéral +baisse de l acuité visuelle et photophobie( fond d œil)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3)Causes extradigestives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396536" cy="53732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1- neurologiques :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/>
              <a:t> L'HTIC : obstacle à l’écoulement du LCR, céphalée ;vomissement matinal facile en jet; non précèdes par des nausées</a:t>
            </a:r>
          </a:p>
          <a:p>
            <a:r>
              <a:rPr lang="fr-FR" dirty="0" smtClean="0"/>
              <a:t>Les méningites .hémorragies méninges</a:t>
            </a:r>
          </a:p>
          <a:p>
            <a:r>
              <a:rPr lang="fr-FR" dirty="0" smtClean="0"/>
              <a:t> La migraine :hémicrânie pulsatile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2-Causes labyrinthiques :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/>
              <a:t>- La maladie de </a:t>
            </a:r>
            <a:r>
              <a:rPr lang="fr-FR" dirty="0" err="1" smtClean="0"/>
              <a:t>Ménière</a:t>
            </a:r>
            <a:r>
              <a:rPr lang="fr-FR" dirty="0" smtClean="0"/>
              <a:t>.(vertige ;acouphène ; surdité)</a:t>
            </a:r>
          </a:p>
          <a:p>
            <a:r>
              <a:rPr lang="fr-FR" dirty="0" smtClean="0"/>
              <a:t>- Le mal des transports.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3)Causes extradigestives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Urologique</a:t>
            </a:r>
            <a:r>
              <a:rPr lang="fr-FR" dirty="0" smtClean="0"/>
              <a:t>: colique néphrétique: pyélonéphrite aigue</a:t>
            </a:r>
          </a:p>
          <a:p>
            <a:pPr>
              <a:buNone/>
            </a:pPr>
            <a:r>
              <a:rPr lang="fr-FR" dirty="0" smtClean="0"/>
              <a:t> (ECBU .ECHOGRAPHIE)</a:t>
            </a: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Cause gynécologiques :</a:t>
            </a:r>
            <a:r>
              <a:rPr lang="fr-FR" dirty="0" smtClean="0"/>
              <a:t>grosse </a:t>
            </a:r>
            <a:r>
              <a:rPr lang="fr-FR" dirty="0" err="1" smtClean="0"/>
              <a:t>extruterine</a:t>
            </a:r>
            <a:r>
              <a:rPr lang="fr-FR" dirty="0" smtClean="0"/>
              <a:t> ;torsion d un kyste d ovaire; salpingite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3)Causes extradigestives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Causes métaboliques et endocriniennes </a:t>
            </a:r>
            <a:r>
              <a:rPr lang="fr-FR" b="1" dirty="0" smtClean="0"/>
              <a:t>:</a:t>
            </a:r>
            <a:endParaRPr lang="fr-FR" dirty="0" smtClean="0"/>
          </a:p>
          <a:p>
            <a:r>
              <a:rPr lang="fr-FR" b="1" dirty="0" err="1" smtClean="0"/>
              <a:t>acido-cétose</a:t>
            </a:r>
            <a:r>
              <a:rPr lang="fr-FR" b="1" dirty="0" smtClean="0"/>
              <a:t>  diabétique</a:t>
            </a:r>
            <a:r>
              <a:rPr lang="fr-FR" dirty="0" smtClean="0"/>
              <a:t>: odeur de l haleine d une pomme ; glycosurie et une cétonurie</a:t>
            </a:r>
          </a:p>
          <a:p>
            <a:r>
              <a:rPr lang="fr-FR" b="1" dirty="0" smtClean="0"/>
              <a:t>insuffisance rénale aigue</a:t>
            </a:r>
            <a:r>
              <a:rPr lang="fr-FR" dirty="0" smtClean="0"/>
              <a:t>: créatinine</a:t>
            </a:r>
          </a:p>
          <a:p>
            <a:r>
              <a:rPr lang="fr-FR" b="1" dirty="0" smtClean="0"/>
              <a:t>insuffisance surrénale aigue </a:t>
            </a:r>
            <a:r>
              <a:rPr lang="fr-FR" dirty="0" smtClean="0"/>
              <a:t>(cortisol; ACTH)</a:t>
            </a:r>
          </a:p>
          <a:p>
            <a:r>
              <a:rPr lang="fr-FR" dirty="0" smtClean="0"/>
              <a:t> </a:t>
            </a:r>
            <a:r>
              <a:rPr lang="fr-FR" b="1" dirty="0" smtClean="0"/>
              <a:t>Les hypercalcémies :</a:t>
            </a:r>
            <a:r>
              <a:rPr lang="fr-FR" dirty="0" smtClean="0"/>
              <a:t>.(hyper </a:t>
            </a:r>
            <a:r>
              <a:rPr lang="fr-FR" dirty="0" err="1" smtClean="0"/>
              <a:t>parathyoidie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L'hyperthyroïdie.TSH  .FT3.4 </a:t>
            </a:r>
            <a:r>
              <a:rPr lang="fr-FR" dirty="0" smtClean="0"/>
              <a:t>(</a:t>
            </a:r>
            <a:r>
              <a:rPr lang="fr-FR" dirty="0" err="1" smtClean="0"/>
              <a:t>thyréotoxique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Le syndrome de </a:t>
            </a:r>
            <a:r>
              <a:rPr lang="fr-FR" b="1" dirty="0" err="1" smtClean="0"/>
              <a:t>Zollinger</a:t>
            </a:r>
            <a:r>
              <a:rPr lang="fr-FR" b="1" dirty="0" smtClean="0"/>
              <a:t>-Ellison</a:t>
            </a:r>
            <a:r>
              <a:rPr lang="fr-FR" dirty="0" smtClean="0"/>
              <a:t>: </a:t>
            </a:r>
            <a:r>
              <a:rPr lang="fr-FR" dirty="0" err="1" smtClean="0"/>
              <a:t>gastinémie</a:t>
            </a:r>
            <a:endParaRPr lang="fr-FR" dirty="0" smtClean="0"/>
          </a:p>
          <a:p>
            <a:r>
              <a:rPr lang="fr-FR" b="1" dirty="0" smtClean="0"/>
              <a:t>Phéochromocytome</a:t>
            </a:r>
            <a:r>
              <a:rPr lang="fr-FR" dirty="0" smtClean="0"/>
              <a:t>: HTA paroxystique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3)Causes extradigestives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fr-FR" b="1" dirty="0" smtClean="0"/>
              <a:t>Trouble ionique</a:t>
            </a:r>
            <a:r>
              <a:rPr lang="fr-FR" dirty="0" smtClean="0">
                <a:solidFill>
                  <a:srgbClr val="0070C0"/>
                </a:solidFill>
              </a:rPr>
              <a:t>:  </a:t>
            </a:r>
            <a:r>
              <a:rPr lang="fr-FR" dirty="0" smtClean="0"/>
              <a:t>hyponatrémie( œdème cérébral: obnubilation; confusion; rigidité extrapyramidale)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VII-Les éthologies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3)Causes extradigestives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002060"/>
                </a:solidFill>
              </a:rPr>
              <a:t>Causes psychiatriques et psychogènes :</a:t>
            </a:r>
            <a:r>
              <a:rPr lang="fr-FR" b="1" dirty="0" err="1" smtClean="0">
                <a:solidFill>
                  <a:srgbClr val="002060"/>
                </a:solidFill>
              </a:rPr>
              <a:t>dgc</a:t>
            </a:r>
            <a:r>
              <a:rPr lang="fr-FR" b="1" dirty="0" smtClean="0">
                <a:solidFill>
                  <a:srgbClr val="002060"/>
                </a:solidFill>
              </a:rPr>
              <a:t> d exclusion</a:t>
            </a:r>
          </a:p>
          <a:p>
            <a:r>
              <a:rPr lang="fr-FR" dirty="0" smtClean="0"/>
              <a:t>  </a:t>
            </a:r>
            <a:r>
              <a:rPr lang="fr-FR" b="1" dirty="0" smtClean="0"/>
              <a:t>Trouble de comportement alimentaire</a:t>
            </a:r>
            <a:r>
              <a:rPr lang="fr-FR" dirty="0" smtClean="0"/>
              <a:t>: (vomissements postprandiaux provoques)</a:t>
            </a:r>
          </a:p>
          <a:p>
            <a:r>
              <a:rPr lang="fr-FR" b="1" dirty="0" smtClean="0"/>
              <a:t> Anorexie mentale</a:t>
            </a:r>
            <a:r>
              <a:rPr lang="fr-FR" dirty="0" smtClean="0"/>
              <a:t>: anorexie amaigrissement aménorrhée. </a:t>
            </a:r>
          </a:p>
          <a:p>
            <a:r>
              <a:rPr lang="fr-FR" b="1" dirty="0" smtClean="0"/>
              <a:t>Boulimie compulsive</a:t>
            </a:r>
            <a:r>
              <a:rPr lang="fr-FR" dirty="0" smtClean="0"/>
              <a:t>: perte de contrôle de satiété</a:t>
            </a:r>
          </a:p>
          <a:p>
            <a:r>
              <a:rPr lang="fr-FR" b="1" dirty="0" smtClean="0"/>
              <a:t>Les vomissements psychogènes : </a:t>
            </a:r>
            <a:r>
              <a:rPr lang="fr-FR" dirty="0" smtClean="0"/>
              <a:t>stress; anxiété; postprandial ( jeu disparait au fil de temps)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VIII-traitement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b="1" u="sng" dirty="0" smtClean="0">
                <a:solidFill>
                  <a:srgbClr val="002060"/>
                </a:solidFill>
              </a:rPr>
              <a:t>1)Traitement symptomatique</a:t>
            </a:r>
            <a:r>
              <a:rPr lang="fr-FR" dirty="0" smtClean="0"/>
              <a:t>:</a:t>
            </a:r>
          </a:p>
          <a:p>
            <a:r>
              <a:rPr lang="fr-FR" dirty="0" smtClean="0"/>
              <a:t>réhydratation</a:t>
            </a:r>
          </a:p>
          <a:p>
            <a:r>
              <a:rPr lang="fr-FR" dirty="0" smtClean="0"/>
              <a:t> correction de trouble hydro électrolytique  </a:t>
            </a:r>
          </a:p>
          <a:p>
            <a:r>
              <a:rPr lang="fr-FR" dirty="0" smtClean="0"/>
              <a:t>les antiémétiques</a:t>
            </a:r>
          </a:p>
          <a:p>
            <a:pPr>
              <a:buNone/>
            </a:pPr>
            <a:r>
              <a:rPr lang="fr-FR" b="1" u="sng" dirty="0" smtClean="0">
                <a:solidFill>
                  <a:srgbClr val="002060"/>
                </a:solidFill>
              </a:rPr>
              <a:t>2) Traitement éthologique</a:t>
            </a:r>
            <a:r>
              <a:rPr lang="fr-FR" dirty="0" smtClean="0"/>
              <a:t>: en fonction de                  l éthologie retrouvée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VIII-traitement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err="1" smtClean="0">
                <a:solidFill>
                  <a:srgbClr val="FF0000"/>
                </a:solidFill>
              </a:rPr>
              <a:t>antiemétiques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Action centrale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Antihistaminique H1</a:t>
            </a:r>
            <a:r>
              <a:rPr lang="fr-FR" dirty="0" smtClean="0"/>
              <a:t>: </a:t>
            </a:r>
            <a:r>
              <a:rPr lang="fr-FR" dirty="0" err="1" smtClean="0"/>
              <a:t>Diphénhydramine</a:t>
            </a:r>
            <a:r>
              <a:rPr lang="fr-FR" dirty="0" smtClean="0"/>
              <a:t> </a:t>
            </a:r>
            <a:r>
              <a:rPr lang="fr-FR" dirty="0" err="1" smtClean="0"/>
              <a:t>Nautamine</a:t>
            </a:r>
            <a:r>
              <a:rPr lang="fr-FR" dirty="0" smtClean="0"/>
              <a:t> .</a:t>
            </a:r>
            <a:r>
              <a:rPr lang="fr-FR" dirty="0" err="1" smtClean="0"/>
              <a:t>Dramamine</a:t>
            </a:r>
            <a:r>
              <a:rPr lang="fr-FR" dirty="0" smtClean="0"/>
              <a:t> .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Phénothiazines</a:t>
            </a:r>
            <a:r>
              <a:rPr lang="fr-FR" dirty="0" smtClean="0"/>
              <a:t>: </a:t>
            </a:r>
            <a:r>
              <a:rPr lang="fr-FR" dirty="0" err="1" smtClean="0"/>
              <a:t>Alizapride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err="1" smtClean="0"/>
              <a:t>Métopimazine</a:t>
            </a:r>
            <a:r>
              <a:rPr lang="fr-FR" dirty="0" smtClean="0"/>
              <a:t> </a:t>
            </a:r>
            <a:r>
              <a:rPr lang="fr-FR" dirty="0" err="1" smtClean="0"/>
              <a:t>Vogalène</a:t>
            </a:r>
            <a:r>
              <a:rPr lang="fr-FR" dirty="0" smtClean="0"/>
              <a:t> .</a:t>
            </a:r>
          </a:p>
          <a:p>
            <a:pPr>
              <a:buNone/>
            </a:pPr>
            <a:r>
              <a:rPr lang="fr-FR" dirty="0" smtClean="0"/>
              <a:t>   Chlorpromazine </a:t>
            </a:r>
            <a:r>
              <a:rPr lang="fr-FR" dirty="0" err="1" smtClean="0"/>
              <a:t>Largactil</a:t>
            </a:r>
            <a:r>
              <a:rPr lang="fr-FR" dirty="0" smtClean="0"/>
              <a:t> 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Butyrophénones</a:t>
            </a:r>
            <a:r>
              <a:rPr lang="fr-FR" dirty="0" smtClean="0"/>
              <a:t>: Halopéridol </a:t>
            </a:r>
            <a:r>
              <a:rPr lang="fr-FR" dirty="0" err="1" smtClean="0"/>
              <a:t>Haldol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I-Définition de vomissement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4710"/>
            <a:ext cx="8686800" cy="52332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002060"/>
                </a:solidFill>
              </a:rPr>
              <a:t>-Vomissement</a:t>
            </a:r>
            <a:r>
              <a:rPr lang="fr-FR" dirty="0" smtClean="0"/>
              <a:t>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rejet actif </a:t>
            </a:r>
            <a:r>
              <a:rPr lang="fr-FR" dirty="0" smtClean="0"/>
              <a:t>par la bouche du contenu de l'estomac  accompagné d une contraction douloureuse  des muscles abdominaux et le diaphragme) </a:t>
            </a:r>
          </a:p>
          <a:p>
            <a:r>
              <a:rPr lang="fr-FR" dirty="0" smtClean="0"/>
              <a:t>Le plus souvent précédé de nausées </a:t>
            </a:r>
            <a:r>
              <a:rPr lang="fr-FR" dirty="0" smtClean="0"/>
              <a:t>.</a:t>
            </a:r>
          </a:p>
          <a:p>
            <a:r>
              <a:rPr lang="fr-FR" dirty="0" smtClean="0"/>
              <a:t>Associe a des signes neurovégétatifs: pâleur; sueur; tachycardie</a:t>
            </a:r>
            <a:endParaRPr lang="fr-FR" dirty="0" smtClean="0"/>
          </a:p>
          <a:p>
            <a:pPr>
              <a:buNone/>
            </a:pPr>
            <a:r>
              <a:rPr lang="fr-FR" b="1" u="sng" dirty="0" smtClean="0">
                <a:solidFill>
                  <a:srgbClr val="002060"/>
                </a:solidFill>
              </a:rPr>
              <a:t>-La nausée </a:t>
            </a:r>
            <a:r>
              <a:rPr lang="fr-FR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r-FR" dirty="0" smtClean="0"/>
              <a:t>sensation subjective désagréable provenant du tractus digestif haut, </a:t>
            </a:r>
          </a:p>
          <a:p>
            <a:r>
              <a:rPr lang="fr-FR" dirty="0" smtClean="0"/>
              <a:t>Associe a une sensation d'envie de vomir 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VIII-traitement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err="1" smtClean="0">
                <a:solidFill>
                  <a:srgbClr val="FF0000"/>
                </a:solidFill>
              </a:rPr>
              <a:t>antiemetiques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53136"/>
          </a:xfrm>
        </p:spPr>
        <p:txBody>
          <a:bodyPr>
            <a:normAutofit/>
          </a:bodyPr>
          <a:lstStyle/>
          <a:p>
            <a:r>
              <a:rPr lang="fr-FR" b="1" dirty="0" smtClean="0"/>
              <a:t>Action centrale et périphérique</a:t>
            </a:r>
          </a:p>
          <a:p>
            <a:r>
              <a:rPr lang="fr-FR" b="1" dirty="0" err="1" smtClean="0">
                <a:solidFill>
                  <a:srgbClr val="002060"/>
                </a:solidFill>
              </a:rPr>
              <a:t>Antidopaminergique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Métoclopramide</a:t>
            </a:r>
            <a:r>
              <a:rPr lang="fr-FR" dirty="0" smtClean="0"/>
              <a:t> </a:t>
            </a:r>
            <a:r>
              <a:rPr lang="fr-FR" dirty="0" err="1" smtClean="0"/>
              <a:t>Primpéran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err="1" smtClean="0"/>
              <a:t>Dompéridone</a:t>
            </a:r>
            <a:r>
              <a:rPr lang="fr-FR" dirty="0" smtClean="0"/>
              <a:t> </a:t>
            </a:r>
            <a:r>
              <a:rPr lang="fr-FR" dirty="0" err="1" smtClean="0"/>
              <a:t>Motilium</a:t>
            </a:r>
            <a:r>
              <a:rPr lang="fr-FR" dirty="0" smtClean="0"/>
              <a:t> </a:t>
            </a:r>
          </a:p>
          <a:p>
            <a:r>
              <a:rPr lang="fr-FR" b="1" dirty="0" err="1" smtClean="0">
                <a:solidFill>
                  <a:srgbClr val="002060"/>
                </a:solidFill>
              </a:rPr>
              <a:t>Antisérotoninergique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Ondansétron</a:t>
            </a:r>
            <a:r>
              <a:rPr lang="fr-FR" dirty="0" smtClean="0"/>
              <a:t> </a:t>
            </a:r>
            <a:r>
              <a:rPr lang="fr-FR" dirty="0" err="1" smtClean="0"/>
              <a:t>Zophren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err="1" smtClean="0"/>
              <a:t>Granisétron</a:t>
            </a:r>
            <a:r>
              <a:rPr lang="fr-FR" dirty="0" smtClean="0"/>
              <a:t> </a:t>
            </a:r>
            <a:r>
              <a:rPr lang="fr-FR" dirty="0" err="1" smtClean="0"/>
              <a:t>Kytril</a:t>
            </a:r>
            <a:r>
              <a:rPr lang="fr-FR" dirty="0" smtClean="0"/>
              <a:t> ;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err="1" smtClean="0"/>
              <a:t>Tropisétron</a:t>
            </a:r>
            <a:r>
              <a:rPr lang="fr-FR" dirty="0" smtClean="0"/>
              <a:t> </a:t>
            </a:r>
            <a:r>
              <a:rPr lang="fr-FR" dirty="0" err="1" smtClean="0"/>
              <a:t>Navoban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VIII-traitement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antiémétique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Action périphérique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Cholinergique spécifique</a:t>
            </a:r>
            <a:r>
              <a:rPr lang="fr-FR" dirty="0" smtClean="0"/>
              <a:t>: </a:t>
            </a:r>
            <a:r>
              <a:rPr lang="fr-FR" dirty="0" err="1" smtClean="0"/>
              <a:t>Cisapride</a:t>
            </a:r>
            <a:r>
              <a:rPr lang="fr-FR" dirty="0" smtClean="0"/>
              <a:t> </a:t>
            </a:r>
            <a:r>
              <a:rPr lang="fr-FR" dirty="0" err="1" smtClean="0"/>
              <a:t>Prepulsid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2060"/>
                </a:solidFill>
              </a:rPr>
              <a:t>Agoniste de la </a:t>
            </a:r>
            <a:r>
              <a:rPr lang="fr-FR" b="1" dirty="0" err="1" smtClean="0">
                <a:solidFill>
                  <a:srgbClr val="002060"/>
                </a:solidFill>
              </a:rPr>
              <a:t>motiline</a:t>
            </a:r>
            <a:r>
              <a:rPr lang="fr-FR" dirty="0" smtClean="0"/>
              <a:t>: Érythromycine </a:t>
            </a:r>
            <a:r>
              <a:rPr lang="fr-FR" dirty="0" err="1" smtClean="0"/>
              <a:t>Érythrocine</a:t>
            </a:r>
            <a:r>
              <a:rPr lang="fr-FR" dirty="0" smtClean="0"/>
              <a:t> 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VIII-traitement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éthologique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traitement de vomissement est </a:t>
            </a:r>
            <a:r>
              <a:rPr lang="fr-FR" dirty="0" smtClean="0">
                <a:solidFill>
                  <a:srgbClr val="FF0000"/>
                </a:solidFill>
              </a:rPr>
              <a:t>essentiellement  éthologique</a:t>
            </a:r>
          </a:p>
          <a:p>
            <a:r>
              <a:rPr lang="fr-FR" dirty="0" smtClean="0"/>
              <a:t>En fonction de l éthologie on instaure un traitement d ordre médical ou chirurgical</a:t>
            </a:r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258204" cy="989034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/>
            </a:r>
            <a:br>
              <a:rPr lang="fr-FR" sz="5400" b="1" dirty="0" smtClean="0">
                <a:solidFill>
                  <a:srgbClr val="FF0000"/>
                </a:solidFill>
              </a:rPr>
            </a:br>
            <a:r>
              <a:rPr lang="fr-FR" sz="5400" b="1" dirty="0" smtClean="0">
                <a:solidFill>
                  <a:srgbClr val="FF0000"/>
                </a:solidFill>
              </a:rPr>
              <a:t>IX-CONCLUSION </a:t>
            </a:r>
            <a:r>
              <a:rPr lang="fr-FR" sz="5400" dirty="0" smtClean="0">
                <a:solidFill>
                  <a:srgbClr val="FF0000"/>
                </a:solidFill>
              </a:rPr>
              <a:t/>
            </a:r>
            <a:br>
              <a:rPr lang="fr-FR" sz="5400" dirty="0" smtClean="0">
                <a:solidFill>
                  <a:srgbClr val="FF0000"/>
                </a:solidFill>
              </a:rPr>
            </a:b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fr-FR" sz="5400" dirty="0" smtClean="0">
                <a:solidFill>
                  <a:srgbClr val="7030A0"/>
                </a:solidFill>
              </a:rPr>
              <a:t>le vomissement est un symptôme fréquent de consultation  </a:t>
            </a:r>
          </a:p>
          <a:p>
            <a:r>
              <a:rPr lang="fr-FR" sz="5400" dirty="0" smtClean="0">
                <a:solidFill>
                  <a:srgbClr val="7030A0"/>
                </a:solidFill>
              </a:rPr>
              <a:t> traduit parfois une affection sous-jacente grave  nécessitant une prise en charge immédiate;</a:t>
            </a:r>
          </a:p>
          <a:p>
            <a:r>
              <a:rPr lang="fr-FR" sz="5400" dirty="0" smtClean="0">
                <a:solidFill>
                  <a:srgbClr val="7030A0"/>
                </a:solidFill>
              </a:rPr>
              <a:t>les causes sont multiples; organiques  ou psychiques  </a:t>
            </a:r>
          </a:p>
          <a:p>
            <a:r>
              <a:rPr lang="fr-FR" sz="5400" dirty="0" smtClean="0">
                <a:solidFill>
                  <a:srgbClr val="7030A0"/>
                </a:solidFill>
              </a:rPr>
              <a:t>le traitement est principalement étiologique.</a:t>
            </a:r>
          </a:p>
          <a:p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Cas clinique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/>
          </a:bodyPr>
          <a:lstStyle/>
          <a:p>
            <a:r>
              <a:rPr lang="fr-FR" dirty="0" smtClean="0"/>
              <a:t>Une jeune femme de 33ans</a:t>
            </a:r>
          </a:p>
          <a:p>
            <a:r>
              <a:rPr lang="fr-FR" dirty="0" smtClean="0"/>
              <a:t>ATCDS familiaux :diabète ;goitre</a:t>
            </a:r>
          </a:p>
          <a:p>
            <a:r>
              <a:rPr lang="fr-FR" dirty="0" smtClean="0"/>
              <a:t>ATCDS personnel : prise occasionnelle d Aspégic</a:t>
            </a:r>
          </a:p>
          <a:p>
            <a:r>
              <a:rPr lang="fr-FR" dirty="0" smtClean="0"/>
              <a:t>Consulte depuis 3 jours pour un rejet des aliments par la bouche  survenant suite a une sensation désagréable; accompagnés d une  contraction des muscles abdominaux </a:t>
            </a:r>
          </a:p>
          <a:p>
            <a:r>
              <a:rPr lang="fr-FR" dirty="0" smtClean="0"/>
              <a:t>Elle signale également une douleur abdominale mal localisée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Quel symptôme évoquer- vous 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fr-FR" dirty="0" smtClean="0"/>
              <a:t>Régurgitation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Mérycisme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Hématémèse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vomissement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Quel diagnostic évoquer- vous?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Régurgitation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Mérycisme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Hématémèse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vomissement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Quelle-sont les causes les plus probables?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2565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 smtClean="0"/>
              <a:t>Cause endocrine 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Cause digestive( ulcère; sténose)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 Cause neurologique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Mal de transport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Vomissement gravidique( grossesse)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Quelle-sont les causes les plus probables?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2565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Cause endocrine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Cause digestive(</a:t>
            </a:r>
            <a:r>
              <a:rPr lang="fr-FR" dirty="0" err="1" smtClean="0">
                <a:solidFill>
                  <a:srgbClr val="00B050"/>
                </a:solidFill>
              </a:rPr>
              <a:t>ulcere</a:t>
            </a:r>
            <a:r>
              <a:rPr lang="fr-FR" dirty="0" smtClean="0">
                <a:solidFill>
                  <a:srgbClr val="00B050"/>
                </a:solidFill>
              </a:rPr>
              <a:t> ;sténose)</a:t>
            </a:r>
          </a:p>
          <a:p>
            <a:pPr marL="514350" indent="-514350">
              <a:buFont typeface="Wingdings" pitchFamily="2" charset="2"/>
              <a:buChar char="ü"/>
            </a:pPr>
            <a:endParaRPr lang="fr-FR" dirty="0" smtClean="0">
              <a:solidFill>
                <a:srgbClr val="00B05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 Cause neurologique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Mal de transport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Vomissement gravidique( grossesse)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Examens complémentaires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endoscopie digestive haute a été réalisée chez elle est revenue sans anomalies , quels sont les autres examens complémentaires a demander d après –vous?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Examens complémentaires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 smtClean="0"/>
              <a:t>Abdomen sans préparation( ASP)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Electrocardiogramme (ECG)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Glycémie ,TSH, BHCG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Scanner  thoracique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coloscopie</a:t>
            </a: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Examens complémentaires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Abdomen sans préparation( ASP)</a:t>
            </a:r>
          </a:p>
          <a:p>
            <a:pPr marL="514350" indent="-514350">
              <a:buFont typeface="Wingdings" pitchFamily="2" charset="2"/>
              <a:buChar char="ü"/>
            </a:pPr>
            <a:endParaRPr lang="fr-FR" dirty="0" smtClean="0">
              <a:solidFill>
                <a:srgbClr val="00B05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Electrocardiogramme (ECG)</a:t>
            </a:r>
          </a:p>
          <a:p>
            <a:pPr marL="514350" indent="-514350">
              <a:buFont typeface="Wingdings" pitchFamily="2" charset="2"/>
              <a:buChar char="ü"/>
            </a:pPr>
            <a:endParaRPr lang="fr-FR" dirty="0" smtClean="0">
              <a:solidFill>
                <a:srgbClr val="00B05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Glycémie ,TSH, BHCG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Scanner  thoracique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coloscopie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 physique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examens complémentaires suscites sont revenus normaux, néanmoins l'examen physique de la patiente révèle une sensibilité et une défense de la fosse iliaque droite, un fièvre a 38 C</a:t>
            </a:r>
          </a:p>
          <a:p>
            <a:r>
              <a:rPr lang="fr-FR" dirty="0" smtClean="0"/>
              <a:t> quel diagnostic évoquez-vous?  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Diagnostic a évoquer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dirty="0" smtClean="0"/>
              <a:t>Occlusion intestinale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Péritonite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Migraine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Infarctus </a:t>
            </a:r>
            <a:r>
              <a:rPr lang="fr-FR" smtClean="0"/>
              <a:t>du myocarde</a:t>
            </a: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appendicite</a:t>
            </a: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Diagnostic a évoquer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Occlusion intestinale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Péritonite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Migraine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Infarctus du </a:t>
            </a:r>
            <a:r>
              <a:rPr lang="fr-FR" dirty="0" err="1" smtClean="0">
                <a:solidFill>
                  <a:srgbClr val="FF0000"/>
                </a:solidFill>
              </a:rPr>
              <a:t>moycarde</a:t>
            </a: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fr-FR" b="1" u="sng" dirty="0" smtClean="0">
                <a:solidFill>
                  <a:srgbClr val="00B050"/>
                </a:solidFill>
              </a:rPr>
              <a:t>appendicite</a:t>
            </a:r>
            <a:endParaRPr lang="fr-FR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Quel sera le traitement?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5313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fr-FR" dirty="0" smtClean="0"/>
              <a:t>Antiémétique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Les antibiotique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Les anti-inflammatoire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Chirurgie (appendicectomie)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Quel sera le traitement?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53136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Antiémétique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50"/>
                </a:solidFill>
              </a:rPr>
              <a:t>Les antibiotique</a:t>
            </a:r>
          </a:p>
          <a:p>
            <a:pPr marL="514350" indent="-514350">
              <a:buFont typeface="Courier New" pitchFamily="49" charset="0"/>
              <a:buChar char="o"/>
            </a:pP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Les anti-inflammatoire</a:t>
            </a:r>
          </a:p>
          <a:p>
            <a:pPr marL="514350" indent="-514350">
              <a:buFont typeface="+mj-lt"/>
              <a:buAutoNum type="arabicParenR"/>
            </a:pPr>
            <a:endParaRPr lang="fr-FR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fr-FR" b="1" u="sng" dirty="0" smtClean="0">
                <a:solidFill>
                  <a:srgbClr val="00B050"/>
                </a:solidFill>
              </a:rPr>
              <a:t>Chirurgie (appendicectomie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rysanthemu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87624" y="278092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Merci a votre attention</a:t>
            </a:r>
            <a:endParaRPr lang="fr-FR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II-Diagnostic différentiel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1)les régurgitations</a:t>
            </a:r>
            <a:r>
              <a:rPr lang="fr-FR" dirty="0" smtClean="0"/>
              <a:t>;  se manifestent par une </a:t>
            </a:r>
            <a:r>
              <a:rPr lang="fr-FR" dirty="0" smtClean="0">
                <a:solidFill>
                  <a:srgbClr val="FF0000"/>
                </a:solidFill>
              </a:rPr>
              <a:t>remontée passive </a:t>
            </a:r>
            <a:r>
              <a:rPr lang="fr-FR" dirty="0" smtClean="0"/>
              <a:t>dans la cavité buccale du contenu  de l œsophage ou l’estomac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2) le mérycisme OU RUMINATION</a:t>
            </a:r>
            <a:r>
              <a:rPr lang="fr-FR" dirty="0" smtClean="0"/>
              <a:t>; correspond à </a:t>
            </a:r>
            <a:r>
              <a:rPr lang="fr-FR" dirty="0" smtClean="0">
                <a:solidFill>
                  <a:srgbClr val="FF0000"/>
                </a:solidFill>
              </a:rPr>
              <a:t>une remontée volontaire  </a:t>
            </a:r>
            <a:r>
              <a:rPr lang="fr-FR" dirty="0" smtClean="0"/>
              <a:t> du contenu gastrique dans la bouche ou il est remastique a nouveau ( psychiatrique, enfant)</a:t>
            </a: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</a:rPr>
              <a:t>           EN DEHORS DE TOUTE CONTRACTION DES MUSCLES   ABDOMINAUX ET DU DIAPHRAGME</a:t>
            </a:r>
            <a:endParaRPr lang="fr-F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III-Rappel anatomique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02 zones sont a l origine de vomissement:</a:t>
            </a:r>
          </a:p>
          <a:p>
            <a:r>
              <a:rPr lang="fr-FR" b="1" dirty="0" smtClean="0"/>
              <a:t>Centre de vomissement </a:t>
            </a:r>
            <a:r>
              <a:rPr lang="fr-FR" dirty="0" smtClean="0"/>
              <a:t>(la réticulée du tronc cérébral)</a:t>
            </a:r>
          </a:p>
          <a:p>
            <a:r>
              <a:rPr lang="fr-FR" b="1" dirty="0" smtClean="0"/>
              <a:t>Zone chémoréceptrice </a:t>
            </a:r>
            <a:r>
              <a:rPr lang="fr-FR" dirty="0" smtClean="0"/>
              <a:t>( plancher du 4ventricule) CTZ area </a:t>
            </a:r>
            <a:r>
              <a:rPr lang="fr-FR" dirty="0" err="1" smtClean="0"/>
              <a:t>postréma</a:t>
            </a:r>
            <a:endParaRPr lang="fr-FR" dirty="0" smtClean="0"/>
          </a:p>
          <a:p>
            <a:r>
              <a:rPr lang="fr-FR" dirty="0" smtClean="0"/>
              <a:t>Mise en jeu des </a:t>
            </a:r>
            <a:r>
              <a:rPr lang="fr-FR" dirty="0" err="1" smtClean="0"/>
              <a:t>recep</a:t>
            </a:r>
            <a:r>
              <a:rPr lang="fr-FR" dirty="0" smtClean="0"/>
              <a:t>  </a:t>
            </a:r>
            <a:r>
              <a:rPr lang="fr-FR" dirty="0" err="1" smtClean="0"/>
              <a:t>sérotoninérgique</a:t>
            </a:r>
            <a:r>
              <a:rPr lang="fr-FR" dirty="0" smtClean="0"/>
              <a:t> 5HT 3</a:t>
            </a:r>
          </a:p>
          <a:p>
            <a:r>
              <a:rPr lang="fr-FR" dirty="0" smtClean="0"/>
              <a:t>Activation des </a:t>
            </a:r>
            <a:r>
              <a:rPr lang="fr-FR" dirty="0" err="1" smtClean="0"/>
              <a:t>recep</a:t>
            </a:r>
            <a:r>
              <a:rPr lang="fr-FR" dirty="0" smtClean="0"/>
              <a:t> dopaminergique D2</a:t>
            </a:r>
          </a:p>
          <a:p>
            <a:r>
              <a:rPr lang="fr-FR" dirty="0" smtClean="0"/>
              <a:t>Activation des </a:t>
            </a:r>
            <a:r>
              <a:rPr lang="fr-FR" dirty="0" err="1" smtClean="0"/>
              <a:t>recep</a:t>
            </a:r>
            <a:r>
              <a:rPr lang="fr-FR" dirty="0" smtClean="0"/>
              <a:t> H1.M1 (d origine vestibulaire)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1026" name="AutoShape 2" descr="19_Ducrotte_1"/>
          <p:cNvSpPr>
            <a:spLocks noChangeAspect="1" noChangeArrowheads="1"/>
          </p:cNvSpPr>
          <p:nvPr/>
        </p:nvSpPr>
        <p:spPr bwMode="auto">
          <a:xfrm>
            <a:off x="155575" y="-1516063"/>
            <a:ext cx="533400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19_Ducrotte_1"/>
          <p:cNvSpPr>
            <a:spLocks noChangeAspect="1" noChangeArrowheads="1"/>
          </p:cNvSpPr>
          <p:nvPr/>
        </p:nvSpPr>
        <p:spPr bwMode="auto">
          <a:xfrm>
            <a:off x="155575" y="-1516063"/>
            <a:ext cx="533400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19_Ducrotte_1"/>
          <p:cNvSpPr>
            <a:spLocks noChangeAspect="1" noChangeArrowheads="1"/>
          </p:cNvSpPr>
          <p:nvPr/>
        </p:nvSpPr>
        <p:spPr bwMode="auto">
          <a:xfrm>
            <a:off x="155575" y="-1516063"/>
            <a:ext cx="533400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19_Ducrotte_1"/>
          <p:cNvSpPr>
            <a:spLocks noChangeAspect="1" noChangeArrowheads="1"/>
          </p:cNvSpPr>
          <p:nvPr/>
        </p:nvSpPr>
        <p:spPr bwMode="auto">
          <a:xfrm>
            <a:off x="155575" y="-1516063"/>
            <a:ext cx="533400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8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IV-Mécanisme de vomissement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 reflexe de défense ( toxiques; stimulations )</a:t>
            </a:r>
            <a:endParaRPr lang="fr-FR" sz="3600" dirty="0" smtClean="0">
              <a:solidFill>
                <a:schemeClr val="tx2"/>
              </a:solidFill>
            </a:endParaRPr>
          </a:p>
          <a:p>
            <a:r>
              <a:rPr lang="fr-FR" sz="3600" dirty="0" smtClean="0"/>
              <a:t>Mise en jeu (mécano, chémorécepteurs ) du tractus digestif .péritoine</a:t>
            </a:r>
          </a:p>
          <a:p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00B050"/>
                </a:solidFill>
              </a:rPr>
              <a:t>des afférences: messages sensitifs </a:t>
            </a:r>
            <a:r>
              <a:rPr lang="fr-FR" sz="3600" dirty="0" smtClean="0"/>
              <a:t>(X,  faisceau solitaire) </a:t>
            </a:r>
          </a:p>
          <a:p>
            <a:r>
              <a:rPr lang="fr-FR" sz="3600" dirty="0" smtClean="0">
                <a:solidFill>
                  <a:srgbClr val="00B050"/>
                </a:solidFill>
              </a:rPr>
              <a:t>Le centre  de reflexe </a:t>
            </a:r>
            <a:r>
              <a:rPr lang="fr-FR" sz="3600" dirty="0" smtClean="0"/>
              <a:t>: le tronc cérébral  (centre de vomissement ; area </a:t>
            </a:r>
            <a:r>
              <a:rPr lang="fr-FR" sz="3600" dirty="0" err="1" smtClean="0"/>
              <a:t>postrema</a:t>
            </a:r>
            <a:r>
              <a:rPr lang="fr-FR" sz="3600" dirty="0" smtClean="0"/>
              <a:t>), </a:t>
            </a:r>
          </a:p>
          <a:p>
            <a:r>
              <a:rPr lang="fr-FR" sz="3600" dirty="0" smtClean="0">
                <a:solidFill>
                  <a:srgbClr val="00B050"/>
                </a:solidFill>
              </a:rPr>
              <a:t>des afférences </a:t>
            </a:r>
            <a:r>
              <a:rPr lang="fr-FR" sz="3600" dirty="0" smtClean="0"/>
              <a:t>:messages efférents moteurs (faisceau de la réticulée bulbaire; X)</a:t>
            </a:r>
          </a:p>
          <a:p>
            <a:pPr>
              <a:buNone/>
            </a:pPr>
            <a:r>
              <a:rPr lang="fr-FR" sz="3600" dirty="0" smtClean="0"/>
              <a:t>     </a:t>
            </a:r>
            <a:endParaRPr lang="fr-FR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6322" name="Picture 2" descr="Le réflexe de vomiss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1408</Words>
  <Application>Microsoft Office PowerPoint</Application>
  <PresentationFormat>Affichage à l'écran (4:3)</PresentationFormat>
  <Paragraphs>311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CAT devant un vomissement</vt:lpstr>
      <vt:lpstr>Plan du cours</vt:lpstr>
      <vt:lpstr>I-Définition de vomissement</vt:lpstr>
      <vt:lpstr>Diapositive 4</vt:lpstr>
      <vt:lpstr>II-Diagnostic différentiel</vt:lpstr>
      <vt:lpstr>III-Rappel anatomique</vt:lpstr>
      <vt:lpstr>Diapositive 7</vt:lpstr>
      <vt:lpstr>IV-Mécanisme de vomissement</vt:lpstr>
      <vt:lpstr>Diapositive 9</vt:lpstr>
      <vt:lpstr>IV-Mécanisme de vomissement</vt:lpstr>
      <vt:lpstr>V-Démarche diagnostique interrogatoire </vt:lpstr>
      <vt:lpstr> V-Démarche diagnostique  caractères  des vomissements</vt:lpstr>
      <vt:lpstr> V-Démarche diagnostique  La nature des vomissements</vt:lpstr>
      <vt:lpstr> V-Démarche diagnostique  les signes d'accompagnateurs</vt:lpstr>
      <vt:lpstr>V-Démarche diagnostique  examen clinique</vt:lpstr>
      <vt:lpstr>III-Démarche diagnostique  examens complémentaires</vt:lpstr>
      <vt:lpstr>VI-complications</vt:lpstr>
      <vt:lpstr>VII-Les éthologies</vt:lpstr>
      <vt:lpstr>VII-Les éthologies 1)Causes évidentes</vt:lpstr>
      <vt:lpstr>VII-Les éthologies 1)Causes évidentes</vt:lpstr>
      <vt:lpstr>VII-Les éthologies 2)Causes  digestives</vt:lpstr>
      <vt:lpstr>VII-Les éthologies 3)Causes extradigestives </vt:lpstr>
      <vt:lpstr>VII-Les éthologies 3)Causes extradigestives </vt:lpstr>
      <vt:lpstr>VII-Les éthologies 3)Causes extradigestives </vt:lpstr>
      <vt:lpstr>VII-Les éthologies 3)Causes extradigestives </vt:lpstr>
      <vt:lpstr>VII-Les éthologies 3)Causes extradigestives </vt:lpstr>
      <vt:lpstr>VII-Les éthologies 3)Causes extradigestives </vt:lpstr>
      <vt:lpstr>VIII-traitement</vt:lpstr>
      <vt:lpstr>VIII-traitement antiemétiques</vt:lpstr>
      <vt:lpstr>VIII-traitement antiemetiques</vt:lpstr>
      <vt:lpstr>VIII-traitement antiémétique</vt:lpstr>
      <vt:lpstr>VIII-traitement éthologique</vt:lpstr>
      <vt:lpstr> IX-CONCLUSION  </vt:lpstr>
      <vt:lpstr>Cas clinique</vt:lpstr>
      <vt:lpstr>Quel symptôme évoquer- vous ?</vt:lpstr>
      <vt:lpstr>Quel diagnostic évoquer- vous?</vt:lpstr>
      <vt:lpstr>Quelle-sont les causes les plus probables?</vt:lpstr>
      <vt:lpstr>Quelle-sont les causes les plus probables?</vt:lpstr>
      <vt:lpstr>Examens complémentaires</vt:lpstr>
      <vt:lpstr>Examens complémentaires</vt:lpstr>
      <vt:lpstr>Examens complémentaires</vt:lpstr>
      <vt:lpstr>Examen physique</vt:lpstr>
      <vt:lpstr>Diagnostic a évoquer</vt:lpstr>
      <vt:lpstr>Diagnostic a évoquer</vt:lpstr>
      <vt:lpstr>Quel sera le traitement? </vt:lpstr>
      <vt:lpstr>Quel sera le traitement? 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Sémiologie des Vomissements  </dc:title>
  <cp:lastModifiedBy>fujitsu</cp:lastModifiedBy>
  <cp:revision>359</cp:revision>
  <dcterms:modified xsi:type="dcterms:W3CDTF">2021-11-02T10:49:40Z</dcterms:modified>
</cp:coreProperties>
</file>