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1" r:id="rId13"/>
    <p:sldId id="282" r:id="rId14"/>
    <p:sldId id="267" r:id="rId15"/>
    <p:sldId id="278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9" r:id="rId26"/>
    <p:sldId id="28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047"/>
  </p:normalViewPr>
  <p:slideViewPr>
    <p:cSldViewPr snapToGrid="0" snapToObjects="1">
      <p:cViewPr varScale="1">
        <p:scale>
          <a:sx n="55" d="100"/>
          <a:sy n="55" d="100"/>
        </p:scale>
        <p:origin x="200" y="3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07:46:20.0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1:38:40.1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1:38:50.75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09:12:10.7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3707 377 24575,'-30'-4'0,"1"-2"0,-23-23 0,17 14 0,-30-20 0,26 18 0,-17 0 0,12-4 0,-13 3 0,13 1 0,-6-4 0,7 5 0,1-1 0,5-3 0,-5 9 0,5-9 0,-6 8 0,1-3 0,-1 4 0,6 5 0,-5-4 0,-1 4 0,-2 0 0,-4 1 0,6 0 0,0 4 0,0-4 0,0 5 0,0-5 0,-6 4 0,4-4 0,-4 5 0,-1 0 0,5 0 0,-4 0 0,6 0 0,0 0 0,0 0 0,0 0 0,1 0 0,-1 0 0,6 0 0,-5 0 0,5 0 0,-6 0 0,7 4 0,-6 2 0,5 0 0,-6 3 0,6-3 0,-4 4 0,4 1 0,0-1 0,-4 1 0,4-1 0,0 0 0,-4 1 0,4-1 0,0 0 0,-24 6 0,19-5 0,-19 4 0,18-4 0,6-5 0,-5 3 0,5-3 0,0 0 0,-4 4 0,10-9 0,-4 8 0,5-8 0,-5 8 0,4-8 0,-5 4 0,7-1 0,-1-2 0,1 6 0,-7-2 0,5 4 0,-4-4 0,10 2 0,-3-3 0,9 5 0,-17-1 0,14 0 0,-9 1 0,13-1 0,0-1 0,4-3 0,2 3 0,4-7 0,-1 2 0,5 1 0,-3-3 0,2 6 0,-3-2 0,0 3 0,-1 0 0,1 0 0,0 0 0,-5 0 0,4 5 0,-8 1 0,7 4 0,-8 5 0,8-4 0,-4 4 0,5-10 0,4 4 0,-2-8 0,6 8 0,-3-8 0,4 4 0,0-1 0,0-3 0,0 4 0,0-1 0,0-2 0,0 6 0,0-2 0,0 4 0,0 0 0,0 5 0,0-4 0,0 4 0,0-5 0,4 0 0,1-1 0,4 1 0,0 0 0,0 0 0,4 8 0,-3-1 0,3-2 0,-3 4 0,2-13 0,-1 10 0,6-7 0,-8 1 0,4 0 0,0 0 0,-3 0 0,3 0 0,-4-5 0,0 4 0,-1-3 0,1 4 0,0-1 0,4 1 0,-3 0 0,3 0 0,0 0 0,-3 5 0,7-4 0,-7 4 0,11-1 0,-6-3 0,3-2 0,-6-4 0,-4-5 0,5 0 0,-4 1 0,3-1 0,-4 0 0,5 1 0,0 3 0,1-2 0,3 2 0,-4 1 0,5 1 0,5 5 0,-4-1 0,4-4 0,-5 3 0,0-7 0,0 7 0,0-7 0,0 7 0,-1-7 0,1 3 0,0-4 0,8 4 0,-1-3 0,2 3 0,-4-4 0,0 1 0,1-1 0,1 0 0,3 1 0,-4-5 0,0-1 0,4-4 0,-3 0 0,4 0 0,-5 0 0,5 0 0,-5 0 0,0 0 0,4 0 0,-4 0 0,6 0 0,-1 0 0,1 0 0,-1 0 0,0 0 0,14-8 0,-10 5 0,9-10 0,-7 7 0,-4-4 0,11 0 0,-12 0 0,12-1 0,-5-4 0,12 2 0,-5-7 0,6 8 0,-7-8 0,6 7 0,-10-2 0,8 4 0,-16 1 0,5 4 0,-7-3 0,0 4 0,1-1 0,-6-2 0,4 7 0,-3-8 0,4 4 0,0-5 0,14 0 0,-11 0 0,11 0 0,-14 0 0,1 5 0,-6-4 0,4 8 0,-9-7 0,4 7 0,0-7 0,-4 3 0,4-1 0,0 2 0,2 0 0,4 3 0,7-9 0,0 9 0,7-8 0,0 7 0,-6-2 0,4-1 0,-10 4 0,4-4 0,-5 5 0,7-5 0,-6 4 0,7-8 0,-9 8 0,0-7 0,7 2 0,-5-4 0,4 4 0,-6-3 0,7 8 0,-11-8 0,9 4 0,-14 0 0,8-4 0,-9 8 0,4-8 0,-5 8 0,0-7 0,5 7 0,-4-7 0,9 3 0,-9 0 0,4-4 0,0 4 0,-4 0 0,0-3 0,6 3 0,-10 0 0,7 1 0,-6 4 0,-6-4 0,6 4 0,-6-8 0,6 3 0,-2-3 0,4 3 0,0-3 0,0-1 0,-1-1 0,-3-3 0,3 4 0,-8 1 0,8-5 0,-4 3 0,5-7 0,-4 3 0,3-4 0,-7 0 0,3 0 0,-4 0 0,8-13 0,-1 4 0,8-16 0,1 11 0,-4 1 0,5-4 0,-3 13 0,-1-12 0,1 14 0,-9 1 0,-1 2 0,-5 11 0,1-5 0,-1 6 0,-4-3 0,0 0 0,-4 0 0,0-5 0,0-1 0,0-4 0,0-5 0,0 4 0,0-4 0,-4 9 0,-1-3 0,-7 4 0,-2-9 0,-4 7 0,4-6 0,-3 11 0,3-3 0,-4 0 0,0 3 0,0-3 0,-5 4 0,-1-1 0,-1 5 0,-3-4 0,9 8 0,-4-4 0,5 5 0,0 0 0,0 0 0,0 0 0,0 0 0,-6 0 0,5 0 0,-15 0 0,0 0 0,-3 0 0,4 0 0,5 0 0,9 0 0,0 0 0,6 0 0,1 0 0,2 0 0,-2 0 0,-1 0 0,4 0 0,-4 0 0,1 0 0,3 0 0,-4 0 0,5 0 0,0 0 0,-5-4 0,4 3 0,-4-6 0,5 6 0,-5-7 0,4 3 0,-3 0 0,3-2 0,1 3 0,0-1 0,3-2 0,2 6 0,3-3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09:12:15.1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1002 1 24575,'-8'0'0,"-1"0"0,1 0 0,0 0 0,0 0 0,0 0 0,-1 0 0,1 0 0,-4 0 0,-2 0 0,-4 0 0,0 0 0,-5 0 0,-2 0 0,1 0 0,-4 0 0,8 0 0,-8 0 0,13 3 0,-7-2 0,13 6 0,0-2 0,2-1 0,2 0 0,-3-1 0,0 2 0,0 3 0,-1 0 0,1 0 0,-4 1 0,-2 3 0,-4 2 0,0 0 0,0 3 0,0-3 0,0 4 0,4-5 0,-3 4 0,4-3 0,-1-1 0,-3 4 0,8-8 0,-4 3 0,5 1 0,-1-4 0,1 4 0,0-5 0,-1 0 0,1 4 0,-1-3 0,0 8 0,1-3 0,-1-1 0,-4 4 0,4-8 0,-4 8 0,5-8 0,-5 11 0,3-5 0,2 2 0,0 0 0,3-8 0,-4 3 0,1-3 0,0 3 0,-1-3 0,1 4 0,0-5 0,-1 4 0,1-3 0,-1 4 0,0-1 0,1-3 0,0 4 0,3-5 0,-2-4 0,6 4 0,-6-8 0,2 8 0,-3-4 0,0 4 0,-1 0 0,1 0 0,0 0 0,0 1 0,0-1 0,3 0 0,-2 0 0,2 0 0,1 0 0,-4 0 0,7 0 0,-2 0 0,-1 0 0,3 0 0,-3 5 0,1-4 0,2 8 0,-3-4 0,4 5 0,0 0 0,0 0 0,0-5 0,0 4 0,0-3 0,0-1 0,0 0 0,0-1 0,0-3 0,0 8 0,0-8 0,0 8 0,0-3 0,0-1 0,0 4 0,4-3 0,1-1 0,3 0 0,1-1 0,-1-3 0,1 8 0,3-4 0,2 5 0,9 1 0,-4-1 0,12 9 0,-11-7 0,6 5 0,-8-11 0,-4 3 0,-2-7 0,-3 2 0,-1-4 0,4 5 0,-2-4 0,2 8 0,1-8 0,-3 8 0,7-3 0,-3 4 0,-1-5 0,4 4 0,-4-3 0,1 4 0,3-1 0,-7 1 0,7 0 0,-3 0 0,0 0 0,3 0 0,-3-4 0,3 6 0,1-9 0,-5 5 0,0-11 0,-5 2 0,4-6 0,2 3 0,4 0 0,-1-3 0,6 3 0,-3-4 0,3 0 0,-10 0 0,0 0 0,-5 0 0,0 0 0,0 0 0,0 0 0,0 0 0,0 0 0,0 0 0,0 0 0,0-4 0,1-5 0,0-10 0,11-12 0,-3-1 0,16-12 0,-5 0 0,7-4 0,5-4 0,-11 13 0,8 1 0,-16 8 0,3 5 0,-9 2 0,-2 5 0,-5 4 0,1 5 0,-1 2 0,-4 2 0,0-3 0,-4 0 0,0 0 0,0-1 0,0-3 0,0-2 0,0-4 0,0 0 0,0 0 0,0 0 0,0 0 0,0-5 0,0 4 0,0-4 0,0 5 0,4 0 0,-3-6 0,3 5 0,-4-4 0,4 5 0,-3 0 0,3 0 0,-4 4 0,0-3 0,0 4 0,0-1 0,0-3 0,0 8 0,0-8 0,0 3 0,0-4 0,3 5 0,-2-4 0,3 3 0,-4-4 0,0 0 0,0 4 0,0-2 0,0 6 0,0-2 0,0 3 0,0 1 0,0 0 0,0 0 0,0-5 0,0 0 0,0-5 0,0 0 0,0 0 0,0-5 0,0 3 0,0-3 0,0 5 0,0-4 0,0 8 0,0-7 0,0 12 0,0-4 0,-4 5 0,3 0 0,-6 0 0,6 0 0,-6 3 0,6-2 0,-6 2 0,2 1 0,1-4 0,-4 4 0,4-4 0,-4-1 0,3 1 0,-2 0 0,2 0 0,1 0 0,-4-1 0,7 1 0,-6 4 0,6-4 0,-6 7 0,6-6 0,-6 6 0,6-6 0,-7 6 0,8-6 0,-8 6 0,7-7 0,-6 8 0,6-8 0,-6 7 0,6-6 0,-6 2 0,2 1 0,-3-3 0,0 6 0,3-11 0,1 10 0,4-6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09:12:24.0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2900 305 24575,'-43'0'0,"-7"-5"0,6-1 0,-13-6 0,13 1 0,-6 5 0,1-9 0,-10 7 0,6-9 0,-4 11 0,20-4 0,1 5 0,7-1 0,4-2 0,-3 7 0,9-7 0,-4 7 0,5-7 0,0 7 0,4-3 0,-3 0 0,4 3 0,-5-3 0,0 0 0,0 3 0,0-3 0,-6 4 0,0 0 0,-11 0 0,-2-5 0,-6 4 0,0-4 0,0 0 0,0 4 0,0-9 0,0 9 0,6-4 0,2 1 0,5 3 0,-5-8 0,4 7 0,1-6 0,-4 7 0,8-8 0,-10 4 0,7-1 0,-1-3 0,1 8 0,-1-8 0,1 4 0,-1-1 0,6-2 0,1 7 0,5-3 0,0 0 0,0 3 0,0-3 0,-9 4 0,7-4 0,-6 3 0,8-3 0,0 4 0,0 0 0,5 0 0,-4 0 0,3-4 0,-4 3 0,0-3 0,-5 4 0,4 0 0,-4 0 0,0 0 0,3 0 0,-8 0 0,9 0 0,-9 0 0,3 0 0,1 0 0,1 0 0,5 0 0,0 0 0,-8 0 0,6 0 0,-2 0 0,9 0 0,1 0 0,2 0 0,-2 0 0,4 0 0,0 0 0,-1 0 0,-3 0 0,2 0 0,-6 0 0,2 0 0,-4 0 0,0 4 0,0-3 0,4 6 0,-3-6 0,-1 3 0,-2 0 0,-3-3 0,5 7 0,4-7 0,-2 3 0,2 0 0,-8-3 0,3 6 0,2-6 0,4 3 0,1 0 0,3-3 0,-4 7 0,5-7 0,0 6 0,-1-6 0,5 6 0,0-2 0,4 3 0,-3-4 0,2 3 0,-7-2 0,7 3 0,-6 0 0,6 0 0,-2 5 0,-1-4 0,3 3 0,-3-4 0,1 0 0,2 5 0,-3-4 0,4 3 0,0 1 0,0-4 0,0 3 0,0 1 0,0-4 0,0 8 0,0-4 0,0 5 0,0 0 0,0 0 0,0 0 0,0 0 0,0 0 0,0 0 0,0-1 0,0 1 0,4 0 0,-3-4 0,3 3 0,0-8 0,-3 8 0,2-8 0,-3 3 0,4 1 0,-3-4 0,7 3 0,-7-4 0,6 5 0,-6-4 0,7 8 0,-7-8 0,7 8 0,-7-4 0,7 1 0,-7 2 0,6-6 0,-2 6 0,-1-6 0,4 2 0,-7 1 0,10 4 0,-6-3 0,4 6 0,-2-6 0,-2 4 0,4 0 0,0 0 0,0 0 0,0-1 0,0 1 0,-4-4 0,3 3 0,-7-8 0,6 3 0,-6-4 0,7 0 0,-4 0 0,1 1 0,-2-1 0,1-4 0,-3 3 0,6-6 0,-6 6 0,6-2 0,-6 3 0,6 0 0,-3 0 0,5 0 0,-1 0 0,0 0 0,0 0 0,0 1 0,0 3 0,1-3 0,3 8 0,2-7 0,-1 2 0,4 1 0,-3-4 0,-1 4 0,4-4 0,-7 3 0,7-2 0,-4 3 0,5-4 0,0 0 0,0 0 0,0 0 0,5 0 0,-4-4 0,9 4 0,-9-8 0,10 4 0,-10-5 0,9 0 0,-9 0 0,9 0 0,-9 0 0,9 0 0,-3 4 0,-1-3 0,-1 3 0,-5-4 0,0 0 0,0 0 0,-1 0 0,1 0 0,0 0 0,0 0 0,5 0 0,-4 0 0,9 0 0,5 0 0,-2 0 0,1 0 0,-4 0 0,-8 0 0,8 0 0,-9 0 0,9 0 0,-4 0 0,0-4 0,11 3 0,-15-7 0,14 7 0,-15-3 0,10 0 0,-10 3 0,4-4 0,-5 1 0,-1 3 0,6-3 0,-3 0 0,8 3 0,-4-3 0,11-1 0,-4 4 0,5-4 0,12 5 0,-14 0 0,9 0 0,-14-4 0,-10 3 0,9-4 0,-9 5 0,4 0 0,0 0 0,-4-4 0,4 3 0,0-7 0,-4 7 0,9-4 0,-3 1 0,4-1 0,-5-1 0,4 2 0,-8 0 0,3 3 0,-5-7 0,-1 7 0,1-4 0,0 5 0,0 0 0,0 0 0,13-4 0,-5 3 0,12-3 0,-14 4 0,4 0 0,-4 0 0,0 0 0,-1 0 0,0 0 0,-3 0 0,3 0 0,0 0 0,-4 0 0,4 0 0,-5 0 0,0 0 0,-1 0 0,1 0 0,0 0 0,-4 0 0,-2 0 0,-4 0 0,0 0 0,0 0 0,4 0 0,-3 0 0,3 0 0,0-4 0,2-2 0,4-3 0,5 0 0,-4 0 0,9-1 0,-9-3 0,4 2 0,0-2 0,-8 4 0,7-4 0,-13-1 0,4 1 0,0-4 0,-3-2 0,3 0 0,-4-4 0,0-1 0,0 5 0,1-4 0,-1 5 0,-1-4 0,-3 3 0,2 2 0,-6 0 0,3 8 0,-4-8 0,3 8 0,-2-8 0,3 3 0,0-9 0,-3 4 0,4-4 0,-1 5 0,-3 0 0,3 4 0,-4-3 0,0 8 0,0-8 0,0 7 0,0-2 0,0 4 0,0 0 0,0-1 0,0 1 0,0-4 0,0 3 0,0-3 0,0 4 0,0 0 0,-4 0 0,-1-1 0,-3 1 0,0 4 0,0-4 0,0 4 0,-5-5 0,4 1 0,-4 3 0,1-3 0,2 4 0,-7-1 0,8-3 0,-4 8 0,5-8 0,0 7 0,-5-6 0,4 6 0,-3-3 0,3 4 0,1 0 0,-8 0 0,1 0 0,-6 0 0,7 0 0,-3 0 0,4 0 0,-5 0 0,0 0 0,4 0 0,1 0 0,5 0 0,-4 0 0,2 0 0,-2 0 0,4 0 0,-1 0 0,1 0 0,0 0 0,0 0 0,-1 0 0,5 0 0,0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09:12:38.0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2311 135 24575,'-43'0'0,"1"-5"0,-24-2 0,15 1 0,-12-5 0,2 10 0,-6-5 0,1 1 0,8 3 0,0-3 0,7 5 0,2 0 0,6 0 0,6 0 0,1 0 0,7 0 0,-7 0 0,5 0 0,-4 0 0,5 0 0,1 0 0,-1 5 0,1 0 0,-1 1 0,1 2 0,-1-7 0,6 8 0,1-8 0,0 7 0,3-7 0,-8 3 0,9 0 0,-9 2 0,3 3 0,-4 1 0,-1 0 0,1 0 0,-7 5 0,5-4 0,-10 9 0,4-4 0,0 4 0,-6 7 0,6-5 0,-2 5 0,4-7 0,-2 7 0,-15 9 0,2 6 0,-2-4 0,14-1 0,2-15 0,-4 10 0,2-4 0,5-1 0,4-2 0,10-11 0,-4 3 0,4-7 0,5 7 0,2-7 0,3 2 0,1-4 0,0 0 0,0 0 0,3 0 0,-2 1 0,6-1 0,-6 0 0,6 0 0,-7 4 0,7-3 0,-3 8 0,0-8 0,3 8 0,-2-8 0,3 8 0,0-3 0,0-1 0,0 4 0,0-3 0,4 9 0,5-4 0,14 17 0,3-9 0,3 11 0,2-6 0,-11-8 0,5 6 0,-7-11 0,2 9 0,-2-9 0,1 4 0,-6-9 0,4 2 0,-4-2 0,5 0 0,0 3 0,0-3 0,0 3 0,5 2 0,1 0 0,6 1 0,-6-2 0,-1-3 0,0 3 0,-4-8 0,0 3 0,-3-4 0,-6-1 0,6 1 0,-6-1 0,6 1 0,-2 0 0,9 0 0,1 0 0,0 1 0,5 4 0,-5-4 0,5 4 0,-4-4 0,16 0 0,-19-5 0,14 3 0,-13-7 0,2 3 0,-1 0 0,4-3 0,-4 3 0,6-4 0,5 0 0,-4 0 0,10 0 0,-4 0 0,6 0 0,-7 0 0,6 0 0,-11 0 0,4 0 0,-6 0 0,1-5 0,-1 4 0,1-7 0,5-3 0,-4 0 0,29-14 0,-18 7 0,13-7 0,-7 3 0,-9 6 0,4-5 0,-1 10 0,-6-4 0,1 0 0,-1 4 0,-7-4 0,-5 6 0,4-1 0,-3 0 0,-1 1 0,4-1 0,-9 5 0,4-7 0,0 5 0,-4-6 0,10 3 0,-5-4 0,0 4 0,4-9 0,-9 9 0,4-4 0,3 1 0,-6-1 0,6 0 0,-13 1 0,4 4 0,-3-3 0,9-3 0,-4 1 0,4-4 0,0 3 0,-4-3 0,9-2 0,-9 2 0,9-2 0,-8 6 0,3-4 0,-5 8 0,-1-7 0,1 7 0,0-7 0,0 3 0,1-9 0,4 3 0,-2-8 0,11-11 0,-10 7 0,6-6 0,-13 10 0,-2 9 0,-4-5 0,0 6 0,-4 0 0,-1 0 0,-4-5 0,0 4 0,0-4 0,0 0 0,0-2 0,0 1 0,-5-4 0,-4 8 0,-1-3 0,-7 5 0,7 0 0,-7 0 0,3 0 0,-4 0 0,0 4 0,-4-11 0,3 13 0,-3-13 0,4 15 0,0-7 0,0 7 0,0-7 0,0 7 0,-5-8 0,3 8 0,-3-4 0,0 0 0,4 4 0,-4-4 0,-1 5 0,5 0 0,-4-1 0,5 1 0,0 0 0,0 4 0,0-3 0,0 7 0,0-7 0,0 3 0,0 0 0,4-3 0,-11 3 0,14-3 0,-9 3 0,7-3 0,4 7 0,-4-6 0,1 2 0,2 0 0,-7-3 0,4 7 0,-5-7 0,4 7 0,-3-7 0,8 7 0,-4-3 0,5 4 0,0 0 0,0 0 0,3 0 0,1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09:13:42.1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3505 180 24575,'-18'0'0,"-2"0"0,-15-5 0,4 0 0,-11-6 0,11-3 0,-10 2 0,10-3 0,-11 5 0,11 0 0,-10-6 0,4 5 0,-6 0 0,0 1 0,1 4 0,-1-4 0,-7 4 0,6 1 0,-13 0 0,-10 3 0,18-3 0,-29 5 0,15 0 0,6 0 0,-38 0 0,56 0 0,-48 0 0,24 0 0,1 0 0,-10 0 0,21 0 0,-7 0 0,6 0 0,-4 0 0,12 0 0,-6-4 0,7 2 0,6-2 0,-4 4 0,4 0 0,-13 0 0,6 0 0,-28 0 0,9 0 0,-12 0 0,-7 0 0,13 5 0,-14 7 0,0 9-591,-2 4 591,-8 8 0,-1-5 0,1 4 0,0 1 0,22-7 0,-9 5 0,1 7 0,14-11 0,-12 16 0,40-21 0,0 5 0,13-9 0,4 1 0,11 17 591,5-9-591,4 21 0,0-4 0,0 0 0,0 12 0,0-11 0,0 4 0,0-6 0,0-6 0,0 4 0,0-10 0,0 4 0,5-6 0,0 1 0,5-6 0,-1 4 0,1-4 0,-1 1 0,-3-2 0,2-5 0,-7 0 0,6-5 0,-6 4 0,3-8 0,-4 3 0,0-3 0,0-1 0,0 4 0,0-3 0,0 4 0,0-1 0,0-3 0,4 8 0,-3-8 0,3 4 0,-4-5 0,0 0 0,0 0 0,0 0 0,3 0 0,-2 0 0,6 0 0,-2 0 0,3 0 0,0 1 0,0-1 0,0 0 0,0 0 0,5 0 0,0 1 0,5 0 0,0 0 0,5 0 0,1 0 0,6-3 0,-1 3 0,6-8 0,-4 7 0,4-6 0,-5 2 0,5-4 0,-4 0 0,4 0 0,-5 0 0,-1 0 0,1 0 0,-6 0 0,10 0 0,-8 0 0,9 0 0,0 0 0,-4 0 0,11 0 0,-6 0 0,7 0 0,-6 0 0,-2 0 0,1 0 0,-11 0 0,9 0 0,-7 0 0,-2 0 0,1 0 0,-3 0 0,-4 0 0,4 0 0,-5 0 0,5 0 0,-3 0 0,3 0 0,-6 0 0,1 0 0,0-4 0,5 3 0,-4-3 0,9 4 0,-3-5 0,4 4 0,6-3 0,2-1 0,6-1 0,0 0 0,19-8 0,-15 11 0,21-11 0,-16 7 0,-1-4 0,-2 0 0,1-6 0,1 5 0,0-5 0,5 6 0,-5 0 0,7-1 0,-7 1 0,5-1 0,-11 1 0,4 5 0,1-4 0,-6 9 0,5-4 0,-6 5 0,0 0 0,0 0 0,-7 0 0,6 0 0,-11-5 0,4 4 0,13-8 0,-8 3 0,16-4 0,-19-1 0,4 1 0,-4-1 0,0 1 0,-2 0 0,-5 0 0,-1 4 0,0-3 0,-4 4 0,-2-4 0,0-1 0,-4 1 0,4 0 0,-5 0 0,0-4 0,0 3 0,-1-7 0,1 3 0,5-1 0,-4-2 0,5-2 0,-6-1 0,6-4 0,8-3 0,0 6 0,0-6 0,-9 12 0,-9-2 0,3 7 0,-8-3 0,4 5 0,-1-5 0,-2-1 0,7-4 0,-8 5 0,8-4 0,-4 3 0,1-4 0,-1 0 0,-4 0 0,0 0 0,0 5 0,0-4 0,-1 7 0,-3-7 0,-2 8 0,-3-8 0,0 0 0,0-2 0,0 2 0,0 0 0,0 7 0,0-6 0,0 6 0,0-2 0,0 3 0,-3 1 0,-2 0 0,-3 0 0,0 0 0,-1-1 0,1 1 0,-4 0 0,2-1 0,-2 1 0,-1-1 0,0 0 0,-5-4 0,4 4 0,-3-4 0,3 4 0,-4 0 0,5 0 0,-8-3 0,7 2 0,-8-3 0,4 4 0,0 0 0,0 4 0,-5-3 0,-2 2 0,-4 1 0,-1-4 0,1 8 0,-1-8 0,6 8 0,1-3 0,5 0 0,0 3 0,0-8 0,0 8 0,0-7 0,0 3 0,4 0 0,-3-3 0,8 7 0,-4-6 0,5 2 0,-4 0 0,2-2 0,1 6 0,6-2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09:13:46.2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1532 290 24575,'-12'0'0,"-2"0"0,-9 0 0,-1 0 0,-6 0 0,-12 0 0,3 0 0,-10 0 0,-17 0 0,24 0 0,-29 0 0,26 0 0,-13 0 0,-7 0 0,12 0 0,-4 0 0,14 0 0,0 0 0,0 0 0,6 0 0,-4 0 0,10 0 0,-5 0 0,1 0 0,-2 0 0,0 0 0,-5 0 0,11 0 0,1 0 0,7 0 0,5 0 0,0 0 0,4 0 0,2 0 0,4 0 0,-1 0 0,1 0 0,0 4 0,0-3 0,0 3 0,-1-1 0,-3 2 0,2 0 0,-2 2 0,4-2 0,-1 3 0,-3 0 0,2 5 0,-7 1 0,7 4 0,-7-1 0,7 1 0,-3 0 0,4 0 0,0 0 0,0 0 0,0 0 0,0 0 0,0 0 0,4-5 0,1 4 0,0-4 0,3 1 0,-3-2 0,4 1 0,0-4 0,0 8 0,0-8 0,0 3 0,0-4 0,0 5 0,0-4 0,0 4 0,0-5 0,0 0 0,0 0 0,3 0 0,-2 0 0,6 0 0,-6 4 0,6-2 0,-6 6 0,7-2 0,-3 4 0,4 5 0,0-4 0,9 17 0,-7-10 0,10 7 0,-10-10 0,6-10 0,-8 0 0,4-5 0,-5 1 0,0-1 0,0 0 0,0 0 0,0 0 0,0 0 0,10 1 0,-3-1 0,13 7 0,-4-5 0,5 9 0,1-4 0,5 5 0,-4-4 0,4 3 0,-5-8 0,-1 7 0,1-7 0,-1 3 0,13 0 0,-9-3 0,15 4 0,-17-5 0,11 0 0,-12 0 0,12 1 0,-11-1 0,4 0 0,-6 0 0,1-1 0,-1-3 0,6 3 0,-4-8 0,5 4 0,-1-5 0,-4 0 0,10 0 0,-10 0 0,4 0 0,-5 0 0,-1 0 0,1 0 0,-1 0 0,8 0 0,-5 0 0,5 0 0,-2-5 0,2-6 0,0 0 0,4-5 0,-4 1 0,0 4 0,-2-9 0,-5 9 0,-1-7 0,0 7 0,-4-3 0,-2 4 0,-5-3 0,-1 3 0,1-7 0,0 3 0,0-4 0,0 0 0,0 0 0,-4 0 0,3 0 0,-7 0 0,2 4 0,1-6 0,-4 5 0,3-2 0,-3 4 0,-5 1 0,3 3 0,-6-8 0,7 3 0,-7-4 0,3 0 0,-4 4 0,0-3 0,0 4 0,0-1 0,0-3 0,0-2 0,0 0 0,0-4 0,0 5 0,0 0 0,-4 0 0,-1 0 0,-9-5 0,4 4 0,-12-12 0,11 11 0,-10-6 0,7 11 0,-4-2 0,0 3 0,0-4 0,0 4 0,0-3 0,4 3 0,-3 0 0,3-3 0,-4 3 0,4-4 0,-3 0 0,7 0 0,-7 0 0,6 0 0,-1 5 0,3-4 0,4 7 0,-3-2 0,4 4 0,-1-1 0,-6-2 0,6 5 0,-3-5 0,0 7 0,4-5 0,-4 1 0,-1 0 0,1 0 0,-4-1 0,2 1 0,-3-5 0,1 3 0,2-2 0,-7 3 0,8 0 0,-4 1 0,5 0 0,0-1 0,0 5 0,3-4 0,-2 8 0,2-8 0,-3 4 0,0-1 0,0-2 0,0 6 0,-1-6 0,1 6 0,0-7 0,0 7 0,3-6 0,-2 3 0,-2-1 0,0-2 0,-4 2 0,5 1 0,0-4 0,-1 7 0,1-6 0,4 3 0,-4-1 0,4-2 0,-1 6 0,2-3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09:14:20.3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10T11:38:31.2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12248 196 24575,'-23'0'0,"-12"0"0,-23 0 0,-10 0 0,-24 0-849,40 0 1,-2 0 848,-8 0 0,-2 0 0,-8 0 0,-2 0 0,0-3 0,-1-1-726,-4 0 0,-1-1 726,0-6 0,0-1 0,-11-1 0,-1-1-1294,5 1 1,-3 1 1293,18 3 0,-4 0 0,2 1 0,7 1 0,1 2 0,-4-1 0,-5 1 0,-5 0 0,-2 0 0,4 0-1036,-10-2 1,3 1 0,-4 0 1035,5 2 0,-5 1 0,-1 0 0,4 0 0,-13 0 0,4 0 0,-2 1 0,18 1 0,-1 1 0,-1 0 0,1 1 0,-2-1 0,0 0 0,0 0 0,4 0 0,-10 0 0,3 0 0,-2 0 0,12 0 0,-3 0 0,1 0 0,3 0 0,-7 0 0,2 0 0,-1 0 0,-15 0 0,-4 0 0,2 0 0,5 0 0,1 0 0,1 0-340,8 0 1,1 0 0,2 0 339,5-1 0,2 1 0,4 1 227,-3 1 1,2 1-228,-8 0 0,5 2 0,-20 8 0,6-5 0,25-4 0,-2-2 0,7-2 0,-1 0 191,-33 10 1,-6 4-192,30-6 0,-1 1 0,-1 3 246,-6 7 0,-1 3 0,-1 0-246,1-3 0,1-1 0,-6 1-430,5 1 0,-5 1 1,-1-1-1,-1-1 430,-1-1 0,-2-2 0,0 0 0,1 0 0,6 0 0,1 0 0,0 0 0,-3-1-520,-12 0 1,-3 0-1,1-2 1,4-2 519,-4 0 0,5-2 0,-3 0 0,9 0 0,-3-1 0,-1 0 0,3-2-237,-16 0 1,3-3-1,2 0 237,3 1 0,1-1 0,4-1 79,13-1 0,2-2 0,1 1-79,0 0 0,0 1 0,3-2 1123,-16-2 1,5-1-1124,16 2 0,3-3 0,0-5 0,3 0 3216,-23 1-3216,-7-8 0,14 15 3228,21-3-3228,14 5 2571,9 0-2571,15 0 1158,-21 0-1158,-8 0 134,-24-5-134,0-7 0,1-1 0,8-9 0,7 9 0,-13-10 0,11 6 0,-6-7 0,16 7 0,7 2 0,16 10 0,3-3 0,4 7 0,4-3 0,-8 4 0,3 0 0,-4 0 0,-5 0 0,4 0 0,-9 0 0,8 0 0,-8 4 0,9-3 0,0 7 0,6-7 0,5 6 0,0-2 0,-5 3 0,4 5 0,-15 7 0,-5 19 0,-7 8 0,-4 2 0,-11 24 0,20-35 0,-18 30 0,21-29 0,0 0 0,2-2 0,7-13 0,4-1 0,2-9 0,8-2 0,-2-4 0,6 0 0,-3 0 0,4 0 0,0 1 0,-4 8 0,3 3 0,-8 9 0,8 1 0,-3-1 0,-1 1 0,4-6 0,-3 4 0,4-9 0,0 9 0,0-9 0,0 4 0,0-5 0,0 0 0,8 0 0,9 13 0,3-10 0,10 10 0,2-6 0,-1-3 0,12 5 0,-12-7 0,10-4 0,-4-1 0,0-5 0,4 0 0,-4 1 0,0-1 0,4-4 0,-4-2 0,19-4 0,4 0 0,6 0 0,-1 0 0,0 0 0,3 0 0,14 0-749,12-12 749,2-4 0,-40 4 0,-1-4 0,-7 0 0,0-1 0,3 2 0,0 1-4,26-6 4,4-3 0,-5 14 0,-7-9 0,12 11 0,-14-4 0,0 10 0,6-5 0,-13 6 0,30 0 0,-33 0 0,-6 0 0,4 0 0,2 0 0,0 0 0,-1 0 0,1 0-408,11 0 0,-1 0 408,-15 0 0,-2 0 0,45 0 0,-39 0 0,0 0 0,39 0 0,-40 0 0,1 0 0,-4 0 0,1 0 0,8 0 0,1 0 0,-4 0 0,0 0 0,4 0 0,0 0 0,-5 0 0,-1 0 0,2 0 0,-2 0 0,26 0 487,14 0-487,-33 0 0,12 0 0,6 0 0,6 13-1523,-38-4 0,6 4 1523,19 12 0,9 8 0,-3-2 0,6 1 0,4 2-786,-14-3 0,8 5 1,0 0-1,-7-6 786,16 3 0,-2-1 0,-9 1 0,4 2 0,-2-2 0,-15-10 0,-2-2 0,2-1-499,6 3 1,2-1-1,-1-1 499,-4-2 0,0-2 0,-3-2-407,21 0 0,-5-4 407,-9 2 0,-4-3 0,-9-5 0,-3-1 843,-7-1 0,-1 0-843,-1-2 0,0-2 0,0-4 0,1-3 0,0 1 0,0-2 0,4-4 0,2-2 1053,3 4 0,1-1-1053,0-1 0,2-1 0,3 2 0,1 0 0,0 1 0,0-1 0,-4-2 0,-2 0 0,-12 4 0,-2 0 2592,42-17-2592,-23 9 0,1-5 1513,-3 9-1513,-7-2 515,7 9-515,-5 2 1169,5 5-1169,-29 0 0,41 0 0,-1 0-814,-10 0 1,5 0 813,2 0 0,2 0 0,5 0 0,0 0 0,-5 3 0,-1 1 0,-5-1 0,-2 2-504,-10 1 0,0 2 504,8-1 0,2 1 0,-2-1 0,0 0 0,4 1 0,1-1 0,-2-2 0,-2-1 0,30 8-296,-46-12 1,0 1 295,35 11 0,0-5 0,-2 5 0,-8 1 0,7-1 0,-5 1-63,-8-1 63,2 6 1484,-18-6-1484,12 11 1054,-14-11-1054,-7 4 677,-14-6-677,-7-1 74,-5-4-74,0-1 0,0-4 0,-1 0 0,6 0 0,8 0 0,12 0 0,2 0 0,18-5 0,22-26 0,-25 9 0,21-26 0,-49 27 0,4-5 0,-11 7 0,-6 0 0,-2 5 0,-7-3 0,3 3 0,-5-4 0,1 0 0,5-5 0,8-9 0,-5 0 0,8-5 0,-9 2 0,4 4 0,0-5 0,0 7 0,-6 5 0,0 5 0,-6 6 0,1 1 0,7-6 0,-5-1 0,14-3 0,-10 4 0,9-6 0,1-2 0,-4-3 0,8 2 0,-9 4 0,-1 4 0,-2 1 0,-3 4 0,0-3 0,3 7 0,-7-7 0,6 3 0,-6-4 0,7 0 0,-7 0 0,7 0 0,-7 0 0,7 0 0,-8 4 0,4 2 0,-1-5 0,-3 7 0,3-6 0,-4 11 0,0-2 0,0 3 0,-3-5 0,-2 1 0,-3-4 0,0 2 0,-4-7 0,-5 8 0,-1-8 0,-3 3 0,5 0 0,-5-3 0,3 8 0,-3-8 0,1 7 0,2-7 0,-7 3 0,7-4 0,-7 0 0,3 0 0,0 0 0,-4-5 0,8 4 0,-4-4 0,5 5 0,0 0 0,0 4 0,0 1 0,5 5 0,-4 0 0,4-5 0,-5 4 0,1-3 0,-1 3 0,1-3 0,0 3 0,-5-4 0,3 0 0,-3 3 0,0-7 0,4 8 0,-4-4 0,5 5 0,-4-4 0,7 3 0,-6-3 0,6 4 0,-3 0 0,0 0 0,3 0 0,2-1 0,-1 5 0,3-3 0,-2 2 0,3-8 0,0 4 0,0-13 0,0 7 0,0-13 0,0 9 0,0-4 0,0 5 0,0 4 0,0 1 0,0 5 0,0 4 0,0 0 0</inkml:trace>
</inkml:ink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11/15/21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11/15/21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11/15/21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fr.wikipedia.org/w/index.php?title=Perforation_d'ulc&#232;re_gastro-duod&#233;nal&amp;action=edit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fr.wikipedia.org/wiki/H&#195;&#169;patite_viral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12" Type="http://schemas.openxmlformats.org/officeDocument/2006/relationships/customXml" Target="../ink/ink7.xml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0" Type="http://schemas.openxmlformats.org/officeDocument/2006/relationships/customXml" Target="../ink/ink6.xml"/><Relationship Id="rId4" Type="http://schemas.openxmlformats.org/officeDocument/2006/relationships/customXml" Target="../ink/ink3.xml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C432B9-8679-D04C-8D7E-17D17F1AA1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DZ" sz="6600" dirty="0"/>
              <a:t>CAT devant un syndrome douleureux de la fid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F40B129-5250-0B42-ACB9-86733AEC91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fr-DZ" sz="1800" dirty="0"/>
              <a:t>Dr BICHA.S</a:t>
            </a:r>
          </a:p>
          <a:p>
            <a:pPr algn="r"/>
            <a:r>
              <a:rPr lang="fr-DZ" sz="1800" dirty="0"/>
              <a:t>Service de chirurgie B CHUC</a:t>
            </a:r>
          </a:p>
          <a:p>
            <a:pPr algn="r"/>
            <a:r>
              <a:rPr lang="fr-FR" sz="1800" dirty="0"/>
              <a:t>U</a:t>
            </a:r>
            <a:r>
              <a:rPr lang="fr-DZ" sz="1800" dirty="0"/>
              <a:t>niversite 3 Boubenider</a:t>
            </a:r>
          </a:p>
        </p:txBody>
      </p:sp>
    </p:spTree>
    <p:extLst>
      <p:ext uri="{BB962C8B-B14F-4D97-AF65-F5344CB8AC3E}">
        <p14:creationId xmlns:p14="http://schemas.microsoft.com/office/powerpoint/2010/main" val="997164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C0121F-9291-5C4A-9343-F6D44A5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</a:t>
            </a:r>
            <a:r>
              <a:rPr lang="fr-DZ" dirty="0"/>
              <a:t>ilan d’imagerie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B583B4-B94F-2D4D-81E8-41DF83594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DZ" dirty="0"/>
              <a:t>PAS d’imagerie si tableau typique</a:t>
            </a:r>
          </a:p>
          <a:p>
            <a:r>
              <a:rPr lang="fr-FR" dirty="0"/>
              <a:t>E</a:t>
            </a:r>
            <a:r>
              <a:rPr lang="fr-DZ" dirty="0"/>
              <a:t>chographie et scanner avec injection:infiltration de la graisse ,image en cocarde, image de stercolithe,eliminer une CPC</a:t>
            </a:r>
          </a:p>
          <a:p>
            <a:r>
              <a:rPr lang="fr-FR" dirty="0"/>
              <a:t>L</a:t>
            </a:r>
            <a:r>
              <a:rPr lang="fr-DZ" dirty="0"/>
              <a:t> ’echographie pour la femme jeune est de premiere intention</a:t>
            </a:r>
          </a:p>
          <a:p>
            <a:r>
              <a:rPr lang="fr-FR" dirty="0"/>
              <a:t>L</a:t>
            </a:r>
            <a:r>
              <a:rPr lang="fr-DZ" dirty="0"/>
              <a:t>’ASP est inutile</a:t>
            </a:r>
          </a:p>
        </p:txBody>
      </p:sp>
    </p:spTree>
    <p:extLst>
      <p:ext uri="{BB962C8B-B14F-4D97-AF65-F5344CB8AC3E}">
        <p14:creationId xmlns:p14="http://schemas.microsoft.com/office/powerpoint/2010/main" val="4082897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D16F9C-6B5A-CE44-BA46-0838DBC84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DZ" dirty="0"/>
              <a:t>L</a:t>
            </a:r>
            <a:r>
              <a:rPr lang="fr-FR" dirty="0"/>
              <a:t>o</a:t>
            </a:r>
            <a:r>
              <a:rPr lang="fr-DZ" dirty="0"/>
              <a:t>calisations anatomiques</a:t>
            </a:r>
          </a:p>
        </p:txBody>
      </p:sp>
      <p:pic>
        <p:nvPicPr>
          <p:cNvPr id="5122" name="Picture 2" descr="Développement et Santé | L'appendicite aiguë en situation isolée ou précaire">
            <a:extLst>
              <a:ext uri="{FF2B5EF4-FFF2-40B4-BE49-F238E27FC236}">
                <a16:creationId xmlns:a16="http://schemas.microsoft.com/office/drawing/2014/main" id="{C273C0EC-2AF0-534B-89B9-32A6D2EF609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75" y="2609850"/>
            <a:ext cx="2641600" cy="307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128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62417A-29D0-864A-AD1F-7D2160891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DZ" dirty="0"/>
              <a:t>traitement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0708AA-4E05-1D4B-A262-9695A294A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T</a:t>
            </a:r>
            <a:r>
              <a:rPr lang="fr-DZ" dirty="0"/>
              <a:t>raitement chirurgical en urgence avec antibiotherapie</a:t>
            </a:r>
          </a:p>
        </p:txBody>
      </p:sp>
    </p:spTree>
    <p:extLst>
      <p:ext uri="{BB962C8B-B14F-4D97-AF65-F5344CB8AC3E}">
        <p14:creationId xmlns:p14="http://schemas.microsoft.com/office/powerpoint/2010/main" val="2869797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0809BF-5E6A-3D4F-A36B-CA25D5C14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5C8D3B-A6BF-A249-B2DD-99EDD7739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</a:t>
            </a:r>
            <a:r>
              <a:rPr lang="fr-DZ" dirty="0"/>
              <a:t>iés a la chirurgie:</a:t>
            </a:r>
          </a:p>
          <a:p>
            <a:r>
              <a:rPr lang="fr-DZ" dirty="0"/>
              <a:t>Abcés de la paroi</a:t>
            </a:r>
          </a:p>
          <a:p>
            <a:r>
              <a:rPr lang="fr-DZ" dirty="0"/>
              <a:t>Abcés profond</a:t>
            </a:r>
          </a:p>
          <a:p>
            <a:r>
              <a:rPr lang="fr-FR" dirty="0"/>
              <a:t>L</a:t>
            </a:r>
            <a:r>
              <a:rPr lang="fr-DZ" dirty="0"/>
              <a:t>achage du moignon appendiculaire.</a:t>
            </a:r>
          </a:p>
          <a:p>
            <a:r>
              <a:rPr lang="fr-FR" dirty="0"/>
              <a:t>L</a:t>
            </a:r>
            <a:r>
              <a:rPr lang="fr-DZ" dirty="0"/>
              <a:t>ies a l’hospitalisation:</a:t>
            </a:r>
          </a:p>
          <a:p>
            <a:r>
              <a:rPr lang="fr-FR" dirty="0"/>
              <a:t>I</a:t>
            </a:r>
            <a:r>
              <a:rPr lang="fr-DZ" dirty="0"/>
              <a:t>nfections nosocomiales</a:t>
            </a:r>
          </a:p>
          <a:p>
            <a:r>
              <a:rPr lang="fr-FR" dirty="0"/>
              <a:t>P</a:t>
            </a:r>
            <a:r>
              <a:rPr lang="fr-DZ"/>
              <a:t>neumopathies thrombophlebites</a:t>
            </a:r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1984528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06750D-2FE7-1248-89E7-B2399204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DZ" dirty="0"/>
              <a:t>DEFINITION- INTERETS</a:t>
            </a:r>
            <a:br>
              <a:rPr lang="fr-DZ" dirty="0"/>
            </a:br>
            <a:endParaRPr lang="fr-DZ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1CB7D2-B466-EB47-BD3A-9D4F2AA3B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DZ" dirty="0"/>
              <a:t>MODE DE REVELATION DLR DE LA FID+/-AUTRE SYMPTOME</a:t>
            </a:r>
          </a:p>
          <a:p>
            <a:r>
              <a:rPr lang="fr-DZ" dirty="0"/>
              <a:t>PROBLEME DGC:NECESSITE UNE EXPLORATION MORPHOLOGIQUE</a:t>
            </a:r>
          </a:p>
          <a:p>
            <a:r>
              <a:rPr lang="fr-DZ" dirty="0"/>
              <a:t>APPENDICITE AIGUE++++</a:t>
            </a:r>
          </a:p>
          <a:p>
            <a:r>
              <a:rPr lang="fr-DZ" dirty="0"/>
              <a:t>PLUSIEURS ETIOLOGIES :GYNECOLOGIQUES DIGESTIVES OU UROLOGIQUES</a:t>
            </a:r>
          </a:p>
          <a:p>
            <a:r>
              <a:rPr lang="fr-DZ" dirty="0"/>
              <a:t>STRATEGIE THERAPEUTIQUE DEPEND DE L’ETIOLOGIE</a:t>
            </a:r>
          </a:p>
        </p:txBody>
      </p:sp>
    </p:spTree>
    <p:extLst>
      <p:ext uri="{BB962C8B-B14F-4D97-AF65-F5344CB8AC3E}">
        <p14:creationId xmlns:p14="http://schemas.microsoft.com/office/powerpoint/2010/main" val="491697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B28190-4796-FB40-9464-C5DE2C482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DZ"/>
          </a:p>
        </p:txBody>
      </p:sp>
      <p:pic>
        <p:nvPicPr>
          <p:cNvPr id="3073" name="Picture 1" descr="page4image4176567840">
            <a:extLst>
              <a:ext uri="{FF2B5EF4-FFF2-40B4-BE49-F238E27FC236}">
                <a16:creationId xmlns:a16="http://schemas.microsoft.com/office/drawing/2014/main" id="{913D7029-3BF1-EA4B-B351-45C4690B5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1244" y="0"/>
            <a:ext cx="304800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page4image4176568272">
            <a:extLst>
              <a:ext uri="{FF2B5EF4-FFF2-40B4-BE49-F238E27FC236}">
                <a16:creationId xmlns:a16="http://schemas.microsoft.com/office/drawing/2014/main" id="{2194EC0F-71ED-2E41-8170-42D1E11986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15200" cy="3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age4image4176568864">
            <a:extLst>
              <a:ext uri="{FF2B5EF4-FFF2-40B4-BE49-F238E27FC236}">
                <a16:creationId xmlns:a16="http://schemas.microsoft.com/office/drawing/2014/main" id="{DC958D37-11AF-5C45-AA16-A96CB95BC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366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page4image4176569216">
            <a:extLst>
              <a:ext uri="{FF2B5EF4-FFF2-40B4-BE49-F238E27FC236}">
                <a16:creationId xmlns:a16="http://schemas.microsoft.com/office/drawing/2014/main" id="{032A7826-1994-5C48-A579-1CE81255C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288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page4image4176568560">
            <a:extLst>
              <a:ext uri="{FF2B5EF4-FFF2-40B4-BE49-F238E27FC236}">
                <a16:creationId xmlns:a16="http://schemas.microsoft.com/office/drawing/2014/main" id="{4E31E9C4-C9E8-6844-B5E5-E268675C69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617" y="2121408"/>
            <a:ext cx="4972530" cy="3803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Torsion de l'annexe (trompes et ovaires)">
            <a:extLst>
              <a:ext uri="{FF2B5EF4-FFF2-40B4-BE49-F238E27FC236}">
                <a16:creationId xmlns:a16="http://schemas.microsoft.com/office/drawing/2014/main" id="{64EBF87F-E23E-F345-B0FF-CBD7A79737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253" y="2540508"/>
            <a:ext cx="3530600" cy="338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551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98E4F1-DB2A-454E-AEA3-618F392BE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DZ" dirty="0"/>
              <a:t>CLINIQUE </a:t>
            </a:r>
            <a:br>
              <a:rPr lang="fr-DZ" dirty="0"/>
            </a:br>
            <a:endParaRPr lang="fr-DZ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073940-3144-6F4F-81C2-0E3F12243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DZ" dirty="0"/>
              <a:t>ANAMNESE</a:t>
            </a:r>
          </a:p>
          <a:p>
            <a:r>
              <a:rPr lang="fr-DZ" dirty="0"/>
              <a:t>SIGNES DE GRAVITE</a:t>
            </a:r>
          </a:p>
          <a:p>
            <a:r>
              <a:rPr lang="fr-DZ" dirty="0"/>
              <a:t>EXAMEN PHYSIQUE</a:t>
            </a:r>
          </a:p>
        </p:txBody>
      </p:sp>
    </p:spTree>
    <p:extLst>
      <p:ext uri="{BB962C8B-B14F-4D97-AF65-F5344CB8AC3E}">
        <p14:creationId xmlns:p14="http://schemas.microsoft.com/office/powerpoint/2010/main" val="1121082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0D415F-C6A5-1747-9CB9-0A12B6E60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DZ" dirty="0"/>
              <a:t>ANAMNESE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B8ACE0-FE23-1440-915C-5243F7764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DZ" dirty="0"/>
              <a:t>AGE-SEXE</a:t>
            </a:r>
          </a:p>
          <a:p>
            <a:r>
              <a:rPr lang="fr-DZ" dirty="0"/>
              <a:t>ANTECEDENTS:</a:t>
            </a:r>
          </a:p>
          <a:p>
            <a:pPr marL="0" indent="0">
              <a:buNone/>
            </a:pPr>
            <a:r>
              <a:rPr lang="fr-DZ" dirty="0"/>
              <a:t>        </a:t>
            </a:r>
            <a:r>
              <a:rPr lang="fr-DZ" sz="1600" dirty="0"/>
              <a:t>Gynecologiques</a:t>
            </a:r>
          </a:p>
          <a:p>
            <a:pPr marL="0" indent="0">
              <a:buNone/>
            </a:pPr>
            <a:r>
              <a:rPr lang="fr-DZ" sz="1600" dirty="0"/>
              <a:t>         Laparotomie</a:t>
            </a:r>
          </a:p>
          <a:p>
            <a:pPr marL="0" indent="0">
              <a:buNone/>
            </a:pPr>
            <a:r>
              <a:rPr lang="fr-DZ" sz="1600" dirty="0"/>
              <a:t>          Maladies inflammatoire</a:t>
            </a:r>
          </a:p>
          <a:p>
            <a:pPr marL="0" indent="0">
              <a:buNone/>
            </a:pPr>
            <a:r>
              <a:rPr lang="fr-DZ" sz="1600" dirty="0"/>
              <a:t>          Troubles du transit(neoplasie)</a:t>
            </a:r>
          </a:p>
          <a:p>
            <a:pPr marL="0" indent="0">
              <a:buNone/>
            </a:pPr>
            <a:r>
              <a:rPr lang="fr-DZ" sz="1600" dirty="0"/>
              <a:t>          Urologique</a:t>
            </a:r>
          </a:p>
          <a:p>
            <a:pPr marL="0" indent="0">
              <a:buNone/>
            </a:pPr>
            <a:r>
              <a:rPr lang="fr-DZ" dirty="0"/>
              <a:t>Caractère de la douleur:siège ,mode de début intensite signe associes évolution…</a:t>
            </a:r>
          </a:p>
        </p:txBody>
      </p:sp>
    </p:spTree>
    <p:extLst>
      <p:ext uri="{BB962C8B-B14F-4D97-AF65-F5344CB8AC3E}">
        <p14:creationId xmlns:p14="http://schemas.microsoft.com/office/powerpoint/2010/main" val="3773708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DB4854-D31E-ED4C-A9B0-CEF3FCC5E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</a:t>
            </a:r>
            <a:r>
              <a:rPr lang="fr-DZ" dirty="0"/>
              <a:t>xamen physique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EC1DCD-56FF-4C4E-A1AB-31BCC75A4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</a:t>
            </a:r>
            <a:r>
              <a:rPr lang="fr-DZ" dirty="0"/>
              <a:t>tat général</a:t>
            </a:r>
          </a:p>
          <a:p>
            <a:r>
              <a:rPr lang="fr-FR" dirty="0"/>
              <a:t>I</a:t>
            </a:r>
            <a:r>
              <a:rPr lang="fr-DZ" dirty="0"/>
              <a:t>nspection:cicatrice</a:t>
            </a:r>
          </a:p>
          <a:p>
            <a:r>
              <a:rPr lang="fr-FR" dirty="0"/>
              <a:t>P</a:t>
            </a:r>
            <a:r>
              <a:rPr lang="fr-DZ" dirty="0"/>
              <a:t>alpation:masse ,défense……</a:t>
            </a:r>
          </a:p>
          <a:p>
            <a:r>
              <a:rPr lang="fr-FR" dirty="0" err="1"/>
              <a:t>T</a:t>
            </a:r>
            <a:r>
              <a:rPr lang="fr-DZ" dirty="0"/>
              <a:t>ouchers pelviens:douleur unilaterale,masse ,bombement</a:t>
            </a:r>
          </a:p>
          <a:p>
            <a:r>
              <a:rPr lang="fr-FR" dirty="0"/>
              <a:t>O</a:t>
            </a:r>
            <a:r>
              <a:rPr lang="fr-DZ" dirty="0"/>
              <a:t>rifices herniaires</a:t>
            </a:r>
          </a:p>
        </p:txBody>
      </p:sp>
    </p:spTree>
    <p:extLst>
      <p:ext uri="{BB962C8B-B14F-4D97-AF65-F5344CB8AC3E}">
        <p14:creationId xmlns:p14="http://schemas.microsoft.com/office/powerpoint/2010/main" val="476201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3D26E9-C4C5-7946-A4BA-F8C5210F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DZ" dirty="0"/>
              <a:t>biologie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0D3178-7ED5-7B4D-8546-98C817AD9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DZ" dirty="0"/>
              <a:t>Aucun paramètre biologique (leucocyte,CRP) n’a de valeur diagnostique individuelle suffisamment élevée pour permettre de confirmer  ou d’exclure un DGC (appendicite)</a:t>
            </a:r>
          </a:p>
        </p:txBody>
      </p:sp>
    </p:spTree>
    <p:extLst>
      <p:ext uri="{BB962C8B-B14F-4D97-AF65-F5344CB8AC3E}">
        <p14:creationId xmlns:p14="http://schemas.microsoft.com/office/powerpoint/2010/main" val="381359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664D35-A21A-D64A-A925-DFD5E1729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</a:t>
            </a:r>
            <a:r>
              <a:rPr lang="fr-DZ" dirty="0"/>
              <a:t>as clinique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FF1253-F332-C440-B9BB-5BE1D0765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DZ" dirty="0"/>
              <a:t>MLLE Ratiba 22ans, sans ATCDTS notables consulte aux urgences de l’hopital oû vous êtes de garde mardi a 14h</a:t>
            </a:r>
          </a:p>
          <a:p>
            <a:r>
              <a:rPr lang="fr-FR" dirty="0"/>
              <a:t>E</a:t>
            </a:r>
            <a:r>
              <a:rPr lang="fr-DZ" dirty="0"/>
              <a:t>lle se plaint d’une douleur apparue initialement dimanche soir de mani</a:t>
            </a:r>
            <a:r>
              <a:rPr lang="fr-FR" dirty="0" err="1"/>
              <a:t>è</a:t>
            </a:r>
            <a:r>
              <a:rPr lang="fr-DZ" dirty="0"/>
              <a:t>re diffuse puis se localisant vers la FID .cette douleur est d’intensité moyenne mais gène la patiente à la marche.</a:t>
            </a:r>
            <a:r>
              <a:rPr lang="fr-FR" dirty="0"/>
              <a:t> </a:t>
            </a:r>
          </a:p>
          <a:p>
            <a:r>
              <a:rPr lang="fr-FR" dirty="0"/>
              <a:t>E</a:t>
            </a:r>
            <a:r>
              <a:rPr lang="fr-DZ" dirty="0"/>
              <a:t>lle a </a:t>
            </a:r>
            <a:r>
              <a:rPr lang="fr-FR" dirty="0"/>
              <a:t>été</a:t>
            </a:r>
            <a:r>
              <a:rPr lang="fr-DZ" dirty="0"/>
              <a:t> normalement a la selle ce matin mais a vomi a deux reprises .la patiente se dit fievreuse .</a:t>
            </a:r>
          </a:p>
          <a:p>
            <a:r>
              <a:rPr lang="fr-FR" dirty="0"/>
              <a:t>S</a:t>
            </a:r>
            <a:r>
              <a:rPr lang="fr-DZ" dirty="0"/>
              <a:t>es dernieres règles ,normales datent d’il ya 7 jours .</a:t>
            </a:r>
          </a:p>
          <a:p>
            <a:pPr marL="0" indent="0">
              <a:buNone/>
            </a:pPr>
            <a:endParaRPr lang="fr-D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15673769-C851-6C41-B087-0B5932519388}"/>
                  </a:ext>
                </a:extLst>
              </p14:cNvPr>
              <p14:cNvContentPartPr/>
              <p14:nvPr/>
            </p14:nvContentPartPr>
            <p14:xfrm>
              <a:off x="2648422" y="1518524"/>
              <a:ext cx="360" cy="360"/>
            </p14:xfrm>
          </p:contentPart>
        </mc:Choice>
        <mc:Fallback xmlns=""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15673769-C851-6C41-B087-0B593251938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39422" y="1509884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83778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08D93A-24B6-374B-BD1E-7A7A2727D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DZ" dirty="0"/>
              <a:t>imagerie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BF8114-8281-0248-8C3B-FA5A43BDA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dirty="0"/>
              <a:t>E</a:t>
            </a:r>
            <a:r>
              <a:rPr lang="fr-DZ" dirty="0"/>
              <a:t>chographie / Scanner</a:t>
            </a:r>
          </a:p>
          <a:p>
            <a:endParaRPr lang="fr-DZ" dirty="0"/>
          </a:p>
          <a:p>
            <a:endParaRPr lang="fr-DZ" dirty="0"/>
          </a:p>
        </p:txBody>
      </p:sp>
      <p:pic>
        <p:nvPicPr>
          <p:cNvPr id="2052" name="Picture 4" descr="Appendicite">
            <a:extLst>
              <a:ext uri="{FF2B5EF4-FFF2-40B4-BE49-F238E27FC236}">
                <a16:creationId xmlns:a16="http://schemas.microsoft.com/office/drawing/2014/main" id="{BCF12E05-60A5-184B-8EFB-4C376D84D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400" y="2978150"/>
            <a:ext cx="2641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ours">
            <a:extLst>
              <a:ext uri="{FF2B5EF4-FFF2-40B4-BE49-F238E27FC236}">
                <a16:creationId xmlns:a16="http://schemas.microsoft.com/office/drawing/2014/main" id="{DFA083F2-B3BE-DC49-9126-BE9AE906E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752" y="2978150"/>
            <a:ext cx="3213100" cy="252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Radiologues &amp; Associés : cabinet et clinique de radiologie, IRM, Scanner,  échographie, mammographie, pédiatrie sur Bordeaux(Gironde-CUB) - Sommaire -  Banque d'images radiologiques - abdomen - tube digestif">
            <a:extLst>
              <a:ext uri="{FF2B5EF4-FFF2-40B4-BE49-F238E27FC236}">
                <a16:creationId xmlns:a16="http://schemas.microsoft.com/office/drawing/2014/main" id="{00E738BD-EA0E-CB41-AF3D-F36AFD143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341" y="2965450"/>
            <a:ext cx="3035300" cy="252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97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FD57AB-B8A2-B74D-A08B-26E30367D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</a:t>
            </a:r>
            <a:r>
              <a:rPr lang="fr-DZ" dirty="0"/>
              <a:t>utres examens </a:t>
            </a:r>
            <a:br>
              <a:rPr lang="fr-DZ" dirty="0"/>
            </a:br>
            <a:endParaRPr lang="fr-DZ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15FEC9-4E59-3543-B533-7612575BC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DZ" dirty="0"/>
              <a:t>IRM</a:t>
            </a:r>
          </a:p>
          <a:p>
            <a:r>
              <a:rPr lang="fr-DZ" dirty="0"/>
              <a:t>ASP</a:t>
            </a:r>
          </a:p>
          <a:p>
            <a:r>
              <a:rPr lang="fr-DZ" dirty="0"/>
              <a:t>COLONOSCOPIE</a:t>
            </a:r>
          </a:p>
        </p:txBody>
      </p:sp>
    </p:spTree>
    <p:extLst>
      <p:ext uri="{BB962C8B-B14F-4D97-AF65-F5344CB8AC3E}">
        <p14:creationId xmlns:p14="http://schemas.microsoft.com/office/powerpoint/2010/main" val="2896269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D30C12-7E15-F145-8CF7-CDFC3D12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DZ" dirty="0"/>
              <a:t>Laparoscopie en urgence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313458-F553-FC4D-85D2-16C6E0FE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</a:t>
            </a:r>
            <a:r>
              <a:rPr lang="fr-DZ" dirty="0"/>
              <a:t>roposee si l’imagerie est non contributive essentiellement chez la jeune femme</a:t>
            </a:r>
          </a:p>
          <a:p>
            <a:r>
              <a:rPr lang="fr-FR" dirty="0"/>
              <a:t>I</a:t>
            </a:r>
            <a:r>
              <a:rPr lang="fr-DZ" dirty="0"/>
              <a:t>nteret therapeutique</a:t>
            </a:r>
          </a:p>
          <a:p>
            <a:r>
              <a:rPr lang="fr-FR" dirty="0"/>
              <a:t>L</a:t>
            </a:r>
            <a:r>
              <a:rPr lang="fr-DZ" dirty="0"/>
              <a:t>imite:AG</a:t>
            </a:r>
          </a:p>
        </p:txBody>
      </p:sp>
    </p:spTree>
    <p:extLst>
      <p:ext uri="{BB962C8B-B14F-4D97-AF65-F5344CB8AC3E}">
        <p14:creationId xmlns:p14="http://schemas.microsoft.com/office/powerpoint/2010/main" val="2815090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22E4D7-359C-7A4F-B135-C2E17427E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DZ" dirty="0"/>
              <a:t>DIAGNOSTIC ETIOLOGIQUE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9F5A7D-F062-EF44-8876-221DE8035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782742"/>
            <a:ext cx="10058400" cy="40507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altLang="fr-DZ" b="1" dirty="0">
                <a:solidFill>
                  <a:schemeClr val="hlink"/>
                </a:solidFill>
                <a:latin typeface="Algerian" panose="020F0502020204030204" pitchFamily="34" charset="0"/>
              </a:rPr>
              <a:t>Affections chirurgicales digestives</a:t>
            </a:r>
            <a:r>
              <a:rPr lang="fr-FR" altLang="fr-DZ" b="1" dirty="0"/>
              <a:t> </a:t>
            </a:r>
          </a:p>
          <a:p>
            <a:r>
              <a:rPr lang="fr-FR" altLang="fr-DZ" dirty="0"/>
              <a:t>Appendicite aigue</a:t>
            </a:r>
          </a:p>
          <a:p>
            <a:r>
              <a:rPr lang="fr-FR" altLang="fr-DZ" dirty="0"/>
              <a:t>Diverticule de Meckel compliqué: </a:t>
            </a:r>
            <a:r>
              <a:rPr lang="fr-FR" altLang="fr-DZ" dirty="0" err="1"/>
              <a:t>dgc</a:t>
            </a:r>
            <a:r>
              <a:rPr lang="fr-FR" altLang="fr-DZ" dirty="0"/>
              <a:t> de certitude est opératoire</a:t>
            </a:r>
            <a:endParaRPr lang="fr-FR" altLang="fr-DZ" dirty="0">
              <a:solidFill>
                <a:srgbClr val="FF0000"/>
              </a:solidFill>
            </a:endParaRPr>
          </a:p>
          <a:p>
            <a:r>
              <a:rPr lang="fr-FR" altLang="fr-DZ" dirty="0"/>
              <a:t>Perforation d’ulcère </a:t>
            </a:r>
            <a:r>
              <a:rPr lang="fr-FR" altLang="fr-DZ" dirty="0" err="1"/>
              <a:t>gastro-duodénal</a:t>
            </a:r>
            <a:endParaRPr lang="fr-FR" altLang="fr-DZ" dirty="0">
              <a:hlinkClick r:id="rId2"/>
            </a:endParaRPr>
          </a:p>
          <a:p>
            <a:r>
              <a:rPr lang="fr-FR" altLang="fr-DZ" dirty="0"/>
              <a:t>Cholécystite aigue</a:t>
            </a:r>
          </a:p>
          <a:p>
            <a:r>
              <a:rPr lang="fr-FR" altLang="fr-DZ" dirty="0"/>
              <a:t>Tumeurs malignes </a:t>
            </a:r>
          </a:p>
          <a:p>
            <a:r>
              <a:rPr lang="fr-FR" altLang="fr-DZ" dirty="0"/>
              <a:t>Colites </a:t>
            </a:r>
            <a:r>
              <a:rPr lang="fr-FR" altLang="fr-DZ" dirty="0" err="1"/>
              <a:t>ischemiques</a:t>
            </a:r>
            <a:r>
              <a:rPr lang="fr-FR" altLang="fr-DZ" dirty="0"/>
              <a:t> et </a:t>
            </a:r>
            <a:r>
              <a:rPr lang="fr-FR" altLang="fr-DZ" dirty="0" err="1"/>
              <a:t>neutropenique</a:t>
            </a:r>
            <a:endParaRPr lang="fr-FR" altLang="fr-DZ" dirty="0"/>
          </a:p>
          <a:p>
            <a:pPr>
              <a:buNone/>
            </a:pPr>
            <a:r>
              <a:rPr lang="fr-FR" altLang="fr-DZ" b="1" dirty="0"/>
              <a:t>    </a:t>
            </a:r>
            <a:r>
              <a:rPr lang="fr-FR" altLang="fr-DZ" b="1" dirty="0">
                <a:solidFill>
                  <a:schemeClr val="hlink"/>
                </a:solidFill>
                <a:latin typeface="Algerian" panose="020F0502020204030204" pitchFamily="34" charset="0"/>
              </a:rPr>
              <a:t>Affections gynécologiques</a:t>
            </a:r>
            <a:r>
              <a:rPr lang="fr-FR" altLang="fr-DZ" b="1" dirty="0"/>
              <a:t> </a:t>
            </a:r>
            <a:endParaRPr lang="fr-FR" altLang="fr-DZ" dirty="0"/>
          </a:p>
          <a:p>
            <a:r>
              <a:rPr lang="fr-FR" altLang="fr-DZ" dirty="0"/>
              <a:t>Torsion d’un kyste de l’ovaire : intérêt de l’échographie</a:t>
            </a:r>
          </a:p>
          <a:p>
            <a:r>
              <a:rPr lang="fr-FR" altLang="fr-DZ" dirty="0"/>
              <a:t>Salpingite</a:t>
            </a:r>
            <a:r>
              <a:rPr lang="fr-FR" altLang="fr-DZ" b="1" dirty="0"/>
              <a:t> </a:t>
            </a:r>
            <a:endParaRPr lang="fr-FR" altLang="fr-DZ" dirty="0"/>
          </a:p>
          <a:p>
            <a:r>
              <a:rPr lang="fr-FR" altLang="fr-DZ" dirty="0"/>
              <a:t>rupture d'un follicule ovarien</a:t>
            </a:r>
          </a:p>
          <a:p>
            <a:r>
              <a:rPr lang="fr-FR" altLang="fr-DZ" dirty="0"/>
              <a:t>la rupture de grossesse tubaire</a:t>
            </a:r>
          </a:p>
          <a:p>
            <a:r>
              <a:rPr lang="fr-FR" altLang="fr-DZ" dirty="0" err="1"/>
              <a:t>Mittelschmertz</a:t>
            </a:r>
            <a:r>
              <a:rPr lang="fr-FR" altLang="fr-DZ" dirty="0"/>
              <a:t> </a:t>
            </a:r>
          </a:p>
          <a:p>
            <a:endParaRPr lang="fr-FR" altLang="fr-DZ" dirty="0"/>
          </a:p>
          <a:p>
            <a:endParaRPr lang="fr-FR" altLang="fr-DZ" dirty="0"/>
          </a:p>
          <a:p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2761943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B07E82-FB19-CC4E-8E36-FF6E618FA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DZ" b="1" dirty="0">
                <a:solidFill>
                  <a:schemeClr val="hlink"/>
                </a:solidFill>
                <a:latin typeface="Algerian" panose="020F0502020204030204" pitchFamily="34" charset="0"/>
              </a:rPr>
              <a:t>Affections médicales</a:t>
            </a:r>
            <a:r>
              <a:rPr lang="fr-FR" altLang="fr-DZ" b="1" dirty="0"/>
              <a:t> </a:t>
            </a:r>
            <a:br>
              <a:rPr lang="fr-FR" altLang="fr-DZ" dirty="0"/>
            </a:br>
            <a:endParaRPr lang="fr-DZ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BFBA52-5313-F540-81A5-A7C01F438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altLang="fr-DZ" dirty="0"/>
              <a:t>Pneumopathies de la base droite </a:t>
            </a:r>
          </a:p>
          <a:p>
            <a:r>
              <a:rPr lang="fr-FR" altLang="fr-DZ" dirty="0"/>
              <a:t>Colique néphrétique</a:t>
            </a:r>
          </a:p>
          <a:p>
            <a:r>
              <a:rPr lang="fr-FR" altLang="fr-DZ" dirty="0"/>
              <a:t>les infections urinaires</a:t>
            </a:r>
          </a:p>
          <a:p>
            <a:r>
              <a:rPr lang="fr-FR" altLang="fr-DZ" dirty="0"/>
              <a:t>Lithiases urinaires</a:t>
            </a:r>
          </a:p>
          <a:p>
            <a:r>
              <a:rPr lang="fr-FR" altLang="fr-DZ" dirty="0"/>
              <a:t>Prostatite. </a:t>
            </a:r>
          </a:p>
          <a:p>
            <a:r>
              <a:rPr lang="fr-FR" altLang="fr-DZ" dirty="0" err="1"/>
              <a:t>Adénolymphite</a:t>
            </a:r>
            <a:r>
              <a:rPr lang="fr-FR" altLang="fr-DZ" dirty="0"/>
              <a:t> : </a:t>
            </a:r>
            <a:r>
              <a:rPr lang="fr-FR" altLang="fr-DZ" dirty="0" err="1"/>
              <a:t>dgc</a:t>
            </a:r>
            <a:r>
              <a:rPr lang="fr-FR" altLang="fr-DZ" dirty="0"/>
              <a:t> de certitude opératoire</a:t>
            </a:r>
          </a:p>
          <a:p>
            <a:r>
              <a:rPr lang="fr-FR" altLang="fr-DZ" dirty="0"/>
              <a:t>les infections rhinopharyngés et angine</a:t>
            </a:r>
            <a:endParaRPr lang="fr-FR" altLang="fr-DZ" dirty="0">
              <a:hlinkClick r:id="rId2"/>
            </a:endParaRPr>
          </a:p>
          <a:p>
            <a:r>
              <a:rPr lang="fr-FR" altLang="fr-DZ" dirty="0"/>
              <a:t>Hépatite virale en phase pré-</a:t>
            </a:r>
            <a:r>
              <a:rPr lang="fr-FR" altLang="fr-DZ" dirty="0" err="1"/>
              <a:t>icterique</a:t>
            </a:r>
            <a:endParaRPr lang="fr-FR" altLang="fr-DZ" dirty="0"/>
          </a:p>
          <a:p>
            <a:r>
              <a:rPr lang="fr-FR" altLang="fr-DZ" dirty="0"/>
              <a:t>Maladies éruptives </a:t>
            </a:r>
          </a:p>
          <a:p>
            <a:r>
              <a:rPr lang="fr-FR" altLang="fr-DZ" dirty="0"/>
              <a:t>Parasitoses </a:t>
            </a:r>
          </a:p>
          <a:p>
            <a:r>
              <a:rPr lang="fr-FR" altLang="fr-DZ" dirty="0"/>
              <a:t>gastro-entérite </a:t>
            </a:r>
          </a:p>
          <a:p>
            <a:r>
              <a:rPr lang="fr-FR" altLang="fr-DZ" dirty="0"/>
              <a:t>Maladie de </a:t>
            </a:r>
            <a:r>
              <a:rPr lang="fr-FR" altLang="fr-DZ" dirty="0" err="1"/>
              <a:t>Crohn</a:t>
            </a:r>
            <a:r>
              <a:rPr lang="fr-FR" altLang="fr-DZ" dirty="0"/>
              <a:t>+++</a:t>
            </a:r>
          </a:p>
          <a:p>
            <a:r>
              <a:rPr lang="fr-FR" altLang="fr-DZ" dirty="0"/>
              <a:t>TBC</a:t>
            </a:r>
          </a:p>
          <a:p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3916566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2470BD-7BEA-CC41-9893-12A64ECD2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DZ" dirty="0"/>
              <a:t>Score d’alvarado</a:t>
            </a:r>
          </a:p>
        </p:txBody>
      </p:sp>
      <p:pic>
        <p:nvPicPr>
          <p:cNvPr id="4098" name="Picture 2" descr="Scores utiles en Médecine d'urgence">
            <a:extLst>
              <a:ext uri="{FF2B5EF4-FFF2-40B4-BE49-F238E27FC236}">
                <a16:creationId xmlns:a16="http://schemas.microsoft.com/office/drawing/2014/main" id="{16A91D45-9936-694F-B492-4EB39D4524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" y="2381956"/>
            <a:ext cx="3657247" cy="321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5170DD6B-E54B-E04C-876A-D1C381159A3E}"/>
              </a:ext>
            </a:extLst>
          </p:cNvPr>
          <p:cNvSpPr txBox="1"/>
          <p:nvPr/>
        </p:nvSpPr>
        <p:spPr>
          <a:xfrm>
            <a:off x="5779911" y="2777856"/>
            <a:ext cx="54412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</a:t>
            </a:r>
            <a:r>
              <a:rPr lang="fr-DZ" dirty="0"/>
              <a:t>core &gt;6 :indication d’une appendicectomie peut être proposée en urgence.</a:t>
            </a:r>
          </a:p>
          <a:p>
            <a:endParaRPr lang="fr-DZ" dirty="0"/>
          </a:p>
          <a:p>
            <a:r>
              <a:rPr lang="fr-FR" dirty="0"/>
              <a:t>S</a:t>
            </a:r>
            <a:r>
              <a:rPr lang="fr-DZ" dirty="0"/>
              <a:t>core&lt;4 :appendicite peu probable.</a:t>
            </a:r>
          </a:p>
          <a:p>
            <a:endParaRPr lang="fr-DZ" dirty="0"/>
          </a:p>
          <a:p>
            <a:endParaRPr lang="fr-DZ" dirty="0"/>
          </a:p>
          <a:p>
            <a:r>
              <a:rPr lang="fr-FR" dirty="0"/>
              <a:t>S</a:t>
            </a:r>
            <a:r>
              <a:rPr lang="fr-DZ" dirty="0"/>
              <a:t>core 4-6:imagerie pour completer les données.</a:t>
            </a:r>
          </a:p>
        </p:txBody>
      </p:sp>
    </p:spTree>
    <p:extLst>
      <p:ext uri="{BB962C8B-B14F-4D97-AF65-F5344CB8AC3E}">
        <p14:creationId xmlns:p14="http://schemas.microsoft.com/office/powerpoint/2010/main" val="24099304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68C17F-8CB9-C443-80FD-79EFC9708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DZ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7DBBDC-B930-8F48-8070-6D1B53A2B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</a:t>
            </a:r>
            <a:r>
              <a:rPr lang="fr-DZ" dirty="0"/>
              <a:t>ituation clinique tres frequente</a:t>
            </a:r>
          </a:p>
          <a:p>
            <a:r>
              <a:rPr lang="fr-FR" dirty="0"/>
              <a:t>N</a:t>
            </a:r>
            <a:r>
              <a:rPr lang="fr-DZ" dirty="0"/>
              <a:t>ombreuses affections dont certaines graves.</a:t>
            </a:r>
          </a:p>
          <a:p>
            <a:r>
              <a:rPr lang="fr-FR" dirty="0"/>
              <a:t>S</a:t>
            </a:r>
            <a:r>
              <a:rPr lang="fr-DZ" dirty="0"/>
              <a:t>core d’Alvarado peut être utile.</a:t>
            </a:r>
          </a:p>
          <a:p>
            <a:r>
              <a:rPr lang="fr-FR" dirty="0"/>
              <a:t>L</a:t>
            </a:r>
            <a:r>
              <a:rPr lang="fr-DZ" dirty="0"/>
              <a:t>e choix des examens complementaires est dicté par l’examen clinique </a:t>
            </a:r>
          </a:p>
          <a:p>
            <a:endParaRPr lang="fr-DZ" dirty="0"/>
          </a:p>
          <a:p>
            <a:endParaRPr lang="fr-DZ" dirty="0"/>
          </a:p>
          <a:p>
            <a:endParaRPr lang="fr-DZ" dirty="0"/>
          </a:p>
          <a:p>
            <a:pPr algn="r"/>
            <a:r>
              <a:rPr lang="fr-DZ" dirty="0"/>
              <a:t> Merci</a:t>
            </a:r>
          </a:p>
        </p:txBody>
      </p:sp>
    </p:spTree>
    <p:extLst>
      <p:ext uri="{BB962C8B-B14F-4D97-AF65-F5344CB8AC3E}">
        <p14:creationId xmlns:p14="http://schemas.microsoft.com/office/powerpoint/2010/main" val="4013147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D4588A-3839-5C4B-B71D-D655ED97C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9531"/>
            <a:ext cx="10058400" cy="1339313"/>
          </a:xfrm>
        </p:spPr>
        <p:txBody>
          <a:bodyPr/>
          <a:lstStyle/>
          <a:p>
            <a:pPr algn="ctr"/>
            <a:r>
              <a:rPr lang="fr-DZ" dirty="0"/>
              <a:t>questions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B7309B-F22E-2842-B0D2-0751343EE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359" y="1403604"/>
            <a:ext cx="10058400" cy="4050792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D</a:t>
            </a:r>
            <a:r>
              <a:rPr lang="fr-DZ" dirty="0"/>
              <a:t>ettailler votre examen clinique sans l’interrogatoire .c’est quoi le signe de Mac Burney? </a:t>
            </a:r>
            <a:r>
              <a:rPr lang="fr-FR" dirty="0"/>
              <a:t>Q</a:t>
            </a:r>
            <a:r>
              <a:rPr lang="fr-DZ" dirty="0"/>
              <a:t>ue signe t-il?</a:t>
            </a:r>
          </a:p>
          <a:p>
            <a:r>
              <a:rPr lang="fr-FR" dirty="0"/>
              <a:t>Q</a:t>
            </a:r>
            <a:r>
              <a:rPr lang="fr-DZ" dirty="0"/>
              <a:t>uel est le diagnostic le plus probable? </a:t>
            </a:r>
            <a:r>
              <a:rPr lang="fr-FR" dirty="0"/>
              <a:t>J</a:t>
            </a:r>
            <a:r>
              <a:rPr lang="fr-DZ" dirty="0"/>
              <a:t>ustifiez</a:t>
            </a:r>
          </a:p>
          <a:p>
            <a:r>
              <a:rPr lang="fr-FR" dirty="0"/>
              <a:t>Q</a:t>
            </a:r>
            <a:r>
              <a:rPr lang="fr-DZ" dirty="0"/>
              <a:t>uels sont les autres diagnostics a evoquer devant une douleur brutalle de la FID</a:t>
            </a:r>
          </a:p>
          <a:p>
            <a:r>
              <a:rPr lang="fr-FR" dirty="0"/>
              <a:t>Q</a:t>
            </a:r>
            <a:r>
              <a:rPr lang="fr-DZ" dirty="0"/>
              <a:t>uels examens paracliniques demandez vous?</a:t>
            </a:r>
          </a:p>
          <a:p>
            <a:r>
              <a:rPr lang="fr-FR" dirty="0"/>
              <a:t>U</a:t>
            </a:r>
            <a:r>
              <a:rPr lang="fr-DZ" dirty="0"/>
              <a:t>n scanner a </a:t>
            </a:r>
            <a:r>
              <a:rPr lang="fr-FR" dirty="0"/>
              <a:t>été</a:t>
            </a:r>
            <a:r>
              <a:rPr lang="fr-DZ" dirty="0"/>
              <a:t> prescrit,interpretez les résultats</a:t>
            </a:r>
          </a:p>
          <a:p>
            <a:r>
              <a:rPr lang="fr-FR" dirty="0"/>
              <a:t>Q</a:t>
            </a:r>
            <a:r>
              <a:rPr lang="fr-DZ" dirty="0"/>
              <a:t>uelles sont les cinq localisations appendiculaires et</a:t>
            </a:r>
          </a:p>
          <a:p>
            <a:pPr marL="0" indent="0">
              <a:buNone/>
            </a:pPr>
            <a:r>
              <a:rPr lang="fr-DZ" dirty="0"/>
              <a:t> la clinique correspondante ?</a:t>
            </a:r>
          </a:p>
          <a:p>
            <a:r>
              <a:rPr lang="fr-FR" dirty="0"/>
              <a:t>Q</a:t>
            </a:r>
            <a:r>
              <a:rPr lang="fr-DZ" dirty="0"/>
              <a:t>uelle est votre prise en charge?</a:t>
            </a:r>
          </a:p>
          <a:p>
            <a:r>
              <a:rPr lang="fr-FR" dirty="0"/>
              <a:t>J</a:t>
            </a:r>
            <a:r>
              <a:rPr lang="fr-DZ" dirty="0"/>
              <a:t>uste avant la sortie a j4 l’infirmière vous appelle pour</a:t>
            </a:r>
          </a:p>
          <a:p>
            <a:pPr marL="0" indent="0">
              <a:buNone/>
            </a:pPr>
            <a:r>
              <a:rPr lang="fr-DZ" dirty="0"/>
              <a:t>un pic fébrile à 38,4 quels diagnostics evoquez vous? </a:t>
            </a:r>
          </a:p>
          <a:p>
            <a:endParaRPr lang="fr-DZ" dirty="0"/>
          </a:p>
          <a:p>
            <a:endParaRPr lang="fr-DZ" dirty="0"/>
          </a:p>
          <a:p>
            <a:pPr marL="0" indent="0">
              <a:buNone/>
            </a:pPr>
            <a:endParaRPr lang="fr-DZ" dirty="0"/>
          </a:p>
          <a:p>
            <a:endParaRPr lang="fr-DZ" dirty="0"/>
          </a:p>
        </p:txBody>
      </p:sp>
      <p:pic>
        <p:nvPicPr>
          <p:cNvPr id="1030" name="Picture 6" descr="Appendicite">
            <a:extLst>
              <a:ext uri="{FF2B5EF4-FFF2-40B4-BE49-F238E27FC236}">
                <a16:creationId xmlns:a16="http://schemas.microsoft.com/office/drawing/2014/main" id="{60545D21-42C6-EF4D-984C-287FB1D48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355" y="3127022"/>
            <a:ext cx="2675467" cy="216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3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C870C9-A9DF-7543-AEC9-6811615AA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DZ" dirty="0"/>
              <a:t>corrections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053989-AB26-2946-9670-95670AA3F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DZ" dirty="0"/>
              <a:t>Question 1     EXAMEN CLINIQUE</a:t>
            </a:r>
          </a:p>
          <a:p>
            <a:r>
              <a:rPr lang="fr-DZ" u="sng" dirty="0"/>
              <a:t>Examen général:</a:t>
            </a:r>
          </a:p>
          <a:p>
            <a:pPr marL="0" indent="0">
              <a:buNone/>
            </a:pPr>
            <a:r>
              <a:rPr lang="fr-FR" dirty="0"/>
              <a:t>C</a:t>
            </a:r>
            <a:r>
              <a:rPr lang="fr-DZ" dirty="0"/>
              <a:t>onstantes :pouls TA  température en général&lt;39 sauf complications type abcés</a:t>
            </a:r>
          </a:p>
          <a:p>
            <a:pPr marL="0" indent="0">
              <a:buNone/>
            </a:pPr>
            <a:r>
              <a:rPr lang="fr-FR" dirty="0"/>
              <a:t>L</a:t>
            </a:r>
            <a:r>
              <a:rPr lang="fr-DZ" dirty="0"/>
              <a:t>angue saburrale et érythrose des pomettes</a:t>
            </a:r>
          </a:p>
          <a:p>
            <a:pPr marL="0" indent="0">
              <a:buNone/>
            </a:pPr>
            <a:r>
              <a:rPr lang="fr-DZ" dirty="0"/>
              <a:t> </a:t>
            </a:r>
            <a:r>
              <a:rPr lang="fr-DZ" u="sng" dirty="0"/>
              <a:t>Examen abdominal:</a:t>
            </a:r>
          </a:p>
          <a:p>
            <a:pPr marL="0" indent="0">
              <a:buNone/>
            </a:pPr>
            <a:r>
              <a:rPr lang="fr-FR" dirty="0"/>
              <a:t>I</a:t>
            </a:r>
            <a:r>
              <a:rPr lang="fr-DZ" dirty="0"/>
              <a:t>nspection :cicatrice ,respiration abdominale,distension et psoitis</a:t>
            </a:r>
          </a:p>
          <a:p>
            <a:pPr marL="0" indent="0">
              <a:buNone/>
            </a:pPr>
            <a:r>
              <a:rPr lang="fr-FR" dirty="0"/>
              <a:t>P</a:t>
            </a:r>
            <a:r>
              <a:rPr lang="fr-DZ" dirty="0"/>
              <a:t>alpation:douleur provoquée défense ,contracture, orifices herniaires ,masse,TR et touchers pelviens.</a:t>
            </a:r>
          </a:p>
          <a:p>
            <a:pPr marL="0" indent="0">
              <a:buNone/>
            </a:pPr>
            <a:r>
              <a:rPr lang="fr-FR" dirty="0"/>
              <a:t>P</a:t>
            </a:r>
            <a:r>
              <a:rPr lang="fr-DZ" dirty="0"/>
              <a:t>ercussion: meteorisme douleur</a:t>
            </a:r>
          </a:p>
          <a:p>
            <a:pPr marL="0" indent="0">
              <a:buNone/>
            </a:pPr>
            <a:r>
              <a:rPr lang="fr-FR" dirty="0"/>
              <a:t>A</a:t>
            </a:r>
            <a:r>
              <a:rPr lang="fr-DZ" dirty="0"/>
              <a:t>uscultation: BHA</a:t>
            </a:r>
          </a:p>
          <a:p>
            <a:pPr marL="0" indent="0">
              <a:buNone/>
            </a:pPr>
            <a:r>
              <a:rPr lang="fr-DZ" dirty="0"/>
              <a:t>Mac Burney = </a:t>
            </a:r>
            <a:r>
              <a:rPr lang="fr-DZ" dirty="0">
                <a:solidFill>
                  <a:srgbClr val="FF0000"/>
                </a:solidFill>
              </a:rPr>
              <a:t>IRRITATION PERITONEALE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98EE01FC-4F05-3D4B-BE3E-203DBF3D5C0E}"/>
                  </a:ext>
                </a:extLst>
              </p14:cNvPr>
              <p14:cNvContentPartPr/>
              <p14:nvPr/>
            </p14:nvContentPartPr>
            <p14:xfrm>
              <a:off x="3551302" y="2650724"/>
              <a:ext cx="1568160" cy="644760"/>
            </p14:xfrm>
          </p:contentPart>
        </mc:Choice>
        <mc:Fallback xmlns=""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98EE01FC-4F05-3D4B-BE3E-203DBF3D5C0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42302" y="2641724"/>
                <a:ext cx="1585800" cy="66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3E83EB3B-B975-A843-93BB-7D0A9E6B9CF0}"/>
                  </a:ext>
                </a:extLst>
              </p14:cNvPr>
              <p14:cNvContentPartPr/>
              <p14:nvPr/>
            </p14:nvContentPartPr>
            <p14:xfrm>
              <a:off x="6225022" y="2737124"/>
              <a:ext cx="425160" cy="610560"/>
            </p14:xfrm>
          </p:contentPart>
        </mc:Choice>
        <mc:Fallback xmlns=""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3E83EB3B-B975-A843-93BB-7D0A9E6B9CF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216022" y="2728484"/>
                <a:ext cx="442800" cy="62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Encre 5">
                <a:extLst>
                  <a:ext uri="{FF2B5EF4-FFF2-40B4-BE49-F238E27FC236}">
                    <a16:creationId xmlns:a16="http://schemas.microsoft.com/office/drawing/2014/main" id="{AEEA6754-3EEE-A84C-AD57-4E5A840F59D2}"/>
                  </a:ext>
                </a:extLst>
              </p14:cNvPr>
              <p14:cNvContentPartPr/>
              <p14:nvPr/>
            </p14:nvContentPartPr>
            <p14:xfrm>
              <a:off x="2360422" y="3919004"/>
              <a:ext cx="1169280" cy="482760"/>
            </p14:xfrm>
          </p:contentPart>
        </mc:Choice>
        <mc:Fallback xmlns="">
          <p:pic>
            <p:nvPicPr>
              <p:cNvPr id="6" name="Encre 5">
                <a:extLst>
                  <a:ext uri="{FF2B5EF4-FFF2-40B4-BE49-F238E27FC236}">
                    <a16:creationId xmlns:a16="http://schemas.microsoft.com/office/drawing/2014/main" id="{AEEA6754-3EEE-A84C-AD57-4E5A840F59D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51422" y="3910364"/>
                <a:ext cx="1186920" cy="50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6A875513-948E-F14A-A6D5-9C0522CD25A5}"/>
                  </a:ext>
                </a:extLst>
              </p14:cNvPr>
              <p14:cNvContentPartPr/>
              <p14:nvPr/>
            </p14:nvContentPartPr>
            <p14:xfrm>
              <a:off x="7483222" y="3851324"/>
              <a:ext cx="1090080" cy="608400"/>
            </p14:xfrm>
          </p:contentPart>
        </mc:Choice>
        <mc:Fallback xmlns=""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6A875513-948E-F14A-A6D5-9C0522CD25A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474582" y="3842684"/>
                <a:ext cx="1107720" cy="62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Encre 7">
                <a:extLst>
                  <a:ext uri="{FF2B5EF4-FFF2-40B4-BE49-F238E27FC236}">
                    <a16:creationId xmlns:a16="http://schemas.microsoft.com/office/drawing/2014/main" id="{F17F1864-42B3-4A41-8865-D2DB7FDD00DB}"/>
                  </a:ext>
                </a:extLst>
              </p14:cNvPr>
              <p14:cNvContentPartPr/>
              <p14:nvPr/>
            </p14:nvContentPartPr>
            <p14:xfrm>
              <a:off x="2471662" y="4888124"/>
              <a:ext cx="1434960" cy="556560"/>
            </p14:xfrm>
          </p:contentPart>
        </mc:Choice>
        <mc:Fallback xmlns="">
          <p:pic>
            <p:nvPicPr>
              <p:cNvPr id="8" name="Encre 7">
                <a:extLst>
                  <a:ext uri="{FF2B5EF4-FFF2-40B4-BE49-F238E27FC236}">
                    <a16:creationId xmlns:a16="http://schemas.microsoft.com/office/drawing/2014/main" id="{F17F1864-42B3-4A41-8865-D2DB7FDD00D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62662" y="4879484"/>
                <a:ext cx="1452600" cy="57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Encre 8">
                <a:extLst>
                  <a:ext uri="{FF2B5EF4-FFF2-40B4-BE49-F238E27FC236}">
                    <a16:creationId xmlns:a16="http://schemas.microsoft.com/office/drawing/2014/main" id="{2F0B034E-1099-8E40-8F5A-FA0A1C32087D}"/>
                  </a:ext>
                </a:extLst>
              </p14:cNvPr>
              <p14:cNvContentPartPr/>
              <p14:nvPr/>
            </p14:nvContentPartPr>
            <p14:xfrm>
              <a:off x="2558062" y="5287364"/>
              <a:ext cx="765000" cy="506160"/>
            </p14:xfrm>
          </p:contentPart>
        </mc:Choice>
        <mc:Fallback xmlns="">
          <p:pic>
            <p:nvPicPr>
              <p:cNvPr id="9" name="Encre 8">
                <a:extLst>
                  <a:ext uri="{FF2B5EF4-FFF2-40B4-BE49-F238E27FC236}">
                    <a16:creationId xmlns:a16="http://schemas.microsoft.com/office/drawing/2014/main" id="{2F0B034E-1099-8E40-8F5A-FA0A1C32087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549422" y="5278364"/>
                <a:ext cx="782640" cy="52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9103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0849E8-7E85-8643-A977-103E4C993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Q</a:t>
            </a:r>
            <a:r>
              <a:rPr lang="fr-DZ" dirty="0"/>
              <a:t>uestion 2 diagnostic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24A616-C4CF-9B46-AAB0-94EE88626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DZ" dirty="0"/>
          </a:p>
          <a:p>
            <a:endParaRPr lang="fr-DZ" dirty="0"/>
          </a:p>
          <a:p>
            <a:r>
              <a:rPr lang="fr-DZ" dirty="0"/>
              <a:t>Appendicite aigue non comliquée probablement latérocœcale interne(forme typique) chez une femme de 22 ans sans antécedants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951DF217-A01E-9346-88A8-1EE9B9E76E15}"/>
                  </a:ext>
                </a:extLst>
              </p14:cNvPr>
              <p14:cNvContentPartPr/>
              <p14:nvPr/>
            </p14:nvContentPartPr>
            <p14:xfrm>
              <a:off x="2552302" y="2378564"/>
              <a:ext cx="360" cy="360"/>
            </p14:xfrm>
          </p:contentPart>
        </mc:Choice>
        <mc:Fallback xmlns=""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951DF217-A01E-9346-88A8-1EE9B9E76E1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43302" y="2369564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7196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9304BC-6B2F-6F46-A8CE-7C590EA7B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DZ" dirty="0"/>
              <a:t>Quesion 2 justification </a:t>
            </a:r>
            <a:r>
              <a:rPr lang="fr-DZ" dirty="0">
                <a:solidFill>
                  <a:srgbClr val="FF0000"/>
                </a:solidFill>
              </a:rPr>
              <a:t>TA FAC PD?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7F434E-22DF-BF49-84A1-2073C800F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DZ" dirty="0"/>
              <a:t>Terrain:femme 22ans</a:t>
            </a:r>
          </a:p>
          <a:p>
            <a:r>
              <a:rPr lang="fr-DZ" dirty="0"/>
              <a:t>Antecedants:aucun</a:t>
            </a:r>
          </a:p>
          <a:p>
            <a:r>
              <a:rPr lang="fr-FR" dirty="0"/>
              <a:t>F</a:t>
            </a:r>
            <a:r>
              <a:rPr lang="fr-DZ" dirty="0"/>
              <a:t>requence:premier dgc à évoquer devant une douleur de la FID</a:t>
            </a:r>
          </a:p>
          <a:p>
            <a:r>
              <a:rPr lang="fr-DZ" dirty="0"/>
              <a:t>ANAMNESE: caracteristique de la DLR et signes d’accopagnement</a:t>
            </a:r>
          </a:p>
          <a:p>
            <a:r>
              <a:rPr lang="fr-DZ" dirty="0"/>
              <a:t>CLINIQUE: DLR+ fievre</a:t>
            </a:r>
          </a:p>
          <a:p>
            <a:r>
              <a:rPr lang="fr-DZ" dirty="0"/>
              <a:t>Paraclinique: pas d’éléments ici</a:t>
            </a:r>
          </a:p>
          <a:p>
            <a:r>
              <a:rPr lang="fr-FR" dirty="0"/>
              <a:t>D</a:t>
            </a:r>
            <a:r>
              <a:rPr lang="fr-DZ" dirty="0"/>
              <a:t>ifferentiel:pas d’arguments pour un autre dgc.</a:t>
            </a:r>
          </a:p>
          <a:p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3800980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0B673A-141D-2542-AFAF-A31A2AF82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</a:t>
            </a:r>
            <a:r>
              <a:rPr lang="fr-DZ" dirty="0"/>
              <a:t>uestion 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852475-4C47-174C-A00E-0DC83DC7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</a:t>
            </a:r>
            <a:r>
              <a:rPr lang="fr-DZ" dirty="0"/>
              <a:t>tranglement herniaire toujours y penser++++</a:t>
            </a:r>
          </a:p>
          <a:p>
            <a:r>
              <a:rPr lang="fr-DZ" dirty="0"/>
              <a:t>Affections gynecologiques</a:t>
            </a:r>
          </a:p>
          <a:p>
            <a:r>
              <a:rPr lang="fr-DZ" dirty="0"/>
              <a:t>Maladies ileocoecales inflammatoires  en poussées:</a:t>
            </a:r>
          </a:p>
          <a:p>
            <a:pPr marL="0" indent="0">
              <a:buNone/>
            </a:pPr>
            <a:r>
              <a:rPr lang="fr-FR" dirty="0"/>
              <a:t>                   M</a:t>
            </a:r>
            <a:r>
              <a:rPr lang="fr-DZ" dirty="0"/>
              <a:t>aladie de crohn</a:t>
            </a:r>
          </a:p>
          <a:p>
            <a:pPr marL="0" indent="0">
              <a:buNone/>
            </a:pPr>
            <a:r>
              <a:rPr lang="fr-FR" dirty="0"/>
              <a:t>                    A</a:t>
            </a:r>
            <a:r>
              <a:rPr lang="fr-DZ" dirty="0"/>
              <a:t>utres ileites</a:t>
            </a:r>
          </a:p>
          <a:p>
            <a:pPr marL="0" indent="0">
              <a:buNone/>
            </a:pPr>
            <a:r>
              <a:rPr lang="fr-DZ" dirty="0"/>
              <a:t>                     TBC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D5A2AD4D-A358-1A4D-9741-43419C03DC58}"/>
                  </a:ext>
                </a:extLst>
              </p14:cNvPr>
              <p14:cNvContentPartPr/>
              <p14:nvPr/>
            </p14:nvContentPartPr>
            <p14:xfrm>
              <a:off x="1262062" y="2822804"/>
              <a:ext cx="4538520" cy="739080"/>
            </p14:xfrm>
          </p:contentPart>
        </mc:Choice>
        <mc:Fallback xmlns=""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D5A2AD4D-A358-1A4D-9741-43419C03DC5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3422" y="2813804"/>
                <a:ext cx="4556160" cy="75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8128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61B499-A354-1941-96BF-EFDD592D3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DZ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86E987-E73B-2C4E-8E36-A5C0C1D2B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</a:t>
            </a:r>
            <a:r>
              <a:rPr lang="fr-DZ" dirty="0"/>
              <a:t>iverticulite </a:t>
            </a:r>
          </a:p>
          <a:p>
            <a:r>
              <a:rPr lang="fr-DZ" dirty="0"/>
              <a:t>PNA</a:t>
            </a:r>
          </a:p>
          <a:p>
            <a:r>
              <a:rPr lang="fr-DZ" dirty="0"/>
              <a:t>CANCER DU COLON DROIT ET DU COECUM</a:t>
            </a:r>
          </a:p>
          <a:p>
            <a:r>
              <a:rPr lang="fr-DZ" dirty="0"/>
              <a:t>LYMPHADENITE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Encre 3">
                <a:extLst>
                  <a:ext uri="{FF2B5EF4-FFF2-40B4-BE49-F238E27FC236}">
                    <a16:creationId xmlns:a16="http://schemas.microsoft.com/office/drawing/2014/main" id="{B9931042-3D8E-BC49-8725-1AB258085385}"/>
                  </a:ext>
                </a:extLst>
              </p14:cNvPr>
              <p14:cNvContentPartPr/>
              <p14:nvPr/>
            </p14:nvContentPartPr>
            <p14:xfrm>
              <a:off x="3089782" y="2715164"/>
              <a:ext cx="360" cy="360"/>
            </p14:xfrm>
          </p:contentPart>
        </mc:Choice>
        <mc:Fallback xmlns="">
          <p:pic>
            <p:nvPicPr>
              <p:cNvPr id="4" name="Encre 3">
                <a:extLst>
                  <a:ext uri="{FF2B5EF4-FFF2-40B4-BE49-F238E27FC236}">
                    <a16:creationId xmlns:a16="http://schemas.microsoft.com/office/drawing/2014/main" id="{B9931042-3D8E-BC49-8725-1AB25808538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81142" y="270616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Encre 4">
                <a:extLst>
                  <a:ext uri="{FF2B5EF4-FFF2-40B4-BE49-F238E27FC236}">
                    <a16:creationId xmlns:a16="http://schemas.microsoft.com/office/drawing/2014/main" id="{B5806E8C-17C2-C348-B686-BD5C73766E21}"/>
                  </a:ext>
                </a:extLst>
              </p14:cNvPr>
              <p14:cNvContentPartPr/>
              <p14:nvPr/>
            </p14:nvContentPartPr>
            <p14:xfrm>
              <a:off x="2824462" y="2223764"/>
              <a:ext cx="360" cy="360"/>
            </p14:xfrm>
          </p:contentPart>
        </mc:Choice>
        <mc:Fallback xmlns="">
          <p:pic>
            <p:nvPicPr>
              <p:cNvPr id="5" name="Encre 4">
                <a:extLst>
                  <a:ext uri="{FF2B5EF4-FFF2-40B4-BE49-F238E27FC236}">
                    <a16:creationId xmlns:a16="http://schemas.microsoft.com/office/drawing/2014/main" id="{B5806E8C-17C2-C348-B686-BD5C73766E2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15462" y="2215124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17710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05FD42-2F77-5D4D-95BF-22FD7880C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DZ" dirty="0"/>
              <a:t>Question 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D87D00-9029-7249-A0DD-99E998C39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</a:t>
            </a:r>
            <a:r>
              <a:rPr lang="fr-DZ" dirty="0"/>
              <a:t>ilan inflammatoire et infectieux </a:t>
            </a:r>
          </a:p>
          <a:p>
            <a:r>
              <a:rPr lang="fr-DZ" dirty="0"/>
              <a:t>CRP ET FNS</a:t>
            </a:r>
          </a:p>
        </p:txBody>
      </p:sp>
    </p:spTree>
    <p:extLst>
      <p:ext uri="{BB962C8B-B14F-4D97-AF65-F5344CB8AC3E}">
        <p14:creationId xmlns:p14="http://schemas.microsoft.com/office/powerpoint/2010/main" val="143019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Type de bois</Template>
  <TotalTime>298</TotalTime>
  <Words>843</Words>
  <Application>Microsoft Macintosh PowerPoint</Application>
  <PresentationFormat>Grand écran</PresentationFormat>
  <Paragraphs>156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3" baseType="lpstr">
      <vt:lpstr>Algerian</vt:lpstr>
      <vt:lpstr>Calibri</vt:lpstr>
      <vt:lpstr>Rockwell</vt:lpstr>
      <vt:lpstr>Rockwell Condensed</vt:lpstr>
      <vt:lpstr>Rockwell Extra Bold</vt:lpstr>
      <vt:lpstr>Wingdings</vt:lpstr>
      <vt:lpstr>Type de bois</vt:lpstr>
      <vt:lpstr>CAT devant un syndrome douleureux de la fid</vt:lpstr>
      <vt:lpstr>Cas clinique</vt:lpstr>
      <vt:lpstr>questions</vt:lpstr>
      <vt:lpstr>corrections</vt:lpstr>
      <vt:lpstr>Question 2 diagnostic</vt:lpstr>
      <vt:lpstr>Quesion 2 justification TA FAC PD?</vt:lpstr>
      <vt:lpstr>Question 3</vt:lpstr>
      <vt:lpstr>Présentation PowerPoint</vt:lpstr>
      <vt:lpstr>Question 4</vt:lpstr>
      <vt:lpstr>Bilan d’imagerie</vt:lpstr>
      <vt:lpstr>Localisations anatomiques</vt:lpstr>
      <vt:lpstr>traitement</vt:lpstr>
      <vt:lpstr>Présentation PowerPoint</vt:lpstr>
      <vt:lpstr>DEFINITION- INTERETS </vt:lpstr>
      <vt:lpstr>Présentation PowerPoint</vt:lpstr>
      <vt:lpstr>CLINIQUE  </vt:lpstr>
      <vt:lpstr>ANAMNESE</vt:lpstr>
      <vt:lpstr>Examen physique</vt:lpstr>
      <vt:lpstr>biologie</vt:lpstr>
      <vt:lpstr>imagerie</vt:lpstr>
      <vt:lpstr>Autres examens  </vt:lpstr>
      <vt:lpstr>Laparoscopie en urgence</vt:lpstr>
      <vt:lpstr>DIAGNOSTIC ETIOLOGIQUE</vt:lpstr>
      <vt:lpstr>Affections médicales  </vt:lpstr>
      <vt:lpstr>Score d’alvarado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 devant un syndrome douleureux de la fid</dc:title>
  <dc:creator>Microsoft Office User</dc:creator>
  <cp:lastModifiedBy>Microsoft Office User</cp:lastModifiedBy>
  <cp:revision>28</cp:revision>
  <dcterms:created xsi:type="dcterms:W3CDTF">2021-11-10T06:59:18Z</dcterms:created>
  <dcterms:modified xsi:type="dcterms:W3CDTF">2021-11-15T06:59:32Z</dcterms:modified>
</cp:coreProperties>
</file>