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9" r:id="rId6"/>
    <p:sldId id="260" r:id="rId7"/>
    <p:sldId id="261" r:id="rId8"/>
    <p:sldId id="290" r:id="rId9"/>
    <p:sldId id="262" r:id="rId10"/>
    <p:sldId id="263" r:id="rId11"/>
    <p:sldId id="264" r:id="rId12"/>
    <p:sldId id="291" r:id="rId13"/>
    <p:sldId id="265" r:id="rId14"/>
    <p:sldId id="266" r:id="rId15"/>
    <p:sldId id="292" r:id="rId16"/>
    <p:sldId id="267" r:id="rId17"/>
    <p:sldId id="268" r:id="rId18"/>
    <p:sldId id="293" r:id="rId19"/>
    <p:sldId id="269" r:id="rId20"/>
    <p:sldId id="294" r:id="rId21"/>
    <p:sldId id="273" r:id="rId22"/>
    <p:sldId id="287" r:id="rId23"/>
    <p:sldId id="28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784331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4150387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99014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4056530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256325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201592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3351544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43567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407007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2680414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B7F51EE-C839-413A-9B12-1FE6339E2F76}" type="datetimeFigureOut">
              <a:rPr lang="fr-FR" smtClean="0"/>
              <a:pPr/>
              <a:t>08/11/2021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1C0950-8669-4254-931C-1F476536A643}" type="slidenum">
              <a:rPr lang="fr-FR" smtClean="0"/>
              <a:pPr/>
              <a:t>‹N°›</a:t>
            </a:fld>
            <a:endParaRPr lang="fr-FR"/>
          </a:p>
        </p:txBody>
      </p:sp>
    </p:spTree>
    <p:extLst>
      <p:ext uri="{BB962C8B-B14F-4D97-AF65-F5344CB8AC3E}">
        <p14:creationId xmlns:p14="http://schemas.microsoft.com/office/powerpoint/2010/main" val="152398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7F51EE-C839-413A-9B12-1FE6339E2F76}" type="datetimeFigureOut">
              <a:rPr lang="fr-FR" smtClean="0"/>
              <a:pPr/>
              <a:t>08/11/2021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C0950-8669-4254-931C-1F476536A643}" type="slidenum">
              <a:rPr lang="fr-FR" smtClean="0"/>
              <a:pPr/>
              <a:t>‹N°›</a:t>
            </a:fld>
            <a:endParaRPr lang="fr-FR"/>
          </a:p>
        </p:txBody>
      </p:sp>
    </p:spTree>
    <p:extLst>
      <p:ext uri="{BB962C8B-B14F-4D97-AF65-F5344CB8AC3E}">
        <p14:creationId xmlns:p14="http://schemas.microsoft.com/office/powerpoint/2010/main" val="3665374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219201"/>
            <a:ext cx="7846640" cy="2381250"/>
          </a:xfrm>
        </p:spPr>
        <p:txBody>
          <a:bodyPr/>
          <a:lstStyle/>
          <a:p>
            <a:r>
              <a:rPr lang="fr-FR" b="1" dirty="0">
                <a:solidFill>
                  <a:srgbClr val="FF0000"/>
                </a:solidFill>
              </a:rPr>
              <a:t>CAT devant un syndrome douloureux épigastrique</a:t>
            </a:r>
          </a:p>
        </p:txBody>
      </p:sp>
      <p:sp>
        <p:nvSpPr>
          <p:cNvPr id="5" name="Sous-titre 4"/>
          <p:cNvSpPr>
            <a:spLocks noGrp="1"/>
          </p:cNvSpPr>
          <p:nvPr>
            <p:ph type="subTitle" idx="1"/>
          </p:nvPr>
        </p:nvSpPr>
        <p:spPr/>
        <p:txBody>
          <a:bodyPr>
            <a:normAutofit/>
          </a:bodyPr>
          <a:lstStyle/>
          <a:p>
            <a:r>
              <a:rPr lang="fr-FR" sz="2400" b="1" i="1" dirty="0"/>
              <a:t>DR SAID AMINE </a:t>
            </a:r>
            <a:br>
              <a:rPr lang="fr-FR" sz="2400" dirty="0"/>
            </a:br>
            <a:r>
              <a:rPr lang="fr-FR" sz="2400" b="1" dirty="0"/>
              <a:t>MAITRE ASSISTANT CHIRURGIE GENERALE </a:t>
            </a:r>
          </a:p>
          <a:p>
            <a:endParaRPr lang="fr-FR" sz="2400" dirty="0"/>
          </a:p>
          <a:p>
            <a:r>
              <a:rPr lang="fr-FR" sz="2400" dirty="0"/>
              <a:t>Année universitaire 2021/2022</a:t>
            </a:r>
          </a:p>
        </p:txBody>
      </p:sp>
    </p:spTree>
    <p:extLst>
      <p:ext uri="{BB962C8B-B14F-4D97-AF65-F5344CB8AC3E}">
        <p14:creationId xmlns:p14="http://schemas.microsoft.com/office/powerpoint/2010/main" val="423244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597352"/>
          </a:xfrm>
        </p:spPr>
        <p:txBody>
          <a:bodyPr>
            <a:normAutofit/>
          </a:bodyPr>
          <a:lstStyle/>
          <a:p>
            <a:pPr>
              <a:buFont typeface="Wingdings" panose="05000000000000000000" pitchFamily="2" charset="2"/>
              <a:buChar char="v"/>
            </a:pPr>
            <a:endParaRPr lang="fr-FR" sz="2400" dirty="0"/>
          </a:p>
          <a:p>
            <a:pPr>
              <a:buFont typeface="Wingdings" panose="05000000000000000000" pitchFamily="2" charset="2"/>
              <a:buChar char="v"/>
            </a:pPr>
            <a:r>
              <a:rPr lang="fr-FR" sz="2400" dirty="0"/>
              <a:t>Lipasémie &gt; 3 fois la normale → pancréatite aiguë.</a:t>
            </a:r>
          </a:p>
          <a:p>
            <a:pPr>
              <a:buFont typeface="Wingdings" panose="05000000000000000000" pitchFamily="2" charset="2"/>
              <a:buChar char="v"/>
            </a:pPr>
            <a:r>
              <a:rPr lang="fr-FR" sz="2400" dirty="0"/>
              <a:t>Transaminases, </a:t>
            </a:r>
            <a:r>
              <a:rPr lang="el-GR" sz="2400" dirty="0"/>
              <a:t>γ-</a:t>
            </a:r>
            <a:r>
              <a:rPr lang="fr-FR" sz="2400" dirty="0"/>
              <a:t>GT, phosphatases alcalines, bilirubine totale (cytolyse, cholestase) devant des signes cliniques évocateurs.</a:t>
            </a:r>
          </a:p>
          <a:p>
            <a:pPr>
              <a:buFont typeface="Wingdings" panose="05000000000000000000" pitchFamily="2" charset="2"/>
              <a:buChar char="v"/>
            </a:pPr>
            <a:r>
              <a:rPr lang="fr-FR" sz="2400" dirty="0"/>
              <a:t>Causes de douleurs abdominales aiguës dues à : hypercalcémie, acido-cétose diabétique, insuffisance surrénale aiguë.</a:t>
            </a:r>
          </a:p>
          <a:p>
            <a:pPr>
              <a:buFont typeface="Wingdings" panose="05000000000000000000" pitchFamily="2" charset="2"/>
              <a:buChar char="v"/>
            </a:pPr>
            <a:r>
              <a:rPr lang="fr-FR" sz="2400" dirty="0"/>
              <a:t>TP-TCA, groupe-Rh-RAI en cas d’hémorragie digestive (et bilan préopératoire).</a:t>
            </a:r>
          </a:p>
          <a:p>
            <a:pPr>
              <a:buFont typeface="Wingdings" panose="05000000000000000000" pitchFamily="2" charset="2"/>
              <a:buChar char="v"/>
            </a:pPr>
            <a:r>
              <a:rPr lang="fr-FR" sz="2400" dirty="0"/>
              <a:t>ECG → infarctus inférieur ou péricardite.si </a:t>
            </a:r>
            <a:r>
              <a:rPr lang="fr-FR" sz="2400" dirty="0" err="1"/>
              <a:t>negatif</a:t>
            </a:r>
            <a:r>
              <a:rPr lang="fr-FR" sz="2400" dirty="0"/>
              <a:t> troponine</a:t>
            </a:r>
          </a:p>
          <a:p>
            <a:pPr>
              <a:buFont typeface="Wingdings" panose="05000000000000000000" pitchFamily="2" charset="2"/>
              <a:buChar char="v"/>
            </a:pPr>
            <a:r>
              <a:rPr lang="fr-FR" sz="2400" dirty="0"/>
              <a:t> B-HCG systématique chez femme en âge de procréer </a:t>
            </a:r>
          </a:p>
          <a:p>
            <a:pPr>
              <a:buFont typeface="Wingdings" panose="05000000000000000000" pitchFamily="2" charset="2"/>
              <a:buChar char="v"/>
            </a:pPr>
            <a:endParaRPr lang="fr-FR" sz="2400" b="0" i="0" u="none" strike="noStrike" baseline="0" dirty="0"/>
          </a:p>
        </p:txBody>
      </p:sp>
    </p:spTree>
    <p:extLst>
      <p:ext uri="{BB962C8B-B14F-4D97-AF65-F5344CB8AC3E}">
        <p14:creationId xmlns:p14="http://schemas.microsoft.com/office/powerpoint/2010/main" val="314949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92500" lnSpcReduction="20000"/>
          </a:bodyPr>
          <a:lstStyle/>
          <a:p>
            <a:pPr marL="0" indent="0">
              <a:buNone/>
            </a:pPr>
            <a:r>
              <a:rPr lang="fr-FR" sz="2800" b="1" dirty="0">
                <a:solidFill>
                  <a:srgbClr val="0070C0"/>
                </a:solidFill>
              </a:rPr>
              <a:t>B- Imagerie</a:t>
            </a:r>
          </a:p>
          <a:p>
            <a:pPr marL="0" indent="0">
              <a:buNone/>
            </a:pPr>
            <a:r>
              <a:rPr lang="fr-FR" sz="2800" b="1" dirty="0"/>
              <a:t>  Elle ne doit pas retarder la prise en charge en cas d’urgence chirurgicale </a:t>
            </a:r>
          </a:p>
          <a:p>
            <a:pPr marL="0" indent="0">
              <a:buNone/>
            </a:pPr>
            <a:r>
              <a:rPr lang="fr-FR" sz="2800" b="1" dirty="0">
                <a:solidFill>
                  <a:srgbClr val="00B050"/>
                </a:solidFill>
              </a:rPr>
              <a:t>1. Radiographies standard</a:t>
            </a:r>
          </a:p>
          <a:p>
            <a:pPr>
              <a:buFont typeface="Wingdings" panose="05000000000000000000" pitchFamily="2" charset="2"/>
              <a:buChar char="v"/>
            </a:pPr>
            <a:r>
              <a:rPr lang="fr-FR" sz="2800" dirty="0"/>
              <a:t>Pas systématiques.</a:t>
            </a:r>
          </a:p>
          <a:p>
            <a:pPr>
              <a:buFont typeface="Wingdings" panose="05000000000000000000" pitchFamily="2" charset="2"/>
              <a:buChar char="v"/>
            </a:pPr>
            <a:r>
              <a:rPr lang="fr-FR" sz="2800" dirty="0"/>
              <a:t>Radiographie pulmonaire de face utile en cas de cause pleurale ou pulmonaire.</a:t>
            </a:r>
          </a:p>
          <a:p>
            <a:pPr>
              <a:buFont typeface="Wingdings" panose="05000000000000000000" pitchFamily="2" charset="2"/>
              <a:buChar char="v"/>
            </a:pPr>
            <a:r>
              <a:rPr lang="fr-FR" sz="2800" dirty="0"/>
              <a:t>ASP : en cas d’indisponibilité du scanner, l’ASP (debout de face, couché de face et éventuellement centré sur les coupoles) est utile en cas de suspicion de péritonite (recherche d’un pneumopéritoine) ou d’occlusion intestinale (recherche de niveaux hydro aériques).</a:t>
            </a:r>
          </a:p>
          <a:p>
            <a:pPr>
              <a:buFont typeface="Wingdings" panose="05000000000000000000" pitchFamily="2" charset="2"/>
              <a:buChar char="v"/>
            </a:pPr>
            <a:r>
              <a:rPr lang="fr-FR" sz="2800" dirty="0"/>
              <a:t>Il est inutile en cas de suspicion d’affection bilio-pancréatique, d’appendicite, d’hémorragie digestive, de diverticulite sigmoïdienne.</a:t>
            </a:r>
          </a:p>
          <a:p>
            <a:pPr>
              <a:buFont typeface="Wingdings" panose="05000000000000000000" pitchFamily="2" charset="2"/>
              <a:buChar char="v"/>
            </a:pPr>
            <a:endParaRPr lang="fr-FR" dirty="0"/>
          </a:p>
          <a:p>
            <a:pPr marL="0" indent="0">
              <a:buNone/>
            </a:pPr>
            <a:endParaRPr lang="fr-FR" b="0" i="0" u="none" strike="noStrike" baseline="0" dirty="0"/>
          </a:p>
        </p:txBody>
      </p:sp>
    </p:spTree>
    <p:extLst>
      <p:ext uri="{BB962C8B-B14F-4D97-AF65-F5344CB8AC3E}">
        <p14:creationId xmlns:p14="http://schemas.microsoft.com/office/powerpoint/2010/main" val="30278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marL="0" indent="0">
              <a:buNone/>
            </a:pPr>
            <a:r>
              <a:rPr lang="fr-FR" sz="2400" b="1" dirty="0">
                <a:solidFill>
                  <a:srgbClr val="00B050"/>
                </a:solidFill>
              </a:rPr>
              <a:t>2. Échographie</a:t>
            </a:r>
          </a:p>
          <a:p>
            <a:pPr>
              <a:buFont typeface="Wingdings" panose="05000000000000000000" pitchFamily="2" charset="2"/>
              <a:buChar char="v"/>
            </a:pPr>
            <a:r>
              <a:rPr lang="fr-FR" sz="2400" dirty="0"/>
              <a:t>Inutile en cas de syndrome occlusif, d’hémorragie digestive, de douleur gastrique.</a:t>
            </a:r>
          </a:p>
          <a:p>
            <a:pPr>
              <a:buFont typeface="Wingdings" panose="05000000000000000000" pitchFamily="2" charset="2"/>
              <a:buChar char="v"/>
            </a:pPr>
            <a:r>
              <a:rPr lang="fr-FR" sz="2400" dirty="0"/>
              <a:t>Examen de première intention dans les situations suivante:</a:t>
            </a:r>
          </a:p>
          <a:p>
            <a:pPr marL="0" indent="0">
              <a:buNone/>
            </a:pPr>
            <a:r>
              <a:rPr lang="fr-FR" sz="2400" dirty="0"/>
              <a:t>      - Appendicite aigue </a:t>
            </a:r>
          </a:p>
          <a:p>
            <a:pPr marL="0" indent="0">
              <a:buNone/>
            </a:pPr>
            <a:r>
              <a:rPr lang="fr-FR" sz="2400" dirty="0"/>
              <a:t>      - pathologie biliaire </a:t>
            </a:r>
          </a:p>
          <a:p>
            <a:pPr marL="0" indent="0">
              <a:buNone/>
            </a:pPr>
            <a:r>
              <a:rPr lang="fr-FR" sz="2400" dirty="0"/>
              <a:t>      - pancréatite aigue  </a:t>
            </a:r>
          </a:p>
          <a:p>
            <a:pPr marL="0" indent="0">
              <a:buNone/>
            </a:pPr>
            <a:r>
              <a:rPr lang="fr-FR" sz="2400" b="0" i="0" u="none" strike="noStrike" baseline="0" dirty="0"/>
              <a:t>      - recherche d’un anévrisme de l’aorte abdominale</a:t>
            </a:r>
          </a:p>
        </p:txBody>
      </p:sp>
    </p:spTree>
    <p:extLst>
      <p:ext uri="{BB962C8B-B14F-4D97-AF65-F5344CB8AC3E}">
        <p14:creationId xmlns:p14="http://schemas.microsoft.com/office/powerpoint/2010/main" val="994958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Autofit/>
          </a:bodyPr>
          <a:lstStyle/>
          <a:p>
            <a:pPr marL="0" indent="0">
              <a:buNone/>
            </a:pPr>
            <a:r>
              <a:rPr lang="fr-FR" sz="2400" b="1" dirty="0">
                <a:solidFill>
                  <a:srgbClr val="00B050"/>
                </a:solidFill>
              </a:rPr>
              <a:t>3. Scanner abdominal</a:t>
            </a:r>
          </a:p>
          <a:p>
            <a:pPr>
              <a:buFont typeface="Wingdings" panose="05000000000000000000" pitchFamily="2" charset="2"/>
              <a:buChar char="v"/>
            </a:pPr>
            <a:r>
              <a:rPr lang="fr-FR" sz="2400" dirty="0"/>
              <a:t>Doit être préféré à toute autre exploration radiologique en cas de douleur abdominale aiguë inexpliquée. </a:t>
            </a:r>
          </a:p>
          <a:p>
            <a:pPr>
              <a:buFont typeface="Wingdings" panose="05000000000000000000" pitchFamily="2" charset="2"/>
              <a:buChar char="v"/>
            </a:pPr>
            <a:r>
              <a:rPr lang="fr-FR" sz="2400" dirty="0"/>
              <a:t>Sa rentabilité est inégalée en termes de diagnostic positif, différentiel et d’évaluation de la gravité.</a:t>
            </a:r>
          </a:p>
          <a:p>
            <a:pPr>
              <a:buFont typeface="Wingdings" panose="05000000000000000000" pitchFamily="2" charset="2"/>
              <a:buChar char="v"/>
            </a:pPr>
            <a:r>
              <a:rPr lang="fr-FR" sz="2400" dirty="0"/>
              <a:t>Attention : vérifier la fonction rénale avant l’injection de produit de contraste.</a:t>
            </a:r>
            <a:endParaRPr lang="fr-FR" sz="2400" b="0" i="0" u="none" strike="noStrike" baseline="0" dirty="0"/>
          </a:p>
        </p:txBody>
      </p:sp>
    </p:spTree>
    <p:extLst>
      <p:ext uri="{BB962C8B-B14F-4D97-AF65-F5344CB8AC3E}">
        <p14:creationId xmlns:p14="http://schemas.microsoft.com/office/powerpoint/2010/main" val="2831788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Autofit/>
          </a:bodyPr>
          <a:lstStyle/>
          <a:p>
            <a:pPr marL="0" indent="0">
              <a:buNone/>
            </a:pPr>
            <a:r>
              <a:rPr lang="fr-FR" sz="2400" b="1" dirty="0">
                <a:solidFill>
                  <a:srgbClr val="FF0000"/>
                </a:solidFill>
              </a:rPr>
              <a:t>IV. Principaux tableaux de douleurs épigastrique</a:t>
            </a:r>
          </a:p>
          <a:p>
            <a:pPr marL="0" indent="0">
              <a:buNone/>
            </a:pPr>
            <a:r>
              <a:rPr lang="fr-FR" sz="2400" b="1" dirty="0">
                <a:solidFill>
                  <a:srgbClr val="0070C0"/>
                </a:solidFill>
              </a:rPr>
              <a:t>A- Douleur biliaire ou colique hépatique</a:t>
            </a:r>
          </a:p>
          <a:p>
            <a:pPr>
              <a:buFont typeface="Wingdings" panose="05000000000000000000" pitchFamily="2" charset="2"/>
              <a:buChar char="v"/>
            </a:pPr>
            <a:r>
              <a:rPr lang="fr-FR" sz="2400" b="1" dirty="0">
                <a:solidFill>
                  <a:srgbClr val="00B050"/>
                </a:solidFill>
              </a:rPr>
              <a:t>Siège : </a:t>
            </a:r>
            <a:r>
              <a:rPr lang="fr-FR" sz="2400" dirty="0"/>
              <a:t>épigastre ou hypochondre droit.</a:t>
            </a:r>
          </a:p>
          <a:p>
            <a:pPr>
              <a:buFont typeface="Wingdings" panose="05000000000000000000" pitchFamily="2" charset="2"/>
              <a:buChar char="v"/>
            </a:pPr>
            <a:r>
              <a:rPr lang="fr-FR" sz="2400" b="1" dirty="0">
                <a:solidFill>
                  <a:srgbClr val="00B050"/>
                </a:solidFill>
              </a:rPr>
              <a:t>Type : </a:t>
            </a:r>
            <a:r>
              <a:rPr lang="fr-FR" sz="2400" dirty="0"/>
              <a:t>torsion ou crampe.</a:t>
            </a:r>
          </a:p>
          <a:p>
            <a:pPr>
              <a:buFont typeface="Wingdings" panose="05000000000000000000" pitchFamily="2" charset="2"/>
              <a:buChar char="v"/>
            </a:pPr>
            <a:r>
              <a:rPr lang="fr-FR" sz="2400" b="1" dirty="0">
                <a:solidFill>
                  <a:srgbClr val="00B050"/>
                </a:solidFill>
              </a:rPr>
              <a:t>Irradiation </a:t>
            </a:r>
            <a:r>
              <a:rPr lang="fr-FR" sz="2400" dirty="0">
                <a:solidFill>
                  <a:srgbClr val="00B050"/>
                </a:solidFill>
              </a:rPr>
              <a:t>:</a:t>
            </a:r>
            <a:r>
              <a:rPr lang="fr-FR" sz="2400" dirty="0"/>
              <a:t> épaule droite, omoplate droite, région inter scapulaire.</a:t>
            </a:r>
          </a:p>
          <a:p>
            <a:pPr>
              <a:buFont typeface="Wingdings" panose="05000000000000000000" pitchFamily="2" charset="2"/>
              <a:buChar char="v"/>
            </a:pPr>
            <a:r>
              <a:rPr lang="fr-FR" sz="2400" b="1" dirty="0">
                <a:solidFill>
                  <a:srgbClr val="00B050"/>
                </a:solidFill>
              </a:rPr>
              <a:t>Intensité </a:t>
            </a:r>
            <a:r>
              <a:rPr lang="fr-FR" sz="2400" dirty="0">
                <a:solidFill>
                  <a:srgbClr val="00B050"/>
                </a:solidFill>
              </a:rPr>
              <a:t>: </a:t>
            </a:r>
            <a:r>
              <a:rPr lang="fr-FR" sz="2400" dirty="0"/>
              <a:t>+++.</a:t>
            </a:r>
          </a:p>
          <a:p>
            <a:pPr>
              <a:buFont typeface="Wingdings" panose="05000000000000000000" pitchFamily="2" charset="2"/>
              <a:buChar char="v"/>
            </a:pPr>
            <a:r>
              <a:rPr lang="fr-FR" sz="2400" b="1" dirty="0">
                <a:solidFill>
                  <a:srgbClr val="00B050"/>
                </a:solidFill>
              </a:rPr>
              <a:t>Durée : </a:t>
            </a:r>
            <a:r>
              <a:rPr lang="fr-FR" sz="2400" dirty="0"/>
              <a:t>plusieurs heures.</a:t>
            </a:r>
          </a:p>
          <a:p>
            <a:pPr>
              <a:buFont typeface="Wingdings" panose="05000000000000000000" pitchFamily="2" charset="2"/>
              <a:buChar char="v"/>
            </a:pPr>
            <a:r>
              <a:rPr lang="fr-FR" sz="2400" b="1" dirty="0">
                <a:solidFill>
                  <a:srgbClr val="00B050"/>
                </a:solidFill>
              </a:rPr>
              <a:t>Facteurs aggravants : </a:t>
            </a:r>
            <a:r>
              <a:rPr lang="fr-FR" sz="2400" dirty="0"/>
              <a:t>inspiration (inhibition respiratoire), toux.</a:t>
            </a:r>
          </a:p>
          <a:p>
            <a:pPr>
              <a:buFont typeface="Wingdings" panose="05000000000000000000" pitchFamily="2" charset="2"/>
              <a:buChar char="v"/>
            </a:pPr>
            <a:r>
              <a:rPr lang="fr-FR" sz="2400" b="1" dirty="0">
                <a:solidFill>
                  <a:srgbClr val="00B050"/>
                </a:solidFill>
              </a:rPr>
              <a:t>Signes associés :</a:t>
            </a:r>
          </a:p>
          <a:p>
            <a:pPr marL="0" indent="0">
              <a:buNone/>
            </a:pPr>
            <a:r>
              <a:rPr lang="fr-FR" sz="2400" dirty="0"/>
              <a:t>– Vomissements éventuels (fin de crise) ;</a:t>
            </a:r>
          </a:p>
          <a:p>
            <a:pPr marL="0" indent="0">
              <a:buNone/>
            </a:pPr>
            <a:r>
              <a:rPr lang="fr-FR" sz="2400" dirty="0"/>
              <a:t>– Ictère, fièvre et frissons évocateurs d’angiocholite.</a:t>
            </a:r>
          </a:p>
        </p:txBody>
      </p:sp>
    </p:spTree>
    <p:extLst>
      <p:ext uri="{BB962C8B-B14F-4D97-AF65-F5344CB8AC3E}">
        <p14:creationId xmlns:p14="http://schemas.microsoft.com/office/powerpoint/2010/main" val="445083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Autofit/>
          </a:bodyPr>
          <a:lstStyle/>
          <a:p>
            <a:pPr>
              <a:buFont typeface="Wingdings" panose="05000000000000000000" pitchFamily="2" charset="2"/>
              <a:buChar char="v"/>
            </a:pPr>
            <a:r>
              <a:rPr lang="fr-FR" sz="2400" b="1" dirty="0">
                <a:solidFill>
                  <a:srgbClr val="00B050"/>
                </a:solidFill>
              </a:rPr>
              <a:t>Examen physique : </a:t>
            </a:r>
            <a:r>
              <a:rPr lang="fr-FR" sz="2400" dirty="0"/>
              <a:t>signe de Murphy.</a:t>
            </a:r>
          </a:p>
          <a:p>
            <a:pPr>
              <a:buFont typeface="Wingdings" panose="05000000000000000000" pitchFamily="2" charset="2"/>
              <a:buChar char="v"/>
            </a:pPr>
            <a:r>
              <a:rPr lang="fr-FR" sz="2400" b="1" dirty="0">
                <a:solidFill>
                  <a:srgbClr val="00B050"/>
                </a:solidFill>
              </a:rPr>
              <a:t>Causes :</a:t>
            </a:r>
          </a:p>
          <a:p>
            <a:pPr marL="0" indent="0">
              <a:buNone/>
            </a:pPr>
            <a:r>
              <a:rPr lang="fr-FR" sz="2400" dirty="0"/>
              <a:t>– Complications de la lithiase biliaire (vésiculaires ou de la voie biliaire principale) +++ ;</a:t>
            </a:r>
          </a:p>
          <a:p>
            <a:pPr marL="0" indent="0">
              <a:buNone/>
            </a:pPr>
            <a:r>
              <a:rPr lang="fr-FR" sz="2400" dirty="0"/>
              <a:t>– Cancers de la vésicule ou de la voie biliaire principale ;</a:t>
            </a:r>
          </a:p>
          <a:p>
            <a:pPr marL="0" indent="0">
              <a:buNone/>
            </a:pPr>
            <a:r>
              <a:rPr lang="fr-FR" sz="2400" dirty="0"/>
              <a:t>– Parasites (douve) ;</a:t>
            </a:r>
          </a:p>
          <a:p>
            <a:pPr marL="0" indent="0">
              <a:buNone/>
            </a:pPr>
            <a:r>
              <a:rPr lang="fr-FR" sz="2400" dirty="0"/>
              <a:t>– Hémobilie (caillots de sang dans la voie biliaire).</a:t>
            </a:r>
          </a:p>
          <a:p>
            <a:pPr marL="0" indent="0">
              <a:buNone/>
            </a:pPr>
            <a:endParaRPr lang="fr-FR" sz="2400" dirty="0"/>
          </a:p>
          <a:p>
            <a:pPr marL="0" lvl="0" indent="0">
              <a:buNone/>
            </a:pPr>
            <a:r>
              <a:rPr lang="fr-FR" sz="2400" b="1" dirty="0">
                <a:solidFill>
                  <a:srgbClr val="0070C0"/>
                </a:solidFill>
              </a:rPr>
              <a:t>B- Douleur gastrique ou duodénale</a:t>
            </a:r>
          </a:p>
          <a:p>
            <a:pPr lvl="0">
              <a:buFont typeface="Wingdings" panose="05000000000000000000" pitchFamily="2" charset="2"/>
              <a:buChar char="v"/>
            </a:pPr>
            <a:r>
              <a:rPr lang="fr-FR" sz="2400" b="1" dirty="0">
                <a:solidFill>
                  <a:srgbClr val="00B050"/>
                </a:solidFill>
              </a:rPr>
              <a:t>Siège : </a:t>
            </a:r>
            <a:r>
              <a:rPr lang="fr-FR" sz="2400" dirty="0">
                <a:solidFill>
                  <a:prstClr val="black"/>
                </a:solidFill>
              </a:rPr>
              <a:t>épigastre.</a:t>
            </a:r>
          </a:p>
          <a:p>
            <a:pPr lvl="0">
              <a:buFont typeface="Wingdings" panose="05000000000000000000" pitchFamily="2" charset="2"/>
              <a:buChar char="v"/>
            </a:pPr>
            <a:r>
              <a:rPr lang="fr-FR" sz="2400" b="1" dirty="0">
                <a:solidFill>
                  <a:srgbClr val="00B050"/>
                </a:solidFill>
              </a:rPr>
              <a:t>Type : </a:t>
            </a:r>
            <a:r>
              <a:rPr lang="fr-FR" sz="2400" dirty="0">
                <a:solidFill>
                  <a:prstClr val="black"/>
                </a:solidFill>
              </a:rPr>
              <a:t>crampe ou torsion.</a:t>
            </a:r>
          </a:p>
          <a:p>
            <a:pPr lvl="0">
              <a:buFont typeface="Wingdings" panose="05000000000000000000" pitchFamily="2" charset="2"/>
              <a:buChar char="v"/>
            </a:pPr>
            <a:r>
              <a:rPr lang="fr-FR" sz="2400" b="1" dirty="0">
                <a:solidFill>
                  <a:srgbClr val="00B050"/>
                </a:solidFill>
              </a:rPr>
              <a:t>Irradiation : </a:t>
            </a:r>
            <a:r>
              <a:rPr lang="fr-FR" sz="2400" dirty="0">
                <a:solidFill>
                  <a:prstClr val="black"/>
                </a:solidFill>
              </a:rPr>
              <a:t>absence.</a:t>
            </a:r>
          </a:p>
        </p:txBody>
      </p:sp>
    </p:spTree>
    <p:extLst>
      <p:ext uri="{BB962C8B-B14F-4D97-AF65-F5344CB8AC3E}">
        <p14:creationId xmlns:p14="http://schemas.microsoft.com/office/powerpoint/2010/main" val="248621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6048672"/>
          </a:xfrm>
        </p:spPr>
        <p:txBody>
          <a:bodyPr>
            <a:noAutofit/>
          </a:bodyPr>
          <a:lstStyle/>
          <a:p>
            <a:pPr>
              <a:buFont typeface="Wingdings" panose="05000000000000000000" pitchFamily="2" charset="2"/>
              <a:buChar char="v"/>
            </a:pPr>
            <a:r>
              <a:rPr lang="fr-FR" sz="2400" b="1" dirty="0">
                <a:solidFill>
                  <a:srgbClr val="00B050"/>
                </a:solidFill>
              </a:rPr>
              <a:t>Intensité : </a:t>
            </a:r>
            <a:r>
              <a:rPr lang="fr-FR" sz="2400" dirty="0"/>
              <a:t>variable, parfois très intense.</a:t>
            </a:r>
          </a:p>
          <a:p>
            <a:pPr>
              <a:buFont typeface="Wingdings" panose="05000000000000000000" pitchFamily="2" charset="2"/>
              <a:buChar char="v"/>
            </a:pPr>
            <a:r>
              <a:rPr lang="fr-FR" sz="2400" b="1" dirty="0">
                <a:solidFill>
                  <a:srgbClr val="00B050"/>
                </a:solidFill>
              </a:rPr>
              <a:t>Durée :</a:t>
            </a:r>
            <a:r>
              <a:rPr lang="fr-FR" sz="2400" dirty="0"/>
              <a:t> de une demi-heure à plusieurs heures.</a:t>
            </a:r>
          </a:p>
          <a:p>
            <a:pPr>
              <a:buFont typeface="Wingdings" panose="05000000000000000000" pitchFamily="2" charset="2"/>
              <a:buChar char="v"/>
            </a:pPr>
            <a:r>
              <a:rPr lang="fr-FR" sz="2400" b="1" dirty="0">
                <a:solidFill>
                  <a:srgbClr val="00B050"/>
                </a:solidFill>
              </a:rPr>
              <a:t>Horaire : </a:t>
            </a:r>
            <a:r>
              <a:rPr lang="fr-FR" sz="2400" dirty="0"/>
              <a:t>post-prandial ± tardif (possiblement nocturne).</a:t>
            </a:r>
          </a:p>
          <a:p>
            <a:pPr>
              <a:buFont typeface="Wingdings" panose="05000000000000000000" pitchFamily="2" charset="2"/>
              <a:buChar char="v"/>
            </a:pPr>
            <a:r>
              <a:rPr lang="fr-FR" sz="2400" b="1" dirty="0">
                <a:solidFill>
                  <a:srgbClr val="00B050"/>
                </a:solidFill>
              </a:rPr>
              <a:t>Facteurs calmants :</a:t>
            </a:r>
            <a:r>
              <a:rPr lang="fr-FR" sz="2400" dirty="0"/>
              <a:t> aliments, antiacides ou pansements gastriques.</a:t>
            </a:r>
          </a:p>
          <a:p>
            <a:pPr>
              <a:buFont typeface="Wingdings" panose="05000000000000000000" pitchFamily="2" charset="2"/>
              <a:buChar char="v"/>
            </a:pPr>
            <a:r>
              <a:rPr lang="fr-FR" sz="2400" b="1" dirty="0">
                <a:solidFill>
                  <a:srgbClr val="00B050"/>
                </a:solidFill>
              </a:rPr>
              <a:t>Périodicité : </a:t>
            </a:r>
            <a:r>
              <a:rPr lang="fr-FR" sz="2400" dirty="0"/>
              <a:t>nette dans le syndrome ulcéreux typique (devenu rare).</a:t>
            </a:r>
          </a:p>
          <a:p>
            <a:pPr>
              <a:buFont typeface="Wingdings" panose="05000000000000000000" pitchFamily="2" charset="2"/>
              <a:buChar char="v"/>
            </a:pPr>
            <a:r>
              <a:rPr lang="fr-FR" sz="2400" b="1" dirty="0">
                <a:solidFill>
                  <a:srgbClr val="00B050"/>
                </a:solidFill>
              </a:rPr>
              <a:t>Examen physique : </a:t>
            </a:r>
            <a:r>
              <a:rPr lang="fr-FR" sz="2400" dirty="0"/>
              <a:t>normal ou douleur provoquée du creux épigastrique.</a:t>
            </a:r>
          </a:p>
          <a:p>
            <a:pPr>
              <a:buFont typeface="Wingdings" panose="05000000000000000000" pitchFamily="2" charset="2"/>
              <a:buChar char="v"/>
            </a:pPr>
            <a:r>
              <a:rPr lang="fr-FR" sz="2400" b="1" dirty="0">
                <a:solidFill>
                  <a:srgbClr val="00B050"/>
                </a:solidFill>
              </a:rPr>
              <a:t>Causes principales </a:t>
            </a:r>
            <a:r>
              <a:rPr lang="fr-FR" sz="2400" dirty="0"/>
              <a:t>(syndrome ulcéreux) :</a:t>
            </a:r>
          </a:p>
          <a:p>
            <a:pPr marL="0" indent="0">
              <a:buNone/>
            </a:pPr>
            <a:r>
              <a:rPr lang="fr-FR" sz="2400" dirty="0"/>
              <a:t>– Maladie ulcéreuse gastrique ou duodénale ;</a:t>
            </a:r>
          </a:p>
          <a:p>
            <a:pPr marL="0" indent="0">
              <a:buNone/>
            </a:pPr>
            <a:r>
              <a:rPr lang="fr-FR" sz="2400" dirty="0"/>
              <a:t>– Cancer gastrique ;</a:t>
            </a:r>
          </a:p>
          <a:p>
            <a:pPr marL="0" indent="0">
              <a:buNone/>
            </a:pPr>
            <a:r>
              <a:rPr lang="fr-FR" sz="2400" dirty="0"/>
              <a:t>– Dyspepsie fonctionnelle (absence de lésion gastro-duodénale).</a:t>
            </a:r>
            <a:endParaRPr lang="fr-FR" sz="2400" b="0" i="0" u="none" strike="noStrike" baseline="0" dirty="0"/>
          </a:p>
        </p:txBody>
      </p:sp>
    </p:spTree>
    <p:extLst>
      <p:ext uri="{BB962C8B-B14F-4D97-AF65-F5344CB8AC3E}">
        <p14:creationId xmlns:p14="http://schemas.microsoft.com/office/powerpoint/2010/main" val="769306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marL="0" indent="0">
              <a:buNone/>
            </a:pPr>
            <a:r>
              <a:rPr lang="fr-FR" sz="2400" b="1" dirty="0">
                <a:solidFill>
                  <a:srgbClr val="0070C0"/>
                </a:solidFill>
              </a:rPr>
              <a:t>C- Douleur colique</a:t>
            </a:r>
          </a:p>
          <a:p>
            <a:pPr>
              <a:buFont typeface="Wingdings" panose="05000000000000000000" pitchFamily="2" charset="2"/>
              <a:buChar char="v"/>
            </a:pPr>
            <a:r>
              <a:rPr lang="fr-FR" sz="2400" b="1" dirty="0">
                <a:solidFill>
                  <a:srgbClr val="00B050"/>
                </a:solidFill>
              </a:rPr>
              <a:t>Siège :</a:t>
            </a:r>
            <a:r>
              <a:rPr lang="fr-FR" sz="2400" b="1" dirty="0">
                <a:solidFill>
                  <a:srgbClr val="92D050"/>
                </a:solidFill>
              </a:rPr>
              <a:t> </a:t>
            </a:r>
            <a:r>
              <a:rPr lang="fr-FR" sz="2400" dirty="0"/>
              <a:t>épigastre ou en cadre, fosses iliaques, ou hypogastre.</a:t>
            </a:r>
          </a:p>
          <a:p>
            <a:pPr>
              <a:buFont typeface="Wingdings" panose="05000000000000000000" pitchFamily="2" charset="2"/>
              <a:buChar char="v"/>
            </a:pPr>
            <a:r>
              <a:rPr lang="fr-FR" sz="2400" b="1" dirty="0">
                <a:solidFill>
                  <a:srgbClr val="00B050"/>
                </a:solidFill>
              </a:rPr>
              <a:t>Type </a:t>
            </a:r>
            <a:r>
              <a:rPr lang="fr-FR" sz="2400" b="1" dirty="0">
                <a:solidFill>
                  <a:srgbClr val="92D050"/>
                </a:solidFill>
              </a:rPr>
              <a:t>: </a:t>
            </a:r>
            <a:r>
              <a:rPr lang="fr-FR" sz="2400" dirty="0"/>
              <a:t>colique.</a:t>
            </a:r>
          </a:p>
          <a:p>
            <a:pPr>
              <a:buFont typeface="Wingdings" panose="05000000000000000000" pitchFamily="2" charset="2"/>
              <a:buChar char="v"/>
            </a:pPr>
            <a:r>
              <a:rPr lang="fr-FR" sz="2400" b="1" dirty="0">
                <a:solidFill>
                  <a:srgbClr val="00B050"/>
                </a:solidFill>
              </a:rPr>
              <a:t>Irradiation </a:t>
            </a:r>
            <a:r>
              <a:rPr lang="fr-FR" sz="2400" b="1" dirty="0">
                <a:solidFill>
                  <a:schemeClr val="accent3"/>
                </a:solidFill>
              </a:rPr>
              <a:t>:</a:t>
            </a:r>
            <a:r>
              <a:rPr lang="fr-FR" sz="2400" b="1" dirty="0">
                <a:solidFill>
                  <a:srgbClr val="92D050"/>
                </a:solidFill>
              </a:rPr>
              <a:t> </a:t>
            </a:r>
            <a:r>
              <a:rPr lang="fr-FR" sz="2400" dirty="0"/>
              <a:t>descend le long du cadre colique.</a:t>
            </a:r>
          </a:p>
          <a:p>
            <a:pPr>
              <a:buFont typeface="Wingdings" panose="05000000000000000000" pitchFamily="2" charset="2"/>
              <a:buChar char="v"/>
            </a:pPr>
            <a:r>
              <a:rPr lang="fr-FR" sz="2400" b="1" dirty="0">
                <a:solidFill>
                  <a:srgbClr val="00B050"/>
                </a:solidFill>
              </a:rPr>
              <a:t>Intensité </a:t>
            </a:r>
            <a:r>
              <a:rPr lang="fr-FR" sz="2400" b="1" dirty="0">
                <a:solidFill>
                  <a:schemeClr val="accent3"/>
                </a:solidFill>
              </a:rPr>
              <a:t>:</a:t>
            </a:r>
            <a:r>
              <a:rPr lang="fr-FR" sz="2400" b="1" dirty="0">
                <a:solidFill>
                  <a:srgbClr val="92D050"/>
                </a:solidFill>
              </a:rPr>
              <a:t> </a:t>
            </a:r>
            <a:r>
              <a:rPr lang="fr-FR" sz="2400" dirty="0"/>
              <a:t>variable.</a:t>
            </a:r>
          </a:p>
          <a:p>
            <a:pPr>
              <a:buFont typeface="Wingdings" panose="05000000000000000000" pitchFamily="2" charset="2"/>
              <a:buChar char="v"/>
            </a:pPr>
            <a:r>
              <a:rPr lang="fr-FR" sz="2400" b="1" dirty="0">
                <a:solidFill>
                  <a:srgbClr val="00B050"/>
                </a:solidFill>
              </a:rPr>
              <a:t>Durée </a:t>
            </a:r>
            <a:r>
              <a:rPr lang="fr-FR" sz="2400" b="1" dirty="0">
                <a:solidFill>
                  <a:schemeClr val="accent3"/>
                </a:solidFill>
              </a:rPr>
              <a:t>: </a:t>
            </a:r>
            <a:r>
              <a:rPr lang="fr-FR" sz="2400" dirty="0"/>
              <a:t>quelques minutes à quelques heures.</a:t>
            </a:r>
          </a:p>
          <a:p>
            <a:pPr>
              <a:buFont typeface="Wingdings" panose="05000000000000000000" pitchFamily="2" charset="2"/>
              <a:buChar char="v"/>
            </a:pPr>
            <a:r>
              <a:rPr lang="fr-FR" sz="2400" b="1" dirty="0">
                <a:solidFill>
                  <a:srgbClr val="00B050"/>
                </a:solidFill>
              </a:rPr>
              <a:t>Facteurs calmants </a:t>
            </a:r>
            <a:r>
              <a:rPr lang="fr-FR" sz="2400" b="1" dirty="0">
                <a:solidFill>
                  <a:srgbClr val="92D050"/>
                </a:solidFill>
              </a:rPr>
              <a:t>: </a:t>
            </a:r>
            <a:r>
              <a:rPr lang="fr-FR" sz="2400" dirty="0"/>
              <a:t>émission de selles ou de gaz +++, antispasmodiques.</a:t>
            </a:r>
          </a:p>
        </p:txBody>
      </p:sp>
    </p:spTree>
    <p:extLst>
      <p:ext uri="{BB962C8B-B14F-4D97-AF65-F5344CB8AC3E}">
        <p14:creationId xmlns:p14="http://schemas.microsoft.com/office/powerpoint/2010/main" val="1073985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a:buFont typeface="Wingdings" panose="05000000000000000000" pitchFamily="2" charset="2"/>
              <a:buChar char="v"/>
            </a:pPr>
            <a:r>
              <a:rPr lang="fr-FR" sz="2400" b="1" dirty="0">
                <a:solidFill>
                  <a:srgbClr val="00B050"/>
                </a:solidFill>
              </a:rPr>
              <a:t>Signes associés </a:t>
            </a:r>
            <a:r>
              <a:rPr lang="fr-FR" sz="2400" b="1" dirty="0">
                <a:solidFill>
                  <a:srgbClr val="92D050"/>
                </a:solidFill>
              </a:rPr>
              <a:t>: </a:t>
            </a:r>
            <a:r>
              <a:rPr lang="fr-FR" sz="2400" dirty="0"/>
              <a:t>ballonnement, troubles du transit (constipation ou diarrhée), émissions glaireuses ou sanglantes.</a:t>
            </a:r>
          </a:p>
          <a:p>
            <a:pPr>
              <a:buFont typeface="Wingdings" panose="05000000000000000000" pitchFamily="2" charset="2"/>
              <a:buChar char="v"/>
            </a:pPr>
            <a:r>
              <a:rPr lang="fr-FR" sz="2400" b="1" dirty="0">
                <a:solidFill>
                  <a:srgbClr val="00B050"/>
                </a:solidFill>
              </a:rPr>
              <a:t>Examen physique </a:t>
            </a:r>
            <a:r>
              <a:rPr lang="fr-FR" sz="2400" b="1" dirty="0">
                <a:solidFill>
                  <a:srgbClr val="92D050"/>
                </a:solidFill>
              </a:rPr>
              <a:t>: </a:t>
            </a:r>
            <a:r>
              <a:rPr lang="fr-FR" sz="2400" dirty="0"/>
              <a:t>douleur en cadre sur le trajet colique.</a:t>
            </a:r>
          </a:p>
          <a:p>
            <a:pPr>
              <a:buFont typeface="Wingdings" panose="05000000000000000000" pitchFamily="2" charset="2"/>
              <a:buChar char="v"/>
            </a:pPr>
            <a:r>
              <a:rPr lang="fr-FR" sz="2400" b="1" dirty="0">
                <a:solidFill>
                  <a:srgbClr val="00B050"/>
                </a:solidFill>
              </a:rPr>
              <a:t>Causes principales </a:t>
            </a:r>
            <a:r>
              <a:rPr lang="fr-FR" sz="2400" b="1" dirty="0">
                <a:solidFill>
                  <a:srgbClr val="92D050"/>
                </a:solidFill>
              </a:rPr>
              <a:t>:</a:t>
            </a:r>
          </a:p>
          <a:p>
            <a:pPr marL="0" indent="0">
              <a:buNone/>
            </a:pPr>
            <a:r>
              <a:rPr lang="fr-FR" sz="2400" dirty="0"/>
              <a:t>– TFI (troubles fonctionnels intestinaux) : syndrome de l’intestin irritable </a:t>
            </a:r>
          </a:p>
          <a:p>
            <a:pPr marL="0" indent="0">
              <a:buNone/>
            </a:pPr>
            <a:r>
              <a:rPr lang="fr-FR" sz="2400" dirty="0"/>
              <a:t>– cancer du côlon ;</a:t>
            </a:r>
          </a:p>
          <a:p>
            <a:pPr marL="0" indent="0">
              <a:buNone/>
            </a:pPr>
            <a:r>
              <a:rPr lang="fr-FR" sz="2400" dirty="0"/>
              <a:t>– colites inflammatoires (MICI) ou infectieuses ou ischémiques.</a:t>
            </a:r>
            <a:endParaRPr lang="fr-FR" sz="2400" b="0" i="0" u="none" strike="noStrike" baseline="0" dirty="0"/>
          </a:p>
        </p:txBody>
      </p:sp>
    </p:spTree>
    <p:extLst>
      <p:ext uri="{BB962C8B-B14F-4D97-AF65-F5344CB8AC3E}">
        <p14:creationId xmlns:p14="http://schemas.microsoft.com/office/powerpoint/2010/main" val="882602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marL="0" indent="0">
              <a:buNone/>
            </a:pPr>
            <a:r>
              <a:rPr lang="fr-FR" sz="2400" b="1" dirty="0">
                <a:solidFill>
                  <a:srgbClr val="0070C0"/>
                </a:solidFill>
              </a:rPr>
              <a:t>D- Douleur pancréatique</a:t>
            </a:r>
          </a:p>
          <a:p>
            <a:pPr>
              <a:buFont typeface="Wingdings" panose="05000000000000000000" pitchFamily="2" charset="2"/>
              <a:buChar char="v"/>
            </a:pPr>
            <a:r>
              <a:rPr lang="fr-FR" sz="2400" b="1" dirty="0">
                <a:solidFill>
                  <a:srgbClr val="00B050"/>
                </a:solidFill>
              </a:rPr>
              <a:t>Siège : </a:t>
            </a:r>
            <a:r>
              <a:rPr lang="fr-FR" sz="2400" dirty="0"/>
              <a:t>épigastre ou sus-ombilical, parfois hypochondre droit ou gauche.</a:t>
            </a:r>
          </a:p>
          <a:p>
            <a:pPr>
              <a:buFont typeface="Wingdings" panose="05000000000000000000" pitchFamily="2" charset="2"/>
              <a:buChar char="v"/>
            </a:pPr>
            <a:r>
              <a:rPr lang="fr-FR" sz="2400" b="1" dirty="0">
                <a:solidFill>
                  <a:srgbClr val="00B050"/>
                </a:solidFill>
              </a:rPr>
              <a:t>Type : </a:t>
            </a:r>
            <a:r>
              <a:rPr lang="fr-FR" sz="2400" dirty="0"/>
              <a:t>crampe.</a:t>
            </a:r>
          </a:p>
          <a:p>
            <a:pPr>
              <a:buFont typeface="Wingdings" panose="05000000000000000000" pitchFamily="2" charset="2"/>
              <a:buChar char="v"/>
            </a:pPr>
            <a:r>
              <a:rPr lang="fr-FR" sz="2400" b="1" dirty="0">
                <a:solidFill>
                  <a:srgbClr val="00B050"/>
                </a:solidFill>
              </a:rPr>
              <a:t>Irradiation : </a:t>
            </a:r>
            <a:r>
              <a:rPr lang="fr-FR" sz="2400" dirty="0"/>
              <a:t>dorsale, transfixiante.</a:t>
            </a:r>
          </a:p>
          <a:p>
            <a:pPr>
              <a:buFont typeface="Wingdings" panose="05000000000000000000" pitchFamily="2" charset="2"/>
              <a:buChar char="v"/>
            </a:pPr>
            <a:r>
              <a:rPr lang="fr-FR" sz="2400" b="1" dirty="0">
                <a:solidFill>
                  <a:srgbClr val="00B050"/>
                </a:solidFill>
              </a:rPr>
              <a:t>Intensité :</a:t>
            </a:r>
            <a:r>
              <a:rPr lang="fr-FR" sz="2400" dirty="0"/>
              <a:t> +++.</a:t>
            </a:r>
          </a:p>
          <a:p>
            <a:pPr>
              <a:buFont typeface="Wingdings" panose="05000000000000000000" pitchFamily="2" charset="2"/>
              <a:buChar char="v"/>
            </a:pPr>
            <a:r>
              <a:rPr lang="fr-FR" sz="2400" b="1" dirty="0">
                <a:solidFill>
                  <a:srgbClr val="00B050"/>
                </a:solidFill>
              </a:rPr>
              <a:t>Début : </a:t>
            </a:r>
            <a:r>
              <a:rPr lang="fr-FR" sz="2400" dirty="0"/>
              <a:t>brutal (coup de poignard).</a:t>
            </a:r>
          </a:p>
          <a:p>
            <a:pPr>
              <a:buFont typeface="Wingdings" panose="05000000000000000000" pitchFamily="2" charset="2"/>
              <a:buChar char="v"/>
            </a:pPr>
            <a:r>
              <a:rPr lang="fr-FR" sz="2400" b="1" dirty="0">
                <a:solidFill>
                  <a:srgbClr val="00B050"/>
                </a:solidFill>
              </a:rPr>
              <a:t>Durée : </a:t>
            </a:r>
            <a:r>
              <a:rPr lang="fr-FR" sz="2400" dirty="0"/>
              <a:t>plusieurs heures, voire plusieurs jours consécutifs.</a:t>
            </a:r>
          </a:p>
          <a:p>
            <a:pPr>
              <a:buFont typeface="Wingdings" panose="05000000000000000000" pitchFamily="2" charset="2"/>
              <a:buChar char="v"/>
            </a:pPr>
            <a:r>
              <a:rPr lang="fr-FR" sz="2400" b="1" dirty="0">
                <a:solidFill>
                  <a:srgbClr val="00B050"/>
                </a:solidFill>
              </a:rPr>
              <a:t>Facteurs déclenchants : </a:t>
            </a:r>
            <a:r>
              <a:rPr lang="fr-FR" sz="2400" dirty="0"/>
              <a:t>repas gras, alcool.</a:t>
            </a:r>
          </a:p>
        </p:txBody>
      </p:sp>
    </p:spTree>
    <p:extLst>
      <p:ext uri="{BB962C8B-B14F-4D97-AF65-F5344CB8AC3E}">
        <p14:creationId xmlns:p14="http://schemas.microsoft.com/office/powerpoint/2010/main" val="160438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a:buFont typeface="Wingdings" panose="05000000000000000000" pitchFamily="2" charset="2"/>
              <a:buChar char="Ø"/>
            </a:pPr>
            <a:r>
              <a:rPr lang="fr-FR" sz="2400" b="1" dirty="0">
                <a:solidFill>
                  <a:srgbClr val="FF0000"/>
                </a:solidFill>
              </a:rPr>
              <a:t>Plan de la question:</a:t>
            </a:r>
          </a:p>
          <a:p>
            <a:pPr marL="0" indent="0">
              <a:buNone/>
            </a:pPr>
            <a:r>
              <a:rPr lang="fr-FR" sz="2400" dirty="0"/>
              <a:t>I. Introduction</a:t>
            </a:r>
          </a:p>
          <a:p>
            <a:pPr marL="0" indent="0">
              <a:buNone/>
            </a:pPr>
            <a:r>
              <a:rPr lang="fr-FR" sz="2400" dirty="0"/>
              <a:t>II. Étape clinique</a:t>
            </a:r>
          </a:p>
          <a:p>
            <a:pPr marL="0" indent="0">
              <a:buNone/>
            </a:pPr>
            <a:r>
              <a:rPr lang="fr-FR" sz="2400" dirty="0"/>
              <a:t>III. Examens complémentaires</a:t>
            </a:r>
          </a:p>
          <a:p>
            <a:pPr marL="0" indent="0">
              <a:buNone/>
            </a:pPr>
            <a:r>
              <a:rPr lang="fr-FR" sz="2400" dirty="0"/>
              <a:t>IV. Principaux tableaux de douleurs épigastriques</a:t>
            </a:r>
          </a:p>
          <a:p>
            <a:pPr marL="0" indent="0">
              <a:buNone/>
            </a:pPr>
            <a:r>
              <a:rPr lang="fr-FR" sz="2400" dirty="0"/>
              <a:t> </a:t>
            </a:r>
          </a:p>
          <a:p>
            <a:pPr marL="0" indent="0">
              <a:buNone/>
            </a:pPr>
            <a:endParaRPr lang="fr-FR" sz="2400" dirty="0"/>
          </a:p>
          <a:p>
            <a:pPr>
              <a:buFont typeface="Wingdings" panose="05000000000000000000" pitchFamily="2" charset="2"/>
              <a:buChar char="Ø"/>
            </a:pPr>
            <a:r>
              <a:rPr lang="fr-FR" sz="2400" b="1" dirty="0">
                <a:solidFill>
                  <a:srgbClr val="FF0000"/>
                </a:solidFill>
              </a:rPr>
              <a:t>Objectifs pédagogiques</a:t>
            </a:r>
          </a:p>
          <a:p>
            <a:pPr marL="457200" indent="-457200">
              <a:buFont typeface="+mj-lt"/>
              <a:buAutoNum type="arabicPeriod"/>
            </a:pPr>
            <a:r>
              <a:rPr lang="fr-FR" sz="2400" dirty="0"/>
              <a:t>Diagnostiquer une douleur épigastrique chez l’enfant et chez l’adulte.</a:t>
            </a:r>
          </a:p>
          <a:p>
            <a:pPr marL="457200" indent="-457200">
              <a:buFont typeface="+mj-lt"/>
              <a:buAutoNum type="arabicPeriod"/>
            </a:pPr>
            <a:r>
              <a:rPr lang="fr-FR" sz="2400" dirty="0"/>
              <a:t>Identifier les situations d’urgence et planifier leur prise en charge.</a:t>
            </a:r>
            <a:endParaRPr lang="fr-FR" sz="2400" b="0" i="0" u="none" strike="noStrike" baseline="0" dirty="0"/>
          </a:p>
        </p:txBody>
      </p:sp>
    </p:spTree>
    <p:extLst>
      <p:ext uri="{BB962C8B-B14F-4D97-AF65-F5344CB8AC3E}">
        <p14:creationId xmlns:p14="http://schemas.microsoft.com/office/powerpoint/2010/main" val="2520368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a:buFont typeface="Wingdings" panose="05000000000000000000" pitchFamily="2" charset="2"/>
              <a:buChar char="v"/>
            </a:pPr>
            <a:r>
              <a:rPr lang="fr-FR" sz="2400" b="1" dirty="0">
                <a:solidFill>
                  <a:srgbClr val="00B050"/>
                </a:solidFill>
              </a:rPr>
              <a:t>Facteurs calmants : </a:t>
            </a:r>
            <a:r>
              <a:rPr lang="fr-FR" sz="2400" dirty="0"/>
              <a:t>anté flexion (position penchée en avant), aspirine.</a:t>
            </a:r>
          </a:p>
          <a:p>
            <a:pPr>
              <a:buFont typeface="Wingdings" panose="05000000000000000000" pitchFamily="2" charset="2"/>
              <a:buChar char="v"/>
            </a:pPr>
            <a:r>
              <a:rPr lang="fr-FR" sz="2400" b="1" dirty="0">
                <a:solidFill>
                  <a:srgbClr val="00B050"/>
                </a:solidFill>
              </a:rPr>
              <a:t>Signes associés : </a:t>
            </a:r>
            <a:r>
              <a:rPr lang="fr-FR" sz="2400" dirty="0"/>
              <a:t>malaise, sueurs, vomissements, constipation (iléus), diarrhée (stéatorrhée), amaigrissement.</a:t>
            </a:r>
          </a:p>
          <a:p>
            <a:pPr>
              <a:buFont typeface="Wingdings" panose="05000000000000000000" pitchFamily="2" charset="2"/>
              <a:buChar char="v"/>
            </a:pPr>
            <a:r>
              <a:rPr lang="fr-FR" sz="2400" b="1" dirty="0">
                <a:solidFill>
                  <a:srgbClr val="00B050"/>
                </a:solidFill>
              </a:rPr>
              <a:t>Examen physique : </a:t>
            </a:r>
            <a:r>
              <a:rPr lang="fr-FR" sz="2400" dirty="0"/>
              <a:t>douleur provoquée épigastrique ou péri-ombilicale, voire des fosses lombaires.</a:t>
            </a:r>
          </a:p>
          <a:p>
            <a:pPr>
              <a:buFont typeface="Wingdings" panose="05000000000000000000" pitchFamily="2" charset="2"/>
              <a:buChar char="v"/>
            </a:pPr>
            <a:r>
              <a:rPr lang="fr-FR" sz="2400" b="1" dirty="0">
                <a:solidFill>
                  <a:srgbClr val="00B050"/>
                </a:solidFill>
              </a:rPr>
              <a:t>Causes principales :</a:t>
            </a:r>
          </a:p>
          <a:p>
            <a:r>
              <a:rPr lang="fr-FR" sz="2400" dirty="0"/>
              <a:t>– pancréatite aiguë (alcool, lithiase biliaire, médicaments…) ;</a:t>
            </a:r>
          </a:p>
          <a:p>
            <a:r>
              <a:rPr lang="fr-FR" sz="2400" dirty="0"/>
              <a:t>– pancréatite chronique (alcool, héréditaire…) ;</a:t>
            </a:r>
          </a:p>
          <a:p>
            <a:r>
              <a:rPr lang="fr-FR" sz="2400" dirty="0"/>
              <a:t>– cancer du pancréas.</a:t>
            </a:r>
            <a:endParaRPr lang="fr-FR" sz="2400" b="0" i="0" u="none" strike="noStrike" baseline="0" dirty="0"/>
          </a:p>
        </p:txBody>
      </p:sp>
    </p:spTree>
    <p:extLst>
      <p:ext uri="{BB962C8B-B14F-4D97-AF65-F5344CB8AC3E}">
        <p14:creationId xmlns:p14="http://schemas.microsoft.com/office/powerpoint/2010/main" val="3386303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Autofit/>
          </a:bodyPr>
          <a:lstStyle/>
          <a:p>
            <a:pPr marL="0" indent="0">
              <a:buNone/>
            </a:pPr>
            <a:r>
              <a:rPr lang="fr-FR" sz="2400" b="1" dirty="0">
                <a:solidFill>
                  <a:srgbClr val="0070C0"/>
                </a:solidFill>
              </a:rPr>
              <a:t>   Autres causes :  </a:t>
            </a:r>
          </a:p>
          <a:p>
            <a:pPr marL="0" indent="0">
              <a:buNone/>
            </a:pPr>
            <a:endParaRPr lang="fr-FR" sz="2400" b="1" dirty="0">
              <a:solidFill>
                <a:srgbClr val="0070C0"/>
              </a:solidFill>
            </a:endParaRPr>
          </a:p>
          <a:p>
            <a:pPr marL="0" indent="0">
              <a:buNone/>
            </a:pPr>
            <a:r>
              <a:rPr lang="fr-FR" sz="2400" dirty="0"/>
              <a:t>  affection aortique (dissection, anévrisme), cardiaque (péricardite, infarctus postéro-inférieur), pulmonaire (pneumopathie infectieuse, pleurésie) ou digestive (gastrite, œsophagite, appendicite aiguë dans les premières heures, syndrome de l’intestin irritable).</a:t>
            </a:r>
          </a:p>
          <a:p>
            <a:pPr marL="0" indent="0">
              <a:buNone/>
            </a:pPr>
            <a:endParaRPr lang="fr-FR" sz="2400" dirty="0"/>
          </a:p>
          <a:p>
            <a:pPr marL="0" indent="0">
              <a:buNone/>
            </a:pPr>
            <a:r>
              <a:rPr lang="fr-FR" sz="2400" dirty="0"/>
              <a:t>  douleur d’origine métabolique ou endocrinienne:</a:t>
            </a:r>
          </a:p>
          <a:p>
            <a:pPr marL="0" indent="0">
              <a:buNone/>
            </a:pPr>
            <a:r>
              <a:rPr lang="fr-FR" sz="2400" dirty="0"/>
              <a:t> insuffisance surrénale aigue, hypercalcémie,    hypertriglycéridémie ( épigastralgie avec trouble du transit) </a:t>
            </a:r>
          </a:p>
        </p:txBody>
      </p:sp>
    </p:spTree>
    <p:extLst>
      <p:ext uri="{BB962C8B-B14F-4D97-AF65-F5344CB8AC3E}">
        <p14:creationId xmlns:p14="http://schemas.microsoft.com/office/powerpoint/2010/main" val="2366171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476672"/>
            <a:ext cx="8229600" cy="5505475"/>
          </a:xfrm>
        </p:spPr>
        <p:txBody>
          <a:bodyPr>
            <a:noAutofit/>
          </a:bodyPr>
          <a:lstStyle/>
          <a:p>
            <a:pPr marL="0" indent="0">
              <a:buNone/>
            </a:pPr>
            <a:r>
              <a:rPr lang="fr-FR" sz="2400" b="1" dirty="0">
                <a:solidFill>
                  <a:srgbClr val="FF0000"/>
                </a:solidFill>
              </a:rPr>
              <a:t>Points clefs</a:t>
            </a:r>
          </a:p>
          <a:p>
            <a:pPr marL="514350" indent="-514350">
              <a:buFont typeface="+mj-lt"/>
              <a:buAutoNum type="arabicPeriod"/>
            </a:pPr>
            <a:r>
              <a:rPr lang="fr-FR" sz="2400" dirty="0"/>
              <a:t>Toute douleur abdominale aiguë peut être le symptôme d’une urgence chirurgicale.</a:t>
            </a:r>
          </a:p>
          <a:p>
            <a:pPr marL="514350" indent="-514350">
              <a:buFont typeface="+mj-lt"/>
              <a:buAutoNum type="arabicPeriod"/>
            </a:pPr>
            <a:r>
              <a:rPr lang="fr-FR" sz="2400" dirty="0"/>
              <a:t>Le diagnostic repose sur l’analyse sémiologique de la douleur, les signes associés d’organe et généraux et le terrain.</a:t>
            </a:r>
          </a:p>
          <a:p>
            <a:pPr marL="514350" indent="-514350">
              <a:buFont typeface="+mj-lt"/>
              <a:buAutoNum type="arabicPeriod"/>
            </a:pPr>
            <a:r>
              <a:rPr lang="fr-FR" sz="2400" dirty="0"/>
              <a:t>À l’examen, toujours rechercher une cicatrice abdominale, une hernie, une défense ou contracture ; les touchers pelviens sont systématiques.</a:t>
            </a:r>
          </a:p>
          <a:p>
            <a:pPr marL="514350" indent="-514350">
              <a:buFont typeface="+mj-lt"/>
              <a:buAutoNum type="arabicPeriod"/>
            </a:pPr>
            <a:r>
              <a:rPr lang="fr-FR" sz="2400" dirty="0"/>
              <a:t>Lipasémie &gt; 3 fois la normale → pancréatite aiguë.</a:t>
            </a:r>
          </a:p>
          <a:p>
            <a:pPr marL="514350" indent="-514350">
              <a:buFont typeface="+mj-lt"/>
              <a:buAutoNum type="arabicPeriod"/>
            </a:pPr>
            <a:r>
              <a:rPr lang="fr-FR" sz="2400" dirty="0"/>
              <a:t>Aux urgences, ne pas oublier : ECG → infarctus ou péricardite.</a:t>
            </a:r>
          </a:p>
          <a:p>
            <a:pPr marL="514350" indent="-514350">
              <a:buFont typeface="+mj-lt"/>
              <a:buAutoNum type="arabicPeriod"/>
            </a:pPr>
            <a:r>
              <a:rPr lang="fr-FR" sz="2400" dirty="0"/>
              <a:t>Le scanner abdominal doit être préféré à toute autre exploration radiologique en cas de douleur abdominale aiguë inexpliquée.</a:t>
            </a:r>
            <a:endParaRPr lang="fr-FR" sz="2400" b="0" i="0" u="none" strike="noStrike" baseline="0" dirty="0"/>
          </a:p>
        </p:txBody>
      </p:sp>
    </p:spTree>
    <p:extLst>
      <p:ext uri="{BB962C8B-B14F-4D97-AF65-F5344CB8AC3E}">
        <p14:creationId xmlns:p14="http://schemas.microsoft.com/office/powerpoint/2010/main" val="1818000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marL="514350" indent="-514350">
              <a:buFont typeface="+mj-lt"/>
              <a:buAutoNum type="arabicPeriod" startAt="7"/>
            </a:pPr>
            <a:r>
              <a:rPr lang="fr-FR" sz="2400" dirty="0"/>
              <a:t>Les causes les plus fréquentes de douleur épigastrique sont les affections ulcéreuses gastro-duodénales (ulcère hyperalgique, perforation d’ulcère), pancréatites aiguës et affections biliaires.</a:t>
            </a:r>
          </a:p>
        </p:txBody>
      </p:sp>
    </p:spTree>
    <p:extLst>
      <p:ext uri="{BB962C8B-B14F-4D97-AF65-F5344CB8AC3E}">
        <p14:creationId xmlns:p14="http://schemas.microsoft.com/office/powerpoint/2010/main" val="242684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Autofit/>
          </a:bodyPr>
          <a:lstStyle/>
          <a:p>
            <a:pPr marL="0" indent="0">
              <a:buNone/>
            </a:pPr>
            <a:r>
              <a:rPr lang="fr-FR" sz="2400" b="1" dirty="0">
                <a:solidFill>
                  <a:srgbClr val="FF0000"/>
                </a:solidFill>
              </a:rPr>
              <a:t>I. Introduction/ définition</a:t>
            </a:r>
          </a:p>
          <a:p>
            <a:r>
              <a:rPr lang="fr-FR" sz="2400" dirty="0"/>
              <a:t>Une douleur abdominale est dite aiguë s’il s’écoule moins d’une semaine entre le début des symptômes et la première consultation. </a:t>
            </a:r>
          </a:p>
          <a:p>
            <a:r>
              <a:rPr lang="fr-FR" sz="2400" dirty="0"/>
              <a:t>Toute douleur abdominale aiguë peut être le symptôme d’une urgence notamment chirurgicale mettant en jeu le pronostic vital.</a:t>
            </a:r>
          </a:p>
          <a:p>
            <a:endParaRPr lang="fr-FR" sz="2400" dirty="0"/>
          </a:p>
          <a:p>
            <a:pPr marL="0" indent="0">
              <a:buNone/>
            </a:pPr>
            <a:r>
              <a:rPr lang="fr-FR" sz="2400" b="1" dirty="0">
                <a:solidFill>
                  <a:srgbClr val="FF0000"/>
                </a:solidFill>
              </a:rPr>
              <a:t>II. Étape clinique</a:t>
            </a:r>
          </a:p>
          <a:p>
            <a:pPr marL="0" indent="0">
              <a:buNone/>
            </a:pPr>
            <a:r>
              <a:rPr lang="fr-FR" sz="2400" b="1" dirty="0">
                <a:solidFill>
                  <a:srgbClr val="0070C0"/>
                </a:solidFill>
              </a:rPr>
              <a:t>A- interrogatoire</a:t>
            </a:r>
          </a:p>
          <a:p>
            <a:pPr marL="0" indent="0">
              <a:buNone/>
            </a:pPr>
            <a:r>
              <a:rPr lang="fr-FR" sz="2400" b="1" dirty="0">
                <a:solidFill>
                  <a:srgbClr val="0070C0"/>
                </a:solidFill>
              </a:rPr>
              <a:t>     </a:t>
            </a:r>
            <a:r>
              <a:rPr lang="fr-FR" sz="2400" dirty="0"/>
              <a:t>terrain et ATCD</a:t>
            </a:r>
          </a:p>
          <a:p>
            <a:pPr marL="0" indent="0">
              <a:buNone/>
            </a:pPr>
            <a:r>
              <a:rPr lang="fr-FR" sz="2400" dirty="0"/>
              <a:t>     médicaments: AINS ( gastrite ou perforation)</a:t>
            </a:r>
          </a:p>
          <a:p>
            <a:pPr marL="0" indent="0">
              <a:buNone/>
            </a:pPr>
            <a:r>
              <a:rPr lang="fr-FR" sz="2400" dirty="0"/>
              <a:t>                                Anticoagulant (hématome)</a:t>
            </a:r>
          </a:p>
        </p:txBody>
      </p:sp>
    </p:spTree>
    <p:extLst>
      <p:ext uri="{BB962C8B-B14F-4D97-AF65-F5344CB8AC3E}">
        <p14:creationId xmlns:p14="http://schemas.microsoft.com/office/powerpoint/2010/main" val="4047229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lnSpcReduction="10000"/>
          </a:bodyPr>
          <a:lstStyle/>
          <a:p>
            <a:pPr marL="0" indent="0">
              <a:buNone/>
            </a:pPr>
            <a:r>
              <a:rPr lang="fr-FR" sz="2400" b="1" dirty="0">
                <a:solidFill>
                  <a:srgbClr val="C00000"/>
                </a:solidFill>
              </a:rPr>
              <a:t> </a:t>
            </a:r>
          </a:p>
          <a:p>
            <a:pPr marL="0" indent="0">
              <a:buNone/>
            </a:pPr>
            <a:r>
              <a:rPr lang="fr-FR" sz="2400" dirty="0"/>
              <a:t>Diabète </a:t>
            </a:r>
          </a:p>
          <a:p>
            <a:pPr marL="0" indent="0">
              <a:buNone/>
            </a:pPr>
            <a:r>
              <a:rPr lang="fr-FR" sz="2400" dirty="0"/>
              <a:t>Terrain vasculaire ischème digestive, IDM postéro inf.  </a:t>
            </a:r>
          </a:p>
          <a:p>
            <a:pPr marL="0" indent="0">
              <a:buNone/>
            </a:pPr>
            <a:endParaRPr lang="fr-FR" sz="2400" b="1" dirty="0"/>
          </a:p>
          <a:p>
            <a:pPr marL="0" indent="0">
              <a:buNone/>
            </a:pPr>
            <a:r>
              <a:rPr lang="fr-FR" sz="2400" b="1" dirty="0">
                <a:solidFill>
                  <a:srgbClr val="00B050"/>
                </a:solidFill>
              </a:rPr>
              <a:t>1. Analyse de la douleur</a:t>
            </a:r>
          </a:p>
          <a:p>
            <a:pPr lvl="0"/>
            <a:r>
              <a:rPr lang="fr-FR" sz="2400" b="1" dirty="0">
                <a:solidFill>
                  <a:srgbClr val="C00000"/>
                </a:solidFill>
              </a:rPr>
              <a:t>Siège : </a:t>
            </a:r>
          </a:p>
          <a:p>
            <a:pPr lvl="0"/>
            <a:r>
              <a:rPr lang="fr-FR" sz="2400" b="1" dirty="0">
                <a:solidFill>
                  <a:srgbClr val="C00000"/>
                </a:solidFill>
              </a:rPr>
              <a:t>Région épigastrique</a:t>
            </a:r>
          </a:p>
          <a:p>
            <a:pPr lvl="0"/>
            <a:r>
              <a:rPr lang="fr-FR" sz="2400" b="1" dirty="0">
                <a:solidFill>
                  <a:srgbClr val="C00000"/>
                </a:solidFill>
              </a:rPr>
              <a:t>Abdomen est schématiquement divisé en 9 quadrants</a:t>
            </a:r>
          </a:p>
          <a:p>
            <a:pPr lvl="0"/>
            <a:r>
              <a:rPr lang="fr-FR" sz="2400" b="1" dirty="0">
                <a:solidFill>
                  <a:srgbClr val="C00000"/>
                </a:solidFill>
              </a:rPr>
              <a:t>irradiation </a:t>
            </a:r>
          </a:p>
          <a:p>
            <a:pPr lvl="0">
              <a:buFont typeface="Wingdings" panose="05000000000000000000" pitchFamily="2" charset="2"/>
              <a:buChar char="v"/>
            </a:pPr>
            <a:r>
              <a:rPr lang="fr-FR" sz="2400" dirty="0">
                <a:solidFill>
                  <a:prstClr val="black"/>
                </a:solidFill>
              </a:rPr>
              <a:t>vers l’omoplate et l’épaule droite → origine hépato-biliaire ;</a:t>
            </a:r>
          </a:p>
          <a:p>
            <a:pPr lvl="0">
              <a:buFont typeface="Wingdings" panose="05000000000000000000" pitchFamily="2" charset="2"/>
              <a:buChar char="v"/>
            </a:pPr>
            <a:r>
              <a:rPr lang="fr-FR" sz="2400" dirty="0">
                <a:solidFill>
                  <a:prstClr val="black"/>
                </a:solidFill>
              </a:rPr>
              <a:t>Postérieure transfixiante  → origine pancréatique ;</a:t>
            </a:r>
            <a:endParaRPr lang="fr-FR" sz="2400" b="1" dirty="0">
              <a:solidFill>
                <a:srgbClr val="C00000"/>
              </a:solidFill>
            </a:endParaRPr>
          </a:p>
          <a:p>
            <a:pPr marL="0" indent="0">
              <a:buNone/>
            </a:pPr>
            <a:r>
              <a:rPr lang="fr-FR" sz="2400" b="1" dirty="0">
                <a:solidFill>
                  <a:srgbClr val="C00000"/>
                </a:solidFill>
              </a:rPr>
              <a:t>• Facteurs déclenchants :</a:t>
            </a:r>
          </a:p>
          <a:p>
            <a:pPr>
              <a:buFont typeface="Wingdings" panose="05000000000000000000" pitchFamily="2" charset="2"/>
              <a:buChar char="v"/>
            </a:pPr>
            <a:r>
              <a:rPr lang="fr-FR" sz="2400" dirty="0"/>
              <a:t>prise d’alcool (pancréatite, hépatite alcoolique) ;</a:t>
            </a:r>
          </a:p>
          <a:p>
            <a:pPr>
              <a:buFont typeface="Wingdings" panose="05000000000000000000" pitchFamily="2" charset="2"/>
              <a:buChar char="v"/>
            </a:pPr>
            <a:r>
              <a:rPr lang="fr-FR" sz="2400" dirty="0">
                <a:solidFill>
                  <a:prstClr val="black"/>
                </a:solidFill>
              </a:rPr>
              <a:t>médicaments (AINS, aspirine…) ;</a:t>
            </a:r>
          </a:p>
          <a:p>
            <a:pPr marL="0" indent="0">
              <a:buNone/>
            </a:pPr>
            <a:endParaRPr lang="fr-FR" sz="2400" dirty="0">
              <a:solidFill>
                <a:prstClr val="black"/>
              </a:solidFill>
            </a:endParaRPr>
          </a:p>
          <a:p>
            <a:pPr marL="0" indent="0">
              <a:buNone/>
            </a:pPr>
            <a:endParaRPr lang="fr-FR" sz="2400" b="0" i="0" u="none" strike="noStrike" baseline="0" dirty="0"/>
          </a:p>
        </p:txBody>
      </p:sp>
    </p:spTree>
    <p:extLst>
      <p:ext uri="{BB962C8B-B14F-4D97-AF65-F5344CB8AC3E}">
        <p14:creationId xmlns:p14="http://schemas.microsoft.com/office/powerpoint/2010/main" val="133597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62500" lnSpcReduction="20000"/>
          </a:bodyPr>
          <a:lstStyle/>
          <a:p>
            <a:pPr marL="0" indent="0">
              <a:buNone/>
            </a:pPr>
            <a:endParaRPr lang="fr-FR" dirty="0">
              <a:latin typeface="HelveticaNeue-Light"/>
            </a:endParaRPr>
          </a:p>
          <a:p>
            <a:pPr marL="0" indent="0">
              <a:buNone/>
            </a:pPr>
            <a:r>
              <a:rPr lang="fr-FR" sz="3800" b="1" dirty="0">
                <a:solidFill>
                  <a:srgbClr val="C00000"/>
                </a:solidFill>
              </a:rPr>
              <a:t>• Mode d’installation :</a:t>
            </a:r>
          </a:p>
          <a:p>
            <a:pPr>
              <a:buFont typeface="Wingdings" panose="05000000000000000000" pitchFamily="2" charset="2"/>
              <a:buChar char="v"/>
            </a:pPr>
            <a:r>
              <a:rPr lang="fr-FR" sz="3800" dirty="0"/>
              <a:t>Brutal → perforation, embolie ou rupture (anévrisme, …) ;</a:t>
            </a:r>
          </a:p>
          <a:p>
            <a:pPr>
              <a:buFont typeface="Wingdings" panose="05000000000000000000" pitchFamily="2" charset="2"/>
              <a:buChar char="v"/>
            </a:pPr>
            <a:r>
              <a:rPr lang="fr-FR" sz="3800" dirty="0"/>
              <a:t>Rapide (maximale en quelques heures) → obstacle, ischémie ou torsion ;</a:t>
            </a:r>
          </a:p>
          <a:p>
            <a:pPr>
              <a:buFont typeface="Wingdings" panose="05000000000000000000" pitchFamily="2" charset="2"/>
              <a:buChar char="v"/>
            </a:pPr>
            <a:r>
              <a:rPr lang="fr-FR" sz="3800" dirty="0"/>
              <a:t>Progressif → plutôt foyer inflammatoire ou infectieux ou obstruction.</a:t>
            </a:r>
          </a:p>
          <a:p>
            <a:pPr marL="0" indent="0">
              <a:buNone/>
            </a:pPr>
            <a:endParaRPr lang="fr-FR" sz="3800" dirty="0"/>
          </a:p>
          <a:p>
            <a:pPr marL="0" indent="0">
              <a:buNone/>
            </a:pPr>
            <a:r>
              <a:rPr lang="fr-FR" sz="3800" b="1" dirty="0">
                <a:solidFill>
                  <a:srgbClr val="C00000"/>
                </a:solidFill>
              </a:rPr>
              <a:t>• Facteurs d’exacerbation ou de soulagement :</a:t>
            </a:r>
          </a:p>
          <a:p>
            <a:pPr>
              <a:buFont typeface="Wingdings" panose="05000000000000000000" pitchFamily="2" charset="2"/>
              <a:buChar char="v"/>
            </a:pPr>
            <a:r>
              <a:rPr lang="fr-FR" sz="3800" dirty="0"/>
              <a:t>Exacerbation à la marche, à l’inspiration profonde et calmée par le décubitus → foyer inflammatoire intra-abdominal irritant le péritoine ;biliaire</a:t>
            </a:r>
          </a:p>
          <a:p>
            <a:pPr>
              <a:buFont typeface="Wingdings" panose="05000000000000000000" pitchFamily="2" charset="2"/>
              <a:buChar char="v"/>
            </a:pPr>
            <a:r>
              <a:rPr lang="fr-FR" sz="3800" dirty="0"/>
              <a:t>Soulagement par l’alimentation, anti acide → ulcère ;</a:t>
            </a:r>
          </a:p>
          <a:p>
            <a:pPr>
              <a:buFont typeface="Wingdings" panose="05000000000000000000" pitchFamily="2" charset="2"/>
              <a:buChar char="v"/>
            </a:pPr>
            <a:r>
              <a:rPr lang="fr-FR" sz="3800" dirty="0"/>
              <a:t>Soulagement par l’</a:t>
            </a:r>
            <a:r>
              <a:rPr lang="fr-FR" sz="3800" dirty="0" err="1"/>
              <a:t>anté-flexion</a:t>
            </a:r>
            <a:r>
              <a:rPr lang="fr-FR" sz="3800" dirty="0"/>
              <a:t> → origine pancréatique ;</a:t>
            </a:r>
          </a:p>
          <a:p>
            <a:pPr>
              <a:buFont typeface="Wingdings" panose="05000000000000000000" pitchFamily="2" charset="2"/>
              <a:buChar char="v"/>
            </a:pPr>
            <a:r>
              <a:rPr lang="fr-FR" sz="3800" dirty="0"/>
              <a:t>Soulagement par les vomissements → obstruction ou occlusion intestinale.</a:t>
            </a:r>
          </a:p>
          <a:p>
            <a:pPr marL="0" indent="0">
              <a:buNone/>
            </a:pPr>
            <a:endParaRPr lang="fr-FR" sz="3800" dirty="0"/>
          </a:p>
        </p:txBody>
      </p:sp>
    </p:spTree>
    <p:extLst>
      <p:ext uri="{BB962C8B-B14F-4D97-AF65-F5344CB8AC3E}">
        <p14:creationId xmlns:p14="http://schemas.microsoft.com/office/powerpoint/2010/main" val="3399178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Autofit/>
          </a:bodyPr>
          <a:lstStyle/>
          <a:p>
            <a:pPr marL="0" indent="0">
              <a:buNone/>
            </a:pPr>
            <a:r>
              <a:rPr lang="fr-FR" sz="2400" b="1" dirty="0">
                <a:solidFill>
                  <a:srgbClr val="00B050"/>
                </a:solidFill>
              </a:rPr>
              <a:t>2. Signes associés</a:t>
            </a:r>
          </a:p>
          <a:p>
            <a:pPr marL="0" indent="0">
              <a:buNone/>
            </a:pPr>
            <a:r>
              <a:rPr lang="fr-FR" sz="2400" b="1" dirty="0">
                <a:solidFill>
                  <a:srgbClr val="C00000"/>
                </a:solidFill>
              </a:rPr>
              <a:t>• Signes associés :</a:t>
            </a:r>
          </a:p>
          <a:p>
            <a:pPr>
              <a:buFont typeface="Wingdings" panose="05000000000000000000" pitchFamily="2" charset="2"/>
              <a:buChar char="v"/>
            </a:pPr>
            <a:r>
              <a:rPr lang="fr-FR" sz="2400" dirty="0"/>
              <a:t>Généraux : altération de l’état général, signes infectieux ;</a:t>
            </a:r>
          </a:p>
          <a:p>
            <a:pPr>
              <a:buFont typeface="Wingdings" panose="05000000000000000000" pitchFamily="2" charset="2"/>
              <a:buChar char="v"/>
            </a:pPr>
            <a:r>
              <a:rPr lang="fr-FR" sz="2400" dirty="0"/>
              <a:t>Ou d’organe : troubles du transit, nausées, vomissements, hémorragie digestive haute ou basse.</a:t>
            </a:r>
          </a:p>
          <a:p>
            <a:pPr marL="0" indent="0">
              <a:buNone/>
            </a:pPr>
            <a:endParaRPr lang="fr-FR" sz="2400" dirty="0"/>
          </a:p>
          <a:p>
            <a:pPr marL="0" indent="0">
              <a:buNone/>
            </a:pPr>
            <a:r>
              <a:rPr lang="fr-FR" sz="2400" b="1" dirty="0">
                <a:solidFill>
                  <a:srgbClr val="C00000"/>
                </a:solidFill>
              </a:rPr>
              <a:t>• Prises médicamenteuses :</a:t>
            </a:r>
          </a:p>
          <a:p>
            <a:pPr>
              <a:buFont typeface="Wingdings" panose="05000000000000000000" pitchFamily="2" charset="2"/>
              <a:buChar char="v"/>
            </a:pPr>
            <a:r>
              <a:rPr lang="fr-FR" sz="2400" dirty="0"/>
              <a:t>AINS, aspirine (risque d’ulcère ou de gastrite aiguë, aggravation d’un sepsis) ;</a:t>
            </a:r>
          </a:p>
          <a:p>
            <a:pPr>
              <a:buFont typeface="Wingdings" panose="05000000000000000000" pitchFamily="2" charset="2"/>
              <a:buChar char="v"/>
            </a:pPr>
            <a:r>
              <a:rPr lang="fr-FR" sz="2400" dirty="0"/>
              <a:t>Anticoagulants (risque d’hématome des muscles de la paroi abdominale antérieure ou de la paroi du tube digestif) ;</a:t>
            </a:r>
          </a:p>
          <a:p>
            <a:pPr>
              <a:buFont typeface="Wingdings" panose="05000000000000000000" pitchFamily="2" charset="2"/>
              <a:buChar char="v"/>
            </a:pPr>
            <a:r>
              <a:rPr lang="fr-FR" sz="2400" dirty="0"/>
              <a:t>Corticoïdes → peuvent masquer les signes locaux et généraux associés à la douleur.</a:t>
            </a:r>
            <a:endParaRPr lang="fr-FR" sz="2400" b="0" i="0" u="none" strike="noStrike" baseline="0" dirty="0"/>
          </a:p>
        </p:txBody>
      </p:sp>
    </p:spTree>
    <p:extLst>
      <p:ext uri="{BB962C8B-B14F-4D97-AF65-F5344CB8AC3E}">
        <p14:creationId xmlns:p14="http://schemas.microsoft.com/office/powerpoint/2010/main" val="2231171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Autofit/>
          </a:bodyPr>
          <a:lstStyle/>
          <a:p>
            <a:pPr marL="0" indent="0">
              <a:buNone/>
            </a:pPr>
            <a:r>
              <a:rPr lang="fr-FR" sz="2400" b="1" dirty="0">
                <a:solidFill>
                  <a:srgbClr val="0070C0"/>
                </a:solidFill>
              </a:rPr>
              <a:t>B- Examen physique</a:t>
            </a:r>
          </a:p>
          <a:p>
            <a:pPr marL="0" indent="0">
              <a:buNone/>
            </a:pPr>
            <a:r>
              <a:rPr lang="fr-FR" sz="2400" dirty="0"/>
              <a:t>     Recherche de signes généraux : fièvre, fréquence cardiaque, pression artérielle, signes de choc.</a:t>
            </a:r>
          </a:p>
          <a:p>
            <a:pPr>
              <a:buFont typeface="Wingdings" panose="05000000000000000000" pitchFamily="2" charset="2"/>
              <a:buChar char="v"/>
            </a:pPr>
            <a:endParaRPr lang="fr-FR" sz="2400" dirty="0"/>
          </a:p>
          <a:p>
            <a:pPr marL="0" indent="0">
              <a:buNone/>
            </a:pPr>
            <a:r>
              <a:rPr lang="fr-FR" sz="2400" b="1" dirty="0">
                <a:solidFill>
                  <a:srgbClr val="00B050"/>
                </a:solidFill>
              </a:rPr>
              <a:t>     Inspection : </a:t>
            </a:r>
            <a:r>
              <a:rPr lang="fr-FR" sz="2400" dirty="0"/>
              <a:t>ictère, pâleur, cyanose, cicatrice abdominale (+++), hernie, ballonnement, absence de mouvement respiratoire.</a:t>
            </a:r>
          </a:p>
          <a:p>
            <a:pPr>
              <a:buFont typeface="Wingdings" panose="05000000000000000000" pitchFamily="2" charset="2"/>
              <a:buChar char="v"/>
            </a:pPr>
            <a:endParaRPr lang="fr-FR" sz="2400" dirty="0"/>
          </a:p>
          <a:p>
            <a:pPr marL="0" indent="0">
              <a:buNone/>
            </a:pPr>
            <a:r>
              <a:rPr lang="fr-FR" sz="2400" b="1" dirty="0">
                <a:solidFill>
                  <a:srgbClr val="00B050"/>
                </a:solidFill>
              </a:rPr>
              <a:t>     Palpation +++ :</a:t>
            </a:r>
          </a:p>
          <a:p>
            <a:pPr marL="0" indent="0">
              <a:buNone/>
            </a:pPr>
            <a:r>
              <a:rPr lang="fr-FR" sz="2400" dirty="0"/>
              <a:t>– Douleur provoquée, défense ou contracture abdominale ;</a:t>
            </a:r>
          </a:p>
          <a:p>
            <a:pPr marL="0" indent="0">
              <a:buNone/>
            </a:pPr>
            <a:r>
              <a:rPr lang="fr-FR" sz="2400" dirty="0"/>
              <a:t>– Orifices herniaires et éventration ;</a:t>
            </a:r>
          </a:p>
          <a:p>
            <a:pPr marL="0" indent="0">
              <a:buNone/>
            </a:pPr>
            <a:r>
              <a:rPr lang="fr-FR" sz="2400" dirty="0"/>
              <a:t>– Douleur à la décompression → irritation péritonéale.</a:t>
            </a:r>
          </a:p>
          <a:p>
            <a:pPr marL="0" indent="0">
              <a:buNone/>
            </a:pPr>
            <a:endParaRPr lang="fr-FR" sz="2400" dirty="0"/>
          </a:p>
        </p:txBody>
      </p:sp>
    </p:spTree>
    <p:extLst>
      <p:ext uri="{BB962C8B-B14F-4D97-AF65-F5344CB8AC3E}">
        <p14:creationId xmlns:p14="http://schemas.microsoft.com/office/powerpoint/2010/main" val="1085216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04664"/>
            <a:ext cx="8435280" cy="6048672"/>
          </a:xfrm>
        </p:spPr>
        <p:txBody>
          <a:bodyPr>
            <a:normAutofit fontScale="47500" lnSpcReduction="20000"/>
          </a:bodyPr>
          <a:lstStyle/>
          <a:p>
            <a:pPr marL="0" indent="0">
              <a:buNone/>
            </a:pPr>
            <a:r>
              <a:rPr lang="fr-FR" sz="4400" b="1" dirty="0">
                <a:solidFill>
                  <a:srgbClr val="00B050"/>
                </a:solidFill>
              </a:rPr>
              <a:t>    Touchers pelviens +++ :</a:t>
            </a:r>
          </a:p>
          <a:p>
            <a:pPr marL="0" indent="0">
              <a:buNone/>
            </a:pPr>
            <a:r>
              <a:rPr lang="fr-FR" sz="4400" dirty="0"/>
              <a:t>– Systématiques devant toute douleur abdominale aiguë ;</a:t>
            </a:r>
          </a:p>
          <a:p>
            <a:pPr marL="0" indent="0">
              <a:buNone/>
            </a:pPr>
            <a:r>
              <a:rPr lang="fr-FR" sz="4400" dirty="0"/>
              <a:t>– Douleur ou un bombement du cul-de-sac de Douglas → inflammation péritonéale.</a:t>
            </a:r>
          </a:p>
          <a:p>
            <a:pPr marL="0" indent="0">
              <a:buNone/>
            </a:pPr>
            <a:r>
              <a:rPr lang="fr-FR" sz="4400" dirty="0"/>
              <a:t>-  Présence de sang (hémorragie digestive)</a:t>
            </a:r>
          </a:p>
          <a:p>
            <a:pPr marL="0" indent="0">
              <a:buNone/>
            </a:pPr>
            <a:endParaRPr lang="fr-FR" sz="4400" b="1" dirty="0">
              <a:solidFill>
                <a:srgbClr val="00B050"/>
              </a:solidFill>
            </a:endParaRPr>
          </a:p>
          <a:p>
            <a:pPr marL="0" indent="0">
              <a:buNone/>
            </a:pPr>
            <a:r>
              <a:rPr lang="fr-FR" sz="4400" b="1" dirty="0">
                <a:solidFill>
                  <a:srgbClr val="00B050"/>
                </a:solidFill>
              </a:rPr>
              <a:t>     Percussion :</a:t>
            </a:r>
          </a:p>
          <a:p>
            <a:pPr marL="0" indent="0">
              <a:buNone/>
            </a:pPr>
            <a:r>
              <a:rPr lang="fr-FR" sz="4400" dirty="0"/>
              <a:t>– Différencie une matité déclive (ascite, hémopéritoine) d’un globe vésical </a:t>
            </a:r>
          </a:p>
          <a:p>
            <a:pPr marL="0" indent="0">
              <a:buNone/>
            </a:pPr>
            <a:r>
              <a:rPr lang="fr-FR" sz="4400" dirty="0"/>
              <a:t>– Tympanisme → occlusion intestinale ou pneumopéritoine.</a:t>
            </a:r>
          </a:p>
          <a:p>
            <a:pPr marL="0" indent="0">
              <a:buNone/>
            </a:pPr>
            <a:endParaRPr lang="fr-FR" sz="4400" b="1" dirty="0">
              <a:solidFill>
                <a:srgbClr val="00B050"/>
              </a:solidFill>
            </a:endParaRPr>
          </a:p>
          <a:p>
            <a:pPr marL="0" indent="0">
              <a:buNone/>
            </a:pPr>
            <a:r>
              <a:rPr lang="fr-FR" sz="4400" b="1" dirty="0">
                <a:solidFill>
                  <a:srgbClr val="00B050"/>
                </a:solidFill>
              </a:rPr>
              <a:t>     Auscultation :</a:t>
            </a:r>
          </a:p>
          <a:p>
            <a:pPr marL="0" indent="0">
              <a:buNone/>
            </a:pPr>
            <a:r>
              <a:rPr lang="fr-FR" sz="4400" dirty="0"/>
              <a:t>– Silence auscultatoire de l’abdomen → occlusion par strangulation, ischémie intestinale ou iléus paralytique ;</a:t>
            </a:r>
          </a:p>
          <a:p>
            <a:pPr marL="0" indent="0">
              <a:buNone/>
            </a:pPr>
            <a:r>
              <a:rPr lang="fr-FR" sz="4400" dirty="0"/>
              <a:t>– Bruits hydro-aériques intenses → obstacle incomplet (syndrome de Koenig) ;</a:t>
            </a:r>
          </a:p>
          <a:p>
            <a:pPr marL="0" indent="0">
              <a:buNone/>
            </a:pPr>
            <a:r>
              <a:rPr lang="fr-FR" sz="4400" dirty="0"/>
              <a:t>– Souffle abdominal → anévrisme de l’aorte ou tumeur hyper vascularisée.</a:t>
            </a:r>
            <a:endParaRPr lang="fr-FR" sz="4400" b="0" i="0" u="none" strike="noStrike" baseline="0" dirty="0"/>
          </a:p>
        </p:txBody>
      </p:sp>
    </p:spTree>
    <p:extLst>
      <p:ext uri="{BB962C8B-B14F-4D97-AF65-F5344CB8AC3E}">
        <p14:creationId xmlns:p14="http://schemas.microsoft.com/office/powerpoint/2010/main" val="354321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lnSpcReduction="10000"/>
          </a:bodyPr>
          <a:lstStyle/>
          <a:p>
            <a:pPr marL="0" indent="0">
              <a:buNone/>
            </a:pPr>
            <a:r>
              <a:rPr lang="fr-FR" sz="2400" b="1" dirty="0">
                <a:solidFill>
                  <a:srgbClr val="FF0000"/>
                </a:solidFill>
              </a:rPr>
              <a:t>III. Examens complémentaires</a:t>
            </a:r>
          </a:p>
          <a:p>
            <a:pPr marL="0" indent="0">
              <a:buNone/>
            </a:pPr>
            <a:r>
              <a:rPr lang="fr-FR" sz="2400" b="1" dirty="0">
                <a:solidFill>
                  <a:srgbClr val="0070C0"/>
                </a:solidFill>
              </a:rPr>
              <a:t>A- Biologie</a:t>
            </a:r>
          </a:p>
          <a:p>
            <a:pPr marL="0" indent="0">
              <a:buNone/>
            </a:pPr>
            <a:r>
              <a:rPr lang="fr-FR" sz="2400" dirty="0"/>
              <a:t>     La biologie oriente le diagnostic étiologique et apprécie des éléments de gravité.</a:t>
            </a:r>
          </a:p>
          <a:p>
            <a:pPr>
              <a:buFont typeface="Wingdings" panose="05000000000000000000" pitchFamily="2" charset="2"/>
              <a:buChar char="v"/>
            </a:pPr>
            <a:r>
              <a:rPr lang="fr-FR" sz="2400" dirty="0"/>
              <a:t>NFS (anémie, hyperleucocytose, thrombocytose, thrombopénie).</a:t>
            </a:r>
          </a:p>
          <a:p>
            <a:pPr>
              <a:buFont typeface="Wingdings" panose="05000000000000000000" pitchFamily="2" charset="2"/>
              <a:buChar char="v"/>
            </a:pPr>
            <a:r>
              <a:rPr lang="fr-FR" sz="2400" dirty="0"/>
              <a:t>Protéine C-réactive → syndrome inflammatoire.</a:t>
            </a:r>
          </a:p>
          <a:p>
            <a:pPr>
              <a:buFont typeface="Wingdings" panose="05000000000000000000" pitchFamily="2" charset="2"/>
              <a:buChar char="v"/>
            </a:pPr>
            <a:r>
              <a:rPr lang="fr-FR" sz="2400" dirty="0"/>
              <a:t>Hémocultures en cas de fièvre avec frissons ou supérieure à 39 °C.</a:t>
            </a:r>
          </a:p>
          <a:p>
            <a:pPr>
              <a:buFont typeface="Wingdings" panose="05000000000000000000" pitchFamily="2" charset="2"/>
              <a:buChar char="v"/>
            </a:pPr>
            <a:r>
              <a:rPr lang="fr-FR" sz="2400" b="0" i="0" u="none" strike="noStrike" baseline="0" dirty="0"/>
              <a:t> </a:t>
            </a:r>
            <a:r>
              <a:rPr lang="fr-FR" sz="2400" dirty="0"/>
              <a:t>Ionogramme sanguin, créatinine (complications) : déshydratation, insuffisance rénale ; acidose métabolique en cas de choc ou d’ischémie intestinale ;</a:t>
            </a:r>
          </a:p>
          <a:p>
            <a:pPr>
              <a:buFont typeface="Wingdings" panose="05000000000000000000" pitchFamily="2" charset="2"/>
              <a:buChar char="v"/>
            </a:pPr>
            <a:r>
              <a:rPr lang="fr-FR" sz="2400" dirty="0"/>
              <a:t>Hypokaliémie en cas de diarrhée ou de vomissements abondants.</a:t>
            </a:r>
          </a:p>
          <a:p>
            <a:pPr marL="0" indent="0">
              <a:buNone/>
            </a:pPr>
            <a:endParaRPr lang="fr-FR" sz="2400" b="0" i="0" u="none" strike="noStrike" baseline="0" dirty="0"/>
          </a:p>
        </p:txBody>
      </p:sp>
    </p:spTree>
    <p:extLst>
      <p:ext uri="{BB962C8B-B14F-4D97-AF65-F5344CB8AC3E}">
        <p14:creationId xmlns:p14="http://schemas.microsoft.com/office/powerpoint/2010/main" val="13015865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1052</TotalTime>
  <Words>1585</Words>
  <Application>Microsoft Office PowerPoint</Application>
  <PresentationFormat>Affichage à l'écran (4:3)</PresentationFormat>
  <Paragraphs>186</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Calibri</vt:lpstr>
      <vt:lpstr>HelveticaNeue-Light</vt:lpstr>
      <vt:lpstr>Wingdings</vt:lpstr>
      <vt:lpstr>Thème Office</vt:lpstr>
      <vt:lpstr>CAT devant un syndrome douloureux épigastrique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Dell</dc:creator>
  <cp:lastModifiedBy>Utilisateur Windows</cp:lastModifiedBy>
  <cp:revision>125</cp:revision>
  <dcterms:created xsi:type="dcterms:W3CDTF">2018-08-17T08:50:12Z</dcterms:created>
  <dcterms:modified xsi:type="dcterms:W3CDTF">2021-11-08T18:36:05Z</dcterms:modified>
</cp:coreProperties>
</file>