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3" r:id="rId5"/>
    <p:sldId id="257" r:id="rId6"/>
    <p:sldId id="258" r:id="rId7"/>
    <p:sldId id="259" r:id="rId8"/>
    <p:sldId id="267" r:id="rId9"/>
    <p:sldId id="270" r:id="rId10"/>
    <p:sldId id="269" r:id="rId11"/>
    <p:sldId id="271" r:id="rId12"/>
    <p:sldId id="268" r:id="rId13"/>
    <p:sldId id="272" r:id="rId14"/>
    <p:sldId id="273" r:id="rId15"/>
    <p:sldId id="274" r:id="rId16"/>
    <p:sldId id="275" r:id="rId17"/>
    <p:sldId id="261" r:id="rId18"/>
    <p:sldId id="266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20B-5256-4B1A-998F-63E22270A956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022-8688-46B1-B5A7-F73716D41C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20B-5256-4B1A-998F-63E22270A956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022-8688-46B1-B5A7-F73716D41C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20B-5256-4B1A-998F-63E22270A956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022-8688-46B1-B5A7-F73716D41C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20B-5256-4B1A-998F-63E22270A956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022-8688-46B1-B5A7-F73716D41C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20B-5256-4B1A-998F-63E22270A956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022-8688-46B1-B5A7-F73716D41C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20B-5256-4B1A-998F-63E22270A956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022-8688-46B1-B5A7-F73716D41C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20B-5256-4B1A-998F-63E22270A956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022-8688-46B1-B5A7-F73716D41C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20B-5256-4B1A-998F-63E22270A956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022-8688-46B1-B5A7-F73716D41C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20B-5256-4B1A-998F-63E22270A956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022-8688-46B1-B5A7-F73716D41C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20B-5256-4B1A-998F-63E22270A956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022-8688-46B1-B5A7-F73716D41C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620B-5256-4B1A-998F-63E22270A956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4022-8688-46B1-B5A7-F73716D41C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0620B-5256-4B1A-998F-63E22270A956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04022-8688-46B1-B5A7-F73716D41C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Abdomen Aigu Non Traumatique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600" dirty="0" smtClean="0"/>
              <a:t>	- Facteurs déclenchant </a:t>
            </a:r>
          </a:p>
          <a:p>
            <a:pPr>
              <a:buNone/>
            </a:pPr>
            <a:r>
              <a:rPr lang="fr-FR" sz="2600" dirty="0" smtClean="0"/>
              <a:t>		– Position (penché en avant dans le reflux). </a:t>
            </a:r>
          </a:p>
          <a:p>
            <a:pPr>
              <a:buNone/>
            </a:pPr>
            <a:r>
              <a:rPr lang="fr-FR" sz="2600" dirty="0" smtClean="0"/>
              <a:t>		– Ingestion d’alcool (pancréatite). </a:t>
            </a:r>
          </a:p>
          <a:p>
            <a:pPr>
              <a:buNone/>
            </a:pPr>
            <a:r>
              <a:rPr lang="fr-FR" sz="2600" dirty="0" smtClean="0"/>
              <a:t>		– Restriction hydrique et voyage (colique néphrétique). –      </a:t>
            </a:r>
          </a:p>
          <a:p>
            <a:pPr>
              <a:buNone/>
            </a:pPr>
            <a:r>
              <a:rPr lang="fr-FR" sz="2600" dirty="0" smtClean="0"/>
              <a:t>                 Intoxication tabagique. – Voyage en pays tropical. –     </a:t>
            </a:r>
          </a:p>
          <a:p>
            <a:pPr>
              <a:buNone/>
            </a:pPr>
            <a:r>
              <a:rPr lang="fr-FR" sz="2600" dirty="0" smtClean="0"/>
              <a:t>                 Prise d’anti-inflammatoires. – Toxicomanie. – Prise </a:t>
            </a:r>
          </a:p>
          <a:p>
            <a:pPr>
              <a:buNone/>
            </a:pPr>
            <a:r>
              <a:rPr lang="fr-FR" sz="2600" dirty="0" smtClean="0"/>
              <a:t>                 d’anticoagulants, de corticoïdes ou d’aspirine. 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r>
              <a:rPr lang="fr-FR" sz="2600" dirty="0" smtClean="0"/>
              <a:t>	- Certains facteurs atténuent les douleurs : vomissement dans la sténose gastrique, émission de gaz et de selles dans les obstacles coliques, </a:t>
            </a:r>
            <a:r>
              <a:rPr lang="fr-FR" sz="2600" dirty="0" err="1" smtClean="0"/>
              <a:t>antéflexion</a:t>
            </a:r>
            <a:r>
              <a:rPr lang="fr-FR" sz="2600" dirty="0" smtClean="0"/>
              <a:t> dans la pancréatite, </a:t>
            </a:r>
            <a:r>
              <a:rPr lang="fr-FR" sz="2600" dirty="0" err="1" smtClean="0"/>
              <a:t>psoïtis</a:t>
            </a:r>
            <a:r>
              <a:rPr lang="fr-FR" sz="2600" dirty="0" smtClean="0"/>
              <a:t> dans les affections rétro- péritonéales. 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	- Recherche de signes associés</a:t>
            </a:r>
          </a:p>
          <a:p>
            <a:pPr>
              <a:buNone/>
            </a:pPr>
            <a:r>
              <a:rPr lang="fr-FR" dirty="0" smtClean="0"/>
              <a:t>		 – Amaigrissement.</a:t>
            </a:r>
          </a:p>
          <a:p>
            <a:pPr>
              <a:buNone/>
            </a:pPr>
            <a:r>
              <a:rPr lang="fr-FR" dirty="0" smtClean="0"/>
              <a:t>		 – Anorexie. </a:t>
            </a:r>
          </a:p>
          <a:p>
            <a:pPr>
              <a:buNone/>
            </a:pPr>
            <a:r>
              <a:rPr lang="fr-FR" dirty="0" smtClean="0"/>
              <a:t>		– Nausées. </a:t>
            </a:r>
          </a:p>
          <a:p>
            <a:pPr>
              <a:buNone/>
            </a:pPr>
            <a:r>
              <a:rPr lang="fr-FR" dirty="0" smtClean="0"/>
              <a:t>		– Vomissements</a:t>
            </a:r>
          </a:p>
          <a:p>
            <a:pPr>
              <a:buNone/>
            </a:pPr>
            <a:r>
              <a:rPr lang="fr-FR" dirty="0" smtClean="0"/>
              <a:t>		– Lipothymie. </a:t>
            </a:r>
          </a:p>
          <a:p>
            <a:pPr>
              <a:buNone/>
            </a:pPr>
            <a:r>
              <a:rPr lang="fr-FR" dirty="0" smtClean="0"/>
              <a:t>		– Troubles du transit. </a:t>
            </a:r>
          </a:p>
          <a:p>
            <a:pPr>
              <a:buNone/>
            </a:pPr>
            <a:r>
              <a:rPr lang="fr-FR" dirty="0" smtClean="0"/>
              <a:t>		– Sang dans les selles, </a:t>
            </a:r>
          </a:p>
          <a:p>
            <a:pPr>
              <a:buNone/>
            </a:pPr>
            <a:r>
              <a:rPr lang="fr-FR" dirty="0" smtClean="0"/>
              <a:t>		- signes fonctionnels urinaires. </a:t>
            </a:r>
          </a:p>
          <a:p>
            <a:pPr>
              <a:buNone/>
            </a:pPr>
            <a:r>
              <a:rPr lang="fr-FR" dirty="0" smtClean="0"/>
              <a:t>		– Métrorragies. 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Antécédents du patient − Tares, antécédents chirurgicaux….  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EXAMEN 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Appréciation de l’état général et aspect du malade </a:t>
            </a:r>
          </a:p>
          <a:p>
            <a:pPr>
              <a:buNone/>
            </a:pPr>
            <a:r>
              <a:rPr lang="fr-FR" dirty="0" smtClean="0"/>
              <a:t>    – La TA et le pouls</a:t>
            </a:r>
          </a:p>
          <a:p>
            <a:pPr>
              <a:buNone/>
            </a:pPr>
            <a:r>
              <a:rPr lang="fr-FR" dirty="0" smtClean="0"/>
              <a:t>	– la pâleur</a:t>
            </a:r>
          </a:p>
          <a:p>
            <a:pPr>
              <a:buNone/>
            </a:pPr>
            <a:r>
              <a:rPr lang="fr-FR" dirty="0" smtClean="0"/>
              <a:t>	– la cyanose</a:t>
            </a:r>
          </a:p>
          <a:p>
            <a:pPr>
              <a:buNone/>
            </a:pPr>
            <a:r>
              <a:rPr lang="fr-FR" dirty="0" smtClean="0"/>
              <a:t>	– l’agitation</a:t>
            </a:r>
          </a:p>
          <a:p>
            <a:pPr>
              <a:buNone/>
            </a:pPr>
            <a:r>
              <a:rPr lang="fr-FR" dirty="0" smtClean="0"/>
              <a:t>	– la fièvre</a:t>
            </a:r>
          </a:p>
          <a:p>
            <a:pPr>
              <a:buNone/>
            </a:pPr>
            <a:r>
              <a:rPr lang="fr-FR" dirty="0" smtClean="0"/>
              <a:t>	– un ictère oriente vers une cause hépatobiliaire.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Examen de l’abdomen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Inspection</a:t>
            </a:r>
          </a:p>
          <a:p>
            <a:r>
              <a:rPr lang="fr-FR" dirty="0" smtClean="0"/>
              <a:t>Palpation</a:t>
            </a:r>
          </a:p>
          <a:p>
            <a:r>
              <a:rPr lang="fr-FR" dirty="0" smtClean="0"/>
              <a:t>Percussion</a:t>
            </a:r>
          </a:p>
          <a:p>
            <a:r>
              <a:rPr lang="fr-FR" dirty="0" smtClean="0"/>
              <a:t>Auscultation</a:t>
            </a:r>
          </a:p>
          <a:p>
            <a:r>
              <a:rPr lang="fr-FR" dirty="0" smtClean="0"/>
              <a:t>Touchers pelviens </a:t>
            </a:r>
          </a:p>
          <a:p>
            <a:pPr lvl="1"/>
            <a:r>
              <a:rPr lang="fr-FR" dirty="0" smtClean="0"/>
              <a:t>Le toucher rectal </a:t>
            </a:r>
          </a:p>
          <a:p>
            <a:pPr lvl="1"/>
            <a:r>
              <a:rPr lang="fr-FR" dirty="0" smtClean="0"/>
              <a:t>Le toucher vaginal</a:t>
            </a:r>
          </a:p>
          <a:p>
            <a:r>
              <a:rPr lang="fr-FR" dirty="0" smtClean="0"/>
              <a:t>Il ne faut pas oublier de palper les orifices herniaires.</a:t>
            </a:r>
          </a:p>
          <a:p>
            <a:r>
              <a:rPr lang="fr-FR" dirty="0" smtClean="0"/>
              <a:t>Téguments et muqueuses </a:t>
            </a:r>
          </a:p>
          <a:p>
            <a:r>
              <a:rPr lang="fr-FR" dirty="0" smtClean="0"/>
              <a:t>Enfin, palpé les aires ganglionnaires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EXAMENS COMPLEMENTAIRES EN URGENCE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examens biologiques : </a:t>
            </a:r>
          </a:p>
          <a:p>
            <a:pPr lvl="1"/>
            <a:r>
              <a:rPr lang="fr-FR" dirty="0" smtClean="0"/>
              <a:t>L’hémogramme sanguin</a:t>
            </a:r>
          </a:p>
          <a:p>
            <a:pPr lvl="1"/>
            <a:r>
              <a:rPr lang="fr-FR" dirty="0" smtClean="0"/>
              <a:t>L’ionogramme, </a:t>
            </a:r>
          </a:p>
          <a:p>
            <a:pPr lvl="1"/>
            <a:r>
              <a:rPr lang="fr-FR" dirty="0" smtClean="0"/>
              <a:t>l’urée et la créatinine sérique</a:t>
            </a:r>
          </a:p>
          <a:p>
            <a:pPr lvl="1"/>
            <a:r>
              <a:rPr lang="fr-FR" dirty="0" smtClean="0"/>
              <a:t>Glycémie </a:t>
            </a:r>
          </a:p>
          <a:p>
            <a:pPr lvl="1"/>
            <a:r>
              <a:rPr lang="fr-FR" dirty="0" smtClean="0"/>
              <a:t>Un bilan d’hémostase: TP.</a:t>
            </a:r>
          </a:p>
          <a:p>
            <a:pPr lvl="1"/>
            <a:r>
              <a:rPr lang="fr-FR" dirty="0" smtClean="0"/>
              <a:t>Autres examens en </a:t>
            </a:r>
            <a:r>
              <a:rPr lang="fr-FR" dirty="0" err="1" smtClean="0"/>
              <a:t>fct</a:t>
            </a:r>
            <a:r>
              <a:rPr lang="fr-FR" dirty="0" smtClean="0"/>
              <a:t> de l’orientation diagnostic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examens morphologiques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La radiographie du thorax permet : </a:t>
            </a:r>
          </a:p>
          <a:p>
            <a:pPr>
              <a:buNone/>
            </a:pPr>
            <a:r>
              <a:rPr lang="fr-FR" dirty="0" smtClean="0"/>
              <a:t>	   o Un épanchement pleural  </a:t>
            </a:r>
          </a:p>
          <a:p>
            <a:pPr>
              <a:buNone/>
            </a:pPr>
            <a:r>
              <a:rPr lang="fr-FR" dirty="0" smtClean="0"/>
              <a:t>	   Une surélévation en brioche de la coupole diaphragmatique  </a:t>
            </a:r>
          </a:p>
          <a:p>
            <a:pPr>
              <a:buNone/>
            </a:pPr>
            <a:r>
              <a:rPr lang="fr-FR" dirty="0" smtClean="0"/>
              <a:t>	   Des calcifications de l’aire hépatique. </a:t>
            </a:r>
          </a:p>
          <a:p>
            <a:pPr>
              <a:buNone/>
            </a:pPr>
            <a:r>
              <a:rPr lang="fr-FR" dirty="0" smtClean="0"/>
              <a:t>	   D’éliminer des causes thoraciques de douleur abdominales : pneumopathie des bases, gros cœur        </a:t>
            </a:r>
          </a:p>
          <a:p>
            <a:pPr>
              <a:buNone/>
            </a:pPr>
            <a:r>
              <a:rPr lang="fr-FR" dirty="0" smtClean="0"/>
              <a:t>	   d’insuffisance cardiaque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La radiographie d’abdomen sans préparation peut montrer : </a:t>
            </a:r>
          </a:p>
          <a:p>
            <a:pPr>
              <a:buNone/>
            </a:pPr>
            <a:r>
              <a:rPr lang="fr-FR" dirty="0" smtClean="0"/>
              <a:t>		o Un pneumopéritoine</a:t>
            </a:r>
          </a:p>
          <a:p>
            <a:pPr>
              <a:buNone/>
            </a:pPr>
            <a:r>
              <a:rPr lang="fr-FR" dirty="0" smtClean="0"/>
              <a:t>		o Des niveaux hydro-</a:t>
            </a:r>
            <a:r>
              <a:rPr lang="fr-FR" dirty="0" err="1" smtClean="0"/>
              <a:t>aériques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		o Des opacités en rapport avec des lithiases rénales. </a:t>
            </a:r>
          </a:p>
          <a:p>
            <a:pPr>
              <a:buNone/>
            </a:pPr>
            <a:r>
              <a:rPr lang="fr-FR" dirty="0" smtClean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L’échographie abdominale ;  </a:t>
            </a:r>
          </a:p>
          <a:p>
            <a:pPr>
              <a:buNone/>
            </a:pPr>
            <a:r>
              <a:rPr lang="fr-FR" dirty="0" smtClean="0"/>
              <a:t>	o elle permet de mettre en évidence :  </a:t>
            </a:r>
          </a:p>
          <a:p>
            <a:pPr>
              <a:buNone/>
            </a:pPr>
            <a:r>
              <a:rPr lang="fr-FR" dirty="0" smtClean="0"/>
              <a:t>		Un épanchement péritonéal  </a:t>
            </a:r>
          </a:p>
          <a:p>
            <a:pPr>
              <a:buNone/>
            </a:pPr>
            <a:r>
              <a:rPr lang="fr-FR" dirty="0" smtClean="0"/>
              <a:t>		Une dilatation des cavités excrétrices  </a:t>
            </a:r>
          </a:p>
          <a:p>
            <a:pPr>
              <a:buNone/>
            </a:pPr>
            <a:r>
              <a:rPr lang="fr-FR" dirty="0" smtClean="0"/>
              <a:t>		Une anomalie du parenchyme des organes     </a:t>
            </a:r>
          </a:p>
          <a:p>
            <a:pPr>
              <a:buNone/>
            </a:pPr>
            <a:r>
              <a:rPr lang="fr-FR" dirty="0" smtClean="0"/>
              <a:t>           pleins. </a:t>
            </a:r>
          </a:p>
          <a:p>
            <a:pPr>
              <a:buNone/>
            </a:pPr>
            <a:r>
              <a:rPr lang="fr-FR" dirty="0" smtClean="0"/>
              <a:t>	o Elle est indispensable dans les urgences hépato-</a:t>
            </a:r>
          </a:p>
          <a:p>
            <a:pPr>
              <a:buNone/>
            </a:pPr>
            <a:r>
              <a:rPr lang="fr-FR" dirty="0" smtClean="0"/>
              <a:t>        </a:t>
            </a:r>
            <a:r>
              <a:rPr lang="fr-FR" dirty="0" err="1" smtClean="0"/>
              <a:t>bilaires</a:t>
            </a:r>
            <a:r>
              <a:rPr lang="fr-FR" dirty="0" smtClean="0"/>
              <a:t> et dans les urgences gynécologiques. </a:t>
            </a:r>
          </a:p>
          <a:p>
            <a:pPr>
              <a:buNone/>
            </a:pPr>
            <a:endParaRPr lang="fr-FR" dirty="0" smtClean="0"/>
          </a:p>
          <a:p>
            <a:r>
              <a:rPr lang="fr-FR" sz="3300" dirty="0" smtClean="0"/>
              <a:t>Le scanner abdominal </a:t>
            </a:r>
            <a:r>
              <a:rPr lang="fr-FR" dirty="0" smtClean="0"/>
              <a:t>: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Etiologies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Douleurs abdominales non spécifiques 43%</a:t>
            </a:r>
          </a:p>
          <a:p>
            <a:r>
              <a:rPr lang="fr-FR" dirty="0" smtClean="0"/>
              <a:t>Appendicite 23% </a:t>
            </a:r>
          </a:p>
          <a:p>
            <a:r>
              <a:rPr lang="fr-FR" dirty="0" smtClean="0"/>
              <a:t>Cholécystite 9% </a:t>
            </a:r>
          </a:p>
          <a:p>
            <a:r>
              <a:rPr lang="fr-FR" dirty="0" smtClean="0"/>
              <a:t>Occlusion intestinale 4%</a:t>
            </a:r>
          </a:p>
          <a:p>
            <a:r>
              <a:rPr lang="fr-FR" dirty="0" smtClean="0"/>
              <a:t>Colique néphrétique 3%</a:t>
            </a:r>
          </a:p>
          <a:p>
            <a:r>
              <a:rPr lang="fr-FR" dirty="0" smtClean="0"/>
              <a:t>Ulcère (perforé) 3% </a:t>
            </a:r>
          </a:p>
          <a:p>
            <a:r>
              <a:rPr lang="fr-FR" dirty="0" smtClean="0"/>
              <a:t>Pancréatite aiguë 2%</a:t>
            </a:r>
          </a:p>
          <a:p>
            <a:r>
              <a:rPr lang="fr-FR" dirty="0" err="1" smtClean="0"/>
              <a:t>Diverticulite</a:t>
            </a:r>
            <a:r>
              <a:rPr lang="fr-FR" dirty="0" smtClean="0"/>
              <a:t> 2% </a:t>
            </a:r>
          </a:p>
          <a:p>
            <a:r>
              <a:rPr lang="fr-FR" dirty="0" smtClean="0"/>
              <a:t>Autres 11%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Etiologies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Pour les causes chirurgicales 03 grands cadres nosologiques: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dirty="0" smtClean="0"/>
              <a:t>Infection bactérienne</a:t>
            </a:r>
          </a:p>
          <a:p>
            <a:pPr lvl="1"/>
            <a:r>
              <a:rPr lang="fr-FR" dirty="0" smtClean="0"/>
              <a:t>Torsion et strangulation d’organe</a:t>
            </a:r>
          </a:p>
          <a:p>
            <a:pPr lvl="1"/>
            <a:r>
              <a:rPr lang="fr-FR" dirty="0" smtClean="0"/>
              <a:t>Hémorragie aigue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Causes chirurgicales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 - Appendicite </a:t>
            </a:r>
          </a:p>
          <a:p>
            <a:pPr>
              <a:buNone/>
            </a:pPr>
            <a:r>
              <a:rPr lang="fr-FR" dirty="0" smtClean="0"/>
              <a:t>- occlusion et hernies </a:t>
            </a:r>
          </a:p>
          <a:p>
            <a:pPr>
              <a:buNone/>
            </a:pPr>
            <a:r>
              <a:rPr lang="fr-FR" dirty="0" smtClean="0"/>
              <a:t>- cholécystite et angiocholite ?</a:t>
            </a:r>
          </a:p>
          <a:p>
            <a:pPr>
              <a:buNone/>
            </a:pPr>
            <a:r>
              <a:rPr lang="fr-FR" dirty="0" smtClean="0"/>
              <a:t>- pancréatite ?</a:t>
            </a:r>
          </a:p>
          <a:p>
            <a:pPr>
              <a:buNone/>
            </a:pPr>
            <a:r>
              <a:rPr lang="fr-FR" dirty="0" smtClean="0"/>
              <a:t>- sigmoïdite </a:t>
            </a:r>
            <a:r>
              <a:rPr lang="fr-FR" dirty="0" err="1" smtClean="0"/>
              <a:t>diverticulaire</a:t>
            </a:r>
            <a:r>
              <a:rPr lang="fr-FR" dirty="0" smtClean="0"/>
              <a:t> perforée</a:t>
            </a:r>
          </a:p>
          <a:p>
            <a:pPr>
              <a:buNone/>
            </a:pPr>
            <a:r>
              <a:rPr lang="fr-FR" dirty="0" smtClean="0"/>
              <a:t>- péritonite </a:t>
            </a:r>
          </a:p>
          <a:p>
            <a:pPr>
              <a:buNone/>
            </a:pPr>
            <a:r>
              <a:rPr lang="fr-FR" dirty="0" smtClean="0"/>
              <a:t>- rupture, abcès : rate ou foie </a:t>
            </a:r>
          </a:p>
          <a:p>
            <a:pPr>
              <a:buNone/>
            </a:pPr>
            <a:r>
              <a:rPr lang="fr-FR" dirty="0" smtClean="0"/>
              <a:t>- anévrysme aorte compliqué</a:t>
            </a:r>
          </a:p>
          <a:p>
            <a:pPr>
              <a:buNone/>
            </a:pPr>
            <a:r>
              <a:rPr lang="fr-FR" dirty="0" smtClean="0"/>
              <a:t>- infarctus mésentérique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                         Abdomen Aigu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rot="5400000">
            <a:off x="3286116" y="2071678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16200000" flipH="1">
            <a:off x="5214942" y="228599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214546" y="3286124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Pour douleur abdominale</a:t>
            </a:r>
            <a:endParaRPr lang="fr-FR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572132" y="3214686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&lt; à 07 j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3143240" y="4572008"/>
            <a:ext cx="3304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Non consécutif à un traumatisme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Causes  gynécologiques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kyste ovarien rompu</a:t>
            </a:r>
          </a:p>
          <a:p>
            <a:pPr>
              <a:buNone/>
            </a:pPr>
            <a:r>
              <a:rPr lang="fr-FR" dirty="0" smtClean="0"/>
              <a:t>- salpingite </a:t>
            </a:r>
          </a:p>
          <a:p>
            <a:pPr>
              <a:buFontTx/>
              <a:buChar char="-"/>
            </a:pPr>
            <a:r>
              <a:rPr lang="fr-FR" dirty="0" smtClean="0"/>
              <a:t>torsion d’annexe </a:t>
            </a:r>
          </a:p>
          <a:p>
            <a:pPr>
              <a:buFontTx/>
              <a:buChar char="-"/>
            </a:pPr>
            <a:r>
              <a:rPr lang="fr-FR" dirty="0" smtClean="0"/>
              <a:t>grossesse extra-utérine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Causes médicales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fr-FR" dirty="0" smtClean="0"/>
              <a:t>colopathie fonctionnelle </a:t>
            </a:r>
          </a:p>
          <a:p>
            <a:pPr>
              <a:buFontTx/>
              <a:buChar char="-"/>
            </a:pPr>
            <a:r>
              <a:rPr lang="fr-FR" dirty="0" smtClean="0"/>
              <a:t>colite et diarrhée infectieuse</a:t>
            </a:r>
          </a:p>
          <a:p>
            <a:pPr>
              <a:buFontTx/>
              <a:buChar char="-"/>
            </a:pPr>
            <a:r>
              <a:rPr lang="fr-FR" dirty="0" smtClean="0"/>
              <a:t>colique néphrétique </a:t>
            </a:r>
          </a:p>
          <a:p>
            <a:pPr>
              <a:buFontTx/>
              <a:buChar char="-"/>
            </a:pPr>
            <a:r>
              <a:rPr lang="fr-FR" dirty="0" smtClean="0"/>
              <a:t>pathologie </a:t>
            </a:r>
            <a:r>
              <a:rPr lang="fr-FR" dirty="0" err="1" smtClean="0"/>
              <a:t>vésico</a:t>
            </a:r>
            <a:r>
              <a:rPr lang="fr-FR" dirty="0" smtClean="0"/>
              <a:t>-prostatique</a:t>
            </a:r>
          </a:p>
          <a:p>
            <a:pPr>
              <a:buFontTx/>
              <a:buChar char="-"/>
            </a:pPr>
            <a:r>
              <a:rPr lang="fr-FR" dirty="0" smtClean="0"/>
              <a:t>gastrite et ulcère gastrique </a:t>
            </a:r>
          </a:p>
          <a:p>
            <a:pPr>
              <a:buFontTx/>
              <a:buChar char="-"/>
            </a:pPr>
            <a:r>
              <a:rPr lang="fr-FR" dirty="0" smtClean="0"/>
              <a:t>Hépatite</a:t>
            </a:r>
          </a:p>
          <a:p>
            <a:pPr>
              <a:buFontTx/>
              <a:buChar char="-"/>
            </a:pPr>
            <a:r>
              <a:rPr lang="fr-FR" dirty="0" err="1" smtClean="0"/>
              <a:t>Crohn</a:t>
            </a:r>
            <a:r>
              <a:rPr lang="fr-FR" dirty="0" smtClean="0"/>
              <a:t>, RCH</a:t>
            </a:r>
          </a:p>
          <a:p>
            <a:pPr>
              <a:buFontTx/>
              <a:buChar char="-"/>
            </a:pPr>
            <a:r>
              <a:rPr lang="fr-FR" dirty="0" smtClean="0"/>
              <a:t>pathologie néoplasique</a:t>
            </a:r>
          </a:p>
          <a:p>
            <a:pPr>
              <a:buFontTx/>
              <a:buChar char="-"/>
            </a:pPr>
            <a:r>
              <a:rPr lang="fr-FR" dirty="0" smtClean="0"/>
              <a:t>colite ischémique et infarctus rate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Causes extra abdominales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fr-FR" dirty="0" smtClean="0"/>
              <a:t>Pneumopathie</a:t>
            </a:r>
          </a:p>
          <a:p>
            <a:pPr>
              <a:buFontTx/>
              <a:buChar char="-"/>
            </a:pPr>
            <a:r>
              <a:rPr lang="fr-FR" dirty="0" smtClean="0"/>
              <a:t>Foie cardiaque</a:t>
            </a:r>
          </a:p>
          <a:p>
            <a:pPr>
              <a:buFontTx/>
              <a:buChar char="-"/>
            </a:pPr>
            <a:r>
              <a:rPr lang="fr-FR" dirty="0" smtClean="0"/>
              <a:t>Pneumothorax</a:t>
            </a:r>
          </a:p>
          <a:p>
            <a:pPr>
              <a:buFontTx/>
              <a:buChar char="-"/>
            </a:pPr>
            <a:r>
              <a:rPr lang="fr-FR" dirty="0" smtClean="0"/>
              <a:t>Pleurésie </a:t>
            </a:r>
          </a:p>
          <a:p>
            <a:pPr>
              <a:buFontTx/>
              <a:buChar char="-"/>
            </a:pPr>
            <a:r>
              <a:rPr lang="fr-FR" dirty="0" smtClean="0"/>
              <a:t>Infarctus ou myocarde </a:t>
            </a:r>
          </a:p>
          <a:p>
            <a:pPr>
              <a:buFontTx/>
              <a:buChar char="-"/>
            </a:pPr>
            <a:r>
              <a:rPr lang="fr-FR" dirty="0" smtClean="0"/>
              <a:t>Péricardite</a:t>
            </a:r>
          </a:p>
          <a:p>
            <a:pPr>
              <a:buFontTx/>
              <a:buChar char="-"/>
            </a:pPr>
            <a:r>
              <a:rPr lang="fr-FR" dirty="0" smtClean="0"/>
              <a:t>Embolie pulmonaire</a:t>
            </a:r>
          </a:p>
          <a:p>
            <a:pPr>
              <a:buFontTx/>
              <a:buChar char="-"/>
            </a:pPr>
            <a:r>
              <a:rPr lang="fr-FR" dirty="0" smtClean="0"/>
              <a:t>Métaboliques (ACD, K, Ca, Na)</a:t>
            </a:r>
          </a:p>
          <a:p>
            <a:pPr>
              <a:buFontTx/>
              <a:buChar char="-"/>
            </a:pPr>
            <a:r>
              <a:rPr lang="fr-FR" dirty="0" smtClean="0"/>
              <a:t>drépanocytose, </a:t>
            </a:r>
          </a:p>
          <a:p>
            <a:pPr>
              <a:buFontTx/>
              <a:buChar char="-"/>
            </a:pPr>
            <a:r>
              <a:rPr lang="fr-FR" dirty="0" smtClean="0"/>
              <a:t>porphyrie, intoxication, stress… 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Interrogatoire et examen clinique soigneux                 </a:t>
            </a:r>
          </a:p>
          <a:p>
            <a:r>
              <a:rPr lang="fr-FR" dirty="0" smtClean="0"/>
              <a:t>Bilan biologique: NFS, Na, K, urée, créatinine, glycémie, CRP, TGO, TGP, PAL, lipase, calcémie, +-</a:t>
            </a:r>
            <a:r>
              <a:rPr lang="el-GR" dirty="0" smtClean="0"/>
              <a:t>β</a:t>
            </a:r>
            <a:r>
              <a:rPr lang="fr-FR" dirty="0" smtClean="0"/>
              <a:t>HCG, +- </a:t>
            </a:r>
            <a:r>
              <a:rPr lang="fr-FR" dirty="0" err="1" smtClean="0"/>
              <a:t>Troponine</a:t>
            </a:r>
            <a:r>
              <a:rPr lang="fr-FR" dirty="0" smtClean="0"/>
              <a:t>, Bandelette urinaire</a:t>
            </a:r>
          </a:p>
          <a:p>
            <a:r>
              <a:rPr lang="fr-FR" dirty="0" smtClean="0"/>
              <a:t>ECG</a:t>
            </a:r>
          </a:p>
          <a:p>
            <a:r>
              <a:rPr lang="fr-FR" dirty="0" smtClean="0"/>
              <a:t>Examens d’imagerie: échographie, ASP, TDM abdomino-pelvien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Douleurs abdominales aigues= 20% des admissions aux urgences</a:t>
            </a:r>
          </a:p>
          <a:p>
            <a:r>
              <a:rPr lang="fr-FR" dirty="0" smtClean="0"/>
              <a:t>50 % = urgences chirurgicales </a:t>
            </a:r>
          </a:p>
          <a:p>
            <a:r>
              <a:rPr lang="fr-FR" dirty="0" smtClean="0"/>
              <a:t>50 % = abdomens aigus non chirurgicaux</a:t>
            </a:r>
          </a:p>
          <a:p>
            <a:pPr>
              <a:buNone/>
            </a:pPr>
            <a:r>
              <a:rPr lang="fr-FR" dirty="0" smtClean="0"/>
              <a:t>		 –Urgences médicales classiques </a:t>
            </a:r>
          </a:p>
          <a:p>
            <a:pPr>
              <a:buNone/>
            </a:pPr>
            <a:r>
              <a:rPr lang="fr-FR" dirty="0" smtClean="0"/>
              <a:t>		–Causes plus rares </a:t>
            </a:r>
          </a:p>
          <a:p>
            <a:pPr>
              <a:buNone/>
            </a:pPr>
            <a:r>
              <a:rPr lang="fr-FR" smtClean="0"/>
              <a:t>		–</a:t>
            </a:r>
            <a:r>
              <a:rPr lang="fr-FR" dirty="0" smtClean="0"/>
              <a:t>Pas de cause retrouvée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Situation </a:t>
            </a:r>
            <a:r>
              <a:rPr lang="fr-FR" dirty="0" smtClean="0"/>
              <a:t>d’urgence; surtout si altération de l’état général. </a:t>
            </a:r>
          </a:p>
          <a:p>
            <a:r>
              <a:rPr lang="fr-FR" dirty="0" smtClean="0"/>
              <a:t>caractérisée </a:t>
            </a:r>
            <a:r>
              <a:rPr lang="fr-FR" dirty="0"/>
              <a:t>par </a:t>
            </a:r>
            <a:r>
              <a:rPr lang="fr-FR" dirty="0" smtClean="0"/>
              <a:t>une symptomatologie </a:t>
            </a:r>
            <a:r>
              <a:rPr lang="fr-FR" dirty="0"/>
              <a:t>abdominale </a:t>
            </a:r>
            <a:r>
              <a:rPr lang="fr-FR" dirty="0" smtClean="0"/>
              <a:t>d’apparition brusque ou la douleur est quasi constante.</a:t>
            </a:r>
          </a:p>
          <a:p>
            <a:r>
              <a:rPr lang="fr-FR" b="1" dirty="0" smtClean="0"/>
              <a:t>Les causes des douleurs abdominales aigues sont multiples, certaines </a:t>
            </a:r>
            <a:r>
              <a:rPr lang="fr-FR" dirty="0" smtClean="0"/>
              <a:t>nécessitent une prise en charge très rapide étant donné le risque vital.</a:t>
            </a:r>
          </a:p>
          <a:p>
            <a:r>
              <a:rPr lang="fr-FR" dirty="0"/>
              <a:t>Situation parfois difficile en raison de </a:t>
            </a:r>
            <a:r>
              <a:rPr lang="fr-FR" dirty="0" smtClean="0"/>
              <a:t>la gravité </a:t>
            </a:r>
            <a:r>
              <a:rPr lang="fr-FR" dirty="0"/>
              <a:t>potentielle et du manque de </a:t>
            </a:r>
            <a:r>
              <a:rPr lang="fr-FR" dirty="0" smtClean="0"/>
              <a:t>stratégie diagnostique </a:t>
            </a:r>
            <a:r>
              <a:rPr lang="fr-FR" dirty="0"/>
              <a:t>systématisée</a:t>
            </a:r>
          </a:p>
          <a:p>
            <a:r>
              <a:rPr lang="fr-FR" dirty="0" smtClean="0"/>
              <a:t>L’affection </a:t>
            </a:r>
            <a:r>
              <a:rPr lang="fr-FR" dirty="0"/>
              <a:t>sous-jacente pouvant </a:t>
            </a:r>
            <a:r>
              <a:rPr lang="fr-FR" dirty="0" smtClean="0"/>
              <a:t>relever d’un dg </a:t>
            </a:r>
            <a:r>
              <a:rPr lang="fr-FR" dirty="0"/>
              <a:t>et d’un TTT rapides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Face </a:t>
            </a:r>
            <a:r>
              <a:rPr lang="fr-FR" dirty="0"/>
              <a:t>à une douleur abdominale aigue, </a:t>
            </a:r>
            <a:r>
              <a:rPr lang="fr-FR" b="1" dirty="0"/>
              <a:t>l’examen clinique et </a:t>
            </a:r>
            <a:r>
              <a:rPr lang="fr-FR" b="1" dirty="0" smtClean="0"/>
              <a:t>plus particulièrement </a:t>
            </a:r>
            <a:r>
              <a:rPr lang="fr-FR" b="1" dirty="0"/>
              <a:t>l’interrogatoire, permettent dans la majorité des cas</a:t>
            </a:r>
            <a:r>
              <a:rPr lang="fr-FR" b="1" dirty="0" smtClean="0"/>
              <a:t>, </a:t>
            </a:r>
            <a:r>
              <a:rPr lang="fr-FR" dirty="0" smtClean="0"/>
              <a:t>l’orientation </a:t>
            </a:r>
            <a:r>
              <a:rPr lang="fr-FR" dirty="0"/>
              <a:t>vers un diagnostic précis</a:t>
            </a:r>
            <a:r>
              <a:rPr lang="fr-FR" dirty="0" smtClean="0"/>
              <a:t>.</a:t>
            </a:r>
          </a:p>
          <a:p>
            <a:r>
              <a:rPr lang="fr-FR" dirty="0" smtClean="0"/>
              <a:t>Car c’est de là que découle une stratégie diagnostique.</a:t>
            </a:r>
          </a:p>
          <a:p>
            <a:r>
              <a:rPr lang="fr-FR" dirty="0" smtClean="0"/>
              <a:t>La douleur abdominale aigue isolée d’intensité modérée sans signe généraux ni signes péritonéaux ou occlusifs, n’est pas habituellement liée à une affection grave.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Beaucoup de douleurs abdominales sont </a:t>
            </a:r>
            <a:r>
              <a:rPr lang="fr-FR" b="1" dirty="0" smtClean="0"/>
              <a:t>non spécifiques et aucun diagnostic </a:t>
            </a:r>
            <a:r>
              <a:rPr lang="fr-FR" dirty="0" smtClean="0"/>
              <a:t>précis n’est porté à terme, les douleurs s’amendant spontanément ou par un traitement. </a:t>
            </a:r>
          </a:p>
          <a:p>
            <a:r>
              <a:rPr lang="fr-FR" dirty="0" smtClean="0"/>
              <a:t>On évoque alors souvent une colopathie fonctionnelle ou une dyspepsie. </a:t>
            </a:r>
          </a:p>
          <a:p>
            <a:r>
              <a:rPr lang="fr-FR" b="1" dirty="0" smtClean="0"/>
              <a:t>Le suivi est fondamental dans ces situations.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La prise en charge de la douleur abdominale aiguë </a:t>
            </a:r>
            <a:r>
              <a:rPr lang="fr-FR" b="1" dirty="0" smtClean="0"/>
              <a:t>en situation d’urgence se </a:t>
            </a:r>
            <a:r>
              <a:rPr lang="fr-FR" dirty="0" smtClean="0"/>
              <a:t>limite souvent à </a:t>
            </a:r>
            <a:r>
              <a:rPr lang="fr-FR" b="1" dirty="0" smtClean="0"/>
              <a:t>la démarche diagnostique, repoussant l’analgésie au second </a:t>
            </a:r>
            <a:r>
              <a:rPr lang="fr-FR" dirty="0" smtClean="0"/>
              <a:t>plan.</a:t>
            </a:r>
          </a:p>
          <a:p>
            <a:endParaRPr lang="fr-FR" dirty="0" smtClean="0"/>
          </a:p>
          <a:p>
            <a:r>
              <a:rPr lang="fr-FR" b="1" dirty="0" smtClean="0"/>
              <a:t>Le traitement le plus efficace d’une douleur abdominale aigue est celui de sa cause. </a:t>
            </a:r>
          </a:p>
          <a:p>
            <a:endParaRPr lang="fr-FR" b="1" dirty="0" smtClean="0"/>
          </a:p>
          <a:p>
            <a:r>
              <a:rPr lang="fr-FR" b="1" dirty="0" smtClean="0"/>
              <a:t>La prescription d’un traitement antalgique ne peut se concevoir que </a:t>
            </a:r>
            <a:r>
              <a:rPr lang="fr-FR" dirty="0" smtClean="0"/>
              <a:t>lorsque le diagnostic étiologique a été porté.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APPROCHE CLINIQUE 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INTERROGATOIRE  : Il est absolument capital. Il doit être précis, rigoureux, répété, planifié.  </a:t>
            </a:r>
          </a:p>
          <a:p>
            <a:endParaRPr lang="fr-FR" dirty="0" smtClean="0"/>
          </a:p>
          <a:p>
            <a:r>
              <a:rPr lang="fr-FR" dirty="0" smtClean="0"/>
              <a:t>Caractère de la douleur</a:t>
            </a:r>
          </a:p>
          <a:p>
            <a:pPr>
              <a:buNone/>
            </a:pPr>
            <a:r>
              <a:rPr lang="fr-FR" dirty="0" smtClean="0"/>
              <a:t>	-  Siège : Préciser d’abord le siège initial.</a:t>
            </a:r>
          </a:p>
          <a:p>
            <a:pPr>
              <a:buNone/>
            </a:pPr>
            <a:r>
              <a:rPr lang="fr-FR" dirty="0" smtClean="0"/>
              <a:t>		par rapport aux 09 quadrants de l’abdomen</a:t>
            </a:r>
          </a:p>
          <a:p>
            <a:pPr>
              <a:buNone/>
            </a:pPr>
            <a:r>
              <a:rPr lang="fr-FR" dirty="0" smtClean="0"/>
              <a:t>	- Etudier les irradiations,  </a:t>
            </a:r>
          </a:p>
          <a:p>
            <a:pPr>
              <a:buNone/>
            </a:pPr>
            <a:r>
              <a:rPr lang="fr-FR" dirty="0" smtClean="0"/>
              <a:t>	- Mode de début : Brutale en quelques secondes, rapide en quelques minutes ou progressive</a:t>
            </a:r>
          </a:p>
          <a:p>
            <a:pPr>
              <a:buNone/>
            </a:pPr>
            <a:r>
              <a:rPr lang="fr-FR" dirty="0" smtClean="0"/>
              <a:t>	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	- Évolution dans le temps : La douleur est-elle permanente ou intermittente ?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- Intensité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- Les facteurs d’exacerbation peuvent être : les mouvements, la marche, l’inspiration profonde, l’alimentation….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- Type : Il peut être évocateur : crampe de l’ulcère, brûlure du reflux. Les coliques évoluent par paroxysmes entrecoupés de périodes d’accalmie. Ils traduisent la lutte d’un viscère creux contre un obstacle.  </a:t>
            </a:r>
          </a:p>
          <a:p>
            <a:pPr>
              <a:buNone/>
            </a:pPr>
            <a:r>
              <a:rPr lang="fr-FR" dirty="0" smtClean="0"/>
              <a:t>	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615</Words>
  <Application>Microsoft Office PowerPoint</Application>
  <PresentationFormat>Affichage à l'écran (4:3)</PresentationFormat>
  <Paragraphs>177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Abdomen Aigu Non Traumatique</vt:lpstr>
      <vt:lpstr> </vt:lpstr>
      <vt:lpstr>Diapositive 3</vt:lpstr>
      <vt:lpstr>Diapositive 4</vt:lpstr>
      <vt:lpstr>Diapositive 5</vt:lpstr>
      <vt:lpstr>Diapositive 6</vt:lpstr>
      <vt:lpstr>Diapositive 7</vt:lpstr>
      <vt:lpstr> APPROCHE CLINIQUE   </vt:lpstr>
      <vt:lpstr>Diapositive 9</vt:lpstr>
      <vt:lpstr>Diapositive 10</vt:lpstr>
      <vt:lpstr>Diapositive 11</vt:lpstr>
      <vt:lpstr>EXAMEN CLINIQUE </vt:lpstr>
      <vt:lpstr>Examen de l’abdomen</vt:lpstr>
      <vt:lpstr>EXAMENS COMPLEMENTAIRES EN URGENCE  </vt:lpstr>
      <vt:lpstr>Les examens morphologiques :</vt:lpstr>
      <vt:lpstr>Diapositive 16</vt:lpstr>
      <vt:lpstr>Etiologies </vt:lpstr>
      <vt:lpstr>Etiologies</vt:lpstr>
      <vt:lpstr>Causes chirurgicales</vt:lpstr>
      <vt:lpstr>Causes  gynécologiques</vt:lpstr>
      <vt:lpstr>Causes médicales</vt:lpstr>
      <vt:lpstr>Causes extra abdominales</vt:lpstr>
      <vt:lpstr>EN PRATIQUE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Abdomen Aigu Non Traumatique</dc:title>
  <dc:creator>pc</dc:creator>
  <cp:lastModifiedBy>Mohamed</cp:lastModifiedBy>
  <cp:revision>28</cp:revision>
  <dcterms:created xsi:type="dcterms:W3CDTF">2016-10-18T23:27:37Z</dcterms:created>
  <dcterms:modified xsi:type="dcterms:W3CDTF">2017-02-28T21:50:18Z</dcterms:modified>
</cp:coreProperties>
</file>