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81" r:id="rId3"/>
    <p:sldId id="319" r:id="rId4"/>
    <p:sldId id="282" r:id="rId5"/>
    <p:sldId id="321" r:id="rId6"/>
    <p:sldId id="323" r:id="rId7"/>
    <p:sldId id="325" r:id="rId8"/>
    <p:sldId id="327" r:id="rId9"/>
    <p:sldId id="257" r:id="rId10"/>
    <p:sldId id="291" r:id="rId11"/>
    <p:sldId id="292" r:id="rId12"/>
    <p:sldId id="293" r:id="rId13"/>
    <p:sldId id="294" r:id="rId14"/>
    <p:sldId id="295" r:id="rId15"/>
    <p:sldId id="339" r:id="rId16"/>
    <p:sldId id="341" r:id="rId17"/>
    <p:sldId id="343" r:id="rId18"/>
    <p:sldId id="296" r:id="rId19"/>
    <p:sldId id="297" r:id="rId20"/>
    <p:sldId id="298" r:id="rId21"/>
    <p:sldId id="299" r:id="rId22"/>
    <p:sldId id="302" r:id="rId23"/>
    <p:sldId id="303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35" r:id="rId32"/>
    <p:sldId id="312" r:id="rId33"/>
    <p:sldId id="313" r:id="rId34"/>
    <p:sldId id="329" r:id="rId35"/>
    <p:sldId id="331" r:id="rId36"/>
    <p:sldId id="345" r:id="rId37"/>
    <p:sldId id="333" r:id="rId38"/>
    <p:sldId id="337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899" autoAdjust="0"/>
  </p:normalViewPr>
  <p:slideViewPr>
    <p:cSldViewPr>
      <p:cViewPr varScale="1">
        <p:scale>
          <a:sx n="54" d="100"/>
          <a:sy n="54" d="100"/>
        </p:scale>
        <p:origin x="183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1FC54-A033-4E83-A090-C9549ECDCC9C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E1B15-C17B-488A-BD48-4D5DC17127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55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E1B15-C17B-488A-BD48-4D5DC17127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615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 dirty="0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516908-1A2E-4EFC-99CD-BFAA27BC89BA}" type="slidenum">
              <a:rPr lang="fr-FR" smtClean="0"/>
              <a:pPr/>
              <a:t>34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624564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dirty="0" smtClean="0"/>
              <a:t> </a:t>
            </a:r>
          </a:p>
        </p:txBody>
      </p:sp>
      <p:sp>
        <p:nvSpPr>
          <p:cNvPr id="716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55A7BB-5F52-4AD8-8A06-4C25C5F5678A}" type="slidenum">
              <a:rPr lang="fr-FR" smtClean="0"/>
              <a:pPr/>
              <a:t>35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45157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B45638D-BF7B-4DFB-8807-55411FAC90B2}" type="slidenum">
              <a:rPr lang="fr-FR" smtClean="0"/>
              <a:pPr/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2512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24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D99A37-5658-4F43-8F6B-5D421DC2CEE4}" type="slidenum">
              <a:rPr lang="fr-FR" smtClean="0"/>
              <a:pPr/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4416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26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AAC6AE-A7F9-449B-8141-488842BABF29}" type="slidenum">
              <a:rPr lang="fr-FR" smtClean="0"/>
              <a:pPr/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854443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469C48A-28AC-43ED-8922-515927F5D44D}" type="slidenum">
              <a:rPr lang="fr-FR" smtClean="0"/>
              <a:pPr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7901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E1B15-C17B-488A-BD48-4D5DC17127E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086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AA9962B-8A8A-48A3-B68D-0E5709363C66}" type="slidenum">
              <a:rPr lang="fr-FR" smtClean="0"/>
              <a:pPr/>
              <a:t>15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213404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96F403-603E-484B-9102-31CC073514F2}" type="slidenum">
              <a:rPr lang="fr-FR" smtClean="0"/>
              <a:pPr/>
              <a:t>16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867253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dirty="0" smtClean="0"/>
          </a:p>
        </p:txBody>
      </p:sp>
      <p:sp>
        <p:nvSpPr>
          <p:cNvPr id="573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410D15-4C48-466C-8C30-4B27A0666513}" type="slidenum">
              <a:rPr lang="fr-FR" smtClean="0"/>
              <a:pPr/>
              <a:t>17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5027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DF92-6BC8-467E-BE98-ECABF251095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1DAD-F885-4E9F-AAE6-BA7C7A53E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10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DF92-6BC8-467E-BE98-ECABF251095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1DAD-F885-4E9F-AAE6-BA7C7A53E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467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DF92-6BC8-467E-BE98-ECABF251095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1DAD-F885-4E9F-AAE6-BA7C7A53E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2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DF92-6BC8-467E-BE98-ECABF251095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1DAD-F885-4E9F-AAE6-BA7C7A53E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13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DF92-6BC8-467E-BE98-ECABF251095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1DAD-F885-4E9F-AAE6-BA7C7A53E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377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DF92-6BC8-467E-BE98-ECABF251095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1DAD-F885-4E9F-AAE6-BA7C7A53E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96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DF92-6BC8-467E-BE98-ECABF251095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1DAD-F885-4E9F-AAE6-BA7C7A53E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0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DF92-6BC8-467E-BE98-ECABF251095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1DAD-F885-4E9F-AAE6-BA7C7A53E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04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DF92-6BC8-467E-BE98-ECABF251095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1DAD-F885-4E9F-AAE6-BA7C7A53E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675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DF92-6BC8-467E-BE98-ECABF251095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1DAD-F885-4E9F-AAE6-BA7C7A53E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458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DF92-6BC8-467E-BE98-ECABF251095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61DAD-F885-4E9F-AAE6-BA7C7A53E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56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EDF92-6BC8-467E-BE98-ECABF2510953}" type="datetimeFigureOut">
              <a:rPr lang="fr-FR" smtClean="0"/>
              <a:t>09/02/2022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61DAD-F885-4E9F-AAE6-BA7C7A53EB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09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8424936" cy="1752600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solidFill>
                  <a:srgbClr val="002060"/>
                </a:solidFill>
                <a:latin typeface="Bell MT" pitchFamily="18" charset="0"/>
              </a:rPr>
              <a:t>PR, A.MEDDAH</a:t>
            </a:r>
          </a:p>
          <a:p>
            <a:pPr algn="l"/>
            <a:endParaRPr lang="fr-FR" sz="2000" dirty="0" smtClean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endParaRPr lang="fr-FR" sz="2000" dirty="0">
              <a:solidFill>
                <a:schemeClr val="tx1"/>
              </a:solidFill>
              <a:latin typeface="Bell MT" pitchFamily="18" charset="0"/>
            </a:endParaRP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Bell MT" pitchFamily="18" charset="0"/>
              </a:rPr>
              <a:t>Hépato-gastro-entérologie . Hôpital militaire Constantine  </a:t>
            </a:r>
            <a:endParaRPr lang="fr-FR" sz="2000" dirty="0">
              <a:solidFill>
                <a:schemeClr val="tx1"/>
              </a:solidFill>
              <a:latin typeface="Bell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2176" y="2132856"/>
            <a:ext cx="6511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skerville Old Face" panose="02020602080505020303" pitchFamily="18" charset="0"/>
              </a:rPr>
              <a:t>Tuberculose digestive 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5284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70C0"/>
                </a:solidFill>
                <a:latin typeface="Bell MT" pitchFamily="18" charset="0"/>
              </a:rPr>
              <a:t>mode de contamination</a:t>
            </a:r>
            <a:endParaRPr lang="fr-FR" sz="2400" u="sng" dirty="0" smtClean="0">
              <a:solidFill>
                <a:srgbClr val="0070C0"/>
              </a:solidFill>
              <a:latin typeface="Bell MT" pitchFamily="18" charset="0"/>
            </a:endParaRPr>
          </a:p>
          <a:p>
            <a:endParaRPr lang="fr-FR" sz="2400" b="1" dirty="0" smtClean="0">
              <a:latin typeface="Bell MT" pitchFamily="18" charset="0"/>
            </a:endParaRPr>
          </a:p>
          <a:p>
            <a:r>
              <a:rPr lang="fr-FR" sz="2400" b="1" dirty="0" smtClean="0">
                <a:solidFill>
                  <a:srgbClr val="0070C0"/>
                </a:solidFill>
                <a:latin typeface="Bell MT" pitchFamily="18" charset="0"/>
              </a:rPr>
              <a:t>- Primitive : </a:t>
            </a:r>
            <a:r>
              <a:rPr lang="fr-FR" sz="2400" b="1" dirty="0">
                <a:latin typeface="Bell MT" pitchFamily="18" charset="0"/>
              </a:rPr>
              <a:t>60-70%</a:t>
            </a:r>
            <a:r>
              <a:rPr lang="fr-FR" sz="2400" dirty="0">
                <a:latin typeface="Bell MT" pitchFamily="18" charset="0"/>
              </a:rPr>
              <a:t>: </a:t>
            </a:r>
            <a:r>
              <a:rPr lang="fr-FR" sz="2400" dirty="0" smtClean="0">
                <a:latin typeface="Bell MT" pitchFamily="18" charset="0"/>
              </a:rPr>
              <a:t>sujet </a:t>
            </a:r>
            <a:r>
              <a:rPr lang="fr-FR" sz="2400" dirty="0">
                <a:latin typeface="Bell MT" pitchFamily="18" charset="0"/>
              </a:rPr>
              <a:t>indemne</a:t>
            </a:r>
            <a:r>
              <a:rPr lang="fr-FR" sz="2400" b="1" dirty="0">
                <a:latin typeface="Bell MT" pitchFamily="18" charset="0"/>
              </a:rPr>
              <a:t> </a:t>
            </a:r>
            <a:r>
              <a:rPr lang="fr-FR" sz="2400" dirty="0">
                <a:latin typeface="Bell MT" pitchFamily="18" charset="0"/>
              </a:rPr>
              <a:t>de </a:t>
            </a:r>
            <a:r>
              <a:rPr lang="fr-FR" sz="2400" dirty="0" smtClean="0">
                <a:latin typeface="Bell MT" pitchFamily="18" charset="0"/>
              </a:rPr>
              <a:t>TBC</a:t>
            </a:r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             - </a:t>
            </a:r>
            <a:r>
              <a:rPr lang="fr-FR" sz="2400" dirty="0" err="1" smtClean="0">
                <a:latin typeface="Bell MT" pitchFamily="18" charset="0"/>
              </a:rPr>
              <a:t>M.Tuberculosis</a:t>
            </a:r>
            <a:r>
              <a:rPr lang="fr-FR" sz="2400" dirty="0" smtClean="0">
                <a:latin typeface="Bell MT" pitchFamily="18" charset="0"/>
              </a:rPr>
              <a:t> </a:t>
            </a:r>
            <a:r>
              <a:rPr lang="fr-FR" sz="2400" dirty="0">
                <a:latin typeface="Bell MT" pitchFamily="18" charset="0"/>
              </a:rPr>
              <a:t>(BK): aliments </a:t>
            </a:r>
            <a:r>
              <a:rPr lang="fr-FR" sz="2400" dirty="0" smtClean="0">
                <a:latin typeface="Bell MT" pitchFamily="18" charset="0"/>
              </a:rPr>
              <a:t>souillés</a:t>
            </a:r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             - </a:t>
            </a:r>
            <a:r>
              <a:rPr lang="fr-FR" sz="2400" dirty="0" err="1" smtClean="0">
                <a:latin typeface="Bell MT" pitchFamily="18" charset="0"/>
              </a:rPr>
              <a:t>M.Bovis</a:t>
            </a:r>
            <a:r>
              <a:rPr lang="fr-FR" sz="2400" dirty="0" smtClean="0">
                <a:latin typeface="Bell MT" pitchFamily="18" charset="0"/>
              </a:rPr>
              <a:t> : lait </a:t>
            </a:r>
            <a:r>
              <a:rPr lang="fr-FR" sz="2400" dirty="0">
                <a:latin typeface="Bell MT" pitchFamily="18" charset="0"/>
              </a:rPr>
              <a:t>non pasteurisé</a:t>
            </a:r>
          </a:p>
          <a:p>
            <a:endParaRPr lang="fr-FR" sz="2400" b="1" dirty="0" smtClean="0">
              <a:latin typeface="Bell MT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2400" b="1" dirty="0" smtClean="0">
                <a:solidFill>
                  <a:srgbClr val="0070C0"/>
                </a:solidFill>
                <a:latin typeface="Bell MT" pitchFamily="18" charset="0"/>
              </a:rPr>
              <a:t>secondaire</a:t>
            </a:r>
            <a:r>
              <a:rPr lang="fr-FR" sz="2400" b="1" dirty="0">
                <a:solidFill>
                  <a:srgbClr val="0070C0"/>
                </a:solidFill>
                <a:latin typeface="Bell MT" pitchFamily="18" charset="0"/>
              </a:rPr>
              <a:t>: </a:t>
            </a:r>
            <a:endParaRPr lang="fr-FR" sz="2400" b="1" dirty="0" smtClean="0">
              <a:solidFill>
                <a:srgbClr val="0070C0"/>
              </a:solidFill>
              <a:latin typeface="Bell MT" pitchFamily="18" charset="0"/>
            </a:endParaRPr>
          </a:p>
          <a:p>
            <a:endParaRPr lang="fr-FR" sz="2400" b="1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                       - Voie </a:t>
            </a:r>
            <a:r>
              <a:rPr lang="fr-FR" sz="2400" dirty="0">
                <a:latin typeface="Bell MT" pitchFamily="18" charset="0"/>
              </a:rPr>
              <a:t>digestive : </a:t>
            </a:r>
            <a:r>
              <a:rPr lang="fr-FR" sz="2400" dirty="0" smtClean="0">
                <a:latin typeface="Bell MT" pitchFamily="18" charset="0"/>
              </a:rPr>
              <a:t>BK ingérés </a:t>
            </a:r>
            <a:r>
              <a:rPr lang="fr-FR" sz="2400" dirty="0">
                <a:latin typeface="Bell MT" pitchFamily="18" charset="0"/>
              </a:rPr>
              <a:t>;</a:t>
            </a:r>
          </a:p>
          <a:p>
            <a:r>
              <a:rPr lang="fr-FR" sz="2400" dirty="0" smtClean="0">
                <a:latin typeface="Bell MT" pitchFamily="18" charset="0"/>
              </a:rPr>
              <a:t>                       - Voie </a:t>
            </a:r>
            <a:r>
              <a:rPr lang="fr-FR" sz="2400" dirty="0">
                <a:latin typeface="Bell MT" pitchFamily="18" charset="0"/>
              </a:rPr>
              <a:t>hématogène : </a:t>
            </a:r>
            <a:r>
              <a:rPr lang="fr-FR" sz="2400" dirty="0" smtClean="0">
                <a:latin typeface="Bell MT" pitchFamily="18" charset="0"/>
              </a:rPr>
              <a:t> </a:t>
            </a:r>
            <a:r>
              <a:rPr lang="fr-FR" sz="2400" dirty="0">
                <a:latin typeface="Bell MT" pitchFamily="18" charset="0"/>
              </a:rPr>
              <a:t>miliaire tuberculeuse;</a:t>
            </a:r>
          </a:p>
          <a:p>
            <a:r>
              <a:rPr lang="fr-FR" sz="2400" dirty="0" smtClean="0">
                <a:latin typeface="Bell MT" pitchFamily="18" charset="0"/>
              </a:rPr>
              <a:t>                       - Voie </a:t>
            </a:r>
            <a:r>
              <a:rPr lang="fr-FR" sz="2400" dirty="0">
                <a:latin typeface="Bell MT" pitchFamily="18" charset="0"/>
              </a:rPr>
              <a:t>lymphatique : </a:t>
            </a:r>
            <a:r>
              <a:rPr lang="fr-FR" sz="2400" dirty="0" smtClean="0">
                <a:latin typeface="Bell MT" pitchFamily="18" charset="0"/>
              </a:rPr>
              <a:t>tuberculose ganglionnaire</a:t>
            </a:r>
            <a:r>
              <a:rPr lang="fr-FR" sz="2400" dirty="0">
                <a:latin typeface="Bell MT" pitchFamily="18" charset="0"/>
              </a:rPr>
              <a:t>;</a:t>
            </a:r>
          </a:p>
          <a:p>
            <a:r>
              <a:rPr lang="fr-FR" sz="2400" dirty="0">
                <a:latin typeface="Bell MT" pitchFamily="18" charset="0"/>
              </a:rPr>
              <a:t> </a:t>
            </a:r>
            <a:r>
              <a:rPr lang="fr-FR" sz="2400" dirty="0" smtClean="0">
                <a:latin typeface="Bell MT" pitchFamily="18" charset="0"/>
              </a:rPr>
              <a:t>                      - Voie </a:t>
            </a:r>
            <a:r>
              <a:rPr lang="fr-FR" sz="2400" dirty="0">
                <a:latin typeface="Bell MT" pitchFamily="18" charset="0"/>
              </a:rPr>
              <a:t>biliaire : bile riche en BK.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3848" y="598834"/>
            <a:ext cx="2370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err="1" smtClean="0">
                <a:solidFill>
                  <a:srgbClr val="FF0000"/>
                </a:solidFill>
                <a:latin typeface="Bell MT" pitchFamily="18" charset="0"/>
              </a:rPr>
              <a:t>Etio</a:t>
            </a:r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-pathogénie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395536" y="188640"/>
            <a:ext cx="8208912" cy="432048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Tuberculose intestinale </a:t>
            </a:r>
            <a:endParaRPr lang="fr-FR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2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700808"/>
            <a:ext cx="7920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Bell MT" pitchFamily="18" charset="0"/>
              </a:rPr>
              <a:t>Macroscopie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b="1" u="sng" dirty="0" smtClean="0">
                <a:solidFill>
                  <a:srgbClr val="0070C0"/>
                </a:solidFill>
                <a:latin typeface="Bell MT" pitchFamily="18" charset="0"/>
              </a:rPr>
              <a:t>Siège</a:t>
            </a:r>
            <a:r>
              <a:rPr lang="fr-FR" sz="2400" b="1" dirty="0" smtClean="0">
                <a:latin typeface="Bell MT" pitchFamily="18" charset="0"/>
              </a:rPr>
              <a:t>: </a:t>
            </a:r>
            <a:r>
              <a:rPr lang="fr-FR" sz="2400" dirty="0">
                <a:latin typeface="Bell MT" pitchFamily="18" charset="0"/>
              </a:rPr>
              <a:t> </a:t>
            </a:r>
            <a:r>
              <a:rPr lang="fr-FR" sz="2400" dirty="0" smtClean="0">
                <a:latin typeface="Bell MT" pitchFamily="18" charset="0"/>
              </a:rPr>
              <a:t>la région </a:t>
            </a:r>
            <a:r>
              <a:rPr lang="fr-FR" sz="2400" b="1" dirty="0" smtClean="0">
                <a:latin typeface="Bell MT" pitchFamily="18" charset="0"/>
              </a:rPr>
              <a:t>iléo-cæcale +++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b="1" u="sng" dirty="0" smtClean="0">
                <a:solidFill>
                  <a:srgbClr val="0070C0"/>
                </a:solidFill>
                <a:latin typeface="Bell MT" pitchFamily="18" charset="0"/>
              </a:rPr>
              <a:t>Aspects</a:t>
            </a:r>
            <a:r>
              <a:rPr lang="fr-FR" sz="2400" dirty="0">
                <a:latin typeface="Bell MT" pitchFamily="18" charset="0"/>
              </a:rPr>
              <a:t>:  3 formes : 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dirty="0">
                <a:latin typeface="Bell MT" pitchFamily="18" charset="0"/>
              </a:rPr>
              <a:t>-</a:t>
            </a:r>
            <a:r>
              <a:rPr lang="fr-FR" sz="2400" dirty="0" smtClean="0">
                <a:latin typeface="Bell MT" pitchFamily="18" charset="0"/>
              </a:rPr>
              <a:t>forme hypertrophique</a:t>
            </a:r>
            <a:endParaRPr lang="fr-FR" sz="2400" dirty="0">
              <a:latin typeface="Bell MT" pitchFamily="18" charset="0"/>
            </a:endParaRPr>
          </a:p>
          <a:p>
            <a:r>
              <a:rPr lang="fr-FR" sz="2400" dirty="0">
                <a:latin typeface="Bell MT" pitchFamily="18" charset="0"/>
              </a:rPr>
              <a:t>-</a:t>
            </a:r>
            <a:r>
              <a:rPr lang="fr-FR" sz="2400" dirty="0" smtClean="0">
                <a:latin typeface="Bell MT" pitchFamily="18" charset="0"/>
              </a:rPr>
              <a:t>forme ulcéreuse</a:t>
            </a:r>
            <a:endParaRPr lang="fr-FR" sz="2400" dirty="0">
              <a:latin typeface="Bell MT" pitchFamily="18" charset="0"/>
            </a:endParaRPr>
          </a:p>
          <a:p>
            <a:r>
              <a:rPr lang="fr-FR" sz="2400" dirty="0">
                <a:latin typeface="Bell MT" pitchFamily="18" charset="0"/>
              </a:rPr>
              <a:t>-</a:t>
            </a:r>
            <a:r>
              <a:rPr lang="fr-FR" sz="2400" dirty="0" smtClean="0">
                <a:latin typeface="Bell MT" pitchFamily="18" charset="0"/>
              </a:rPr>
              <a:t>forme </a:t>
            </a:r>
            <a:r>
              <a:rPr lang="fr-FR" sz="2400" dirty="0" err="1">
                <a:latin typeface="Bell MT" pitchFamily="18" charset="0"/>
              </a:rPr>
              <a:t>ulcéro</a:t>
            </a:r>
            <a:r>
              <a:rPr lang="fr-FR" sz="2400" dirty="0">
                <a:latin typeface="Bell MT" pitchFamily="18" charset="0"/>
              </a:rPr>
              <a:t>-hypertrophique 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3848" y="663079"/>
            <a:ext cx="2935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Anatomopathologie 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395536" y="188640"/>
            <a:ext cx="8208912" cy="432048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Tuberculose intestinale </a:t>
            </a:r>
            <a:endParaRPr lang="fr-FR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73" y="1870075"/>
            <a:ext cx="220027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7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260648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Bell MT" pitchFamily="18" charset="0"/>
              </a:rPr>
              <a:t>MICROSCOPIE</a:t>
            </a:r>
          </a:p>
          <a:p>
            <a:endParaRPr lang="fr-FR" sz="2000" dirty="0">
              <a:solidFill>
                <a:srgbClr val="0070C0"/>
              </a:solidFill>
              <a:latin typeface="Bell MT" pitchFamily="18" charset="0"/>
            </a:endParaRPr>
          </a:p>
          <a:p>
            <a:r>
              <a:rPr lang="fr-FR" sz="2000" b="1" dirty="0" smtClean="0">
                <a:solidFill>
                  <a:srgbClr val="0070C0"/>
                </a:solidFill>
                <a:latin typeface="Bell MT" pitchFamily="18" charset="0"/>
              </a:rPr>
              <a:t>Lésion </a:t>
            </a:r>
            <a:r>
              <a:rPr lang="fr-FR" sz="2000" b="1" dirty="0">
                <a:solidFill>
                  <a:srgbClr val="0070C0"/>
                </a:solidFill>
                <a:latin typeface="Bell MT" pitchFamily="18" charset="0"/>
              </a:rPr>
              <a:t>spécifique caractéristique : le granulome tuberculoïde </a:t>
            </a:r>
            <a:r>
              <a:rPr lang="fr-FR" sz="2000" dirty="0" smtClean="0">
                <a:latin typeface="Bell MT" pitchFamily="18" charset="0"/>
              </a:rPr>
              <a:t>qui semble </a:t>
            </a:r>
            <a:r>
              <a:rPr lang="fr-FR" sz="2000" dirty="0">
                <a:latin typeface="Bell MT" pitchFamily="18" charset="0"/>
              </a:rPr>
              <a:t>prendre naissance dans la muqueuse ou dans les plaques </a:t>
            </a:r>
            <a:r>
              <a:rPr lang="fr-FR" sz="2000" dirty="0" smtClean="0">
                <a:latin typeface="Bell MT" pitchFamily="18" charset="0"/>
              </a:rPr>
              <a:t>de Peyer;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b="1" dirty="0" smtClean="0">
                <a:latin typeface="Bell MT" pitchFamily="18" charset="0"/>
              </a:rPr>
              <a:t>- couronne lymphocytaire en périphérie</a:t>
            </a:r>
            <a:r>
              <a:rPr lang="fr-FR" sz="2000" dirty="0">
                <a:latin typeface="Bell MT" pitchFamily="18" charset="0"/>
              </a:rPr>
              <a:t>:</a:t>
            </a:r>
            <a:r>
              <a:rPr lang="fr-FR" sz="2000" dirty="0" smtClean="0">
                <a:latin typeface="Bell MT" pitchFamily="18" charset="0"/>
              </a:rPr>
              <a:t> </a:t>
            </a:r>
            <a:r>
              <a:rPr lang="fr-FR" sz="2000" dirty="0">
                <a:latin typeface="Bell MT" pitchFamily="18" charset="0"/>
              </a:rPr>
              <a:t> </a:t>
            </a:r>
            <a:r>
              <a:rPr lang="fr-FR" sz="2000" dirty="0" smtClean="0">
                <a:latin typeface="Bell MT" pitchFamily="18" charset="0"/>
              </a:rPr>
              <a:t>cellules épithélioïdes , parsemé de cellules géantes de Langhans.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b="1" dirty="0" smtClean="0">
                <a:latin typeface="Bell MT" pitchFamily="18" charset="0"/>
              </a:rPr>
              <a:t>- La </a:t>
            </a:r>
            <a:r>
              <a:rPr lang="fr-FR" sz="2000" b="1" dirty="0">
                <a:latin typeface="Bell MT" pitchFamily="18" charset="0"/>
              </a:rPr>
              <a:t>nécrose caséeuse </a:t>
            </a:r>
            <a:r>
              <a:rPr lang="fr-FR" sz="2000" dirty="0" smtClean="0">
                <a:latin typeface="Bell MT" pitchFamily="18" charset="0"/>
              </a:rPr>
              <a:t>au </a:t>
            </a:r>
            <a:r>
              <a:rPr lang="fr-FR" sz="2000" dirty="0">
                <a:latin typeface="Bell MT" pitchFamily="18" charset="0"/>
              </a:rPr>
              <a:t>centre du </a:t>
            </a:r>
            <a:r>
              <a:rPr lang="fr-FR" sz="2000" dirty="0" smtClean="0">
                <a:latin typeface="Bell MT" pitchFamily="18" charset="0"/>
              </a:rPr>
              <a:t>granulome</a:t>
            </a:r>
            <a:r>
              <a:rPr lang="fr-FR" sz="2000" dirty="0">
                <a:latin typeface="Bell MT" pitchFamily="18" charset="0"/>
              </a:rPr>
              <a:t> </a:t>
            </a:r>
            <a:r>
              <a:rPr lang="fr-FR" sz="2000" dirty="0" smtClean="0">
                <a:latin typeface="Bell MT" pitchFamily="18" charset="0"/>
              </a:rPr>
              <a:t>:  </a:t>
            </a:r>
            <a:r>
              <a:rPr lang="fr-FR" sz="2000" dirty="0">
                <a:latin typeface="Bell MT" pitchFamily="18" charset="0"/>
              </a:rPr>
              <a:t>valeur </a:t>
            </a:r>
            <a:r>
              <a:rPr lang="fr-FR" sz="2000" dirty="0" err="1" smtClean="0">
                <a:latin typeface="Bell MT" pitchFamily="18" charset="0"/>
              </a:rPr>
              <a:t>Dc</a:t>
            </a:r>
            <a:r>
              <a:rPr lang="fr-FR" sz="2000" dirty="0" smtClean="0">
                <a:latin typeface="Bell MT" pitchFamily="18" charset="0"/>
              </a:rPr>
              <a:t> +++  , mais </a:t>
            </a:r>
            <a:r>
              <a:rPr lang="fr-FR" sz="2000" dirty="0">
                <a:latin typeface="Bell MT" pitchFamily="18" charset="0"/>
              </a:rPr>
              <a:t>elle n'est </a:t>
            </a:r>
            <a:r>
              <a:rPr lang="fr-FR" sz="2000" b="1" dirty="0">
                <a:latin typeface="Bell MT" pitchFamily="18" charset="0"/>
              </a:rPr>
              <a:t>ni constante ni spécifique</a:t>
            </a:r>
            <a:r>
              <a:rPr lang="fr-FR" sz="2000" dirty="0">
                <a:latin typeface="Bell MT" pitchFamily="18" charset="0"/>
              </a:rPr>
              <a:t>;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dirty="0" smtClean="0">
                <a:latin typeface="Bell MT" pitchFamily="18" charset="0"/>
              </a:rPr>
              <a:t>Au </a:t>
            </a:r>
            <a:r>
              <a:rPr lang="fr-FR" sz="2000" dirty="0">
                <a:latin typeface="Bell MT" pitchFamily="18" charset="0"/>
              </a:rPr>
              <a:t>fil du temps, </a:t>
            </a:r>
            <a:r>
              <a:rPr lang="fr-FR" sz="2000" b="1" dirty="0">
                <a:latin typeface="Bell MT" pitchFamily="18" charset="0"/>
              </a:rPr>
              <a:t>la fibrose </a:t>
            </a:r>
            <a:r>
              <a:rPr lang="fr-FR" sz="2000" dirty="0">
                <a:latin typeface="Bell MT" pitchFamily="18" charset="0"/>
              </a:rPr>
              <a:t>apparaît, puis s'étendant de la sous-muqueuse à la  musculeuse.</a:t>
            </a:r>
          </a:p>
        </p:txBody>
      </p:sp>
      <p:pic>
        <p:nvPicPr>
          <p:cNvPr id="10242" name="Picture 2" descr="TUBERCULOSE INTESTIN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52341"/>
            <a:ext cx="2952328" cy="22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264" y="1124744"/>
            <a:ext cx="88992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Bell MT" pitchFamily="18" charset="0"/>
              </a:rPr>
              <a:t>TDD : Tuberculose </a:t>
            </a:r>
            <a:r>
              <a:rPr lang="fr-FR" sz="2000" b="1" dirty="0">
                <a:solidFill>
                  <a:srgbClr val="0070C0"/>
                </a:solidFill>
                <a:latin typeface="Bell MT" pitchFamily="18" charset="0"/>
              </a:rPr>
              <a:t>iléo-cæcale </a:t>
            </a:r>
            <a:r>
              <a:rPr lang="fr-FR" sz="2000" b="1" dirty="0" smtClean="0">
                <a:solidFill>
                  <a:srgbClr val="0070C0"/>
                </a:solidFill>
                <a:latin typeface="Bell MT" pitchFamily="18" charset="0"/>
              </a:rPr>
              <a:t>non compliquée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b="1" u="sng" dirty="0" smtClean="0">
                <a:solidFill>
                  <a:srgbClr val="0070C0"/>
                </a:solidFill>
                <a:latin typeface="Bell MT" pitchFamily="18" charset="0"/>
              </a:rPr>
              <a:t>Clinique :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b="1" dirty="0" smtClean="0">
                <a:latin typeface="Bell MT" pitchFamily="18" charset="0"/>
              </a:rPr>
              <a:t>- Interrogatoire </a:t>
            </a:r>
            <a:r>
              <a:rPr lang="fr-FR" sz="2000" dirty="0" smtClean="0">
                <a:latin typeface="Bell MT" pitchFamily="18" charset="0"/>
              </a:rPr>
              <a:t>: vaccination </a:t>
            </a:r>
            <a:r>
              <a:rPr lang="fr-FR" sz="2000" dirty="0">
                <a:latin typeface="Bell MT" pitchFamily="18" charset="0"/>
              </a:rPr>
              <a:t>BCG, le contage tuberculeux, </a:t>
            </a:r>
            <a:r>
              <a:rPr lang="fr-FR" sz="2000" dirty="0" smtClean="0">
                <a:latin typeface="Bell MT" pitchFamily="18" charset="0"/>
              </a:rPr>
              <a:t>déficit immunitaire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b="1" dirty="0" smtClean="0">
                <a:latin typeface="Bell MT" pitchFamily="18" charset="0"/>
              </a:rPr>
              <a:t>- Signes </a:t>
            </a:r>
            <a:r>
              <a:rPr lang="fr-FR" sz="2000" b="1" dirty="0">
                <a:latin typeface="Bell MT" pitchFamily="18" charset="0"/>
              </a:rPr>
              <a:t>généraux </a:t>
            </a:r>
            <a:r>
              <a:rPr lang="fr-FR" sz="2000" dirty="0" smtClean="0">
                <a:latin typeface="Bell MT" pitchFamily="18" charset="0"/>
              </a:rPr>
              <a:t>: anorexie, amaigrissement</a:t>
            </a:r>
            <a:r>
              <a:rPr lang="fr-FR" sz="2000" dirty="0">
                <a:latin typeface="Bell MT" pitchFamily="18" charset="0"/>
              </a:rPr>
              <a:t>, asthénie, fièvre, sueurs nocturnes </a:t>
            </a:r>
            <a:endParaRPr lang="fr-FR" sz="2000" dirty="0" smtClean="0">
              <a:latin typeface="Bell MT" pitchFamily="18" charset="0"/>
            </a:endParaRPr>
          </a:p>
          <a:p>
            <a:pPr marL="342900" indent="-342900">
              <a:buFontTx/>
              <a:buChar char="-"/>
            </a:pPr>
            <a:endParaRPr lang="fr-FR" sz="2000" dirty="0">
              <a:latin typeface="Bell MT" pitchFamily="18" charset="0"/>
            </a:endParaRPr>
          </a:p>
          <a:p>
            <a:pPr marL="342900" indent="-342900">
              <a:buFontTx/>
              <a:buChar char="-"/>
            </a:pPr>
            <a:endParaRPr lang="fr-FR" sz="2000" dirty="0" smtClean="0">
              <a:latin typeface="Bell MT" pitchFamily="18" charset="0"/>
            </a:endParaRPr>
          </a:p>
          <a:p>
            <a:r>
              <a:rPr lang="fr-FR" sz="2000" b="1" dirty="0" smtClean="0">
                <a:latin typeface="Bell MT" pitchFamily="18" charset="0"/>
              </a:rPr>
              <a:t>- Signes fonctionnels</a:t>
            </a:r>
            <a:r>
              <a:rPr lang="fr-FR" sz="2000" dirty="0">
                <a:latin typeface="Bell MT" pitchFamily="18" charset="0"/>
              </a:rPr>
              <a:t> </a:t>
            </a:r>
            <a:r>
              <a:rPr lang="fr-FR" sz="2000" dirty="0" smtClean="0">
                <a:latin typeface="Bell MT" pitchFamily="18" charset="0"/>
              </a:rPr>
              <a:t>: douleurs abdominales</a:t>
            </a:r>
            <a:r>
              <a:rPr lang="fr-FR" sz="2000" dirty="0">
                <a:latin typeface="Bell MT" pitchFamily="18" charset="0"/>
              </a:rPr>
              <a:t> </a:t>
            </a:r>
            <a:r>
              <a:rPr lang="fr-FR" sz="2000" dirty="0" smtClean="0">
                <a:latin typeface="Bell MT" pitchFamily="18" charset="0"/>
              </a:rPr>
              <a:t>( FID) , </a:t>
            </a:r>
            <a:r>
              <a:rPr lang="fr-FR" sz="2000" dirty="0">
                <a:latin typeface="Bell MT" pitchFamily="18" charset="0"/>
              </a:rPr>
              <a:t>nausées, vomissements;</a:t>
            </a:r>
          </a:p>
          <a:p>
            <a:endParaRPr lang="fr-FR" sz="2000" dirty="0" smtClean="0">
              <a:latin typeface="Bell MT" pitchFamily="18" charset="0"/>
            </a:endParaRPr>
          </a:p>
          <a:p>
            <a:r>
              <a:rPr lang="fr-FR" sz="2000" dirty="0">
                <a:latin typeface="Bell MT" pitchFamily="18" charset="0"/>
              </a:rPr>
              <a:t> </a:t>
            </a:r>
            <a:r>
              <a:rPr lang="fr-FR" sz="2000" dirty="0" smtClean="0">
                <a:latin typeface="Bell MT" pitchFamily="18" charset="0"/>
              </a:rPr>
              <a:t>                                       Troubles de transit , Syndrome </a:t>
            </a:r>
            <a:r>
              <a:rPr lang="fr-FR" sz="2000" dirty="0">
                <a:latin typeface="Bell MT" pitchFamily="18" charset="0"/>
              </a:rPr>
              <a:t>de </a:t>
            </a:r>
            <a:r>
              <a:rPr lang="fr-FR" sz="2000" dirty="0" smtClean="0">
                <a:latin typeface="Bell MT" pitchFamily="18" charset="0"/>
              </a:rPr>
              <a:t>Koenig</a:t>
            </a:r>
            <a:r>
              <a:rPr lang="fr-FR" sz="2000" dirty="0">
                <a:latin typeface="Bell MT" pitchFamily="18" charset="0"/>
              </a:rPr>
              <a:t> </a:t>
            </a:r>
            <a:r>
              <a:rPr lang="fr-FR" sz="2000" dirty="0" smtClean="0">
                <a:latin typeface="Bell MT" pitchFamily="18" charset="0"/>
              </a:rPr>
              <a:t>(sténose).</a:t>
            </a:r>
            <a:r>
              <a:rPr lang="fr-FR" sz="2000" b="1" dirty="0">
                <a:latin typeface="Bell MT" pitchFamily="18" charset="0"/>
              </a:rPr>
              <a:t> </a:t>
            </a:r>
            <a:endParaRPr lang="fr-FR" sz="2000" b="1" dirty="0" smtClean="0">
              <a:latin typeface="Bell MT" pitchFamily="18" charset="0"/>
            </a:endParaRPr>
          </a:p>
          <a:p>
            <a:endParaRPr lang="fr-FR" sz="2000" b="1" dirty="0">
              <a:latin typeface="Bell MT" pitchFamily="18" charset="0"/>
            </a:endParaRPr>
          </a:p>
          <a:p>
            <a:r>
              <a:rPr lang="fr-FR" sz="2000" b="1" dirty="0" smtClean="0">
                <a:latin typeface="Bell MT" pitchFamily="18" charset="0"/>
              </a:rPr>
              <a:t>- Signes physiques</a:t>
            </a:r>
            <a:r>
              <a:rPr lang="fr-FR" sz="2000" dirty="0" smtClean="0">
                <a:latin typeface="Bell MT" pitchFamily="18" charset="0"/>
              </a:rPr>
              <a:t> : Examen </a:t>
            </a:r>
            <a:r>
              <a:rPr lang="fr-FR" sz="2000" dirty="0">
                <a:latin typeface="Bell MT" pitchFamily="18" charset="0"/>
              </a:rPr>
              <a:t>normal dans 2/3 des cas</a:t>
            </a:r>
          </a:p>
          <a:p>
            <a:r>
              <a:rPr lang="fr-FR" sz="2000" dirty="0" smtClean="0">
                <a:latin typeface="Bell MT" pitchFamily="18" charset="0"/>
              </a:rPr>
              <a:t>                                   Masse </a:t>
            </a:r>
            <a:r>
              <a:rPr lang="fr-FR" sz="2000" dirty="0">
                <a:latin typeface="Bell MT" pitchFamily="18" charset="0"/>
              </a:rPr>
              <a:t>ferme, sensible, mal </a:t>
            </a:r>
            <a:r>
              <a:rPr lang="fr-FR" sz="2000" dirty="0" smtClean="0">
                <a:latin typeface="Bell MT" pitchFamily="18" charset="0"/>
              </a:rPr>
              <a:t>limitée</a:t>
            </a:r>
            <a:r>
              <a:rPr lang="fr-FR" sz="2000" dirty="0">
                <a:latin typeface="Bell MT" pitchFamily="18" charset="0"/>
              </a:rPr>
              <a:t> </a:t>
            </a:r>
            <a:r>
              <a:rPr lang="fr-FR" sz="2000" dirty="0" smtClean="0">
                <a:latin typeface="Bell MT" pitchFamily="18" charset="0"/>
              </a:rPr>
              <a:t>(FID)</a:t>
            </a:r>
            <a:endParaRPr lang="fr-FR" sz="2000" dirty="0">
              <a:latin typeface="Bell MT" pitchFamily="18" charset="0"/>
            </a:endParaRPr>
          </a:p>
          <a:p>
            <a:r>
              <a:rPr lang="fr-FR" sz="2000" dirty="0">
                <a:latin typeface="Bell MT" pitchFamily="18" charset="0"/>
              </a:rPr>
              <a:t> </a:t>
            </a:r>
            <a:r>
              <a:rPr lang="fr-FR" sz="2000" dirty="0" smtClean="0">
                <a:latin typeface="Bell MT" pitchFamily="18" charset="0"/>
              </a:rPr>
              <a:t>                                  ascite </a:t>
            </a:r>
            <a:r>
              <a:rPr lang="fr-FR" sz="2000" dirty="0">
                <a:latin typeface="Bell MT" pitchFamily="18" charset="0"/>
              </a:rPr>
              <a:t>associée </a:t>
            </a:r>
          </a:p>
          <a:p>
            <a:r>
              <a:rPr lang="fr-FR" sz="2000" dirty="0" smtClean="0">
                <a:latin typeface="Bell MT" pitchFamily="18" charset="0"/>
              </a:rPr>
              <a:t>                                   Examen </a:t>
            </a:r>
            <a:r>
              <a:rPr lang="fr-FR" sz="2000" dirty="0" err="1">
                <a:latin typeface="Bell MT" pitchFamily="18" charset="0"/>
              </a:rPr>
              <a:t>lympho</a:t>
            </a:r>
            <a:r>
              <a:rPr lang="fr-FR" sz="2000" dirty="0">
                <a:latin typeface="Bell MT" pitchFamily="18" charset="0"/>
              </a:rPr>
              <a:t>-ganglionnaire systématique </a:t>
            </a:r>
          </a:p>
          <a:p>
            <a:endParaRPr lang="fr-FR" sz="2000" dirty="0">
              <a:latin typeface="Bell MT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15816" y="548680"/>
            <a:ext cx="3559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Manifestations cliniques 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395536" y="44624"/>
            <a:ext cx="8208912" cy="432048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Tuberculose intestinale </a:t>
            </a:r>
            <a:endParaRPr lang="fr-FR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7370" y="548680"/>
            <a:ext cx="2590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Bilan Biologique  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3" name="Double flèche horizontale 2"/>
          <p:cNvSpPr/>
          <p:nvPr/>
        </p:nvSpPr>
        <p:spPr>
          <a:xfrm>
            <a:off x="395536" y="44624"/>
            <a:ext cx="8208912" cy="432048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Tuberculose intestinale </a:t>
            </a:r>
            <a:endParaRPr lang="fr-FR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1520" y="1759168"/>
            <a:ext cx="87129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Bell MT" pitchFamily="18" charset="0"/>
              </a:rPr>
              <a:t>bilan standard (retentissement) : anémie NN ,  VS accéléré , </a:t>
            </a:r>
            <a:r>
              <a:rPr lang="fr-FR" sz="2000" dirty="0" err="1" smtClean="0">
                <a:latin typeface="Bell MT" pitchFamily="18" charset="0"/>
              </a:rPr>
              <a:t>hypoalbuminémie</a:t>
            </a:r>
            <a:endParaRPr lang="fr-FR" sz="2000" dirty="0" smtClean="0">
              <a:latin typeface="Bell MT" pitchFamily="18" charset="0"/>
            </a:endParaRPr>
          </a:p>
          <a:p>
            <a:endParaRPr lang="fr-FR" sz="2000" dirty="0" smtClean="0">
              <a:latin typeface="Bell MT" pitchFamily="18" charset="0"/>
            </a:endParaRPr>
          </a:p>
          <a:p>
            <a:r>
              <a:rPr lang="fr-FR" sz="2000" dirty="0" smtClean="0">
                <a:latin typeface="Bell MT" pitchFamily="18" charset="0"/>
              </a:rPr>
              <a:t>IDR : positive dans 30 % (négative n’exclu pas le diagnostic)</a:t>
            </a:r>
          </a:p>
          <a:p>
            <a:endParaRPr lang="fr-FR" sz="2000" dirty="0" smtClean="0">
              <a:latin typeface="Bell MT" pitchFamily="18" charset="0"/>
            </a:endParaRPr>
          </a:p>
          <a:p>
            <a:r>
              <a:rPr lang="fr-FR" sz="2000" dirty="0" smtClean="0">
                <a:latin typeface="Bell MT" pitchFamily="18" charset="0"/>
              </a:rPr>
              <a:t>Recherche de BK : aspiration gastrique , biopsie (ex direct , culture, PCR )</a:t>
            </a:r>
          </a:p>
          <a:p>
            <a:r>
              <a:rPr lang="fr-FR" sz="2000" dirty="0">
                <a:latin typeface="Bell MT" pitchFamily="18" charset="0"/>
              </a:rPr>
              <a:t> </a:t>
            </a:r>
            <a:r>
              <a:rPr lang="fr-FR" sz="2000" dirty="0" smtClean="0">
                <a:latin typeface="Bell MT" pitchFamily="18" charset="0"/>
              </a:rPr>
              <a:t>                              inutile dans les selles  </a:t>
            </a:r>
          </a:p>
          <a:p>
            <a:endParaRPr lang="fr-FR" sz="20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1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re 1"/>
          <p:cNvSpPr>
            <a:spLocks noGrp="1"/>
          </p:cNvSpPr>
          <p:nvPr>
            <p:ph type="title"/>
          </p:nvPr>
        </p:nvSpPr>
        <p:spPr>
          <a:xfrm>
            <a:off x="298450" y="519113"/>
            <a:ext cx="9147175" cy="13271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Tests immunologiques</a:t>
            </a:r>
            <a:br>
              <a:rPr lang="fr-FR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fr-FR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fr-FR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fr-FR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l’intra </a:t>
            </a:r>
            <a:r>
              <a:rPr lang="fr-FR" sz="36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dermo</a:t>
            </a:r>
            <a:r>
              <a:rPr lang="fr-FR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réaction à la tuberculine (IDR):</a:t>
            </a:r>
            <a:br>
              <a:rPr lang="fr-FR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fr-FR" sz="3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fr-FR" sz="3600" dirty="0" smtClean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</a:br>
            <a:endParaRPr lang="fr-FR" dirty="0" smtClean="0">
              <a:latin typeface="+mn-lt"/>
            </a:endParaRPr>
          </a:p>
        </p:txBody>
      </p:sp>
      <p:sp>
        <p:nvSpPr>
          <p:cNvPr id="52227" name="Espace réservé du contenu 2"/>
          <p:cNvSpPr>
            <a:spLocks noGrp="1"/>
          </p:cNvSpPr>
          <p:nvPr>
            <p:ph idx="1"/>
          </p:nvPr>
        </p:nvSpPr>
        <p:spPr>
          <a:xfrm>
            <a:off x="250825" y="1844675"/>
            <a:ext cx="8137525" cy="4351338"/>
          </a:xfrm>
        </p:spPr>
        <p:txBody>
          <a:bodyPr/>
          <a:lstStyle/>
          <a:p>
            <a:r>
              <a:rPr lang="fr-FR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La positivité de l’IDR n’est pas spécifique d’une tuberculose active, mais témoigne d’une sensibilisation par contact préalable avec le BK.(</a:t>
            </a:r>
            <a:r>
              <a:rPr lang="fr-FR" sz="2400" smtClean="0"/>
              <a:t>DPP)</a:t>
            </a:r>
            <a:endParaRPr lang="fr-FR" sz="240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endParaRPr lang="fr-FR" sz="240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fr-FR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Son interprétation varie selon le statut immunitaire </a:t>
            </a:r>
          </a:p>
          <a:p>
            <a:endParaRPr lang="fr-FR" sz="240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r>
              <a:rPr lang="fr-FR" sz="2400" smtClean="0">
                <a:solidFill>
                  <a:srgbClr val="000000"/>
                </a:solidFill>
                <a:cs typeface="Times New Roman" panose="02020603050405020304" pitchFamily="18" charset="0"/>
              </a:rPr>
              <a:t>Sensibilité faible.Fauxnégatifs:15à60%</a:t>
            </a:r>
          </a:p>
        </p:txBody>
      </p:sp>
      <p:pic>
        <p:nvPicPr>
          <p:cNvPr id="52228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751388"/>
            <a:ext cx="39751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6" descr="Tuberculosis Test - PPD Skin Test, Blood Test, How It 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05363"/>
            <a:ext cx="4522788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0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/>
          <p:cNvSpPr>
            <a:spLocks noGrp="1"/>
          </p:cNvSpPr>
          <p:nvPr>
            <p:ph type="title"/>
          </p:nvPr>
        </p:nvSpPr>
        <p:spPr>
          <a:xfrm>
            <a:off x="1651000" y="-430213"/>
            <a:ext cx="7886700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Tests de l’interféron Gamma:</a:t>
            </a:r>
            <a:endParaRPr lang="fr-FR" dirty="0" smtClean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3" y="328613"/>
            <a:ext cx="10396537" cy="4351337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sz="2000" dirty="0" smtClean="0">
                <a:cs typeface="Times New Roman" panose="02020603050405020304" pitchFamily="18" charset="0"/>
              </a:rPr>
              <a:t>Tests quantitatifs qui évalue la réponse immunitaire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20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000" dirty="0" smtClean="0">
                <a:cs typeface="Times New Roman" panose="02020603050405020304" pitchFamily="18" charset="0"/>
              </a:rPr>
              <a:t>Sensibilité de 89% pour le diagnostic des formes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000" dirty="0" smtClean="0">
                <a:cs typeface="Times New Roman" panose="02020603050405020304" pitchFamily="18" charset="0"/>
              </a:rPr>
              <a:t>latentes de tuberculose péritonéale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sz="2000" dirty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000" dirty="0" smtClean="0">
                <a:cs typeface="Times New Roman" panose="02020603050405020304" pitchFamily="18" charset="0"/>
              </a:rPr>
              <a:t>Sensibilité de 93</a:t>
            </a:r>
            <a:r>
              <a:rPr lang="fr-FR" sz="2000" dirty="0">
                <a:cs typeface="Times New Roman" panose="02020603050405020304" pitchFamily="18" charset="0"/>
              </a:rPr>
              <a:t>%;</a:t>
            </a:r>
            <a:r>
              <a:rPr lang="fr-FR" sz="2000" dirty="0" smtClean="0">
                <a:cs typeface="Times New Roman" panose="02020603050405020304" pitchFamily="18" charset="0"/>
              </a:rPr>
              <a:t>spécificité de 98</a:t>
            </a:r>
            <a:r>
              <a:rPr lang="fr-FR" sz="2000" dirty="0">
                <a:cs typeface="Times New Roman" panose="02020603050405020304" pitchFamily="18" charset="0"/>
              </a:rPr>
              <a:t>% </a:t>
            </a:r>
            <a:endParaRPr lang="fr-FR" sz="2000" dirty="0" smtClean="0"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000" dirty="0" smtClean="0"/>
              <a:t>le taux &gt; </a:t>
            </a:r>
            <a:r>
              <a:rPr lang="fr-FR" sz="2000" dirty="0"/>
              <a:t>3,2 UI / ml</a:t>
            </a:r>
            <a:endParaRPr lang="fr-FR" sz="2000" dirty="0" smtClean="0"/>
          </a:p>
          <a:p>
            <a:pPr>
              <a:defRPr/>
            </a:pPr>
            <a:endParaRPr lang="fr-FR" sz="3200" dirty="0">
              <a:cs typeface="Times New Roman" panose="02020603050405020304" pitchFamily="18" charset="0"/>
            </a:endParaRPr>
          </a:p>
          <a:p>
            <a:pPr>
              <a:defRPr/>
            </a:pPr>
            <a:endParaRPr lang="fr-FR" sz="1800" dirty="0"/>
          </a:p>
        </p:txBody>
      </p:sp>
      <p:pic>
        <p:nvPicPr>
          <p:cNvPr id="66569" name="Picture 9" descr="IGRAs – The gateway to T cell based TB diagnosis - ScienceDir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1654176"/>
            <a:ext cx="2639290" cy="2278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71" name="Picture 11" descr="Tuberculosis (TB) Antibody Rapid Test Ki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20712"/>
            <a:ext cx="8183906" cy="20361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La génétique moléculaire</a:t>
            </a:r>
            <a:r>
              <a:rPr lang="fr-F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834" y="1287525"/>
            <a:ext cx="3835379" cy="270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611" name="Espace réservé du contenu 2"/>
          <p:cNvSpPr>
            <a:spLocks noGrp="1"/>
          </p:cNvSpPr>
          <p:nvPr>
            <p:ph idx="1"/>
          </p:nvPr>
        </p:nvSpPr>
        <p:spPr>
          <a:xfrm>
            <a:off x="77788" y="1312863"/>
            <a:ext cx="7724775" cy="43513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Test de la Polymérase Chain Réaction (PCR):</a:t>
            </a:r>
          </a:p>
          <a:p>
            <a:pPr>
              <a:defRPr/>
            </a:pPr>
            <a:endParaRPr lang="fr-FR" sz="2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000" dirty="0" smtClean="0">
                <a:cs typeface="Times New Roman" panose="02020603050405020304" pitchFamily="18" charset="0"/>
              </a:rPr>
              <a:t>Test rapide permettant d’isoler le BK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000" dirty="0" smtClean="0">
                <a:cs typeface="Times New Roman" panose="02020603050405020304" pitchFamily="18" charset="0"/>
              </a:rPr>
              <a:t>entre 24et48h</a:t>
            </a:r>
          </a:p>
          <a:p>
            <a:pPr>
              <a:defRPr/>
            </a:pPr>
            <a:endParaRPr lang="fr-FR" sz="2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000" dirty="0" smtClean="0">
                <a:cs typeface="Times New Roman" panose="02020603050405020304" pitchFamily="18" charset="0"/>
              </a:rPr>
              <a:t>Coût élevé et une faible sensibilité(60–80%)</a:t>
            </a:r>
          </a:p>
          <a:p>
            <a:pPr>
              <a:defRPr/>
            </a:pPr>
            <a:endParaRPr lang="fr-FR" sz="2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Réaction d'amplification génique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par Ligase Chain Réaction (LCR):</a:t>
            </a:r>
          </a:p>
          <a:p>
            <a:pPr>
              <a:defRPr/>
            </a:pPr>
            <a:endParaRPr lang="fr-FR" sz="2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000" dirty="0" smtClean="0">
                <a:cs typeface="Times New Roman" panose="02020603050405020304" pitchFamily="18" charset="0"/>
              </a:rPr>
              <a:t>Sensibilitéde77.7%;spécificitéde98.7%</a:t>
            </a:r>
          </a:p>
          <a:p>
            <a:pPr>
              <a:defRPr/>
            </a:pPr>
            <a:endParaRPr lang="fr-FR" sz="2000" dirty="0" smtClean="0"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fr-FR" sz="2000" dirty="0" smtClean="0">
                <a:cs typeface="Times New Roman" panose="02020603050405020304" pitchFamily="18" charset="0"/>
              </a:rPr>
              <a:t>Très coûteux</a:t>
            </a:r>
          </a:p>
        </p:txBody>
      </p:sp>
      <p:pic>
        <p:nvPicPr>
          <p:cNvPr id="68613" name="Picture 5" descr="Ligase Chain Reaction(LCR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34" y="4398218"/>
            <a:ext cx="3661646" cy="2141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6" name="Rectangle 2"/>
          <p:cNvSpPr>
            <a:spLocks noChangeArrowheads="1"/>
          </p:cNvSpPr>
          <p:nvPr/>
        </p:nvSpPr>
        <p:spPr bwMode="auto">
          <a:xfrm>
            <a:off x="4559300" y="4059238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1600" b="1">
                <a:cs typeface="Times New Roman" panose="02020603050405020304" pitchFamily="18" charset="0"/>
              </a:rPr>
              <a:t>Test de la Polymérase Chain Réaction (PCR)</a:t>
            </a:r>
          </a:p>
        </p:txBody>
      </p:sp>
      <p:sp>
        <p:nvSpPr>
          <p:cNvPr id="56327" name="Rectangle 3"/>
          <p:cNvSpPr>
            <a:spLocks noChangeArrowheads="1"/>
          </p:cNvSpPr>
          <p:nvPr/>
        </p:nvSpPr>
        <p:spPr bwMode="auto">
          <a:xfrm>
            <a:off x="5472113" y="6488113"/>
            <a:ext cx="3429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fr-FR" b="1">
                <a:cs typeface="Times New Roman" panose="02020603050405020304" pitchFamily="18" charset="0"/>
              </a:rPr>
              <a:t>Ligase Chain Réaction (LCR):</a:t>
            </a:r>
          </a:p>
        </p:txBody>
      </p:sp>
    </p:spTree>
    <p:extLst>
      <p:ext uri="{BB962C8B-B14F-4D97-AF65-F5344CB8AC3E}">
        <p14:creationId xmlns:p14="http://schemas.microsoft.com/office/powerpoint/2010/main" val="8379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36712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>
              <a:latin typeface="Bell MT" pitchFamily="18" charset="0"/>
            </a:endParaRPr>
          </a:p>
          <a:p>
            <a:r>
              <a:rPr lang="fr-FR" sz="2000" b="1" dirty="0" smtClean="0">
                <a:latin typeface="Bell MT" pitchFamily="18" charset="0"/>
              </a:rPr>
              <a:t>- </a:t>
            </a:r>
            <a:r>
              <a:rPr lang="fr-FR" sz="2000" b="1" dirty="0" err="1" smtClean="0">
                <a:latin typeface="Bell MT" pitchFamily="18" charset="0"/>
              </a:rPr>
              <a:t>Téléthorax</a:t>
            </a:r>
            <a:r>
              <a:rPr lang="fr-FR" sz="2000" b="1" dirty="0" smtClean="0">
                <a:latin typeface="Bell MT" pitchFamily="18" charset="0"/>
              </a:rPr>
              <a:t> :</a:t>
            </a:r>
            <a:r>
              <a:rPr lang="fr-FR" sz="2000" dirty="0" smtClean="0">
                <a:latin typeface="Bell MT" pitchFamily="18" charset="0"/>
              </a:rPr>
              <a:t> atteinte</a:t>
            </a:r>
            <a:r>
              <a:rPr lang="fr-FR" sz="2000" dirty="0">
                <a:latin typeface="Bell MT" pitchFamily="18" charset="0"/>
              </a:rPr>
              <a:t> </a:t>
            </a:r>
            <a:r>
              <a:rPr lang="fr-FR" sz="2000" dirty="0" err="1" smtClean="0">
                <a:latin typeface="Bell MT" pitchFamily="18" charset="0"/>
              </a:rPr>
              <a:t>pleuro-pulmonaire</a:t>
            </a:r>
            <a:r>
              <a:rPr lang="fr-FR" sz="2000" dirty="0" smtClean="0">
                <a:latin typeface="Bell MT" pitchFamily="18" charset="0"/>
              </a:rPr>
              <a:t> </a:t>
            </a:r>
            <a:r>
              <a:rPr lang="fr-FR" sz="2000" dirty="0">
                <a:latin typeface="Bell MT" pitchFamily="18" charset="0"/>
              </a:rPr>
              <a:t>ancienne ou évolutive</a:t>
            </a:r>
            <a:r>
              <a:rPr lang="fr-FR" sz="2000" dirty="0" smtClean="0">
                <a:latin typeface="Bell MT" pitchFamily="18" charset="0"/>
              </a:rPr>
              <a:t>.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b="1" dirty="0" smtClean="0">
                <a:latin typeface="Bell MT" pitchFamily="18" charset="0"/>
              </a:rPr>
              <a:t>- ASP </a:t>
            </a:r>
            <a:r>
              <a:rPr lang="fr-FR" sz="2000" b="1" dirty="0">
                <a:latin typeface="Bell MT" pitchFamily="18" charset="0"/>
              </a:rPr>
              <a:t>: </a:t>
            </a:r>
            <a:r>
              <a:rPr lang="fr-FR" sz="2000" dirty="0">
                <a:latin typeface="Bell MT" pitchFamily="18" charset="0"/>
              </a:rPr>
              <a:t>des calcifications ganglionnaires </a:t>
            </a:r>
            <a:r>
              <a:rPr lang="fr-FR" sz="2000" dirty="0" smtClean="0">
                <a:latin typeface="Bell MT" pitchFamily="18" charset="0"/>
              </a:rPr>
              <a:t> mésentériques, </a:t>
            </a:r>
          </a:p>
          <a:p>
            <a:endParaRPr lang="fr-FR" sz="2000" b="1" dirty="0" smtClean="0">
              <a:latin typeface="Bell MT" pitchFamily="18" charset="0"/>
            </a:endParaRPr>
          </a:p>
          <a:p>
            <a:r>
              <a:rPr lang="fr-FR" sz="2000" b="1" dirty="0" smtClean="0">
                <a:latin typeface="Bell MT" pitchFamily="18" charset="0"/>
              </a:rPr>
              <a:t>- Transit </a:t>
            </a:r>
            <a:r>
              <a:rPr lang="fr-FR" sz="2000" b="1" dirty="0">
                <a:latin typeface="Bell MT" pitchFamily="18" charset="0"/>
              </a:rPr>
              <a:t>du grêle: </a:t>
            </a:r>
            <a:r>
              <a:rPr lang="fr-FR" sz="2000" dirty="0">
                <a:latin typeface="Bell MT" pitchFamily="18" charset="0"/>
              </a:rPr>
              <a:t>n</a:t>
            </a:r>
            <a:r>
              <a:rPr lang="fr-FR" sz="2000" dirty="0" smtClean="0">
                <a:latin typeface="Bell MT" pitchFamily="18" charset="0"/>
              </a:rPr>
              <a:t>odule de </a:t>
            </a:r>
            <a:r>
              <a:rPr lang="fr-FR" sz="2000" dirty="0">
                <a:latin typeface="Bell MT" pitchFamily="18" charset="0"/>
              </a:rPr>
              <a:t>Marina </a:t>
            </a:r>
            <a:r>
              <a:rPr lang="fr-FR" sz="2000" dirty="0" err="1" smtClean="0">
                <a:latin typeface="Bell MT" pitchFamily="18" charset="0"/>
              </a:rPr>
              <a:t>Fiol</a:t>
            </a:r>
            <a:r>
              <a:rPr lang="fr-FR" sz="2000" dirty="0" smtClean="0">
                <a:latin typeface="Bell MT" pitchFamily="18" charset="0"/>
              </a:rPr>
              <a:t> , </a:t>
            </a:r>
            <a:r>
              <a:rPr lang="fr-FR" sz="2000" dirty="0">
                <a:latin typeface="Bell MT" pitchFamily="18" charset="0"/>
              </a:rPr>
              <a:t>Epaississement du plissement </a:t>
            </a:r>
            <a:r>
              <a:rPr lang="fr-FR" sz="2000" dirty="0" smtClean="0">
                <a:latin typeface="Bell MT" pitchFamily="18" charset="0"/>
              </a:rPr>
              <a:t>    </a:t>
            </a:r>
          </a:p>
          <a:p>
            <a:r>
              <a:rPr lang="fr-FR" sz="2000" dirty="0" smtClean="0">
                <a:latin typeface="Bell MT" pitchFamily="18" charset="0"/>
              </a:rPr>
              <a:t>                                  caecal  et iléal , Rétraction caecale.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latin typeface="Bell MT" pitchFamily="18" charset="0"/>
            </a:endParaRPr>
          </a:p>
          <a:p>
            <a:r>
              <a:rPr lang="fr-FR" sz="2000" dirty="0" smtClean="0">
                <a:latin typeface="Bell MT" pitchFamily="18" charset="0"/>
              </a:rPr>
              <a:t>- </a:t>
            </a:r>
            <a:r>
              <a:rPr lang="fr-FR" sz="2000" b="1" dirty="0" smtClean="0">
                <a:latin typeface="Bell MT" pitchFamily="18" charset="0"/>
              </a:rPr>
              <a:t>Échographie TDM AP </a:t>
            </a:r>
            <a:r>
              <a:rPr lang="fr-FR" sz="2000" dirty="0" smtClean="0">
                <a:latin typeface="Bell MT" pitchFamily="18" charset="0"/>
              </a:rPr>
              <a:t>: épaississement iléo-caecal , sténose , ADP</a:t>
            </a:r>
          </a:p>
          <a:p>
            <a:pPr marL="285750" indent="-285750">
              <a:buFontTx/>
              <a:buChar char="-"/>
            </a:pPr>
            <a:endParaRPr lang="fr-FR" sz="2000" dirty="0" smtClean="0">
              <a:latin typeface="Bell MT" pitchFamily="18" charset="0"/>
            </a:endParaRPr>
          </a:p>
          <a:p>
            <a:r>
              <a:rPr lang="fr-FR" sz="2000" b="1" dirty="0" smtClean="0">
                <a:latin typeface="Bell MT" pitchFamily="18" charset="0"/>
              </a:rPr>
              <a:t>- Iléocoloscopie </a:t>
            </a:r>
            <a:r>
              <a:rPr lang="fr-FR" sz="2000" dirty="0" smtClean="0">
                <a:latin typeface="Bell MT" pitchFamily="18" charset="0"/>
              </a:rPr>
              <a:t>: </a:t>
            </a:r>
            <a:r>
              <a:rPr lang="fr-FR" sz="2000" dirty="0">
                <a:latin typeface="Bell MT" pitchFamily="18" charset="0"/>
              </a:rPr>
              <a:t>Ulcérations </a:t>
            </a:r>
            <a:r>
              <a:rPr lang="fr-FR" sz="2000" dirty="0" smtClean="0">
                <a:latin typeface="Bell MT" pitchFamily="18" charset="0"/>
              </a:rPr>
              <a:t>, rétraction caecale ,  aspect </a:t>
            </a:r>
            <a:r>
              <a:rPr lang="fr-FR" sz="2000" dirty="0" err="1" smtClean="0">
                <a:latin typeface="Bell MT" pitchFamily="18" charset="0"/>
              </a:rPr>
              <a:t>polypoïde</a:t>
            </a:r>
            <a:r>
              <a:rPr lang="fr-FR" sz="2000" dirty="0" smtClean="0">
                <a:latin typeface="Bell MT" pitchFamily="18" charset="0"/>
              </a:rPr>
              <a:t> , sténose  ,  réalisation des biopsie (histologique + bactériologique)</a:t>
            </a:r>
            <a:endParaRPr lang="fr-FR" sz="2000" dirty="0">
              <a:latin typeface="Bell MT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63725"/>
            <a:ext cx="1886577" cy="178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77370" y="548680"/>
            <a:ext cx="2915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Bilan radiologique   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5" name="Double flèche horizontale 4"/>
          <p:cNvSpPr/>
          <p:nvPr/>
        </p:nvSpPr>
        <p:spPr>
          <a:xfrm>
            <a:off x="395536" y="44624"/>
            <a:ext cx="8208912" cy="432048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Tuberculose intestinale </a:t>
            </a:r>
            <a:endParaRPr lang="fr-FR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0705"/>
            <a:ext cx="2266752" cy="20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2736303" cy="194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2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348293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Bell MT" pitchFamily="18" charset="0"/>
              </a:rPr>
              <a:t>- </a:t>
            </a:r>
            <a:r>
              <a:rPr lang="fr-FR" sz="2400" dirty="0">
                <a:solidFill>
                  <a:srgbClr val="0070C0"/>
                </a:solidFill>
                <a:latin typeface="Bell MT" pitchFamily="18" charset="0"/>
              </a:rPr>
              <a:t>Les formes topographiques </a:t>
            </a:r>
            <a:r>
              <a:rPr lang="fr-FR" sz="2400" dirty="0" smtClean="0">
                <a:solidFill>
                  <a:srgbClr val="0070C0"/>
                </a:solidFill>
                <a:latin typeface="Bell MT" pitchFamily="18" charset="0"/>
              </a:rPr>
              <a:t>: </a:t>
            </a:r>
            <a:endParaRPr lang="fr-FR" sz="2400" dirty="0">
              <a:solidFill>
                <a:srgbClr val="0070C0"/>
              </a:solidFill>
              <a:latin typeface="Bell MT" pitchFamily="18" charset="0"/>
            </a:endParaRPr>
          </a:p>
          <a:p>
            <a:pPr lvl="1"/>
            <a:r>
              <a:rPr lang="fr-FR" sz="2400" dirty="0" smtClean="0">
                <a:latin typeface="Bell MT" pitchFamily="18" charset="0"/>
              </a:rPr>
              <a:t>- TBC </a:t>
            </a:r>
            <a:r>
              <a:rPr lang="fr-FR" sz="2400" dirty="0">
                <a:latin typeface="Bell MT" pitchFamily="18" charset="0"/>
              </a:rPr>
              <a:t>duodénale </a:t>
            </a:r>
          </a:p>
          <a:p>
            <a:pPr lvl="1"/>
            <a:r>
              <a:rPr lang="fr-FR" sz="2400" dirty="0" smtClean="0">
                <a:latin typeface="Bell MT" pitchFamily="18" charset="0"/>
              </a:rPr>
              <a:t>- TBC </a:t>
            </a:r>
            <a:r>
              <a:rPr lang="fr-FR" sz="2400" dirty="0">
                <a:latin typeface="Bell MT" pitchFamily="18" charset="0"/>
              </a:rPr>
              <a:t>appendiculaire </a:t>
            </a:r>
            <a:r>
              <a:rPr lang="fr-FR" sz="2400" dirty="0" smtClean="0">
                <a:latin typeface="Bell MT" pitchFamily="18" charset="0"/>
              </a:rPr>
              <a:t>: </a:t>
            </a:r>
            <a:endParaRPr lang="fr-FR" sz="2000" dirty="0">
              <a:latin typeface="Bell MT" pitchFamily="18" charset="0"/>
            </a:endParaRPr>
          </a:p>
          <a:p>
            <a:pPr lvl="1"/>
            <a:r>
              <a:rPr lang="fr-FR" sz="2400" dirty="0" smtClean="0">
                <a:latin typeface="Bell MT" pitchFamily="18" charset="0"/>
              </a:rPr>
              <a:t>- TBC rectale </a:t>
            </a:r>
          </a:p>
          <a:p>
            <a:r>
              <a:rPr lang="fr-FR" sz="2400" dirty="0" smtClean="0">
                <a:latin typeface="Bell MT" pitchFamily="18" charset="0"/>
              </a:rPr>
              <a:t>      - TBC anale : </a:t>
            </a:r>
            <a:r>
              <a:rPr lang="fr-FR" sz="2000" dirty="0" smtClean="0">
                <a:latin typeface="Bell MT" pitchFamily="18" charset="0"/>
              </a:rPr>
              <a:t>ex histologique de  </a:t>
            </a:r>
            <a:r>
              <a:rPr lang="fr-FR" sz="2000" dirty="0">
                <a:latin typeface="Bell MT" pitchFamily="18" charset="0"/>
              </a:rPr>
              <a:t>(</a:t>
            </a:r>
            <a:r>
              <a:rPr lang="fr-FR" sz="2000" dirty="0" smtClean="0">
                <a:latin typeface="Bell MT" pitchFamily="18" charset="0"/>
              </a:rPr>
              <a:t>fissure</a:t>
            </a:r>
            <a:r>
              <a:rPr lang="fr-FR" sz="2000" dirty="0">
                <a:latin typeface="Bell MT" pitchFamily="18" charset="0"/>
              </a:rPr>
              <a:t>, </a:t>
            </a:r>
            <a:r>
              <a:rPr lang="fr-FR" sz="2000" dirty="0" smtClean="0">
                <a:latin typeface="Bell MT" pitchFamily="18" charset="0"/>
              </a:rPr>
              <a:t>fistule)  </a:t>
            </a:r>
            <a:r>
              <a:rPr lang="fr-FR" sz="2000" dirty="0">
                <a:latin typeface="Bell MT" pitchFamily="18" charset="0"/>
              </a:rPr>
              <a:t>réséqués </a:t>
            </a:r>
            <a:r>
              <a:rPr lang="fr-FR" sz="2000" dirty="0" smtClean="0">
                <a:latin typeface="Bell MT" pitchFamily="18" charset="0"/>
              </a:rPr>
              <a:t>chirurgicalement</a:t>
            </a:r>
          </a:p>
          <a:p>
            <a:pPr marL="285750" indent="-285750">
              <a:buFontTx/>
              <a:buChar char="-"/>
            </a:pPr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Bell MT" pitchFamily="18" charset="0"/>
              </a:rPr>
              <a:t>- Les formes </a:t>
            </a:r>
            <a:r>
              <a:rPr lang="fr-FR" sz="2400" dirty="0" smtClean="0">
                <a:solidFill>
                  <a:srgbClr val="0070C0"/>
                </a:solidFill>
                <a:latin typeface="Bell MT" pitchFamily="18" charset="0"/>
              </a:rPr>
              <a:t>compliquées  </a:t>
            </a:r>
            <a:r>
              <a:rPr lang="fr-FR" sz="2400" dirty="0">
                <a:solidFill>
                  <a:srgbClr val="0070C0"/>
                </a:solidFill>
                <a:latin typeface="Bell MT" pitchFamily="18" charset="0"/>
              </a:rPr>
              <a:t>: </a:t>
            </a:r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        - Occlusion </a:t>
            </a:r>
            <a:r>
              <a:rPr lang="fr-FR" sz="2400" dirty="0">
                <a:latin typeface="Bell MT" pitchFamily="18" charset="0"/>
              </a:rPr>
              <a:t>intestinale : +fréquente</a:t>
            </a:r>
          </a:p>
          <a:p>
            <a:r>
              <a:rPr lang="fr-FR" sz="2400" dirty="0" smtClean="0">
                <a:latin typeface="Bell MT" pitchFamily="18" charset="0"/>
              </a:rPr>
              <a:t>        - Hémorragie</a:t>
            </a:r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        - Perforation</a:t>
            </a:r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        - Malabsorption</a:t>
            </a:r>
            <a:endParaRPr lang="fr-FR" sz="2400" dirty="0">
              <a:latin typeface="Bell MT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7370" y="548680"/>
            <a:ext cx="26227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Formes cliniques  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395536" y="44624"/>
            <a:ext cx="8208912" cy="432048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Tuberculose intestinale </a:t>
            </a:r>
            <a:endParaRPr lang="fr-FR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5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09057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Bell MT" pitchFamily="18" charset="0"/>
              </a:rPr>
              <a:t>-    La </a:t>
            </a:r>
            <a:r>
              <a:rPr lang="fr-FR" sz="2000" dirty="0">
                <a:latin typeface="Bell MT" pitchFamily="18" charset="0"/>
              </a:rPr>
              <a:t>tuberculose (TB) </a:t>
            </a:r>
            <a:r>
              <a:rPr lang="fr-FR" sz="2000" dirty="0" smtClean="0">
                <a:latin typeface="Bell MT" pitchFamily="18" charset="0"/>
              </a:rPr>
              <a:t>:  </a:t>
            </a:r>
            <a:r>
              <a:rPr lang="fr-FR" sz="2000" dirty="0">
                <a:latin typeface="Bell MT" pitchFamily="18" charset="0"/>
              </a:rPr>
              <a:t>maladie infectieuse contagieuse </a:t>
            </a:r>
          </a:p>
          <a:p>
            <a:r>
              <a:rPr lang="fr-FR" sz="2000" dirty="0" smtClean="0">
                <a:latin typeface="Bell MT" pitchFamily="18" charset="0"/>
              </a:rPr>
              <a:t>                                          transmission </a:t>
            </a:r>
            <a:r>
              <a:rPr lang="fr-FR" sz="2000" dirty="0">
                <a:latin typeface="Bell MT" pitchFamily="18" charset="0"/>
              </a:rPr>
              <a:t>interhumaine (</a:t>
            </a:r>
            <a:r>
              <a:rPr lang="fr-FR" sz="2000" dirty="0" smtClean="0">
                <a:latin typeface="Bell MT" pitchFamily="18" charset="0"/>
              </a:rPr>
              <a:t>voie aérienne)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dirty="0" smtClean="0">
                <a:latin typeface="Bell MT" pitchFamily="18" charset="0"/>
              </a:rPr>
              <a:t>-    Pathologie fréquente (1/3 de la population mondiale)</a:t>
            </a:r>
          </a:p>
          <a:p>
            <a:endParaRPr lang="fr-FR" sz="2000" dirty="0">
              <a:latin typeface="Bell MT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Bell MT" pitchFamily="18" charset="0"/>
              </a:rPr>
              <a:t>Plus de deux millions de décès par an (dans le monde)</a:t>
            </a:r>
          </a:p>
          <a:p>
            <a:pPr marL="342900" indent="-342900">
              <a:buFontTx/>
              <a:buChar char="-"/>
            </a:pPr>
            <a:endParaRPr lang="fr-FR" sz="2000" dirty="0">
              <a:latin typeface="Bell MT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Bell MT" pitchFamily="18" charset="0"/>
              </a:rPr>
              <a:t>Forme pulmonaire est prédominante  </a:t>
            </a:r>
          </a:p>
          <a:p>
            <a:endParaRPr lang="fr-FR" sz="2000" dirty="0" smtClean="0">
              <a:latin typeface="Bell MT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FF0000"/>
                </a:solidFill>
                <a:latin typeface="Bell MT" pitchFamily="18" charset="0"/>
              </a:rPr>
              <a:t>La </a:t>
            </a:r>
            <a:r>
              <a:rPr lang="fr-FR" sz="2000" dirty="0">
                <a:solidFill>
                  <a:srgbClr val="FF0000"/>
                </a:solidFill>
                <a:latin typeface="Bell MT" pitchFamily="18" charset="0"/>
              </a:rPr>
              <a:t>tuberculose abdominale = 10 %  des </a:t>
            </a:r>
            <a:r>
              <a:rPr lang="fr-FR" sz="2000" dirty="0" smtClean="0">
                <a:solidFill>
                  <a:srgbClr val="FF0000"/>
                </a:solidFill>
                <a:latin typeface="Bell MT" pitchFamily="18" charset="0"/>
              </a:rPr>
              <a:t>TEP</a:t>
            </a:r>
            <a:endParaRPr lang="fr-FR" sz="2000" dirty="0">
              <a:solidFill>
                <a:srgbClr val="FF0000"/>
              </a:solidFill>
              <a:latin typeface="Bell MT" pitchFamily="18" charset="0"/>
            </a:endParaRPr>
          </a:p>
          <a:p>
            <a:pPr marL="342900" indent="-342900">
              <a:buFontTx/>
              <a:buChar char="-"/>
            </a:pPr>
            <a:endParaRPr lang="fr-FR" sz="2000" dirty="0" smtClean="0">
              <a:solidFill>
                <a:srgbClr val="FF0000"/>
              </a:solidFill>
              <a:latin typeface="Bell MT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FF0000"/>
                </a:solidFill>
                <a:latin typeface="Bell MT" pitchFamily="18" charset="0"/>
              </a:rPr>
              <a:t>concerne </a:t>
            </a:r>
            <a:r>
              <a:rPr lang="fr-FR" sz="2000" dirty="0">
                <a:solidFill>
                  <a:srgbClr val="FF0000"/>
                </a:solidFill>
                <a:latin typeface="Bell MT" pitchFamily="18" charset="0"/>
              </a:rPr>
              <a:t>surtout le péritoine et </a:t>
            </a:r>
            <a:r>
              <a:rPr lang="fr-FR" sz="2000" dirty="0" smtClean="0">
                <a:solidFill>
                  <a:srgbClr val="FF0000"/>
                </a:solidFill>
                <a:latin typeface="Bell MT" pitchFamily="18" charset="0"/>
              </a:rPr>
              <a:t>l’intestin</a:t>
            </a:r>
          </a:p>
          <a:p>
            <a:pPr marL="342900" indent="-342900">
              <a:buFontTx/>
              <a:buChar char="-"/>
            </a:pPr>
            <a:endParaRPr lang="fr-FR" sz="2000" dirty="0" smtClean="0">
              <a:solidFill>
                <a:srgbClr val="FF0000"/>
              </a:solidFill>
              <a:latin typeface="Bell MT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2000" dirty="0" smtClean="0">
                <a:solidFill>
                  <a:srgbClr val="FF0000"/>
                </a:solidFill>
                <a:latin typeface="Bell MT" pitchFamily="18" charset="0"/>
              </a:rPr>
              <a:t>l’adulte </a:t>
            </a:r>
            <a:r>
              <a:rPr lang="fr-FR" sz="2000" dirty="0">
                <a:solidFill>
                  <a:srgbClr val="FF0000"/>
                </a:solidFill>
                <a:latin typeface="Bell MT" pitchFamily="18" charset="0"/>
              </a:rPr>
              <a:t>: 35 et 45 ans, sans prédominance de </a:t>
            </a:r>
            <a:r>
              <a:rPr lang="fr-FR" sz="2000" dirty="0" smtClean="0">
                <a:solidFill>
                  <a:srgbClr val="FF0000"/>
                </a:solidFill>
                <a:latin typeface="Bell MT" pitchFamily="18" charset="0"/>
              </a:rPr>
              <a:t>sexe</a:t>
            </a:r>
          </a:p>
          <a:p>
            <a:endParaRPr lang="fr-FR" sz="2000" dirty="0" smtClean="0">
              <a:solidFill>
                <a:srgbClr val="FF0000"/>
              </a:solidFill>
              <a:latin typeface="Bell MT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Bell MT" pitchFamily="18" charset="0"/>
              </a:rPr>
              <a:t>En </a:t>
            </a:r>
            <a:r>
              <a:rPr lang="fr-FR" sz="2000" dirty="0">
                <a:latin typeface="Bell MT" pitchFamily="18" charset="0"/>
              </a:rPr>
              <a:t>Algérie : recrudescence  de la forme extra-pulmonaire </a:t>
            </a:r>
          </a:p>
        </p:txBody>
      </p:sp>
      <p:sp>
        <p:nvSpPr>
          <p:cNvPr id="5" name="Double flèche horizontale 4"/>
          <p:cNvSpPr/>
          <p:nvPr/>
        </p:nvSpPr>
        <p:spPr>
          <a:xfrm>
            <a:off x="1475656" y="162348"/>
            <a:ext cx="6048672" cy="674364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ell MT" pitchFamily="18" charset="0"/>
              </a:rPr>
              <a:t>Introduction – intérêt </a:t>
            </a:r>
            <a:endParaRPr lang="fr-FR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575" y="3402484"/>
            <a:ext cx="3402533" cy="2376264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040211" y="4311733"/>
            <a:ext cx="761163" cy="5577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374" y="3737147"/>
            <a:ext cx="769863" cy="7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9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1165687"/>
            <a:ext cx="859780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fr-FR" sz="2400" dirty="0" smtClean="0">
                <a:solidFill>
                  <a:prstClr val="black"/>
                </a:solidFill>
                <a:latin typeface="Bell MT" pitchFamily="18" charset="0"/>
              </a:rPr>
              <a:t>- Maladie </a:t>
            </a:r>
            <a:r>
              <a:rPr lang="fr-FR" sz="2400" dirty="0">
                <a:solidFill>
                  <a:prstClr val="black"/>
                </a:solidFill>
                <a:latin typeface="Bell MT" pitchFamily="18" charset="0"/>
              </a:rPr>
              <a:t>de Crohn (iléo-caecale) : deux pathologie du sujet jeune ,  </a:t>
            </a:r>
            <a:r>
              <a:rPr lang="fr-FR" sz="2400" dirty="0" smtClean="0">
                <a:solidFill>
                  <a:prstClr val="black"/>
                </a:solidFill>
                <a:latin typeface="Bell MT" pitchFamily="18" charset="0"/>
              </a:rPr>
              <a:t>diagnostic différentiel </a:t>
            </a:r>
            <a:r>
              <a:rPr lang="fr-FR" sz="2400" dirty="0">
                <a:solidFill>
                  <a:prstClr val="black"/>
                </a:solidFill>
                <a:latin typeface="Bell MT" pitchFamily="18" charset="0"/>
              </a:rPr>
              <a:t>le plus difficile </a:t>
            </a:r>
            <a:r>
              <a:rPr lang="fr-FR" sz="2400" dirty="0" smtClean="0">
                <a:solidFill>
                  <a:prstClr val="black"/>
                </a:solidFill>
                <a:latin typeface="Bell MT" pitchFamily="18" charset="0"/>
              </a:rPr>
              <a:t>(même histologique)</a:t>
            </a:r>
            <a:endParaRPr lang="fr-FR" sz="2400" dirty="0">
              <a:solidFill>
                <a:prstClr val="black"/>
              </a:solidFill>
              <a:latin typeface="Bell MT" pitchFamily="18" charset="0"/>
            </a:endParaRPr>
          </a:p>
          <a:p>
            <a:pPr lvl="0" algn="ctr"/>
            <a:endParaRPr lang="fr-FR" sz="2400" dirty="0">
              <a:solidFill>
                <a:prstClr val="black"/>
              </a:solidFill>
              <a:latin typeface="Bell MT" pitchFamily="18" charset="0"/>
            </a:endParaRPr>
          </a:p>
          <a:p>
            <a:pPr lvl="0" algn="ctr"/>
            <a:r>
              <a:rPr lang="fr-FR" sz="2400" dirty="0" smtClean="0">
                <a:solidFill>
                  <a:prstClr val="black"/>
                </a:solidFill>
                <a:latin typeface="Bell MT" pitchFamily="18" charset="0"/>
              </a:rPr>
              <a:t>   - Cancer </a:t>
            </a:r>
            <a:r>
              <a:rPr lang="fr-FR" sz="2400" dirty="0">
                <a:solidFill>
                  <a:prstClr val="black"/>
                </a:solidFill>
                <a:latin typeface="Bell MT" pitchFamily="18" charset="0"/>
              </a:rPr>
              <a:t>colique </a:t>
            </a:r>
            <a:r>
              <a:rPr lang="fr-FR" sz="2400" dirty="0" smtClean="0">
                <a:solidFill>
                  <a:prstClr val="black"/>
                </a:solidFill>
                <a:latin typeface="Bell MT" pitchFamily="18" charset="0"/>
              </a:rPr>
              <a:t>: biopsie </a:t>
            </a:r>
            <a:r>
              <a:rPr lang="fr-FR" sz="2400" dirty="0" err="1" smtClean="0">
                <a:solidFill>
                  <a:prstClr val="black"/>
                </a:solidFill>
                <a:latin typeface="Bell MT" pitchFamily="18" charset="0"/>
              </a:rPr>
              <a:t>percoloscopie</a:t>
            </a:r>
            <a:r>
              <a:rPr lang="fr-FR" sz="2400" dirty="0" smtClean="0">
                <a:solidFill>
                  <a:prstClr val="black"/>
                </a:solidFill>
                <a:latin typeface="Bell MT" pitchFamily="18" charset="0"/>
              </a:rPr>
              <a:t> permet un diagnostic histologique </a:t>
            </a:r>
            <a:endParaRPr lang="fr-FR" sz="2400" dirty="0">
              <a:solidFill>
                <a:prstClr val="black"/>
              </a:solidFill>
              <a:latin typeface="Bell MT" pitchFamily="18" charset="0"/>
            </a:endParaRPr>
          </a:p>
          <a:p>
            <a:pPr lvl="0" algn="ctr"/>
            <a:endParaRPr lang="fr-FR" sz="2400" dirty="0">
              <a:solidFill>
                <a:prstClr val="black"/>
              </a:solidFill>
              <a:latin typeface="Bell MT" pitchFamily="18" charset="0"/>
            </a:endParaRPr>
          </a:p>
          <a:p>
            <a:pPr lvl="0" algn="ctr"/>
            <a:r>
              <a:rPr lang="fr-FR" sz="2400" dirty="0" smtClean="0">
                <a:solidFill>
                  <a:prstClr val="black"/>
                </a:solidFill>
                <a:latin typeface="Bell MT" pitchFamily="18" charset="0"/>
              </a:rPr>
              <a:t>Autre : </a:t>
            </a:r>
          </a:p>
          <a:p>
            <a:pPr lvl="0" algn="ctr"/>
            <a:r>
              <a:rPr lang="fr-FR" sz="2400" dirty="0" smtClean="0">
                <a:solidFill>
                  <a:prstClr val="black"/>
                </a:solidFill>
                <a:latin typeface="Bell MT" pitchFamily="18" charset="0"/>
              </a:rPr>
              <a:t>- Lymphome iléo-caecale</a:t>
            </a:r>
            <a:endParaRPr lang="fr-FR" sz="2400" dirty="0">
              <a:solidFill>
                <a:prstClr val="black"/>
              </a:solidFill>
              <a:latin typeface="Bell MT" pitchFamily="18" charset="0"/>
            </a:endParaRPr>
          </a:p>
          <a:p>
            <a:pPr lvl="0" algn="ctr"/>
            <a:r>
              <a:rPr lang="fr-FR" sz="2400" dirty="0" smtClean="0">
                <a:solidFill>
                  <a:prstClr val="black"/>
                </a:solidFill>
                <a:latin typeface="Bell MT" pitchFamily="18" charset="0"/>
              </a:rPr>
              <a:t>- </a:t>
            </a:r>
            <a:r>
              <a:rPr lang="fr-FR" sz="2400" dirty="0" err="1" smtClean="0">
                <a:solidFill>
                  <a:prstClr val="black"/>
                </a:solidFill>
                <a:latin typeface="Bell MT" pitchFamily="18" charset="0"/>
              </a:rPr>
              <a:t>Amoebome</a:t>
            </a:r>
            <a:endParaRPr lang="fr-FR" sz="2400" dirty="0" smtClean="0">
              <a:solidFill>
                <a:prstClr val="black"/>
              </a:solidFill>
              <a:latin typeface="Bell MT" pitchFamily="18" charset="0"/>
            </a:endParaRPr>
          </a:p>
          <a:p>
            <a:pPr lvl="0" algn="ctr"/>
            <a:r>
              <a:rPr lang="fr-FR" sz="2400" dirty="0" smtClean="0">
                <a:solidFill>
                  <a:prstClr val="black"/>
                </a:solidFill>
                <a:latin typeface="Bell MT" pitchFamily="18" charset="0"/>
              </a:rPr>
              <a:t>- Colite ischémique</a:t>
            </a:r>
            <a:endParaRPr lang="fr-FR" sz="2400" dirty="0">
              <a:solidFill>
                <a:prstClr val="black"/>
              </a:solidFill>
              <a:latin typeface="Bell MT" pitchFamily="18" charset="0"/>
            </a:endParaRPr>
          </a:p>
          <a:p>
            <a:pPr lvl="0" algn="ctr"/>
            <a:r>
              <a:rPr lang="fr-FR" sz="2400" dirty="0" smtClean="0">
                <a:solidFill>
                  <a:prstClr val="black"/>
                </a:solidFill>
                <a:latin typeface="Bell MT" pitchFamily="18" charset="0"/>
              </a:rPr>
              <a:t>- Appendicite pseudo-tumorale</a:t>
            </a:r>
            <a:endParaRPr lang="fr-FR" sz="2400" dirty="0">
              <a:solidFill>
                <a:prstClr val="black"/>
              </a:solidFill>
              <a:latin typeface="Bell MT" pitchFamily="18" charset="0"/>
            </a:endParaRPr>
          </a:p>
          <a:p>
            <a:pPr lvl="0" algn="ctr"/>
            <a:r>
              <a:rPr lang="fr-FR" sz="2400" dirty="0" smtClean="0">
                <a:solidFill>
                  <a:prstClr val="black"/>
                </a:solidFill>
                <a:latin typeface="Bell MT" pitchFamily="18" charset="0"/>
              </a:rPr>
              <a:t>- Sarcoïdose colique</a:t>
            </a:r>
            <a:endParaRPr lang="fr-FR" sz="2400" dirty="0">
              <a:solidFill>
                <a:prstClr val="black"/>
              </a:solidFill>
              <a:latin typeface="Bell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7824" y="548680"/>
            <a:ext cx="3498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Diagnostic différentiel   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5" name="Double flèche horizontale 4"/>
          <p:cNvSpPr/>
          <p:nvPr/>
        </p:nvSpPr>
        <p:spPr>
          <a:xfrm>
            <a:off x="395536" y="44624"/>
            <a:ext cx="8208912" cy="432048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Tuberculose intestinale </a:t>
            </a:r>
            <a:endParaRPr lang="fr-FR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8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559689"/>
            <a:ext cx="88569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latin typeface="Bell MT" pitchFamily="18" charset="0"/>
              </a:rPr>
              <a:t>- Anamnèse</a:t>
            </a:r>
            <a:r>
              <a:rPr lang="fr-FR" sz="2400" b="1" dirty="0" smtClean="0">
                <a:latin typeface="Bell MT" pitchFamily="18" charset="0"/>
              </a:rPr>
              <a:t> :</a:t>
            </a:r>
            <a:r>
              <a:rPr lang="fr-FR" sz="2400" dirty="0" smtClean="0">
                <a:latin typeface="Bell MT" pitchFamily="18" charset="0"/>
              </a:rPr>
              <a:t> </a:t>
            </a:r>
            <a:r>
              <a:rPr lang="fr-FR" sz="2400" dirty="0">
                <a:latin typeface="Bell MT" pitchFamily="18" charset="0"/>
              </a:rPr>
              <a:t>contage </a:t>
            </a:r>
            <a:r>
              <a:rPr lang="fr-FR" sz="2400" dirty="0" smtClean="0">
                <a:latin typeface="Bell MT" pitchFamily="18" charset="0"/>
              </a:rPr>
              <a:t>tuberculeux , terrain immunodéprimé.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b="1" u="sng" dirty="0" smtClean="0">
                <a:latin typeface="Bell MT" pitchFamily="18" charset="0"/>
              </a:rPr>
              <a:t>- Clinique</a:t>
            </a:r>
            <a:r>
              <a:rPr lang="fr-FR" sz="2400" b="1" dirty="0" smtClean="0">
                <a:latin typeface="Bell MT" pitchFamily="18" charset="0"/>
              </a:rPr>
              <a:t> : </a:t>
            </a:r>
            <a:r>
              <a:rPr lang="fr-FR" sz="2400" dirty="0" smtClean="0">
                <a:latin typeface="Bell MT" pitchFamily="18" charset="0"/>
              </a:rPr>
              <a:t>signes </a:t>
            </a:r>
            <a:r>
              <a:rPr lang="fr-FR" sz="2400" dirty="0">
                <a:latin typeface="Bell MT" pitchFamily="18" charset="0"/>
              </a:rPr>
              <a:t>digestifs </a:t>
            </a:r>
            <a:r>
              <a:rPr lang="fr-FR" sz="2400" dirty="0" smtClean="0">
                <a:latin typeface="Bell MT" pitchFamily="18" charset="0"/>
              </a:rPr>
              <a:t>, </a:t>
            </a:r>
            <a:r>
              <a:rPr lang="fr-FR" sz="2400" dirty="0">
                <a:latin typeface="Bell MT" pitchFamily="18" charset="0"/>
              </a:rPr>
              <a:t>signes généraux</a:t>
            </a:r>
            <a:r>
              <a:rPr lang="fr-FR" sz="2400" dirty="0" smtClean="0">
                <a:latin typeface="Bell MT" pitchFamily="18" charset="0"/>
              </a:rPr>
              <a:t>.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b="1" u="sng" dirty="0" smtClean="0">
                <a:latin typeface="Bell MT" pitchFamily="18" charset="0"/>
              </a:rPr>
              <a:t>- Biologique</a:t>
            </a:r>
            <a:r>
              <a:rPr lang="fr-FR" sz="2400" b="1" dirty="0" smtClean="0">
                <a:latin typeface="Bell MT" pitchFamily="18" charset="0"/>
              </a:rPr>
              <a:t> : </a:t>
            </a:r>
            <a:r>
              <a:rPr lang="fr-FR" sz="2400" dirty="0" smtClean="0">
                <a:latin typeface="Bell MT" pitchFamily="18" charset="0"/>
              </a:rPr>
              <a:t>IDR </a:t>
            </a:r>
            <a:r>
              <a:rPr lang="fr-FR" sz="2400" dirty="0">
                <a:latin typeface="Bell MT" pitchFamily="18" charset="0"/>
              </a:rPr>
              <a:t>à la </a:t>
            </a:r>
            <a:r>
              <a:rPr lang="fr-FR" sz="2400" dirty="0" smtClean="0">
                <a:latin typeface="Bell MT" pitchFamily="18" charset="0"/>
              </a:rPr>
              <a:t>tuberculine (+).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b="1" u="sng" dirty="0" smtClean="0">
                <a:latin typeface="Bell MT" pitchFamily="18" charset="0"/>
              </a:rPr>
              <a:t>- Radiologique</a:t>
            </a:r>
            <a:r>
              <a:rPr lang="fr-FR" sz="2400" b="1" dirty="0" smtClean="0">
                <a:latin typeface="Bell MT" pitchFamily="18" charset="0"/>
              </a:rPr>
              <a:t> : </a:t>
            </a:r>
            <a:r>
              <a:rPr lang="fr-FR" sz="2400" dirty="0" smtClean="0">
                <a:latin typeface="Bell MT" pitchFamily="18" charset="0"/>
              </a:rPr>
              <a:t>aspect des lésions.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b="1" u="sng" dirty="0" smtClean="0">
                <a:latin typeface="Bell MT" pitchFamily="18" charset="0"/>
              </a:rPr>
              <a:t>- Endoscopie (+ biopsies) </a:t>
            </a:r>
            <a:r>
              <a:rPr lang="fr-FR" sz="2400" dirty="0" smtClean="0">
                <a:latin typeface="Bell MT" pitchFamily="18" charset="0"/>
              </a:rPr>
              <a:t>: </a:t>
            </a:r>
            <a:r>
              <a:rPr lang="fr-FR" sz="2400" dirty="0">
                <a:latin typeface="Bell MT" pitchFamily="18" charset="0"/>
              </a:rPr>
              <a:t>étude </a:t>
            </a:r>
            <a:r>
              <a:rPr lang="fr-FR" sz="2400" dirty="0" err="1" smtClean="0">
                <a:latin typeface="Bell MT" pitchFamily="18" charset="0"/>
              </a:rPr>
              <a:t>histo</a:t>
            </a:r>
            <a:r>
              <a:rPr lang="fr-FR" sz="2400" dirty="0" smtClean="0">
                <a:latin typeface="Bell MT" pitchFamily="18" charset="0"/>
              </a:rPr>
              <a:t> et </a:t>
            </a:r>
            <a:r>
              <a:rPr lang="fr-FR" sz="2400" dirty="0" err="1" smtClean="0">
                <a:latin typeface="Bell MT" pitchFamily="18" charset="0"/>
              </a:rPr>
              <a:t>bactério</a:t>
            </a:r>
            <a:r>
              <a:rPr lang="fr-FR" sz="2400" dirty="0" smtClean="0">
                <a:latin typeface="Bell MT" pitchFamily="18" charset="0"/>
              </a:rPr>
              <a:t> </a:t>
            </a:r>
            <a:r>
              <a:rPr lang="fr-FR" sz="2400" dirty="0">
                <a:latin typeface="Bell MT" pitchFamily="18" charset="0"/>
              </a:rPr>
              <a:t>et la </a:t>
            </a:r>
            <a:r>
              <a:rPr lang="fr-FR" sz="2400" dirty="0" smtClean="0">
                <a:latin typeface="Bell MT" pitchFamily="18" charset="0"/>
              </a:rPr>
              <a:t>PCR.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b="1" u="sng" dirty="0" smtClean="0">
                <a:latin typeface="Bell MT" pitchFamily="18" charset="0"/>
              </a:rPr>
              <a:t>- Laparotomie exploratrice</a:t>
            </a:r>
            <a:r>
              <a:rPr lang="fr-FR" sz="2400" dirty="0" smtClean="0">
                <a:latin typeface="Bell MT" pitchFamily="18" charset="0"/>
              </a:rPr>
              <a:t>.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- pays </a:t>
            </a:r>
            <a:r>
              <a:rPr lang="fr-FR" sz="2400" dirty="0">
                <a:latin typeface="Bell MT" pitchFamily="18" charset="0"/>
              </a:rPr>
              <a:t>de forte  </a:t>
            </a:r>
            <a:r>
              <a:rPr lang="fr-FR" sz="2400" dirty="0" smtClean="0">
                <a:latin typeface="Bell MT" pitchFamily="18" charset="0"/>
              </a:rPr>
              <a:t>prévalence</a:t>
            </a:r>
            <a:r>
              <a:rPr lang="fr-FR" sz="2400" dirty="0">
                <a:latin typeface="Bell MT" pitchFamily="18" charset="0"/>
              </a:rPr>
              <a:t>: </a:t>
            </a:r>
            <a:r>
              <a:rPr lang="fr-FR" sz="2400" dirty="0" smtClean="0">
                <a:latin typeface="Bell MT" pitchFamily="18" charset="0"/>
              </a:rPr>
              <a:t> </a:t>
            </a:r>
            <a:r>
              <a:rPr lang="fr-FR" sz="2400" b="1" u="sng" dirty="0">
                <a:latin typeface="Bell MT" pitchFamily="18" charset="0"/>
              </a:rPr>
              <a:t>test </a:t>
            </a:r>
            <a:r>
              <a:rPr lang="fr-FR" sz="2400" b="1" u="sng" dirty="0" smtClean="0">
                <a:latin typeface="Bell MT" pitchFamily="18" charset="0"/>
              </a:rPr>
              <a:t>thérapeutique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7824" y="548680"/>
            <a:ext cx="2913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Diagnostic positif   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Double flèche horizontale 3"/>
          <p:cNvSpPr/>
          <p:nvPr/>
        </p:nvSpPr>
        <p:spPr>
          <a:xfrm>
            <a:off x="395536" y="44624"/>
            <a:ext cx="8208912" cy="432048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Tuberculose intestinale </a:t>
            </a:r>
            <a:endParaRPr lang="fr-FR" sz="2400" b="1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flèche horizontale 1"/>
          <p:cNvSpPr/>
          <p:nvPr/>
        </p:nvSpPr>
        <p:spPr>
          <a:xfrm>
            <a:off x="971600" y="332656"/>
            <a:ext cx="8064896" cy="864096"/>
          </a:xfrm>
          <a:prstGeom prst="leftRightArrow">
            <a:avLst>
              <a:gd name="adj1" fmla="val 100000"/>
              <a:gd name="adj2" fmla="val 8660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ell MT" pitchFamily="18" charset="0"/>
              </a:rPr>
              <a:t>Tuberculose Péritonéale </a:t>
            </a:r>
            <a:endParaRPr lang="fr-FR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7200" y="282352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02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056" y="1988840"/>
            <a:ext cx="82473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Bell MT" pitchFamily="18" charset="0"/>
              </a:rPr>
              <a:t>- Infection </a:t>
            </a:r>
            <a:r>
              <a:rPr lang="fr-FR" sz="2400" dirty="0">
                <a:latin typeface="Bell MT" pitchFamily="18" charset="0"/>
              </a:rPr>
              <a:t>de la séreuse péritonéale par le bacille tuberculeux</a:t>
            </a:r>
            <a:r>
              <a:rPr lang="fr-FR" sz="2400" dirty="0" smtClean="0">
                <a:latin typeface="Bell MT" pitchFamily="18" charset="0"/>
              </a:rPr>
              <a:t>.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- Représente 3,7 % </a:t>
            </a:r>
            <a:r>
              <a:rPr lang="fr-FR" sz="2400" dirty="0">
                <a:latin typeface="Bell MT" pitchFamily="18" charset="0"/>
              </a:rPr>
              <a:t>des formes extra-pulmonaires </a:t>
            </a:r>
            <a:endParaRPr lang="fr-FR" sz="2400" dirty="0" smtClean="0">
              <a:latin typeface="Bell MT" pitchFamily="18" charset="0"/>
            </a:endParaRPr>
          </a:p>
          <a:p>
            <a:endParaRPr lang="fr-FR" sz="2400" dirty="0" smtClean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- Elle </a:t>
            </a:r>
            <a:r>
              <a:rPr lang="fr-FR" sz="2400" dirty="0">
                <a:latin typeface="Bell MT" pitchFamily="18" charset="0"/>
              </a:rPr>
              <a:t>reste la forme abdominale la plus fréquente. </a:t>
            </a:r>
            <a:endParaRPr lang="fr-FR" sz="2400" dirty="0" smtClean="0">
              <a:latin typeface="Bell MT" pitchFamily="18" charset="0"/>
            </a:endParaRP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- âge </a:t>
            </a:r>
            <a:r>
              <a:rPr lang="fr-FR" sz="2400" dirty="0">
                <a:latin typeface="Bell MT" pitchFamily="18" charset="0"/>
              </a:rPr>
              <a:t>moyen : 35 –45 ans</a:t>
            </a:r>
            <a:r>
              <a:rPr lang="fr-FR" sz="2400" dirty="0" smtClean="0">
                <a:latin typeface="Bell MT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- Sex-ratio </a:t>
            </a:r>
            <a:r>
              <a:rPr lang="fr-FR" sz="2400" dirty="0">
                <a:latin typeface="Bell MT" pitchFamily="18" charset="0"/>
              </a:rPr>
              <a:t>= 1.</a:t>
            </a:r>
          </a:p>
          <a:p>
            <a:endParaRPr lang="fr-FR" sz="24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276872"/>
            <a:ext cx="86672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Bell MT" pitchFamily="18" charset="0"/>
              </a:rPr>
              <a:t>- rupture </a:t>
            </a:r>
            <a:r>
              <a:rPr lang="fr-FR" sz="2400" dirty="0">
                <a:latin typeface="Bell MT" pitchFamily="18" charset="0"/>
              </a:rPr>
              <a:t>d’un ganglion mésentérique </a:t>
            </a:r>
            <a:r>
              <a:rPr lang="fr-FR" sz="2400" dirty="0" smtClean="0">
                <a:latin typeface="Bell MT" pitchFamily="18" charset="0"/>
              </a:rPr>
              <a:t>infecté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- à </a:t>
            </a:r>
            <a:r>
              <a:rPr lang="fr-FR" sz="2400" dirty="0">
                <a:latin typeface="Bell MT" pitchFamily="18" charset="0"/>
              </a:rPr>
              <a:t>partir des lésions des organes avoisinants (génitale, </a:t>
            </a:r>
            <a:r>
              <a:rPr lang="fr-FR" sz="2400" dirty="0" smtClean="0">
                <a:latin typeface="Bell MT" pitchFamily="18" charset="0"/>
              </a:rPr>
              <a:t>intestinale)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- Concomitante </a:t>
            </a:r>
            <a:r>
              <a:rPr lang="fr-FR" sz="2400" dirty="0">
                <a:latin typeface="Bell MT" pitchFamily="18" charset="0"/>
              </a:rPr>
              <a:t>avec une miliaire TB.</a:t>
            </a:r>
          </a:p>
        </p:txBody>
      </p:sp>
      <p:sp>
        <p:nvSpPr>
          <p:cNvPr id="3" name="Double flèche horizontale 2"/>
          <p:cNvSpPr/>
          <p:nvPr/>
        </p:nvSpPr>
        <p:spPr>
          <a:xfrm>
            <a:off x="467544" y="260648"/>
            <a:ext cx="8064896" cy="504056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ell MT" pitchFamily="18" charset="0"/>
              </a:rPr>
              <a:t>Tuberculose Péritonéale </a:t>
            </a:r>
            <a:endParaRPr lang="fr-FR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7247" y="879103"/>
            <a:ext cx="2452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err="1" smtClean="0">
                <a:solidFill>
                  <a:srgbClr val="FF0000"/>
                </a:solidFill>
                <a:latin typeface="Bell MT" pitchFamily="18" charset="0"/>
              </a:rPr>
              <a:t>Étio</a:t>
            </a:r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-pathogénie 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130" y="1484784"/>
            <a:ext cx="87983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Bell MT" pitchFamily="18" charset="0"/>
              </a:rPr>
              <a:t>Macroscopie : </a:t>
            </a:r>
          </a:p>
          <a:p>
            <a:r>
              <a:rPr lang="fr-FR" sz="2400" b="1" u="sng" dirty="0" smtClean="0">
                <a:latin typeface="Bell MT" pitchFamily="18" charset="0"/>
              </a:rPr>
              <a:t>- formes </a:t>
            </a:r>
            <a:r>
              <a:rPr lang="fr-FR" sz="2400" b="1" u="sng" dirty="0">
                <a:latin typeface="Bell MT" pitchFamily="18" charset="0"/>
              </a:rPr>
              <a:t>granuliques</a:t>
            </a:r>
            <a:r>
              <a:rPr lang="fr-FR" sz="2400" dirty="0">
                <a:latin typeface="Bell MT" pitchFamily="18" charset="0"/>
              </a:rPr>
              <a:t>: </a:t>
            </a:r>
            <a:r>
              <a:rPr lang="fr-FR" sz="2400" dirty="0" smtClean="0">
                <a:latin typeface="Bell MT" pitchFamily="18" charset="0"/>
              </a:rPr>
              <a:t>granulations </a:t>
            </a:r>
            <a:r>
              <a:rPr lang="fr-FR" sz="2400" dirty="0">
                <a:latin typeface="Bell MT" pitchFamily="18" charset="0"/>
              </a:rPr>
              <a:t> </a:t>
            </a:r>
            <a:r>
              <a:rPr lang="fr-FR" sz="2400" dirty="0" smtClean="0">
                <a:latin typeface="Bell MT" pitchFamily="18" charset="0"/>
              </a:rPr>
              <a:t>jaunâtres </a:t>
            </a:r>
            <a:r>
              <a:rPr lang="fr-FR" sz="2400" dirty="0">
                <a:latin typeface="Bell MT" pitchFamily="18" charset="0"/>
              </a:rPr>
              <a:t>ou blanchâtres de 0,5 à 2 mm de diamètre de taille, </a:t>
            </a:r>
            <a:r>
              <a:rPr lang="fr-FR" sz="2400" dirty="0" smtClean="0">
                <a:latin typeface="Bell MT" pitchFamily="18" charset="0"/>
              </a:rPr>
              <a:t>uniformément </a:t>
            </a:r>
            <a:r>
              <a:rPr lang="fr-FR" sz="2400" dirty="0">
                <a:latin typeface="Bell MT" pitchFamily="18" charset="0"/>
              </a:rPr>
              <a:t>réparties sur le péritoine ; </a:t>
            </a:r>
            <a:r>
              <a:rPr lang="fr-FR" sz="2400" dirty="0" smtClean="0">
                <a:latin typeface="Bell MT" pitchFamily="18" charset="0"/>
              </a:rPr>
              <a:t>sur </a:t>
            </a:r>
            <a:r>
              <a:rPr lang="fr-FR" sz="2400" dirty="0">
                <a:latin typeface="Bell MT" pitchFamily="18" charset="0"/>
              </a:rPr>
              <a:t>le </a:t>
            </a:r>
            <a:r>
              <a:rPr lang="fr-FR" sz="2400" dirty="0" smtClean="0">
                <a:latin typeface="Bell MT" pitchFamily="18" charset="0"/>
              </a:rPr>
              <a:t>foie</a:t>
            </a:r>
            <a:r>
              <a:rPr lang="fr-FR" sz="2400" dirty="0">
                <a:latin typeface="Bell MT" pitchFamily="18" charset="0"/>
              </a:rPr>
              <a:t>, la rate, l’intestin grêle, le diaphragme et les annexes ; elles </a:t>
            </a:r>
            <a:r>
              <a:rPr lang="fr-FR" sz="2400" dirty="0" smtClean="0">
                <a:latin typeface="Bell MT" pitchFamily="18" charset="0"/>
              </a:rPr>
              <a:t> </a:t>
            </a:r>
            <a:r>
              <a:rPr lang="fr-FR" sz="2400" dirty="0">
                <a:latin typeface="Bell MT" pitchFamily="18" charset="0"/>
              </a:rPr>
              <a:t>peuvent se calcifier ; </a:t>
            </a:r>
            <a:r>
              <a:rPr lang="fr-FR" sz="2400" dirty="0" smtClean="0">
                <a:latin typeface="Bell MT" pitchFamily="18" charset="0"/>
              </a:rPr>
              <a:t>ou </a:t>
            </a:r>
            <a:r>
              <a:rPr lang="fr-FR" sz="2400" dirty="0">
                <a:latin typeface="Bell MT" pitchFamily="18" charset="0"/>
              </a:rPr>
              <a:t>devenir volumineuses</a:t>
            </a:r>
            <a:r>
              <a:rPr lang="fr-FR" sz="2400" dirty="0" smtClean="0">
                <a:latin typeface="Bell MT" pitchFamily="18" charset="0"/>
              </a:rPr>
              <a:t>.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b="1" u="sng" dirty="0" smtClean="0">
                <a:latin typeface="Bell MT" pitchFamily="18" charset="0"/>
              </a:rPr>
              <a:t>- formes </a:t>
            </a:r>
            <a:r>
              <a:rPr lang="fr-FR" sz="2400" b="1" u="sng" dirty="0">
                <a:latin typeface="Bell MT" pitchFamily="18" charset="0"/>
              </a:rPr>
              <a:t>ascitiques </a:t>
            </a:r>
            <a:r>
              <a:rPr lang="fr-FR" sz="2400" dirty="0">
                <a:latin typeface="Bell MT" pitchFamily="18" charset="0"/>
              </a:rPr>
              <a:t>: l’épanchement liquidien s’associe à une </a:t>
            </a:r>
            <a:r>
              <a:rPr lang="fr-FR" sz="2400" dirty="0" smtClean="0">
                <a:latin typeface="Bell MT" pitchFamily="18" charset="0"/>
              </a:rPr>
              <a:t>granulation miliaire.</a:t>
            </a:r>
            <a:endParaRPr lang="fr-FR" sz="2400" dirty="0">
              <a:latin typeface="Bell MT" pitchFamily="18" charset="0"/>
            </a:endParaRPr>
          </a:p>
        </p:txBody>
      </p:sp>
      <p:sp>
        <p:nvSpPr>
          <p:cNvPr id="3" name="Double flèche horizontale 2"/>
          <p:cNvSpPr/>
          <p:nvPr/>
        </p:nvSpPr>
        <p:spPr>
          <a:xfrm>
            <a:off x="467544" y="260648"/>
            <a:ext cx="8064896" cy="504056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ell MT" pitchFamily="18" charset="0"/>
              </a:rPr>
              <a:t>Tuberculose Péritonéale </a:t>
            </a:r>
            <a:endParaRPr lang="fr-FR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7247" y="879103"/>
            <a:ext cx="231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err="1" smtClean="0">
                <a:solidFill>
                  <a:srgbClr val="FF0000"/>
                </a:solidFill>
                <a:latin typeface="Bell MT" pitchFamily="18" charset="0"/>
              </a:rPr>
              <a:t>Anapathologie</a:t>
            </a:r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 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  <p:pic>
        <p:nvPicPr>
          <p:cNvPr id="17410" name="Picture 2" descr="Tuberculose péritonéale se présentant sous la forme d'une ascite persista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5648"/>
            <a:ext cx="2477076" cy="182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LA TUBERCULOSE PERITONEA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LA TUBERCULOSE PERITONEA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97" y="4585648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35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340768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latin typeface="Bell MT" pitchFamily="18" charset="0"/>
              </a:rPr>
              <a:t>- formes </a:t>
            </a:r>
            <a:r>
              <a:rPr lang="fr-FR" sz="2400" b="1" u="sng" dirty="0" err="1">
                <a:latin typeface="Bell MT" pitchFamily="18" charset="0"/>
              </a:rPr>
              <a:t>ulcéro</a:t>
            </a:r>
            <a:r>
              <a:rPr lang="fr-FR" sz="2400" b="1" u="sng" dirty="0">
                <a:latin typeface="Bell MT" pitchFamily="18" charset="0"/>
              </a:rPr>
              <a:t>-caséeuses </a:t>
            </a:r>
            <a:r>
              <a:rPr lang="fr-FR" sz="2400" dirty="0">
                <a:latin typeface="Bell MT" pitchFamily="18" charset="0"/>
              </a:rPr>
              <a:t>: </a:t>
            </a:r>
            <a:r>
              <a:rPr lang="fr-FR" sz="2400" dirty="0" smtClean="0">
                <a:latin typeface="Bell MT" pitchFamily="18" charset="0"/>
              </a:rPr>
              <a:t>présence </a:t>
            </a:r>
            <a:r>
              <a:rPr lang="fr-FR" sz="2400" dirty="0">
                <a:latin typeface="Bell MT" pitchFamily="18" charset="0"/>
              </a:rPr>
              <a:t>de tubercules de </a:t>
            </a:r>
            <a:r>
              <a:rPr lang="fr-FR" sz="2400" dirty="0" smtClean="0">
                <a:latin typeface="Bell MT" pitchFamily="18" charset="0"/>
              </a:rPr>
              <a:t>taille variable. </a:t>
            </a:r>
          </a:p>
          <a:p>
            <a:pPr marL="342900" indent="-342900">
              <a:buFontTx/>
              <a:buChar char="-"/>
            </a:pPr>
            <a:endParaRPr lang="fr-FR" sz="2400" dirty="0">
              <a:latin typeface="Bell MT" pitchFamily="18" charset="0"/>
            </a:endParaRPr>
          </a:p>
          <a:p>
            <a:r>
              <a:rPr lang="fr-FR" sz="2400" b="1" u="sng" dirty="0" smtClean="0">
                <a:latin typeface="Bell MT" pitchFamily="18" charset="0"/>
              </a:rPr>
              <a:t>- formes </a:t>
            </a:r>
            <a:r>
              <a:rPr lang="fr-FR" sz="2400" b="1" u="sng" dirty="0" err="1">
                <a:latin typeface="Bell MT" pitchFamily="18" charset="0"/>
              </a:rPr>
              <a:t>fibro</a:t>
            </a:r>
            <a:r>
              <a:rPr lang="fr-FR" sz="2400" b="1" u="sng" dirty="0">
                <a:latin typeface="Bell MT" pitchFamily="18" charset="0"/>
              </a:rPr>
              <a:t>-adhésives </a:t>
            </a:r>
            <a:r>
              <a:rPr lang="fr-FR" sz="2400" dirty="0">
                <a:latin typeface="Bell MT" pitchFamily="18" charset="0"/>
              </a:rPr>
              <a:t>: la fibrose envahit les granulations avec formation </a:t>
            </a:r>
            <a:r>
              <a:rPr lang="fr-FR" sz="2400" dirty="0" smtClean="0">
                <a:latin typeface="Bell MT" pitchFamily="18" charset="0"/>
              </a:rPr>
              <a:t>de </a:t>
            </a:r>
            <a:r>
              <a:rPr lang="fr-FR" sz="2400" dirty="0">
                <a:latin typeface="Bell MT" pitchFamily="18" charset="0"/>
              </a:rPr>
              <a:t>brides et de lames de fibrose qui étranglent l’intestin.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2895773" cy="219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2952328" cy="220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1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376" y="1052736"/>
            <a:ext cx="88992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70C0"/>
                </a:solidFill>
                <a:latin typeface="Bell MT" pitchFamily="18" charset="0"/>
              </a:rPr>
              <a:t>TDD : ascite essentielle </a:t>
            </a:r>
          </a:p>
          <a:p>
            <a:pPr algn="ctr"/>
            <a:endParaRPr lang="fr-FR" sz="2000" b="1" dirty="0">
              <a:solidFill>
                <a:srgbClr val="0070C0"/>
              </a:solidFill>
              <a:latin typeface="Bell MT" pitchFamily="18" charset="0"/>
            </a:endParaRPr>
          </a:p>
          <a:p>
            <a:r>
              <a:rPr lang="fr-FR" sz="2000" b="1" dirty="0" smtClean="0">
                <a:latin typeface="Bell MT" pitchFamily="18" charset="0"/>
              </a:rPr>
              <a:t>Début progressif et insidieux :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b="1" dirty="0" smtClean="0">
                <a:latin typeface="Bell MT" pitchFamily="18" charset="0"/>
              </a:rPr>
              <a:t>- Interrogatoire </a:t>
            </a:r>
            <a:r>
              <a:rPr lang="fr-FR" sz="2000" dirty="0" smtClean="0">
                <a:latin typeface="Bell MT" pitchFamily="18" charset="0"/>
              </a:rPr>
              <a:t>: vaccination </a:t>
            </a:r>
            <a:r>
              <a:rPr lang="fr-FR" sz="2000" dirty="0">
                <a:latin typeface="Bell MT" pitchFamily="18" charset="0"/>
              </a:rPr>
              <a:t>BCG, le contage tuberculeux, </a:t>
            </a:r>
            <a:r>
              <a:rPr lang="fr-FR" sz="2000" dirty="0" smtClean="0">
                <a:latin typeface="Bell MT" pitchFamily="18" charset="0"/>
              </a:rPr>
              <a:t>déficit immunitaire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b="1" dirty="0" smtClean="0">
                <a:latin typeface="Bell MT" pitchFamily="18" charset="0"/>
              </a:rPr>
              <a:t>- Signes </a:t>
            </a:r>
            <a:r>
              <a:rPr lang="fr-FR" sz="2000" b="1" dirty="0">
                <a:latin typeface="Bell MT" pitchFamily="18" charset="0"/>
              </a:rPr>
              <a:t>généraux </a:t>
            </a:r>
            <a:r>
              <a:rPr lang="fr-FR" sz="2000" dirty="0" smtClean="0">
                <a:latin typeface="Bell MT" pitchFamily="18" charset="0"/>
              </a:rPr>
              <a:t>: anorexie , amaigrissement</a:t>
            </a:r>
            <a:r>
              <a:rPr lang="fr-FR" sz="2000" dirty="0">
                <a:latin typeface="Bell MT" pitchFamily="18" charset="0"/>
              </a:rPr>
              <a:t>, asthénie, fièvre, sueurs </a:t>
            </a:r>
            <a:r>
              <a:rPr lang="fr-FR" sz="2000" dirty="0" smtClean="0">
                <a:latin typeface="Bell MT" pitchFamily="18" charset="0"/>
              </a:rPr>
              <a:t>nocturnes.</a:t>
            </a:r>
          </a:p>
          <a:p>
            <a:pPr marL="342900" indent="-342900">
              <a:buFontTx/>
              <a:buChar char="-"/>
            </a:pPr>
            <a:endParaRPr lang="fr-FR" sz="2000" dirty="0">
              <a:latin typeface="Bell MT" pitchFamily="18" charset="0"/>
            </a:endParaRPr>
          </a:p>
          <a:p>
            <a:pPr marL="342900" indent="-342900">
              <a:buFontTx/>
              <a:buChar char="-"/>
            </a:pPr>
            <a:endParaRPr lang="fr-FR" sz="2000" dirty="0" smtClean="0">
              <a:latin typeface="Bell MT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latin typeface="Bell MT" pitchFamily="18" charset="0"/>
              </a:rPr>
              <a:t>Signes fonctionnels</a:t>
            </a:r>
            <a:r>
              <a:rPr lang="fr-FR" sz="2000" dirty="0">
                <a:latin typeface="Bell MT" pitchFamily="18" charset="0"/>
              </a:rPr>
              <a:t> </a:t>
            </a:r>
            <a:r>
              <a:rPr lang="fr-FR" sz="2000" dirty="0" smtClean="0">
                <a:latin typeface="Bell MT" pitchFamily="18" charset="0"/>
              </a:rPr>
              <a:t>:  augmentation du volume abdominal ,douleurs  </a:t>
            </a:r>
          </a:p>
          <a:p>
            <a:r>
              <a:rPr lang="fr-FR" sz="2000" dirty="0">
                <a:latin typeface="Bell MT" pitchFamily="18" charset="0"/>
              </a:rPr>
              <a:t> </a:t>
            </a:r>
            <a:r>
              <a:rPr lang="fr-FR" sz="2000" dirty="0" smtClean="0">
                <a:latin typeface="Bell MT" pitchFamily="18" charset="0"/>
              </a:rPr>
              <a:t>                                          abdominales , nausées</a:t>
            </a:r>
            <a:r>
              <a:rPr lang="fr-FR" sz="2000" dirty="0">
                <a:latin typeface="Bell MT" pitchFamily="18" charset="0"/>
              </a:rPr>
              <a:t>, </a:t>
            </a:r>
            <a:r>
              <a:rPr lang="fr-FR" sz="2000" dirty="0" smtClean="0">
                <a:latin typeface="Bell MT" pitchFamily="18" charset="0"/>
              </a:rPr>
              <a:t>vomissements; troubles de transit , </a:t>
            </a:r>
          </a:p>
          <a:p>
            <a:r>
              <a:rPr lang="fr-FR" sz="2000" dirty="0">
                <a:latin typeface="Bell MT" pitchFamily="18" charset="0"/>
              </a:rPr>
              <a:t> </a:t>
            </a:r>
            <a:r>
              <a:rPr lang="fr-FR" sz="2000" dirty="0" smtClean="0">
                <a:latin typeface="Bell MT" pitchFamily="18" charset="0"/>
              </a:rPr>
              <a:t>                                          aménorrhée </a:t>
            </a:r>
            <a:endParaRPr lang="fr-FR" sz="2000" b="1" dirty="0" smtClean="0">
              <a:latin typeface="Bell MT" pitchFamily="18" charset="0"/>
            </a:endParaRPr>
          </a:p>
          <a:p>
            <a:endParaRPr lang="fr-FR" sz="2000" b="1" dirty="0">
              <a:latin typeface="Bell MT" pitchFamily="18" charset="0"/>
            </a:endParaRPr>
          </a:p>
          <a:p>
            <a:pPr marL="342900" indent="-342900">
              <a:buFontTx/>
              <a:buChar char="-"/>
            </a:pPr>
            <a:r>
              <a:rPr lang="fr-FR" sz="2000" b="1" dirty="0" smtClean="0">
                <a:latin typeface="Bell MT" pitchFamily="18" charset="0"/>
              </a:rPr>
              <a:t>Signes physiques</a:t>
            </a:r>
            <a:r>
              <a:rPr lang="fr-FR" sz="2000" dirty="0" smtClean="0">
                <a:latin typeface="Bell MT" pitchFamily="18" charset="0"/>
              </a:rPr>
              <a:t> : </a:t>
            </a:r>
            <a:r>
              <a:rPr lang="fr-FR" sz="2000" dirty="0">
                <a:latin typeface="Bell MT" pitchFamily="18" charset="0"/>
              </a:rPr>
              <a:t>ascite </a:t>
            </a:r>
            <a:r>
              <a:rPr lang="fr-FR" sz="2000" dirty="0" smtClean="0">
                <a:latin typeface="Bell MT" pitchFamily="18" charset="0"/>
              </a:rPr>
              <a:t>(moyenne </a:t>
            </a:r>
            <a:r>
              <a:rPr lang="fr-FR" sz="2000" dirty="0">
                <a:latin typeface="Bell MT" pitchFamily="18" charset="0"/>
              </a:rPr>
              <a:t>, grande abondance </a:t>
            </a:r>
            <a:r>
              <a:rPr lang="fr-FR" sz="2000" dirty="0" smtClean="0">
                <a:latin typeface="Bell MT" pitchFamily="18" charset="0"/>
              </a:rPr>
              <a:t>)</a:t>
            </a:r>
          </a:p>
          <a:p>
            <a:r>
              <a:rPr lang="fr-FR" sz="2000" dirty="0" smtClean="0">
                <a:latin typeface="Bell MT" pitchFamily="18" charset="0"/>
              </a:rPr>
              <a:t>                                       examen </a:t>
            </a:r>
            <a:r>
              <a:rPr lang="fr-FR" sz="2000" dirty="0" err="1" smtClean="0">
                <a:latin typeface="Bell MT" pitchFamily="18" charset="0"/>
              </a:rPr>
              <a:t>lymphoggaire</a:t>
            </a:r>
            <a:r>
              <a:rPr lang="fr-FR" sz="2000" dirty="0" smtClean="0">
                <a:latin typeface="Bell MT" pitchFamily="18" charset="0"/>
              </a:rPr>
              <a:t>  </a:t>
            </a:r>
            <a:endParaRPr lang="fr-FR" sz="2000" dirty="0">
              <a:latin typeface="Bell MT" pitchFamily="18" charset="0"/>
            </a:endParaRPr>
          </a:p>
        </p:txBody>
      </p:sp>
      <p:sp>
        <p:nvSpPr>
          <p:cNvPr id="3" name="Double flèche horizontale 2"/>
          <p:cNvSpPr/>
          <p:nvPr/>
        </p:nvSpPr>
        <p:spPr>
          <a:xfrm>
            <a:off x="467544" y="44624"/>
            <a:ext cx="8064896" cy="504056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ell MT" pitchFamily="18" charset="0"/>
              </a:rPr>
              <a:t>Tuberculose Péritonéale </a:t>
            </a:r>
            <a:endParaRPr lang="fr-FR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872" y="569422"/>
            <a:ext cx="1401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Clinique 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flèche horizontale 1"/>
          <p:cNvSpPr/>
          <p:nvPr/>
        </p:nvSpPr>
        <p:spPr>
          <a:xfrm>
            <a:off x="467544" y="44624"/>
            <a:ext cx="8064896" cy="504056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ell MT" pitchFamily="18" charset="0"/>
              </a:rPr>
              <a:t>Tuberculose Péritonéale </a:t>
            </a:r>
            <a:endParaRPr lang="fr-FR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525" y="569422"/>
            <a:ext cx="1394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Biologie 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532" y="980728"/>
            <a:ext cx="87844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Bell MT" pitchFamily="18" charset="0"/>
            </a:endParaRPr>
          </a:p>
          <a:p>
            <a:r>
              <a:rPr lang="fr-FR" sz="2400" dirty="0">
                <a:latin typeface="Bell MT" pitchFamily="18" charset="0"/>
              </a:rPr>
              <a:t>Ponction d’ascite exploratrice:</a:t>
            </a:r>
          </a:p>
          <a:p>
            <a:r>
              <a:rPr lang="fr-FR" sz="2400" b="1" u="sng" dirty="0" smtClean="0">
                <a:latin typeface="Bell MT" pitchFamily="18" charset="0"/>
              </a:rPr>
              <a:t>- Aspect macroscopique </a:t>
            </a:r>
            <a:r>
              <a:rPr lang="fr-FR" sz="2400" dirty="0" smtClean="0">
                <a:latin typeface="Bell MT" pitchFamily="18" charset="0"/>
              </a:rPr>
              <a:t>: </a:t>
            </a:r>
            <a:r>
              <a:rPr lang="fr-FR" sz="2400" dirty="0">
                <a:latin typeface="Bell MT" pitchFamily="18" charset="0"/>
              </a:rPr>
              <a:t>souvent citrin</a:t>
            </a:r>
            <a:r>
              <a:rPr lang="fr-FR" sz="2400" dirty="0" smtClean="0">
                <a:latin typeface="Bell MT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- </a:t>
            </a:r>
            <a:r>
              <a:rPr lang="fr-FR" sz="2400" b="1" u="sng" dirty="0" smtClean="0">
                <a:latin typeface="Bell MT" pitchFamily="18" charset="0"/>
              </a:rPr>
              <a:t>étude biochimique</a:t>
            </a:r>
            <a:r>
              <a:rPr lang="fr-FR" sz="2400" b="1" u="sng" dirty="0">
                <a:latin typeface="Bell MT" pitchFamily="18" charset="0"/>
              </a:rPr>
              <a:t> </a:t>
            </a:r>
            <a:r>
              <a:rPr lang="fr-FR" sz="2400" dirty="0" smtClean="0">
                <a:latin typeface="Bell MT" pitchFamily="18" charset="0"/>
              </a:rPr>
              <a:t>: Protéines </a:t>
            </a:r>
            <a:r>
              <a:rPr lang="fr-FR" sz="2400" dirty="0">
                <a:latin typeface="Bell MT" pitchFamily="18" charset="0"/>
              </a:rPr>
              <a:t>&gt;25 g/l </a:t>
            </a:r>
            <a:r>
              <a:rPr lang="fr-FR" sz="2400" dirty="0" smtClean="0">
                <a:latin typeface="Bell MT" pitchFamily="18" charset="0"/>
              </a:rPr>
              <a:t>(ascite exsudative ) </a:t>
            </a:r>
          </a:p>
          <a:p>
            <a:r>
              <a:rPr lang="fr-FR" sz="2400" b="1" u="sng" dirty="0" smtClean="0">
                <a:latin typeface="Bell MT" pitchFamily="18" charset="0"/>
              </a:rPr>
              <a:t>- étude cytologique</a:t>
            </a:r>
            <a:r>
              <a:rPr lang="fr-FR" sz="2400" dirty="0">
                <a:latin typeface="Bell MT" pitchFamily="18" charset="0"/>
              </a:rPr>
              <a:t>: </a:t>
            </a:r>
            <a:r>
              <a:rPr lang="fr-FR" sz="2400" dirty="0" smtClean="0">
                <a:latin typeface="Bell MT" pitchFamily="18" charset="0"/>
              </a:rPr>
              <a:t>Prédominance lymphocytaire.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b="1" u="sng" dirty="0" smtClean="0">
                <a:latin typeface="Bell MT" pitchFamily="18" charset="0"/>
              </a:rPr>
              <a:t>- CA125 </a:t>
            </a:r>
            <a:r>
              <a:rPr lang="fr-FR" sz="2400" dirty="0" smtClean="0">
                <a:latin typeface="Bell MT" pitchFamily="18" charset="0"/>
              </a:rPr>
              <a:t>: élevés ,</a:t>
            </a:r>
            <a:r>
              <a:rPr lang="fr-FR" sz="2400" dirty="0">
                <a:latin typeface="Bell MT" pitchFamily="18" charset="0"/>
              </a:rPr>
              <a:t> </a:t>
            </a:r>
            <a:r>
              <a:rPr lang="fr-FR" sz="2400" dirty="0" smtClean="0">
                <a:latin typeface="Bell MT" pitchFamily="18" charset="0"/>
              </a:rPr>
              <a:t>chute </a:t>
            </a:r>
            <a:r>
              <a:rPr lang="fr-FR" sz="2400" dirty="0">
                <a:latin typeface="Bell MT" pitchFamily="18" charset="0"/>
              </a:rPr>
              <a:t>rapide avec le traitement anti-TB en parallèle à la réponse clinique. 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b="1" u="sng" dirty="0" smtClean="0">
                <a:latin typeface="Bell MT" pitchFamily="18" charset="0"/>
              </a:rPr>
              <a:t>Recherche de BK (ascite)</a:t>
            </a:r>
          </a:p>
          <a:p>
            <a:r>
              <a:rPr lang="fr-FR" sz="2400" dirty="0" smtClean="0">
                <a:latin typeface="Bell MT" pitchFamily="18" charset="0"/>
              </a:rPr>
              <a:t>- coloration </a:t>
            </a:r>
            <a:r>
              <a:rPr lang="fr-FR" sz="2400" dirty="0">
                <a:latin typeface="Bell MT" pitchFamily="18" charset="0"/>
              </a:rPr>
              <a:t>de </a:t>
            </a:r>
            <a:r>
              <a:rPr lang="fr-FR" sz="2400" dirty="0" err="1">
                <a:latin typeface="Bell MT" pitchFamily="18" charset="0"/>
              </a:rPr>
              <a:t>Ziehl</a:t>
            </a:r>
            <a:r>
              <a:rPr lang="fr-FR" sz="2400" dirty="0">
                <a:latin typeface="Bell MT" pitchFamily="18" charset="0"/>
              </a:rPr>
              <a:t>–</a:t>
            </a:r>
            <a:r>
              <a:rPr lang="fr-FR" sz="2400" dirty="0" err="1">
                <a:latin typeface="Bell MT" pitchFamily="18" charset="0"/>
              </a:rPr>
              <a:t>Neelsen</a:t>
            </a:r>
            <a:r>
              <a:rPr lang="fr-FR" sz="2400" dirty="0">
                <a:latin typeface="Bell MT" pitchFamily="18" charset="0"/>
              </a:rPr>
              <a:t>: positif </a:t>
            </a:r>
            <a:r>
              <a:rPr lang="fr-FR" sz="2400" dirty="0" smtClean="0">
                <a:latin typeface="Bell MT" pitchFamily="18" charset="0"/>
              </a:rPr>
              <a:t>dans 3</a:t>
            </a:r>
            <a:r>
              <a:rPr lang="fr-FR" sz="2400" dirty="0">
                <a:latin typeface="Bell MT" pitchFamily="18" charset="0"/>
              </a:rPr>
              <a:t>%.</a:t>
            </a:r>
          </a:p>
          <a:p>
            <a:r>
              <a:rPr lang="fr-FR" sz="2400" dirty="0" smtClean="0">
                <a:latin typeface="Bell MT" pitchFamily="18" charset="0"/>
              </a:rPr>
              <a:t>- Culture (milieu </a:t>
            </a:r>
            <a:r>
              <a:rPr lang="fr-FR" sz="2400" dirty="0">
                <a:latin typeface="Bell MT" pitchFamily="18" charset="0"/>
              </a:rPr>
              <a:t>de </a:t>
            </a:r>
            <a:r>
              <a:rPr lang="fr-FR" sz="2400" dirty="0" err="1" smtClean="0">
                <a:latin typeface="Bell MT" pitchFamily="18" charset="0"/>
              </a:rPr>
              <a:t>Löwenstein</a:t>
            </a:r>
            <a:r>
              <a:rPr lang="fr-FR" sz="2400" dirty="0" smtClean="0">
                <a:latin typeface="Bell MT" pitchFamily="18" charset="0"/>
              </a:rPr>
              <a:t>–Jensen) </a:t>
            </a:r>
            <a:r>
              <a:rPr lang="fr-FR" sz="2400" dirty="0">
                <a:latin typeface="Bell MT" pitchFamily="18" charset="0"/>
              </a:rPr>
              <a:t>: </a:t>
            </a:r>
            <a:r>
              <a:rPr lang="fr-FR" sz="2400" dirty="0" smtClean="0">
                <a:latin typeface="Bell MT" pitchFamily="18" charset="0"/>
              </a:rPr>
              <a:t>positive dans 35</a:t>
            </a:r>
            <a:r>
              <a:rPr lang="fr-FR" sz="2400" dirty="0">
                <a:latin typeface="Bell MT" pitchFamily="18" charset="0"/>
              </a:rPr>
              <a:t>% </a:t>
            </a:r>
            <a:endParaRPr lang="fr-FR" sz="2400" dirty="0" smtClean="0">
              <a:latin typeface="Bell MT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 smtClean="0">
                <a:latin typeface="Bell MT" pitchFamily="18" charset="0"/>
              </a:rPr>
              <a:t>Culture de grand volume (1 </a:t>
            </a:r>
            <a:r>
              <a:rPr lang="fr-FR" sz="2400" dirty="0">
                <a:latin typeface="Bell MT" pitchFamily="18" charset="0"/>
              </a:rPr>
              <a:t>litre de LA </a:t>
            </a:r>
            <a:r>
              <a:rPr lang="fr-FR" sz="2400" dirty="0" smtClean="0">
                <a:latin typeface="Bell MT" pitchFamily="18" charset="0"/>
              </a:rPr>
              <a:t>) : Améliore  </a:t>
            </a:r>
            <a:r>
              <a:rPr lang="fr-FR" sz="2400" dirty="0">
                <a:latin typeface="Bell MT" pitchFamily="18" charset="0"/>
              </a:rPr>
              <a:t>la sensibilité </a:t>
            </a:r>
            <a:r>
              <a:rPr lang="fr-FR" sz="2400" dirty="0" smtClean="0">
                <a:latin typeface="Bell MT" pitchFamily="18" charset="0"/>
              </a:rPr>
              <a:t>:  </a:t>
            </a:r>
            <a:r>
              <a:rPr lang="fr-FR" sz="2400" dirty="0">
                <a:latin typeface="Bell MT" pitchFamily="18" charset="0"/>
              </a:rPr>
              <a:t>63-83%. </a:t>
            </a:r>
            <a:endParaRPr lang="fr-FR" sz="2400" dirty="0" smtClean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20676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  <a:latin typeface="Bell MT" pitchFamily="18" charset="0"/>
              </a:rPr>
              <a:t>Nouveaux outils </a:t>
            </a:r>
            <a:r>
              <a:rPr lang="fr-FR" sz="2000" dirty="0" smtClean="0">
                <a:solidFill>
                  <a:srgbClr val="0070C0"/>
                </a:solidFill>
                <a:latin typeface="Bell MT" pitchFamily="18" charset="0"/>
              </a:rPr>
              <a:t>Diagnostic </a:t>
            </a:r>
            <a:r>
              <a:rPr lang="fr-FR" sz="2000" dirty="0">
                <a:solidFill>
                  <a:srgbClr val="0070C0"/>
                </a:solidFill>
                <a:latin typeface="Bell MT" pitchFamily="18" charset="0"/>
              </a:rPr>
              <a:t>: Adénosine désaminase (ADA</a:t>
            </a:r>
            <a:r>
              <a:rPr lang="fr-FR" sz="2000" dirty="0" smtClean="0">
                <a:solidFill>
                  <a:srgbClr val="0070C0"/>
                </a:solidFill>
                <a:latin typeface="Bell MT" pitchFamily="18" charset="0"/>
              </a:rPr>
              <a:t>) :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dirty="0">
                <a:latin typeface="Bell MT" pitchFamily="18" charset="0"/>
              </a:rPr>
              <a:t>-Enzyme impliquée dans la prolifération et la différenciation des lymphocytes T</a:t>
            </a:r>
            <a:r>
              <a:rPr lang="fr-FR" sz="2000" dirty="0" smtClean="0">
                <a:latin typeface="Bell MT" pitchFamily="18" charset="0"/>
              </a:rPr>
              <a:t>.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dirty="0">
                <a:latin typeface="Bell MT" pitchFamily="18" charset="0"/>
              </a:rPr>
              <a:t>-Concentration augmentée lors de l’activation des lymphocytes T en réponse aux antigènes mycobactéries</a:t>
            </a:r>
            <a:r>
              <a:rPr lang="fr-FR" sz="2000" dirty="0" smtClean="0">
                <a:latin typeface="Bell MT" pitchFamily="18" charset="0"/>
              </a:rPr>
              <a:t>.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dirty="0">
                <a:latin typeface="Bell MT" pitchFamily="18" charset="0"/>
              </a:rPr>
              <a:t>-Dosage en </a:t>
            </a:r>
            <a:r>
              <a:rPr lang="fr-FR" sz="2000" dirty="0" smtClean="0">
                <a:latin typeface="Bell MT" pitchFamily="18" charset="0"/>
              </a:rPr>
              <a:t>spectrophotométrie ,  faible </a:t>
            </a:r>
            <a:r>
              <a:rPr lang="fr-FR" sz="2000" dirty="0">
                <a:latin typeface="Bell MT" pitchFamily="18" charset="0"/>
              </a:rPr>
              <a:t>cout</a:t>
            </a:r>
            <a:r>
              <a:rPr lang="fr-FR" sz="2000" dirty="0" smtClean="0">
                <a:latin typeface="Bell MT" pitchFamily="18" charset="0"/>
              </a:rPr>
              <a:t>.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dirty="0">
                <a:latin typeface="Bell MT" pitchFamily="18" charset="0"/>
              </a:rPr>
              <a:t>-</a:t>
            </a:r>
            <a:r>
              <a:rPr lang="fr-FR" sz="2000" b="1" dirty="0">
                <a:latin typeface="Bell MT" pitchFamily="18" charset="0"/>
              </a:rPr>
              <a:t>Dosage &gt; 35 UI/L; sensibilité 100%, spécificité 96%,</a:t>
            </a:r>
          </a:p>
        </p:txBody>
      </p:sp>
    </p:spTree>
    <p:extLst>
      <p:ext uri="{BB962C8B-B14F-4D97-AF65-F5344CB8AC3E}">
        <p14:creationId xmlns:p14="http://schemas.microsoft.com/office/powerpoint/2010/main" val="308874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96752"/>
            <a:ext cx="89289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>
                <a:latin typeface="Bell MT" pitchFamily="18" charset="0"/>
              </a:rPr>
              <a:t>Échographie abdominale:  </a:t>
            </a:r>
          </a:p>
          <a:p>
            <a:r>
              <a:rPr lang="fr-FR" sz="2400" dirty="0" smtClean="0">
                <a:latin typeface="Bell MT" pitchFamily="18" charset="0"/>
              </a:rPr>
              <a:t>- Ascite</a:t>
            </a:r>
            <a:r>
              <a:rPr lang="fr-FR" sz="2400" dirty="0">
                <a:latin typeface="Bell MT" pitchFamily="18" charset="0"/>
              </a:rPr>
              <a:t>: cloisonnée ou libre.</a:t>
            </a:r>
          </a:p>
          <a:p>
            <a:r>
              <a:rPr lang="fr-FR" sz="2400" dirty="0" smtClean="0">
                <a:latin typeface="Bell MT" pitchFamily="18" charset="0"/>
              </a:rPr>
              <a:t>- Epaississement </a:t>
            </a:r>
            <a:r>
              <a:rPr lang="fr-FR" sz="2400" dirty="0">
                <a:latin typeface="Bell MT" pitchFamily="18" charset="0"/>
              </a:rPr>
              <a:t>des feuillets péritonéaux et de l’épiploon et infiltration nodulaire </a:t>
            </a:r>
            <a:r>
              <a:rPr lang="fr-FR" sz="2400" dirty="0" smtClean="0">
                <a:latin typeface="Bell MT" pitchFamily="18" charset="0"/>
              </a:rPr>
              <a:t> </a:t>
            </a:r>
            <a:r>
              <a:rPr lang="fr-FR" sz="2400" dirty="0">
                <a:latin typeface="Bell MT" pitchFamily="18" charset="0"/>
              </a:rPr>
              <a:t>du </a:t>
            </a:r>
            <a:r>
              <a:rPr lang="fr-FR" sz="2400" dirty="0" smtClean="0">
                <a:latin typeface="Bell MT" pitchFamily="18" charset="0"/>
              </a:rPr>
              <a:t>mésentère</a:t>
            </a:r>
            <a:r>
              <a:rPr lang="fr-FR" sz="2400" dirty="0">
                <a:latin typeface="Bell MT" pitchFamily="18" charset="0"/>
              </a:rPr>
              <a:t>.</a:t>
            </a:r>
          </a:p>
          <a:p>
            <a:r>
              <a:rPr lang="fr-FR" sz="2400" dirty="0" smtClean="0">
                <a:latin typeface="Bell MT" pitchFamily="18" charset="0"/>
              </a:rPr>
              <a:t>- Les </a:t>
            </a:r>
            <a:r>
              <a:rPr lang="fr-FR" sz="2400" dirty="0">
                <a:latin typeface="Bell MT" pitchFamily="18" charset="0"/>
              </a:rPr>
              <a:t>ganglions </a:t>
            </a:r>
            <a:r>
              <a:rPr lang="fr-FR" sz="2400" dirty="0" smtClean="0">
                <a:latin typeface="Bell MT" pitchFamily="18" charset="0"/>
              </a:rPr>
              <a:t>hypo-</a:t>
            </a:r>
            <a:r>
              <a:rPr lang="fr-FR" sz="2400" dirty="0" err="1" smtClean="0">
                <a:latin typeface="Bell MT" pitchFamily="18" charset="0"/>
              </a:rPr>
              <a:t>échogènes</a:t>
            </a:r>
            <a:r>
              <a:rPr lang="fr-FR" sz="2400" dirty="0" smtClean="0">
                <a:latin typeface="Bell MT" pitchFamily="18" charset="0"/>
              </a:rPr>
              <a:t> </a:t>
            </a:r>
            <a:r>
              <a:rPr lang="fr-FR" sz="2400" dirty="0">
                <a:latin typeface="Bell MT" pitchFamily="18" charset="0"/>
              </a:rPr>
              <a:t>de formes variables, multiples parfois </a:t>
            </a:r>
            <a:r>
              <a:rPr lang="fr-FR" sz="2400" dirty="0" smtClean="0">
                <a:latin typeface="Bell MT" pitchFamily="18" charset="0"/>
              </a:rPr>
              <a:t>confluentes</a:t>
            </a:r>
            <a:r>
              <a:rPr lang="fr-FR" sz="2400" dirty="0">
                <a:latin typeface="Bell MT" pitchFamily="18" charset="0"/>
              </a:rPr>
              <a:t>.</a:t>
            </a:r>
          </a:p>
          <a:p>
            <a:r>
              <a:rPr lang="fr-FR" sz="2400" dirty="0" smtClean="0">
                <a:latin typeface="Bell MT" pitchFamily="18" charset="0"/>
              </a:rPr>
              <a:t>- L'épiploon</a:t>
            </a:r>
            <a:r>
              <a:rPr lang="fr-FR" sz="2400" dirty="0">
                <a:latin typeface="Bell MT" pitchFamily="18" charset="0"/>
              </a:rPr>
              <a:t>: en général </a:t>
            </a:r>
            <a:r>
              <a:rPr lang="fr-FR" sz="2400" dirty="0" err="1">
                <a:latin typeface="Bell MT" pitchFamily="18" charset="0"/>
              </a:rPr>
              <a:t>hyperéchogène</a:t>
            </a:r>
            <a:r>
              <a:rPr lang="fr-FR" sz="2400" dirty="0">
                <a:latin typeface="Bell MT" pitchFamily="18" charset="0"/>
              </a:rPr>
              <a:t> et hétérogène, </a:t>
            </a:r>
          </a:p>
          <a:p>
            <a:r>
              <a:rPr lang="fr-FR" sz="2400" dirty="0" smtClean="0">
                <a:latin typeface="Bell MT" pitchFamily="18" charset="0"/>
              </a:rPr>
              <a:t>- Permet également d’aider </a:t>
            </a:r>
            <a:r>
              <a:rPr lang="fr-FR" sz="2400" dirty="0">
                <a:latin typeface="Bell MT" pitchFamily="18" charset="0"/>
              </a:rPr>
              <a:t>au </a:t>
            </a:r>
            <a:r>
              <a:rPr lang="fr-FR" sz="2400" dirty="0" smtClean="0">
                <a:latin typeface="Bell MT" pitchFamily="18" charset="0"/>
              </a:rPr>
              <a:t>diagnostic différentiel</a:t>
            </a:r>
            <a:r>
              <a:rPr lang="fr-FR" sz="2400" dirty="0">
                <a:latin typeface="Bell MT" pitchFamily="18" charset="0"/>
              </a:rPr>
              <a:t>.</a:t>
            </a:r>
          </a:p>
          <a:p>
            <a:r>
              <a:rPr lang="fr-FR" sz="2400" dirty="0" smtClean="0">
                <a:latin typeface="Bell MT" pitchFamily="18" charset="0"/>
              </a:rPr>
              <a:t>- Guider </a:t>
            </a:r>
            <a:r>
              <a:rPr lang="fr-FR" sz="2400" dirty="0">
                <a:latin typeface="Bell MT" pitchFamily="18" charset="0"/>
              </a:rPr>
              <a:t>la ponction et aspiration des </a:t>
            </a:r>
            <a:r>
              <a:rPr lang="fr-FR" sz="2400" dirty="0" smtClean="0">
                <a:latin typeface="Bell MT" pitchFamily="18" charset="0"/>
              </a:rPr>
              <a:t>ADP.</a:t>
            </a:r>
          </a:p>
          <a:p>
            <a:pPr marL="342900" indent="-342900">
              <a:buFontTx/>
              <a:buChar char="-"/>
            </a:pPr>
            <a:endParaRPr lang="fr-FR" sz="2400" dirty="0">
              <a:latin typeface="Bell MT" pitchFamily="18" charset="0"/>
            </a:endParaRPr>
          </a:p>
          <a:p>
            <a:r>
              <a:rPr lang="fr-FR" sz="2400" b="1" u="sng" dirty="0" smtClean="0">
                <a:latin typeface="Bell MT" pitchFamily="18" charset="0"/>
              </a:rPr>
              <a:t>TDM AP </a:t>
            </a:r>
            <a:r>
              <a:rPr lang="fr-FR" sz="2400" dirty="0" smtClean="0">
                <a:latin typeface="Bell MT" pitchFamily="18" charset="0"/>
              </a:rPr>
              <a:t>: </a:t>
            </a:r>
            <a:r>
              <a:rPr lang="fr-FR" sz="2400" dirty="0">
                <a:latin typeface="Bell MT" pitchFamily="18" charset="0"/>
              </a:rPr>
              <a:t>visualise mieux les modifications du mésentère de l’épiploon et du péritoine.</a:t>
            </a:r>
          </a:p>
        </p:txBody>
      </p:sp>
      <p:sp>
        <p:nvSpPr>
          <p:cNvPr id="3" name="Double flèche horizontale 2"/>
          <p:cNvSpPr/>
          <p:nvPr/>
        </p:nvSpPr>
        <p:spPr>
          <a:xfrm>
            <a:off x="467544" y="44624"/>
            <a:ext cx="8064896" cy="504056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ell MT" pitchFamily="18" charset="0"/>
              </a:rPr>
              <a:t>Tuberculose Péritonéale </a:t>
            </a:r>
            <a:endParaRPr lang="fr-FR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2525" y="569422"/>
            <a:ext cx="1735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Radiologie 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Espace réservé du contenu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38" y="895350"/>
            <a:ext cx="4121150" cy="2700338"/>
          </a:xfrm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398963" y="3576638"/>
            <a:ext cx="45720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sz="1600" b="1"/>
              <a:t>Evolution du nombre des nouveaux cas de tuberculosedéclarés en Algérie entre 1982 et 2010</a:t>
            </a:r>
            <a:endParaRPr lang="fr-FR" sz="1600" i="1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30200" y="3641725"/>
            <a:ext cx="3798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b="1" i="1" dirty="0">
                <a:solidFill>
                  <a:srgbClr val="44546A"/>
                </a:solidFill>
                <a:latin typeface="Calibri" panose="020F0502020204030204" pitchFamily="34" charset="0"/>
              </a:rPr>
              <a:t>incidence de la tuberculose en Algérie</a:t>
            </a:r>
          </a:p>
          <a:p>
            <a:r>
              <a:rPr lang="fr-FR" b="1" i="1" dirty="0">
                <a:solidFill>
                  <a:srgbClr val="44546A"/>
                </a:solidFill>
                <a:latin typeface="Calibri" panose="020F0502020204030204" pitchFamily="34" charset="0"/>
              </a:rPr>
              <a:t> en 2008</a:t>
            </a: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42863" y="4637088"/>
            <a:ext cx="94361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sz="2000" dirty="0" smtClean="0">
                <a:latin typeface="+mn-lt"/>
                <a:cs typeface="Times New Roman" panose="02020603050405020304" pitchFamily="18" charset="0"/>
              </a:rPr>
              <a:t>En  </a:t>
            </a:r>
            <a:r>
              <a:rPr lang="fr-FR" sz="2000" b="1" dirty="0" smtClean="0">
                <a:latin typeface="+mn-lt"/>
                <a:cs typeface="Times New Roman" panose="02020603050405020304" pitchFamily="18" charset="0"/>
              </a:rPr>
              <a:t>2018</a:t>
            </a:r>
            <a:r>
              <a:rPr lang="fr-FR" sz="2000" dirty="0" smtClean="0">
                <a:latin typeface="+mn-lt"/>
                <a:cs typeface="Times New Roman" panose="02020603050405020304" pitchFamily="18" charset="0"/>
              </a:rPr>
              <a:t>, le nombre de cas de tuberculose enregistrés est de 23078 </a:t>
            </a:r>
          </a:p>
          <a:p>
            <a:pPr>
              <a:defRPr/>
            </a:pPr>
            <a:endParaRPr lang="fr-FR" sz="2000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latin typeface="+mn-lt"/>
                <a:cs typeface="Times New Roman" panose="02020603050405020304" pitchFamily="18" charset="0"/>
              </a:rPr>
              <a:t>-16025 cas de Tuberculose Extra-Pulmonaire (69.4%) avec une incidence de 38.4 cas</a:t>
            </a:r>
          </a:p>
          <a:p>
            <a:pPr>
              <a:defRPr/>
            </a:pPr>
            <a:r>
              <a:rPr lang="fr-FR" sz="2000" dirty="0" smtClean="0">
                <a:latin typeface="+mn-lt"/>
              </a:rPr>
              <a:t>pour 100 000 habitants</a:t>
            </a:r>
            <a:endParaRPr lang="fr-FR" sz="2000" dirty="0" smtClean="0">
              <a:latin typeface="+mn-lt"/>
              <a:cs typeface="Times New Roman" panose="02020603050405020304" pitchFamily="18" charset="0"/>
            </a:endParaRPr>
          </a:p>
          <a:p>
            <a:pPr>
              <a:defRPr/>
            </a:pPr>
            <a:endParaRPr lang="fr-FR" sz="2000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fr-FR" sz="2000" dirty="0" smtClean="0">
                <a:latin typeface="+mn-lt"/>
                <a:cs typeface="Times New Roman" panose="02020603050405020304" pitchFamily="18" charset="0"/>
              </a:rPr>
              <a:t>- 3,97 %   Péritonéale.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fr-FR" sz="2000" dirty="0" smtClean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3708400" y="179388"/>
            <a:ext cx="2587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EPIDEMIOLOGIE</a:t>
            </a:r>
            <a:endParaRPr lang="fr-FR" sz="2800" dirty="0" smtClean="0">
              <a:latin typeface="+mn-lt"/>
            </a:endParaRPr>
          </a:p>
        </p:txBody>
      </p:sp>
      <p:pic>
        <p:nvPicPr>
          <p:cNvPr id="21511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1360488"/>
            <a:ext cx="47752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97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936" y="1046341"/>
            <a:ext cx="88750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latin typeface="Bell MT" pitchFamily="18" charset="0"/>
              </a:rPr>
              <a:t>laparoscopie : </a:t>
            </a:r>
            <a:endParaRPr lang="fr-FR" sz="2400" b="1" u="sng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- L’outil </a:t>
            </a:r>
            <a:r>
              <a:rPr lang="fr-FR" sz="2400" dirty="0">
                <a:latin typeface="Bell MT" pitchFamily="18" charset="0"/>
              </a:rPr>
              <a:t>diagnostique de choix pour </a:t>
            </a:r>
            <a:r>
              <a:rPr lang="fr-FR" sz="2400" dirty="0" smtClean="0">
                <a:latin typeface="Bell MT" pitchFamily="18" charset="0"/>
              </a:rPr>
              <a:t>diagnostic de la tuberculose </a:t>
            </a:r>
          </a:p>
          <a:p>
            <a:r>
              <a:rPr lang="fr-FR" sz="2400" dirty="0">
                <a:latin typeface="Bell MT" pitchFamily="18" charset="0"/>
              </a:rPr>
              <a:t> </a:t>
            </a:r>
            <a:r>
              <a:rPr lang="fr-FR" sz="2400" dirty="0" smtClean="0">
                <a:latin typeface="Bell MT" pitchFamily="18" charset="0"/>
              </a:rPr>
              <a:t>   péritonéale : </a:t>
            </a:r>
            <a:r>
              <a:rPr lang="fr-FR" sz="2400" dirty="0">
                <a:latin typeface="Bell MT" pitchFamily="18" charset="0"/>
              </a:rPr>
              <a:t>Sensibilité: 93</a:t>
            </a:r>
            <a:r>
              <a:rPr lang="fr-FR" sz="2400" dirty="0" smtClean="0">
                <a:latin typeface="Bell MT" pitchFamily="18" charset="0"/>
              </a:rPr>
              <a:t>%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- Réalisation </a:t>
            </a:r>
            <a:r>
              <a:rPr lang="fr-FR" sz="2400" dirty="0">
                <a:latin typeface="Bell MT" pitchFamily="18" charset="0"/>
              </a:rPr>
              <a:t>de biopsies. </a:t>
            </a:r>
            <a:endParaRPr lang="fr-FR" sz="2400" dirty="0" smtClean="0">
              <a:latin typeface="Bell MT" pitchFamily="18" charset="0"/>
            </a:endParaRPr>
          </a:p>
          <a:p>
            <a:pPr marL="342900" indent="-342900">
              <a:buFontTx/>
              <a:buChar char="-"/>
            </a:pPr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- Étude </a:t>
            </a:r>
            <a:r>
              <a:rPr lang="fr-FR" sz="2400" dirty="0">
                <a:latin typeface="Bell MT" pitchFamily="18" charset="0"/>
              </a:rPr>
              <a:t>de état du foie et des organes génitaux</a:t>
            </a:r>
            <a:r>
              <a:rPr lang="fr-FR" sz="2400" dirty="0" smtClean="0">
                <a:latin typeface="Bell MT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fr-FR" sz="2400" dirty="0" smtClean="0">
              <a:latin typeface="Bell MT" pitchFamily="18" charset="0"/>
            </a:endParaRPr>
          </a:p>
          <a:p>
            <a:endParaRPr lang="fr-FR" sz="2400" dirty="0" smtClean="0">
              <a:latin typeface="Bell MT" pitchFamily="18" charset="0"/>
            </a:endParaRPr>
          </a:p>
          <a:p>
            <a:r>
              <a:rPr lang="fr-FR" sz="2400" b="1" u="sng" dirty="0" smtClean="0">
                <a:latin typeface="Bell MT" pitchFamily="18" charset="0"/>
              </a:rPr>
              <a:t>laparotomie  exploratrice : </a:t>
            </a:r>
          </a:p>
          <a:p>
            <a:r>
              <a:rPr lang="fr-FR" sz="2400" dirty="0" smtClean="0">
                <a:latin typeface="Bell MT" pitchFamily="18" charset="0"/>
              </a:rPr>
              <a:t>- En </a:t>
            </a:r>
            <a:r>
              <a:rPr lang="fr-FR" sz="2400" dirty="0">
                <a:latin typeface="Bell MT" pitchFamily="18" charset="0"/>
              </a:rPr>
              <a:t>cas de CI à la laparoscopie (les formes </a:t>
            </a:r>
            <a:r>
              <a:rPr lang="fr-FR" sz="2400" dirty="0" err="1">
                <a:latin typeface="Bell MT" pitchFamily="18" charset="0"/>
              </a:rPr>
              <a:t>fibro</a:t>
            </a:r>
            <a:r>
              <a:rPr lang="fr-FR" sz="2400" dirty="0">
                <a:latin typeface="Bell MT" pitchFamily="18" charset="0"/>
              </a:rPr>
              <a:t>-adhésives et </a:t>
            </a:r>
            <a:r>
              <a:rPr lang="fr-FR" sz="2400" dirty="0" err="1">
                <a:latin typeface="Bell MT" pitchFamily="18" charset="0"/>
              </a:rPr>
              <a:t>ulcéro</a:t>
            </a:r>
            <a:r>
              <a:rPr lang="fr-FR" sz="2400" dirty="0">
                <a:latin typeface="Bell MT" pitchFamily="18" charset="0"/>
              </a:rPr>
              <a:t>-nécrotiques). </a:t>
            </a:r>
            <a:endParaRPr lang="fr-FR" sz="2400" dirty="0" smtClean="0">
              <a:latin typeface="Bell MT" pitchFamily="18" charset="0"/>
            </a:endParaRPr>
          </a:p>
          <a:p>
            <a:pPr marL="342900" indent="-342900">
              <a:buFontTx/>
              <a:buChar char="-"/>
            </a:pPr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- Mêmes </a:t>
            </a:r>
            <a:r>
              <a:rPr lang="fr-FR" sz="2400" dirty="0">
                <a:latin typeface="Bell MT" pitchFamily="18" charset="0"/>
              </a:rPr>
              <a:t>avantages que laparoscopie,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9752" y="332656"/>
            <a:ext cx="55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solidFill>
                  <a:srgbClr val="0070C0"/>
                </a:solidFill>
                <a:latin typeface="Bell MT" pitchFamily="18" charset="0"/>
              </a:rPr>
              <a:t>Examens ayant une valeur de présomption</a:t>
            </a:r>
          </a:p>
        </p:txBody>
      </p:sp>
      <p:pic>
        <p:nvPicPr>
          <p:cNvPr id="30722" name="Picture 2" descr="Chirurgie gynécologique laparoscopique à faible coût en Inde | BEST  Hospital &amp; Surgeons Pour la chirurgie laparoscopiq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53" y="1782354"/>
            <a:ext cx="240982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3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1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flèche horizontale 1"/>
          <p:cNvSpPr/>
          <p:nvPr/>
        </p:nvSpPr>
        <p:spPr>
          <a:xfrm>
            <a:off x="467544" y="44624"/>
            <a:ext cx="8064896" cy="504056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ell MT" pitchFamily="18" charset="0"/>
              </a:rPr>
              <a:t>Tuberculose Péritonéale </a:t>
            </a:r>
            <a:endParaRPr lang="fr-FR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47864" y="569422"/>
            <a:ext cx="274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Diagnostic positif 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052736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latin typeface="Bell MT" pitchFamily="18" charset="0"/>
              </a:rPr>
              <a:t>Éléments d’orientation :</a:t>
            </a:r>
          </a:p>
          <a:p>
            <a:r>
              <a:rPr lang="fr-FR" sz="2000" dirty="0" smtClean="0">
                <a:latin typeface="Bell MT" pitchFamily="18" charset="0"/>
              </a:rPr>
              <a:t>- Ascite </a:t>
            </a:r>
            <a:r>
              <a:rPr lang="fr-FR" sz="2000" dirty="0">
                <a:latin typeface="Bell MT" pitchFamily="18" charset="0"/>
              </a:rPr>
              <a:t>exsudative et/ou lymphocytaire.</a:t>
            </a:r>
          </a:p>
          <a:p>
            <a:r>
              <a:rPr lang="fr-FR" sz="2000" dirty="0" smtClean="0">
                <a:latin typeface="Bell MT" pitchFamily="18" charset="0"/>
              </a:rPr>
              <a:t>- Pas </a:t>
            </a:r>
            <a:r>
              <a:rPr lang="fr-FR" sz="2000" dirty="0">
                <a:latin typeface="Bell MT" pitchFamily="18" charset="0"/>
              </a:rPr>
              <a:t>d’autres causes d’ascite.</a:t>
            </a:r>
          </a:p>
          <a:p>
            <a:r>
              <a:rPr lang="fr-FR" sz="2000" dirty="0" smtClean="0">
                <a:latin typeface="Bell MT" pitchFamily="18" charset="0"/>
              </a:rPr>
              <a:t>- IDR </a:t>
            </a:r>
            <a:r>
              <a:rPr lang="fr-FR" sz="2000" dirty="0">
                <a:latin typeface="Bell MT" pitchFamily="18" charset="0"/>
              </a:rPr>
              <a:t>à la tuberculine positive.</a:t>
            </a:r>
          </a:p>
          <a:p>
            <a:r>
              <a:rPr lang="fr-FR" sz="2000" dirty="0" smtClean="0">
                <a:latin typeface="Bell MT" pitchFamily="18" charset="0"/>
              </a:rPr>
              <a:t>- Aspect </a:t>
            </a:r>
            <a:r>
              <a:rPr lang="fr-FR" sz="2000" dirty="0">
                <a:latin typeface="Bell MT" pitchFamily="18" charset="0"/>
              </a:rPr>
              <a:t>radiologique évocateur</a:t>
            </a:r>
            <a:r>
              <a:rPr lang="fr-FR" sz="2000" dirty="0" smtClean="0">
                <a:latin typeface="Bell MT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fr-FR" sz="2000" dirty="0" smtClean="0">
              <a:latin typeface="Bell MT" pitchFamily="18" charset="0"/>
            </a:endParaRPr>
          </a:p>
          <a:p>
            <a:r>
              <a:rPr lang="fr-FR" sz="2000" b="1" u="sng" dirty="0" err="1">
                <a:latin typeface="Bell MT" pitchFamily="18" charset="0"/>
              </a:rPr>
              <a:t>Dc</a:t>
            </a:r>
            <a:r>
              <a:rPr lang="fr-FR" sz="2000" b="1" u="sng" dirty="0">
                <a:latin typeface="Bell MT" pitchFamily="18" charset="0"/>
              </a:rPr>
              <a:t> fortement positif:</a:t>
            </a:r>
          </a:p>
          <a:p>
            <a:r>
              <a:rPr lang="fr-FR" sz="2000" dirty="0">
                <a:latin typeface="Bell MT" pitchFamily="18" charset="0"/>
              </a:rPr>
              <a:t>-ADA  &gt; 30 U/l</a:t>
            </a:r>
            <a:r>
              <a:rPr lang="fr-FR" sz="2000" dirty="0" smtClean="0">
                <a:latin typeface="Bell MT" pitchFamily="18" charset="0"/>
              </a:rPr>
              <a:t>.                        -</a:t>
            </a:r>
            <a:r>
              <a:rPr lang="fr-FR" sz="2000" dirty="0">
                <a:latin typeface="Bell MT" pitchFamily="18" charset="0"/>
              </a:rPr>
              <a:t>IFN Gamma &gt; 3.2 U/ml.</a:t>
            </a:r>
          </a:p>
          <a:p>
            <a:r>
              <a:rPr lang="fr-FR" sz="2000" dirty="0">
                <a:latin typeface="Bell MT" pitchFamily="18" charset="0"/>
              </a:rPr>
              <a:t>-Aspect laparoscopique</a:t>
            </a:r>
            <a:r>
              <a:rPr lang="fr-FR" sz="2000" dirty="0" smtClean="0">
                <a:latin typeface="Bell MT" pitchFamily="18" charset="0"/>
              </a:rPr>
              <a:t>.            - Histologie </a:t>
            </a:r>
            <a:r>
              <a:rPr lang="fr-FR" sz="2000" dirty="0">
                <a:latin typeface="Bell MT" pitchFamily="18" charset="0"/>
              </a:rPr>
              <a:t>évocatrice</a:t>
            </a:r>
            <a:r>
              <a:rPr lang="fr-FR" sz="2000" dirty="0" smtClean="0">
                <a:latin typeface="Bell MT" pitchFamily="18" charset="0"/>
              </a:rPr>
              <a:t>.</a:t>
            </a:r>
          </a:p>
          <a:p>
            <a:endParaRPr lang="fr-FR" sz="2000" b="1" u="sng" dirty="0" smtClean="0">
              <a:latin typeface="Bell MT" pitchFamily="18" charset="0"/>
            </a:endParaRPr>
          </a:p>
          <a:p>
            <a:r>
              <a:rPr lang="fr-FR" sz="2000" b="1" u="sng" dirty="0">
                <a:latin typeface="Bell MT" pitchFamily="18" charset="0"/>
              </a:rPr>
              <a:t>-</a:t>
            </a:r>
            <a:r>
              <a:rPr lang="fr-FR" sz="2000" b="1" u="sng" dirty="0" err="1">
                <a:latin typeface="Bell MT" pitchFamily="18" charset="0"/>
              </a:rPr>
              <a:t>Dc</a:t>
            </a:r>
            <a:r>
              <a:rPr lang="fr-FR" sz="2000" b="1" u="sng" dirty="0">
                <a:latin typeface="Bell MT" pitchFamily="18" charset="0"/>
              </a:rPr>
              <a:t> de certitude:</a:t>
            </a:r>
          </a:p>
          <a:p>
            <a:r>
              <a:rPr lang="fr-FR" sz="2000" dirty="0" smtClean="0">
                <a:latin typeface="Bell MT" pitchFamily="18" charset="0"/>
              </a:rPr>
              <a:t>- Bactériologie</a:t>
            </a:r>
            <a:r>
              <a:rPr lang="fr-FR" sz="2000" dirty="0">
                <a:latin typeface="Bell MT" pitchFamily="18" charset="0"/>
              </a:rPr>
              <a:t>.</a:t>
            </a:r>
          </a:p>
          <a:p>
            <a:r>
              <a:rPr lang="fr-FR" sz="2000" dirty="0" smtClean="0">
                <a:latin typeface="Bell MT" pitchFamily="18" charset="0"/>
              </a:rPr>
              <a:t>- Histologie </a:t>
            </a:r>
            <a:r>
              <a:rPr lang="fr-FR" sz="2000" dirty="0">
                <a:latin typeface="Bell MT" pitchFamily="18" charset="0"/>
              </a:rPr>
              <a:t>(follicule de </a:t>
            </a:r>
            <a:r>
              <a:rPr lang="fr-FR" sz="2000" dirty="0" err="1">
                <a:latin typeface="Bell MT" pitchFamily="18" charset="0"/>
              </a:rPr>
              <a:t>Koester</a:t>
            </a:r>
            <a:r>
              <a:rPr lang="fr-FR" sz="2000" dirty="0">
                <a:latin typeface="Bell MT" pitchFamily="18" charset="0"/>
              </a:rPr>
              <a:t>).</a:t>
            </a:r>
          </a:p>
          <a:p>
            <a:r>
              <a:rPr lang="fr-FR" sz="2000" dirty="0" smtClean="0">
                <a:latin typeface="Bell MT" pitchFamily="18" charset="0"/>
              </a:rPr>
              <a:t>- Réponse </a:t>
            </a:r>
            <a:r>
              <a:rPr lang="fr-FR" sz="2000" dirty="0">
                <a:latin typeface="Bell MT" pitchFamily="18" charset="0"/>
              </a:rPr>
              <a:t>favorable au TRT d’épreuve</a:t>
            </a:r>
            <a:r>
              <a:rPr lang="fr-FR" sz="2000" dirty="0" smtClean="0">
                <a:latin typeface="Bell MT" pitchFamily="18" charset="0"/>
              </a:rPr>
              <a:t>.</a:t>
            </a:r>
          </a:p>
          <a:p>
            <a:endParaRPr lang="fr-FR" sz="2000" dirty="0">
              <a:latin typeface="Bell MT" pitchFamily="18" charset="0"/>
            </a:endParaRPr>
          </a:p>
          <a:p>
            <a:r>
              <a:rPr lang="fr-FR" sz="2000" b="1" u="sng" dirty="0" smtClean="0">
                <a:latin typeface="Bell MT" pitchFamily="18" charset="0"/>
              </a:rPr>
              <a:t>Les </a:t>
            </a:r>
            <a:r>
              <a:rPr lang="fr-FR" sz="2000" b="1" u="sng" dirty="0">
                <a:latin typeface="Bell MT" pitchFamily="18" charset="0"/>
              </a:rPr>
              <a:t>cas difficiles: </a:t>
            </a:r>
            <a:r>
              <a:rPr lang="fr-FR" sz="2000" b="1" u="sng" dirty="0" smtClean="0">
                <a:latin typeface="Bell MT" pitchFamily="18" charset="0"/>
              </a:rPr>
              <a:t> </a:t>
            </a:r>
            <a:r>
              <a:rPr lang="fr-FR" sz="2000" dirty="0" smtClean="0">
                <a:latin typeface="Bell MT" pitchFamily="18" charset="0"/>
              </a:rPr>
              <a:t>Formes </a:t>
            </a:r>
            <a:r>
              <a:rPr lang="fr-FR" sz="2000" dirty="0" err="1">
                <a:latin typeface="Bell MT" pitchFamily="18" charset="0"/>
              </a:rPr>
              <a:t>anascitiques</a:t>
            </a:r>
            <a:r>
              <a:rPr lang="fr-FR" sz="2000" dirty="0">
                <a:latin typeface="Bell MT" pitchFamily="18" charset="0"/>
              </a:rPr>
              <a:t>, pseudo-tumorales et pseudo-chirurgicales.</a:t>
            </a:r>
          </a:p>
        </p:txBody>
      </p:sp>
    </p:spTree>
    <p:extLst>
      <p:ext uri="{BB962C8B-B14F-4D97-AF65-F5344CB8AC3E}">
        <p14:creationId xmlns:p14="http://schemas.microsoft.com/office/powerpoint/2010/main" val="4522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997839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Bell MT" pitchFamily="18" charset="0"/>
              </a:rPr>
              <a:t>devant une ascite </a:t>
            </a:r>
            <a:r>
              <a:rPr lang="fr-FR" sz="2400" dirty="0">
                <a:latin typeface="Bell MT" pitchFamily="18" charset="0"/>
              </a:rPr>
              <a:t>exsudative et/ou </a:t>
            </a:r>
            <a:r>
              <a:rPr lang="fr-FR" sz="2400" dirty="0" smtClean="0">
                <a:latin typeface="Bell MT" pitchFamily="18" charset="0"/>
              </a:rPr>
              <a:t> lymphocytaire , éliminer : </a:t>
            </a:r>
          </a:p>
          <a:p>
            <a:r>
              <a:rPr lang="fr-FR" sz="2400" dirty="0" smtClean="0">
                <a:latin typeface="Bell MT" pitchFamily="18" charset="0"/>
              </a:rPr>
              <a:t> </a:t>
            </a:r>
          </a:p>
          <a:p>
            <a:r>
              <a:rPr lang="fr-FR" sz="2400" dirty="0" smtClean="0">
                <a:latin typeface="Bell MT" pitchFamily="18" charset="0"/>
              </a:rPr>
              <a:t>- carcinose </a:t>
            </a:r>
            <a:r>
              <a:rPr lang="fr-FR" sz="2400" dirty="0">
                <a:latin typeface="Bell MT" pitchFamily="18" charset="0"/>
              </a:rPr>
              <a:t>péritonéale.</a:t>
            </a:r>
          </a:p>
          <a:p>
            <a:r>
              <a:rPr lang="fr-FR" sz="2400" dirty="0" smtClean="0">
                <a:latin typeface="Bell MT" pitchFamily="18" charset="0"/>
              </a:rPr>
              <a:t>- ascite </a:t>
            </a:r>
            <a:r>
              <a:rPr lang="fr-FR" sz="2400" dirty="0">
                <a:latin typeface="Bell MT" pitchFamily="18" charset="0"/>
              </a:rPr>
              <a:t>pancréatique.</a:t>
            </a:r>
          </a:p>
          <a:p>
            <a:r>
              <a:rPr lang="fr-FR" sz="2400" dirty="0" smtClean="0">
                <a:latin typeface="Bell MT" pitchFamily="18" charset="0"/>
              </a:rPr>
              <a:t>- ascite </a:t>
            </a:r>
            <a:r>
              <a:rPr lang="fr-FR" sz="2400" dirty="0">
                <a:latin typeface="Bell MT" pitchFamily="18" charset="0"/>
              </a:rPr>
              <a:t>biliaire.</a:t>
            </a:r>
          </a:p>
          <a:p>
            <a:r>
              <a:rPr lang="fr-FR" sz="2400" dirty="0" smtClean="0">
                <a:latin typeface="Bell MT" pitchFamily="18" charset="0"/>
              </a:rPr>
              <a:t>- syndrome </a:t>
            </a:r>
            <a:r>
              <a:rPr lang="fr-FR" sz="2400" dirty="0">
                <a:latin typeface="Bell MT" pitchFamily="18" charset="0"/>
              </a:rPr>
              <a:t>néphrotique.</a:t>
            </a:r>
          </a:p>
          <a:p>
            <a:r>
              <a:rPr lang="fr-FR" sz="2400" dirty="0" smtClean="0">
                <a:latin typeface="Bell MT" pitchFamily="18" charset="0"/>
              </a:rPr>
              <a:t>- ascite due à une obstruction intestinale ou un infarctus mésentérique.</a:t>
            </a:r>
          </a:p>
          <a:p>
            <a:r>
              <a:rPr lang="fr-FR" sz="2400" dirty="0" smtClean="0">
                <a:latin typeface="Bell MT" pitchFamily="18" charset="0"/>
              </a:rPr>
              <a:t>- connectivites</a:t>
            </a:r>
            <a:r>
              <a:rPr lang="fr-FR" sz="2400" dirty="0">
                <a:latin typeface="Bell MT" pitchFamily="18" charset="0"/>
              </a:rPr>
              <a:t>.</a:t>
            </a:r>
          </a:p>
        </p:txBody>
      </p:sp>
      <p:sp>
        <p:nvSpPr>
          <p:cNvPr id="3" name="Double flèche horizontale 2"/>
          <p:cNvSpPr/>
          <p:nvPr/>
        </p:nvSpPr>
        <p:spPr>
          <a:xfrm>
            <a:off x="467544" y="44624"/>
            <a:ext cx="8064896" cy="504056"/>
          </a:xfrm>
          <a:prstGeom prst="leftRightArrow">
            <a:avLst>
              <a:gd name="adj1" fmla="val 100000"/>
              <a:gd name="adj2" fmla="val 8660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ell MT" pitchFamily="18" charset="0"/>
              </a:rPr>
              <a:t>Tuberculose intestinale et péritonéale </a:t>
            </a:r>
            <a:endParaRPr lang="fr-FR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7864" y="569422"/>
            <a:ext cx="3253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Diagnostic différentiel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27100"/>
          </a:xfrm>
        </p:spPr>
        <p:txBody>
          <a:bodyPr>
            <a:normAutofit fontScale="90000"/>
          </a:bodyPr>
          <a:lstStyle/>
          <a:p>
            <a:pPr marL="342900" indent="-342900" algn="ctr" eaLnBrk="1" hangingPunct="1"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TRAITEMENT</a:t>
            </a:r>
            <a:r>
              <a:rPr lang="fr-FR" sz="3600" dirty="0" smtClean="0">
                <a:latin typeface="+mn-lt"/>
              </a:rPr>
              <a:t> </a:t>
            </a:r>
            <a:r>
              <a:rPr lang="fr-FR" sz="3600" b="1" dirty="0" smtClean="0">
                <a:latin typeface="+mn-lt"/>
              </a:rPr>
              <a:t/>
            </a:r>
            <a:br>
              <a:rPr lang="fr-FR" sz="3600" b="1" dirty="0" smtClean="0">
                <a:latin typeface="+mn-lt"/>
              </a:rPr>
            </a:br>
            <a:endParaRPr lang="fr-FR" dirty="0" smtClean="0">
              <a:latin typeface="+mn-lt"/>
            </a:endParaRPr>
          </a:p>
        </p:txBody>
      </p:sp>
      <p:sp>
        <p:nvSpPr>
          <p:cNvPr id="65539" name="Espace réservé du contenu 2"/>
          <p:cNvSpPr>
            <a:spLocks noGrp="1"/>
          </p:cNvSpPr>
          <p:nvPr>
            <p:ph idx="1"/>
          </p:nvPr>
        </p:nvSpPr>
        <p:spPr>
          <a:xfrm>
            <a:off x="628650" y="925513"/>
            <a:ext cx="7886700" cy="43513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r>
              <a:rPr lang="fr-FR" sz="1800" dirty="0" smtClean="0"/>
              <a:t>But du </a:t>
            </a:r>
            <a:r>
              <a:rPr lang="fr-FR" sz="1800" dirty="0"/>
              <a:t>traitement de la tuberculose fondé sur une chimiothérapie spécifique a un double objectifs individuel et collectif </a:t>
            </a:r>
            <a:r>
              <a:rPr lang="fr-FR" sz="1800" dirty="0" smtClean="0"/>
              <a:t> ,</a:t>
            </a:r>
          </a:p>
          <a:p>
            <a:pPr eaLnBrk="1" hangingPunct="1">
              <a:defRPr/>
            </a:pPr>
            <a:r>
              <a:rPr lang="fr-FR" sz="1800" dirty="0"/>
              <a:t>Le </a:t>
            </a:r>
            <a:r>
              <a:rPr lang="fr-FR" sz="1800" dirty="0" err="1"/>
              <a:t>Mycobacterium</a:t>
            </a:r>
            <a:r>
              <a:rPr lang="fr-FR" sz="1800" dirty="0"/>
              <a:t> </a:t>
            </a:r>
            <a:r>
              <a:rPr lang="fr-FR" sz="1800" dirty="0" err="1"/>
              <a:t>tuberculosis</a:t>
            </a:r>
            <a:r>
              <a:rPr lang="fr-FR" sz="1800" dirty="0"/>
              <a:t> est un bacille à développement extracellulaire et </a:t>
            </a:r>
            <a:r>
              <a:rPr lang="fr-FR" sz="1800" dirty="0" smtClean="0"/>
              <a:t>intracellulaire,</a:t>
            </a:r>
          </a:p>
          <a:p>
            <a:pPr eaLnBrk="1" hangingPunct="1">
              <a:defRPr/>
            </a:pPr>
            <a:r>
              <a:rPr lang="fr-FR" sz="1800" dirty="0"/>
              <a:t> Les médicaments antituberculeux ont été classés en premier et deuxième ligne</a:t>
            </a:r>
            <a:r>
              <a:rPr lang="fr-FR" sz="1800" dirty="0" smtClean="0"/>
              <a:t>.</a:t>
            </a:r>
          </a:p>
          <a:p>
            <a:pPr eaLnBrk="1" hangingPunct="1">
              <a:defRPr/>
            </a:pPr>
            <a:r>
              <a:rPr lang="fr-FR" sz="1800" dirty="0" smtClean="0"/>
              <a:t> </a:t>
            </a:r>
            <a:r>
              <a:rPr lang="fr-FR" sz="1800" dirty="0"/>
              <a:t>Actuellement, l'OMS les a divisés en cinq groupes. </a:t>
            </a:r>
            <a:r>
              <a:rPr lang="fr-FR" sz="1800" dirty="0" smtClean="0"/>
              <a:t>groupe </a:t>
            </a:r>
            <a:r>
              <a:rPr lang="fr-FR" sz="1800" dirty="0"/>
              <a:t>1 </a:t>
            </a:r>
            <a:r>
              <a:rPr lang="fr-FR" sz="1800" dirty="0" smtClean="0"/>
              <a:t> : </a:t>
            </a:r>
            <a:r>
              <a:rPr lang="fr-FR" sz="1800" dirty="0"/>
              <a:t>l'isoniazide(INH), rifampicine (RIF), </a:t>
            </a:r>
            <a:r>
              <a:rPr lang="fr-FR" sz="1800" dirty="0" err="1"/>
              <a:t>pyrazinamide</a:t>
            </a:r>
            <a:r>
              <a:rPr lang="fr-FR" sz="1800" dirty="0"/>
              <a:t> (PZA), </a:t>
            </a:r>
            <a:r>
              <a:rPr lang="fr-FR" sz="1800" dirty="0" err="1"/>
              <a:t>éthambutol</a:t>
            </a:r>
            <a:r>
              <a:rPr lang="fr-FR" sz="1800" dirty="0"/>
              <a:t>(EMB)</a:t>
            </a:r>
            <a:endParaRPr lang="fr-FR" sz="1800" dirty="0" smtClean="0"/>
          </a:p>
          <a:p>
            <a:pPr eaLnBrk="1" hangingPunct="1">
              <a:defRPr/>
            </a:pPr>
            <a:endParaRPr lang="fr-FR" sz="18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sz="1800" dirty="0" smtClean="0"/>
          </a:p>
        </p:txBody>
      </p:sp>
      <p:pic>
        <p:nvPicPr>
          <p:cNvPr id="6861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388778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4292600"/>
            <a:ext cx="4062412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 algn="ctr" eaLnBrk="1" hangingPunct="1"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SCHEMAS THERAPEUTIQUES</a:t>
            </a:r>
            <a:r>
              <a:rPr lang="fr-FR" sz="3600" b="1" dirty="0" smtClean="0">
                <a:latin typeface="+mn-lt"/>
              </a:rPr>
              <a:t/>
            </a:r>
            <a:br>
              <a:rPr lang="fr-FR" sz="3600" b="1" dirty="0" smtClean="0">
                <a:latin typeface="+mn-lt"/>
              </a:rPr>
            </a:br>
            <a:endParaRPr lang="fr-FR" dirty="0" smtClean="0">
              <a:latin typeface="+mn-lt"/>
            </a:endParaRPr>
          </a:p>
        </p:txBody>
      </p:sp>
      <p:pic>
        <p:nvPicPr>
          <p:cNvPr id="70659" name="Image 5" descr="Tuberculose Pulmonaire Commune - ppt video online téléchar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70000"/>
            <a:ext cx="7688262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3"/>
          <p:cNvSpPr>
            <a:spLocks noChangeArrowheads="1"/>
          </p:cNvSpPr>
          <p:nvPr/>
        </p:nvSpPr>
        <p:spPr bwMode="auto">
          <a:xfrm>
            <a:off x="2114550" y="6319838"/>
            <a:ext cx="4914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sz="2000" b="1" dirty="0" smtClean="0">
                <a:latin typeface="+mn-lt"/>
              </a:rPr>
              <a:t>corticostéroïdes sont toujours controversées</a:t>
            </a:r>
          </a:p>
        </p:txBody>
      </p:sp>
      <p:pic>
        <p:nvPicPr>
          <p:cNvPr id="7066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87900"/>
            <a:ext cx="7848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Rectangle 2"/>
          <p:cNvSpPr>
            <a:spLocks noChangeArrowheads="1"/>
          </p:cNvSpPr>
          <p:nvPr/>
        </p:nvSpPr>
        <p:spPr bwMode="auto">
          <a:xfrm>
            <a:off x="3632200" y="4265613"/>
            <a:ext cx="190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sz="2000" b="1" u="sng"/>
              <a:t>Dépistage VIH</a:t>
            </a:r>
            <a:endParaRPr lang="fr-FR" sz="2000" u="sng"/>
          </a:p>
        </p:txBody>
      </p:sp>
    </p:spTree>
    <p:extLst>
      <p:ext uri="{BB962C8B-B14F-4D97-AF65-F5344CB8AC3E}">
        <p14:creationId xmlns:p14="http://schemas.microsoft.com/office/powerpoint/2010/main" val="21596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556792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Bell MT" pitchFamily="18" charset="0"/>
              </a:rPr>
              <a:t>- Le traitement chirurgical est indiquée </a:t>
            </a:r>
            <a:r>
              <a:rPr lang="fr-FR" sz="2400" dirty="0">
                <a:latin typeface="Bell MT" pitchFamily="18" charset="0"/>
              </a:rPr>
              <a:t>en cas de : </a:t>
            </a:r>
            <a:endParaRPr lang="fr-FR" sz="2400" dirty="0" smtClean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     - Complications révélatrices : </a:t>
            </a:r>
            <a:r>
              <a:rPr lang="fr-FR" sz="2400" dirty="0">
                <a:latin typeface="Bell MT" pitchFamily="18" charset="0"/>
              </a:rPr>
              <a:t>perforation, occlusion </a:t>
            </a:r>
            <a:endParaRPr lang="fr-FR" sz="2400" dirty="0" smtClean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     - Diagnostic incertain après des explorations approfondies </a:t>
            </a:r>
          </a:p>
          <a:p>
            <a:r>
              <a:rPr lang="fr-FR" sz="2400" dirty="0" smtClean="0">
                <a:latin typeface="Bell MT" pitchFamily="18" charset="0"/>
              </a:rPr>
              <a:t>     - Sténose symptomatique après stérilisation de l’infection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- Résection segmentaire</a:t>
            </a:r>
          </a:p>
          <a:p>
            <a:r>
              <a:rPr lang="fr-FR" sz="2400" dirty="0" smtClean="0">
                <a:latin typeface="Bell MT" pitchFamily="18" charset="0"/>
              </a:rPr>
              <a:t>- En cas de doute diagnostic (ADK) : </a:t>
            </a:r>
            <a:r>
              <a:rPr lang="fr-FR" sz="2400" dirty="0" err="1" smtClean="0">
                <a:latin typeface="Bell MT" pitchFamily="18" charset="0"/>
              </a:rPr>
              <a:t>hémicoloectomie</a:t>
            </a:r>
            <a:r>
              <a:rPr lang="fr-FR" sz="2400" dirty="0" smtClean="0">
                <a:latin typeface="Bell MT" pitchFamily="18" charset="0"/>
              </a:rPr>
              <a:t> droite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57247" y="548680"/>
            <a:ext cx="1806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dirty="0" smtClean="0">
                <a:solidFill>
                  <a:srgbClr val="FF0000"/>
                </a:solidFill>
                <a:latin typeface="Bell MT" pitchFamily="18" charset="0"/>
              </a:rPr>
              <a:t>Traitement </a:t>
            </a:r>
            <a:endParaRPr lang="fr-FR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74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001419"/>
          </a:xfrm>
        </p:spPr>
        <p:txBody>
          <a:bodyPr>
            <a:normAutofit fontScale="62500" lnSpcReduction="20000"/>
          </a:bodyPr>
          <a:lstStyle/>
          <a:p>
            <a:endParaRPr lang="fr-FR" dirty="0">
              <a:latin typeface="Bell MT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Bell MT" pitchFamily="18" charset="0"/>
              </a:rPr>
              <a:t>La TB  </a:t>
            </a:r>
            <a:r>
              <a:rPr lang="fr-FR" dirty="0">
                <a:latin typeface="Bell MT" pitchFamily="18" charset="0"/>
              </a:rPr>
              <a:t>demeure un </a:t>
            </a:r>
            <a:r>
              <a:rPr lang="fr-FR" dirty="0" smtClean="0">
                <a:latin typeface="Bell MT" pitchFamily="18" charset="0"/>
              </a:rPr>
              <a:t>problème </a:t>
            </a:r>
            <a:r>
              <a:rPr lang="fr-FR" dirty="0">
                <a:latin typeface="Bell MT" pitchFamily="18" charset="0"/>
              </a:rPr>
              <a:t>de santé publique en Algérie</a:t>
            </a:r>
            <a:r>
              <a:rPr lang="fr-FR" dirty="0" smtClean="0">
                <a:latin typeface="Bell MT" pitchFamily="18" charset="0"/>
              </a:rPr>
              <a:t>.</a:t>
            </a:r>
          </a:p>
          <a:p>
            <a:pPr marL="0" indent="0">
              <a:buNone/>
            </a:pPr>
            <a:endParaRPr lang="fr-FR" dirty="0">
              <a:latin typeface="Bell MT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Bell MT" pitchFamily="18" charset="0"/>
              </a:rPr>
              <a:t>- La région </a:t>
            </a:r>
            <a:r>
              <a:rPr lang="fr-FR" dirty="0">
                <a:latin typeface="Bell MT" pitchFamily="18" charset="0"/>
              </a:rPr>
              <a:t>iléocæcal :</a:t>
            </a:r>
            <a:r>
              <a:rPr lang="fr-FR" dirty="0" smtClean="0">
                <a:latin typeface="Bell MT" pitchFamily="18" charset="0"/>
              </a:rPr>
              <a:t> </a:t>
            </a:r>
            <a:r>
              <a:rPr lang="fr-FR" dirty="0">
                <a:latin typeface="Bell MT" pitchFamily="18" charset="0"/>
              </a:rPr>
              <a:t>localisation la plus importante de la tuberculose intestinale.</a:t>
            </a:r>
          </a:p>
          <a:p>
            <a:pPr marL="0" indent="0">
              <a:buNone/>
            </a:pPr>
            <a:r>
              <a:rPr lang="fr-FR" dirty="0" smtClean="0">
                <a:latin typeface="Bell MT" pitchFamily="18" charset="0"/>
              </a:rPr>
              <a:t>- Le </a:t>
            </a:r>
            <a:r>
              <a:rPr lang="fr-FR" dirty="0">
                <a:latin typeface="Bell MT" pitchFamily="18" charset="0"/>
              </a:rPr>
              <a:t>principal diagnostic différentiel </a:t>
            </a:r>
            <a:r>
              <a:rPr lang="fr-FR" dirty="0" smtClean="0">
                <a:latin typeface="Bell MT" pitchFamily="18" charset="0"/>
              </a:rPr>
              <a:t> de la TBI est </a:t>
            </a:r>
            <a:r>
              <a:rPr lang="fr-FR" dirty="0">
                <a:latin typeface="Bell MT" pitchFamily="18" charset="0"/>
              </a:rPr>
              <a:t>la maladie de Crohn</a:t>
            </a:r>
            <a:r>
              <a:rPr lang="fr-FR" dirty="0" smtClean="0">
                <a:latin typeface="Bell MT" pitchFamily="18" charset="0"/>
              </a:rPr>
              <a:t>.</a:t>
            </a:r>
          </a:p>
          <a:p>
            <a:endParaRPr lang="fr-FR" dirty="0">
              <a:latin typeface="Bell MT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Bell MT" pitchFamily="18" charset="0"/>
              </a:rPr>
              <a:t>- dosage </a:t>
            </a:r>
            <a:r>
              <a:rPr lang="fr-FR" dirty="0">
                <a:latin typeface="Bell MT" pitchFamily="18" charset="0"/>
              </a:rPr>
              <a:t>de </a:t>
            </a:r>
            <a:r>
              <a:rPr lang="fr-FR" dirty="0" smtClean="0">
                <a:latin typeface="Bell MT" pitchFamily="18" charset="0"/>
              </a:rPr>
              <a:t>l’ADA  </a:t>
            </a:r>
            <a:r>
              <a:rPr lang="fr-FR" dirty="0">
                <a:latin typeface="Bell MT" pitchFamily="18" charset="0"/>
              </a:rPr>
              <a:t>test </a:t>
            </a:r>
            <a:r>
              <a:rPr lang="fr-FR" dirty="0" smtClean="0">
                <a:latin typeface="Bell MT" pitchFamily="18" charset="0"/>
              </a:rPr>
              <a:t>rapide </a:t>
            </a:r>
            <a:r>
              <a:rPr lang="fr-FR" dirty="0">
                <a:latin typeface="Bell MT" pitchFamily="18" charset="0"/>
              </a:rPr>
              <a:t>,</a:t>
            </a:r>
            <a:r>
              <a:rPr lang="fr-FR" dirty="0" smtClean="0">
                <a:latin typeface="Bell MT" pitchFamily="18" charset="0"/>
              </a:rPr>
              <a:t> </a:t>
            </a:r>
            <a:r>
              <a:rPr lang="fr-FR" dirty="0">
                <a:latin typeface="Bell MT" pitchFamily="18" charset="0"/>
              </a:rPr>
              <a:t>excellente sensibilité et spécificité pour le diagnostic de la TBP. Il devrait être utilisé de façon courante dans les pays endémiques</a:t>
            </a:r>
            <a:r>
              <a:rPr lang="fr-FR" dirty="0" smtClean="0">
                <a:latin typeface="Bell MT" pitchFamily="18" charset="0"/>
              </a:rPr>
              <a:t>.</a:t>
            </a:r>
          </a:p>
          <a:p>
            <a:endParaRPr lang="fr-FR" dirty="0">
              <a:latin typeface="Bell MT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Bell MT" pitchFamily="18" charset="0"/>
              </a:rPr>
              <a:t>- Les </a:t>
            </a:r>
            <a:r>
              <a:rPr lang="fr-FR" dirty="0">
                <a:latin typeface="Bell MT" pitchFamily="18" charset="0"/>
              </a:rPr>
              <a:t>biopsies péritonéales </a:t>
            </a:r>
            <a:r>
              <a:rPr lang="fr-FR" dirty="0" smtClean="0">
                <a:latin typeface="Bell MT" pitchFamily="18" charset="0"/>
              </a:rPr>
              <a:t>(laparoscopique) :  confirme </a:t>
            </a:r>
            <a:r>
              <a:rPr lang="fr-FR" dirty="0">
                <a:latin typeface="Bell MT" pitchFamily="18" charset="0"/>
              </a:rPr>
              <a:t>le </a:t>
            </a:r>
            <a:r>
              <a:rPr lang="fr-FR" dirty="0" smtClean="0">
                <a:latin typeface="Bell MT" pitchFamily="18" charset="0"/>
              </a:rPr>
              <a:t>diagnostic</a:t>
            </a:r>
            <a:endParaRPr lang="fr-FR" dirty="0">
              <a:latin typeface="Bell MT" pitchFamily="18" charset="0"/>
            </a:endParaRPr>
          </a:p>
          <a:p>
            <a:endParaRPr lang="fr-FR" dirty="0">
              <a:latin typeface="Bell MT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Bell MT" pitchFamily="18" charset="0"/>
              </a:rPr>
              <a:t>- Le </a:t>
            </a:r>
            <a:r>
              <a:rPr lang="fr-FR" dirty="0">
                <a:latin typeface="Bell MT" pitchFamily="18" charset="0"/>
              </a:rPr>
              <a:t>traitement de la tuberculose intestinale </a:t>
            </a:r>
            <a:r>
              <a:rPr lang="fr-FR" dirty="0" smtClean="0">
                <a:latin typeface="Bell MT" pitchFamily="18" charset="0"/>
              </a:rPr>
              <a:t> et péritonéale est </a:t>
            </a:r>
            <a:r>
              <a:rPr lang="fr-FR" dirty="0">
                <a:latin typeface="Bell MT" pitchFamily="18" charset="0"/>
              </a:rPr>
              <a:t>essentiellement </a:t>
            </a:r>
            <a:r>
              <a:rPr lang="fr-FR" dirty="0" smtClean="0">
                <a:latin typeface="Bell MT" pitchFamily="18" charset="0"/>
              </a:rPr>
              <a:t>médical </a:t>
            </a:r>
            <a:endParaRPr lang="fr-FR" dirty="0">
              <a:latin typeface="Bell MT" pitchFamily="18" charset="0"/>
            </a:endParaRPr>
          </a:p>
          <a:p>
            <a:pPr marL="0" indent="0">
              <a:buNone/>
            </a:pPr>
            <a:r>
              <a:rPr lang="fr-FR" dirty="0" smtClean="0">
                <a:latin typeface="Bell MT" pitchFamily="18" charset="0"/>
              </a:rPr>
              <a:t>- Le </a:t>
            </a:r>
            <a:r>
              <a:rPr lang="fr-FR" dirty="0">
                <a:latin typeface="Bell MT" pitchFamily="18" charset="0"/>
              </a:rPr>
              <a:t>traitement chirurgical est réservé aux complications.</a:t>
            </a:r>
          </a:p>
          <a:p>
            <a:pPr marL="0" indent="0">
              <a:buNone/>
            </a:pPr>
            <a:endParaRPr lang="fr-FR" dirty="0">
              <a:latin typeface="Bell MT" pitchFamily="18" charset="0"/>
            </a:endParaRPr>
          </a:p>
        </p:txBody>
      </p:sp>
      <p:sp>
        <p:nvSpPr>
          <p:cNvPr id="6" name="Double flèche horizontale 5"/>
          <p:cNvSpPr/>
          <p:nvPr/>
        </p:nvSpPr>
        <p:spPr>
          <a:xfrm>
            <a:off x="467544" y="188640"/>
            <a:ext cx="8064896" cy="504056"/>
          </a:xfrm>
          <a:prstGeom prst="leftRightArrow">
            <a:avLst>
              <a:gd name="adj1" fmla="val 100000"/>
              <a:gd name="adj2" fmla="val 8660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ell MT" pitchFamily="18" charset="0"/>
              </a:rPr>
              <a:t>Conclusion </a:t>
            </a:r>
            <a:endParaRPr lang="fr-FR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15974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159748" name="Picture 2" descr="remerc-boud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8964613" cy="68580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3" descr="Marbre blanc"/>
          <p:cNvSpPr>
            <a:spLocks noChangeArrowheads="1"/>
          </p:cNvSpPr>
          <p:nvPr/>
        </p:nvSpPr>
        <p:spPr bwMode="auto">
          <a:xfrm>
            <a:off x="890588" y="468313"/>
            <a:ext cx="7185025" cy="5708650"/>
          </a:xfrm>
          <a:prstGeom prst="roundRect">
            <a:avLst>
              <a:gd name="adj" fmla="val 369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6600" b="1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600" b="1">
                <a:solidFill>
                  <a:srgbClr val="000000"/>
                </a:solidFill>
                <a:latin typeface="Monotype Corsiva" panose="03010101010201010101" pitchFamily="66" charset="0"/>
              </a:rPr>
              <a:t>Thank  you for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6600" b="1">
                <a:solidFill>
                  <a:srgbClr val="000000"/>
                </a:solidFill>
                <a:latin typeface="Monotype Corsiva" panose="03010101010201010101" pitchFamily="66" charset="0"/>
              </a:rPr>
              <a:t>your attention </a:t>
            </a:r>
            <a:endParaRPr lang="ar-DZ" altLang="fr-FR" sz="6600" b="1">
              <a:solidFill>
                <a:srgbClr val="0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975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4581525"/>
            <a:ext cx="2959100" cy="1011238"/>
          </a:xfrm>
          <a:prstGeom prst="rect">
            <a:avLst/>
          </a:prstGeom>
          <a:noFill/>
          <a:ln w="9525">
            <a:solidFill>
              <a:srgbClr val="CC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63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736433"/>
              </p:ext>
            </p:extLst>
          </p:nvPr>
        </p:nvGraphicFramePr>
        <p:xfrm>
          <a:off x="1668016" y="2348880"/>
          <a:ext cx="4632176" cy="22250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43944"/>
                <a:gridCol w="208823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0" dirty="0" smtClean="0"/>
                        <a:t>TB </a:t>
                      </a:r>
                      <a:r>
                        <a:rPr lang="fr-FR" b="0" dirty="0" err="1" smtClean="0"/>
                        <a:t>ggaire</a:t>
                      </a:r>
                      <a:r>
                        <a:rPr lang="fr-FR" b="0" dirty="0" smtClean="0"/>
                        <a:t> 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smtClean="0"/>
                        <a:t>30 – 60 %</a:t>
                      </a:r>
                      <a:endParaRPr lang="fr-FR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TB pleurale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TB ostéo-articulaire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– 15 %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TB uro-génitale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4.5 – 27.5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TB SNC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TB abdominale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10 %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501867"/>
              </p:ext>
            </p:extLst>
          </p:nvPr>
        </p:nvGraphicFramePr>
        <p:xfrm>
          <a:off x="6372200" y="4221088"/>
          <a:ext cx="2520280" cy="14897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20280"/>
              </a:tblGrid>
              <a:tr h="424846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Péritonéale  +++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4846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Intestinale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24846">
                <a:tc>
                  <a:txBody>
                    <a:bodyPr/>
                    <a:lstStyle/>
                    <a:p>
                      <a:r>
                        <a:rPr lang="fr-FR" dirty="0" smtClean="0"/>
                        <a:t>foie , rate , pancréas… </a:t>
                      </a:r>
                      <a:r>
                        <a:rPr lang="fr-FR" baseline="0" dirty="0" smtClean="0"/>
                        <a:t>miliaire +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43272"/>
              </p:ext>
            </p:extLst>
          </p:nvPr>
        </p:nvGraphicFramePr>
        <p:xfrm>
          <a:off x="323528" y="260648"/>
          <a:ext cx="4680520" cy="5791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680520"/>
              </a:tblGrid>
              <a:tr h="375816">
                <a:tc>
                  <a:txBody>
                    <a:bodyPr/>
                    <a:lstStyle/>
                    <a:p>
                      <a:r>
                        <a:rPr lang="fr-FR" sz="3200" dirty="0" smtClean="0">
                          <a:latin typeface="Bell MT" pitchFamily="18" charset="0"/>
                        </a:rPr>
                        <a:t>TB</a:t>
                      </a:r>
                      <a:r>
                        <a:rPr lang="fr-FR" sz="3200" baseline="0" dirty="0" smtClean="0">
                          <a:latin typeface="Bell MT" pitchFamily="18" charset="0"/>
                        </a:rPr>
                        <a:t> pulmonaire  (75%)</a:t>
                      </a:r>
                      <a:endParaRPr lang="fr-FR" sz="3200" dirty="0">
                        <a:latin typeface="Bell M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849559"/>
              </p:ext>
            </p:extLst>
          </p:nvPr>
        </p:nvGraphicFramePr>
        <p:xfrm>
          <a:off x="323528" y="1758712"/>
          <a:ext cx="4752528" cy="518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52528"/>
              </a:tblGrid>
              <a:tr h="375816">
                <a:tc>
                  <a:txBody>
                    <a:bodyPr/>
                    <a:lstStyle/>
                    <a:p>
                      <a:r>
                        <a:rPr lang="fr-FR" sz="2800" dirty="0" smtClean="0">
                          <a:latin typeface="Bell MT" pitchFamily="18" charset="0"/>
                        </a:rPr>
                        <a:t>TB</a:t>
                      </a:r>
                      <a:r>
                        <a:rPr lang="fr-FR" sz="2800" baseline="0" dirty="0" smtClean="0">
                          <a:latin typeface="Bell MT" pitchFamily="18" charset="0"/>
                        </a:rPr>
                        <a:t> extra-pulmonaire (25%)</a:t>
                      </a:r>
                      <a:endParaRPr lang="fr-FR" sz="2800" dirty="0">
                        <a:latin typeface="Bell M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3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07000"/>
              </a:lnSpc>
              <a:defRPr/>
            </a:pPr>
            <a:r>
              <a:rPr lang="fr-F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ETIOPATHOGENIE :</a:t>
            </a:r>
            <a:r>
              <a:rPr lang="fr-FR" sz="2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fr-FR" sz="2800" dirty="0" smtClean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fr-FR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b="1" dirty="0" smtClean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L’agent pathogène </a:t>
            </a:r>
            <a:endParaRPr lang="fr-FR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387" name="Espace réservé du contenu 2"/>
          <p:cNvSpPr>
            <a:spLocks noGrp="1"/>
          </p:cNvSpPr>
          <p:nvPr>
            <p:ph idx="1"/>
          </p:nvPr>
        </p:nvSpPr>
        <p:spPr>
          <a:xfrm>
            <a:off x="0" y="1690688"/>
            <a:ext cx="9144000" cy="43513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000" dirty="0" smtClean="0">
                <a:cs typeface="Times New Roman" panose="02020603050405020304" pitchFamily="18" charset="0"/>
              </a:rPr>
              <a:t>Les mycobactéries du complexe </a:t>
            </a:r>
            <a:r>
              <a:rPr lang="fr-FR" sz="2000" dirty="0" err="1" smtClean="0">
                <a:cs typeface="Times New Roman" panose="02020603050405020304" pitchFamily="18" charset="0"/>
              </a:rPr>
              <a:t>Mycobacteriumtuberculosis</a:t>
            </a:r>
            <a:r>
              <a:rPr lang="fr-FR" sz="2000" dirty="0" smtClean="0">
                <a:cs typeface="Times New Roman" panose="02020603050405020304" pitchFamily="18" charset="0"/>
              </a:rPr>
              <a:t>: </a:t>
            </a:r>
            <a:r>
              <a:rPr lang="fr-FR" sz="2000" dirty="0" err="1" smtClean="0">
                <a:cs typeface="Times New Roman" panose="02020603050405020304" pitchFamily="18" charset="0"/>
              </a:rPr>
              <a:t>M.tuberculosis,M</a:t>
            </a:r>
            <a:r>
              <a:rPr lang="fr-FR" sz="2000" dirty="0" smtClean="0">
                <a:cs typeface="Times New Roman" panose="02020603050405020304" pitchFamily="18" charset="0"/>
              </a:rPr>
              <a:t>. </a:t>
            </a:r>
            <a:r>
              <a:rPr lang="fr-FR" sz="2000" dirty="0" err="1" smtClean="0">
                <a:cs typeface="Times New Roman" panose="02020603050405020304" pitchFamily="18" charset="0"/>
              </a:rPr>
              <a:t>africanum</a:t>
            </a:r>
            <a:r>
              <a:rPr lang="fr-FR" sz="2000" dirty="0" smtClean="0">
                <a:cs typeface="Times New Roman" panose="02020603050405020304" pitchFamily="18" charset="0"/>
              </a:rPr>
              <a:t>, M. </a:t>
            </a:r>
            <a:r>
              <a:rPr lang="fr-FR" sz="2000" dirty="0" err="1" smtClean="0">
                <a:cs typeface="Times New Roman" panose="02020603050405020304" pitchFamily="18" charset="0"/>
              </a:rPr>
              <a:t>bovis</a:t>
            </a:r>
            <a:r>
              <a:rPr lang="fr-FR" sz="2000" dirty="0" smtClean="0">
                <a:cs typeface="Times New Roman" panose="02020603050405020304" pitchFamily="18" charset="0"/>
              </a:rPr>
              <a:t>, M. </a:t>
            </a:r>
            <a:r>
              <a:rPr lang="fr-FR" sz="2000" dirty="0" err="1" smtClean="0">
                <a:cs typeface="Times New Roman" panose="02020603050405020304" pitchFamily="18" charset="0"/>
              </a:rPr>
              <a:t>caprae</a:t>
            </a:r>
            <a:r>
              <a:rPr lang="fr-FR" sz="2000" dirty="0" smtClean="0">
                <a:cs typeface="Times New Roman" panose="02020603050405020304" pitchFamily="18" charset="0"/>
              </a:rPr>
              <a:t>, M. </a:t>
            </a:r>
            <a:r>
              <a:rPr lang="fr-FR" sz="2000" dirty="0" err="1" smtClean="0">
                <a:cs typeface="Times New Roman" panose="02020603050405020304" pitchFamily="18" charset="0"/>
              </a:rPr>
              <a:t>microti</a:t>
            </a:r>
            <a:r>
              <a:rPr lang="fr-FR" sz="2000" dirty="0" smtClean="0">
                <a:cs typeface="Times New Roman" panose="02020603050405020304" pitchFamily="18" charset="0"/>
              </a:rPr>
              <a:t>, M. </a:t>
            </a:r>
            <a:r>
              <a:rPr lang="fr-FR" sz="2000" dirty="0" err="1" smtClean="0">
                <a:cs typeface="Times New Roman" panose="02020603050405020304" pitchFamily="18" charset="0"/>
              </a:rPr>
              <a:t>pinnipedi</a:t>
            </a:r>
            <a:r>
              <a:rPr lang="fr-FR" sz="2000" dirty="0" smtClean="0">
                <a:cs typeface="Times New Roman" panose="02020603050405020304" pitchFamily="18" charset="0"/>
              </a:rPr>
              <a:t>, </a:t>
            </a:r>
            <a:r>
              <a:rPr lang="fr-FR" sz="2000" dirty="0" err="1" smtClean="0">
                <a:cs typeface="Times New Roman" panose="02020603050405020304" pitchFamily="18" charset="0"/>
              </a:rPr>
              <a:t>ect</a:t>
            </a:r>
            <a:r>
              <a:rPr lang="fr-FR" sz="2000" dirty="0" smtClean="0">
                <a:cs typeface="Times New Roman" panose="02020603050405020304" pitchFamily="18" charset="0"/>
              </a:rPr>
              <a:t>…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2000" dirty="0" smtClean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000" dirty="0" smtClean="0">
                <a:cs typeface="Times New Roman" panose="02020603050405020304" pitchFamily="18" charset="0"/>
              </a:rPr>
              <a:t>Le bacille de Koch est une mycobactérie de 2 à 5 </a:t>
            </a:r>
            <a:r>
              <a:rPr lang="fr-FR" sz="2000" dirty="0" err="1" smtClean="0">
                <a:cs typeface="Times New Roman" panose="02020603050405020304" pitchFamily="18" charset="0"/>
              </a:rPr>
              <a:t>μm</a:t>
            </a:r>
            <a:r>
              <a:rPr lang="fr-FR" sz="2000" dirty="0" smtClean="0">
                <a:cs typeface="Times New Roman" panose="02020603050405020304" pitchFamily="18" charset="0"/>
              </a:rPr>
              <a:t> de longueur, immobile très sensible à la chaleur mais résistante au froid et à la dessiccation,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2000" dirty="0" smtClean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000" dirty="0" smtClean="0">
                <a:cs typeface="Times New Roman" panose="02020603050405020304" pitchFamily="18" charset="0"/>
              </a:rPr>
              <a:t>Colorée en rouge par la </a:t>
            </a:r>
            <a:r>
              <a:rPr lang="fr-FR" sz="2000" dirty="0" err="1" smtClean="0">
                <a:cs typeface="Times New Roman" panose="02020603050405020304" pitchFamily="18" charset="0"/>
              </a:rPr>
              <a:t>fuchsine,non</a:t>
            </a:r>
            <a:r>
              <a:rPr lang="fr-FR" sz="2000" dirty="0" smtClean="0">
                <a:cs typeface="Times New Roman" panose="02020603050405020304" pitchFamily="18" charset="0"/>
              </a:rPr>
              <a:t> décolorée par l’acide Nitrique ou l’alcool d’où la nomination de bacille </a:t>
            </a:r>
            <a:r>
              <a:rPr lang="fr-FR" sz="2000" dirty="0" err="1" smtClean="0">
                <a:cs typeface="Times New Roman" panose="02020603050405020304" pitchFamily="18" charset="0"/>
              </a:rPr>
              <a:t>acido</a:t>
            </a:r>
            <a:r>
              <a:rPr lang="fr-FR" sz="2000" dirty="0" smtClean="0">
                <a:cs typeface="Times New Roman" panose="02020603050405020304" pitchFamily="18" charset="0"/>
              </a:rPr>
              <a:t>-</a:t>
            </a:r>
            <a:r>
              <a:rPr lang="fr-FR" sz="2000" dirty="0" err="1" smtClean="0">
                <a:cs typeface="Times New Roman" panose="02020603050405020304" pitchFamily="18" charset="0"/>
              </a:rPr>
              <a:t>alcoolo-résistant</a:t>
            </a:r>
            <a:r>
              <a:rPr lang="fr-FR" sz="2000" dirty="0" smtClean="0">
                <a:cs typeface="Times New Roman" panose="02020603050405020304" pitchFamily="18" charset="0"/>
              </a:rPr>
              <a:t> (BAAR).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2000" dirty="0" smtClean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2000" dirty="0" smtClean="0">
                <a:cs typeface="Times New Roman" panose="02020603050405020304" pitchFamily="18" charset="0"/>
              </a:rPr>
              <a:t>Il se  cultive en aérobie stricte entre35et37°C sur milieux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000" dirty="0" smtClean="0">
                <a:cs typeface="Times New Roman" panose="02020603050405020304" pitchFamily="18" charset="0"/>
              </a:rPr>
              <a:t>enrichis notamment celui de </a:t>
            </a:r>
            <a:r>
              <a:rPr lang="fr-FR" sz="2000" b="1" dirty="0" err="1" smtClean="0">
                <a:cs typeface="Times New Roman" panose="02020603050405020304" pitchFamily="18" charset="0"/>
              </a:rPr>
              <a:t>Löwenstein</a:t>
            </a:r>
            <a:r>
              <a:rPr lang="fr-FR" sz="2000" b="1" dirty="0" smtClean="0">
                <a:cs typeface="Times New Roman" panose="02020603050405020304" pitchFamily="18" charset="0"/>
              </a:rPr>
              <a:t>-Jensen.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2000" dirty="0" smtClean="0">
              <a:cs typeface="Times New Roman" panose="02020603050405020304" pitchFamily="18" charset="0"/>
            </a:endParaRPr>
          </a:p>
        </p:txBody>
      </p:sp>
      <p:pic>
        <p:nvPicPr>
          <p:cNvPr id="23556" name="Image 3" descr="La tuberculose du XIX ème au XXI ème sièc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4219575"/>
            <a:ext cx="241935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"/>
          <p:cNvSpPr>
            <a:spLocks noChangeArrowheads="1"/>
          </p:cNvSpPr>
          <p:nvPr/>
        </p:nvSpPr>
        <p:spPr bwMode="auto">
          <a:xfrm>
            <a:off x="6172200" y="6488113"/>
            <a:ext cx="2838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b="1" i="1">
                <a:solidFill>
                  <a:srgbClr val="44546A"/>
                </a:solidFill>
                <a:latin typeface="Calibri" panose="020F0502020204030204" pitchFamily="34" charset="0"/>
              </a:rPr>
              <a:t>Structure du bacille de Koch</a:t>
            </a:r>
            <a:endParaRPr lang="fr-FR"/>
          </a:p>
        </p:txBody>
      </p:sp>
      <p:pic>
        <p:nvPicPr>
          <p:cNvPr id="23558" name="Picture 7" descr="Ces dangereuses bactéries: le bacille de Koch - Planete san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589588"/>
            <a:ext cx="356393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6672877" y="4311734"/>
            <a:ext cx="951272" cy="90702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4968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Mode de contamination :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>
          <a:xfrm>
            <a:off x="250825" y="1341438"/>
            <a:ext cx="8534400" cy="435133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000" smtClean="0">
                <a:cs typeface="Times New Roman" panose="02020603050405020304" pitchFamily="18" charset="0"/>
              </a:rPr>
              <a:t>la voie hématogène(1)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000" smtClean="0">
                <a:cs typeface="Times New Roman" panose="02020603050405020304" pitchFamily="18" charset="0"/>
              </a:rPr>
              <a:t>la voie lymphatique(2)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000" smtClean="0">
                <a:cs typeface="Times New Roman" panose="02020603050405020304" pitchFamily="18" charset="0"/>
              </a:rPr>
              <a:t> la  voie exogène(3)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000" smtClean="0">
                <a:cs typeface="Times New Roman" panose="02020603050405020304" pitchFamily="18" charset="0"/>
              </a:rPr>
              <a:t>La voie endogènes (4)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sz="2000" smtClean="0">
                <a:cs typeface="Times New Roman" panose="02020603050405020304" pitchFamily="18" charset="0"/>
              </a:rPr>
              <a:t>la contamination par contiguïté (5)</a:t>
            </a:r>
          </a:p>
          <a:p>
            <a:pPr eaLnBrk="1" hangingPunct="1"/>
            <a:endParaRPr lang="fr-FR" sz="2400" smtClean="0"/>
          </a:p>
          <a:p>
            <a:pPr eaLnBrk="1" hangingPunct="1"/>
            <a:endParaRPr lang="fr-FR" smtClean="0"/>
          </a:p>
        </p:txBody>
      </p:sp>
      <p:pic>
        <p:nvPicPr>
          <p:cNvPr id="25604" name="Espace réservé du contenu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251200"/>
            <a:ext cx="78867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Transmission — FARES asb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1831975"/>
            <a:ext cx="23812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/>
          <p:cNvSpPr/>
          <p:nvPr/>
        </p:nvSpPr>
        <p:spPr>
          <a:xfrm>
            <a:off x="2195513" y="5445125"/>
            <a:ext cx="522287" cy="490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Ellipse 9"/>
          <p:cNvSpPr/>
          <p:nvPr/>
        </p:nvSpPr>
        <p:spPr>
          <a:xfrm>
            <a:off x="4310063" y="4449763"/>
            <a:ext cx="523875" cy="490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Ellipse 10"/>
          <p:cNvSpPr/>
          <p:nvPr/>
        </p:nvSpPr>
        <p:spPr>
          <a:xfrm>
            <a:off x="2178050" y="3213100"/>
            <a:ext cx="522288" cy="490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Ellipse 11"/>
          <p:cNvSpPr/>
          <p:nvPr/>
        </p:nvSpPr>
        <p:spPr>
          <a:xfrm>
            <a:off x="4256088" y="5784850"/>
            <a:ext cx="523875" cy="490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Ellipse 12"/>
          <p:cNvSpPr/>
          <p:nvPr/>
        </p:nvSpPr>
        <p:spPr>
          <a:xfrm>
            <a:off x="8135938" y="5399088"/>
            <a:ext cx="522287" cy="490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llipse 13"/>
          <p:cNvSpPr/>
          <p:nvPr/>
        </p:nvSpPr>
        <p:spPr>
          <a:xfrm>
            <a:off x="7226300" y="3006725"/>
            <a:ext cx="523875" cy="490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32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869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 algn="ctr" eaLnBrk="1" hangingPunct="1">
              <a:defRPr/>
            </a:pPr>
            <a:r>
              <a:rPr lang="fr-FR" sz="36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Facteurs favorisants </a:t>
            </a:r>
            <a:r>
              <a:rPr lang="fr-F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F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Espace réservé du contenu 1"/>
          <p:cNvSpPr>
            <a:spLocks noGrp="1"/>
          </p:cNvSpPr>
          <p:nvPr>
            <p:ph idx="1"/>
          </p:nvPr>
        </p:nvSpPr>
        <p:spPr>
          <a:xfrm>
            <a:off x="395288" y="1412875"/>
            <a:ext cx="7886700" cy="4351338"/>
          </a:xfrm>
        </p:spPr>
        <p:txBody>
          <a:bodyPr rtlCol="0">
            <a:normAutofit fontScale="92500" lnSpcReduction="20000"/>
          </a:bodyPr>
          <a:lstStyle/>
          <a:p>
            <a:pPr eaLnBrk="1" hangingPunct="1">
              <a:defRPr/>
            </a:pPr>
            <a:r>
              <a:rPr lang="fr-FR" sz="2400" dirty="0">
                <a:cs typeface="Times New Roman" panose="02020603050405020304" pitchFamily="18" charset="0"/>
              </a:rPr>
              <a:t>L'infection pandémique d'immunodéficience </a:t>
            </a:r>
            <a:r>
              <a:rPr lang="fr-FR" sz="2400" dirty="0" smtClean="0">
                <a:cs typeface="Times New Roman" panose="02020603050405020304" pitchFamily="18" charset="0"/>
              </a:rPr>
              <a:t>acquise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fr-FR" sz="2400" dirty="0" smtClean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fr-FR" sz="2400" dirty="0">
                <a:cs typeface="Times New Roman" panose="02020603050405020304" pitchFamily="18" charset="0"/>
              </a:rPr>
              <a:t>la cirrhose </a:t>
            </a:r>
            <a:r>
              <a:rPr lang="fr-FR" sz="2400" dirty="0" smtClean="0">
                <a:cs typeface="Times New Roman" panose="02020603050405020304" pitchFamily="18" charset="0"/>
              </a:rPr>
              <a:t>,</a:t>
            </a:r>
            <a:r>
              <a:rPr lang="fr-FR" sz="2400" dirty="0">
                <a:cs typeface="Times New Roman" panose="02020603050405020304" pitchFamily="18" charset="0"/>
              </a:rPr>
              <a:t> l’insuffisance rénale </a:t>
            </a:r>
            <a:r>
              <a:rPr lang="fr-FR" sz="2400" dirty="0" smtClean="0">
                <a:cs typeface="Times New Roman" panose="02020603050405020304" pitchFamily="18" charset="0"/>
              </a:rPr>
              <a:t>chronique, L’éthylisme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sz="2400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fr-FR" sz="2400" dirty="0" smtClean="0">
                <a:cs typeface="Times New Roman" panose="02020603050405020304" pitchFamily="18" charset="0"/>
              </a:rPr>
              <a:t>Les </a:t>
            </a:r>
            <a:r>
              <a:rPr lang="fr-FR" sz="2400" dirty="0">
                <a:cs typeface="Times New Roman" panose="02020603050405020304" pitchFamily="18" charset="0"/>
              </a:rPr>
              <a:t>faibles conditions socio-économiques des pauvres, des pauvres hygiène et </a:t>
            </a:r>
            <a:r>
              <a:rPr lang="fr-FR" sz="2400" dirty="0" smtClean="0">
                <a:cs typeface="Times New Roman" panose="02020603050405020304" pitchFamily="18" charset="0"/>
              </a:rPr>
              <a:t>surpopulation</a:t>
            </a:r>
            <a:r>
              <a:rPr lang="fr-FR" sz="2400" dirty="0">
                <a:cs typeface="Times New Roman" panose="02020603050405020304" pitchFamily="18" charset="0"/>
              </a:rPr>
              <a:t> </a:t>
            </a:r>
            <a:endParaRPr lang="fr-FR" sz="24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sz="2400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fr-FR" sz="2400" dirty="0">
                <a:cs typeface="Times New Roman" panose="02020603050405020304" pitchFamily="18" charset="0"/>
              </a:rPr>
              <a:t>L’utilisation d’anti-TNFα </a:t>
            </a:r>
            <a:r>
              <a:rPr lang="fr-FR" sz="2400" dirty="0" smtClean="0">
                <a:cs typeface="Times New Roman" panose="02020603050405020304" pitchFamily="18" charset="0"/>
              </a:rPr>
              <a:t>, </a:t>
            </a:r>
            <a:r>
              <a:rPr lang="fr-FR" sz="2400" dirty="0">
                <a:cs typeface="Times New Roman" panose="02020603050405020304" pitchFamily="18" charset="0"/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sz="2400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fr-FR" sz="2400" dirty="0">
                <a:cs typeface="Times New Roman" panose="02020603050405020304" pitchFamily="18" charset="0"/>
              </a:rPr>
              <a:t>La BCG-thérapie pour cancer de la </a:t>
            </a:r>
            <a:r>
              <a:rPr lang="fr-FR" sz="2400" dirty="0" smtClean="0">
                <a:cs typeface="Times New Roman" panose="02020603050405020304" pitchFamily="18" charset="0"/>
              </a:rPr>
              <a:t>vessie.</a:t>
            </a:r>
            <a:endParaRPr lang="fr-FR" sz="2400" dirty="0">
              <a:cs typeface="Times New Roman" panose="02020603050405020304" pitchFamily="18" charset="0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fr-FR" sz="2400" dirty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fr-FR" sz="2400" dirty="0">
                <a:cs typeface="Times New Roman" panose="02020603050405020304" pitchFamily="18" charset="0"/>
              </a:rPr>
              <a:t>Diabète </a:t>
            </a:r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349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1410392" y="603878"/>
            <a:ext cx="4916658" cy="685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12576" y="3951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                 </a:t>
            </a:r>
            <a:r>
              <a:rPr lang="fr-FR" b="1" dirty="0" smtClean="0"/>
              <a:t>Signes cliniques communs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125265"/>
            <a:ext cx="7886700" cy="3701397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Terrain, notion de contage tuberculeux, vaccin ? </a:t>
            </a:r>
          </a:p>
          <a:p>
            <a:r>
              <a:rPr lang="fr-FR" dirty="0" smtClean="0"/>
              <a:t>Atteinte pulmonaire associée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/>
              <a:t>Les plus fréquents  &gt; 80 %</a:t>
            </a:r>
            <a:endParaRPr lang="fr-FR" b="1" dirty="0"/>
          </a:p>
          <a:p>
            <a:r>
              <a:rPr lang="fr-FR" dirty="0" smtClean="0"/>
              <a:t>Signes généraux : fièvre, AEG, asthénie,  sueurs nocturnes </a:t>
            </a:r>
          </a:p>
          <a:p>
            <a:r>
              <a:rPr lang="fr-FR" dirty="0" smtClean="0"/>
              <a:t>Douleurs abdominales </a:t>
            </a:r>
          </a:p>
          <a:p>
            <a:r>
              <a:rPr lang="fr-FR" dirty="0" smtClean="0"/>
              <a:t>Amaigrissement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/>
              <a:t>D’autres moins fréquents  &lt; 30 % </a:t>
            </a:r>
          </a:p>
          <a:p>
            <a:r>
              <a:rPr lang="fr-FR" smtClean="0"/>
              <a:t>Toux</a:t>
            </a:r>
            <a:endParaRPr lang="fr-FR" dirty="0" smtClean="0"/>
          </a:p>
          <a:p>
            <a:r>
              <a:rPr lang="fr-FR" dirty="0" smtClean="0"/>
              <a:t>Diarrhée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925056" y="2762464"/>
            <a:ext cx="2943665" cy="3481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6" name="Rectangle à coins arrondis 5"/>
          <p:cNvSpPr/>
          <p:nvPr/>
        </p:nvSpPr>
        <p:spPr>
          <a:xfrm>
            <a:off x="891447" y="4096014"/>
            <a:ext cx="3724422" cy="3692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17330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flèche horizontale 3"/>
          <p:cNvSpPr/>
          <p:nvPr/>
        </p:nvSpPr>
        <p:spPr>
          <a:xfrm>
            <a:off x="971600" y="332656"/>
            <a:ext cx="8064896" cy="864096"/>
          </a:xfrm>
          <a:prstGeom prst="leftRightArrow">
            <a:avLst>
              <a:gd name="adj1" fmla="val 100000"/>
              <a:gd name="adj2" fmla="val 8660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0000"/>
                </a:solidFill>
                <a:latin typeface="Bell MT" pitchFamily="18" charset="0"/>
              </a:rPr>
              <a:t>Tuberculose intestinale </a:t>
            </a:r>
            <a:endParaRPr lang="fr-FR" sz="3200" b="1" dirty="0">
              <a:solidFill>
                <a:srgbClr val="FF0000"/>
              </a:solidFill>
              <a:latin typeface="Bell MT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2136339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Bell MT" pitchFamily="18" charset="0"/>
              </a:rPr>
              <a:t>- localisation </a:t>
            </a:r>
            <a:r>
              <a:rPr lang="fr-FR" sz="2400" dirty="0">
                <a:latin typeface="Bell MT" pitchFamily="18" charset="0"/>
              </a:rPr>
              <a:t>du bacille de Kock (BK) au niveau de l’intestin responsable de processus </a:t>
            </a:r>
            <a:r>
              <a:rPr lang="fr-FR" sz="2400" dirty="0" smtClean="0">
                <a:latin typeface="Bell MT" pitchFamily="18" charset="0"/>
              </a:rPr>
              <a:t>inflammatoire.</a:t>
            </a:r>
          </a:p>
          <a:p>
            <a:endParaRPr lang="fr-FR" sz="2400" dirty="0" smtClean="0">
              <a:latin typeface="Bell MT" pitchFamily="18" charset="0"/>
            </a:endParaRPr>
          </a:p>
          <a:p>
            <a:r>
              <a:rPr lang="fr-FR" sz="2400" dirty="0" smtClean="0">
                <a:latin typeface="Bell MT" pitchFamily="18" charset="0"/>
              </a:rPr>
              <a:t>- peut </a:t>
            </a:r>
            <a:r>
              <a:rPr lang="fr-FR" sz="2400" dirty="0">
                <a:latin typeface="Bell MT" pitchFamily="18" charset="0"/>
              </a:rPr>
              <a:t>intéresser toutes les portions du tube </a:t>
            </a:r>
            <a:r>
              <a:rPr lang="fr-FR" sz="2400" dirty="0" smtClean="0">
                <a:latin typeface="Bell MT" pitchFamily="18" charset="0"/>
              </a:rPr>
              <a:t>digestif</a:t>
            </a:r>
          </a:p>
          <a:p>
            <a:endParaRPr lang="fr-FR" sz="2400" dirty="0">
              <a:latin typeface="Bell MT" pitchFamily="18" charset="0"/>
            </a:endParaRPr>
          </a:p>
          <a:p>
            <a:r>
              <a:rPr lang="fr-FR" sz="2400" dirty="0" smtClean="0">
                <a:solidFill>
                  <a:srgbClr val="FF0000"/>
                </a:solidFill>
                <a:latin typeface="Bell MT" pitchFamily="18" charset="0"/>
              </a:rPr>
              <a:t>- la </a:t>
            </a:r>
            <a:r>
              <a:rPr lang="fr-FR" sz="2400" dirty="0">
                <a:solidFill>
                  <a:srgbClr val="FF0000"/>
                </a:solidFill>
                <a:latin typeface="Bell MT" pitchFamily="18" charset="0"/>
              </a:rPr>
              <a:t>région iléo-cæcale </a:t>
            </a:r>
            <a:r>
              <a:rPr lang="fr-FR" sz="2400" dirty="0">
                <a:latin typeface="Bell MT" pitchFamily="18" charset="0"/>
              </a:rPr>
              <a:t>: siège </a:t>
            </a:r>
            <a:r>
              <a:rPr lang="fr-FR" sz="2400" dirty="0" smtClean="0">
                <a:latin typeface="Bell MT" pitchFamily="18" charset="0"/>
              </a:rPr>
              <a:t>préférentiel </a:t>
            </a:r>
          </a:p>
          <a:p>
            <a:endParaRPr lang="fr-FR" sz="2400" dirty="0" smtClean="0">
              <a:latin typeface="Bell MT" pitchFamily="18" charset="0"/>
            </a:endParaRPr>
          </a:p>
          <a:p>
            <a:pPr algn="ctr"/>
            <a:r>
              <a:rPr lang="fr-FR" sz="2400" i="1" dirty="0" smtClean="0">
                <a:latin typeface="Bell MT" pitchFamily="18" charset="0"/>
              </a:rPr>
              <a:t> </a:t>
            </a:r>
            <a:r>
              <a:rPr lang="fr-FR" sz="2400" i="1" dirty="0">
                <a:latin typeface="Bell MT" pitchFamily="18" charset="0"/>
              </a:rPr>
              <a:t>richesse en tissu </a:t>
            </a:r>
            <a:r>
              <a:rPr lang="fr-FR" sz="2400" i="1" dirty="0" smtClean="0">
                <a:latin typeface="Bell MT" pitchFamily="18" charset="0"/>
              </a:rPr>
              <a:t>lymphatique (plaque de </a:t>
            </a:r>
            <a:r>
              <a:rPr lang="fr-FR" sz="2400" i="1" dirty="0" err="1" smtClean="0">
                <a:latin typeface="Bell MT" pitchFamily="18" charset="0"/>
              </a:rPr>
              <a:t>peyer</a:t>
            </a:r>
            <a:r>
              <a:rPr lang="fr-FR" sz="2400" i="1" dirty="0" smtClean="0">
                <a:latin typeface="Bell MT" pitchFamily="18" charset="0"/>
              </a:rPr>
              <a:t>) , la </a:t>
            </a:r>
            <a:r>
              <a:rPr lang="fr-FR" sz="2400" i="1" dirty="0">
                <a:latin typeface="Bell MT" pitchFamily="18" charset="0"/>
              </a:rPr>
              <a:t>stase physiologique </a:t>
            </a:r>
            <a:r>
              <a:rPr lang="fr-FR" sz="2400" i="1" dirty="0" smtClean="0">
                <a:latin typeface="Bell MT" pitchFamily="18" charset="0"/>
              </a:rPr>
              <a:t>, la </a:t>
            </a:r>
            <a:r>
              <a:rPr lang="fr-FR" sz="2400" i="1" dirty="0">
                <a:latin typeface="Bell MT" pitchFamily="18" charset="0"/>
              </a:rPr>
              <a:t>réduction de l’activité digestive  </a:t>
            </a:r>
          </a:p>
        </p:txBody>
      </p:sp>
      <p:sp>
        <p:nvSpPr>
          <p:cNvPr id="8" name="Ellipse 7"/>
          <p:cNvSpPr/>
          <p:nvPr/>
        </p:nvSpPr>
        <p:spPr>
          <a:xfrm>
            <a:off x="57200" y="282352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01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2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21269</TotalTime>
  <Words>2024</Words>
  <Application>Microsoft Office PowerPoint</Application>
  <PresentationFormat>Affichage à l'écran (4:3)</PresentationFormat>
  <Paragraphs>413</Paragraphs>
  <Slides>38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6" baseType="lpstr">
      <vt:lpstr>Arial</vt:lpstr>
      <vt:lpstr>Baskerville Old Face</vt:lpstr>
      <vt:lpstr>Bell MT</vt:lpstr>
      <vt:lpstr>Calibri</vt:lpstr>
      <vt:lpstr>Monotype Corsiva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ETIOPATHOGENIE :   L’agent pathogène </vt:lpstr>
      <vt:lpstr>Mode de contamination :</vt:lpstr>
      <vt:lpstr>Facteurs favorisants  </vt:lpstr>
      <vt:lpstr>                  Signes cliniques communs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Tests immunologiques  l’intra dermo réaction à la tuberculine (IDR):  </vt:lpstr>
      <vt:lpstr> Tests de l’interféron Gamma:</vt:lpstr>
      <vt:lpstr>La génétique moléculaire: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TRAITEMENT  </vt:lpstr>
      <vt:lpstr>SCHEMAS THERAPEUTIQUES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tubeculose intestinale</dc:title>
  <dc:creator>Chirurgie B</dc:creator>
  <cp:lastModifiedBy>MEDDAH</cp:lastModifiedBy>
  <cp:revision>102</cp:revision>
  <dcterms:created xsi:type="dcterms:W3CDTF">2016-10-27T11:11:26Z</dcterms:created>
  <dcterms:modified xsi:type="dcterms:W3CDTF">2022-02-09T12:50:44Z</dcterms:modified>
</cp:coreProperties>
</file>