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285" r:id="rId3"/>
    <p:sldId id="257" r:id="rId4"/>
    <p:sldId id="259" r:id="rId5"/>
    <p:sldId id="283" r:id="rId6"/>
    <p:sldId id="286" r:id="rId7"/>
    <p:sldId id="287" r:id="rId8"/>
    <p:sldId id="288" r:id="rId9"/>
    <p:sldId id="28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0" r:id="rId20"/>
    <p:sldId id="272" r:id="rId21"/>
    <p:sldId id="290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96" autoAdjust="0"/>
  </p:normalViewPr>
  <p:slideViewPr>
    <p:cSldViewPr>
      <p:cViewPr>
        <p:scale>
          <a:sx n="34" d="100"/>
          <a:sy n="34" d="100"/>
        </p:scale>
        <p:origin x="-1162" y="-3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23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670A9-FFCD-4417-9BDC-D90EA5CF0AA2}" type="datetimeFigureOut">
              <a:rPr lang="fr-FR" smtClean="0"/>
              <a:pPr/>
              <a:t>27/10/2021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F4320-18D3-4287-903F-D4BF19EE6E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1DEFEF-3D28-444A-BEAC-A1AB2704BA0D}" type="slidenum">
              <a:rPr lang="fr-FR"/>
              <a:pPr/>
              <a:t>5</a:t>
            </a:fld>
            <a:endParaRPr lang="fr-FR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30250"/>
            <a:ext cx="4462463" cy="334645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560" y="4341242"/>
            <a:ext cx="5590881" cy="4117926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27/10/2021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27/10/2021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27/10/2021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27/10/2021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27/10/2021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27/10/2021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27/10/2021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27/10/2021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27/10/2021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27/10/2021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27/10/2021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27/10/2021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Syndrome d intestin irritable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717032"/>
            <a:ext cx="8064896" cy="192176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Réalisé par Dr </a:t>
            </a:r>
            <a:r>
              <a:rPr lang="fr-FR" dirty="0" err="1" smtClean="0">
                <a:solidFill>
                  <a:srgbClr val="7030A0"/>
                </a:solidFill>
              </a:rPr>
              <a:t>ferria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4eme année de médecine  gastroentérologie 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Faculté de médecine de Constantine 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 année  2021-2022</a:t>
            </a: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III-ÉPIDÉMIOLOGIE 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fr-FR" dirty="0" smtClean="0"/>
              <a:t>Motif  fréquent de consultation en médecine générale et en </a:t>
            </a:r>
            <a:r>
              <a:rPr lang="fr-FR" dirty="0" err="1" smtClean="0"/>
              <a:t>gastro</a:t>
            </a:r>
            <a:endParaRPr lang="fr-FR" dirty="0" smtClean="0"/>
          </a:p>
          <a:p>
            <a:r>
              <a:rPr lang="fr-FR" dirty="0" smtClean="0"/>
              <a:t>touche environ 5 à 30%  de la population générale</a:t>
            </a:r>
          </a:p>
          <a:p>
            <a:r>
              <a:rPr lang="fr-FR" dirty="0" smtClean="0"/>
              <a:t>Age: </a:t>
            </a:r>
            <a:r>
              <a:rPr lang="fr-FR" dirty="0" err="1" smtClean="0"/>
              <a:t>predominace</a:t>
            </a:r>
            <a:r>
              <a:rPr lang="fr-FR" dirty="0" smtClean="0"/>
              <a:t> chez  l’adulte entre 30 et 50 ans</a:t>
            </a:r>
          </a:p>
          <a:p>
            <a:r>
              <a:rPr lang="fr-FR" dirty="0" err="1" smtClean="0"/>
              <a:t>Sex</a:t>
            </a:r>
            <a:r>
              <a:rPr lang="fr-FR" dirty="0" smtClean="0"/>
              <a:t> ratio H/F:1/3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VI-PHYSIOPATHOLOGIE :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complexe, multifactorielle, intriguée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fr-FR" dirty="0" smtClean="0"/>
              <a:t>  Trouble de la motricité intestinale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Trouble de la sensibilité intestinale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Facteur alimentaire(fibre/</a:t>
            </a:r>
            <a:r>
              <a:rPr lang="fr-FR" dirty="0" err="1" smtClean="0"/>
              <a:t>fermentiscible</a:t>
            </a:r>
            <a:r>
              <a:rPr lang="fr-FR" dirty="0" smtClean="0"/>
              <a:t>/allergie)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Facteur immunitaire : SII post infection( agent infectieux/trouble de la perméabilité intestinale)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Rôle de </a:t>
            </a:r>
            <a:r>
              <a:rPr lang="fr-FR" dirty="0" err="1" smtClean="0"/>
              <a:t>microbiote</a:t>
            </a:r>
            <a:r>
              <a:rPr lang="fr-FR" dirty="0" smtClean="0"/>
              <a:t> intestinale (modification quantitative ou qualitative)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 err="1" smtClean="0"/>
              <a:t>dysregulation</a:t>
            </a:r>
            <a:r>
              <a:rPr lang="fr-FR" dirty="0" smtClean="0"/>
              <a:t> des neurotransmetteurs du SN entérique( </a:t>
            </a:r>
            <a:r>
              <a:rPr lang="fr-FR" dirty="0" err="1" smtClean="0"/>
              <a:t>recep</a:t>
            </a:r>
            <a:r>
              <a:rPr lang="fr-FR" dirty="0" smtClean="0"/>
              <a:t> 5HT3 .4. recapture de sérotonine)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Facteur psychique: stress .anxiété ;dépression obsession ;repos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fr-FR" b="1" dirty="0" smtClean="0"/>
              <a:t>Dysfonction de l axe cerveau-intestin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V-CLINIQUE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fr-FR" b="1" dirty="0" smtClean="0">
                <a:solidFill>
                  <a:srgbClr val="002060"/>
                </a:solidFill>
              </a:rPr>
              <a:t>CARACTERE DE DE LA DOULEUR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/>
              <a:t>Siège </a:t>
            </a:r>
            <a:r>
              <a:rPr lang="fr-FR" dirty="0" smtClean="0"/>
              <a:t>:  Localisée  FIG ou diffuse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/>
              <a:t> Irradiation </a:t>
            </a:r>
            <a:r>
              <a:rPr lang="fr-FR" dirty="0" smtClean="0"/>
              <a:t>: souvent le long du cadre colique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/>
              <a:t> Type </a:t>
            </a:r>
            <a:r>
              <a:rPr lang="fr-FR" dirty="0" smtClean="0"/>
              <a:t>: colique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/>
              <a:t>Intensité</a:t>
            </a:r>
            <a:r>
              <a:rPr lang="fr-FR" dirty="0" smtClean="0"/>
              <a:t> :  modérée,  intense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fr-FR" b="1" dirty="0" smtClean="0"/>
              <a:t>Durée </a:t>
            </a:r>
            <a:r>
              <a:rPr lang="fr-FR" dirty="0" smtClean="0"/>
              <a:t>: paroxystique ou continue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fr-FR" b="1" dirty="0" smtClean="0"/>
              <a:t>Horaire de survenue </a:t>
            </a:r>
            <a:r>
              <a:rPr lang="fr-FR" dirty="0" smtClean="0"/>
              <a:t>:  diurne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fr-FR" b="1" dirty="0" smtClean="0"/>
              <a:t>Facteur déclenchant </a:t>
            </a:r>
            <a:r>
              <a:rPr lang="fr-FR" dirty="0" smtClean="0"/>
              <a:t>: repas, stress,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fr-FR" b="1" dirty="0" smtClean="0"/>
              <a:t>Facteur calmant </a:t>
            </a:r>
            <a:r>
              <a:rPr lang="fr-FR" dirty="0" smtClean="0"/>
              <a:t>: émission de selles ou de gaz, repos, vacances, médicaments (antispasmodiques)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/>
              <a:t> Évolution </a:t>
            </a:r>
            <a:r>
              <a:rPr lang="fr-FR" dirty="0" smtClean="0"/>
              <a:t>: chronique /période crises et d accalmies</a:t>
            </a:r>
          </a:p>
          <a:p>
            <a:pPr>
              <a:buFont typeface="Wingdings" pitchFamily="2" charset="2"/>
              <a:buChar char="§"/>
            </a:pP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V-CLINIQUE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2) Ballonnement abdominal</a:t>
            </a:r>
            <a:r>
              <a:rPr lang="fr-FR" dirty="0" smtClean="0"/>
              <a:t>: localise ou diffus souvent postprandial</a:t>
            </a:r>
          </a:p>
          <a:p>
            <a:pPr marL="514350" indent="-51435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3) troubles du transit 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b="1" dirty="0" smtClean="0"/>
              <a:t>Constipation : </a:t>
            </a:r>
            <a:r>
              <a:rPr lang="fr-FR" dirty="0" smtClean="0"/>
              <a:t> moins de 3 selles par semaine </a:t>
            </a:r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b="1" dirty="0" smtClean="0"/>
              <a:t>Diarrhée : </a:t>
            </a:r>
            <a:r>
              <a:rPr lang="fr-FR" dirty="0" smtClean="0"/>
              <a:t>nombre de selles à 3/24h,</a:t>
            </a:r>
            <a:r>
              <a:rPr lang="fr-FR" b="1" dirty="0" smtClean="0"/>
              <a:t> </a:t>
            </a:r>
            <a:r>
              <a:rPr lang="fr-FR" dirty="0" smtClean="0"/>
              <a:t>le poids de selle supérieur à 300g/24h </a:t>
            </a:r>
          </a:p>
          <a:p>
            <a:pPr>
              <a:buNone/>
            </a:pPr>
            <a:r>
              <a:rPr lang="fr-FR" dirty="0" smtClean="0"/>
              <a:t>− Un horaire postprandial et souvent matinal</a:t>
            </a:r>
          </a:p>
          <a:p>
            <a:pPr>
              <a:buNone/>
            </a:pPr>
            <a:r>
              <a:rPr lang="fr-FR" dirty="0" smtClean="0"/>
              <a:t>− La présence de résidus alimentaires ingérés </a:t>
            </a:r>
          </a:p>
          <a:p>
            <a:pPr>
              <a:buNone/>
            </a:pPr>
            <a:r>
              <a:rPr lang="fr-FR" dirty="0" smtClean="0"/>
              <a:t>− Une sensation d’impériosité</a:t>
            </a:r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b="1" dirty="0" smtClean="0"/>
              <a:t>Alternance de constipation et de diarrhée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V-CLINIQUE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Autres symptômes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</a:rPr>
              <a:t>Manifestations digestives 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Nausées, éructations, (mauvaise haleine),dyspepsie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Prurit anal, algies </a:t>
            </a:r>
            <a:r>
              <a:rPr lang="fr-FR" dirty="0" err="1" smtClean="0"/>
              <a:t>ano</a:t>
            </a:r>
            <a:r>
              <a:rPr lang="fr-FR" dirty="0" smtClean="0"/>
              <a:t>-rectales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fr-FR" b="1" dirty="0" smtClean="0">
                <a:solidFill>
                  <a:srgbClr val="002060"/>
                </a:solidFill>
              </a:rPr>
              <a:t>Manifestations extradigestives 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− Asthénie, céphalées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− Lombalgies, </a:t>
            </a:r>
            <a:r>
              <a:rPr lang="fr-FR" dirty="0" err="1" smtClean="0"/>
              <a:t>fibro</a:t>
            </a:r>
            <a:r>
              <a:rPr lang="fr-FR" dirty="0" smtClean="0"/>
              <a:t> myalgies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− Palpitations,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dyspareunie, cystalgies, douleurs pelviennes</a:t>
            </a:r>
          </a:p>
          <a:p>
            <a:pPr>
              <a:buFont typeface="Wingdings" pitchFamily="2" charset="2"/>
              <a:buChar char="ü"/>
            </a:pP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V-CLINIQUE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b="1" u="sng" dirty="0" smtClean="0">
                <a:solidFill>
                  <a:srgbClr val="FF0000"/>
                </a:solidFill>
              </a:rPr>
              <a:t>rechercher des signes d alarme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accent1"/>
                </a:solidFill>
              </a:rPr>
              <a:t>Symptômes d’apparition récente ou aggravés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accent1"/>
                </a:solidFill>
              </a:rPr>
              <a:t>   Masse abdominale+Altération de l’état général : amaigrissement  +ANEMIE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accent1"/>
                </a:solidFill>
              </a:rPr>
              <a:t> Antécédents familiaux de : Polype/Cancer colorectal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0" y="1916832"/>
            <a:ext cx="8820472" cy="20882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rgbClr val="FF0000"/>
                </a:solidFill>
              </a:rPr>
              <a:t>Age plus  50 ans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rgbClr val="FF0000"/>
                </a:solidFill>
              </a:rPr>
              <a:t>Présence de sang dans les selles (</a:t>
            </a:r>
            <a:r>
              <a:rPr lang="fr-FR" sz="2800" dirty="0" err="1" smtClean="0">
                <a:solidFill>
                  <a:srgbClr val="FF0000"/>
                </a:solidFill>
              </a:rPr>
              <a:t>réctorragies</a:t>
            </a:r>
            <a:r>
              <a:rPr lang="fr-FR" sz="2800" dirty="0" smtClean="0">
                <a:solidFill>
                  <a:srgbClr val="FF0000"/>
                </a:solidFill>
              </a:rPr>
              <a:t>, méléna)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rgbClr val="FF0000"/>
                </a:solidFill>
              </a:rPr>
              <a:t>diarrhée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V-clinique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examen clinique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>
                <a:solidFill>
                  <a:srgbClr val="00B050"/>
                </a:solidFill>
              </a:rPr>
              <a:t>Il est pauvre, contrastant avec la richesse des signes fonctionnels</a:t>
            </a:r>
            <a:r>
              <a:rPr lang="fr-FR" b="1" dirty="0" smtClean="0"/>
              <a:t>. </a:t>
            </a:r>
          </a:p>
          <a:p>
            <a:r>
              <a:rPr lang="fr-FR" dirty="0" smtClean="0"/>
              <a:t> Une douleur à la palpation du cadre colique ou d’une fosse iliaque gauche</a:t>
            </a:r>
          </a:p>
          <a:p>
            <a:r>
              <a:rPr lang="fr-FR" dirty="0" smtClean="0"/>
              <a:t>Un météorisme abdominal</a:t>
            </a:r>
          </a:p>
          <a:p>
            <a:r>
              <a:rPr lang="fr-FR" dirty="0" smtClean="0"/>
              <a:t>Toucher rectal: pour éliminer une tumeur rectale ou une </a:t>
            </a:r>
            <a:r>
              <a:rPr lang="fr-FR" dirty="0" err="1" smtClean="0"/>
              <a:t>dyschésie</a:t>
            </a:r>
            <a:r>
              <a:rPr lang="fr-FR" dirty="0" smtClean="0"/>
              <a:t> </a:t>
            </a:r>
          </a:p>
          <a:p>
            <a:r>
              <a:rPr lang="fr-FR" dirty="0" smtClean="0"/>
              <a:t>Examen de la thyroïde et des aires ganglionnaires(</a:t>
            </a:r>
            <a:r>
              <a:rPr lang="fr-FR" dirty="0" err="1" smtClean="0"/>
              <a:t>gg</a:t>
            </a:r>
            <a:r>
              <a:rPr lang="fr-FR" dirty="0" smtClean="0"/>
              <a:t> de </a:t>
            </a:r>
            <a:r>
              <a:rPr lang="fr-FR" dirty="0" err="1" smtClean="0"/>
              <a:t>troisier</a:t>
            </a:r>
            <a:r>
              <a:rPr lang="fr-FR" dirty="0" smtClean="0"/>
              <a:t> )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VI-Les</a:t>
            </a:r>
            <a:r>
              <a:rPr lang="fr-FR" dirty="0" smtClean="0">
                <a:solidFill>
                  <a:srgbClr val="FF0000"/>
                </a:solidFill>
              </a:rPr>
              <a:t> examens complémentaires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fr-FR" dirty="0" smtClean="0"/>
              <a:t>Le diagnostic de SII </a:t>
            </a:r>
            <a:r>
              <a:rPr lang="fr-FR" b="1" dirty="0" smtClean="0">
                <a:solidFill>
                  <a:srgbClr val="FF0000"/>
                </a:solidFill>
              </a:rPr>
              <a:t>reste un diagnostic d exclusion </a:t>
            </a:r>
            <a:r>
              <a:rPr lang="fr-FR" dirty="0" smtClean="0"/>
              <a:t>qui nécessite une examens complémentaires pour éliminer une pathologie organique notamment cancéreuse néanmoins </a:t>
            </a:r>
            <a:r>
              <a:rPr lang="fr-FR" b="1" u="sng" dirty="0" smtClean="0">
                <a:solidFill>
                  <a:schemeClr val="accent3"/>
                </a:solidFill>
              </a:rPr>
              <a:t>ils ne sont pas systématiques chez tout les patients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b="1" dirty="0" smtClean="0"/>
              <a:t>Les examens complémentaires </a:t>
            </a:r>
            <a:r>
              <a:rPr lang="fr-FR" dirty="0" smtClean="0"/>
              <a:t>sont indiques en cas:  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solidFill>
                  <a:srgbClr val="0070C0"/>
                </a:solidFill>
              </a:rPr>
              <a:t>sujet âgé plus de 50 ans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0070C0"/>
                </a:solidFill>
              </a:rPr>
              <a:t>des signes d alarme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solidFill>
                  <a:srgbClr val="0070C0"/>
                </a:solidFill>
              </a:rPr>
              <a:t>absence de réponse au traitement empirique</a:t>
            </a:r>
            <a:endParaRPr lang="fr-F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31800"/>
            <a:ext cx="8229600" cy="981075"/>
          </a:xfrm>
        </p:spPr>
        <p:txBody>
          <a:bodyPr/>
          <a:lstStyle/>
          <a:p>
            <a:r>
              <a:rPr lang="fr-FR" sz="3600" dirty="0" err="1" smtClean="0">
                <a:solidFill>
                  <a:srgbClr val="FF0000"/>
                </a:solidFill>
              </a:rPr>
              <a:t>VI-Les</a:t>
            </a:r>
            <a:r>
              <a:rPr lang="fr-FR" sz="3600" dirty="0" smtClean="0">
                <a:solidFill>
                  <a:srgbClr val="FF0000"/>
                </a:solidFill>
              </a:rPr>
              <a:t> examens complémentaires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844674"/>
            <a:ext cx="87122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66FF66"/>
                </a:solidFill>
              </a:rPr>
              <a:t>     </a:t>
            </a:r>
            <a:r>
              <a:rPr lang="fr-FR" sz="2800" b="1" u="sng" dirty="0">
                <a:solidFill>
                  <a:srgbClr val="7030A0"/>
                </a:solidFill>
              </a:rPr>
              <a:t>Bilan de première </a:t>
            </a:r>
            <a:r>
              <a:rPr lang="fr-FR" sz="2800" b="1" u="sng" dirty="0" smtClean="0">
                <a:solidFill>
                  <a:srgbClr val="7030A0"/>
                </a:solidFill>
              </a:rPr>
              <a:t>ligne: </a:t>
            </a:r>
          </a:p>
          <a:p>
            <a:pPr>
              <a:buFont typeface="Wingdings" pitchFamily="2" charset="2"/>
              <a:buChar char="§"/>
            </a:pPr>
            <a:r>
              <a:rPr lang="fr-FR" sz="2800" b="1" u="sng" dirty="0" smtClean="0">
                <a:solidFill>
                  <a:srgbClr val="7030A0"/>
                </a:solidFill>
              </a:rPr>
              <a:t>  </a:t>
            </a:r>
            <a:r>
              <a:rPr lang="fr-FR" sz="3600" dirty="0" smtClean="0">
                <a:solidFill>
                  <a:srgbClr val="00B050"/>
                </a:solidFill>
              </a:rPr>
              <a:t>Bilan biologique standard : FNS, VS ,CRP; </a:t>
            </a:r>
          </a:p>
          <a:p>
            <a:pPr>
              <a:buFont typeface="Wingdings" pitchFamily="2" charset="2"/>
              <a:buChar char="§"/>
            </a:pPr>
            <a:r>
              <a:rPr lang="fr-FR" sz="3600" dirty="0" smtClean="0">
                <a:solidFill>
                  <a:srgbClr val="00B050"/>
                </a:solidFill>
              </a:rPr>
              <a:t>parasitologie des selles si diarrhée</a:t>
            </a:r>
          </a:p>
          <a:p>
            <a:pPr>
              <a:buFont typeface="Wingdings" pitchFamily="2" charset="2"/>
              <a:buChar char="§"/>
            </a:pPr>
            <a:r>
              <a:rPr lang="fr-FR" sz="3600" dirty="0" smtClean="0">
                <a:solidFill>
                  <a:srgbClr val="00B050"/>
                </a:solidFill>
              </a:rPr>
              <a:t> Coloscopie totale +biopsies </a:t>
            </a:r>
          </a:p>
          <a:p>
            <a:pPr>
              <a:buFont typeface="Wingdings" pitchFamily="2" charset="2"/>
              <a:buChar char="§"/>
            </a:pPr>
            <a:r>
              <a:rPr lang="fr-FR" sz="3600" dirty="0" smtClean="0">
                <a:solidFill>
                  <a:srgbClr val="00B050"/>
                </a:solidFill>
              </a:rPr>
              <a:t> Échographie abdominale </a:t>
            </a:r>
          </a:p>
          <a:p>
            <a:pPr>
              <a:buFontTx/>
              <a:buChar char="•"/>
            </a:pPr>
            <a:r>
              <a:rPr lang="fr-FR" sz="3600" b="1" dirty="0" smtClean="0">
                <a:solidFill>
                  <a:srgbClr val="FF0000"/>
                </a:solidFill>
              </a:rPr>
              <a:t>Pas d'exploration complémentaire devant un tableau de TFI typique sans signes d'alarme chez un patient jeune</a:t>
            </a:r>
            <a:endParaRPr lang="fr-FR" sz="3600" dirty="0" smtClean="0">
              <a:solidFill>
                <a:srgbClr val="FF0000"/>
              </a:solidFill>
            </a:endParaRPr>
          </a:p>
          <a:p>
            <a:endParaRPr lang="fr-FR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Plan du cours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06916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Définition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Epidémiologie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Physiopathologie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Clinique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Examens complémentaires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Stratégie diagnostique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Diagnostic différentiel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Traitement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conclusion</a:t>
            </a: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pPr eaLnBrk="1" hangingPunct="1"/>
            <a:r>
              <a:rPr lang="fr-FR" sz="3200" b="1" dirty="0" smtClean="0">
                <a:solidFill>
                  <a:srgbClr val="7030A0"/>
                </a:solidFill>
              </a:rPr>
              <a:t>Bilan de seconde  ligne</a:t>
            </a:r>
          </a:p>
        </p:txBody>
      </p:sp>
      <p:graphicFrame>
        <p:nvGraphicFramePr>
          <p:cNvPr id="32836" name="Group 68"/>
          <p:cNvGraphicFramePr>
            <a:graphicFrameLocks noGrp="1"/>
          </p:cNvGraphicFramePr>
          <p:nvPr/>
        </p:nvGraphicFramePr>
        <p:xfrm>
          <a:off x="107950" y="2781300"/>
          <a:ext cx="8893175" cy="4145280"/>
        </p:xfrm>
        <a:graphic>
          <a:graphicData uri="http://schemas.openxmlformats.org/drawingml/2006/table">
            <a:tbl>
              <a:tblPr/>
              <a:tblGrid>
                <a:gridCol w="3602038"/>
                <a:gridCol w="3095625"/>
                <a:gridCol w="2195512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   Diarrhée chronique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 Constipation chronique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Douleur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Bilan thyroïdien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Test d’exclusion au lactose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  ou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breath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test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fr-FR" sz="2000" dirty="0" err="1" smtClean="0">
                          <a:solidFill>
                            <a:srgbClr val="C00000"/>
                          </a:solidFill>
                        </a:rPr>
                        <a:t>Serologie</a:t>
                      </a:r>
                      <a:r>
                        <a:rPr lang="fr-FR" sz="2000" dirty="0" smtClean="0">
                          <a:solidFill>
                            <a:srgbClr val="C00000"/>
                          </a:solidFill>
                        </a:rPr>
                        <a:t> de la maladie </a:t>
                      </a:r>
                      <a:r>
                        <a:rPr lang="fr-FR" sz="2000" dirty="0" err="1" smtClean="0">
                          <a:solidFill>
                            <a:srgbClr val="C00000"/>
                          </a:solidFill>
                        </a:rPr>
                        <a:t>coeliaque</a:t>
                      </a:r>
                      <a:r>
                        <a:rPr lang="fr-FR" sz="2000" dirty="0" smtClean="0">
                          <a:solidFill>
                            <a:srgbClr val="C00000"/>
                          </a:solidFill>
                        </a:rPr>
                        <a:t> cas /cas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 Endoscopie haute +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bx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Tests d’absorption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intest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enteroscanner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Enteroscopie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Vidéo capsule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Bilan thyroïdien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Transit aux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marq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. radio opaques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Manométrie 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Tests d’expulsions,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Défecographie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TDM 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abdomino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-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pélvienne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enteroscanner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……………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3" name="Text Box 66"/>
          <p:cNvSpPr txBox="1">
            <a:spLocks noChangeArrowheads="1"/>
          </p:cNvSpPr>
          <p:nvPr/>
        </p:nvSpPr>
        <p:spPr bwMode="auto">
          <a:xfrm>
            <a:off x="395537" y="908050"/>
            <a:ext cx="8424614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FFFF00"/>
                </a:solidFill>
              </a:rPr>
              <a:t>- </a:t>
            </a:r>
            <a:r>
              <a:rPr lang="fr-FR" sz="2000" b="1" dirty="0">
                <a:solidFill>
                  <a:srgbClr val="FF0000"/>
                </a:solidFill>
              </a:rPr>
              <a:t>Non systématique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2000" b="1" dirty="0">
                <a:solidFill>
                  <a:srgbClr val="FF0000"/>
                </a:solidFill>
              </a:rPr>
              <a:t>Si bilan initial non contributif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2000" b="1" dirty="0">
                <a:solidFill>
                  <a:srgbClr val="FF0000"/>
                </a:solidFill>
              </a:rPr>
              <a:t>Échec au traitement de première ligne</a:t>
            </a:r>
          </a:p>
          <a:p>
            <a:pPr>
              <a:spcBef>
                <a:spcPct val="50000"/>
              </a:spcBef>
            </a:pPr>
            <a:r>
              <a:rPr lang="fr-FR" sz="2000" b="1" dirty="0">
                <a:solidFill>
                  <a:srgbClr val="FF0000"/>
                </a:solidFill>
              </a:rPr>
              <a:t>- Conduit en fonction du symptôme prédominant</a:t>
            </a:r>
            <a:r>
              <a:rPr lang="fr-FR" b="1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VII-stratégie diagnostique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       </a:t>
            </a:r>
            <a:r>
              <a:rPr lang="fr-FR" b="1" dirty="0" smtClean="0"/>
              <a:t>Si </a:t>
            </a:r>
            <a:r>
              <a:rPr lang="fr-FR" b="1" dirty="0" err="1" smtClean="0"/>
              <a:t>echec</a:t>
            </a:r>
            <a:endParaRPr lang="fr-FR" b="1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                           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3059832" y="1196752"/>
            <a:ext cx="2808312" cy="113042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Symptômes anciens typiques évoquant SSI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5724128" y="2420888"/>
            <a:ext cx="3024336" cy="10801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Age supérieur de 50 ans 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Et / ou présence  de signes 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d alarme 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Examen clinique douteux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5868144" y="1700808"/>
            <a:ext cx="64807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>
            <a:off x="2123728" y="1772816"/>
            <a:ext cx="86409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251520" y="2420888"/>
            <a:ext cx="2786608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B050"/>
                </a:solidFill>
              </a:rPr>
              <a:t>Age inferieur  a  50 ans </a:t>
            </a:r>
          </a:p>
          <a:p>
            <a:pPr algn="ctr"/>
            <a:r>
              <a:rPr lang="fr-FR" b="1" dirty="0" smtClean="0">
                <a:solidFill>
                  <a:srgbClr val="00B050"/>
                </a:solidFill>
              </a:rPr>
              <a:t>Pas de signes d alarme</a:t>
            </a:r>
          </a:p>
          <a:p>
            <a:pPr algn="ctr"/>
            <a:r>
              <a:rPr lang="fr-FR" b="1" dirty="0" smtClean="0">
                <a:solidFill>
                  <a:srgbClr val="00B050"/>
                </a:solidFill>
              </a:rPr>
              <a:t>Examen clinique normal 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67544" y="4077072"/>
            <a:ext cx="2592288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6"/>
                </a:solidFill>
              </a:rPr>
              <a:t>Traitement symptomatique empirique</a:t>
            </a:r>
          </a:p>
        </p:txBody>
      </p:sp>
      <p:sp>
        <p:nvSpPr>
          <p:cNvPr id="14" name="Flèche vers le bas 13"/>
          <p:cNvSpPr/>
          <p:nvPr/>
        </p:nvSpPr>
        <p:spPr>
          <a:xfrm>
            <a:off x="1547664" y="3429000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à entaille 14"/>
          <p:cNvSpPr/>
          <p:nvPr/>
        </p:nvSpPr>
        <p:spPr>
          <a:xfrm>
            <a:off x="2555776" y="5013176"/>
            <a:ext cx="3384376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6012160" y="4221088"/>
            <a:ext cx="2664296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7030A0"/>
                </a:solidFill>
              </a:rPr>
              <a:t>Examens complémentaires de 1</a:t>
            </a:r>
            <a:r>
              <a:rPr lang="fr-FR" b="1" baseline="30000" dirty="0" smtClean="0">
                <a:solidFill>
                  <a:srgbClr val="7030A0"/>
                </a:solidFill>
              </a:rPr>
              <a:t>ER</a:t>
            </a:r>
            <a:r>
              <a:rPr lang="fr-FR" b="1" dirty="0" smtClean="0">
                <a:solidFill>
                  <a:srgbClr val="7030A0"/>
                </a:solidFill>
              </a:rPr>
              <a:t> ligne</a:t>
            </a:r>
          </a:p>
        </p:txBody>
      </p:sp>
      <p:sp>
        <p:nvSpPr>
          <p:cNvPr id="17" name="Flèche vers le bas 16"/>
          <p:cNvSpPr/>
          <p:nvPr/>
        </p:nvSpPr>
        <p:spPr>
          <a:xfrm>
            <a:off x="6948264" y="3501008"/>
            <a:ext cx="36004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courbée vers la gauche 17"/>
          <p:cNvSpPr/>
          <p:nvPr/>
        </p:nvSpPr>
        <p:spPr>
          <a:xfrm>
            <a:off x="7452320" y="5661248"/>
            <a:ext cx="731520" cy="79208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283968" y="5805264"/>
            <a:ext cx="2880320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Bilan négatif +Echec  au TRT symptomatique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0" name="Flèche gauche 19"/>
          <p:cNvSpPr/>
          <p:nvPr/>
        </p:nvSpPr>
        <p:spPr>
          <a:xfrm>
            <a:off x="3347864" y="6093296"/>
            <a:ext cx="86409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0" y="5805264"/>
            <a:ext cx="3347864" cy="10527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7030A0"/>
                </a:solidFill>
              </a:rPr>
              <a:t>Examens complémentaires de  2 </a:t>
            </a:r>
            <a:r>
              <a:rPr lang="fr-FR" b="1" dirty="0" err="1" smtClean="0">
                <a:solidFill>
                  <a:srgbClr val="7030A0"/>
                </a:solidFill>
              </a:rPr>
              <a:t>éme</a:t>
            </a:r>
            <a:r>
              <a:rPr lang="fr-FR" b="1" dirty="0" smtClean="0">
                <a:solidFill>
                  <a:srgbClr val="7030A0"/>
                </a:solidFill>
              </a:rPr>
              <a:t> ligne+ TRT antidépresseur</a:t>
            </a:r>
          </a:p>
          <a:p>
            <a:pPr algn="ctr"/>
            <a:r>
              <a:rPr lang="fr-FR" b="1" dirty="0" smtClean="0">
                <a:solidFill>
                  <a:srgbClr val="7030A0"/>
                </a:solidFill>
              </a:rPr>
              <a:t>+</a:t>
            </a:r>
            <a:r>
              <a:rPr lang="fr-FR" b="1" dirty="0" err="1" smtClean="0">
                <a:solidFill>
                  <a:srgbClr val="7030A0"/>
                </a:solidFill>
              </a:rPr>
              <a:t>psycotherapie</a:t>
            </a:r>
            <a:endParaRPr lang="fr-F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VIII-Diagnostic différentiel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u="sng" dirty="0" smtClean="0">
                <a:solidFill>
                  <a:srgbClr val="0070C0"/>
                </a:solidFill>
              </a:rPr>
              <a:t>DEVANT DES DOULEURS ABDOMINALES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smtClean="0"/>
              <a:t>:</a:t>
            </a:r>
            <a:endParaRPr lang="fr-FR" dirty="0" smtClean="0"/>
          </a:p>
          <a:p>
            <a:r>
              <a:rPr lang="fr-FR" dirty="0" smtClean="0"/>
              <a:t>ulcère gastroduodénal ou un cancer.</a:t>
            </a:r>
          </a:p>
          <a:p>
            <a:r>
              <a:rPr lang="fr-FR" dirty="0" smtClean="0"/>
              <a:t>pathologie hépatobiliaire et pancréatique </a:t>
            </a:r>
          </a:p>
          <a:p>
            <a:r>
              <a:rPr lang="fr-FR" dirty="0" smtClean="0"/>
              <a:t>pathologie rénale ( lithiase rénale).</a:t>
            </a:r>
          </a:p>
          <a:p>
            <a:r>
              <a:rPr lang="fr-FR" dirty="0" smtClean="0"/>
              <a:t>pathologie gynécologique </a:t>
            </a:r>
          </a:p>
          <a:p>
            <a:pPr>
              <a:buNone/>
            </a:pPr>
            <a:r>
              <a:rPr lang="fr-FR" b="1" u="sng" dirty="0" smtClean="0">
                <a:solidFill>
                  <a:srgbClr val="0070C0"/>
                </a:solidFill>
              </a:rPr>
              <a:t> DEVANT DES TROUBLES DU TRANSIT </a:t>
            </a:r>
            <a:r>
              <a:rPr lang="fr-FR" b="1" dirty="0" smtClean="0"/>
              <a:t>:</a:t>
            </a:r>
          </a:p>
          <a:p>
            <a:r>
              <a:rPr lang="fr-FR" dirty="0" smtClean="0"/>
              <a:t>La diarrhée chronique :(cancer colorectal, </a:t>
            </a:r>
            <a:r>
              <a:rPr lang="fr-FR" dirty="0" err="1" smtClean="0"/>
              <a:t>Crohn</a:t>
            </a:r>
            <a:r>
              <a:rPr lang="fr-FR" dirty="0" smtClean="0"/>
              <a:t>, RCH; maladie cœliaque…)</a:t>
            </a:r>
          </a:p>
          <a:p>
            <a:r>
              <a:rPr lang="fr-FR" dirty="0" smtClean="0"/>
              <a:t>diarrhée motrice : causes hormonales (hyperthyroïdie,…)</a:t>
            </a:r>
          </a:p>
          <a:p>
            <a:r>
              <a:rPr lang="fr-FR" dirty="0" smtClean="0"/>
              <a:t> Une constipation récente : un cancer colorectal </a:t>
            </a:r>
          </a:p>
          <a:p>
            <a:pPr>
              <a:buNone/>
            </a:pPr>
            <a:r>
              <a:rPr lang="fr-FR" dirty="0" smtClean="0"/>
              <a:t>de sténose organique.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IX-TRAITEMENT 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002060"/>
                </a:solidFill>
              </a:rPr>
              <a:t>1-BUT </a:t>
            </a:r>
            <a:r>
              <a:rPr lang="fr-FR" b="1" dirty="0" smtClean="0"/>
              <a:t>: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Rassurer sur la bénignité SII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fr-FR" dirty="0" smtClean="0"/>
              <a:t>Impliquer le malade dans la prise en charge( établir une bonne </a:t>
            </a:r>
            <a:r>
              <a:rPr lang="fr-FR" b="1" dirty="0" smtClean="0">
                <a:solidFill>
                  <a:srgbClr val="FF0000"/>
                </a:solidFill>
              </a:rPr>
              <a:t>relation médecin –malade</a:t>
            </a:r>
            <a:r>
              <a:rPr lang="fr-FR" dirty="0" smtClean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fr-FR" dirty="0" smtClean="0"/>
              <a:t>Soulager ++: traitement symptomatique+traitement complémentaire   psychothérapie et hypnose ( </a:t>
            </a:r>
            <a:r>
              <a:rPr lang="fr-FR" b="1" dirty="0" smtClean="0"/>
              <a:t>pas de traitement curatif )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fr-FR" dirty="0" smtClean="0"/>
              <a:t>Expliquer </a:t>
            </a:r>
            <a:r>
              <a:rPr lang="fr-FR" b="1" dirty="0" smtClean="0">
                <a:solidFill>
                  <a:srgbClr val="FF0000"/>
                </a:solidFill>
              </a:rPr>
              <a:t>la chronicité </a:t>
            </a:r>
            <a:r>
              <a:rPr lang="fr-FR" dirty="0" smtClean="0"/>
              <a:t>de la maladie(crises /accalmie)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IX-TRAITEMENT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>
                <a:solidFill>
                  <a:srgbClr val="002060"/>
                </a:solidFill>
              </a:rPr>
              <a:t>2) </a:t>
            </a:r>
            <a:r>
              <a:rPr lang="fr-FR" b="1" u="sng" dirty="0" smtClean="0">
                <a:solidFill>
                  <a:srgbClr val="002060"/>
                </a:solidFill>
              </a:rPr>
              <a:t>Règles </a:t>
            </a:r>
            <a:r>
              <a:rPr lang="fr-FR" b="1" u="sng" dirty="0" err="1" smtClean="0">
                <a:solidFill>
                  <a:srgbClr val="002060"/>
                </a:solidFill>
              </a:rPr>
              <a:t>hygiéno-diétéiques</a:t>
            </a:r>
            <a:r>
              <a:rPr lang="fr-FR" b="1" u="sng" dirty="0" smtClean="0">
                <a:solidFill>
                  <a:srgbClr val="002060"/>
                </a:solidFill>
              </a:rPr>
              <a:t> </a:t>
            </a:r>
            <a:r>
              <a:rPr lang="fr-FR" b="1" dirty="0" smtClean="0"/>
              <a:t>:</a:t>
            </a:r>
          </a:p>
          <a:p>
            <a:r>
              <a:rPr lang="fr-FR" b="1" u="sng" dirty="0" smtClean="0"/>
              <a:t>Conseils alimentaires : </a:t>
            </a:r>
            <a:endParaRPr lang="fr-FR" u="sng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En cas de constipation :  un régime riche en fibres (ballonnement)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En cas de diarrhée : régime d’exclusion lactose et sans </a:t>
            </a:r>
            <a:r>
              <a:rPr lang="fr-FR" b="1" dirty="0" smtClean="0"/>
              <a:t>FODMAP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En cas de ballonnement : réduire les aliments fermentescibles </a:t>
            </a:r>
            <a:r>
              <a:rPr lang="fr-FR" b="1" dirty="0" smtClean="0"/>
              <a:t>FODMAP</a:t>
            </a:r>
            <a:r>
              <a:rPr lang="fr-FR" dirty="0" smtClean="0"/>
              <a:t>( hydrates de carbone);haricot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Conseils d’hygiène</a:t>
            </a:r>
            <a:r>
              <a:rPr lang="fr-FR" b="1" dirty="0" smtClean="0"/>
              <a:t> : il faut conseiller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Activité physique régulière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éviter le stress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Aller à la selle  à heures fixes de préférence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IX-TRAITEMENT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8686800" cy="53732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002060"/>
                </a:solidFill>
              </a:rPr>
              <a:t>3)Médicaments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u="sng" dirty="0" smtClean="0"/>
              <a:t>En cas de douleur :</a:t>
            </a:r>
          </a:p>
          <a:p>
            <a:r>
              <a:rPr lang="fr-FR" dirty="0" smtClean="0"/>
              <a:t> Les antispasmodiques :</a:t>
            </a:r>
          </a:p>
          <a:p>
            <a:r>
              <a:rPr lang="fr-FR" dirty="0" smtClean="0"/>
              <a:t> Préférer les </a:t>
            </a:r>
            <a:r>
              <a:rPr lang="fr-FR" dirty="0" err="1" smtClean="0"/>
              <a:t>anispasmodiques</a:t>
            </a:r>
            <a:r>
              <a:rPr lang="fr-FR" dirty="0" smtClean="0"/>
              <a:t> </a:t>
            </a:r>
            <a:r>
              <a:rPr lang="fr-FR" dirty="0" err="1" smtClean="0"/>
              <a:t>musculotropes</a:t>
            </a:r>
            <a:r>
              <a:rPr lang="fr-FR" dirty="0" smtClean="0"/>
              <a:t> (</a:t>
            </a:r>
            <a:r>
              <a:rPr lang="fr-FR" dirty="0" err="1" smtClean="0"/>
              <a:t>mébéverine</a:t>
            </a:r>
            <a:r>
              <a:rPr lang="fr-FR" dirty="0" smtClean="0"/>
              <a:t>=</a:t>
            </a:r>
            <a:r>
              <a:rPr lang="fr-FR" dirty="0" err="1" smtClean="0"/>
              <a:t>Duspatalin</a:t>
            </a:r>
            <a:r>
              <a:rPr lang="fr-FR" dirty="0" smtClean="0"/>
              <a:t>®, bromure de </a:t>
            </a:r>
            <a:r>
              <a:rPr lang="fr-FR" dirty="0" err="1" smtClean="0"/>
              <a:t>pinaverium</a:t>
            </a:r>
            <a:r>
              <a:rPr lang="fr-FR" dirty="0" smtClean="0"/>
              <a:t>=</a:t>
            </a:r>
            <a:r>
              <a:rPr lang="fr-FR" dirty="0" err="1" smtClean="0"/>
              <a:t>Dicetel</a:t>
            </a:r>
            <a:r>
              <a:rPr lang="fr-FR" dirty="0" smtClean="0"/>
              <a:t>®,</a:t>
            </a:r>
          </a:p>
          <a:p>
            <a:pPr>
              <a:buNone/>
            </a:pPr>
            <a:r>
              <a:rPr lang="fr-FR" dirty="0" smtClean="0"/>
              <a:t>      </a:t>
            </a:r>
            <a:r>
              <a:rPr lang="fr-FR" dirty="0" err="1" smtClean="0"/>
              <a:t>phloroglucinol</a:t>
            </a:r>
            <a:r>
              <a:rPr lang="fr-FR" dirty="0" smtClean="0"/>
              <a:t>=</a:t>
            </a:r>
            <a:r>
              <a:rPr lang="fr-FR" dirty="0" err="1" smtClean="0"/>
              <a:t>Spasfon</a:t>
            </a:r>
            <a:r>
              <a:rPr lang="fr-FR" dirty="0" smtClean="0"/>
              <a:t>®…) ou les agonistes opioïdes périphériques (</a:t>
            </a:r>
            <a:r>
              <a:rPr lang="fr-FR" dirty="0" err="1" smtClean="0"/>
              <a:t>trimebuine</a:t>
            </a:r>
            <a:r>
              <a:rPr lang="fr-FR" dirty="0" smtClean="0"/>
              <a:t>=</a:t>
            </a:r>
            <a:r>
              <a:rPr lang="fr-FR" dirty="0" err="1" smtClean="0"/>
              <a:t>Débridat</a:t>
            </a:r>
            <a:r>
              <a:rPr lang="fr-FR" dirty="0" smtClean="0"/>
              <a:t>®).</a:t>
            </a:r>
          </a:p>
          <a:p>
            <a:r>
              <a:rPr lang="fr-FR" dirty="0" smtClean="0"/>
              <a:t> Éviter les </a:t>
            </a:r>
            <a:r>
              <a:rPr lang="fr-FR" dirty="0" err="1" smtClean="0"/>
              <a:t>anticholinergiques</a:t>
            </a:r>
            <a:r>
              <a:rPr lang="fr-FR" dirty="0" smtClean="0"/>
              <a:t> (</a:t>
            </a:r>
            <a:r>
              <a:rPr lang="fr-FR" dirty="0" err="1" smtClean="0"/>
              <a:t>Buscopan</a:t>
            </a:r>
            <a:r>
              <a:rPr lang="fr-FR" dirty="0" smtClean="0"/>
              <a:t>®) en raison de leurs effets indésirables.</a:t>
            </a:r>
          </a:p>
          <a:p>
            <a:pPr>
              <a:buNone/>
            </a:pPr>
            <a:r>
              <a:rPr lang="fr-FR" b="1" u="sng" dirty="0" smtClean="0"/>
              <a:t>En cas de ballonnement :</a:t>
            </a:r>
            <a:r>
              <a:rPr lang="fr-FR" b="1" dirty="0" smtClean="0"/>
              <a:t>  adsorbants à base</a:t>
            </a:r>
          </a:p>
          <a:p>
            <a:pPr>
              <a:buNone/>
            </a:pPr>
            <a:r>
              <a:rPr lang="fr-FR" dirty="0" smtClean="0"/>
              <a:t>− d’argile (</a:t>
            </a:r>
            <a:r>
              <a:rPr lang="fr-FR" dirty="0" err="1" smtClean="0"/>
              <a:t>Smecta</a:t>
            </a:r>
            <a:r>
              <a:rPr lang="fr-FR" dirty="0" smtClean="0"/>
              <a:t>®, </a:t>
            </a:r>
            <a:r>
              <a:rPr lang="fr-FR" dirty="0" err="1" smtClean="0"/>
              <a:t>Bedelix</a:t>
            </a:r>
            <a:r>
              <a:rPr lang="fr-FR" dirty="0" smtClean="0"/>
              <a:t>®…)</a:t>
            </a:r>
          </a:p>
          <a:p>
            <a:pPr>
              <a:buNone/>
            </a:pPr>
            <a:r>
              <a:rPr lang="fr-FR" dirty="0" smtClean="0"/>
              <a:t>− de charbon (</a:t>
            </a:r>
            <a:r>
              <a:rPr lang="fr-FR" dirty="0" err="1" smtClean="0"/>
              <a:t>Eucarbon</a:t>
            </a:r>
            <a:r>
              <a:rPr lang="fr-FR" dirty="0" smtClean="0"/>
              <a:t>®…)</a:t>
            </a:r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IX-TRAITEMENT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/>
              <a:t> constipation prédominante :</a:t>
            </a:r>
            <a:endParaRPr lang="fr-FR" dirty="0" smtClean="0"/>
          </a:p>
          <a:p>
            <a:r>
              <a:rPr lang="fr-FR" dirty="0" smtClean="0"/>
              <a:t> Les laxatifs osmotiques : le lactulose (</a:t>
            </a:r>
            <a:r>
              <a:rPr lang="fr-FR" dirty="0" err="1" smtClean="0"/>
              <a:t>Duphalac</a:t>
            </a:r>
            <a:r>
              <a:rPr lang="fr-FR" dirty="0" smtClean="0"/>
              <a:t>®) ou les </a:t>
            </a:r>
            <a:r>
              <a:rPr lang="fr-FR" dirty="0" err="1" smtClean="0"/>
              <a:t>macrogols</a:t>
            </a:r>
            <a:r>
              <a:rPr lang="fr-FR" dirty="0" smtClean="0"/>
              <a:t> (</a:t>
            </a:r>
            <a:r>
              <a:rPr lang="fr-FR" dirty="0" err="1" smtClean="0"/>
              <a:t>Forlax</a:t>
            </a:r>
            <a:r>
              <a:rPr lang="fr-FR" dirty="0" smtClean="0"/>
              <a:t>®).</a:t>
            </a:r>
          </a:p>
          <a:p>
            <a:r>
              <a:rPr lang="fr-FR" dirty="0" smtClean="0"/>
              <a:t> Les laxatifs de lest à base de fibres ou mucilages (</a:t>
            </a:r>
            <a:r>
              <a:rPr lang="fr-FR" dirty="0" err="1" smtClean="0"/>
              <a:t>Normacol</a:t>
            </a:r>
            <a:r>
              <a:rPr lang="fr-FR" dirty="0" smtClean="0"/>
              <a:t>®)</a:t>
            </a:r>
          </a:p>
          <a:p>
            <a:r>
              <a:rPr lang="fr-FR" dirty="0" smtClean="0"/>
              <a:t> Eviter les laxatifs émollients ou lubrifiants</a:t>
            </a:r>
          </a:p>
          <a:p>
            <a:r>
              <a:rPr lang="fr-FR" dirty="0" smtClean="0"/>
              <a:t> Proscrire les laxatifs irritants</a:t>
            </a:r>
          </a:p>
          <a:p>
            <a:pPr>
              <a:buNone/>
            </a:pPr>
            <a:r>
              <a:rPr lang="fr-FR" b="1" dirty="0" smtClean="0"/>
              <a:t> diarrhée prédominante :</a:t>
            </a:r>
          </a:p>
          <a:p>
            <a:r>
              <a:rPr lang="fr-FR" dirty="0" smtClean="0"/>
              <a:t> Ralentisseurs du transit (</a:t>
            </a:r>
            <a:r>
              <a:rPr lang="fr-FR" dirty="0" err="1" smtClean="0"/>
              <a:t>lopéramide</a:t>
            </a:r>
            <a:r>
              <a:rPr lang="fr-FR" dirty="0" smtClean="0"/>
              <a:t>=</a:t>
            </a:r>
            <a:r>
              <a:rPr lang="fr-FR" dirty="0" err="1" smtClean="0"/>
              <a:t>Imodium</a:t>
            </a:r>
            <a:r>
              <a:rPr lang="fr-FR" dirty="0" smtClean="0"/>
              <a:t>®;</a:t>
            </a:r>
            <a:r>
              <a:rPr lang="fr-FR" dirty="0" err="1" smtClean="0"/>
              <a:t>colestyramine</a:t>
            </a:r>
            <a:r>
              <a:rPr lang="fr-FR" dirty="0" smtClean="0"/>
              <a:t> si </a:t>
            </a:r>
            <a:r>
              <a:rPr lang="fr-FR" dirty="0" err="1" smtClean="0"/>
              <a:t>echec</a:t>
            </a:r>
            <a:r>
              <a:rPr lang="fr-FR" dirty="0" smtClean="0"/>
              <a:t>)</a:t>
            </a:r>
          </a:p>
          <a:p>
            <a:r>
              <a:rPr lang="fr-FR" dirty="0" smtClean="0"/>
              <a:t> Pansements intestinaux :</a:t>
            </a:r>
          </a:p>
          <a:p>
            <a:pPr>
              <a:buNone/>
            </a:pPr>
            <a:r>
              <a:rPr lang="fr-FR" dirty="0" smtClean="0"/>
              <a:t>      − Argiles et apparentés ( </a:t>
            </a:r>
            <a:r>
              <a:rPr lang="fr-FR" dirty="0" err="1" smtClean="0"/>
              <a:t>smecta</a:t>
            </a:r>
            <a:r>
              <a:rPr lang="fr-FR" dirty="0" smtClean="0"/>
              <a:t> ;</a:t>
            </a:r>
            <a:r>
              <a:rPr lang="fr-FR" dirty="0" err="1" smtClean="0"/>
              <a:t>bedilix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      − Silicones : </a:t>
            </a:r>
            <a:r>
              <a:rPr lang="fr-FR" dirty="0" err="1" smtClean="0"/>
              <a:t>diméticone</a:t>
            </a:r>
            <a:r>
              <a:rPr lang="fr-FR" dirty="0" smtClean="0"/>
              <a:t> et </a:t>
            </a:r>
            <a:r>
              <a:rPr lang="fr-FR" dirty="0" err="1" smtClean="0"/>
              <a:t>siméticone</a:t>
            </a:r>
            <a:endParaRPr lang="fr-FR" dirty="0" smtClean="0"/>
          </a:p>
          <a:p>
            <a:endParaRPr lang="fr-FR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IX-TRAITEMENT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>
                <a:solidFill>
                  <a:srgbClr val="002060"/>
                </a:solidFill>
              </a:rPr>
              <a:t>4)Prise en charge psychologique </a:t>
            </a:r>
            <a:r>
              <a:rPr lang="fr-FR" b="1" dirty="0" smtClean="0"/>
              <a:t>: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b="1" dirty="0" smtClean="0">
                <a:solidFill>
                  <a:srgbClr val="00B050"/>
                </a:solidFill>
              </a:rPr>
              <a:t>La relation médecin – malade : Elle est essentielle dans la prise en </a:t>
            </a:r>
            <a:r>
              <a:rPr lang="fr-FR" b="1" dirty="0" err="1" smtClean="0">
                <a:solidFill>
                  <a:srgbClr val="00B050"/>
                </a:solidFill>
              </a:rPr>
              <a:t>chage</a:t>
            </a:r>
            <a:endParaRPr lang="fr-FR" b="1" dirty="0" smtClean="0">
              <a:solidFill>
                <a:srgbClr val="00B050"/>
              </a:solidFill>
            </a:endParaRPr>
          </a:p>
          <a:p>
            <a:r>
              <a:rPr lang="fr-FR" b="1" dirty="0" smtClean="0"/>
              <a:t> Psychothérapie de soutien</a:t>
            </a:r>
          </a:p>
          <a:p>
            <a:r>
              <a:rPr lang="fr-FR" b="1" dirty="0" smtClean="0"/>
              <a:t>Antidépresseurs en cas de forme sévère:</a:t>
            </a:r>
            <a:r>
              <a:rPr lang="fr-FR" dirty="0" smtClean="0"/>
              <a:t> (Anxiolytiques , Antidépresseurs tricycliques   </a:t>
            </a:r>
          </a:p>
          <a:p>
            <a:pPr>
              <a:buNone/>
            </a:pPr>
            <a:r>
              <a:rPr lang="fr-FR" dirty="0" smtClean="0"/>
              <a:t>    les inhibiteurs de la recapture de la sérotonine)  </a:t>
            </a:r>
          </a:p>
          <a:p>
            <a:r>
              <a:rPr lang="fr-FR" b="1" dirty="0" smtClean="0"/>
              <a:t>thérapie </a:t>
            </a:r>
            <a:r>
              <a:rPr lang="fr-FR" b="1" dirty="0" err="1" smtClean="0"/>
              <a:t>cognitivo</a:t>
            </a:r>
            <a:r>
              <a:rPr lang="fr-FR" b="1" dirty="0" smtClean="0"/>
              <a:t>-comportementale, hypnose, relaxation...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IX-TRAITEMENT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27584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5-Médicaments agissant sur l’écosystème intestinal :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Probiotiques</a:t>
            </a:r>
            <a:r>
              <a:rPr lang="fr-FR" dirty="0" smtClean="0"/>
              <a:t> : restauration qualitative et quantitative du </a:t>
            </a:r>
            <a:r>
              <a:rPr lang="fr-FR" dirty="0" err="1" smtClean="0"/>
              <a:t>microbiote</a:t>
            </a:r>
            <a:endParaRPr lang="fr-FR" dirty="0" smtClean="0"/>
          </a:p>
          <a:p>
            <a:r>
              <a:rPr lang="fr-FR" dirty="0" smtClean="0"/>
              <a:t> Antibiotiques :  la </a:t>
            </a:r>
            <a:r>
              <a:rPr lang="fr-FR" dirty="0" err="1" smtClean="0"/>
              <a:t>rifaximine</a:t>
            </a:r>
            <a:r>
              <a:rPr lang="fr-FR" dirty="0" smtClean="0"/>
              <a:t>  un effet sur le ballonnement abdominal.</a:t>
            </a: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6) Autres traitements </a:t>
            </a:r>
            <a:r>
              <a:rPr lang="fr-FR" b="1" dirty="0" smtClean="0"/>
              <a:t>:</a:t>
            </a:r>
          </a:p>
          <a:p>
            <a:r>
              <a:rPr lang="fr-FR" dirty="0" smtClean="0"/>
              <a:t> Agonistes 5 -HT4 : </a:t>
            </a:r>
            <a:r>
              <a:rPr lang="fr-FR" dirty="0" err="1" smtClean="0"/>
              <a:t>tegasérod</a:t>
            </a:r>
            <a:r>
              <a:rPr lang="fr-FR" dirty="0" smtClean="0"/>
              <a:t> (constipation) </a:t>
            </a:r>
          </a:p>
          <a:p>
            <a:r>
              <a:rPr lang="fr-FR" dirty="0" smtClean="0"/>
              <a:t> Antagonistes 5 -HT3: </a:t>
            </a:r>
            <a:r>
              <a:rPr lang="fr-FR" dirty="0" err="1" smtClean="0"/>
              <a:t>alosétron</a:t>
            </a:r>
            <a:r>
              <a:rPr lang="fr-FR" dirty="0" smtClean="0"/>
              <a:t> (diarrhée) </a:t>
            </a:r>
          </a:p>
          <a:p>
            <a:r>
              <a:rPr lang="fr-FR" dirty="0" smtClean="0"/>
              <a:t> des effets indésirables 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X-conclusion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5257800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Le SII  est un problème de santé publique par:</a:t>
            </a:r>
          </a:p>
          <a:p>
            <a:r>
              <a:rPr lang="fr-FR" dirty="0" smtClean="0"/>
              <a:t> la gêne fonctionnelle qui occasionne (répercutions sur la vie socioéconomique  )</a:t>
            </a:r>
          </a:p>
          <a:p>
            <a:r>
              <a:rPr lang="fr-FR" dirty="0" smtClean="0"/>
              <a:t> le coût important de la prise en charge de </a:t>
            </a:r>
            <a:r>
              <a:rPr lang="fr-FR" smtClean="0"/>
              <a:t>ces patients.</a:t>
            </a: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Le médecin doit tout d’abord éliminer une pathologie organique avant de retenir le diagnostic de SII. </a:t>
            </a:r>
          </a:p>
          <a:p>
            <a:r>
              <a:rPr lang="fr-FR" dirty="0" smtClean="0"/>
              <a:t>L’ancienneté des symptômes, la conservation de l’état général et la normalité de l’examen physique sont des éléments essentiels qui plaident en faveur du diagnostic.</a:t>
            </a:r>
          </a:p>
          <a:p>
            <a:r>
              <a:rPr lang="fr-FR" dirty="0" smtClean="0"/>
              <a:t>Leur prise en charge doit être globale. Le traitement dépend avant tout </a:t>
            </a:r>
            <a:r>
              <a:rPr lang="fr-FR" dirty="0" smtClean="0">
                <a:solidFill>
                  <a:srgbClr val="FF0000"/>
                </a:solidFill>
              </a:rPr>
              <a:t>d’une bonne relation médecin malade </a:t>
            </a:r>
            <a:r>
              <a:rPr lang="fr-FR" dirty="0" smtClean="0"/>
              <a:t>vue le caractère chronique et parfois invalidant de ces troubles.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I-INTRODUCTION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smtClean="0"/>
              <a:t>Syndrome d intestin irritable (SII) ou colopathie fonctionnelle  une affection chronique bénigne constitue:</a:t>
            </a:r>
          </a:p>
          <a:p>
            <a:r>
              <a:rPr lang="fr-FR" b="1" dirty="0" smtClean="0"/>
              <a:t> un motif  fréquent de consultation</a:t>
            </a:r>
          </a:p>
          <a:p>
            <a:r>
              <a:rPr lang="fr-FR" b="1" dirty="0" smtClean="0"/>
              <a:t>Son Diagnostic reste d élimination </a:t>
            </a:r>
          </a:p>
          <a:p>
            <a:r>
              <a:rPr lang="fr-FR" b="1" dirty="0" smtClean="0"/>
              <a:t>Altérant la qualité de vie dont de prise en charge difficile</a:t>
            </a:r>
          </a:p>
          <a:p>
            <a:r>
              <a:rPr lang="fr-FR" b="1" dirty="0" smtClean="0"/>
              <a:t>fait partie d une entité plus large qu' on appelle les troubles fonctionnels intestinaux  </a:t>
            </a:r>
            <a:r>
              <a:rPr lang="fr-FR" b="1" dirty="0" smtClean="0">
                <a:solidFill>
                  <a:srgbClr val="FF0000"/>
                </a:solidFill>
              </a:rPr>
              <a:t>TFI</a:t>
            </a:r>
            <a:r>
              <a:rPr lang="fr-FR" b="1" dirty="0" smtClean="0"/>
              <a:t> qui regroupe:</a:t>
            </a:r>
          </a:p>
          <a:p>
            <a:pPr marL="514350" indent="-514350">
              <a:buFont typeface="+mj-lt"/>
              <a:buAutoNum type="arabicParenR"/>
            </a:pPr>
            <a:r>
              <a:rPr lang="fr-FR" b="1" dirty="0" smtClean="0">
                <a:solidFill>
                  <a:srgbClr val="0070C0"/>
                </a:solidFill>
              </a:rPr>
              <a:t>  SII</a:t>
            </a:r>
          </a:p>
          <a:p>
            <a:pPr marL="514350" indent="-514350">
              <a:buFont typeface="+mj-lt"/>
              <a:buAutoNum type="arabicParenR"/>
            </a:pPr>
            <a:r>
              <a:rPr lang="fr-FR" b="1" dirty="0" smtClean="0">
                <a:solidFill>
                  <a:srgbClr val="0070C0"/>
                </a:solidFill>
              </a:rPr>
              <a:t>Ballonnement  fonctionnel</a:t>
            </a:r>
          </a:p>
          <a:p>
            <a:pPr marL="514350" indent="-514350">
              <a:buFont typeface="+mj-lt"/>
              <a:buAutoNum type="arabicParenR"/>
            </a:pPr>
            <a:r>
              <a:rPr lang="fr-FR" b="1" dirty="0" smtClean="0">
                <a:solidFill>
                  <a:srgbClr val="0070C0"/>
                </a:solidFill>
              </a:rPr>
              <a:t>Diarrhée fonctionnel</a:t>
            </a:r>
          </a:p>
          <a:p>
            <a:pPr marL="514350" indent="-514350">
              <a:buFont typeface="+mj-lt"/>
              <a:buAutoNum type="arabicParenR"/>
            </a:pPr>
            <a:r>
              <a:rPr lang="fr-FR" b="1" dirty="0" smtClean="0">
                <a:solidFill>
                  <a:srgbClr val="0070C0"/>
                </a:solidFill>
              </a:rPr>
              <a:t>Constipation fonctionnel</a:t>
            </a:r>
          </a:p>
          <a:p>
            <a:pPr marL="514350" indent="-514350">
              <a:buFont typeface="+mj-lt"/>
              <a:buAutoNum type="arabicParenR"/>
            </a:pPr>
            <a:r>
              <a:rPr lang="fr-FR" b="1" dirty="0" smtClean="0">
                <a:solidFill>
                  <a:srgbClr val="0070C0"/>
                </a:solidFill>
              </a:rPr>
              <a:t>TFI non spécifies</a:t>
            </a:r>
          </a:p>
          <a:p>
            <a:pPr marL="514350" indent="-514350">
              <a:buFont typeface="+mj-lt"/>
              <a:buAutoNum type="arabicParenR"/>
            </a:pPr>
            <a:r>
              <a:rPr lang="fr-FR" b="1" dirty="0" smtClean="0">
                <a:solidFill>
                  <a:srgbClr val="0070C0"/>
                </a:solidFill>
              </a:rPr>
              <a:t>Constipation induite par les opioïde</a:t>
            </a:r>
          </a:p>
          <a:p>
            <a:pPr marL="514350" indent="-514350">
              <a:buFont typeface="+mj-lt"/>
              <a:buAutoNum type="arabicParenR"/>
            </a:pPr>
            <a:endParaRPr lang="fr-FR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arenR"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fr-FR" sz="4000" b="1" dirty="0" smtClean="0">
                <a:solidFill>
                  <a:srgbClr val="FF0000"/>
                </a:solidFill>
              </a:rPr>
              <a:t>II-DEFINITION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736"/>
            <a:ext cx="9144000" cy="604973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sz="2400" b="1" u="sng" dirty="0" smtClean="0">
                <a:solidFill>
                  <a:srgbClr val="FF0000"/>
                </a:solidFill>
              </a:rPr>
              <a:t>CRITERES DE ROME IV </a:t>
            </a:r>
          </a:p>
          <a:p>
            <a:pPr algn="ctr">
              <a:buNone/>
            </a:pPr>
            <a:endParaRPr lang="fr-FR" sz="2400" b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sz="3000" b="1" dirty="0" smtClean="0"/>
              <a:t>Douleur abdominale récidivante  survenant </a:t>
            </a:r>
            <a:r>
              <a:rPr lang="fr-FR" sz="3000" b="1" dirty="0" smtClean="0">
                <a:solidFill>
                  <a:srgbClr val="FF0000"/>
                </a:solidFill>
              </a:rPr>
              <a:t>au moins</a:t>
            </a:r>
          </a:p>
          <a:p>
            <a:pPr algn="ctr">
              <a:buNone/>
            </a:pPr>
            <a:r>
              <a:rPr lang="fr-FR" sz="3000" b="1" dirty="0" smtClean="0">
                <a:solidFill>
                  <a:srgbClr val="FF0000"/>
                </a:solidFill>
              </a:rPr>
              <a:t> un jour / semaine au cours des 03 derniers mois</a:t>
            </a:r>
            <a:r>
              <a:rPr lang="fr-FR" sz="3000" b="1" dirty="0" smtClean="0"/>
              <a:t>  </a:t>
            </a:r>
          </a:p>
          <a:p>
            <a:pPr algn="ctr">
              <a:buNone/>
            </a:pPr>
            <a:r>
              <a:rPr lang="fr-FR" sz="3000" b="1" dirty="0" smtClean="0"/>
              <a:t>évoluant depuis au moins 6 mois   , présentant 2 des 3</a:t>
            </a:r>
          </a:p>
          <a:p>
            <a:pPr algn="ctr" eaLnBrk="1" hangingPunct="1">
              <a:buFontTx/>
              <a:buNone/>
            </a:pPr>
            <a:r>
              <a:rPr lang="fr-FR" sz="3000" b="1" dirty="0" smtClean="0"/>
              <a:t>Caractéristique suivantes:</a:t>
            </a:r>
          </a:p>
          <a:p>
            <a:pPr algn="ctr" eaLnBrk="1" hangingPunct="1">
              <a:buFontTx/>
              <a:buNone/>
            </a:pPr>
            <a:endParaRPr lang="fr-FR" sz="2400" b="1" dirty="0" smtClean="0"/>
          </a:p>
          <a:p>
            <a:pPr eaLnBrk="1" hangingPunct="1">
              <a:buFontTx/>
              <a:buNone/>
            </a:pPr>
            <a:endParaRPr lang="fr-FR" sz="2400" b="1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fr-FR" sz="2800" b="1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fr-FR" b="1" dirty="0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fr-FR" b="1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fr-FR" dirty="0" smtClean="0">
                <a:solidFill>
                  <a:schemeClr val="bg1"/>
                </a:solidFill>
              </a:rPr>
              <a:t>    </a:t>
            </a:r>
          </a:p>
          <a:p>
            <a:pPr eaLnBrk="1" hangingPunct="1">
              <a:buFontTx/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             </a:t>
            </a:r>
          </a:p>
          <a:p>
            <a:pPr eaLnBrk="1" hangingPunct="1">
              <a:buFontTx/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                </a:t>
            </a:r>
            <a:endParaRPr lang="fr-FR" sz="2800" dirty="0" smtClean="0">
              <a:solidFill>
                <a:srgbClr val="00FF00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67544" y="4005064"/>
            <a:ext cx="2232025" cy="1727200"/>
          </a:xfrm>
          <a:prstGeom prst="rect">
            <a:avLst/>
          </a:prstGeom>
          <a:gradFill rotWithShape="1">
            <a:gsLst>
              <a:gs pos="0">
                <a:srgbClr val="002FC4"/>
              </a:gs>
              <a:gs pos="100000">
                <a:srgbClr val="00165B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fr-FR" b="1" i="1" dirty="0" smtClean="0">
                <a:solidFill>
                  <a:schemeClr val="bg1"/>
                </a:solidFill>
              </a:rPr>
              <a:t>lie </a:t>
            </a:r>
            <a:endParaRPr lang="fr-FR" b="1" i="1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fr-FR" b="1" i="1" dirty="0" smtClean="0">
                <a:solidFill>
                  <a:schemeClr val="bg1"/>
                </a:solidFill>
              </a:rPr>
              <a:t>a </a:t>
            </a:r>
            <a:r>
              <a:rPr lang="fr-FR" b="1" i="1" dirty="0">
                <a:solidFill>
                  <a:schemeClr val="bg1"/>
                </a:solidFill>
              </a:rPr>
              <a:t>la défécation</a:t>
            </a:r>
          </a:p>
          <a:p>
            <a:pPr algn="ctr"/>
            <a:endParaRPr lang="fr-FR" b="1" i="1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347864" y="4005065"/>
            <a:ext cx="2447925" cy="1728192"/>
          </a:xfrm>
          <a:prstGeom prst="rect">
            <a:avLst/>
          </a:prstGeom>
          <a:gradFill rotWithShape="1">
            <a:gsLst>
              <a:gs pos="0">
                <a:srgbClr val="002FC4"/>
              </a:gs>
              <a:gs pos="100000">
                <a:srgbClr val="00165B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b="1" i="1" dirty="0" smtClean="0">
                <a:solidFill>
                  <a:schemeClr val="bg1"/>
                </a:solidFill>
              </a:rPr>
              <a:t> </a:t>
            </a:r>
            <a:r>
              <a:rPr lang="fr-FR" b="1" i="1" dirty="0">
                <a:solidFill>
                  <a:schemeClr val="bg1"/>
                </a:solidFill>
              </a:rPr>
              <a:t>associé </a:t>
            </a:r>
          </a:p>
          <a:p>
            <a:pPr algn="ctr"/>
            <a:r>
              <a:rPr lang="fr-FR" b="1" i="1" dirty="0">
                <a:solidFill>
                  <a:schemeClr val="bg1"/>
                </a:solidFill>
              </a:rPr>
              <a:t>à une </a:t>
            </a:r>
            <a:r>
              <a:rPr lang="fr-FR" b="1" i="1" dirty="0" smtClean="0">
                <a:solidFill>
                  <a:schemeClr val="bg1"/>
                </a:solidFill>
              </a:rPr>
              <a:t>modification</a:t>
            </a:r>
          </a:p>
          <a:p>
            <a:pPr algn="ctr"/>
            <a:r>
              <a:rPr lang="fr-FR" b="1" i="1" dirty="0" smtClean="0">
                <a:solidFill>
                  <a:schemeClr val="bg1"/>
                </a:solidFill>
              </a:rPr>
              <a:t>de la consistance</a:t>
            </a:r>
            <a:endParaRPr lang="fr-FR" b="1" i="1" dirty="0">
              <a:solidFill>
                <a:schemeClr val="bg1"/>
              </a:solidFill>
            </a:endParaRPr>
          </a:p>
          <a:p>
            <a:pPr algn="ctr"/>
            <a:r>
              <a:rPr lang="fr-FR" b="1" i="1" dirty="0" smtClean="0">
                <a:solidFill>
                  <a:schemeClr val="bg1"/>
                </a:solidFill>
              </a:rPr>
              <a:t>des </a:t>
            </a:r>
            <a:r>
              <a:rPr lang="fr-FR" b="1" i="1" dirty="0">
                <a:solidFill>
                  <a:schemeClr val="bg1"/>
                </a:solidFill>
              </a:rPr>
              <a:t>selles</a:t>
            </a:r>
          </a:p>
          <a:p>
            <a:pPr algn="ctr"/>
            <a:endParaRPr lang="fr-FR" b="1" i="1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444208" y="3933056"/>
            <a:ext cx="2303462" cy="1800225"/>
          </a:xfrm>
          <a:prstGeom prst="rect">
            <a:avLst/>
          </a:prstGeom>
          <a:gradFill rotWithShape="1">
            <a:gsLst>
              <a:gs pos="0">
                <a:srgbClr val="0047D6"/>
              </a:gs>
              <a:gs pos="100000">
                <a:srgbClr val="002163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b="1" i="1" dirty="0">
                <a:solidFill>
                  <a:schemeClr val="bg1"/>
                </a:solidFill>
              </a:rPr>
              <a:t>associé</a:t>
            </a:r>
          </a:p>
          <a:p>
            <a:pPr algn="ctr"/>
            <a:r>
              <a:rPr lang="fr-FR" b="1" i="1" dirty="0">
                <a:solidFill>
                  <a:schemeClr val="bg1"/>
                </a:solidFill>
              </a:rPr>
              <a:t> à une modification  </a:t>
            </a:r>
          </a:p>
          <a:p>
            <a:pPr algn="ctr"/>
            <a:r>
              <a:rPr lang="fr-FR" b="1" i="1" dirty="0" smtClean="0">
                <a:solidFill>
                  <a:schemeClr val="bg1"/>
                </a:solidFill>
              </a:rPr>
              <a:t>de la fréquence </a:t>
            </a:r>
            <a:endParaRPr lang="fr-FR" b="1" i="1" dirty="0">
              <a:solidFill>
                <a:schemeClr val="bg1"/>
              </a:solidFill>
            </a:endParaRPr>
          </a:p>
          <a:p>
            <a:pPr algn="ctr"/>
            <a:r>
              <a:rPr lang="fr-FR" b="1" i="1" dirty="0">
                <a:solidFill>
                  <a:schemeClr val="bg1"/>
                </a:solidFill>
              </a:rPr>
              <a:t>des selles</a:t>
            </a:r>
          </a:p>
          <a:p>
            <a:pPr algn="ctr"/>
            <a:endParaRPr lang="fr-FR" b="1" i="1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859088" y="3925888"/>
            <a:ext cx="417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solidFill>
                  <a:srgbClr val="25FF25"/>
                </a:solidFill>
              </a:rPr>
              <a:t>et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940425" y="4005263"/>
            <a:ext cx="417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solidFill>
                  <a:srgbClr val="25FF25"/>
                </a:solidFill>
              </a:rPr>
              <a:t>et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003800" y="6237288"/>
            <a:ext cx="3840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lIns="94647" tIns="46494" rIns="94647" bIns="46494">
            <a:spAutoFit/>
          </a:bodyPr>
          <a:lstStyle/>
          <a:p>
            <a:pPr defTabSz="936625" eaLnBrk="0" hangingPunct="0">
              <a:defRPr/>
            </a:pPr>
            <a:r>
              <a:rPr lang="en-US" sz="1600" b="1">
                <a:solidFill>
                  <a:schemeClr val="bg1"/>
                </a:solidFill>
              </a:rPr>
              <a:t>Longstreth G., Gastroenterology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8315325" y="6416675"/>
            <a:ext cx="787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92528" tIns="45453" rIns="92528" bIns="45453">
            <a:spAutoFit/>
          </a:bodyPr>
          <a:lstStyle/>
          <a:p>
            <a:pPr algn="ctr" defTabSz="915988" eaLnBrk="0" hangingPunct="0">
              <a:defRPr/>
            </a:pPr>
            <a:r>
              <a:rPr lang="en-US" sz="1200" b="1">
                <a:latin typeface="Times New Roman" pitchFamily="18" charset="0"/>
              </a:rPr>
              <a:t>1709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8243888" y="9144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endParaRPr lang="fr-FR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23850" y="1196975"/>
            <a:ext cx="8424863" cy="5509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r-FR" sz="2400" b="1" u="sng" dirty="0">
                <a:solidFill>
                  <a:srgbClr val="00B0F0"/>
                </a:solidFill>
              </a:rPr>
              <a:t>SII avec constipation </a:t>
            </a:r>
            <a:r>
              <a:rPr lang="fr-FR" sz="2400" b="1" u="sng" dirty="0" err="1" smtClean="0">
                <a:solidFill>
                  <a:srgbClr val="00B0F0"/>
                </a:solidFill>
              </a:rPr>
              <a:t>prédominante:C</a:t>
            </a:r>
            <a:endParaRPr lang="fr-FR" sz="2400" b="1" dirty="0"/>
          </a:p>
          <a:p>
            <a:pPr>
              <a:spcBef>
                <a:spcPct val="50000"/>
              </a:spcBef>
            </a:pPr>
            <a:r>
              <a:rPr lang="fr-FR" b="1" dirty="0"/>
              <a:t>     </a:t>
            </a:r>
            <a:r>
              <a:rPr lang="fr-FR" sz="2000" b="1" i="1" dirty="0"/>
              <a:t>Selles dures ou solides  dans &gt; </a:t>
            </a:r>
            <a:r>
              <a:rPr lang="fr-FR" sz="2000" b="1" i="1" dirty="0" smtClean="0"/>
              <a:t>25%  des cas    défécation              </a:t>
            </a:r>
            <a:endParaRPr lang="fr-FR" sz="2000" b="1" i="1" dirty="0"/>
          </a:p>
          <a:p>
            <a:pPr>
              <a:spcBef>
                <a:spcPct val="50000"/>
              </a:spcBef>
            </a:pPr>
            <a:r>
              <a:rPr lang="fr-FR" sz="2000" b="1" i="1" dirty="0"/>
              <a:t>                   molles ou liquides dans </a:t>
            </a:r>
            <a:r>
              <a:rPr lang="fr-FR" sz="2000" b="1" i="1" dirty="0" smtClean="0"/>
              <a:t>&lt; 25%  des cas défécation</a:t>
            </a:r>
            <a:endParaRPr lang="fr-FR" sz="2000" b="1" i="1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2400" b="1" u="sng" dirty="0">
                <a:solidFill>
                  <a:srgbClr val="00B0F0"/>
                </a:solidFill>
              </a:rPr>
              <a:t>SII avec diarrhée </a:t>
            </a:r>
            <a:r>
              <a:rPr lang="fr-FR" sz="2400" b="1" u="sng" dirty="0" err="1" smtClean="0">
                <a:solidFill>
                  <a:srgbClr val="00B0F0"/>
                </a:solidFill>
              </a:rPr>
              <a:t>prédominante:D</a:t>
            </a:r>
            <a:endParaRPr lang="fr-FR" sz="2400" b="1" u="sng" dirty="0">
              <a:solidFill>
                <a:srgbClr val="00B0F0"/>
              </a:solidFill>
            </a:endParaRPr>
          </a:p>
          <a:p>
            <a:r>
              <a:rPr lang="fr-FR" b="1" dirty="0"/>
              <a:t>   </a:t>
            </a:r>
            <a:r>
              <a:rPr lang="fr-FR" sz="2000" b="1" i="1" dirty="0"/>
              <a:t>Selles molles ou  liquides</a:t>
            </a:r>
            <a:r>
              <a:rPr lang="fr-FR" sz="2000" i="1" dirty="0"/>
              <a:t> </a:t>
            </a:r>
            <a:r>
              <a:rPr lang="fr-FR" sz="2000" b="1" i="1" dirty="0"/>
              <a:t>dans </a:t>
            </a:r>
            <a:r>
              <a:rPr lang="fr-FR" sz="2000" b="1" i="1" dirty="0" smtClean="0"/>
              <a:t>&gt; 25%  des cas défécation</a:t>
            </a:r>
            <a:endParaRPr lang="fr-FR" sz="2000" b="1" i="1" dirty="0"/>
          </a:p>
          <a:p>
            <a:r>
              <a:rPr lang="fr-FR" sz="2000" b="1" i="1" dirty="0"/>
              <a:t>                 dures ou  solides dans </a:t>
            </a:r>
            <a:r>
              <a:rPr lang="fr-FR" sz="2000" b="1" i="1" dirty="0" smtClean="0"/>
              <a:t>&lt; 25%  des cas défécation</a:t>
            </a:r>
            <a:endParaRPr lang="fr-FR" sz="2000" b="1" i="1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2400" b="1" u="sng" dirty="0">
                <a:solidFill>
                  <a:srgbClr val="00B0F0"/>
                </a:solidFill>
              </a:rPr>
              <a:t>SII mixte: </a:t>
            </a:r>
            <a:r>
              <a:rPr lang="fr-FR" sz="2400" b="1" u="sng" dirty="0" smtClean="0">
                <a:solidFill>
                  <a:srgbClr val="00B0F0"/>
                </a:solidFill>
              </a:rPr>
              <a:t>M</a:t>
            </a:r>
            <a:endParaRPr lang="fr-FR" sz="2400" b="1" u="sng" dirty="0">
              <a:solidFill>
                <a:srgbClr val="00B0F0"/>
              </a:solidFill>
            </a:endParaRPr>
          </a:p>
          <a:p>
            <a:pPr algn="ctr"/>
            <a:r>
              <a:rPr lang="fr-FR" b="1" i="1" dirty="0"/>
              <a:t>   </a:t>
            </a:r>
            <a:r>
              <a:rPr lang="fr-FR" sz="2000" b="1" i="1" dirty="0"/>
              <a:t>Selles molles ou  liquides</a:t>
            </a:r>
            <a:r>
              <a:rPr lang="fr-FR" sz="2000" i="1" dirty="0"/>
              <a:t> </a:t>
            </a:r>
            <a:r>
              <a:rPr lang="fr-FR" sz="2000" b="1" i="1" dirty="0"/>
              <a:t>dans </a:t>
            </a:r>
            <a:r>
              <a:rPr lang="fr-FR" sz="2000" b="1" i="1" dirty="0" smtClean="0"/>
              <a:t>&gt; 25%  des cas </a:t>
            </a:r>
          </a:p>
          <a:p>
            <a:pPr algn="ctr"/>
            <a:r>
              <a:rPr lang="fr-FR" sz="2000" b="1" i="1" dirty="0" smtClean="0"/>
              <a:t>dures </a:t>
            </a:r>
            <a:r>
              <a:rPr lang="fr-FR" sz="2000" b="1" i="1" dirty="0"/>
              <a:t>ou  solides dans &gt; </a:t>
            </a:r>
            <a:r>
              <a:rPr lang="fr-FR" sz="2000" b="1" i="1" dirty="0" smtClean="0"/>
              <a:t>25%  des cas</a:t>
            </a:r>
            <a:endParaRPr lang="fr-FR" sz="2000" b="1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2400" b="1" u="sng" dirty="0">
                <a:solidFill>
                  <a:srgbClr val="00B0F0"/>
                </a:solidFill>
              </a:rPr>
              <a:t>SII inclassable: </a:t>
            </a:r>
          </a:p>
          <a:p>
            <a:pPr algn="ctr">
              <a:spcBef>
                <a:spcPct val="50000"/>
              </a:spcBef>
            </a:pPr>
            <a:r>
              <a:rPr lang="fr-FR" b="1" dirty="0"/>
              <a:t>  </a:t>
            </a:r>
            <a:r>
              <a:rPr lang="fr-FR" sz="2000" b="1" i="1" dirty="0"/>
              <a:t>Anomalies insuffisantes de la consistance des selles pour être classer   par mi les 3 formes précédentes</a:t>
            </a:r>
          </a:p>
          <a:p>
            <a:pPr algn="ctr">
              <a:spcBef>
                <a:spcPct val="50000"/>
              </a:spcBef>
            </a:pPr>
            <a:endParaRPr lang="fr-FR" sz="2000" b="1" i="1" dirty="0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34925" y="260350"/>
            <a:ext cx="9109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b="1" dirty="0">
                <a:solidFill>
                  <a:srgbClr val="00FF00"/>
                </a:solidFill>
              </a:rPr>
              <a:t>En fonction </a:t>
            </a:r>
            <a:r>
              <a:rPr lang="fr-FR" sz="3200" b="1" dirty="0" smtClean="0">
                <a:solidFill>
                  <a:srgbClr val="00FF00"/>
                </a:solidFill>
              </a:rPr>
              <a:t>de consistance </a:t>
            </a:r>
            <a:r>
              <a:rPr lang="fr-FR" sz="3200" b="1" dirty="0">
                <a:solidFill>
                  <a:srgbClr val="00FF00"/>
                </a:solidFill>
              </a:rPr>
              <a:t>de selles:4 sous </a:t>
            </a:r>
            <a:r>
              <a:rPr lang="fr-FR" sz="3200" b="1" dirty="0" smtClean="0">
                <a:solidFill>
                  <a:srgbClr val="00FF00"/>
                </a:solidFill>
              </a:rPr>
              <a:t>types </a:t>
            </a:r>
            <a:endParaRPr lang="fr-FR" sz="3200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864235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5329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b="1">
                <a:solidFill>
                  <a:srgbClr val="FFFF00"/>
                </a:solidFill>
              </a:rPr>
              <a:t>Echelle de Bristol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7345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rgbClr val="00FF00"/>
                </a:solidFill>
              </a:rPr>
              <a:t>Type de  Selles                                                 Description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Autres sous groupe de TFI</a:t>
            </a:r>
            <a:r>
              <a:rPr lang="fr-FR" dirty="0" smtClean="0">
                <a:solidFill>
                  <a:srgbClr val="FF0000"/>
                </a:solidFill>
              </a:rPr>
              <a:t>   -ROME IV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Ballonnement fonctionnel:  </a:t>
            </a:r>
            <a:r>
              <a:rPr lang="fr-FR" dirty="0" smtClean="0"/>
              <a:t>ballonnements ou de distension abdominale récidivantes, </a:t>
            </a:r>
          </a:p>
          <a:p>
            <a:pPr>
              <a:buNone/>
            </a:pPr>
            <a:r>
              <a:rPr lang="fr-FR" dirty="0" smtClean="0"/>
              <a:t>    </a:t>
            </a:r>
            <a:r>
              <a:rPr lang="fr-FR" b="1" dirty="0" smtClean="0">
                <a:solidFill>
                  <a:srgbClr val="FF0000"/>
                </a:solidFill>
              </a:rPr>
              <a:t>critères de SII absents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Diarrhée fonctionnelle</a:t>
            </a:r>
            <a:r>
              <a:rPr lang="fr-FR" b="1" dirty="0" smtClean="0"/>
              <a:t>:</a:t>
            </a:r>
            <a:r>
              <a:rPr lang="fr-FR" dirty="0" smtClean="0"/>
              <a:t> Selles  molle ou liquide dans plus de 25 % des défécations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critères de SII absents</a:t>
            </a:r>
            <a:endParaRPr lang="fr-FR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Autres sous groupe de TFI</a:t>
            </a:r>
            <a:r>
              <a:rPr lang="fr-FR" dirty="0" smtClean="0">
                <a:solidFill>
                  <a:srgbClr val="FF0000"/>
                </a:solidFill>
              </a:rPr>
              <a:t>   -ROME IV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3136"/>
          </a:xfrm>
        </p:spPr>
        <p:txBody>
          <a:bodyPr>
            <a:normAutofit fontScale="925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Constipation fonctionnelle</a:t>
            </a:r>
            <a:r>
              <a:rPr lang="fr-FR" dirty="0" smtClean="0"/>
              <a:t>: 2 ou plus des critères suivants :</a:t>
            </a:r>
          </a:p>
          <a:p>
            <a:r>
              <a:rPr lang="fr-FR" dirty="0" smtClean="0"/>
              <a:t> selles&lt; 3/semaine </a:t>
            </a:r>
          </a:p>
          <a:p>
            <a:r>
              <a:rPr lang="fr-FR" dirty="0" smtClean="0"/>
              <a:t> Selles dures &gt; 25 %</a:t>
            </a:r>
          </a:p>
          <a:p>
            <a:r>
              <a:rPr lang="fr-FR" dirty="0" smtClean="0"/>
              <a:t>Efforts de poussée &gt; 25 %  </a:t>
            </a:r>
            <a:endParaRPr lang="fr-FR" b="1" dirty="0" smtClean="0"/>
          </a:p>
          <a:p>
            <a:r>
              <a:rPr lang="fr-FR" b="1" dirty="0" smtClean="0"/>
              <a:t> </a:t>
            </a:r>
            <a:r>
              <a:rPr lang="fr-FR" dirty="0" smtClean="0"/>
              <a:t>Sensation d'évacuation incomplète&gt; 25 %  </a:t>
            </a:r>
          </a:p>
          <a:p>
            <a:r>
              <a:rPr lang="fr-FR" dirty="0" smtClean="0"/>
              <a:t>Sensation d'obstruction ou de blocage a no-rectal&gt; 25 </a:t>
            </a:r>
          </a:p>
          <a:p>
            <a:r>
              <a:rPr lang="fr-FR" dirty="0" err="1" smtClean="0"/>
              <a:t>Manoeuvres</a:t>
            </a:r>
            <a:r>
              <a:rPr lang="fr-FR" dirty="0" smtClean="0"/>
              <a:t> digitales  &gt; 25 %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critères de SII absents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Autres sous groupe de TFI</a:t>
            </a:r>
            <a:r>
              <a:rPr lang="fr-FR" dirty="0" smtClean="0">
                <a:solidFill>
                  <a:srgbClr val="FF0000"/>
                </a:solidFill>
              </a:rPr>
              <a:t>   -ROME IV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925144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TFI non spécifies:</a:t>
            </a:r>
            <a:r>
              <a:rPr lang="fr-FR" dirty="0" smtClean="0"/>
              <a:t> symptômes intestinaux( gaz, ou douleurs atypiques n'entrant pas dans les cadres  précédents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Constipation induite par les opioïde: </a:t>
            </a:r>
            <a:r>
              <a:rPr lang="fr-FR" dirty="0" smtClean="0"/>
              <a:t>constipation fonctionnelle initie ou aggravée par les opioïde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798</TotalTime>
  <Words>1666</Words>
  <Application>Microsoft Office PowerPoint</Application>
  <PresentationFormat>Affichage à l'écran (4:3)</PresentationFormat>
  <Paragraphs>288</Paragraphs>
  <Slides>29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Syndrome d intestin irritable</vt:lpstr>
      <vt:lpstr>Plan du cours</vt:lpstr>
      <vt:lpstr>I-INTRODUCTION</vt:lpstr>
      <vt:lpstr>II-DEFINITION</vt:lpstr>
      <vt:lpstr>Diapositive 5</vt:lpstr>
      <vt:lpstr>Diapositive 6</vt:lpstr>
      <vt:lpstr>Autres sous groupe de TFI   -ROME IV </vt:lpstr>
      <vt:lpstr>Autres sous groupe de TFI   -ROME IV </vt:lpstr>
      <vt:lpstr>Autres sous groupe de TFI   -ROME IV </vt:lpstr>
      <vt:lpstr>III-ÉPIDÉMIOLOGIE :</vt:lpstr>
      <vt:lpstr>VI-PHYSIOPATHOLOGIE : complexe, multifactorielle, intriguée</vt:lpstr>
      <vt:lpstr>Dysfonction de l axe cerveau-intestin</vt:lpstr>
      <vt:lpstr>V-CLINIQUE</vt:lpstr>
      <vt:lpstr>V-CLINIQUE</vt:lpstr>
      <vt:lpstr>V-CLINIQUE Autres symptômes</vt:lpstr>
      <vt:lpstr>V-CLINIQUE rechercher des signes d alarme</vt:lpstr>
      <vt:lpstr>V-clinique examen clinique</vt:lpstr>
      <vt:lpstr>VI-Les examens complémentaires</vt:lpstr>
      <vt:lpstr>VI-Les examens complémentaires</vt:lpstr>
      <vt:lpstr>Bilan de seconde  ligne</vt:lpstr>
      <vt:lpstr>VII-stratégie diagnostique</vt:lpstr>
      <vt:lpstr>VIII-Diagnostic différentiel</vt:lpstr>
      <vt:lpstr>IX-TRAITEMENT :</vt:lpstr>
      <vt:lpstr>IX-TRAITEMENT :</vt:lpstr>
      <vt:lpstr>IX-TRAITEMENT :</vt:lpstr>
      <vt:lpstr>IX-TRAITEMENT :</vt:lpstr>
      <vt:lpstr>IX-TRAITEMENT :</vt:lpstr>
      <vt:lpstr>IX-TRAITEMENT :</vt:lpstr>
      <vt:lpstr>X-conclusion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fujitsu</dc:creator>
  <cp:lastModifiedBy>fujitsu</cp:lastModifiedBy>
  <cp:revision>219</cp:revision>
  <dcterms:created xsi:type="dcterms:W3CDTF">2021-10-20T14:25:22Z</dcterms:created>
  <dcterms:modified xsi:type="dcterms:W3CDTF">2021-10-27T15:43:29Z</dcterms:modified>
</cp:coreProperties>
</file>