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</p:sldMasterIdLst>
  <p:notesMasterIdLst>
    <p:notesMasterId r:id="rId40"/>
  </p:notesMasterIdLst>
  <p:sldIdLst>
    <p:sldId id="256" r:id="rId2"/>
    <p:sldId id="267" r:id="rId3"/>
    <p:sldId id="271" r:id="rId4"/>
    <p:sldId id="272" r:id="rId5"/>
    <p:sldId id="257" r:id="rId6"/>
    <p:sldId id="273" r:id="rId7"/>
    <p:sldId id="268" r:id="rId8"/>
    <p:sldId id="259" r:id="rId9"/>
    <p:sldId id="274" r:id="rId10"/>
    <p:sldId id="275" r:id="rId11"/>
    <p:sldId id="276" r:id="rId12"/>
    <p:sldId id="278" r:id="rId13"/>
    <p:sldId id="277" r:id="rId14"/>
    <p:sldId id="279" r:id="rId15"/>
    <p:sldId id="280" r:id="rId16"/>
    <p:sldId id="281" r:id="rId17"/>
    <p:sldId id="282" r:id="rId18"/>
    <p:sldId id="260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61" r:id="rId32"/>
    <p:sldId id="295" r:id="rId33"/>
    <p:sldId id="296" r:id="rId34"/>
    <p:sldId id="297" r:id="rId35"/>
    <p:sldId id="298" r:id="rId36"/>
    <p:sldId id="299" r:id="rId37"/>
    <p:sldId id="300" r:id="rId38"/>
    <p:sldId id="262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3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B0A59-92CE-4C6D-B651-E47EC1102E7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3FDD7B0-FD29-4660-96C3-0EEDD3F6259E}">
      <dgm:prSet phldrT="[Texte]" custT="1"/>
      <dgm:spPr>
        <a:solidFill>
          <a:srgbClr val="A7438A"/>
        </a:solidFill>
      </dgm:spPr>
      <dgm:t>
        <a:bodyPr/>
        <a:lstStyle/>
        <a:p>
          <a:r>
            <a:rPr lang="fr-FR" sz="2800" b="1" dirty="0">
              <a:solidFill>
                <a:srgbClr val="FF0000"/>
              </a:solidFill>
              <a:latin typeface="Comic Sans MS" pitchFamily="66" charset="0"/>
            </a:rPr>
            <a:t>1 </a:t>
          </a:r>
        </a:p>
        <a:p>
          <a:r>
            <a:rPr lang="fr-FR" sz="1800" b="1" dirty="0">
              <a:solidFill>
                <a:schemeClr val="tx1"/>
              </a:solidFill>
              <a:latin typeface="Comic Sans MS" pitchFamily="66" charset="0"/>
            </a:rPr>
            <a:t>Infiltrat inflammatoire</a:t>
          </a:r>
        </a:p>
      </dgm:t>
    </dgm:pt>
    <dgm:pt modelId="{CE29D323-5CFE-4F2A-8357-43EFE22EFF7B}" type="parTrans" cxnId="{72F85A7B-B4F8-4C3F-AC5C-C9B3AE7F11EA}">
      <dgm:prSet/>
      <dgm:spPr/>
      <dgm:t>
        <a:bodyPr/>
        <a:lstStyle/>
        <a:p>
          <a:endParaRPr lang="fr-FR"/>
        </a:p>
      </dgm:t>
    </dgm:pt>
    <dgm:pt modelId="{385ADBA4-DB31-4D54-9630-7185D1AB0EBF}" type="sibTrans" cxnId="{72F85A7B-B4F8-4C3F-AC5C-C9B3AE7F11EA}">
      <dgm:prSet/>
      <dgm:spPr/>
      <dgm:t>
        <a:bodyPr/>
        <a:lstStyle/>
        <a:p>
          <a:endParaRPr lang="fr-FR"/>
        </a:p>
      </dgm:t>
    </dgm:pt>
    <dgm:pt modelId="{4F1D314D-02CA-475E-94EA-987CE1C430C0}">
      <dgm:prSet phldrT="[Texte]"/>
      <dgm:spPr/>
      <dgm:t>
        <a:bodyPr/>
        <a:lstStyle/>
        <a:p>
          <a:r>
            <a:rPr lang="fr-FR" b="1" dirty="0">
              <a:latin typeface="Comic Sans MS" pitchFamily="66" charset="0"/>
            </a:rPr>
            <a:t>cellules mononuclées (lymphocytes et plasmocytes)</a:t>
          </a:r>
        </a:p>
      </dgm:t>
    </dgm:pt>
    <dgm:pt modelId="{FE276290-950C-49F2-B437-20ABFBCF4E27}" type="parTrans" cxnId="{C2D005FE-14ED-4978-8E3C-F23E8D5B5221}">
      <dgm:prSet/>
      <dgm:spPr/>
      <dgm:t>
        <a:bodyPr/>
        <a:lstStyle/>
        <a:p>
          <a:endParaRPr lang="fr-FR"/>
        </a:p>
      </dgm:t>
    </dgm:pt>
    <dgm:pt modelId="{EC878EE1-735A-48FB-8A19-978BE2586B29}" type="sibTrans" cxnId="{C2D005FE-14ED-4978-8E3C-F23E8D5B5221}">
      <dgm:prSet/>
      <dgm:spPr/>
      <dgm:t>
        <a:bodyPr/>
        <a:lstStyle/>
        <a:p>
          <a:endParaRPr lang="fr-FR"/>
        </a:p>
      </dgm:t>
    </dgm:pt>
    <dgm:pt modelId="{997A6561-C2BF-43BC-BD17-C3C136A9303B}">
      <dgm:prSet phldrT="[Texte]"/>
      <dgm:spPr/>
      <dgm:t>
        <a:bodyPr/>
        <a:lstStyle/>
        <a:p>
          <a:r>
            <a:rPr lang="fr-FR" b="1" dirty="0">
              <a:latin typeface="Comic Sans MS" pitchFamily="66" charset="0"/>
            </a:rPr>
            <a:t>prédomine dans l’espace porte et la région péri portale</a:t>
          </a:r>
        </a:p>
      </dgm:t>
    </dgm:pt>
    <dgm:pt modelId="{1E4A85FE-63C9-43D6-B2DA-AADA9E2CEDFA}" type="parTrans" cxnId="{9DCF956F-9738-43F6-846D-FC012EA0404E}">
      <dgm:prSet/>
      <dgm:spPr/>
      <dgm:t>
        <a:bodyPr/>
        <a:lstStyle/>
        <a:p>
          <a:endParaRPr lang="fr-FR"/>
        </a:p>
      </dgm:t>
    </dgm:pt>
    <dgm:pt modelId="{B3B44D0C-B346-4A03-8FF9-0AF571B65874}" type="sibTrans" cxnId="{9DCF956F-9738-43F6-846D-FC012EA0404E}">
      <dgm:prSet/>
      <dgm:spPr/>
      <dgm:t>
        <a:bodyPr/>
        <a:lstStyle/>
        <a:p>
          <a:endParaRPr lang="fr-FR"/>
        </a:p>
      </dgm:t>
    </dgm:pt>
    <dgm:pt modelId="{D8D63C45-D469-4486-BFEE-DFB886F5EB4D}">
      <dgm:prSet phldrT="[Texte]"/>
      <dgm:spPr>
        <a:solidFill>
          <a:srgbClr val="A7438A"/>
        </a:solidFill>
      </dgm:spPr>
      <dgm:t>
        <a:bodyPr/>
        <a:lstStyle/>
        <a:p>
          <a:r>
            <a:rPr lang="fr-FR" b="1" dirty="0">
              <a:solidFill>
                <a:srgbClr val="FF0000"/>
              </a:solidFill>
              <a:latin typeface="Comic Sans MS" pitchFamily="66" charset="0"/>
            </a:rPr>
            <a:t>2 </a:t>
          </a:r>
          <a:r>
            <a:rPr lang="fr-FR" b="1" dirty="0">
              <a:solidFill>
                <a:schemeClr val="tx1"/>
              </a:solidFill>
              <a:latin typeface="Comic Sans MS" pitchFamily="66" charset="0"/>
            </a:rPr>
            <a:t>Nécrose</a:t>
          </a:r>
        </a:p>
      </dgm:t>
    </dgm:pt>
    <dgm:pt modelId="{DC72CB47-6542-4B76-BD24-79BED050FB42}" type="parTrans" cxnId="{F26C7D93-36B2-4EF5-B9BD-A9A70D93CD7B}">
      <dgm:prSet/>
      <dgm:spPr/>
      <dgm:t>
        <a:bodyPr/>
        <a:lstStyle/>
        <a:p>
          <a:endParaRPr lang="fr-FR"/>
        </a:p>
      </dgm:t>
    </dgm:pt>
    <dgm:pt modelId="{328B8322-E218-4157-8055-251469AE0D53}" type="sibTrans" cxnId="{F26C7D93-36B2-4EF5-B9BD-A9A70D93CD7B}">
      <dgm:prSet/>
      <dgm:spPr/>
      <dgm:t>
        <a:bodyPr/>
        <a:lstStyle/>
        <a:p>
          <a:endParaRPr lang="fr-FR"/>
        </a:p>
      </dgm:t>
    </dgm:pt>
    <dgm:pt modelId="{F5F44073-602D-4B92-B37A-9E6FBC3F487E}">
      <dgm:prSet phldrT="[Texte]" custT="1"/>
      <dgm:spPr/>
      <dgm:t>
        <a:bodyPr/>
        <a:lstStyle/>
        <a:p>
          <a:r>
            <a:rPr lang="fr-FR" sz="1800" b="1" dirty="0">
              <a:latin typeface="Comic Sans MS" pitchFamily="66" charset="0"/>
            </a:rPr>
            <a:t>-Nécrose Focale : nécrose en foyers péri lobulaire</a:t>
          </a:r>
        </a:p>
      </dgm:t>
    </dgm:pt>
    <dgm:pt modelId="{C199C73F-8845-4057-BC87-955B43C35888}" type="parTrans" cxnId="{E2C6D1C2-A7F4-4CFC-A5C0-3EA33F3CD3C0}">
      <dgm:prSet/>
      <dgm:spPr/>
      <dgm:t>
        <a:bodyPr/>
        <a:lstStyle/>
        <a:p>
          <a:endParaRPr lang="fr-FR"/>
        </a:p>
      </dgm:t>
    </dgm:pt>
    <dgm:pt modelId="{8CD40734-0E45-4A8B-AC9B-63C144604ECB}" type="sibTrans" cxnId="{E2C6D1C2-A7F4-4CFC-A5C0-3EA33F3CD3C0}">
      <dgm:prSet/>
      <dgm:spPr/>
      <dgm:t>
        <a:bodyPr/>
        <a:lstStyle/>
        <a:p>
          <a:endParaRPr lang="fr-FR"/>
        </a:p>
      </dgm:t>
    </dgm:pt>
    <dgm:pt modelId="{9AD0E615-C8A5-4C81-AAD5-E594A6F6DC9D}">
      <dgm:prSet phldrT="[Texte]"/>
      <dgm:spPr>
        <a:solidFill>
          <a:srgbClr val="A7438A"/>
        </a:solidFill>
      </dgm:spPr>
      <dgm:t>
        <a:bodyPr/>
        <a:lstStyle/>
        <a:p>
          <a:r>
            <a:rPr lang="fr-FR" b="1" dirty="0">
              <a:solidFill>
                <a:srgbClr val="FF0000"/>
              </a:solidFill>
              <a:latin typeface="Comic Sans MS" pitchFamily="66" charset="0"/>
            </a:rPr>
            <a:t>3</a:t>
          </a:r>
        </a:p>
        <a:p>
          <a:r>
            <a:rPr lang="fr-FR" b="1" dirty="0">
              <a:solidFill>
                <a:schemeClr val="tx1"/>
              </a:solidFill>
              <a:latin typeface="Comic Sans MS" pitchFamily="66" charset="0"/>
            </a:rPr>
            <a:t>Fibrose</a:t>
          </a:r>
        </a:p>
      </dgm:t>
    </dgm:pt>
    <dgm:pt modelId="{83F956A2-6111-4338-9063-C9DCA185502B}" type="parTrans" cxnId="{CDD90854-19FF-4356-93C9-39E6C4E489D8}">
      <dgm:prSet/>
      <dgm:spPr/>
      <dgm:t>
        <a:bodyPr/>
        <a:lstStyle/>
        <a:p>
          <a:endParaRPr lang="fr-FR"/>
        </a:p>
      </dgm:t>
    </dgm:pt>
    <dgm:pt modelId="{FF268852-F49F-448C-9C5B-96B017DCB056}" type="sibTrans" cxnId="{CDD90854-19FF-4356-93C9-39E6C4E489D8}">
      <dgm:prSet/>
      <dgm:spPr/>
      <dgm:t>
        <a:bodyPr/>
        <a:lstStyle/>
        <a:p>
          <a:endParaRPr lang="fr-FR"/>
        </a:p>
      </dgm:t>
    </dgm:pt>
    <dgm:pt modelId="{999D37E6-B7F8-41DC-8668-58EC3EDD7DF0}">
      <dgm:prSet phldrT="[Texte]" custT="1"/>
      <dgm:spPr/>
      <dgm:t>
        <a:bodyPr/>
        <a:lstStyle/>
        <a:p>
          <a:r>
            <a:rPr lang="fr-FR" sz="2400" b="1" dirty="0"/>
            <a:t>-</a:t>
          </a:r>
          <a:r>
            <a:rPr lang="fr-FR" sz="2400" dirty="0"/>
            <a:t>Fibrose </a:t>
          </a:r>
          <a:r>
            <a:rPr lang="fr-FR" sz="2400" b="1" dirty="0"/>
            <a:t>Portale</a:t>
          </a:r>
          <a:r>
            <a:rPr lang="fr-FR" sz="2400" dirty="0"/>
            <a:t> </a:t>
          </a:r>
        </a:p>
      </dgm:t>
    </dgm:pt>
    <dgm:pt modelId="{745C689A-05D6-49AF-9D13-5777A7714980}" type="parTrans" cxnId="{6C2F1D4D-4E7A-4ED7-AB42-D0D7C2B9E8C8}">
      <dgm:prSet/>
      <dgm:spPr/>
      <dgm:t>
        <a:bodyPr/>
        <a:lstStyle/>
        <a:p>
          <a:endParaRPr lang="fr-FR"/>
        </a:p>
      </dgm:t>
    </dgm:pt>
    <dgm:pt modelId="{9EFB0283-2B5B-4E14-A085-D47F3DE4E0BE}" type="sibTrans" cxnId="{6C2F1D4D-4E7A-4ED7-AB42-D0D7C2B9E8C8}">
      <dgm:prSet/>
      <dgm:spPr/>
      <dgm:t>
        <a:bodyPr/>
        <a:lstStyle/>
        <a:p>
          <a:endParaRPr lang="fr-FR"/>
        </a:p>
      </dgm:t>
    </dgm:pt>
    <dgm:pt modelId="{2881275C-1B6F-4248-8C9C-7F0B8A024E74}">
      <dgm:prSet custT="1"/>
      <dgm:spPr/>
      <dgm:t>
        <a:bodyPr/>
        <a:lstStyle/>
        <a:p>
          <a:r>
            <a:rPr lang="fr-FR" sz="1800" b="1" dirty="0">
              <a:latin typeface="Comic Sans MS" pitchFamily="66" charset="0"/>
            </a:rPr>
            <a:t>-Nécrose Parcellaire (</a:t>
          </a:r>
          <a:r>
            <a:rPr lang="fr-FR" sz="1800" b="1" dirty="0" err="1">
              <a:latin typeface="Comic Sans MS" pitchFamily="66" charset="0"/>
            </a:rPr>
            <a:t>Piecemeal</a:t>
          </a:r>
          <a:r>
            <a:rPr lang="fr-FR" sz="1800" b="1" dirty="0">
              <a:latin typeface="Comic Sans MS" pitchFamily="66" charset="0"/>
            </a:rPr>
            <a:t> </a:t>
          </a:r>
          <a:r>
            <a:rPr lang="fr-FR" sz="1800" b="1" dirty="0" err="1">
              <a:latin typeface="Comic Sans MS" pitchFamily="66" charset="0"/>
            </a:rPr>
            <a:t>necrosis</a:t>
          </a:r>
          <a:r>
            <a:rPr lang="fr-FR" sz="1800" b="1" dirty="0">
              <a:latin typeface="Comic Sans MS" pitchFamily="66" charset="0"/>
            </a:rPr>
            <a:t>) </a:t>
          </a:r>
        </a:p>
      </dgm:t>
    </dgm:pt>
    <dgm:pt modelId="{2087E786-33D4-4952-B2D5-0594EC87471C}" type="parTrans" cxnId="{F95C759C-0C53-4237-A23F-D010E045D6ED}">
      <dgm:prSet/>
      <dgm:spPr/>
      <dgm:t>
        <a:bodyPr/>
        <a:lstStyle/>
        <a:p>
          <a:endParaRPr lang="fr-FR"/>
        </a:p>
      </dgm:t>
    </dgm:pt>
    <dgm:pt modelId="{66D533B2-B381-4CAD-82BA-9254D677B47A}" type="sibTrans" cxnId="{F95C759C-0C53-4237-A23F-D010E045D6ED}">
      <dgm:prSet/>
      <dgm:spPr/>
      <dgm:t>
        <a:bodyPr/>
        <a:lstStyle/>
        <a:p>
          <a:endParaRPr lang="fr-FR"/>
        </a:p>
      </dgm:t>
    </dgm:pt>
    <dgm:pt modelId="{C1D41961-08D2-49F1-9F66-4D29DF35F0F3}">
      <dgm:prSet custT="1"/>
      <dgm:spPr/>
      <dgm:t>
        <a:bodyPr/>
        <a:lstStyle/>
        <a:p>
          <a:r>
            <a:rPr lang="fr-FR" sz="1800" b="1" dirty="0">
              <a:latin typeface="Comic Sans MS" pitchFamily="66" charset="0"/>
            </a:rPr>
            <a:t>-Nécrose En pont (</a:t>
          </a:r>
          <a:r>
            <a:rPr lang="fr-FR" sz="1800" b="1" dirty="0" err="1">
              <a:latin typeface="Comic Sans MS" pitchFamily="66" charset="0"/>
            </a:rPr>
            <a:t>Bridging</a:t>
          </a:r>
          <a:r>
            <a:rPr lang="fr-FR" sz="1800" b="1" dirty="0">
              <a:latin typeface="Comic Sans MS" pitchFamily="66" charset="0"/>
            </a:rPr>
            <a:t> </a:t>
          </a:r>
          <a:r>
            <a:rPr lang="fr-FR" sz="1800" b="1" dirty="0" err="1">
              <a:latin typeface="Comic Sans MS" pitchFamily="66" charset="0"/>
            </a:rPr>
            <a:t>necrosis</a:t>
          </a:r>
          <a:r>
            <a:rPr lang="fr-FR" sz="1800" b="1" dirty="0">
              <a:latin typeface="Comic Sans MS" pitchFamily="66" charset="0"/>
            </a:rPr>
            <a:t>) </a:t>
          </a:r>
        </a:p>
      </dgm:t>
    </dgm:pt>
    <dgm:pt modelId="{B68EB9C4-CB60-45FD-91E3-912FBA4F2EAE}" type="parTrans" cxnId="{5DB438B2-310E-4DE3-83EE-73344680D3F7}">
      <dgm:prSet/>
      <dgm:spPr/>
      <dgm:t>
        <a:bodyPr/>
        <a:lstStyle/>
        <a:p>
          <a:endParaRPr lang="fr-FR"/>
        </a:p>
      </dgm:t>
    </dgm:pt>
    <dgm:pt modelId="{C4CE6E01-F440-456D-9334-A79794EDE709}" type="sibTrans" cxnId="{5DB438B2-310E-4DE3-83EE-73344680D3F7}">
      <dgm:prSet/>
      <dgm:spPr/>
      <dgm:t>
        <a:bodyPr/>
        <a:lstStyle/>
        <a:p>
          <a:endParaRPr lang="fr-FR"/>
        </a:p>
      </dgm:t>
    </dgm:pt>
    <dgm:pt modelId="{3AA56E1F-B8C1-4BF6-BE96-EAD1D33559C9}">
      <dgm:prSet custT="1"/>
      <dgm:spPr/>
      <dgm:t>
        <a:bodyPr/>
        <a:lstStyle/>
        <a:p>
          <a:r>
            <a:rPr lang="fr-FR" sz="2400" b="1" dirty="0"/>
            <a:t>-</a:t>
          </a:r>
          <a:r>
            <a:rPr lang="fr-FR" sz="2400" dirty="0"/>
            <a:t>Fibrose </a:t>
          </a:r>
          <a:r>
            <a:rPr lang="fr-FR" sz="2400" b="1" dirty="0"/>
            <a:t>Péri portale</a:t>
          </a:r>
          <a:r>
            <a:rPr lang="fr-FR" sz="2400" dirty="0"/>
            <a:t> </a:t>
          </a:r>
        </a:p>
      </dgm:t>
    </dgm:pt>
    <dgm:pt modelId="{5BA49A5B-1C16-43FB-A9D7-5E8E8D164983}" type="parTrans" cxnId="{239A56FE-E8C2-4258-A378-D037AF8B705E}">
      <dgm:prSet/>
      <dgm:spPr/>
      <dgm:t>
        <a:bodyPr/>
        <a:lstStyle/>
        <a:p>
          <a:endParaRPr lang="fr-FR"/>
        </a:p>
      </dgm:t>
    </dgm:pt>
    <dgm:pt modelId="{DAF4EBB6-7F0F-40B8-8570-E6B1BD7016A7}" type="sibTrans" cxnId="{239A56FE-E8C2-4258-A378-D037AF8B705E}">
      <dgm:prSet/>
      <dgm:spPr/>
      <dgm:t>
        <a:bodyPr/>
        <a:lstStyle/>
        <a:p>
          <a:endParaRPr lang="fr-FR"/>
        </a:p>
      </dgm:t>
    </dgm:pt>
    <dgm:pt modelId="{50987BB6-C704-40EF-B397-571DAB72D1D0}">
      <dgm:prSet custT="1"/>
      <dgm:spPr/>
      <dgm:t>
        <a:bodyPr/>
        <a:lstStyle/>
        <a:p>
          <a:r>
            <a:rPr lang="fr-FR" sz="2400" b="1" dirty="0"/>
            <a:t>-</a:t>
          </a:r>
          <a:r>
            <a:rPr lang="fr-FR" sz="2400" dirty="0"/>
            <a:t>Fibrose </a:t>
          </a:r>
          <a:r>
            <a:rPr lang="fr-FR" sz="2400" b="1" dirty="0"/>
            <a:t>En pont</a:t>
          </a:r>
          <a:r>
            <a:rPr lang="fr-FR" sz="2400" dirty="0"/>
            <a:t> (fibrose septale)</a:t>
          </a:r>
          <a:r>
            <a:rPr lang="fr-FR" sz="1700" dirty="0"/>
            <a:t> </a:t>
          </a:r>
        </a:p>
      </dgm:t>
    </dgm:pt>
    <dgm:pt modelId="{36DAD6C1-E973-4D3F-82FB-50A7F0C65712}" type="parTrans" cxnId="{8CF64545-0184-4ADF-8611-00FAF2AB7DF5}">
      <dgm:prSet/>
      <dgm:spPr/>
      <dgm:t>
        <a:bodyPr/>
        <a:lstStyle/>
        <a:p>
          <a:endParaRPr lang="fr-FR"/>
        </a:p>
      </dgm:t>
    </dgm:pt>
    <dgm:pt modelId="{A2A5F2FE-D89C-4249-87DB-724E91FBB10E}" type="sibTrans" cxnId="{8CF64545-0184-4ADF-8611-00FAF2AB7DF5}">
      <dgm:prSet/>
      <dgm:spPr/>
      <dgm:t>
        <a:bodyPr/>
        <a:lstStyle/>
        <a:p>
          <a:endParaRPr lang="fr-FR"/>
        </a:p>
      </dgm:t>
    </dgm:pt>
    <dgm:pt modelId="{F36201ED-3D5F-4AD8-92B1-CB5BBC6BB81C}" type="pres">
      <dgm:prSet presAssocID="{84DB0A59-92CE-4C6D-B651-E47EC1102E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B9DC7B3-33DD-4345-ACDC-C359BFFA0801}" type="pres">
      <dgm:prSet presAssocID="{23FDD7B0-FD29-4660-96C3-0EEDD3F6259E}" presName="linNode" presStyleCnt="0"/>
      <dgm:spPr/>
    </dgm:pt>
    <dgm:pt modelId="{F12204EB-DF90-4842-9125-32FF82A02790}" type="pres">
      <dgm:prSet presAssocID="{23FDD7B0-FD29-4660-96C3-0EEDD3F6259E}" presName="parentText" presStyleLbl="node1" presStyleIdx="0" presStyleCnt="3" custScaleX="6163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FDA08-B9BA-46FC-AA1D-983D9FE3ED6D}" type="pres">
      <dgm:prSet presAssocID="{23FDD7B0-FD29-4660-96C3-0EEDD3F6259E}" presName="descendantText" presStyleLbl="alignAccFollowNode1" presStyleIdx="0" presStyleCnt="3" custScaleX="1181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17948E-2901-4EEE-BD23-5D8094248DB7}" type="pres">
      <dgm:prSet presAssocID="{385ADBA4-DB31-4D54-9630-7185D1AB0EBF}" presName="sp" presStyleCnt="0"/>
      <dgm:spPr/>
    </dgm:pt>
    <dgm:pt modelId="{1672E44D-1FE1-4430-A173-72EFA1EB66DA}" type="pres">
      <dgm:prSet presAssocID="{D8D63C45-D469-4486-BFEE-DFB886F5EB4D}" presName="linNode" presStyleCnt="0"/>
      <dgm:spPr/>
    </dgm:pt>
    <dgm:pt modelId="{74351B2F-0538-46E2-BD1D-49A354DC0A6E}" type="pres">
      <dgm:prSet presAssocID="{D8D63C45-D469-4486-BFEE-DFB886F5EB4D}" presName="parentText" presStyleLbl="node1" presStyleIdx="1" presStyleCnt="3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069A4B-9475-4B22-A224-7BED3F6BD2FD}" type="pres">
      <dgm:prSet presAssocID="{D8D63C45-D469-4486-BFEE-DFB886F5EB4D}" presName="descendantText" presStyleLbl="alignAccFollowNode1" presStyleIdx="1" presStyleCnt="3" custScaleX="1272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4DB6D-96BE-402E-BEE7-4BEBF9D3A239}" type="pres">
      <dgm:prSet presAssocID="{328B8322-E218-4157-8055-251469AE0D53}" presName="sp" presStyleCnt="0"/>
      <dgm:spPr/>
    </dgm:pt>
    <dgm:pt modelId="{733D6B0E-98CC-4095-BFDE-1ED53BC9AB23}" type="pres">
      <dgm:prSet presAssocID="{9AD0E615-C8A5-4C81-AAD5-E594A6F6DC9D}" presName="linNode" presStyleCnt="0"/>
      <dgm:spPr/>
    </dgm:pt>
    <dgm:pt modelId="{08B49754-1D5F-4F09-B52E-A889D57D1879}" type="pres">
      <dgm:prSet presAssocID="{9AD0E615-C8A5-4C81-AAD5-E594A6F6DC9D}" presName="parentText" presStyleLbl="node1" presStyleIdx="2" presStyleCnt="3" custScaleX="6762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FBFCFA-E60D-45E3-9CA1-3970652FFA52}" type="pres">
      <dgm:prSet presAssocID="{9AD0E615-C8A5-4C81-AAD5-E594A6F6DC9D}" presName="descendantText" presStyleLbl="alignAccFollowNode1" presStyleIdx="2" presStyleCnt="3" custScaleX="1270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4ABFB51-C129-43FC-9928-AAD81A42A88B}" type="presOf" srcId="{2881275C-1B6F-4248-8C9C-7F0B8A024E74}" destId="{A1069A4B-9475-4B22-A224-7BED3F6BD2FD}" srcOrd="0" destOrd="1" presId="urn:microsoft.com/office/officeart/2005/8/layout/vList5"/>
    <dgm:cxn modelId="{C8D2E45B-A6F7-42BA-AA98-B2715D4969A0}" type="presOf" srcId="{F5F44073-602D-4B92-B37A-9E6FBC3F487E}" destId="{A1069A4B-9475-4B22-A224-7BED3F6BD2FD}" srcOrd="0" destOrd="0" presId="urn:microsoft.com/office/officeart/2005/8/layout/vList5"/>
    <dgm:cxn modelId="{F8768E4D-C99D-419A-87AC-2016F9F3A0B2}" type="presOf" srcId="{4F1D314D-02CA-475E-94EA-987CE1C430C0}" destId="{25EFDA08-B9BA-46FC-AA1D-983D9FE3ED6D}" srcOrd="0" destOrd="0" presId="urn:microsoft.com/office/officeart/2005/8/layout/vList5"/>
    <dgm:cxn modelId="{601785FA-EBB1-4549-A48E-07C78EBFAB2C}" type="presOf" srcId="{50987BB6-C704-40EF-B397-571DAB72D1D0}" destId="{24FBFCFA-E60D-45E3-9CA1-3970652FFA52}" srcOrd="0" destOrd="2" presId="urn:microsoft.com/office/officeart/2005/8/layout/vList5"/>
    <dgm:cxn modelId="{8CF64545-0184-4ADF-8611-00FAF2AB7DF5}" srcId="{9AD0E615-C8A5-4C81-AAD5-E594A6F6DC9D}" destId="{50987BB6-C704-40EF-B397-571DAB72D1D0}" srcOrd="2" destOrd="0" parTransId="{36DAD6C1-E973-4D3F-82FB-50A7F0C65712}" sibTransId="{A2A5F2FE-D89C-4249-87DB-724E91FBB10E}"/>
    <dgm:cxn modelId="{AB64614D-9016-42BE-B822-E96C81DEBE2C}" type="presOf" srcId="{999D37E6-B7F8-41DC-8668-58EC3EDD7DF0}" destId="{24FBFCFA-E60D-45E3-9CA1-3970652FFA52}" srcOrd="0" destOrd="0" presId="urn:microsoft.com/office/officeart/2005/8/layout/vList5"/>
    <dgm:cxn modelId="{9DCF956F-9738-43F6-846D-FC012EA0404E}" srcId="{23FDD7B0-FD29-4660-96C3-0EEDD3F6259E}" destId="{997A6561-C2BF-43BC-BD17-C3C136A9303B}" srcOrd="1" destOrd="0" parTransId="{1E4A85FE-63C9-43D6-B2DA-AADA9E2CEDFA}" sibTransId="{B3B44D0C-B346-4A03-8FF9-0AF571B65874}"/>
    <dgm:cxn modelId="{CDD90854-19FF-4356-93C9-39E6C4E489D8}" srcId="{84DB0A59-92CE-4C6D-B651-E47EC1102E7E}" destId="{9AD0E615-C8A5-4C81-AAD5-E594A6F6DC9D}" srcOrd="2" destOrd="0" parTransId="{83F956A2-6111-4338-9063-C9DCA185502B}" sibTransId="{FF268852-F49F-448C-9C5B-96B017DCB056}"/>
    <dgm:cxn modelId="{771B233D-201A-4C2D-93B5-4117B31199AF}" type="presOf" srcId="{C1D41961-08D2-49F1-9F66-4D29DF35F0F3}" destId="{A1069A4B-9475-4B22-A224-7BED3F6BD2FD}" srcOrd="0" destOrd="2" presId="urn:microsoft.com/office/officeart/2005/8/layout/vList5"/>
    <dgm:cxn modelId="{72F85A7B-B4F8-4C3F-AC5C-C9B3AE7F11EA}" srcId="{84DB0A59-92CE-4C6D-B651-E47EC1102E7E}" destId="{23FDD7B0-FD29-4660-96C3-0EEDD3F6259E}" srcOrd="0" destOrd="0" parTransId="{CE29D323-5CFE-4F2A-8357-43EFE22EFF7B}" sibTransId="{385ADBA4-DB31-4D54-9630-7185D1AB0EBF}"/>
    <dgm:cxn modelId="{5DB438B2-310E-4DE3-83EE-73344680D3F7}" srcId="{D8D63C45-D469-4486-BFEE-DFB886F5EB4D}" destId="{C1D41961-08D2-49F1-9F66-4D29DF35F0F3}" srcOrd="2" destOrd="0" parTransId="{B68EB9C4-CB60-45FD-91E3-912FBA4F2EAE}" sibTransId="{C4CE6E01-F440-456D-9334-A79794EDE709}"/>
    <dgm:cxn modelId="{E6D93630-CCCD-4374-94EB-4C985BFE9839}" type="presOf" srcId="{3AA56E1F-B8C1-4BF6-BE96-EAD1D33559C9}" destId="{24FBFCFA-E60D-45E3-9CA1-3970652FFA52}" srcOrd="0" destOrd="1" presId="urn:microsoft.com/office/officeart/2005/8/layout/vList5"/>
    <dgm:cxn modelId="{2C8BC062-6B3F-432E-85D7-B7D193C55766}" type="presOf" srcId="{997A6561-C2BF-43BC-BD17-C3C136A9303B}" destId="{25EFDA08-B9BA-46FC-AA1D-983D9FE3ED6D}" srcOrd="0" destOrd="1" presId="urn:microsoft.com/office/officeart/2005/8/layout/vList5"/>
    <dgm:cxn modelId="{239A56FE-E8C2-4258-A378-D037AF8B705E}" srcId="{9AD0E615-C8A5-4C81-AAD5-E594A6F6DC9D}" destId="{3AA56E1F-B8C1-4BF6-BE96-EAD1D33559C9}" srcOrd="1" destOrd="0" parTransId="{5BA49A5B-1C16-43FB-A9D7-5E8E8D164983}" sibTransId="{DAF4EBB6-7F0F-40B8-8570-E6B1BD7016A7}"/>
    <dgm:cxn modelId="{C2D005FE-14ED-4978-8E3C-F23E8D5B5221}" srcId="{23FDD7B0-FD29-4660-96C3-0EEDD3F6259E}" destId="{4F1D314D-02CA-475E-94EA-987CE1C430C0}" srcOrd="0" destOrd="0" parTransId="{FE276290-950C-49F2-B437-20ABFBCF4E27}" sibTransId="{EC878EE1-735A-48FB-8A19-978BE2586B29}"/>
    <dgm:cxn modelId="{1CE32CAA-0682-42C8-9D4E-46CAF0CDADB9}" type="presOf" srcId="{84DB0A59-92CE-4C6D-B651-E47EC1102E7E}" destId="{F36201ED-3D5F-4AD8-92B1-CB5BBC6BB81C}" srcOrd="0" destOrd="0" presId="urn:microsoft.com/office/officeart/2005/8/layout/vList5"/>
    <dgm:cxn modelId="{DAEB1D85-F5EB-4691-A8A8-6DE623CB7D1E}" type="presOf" srcId="{9AD0E615-C8A5-4C81-AAD5-E594A6F6DC9D}" destId="{08B49754-1D5F-4F09-B52E-A889D57D1879}" srcOrd="0" destOrd="0" presId="urn:microsoft.com/office/officeart/2005/8/layout/vList5"/>
    <dgm:cxn modelId="{4445020F-8096-494F-A0A9-9AA70108BA3F}" type="presOf" srcId="{23FDD7B0-FD29-4660-96C3-0EEDD3F6259E}" destId="{F12204EB-DF90-4842-9125-32FF82A02790}" srcOrd="0" destOrd="0" presId="urn:microsoft.com/office/officeart/2005/8/layout/vList5"/>
    <dgm:cxn modelId="{6348ED1B-3F92-4E65-AF85-001010A672F0}" type="presOf" srcId="{D8D63C45-D469-4486-BFEE-DFB886F5EB4D}" destId="{74351B2F-0538-46E2-BD1D-49A354DC0A6E}" srcOrd="0" destOrd="0" presId="urn:microsoft.com/office/officeart/2005/8/layout/vList5"/>
    <dgm:cxn modelId="{6C2F1D4D-4E7A-4ED7-AB42-D0D7C2B9E8C8}" srcId="{9AD0E615-C8A5-4C81-AAD5-E594A6F6DC9D}" destId="{999D37E6-B7F8-41DC-8668-58EC3EDD7DF0}" srcOrd="0" destOrd="0" parTransId="{745C689A-05D6-49AF-9D13-5777A7714980}" sibTransId="{9EFB0283-2B5B-4E14-A085-D47F3DE4E0BE}"/>
    <dgm:cxn modelId="{E2C6D1C2-A7F4-4CFC-A5C0-3EA33F3CD3C0}" srcId="{D8D63C45-D469-4486-BFEE-DFB886F5EB4D}" destId="{F5F44073-602D-4B92-B37A-9E6FBC3F487E}" srcOrd="0" destOrd="0" parTransId="{C199C73F-8845-4057-BC87-955B43C35888}" sibTransId="{8CD40734-0E45-4A8B-AC9B-63C144604ECB}"/>
    <dgm:cxn modelId="{F95C759C-0C53-4237-A23F-D010E045D6ED}" srcId="{D8D63C45-D469-4486-BFEE-DFB886F5EB4D}" destId="{2881275C-1B6F-4248-8C9C-7F0B8A024E74}" srcOrd="1" destOrd="0" parTransId="{2087E786-33D4-4952-B2D5-0594EC87471C}" sibTransId="{66D533B2-B381-4CAD-82BA-9254D677B47A}"/>
    <dgm:cxn modelId="{F26C7D93-36B2-4EF5-B9BD-A9A70D93CD7B}" srcId="{84DB0A59-92CE-4C6D-B651-E47EC1102E7E}" destId="{D8D63C45-D469-4486-BFEE-DFB886F5EB4D}" srcOrd="1" destOrd="0" parTransId="{DC72CB47-6542-4B76-BD24-79BED050FB42}" sibTransId="{328B8322-E218-4157-8055-251469AE0D53}"/>
    <dgm:cxn modelId="{18F575E7-5E49-4DCA-9F47-2484225DCFE1}" type="presParOf" srcId="{F36201ED-3D5F-4AD8-92B1-CB5BBC6BB81C}" destId="{8B9DC7B3-33DD-4345-ACDC-C359BFFA0801}" srcOrd="0" destOrd="0" presId="urn:microsoft.com/office/officeart/2005/8/layout/vList5"/>
    <dgm:cxn modelId="{DF88A120-7A8E-4A79-A723-418291ECCA52}" type="presParOf" srcId="{8B9DC7B3-33DD-4345-ACDC-C359BFFA0801}" destId="{F12204EB-DF90-4842-9125-32FF82A02790}" srcOrd="0" destOrd="0" presId="urn:microsoft.com/office/officeart/2005/8/layout/vList5"/>
    <dgm:cxn modelId="{C9574273-5CA9-48D8-A1C2-A108655F0294}" type="presParOf" srcId="{8B9DC7B3-33DD-4345-ACDC-C359BFFA0801}" destId="{25EFDA08-B9BA-46FC-AA1D-983D9FE3ED6D}" srcOrd="1" destOrd="0" presId="urn:microsoft.com/office/officeart/2005/8/layout/vList5"/>
    <dgm:cxn modelId="{EC74B7DE-4FB9-44C6-8A1F-2DF5DC07BCC5}" type="presParOf" srcId="{F36201ED-3D5F-4AD8-92B1-CB5BBC6BB81C}" destId="{4C17948E-2901-4EEE-BD23-5D8094248DB7}" srcOrd="1" destOrd="0" presId="urn:microsoft.com/office/officeart/2005/8/layout/vList5"/>
    <dgm:cxn modelId="{11BD4429-4544-4804-8E50-6BD5F2013BF9}" type="presParOf" srcId="{F36201ED-3D5F-4AD8-92B1-CB5BBC6BB81C}" destId="{1672E44D-1FE1-4430-A173-72EFA1EB66DA}" srcOrd="2" destOrd="0" presId="urn:microsoft.com/office/officeart/2005/8/layout/vList5"/>
    <dgm:cxn modelId="{52CBA0D4-369C-4B35-A3AA-DE63518EF4F4}" type="presParOf" srcId="{1672E44D-1FE1-4430-A173-72EFA1EB66DA}" destId="{74351B2F-0538-46E2-BD1D-49A354DC0A6E}" srcOrd="0" destOrd="0" presId="urn:microsoft.com/office/officeart/2005/8/layout/vList5"/>
    <dgm:cxn modelId="{BCBEA9DF-340D-44C6-B0EB-E134133028DD}" type="presParOf" srcId="{1672E44D-1FE1-4430-A173-72EFA1EB66DA}" destId="{A1069A4B-9475-4B22-A224-7BED3F6BD2FD}" srcOrd="1" destOrd="0" presId="urn:microsoft.com/office/officeart/2005/8/layout/vList5"/>
    <dgm:cxn modelId="{7E780ABC-11A7-4F0F-8C2E-8E22BE38F44B}" type="presParOf" srcId="{F36201ED-3D5F-4AD8-92B1-CB5BBC6BB81C}" destId="{2DB4DB6D-96BE-402E-BEE7-4BEBF9D3A239}" srcOrd="3" destOrd="0" presId="urn:microsoft.com/office/officeart/2005/8/layout/vList5"/>
    <dgm:cxn modelId="{18AD7C67-D11A-426A-A0BA-43389713E53A}" type="presParOf" srcId="{F36201ED-3D5F-4AD8-92B1-CB5BBC6BB81C}" destId="{733D6B0E-98CC-4095-BFDE-1ED53BC9AB23}" srcOrd="4" destOrd="0" presId="urn:microsoft.com/office/officeart/2005/8/layout/vList5"/>
    <dgm:cxn modelId="{998F191D-FFCC-4F34-9AC8-7674C6B59234}" type="presParOf" srcId="{733D6B0E-98CC-4095-BFDE-1ED53BC9AB23}" destId="{08B49754-1D5F-4F09-B52E-A889D57D1879}" srcOrd="0" destOrd="0" presId="urn:microsoft.com/office/officeart/2005/8/layout/vList5"/>
    <dgm:cxn modelId="{BCC0E466-58CE-442F-B4A6-9DFEFE5B655D}" type="presParOf" srcId="{733D6B0E-98CC-4095-BFDE-1ED53BC9AB23}" destId="{24FBFCFA-E60D-45E3-9CA1-3970652FFA5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DA08-B9BA-46FC-AA1D-983D9FE3ED6D}">
      <dsp:nvSpPr>
        <dsp:cNvPr id="0" name=""/>
        <dsp:cNvSpPr/>
      </dsp:nvSpPr>
      <dsp:spPr>
        <a:xfrm rot="5400000">
          <a:off x="4489090" y="-2501995"/>
          <a:ext cx="1047750" cy="63176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b="1" kern="1200" dirty="0">
              <a:latin typeface="Comic Sans MS" pitchFamily="66" charset="0"/>
            </a:rPr>
            <a:t>cellules mononuclées (lymphocytes et plasmocytes)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b="1" kern="1200" dirty="0">
              <a:latin typeface="Comic Sans MS" pitchFamily="66" charset="0"/>
            </a:rPr>
            <a:t>prédomine dans l’espace porte et la région péri portale</a:t>
          </a:r>
        </a:p>
      </dsp:txBody>
      <dsp:txXfrm rot="-5400000">
        <a:off x="1854143" y="184099"/>
        <a:ext cx="6266499" cy="945456"/>
      </dsp:txXfrm>
    </dsp:sp>
    <dsp:sp modelId="{F12204EB-DF90-4842-9125-32FF82A02790}">
      <dsp:nvSpPr>
        <dsp:cNvPr id="0" name=""/>
        <dsp:cNvSpPr/>
      </dsp:nvSpPr>
      <dsp:spPr>
        <a:xfrm>
          <a:off x="774" y="1984"/>
          <a:ext cx="1853367" cy="1309687"/>
        </a:xfrm>
        <a:prstGeom prst="roundRect">
          <a:avLst/>
        </a:prstGeom>
        <a:solidFill>
          <a:srgbClr val="A743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FF0000"/>
              </a:solidFill>
              <a:latin typeface="Comic Sans MS" pitchFamily="66" charset="0"/>
            </a:rPr>
            <a:t>1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Comic Sans MS" pitchFamily="66" charset="0"/>
            </a:rPr>
            <a:t>Infiltrat inflammatoire</a:t>
          </a:r>
        </a:p>
      </dsp:txBody>
      <dsp:txXfrm>
        <a:off x="64708" y="65918"/>
        <a:ext cx="1725499" cy="1181819"/>
      </dsp:txXfrm>
    </dsp:sp>
    <dsp:sp modelId="{A1069A4B-9475-4B22-A224-7BED3F6BD2FD}">
      <dsp:nvSpPr>
        <dsp:cNvPr id="0" name=""/>
        <dsp:cNvSpPr/>
      </dsp:nvSpPr>
      <dsp:spPr>
        <a:xfrm rot="5400000">
          <a:off x="4613630" y="-1182418"/>
          <a:ext cx="1047750" cy="64288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>
              <a:latin typeface="Comic Sans MS" pitchFamily="66" charset="0"/>
            </a:rPr>
            <a:t>-Nécrose Focale : nécrose en foyers péri lobulaire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>
              <a:latin typeface="Comic Sans MS" pitchFamily="66" charset="0"/>
            </a:rPr>
            <a:t>-Nécrose Parcellaire (</a:t>
          </a:r>
          <a:r>
            <a:rPr lang="fr-FR" sz="1800" b="1" kern="1200" dirty="0" err="1">
              <a:latin typeface="Comic Sans MS" pitchFamily="66" charset="0"/>
            </a:rPr>
            <a:t>Piecemeal</a:t>
          </a:r>
          <a:r>
            <a:rPr lang="fr-FR" sz="1800" b="1" kern="1200" dirty="0">
              <a:latin typeface="Comic Sans MS" pitchFamily="66" charset="0"/>
            </a:rPr>
            <a:t> </a:t>
          </a:r>
          <a:r>
            <a:rPr lang="fr-FR" sz="1800" b="1" kern="1200" dirty="0" err="1">
              <a:latin typeface="Comic Sans MS" pitchFamily="66" charset="0"/>
            </a:rPr>
            <a:t>necrosis</a:t>
          </a:r>
          <a:r>
            <a:rPr lang="fr-FR" sz="1800" b="1" kern="1200" dirty="0">
              <a:latin typeface="Comic Sans MS" pitchFamily="66" charset="0"/>
            </a:rPr>
            <a:t>)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>
              <a:latin typeface="Comic Sans MS" pitchFamily="66" charset="0"/>
            </a:rPr>
            <a:t>-Nécrose En pont (</a:t>
          </a:r>
          <a:r>
            <a:rPr lang="fr-FR" sz="1800" b="1" kern="1200" dirty="0" err="1">
              <a:latin typeface="Comic Sans MS" pitchFamily="66" charset="0"/>
            </a:rPr>
            <a:t>Bridging</a:t>
          </a:r>
          <a:r>
            <a:rPr lang="fr-FR" sz="1800" b="1" kern="1200" dirty="0">
              <a:latin typeface="Comic Sans MS" pitchFamily="66" charset="0"/>
            </a:rPr>
            <a:t> </a:t>
          </a:r>
          <a:r>
            <a:rPr lang="fr-FR" sz="1800" b="1" kern="1200" dirty="0" err="1">
              <a:latin typeface="Comic Sans MS" pitchFamily="66" charset="0"/>
            </a:rPr>
            <a:t>necrosis</a:t>
          </a:r>
          <a:r>
            <a:rPr lang="fr-FR" sz="1800" b="1" kern="1200" dirty="0">
              <a:latin typeface="Comic Sans MS" pitchFamily="66" charset="0"/>
            </a:rPr>
            <a:t>) </a:t>
          </a:r>
        </a:p>
      </dsp:txBody>
      <dsp:txXfrm rot="-5400000">
        <a:off x="1923087" y="1559272"/>
        <a:ext cx="6377690" cy="945456"/>
      </dsp:txXfrm>
    </dsp:sp>
    <dsp:sp modelId="{74351B2F-0538-46E2-BD1D-49A354DC0A6E}">
      <dsp:nvSpPr>
        <dsp:cNvPr id="0" name=""/>
        <dsp:cNvSpPr/>
      </dsp:nvSpPr>
      <dsp:spPr>
        <a:xfrm>
          <a:off x="774" y="1377156"/>
          <a:ext cx="1922312" cy="1309687"/>
        </a:xfrm>
        <a:prstGeom prst="roundRect">
          <a:avLst/>
        </a:prstGeom>
        <a:solidFill>
          <a:srgbClr val="A743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FF0000"/>
              </a:solidFill>
              <a:latin typeface="Comic Sans MS" pitchFamily="66" charset="0"/>
            </a:rPr>
            <a:t>2 </a:t>
          </a:r>
          <a:r>
            <a:rPr lang="fr-FR" sz="2800" b="1" kern="1200" dirty="0">
              <a:solidFill>
                <a:schemeClr val="tx1"/>
              </a:solidFill>
              <a:latin typeface="Comic Sans MS" pitchFamily="66" charset="0"/>
            </a:rPr>
            <a:t>Nécrose</a:t>
          </a:r>
        </a:p>
      </dsp:txBody>
      <dsp:txXfrm>
        <a:off x="64708" y="1441090"/>
        <a:ext cx="1794444" cy="1181819"/>
      </dsp:txXfrm>
    </dsp:sp>
    <dsp:sp modelId="{24FBFCFA-E60D-45E3-9CA1-3970652FFA52}">
      <dsp:nvSpPr>
        <dsp:cNvPr id="0" name=""/>
        <dsp:cNvSpPr/>
      </dsp:nvSpPr>
      <dsp:spPr>
        <a:xfrm rot="5400000">
          <a:off x="4614738" y="193631"/>
          <a:ext cx="1047750" cy="64270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/>
            <a:t>-</a:t>
          </a:r>
          <a:r>
            <a:rPr lang="fr-FR" sz="2400" kern="1200" dirty="0"/>
            <a:t>Fibrose </a:t>
          </a:r>
          <a:r>
            <a:rPr lang="fr-FR" sz="2400" b="1" kern="1200" dirty="0"/>
            <a:t>Portale</a:t>
          </a:r>
          <a:r>
            <a:rPr lang="fr-FR" sz="2400" kern="1200" dirty="0"/>
            <a:t> 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/>
            <a:t>-</a:t>
          </a:r>
          <a:r>
            <a:rPr lang="fr-FR" sz="2400" kern="1200" dirty="0"/>
            <a:t>Fibrose </a:t>
          </a:r>
          <a:r>
            <a:rPr lang="fr-FR" sz="2400" b="1" kern="1200" dirty="0"/>
            <a:t>Péri portale</a:t>
          </a:r>
          <a:r>
            <a:rPr lang="fr-FR" sz="2400" kern="1200" dirty="0"/>
            <a:t> 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/>
            <a:t>-</a:t>
          </a:r>
          <a:r>
            <a:rPr lang="fr-FR" sz="2400" kern="1200" dirty="0"/>
            <a:t>Fibrose </a:t>
          </a:r>
          <a:r>
            <a:rPr lang="fr-FR" sz="2400" b="1" kern="1200" dirty="0"/>
            <a:t>En pont</a:t>
          </a:r>
          <a:r>
            <a:rPr lang="fr-FR" sz="2400" kern="1200" dirty="0"/>
            <a:t> (fibrose septale)</a:t>
          </a:r>
          <a:r>
            <a:rPr lang="fr-FR" sz="1700" kern="1200" dirty="0"/>
            <a:t> </a:t>
          </a:r>
        </a:p>
      </dsp:txBody>
      <dsp:txXfrm rot="-5400000">
        <a:off x="1925073" y="2934444"/>
        <a:ext cx="6375934" cy="945456"/>
      </dsp:txXfrm>
    </dsp:sp>
    <dsp:sp modelId="{08B49754-1D5F-4F09-B52E-A889D57D1879}">
      <dsp:nvSpPr>
        <dsp:cNvPr id="0" name=""/>
        <dsp:cNvSpPr/>
      </dsp:nvSpPr>
      <dsp:spPr>
        <a:xfrm>
          <a:off x="774" y="2752328"/>
          <a:ext cx="1924298" cy="1309687"/>
        </a:xfrm>
        <a:prstGeom prst="roundRect">
          <a:avLst/>
        </a:prstGeom>
        <a:solidFill>
          <a:srgbClr val="A743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FF0000"/>
              </a:solidFill>
              <a:latin typeface="Comic Sans MS" pitchFamily="66" charset="0"/>
            </a:rPr>
            <a:t>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latin typeface="Comic Sans MS" pitchFamily="66" charset="0"/>
            </a:rPr>
            <a:t>Fibrose</a:t>
          </a:r>
        </a:p>
      </dsp:txBody>
      <dsp:txXfrm>
        <a:off x="64708" y="2816262"/>
        <a:ext cx="1796430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A4876-094B-49AF-A9A5-64D8172AE8EF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DF2C-9468-4078-B3A0-1C88A3EB65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ABF0-01C5-497E-B4ED-0E696A122001}" type="datetimeFigureOut">
              <a:rPr lang="fr-FR" smtClean="0"/>
              <a:pPr/>
              <a:t>24/12/2020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40DD-B1E9-44AB-A5FA-1674D02F2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img210.imageshack.us/img210/97/biopsieqr7.gif&amp;imgrefurl=http://www.hepatites.net/index.php?module=pn_glossary&amp;func=display&amp;id=21&amp;usg=__N33dv5gv9oK4nUfCcgGVgAABm_g=&amp;h=288&amp;w=346&amp;sz=48&amp;hl=fr&amp;start=5&amp;um=1&amp;itbs=1&amp;tbnid=VbTI3RQtWlDSFM:&amp;tbnh=100&amp;tbnw=120&amp;prev=/images?q=ponction+biopsie+du+foie&amp;um=1&amp;hl=fr&amp;sa=N&amp;rlz=1T4ADFA_frDZ382&amp;ndsp=18&amp;tbs=isch: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www.7sur7.be/static/FOTO/pe/16/9/14/large_843464.jpg&amp;imgrefurl=http://www.7sur7.be/7s7/fr/1501/Canal-Infos/article/detail/746585/2009/03/06/Plus-de-gratuite-pour-les-soins-dentaires.dhtml&amp;usg=__CizvmSdvN7NcDQH8vXXeV-Y9ku0=&amp;h=301&amp;w=466&amp;sz=42&amp;hl=fr&amp;start=1&amp;um=1&amp;itbs=1&amp;tbnid=8WGrpcjhWmHJRM:&amp;tbnh=83&amp;tbnw=128&amp;prev=/images?q=soins+dentaires&amp;um=1&amp;hl=fr&amp;rlz=1T4ADFA_frDZ382&amp;tbs=isch: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LES HEPATITES CHRONIQUES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9646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Module d’Hépato-gastroentérologie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ANNEE UNIVERSITAIRE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2020-2021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331640" y="5141168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r-FR" sz="2600" b="1" dirty="0">
                <a:solidFill>
                  <a:schemeClr val="tx2"/>
                </a:solidFill>
              </a:rPr>
              <a:t>P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</a:t>
            </a:r>
            <a:r>
              <a:rPr lang="fr-FR" sz="2600" b="1" dirty="0" smtClean="0">
                <a:solidFill>
                  <a:schemeClr val="tx2"/>
                </a:solidFill>
              </a:rPr>
              <a:t>BOUTRA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Hépato-gastroentérologie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 Constantine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3021310"/>
            <a:ext cx="3744416" cy="19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vers le bas 1"/>
          <p:cNvSpPr/>
          <p:nvPr/>
        </p:nvSpPr>
        <p:spPr>
          <a:xfrm>
            <a:off x="2627784" y="116632"/>
            <a:ext cx="4032448" cy="86409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620689"/>
            <a:ext cx="77768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I-INTRODUCTION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1-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Définitions 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2-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Diagnostic différentiel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II-ANAPATH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u="sng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1-A l’état normal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u="sng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-Au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cours des hépatites chroniques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a- </a:t>
            </a: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Lésions élémentaires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b- </a:t>
            </a: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Lésions d’orientation étiologique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c-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Classification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III-ETUDE CLINIQUE ET PARA CLINIQUE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IV-DIAGNOSTIC ETIOLOGIQUE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  1-Les hépatites virales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latin typeface="Comic Sans MS" pitchFamily="66" charset="0"/>
                <a:cs typeface="Times New Roman" pitchFamily="18" charset="0"/>
              </a:rPr>
              <a:t>   2-Les hépatites médicamenteuses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  3-Les hépatites auto-immunes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latin typeface="Comic Sans MS" pitchFamily="66" charset="0"/>
                <a:cs typeface="Times New Roman" pitchFamily="18" charset="0"/>
              </a:rPr>
              <a:t>   4-La maladie de Wilson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V-CONCLUSION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5536" y="260648"/>
            <a:ext cx="84969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III-ETUDE CLINIQUE ET PARA CLINIQUE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2520280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1-Clinique :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1348800"/>
            <a:ext cx="860444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fr-FR" sz="32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fr-FR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spectre varié 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fr-FR" sz="3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Asymptomatique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Parfois des symptômes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douleurs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asthénie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ictère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prurit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HPM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SPM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276872"/>
            <a:ext cx="8352928" cy="446449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5536" y="260648"/>
            <a:ext cx="84969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III-ETUDE CLINIQUE ET PARA CLINIQUE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2520280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2-Biologie 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276872"/>
            <a:ext cx="8352928" cy="446449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2308225"/>
            <a:ext cx="82809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-Transaminases 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2 – 10 fois la normale, rarement plus avec souvent ALAT&gt;ASAT.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-Phosphatases alcalines, Bilirubine, GGT, gamma globulines :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normaux ou modérément élevés.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-TP, facteur V et Albuminémie 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le plus souvent normaux mais peuvent diminuer en cas d’insuffisance hépato cellulaire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-Bilan à visée étiologique 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sérologie virale B et C, bilan d’auto-immunité, bilan du cuivre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5536" y="260648"/>
            <a:ext cx="84969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III-ETUDE CLINIQUE ET PARA CLINIQUE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367240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3-Morphologie :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352928" cy="460851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9552" y="2060848"/>
            <a:ext cx="82089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-Echographie abdomino-pelvienne :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souvent normale mais peut parfois retrouver une HPM ou des signes d’HTP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-Fibroscopie digestive haute :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peut parfois retrouver des signes endoscopiques d’HTP (varices œsophagiennes, varices sous cardiales, </a:t>
            </a:r>
            <a:r>
              <a:rPr kumimoji="0" 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gastropathie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hypertensive)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8915" name="Picture 3" descr="Résultat de recherche d'images pour &quot;varices oesophagienn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802964"/>
            <a:ext cx="1692027" cy="1714790"/>
          </a:xfrm>
          <a:prstGeom prst="rect">
            <a:avLst/>
          </a:prstGeom>
          <a:noFill/>
        </p:spPr>
      </p:pic>
      <p:sp>
        <p:nvSpPr>
          <p:cNvPr id="38917" name="AutoShape 5" descr="Résultat de recherche d'images pour &quot;GASTROPATHIE HYPERTENSI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919" name="AutoShape 7" descr="Résultat de recherche d'images pour &quot;GASTROPATHIE HYPERTENSI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921" name="AutoShape 9" descr="Résultat de recherche d'images pour &quot;GASTROPATHIE HYPERTENSIV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2276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5536" y="260648"/>
            <a:ext cx="84969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III-ETUDE CLINIQUE ET PARA CLINIQUE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302433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4-Histologie 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276872"/>
            <a:ext cx="8352928" cy="446449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2348880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La ponction biopsie du foie </a:t>
            </a:r>
            <a:r>
              <a:rPr lang="fr-FR" sz="2400" b="1" dirty="0">
                <a:latin typeface="Comic Sans MS" pitchFamily="66" charset="0"/>
              </a:rPr>
              <a:t>(PBF) </a:t>
            </a:r>
            <a:r>
              <a:rPr lang="fr-FR" sz="2400" dirty="0">
                <a:latin typeface="Comic Sans MS" pitchFamily="66" charset="0"/>
              </a:rPr>
              <a:t>représente l’examen de chois pour le diagnostic car c’est l’examen histologique qui va permettre le diagnostic en montrant les lésions élémentaires </a:t>
            </a:r>
          </a:p>
        </p:txBody>
      </p:sp>
      <p:pic>
        <p:nvPicPr>
          <p:cNvPr id="39938" name="Picture 2" descr="Résultat de recherche d'images pour &quot;ponction biopsie hépatiq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5276"/>
            <a:ext cx="3456384" cy="2300068"/>
          </a:xfrm>
          <a:prstGeom prst="rect">
            <a:avLst/>
          </a:prstGeom>
          <a:noFill/>
        </p:spPr>
      </p:pic>
      <p:pic>
        <p:nvPicPr>
          <p:cNvPr id="6" name="Picture 13" descr="biopsieqr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9332" y="4148688"/>
            <a:ext cx="2939012" cy="244866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5536" y="260648"/>
            <a:ext cx="84969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III-ETUDE CLINIQUE ET PARA CLINIQUE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820891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5-Evaluation non invasive de la fibrose 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916832"/>
            <a:ext cx="8352928" cy="48245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1916832"/>
            <a:ext cx="8352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Alternative pour l’estimation de la fibrose hépatique, mais restent peu fiables comparativement à </a:t>
            </a:r>
            <a:r>
              <a:rPr lang="fr-FR" sz="2400" b="1" dirty="0">
                <a:latin typeface="Comic Sans MS" pitchFamily="66" charset="0"/>
              </a:rPr>
              <a:t>la PBF qui reste l’examen de référence. </a:t>
            </a:r>
          </a:p>
          <a:p>
            <a:r>
              <a:rPr lang="fr-FR" sz="2400" dirty="0">
                <a:latin typeface="Comic Sans MS" pitchFamily="66" charset="0"/>
              </a:rPr>
              <a:t>Plusieurs de ces méthodes existent, les plus connus sont :</a:t>
            </a:r>
          </a:p>
          <a:p>
            <a:r>
              <a:rPr lang="fr-FR" sz="2400" dirty="0">
                <a:latin typeface="Comic Sans MS" pitchFamily="66" charset="0"/>
              </a:rPr>
              <a:t>-Le </a:t>
            </a:r>
            <a:r>
              <a:rPr lang="fr-FR" sz="2400" dirty="0" err="1">
                <a:latin typeface="Comic Sans MS" pitchFamily="66" charset="0"/>
              </a:rPr>
              <a:t>Fibrotest</a:t>
            </a:r>
            <a:r>
              <a:rPr lang="fr-FR" sz="2400" dirty="0">
                <a:latin typeface="Comic Sans MS" pitchFamily="66" charset="0"/>
              </a:rPr>
              <a:t> : combine plusieurs variables biologiques</a:t>
            </a:r>
          </a:p>
          <a:p>
            <a:r>
              <a:rPr lang="fr-FR" sz="2400" dirty="0">
                <a:latin typeface="Comic Sans MS" pitchFamily="66" charset="0"/>
              </a:rPr>
              <a:t>-Le </a:t>
            </a:r>
            <a:r>
              <a:rPr lang="fr-FR" sz="2400" dirty="0" err="1">
                <a:latin typeface="Comic Sans MS" pitchFamily="66" charset="0"/>
              </a:rPr>
              <a:t>Fibromètre</a:t>
            </a:r>
            <a:r>
              <a:rPr lang="fr-FR" sz="2400" dirty="0">
                <a:latin typeface="Comic Sans MS" pitchFamily="66" charset="0"/>
              </a:rPr>
              <a:t> </a:t>
            </a:r>
          </a:p>
          <a:p>
            <a:r>
              <a:rPr lang="fr-FR" sz="2400" dirty="0">
                <a:latin typeface="Comic Sans MS" pitchFamily="66" charset="0"/>
              </a:rPr>
              <a:t>-L’APRI : </a:t>
            </a:r>
            <a:r>
              <a:rPr lang="fr-FR" sz="2400" dirty="0" err="1">
                <a:latin typeface="Comic Sans MS" pitchFamily="66" charset="0"/>
              </a:rPr>
              <a:t>ASAT.Plaquettes</a:t>
            </a:r>
            <a:r>
              <a:rPr lang="fr-FR" sz="2400" dirty="0">
                <a:latin typeface="Comic Sans MS" pitchFamily="66" charset="0"/>
              </a:rPr>
              <a:t>.</a:t>
            </a:r>
            <a:r>
              <a:rPr lang="fr-FR" sz="2400" dirty="0" err="1">
                <a:latin typeface="Comic Sans MS" pitchFamily="66" charset="0"/>
              </a:rPr>
              <a:t>Ratio.Index</a:t>
            </a:r>
            <a:endParaRPr lang="fr-FR" sz="2400" dirty="0">
              <a:latin typeface="Comic Sans MS" pitchFamily="66" charset="0"/>
            </a:endParaRPr>
          </a:p>
          <a:p>
            <a:r>
              <a:rPr lang="fr-FR" sz="2400" dirty="0">
                <a:latin typeface="Comic Sans MS" pitchFamily="66" charset="0"/>
              </a:rPr>
              <a:t>-Le </a:t>
            </a:r>
            <a:r>
              <a:rPr lang="fr-FR" sz="2400" dirty="0" err="1">
                <a:latin typeface="Comic Sans MS" pitchFamily="66" charset="0"/>
              </a:rPr>
              <a:t>Fibroscan</a:t>
            </a:r>
            <a:r>
              <a:rPr lang="fr-FR" sz="2400" dirty="0">
                <a:latin typeface="Comic Sans MS" pitchFamily="66" charset="0"/>
              </a:rPr>
              <a:t> : </a:t>
            </a:r>
            <a:r>
              <a:rPr lang="fr-FR" sz="2400" dirty="0" err="1">
                <a:latin typeface="Comic Sans MS" pitchFamily="66" charset="0"/>
              </a:rPr>
              <a:t>élastométrie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>
                <a:latin typeface="Comic Sans MS" pitchFamily="66" charset="0"/>
              </a:rPr>
              <a:t>impulsionnelle</a:t>
            </a:r>
            <a:r>
              <a:rPr lang="fr-FR" sz="2400" dirty="0">
                <a:latin typeface="Comic Sans MS" pitchFamily="66" charset="0"/>
              </a:rPr>
              <a:t> ultrasonore</a:t>
            </a:r>
          </a:p>
        </p:txBody>
      </p:sp>
      <p:sp>
        <p:nvSpPr>
          <p:cNvPr id="40962" name="AutoShape 2" descr="Résultat de recherche d'images pour &quot;fibrotes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01008"/>
            <a:ext cx="5256584" cy="319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73016"/>
            <a:ext cx="50405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501007"/>
            <a:ext cx="5184576" cy="313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5536" y="260648"/>
            <a:ext cx="84969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III-ETUDE CLINIQUE ET PARA CLINIQUE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302433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6-Evolution 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276872"/>
            <a:ext cx="8352928" cy="36004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2564904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>
                <a:latin typeface="Comic Sans MS" pitchFamily="66" charset="0"/>
              </a:rPr>
              <a:t>Risque d’évolution vers la cirrhose et vers  le carcinome hépato cellulaire (CHC). </a:t>
            </a:r>
          </a:p>
          <a:p>
            <a:endParaRPr lang="fr-F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latin typeface="Comic Sans MS" pitchFamily="66" charset="0"/>
              </a:rPr>
              <a:t>Le risque et la vitesse de constitution d’une cirrhose dépendent de : </a:t>
            </a:r>
          </a:p>
          <a:p>
            <a:r>
              <a:rPr lang="fr-FR" sz="2400" b="1" dirty="0">
                <a:latin typeface="Comic Sans MS" pitchFamily="66" charset="0"/>
              </a:rPr>
              <a:t>          /La cause de l’hépatite chronique </a:t>
            </a:r>
          </a:p>
          <a:p>
            <a:r>
              <a:rPr lang="fr-FR" sz="2400" b="1" dirty="0">
                <a:latin typeface="Comic Sans MS" pitchFamily="66" charset="0"/>
              </a:rPr>
              <a:t>          /Les </a:t>
            </a:r>
            <a:r>
              <a:rPr lang="fr-FR" sz="2400" b="1" dirty="0" err="1">
                <a:latin typeface="Comic Sans MS" pitchFamily="66" charset="0"/>
              </a:rPr>
              <a:t>comorbidités</a:t>
            </a:r>
            <a:r>
              <a:rPr lang="fr-FR" sz="2400" b="1" dirty="0">
                <a:latin typeface="Comic Sans MS" pitchFamily="66" charset="0"/>
              </a:rPr>
              <a:t> : intoxication alcoolique </a:t>
            </a:r>
          </a:p>
          <a:p>
            <a:r>
              <a:rPr lang="fr-FR" sz="2400" b="1" dirty="0">
                <a:latin typeface="Comic Sans MS" pitchFamily="66" charset="0"/>
              </a:rPr>
              <a:t>                                 syndrome métabolique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vers le bas 1"/>
          <p:cNvSpPr/>
          <p:nvPr/>
        </p:nvSpPr>
        <p:spPr>
          <a:xfrm>
            <a:off x="2627784" y="116632"/>
            <a:ext cx="4032448" cy="86409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620689"/>
            <a:ext cx="77768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I-INTRODUCTION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1-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Définitions 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2-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Diagnostic différentiel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II-ANAPATH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u="sng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1-A l’état normal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u="sng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-Au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cours des hépatites chroniques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a- </a:t>
            </a: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Lésions élémentaires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b- </a:t>
            </a:r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Lésions d’orientation étiologique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c-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Classification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III-ETUDE CLINIQUE ET PARA CLINIQUE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IV-DIAGNOSTIC ETIOLOGIQUE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  1-Les hépatites virales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latin typeface="Comic Sans MS" pitchFamily="66" charset="0"/>
                <a:cs typeface="Times New Roman" pitchFamily="18" charset="0"/>
              </a:rPr>
              <a:t>   2-Les hépatites médicamenteuses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  3-Les hépatites auto-immunes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latin typeface="Comic Sans MS" pitchFamily="66" charset="0"/>
                <a:cs typeface="Times New Roman" pitchFamily="18" charset="0"/>
              </a:rPr>
              <a:t>   4-La maladie de Wilson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V-CONCLUSION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544616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a- Hépatite chronique virale B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667684"/>
            <a:ext cx="8820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Epidémiologie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-Problème de santé publique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/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2000 millions ont été au contact du virus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/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350 millions de porteurs chroniques.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-Transmission du virus : le VHB existe principalement dans le sang, le sperme et les sécrétions vaginales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voie parentérale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voie sexuelle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voie verticale (périnatale)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-Temps d’incubation est de 40-120 jours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Picture 10" descr="25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272" y="5013176"/>
            <a:ext cx="829896" cy="95184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9" descr="large_84346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41168"/>
            <a:ext cx="1296144" cy="122413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9" name="Picture 3" descr="Résultat de recherche d'images pour &quot;preservatif durex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336" y="4869160"/>
            <a:ext cx="1405136" cy="1405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544616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a- Hépatite chronique virale B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564904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Viro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logie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829" y="3010434"/>
            <a:ext cx="7386587" cy="37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vers le bas 1"/>
          <p:cNvSpPr/>
          <p:nvPr/>
        </p:nvSpPr>
        <p:spPr>
          <a:xfrm>
            <a:off x="2627784" y="116632"/>
            <a:ext cx="4032448" cy="86409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774577"/>
            <a:ext cx="777686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I-INTRODUCTION 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II-ANAPATH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1-A l’état normal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-Au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cours des hépatites chroniques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a- </a:t>
            </a:r>
            <a:r>
              <a:rPr lang="fr-FR" sz="20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Lésions élémentaires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b- </a:t>
            </a:r>
            <a:r>
              <a:rPr lang="fr-FR" sz="20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Lésions d’orientation étiologique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c-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Classification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III-ETUDE CLINIQUE ET PARA CLINIQUE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IV-DIAGNOSTIC ETIOLOGIQUE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  1-Les hépatites virales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latin typeface="Comic Sans MS" pitchFamily="66" charset="0"/>
                <a:cs typeface="Times New Roman" pitchFamily="18" charset="0"/>
              </a:rPr>
              <a:t>   2-Les hépatites médicamenteuses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  3-Les hépatites auto-immunes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latin typeface="Comic Sans MS" pitchFamily="66" charset="0"/>
                <a:cs typeface="Times New Roman" pitchFamily="18" charset="0"/>
              </a:rPr>
              <a:t>   4-La maladie de Wilson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V-CONCLUSION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544616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a- Hépatite chronique virale B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564904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Histoire naturelle de l’hépatite B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72728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544616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a- Hépatite chronique virale B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564904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Histoire naturelle de l’hépatite CHRONIQUE B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80648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544616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a- Hépatite chronique virale B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680459"/>
            <a:ext cx="88204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Diagnostic</a:t>
            </a:r>
          </a:p>
          <a:p>
            <a:r>
              <a:rPr lang="fr-FR" sz="2400" b="1" dirty="0">
                <a:latin typeface="Comic Sans MS" pitchFamily="66" charset="0"/>
              </a:rPr>
              <a:t>-Dépistage systématique</a:t>
            </a:r>
            <a:r>
              <a:rPr lang="fr-FR" sz="2400" dirty="0">
                <a:latin typeface="Comic Sans MS" pitchFamily="66" charset="0"/>
              </a:rPr>
              <a:t> chez les donneurs de sang et chez des populations à risque (toxicomanie IV, patients transfusés, hémodialysée, homosexuels,….</a:t>
            </a:r>
            <a:r>
              <a:rPr lang="fr-FR" sz="2400" dirty="0" err="1">
                <a:latin typeface="Comic Sans MS" pitchFamily="66" charset="0"/>
              </a:rPr>
              <a:t>etc</a:t>
            </a:r>
            <a:r>
              <a:rPr lang="fr-FR" sz="2400" dirty="0">
                <a:latin typeface="Comic Sans MS" pitchFamily="66" charset="0"/>
              </a:rPr>
              <a:t>)</a:t>
            </a:r>
          </a:p>
          <a:p>
            <a:r>
              <a:rPr lang="fr-FR" sz="2400" b="1" dirty="0">
                <a:latin typeface="Comic Sans MS" pitchFamily="66" charset="0"/>
              </a:rPr>
              <a:t>-Symptôme révélateur: </a:t>
            </a:r>
            <a:r>
              <a:rPr lang="fr-FR" sz="2400" dirty="0">
                <a:latin typeface="Comic Sans MS" pitchFamily="66" charset="0"/>
              </a:rPr>
              <a:t>ictère, HPM, </a:t>
            </a:r>
            <a:r>
              <a:rPr lang="fr-FR" sz="2400" dirty="0" err="1">
                <a:latin typeface="Comic Sans MS" pitchFamily="66" charset="0"/>
              </a:rPr>
              <a:t>Sd</a:t>
            </a:r>
            <a:r>
              <a:rPr lang="fr-FR" sz="2400" dirty="0">
                <a:latin typeface="Comic Sans MS" pitchFamily="66" charset="0"/>
              </a:rPr>
              <a:t> d’HTP, ou une complication révélatrice (ascite, hémorragie digestive, CHC)</a:t>
            </a:r>
          </a:p>
          <a:p>
            <a:r>
              <a:rPr lang="fr-FR" sz="2400" b="1" dirty="0">
                <a:latin typeface="Comic Sans MS" pitchFamily="66" charset="0"/>
              </a:rPr>
              <a:t>-Biologie : </a:t>
            </a:r>
            <a:r>
              <a:rPr lang="fr-FR" sz="2400" dirty="0">
                <a:latin typeface="Comic Sans MS" pitchFamily="66" charset="0"/>
              </a:rPr>
              <a:t>Ag </a:t>
            </a:r>
            <a:r>
              <a:rPr lang="fr-FR" sz="2400" dirty="0" err="1">
                <a:latin typeface="Comic Sans MS" pitchFamily="66" charset="0"/>
              </a:rPr>
              <a:t>Hbs</a:t>
            </a:r>
            <a:r>
              <a:rPr lang="fr-FR" sz="2400" dirty="0">
                <a:latin typeface="Comic Sans MS" pitchFamily="66" charset="0"/>
              </a:rPr>
              <a:t> (+) plus de 6 mois, taux d’ALAT élevé</a:t>
            </a:r>
          </a:p>
          <a:p>
            <a:r>
              <a:rPr lang="fr-FR" sz="2400" b="1" dirty="0">
                <a:latin typeface="Comic Sans MS" pitchFamily="66" charset="0"/>
              </a:rPr>
              <a:t>-Biologie moléculaire : </a:t>
            </a:r>
            <a:r>
              <a:rPr lang="fr-FR" sz="2400" dirty="0">
                <a:latin typeface="Comic Sans MS" pitchFamily="66" charset="0"/>
              </a:rPr>
              <a:t>quantification du DNA viral par PCR</a:t>
            </a:r>
          </a:p>
          <a:p>
            <a:r>
              <a:rPr lang="fr-FR" sz="2400" b="1" dirty="0">
                <a:latin typeface="Comic Sans MS" pitchFamily="66" charset="0"/>
              </a:rPr>
              <a:t>-PBF : </a:t>
            </a:r>
            <a:r>
              <a:rPr lang="fr-FR" sz="2400" dirty="0">
                <a:latin typeface="Comic Sans MS" pitchFamily="66" charset="0"/>
              </a:rPr>
              <a:t>mise en évidence des lésions histologique spécifique et évaluation de la sévérité » de l’atteinte selon le </a:t>
            </a:r>
            <a:r>
              <a:rPr lang="fr-FR" sz="2400" dirty="0" err="1">
                <a:latin typeface="Comic Sans MS" pitchFamily="66" charset="0"/>
              </a:rPr>
              <a:t>Métavir</a:t>
            </a:r>
            <a:endParaRPr lang="fr-FR" sz="2400" dirty="0">
              <a:latin typeface="Comic Sans MS" pitchFamily="66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544616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a- Hépatite chronique virale B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564904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Traitement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251520" y="3068960"/>
            <a:ext cx="3240360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Indication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7544" y="4005064"/>
            <a:ext cx="2664296" cy="2376264"/>
          </a:xfrm>
          <a:prstGeom prst="roundRect">
            <a:avLst/>
          </a:prstGeom>
          <a:solidFill>
            <a:srgbClr val="FF5050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sz="3200" b="1" dirty="0">
                <a:solidFill>
                  <a:schemeClr val="tx1"/>
                </a:solidFill>
                <a:latin typeface="Comic Sans MS" pitchFamily="66" charset="0"/>
              </a:rPr>
              <a:t>score de </a:t>
            </a:r>
            <a:r>
              <a:rPr lang="fr-FR" sz="3200" b="1" dirty="0" err="1">
                <a:solidFill>
                  <a:schemeClr val="tx1"/>
                </a:solidFill>
                <a:latin typeface="Comic Sans MS" pitchFamily="66" charset="0"/>
              </a:rPr>
              <a:t>Métavir</a:t>
            </a:r>
            <a:endParaRPr lang="fr-FR" sz="32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omic Sans MS" pitchFamily="66" charset="0"/>
              </a:rPr>
              <a:t>≥ A2 et/ou F2</a:t>
            </a:r>
            <a:endParaRPr lang="fr-FR" sz="24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2987824" y="3068960"/>
            <a:ext cx="3240360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Comic Sans MS" pitchFamily="66" charset="0"/>
              </a:rPr>
              <a:t>But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5724128" y="3068960"/>
            <a:ext cx="3240360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Comic Sans MS" pitchFamily="66" charset="0"/>
              </a:rPr>
              <a:t>Moyens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275856" y="4005064"/>
            <a:ext cx="2664296" cy="2376264"/>
          </a:xfrm>
          <a:prstGeom prst="roundRect">
            <a:avLst/>
          </a:prstGeom>
          <a:solidFill>
            <a:srgbClr val="FF5050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Stopper la réplication virale</a:t>
            </a:r>
          </a:p>
          <a:p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 Stopper l’évolution vers la cirrhose et prévenir les complications</a:t>
            </a:r>
            <a:endParaRPr lang="fr-FR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156176" y="4005064"/>
            <a:ext cx="2664296" cy="2376264"/>
          </a:xfrm>
          <a:prstGeom prst="roundRect">
            <a:avLst/>
          </a:prstGeom>
          <a:solidFill>
            <a:srgbClr val="FF5050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b="1" dirty="0" err="1">
                <a:solidFill>
                  <a:schemeClr val="tx1"/>
                </a:solidFill>
                <a:latin typeface="Comic Sans MS" pitchFamily="66" charset="0"/>
              </a:rPr>
              <a:t>Interferon</a:t>
            </a: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b="1" dirty="0" err="1">
                <a:solidFill>
                  <a:schemeClr val="tx1"/>
                </a:solidFill>
                <a:latin typeface="Comic Sans MS" pitchFamily="66" charset="0"/>
              </a:rPr>
              <a:t>pégylé</a:t>
            </a: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r>
              <a:rPr lang="fr-FR" sz="2000" b="1" dirty="0">
                <a:solidFill>
                  <a:schemeClr val="bg1"/>
                </a:solidFill>
                <a:latin typeface="Comic Sans MS" pitchFamily="66" charset="0"/>
              </a:rPr>
              <a:t>     ou bien 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Les antiviraux :  </a:t>
            </a:r>
          </a:p>
          <a:p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      -</a:t>
            </a:r>
            <a:r>
              <a:rPr lang="fr-FR" sz="2000" b="1" dirty="0" err="1">
                <a:solidFill>
                  <a:schemeClr val="tx1"/>
                </a:solidFill>
                <a:latin typeface="Comic Sans MS" pitchFamily="66" charset="0"/>
              </a:rPr>
              <a:t>Lamivudine</a:t>
            </a:r>
            <a:endParaRPr lang="fr-FR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      -</a:t>
            </a:r>
            <a:r>
              <a:rPr lang="fr-FR" sz="2000" b="1" dirty="0" err="1">
                <a:solidFill>
                  <a:schemeClr val="tx1"/>
                </a:solidFill>
                <a:latin typeface="Comic Sans MS" pitchFamily="66" charset="0"/>
              </a:rPr>
              <a:t>Ténofovir</a:t>
            </a:r>
            <a:endParaRPr lang="fr-FR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Comic Sans MS" pitchFamily="66" charset="0"/>
              </a:rPr>
              <a:t>      -</a:t>
            </a:r>
            <a:r>
              <a:rPr lang="fr-FR" sz="2000" b="1" dirty="0" err="1">
                <a:solidFill>
                  <a:schemeClr val="tx1"/>
                </a:solidFill>
                <a:latin typeface="Comic Sans MS" pitchFamily="66" charset="0"/>
              </a:rPr>
              <a:t>Entécavir</a:t>
            </a:r>
            <a:endParaRPr lang="fr-FR" sz="2000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544616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a- Hépatite chronique virale B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586384"/>
            <a:ext cx="88204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Prévention</a:t>
            </a:r>
          </a:p>
          <a:p>
            <a:r>
              <a:rPr lang="fr-FR" sz="2400" dirty="0"/>
              <a:t>-</a:t>
            </a:r>
            <a:r>
              <a:rPr lang="fr-FR" sz="2800" b="1" dirty="0">
                <a:latin typeface="Comic Sans MS" pitchFamily="66" charset="0"/>
              </a:rPr>
              <a:t>Vaccination</a:t>
            </a:r>
          </a:p>
          <a:p>
            <a:endParaRPr lang="fr-FR" sz="2800" b="1" dirty="0">
              <a:latin typeface="Comic Sans MS" pitchFamily="66" charset="0"/>
            </a:endParaRPr>
          </a:p>
          <a:p>
            <a:r>
              <a:rPr lang="fr-FR" sz="2800" b="1" dirty="0">
                <a:latin typeface="Comic Sans MS" pitchFamily="66" charset="0"/>
              </a:rPr>
              <a:t>-immunoprophylaxie par les gamma globulines si :   </a:t>
            </a:r>
          </a:p>
          <a:p>
            <a:r>
              <a:rPr lang="fr-FR" sz="2800" b="1" dirty="0">
                <a:latin typeface="Comic Sans MS" pitchFamily="66" charset="0"/>
              </a:rPr>
              <a:t>    /Inoculation accidentelle</a:t>
            </a:r>
          </a:p>
          <a:p>
            <a:r>
              <a:rPr lang="fr-FR" sz="2800" b="1" dirty="0">
                <a:latin typeface="Comic Sans MS" pitchFamily="66" charset="0"/>
              </a:rPr>
              <a:t>    /Accouchement de Nouveau né (mère </a:t>
            </a:r>
            <a:r>
              <a:rPr lang="fr-FR" sz="2800" b="1" dirty="0" err="1">
                <a:latin typeface="Comic Sans MS" pitchFamily="66" charset="0"/>
              </a:rPr>
              <a:t>Hbs</a:t>
            </a:r>
            <a:r>
              <a:rPr lang="fr-FR" sz="2800" b="1" dirty="0">
                <a:latin typeface="Comic Sans MS" pitchFamily="66" charset="0"/>
              </a:rPr>
              <a:t>+)  </a:t>
            </a:r>
          </a:p>
          <a:p>
            <a:r>
              <a:rPr lang="fr-FR" sz="2800" b="1" dirty="0">
                <a:latin typeface="Comic Sans MS" pitchFamily="66" charset="0"/>
              </a:rPr>
              <a:t>    /Relation sexuelle non protégée.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b="1" u="sng" dirty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616624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b- Hépatite chronique virale D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667687"/>
            <a:ext cx="8820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-Virus à ARN simple brin, c’est un virus défectif qui nécessite la présence du VHB pour pouvoir se multiplier</a:t>
            </a:r>
          </a:p>
          <a:p>
            <a:endParaRPr lang="fr-FR" sz="2400" b="1" dirty="0">
              <a:latin typeface="Comic Sans MS" pitchFamily="66" charset="0"/>
            </a:endParaRPr>
          </a:p>
          <a:p>
            <a:r>
              <a:rPr lang="fr-FR" sz="2400" b="1" dirty="0">
                <a:latin typeface="Comic Sans MS" pitchFamily="66" charset="0"/>
              </a:rPr>
              <a:t>-Contamination selon deux modes :</a:t>
            </a:r>
          </a:p>
          <a:p>
            <a:r>
              <a:rPr lang="en-US" sz="2400" b="1" dirty="0">
                <a:latin typeface="Comic Sans MS" pitchFamily="66" charset="0"/>
              </a:rPr>
              <a:t>  /</a:t>
            </a:r>
            <a:r>
              <a:rPr lang="en-US" sz="2400" b="1" u="sng" dirty="0">
                <a:solidFill>
                  <a:srgbClr val="FF0000"/>
                </a:solidFill>
                <a:latin typeface="Comic Sans MS" pitchFamily="66" charset="0"/>
              </a:rPr>
              <a:t>Co-infection</a:t>
            </a:r>
            <a:r>
              <a:rPr lang="en-US" sz="2400" b="1" dirty="0">
                <a:latin typeface="Comic Sans MS" pitchFamily="66" charset="0"/>
              </a:rPr>
              <a:t> VHD-VHB : </a:t>
            </a:r>
          </a:p>
          <a:p>
            <a:r>
              <a:rPr lang="en-US" sz="2400" b="1" dirty="0">
                <a:latin typeface="Comic Sans MS" pitchFamily="66" charset="0"/>
              </a:rPr>
              <a:t>     Ac anti D (+) /Ac anti </a:t>
            </a:r>
            <a:r>
              <a:rPr lang="en-US" sz="2400" b="1" dirty="0" err="1">
                <a:latin typeface="Comic Sans MS" pitchFamily="66" charset="0"/>
              </a:rPr>
              <a:t>Hbc</a:t>
            </a:r>
            <a:r>
              <a:rPr lang="en-US" sz="2400" b="1" dirty="0">
                <a:latin typeface="Comic Sans MS" pitchFamily="66" charset="0"/>
              </a:rPr>
              <a:t> type </a:t>
            </a:r>
            <a:r>
              <a:rPr lang="en-US" sz="2400" b="1" dirty="0" err="1">
                <a:latin typeface="Comic Sans MS" pitchFamily="66" charset="0"/>
              </a:rPr>
              <a:t>IgM</a:t>
            </a:r>
            <a:r>
              <a:rPr lang="en-US" sz="2400" b="1" dirty="0">
                <a:latin typeface="Comic Sans MS" pitchFamily="66" charset="0"/>
              </a:rPr>
              <a:t> (+)</a:t>
            </a:r>
            <a:endParaRPr lang="fr-FR" sz="2400" b="1" dirty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  /</a:t>
            </a:r>
            <a:r>
              <a:rPr lang="en-US" sz="2400" b="1" u="sng" dirty="0" err="1">
                <a:solidFill>
                  <a:srgbClr val="FF0000"/>
                </a:solidFill>
                <a:latin typeface="Comic Sans MS" pitchFamily="66" charset="0"/>
              </a:rPr>
              <a:t>Surinfection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aigue</a:t>
            </a:r>
            <a:r>
              <a:rPr lang="en-US" sz="2400" b="1" dirty="0">
                <a:latin typeface="Comic Sans MS" pitchFamily="66" charset="0"/>
              </a:rPr>
              <a:t> : </a:t>
            </a:r>
          </a:p>
          <a:p>
            <a:r>
              <a:rPr lang="en-US" sz="2400" b="1" dirty="0">
                <a:latin typeface="Comic Sans MS" pitchFamily="66" charset="0"/>
              </a:rPr>
              <a:t>     Ac anti D (+) /Ac anti </a:t>
            </a:r>
            <a:r>
              <a:rPr lang="en-US" sz="2400" b="1" dirty="0" err="1">
                <a:latin typeface="Comic Sans MS" pitchFamily="66" charset="0"/>
              </a:rPr>
              <a:t>Hbc</a:t>
            </a:r>
            <a:r>
              <a:rPr lang="en-US" sz="2400" b="1" dirty="0">
                <a:latin typeface="Comic Sans MS" pitchFamily="66" charset="0"/>
              </a:rPr>
              <a:t> type </a:t>
            </a:r>
            <a:r>
              <a:rPr lang="en-US" sz="2400" b="1" dirty="0" err="1">
                <a:latin typeface="Comic Sans MS" pitchFamily="66" charset="0"/>
              </a:rPr>
              <a:t>IgM</a:t>
            </a:r>
            <a:r>
              <a:rPr lang="en-US" sz="2400" b="1" dirty="0">
                <a:latin typeface="Comic Sans MS" pitchFamily="66" charset="0"/>
              </a:rPr>
              <a:t> (-)</a:t>
            </a:r>
          </a:p>
          <a:p>
            <a:endParaRPr lang="fr-FR" sz="2400" b="1" dirty="0">
              <a:latin typeface="Comic Sans MS" pitchFamily="66" charset="0"/>
            </a:endParaRPr>
          </a:p>
          <a:p>
            <a:r>
              <a:rPr lang="fr-FR" sz="2400" b="1" dirty="0">
                <a:latin typeface="Comic Sans MS" pitchFamily="66" charset="0"/>
              </a:rPr>
              <a:t>-La vaccination contre le VHB protège contre le VHD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616624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c- Hépatite chronique virale C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667687"/>
            <a:ext cx="8820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Epidémiologie</a:t>
            </a:r>
            <a:r>
              <a:rPr lang="fr-FR" sz="24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fr-FR" sz="2400" dirty="0">
              <a:latin typeface="Comic Sans MS" pitchFamily="66" charset="0"/>
              <a:cs typeface="Arial" pitchFamily="34" charset="0"/>
            </a:endParaRPr>
          </a:p>
          <a:p>
            <a:r>
              <a:rPr lang="fr-FR" sz="2400" dirty="0">
                <a:latin typeface="Comic Sans MS" pitchFamily="66" charset="0"/>
              </a:rPr>
              <a:t>-Problème de santé publique:</a:t>
            </a:r>
          </a:p>
          <a:p>
            <a:r>
              <a:rPr lang="fr-FR" sz="2400" dirty="0">
                <a:latin typeface="Comic Sans MS" pitchFamily="66" charset="0"/>
              </a:rPr>
              <a:t>      /170 millions de porteurs chroniques dans le monde </a:t>
            </a:r>
          </a:p>
          <a:p>
            <a:r>
              <a:rPr lang="fr-FR" sz="2400" dirty="0">
                <a:latin typeface="Comic Sans MS" pitchFamily="66" charset="0"/>
              </a:rPr>
              <a:t>      /Prévalence de 3% en Algérie</a:t>
            </a:r>
          </a:p>
          <a:p>
            <a:r>
              <a:rPr lang="fr-FR" sz="2400" dirty="0">
                <a:latin typeface="Comic Sans MS" pitchFamily="66" charset="0"/>
              </a:rPr>
              <a:t>-Transmission du virus : le VHC existe principalement dans le sang</a:t>
            </a:r>
          </a:p>
          <a:p>
            <a:r>
              <a:rPr lang="fr-FR" sz="2400" dirty="0">
                <a:latin typeface="Comic Sans MS" pitchFamily="66" charset="0"/>
              </a:rPr>
              <a:t>     /voie parentérale</a:t>
            </a:r>
          </a:p>
          <a:p>
            <a:r>
              <a:rPr lang="fr-FR" sz="2400" dirty="0">
                <a:latin typeface="Comic Sans MS" pitchFamily="66" charset="0"/>
              </a:rPr>
              <a:t>     /voie sexuelle (très faible)</a:t>
            </a:r>
          </a:p>
          <a:p>
            <a:r>
              <a:rPr lang="fr-FR" sz="2400" dirty="0">
                <a:latin typeface="Comic Sans MS" pitchFamily="66" charset="0"/>
              </a:rPr>
              <a:t>     /voie verticale (périnatale)</a:t>
            </a:r>
          </a:p>
          <a:p>
            <a:r>
              <a:rPr lang="fr-FR" sz="2400" dirty="0">
                <a:latin typeface="Comic Sans MS" pitchFamily="66" charset="0"/>
              </a:rPr>
              <a:t>-Temps d’incubation est de 15-90 jours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616624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c- Hépatite chronique virale C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483026"/>
            <a:ext cx="88204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Virologie</a:t>
            </a:r>
            <a:r>
              <a:rPr lang="fr-FR" sz="24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fr-FR" sz="2400" dirty="0">
              <a:latin typeface="Comic Sans MS" pitchFamily="66" charset="0"/>
              <a:cs typeface="Arial" pitchFamily="34" charset="0"/>
            </a:endParaRPr>
          </a:p>
          <a:p>
            <a:r>
              <a:rPr lang="fr-FR" sz="2000" dirty="0">
                <a:latin typeface="Comic Sans MS" pitchFamily="66" charset="0"/>
              </a:rPr>
              <a:t>-Le VHC = virus à ARN simple brin </a:t>
            </a:r>
          </a:p>
          <a:p>
            <a:r>
              <a:rPr lang="fr-FR" sz="2000" dirty="0">
                <a:latin typeface="Comic Sans MS" pitchFamily="66" charset="0"/>
              </a:rPr>
              <a:t>-Famille des </a:t>
            </a:r>
            <a:r>
              <a:rPr lang="fr-FR" sz="2000" dirty="0" err="1">
                <a:latin typeface="Comic Sans MS" pitchFamily="66" charset="0"/>
              </a:rPr>
              <a:t>Flavivirus</a:t>
            </a:r>
            <a:endParaRPr lang="fr-FR" sz="2000" dirty="0">
              <a:latin typeface="Comic Sans MS" pitchFamily="66" charset="0"/>
            </a:endParaRPr>
          </a:p>
          <a:p>
            <a:r>
              <a:rPr lang="fr-FR" sz="2000" dirty="0">
                <a:latin typeface="Comic Sans MS" pitchFamily="66" charset="0"/>
              </a:rPr>
              <a:t>-Il en existe 7 génotypes du VHC </a:t>
            </a:r>
          </a:p>
          <a:p>
            <a:r>
              <a:rPr lang="fr-FR" sz="2000" dirty="0">
                <a:latin typeface="Comic Sans MS" pitchFamily="66" charset="0"/>
              </a:rPr>
              <a:t>avec plusieurs sous types</a:t>
            </a:r>
          </a:p>
          <a:p>
            <a:endParaRPr lang="fr-FR" sz="2000" dirty="0">
              <a:latin typeface="Comic Sans MS" pitchFamily="66" charset="0"/>
            </a:endParaRPr>
          </a:p>
          <a:p>
            <a:r>
              <a:rPr lang="fr-FR" sz="2000" b="1" u="sng" dirty="0">
                <a:latin typeface="Comic Sans MS" pitchFamily="66" charset="0"/>
              </a:rPr>
              <a:t>-Les marqueurs du </a:t>
            </a:r>
            <a:r>
              <a:rPr lang="fr-FR" sz="2000" b="1" u="sng" dirty="0" err="1">
                <a:latin typeface="Comic Sans MS" pitchFamily="66" charset="0"/>
              </a:rPr>
              <a:t>Dgc</a:t>
            </a:r>
            <a:r>
              <a:rPr lang="fr-FR" sz="2000" b="1" u="sng" dirty="0">
                <a:latin typeface="Comic Sans MS" pitchFamily="66" charset="0"/>
              </a:rPr>
              <a:t> virologiques :</a:t>
            </a:r>
          </a:p>
          <a:p>
            <a:r>
              <a:rPr lang="fr-FR" sz="2000" dirty="0">
                <a:latin typeface="Comic Sans MS" pitchFamily="66" charset="0"/>
              </a:rPr>
              <a:t>     </a:t>
            </a:r>
            <a:r>
              <a:rPr lang="fr-FR" sz="2000" b="1" dirty="0">
                <a:solidFill>
                  <a:srgbClr val="0070C0"/>
                </a:solidFill>
                <a:latin typeface="Comic Sans MS" pitchFamily="66" charset="0"/>
              </a:rPr>
              <a:t>/</a:t>
            </a:r>
            <a:r>
              <a:rPr lang="fr-FR" sz="2000" b="1" dirty="0" err="1">
                <a:solidFill>
                  <a:srgbClr val="0070C0"/>
                </a:solidFill>
                <a:latin typeface="Comic Sans MS" pitchFamily="66" charset="0"/>
              </a:rPr>
              <a:t>Ac</a:t>
            </a:r>
            <a:r>
              <a:rPr lang="fr-FR" sz="2000" b="1" dirty="0">
                <a:solidFill>
                  <a:srgbClr val="0070C0"/>
                </a:solidFill>
                <a:latin typeface="Comic Sans MS" pitchFamily="66" charset="0"/>
              </a:rPr>
              <a:t> anti VHC : </a:t>
            </a:r>
            <a:r>
              <a:rPr lang="fr-FR" sz="2000" dirty="0">
                <a:latin typeface="Comic Sans MS" pitchFamily="66" charset="0"/>
              </a:rPr>
              <a:t>mais ne différencie</a:t>
            </a:r>
          </a:p>
          <a:p>
            <a:r>
              <a:rPr lang="fr-FR" sz="2000" dirty="0">
                <a:latin typeface="Comic Sans MS" pitchFamily="66" charset="0"/>
              </a:rPr>
              <a:t>      pas entre une infection actuelle </a:t>
            </a:r>
          </a:p>
          <a:p>
            <a:r>
              <a:rPr lang="fr-FR" sz="2000" dirty="0">
                <a:latin typeface="Comic Sans MS" pitchFamily="66" charset="0"/>
              </a:rPr>
              <a:t>      et une infection guérie </a:t>
            </a:r>
          </a:p>
          <a:p>
            <a:r>
              <a:rPr lang="fr-FR" sz="2000" dirty="0">
                <a:latin typeface="Comic Sans MS" pitchFamily="66" charset="0"/>
              </a:rPr>
              <a:t>     </a:t>
            </a:r>
            <a:r>
              <a:rPr lang="fr-FR" sz="2000" b="1" dirty="0">
                <a:solidFill>
                  <a:srgbClr val="0070C0"/>
                </a:solidFill>
                <a:latin typeface="Comic Sans MS" pitchFamily="66" charset="0"/>
              </a:rPr>
              <a:t>/PCR du VHC : </a:t>
            </a:r>
            <a:r>
              <a:rPr lang="fr-FR" sz="2000" b="1" dirty="0">
                <a:latin typeface="Comic Sans MS" pitchFamily="66" charset="0"/>
              </a:rPr>
              <a:t>certitude diagnostique</a:t>
            </a:r>
          </a:p>
          <a:p>
            <a:r>
              <a:rPr lang="fr-FR" sz="2000" b="1" dirty="0">
                <a:latin typeface="Comic Sans MS" pitchFamily="66" charset="0"/>
              </a:rPr>
              <a:t>    </a:t>
            </a:r>
            <a:r>
              <a:rPr lang="fr-FR" sz="2000" dirty="0">
                <a:latin typeface="Comic Sans MS" pitchFamily="66" charset="0"/>
              </a:rPr>
              <a:t> en mettant en évidence  l’ARN du </a:t>
            </a:r>
          </a:p>
          <a:p>
            <a:r>
              <a:rPr lang="fr-FR" sz="2000" dirty="0">
                <a:latin typeface="Comic Sans MS" pitchFamily="66" charset="0"/>
              </a:rPr>
              <a:t>       virus et le quantifier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68089" y="3288985"/>
            <a:ext cx="3677493" cy="2795224"/>
          </a:xfrm>
          <a:prstGeom prst="rect">
            <a:avLst/>
          </a:prstGeom>
          <a:noFill/>
          <a:ln w="889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616624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c- Hépatite chronique virale C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564904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Histoire naturelle de l’hépatite C</a:t>
            </a:r>
            <a:r>
              <a:rPr lang="fr-FR" sz="24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fr-FR" sz="2400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32850"/>
            <a:ext cx="5904656" cy="363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616624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c- Hépatite chronique virale C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843639"/>
            <a:ext cx="882047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Diagnostic</a:t>
            </a:r>
            <a:r>
              <a:rPr lang="fr-FR" sz="24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fr-FR" sz="2400" dirty="0">
              <a:latin typeface="Comic Sans MS" pitchFamily="66" charset="0"/>
              <a:cs typeface="Arial" pitchFamily="34" charset="0"/>
            </a:endParaRPr>
          </a:p>
          <a:p>
            <a:r>
              <a:rPr lang="fr-FR" sz="2000" b="1" dirty="0">
                <a:latin typeface="Comic Sans MS" pitchFamily="66" charset="0"/>
              </a:rPr>
              <a:t>-Dépistage systématique</a:t>
            </a:r>
            <a:r>
              <a:rPr lang="fr-FR" sz="2000" dirty="0">
                <a:latin typeface="Comic Sans MS" pitchFamily="66" charset="0"/>
              </a:rPr>
              <a:t> chez les donneurs de sang et chez des populations à risque (toxicomanie IV, patients transfusés, hémodialysée, homosexuels,….</a:t>
            </a:r>
            <a:r>
              <a:rPr lang="fr-FR" sz="2000" dirty="0" err="1">
                <a:latin typeface="Comic Sans MS" pitchFamily="66" charset="0"/>
              </a:rPr>
              <a:t>etc</a:t>
            </a:r>
            <a:r>
              <a:rPr lang="fr-FR" sz="2000" dirty="0">
                <a:latin typeface="Comic Sans MS" pitchFamily="66" charset="0"/>
              </a:rPr>
              <a:t>)</a:t>
            </a:r>
          </a:p>
          <a:p>
            <a:r>
              <a:rPr lang="fr-FR" sz="2000" b="1" dirty="0">
                <a:latin typeface="Comic Sans MS" pitchFamily="66" charset="0"/>
              </a:rPr>
              <a:t>-Symptôme révélateur: </a:t>
            </a:r>
            <a:r>
              <a:rPr lang="fr-FR" sz="2000" dirty="0">
                <a:latin typeface="Comic Sans MS" pitchFamily="66" charset="0"/>
              </a:rPr>
              <a:t>ictère, HPM, </a:t>
            </a:r>
            <a:r>
              <a:rPr lang="fr-FR" sz="2000" dirty="0" err="1">
                <a:latin typeface="Comic Sans MS" pitchFamily="66" charset="0"/>
              </a:rPr>
              <a:t>Sd</a:t>
            </a:r>
            <a:r>
              <a:rPr lang="fr-FR" sz="2000" dirty="0">
                <a:latin typeface="Comic Sans MS" pitchFamily="66" charset="0"/>
              </a:rPr>
              <a:t> d’HTP, ou une complication révélatrice (ascite, hémorragie digestive, CHC)</a:t>
            </a:r>
          </a:p>
          <a:p>
            <a:r>
              <a:rPr lang="fr-FR" sz="2000" b="1" dirty="0">
                <a:latin typeface="Comic Sans MS" pitchFamily="66" charset="0"/>
              </a:rPr>
              <a:t>-Biologie : </a:t>
            </a:r>
            <a:r>
              <a:rPr lang="fr-FR" sz="2000" dirty="0" err="1">
                <a:latin typeface="Comic Sans MS" pitchFamily="66" charset="0"/>
              </a:rPr>
              <a:t>Ac</a:t>
            </a:r>
            <a:r>
              <a:rPr lang="fr-FR" sz="2000" dirty="0">
                <a:latin typeface="Comic Sans MS" pitchFamily="66" charset="0"/>
              </a:rPr>
              <a:t> anti VHC (+),</a:t>
            </a:r>
            <a:r>
              <a:rPr lang="fr-FR" sz="2000" b="1" dirty="0">
                <a:latin typeface="Comic Sans MS" pitchFamily="66" charset="0"/>
              </a:rPr>
              <a:t> </a:t>
            </a:r>
            <a:r>
              <a:rPr lang="fr-FR" sz="2000" dirty="0">
                <a:latin typeface="Comic Sans MS" pitchFamily="66" charset="0"/>
              </a:rPr>
              <a:t>taux d’ALAT parfois élevé</a:t>
            </a:r>
          </a:p>
          <a:p>
            <a:r>
              <a:rPr lang="fr-FR" sz="2000" b="1" dirty="0">
                <a:latin typeface="Comic Sans MS" pitchFamily="66" charset="0"/>
              </a:rPr>
              <a:t>-Biologie moléculaire : </a:t>
            </a:r>
            <a:r>
              <a:rPr lang="fr-FR" sz="2000" dirty="0">
                <a:latin typeface="Comic Sans MS" pitchFamily="66" charset="0"/>
              </a:rPr>
              <a:t>quantification de l’ARN viral par PCR</a:t>
            </a:r>
          </a:p>
          <a:p>
            <a:r>
              <a:rPr lang="fr-FR" sz="2000" b="1" dirty="0">
                <a:latin typeface="Comic Sans MS" pitchFamily="66" charset="0"/>
              </a:rPr>
              <a:t>-PBF : </a:t>
            </a:r>
            <a:r>
              <a:rPr lang="fr-FR" sz="2000" dirty="0">
                <a:latin typeface="Comic Sans MS" pitchFamily="66" charset="0"/>
              </a:rPr>
              <a:t>mise en évidence des lésions histologique spécifique et évaluation de la sévérité » de l’atteinte selon le </a:t>
            </a:r>
            <a:r>
              <a:rPr lang="fr-FR" sz="2000" dirty="0" err="1">
                <a:latin typeface="Comic Sans MS" pitchFamily="66" charset="0"/>
              </a:rPr>
              <a:t>Métavir</a:t>
            </a:r>
            <a:endParaRPr lang="fr-FR" sz="2000" dirty="0">
              <a:latin typeface="Comic Sans MS" pitchFamily="66" charset="0"/>
            </a:endParaRPr>
          </a:p>
          <a:p>
            <a:r>
              <a:rPr lang="fr-FR" sz="2000" b="1" dirty="0">
                <a:latin typeface="Comic Sans MS" pitchFamily="66" charset="0"/>
              </a:rPr>
              <a:t>-</a:t>
            </a:r>
            <a:r>
              <a:rPr lang="fr-FR" sz="2000" b="1" dirty="0" err="1">
                <a:latin typeface="Comic Sans MS" pitchFamily="66" charset="0"/>
              </a:rPr>
              <a:t>Fibrotest</a:t>
            </a:r>
            <a:r>
              <a:rPr lang="fr-FR" sz="2000" b="1" dirty="0">
                <a:latin typeface="Comic Sans MS" pitchFamily="66" charset="0"/>
              </a:rPr>
              <a:t> et </a:t>
            </a:r>
            <a:r>
              <a:rPr lang="fr-FR" sz="2000" b="1" dirty="0" err="1">
                <a:latin typeface="Comic Sans MS" pitchFamily="66" charset="0"/>
              </a:rPr>
              <a:t>fibroscan</a:t>
            </a:r>
            <a:r>
              <a:rPr lang="fr-FR" sz="2000" b="1" dirty="0">
                <a:latin typeface="Comic Sans MS" pitchFamily="66" charset="0"/>
              </a:rPr>
              <a:t> : </a:t>
            </a:r>
            <a:r>
              <a:rPr lang="fr-FR" sz="2000" dirty="0">
                <a:latin typeface="Comic Sans MS" pitchFamily="66" charset="0"/>
              </a:rPr>
              <a:t>évaluation non invasive du degrés de fibrose hépatique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339752" y="548680"/>
            <a:ext cx="4608512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I-INTRODUCTION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8352928" cy="496855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1948186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éfinition histologique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= Lésion hépatique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nécrotique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inflammatoire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persistante et progressive d’évolution chronique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(plus que 6 mois)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susceptible de conduire à la fibrose et à la cirrhose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terme de chronicité englobe :</a:t>
            </a:r>
            <a:endParaRPr kumimoji="0" lang="fr-FR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Activité clinique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durée d’évolution des symptômes supérieure à 6 mois (en particulier l’ictère).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Activité biologique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perturbation prolongée du bilan hépatique : cytolyse (augmentation des ALAT)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Activité histologique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intensité de la nécrose </a:t>
            </a:r>
            <a:r>
              <a:rPr kumimoji="0" 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hépatocytaire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et de l’infiltration inflammatoire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4968552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1-Les hépatites virales 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1988840"/>
            <a:ext cx="5544616" cy="576064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c- Hépatite chronique virale C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564904"/>
            <a:ext cx="8748464" cy="424847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2564904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Traitement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395536" y="3068960"/>
            <a:ext cx="4320480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Comic Sans MS" pitchFamily="66" charset="0"/>
              </a:rPr>
              <a:t>But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4860032" y="3068960"/>
            <a:ext cx="3960440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Comic Sans MS" pitchFamily="66" charset="0"/>
              </a:rPr>
              <a:t>Moyens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4005064"/>
            <a:ext cx="4176464" cy="2376264"/>
          </a:xfrm>
          <a:prstGeom prst="roundRect">
            <a:avLst/>
          </a:prstGeom>
          <a:solidFill>
            <a:srgbClr val="FF5050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Eradiquer le VHC</a:t>
            </a:r>
          </a:p>
          <a:p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 Stopper l’évolution vers la cirrhose et prévenir les complications</a:t>
            </a:r>
            <a:endParaRPr lang="fr-FR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4005064"/>
            <a:ext cx="4248472" cy="2520280"/>
          </a:xfrm>
          <a:prstGeom prst="roundRect">
            <a:avLst/>
          </a:prstGeom>
          <a:solidFill>
            <a:srgbClr val="FF5050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fr-FR" b="1" dirty="0" err="1">
                <a:solidFill>
                  <a:schemeClr val="tx1"/>
                </a:solidFill>
                <a:latin typeface="Comic Sans MS" pitchFamily="66" charset="0"/>
              </a:rPr>
              <a:t>Interferon</a:t>
            </a: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Comic Sans MS" pitchFamily="66" charset="0"/>
              </a:rPr>
              <a:t>pégylé</a:t>
            </a: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 + </a:t>
            </a:r>
            <a:r>
              <a:rPr lang="fr-FR" b="1" dirty="0" err="1">
                <a:solidFill>
                  <a:schemeClr val="tx1"/>
                </a:solidFill>
                <a:latin typeface="Comic Sans MS" pitchFamily="66" charset="0"/>
              </a:rPr>
              <a:t>Ribavirine</a:t>
            </a: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 : </a:t>
            </a:r>
          </a:p>
          <a:p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   taux d’éradication = 45% /Trithérapie (</a:t>
            </a:r>
            <a:r>
              <a:rPr lang="fr-FR" b="1" dirty="0" err="1">
                <a:solidFill>
                  <a:schemeClr val="tx1"/>
                </a:solidFill>
                <a:latin typeface="Comic Sans MS" pitchFamily="66" charset="0"/>
              </a:rPr>
              <a:t>Interferon</a:t>
            </a: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Comic Sans MS" pitchFamily="66" charset="0"/>
              </a:rPr>
              <a:t>pégylé</a:t>
            </a: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 + </a:t>
            </a:r>
            <a:r>
              <a:rPr lang="fr-FR" b="1" dirty="0" err="1">
                <a:solidFill>
                  <a:schemeClr val="tx1"/>
                </a:solidFill>
                <a:latin typeface="Comic Sans MS" pitchFamily="66" charset="0"/>
              </a:rPr>
              <a:t>Ribavirine</a:t>
            </a: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 + </a:t>
            </a:r>
            <a:r>
              <a:rPr lang="fr-FR" b="1" dirty="0" err="1">
                <a:solidFill>
                  <a:schemeClr val="tx1"/>
                </a:solidFill>
                <a:latin typeface="Comic Sans MS" pitchFamily="66" charset="0"/>
              </a:rPr>
              <a:t>télaprévir</a:t>
            </a: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 ou </a:t>
            </a:r>
            <a:r>
              <a:rPr lang="fr-FR" b="1" dirty="0" err="1">
                <a:solidFill>
                  <a:schemeClr val="tx1"/>
                </a:solidFill>
                <a:latin typeface="Comic Sans MS" pitchFamily="66" charset="0"/>
              </a:rPr>
              <a:t>Bocéprévir</a:t>
            </a: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) : 70%</a:t>
            </a:r>
          </a:p>
          <a:p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/Antiviraux a action directe de nouvelle génération : &gt; 90 %</a:t>
            </a:r>
          </a:p>
          <a:p>
            <a:r>
              <a:rPr lang="fr-FR" b="1" dirty="0" err="1">
                <a:solidFill>
                  <a:schemeClr val="tx1"/>
                </a:solidFill>
                <a:latin typeface="Comic Sans MS" pitchFamily="66" charset="0"/>
              </a:rPr>
              <a:t>Sofosbuvir,Siméprevir,Daclatasvir</a:t>
            </a:r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691276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2-Les hépatites médicamenteuses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1988840"/>
            <a:ext cx="8748464" cy="48245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4544" y="1919729"/>
            <a:ext cx="88194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-Rares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&lt; 2 % des hépatites chroniques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Surviennet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généralement après administration médicamenteuse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prolongée ≥ 6 mois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-02 principaux mécanismes : </a:t>
            </a:r>
            <a:endParaRPr kumimoji="0" lang="fr-FR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/Action toxique directe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 Action </a:t>
            </a:r>
            <a:r>
              <a:rPr kumimoji="0" 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immuno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-allergique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-Clinique :</a:t>
            </a:r>
            <a:r>
              <a:rPr kumimoji="0" lang="fr-FR" sz="2400" b="1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souvent insidieuse</a:t>
            </a:r>
            <a:r>
              <a:rPr kumimoji="0" lang="fr-FR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diagnostic d’exclusion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-Biologie 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syndrome de cytolyse (taux ALAT élevé)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/syndrome de </a:t>
            </a:r>
            <a:r>
              <a:rPr kumimoji="0" 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cholestase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(PAL, </a:t>
            </a: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GT, </a:t>
            </a:r>
            <a:r>
              <a:rPr kumimoji="0" 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Bil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: élevés)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Ac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anti tissus (surtout anti noyaux) positifs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691276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2-Les hépatites médicamenteuses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1988840"/>
            <a:ext cx="8748464" cy="48245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4544" y="2473728"/>
            <a:ext cx="88194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-Histologie :</a:t>
            </a:r>
            <a:r>
              <a:rPr lang="fr-FR" sz="2400" b="1" dirty="0">
                <a:latin typeface="Comic Sans MS" pitchFamily="66" charset="0"/>
              </a:rPr>
              <a:t> </a:t>
            </a:r>
            <a:r>
              <a:rPr lang="fr-FR" sz="2400" dirty="0">
                <a:latin typeface="Comic Sans MS" pitchFamily="66" charset="0"/>
              </a:rPr>
              <a:t>Hépatite chronique non spécifique avec parfois un infiltrat à PNE et présence de granulomes</a:t>
            </a:r>
          </a:p>
          <a:p>
            <a:endParaRPr lang="fr-FR" sz="2400" dirty="0">
              <a:latin typeface="Comic Sans MS" pitchFamily="66" charset="0"/>
            </a:endParaRPr>
          </a:p>
          <a:p>
            <a:r>
              <a:rPr lang="fr-FR" sz="2400" b="1" u="sng" dirty="0">
                <a:latin typeface="Comic Sans MS" pitchFamily="66" charset="0"/>
              </a:rPr>
              <a:t>-Principaux médicaments en cause </a:t>
            </a:r>
            <a:r>
              <a:rPr lang="fr-FR" sz="2400" dirty="0">
                <a:latin typeface="Comic Sans MS" pitchFamily="66" charset="0"/>
              </a:rPr>
              <a:t>: </a:t>
            </a:r>
            <a:r>
              <a:rPr lang="fr-FR" sz="2400" dirty="0" err="1">
                <a:latin typeface="Comic Sans MS" pitchFamily="66" charset="0"/>
              </a:rPr>
              <a:t>Aldomel</a:t>
            </a:r>
            <a:r>
              <a:rPr lang="fr-FR" sz="2400" dirty="0">
                <a:latin typeface="Comic Sans MS" pitchFamily="66" charset="0"/>
              </a:rPr>
              <a:t>, Isoniazide, </a:t>
            </a:r>
            <a:r>
              <a:rPr lang="fr-FR" sz="2400" dirty="0" err="1">
                <a:latin typeface="Comic Sans MS" pitchFamily="66" charset="0"/>
              </a:rPr>
              <a:t>Méthotrexate</a:t>
            </a:r>
            <a:r>
              <a:rPr lang="fr-FR" sz="2400" dirty="0">
                <a:latin typeface="Comic Sans MS" pitchFamily="66" charset="0"/>
              </a:rPr>
              <a:t>, </a:t>
            </a:r>
            <a:r>
              <a:rPr lang="fr-FR" sz="2400" dirty="0" err="1">
                <a:latin typeface="Comic Sans MS" pitchFamily="66" charset="0"/>
              </a:rPr>
              <a:t>Halotane</a:t>
            </a:r>
            <a:r>
              <a:rPr lang="fr-FR" sz="2400" dirty="0">
                <a:latin typeface="Comic Sans MS" pitchFamily="66" charset="0"/>
              </a:rPr>
              <a:t>, Sulfamides, Paracétamol, Acide salicylique, </a:t>
            </a:r>
            <a:r>
              <a:rPr lang="fr-FR" sz="2400" dirty="0" err="1">
                <a:latin typeface="Comic Sans MS" pitchFamily="66" charset="0"/>
              </a:rPr>
              <a:t>Oxyphenisatine</a:t>
            </a:r>
            <a:r>
              <a:rPr lang="fr-FR" sz="2400" dirty="0">
                <a:latin typeface="Comic Sans MS" pitchFamily="66" charset="0"/>
              </a:rPr>
              <a:t>, </a:t>
            </a:r>
            <a:r>
              <a:rPr lang="fr-FR" sz="2400" dirty="0" err="1">
                <a:latin typeface="Comic Sans MS" pitchFamily="66" charset="0"/>
              </a:rPr>
              <a:t>diclofénac</a:t>
            </a:r>
            <a:r>
              <a:rPr lang="fr-FR" sz="2400" dirty="0">
                <a:latin typeface="Comic Sans MS" pitchFamily="66" charset="0"/>
              </a:rPr>
              <a:t>, phénylbutazone, </a:t>
            </a:r>
            <a:r>
              <a:rPr lang="fr-FR" sz="2400" dirty="0" err="1">
                <a:latin typeface="Comic Sans MS" pitchFamily="66" charset="0"/>
              </a:rPr>
              <a:t>Amiodarone</a:t>
            </a:r>
            <a:r>
              <a:rPr lang="fr-FR" sz="2400" dirty="0">
                <a:latin typeface="Comic Sans MS" pitchFamily="66" charset="0"/>
              </a:rPr>
              <a:t>.</a:t>
            </a:r>
          </a:p>
          <a:p>
            <a:endParaRPr lang="fr-FR" sz="2400" dirty="0">
              <a:latin typeface="Comic Sans MS" pitchFamily="66" charset="0"/>
            </a:endParaRPr>
          </a:p>
          <a:p>
            <a:r>
              <a:rPr lang="fr-FR" sz="2400" b="1" u="sng" dirty="0">
                <a:latin typeface="Comic Sans MS" pitchFamily="66" charset="0"/>
              </a:rPr>
              <a:t>-Evolution :</a:t>
            </a:r>
            <a:r>
              <a:rPr lang="fr-FR" sz="2400" b="1" dirty="0">
                <a:latin typeface="Comic Sans MS" pitchFamily="66" charset="0"/>
              </a:rPr>
              <a:t> </a:t>
            </a:r>
            <a:r>
              <a:rPr lang="fr-FR" sz="2400" dirty="0">
                <a:latin typeface="Comic Sans MS" pitchFamily="66" charset="0"/>
              </a:rPr>
              <a:t>Régression lente des lésions après arrêt du traitement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691276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3-Les hépatites Auto-immunes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1988840"/>
            <a:ext cx="8748464" cy="48245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4544" y="2843065"/>
            <a:ext cx="8819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-Plus </a:t>
            </a:r>
            <a:r>
              <a:rPr lang="fr-FR" sz="2400" b="1" dirty="0">
                <a:latin typeface="Comic Sans MS" pitchFamily="66" charset="0"/>
              </a:rPr>
              <a:t>fréquentes chez la femme </a:t>
            </a:r>
          </a:p>
          <a:p>
            <a:endParaRPr lang="fr-FR" sz="2400" dirty="0">
              <a:latin typeface="Comic Sans MS" pitchFamily="66" charset="0"/>
            </a:endParaRPr>
          </a:p>
          <a:p>
            <a:r>
              <a:rPr lang="fr-FR" sz="2400" dirty="0">
                <a:latin typeface="Comic Sans MS" pitchFamily="66" charset="0"/>
              </a:rPr>
              <a:t>-Souvent </a:t>
            </a:r>
            <a:r>
              <a:rPr lang="fr-FR" sz="2400" b="1" dirty="0">
                <a:latin typeface="Comic Sans MS" pitchFamily="66" charset="0"/>
              </a:rPr>
              <a:t>associées à s’autres maladies auto-immunes</a:t>
            </a:r>
            <a:r>
              <a:rPr lang="fr-FR" sz="2400" dirty="0">
                <a:latin typeface="Comic Sans MS" pitchFamily="66" charset="0"/>
              </a:rPr>
              <a:t> : thyroïdite auto-immune, syndrome sec, polyarthrite </a:t>
            </a:r>
            <a:r>
              <a:rPr lang="fr-FR" sz="2400" dirty="0" err="1">
                <a:latin typeface="Comic Sans MS" pitchFamily="66" charset="0"/>
              </a:rPr>
              <a:t>rhumatoide</a:t>
            </a:r>
            <a:r>
              <a:rPr lang="fr-FR" sz="2400" dirty="0">
                <a:latin typeface="Comic Sans MS" pitchFamily="66" charset="0"/>
              </a:rPr>
              <a:t>, diabète, maladie </a:t>
            </a:r>
            <a:r>
              <a:rPr lang="fr-FR" sz="2400" dirty="0" err="1">
                <a:latin typeface="Comic Sans MS" pitchFamily="66" charset="0"/>
              </a:rPr>
              <a:t>coeliaque</a:t>
            </a:r>
            <a:r>
              <a:rPr lang="fr-FR" sz="2400" dirty="0">
                <a:latin typeface="Comic Sans MS" pitchFamily="66" charset="0"/>
              </a:rPr>
              <a:t>, MICI.</a:t>
            </a:r>
          </a:p>
          <a:p>
            <a:endParaRPr lang="fr-FR" sz="2400" dirty="0">
              <a:latin typeface="Comic Sans MS" pitchFamily="66" charset="0"/>
            </a:endParaRPr>
          </a:p>
          <a:p>
            <a:r>
              <a:rPr lang="fr-FR" sz="2400" b="1" u="sng" dirty="0">
                <a:latin typeface="Comic Sans MS" pitchFamily="66" charset="0"/>
              </a:rPr>
              <a:t>-Clinique </a:t>
            </a:r>
            <a:r>
              <a:rPr lang="fr-FR" sz="2400" dirty="0">
                <a:latin typeface="Comic Sans MS" pitchFamily="66" charset="0"/>
              </a:rPr>
              <a:t>: asthénie, amaigrissement, ictère franc, parfois signes de cirrhose et de ses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691276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3-Les hépatites Auto-immunes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1988840"/>
            <a:ext cx="8748464" cy="48245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4544" y="2473732"/>
            <a:ext cx="88194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-Biologie : </a:t>
            </a:r>
          </a:p>
          <a:p>
            <a:r>
              <a:rPr lang="fr-FR" sz="2400" dirty="0">
                <a:latin typeface="Comic Sans MS" pitchFamily="66" charset="0"/>
              </a:rPr>
              <a:t>  /Cytolyse d’intensité variable (augmentation des ALAT et des ASAT)</a:t>
            </a:r>
          </a:p>
          <a:p>
            <a:r>
              <a:rPr lang="fr-FR" sz="2400" dirty="0">
                <a:latin typeface="Comic Sans MS" pitchFamily="66" charset="0"/>
              </a:rPr>
              <a:t>  /Parfois augmentation modérée des PAL, GGT et de la </a:t>
            </a:r>
            <a:r>
              <a:rPr lang="fr-FR" sz="2400" dirty="0" err="1">
                <a:latin typeface="Comic Sans MS" pitchFamily="66" charset="0"/>
              </a:rPr>
              <a:t>Bil</a:t>
            </a:r>
            <a:endParaRPr lang="fr-FR" sz="2400" dirty="0">
              <a:latin typeface="Comic Sans MS" pitchFamily="66" charset="0"/>
            </a:endParaRPr>
          </a:p>
          <a:p>
            <a:r>
              <a:rPr lang="fr-FR" sz="2400" dirty="0">
                <a:latin typeface="Comic Sans MS" pitchFamily="66" charset="0"/>
              </a:rPr>
              <a:t>  /Augmentation des gamma globuline (</a:t>
            </a:r>
            <a:r>
              <a:rPr lang="fr-FR" sz="2400" dirty="0" err="1">
                <a:latin typeface="Comic Sans MS" pitchFamily="66" charset="0"/>
              </a:rPr>
              <a:t>IgG</a:t>
            </a:r>
            <a:r>
              <a:rPr lang="fr-FR" sz="2400" dirty="0">
                <a:latin typeface="Comic Sans MS" pitchFamily="66" charset="0"/>
              </a:rPr>
              <a:t> &gt; 1.5 fois la N)</a:t>
            </a:r>
          </a:p>
          <a:p>
            <a:r>
              <a:rPr lang="fr-FR" sz="2400" dirty="0">
                <a:latin typeface="Comic Sans MS" pitchFamily="66" charset="0"/>
              </a:rPr>
              <a:t>  /Auto </a:t>
            </a:r>
            <a:r>
              <a:rPr lang="fr-FR" sz="2400" dirty="0" err="1">
                <a:latin typeface="Comic Sans MS" pitchFamily="66" charset="0"/>
              </a:rPr>
              <a:t>Ac</a:t>
            </a:r>
            <a:r>
              <a:rPr lang="fr-FR" sz="2400" dirty="0">
                <a:latin typeface="Comic Sans MS" pitchFamily="66" charset="0"/>
              </a:rPr>
              <a:t> positifs à un titre significatif:</a:t>
            </a:r>
          </a:p>
          <a:p>
            <a:r>
              <a:rPr lang="fr-FR" sz="2400" dirty="0">
                <a:latin typeface="Comic Sans MS" pitchFamily="66" charset="0"/>
              </a:rPr>
              <a:t> </a:t>
            </a:r>
          </a:p>
          <a:p>
            <a:pPr lvl="0"/>
            <a:r>
              <a:rPr lang="fr-FR" sz="2400" b="1" dirty="0">
                <a:latin typeface="Comic Sans MS" pitchFamily="66" charset="0"/>
              </a:rPr>
              <a:t>       HAI type I : </a:t>
            </a:r>
            <a:r>
              <a:rPr lang="fr-FR" sz="2400" dirty="0" err="1">
                <a:latin typeface="Comic Sans MS" pitchFamily="66" charset="0"/>
              </a:rPr>
              <a:t>Ac</a:t>
            </a:r>
            <a:r>
              <a:rPr lang="fr-FR" sz="2400" dirty="0">
                <a:latin typeface="Comic Sans MS" pitchFamily="66" charset="0"/>
              </a:rPr>
              <a:t> anti nucléaires, </a:t>
            </a:r>
            <a:r>
              <a:rPr lang="fr-FR" sz="2400" dirty="0" err="1">
                <a:latin typeface="Comic Sans MS" pitchFamily="66" charset="0"/>
              </a:rPr>
              <a:t>Ac</a:t>
            </a:r>
            <a:r>
              <a:rPr lang="fr-FR" sz="2400" dirty="0">
                <a:latin typeface="Comic Sans MS" pitchFamily="66" charset="0"/>
              </a:rPr>
              <a:t> anti muscle lisse        </a:t>
            </a:r>
          </a:p>
          <a:p>
            <a:pPr lvl="0"/>
            <a:r>
              <a:rPr lang="fr-FR" sz="2400" dirty="0">
                <a:latin typeface="Comic Sans MS" pitchFamily="66" charset="0"/>
              </a:rPr>
              <a:t>                                 </a:t>
            </a:r>
            <a:r>
              <a:rPr lang="fr-FR" sz="2400" dirty="0" err="1">
                <a:latin typeface="Comic Sans MS" pitchFamily="66" charset="0"/>
              </a:rPr>
              <a:t>Ac</a:t>
            </a:r>
            <a:r>
              <a:rPr lang="fr-FR" sz="2400" dirty="0">
                <a:latin typeface="Comic Sans MS" pitchFamily="66" charset="0"/>
              </a:rPr>
              <a:t> anti SLA</a:t>
            </a:r>
          </a:p>
          <a:p>
            <a:pPr lvl="0"/>
            <a:r>
              <a:rPr lang="fr-FR" sz="2400" b="1" dirty="0">
                <a:latin typeface="Comic Sans MS" pitchFamily="66" charset="0"/>
              </a:rPr>
              <a:t>       HAI type II : </a:t>
            </a:r>
            <a:r>
              <a:rPr lang="fr-FR" sz="2400" dirty="0" err="1">
                <a:latin typeface="Comic Sans MS" pitchFamily="66" charset="0"/>
              </a:rPr>
              <a:t>Ac</a:t>
            </a:r>
            <a:r>
              <a:rPr lang="fr-FR" sz="2400" dirty="0">
                <a:latin typeface="Comic Sans MS" pitchFamily="66" charset="0"/>
              </a:rPr>
              <a:t> anti LKM1, </a:t>
            </a:r>
            <a:r>
              <a:rPr lang="fr-FR" sz="2400" dirty="0" err="1">
                <a:latin typeface="Comic Sans MS" pitchFamily="66" charset="0"/>
              </a:rPr>
              <a:t>Ac</a:t>
            </a:r>
            <a:r>
              <a:rPr lang="fr-FR" sz="2400" dirty="0">
                <a:latin typeface="Comic Sans MS" pitchFamily="66" charset="0"/>
              </a:rPr>
              <a:t> anti LC1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691276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3-Les hépatites Auto-immunes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2924944"/>
            <a:ext cx="8748464" cy="266429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4544" y="3397063"/>
            <a:ext cx="88194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-Histologie :</a:t>
            </a:r>
            <a:r>
              <a:rPr lang="fr-FR" sz="2400" b="1" dirty="0">
                <a:latin typeface="Comic Sans MS" pitchFamily="66" charset="0"/>
              </a:rPr>
              <a:t> </a:t>
            </a:r>
            <a:r>
              <a:rPr lang="fr-FR" sz="2400" dirty="0">
                <a:latin typeface="Comic Sans MS" pitchFamily="66" charset="0"/>
              </a:rPr>
              <a:t>infiltrat inflammatoire riche en plasmocyte et hépatocytes disposés en rosette, nécrose parcellaire +/- fibrose</a:t>
            </a:r>
          </a:p>
          <a:p>
            <a:endParaRPr lang="fr-FR" sz="2400" dirty="0">
              <a:latin typeface="Comic Sans MS" pitchFamily="66" charset="0"/>
            </a:endParaRPr>
          </a:p>
          <a:p>
            <a:r>
              <a:rPr lang="fr-FR" sz="2400" b="1" u="sng" dirty="0">
                <a:latin typeface="Comic Sans MS" pitchFamily="66" charset="0"/>
              </a:rPr>
              <a:t>-Traitement :</a:t>
            </a:r>
            <a:r>
              <a:rPr lang="fr-FR" sz="2400" b="1" dirty="0">
                <a:latin typeface="Comic Sans MS" pitchFamily="66" charset="0"/>
              </a:rPr>
              <a:t> </a:t>
            </a:r>
            <a:r>
              <a:rPr lang="fr-FR" sz="2400" dirty="0">
                <a:latin typeface="Comic Sans MS" pitchFamily="66" charset="0"/>
              </a:rPr>
              <a:t>corticoïdes et immunosuppresseur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691276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4-La maladie de Wilson: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1988840"/>
            <a:ext cx="8748464" cy="48245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4544" y="2104408"/>
            <a:ext cx="88194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-Maladie génétique autosomique récessive liée à une mutation du gène ATP7B situé sur le bras long du chromosome 13</a:t>
            </a:r>
          </a:p>
          <a:p>
            <a:r>
              <a:rPr lang="fr-FR" sz="2400" dirty="0">
                <a:latin typeface="Comic Sans MS" pitchFamily="66" charset="0"/>
              </a:rPr>
              <a:t>-Elle entraine une accumulation anormale du Cuivre dans le foie et dans plusieurs autres organes</a:t>
            </a:r>
          </a:p>
          <a:p>
            <a:r>
              <a:rPr lang="fr-FR" sz="2400" dirty="0">
                <a:latin typeface="Comic Sans MS" pitchFamily="66" charset="0"/>
              </a:rPr>
              <a:t>-Survient souvent à l’enfance ou chez l’adulte jeune.</a:t>
            </a:r>
          </a:p>
          <a:p>
            <a:r>
              <a:rPr lang="fr-FR" sz="2400" b="1" u="sng" dirty="0">
                <a:latin typeface="Comic Sans MS" pitchFamily="66" charset="0"/>
              </a:rPr>
              <a:t>-Eléments du Diagnostic: </a:t>
            </a:r>
          </a:p>
          <a:p>
            <a:r>
              <a:rPr lang="fr-FR" sz="2400" dirty="0">
                <a:latin typeface="Comic Sans MS" pitchFamily="66" charset="0"/>
              </a:rPr>
              <a:t>      /signes d’</a:t>
            </a:r>
            <a:r>
              <a:rPr lang="fr-FR" sz="2400" dirty="0" err="1">
                <a:latin typeface="Comic Sans MS" pitchFamily="66" charset="0"/>
              </a:rPr>
              <a:t>hépatopathie</a:t>
            </a:r>
            <a:r>
              <a:rPr lang="fr-FR" sz="2400" dirty="0">
                <a:latin typeface="Comic Sans MS" pitchFamily="66" charset="0"/>
              </a:rPr>
              <a:t> : ictère, asthénie, HPM, HTP</a:t>
            </a:r>
          </a:p>
          <a:p>
            <a:r>
              <a:rPr lang="fr-FR" sz="2400" dirty="0">
                <a:latin typeface="Comic Sans MS" pitchFamily="66" charset="0"/>
              </a:rPr>
              <a:t>      /troubles neurologiques.</a:t>
            </a:r>
          </a:p>
          <a:p>
            <a:r>
              <a:rPr lang="fr-FR" sz="2400" dirty="0">
                <a:latin typeface="Comic Sans MS" pitchFamily="66" charset="0"/>
              </a:rPr>
              <a:t>      /anneau cornéen de K. </a:t>
            </a:r>
            <a:r>
              <a:rPr lang="fr-FR" sz="2400" dirty="0" err="1">
                <a:latin typeface="Comic Sans MS" pitchFamily="66" charset="0"/>
              </a:rPr>
              <a:t>Fleicher</a:t>
            </a:r>
            <a:r>
              <a:rPr lang="fr-FR" sz="2400" dirty="0">
                <a:latin typeface="Comic Sans MS" pitchFamily="66" charset="0"/>
              </a:rPr>
              <a:t> </a:t>
            </a:r>
          </a:p>
          <a:p>
            <a:r>
              <a:rPr lang="fr-FR" sz="2400" dirty="0">
                <a:latin typeface="Comic Sans MS" pitchFamily="66" charset="0"/>
              </a:rPr>
              <a:t>      /néphropathie tubulaire.</a:t>
            </a:r>
          </a:p>
          <a:p>
            <a:r>
              <a:rPr lang="fr-FR" sz="2400" dirty="0">
                <a:latin typeface="Comic Sans MS" pitchFamily="66" charset="0"/>
              </a:rPr>
              <a:t>      /contexte familial.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141168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59632" y="260648"/>
            <a:ext cx="6696744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IV-DIAGNOSTIC ETIOLOGIQUE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691276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4-La maladie de Wilson: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" y="1988840"/>
            <a:ext cx="8748464" cy="48245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4544" y="2289074"/>
            <a:ext cx="88194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-biologie</a:t>
            </a:r>
            <a:r>
              <a:rPr lang="fr-FR" sz="2400" b="1" dirty="0">
                <a:latin typeface="Comic Sans MS" pitchFamily="66" charset="0"/>
              </a:rPr>
              <a:t>: </a:t>
            </a:r>
            <a:r>
              <a:rPr lang="fr-FR" sz="2400" dirty="0">
                <a:latin typeface="Comic Sans MS" pitchFamily="66" charset="0"/>
              </a:rPr>
              <a:t>/Syndrome de cytolyse</a:t>
            </a:r>
          </a:p>
          <a:p>
            <a:r>
              <a:rPr lang="fr-FR" sz="2400" dirty="0">
                <a:latin typeface="Comic Sans MS" pitchFamily="66" charset="0"/>
              </a:rPr>
              <a:t>                 /Anémie hémolytique</a:t>
            </a:r>
          </a:p>
          <a:p>
            <a:r>
              <a:rPr lang="fr-FR" sz="2400" dirty="0">
                <a:latin typeface="Comic Sans MS" pitchFamily="66" charset="0"/>
              </a:rPr>
              <a:t>                 /</a:t>
            </a:r>
            <a:r>
              <a:rPr lang="fr-FR" sz="2400" dirty="0" err="1">
                <a:latin typeface="Comic Sans MS" pitchFamily="66" charset="0"/>
              </a:rPr>
              <a:t>ceruloplasmine</a:t>
            </a:r>
            <a:r>
              <a:rPr lang="fr-FR" sz="2400" dirty="0">
                <a:latin typeface="Comic Sans MS" pitchFamily="66" charset="0"/>
              </a:rPr>
              <a:t> basse.</a:t>
            </a:r>
          </a:p>
          <a:p>
            <a:r>
              <a:rPr lang="fr-FR" sz="2400" dirty="0">
                <a:latin typeface="Comic Sans MS" pitchFamily="66" charset="0"/>
              </a:rPr>
              <a:t>                 /</a:t>
            </a:r>
            <a:r>
              <a:rPr lang="fr-FR" sz="2400" dirty="0" err="1">
                <a:latin typeface="Comic Sans MS" pitchFamily="66" charset="0"/>
              </a:rPr>
              <a:t>cuprurie</a:t>
            </a:r>
            <a:r>
              <a:rPr lang="fr-FR" sz="2400" dirty="0">
                <a:latin typeface="Comic Sans MS" pitchFamily="66" charset="0"/>
              </a:rPr>
              <a:t> élevée.</a:t>
            </a:r>
          </a:p>
          <a:p>
            <a:r>
              <a:rPr lang="fr-FR" sz="2400" dirty="0">
                <a:latin typeface="Comic Sans MS" pitchFamily="66" charset="0"/>
              </a:rPr>
              <a:t>                 /</a:t>
            </a:r>
            <a:r>
              <a:rPr lang="fr-FR" sz="2400" dirty="0" err="1">
                <a:latin typeface="Comic Sans MS" pitchFamily="66" charset="0"/>
              </a:rPr>
              <a:t>cuprémie</a:t>
            </a:r>
            <a:r>
              <a:rPr lang="fr-FR" sz="2400" dirty="0">
                <a:latin typeface="Comic Sans MS" pitchFamily="66" charset="0"/>
              </a:rPr>
              <a:t> basse.</a:t>
            </a:r>
          </a:p>
          <a:p>
            <a:endParaRPr lang="fr-FR" sz="2400" dirty="0">
              <a:latin typeface="Comic Sans MS" pitchFamily="66" charset="0"/>
            </a:endParaRPr>
          </a:p>
          <a:p>
            <a:r>
              <a:rPr lang="fr-FR" sz="2400" b="1" u="sng" dirty="0">
                <a:latin typeface="Comic Sans MS" pitchFamily="66" charset="0"/>
              </a:rPr>
              <a:t>-histologie</a:t>
            </a:r>
            <a:r>
              <a:rPr lang="fr-FR" sz="2400" b="1" dirty="0">
                <a:latin typeface="Comic Sans MS" pitchFamily="66" charset="0"/>
              </a:rPr>
              <a:t>: /</a:t>
            </a:r>
            <a:r>
              <a:rPr lang="fr-FR" sz="2400" dirty="0">
                <a:latin typeface="Comic Sans MS" pitchFamily="66" charset="0"/>
              </a:rPr>
              <a:t>corps de Mallory</a:t>
            </a:r>
          </a:p>
          <a:p>
            <a:r>
              <a:rPr lang="fr-FR" sz="2400" dirty="0">
                <a:latin typeface="Comic Sans MS" pitchFamily="66" charset="0"/>
              </a:rPr>
              <a:t>                    /stéatose </a:t>
            </a:r>
          </a:p>
          <a:p>
            <a:r>
              <a:rPr lang="fr-FR" sz="2400" dirty="0">
                <a:latin typeface="Comic Sans MS" pitchFamily="66" charset="0"/>
              </a:rPr>
              <a:t>                    /dosage pondéral du Cu+++</a:t>
            </a:r>
          </a:p>
          <a:p>
            <a:endParaRPr lang="fr-FR" sz="2400" dirty="0">
              <a:latin typeface="Comic Sans MS" pitchFamily="66" charset="0"/>
            </a:endParaRPr>
          </a:p>
          <a:p>
            <a:r>
              <a:rPr lang="fr-FR" sz="2400" b="1" u="sng" dirty="0">
                <a:latin typeface="Comic Sans MS" pitchFamily="66" charset="0"/>
              </a:rPr>
              <a:t>-TRT:</a:t>
            </a:r>
            <a:r>
              <a:rPr lang="fr-FR" sz="2400" b="1" dirty="0">
                <a:latin typeface="Comic Sans MS" pitchFamily="66" charset="0"/>
              </a:rPr>
              <a:t> </a:t>
            </a:r>
            <a:r>
              <a:rPr lang="fr-FR" sz="2400" dirty="0">
                <a:latin typeface="Comic Sans MS" pitchFamily="66" charset="0"/>
              </a:rPr>
              <a:t>D-</a:t>
            </a:r>
            <a:r>
              <a:rPr lang="fr-FR" sz="2400" dirty="0" err="1">
                <a:latin typeface="Comic Sans MS" pitchFamily="66" charset="0"/>
              </a:rPr>
              <a:t>penicillamine</a:t>
            </a:r>
            <a:r>
              <a:rPr lang="fr-FR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339752" y="548680"/>
            <a:ext cx="4608512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V-CONCLUSION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024" y="1988840"/>
            <a:ext cx="8748464" cy="410445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265254"/>
            <a:ext cx="8568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-L’hépatite chronique est définie par des lésions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necrotico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-inflammatoire hépatiques qui dure de plus de 06 mois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-Les étiologies sont multiples dominés par les causes virales qu’il faut savoir diagnostiquer et traiter à temps pour éviter l’évolution vers la cirrhose et ses complications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339752" y="260648"/>
            <a:ext cx="4608512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II-ANAPATH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381642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1-A l’état normal :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9952" y="1196752"/>
            <a:ext cx="4414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(Rappel histologique du foie</a:t>
            </a:r>
            <a:r>
              <a:rPr lang="fr-FR" b="1" u="sng" dirty="0"/>
              <a:t>) </a:t>
            </a:r>
            <a:endParaRPr lang="fr-FR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2401718"/>
            <a:ext cx="88204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-Le parenchyme hépatique :</a:t>
            </a:r>
            <a:r>
              <a:rPr kumimoji="0" lang="fr-FR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structure lobulaire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l’unité architecturale =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lobule hépatique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il est centré par une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veine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centro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-lobulaire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(VCL) et limité en périphérie par les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espaces portes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(EP).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-Dans les lobules, les hépatocytes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s’organisent en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travées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composées d’une rangée cellulaire séparée par des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sinusoïdes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-Chaque espace porte comprend une ou plusieurs sections de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canal biliaire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veine porte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/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artère hépatique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276872"/>
            <a:ext cx="8640960" cy="446449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677"/>
            <a:ext cx="7416824" cy="489669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4" name="Rectangle à coins arrondis 3"/>
          <p:cNvSpPr/>
          <p:nvPr/>
        </p:nvSpPr>
        <p:spPr>
          <a:xfrm>
            <a:off x="2339752" y="260648"/>
            <a:ext cx="4608512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II-ANAPATH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1124744"/>
            <a:ext cx="381642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1-A l’état normal :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9952" y="1196752"/>
            <a:ext cx="4414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(Rappel histologique du foie</a:t>
            </a:r>
            <a:r>
              <a:rPr lang="fr-FR" b="1" u="sng" dirty="0"/>
              <a:t>)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39752" y="260648"/>
            <a:ext cx="4608512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II-ANAPATH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1124744"/>
            <a:ext cx="381642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1-A l’état normal :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9952" y="1196752"/>
            <a:ext cx="4414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latin typeface="Comic Sans MS" pitchFamily="66" charset="0"/>
              </a:rPr>
              <a:t>(Rappel histologique du foie</a:t>
            </a:r>
            <a:r>
              <a:rPr lang="fr-FR" b="1" u="sng" dirty="0"/>
              <a:t>) </a:t>
            </a:r>
            <a:endParaRPr lang="fr-FR" dirty="0"/>
          </a:p>
        </p:txBody>
      </p:sp>
      <p:pic>
        <p:nvPicPr>
          <p:cNvPr id="7" name="Picture 4" descr="177689"/>
          <p:cNvPicPr>
            <a:picLocks noChangeAspect="1" noChangeArrowheads="1"/>
          </p:cNvPicPr>
          <p:nvPr/>
        </p:nvPicPr>
        <p:blipFill>
          <a:blip r:embed="rId2" cstate="print"/>
          <a:srcRect b="10001"/>
          <a:stretch>
            <a:fillRect/>
          </a:stretch>
        </p:blipFill>
        <p:spPr bwMode="auto">
          <a:xfrm>
            <a:off x="251520" y="2492896"/>
            <a:ext cx="4896544" cy="352575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9450"/>
            <a:ext cx="2880320" cy="511191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339752" y="260648"/>
            <a:ext cx="4608512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II-ANAPATH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1124744"/>
            <a:ext cx="763284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2-Au cours des hépatites chroniques: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907704" y="2060848"/>
            <a:ext cx="4752528" cy="648072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err="1">
                <a:solidFill>
                  <a:schemeClr val="tx1"/>
                </a:solidFill>
              </a:rPr>
              <a:t>a-Lésions</a:t>
            </a:r>
            <a:r>
              <a:rPr lang="fr-FR" sz="3600" b="1" dirty="0">
                <a:solidFill>
                  <a:schemeClr val="tx1"/>
                </a:solidFill>
              </a:rPr>
              <a:t> élémentaires</a:t>
            </a:r>
          </a:p>
        </p:txBody>
      </p:sp>
      <p:graphicFrame>
        <p:nvGraphicFramePr>
          <p:cNvPr id="7" name="Diagramme 6"/>
          <p:cNvGraphicFramePr/>
          <p:nvPr/>
        </p:nvGraphicFramePr>
        <p:xfrm>
          <a:off x="323528" y="2677368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339752" y="260648"/>
            <a:ext cx="4608512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II-ANAPATH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1124744"/>
            <a:ext cx="763284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2-Au cours des hépatites chroniques: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331640" y="2060848"/>
            <a:ext cx="6480720" cy="648072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err="1">
                <a:solidFill>
                  <a:schemeClr val="tx1"/>
                </a:solidFill>
              </a:rPr>
              <a:t>b-Lésions</a:t>
            </a:r>
            <a:r>
              <a:rPr lang="fr-FR" sz="3200" b="1" dirty="0">
                <a:solidFill>
                  <a:schemeClr val="tx1"/>
                </a:solidFill>
              </a:rPr>
              <a:t>  d’orientation étiologique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504" y="2719948"/>
            <a:ext cx="4464496" cy="40934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Hépatite B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-Hépatocytes en verre dépoli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l’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AgHbs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intra cytoplasmique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-Noyaux sableux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fr-FR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AgHbc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dans le noyau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Hépatite C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-Infiltrat inflammatoire portal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-Lésions des canaux biliaires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-Stéatose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macrovésiculaire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Hépatite médicamenteuse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-Infiltrat inflammatoire à PNE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-présence de petits granulomes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-Lésions des petits canaux biliaires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302982"/>
            <a:ext cx="4572000" cy="286232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Hépatite auto-immune :</a:t>
            </a:r>
            <a:endParaRPr lang="fr-FR" sz="20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-Infiltrat inflammatoire riche en plasmocytes</a:t>
            </a:r>
            <a:endParaRPr lang="fr-FR" sz="2000" dirty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-Hépatocytes disposés en rosette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Comic Sans MS" pitchFamily="66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Comic Sans MS" pitchFamily="66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000" b="1" u="sng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Maladie de Wilson :</a:t>
            </a:r>
            <a:r>
              <a:rPr lang="fr-FR" sz="20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Dépôts intra </a:t>
            </a:r>
            <a:r>
              <a:rPr lang="fr-FR" sz="2000" dirty="0" err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hépatocytaire</a:t>
            </a:r>
            <a:r>
              <a:rPr lang="fr-FR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de cuivre </a:t>
            </a:r>
            <a:endParaRPr lang="fr-FR" sz="20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339752" y="260648"/>
            <a:ext cx="4608512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II-ANAPATH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24744"/>
            <a:ext cx="763284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</a:rPr>
              <a:t>2-Au cours des hépatites chroniques: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915816" y="1988840"/>
            <a:ext cx="3240360" cy="648072"/>
          </a:xfrm>
          <a:prstGeom prst="roundRect">
            <a:avLst/>
          </a:prstGeom>
          <a:noFill/>
          <a:ln w="635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c-Classification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1800" y="2708920"/>
            <a:ext cx="3497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Score de </a:t>
            </a:r>
            <a:r>
              <a:rPr lang="fr-FR" sz="3600" b="1" dirty="0" err="1">
                <a:solidFill>
                  <a:srgbClr val="FF0000"/>
                </a:solidFill>
              </a:rPr>
              <a:t>Métavir</a:t>
            </a:r>
            <a:endParaRPr lang="fr-FR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95536" y="3356992"/>
          <a:ext cx="5605224" cy="2808716"/>
        </p:xfrm>
        <a:graphic>
          <a:graphicData uri="http://schemas.openxmlformats.org/drawingml/2006/table">
            <a:tbl>
              <a:tblPr/>
              <a:tblGrid>
                <a:gridCol w="1636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13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74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1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Activité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Fibrose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absente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Absente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Minime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Portale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Modérée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Portale + quelques Septas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Sévère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Septale sans cirrhose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4</a:t>
                      </a:r>
                      <a:endParaRPr lang="fr-FR" sz="20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Cirrhose</a:t>
                      </a:r>
                      <a:endParaRPr lang="fr-FR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7" descr="page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56992"/>
            <a:ext cx="2987824" cy="271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5995</TotalTime>
  <Words>984</Words>
  <Application>Microsoft Office PowerPoint</Application>
  <PresentationFormat>Affichage à l'écran (4:3)</PresentationFormat>
  <Paragraphs>407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LES HEPATITES CHRONIQUES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HEPATITES CHRONIQUES </dc:title>
  <dc:creator>HOME</dc:creator>
  <cp:lastModifiedBy>pc</cp:lastModifiedBy>
  <cp:revision>41</cp:revision>
  <dcterms:created xsi:type="dcterms:W3CDTF">2015-09-28T18:55:32Z</dcterms:created>
  <dcterms:modified xsi:type="dcterms:W3CDTF">2020-12-24T11:18:34Z</dcterms:modified>
</cp:coreProperties>
</file>