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68" r:id="rId5"/>
    <p:sldId id="283" r:id="rId6"/>
    <p:sldId id="302" r:id="rId7"/>
    <p:sldId id="303" r:id="rId8"/>
    <p:sldId id="259" r:id="rId9"/>
    <p:sldId id="258" r:id="rId10"/>
    <p:sldId id="284" r:id="rId11"/>
    <p:sldId id="285" r:id="rId12"/>
    <p:sldId id="286" r:id="rId13"/>
    <p:sldId id="267" r:id="rId14"/>
    <p:sldId id="287" r:id="rId15"/>
    <p:sldId id="288" r:id="rId16"/>
    <p:sldId id="271" r:id="rId17"/>
    <p:sldId id="272" r:id="rId18"/>
    <p:sldId id="273" r:id="rId19"/>
    <p:sldId id="289" r:id="rId20"/>
    <p:sldId id="290" r:id="rId21"/>
    <p:sldId id="291" r:id="rId22"/>
    <p:sldId id="269" r:id="rId23"/>
    <p:sldId id="270" r:id="rId24"/>
    <p:sldId id="292" r:id="rId25"/>
    <p:sldId id="293" r:id="rId26"/>
    <p:sldId id="294" r:id="rId27"/>
    <p:sldId id="295" r:id="rId28"/>
    <p:sldId id="296" r:id="rId29"/>
    <p:sldId id="297" r:id="rId30"/>
    <p:sldId id="298" r:id="rId31"/>
    <p:sldId id="299" r:id="rId32"/>
    <p:sldId id="300" r:id="rId33"/>
    <p:sldId id="260" r:id="rId34"/>
    <p:sldId id="261" r:id="rId35"/>
    <p:sldId id="262" r:id="rId36"/>
    <p:sldId id="274" r:id="rId37"/>
    <p:sldId id="275" r:id="rId38"/>
    <p:sldId id="276" r:id="rId39"/>
    <p:sldId id="277" r:id="rId40"/>
    <p:sldId id="278" r:id="rId41"/>
    <p:sldId id="279" r:id="rId42"/>
    <p:sldId id="280" r:id="rId43"/>
    <p:sldId id="281" r:id="rId44"/>
    <p:sldId id="263"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00" autoAdjust="0"/>
    <p:restoredTop sz="94660"/>
  </p:normalViewPr>
  <p:slideViewPr>
    <p:cSldViewPr snapToGrid="0">
      <p:cViewPr varScale="1">
        <p:scale>
          <a:sx n="73" d="100"/>
          <a:sy n="73" d="100"/>
        </p:scale>
        <p:origin x="-4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43639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385233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38176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77715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5728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48813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9800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116832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85448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313050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9D06D8-9AE6-41B9-BB78-2735241CB816}" type="datetimeFigureOut">
              <a:rPr lang="fr-FR" smtClean="0"/>
              <a:pPr/>
              <a:t>23/11/2021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164891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D06D8-9AE6-41B9-BB78-2735241CB816}" type="datetimeFigureOut">
              <a:rPr lang="fr-FR" smtClean="0"/>
              <a:pPr/>
              <a:t>23/11/2021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CB8-CFB4-4253-9043-136B5AF65733}" type="slidenum">
              <a:rPr lang="fr-FR" smtClean="0"/>
              <a:pPr/>
              <a:t>‹N°›</a:t>
            </a:fld>
            <a:endParaRPr lang="fr-FR"/>
          </a:p>
        </p:txBody>
      </p:sp>
    </p:spTree>
    <p:extLst>
      <p:ext uri="{BB962C8B-B14F-4D97-AF65-F5344CB8AC3E}">
        <p14:creationId xmlns="" xmlns:p14="http://schemas.microsoft.com/office/powerpoint/2010/main" val="304197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Jumeaux_monozygotes" TargetMode="External"/><Relationship Id="rId13" Type="http://schemas.openxmlformats.org/officeDocument/2006/relationships/hyperlink" Target="https://fr.wikipedia.org/wiki/Thomas_Starzl" TargetMode="External"/><Relationship Id="rId18" Type="http://schemas.openxmlformats.org/officeDocument/2006/relationships/hyperlink" Target="https://fr.wikipedia.org/wiki/1967" TargetMode="External"/><Relationship Id="rId3" Type="http://schemas.openxmlformats.org/officeDocument/2006/relationships/hyperlink" Target="https://fr.wikipedia.org/wiki/Corn%C3%A9e" TargetMode="External"/><Relationship Id="rId21" Type="http://schemas.openxmlformats.org/officeDocument/2006/relationships/hyperlink" Target="https://fr.wikipedia.org/wiki/Poumon" TargetMode="External"/><Relationship Id="rId7" Type="http://schemas.openxmlformats.org/officeDocument/2006/relationships/hyperlink" Target="https://fr.wikipedia.org/wiki/Joseph_Murray_(m%C3%A9decin)" TargetMode="External"/><Relationship Id="rId12" Type="http://schemas.openxmlformats.org/officeDocument/2006/relationships/hyperlink" Target="https://fr.wikipedia.org/wiki/1963" TargetMode="External"/><Relationship Id="rId17" Type="http://schemas.openxmlformats.org/officeDocument/2006/relationships/hyperlink" Target="https://fr.wikipedia.org/wiki/Transplantation_cardiaque" TargetMode="External"/><Relationship Id="rId2" Type="http://schemas.openxmlformats.org/officeDocument/2006/relationships/hyperlink" Target="https://fr.wikipedia.org/wiki/1905" TargetMode="External"/><Relationship Id="rId16" Type="http://schemas.openxmlformats.org/officeDocument/2006/relationships/hyperlink" Target="https://fr.wikipedia.org/wiki/1964" TargetMode="External"/><Relationship Id="rId20" Type="http://schemas.openxmlformats.org/officeDocument/2006/relationships/hyperlink" Target="https://fr.wikipedia.org/wiki/Trach%C3%A9e" TargetMode="External"/><Relationship Id="rId1" Type="http://schemas.openxmlformats.org/officeDocument/2006/relationships/slideLayout" Target="../slideLayouts/slideLayout2.xml"/><Relationship Id="rId6" Type="http://schemas.openxmlformats.org/officeDocument/2006/relationships/hyperlink" Target="https://fr.wikipedia.org/wiki/1954_en_science" TargetMode="External"/><Relationship Id="rId11" Type="http://schemas.openxmlformats.org/officeDocument/2006/relationships/hyperlink" Target="https://fr.wikipedia.org/wiki/Transplantation_h%C3%A9patique" TargetMode="External"/><Relationship Id="rId5" Type="http://schemas.openxmlformats.org/officeDocument/2006/relationships/hyperlink" Target="https://fr.wikipedia.org/wiki/1952" TargetMode="External"/><Relationship Id="rId15" Type="http://schemas.openxmlformats.org/officeDocument/2006/relationships/hyperlink" Target="https://en.wikipedia.org/wiki/Hand_transplantation" TargetMode="External"/><Relationship Id="rId23" Type="http://schemas.openxmlformats.org/officeDocument/2006/relationships/hyperlink" Target="https://fr.wikipedia.org/wiki/1968" TargetMode="External"/><Relationship Id="rId10" Type="http://schemas.openxmlformats.org/officeDocument/2006/relationships/hyperlink" Target="https://fr.wikipedia.org/wiki/1957" TargetMode="External"/><Relationship Id="rId19" Type="http://schemas.openxmlformats.org/officeDocument/2006/relationships/hyperlink" Target="https://fr.wikipedia.org/wiki/1979" TargetMode="External"/><Relationship Id="rId4" Type="http://schemas.openxmlformats.org/officeDocument/2006/relationships/hyperlink" Target="https://fr.wikipedia.org/wiki/Transplantation_r%C3%A9nale" TargetMode="External"/><Relationship Id="rId9" Type="http://schemas.openxmlformats.org/officeDocument/2006/relationships/hyperlink" Target="https://fr.wikipedia.org/wiki/Transplantation_de_moelle_osseuse" TargetMode="External"/><Relationship Id="rId14" Type="http://schemas.openxmlformats.org/officeDocument/2006/relationships/hyperlink" Target="https://fr.wikipedia.org/w/index.php?title=Greffe_de_main&amp;action=edit&amp;redlink=1" TargetMode="External"/><Relationship Id="rId22" Type="http://schemas.openxmlformats.org/officeDocument/2006/relationships/hyperlink" Target="https://fr.wikipedia.org/wiki/Belgiq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Centre_hospitalier_universitaire_Henri-Mondor" TargetMode="External"/><Relationship Id="rId7" Type="http://schemas.openxmlformats.org/officeDocument/2006/relationships/hyperlink" Target="https://fr.wikipedia.org/wiki/Rein" TargetMode="External"/><Relationship Id="rId2" Type="http://schemas.openxmlformats.org/officeDocument/2006/relationships/hyperlink" Target="https://fr.wikipedia.org/wiki/2009" TargetMode="External"/><Relationship Id="rId1" Type="http://schemas.openxmlformats.org/officeDocument/2006/relationships/slideLayout" Target="../slideLayouts/slideLayout2.xml"/><Relationship Id="rId6" Type="http://schemas.openxmlformats.org/officeDocument/2006/relationships/hyperlink" Target="https://fr.wikipedia.org/wiki/X%C3%A9nogreffe" TargetMode="External"/><Relationship Id="rId5" Type="http://schemas.openxmlformats.org/officeDocument/2006/relationships/hyperlink" Target="https://fr.wikipedia.org/wiki/Greffe_d'ut%C3%A9rus" TargetMode="External"/><Relationship Id="rId4" Type="http://schemas.openxmlformats.org/officeDocument/2006/relationships/hyperlink" Target="https://fr.wikipedia.org/wiki/Greffe_de_vis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fr.wikipedia.org/wiki/X%C3%A9nogreffe" TargetMode="External"/><Relationship Id="rId3" Type="http://schemas.openxmlformats.org/officeDocument/2006/relationships/hyperlink" Target="https://fr.wikipedia.org/wiki/Tissu_biologique" TargetMode="External"/><Relationship Id="rId7" Type="http://schemas.openxmlformats.org/officeDocument/2006/relationships/hyperlink" Target="https://fr.wikipedia.org/wiki/Esp%C3%A8ce" TargetMode="External"/><Relationship Id="rId2" Type="http://schemas.openxmlformats.org/officeDocument/2006/relationships/hyperlink" Target="https://fr.wikipedia.org/wiki/Autogreffe" TargetMode="External"/><Relationship Id="rId1" Type="http://schemas.openxmlformats.org/officeDocument/2006/relationships/slideLayout" Target="../slideLayouts/slideLayout2.xml"/><Relationship Id="rId6" Type="http://schemas.openxmlformats.org/officeDocument/2006/relationships/hyperlink" Target="https://fr.wikipedia.org/wiki/Allogreffe" TargetMode="External"/><Relationship Id="rId5" Type="http://schemas.openxmlformats.org/officeDocument/2006/relationships/hyperlink" Target="https://fr.wikipedia.org/wiki/Isogreffe" TargetMode="External"/><Relationship Id="rId4" Type="http://schemas.openxmlformats.org/officeDocument/2006/relationships/hyperlink" Target="https://fr.wikipedia.org/wiki/Cellule_(biolog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7255" y="1207963"/>
            <a:ext cx="9144000" cy="2949699"/>
          </a:xfrm>
        </p:spPr>
        <p:txBody>
          <a:bodyPr>
            <a:normAutofit fontScale="90000"/>
          </a:bodyPr>
          <a:lstStyle/>
          <a:p>
            <a:r>
              <a:rPr lang="fr-FR" sz="3100" dirty="0" smtClean="0"/>
              <a:t/>
            </a:r>
            <a:br>
              <a:rPr lang="fr-FR" sz="3100" dirty="0" smtClean="0"/>
            </a:br>
            <a:r>
              <a:rPr lang="fr-FR" sz="3100" dirty="0"/>
              <a:t/>
            </a:r>
            <a:br>
              <a:rPr lang="fr-FR" sz="3100" dirty="0"/>
            </a:br>
            <a:r>
              <a:rPr lang="fr-FR" sz="3100" dirty="0" smtClean="0"/>
              <a:t/>
            </a:r>
            <a:br>
              <a:rPr lang="fr-FR" sz="3100" dirty="0" smtClean="0"/>
            </a:br>
            <a:r>
              <a:rPr lang="fr-FR" sz="2700" dirty="0" smtClean="0"/>
              <a:t>République Algérienne Démocratique et Populaire</a:t>
            </a:r>
            <a:br>
              <a:rPr lang="fr-FR" sz="2700" dirty="0" smtClean="0"/>
            </a:br>
            <a:r>
              <a:rPr lang="fr-FR" sz="2700" dirty="0" smtClean="0"/>
              <a:t>Ministère de l’Enseignement Supérieur et de la Recherche Scientifique</a:t>
            </a:r>
            <a:br>
              <a:rPr lang="fr-FR" sz="2700" dirty="0" smtClean="0"/>
            </a:br>
            <a:r>
              <a:rPr lang="fr-FR" sz="2700" dirty="0" smtClean="0"/>
              <a:t> Université Constantine 3</a:t>
            </a:r>
            <a:br>
              <a:rPr lang="fr-FR" sz="2700" dirty="0" smtClean="0"/>
            </a:br>
            <a:r>
              <a:rPr lang="fr-FR" sz="2700" dirty="0" smtClean="0"/>
              <a:t>Faculté de Médecine</a:t>
            </a:r>
            <a:br>
              <a:rPr lang="fr-FR" sz="2700" dirty="0" smtClean="0"/>
            </a:br>
            <a:r>
              <a:rPr lang="fr-FR" sz="2700" dirty="0" smtClean="0"/>
              <a:t>Département de Médecine</a:t>
            </a:r>
            <a:r>
              <a:rPr lang="fr-FR" dirty="0"/>
              <a:t/>
            </a:r>
            <a:br>
              <a:rPr lang="fr-FR" dirty="0"/>
            </a:br>
            <a:r>
              <a:rPr lang="fr-FR" dirty="0" smtClean="0"/>
              <a:t/>
            </a:r>
            <a:br>
              <a:rPr lang="fr-FR" dirty="0" smtClean="0"/>
            </a:br>
            <a:r>
              <a:rPr lang="fr-FR" dirty="0" smtClean="0"/>
              <a:t>Généralités sur la transplantation d’organes</a:t>
            </a:r>
            <a:endParaRPr lang="fr-FR" dirty="0"/>
          </a:p>
        </p:txBody>
      </p:sp>
      <p:sp>
        <p:nvSpPr>
          <p:cNvPr id="3" name="Sous-titre 2"/>
          <p:cNvSpPr>
            <a:spLocks noGrp="1"/>
          </p:cNvSpPr>
          <p:nvPr>
            <p:ph type="subTitle" idx="1"/>
          </p:nvPr>
        </p:nvSpPr>
        <p:spPr>
          <a:xfrm>
            <a:off x="1687255" y="4429919"/>
            <a:ext cx="9144000" cy="1655762"/>
          </a:xfrm>
        </p:spPr>
        <p:txBody>
          <a:bodyPr>
            <a:normAutofit lnSpcReduction="10000"/>
          </a:bodyPr>
          <a:lstStyle/>
          <a:p>
            <a:r>
              <a:rPr lang="fr-FR" dirty="0" smtClean="0"/>
              <a:t>Pr BENDJABALLAH</a:t>
            </a:r>
          </a:p>
          <a:p>
            <a:r>
              <a:rPr lang="fr-FR" dirty="0" smtClean="0"/>
              <a:t>Service de chirurgie A</a:t>
            </a:r>
          </a:p>
          <a:p>
            <a:r>
              <a:rPr lang="fr-FR" dirty="0" smtClean="0"/>
              <a:t>CHU Constantine</a:t>
            </a:r>
          </a:p>
          <a:p>
            <a:r>
              <a:rPr lang="fr-FR" dirty="0" smtClean="0"/>
              <a:t>Année universitaire 2021-2022</a:t>
            </a:r>
            <a:endParaRPr lang="fr-FR"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4578" y="1200053"/>
            <a:ext cx="2151810" cy="1731625"/>
          </a:xfrm>
          <a:prstGeom prst="rect">
            <a:avLst/>
          </a:prstGeom>
        </p:spPr>
      </p:pic>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45429" y="1207964"/>
            <a:ext cx="2143125" cy="1723714"/>
          </a:xfrm>
          <a:prstGeom prst="rect">
            <a:avLst/>
          </a:prstGeom>
        </p:spPr>
      </p:pic>
    </p:spTree>
    <p:extLst>
      <p:ext uri="{BB962C8B-B14F-4D97-AF65-F5344CB8AC3E}">
        <p14:creationId xmlns="" xmlns:p14="http://schemas.microsoft.com/office/powerpoint/2010/main" val="103814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DONNEURS</a:t>
            </a:r>
            <a:endParaRPr lang="fr-FR" dirty="0"/>
          </a:p>
        </p:txBody>
      </p:sp>
      <p:sp>
        <p:nvSpPr>
          <p:cNvPr id="3" name="Espace réservé du contenu 2"/>
          <p:cNvSpPr>
            <a:spLocks noGrp="1"/>
          </p:cNvSpPr>
          <p:nvPr>
            <p:ph idx="1"/>
          </p:nvPr>
        </p:nvSpPr>
        <p:spPr/>
        <p:txBody>
          <a:bodyPr/>
          <a:lstStyle/>
          <a:p>
            <a:r>
              <a:rPr lang="fr-FR" dirty="0" smtClean="0"/>
              <a:t>• Donneurs en mort encéphalique (75 % des dons) .</a:t>
            </a:r>
          </a:p>
          <a:p>
            <a:pPr>
              <a:buNone/>
            </a:pPr>
            <a:endParaRPr lang="fr-FR" dirty="0" smtClean="0"/>
          </a:p>
          <a:p>
            <a:r>
              <a:rPr lang="fr-FR" dirty="0" smtClean="0"/>
              <a:t>• Donneur en arrêt cardiaque (procédure dite Maastricht).</a:t>
            </a:r>
          </a:p>
          <a:p>
            <a:pPr>
              <a:buNone/>
            </a:pPr>
            <a:endParaRPr lang="fr-FR" dirty="0" smtClean="0"/>
          </a:p>
          <a:p>
            <a:r>
              <a:rPr lang="fr-FR" dirty="0" smtClean="0"/>
              <a:t>• Donneurs vivants pour les reins et le foie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DONNEURS</a:t>
            </a:r>
            <a:endParaRPr lang="fr-FR" dirty="0"/>
          </a:p>
        </p:txBody>
      </p:sp>
      <p:sp>
        <p:nvSpPr>
          <p:cNvPr id="3" name="Espace réservé du contenu 2"/>
          <p:cNvSpPr>
            <a:spLocks noGrp="1"/>
          </p:cNvSpPr>
          <p:nvPr>
            <p:ph idx="1"/>
          </p:nvPr>
        </p:nvSpPr>
        <p:spPr/>
        <p:txBody>
          <a:bodyPr>
            <a:normAutofit/>
          </a:bodyPr>
          <a:lstStyle/>
          <a:p>
            <a:pPr algn="ctr">
              <a:buNone/>
            </a:pPr>
            <a:r>
              <a:rPr lang="fr-FR" b="1" dirty="0" smtClean="0"/>
              <a:t> Définition et diagnostic de mort encéphalique</a:t>
            </a:r>
          </a:p>
          <a:p>
            <a:r>
              <a:rPr lang="fr-FR" dirty="0" smtClean="0"/>
              <a:t>La suspicion de </a:t>
            </a:r>
            <a:r>
              <a:rPr lang="fr-FR" b="1" dirty="0" smtClean="0"/>
              <a:t>mort encéphalique est clinique. Elle nécessite,  une confirmation </a:t>
            </a:r>
            <a:r>
              <a:rPr lang="fr-FR" dirty="0" err="1" smtClean="0"/>
              <a:t>paraclinique</a:t>
            </a:r>
            <a:r>
              <a:rPr lang="fr-FR" dirty="0" smtClean="0"/>
              <a:t> . Il s'agit d'un diagnostic encadré par la loi. L'état de mort encéphalique représente environ 5 % des causes de décès en réanimation. </a:t>
            </a:r>
          </a:p>
          <a:p>
            <a:r>
              <a:rPr lang="fr-FR" dirty="0" smtClean="0"/>
              <a:t>Son diagnostic entraîne la déclaration du décès du patient. </a:t>
            </a:r>
          </a:p>
          <a:p>
            <a:r>
              <a:rPr lang="fr-FR" dirty="0" smtClean="0"/>
              <a:t>La physiopathologie est une destruction irréversible des cellules cérébrales, secondaire à un arrêt circulatoire encéphalique, le plus souvent secondaire à un processus expansif intracrânien brutal.</a:t>
            </a:r>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776549" y="218895"/>
            <a:ext cx="7141672" cy="43513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470252" y="4367485"/>
            <a:ext cx="7553325" cy="657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09441" y="5179832"/>
            <a:ext cx="7553325"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DONNEURS</a:t>
            </a:r>
            <a:endParaRPr lang="fr-FR" dirty="0"/>
          </a:p>
        </p:txBody>
      </p:sp>
      <p:pic>
        <p:nvPicPr>
          <p:cNvPr id="4" name="Espace réservé du contenu 3"/>
          <p:cNvPicPr>
            <a:picLocks noGrp="1" noChangeAspect="1"/>
          </p:cNvPicPr>
          <p:nvPr>
            <p:ph idx="1"/>
          </p:nvPr>
        </p:nvPicPr>
        <p:blipFill>
          <a:blip r:embed="rId2"/>
          <a:stretch>
            <a:fillRect/>
          </a:stretch>
        </p:blipFill>
        <p:spPr>
          <a:xfrm>
            <a:off x="628650" y="1690689"/>
            <a:ext cx="11001375" cy="4981574"/>
          </a:xfrm>
          <a:prstGeom prst="rect">
            <a:avLst/>
          </a:prstGeom>
        </p:spPr>
      </p:pic>
    </p:spTree>
    <p:extLst>
      <p:ext uri="{BB962C8B-B14F-4D97-AF65-F5344CB8AC3E}">
        <p14:creationId xmlns="" xmlns:p14="http://schemas.microsoft.com/office/powerpoint/2010/main" val="1696751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DONNEURS</a:t>
            </a:r>
            <a:endParaRPr lang="fr-FR" dirty="0"/>
          </a:p>
        </p:txBody>
      </p:sp>
      <p:sp>
        <p:nvSpPr>
          <p:cNvPr id="3" name="Espace réservé du contenu 2"/>
          <p:cNvSpPr>
            <a:spLocks noGrp="1"/>
          </p:cNvSpPr>
          <p:nvPr>
            <p:ph idx="1"/>
          </p:nvPr>
        </p:nvSpPr>
        <p:spPr/>
        <p:txBody>
          <a:bodyPr>
            <a:normAutofit fontScale="70000" lnSpcReduction="20000"/>
          </a:bodyPr>
          <a:lstStyle/>
          <a:p>
            <a:pPr algn="ctr">
              <a:buNone/>
            </a:pPr>
            <a:r>
              <a:rPr lang="fr-FR" b="1" dirty="0" smtClean="0"/>
              <a:t> Classification de Maastricht</a:t>
            </a:r>
          </a:p>
          <a:p>
            <a:r>
              <a:rPr lang="fr-FR" i="1" dirty="0" smtClean="0"/>
              <a:t>La </a:t>
            </a:r>
            <a:r>
              <a:rPr lang="fr-FR" b="1" i="1" dirty="0" smtClean="0"/>
              <a:t>classification de Maastricht différencie quatre catégories de donneurs décédés après arrêt </a:t>
            </a:r>
            <a:r>
              <a:rPr lang="fr-FR" i="1" dirty="0" smtClean="0"/>
              <a:t>circulatoire :</a:t>
            </a:r>
          </a:p>
          <a:p>
            <a:r>
              <a:rPr lang="fr-FR" dirty="0" smtClean="0"/>
              <a:t>• </a:t>
            </a:r>
            <a:r>
              <a:rPr lang="fr-FR" b="1" i="1" dirty="0" smtClean="0"/>
              <a:t>Catégorie I : Patient décédé dès l'admission hospitalière.</a:t>
            </a:r>
          </a:p>
          <a:p>
            <a:r>
              <a:rPr lang="fr-FR" dirty="0" smtClean="0"/>
              <a:t>• </a:t>
            </a:r>
            <a:r>
              <a:rPr lang="fr-FR" b="1" i="1" dirty="0" smtClean="0"/>
              <a:t>Catégorie II : Échec de réanimation cardio-pulmonaire.</a:t>
            </a:r>
          </a:p>
          <a:p>
            <a:r>
              <a:rPr lang="fr-FR" dirty="0" smtClean="0"/>
              <a:t>• </a:t>
            </a:r>
            <a:r>
              <a:rPr lang="fr-FR" b="1" i="1" dirty="0" smtClean="0"/>
              <a:t>Catégorie III : Patient en attente d'arrêt cardiaque.</a:t>
            </a:r>
          </a:p>
          <a:p>
            <a:pPr>
              <a:buNone/>
            </a:pPr>
            <a:r>
              <a:rPr lang="fr-FR" i="1" dirty="0" smtClean="0"/>
              <a:t>La procédure dite « Maastricht 3 » concerne des patients chez qui le décès survient après une</a:t>
            </a:r>
          </a:p>
          <a:p>
            <a:pPr>
              <a:buNone/>
            </a:pPr>
            <a:r>
              <a:rPr lang="fr-FR" i="1" dirty="0" smtClean="0"/>
              <a:t>décision de limitation ou d'arrêt thérapeutique. Le prélèvement d'organes nécessite alors la mise</a:t>
            </a:r>
          </a:p>
          <a:p>
            <a:pPr>
              <a:buNone/>
            </a:pPr>
            <a:r>
              <a:rPr lang="fr-FR" i="1" dirty="0" smtClean="0"/>
              <a:t>en place immédiate après constatation du décès d'une circulation extracorporelle dont l'objectif</a:t>
            </a:r>
          </a:p>
          <a:p>
            <a:pPr>
              <a:buNone/>
            </a:pPr>
            <a:r>
              <a:rPr lang="fr-FR" i="1" dirty="0" smtClean="0"/>
              <a:t>est d'assurer la perfusion des organes en attente du prélèvement.</a:t>
            </a:r>
          </a:p>
          <a:p>
            <a:r>
              <a:rPr lang="fr-FR" dirty="0" smtClean="0"/>
              <a:t>• </a:t>
            </a:r>
            <a:r>
              <a:rPr lang="fr-FR" b="1" i="1" dirty="0" smtClean="0"/>
              <a:t>Catégorie IV : Arrêt cardiaque chez un patient en état de mort encéphalique.</a:t>
            </a:r>
          </a:p>
          <a:p>
            <a:r>
              <a:rPr lang="fr-FR" i="1" dirty="0" smtClean="0"/>
              <a:t>L'essentiel des prélèvements en arrêt cardiaque relève d'une procédure Maastricht 3.</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DONNEURS</a:t>
            </a:r>
            <a:endParaRPr lang="fr-FR" dirty="0"/>
          </a:p>
        </p:txBody>
      </p:sp>
      <p:sp>
        <p:nvSpPr>
          <p:cNvPr id="3" name="Espace réservé du contenu 2"/>
          <p:cNvSpPr>
            <a:spLocks noGrp="1"/>
          </p:cNvSpPr>
          <p:nvPr>
            <p:ph idx="1"/>
          </p:nvPr>
        </p:nvSpPr>
        <p:spPr/>
        <p:txBody>
          <a:bodyPr>
            <a:normAutofit/>
          </a:bodyPr>
          <a:lstStyle/>
          <a:p>
            <a:pPr algn="ctr">
              <a:buNone/>
            </a:pPr>
            <a:r>
              <a:rPr lang="fr-FR" b="1" dirty="0" smtClean="0"/>
              <a:t> Réglementation des donneurs vivants</a:t>
            </a:r>
          </a:p>
          <a:p>
            <a:r>
              <a:rPr lang="fr-FR" dirty="0" smtClean="0"/>
              <a:t>La transplantation d'organe d'un donneur vivant est plus fréquente en ALGERIE</a:t>
            </a:r>
          </a:p>
          <a:p>
            <a:r>
              <a:rPr lang="fr-FR" dirty="0" smtClean="0"/>
              <a:t>En Algérie .la loi (85/05) du 16/02/05 modifiée et complétée par la loi</a:t>
            </a:r>
          </a:p>
          <a:p>
            <a:pPr>
              <a:buNone/>
            </a:pPr>
            <a:r>
              <a:rPr lang="fr-FR" dirty="0" smtClean="0"/>
              <a:t> (18/11) du 02 juillet 2018</a:t>
            </a:r>
          </a:p>
          <a:p>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 DONNEUR</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1- donneur cadavérique:</a:t>
            </a:r>
          </a:p>
          <a:p>
            <a:pPr marL="0" indent="0">
              <a:buNone/>
            </a:pPr>
            <a:r>
              <a:rPr lang="fr-FR" dirty="0"/>
              <a:t> </a:t>
            </a:r>
            <a:r>
              <a:rPr lang="fr-FR" dirty="0" smtClean="0"/>
              <a:t>        - conditions:</a:t>
            </a:r>
          </a:p>
          <a:p>
            <a:pPr marL="0" indent="0">
              <a:buNone/>
            </a:pPr>
            <a:r>
              <a:rPr lang="fr-FR" dirty="0" smtClean="0"/>
              <a:t>1  - état de mort cérébrale (2 EEG a 4 heures d’intervalle ou angioscanner cérébral</a:t>
            </a:r>
          </a:p>
          <a:p>
            <a:pPr marL="0" indent="0">
              <a:buNone/>
            </a:pPr>
            <a:r>
              <a:rPr lang="fr-FR" dirty="0" smtClean="0"/>
              <a:t>2  - pas d’inscription RNR ou de la famille</a:t>
            </a:r>
          </a:p>
          <a:p>
            <a:pPr marL="0" indent="0">
              <a:buNone/>
            </a:pPr>
            <a:r>
              <a:rPr lang="fr-FR" dirty="0" smtClean="0"/>
              <a:t>3  - compatibilité ABO</a:t>
            </a:r>
          </a:p>
          <a:p>
            <a:pPr marL="0" indent="0">
              <a:buNone/>
            </a:pPr>
            <a:r>
              <a:rPr lang="fr-FR" dirty="0" smtClean="0"/>
              <a:t>4  - pas de KC, infection,,,,</a:t>
            </a:r>
          </a:p>
          <a:p>
            <a:pPr marL="0" indent="0">
              <a:buNone/>
            </a:pPr>
            <a:r>
              <a:rPr lang="fr-FR" dirty="0" smtClean="0"/>
              <a:t>5  - sérologies – ( B, C, HIV,,,)</a:t>
            </a:r>
          </a:p>
          <a:p>
            <a:pPr marL="0" indent="0">
              <a:buNone/>
            </a:pPr>
            <a:r>
              <a:rPr lang="fr-FR" dirty="0"/>
              <a:t> </a:t>
            </a:r>
            <a:r>
              <a:rPr lang="fr-FR" dirty="0" smtClean="0"/>
              <a:t>6 - pas de cirrhose</a:t>
            </a:r>
          </a:p>
          <a:p>
            <a:pPr marL="0" indent="0">
              <a:buNone/>
            </a:pPr>
            <a:r>
              <a:rPr lang="fr-FR" dirty="0"/>
              <a:t> </a:t>
            </a:r>
            <a:r>
              <a:rPr lang="fr-FR" dirty="0" smtClean="0"/>
              <a:t>7 - durée d’ischémie froide max de 12 h</a:t>
            </a:r>
          </a:p>
          <a:p>
            <a:pPr marL="0" indent="0">
              <a:buNone/>
            </a:pPr>
            <a:endParaRPr lang="fr-FR" dirty="0" smtClean="0"/>
          </a:p>
          <a:p>
            <a:endParaRPr lang="fr-FR" dirty="0"/>
          </a:p>
        </p:txBody>
      </p:sp>
    </p:spTree>
    <p:extLst>
      <p:ext uri="{BB962C8B-B14F-4D97-AF65-F5344CB8AC3E}">
        <p14:creationId xmlns="" xmlns:p14="http://schemas.microsoft.com/office/powerpoint/2010/main" val="395770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 DONNEUR</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2 donneur vivant:</a:t>
            </a:r>
          </a:p>
          <a:p>
            <a:pPr marL="0" indent="0">
              <a:buNone/>
            </a:pPr>
            <a:r>
              <a:rPr lang="fr-FR" dirty="0"/>
              <a:t> </a:t>
            </a:r>
            <a:r>
              <a:rPr lang="fr-FR" dirty="0" smtClean="0"/>
              <a:t>- lien de parente au premier degré( père ou mère)</a:t>
            </a:r>
          </a:p>
          <a:p>
            <a:pPr marL="0" indent="0">
              <a:buNone/>
            </a:pPr>
            <a:r>
              <a:rPr lang="fr-FR" dirty="0"/>
              <a:t> </a:t>
            </a:r>
            <a:r>
              <a:rPr lang="fr-FR" dirty="0" smtClean="0"/>
              <a:t>- par dérogation ( 2 ans)</a:t>
            </a:r>
          </a:p>
          <a:p>
            <a:pPr marL="0" indent="0">
              <a:buNone/>
            </a:pPr>
            <a:r>
              <a:rPr lang="fr-FR" dirty="0"/>
              <a:t> </a:t>
            </a:r>
            <a:r>
              <a:rPr lang="fr-FR" dirty="0" smtClean="0"/>
              <a:t>- poids du greffon sup 1% du poids receveur </a:t>
            </a:r>
          </a:p>
          <a:p>
            <a:pPr marL="0" indent="0">
              <a:buNone/>
            </a:pPr>
            <a:r>
              <a:rPr lang="fr-FR" dirty="0"/>
              <a:t> </a:t>
            </a:r>
            <a:r>
              <a:rPr lang="fr-FR" dirty="0" smtClean="0"/>
              <a:t>- fonction hépatique </a:t>
            </a:r>
            <a:r>
              <a:rPr lang="fr-FR" dirty="0" err="1" smtClean="0"/>
              <a:t>nle</a:t>
            </a:r>
            <a:endParaRPr lang="fr-FR" dirty="0" smtClean="0"/>
          </a:p>
          <a:p>
            <a:pPr marL="0" indent="0">
              <a:buNone/>
            </a:pPr>
            <a:r>
              <a:rPr lang="fr-FR" dirty="0"/>
              <a:t> </a:t>
            </a:r>
            <a:r>
              <a:rPr lang="fr-FR" dirty="0" smtClean="0"/>
              <a:t>- compatibilité ABO</a:t>
            </a:r>
          </a:p>
          <a:p>
            <a:pPr marL="0" indent="0">
              <a:buNone/>
            </a:pPr>
            <a:r>
              <a:rPr lang="fr-FR" dirty="0"/>
              <a:t> </a:t>
            </a:r>
            <a:r>
              <a:rPr lang="fr-FR" dirty="0" smtClean="0"/>
              <a:t>- pas de </a:t>
            </a:r>
            <a:r>
              <a:rPr lang="fr-FR" dirty="0" err="1" smtClean="0"/>
              <a:t>kc</a:t>
            </a:r>
            <a:r>
              <a:rPr lang="fr-FR" dirty="0" smtClean="0"/>
              <a:t> , pas d’infection</a:t>
            </a:r>
          </a:p>
          <a:p>
            <a:pPr marL="0" indent="0">
              <a:buNone/>
            </a:pPr>
            <a:r>
              <a:rPr lang="fr-FR" dirty="0"/>
              <a:t> </a:t>
            </a:r>
            <a:r>
              <a:rPr lang="fr-FR" dirty="0" smtClean="0"/>
              <a:t>- sérologies -</a:t>
            </a:r>
          </a:p>
          <a:p>
            <a:pPr marL="0" indent="0">
              <a:buNone/>
            </a:pPr>
            <a:r>
              <a:rPr lang="fr-FR" dirty="0"/>
              <a:t> </a:t>
            </a:r>
            <a:r>
              <a:rPr lang="fr-FR" dirty="0" smtClean="0"/>
              <a:t>- CI si risque opératoire élevé</a:t>
            </a:r>
          </a:p>
          <a:p>
            <a:pPr marL="0" indent="0">
              <a:buNone/>
            </a:pPr>
            <a:r>
              <a:rPr lang="fr-FR" dirty="0"/>
              <a:t> </a:t>
            </a:r>
            <a:r>
              <a:rPr lang="fr-FR" dirty="0" smtClean="0"/>
              <a:t>- avantages: temps d’ischémie froide court, chirurgie programmée</a:t>
            </a:r>
          </a:p>
          <a:p>
            <a:pPr marL="0" indent="0">
              <a:buNone/>
            </a:pPr>
            <a:r>
              <a:rPr lang="fr-FR" dirty="0"/>
              <a:t> </a:t>
            </a:r>
            <a:r>
              <a:rPr lang="fr-FR" dirty="0" smtClean="0"/>
              <a:t>- inconvénients: risque donneur+++</a:t>
            </a:r>
            <a:endParaRPr lang="fr-FR" dirty="0"/>
          </a:p>
        </p:txBody>
      </p:sp>
    </p:spTree>
    <p:extLst>
      <p:ext uri="{BB962C8B-B14F-4D97-AF65-F5344CB8AC3E}">
        <p14:creationId xmlns="" xmlns:p14="http://schemas.microsoft.com/office/powerpoint/2010/main" val="1166944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 DONNEUR</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Donneur a cœur arrêté:</a:t>
            </a:r>
          </a:p>
          <a:p>
            <a:pPr>
              <a:buNone/>
            </a:pPr>
            <a:endParaRPr lang="fr-FR" dirty="0" smtClean="0"/>
          </a:p>
          <a:p>
            <a:pPr>
              <a:buNone/>
            </a:pPr>
            <a:r>
              <a:rPr lang="fr-FR" dirty="0" smtClean="0"/>
              <a:t> - classification de MAASTRICHT 1995</a:t>
            </a:r>
          </a:p>
          <a:p>
            <a:pPr>
              <a:buNone/>
            </a:pPr>
            <a:endParaRPr lang="fr-FR" dirty="0" smtClean="0"/>
          </a:p>
          <a:p>
            <a:pPr>
              <a:buFontTx/>
              <a:buChar char="-"/>
            </a:pPr>
            <a:r>
              <a:rPr lang="fr-FR" dirty="0" smtClean="0"/>
              <a:t>Reins et foie</a:t>
            </a:r>
          </a:p>
          <a:p>
            <a:pPr>
              <a:buNone/>
            </a:pPr>
            <a:endParaRPr lang="fr-FR" dirty="0" smtClean="0"/>
          </a:p>
          <a:p>
            <a:pPr>
              <a:buFontTx/>
              <a:buChar char="-"/>
            </a:pPr>
            <a:r>
              <a:rPr lang="fr-FR" dirty="0" smtClean="0"/>
              <a:t>AVC . Anoxies . Suicide . Hémorragie cérébrale</a:t>
            </a:r>
          </a:p>
          <a:p>
            <a:pPr>
              <a:buFontTx/>
              <a:buChar char="-"/>
            </a:pPr>
            <a:endParaRPr lang="fr-FR" dirty="0" smtClean="0"/>
          </a:p>
          <a:p>
            <a:pPr>
              <a:buFontTx/>
              <a:buChar char="-"/>
            </a:pPr>
            <a:r>
              <a:rPr lang="fr-FR" dirty="0" smtClean="0"/>
              <a:t>Réfrigération des organes par une circulation </a:t>
            </a:r>
            <a:r>
              <a:rPr lang="fr-FR" dirty="0" err="1" smtClean="0"/>
              <a:t>extra-corporelle</a:t>
            </a:r>
            <a:endParaRPr lang="fr-FR" dirty="0" smtClean="0"/>
          </a:p>
          <a:p>
            <a:pPr>
              <a:buNone/>
            </a:pPr>
            <a:r>
              <a:rPr lang="fr-FR" dirty="0" smtClean="0"/>
              <a:t> </a:t>
            </a:r>
          </a:p>
          <a:p>
            <a:pPr marL="0" indent="0">
              <a:buNone/>
            </a:pPr>
            <a:r>
              <a:rPr lang="fr-FR" dirty="0" smtClean="0"/>
              <a:t>   </a:t>
            </a:r>
            <a:endParaRPr lang="fr-FR" dirty="0"/>
          </a:p>
        </p:txBody>
      </p:sp>
    </p:spTree>
    <p:extLst>
      <p:ext uri="{BB962C8B-B14F-4D97-AF65-F5344CB8AC3E}">
        <p14:creationId xmlns="" xmlns:p14="http://schemas.microsoft.com/office/powerpoint/2010/main" val="396188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 Principes des lois de bioéthique</a:t>
            </a:r>
            <a:br>
              <a:rPr lang="fr-FR" b="1" dirty="0" smtClean="0"/>
            </a:br>
            <a:endParaRPr lang="fr-FR" dirty="0"/>
          </a:p>
        </p:txBody>
      </p:sp>
      <p:sp>
        <p:nvSpPr>
          <p:cNvPr id="3" name="Espace réservé du contenu 2"/>
          <p:cNvSpPr>
            <a:spLocks noGrp="1"/>
          </p:cNvSpPr>
          <p:nvPr>
            <p:ph idx="1"/>
          </p:nvPr>
        </p:nvSpPr>
        <p:spPr>
          <a:xfrm>
            <a:off x="339634" y="1920240"/>
            <a:ext cx="11014166" cy="5238205"/>
          </a:xfrm>
        </p:spPr>
        <p:txBody>
          <a:bodyPr>
            <a:normAutofit/>
          </a:bodyPr>
          <a:lstStyle/>
          <a:p>
            <a:pPr>
              <a:buNone/>
            </a:pPr>
            <a:endParaRPr lang="fr-FR" dirty="0" smtClean="0"/>
          </a:p>
          <a:p>
            <a:r>
              <a:rPr lang="fr-FR" dirty="0" smtClean="0"/>
              <a:t>Elle confirme les trois grands principes du don d'organes, affirme que le prélèvement d'organes est une activité de soins qui nécessite des médecins formés et une équipe de coordination qui travaille avec l'Agence de biomédecine, qui administre cette pratique.</a:t>
            </a:r>
          </a:p>
          <a:p>
            <a:r>
              <a:rPr lang="fr-FR" dirty="0" smtClean="0"/>
              <a:t>Les trois grands principes éthiques inscrits dans la </a:t>
            </a:r>
            <a:r>
              <a:rPr lang="fr-FR" b="1" dirty="0" smtClean="0"/>
              <a:t>loi de bioéthique sont: le consentement </a:t>
            </a:r>
            <a:r>
              <a:rPr lang="fr-FR" dirty="0" smtClean="0"/>
              <a:t>présumé, la </a:t>
            </a:r>
            <a:r>
              <a:rPr lang="fr-FR" b="1" dirty="0" smtClean="0"/>
              <a:t>gratuité du don, l'anonymat.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a:t>
            </a:r>
            <a:endParaRPr lang="fr-FR" dirty="0"/>
          </a:p>
        </p:txBody>
      </p:sp>
      <p:sp>
        <p:nvSpPr>
          <p:cNvPr id="3" name="Espace réservé du contenu 2"/>
          <p:cNvSpPr>
            <a:spLocks noGrp="1"/>
          </p:cNvSpPr>
          <p:nvPr>
            <p:ph idx="1"/>
          </p:nvPr>
        </p:nvSpPr>
        <p:spPr/>
        <p:txBody>
          <a:bodyPr/>
          <a:lstStyle/>
          <a:p>
            <a:pPr fontAlgn="base"/>
            <a:r>
              <a:rPr lang="fr-FR" dirty="0" smtClean="0"/>
              <a:t> </a:t>
            </a:r>
            <a:r>
              <a:rPr lang="fr-FR" dirty="0"/>
              <a:t>une transplantation ou greffe est une opération chirurgicale consistant à remplacer un organe malade par un organe sain, appelé « greffon » ou « transplant » et provenant d’un donneur.</a:t>
            </a:r>
          </a:p>
          <a:p>
            <a:pPr fontAlgn="base"/>
            <a:r>
              <a:rPr lang="fr-FR" dirty="0"/>
              <a:t>La différence entre transplantation et greffe est que la première est réalisée avec une anastomose chirurgicale des vaisseaux sanguins nourriciers et/ou fonctionnels, alors que la seconde est </a:t>
            </a:r>
            <a:r>
              <a:rPr lang="fr-FR" dirty="0" err="1" smtClean="0"/>
              <a:t>avasculaire</a:t>
            </a:r>
            <a:r>
              <a:rPr lang="fr-FR" dirty="0"/>
              <a:t>.</a:t>
            </a:r>
          </a:p>
          <a:p>
            <a:pPr fontAlgn="base"/>
            <a:r>
              <a:rPr lang="fr-FR" dirty="0"/>
              <a:t>Font donc l’objet de transplantations les organes (généralement) : </a:t>
            </a:r>
            <a:r>
              <a:rPr lang="fr-FR" dirty="0" smtClean="0"/>
              <a:t>cœur, </a:t>
            </a:r>
            <a:r>
              <a:rPr lang="fr-FR" dirty="0"/>
              <a:t>poumon, foie, </a:t>
            </a:r>
            <a:r>
              <a:rPr lang="fr-FR" dirty="0" smtClean="0"/>
              <a:t>reins, </a:t>
            </a:r>
            <a:r>
              <a:rPr lang="fr-FR" dirty="0"/>
              <a:t>tandis que les greffes concernent la cornée, la moelle, etc.</a:t>
            </a:r>
          </a:p>
          <a:p>
            <a:endParaRPr lang="fr-FR" dirty="0"/>
          </a:p>
        </p:txBody>
      </p:sp>
    </p:spTree>
    <p:extLst>
      <p:ext uri="{BB962C8B-B14F-4D97-AF65-F5344CB8AC3E}">
        <p14:creationId xmlns="" xmlns:p14="http://schemas.microsoft.com/office/powerpoint/2010/main" val="33965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Principes des lois de bioéthique</a:t>
            </a:r>
            <a:br>
              <a:rPr lang="fr-FR" b="1" dirty="0" smtClean="0"/>
            </a:br>
            <a:endParaRPr lang="fr-FR" dirty="0"/>
          </a:p>
        </p:txBody>
      </p:sp>
      <p:sp>
        <p:nvSpPr>
          <p:cNvPr id="3" name="Espace réservé du contenu 2"/>
          <p:cNvSpPr>
            <a:spLocks noGrp="1"/>
          </p:cNvSpPr>
          <p:nvPr>
            <p:ph idx="1"/>
          </p:nvPr>
        </p:nvSpPr>
        <p:spPr>
          <a:xfrm>
            <a:off x="838200" y="1789611"/>
            <a:ext cx="10515600" cy="4387352"/>
          </a:xfrm>
        </p:spPr>
        <p:txBody>
          <a:bodyPr>
            <a:normAutofit fontScale="62500" lnSpcReduction="20000"/>
          </a:bodyPr>
          <a:lstStyle/>
          <a:p>
            <a:r>
              <a:rPr lang="fr-FR" b="1" dirty="0" smtClean="0"/>
              <a:t>Consentement présumé</a:t>
            </a:r>
          </a:p>
          <a:p>
            <a:r>
              <a:rPr lang="fr-FR" dirty="0" smtClean="0"/>
              <a:t>Le prélèvement d'organes peut être envisagé dès lors que la personne n'a pas fait connaître, de son vivant, son refus d'un tel prélèvement (proche informé du souhait du défunt, inscription au Registre national informatisé des refus).</a:t>
            </a:r>
          </a:p>
          <a:p>
            <a:r>
              <a:rPr lang="fr-FR" b="1" dirty="0" smtClean="0"/>
              <a:t>Gratuité du don</a:t>
            </a:r>
          </a:p>
          <a:p>
            <a:r>
              <a:rPr lang="fr-FR" dirty="0" smtClean="0"/>
              <a:t>La loi interdit toute rémunération en contrepartie de ce don.</a:t>
            </a:r>
          </a:p>
          <a:p>
            <a:r>
              <a:rPr lang="fr-FR" b="1" dirty="0" smtClean="0"/>
              <a:t>Anonymat</a:t>
            </a:r>
          </a:p>
          <a:p>
            <a:r>
              <a:rPr lang="fr-FR" dirty="0" smtClean="0"/>
              <a:t>Le nom du donneur ne peut être communiqué au receveur, et réciproquement.</a:t>
            </a:r>
          </a:p>
          <a:p>
            <a:r>
              <a:rPr lang="fr-FR" dirty="0" smtClean="0"/>
              <a:t>La famille du donneur peut cependant être informée des organes et tissus prélevés ainsi que du résultat des greffes, si elle le demande.</a:t>
            </a:r>
          </a:p>
          <a:p>
            <a:r>
              <a:rPr lang="fr-FR" dirty="0" smtClean="0"/>
              <a:t>Il existe deux dérogations :</a:t>
            </a:r>
          </a:p>
          <a:p>
            <a:r>
              <a:rPr lang="fr-FR" dirty="0" smtClean="0"/>
              <a:t>• en </a:t>
            </a:r>
            <a:r>
              <a:rPr lang="fr-FR" b="1" dirty="0" smtClean="0"/>
              <a:t>cas de nécessité thérapeutique : « seuls les médecins du donneur et du receveur </a:t>
            </a:r>
            <a:r>
              <a:rPr lang="fr-FR" dirty="0" smtClean="0"/>
              <a:t>peuvent avoir accès aux informations permettant l'identification de ceux-ci » ;</a:t>
            </a:r>
          </a:p>
          <a:p>
            <a:r>
              <a:rPr lang="fr-FR" dirty="0" smtClean="0"/>
              <a:t>• en cas de prélèvement d'organes sur une </a:t>
            </a:r>
            <a:r>
              <a:rPr lang="fr-FR" b="1" dirty="0" smtClean="0"/>
              <a:t>personne vivante en vue d'un don qui ne peut se </a:t>
            </a:r>
            <a:r>
              <a:rPr lang="fr-FR" dirty="0" smtClean="0"/>
              <a:t>faire qu'au sein d'une famille (conjoint, parents au premier degré).</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49721"/>
          </a:xfrm>
        </p:spPr>
        <p:txBody>
          <a:bodyPr>
            <a:normAutofit fontScale="90000"/>
          </a:bodyPr>
          <a:lstStyle/>
          <a:p>
            <a:pPr algn="ctr"/>
            <a:r>
              <a:rPr lang="fr-FR" b="1" dirty="0" smtClean="0"/>
              <a:t> Rôle de l'Agence de biomédecine</a:t>
            </a:r>
            <a:br>
              <a:rPr lang="fr-FR" b="1" dirty="0" smtClean="0"/>
            </a:br>
            <a:endParaRPr lang="fr-FR" dirty="0"/>
          </a:p>
        </p:txBody>
      </p:sp>
      <p:sp>
        <p:nvSpPr>
          <p:cNvPr id="3" name="Espace réservé du contenu 2"/>
          <p:cNvSpPr>
            <a:spLocks noGrp="1"/>
          </p:cNvSpPr>
          <p:nvPr>
            <p:ph idx="1"/>
          </p:nvPr>
        </p:nvSpPr>
        <p:spPr>
          <a:xfrm>
            <a:off x="248195" y="1606731"/>
            <a:ext cx="11717382" cy="5251268"/>
          </a:xfrm>
        </p:spPr>
        <p:txBody>
          <a:bodyPr>
            <a:normAutofit fontScale="70000" lnSpcReduction="20000"/>
          </a:bodyPr>
          <a:lstStyle/>
          <a:p>
            <a:r>
              <a:rPr lang="fr-FR" i="1" dirty="0" smtClean="0"/>
              <a:t>L'Agence de la biomédecine encadre les aspects médico-légaux de la transplantation d'organes solides et a pour missions :</a:t>
            </a:r>
          </a:p>
          <a:p>
            <a:r>
              <a:rPr lang="fr-FR" dirty="0" smtClean="0"/>
              <a:t>• </a:t>
            </a:r>
            <a:r>
              <a:rPr lang="fr-FR" i="1" dirty="0" smtClean="0"/>
              <a:t>la gestion de la </a:t>
            </a:r>
            <a:r>
              <a:rPr lang="fr-FR" b="1" i="1" dirty="0" smtClean="0"/>
              <a:t>Liste nationale d'attente : aucun patient ne peut prétendre à une greffe </a:t>
            </a:r>
            <a:r>
              <a:rPr lang="fr-FR" i="1" dirty="0" smtClean="0"/>
              <a:t>d'organe s'il n'est pas inscrit auparavant, avec toutes ses caractéristiques, sur cette liste informatisée qui permet la répartition des organes ;</a:t>
            </a:r>
          </a:p>
          <a:p>
            <a:r>
              <a:rPr lang="fr-FR" dirty="0" smtClean="0"/>
              <a:t>• </a:t>
            </a:r>
            <a:r>
              <a:rPr lang="fr-FR" i="1" dirty="0" smtClean="0"/>
              <a:t>la gestion du </a:t>
            </a:r>
            <a:r>
              <a:rPr lang="fr-FR" b="1" i="1" dirty="0" smtClean="0"/>
              <a:t>Registre national informatisé des refus (RNR), qui doit être consulté avant </a:t>
            </a:r>
            <a:r>
              <a:rPr lang="fr-FR" i="1" dirty="0" smtClean="0"/>
              <a:t>tout prélèvement d'organe ;</a:t>
            </a:r>
          </a:p>
          <a:p>
            <a:r>
              <a:rPr lang="fr-FR" dirty="0" smtClean="0"/>
              <a:t>• </a:t>
            </a:r>
            <a:r>
              <a:rPr lang="fr-FR" i="1" dirty="0" smtClean="0"/>
              <a:t>la gestion du </a:t>
            </a:r>
            <a:r>
              <a:rPr lang="fr-FR" b="1" i="1" dirty="0" smtClean="0"/>
              <a:t>Système national d'information où sont colligées de façon </a:t>
            </a:r>
            <a:r>
              <a:rPr lang="fr-FR" i="1" dirty="0" smtClean="0"/>
              <a:t>anonyme, par un système de numérotation, toutes les données des receveurs et des donneurs d'organes ; il permet une traçabilité précise des organes jusqu'au receveur et permet d'évaluer le résultat de la greffe ;</a:t>
            </a:r>
          </a:p>
          <a:p>
            <a:r>
              <a:rPr lang="fr-FR" dirty="0" smtClean="0"/>
              <a:t>• </a:t>
            </a:r>
            <a:r>
              <a:rPr lang="fr-FR" i="1" dirty="0" smtClean="0"/>
              <a:t>l'évaluation et la modification des </a:t>
            </a:r>
            <a:r>
              <a:rPr lang="fr-FR" b="1" i="1" dirty="0" smtClean="0"/>
              <a:t>règles d'attribution des organes sur le plan national, </a:t>
            </a:r>
            <a:r>
              <a:rPr lang="fr-FR" i="1" dirty="0" smtClean="0"/>
              <a:t>en accord avec les professionnels, de façon à assurer efficacité, transparence et équité ;</a:t>
            </a:r>
          </a:p>
          <a:p>
            <a:r>
              <a:rPr lang="fr-FR" dirty="0" smtClean="0"/>
              <a:t>• </a:t>
            </a:r>
            <a:r>
              <a:rPr lang="fr-FR" i="1" dirty="0" smtClean="0"/>
              <a:t>l'établissement et la modification des </a:t>
            </a:r>
            <a:r>
              <a:rPr lang="fr-FR" b="1" i="1" dirty="0" smtClean="0"/>
              <a:t>règles de bonne pratique concernant la </a:t>
            </a:r>
            <a:r>
              <a:rPr lang="fr-FR" i="1" dirty="0" smtClean="0"/>
              <a:t>réanimation, le prélèvement et la greffe, pour assurer qualité, sécurité sanitaire et optimisation des prélèvements ;</a:t>
            </a:r>
          </a:p>
          <a:p>
            <a:r>
              <a:rPr lang="fr-FR" dirty="0" smtClean="0"/>
              <a:t>• </a:t>
            </a:r>
            <a:r>
              <a:rPr lang="fr-FR" i="1" dirty="0" smtClean="0"/>
              <a:t>la </a:t>
            </a:r>
            <a:r>
              <a:rPr lang="fr-FR" b="1" i="1" dirty="0" smtClean="0"/>
              <a:t>promotion du don et l'information du grand public et des professionnels de santé, </a:t>
            </a:r>
            <a:r>
              <a:rPr lang="fr-FR" i="1" dirty="0" smtClean="0"/>
              <a:t>mais aussi la </a:t>
            </a:r>
            <a:r>
              <a:rPr lang="fr-FR" b="1" i="1" dirty="0" smtClean="0"/>
              <a:t>formation des professionnels du prélèvement que sont les médecins et </a:t>
            </a:r>
            <a:r>
              <a:rPr lang="fr-FR" i="1" dirty="0" smtClean="0"/>
              <a:t>infirmiers de coordination ;</a:t>
            </a:r>
          </a:p>
          <a:p>
            <a:r>
              <a:rPr lang="fr-FR" dirty="0" smtClean="0"/>
              <a:t>• </a:t>
            </a:r>
            <a:r>
              <a:rPr lang="fr-FR" i="1" dirty="0" smtClean="0"/>
              <a:t>la veille quant à </a:t>
            </a:r>
            <a:r>
              <a:rPr lang="fr-FR" b="1" i="1" dirty="0" smtClean="0"/>
              <a:t>l'application des grands principes éthiques énoncés dans les lois de </a:t>
            </a:r>
            <a:r>
              <a:rPr lang="fr-FR" i="1" dirty="0" smtClean="0"/>
              <a:t>bioéthique ;</a:t>
            </a:r>
          </a:p>
          <a:p>
            <a:r>
              <a:rPr lang="fr-FR" dirty="0" smtClean="0"/>
              <a:t>• </a:t>
            </a:r>
            <a:r>
              <a:rPr lang="fr-FR" i="1" dirty="0" smtClean="0"/>
              <a:t>l'</a:t>
            </a:r>
            <a:r>
              <a:rPr lang="fr-FR" b="1" i="1" dirty="0" smtClean="0"/>
              <a:t>évaluation </a:t>
            </a:r>
            <a:r>
              <a:rPr lang="fr-FR" b="1" i="1" dirty="0" err="1" smtClean="0"/>
              <a:t>médico</a:t>
            </a:r>
            <a:r>
              <a:rPr lang="fr-FR" b="1" i="1" dirty="0" smtClean="0"/>
              <a:t>-économique de l'activité de prélèvement et de greffe, permettant de </a:t>
            </a:r>
            <a:r>
              <a:rPr lang="fr-FR" i="1" dirty="0" smtClean="0"/>
              <a:t>proposer les moyens nécessaires à la pérennité de cette activité.</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AGENCE DE BIOMEDECINE</a:t>
            </a:r>
            <a:endParaRPr lang="fr-FR" dirty="0"/>
          </a:p>
        </p:txBody>
      </p:sp>
      <p:sp>
        <p:nvSpPr>
          <p:cNvPr id="3" name="Espace réservé du contenu 2"/>
          <p:cNvSpPr>
            <a:spLocks noGrp="1"/>
          </p:cNvSpPr>
          <p:nvPr>
            <p:ph idx="1"/>
          </p:nvPr>
        </p:nvSpPr>
        <p:spPr/>
        <p:txBody>
          <a:bodyPr/>
          <a:lstStyle/>
          <a:p>
            <a:r>
              <a:rPr lang="fr-FR" dirty="0" smtClean="0"/>
              <a:t>1- consentement présume:</a:t>
            </a:r>
          </a:p>
          <a:p>
            <a:pPr marL="0" indent="0">
              <a:buNone/>
            </a:pPr>
            <a:r>
              <a:rPr lang="fr-FR" dirty="0"/>
              <a:t> </a:t>
            </a:r>
            <a:r>
              <a:rPr lang="fr-FR" dirty="0" smtClean="0"/>
              <a:t>      le prélèvement d’organe sur une personne dont la mort a été dument constatée ne peut être effectue qu’a des fins thérapeutiques ou scientifiques</a:t>
            </a:r>
          </a:p>
          <a:p>
            <a:pPr marL="0" indent="0">
              <a:buNone/>
            </a:pPr>
            <a:r>
              <a:rPr lang="fr-FR" dirty="0"/>
              <a:t> </a:t>
            </a:r>
            <a:r>
              <a:rPr lang="fr-FR" dirty="0" smtClean="0"/>
              <a:t>     ce prélèvement peut être pratique des lors que la personne n’a pas fait connaitre, de son vivant, son refus d’un tel prélèvement( inscription sur le registre national de refus)</a:t>
            </a:r>
          </a:p>
          <a:p>
            <a:pPr marL="0" indent="0">
              <a:buNone/>
            </a:pPr>
            <a:r>
              <a:rPr lang="fr-FR" dirty="0"/>
              <a:t> </a:t>
            </a:r>
            <a:r>
              <a:rPr lang="fr-FR" dirty="0" smtClean="0"/>
              <a:t>     si impossibilité: proches</a:t>
            </a:r>
          </a:p>
          <a:p>
            <a:pPr marL="0" indent="0">
              <a:buNone/>
            </a:pPr>
            <a:r>
              <a:rPr lang="fr-FR" dirty="0"/>
              <a:t> </a:t>
            </a:r>
            <a:r>
              <a:rPr lang="fr-FR" dirty="0" smtClean="0"/>
              <a:t>     si mineurs: consentement de l’autorité parentale</a:t>
            </a:r>
          </a:p>
          <a:p>
            <a:pPr marL="0" indent="0">
              <a:buNone/>
            </a:pPr>
            <a:endParaRPr lang="fr-FR" dirty="0" smtClean="0"/>
          </a:p>
          <a:p>
            <a:pPr marL="0" indent="0">
              <a:buNone/>
            </a:pPr>
            <a:endParaRPr lang="fr-FR" dirty="0"/>
          </a:p>
        </p:txBody>
      </p:sp>
    </p:spTree>
    <p:extLst>
      <p:ext uri="{BB962C8B-B14F-4D97-AF65-F5344CB8AC3E}">
        <p14:creationId xmlns="" xmlns:p14="http://schemas.microsoft.com/office/powerpoint/2010/main" val="4057571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AGENCE DE BIOMEDECINE</a:t>
            </a:r>
            <a:endParaRPr lang="fr-FR" dirty="0"/>
          </a:p>
        </p:txBody>
      </p:sp>
      <p:sp>
        <p:nvSpPr>
          <p:cNvPr id="3" name="Espace réservé du contenu 2"/>
          <p:cNvSpPr>
            <a:spLocks noGrp="1"/>
          </p:cNvSpPr>
          <p:nvPr>
            <p:ph idx="1"/>
          </p:nvPr>
        </p:nvSpPr>
        <p:spPr/>
        <p:txBody>
          <a:bodyPr/>
          <a:lstStyle/>
          <a:p>
            <a:r>
              <a:rPr lang="fr-FR" dirty="0" smtClean="0"/>
              <a:t>2- règles d’attribution des greffons:</a:t>
            </a:r>
          </a:p>
          <a:p>
            <a:pPr marL="0" indent="0">
              <a:buNone/>
            </a:pPr>
            <a:r>
              <a:rPr lang="fr-FR" dirty="0"/>
              <a:t> </a:t>
            </a:r>
            <a:r>
              <a:rPr lang="fr-FR" dirty="0" smtClean="0"/>
              <a:t>      - agence de biomédecine</a:t>
            </a:r>
          </a:p>
          <a:p>
            <a:pPr marL="0" indent="0">
              <a:buNone/>
            </a:pPr>
            <a:r>
              <a:rPr lang="fr-FR" dirty="0"/>
              <a:t> </a:t>
            </a:r>
            <a:r>
              <a:rPr lang="fr-FR" dirty="0" smtClean="0"/>
              <a:t>      - super-urgences ( hépatite fulminante)</a:t>
            </a:r>
          </a:p>
          <a:p>
            <a:pPr marL="0" indent="0">
              <a:buNone/>
            </a:pPr>
            <a:r>
              <a:rPr lang="fr-FR" dirty="0"/>
              <a:t> </a:t>
            </a:r>
            <a:r>
              <a:rPr lang="fr-FR" dirty="0" smtClean="0"/>
              <a:t>      - bi-greffes</a:t>
            </a:r>
          </a:p>
          <a:p>
            <a:pPr marL="0" indent="0">
              <a:buNone/>
            </a:pPr>
            <a:r>
              <a:rPr lang="fr-FR" dirty="0"/>
              <a:t> </a:t>
            </a:r>
            <a:r>
              <a:rPr lang="fr-FR" dirty="0" smtClean="0"/>
              <a:t>      - MELD – délai d’ inscription sur la liste d’attente – CHC - Distance</a:t>
            </a:r>
          </a:p>
          <a:p>
            <a:pPr marL="0" indent="0">
              <a:buNone/>
            </a:pPr>
            <a:r>
              <a:rPr lang="fr-FR" dirty="0"/>
              <a:t> </a:t>
            </a:r>
            <a:r>
              <a:rPr lang="fr-FR" dirty="0" smtClean="0"/>
              <a:t>           </a:t>
            </a:r>
            <a:endParaRPr lang="fr-FR" dirty="0"/>
          </a:p>
        </p:txBody>
      </p:sp>
    </p:spTree>
    <p:extLst>
      <p:ext uri="{BB962C8B-B14F-4D97-AF65-F5344CB8AC3E}">
        <p14:creationId xmlns="" xmlns:p14="http://schemas.microsoft.com/office/powerpoint/2010/main" val="4274727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Compatibilité immunologique et immunosuppression</a:t>
            </a:r>
            <a:br>
              <a:rPr lang="fr-FR" dirty="0" smtClean="0"/>
            </a:br>
            <a:endParaRPr lang="fr-FR" dirty="0"/>
          </a:p>
        </p:txBody>
      </p:sp>
      <p:sp>
        <p:nvSpPr>
          <p:cNvPr id="3" name="Espace réservé du contenu 2"/>
          <p:cNvSpPr>
            <a:spLocks noGrp="1"/>
          </p:cNvSpPr>
          <p:nvPr>
            <p:ph idx="1"/>
          </p:nvPr>
        </p:nvSpPr>
        <p:spPr/>
        <p:txBody>
          <a:bodyPr/>
          <a:lstStyle/>
          <a:p>
            <a:pPr>
              <a:buNone/>
            </a:pPr>
            <a:r>
              <a:rPr lang="fr-FR" i="1" dirty="0" smtClean="0"/>
              <a:t>La compréhension de la gestion des immunosuppresseurs passe par la </a:t>
            </a:r>
          </a:p>
          <a:p>
            <a:pPr>
              <a:buNone/>
            </a:pPr>
            <a:r>
              <a:rPr lang="fr-FR" i="1" dirty="0" smtClean="0"/>
              <a:t>compréhension des systèmes antigéniques pouvant être reconnus par </a:t>
            </a:r>
          </a:p>
          <a:p>
            <a:pPr>
              <a:buNone/>
            </a:pPr>
            <a:r>
              <a:rPr lang="fr-FR" i="1" dirty="0" smtClean="0"/>
              <a:t>le système immunitaire du receveur et être à l'origine d'une réaction</a:t>
            </a:r>
          </a:p>
          <a:p>
            <a:pPr>
              <a:buNone/>
            </a:pPr>
            <a:r>
              <a:rPr lang="fr-FR" i="1" dirty="0" smtClean="0"/>
              <a:t> de rejet immunitaire. Ils sont composés du système HLA et du </a:t>
            </a:r>
          </a:p>
          <a:p>
            <a:pPr>
              <a:buNone/>
            </a:pPr>
            <a:r>
              <a:rPr lang="fr-FR" i="1" dirty="0" smtClean="0"/>
              <a:t>Système ABO.</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Compatibilité immunologique et immunosuppression</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i="1" dirty="0" smtClean="0"/>
              <a:t>A Système HLA</a:t>
            </a:r>
          </a:p>
          <a:p>
            <a:r>
              <a:rPr lang="fr-FR" i="1" dirty="0" smtClean="0"/>
              <a:t>Les </a:t>
            </a:r>
            <a:r>
              <a:rPr lang="fr-FR" b="1" i="1" dirty="0" smtClean="0"/>
              <a:t>molécules HLA (</a:t>
            </a:r>
            <a:r>
              <a:rPr lang="fr-FR" b="1" i="1" dirty="0" err="1" smtClean="0"/>
              <a:t>Human</a:t>
            </a:r>
            <a:r>
              <a:rPr lang="fr-FR" b="1" i="1" dirty="0" smtClean="0"/>
              <a:t> </a:t>
            </a:r>
            <a:r>
              <a:rPr lang="fr-FR" b="1" i="1" dirty="0" err="1" smtClean="0"/>
              <a:t>Leukocyte</a:t>
            </a:r>
            <a:r>
              <a:rPr lang="fr-FR" b="1" i="1" dirty="0" smtClean="0"/>
              <a:t> </a:t>
            </a:r>
            <a:r>
              <a:rPr lang="fr-FR" b="1" i="1" dirty="0" err="1" smtClean="0"/>
              <a:t>Antigens</a:t>
            </a:r>
            <a:r>
              <a:rPr lang="fr-FR" b="1" i="1" dirty="0" smtClean="0"/>
              <a:t>) sont codées par des gènes portés par le </a:t>
            </a:r>
            <a:r>
              <a:rPr lang="fr-FR" i="1" dirty="0" smtClean="0"/>
              <a:t>chromosome 6 permettant l'expression du </a:t>
            </a:r>
            <a:r>
              <a:rPr lang="fr-FR" b="1" i="1" dirty="0" smtClean="0"/>
              <a:t>complexe majeur d'histocompatibilité, divisé en trois </a:t>
            </a:r>
            <a:r>
              <a:rPr lang="fr-FR" i="1" dirty="0" smtClean="0"/>
              <a:t>régions : CMH-I, CMH-II et CMH-III. Le CMH permet au système immunitaire de </a:t>
            </a:r>
            <a:r>
              <a:rPr lang="fr-FR" b="1" i="1" dirty="0" smtClean="0"/>
              <a:t>distinguer ses propres cellules (le soi) de ce qu'il considère comme étranger (le </a:t>
            </a:r>
            <a:r>
              <a:rPr lang="fr-FR" b="1" i="1" dirty="0" err="1" smtClean="0"/>
              <a:t>non-soi</a:t>
            </a:r>
            <a:r>
              <a:rPr lang="fr-FR" b="1" i="1" dirty="0" smtClean="0"/>
              <a:t> : virus, bactéries, </a:t>
            </a:r>
            <a:r>
              <a:rPr lang="fr-FR" i="1" dirty="0" smtClean="0"/>
              <a:t>parasites, mais également les corps étrangers, un  tissu issu d'un autre individu, des antigènes tumoraux). En effet, le </a:t>
            </a:r>
            <a:r>
              <a:rPr lang="fr-FR" b="1" i="1" dirty="0" smtClean="0"/>
              <a:t>système HLA présente des peptides aux récepteurs des lymphocytes T</a:t>
            </a:r>
            <a:r>
              <a:rPr lang="fr-FR" i="1" dirty="0" smtClean="0"/>
              <a:t>(TCR) : aux lymphocytes T </a:t>
            </a:r>
            <a:r>
              <a:rPr lang="fr-FR" b="1" i="1" dirty="0" smtClean="0"/>
              <a:t>CD8+ via le CMH-I, aux lymphocytes T CD4+ via le CMH-II, le rôle</a:t>
            </a:r>
          </a:p>
          <a:p>
            <a:r>
              <a:rPr lang="fr-FR" i="1" dirty="0" smtClean="0"/>
              <a:t>physiologique initial étant celui de présenter des peptides microbiens.</a:t>
            </a:r>
          </a:p>
          <a:p>
            <a:r>
              <a:rPr lang="fr-FR" i="1" dirty="0" smtClean="0"/>
              <a:t>La </a:t>
            </a:r>
            <a:r>
              <a:rPr lang="fr-FR" b="1" i="1" dirty="0" smtClean="0"/>
              <a:t>localisation des molécules HLA diffère selon la classe :</a:t>
            </a:r>
          </a:p>
          <a:p>
            <a:r>
              <a:rPr lang="fr-FR" dirty="0" smtClean="0"/>
              <a:t>• </a:t>
            </a:r>
            <a:r>
              <a:rPr lang="fr-FR" b="1" i="1" dirty="0" smtClean="0"/>
              <a:t>ubiquitaire dans toutes les cellules nucléées pour le CMH-I (HLA-A, -B, -C) ;</a:t>
            </a:r>
          </a:p>
          <a:p>
            <a:r>
              <a:rPr lang="fr-FR" dirty="0" smtClean="0"/>
              <a:t>• </a:t>
            </a:r>
            <a:r>
              <a:rPr lang="fr-FR" b="1" i="1" dirty="0" smtClean="0"/>
              <a:t>uniquement les cellules présentatrices d'antigènes pour le CMH-II (HLA-DR, -DQ, -</a:t>
            </a:r>
            <a:r>
              <a:rPr lang="fr-FR" i="1" dirty="0" smtClean="0"/>
              <a:t>DP) : lymphocytes B, monocytes, macrophages, cellules dendritiques et lymphocytes T activés. À noter qu'</a:t>
            </a:r>
            <a:r>
              <a:rPr lang="fr-FR" b="1" i="1" dirty="0" smtClean="0"/>
              <a:t>en cas d'inflammation, les molécules de classe II peuvent apparaître </a:t>
            </a:r>
            <a:r>
              <a:rPr lang="fr-FR" i="1" dirty="0" smtClean="0"/>
              <a:t>sur l'endothélium, les cellules rénales proximales, l'épithélium cutané ou encore les </a:t>
            </a:r>
            <a:r>
              <a:rPr lang="fr-FR" i="1" dirty="0" err="1" smtClean="0"/>
              <a:t>entérocytes</a:t>
            </a:r>
            <a:r>
              <a:rPr lang="fr-FR" i="1" dirty="0" smtClean="0"/>
              <a:t>.</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Compatibilité immunologique et immunosuppression</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i="1" dirty="0" smtClean="0"/>
              <a:t>B Système ABO</a:t>
            </a:r>
          </a:p>
          <a:p>
            <a:r>
              <a:rPr lang="fr-FR" i="1" dirty="0" smtClean="0"/>
              <a:t>Le </a:t>
            </a:r>
            <a:r>
              <a:rPr lang="fr-FR" b="1" i="1" dirty="0" smtClean="0"/>
              <a:t>système ABO est un système tissulaire présent sur de nombreuses cellules de l'organisme </a:t>
            </a:r>
            <a:r>
              <a:rPr lang="fr-FR" i="1" dirty="0" smtClean="0"/>
              <a:t>dont les érythrocytes. Le groupe sanguin est défini par l'association de </a:t>
            </a:r>
            <a:r>
              <a:rPr lang="fr-FR" b="1" i="1" dirty="0" smtClean="0"/>
              <a:t>deux antigènes : A et B </a:t>
            </a:r>
            <a:r>
              <a:rPr lang="fr-FR" i="1" dirty="0" smtClean="0"/>
              <a:t>(</a:t>
            </a:r>
            <a:r>
              <a:rPr lang="fr-FR" b="1" i="1" dirty="0" smtClean="0"/>
              <a:t>O en cas d'absence d'antigènes A et B).</a:t>
            </a:r>
          </a:p>
          <a:p>
            <a:r>
              <a:rPr lang="fr-FR" i="1" dirty="0" smtClean="0"/>
              <a:t>À la différence du système HLA, chaque sujet possède dans son sérum les </a:t>
            </a:r>
            <a:r>
              <a:rPr lang="fr-FR" b="1" i="1" dirty="0" smtClean="0"/>
              <a:t>anticorps naturels et réguliers (</a:t>
            </a:r>
            <a:r>
              <a:rPr lang="fr-FR" b="1" i="1" dirty="0" err="1" smtClean="0"/>
              <a:t>IgM</a:t>
            </a:r>
            <a:r>
              <a:rPr lang="fr-FR" b="1" i="1" dirty="0" smtClean="0"/>
              <a:t> agglutinantes) dirigés contre les antigènes qu'il ne possède pas sur les </a:t>
            </a:r>
            <a:r>
              <a:rPr lang="fr-FR" i="1" dirty="0" smtClean="0"/>
              <a:t>érythrocytes :</a:t>
            </a:r>
          </a:p>
          <a:p>
            <a:r>
              <a:rPr lang="fr-FR" dirty="0" smtClean="0"/>
              <a:t>• </a:t>
            </a:r>
            <a:r>
              <a:rPr lang="fr-FR" i="1" dirty="0" smtClean="0"/>
              <a:t>anticorps </a:t>
            </a:r>
            <a:r>
              <a:rPr lang="fr-FR" i="1" dirty="0" err="1" smtClean="0"/>
              <a:t>anti-B</a:t>
            </a:r>
            <a:r>
              <a:rPr lang="fr-FR" i="1" dirty="0" smtClean="0"/>
              <a:t> si le sujet est de groupe sanguin A ;</a:t>
            </a:r>
          </a:p>
          <a:p>
            <a:r>
              <a:rPr lang="fr-FR" dirty="0" smtClean="0"/>
              <a:t>• </a:t>
            </a:r>
            <a:r>
              <a:rPr lang="fr-FR" i="1" dirty="0" smtClean="0"/>
              <a:t>anticorps </a:t>
            </a:r>
            <a:r>
              <a:rPr lang="fr-FR" i="1" dirty="0" err="1" smtClean="0"/>
              <a:t>anti-A</a:t>
            </a:r>
            <a:r>
              <a:rPr lang="fr-FR" i="1" dirty="0" smtClean="0"/>
              <a:t> si le sujet est de groupe sanguin B ;</a:t>
            </a:r>
          </a:p>
          <a:p>
            <a:r>
              <a:rPr lang="fr-FR" dirty="0" smtClean="0"/>
              <a:t>• </a:t>
            </a:r>
            <a:r>
              <a:rPr lang="fr-FR" i="1" dirty="0" smtClean="0"/>
              <a:t>anticorps </a:t>
            </a:r>
            <a:r>
              <a:rPr lang="fr-FR" i="1" dirty="0" err="1" smtClean="0"/>
              <a:t>anti-A</a:t>
            </a:r>
            <a:r>
              <a:rPr lang="fr-FR" i="1" dirty="0" smtClean="0"/>
              <a:t> et </a:t>
            </a:r>
            <a:r>
              <a:rPr lang="fr-FR" i="1" dirty="0" err="1" smtClean="0"/>
              <a:t>anti-B</a:t>
            </a:r>
            <a:r>
              <a:rPr lang="fr-FR" i="1" dirty="0" smtClean="0"/>
              <a:t> si le sujet est de groupe sanguin O ;</a:t>
            </a:r>
          </a:p>
          <a:p>
            <a:r>
              <a:rPr lang="fr-FR" dirty="0" smtClean="0"/>
              <a:t>• </a:t>
            </a:r>
            <a:r>
              <a:rPr lang="fr-FR" i="1" dirty="0" smtClean="0"/>
              <a:t>aucun anticorps si le sujet est de groupe sanguin AB.</a:t>
            </a:r>
          </a:p>
          <a:p>
            <a:r>
              <a:rPr lang="fr-FR" i="1" dirty="0" smtClean="0"/>
              <a:t>D'autres systèmes, cette fois-ci spécifiques des érythrocytes, existent également et la stimulation antigénique engendre la synthèse d'anticorps immuns acquis et irréguliers (les « RAI ») :</a:t>
            </a:r>
          </a:p>
          <a:p>
            <a:r>
              <a:rPr lang="fr-FR" dirty="0" smtClean="0"/>
              <a:t>• </a:t>
            </a:r>
            <a:r>
              <a:rPr lang="fr-FR" i="1" dirty="0" smtClean="0"/>
              <a:t>le </a:t>
            </a:r>
            <a:r>
              <a:rPr lang="fr-FR" b="1" i="1" dirty="0" smtClean="0"/>
              <a:t>système Rhésus (RH), composé des antigènes D, C, E, c, e. Si le patient est porteur de </a:t>
            </a:r>
            <a:r>
              <a:rPr lang="fr-FR" i="1" dirty="0" smtClean="0"/>
              <a:t>l'antigène D (le plus immunogène des cinq), on dit qu'il est RH + ;</a:t>
            </a:r>
          </a:p>
          <a:p>
            <a:r>
              <a:rPr lang="fr-FR" dirty="0" smtClean="0"/>
              <a:t>• </a:t>
            </a:r>
            <a:r>
              <a:rPr lang="fr-FR" i="1" dirty="0" smtClean="0"/>
              <a:t>le </a:t>
            </a:r>
            <a:r>
              <a:rPr lang="fr-FR" b="1" i="1" dirty="0" smtClean="0"/>
              <a:t>système </a:t>
            </a:r>
            <a:r>
              <a:rPr lang="fr-FR" b="1" i="1" dirty="0" err="1" smtClean="0"/>
              <a:t>Kell</a:t>
            </a:r>
            <a:r>
              <a:rPr lang="fr-FR" b="1" i="1" dirty="0" smtClean="0"/>
              <a:t> (KEL), dont l'antigène majeur K est le plus immunogène ;</a:t>
            </a:r>
          </a:p>
          <a:p>
            <a:r>
              <a:rPr lang="fr-FR" dirty="0" smtClean="0"/>
              <a:t>• </a:t>
            </a:r>
            <a:r>
              <a:rPr lang="fr-FR" i="1" dirty="0" smtClean="0"/>
              <a:t>d'autres systèmes qui ont une importance chez les patients polytransfusés ; ils sont inclus dans le « </a:t>
            </a:r>
            <a:r>
              <a:rPr lang="fr-FR" i="1" dirty="0" err="1" smtClean="0"/>
              <a:t>phénotypage</a:t>
            </a:r>
            <a:r>
              <a:rPr lang="fr-FR" i="1" dirty="0" smtClean="0"/>
              <a:t> étendu » (les systèmes RH et KEL faisant partie du </a:t>
            </a:r>
            <a:r>
              <a:rPr lang="fr-FR" i="1" dirty="0" err="1" smtClean="0"/>
              <a:t>phénotypage</a:t>
            </a:r>
            <a:r>
              <a:rPr lang="fr-FR" i="1" dirty="0" smtClean="0"/>
              <a:t> standard) : </a:t>
            </a:r>
            <a:r>
              <a:rPr lang="fr-FR" b="1" i="1" dirty="0" smtClean="0"/>
              <a:t>Duffy (FY), Kidd (JK), </a:t>
            </a:r>
            <a:r>
              <a:rPr lang="fr-FR" b="1" i="1" dirty="0" err="1" smtClean="0"/>
              <a:t>MNSs</a:t>
            </a:r>
            <a:r>
              <a:rPr lang="fr-FR" b="1" i="1" dirty="0" smtClean="0"/>
              <a:t> (MNS).</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32155"/>
          </a:xfrm>
        </p:spPr>
        <p:txBody>
          <a:bodyPr>
            <a:normAutofit fontScale="90000"/>
          </a:bodyPr>
          <a:lstStyle/>
          <a:p>
            <a:pPr algn="ctr"/>
            <a:r>
              <a:rPr lang="fr-FR" b="1" i="1" dirty="0" smtClean="0"/>
              <a:t> Règles de compatibilité en transplantation</a:t>
            </a:r>
            <a:br>
              <a:rPr lang="fr-FR" b="1" i="1" dirty="0" smtClean="0"/>
            </a:br>
            <a:endParaRPr lang="fr-FR" dirty="0"/>
          </a:p>
        </p:txBody>
      </p:sp>
      <p:sp>
        <p:nvSpPr>
          <p:cNvPr id="3" name="Espace réservé du contenu 2"/>
          <p:cNvSpPr>
            <a:spLocks noGrp="1"/>
          </p:cNvSpPr>
          <p:nvPr>
            <p:ph idx="1"/>
          </p:nvPr>
        </p:nvSpPr>
        <p:spPr>
          <a:xfrm>
            <a:off x="313509" y="992777"/>
            <a:ext cx="11040291" cy="5865222"/>
          </a:xfrm>
        </p:spPr>
        <p:txBody>
          <a:bodyPr>
            <a:normAutofit fontScale="70000" lnSpcReduction="20000"/>
          </a:bodyPr>
          <a:lstStyle/>
          <a:p>
            <a:r>
              <a:rPr lang="fr-FR" i="1" dirty="0" smtClean="0"/>
              <a:t>Dans le cadre de la transplantation, il est nécessaire d'avoir des </a:t>
            </a:r>
            <a:r>
              <a:rPr lang="fr-FR" b="1" i="1" dirty="0" smtClean="0"/>
              <a:t>groupes ABO compatibles et </a:t>
            </a:r>
            <a:r>
              <a:rPr lang="fr-FR" i="1" dirty="0" smtClean="0"/>
              <a:t>d'obtenir la </a:t>
            </a:r>
            <a:r>
              <a:rPr lang="fr-FR" b="1" i="1" dirty="0" smtClean="0"/>
              <a:t>meilleure compatibilité possible entre le système HLA tissulaire du donneur et du </a:t>
            </a:r>
            <a:r>
              <a:rPr lang="fr-FR" i="1" dirty="0" smtClean="0"/>
              <a:t>receveur (épreuve de cross-match dite de compatibilité tissulaire croisée).</a:t>
            </a:r>
          </a:p>
          <a:p>
            <a:r>
              <a:rPr lang="fr-FR" i="1" dirty="0" smtClean="0"/>
              <a:t>Les transplantations avec donneur vivant ABO incompatible peuvent s'effectuer après un conditionnement spécifique du receveur.</a:t>
            </a:r>
          </a:p>
          <a:p>
            <a:r>
              <a:rPr lang="fr-FR" i="1" dirty="0" smtClean="0"/>
              <a:t>Tout comme la détermination ultime réalisée avant une transfusion, le </a:t>
            </a:r>
            <a:r>
              <a:rPr lang="fr-FR" b="1" i="1" dirty="0" smtClean="0"/>
              <a:t>cross-match est réalisé </a:t>
            </a:r>
            <a:r>
              <a:rPr lang="fr-FR" i="1" dirty="0" smtClean="0"/>
              <a:t>avant la transplantation :</a:t>
            </a:r>
          </a:p>
          <a:p>
            <a:r>
              <a:rPr lang="fr-FR" dirty="0" smtClean="0"/>
              <a:t>• </a:t>
            </a:r>
            <a:r>
              <a:rPr lang="fr-FR" b="1" i="1" dirty="0" smtClean="0"/>
              <a:t>cross-match virtuel en premier lieu. Il permet de comparer les anticorps anti-HLA du </a:t>
            </a:r>
            <a:r>
              <a:rPr lang="fr-FR" i="1" dirty="0" smtClean="0"/>
              <a:t>receveur et le système HLA du donneur. Le sérum du receveur est incubé avec des microbilles à la surface desquelles se trouve un antigène HLA. Lorsqu'un anticorps anti- HLA est présent, il interagit avec la microbille porteuse de l'antigène HLA spécifique et une fluorescence est mesurée. La comparaison du système HLA du donneur et de l'ensemble des interactions anticorps-microbilles permet de prédire le résultat du cross-match réel (épreuve de </a:t>
            </a:r>
            <a:r>
              <a:rPr lang="fr-FR" i="1" dirty="0" err="1" smtClean="0"/>
              <a:t>lymphotoxicité</a:t>
            </a:r>
            <a:r>
              <a:rPr lang="fr-FR" i="1" dirty="0" smtClean="0"/>
              <a:t>). Sa négativité permet de ne pas attendre le cross-match réel, qui allongerait la durée d'ischémie froide, entraînant ainsi une altération du greffon ;</a:t>
            </a:r>
          </a:p>
          <a:p>
            <a:r>
              <a:rPr lang="fr-FR" dirty="0" smtClean="0"/>
              <a:t>• </a:t>
            </a:r>
            <a:r>
              <a:rPr lang="fr-FR" b="1" i="1" dirty="0" smtClean="0"/>
              <a:t>cross-match réel dans un second temps (épreuve de </a:t>
            </a:r>
            <a:r>
              <a:rPr lang="fr-FR" b="1" i="1" dirty="0" err="1" smtClean="0"/>
              <a:t>lymphotoxicité</a:t>
            </a:r>
            <a:r>
              <a:rPr lang="fr-FR" b="1" i="1" dirty="0" smtClean="0"/>
              <a:t>), qui permet </a:t>
            </a:r>
            <a:r>
              <a:rPr lang="fr-FR" i="1" dirty="0" smtClean="0"/>
              <a:t>d'identifier dans le sérum du receveur la présence d'anticorps cytotoxiques dirigés contre Les antigènes du donneur via l'incubation des lymphocytes du donneur (ganglion, rate) et le sérum du receveur en présence de complément :</a:t>
            </a:r>
          </a:p>
          <a:p>
            <a:r>
              <a:rPr lang="fr-FR" dirty="0" smtClean="0"/>
              <a:t>– </a:t>
            </a:r>
            <a:r>
              <a:rPr lang="fr-FR" i="1" dirty="0" smtClean="0"/>
              <a:t>il est </a:t>
            </a:r>
            <a:r>
              <a:rPr lang="fr-FR" b="1" i="1" dirty="0" smtClean="0"/>
              <a:t>positif s'il y a une lyse des lymphocytes du donneur, ce qui contre-indique la </a:t>
            </a:r>
            <a:r>
              <a:rPr lang="fr-FR" i="1" dirty="0" smtClean="0"/>
              <a:t>transplantation ;</a:t>
            </a:r>
          </a:p>
          <a:p>
            <a:r>
              <a:rPr lang="fr-FR" dirty="0" smtClean="0"/>
              <a:t>– </a:t>
            </a:r>
            <a:r>
              <a:rPr lang="fr-FR" i="1" dirty="0" smtClean="0"/>
              <a:t>il est </a:t>
            </a:r>
            <a:r>
              <a:rPr lang="fr-FR" b="1" i="1" dirty="0" smtClean="0"/>
              <a:t>négatif s'il n'y a pas de lyse, la transplantation peut être réalisée.</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 Immunosuppresseurs</a:t>
            </a:r>
            <a:br>
              <a:rPr lang="fr-FR" b="1" i="1" dirty="0" smtClean="0"/>
            </a:br>
            <a:endParaRPr lang="fr-FR" dirty="0"/>
          </a:p>
        </p:txBody>
      </p:sp>
      <p:sp>
        <p:nvSpPr>
          <p:cNvPr id="3" name="Espace réservé du contenu 2"/>
          <p:cNvSpPr>
            <a:spLocks noGrp="1"/>
          </p:cNvSpPr>
          <p:nvPr>
            <p:ph idx="1"/>
          </p:nvPr>
        </p:nvSpPr>
        <p:spPr/>
        <p:txBody>
          <a:bodyPr/>
          <a:lstStyle/>
          <a:p>
            <a:r>
              <a:rPr lang="fr-FR" i="1" dirty="0" smtClean="0"/>
              <a:t>Les immunosuppresseurs sont prescrits afin de :</a:t>
            </a:r>
          </a:p>
          <a:p>
            <a:r>
              <a:rPr lang="fr-FR" dirty="0" smtClean="0"/>
              <a:t>1• </a:t>
            </a:r>
            <a:r>
              <a:rPr lang="fr-FR" b="1" i="1" dirty="0" smtClean="0"/>
              <a:t>prévenir le rejet aigu, initialement par un traitement d'induction puis au long cours par un traitement d'entretien ;</a:t>
            </a:r>
          </a:p>
          <a:p>
            <a:pPr>
              <a:buNone/>
            </a:pPr>
            <a:endParaRPr lang="fr-FR" b="1" i="1" dirty="0" smtClean="0"/>
          </a:p>
          <a:p>
            <a:r>
              <a:rPr lang="fr-FR" dirty="0" smtClean="0"/>
              <a:t>2• </a:t>
            </a:r>
            <a:r>
              <a:rPr lang="fr-FR" i="1" dirty="0" smtClean="0"/>
              <a:t>traiter un rejet (traitement curatif).</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 Rejets</a:t>
            </a:r>
            <a:br>
              <a:rPr lang="fr-FR" b="1" i="1" dirty="0" smtClean="0"/>
            </a:br>
            <a:endParaRPr lang="fr-FR" dirty="0"/>
          </a:p>
        </p:txBody>
      </p:sp>
      <p:sp>
        <p:nvSpPr>
          <p:cNvPr id="3" name="Espace réservé du contenu 2"/>
          <p:cNvSpPr>
            <a:spLocks noGrp="1"/>
          </p:cNvSpPr>
          <p:nvPr>
            <p:ph idx="1"/>
          </p:nvPr>
        </p:nvSpPr>
        <p:spPr>
          <a:xfrm>
            <a:off x="838200" y="1384663"/>
            <a:ext cx="10515600" cy="4792300"/>
          </a:xfrm>
        </p:spPr>
        <p:txBody>
          <a:bodyPr>
            <a:normAutofit fontScale="77500" lnSpcReduction="20000"/>
          </a:bodyPr>
          <a:lstStyle/>
          <a:p>
            <a:r>
              <a:rPr lang="fr-FR" i="1" dirty="0" smtClean="0"/>
              <a:t>En fonction du délai d'apparition et de la physiopathologie, plusieurs types de rejets sont décrits.</a:t>
            </a:r>
          </a:p>
          <a:p>
            <a:r>
              <a:rPr lang="fr-FR" b="1" i="1" dirty="0" smtClean="0"/>
              <a:t>1 Rejet hyper-aigu humoral:</a:t>
            </a:r>
          </a:p>
          <a:p>
            <a:r>
              <a:rPr lang="fr-FR" dirty="0" smtClean="0"/>
              <a:t>• </a:t>
            </a:r>
            <a:r>
              <a:rPr lang="fr-FR" i="1" dirty="0" smtClean="0"/>
              <a:t>Lié à l'existence d'anticorps préformés avant la greffe, dirigés contre les antigènes HLA</a:t>
            </a:r>
          </a:p>
          <a:p>
            <a:pPr>
              <a:buNone/>
            </a:pPr>
            <a:r>
              <a:rPr lang="fr-FR" i="1" dirty="0" smtClean="0"/>
              <a:t>présents sur l'endothélium vasculaire du greffon. Ces derniers peuvent apparaître à l'occasion d'une précédente transplantation, de transfusions ou de grossesses.</a:t>
            </a:r>
          </a:p>
          <a:p>
            <a:pPr>
              <a:buNone/>
            </a:pPr>
            <a:endParaRPr lang="fr-FR" i="1" dirty="0" smtClean="0"/>
          </a:p>
          <a:p>
            <a:r>
              <a:rPr lang="fr-FR" dirty="0" smtClean="0"/>
              <a:t>• </a:t>
            </a:r>
            <a:r>
              <a:rPr lang="fr-FR" i="1" dirty="0" smtClean="0"/>
              <a:t>Il se traduit par une thrombose du greffon survenant dans les minutes (rejet hyper-aigu</a:t>
            </a:r>
          </a:p>
          <a:p>
            <a:pPr>
              <a:buNone/>
            </a:pPr>
            <a:r>
              <a:rPr lang="fr-FR" i="1" dirty="0" smtClean="0"/>
              <a:t>immédiat) ou dans les 4 ou 5 premiers jours post-transplantation (rejet </a:t>
            </a:r>
            <a:r>
              <a:rPr lang="fr-FR" i="1" dirty="0" err="1" smtClean="0"/>
              <a:t>hype</a:t>
            </a:r>
            <a:r>
              <a:rPr lang="fr-FR" i="1" dirty="0" smtClean="0"/>
              <a:t>-</a:t>
            </a:r>
            <a:r>
              <a:rPr lang="fr-FR" i="1" dirty="0" err="1" smtClean="0"/>
              <a:t>raigudifféré</a:t>
            </a:r>
            <a:r>
              <a:rPr lang="fr-FR" i="1" dirty="0" smtClean="0"/>
              <a:t>), aboutissant à son dysfonctionnement.</a:t>
            </a:r>
          </a:p>
          <a:p>
            <a:pPr>
              <a:buNone/>
            </a:pPr>
            <a:endParaRPr lang="fr-FR" i="1" dirty="0" smtClean="0"/>
          </a:p>
          <a:p>
            <a:r>
              <a:rPr lang="fr-FR" dirty="0" smtClean="0"/>
              <a:t>• </a:t>
            </a:r>
            <a:r>
              <a:rPr lang="fr-FR" i="1" dirty="0" smtClean="0"/>
              <a:t>Le traitement peut être tenté mais est souvent vain : corticostéroïdes à fortes doses,</a:t>
            </a:r>
          </a:p>
          <a:p>
            <a:pPr>
              <a:buNone/>
            </a:pPr>
            <a:r>
              <a:rPr lang="fr-FR" i="1" dirty="0" smtClean="0"/>
              <a:t>échanges plasmatiques, immunoglobulines intraveineuses, </a:t>
            </a:r>
            <a:r>
              <a:rPr lang="fr-FR" i="1" dirty="0" err="1" smtClean="0"/>
              <a:t>rituximab</a:t>
            </a:r>
            <a:r>
              <a:rPr lang="fr-FR" i="1" dirty="0" smtClean="0"/>
              <a:t>. En général, la</a:t>
            </a:r>
          </a:p>
          <a:p>
            <a:pPr>
              <a:buNone/>
            </a:pPr>
            <a:r>
              <a:rPr lang="fr-FR" i="1" dirty="0" err="1" smtClean="0"/>
              <a:t>transplantectomie</a:t>
            </a:r>
            <a:r>
              <a:rPr lang="fr-FR" i="1" dirty="0" smtClean="0"/>
              <a:t> rapide est nécessaire.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a:t>
            </a:r>
            <a:endParaRPr lang="fr-FR" dirty="0"/>
          </a:p>
        </p:txBody>
      </p:sp>
      <p:sp>
        <p:nvSpPr>
          <p:cNvPr id="3" name="Espace réservé du contenu 2"/>
          <p:cNvSpPr>
            <a:spLocks noGrp="1"/>
          </p:cNvSpPr>
          <p:nvPr>
            <p:ph idx="1"/>
          </p:nvPr>
        </p:nvSpPr>
        <p:spPr/>
        <p:txBody>
          <a:bodyPr>
            <a:normAutofit/>
          </a:bodyPr>
          <a:lstStyle/>
          <a:p>
            <a:r>
              <a:rPr lang="fr-FR" dirty="0" smtClean="0"/>
              <a:t>La transplantation d'organe et la greffe de tissus sont les thérapeutiques curatives des insuffisances fonctionnelles terminales permettant une amélioration de la qualité de vie, de la survie et représentant également un moindre coût pour le système de santé. </a:t>
            </a:r>
          </a:p>
          <a:p>
            <a:pPr>
              <a:buNone/>
            </a:pPr>
            <a:endParaRPr lang="fr-FR" b="1" dirty="0" smtClean="0"/>
          </a:p>
          <a:p>
            <a:r>
              <a:rPr lang="fr-FR" dirty="0" smtClean="0"/>
              <a:t>Les organes et tissus potentiellement </a:t>
            </a:r>
            <a:r>
              <a:rPr lang="fr-FR" dirty="0" err="1" smtClean="0"/>
              <a:t>prélevables</a:t>
            </a:r>
            <a:r>
              <a:rPr lang="fr-FR" dirty="0" smtClean="0"/>
              <a:t> sont : cornées, peau, valves cardiaques, cœur , veines et artères, poumon, foie, rein, pancréas, intestin, os, ligaments, peau</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Rejets</a:t>
            </a:r>
            <a:br>
              <a:rPr lang="fr-FR" b="1" i="1" dirty="0" smtClean="0"/>
            </a:br>
            <a:endParaRPr lang="fr-FR" dirty="0"/>
          </a:p>
        </p:txBody>
      </p:sp>
      <p:sp>
        <p:nvSpPr>
          <p:cNvPr id="3" name="Espace réservé du contenu 2"/>
          <p:cNvSpPr>
            <a:spLocks noGrp="1"/>
          </p:cNvSpPr>
          <p:nvPr>
            <p:ph idx="1"/>
          </p:nvPr>
        </p:nvSpPr>
        <p:spPr/>
        <p:txBody>
          <a:bodyPr/>
          <a:lstStyle/>
          <a:p>
            <a:r>
              <a:rPr lang="fr-FR" b="1" i="1" dirty="0" smtClean="0"/>
              <a:t>2 Rejet aigu </a:t>
            </a:r>
            <a:r>
              <a:rPr lang="fr-FR" sz="2400" b="1" i="1" dirty="0" smtClean="0"/>
              <a:t>cellulaire:</a:t>
            </a:r>
          </a:p>
          <a:p>
            <a:endParaRPr lang="fr-FR" sz="2400" b="1" i="1" dirty="0" smtClean="0"/>
          </a:p>
          <a:p>
            <a:r>
              <a:rPr lang="fr-FR" dirty="0" smtClean="0"/>
              <a:t>• </a:t>
            </a:r>
            <a:r>
              <a:rPr lang="fr-FR" i="1" dirty="0" smtClean="0"/>
              <a:t>Il est lié à l'infiltration du greffon par des lymphocytes cytotoxiques, responsables d'un dysfonctionnement du greffon.</a:t>
            </a:r>
          </a:p>
          <a:p>
            <a:r>
              <a:rPr lang="fr-FR" dirty="0" smtClean="0"/>
              <a:t>• </a:t>
            </a:r>
            <a:r>
              <a:rPr lang="fr-FR" i="1" dirty="0" smtClean="0"/>
              <a:t>La biopsie montre l'infiltrat lymphocytaire.</a:t>
            </a:r>
          </a:p>
          <a:p>
            <a:r>
              <a:rPr lang="fr-FR" dirty="0" smtClean="0"/>
              <a:t>• </a:t>
            </a:r>
            <a:r>
              <a:rPr lang="fr-FR" i="1" dirty="0" smtClean="0"/>
              <a:t>Le traitement repose sur les corticostéroïdes à fortes doses.</a:t>
            </a:r>
          </a:p>
          <a:p>
            <a:r>
              <a:rPr lang="fr-FR" dirty="0" smtClean="0"/>
              <a:t>• </a:t>
            </a:r>
            <a:r>
              <a:rPr lang="fr-FR" i="1" dirty="0" smtClean="0"/>
              <a:t>Le pronostic est généralement bon avec une réversibilité des lésions.</a:t>
            </a:r>
          </a:p>
          <a:p>
            <a:pPr>
              <a:buNone/>
            </a:pP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Rejets</a:t>
            </a:r>
            <a:br>
              <a:rPr lang="fr-FR" b="1" i="1"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b="1" i="1" dirty="0" smtClean="0"/>
              <a:t>3 Rejet aigu humoral:</a:t>
            </a:r>
          </a:p>
          <a:p>
            <a:r>
              <a:rPr lang="fr-FR" dirty="0" smtClean="0"/>
              <a:t>• </a:t>
            </a:r>
            <a:r>
              <a:rPr lang="fr-FR" i="1" dirty="0" smtClean="0"/>
              <a:t>Il est lié à l'agression de l'endothélium du greffon par des anticorps dirigés contre les</a:t>
            </a:r>
          </a:p>
          <a:p>
            <a:pPr>
              <a:buNone/>
            </a:pPr>
            <a:r>
              <a:rPr lang="fr-FR" i="1" dirty="0" smtClean="0"/>
              <a:t>antigènes HLA du donneur.</a:t>
            </a:r>
          </a:p>
          <a:p>
            <a:r>
              <a:rPr lang="fr-FR" dirty="0" smtClean="0"/>
              <a:t>• </a:t>
            </a:r>
            <a:r>
              <a:rPr lang="fr-FR" i="1" dirty="0" smtClean="0"/>
              <a:t>La biopsie montre typiquement une nécrose des cellules </a:t>
            </a:r>
            <a:r>
              <a:rPr lang="fr-FR" i="1" dirty="0" err="1" smtClean="0"/>
              <a:t>mononucléées</a:t>
            </a:r>
            <a:r>
              <a:rPr lang="fr-FR" i="1" dirty="0" smtClean="0"/>
              <a:t> et des polynucléaires neutrophiles dans les capillaires, avec un dépôt de complément (C4d) le long des capillaires.</a:t>
            </a:r>
          </a:p>
          <a:p>
            <a:r>
              <a:rPr lang="fr-FR" dirty="0" smtClean="0"/>
              <a:t>• </a:t>
            </a:r>
            <a:r>
              <a:rPr lang="fr-FR" i="1" dirty="0" smtClean="0"/>
              <a:t>Le diagnostic repose sur l'association des anomalies histologiques et de la présence dans le sérum d'un anticorps dirigé contre un antigène HLA du donneur.</a:t>
            </a:r>
          </a:p>
          <a:p>
            <a:r>
              <a:rPr lang="fr-FR" dirty="0" smtClean="0"/>
              <a:t>• </a:t>
            </a:r>
            <a:r>
              <a:rPr lang="fr-FR" i="1" dirty="0" smtClean="0"/>
              <a:t>Le traitement repose sur les échanges plasmatiques et les immunoglobulines polyvalentes, parfois associés au </a:t>
            </a:r>
            <a:r>
              <a:rPr lang="fr-FR" i="1" dirty="0" err="1" smtClean="0"/>
              <a:t>rituximab</a:t>
            </a:r>
            <a:r>
              <a:rPr lang="fr-FR" i="1" dirty="0" smtClean="0"/>
              <a:t>.</a:t>
            </a:r>
          </a:p>
          <a:p>
            <a:r>
              <a:rPr lang="fr-FR" dirty="0" smtClean="0"/>
              <a:t>• </a:t>
            </a:r>
            <a:r>
              <a:rPr lang="fr-FR" i="1" dirty="0" smtClean="0"/>
              <a:t>L'évolution est mauvaise avec une réversibilité incomplète et une évolution vers des</a:t>
            </a:r>
          </a:p>
          <a:p>
            <a:pPr>
              <a:buNone/>
            </a:pPr>
            <a:r>
              <a:rPr lang="fr-FR" i="1" dirty="0" smtClean="0"/>
              <a:t>lésions chroniques.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Rejets</a:t>
            </a:r>
            <a:endParaRPr lang="fr-FR" dirty="0"/>
          </a:p>
        </p:txBody>
      </p:sp>
      <p:sp>
        <p:nvSpPr>
          <p:cNvPr id="3" name="Espace réservé du contenu 2"/>
          <p:cNvSpPr>
            <a:spLocks noGrp="1"/>
          </p:cNvSpPr>
          <p:nvPr>
            <p:ph idx="1"/>
          </p:nvPr>
        </p:nvSpPr>
        <p:spPr/>
        <p:txBody>
          <a:bodyPr/>
          <a:lstStyle/>
          <a:p>
            <a:r>
              <a:rPr lang="fr-FR" b="1" i="1" dirty="0" smtClean="0"/>
              <a:t>4 Rejet chronique en lien </a:t>
            </a:r>
            <a:r>
              <a:rPr lang="fr-FR" sz="2400" b="1" i="1" dirty="0" smtClean="0"/>
              <a:t>avec</a:t>
            </a:r>
            <a:r>
              <a:rPr lang="fr-FR" b="1" i="1" dirty="0" smtClean="0"/>
              <a:t> la dysfonction chronique d'allogreffe:</a:t>
            </a:r>
          </a:p>
          <a:p>
            <a:pPr>
              <a:buNone/>
            </a:pPr>
            <a:endParaRPr lang="fr-FR" b="1" i="1" dirty="0" smtClean="0"/>
          </a:p>
          <a:p>
            <a:r>
              <a:rPr lang="fr-FR" dirty="0" smtClean="0"/>
              <a:t>• </a:t>
            </a:r>
            <a:r>
              <a:rPr lang="fr-FR" i="1" dirty="0" smtClean="0"/>
              <a:t>Entité histologique pure à médiation cellulaire ou humorale (si présence d'anticorps anti-HLA du donneur) caractérisée par une altération progressive de la fonction du greffon.</a:t>
            </a:r>
          </a:p>
          <a:p>
            <a:r>
              <a:rPr lang="fr-FR" i="1" dirty="0" smtClean="0"/>
              <a:t>Une autre cause de perte du greffon est la </a:t>
            </a:r>
            <a:r>
              <a:rPr lang="fr-FR" b="1" i="1" dirty="0" smtClean="0"/>
              <a:t>récidive de la maladie initiale, diagnostic différentiel </a:t>
            </a:r>
            <a:r>
              <a:rPr lang="fr-FR" i="1" dirty="0" smtClean="0"/>
              <a:t>de ces réactions de rejet.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TRANSPLANTATION HEPATIQUE</a:t>
            </a:r>
            <a:endParaRPr lang="fr-FR" dirty="0"/>
          </a:p>
        </p:txBody>
      </p:sp>
      <p:sp>
        <p:nvSpPr>
          <p:cNvPr id="3" name="Espace réservé du contenu 2"/>
          <p:cNvSpPr>
            <a:spLocks noGrp="1"/>
          </p:cNvSpPr>
          <p:nvPr>
            <p:ph idx="1"/>
          </p:nvPr>
        </p:nvSpPr>
        <p:spPr/>
        <p:txBody>
          <a:bodyPr/>
          <a:lstStyle/>
          <a:p>
            <a:r>
              <a:rPr lang="fr-FR" dirty="0" smtClean="0"/>
              <a:t>1-FOIE ENTIER: - en position </a:t>
            </a:r>
            <a:r>
              <a:rPr lang="fr-FR" dirty="0" err="1" smtClean="0"/>
              <a:t>orthotopique</a:t>
            </a:r>
            <a:r>
              <a:rPr lang="fr-FR" dirty="0" smtClean="0"/>
              <a:t> après exérèse du foie natif</a:t>
            </a:r>
          </a:p>
          <a:p>
            <a:pPr marL="0" indent="0">
              <a:buNone/>
            </a:pPr>
            <a:r>
              <a:rPr lang="fr-FR" dirty="0" smtClean="0"/>
              <a:t>                              - anastomoses: - cave</a:t>
            </a:r>
          </a:p>
          <a:p>
            <a:pPr marL="0" indent="0">
              <a:buNone/>
            </a:pPr>
            <a:r>
              <a:rPr lang="fr-FR" dirty="0"/>
              <a:t> </a:t>
            </a:r>
            <a:r>
              <a:rPr lang="fr-FR" dirty="0" smtClean="0"/>
              <a:t>                                                         - porte</a:t>
            </a:r>
          </a:p>
          <a:p>
            <a:pPr marL="0" indent="0">
              <a:buNone/>
            </a:pPr>
            <a:r>
              <a:rPr lang="fr-FR" dirty="0"/>
              <a:t> </a:t>
            </a:r>
            <a:r>
              <a:rPr lang="fr-FR" dirty="0" smtClean="0"/>
              <a:t>                                                         - artérielle ++++     </a:t>
            </a:r>
          </a:p>
          <a:p>
            <a:pPr marL="0" indent="0">
              <a:buNone/>
            </a:pPr>
            <a:r>
              <a:rPr lang="fr-FR" dirty="0"/>
              <a:t> </a:t>
            </a:r>
            <a:r>
              <a:rPr lang="fr-FR" dirty="0" smtClean="0"/>
              <a:t>                                                         - biliaire      </a:t>
            </a:r>
          </a:p>
          <a:p>
            <a:pPr marL="0" indent="0">
              <a:buNone/>
            </a:pPr>
            <a:r>
              <a:rPr lang="fr-FR" dirty="0"/>
              <a:t> </a:t>
            </a:r>
            <a:r>
              <a:rPr lang="fr-FR" dirty="0" smtClean="0"/>
              <a:t>2- foie partage: en 2 parties - lobe droit (adulte)</a:t>
            </a:r>
          </a:p>
          <a:p>
            <a:pPr marL="0" indent="0">
              <a:buNone/>
            </a:pPr>
            <a:r>
              <a:rPr lang="fr-FR" dirty="0"/>
              <a:t> </a:t>
            </a:r>
            <a:r>
              <a:rPr lang="fr-FR" dirty="0" smtClean="0"/>
              <a:t>                                                  - lobe gauche (enfant)                </a:t>
            </a:r>
            <a:endParaRPr lang="fr-FR" dirty="0"/>
          </a:p>
        </p:txBody>
      </p:sp>
    </p:spTree>
    <p:extLst>
      <p:ext uri="{BB962C8B-B14F-4D97-AF65-F5344CB8AC3E}">
        <p14:creationId xmlns="" xmlns:p14="http://schemas.microsoft.com/office/powerpoint/2010/main" val="2750865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TRANSPLANTATION HEPATIQUE</a:t>
            </a:r>
            <a:endParaRPr lang="fr-FR" dirty="0"/>
          </a:p>
        </p:txBody>
      </p:sp>
      <p:sp>
        <p:nvSpPr>
          <p:cNvPr id="3" name="Espace réservé du contenu 2"/>
          <p:cNvSpPr>
            <a:spLocks noGrp="1"/>
          </p:cNvSpPr>
          <p:nvPr>
            <p:ph idx="1"/>
          </p:nvPr>
        </p:nvSpPr>
        <p:spPr/>
        <p:txBody>
          <a:bodyPr>
            <a:normAutofit/>
          </a:bodyPr>
          <a:lstStyle/>
          <a:p>
            <a:r>
              <a:rPr lang="fr-FR" dirty="0" smtClean="0"/>
              <a:t>3- foie de donneur vivant: - foie droit (adulte)</a:t>
            </a:r>
          </a:p>
          <a:p>
            <a:pPr marL="0" indent="0">
              <a:buNone/>
            </a:pPr>
            <a:r>
              <a:rPr lang="fr-FR" dirty="0" smtClean="0"/>
              <a:t>                                                  - lobe gauche (enfant)</a:t>
            </a:r>
          </a:p>
          <a:p>
            <a:pPr marL="0" indent="0">
              <a:buNone/>
            </a:pPr>
            <a:r>
              <a:rPr lang="fr-FR" dirty="0"/>
              <a:t> </a:t>
            </a:r>
            <a:r>
              <a:rPr lang="fr-FR" dirty="0" smtClean="0"/>
              <a:t>  4- TH domino:</a:t>
            </a:r>
          </a:p>
          <a:p>
            <a:pPr marL="0" indent="0">
              <a:buNone/>
            </a:pPr>
            <a:r>
              <a:rPr lang="fr-FR" dirty="0"/>
              <a:t> </a:t>
            </a:r>
            <a:r>
              <a:rPr lang="fr-FR" dirty="0" smtClean="0"/>
              <a:t>      - neuropathie amyloïde</a:t>
            </a:r>
          </a:p>
          <a:p>
            <a:pPr marL="0" indent="0">
              <a:buNone/>
            </a:pPr>
            <a:r>
              <a:rPr lang="fr-FR" dirty="0"/>
              <a:t> </a:t>
            </a:r>
            <a:r>
              <a:rPr lang="fr-FR" dirty="0" smtClean="0"/>
              <a:t>      - </a:t>
            </a:r>
            <a:r>
              <a:rPr lang="fr-FR" dirty="0" err="1" smtClean="0"/>
              <a:t>transthyretine</a:t>
            </a:r>
            <a:r>
              <a:rPr lang="fr-FR" dirty="0" smtClean="0"/>
              <a:t>= neuropathie 20 a 30 ans d’évolution</a:t>
            </a:r>
          </a:p>
          <a:p>
            <a:pPr marL="0" indent="0">
              <a:buNone/>
            </a:pPr>
            <a:r>
              <a:rPr lang="fr-FR" dirty="0"/>
              <a:t> </a:t>
            </a:r>
            <a:r>
              <a:rPr lang="fr-FR" dirty="0" smtClean="0"/>
              <a:t>      - foie cadavérique                patient avec NA</a:t>
            </a:r>
          </a:p>
          <a:p>
            <a:pPr marL="0" indent="0">
              <a:buNone/>
            </a:pPr>
            <a:r>
              <a:rPr lang="fr-FR" dirty="0"/>
              <a:t> </a:t>
            </a:r>
            <a:r>
              <a:rPr lang="fr-FR" dirty="0" smtClean="0"/>
              <a:t>      - foie de la NA                       patient dont l'Esperance de vie &lt; 25ans</a:t>
            </a:r>
            <a:endParaRPr lang="fr-FR" dirty="0"/>
          </a:p>
        </p:txBody>
      </p:sp>
      <p:cxnSp>
        <p:nvCxnSpPr>
          <p:cNvPr id="5" name="Connecteur droit avec flèche 4"/>
          <p:cNvCxnSpPr/>
          <p:nvPr/>
        </p:nvCxnSpPr>
        <p:spPr>
          <a:xfrm flipV="1">
            <a:off x="4243388" y="4708525"/>
            <a:ext cx="101441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3814762" y="5143500"/>
            <a:ext cx="1185863" cy="1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241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TRANSPLANTATION HEPATIQUE</a:t>
            </a:r>
            <a:endParaRPr lang="fr-FR" dirty="0"/>
          </a:p>
        </p:txBody>
      </p:sp>
      <p:sp>
        <p:nvSpPr>
          <p:cNvPr id="3" name="Espace réservé du contenu 2"/>
          <p:cNvSpPr>
            <a:spLocks noGrp="1"/>
          </p:cNvSpPr>
          <p:nvPr>
            <p:ph idx="1"/>
          </p:nvPr>
        </p:nvSpPr>
        <p:spPr/>
        <p:txBody>
          <a:bodyPr/>
          <a:lstStyle/>
          <a:p>
            <a:r>
              <a:rPr lang="fr-FR" dirty="0" smtClean="0"/>
              <a:t>5- TH auxiliaire:</a:t>
            </a:r>
          </a:p>
          <a:p>
            <a:pPr marL="0" indent="0">
              <a:buNone/>
            </a:pPr>
            <a:r>
              <a:rPr lang="fr-FR" dirty="0"/>
              <a:t> </a:t>
            </a:r>
            <a:r>
              <a:rPr lang="fr-FR" dirty="0" smtClean="0"/>
              <a:t>            - transplantation d’un foie en laissant en place le foie natif</a:t>
            </a:r>
          </a:p>
          <a:p>
            <a:pPr marL="0" indent="0">
              <a:buNone/>
            </a:pPr>
            <a:r>
              <a:rPr lang="fr-FR" dirty="0"/>
              <a:t> </a:t>
            </a:r>
            <a:r>
              <a:rPr lang="fr-FR" dirty="0" smtClean="0"/>
              <a:t>            - hépatite fulminante</a:t>
            </a:r>
          </a:p>
          <a:p>
            <a:pPr marL="0" indent="0">
              <a:buNone/>
            </a:pPr>
            <a:r>
              <a:rPr lang="fr-FR" dirty="0"/>
              <a:t> </a:t>
            </a:r>
            <a:r>
              <a:rPr lang="fr-FR" dirty="0" smtClean="0"/>
              <a:t>            - abandonnée actuellement</a:t>
            </a:r>
            <a:endParaRPr lang="fr-FR" dirty="0"/>
          </a:p>
        </p:txBody>
      </p:sp>
    </p:spTree>
    <p:extLst>
      <p:ext uri="{BB962C8B-B14F-4D97-AF65-F5344CB8AC3E}">
        <p14:creationId xmlns="" xmlns:p14="http://schemas.microsoft.com/office/powerpoint/2010/main" val="2214864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Indication 	TH</a:t>
            </a:r>
            <a:endParaRPr lang="fr-FR" dirty="0"/>
          </a:p>
        </p:txBody>
      </p:sp>
      <p:sp>
        <p:nvSpPr>
          <p:cNvPr id="3" name="Espace réservé du contenu 2"/>
          <p:cNvSpPr>
            <a:spLocks noGrp="1"/>
          </p:cNvSpPr>
          <p:nvPr>
            <p:ph idx="1"/>
          </p:nvPr>
        </p:nvSpPr>
        <p:spPr/>
        <p:txBody>
          <a:bodyPr/>
          <a:lstStyle/>
          <a:p>
            <a:r>
              <a:rPr lang="fr-FR" dirty="0" smtClean="0"/>
              <a:t>1 </a:t>
            </a:r>
            <a:r>
              <a:rPr lang="fr-FR" u="sng" dirty="0" smtClean="0"/>
              <a:t>Insuffisance hépatique</a:t>
            </a:r>
            <a:r>
              <a:rPr lang="fr-FR" dirty="0" smtClean="0"/>
              <a:t>:</a:t>
            </a:r>
          </a:p>
          <a:p>
            <a:pPr>
              <a:buFontTx/>
              <a:buChar char="-"/>
            </a:pPr>
            <a:r>
              <a:rPr lang="fr-FR" dirty="0" smtClean="0"/>
              <a:t>Child C</a:t>
            </a:r>
          </a:p>
          <a:p>
            <a:pPr>
              <a:buFontTx/>
              <a:buChar char="-"/>
            </a:pPr>
            <a:r>
              <a:rPr lang="fr-FR" dirty="0" smtClean="0"/>
              <a:t>Child B avec ascite réfractaire, infection du liquide d’ascite, encéphalopathie</a:t>
            </a:r>
          </a:p>
          <a:p>
            <a:pPr>
              <a:buFontTx/>
              <a:buChar char="-"/>
            </a:pPr>
            <a:r>
              <a:rPr lang="fr-FR" dirty="0" smtClean="0"/>
              <a:t>Hépatite fulminante</a:t>
            </a:r>
          </a:p>
          <a:p>
            <a:pPr>
              <a:buNone/>
            </a:pPr>
            <a:r>
              <a:rPr lang="fr-FR" dirty="0" smtClean="0"/>
              <a:t>   </a:t>
            </a:r>
            <a:r>
              <a:rPr lang="fr-FR" u="sng" dirty="0" smtClean="0"/>
              <a:t>2 cancers hépatiques:</a:t>
            </a:r>
          </a:p>
          <a:p>
            <a:pPr>
              <a:buFontTx/>
              <a:buChar char="-"/>
            </a:pPr>
            <a:r>
              <a:rPr lang="fr-FR" dirty="0" smtClean="0"/>
              <a:t>CHC</a:t>
            </a:r>
          </a:p>
          <a:p>
            <a:pPr>
              <a:buFontTx/>
              <a:buChar char="-"/>
            </a:pPr>
            <a:r>
              <a:rPr lang="fr-FR" dirty="0" smtClean="0"/>
              <a:t>hépatoblastome</a:t>
            </a:r>
            <a:endParaRPr lang="fr-FR" dirty="0"/>
          </a:p>
        </p:txBody>
      </p:sp>
    </p:spTree>
    <p:extLst>
      <p:ext uri="{BB962C8B-B14F-4D97-AF65-F5344CB8AC3E}">
        <p14:creationId xmlns="" xmlns:p14="http://schemas.microsoft.com/office/powerpoint/2010/main" val="1182202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Indication 	TH																																																																																																																																																																																																																																																																																																																																																																																																																			Indication 	TH																																																																																																																																																																																																																																																																																																																																																																																																																					</a:t>
            </a:r>
            <a:endParaRPr lang="fr-FR" dirty="0"/>
          </a:p>
        </p:txBody>
      </p:sp>
      <p:sp>
        <p:nvSpPr>
          <p:cNvPr id="3" name="Espace réservé du contenu 2"/>
          <p:cNvSpPr>
            <a:spLocks noGrp="1"/>
          </p:cNvSpPr>
          <p:nvPr>
            <p:ph idx="1"/>
          </p:nvPr>
        </p:nvSpPr>
        <p:spPr/>
        <p:txBody>
          <a:bodyPr/>
          <a:lstStyle/>
          <a:p>
            <a:r>
              <a:rPr lang="fr-FR" u="sng" dirty="0" smtClean="0"/>
              <a:t>3 HTTP</a:t>
            </a:r>
          </a:p>
          <a:p>
            <a:pPr>
              <a:buFontTx/>
              <a:buChar char="-"/>
            </a:pPr>
            <a:r>
              <a:rPr lang="fr-FR" dirty="0" smtClean="0"/>
              <a:t>HD répétées après échec des traitements</a:t>
            </a:r>
          </a:p>
          <a:p>
            <a:pPr>
              <a:buFontTx/>
              <a:buChar char="-"/>
            </a:pPr>
            <a:r>
              <a:rPr lang="fr-FR" dirty="0" smtClean="0"/>
              <a:t>Ascite réfractaire</a:t>
            </a:r>
          </a:p>
          <a:p>
            <a:pPr>
              <a:buFontTx/>
              <a:buChar char="-"/>
            </a:pPr>
            <a:r>
              <a:rPr lang="fr-FR" dirty="0" smtClean="0"/>
              <a:t>Syndrome hépato-pulmonaire</a:t>
            </a:r>
          </a:p>
          <a:p>
            <a:pPr>
              <a:buNone/>
            </a:pPr>
            <a:r>
              <a:rPr lang="fr-FR" dirty="0" smtClean="0"/>
              <a:t>  </a:t>
            </a:r>
            <a:r>
              <a:rPr lang="fr-FR" u="sng" dirty="0" smtClean="0"/>
              <a:t>4 maladies </a:t>
            </a:r>
            <a:r>
              <a:rPr lang="fr-FR" u="sng" dirty="0" err="1" smtClean="0"/>
              <a:t>cholestatiques</a:t>
            </a:r>
            <a:r>
              <a:rPr lang="fr-FR" u="sng" dirty="0" smtClean="0"/>
              <a:t> chroniques</a:t>
            </a:r>
            <a:r>
              <a:rPr lang="fr-FR" dirty="0" smtClean="0"/>
              <a:t>:</a:t>
            </a:r>
          </a:p>
          <a:p>
            <a:pPr>
              <a:buNone/>
            </a:pPr>
            <a:r>
              <a:rPr lang="fr-FR" dirty="0" smtClean="0"/>
              <a:t> -atrésie des VB</a:t>
            </a:r>
          </a:p>
          <a:p>
            <a:pPr>
              <a:buNone/>
            </a:pPr>
            <a:r>
              <a:rPr lang="fr-FR" dirty="0" smtClean="0"/>
              <a:t> -</a:t>
            </a:r>
            <a:r>
              <a:rPr lang="fr-FR" dirty="0" err="1" smtClean="0"/>
              <a:t>cholangite</a:t>
            </a:r>
            <a:r>
              <a:rPr lang="fr-FR" dirty="0" smtClean="0"/>
              <a:t> sclérosante primitive</a:t>
            </a:r>
          </a:p>
          <a:p>
            <a:pPr>
              <a:buNone/>
            </a:pPr>
            <a:r>
              <a:rPr lang="fr-FR" dirty="0" smtClean="0"/>
              <a:t> -cirrhose biliaire primitive</a:t>
            </a:r>
            <a:endParaRPr lang="fr-FR" dirty="0"/>
          </a:p>
        </p:txBody>
      </p:sp>
    </p:spTree>
    <p:extLst>
      <p:ext uri="{BB962C8B-B14F-4D97-AF65-F5344CB8AC3E}">
        <p14:creationId xmlns="" xmlns:p14="http://schemas.microsoft.com/office/powerpoint/2010/main" val="3408189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Indication 	TH	</a:t>
            </a:r>
            <a:endParaRPr lang="fr-FR" dirty="0"/>
          </a:p>
        </p:txBody>
      </p:sp>
      <p:sp>
        <p:nvSpPr>
          <p:cNvPr id="3" name="Espace réservé du contenu 2"/>
          <p:cNvSpPr>
            <a:spLocks noGrp="1"/>
          </p:cNvSpPr>
          <p:nvPr>
            <p:ph idx="1"/>
          </p:nvPr>
        </p:nvSpPr>
        <p:spPr/>
        <p:txBody>
          <a:bodyPr/>
          <a:lstStyle/>
          <a:p>
            <a:r>
              <a:rPr lang="fr-FR" u="sng" dirty="0" smtClean="0"/>
              <a:t>5 maladies génétiques</a:t>
            </a:r>
          </a:p>
          <a:p>
            <a:pPr>
              <a:buNone/>
            </a:pPr>
            <a:endParaRPr lang="fr-FR" u="sng" dirty="0" smtClean="0"/>
          </a:p>
          <a:p>
            <a:pPr>
              <a:buFontTx/>
              <a:buChar char="-"/>
            </a:pPr>
            <a:r>
              <a:rPr lang="fr-FR" dirty="0" smtClean="0"/>
              <a:t>Hémochromatose</a:t>
            </a:r>
          </a:p>
          <a:p>
            <a:pPr>
              <a:buFontTx/>
              <a:buChar char="-"/>
            </a:pPr>
            <a:r>
              <a:rPr lang="fr-FR" dirty="0" smtClean="0"/>
              <a:t>WILSON</a:t>
            </a:r>
            <a:endParaRPr lang="fr-FR" dirty="0"/>
          </a:p>
        </p:txBody>
      </p:sp>
    </p:spTree>
    <p:extLst>
      <p:ext uri="{BB962C8B-B14F-4D97-AF65-F5344CB8AC3E}">
        <p14:creationId xmlns="" xmlns:p14="http://schemas.microsoft.com/office/powerpoint/2010/main" val="3961000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Contre-indications TH</a:t>
            </a:r>
            <a:endParaRPr lang="fr-FR" dirty="0"/>
          </a:p>
        </p:txBody>
      </p:sp>
      <p:sp>
        <p:nvSpPr>
          <p:cNvPr id="3" name="Espace réservé du contenu 2"/>
          <p:cNvSpPr>
            <a:spLocks noGrp="1"/>
          </p:cNvSpPr>
          <p:nvPr>
            <p:ph idx="1"/>
          </p:nvPr>
        </p:nvSpPr>
        <p:spPr/>
        <p:txBody>
          <a:bodyPr/>
          <a:lstStyle/>
          <a:p>
            <a:r>
              <a:rPr lang="fr-FR" dirty="0" smtClean="0"/>
              <a:t>Tares majeures</a:t>
            </a:r>
          </a:p>
          <a:p>
            <a:r>
              <a:rPr lang="fr-FR" dirty="0" smtClean="0"/>
              <a:t>Cancers évolutifs</a:t>
            </a:r>
          </a:p>
          <a:p>
            <a:r>
              <a:rPr lang="fr-FR" dirty="0" smtClean="0"/>
              <a:t>Infection évolutive</a:t>
            </a:r>
          </a:p>
          <a:p>
            <a:r>
              <a:rPr lang="fr-FR" dirty="0" smtClean="0"/>
              <a:t>Troubles psychiatriques</a:t>
            </a:r>
          </a:p>
          <a:p>
            <a:r>
              <a:rPr lang="fr-FR" dirty="0" smtClean="0"/>
              <a:t>Absence de sevrage alcoolique</a:t>
            </a:r>
          </a:p>
          <a:p>
            <a:r>
              <a:rPr lang="fr-FR" dirty="0" smtClean="0"/>
              <a:t>Réplication virale B</a:t>
            </a:r>
            <a:endParaRPr lang="fr-FR" dirty="0"/>
          </a:p>
        </p:txBody>
      </p:sp>
    </p:spTree>
    <p:extLst>
      <p:ext uri="{BB962C8B-B14F-4D97-AF65-F5344CB8AC3E}">
        <p14:creationId xmlns="" xmlns:p14="http://schemas.microsoft.com/office/powerpoint/2010/main" val="153565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474344" y="1433739"/>
            <a:ext cx="11058525" cy="4889500"/>
          </a:xfrm>
          <a:prstGeom prst="rect">
            <a:avLst/>
          </a:prstGeom>
        </p:spPr>
      </p:pic>
    </p:spTree>
    <p:extLst>
      <p:ext uri="{BB962C8B-B14F-4D97-AF65-F5344CB8AC3E}">
        <p14:creationId xmlns="" xmlns:p14="http://schemas.microsoft.com/office/powerpoint/2010/main" val="236046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complications</a:t>
            </a:r>
            <a:endParaRPr lang="fr-FR" dirty="0"/>
          </a:p>
        </p:txBody>
      </p:sp>
      <p:sp>
        <p:nvSpPr>
          <p:cNvPr id="3" name="Espace réservé du contenu 2"/>
          <p:cNvSpPr>
            <a:spLocks noGrp="1"/>
          </p:cNvSpPr>
          <p:nvPr>
            <p:ph idx="1"/>
          </p:nvPr>
        </p:nvSpPr>
        <p:spPr/>
        <p:txBody>
          <a:bodyPr/>
          <a:lstStyle/>
          <a:p>
            <a:r>
              <a:rPr lang="fr-FR" u="sng" dirty="0" smtClean="0"/>
              <a:t>1-Chirurgicales</a:t>
            </a:r>
          </a:p>
          <a:p>
            <a:pPr>
              <a:buNone/>
            </a:pPr>
            <a:r>
              <a:rPr lang="fr-FR" dirty="0" smtClean="0"/>
              <a:t>-hémorragie</a:t>
            </a:r>
          </a:p>
          <a:p>
            <a:pPr>
              <a:buNone/>
            </a:pPr>
            <a:r>
              <a:rPr lang="fr-FR" dirty="0" smtClean="0"/>
              <a:t>-sténose et fistule biliaire</a:t>
            </a:r>
          </a:p>
          <a:p>
            <a:pPr>
              <a:buNone/>
            </a:pPr>
            <a:r>
              <a:rPr lang="fr-FR" dirty="0" smtClean="0"/>
              <a:t>-thrombose VP.VCI.AH</a:t>
            </a:r>
          </a:p>
          <a:p>
            <a:pPr>
              <a:buNone/>
            </a:pPr>
            <a:r>
              <a:rPr lang="fr-FR" u="sng" dirty="0" smtClean="0"/>
              <a:t> 2-infectieuses</a:t>
            </a:r>
          </a:p>
          <a:p>
            <a:pPr>
              <a:buNone/>
            </a:pPr>
            <a:r>
              <a:rPr lang="fr-FR" dirty="0" smtClean="0"/>
              <a:t>-bactérienne</a:t>
            </a:r>
          </a:p>
          <a:p>
            <a:pPr>
              <a:buNone/>
            </a:pPr>
            <a:r>
              <a:rPr lang="fr-FR" dirty="0" smtClean="0"/>
              <a:t>-virale (CMV)</a:t>
            </a:r>
          </a:p>
          <a:p>
            <a:pPr>
              <a:buNone/>
            </a:pPr>
            <a:r>
              <a:rPr lang="fr-FR" dirty="0" smtClean="0"/>
              <a:t>-fungique (candida)</a:t>
            </a:r>
            <a:endParaRPr lang="fr-FR" dirty="0"/>
          </a:p>
        </p:txBody>
      </p:sp>
    </p:spTree>
    <p:extLst>
      <p:ext uri="{BB962C8B-B14F-4D97-AF65-F5344CB8AC3E}">
        <p14:creationId xmlns="" xmlns:p14="http://schemas.microsoft.com/office/powerpoint/2010/main" val="1400684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complications</a:t>
            </a:r>
            <a:endParaRPr lang="fr-FR" dirty="0"/>
          </a:p>
        </p:txBody>
      </p:sp>
      <p:sp>
        <p:nvSpPr>
          <p:cNvPr id="3" name="Espace réservé du contenu 2"/>
          <p:cNvSpPr>
            <a:spLocks noGrp="1"/>
          </p:cNvSpPr>
          <p:nvPr>
            <p:ph idx="1"/>
          </p:nvPr>
        </p:nvSpPr>
        <p:spPr/>
        <p:txBody>
          <a:bodyPr/>
          <a:lstStyle/>
          <a:p>
            <a:r>
              <a:rPr lang="fr-FR" u="sng" dirty="0" smtClean="0"/>
              <a:t>Immunologiques</a:t>
            </a:r>
            <a:r>
              <a:rPr lang="fr-FR" dirty="0" smtClean="0"/>
              <a:t> (rejet)</a:t>
            </a:r>
          </a:p>
          <a:p>
            <a:endParaRPr lang="fr-FR" dirty="0" smtClean="0"/>
          </a:p>
          <a:p>
            <a:pPr>
              <a:buNone/>
            </a:pPr>
            <a:endParaRPr lang="fr-FR" dirty="0" smtClean="0"/>
          </a:p>
          <a:p>
            <a:r>
              <a:rPr lang="fr-FR" u="sng" dirty="0" smtClean="0"/>
              <a:t>Néoplasiques</a:t>
            </a:r>
            <a:r>
              <a:rPr lang="fr-FR" dirty="0" smtClean="0"/>
              <a:t> ( sarcome de KAPOSI)</a:t>
            </a:r>
          </a:p>
          <a:p>
            <a:pPr>
              <a:buNone/>
            </a:pPr>
            <a:endParaRPr lang="fr-FR" dirty="0" smtClean="0"/>
          </a:p>
          <a:p>
            <a:pPr>
              <a:buNone/>
            </a:pPr>
            <a:endParaRPr lang="fr-FR" dirty="0" smtClean="0"/>
          </a:p>
          <a:p>
            <a:r>
              <a:rPr lang="fr-FR" dirty="0" smtClean="0"/>
              <a:t>Récidive de la maladie initiale</a:t>
            </a:r>
            <a:endParaRPr lang="fr-FR" dirty="0"/>
          </a:p>
        </p:txBody>
      </p:sp>
    </p:spTree>
    <p:extLst>
      <p:ext uri="{BB962C8B-B14F-4D97-AF65-F5344CB8AC3E}">
        <p14:creationId xmlns="" xmlns:p14="http://schemas.microsoft.com/office/powerpoint/2010/main" val="4218044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perspectives</a:t>
            </a:r>
            <a:endParaRPr lang="fr-FR" dirty="0"/>
          </a:p>
        </p:txBody>
      </p:sp>
      <p:pic>
        <p:nvPicPr>
          <p:cNvPr id="25601" name="Picture 1" descr="C:\Users\user\Downloads\c souches.jpg"/>
          <p:cNvPicPr>
            <a:picLocks noGrp="1" noChangeAspect="1" noChangeArrowheads="1"/>
          </p:cNvPicPr>
          <p:nvPr>
            <p:ph idx="1"/>
          </p:nvPr>
        </p:nvPicPr>
        <p:blipFill>
          <a:blip r:embed="rId2"/>
          <a:srcRect/>
          <a:stretch>
            <a:fillRect/>
          </a:stretch>
        </p:blipFill>
        <p:spPr bwMode="auto">
          <a:xfrm>
            <a:off x="1744662" y="1825625"/>
            <a:ext cx="8702676" cy="4351338"/>
          </a:xfrm>
          <a:prstGeom prst="rect">
            <a:avLst/>
          </a:prstGeom>
          <a:noFill/>
        </p:spPr>
      </p:pic>
    </p:spTree>
    <p:extLst>
      <p:ext uri="{BB962C8B-B14F-4D97-AF65-F5344CB8AC3E}">
        <p14:creationId xmlns="" xmlns:p14="http://schemas.microsoft.com/office/powerpoint/2010/main" val="1852728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perspectives</a:t>
            </a:r>
            <a:endParaRPr lang="fr-FR" dirty="0"/>
          </a:p>
        </p:txBody>
      </p:sp>
      <p:pic>
        <p:nvPicPr>
          <p:cNvPr id="24577" name="Picture 1" descr="C:\Users\user\Downloads\téléchargement (13).jpg"/>
          <p:cNvPicPr>
            <a:picLocks noGrp="1" noChangeAspect="1" noChangeArrowheads="1"/>
          </p:cNvPicPr>
          <p:nvPr>
            <p:ph idx="1"/>
          </p:nvPr>
        </p:nvPicPr>
        <p:blipFill>
          <a:blip r:embed="rId2"/>
          <a:srcRect/>
          <a:stretch>
            <a:fillRect/>
          </a:stretch>
        </p:blipFill>
        <p:spPr bwMode="auto">
          <a:xfrm>
            <a:off x="2063931" y="2011680"/>
            <a:ext cx="7981406" cy="4088674"/>
          </a:xfrm>
          <a:prstGeom prst="rect">
            <a:avLst/>
          </a:prstGeom>
          <a:noFill/>
        </p:spPr>
      </p:pic>
    </p:spTree>
    <p:extLst>
      <p:ext uri="{BB962C8B-B14F-4D97-AF65-F5344CB8AC3E}">
        <p14:creationId xmlns="" xmlns:p14="http://schemas.microsoft.com/office/powerpoint/2010/main" val="164912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 Les greffes d’organes ,de tissus , et de cellules constituent des soins de haut niveau et reflètent le niveau de la médecine d’un pays .</a:t>
            </a:r>
          </a:p>
          <a:p>
            <a:r>
              <a:rPr lang="fr-FR" dirty="0" smtClean="0"/>
              <a:t> • Les remplacements d’organes défectueux représentent la médecine moderne et avec l’allongement de l’ espérance de vie dans notre pays, la demande ira en augmentant .</a:t>
            </a:r>
          </a:p>
          <a:p>
            <a:r>
              <a:rPr lang="fr-FR" dirty="0" smtClean="0"/>
              <a:t> • La volonté politique permuteras sans aucun doute d’impulser un programme national de développement des greffes d’organes de tissus et de cellules. </a:t>
            </a:r>
            <a:endParaRPr lang="fr-FR" dirty="0"/>
          </a:p>
        </p:txBody>
      </p:sp>
    </p:spTree>
    <p:extLst>
      <p:ext uri="{BB962C8B-B14F-4D97-AF65-F5344CB8AC3E}">
        <p14:creationId xmlns="" xmlns:p14="http://schemas.microsoft.com/office/powerpoint/2010/main" val="107377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HISTORIQUE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 7 décembre </a:t>
            </a:r>
            <a:r>
              <a:rPr lang="fr-FR" dirty="0" smtClean="0">
                <a:hlinkClick r:id="rId2" tooltip="1905"/>
              </a:rPr>
              <a:t>1905</a:t>
            </a:r>
            <a:r>
              <a:rPr lang="fr-FR" dirty="0" smtClean="0"/>
              <a:t> a eu lieu la première greffe de </a:t>
            </a:r>
            <a:r>
              <a:rPr lang="fr-FR" dirty="0" smtClean="0">
                <a:hlinkClick r:id="rId3" tooltip="Cornée"/>
              </a:rPr>
              <a:t>cornée</a:t>
            </a:r>
            <a:endParaRPr lang="fr-FR" dirty="0" smtClean="0"/>
          </a:p>
          <a:p>
            <a:r>
              <a:rPr lang="fr-FR" dirty="0" smtClean="0"/>
              <a:t>La première </a:t>
            </a:r>
            <a:r>
              <a:rPr lang="fr-FR" dirty="0" smtClean="0">
                <a:hlinkClick r:id="rId4" tooltip="Transplantation rénale"/>
              </a:rPr>
              <a:t>transplantation rénale</a:t>
            </a:r>
            <a:r>
              <a:rPr lang="fr-FR" dirty="0" smtClean="0"/>
              <a:t> à partir d'un donneur vivant a eu lieu en </a:t>
            </a:r>
            <a:r>
              <a:rPr lang="fr-FR" dirty="0" smtClean="0">
                <a:hlinkClick r:id="rId5" tooltip="1952"/>
              </a:rPr>
              <a:t>1952</a:t>
            </a:r>
            <a:r>
              <a:rPr lang="fr-FR" dirty="0" smtClean="0"/>
              <a:t> </a:t>
            </a:r>
          </a:p>
          <a:p>
            <a:r>
              <a:rPr lang="fr-FR" dirty="0" smtClean="0"/>
              <a:t>En </a:t>
            </a:r>
            <a:r>
              <a:rPr lang="fr-FR" dirty="0" smtClean="0">
                <a:hlinkClick r:id="rId6" tooltip="1954 en science"/>
              </a:rPr>
              <a:t>1954</a:t>
            </a:r>
            <a:r>
              <a:rPr lang="fr-FR" dirty="0" smtClean="0"/>
              <a:t>, l'Américain </a:t>
            </a:r>
            <a:r>
              <a:rPr lang="fr-FR" dirty="0" smtClean="0">
                <a:hlinkClick r:id="rId7" tooltip="Joseph Murray (médecin)"/>
              </a:rPr>
              <a:t>Joseph Murray</a:t>
            </a:r>
            <a:r>
              <a:rPr lang="fr-FR" dirty="0" smtClean="0"/>
              <a:t> réalise la première transplantation rénale réussie au monde, en la pratiquant sur des </a:t>
            </a:r>
            <a:r>
              <a:rPr lang="fr-FR" u="sng" dirty="0" smtClean="0">
                <a:hlinkClick r:id="rId8"/>
              </a:rPr>
              <a:t>jumeaux monozygotes</a:t>
            </a:r>
            <a:endParaRPr lang="fr-FR" u="sng" dirty="0" smtClean="0"/>
          </a:p>
          <a:p>
            <a:r>
              <a:rPr lang="fr-FR" dirty="0" smtClean="0"/>
              <a:t>La première </a:t>
            </a:r>
            <a:r>
              <a:rPr lang="fr-FR" dirty="0" smtClean="0">
                <a:hlinkClick r:id="rId9" tooltip="Transplantation de moelle osseuse"/>
              </a:rPr>
              <a:t>transplantation de moelle osseuse</a:t>
            </a:r>
            <a:r>
              <a:rPr lang="fr-FR" dirty="0" smtClean="0"/>
              <a:t> a été faite en </a:t>
            </a:r>
            <a:r>
              <a:rPr lang="fr-FR" dirty="0" smtClean="0">
                <a:hlinkClick r:id="rId10" tooltip="1957"/>
              </a:rPr>
              <a:t>1957</a:t>
            </a:r>
            <a:endParaRPr lang="fr-FR" dirty="0" smtClean="0"/>
          </a:p>
          <a:p>
            <a:r>
              <a:rPr lang="fr-FR" dirty="0" smtClean="0"/>
              <a:t>La première </a:t>
            </a:r>
            <a:r>
              <a:rPr lang="fr-FR" dirty="0" smtClean="0">
                <a:hlinkClick r:id="rId11" tooltip="Transplantation hépatique"/>
              </a:rPr>
              <a:t>transplantation de foie</a:t>
            </a:r>
            <a:r>
              <a:rPr lang="fr-FR" dirty="0" smtClean="0"/>
              <a:t> a eu lieu en </a:t>
            </a:r>
            <a:r>
              <a:rPr lang="fr-FR" u="sng" dirty="0" smtClean="0">
                <a:hlinkClick r:id="rId12"/>
              </a:rPr>
              <a:t>1963</a:t>
            </a:r>
            <a:r>
              <a:rPr lang="fr-FR" dirty="0" smtClean="0"/>
              <a:t> par le P</a:t>
            </a:r>
            <a:r>
              <a:rPr lang="fr-FR" baseline="30000" dirty="0" smtClean="0"/>
              <a:t>r</a:t>
            </a:r>
            <a:r>
              <a:rPr lang="fr-FR" dirty="0" smtClean="0"/>
              <a:t> </a:t>
            </a:r>
            <a:r>
              <a:rPr lang="fr-FR" dirty="0" smtClean="0">
                <a:hlinkClick r:id="rId13" tooltip="Thomas Starzl"/>
              </a:rPr>
              <a:t>Thomas </a:t>
            </a:r>
            <a:r>
              <a:rPr lang="fr-FR" dirty="0" err="1" smtClean="0">
                <a:hlinkClick r:id="rId13" tooltip="Thomas Starzl"/>
              </a:rPr>
              <a:t>Starzl</a:t>
            </a:r>
            <a:endParaRPr lang="fr-FR" dirty="0" smtClean="0"/>
          </a:p>
          <a:p>
            <a:r>
              <a:rPr lang="fr-FR" dirty="0" smtClean="0"/>
              <a:t>La première </a:t>
            </a:r>
            <a:r>
              <a:rPr lang="fr-FR" dirty="0" smtClean="0">
                <a:hlinkClick r:id="rId14" tooltip="Greffe de main (page inexistante)"/>
              </a:rPr>
              <a:t>greffe de main</a:t>
            </a:r>
            <a:r>
              <a:rPr lang="fr-FR" dirty="0" smtClean="0"/>
              <a:t> </a:t>
            </a:r>
            <a:r>
              <a:rPr lang="fr-FR" b="1" dirty="0" smtClean="0">
                <a:hlinkClick r:id="rId15" tooltip="en:Hand transplantation"/>
              </a:rPr>
              <a:t>(en)</a:t>
            </a:r>
            <a:r>
              <a:rPr lang="fr-FR" dirty="0" smtClean="0"/>
              <a:t>  </a:t>
            </a:r>
            <a:r>
              <a:rPr lang="fr-FR" u="sng" dirty="0" smtClean="0">
                <a:hlinkClick r:id="rId16"/>
              </a:rPr>
              <a:t>1964</a:t>
            </a:r>
            <a:r>
              <a:rPr lang="fr-FR" dirty="0" smtClean="0"/>
              <a:t> </a:t>
            </a:r>
          </a:p>
          <a:p>
            <a:r>
              <a:rPr lang="fr-FR" dirty="0" smtClean="0"/>
              <a:t>La première </a:t>
            </a:r>
            <a:r>
              <a:rPr lang="fr-FR" dirty="0" smtClean="0">
                <a:hlinkClick r:id="rId17" tooltip="Transplantation cardiaque"/>
              </a:rPr>
              <a:t>transplantation cardiaque</a:t>
            </a:r>
            <a:r>
              <a:rPr lang="fr-FR" dirty="0" smtClean="0"/>
              <a:t> a eu lieu en </a:t>
            </a:r>
            <a:r>
              <a:rPr lang="fr-FR" dirty="0" smtClean="0">
                <a:hlinkClick r:id="rId18" tooltip="1967"/>
              </a:rPr>
              <a:t>1967</a:t>
            </a:r>
            <a:endParaRPr lang="fr-FR" dirty="0" smtClean="0"/>
          </a:p>
          <a:p>
            <a:r>
              <a:rPr lang="fr-FR" dirty="0" smtClean="0">
                <a:hlinkClick r:id="rId19" tooltip="1979"/>
              </a:rPr>
              <a:t>1979</a:t>
            </a:r>
            <a:r>
              <a:rPr lang="fr-FR" dirty="0" smtClean="0"/>
              <a:t> : première greffe de </a:t>
            </a:r>
            <a:r>
              <a:rPr lang="fr-FR" dirty="0" smtClean="0">
                <a:hlinkClick r:id="rId20" tooltip="Trachée"/>
              </a:rPr>
              <a:t>trachée</a:t>
            </a:r>
            <a:endParaRPr lang="fr-FR" baseline="30000" dirty="0" smtClean="0"/>
          </a:p>
          <a:p>
            <a:r>
              <a:rPr lang="fr-FR" dirty="0" smtClean="0"/>
              <a:t>La première transplantation du </a:t>
            </a:r>
            <a:r>
              <a:rPr lang="fr-FR" dirty="0" smtClean="0">
                <a:hlinkClick r:id="rId21" tooltip="Poumon"/>
              </a:rPr>
              <a:t>poumon</a:t>
            </a:r>
            <a:r>
              <a:rPr lang="fr-FR" dirty="0" smtClean="0"/>
              <a:t> a eu lieu en </a:t>
            </a:r>
            <a:r>
              <a:rPr lang="fr-FR" dirty="0" smtClean="0">
                <a:hlinkClick r:id="rId22" tooltip="Belgique"/>
              </a:rPr>
              <a:t>Belgique</a:t>
            </a:r>
            <a:r>
              <a:rPr lang="fr-FR" dirty="0" smtClean="0"/>
              <a:t> en </a:t>
            </a:r>
            <a:r>
              <a:rPr lang="fr-FR" dirty="0" smtClean="0">
                <a:hlinkClick r:id="rId23" tooltip="1968"/>
              </a:rPr>
              <a:t>1968</a:t>
            </a:r>
            <a:r>
              <a:rPr lang="fr-FR" dirty="0" smtClean="0"/>
              <a: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HISTORIQUE</a:t>
            </a:r>
            <a:endParaRPr lang="fr-FR" dirty="0"/>
          </a:p>
        </p:txBody>
      </p:sp>
      <p:sp>
        <p:nvSpPr>
          <p:cNvPr id="3" name="Espace réservé du contenu 2"/>
          <p:cNvSpPr>
            <a:spLocks noGrp="1"/>
          </p:cNvSpPr>
          <p:nvPr>
            <p:ph idx="1"/>
          </p:nvPr>
        </p:nvSpPr>
        <p:spPr/>
        <p:txBody>
          <a:bodyPr/>
          <a:lstStyle/>
          <a:p>
            <a:r>
              <a:rPr lang="fr-FR" dirty="0" smtClean="0"/>
              <a:t>En </a:t>
            </a:r>
            <a:r>
              <a:rPr lang="fr-FR" dirty="0" smtClean="0">
                <a:hlinkClick r:id="rId2" tooltip="2009"/>
              </a:rPr>
              <a:t>2009</a:t>
            </a:r>
            <a:r>
              <a:rPr lang="fr-FR" dirty="0" smtClean="0"/>
              <a:t>, le 4 et 5 avril, une greffe simultanée du visage et des mains sur un homme brûlé lors d'un accident est réalisée à l'</a:t>
            </a:r>
            <a:r>
              <a:rPr lang="fr-FR" u="sng" dirty="0" smtClean="0">
                <a:hlinkClick r:id="rId3"/>
              </a:rPr>
              <a:t>hôpital Henri-Mondor</a:t>
            </a:r>
            <a:r>
              <a:rPr lang="fr-FR" dirty="0" smtClean="0"/>
              <a:t> </a:t>
            </a:r>
          </a:p>
          <a:p>
            <a:r>
              <a:rPr lang="fr-FR" dirty="0" smtClean="0"/>
              <a:t>En 2010 a lieu la première </a:t>
            </a:r>
            <a:r>
              <a:rPr lang="fr-FR" u="sng" dirty="0" smtClean="0">
                <a:hlinkClick r:id="rId4"/>
              </a:rPr>
              <a:t>greffe totale de visage</a:t>
            </a:r>
            <a:r>
              <a:rPr lang="fr-FR" dirty="0" smtClean="0"/>
              <a:t> </a:t>
            </a:r>
          </a:p>
          <a:p>
            <a:r>
              <a:rPr lang="fr-FR" dirty="0" smtClean="0"/>
              <a:t>Le prix Nobel de médecine 2012 a été décerné au Japonais </a:t>
            </a:r>
            <a:r>
              <a:rPr lang="fr-FR" dirty="0" err="1" smtClean="0"/>
              <a:t>Shinya</a:t>
            </a:r>
            <a:r>
              <a:rPr lang="fr-FR" dirty="0" smtClean="0"/>
              <a:t> </a:t>
            </a:r>
            <a:r>
              <a:rPr lang="fr-FR" dirty="0" err="1" smtClean="0"/>
              <a:t>Yamanaka</a:t>
            </a:r>
            <a:r>
              <a:rPr lang="fr-FR" dirty="0" smtClean="0"/>
              <a:t> (photo) et au Britannique John B. </a:t>
            </a:r>
            <a:r>
              <a:rPr lang="fr-FR" dirty="0" err="1" smtClean="0"/>
              <a:t>Gurdon</a:t>
            </a:r>
            <a:r>
              <a:rPr lang="fr-FR" dirty="0" smtClean="0"/>
              <a:t>. Cellules souches</a:t>
            </a:r>
          </a:p>
          <a:p>
            <a:r>
              <a:rPr lang="fr-FR" dirty="0" smtClean="0"/>
              <a:t>En 2014, première </a:t>
            </a:r>
            <a:r>
              <a:rPr lang="fr-FR" u="sng" dirty="0" smtClean="0">
                <a:hlinkClick r:id="rId5"/>
              </a:rPr>
              <a:t>greffe d'utérus</a:t>
            </a:r>
            <a:endParaRPr lang="fr-FR" u="sng" dirty="0" smtClean="0"/>
          </a:p>
          <a:p>
            <a:r>
              <a:rPr lang="fr-FR" dirty="0" smtClean="0"/>
              <a:t>En 2021 et pour la première fois, une </a:t>
            </a:r>
            <a:r>
              <a:rPr lang="fr-FR" dirty="0" smtClean="0">
                <a:hlinkClick r:id="rId6" tooltip="Xénogreffe"/>
              </a:rPr>
              <a:t>xénogreffe</a:t>
            </a:r>
            <a:r>
              <a:rPr lang="fr-FR" dirty="0" smtClean="0"/>
              <a:t> d'un </a:t>
            </a:r>
            <a:r>
              <a:rPr lang="fr-FR" dirty="0" smtClean="0">
                <a:hlinkClick r:id="rId7" tooltip="Rein"/>
              </a:rPr>
              <a:t>rein</a:t>
            </a:r>
            <a:r>
              <a:rPr lang="fr-FR" dirty="0" smtClean="0"/>
              <a:t> de porc a été réalisée sur un patient humain aux Etats-Unis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665253" y="1799114"/>
            <a:ext cx="4695825" cy="3124200"/>
          </a:xfrm>
          <a:prstGeom prst="rect">
            <a:avLst/>
          </a:prstGeom>
          <a:noFill/>
          <a:ln w="9525">
            <a:noFill/>
            <a:miter lim="800000"/>
            <a:headEnd/>
            <a:tailEnd/>
          </a:ln>
          <a:effectLst/>
        </p:spPr>
      </p:pic>
      <p:pic>
        <p:nvPicPr>
          <p:cNvPr id="2052" name="Picture 4" descr="Dr. Thomas Starzl after surgery, Pittsburgh, Pennsylvania, c. 1990.jpg"/>
          <p:cNvPicPr>
            <a:picLocks noChangeAspect="1" noChangeArrowheads="1"/>
          </p:cNvPicPr>
          <p:nvPr/>
        </p:nvPicPr>
        <p:blipFill>
          <a:blip r:embed="rId3"/>
          <a:srcRect/>
          <a:stretch>
            <a:fillRect/>
          </a:stretch>
        </p:blipFill>
        <p:spPr bwMode="auto">
          <a:xfrm>
            <a:off x="6322423" y="1787042"/>
            <a:ext cx="5016137" cy="311152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Transplantation: Historique en Algérie </a:t>
            </a:r>
          </a:p>
          <a:p>
            <a:r>
              <a:rPr lang="fr-FR" dirty="0" smtClean="0"/>
              <a:t>• La greffe de cornée: débute en I963 a ALGER puis arrêt total. Reprise de l’activité en 2001 avec des greffons importés. </a:t>
            </a:r>
          </a:p>
          <a:p>
            <a:r>
              <a:rPr lang="fr-FR" dirty="0" smtClean="0"/>
              <a:t>• La greffe de rein: débute en1986 au CHU de Mustapha sur donneur vivant apparenté. La 1ére greffe à partir d’un donneur cadavérique est réalisée à Constantine en 2002. </a:t>
            </a:r>
          </a:p>
          <a:p>
            <a:r>
              <a:rPr lang="fr-FR" dirty="0" smtClean="0"/>
              <a:t>• La 1ére greffe de moelle osseuse est pratiquée en 1998 au service d’hématologie du CPMC </a:t>
            </a:r>
            <a:endParaRPr lang="fr-FR" dirty="0"/>
          </a:p>
        </p:txBody>
      </p:sp>
    </p:spTree>
    <p:extLst>
      <p:ext uri="{BB962C8B-B14F-4D97-AF65-F5344CB8AC3E}">
        <p14:creationId xmlns="" xmlns:p14="http://schemas.microsoft.com/office/powerpoint/2010/main" val="150073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Types de greffe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endParaRPr lang="fr-FR" dirty="0"/>
          </a:p>
          <a:p>
            <a:r>
              <a:rPr lang="fr-FR" dirty="0"/>
              <a:t>Les types de greffes peuvent être classés suivant l'origine du greffon :</a:t>
            </a:r>
          </a:p>
          <a:p>
            <a:r>
              <a:rPr lang="fr-FR" dirty="0">
                <a:hlinkClick r:id="rId2" tooltip="Autogreffe"/>
              </a:rPr>
              <a:t>autogreffe</a:t>
            </a:r>
            <a:r>
              <a:rPr lang="fr-FR" dirty="0"/>
              <a:t> : le greffon appartient au receveur. Il s'agit essentiellement de </a:t>
            </a:r>
            <a:r>
              <a:rPr lang="fr-FR" dirty="0">
                <a:hlinkClick r:id="rId3" tooltip="Tissu biologique"/>
              </a:rPr>
              <a:t>tissus</a:t>
            </a:r>
            <a:r>
              <a:rPr lang="fr-FR" dirty="0"/>
              <a:t> ou de </a:t>
            </a:r>
            <a:r>
              <a:rPr lang="fr-FR" dirty="0">
                <a:hlinkClick r:id="rId4" tooltip="Cellule (biologie)"/>
              </a:rPr>
              <a:t>cellules</a:t>
            </a:r>
            <a:r>
              <a:rPr lang="fr-FR" dirty="0"/>
              <a:t> ;</a:t>
            </a:r>
          </a:p>
          <a:p>
            <a:r>
              <a:rPr lang="fr-FR" dirty="0">
                <a:hlinkClick r:id="rId5" tooltip="Isogreffe"/>
              </a:rPr>
              <a:t>isogreffe</a:t>
            </a:r>
            <a:r>
              <a:rPr lang="fr-FR" dirty="0"/>
              <a:t> : le greffon appartient au jumeau monozygote du receveur, cas par essence rarissime ;</a:t>
            </a:r>
          </a:p>
          <a:p>
            <a:r>
              <a:rPr lang="fr-FR" dirty="0">
                <a:hlinkClick r:id="rId6" tooltip="Allogreffe"/>
              </a:rPr>
              <a:t>allogreffe</a:t>
            </a:r>
            <a:r>
              <a:rPr lang="fr-FR" dirty="0"/>
              <a:t> : le donneur et le receveur appartiennent à la même </a:t>
            </a:r>
            <a:r>
              <a:rPr lang="fr-FR" dirty="0">
                <a:hlinkClick r:id="rId7" tooltip="Espèce"/>
              </a:rPr>
              <a:t>espèce</a:t>
            </a:r>
            <a:r>
              <a:rPr lang="fr-FR" dirty="0"/>
              <a:t>. C'est le cas le plus fréquent ;</a:t>
            </a:r>
          </a:p>
          <a:p>
            <a:r>
              <a:rPr lang="fr-FR" dirty="0">
                <a:hlinkClick r:id="rId8" tooltip="Xénogreffe"/>
              </a:rPr>
              <a:t>xénogreffe</a:t>
            </a:r>
            <a:r>
              <a:rPr lang="fr-FR" dirty="0"/>
              <a:t> : le donneur est d'une espèce différente mais proche génétiquement du receveur. Les xénogreffes sont pour l'instant essentiellement expérimentales.</a:t>
            </a:r>
          </a:p>
          <a:p>
            <a:endParaRPr lang="fr-FR" dirty="0"/>
          </a:p>
        </p:txBody>
      </p:sp>
    </p:spTree>
    <p:extLst>
      <p:ext uri="{BB962C8B-B14F-4D97-AF65-F5344CB8AC3E}">
        <p14:creationId xmlns="" xmlns:p14="http://schemas.microsoft.com/office/powerpoint/2010/main" val="379031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4860</TotalTime>
  <Words>2881</Words>
  <Application>Microsoft Office PowerPoint</Application>
  <PresentationFormat>Personnalisé</PresentationFormat>
  <Paragraphs>285</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   République Algérienne Démocratique et Populaire Ministère de l’Enseignement Supérieur et de la Recherche Scientifique  Université Constantine 3 Faculté de Médecine Département de Médecine  Généralités sur la transplantation d’organes</vt:lpstr>
      <vt:lpstr>introduction</vt:lpstr>
      <vt:lpstr>introduction</vt:lpstr>
      <vt:lpstr>Diapositive 4</vt:lpstr>
      <vt:lpstr>HISTORIQUE</vt:lpstr>
      <vt:lpstr>HISTORIQUE</vt:lpstr>
      <vt:lpstr>Diapositive 7</vt:lpstr>
      <vt:lpstr>Diapositive 8</vt:lpstr>
      <vt:lpstr>Types de greffe </vt:lpstr>
      <vt:lpstr>DONNEURS</vt:lpstr>
      <vt:lpstr>DONNEURS</vt:lpstr>
      <vt:lpstr>Diapositive 12</vt:lpstr>
      <vt:lpstr>DONNEURS</vt:lpstr>
      <vt:lpstr>DONNEURS</vt:lpstr>
      <vt:lpstr>DONNEURS</vt:lpstr>
      <vt:lpstr>CHOIX DU DONNEUR</vt:lpstr>
      <vt:lpstr>CHOIX DU DONNEUR</vt:lpstr>
      <vt:lpstr>CHOIX DU DONNEUR</vt:lpstr>
      <vt:lpstr> Principes des lois de bioéthique </vt:lpstr>
      <vt:lpstr>Principes des lois de bioéthique </vt:lpstr>
      <vt:lpstr> Rôle de l'Agence de biomédecine </vt:lpstr>
      <vt:lpstr>AGENCE DE BIOMEDECINE</vt:lpstr>
      <vt:lpstr>AGENCE DE BIOMEDECINE</vt:lpstr>
      <vt:lpstr>Compatibilité immunologique et immunosuppression </vt:lpstr>
      <vt:lpstr>Compatibilité immunologique et immunosuppression</vt:lpstr>
      <vt:lpstr>Compatibilité immunologique et immunosuppression</vt:lpstr>
      <vt:lpstr> Règles de compatibilité en transplantation </vt:lpstr>
      <vt:lpstr> Immunosuppresseurs </vt:lpstr>
      <vt:lpstr> Rejets </vt:lpstr>
      <vt:lpstr>Rejets </vt:lpstr>
      <vt:lpstr>Rejets </vt:lpstr>
      <vt:lpstr>Rejets</vt:lpstr>
      <vt:lpstr>TRANSPLANTATION HEPATIQUE</vt:lpstr>
      <vt:lpstr>TRANSPLANTATION HEPATIQUE</vt:lpstr>
      <vt:lpstr>TRANSPLANTATION HEPATIQUE</vt:lpstr>
      <vt:lpstr>Indication  TH</vt:lpstr>
      <vt:lpstr>Indication  TH                                                                                                                                                                                                                                                                                                                                                                                                                   Indication  TH                                                                                                                                                                                                                                                                                                                                                                                                                     </vt:lpstr>
      <vt:lpstr>Indication  TH </vt:lpstr>
      <vt:lpstr>Contre-indications TH</vt:lpstr>
      <vt:lpstr>complications</vt:lpstr>
      <vt:lpstr>complications</vt:lpstr>
      <vt:lpstr>perspectives</vt:lpstr>
      <vt:lpstr>perspectives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Généralités sur la transplantation d’organes</dc:title>
  <dc:creator>user</dc:creator>
  <cp:lastModifiedBy>user</cp:lastModifiedBy>
  <cp:revision>79</cp:revision>
  <dcterms:created xsi:type="dcterms:W3CDTF">2021-11-16T20:43:48Z</dcterms:created>
  <dcterms:modified xsi:type="dcterms:W3CDTF">2021-11-23T21:18:03Z</dcterms:modified>
</cp:coreProperties>
</file>