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4"/>
  </p:notesMasterIdLst>
  <p:sldIdLst>
    <p:sldId id="256" r:id="rId2"/>
    <p:sldId id="461" r:id="rId3"/>
    <p:sldId id="317" r:id="rId4"/>
    <p:sldId id="328" r:id="rId5"/>
    <p:sldId id="488" r:id="rId6"/>
    <p:sldId id="489" r:id="rId7"/>
    <p:sldId id="394" r:id="rId8"/>
    <p:sldId id="267" r:id="rId9"/>
    <p:sldId id="268" r:id="rId10"/>
    <p:sldId id="269" r:id="rId11"/>
    <p:sldId id="491" r:id="rId12"/>
    <p:sldId id="270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7C127"/>
    <a:srgbClr val="00FF00"/>
    <a:srgbClr val="000000"/>
    <a:srgbClr val="FFFF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B1CB7B-C7C5-4AB5-8575-AF375288AA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ar-D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0D354-7A9A-4C64-B4ED-B5D656A4EC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CDEA0E-149E-4A82-B8C9-27F7627B6B37}" type="datetimeFigureOut">
              <a:rPr lang="ar-DZ"/>
              <a:pPr>
                <a:defRPr/>
              </a:pPr>
              <a:t>03-08-1443</a:t>
            </a:fld>
            <a:endParaRPr lang="ar-D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A8FEB5-86BD-406E-9FC4-12D78C9534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D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77924F-281B-46D8-B975-E7A37DE57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96D12-599A-42D7-AFA9-4435581AE0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ar-D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B1663-A701-4F1C-89E8-17D0C7089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D089F60-8BB7-445C-B104-ED6AE3D211BD}" type="slidenum">
              <a:rPr lang="ar-DZ" altLang="fr-FR"/>
              <a:pPr/>
              <a:t>‹N°›</a:t>
            </a:fld>
            <a:endParaRPr lang="ar-DZ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D89BE6-2A83-40E9-A2E6-08B5C8D0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75D4E0-3424-4798-BD6F-EF7D5E6E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EC4F78-BF61-4A38-BE84-2DCB859D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A5-38F2-451A-9745-158A80C597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236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2BBCA-1C5B-48DF-8C6D-EDA040F3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B3A8AC-1560-45F5-A313-AA45FDE8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9D5D3-F8A6-415E-B16B-298C2085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689A1-72DF-431E-8A2B-ED1215D106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599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4D5C46-B2B1-4D65-A54B-9DBCFFF3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1CE88-5A5D-4905-B4FB-AC16BDE35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9346F9-7984-4945-A10E-9DC12AE8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4A600-4F42-434E-9EFF-DA894BE55A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97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CD2CEF-5FD5-4F3A-BB15-BB606715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4ABB5-CD9D-4458-ACA5-C44AB6EB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18C8F-D662-4B43-9181-807A5F20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A0634-5EFE-45BA-889E-0799265A24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56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F9FC24-5124-4A5F-8026-7C3B3A08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C342A0-D738-4D49-B07B-708BD0C9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A55BE-F983-47D1-8E0B-1B64B37B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11BE2-F4F5-4A8A-A97D-F6D42C2CA4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88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C102058-6A18-4B01-AD99-C953ACDA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4B20FCB-894B-4FF5-ABB3-D9C28FC3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E0614EB-D9FB-4A97-AF79-94579B64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4466D-024D-4FFA-85D6-2519F0F0D3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746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3CF3B4-61F5-4F69-8883-76BEFC87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26892F0-FBBC-4AE3-B97D-7F6C4626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87577EF-3815-4CB8-B324-6230AF06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C281B-D5BA-4F66-BD0F-22512D7FCC4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95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E727997-CB3F-4423-A3C1-DAE4FD0B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0759A45-3852-4486-8209-694CC7A5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1792B1D-85F1-4401-B9D0-128CD60F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7F037-BC3E-4CFD-8164-FF06B886EA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371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8404E39-557B-4866-A2D3-A15543FE2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D5534EE8-1BD5-4478-91C6-A6732C12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4CEC7FC-A893-4805-BB47-628CBAE0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C57B9-2EAB-44D3-AA56-1828E73BAC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624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45C56AF-7C33-46CD-8BFF-FC29669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3E75557-11B5-4F17-89BD-8B864152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257DFDA-AAE6-45A6-A739-129F91BA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EF784-D1CF-48CA-92D5-660D6FCC9DC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460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C722E91-6048-432F-BD88-8BAE8FE6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CA004BE-07BE-47AE-A549-9E0D49F4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6EE2D50-4E70-429A-AA0E-67522207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9C758-167E-403C-8804-AAADB8B52E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4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7A2B209C-9AE2-4291-B7AE-3DBA9B5C5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AE31561F-5DB8-494B-9C69-6543C7E79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5B6AD0-2CC8-42AD-80D3-527690764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B66CA-A1D1-4684-8FDF-67A3F1A21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34A24-EBAF-4A04-9B36-21D7B2BA7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B4D2CF3-7B4E-4A96-A6B2-BFFCBDE15A1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38CDF532-7FA9-4D27-959C-E9518F8A7B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68538" y="4581525"/>
            <a:ext cx="4897437" cy="7191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Dr BOUHOUCHE.H</a:t>
            </a:r>
          </a:p>
          <a:p>
            <a:pPr eaLnBrk="1" hangingPunct="1"/>
            <a:r>
              <a:rPr lang="fr-FR" altLang="en-US"/>
              <a:t>Maitre assistant Hépato-Gastro-Entérologie</a:t>
            </a:r>
          </a:p>
          <a:p>
            <a:pPr eaLnBrk="1" hangingPunct="1"/>
            <a:endParaRPr lang="fr-FR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222D16C-707F-41E3-B04F-FF1F10ED5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2349500"/>
            <a:ext cx="5832475" cy="76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GASTRITES AIGUES </a:t>
            </a:r>
            <a:endParaRPr lang="fr-FR" alt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95CC29AE-8571-4926-952F-B04EB139D6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FR" altLang="fr-FR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fr-FR" altLang="fr-FR" sz="2800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histologiques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altLang="fr-FR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(Biopsies pas tjrs nécessaire</a:t>
            </a: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fr-FR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Altération de l’épithélium S²= desquamation + diminution mucosécretion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Congestion vasculaire et oedeme du chorion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Infiltration du chorion PN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Pas lymphocytes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fr-FR" alt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61824CD-D9D6-4EC9-BD12-0FCAF3AAC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74063" cy="1366838"/>
          </a:xfrm>
        </p:spPr>
        <p:txBody>
          <a:bodyPr/>
          <a:lstStyle/>
          <a:p>
            <a:pPr eaLnBrk="1" hangingPunct="1"/>
            <a:br>
              <a:rPr lang="fr-FR" altLang="fr-FR" sz="3600">
                <a:solidFill>
                  <a:srgbClr val="FF0000"/>
                </a:solidFill>
              </a:rPr>
            </a:br>
            <a:r>
              <a:rPr lang="fr-FR" altLang="fr-FR" sz="36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D43358-2308-47F8-A894-826918179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013"/>
            <a:ext cx="8229600" cy="64420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ETIOLOGIES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Gastrites aigues infectieuses</a:t>
            </a:r>
          </a:p>
          <a:p>
            <a:pPr marL="984250" indent="-257175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Bactérienne HP </a:t>
            </a:r>
          </a:p>
          <a:p>
            <a:pPr marL="984250" indent="-257175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Virale (CMV HSV); Parasitaire; Mycotique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Gastrites aigues </a:t>
            </a:r>
            <a:r>
              <a:rPr lang="fr-FR" sz="2800" b="1" u="sng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Iatrogenes</a:t>
            </a: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84250" indent="-257175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AINS; CTC; Radiothérapie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Gastrites aigues de Stress</a:t>
            </a:r>
          </a:p>
          <a:p>
            <a:pPr marL="984250" indent="-257175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État septique grave; État de choc;</a:t>
            </a:r>
          </a:p>
          <a:p>
            <a:pPr marL="984250" indent="-257175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Polytraumatisé  </a:t>
            </a:r>
          </a:p>
          <a:p>
            <a:pPr marL="974725" indent="-249238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Brulure étendues; Insuffisance viscérale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Gastrites aigues toxiques  </a:t>
            </a:r>
          </a:p>
          <a:p>
            <a:pPr marL="1068388" eaLnBrk="1" fontAlgn="auto" hangingPunct="1"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Alcool; Caustiques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ar-D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B6889547-7CEF-4763-A089-B0875D2ED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4650" y="198438"/>
            <a:ext cx="8229600" cy="55340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dirty="0"/>
              <a:t>  </a:t>
            </a:r>
            <a:endParaRPr lang="en-US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Mesures d'urgence si nécessaire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Anti sécrétoire  = IPP/ anti H2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peros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/IV)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TRT étiologique=  </a:t>
            </a:r>
          </a:p>
          <a:p>
            <a:pPr marL="727075" indent="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ATB</a:t>
            </a:r>
          </a:p>
          <a:p>
            <a:pPr marL="717550" indent="9525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Arrêt substances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gastrotoxiques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Chirurgie =  exceptionnelle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Prévention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E24525-EAAA-43D8-BDD5-E7F6C26C6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339856F-0B4C-4105-9179-EB53F7E4A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362950" cy="5472113"/>
          </a:xfrm>
        </p:spPr>
        <p:txBody>
          <a:bodyPr/>
          <a:lstStyle/>
          <a:p>
            <a:pPr eaLnBrk="1" hangingPunct="1">
              <a:defRPr/>
            </a:pPr>
            <a:endParaRPr lang="fr-FR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ar-DZ" alt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ar-DZ" alt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ar-DZ" alt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ar-DZ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ar-DZ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alt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érals</a:t>
            </a: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gastrites aigues </a:t>
            </a:r>
          </a:p>
          <a:p>
            <a:pPr eaLnBrk="1" hangingPunct="1">
              <a:defRPr/>
            </a:pP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Etiologies </a:t>
            </a:r>
          </a:p>
          <a:p>
            <a:pPr eaLnBrk="1" hangingPunct="1">
              <a:defRPr/>
            </a:pP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298CE65-E1D4-4F40-ADF9-BABF19E8C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136650" y="981075"/>
            <a:ext cx="8229600" cy="1512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ar-D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ar-DZ" b="1" dirty="0">
                <a:solidFill>
                  <a:srgbClr val="FF0000"/>
                </a:solidFill>
                <a:latin typeface="Times New Roman" pitchFamily="18" charset="0"/>
              </a:rPr>
              <a:t>                        </a:t>
            </a:r>
            <a:r>
              <a:rPr lang="ar-DZ" b="1" u="sng" dirty="0">
                <a:solidFill>
                  <a:srgbClr val="FF0000"/>
                </a:solidFill>
                <a:latin typeface="Times New Roman" pitchFamily="18" charset="0"/>
              </a:rPr>
              <a:t>INTRODUCTION</a:t>
            </a:r>
            <a:b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fr-FR" sz="4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40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  <a:br>
              <a:rPr lang="fr-FR" sz="4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fr-FR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fr-FR" sz="4000" b="1" dirty="0">
                <a:solidFill>
                  <a:srgbClr val="27C127"/>
                </a:solidFill>
                <a:latin typeface="Times New Roman" pitchFamily="18" charset="0"/>
                <a:cs typeface="Times New Roman" pitchFamily="18" charset="0"/>
              </a:rPr>
              <a:t>Histologique </a:t>
            </a:r>
            <a:r>
              <a:rPr lang="fr-FR" sz="40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4000" b="1" dirty="0">
                <a:solidFill>
                  <a:srgbClr val="FF0000"/>
                </a:solidFill>
              </a:rPr>
            </a:br>
            <a:r>
              <a:rPr lang="fr-FR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828E486-5857-4247-812C-503FFFA4B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616325"/>
            <a:ext cx="8229600" cy="37004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  Etat inflammatoire </a:t>
            </a:r>
            <a:r>
              <a:rPr lang="fr-FR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aigue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de la muqueuse gastrique:</a:t>
            </a:r>
          </a:p>
          <a:p>
            <a:pPr marL="0" indent="0" algn="ctr" eaLnBrk="1" fontAlgn="auto" hangingPunct="1">
              <a:lnSpc>
                <a:spcPct val="3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eaLnBrk="1" fontAlgn="auto" hangingPunct="1">
              <a:lnSpc>
                <a:spcPct val="30000"/>
              </a:lnSpc>
              <a:spcAft>
                <a:spcPts val="0"/>
              </a:spcAft>
              <a:defRPr/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Infiltrat inflammatoire a </a:t>
            </a:r>
            <a:r>
              <a:rPr lang="fr-FR" sz="3600" u="sng" dirty="0">
                <a:latin typeface="Times New Roman" pitchFamily="18" charset="0"/>
                <a:cs typeface="Times New Roman" pitchFamily="18" charset="0"/>
              </a:rPr>
              <a:t>polynucléaire </a:t>
            </a:r>
          </a:p>
          <a:p>
            <a:pPr eaLnBrk="1" fontAlgn="auto" hangingPunct="1">
              <a:lnSpc>
                <a:spcPct val="30000"/>
              </a:lnSpc>
              <a:spcAft>
                <a:spcPts val="0"/>
              </a:spcAft>
              <a:defRPr/>
            </a:pPr>
            <a:endParaRPr lang="fr-FR" sz="36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3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3600" u="sng" dirty="0">
                <a:latin typeface="Times New Roman" pitchFamily="18" charset="0"/>
                <a:cs typeface="Times New Roman" pitchFamily="18" charset="0"/>
              </a:rPr>
              <a:t>neutrophiles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CD676A-EB8E-40A1-805B-9A22B6B25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339975" y="128588"/>
            <a:ext cx="8229600" cy="1139825"/>
          </a:xfrm>
        </p:spPr>
        <p:txBody>
          <a:bodyPr/>
          <a:lstStyle/>
          <a:p>
            <a:pPr algn="ctr" eaLnBrk="1" hangingPunct="1"/>
            <a:r>
              <a:rPr lang="fr-FR" altLang="fr-FR" sz="4000" b="1">
                <a:solidFill>
                  <a:schemeClr val="accent1"/>
                </a:solidFill>
              </a:rPr>
              <a:t>2. </a:t>
            </a:r>
            <a:r>
              <a:rPr lang="fr-FR" altLang="fr-FR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Intérêt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905BD4-7F51-45AF-93ED-69DDFF7884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229600" cy="37433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fr-FR" altLang="fr-FR">
              <a:solidFill>
                <a:schemeClr val="accent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Pathologie fréquente</a:t>
            </a:r>
            <a:endParaRPr lang="en-US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Souvent révélée par les complications (hémorragie; perforation)</a:t>
            </a:r>
            <a:endParaRPr lang="en-US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Endoscopie haute double intérêt (diagnostic; pronostic) </a:t>
            </a:r>
            <a:endParaRPr lang="en-US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Causes multiples (Inf; Mdct; Toxiq; Stress) </a:t>
            </a:r>
            <a:endParaRPr lang="en-US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TRT (Med; prévention)</a:t>
            </a:r>
            <a:endParaRPr lang="en-US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fr-FR" alt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BCFE7017-7775-4CE8-A717-0363F93E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388"/>
            <a:ext cx="7704138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fr-FR" altLang="fr-FR" sz="2800" i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80000"/>
              </a:lnSpc>
            </a:pPr>
            <a:r>
              <a:rPr lang="fr-FR" altLang="fr-FR" sz="2000" i="1">
                <a:latin typeface="Arial" panose="020B0604020202020204" pitchFamily="34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7171" name="Text Box 9">
            <a:extLst>
              <a:ext uri="{FF2B5EF4-FFF2-40B4-BE49-F238E27FC236}">
                <a16:creationId xmlns:a16="http://schemas.microsoft.com/office/drawing/2014/main" id="{91C18D93-B036-4EBB-8DC1-40A1D389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916238"/>
            <a:ext cx="4611687" cy="584200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altLang="fr-F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Facteur Agression</a:t>
            </a:r>
            <a:endParaRPr lang="en-US" altLang="fr-FR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20">
            <a:extLst>
              <a:ext uri="{FF2B5EF4-FFF2-40B4-BE49-F238E27FC236}">
                <a16:creationId xmlns:a16="http://schemas.microsoft.com/office/drawing/2014/main" id="{FDF2ED2E-A547-45E4-8BD8-3C03A9B4C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620838"/>
            <a:ext cx="3779838" cy="369887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ar-DZ" altLang="fr-FR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 = Equilibre</a:t>
            </a:r>
            <a:endParaRPr lang="fr-FR" altLang="fr-FR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73" name="Rectangle 21">
            <a:extLst>
              <a:ext uri="{FF2B5EF4-FFF2-40B4-BE49-F238E27FC236}">
                <a16:creationId xmlns:a16="http://schemas.microsoft.com/office/drawing/2014/main" id="{3B6847C1-7407-48FE-B225-19B7B4545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854325"/>
            <a:ext cx="3563937" cy="503238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Moyen défense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25974" name="Rectangle 22">
            <a:extLst>
              <a:ext uri="{FF2B5EF4-FFF2-40B4-BE49-F238E27FC236}">
                <a16:creationId xmlns:a16="http://schemas.microsoft.com/office/drawing/2014/main" id="{F8FF1D17-5718-4C3E-9008-7F29E51C1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437063"/>
            <a:ext cx="410527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Mucus + bicarbonate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Épithélium S²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Débit sanguin</a:t>
            </a: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5975" name="Rectangle 23">
            <a:extLst>
              <a:ext uri="{FF2B5EF4-FFF2-40B4-BE49-F238E27FC236}">
                <a16:creationId xmlns:a16="http://schemas.microsoft.com/office/drawing/2014/main" id="{83933A92-51FE-44E3-A54F-3544EA17F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437063"/>
            <a:ext cx="4032250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H+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Pepsine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Sels biliaires </a:t>
            </a:r>
            <a:endParaRPr lang="fr-FR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Line 26">
            <a:extLst>
              <a:ext uri="{FF2B5EF4-FFF2-40B4-BE49-F238E27FC236}">
                <a16:creationId xmlns:a16="http://schemas.microsoft.com/office/drawing/2014/main" id="{C71DFB5F-85E8-4D91-9284-B5284E3F4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3429000"/>
            <a:ext cx="0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27">
            <a:extLst>
              <a:ext uri="{FF2B5EF4-FFF2-40B4-BE49-F238E27FC236}">
                <a16:creationId xmlns:a16="http://schemas.microsoft.com/office/drawing/2014/main" id="{7478D4A5-AA7A-45C7-BA21-11161BBB4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3644900"/>
            <a:ext cx="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AutoShape 30">
            <a:extLst>
              <a:ext uri="{FF2B5EF4-FFF2-40B4-BE49-F238E27FC236}">
                <a16:creationId xmlns:a16="http://schemas.microsoft.com/office/drawing/2014/main" id="{3640DF52-4F32-48FC-B235-F8256360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917700"/>
            <a:ext cx="215900" cy="863600"/>
          </a:xfrm>
          <a:prstGeom prst="curvedRightArrow">
            <a:avLst>
              <a:gd name="adj1" fmla="val 80000"/>
              <a:gd name="adj2" fmla="val 1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ar-DZ" altLang="fr-FR"/>
          </a:p>
        </p:txBody>
      </p:sp>
      <p:sp>
        <p:nvSpPr>
          <p:cNvPr id="7179" name="AutoShape 31">
            <a:extLst>
              <a:ext uri="{FF2B5EF4-FFF2-40B4-BE49-F238E27FC236}">
                <a16:creationId xmlns:a16="http://schemas.microsoft.com/office/drawing/2014/main" id="{B35762EA-DD9F-49AA-9ADA-ABFF5B015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1989138"/>
            <a:ext cx="360363" cy="863600"/>
          </a:xfrm>
          <a:prstGeom prst="curvedLeftArrow">
            <a:avLst>
              <a:gd name="adj1" fmla="val 47929"/>
              <a:gd name="adj2" fmla="val 9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ar-DZ" altLang="fr-FR"/>
          </a:p>
        </p:txBody>
      </p:sp>
      <p:sp>
        <p:nvSpPr>
          <p:cNvPr id="7180" name="Rectangle 1">
            <a:extLst>
              <a:ext uri="{FF2B5EF4-FFF2-40B4-BE49-F238E27FC236}">
                <a16:creationId xmlns:a16="http://schemas.microsoft.com/office/drawing/2014/main" id="{A6DBB2EE-C677-4B3F-A8DD-B882B784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88913"/>
            <a:ext cx="5578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ar-DZ" altLang="fr-FR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  <a:endParaRPr lang="ar-DZ" altLang="fr-FR" sz="4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>
            <a:extLst>
              <a:ext uri="{FF2B5EF4-FFF2-40B4-BE49-F238E27FC236}">
                <a16:creationId xmlns:a16="http://schemas.microsoft.com/office/drawing/2014/main" id="{EF1D475D-F0F1-45CC-8E75-15F907BD0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349500"/>
            <a:ext cx="3600450" cy="954088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Caustique</a:t>
            </a:r>
            <a:r>
              <a:rPr lang="fr-FR" altLang="fr-F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alt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fr-FR" altLang="fr-F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5" name="Rectangle 20">
            <a:extLst>
              <a:ext uri="{FF2B5EF4-FFF2-40B4-BE49-F238E27FC236}">
                <a16:creationId xmlns:a16="http://schemas.microsoft.com/office/drawing/2014/main" id="{968A32B3-3D5F-4F8E-8886-73C261F2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404813"/>
            <a:ext cx="3349625" cy="1076325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</a:t>
            </a:r>
          </a:p>
          <a:p>
            <a:pPr algn="ctr"/>
            <a:r>
              <a:rPr lang="fr-FR" altLang="fr-FR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AINS</a:t>
            </a:r>
          </a:p>
        </p:txBody>
      </p:sp>
      <p:sp>
        <p:nvSpPr>
          <p:cNvPr id="125973" name="Rectangle 21">
            <a:extLst>
              <a:ext uri="{FF2B5EF4-FFF2-40B4-BE49-F238E27FC236}">
                <a16:creationId xmlns:a16="http://schemas.microsoft.com/office/drawing/2014/main" id="{8687E385-5142-4633-969E-823E73AFE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4105275" cy="1150938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Altération barrière M-B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Diminution débit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sg</a:t>
            </a:r>
            <a:endParaRPr lang="fr-FR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75" name="Rectangle 23">
            <a:extLst>
              <a:ext uri="{FF2B5EF4-FFF2-40B4-BE49-F238E27FC236}">
                <a16:creationId xmlns:a16="http://schemas.microsoft.com/office/drawing/2014/main" id="{A7FB2B2F-2A30-49EB-B4A9-8E2E36EDF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4868863"/>
            <a:ext cx="40322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Déséquilibre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Gastrites aigues</a:t>
            </a:r>
            <a:endParaRPr lang="fr-FR" b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Line 27">
            <a:extLst>
              <a:ext uri="{FF2B5EF4-FFF2-40B4-BE49-F238E27FC236}">
                <a16:creationId xmlns:a16="http://schemas.microsoft.com/office/drawing/2014/main" id="{FF436654-5634-4FA2-8BB5-663879949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571875"/>
            <a:ext cx="0" cy="1296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30">
            <a:extLst>
              <a:ext uri="{FF2B5EF4-FFF2-40B4-BE49-F238E27FC236}">
                <a16:creationId xmlns:a16="http://schemas.microsoft.com/office/drawing/2014/main" id="{CBFE7E5D-5709-42B0-A581-D6F5A905F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5" y="1196975"/>
            <a:ext cx="395288" cy="863600"/>
          </a:xfrm>
          <a:prstGeom prst="curvedRightArrow">
            <a:avLst>
              <a:gd name="adj1" fmla="val 79996"/>
              <a:gd name="adj2" fmla="val 16000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ar-DZ" altLang="fr-FR"/>
          </a:p>
        </p:txBody>
      </p:sp>
      <p:sp>
        <p:nvSpPr>
          <p:cNvPr id="8200" name="AutoShape 31">
            <a:extLst>
              <a:ext uri="{FF2B5EF4-FFF2-40B4-BE49-F238E27FC236}">
                <a16:creationId xmlns:a16="http://schemas.microsoft.com/office/drawing/2014/main" id="{6B4035AB-6674-4889-B7D1-7F220469D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125538"/>
            <a:ext cx="504825" cy="863600"/>
          </a:xfrm>
          <a:prstGeom prst="curvedLeftArrow">
            <a:avLst>
              <a:gd name="adj1" fmla="val 47931"/>
              <a:gd name="adj2" fmla="val 9586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ar-DZ" altLang="fr-FR"/>
          </a:p>
        </p:txBody>
      </p:sp>
      <p:sp>
        <p:nvSpPr>
          <p:cNvPr id="8201" name="Line 27">
            <a:extLst>
              <a:ext uri="{FF2B5EF4-FFF2-40B4-BE49-F238E27FC236}">
                <a16:creationId xmlns:a16="http://schemas.microsoft.com/office/drawing/2014/main" id="{65F23EF1-2A6C-4FF3-9CF1-9CE4379DC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500438"/>
            <a:ext cx="0" cy="136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542A00-9229-4B1C-B0B2-09D9FC6C6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18488" cy="1139825"/>
          </a:xfrm>
        </p:spPr>
        <p:txBody>
          <a:bodyPr/>
          <a:lstStyle/>
          <a:p>
            <a:pPr algn="ctr" eaLnBrk="1" hangingPunct="1"/>
            <a:r>
              <a:rPr lang="ar-DZ" altLang="fr-FR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ASPECT GENER</a:t>
            </a:r>
            <a:r>
              <a:rPr lang="fr-FR" altLang="fr-FR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DES GASTRITES AIGUES 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447A49DC-94D0-4704-9E8A-551BD204A9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713788" cy="5111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8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Aspects cliniques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/>
              <a:t> </a:t>
            </a:r>
            <a:r>
              <a:rPr lang="fr-FR" sz="3200" b="1" i="1" u="sng" dirty="0">
                <a:latin typeface="Times New Roman" pitchFamily="18" charset="0"/>
                <a:cs typeface="Times New Roman" pitchFamily="18" charset="0"/>
              </a:rPr>
              <a:t>Souvent symptomatique</a:t>
            </a:r>
            <a:r>
              <a:rPr lang="fr-FR" sz="3600" b="1" i="1" u="sng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Epigastralgie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;    Nausées; Vomissement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i="1" u="sng" dirty="0">
                <a:latin typeface="Times New Roman" pitchFamily="18" charset="0"/>
                <a:cs typeface="Times New Roman" pitchFamily="18" charset="0"/>
              </a:rPr>
              <a:t>parfois urgence =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Hémorragie digestive; perforation </a:t>
            </a:r>
            <a:endParaRPr lang="fr-F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D3C9BF-3540-4FD2-8CA1-971309F9F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260475" y="128588"/>
            <a:ext cx="8218488" cy="1139825"/>
          </a:xfrm>
        </p:spPr>
        <p:txBody>
          <a:bodyPr/>
          <a:lstStyle/>
          <a:p>
            <a:pPr algn="ctr" eaLnBrk="1" hangingPunct="1"/>
            <a:r>
              <a:rPr lang="fr-FR" altLang="fr-FR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fr-FR" altLang="fr-FR" sz="2800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endoscopiques</a:t>
            </a:r>
            <a:r>
              <a:rPr lang="fr-FR" altLang="fr-FR" sz="3600" b="1" u="sng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3600" b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DD1F02-BED8-4CF4-BB15-F2F4318FFD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r-FR" altLang="fr-FR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Méthode de diagnostique 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Non systématique; complications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les CI = choc; perforation… 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Bilan lésionnel+/- biopsie 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=  Évolution</a:t>
            </a:r>
            <a:endParaRPr lang="fr-FR" altLang="fr-FR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F58F54E7-7472-495C-B4CE-5072630981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9769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Résultat de l’endoscopie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Lésions:</a:t>
            </a:r>
          </a:p>
          <a:p>
            <a:pPr marL="1347787" indent="-457200" eaLnBrk="1" fontAlgn="auto" hangingPunct="1">
              <a:spcAft>
                <a:spcPts val="0"/>
              </a:spcAft>
              <a:defRPr/>
            </a:pP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Aspects</a:t>
            </a:r>
            <a:r>
              <a:rPr lang="fr-FR" sz="24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Érythème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Pétéchiales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Perte de substance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Stigmates de saignement récent (actif ou non)</a:t>
            </a:r>
          </a:p>
          <a:p>
            <a:pPr marL="1347787" indent="-457200" eaLnBrk="1" fontAlgn="auto" hangingPunct="1">
              <a:spcAft>
                <a:spcPts val="0"/>
              </a:spcAft>
              <a:defRPr/>
            </a:pP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Topographie diffuse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fundus+++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</a:p>
          <a:p>
            <a:pPr marL="1347787" indent="-457200" eaLnBrk="1" fontAlgn="auto" hangingPunct="1"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Rapide; Favorable </a:t>
            </a:r>
          </a:p>
          <a:p>
            <a:pPr marL="1347787" indent="-457200" eaLnBrk="1" fontAlgn="auto" hangingPunct="1"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Intérêt précoce</a:t>
            </a:r>
          </a:p>
          <a:p>
            <a:pPr marL="890587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</TotalTime>
  <Words>310</Words>
  <Application>Microsoft Office PowerPoint</Application>
  <PresentationFormat>Affichage à l'écran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PLAN </vt:lpstr>
      <vt:lpstr>                          INTRODUCTION                              1. Définition                                                    Histologique    </vt:lpstr>
      <vt:lpstr>2. Intérêt</vt:lpstr>
      <vt:lpstr>Présentation PowerPoint</vt:lpstr>
      <vt:lpstr>Présentation PowerPoint</vt:lpstr>
      <vt:lpstr>ASPECT GENERAL DES GASTRITES AIGUES </vt:lpstr>
      <vt:lpstr>2.Aspects endoscopiques </vt:lpstr>
      <vt:lpstr>Présentation PowerPoint</vt:lpstr>
      <vt:lpstr>Présentation PowerPoint</vt:lpstr>
      <vt:lpstr> 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Doc Ben</cp:lastModifiedBy>
  <cp:revision>204</cp:revision>
  <dcterms:created xsi:type="dcterms:W3CDTF">2007-01-03T17:02:18Z</dcterms:created>
  <dcterms:modified xsi:type="dcterms:W3CDTF">2022-03-06T18:17:56Z</dcterms:modified>
</cp:coreProperties>
</file>