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94" r:id="rId6"/>
    <p:sldId id="290" r:id="rId7"/>
    <p:sldId id="291" r:id="rId8"/>
    <p:sldId id="264" r:id="rId9"/>
    <p:sldId id="289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88" r:id="rId18"/>
    <p:sldId id="273" r:id="rId19"/>
    <p:sldId id="274" r:id="rId20"/>
    <p:sldId id="275" r:id="rId21"/>
    <p:sldId id="276" r:id="rId22"/>
    <p:sldId id="302" r:id="rId23"/>
    <p:sldId id="305" r:id="rId24"/>
    <p:sldId id="306" r:id="rId25"/>
    <p:sldId id="281" r:id="rId26"/>
    <p:sldId id="286" r:id="rId27"/>
    <p:sldId id="287" r:id="rId28"/>
    <p:sldId id="301" r:id="rId29"/>
    <p:sldId id="284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154559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</a:rPr>
              <a:t>DYSPEPSIE FONCTIONNELLE 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ous-titre 2"/>
          <p:cNvSpPr>
            <a:spLocks noGrp="1"/>
          </p:cNvSpPr>
          <p:nvPr/>
        </p:nvSpPr>
        <p:spPr>
          <a:xfrm>
            <a:off x="2412318" y="4221088"/>
            <a:ext cx="4319364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solidFill>
                  <a:schemeClr val="tx1"/>
                </a:solidFill>
              </a:rPr>
              <a:t>Dr BOUHOUCHE.H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Maitre assistant Hépato-Gastro-Entérologie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9368" y="274638"/>
            <a:ext cx="5050904" cy="99908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PHYSIOPATHOLOGIE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438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65512" y="274638"/>
            <a:ext cx="3322712" cy="634605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/>
            </a:r>
            <a:br>
              <a:rPr lang="fr-FR" sz="3600" b="1" dirty="0" smtClean="0">
                <a:solidFill>
                  <a:srgbClr val="0070C0"/>
                </a:solidFill>
              </a:rPr>
            </a:br>
            <a:r>
              <a:rPr lang="fr-FR" sz="3200" dirty="0" smtClean="0">
                <a:solidFill>
                  <a:srgbClr val="0070C0"/>
                </a:solidFill>
              </a:rPr>
              <a:t>Troubles moteurs</a:t>
            </a:r>
            <a:r>
              <a:rPr lang="fr-FR" sz="3600" dirty="0" smtClean="0">
                <a:solidFill>
                  <a:srgbClr val="0070C0"/>
                </a:solidFill>
              </a:rPr>
              <a:t/>
            </a:r>
            <a:br>
              <a:rPr lang="fr-FR" sz="3600" dirty="0" smtClean="0">
                <a:solidFill>
                  <a:srgbClr val="0070C0"/>
                </a:solidFill>
              </a:rPr>
            </a:br>
            <a:endParaRPr lang="fr-FR" sz="36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51" y="2420888"/>
            <a:ext cx="4038627" cy="394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31641" y="1052736"/>
            <a:ext cx="6984775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/>
              <a:t>Relaxation </a:t>
            </a:r>
            <a:r>
              <a:rPr lang="fr-FR" sz="3200" dirty="0" err="1"/>
              <a:t>fundique</a:t>
            </a:r>
            <a:r>
              <a:rPr lang="fr-FR" sz="3200" dirty="0"/>
              <a:t> insuffisante: 40</a:t>
            </a:r>
            <a:r>
              <a:rPr lang="fr-FR" sz="3200" dirty="0" smtClean="0"/>
              <a:t>%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 smtClean="0"/>
              <a:t>Anomalies </a:t>
            </a:r>
            <a:r>
              <a:rPr lang="fr-FR" sz="3200" dirty="0"/>
              <a:t>de la vidange gastrique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864" y="2273447"/>
            <a:ext cx="3600400" cy="316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07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9328" y="274638"/>
            <a:ext cx="5698976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Hypersensibilité viscérale </a:t>
            </a:r>
            <a:r>
              <a:rPr lang="fr-FR" sz="3200" dirty="0">
                <a:solidFill>
                  <a:srgbClr val="0070C0"/>
                </a:solidFill>
              </a:rPr>
              <a:t>accrue!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Hypersensibilité à la </a:t>
            </a:r>
            <a:r>
              <a:rPr lang="fr-FR" b="1" dirty="0" smtClean="0"/>
              <a:t>distension 30-40</a:t>
            </a:r>
            <a:r>
              <a:rPr lang="fr-FR" b="1" dirty="0"/>
              <a:t>%</a:t>
            </a:r>
          </a:p>
          <a:p>
            <a:pPr marL="0" indent="0">
              <a:buNone/>
            </a:pPr>
            <a:r>
              <a:rPr lang="fr-FR" dirty="0" smtClean="0"/>
              <a:t>           </a:t>
            </a:r>
            <a:r>
              <a:rPr lang="fr-FR" dirty="0" err="1" smtClean="0"/>
              <a:t>Antrale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</a:t>
            </a:r>
            <a:r>
              <a:rPr lang="fr-FR" dirty="0" err="1" smtClean="0"/>
              <a:t>Fundique</a:t>
            </a:r>
            <a:endParaRPr lang="fr-FR" dirty="0"/>
          </a:p>
          <a:p>
            <a:r>
              <a:rPr lang="fr-FR" b="1" dirty="0"/>
              <a:t>Hypersensibilité à </a:t>
            </a:r>
            <a:r>
              <a:rPr lang="fr-FR" b="1" dirty="0" smtClean="0"/>
              <a:t>l’acide  25-50</a:t>
            </a:r>
            <a:r>
              <a:rPr lang="fr-FR" b="1" dirty="0"/>
              <a:t>%</a:t>
            </a:r>
          </a:p>
          <a:p>
            <a:pPr marL="0" indent="0">
              <a:buNone/>
            </a:pPr>
            <a:r>
              <a:rPr lang="fr-FR" dirty="0" smtClean="0"/>
              <a:t>           Gastrique </a:t>
            </a:r>
            <a:r>
              <a:rPr lang="fr-FR" dirty="0"/>
              <a:t>et duodénale</a:t>
            </a:r>
          </a:p>
          <a:p>
            <a:pPr marL="0" indent="0">
              <a:buNone/>
            </a:pPr>
            <a:r>
              <a:rPr lang="fr-FR" dirty="0" smtClean="0"/>
              <a:t>           SGA </a:t>
            </a:r>
            <a:r>
              <a:rPr lang="fr-FR" dirty="0"/>
              <a:t>normale mais </a:t>
            </a:r>
            <a:r>
              <a:rPr lang="fr-FR" dirty="0" smtClean="0"/>
              <a:t>clairance duodénale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diminuée</a:t>
            </a:r>
            <a:endParaRPr lang="fr-FR" dirty="0"/>
          </a:p>
          <a:p>
            <a:r>
              <a:rPr lang="fr-FR" b="1" dirty="0"/>
              <a:t>Hypersensibilité duodénale aux lipides</a:t>
            </a:r>
          </a:p>
        </p:txBody>
      </p:sp>
    </p:spTree>
    <p:extLst>
      <p:ext uri="{BB962C8B-B14F-4D97-AF65-F5344CB8AC3E}">
        <p14:creationId xmlns:p14="http://schemas.microsoft.com/office/powerpoint/2010/main" val="23661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9328" y="274638"/>
            <a:ext cx="5915000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Post infectieuse ou inflammatoire 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525963"/>
          </a:xfrm>
        </p:spPr>
        <p:txBody>
          <a:bodyPr>
            <a:normAutofit/>
          </a:bodyPr>
          <a:lstStyle/>
          <a:p>
            <a:r>
              <a:rPr lang="fr-FR" dirty="0"/>
              <a:t>Peut être précédée par un tableau </a:t>
            </a:r>
            <a:r>
              <a:rPr lang="fr-FR" dirty="0" smtClean="0"/>
              <a:t>de gastroentérite 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Biopsies duodénales </a:t>
            </a:r>
          </a:p>
          <a:p>
            <a:pPr marL="0" indent="0">
              <a:buNone/>
            </a:pPr>
            <a:r>
              <a:rPr lang="fr-FR" dirty="0"/>
              <a:t>Agrégats de </a:t>
            </a:r>
            <a:r>
              <a:rPr lang="fr-FR" dirty="0" err="1"/>
              <a:t>lymphocytesT</a:t>
            </a:r>
            <a:r>
              <a:rPr lang="fr-FR" dirty="0"/>
              <a:t>, ↓ des CD4 , ↑ CD8 </a:t>
            </a:r>
          </a:p>
          <a:p>
            <a:pPr marL="0" indent="0">
              <a:buNone/>
            </a:pPr>
            <a:r>
              <a:rPr lang="fr-FR" dirty="0"/>
              <a:t>Présence accrue de macrophages</a:t>
            </a:r>
          </a:p>
          <a:p>
            <a:pPr marL="0" indent="0">
              <a:buNone/>
            </a:pPr>
            <a:r>
              <a:rPr lang="fr-FR" dirty="0"/>
              <a:t>↑ des éosinophiles</a:t>
            </a:r>
          </a:p>
          <a:p>
            <a:r>
              <a:rPr lang="fr-FR" dirty="0"/>
              <a:t>Persistance d’une inflammation locale post GEA?</a:t>
            </a:r>
          </a:p>
        </p:txBody>
      </p:sp>
    </p:spTree>
    <p:extLst>
      <p:ext uri="{BB962C8B-B14F-4D97-AF65-F5344CB8AC3E}">
        <p14:creationId xmlns:p14="http://schemas.microsoft.com/office/powerpoint/2010/main" val="37559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5392" y="274638"/>
            <a:ext cx="4474840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Rôle </a:t>
            </a:r>
            <a:r>
              <a:rPr lang="fr-FR" sz="3200" dirty="0" smtClean="0">
                <a:solidFill>
                  <a:srgbClr val="0070C0"/>
                </a:solidFill>
              </a:rPr>
              <a:t>d’</a:t>
            </a:r>
            <a:r>
              <a:rPr lang="fr-FR" sz="3200" dirty="0" err="1" smtClean="0">
                <a:solidFill>
                  <a:srgbClr val="0070C0"/>
                </a:solidFill>
              </a:rPr>
              <a:t>hélicobacter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pylori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Gastrite </a:t>
            </a:r>
            <a:r>
              <a:rPr lang="fr-FR" dirty="0"/>
              <a:t>atrophique </a:t>
            </a:r>
            <a:r>
              <a:rPr lang="fr-FR" dirty="0" err="1"/>
              <a:t>antrale</a:t>
            </a:r>
            <a:r>
              <a:rPr lang="fr-FR" dirty="0"/>
              <a:t> sévère</a:t>
            </a:r>
          </a:p>
          <a:p>
            <a:r>
              <a:rPr lang="fr-FR" dirty="0" smtClean="0"/>
              <a:t>Réponse </a:t>
            </a:r>
            <a:r>
              <a:rPr lang="fr-FR" dirty="0"/>
              <a:t>immune incomplète mais persistante</a:t>
            </a:r>
          </a:p>
          <a:p>
            <a:r>
              <a:rPr lang="fr-FR" dirty="0">
                <a:solidFill>
                  <a:srgbClr val="FF0000"/>
                </a:solidFill>
              </a:rPr>
              <a:t>Biopsies duodénales</a:t>
            </a:r>
          </a:p>
          <a:p>
            <a:r>
              <a:rPr lang="fr-FR" dirty="0"/>
              <a:t>Inflammation duodénale avec ↑ des LIE et </a:t>
            </a:r>
            <a:r>
              <a:rPr lang="fr-FR" dirty="0" smtClean="0"/>
              <a:t>hyper éosinophilie</a:t>
            </a:r>
          </a:p>
          <a:p>
            <a:pPr marL="0" indent="0" algn="ctr">
              <a:buNone/>
            </a:pPr>
            <a:r>
              <a:rPr lang="fr-FR" dirty="0" smtClean="0"/>
              <a:t>Mais ce rôle reste débattu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18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9408" y="274638"/>
            <a:ext cx="4834880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Troubles psychologiques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L’anxiété est retrouvée dans les 2 types de DF</a:t>
            </a:r>
          </a:p>
          <a:p>
            <a:pPr marL="0" indent="0">
              <a:buNone/>
            </a:pPr>
            <a:r>
              <a:rPr lang="fr-FR" dirty="0" smtClean="0"/>
              <a:t>        Souvent associées à un SII</a:t>
            </a:r>
          </a:p>
          <a:p>
            <a:pPr marL="0" indent="0">
              <a:buNone/>
            </a:pPr>
            <a:r>
              <a:rPr lang="fr-FR" dirty="0" smtClean="0"/>
              <a:t>        Prise d’AINS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Age jeune</a:t>
            </a:r>
          </a:p>
          <a:p>
            <a:r>
              <a:rPr lang="fr-FR" dirty="0" smtClean="0"/>
              <a:t>La dépression et trouble du sommeil, </a:t>
            </a:r>
          </a:p>
          <a:p>
            <a:r>
              <a:rPr lang="fr-FR" dirty="0"/>
              <a:t>Dysfonctionnements dans le traitement central des stimuli viscéraux</a:t>
            </a:r>
          </a:p>
        </p:txBody>
      </p:sp>
    </p:spTree>
    <p:extLst>
      <p:ext uri="{BB962C8B-B14F-4D97-AF65-F5344CB8AC3E}">
        <p14:creationId xmlns:p14="http://schemas.microsoft.com/office/powerpoint/2010/main" val="8963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9368" y="274638"/>
            <a:ext cx="5338936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APPROCHE 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u="sng" dirty="0">
                <a:solidFill>
                  <a:schemeClr val="tx2"/>
                </a:solidFill>
              </a:rPr>
              <a:t>Anamnèse et </a:t>
            </a:r>
            <a:r>
              <a:rPr lang="fr-FR" sz="3600" b="1" u="sng" dirty="0" smtClean="0">
                <a:solidFill>
                  <a:schemeClr val="tx2"/>
                </a:solidFill>
              </a:rPr>
              <a:t>examen clinique </a:t>
            </a:r>
            <a:r>
              <a:rPr lang="fr-FR" dirty="0" smtClean="0"/>
              <a:t>qui ont pour intérêts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Identifier les patients ayant un RGO, </a:t>
            </a:r>
            <a:r>
              <a:rPr lang="fr-FR" dirty="0" smtClean="0"/>
              <a:t>un SII </a:t>
            </a:r>
            <a:r>
              <a:rPr lang="fr-FR" dirty="0"/>
              <a:t>ou ayant pris des AINS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Rechercher </a:t>
            </a:r>
            <a:r>
              <a:rPr lang="fr-FR" dirty="0"/>
              <a:t>des signes d’alarme</a:t>
            </a:r>
          </a:p>
        </p:txBody>
      </p:sp>
    </p:spTree>
    <p:extLst>
      <p:ext uri="{BB962C8B-B14F-4D97-AF65-F5344CB8AC3E}">
        <p14:creationId xmlns:p14="http://schemas.microsoft.com/office/powerpoint/2010/main" val="31922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 </a:t>
            </a:r>
            <a:r>
              <a:rPr lang="fr-FR" sz="3600" b="1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Les </a:t>
            </a:r>
            <a:r>
              <a:rPr lang="fr-FR" sz="3600" b="1" u="sng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principaux symptômes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806489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1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 </a:t>
            </a:r>
            <a:r>
              <a:rPr lang="fr-FR" sz="3600" b="1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Signes </a:t>
            </a:r>
            <a:r>
              <a:rPr lang="fr-FR" sz="3600" b="1" u="sng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d’alarmes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0" y="1624214"/>
            <a:ext cx="7470142" cy="425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3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 </a:t>
            </a:r>
            <a:r>
              <a:rPr lang="fr-FR" sz="3600" b="1" u="sng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Examens paraclinique</a:t>
            </a:r>
            <a:endParaRPr lang="fr-FR" sz="3600" b="1" u="sng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 Echographie </a:t>
            </a:r>
            <a:r>
              <a:rPr lang="fr-FR" b="1" dirty="0"/>
              <a:t>abdominale </a:t>
            </a:r>
            <a:r>
              <a:rPr lang="fr-FR" dirty="0"/>
              <a:t>: pour éliminer une pathologie </a:t>
            </a:r>
            <a:r>
              <a:rPr lang="fr-FR" dirty="0" err="1"/>
              <a:t>bilio</a:t>
            </a:r>
            <a:r>
              <a:rPr lang="fr-FR" dirty="0"/>
              <a:t>-pancréatique ( lithiasique surtout</a:t>
            </a:r>
            <a:r>
              <a:rPr lang="fr-FR" dirty="0" smtClean="0"/>
              <a:t>)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 Endoscopie </a:t>
            </a:r>
            <a:r>
              <a:rPr lang="fr-FR" b="1" dirty="0" err="1" smtClean="0"/>
              <a:t>Oeso</a:t>
            </a:r>
            <a:r>
              <a:rPr lang="fr-FR" b="1" dirty="0" smtClean="0"/>
              <a:t>-</a:t>
            </a:r>
            <a:r>
              <a:rPr lang="fr-FR" b="1" dirty="0" err="1" smtClean="0"/>
              <a:t>gastro-duodénale</a:t>
            </a:r>
            <a:r>
              <a:rPr lang="fr-FR" b="1" dirty="0" smtClean="0"/>
              <a:t> (</a:t>
            </a:r>
            <a:r>
              <a:rPr lang="fr-FR" b="1" dirty="0"/>
              <a:t>E</a:t>
            </a:r>
            <a:r>
              <a:rPr lang="fr-FR" b="1" dirty="0" smtClean="0"/>
              <a:t>OGD</a:t>
            </a:r>
            <a:r>
              <a:rPr lang="fr-FR" b="1" dirty="0"/>
              <a:t>)</a:t>
            </a:r>
          </a:p>
          <a:p>
            <a:pPr marL="0" indent="0">
              <a:buNone/>
            </a:pPr>
            <a:r>
              <a:rPr lang="fr-FR" dirty="0"/>
              <a:t>C’est l’examen de choix avec des sensibilité (92%) et spécificité (99%) élevées pour le </a:t>
            </a:r>
            <a:r>
              <a:rPr lang="fr-FR" dirty="0" smtClean="0"/>
              <a:t>diagnostic des </a:t>
            </a:r>
            <a:r>
              <a:rPr lang="fr-FR" dirty="0"/>
              <a:t>principales lésions organiques causant une dyspepsie, comme l’ulcère gastrique </a:t>
            </a:r>
            <a:r>
              <a:rPr lang="fr-FR" dirty="0" smtClean="0"/>
              <a:t>ou duodénal </a:t>
            </a:r>
            <a:r>
              <a:rPr lang="fr-FR" dirty="0"/>
              <a:t>et le cancer gastrique.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140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7480" y="274638"/>
            <a:ext cx="3034680" cy="106613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PLAN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196952"/>
          </a:xfrm>
        </p:spPr>
        <p:txBody>
          <a:bodyPr/>
          <a:lstStyle/>
          <a:p>
            <a:r>
              <a:rPr lang="fr-FR" dirty="0" smtClean="0"/>
              <a:t>1</a:t>
            </a:r>
            <a:r>
              <a:rPr lang="fr-FR" dirty="0"/>
              <a:t>. INTRODUCTION</a:t>
            </a:r>
          </a:p>
          <a:p>
            <a:r>
              <a:rPr lang="fr-FR" dirty="0"/>
              <a:t>2. </a:t>
            </a:r>
            <a:r>
              <a:rPr lang="fr-FR" dirty="0" smtClean="0"/>
              <a:t>EPIDEMIOLOGIE</a:t>
            </a:r>
          </a:p>
          <a:p>
            <a:r>
              <a:rPr lang="fr-FR" dirty="0" smtClean="0"/>
              <a:t>3.PHYSIOPATHOLOGIE</a:t>
            </a:r>
          </a:p>
          <a:p>
            <a:r>
              <a:rPr lang="fr-FR" dirty="0"/>
              <a:t>4</a:t>
            </a:r>
            <a:r>
              <a:rPr lang="fr-FR" dirty="0" smtClean="0"/>
              <a:t>. </a:t>
            </a:r>
            <a:r>
              <a:rPr lang="fr-FR" dirty="0"/>
              <a:t>APPROCHE CLINIQUE</a:t>
            </a:r>
          </a:p>
          <a:p>
            <a:r>
              <a:rPr lang="fr-FR" dirty="0"/>
              <a:t>5</a:t>
            </a:r>
            <a:r>
              <a:rPr lang="fr-FR" dirty="0" smtClean="0"/>
              <a:t>. </a:t>
            </a:r>
            <a:r>
              <a:rPr lang="fr-FR" dirty="0"/>
              <a:t>STRATEGIES DE PRISE EN CHARGE</a:t>
            </a:r>
          </a:p>
        </p:txBody>
      </p:sp>
    </p:spTree>
    <p:extLst>
      <p:ext uri="{BB962C8B-B14F-4D97-AF65-F5344CB8AC3E}">
        <p14:creationId xmlns:p14="http://schemas.microsoft.com/office/powerpoint/2010/main" val="5266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704" y="188640"/>
            <a:ext cx="7952712" cy="792088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fr-FR" sz="3200" b="1" dirty="0">
                <a:latin typeface="+mn-lt"/>
              </a:rPr>
              <a:t>Tests diagnostiques de </a:t>
            </a:r>
            <a:r>
              <a:rPr lang="fr-FR" sz="3200" b="1" dirty="0" err="1">
                <a:latin typeface="+mn-lt"/>
              </a:rPr>
              <a:t>Helicobacter</a:t>
            </a:r>
            <a:r>
              <a:rPr lang="fr-FR" sz="3200" b="1" dirty="0">
                <a:latin typeface="+mn-lt"/>
              </a:rPr>
              <a:t> </a:t>
            </a:r>
            <a:r>
              <a:rPr lang="fr-FR" sz="3200" b="1" dirty="0" err="1" smtClean="0">
                <a:latin typeface="+mn-lt"/>
              </a:rPr>
              <a:t>pylori</a:t>
            </a:r>
            <a:endParaRPr lang="fr-FR" sz="3600" b="1" dirty="0">
              <a:latin typeface="+mn-lt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8" y="1124744"/>
            <a:ext cx="8404766" cy="500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5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 </a:t>
            </a:r>
            <a:r>
              <a:rPr lang="fr-FR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Stratégie </a:t>
            </a:r>
            <a:r>
              <a:rPr lang="fr-FR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diagnostique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25922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fr-FR" sz="2400" b="1" dirty="0" smtClean="0"/>
              <a:t>Patient a haut risque </a:t>
            </a:r>
            <a:r>
              <a:rPr lang="fr-FR" sz="2400" dirty="0" smtClean="0"/>
              <a:t>( </a:t>
            </a:r>
            <a:r>
              <a:rPr lang="fr-FR" sz="2400" dirty="0"/>
              <a:t>âge &gt; </a:t>
            </a:r>
            <a:r>
              <a:rPr lang="fr-FR" sz="2400" dirty="0" smtClean="0"/>
              <a:t>50 </a:t>
            </a:r>
            <a:r>
              <a:rPr lang="fr-FR" sz="2400" dirty="0"/>
              <a:t>ans </a:t>
            </a:r>
            <a:r>
              <a:rPr lang="fr-FR" sz="2400" dirty="0" smtClean="0"/>
              <a:t>ou signes d’alarme ) </a:t>
            </a:r>
            <a:r>
              <a:rPr lang="fr-FR" sz="2400" dirty="0"/>
              <a:t>=&gt; endoscopie haute</a:t>
            </a:r>
          </a:p>
          <a:p>
            <a:pPr marL="0" indent="0">
              <a:buNone/>
            </a:pPr>
            <a:r>
              <a:rPr lang="fr-FR" sz="2400" dirty="0"/>
              <a:t>afin d’éliminer :</a:t>
            </a:r>
          </a:p>
          <a:p>
            <a:pPr marL="0" indent="0">
              <a:buNone/>
            </a:pPr>
            <a:r>
              <a:rPr lang="fr-FR" sz="2400" dirty="0"/>
              <a:t>– une pathologie ulcéreuse</a:t>
            </a:r>
          </a:p>
          <a:p>
            <a:pPr marL="0" indent="0">
              <a:buNone/>
            </a:pPr>
            <a:r>
              <a:rPr lang="fr-FR" sz="2400" dirty="0"/>
              <a:t>– une tumeur</a:t>
            </a:r>
          </a:p>
          <a:p>
            <a:pPr marL="0" indent="0">
              <a:buNone/>
            </a:pPr>
            <a:r>
              <a:rPr lang="fr-FR" sz="2400" dirty="0"/>
              <a:t>– une </a:t>
            </a:r>
            <a:r>
              <a:rPr lang="fr-FR" sz="2400" dirty="0" smtClean="0"/>
              <a:t>autre maladie </a:t>
            </a:r>
            <a:r>
              <a:rPr lang="fr-FR" sz="2400" dirty="0"/>
              <a:t>du tractus </a:t>
            </a:r>
            <a:r>
              <a:rPr lang="fr-FR" sz="2400" dirty="0" smtClean="0"/>
              <a:t>digestif supérieur</a:t>
            </a:r>
            <a:endParaRPr lang="fr-FR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51520" y="3573016"/>
            <a:ext cx="8229600" cy="25922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/>
              <a:t>Patient à bas risque </a:t>
            </a:r>
            <a:r>
              <a:rPr lang="fr-FR" sz="2400" dirty="0"/>
              <a:t>( âge &lt; 50 ans et pas de signes d’alarme) =&gt; </a:t>
            </a:r>
            <a:r>
              <a:rPr lang="fr-FR" sz="2400" dirty="0" smtClean="0"/>
              <a:t>3 </a:t>
            </a:r>
            <a:r>
              <a:rPr lang="fr-FR" sz="2400" dirty="0"/>
              <a:t>options :</a:t>
            </a:r>
          </a:p>
          <a:p>
            <a:pPr marL="0" indent="0">
              <a:buNone/>
            </a:pPr>
            <a:r>
              <a:rPr lang="en-US" sz="2400" dirty="0"/>
              <a:t>– « test and treat » pour Helicobacter </a:t>
            </a:r>
            <a:r>
              <a:rPr lang="fr-FR" sz="2400" dirty="0" err="1"/>
              <a:t>Pylori</a:t>
            </a:r>
            <a:r>
              <a:rPr lang="fr-FR" sz="2400" dirty="0"/>
              <a:t> et lutte contre la sécrétion acide en cas d’éradication effective avec persistance des symptômes </a:t>
            </a:r>
          </a:p>
          <a:p>
            <a:pPr marL="0" indent="0">
              <a:buNone/>
            </a:pPr>
            <a:r>
              <a:rPr lang="fr-FR" sz="2400" dirty="0"/>
              <a:t>– Test HP non invasif, </a:t>
            </a:r>
            <a:r>
              <a:rPr lang="fr-FR" sz="2400" dirty="0" smtClean="0"/>
              <a:t>OGD: </a:t>
            </a:r>
            <a:r>
              <a:rPr lang="fr-FR" sz="2400" dirty="0"/>
              <a:t>si </a:t>
            </a:r>
            <a:r>
              <a:rPr lang="fr-FR" sz="2400" dirty="0" smtClean="0"/>
              <a:t>HP+ (anti-sécrétoire) </a:t>
            </a:r>
            <a:r>
              <a:rPr lang="fr-FR" sz="2400" dirty="0"/>
              <a:t>si </a:t>
            </a:r>
            <a:r>
              <a:rPr lang="fr-FR" sz="2400" dirty="0" smtClean="0"/>
              <a:t>HP-(test </a:t>
            </a:r>
            <a:r>
              <a:rPr lang="fr-FR" sz="2400" dirty="0"/>
              <a:t>&amp; </a:t>
            </a:r>
            <a:r>
              <a:rPr lang="fr-FR" sz="2400" dirty="0" smtClean="0"/>
              <a:t>scope)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– lutte contre la sécrétion acide d’emblée avec un IPP pendant 4 à 8 semaines (IPP empirique)</a:t>
            </a:r>
          </a:p>
        </p:txBody>
      </p:sp>
    </p:spTree>
    <p:extLst>
      <p:ext uri="{BB962C8B-B14F-4D97-AF65-F5344CB8AC3E}">
        <p14:creationId xmlns:p14="http://schemas.microsoft.com/office/powerpoint/2010/main" val="19722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3424" y="274638"/>
            <a:ext cx="4402832" cy="99412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PRISE EN CHARGE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628650" indent="-457200"/>
            <a:r>
              <a:rPr lang="fr-FR" sz="3200" b="1" dirty="0">
                <a:solidFill>
                  <a:schemeClr val="tx2"/>
                </a:solidFill>
              </a:rPr>
              <a:t>BUTS </a:t>
            </a:r>
            <a:r>
              <a:rPr lang="fr-FR" b="1" dirty="0">
                <a:solidFill>
                  <a:srgbClr val="FF9933"/>
                </a:solidFill>
              </a:rPr>
              <a:t>    </a:t>
            </a:r>
            <a:endParaRPr lang="fr-FR" dirty="0">
              <a:solidFill>
                <a:srgbClr val="FF9933"/>
              </a:solidFill>
            </a:endParaRPr>
          </a:p>
          <a:p>
            <a:pPr marL="628650" indent="-457200">
              <a:buFont typeface="Wingdings" panose="05000000000000000000" pitchFamily="2" charset="2"/>
              <a:buNone/>
            </a:pPr>
            <a:r>
              <a:rPr lang="fr-FR" dirty="0">
                <a:solidFill>
                  <a:schemeClr val="hlink"/>
                </a:solidFill>
              </a:rPr>
              <a:t>1-</a:t>
            </a:r>
            <a:r>
              <a:rPr lang="fr-FR" dirty="0"/>
              <a:t> </a:t>
            </a:r>
            <a:r>
              <a:rPr lang="fr-FR" dirty="0">
                <a:sym typeface="Symbol" panose="05050102010706020507" pitchFamily="18" charset="2"/>
              </a:rPr>
              <a:t> l’intensité et la fréquence des symptômes ou au mieux guérir.</a:t>
            </a:r>
          </a:p>
          <a:p>
            <a:pPr marL="628650" indent="-457200">
              <a:buFont typeface="Wingdings" panose="05000000000000000000" pitchFamily="2" charset="2"/>
              <a:buNone/>
            </a:pPr>
            <a:r>
              <a:rPr lang="fr-FR" dirty="0">
                <a:solidFill>
                  <a:schemeClr val="hlink"/>
                </a:solidFill>
                <a:sym typeface="Symbol" panose="05050102010706020507" pitchFamily="18" charset="2"/>
              </a:rPr>
              <a:t>2-</a:t>
            </a:r>
            <a:r>
              <a:rPr lang="fr-FR" dirty="0">
                <a:sym typeface="Symbol" panose="05050102010706020507" pitchFamily="18" charset="2"/>
              </a:rPr>
              <a:t> Améliorer la qualité de vie.</a:t>
            </a:r>
          </a:p>
          <a:p>
            <a:pPr marL="628650" indent="-457200">
              <a:buFont typeface="Wingdings" panose="05000000000000000000" pitchFamily="2" charset="2"/>
              <a:buNone/>
            </a:pPr>
            <a:r>
              <a:rPr lang="fr-FR" dirty="0">
                <a:solidFill>
                  <a:schemeClr val="hlink"/>
                </a:solidFill>
                <a:sym typeface="Symbol" panose="05050102010706020507" pitchFamily="18" charset="2"/>
              </a:rPr>
              <a:t>3-</a:t>
            </a:r>
            <a:r>
              <a:rPr lang="fr-FR" dirty="0">
                <a:sym typeface="Symbol" panose="05050102010706020507" pitchFamily="18" charset="2"/>
              </a:rPr>
              <a:t> Réduire le retentissement psychologique.</a:t>
            </a:r>
          </a:p>
          <a:p>
            <a:pPr marL="628650" indent="-457200">
              <a:buFont typeface="Wingdings" panose="05000000000000000000" pitchFamily="2" charset="2"/>
              <a:buNone/>
            </a:pPr>
            <a:r>
              <a:rPr lang="fr-FR" dirty="0">
                <a:solidFill>
                  <a:schemeClr val="hlink"/>
                </a:solidFill>
                <a:sym typeface="Symbol" panose="05050102010706020507" pitchFamily="18" charset="2"/>
              </a:rPr>
              <a:t>4-</a:t>
            </a:r>
            <a:r>
              <a:rPr lang="fr-FR" dirty="0">
                <a:sym typeface="Symbol" panose="05050102010706020507" pitchFamily="18" charset="2"/>
              </a:rPr>
              <a:t> Permettre une vie socio-professionnelle et personnelle aussi normale que possible.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17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3"/>
          <p:cNvSpPr txBox="1">
            <a:spLocks/>
          </p:cNvSpPr>
          <p:nvPr/>
        </p:nvSpPr>
        <p:spPr>
          <a:xfrm>
            <a:off x="539552" y="260648"/>
            <a:ext cx="8064896" cy="63367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500" b="1" dirty="0" smtClean="0">
                <a:solidFill>
                  <a:schemeClr val="tx2"/>
                </a:solidFill>
              </a:rPr>
              <a:t>Les armes thérapeutiques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b="1" dirty="0" smtClean="0"/>
              <a:t>I/ </a:t>
            </a:r>
            <a:r>
              <a:rPr lang="fr-FR" b="1" u="sng" dirty="0" smtClean="0"/>
              <a:t>Mesures</a:t>
            </a:r>
            <a:r>
              <a:rPr lang="fr-FR" sz="3600" b="1" u="sng" dirty="0" smtClean="0"/>
              <a:t> générales et RHD </a:t>
            </a:r>
            <a:r>
              <a:rPr lang="fr-FR" sz="36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Rassurer et expliquer (ce n’est pas un cancer).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Suppression des aliments </a:t>
            </a:r>
            <a:r>
              <a:rPr lang="fr-FR" dirty="0" err="1" smtClean="0"/>
              <a:t>dyspepsogènes</a:t>
            </a:r>
            <a:r>
              <a:rPr lang="fr-FR" dirty="0" smtClean="0"/>
              <a:t> (intolérances individuelles)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 smtClean="0"/>
              <a:t>    *Graisses.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 smtClean="0"/>
              <a:t>    *Lait (Intolérance au lactose ?).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Eviction du tabac, de  l’alcool et des AINS.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Fractionnement des repas dans la journée.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b="1" dirty="0"/>
              <a:t>II/</a:t>
            </a:r>
            <a:r>
              <a:rPr lang="fr-FR" b="1" u="sng" dirty="0"/>
              <a:t>Réducteurs de l’acidité gastrique</a:t>
            </a:r>
            <a:r>
              <a:rPr lang="fr-FR" b="1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/>
              <a:t> 1/ </a:t>
            </a:r>
            <a:r>
              <a:rPr lang="fr-FR" u="sng" dirty="0" err="1" smtClean="0"/>
              <a:t>Anti-acides</a:t>
            </a:r>
            <a:r>
              <a:rPr lang="fr-FR" dirty="0" smtClean="0"/>
              <a:t>: </a:t>
            </a:r>
            <a:r>
              <a:rPr lang="fr-FR" dirty="0" smtClean="0">
                <a:sym typeface="Symbol" panose="05050102010706020507" pitchFamily="18" charset="2"/>
              </a:rPr>
              <a:t>A</a:t>
            </a:r>
            <a:r>
              <a:rPr lang="fr-FR" dirty="0" smtClean="0"/>
              <a:t>nti-H2.</a:t>
            </a:r>
            <a:endParaRPr lang="fr-FR" dirty="0"/>
          </a:p>
          <a:p>
            <a:pPr>
              <a:buFont typeface="Wingdings" panose="05000000000000000000" pitchFamily="2" charset="2"/>
              <a:buNone/>
            </a:pPr>
            <a:r>
              <a:rPr lang="fr-FR" dirty="0"/>
              <a:t> 2/ </a:t>
            </a:r>
            <a:r>
              <a:rPr lang="fr-FR" u="sng" dirty="0" smtClean="0"/>
              <a:t>Anti-</a:t>
            </a:r>
            <a:r>
              <a:rPr lang="fr-FR" u="sng" dirty="0" err="1" smtClean="0"/>
              <a:t>secrétoires</a:t>
            </a:r>
            <a:r>
              <a:rPr lang="fr-FR" dirty="0" smtClean="0"/>
              <a:t>: IPP.</a:t>
            </a:r>
            <a:endParaRPr lang="fr-FR" dirty="0"/>
          </a:p>
          <a:p>
            <a:pPr>
              <a:buFont typeface="Wingdings" panose="05000000000000000000" pitchFamily="2" charset="2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04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332656"/>
            <a:ext cx="8219256" cy="612068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b="1" dirty="0"/>
              <a:t>III/ </a:t>
            </a:r>
            <a:r>
              <a:rPr lang="fr-FR" b="1" u="sng" dirty="0" err="1"/>
              <a:t>Prokinétiques</a:t>
            </a:r>
            <a:r>
              <a:rPr lang="fr-FR" b="1" u="sng" dirty="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 l’activité musculaire en cas d‘</a:t>
            </a:r>
            <a:r>
              <a:rPr lang="fr-FR" dirty="0" err="1">
                <a:sym typeface="Symbol" panose="05050102010706020507" pitchFamily="18" charset="2"/>
              </a:rPr>
              <a:t>hypomotilité</a:t>
            </a:r>
            <a:r>
              <a:rPr lang="fr-FR" dirty="0">
                <a:sym typeface="Symbol" panose="05050102010706020507" pitchFamily="18" charset="2"/>
              </a:rPr>
              <a:t> </a:t>
            </a:r>
            <a:r>
              <a:rPr lang="fr-FR" dirty="0" err="1">
                <a:sym typeface="Symbol" panose="05050102010706020507" pitchFamily="18" charset="2"/>
              </a:rPr>
              <a:t>gast</a:t>
            </a:r>
            <a:r>
              <a:rPr lang="fr-FR" dirty="0">
                <a:sym typeface="Symbol" panose="05050102010706020507" pitchFamily="18" charset="2"/>
              </a:rPr>
              <a:t>.</a:t>
            </a:r>
            <a:endParaRPr lang="fr-FR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</a:t>
            </a:r>
            <a:r>
              <a:rPr lang="fr-FR" u="sng" dirty="0" err="1"/>
              <a:t>Métoclopramide</a:t>
            </a:r>
            <a:r>
              <a:rPr lang="fr-FR" dirty="0"/>
              <a:t>: bloque R dopaminergiques TD&gt;.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</a:t>
            </a:r>
            <a:r>
              <a:rPr lang="fr-FR" u="sng" dirty="0" err="1"/>
              <a:t>Dompéridone</a:t>
            </a:r>
            <a:r>
              <a:rPr lang="fr-FR" dirty="0"/>
              <a:t>: antagoniste dopaminergique </a:t>
            </a:r>
            <a:r>
              <a:rPr lang="fr-FR" dirty="0" err="1"/>
              <a:t>périphéri</a:t>
            </a:r>
            <a:r>
              <a:rPr lang="fr-FR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E</a:t>
            </a:r>
            <a:r>
              <a:rPr lang="fr-FR" u="sng" dirty="0"/>
              <a:t>rythromycine</a:t>
            </a:r>
            <a:r>
              <a:rPr lang="fr-FR" dirty="0"/>
              <a:t>: agoniste de la </a:t>
            </a:r>
            <a:r>
              <a:rPr lang="fr-FR" dirty="0" err="1"/>
              <a:t>motiline</a:t>
            </a:r>
            <a:r>
              <a:rPr lang="fr-FR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</a:t>
            </a:r>
            <a:r>
              <a:rPr lang="fr-FR" u="sng" dirty="0" err="1"/>
              <a:t>Cisapride</a:t>
            </a:r>
            <a:r>
              <a:rPr lang="fr-FR" dirty="0"/>
              <a:t>: agoniste 5HT4 </a:t>
            </a:r>
            <a:r>
              <a:rPr lang="fr-FR" dirty="0">
                <a:sym typeface="Symbol" panose="05050102010706020507" pitchFamily="18" charset="2"/>
              </a:rPr>
              <a:t> libération d’</a:t>
            </a:r>
            <a:r>
              <a:rPr lang="fr-FR" dirty="0" err="1">
                <a:sym typeface="Symbol" panose="05050102010706020507" pitchFamily="18" charset="2"/>
              </a:rPr>
              <a:t>Ach</a:t>
            </a:r>
            <a:r>
              <a:rPr lang="fr-FR" dirty="0">
                <a:sym typeface="Symbol" panose="05050102010706020507" pitchFamily="18" charset="2"/>
              </a:rPr>
              <a:t> dans les plexus </a:t>
            </a:r>
            <a:r>
              <a:rPr lang="fr-FR" dirty="0" err="1">
                <a:sym typeface="Symbol" panose="05050102010706020507" pitchFamily="18" charset="2"/>
              </a:rPr>
              <a:t>myentériques</a:t>
            </a:r>
            <a:r>
              <a:rPr lang="fr-FR" dirty="0" smtClean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b="1" dirty="0"/>
              <a:t>IV/ </a:t>
            </a:r>
            <a:r>
              <a:rPr lang="fr-FR" b="1" u="sng" dirty="0"/>
              <a:t>Myorelaxants: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/>
              <a:t> Restaurent l’</a:t>
            </a:r>
            <a:r>
              <a:rPr lang="fr-FR" dirty="0" err="1"/>
              <a:t>accomodation</a:t>
            </a:r>
            <a:r>
              <a:rPr lang="fr-FR" dirty="0"/>
              <a:t> normale.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 </a:t>
            </a:r>
            <a:r>
              <a:rPr lang="fr-FR" u="sng" dirty="0" err="1"/>
              <a:t>Paroxétine</a:t>
            </a:r>
            <a:r>
              <a:rPr lang="fr-FR" dirty="0"/>
              <a:t>: (-) sélectif de la recapture sérotonine.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®"/>
            </a:pPr>
            <a:r>
              <a:rPr lang="fr-FR" u="sng" dirty="0" err="1" smtClean="0"/>
              <a:t>Sumatripan</a:t>
            </a:r>
            <a:r>
              <a:rPr lang="fr-FR" dirty="0"/>
              <a:t>: antagoniste des R 5HT1(prometteur</a:t>
            </a:r>
            <a:r>
              <a:rPr lang="fr-FR" dirty="0" smtClean="0"/>
              <a:t>?).</a:t>
            </a:r>
          </a:p>
          <a:p>
            <a:pPr marL="0" indent="0">
              <a:lnSpc>
                <a:spcPct val="90000"/>
              </a:lnSpc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None/>
            </a:pPr>
            <a:r>
              <a:rPr lang="fr-FR" b="1" dirty="0"/>
              <a:t>V/ </a:t>
            </a:r>
            <a:r>
              <a:rPr lang="fr-FR" b="1" u="sng" dirty="0"/>
              <a:t>Psychotropes et </a:t>
            </a:r>
            <a:r>
              <a:rPr lang="fr-FR" b="1" u="sng" dirty="0" smtClean="0"/>
              <a:t>psychothérapie</a:t>
            </a:r>
            <a:r>
              <a:rPr lang="fr-FR" b="1" dirty="0" smtClean="0"/>
              <a:t>:</a:t>
            </a:r>
            <a:endParaRPr lang="fr-F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ym typeface="Symbol" panose="05050102010706020507" pitchFamily="18" charset="2"/>
              </a:rPr>
              <a:t> Dépression et anxiété, souvent associées aux TFD.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ym typeface="Symbol" panose="05050102010706020507" pitchFamily="18" charset="2"/>
              </a:rPr>
              <a:t> A visée d’analgésie et de modulation nerveuse.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      </a:t>
            </a:r>
            <a:r>
              <a:rPr lang="fr-FR" u="sng" dirty="0" err="1">
                <a:sym typeface="Symbol" panose="05050102010706020507" pitchFamily="18" charset="2"/>
              </a:rPr>
              <a:t>Anti-Dépresseurs</a:t>
            </a:r>
            <a:r>
              <a:rPr lang="fr-FR" dirty="0">
                <a:sym typeface="Symbol" panose="05050102010706020507" pitchFamily="18" charset="2"/>
              </a:rPr>
              <a:t>:* Tricycliques: </a:t>
            </a:r>
            <a:r>
              <a:rPr lang="fr-FR" dirty="0" err="1">
                <a:sym typeface="Symbol" panose="05050102010706020507" pitchFamily="18" charset="2"/>
              </a:rPr>
              <a:t>Tofranil</a:t>
            </a:r>
            <a:r>
              <a:rPr lang="fr-FR" dirty="0">
                <a:sym typeface="Symbol" panose="05050102010706020507" pitchFamily="18" charset="2"/>
              </a:rPr>
              <a:t>°.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                                  * IR sérotonine: Prozac°, </a:t>
            </a:r>
            <a:r>
              <a:rPr lang="fr-FR" dirty="0" err="1">
                <a:sym typeface="Symbol" panose="05050102010706020507" pitchFamily="18" charset="2"/>
              </a:rPr>
              <a:t>Zoloft</a:t>
            </a:r>
            <a:r>
              <a:rPr lang="fr-FR" dirty="0">
                <a:sym typeface="Symbol" panose="05050102010706020507" pitchFamily="18" charset="2"/>
              </a:rPr>
              <a:t>°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                                  * IMAO: </a:t>
            </a:r>
            <a:r>
              <a:rPr lang="fr-FR" dirty="0" err="1">
                <a:sym typeface="Symbol" panose="05050102010706020507" pitchFamily="18" charset="2"/>
              </a:rPr>
              <a:t>Laroxyl</a:t>
            </a:r>
            <a:r>
              <a:rPr lang="fr-FR" dirty="0">
                <a:sym typeface="Symbol" panose="05050102010706020507" pitchFamily="18" charset="2"/>
              </a:rPr>
              <a:t>	°+++.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dirty="0">
                <a:sym typeface="Symbol" panose="05050102010706020507" pitchFamily="18" charset="2"/>
              </a:rPr>
              <a:t>      </a:t>
            </a:r>
            <a:r>
              <a:rPr lang="fr-FR" u="sng" dirty="0">
                <a:sym typeface="Symbol" panose="05050102010706020507" pitchFamily="18" charset="2"/>
              </a:rPr>
              <a:t>Anxiolytiques</a:t>
            </a:r>
            <a:r>
              <a:rPr lang="fr-FR" dirty="0">
                <a:sym typeface="Symbol" panose="05050102010706020507" pitchFamily="18" charset="2"/>
              </a:rPr>
              <a:t>: Benzodiazépines.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>
                <a:sym typeface="Symbol" panose="05050102010706020507" pitchFamily="18" charset="2"/>
              </a:rPr>
              <a:t>Psycho-thérapie</a:t>
            </a:r>
            <a:r>
              <a:rPr lang="fr-FR" dirty="0">
                <a:sym typeface="Symbol" panose="05050102010706020507" pitchFamily="18" charset="2"/>
              </a:rPr>
              <a:t> de groupe, </a:t>
            </a:r>
            <a:r>
              <a:rPr lang="fr-FR" dirty="0" err="1">
                <a:sym typeface="Symbol" panose="05050102010706020507" pitchFamily="18" charset="2"/>
              </a:rPr>
              <a:t>psychodynamie</a:t>
            </a:r>
            <a:r>
              <a:rPr lang="fr-FR" dirty="0">
                <a:sym typeface="Symbol" panose="05050102010706020507" pitchFamily="18" charset="2"/>
              </a:rPr>
              <a:t>,  thérapie </a:t>
            </a:r>
            <a:r>
              <a:rPr lang="fr-FR" dirty="0" err="1">
                <a:sym typeface="Symbol" panose="05050102010706020507" pitchFamily="18" charset="2"/>
              </a:rPr>
              <a:t>sensitivo</a:t>
            </a:r>
            <a:r>
              <a:rPr lang="fr-FR" dirty="0">
                <a:sym typeface="Symbol" panose="05050102010706020507" pitchFamily="18" charset="2"/>
              </a:rPr>
              <a:t>-cognitive, séances de relaxation et </a:t>
            </a:r>
            <a:r>
              <a:rPr lang="fr-FR" dirty="0" smtClean="0">
                <a:sym typeface="Symbol" panose="05050102010706020507" pitchFamily="18" charset="2"/>
              </a:rPr>
              <a:t>d’hypnose</a:t>
            </a:r>
            <a:endParaRPr lang="fr-FR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25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fr-FR" sz="2800" b="1" u="sng" dirty="0" smtClean="0"/>
              <a:t>VI/ Eradication </a:t>
            </a:r>
            <a:r>
              <a:rPr lang="fr-FR" sz="2800" b="1" u="sng" dirty="0"/>
              <a:t>de </a:t>
            </a:r>
            <a:r>
              <a:rPr lang="fr-FR" sz="2800" b="1" u="sng" dirty="0" err="1"/>
              <a:t>Helicobacter</a:t>
            </a:r>
            <a:r>
              <a:rPr lang="fr-FR" sz="2800" b="1" u="sng" dirty="0"/>
              <a:t> </a:t>
            </a:r>
            <a:r>
              <a:rPr lang="fr-FR" sz="2800" b="1" u="sng" dirty="0" err="1"/>
              <a:t>pylori</a:t>
            </a:r>
            <a:r>
              <a:rPr lang="fr-FR" sz="2800" b="1" u="sng" dirty="0"/>
              <a:t> (HP)</a:t>
            </a:r>
          </a:p>
          <a:p>
            <a:pPr>
              <a:lnSpc>
                <a:spcPct val="80000"/>
              </a:lnSpc>
              <a:buNone/>
            </a:pPr>
            <a:endParaRPr lang="fr-FR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92696"/>
            <a:ext cx="808672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8639" y="4725144"/>
            <a:ext cx="8086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1 ère ligne </a:t>
            </a:r>
            <a:r>
              <a:rPr lang="fr-FR" b="1" dirty="0" smtClean="0"/>
              <a:t>: </a:t>
            </a:r>
            <a:r>
              <a:rPr lang="fr-FR" dirty="0" smtClean="0"/>
              <a:t>Amoxicilline </a:t>
            </a:r>
            <a:r>
              <a:rPr lang="fr-FR" dirty="0"/>
              <a:t>(2 x 1g) + Métronidazole (3 x 500mg) ou </a:t>
            </a:r>
            <a:r>
              <a:rPr lang="fr-FR" dirty="0" err="1" smtClean="0"/>
              <a:t>Clarithromycine</a:t>
            </a:r>
            <a:r>
              <a:rPr lang="fr-FR" dirty="0" smtClean="0"/>
              <a:t> 2 </a:t>
            </a:r>
            <a:r>
              <a:rPr lang="fr-FR" dirty="0"/>
              <a:t>x 500mg + IPP </a:t>
            </a:r>
            <a:r>
              <a:rPr lang="fr-FR" dirty="0" smtClean="0"/>
              <a:t>(2x </a:t>
            </a:r>
            <a:r>
              <a:rPr lang="fr-FR" dirty="0"/>
              <a:t>/jour ) pendant 14 jours </a:t>
            </a:r>
          </a:p>
          <a:p>
            <a:r>
              <a:rPr lang="fr-FR" dirty="0"/>
              <a:t>Si </a:t>
            </a:r>
            <a:r>
              <a:rPr lang="fr-FR" dirty="0" smtClean="0"/>
              <a:t>échec (</a:t>
            </a:r>
            <a:r>
              <a:rPr lang="fr-FR" b="1" dirty="0" smtClean="0"/>
              <a:t>2eme ligne</a:t>
            </a:r>
            <a:r>
              <a:rPr lang="fr-FR" dirty="0" smtClean="0"/>
              <a:t>): </a:t>
            </a:r>
            <a:r>
              <a:rPr lang="fr-FR" dirty="0"/>
              <a:t>switcher OAM ver OAC ou vis versa </a:t>
            </a:r>
          </a:p>
          <a:p>
            <a:r>
              <a:rPr lang="fr-FR" dirty="0"/>
              <a:t>En </a:t>
            </a:r>
            <a:r>
              <a:rPr lang="fr-FR" b="1" dirty="0" smtClean="0"/>
              <a:t>3eme </a:t>
            </a:r>
            <a:r>
              <a:rPr lang="fr-FR" b="1" dirty="0"/>
              <a:t>ligne </a:t>
            </a:r>
            <a:r>
              <a:rPr lang="fr-FR" dirty="0"/>
              <a:t>traitement conduit par antibiogramme </a:t>
            </a:r>
          </a:p>
        </p:txBody>
      </p:sp>
    </p:spTree>
    <p:extLst>
      <p:ext uri="{BB962C8B-B14F-4D97-AF65-F5344CB8AC3E}">
        <p14:creationId xmlns:p14="http://schemas.microsoft.com/office/powerpoint/2010/main" val="18146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784225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Indications </a:t>
            </a:r>
            <a:r>
              <a:rPr lang="fr-FR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thérapeutiques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52736"/>
            <a:ext cx="83529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7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2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2160240" cy="864095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Pronostic </a:t>
            </a:r>
            <a:endParaRPr lang="fr-FR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768752" cy="432048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Evaluation des symptômes au long cours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Persistance: 20%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Chronique et fluctuante: 30%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Résolution: 50%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Peu des données…..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1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89448" y="274638"/>
            <a:ext cx="3466728" cy="99412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</a:rPr>
              <a:t>CONCLUSION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fr-FR" sz="3400" dirty="0" smtClean="0"/>
              <a:t>Pathologie </a:t>
            </a:r>
            <a:r>
              <a:rPr lang="fr-FR" sz="3400" dirty="0"/>
              <a:t>difficile, hétérogène, caractère fluctuant, contexte psychologique,… </a:t>
            </a:r>
            <a:endParaRPr lang="fr-FR" sz="3400" dirty="0" smtClean="0"/>
          </a:p>
          <a:p>
            <a:pPr marL="0" indent="0">
              <a:buNone/>
            </a:pPr>
            <a:endParaRPr lang="fr-FR" sz="3400" dirty="0"/>
          </a:p>
          <a:p>
            <a:r>
              <a:rPr lang="fr-FR" sz="3400" dirty="0" smtClean="0"/>
              <a:t>Physiopathologie </a:t>
            </a:r>
            <a:r>
              <a:rPr lang="fr-FR" sz="3400" dirty="0"/>
              <a:t>multiple et intriquée (sensibilité, réponses physiologiques inadaptées…) ; peu de progrès marquants récents. </a:t>
            </a:r>
            <a:endParaRPr lang="fr-FR" sz="3400" dirty="0" smtClean="0"/>
          </a:p>
          <a:p>
            <a:pPr marL="0" indent="0">
              <a:buNone/>
            </a:pPr>
            <a:endParaRPr lang="fr-FR" sz="3400" dirty="0"/>
          </a:p>
          <a:p>
            <a:r>
              <a:rPr lang="fr-FR" sz="3400" dirty="0" smtClean="0"/>
              <a:t>Approche </a:t>
            </a:r>
            <a:r>
              <a:rPr lang="fr-FR" sz="3400" dirty="0"/>
              <a:t>progressive, explicative, personnalisée, progressive (</a:t>
            </a:r>
            <a:r>
              <a:rPr lang="fr-FR" sz="3400" dirty="0" err="1"/>
              <a:t>step</a:t>
            </a:r>
            <a:r>
              <a:rPr lang="fr-FR" sz="3400" dirty="0"/>
              <a:t>-up) </a:t>
            </a:r>
            <a:r>
              <a:rPr lang="fr-FR" sz="3400" dirty="0" smtClean="0"/>
              <a:t>:</a:t>
            </a:r>
          </a:p>
          <a:p>
            <a:pPr marL="0" indent="0">
              <a:buNone/>
            </a:pPr>
            <a:r>
              <a:rPr lang="fr-FR" sz="3400" dirty="0" smtClean="0"/>
              <a:t> </a:t>
            </a:r>
            <a:r>
              <a:rPr lang="fr-FR" sz="3400" dirty="0"/>
              <a:t>- </a:t>
            </a:r>
            <a:r>
              <a:rPr lang="fr-FR" sz="3400" dirty="0" err="1"/>
              <a:t>Prokinétiques</a:t>
            </a:r>
            <a:r>
              <a:rPr lang="fr-FR" sz="3400" dirty="0"/>
              <a:t>, </a:t>
            </a:r>
            <a:r>
              <a:rPr lang="fr-FR" sz="3400" dirty="0" smtClean="0"/>
              <a:t>anti sécrétoires, </a:t>
            </a:r>
            <a:r>
              <a:rPr lang="fr-FR" sz="3400" dirty="0"/>
              <a:t>éradication </a:t>
            </a:r>
            <a:r>
              <a:rPr lang="fr-FR" sz="3400" i="1" dirty="0"/>
              <a:t>H </a:t>
            </a:r>
            <a:r>
              <a:rPr lang="fr-FR" sz="3400" i="1" dirty="0" err="1" smtClean="0"/>
              <a:t>pylori</a:t>
            </a:r>
            <a:endParaRPr lang="fr-FR" sz="3400" i="1" dirty="0" smtClean="0"/>
          </a:p>
          <a:p>
            <a:pPr marL="0" indent="0">
              <a:buNone/>
            </a:pPr>
            <a:r>
              <a:rPr lang="fr-FR" sz="3400" i="1" dirty="0" smtClean="0"/>
              <a:t> </a:t>
            </a:r>
            <a:r>
              <a:rPr lang="fr-FR" sz="3400" dirty="0"/>
              <a:t>- Relaxants gastriques, antidépresseurs faible dose</a:t>
            </a:r>
            <a:r>
              <a:rPr lang="fr-FR" sz="3400" dirty="0" smtClean="0"/>
              <a:t>.</a:t>
            </a:r>
          </a:p>
          <a:p>
            <a:pPr marL="0" indent="0">
              <a:buNone/>
            </a:pPr>
            <a:r>
              <a:rPr lang="fr-FR" sz="3400" dirty="0" smtClean="0"/>
              <a:t> </a:t>
            </a:r>
            <a:r>
              <a:rPr lang="fr-FR" sz="3400" dirty="0"/>
              <a:t>- Essais thérapeutiques, nouveaux </a:t>
            </a:r>
            <a:r>
              <a:rPr lang="fr-FR" sz="3400" dirty="0" err="1"/>
              <a:t>prokinétiques</a:t>
            </a:r>
            <a:r>
              <a:rPr lang="fr-FR" sz="3400" dirty="0"/>
              <a:t> </a:t>
            </a:r>
            <a:r>
              <a:rPr lang="fr-FR" sz="3400" dirty="0" err="1"/>
              <a:t>viscéro</a:t>
            </a:r>
            <a:r>
              <a:rPr lang="fr-FR" sz="3400" dirty="0"/>
              <a:t>- modulateurs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4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184576" cy="765397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INTRODUCTION-DÉFINITIONS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84051"/>
            <a:ext cx="4546848" cy="1668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Inconfort de la région épigastrique, chroniques ou récurrents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724128" y="1196752"/>
            <a:ext cx="2880320" cy="1656184"/>
          </a:xfrm>
          <a:prstGeom prst="rect">
            <a:avLst/>
          </a:prstGeom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dirty="0" smtClean="0"/>
              <a:t>• </a:t>
            </a:r>
            <a:r>
              <a:rPr lang="fr-FR" sz="2800" b="1" dirty="0" smtClean="0"/>
              <a:t>Inconfort</a:t>
            </a:r>
            <a:r>
              <a:rPr lang="fr-FR" sz="2800" dirty="0" smtClean="0"/>
              <a:t> = sensation subjective « négative » qui n’atteint pas le niveau de douleur: satiété précoce, pesanteur, ballonnements, nausées…</a:t>
            </a:r>
            <a:endParaRPr lang="fr-FR" sz="28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3212976"/>
            <a:ext cx="8229600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b="1" u="sng" dirty="0" smtClean="0"/>
              <a:t>Selon </a:t>
            </a:r>
            <a:r>
              <a:rPr lang="fr-FR" sz="2800" b="1" u="sng" dirty="0"/>
              <a:t>les critères de Rome IV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</a:rPr>
              <a:t>Au moins un </a:t>
            </a:r>
            <a:r>
              <a:rPr lang="fr-FR" sz="2800" b="1" dirty="0"/>
              <a:t>des symptômes suivants : 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>
                <a:sym typeface="Symbol" panose="05050102010706020507" pitchFamily="18" charset="2"/>
              </a:rPr>
              <a:t> </a:t>
            </a:r>
            <a:r>
              <a:rPr lang="fr-FR" sz="2800" dirty="0" smtClean="0"/>
              <a:t>Plénitude </a:t>
            </a:r>
            <a:r>
              <a:rPr lang="fr-FR" sz="2800" dirty="0"/>
              <a:t>postprandiale gênante </a:t>
            </a:r>
            <a:r>
              <a:rPr lang="fr-FR" sz="2800" dirty="0" smtClean="0"/>
              <a:t>     </a:t>
            </a:r>
            <a:r>
              <a:rPr lang="fr-FR" sz="2800" dirty="0" smtClean="0">
                <a:sym typeface="Symbol" panose="05050102010706020507" pitchFamily="18" charset="2"/>
              </a:rPr>
              <a:t> </a:t>
            </a:r>
            <a:r>
              <a:rPr lang="fr-FR" sz="2800" dirty="0" smtClean="0"/>
              <a:t>Douleur </a:t>
            </a:r>
            <a:r>
              <a:rPr lang="fr-FR" sz="2800" dirty="0"/>
              <a:t>épigastrique </a:t>
            </a:r>
          </a:p>
          <a:p>
            <a:pPr marL="0" indent="0">
              <a:buNone/>
            </a:pPr>
            <a:r>
              <a:rPr lang="fr-FR" sz="2800" dirty="0" smtClean="0">
                <a:sym typeface="Symbol" panose="05050102010706020507" pitchFamily="18" charset="2"/>
              </a:rPr>
              <a:t> </a:t>
            </a:r>
            <a:r>
              <a:rPr lang="fr-FR" sz="2800" dirty="0" smtClean="0"/>
              <a:t>Satiété </a:t>
            </a:r>
            <a:r>
              <a:rPr lang="fr-FR" sz="2800" dirty="0"/>
              <a:t>précoce </a:t>
            </a:r>
            <a:r>
              <a:rPr lang="fr-FR" sz="2800" dirty="0" smtClean="0"/>
              <a:t>                                    </a:t>
            </a:r>
            <a:r>
              <a:rPr lang="fr-FR" sz="2800" dirty="0" smtClean="0">
                <a:sym typeface="Symbol" panose="05050102010706020507" pitchFamily="18" charset="2"/>
              </a:rPr>
              <a:t> </a:t>
            </a:r>
            <a:r>
              <a:rPr lang="fr-FR" sz="2800" dirty="0" smtClean="0"/>
              <a:t>Brûlure </a:t>
            </a:r>
            <a:r>
              <a:rPr lang="fr-FR" sz="2800" dirty="0"/>
              <a:t>épigastrique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ET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/>
              <a:t>Absence </a:t>
            </a:r>
            <a:r>
              <a:rPr lang="fr-FR" sz="2800" b="1" dirty="0"/>
              <a:t>de maladie organique 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ET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/>
              <a:t>Présents </a:t>
            </a:r>
            <a:r>
              <a:rPr lang="fr-FR" sz="2800" dirty="0"/>
              <a:t>sur les 3 derniers mois et </a:t>
            </a:r>
            <a:r>
              <a:rPr lang="fr-FR" sz="2800" b="1" dirty="0"/>
              <a:t>depuis plus de 6 mois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74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5352" y="274638"/>
            <a:ext cx="5626968" cy="926381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B0F0"/>
                </a:solidFill>
                <a:latin typeface="+mn-lt"/>
              </a:rPr>
              <a:t>Dyspepsie fonctionnelle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334747" cy="51125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187624" y="1412776"/>
            <a:ext cx="11131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détresse</a:t>
            </a:r>
            <a:endParaRPr lang="fr-F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6697" y="274639"/>
            <a:ext cx="6525663" cy="850106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92D050"/>
                </a:solidFill>
                <a:latin typeface="+mn-lt"/>
              </a:rPr>
              <a:t>Overloap des </a:t>
            </a:r>
            <a:r>
              <a:rPr lang="fr-FR" sz="2800" dirty="0">
                <a:solidFill>
                  <a:srgbClr val="92D050"/>
                </a:solidFill>
                <a:latin typeface="+mn-lt"/>
              </a:rPr>
              <a:t>symptômes dyspepsiques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76388"/>
            <a:ext cx="8352928" cy="437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483767" y="4388066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36 %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313013" y="3393502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24 %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93864" y="4388066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40 %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89448" y="274638"/>
            <a:ext cx="4186808" cy="92211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B0F0"/>
                </a:solidFill>
                <a:latin typeface="+mn-lt"/>
              </a:rPr>
              <a:t>Dyspepsie secondaire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• </a:t>
            </a:r>
            <a:r>
              <a:rPr lang="fr-FR" sz="2800" b="1" u="sng" dirty="0"/>
              <a:t>Cause organique </a:t>
            </a:r>
            <a:endParaRPr lang="fr-FR" sz="2800" b="1" u="sng" dirty="0" smtClean="0"/>
          </a:p>
          <a:p>
            <a:pPr marL="0" indent="0" algn="ctr">
              <a:buNone/>
            </a:pPr>
            <a:r>
              <a:rPr lang="fr-FR" sz="2800" dirty="0" smtClean="0"/>
              <a:t>Retrouvée dans environ </a:t>
            </a:r>
            <a:r>
              <a:rPr lang="fr-FR" sz="2800" dirty="0"/>
              <a:t>40 % des </a:t>
            </a:r>
            <a:r>
              <a:rPr lang="fr-FR" sz="2800" dirty="0" smtClean="0"/>
              <a:t>cas, le plus </a:t>
            </a:r>
            <a:r>
              <a:rPr lang="fr-FR" sz="2800" dirty="0"/>
              <a:t>souvent </a:t>
            </a:r>
            <a:r>
              <a:rPr lang="fr-FR" sz="2800" dirty="0" smtClean="0"/>
              <a:t>: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– Reflux acide gastro-</a:t>
            </a:r>
            <a:r>
              <a:rPr lang="fr-FR" sz="2800" dirty="0" err="1"/>
              <a:t>oesophagien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– Maladie ulcéreuse </a:t>
            </a:r>
            <a:r>
              <a:rPr lang="fr-FR" sz="2800" dirty="0" smtClean="0"/>
              <a:t>gastroduodénale </a:t>
            </a:r>
            <a:r>
              <a:rPr lang="fr-FR" sz="2800" dirty="0"/>
              <a:t>(15%)</a:t>
            </a:r>
          </a:p>
          <a:p>
            <a:pPr marL="0" indent="0">
              <a:buNone/>
            </a:pPr>
            <a:r>
              <a:rPr lang="fr-FR" sz="2800" dirty="0"/>
              <a:t>– Cancer gastrique</a:t>
            </a:r>
          </a:p>
        </p:txBody>
      </p:sp>
    </p:spTree>
    <p:extLst>
      <p:ext uri="{BB962C8B-B14F-4D97-AF65-F5344CB8AC3E}">
        <p14:creationId xmlns:p14="http://schemas.microsoft.com/office/powerpoint/2010/main" val="2742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800" b="1" dirty="0" smtClean="0">
                <a:sym typeface="Symbol" panose="05050102010706020507" pitchFamily="18" charset="2"/>
              </a:rPr>
              <a:t> </a:t>
            </a:r>
            <a:r>
              <a:rPr lang="fr-FR" sz="2800" b="1" u="sng" dirty="0" smtClean="0"/>
              <a:t>Diabète </a:t>
            </a:r>
            <a:r>
              <a:rPr lang="fr-FR" sz="2800" b="1" u="sng" dirty="0"/>
              <a:t>:</a:t>
            </a:r>
          </a:p>
          <a:p>
            <a:pPr marL="0" indent="0">
              <a:buNone/>
            </a:pPr>
            <a:r>
              <a:rPr lang="fr-FR" sz="2800" dirty="0"/>
              <a:t>– Symptômes dyspeptiques présents </a:t>
            </a:r>
            <a:r>
              <a:rPr lang="fr-FR" sz="2800" dirty="0" smtClean="0"/>
              <a:t>chez 30 </a:t>
            </a:r>
            <a:r>
              <a:rPr lang="fr-FR" sz="2800" dirty="0"/>
              <a:t>à 70 % des patients </a:t>
            </a:r>
            <a:r>
              <a:rPr lang="fr-FR" sz="2800" dirty="0" smtClean="0"/>
              <a:t>diabétiques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– Anomalies de la vidange gastrique </a:t>
            </a:r>
            <a:r>
              <a:rPr lang="fr-FR" sz="2800" dirty="0" smtClean="0"/>
              <a:t>chez 30 </a:t>
            </a:r>
            <a:r>
              <a:rPr lang="fr-FR" sz="2800" dirty="0"/>
              <a:t>à 60 % des </a:t>
            </a:r>
            <a:r>
              <a:rPr lang="fr-FR" sz="2800" dirty="0" smtClean="0"/>
              <a:t>diabétiques</a:t>
            </a:r>
          </a:p>
          <a:p>
            <a:pPr marL="0" indent="0" algn="ctr">
              <a:buNone/>
            </a:pPr>
            <a:r>
              <a:rPr lang="fr-FR" sz="2800" b="1" dirty="0" smtClean="0">
                <a:sym typeface="Symbol" panose="05050102010706020507" pitchFamily="18" charset="2"/>
              </a:rPr>
              <a:t> </a:t>
            </a:r>
            <a:r>
              <a:rPr lang="fr-FR" sz="2800" b="1" u="sng" dirty="0" smtClean="0"/>
              <a:t>Dyspepsie </a:t>
            </a:r>
            <a:r>
              <a:rPr lang="fr-FR" sz="2800" b="1" u="sng" dirty="0"/>
              <a:t>secondaire aux </a:t>
            </a:r>
            <a:r>
              <a:rPr lang="fr-FR" sz="2800" b="1" u="sng" dirty="0" smtClean="0"/>
              <a:t>Médicaments outre </a:t>
            </a:r>
            <a:r>
              <a:rPr lang="fr-FR" sz="2800" b="1" u="sng" dirty="0"/>
              <a:t>les AINS……</a:t>
            </a:r>
          </a:p>
          <a:p>
            <a:pPr marL="0" indent="0">
              <a:buNone/>
            </a:pPr>
            <a:r>
              <a:rPr lang="fr-FR" sz="2800" dirty="0"/>
              <a:t>Inhibiteurs </a:t>
            </a:r>
            <a:r>
              <a:rPr lang="fr-FR" sz="2800" dirty="0" smtClean="0"/>
              <a:t>Cox2, Acide </a:t>
            </a:r>
            <a:r>
              <a:rPr lang="fr-FR" sz="2800" dirty="0" err="1" smtClean="0"/>
              <a:t>acetyl-salicylique</a:t>
            </a:r>
            <a:r>
              <a:rPr lang="fr-FR" sz="2800" dirty="0" smtClean="0"/>
              <a:t>, Inhibiteurs </a:t>
            </a:r>
            <a:r>
              <a:rPr lang="fr-FR" sz="2800" dirty="0"/>
              <a:t>de la pompe à </a:t>
            </a:r>
            <a:r>
              <a:rPr lang="fr-FR" sz="2800" dirty="0" smtClean="0"/>
              <a:t>protons, </a:t>
            </a:r>
            <a:r>
              <a:rPr lang="fr-FR" sz="2800" dirty="0" err="1" smtClean="0"/>
              <a:t>Bipohosphonates</a:t>
            </a:r>
            <a:r>
              <a:rPr lang="fr-FR" sz="2800" dirty="0" smtClean="0"/>
              <a:t>, Erythromycine, Tétracyclines, Sildénafil </a:t>
            </a:r>
            <a:r>
              <a:rPr lang="fr-FR" sz="2800" dirty="0"/>
              <a:t>et </a:t>
            </a:r>
            <a:r>
              <a:rPr lang="fr-FR" sz="2800" dirty="0" err="1" smtClean="0"/>
              <a:t>tadalafil</a:t>
            </a:r>
            <a:r>
              <a:rPr lang="fr-FR" sz="2800" dirty="0" smtClean="0"/>
              <a:t>, Théophylline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Sclérodermie</a:t>
            </a:r>
          </a:p>
          <a:p>
            <a:pPr marL="0" indent="0" algn="ctr">
              <a:buNone/>
            </a:pPr>
            <a:r>
              <a:rPr lang="fr-FR" sz="2800" dirty="0"/>
              <a:t>• </a:t>
            </a:r>
            <a:r>
              <a:rPr lang="fr-FR" sz="2800" b="1" u="sng" dirty="0"/>
              <a:t>Amylose</a:t>
            </a:r>
          </a:p>
          <a:p>
            <a:pPr marL="0" indent="0" algn="ctr">
              <a:buNone/>
            </a:pPr>
            <a:r>
              <a:rPr lang="fr-FR" sz="2800" b="1" u="sng" dirty="0"/>
              <a:t>• Infections virales</a:t>
            </a:r>
          </a:p>
          <a:p>
            <a:pPr marL="0" indent="0" algn="ctr">
              <a:buNone/>
            </a:pPr>
            <a:r>
              <a:rPr lang="fr-FR" sz="2800" b="1" u="sng" dirty="0"/>
              <a:t>• Atteinte du système nerveux </a:t>
            </a:r>
            <a:r>
              <a:rPr lang="fr-FR" sz="2800" b="1" u="sng" dirty="0" smtClean="0"/>
              <a:t>central et </a:t>
            </a:r>
            <a:r>
              <a:rPr lang="fr-FR" sz="2800" b="1" u="sng" dirty="0"/>
              <a:t>périphérique</a:t>
            </a:r>
          </a:p>
          <a:p>
            <a:pPr marL="0" indent="0" algn="ctr">
              <a:buNone/>
            </a:pPr>
            <a:r>
              <a:rPr lang="fr-FR" sz="2800" b="1" u="sng" dirty="0"/>
              <a:t>• </a:t>
            </a:r>
            <a:r>
              <a:rPr lang="fr-FR" sz="2800" b="1" u="sng" dirty="0" smtClean="0"/>
              <a:t>Autres</a:t>
            </a:r>
          </a:p>
          <a:p>
            <a:pPr marL="0" indent="0" algn="ctr">
              <a:buNone/>
            </a:pPr>
            <a:r>
              <a:rPr lang="fr-FR" sz="2800" dirty="0"/>
              <a:t>(</a:t>
            </a:r>
            <a:r>
              <a:rPr lang="fr-FR" sz="2800" dirty="0" smtClean="0"/>
              <a:t>Insuffisance coronarienne, insuffisance rénale, </a:t>
            </a:r>
            <a:r>
              <a:rPr lang="fr-FR" sz="2800" dirty="0" err="1" smtClean="0"/>
              <a:t>dysthyroïdie</a:t>
            </a:r>
            <a:r>
              <a:rPr lang="fr-FR" sz="2800" dirty="0" smtClean="0"/>
              <a:t>…)</a:t>
            </a:r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294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01416" y="274638"/>
            <a:ext cx="4186808" cy="850106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EPIDEMIOLOGIE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C’est un problème fréquent  de consultation en médecine ambulatoire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• Au cours d’une </a:t>
            </a:r>
            <a:r>
              <a:rPr lang="fr-FR" dirty="0" smtClean="0"/>
              <a:t>année, </a:t>
            </a:r>
            <a:r>
              <a:rPr lang="fr-FR" dirty="0"/>
              <a:t>1% de la population adulte rapporte un </a:t>
            </a:r>
            <a:r>
              <a:rPr lang="fr-FR" dirty="0" smtClean="0"/>
              <a:t>épisode </a:t>
            </a:r>
            <a:r>
              <a:rPr lang="fr-FR" dirty="0"/>
              <a:t>inaugural de </a:t>
            </a:r>
            <a:r>
              <a:rPr lang="fr-FR" dirty="0" smtClean="0"/>
              <a:t>dyspepsie et </a:t>
            </a:r>
            <a:r>
              <a:rPr lang="fr-FR" dirty="0"/>
              <a:t>25% </a:t>
            </a:r>
            <a:r>
              <a:rPr lang="fr-FR" dirty="0" smtClean="0"/>
              <a:t>présentent </a:t>
            </a:r>
            <a:r>
              <a:rPr lang="fr-FR" dirty="0"/>
              <a:t>une dyspepsie chronique ou </a:t>
            </a:r>
            <a:r>
              <a:rPr lang="fr-FR" dirty="0" smtClean="0"/>
              <a:t>récurrente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• 25% des individus </a:t>
            </a:r>
            <a:r>
              <a:rPr lang="fr-FR" dirty="0" smtClean="0"/>
              <a:t>présentant </a:t>
            </a:r>
            <a:r>
              <a:rPr lang="fr-FR" dirty="0"/>
              <a:t>une dyspepsie consultent un </a:t>
            </a:r>
            <a:r>
              <a:rPr lang="fr-FR" dirty="0" smtClean="0"/>
              <a:t>médecin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9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• La prévalence de </a:t>
            </a:r>
            <a:r>
              <a:rPr lang="fr-FR" dirty="0" smtClean="0"/>
              <a:t>l’</a:t>
            </a:r>
            <a:r>
              <a:rPr lang="fr-FR" dirty="0" err="1" smtClean="0"/>
              <a:t>ulcére</a:t>
            </a:r>
            <a:r>
              <a:rPr lang="fr-FR" dirty="0" smtClean="0"/>
              <a:t> </a:t>
            </a:r>
            <a:r>
              <a:rPr lang="fr-FR" dirty="0"/>
              <a:t>gastroduodénal est de 1-2% dans la population générale</a:t>
            </a:r>
          </a:p>
          <a:p>
            <a:pPr marL="0" indent="0">
              <a:buNone/>
            </a:pPr>
            <a:r>
              <a:rPr lang="fr-FR" dirty="0"/>
              <a:t>• 5-10% de la population présente dans sa vie un ulcère gastroduodénal</a:t>
            </a:r>
          </a:p>
          <a:p>
            <a:pPr marL="0" indent="0">
              <a:buNone/>
            </a:pPr>
            <a:r>
              <a:rPr lang="fr-FR" dirty="0"/>
              <a:t>• La prévalence du RGO est de 20-40% dans la population </a:t>
            </a:r>
            <a:r>
              <a:rPr lang="fr-FR" dirty="0" smtClean="0"/>
              <a:t>générale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3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1092</Words>
  <Application>Microsoft Office PowerPoint</Application>
  <PresentationFormat>Affichage à l'écran (4:3)</PresentationFormat>
  <Paragraphs>164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Thème Office</vt:lpstr>
      <vt:lpstr>DYSPEPSIE FONCTIONNELLE </vt:lpstr>
      <vt:lpstr>PLAN</vt:lpstr>
      <vt:lpstr>INTRODUCTION-DÉFINITIONS</vt:lpstr>
      <vt:lpstr>Dyspepsie fonctionnelle</vt:lpstr>
      <vt:lpstr>Overloap des symptômes dyspepsiques</vt:lpstr>
      <vt:lpstr>Dyspepsie secondaire</vt:lpstr>
      <vt:lpstr>Présentation PowerPoint</vt:lpstr>
      <vt:lpstr>EPIDEMIOLOGIE</vt:lpstr>
      <vt:lpstr>Présentation PowerPoint</vt:lpstr>
      <vt:lpstr>PHYSIOPATHOLOGIE</vt:lpstr>
      <vt:lpstr> Troubles moteurs </vt:lpstr>
      <vt:lpstr>Hypersensibilité viscérale accrue!</vt:lpstr>
      <vt:lpstr>Post infectieuse ou inflammatoire </vt:lpstr>
      <vt:lpstr>Rôle d’hélicobacter pylori</vt:lpstr>
      <vt:lpstr>Troubles psychologiques</vt:lpstr>
      <vt:lpstr>APPROCHE CLINIQUE</vt:lpstr>
      <vt:lpstr> Les principaux symptômes </vt:lpstr>
      <vt:lpstr> Signes d’alarmes </vt:lpstr>
      <vt:lpstr> Examens paraclinique</vt:lpstr>
      <vt:lpstr>Tests diagnostiques de Helicobacter pylori</vt:lpstr>
      <vt:lpstr> Stratégie diagnostique</vt:lpstr>
      <vt:lpstr>PRISE EN CHARGE</vt:lpstr>
      <vt:lpstr>Présentation PowerPoint</vt:lpstr>
      <vt:lpstr>Présentation PowerPoint</vt:lpstr>
      <vt:lpstr>Présentation PowerPoint</vt:lpstr>
      <vt:lpstr>Indications thérapeutiques </vt:lpstr>
      <vt:lpstr>Présentation PowerPoint</vt:lpstr>
      <vt:lpstr>Pronostic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TORCHI</dc:creator>
  <cp:lastModifiedBy>pc hp</cp:lastModifiedBy>
  <cp:revision>49</cp:revision>
  <dcterms:created xsi:type="dcterms:W3CDTF">2018-04-29T19:05:05Z</dcterms:created>
  <dcterms:modified xsi:type="dcterms:W3CDTF">2022-03-01T08:24:15Z</dcterms:modified>
</cp:coreProperties>
</file>