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6" r:id="rId7"/>
    <p:sldId id="287" r:id="rId8"/>
    <p:sldId id="288" r:id="rId9"/>
    <p:sldId id="261" r:id="rId10"/>
    <p:sldId id="289" r:id="rId11"/>
    <p:sldId id="290" r:id="rId12"/>
    <p:sldId id="291" r:id="rId13"/>
    <p:sldId id="262" r:id="rId14"/>
    <p:sldId id="263" r:id="rId15"/>
    <p:sldId id="264" r:id="rId16"/>
    <p:sldId id="265" r:id="rId17"/>
    <p:sldId id="304" r:id="rId18"/>
    <p:sldId id="305" r:id="rId19"/>
    <p:sldId id="308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266" r:id="rId33"/>
    <p:sldId id="310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7D6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7E1D85-9A82-409E-A338-785CAFD75F9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B2C566C-5C42-4B50-B6EC-9BF070BFF2F8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FR" sz="2800" dirty="0" smtClean="0"/>
            <a:t>Terrain et ATCDS</a:t>
          </a:r>
          <a:endParaRPr lang="fr-FR" sz="2800" dirty="0"/>
        </a:p>
      </dgm:t>
    </dgm:pt>
    <dgm:pt modelId="{423936F8-61CB-4E8A-BC52-B523A54FDBA1}" type="parTrans" cxnId="{BC804B60-AF05-40B0-8A26-FA3DDC1B28E7}">
      <dgm:prSet/>
      <dgm:spPr/>
      <dgm:t>
        <a:bodyPr/>
        <a:lstStyle/>
        <a:p>
          <a:endParaRPr lang="fr-FR"/>
        </a:p>
      </dgm:t>
    </dgm:pt>
    <dgm:pt modelId="{9DB94259-77A9-461C-BEB2-2D2692CE9333}" type="sibTrans" cxnId="{BC804B60-AF05-40B0-8A26-FA3DDC1B28E7}">
      <dgm:prSet/>
      <dgm:spPr/>
      <dgm:t>
        <a:bodyPr/>
        <a:lstStyle/>
        <a:p>
          <a:endParaRPr lang="fr-FR"/>
        </a:p>
      </dgm:t>
    </dgm:pt>
    <dgm:pt modelId="{FF2F8691-3E8F-4C42-A313-5C11E9534172}">
      <dgm:prSet phldrT="[Texte]"/>
      <dgm:spPr/>
      <dgm:t>
        <a:bodyPr/>
        <a:lstStyle/>
        <a:p>
          <a:r>
            <a:rPr lang="fr-FR" dirty="0" smtClean="0"/>
            <a:t>Caractères de la diarrhée </a:t>
          </a:r>
          <a:endParaRPr lang="fr-FR" dirty="0"/>
        </a:p>
      </dgm:t>
    </dgm:pt>
    <dgm:pt modelId="{9175C1F5-4186-4B36-86C9-E309DE6B4802}" type="parTrans" cxnId="{3DEA324E-3E60-4054-BBD6-7CFB809C0D54}">
      <dgm:prSet/>
      <dgm:spPr/>
      <dgm:t>
        <a:bodyPr/>
        <a:lstStyle/>
        <a:p>
          <a:endParaRPr lang="fr-FR"/>
        </a:p>
      </dgm:t>
    </dgm:pt>
    <dgm:pt modelId="{187728B5-4A79-45E8-AF41-424FFD351223}" type="sibTrans" cxnId="{3DEA324E-3E60-4054-BBD6-7CFB809C0D54}">
      <dgm:prSet/>
      <dgm:spPr/>
      <dgm:t>
        <a:bodyPr/>
        <a:lstStyle/>
        <a:p>
          <a:endParaRPr lang="fr-FR"/>
        </a:p>
      </dgm:t>
    </dgm:pt>
    <dgm:pt modelId="{E78D4DD6-2508-412A-8B9A-15C7EE0ED0C6}">
      <dgm:prSet phldrT="[Texte]"/>
      <dgm:spPr/>
      <dgm:t>
        <a:bodyPr/>
        <a:lstStyle/>
        <a:p>
          <a:r>
            <a:rPr lang="fr-FR" dirty="0" smtClean="0"/>
            <a:t>Signes associés</a:t>
          </a:r>
          <a:endParaRPr lang="fr-FR" dirty="0"/>
        </a:p>
      </dgm:t>
    </dgm:pt>
    <dgm:pt modelId="{21979091-A7FE-480A-BBAC-51F4EB85E046}" type="parTrans" cxnId="{1639BF7A-660A-4CE4-980B-0CE04DE7BF97}">
      <dgm:prSet/>
      <dgm:spPr/>
      <dgm:t>
        <a:bodyPr/>
        <a:lstStyle/>
        <a:p>
          <a:endParaRPr lang="fr-FR"/>
        </a:p>
      </dgm:t>
    </dgm:pt>
    <dgm:pt modelId="{8F3679F3-B444-4AF6-B4DE-5730D62D1DCC}" type="sibTrans" cxnId="{1639BF7A-660A-4CE4-980B-0CE04DE7BF97}">
      <dgm:prSet/>
      <dgm:spPr/>
      <dgm:t>
        <a:bodyPr/>
        <a:lstStyle/>
        <a:p>
          <a:endParaRPr lang="fr-FR"/>
        </a:p>
      </dgm:t>
    </dgm:pt>
    <dgm:pt modelId="{F71FC00D-F4B1-4449-9046-41CB8380F74D}" type="pres">
      <dgm:prSet presAssocID="{DF7E1D85-9A82-409E-A338-785CAFD75F90}" presName="Name0" presStyleCnt="0">
        <dgm:presLayoutVars>
          <dgm:dir/>
          <dgm:animLvl val="lvl"/>
          <dgm:resizeHandles val="exact"/>
        </dgm:presLayoutVars>
      </dgm:prSet>
      <dgm:spPr/>
    </dgm:pt>
    <dgm:pt modelId="{D8ABB5ED-37E0-4E6D-B608-5345D83DD34A}" type="pres">
      <dgm:prSet presAssocID="{7B2C566C-5C42-4B50-B6EC-9BF070BFF2F8}" presName="parTxOnly" presStyleLbl="node1" presStyleIdx="0" presStyleCnt="3" custScaleY="592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00AFC9-8B69-4071-8CA6-2EA73B731DAA}" type="pres">
      <dgm:prSet presAssocID="{9DB94259-77A9-461C-BEB2-2D2692CE9333}" presName="parTxOnlySpace" presStyleCnt="0"/>
      <dgm:spPr/>
    </dgm:pt>
    <dgm:pt modelId="{FB03FC45-8A20-4946-A47E-1180C6546B62}" type="pres">
      <dgm:prSet presAssocID="{FF2F8691-3E8F-4C42-A313-5C11E9534172}" presName="parTxOnly" presStyleLbl="node1" presStyleIdx="1" presStyleCnt="3" custScaleY="592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721513-AC1E-4BEE-98B0-B91C7B4F7CB5}" type="pres">
      <dgm:prSet presAssocID="{187728B5-4A79-45E8-AF41-424FFD351223}" presName="parTxOnlySpace" presStyleCnt="0"/>
      <dgm:spPr/>
    </dgm:pt>
    <dgm:pt modelId="{3558B53E-A809-486C-82F7-02030949A52B}" type="pres">
      <dgm:prSet presAssocID="{E78D4DD6-2508-412A-8B9A-15C7EE0ED0C6}" presName="parTxOnly" presStyleLbl="node1" presStyleIdx="2" presStyleCnt="3" custScaleY="592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639BF7A-660A-4CE4-980B-0CE04DE7BF97}" srcId="{DF7E1D85-9A82-409E-A338-785CAFD75F90}" destId="{E78D4DD6-2508-412A-8B9A-15C7EE0ED0C6}" srcOrd="2" destOrd="0" parTransId="{21979091-A7FE-480A-BBAC-51F4EB85E046}" sibTransId="{8F3679F3-B444-4AF6-B4DE-5730D62D1DCC}"/>
    <dgm:cxn modelId="{BC804B60-AF05-40B0-8A26-FA3DDC1B28E7}" srcId="{DF7E1D85-9A82-409E-A338-785CAFD75F90}" destId="{7B2C566C-5C42-4B50-B6EC-9BF070BFF2F8}" srcOrd="0" destOrd="0" parTransId="{423936F8-61CB-4E8A-BC52-B523A54FDBA1}" sibTransId="{9DB94259-77A9-461C-BEB2-2D2692CE9333}"/>
    <dgm:cxn modelId="{E629DE91-5676-49E0-9959-3A84E17469A6}" type="presOf" srcId="{E78D4DD6-2508-412A-8B9A-15C7EE0ED0C6}" destId="{3558B53E-A809-486C-82F7-02030949A52B}" srcOrd="0" destOrd="0" presId="urn:microsoft.com/office/officeart/2005/8/layout/chevron1"/>
    <dgm:cxn modelId="{3DEA324E-3E60-4054-BBD6-7CFB809C0D54}" srcId="{DF7E1D85-9A82-409E-A338-785CAFD75F90}" destId="{FF2F8691-3E8F-4C42-A313-5C11E9534172}" srcOrd="1" destOrd="0" parTransId="{9175C1F5-4186-4B36-86C9-E309DE6B4802}" sibTransId="{187728B5-4A79-45E8-AF41-424FFD351223}"/>
    <dgm:cxn modelId="{2301BC7C-8391-412C-B28E-C60475FCB8CB}" type="presOf" srcId="{DF7E1D85-9A82-409E-A338-785CAFD75F90}" destId="{F71FC00D-F4B1-4449-9046-41CB8380F74D}" srcOrd="0" destOrd="0" presId="urn:microsoft.com/office/officeart/2005/8/layout/chevron1"/>
    <dgm:cxn modelId="{65FC122A-9E29-4CBD-96B6-5806DF621D81}" type="presOf" srcId="{FF2F8691-3E8F-4C42-A313-5C11E9534172}" destId="{FB03FC45-8A20-4946-A47E-1180C6546B62}" srcOrd="0" destOrd="0" presId="urn:microsoft.com/office/officeart/2005/8/layout/chevron1"/>
    <dgm:cxn modelId="{40D9B698-BCFA-40D4-BFDB-5C78C9D0D629}" type="presOf" srcId="{7B2C566C-5C42-4B50-B6EC-9BF070BFF2F8}" destId="{D8ABB5ED-37E0-4E6D-B608-5345D83DD34A}" srcOrd="0" destOrd="0" presId="urn:microsoft.com/office/officeart/2005/8/layout/chevron1"/>
    <dgm:cxn modelId="{004BB266-7CAF-4026-9206-742E337578DD}" type="presParOf" srcId="{F71FC00D-F4B1-4449-9046-41CB8380F74D}" destId="{D8ABB5ED-37E0-4E6D-B608-5345D83DD34A}" srcOrd="0" destOrd="0" presId="urn:microsoft.com/office/officeart/2005/8/layout/chevron1"/>
    <dgm:cxn modelId="{06E906D1-7C22-4C9D-BD0E-AA390F8860C2}" type="presParOf" srcId="{F71FC00D-F4B1-4449-9046-41CB8380F74D}" destId="{0E00AFC9-8B69-4071-8CA6-2EA73B731DAA}" srcOrd="1" destOrd="0" presId="urn:microsoft.com/office/officeart/2005/8/layout/chevron1"/>
    <dgm:cxn modelId="{8A3B5A0C-A332-4351-B5EC-4FBE0EEED9AE}" type="presParOf" srcId="{F71FC00D-F4B1-4449-9046-41CB8380F74D}" destId="{FB03FC45-8A20-4946-A47E-1180C6546B62}" srcOrd="2" destOrd="0" presId="urn:microsoft.com/office/officeart/2005/8/layout/chevron1"/>
    <dgm:cxn modelId="{FE83BD84-7C73-4EDF-9775-AC95C3596046}" type="presParOf" srcId="{F71FC00D-F4B1-4449-9046-41CB8380F74D}" destId="{93721513-AC1E-4BEE-98B0-B91C7B4F7CB5}" srcOrd="3" destOrd="0" presId="urn:microsoft.com/office/officeart/2005/8/layout/chevron1"/>
    <dgm:cxn modelId="{B1835C46-5366-4457-B93A-715359EB2D2B}" type="presParOf" srcId="{F71FC00D-F4B1-4449-9046-41CB8380F74D}" destId="{3558B53E-A809-486C-82F7-02030949A52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7E1D85-9A82-409E-A338-785CAFD75F9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B2C566C-5C42-4B50-B6EC-9BF070BFF2F8}">
      <dgm:prSet phldrT="[Texte]" custT="1"/>
      <dgm:spPr/>
      <dgm:t>
        <a:bodyPr/>
        <a:lstStyle/>
        <a:p>
          <a:r>
            <a:rPr lang="fr-FR" sz="2800" dirty="0" smtClean="0"/>
            <a:t>Terrain et ATCDS</a:t>
          </a:r>
          <a:endParaRPr lang="fr-FR" sz="2800" dirty="0"/>
        </a:p>
      </dgm:t>
    </dgm:pt>
    <dgm:pt modelId="{423936F8-61CB-4E8A-BC52-B523A54FDBA1}" type="parTrans" cxnId="{BC804B60-AF05-40B0-8A26-FA3DDC1B28E7}">
      <dgm:prSet/>
      <dgm:spPr/>
      <dgm:t>
        <a:bodyPr/>
        <a:lstStyle/>
        <a:p>
          <a:endParaRPr lang="fr-FR"/>
        </a:p>
      </dgm:t>
    </dgm:pt>
    <dgm:pt modelId="{9DB94259-77A9-461C-BEB2-2D2692CE9333}" type="sibTrans" cxnId="{BC804B60-AF05-40B0-8A26-FA3DDC1B28E7}">
      <dgm:prSet/>
      <dgm:spPr/>
      <dgm:t>
        <a:bodyPr/>
        <a:lstStyle/>
        <a:p>
          <a:endParaRPr lang="fr-FR"/>
        </a:p>
      </dgm:t>
    </dgm:pt>
    <dgm:pt modelId="{FF2F8691-3E8F-4C42-A313-5C11E9534172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smtClean="0"/>
            <a:t>Caractères de la diarrhée </a:t>
          </a:r>
          <a:endParaRPr lang="fr-FR" dirty="0"/>
        </a:p>
      </dgm:t>
    </dgm:pt>
    <dgm:pt modelId="{9175C1F5-4186-4B36-86C9-E309DE6B4802}" type="parTrans" cxnId="{3DEA324E-3E60-4054-BBD6-7CFB809C0D54}">
      <dgm:prSet/>
      <dgm:spPr/>
      <dgm:t>
        <a:bodyPr/>
        <a:lstStyle/>
        <a:p>
          <a:endParaRPr lang="fr-FR"/>
        </a:p>
      </dgm:t>
    </dgm:pt>
    <dgm:pt modelId="{187728B5-4A79-45E8-AF41-424FFD351223}" type="sibTrans" cxnId="{3DEA324E-3E60-4054-BBD6-7CFB809C0D54}">
      <dgm:prSet/>
      <dgm:spPr/>
      <dgm:t>
        <a:bodyPr/>
        <a:lstStyle/>
        <a:p>
          <a:endParaRPr lang="fr-FR"/>
        </a:p>
      </dgm:t>
    </dgm:pt>
    <dgm:pt modelId="{E78D4DD6-2508-412A-8B9A-15C7EE0ED0C6}">
      <dgm:prSet phldrT="[Texte]"/>
      <dgm:spPr/>
      <dgm:t>
        <a:bodyPr/>
        <a:lstStyle/>
        <a:p>
          <a:r>
            <a:rPr lang="fr-FR" dirty="0" smtClean="0"/>
            <a:t>Signes associés</a:t>
          </a:r>
          <a:endParaRPr lang="fr-FR" dirty="0"/>
        </a:p>
      </dgm:t>
    </dgm:pt>
    <dgm:pt modelId="{21979091-A7FE-480A-BBAC-51F4EB85E046}" type="parTrans" cxnId="{1639BF7A-660A-4CE4-980B-0CE04DE7BF97}">
      <dgm:prSet/>
      <dgm:spPr/>
      <dgm:t>
        <a:bodyPr/>
        <a:lstStyle/>
        <a:p>
          <a:endParaRPr lang="fr-FR"/>
        </a:p>
      </dgm:t>
    </dgm:pt>
    <dgm:pt modelId="{8F3679F3-B444-4AF6-B4DE-5730D62D1DCC}" type="sibTrans" cxnId="{1639BF7A-660A-4CE4-980B-0CE04DE7BF97}">
      <dgm:prSet/>
      <dgm:spPr/>
      <dgm:t>
        <a:bodyPr/>
        <a:lstStyle/>
        <a:p>
          <a:endParaRPr lang="fr-FR"/>
        </a:p>
      </dgm:t>
    </dgm:pt>
    <dgm:pt modelId="{F71FC00D-F4B1-4449-9046-41CB8380F74D}" type="pres">
      <dgm:prSet presAssocID="{DF7E1D85-9A82-409E-A338-785CAFD75F90}" presName="Name0" presStyleCnt="0">
        <dgm:presLayoutVars>
          <dgm:dir/>
          <dgm:animLvl val="lvl"/>
          <dgm:resizeHandles val="exact"/>
        </dgm:presLayoutVars>
      </dgm:prSet>
      <dgm:spPr/>
    </dgm:pt>
    <dgm:pt modelId="{D8ABB5ED-37E0-4E6D-B608-5345D83DD34A}" type="pres">
      <dgm:prSet presAssocID="{7B2C566C-5C42-4B50-B6EC-9BF070BFF2F8}" presName="parTxOnly" presStyleLbl="node1" presStyleIdx="0" presStyleCnt="3" custScaleY="592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00AFC9-8B69-4071-8CA6-2EA73B731DAA}" type="pres">
      <dgm:prSet presAssocID="{9DB94259-77A9-461C-BEB2-2D2692CE9333}" presName="parTxOnlySpace" presStyleCnt="0"/>
      <dgm:spPr/>
    </dgm:pt>
    <dgm:pt modelId="{FB03FC45-8A20-4946-A47E-1180C6546B62}" type="pres">
      <dgm:prSet presAssocID="{FF2F8691-3E8F-4C42-A313-5C11E9534172}" presName="parTxOnly" presStyleLbl="node1" presStyleIdx="1" presStyleCnt="3" custScaleY="592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721513-AC1E-4BEE-98B0-B91C7B4F7CB5}" type="pres">
      <dgm:prSet presAssocID="{187728B5-4A79-45E8-AF41-424FFD351223}" presName="parTxOnlySpace" presStyleCnt="0"/>
      <dgm:spPr/>
    </dgm:pt>
    <dgm:pt modelId="{3558B53E-A809-486C-82F7-02030949A52B}" type="pres">
      <dgm:prSet presAssocID="{E78D4DD6-2508-412A-8B9A-15C7EE0ED0C6}" presName="parTxOnly" presStyleLbl="node1" presStyleIdx="2" presStyleCnt="3" custScaleY="592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28979C26-3527-43A8-BA28-EF03B64531B9}" type="presOf" srcId="{FF2F8691-3E8F-4C42-A313-5C11E9534172}" destId="{FB03FC45-8A20-4946-A47E-1180C6546B62}" srcOrd="0" destOrd="0" presId="urn:microsoft.com/office/officeart/2005/8/layout/chevron1"/>
    <dgm:cxn modelId="{A6B724ED-4D03-4633-BFE9-3C288B8714D7}" type="presOf" srcId="{E78D4DD6-2508-412A-8B9A-15C7EE0ED0C6}" destId="{3558B53E-A809-486C-82F7-02030949A52B}" srcOrd="0" destOrd="0" presId="urn:microsoft.com/office/officeart/2005/8/layout/chevron1"/>
    <dgm:cxn modelId="{F2FC0DD5-27F3-4011-AC85-526A8C04B69D}" type="presOf" srcId="{DF7E1D85-9A82-409E-A338-785CAFD75F90}" destId="{F71FC00D-F4B1-4449-9046-41CB8380F74D}" srcOrd="0" destOrd="0" presId="urn:microsoft.com/office/officeart/2005/8/layout/chevron1"/>
    <dgm:cxn modelId="{BC804B60-AF05-40B0-8A26-FA3DDC1B28E7}" srcId="{DF7E1D85-9A82-409E-A338-785CAFD75F90}" destId="{7B2C566C-5C42-4B50-B6EC-9BF070BFF2F8}" srcOrd="0" destOrd="0" parTransId="{423936F8-61CB-4E8A-BC52-B523A54FDBA1}" sibTransId="{9DB94259-77A9-461C-BEB2-2D2692CE9333}"/>
    <dgm:cxn modelId="{1639BF7A-660A-4CE4-980B-0CE04DE7BF97}" srcId="{DF7E1D85-9A82-409E-A338-785CAFD75F90}" destId="{E78D4DD6-2508-412A-8B9A-15C7EE0ED0C6}" srcOrd="2" destOrd="0" parTransId="{21979091-A7FE-480A-BBAC-51F4EB85E046}" sibTransId="{8F3679F3-B444-4AF6-B4DE-5730D62D1DCC}"/>
    <dgm:cxn modelId="{EC90301D-6FC4-4B76-AEF4-1219B1CDDD3D}" type="presOf" srcId="{7B2C566C-5C42-4B50-B6EC-9BF070BFF2F8}" destId="{D8ABB5ED-37E0-4E6D-B608-5345D83DD34A}" srcOrd="0" destOrd="0" presId="urn:microsoft.com/office/officeart/2005/8/layout/chevron1"/>
    <dgm:cxn modelId="{3DEA324E-3E60-4054-BBD6-7CFB809C0D54}" srcId="{DF7E1D85-9A82-409E-A338-785CAFD75F90}" destId="{FF2F8691-3E8F-4C42-A313-5C11E9534172}" srcOrd="1" destOrd="0" parTransId="{9175C1F5-4186-4B36-86C9-E309DE6B4802}" sibTransId="{187728B5-4A79-45E8-AF41-424FFD351223}"/>
    <dgm:cxn modelId="{C14BD48A-56CC-4BCD-8D25-2919359676D5}" type="presParOf" srcId="{F71FC00D-F4B1-4449-9046-41CB8380F74D}" destId="{D8ABB5ED-37E0-4E6D-B608-5345D83DD34A}" srcOrd="0" destOrd="0" presId="urn:microsoft.com/office/officeart/2005/8/layout/chevron1"/>
    <dgm:cxn modelId="{C8C873F5-85FC-45EA-8D46-9AC9D5EFCC08}" type="presParOf" srcId="{F71FC00D-F4B1-4449-9046-41CB8380F74D}" destId="{0E00AFC9-8B69-4071-8CA6-2EA73B731DAA}" srcOrd="1" destOrd="0" presId="urn:microsoft.com/office/officeart/2005/8/layout/chevron1"/>
    <dgm:cxn modelId="{F388A6D1-F2E8-4080-90AB-F24CEC6A8BAA}" type="presParOf" srcId="{F71FC00D-F4B1-4449-9046-41CB8380F74D}" destId="{FB03FC45-8A20-4946-A47E-1180C6546B62}" srcOrd="2" destOrd="0" presId="urn:microsoft.com/office/officeart/2005/8/layout/chevron1"/>
    <dgm:cxn modelId="{BE736FF5-CCB3-4C13-AB0B-F56B1EF45719}" type="presParOf" srcId="{F71FC00D-F4B1-4449-9046-41CB8380F74D}" destId="{93721513-AC1E-4BEE-98B0-B91C7B4F7CB5}" srcOrd="3" destOrd="0" presId="urn:microsoft.com/office/officeart/2005/8/layout/chevron1"/>
    <dgm:cxn modelId="{A4AC6893-C43A-42B7-8109-E6716EB05BE2}" type="presParOf" srcId="{F71FC00D-F4B1-4449-9046-41CB8380F74D}" destId="{3558B53E-A809-486C-82F7-02030949A52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7E1D85-9A82-409E-A338-785CAFD75F9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7B2C566C-5C42-4B50-B6EC-9BF070BFF2F8}">
      <dgm:prSet phldrT="[Texte]" custT="1"/>
      <dgm:spPr/>
      <dgm:t>
        <a:bodyPr/>
        <a:lstStyle/>
        <a:p>
          <a:r>
            <a:rPr lang="fr-FR" sz="2800" dirty="0" smtClean="0"/>
            <a:t>Terrain et ATCDS</a:t>
          </a:r>
          <a:endParaRPr lang="fr-FR" sz="2800" dirty="0"/>
        </a:p>
      </dgm:t>
    </dgm:pt>
    <dgm:pt modelId="{423936F8-61CB-4E8A-BC52-B523A54FDBA1}" type="parTrans" cxnId="{BC804B60-AF05-40B0-8A26-FA3DDC1B28E7}">
      <dgm:prSet/>
      <dgm:spPr/>
      <dgm:t>
        <a:bodyPr/>
        <a:lstStyle/>
        <a:p>
          <a:endParaRPr lang="fr-FR"/>
        </a:p>
      </dgm:t>
    </dgm:pt>
    <dgm:pt modelId="{9DB94259-77A9-461C-BEB2-2D2692CE9333}" type="sibTrans" cxnId="{BC804B60-AF05-40B0-8A26-FA3DDC1B28E7}">
      <dgm:prSet/>
      <dgm:spPr/>
      <dgm:t>
        <a:bodyPr/>
        <a:lstStyle/>
        <a:p>
          <a:endParaRPr lang="fr-FR"/>
        </a:p>
      </dgm:t>
    </dgm:pt>
    <dgm:pt modelId="{FF2F8691-3E8F-4C42-A313-5C11E9534172}">
      <dgm:prSet phldrT="[Texte]"/>
      <dgm:spPr/>
      <dgm:t>
        <a:bodyPr/>
        <a:lstStyle/>
        <a:p>
          <a:r>
            <a:rPr lang="fr-FR" dirty="0" smtClean="0"/>
            <a:t>Caractères de la diarrhée </a:t>
          </a:r>
          <a:endParaRPr lang="fr-FR" dirty="0"/>
        </a:p>
      </dgm:t>
    </dgm:pt>
    <dgm:pt modelId="{9175C1F5-4186-4B36-86C9-E309DE6B4802}" type="parTrans" cxnId="{3DEA324E-3E60-4054-BBD6-7CFB809C0D54}">
      <dgm:prSet/>
      <dgm:spPr/>
      <dgm:t>
        <a:bodyPr/>
        <a:lstStyle/>
        <a:p>
          <a:endParaRPr lang="fr-FR"/>
        </a:p>
      </dgm:t>
    </dgm:pt>
    <dgm:pt modelId="{187728B5-4A79-45E8-AF41-424FFD351223}" type="sibTrans" cxnId="{3DEA324E-3E60-4054-BBD6-7CFB809C0D54}">
      <dgm:prSet/>
      <dgm:spPr/>
      <dgm:t>
        <a:bodyPr/>
        <a:lstStyle/>
        <a:p>
          <a:endParaRPr lang="fr-FR"/>
        </a:p>
      </dgm:t>
    </dgm:pt>
    <dgm:pt modelId="{E78D4DD6-2508-412A-8B9A-15C7EE0ED0C6}">
      <dgm:prSet phldrT="[Texte]"/>
      <dgm:spPr>
        <a:solidFill>
          <a:srgbClr val="92D050"/>
        </a:solidFill>
      </dgm:spPr>
      <dgm:t>
        <a:bodyPr/>
        <a:lstStyle/>
        <a:p>
          <a:r>
            <a:rPr lang="fr-FR" dirty="0" smtClean="0"/>
            <a:t>Signes associés</a:t>
          </a:r>
          <a:endParaRPr lang="fr-FR" dirty="0"/>
        </a:p>
      </dgm:t>
    </dgm:pt>
    <dgm:pt modelId="{21979091-A7FE-480A-BBAC-51F4EB85E046}" type="parTrans" cxnId="{1639BF7A-660A-4CE4-980B-0CE04DE7BF97}">
      <dgm:prSet/>
      <dgm:spPr/>
      <dgm:t>
        <a:bodyPr/>
        <a:lstStyle/>
        <a:p>
          <a:endParaRPr lang="fr-FR"/>
        </a:p>
      </dgm:t>
    </dgm:pt>
    <dgm:pt modelId="{8F3679F3-B444-4AF6-B4DE-5730D62D1DCC}" type="sibTrans" cxnId="{1639BF7A-660A-4CE4-980B-0CE04DE7BF97}">
      <dgm:prSet/>
      <dgm:spPr/>
      <dgm:t>
        <a:bodyPr/>
        <a:lstStyle/>
        <a:p>
          <a:endParaRPr lang="fr-FR"/>
        </a:p>
      </dgm:t>
    </dgm:pt>
    <dgm:pt modelId="{F71FC00D-F4B1-4449-9046-41CB8380F74D}" type="pres">
      <dgm:prSet presAssocID="{DF7E1D85-9A82-409E-A338-785CAFD75F90}" presName="Name0" presStyleCnt="0">
        <dgm:presLayoutVars>
          <dgm:dir/>
          <dgm:animLvl val="lvl"/>
          <dgm:resizeHandles val="exact"/>
        </dgm:presLayoutVars>
      </dgm:prSet>
      <dgm:spPr/>
    </dgm:pt>
    <dgm:pt modelId="{D8ABB5ED-37E0-4E6D-B608-5345D83DD34A}" type="pres">
      <dgm:prSet presAssocID="{7B2C566C-5C42-4B50-B6EC-9BF070BFF2F8}" presName="parTxOnly" presStyleLbl="node1" presStyleIdx="0" presStyleCnt="3" custScaleY="592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00AFC9-8B69-4071-8CA6-2EA73B731DAA}" type="pres">
      <dgm:prSet presAssocID="{9DB94259-77A9-461C-BEB2-2D2692CE9333}" presName="parTxOnlySpace" presStyleCnt="0"/>
      <dgm:spPr/>
    </dgm:pt>
    <dgm:pt modelId="{FB03FC45-8A20-4946-A47E-1180C6546B62}" type="pres">
      <dgm:prSet presAssocID="{FF2F8691-3E8F-4C42-A313-5C11E9534172}" presName="parTxOnly" presStyleLbl="node1" presStyleIdx="1" presStyleCnt="3" custScaleY="592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3721513-AC1E-4BEE-98B0-B91C7B4F7CB5}" type="pres">
      <dgm:prSet presAssocID="{187728B5-4A79-45E8-AF41-424FFD351223}" presName="parTxOnlySpace" presStyleCnt="0"/>
      <dgm:spPr/>
    </dgm:pt>
    <dgm:pt modelId="{3558B53E-A809-486C-82F7-02030949A52B}" type="pres">
      <dgm:prSet presAssocID="{E78D4DD6-2508-412A-8B9A-15C7EE0ED0C6}" presName="parTxOnly" presStyleLbl="node1" presStyleIdx="2" presStyleCnt="3" custScaleY="592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639BF7A-660A-4CE4-980B-0CE04DE7BF97}" srcId="{DF7E1D85-9A82-409E-A338-785CAFD75F90}" destId="{E78D4DD6-2508-412A-8B9A-15C7EE0ED0C6}" srcOrd="2" destOrd="0" parTransId="{21979091-A7FE-480A-BBAC-51F4EB85E046}" sibTransId="{8F3679F3-B444-4AF6-B4DE-5730D62D1DCC}"/>
    <dgm:cxn modelId="{BC804B60-AF05-40B0-8A26-FA3DDC1B28E7}" srcId="{DF7E1D85-9A82-409E-A338-785CAFD75F90}" destId="{7B2C566C-5C42-4B50-B6EC-9BF070BFF2F8}" srcOrd="0" destOrd="0" parTransId="{423936F8-61CB-4E8A-BC52-B523A54FDBA1}" sibTransId="{9DB94259-77A9-461C-BEB2-2D2692CE9333}"/>
    <dgm:cxn modelId="{0A2BEEC1-9961-4AE6-A63D-84E7D31EC33C}" type="presOf" srcId="{FF2F8691-3E8F-4C42-A313-5C11E9534172}" destId="{FB03FC45-8A20-4946-A47E-1180C6546B62}" srcOrd="0" destOrd="0" presId="urn:microsoft.com/office/officeart/2005/8/layout/chevron1"/>
    <dgm:cxn modelId="{4EA38631-AA1D-4591-826F-51D742EFA8F9}" type="presOf" srcId="{E78D4DD6-2508-412A-8B9A-15C7EE0ED0C6}" destId="{3558B53E-A809-486C-82F7-02030949A52B}" srcOrd="0" destOrd="0" presId="urn:microsoft.com/office/officeart/2005/8/layout/chevron1"/>
    <dgm:cxn modelId="{3DEA324E-3E60-4054-BBD6-7CFB809C0D54}" srcId="{DF7E1D85-9A82-409E-A338-785CAFD75F90}" destId="{FF2F8691-3E8F-4C42-A313-5C11E9534172}" srcOrd="1" destOrd="0" parTransId="{9175C1F5-4186-4B36-86C9-E309DE6B4802}" sibTransId="{187728B5-4A79-45E8-AF41-424FFD351223}"/>
    <dgm:cxn modelId="{2A6B7485-038A-4DA2-A72D-0E3F163B3BC8}" type="presOf" srcId="{DF7E1D85-9A82-409E-A338-785CAFD75F90}" destId="{F71FC00D-F4B1-4449-9046-41CB8380F74D}" srcOrd="0" destOrd="0" presId="urn:microsoft.com/office/officeart/2005/8/layout/chevron1"/>
    <dgm:cxn modelId="{AB5F50A5-ADE6-41BA-849A-1C21BAFA5957}" type="presOf" srcId="{7B2C566C-5C42-4B50-B6EC-9BF070BFF2F8}" destId="{D8ABB5ED-37E0-4E6D-B608-5345D83DD34A}" srcOrd="0" destOrd="0" presId="urn:microsoft.com/office/officeart/2005/8/layout/chevron1"/>
    <dgm:cxn modelId="{F8FE7B09-C0A6-44C0-ACB3-3C44008283E4}" type="presParOf" srcId="{F71FC00D-F4B1-4449-9046-41CB8380F74D}" destId="{D8ABB5ED-37E0-4E6D-B608-5345D83DD34A}" srcOrd="0" destOrd="0" presId="urn:microsoft.com/office/officeart/2005/8/layout/chevron1"/>
    <dgm:cxn modelId="{8153042A-FB0E-4A7D-B98A-630FC6B526DC}" type="presParOf" srcId="{F71FC00D-F4B1-4449-9046-41CB8380F74D}" destId="{0E00AFC9-8B69-4071-8CA6-2EA73B731DAA}" srcOrd="1" destOrd="0" presId="urn:microsoft.com/office/officeart/2005/8/layout/chevron1"/>
    <dgm:cxn modelId="{4F81E48E-908C-423E-ADE1-0563CC85AE2B}" type="presParOf" srcId="{F71FC00D-F4B1-4449-9046-41CB8380F74D}" destId="{FB03FC45-8A20-4946-A47E-1180C6546B62}" srcOrd="2" destOrd="0" presId="urn:microsoft.com/office/officeart/2005/8/layout/chevron1"/>
    <dgm:cxn modelId="{6ED8CBDE-E9D2-445C-9DC4-75881EB7DEDD}" type="presParOf" srcId="{F71FC00D-F4B1-4449-9046-41CB8380F74D}" destId="{93721513-AC1E-4BEE-98B0-B91C7B4F7CB5}" srcOrd="3" destOrd="0" presId="urn:microsoft.com/office/officeart/2005/8/layout/chevron1"/>
    <dgm:cxn modelId="{535F287D-82DB-4AF3-AD67-C3CC350125A1}" type="presParOf" srcId="{F71FC00D-F4B1-4449-9046-41CB8380F74D}" destId="{3558B53E-A809-486C-82F7-02030949A52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06DD17-88BA-400E-ABB5-68B386EC4836}" type="doc">
      <dgm:prSet loTypeId="urn:microsoft.com/office/officeart/2005/8/layout/vList6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53E05078-F21A-488A-8973-3BFE743E6AB4}">
      <dgm:prSet phldrT="[Texte]"/>
      <dgm:spPr/>
      <dgm:t>
        <a:bodyPr/>
        <a:lstStyle/>
        <a:p>
          <a:r>
            <a:rPr lang="fr-FR" dirty="0" smtClean="0"/>
            <a:t>Signes de retentissement de la diarrhée</a:t>
          </a:r>
          <a:endParaRPr lang="fr-FR" dirty="0"/>
        </a:p>
      </dgm:t>
    </dgm:pt>
    <dgm:pt modelId="{8CA5AC69-B2C9-49F8-B806-475F363E2446}" type="parTrans" cxnId="{14FF634D-4DD6-46A8-9CD2-42E364FFC1D9}">
      <dgm:prSet/>
      <dgm:spPr/>
      <dgm:t>
        <a:bodyPr/>
        <a:lstStyle/>
        <a:p>
          <a:endParaRPr lang="fr-FR"/>
        </a:p>
      </dgm:t>
    </dgm:pt>
    <dgm:pt modelId="{4873AE70-FF4A-46DB-B3CA-BD1FB6FAB1A4}" type="sibTrans" cxnId="{14FF634D-4DD6-46A8-9CD2-42E364FFC1D9}">
      <dgm:prSet/>
      <dgm:spPr/>
      <dgm:t>
        <a:bodyPr/>
        <a:lstStyle/>
        <a:p>
          <a:endParaRPr lang="fr-FR"/>
        </a:p>
      </dgm:t>
    </dgm:pt>
    <dgm:pt modelId="{65191875-9FF5-462B-AE9F-1934B5EF1749}">
      <dgm:prSet phldrT="[Texte]"/>
      <dgm:spPr/>
      <dgm:t>
        <a:bodyPr/>
        <a:lstStyle/>
        <a:p>
          <a:r>
            <a:rPr lang="fr-FR" dirty="0" smtClean="0"/>
            <a:t>Signes d’orientation étiologique</a:t>
          </a:r>
          <a:endParaRPr lang="fr-FR" dirty="0"/>
        </a:p>
      </dgm:t>
    </dgm:pt>
    <dgm:pt modelId="{03806279-DB64-4AB3-B9C6-F1EB2CF10E61}" type="parTrans" cxnId="{7D0A72CE-4E38-4D66-8786-91B523DD11A2}">
      <dgm:prSet/>
      <dgm:spPr/>
      <dgm:t>
        <a:bodyPr/>
        <a:lstStyle/>
        <a:p>
          <a:endParaRPr lang="fr-FR"/>
        </a:p>
      </dgm:t>
    </dgm:pt>
    <dgm:pt modelId="{B713B53D-1657-44DA-ABC0-D31A814DAC2E}" type="sibTrans" cxnId="{7D0A72CE-4E38-4D66-8786-91B523DD11A2}">
      <dgm:prSet/>
      <dgm:spPr/>
      <dgm:t>
        <a:bodyPr/>
        <a:lstStyle/>
        <a:p>
          <a:endParaRPr lang="fr-FR"/>
        </a:p>
      </dgm:t>
    </dgm:pt>
    <dgm:pt modelId="{734CEAC2-5C18-4AAB-BD4B-8D418EE218ED}">
      <dgm:prSet phldrT="[Texte]" custT="1"/>
      <dgm:spPr/>
      <dgm:t>
        <a:bodyPr/>
        <a:lstStyle/>
        <a:p>
          <a:r>
            <a:rPr lang="fr-FR" sz="2000" b="1" dirty="0" smtClean="0"/>
            <a:t>masse abdominale, hépatomégalie, ascite, fistule anale, ballonnement abdominal, adénopathies périphériques, dermatite herpétiforme, érythème noueux, mélanodermie, goitre, hypotension orthostatique, examen des vaisseaux périphériques et abdominaux</a:t>
          </a:r>
          <a:endParaRPr lang="fr-FR" sz="2000" b="1" dirty="0"/>
        </a:p>
      </dgm:t>
    </dgm:pt>
    <dgm:pt modelId="{33C9FE43-D77B-448B-8049-606507E31B8D}" type="parTrans" cxnId="{DE989EC8-061E-449C-98D0-EFBAC1771F04}">
      <dgm:prSet/>
      <dgm:spPr/>
      <dgm:t>
        <a:bodyPr/>
        <a:lstStyle/>
        <a:p>
          <a:endParaRPr lang="fr-FR"/>
        </a:p>
      </dgm:t>
    </dgm:pt>
    <dgm:pt modelId="{4BBAC195-D103-47D8-8E8B-FB5A45A214EE}" type="sibTrans" cxnId="{DE989EC8-061E-449C-98D0-EFBAC1771F04}">
      <dgm:prSet/>
      <dgm:spPr/>
      <dgm:t>
        <a:bodyPr/>
        <a:lstStyle/>
        <a:p>
          <a:endParaRPr lang="fr-FR"/>
        </a:p>
      </dgm:t>
    </dgm:pt>
    <dgm:pt modelId="{B2210458-BACC-4F65-B836-00B1BD6B9F2A}">
      <dgm:prSet custT="1"/>
      <dgm:spPr/>
      <dgm:t>
        <a:bodyPr/>
        <a:lstStyle/>
        <a:p>
          <a:r>
            <a:rPr lang="fr-FR" sz="2000" b="1" dirty="0" smtClean="0"/>
            <a:t>perte de poids, </a:t>
          </a:r>
          <a:endParaRPr lang="fr-FR" sz="2000" b="1" dirty="0"/>
        </a:p>
      </dgm:t>
    </dgm:pt>
    <dgm:pt modelId="{D9E7E2A7-B3D4-4D73-B874-ACF1270E0694}" type="parTrans" cxnId="{3C194DD1-5906-44F8-AC08-3F160C21CFAE}">
      <dgm:prSet/>
      <dgm:spPr/>
      <dgm:t>
        <a:bodyPr/>
        <a:lstStyle/>
        <a:p>
          <a:endParaRPr lang="fr-FR"/>
        </a:p>
      </dgm:t>
    </dgm:pt>
    <dgm:pt modelId="{C9D7E904-7E13-4D0F-8162-F0C3B277CA35}" type="sibTrans" cxnId="{3C194DD1-5906-44F8-AC08-3F160C21CFAE}">
      <dgm:prSet/>
      <dgm:spPr/>
      <dgm:t>
        <a:bodyPr/>
        <a:lstStyle/>
        <a:p>
          <a:endParaRPr lang="fr-FR"/>
        </a:p>
      </dgm:t>
    </dgm:pt>
    <dgm:pt modelId="{7D4C2025-95ED-4ABC-AE52-B2996B0C8610}">
      <dgm:prSet custT="1"/>
      <dgm:spPr/>
      <dgm:t>
        <a:bodyPr/>
        <a:lstStyle/>
        <a:p>
          <a:r>
            <a:rPr lang="fr-FR" sz="2000" b="1" dirty="0" smtClean="0"/>
            <a:t>syndrome anémique (pâleur </a:t>
          </a:r>
          <a:r>
            <a:rPr lang="fr-FR" sz="2000" b="1" dirty="0" err="1" smtClean="0"/>
            <a:t>cutanéo</a:t>
          </a:r>
          <a:r>
            <a:rPr lang="fr-FR" sz="2000" b="1" dirty="0" smtClean="0"/>
            <a:t>-muqueuse, glossite et trouble des phanères), </a:t>
          </a:r>
          <a:endParaRPr lang="fr-FR" sz="2000" b="1" dirty="0"/>
        </a:p>
      </dgm:t>
    </dgm:pt>
    <dgm:pt modelId="{61AC5F88-6E42-4550-8127-F2172DCD6A3F}" type="parTrans" cxnId="{ADC73A0F-BAD2-459C-B8EA-5FA8AC7EDB79}">
      <dgm:prSet/>
      <dgm:spPr/>
      <dgm:t>
        <a:bodyPr/>
        <a:lstStyle/>
        <a:p>
          <a:endParaRPr lang="fr-FR"/>
        </a:p>
      </dgm:t>
    </dgm:pt>
    <dgm:pt modelId="{74AABE46-9DCB-4BF6-86E9-E4098C41FAB3}" type="sibTrans" cxnId="{ADC73A0F-BAD2-459C-B8EA-5FA8AC7EDB79}">
      <dgm:prSet/>
      <dgm:spPr/>
      <dgm:t>
        <a:bodyPr/>
        <a:lstStyle/>
        <a:p>
          <a:endParaRPr lang="fr-FR"/>
        </a:p>
      </dgm:t>
    </dgm:pt>
    <dgm:pt modelId="{64799806-DFF8-4A78-832C-C7F357287E4F}">
      <dgm:prSet custT="1"/>
      <dgm:spPr/>
      <dgm:t>
        <a:bodyPr/>
        <a:lstStyle/>
        <a:p>
          <a:r>
            <a:rPr lang="fr-FR" sz="2000" b="1" dirty="0" smtClean="0"/>
            <a:t>signes de déshydratation</a:t>
          </a:r>
          <a:endParaRPr lang="fr-FR" sz="2000" b="1" dirty="0"/>
        </a:p>
      </dgm:t>
    </dgm:pt>
    <dgm:pt modelId="{0A29C29F-CC33-448E-83A3-47541AB1EF90}" type="parTrans" cxnId="{73475244-D1FA-4AB0-8C55-F0D340006F82}">
      <dgm:prSet/>
      <dgm:spPr/>
      <dgm:t>
        <a:bodyPr/>
        <a:lstStyle/>
        <a:p>
          <a:endParaRPr lang="fr-FR"/>
        </a:p>
      </dgm:t>
    </dgm:pt>
    <dgm:pt modelId="{32351A37-571D-4567-982B-6BF7E164578E}" type="sibTrans" cxnId="{73475244-D1FA-4AB0-8C55-F0D340006F82}">
      <dgm:prSet/>
      <dgm:spPr/>
      <dgm:t>
        <a:bodyPr/>
        <a:lstStyle/>
        <a:p>
          <a:endParaRPr lang="fr-FR"/>
        </a:p>
      </dgm:t>
    </dgm:pt>
    <dgm:pt modelId="{851A9F43-72D5-444B-BF54-B28FEA3E1707}" type="pres">
      <dgm:prSet presAssocID="{D306DD17-88BA-400E-ABB5-68B386EC483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D1DBAD2B-A1B9-40D8-9ABC-5D05748C347C}" type="pres">
      <dgm:prSet presAssocID="{53E05078-F21A-488A-8973-3BFE743E6AB4}" presName="linNode" presStyleCnt="0"/>
      <dgm:spPr/>
    </dgm:pt>
    <dgm:pt modelId="{2588E035-41D7-4342-8796-73B5FF68BCF1}" type="pres">
      <dgm:prSet presAssocID="{53E05078-F21A-488A-8973-3BFE743E6AB4}" presName="parentShp" presStyleLbl="node1" presStyleIdx="0" presStyleCnt="2" custScaleX="7435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3E2E37C-8756-4B07-A363-98BC543B4DB6}" type="pres">
      <dgm:prSet presAssocID="{53E05078-F21A-488A-8973-3BFE743E6AB4}" presName="childShp" presStyleLbl="bgAccFollowNode1" presStyleIdx="0" presStyleCnt="2" custScaleX="1544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AF863A-DC1D-43FF-9F86-67091671C5B2}" type="pres">
      <dgm:prSet presAssocID="{4873AE70-FF4A-46DB-B3CA-BD1FB6FAB1A4}" presName="spacing" presStyleCnt="0"/>
      <dgm:spPr/>
    </dgm:pt>
    <dgm:pt modelId="{1DEFC5B4-440A-4280-8DB9-D32B206E68C1}" type="pres">
      <dgm:prSet presAssocID="{65191875-9FF5-462B-AE9F-1934B5EF1749}" presName="linNode" presStyleCnt="0"/>
      <dgm:spPr/>
    </dgm:pt>
    <dgm:pt modelId="{1118E692-04C3-406A-9AD7-20B418D86B5E}" type="pres">
      <dgm:prSet presAssocID="{65191875-9FF5-462B-AE9F-1934B5EF1749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15DFBE-27C4-4B31-993D-1D67263BD161}" type="pres">
      <dgm:prSet presAssocID="{65191875-9FF5-462B-AE9F-1934B5EF1749}" presName="childShp" presStyleLbl="bgAccFollowNode1" presStyleIdx="1" presStyleCnt="2" custScaleX="202403" custScaleY="11493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E989EC8-061E-449C-98D0-EFBAC1771F04}" srcId="{65191875-9FF5-462B-AE9F-1934B5EF1749}" destId="{734CEAC2-5C18-4AAB-BD4B-8D418EE218ED}" srcOrd="0" destOrd="0" parTransId="{33C9FE43-D77B-448B-8049-606507E31B8D}" sibTransId="{4BBAC195-D103-47D8-8E8B-FB5A45A214EE}"/>
    <dgm:cxn modelId="{7D0A72CE-4E38-4D66-8786-91B523DD11A2}" srcId="{D306DD17-88BA-400E-ABB5-68B386EC4836}" destId="{65191875-9FF5-462B-AE9F-1934B5EF1749}" srcOrd="1" destOrd="0" parTransId="{03806279-DB64-4AB3-B9C6-F1EB2CF10E61}" sibTransId="{B713B53D-1657-44DA-ABC0-D31A814DAC2E}"/>
    <dgm:cxn modelId="{14FF634D-4DD6-46A8-9CD2-42E364FFC1D9}" srcId="{D306DD17-88BA-400E-ABB5-68B386EC4836}" destId="{53E05078-F21A-488A-8973-3BFE743E6AB4}" srcOrd="0" destOrd="0" parTransId="{8CA5AC69-B2C9-49F8-B806-475F363E2446}" sibTransId="{4873AE70-FF4A-46DB-B3CA-BD1FB6FAB1A4}"/>
    <dgm:cxn modelId="{90569151-FDF7-4228-8337-F167145D4AF6}" type="presOf" srcId="{64799806-DFF8-4A78-832C-C7F357287E4F}" destId="{83E2E37C-8756-4B07-A363-98BC543B4DB6}" srcOrd="0" destOrd="2" presId="urn:microsoft.com/office/officeart/2005/8/layout/vList6"/>
    <dgm:cxn modelId="{0F38B669-7C49-44DC-AD58-3E82F26CD8FE}" type="presOf" srcId="{7D4C2025-95ED-4ABC-AE52-B2996B0C8610}" destId="{83E2E37C-8756-4B07-A363-98BC543B4DB6}" srcOrd="0" destOrd="1" presId="urn:microsoft.com/office/officeart/2005/8/layout/vList6"/>
    <dgm:cxn modelId="{3C194DD1-5906-44F8-AC08-3F160C21CFAE}" srcId="{53E05078-F21A-488A-8973-3BFE743E6AB4}" destId="{B2210458-BACC-4F65-B836-00B1BD6B9F2A}" srcOrd="0" destOrd="0" parTransId="{D9E7E2A7-B3D4-4D73-B874-ACF1270E0694}" sibTransId="{C9D7E904-7E13-4D0F-8162-F0C3B277CA35}"/>
    <dgm:cxn modelId="{EE5A72CE-9917-4D19-A0CD-EA51408108E9}" type="presOf" srcId="{53E05078-F21A-488A-8973-3BFE743E6AB4}" destId="{2588E035-41D7-4342-8796-73B5FF68BCF1}" srcOrd="0" destOrd="0" presId="urn:microsoft.com/office/officeart/2005/8/layout/vList6"/>
    <dgm:cxn modelId="{37FEB3C4-4BD3-4FB4-99C7-36B62EF29C9F}" type="presOf" srcId="{734CEAC2-5C18-4AAB-BD4B-8D418EE218ED}" destId="{C415DFBE-27C4-4B31-993D-1D67263BD161}" srcOrd="0" destOrd="0" presId="urn:microsoft.com/office/officeart/2005/8/layout/vList6"/>
    <dgm:cxn modelId="{3D9DBFEB-A612-40D4-A752-97E3AE39A2C1}" type="presOf" srcId="{65191875-9FF5-462B-AE9F-1934B5EF1749}" destId="{1118E692-04C3-406A-9AD7-20B418D86B5E}" srcOrd="0" destOrd="0" presId="urn:microsoft.com/office/officeart/2005/8/layout/vList6"/>
    <dgm:cxn modelId="{00631012-22A3-4DA5-8C97-545ED3C28FD1}" type="presOf" srcId="{B2210458-BACC-4F65-B836-00B1BD6B9F2A}" destId="{83E2E37C-8756-4B07-A363-98BC543B4DB6}" srcOrd="0" destOrd="0" presId="urn:microsoft.com/office/officeart/2005/8/layout/vList6"/>
    <dgm:cxn modelId="{36D61125-4F28-49D2-8133-59B045A0E894}" type="presOf" srcId="{D306DD17-88BA-400E-ABB5-68B386EC4836}" destId="{851A9F43-72D5-444B-BF54-B28FEA3E1707}" srcOrd="0" destOrd="0" presId="urn:microsoft.com/office/officeart/2005/8/layout/vList6"/>
    <dgm:cxn modelId="{ADC73A0F-BAD2-459C-B8EA-5FA8AC7EDB79}" srcId="{53E05078-F21A-488A-8973-3BFE743E6AB4}" destId="{7D4C2025-95ED-4ABC-AE52-B2996B0C8610}" srcOrd="1" destOrd="0" parTransId="{61AC5F88-6E42-4550-8127-F2172DCD6A3F}" sibTransId="{74AABE46-9DCB-4BF6-86E9-E4098C41FAB3}"/>
    <dgm:cxn modelId="{73475244-D1FA-4AB0-8C55-F0D340006F82}" srcId="{53E05078-F21A-488A-8973-3BFE743E6AB4}" destId="{64799806-DFF8-4A78-832C-C7F357287E4F}" srcOrd="2" destOrd="0" parTransId="{0A29C29F-CC33-448E-83A3-47541AB1EF90}" sibTransId="{32351A37-571D-4567-982B-6BF7E164578E}"/>
    <dgm:cxn modelId="{D0B79A4A-AE82-41C9-B78A-B86C0080F39D}" type="presParOf" srcId="{851A9F43-72D5-444B-BF54-B28FEA3E1707}" destId="{D1DBAD2B-A1B9-40D8-9ABC-5D05748C347C}" srcOrd="0" destOrd="0" presId="urn:microsoft.com/office/officeart/2005/8/layout/vList6"/>
    <dgm:cxn modelId="{F2DC2ABD-816C-467B-B4C1-7FE3562BA65C}" type="presParOf" srcId="{D1DBAD2B-A1B9-40D8-9ABC-5D05748C347C}" destId="{2588E035-41D7-4342-8796-73B5FF68BCF1}" srcOrd="0" destOrd="0" presId="urn:microsoft.com/office/officeart/2005/8/layout/vList6"/>
    <dgm:cxn modelId="{523C0EA8-931F-4618-ABEE-F666AF402C18}" type="presParOf" srcId="{D1DBAD2B-A1B9-40D8-9ABC-5D05748C347C}" destId="{83E2E37C-8756-4B07-A363-98BC543B4DB6}" srcOrd="1" destOrd="0" presId="urn:microsoft.com/office/officeart/2005/8/layout/vList6"/>
    <dgm:cxn modelId="{8B8CDACE-EE9B-411F-949D-7BC6DF74C761}" type="presParOf" srcId="{851A9F43-72D5-444B-BF54-B28FEA3E1707}" destId="{31AF863A-DC1D-43FF-9F86-67091671C5B2}" srcOrd="1" destOrd="0" presId="urn:microsoft.com/office/officeart/2005/8/layout/vList6"/>
    <dgm:cxn modelId="{0029BF10-8C5F-416A-8CC7-F50FDE98277F}" type="presParOf" srcId="{851A9F43-72D5-444B-BF54-B28FEA3E1707}" destId="{1DEFC5B4-440A-4280-8DB9-D32B206E68C1}" srcOrd="2" destOrd="0" presId="urn:microsoft.com/office/officeart/2005/8/layout/vList6"/>
    <dgm:cxn modelId="{F9FF11D3-1726-4B5D-B227-B4FDA0CE750E}" type="presParOf" srcId="{1DEFC5B4-440A-4280-8DB9-D32B206E68C1}" destId="{1118E692-04C3-406A-9AD7-20B418D86B5E}" srcOrd="0" destOrd="0" presId="urn:microsoft.com/office/officeart/2005/8/layout/vList6"/>
    <dgm:cxn modelId="{91A35AB2-0231-42E6-990A-9AB41FEA2B00}" type="presParOf" srcId="{1DEFC5B4-440A-4280-8DB9-D32B206E68C1}" destId="{C415DFBE-27C4-4B31-993D-1D67263BD16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D4ED35-B4E5-4BEE-8581-FAF0D27550E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4575129-760E-429B-9F2C-06D794495A39}">
      <dgm:prSet phldrT="[Texte]"/>
      <dgm:spPr>
        <a:solidFill>
          <a:schemeClr val="accent4">
            <a:lumMod val="60000"/>
            <a:lumOff val="40000"/>
          </a:schemeClr>
        </a:solidFill>
        <a:ln w="50800">
          <a:solidFill>
            <a:schemeClr val="tx1"/>
          </a:solidFill>
        </a:ln>
      </dgm:spPr>
      <dgm:t>
        <a:bodyPr/>
        <a:lstStyle/>
        <a:p>
          <a:r>
            <a:rPr lang="fr-FR" dirty="0" smtClean="0"/>
            <a:t>BIOLOGIE</a:t>
          </a:r>
          <a:endParaRPr lang="fr-FR" dirty="0"/>
        </a:p>
      </dgm:t>
    </dgm:pt>
    <dgm:pt modelId="{628E249B-5F50-4601-BE04-8586FA75333B}" type="parTrans" cxnId="{BEDE0307-3F56-42C9-A825-45405D486DAB}">
      <dgm:prSet/>
      <dgm:spPr/>
      <dgm:t>
        <a:bodyPr/>
        <a:lstStyle/>
        <a:p>
          <a:endParaRPr lang="fr-FR"/>
        </a:p>
      </dgm:t>
    </dgm:pt>
    <dgm:pt modelId="{B5F9FD04-0E6C-41BE-A77F-CE192245AF1C}" type="sibTrans" cxnId="{BEDE0307-3F56-42C9-A825-45405D486DAB}">
      <dgm:prSet/>
      <dgm:spPr/>
      <dgm:t>
        <a:bodyPr/>
        <a:lstStyle/>
        <a:p>
          <a:endParaRPr lang="fr-FR"/>
        </a:p>
      </dgm:t>
    </dgm:pt>
    <dgm:pt modelId="{01278E46-FCB3-4250-B898-97857D4755BA}">
      <dgm:prSet/>
      <dgm:spPr>
        <a:solidFill>
          <a:schemeClr val="bg2">
            <a:lumMod val="90000"/>
            <a:alpha val="90000"/>
          </a:schemeClr>
        </a:solidFill>
        <a:ln w="44450">
          <a:solidFill>
            <a:schemeClr val="accent4">
              <a:alpha val="90000"/>
            </a:schemeClr>
          </a:solidFill>
        </a:ln>
      </dgm:spPr>
      <dgm:t>
        <a:bodyPr/>
        <a:lstStyle/>
        <a:p>
          <a:r>
            <a:rPr lang="fr-FR" b="1" dirty="0" smtClean="0"/>
            <a:t>Bilan de retentissement et d’exploration systématique</a:t>
          </a:r>
          <a:endParaRPr lang="fr-FR" dirty="0"/>
        </a:p>
      </dgm:t>
    </dgm:pt>
    <dgm:pt modelId="{C55F5B1B-E132-4E1D-8520-B705DD868CA6}" type="parTrans" cxnId="{66B4B98E-B0FF-47AB-9564-0163A638BF2A}">
      <dgm:prSet/>
      <dgm:spPr/>
      <dgm:t>
        <a:bodyPr/>
        <a:lstStyle/>
        <a:p>
          <a:endParaRPr lang="fr-FR"/>
        </a:p>
      </dgm:t>
    </dgm:pt>
    <dgm:pt modelId="{35AB92A8-62F0-43BE-84DA-8ACAE4B9BE4E}" type="sibTrans" cxnId="{66B4B98E-B0FF-47AB-9564-0163A638BF2A}">
      <dgm:prSet/>
      <dgm:spPr/>
      <dgm:t>
        <a:bodyPr/>
        <a:lstStyle/>
        <a:p>
          <a:endParaRPr lang="fr-FR"/>
        </a:p>
      </dgm:t>
    </dgm:pt>
    <dgm:pt modelId="{06463F72-A9BD-40E6-8798-C106BE26D595}" type="pres">
      <dgm:prSet presAssocID="{39D4ED35-B4E5-4BEE-8581-FAF0D27550E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CB2FFEF-D4AB-4A78-8F94-64D18B1FEF34}" type="pres">
      <dgm:prSet presAssocID="{14575129-760E-429B-9F2C-06D794495A39}" presName="linNode" presStyleCnt="0"/>
      <dgm:spPr/>
    </dgm:pt>
    <dgm:pt modelId="{32BD4B1B-1EED-423E-A4FA-447267057187}" type="pres">
      <dgm:prSet presAssocID="{14575129-760E-429B-9F2C-06D794495A39}" presName="parentShp" presStyleLbl="node1" presStyleIdx="0" presStyleCnt="1" custScaleY="2048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4CFA0A-F62C-46B5-856F-C4FC3B34D7AD}" type="pres">
      <dgm:prSet presAssocID="{14575129-760E-429B-9F2C-06D794495A39}" presName="childShp" presStyleLbl="bgAccFollowNode1" presStyleIdx="0" presStyleCnt="1" custScaleX="184535" custScaleY="275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6B4B98E-B0FF-47AB-9564-0163A638BF2A}" srcId="{14575129-760E-429B-9F2C-06D794495A39}" destId="{01278E46-FCB3-4250-B898-97857D4755BA}" srcOrd="0" destOrd="0" parTransId="{C55F5B1B-E132-4E1D-8520-B705DD868CA6}" sibTransId="{35AB92A8-62F0-43BE-84DA-8ACAE4B9BE4E}"/>
    <dgm:cxn modelId="{99613517-64C3-4912-92C4-8C905072DE04}" type="presOf" srcId="{39D4ED35-B4E5-4BEE-8581-FAF0D27550EA}" destId="{06463F72-A9BD-40E6-8798-C106BE26D595}" srcOrd="0" destOrd="0" presId="urn:microsoft.com/office/officeart/2005/8/layout/vList6"/>
    <dgm:cxn modelId="{BEDE0307-3F56-42C9-A825-45405D486DAB}" srcId="{39D4ED35-B4E5-4BEE-8581-FAF0D27550EA}" destId="{14575129-760E-429B-9F2C-06D794495A39}" srcOrd="0" destOrd="0" parTransId="{628E249B-5F50-4601-BE04-8586FA75333B}" sibTransId="{B5F9FD04-0E6C-41BE-A77F-CE192245AF1C}"/>
    <dgm:cxn modelId="{2DD21CB7-0B66-4696-A50A-3A41BBCCBE89}" type="presOf" srcId="{01278E46-FCB3-4250-B898-97857D4755BA}" destId="{094CFA0A-F62C-46B5-856F-C4FC3B34D7AD}" srcOrd="0" destOrd="0" presId="urn:microsoft.com/office/officeart/2005/8/layout/vList6"/>
    <dgm:cxn modelId="{8885F82F-D221-4CBA-B686-D58B015BDA2F}" type="presOf" srcId="{14575129-760E-429B-9F2C-06D794495A39}" destId="{32BD4B1B-1EED-423E-A4FA-447267057187}" srcOrd="0" destOrd="0" presId="urn:microsoft.com/office/officeart/2005/8/layout/vList6"/>
    <dgm:cxn modelId="{F94E6633-D08B-4776-9562-9292B529710E}" type="presParOf" srcId="{06463F72-A9BD-40E6-8798-C106BE26D595}" destId="{ECB2FFEF-D4AB-4A78-8F94-64D18B1FEF34}" srcOrd="0" destOrd="0" presId="urn:microsoft.com/office/officeart/2005/8/layout/vList6"/>
    <dgm:cxn modelId="{FC0EDF3D-CCBE-4E87-BD94-AA720F90AA68}" type="presParOf" srcId="{ECB2FFEF-D4AB-4A78-8F94-64D18B1FEF34}" destId="{32BD4B1B-1EED-423E-A4FA-447267057187}" srcOrd="0" destOrd="0" presId="urn:microsoft.com/office/officeart/2005/8/layout/vList6"/>
    <dgm:cxn modelId="{CB16B8B8-3A15-40A4-A42B-6FF55FF2C98F}" type="presParOf" srcId="{ECB2FFEF-D4AB-4A78-8F94-64D18B1FEF34}" destId="{094CFA0A-F62C-46B5-856F-C4FC3B34D7AD}" srcOrd="1" destOrd="0" presId="urn:microsoft.com/office/officeart/2005/8/layout/vList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D4ED35-B4E5-4BEE-8581-FAF0D27550E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4575129-760E-429B-9F2C-06D794495A39}">
      <dgm:prSet phldrT="[Texte]"/>
      <dgm:spPr>
        <a:solidFill>
          <a:schemeClr val="accent4">
            <a:lumMod val="60000"/>
            <a:lumOff val="40000"/>
          </a:schemeClr>
        </a:solidFill>
        <a:ln w="50800">
          <a:solidFill>
            <a:schemeClr val="tx1"/>
          </a:solidFill>
        </a:ln>
      </dgm:spPr>
      <dgm:t>
        <a:bodyPr/>
        <a:lstStyle/>
        <a:p>
          <a:r>
            <a:rPr lang="fr-FR" b="1" dirty="0" smtClean="0"/>
            <a:t>BIOLOGIE</a:t>
          </a:r>
          <a:endParaRPr lang="fr-FR" b="1" dirty="0"/>
        </a:p>
      </dgm:t>
    </dgm:pt>
    <dgm:pt modelId="{628E249B-5F50-4601-BE04-8586FA75333B}" type="parTrans" cxnId="{BEDE0307-3F56-42C9-A825-45405D486DAB}">
      <dgm:prSet/>
      <dgm:spPr/>
      <dgm:t>
        <a:bodyPr/>
        <a:lstStyle/>
        <a:p>
          <a:endParaRPr lang="fr-FR"/>
        </a:p>
      </dgm:t>
    </dgm:pt>
    <dgm:pt modelId="{B5F9FD04-0E6C-41BE-A77F-CE192245AF1C}" type="sibTrans" cxnId="{BEDE0307-3F56-42C9-A825-45405D486DAB}">
      <dgm:prSet/>
      <dgm:spPr/>
      <dgm:t>
        <a:bodyPr/>
        <a:lstStyle/>
        <a:p>
          <a:endParaRPr lang="fr-FR"/>
        </a:p>
      </dgm:t>
    </dgm:pt>
    <dgm:pt modelId="{01278E46-FCB3-4250-B898-97857D4755BA}">
      <dgm:prSet/>
      <dgm:spPr>
        <a:solidFill>
          <a:schemeClr val="bg2">
            <a:lumMod val="90000"/>
            <a:alpha val="90000"/>
          </a:schemeClr>
        </a:solidFill>
        <a:ln w="44450">
          <a:solidFill>
            <a:schemeClr val="accent4">
              <a:alpha val="90000"/>
            </a:schemeClr>
          </a:solidFill>
        </a:ln>
      </dgm:spPr>
      <dgm:t>
        <a:bodyPr/>
        <a:lstStyle/>
        <a:p>
          <a:r>
            <a:rPr lang="fr-FR" b="1" dirty="0" smtClean="0"/>
            <a:t>Bilan spécifique selon l’orientation étiologique (1)</a:t>
          </a:r>
          <a:endParaRPr lang="fr-FR" dirty="0"/>
        </a:p>
      </dgm:t>
    </dgm:pt>
    <dgm:pt modelId="{C55F5B1B-E132-4E1D-8520-B705DD868CA6}" type="parTrans" cxnId="{66B4B98E-B0FF-47AB-9564-0163A638BF2A}">
      <dgm:prSet/>
      <dgm:spPr/>
      <dgm:t>
        <a:bodyPr/>
        <a:lstStyle/>
        <a:p>
          <a:endParaRPr lang="fr-FR"/>
        </a:p>
      </dgm:t>
    </dgm:pt>
    <dgm:pt modelId="{35AB92A8-62F0-43BE-84DA-8ACAE4B9BE4E}" type="sibTrans" cxnId="{66B4B98E-B0FF-47AB-9564-0163A638BF2A}">
      <dgm:prSet/>
      <dgm:spPr/>
      <dgm:t>
        <a:bodyPr/>
        <a:lstStyle/>
        <a:p>
          <a:endParaRPr lang="fr-FR"/>
        </a:p>
      </dgm:t>
    </dgm:pt>
    <dgm:pt modelId="{06463F72-A9BD-40E6-8798-C106BE26D595}" type="pres">
      <dgm:prSet presAssocID="{39D4ED35-B4E5-4BEE-8581-FAF0D27550E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CB2FFEF-D4AB-4A78-8F94-64D18B1FEF34}" type="pres">
      <dgm:prSet presAssocID="{14575129-760E-429B-9F2C-06D794495A39}" presName="linNode" presStyleCnt="0"/>
      <dgm:spPr/>
    </dgm:pt>
    <dgm:pt modelId="{32BD4B1B-1EED-423E-A4FA-447267057187}" type="pres">
      <dgm:prSet presAssocID="{14575129-760E-429B-9F2C-06D794495A39}" presName="parentShp" presStyleLbl="node1" presStyleIdx="0" presStyleCnt="1" custScaleY="2048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4CFA0A-F62C-46B5-856F-C4FC3B34D7AD}" type="pres">
      <dgm:prSet presAssocID="{14575129-760E-429B-9F2C-06D794495A39}" presName="childShp" presStyleLbl="bgAccFollowNode1" presStyleIdx="0" presStyleCnt="1" custScaleX="184535" custScaleY="275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6B4B98E-B0FF-47AB-9564-0163A638BF2A}" srcId="{14575129-760E-429B-9F2C-06D794495A39}" destId="{01278E46-FCB3-4250-B898-97857D4755BA}" srcOrd="0" destOrd="0" parTransId="{C55F5B1B-E132-4E1D-8520-B705DD868CA6}" sibTransId="{35AB92A8-62F0-43BE-84DA-8ACAE4B9BE4E}"/>
    <dgm:cxn modelId="{BEDE0307-3F56-42C9-A825-45405D486DAB}" srcId="{39D4ED35-B4E5-4BEE-8581-FAF0D27550EA}" destId="{14575129-760E-429B-9F2C-06D794495A39}" srcOrd="0" destOrd="0" parTransId="{628E249B-5F50-4601-BE04-8586FA75333B}" sibTransId="{B5F9FD04-0E6C-41BE-A77F-CE192245AF1C}"/>
    <dgm:cxn modelId="{B29D7E87-5711-4388-BEA1-547C18513C80}" type="presOf" srcId="{01278E46-FCB3-4250-B898-97857D4755BA}" destId="{094CFA0A-F62C-46B5-856F-C4FC3B34D7AD}" srcOrd="0" destOrd="0" presId="urn:microsoft.com/office/officeart/2005/8/layout/vList6"/>
    <dgm:cxn modelId="{FEE1F223-4935-4C34-A47D-32C1CB906A58}" type="presOf" srcId="{39D4ED35-B4E5-4BEE-8581-FAF0D27550EA}" destId="{06463F72-A9BD-40E6-8798-C106BE26D595}" srcOrd="0" destOrd="0" presId="urn:microsoft.com/office/officeart/2005/8/layout/vList6"/>
    <dgm:cxn modelId="{28BBD04C-7430-47EE-9454-4FCA7DFFE295}" type="presOf" srcId="{14575129-760E-429B-9F2C-06D794495A39}" destId="{32BD4B1B-1EED-423E-A4FA-447267057187}" srcOrd="0" destOrd="0" presId="urn:microsoft.com/office/officeart/2005/8/layout/vList6"/>
    <dgm:cxn modelId="{787BA5F5-1E2F-46B4-BFC9-370ED7DF7C57}" type="presParOf" srcId="{06463F72-A9BD-40E6-8798-C106BE26D595}" destId="{ECB2FFEF-D4AB-4A78-8F94-64D18B1FEF34}" srcOrd="0" destOrd="0" presId="urn:microsoft.com/office/officeart/2005/8/layout/vList6"/>
    <dgm:cxn modelId="{649EE5A3-C64A-4CF2-9BE9-2123D7017D68}" type="presParOf" srcId="{ECB2FFEF-D4AB-4A78-8F94-64D18B1FEF34}" destId="{32BD4B1B-1EED-423E-A4FA-447267057187}" srcOrd="0" destOrd="0" presId="urn:microsoft.com/office/officeart/2005/8/layout/vList6"/>
    <dgm:cxn modelId="{2D1CCC1A-A100-4292-B9F9-82812C5DFE25}" type="presParOf" srcId="{ECB2FFEF-D4AB-4A78-8F94-64D18B1FEF34}" destId="{094CFA0A-F62C-46B5-856F-C4FC3B34D7AD}" srcOrd="1" destOrd="0" presId="urn:microsoft.com/office/officeart/2005/8/layout/vList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D4ED35-B4E5-4BEE-8581-FAF0D27550E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4575129-760E-429B-9F2C-06D794495A39}">
      <dgm:prSet phldrT="[Texte]"/>
      <dgm:spPr>
        <a:solidFill>
          <a:schemeClr val="accent4">
            <a:lumMod val="60000"/>
            <a:lumOff val="40000"/>
          </a:schemeClr>
        </a:solidFill>
        <a:ln w="50800">
          <a:solidFill>
            <a:schemeClr val="tx1"/>
          </a:solidFill>
        </a:ln>
      </dgm:spPr>
      <dgm:t>
        <a:bodyPr/>
        <a:lstStyle/>
        <a:p>
          <a:r>
            <a:rPr lang="fr-FR" b="1" dirty="0" smtClean="0"/>
            <a:t>BIOLOGIE</a:t>
          </a:r>
          <a:endParaRPr lang="fr-FR" b="1" dirty="0"/>
        </a:p>
      </dgm:t>
    </dgm:pt>
    <dgm:pt modelId="{628E249B-5F50-4601-BE04-8586FA75333B}" type="parTrans" cxnId="{BEDE0307-3F56-42C9-A825-45405D486DAB}">
      <dgm:prSet/>
      <dgm:spPr/>
      <dgm:t>
        <a:bodyPr/>
        <a:lstStyle/>
        <a:p>
          <a:endParaRPr lang="fr-FR"/>
        </a:p>
      </dgm:t>
    </dgm:pt>
    <dgm:pt modelId="{B5F9FD04-0E6C-41BE-A77F-CE192245AF1C}" type="sibTrans" cxnId="{BEDE0307-3F56-42C9-A825-45405D486DAB}">
      <dgm:prSet/>
      <dgm:spPr/>
      <dgm:t>
        <a:bodyPr/>
        <a:lstStyle/>
        <a:p>
          <a:endParaRPr lang="fr-FR"/>
        </a:p>
      </dgm:t>
    </dgm:pt>
    <dgm:pt modelId="{01278E46-FCB3-4250-B898-97857D4755BA}">
      <dgm:prSet/>
      <dgm:spPr>
        <a:solidFill>
          <a:schemeClr val="bg2">
            <a:lumMod val="90000"/>
            <a:alpha val="90000"/>
          </a:schemeClr>
        </a:solidFill>
        <a:ln w="44450">
          <a:solidFill>
            <a:schemeClr val="accent4">
              <a:alpha val="90000"/>
            </a:schemeClr>
          </a:solidFill>
        </a:ln>
      </dgm:spPr>
      <dgm:t>
        <a:bodyPr/>
        <a:lstStyle/>
        <a:p>
          <a:r>
            <a:rPr lang="fr-FR" b="1" dirty="0" smtClean="0"/>
            <a:t>Bilan spécifique selon l’orientation étiologique (2)</a:t>
          </a:r>
          <a:endParaRPr lang="fr-FR" dirty="0"/>
        </a:p>
      </dgm:t>
    </dgm:pt>
    <dgm:pt modelId="{C55F5B1B-E132-4E1D-8520-B705DD868CA6}" type="parTrans" cxnId="{66B4B98E-B0FF-47AB-9564-0163A638BF2A}">
      <dgm:prSet/>
      <dgm:spPr/>
      <dgm:t>
        <a:bodyPr/>
        <a:lstStyle/>
        <a:p>
          <a:endParaRPr lang="fr-FR"/>
        </a:p>
      </dgm:t>
    </dgm:pt>
    <dgm:pt modelId="{35AB92A8-62F0-43BE-84DA-8ACAE4B9BE4E}" type="sibTrans" cxnId="{66B4B98E-B0FF-47AB-9564-0163A638BF2A}">
      <dgm:prSet/>
      <dgm:spPr/>
      <dgm:t>
        <a:bodyPr/>
        <a:lstStyle/>
        <a:p>
          <a:endParaRPr lang="fr-FR"/>
        </a:p>
      </dgm:t>
    </dgm:pt>
    <dgm:pt modelId="{06463F72-A9BD-40E6-8798-C106BE26D595}" type="pres">
      <dgm:prSet presAssocID="{39D4ED35-B4E5-4BEE-8581-FAF0D27550E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ECB2FFEF-D4AB-4A78-8F94-64D18B1FEF34}" type="pres">
      <dgm:prSet presAssocID="{14575129-760E-429B-9F2C-06D794495A39}" presName="linNode" presStyleCnt="0"/>
      <dgm:spPr/>
    </dgm:pt>
    <dgm:pt modelId="{32BD4B1B-1EED-423E-A4FA-447267057187}" type="pres">
      <dgm:prSet presAssocID="{14575129-760E-429B-9F2C-06D794495A39}" presName="parentShp" presStyleLbl="node1" presStyleIdx="0" presStyleCnt="1" custScaleY="2048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4CFA0A-F62C-46B5-856F-C4FC3B34D7AD}" type="pres">
      <dgm:prSet presAssocID="{14575129-760E-429B-9F2C-06D794495A39}" presName="childShp" presStyleLbl="bgAccFollowNode1" presStyleIdx="0" presStyleCnt="1" custScaleX="184535" custScaleY="275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66B4B98E-B0FF-47AB-9564-0163A638BF2A}" srcId="{14575129-760E-429B-9F2C-06D794495A39}" destId="{01278E46-FCB3-4250-B898-97857D4755BA}" srcOrd="0" destOrd="0" parTransId="{C55F5B1B-E132-4E1D-8520-B705DD868CA6}" sibTransId="{35AB92A8-62F0-43BE-84DA-8ACAE4B9BE4E}"/>
    <dgm:cxn modelId="{0225E786-AA50-42E6-8DD3-5557820EBE18}" type="presOf" srcId="{01278E46-FCB3-4250-B898-97857D4755BA}" destId="{094CFA0A-F62C-46B5-856F-C4FC3B34D7AD}" srcOrd="0" destOrd="0" presId="urn:microsoft.com/office/officeart/2005/8/layout/vList6"/>
    <dgm:cxn modelId="{BEDE0307-3F56-42C9-A825-45405D486DAB}" srcId="{39D4ED35-B4E5-4BEE-8581-FAF0D27550EA}" destId="{14575129-760E-429B-9F2C-06D794495A39}" srcOrd="0" destOrd="0" parTransId="{628E249B-5F50-4601-BE04-8586FA75333B}" sibTransId="{B5F9FD04-0E6C-41BE-A77F-CE192245AF1C}"/>
    <dgm:cxn modelId="{B4E5B141-DF84-4645-B2BF-834BEC6BFDDE}" type="presOf" srcId="{14575129-760E-429B-9F2C-06D794495A39}" destId="{32BD4B1B-1EED-423E-A4FA-447267057187}" srcOrd="0" destOrd="0" presId="urn:microsoft.com/office/officeart/2005/8/layout/vList6"/>
    <dgm:cxn modelId="{A4ADCFC2-4386-4A9C-8E42-C3D0FB3CFB9B}" type="presOf" srcId="{39D4ED35-B4E5-4BEE-8581-FAF0D27550EA}" destId="{06463F72-A9BD-40E6-8798-C106BE26D595}" srcOrd="0" destOrd="0" presId="urn:microsoft.com/office/officeart/2005/8/layout/vList6"/>
    <dgm:cxn modelId="{B648E1DE-D87B-493F-ADD1-268EFC04CBFC}" type="presParOf" srcId="{06463F72-A9BD-40E6-8798-C106BE26D595}" destId="{ECB2FFEF-D4AB-4A78-8F94-64D18B1FEF34}" srcOrd="0" destOrd="0" presId="urn:microsoft.com/office/officeart/2005/8/layout/vList6"/>
    <dgm:cxn modelId="{9F6939E1-F8DC-4DFA-960D-8A2AEBA61429}" type="presParOf" srcId="{ECB2FFEF-D4AB-4A78-8F94-64D18B1FEF34}" destId="{32BD4B1B-1EED-423E-A4FA-447267057187}" srcOrd="0" destOrd="0" presId="urn:microsoft.com/office/officeart/2005/8/layout/vList6"/>
    <dgm:cxn modelId="{C345CC8B-6E70-4C1D-BA6B-8FDF16C886E1}" type="presParOf" srcId="{ECB2FFEF-D4AB-4A78-8F94-64D18B1FEF34}" destId="{094CFA0A-F62C-46B5-856F-C4FC3B34D7AD}" srcOrd="1" destOrd="0" presId="urn:microsoft.com/office/officeart/2005/8/layout/vList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BB5ED-37E0-4E6D-B608-5345D83DD34A}">
      <dsp:nvSpPr>
        <dsp:cNvPr id="0" name=""/>
        <dsp:cNvSpPr/>
      </dsp:nvSpPr>
      <dsp:spPr>
        <a:xfrm>
          <a:off x="2605" y="1656182"/>
          <a:ext cx="3174024" cy="751634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Terrain et ATCDS</a:t>
          </a:r>
          <a:endParaRPr lang="fr-FR" sz="2800" kern="1200" dirty="0"/>
        </a:p>
      </dsp:txBody>
      <dsp:txXfrm>
        <a:off x="378422" y="1656182"/>
        <a:ext cx="2422390" cy="751634"/>
      </dsp:txXfrm>
    </dsp:sp>
    <dsp:sp modelId="{FB03FC45-8A20-4946-A47E-1180C6546B62}">
      <dsp:nvSpPr>
        <dsp:cNvPr id="0" name=""/>
        <dsp:cNvSpPr/>
      </dsp:nvSpPr>
      <dsp:spPr>
        <a:xfrm>
          <a:off x="2859227" y="1656182"/>
          <a:ext cx="3174024" cy="7516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Caractères de la diarrhée </a:t>
          </a:r>
          <a:endParaRPr lang="fr-FR" sz="2500" kern="1200" dirty="0"/>
        </a:p>
      </dsp:txBody>
      <dsp:txXfrm>
        <a:off x="3235044" y="1656182"/>
        <a:ext cx="2422390" cy="751634"/>
      </dsp:txXfrm>
    </dsp:sp>
    <dsp:sp modelId="{3558B53E-A809-486C-82F7-02030949A52B}">
      <dsp:nvSpPr>
        <dsp:cNvPr id="0" name=""/>
        <dsp:cNvSpPr/>
      </dsp:nvSpPr>
      <dsp:spPr>
        <a:xfrm>
          <a:off x="5715849" y="1656182"/>
          <a:ext cx="3174024" cy="7516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Signes associés</a:t>
          </a:r>
          <a:endParaRPr lang="fr-FR" sz="2500" kern="1200" dirty="0"/>
        </a:p>
      </dsp:txBody>
      <dsp:txXfrm>
        <a:off x="6091666" y="1656182"/>
        <a:ext cx="2422390" cy="7516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BB5ED-37E0-4E6D-B608-5345D83DD34A}">
      <dsp:nvSpPr>
        <dsp:cNvPr id="0" name=""/>
        <dsp:cNvSpPr/>
      </dsp:nvSpPr>
      <dsp:spPr>
        <a:xfrm>
          <a:off x="2605" y="1656182"/>
          <a:ext cx="3174024" cy="7516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Terrain et ATCDS</a:t>
          </a:r>
          <a:endParaRPr lang="fr-FR" sz="2800" kern="1200" dirty="0"/>
        </a:p>
      </dsp:txBody>
      <dsp:txXfrm>
        <a:off x="378422" y="1656182"/>
        <a:ext cx="2422390" cy="751634"/>
      </dsp:txXfrm>
    </dsp:sp>
    <dsp:sp modelId="{FB03FC45-8A20-4946-A47E-1180C6546B62}">
      <dsp:nvSpPr>
        <dsp:cNvPr id="0" name=""/>
        <dsp:cNvSpPr/>
      </dsp:nvSpPr>
      <dsp:spPr>
        <a:xfrm>
          <a:off x="2859227" y="1656182"/>
          <a:ext cx="3174024" cy="751634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Caractères de la diarrhée </a:t>
          </a:r>
          <a:endParaRPr lang="fr-FR" sz="2500" kern="1200" dirty="0"/>
        </a:p>
      </dsp:txBody>
      <dsp:txXfrm>
        <a:off x="3235044" y="1656182"/>
        <a:ext cx="2422390" cy="751634"/>
      </dsp:txXfrm>
    </dsp:sp>
    <dsp:sp modelId="{3558B53E-A809-486C-82F7-02030949A52B}">
      <dsp:nvSpPr>
        <dsp:cNvPr id="0" name=""/>
        <dsp:cNvSpPr/>
      </dsp:nvSpPr>
      <dsp:spPr>
        <a:xfrm>
          <a:off x="5715849" y="1656182"/>
          <a:ext cx="3174024" cy="7516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Signes associés</a:t>
          </a:r>
          <a:endParaRPr lang="fr-FR" sz="2500" kern="1200" dirty="0"/>
        </a:p>
      </dsp:txBody>
      <dsp:txXfrm>
        <a:off x="6091666" y="1656182"/>
        <a:ext cx="2422390" cy="7516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ABB5ED-37E0-4E6D-B608-5345D83DD34A}">
      <dsp:nvSpPr>
        <dsp:cNvPr id="0" name=""/>
        <dsp:cNvSpPr/>
      </dsp:nvSpPr>
      <dsp:spPr>
        <a:xfrm>
          <a:off x="2605" y="1656182"/>
          <a:ext cx="3174024" cy="7516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Terrain et ATCDS</a:t>
          </a:r>
          <a:endParaRPr lang="fr-FR" sz="2800" kern="1200" dirty="0"/>
        </a:p>
      </dsp:txBody>
      <dsp:txXfrm>
        <a:off x="378422" y="1656182"/>
        <a:ext cx="2422390" cy="751634"/>
      </dsp:txXfrm>
    </dsp:sp>
    <dsp:sp modelId="{FB03FC45-8A20-4946-A47E-1180C6546B62}">
      <dsp:nvSpPr>
        <dsp:cNvPr id="0" name=""/>
        <dsp:cNvSpPr/>
      </dsp:nvSpPr>
      <dsp:spPr>
        <a:xfrm>
          <a:off x="2859227" y="1656182"/>
          <a:ext cx="3174024" cy="7516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Caractères de la diarrhée </a:t>
          </a:r>
          <a:endParaRPr lang="fr-FR" sz="2500" kern="1200" dirty="0"/>
        </a:p>
      </dsp:txBody>
      <dsp:txXfrm>
        <a:off x="3235044" y="1656182"/>
        <a:ext cx="2422390" cy="751634"/>
      </dsp:txXfrm>
    </dsp:sp>
    <dsp:sp modelId="{3558B53E-A809-486C-82F7-02030949A52B}">
      <dsp:nvSpPr>
        <dsp:cNvPr id="0" name=""/>
        <dsp:cNvSpPr/>
      </dsp:nvSpPr>
      <dsp:spPr>
        <a:xfrm>
          <a:off x="5715849" y="1656182"/>
          <a:ext cx="3174024" cy="751634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Signes associés</a:t>
          </a:r>
          <a:endParaRPr lang="fr-FR" sz="2500" kern="1200" dirty="0"/>
        </a:p>
      </dsp:txBody>
      <dsp:txXfrm>
        <a:off x="6091666" y="1656182"/>
        <a:ext cx="2422390" cy="7516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E2E37C-8756-4B07-A363-98BC543B4DB6}">
      <dsp:nvSpPr>
        <dsp:cNvPr id="0" name=""/>
        <dsp:cNvSpPr/>
      </dsp:nvSpPr>
      <dsp:spPr>
        <a:xfrm>
          <a:off x="2048251" y="1046"/>
          <a:ext cx="6374248" cy="180578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1" kern="1200" dirty="0" smtClean="0"/>
            <a:t>perte de poids, </a:t>
          </a:r>
          <a:endParaRPr lang="fr-FR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1" kern="1200" dirty="0" smtClean="0"/>
            <a:t>syndrome anémique (pâleur </a:t>
          </a:r>
          <a:r>
            <a:rPr lang="fr-FR" sz="2000" b="1" kern="1200" dirty="0" err="1" smtClean="0"/>
            <a:t>cutanéo</a:t>
          </a:r>
          <a:r>
            <a:rPr lang="fr-FR" sz="2000" b="1" kern="1200" dirty="0" smtClean="0"/>
            <a:t>-muqueuse, glossite et trouble des phanères), </a:t>
          </a:r>
          <a:endParaRPr lang="fr-FR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1" kern="1200" dirty="0" smtClean="0"/>
            <a:t>signes de déshydratation</a:t>
          </a:r>
          <a:endParaRPr lang="fr-FR" sz="2000" b="1" kern="1200" dirty="0"/>
        </a:p>
      </dsp:txBody>
      <dsp:txXfrm>
        <a:off x="2048251" y="226769"/>
        <a:ext cx="5697080" cy="1354335"/>
      </dsp:txXfrm>
    </dsp:sp>
    <dsp:sp modelId="{2588E035-41D7-4342-8796-73B5FF68BCF1}">
      <dsp:nvSpPr>
        <dsp:cNvPr id="0" name=""/>
        <dsp:cNvSpPr/>
      </dsp:nvSpPr>
      <dsp:spPr>
        <a:xfrm>
          <a:off x="2436" y="1046"/>
          <a:ext cx="2045815" cy="180578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Signes de retentissement de la diarrhée</a:t>
          </a:r>
          <a:endParaRPr lang="fr-FR" sz="2400" kern="1200" dirty="0"/>
        </a:p>
      </dsp:txBody>
      <dsp:txXfrm>
        <a:off x="90587" y="89197"/>
        <a:ext cx="1869513" cy="1629479"/>
      </dsp:txXfrm>
    </dsp:sp>
    <dsp:sp modelId="{C415DFBE-27C4-4B31-993D-1D67263BD161}">
      <dsp:nvSpPr>
        <dsp:cNvPr id="0" name=""/>
        <dsp:cNvSpPr/>
      </dsp:nvSpPr>
      <dsp:spPr>
        <a:xfrm>
          <a:off x="2088376" y="1987406"/>
          <a:ext cx="6334671" cy="20755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11421355"/>
            <a:satOff val="13175"/>
            <a:lumOff val="282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1421355"/>
              <a:satOff val="13175"/>
              <a:lumOff val="282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b="1" kern="1200" dirty="0" smtClean="0"/>
            <a:t>masse abdominale, hépatomégalie, ascite, fistule anale, ballonnement abdominal, adénopathies périphériques, dermatite herpétiforme, érythème noueux, mélanodermie, goitre, hypotension orthostatique, examen des vaisseaux périphériques et abdominaux</a:t>
          </a:r>
          <a:endParaRPr lang="fr-FR" sz="2000" b="1" kern="1200" dirty="0"/>
        </a:p>
      </dsp:txBody>
      <dsp:txXfrm>
        <a:off x="2088376" y="2246849"/>
        <a:ext cx="5556341" cy="1556660"/>
      </dsp:txXfrm>
    </dsp:sp>
    <dsp:sp modelId="{1118E692-04C3-406A-9AD7-20B418D86B5E}">
      <dsp:nvSpPr>
        <dsp:cNvPr id="0" name=""/>
        <dsp:cNvSpPr/>
      </dsp:nvSpPr>
      <dsp:spPr>
        <a:xfrm>
          <a:off x="1888" y="2122289"/>
          <a:ext cx="2086488" cy="1805781"/>
        </a:xfrm>
        <a:prstGeom prst="roundRect">
          <a:avLst/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Signes d’orientation étiologique</a:t>
          </a:r>
          <a:endParaRPr lang="fr-FR" sz="2400" kern="1200" dirty="0"/>
        </a:p>
      </dsp:txBody>
      <dsp:txXfrm>
        <a:off x="90039" y="2210440"/>
        <a:ext cx="1910186" cy="16294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CFA0A-F62C-46B5-856F-C4FC3B34D7AD}">
      <dsp:nvSpPr>
        <dsp:cNvPr id="0" name=""/>
        <dsp:cNvSpPr/>
      </dsp:nvSpPr>
      <dsp:spPr>
        <a:xfrm>
          <a:off x="2287876" y="1471716"/>
          <a:ext cx="6325860" cy="1120566"/>
        </a:xfrm>
        <a:prstGeom prst="rightArrow">
          <a:avLst>
            <a:gd name="adj1" fmla="val 75000"/>
            <a:gd name="adj2" fmla="val 50000"/>
          </a:avLst>
        </a:prstGeom>
        <a:solidFill>
          <a:schemeClr val="bg2">
            <a:lumMod val="90000"/>
            <a:alpha val="90000"/>
          </a:schemeClr>
        </a:solidFill>
        <a:ln w="44450" cap="flat" cmpd="sng" algn="ctr">
          <a:solidFill>
            <a:schemeClr val="accent4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000" b="1" kern="1200" dirty="0" smtClean="0"/>
            <a:t>Bilan de retentissement et d’exploration systématique</a:t>
          </a:r>
          <a:endParaRPr lang="fr-FR" sz="3000" kern="1200" dirty="0"/>
        </a:p>
      </dsp:txBody>
      <dsp:txXfrm>
        <a:off x="2287876" y="1611787"/>
        <a:ext cx="5905648" cy="840424"/>
      </dsp:txXfrm>
    </dsp:sp>
    <dsp:sp modelId="{32BD4B1B-1EED-423E-A4FA-447267057187}">
      <dsp:nvSpPr>
        <dsp:cNvPr id="0" name=""/>
        <dsp:cNvSpPr/>
      </dsp:nvSpPr>
      <dsp:spPr>
        <a:xfrm>
          <a:off x="2542" y="1615724"/>
          <a:ext cx="2285333" cy="832551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08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BIOLOGIE</a:t>
          </a:r>
          <a:endParaRPr lang="fr-FR" sz="3600" kern="1200" dirty="0"/>
        </a:p>
      </dsp:txBody>
      <dsp:txXfrm>
        <a:off x="43184" y="1656366"/>
        <a:ext cx="2204049" cy="75126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CFA0A-F62C-46B5-856F-C4FC3B34D7AD}">
      <dsp:nvSpPr>
        <dsp:cNvPr id="0" name=""/>
        <dsp:cNvSpPr/>
      </dsp:nvSpPr>
      <dsp:spPr>
        <a:xfrm>
          <a:off x="2287876" y="1471716"/>
          <a:ext cx="6325860" cy="1120566"/>
        </a:xfrm>
        <a:prstGeom prst="rightArrow">
          <a:avLst>
            <a:gd name="adj1" fmla="val 75000"/>
            <a:gd name="adj2" fmla="val 50000"/>
          </a:avLst>
        </a:prstGeom>
        <a:solidFill>
          <a:schemeClr val="bg2">
            <a:lumMod val="90000"/>
            <a:alpha val="90000"/>
          </a:schemeClr>
        </a:solidFill>
        <a:ln w="44450" cap="flat" cmpd="sng" algn="ctr">
          <a:solidFill>
            <a:schemeClr val="accent4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000" b="1" kern="1200" dirty="0" smtClean="0"/>
            <a:t>Bilan spécifique selon l’orientation étiologique (1)</a:t>
          </a:r>
          <a:endParaRPr lang="fr-FR" sz="3000" kern="1200" dirty="0"/>
        </a:p>
      </dsp:txBody>
      <dsp:txXfrm>
        <a:off x="2287876" y="1611787"/>
        <a:ext cx="5905648" cy="840424"/>
      </dsp:txXfrm>
    </dsp:sp>
    <dsp:sp modelId="{32BD4B1B-1EED-423E-A4FA-447267057187}">
      <dsp:nvSpPr>
        <dsp:cNvPr id="0" name=""/>
        <dsp:cNvSpPr/>
      </dsp:nvSpPr>
      <dsp:spPr>
        <a:xfrm>
          <a:off x="2542" y="1615724"/>
          <a:ext cx="2285333" cy="832551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08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b="1" kern="1200" dirty="0" smtClean="0"/>
            <a:t>BIOLOGIE</a:t>
          </a:r>
          <a:endParaRPr lang="fr-FR" sz="3400" b="1" kern="1200" dirty="0"/>
        </a:p>
      </dsp:txBody>
      <dsp:txXfrm>
        <a:off x="43184" y="1656366"/>
        <a:ext cx="2204049" cy="75126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4CFA0A-F62C-46B5-856F-C4FC3B34D7AD}">
      <dsp:nvSpPr>
        <dsp:cNvPr id="0" name=""/>
        <dsp:cNvSpPr/>
      </dsp:nvSpPr>
      <dsp:spPr>
        <a:xfrm>
          <a:off x="2287876" y="1471716"/>
          <a:ext cx="6325860" cy="1120566"/>
        </a:xfrm>
        <a:prstGeom prst="rightArrow">
          <a:avLst>
            <a:gd name="adj1" fmla="val 75000"/>
            <a:gd name="adj2" fmla="val 50000"/>
          </a:avLst>
        </a:prstGeom>
        <a:solidFill>
          <a:schemeClr val="bg2">
            <a:lumMod val="90000"/>
            <a:alpha val="90000"/>
          </a:schemeClr>
        </a:solidFill>
        <a:ln w="44450" cap="flat" cmpd="sng" algn="ctr">
          <a:solidFill>
            <a:schemeClr val="accent4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000" b="1" kern="1200" dirty="0" smtClean="0"/>
            <a:t>Bilan spécifique selon l’orientation étiologique (2)</a:t>
          </a:r>
          <a:endParaRPr lang="fr-FR" sz="3000" kern="1200" dirty="0"/>
        </a:p>
      </dsp:txBody>
      <dsp:txXfrm>
        <a:off x="2287876" y="1611787"/>
        <a:ext cx="5905648" cy="840424"/>
      </dsp:txXfrm>
    </dsp:sp>
    <dsp:sp modelId="{32BD4B1B-1EED-423E-A4FA-447267057187}">
      <dsp:nvSpPr>
        <dsp:cNvPr id="0" name=""/>
        <dsp:cNvSpPr/>
      </dsp:nvSpPr>
      <dsp:spPr>
        <a:xfrm>
          <a:off x="2542" y="1615724"/>
          <a:ext cx="2285333" cy="832551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508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400" b="1" kern="1200" dirty="0" smtClean="0"/>
            <a:t>BIOLOGIE</a:t>
          </a:r>
          <a:endParaRPr lang="fr-FR" sz="3400" b="1" kern="1200" dirty="0"/>
        </a:p>
      </dsp:txBody>
      <dsp:txXfrm>
        <a:off x="43184" y="1656366"/>
        <a:ext cx="2204049" cy="751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11A9-10CE-4CE9-8D41-3319365B0CD8}" type="datetimeFigureOut">
              <a:rPr lang="fr-FR" smtClean="0"/>
              <a:pPr/>
              <a:t>24/04/2016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91C959-F3CD-4FE9-8496-01C81740446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11A9-10CE-4CE9-8D41-3319365B0CD8}" type="datetimeFigureOut">
              <a:rPr lang="fr-FR" smtClean="0"/>
              <a:pPr/>
              <a:t>24/04/2016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C959-F3CD-4FE9-8496-01C8174044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11A9-10CE-4CE9-8D41-3319365B0CD8}" type="datetimeFigureOut">
              <a:rPr lang="fr-FR" smtClean="0"/>
              <a:pPr/>
              <a:t>24/04/2016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C959-F3CD-4FE9-8496-01C8174044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11A9-10CE-4CE9-8D41-3319365B0CD8}" type="datetimeFigureOut">
              <a:rPr lang="fr-FR" smtClean="0"/>
              <a:pPr/>
              <a:t>24/04/2016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C959-F3CD-4FE9-8496-01C81740446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11A9-10CE-4CE9-8D41-3319365B0CD8}" type="datetimeFigureOut">
              <a:rPr lang="fr-FR" smtClean="0"/>
              <a:pPr/>
              <a:t>24/04/2016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91C959-F3CD-4FE9-8496-01C8174044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11A9-10CE-4CE9-8D41-3319365B0CD8}" type="datetimeFigureOut">
              <a:rPr lang="fr-FR" smtClean="0"/>
              <a:pPr/>
              <a:t>24/04/2016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C959-F3CD-4FE9-8496-01C81740446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11A9-10CE-4CE9-8D41-3319365B0CD8}" type="datetimeFigureOut">
              <a:rPr lang="fr-FR" smtClean="0"/>
              <a:pPr/>
              <a:t>24/04/2016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C959-F3CD-4FE9-8496-01C81740446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11A9-10CE-4CE9-8D41-3319365B0CD8}" type="datetimeFigureOut">
              <a:rPr lang="fr-FR" smtClean="0"/>
              <a:pPr/>
              <a:t>24/04/2016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C959-F3CD-4FE9-8496-01C8174044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11A9-10CE-4CE9-8D41-3319365B0CD8}" type="datetimeFigureOut">
              <a:rPr lang="fr-FR" smtClean="0"/>
              <a:pPr/>
              <a:t>24/04/2016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C959-F3CD-4FE9-8496-01C8174044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11A9-10CE-4CE9-8D41-3319365B0CD8}" type="datetimeFigureOut">
              <a:rPr lang="fr-FR" smtClean="0"/>
              <a:pPr/>
              <a:t>24/04/2016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1C959-F3CD-4FE9-8496-01C81740446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A11A9-10CE-4CE9-8D41-3319365B0CD8}" type="datetimeFigureOut">
              <a:rPr lang="fr-FR" smtClean="0"/>
              <a:pPr/>
              <a:t>24/04/2016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91C959-F3CD-4FE9-8496-01C81740446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AA11A9-10CE-4CE9-8D41-3319365B0CD8}" type="datetimeFigureOut">
              <a:rPr lang="fr-FR" smtClean="0"/>
              <a:pPr/>
              <a:t>24/04/2016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91C959-F3CD-4FE9-8496-01C81740446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600200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 smtClean="0"/>
              <a:t>Dr M.BOUMENDJEL</a:t>
            </a:r>
          </a:p>
          <a:p>
            <a:r>
              <a:rPr lang="fr-FR" b="1" dirty="0" smtClean="0"/>
              <a:t>Maitre assistant</a:t>
            </a:r>
          </a:p>
          <a:p>
            <a:r>
              <a:rPr lang="fr-FR" b="1" dirty="0" smtClean="0"/>
              <a:t>Service Hépato-gastroentérologie </a:t>
            </a:r>
          </a:p>
          <a:p>
            <a:r>
              <a:rPr lang="fr-FR" b="1" dirty="0" smtClean="0"/>
              <a:t>CHU Constantine</a:t>
            </a:r>
            <a:endParaRPr lang="fr-FR" b="1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/>
              <a:t>Diarrhées Chroniques</a:t>
            </a:r>
            <a:endParaRPr lang="fr-FR" sz="5400" b="1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49646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Module d’Hépato-gastroentérologie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ANNEE UNIVERSITAIRE 2015-2016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29698" name="Picture 2" descr="Résultat de recherche d'images pour &quot;fausse diarrhée du constipé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73016"/>
            <a:ext cx="1647825" cy="2771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3528" y="548680"/>
            <a:ext cx="8568952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II-DEMARCHE CLINIQUE ET PARA CLINIQUE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51520" y="1484784"/>
            <a:ext cx="6048672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1-Examens complémentaires :</a:t>
            </a:r>
            <a:endParaRPr lang="fr-FR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132184" y="620688"/>
          <a:ext cx="86162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èche vers le bas 4"/>
          <p:cNvSpPr/>
          <p:nvPr/>
        </p:nvSpPr>
        <p:spPr>
          <a:xfrm>
            <a:off x="251520" y="3068960"/>
            <a:ext cx="288032" cy="3744416"/>
          </a:xfrm>
          <a:prstGeom prst="downArrow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60040" y="3048049"/>
            <a:ext cx="889248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/Examen des selles : 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*dosage de la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stéatorrhée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(traduit une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maldigestion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ou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malabsorption des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graisses si elle est &gt; 6 g /24h)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*calcul de la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clairence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fécale d’alpha 1 antitrypsine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(traduit</a:t>
            </a:r>
            <a:r>
              <a:rPr lang="fr-FR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l’existence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d’une entéropathie exsudative)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*calcul de l’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osmolarité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fécale </a:t>
            </a:r>
            <a:r>
              <a:rPr lang="fr-FR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et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le trou osmotique selon la formule 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(290 – 2 x [Na + K]), dont une valeur &gt; 50 suggère une diarrhée 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osmotique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/Le test au rouge carmin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consiste à mesurer le temps séparant</a:t>
            </a:r>
            <a:r>
              <a:rPr lang="fr-FR" b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l'ingestion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de</a:t>
            </a:r>
            <a:r>
              <a:rPr lang="fr-FR" b="1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rouge carmin et l'apparition de la première selle rouge.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Un temps &lt; 8 heures</a:t>
            </a:r>
            <a:r>
              <a:rPr lang="fr-FR" b="1" dirty="0">
                <a:latin typeface="Comic Sans MS" pitchFamily="66" charset="0"/>
                <a:cs typeface="Arial" pitchFamily="34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témoigne d'une accélération du transit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/Le test respiratoire au glucose : perturbé en cas de pullulation microbienne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/Le test respiratoire au lactose : perturbé en cas de déficit en lactase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3528" y="548680"/>
            <a:ext cx="8568952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II-DEMARCHE CLINIQUE ET PARA CLINIQUE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51520" y="1484784"/>
            <a:ext cx="6048672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1-Examens complémentaires :</a:t>
            </a:r>
            <a:endParaRPr lang="fr-FR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132184" y="620688"/>
          <a:ext cx="86162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lèche vers le bas 4"/>
          <p:cNvSpPr/>
          <p:nvPr/>
        </p:nvSpPr>
        <p:spPr>
          <a:xfrm>
            <a:off x="251520" y="3068960"/>
            <a:ext cx="288032" cy="3744416"/>
          </a:xfrm>
          <a:prstGeom prst="downArrow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467544" y="3048048"/>
            <a:ext cx="867645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b="1" dirty="0">
                <a:latin typeface="Comic Sans MS" pitchFamily="66" charset="0"/>
              </a:rPr>
              <a:t>/Le test au D xylose et le test de Shilling (pour mettre en évidence une </a:t>
            </a:r>
            <a:r>
              <a:rPr lang="fr-FR" b="1" dirty="0" smtClean="0">
                <a:latin typeface="Comic Sans MS" pitchFamily="66" charset="0"/>
              </a:rPr>
              <a:t> malabsorption </a:t>
            </a:r>
            <a:r>
              <a:rPr lang="fr-FR" b="1" dirty="0">
                <a:latin typeface="Comic Sans MS" pitchFamily="66" charset="0"/>
              </a:rPr>
              <a:t>au niveau du </a:t>
            </a:r>
            <a:r>
              <a:rPr lang="fr-FR" b="1" dirty="0" smtClean="0">
                <a:latin typeface="Comic Sans MS" pitchFamily="66" charset="0"/>
              </a:rPr>
              <a:t> </a:t>
            </a:r>
            <a:r>
              <a:rPr lang="fr-FR" b="1" dirty="0" err="1" smtClean="0">
                <a:latin typeface="Comic Sans MS" pitchFamily="66" charset="0"/>
              </a:rPr>
              <a:t>gréle</a:t>
            </a:r>
            <a:r>
              <a:rPr lang="fr-FR" b="1" dirty="0" smtClean="0">
                <a:latin typeface="Comic Sans MS" pitchFamily="66" charset="0"/>
              </a:rPr>
              <a:t> </a:t>
            </a:r>
            <a:r>
              <a:rPr lang="fr-FR" b="1" dirty="0">
                <a:latin typeface="Comic Sans MS" pitchFamily="66" charset="0"/>
              </a:rPr>
              <a:t>proximal et l’iléon </a:t>
            </a:r>
            <a:r>
              <a:rPr lang="fr-FR" b="1" dirty="0" smtClean="0">
                <a:latin typeface="Comic Sans MS" pitchFamily="66" charset="0"/>
              </a:rPr>
              <a:t>terminal)</a:t>
            </a:r>
            <a:endParaRPr lang="fr-FR" b="1" dirty="0">
              <a:latin typeface="Comic Sans MS" pitchFamily="66" charset="0"/>
            </a:endParaRPr>
          </a:p>
          <a:p>
            <a:r>
              <a:rPr lang="fr-FR" b="1" dirty="0">
                <a:latin typeface="Comic Sans MS" pitchFamily="66" charset="0"/>
              </a:rPr>
              <a:t> </a:t>
            </a:r>
            <a:r>
              <a:rPr lang="fr-FR" b="1" dirty="0" smtClean="0">
                <a:latin typeface="Comic Sans MS" pitchFamily="66" charset="0"/>
              </a:rPr>
              <a:t>/</a:t>
            </a:r>
            <a:r>
              <a:rPr lang="fr-FR" b="1" dirty="0">
                <a:latin typeface="Comic Sans MS" pitchFamily="66" charset="0"/>
              </a:rPr>
              <a:t>Sérologie de la maladie cœliaque </a:t>
            </a:r>
            <a:r>
              <a:rPr lang="fr-FR" b="1" dirty="0" smtClean="0">
                <a:latin typeface="Comic Sans MS" pitchFamily="66" charset="0"/>
              </a:rPr>
              <a:t>:</a:t>
            </a:r>
            <a:r>
              <a:rPr lang="fr-FR" b="1" dirty="0" err="1" smtClean="0">
                <a:latin typeface="Comic Sans MS" pitchFamily="66" charset="0"/>
              </a:rPr>
              <a:t>Ac</a:t>
            </a:r>
            <a:r>
              <a:rPr lang="fr-FR" b="1" dirty="0" smtClean="0">
                <a:latin typeface="Comic Sans MS" pitchFamily="66" charset="0"/>
              </a:rPr>
              <a:t> </a:t>
            </a:r>
            <a:r>
              <a:rPr lang="fr-FR" b="1" dirty="0">
                <a:latin typeface="Comic Sans MS" pitchFamily="66" charset="0"/>
              </a:rPr>
              <a:t>anti </a:t>
            </a:r>
            <a:r>
              <a:rPr lang="fr-FR" b="1" dirty="0" err="1">
                <a:latin typeface="Comic Sans MS" pitchFamily="66" charset="0"/>
              </a:rPr>
              <a:t>transglutaminases</a:t>
            </a:r>
            <a:r>
              <a:rPr lang="fr-FR" b="1" dirty="0">
                <a:latin typeface="Comic Sans MS" pitchFamily="66" charset="0"/>
              </a:rPr>
              <a:t>, anti </a:t>
            </a:r>
            <a:r>
              <a:rPr lang="fr-FR" b="1" dirty="0" err="1" smtClean="0">
                <a:latin typeface="Comic Sans MS" pitchFamily="66" charset="0"/>
              </a:rPr>
              <a:t>endomysium</a:t>
            </a:r>
            <a:r>
              <a:rPr lang="fr-FR" b="1" dirty="0">
                <a:latin typeface="Comic Sans MS" pitchFamily="66" charset="0"/>
              </a:rPr>
              <a:t>, anti gliadine et anti réticuline </a:t>
            </a:r>
          </a:p>
          <a:p>
            <a:r>
              <a:rPr lang="fr-FR" b="1" dirty="0">
                <a:latin typeface="Comic Sans MS" pitchFamily="66" charset="0"/>
              </a:rPr>
              <a:t> </a:t>
            </a:r>
            <a:r>
              <a:rPr lang="fr-FR" b="1" dirty="0" smtClean="0">
                <a:latin typeface="Comic Sans MS" pitchFamily="66" charset="0"/>
              </a:rPr>
              <a:t>/</a:t>
            </a:r>
            <a:r>
              <a:rPr lang="fr-FR" b="1" dirty="0">
                <a:latin typeface="Comic Sans MS" pitchFamily="66" charset="0"/>
              </a:rPr>
              <a:t>Dosage de la gastrine : si suspicion d’un </a:t>
            </a:r>
            <a:r>
              <a:rPr lang="fr-FR" b="1" dirty="0" err="1">
                <a:latin typeface="Comic Sans MS" pitchFamily="66" charset="0"/>
              </a:rPr>
              <a:t>gastrinome</a:t>
            </a:r>
            <a:r>
              <a:rPr lang="fr-FR" b="1" dirty="0">
                <a:latin typeface="Comic Sans MS" pitchFamily="66" charset="0"/>
              </a:rPr>
              <a:t> (syndrome de </a:t>
            </a:r>
            <a:r>
              <a:rPr lang="fr-FR" b="1" dirty="0" err="1">
                <a:latin typeface="Comic Sans MS" pitchFamily="66" charset="0"/>
              </a:rPr>
              <a:t>Zollinger</a:t>
            </a:r>
            <a:r>
              <a:rPr lang="fr-FR" b="1" dirty="0">
                <a:latin typeface="Comic Sans MS" pitchFamily="66" charset="0"/>
              </a:rPr>
              <a:t> </a:t>
            </a:r>
            <a:r>
              <a:rPr lang="fr-FR" b="1" dirty="0" smtClean="0">
                <a:latin typeface="Comic Sans MS" pitchFamily="66" charset="0"/>
              </a:rPr>
              <a:t>Ellison</a:t>
            </a:r>
            <a:r>
              <a:rPr lang="fr-FR" b="1" dirty="0">
                <a:latin typeface="Comic Sans MS" pitchFamily="66" charset="0"/>
              </a:rPr>
              <a:t>)</a:t>
            </a:r>
          </a:p>
          <a:p>
            <a:r>
              <a:rPr lang="fr-FR" b="1" dirty="0" smtClean="0">
                <a:latin typeface="Comic Sans MS" pitchFamily="66" charset="0"/>
              </a:rPr>
              <a:t> </a:t>
            </a:r>
            <a:r>
              <a:rPr lang="fr-FR" b="1" dirty="0">
                <a:latin typeface="Comic Sans MS" pitchFamily="66" charset="0"/>
              </a:rPr>
              <a:t>/Dosage de la </a:t>
            </a:r>
            <a:r>
              <a:rPr lang="fr-FR" b="1" dirty="0" err="1">
                <a:latin typeface="Comic Sans MS" pitchFamily="66" charset="0"/>
              </a:rPr>
              <a:t>chromogranine</a:t>
            </a:r>
            <a:r>
              <a:rPr lang="fr-FR" b="1" dirty="0">
                <a:latin typeface="Comic Sans MS" pitchFamily="66" charset="0"/>
              </a:rPr>
              <a:t> A, sérotonine et 5 HIA urinaire : si suspicion </a:t>
            </a:r>
          </a:p>
          <a:p>
            <a:r>
              <a:rPr lang="fr-FR" b="1" dirty="0">
                <a:latin typeface="Comic Sans MS" pitchFamily="66" charset="0"/>
              </a:rPr>
              <a:t> </a:t>
            </a:r>
            <a:r>
              <a:rPr lang="fr-FR" b="1" dirty="0" smtClean="0">
                <a:latin typeface="Comic Sans MS" pitchFamily="66" charset="0"/>
              </a:rPr>
              <a:t> </a:t>
            </a:r>
            <a:r>
              <a:rPr lang="fr-FR" b="1" dirty="0">
                <a:latin typeface="Comic Sans MS" pitchFamily="66" charset="0"/>
              </a:rPr>
              <a:t>de tumeur carcinoïde </a:t>
            </a:r>
          </a:p>
          <a:p>
            <a:r>
              <a:rPr lang="fr-FR" b="1" dirty="0">
                <a:latin typeface="Comic Sans MS" pitchFamily="66" charset="0"/>
              </a:rPr>
              <a:t> </a:t>
            </a:r>
            <a:r>
              <a:rPr lang="fr-FR" b="1" dirty="0" smtClean="0">
                <a:latin typeface="Comic Sans MS" pitchFamily="66" charset="0"/>
              </a:rPr>
              <a:t>/</a:t>
            </a:r>
            <a:r>
              <a:rPr lang="fr-FR" b="1" dirty="0">
                <a:latin typeface="Comic Sans MS" pitchFamily="66" charset="0"/>
              </a:rPr>
              <a:t>Dosage de l’histamine : si suspicion de </a:t>
            </a:r>
            <a:r>
              <a:rPr lang="fr-FR" b="1" dirty="0" err="1">
                <a:latin typeface="Comic Sans MS" pitchFamily="66" charset="0"/>
              </a:rPr>
              <a:t>mastocytose</a:t>
            </a:r>
            <a:endParaRPr lang="fr-FR" b="1" dirty="0">
              <a:latin typeface="Comic Sans MS" pitchFamily="66" charset="0"/>
            </a:endParaRPr>
          </a:p>
          <a:p>
            <a:r>
              <a:rPr lang="fr-FR" b="1" dirty="0">
                <a:latin typeface="Comic Sans MS" pitchFamily="66" charset="0"/>
              </a:rPr>
              <a:t> </a:t>
            </a:r>
            <a:r>
              <a:rPr lang="fr-FR" b="1" dirty="0" smtClean="0">
                <a:latin typeface="Comic Sans MS" pitchFamily="66" charset="0"/>
              </a:rPr>
              <a:t>/</a:t>
            </a:r>
            <a:r>
              <a:rPr lang="fr-FR" b="1" dirty="0">
                <a:latin typeface="Comic Sans MS" pitchFamily="66" charset="0"/>
              </a:rPr>
              <a:t>Dosage de VIP : si suspicion de </a:t>
            </a:r>
            <a:r>
              <a:rPr lang="fr-FR" b="1" dirty="0" err="1">
                <a:latin typeface="Comic Sans MS" pitchFamily="66" charset="0"/>
              </a:rPr>
              <a:t>VIPome</a:t>
            </a:r>
            <a:endParaRPr lang="fr-FR" b="1" dirty="0">
              <a:latin typeface="Comic Sans MS" pitchFamily="66" charset="0"/>
            </a:endParaRPr>
          </a:p>
          <a:p>
            <a:r>
              <a:rPr lang="fr-FR" b="1" dirty="0">
                <a:latin typeface="Comic Sans MS" pitchFamily="66" charset="0"/>
              </a:rPr>
              <a:t> </a:t>
            </a:r>
            <a:r>
              <a:rPr lang="fr-FR" b="1" dirty="0" smtClean="0">
                <a:latin typeface="Comic Sans MS" pitchFamily="66" charset="0"/>
              </a:rPr>
              <a:t>/</a:t>
            </a:r>
            <a:r>
              <a:rPr lang="fr-FR" b="1" dirty="0">
                <a:latin typeface="Comic Sans MS" pitchFamily="66" charset="0"/>
              </a:rPr>
              <a:t>Dosage de </a:t>
            </a:r>
            <a:r>
              <a:rPr lang="fr-FR" b="1" dirty="0" err="1">
                <a:latin typeface="Comic Sans MS" pitchFamily="66" charset="0"/>
              </a:rPr>
              <a:t>thyrocalcitonine</a:t>
            </a:r>
            <a:r>
              <a:rPr lang="fr-FR" b="1" dirty="0">
                <a:latin typeface="Comic Sans MS" pitchFamily="66" charset="0"/>
              </a:rPr>
              <a:t> : si suspicion de cancer médullaire de la </a:t>
            </a:r>
          </a:p>
          <a:p>
            <a:r>
              <a:rPr lang="fr-FR" b="1" dirty="0">
                <a:latin typeface="Comic Sans MS" pitchFamily="66" charset="0"/>
              </a:rPr>
              <a:t>  </a:t>
            </a:r>
            <a:r>
              <a:rPr lang="fr-FR" b="1" dirty="0" err="1" smtClean="0">
                <a:latin typeface="Comic Sans MS" pitchFamily="66" charset="0"/>
              </a:rPr>
              <a:t>thyroide</a:t>
            </a:r>
            <a:endParaRPr lang="fr-FR" b="1" dirty="0">
              <a:latin typeface="Comic Sans MS" pitchFamily="66" charset="0"/>
            </a:endParaRPr>
          </a:p>
          <a:p>
            <a:r>
              <a:rPr lang="fr-FR" b="1" dirty="0" smtClean="0">
                <a:latin typeface="Comic Sans MS" pitchFamily="66" charset="0"/>
              </a:rPr>
              <a:t> </a:t>
            </a:r>
            <a:r>
              <a:rPr lang="fr-FR" b="1" dirty="0">
                <a:latin typeface="Comic Sans MS" pitchFamily="66" charset="0"/>
              </a:rPr>
              <a:t>/IDR à la tuberculine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3528" y="548680"/>
            <a:ext cx="8568952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II-DEMARCHE CLINIQUE ET PARA CLINIQUE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51520" y="1484784"/>
            <a:ext cx="6048672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1-Examens complémentaires :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07504" y="2204864"/>
            <a:ext cx="3672408" cy="8640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cs typeface="Times New Roman" pitchFamily="18" charset="0"/>
              </a:rPr>
              <a:t>MORPHOLOGIE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395536" y="3099732"/>
            <a:ext cx="849694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-FDH + Biopsies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-La coloscopie + Biopsies  avec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iléoscopie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+ Biopsies iléales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dirty="0" smtClean="0">
                <a:latin typeface="Comic Sans MS" pitchFamily="66" charset="0"/>
                <a:cs typeface="Times New Roman" pitchFamily="18" charset="0"/>
              </a:rPr>
              <a:t>-Le lavement baryté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-L’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entéroscopie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+ biopsies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-La 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vidéocapsule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du grêle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-La TDM abdomino-pelvienne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-Le transit baryté du grêle et mieux encore l'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entéro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-TDM et l’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entéro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-IRM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-L’</a:t>
            </a:r>
            <a:r>
              <a:rPr kumimoji="0" lang="fr-FR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Octréoscan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2420888"/>
            <a:ext cx="2715095" cy="3082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5225" y="2348880"/>
            <a:ext cx="3135247" cy="300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34980" y="2420888"/>
            <a:ext cx="285750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2420888"/>
            <a:ext cx="280831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2160" y="2420888"/>
            <a:ext cx="2736304" cy="31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2420888"/>
            <a:ext cx="2736304" cy="3194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12160" y="2420888"/>
            <a:ext cx="288032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18237" y="2348880"/>
            <a:ext cx="2874243" cy="318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67544" y="548680"/>
            <a:ext cx="777686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I-INTRODUCTION 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000" b="1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1-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Définitions 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000" b="1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2-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Diagnostic différentiel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II-DEMARCHE  CLINIQUE ET PARA CLINIQUE 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000" b="1" dirty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fr-FR" sz="2000" b="1" u="sng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1-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Interrogatoire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000" b="1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fr-FR" sz="2000" b="1" u="sng" dirty="0" smtClean="0">
                <a:solidFill>
                  <a:schemeClr val="bg1">
                    <a:lumMod val="65000"/>
                  </a:schemeClr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2-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Examen clinique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000" b="1" i="0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3-Examens complémentaires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a- examens biologiques 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b- examens morphologiques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III-DIAGNOSTIC ETIOLOGIQUE 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1-Diarrhée chronique avec malabsorption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2-Diarrhée chronique sans malabsorption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a-Diarrhée motrice 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b-Diarrhée sécrétoire 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c-Diarrhée osmotique 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d-Diarrhée exsudative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IV-CONCLUSION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619672" y="548680"/>
            <a:ext cx="5976664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III-DIAGNOSTIC ETIOLOGIQUE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Double flèche horizontale 2"/>
          <p:cNvSpPr/>
          <p:nvPr/>
        </p:nvSpPr>
        <p:spPr>
          <a:xfrm>
            <a:off x="3203848" y="1484784"/>
            <a:ext cx="2736304" cy="1296144"/>
          </a:xfrm>
          <a:prstGeom prst="leftRightArrow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Diarrhée Chronique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5940152" y="1700808"/>
            <a:ext cx="2736304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Diarrhée chronique </a:t>
            </a:r>
            <a:r>
              <a:rPr lang="fr-FR" sz="2000" b="1" dirty="0" smtClean="0">
                <a:solidFill>
                  <a:srgbClr val="FF0000"/>
                </a:solidFill>
              </a:rPr>
              <a:t>SANS</a:t>
            </a:r>
            <a:r>
              <a:rPr lang="fr-FR" sz="2000" b="1" dirty="0" smtClean="0">
                <a:solidFill>
                  <a:schemeClr val="tx1"/>
                </a:solidFill>
              </a:rPr>
              <a:t> Malabsorption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467544" y="1700808"/>
            <a:ext cx="2736304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Diarrhée chronique </a:t>
            </a:r>
            <a:r>
              <a:rPr lang="fr-FR" sz="2000" b="1" dirty="0" smtClean="0">
                <a:solidFill>
                  <a:srgbClr val="FF0000"/>
                </a:solidFill>
              </a:rPr>
              <a:t>AVEC</a:t>
            </a:r>
            <a:r>
              <a:rPr lang="fr-FR" sz="2000" b="1" dirty="0" smtClean="0">
                <a:solidFill>
                  <a:schemeClr val="tx1"/>
                </a:solidFill>
              </a:rPr>
              <a:t> Malabsorption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23528" y="2893000"/>
            <a:ext cx="8568952" cy="3416320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a-Signes cliniques 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Diarrhée chronique graisseuse</a:t>
            </a:r>
            <a:endParaRPr lang="fr-FR" sz="2400" dirty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-Syndrome carentiel</a:t>
            </a:r>
            <a:r>
              <a:rPr lang="fr-FR" sz="24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/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syndrome anémique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/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douleurs osseuses liées à une ostéomalacie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/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crises de tétanie par carence en Ca++ et/ou Mg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+ </a:t>
            </a:r>
            <a:r>
              <a:rPr lang="fr-FR" sz="2400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/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troubles visuels par carence en vitamine 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-U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ne perte du poids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lang="fr-FR" sz="2400" dirty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fr-FR" sz="2400" b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ltération de l’état général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7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4 -0.0051 L 0.2974 -0.00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99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03848" y="1700808"/>
            <a:ext cx="2736304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Diarrhée chronique </a:t>
            </a:r>
            <a:r>
              <a:rPr lang="fr-FR" sz="2000" b="1" dirty="0" smtClean="0">
                <a:solidFill>
                  <a:srgbClr val="FF0000"/>
                </a:solidFill>
              </a:rPr>
              <a:t>AVEC</a:t>
            </a:r>
            <a:r>
              <a:rPr lang="fr-FR" sz="2000" b="1" dirty="0" smtClean="0">
                <a:solidFill>
                  <a:schemeClr val="tx1"/>
                </a:solidFill>
              </a:rPr>
              <a:t> Malabsorption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1619672" y="548680"/>
            <a:ext cx="5976664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III-DIAGNOSTIC ETIOLOGIQUE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95536" y="2820992"/>
            <a:ext cx="8424936" cy="3416320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b-Les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tests biologiques 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-Syndrome carentiel biologique :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anémie ferriprive, troubles ioniques, déficit vitaminique, diminution du TP, du taux des protides, d’albumine, de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cholesterol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et de triglycéride…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-tests de malabsorption positifs :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stéatorrhée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&gt; 6g/24h , test au D xylose et test de Shilling perturbés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619672" y="548680"/>
            <a:ext cx="5976664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III-DIAGNOSTIC ETIOLOGIQUE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203848" y="1700808"/>
            <a:ext cx="2736304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Diarrhée chronique </a:t>
            </a:r>
            <a:r>
              <a:rPr lang="fr-FR" sz="2000" b="1" dirty="0" smtClean="0">
                <a:solidFill>
                  <a:srgbClr val="FF0000"/>
                </a:solidFill>
              </a:rPr>
              <a:t>AVEC</a:t>
            </a:r>
            <a:r>
              <a:rPr lang="fr-FR" sz="2000" b="1" dirty="0" smtClean="0">
                <a:solidFill>
                  <a:schemeClr val="tx1"/>
                </a:solidFill>
              </a:rPr>
              <a:t> Malabsorption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115616" y="2564904"/>
            <a:ext cx="6984776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c-Mécanismes et causes de la malabsorption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611560" y="3068960"/>
            <a:ext cx="2520280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1"/>
                </a:solidFill>
                <a:latin typeface="Comic Sans MS" pitchFamily="66" charset="0"/>
              </a:rPr>
              <a:t>Maldigestion</a:t>
            </a:r>
            <a:endParaRPr lang="fr-FR" sz="1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419872" y="3068960"/>
            <a:ext cx="2520280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  <a:latin typeface="Comic Sans MS" pitchFamily="66" charset="0"/>
              </a:rPr>
              <a:t>Malabsorption </a:t>
            </a:r>
            <a:r>
              <a:rPr lang="fr-FR" sz="1200" b="1" dirty="0" err="1" smtClean="0">
                <a:solidFill>
                  <a:schemeClr val="tx1"/>
                </a:solidFill>
                <a:latin typeface="Comic Sans MS" pitchFamily="66" charset="0"/>
              </a:rPr>
              <a:t>entérocytaire</a:t>
            </a:r>
            <a:endParaRPr lang="fr-FR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6156176" y="3068960"/>
            <a:ext cx="2520280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  <a:latin typeface="Comic Sans MS" pitchFamily="66" charset="0"/>
              </a:rPr>
              <a:t>Malabsorption post </a:t>
            </a:r>
            <a:r>
              <a:rPr lang="fr-FR" sz="1200" b="1" dirty="0" err="1" smtClean="0">
                <a:solidFill>
                  <a:schemeClr val="tx1"/>
                </a:solidFill>
                <a:latin typeface="Comic Sans MS" pitchFamily="66" charset="0"/>
              </a:rPr>
              <a:t>entérocytaire</a:t>
            </a:r>
            <a:endParaRPr lang="fr-FR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11560" y="4005064"/>
            <a:ext cx="2304256" cy="2592288"/>
          </a:xfrm>
          <a:prstGeom prst="roundRect">
            <a:avLst/>
          </a:prstGeom>
          <a:solidFill>
            <a:srgbClr val="C00000"/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/>
              <a:t>1</a:t>
            </a:r>
            <a:r>
              <a:rPr lang="fr-FR" b="1" dirty="0" smtClean="0"/>
              <a:t>/ </a:t>
            </a:r>
            <a:r>
              <a:rPr lang="fr-FR" b="1" dirty="0" err="1"/>
              <a:t>Ice</a:t>
            </a:r>
            <a:r>
              <a:rPr lang="fr-FR" b="1" dirty="0"/>
              <a:t> de la sécrétion exocrine pancréatique </a:t>
            </a:r>
          </a:p>
          <a:p>
            <a:r>
              <a:rPr lang="fr-FR" b="1" dirty="0" smtClean="0"/>
              <a:t>2/</a:t>
            </a:r>
            <a:r>
              <a:rPr lang="fr-FR" b="1" dirty="0" err="1" smtClean="0"/>
              <a:t>Ice</a:t>
            </a:r>
            <a:r>
              <a:rPr lang="fr-FR" b="1" dirty="0" smtClean="0"/>
              <a:t> </a:t>
            </a:r>
            <a:r>
              <a:rPr lang="fr-FR" b="1" dirty="0"/>
              <a:t>des sels biliaires quantitative ou qualitative </a:t>
            </a:r>
            <a:endParaRPr lang="fr-FR" b="1" dirty="0" smtClean="0"/>
          </a:p>
          <a:p>
            <a:r>
              <a:rPr lang="fr-FR" b="1" dirty="0" smtClean="0"/>
              <a:t>3/Syndrome </a:t>
            </a:r>
            <a:r>
              <a:rPr lang="fr-FR" b="1" dirty="0"/>
              <a:t>de </a:t>
            </a:r>
            <a:r>
              <a:rPr lang="fr-FR" b="1" dirty="0" err="1"/>
              <a:t>Zollinger</a:t>
            </a:r>
            <a:r>
              <a:rPr lang="fr-FR" b="1" dirty="0"/>
              <a:t> Ellison </a:t>
            </a:r>
            <a:r>
              <a:rPr lang="fr-FR" dirty="0"/>
              <a:t>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915816" y="3861048"/>
            <a:ext cx="3456384" cy="2808312"/>
          </a:xfrm>
          <a:prstGeom prst="roundRect">
            <a:avLst/>
          </a:prstGeom>
          <a:solidFill>
            <a:srgbClr val="C00000"/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600" b="1" dirty="0" smtClean="0"/>
          </a:p>
          <a:p>
            <a:endParaRPr lang="fr-FR" sz="1600" b="1" dirty="0" smtClean="0"/>
          </a:p>
          <a:p>
            <a:r>
              <a:rPr lang="fr-FR" sz="1600" b="1" dirty="0" smtClean="0"/>
              <a:t>/</a:t>
            </a:r>
            <a:r>
              <a:rPr lang="fr-FR" sz="1600" b="1" dirty="0"/>
              <a:t>Maladie </a:t>
            </a:r>
            <a:r>
              <a:rPr lang="fr-FR" sz="1600" b="1" dirty="0" smtClean="0"/>
              <a:t>cœliaque</a:t>
            </a:r>
            <a:r>
              <a:rPr lang="fr-FR" sz="1600" b="1" dirty="0"/>
              <a:t> </a:t>
            </a:r>
          </a:p>
          <a:p>
            <a:r>
              <a:rPr lang="fr-FR" sz="1600" b="1" dirty="0"/>
              <a:t>/Maladie de </a:t>
            </a:r>
            <a:r>
              <a:rPr lang="fr-FR" sz="1600" b="1" dirty="0" err="1"/>
              <a:t>whipple</a:t>
            </a:r>
            <a:r>
              <a:rPr lang="fr-FR" sz="1600" b="1" dirty="0"/>
              <a:t> </a:t>
            </a:r>
          </a:p>
          <a:p>
            <a:r>
              <a:rPr lang="fr-FR" sz="1600" b="1" dirty="0"/>
              <a:t>/Lymphomes intestinaux </a:t>
            </a:r>
          </a:p>
          <a:p>
            <a:r>
              <a:rPr lang="fr-FR" sz="1600" b="1" dirty="0"/>
              <a:t>/Entérite ischémique </a:t>
            </a:r>
          </a:p>
          <a:p>
            <a:r>
              <a:rPr lang="fr-FR" sz="1600" b="1" dirty="0"/>
              <a:t>/Entérite </a:t>
            </a:r>
            <a:r>
              <a:rPr lang="fr-FR" sz="1600" b="1" dirty="0" err="1"/>
              <a:t>radique</a:t>
            </a:r>
            <a:r>
              <a:rPr lang="fr-FR" sz="1600" b="1" dirty="0"/>
              <a:t> </a:t>
            </a:r>
          </a:p>
          <a:p>
            <a:r>
              <a:rPr lang="fr-FR" sz="1600" b="1" dirty="0"/>
              <a:t>/Lambliase</a:t>
            </a:r>
          </a:p>
          <a:p>
            <a:r>
              <a:rPr lang="fr-FR" sz="1600" b="1" dirty="0"/>
              <a:t>/Amylose  </a:t>
            </a:r>
          </a:p>
          <a:p>
            <a:r>
              <a:rPr lang="fr-FR" sz="1600" b="1" dirty="0"/>
              <a:t>/TBC intestinale</a:t>
            </a:r>
          </a:p>
          <a:p>
            <a:r>
              <a:rPr lang="fr-FR" sz="1600" b="1" dirty="0"/>
              <a:t>/Maladie de crohn </a:t>
            </a:r>
            <a:r>
              <a:rPr lang="fr-FR" sz="1600" b="1" dirty="0" err="1"/>
              <a:t>grêlique</a:t>
            </a:r>
            <a:endParaRPr lang="fr-FR" sz="1600" b="1" dirty="0"/>
          </a:p>
          <a:p>
            <a:r>
              <a:rPr lang="fr-FR" sz="1600" b="1" dirty="0"/>
              <a:t>/Gastroentérite à éosinophile </a:t>
            </a:r>
          </a:p>
          <a:p>
            <a:r>
              <a:rPr lang="fr-FR" sz="1600" b="1" dirty="0"/>
              <a:t>/résection </a:t>
            </a:r>
            <a:r>
              <a:rPr lang="fr-FR" sz="1600" b="1" dirty="0" err="1"/>
              <a:t>grêlique</a:t>
            </a:r>
            <a:r>
              <a:rPr lang="fr-FR" sz="1600" b="1" dirty="0"/>
              <a:t> étendue </a:t>
            </a:r>
            <a:endParaRPr lang="fr-FR" sz="1600" b="1" dirty="0" smtClean="0"/>
          </a:p>
          <a:p>
            <a:endParaRPr lang="fr-FR" sz="1600" b="1" dirty="0"/>
          </a:p>
          <a:p>
            <a:pPr algn="ctr"/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6444208" y="4005064"/>
            <a:ext cx="2304256" cy="2592288"/>
          </a:xfrm>
          <a:prstGeom prst="roundRect">
            <a:avLst/>
          </a:prstGeom>
          <a:solidFill>
            <a:srgbClr val="C00000"/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/>
              <a:t>lymphangiectasie</a:t>
            </a:r>
            <a:r>
              <a:rPr lang="fr-FR" b="1" dirty="0"/>
              <a:t> intestinale primitive </a:t>
            </a:r>
            <a:endParaRPr lang="fr-FR" b="1" dirty="0" smtClean="0"/>
          </a:p>
          <a:p>
            <a:pPr algn="ctr"/>
            <a:endParaRPr lang="fr-FR" b="1" dirty="0"/>
          </a:p>
          <a:p>
            <a:pPr algn="ctr"/>
            <a:r>
              <a:rPr lang="fr-FR" b="1" dirty="0" smtClean="0"/>
              <a:t>«</a:t>
            </a:r>
            <a:r>
              <a:rPr lang="fr-FR" b="1" dirty="0"/>
              <a:t> maladie de </a:t>
            </a:r>
            <a:r>
              <a:rPr lang="fr-FR" b="1" dirty="0" err="1"/>
              <a:t>Waldmann</a:t>
            </a:r>
            <a:r>
              <a:rPr lang="fr-FR" b="1" dirty="0"/>
              <a:t>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95536" y="760050"/>
            <a:ext cx="874846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la cause la plus fréquente, elle est due à une intolérance aux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proteines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contenues dans le gluten entrainant atrophie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villositaire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(AV)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*clinique : diarrhée chronique +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Sd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carentiel +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AEG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*biologie :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Sd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carentiel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    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Stéatorrhée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     Perturbation du test au D xylose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     </a:t>
            </a:r>
            <a:r>
              <a:rPr lang="fr-FR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érologie cœliaque (+)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*endoscopie : effacement ou diminution de la taille des VC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dirty="0" smtClean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="1" dirty="0" smtClean="0"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*sur le plan histologique 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AV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partielle,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sub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totale ou totale 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hypertrophie des cryptes </a:t>
            </a:r>
            <a:endParaRPr lang="fr-FR" b="1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Infiltrat LP du chorion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*le traitement repose sur le régime sans gluten strict à vie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Arial" pitchFamily="34" charset="0"/>
              </a:rPr>
              <a:t> 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068960"/>
            <a:ext cx="1513619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068961"/>
            <a:ext cx="1512168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4398755"/>
            <a:ext cx="3024336" cy="183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à coins arrondis 5"/>
          <p:cNvSpPr/>
          <p:nvPr/>
        </p:nvSpPr>
        <p:spPr>
          <a:xfrm>
            <a:off x="2699792" y="260648"/>
            <a:ext cx="3816424" cy="576064"/>
          </a:xfrm>
          <a:prstGeom prst="roundRect">
            <a:avLst/>
          </a:prstGeom>
          <a:noFill/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La maladie cœliaque 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23528" y="836712"/>
            <a:ext cx="8568952" cy="5904656"/>
          </a:xfrm>
          <a:prstGeom prst="roundRect">
            <a:avLst/>
          </a:prstGeom>
          <a:noFill/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3059832" y="3789040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339752" y="260648"/>
            <a:ext cx="4464496" cy="576064"/>
          </a:xfrm>
          <a:prstGeom prst="roundRect">
            <a:avLst/>
          </a:prstGeom>
          <a:noFill/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La maladie de Whipple 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23528" y="836712"/>
            <a:ext cx="8568952" cy="5904656"/>
          </a:xfrm>
          <a:prstGeom prst="roundRect">
            <a:avLst/>
          </a:prstGeom>
          <a:noFill/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118349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>
                <a:latin typeface="Comic Sans MS" pitchFamily="66" charset="0"/>
              </a:rPr>
              <a:t>-maladie infectieuse due à </a:t>
            </a:r>
            <a:r>
              <a:rPr lang="fr-FR" sz="2400" b="1" i="1" dirty="0" err="1" smtClean="0">
                <a:latin typeface="Comic Sans MS" pitchFamily="66" charset="0"/>
              </a:rPr>
              <a:t>Tropheryma</a:t>
            </a:r>
            <a:r>
              <a:rPr lang="fr-FR" sz="2400" b="1" i="1" dirty="0" smtClean="0">
                <a:latin typeface="Comic Sans MS" pitchFamily="66" charset="0"/>
              </a:rPr>
              <a:t> </a:t>
            </a:r>
            <a:r>
              <a:rPr lang="fr-FR" sz="2400" b="1" i="1" dirty="0" err="1" smtClean="0">
                <a:latin typeface="Comic Sans MS" pitchFamily="66" charset="0"/>
              </a:rPr>
              <a:t>whippleii</a:t>
            </a:r>
            <a:r>
              <a:rPr lang="fr-FR" sz="2400" b="1" dirty="0" smtClean="0">
                <a:latin typeface="Comic Sans MS" pitchFamily="66" charset="0"/>
              </a:rPr>
              <a:t> entrainant une atrophie </a:t>
            </a:r>
            <a:r>
              <a:rPr lang="fr-FR" sz="2400" b="1" dirty="0" err="1" smtClean="0">
                <a:latin typeface="Comic Sans MS" pitchFamily="66" charset="0"/>
              </a:rPr>
              <a:t>villositaire</a:t>
            </a:r>
            <a:r>
              <a:rPr lang="fr-FR" sz="2400" b="1" dirty="0" smtClean="0">
                <a:latin typeface="Comic Sans MS" pitchFamily="66" charset="0"/>
              </a:rPr>
              <a:t>.</a:t>
            </a:r>
          </a:p>
          <a:p>
            <a:r>
              <a:rPr lang="fr-FR" sz="2400" b="1" dirty="0" smtClean="0">
                <a:latin typeface="Comic Sans MS" pitchFamily="66" charset="0"/>
              </a:rPr>
              <a:t> </a:t>
            </a:r>
          </a:p>
          <a:p>
            <a:r>
              <a:rPr lang="fr-FR" sz="2400" b="1" dirty="0" smtClean="0">
                <a:latin typeface="Comic Sans MS" pitchFamily="66" charset="0"/>
              </a:rPr>
              <a:t>-Elle associe diarrhée chronique + polyarthrite    </a:t>
            </a:r>
          </a:p>
          <a:p>
            <a:r>
              <a:rPr lang="fr-FR" sz="2400" b="1" dirty="0" smtClean="0">
                <a:latin typeface="Comic Sans MS" pitchFamily="66" charset="0"/>
              </a:rPr>
              <a:t>   + adénopathies périphériques. </a:t>
            </a:r>
          </a:p>
          <a:p>
            <a:endParaRPr lang="fr-FR" sz="2400" b="1" dirty="0" smtClean="0">
              <a:latin typeface="Comic Sans MS" pitchFamily="66" charset="0"/>
            </a:endParaRPr>
          </a:p>
          <a:p>
            <a:r>
              <a:rPr lang="fr-FR" sz="2400" b="1" dirty="0" smtClean="0">
                <a:latin typeface="Comic Sans MS" pitchFamily="66" charset="0"/>
              </a:rPr>
              <a:t>-Le diagnostic repose sur:</a:t>
            </a:r>
          </a:p>
          <a:p>
            <a:r>
              <a:rPr lang="fr-FR" sz="2400" b="1" dirty="0" smtClean="0">
                <a:latin typeface="Comic Sans MS" pitchFamily="66" charset="0"/>
              </a:rPr>
              <a:t>   /PCR dans le sang </a:t>
            </a:r>
          </a:p>
          <a:p>
            <a:r>
              <a:rPr lang="fr-FR" sz="2400" b="1" dirty="0" smtClean="0">
                <a:latin typeface="Comic Sans MS" pitchFamily="66" charset="0"/>
              </a:rPr>
              <a:t>   /Etude histologique des biopsies duodénales qui met en évidence un infiltrat massif de la lamina </a:t>
            </a:r>
            <a:r>
              <a:rPr lang="fr-FR" sz="2400" b="1" dirty="0" err="1" smtClean="0">
                <a:latin typeface="Comic Sans MS" pitchFamily="66" charset="0"/>
              </a:rPr>
              <a:t>propria</a:t>
            </a:r>
            <a:r>
              <a:rPr lang="fr-FR" sz="2400" b="1" dirty="0" smtClean="0">
                <a:latin typeface="Comic Sans MS" pitchFamily="66" charset="0"/>
              </a:rPr>
              <a:t> par des macrophages PAS(+). </a:t>
            </a:r>
          </a:p>
          <a:p>
            <a:endParaRPr lang="fr-FR" sz="2400" b="1" dirty="0" smtClean="0">
              <a:latin typeface="Comic Sans MS" pitchFamily="66" charset="0"/>
            </a:endParaRPr>
          </a:p>
          <a:p>
            <a:r>
              <a:rPr lang="fr-FR" sz="2400" b="1" dirty="0" smtClean="0">
                <a:latin typeface="Comic Sans MS" pitchFamily="66" charset="0"/>
              </a:rPr>
              <a:t>-Le traitement repose sur une antibiothérapie au long court</a:t>
            </a:r>
            <a:endParaRPr lang="fr-FR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619672" y="548680"/>
            <a:ext cx="5976664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III-DIAGNOSTIC ETIOLOGIQUE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203848" y="1700808"/>
            <a:ext cx="2736304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Diarrhée chronique </a:t>
            </a:r>
            <a:r>
              <a:rPr lang="fr-FR" sz="2000" b="1" dirty="0" smtClean="0">
                <a:solidFill>
                  <a:srgbClr val="FF0000"/>
                </a:solidFill>
              </a:rPr>
              <a:t>AVEC</a:t>
            </a:r>
            <a:r>
              <a:rPr lang="fr-FR" sz="2000" b="1" dirty="0" smtClean="0">
                <a:solidFill>
                  <a:schemeClr val="tx1"/>
                </a:solidFill>
              </a:rPr>
              <a:t> Malabsorption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115616" y="2564904"/>
            <a:ext cx="6984776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c-Mécanismes et causes de la malabsorption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611560" y="3068960"/>
            <a:ext cx="2520280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 smtClean="0">
                <a:solidFill>
                  <a:schemeClr val="tx1"/>
                </a:solidFill>
                <a:latin typeface="Comic Sans MS" pitchFamily="66" charset="0"/>
              </a:rPr>
              <a:t>Maldigestion</a:t>
            </a:r>
            <a:endParaRPr lang="fr-FR" sz="1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3419872" y="3068960"/>
            <a:ext cx="2520280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  <a:latin typeface="Comic Sans MS" pitchFamily="66" charset="0"/>
              </a:rPr>
              <a:t>Malabsorption </a:t>
            </a:r>
            <a:r>
              <a:rPr lang="fr-FR" sz="1200" b="1" dirty="0" err="1" smtClean="0">
                <a:solidFill>
                  <a:schemeClr val="tx1"/>
                </a:solidFill>
                <a:latin typeface="Comic Sans MS" pitchFamily="66" charset="0"/>
              </a:rPr>
              <a:t>entérocytaire</a:t>
            </a:r>
            <a:endParaRPr lang="fr-FR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Flèche vers le bas 8"/>
          <p:cNvSpPr/>
          <p:nvPr/>
        </p:nvSpPr>
        <p:spPr>
          <a:xfrm>
            <a:off x="6156176" y="3068960"/>
            <a:ext cx="2520280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>
                <a:solidFill>
                  <a:schemeClr val="tx1"/>
                </a:solidFill>
                <a:latin typeface="Comic Sans MS" pitchFamily="66" charset="0"/>
              </a:rPr>
              <a:t>Malabsorption post </a:t>
            </a:r>
            <a:r>
              <a:rPr lang="fr-FR" sz="1200" b="1" dirty="0" err="1" smtClean="0">
                <a:solidFill>
                  <a:schemeClr val="tx1"/>
                </a:solidFill>
                <a:latin typeface="Comic Sans MS" pitchFamily="66" charset="0"/>
              </a:rPr>
              <a:t>entérocytaire</a:t>
            </a:r>
            <a:endParaRPr lang="fr-FR" sz="1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11560" y="4005064"/>
            <a:ext cx="2304256" cy="2592288"/>
          </a:xfrm>
          <a:prstGeom prst="roundRect">
            <a:avLst/>
          </a:prstGeom>
          <a:solidFill>
            <a:srgbClr val="C00000"/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/>
              <a:t>1</a:t>
            </a:r>
            <a:r>
              <a:rPr lang="fr-FR" b="1" dirty="0" smtClean="0"/>
              <a:t>/ </a:t>
            </a:r>
            <a:r>
              <a:rPr lang="fr-FR" b="1" dirty="0" err="1"/>
              <a:t>Ice</a:t>
            </a:r>
            <a:r>
              <a:rPr lang="fr-FR" b="1" dirty="0"/>
              <a:t> de la sécrétion exocrine pancréatique </a:t>
            </a:r>
          </a:p>
          <a:p>
            <a:r>
              <a:rPr lang="fr-FR" b="1" dirty="0" smtClean="0"/>
              <a:t>2/</a:t>
            </a:r>
            <a:r>
              <a:rPr lang="fr-FR" b="1" dirty="0" err="1" smtClean="0"/>
              <a:t>Ice</a:t>
            </a:r>
            <a:r>
              <a:rPr lang="fr-FR" b="1" dirty="0" smtClean="0"/>
              <a:t> </a:t>
            </a:r>
            <a:r>
              <a:rPr lang="fr-FR" b="1" dirty="0"/>
              <a:t>des sels biliaires quantitative ou qualitative </a:t>
            </a:r>
            <a:endParaRPr lang="fr-FR" b="1" dirty="0" smtClean="0"/>
          </a:p>
          <a:p>
            <a:r>
              <a:rPr lang="fr-FR" b="1" dirty="0" smtClean="0"/>
              <a:t>3/Syndrome </a:t>
            </a:r>
            <a:r>
              <a:rPr lang="fr-FR" b="1" dirty="0"/>
              <a:t>de </a:t>
            </a:r>
            <a:r>
              <a:rPr lang="fr-FR" b="1" dirty="0" err="1"/>
              <a:t>Zollinger</a:t>
            </a:r>
            <a:r>
              <a:rPr lang="fr-FR" b="1" dirty="0"/>
              <a:t> Ellison </a:t>
            </a:r>
            <a:r>
              <a:rPr lang="fr-FR" dirty="0"/>
              <a:t> 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915816" y="3861048"/>
            <a:ext cx="3456384" cy="2808312"/>
          </a:xfrm>
          <a:prstGeom prst="roundRect">
            <a:avLst/>
          </a:prstGeom>
          <a:solidFill>
            <a:srgbClr val="C00000"/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600" b="1" dirty="0" smtClean="0"/>
          </a:p>
          <a:p>
            <a:endParaRPr lang="fr-FR" sz="1600" b="1" dirty="0" smtClean="0"/>
          </a:p>
          <a:p>
            <a:r>
              <a:rPr lang="fr-FR" sz="1600" b="1" dirty="0" smtClean="0"/>
              <a:t>/</a:t>
            </a:r>
            <a:r>
              <a:rPr lang="fr-FR" sz="1600" b="1" dirty="0"/>
              <a:t>Maladie </a:t>
            </a:r>
            <a:r>
              <a:rPr lang="fr-FR" sz="1600" b="1" dirty="0" smtClean="0"/>
              <a:t>cœliaque</a:t>
            </a:r>
            <a:r>
              <a:rPr lang="fr-FR" sz="1600" b="1" dirty="0"/>
              <a:t> </a:t>
            </a:r>
          </a:p>
          <a:p>
            <a:r>
              <a:rPr lang="fr-FR" sz="1600" b="1" dirty="0"/>
              <a:t>/Maladie de </a:t>
            </a:r>
            <a:r>
              <a:rPr lang="fr-FR" sz="1600" b="1" dirty="0" err="1"/>
              <a:t>whipple</a:t>
            </a:r>
            <a:r>
              <a:rPr lang="fr-FR" sz="1600" b="1" dirty="0"/>
              <a:t> </a:t>
            </a:r>
          </a:p>
          <a:p>
            <a:r>
              <a:rPr lang="fr-FR" sz="1600" b="1" dirty="0"/>
              <a:t>/Lymphomes intestinaux </a:t>
            </a:r>
          </a:p>
          <a:p>
            <a:r>
              <a:rPr lang="fr-FR" sz="1600" b="1" dirty="0"/>
              <a:t>/Entérite ischémique </a:t>
            </a:r>
          </a:p>
          <a:p>
            <a:r>
              <a:rPr lang="fr-FR" sz="1600" b="1" dirty="0"/>
              <a:t>/Entérite </a:t>
            </a:r>
            <a:r>
              <a:rPr lang="fr-FR" sz="1600" b="1" dirty="0" err="1"/>
              <a:t>radique</a:t>
            </a:r>
            <a:r>
              <a:rPr lang="fr-FR" sz="1600" b="1" dirty="0"/>
              <a:t> </a:t>
            </a:r>
          </a:p>
          <a:p>
            <a:r>
              <a:rPr lang="fr-FR" sz="1600" b="1" dirty="0"/>
              <a:t>/Lambliase</a:t>
            </a:r>
          </a:p>
          <a:p>
            <a:r>
              <a:rPr lang="fr-FR" sz="1600" b="1" dirty="0"/>
              <a:t>/Amylose  </a:t>
            </a:r>
          </a:p>
          <a:p>
            <a:r>
              <a:rPr lang="fr-FR" sz="1600" b="1" dirty="0"/>
              <a:t>/TBC intestinale</a:t>
            </a:r>
          </a:p>
          <a:p>
            <a:r>
              <a:rPr lang="fr-FR" sz="1600" b="1" dirty="0"/>
              <a:t>/Maladie de crohn </a:t>
            </a:r>
            <a:r>
              <a:rPr lang="fr-FR" sz="1600" b="1" dirty="0" err="1"/>
              <a:t>grêlique</a:t>
            </a:r>
            <a:endParaRPr lang="fr-FR" sz="1600" b="1" dirty="0"/>
          </a:p>
          <a:p>
            <a:r>
              <a:rPr lang="fr-FR" sz="1600" b="1" dirty="0"/>
              <a:t>/Gastroentérite à éosinophile </a:t>
            </a:r>
          </a:p>
          <a:p>
            <a:r>
              <a:rPr lang="fr-FR" sz="1600" b="1" dirty="0"/>
              <a:t>/résection </a:t>
            </a:r>
            <a:r>
              <a:rPr lang="fr-FR" sz="1600" b="1" dirty="0" err="1"/>
              <a:t>grêlique</a:t>
            </a:r>
            <a:r>
              <a:rPr lang="fr-FR" sz="1600" b="1" dirty="0"/>
              <a:t> étendue </a:t>
            </a:r>
            <a:endParaRPr lang="fr-FR" sz="1600" b="1" dirty="0" smtClean="0"/>
          </a:p>
          <a:p>
            <a:endParaRPr lang="fr-FR" sz="1600" b="1" dirty="0"/>
          </a:p>
          <a:p>
            <a:pPr algn="ctr"/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6444208" y="4005064"/>
            <a:ext cx="2304256" cy="2592288"/>
          </a:xfrm>
          <a:prstGeom prst="roundRect">
            <a:avLst/>
          </a:prstGeom>
          <a:solidFill>
            <a:srgbClr val="C00000"/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/>
              <a:t>lymphangiectasie</a:t>
            </a:r>
            <a:r>
              <a:rPr lang="fr-FR" b="1" dirty="0"/>
              <a:t> intestinale primitive </a:t>
            </a:r>
            <a:endParaRPr lang="fr-FR" b="1" dirty="0" smtClean="0"/>
          </a:p>
          <a:p>
            <a:pPr algn="ctr"/>
            <a:endParaRPr lang="fr-FR" b="1" dirty="0"/>
          </a:p>
          <a:p>
            <a:pPr algn="ctr"/>
            <a:r>
              <a:rPr lang="fr-FR" b="1" dirty="0" smtClean="0"/>
              <a:t>«</a:t>
            </a:r>
            <a:r>
              <a:rPr lang="fr-FR" b="1" dirty="0"/>
              <a:t> maladie de </a:t>
            </a:r>
            <a:r>
              <a:rPr lang="fr-FR" b="1" dirty="0" err="1"/>
              <a:t>Waldmann</a:t>
            </a:r>
            <a:r>
              <a:rPr lang="fr-FR" b="1" dirty="0"/>
              <a:t>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 vers le bas 1"/>
          <p:cNvSpPr/>
          <p:nvPr/>
        </p:nvSpPr>
        <p:spPr>
          <a:xfrm>
            <a:off x="2627784" y="116632"/>
            <a:ext cx="4032448" cy="864096"/>
          </a:xfrm>
          <a:prstGeom prst="downArrow">
            <a:avLst/>
          </a:prstGeom>
          <a:solidFill>
            <a:schemeClr val="bg2">
              <a:lumMod val="90000"/>
            </a:schemeClr>
          </a:solidFill>
          <a:ln w="63500">
            <a:solidFill>
              <a:schemeClr val="accent5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chemeClr val="tx1"/>
                </a:solidFill>
              </a:rPr>
              <a:t>PLAN</a:t>
            </a:r>
            <a:endParaRPr lang="fr-FR" sz="4400" b="1" dirty="0">
              <a:solidFill>
                <a:schemeClr val="tx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620688"/>
            <a:ext cx="777686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I-INTRODUCTION 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1-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Définitions 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2-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Diagnostic différentiel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II-DEMARCHE  CLINIQUE ET PARA CLINIQUE 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000" b="1" dirty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fr-FR" sz="20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1-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Interrogatoire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fr-FR" sz="20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2-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Examen clinique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3-Examens complémentaires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a- examens biologiques 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b- examens morphologiques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III-DIAGNOSTIC ETIOLOGIQUE :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1-Diarrhée chronique avec malabsorption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0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2-Diarrhée chronique sans malabsorption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a-Diarrhée motrice 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b-Diarrhée sécrétoire 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c-Diarrhée osmotique 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d-Diarrhée exsudative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 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IV-CONCLUSION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619672" y="548680"/>
            <a:ext cx="5976664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III-DIAGNOSTIC ETIOLOGIQUE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Double flèche horizontale 2"/>
          <p:cNvSpPr/>
          <p:nvPr/>
        </p:nvSpPr>
        <p:spPr>
          <a:xfrm>
            <a:off x="3203848" y="1484784"/>
            <a:ext cx="2736304" cy="1296144"/>
          </a:xfrm>
          <a:prstGeom prst="leftRightArrow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Diarrhée Chronique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5940152" y="1700808"/>
            <a:ext cx="2736304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Diarrhée chronique </a:t>
            </a:r>
            <a:r>
              <a:rPr lang="fr-FR" sz="2000" b="1" dirty="0" smtClean="0">
                <a:solidFill>
                  <a:srgbClr val="FF0000"/>
                </a:solidFill>
              </a:rPr>
              <a:t>SANS</a:t>
            </a:r>
            <a:r>
              <a:rPr lang="fr-FR" sz="2000" b="1" dirty="0" smtClean="0">
                <a:solidFill>
                  <a:schemeClr val="tx1"/>
                </a:solidFill>
              </a:rPr>
              <a:t> Malabsorption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467544" y="1700808"/>
            <a:ext cx="2736304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Diarrhée chronique </a:t>
            </a:r>
            <a:r>
              <a:rPr lang="fr-FR" sz="2000" b="1" dirty="0" smtClean="0">
                <a:solidFill>
                  <a:srgbClr val="FF0000"/>
                </a:solidFill>
              </a:rPr>
              <a:t>AVEC</a:t>
            </a:r>
            <a:r>
              <a:rPr lang="fr-FR" sz="2000" b="1" dirty="0" smtClean="0">
                <a:solidFill>
                  <a:schemeClr val="tx1"/>
                </a:solidFill>
              </a:rPr>
              <a:t> Malabsorption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23528" y="3447000"/>
            <a:ext cx="8568952" cy="2308324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a-Signes cliniques 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r>
              <a:rPr lang="fr-FR" sz="2400" b="1" dirty="0" smtClean="0">
                <a:latin typeface="Comic Sans MS" pitchFamily="66" charset="0"/>
              </a:rPr>
              <a:t>Caractérisée </a:t>
            </a:r>
            <a:r>
              <a:rPr lang="fr-FR" sz="2400" b="1" dirty="0">
                <a:latin typeface="Comic Sans MS" pitchFamily="66" charset="0"/>
              </a:rPr>
              <a:t>par :</a:t>
            </a:r>
          </a:p>
          <a:p>
            <a:r>
              <a:rPr lang="fr-FR" sz="2400" b="1" dirty="0">
                <a:latin typeface="Comic Sans MS" pitchFamily="66" charset="0"/>
              </a:rPr>
              <a:t>    /Selles non graisseuses</a:t>
            </a:r>
          </a:p>
          <a:p>
            <a:r>
              <a:rPr lang="fr-FR" sz="2400" b="1" dirty="0">
                <a:latin typeface="Comic Sans MS" pitchFamily="66" charset="0"/>
              </a:rPr>
              <a:t>    /Absence de syndrome carentiel</a:t>
            </a:r>
          </a:p>
          <a:p>
            <a:r>
              <a:rPr lang="fr-FR" sz="2400" b="1" dirty="0">
                <a:latin typeface="Comic Sans MS" pitchFamily="66" charset="0"/>
              </a:rPr>
              <a:t>    /Absence de </a:t>
            </a:r>
            <a:r>
              <a:rPr lang="fr-FR" sz="2400" b="1" dirty="0" err="1" smtClean="0">
                <a:latin typeface="Comic Sans MS" pitchFamily="66" charset="0"/>
              </a:rPr>
              <a:t>stéatorrhée</a:t>
            </a:r>
            <a:endParaRPr lang="fr-FR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32 -0.0051 L -0.29132 -0.00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99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03848" y="1700808"/>
            <a:ext cx="2736304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Diarrhée chronique </a:t>
            </a:r>
            <a:r>
              <a:rPr lang="fr-FR" sz="2000" b="1" dirty="0" smtClean="0">
                <a:solidFill>
                  <a:srgbClr val="FF0000"/>
                </a:solidFill>
              </a:rPr>
              <a:t>SANS</a:t>
            </a:r>
            <a:r>
              <a:rPr lang="fr-FR" sz="2000" b="1" dirty="0" smtClean="0">
                <a:solidFill>
                  <a:schemeClr val="tx1"/>
                </a:solidFill>
              </a:rPr>
              <a:t> Malabsorption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1619672" y="548680"/>
            <a:ext cx="5976664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III-DIAGNOSTIC ETIOLOGIQUE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95536" y="2955716"/>
            <a:ext cx="8424936" cy="3416320"/>
          </a:xfrm>
          <a:prstGeom prst="rect">
            <a:avLst/>
          </a:prstGeom>
          <a:noFill/>
          <a:ln w="25400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400" b="1" dirty="0"/>
              <a:t>-D’abord il faut éliminer certaines situations fréquentes dont l’orientation est apportée par l’interrogatoire :</a:t>
            </a:r>
          </a:p>
          <a:p>
            <a:r>
              <a:rPr lang="fr-FR" sz="2400" b="1" dirty="0"/>
              <a:t>    /diarrhée chronique au retour d'un voyage : Suspecter les parasitoses </a:t>
            </a:r>
            <a:r>
              <a:rPr lang="fr-FR" sz="2400" b="1" dirty="0" smtClean="0"/>
              <a:t> </a:t>
            </a:r>
            <a:r>
              <a:rPr lang="fr-FR" sz="2400" b="1" dirty="0"/>
              <a:t>chroniques, les troubles fonctionnels post-infectieux et la sprue tropicale </a:t>
            </a:r>
          </a:p>
          <a:p>
            <a:r>
              <a:rPr lang="fr-FR" sz="2400" b="1" dirty="0"/>
              <a:t>    /diarrhée modérée apparaissant à un âge tardif, sans antécédent personnel de </a:t>
            </a:r>
            <a:r>
              <a:rPr lang="fr-FR" sz="2400" b="1" dirty="0" smtClean="0"/>
              <a:t> colopathie </a:t>
            </a:r>
            <a:r>
              <a:rPr lang="fr-FR" sz="2400" b="1" dirty="0"/>
              <a:t>fonctionnelle. Éliminer par les examens morphologiques les </a:t>
            </a:r>
            <a:r>
              <a:rPr lang="fr-FR" sz="2400" b="1" dirty="0" smtClean="0"/>
              <a:t>cancers </a:t>
            </a:r>
            <a:r>
              <a:rPr lang="fr-FR" sz="2400" b="1" dirty="0"/>
              <a:t>(côlon, pancréas, </a:t>
            </a:r>
            <a:r>
              <a:rPr lang="fr-FR" sz="2400" b="1" dirty="0" err="1"/>
              <a:t>carcinose</a:t>
            </a:r>
            <a:r>
              <a:rPr lang="fr-FR" sz="2400" b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619672" y="548680"/>
            <a:ext cx="5976664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III-DIAGNOSTIC ETIOLOGIQUE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203848" y="1700808"/>
            <a:ext cx="2736304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Diarrhée chronique </a:t>
            </a:r>
            <a:r>
              <a:rPr lang="fr-FR" sz="2000" b="1" dirty="0" smtClean="0">
                <a:solidFill>
                  <a:srgbClr val="FF0000"/>
                </a:solidFill>
              </a:rPr>
              <a:t>SANS</a:t>
            </a:r>
            <a:r>
              <a:rPr lang="fr-FR" sz="2000" b="1" dirty="0" smtClean="0">
                <a:solidFill>
                  <a:schemeClr val="tx1"/>
                </a:solidFill>
              </a:rPr>
              <a:t> Malabsorption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115616" y="2564904"/>
            <a:ext cx="6912768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-Mécanismes et causes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32352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323528" y="4005064"/>
            <a:ext cx="2016224" cy="2160240"/>
          </a:xfrm>
          <a:prstGeom prst="roundRect">
            <a:avLst/>
          </a:prstGeom>
          <a:solidFill>
            <a:srgbClr val="C00000"/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Diarrhée</a:t>
            </a:r>
          </a:p>
          <a:p>
            <a:pPr algn="ctr"/>
            <a:r>
              <a:rPr lang="fr-FR" sz="2400" b="1" dirty="0" smtClean="0">
                <a:latin typeface="Comic Sans MS" pitchFamily="66" charset="0"/>
              </a:rPr>
              <a:t>MOTRICE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13" name="Flèche vers le bas 12"/>
          <p:cNvSpPr/>
          <p:nvPr/>
        </p:nvSpPr>
        <p:spPr>
          <a:xfrm>
            <a:off x="248376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Flèche vers le bas 13"/>
          <p:cNvSpPr/>
          <p:nvPr/>
        </p:nvSpPr>
        <p:spPr>
          <a:xfrm>
            <a:off x="680424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Flèche vers le bas 14"/>
          <p:cNvSpPr/>
          <p:nvPr/>
        </p:nvSpPr>
        <p:spPr>
          <a:xfrm>
            <a:off x="464400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804248" y="4005064"/>
            <a:ext cx="2016224" cy="2160240"/>
          </a:xfrm>
          <a:prstGeom prst="roundRect">
            <a:avLst/>
          </a:prstGeom>
          <a:solidFill>
            <a:srgbClr val="C00000"/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Diarrhée</a:t>
            </a:r>
          </a:p>
          <a:p>
            <a:pPr algn="ctr"/>
            <a:r>
              <a:rPr lang="fr-FR" b="1" dirty="0" smtClean="0">
                <a:latin typeface="Comic Sans MS" pitchFamily="66" charset="0"/>
              </a:rPr>
              <a:t>EXSUDATIVE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2483768" y="4005064"/>
            <a:ext cx="2016224" cy="2160240"/>
          </a:xfrm>
          <a:prstGeom prst="roundRect">
            <a:avLst/>
          </a:prstGeom>
          <a:solidFill>
            <a:srgbClr val="C00000"/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Diarrhée</a:t>
            </a:r>
          </a:p>
          <a:p>
            <a:pPr algn="ctr"/>
            <a:r>
              <a:rPr lang="fr-FR" b="1" dirty="0" smtClean="0">
                <a:latin typeface="Comic Sans MS" pitchFamily="66" charset="0"/>
              </a:rPr>
              <a:t>SECRETOIRE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644008" y="4005064"/>
            <a:ext cx="2016224" cy="2160240"/>
          </a:xfrm>
          <a:prstGeom prst="roundRect">
            <a:avLst/>
          </a:prstGeom>
          <a:solidFill>
            <a:srgbClr val="C00000"/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Diarrhée</a:t>
            </a:r>
          </a:p>
          <a:p>
            <a:pPr algn="ctr"/>
            <a:r>
              <a:rPr lang="fr-FR" b="1" dirty="0" smtClean="0">
                <a:latin typeface="Comic Sans MS" pitchFamily="66" charset="0"/>
              </a:rPr>
              <a:t>OSMOTIQUE</a:t>
            </a:r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619672" y="548680"/>
            <a:ext cx="5976664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III-DIAGNOSTIC ETIOLOGIQUE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203848" y="1700808"/>
            <a:ext cx="2736304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Diarrhée chronique </a:t>
            </a:r>
            <a:r>
              <a:rPr lang="fr-FR" sz="2000" b="1" dirty="0" smtClean="0">
                <a:solidFill>
                  <a:srgbClr val="FF0000"/>
                </a:solidFill>
              </a:rPr>
              <a:t>SANS</a:t>
            </a:r>
            <a:r>
              <a:rPr lang="fr-FR" sz="2000" b="1" dirty="0" smtClean="0">
                <a:solidFill>
                  <a:schemeClr val="tx1"/>
                </a:solidFill>
              </a:rPr>
              <a:t> Malabsorption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115616" y="2564904"/>
            <a:ext cx="6912768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-Mécanismes et causes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323528" y="3068960"/>
            <a:ext cx="2016224" cy="7200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323528" y="4149080"/>
            <a:ext cx="2016224" cy="2160240"/>
          </a:xfrm>
          <a:prstGeom prst="roundRect">
            <a:avLst/>
          </a:prstGeom>
          <a:solidFill>
            <a:srgbClr val="C0000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Diarrhée</a:t>
            </a:r>
          </a:p>
          <a:p>
            <a:pPr algn="ctr"/>
            <a:r>
              <a:rPr lang="fr-FR" sz="2400" b="1" dirty="0" smtClean="0">
                <a:latin typeface="Comic Sans MS" pitchFamily="66" charset="0"/>
              </a:rPr>
              <a:t>MOTRICE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13" name="Flèche vers le bas 12"/>
          <p:cNvSpPr/>
          <p:nvPr/>
        </p:nvSpPr>
        <p:spPr>
          <a:xfrm>
            <a:off x="248376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Flèche vers le bas 13"/>
          <p:cNvSpPr/>
          <p:nvPr/>
        </p:nvSpPr>
        <p:spPr>
          <a:xfrm>
            <a:off x="680424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Flèche vers le bas 14"/>
          <p:cNvSpPr/>
          <p:nvPr/>
        </p:nvSpPr>
        <p:spPr>
          <a:xfrm>
            <a:off x="464400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2483768" y="4005064"/>
            <a:ext cx="6264696" cy="2376264"/>
          </a:xfrm>
          <a:prstGeom prst="roundRect">
            <a:avLst/>
          </a:prstGeom>
          <a:solidFill>
            <a:srgbClr val="FF505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b="1" u="sng" dirty="0" smtClean="0">
                <a:solidFill>
                  <a:schemeClr val="tx1"/>
                </a:solidFill>
                <a:latin typeface="Comic Sans MS" pitchFamily="66" charset="0"/>
              </a:rPr>
              <a:t>CARACTERISTIQUES</a:t>
            </a:r>
          </a:p>
          <a:p>
            <a:r>
              <a:rPr lang="fr-FR" dirty="0" smtClean="0">
                <a:solidFill>
                  <a:schemeClr val="bg1"/>
                </a:solidFill>
                <a:latin typeface="Comic Sans MS" pitchFamily="66" charset="0"/>
              </a:rPr>
              <a:t>-Les selles liquides surviennent typiquement </a:t>
            </a:r>
            <a:r>
              <a:rPr lang="fr-FR" b="1" dirty="0" smtClean="0">
                <a:solidFill>
                  <a:schemeClr val="bg1"/>
                </a:solidFill>
                <a:latin typeface="Comic Sans MS" pitchFamily="66" charset="0"/>
              </a:rPr>
              <a:t>au réveil et en </a:t>
            </a:r>
            <a:r>
              <a:rPr lang="fr-FR" b="1" dirty="0" err="1" smtClean="0">
                <a:solidFill>
                  <a:schemeClr val="bg1"/>
                </a:solidFill>
                <a:latin typeface="Comic Sans MS" pitchFamily="66" charset="0"/>
              </a:rPr>
              <a:t>post-prandial</a:t>
            </a:r>
            <a:r>
              <a:rPr lang="fr-FR" dirty="0" smtClean="0">
                <a:solidFill>
                  <a:schemeClr val="bg1"/>
                </a:solidFill>
                <a:latin typeface="Comic Sans MS" pitchFamily="66" charset="0"/>
              </a:rPr>
              <a:t> ; elles sont impérieuses et contiennent des </a:t>
            </a:r>
            <a:r>
              <a:rPr lang="fr-FR" b="1" dirty="0" smtClean="0">
                <a:solidFill>
                  <a:schemeClr val="bg1"/>
                </a:solidFill>
                <a:latin typeface="Comic Sans MS" pitchFamily="66" charset="0"/>
              </a:rPr>
              <a:t>débris alimentaires non digérés</a:t>
            </a:r>
            <a:r>
              <a:rPr lang="fr-F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r>
              <a:rPr lang="fr-FR" dirty="0" smtClean="0">
                <a:solidFill>
                  <a:schemeClr val="bg1"/>
                </a:solidFill>
                <a:latin typeface="Comic Sans MS" pitchFamily="66" charset="0"/>
              </a:rPr>
              <a:t>-La diarrhée </a:t>
            </a:r>
            <a:r>
              <a:rPr lang="fr-FR" b="1" dirty="0" smtClean="0">
                <a:solidFill>
                  <a:schemeClr val="bg1"/>
                </a:solidFill>
                <a:latin typeface="Comic Sans MS" pitchFamily="66" charset="0"/>
              </a:rPr>
              <a:t>cède au jeûne</a:t>
            </a:r>
            <a:r>
              <a:rPr lang="fr-F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r>
              <a:rPr lang="fr-FR" dirty="0" smtClean="0">
                <a:solidFill>
                  <a:schemeClr val="bg1"/>
                </a:solidFill>
                <a:latin typeface="Comic Sans MS" pitchFamily="66" charset="0"/>
              </a:rPr>
              <a:t>-La diarrhée </a:t>
            </a:r>
            <a:r>
              <a:rPr lang="fr-FR" b="1" dirty="0" smtClean="0">
                <a:solidFill>
                  <a:schemeClr val="bg1"/>
                </a:solidFill>
                <a:latin typeface="Comic Sans MS" pitchFamily="66" charset="0"/>
              </a:rPr>
              <a:t>répond bien aux médicaments ralentisseurs du transit</a:t>
            </a:r>
            <a:r>
              <a:rPr lang="fr-F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r>
              <a:rPr lang="fr-FR" dirty="0" smtClean="0">
                <a:solidFill>
                  <a:schemeClr val="bg1"/>
                </a:solidFill>
                <a:latin typeface="Comic Sans MS" pitchFamily="66" charset="0"/>
              </a:rPr>
              <a:t>-Le temps de transit du rouge carmin est accéléré</a:t>
            </a:r>
          </a:p>
          <a:p>
            <a:pPr algn="ctr"/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619672" y="548680"/>
            <a:ext cx="5976664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III-DIAGNOSTIC ETIOLOGIQUE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203848" y="1700808"/>
            <a:ext cx="2736304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Diarrhée chronique </a:t>
            </a:r>
            <a:r>
              <a:rPr lang="fr-FR" sz="2000" b="1" dirty="0" smtClean="0">
                <a:solidFill>
                  <a:srgbClr val="FF0000"/>
                </a:solidFill>
              </a:rPr>
              <a:t>SANS</a:t>
            </a:r>
            <a:r>
              <a:rPr lang="fr-FR" sz="2000" b="1" dirty="0" smtClean="0">
                <a:solidFill>
                  <a:schemeClr val="tx1"/>
                </a:solidFill>
              </a:rPr>
              <a:t> Malabsorption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115616" y="2564904"/>
            <a:ext cx="6912768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-Mécanismes et causes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323528" y="3068960"/>
            <a:ext cx="2016224" cy="7200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323528" y="4149080"/>
            <a:ext cx="2016224" cy="2160240"/>
          </a:xfrm>
          <a:prstGeom prst="roundRect">
            <a:avLst/>
          </a:prstGeom>
          <a:solidFill>
            <a:srgbClr val="C0000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Diarrhée</a:t>
            </a:r>
          </a:p>
          <a:p>
            <a:pPr algn="ctr"/>
            <a:r>
              <a:rPr lang="fr-FR" sz="2400" b="1" dirty="0" smtClean="0">
                <a:latin typeface="Comic Sans MS" pitchFamily="66" charset="0"/>
              </a:rPr>
              <a:t>MOTRICE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13" name="Flèche vers le bas 12"/>
          <p:cNvSpPr/>
          <p:nvPr/>
        </p:nvSpPr>
        <p:spPr>
          <a:xfrm>
            <a:off x="248376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Flèche vers le bas 13"/>
          <p:cNvSpPr/>
          <p:nvPr/>
        </p:nvSpPr>
        <p:spPr>
          <a:xfrm>
            <a:off x="680424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Flèche vers le bas 14"/>
          <p:cNvSpPr/>
          <p:nvPr/>
        </p:nvSpPr>
        <p:spPr>
          <a:xfrm>
            <a:off x="464400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2483768" y="4005064"/>
            <a:ext cx="6264696" cy="2376264"/>
          </a:xfrm>
          <a:prstGeom prst="roundRect">
            <a:avLst/>
          </a:prstGeom>
          <a:solidFill>
            <a:srgbClr val="FF505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b="1" u="sng" dirty="0" smtClean="0">
                <a:solidFill>
                  <a:schemeClr val="tx1"/>
                </a:solidFill>
                <a:latin typeface="Comic Sans MS" pitchFamily="66" charset="0"/>
              </a:rPr>
              <a:t>CAUSES</a:t>
            </a:r>
          </a:p>
          <a:p>
            <a:r>
              <a:rPr lang="fr-FR" sz="2000" b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fr-FR" sz="2000" b="1" dirty="0" smtClean="0">
                <a:solidFill>
                  <a:schemeClr val="bg1"/>
                </a:solidFill>
                <a:latin typeface="Comic Sans MS" pitchFamily="66" charset="0"/>
              </a:rPr>
              <a:t>   </a:t>
            </a:r>
            <a:r>
              <a:rPr lang="fr-FR" sz="2000" b="1" dirty="0" smtClean="0">
                <a:latin typeface="Comic Sans MS" pitchFamily="66" charset="0"/>
              </a:rPr>
              <a:t>/</a:t>
            </a:r>
            <a:r>
              <a:rPr lang="fr-FR" sz="2000" b="1" dirty="0">
                <a:latin typeface="Comic Sans MS" pitchFamily="66" charset="0"/>
              </a:rPr>
              <a:t>Les troubles fonctionnels intestinaux </a:t>
            </a:r>
          </a:p>
          <a:p>
            <a:r>
              <a:rPr lang="fr-FR" sz="2000" b="1" dirty="0">
                <a:latin typeface="Comic Sans MS" pitchFamily="66" charset="0"/>
              </a:rPr>
              <a:t>    /L’hyperthyroïdie </a:t>
            </a:r>
          </a:p>
          <a:p>
            <a:r>
              <a:rPr lang="fr-FR" sz="2000" b="1" dirty="0">
                <a:latin typeface="Comic Sans MS" pitchFamily="66" charset="0"/>
              </a:rPr>
              <a:t>    /Les tumeurs carcinoïdes </a:t>
            </a:r>
          </a:p>
          <a:p>
            <a:r>
              <a:rPr lang="fr-FR" sz="2000" b="1" dirty="0">
                <a:latin typeface="Comic Sans MS" pitchFamily="66" charset="0"/>
              </a:rPr>
              <a:t>    /Les cancers médullaires de la thyroïde  </a:t>
            </a:r>
            <a:r>
              <a:rPr lang="fr-FR" sz="2000" b="1" dirty="0" smtClean="0">
                <a:latin typeface="Comic Sans MS" pitchFamily="66" charset="0"/>
              </a:rPr>
              <a:t>       </a:t>
            </a:r>
          </a:p>
          <a:p>
            <a:r>
              <a:rPr lang="fr-FR" sz="2000" b="1" dirty="0" smtClean="0">
                <a:latin typeface="Comic Sans MS" pitchFamily="66" charset="0"/>
              </a:rPr>
              <a:t>     (sécrétant </a:t>
            </a:r>
            <a:r>
              <a:rPr lang="fr-FR" sz="2000" b="1" dirty="0">
                <a:latin typeface="Comic Sans MS" pitchFamily="66" charset="0"/>
              </a:rPr>
              <a:t>la </a:t>
            </a:r>
            <a:r>
              <a:rPr lang="fr-FR" sz="2000" b="1" dirty="0" err="1">
                <a:latin typeface="Comic Sans MS" pitchFamily="66" charset="0"/>
              </a:rPr>
              <a:t>thyrocalcitonine</a:t>
            </a:r>
            <a:r>
              <a:rPr lang="fr-FR" sz="2000" b="1" dirty="0">
                <a:latin typeface="Comic Sans MS" pitchFamily="66" charset="0"/>
              </a:rPr>
              <a:t>)</a:t>
            </a:r>
          </a:p>
          <a:p>
            <a:r>
              <a:rPr lang="fr-FR" sz="2000" b="1" dirty="0">
                <a:latin typeface="Comic Sans MS" pitchFamily="66" charset="0"/>
              </a:rPr>
              <a:t>    /La </a:t>
            </a:r>
            <a:r>
              <a:rPr lang="fr-FR" sz="2000" b="1" dirty="0" err="1">
                <a:latin typeface="Comic Sans MS" pitchFamily="66" charset="0"/>
              </a:rPr>
              <a:t>dysautonomies</a:t>
            </a:r>
            <a:r>
              <a:rPr lang="fr-FR" sz="2000" b="1" dirty="0">
                <a:latin typeface="Comic Sans MS" pitchFamily="66" charset="0"/>
              </a:rPr>
              <a:t> compliquant un diabète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619672" y="548680"/>
            <a:ext cx="5976664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III-DIAGNOSTIC ETIOLOGIQUE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203848" y="1700808"/>
            <a:ext cx="2736304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Diarrhée chronique </a:t>
            </a:r>
            <a:r>
              <a:rPr lang="fr-FR" sz="2000" b="1" dirty="0" smtClean="0">
                <a:solidFill>
                  <a:srgbClr val="FF0000"/>
                </a:solidFill>
              </a:rPr>
              <a:t>SANS</a:t>
            </a:r>
            <a:r>
              <a:rPr lang="fr-FR" sz="2000" b="1" dirty="0" smtClean="0">
                <a:solidFill>
                  <a:schemeClr val="tx1"/>
                </a:solidFill>
              </a:rPr>
              <a:t> Malabsorption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115616" y="2564904"/>
            <a:ext cx="6912768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-Mécanismes et causes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32352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483768" y="4149080"/>
            <a:ext cx="2016224" cy="2160240"/>
          </a:xfrm>
          <a:prstGeom prst="roundRect">
            <a:avLst/>
          </a:prstGeom>
          <a:solidFill>
            <a:srgbClr val="C0000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Diarrhée</a:t>
            </a:r>
          </a:p>
          <a:p>
            <a:pPr algn="ctr"/>
            <a:r>
              <a:rPr lang="fr-FR" b="1" dirty="0" smtClean="0">
                <a:latin typeface="Comic Sans MS" pitchFamily="66" charset="0"/>
              </a:rPr>
              <a:t>SECRETOIRE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3" name="Flèche vers le bas 12"/>
          <p:cNvSpPr/>
          <p:nvPr/>
        </p:nvSpPr>
        <p:spPr>
          <a:xfrm>
            <a:off x="2483768" y="3068960"/>
            <a:ext cx="2016224" cy="7200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Flèche vers le bas 13"/>
          <p:cNvSpPr/>
          <p:nvPr/>
        </p:nvSpPr>
        <p:spPr>
          <a:xfrm>
            <a:off x="680424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Flèche vers le bas 14"/>
          <p:cNvSpPr/>
          <p:nvPr/>
        </p:nvSpPr>
        <p:spPr>
          <a:xfrm>
            <a:off x="464400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644008" y="3933056"/>
            <a:ext cx="4104456" cy="2520280"/>
          </a:xfrm>
          <a:prstGeom prst="roundRect">
            <a:avLst/>
          </a:prstGeom>
          <a:solidFill>
            <a:srgbClr val="FF505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b="1" u="sng" dirty="0" smtClean="0">
                <a:solidFill>
                  <a:schemeClr val="tx1"/>
                </a:solidFill>
                <a:latin typeface="Comic Sans MS" pitchFamily="66" charset="0"/>
              </a:rPr>
              <a:t>CARACTERISTIQUES</a:t>
            </a:r>
          </a:p>
          <a:p>
            <a:r>
              <a:rPr lang="fr-FR" dirty="0">
                <a:latin typeface="Comic Sans MS" pitchFamily="66" charset="0"/>
              </a:rPr>
              <a:t>-La diarrhée est typiquement </a:t>
            </a:r>
            <a:r>
              <a:rPr lang="fr-FR" b="1" dirty="0">
                <a:latin typeface="Comic Sans MS" pitchFamily="66" charset="0"/>
              </a:rPr>
              <a:t>abondante</a:t>
            </a:r>
            <a:r>
              <a:rPr lang="fr-FR" dirty="0">
                <a:latin typeface="Comic Sans MS" pitchFamily="66" charset="0"/>
              </a:rPr>
              <a:t> (&gt; 500 </a:t>
            </a:r>
            <a:r>
              <a:rPr lang="fr-FR" dirty="0" err="1">
                <a:latin typeface="Comic Sans MS" pitchFamily="66" charset="0"/>
              </a:rPr>
              <a:t>mL</a:t>
            </a:r>
            <a:r>
              <a:rPr lang="fr-FR" dirty="0">
                <a:latin typeface="Comic Sans MS" pitchFamily="66" charset="0"/>
              </a:rPr>
              <a:t>/jour), </a:t>
            </a:r>
            <a:r>
              <a:rPr lang="fr-FR" b="1" dirty="0">
                <a:latin typeface="Comic Sans MS" pitchFamily="66" charset="0"/>
              </a:rPr>
              <a:t>hydrique</a:t>
            </a:r>
            <a:r>
              <a:rPr lang="fr-FR" dirty="0">
                <a:latin typeface="Comic Sans MS" pitchFamily="66" charset="0"/>
              </a:rPr>
              <a:t>, source</a:t>
            </a:r>
          </a:p>
          <a:p>
            <a:r>
              <a:rPr lang="fr-FR" dirty="0">
                <a:latin typeface="Comic Sans MS" pitchFamily="66" charset="0"/>
              </a:rPr>
              <a:t>d'une fuite importante de potassium (hypokaliémie) et de bicarbonates. </a:t>
            </a:r>
          </a:p>
          <a:p>
            <a:r>
              <a:rPr lang="fr-FR" dirty="0">
                <a:latin typeface="Comic Sans MS" pitchFamily="66" charset="0"/>
              </a:rPr>
              <a:t>-La diarrhée </a:t>
            </a:r>
            <a:r>
              <a:rPr lang="fr-FR" b="1" dirty="0">
                <a:latin typeface="Comic Sans MS" pitchFamily="66" charset="0"/>
              </a:rPr>
              <a:t>ne régresse pas complètement au cours du jeûne.</a:t>
            </a:r>
            <a:endParaRPr lang="fr-FR" dirty="0">
              <a:latin typeface="Comic Sans MS" pitchFamily="66" charset="0"/>
            </a:endParaRPr>
          </a:p>
          <a:p>
            <a:pPr algn="ctr"/>
            <a:endParaRPr lang="fr-FR" b="1" u="sng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619672" y="548680"/>
            <a:ext cx="5976664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III-DIAGNOSTIC ETIOLOGIQUE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203848" y="1700808"/>
            <a:ext cx="2736304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Diarrhée chronique </a:t>
            </a:r>
            <a:r>
              <a:rPr lang="fr-FR" sz="2000" b="1" dirty="0" smtClean="0">
                <a:solidFill>
                  <a:srgbClr val="FF0000"/>
                </a:solidFill>
              </a:rPr>
              <a:t>SANS</a:t>
            </a:r>
            <a:r>
              <a:rPr lang="fr-FR" sz="2000" b="1" dirty="0" smtClean="0">
                <a:solidFill>
                  <a:schemeClr val="tx1"/>
                </a:solidFill>
              </a:rPr>
              <a:t> Malabsorption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115616" y="2564904"/>
            <a:ext cx="6912768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-Mécanismes et causes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32352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483768" y="4149080"/>
            <a:ext cx="2016224" cy="2160240"/>
          </a:xfrm>
          <a:prstGeom prst="roundRect">
            <a:avLst/>
          </a:prstGeom>
          <a:solidFill>
            <a:srgbClr val="C0000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Diarrhée</a:t>
            </a:r>
          </a:p>
          <a:p>
            <a:pPr algn="ctr"/>
            <a:r>
              <a:rPr lang="fr-FR" b="1" dirty="0" smtClean="0">
                <a:latin typeface="Comic Sans MS" pitchFamily="66" charset="0"/>
              </a:rPr>
              <a:t>SECRETOIRE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3" name="Flèche vers le bas 12"/>
          <p:cNvSpPr/>
          <p:nvPr/>
        </p:nvSpPr>
        <p:spPr>
          <a:xfrm>
            <a:off x="2483768" y="3068960"/>
            <a:ext cx="2016224" cy="7200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Flèche vers le bas 13"/>
          <p:cNvSpPr/>
          <p:nvPr/>
        </p:nvSpPr>
        <p:spPr>
          <a:xfrm>
            <a:off x="680424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Flèche vers le bas 14"/>
          <p:cNvSpPr/>
          <p:nvPr/>
        </p:nvSpPr>
        <p:spPr>
          <a:xfrm>
            <a:off x="464400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644008" y="3861048"/>
            <a:ext cx="4104456" cy="2736304"/>
          </a:xfrm>
          <a:prstGeom prst="roundRect">
            <a:avLst/>
          </a:prstGeom>
          <a:solidFill>
            <a:srgbClr val="FF505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b="1" u="sng" dirty="0" smtClean="0">
                <a:solidFill>
                  <a:schemeClr val="tx1"/>
                </a:solidFill>
                <a:latin typeface="Comic Sans MS" pitchFamily="66" charset="0"/>
              </a:rPr>
              <a:t>CAUSES</a:t>
            </a:r>
          </a:p>
          <a:p>
            <a:r>
              <a:rPr lang="fr-FR" sz="1600" b="1" dirty="0" smtClean="0">
                <a:latin typeface="Comic Sans MS" pitchFamily="66" charset="0"/>
              </a:rPr>
              <a:t>/Les </a:t>
            </a:r>
            <a:r>
              <a:rPr lang="fr-FR" sz="1600" b="1" dirty="0">
                <a:latin typeface="Comic Sans MS" pitchFamily="66" charset="0"/>
              </a:rPr>
              <a:t>colites </a:t>
            </a:r>
          </a:p>
          <a:p>
            <a:r>
              <a:rPr lang="fr-FR" sz="1600" b="1" dirty="0" smtClean="0">
                <a:latin typeface="Comic Sans MS" pitchFamily="66" charset="0"/>
              </a:rPr>
              <a:t>/</a:t>
            </a:r>
            <a:r>
              <a:rPr lang="fr-FR" sz="1600" b="1" dirty="0">
                <a:latin typeface="Comic Sans MS" pitchFamily="66" charset="0"/>
              </a:rPr>
              <a:t>Les parasitoses chroniques</a:t>
            </a:r>
          </a:p>
          <a:p>
            <a:r>
              <a:rPr lang="fr-FR" sz="1600" b="1" dirty="0" smtClean="0">
                <a:latin typeface="Comic Sans MS" pitchFamily="66" charset="0"/>
              </a:rPr>
              <a:t>/</a:t>
            </a:r>
            <a:r>
              <a:rPr lang="fr-FR" sz="1600" b="1" dirty="0">
                <a:latin typeface="Comic Sans MS" pitchFamily="66" charset="0"/>
              </a:rPr>
              <a:t>Les tumeurs endocrines sécrétant de la gastrine (syndrome de </a:t>
            </a:r>
            <a:r>
              <a:rPr lang="fr-FR" sz="1600" b="1" dirty="0" err="1" smtClean="0">
                <a:latin typeface="Comic Sans MS" pitchFamily="66" charset="0"/>
              </a:rPr>
              <a:t>Zollinger</a:t>
            </a:r>
            <a:r>
              <a:rPr lang="fr-FR" sz="1600" b="1" dirty="0">
                <a:latin typeface="Comic Sans MS" pitchFamily="66" charset="0"/>
              </a:rPr>
              <a:t>-</a:t>
            </a:r>
            <a:r>
              <a:rPr lang="fr-FR" sz="1600" b="1" dirty="0" smtClean="0">
                <a:latin typeface="Comic Sans MS" pitchFamily="66" charset="0"/>
              </a:rPr>
              <a:t> </a:t>
            </a:r>
            <a:r>
              <a:rPr lang="fr-FR" sz="1600" b="1" dirty="0">
                <a:latin typeface="Comic Sans MS" pitchFamily="66" charset="0"/>
              </a:rPr>
              <a:t>Ellison = </a:t>
            </a:r>
            <a:r>
              <a:rPr lang="fr-FR" sz="1600" b="1" dirty="0" err="1">
                <a:latin typeface="Comic Sans MS" pitchFamily="66" charset="0"/>
              </a:rPr>
              <a:t>gastrinome</a:t>
            </a:r>
            <a:r>
              <a:rPr lang="fr-FR" sz="1600" b="1" dirty="0">
                <a:latin typeface="Comic Sans MS" pitchFamily="66" charset="0"/>
              </a:rPr>
              <a:t>), du VIP (syndrome de </a:t>
            </a:r>
            <a:r>
              <a:rPr lang="fr-FR" sz="1600" b="1" dirty="0" err="1">
                <a:latin typeface="Comic Sans MS" pitchFamily="66" charset="0"/>
              </a:rPr>
              <a:t>Verner</a:t>
            </a:r>
            <a:r>
              <a:rPr lang="fr-FR" sz="1600" b="1" dirty="0">
                <a:latin typeface="Comic Sans MS" pitchFamily="66" charset="0"/>
              </a:rPr>
              <a:t> </a:t>
            </a:r>
            <a:r>
              <a:rPr lang="fr-FR" sz="1600" b="1" dirty="0" err="1">
                <a:latin typeface="Comic Sans MS" pitchFamily="66" charset="0"/>
              </a:rPr>
              <a:t>Morrisson</a:t>
            </a:r>
            <a:r>
              <a:rPr lang="fr-FR" sz="1600" b="1" dirty="0">
                <a:latin typeface="Comic Sans MS" pitchFamily="66" charset="0"/>
              </a:rPr>
              <a:t>) et les </a:t>
            </a:r>
            <a:r>
              <a:rPr lang="fr-FR" sz="1600" b="1" dirty="0" err="1" smtClean="0">
                <a:latin typeface="Comic Sans MS" pitchFamily="66" charset="0"/>
              </a:rPr>
              <a:t>mastocytoses</a:t>
            </a:r>
            <a:r>
              <a:rPr lang="fr-FR" sz="1600" b="1" dirty="0">
                <a:latin typeface="Comic Sans MS" pitchFamily="66" charset="0"/>
              </a:rPr>
              <a:t>.</a:t>
            </a:r>
          </a:p>
          <a:p>
            <a:r>
              <a:rPr lang="fr-FR" sz="1600" b="1" dirty="0" smtClean="0">
                <a:latin typeface="Comic Sans MS" pitchFamily="66" charset="0"/>
              </a:rPr>
              <a:t>/</a:t>
            </a:r>
            <a:r>
              <a:rPr lang="fr-FR" sz="1600" b="1" dirty="0">
                <a:latin typeface="Comic Sans MS" pitchFamily="66" charset="0"/>
              </a:rPr>
              <a:t>Les tumeurs villeuses </a:t>
            </a:r>
            <a:endParaRPr lang="fr-FR" sz="1600" b="1" dirty="0" smtClean="0">
              <a:latin typeface="Comic Sans MS" pitchFamily="66" charset="0"/>
            </a:endParaRPr>
          </a:p>
          <a:p>
            <a:r>
              <a:rPr lang="fr-FR" sz="1600" b="1" dirty="0" smtClean="0">
                <a:latin typeface="Comic Sans MS" pitchFamily="66" charset="0"/>
              </a:rPr>
              <a:t> </a:t>
            </a:r>
            <a:r>
              <a:rPr lang="fr-FR" sz="1600" b="1" dirty="0">
                <a:latin typeface="Comic Sans MS" pitchFamily="66" charset="0"/>
              </a:rPr>
              <a:t>/Les laxatifs irritants, biguanide, </a:t>
            </a:r>
            <a:r>
              <a:rPr lang="fr-FR" sz="1600" dirty="0">
                <a:latin typeface="Comic Sans MS" pitchFamily="66" charset="0"/>
              </a:rPr>
              <a:t>colchicine </a:t>
            </a:r>
          </a:p>
          <a:p>
            <a:endParaRPr lang="fr-FR" b="1" u="sng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619672" y="548680"/>
            <a:ext cx="5976664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III-DIAGNOSTIC ETIOLOGIQUE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203848" y="1700808"/>
            <a:ext cx="2736304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Diarrhée chronique </a:t>
            </a:r>
            <a:r>
              <a:rPr lang="fr-FR" sz="2000" b="1" dirty="0" smtClean="0">
                <a:solidFill>
                  <a:srgbClr val="FF0000"/>
                </a:solidFill>
              </a:rPr>
              <a:t>SANS</a:t>
            </a:r>
            <a:r>
              <a:rPr lang="fr-FR" sz="2000" b="1" dirty="0" smtClean="0">
                <a:solidFill>
                  <a:schemeClr val="tx1"/>
                </a:solidFill>
              </a:rPr>
              <a:t> Malabsorption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115616" y="2564904"/>
            <a:ext cx="6912768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-Mécanismes et causes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32352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4716016" y="4149080"/>
            <a:ext cx="2016224" cy="2160240"/>
          </a:xfrm>
          <a:prstGeom prst="roundRect">
            <a:avLst/>
          </a:prstGeom>
          <a:solidFill>
            <a:srgbClr val="C0000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Diarrhée</a:t>
            </a:r>
          </a:p>
          <a:p>
            <a:pPr algn="ctr"/>
            <a:r>
              <a:rPr lang="fr-FR" b="1" dirty="0" smtClean="0">
                <a:latin typeface="Comic Sans MS" pitchFamily="66" charset="0"/>
              </a:rPr>
              <a:t>OSMOTIQUE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3" name="Flèche vers le bas 12"/>
          <p:cNvSpPr/>
          <p:nvPr/>
        </p:nvSpPr>
        <p:spPr>
          <a:xfrm>
            <a:off x="248376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Flèche vers le bas 13"/>
          <p:cNvSpPr/>
          <p:nvPr/>
        </p:nvSpPr>
        <p:spPr>
          <a:xfrm>
            <a:off x="680424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Flèche vers le bas 14"/>
          <p:cNvSpPr/>
          <p:nvPr/>
        </p:nvSpPr>
        <p:spPr>
          <a:xfrm>
            <a:off x="4644008" y="3068960"/>
            <a:ext cx="2016224" cy="7200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07504" y="3933056"/>
            <a:ext cx="4464496" cy="2664296"/>
          </a:xfrm>
          <a:prstGeom prst="roundRect">
            <a:avLst/>
          </a:prstGeom>
          <a:solidFill>
            <a:srgbClr val="FF505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b="1" u="sng" dirty="0" smtClean="0">
                <a:solidFill>
                  <a:schemeClr val="tx1"/>
                </a:solidFill>
                <a:latin typeface="Comic Sans MS" pitchFamily="66" charset="0"/>
              </a:rPr>
              <a:t>CARACTERISTIQUES</a:t>
            </a:r>
          </a:p>
          <a:p>
            <a:r>
              <a:rPr lang="fr-FR" sz="2000" dirty="0">
                <a:latin typeface="Comic Sans MS" pitchFamily="66" charset="0"/>
              </a:rPr>
              <a:t>-Les selles sont </a:t>
            </a:r>
            <a:r>
              <a:rPr lang="fr-FR" sz="2000" b="1" dirty="0">
                <a:latin typeface="Comic Sans MS" pitchFamily="66" charset="0"/>
              </a:rPr>
              <a:t>liquides</a:t>
            </a:r>
            <a:r>
              <a:rPr lang="fr-FR" sz="2000" dirty="0">
                <a:latin typeface="Comic Sans MS" pitchFamily="66" charset="0"/>
              </a:rPr>
              <a:t>, </a:t>
            </a:r>
            <a:r>
              <a:rPr lang="fr-FR" sz="2000" b="1" dirty="0">
                <a:latin typeface="Comic Sans MS" pitchFamily="66" charset="0"/>
              </a:rPr>
              <a:t>pas d’AEG </a:t>
            </a:r>
            <a:r>
              <a:rPr lang="fr-FR" sz="2000" dirty="0">
                <a:latin typeface="Comic Sans MS" pitchFamily="66" charset="0"/>
              </a:rPr>
              <a:t>ni malabsorption </a:t>
            </a:r>
          </a:p>
          <a:p>
            <a:r>
              <a:rPr lang="fr-FR" sz="2000" dirty="0">
                <a:latin typeface="Comic Sans MS" pitchFamily="66" charset="0"/>
              </a:rPr>
              <a:t>-La diarrhée </a:t>
            </a:r>
            <a:r>
              <a:rPr lang="fr-FR" sz="2000" b="1" dirty="0">
                <a:latin typeface="Comic Sans MS" pitchFamily="66" charset="0"/>
              </a:rPr>
              <a:t>cède à l’arrêt des agents osmotiques </a:t>
            </a:r>
            <a:endParaRPr lang="fr-FR" sz="2000" dirty="0">
              <a:latin typeface="Comic Sans MS" pitchFamily="66" charset="0"/>
            </a:endParaRPr>
          </a:p>
          <a:p>
            <a:r>
              <a:rPr lang="fr-FR" sz="2000" dirty="0">
                <a:latin typeface="Comic Sans MS" pitchFamily="66" charset="0"/>
              </a:rPr>
              <a:t>-La diarrhée </a:t>
            </a:r>
            <a:r>
              <a:rPr lang="fr-FR" sz="2000" b="1" dirty="0">
                <a:latin typeface="Comic Sans MS" pitchFamily="66" charset="0"/>
              </a:rPr>
              <a:t>cède au jeûne</a:t>
            </a:r>
            <a:r>
              <a:rPr lang="fr-FR" sz="2000" dirty="0">
                <a:latin typeface="Comic Sans MS" pitchFamily="66" charset="0"/>
              </a:rPr>
              <a:t> </a:t>
            </a:r>
          </a:p>
          <a:p>
            <a:r>
              <a:rPr lang="fr-FR" sz="2000" dirty="0">
                <a:latin typeface="Comic Sans MS" pitchFamily="66" charset="0"/>
              </a:rPr>
              <a:t>-Présence d’un </a:t>
            </a:r>
            <a:r>
              <a:rPr lang="fr-FR" sz="2000" b="1" dirty="0">
                <a:latin typeface="Comic Sans MS" pitchFamily="66" charset="0"/>
              </a:rPr>
              <a:t>trou osmotique élevé </a:t>
            </a:r>
            <a:endParaRPr lang="fr-FR" sz="2000" dirty="0">
              <a:latin typeface="Comic Sans MS" pitchFamily="66" charset="0"/>
            </a:endParaRPr>
          </a:p>
          <a:p>
            <a:pPr algn="ctr"/>
            <a:endParaRPr lang="fr-FR" b="1" u="sng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619672" y="548680"/>
            <a:ext cx="5976664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III-DIAGNOSTIC ETIOLOGIQUE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203848" y="1700808"/>
            <a:ext cx="2736304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Diarrhée chronique </a:t>
            </a:r>
            <a:r>
              <a:rPr lang="fr-FR" sz="2000" b="1" dirty="0" smtClean="0">
                <a:solidFill>
                  <a:srgbClr val="FF0000"/>
                </a:solidFill>
              </a:rPr>
              <a:t>SANS</a:t>
            </a:r>
            <a:r>
              <a:rPr lang="fr-FR" sz="2000" b="1" dirty="0" smtClean="0">
                <a:solidFill>
                  <a:schemeClr val="tx1"/>
                </a:solidFill>
              </a:rPr>
              <a:t> Malabsorption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115616" y="2564904"/>
            <a:ext cx="6912768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-Mécanismes et causes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32352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4716016" y="4149080"/>
            <a:ext cx="2016224" cy="2160240"/>
          </a:xfrm>
          <a:prstGeom prst="roundRect">
            <a:avLst/>
          </a:prstGeom>
          <a:solidFill>
            <a:srgbClr val="C0000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Diarrhée</a:t>
            </a:r>
          </a:p>
          <a:p>
            <a:pPr algn="ctr"/>
            <a:r>
              <a:rPr lang="fr-FR" b="1" dirty="0" smtClean="0">
                <a:latin typeface="Comic Sans MS" pitchFamily="66" charset="0"/>
              </a:rPr>
              <a:t>OSMOTIQUE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3" name="Flèche vers le bas 12"/>
          <p:cNvSpPr/>
          <p:nvPr/>
        </p:nvSpPr>
        <p:spPr>
          <a:xfrm>
            <a:off x="248376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Flèche vers le bas 13"/>
          <p:cNvSpPr/>
          <p:nvPr/>
        </p:nvSpPr>
        <p:spPr>
          <a:xfrm>
            <a:off x="680424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Flèche vers le bas 14"/>
          <p:cNvSpPr/>
          <p:nvPr/>
        </p:nvSpPr>
        <p:spPr>
          <a:xfrm>
            <a:off x="4644008" y="3068960"/>
            <a:ext cx="2016224" cy="7200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107504" y="3861048"/>
            <a:ext cx="4464496" cy="2880320"/>
          </a:xfrm>
          <a:prstGeom prst="roundRect">
            <a:avLst/>
          </a:prstGeom>
          <a:solidFill>
            <a:srgbClr val="FF505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b="1" u="sng" dirty="0" smtClean="0">
                <a:solidFill>
                  <a:schemeClr val="tx1"/>
                </a:solidFill>
                <a:latin typeface="Comic Sans MS" pitchFamily="66" charset="0"/>
              </a:rPr>
              <a:t>CAUSES</a:t>
            </a:r>
          </a:p>
          <a:p>
            <a:r>
              <a:rPr lang="fr-FR" sz="2000" dirty="0" smtClean="0">
                <a:latin typeface="Comic Sans MS" pitchFamily="66" charset="0"/>
              </a:rPr>
              <a:t>/déficit </a:t>
            </a:r>
            <a:r>
              <a:rPr lang="fr-FR" sz="2000" dirty="0">
                <a:latin typeface="Comic Sans MS" pitchFamily="66" charset="0"/>
              </a:rPr>
              <a:t>en lactase ou ingestion de </a:t>
            </a:r>
            <a:r>
              <a:rPr lang="fr-FR" sz="2000" dirty="0" smtClean="0">
                <a:latin typeface="Comic Sans MS" pitchFamily="66" charset="0"/>
              </a:rPr>
              <a:t>grandes quantités </a:t>
            </a:r>
            <a:r>
              <a:rPr lang="fr-FR" sz="2000" dirty="0">
                <a:latin typeface="Comic Sans MS" pitchFamily="66" charset="0"/>
              </a:rPr>
              <a:t>de lactose (forte </a:t>
            </a:r>
            <a:r>
              <a:rPr lang="fr-FR" sz="2000" dirty="0" smtClean="0">
                <a:latin typeface="Comic Sans MS" pitchFamily="66" charset="0"/>
              </a:rPr>
              <a:t>diminution </a:t>
            </a:r>
            <a:r>
              <a:rPr lang="fr-FR" sz="2000" dirty="0">
                <a:latin typeface="Comic Sans MS" pitchFamily="66" charset="0"/>
              </a:rPr>
              <a:t>à l'âge adulte de l'activité </a:t>
            </a:r>
            <a:r>
              <a:rPr lang="fr-FR" sz="2000" dirty="0" err="1">
                <a:latin typeface="Comic Sans MS" pitchFamily="66" charset="0"/>
              </a:rPr>
              <a:t>lactasique</a:t>
            </a:r>
            <a:r>
              <a:rPr lang="fr-FR" sz="2000" dirty="0">
                <a:latin typeface="Comic Sans MS" pitchFamily="66" charset="0"/>
              </a:rPr>
              <a:t> dans l'intestin grêle) </a:t>
            </a:r>
          </a:p>
          <a:p>
            <a:r>
              <a:rPr lang="fr-FR" sz="2000" dirty="0" smtClean="0">
                <a:latin typeface="Comic Sans MS" pitchFamily="66" charset="0"/>
              </a:rPr>
              <a:t>/</a:t>
            </a:r>
            <a:r>
              <a:rPr lang="fr-FR" sz="2000" dirty="0">
                <a:latin typeface="Comic Sans MS" pitchFamily="66" charset="0"/>
              </a:rPr>
              <a:t>la prise de magnésium </a:t>
            </a:r>
          </a:p>
          <a:p>
            <a:r>
              <a:rPr lang="fr-FR" sz="2000" dirty="0" smtClean="0">
                <a:latin typeface="Comic Sans MS" pitchFamily="66" charset="0"/>
              </a:rPr>
              <a:t>/</a:t>
            </a:r>
            <a:r>
              <a:rPr lang="fr-FR" sz="2000" dirty="0">
                <a:latin typeface="Comic Sans MS" pitchFamily="66" charset="0"/>
              </a:rPr>
              <a:t>Les diarrhées factices par ingestion cachée de laxatifs</a:t>
            </a:r>
            <a:r>
              <a:rPr lang="fr-FR" sz="2000" dirty="0" smtClean="0">
                <a:latin typeface="Comic Sans MS" pitchFamily="66" charset="0"/>
              </a:rPr>
              <a:t>.</a:t>
            </a:r>
          </a:p>
          <a:p>
            <a:endParaRPr lang="fr-FR" sz="2000" u="sng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619672" y="548680"/>
            <a:ext cx="5976664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III-DIAGNOSTIC ETIOLOGIQUE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203848" y="1700808"/>
            <a:ext cx="2736304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Diarrhée chronique </a:t>
            </a:r>
            <a:r>
              <a:rPr lang="fr-FR" sz="2000" b="1" dirty="0" smtClean="0">
                <a:solidFill>
                  <a:srgbClr val="FF0000"/>
                </a:solidFill>
              </a:rPr>
              <a:t>SANS</a:t>
            </a:r>
            <a:r>
              <a:rPr lang="fr-FR" sz="2000" b="1" dirty="0" smtClean="0">
                <a:solidFill>
                  <a:schemeClr val="tx1"/>
                </a:solidFill>
              </a:rPr>
              <a:t> Malabsorption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115616" y="2564904"/>
            <a:ext cx="6912768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-Mécanismes et causes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32352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6804248" y="4149080"/>
            <a:ext cx="2016224" cy="2160240"/>
          </a:xfrm>
          <a:prstGeom prst="roundRect">
            <a:avLst/>
          </a:prstGeom>
          <a:solidFill>
            <a:srgbClr val="C0000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Diarrhée</a:t>
            </a:r>
          </a:p>
          <a:p>
            <a:pPr algn="ctr"/>
            <a:r>
              <a:rPr lang="fr-FR" b="1" dirty="0" smtClean="0">
                <a:latin typeface="Comic Sans MS" pitchFamily="66" charset="0"/>
              </a:rPr>
              <a:t>EXSUDATIVE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3" name="Flèche vers le bas 12"/>
          <p:cNvSpPr/>
          <p:nvPr/>
        </p:nvSpPr>
        <p:spPr>
          <a:xfrm>
            <a:off x="248376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Flèche vers le bas 13"/>
          <p:cNvSpPr/>
          <p:nvPr/>
        </p:nvSpPr>
        <p:spPr>
          <a:xfrm>
            <a:off x="6804248" y="3068960"/>
            <a:ext cx="2016224" cy="7200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Flèche vers le bas 14"/>
          <p:cNvSpPr/>
          <p:nvPr/>
        </p:nvSpPr>
        <p:spPr>
          <a:xfrm>
            <a:off x="464400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323528" y="3933056"/>
            <a:ext cx="6264696" cy="2736304"/>
          </a:xfrm>
          <a:prstGeom prst="roundRect">
            <a:avLst/>
          </a:prstGeom>
          <a:solidFill>
            <a:srgbClr val="FF505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b="1" u="sng" dirty="0" smtClean="0">
                <a:solidFill>
                  <a:schemeClr val="tx1"/>
                </a:solidFill>
                <a:latin typeface="Comic Sans MS" pitchFamily="66" charset="0"/>
              </a:rPr>
              <a:t>CARACTERISTIQUES</a:t>
            </a:r>
          </a:p>
          <a:p>
            <a:r>
              <a:rPr lang="fr-FR" sz="1600" b="1" dirty="0" smtClean="0">
                <a:latin typeface="Comic Sans MS" pitchFamily="66" charset="0"/>
              </a:rPr>
              <a:t>-</a:t>
            </a:r>
            <a:r>
              <a:rPr lang="fr-FR" sz="1600" b="1" dirty="0">
                <a:latin typeface="Comic Sans MS" pitchFamily="66" charset="0"/>
              </a:rPr>
              <a:t>L'exsudation = fuite dans la lumière digestive de composants </a:t>
            </a:r>
            <a:r>
              <a:rPr lang="fr-FR" sz="1600" b="1" dirty="0" smtClean="0">
                <a:latin typeface="Comic Sans MS" pitchFamily="66" charset="0"/>
              </a:rPr>
              <a:t>du sang </a:t>
            </a:r>
            <a:r>
              <a:rPr lang="fr-FR" sz="1600" b="1" dirty="0">
                <a:latin typeface="Comic Sans MS" pitchFamily="66" charset="0"/>
              </a:rPr>
              <a:t>(protéines +++) du fait de l'existence de lésions ulcérées de la muqueuse ou d'une fuite lymphatique intestinale</a:t>
            </a:r>
            <a:r>
              <a:rPr lang="fr-FR" sz="1600" b="1" dirty="0" smtClean="0">
                <a:latin typeface="Comic Sans MS" pitchFamily="66" charset="0"/>
              </a:rPr>
              <a:t>.</a:t>
            </a:r>
          </a:p>
          <a:p>
            <a:r>
              <a:rPr lang="fr-FR" sz="1600" b="1" dirty="0" smtClean="0">
                <a:latin typeface="Comic Sans MS" pitchFamily="66" charset="0"/>
              </a:rPr>
              <a:t>-</a:t>
            </a:r>
            <a:r>
              <a:rPr lang="fr-FR" sz="1600" b="1" dirty="0">
                <a:latin typeface="Comic Sans MS" pitchFamily="66" charset="0"/>
              </a:rPr>
              <a:t>Aboutit à une carence sérique en </a:t>
            </a:r>
            <a:r>
              <a:rPr lang="fr-FR" sz="1600" b="1" dirty="0" err="1">
                <a:latin typeface="Comic Sans MS" pitchFamily="66" charset="0"/>
              </a:rPr>
              <a:t>alb</a:t>
            </a:r>
            <a:r>
              <a:rPr lang="fr-FR" sz="1600" b="1" dirty="0">
                <a:latin typeface="Comic Sans MS" pitchFamily="66" charset="0"/>
              </a:rPr>
              <a:t>, </a:t>
            </a:r>
            <a:r>
              <a:rPr lang="fr-FR" sz="1600" b="1" dirty="0" err="1">
                <a:latin typeface="Comic Sans MS" pitchFamily="66" charset="0"/>
              </a:rPr>
              <a:t>Ig</a:t>
            </a:r>
            <a:r>
              <a:rPr lang="fr-FR" sz="1600" b="1" dirty="0">
                <a:latin typeface="Comic Sans MS" pitchFamily="66" charset="0"/>
              </a:rPr>
              <a:t>, </a:t>
            </a:r>
            <a:r>
              <a:rPr lang="fr-FR" sz="1600" b="1" dirty="0" err="1">
                <a:latin typeface="Comic Sans MS" pitchFamily="66" charset="0"/>
              </a:rPr>
              <a:t>chol</a:t>
            </a:r>
            <a:r>
              <a:rPr lang="fr-FR" sz="1600" b="1" dirty="0">
                <a:latin typeface="Comic Sans MS" pitchFamily="66" charset="0"/>
              </a:rPr>
              <a:t> et à une lymphopénie. </a:t>
            </a:r>
          </a:p>
          <a:p>
            <a:r>
              <a:rPr lang="fr-FR" sz="1600" b="1" dirty="0">
                <a:latin typeface="Comic Sans MS" pitchFamily="66" charset="0"/>
              </a:rPr>
              <a:t>-Se traduit par : œdèmes et épanchements séreux.</a:t>
            </a:r>
          </a:p>
          <a:p>
            <a:r>
              <a:rPr lang="fr-FR" sz="1600" b="1" dirty="0">
                <a:latin typeface="Comic Sans MS" pitchFamily="66" charset="0"/>
              </a:rPr>
              <a:t>-Elle est confirmée par une clairance fécale de l'α1-antitrypsine supérieure à </a:t>
            </a:r>
            <a:r>
              <a:rPr lang="fr-FR" sz="1600" b="1" dirty="0" smtClean="0">
                <a:latin typeface="Comic Sans MS" pitchFamily="66" charset="0"/>
              </a:rPr>
              <a:t>20 </a:t>
            </a:r>
            <a:r>
              <a:rPr lang="fr-FR" sz="1600" b="1" dirty="0" err="1" smtClean="0">
                <a:latin typeface="Comic Sans MS" pitchFamily="66" charset="0"/>
              </a:rPr>
              <a:t>mL</a:t>
            </a:r>
            <a:r>
              <a:rPr lang="fr-FR" sz="1600" b="1" dirty="0" smtClean="0">
                <a:latin typeface="Comic Sans MS" pitchFamily="66" charset="0"/>
              </a:rPr>
              <a:t>/jour</a:t>
            </a:r>
            <a:r>
              <a:rPr lang="fr-FR" sz="1600" b="1" dirty="0">
                <a:latin typeface="Comic Sans MS" pitchFamily="66" charset="0"/>
              </a:rPr>
              <a:t>.</a:t>
            </a:r>
          </a:p>
          <a:p>
            <a:pPr algn="ctr"/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5536" y="2204864"/>
            <a:ext cx="8352928" cy="4464496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à coins arrondis 1"/>
          <p:cNvSpPr/>
          <p:nvPr/>
        </p:nvSpPr>
        <p:spPr>
          <a:xfrm>
            <a:off x="2339752" y="548680"/>
            <a:ext cx="4608512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I-INTRODUCTION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523668"/>
            <a:ext cx="81369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La diarrhée est définie par des émissions quotidiennes de selles :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FAL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- trop abondantes Poids &gt; 300g/j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- et/ou trop fréquentes &gt; 3émissions/j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- et/ou trop liquides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*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Une diarrhée est dite :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-aiguë lorsqu'elle évolue depuis moins de 2 semaines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-prolongée lorsqu'elle évolue depuis 2 à 4 semaines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-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chronique lorsqu'elle évolue depuis plus d'un mois.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251520" y="1484784"/>
            <a:ext cx="3024336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1-Définitions :</a:t>
            </a:r>
            <a:endParaRPr lang="fr-FR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619672" y="548680"/>
            <a:ext cx="5976664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III-DIAGNOSTIC ETIOLOGIQUE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203848" y="1700808"/>
            <a:ext cx="2736304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Diarrhée chronique </a:t>
            </a:r>
            <a:r>
              <a:rPr lang="fr-FR" sz="2000" b="1" dirty="0" smtClean="0">
                <a:solidFill>
                  <a:srgbClr val="FF0000"/>
                </a:solidFill>
              </a:rPr>
              <a:t>SANS</a:t>
            </a:r>
            <a:r>
              <a:rPr lang="fr-FR" sz="2000" b="1" dirty="0" smtClean="0">
                <a:solidFill>
                  <a:schemeClr val="tx1"/>
                </a:solidFill>
              </a:rPr>
              <a:t> Malabsorption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115616" y="2564904"/>
            <a:ext cx="6912768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u="sng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-Mécanismes et causes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32352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6804248" y="4149080"/>
            <a:ext cx="2016224" cy="2160240"/>
          </a:xfrm>
          <a:prstGeom prst="roundRect">
            <a:avLst/>
          </a:prstGeom>
          <a:solidFill>
            <a:srgbClr val="C0000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Diarrhée</a:t>
            </a:r>
          </a:p>
          <a:p>
            <a:pPr algn="ctr"/>
            <a:r>
              <a:rPr lang="fr-FR" b="1" dirty="0" smtClean="0">
                <a:latin typeface="Comic Sans MS" pitchFamily="66" charset="0"/>
              </a:rPr>
              <a:t>EXSUDATIVE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3" name="Flèche vers le bas 12"/>
          <p:cNvSpPr/>
          <p:nvPr/>
        </p:nvSpPr>
        <p:spPr>
          <a:xfrm>
            <a:off x="248376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Flèche vers le bas 13"/>
          <p:cNvSpPr/>
          <p:nvPr/>
        </p:nvSpPr>
        <p:spPr>
          <a:xfrm>
            <a:off x="6804248" y="3068960"/>
            <a:ext cx="2016224" cy="72008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Flèche vers le bas 14"/>
          <p:cNvSpPr/>
          <p:nvPr/>
        </p:nvSpPr>
        <p:spPr>
          <a:xfrm>
            <a:off x="4644008" y="306896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323528" y="3933056"/>
            <a:ext cx="6264696" cy="2808312"/>
          </a:xfrm>
          <a:prstGeom prst="roundRect">
            <a:avLst/>
          </a:prstGeom>
          <a:solidFill>
            <a:srgbClr val="FF5050"/>
          </a:solidFill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pPr algn="ctr"/>
            <a:r>
              <a:rPr lang="fr-FR" b="1" u="sng" dirty="0" smtClean="0">
                <a:solidFill>
                  <a:schemeClr val="tx1"/>
                </a:solidFill>
                <a:latin typeface="Comic Sans MS" pitchFamily="66" charset="0"/>
              </a:rPr>
              <a:t>CAUSES</a:t>
            </a:r>
          </a:p>
          <a:p>
            <a:r>
              <a:rPr lang="fr-FR" sz="2000" b="1" dirty="0">
                <a:latin typeface="Comic Sans MS" pitchFamily="66" charset="0"/>
              </a:rPr>
              <a:t>/Une entéropathies organiques (ex : </a:t>
            </a:r>
            <a:r>
              <a:rPr lang="fr-FR" sz="2000" b="1" dirty="0" smtClean="0">
                <a:latin typeface="Comic Sans MS" pitchFamily="66" charset="0"/>
              </a:rPr>
              <a:t>maladie de </a:t>
            </a:r>
            <a:r>
              <a:rPr lang="fr-FR" sz="2000" b="1" dirty="0">
                <a:latin typeface="Comic Sans MS" pitchFamily="66" charset="0"/>
              </a:rPr>
              <a:t>Crohn étendue). </a:t>
            </a:r>
          </a:p>
          <a:p>
            <a:r>
              <a:rPr lang="fr-FR" sz="2000" b="1" dirty="0">
                <a:latin typeface="Comic Sans MS" pitchFamily="66" charset="0"/>
              </a:rPr>
              <a:t>/Un obstacles au drainage lymphatique intestinal, en particulier au cours de la </a:t>
            </a:r>
          </a:p>
          <a:p>
            <a:r>
              <a:rPr lang="fr-FR" sz="2000" b="1" dirty="0">
                <a:latin typeface="Comic Sans MS" pitchFamily="66" charset="0"/>
              </a:rPr>
              <a:t> </a:t>
            </a:r>
            <a:r>
              <a:rPr lang="fr-FR" sz="2000" b="1" dirty="0" err="1">
                <a:latin typeface="Comic Sans MS" pitchFamily="66" charset="0"/>
              </a:rPr>
              <a:t>lymphangiectasies</a:t>
            </a:r>
            <a:r>
              <a:rPr lang="fr-FR" sz="2000" b="1" dirty="0">
                <a:latin typeface="Comic Sans MS" pitchFamily="66" charset="0"/>
              </a:rPr>
              <a:t> intestinales primitives, au cours des lymphomes, de compression tumorale mésentérique ou retro-pancréatique, de péricardite constrictive</a:t>
            </a:r>
          </a:p>
          <a:p>
            <a:pPr algn="ctr"/>
            <a:endParaRPr lang="fr-F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uble flèche horizontale 1"/>
          <p:cNvSpPr/>
          <p:nvPr/>
        </p:nvSpPr>
        <p:spPr>
          <a:xfrm>
            <a:off x="3203848" y="548680"/>
            <a:ext cx="2736304" cy="1296144"/>
          </a:xfrm>
          <a:prstGeom prst="leftRightArrow">
            <a:avLst/>
          </a:prstGeom>
          <a:solidFill>
            <a:schemeClr val="accent3">
              <a:lumMod val="60000"/>
              <a:lumOff val="40000"/>
            </a:schemeClr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Diarrhée Chronique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5940152" y="476672"/>
            <a:ext cx="2736304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Diarrhée chronique </a:t>
            </a:r>
            <a:r>
              <a:rPr lang="fr-FR" sz="2000" b="1" dirty="0" smtClean="0">
                <a:solidFill>
                  <a:srgbClr val="FF0000"/>
                </a:solidFill>
              </a:rPr>
              <a:t>SANS</a:t>
            </a:r>
            <a:r>
              <a:rPr lang="fr-FR" sz="2000" b="1" dirty="0" smtClean="0">
                <a:solidFill>
                  <a:schemeClr val="tx1"/>
                </a:solidFill>
              </a:rPr>
              <a:t> Malabsorption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467544" y="476672"/>
            <a:ext cx="2736304" cy="79208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Diarrhée chronique </a:t>
            </a:r>
            <a:r>
              <a:rPr lang="fr-FR" sz="2000" b="1" dirty="0" smtClean="0">
                <a:solidFill>
                  <a:srgbClr val="FF0000"/>
                </a:solidFill>
              </a:rPr>
              <a:t>AVEC</a:t>
            </a:r>
            <a:r>
              <a:rPr lang="fr-FR" sz="2000" b="1" dirty="0" smtClean="0">
                <a:solidFill>
                  <a:schemeClr val="tx1"/>
                </a:solidFill>
              </a:rPr>
              <a:t> Malabsorption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5" name="Flèche vers le bas 4"/>
          <p:cNvSpPr/>
          <p:nvPr/>
        </p:nvSpPr>
        <p:spPr>
          <a:xfrm>
            <a:off x="6660232" y="1124744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6660232" y="1556792"/>
            <a:ext cx="2016224" cy="1152128"/>
          </a:xfrm>
          <a:prstGeom prst="roundRect">
            <a:avLst/>
          </a:prstGeom>
          <a:solidFill>
            <a:srgbClr val="C00000"/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Diarrhée</a:t>
            </a:r>
          </a:p>
          <a:p>
            <a:pPr algn="ctr"/>
            <a:r>
              <a:rPr lang="fr-FR" sz="2400" b="1" dirty="0" smtClean="0">
                <a:latin typeface="Comic Sans MS" pitchFamily="66" charset="0"/>
              </a:rPr>
              <a:t>MOTRICE</a:t>
            </a:r>
            <a:endParaRPr lang="fr-FR" sz="2400" dirty="0">
              <a:latin typeface="Comic Sans MS" pitchFamily="66" charset="0"/>
            </a:endParaRPr>
          </a:p>
        </p:txBody>
      </p:sp>
      <p:sp>
        <p:nvSpPr>
          <p:cNvPr id="6" name="Flèche vers le bas 5"/>
          <p:cNvSpPr/>
          <p:nvPr/>
        </p:nvSpPr>
        <p:spPr>
          <a:xfrm>
            <a:off x="6660232" y="2492896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660232" y="2924944"/>
            <a:ext cx="2016224" cy="1152128"/>
          </a:xfrm>
          <a:prstGeom prst="roundRect">
            <a:avLst/>
          </a:prstGeom>
          <a:solidFill>
            <a:srgbClr val="C00000"/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Diarrhée</a:t>
            </a:r>
          </a:p>
          <a:p>
            <a:pPr algn="ctr"/>
            <a:r>
              <a:rPr lang="fr-FR" b="1" dirty="0" smtClean="0">
                <a:latin typeface="Comic Sans MS" pitchFamily="66" charset="0"/>
              </a:rPr>
              <a:t>SECRETOIRE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7" name="Flèche vers le bas 6"/>
          <p:cNvSpPr/>
          <p:nvPr/>
        </p:nvSpPr>
        <p:spPr>
          <a:xfrm>
            <a:off x="6660232" y="3861048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660232" y="4293096"/>
            <a:ext cx="2016224" cy="1152128"/>
          </a:xfrm>
          <a:prstGeom prst="roundRect">
            <a:avLst/>
          </a:prstGeom>
          <a:solidFill>
            <a:srgbClr val="C00000"/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Diarrhée</a:t>
            </a:r>
          </a:p>
          <a:p>
            <a:pPr algn="ctr"/>
            <a:r>
              <a:rPr lang="fr-FR" b="1" dirty="0" smtClean="0">
                <a:latin typeface="Comic Sans MS" pitchFamily="66" charset="0"/>
              </a:rPr>
              <a:t>OSMOTIQUE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6660232" y="5229200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4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660232" y="5705872"/>
            <a:ext cx="2016224" cy="1152128"/>
          </a:xfrm>
          <a:prstGeom prst="roundRect">
            <a:avLst/>
          </a:prstGeom>
          <a:solidFill>
            <a:srgbClr val="C00000"/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atin typeface="Comic Sans MS" pitchFamily="66" charset="0"/>
              </a:rPr>
              <a:t>Diarrhée</a:t>
            </a:r>
          </a:p>
          <a:p>
            <a:pPr algn="ctr"/>
            <a:r>
              <a:rPr lang="fr-FR" b="1" dirty="0" smtClean="0">
                <a:latin typeface="Comic Sans MS" pitchFamily="66" charset="0"/>
              </a:rPr>
              <a:t>EXSUDATIVE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13" name="Flèche vers le bas 12"/>
          <p:cNvSpPr/>
          <p:nvPr/>
        </p:nvSpPr>
        <p:spPr>
          <a:xfrm>
            <a:off x="467544" y="1124744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467544" y="1556792"/>
            <a:ext cx="2016224" cy="1152128"/>
          </a:xfrm>
          <a:prstGeom prst="roundRect">
            <a:avLst/>
          </a:prstGeom>
          <a:solidFill>
            <a:srgbClr val="C00000"/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latin typeface="Comic Sans MS" pitchFamily="66" charset="0"/>
              </a:rPr>
              <a:t>Maldigestion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15" name="Flèche vers le bas 14"/>
          <p:cNvSpPr/>
          <p:nvPr/>
        </p:nvSpPr>
        <p:spPr>
          <a:xfrm>
            <a:off x="467544" y="2492896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467544" y="2924944"/>
            <a:ext cx="2016224" cy="1152128"/>
          </a:xfrm>
          <a:prstGeom prst="roundRect">
            <a:avLst/>
          </a:prstGeom>
          <a:solidFill>
            <a:srgbClr val="C00000"/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Comic Sans MS" pitchFamily="66" charset="0"/>
              </a:rPr>
              <a:t>Malabsorption </a:t>
            </a:r>
            <a:r>
              <a:rPr lang="fr-FR" sz="2000" b="1" dirty="0" err="1" smtClean="0">
                <a:latin typeface="Comic Sans MS" pitchFamily="66" charset="0"/>
              </a:rPr>
              <a:t>entérocytaire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17" name="Flèche vers le bas 16"/>
          <p:cNvSpPr/>
          <p:nvPr/>
        </p:nvSpPr>
        <p:spPr>
          <a:xfrm>
            <a:off x="467544" y="3861048"/>
            <a:ext cx="2016224" cy="72008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endParaRPr lang="fr-FR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467544" y="4293096"/>
            <a:ext cx="2016224" cy="1152128"/>
          </a:xfrm>
          <a:prstGeom prst="roundRect">
            <a:avLst/>
          </a:prstGeom>
          <a:solidFill>
            <a:srgbClr val="C00000"/>
          </a:solidFill>
          <a:ln w="508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latin typeface="Comic Sans MS" pitchFamily="66" charset="0"/>
              </a:rPr>
              <a:t>Malabsorption post </a:t>
            </a:r>
            <a:r>
              <a:rPr lang="fr-FR" sz="2000" b="1" dirty="0" err="1" smtClean="0">
                <a:latin typeface="Comic Sans MS" pitchFamily="66" charset="0"/>
              </a:rPr>
              <a:t>entérocytaire</a:t>
            </a:r>
            <a:endParaRPr lang="fr-FR" sz="2000" dirty="0"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987824" y="1988840"/>
            <a:ext cx="2304256" cy="129614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>
                <a:solidFill>
                  <a:schemeClr val="tx1"/>
                </a:solidFill>
                <a:latin typeface="Comic Sans MS" pitchFamily="66" charset="0"/>
              </a:rPr>
              <a:t>-Origine pancréatique</a:t>
            </a:r>
          </a:p>
          <a:p>
            <a:endParaRPr lang="fr-FR" sz="1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fr-FR" sz="1400" b="1" dirty="0" smtClean="0">
                <a:solidFill>
                  <a:schemeClr val="tx1"/>
                </a:solidFill>
                <a:latin typeface="Comic Sans MS" pitchFamily="66" charset="0"/>
              </a:rPr>
              <a:t>-Origine biliaire</a:t>
            </a:r>
          </a:p>
          <a:p>
            <a:endParaRPr lang="fr-FR" sz="1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fr-FR" sz="1400" b="1" dirty="0" smtClean="0">
                <a:solidFill>
                  <a:schemeClr val="tx1"/>
                </a:solidFill>
                <a:latin typeface="Comic Sans MS" pitchFamily="66" charset="0"/>
              </a:rPr>
              <a:t>-Origine gastrique</a:t>
            </a:r>
            <a:endParaRPr lang="fr-FR" sz="1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87824" y="5013176"/>
            <a:ext cx="2304256" cy="129614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fr-FR" sz="1400" b="1" dirty="0" err="1" smtClean="0">
                <a:solidFill>
                  <a:schemeClr val="tx1"/>
                </a:solidFill>
                <a:latin typeface="Comic Sans MS" pitchFamily="66" charset="0"/>
              </a:rPr>
              <a:t>lymphangiectasie</a:t>
            </a:r>
            <a:r>
              <a:rPr lang="fr-FR" sz="1400" b="1" dirty="0" smtClean="0">
                <a:solidFill>
                  <a:schemeClr val="tx1"/>
                </a:solidFill>
                <a:latin typeface="Comic Sans MS" pitchFamily="66" charset="0"/>
              </a:rPr>
              <a:t> intestinale primitive </a:t>
            </a:r>
          </a:p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Comic Sans MS" pitchFamily="66" charset="0"/>
              </a:rPr>
              <a:t>=</a:t>
            </a:r>
          </a:p>
          <a:p>
            <a:pPr algn="ctr"/>
            <a:r>
              <a:rPr lang="fr-FR" sz="1400" b="1" dirty="0" smtClean="0">
                <a:solidFill>
                  <a:schemeClr val="tx1"/>
                </a:solidFill>
                <a:latin typeface="Comic Sans MS" pitchFamily="66" charset="0"/>
              </a:rPr>
              <a:t>« maladie de </a:t>
            </a:r>
            <a:r>
              <a:rPr lang="fr-FR" sz="1400" b="1" dirty="0" err="1" smtClean="0">
                <a:solidFill>
                  <a:schemeClr val="tx1"/>
                </a:solidFill>
                <a:latin typeface="Comic Sans MS" pitchFamily="66" charset="0"/>
              </a:rPr>
              <a:t>Waldmann</a:t>
            </a:r>
            <a:r>
              <a:rPr lang="fr-FR" sz="1400" b="1" dirty="0" smtClean="0">
                <a:solidFill>
                  <a:schemeClr val="tx1"/>
                </a:solidFill>
                <a:latin typeface="Comic Sans MS" pitchFamily="66" charset="0"/>
              </a:rPr>
              <a:t> »</a:t>
            </a:r>
          </a:p>
          <a:p>
            <a:pPr algn="ctr"/>
            <a:endParaRPr lang="fr-FR" sz="1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987824" y="3501008"/>
            <a:ext cx="2304256" cy="129614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fr-FR" sz="1400" b="1" dirty="0" smtClean="0">
                <a:solidFill>
                  <a:schemeClr val="tx1"/>
                </a:solidFill>
                <a:latin typeface="Comic Sans MS" pitchFamily="66" charset="0"/>
              </a:rPr>
              <a:t>-Différentes atteintes </a:t>
            </a:r>
            <a:r>
              <a:rPr lang="fr-FR" sz="1400" b="1" dirty="0" err="1" smtClean="0">
                <a:solidFill>
                  <a:schemeClr val="tx1"/>
                </a:solidFill>
                <a:latin typeface="Comic Sans MS" pitchFamily="66" charset="0"/>
              </a:rPr>
              <a:t>grêlique</a:t>
            </a:r>
            <a:r>
              <a:rPr lang="fr-FR" sz="1400" b="1" dirty="0">
                <a:solidFill>
                  <a:schemeClr val="tx1"/>
                </a:solidFill>
                <a:latin typeface="Comic Sans MS" pitchFamily="66" charset="0"/>
              </a:rPr>
              <a:t>:</a:t>
            </a:r>
            <a:endParaRPr lang="fr-FR" sz="1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fr-FR" sz="1400" b="1" dirty="0" smtClean="0">
                <a:solidFill>
                  <a:schemeClr val="tx1"/>
                </a:solidFill>
                <a:latin typeface="Comic Sans MS" pitchFamily="66" charset="0"/>
              </a:rPr>
              <a:t>Maladie cœliaque +++</a:t>
            </a:r>
          </a:p>
          <a:p>
            <a:endParaRPr lang="fr-FR" sz="14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fr-FR" sz="1400" b="1" dirty="0" smtClean="0">
                <a:solidFill>
                  <a:schemeClr val="tx1"/>
                </a:solidFill>
                <a:latin typeface="Comic Sans MS" pitchFamily="66" charset="0"/>
              </a:rPr>
              <a:t>-Résection du grêle  </a:t>
            </a:r>
          </a:p>
          <a:p>
            <a:pPr algn="ctr"/>
            <a:r>
              <a:rPr lang="fr-FR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cxnSp>
        <p:nvCxnSpPr>
          <p:cNvPr id="24" name="Connecteur droit avec flèche 23"/>
          <p:cNvCxnSpPr>
            <a:stCxn id="14" idx="3"/>
            <a:endCxn id="19" idx="1"/>
          </p:cNvCxnSpPr>
          <p:nvPr/>
        </p:nvCxnSpPr>
        <p:spPr>
          <a:xfrm>
            <a:off x="2483768" y="2132856"/>
            <a:ext cx="504056" cy="504056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endCxn id="20" idx="1"/>
          </p:cNvCxnSpPr>
          <p:nvPr/>
        </p:nvCxnSpPr>
        <p:spPr>
          <a:xfrm>
            <a:off x="2483768" y="5085184"/>
            <a:ext cx="504056" cy="576064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endCxn id="21" idx="1"/>
          </p:cNvCxnSpPr>
          <p:nvPr/>
        </p:nvCxnSpPr>
        <p:spPr>
          <a:xfrm>
            <a:off x="2483768" y="3645024"/>
            <a:ext cx="504056" cy="504056"/>
          </a:xfrm>
          <a:prstGeom prst="straightConnector1">
            <a:avLst/>
          </a:prstGeom>
          <a:ln w="1016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425101" y="107340"/>
            <a:ext cx="2299027" cy="400110"/>
          </a:xfrm>
          <a:prstGeom prst="rect">
            <a:avLst/>
          </a:prstGeom>
          <a:ln w="635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RECAPITULATIF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843808" y="548680"/>
            <a:ext cx="3528392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IV-CONCLUSION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772816"/>
            <a:ext cx="8352928" cy="4248472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55576" y="2049810"/>
            <a:ext cx="792088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-Une diarrhée est dite chronique lorsqu’elle évolue depuis plus d’un mois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 Les causes de diarrhée chronique sont très nombreuses, et le diagnostic étiologique requiert une bonne connaissance des mécanismes et des causes de diarrhée chronique.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latin typeface="Comic Sans MS" pitchFamily="66" charset="0"/>
              </a:rPr>
              <a:t>ANY QUESTIONS OR FOR MORE INFORMATIONS</a:t>
            </a:r>
            <a:endParaRPr lang="fr-FR" b="1" dirty="0">
              <a:latin typeface="Comic Sans MS" pitchFamily="66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4005064"/>
            <a:ext cx="7772400" cy="1338262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mustaphaboumendjel@gmail.com</a:t>
            </a:r>
            <a:endParaRPr lang="fr-FR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51520" y="1484784"/>
            <a:ext cx="5256584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2-Diagnostic différentiel :</a:t>
            </a:r>
            <a:endParaRPr lang="fr-FR" sz="36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27584" y="2276872"/>
            <a:ext cx="7416824" cy="432048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971600" y="2298352"/>
            <a:ext cx="72008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-La fausse diarrhée des constipés :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CenturyGothic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due à l'exsudation de la muqueuse colique au contact de selles dures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-L’incontinence anale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-La diarrhée factice induite par les laxatifs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140968"/>
            <a:ext cx="367240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3528" y="548680"/>
            <a:ext cx="8568952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II-DEMARCHE CLINIQUE ET PARA CLINIQUE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51520" y="1484784"/>
            <a:ext cx="3960440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1-Interrogatoire :</a:t>
            </a:r>
            <a:endParaRPr lang="fr-FR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72008" y="517128"/>
          <a:ext cx="88924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251520" y="2996952"/>
            <a:ext cx="8640960" cy="36004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539552" y="2974302"/>
            <a:ext cx="813690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ATCDs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familiaux ou personnels de TFI ou de néoplasies.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ATCDs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personnels de résection intestinale, d'irradiation abdomino-pelvienne, d'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endocrinopathie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les antécédents familiaux de MICI, de maladie cœliaque et de </a:t>
            </a:r>
            <a:r>
              <a:rPr lang="fr-FR" sz="2400" dirty="0" err="1" smtClean="0">
                <a:latin typeface="Comic Sans MS" pitchFamily="66" charset="0"/>
              </a:rPr>
              <a:t>polypose</a:t>
            </a:r>
            <a:r>
              <a:rPr lang="fr-FR" sz="2400" dirty="0" smtClean="0">
                <a:latin typeface="Comic Sans MS" pitchFamily="66" charset="0"/>
              </a:rPr>
              <a:t> recto colique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Intolérance alimentaire. 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les voyages avant le début de la diarrhée.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les médicaments pris dans les 3 mois : AINS et ATB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3528" y="548680"/>
            <a:ext cx="8568952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II-DEMARCHE CLINIQUE ET PARA CLINIQUE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51520" y="1484784"/>
            <a:ext cx="3960440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1-Interrogatoire :</a:t>
            </a:r>
            <a:endParaRPr lang="fr-FR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72008" y="517128"/>
          <a:ext cx="88924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251520" y="2996952"/>
            <a:ext cx="8640960" cy="3744416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23528" y="2996952"/>
            <a:ext cx="85689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000" b="1" dirty="0"/>
              <a:t>-l’ancienneté de la diarrhée : ancienne ou récente</a:t>
            </a:r>
          </a:p>
          <a:p>
            <a:r>
              <a:rPr lang="fr-FR" sz="2000" b="1" dirty="0"/>
              <a:t>-le mode d’apparition : brutal ou progressif</a:t>
            </a:r>
          </a:p>
          <a:p>
            <a:r>
              <a:rPr lang="fr-FR" sz="2000" b="1" dirty="0"/>
              <a:t>-facteurs </a:t>
            </a:r>
            <a:r>
              <a:rPr lang="fr-FR" sz="2000" b="1" dirty="0" err="1"/>
              <a:t>déclenchants</a:t>
            </a:r>
            <a:r>
              <a:rPr lang="fr-FR" sz="2000" b="1" dirty="0"/>
              <a:t> : aliments, </a:t>
            </a:r>
            <a:r>
              <a:rPr lang="fr-FR" sz="2000" b="1" dirty="0" smtClean="0"/>
              <a:t>médicaments, stress…</a:t>
            </a:r>
            <a:endParaRPr lang="fr-FR" sz="2000" b="1" dirty="0"/>
          </a:p>
          <a:p>
            <a:r>
              <a:rPr lang="fr-FR" sz="2000" b="1" dirty="0"/>
              <a:t>-caractères de la selle : </a:t>
            </a:r>
          </a:p>
          <a:p>
            <a:r>
              <a:rPr lang="fr-FR" sz="2000" b="1" dirty="0"/>
              <a:t>   /Nombre de selles par jour : nombreuses ≈ origine colique </a:t>
            </a:r>
          </a:p>
          <a:p>
            <a:r>
              <a:rPr lang="fr-FR" sz="2000" b="1" dirty="0"/>
              <a:t>   /Abondance des selles : abondantes et volumineuses ≈ origine </a:t>
            </a:r>
            <a:r>
              <a:rPr lang="fr-FR" sz="2000" b="1" dirty="0" err="1"/>
              <a:t>grêlique</a:t>
            </a:r>
            <a:r>
              <a:rPr lang="fr-FR" sz="2000" b="1" dirty="0"/>
              <a:t>  </a:t>
            </a:r>
          </a:p>
          <a:p>
            <a:r>
              <a:rPr lang="fr-FR" sz="2000" b="1" dirty="0"/>
              <a:t>   /Horaire de la selle : per ou post prandiale (diarrhée motrice), uniquement </a:t>
            </a:r>
          </a:p>
          <a:p>
            <a:r>
              <a:rPr lang="fr-FR" sz="2000" b="1" dirty="0"/>
              <a:t>    diurne (colon irritable), diurne et nocturne (diarrhée de cause organique)</a:t>
            </a:r>
          </a:p>
          <a:p>
            <a:r>
              <a:rPr lang="fr-FR" sz="2000" b="1" dirty="0"/>
              <a:t>   /Aspect des selles : </a:t>
            </a:r>
            <a:r>
              <a:rPr lang="fr-FR" sz="2000" b="1" dirty="0" smtClean="0"/>
              <a:t>graisseux </a:t>
            </a:r>
            <a:r>
              <a:rPr lang="fr-FR" sz="2000" b="1" dirty="0"/>
              <a:t>(diarrhée avec malabsorption),  présence </a:t>
            </a:r>
          </a:p>
          <a:p>
            <a:r>
              <a:rPr lang="fr-FR" sz="2000" b="1" dirty="0"/>
              <a:t>   d’aliments non digérés (diarrhée motrice), présence de glaires, de sang, de </a:t>
            </a:r>
            <a:r>
              <a:rPr lang="fr-FR" sz="2000" b="1" dirty="0" smtClean="0"/>
              <a:t> </a:t>
            </a:r>
          </a:p>
          <a:p>
            <a:r>
              <a:rPr lang="fr-FR" sz="2000" b="1" dirty="0" smtClean="0"/>
              <a:t>    pus  (</a:t>
            </a:r>
            <a:r>
              <a:rPr lang="fr-FR" sz="2000" b="1" dirty="0"/>
              <a:t>diarrhée exsudative).</a:t>
            </a:r>
          </a:p>
          <a:p>
            <a:r>
              <a:rPr lang="fr-FR" sz="2000" b="1" dirty="0"/>
              <a:t>   /Facteurs sédatifs : le jeûne, les antibiotiques, les ralentisseurs du transit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3528" y="548680"/>
            <a:ext cx="8568952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II-DEMARCHE CLINIQUE ET PARA CLINIQUE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51520" y="1484784"/>
            <a:ext cx="3960440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1-Interrogatoire :</a:t>
            </a:r>
            <a:endParaRPr lang="fr-FR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72008" y="517128"/>
          <a:ext cx="88924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251520" y="2996952"/>
            <a:ext cx="8640960" cy="3600400"/>
          </a:xfrm>
          <a:prstGeom prst="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539552" y="2912747"/>
            <a:ext cx="813690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3200" b="1" dirty="0" smtClean="0"/>
              <a:t>signes </a:t>
            </a:r>
            <a:r>
              <a:rPr lang="fr-FR" sz="3200" b="1" dirty="0"/>
              <a:t>digestifs : douleurs abdominales, hémorragie digestive, syndrome </a:t>
            </a:r>
            <a:r>
              <a:rPr lang="fr-FR" sz="3200" b="1" dirty="0" smtClean="0"/>
              <a:t>rectal, syndrome de Koenig, ballonnement abdominal</a:t>
            </a:r>
            <a:endParaRPr lang="fr-FR" sz="3200" b="1" dirty="0"/>
          </a:p>
          <a:p>
            <a:pPr>
              <a:buFont typeface="Wingdings" pitchFamily="2" charset="2"/>
              <a:buChar char="Ø"/>
            </a:pPr>
            <a:r>
              <a:rPr lang="fr-FR" sz="3200" b="1" dirty="0" smtClean="0"/>
              <a:t>signes </a:t>
            </a:r>
            <a:r>
              <a:rPr lang="fr-FR" sz="3200" b="1" dirty="0"/>
              <a:t>extra digestifs : fièvre, crampes, arthralgies, céphalées, asthénie, perte de poids.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3528" y="548680"/>
            <a:ext cx="8568952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II-DEMARCHE CLINIQUE ET PARA CLINIQUE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51520" y="1484784"/>
            <a:ext cx="4464496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2-Examen clinique :</a:t>
            </a:r>
            <a:endParaRPr lang="fr-FR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Diagramme 6"/>
          <p:cNvGraphicFramePr/>
          <p:nvPr/>
        </p:nvGraphicFramePr>
        <p:xfrm>
          <a:off x="395536" y="2276872"/>
          <a:ext cx="842493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0" name="AutoShape 2" descr="Résultat de recherche d'images pour &quot;dermatite herpétiforme maladie coelia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7904" y="4365104"/>
            <a:ext cx="280035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7904" y="4365104"/>
            <a:ext cx="2808311" cy="1825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3528" y="548680"/>
            <a:ext cx="8568952" cy="72008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II-DEMARCHE CLINIQUE ET PARA CLINIQUE</a:t>
            </a:r>
            <a:endParaRPr lang="fr-FR" sz="3200" b="1" dirty="0">
              <a:solidFill>
                <a:schemeClr val="tx1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51520" y="1484784"/>
            <a:ext cx="6048672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635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1-Examens complémentaires :</a:t>
            </a:r>
            <a:endParaRPr lang="fr-FR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132184" y="620688"/>
          <a:ext cx="86162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3027724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/FNS (recherche d'anémie carentielle) 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/</a:t>
            </a:r>
            <a:r>
              <a:rPr lang="fr-FR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VS et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CRP  (syndrome inflammatoire) 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/Ionogramme sanguin avec Na+,</a:t>
            </a:r>
            <a:r>
              <a:rPr kumimoji="0" lang="fr-FR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k+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ca++</a:t>
            </a:r>
            <a:r>
              <a:rPr kumimoji="0" lang="fr-FR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P,</a:t>
            </a:r>
            <a:r>
              <a:rPr kumimoji="0" lang="fr-FR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2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Mg+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/La fonction rénale (urémie, </a:t>
            </a: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créatininémie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/</a:t>
            </a: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Ferritinémie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vitamine B12 et </a:t>
            </a: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folates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sériques 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/TP (taux bas en cas de malabsorption de la vitamine K) 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/Électrophorèse des protéines (hypo-albuminémie par exsudation).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/Bilan lipidique : cholestérol et triglycérides 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/Coproculture et parasitologie des selles 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/Glycémie à jeun (diabète)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/TSH (hyperthyroïdie) 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/sérologie VIH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6" name="Flèche vers le bas 5"/>
          <p:cNvSpPr/>
          <p:nvPr/>
        </p:nvSpPr>
        <p:spPr>
          <a:xfrm>
            <a:off x="251520" y="3068960"/>
            <a:ext cx="288032" cy="3744416"/>
          </a:xfrm>
          <a:prstGeom prst="downArrow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1175</TotalTime>
  <Words>1275</Words>
  <Application>Microsoft Office PowerPoint</Application>
  <PresentationFormat>Affichage à l'écran (4:3)</PresentationFormat>
  <Paragraphs>466</Paragraphs>
  <Slides>33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43" baseType="lpstr">
      <vt:lpstr>Arial</vt:lpstr>
      <vt:lpstr>Calibri</vt:lpstr>
      <vt:lpstr>CenturyGothic</vt:lpstr>
      <vt:lpstr>Comic Sans MS</vt:lpstr>
      <vt:lpstr>Franklin Gothic Book</vt:lpstr>
      <vt:lpstr>Perpetua</vt:lpstr>
      <vt:lpstr>Times New Roman</vt:lpstr>
      <vt:lpstr>Wingdings</vt:lpstr>
      <vt:lpstr>Wingdings 2</vt:lpstr>
      <vt:lpstr>Capitaux</vt:lpstr>
      <vt:lpstr>Diarrhées Chroniques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ANY QUESTIONS OR FOR MORE INFORMATIONS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Diarrhées Chroniques</dc:title>
  <dc:creator>ency-education.com</dc:creator>
  <cp:lastModifiedBy>Sohaib Lezzar87</cp:lastModifiedBy>
  <cp:revision>49</cp:revision>
  <dcterms:created xsi:type="dcterms:W3CDTF">2015-09-12T09:35:48Z</dcterms:created>
  <dcterms:modified xsi:type="dcterms:W3CDTF">2016-04-24T13:54:11Z</dcterms:modified>
</cp:coreProperties>
</file>