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1" r:id="rId7"/>
    <p:sldId id="262" r:id="rId8"/>
    <p:sldId id="263" r:id="rId9"/>
    <p:sldId id="264" r:id="rId10"/>
    <p:sldId id="277" r:id="rId11"/>
    <p:sldId id="265" r:id="rId12"/>
    <p:sldId id="267" r:id="rId13"/>
    <p:sldId id="268" r:id="rId14"/>
    <p:sldId id="269" r:id="rId15"/>
    <p:sldId id="270" r:id="rId16"/>
    <p:sldId id="271" r:id="rId17"/>
    <p:sldId id="285" r:id="rId18"/>
    <p:sldId id="272" r:id="rId19"/>
    <p:sldId id="273" r:id="rId20"/>
    <p:sldId id="274" r:id="rId21"/>
    <p:sldId id="275" r:id="rId22"/>
    <p:sldId id="276" r:id="rId23"/>
    <p:sldId id="284" r:id="rId24"/>
    <p:sldId id="283" r:id="rId25"/>
    <p:sldId id="282" r:id="rId26"/>
    <p:sldId id="278" r:id="rId27"/>
    <p:sldId id="280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91AA-7683-4887-A18F-2E4A00F982A4}" type="datetimeFigureOut">
              <a:rPr lang="fr-FR" smtClean="0"/>
              <a:pPr/>
              <a:t>06/12/2015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5275-0C0C-4E56-9792-D1D5A965A9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91AA-7683-4887-A18F-2E4A00F982A4}" type="datetimeFigureOut">
              <a:rPr lang="fr-FR" smtClean="0"/>
              <a:pPr/>
              <a:t>06/12/2015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5275-0C0C-4E56-9792-D1D5A965A9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91AA-7683-4887-A18F-2E4A00F982A4}" type="datetimeFigureOut">
              <a:rPr lang="fr-FR" smtClean="0"/>
              <a:pPr/>
              <a:t>06/12/2015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5275-0C0C-4E56-9792-D1D5A965A9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91AA-7683-4887-A18F-2E4A00F982A4}" type="datetimeFigureOut">
              <a:rPr lang="fr-FR" smtClean="0"/>
              <a:pPr/>
              <a:t>06/12/2015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5275-0C0C-4E56-9792-D1D5A965A9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91AA-7683-4887-A18F-2E4A00F982A4}" type="datetimeFigureOut">
              <a:rPr lang="fr-FR" smtClean="0"/>
              <a:pPr/>
              <a:t>06/12/2015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5275-0C0C-4E56-9792-D1D5A965A9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91AA-7683-4887-A18F-2E4A00F982A4}" type="datetimeFigureOut">
              <a:rPr lang="fr-FR" smtClean="0"/>
              <a:pPr/>
              <a:t>06/12/2015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5275-0C0C-4E56-9792-D1D5A965A9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91AA-7683-4887-A18F-2E4A00F982A4}" type="datetimeFigureOut">
              <a:rPr lang="fr-FR" smtClean="0"/>
              <a:pPr/>
              <a:t>06/12/2015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5275-0C0C-4E56-9792-D1D5A965A9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91AA-7683-4887-A18F-2E4A00F982A4}" type="datetimeFigureOut">
              <a:rPr lang="fr-FR" smtClean="0"/>
              <a:pPr/>
              <a:t>06/12/2015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5275-0C0C-4E56-9792-D1D5A965A9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91AA-7683-4887-A18F-2E4A00F982A4}" type="datetimeFigureOut">
              <a:rPr lang="fr-FR" smtClean="0"/>
              <a:pPr/>
              <a:t>06/12/2015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5275-0C0C-4E56-9792-D1D5A965A9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91AA-7683-4887-A18F-2E4A00F982A4}" type="datetimeFigureOut">
              <a:rPr lang="fr-FR" smtClean="0"/>
              <a:pPr/>
              <a:t>06/12/2015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5275-0C0C-4E56-9792-D1D5A965A9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91AA-7683-4887-A18F-2E4A00F982A4}" type="datetimeFigureOut">
              <a:rPr lang="fr-FR" smtClean="0"/>
              <a:pPr/>
              <a:t>06/12/2015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5275-0C0C-4E56-9792-D1D5A965A9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91AA-7683-4887-A18F-2E4A00F982A4}" type="datetimeFigureOut">
              <a:rPr lang="fr-FR" smtClean="0"/>
              <a:pPr/>
              <a:t>06/12/2015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E5275-0C0C-4E56-9792-D1D5A965A9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1"/>
            <a:ext cx="8215370" cy="2285992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LES  CONTUSIONS ABDOMINALES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2143116"/>
            <a:ext cx="4643470" cy="3857652"/>
          </a:xfrm>
        </p:spPr>
        <p:txBody>
          <a:bodyPr/>
          <a:lstStyle/>
          <a:p>
            <a:endParaRPr lang="fr-FR" dirty="0" smtClean="0"/>
          </a:p>
          <a:p>
            <a:r>
              <a:rPr lang="fr-FR" b="1" dirty="0" smtClean="0">
                <a:solidFill>
                  <a:schemeClr val="tx1"/>
                </a:solidFill>
              </a:rPr>
              <a:t>Dr A.DOUMANI</a:t>
            </a:r>
          </a:p>
          <a:p>
            <a:endParaRPr lang="fr-FR" b="1" dirty="0" smtClean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</a:rPr>
              <a:t>E.H.DIDOUCHE MOURAD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Constantine.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143116"/>
            <a:ext cx="3357586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357214"/>
            <a:ext cx="8229600" cy="14287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285728"/>
            <a:ext cx="9001156" cy="657227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fr-FR" u="sng" dirty="0" smtClean="0">
                <a:solidFill>
                  <a:srgbClr val="00B050"/>
                </a:solidFill>
              </a:rPr>
              <a:t>- Mise en condition du malade:</a:t>
            </a:r>
          </a:p>
          <a:p>
            <a:pPr>
              <a:buNone/>
            </a:pPr>
            <a:r>
              <a:rPr lang="fr-FR" sz="2800" dirty="0" smtClean="0"/>
              <a:t>- abord vasculaire suffisant :remplissage et prélèvement (FNS,  groupage , hématocrite, bilan d’hémostase , bilan rénal, ionogramme sanguin ).</a:t>
            </a:r>
          </a:p>
          <a:p>
            <a:pPr>
              <a:buNone/>
            </a:pPr>
            <a:r>
              <a:rPr lang="fr-FR" sz="2800" dirty="0" smtClean="0"/>
              <a:t>- assistance respiratoire: libération des VAS+O2, ventilation assistée, drainage thoracique si épanchement pleural.</a:t>
            </a:r>
          </a:p>
          <a:p>
            <a:pPr>
              <a:buNone/>
            </a:pPr>
            <a:r>
              <a:rPr lang="fr-FR" sz="2800" dirty="0" smtClean="0"/>
              <a:t> -SNG</a:t>
            </a:r>
          </a:p>
          <a:p>
            <a:pPr>
              <a:buNone/>
            </a:pPr>
            <a:r>
              <a:rPr lang="fr-FR" sz="2800" dirty="0" smtClean="0"/>
              <a:t> - lutter contre l’hypothermie.</a:t>
            </a:r>
          </a:p>
          <a:p>
            <a:pPr>
              <a:buNone/>
            </a:pPr>
            <a:r>
              <a:rPr lang="fr-FR" sz="2800" dirty="0" smtClean="0"/>
              <a:t> - sondage vésical (proscrit avant d’ éliminer une lésion urétrale ).</a:t>
            </a:r>
          </a:p>
          <a:p>
            <a:pPr>
              <a:buNone/>
            </a:pPr>
            <a:r>
              <a:rPr lang="fr-FR" sz="2800" dirty="0" smtClean="0"/>
              <a:t>- Immobilisation des fractures.</a:t>
            </a:r>
            <a:endParaRPr lang="fr-FR" sz="2800" dirty="0" smtClean="0">
              <a:solidFill>
                <a:srgbClr val="0070C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500090"/>
            <a:ext cx="8229600" cy="285752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472518" cy="6643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u="sng" dirty="0" smtClean="0">
                <a:solidFill>
                  <a:srgbClr val="0070C0"/>
                </a:solidFill>
              </a:rPr>
              <a:t>B-Examen clinique:</a:t>
            </a:r>
          </a:p>
          <a:p>
            <a:pPr>
              <a:buFont typeface="Wingdings" pitchFamily="2" charset="2"/>
              <a:buChar char="Ø"/>
            </a:pPr>
            <a:r>
              <a:rPr lang="fr-FR" sz="2800" b="1" dirty="0" smtClean="0"/>
              <a:t>L’ Interrogatoire :</a:t>
            </a:r>
          </a:p>
          <a:p>
            <a:pPr>
              <a:buNone/>
            </a:pPr>
            <a:r>
              <a:rPr lang="fr-FR" sz="2800" i="1" u="sng" dirty="0" smtClean="0"/>
              <a:t>Pour l’accident</a:t>
            </a:r>
            <a:r>
              <a:rPr lang="fr-FR" sz="2800" dirty="0" smtClean="0"/>
              <a:t>: date, heure, lieu , mécanismes, moyens et délai de transfert.</a:t>
            </a:r>
          </a:p>
          <a:p>
            <a:pPr>
              <a:buNone/>
            </a:pPr>
            <a:r>
              <a:rPr lang="fr-FR" sz="2800" i="1" u="sng" dirty="0" smtClean="0"/>
              <a:t>Pour l’accidenté</a:t>
            </a:r>
            <a:r>
              <a:rPr lang="fr-FR" sz="2800" dirty="0" smtClean="0"/>
              <a:t>: état civil, antécédents ,préciser l’existence de douleurs abdominales, de vomissements, d’hémorragies digestives, d’hématurie , HDR, soins reçus… </a:t>
            </a:r>
          </a:p>
          <a:p>
            <a:pPr>
              <a:buFont typeface="Wingdings" pitchFamily="2" charset="2"/>
              <a:buChar char="Ø"/>
            </a:pPr>
            <a:r>
              <a:rPr lang="fr-FR" sz="2800" b="1" dirty="0" smtClean="0"/>
              <a:t>un examen général: </a:t>
            </a:r>
            <a:r>
              <a:rPr lang="fr-FR" sz="2800" dirty="0" smtClean="0"/>
              <a:t>avec recueil des constantes du patient: T°, FC , TA , SaO2, FR, diurèse horaire, état de conscience, coloration des muqueuses, poids, taille.</a:t>
            </a:r>
          </a:p>
          <a:p>
            <a:pPr>
              <a:buNone/>
            </a:pP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331495"/>
            <a:ext cx="8229600" cy="45719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fr-FR" sz="2800" b="1" dirty="0" smtClean="0"/>
              <a:t>Examen physique:</a:t>
            </a:r>
          </a:p>
          <a:p>
            <a:pPr>
              <a:buNone/>
            </a:pPr>
            <a:r>
              <a:rPr lang="fr-FR" sz="2800" dirty="0" smtClean="0">
                <a:solidFill>
                  <a:srgbClr val="00B050"/>
                </a:solidFill>
              </a:rPr>
              <a:t>-</a:t>
            </a:r>
            <a:r>
              <a:rPr lang="fr-FR" sz="2800" u="sng" dirty="0" smtClean="0">
                <a:solidFill>
                  <a:srgbClr val="00B050"/>
                </a:solidFill>
              </a:rPr>
              <a:t> Inspection: </a:t>
            </a:r>
            <a:r>
              <a:rPr lang="fr-FR" sz="2800" dirty="0" smtClean="0"/>
              <a:t>rechercher</a:t>
            </a:r>
          </a:p>
          <a:p>
            <a:pPr>
              <a:buNone/>
            </a:pPr>
            <a:r>
              <a:rPr lang="fr-FR" sz="2800" dirty="0" smtClean="0"/>
              <a:t>- Des traces d’impact :hématome ,ecchymose ,érosion cutanée , marque de la ceinture de sécurité.</a:t>
            </a:r>
          </a:p>
          <a:p>
            <a:pPr>
              <a:buFontTx/>
              <a:buChar char="-"/>
            </a:pPr>
            <a:r>
              <a:rPr lang="fr-FR" sz="2800" dirty="0" smtClean="0"/>
              <a:t>Distension abdominale anormale.</a:t>
            </a:r>
          </a:p>
          <a:p>
            <a:pPr>
              <a:buFontTx/>
              <a:buChar char="-"/>
            </a:pPr>
            <a:r>
              <a:rPr lang="fr-FR" sz="2800" dirty="0" smtClean="0"/>
              <a:t>Respiration abdominale.</a:t>
            </a:r>
          </a:p>
          <a:p>
            <a:pPr>
              <a:buNone/>
            </a:pPr>
            <a:r>
              <a:rPr lang="fr-FR" sz="2800" u="sng" dirty="0" smtClean="0">
                <a:solidFill>
                  <a:srgbClr val="00B050"/>
                </a:solidFill>
              </a:rPr>
              <a:t>- Palpation</a:t>
            </a:r>
            <a:r>
              <a:rPr lang="fr-FR" sz="2800" dirty="0" smtClean="0"/>
              <a:t>: chercher</a:t>
            </a:r>
          </a:p>
          <a:p>
            <a:pPr>
              <a:buFontTx/>
              <a:buChar char="-"/>
            </a:pPr>
            <a:r>
              <a:rPr lang="fr-FR" sz="2800" dirty="0" smtClean="0"/>
              <a:t>une douleur provoquée , une défense, une contracture.</a:t>
            </a:r>
          </a:p>
          <a:p>
            <a:pPr>
              <a:buFontTx/>
              <a:buChar char="-"/>
            </a:pPr>
            <a:r>
              <a:rPr lang="fr-FR" sz="2800" dirty="0" smtClean="0"/>
              <a:t>Palpation des fosses lombaires.</a:t>
            </a:r>
          </a:p>
          <a:p>
            <a:pPr>
              <a:buFontTx/>
              <a:buChar char="-"/>
            </a:pPr>
            <a:r>
              <a:rPr lang="fr-FR" sz="2800" dirty="0" smtClean="0"/>
              <a:t>Ecarter les ailes iliaques.</a:t>
            </a:r>
          </a:p>
          <a:p>
            <a:pPr>
              <a:buNone/>
            </a:pPr>
            <a:r>
              <a:rPr lang="fr-FR" sz="2800" u="sng" dirty="0" smtClean="0">
                <a:solidFill>
                  <a:srgbClr val="00B050"/>
                </a:solidFill>
              </a:rPr>
              <a:t>- Percussion:</a:t>
            </a:r>
          </a:p>
          <a:p>
            <a:pPr>
              <a:buFontTx/>
              <a:buChar char="-"/>
            </a:pPr>
            <a:r>
              <a:rPr lang="fr-FR" sz="2800" dirty="0" smtClean="0"/>
              <a:t>matité des flancs, sonorité pré hépatique, hématome péri rénal.</a:t>
            </a:r>
          </a:p>
          <a:p>
            <a:pPr>
              <a:buFontTx/>
              <a:buChar char="-"/>
            </a:pPr>
            <a:r>
              <a:rPr lang="fr-FR" sz="2800" u="sng" dirty="0" smtClean="0">
                <a:solidFill>
                  <a:srgbClr val="00B050"/>
                </a:solidFill>
              </a:rPr>
              <a:t>Auscultation </a:t>
            </a:r>
          </a:p>
          <a:p>
            <a:pPr>
              <a:buFontTx/>
              <a:buChar char="-"/>
            </a:pPr>
            <a:r>
              <a:rPr lang="fr-FR" sz="2800" u="sng" dirty="0" smtClean="0">
                <a:solidFill>
                  <a:srgbClr val="00B050"/>
                </a:solidFill>
              </a:rPr>
              <a:t> touchers pelviens</a:t>
            </a:r>
            <a:r>
              <a:rPr lang="fr-FR" sz="2800" dirty="0" smtClean="0"/>
              <a:t>(rectal et vaginal)</a:t>
            </a:r>
          </a:p>
          <a:p>
            <a:pPr>
              <a:buFontTx/>
              <a:buChar char="-"/>
            </a:pP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-500090"/>
            <a:ext cx="8229600" cy="214314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r>
              <a:rPr lang="fr-FR" dirty="0" smtClean="0">
                <a:solidFill>
                  <a:srgbClr val="00B050"/>
                </a:solidFill>
              </a:rPr>
              <a:t>Examen systématiquement des urines </a:t>
            </a:r>
            <a:r>
              <a:rPr lang="fr-FR" dirty="0" smtClean="0"/>
              <a:t>recherche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smtClean="0"/>
              <a:t>une hématurie macroscopique ou  microscopique.</a:t>
            </a:r>
          </a:p>
          <a:p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Examen systématique des autres appareils: </a:t>
            </a:r>
            <a:r>
              <a:rPr lang="fr-FR" dirty="0" smtClean="0"/>
              <a:t>thorax , crane ,membres , rachis.</a:t>
            </a:r>
          </a:p>
          <a:p>
            <a:endParaRPr lang="fr-FR" dirty="0" smtClean="0"/>
          </a:p>
          <a:p>
            <a:r>
              <a:rPr lang="fr-FR" dirty="0" smtClean="0"/>
              <a:t>Au terme de ce bilan clinique et biologique,</a:t>
            </a:r>
          </a:p>
          <a:p>
            <a:pPr>
              <a:buNone/>
            </a:pPr>
            <a:r>
              <a:rPr lang="fr-FR" dirty="0" smtClean="0"/>
              <a:t>         trois situations sont possibles: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       1. URGENCE OPERATOIRE EXTREME</a:t>
            </a:r>
          </a:p>
          <a:p>
            <a:pPr>
              <a:buNone/>
            </a:pPr>
            <a:r>
              <a:rPr lang="fr-FR" dirty="0" smtClean="0"/>
              <a:t>      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2. EXAMEN CLINIQUE ANORMAL</a:t>
            </a:r>
          </a:p>
          <a:p>
            <a:pPr>
              <a:buNone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       3. EXAMEN CLINIQUE NORMAL</a:t>
            </a:r>
          </a:p>
        </p:txBody>
      </p:sp>
      <p:sp>
        <p:nvSpPr>
          <p:cNvPr id="4" name="Flèche vers le bas 3"/>
          <p:cNvSpPr/>
          <p:nvPr/>
        </p:nvSpPr>
        <p:spPr>
          <a:xfrm>
            <a:off x="4214810" y="4286256"/>
            <a:ext cx="48463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accent2">
                    <a:lumMod val="50000"/>
                  </a:schemeClr>
                </a:solidFill>
              </a:rPr>
              <a:t>Première situation: urgence opératoire extrême</a:t>
            </a:r>
            <a:endParaRPr lang="fr-FR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/>
          <a:lstStyle/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b="1" dirty="0" smtClean="0"/>
              <a:t>choc hémorragique non contrôlé</a:t>
            </a:r>
            <a:r>
              <a:rPr lang="fr-FR" dirty="0" smtClean="0"/>
              <a:t>:          </a:t>
            </a:r>
            <a:r>
              <a:rPr lang="fr-FR" sz="2800" dirty="0" smtClean="0"/>
              <a:t>signes de </a:t>
            </a:r>
            <a:r>
              <a:rPr lang="fr-FR" sz="2800" b="1" dirty="0" smtClean="0"/>
              <a:t>péritonite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 smtClean="0"/>
              <a:t>    </a:t>
            </a:r>
            <a:r>
              <a:rPr lang="fr-FR" sz="2800" dirty="0" smtClean="0"/>
              <a:t>pâleur, sueurs froides,                                   vomissements</a:t>
            </a:r>
          </a:p>
          <a:p>
            <a:pPr>
              <a:buNone/>
            </a:pPr>
            <a:r>
              <a:rPr lang="fr-FR" sz="2800" dirty="0" smtClean="0"/>
              <a:t>    agitation, pouls filant, TA basse,                  </a:t>
            </a:r>
            <a:r>
              <a:rPr lang="fr-FR" sz="2800" dirty="0" smtClean="0">
                <a:solidFill>
                  <a:srgbClr val="FF0000"/>
                </a:solidFill>
              </a:rPr>
              <a:t>contracture</a:t>
            </a:r>
          </a:p>
          <a:p>
            <a:pPr>
              <a:buNone/>
            </a:pPr>
            <a:r>
              <a:rPr lang="fr-FR" sz="2800" dirty="0" smtClean="0"/>
              <a:t>   oligurie, polypnée, </a:t>
            </a:r>
            <a:r>
              <a:rPr lang="fr-FR" sz="2800" dirty="0" smtClean="0">
                <a:solidFill>
                  <a:srgbClr val="FF0000"/>
                </a:solidFill>
              </a:rPr>
              <a:t>échec                              </a:t>
            </a:r>
            <a:r>
              <a:rPr lang="fr-FR" sz="2800" dirty="0" smtClean="0"/>
              <a:t>TR+TV douloureux </a:t>
            </a: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   du remplissage+++</a:t>
            </a:r>
          </a:p>
          <a:p>
            <a:endParaRPr lang="fr-FR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                                   Chirurgie en urgence</a:t>
            </a: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                                          Pas d’imagerie</a:t>
            </a:r>
          </a:p>
          <a:p>
            <a:pPr>
              <a:buNone/>
            </a:pPr>
            <a:endParaRPr lang="fr-FR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2800" dirty="0">
              <a:solidFill>
                <a:srgbClr val="FF0000"/>
              </a:solidFill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6215074" y="857232"/>
            <a:ext cx="1071570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rot="10800000" flipV="1">
            <a:off x="2643174" y="857232"/>
            <a:ext cx="100013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ccolade ouvrante 13"/>
          <p:cNvSpPr/>
          <p:nvPr/>
        </p:nvSpPr>
        <p:spPr>
          <a:xfrm>
            <a:off x="0" y="2214554"/>
            <a:ext cx="331439" cy="21431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vers le bas 15"/>
          <p:cNvSpPr/>
          <p:nvPr/>
        </p:nvSpPr>
        <p:spPr>
          <a:xfrm>
            <a:off x="4500562" y="421481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Accolade ouvrante 7"/>
          <p:cNvSpPr/>
          <p:nvPr/>
        </p:nvSpPr>
        <p:spPr>
          <a:xfrm>
            <a:off x="6000760" y="2214554"/>
            <a:ext cx="214314" cy="150019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57256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accent2">
                    <a:lumMod val="50000"/>
                  </a:schemeClr>
                </a:solidFill>
              </a:rPr>
              <a:t>Deuxième situation : tableau clinique moins alarmant</a:t>
            </a:r>
            <a:endParaRPr lang="fr-FR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/>
          <a:lstStyle/>
          <a:p>
            <a:pPr>
              <a:buNone/>
            </a:pPr>
            <a:r>
              <a:rPr lang="fr-FR" sz="2800" dirty="0" smtClean="0"/>
              <a:t> </a:t>
            </a:r>
          </a:p>
          <a:p>
            <a:pPr>
              <a:buNone/>
            </a:pPr>
            <a:r>
              <a:rPr lang="fr-FR" sz="2800" dirty="0" smtClean="0"/>
              <a:t>  Pas d’état de choc ou choc corrigé par le remplissage</a:t>
            </a:r>
          </a:p>
          <a:p>
            <a:pPr>
              <a:buNone/>
            </a:pPr>
            <a:r>
              <a:rPr lang="fr-FR" sz="2800" dirty="0" smtClean="0"/>
              <a:t>   Pas de péritonite</a:t>
            </a:r>
          </a:p>
          <a:p>
            <a:pPr>
              <a:buNone/>
            </a:pPr>
            <a:r>
              <a:rPr lang="fr-FR" sz="2800" dirty="0" smtClean="0"/>
              <a:t>   Mais </a:t>
            </a:r>
            <a:r>
              <a:rPr lang="fr-FR" sz="2800" b="1" dirty="0" smtClean="0"/>
              <a:t>examen clinique anormal</a:t>
            </a:r>
            <a:r>
              <a:rPr lang="fr-FR" sz="2800" dirty="0" smtClean="0"/>
              <a:t>: douleur, défense localisée, matité des flancs, … , sans certitude diagnostique. </a:t>
            </a:r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                             Explorations para cliniques</a:t>
            </a: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                surveillance clinique répétée concomitante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Accolade ouvrante 3"/>
          <p:cNvSpPr/>
          <p:nvPr/>
        </p:nvSpPr>
        <p:spPr>
          <a:xfrm>
            <a:off x="0" y="1428736"/>
            <a:ext cx="285720" cy="18573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bas 4"/>
          <p:cNvSpPr/>
          <p:nvPr/>
        </p:nvSpPr>
        <p:spPr>
          <a:xfrm>
            <a:off x="4000496" y="357187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-285776"/>
            <a:ext cx="8229600" cy="7143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fr-FR" dirty="0" smtClean="0">
                <a:solidFill>
                  <a:srgbClr val="FF0000"/>
                </a:solidFill>
              </a:rPr>
              <a:t>Explorations para cliniques :</a:t>
            </a:r>
          </a:p>
          <a:p>
            <a:pPr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 Radiographie abdomen sans préparation(ASP)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- un pneumopéritoine, </a:t>
            </a:r>
          </a:p>
          <a:p>
            <a:pPr>
              <a:buNone/>
            </a:pPr>
            <a:r>
              <a:rPr lang="fr-FR" sz="2800" dirty="0" smtClean="0"/>
              <a:t>  -un </a:t>
            </a:r>
            <a:r>
              <a:rPr lang="fr-FR" sz="2800" dirty="0" err="1" smtClean="0"/>
              <a:t>retropneumoperitoine</a:t>
            </a:r>
            <a:r>
              <a:rPr lang="fr-FR" sz="2800" dirty="0" smtClean="0"/>
              <a:t>,</a:t>
            </a:r>
          </a:p>
          <a:p>
            <a:pPr>
              <a:buNone/>
            </a:pPr>
            <a:r>
              <a:rPr lang="fr-FR" sz="2800" dirty="0" smtClean="0"/>
              <a:t>   - une grisaille (épanchement)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pPr>
              <a:lnSpc>
                <a:spcPct val="130000"/>
              </a:lnSpc>
              <a:buNone/>
            </a:pPr>
            <a:endParaRPr lang="fr-FR" sz="2800" dirty="0" smtClean="0"/>
          </a:p>
          <a:p>
            <a:pPr>
              <a:buFont typeface="Wingdings" pitchFamily="2" charset="2"/>
              <a:buChar char="Ø"/>
            </a:pPr>
            <a:endParaRPr lang="fr-FR" dirty="0">
              <a:solidFill>
                <a:srgbClr val="0070C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285992"/>
            <a:ext cx="4000528" cy="428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-428652"/>
            <a:ext cx="8229600" cy="214314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fr-FR" dirty="0" err="1" smtClean="0">
                <a:solidFill>
                  <a:srgbClr val="0070C0"/>
                </a:solidFill>
              </a:rPr>
              <a:t>Téléthorax</a:t>
            </a:r>
            <a:r>
              <a:rPr lang="fr-FR" dirty="0" smtClean="0">
                <a:solidFill>
                  <a:srgbClr val="0070C0"/>
                </a:solidFill>
              </a:rPr>
              <a:t>:</a:t>
            </a:r>
            <a:endParaRPr lang="fr-FR" dirty="0" smtClean="0"/>
          </a:p>
          <a:p>
            <a:pPr>
              <a:lnSpc>
                <a:spcPct val="130000"/>
              </a:lnSpc>
              <a:buNone/>
            </a:pPr>
            <a:r>
              <a:rPr lang="fr-FR" dirty="0" smtClean="0"/>
              <a:t>  </a:t>
            </a:r>
            <a:r>
              <a:rPr lang="fr-FR" sz="3000" dirty="0" smtClean="0"/>
              <a:t>- Surélévation des coupoles</a:t>
            </a:r>
          </a:p>
          <a:p>
            <a:pPr>
              <a:lnSpc>
                <a:spcPct val="130000"/>
              </a:lnSpc>
              <a:buNone/>
            </a:pPr>
            <a:r>
              <a:rPr lang="fr-FR" sz="3000" dirty="0" smtClean="0"/>
              <a:t>    diaphragmatiques,</a:t>
            </a:r>
          </a:p>
          <a:p>
            <a:pPr>
              <a:lnSpc>
                <a:spcPct val="130000"/>
              </a:lnSpc>
              <a:buNone/>
            </a:pPr>
            <a:r>
              <a:rPr lang="fr-FR" sz="3000" dirty="0" smtClean="0"/>
              <a:t>  - Clartés gazeuses en intra-thoracique,</a:t>
            </a:r>
          </a:p>
          <a:p>
            <a:pPr>
              <a:lnSpc>
                <a:spcPct val="130000"/>
              </a:lnSpc>
              <a:buNone/>
            </a:pPr>
            <a:r>
              <a:rPr lang="fr-FR" sz="3000" dirty="0" smtClean="0"/>
              <a:t>  - Fractures costales</a:t>
            </a:r>
            <a:r>
              <a:rPr lang="fr-FR" sz="3000" dirty="0" smtClean="0"/>
              <a:t>.</a:t>
            </a:r>
          </a:p>
          <a:p>
            <a:pPr>
              <a:lnSpc>
                <a:spcPct val="130000"/>
              </a:lnSpc>
              <a:buNone/>
            </a:pPr>
            <a:r>
              <a:rPr lang="fr-FR" sz="3000" smtClean="0"/>
              <a:t> </a:t>
            </a:r>
            <a:r>
              <a:rPr lang="fr-FR" sz="3000" smtClean="0"/>
              <a:t>-lésions </a:t>
            </a:r>
            <a:r>
              <a:rPr lang="fr-FR" sz="3000" dirty="0" smtClean="0"/>
              <a:t>pleuro pulmonaires associées.</a:t>
            </a:r>
            <a:endParaRPr lang="fr-FR" sz="3000" dirty="0" smtClean="0"/>
          </a:p>
          <a:p>
            <a:pPr>
              <a:lnSpc>
                <a:spcPct val="130000"/>
              </a:lnSpc>
              <a:buNone/>
            </a:pPr>
            <a:endParaRPr lang="fr-FR" sz="2800" dirty="0" smtClean="0"/>
          </a:p>
          <a:p>
            <a:pPr>
              <a:lnSpc>
                <a:spcPct val="130000"/>
              </a:lnSpc>
              <a:buNone/>
            </a:pPr>
            <a:endParaRPr lang="fr-FR" sz="2800" dirty="0" smtClean="0"/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Radiographie du bassin:</a:t>
            </a:r>
          </a:p>
          <a:p>
            <a:pPr>
              <a:lnSpc>
                <a:spcPct val="130000"/>
              </a:lnSpc>
              <a:buNone/>
            </a:pPr>
            <a:r>
              <a:rPr lang="fr-FR" dirty="0" smtClean="0"/>
              <a:t>-</a:t>
            </a:r>
            <a:r>
              <a:rPr lang="fr-FR" sz="3000" dirty="0" smtClean="0"/>
              <a:t>Fracture du bassin</a:t>
            </a:r>
            <a:r>
              <a:rPr lang="fr-FR" sz="2800" dirty="0" smtClean="0"/>
              <a:t>.</a:t>
            </a:r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Radiographie du rachis.</a:t>
            </a:r>
          </a:p>
          <a:p>
            <a:pPr>
              <a:lnSpc>
                <a:spcPct val="130000"/>
              </a:lnSpc>
              <a:buNone/>
            </a:pPr>
            <a:endParaRPr lang="fr-F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28604"/>
            <a:ext cx="342899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571528"/>
            <a:ext cx="8229600" cy="7143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fr-FR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Échographie abdominale ++:</a:t>
            </a:r>
          </a:p>
          <a:p>
            <a:pPr>
              <a:buNone/>
            </a:pPr>
            <a:r>
              <a:rPr lang="fr-FR" dirty="0" smtClean="0"/>
              <a:t>    </a:t>
            </a:r>
            <a:r>
              <a:rPr lang="fr-FR" sz="2800" dirty="0" smtClean="0"/>
              <a:t>examen de </a:t>
            </a:r>
            <a:r>
              <a:rPr lang="fr-FR" sz="2800" b="1" dirty="0" smtClean="0"/>
              <a:t>première intention</a:t>
            </a:r>
            <a:r>
              <a:rPr lang="fr-FR" sz="2800" dirty="0" smtClean="0"/>
              <a:t>, disponible , facilement réalisable ,non invasif et reproductible , au lit du malade.</a:t>
            </a:r>
          </a:p>
          <a:p>
            <a:pPr>
              <a:buNone/>
            </a:pPr>
            <a:r>
              <a:rPr lang="fr-FR" sz="2800" dirty="0" smtClean="0"/>
              <a:t>     Peut montrer:</a:t>
            </a:r>
          </a:p>
          <a:p>
            <a:pPr>
              <a:buNone/>
            </a:pPr>
            <a:r>
              <a:rPr lang="fr-FR" sz="2800" dirty="0" smtClean="0"/>
              <a:t>       - Un épanchement péritonéal, </a:t>
            </a:r>
            <a:r>
              <a:rPr lang="fr-FR" sz="2800" dirty="0" err="1" smtClean="0"/>
              <a:t>rétropéritonéal</a:t>
            </a:r>
            <a:r>
              <a:rPr lang="fr-FR" sz="2800" dirty="0" smtClean="0"/>
              <a:t>.</a:t>
            </a:r>
          </a:p>
          <a:p>
            <a:pPr>
              <a:buNone/>
            </a:pPr>
            <a:r>
              <a:rPr lang="fr-FR" sz="2800" dirty="0" smtClean="0"/>
              <a:t>       - Des lésions spléniques, rénales, ou hépatiques.</a:t>
            </a:r>
          </a:p>
          <a:p>
            <a:pPr>
              <a:buFont typeface="Wingdings" pitchFamily="2" charset="2"/>
              <a:buChar char="Ø"/>
            </a:pPr>
            <a:endParaRPr lang="fr-FR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Tomodensitométrie +++ :</a:t>
            </a:r>
            <a:r>
              <a:rPr lang="fr-FR" dirty="0" smtClean="0"/>
              <a:t> </a:t>
            </a:r>
            <a:r>
              <a:rPr lang="fr-FR" sz="2800" b="1" dirty="0" smtClean="0"/>
              <a:t>examen de référence</a:t>
            </a:r>
          </a:p>
          <a:p>
            <a:pPr>
              <a:buNone/>
            </a:pPr>
            <a:r>
              <a:rPr lang="fr-FR" sz="2800" dirty="0" smtClean="0"/>
              <a:t>     - Explore les parenchymes, non gênée par les gaz.</a:t>
            </a:r>
          </a:p>
          <a:p>
            <a:pPr>
              <a:buNone/>
            </a:pPr>
            <a:r>
              <a:rPr lang="fr-FR" sz="2800" dirty="0" smtClean="0"/>
              <a:t>     - Montre les épanchements intra et rétro péritonéaux.</a:t>
            </a:r>
            <a:endParaRPr lang="fr-FR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-500090"/>
            <a:ext cx="8229600" cy="500090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0"/>
            <a:ext cx="8929718" cy="685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Ponction lavage du péritoine(PLP)</a:t>
            </a:r>
          </a:p>
          <a:p>
            <a:pPr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2800" u="sng" dirty="0" smtClean="0"/>
              <a:t>• Technique:</a:t>
            </a:r>
          </a:p>
          <a:p>
            <a:pPr>
              <a:buNone/>
            </a:pPr>
            <a:r>
              <a:rPr lang="fr-FR" sz="2800" dirty="0" smtClean="0"/>
              <a:t>– Courte incision médiane sous ombilicale</a:t>
            </a:r>
          </a:p>
          <a:p>
            <a:pPr>
              <a:buNone/>
            </a:pPr>
            <a:r>
              <a:rPr lang="fr-FR" sz="2800" dirty="0" smtClean="0"/>
              <a:t>– Introduction cathéter intra péritonéal</a:t>
            </a:r>
          </a:p>
          <a:p>
            <a:pPr>
              <a:buNone/>
            </a:pPr>
            <a:r>
              <a:rPr lang="fr-FR" sz="2800" dirty="0" smtClean="0"/>
              <a:t>– Instillation de 500 à 1000ml de sérum physiologique</a:t>
            </a:r>
          </a:p>
          <a:p>
            <a:pPr>
              <a:buNone/>
            </a:pPr>
            <a:r>
              <a:rPr lang="fr-FR" sz="2800" dirty="0" smtClean="0"/>
              <a:t>– Recueil du liquide par déclivité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u="sng" dirty="0" smtClean="0"/>
              <a:t>• Positivité :</a:t>
            </a:r>
          </a:p>
          <a:p>
            <a:pPr>
              <a:buNone/>
            </a:pPr>
            <a:r>
              <a:rPr lang="fr-FR" sz="2800" dirty="0" smtClean="0"/>
              <a:t>– Taux de GR &gt; 100 OOO/mm³</a:t>
            </a:r>
          </a:p>
          <a:p>
            <a:pPr>
              <a:buNone/>
            </a:pPr>
            <a:r>
              <a:rPr lang="fr-FR" sz="2800" dirty="0" smtClean="0"/>
              <a:t>– Taux de GB &gt; 1000/mm³</a:t>
            </a:r>
          </a:p>
          <a:p>
            <a:pPr>
              <a:buNone/>
            </a:pPr>
            <a:r>
              <a:rPr lang="fr-FR" sz="2800" dirty="0" smtClean="0"/>
              <a:t>– Présence de bile, de liquide digestif, de particules alimentaires, d’</a:t>
            </a:r>
            <a:r>
              <a:rPr lang="fr-FR" sz="2800" dirty="0" err="1" smtClean="0"/>
              <a:t>urine,de</a:t>
            </a:r>
            <a:r>
              <a:rPr lang="fr-FR" sz="2800" dirty="0" smtClean="0"/>
              <a:t> pus ou de germe.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PLAN: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I-Définition - généralités.</a:t>
            </a:r>
            <a:r>
              <a:rPr lang="fr-FR" u="sng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fr-FR" dirty="0" smtClean="0"/>
              <a:t>II- Physiopathologie.</a:t>
            </a:r>
          </a:p>
          <a:p>
            <a:pPr>
              <a:buNone/>
            </a:pPr>
            <a:r>
              <a:rPr lang="fr-FR" dirty="0" smtClean="0"/>
              <a:t>III- Anatomie pathologique.</a:t>
            </a:r>
          </a:p>
          <a:p>
            <a:pPr>
              <a:buNone/>
            </a:pPr>
            <a:r>
              <a:rPr lang="fr-FR" dirty="0" smtClean="0"/>
              <a:t> IV- Clinique.</a:t>
            </a:r>
          </a:p>
          <a:p>
            <a:pPr>
              <a:buNone/>
            </a:pPr>
            <a:r>
              <a:rPr lang="fr-FR" dirty="0" smtClean="0"/>
              <a:t> V- Traitement.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fr-FR" dirty="0" smtClean="0"/>
              <a:t> VI-Conclusion.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357214"/>
            <a:ext cx="8229600" cy="7143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0"/>
            <a:ext cx="9001156" cy="6858000"/>
          </a:xfrm>
        </p:spPr>
        <p:txBody>
          <a:bodyPr/>
          <a:lstStyle/>
          <a:p>
            <a:pPr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Artériographie</a:t>
            </a:r>
            <a:r>
              <a:rPr lang="fr-FR" sz="2800" dirty="0" smtClean="0">
                <a:solidFill>
                  <a:srgbClr val="0070C0"/>
                </a:solidFill>
              </a:rPr>
              <a:t>:</a:t>
            </a:r>
            <a:r>
              <a:rPr lang="fr-FR" sz="2800" dirty="0" smtClean="0"/>
              <a:t> </a:t>
            </a:r>
          </a:p>
          <a:p>
            <a:pPr>
              <a:buNone/>
            </a:pPr>
            <a:r>
              <a:rPr lang="fr-FR" sz="2800" dirty="0" smtClean="0"/>
              <a:t>-examen invasif</a:t>
            </a:r>
            <a:endParaRPr lang="fr-FR" sz="2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2800" dirty="0" smtClean="0"/>
              <a:t>-explore les vaisseaux.</a:t>
            </a:r>
          </a:p>
          <a:p>
            <a:pPr>
              <a:buNone/>
            </a:pPr>
            <a:r>
              <a:rPr lang="fr-FR" sz="2800" dirty="0" smtClean="0"/>
              <a:t>-Intérêt diagnostique  et thérapeutique (</a:t>
            </a:r>
            <a:r>
              <a:rPr lang="fr-FR" sz="2800" dirty="0" err="1" smtClean="0"/>
              <a:t>embolisation</a:t>
            </a:r>
            <a:r>
              <a:rPr lang="fr-FR" sz="2800" dirty="0" smtClean="0"/>
              <a:t>).</a:t>
            </a:r>
          </a:p>
          <a:p>
            <a:pPr>
              <a:buNone/>
            </a:pPr>
            <a:endParaRPr lang="fr-FR" sz="2800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Urographie intraveineuse (UIV):</a:t>
            </a:r>
          </a:p>
          <a:p>
            <a:pPr>
              <a:buNone/>
            </a:pPr>
            <a:r>
              <a:rPr lang="fr-FR" dirty="0" smtClean="0"/>
              <a:t>-indiquée en cas d’hématurie.</a:t>
            </a:r>
          </a:p>
          <a:p>
            <a:pPr>
              <a:buNone/>
            </a:pPr>
            <a:r>
              <a:rPr lang="fr-FR" dirty="0" smtClean="0"/>
              <a:t>-recherche une lésion vésicale ou rénale.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Troisième situation: examen clinique normal</a:t>
            </a:r>
            <a:br>
              <a:rPr lang="fr-FR" sz="3200" dirty="0" smtClean="0">
                <a:solidFill>
                  <a:srgbClr val="C00000"/>
                </a:solidFill>
              </a:rPr>
            </a:b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fr-FR" dirty="0" smtClean="0"/>
              <a:t>Hospitalisation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Surveillance en milieu chirurgical (minimum 48 h)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 Courbes de: FR ,FC, TA, T°, de diurèse, d’hématocrite , état de conscience.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Examens cliniques répétés ( de demi-heure en demi-heure)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u="sng" dirty="0" smtClean="0"/>
              <a:t>BUT</a:t>
            </a:r>
            <a:r>
              <a:rPr lang="fr-FR" dirty="0" smtClean="0"/>
              <a:t>: Guetter des signes d’hémorragie secondaire ou de péritonite                chirurgie 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2857488" y="5572140"/>
            <a:ext cx="97840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571528"/>
            <a:ext cx="8229600" cy="42862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0"/>
            <a:ext cx="8786874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100" dirty="0" smtClean="0">
                <a:solidFill>
                  <a:srgbClr val="FF0000"/>
                </a:solidFill>
              </a:rPr>
              <a:t>                         </a:t>
            </a:r>
          </a:p>
          <a:p>
            <a:pPr>
              <a:buNone/>
            </a:pPr>
            <a:r>
              <a:rPr lang="fr-FR" sz="4100" dirty="0" smtClean="0">
                <a:solidFill>
                  <a:srgbClr val="FF0000"/>
                </a:solidFill>
              </a:rPr>
              <a:t>                  V- TRAITEMENT:</a:t>
            </a:r>
          </a:p>
          <a:p>
            <a:pPr>
              <a:buNone/>
            </a:pPr>
            <a:r>
              <a:rPr lang="fr-FR" dirty="0" smtClean="0"/>
              <a:t>    	</a:t>
            </a:r>
          </a:p>
          <a:p>
            <a:pPr>
              <a:buNone/>
            </a:pP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       A- But:</a:t>
            </a:r>
          </a:p>
          <a:p>
            <a:pPr>
              <a:buNone/>
            </a:pPr>
            <a:r>
              <a:rPr lang="fr-FR" dirty="0" smtClean="0"/>
              <a:t>     - Etablir un bon état hémodynamique,</a:t>
            </a:r>
          </a:p>
          <a:p>
            <a:pPr>
              <a:buNone/>
            </a:pPr>
            <a:r>
              <a:rPr lang="fr-FR" dirty="0" smtClean="0"/>
              <a:t>     - Traiter les lésions abdominales,</a:t>
            </a:r>
          </a:p>
          <a:p>
            <a:pPr>
              <a:buNone/>
            </a:pPr>
            <a:r>
              <a:rPr lang="fr-FR" dirty="0" smtClean="0"/>
              <a:t>     -Traiter les lésions associées.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571528"/>
            <a:ext cx="8229600" cy="57152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28670"/>
            <a:ext cx="8472518" cy="519749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 B- LES moyens thérapeutiques:</a:t>
            </a:r>
          </a:p>
          <a:p>
            <a:pPr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dirty="0" smtClean="0"/>
              <a:t>    </a:t>
            </a:r>
            <a:r>
              <a:rPr lang="fr-FR" b="1" dirty="0" smtClean="0"/>
              <a:t> a - Mesures de réanimation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     </a:t>
            </a:r>
            <a:r>
              <a:rPr lang="fr-FR" b="1" dirty="0" smtClean="0"/>
              <a:t>b - Traitement conservateur</a:t>
            </a:r>
            <a:r>
              <a:rPr lang="fr-FR" dirty="0" smtClean="0"/>
              <a:t>( Non opératoire): </a:t>
            </a:r>
            <a:r>
              <a:rPr lang="fr-FR" b="1" dirty="0" smtClean="0">
                <a:solidFill>
                  <a:srgbClr val="C00000"/>
                </a:solidFill>
              </a:rPr>
              <a:t>surveillance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C00000"/>
                </a:solidFill>
              </a:rPr>
              <a:t>armée.</a:t>
            </a:r>
          </a:p>
          <a:p>
            <a:pPr>
              <a:buFont typeface="Wingdings" pitchFamily="2" charset="2"/>
              <a:buChar char="Ø"/>
            </a:pPr>
            <a:r>
              <a:rPr lang="fr-FR" i="1" u="sng" dirty="0" smtClean="0">
                <a:solidFill>
                  <a:schemeClr val="accent2">
                    <a:lumMod val="75000"/>
                  </a:schemeClr>
                </a:solidFill>
              </a:rPr>
              <a:t> Indication</a:t>
            </a:r>
            <a:r>
              <a:rPr lang="fr-FR" dirty="0" smtClean="0"/>
              <a:t>: Hémorragie par atteinte d’un viscère plein (foie, rate) chez un patient </a:t>
            </a:r>
            <a:r>
              <a:rPr lang="fr-FR" dirty="0" smtClean="0">
                <a:solidFill>
                  <a:srgbClr val="C00000"/>
                </a:solidFill>
              </a:rPr>
              <a:t>stable ou stabilisé </a:t>
            </a:r>
            <a:r>
              <a:rPr lang="fr-FR" dirty="0" smtClean="0"/>
              <a:t>avec </a:t>
            </a:r>
            <a:r>
              <a:rPr lang="fr-FR" dirty="0" smtClean="0">
                <a:solidFill>
                  <a:srgbClr val="C00000"/>
                </a:solidFill>
              </a:rPr>
              <a:t>absence d’autre lésion intra abdominale et cérébrale.</a:t>
            </a:r>
          </a:p>
          <a:p>
            <a:pPr>
              <a:buNone/>
            </a:pPr>
            <a:endParaRPr lang="fr-FR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i="1" u="sng" dirty="0" smtClean="0">
                <a:solidFill>
                  <a:schemeClr val="accent2">
                    <a:lumMod val="75000"/>
                  </a:schemeClr>
                </a:solidFill>
              </a:rPr>
              <a:t>Conditions:</a:t>
            </a:r>
          </a:p>
          <a:p>
            <a:pPr>
              <a:buNone/>
            </a:pPr>
            <a:r>
              <a:rPr lang="fr-FR" dirty="0" smtClean="0"/>
              <a:t>• Examens cliniques, biologiques et radiologiques répétés</a:t>
            </a:r>
          </a:p>
          <a:p>
            <a:pPr>
              <a:buNone/>
            </a:pPr>
            <a:r>
              <a:rPr lang="fr-FR" dirty="0" smtClean="0"/>
              <a:t>• </a:t>
            </a:r>
            <a:r>
              <a:rPr lang="fr-FR" dirty="0" err="1" smtClean="0"/>
              <a:t>Possibilté</a:t>
            </a:r>
            <a:r>
              <a:rPr lang="fr-FR" dirty="0" smtClean="0"/>
              <a:t> d’intervention urgente en cas de nécessité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/>
              <a:t>c-EMBOLISATION</a:t>
            </a:r>
          </a:p>
          <a:p>
            <a:pPr>
              <a:buNone/>
            </a:pPr>
            <a:r>
              <a:rPr lang="fr-FR" dirty="0" smtClean="0"/>
              <a:t>   - obstruction artificielle d’un vaisseau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fr-FR" i="1" dirty="0" smtClean="0">
                <a:solidFill>
                  <a:schemeClr val="accent2">
                    <a:lumMod val="75000"/>
                  </a:schemeClr>
                </a:solidFill>
              </a:rPr>
              <a:t>Indication :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dirty="0" smtClean="0"/>
              <a:t>Saignement artériel objectivé par l’artériographie  nécessitant une </a:t>
            </a:r>
            <a:r>
              <a:rPr lang="fr-FR" dirty="0" err="1" smtClean="0"/>
              <a:t>embolisation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-285776"/>
            <a:ext cx="8229600" cy="14287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d- Traitement chirurgical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i="1" dirty="0" smtClean="0">
                <a:solidFill>
                  <a:schemeClr val="accent2">
                    <a:lumMod val="75000"/>
                  </a:schemeClr>
                </a:solidFill>
              </a:rPr>
              <a:t>Indications: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 </a:t>
            </a:r>
            <a:r>
              <a:rPr lang="fr-FR" sz="2800" dirty="0" smtClean="0"/>
              <a:t>Choc hémorragique non contrôlé d’emblée ou</a:t>
            </a:r>
          </a:p>
          <a:p>
            <a:pPr>
              <a:buNone/>
            </a:pPr>
            <a:r>
              <a:rPr lang="fr-FR" sz="2800" dirty="0" smtClean="0"/>
              <a:t>Secondairement.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/>
              <a:t> Péritonite.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/>
              <a:t> Voie d’abord large(exploration complète).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/>
              <a:t>Laparotomie médiane xipho-pubienne</a:t>
            </a:r>
          </a:p>
          <a:p>
            <a:pPr>
              <a:buFont typeface="Wingdings" pitchFamily="2" charset="2"/>
              <a:buChar char="§"/>
            </a:pPr>
            <a:r>
              <a:rPr lang="fr-FR" sz="2800" u="sng" dirty="0" smtClean="0"/>
              <a:t>PRINCIPES:</a:t>
            </a:r>
          </a:p>
          <a:p>
            <a:pPr>
              <a:buNone/>
            </a:pPr>
            <a:r>
              <a:rPr lang="fr-FR" sz="2800" dirty="0" smtClean="0"/>
              <a:t>   Hémostase – arrêt contamination - réparation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428652"/>
            <a:ext cx="8229600" cy="214314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2400" dirty="0" smtClean="0"/>
              <a:t>                                 Prise en charge hospitalière</a:t>
            </a:r>
          </a:p>
          <a:p>
            <a:pPr>
              <a:buNone/>
            </a:pPr>
            <a:r>
              <a:rPr lang="fr-FR" sz="2400" dirty="0" smtClean="0"/>
              <a:t>                     Réanimation, examen clinique, biologie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Patient instable                 examen anormal                       examen normal</a:t>
            </a:r>
          </a:p>
          <a:p>
            <a:pPr>
              <a:buNone/>
            </a:pPr>
            <a:r>
              <a:rPr lang="fr-FR" sz="2400" dirty="0" smtClean="0"/>
              <a:t>Péritonite                            Patient stable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Chirurgie en urgence          Imagerie                                      surveillance            RAS</a:t>
            </a:r>
          </a:p>
          <a:p>
            <a:pPr>
              <a:buNone/>
            </a:pPr>
            <a:r>
              <a:rPr lang="fr-FR" sz="2400" dirty="0" err="1" smtClean="0"/>
              <a:t>Embolisation</a:t>
            </a:r>
            <a:r>
              <a:rPr lang="fr-FR" sz="2400" dirty="0" smtClean="0"/>
              <a:t>                        Échographie ++</a:t>
            </a:r>
          </a:p>
          <a:p>
            <a:pPr>
              <a:buNone/>
            </a:pPr>
            <a:r>
              <a:rPr lang="fr-FR" sz="2400" dirty="0" smtClean="0"/>
              <a:t>                                               Tomodensitométrie +++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                                                                                                   Hémorragie(instabilité)</a:t>
            </a:r>
          </a:p>
          <a:p>
            <a:pPr>
              <a:buNone/>
            </a:pPr>
            <a:r>
              <a:rPr lang="fr-FR" sz="2400" dirty="0" smtClean="0"/>
              <a:t>                                                                                                   Péritonite</a:t>
            </a:r>
          </a:p>
          <a:p>
            <a:pPr>
              <a:buNone/>
            </a:pPr>
            <a:r>
              <a:rPr lang="fr-FR" sz="2400" dirty="0" smtClean="0"/>
              <a:t>                                      </a:t>
            </a:r>
          </a:p>
          <a:p>
            <a:pPr>
              <a:buNone/>
            </a:pPr>
            <a:r>
              <a:rPr lang="fr-FR" sz="2400" dirty="0" smtClean="0"/>
              <a:t>                                              Lésions                                               Chirurgie</a:t>
            </a:r>
          </a:p>
          <a:p>
            <a:pPr>
              <a:buNone/>
            </a:pPr>
            <a:r>
              <a:rPr lang="fr-FR" sz="2400" dirty="0" smtClean="0"/>
              <a:t>                                                                                                          </a:t>
            </a:r>
            <a:r>
              <a:rPr lang="fr-FR" sz="2400" dirty="0" err="1" smtClean="0"/>
              <a:t>Embolisation</a:t>
            </a: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                                                                                         </a:t>
            </a:r>
          </a:p>
          <a:p>
            <a:pPr>
              <a:buNone/>
            </a:pPr>
            <a:r>
              <a:rPr lang="fr-FR" sz="2400" dirty="0" smtClean="0"/>
              <a:t>                                        Traitement conservateur</a:t>
            </a:r>
            <a:endParaRPr lang="fr-FR" sz="2400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5929322" y="714356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5400000">
            <a:off x="3786976" y="92787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rot="10800000" flipV="1">
            <a:off x="428596" y="642918"/>
            <a:ext cx="92869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rot="5400000">
            <a:off x="250795" y="203516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rot="5400000">
            <a:off x="3785388" y="2071678"/>
            <a:ext cx="28654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rot="5400000">
            <a:off x="6572661" y="1856967"/>
            <a:ext cx="71438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rot="5400000">
            <a:off x="2820975" y="4250537"/>
            <a:ext cx="164386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rot="5400000">
            <a:off x="3321835" y="589361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 rot="5400000">
            <a:off x="6322231" y="3393281"/>
            <a:ext cx="135811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>
            <a:off x="7929586" y="242886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rot="5400000">
            <a:off x="6893735" y="496491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>
            <a:off x="4071934" y="5357826"/>
            <a:ext cx="257176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3600" dirty="0" smtClean="0">
                <a:solidFill>
                  <a:srgbClr val="FF0000"/>
                </a:solidFill>
              </a:rPr>
              <a:t>                            conclusion</a:t>
            </a:r>
          </a:p>
          <a:p>
            <a:pPr>
              <a:buNone/>
            </a:pPr>
            <a:endParaRPr lang="fr-FR" sz="36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fr-FR" sz="2800" dirty="0" smtClean="0"/>
              <a:t>contusion abdominale </a:t>
            </a:r>
            <a:r>
              <a:rPr lang="fr-FR" sz="2800" dirty="0" smtClean="0">
                <a:solidFill>
                  <a:srgbClr val="C00000"/>
                </a:solidFill>
              </a:rPr>
              <a:t>                 pronostic vital.</a:t>
            </a:r>
          </a:p>
          <a:p>
            <a:pPr>
              <a:buNone/>
            </a:pPr>
            <a:r>
              <a:rPr lang="fr-FR" sz="2800" dirty="0" smtClean="0"/>
              <a:t>-</a:t>
            </a:r>
            <a:r>
              <a:rPr lang="fr-FR" sz="2800" dirty="0" smtClean="0">
                <a:solidFill>
                  <a:srgbClr val="C00000"/>
                </a:solidFill>
              </a:rPr>
              <a:t> </a:t>
            </a:r>
            <a:r>
              <a:rPr lang="fr-FR" sz="2800" dirty="0" smtClean="0"/>
              <a:t>Prise charge rapide , pluridisciplinaire.</a:t>
            </a:r>
          </a:p>
          <a:p>
            <a:pPr>
              <a:buFontTx/>
              <a:buChar char="-"/>
            </a:pPr>
            <a:r>
              <a:rPr lang="fr-FR" sz="2800" dirty="0" smtClean="0"/>
              <a:t>L’Instabilité hémodynamique et le tableau de péritonite                 laparotomie  en urgence.</a:t>
            </a:r>
          </a:p>
          <a:p>
            <a:pPr>
              <a:buNone/>
            </a:pPr>
            <a:r>
              <a:rPr lang="fr-FR" sz="2800" dirty="0" smtClean="0"/>
              <a:t>                                                                                       </a:t>
            </a:r>
          </a:p>
          <a:p>
            <a:pPr>
              <a:buNone/>
            </a:pPr>
            <a:r>
              <a:rPr lang="fr-FR" sz="2800" dirty="0" smtClean="0">
                <a:solidFill>
                  <a:srgbClr val="C00000"/>
                </a:solidFill>
              </a:rPr>
              <a:t> </a:t>
            </a:r>
            <a:endParaRPr lang="fr-FR" sz="2800" dirty="0"/>
          </a:p>
        </p:txBody>
      </p:sp>
      <p:sp>
        <p:nvSpPr>
          <p:cNvPr id="4" name="Flèche droite 3"/>
          <p:cNvSpPr/>
          <p:nvPr/>
        </p:nvSpPr>
        <p:spPr>
          <a:xfrm flipV="1">
            <a:off x="4357686" y="3071810"/>
            <a:ext cx="107157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2428860" y="4572008"/>
            <a:ext cx="112128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u="sng" dirty="0" smtClean="0">
                <a:solidFill>
                  <a:srgbClr val="FF0000"/>
                </a:solidFill>
              </a:rPr>
              <a:t>I-Définition -généralités:</a:t>
            </a:r>
            <a:endParaRPr lang="fr-FR" sz="3600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714908"/>
          </a:xfrm>
        </p:spPr>
        <p:txBody>
          <a:bodyPr>
            <a:normAutofit/>
          </a:bodyPr>
          <a:lstStyle/>
          <a:p>
            <a:r>
              <a:rPr lang="fr-FR" sz="2800" dirty="0"/>
              <a:t>on appelle contusion abdominale </a:t>
            </a:r>
            <a:r>
              <a:rPr lang="fr-FR" sz="2800" dirty="0" smtClean="0"/>
              <a:t>tout traumatisme </a:t>
            </a:r>
            <a:r>
              <a:rPr lang="fr-FR" sz="2800" dirty="0"/>
              <a:t>fermé </a:t>
            </a:r>
            <a:r>
              <a:rPr lang="fr-FR" sz="2800" dirty="0" smtClean="0"/>
              <a:t>de la cavité abdominale depuis le  diaphragme jusqu' au plancher pelvien susceptible d’entrainer des lésions  viscérales profondes .</a:t>
            </a:r>
          </a:p>
          <a:p>
            <a:pPr>
              <a:buNone/>
            </a:pPr>
            <a:endParaRPr lang="fr-FR" sz="2800" dirty="0"/>
          </a:p>
          <a:p>
            <a:r>
              <a:rPr lang="fr-FR" sz="2800" dirty="0" smtClean="0"/>
              <a:t>Il </a:t>
            </a:r>
            <a:r>
              <a:rPr lang="fr-FR" sz="2800" dirty="0"/>
              <a:t>faut les différencier des </a:t>
            </a:r>
            <a:r>
              <a:rPr lang="fr-FR" sz="2800" dirty="0" smtClean="0"/>
              <a:t>plaies abdominales </a:t>
            </a:r>
            <a:r>
              <a:rPr lang="fr-FR" sz="2800" dirty="0"/>
              <a:t>qui sont des </a:t>
            </a:r>
            <a:r>
              <a:rPr lang="fr-FR" sz="2800" dirty="0" smtClean="0"/>
              <a:t>traumatismes ouverts.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45719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28654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/>
              <a:t>Toute  </a:t>
            </a:r>
            <a:r>
              <a:rPr lang="fr-FR" sz="2800" dirty="0"/>
              <a:t>contusion </a:t>
            </a:r>
            <a:r>
              <a:rPr lang="fr-FR" sz="2800" dirty="0" smtClean="0"/>
              <a:t>abdominale </a:t>
            </a:r>
            <a:r>
              <a:rPr lang="fr-FR" sz="2800" dirty="0" smtClean="0">
                <a:solidFill>
                  <a:srgbClr val="C00000"/>
                </a:solidFill>
              </a:rPr>
              <a:t>met en jeu le pronostic vital </a:t>
            </a:r>
            <a:r>
              <a:rPr lang="fr-FR" sz="2800" dirty="0" smtClean="0"/>
              <a:t>et </a:t>
            </a:r>
            <a:r>
              <a:rPr lang="fr-FR" sz="2800" dirty="0"/>
              <a:t>peut tuer</a:t>
            </a:r>
            <a:r>
              <a:rPr lang="fr-FR" sz="2800" dirty="0" smtClean="0"/>
              <a:t>:</a:t>
            </a:r>
            <a:endParaRPr lang="fr-FR" sz="2800" dirty="0"/>
          </a:p>
          <a:p>
            <a:pPr>
              <a:buNone/>
            </a:pPr>
            <a:r>
              <a:rPr lang="fr-FR" sz="2800" dirty="0" smtClean="0"/>
              <a:t> – </a:t>
            </a:r>
            <a:r>
              <a:rPr lang="fr-FR" sz="2800" dirty="0"/>
              <a:t>En quelques minutes</a:t>
            </a:r>
            <a:r>
              <a:rPr lang="fr-FR" sz="2800" b="1" dirty="0"/>
              <a:t>, </a:t>
            </a:r>
            <a:r>
              <a:rPr lang="fr-FR" sz="2800" dirty="0"/>
              <a:t>par</a:t>
            </a:r>
            <a:r>
              <a:rPr lang="fr-FR" sz="2800" b="1" dirty="0"/>
              <a:t> </a:t>
            </a:r>
            <a:r>
              <a:rPr lang="fr-FR" sz="2800" b="1" dirty="0" smtClean="0"/>
              <a:t>hémorragie </a:t>
            </a:r>
            <a:r>
              <a:rPr lang="fr-FR" sz="2800" dirty="0" smtClean="0"/>
              <a:t> </a:t>
            </a:r>
            <a:r>
              <a:rPr lang="fr-FR" sz="2800" b="1" dirty="0" smtClean="0"/>
              <a:t>foudroyante</a:t>
            </a:r>
            <a:r>
              <a:rPr lang="fr-FR" sz="2800" dirty="0" smtClean="0"/>
              <a:t>.</a:t>
            </a:r>
          </a:p>
          <a:p>
            <a:pPr>
              <a:buNone/>
            </a:pPr>
            <a:endParaRPr lang="fr-FR" sz="2800" dirty="0"/>
          </a:p>
          <a:p>
            <a:pPr>
              <a:buNone/>
            </a:pPr>
            <a:r>
              <a:rPr lang="fr-FR" sz="2800" dirty="0" smtClean="0"/>
              <a:t> – </a:t>
            </a:r>
            <a:r>
              <a:rPr lang="fr-FR" sz="2800" dirty="0"/>
              <a:t>En quelques </a:t>
            </a:r>
            <a:r>
              <a:rPr lang="fr-FR" sz="2800" dirty="0" smtClean="0"/>
              <a:t>heures par </a:t>
            </a:r>
            <a:r>
              <a:rPr lang="fr-FR" sz="2800" b="1" dirty="0"/>
              <a:t>hémorragie interne </a:t>
            </a:r>
            <a:r>
              <a:rPr lang="fr-FR" sz="2800" b="1" dirty="0" smtClean="0"/>
              <a:t>plus lente</a:t>
            </a:r>
            <a:r>
              <a:rPr lang="fr-FR" sz="2800" dirty="0" smtClean="0"/>
              <a:t>.</a:t>
            </a:r>
          </a:p>
          <a:p>
            <a:pPr>
              <a:buNone/>
            </a:pPr>
            <a:endParaRPr lang="fr-FR" sz="2800" dirty="0"/>
          </a:p>
          <a:p>
            <a:pPr>
              <a:buNone/>
            </a:pPr>
            <a:r>
              <a:rPr lang="fr-FR" sz="2800" dirty="0" smtClean="0"/>
              <a:t> – </a:t>
            </a:r>
            <a:r>
              <a:rPr lang="fr-FR" sz="2800" dirty="0"/>
              <a:t>En vingt-quatre heures , quarante-huit heures</a:t>
            </a:r>
            <a:r>
              <a:rPr lang="fr-FR" sz="2800" b="1" dirty="0"/>
              <a:t>, </a:t>
            </a:r>
            <a:r>
              <a:rPr lang="fr-FR" sz="2800" dirty="0" smtClean="0"/>
              <a:t>par</a:t>
            </a:r>
            <a:r>
              <a:rPr lang="fr-FR" sz="2800" b="1" dirty="0" smtClean="0"/>
              <a:t> péritonite </a:t>
            </a:r>
            <a:r>
              <a:rPr lang="fr-FR" sz="2800" b="1" dirty="0"/>
              <a:t>généralisée </a:t>
            </a:r>
            <a:r>
              <a:rPr lang="fr-FR" sz="2800" dirty="0"/>
              <a:t>ou </a:t>
            </a:r>
            <a:r>
              <a:rPr lang="fr-FR" sz="2800" b="1" dirty="0"/>
              <a:t>hémorragie en deux </a:t>
            </a:r>
            <a:r>
              <a:rPr lang="fr-FR" sz="2800" b="1" dirty="0" smtClean="0"/>
              <a:t>temps</a:t>
            </a:r>
            <a:r>
              <a:rPr lang="fr-FR" sz="2800" dirty="0" smtClean="0"/>
              <a:t>.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Il faut reconnaitre les signes permettant de poser </a:t>
            </a:r>
            <a:r>
              <a:rPr lang="fr-FR" sz="2800" dirty="0" smtClean="0">
                <a:solidFill>
                  <a:srgbClr val="C00000"/>
                </a:solidFill>
              </a:rPr>
              <a:t>l’indication d’une laparotomie exploratrice et réparatrice.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85926"/>
          </a:xfrm>
        </p:spPr>
        <p:txBody>
          <a:bodyPr>
            <a:normAutofit/>
          </a:bodyPr>
          <a:lstStyle/>
          <a:p>
            <a:r>
              <a:rPr lang="fr-FR" sz="3600" u="sng" dirty="0" smtClean="0">
                <a:solidFill>
                  <a:srgbClr val="FF0000"/>
                </a:solidFill>
              </a:rPr>
              <a:t>II-</a:t>
            </a:r>
            <a:r>
              <a:rPr lang="fr-FR" sz="3600" u="sng" dirty="0" smtClean="0"/>
              <a:t> </a:t>
            </a:r>
            <a:r>
              <a:rPr lang="fr-FR" sz="3600" u="sng" dirty="0" smtClean="0">
                <a:solidFill>
                  <a:srgbClr val="FF0000"/>
                </a:solidFill>
              </a:rPr>
              <a:t>Physiopathologie:</a:t>
            </a:r>
            <a:br>
              <a:rPr lang="fr-FR" sz="3600" u="sng" dirty="0" smtClean="0">
                <a:solidFill>
                  <a:srgbClr val="FF0000"/>
                </a:solidFill>
              </a:rPr>
            </a:br>
            <a:r>
              <a:rPr lang="fr-FR" sz="3600" dirty="0" smtClean="0">
                <a:solidFill>
                  <a:srgbClr val="002060"/>
                </a:solidFill>
              </a:rPr>
              <a:t>A - </a:t>
            </a:r>
            <a:r>
              <a:rPr lang="fr-FR" sz="3600" dirty="0">
                <a:solidFill>
                  <a:srgbClr val="002060"/>
                </a:solidFill>
              </a:rPr>
              <a:t>circonstances: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>
            <a:normAutofit/>
          </a:bodyPr>
          <a:lstStyle/>
          <a:p>
            <a:r>
              <a:rPr lang="fr-FR" sz="2800" dirty="0" smtClean="0"/>
              <a:t>accident </a:t>
            </a:r>
            <a:r>
              <a:rPr lang="fr-FR" sz="2800" dirty="0"/>
              <a:t>de la circulation</a:t>
            </a:r>
            <a:r>
              <a:rPr lang="fr-FR" sz="2800" dirty="0" smtClean="0"/>
              <a:t>+++,</a:t>
            </a:r>
          </a:p>
          <a:p>
            <a:r>
              <a:rPr lang="fr-FR" sz="2800" dirty="0" smtClean="0"/>
              <a:t>accident de la voie public+++,</a:t>
            </a:r>
            <a:endParaRPr lang="fr-FR" sz="2800" dirty="0"/>
          </a:p>
          <a:p>
            <a:r>
              <a:rPr lang="fr-FR" sz="2800" dirty="0" smtClean="0"/>
              <a:t>Chutes d’une hauteur ++,</a:t>
            </a:r>
            <a:endParaRPr lang="fr-FR" sz="2800" dirty="0"/>
          </a:p>
          <a:p>
            <a:r>
              <a:rPr lang="fr-FR" sz="2800" dirty="0"/>
              <a:t>tentative d’autolyse,</a:t>
            </a:r>
          </a:p>
          <a:p>
            <a:r>
              <a:rPr lang="fr-FR" sz="2800" dirty="0"/>
              <a:t>accidents sport, du </a:t>
            </a:r>
            <a:r>
              <a:rPr lang="fr-FR" sz="2800" dirty="0" smtClean="0"/>
              <a:t>travail, rixes </a:t>
            </a:r>
            <a:r>
              <a:rPr lang="fr-FR" sz="2800" dirty="0"/>
              <a:t>etc</a:t>
            </a:r>
            <a:r>
              <a:rPr lang="fr-FR" sz="2800" dirty="0" smtClean="0"/>
              <a:t>.</a:t>
            </a:r>
          </a:p>
          <a:p>
            <a:r>
              <a:rPr lang="fr-FR" sz="2800" dirty="0" smtClean="0"/>
              <a:t>                                              traumatisme isolé</a:t>
            </a:r>
          </a:p>
          <a:p>
            <a:pPr>
              <a:buNone/>
            </a:pPr>
            <a:r>
              <a:rPr lang="fr-FR" sz="2800" dirty="0" smtClean="0"/>
              <a:t>Contusion abdominale</a:t>
            </a:r>
          </a:p>
          <a:p>
            <a:pPr>
              <a:buNone/>
            </a:pPr>
            <a:r>
              <a:rPr lang="fr-FR" sz="2800" dirty="0" smtClean="0"/>
              <a:t>                                                  </a:t>
            </a:r>
            <a:r>
              <a:rPr lang="fr-FR" sz="2800" dirty="0" err="1" smtClean="0"/>
              <a:t>polytraumatisme</a:t>
            </a:r>
            <a:r>
              <a:rPr lang="fr-FR" sz="2800" dirty="0" smtClean="0"/>
              <a:t>     </a:t>
            </a:r>
            <a:r>
              <a:rPr lang="fr-FR" dirty="0" smtClean="0"/>
              <a:t>                                          </a:t>
            </a: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3929058" y="5214950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3929058" y="4572008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r>
              <a:rPr lang="fr-FR" sz="3600" u="sng" dirty="0" smtClean="0">
                <a:solidFill>
                  <a:srgbClr val="FF0000"/>
                </a:solidFill>
              </a:rPr>
              <a:t>II-</a:t>
            </a:r>
            <a:r>
              <a:rPr lang="fr-FR" sz="3600" u="sng" dirty="0" smtClean="0"/>
              <a:t> </a:t>
            </a:r>
            <a:r>
              <a:rPr lang="fr-FR" sz="3600" u="sng" dirty="0" smtClean="0">
                <a:solidFill>
                  <a:srgbClr val="FF0000"/>
                </a:solidFill>
              </a:rPr>
              <a:t>Physiopathologie: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sz="3600" dirty="0" smtClean="0">
                <a:solidFill>
                  <a:srgbClr val="002060"/>
                </a:solidFill>
              </a:rPr>
              <a:t> B- Mécanismes:</a:t>
            </a:r>
            <a:endParaRPr lang="fr-FR" sz="3600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</a:rPr>
              <a:t>Choc direct :</a:t>
            </a:r>
            <a:endParaRPr lang="fr-FR" u="sng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fr-FR" dirty="0" smtClean="0"/>
              <a:t>   </a:t>
            </a:r>
            <a:r>
              <a:rPr lang="fr-FR" sz="2800" dirty="0" smtClean="0"/>
              <a:t>écrasement </a:t>
            </a:r>
            <a:r>
              <a:rPr lang="fr-FR" sz="2800" dirty="0"/>
              <a:t>des </a:t>
            </a:r>
            <a:r>
              <a:rPr lang="fr-FR" sz="2800" dirty="0" smtClean="0"/>
              <a:t>organes entre </a:t>
            </a:r>
            <a:r>
              <a:rPr lang="fr-FR" sz="2800" dirty="0"/>
              <a:t>la </a:t>
            </a:r>
            <a:r>
              <a:rPr lang="fr-FR" sz="2800" dirty="0" smtClean="0"/>
              <a:t>force extérieure et le </a:t>
            </a:r>
            <a:r>
              <a:rPr lang="fr-FR" sz="2800" dirty="0"/>
              <a:t>plan postérieur</a:t>
            </a:r>
            <a:r>
              <a:rPr lang="fr-FR" sz="2800" dirty="0" smtClean="0"/>
              <a:t>.</a:t>
            </a:r>
          </a:p>
          <a:p>
            <a:pPr>
              <a:buNone/>
            </a:pPr>
            <a:endParaRPr lang="fr-FR" sz="2800" dirty="0" smtClean="0"/>
          </a:p>
          <a:p>
            <a:pPr>
              <a:buFont typeface="Wingdings" pitchFamily="2" charset="2"/>
              <a:buChar char="Ø"/>
            </a:pP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</a:rPr>
              <a:t>Choc indirect par décélération :</a:t>
            </a:r>
            <a:endParaRPr lang="fr-FR" u="sng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fr-FR" sz="2800" dirty="0" smtClean="0"/>
              <a:t>   après </a:t>
            </a:r>
            <a:r>
              <a:rPr lang="fr-FR" sz="2800" dirty="0"/>
              <a:t>l’arrêt brusque du corps, les organes</a:t>
            </a:r>
          </a:p>
          <a:p>
            <a:pPr>
              <a:buNone/>
            </a:pPr>
            <a:r>
              <a:rPr lang="fr-FR" sz="2800" dirty="0" smtClean="0"/>
              <a:t>   continuent </a:t>
            </a:r>
            <a:r>
              <a:rPr lang="fr-FR" sz="2800" dirty="0"/>
              <a:t>leur </a:t>
            </a:r>
            <a:r>
              <a:rPr lang="fr-FR" sz="2800" dirty="0" smtClean="0"/>
              <a:t>mouvement      arrachement des organes avec leurs pédicules: foie, rate, intestin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 flipV="1">
            <a:off x="4857752" y="5286388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u="sng" dirty="0" smtClean="0">
                <a:solidFill>
                  <a:srgbClr val="FF0000"/>
                </a:solidFill>
              </a:rPr>
              <a:t>III- Anatomie pathologique: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fr-FR" dirty="0" smtClean="0"/>
              <a:t> </a:t>
            </a:r>
            <a:r>
              <a:rPr lang="fr-FR" sz="2800" dirty="0" smtClean="0"/>
              <a:t>Tous les organes abdominaux peuvent être atteints: isolément en association.</a:t>
            </a:r>
          </a:p>
          <a:p>
            <a:pPr>
              <a:buFont typeface="Wingdings" pitchFamily="2" charset="2"/>
              <a:buChar char="Ø"/>
            </a:pPr>
            <a:r>
              <a:rPr lang="fr-FR" sz="2800" b="1" dirty="0" smtClean="0"/>
              <a:t>Rate:</a:t>
            </a:r>
            <a:r>
              <a:rPr lang="fr-FR" sz="2800" dirty="0" smtClean="0"/>
              <a:t> 45%,</a:t>
            </a:r>
            <a:r>
              <a:rPr lang="fr-FR" sz="2800" b="1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fr-FR" sz="2800" b="1" dirty="0" smtClean="0"/>
              <a:t>Foie:</a:t>
            </a:r>
            <a:r>
              <a:rPr lang="fr-FR" sz="2800" dirty="0" smtClean="0"/>
              <a:t> 33%,</a:t>
            </a:r>
            <a:r>
              <a:rPr lang="fr-FR" sz="2800" b="1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fr-FR" sz="2800" b="1" dirty="0" smtClean="0"/>
              <a:t>Rein, </a:t>
            </a:r>
          </a:p>
          <a:p>
            <a:pPr>
              <a:buFont typeface="Wingdings" pitchFamily="2" charset="2"/>
              <a:buChar char="Ø"/>
            </a:pPr>
            <a:r>
              <a:rPr lang="fr-FR" sz="2800" b="1" dirty="0" smtClean="0"/>
              <a:t>Duodénum ,Grêle, colon, estomac,</a:t>
            </a:r>
          </a:p>
          <a:p>
            <a:pPr>
              <a:buFont typeface="Wingdings" pitchFamily="2" charset="2"/>
              <a:buChar char="Ø"/>
            </a:pPr>
            <a:r>
              <a:rPr lang="fr-FR" sz="2800" b="1" dirty="0" smtClean="0"/>
              <a:t> Pancréas,</a:t>
            </a:r>
          </a:p>
          <a:p>
            <a:pPr>
              <a:buFont typeface="Wingdings" pitchFamily="2" charset="2"/>
              <a:buChar char="Ø"/>
            </a:pPr>
            <a:r>
              <a:rPr lang="fr-FR" sz="2800" b="1" dirty="0" smtClean="0"/>
              <a:t>Vessie, </a:t>
            </a:r>
          </a:p>
          <a:p>
            <a:pPr>
              <a:buFont typeface="Wingdings" pitchFamily="2" charset="2"/>
              <a:buChar char="Ø"/>
            </a:pPr>
            <a:r>
              <a:rPr lang="fr-FR" sz="2800" b="1" dirty="0" smtClean="0"/>
              <a:t>Gros vaisseaux,</a:t>
            </a:r>
          </a:p>
          <a:p>
            <a:pPr>
              <a:buFont typeface="Wingdings" pitchFamily="2" charset="2"/>
              <a:buChar char="Ø"/>
            </a:pPr>
            <a:r>
              <a:rPr lang="fr-FR" sz="2800" b="1" dirty="0" smtClean="0"/>
              <a:t>Lésions pariétales ,diaphragmatiques.</a:t>
            </a:r>
          </a:p>
          <a:p>
            <a:endParaRPr lang="fr-FR" b="1" dirty="0" smtClean="0"/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500090"/>
            <a:ext cx="8229600" cy="285752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555468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fr-FR" b="1" i="1" dirty="0">
                <a:solidFill>
                  <a:srgbClr val="00B050"/>
                </a:solidFill>
              </a:rPr>
              <a:t>Lésions </a:t>
            </a:r>
            <a:r>
              <a:rPr lang="fr-FR" b="1" i="1" dirty="0" smtClean="0">
                <a:solidFill>
                  <a:srgbClr val="00B050"/>
                </a:solidFill>
              </a:rPr>
              <a:t>rencontrées:</a:t>
            </a:r>
          </a:p>
          <a:p>
            <a:pPr>
              <a:buFont typeface="Wingdings" pitchFamily="2" charset="2"/>
              <a:buChar char="v"/>
            </a:pPr>
            <a:endParaRPr lang="fr-FR" b="1" i="1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rupture d’organes pleins         hemopéritoine.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arrachement vasculaire</a:t>
            </a:r>
          </a:p>
          <a:p>
            <a:pPr>
              <a:buNone/>
            </a:pP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Perforation d’organes creux          péritonite.</a:t>
            </a:r>
            <a:endParaRPr lang="fr-FR" dirty="0"/>
          </a:p>
        </p:txBody>
      </p:sp>
      <p:sp>
        <p:nvSpPr>
          <p:cNvPr id="4" name="Accolade fermante 3"/>
          <p:cNvSpPr/>
          <p:nvPr/>
        </p:nvSpPr>
        <p:spPr>
          <a:xfrm>
            <a:off x="4500562" y="1928802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 flipV="1">
            <a:off x="4643438" y="2000240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5072066" y="3714752"/>
            <a:ext cx="71438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u="sng" dirty="0" smtClean="0">
                <a:solidFill>
                  <a:srgbClr val="FF0000"/>
                </a:solidFill>
              </a:rPr>
              <a:t>I</a:t>
            </a:r>
            <a:r>
              <a:rPr lang="fr-FR" sz="4000" u="sng" dirty="0" smtClean="0">
                <a:solidFill>
                  <a:srgbClr val="FF0000"/>
                </a:solidFill>
              </a:rPr>
              <a:t>V- Clinique:</a:t>
            </a:r>
            <a:r>
              <a:rPr lang="fr-FR" sz="4000" u="sng" dirty="0" smtClean="0"/>
              <a:t/>
            </a:r>
            <a:br>
              <a:rPr lang="fr-FR" sz="4000" u="sng" dirty="0" smtClean="0"/>
            </a:br>
            <a:endParaRPr lang="fr-FR" sz="40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fr-FR" u="sng" dirty="0" smtClean="0">
                <a:solidFill>
                  <a:srgbClr val="0070C0"/>
                </a:solidFill>
              </a:rPr>
              <a:t>A- A l ’admission du malade: </a:t>
            </a:r>
            <a:endParaRPr lang="fr-FR" sz="2800" b="1" dirty="0" smtClean="0"/>
          </a:p>
          <a:p>
            <a:pPr>
              <a:lnSpc>
                <a:spcPct val="110000"/>
              </a:lnSpc>
              <a:buNone/>
            </a:pPr>
            <a:r>
              <a:rPr lang="fr-FR" sz="2800" b="1" dirty="0" smtClean="0"/>
              <a:t>I</a:t>
            </a:r>
            <a:r>
              <a:rPr lang="fr-FR" sz="2800" dirty="0" smtClean="0"/>
              <a:t>l faut réalisé les premières mesures de réanimation, tout en évaluant: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fr-FR" sz="2800" dirty="0" smtClean="0"/>
              <a:t> l’ état respiratoire, 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fr-FR" sz="2800" dirty="0" smtClean="0"/>
              <a:t> l’ état hémodynamique,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fr-FR" sz="2800" dirty="0" smtClean="0"/>
              <a:t>l’ état de la conscience, 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fr-FR" sz="2800" dirty="0" smtClean="0"/>
              <a:t> les lésions de l’appareil locomoteur.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1195</Words>
  <Application>Microsoft Office PowerPoint</Application>
  <PresentationFormat>Affichage à l'écran (4:3)</PresentationFormat>
  <Paragraphs>246</Paragraphs>
  <Slides>27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Thème Office</vt:lpstr>
      <vt:lpstr>LES  CONTUSIONS ABDOMINALES</vt:lpstr>
      <vt:lpstr>PLAN:</vt:lpstr>
      <vt:lpstr>I-Définition -généralités:</vt:lpstr>
      <vt:lpstr>Diapositive 4</vt:lpstr>
      <vt:lpstr>II- Physiopathologie: A - circonstances:</vt:lpstr>
      <vt:lpstr>II- Physiopathologie:  B- Mécanismes:</vt:lpstr>
      <vt:lpstr>III- Anatomie pathologique: </vt:lpstr>
      <vt:lpstr>Diapositive 8</vt:lpstr>
      <vt:lpstr> IV- Clinique: </vt:lpstr>
      <vt:lpstr>Diapositive 10</vt:lpstr>
      <vt:lpstr>Diapositive 11</vt:lpstr>
      <vt:lpstr>Diapositive 12</vt:lpstr>
      <vt:lpstr>Diapositive 13</vt:lpstr>
      <vt:lpstr>Première situation: urgence opératoire extrême</vt:lpstr>
      <vt:lpstr>Deuxième situation : tableau clinique moins alarmant</vt:lpstr>
      <vt:lpstr>Diapositive 16</vt:lpstr>
      <vt:lpstr>Diapositive 17</vt:lpstr>
      <vt:lpstr> </vt:lpstr>
      <vt:lpstr>Diapositive 19</vt:lpstr>
      <vt:lpstr>Diapositive 20</vt:lpstr>
      <vt:lpstr>Troisième situation: examen clinique normal </vt:lpstr>
      <vt:lpstr>Diapositive 22</vt:lpstr>
      <vt:lpstr>Diapositive 23</vt:lpstr>
      <vt:lpstr>Diapositive 24</vt:lpstr>
      <vt:lpstr>Diapositive 25</vt:lpstr>
      <vt:lpstr>Diapositive 26</vt:lpstr>
      <vt:lpstr>Diapositive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 CONTUSIONS ABDOMINALES</dc:title>
  <dc:creator>ency-education.com</dc:creator>
  <cp:lastModifiedBy>hp</cp:lastModifiedBy>
  <cp:revision>130</cp:revision>
  <dcterms:created xsi:type="dcterms:W3CDTF">2015-11-21T19:40:51Z</dcterms:created>
  <dcterms:modified xsi:type="dcterms:W3CDTF">2015-12-06T11:29:48Z</dcterms:modified>
</cp:coreProperties>
</file>