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95" r:id="rId6"/>
    <p:sldId id="271" r:id="rId7"/>
    <p:sldId id="261" r:id="rId8"/>
    <p:sldId id="294" r:id="rId9"/>
    <p:sldId id="262" r:id="rId10"/>
    <p:sldId id="288" r:id="rId11"/>
    <p:sldId id="300" r:id="rId12"/>
    <p:sldId id="267" r:id="rId13"/>
    <p:sldId id="263" r:id="rId14"/>
    <p:sldId id="299" r:id="rId15"/>
    <p:sldId id="276" r:id="rId16"/>
    <p:sldId id="298" r:id="rId17"/>
    <p:sldId id="283" r:id="rId18"/>
    <p:sldId id="285" r:id="rId1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232" y="-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8DD2D9-FE0E-416B-A9FF-17A5ED4BF22C}" type="datetimeFigureOut">
              <a:rPr lang="fr-FR" smtClean="0"/>
              <a:pPr/>
              <a:t>25/04/2019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40FDF-BE69-4348-842D-EDE134C117C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40FDF-BE69-4348-842D-EDE134C117CD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9E796E-B06D-4FAD-8017-A6AFC197B0BC}" type="datetimeFigureOut">
              <a:rPr lang="fr-FR" smtClean="0"/>
              <a:pPr/>
              <a:t>25/04/2019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2BB0F5C-59E5-4A6A-92FA-4C3EF1EBE2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796E-B06D-4FAD-8017-A6AFC197B0BC}" type="datetimeFigureOut">
              <a:rPr lang="fr-FR" smtClean="0"/>
              <a:pPr/>
              <a:t>25/04/2019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0F5C-59E5-4A6A-92FA-4C3EF1EBE2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796E-B06D-4FAD-8017-A6AFC197B0BC}" type="datetimeFigureOut">
              <a:rPr lang="fr-FR" smtClean="0"/>
              <a:pPr/>
              <a:t>25/04/2019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0F5C-59E5-4A6A-92FA-4C3EF1EBE2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9E796E-B06D-4FAD-8017-A6AFC197B0BC}" type="datetimeFigureOut">
              <a:rPr lang="fr-FR" smtClean="0"/>
              <a:pPr/>
              <a:t>25/04/2019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BB0F5C-59E5-4A6A-92FA-4C3EF1EBE25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9E796E-B06D-4FAD-8017-A6AFC197B0BC}" type="datetimeFigureOut">
              <a:rPr lang="fr-FR" smtClean="0"/>
              <a:pPr/>
              <a:t>25/04/2019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2BB0F5C-59E5-4A6A-92FA-4C3EF1EBE2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796E-B06D-4FAD-8017-A6AFC197B0BC}" type="datetimeFigureOut">
              <a:rPr lang="fr-FR" smtClean="0"/>
              <a:pPr/>
              <a:t>25/04/2019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0F5C-59E5-4A6A-92FA-4C3EF1EBE25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796E-B06D-4FAD-8017-A6AFC197B0BC}" type="datetimeFigureOut">
              <a:rPr lang="fr-FR" smtClean="0"/>
              <a:pPr/>
              <a:t>25/04/2019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0F5C-59E5-4A6A-92FA-4C3EF1EBE25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9E796E-B06D-4FAD-8017-A6AFC197B0BC}" type="datetimeFigureOut">
              <a:rPr lang="fr-FR" smtClean="0"/>
              <a:pPr/>
              <a:t>25/04/2019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BB0F5C-59E5-4A6A-92FA-4C3EF1EBE25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E796E-B06D-4FAD-8017-A6AFC197B0BC}" type="datetimeFigureOut">
              <a:rPr lang="fr-FR" smtClean="0"/>
              <a:pPr/>
              <a:t>25/04/2019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B0F5C-59E5-4A6A-92FA-4C3EF1EBE2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9E796E-B06D-4FAD-8017-A6AFC197B0BC}" type="datetimeFigureOut">
              <a:rPr lang="fr-FR" smtClean="0"/>
              <a:pPr/>
              <a:t>25/04/2019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2BB0F5C-59E5-4A6A-92FA-4C3EF1EBE25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9E796E-B06D-4FAD-8017-A6AFC197B0BC}" type="datetimeFigureOut">
              <a:rPr lang="fr-FR" smtClean="0"/>
              <a:pPr/>
              <a:t>25/04/2019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BB0F5C-59E5-4A6A-92FA-4C3EF1EBE25D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9E796E-B06D-4FAD-8017-A6AFC197B0BC}" type="datetimeFigureOut">
              <a:rPr lang="fr-FR" smtClean="0"/>
              <a:pPr/>
              <a:t>25/04/2019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2BB0F5C-59E5-4A6A-92FA-4C3EF1EBE25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fr-FR" sz="6600" dirty="0" smtClean="0"/>
              <a:t>Cholécystite aigue</a:t>
            </a:r>
            <a:endParaRPr lang="fr-FR" sz="6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28728" y="2571744"/>
            <a:ext cx="7072362" cy="1752600"/>
          </a:xfrm>
        </p:spPr>
        <p:txBody>
          <a:bodyPr/>
          <a:lstStyle/>
          <a:p>
            <a:r>
              <a:rPr lang="fr-FR" dirty="0" smtClean="0"/>
              <a:t>Présenté par : DR.BENNAMOUN </a:t>
            </a:r>
            <a:r>
              <a:rPr lang="fr-FR" dirty="0" err="1" smtClean="0"/>
              <a:t>Hassina</a:t>
            </a:r>
            <a:r>
              <a:rPr lang="fr-FR" dirty="0" smtClean="0"/>
              <a:t> MAITRE ASSISTANTE EN CHIRURGIE GENERALE</a:t>
            </a:r>
          </a:p>
          <a:p>
            <a:r>
              <a:rPr lang="fr-FR" dirty="0" smtClean="0"/>
              <a:t>Service de chirurgie générale « A » </a:t>
            </a:r>
          </a:p>
          <a:p>
            <a:r>
              <a:rPr lang="fr-FR" dirty="0" smtClean="0"/>
              <a:t>CENTRE HOSPITALO-UNIVERSITAIRE IBN BADIS - CONSTANTINE</a:t>
            </a:r>
            <a:endParaRPr lang="fr-FR" dirty="0"/>
          </a:p>
        </p:txBody>
      </p:sp>
      <p:pic>
        <p:nvPicPr>
          <p:cNvPr id="4" name="Image 3" descr="C:\Documents and Settings\Administrateur\Bureau\LOGO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4286256"/>
            <a:ext cx="335758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5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8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3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22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23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26" dur="1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14282" y="214290"/>
            <a:ext cx="8643998" cy="64294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fr-FR" sz="2000" dirty="0" smtClean="0"/>
              <a:t>B- prise en charge péri-opératoire</a:t>
            </a:r>
          </a:p>
          <a:p>
            <a:pPr marL="285750" indent="-285750">
              <a:buAutoNum type="romanUcPeriod"/>
            </a:pPr>
            <a:r>
              <a:rPr lang="fr-FR" sz="2000" dirty="0" smtClean="0"/>
              <a:t>ANTIBIOTHERAPIE</a:t>
            </a:r>
          </a:p>
          <a:p>
            <a:pPr marL="285750" indent="-285750">
              <a:buNone/>
            </a:pPr>
            <a:r>
              <a:rPr lang="fr-FR" sz="2000" dirty="0" smtClean="0"/>
              <a:t>a-pré-opératoire</a:t>
            </a:r>
          </a:p>
          <a:p>
            <a:pPr marL="285750" indent="-285750">
              <a:buNone/>
            </a:pPr>
            <a:r>
              <a:rPr lang="fr-FR" sz="2000" dirty="0" smtClean="0"/>
              <a:t>Les recommandations de TOKYO</a:t>
            </a:r>
          </a:p>
          <a:p>
            <a:pPr marL="285750" indent="-285750">
              <a:buNone/>
            </a:pPr>
            <a:r>
              <a:rPr lang="fr-FR" sz="2000" dirty="0" smtClean="0"/>
              <a:t>Antibiothérapie est débutés après hémocultures si la T° &gt; 38.5 ou systématiquement chez les patients âgés ou immunodéprimés.</a:t>
            </a:r>
          </a:p>
          <a:p>
            <a:pPr marL="285750" indent="-285750">
              <a:buNone/>
            </a:pPr>
            <a:r>
              <a:rPr lang="fr-FR" sz="2000" dirty="0" smtClean="0"/>
              <a:t>Par contre la société française d’anesthésie-réanimation propose une antibiothérapie en fonction du risque.</a:t>
            </a:r>
          </a:p>
          <a:p>
            <a:pPr marL="285750" indent="-285750">
              <a:buNone/>
            </a:pPr>
            <a:r>
              <a:rPr lang="fr-FR" sz="2000" dirty="0" smtClean="0"/>
              <a:t>Voire tableau 1</a:t>
            </a:r>
          </a:p>
          <a:p>
            <a:pPr marL="285750" indent="-285750">
              <a:buNone/>
            </a:pPr>
            <a:r>
              <a:rPr lang="fr-FR" sz="2000" dirty="0" smtClean="0"/>
              <a:t>b-post-opératoire</a:t>
            </a:r>
          </a:p>
          <a:p>
            <a:pPr marL="285750" indent="-285750">
              <a:buNone/>
            </a:pPr>
            <a:r>
              <a:rPr lang="fr-FR" sz="2000" dirty="0" smtClean="0"/>
              <a:t>R.TOKYO: association AMOXICILLINE + ACIDE CLAVULANIQUE  SULBACTAM après une cholécystectomie non compliquée</a:t>
            </a:r>
            <a:r>
              <a:rPr lang="fr-FR" sz="2000" dirty="0"/>
              <a:t> </a:t>
            </a:r>
            <a:r>
              <a:rPr lang="fr-FR" sz="2000" dirty="0" smtClean="0"/>
              <a:t>grade 1 ou 2</a:t>
            </a:r>
          </a:p>
          <a:p>
            <a:pPr marL="285750" indent="-285750">
              <a:buNone/>
            </a:pPr>
            <a:r>
              <a:rPr lang="fr-FR" sz="2000" dirty="0" smtClean="0"/>
              <a:t>Mais sans recommandation sur la durée du traitement.</a:t>
            </a:r>
          </a:p>
          <a:p>
            <a:pPr marL="285750" indent="-285750">
              <a:buNone/>
            </a:pPr>
            <a:r>
              <a:rPr lang="fr-FR" sz="2000" dirty="0" smtClean="0"/>
              <a:t>Le maintient de cette </a:t>
            </a:r>
            <a:r>
              <a:rPr lang="fr-FR" sz="2000" dirty="0" err="1" smtClean="0"/>
              <a:t>ATBthérapie</a:t>
            </a:r>
            <a:r>
              <a:rPr lang="fr-FR" sz="2000" dirty="0" smtClean="0"/>
              <a:t> semble nécessaire dans le grade 3.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4" descr="IMG_20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17859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5965037"/>
            <a:ext cx="9144000" cy="11787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med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572560" cy="618822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dirty="0" smtClean="0"/>
              <a:t>II – </a:t>
            </a:r>
            <a:r>
              <a:rPr lang="fr-FR" dirty="0" smtClean="0"/>
              <a:t>règles </a:t>
            </a:r>
            <a:r>
              <a:rPr lang="fr-FR" dirty="0" smtClean="0"/>
              <a:t>anatomiques de sécurité lors de la cholécystectomie par </a:t>
            </a:r>
            <a:r>
              <a:rPr lang="fr-FR" dirty="0" err="1" smtClean="0"/>
              <a:t>coelio</a:t>
            </a:r>
            <a:r>
              <a:rPr lang="fr-FR" dirty="0" smtClean="0"/>
              <a:t> ou par laparotomie</a:t>
            </a:r>
          </a:p>
          <a:p>
            <a:pPr>
              <a:buNone/>
            </a:pPr>
            <a:r>
              <a:rPr lang="fr-FR" dirty="0" smtClean="0"/>
              <a:t>a-</a:t>
            </a:r>
            <a:r>
              <a:rPr lang="fr-FR" dirty="0" err="1" smtClean="0"/>
              <a:t>cholangiographie</a:t>
            </a:r>
            <a:r>
              <a:rPr lang="fr-FR" dirty="0" smtClean="0"/>
              <a:t> per-opératoire.</a:t>
            </a:r>
          </a:p>
          <a:p>
            <a:pPr>
              <a:buNone/>
            </a:pPr>
            <a:r>
              <a:rPr lang="fr-FR" dirty="0" smtClean="0"/>
              <a:t>b-lecture de la </a:t>
            </a:r>
            <a:r>
              <a:rPr lang="fr-FR" dirty="0" err="1" smtClean="0"/>
              <a:t>cholanjographie</a:t>
            </a:r>
            <a:r>
              <a:rPr lang="fr-FR" dirty="0" smtClean="0"/>
              <a:t> a la recherche des variations biliaires +++</a:t>
            </a:r>
          </a:p>
          <a:p>
            <a:pPr>
              <a:buNone/>
            </a:pPr>
            <a:r>
              <a:rPr lang="fr-FR" dirty="0" smtClean="0"/>
              <a:t>c-drainage </a:t>
            </a:r>
            <a:r>
              <a:rPr lang="fr-FR" dirty="0" err="1" smtClean="0"/>
              <a:t>post-opératoire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Absence d’</a:t>
            </a:r>
            <a:r>
              <a:rPr lang="fr-FR" dirty="0" err="1" smtClean="0"/>
              <a:t>interet</a:t>
            </a:r>
            <a:r>
              <a:rPr lang="fr-FR" dirty="0" smtClean="0"/>
              <a:t> dans la cholécystectomie pour LV non compliquée.</a:t>
            </a:r>
          </a:p>
          <a:p>
            <a:pPr>
              <a:buNone/>
            </a:pPr>
            <a:r>
              <a:rPr lang="fr-FR" dirty="0" smtClean="0"/>
              <a:t>Pas de consensus pour la CAL il peut être mis en cas de difficultés ou obtenir une hémostase parfaite ou une ligature fragile du cystique.</a:t>
            </a:r>
          </a:p>
          <a:p>
            <a:pPr>
              <a:buNone/>
            </a:pPr>
            <a:r>
              <a:rPr lang="fr-FR" dirty="0" smtClean="0"/>
              <a:t>III cholécystectomie par cœlioscopie</a:t>
            </a:r>
          </a:p>
          <a:p>
            <a:pPr>
              <a:buNone/>
            </a:pPr>
            <a:r>
              <a:rPr lang="fr-FR" dirty="0" smtClean="0"/>
              <a:t>Traitement de référence +++</a:t>
            </a:r>
            <a:endParaRPr lang="fr-FR" dirty="0"/>
          </a:p>
          <a:p>
            <a:pPr>
              <a:buNone/>
            </a:pPr>
            <a:r>
              <a:rPr lang="fr-FR" dirty="0" smtClean="0"/>
              <a:t>IV laparotomie d’emblée:</a:t>
            </a:r>
          </a:p>
          <a:p>
            <a:pPr>
              <a:buNone/>
            </a:pPr>
            <a:r>
              <a:rPr lang="fr-FR" dirty="0" smtClean="0"/>
              <a:t>Indications:</a:t>
            </a:r>
          </a:p>
          <a:p>
            <a:pPr>
              <a:buNone/>
            </a:pPr>
            <a:r>
              <a:rPr lang="fr-FR" dirty="0" smtClean="0"/>
              <a:t>CI à la cœlioscopie</a:t>
            </a:r>
          </a:p>
          <a:p>
            <a:pPr>
              <a:buNone/>
            </a:pPr>
            <a:r>
              <a:rPr lang="fr-FR" dirty="0" smtClean="0"/>
              <a:t>a- CI non spécifiques 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 absolues: hypertension intracrânienne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Dérivation </a:t>
            </a:r>
            <a:r>
              <a:rPr lang="fr-FR" dirty="0" err="1" smtClean="0">
                <a:sym typeface="Wingdings" pitchFamily="2" charset="2"/>
              </a:rPr>
              <a:t>peritonéo</a:t>
            </a:r>
            <a:r>
              <a:rPr lang="fr-FR" dirty="0" smtClean="0">
                <a:sym typeface="Wingdings" pitchFamily="2" charset="2"/>
              </a:rPr>
              <a:t>-jugulaire, glaucomes à angle fermé.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 Relatives : cardiopathies</a:t>
            </a:r>
          </a:p>
          <a:p>
            <a:pPr>
              <a:buNone/>
            </a:pPr>
            <a:r>
              <a:rPr lang="fr-FR" dirty="0" smtClean="0"/>
              <a:t>Insuffisance respiratoires chroniques</a:t>
            </a:r>
          </a:p>
          <a:p>
            <a:pPr>
              <a:buNone/>
            </a:pPr>
            <a:r>
              <a:rPr lang="fr-FR" dirty="0" smtClean="0"/>
              <a:t>Emphysème pulmonaire.</a:t>
            </a:r>
          </a:p>
        </p:txBody>
      </p:sp>
    </p:spTree>
  </p:cSld>
  <p:clrMapOvr>
    <a:masterClrMapping/>
  </p:clrMapOvr>
  <p:transition spd="med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85720" y="285728"/>
            <a:ext cx="829868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Antécédents de pneumothorax glaucome à angle ouvert</a:t>
            </a:r>
          </a:p>
          <a:p>
            <a:r>
              <a:rPr lang="fr-FR" dirty="0" smtClean="0"/>
              <a:t>b-CI spécifique</a:t>
            </a:r>
          </a:p>
          <a:p>
            <a:r>
              <a:rPr lang="fr-FR" dirty="0" smtClean="0"/>
              <a:t>1- suspicion de cancer vésiculaire</a:t>
            </a:r>
          </a:p>
          <a:p>
            <a:r>
              <a:rPr lang="fr-FR" dirty="0" smtClean="0"/>
              <a:t>2- syndrome de MIRIZZI:</a:t>
            </a:r>
          </a:p>
          <a:p>
            <a:r>
              <a:rPr lang="fr-FR" dirty="0" smtClean="0"/>
              <a:t>Obstruction du canal hépatique commun (liée à une compression mécanique ou à une inflammation des tissus adjacents liée à la présence d’un calcul impacté dans le collet vésiculaire ou dans le canal cystique (voire figure 28)</a:t>
            </a:r>
          </a:p>
          <a:p>
            <a:r>
              <a:rPr lang="fr-FR" dirty="0" smtClean="0"/>
              <a:t>3- Antécédents de chirurgie abdominale surtout sus </a:t>
            </a:r>
            <a:r>
              <a:rPr lang="fr-FR" dirty="0" err="1" smtClean="0"/>
              <a:t>mésocolique</a:t>
            </a:r>
            <a:r>
              <a:rPr lang="fr-FR" dirty="0" smtClean="0"/>
              <a:t>.</a:t>
            </a:r>
            <a:endParaRPr lang="fr-FR" dirty="0" smtClean="0"/>
          </a:p>
          <a:p>
            <a:r>
              <a:rPr lang="fr-FR" dirty="0" smtClean="0"/>
              <a:t>4- la présence d’un </a:t>
            </a:r>
            <a:r>
              <a:rPr lang="fr-FR" dirty="0" err="1" smtClean="0"/>
              <a:t>hémocholecyste</a:t>
            </a:r>
            <a:r>
              <a:rPr lang="fr-FR" dirty="0" smtClean="0"/>
              <a:t>.</a:t>
            </a:r>
          </a:p>
          <a:p>
            <a:r>
              <a:rPr lang="fr-FR" dirty="0" smtClean="0"/>
              <a:t>5- la cholécystite gangréneuse ou emphysémateuse.</a:t>
            </a:r>
          </a:p>
          <a:p>
            <a:r>
              <a:rPr lang="fr-FR" dirty="0" smtClean="0"/>
              <a:t>V conversion en laparotomie: </a:t>
            </a:r>
          </a:p>
          <a:p>
            <a:r>
              <a:rPr lang="fr-FR" dirty="0" smtClean="0"/>
              <a:t>selon les séries le taux de conversion de la </a:t>
            </a:r>
            <a:r>
              <a:rPr lang="fr-FR" dirty="0" err="1" smtClean="0"/>
              <a:t>coelio</a:t>
            </a:r>
            <a:r>
              <a:rPr lang="fr-FR" dirty="0" smtClean="0"/>
              <a:t> à laparotomie varie de 10 à 25 %.</a:t>
            </a:r>
          </a:p>
          <a:p>
            <a:r>
              <a:rPr lang="fr-FR" dirty="0" smtClean="0"/>
              <a:t>Dépend : de </a:t>
            </a:r>
            <a:r>
              <a:rPr lang="fr-FR" dirty="0" smtClean="0"/>
              <a:t>l’</a:t>
            </a:r>
            <a:r>
              <a:rPr lang="fr-FR" dirty="0" err="1" smtClean="0"/>
              <a:t>e</a:t>
            </a:r>
            <a:r>
              <a:rPr lang="fr-FR" dirty="0" err="1" smtClean="0"/>
              <a:t>xperience</a:t>
            </a:r>
            <a:r>
              <a:rPr lang="fr-FR" dirty="0" smtClean="0"/>
              <a:t> </a:t>
            </a:r>
            <a:r>
              <a:rPr lang="fr-FR" dirty="0" smtClean="0"/>
              <a:t>de l’opérateur des difficulté per-opératoire </a:t>
            </a:r>
            <a:r>
              <a:rPr lang="fr-FR" dirty="0" err="1" smtClean="0"/>
              <a:t>ect</a:t>
            </a:r>
            <a:r>
              <a:rPr lang="fr-FR" dirty="0" smtClean="0"/>
              <a:t>..</a:t>
            </a:r>
          </a:p>
          <a:p>
            <a:endParaRPr lang="fr-FR" dirty="0"/>
          </a:p>
        </p:txBody>
      </p:sp>
    </p:spTree>
  </p:cSld>
  <p:clrMapOvr>
    <a:masterClrMapping/>
  </p:clrMapOvr>
  <p:transition spd="med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" name="Espace réservé du contenu 8" descr="IMG_2046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 rot="5400000">
            <a:off x="1143000" y="-1143000"/>
            <a:ext cx="6858000" cy="9144001"/>
          </a:xfrm>
        </p:spPr>
      </p:pic>
      <p:sp>
        <p:nvSpPr>
          <p:cNvPr id="10" name="Rectangle 9"/>
          <p:cNvSpPr/>
          <p:nvPr/>
        </p:nvSpPr>
        <p:spPr>
          <a:xfrm>
            <a:off x="8229600" y="0"/>
            <a:ext cx="914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ransition spd="med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500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Causes de conversion: difficulté technique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Conversion pour hémorragie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Conversion pour suspicion de plaie des voies biliaires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Conversion pour difficultés de dissection vers le foie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Conversion pour difficultés d’exposition du pédicule hépatique.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Syndrome de MIRIZZI.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Vésicule biliaire localisée s/s le lobe gauche.</a:t>
            </a:r>
          </a:p>
          <a:p>
            <a:pPr>
              <a:buNone/>
            </a:pPr>
            <a:r>
              <a:rPr lang="fr-FR" dirty="0" smtClean="0">
                <a:sym typeface="Wingdings" pitchFamily="2" charset="2"/>
              </a:rPr>
              <a:t>Cholécystite pseudo-tumorale.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spd="med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4282" y="214291"/>
            <a:ext cx="892971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Alternative à la cholécystectomie</a:t>
            </a: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1- </a:t>
            </a:r>
            <a:r>
              <a:rPr lang="fr-FR" sz="2800" dirty="0" err="1" smtClean="0">
                <a:sym typeface="Wingdings" pitchFamily="2" charset="2"/>
              </a:rPr>
              <a:t>cholécystendèse</a:t>
            </a:r>
            <a:r>
              <a:rPr lang="fr-FR" sz="2800" dirty="0" smtClean="0">
                <a:sym typeface="Wingdings" pitchFamily="2" charset="2"/>
              </a:rPr>
              <a:t>:</a:t>
            </a: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Correspond à une ouverture de la vésicule biliaire, extraction des calculs et suture de la vésicule biliaire.</a:t>
            </a: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Technique n’est plus réalisée expose à la récidive et aux fistules.</a:t>
            </a: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3- </a:t>
            </a:r>
            <a:r>
              <a:rPr lang="fr-FR" sz="2800" dirty="0" err="1" smtClean="0">
                <a:sym typeface="Wingdings" pitchFamily="2" charset="2"/>
              </a:rPr>
              <a:t>cholécystostomie</a:t>
            </a:r>
            <a:endParaRPr lang="fr-FR" sz="2800" dirty="0" smtClean="0">
              <a:sym typeface="Wingdings" pitchFamily="2" charset="2"/>
            </a:endParaRP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Par voie radiologique ou par voie chirurgicale.</a:t>
            </a: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Concerne les patients en haut risque opératoire</a:t>
            </a: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Pour l’abord chirurgical cela peut constitué une solution de replis en cas de difficulté technique.</a:t>
            </a:r>
          </a:p>
          <a:p>
            <a:pPr>
              <a:buNone/>
            </a:pPr>
            <a:endParaRPr lang="fr-FR" dirty="0" smtClean="0">
              <a:sym typeface="Wingdings" pitchFamily="2" charset="2"/>
            </a:endParaRPr>
          </a:p>
        </p:txBody>
      </p:sp>
    </p:spTree>
  </p:cSld>
  <p:clrMapOvr>
    <a:masterClrMapping/>
  </p:clrMapOvr>
  <p:transition spd="med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La prise en charge de la CAL se simplifie</a:t>
            </a:r>
          </a:p>
          <a:p>
            <a:pPr>
              <a:buNone/>
            </a:pPr>
            <a:r>
              <a:rPr lang="fr-FR" dirty="0" smtClean="0"/>
              <a:t>Peut être précoce par </a:t>
            </a:r>
            <a:r>
              <a:rPr lang="fr-FR" dirty="0" err="1" smtClean="0"/>
              <a:t>coelio</a:t>
            </a:r>
            <a:r>
              <a:rPr lang="fr-FR" dirty="0" smtClean="0"/>
              <a:t> dans la majorité des cas (garde 1 et 2)</a:t>
            </a:r>
          </a:p>
          <a:p>
            <a:pPr>
              <a:buNone/>
            </a:pPr>
            <a:r>
              <a:rPr lang="fr-FR" dirty="0" smtClean="0"/>
              <a:t>L’imagerie </a:t>
            </a:r>
            <a:r>
              <a:rPr lang="fr-FR" dirty="0" err="1" smtClean="0"/>
              <a:t>pré-opératoire</a:t>
            </a:r>
            <a:r>
              <a:rPr lang="fr-FR" dirty="0" smtClean="0"/>
              <a:t> et son interprétation par le chirurgien à son importance dans le choix de la technique.</a:t>
            </a:r>
          </a:p>
          <a:p>
            <a:pPr>
              <a:buNone/>
            </a:pPr>
            <a:r>
              <a:rPr lang="fr-FR" dirty="0" smtClean="0"/>
              <a:t>Il est important d’appliquer les règles de sécurité il ne faut pas hésiter à convertir en laparotomie  pour parer à </a:t>
            </a:r>
            <a:r>
              <a:rPr lang="fr-FR" smtClean="0"/>
              <a:t>une hémorragie </a:t>
            </a:r>
            <a:r>
              <a:rPr lang="fr-FR" dirty="0" smtClean="0"/>
              <a:t>ou dans le doute d’une plaie des voies biliaires. 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spd="med"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 descr="13139151_1188058521214138_1706991139220756336_n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643050"/>
            <a:ext cx="3429024" cy="4525963"/>
          </a:xfrm>
        </p:spPr>
        <p:txBody>
          <a:bodyPr>
            <a:normAutofit/>
          </a:bodyPr>
          <a:lstStyle/>
          <a:p>
            <a:pPr marL="571500" indent="-571500">
              <a:buAutoNum type="romanUcPeriod"/>
            </a:pPr>
            <a:r>
              <a:rPr lang="fr-FR" sz="1400" dirty="0" smtClean="0"/>
              <a:t>Introduction / définition</a:t>
            </a:r>
          </a:p>
          <a:p>
            <a:pPr marL="571500" indent="-571500">
              <a:buAutoNum type="romanUcPeriod"/>
            </a:pPr>
            <a:r>
              <a:rPr lang="fr-FR" sz="1400" dirty="0" smtClean="0"/>
              <a:t>Diagnostic</a:t>
            </a:r>
            <a:endParaRPr lang="fr-FR" sz="1400" dirty="0" smtClean="0"/>
          </a:p>
          <a:p>
            <a:pPr marL="571500" indent="-571500">
              <a:buAutoNum type="romanUcPeriod"/>
            </a:pPr>
            <a:r>
              <a:rPr lang="fr-FR" sz="1400" dirty="0" smtClean="0"/>
              <a:t>Diagnostic </a:t>
            </a:r>
            <a:r>
              <a:rPr lang="fr-FR" sz="1400" dirty="0" smtClean="0"/>
              <a:t>différentiel</a:t>
            </a:r>
          </a:p>
          <a:p>
            <a:pPr marL="571500" indent="-571500">
              <a:buAutoNum type="romanUcPeriod"/>
            </a:pPr>
            <a:r>
              <a:rPr lang="fr-FR" sz="1400" dirty="0" smtClean="0"/>
              <a:t>Traitement</a:t>
            </a:r>
          </a:p>
          <a:p>
            <a:pPr marL="571500" indent="-571500">
              <a:buAutoNum type="romanUcPeriod"/>
            </a:pPr>
            <a:r>
              <a:rPr lang="fr-FR" sz="1400" dirty="0" smtClean="0"/>
              <a:t>Conclusion</a:t>
            </a:r>
            <a:endParaRPr lang="fr-FR" sz="1400" dirty="0" smtClean="0"/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 / définition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r-FR" sz="2000" dirty="0" smtClean="0"/>
              <a:t>CAL est la 3</a:t>
            </a:r>
            <a:r>
              <a:rPr lang="fr-FR" sz="2000" baseline="30000" dirty="0" smtClean="0"/>
              <a:t>e</a:t>
            </a:r>
            <a:r>
              <a:rPr lang="fr-FR" sz="2000" dirty="0" smtClean="0"/>
              <a:t> cause la plus fréquente d’admission en urgence en service de chirurgie.</a:t>
            </a:r>
          </a:p>
          <a:p>
            <a:r>
              <a:rPr lang="fr-FR" sz="2000" dirty="0" smtClean="0"/>
              <a:t>Aux USA, environ 750 000 cholécystectomies sont réalisés chaque année, 20 % sont dues à des CAL.</a:t>
            </a:r>
          </a:p>
          <a:p>
            <a:r>
              <a:rPr lang="fr-FR" sz="2000" dirty="0" smtClean="0"/>
              <a:t>La CAL correspond à une inflammation de la paroi vésiculaire due à une obstruction prolongée du canal cystique par un calcul.</a:t>
            </a:r>
          </a:p>
          <a:p>
            <a:r>
              <a:rPr lang="fr-FR" sz="2000" dirty="0" smtClean="0"/>
              <a:t>Cette obstruction responsable d’une stase biliaire qui va initier une cascade de phénomènes inflammatoires, ischémiques puis nécrotiques de la paroi vésiculaire responsables d’une </a:t>
            </a:r>
            <a:r>
              <a:rPr lang="fr-FR" sz="2000" dirty="0" err="1" smtClean="0"/>
              <a:t>trans-location</a:t>
            </a:r>
            <a:r>
              <a:rPr lang="fr-FR" sz="2000" dirty="0" smtClean="0"/>
              <a:t> bactérienne à partir du type digestif.</a:t>
            </a:r>
          </a:p>
          <a:p>
            <a:r>
              <a:rPr lang="fr-FR" sz="2000" dirty="0" smtClean="0"/>
              <a:t>Les germes les plus souvent retrouvés sont des germes digestifs (E.COLI, KLEBSIELLA, entérocoques et germes anaérobies.</a:t>
            </a:r>
          </a:p>
          <a:p>
            <a:r>
              <a:rPr lang="fr-FR" sz="2000" dirty="0" smtClean="0"/>
              <a:t>La CAL peut prendre différentes formes évolutives allant  de formes bénignes qui peuvent être traitées par l’administration orale d’antibiotiques à des formes sévères (comme choc septique ou péritonites biliaire) dont chacune requière est un traitement spécifique.</a:t>
            </a: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560406"/>
          </a:xfrm>
        </p:spPr>
        <p:txBody>
          <a:bodyPr>
            <a:normAutofit/>
          </a:bodyPr>
          <a:lstStyle/>
          <a:p>
            <a:r>
              <a:rPr lang="fr-FR" dirty="0" smtClean="0"/>
              <a:t>Diagnostic</a:t>
            </a: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28596" y="785794"/>
            <a:ext cx="7467600" cy="487375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1800" dirty="0" smtClean="0">
                <a:sym typeface="Wingdings" pitchFamily="2" charset="2"/>
              </a:rPr>
              <a:t>A- clinique:</a:t>
            </a:r>
          </a:p>
          <a:p>
            <a:pPr>
              <a:buNone/>
            </a:pPr>
            <a:r>
              <a:rPr lang="fr-FR" sz="1800" dirty="0" smtClean="0">
                <a:sym typeface="Wingdings" pitchFamily="2" charset="2"/>
              </a:rPr>
              <a:t>1- la douleur biliaire (colique hépatique) d’apparition brutale, se localisant au niveau de l’HCD ou de l’</a:t>
            </a:r>
            <a:r>
              <a:rPr lang="fr-FR" sz="1800" dirty="0" err="1" smtClean="0">
                <a:sym typeface="Wingdings" pitchFamily="2" charset="2"/>
              </a:rPr>
              <a:t>epigastre</a:t>
            </a:r>
            <a:r>
              <a:rPr lang="fr-FR" sz="1800" dirty="0" smtClean="0">
                <a:sym typeface="Wingdings" pitchFamily="2" charset="2"/>
              </a:rPr>
              <a:t> et irradiant en hémi-ceinture droite ou vers l’épaule droite parfois </a:t>
            </a:r>
            <a:r>
              <a:rPr lang="fr-FR" sz="1800" dirty="0" err="1" smtClean="0">
                <a:sym typeface="Wingdings" pitchFamily="2" charset="2"/>
              </a:rPr>
              <a:t>transfixante</a:t>
            </a:r>
            <a:r>
              <a:rPr lang="fr-FR" sz="1800" dirty="0" smtClean="0">
                <a:sym typeface="Wingdings" pitchFamily="2" charset="2"/>
              </a:rPr>
              <a:t> dans le dos.</a:t>
            </a:r>
          </a:p>
          <a:p>
            <a:pPr>
              <a:buNone/>
            </a:pPr>
            <a:r>
              <a:rPr lang="fr-FR" sz="1800" dirty="0" smtClean="0">
                <a:sym typeface="Wingdings" pitchFamily="2" charset="2"/>
              </a:rPr>
              <a:t>Cette douleur est souvent nocturne </a:t>
            </a:r>
            <a:r>
              <a:rPr lang="fr-FR" sz="1800" dirty="0" err="1" smtClean="0">
                <a:sym typeface="Wingdings" pitchFamily="2" charset="2"/>
              </a:rPr>
              <a:t>post-prandiale</a:t>
            </a:r>
            <a:r>
              <a:rPr lang="fr-FR" sz="1800" dirty="0" smtClean="0">
                <a:sym typeface="Wingdings" pitchFamily="2" charset="2"/>
              </a:rPr>
              <a:t> et est persistante depuis plus de 06 heures.</a:t>
            </a:r>
          </a:p>
          <a:p>
            <a:pPr>
              <a:buNone/>
            </a:pPr>
            <a:r>
              <a:rPr lang="fr-FR" sz="1800" dirty="0" smtClean="0">
                <a:sym typeface="Wingdings" pitchFamily="2" charset="2"/>
              </a:rPr>
              <a:t>2- l’hyperthermie: F° à 38° / 39°.</a:t>
            </a:r>
          </a:p>
          <a:p>
            <a:pPr>
              <a:buNone/>
            </a:pPr>
            <a:r>
              <a:rPr lang="fr-FR" sz="1800" dirty="0" smtClean="0">
                <a:sym typeface="Wingdings" pitchFamily="2" charset="2"/>
              </a:rPr>
              <a:t>3- Nausées / vomissement</a:t>
            </a:r>
          </a:p>
          <a:p>
            <a:pPr>
              <a:buNone/>
            </a:pPr>
            <a:r>
              <a:rPr lang="fr-FR" sz="1800" dirty="0" smtClean="0">
                <a:sym typeface="Wingdings" pitchFamily="2" charset="2"/>
              </a:rPr>
              <a:t>4- l’</a:t>
            </a:r>
            <a:r>
              <a:rPr lang="fr-FR" sz="1800" dirty="0" err="1" smtClean="0">
                <a:sym typeface="Wingdings" pitchFamily="2" charset="2"/>
              </a:rPr>
              <a:t>éxistance</a:t>
            </a:r>
            <a:r>
              <a:rPr lang="fr-FR" sz="1800" dirty="0" smtClean="0">
                <a:sym typeface="Wingdings" pitchFamily="2" charset="2"/>
              </a:rPr>
              <a:t> d’un ictère doit faire suspecter une LVBP ou un syndrome de MIRIZZI.</a:t>
            </a:r>
          </a:p>
          <a:p>
            <a:pPr>
              <a:buNone/>
            </a:pPr>
            <a:r>
              <a:rPr lang="fr-FR" sz="1800" dirty="0" smtClean="0">
                <a:sym typeface="Wingdings" pitchFamily="2" charset="2"/>
              </a:rPr>
              <a:t>5- A l’examen défense douloureuse de l’HCD.</a:t>
            </a:r>
          </a:p>
          <a:p>
            <a:pPr>
              <a:buNone/>
            </a:pPr>
            <a:r>
              <a:rPr lang="fr-FR" sz="1800" dirty="0" smtClean="0">
                <a:sym typeface="Wingdings" pitchFamily="2" charset="2"/>
              </a:rPr>
              <a:t>Signe de MURPUY (+).</a:t>
            </a:r>
          </a:p>
          <a:p>
            <a:pPr>
              <a:buNone/>
            </a:pPr>
            <a:r>
              <a:rPr lang="fr-FR" sz="1800" dirty="0" smtClean="0"/>
              <a:t>3-le tableau peut être moins franc chez le patients âgés ou s/s traitement immunosuppresseurs .</a:t>
            </a:r>
          </a:p>
          <a:p>
            <a:pPr>
              <a:buNone/>
            </a:pPr>
            <a:r>
              <a:rPr lang="fr-FR" sz="1800" dirty="0" smtClean="0"/>
              <a:t>L’évolution peut se faire vers: </a:t>
            </a:r>
          </a:p>
          <a:p>
            <a:pPr>
              <a:buNone/>
            </a:pPr>
            <a:r>
              <a:rPr lang="fr-FR" sz="1800" dirty="0" smtClean="0"/>
              <a:t>Une cholécystite aigue gangréneuse avec des signes locaux discrets et des signes généraux intenses avec une F° à 40°.</a:t>
            </a:r>
          </a:p>
          <a:p>
            <a:pPr>
              <a:buNone/>
            </a:pPr>
            <a:r>
              <a:rPr lang="fr-FR" sz="1800" dirty="0" smtClean="0"/>
              <a:t>Si une perforation survient, elle entraine:</a:t>
            </a:r>
          </a:p>
          <a:p>
            <a:pPr>
              <a:buFontTx/>
              <a:buChar char="-"/>
            </a:pPr>
            <a:r>
              <a:rPr lang="fr-FR" sz="1800" dirty="0" smtClean="0"/>
              <a:t>Une abcès s/s hépatique.</a:t>
            </a:r>
          </a:p>
          <a:p>
            <a:pPr>
              <a:buFontTx/>
              <a:buChar char="-"/>
            </a:pPr>
            <a:r>
              <a:rPr lang="fr-FR" sz="1800" dirty="0" smtClean="0"/>
              <a:t>Une fistule avec un gros organe, ou une péritonite biliaire.</a:t>
            </a:r>
          </a:p>
          <a:p>
            <a:pPr>
              <a:buNone/>
            </a:pPr>
            <a:endParaRPr lang="fr-FR" sz="1800" dirty="0" smtClean="0">
              <a:sym typeface="Wingdings" pitchFamily="2" charset="2"/>
            </a:endParaRPr>
          </a:p>
          <a:p>
            <a:pPr marL="514350" indent="-514350">
              <a:buFont typeface="Wingdings" pitchFamily="2" charset="2"/>
              <a:buChar char="v"/>
            </a:pPr>
            <a:endParaRPr lang="fr-FR" sz="1800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arenR"/>
            </a:pPr>
            <a:endParaRPr lang="fr-FR" sz="1800" dirty="0"/>
          </a:p>
        </p:txBody>
      </p:sp>
    </p:spTree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58" y="0"/>
            <a:ext cx="7467600" cy="642918"/>
          </a:xfrm>
        </p:spPr>
        <p:txBody>
          <a:bodyPr/>
          <a:lstStyle/>
          <a:p>
            <a:r>
              <a:rPr lang="fr-FR" dirty="0" smtClean="0"/>
              <a:t>diagnostic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857232"/>
            <a:ext cx="8429684" cy="5616720"/>
          </a:xfrm>
        </p:spPr>
        <p:txBody>
          <a:bodyPr/>
          <a:lstStyle/>
          <a:p>
            <a:pPr>
              <a:buNone/>
            </a:pPr>
            <a:r>
              <a:rPr lang="fr-FR" sz="3200" dirty="0" smtClean="0"/>
              <a:t>B- biologie:</a:t>
            </a:r>
          </a:p>
          <a:p>
            <a:pPr>
              <a:buFontTx/>
              <a:buChar char="-"/>
            </a:pPr>
            <a:r>
              <a:rPr lang="fr-FR" dirty="0" smtClean="0"/>
              <a:t>Hyper leucocytose avec </a:t>
            </a:r>
            <a:r>
              <a:rPr lang="fr-FR" dirty="0" err="1" smtClean="0"/>
              <a:t>polynucléose</a:t>
            </a:r>
            <a:r>
              <a:rPr lang="fr-FR" dirty="0" smtClean="0"/>
              <a:t>.</a:t>
            </a:r>
          </a:p>
          <a:p>
            <a:pPr>
              <a:buFontTx/>
              <a:buChar char="-"/>
            </a:pPr>
            <a:r>
              <a:rPr lang="fr-FR" dirty="0" smtClean="0"/>
              <a:t>CRP élevée.</a:t>
            </a:r>
          </a:p>
          <a:p>
            <a:pPr>
              <a:buFontTx/>
              <a:buChar char="-"/>
            </a:pPr>
            <a:r>
              <a:rPr lang="fr-FR" dirty="0" smtClean="0"/>
              <a:t>Les testes hépatiques et l’amylase sont normaux ou un peu élevé.</a:t>
            </a:r>
          </a:p>
          <a:p>
            <a:pPr>
              <a:buNone/>
            </a:pPr>
            <a:r>
              <a:rPr lang="fr-FR" dirty="0" smtClean="0"/>
              <a:t>Des perturbations plus importante du bilan hépatique signent l’</a:t>
            </a:r>
            <a:r>
              <a:rPr lang="fr-FR" dirty="0" err="1" smtClean="0"/>
              <a:t>éxistance</a:t>
            </a:r>
            <a:r>
              <a:rPr lang="fr-FR" dirty="0" smtClean="0"/>
              <a:t> d’une LVBP.</a:t>
            </a:r>
          </a:p>
          <a:p>
            <a:pPr>
              <a:buNone/>
            </a:pPr>
            <a:r>
              <a:rPr lang="fr-FR" dirty="0" smtClean="0"/>
              <a:t>Exceptionnellement, un gros calcul enclavé dans le cystique peut comprimer la VBP et comprimer une </a:t>
            </a:r>
            <a:r>
              <a:rPr lang="fr-FR" dirty="0" err="1" smtClean="0"/>
              <a:t>cholestase</a:t>
            </a:r>
            <a:r>
              <a:rPr lang="fr-FR" dirty="0" smtClean="0"/>
              <a:t> (syndrome de MIRIZZI) moins performant l’écho n’est jamais réaliser en première intension.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467600" cy="48896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Diagnostic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285720" y="1000108"/>
            <a:ext cx="8572560" cy="564360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C- radiologie</a:t>
            </a:r>
          </a:p>
          <a:p>
            <a:pPr>
              <a:buNone/>
            </a:pPr>
            <a:r>
              <a:rPr lang="fr-FR" dirty="0" smtClean="0"/>
              <a:t>1- échographie.</a:t>
            </a:r>
          </a:p>
          <a:p>
            <a:pPr>
              <a:buNone/>
            </a:pPr>
            <a:r>
              <a:rPr lang="fr-FR" dirty="0" smtClean="0"/>
              <a:t>Examen de référence.</a:t>
            </a:r>
          </a:p>
          <a:p>
            <a:pPr>
              <a:buNone/>
            </a:pPr>
            <a:r>
              <a:rPr lang="fr-FR" dirty="0" smtClean="0"/>
              <a:t>Confirme le diagnostic de CAL.</a:t>
            </a:r>
          </a:p>
          <a:p>
            <a:pPr>
              <a:buNone/>
            </a:pPr>
            <a:r>
              <a:rPr lang="fr-FR" dirty="0" smtClean="0"/>
              <a:t>Montre des signes caractéristiques: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Le calcul bloqué dans le collet vésiculaire avec distension de la vésicule biliaire.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Un épaississement de la paroi vésiculaire &gt; 4 mm avec parfois un aspect feuilleté.</a:t>
            </a:r>
          </a:p>
          <a:p>
            <a:pPr>
              <a:buFont typeface="Arial" charset="0"/>
              <a:buChar char="•"/>
            </a:pPr>
            <a:r>
              <a:rPr lang="fr-FR" dirty="0" smtClean="0"/>
              <a:t>Le signe de MURPHY échographique douleur provoquée au passage de la sonde sur l’aire vésiculaire entrainant une inhibition respiratoire.</a:t>
            </a:r>
          </a:p>
          <a:p>
            <a:pPr>
              <a:buNone/>
            </a:pPr>
            <a:r>
              <a:rPr lang="fr-FR" dirty="0" smtClean="0"/>
              <a:t>Le doppler couleur apporte des arguments en faveur de CA en mettant en évidence une hyperhémie de la paroi vésiculaire sensibilité de l’écho : 95 à 100 %.</a:t>
            </a:r>
          </a:p>
          <a:p>
            <a:pPr>
              <a:buNone/>
            </a:pPr>
            <a:r>
              <a:rPr lang="fr-FR" dirty="0" smtClean="0"/>
              <a:t>Spécificité </a:t>
            </a:r>
            <a:r>
              <a:rPr lang="fr-FR" dirty="0" smtClean="0">
                <a:sym typeface="Wingdings" pitchFamily="2" charset="2"/>
              </a:rPr>
              <a:t></a:t>
            </a:r>
            <a:r>
              <a:rPr lang="fr-FR" dirty="0" smtClean="0"/>
              <a:t> 81 à 100 %.</a:t>
            </a:r>
          </a:p>
          <a:p>
            <a:pPr>
              <a:buNone/>
            </a:pPr>
            <a:r>
              <a:rPr lang="fr-FR" dirty="0" smtClean="0"/>
              <a:t>2- scanner : met en évidence.</a:t>
            </a:r>
          </a:p>
          <a:p>
            <a:pPr>
              <a:buFontTx/>
              <a:buChar char="-"/>
            </a:pPr>
            <a:r>
              <a:rPr lang="fr-FR" dirty="0" smtClean="0"/>
              <a:t>Une distension vésiculaire.</a:t>
            </a:r>
          </a:p>
          <a:p>
            <a:pPr>
              <a:buFontTx/>
              <a:buChar char="-"/>
            </a:pPr>
            <a:r>
              <a:rPr lang="fr-FR" dirty="0" smtClean="0"/>
              <a:t>Un épaississement de la paroi.</a:t>
            </a:r>
          </a:p>
          <a:p>
            <a:pPr>
              <a:buFontTx/>
              <a:buChar char="-"/>
            </a:pPr>
            <a:r>
              <a:rPr lang="fr-FR" dirty="0" smtClean="0"/>
              <a:t>Une infiltration de la graisse péri vésiculaire parfois un épanchement péri vésiculaire.</a:t>
            </a:r>
          </a:p>
          <a:p>
            <a:pPr>
              <a:buNone/>
            </a:pPr>
            <a:r>
              <a:rPr lang="fr-FR" dirty="0" smtClean="0"/>
              <a:t>Mois performant que l’</a:t>
            </a:r>
            <a:r>
              <a:rPr lang="fr-FR" dirty="0" err="1" smtClean="0"/>
              <a:t>echo</a:t>
            </a:r>
            <a:r>
              <a:rPr lang="fr-FR" dirty="0" smtClean="0"/>
              <a:t> n’est pas jamais réaliser en première intension</a:t>
            </a:r>
          </a:p>
        </p:txBody>
      </p:sp>
    </p:spTree>
  </p:cSld>
  <p:clrMapOvr>
    <a:masterClrMapping/>
  </p:clrMapOvr>
  <p:transition spd="med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571496"/>
          </a:xfrm>
        </p:spPr>
        <p:txBody>
          <a:bodyPr/>
          <a:lstStyle/>
          <a:p>
            <a:r>
              <a:rPr lang="fr-FR" dirty="0" smtClean="0"/>
              <a:t>Diagnostic différentiel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928670"/>
            <a:ext cx="8472518" cy="5545282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dirty="0" smtClean="0"/>
              <a:t>Abcès hépatique.</a:t>
            </a:r>
          </a:p>
          <a:p>
            <a:pPr>
              <a:buFontTx/>
              <a:buChar char="-"/>
            </a:pPr>
            <a:r>
              <a:rPr lang="fr-FR" dirty="0" smtClean="0"/>
              <a:t>Pancréatite aigue.</a:t>
            </a:r>
          </a:p>
          <a:p>
            <a:pPr>
              <a:buFontTx/>
              <a:buChar char="-"/>
            </a:pPr>
            <a:r>
              <a:rPr lang="fr-FR" dirty="0" smtClean="0"/>
              <a:t>UGD perforé.</a:t>
            </a:r>
          </a:p>
          <a:p>
            <a:pPr>
              <a:buFontTx/>
              <a:buChar char="-"/>
            </a:pPr>
            <a:r>
              <a:rPr lang="fr-FR" dirty="0" smtClean="0"/>
              <a:t>Appendicite s/s hépatique.</a:t>
            </a:r>
          </a:p>
          <a:p>
            <a:pPr>
              <a:buFontTx/>
              <a:buChar char="-"/>
            </a:pPr>
            <a:r>
              <a:rPr lang="fr-FR" dirty="0" smtClean="0"/>
              <a:t>Péri-hépatite aigue.</a:t>
            </a:r>
          </a:p>
          <a:p>
            <a:pPr>
              <a:buFontTx/>
              <a:buChar char="-"/>
            </a:pPr>
            <a:r>
              <a:rPr lang="fr-FR" dirty="0" smtClean="0"/>
              <a:t>L’hépatite aigue douloureuse.</a:t>
            </a:r>
          </a:p>
          <a:p>
            <a:pPr>
              <a:buFontTx/>
              <a:buChar char="-"/>
            </a:pPr>
            <a:r>
              <a:rPr lang="fr-FR" dirty="0" smtClean="0"/>
              <a:t>IDM.</a:t>
            </a:r>
          </a:p>
          <a:p>
            <a:pPr>
              <a:buFontTx/>
              <a:buChar char="-"/>
            </a:pPr>
            <a:r>
              <a:rPr lang="fr-FR" dirty="0" smtClean="0"/>
              <a:t>pneumopathie lobaire inférieur droite.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Traitement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8329642" cy="568815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A- Indication du traitement chirurgical</a:t>
            </a:r>
          </a:p>
          <a:p>
            <a:pPr>
              <a:buNone/>
            </a:pPr>
            <a:r>
              <a:rPr lang="fr-FR" dirty="0" smtClean="0"/>
              <a:t>Les CAL sont classés en fonction de leurs gravité en 3 grades selon les recommandations de TOKYO.</a:t>
            </a:r>
          </a:p>
          <a:p>
            <a:pPr>
              <a:buNone/>
            </a:pPr>
            <a:r>
              <a:rPr lang="fr-FR" dirty="0" smtClean="0"/>
              <a:t>Grade 1 : CAL légère,  cholécystite qui ne répond pas aux critères de grade 2 ou 3.</a:t>
            </a:r>
          </a:p>
          <a:p>
            <a:pPr>
              <a:buNone/>
            </a:pPr>
            <a:r>
              <a:rPr lang="fr-FR" dirty="0" smtClean="0"/>
              <a:t>Grade 2 : CAL modérée, CAL avec un ou plusieurs des critères </a:t>
            </a:r>
            <a:r>
              <a:rPr lang="fr-FR" dirty="0" err="1" smtClean="0"/>
              <a:t>suivents</a:t>
            </a:r>
            <a:r>
              <a:rPr lang="fr-FR" dirty="0" smtClean="0"/>
              <a:t>:</a:t>
            </a:r>
          </a:p>
          <a:p>
            <a:pPr>
              <a:buFontTx/>
              <a:buChar char="-"/>
            </a:pPr>
            <a:r>
              <a:rPr lang="fr-FR" dirty="0" smtClean="0"/>
              <a:t>Leucocytose &gt; 18 g / l.</a:t>
            </a:r>
          </a:p>
          <a:p>
            <a:pPr>
              <a:buFontTx/>
              <a:buChar char="-"/>
            </a:pPr>
            <a:r>
              <a:rPr lang="fr-FR" dirty="0" smtClean="0"/>
              <a:t>Masse douloureuse palpable dans l’HCD.</a:t>
            </a:r>
          </a:p>
          <a:p>
            <a:pPr>
              <a:buFontTx/>
              <a:buChar char="-"/>
            </a:pPr>
            <a:r>
              <a:rPr lang="fr-FR" dirty="0" smtClean="0"/>
              <a:t>Durée des symptômes ≥ 72 heures.</a:t>
            </a:r>
          </a:p>
          <a:p>
            <a:pPr>
              <a:buFontTx/>
              <a:buChar char="-"/>
            </a:pPr>
            <a:r>
              <a:rPr lang="fr-FR" dirty="0" smtClean="0"/>
              <a:t>Inflammation locale marquée (péritonite biliaire, abcès péri-vésiculaire abcès hépatique, cholécystite gangréneuse ou emphysémateuse).</a:t>
            </a:r>
          </a:p>
          <a:p>
            <a:pPr>
              <a:buNone/>
            </a:pPr>
            <a:r>
              <a:rPr lang="fr-FR" dirty="0" smtClean="0"/>
              <a:t>Grade 3 : CAL sévère avec présence d’un ou plusieurs dysfonction d’organes.</a:t>
            </a:r>
          </a:p>
          <a:p>
            <a:pPr>
              <a:buFontTx/>
              <a:buChar char="-"/>
            </a:pPr>
            <a:r>
              <a:rPr lang="fr-FR" dirty="0" smtClean="0"/>
              <a:t>dysfonction cardiovasculaire : hypotension nécessitant des vasopresseurs.</a:t>
            </a:r>
          </a:p>
          <a:p>
            <a:pPr>
              <a:buFontTx/>
              <a:buChar char="-"/>
            </a:pPr>
            <a:r>
              <a:rPr lang="fr-FR" dirty="0" smtClean="0"/>
              <a:t>Dysfonction neurologique: diminution de l’état de conscience.</a:t>
            </a:r>
          </a:p>
          <a:p>
            <a:pPr>
              <a:buFontTx/>
              <a:buChar char="-"/>
            </a:pPr>
            <a:r>
              <a:rPr lang="fr-FR" dirty="0" smtClean="0"/>
              <a:t>Dysfonction respiratoire pression artérielle ou oxygéné PaO2/fraction inspirée en D2 FI O2 ≤ 300.</a:t>
            </a:r>
          </a:p>
          <a:p>
            <a:pPr>
              <a:buFontTx/>
              <a:buChar char="-"/>
            </a:pPr>
            <a:r>
              <a:rPr lang="fr-FR" dirty="0" smtClean="0"/>
              <a:t>Dysfonction rénale: oligurie, créatinémie  ≥  115 </a:t>
            </a:r>
            <a:r>
              <a:rPr lang="fr-FR" dirty="0" err="1" smtClean="0"/>
              <a:t>mmole</a:t>
            </a:r>
            <a:r>
              <a:rPr lang="fr-FR" dirty="0" smtClean="0"/>
              <a:t> / l.</a:t>
            </a:r>
          </a:p>
          <a:p>
            <a:pPr>
              <a:buFontTx/>
              <a:buChar char="-"/>
            </a:pPr>
            <a:r>
              <a:rPr lang="fr-FR" dirty="0" smtClean="0"/>
              <a:t>Dysfonction hépatique : international </a:t>
            </a:r>
            <a:r>
              <a:rPr lang="fr-FR" dirty="0" err="1" smtClean="0"/>
              <a:t>normalized</a:t>
            </a:r>
            <a:r>
              <a:rPr lang="fr-FR" dirty="0" smtClean="0"/>
              <a:t> ratio ≥ 1.5</a:t>
            </a:r>
          </a:p>
          <a:p>
            <a:pPr>
              <a:buFontTx/>
              <a:buChar char="-"/>
            </a:pPr>
            <a:r>
              <a:rPr lang="fr-FR" dirty="0" smtClean="0"/>
              <a:t>Dysfonction hématologique : thrombopénie &lt; 100 g/l</a:t>
            </a:r>
          </a:p>
          <a:p>
            <a:pPr>
              <a:buNone/>
            </a:pPr>
            <a:r>
              <a:rPr lang="fr-FR" dirty="0" smtClean="0"/>
              <a:t> </a:t>
            </a:r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dirty="0" smtClean="0"/>
              <a:t>Selon les recommandations de TOKYO la cholécystectomie est indiquée dans les grades 1 et 2.</a:t>
            </a:r>
          </a:p>
          <a:p>
            <a:pPr>
              <a:buNone/>
            </a:pPr>
            <a:r>
              <a:rPr lang="fr-FR" sz="2000" dirty="0" smtClean="0"/>
              <a:t>Dans le grade 3 : traitement conservateur.</a:t>
            </a:r>
          </a:p>
          <a:p>
            <a:pPr>
              <a:buFontTx/>
              <a:buChar char="-"/>
            </a:pPr>
            <a:r>
              <a:rPr lang="fr-FR" sz="2000" dirty="0" smtClean="0"/>
              <a:t>Drainage (percutanée ou endoscopique, la chirurgie est réservés aux échec du traitement conservateur avec une mortalité de 21, 4 % lors de chirurgie pour CAL sévère alors que la mortalité globale de la CAL &lt; 1 %</a:t>
            </a:r>
          </a:p>
          <a:p>
            <a:pPr>
              <a:buNone/>
            </a:pPr>
            <a:r>
              <a:rPr lang="fr-FR" sz="2000" dirty="0" smtClean="0"/>
              <a:t>Concernant le délai de la cholécystectomie:</a:t>
            </a:r>
          </a:p>
          <a:p>
            <a:pPr>
              <a:buNone/>
            </a:pPr>
            <a:r>
              <a:rPr lang="fr-FR" sz="2000" dirty="0" smtClean="0"/>
              <a:t>Les études ont montré la supériorité de la cholécystectomie précoce (dans les 72 H) / Cholécystectomie retardée.</a:t>
            </a:r>
          </a:p>
          <a:p>
            <a:pPr>
              <a:buNone/>
            </a:pPr>
            <a:r>
              <a:rPr lang="fr-FR" sz="2000" dirty="0" smtClean="0"/>
              <a:t>Une étude a confirmé ces données ou la cholécystectomie était effectué dans les 24 H.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endParaRPr lang="fr-FR" sz="2000" dirty="0"/>
          </a:p>
        </p:txBody>
      </p:sp>
    </p:spTree>
  </p:cSld>
  <p:clrMapOvr>
    <a:masterClrMapping/>
  </p:clrMapOvr>
  <p:transition spd="med"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757</TotalTime>
  <Words>1375</Words>
  <Application>Microsoft Office PowerPoint</Application>
  <PresentationFormat>Affichage à l'écran (4:3)</PresentationFormat>
  <Paragraphs>150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Oriel</vt:lpstr>
      <vt:lpstr>Cholécystite aigue</vt:lpstr>
      <vt:lpstr>PLAN</vt:lpstr>
      <vt:lpstr>Introduction  / définition</vt:lpstr>
      <vt:lpstr>Diagnostic</vt:lpstr>
      <vt:lpstr>diagnostic</vt:lpstr>
      <vt:lpstr>Diagnostic</vt:lpstr>
      <vt:lpstr>Diagnostic différentiel</vt:lpstr>
      <vt:lpstr>Traitement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conclusion</vt:lpstr>
      <vt:lpstr>Diapositive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pancréatite aigue</dc:title>
  <dc:creator>matrix computer</dc:creator>
  <cp:lastModifiedBy>pc</cp:lastModifiedBy>
  <cp:revision>100</cp:revision>
  <dcterms:created xsi:type="dcterms:W3CDTF">2019-03-15T08:47:26Z</dcterms:created>
  <dcterms:modified xsi:type="dcterms:W3CDTF">2019-04-25T11:51:33Z</dcterms:modified>
</cp:coreProperties>
</file>