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2" r:id="rId3"/>
    <p:sldId id="263" r:id="rId4"/>
    <p:sldId id="264" r:id="rId5"/>
    <p:sldId id="257" r:id="rId6"/>
    <p:sldId id="258" r:id="rId7"/>
    <p:sldId id="259" r:id="rId8"/>
    <p:sldId id="260" r:id="rId9"/>
    <p:sldId id="261" r:id="rId10"/>
    <p:sldId id="265" r:id="rId11"/>
    <p:sldId id="266" r:id="rId12"/>
    <p:sldId id="267" r:id="rId13"/>
    <p:sldId id="268" r:id="rId14"/>
    <p:sldId id="272" r:id="rId15"/>
    <p:sldId id="269" r:id="rId16"/>
    <p:sldId id="274" r:id="rId17"/>
    <p:sldId id="275" r:id="rId18"/>
    <p:sldId id="276"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2094" y="-5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89213-FC90-4265-A815-F0C2DF41C67F}" type="datetimeFigureOut">
              <a:rPr lang="fr-FR" smtClean="0"/>
              <a:pPr/>
              <a:t>08/11/2017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1F464-B22A-4DEF-A976-B96F0636021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219A0327-C126-4991-BB4E-1A2A2A3AF356}" type="slidenum">
              <a:rPr lang="en-US">
                <a:cs typeface="Arial" charset="0"/>
              </a:rPr>
              <a:pPr/>
              <a:t>7</a:t>
            </a:fld>
            <a:endParaRPr lang="en-US">
              <a:cs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pPr algn="just" eaLnBrk="1" hangingPunct="1"/>
            <a:r>
              <a:rPr lang="fr-FR" smtClean="0">
                <a:ea typeface="ＭＳ Ｐゴシック" pitchFamily="34" charset="-128"/>
              </a:rPr>
              <a:t>La responsabilité de l’environnement dans le développement des cancers colorectaux est maintenant un fait établi. Les données varient d’un pays à l’autre, sans doute parce que les causes du cancer colorectal diffèrent en partie Les études d’épidémiologie descriptive et les études expérimentales chez l’animal suggèrent que parmi les facteurs d’environnement, l’alimentation et la sédentarité jouent un rôle important dans l’étiologie de ces cancers, en plus de l’influence des facteurs génétiques. Pour un régime alimentaire favorisant la survenue d’un cancer digestif, </a:t>
            </a:r>
            <a:r>
              <a:rPr lang="fr-FR" b="1" smtClean="0">
                <a:ea typeface="ＭＳ Ｐゴシック" pitchFamily="34" charset="-128"/>
              </a:rPr>
              <a:t>il est possible que seuls seront atteints les sujets prédisposés génétiquement</a:t>
            </a:r>
            <a:r>
              <a:rPr lang="fr-FR" smtClean="0">
                <a:ea typeface="ＭＳ Ｐゴシック" pitchFamily="34" charset="-128"/>
              </a:rPr>
              <a:t>. Plusieurs études ont tenté de préciser quels étaient les facteurs intervenant dans la carcinogénèse : les résultats sont parfois contradictoires et </a:t>
            </a:r>
            <a:r>
              <a:rPr lang="fr-FR" b="1" smtClean="0">
                <a:ea typeface="ＭＳ Ｐゴシック" pitchFamily="34" charset="-128"/>
              </a:rPr>
              <a:t>il n’est pas encore possible de préconiser un régime ayant une authentique valeur préventive</a:t>
            </a:r>
            <a:r>
              <a:rPr lang="fr-FR" smtClean="0">
                <a:ea typeface="ＭＳ Ｐゴシック" pitchFamily="34" charset="-128"/>
              </a:rPr>
              <a:t>. Certains facteurs de risque alimentaires joueraient un rôle différent le long des différents segments intestinaux. En particulier, les légumes semblent jouer un rôle protecteur dans les dernières phase de la carcinogénèse tandis que les céréales raffinées, les graisses ajoutées, les charcuteries et les abats apparaissent comme des facteurs de risque tout au long de la séquence adénome-cancer . Un apport calorique élevé, une vie sédentaire sont des facteurs de risque intervenant dans la séquence adénome-cancer probablement par un hyperinsulinisme avec augmentation de l’IGF 1 (insuline growth factor).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a:lstStyle/>
          <a:p>
            <a:pPr algn="just" eaLnBrk="1" hangingPunct="1"/>
            <a:endParaRPr lang="fr-FR"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pPr eaLnBrk="1" hangingPunct="1"/>
            <a:endParaRPr lang="fr-FR"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C23D6C-42D7-4DE7-A702-276D701618D4}" type="datetimeFigureOut">
              <a:rPr lang="fr-FR" smtClean="0"/>
              <a:pPr/>
              <a:t>08/11/2017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AD02A-1AF7-41EB-9F51-5B7D623534C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23D6C-42D7-4DE7-A702-276D701618D4}" type="datetimeFigureOut">
              <a:rPr lang="fr-FR" smtClean="0"/>
              <a:pPr/>
              <a:t>08/11/2017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AD02A-1AF7-41EB-9F51-5B7D623534C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Feuille_Microsoft_Office_Excel_97-2003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Cancer du rectum</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Epidémiologie </a:t>
            </a:r>
            <a:br>
              <a:rPr lang="fr-FR" dirty="0" smtClean="0"/>
            </a:b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Les taux d’incidence standardisés du CRC dans la population mondiale, sont évalués à 36,3/100.000 personnes année (PA) chez les hommes et à 24,7 /100.000 PA chez les femmes.</a:t>
            </a:r>
          </a:p>
          <a:p>
            <a:endParaRPr lang="fr-FR" dirty="0" smtClean="0"/>
          </a:p>
          <a:p>
            <a:r>
              <a:rPr lang="fr-FR" dirty="0" smtClean="0"/>
              <a:t> 1. Répartition géographique </a:t>
            </a:r>
          </a:p>
          <a:p>
            <a:endParaRPr lang="fr-FR" dirty="0" smtClean="0"/>
          </a:p>
          <a:p>
            <a:r>
              <a:rPr lang="fr-FR" dirty="0" smtClean="0"/>
              <a:t>Les pays avec une incidence élevée incluent l’Australie, la Nouvelle Zélande, le Canada, les USA et une partie de l’Europe du nord. </a:t>
            </a:r>
          </a:p>
          <a:p>
            <a:r>
              <a:rPr lang="fr-FR" dirty="0" smtClean="0"/>
              <a:t>Les régions à risque faible incluent la Chine, l’Inde une partie de l’Afrique et de l’Amérique du Sud. </a:t>
            </a:r>
          </a:p>
          <a:p>
            <a:r>
              <a:rPr lang="fr-FR" dirty="0" smtClean="0"/>
              <a:t>Ces chiffres sont certainement biaisés dans certains pays développés par la surestimation du nombre de cas.     </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2. L’incidence du cancer du rectum en Algérie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Dans le registre de l’INSP des tumeurs d’Alger de 2011 qui recueille les données de la wilaya d’Alger et celles limitrophes (Blida, </a:t>
            </a:r>
            <a:r>
              <a:rPr lang="fr-FR" dirty="0" err="1" smtClean="0"/>
              <a:t>Boumerdes</a:t>
            </a:r>
            <a:r>
              <a:rPr lang="fr-FR" dirty="0" smtClean="0"/>
              <a:t>, Tipaza, Tizi-Ouzou), les CCR sont classés au deuxième rang en terme de fréquence des cancers, dans les deux sexes, avec une fréquence relative de 13,2% et une incidence standard de 21,1% chez les hommes et 19,2% chez les femmes. </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3. Age et sexe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Plus de 90% des cancers surviennent après l’âge de 50 ans. </a:t>
            </a:r>
          </a:p>
          <a:p>
            <a:r>
              <a:rPr lang="fr-FR" dirty="0" smtClean="0"/>
              <a:t>L’âge moyen du diagnostic est de 72 ans chez la femme et 69 ans chez l’homme. </a:t>
            </a:r>
          </a:p>
          <a:p>
            <a:r>
              <a:rPr lang="fr-FR" dirty="0" smtClean="0"/>
              <a:t>Le CR se voit surtout chez l’homme, cette différence augmente avec l’âge ; elle est de 40% chez l’homme et de 30% chez la femme. </a:t>
            </a:r>
          </a:p>
          <a:p>
            <a:r>
              <a:rPr lang="fr-FR" dirty="0" smtClean="0"/>
              <a:t>La plupart des cas de CR se présente d’une manière sporadique. </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Facteurs de risque </a:t>
            </a:r>
            <a:br>
              <a:rPr lang="fr-FR" dirty="0" smtClean="0"/>
            </a:b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Ils sont actuellement bien identifiés : L’âge avancé (&gt; 50 ans), </a:t>
            </a:r>
          </a:p>
          <a:p>
            <a:r>
              <a:rPr lang="fr-FR" dirty="0" smtClean="0"/>
              <a:t>le sexe mâle, </a:t>
            </a:r>
          </a:p>
          <a:p>
            <a:r>
              <a:rPr lang="fr-FR" dirty="0" smtClean="0"/>
              <a:t>les antécédents de polypes coliques ou de cancer colorectal, </a:t>
            </a:r>
          </a:p>
          <a:p>
            <a:r>
              <a:rPr lang="fr-FR" dirty="0" smtClean="0"/>
              <a:t>les facteurs environnementaux (alimentation hypercalorique, riche en viande ou en graisse, régime alimentaire pauvre en fibres), </a:t>
            </a:r>
          </a:p>
          <a:p>
            <a:r>
              <a:rPr lang="fr-FR" dirty="0" smtClean="0"/>
              <a:t>obésité (augmentation du risque de 33% chez les personnes dont la BMI est supérieure à 30),</a:t>
            </a:r>
          </a:p>
          <a:p>
            <a:r>
              <a:rPr lang="fr-FR" dirty="0" smtClean="0"/>
              <a:t> tabagisme (12% des décès par CCR lui est attribué), </a:t>
            </a:r>
          </a:p>
          <a:p>
            <a:r>
              <a:rPr lang="fr-FR" dirty="0" smtClean="0"/>
              <a:t>alcoolisme, </a:t>
            </a:r>
          </a:p>
          <a:p>
            <a:r>
              <a:rPr lang="fr-FR" dirty="0" smtClean="0"/>
              <a:t>sédentarité, </a:t>
            </a:r>
          </a:p>
          <a:p>
            <a:r>
              <a:rPr lang="fr-FR" dirty="0" smtClean="0"/>
              <a:t>diabète sucré. </a:t>
            </a:r>
          </a:p>
          <a:p>
            <a:r>
              <a:rPr lang="fr-FR" dirty="0" smtClean="0"/>
              <a:t>Les Colites inflammatoires (Maladie de </a:t>
            </a:r>
            <a:r>
              <a:rPr lang="fr-FR" dirty="0" err="1" smtClean="0"/>
              <a:t>Crohn</a:t>
            </a:r>
            <a:r>
              <a:rPr lang="fr-FR" dirty="0" smtClean="0"/>
              <a:t>, Colite Ulcéreuse) ont deux tiers des incidences et le risque augmente avec la durée de la maladie (2% à 10 ans, 18% après 30 ans) ainsi que la sévérité et l’extension de l’inflammation. </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EC3F227F-CFC3-4613-81E5-E2F670D0BD8B}" type="slidenum">
              <a:rPr lang="en-US" smtClean="0">
                <a:ea typeface="ＭＳ Ｐゴシック" pitchFamily="34" charset="-128"/>
              </a:rPr>
              <a:pPr/>
              <a:t>14</a:t>
            </a:fld>
            <a:endParaRPr lang="en-US" smtClean="0">
              <a:ea typeface="ＭＳ Ｐゴシック" pitchFamily="34" charset="-128"/>
            </a:endParaRPr>
          </a:p>
        </p:txBody>
      </p:sp>
      <p:sp>
        <p:nvSpPr>
          <p:cNvPr id="38914" name="Titre 1"/>
          <p:cNvSpPr>
            <a:spLocks noGrp="1"/>
          </p:cNvSpPr>
          <p:nvPr>
            <p:ph type="title" idx="4294967295"/>
          </p:nvPr>
        </p:nvSpPr>
        <p:spPr>
          <a:xfrm>
            <a:off x="304800" y="44450"/>
            <a:ext cx="7772400" cy="762000"/>
          </a:xfrm>
        </p:spPr>
        <p:txBody>
          <a:bodyPr/>
          <a:lstStyle/>
          <a:p>
            <a:pPr>
              <a:defRPr/>
            </a:pPr>
            <a:r>
              <a:rPr lang="fr-FR" sz="2000" dirty="0" smtClean="0"/>
              <a:t>Quels sont les facteurs de risque </a:t>
            </a:r>
            <a:r>
              <a:rPr lang="fr-FR" sz="2000" dirty="0" smtClean="0">
                <a:solidFill>
                  <a:schemeClr val="accent5">
                    <a:lumMod val="90000"/>
                  </a:schemeClr>
                </a:solidFill>
              </a:rPr>
              <a:t>environnementaux </a:t>
            </a:r>
            <a:r>
              <a:rPr lang="fr-FR" sz="2000" dirty="0" smtClean="0"/>
              <a:t>du cancer colorectal ?</a:t>
            </a:r>
          </a:p>
        </p:txBody>
      </p:sp>
      <p:sp>
        <p:nvSpPr>
          <p:cNvPr id="19460" name="Rectangle 28"/>
          <p:cNvSpPr>
            <a:spLocks noChangeArrowheads="1"/>
          </p:cNvSpPr>
          <p:nvPr/>
        </p:nvSpPr>
        <p:spPr bwMode="auto">
          <a:xfrm>
            <a:off x="900113" y="1916113"/>
            <a:ext cx="2879725" cy="2835275"/>
          </a:xfrm>
          <a:prstGeom prst="rect">
            <a:avLst/>
          </a:prstGeom>
          <a:noFill/>
          <a:ln w="9525">
            <a:noFill/>
            <a:miter lim="800000"/>
            <a:headEnd/>
            <a:tailEnd/>
          </a:ln>
        </p:spPr>
        <p:txBody>
          <a:bodyPr>
            <a:spAutoFit/>
          </a:bodyPr>
          <a:lstStyle/>
          <a:p>
            <a:pPr algn="l" eaLnBrk="1" hangingPunct="1">
              <a:lnSpc>
                <a:spcPct val="140000"/>
              </a:lnSpc>
              <a:buClr>
                <a:srgbClr val="CC0000"/>
              </a:buClr>
              <a:buFont typeface="Wingdings" pitchFamily="2" charset="2"/>
              <a:buNone/>
            </a:pPr>
            <a:r>
              <a:rPr lang="fr-FR" sz="1600" b="1">
                <a:solidFill>
                  <a:srgbClr val="000080"/>
                </a:solidFill>
              </a:rPr>
              <a:t>Activité physique</a:t>
            </a:r>
          </a:p>
          <a:p>
            <a:pPr algn="l" eaLnBrk="1" hangingPunct="1">
              <a:lnSpc>
                <a:spcPct val="140000"/>
              </a:lnSpc>
              <a:buClr>
                <a:srgbClr val="CC0000"/>
              </a:buClr>
              <a:buFont typeface="Wingdings" pitchFamily="2" charset="2"/>
              <a:buNone/>
            </a:pPr>
            <a:r>
              <a:rPr lang="fr-FR" sz="1600" b="1">
                <a:solidFill>
                  <a:srgbClr val="000080"/>
                </a:solidFill>
              </a:rPr>
              <a:t>Poids normal</a:t>
            </a:r>
          </a:p>
          <a:p>
            <a:pPr algn="l" eaLnBrk="1" hangingPunct="1">
              <a:lnSpc>
                <a:spcPct val="140000"/>
              </a:lnSpc>
              <a:buClr>
                <a:srgbClr val="CC0000"/>
              </a:buClr>
              <a:buFont typeface="Wingdings" pitchFamily="2" charset="2"/>
              <a:buNone/>
            </a:pPr>
            <a:endParaRPr lang="fr-FR" sz="1600" b="1">
              <a:solidFill>
                <a:srgbClr val="000080"/>
              </a:solidFill>
            </a:endParaRPr>
          </a:p>
          <a:p>
            <a:pPr algn="l" eaLnBrk="1" hangingPunct="1">
              <a:lnSpc>
                <a:spcPct val="140000"/>
              </a:lnSpc>
              <a:buClr>
                <a:srgbClr val="CC0000"/>
              </a:buClr>
              <a:buFont typeface="Wingdings" pitchFamily="2" charset="2"/>
              <a:buNone/>
            </a:pPr>
            <a:r>
              <a:rPr lang="fr-FR" sz="1600" b="1">
                <a:solidFill>
                  <a:srgbClr val="000080"/>
                </a:solidFill>
              </a:rPr>
              <a:t>Fibres alimentaires (légumes, fruits)</a:t>
            </a:r>
          </a:p>
          <a:p>
            <a:pPr algn="l" eaLnBrk="1" hangingPunct="1">
              <a:lnSpc>
                <a:spcPct val="140000"/>
              </a:lnSpc>
              <a:buClr>
                <a:srgbClr val="CC0000"/>
              </a:buClr>
              <a:buFont typeface="Wingdings" pitchFamily="2" charset="2"/>
              <a:buNone/>
            </a:pPr>
            <a:r>
              <a:rPr lang="fr-FR" sz="1600" b="1">
                <a:solidFill>
                  <a:srgbClr val="000080"/>
                </a:solidFill>
              </a:rPr>
              <a:t>Vitamines (A, C, D, E)</a:t>
            </a:r>
          </a:p>
          <a:p>
            <a:pPr algn="l" eaLnBrk="1" hangingPunct="1">
              <a:lnSpc>
                <a:spcPct val="140000"/>
              </a:lnSpc>
              <a:buClr>
                <a:srgbClr val="CC0000"/>
              </a:buClr>
              <a:buFont typeface="Wingdings" pitchFamily="2" charset="2"/>
              <a:buNone/>
            </a:pPr>
            <a:r>
              <a:rPr lang="fr-FR" sz="1600" b="1">
                <a:solidFill>
                  <a:srgbClr val="000080"/>
                </a:solidFill>
              </a:rPr>
              <a:t>Calcium</a:t>
            </a:r>
          </a:p>
          <a:p>
            <a:pPr algn="l" eaLnBrk="1" hangingPunct="1">
              <a:lnSpc>
                <a:spcPct val="140000"/>
              </a:lnSpc>
              <a:buClr>
                <a:srgbClr val="CC0000"/>
              </a:buClr>
              <a:buFont typeface="Wingdings" pitchFamily="2" charset="2"/>
              <a:buNone/>
            </a:pPr>
            <a:r>
              <a:rPr lang="fr-FR" sz="1600" b="1">
                <a:solidFill>
                  <a:srgbClr val="000080"/>
                </a:solidFill>
              </a:rPr>
              <a:t>Anti-oxydants</a:t>
            </a:r>
          </a:p>
        </p:txBody>
      </p:sp>
      <p:sp>
        <p:nvSpPr>
          <p:cNvPr id="19461" name="AutoShape 4"/>
          <p:cNvSpPr>
            <a:spLocks noChangeArrowheads="1"/>
          </p:cNvSpPr>
          <p:nvPr/>
        </p:nvSpPr>
        <p:spPr bwMode="auto">
          <a:xfrm>
            <a:off x="1319213" y="5151438"/>
            <a:ext cx="2593975" cy="1254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97 w 21600"/>
              <a:gd name="T13" fmla="*/ 2997 h 21600"/>
              <a:gd name="T14" fmla="*/ 18603 w 21600"/>
              <a:gd name="T15" fmla="*/ 18603 h 21600"/>
            </a:gdLst>
            <a:ahLst/>
            <a:cxnLst>
              <a:cxn ang="T8">
                <a:pos x="T0" y="T1"/>
              </a:cxn>
              <a:cxn ang="T9">
                <a:pos x="T2" y="T3"/>
              </a:cxn>
              <a:cxn ang="T10">
                <a:pos x="T4" y="T5"/>
              </a:cxn>
              <a:cxn ang="T11">
                <a:pos x="T6" y="T7"/>
              </a:cxn>
            </a:cxnLst>
            <a:rect l="T12" t="T13" r="T14" b="T15"/>
            <a:pathLst>
              <a:path w="21600" h="21600">
                <a:moveTo>
                  <a:pt x="0" y="0"/>
                </a:moveTo>
                <a:lnTo>
                  <a:pt x="2393" y="21600"/>
                </a:lnTo>
                <a:lnTo>
                  <a:pt x="19207" y="21600"/>
                </a:lnTo>
                <a:lnTo>
                  <a:pt x="21600" y="0"/>
                </a:lnTo>
                <a:close/>
              </a:path>
            </a:pathLst>
          </a:custGeom>
          <a:solidFill>
            <a:schemeClr val="accent1"/>
          </a:solidFill>
          <a:ln w="9525">
            <a:solidFill>
              <a:schemeClr val="tx1"/>
            </a:solidFill>
            <a:miter lim="800000"/>
            <a:headEnd/>
            <a:tailEnd/>
          </a:ln>
        </p:spPr>
        <p:txBody>
          <a:bodyPr wrap="none" anchor="ctr"/>
          <a:lstStyle/>
          <a:p>
            <a:pPr algn="l" eaLnBrk="1" hangingPunct="1"/>
            <a:endParaRPr lang="fr-FR">
              <a:latin typeface="Times New Roman" pitchFamily="18" charset="0"/>
            </a:endParaRPr>
          </a:p>
        </p:txBody>
      </p:sp>
      <p:sp>
        <p:nvSpPr>
          <p:cNvPr id="19462" name="AutoShape 7"/>
          <p:cNvSpPr>
            <a:spLocks noChangeArrowheads="1"/>
          </p:cNvSpPr>
          <p:nvPr/>
        </p:nvSpPr>
        <p:spPr bwMode="auto">
          <a:xfrm>
            <a:off x="4716463" y="5154613"/>
            <a:ext cx="2593975" cy="1254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97 w 21600"/>
              <a:gd name="T13" fmla="*/ 2997 h 21600"/>
              <a:gd name="T14" fmla="*/ 18603 w 21600"/>
              <a:gd name="T15" fmla="*/ 18603 h 21600"/>
            </a:gdLst>
            <a:ahLst/>
            <a:cxnLst>
              <a:cxn ang="T8">
                <a:pos x="T0" y="T1"/>
              </a:cxn>
              <a:cxn ang="T9">
                <a:pos x="T2" y="T3"/>
              </a:cxn>
              <a:cxn ang="T10">
                <a:pos x="T4" y="T5"/>
              </a:cxn>
              <a:cxn ang="T11">
                <a:pos x="T6" y="T7"/>
              </a:cxn>
            </a:cxnLst>
            <a:rect l="T12" t="T13" r="T14" b="T15"/>
            <a:pathLst>
              <a:path w="21600" h="21600">
                <a:moveTo>
                  <a:pt x="0" y="0"/>
                </a:moveTo>
                <a:lnTo>
                  <a:pt x="2393" y="21600"/>
                </a:lnTo>
                <a:lnTo>
                  <a:pt x="19207" y="21600"/>
                </a:lnTo>
                <a:lnTo>
                  <a:pt x="21600" y="0"/>
                </a:lnTo>
                <a:close/>
              </a:path>
            </a:pathLst>
          </a:custGeom>
          <a:solidFill>
            <a:srgbClr val="FF0000"/>
          </a:solidFill>
          <a:ln w="9525">
            <a:solidFill>
              <a:schemeClr val="tx1"/>
            </a:solidFill>
            <a:miter lim="800000"/>
            <a:headEnd/>
            <a:tailEnd/>
          </a:ln>
        </p:spPr>
        <p:txBody>
          <a:bodyPr wrap="none" anchor="ctr"/>
          <a:lstStyle/>
          <a:p>
            <a:pPr algn="l" eaLnBrk="1" hangingPunct="1"/>
            <a:endParaRPr lang="fr-FR">
              <a:latin typeface="Times New Roman" pitchFamily="18" charset="0"/>
            </a:endParaRPr>
          </a:p>
        </p:txBody>
      </p:sp>
      <p:sp>
        <p:nvSpPr>
          <p:cNvPr id="19463" name="Line 8"/>
          <p:cNvSpPr>
            <a:spLocks noChangeShapeType="1"/>
          </p:cNvSpPr>
          <p:nvPr/>
        </p:nvSpPr>
        <p:spPr bwMode="auto">
          <a:xfrm flipV="1">
            <a:off x="4376738" y="4827588"/>
            <a:ext cx="0" cy="1065212"/>
          </a:xfrm>
          <a:prstGeom prst="line">
            <a:avLst/>
          </a:prstGeom>
          <a:noFill/>
          <a:ln w="38100">
            <a:solidFill>
              <a:schemeClr val="tx1"/>
            </a:solidFill>
            <a:round/>
            <a:headEnd/>
            <a:tailEnd type="triangle" w="med" len="med"/>
          </a:ln>
        </p:spPr>
        <p:txBody>
          <a:bodyPr/>
          <a:lstStyle/>
          <a:p>
            <a:endParaRPr lang="fr-FR"/>
          </a:p>
        </p:txBody>
      </p:sp>
      <p:sp>
        <p:nvSpPr>
          <p:cNvPr id="19464" name="Line 9"/>
          <p:cNvSpPr>
            <a:spLocks noChangeShapeType="1"/>
          </p:cNvSpPr>
          <p:nvPr/>
        </p:nvSpPr>
        <p:spPr bwMode="auto">
          <a:xfrm>
            <a:off x="2611438" y="5464175"/>
            <a:ext cx="3432175" cy="0"/>
          </a:xfrm>
          <a:prstGeom prst="line">
            <a:avLst/>
          </a:prstGeom>
          <a:noFill/>
          <a:ln w="38100">
            <a:solidFill>
              <a:schemeClr val="tx1"/>
            </a:solidFill>
            <a:round/>
            <a:headEnd/>
            <a:tailEnd/>
          </a:ln>
        </p:spPr>
        <p:txBody>
          <a:bodyPr/>
          <a:lstStyle/>
          <a:p>
            <a:endParaRPr lang="fr-FR"/>
          </a:p>
        </p:txBody>
      </p:sp>
      <p:sp>
        <p:nvSpPr>
          <p:cNvPr id="19465" name="Line 10"/>
          <p:cNvSpPr>
            <a:spLocks noChangeShapeType="1"/>
          </p:cNvSpPr>
          <p:nvPr/>
        </p:nvSpPr>
        <p:spPr bwMode="auto">
          <a:xfrm flipV="1">
            <a:off x="2611438" y="5289550"/>
            <a:ext cx="0" cy="187325"/>
          </a:xfrm>
          <a:prstGeom prst="line">
            <a:avLst/>
          </a:prstGeom>
          <a:noFill/>
          <a:ln w="38100">
            <a:solidFill>
              <a:schemeClr val="tx1"/>
            </a:solidFill>
            <a:round/>
            <a:headEnd/>
            <a:tailEnd/>
          </a:ln>
        </p:spPr>
        <p:txBody>
          <a:bodyPr/>
          <a:lstStyle/>
          <a:p>
            <a:endParaRPr lang="fr-FR"/>
          </a:p>
        </p:txBody>
      </p:sp>
      <p:sp>
        <p:nvSpPr>
          <p:cNvPr id="19466" name="Line 11"/>
          <p:cNvSpPr>
            <a:spLocks noChangeShapeType="1"/>
          </p:cNvSpPr>
          <p:nvPr/>
        </p:nvSpPr>
        <p:spPr bwMode="auto">
          <a:xfrm flipV="1">
            <a:off x="6021388" y="5280025"/>
            <a:ext cx="0" cy="187325"/>
          </a:xfrm>
          <a:prstGeom prst="line">
            <a:avLst/>
          </a:prstGeom>
          <a:noFill/>
          <a:ln w="38100">
            <a:solidFill>
              <a:schemeClr val="tx1"/>
            </a:solidFill>
            <a:round/>
            <a:headEnd/>
            <a:tailEnd/>
          </a:ln>
        </p:spPr>
        <p:txBody>
          <a:bodyPr/>
          <a:lstStyle/>
          <a:p>
            <a:endParaRPr lang="fr-FR"/>
          </a:p>
        </p:txBody>
      </p:sp>
      <p:sp>
        <p:nvSpPr>
          <p:cNvPr id="19467" name="Rectangle 15"/>
          <p:cNvSpPr>
            <a:spLocks noChangeArrowheads="1"/>
          </p:cNvSpPr>
          <p:nvPr/>
        </p:nvSpPr>
        <p:spPr bwMode="auto">
          <a:xfrm>
            <a:off x="1619250" y="1196975"/>
            <a:ext cx="1481138" cy="519113"/>
          </a:xfrm>
          <a:prstGeom prst="rect">
            <a:avLst/>
          </a:prstGeom>
          <a:noFill/>
          <a:ln w="9525">
            <a:noFill/>
            <a:miter lim="800000"/>
            <a:headEnd/>
            <a:tailEnd/>
          </a:ln>
        </p:spPr>
        <p:txBody>
          <a:bodyPr wrap="none">
            <a:spAutoFit/>
          </a:bodyPr>
          <a:lstStyle/>
          <a:p>
            <a:pPr algn="l" eaLnBrk="1" hangingPunct="1">
              <a:lnSpc>
                <a:spcPct val="140000"/>
              </a:lnSpc>
              <a:spcBef>
                <a:spcPct val="20000"/>
              </a:spcBef>
            </a:pPr>
            <a:r>
              <a:rPr lang="fr-FR" sz="2000">
                <a:solidFill>
                  <a:srgbClr val="002060"/>
                </a:solidFill>
              </a:rPr>
              <a:t>Protecteurs</a:t>
            </a:r>
          </a:p>
        </p:txBody>
      </p:sp>
      <p:sp>
        <p:nvSpPr>
          <p:cNvPr id="19468" name="Rectangle 13"/>
          <p:cNvSpPr>
            <a:spLocks noChangeArrowheads="1"/>
          </p:cNvSpPr>
          <p:nvPr/>
        </p:nvSpPr>
        <p:spPr bwMode="auto">
          <a:xfrm>
            <a:off x="4745038" y="1835150"/>
            <a:ext cx="3805237" cy="3178175"/>
          </a:xfrm>
          <a:prstGeom prst="rect">
            <a:avLst/>
          </a:prstGeom>
          <a:noFill/>
          <a:ln w="9525">
            <a:noFill/>
            <a:miter lim="800000"/>
            <a:headEnd/>
            <a:tailEnd/>
          </a:ln>
        </p:spPr>
        <p:txBody>
          <a:bodyPr>
            <a:spAutoFit/>
          </a:bodyPr>
          <a:lstStyle/>
          <a:p>
            <a:pPr algn="l" eaLnBrk="1" hangingPunct="1">
              <a:lnSpc>
                <a:spcPct val="140000"/>
              </a:lnSpc>
            </a:pPr>
            <a:r>
              <a:rPr lang="fr-FR" sz="1600" b="1">
                <a:solidFill>
                  <a:srgbClr val="000080"/>
                </a:solidFill>
              </a:rPr>
              <a:t>Sédentarité</a:t>
            </a:r>
          </a:p>
          <a:p>
            <a:pPr algn="l" eaLnBrk="1" hangingPunct="1">
              <a:lnSpc>
                <a:spcPct val="140000"/>
              </a:lnSpc>
            </a:pPr>
            <a:r>
              <a:rPr lang="fr-FR" sz="1600" b="1">
                <a:solidFill>
                  <a:srgbClr val="000080"/>
                </a:solidFill>
              </a:rPr>
              <a:t>Surpoids</a:t>
            </a:r>
          </a:p>
          <a:p>
            <a:pPr algn="l" eaLnBrk="1" hangingPunct="1">
              <a:lnSpc>
                <a:spcPct val="140000"/>
              </a:lnSpc>
            </a:pPr>
            <a:r>
              <a:rPr lang="fr-FR" sz="1600" b="1">
                <a:solidFill>
                  <a:srgbClr val="000080"/>
                </a:solidFill>
              </a:rPr>
              <a:t>Apport excessif de calories</a:t>
            </a:r>
          </a:p>
          <a:p>
            <a:pPr algn="l" eaLnBrk="1" hangingPunct="1">
              <a:lnSpc>
                <a:spcPct val="140000"/>
              </a:lnSpc>
            </a:pPr>
            <a:r>
              <a:rPr lang="fr-FR" sz="1600" b="1">
                <a:solidFill>
                  <a:srgbClr val="000080"/>
                </a:solidFill>
              </a:rPr>
              <a:t>Régimes riches en protéines (notamment viandes rouges, grasses, grillées)</a:t>
            </a:r>
          </a:p>
          <a:p>
            <a:pPr algn="l" eaLnBrk="1" hangingPunct="1">
              <a:lnSpc>
                <a:spcPct val="140000"/>
              </a:lnSpc>
            </a:pPr>
            <a:r>
              <a:rPr lang="fr-FR" sz="1600" b="1">
                <a:solidFill>
                  <a:srgbClr val="000080"/>
                </a:solidFill>
              </a:rPr>
              <a:t>Régimes riches en graisses (notamment saturées, animales) </a:t>
            </a:r>
          </a:p>
          <a:p>
            <a:pPr algn="l" eaLnBrk="1" hangingPunct="1">
              <a:lnSpc>
                <a:spcPct val="140000"/>
              </a:lnSpc>
            </a:pPr>
            <a:r>
              <a:rPr lang="fr-FR" sz="1600" b="1">
                <a:solidFill>
                  <a:srgbClr val="000080"/>
                </a:solidFill>
              </a:rPr>
              <a:t>Alcool &amp; tabac (sur-risque modéré)</a:t>
            </a:r>
          </a:p>
        </p:txBody>
      </p:sp>
      <p:sp>
        <p:nvSpPr>
          <p:cNvPr id="19469" name="Rectangle 16"/>
          <p:cNvSpPr>
            <a:spLocks noChangeArrowheads="1"/>
          </p:cNvSpPr>
          <p:nvPr/>
        </p:nvSpPr>
        <p:spPr bwMode="auto">
          <a:xfrm>
            <a:off x="5435600" y="1268413"/>
            <a:ext cx="1185863" cy="519112"/>
          </a:xfrm>
          <a:prstGeom prst="rect">
            <a:avLst/>
          </a:prstGeom>
          <a:noFill/>
          <a:ln w="9525">
            <a:noFill/>
            <a:miter lim="800000"/>
            <a:headEnd/>
            <a:tailEnd/>
          </a:ln>
        </p:spPr>
        <p:txBody>
          <a:bodyPr wrap="none">
            <a:spAutoFit/>
          </a:bodyPr>
          <a:lstStyle/>
          <a:p>
            <a:pPr algn="l" eaLnBrk="1" hangingPunct="1">
              <a:lnSpc>
                <a:spcPct val="140000"/>
              </a:lnSpc>
              <a:spcBef>
                <a:spcPct val="20000"/>
              </a:spcBef>
            </a:pPr>
            <a:r>
              <a:rPr lang="fr-FR" sz="2000">
                <a:solidFill>
                  <a:srgbClr val="FF0000"/>
                </a:solidFill>
              </a:rPr>
              <a:t>Néfastes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r>
              <a:rPr lang="fr-FR" dirty="0" smtClean="0"/>
              <a:t>Les connaissances épidémiologiques et génétiques ont permis de reconnaitre dans la population générale des groupes présentant des niveaux de risque différents et aussi de proposer des stratégies de prévention adaptées.</a:t>
            </a:r>
          </a:p>
          <a:p>
            <a:endParaRPr lang="fr-FR" dirty="0" smtClean="0"/>
          </a:p>
          <a:p>
            <a:r>
              <a:rPr lang="fr-FR" dirty="0" smtClean="0"/>
              <a:t>Le cancer colorectal est classiquement divisé en cas sporadiques (80%) et cas familiaux (proportion pouvant atteindre les 30%). </a:t>
            </a:r>
          </a:p>
          <a:p>
            <a:endParaRPr lang="fr-FR" dirty="0" smtClean="0"/>
          </a:p>
          <a:p>
            <a:r>
              <a:rPr lang="fr-FR" dirty="0" smtClean="0"/>
              <a:t>Un certain nombre inférieur à 5% est dû à des mutations des gènes majeurs de prédisposition causant des syndromes à transmission dominante (mutations du gène APC causant la PAF, mutation d’un gène MMR à l’origine du syndrome HNPCC, mutation de BMPR1A, SMAD4 dans les syndromes </a:t>
            </a:r>
            <a:r>
              <a:rPr lang="fr-FR" dirty="0" err="1" smtClean="0"/>
              <a:t>hamartomateux</a:t>
            </a:r>
            <a:r>
              <a:rPr lang="fr-FR" dirty="0" smtClean="0"/>
              <a:t>..) et plus rarement à des syndromes à transmission récessive (mutation du gène MYH impliqué dans une </a:t>
            </a:r>
            <a:r>
              <a:rPr lang="fr-FR" dirty="0" err="1" smtClean="0"/>
              <a:t>polypose</a:t>
            </a:r>
            <a:r>
              <a:rPr lang="fr-FR" dirty="0" smtClean="0"/>
              <a:t> de phénotype atténuée). </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76250" y="115888"/>
            <a:ext cx="8229600" cy="633412"/>
          </a:xfrm>
        </p:spPr>
        <p:txBody>
          <a:bodyPr/>
          <a:lstStyle/>
          <a:p>
            <a:r>
              <a:rPr lang="fr-FR" sz="2000" b="1" smtClean="0">
                <a:solidFill>
                  <a:schemeClr val="accent2"/>
                </a:solidFill>
              </a:rPr>
              <a:t>Groupes à risque</a:t>
            </a:r>
          </a:p>
        </p:txBody>
      </p:sp>
      <p:sp>
        <p:nvSpPr>
          <p:cNvPr id="183299" name="Text Box 3"/>
          <p:cNvSpPr txBox="1">
            <a:spLocks noChangeArrowheads="1"/>
          </p:cNvSpPr>
          <p:nvPr/>
        </p:nvSpPr>
        <p:spPr bwMode="auto">
          <a:xfrm>
            <a:off x="271463" y="6324600"/>
            <a:ext cx="3525837" cy="287338"/>
          </a:xfrm>
          <a:prstGeom prst="rect">
            <a:avLst/>
          </a:prstGeom>
          <a:noFill/>
          <a:ln w="28575">
            <a:noFill/>
            <a:miter lim="800000"/>
            <a:headEnd/>
            <a:tailEnd/>
          </a:ln>
          <a:effectLst/>
        </p:spPr>
        <p:txBody>
          <a:bodyPr wrap="none" lIns="92075" tIns="46038" rIns="92075" bIns="46038">
            <a:spAutoFit/>
          </a:bodyPr>
          <a:lstStyle/>
          <a:p>
            <a:pPr>
              <a:lnSpc>
                <a:spcPct val="80000"/>
              </a:lnSpc>
              <a:spcBef>
                <a:spcPct val="20000"/>
              </a:spcBef>
              <a:buClr>
                <a:schemeClr val="tx1"/>
              </a:buClr>
              <a:defRPr/>
            </a:pPr>
            <a:r>
              <a:rPr lang="fr-FR" sz="1600" b="1" i="1">
                <a:effectLst>
                  <a:outerShdw blurRad="38100" dist="38100" dir="2700000" algn="tl">
                    <a:srgbClr val="C0C0C0"/>
                  </a:outerShdw>
                </a:effectLst>
                <a:latin typeface="Arial" pitchFamily="34" charset="0"/>
              </a:rPr>
              <a:t>Burt Gastroenterology 2000;119:837-53</a:t>
            </a:r>
          </a:p>
        </p:txBody>
      </p:sp>
      <p:grpSp>
        <p:nvGrpSpPr>
          <p:cNvPr id="2" name="Group 4"/>
          <p:cNvGrpSpPr>
            <a:grpSpLocks/>
          </p:cNvGrpSpPr>
          <p:nvPr/>
        </p:nvGrpSpPr>
        <p:grpSpPr bwMode="auto">
          <a:xfrm>
            <a:off x="1308100" y="1484313"/>
            <a:ext cx="6623050" cy="3695700"/>
            <a:chOff x="884" y="996"/>
            <a:chExt cx="4173" cy="2328"/>
          </a:xfrm>
        </p:grpSpPr>
        <p:graphicFrame>
          <p:nvGraphicFramePr>
            <p:cNvPr id="1026" name="Object 5"/>
            <p:cNvGraphicFramePr>
              <a:graphicFrameLocks noChangeAspect="1"/>
            </p:cNvGraphicFramePr>
            <p:nvPr/>
          </p:nvGraphicFramePr>
          <p:xfrm>
            <a:off x="1023" y="996"/>
            <a:ext cx="3714" cy="2328"/>
          </p:xfrm>
          <a:graphic>
            <a:graphicData uri="http://schemas.openxmlformats.org/presentationml/2006/ole">
              <p:oleObj spid="_x0000_s1026" name="Graphique" r:id="rId3" imgW="5895908" imgH="3695531" progId="Excel.Sheet.8">
                <p:embed/>
              </p:oleObj>
            </a:graphicData>
          </a:graphic>
        </p:graphicFrame>
        <p:sp>
          <p:nvSpPr>
            <p:cNvPr id="1031" name="Rectangle 6"/>
            <p:cNvSpPr>
              <a:spLocks noChangeArrowheads="1"/>
            </p:cNvSpPr>
            <p:nvPr/>
          </p:nvSpPr>
          <p:spPr bwMode="auto">
            <a:xfrm>
              <a:off x="884" y="2704"/>
              <a:ext cx="1043" cy="363"/>
            </a:xfrm>
            <a:prstGeom prst="rect">
              <a:avLst/>
            </a:prstGeom>
            <a:solidFill>
              <a:srgbClr val="FFFFFF"/>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Cas Sporadiques </a:t>
              </a:r>
              <a:br>
                <a:rPr lang="fr-FR" sz="1600" b="1">
                  <a:solidFill>
                    <a:schemeClr val="accent2"/>
                  </a:solidFill>
                  <a:latin typeface="Verdana" pitchFamily="34" charset="0"/>
                </a:rPr>
              </a:br>
              <a:r>
                <a:rPr lang="fr-FR" sz="1600" b="1">
                  <a:solidFill>
                    <a:schemeClr val="accent2"/>
                  </a:solidFill>
                  <a:latin typeface="Verdana" pitchFamily="34" charset="0"/>
                </a:rPr>
                <a:t>≥ 70%</a:t>
              </a:r>
            </a:p>
          </p:txBody>
        </p:sp>
        <p:sp>
          <p:nvSpPr>
            <p:cNvPr id="1032" name="Line 7"/>
            <p:cNvSpPr>
              <a:spLocks noChangeShapeType="1"/>
            </p:cNvSpPr>
            <p:nvPr/>
          </p:nvSpPr>
          <p:spPr bwMode="auto">
            <a:xfrm flipV="1">
              <a:off x="1927" y="2523"/>
              <a:ext cx="726" cy="363"/>
            </a:xfrm>
            <a:prstGeom prst="line">
              <a:avLst/>
            </a:prstGeom>
            <a:noFill/>
            <a:ln w="15875">
              <a:solidFill>
                <a:srgbClr val="333333"/>
              </a:solidFill>
              <a:round/>
              <a:headEnd/>
              <a:tailEnd type="triangle" w="lg" len="lg"/>
            </a:ln>
          </p:spPr>
          <p:txBody>
            <a:bodyPr/>
            <a:lstStyle/>
            <a:p>
              <a:endParaRPr lang="fr-FR"/>
            </a:p>
          </p:txBody>
        </p:sp>
        <p:sp>
          <p:nvSpPr>
            <p:cNvPr id="1033" name="Rectangle 8"/>
            <p:cNvSpPr>
              <a:spLocks noChangeArrowheads="1"/>
            </p:cNvSpPr>
            <p:nvPr/>
          </p:nvSpPr>
          <p:spPr bwMode="auto">
            <a:xfrm>
              <a:off x="884" y="1026"/>
              <a:ext cx="1542" cy="363"/>
            </a:xfrm>
            <a:prstGeom prst="rect">
              <a:avLst/>
            </a:prstGeom>
            <a:solidFill>
              <a:srgbClr val="FFFF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Familles à risque</a:t>
              </a:r>
              <a:br>
                <a:rPr lang="fr-FR" sz="1600" b="1">
                  <a:solidFill>
                    <a:schemeClr val="accent2"/>
                  </a:solidFill>
                  <a:latin typeface="Verdana" pitchFamily="34" charset="0"/>
                </a:rPr>
              </a:br>
              <a:r>
                <a:rPr lang="fr-FR" sz="1600" b="1">
                  <a:solidFill>
                    <a:schemeClr val="accent2"/>
                  </a:solidFill>
                  <a:latin typeface="Verdana" pitchFamily="34" charset="0"/>
                </a:rPr>
                <a:t>10% à 30%</a:t>
              </a:r>
            </a:p>
          </p:txBody>
        </p:sp>
        <p:sp>
          <p:nvSpPr>
            <p:cNvPr id="1034" name="Line 9"/>
            <p:cNvSpPr>
              <a:spLocks noChangeShapeType="1"/>
            </p:cNvSpPr>
            <p:nvPr/>
          </p:nvSpPr>
          <p:spPr bwMode="auto">
            <a:xfrm>
              <a:off x="1655" y="1389"/>
              <a:ext cx="771" cy="272"/>
            </a:xfrm>
            <a:prstGeom prst="line">
              <a:avLst/>
            </a:prstGeom>
            <a:noFill/>
            <a:ln w="25400">
              <a:solidFill>
                <a:srgbClr val="333333"/>
              </a:solidFill>
              <a:round/>
              <a:headEnd/>
              <a:tailEnd type="triangle" w="lg" len="lg"/>
            </a:ln>
          </p:spPr>
          <p:txBody>
            <a:bodyPr/>
            <a:lstStyle/>
            <a:p>
              <a:endParaRPr lang="fr-FR"/>
            </a:p>
          </p:txBody>
        </p:sp>
        <p:sp>
          <p:nvSpPr>
            <p:cNvPr id="1035" name="Rectangle 10"/>
            <p:cNvSpPr>
              <a:spLocks noChangeArrowheads="1"/>
            </p:cNvSpPr>
            <p:nvPr/>
          </p:nvSpPr>
          <p:spPr bwMode="auto">
            <a:xfrm>
              <a:off x="3424" y="1026"/>
              <a:ext cx="907" cy="363"/>
            </a:xfrm>
            <a:prstGeom prst="rect">
              <a:avLst/>
            </a:prstGeom>
            <a:solidFill>
              <a:srgbClr val="FFFF00"/>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Lynch: HNPCC</a:t>
              </a:r>
              <a:br>
                <a:rPr lang="fr-FR" sz="1600" b="1">
                  <a:solidFill>
                    <a:schemeClr val="accent2"/>
                  </a:solidFill>
                  <a:latin typeface="Verdana" pitchFamily="34" charset="0"/>
                </a:rPr>
              </a:br>
              <a:r>
                <a:rPr lang="fr-FR" sz="1600" b="1">
                  <a:solidFill>
                    <a:schemeClr val="accent2"/>
                  </a:solidFill>
                  <a:latin typeface="Verdana" pitchFamily="34" charset="0"/>
                </a:rPr>
                <a:t>2% à 5%</a:t>
              </a:r>
            </a:p>
          </p:txBody>
        </p:sp>
        <p:sp>
          <p:nvSpPr>
            <p:cNvPr id="1036" name="Line 11"/>
            <p:cNvSpPr>
              <a:spLocks noChangeShapeType="1"/>
            </p:cNvSpPr>
            <p:nvPr/>
          </p:nvSpPr>
          <p:spPr bwMode="auto">
            <a:xfrm flipH="1">
              <a:off x="3651" y="1389"/>
              <a:ext cx="227" cy="317"/>
            </a:xfrm>
            <a:prstGeom prst="line">
              <a:avLst/>
            </a:prstGeom>
            <a:noFill/>
            <a:ln w="25400">
              <a:solidFill>
                <a:srgbClr val="333333"/>
              </a:solidFill>
              <a:round/>
              <a:headEnd/>
              <a:tailEnd type="triangle" w="lg" len="lg"/>
            </a:ln>
          </p:spPr>
          <p:txBody>
            <a:bodyPr/>
            <a:lstStyle/>
            <a:p>
              <a:endParaRPr lang="fr-FR"/>
            </a:p>
          </p:txBody>
        </p:sp>
        <p:sp>
          <p:nvSpPr>
            <p:cNvPr id="1037" name="Rectangle 12"/>
            <p:cNvSpPr>
              <a:spLocks noChangeArrowheads="1"/>
            </p:cNvSpPr>
            <p:nvPr/>
          </p:nvSpPr>
          <p:spPr bwMode="auto">
            <a:xfrm>
              <a:off x="4422" y="1616"/>
              <a:ext cx="635" cy="363"/>
            </a:xfrm>
            <a:prstGeom prst="rect">
              <a:avLst/>
            </a:prstGeom>
            <a:solidFill>
              <a:srgbClr val="FFCC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FAP</a:t>
              </a:r>
              <a:br>
                <a:rPr lang="fr-FR" sz="1600" b="1">
                  <a:solidFill>
                    <a:schemeClr val="accent2"/>
                  </a:solidFill>
                  <a:latin typeface="Verdana" pitchFamily="34" charset="0"/>
                </a:rPr>
              </a:br>
              <a:r>
                <a:rPr lang="fr-FR" sz="1600" b="1">
                  <a:solidFill>
                    <a:schemeClr val="accent2"/>
                  </a:solidFill>
                  <a:latin typeface="Verdana" pitchFamily="34" charset="0"/>
                </a:rPr>
                <a:t>≤ 1%</a:t>
              </a:r>
            </a:p>
          </p:txBody>
        </p:sp>
        <p:sp>
          <p:nvSpPr>
            <p:cNvPr id="1038" name="Line 13"/>
            <p:cNvSpPr>
              <a:spLocks noChangeShapeType="1"/>
            </p:cNvSpPr>
            <p:nvPr/>
          </p:nvSpPr>
          <p:spPr bwMode="auto">
            <a:xfrm flipH="1">
              <a:off x="3878" y="1797"/>
              <a:ext cx="544" cy="0"/>
            </a:xfrm>
            <a:prstGeom prst="line">
              <a:avLst/>
            </a:prstGeom>
            <a:noFill/>
            <a:ln w="25400">
              <a:solidFill>
                <a:srgbClr val="333333"/>
              </a:solidFill>
              <a:round/>
              <a:headEnd/>
              <a:tailEnd type="triangle" w="lg" len="lg"/>
            </a:ln>
          </p:spPr>
          <p:txBody>
            <a:bodyPr/>
            <a:lstStyle/>
            <a:p>
              <a:endParaRPr lang="fr-FR"/>
            </a:p>
          </p:txBody>
        </p:sp>
      </p:grpSp>
      <p:sp>
        <p:nvSpPr>
          <p:cNvPr id="1030" name="Text Box 14"/>
          <p:cNvSpPr txBox="1">
            <a:spLocks noChangeArrowheads="1"/>
          </p:cNvSpPr>
          <p:nvPr/>
        </p:nvSpPr>
        <p:spPr bwMode="auto">
          <a:xfrm>
            <a:off x="4187825" y="4975225"/>
            <a:ext cx="4498975" cy="1190625"/>
          </a:xfrm>
          <a:prstGeom prst="rect">
            <a:avLst/>
          </a:prstGeom>
          <a:solidFill>
            <a:srgbClr val="EAEAEA"/>
          </a:solidFill>
          <a:ln w="9525">
            <a:noFill/>
            <a:miter lim="800000"/>
            <a:headEnd/>
            <a:tailEnd/>
          </a:ln>
        </p:spPr>
        <p:txBody>
          <a:bodyPr wrap="none">
            <a:spAutoFit/>
          </a:bodyPr>
          <a:lstStyle/>
          <a:p>
            <a:pPr algn="l" eaLnBrk="1" hangingPunct="1"/>
            <a:r>
              <a:rPr lang="fr-FR" sz="3600"/>
              <a:t>3 niveaux de risque:</a:t>
            </a:r>
          </a:p>
          <a:p>
            <a:pPr algn="l" eaLnBrk="1" hangingPunct="1"/>
            <a:r>
              <a:rPr lang="fr-FR" sz="3600"/>
              <a:t>3 stratégie de dépistage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F83C1ABD-E98C-4DFA-9D32-B9978EA66D7F}" type="slidenum">
              <a:rPr lang="en-US" smtClean="0">
                <a:ea typeface="ＭＳ Ｐゴシック" pitchFamily="34" charset="-128"/>
              </a:rPr>
              <a:pPr/>
              <a:t>17</a:t>
            </a:fld>
            <a:endParaRPr lang="en-US" smtClean="0">
              <a:ea typeface="ＭＳ Ｐゴシック" pitchFamily="34" charset="-128"/>
            </a:endParaRPr>
          </a:p>
        </p:txBody>
      </p:sp>
      <p:sp>
        <p:nvSpPr>
          <p:cNvPr id="20483" name="Rectangle 124"/>
          <p:cNvSpPr>
            <a:spLocks noChangeArrowheads="1"/>
          </p:cNvSpPr>
          <p:nvPr/>
        </p:nvSpPr>
        <p:spPr bwMode="auto">
          <a:xfrm>
            <a:off x="4500563" y="2349500"/>
            <a:ext cx="4643437" cy="4508500"/>
          </a:xfrm>
          <a:prstGeom prst="rect">
            <a:avLst/>
          </a:prstGeom>
          <a:solidFill>
            <a:schemeClr val="bg1"/>
          </a:solidFill>
          <a:ln w="9525">
            <a:noFill/>
            <a:miter lim="800000"/>
            <a:headEnd/>
            <a:tailEnd/>
          </a:ln>
        </p:spPr>
        <p:txBody>
          <a:bodyPr wrap="none" anchor="ctr"/>
          <a:lstStyle/>
          <a:p>
            <a:endParaRPr lang="fr-FR"/>
          </a:p>
        </p:txBody>
      </p:sp>
      <p:sp>
        <p:nvSpPr>
          <p:cNvPr id="40962" name="Titre 1"/>
          <p:cNvSpPr>
            <a:spLocks noGrp="1"/>
          </p:cNvSpPr>
          <p:nvPr>
            <p:ph type="title" idx="4294967295"/>
          </p:nvPr>
        </p:nvSpPr>
        <p:spPr>
          <a:xfrm>
            <a:off x="304800" y="44450"/>
            <a:ext cx="8410575" cy="762000"/>
          </a:xfrm>
        </p:spPr>
        <p:txBody>
          <a:bodyPr/>
          <a:lstStyle/>
          <a:p>
            <a:pPr>
              <a:defRPr/>
            </a:pPr>
            <a:r>
              <a:rPr lang="fr-FR" sz="2000" dirty="0" smtClean="0"/>
              <a:t>Quels sont les facteurs de risque </a:t>
            </a:r>
            <a:r>
              <a:rPr lang="fr-FR" sz="2000" dirty="0" smtClean="0">
                <a:solidFill>
                  <a:schemeClr val="accent5">
                    <a:lumMod val="90000"/>
                  </a:schemeClr>
                </a:solidFill>
              </a:rPr>
              <a:t>génétiques</a:t>
            </a:r>
            <a:r>
              <a:rPr lang="fr-FR" sz="2000" dirty="0" smtClean="0"/>
              <a:t> du cancer colorectal ? (1/3)</a:t>
            </a:r>
          </a:p>
        </p:txBody>
      </p:sp>
      <p:sp>
        <p:nvSpPr>
          <p:cNvPr id="20485" name="AutoShape 1032"/>
          <p:cNvSpPr>
            <a:spLocks noChangeArrowheads="1"/>
          </p:cNvSpPr>
          <p:nvPr/>
        </p:nvSpPr>
        <p:spPr bwMode="auto">
          <a:xfrm>
            <a:off x="6411913" y="1941513"/>
            <a:ext cx="2441575" cy="3468687"/>
          </a:xfrm>
          <a:prstGeom prst="triangle">
            <a:avLst>
              <a:gd name="adj" fmla="val 50000"/>
            </a:avLst>
          </a:prstGeom>
          <a:solidFill>
            <a:srgbClr val="EAEAEA"/>
          </a:solidFill>
          <a:ln w="9525">
            <a:noFill/>
            <a:miter lim="800000"/>
            <a:headEnd/>
            <a:tailEnd/>
          </a:ln>
        </p:spPr>
        <p:txBody>
          <a:bodyPr wrap="none" anchor="ctr"/>
          <a:lstStyle/>
          <a:p>
            <a:pPr algn="l" eaLnBrk="1" hangingPunct="1"/>
            <a:endParaRPr lang="fr-FR" sz="1600"/>
          </a:p>
        </p:txBody>
      </p:sp>
      <p:graphicFrame>
        <p:nvGraphicFramePr>
          <p:cNvPr id="17444" name="Group 36"/>
          <p:cNvGraphicFramePr>
            <a:graphicFrameLocks noGrp="1"/>
          </p:cNvGraphicFramePr>
          <p:nvPr/>
        </p:nvGraphicFramePr>
        <p:xfrm>
          <a:off x="244475" y="1628775"/>
          <a:ext cx="8467725" cy="4208784"/>
        </p:xfrm>
        <a:graphic>
          <a:graphicData uri="http://schemas.openxmlformats.org/drawingml/2006/table">
            <a:tbl>
              <a:tblPr/>
              <a:tblGrid>
                <a:gridCol w="1192213"/>
                <a:gridCol w="4814887"/>
                <a:gridCol w="1258888"/>
                <a:gridCol w="1201737"/>
              </a:tblGrid>
              <a:tr h="379413">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Niveaux de risques</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Sujets concernés</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Fréquence</a:t>
                      </a:r>
                    </a:p>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(parmi les cas de CCR)</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Risque </a:t>
                      </a:r>
                      <a:r>
                        <a:rPr kumimoji="0" lang="fr-FR" sz="1600" b="1" i="1" u="none" strike="noStrike" cap="none" normalizeH="0" baseline="0" smtClean="0">
                          <a:ln>
                            <a:noFill/>
                          </a:ln>
                          <a:solidFill>
                            <a:srgbClr val="00003A"/>
                          </a:solidFill>
                          <a:effectLst/>
                          <a:latin typeface="Arial" pitchFamily="34" charset="0"/>
                          <a:ea typeface="ＭＳ Ｐゴシック" pitchFamily="34" charset="-128"/>
                        </a:rPr>
                        <a:t>spontané</a:t>
                      </a: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 de CCR sur l’existence</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r>
              <a:tr h="855663">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400" b="1" i="0" u="none" strike="noStrike" cap="none" normalizeH="0" baseline="0" smtClean="0">
                          <a:ln>
                            <a:noFill/>
                          </a:ln>
                          <a:solidFill>
                            <a:srgbClr val="CC0000"/>
                          </a:solidFill>
                          <a:effectLst/>
                          <a:latin typeface="Arial" pitchFamily="34" charset="0"/>
                          <a:ea typeface="ＭＳ Ｐゴシック" pitchFamily="34" charset="-128"/>
                        </a:rPr>
                        <a:t>Très élevé</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800" b="1" i="0" u="none" strike="noStrike" cap="none" normalizeH="0" baseline="0" smtClean="0">
                          <a:ln>
                            <a:noFill/>
                          </a:ln>
                          <a:solidFill>
                            <a:srgbClr val="00003A"/>
                          </a:solidFill>
                          <a:effectLst/>
                          <a:latin typeface="Arial" pitchFamily="34" charset="0"/>
                          <a:ea typeface="ＭＳ Ｐゴシック" pitchFamily="34" charset="-128"/>
                        </a:rPr>
                        <a:t>Syndromes de prédisposition héréditaire :</a:t>
                      </a:r>
                    </a:p>
                    <a:p>
                      <a:pPr marL="630238" marR="0" lvl="1" indent="-173038" algn="l" defTabSz="914400" rtl="0" eaLnBrk="1" fontAlgn="base" latinLnBrk="0" hangingPunct="1">
                        <a:lnSpc>
                          <a:spcPct val="100000"/>
                        </a:lnSpc>
                        <a:spcBef>
                          <a:spcPct val="20000"/>
                        </a:spcBef>
                        <a:spcAft>
                          <a:spcPct val="0"/>
                        </a:spcAft>
                        <a:buClr>
                          <a:schemeClr val="tx1"/>
                        </a:buClr>
                        <a:buSzTx/>
                        <a:buFontTx/>
                        <a:buChar char="-"/>
                        <a:tabLst/>
                      </a:pPr>
                      <a:r>
                        <a:rPr kumimoji="0" lang="fr-FR" sz="1600" b="1" i="0" u="none" strike="noStrike" cap="none" normalizeH="0" baseline="0" smtClean="0">
                          <a:ln>
                            <a:noFill/>
                          </a:ln>
                          <a:solidFill>
                            <a:srgbClr val="000080"/>
                          </a:solidFill>
                          <a:effectLst/>
                          <a:latin typeface="Arial" pitchFamily="34" charset="0"/>
                          <a:ea typeface="ＭＳ Ｐゴシック" pitchFamily="34" charset="-128"/>
                        </a:rPr>
                        <a:t>Polyposes adénomateuses</a:t>
                      </a:r>
                    </a:p>
                    <a:p>
                      <a:pPr marL="630238" marR="0" lvl="1" indent="-173038" algn="l" defTabSz="914400" rtl="0" eaLnBrk="1" fontAlgn="base" latinLnBrk="0" hangingPunct="1">
                        <a:lnSpc>
                          <a:spcPct val="100000"/>
                        </a:lnSpc>
                        <a:spcBef>
                          <a:spcPct val="20000"/>
                        </a:spcBef>
                        <a:spcAft>
                          <a:spcPct val="0"/>
                        </a:spcAft>
                        <a:buClr>
                          <a:schemeClr val="tx1"/>
                        </a:buClr>
                        <a:buSzTx/>
                        <a:buFontTx/>
                        <a:buChar char="-"/>
                        <a:tabLst/>
                      </a:pPr>
                      <a:r>
                        <a:rPr kumimoji="0" lang="fr-FR" sz="1600" b="1" i="0" u="none" strike="noStrike" cap="none" normalizeH="0" baseline="0" smtClean="0">
                          <a:ln>
                            <a:noFill/>
                          </a:ln>
                          <a:solidFill>
                            <a:srgbClr val="000080"/>
                          </a:solidFill>
                          <a:effectLst/>
                          <a:latin typeface="Arial" pitchFamily="34" charset="0"/>
                          <a:ea typeface="ＭＳ Ｐゴシック" pitchFamily="34" charset="-128"/>
                        </a:rPr>
                        <a:t>Syndrome de Lynch</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00003A"/>
                          </a:solidFill>
                          <a:effectLst/>
                          <a:latin typeface="Arial" pitchFamily="34" charset="0"/>
                          <a:ea typeface="ＭＳ Ｐゴシック" pitchFamily="34" charset="-128"/>
                        </a:rPr>
                        <a:t>&lt; 5 %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CC0000"/>
                          </a:solidFill>
                          <a:effectLst/>
                          <a:latin typeface="Arial" pitchFamily="34" charset="0"/>
                          <a:ea typeface="ＭＳ Ｐゴシック" pitchFamily="34" charset="-128"/>
                        </a:rPr>
                        <a:t>40-100 %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400" b="1" i="0" u="none" strike="noStrike" cap="none" normalizeH="0" baseline="0" smtClean="0">
                          <a:ln>
                            <a:noFill/>
                          </a:ln>
                          <a:solidFill>
                            <a:srgbClr val="FF3300"/>
                          </a:solidFill>
                          <a:effectLst/>
                          <a:latin typeface="Arial" pitchFamily="34" charset="0"/>
                          <a:ea typeface="ＭＳ Ｐゴシック" pitchFamily="34" charset="-128"/>
                        </a:rPr>
                        <a:t>Élevé</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182563" marR="0" lvl="0" indent="-182563"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Antécédent d’adénome « avancé » ou de CCR</a:t>
                      </a:r>
                      <a:r>
                        <a:rPr kumimoji="0" lang="fr-FR" sz="1600" b="0" i="0" u="none" strike="noStrike" cap="none" normalizeH="0" baseline="0" smtClean="0">
                          <a:ln>
                            <a:noFill/>
                          </a:ln>
                          <a:solidFill>
                            <a:srgbClr val="00003A"/>
                          </a:solidFill>
                          <a:effectLst/>
                          <a:latin typeface="Arial" pitchFamily="34" charset="0"/>
                          <a:ea typeface="ＭＳ Ｐゴシック" pitchFamily="34" charset="-128"/>
                        </a:rPr>
                        <a:t>:</a:t>
                      </a:r>
                    </a:p>
                    <a:p>
                      <a:pPr marL="630238" marR="0" lvl="1" indent="-173038" algn="l" defTabSz="914400" rtl="0" eaLnBrk="1" fontAlgn="base" latinLnBrk="0" hangingPunct="1">
                        <a:lnSpc>
                          <a:spcPct val="100000"/>
                        </a:lnSpc>
                        <a:spcBef>
                          <a:spcPct val="20000"/>
                        </a:spcBef>
                        <a:spcAft>
                          <a:spcPct val="0"/>
                        </a:spcAft>
                        <a:buClr>
                          <a:srgbClr val="000080"/>
                        </a:buClr>
                        <a:buSzTx/>
                        <a:buFontTx/>
                        <a:buChar char="-"/>
                        <a:tabLst/>
                      </a:pPr>
                      <a:r>
                        <a:rPr kumimoji="0" lang="fr-FR" sz="1400" b="0" i="0" u="none" strike="noStrike" cap="none" normalizeH="0" baseline="0" smtClean="0">
                          <a:ln>
                            <a:noFill/>
                          </a:ln>
                          <a:solidFill>
                            <a:srgbClr val="000080"/>
                          </a:solidFill>
                          <a:effectLst/>
                          <a:latin typeface="Arial" pitchFamily="34" charset="0"/>
                          <a:ea typeface="ＭＳ Ｐゴシック" pitchFamily="34" charset="-128"/>
                        </a:rPr>
                        <a:t>Personnel</a:t>
                      </a:r>
                    </a:p>
                    <a:p>
                      <a:pPr marL="630238" marR="0" lvl="1" indent="-173038" algn="l" defTabSz="914400" rtl="0" eaLnBrk="1" fontAlgn="base" latinLnBrk="0" hangingPunct="1">
                        <a:lnSpc>
                          <a:spcPct val="100000"/>
                        </a:lnSpc>
                        <a:spcBef>
                          <a:spcPct val="20000"/>
                        </a:spcBef>
                        <a:spcAft>
                          <a:spcPct val="0"/>
                        </a:spcAft>
                        <a:buClr>
                          <a:srgbClr val="000080"/>
                        </a:buClr>
                        <a:buSzTx/>
                        <a:buFontTx/>
                        <a:buChar char="-"/>
                        <a:tabLst/>
                      </a:pPr>
                      <a:r>
                        <a:rPr kumimoji="0" lang="fr-FR" sz="1400" b="0" i="0" u="none" strike="noStrike" cap="none" normalizeH="0" baseline="0" smtClean="0">
                          <a:ln>
                            <a:noFill/>
                          </a:ln>
                          <a:solidFill>
                            <a:srgbClr val="000080"/>
                          </a:solidFill>
                          <a:effectLst/>
                          <a:latin typeface="Arial" pitchFamily="34" charset="0"/>
                          <a:ea typeface="ＭＳ Ｐゴシック" pitchFamily="34" charset="-128"/>
                        </a:rPr>
                        <a:t>Ou chez un apparenté au 1</a:t>
                      </a:r>
                      <a:r>
                        <a:rPr kumimoji="0" lang="fr-FR" sz="1400" b="0" i="0" u="none" strike="noStrike" cap="none" normalizeH="0" baseline="30000" smtClean="0">
                          <a:ln>
                            <a:noFill/>
                          </a:ln>
                          <a:solidFill>
                            <a:srgbClr val="000080"/>
                          </a:solidFill>
                          <a:effectLst/>
                          <a:latin typeface="Arial" pitchFamily="34" charset="0"/>
                          <a:ea typeface="ＭＳ Ｐゴシック" pitchFamily="34" charset="-128"/>
                        </a:rPr>
                        <a:t>er</a:t>
                      </a:r>
                      <a:r>
                        <a:rPr kumimoji="0" lang="fr-FR" sz="1400" b="0" i="0" u="none" strike="noStrike" cap="none" normalizeH="0" baseline="0" smtClean="0">
                          <a:ln>
                            <a:noFill/>
                          </a:ln>
                          <a:solidFill>
                            <a:srgbClr val="000080"/>
                          </a:solidFill>
                          <a:effectLst/>
                          <a:latin typeface="Arial" pitchFamily="34" charset="0"/>
                          <a:ea typeface="ＭＳ Ｐゴシック" pitchFamily="34" charset="-128"/>
                        </a:rPr>
                        <a:t> degré &lt; 60 ans (ou quelque soit l’âge si </a:t>
                      </a:r>
                      <a:r>
                        <a:rPr kumimoji="0" lang="fr-FR" sz="1400" b="0" i="0" u="none" strike="noStrike" cap="none" normalizeH="0" baseline="0" smtClean="0">
                          <a:ln>
                            <a:noFill/>
                          </a:ln>
                          <a:solidFill>
                            <a:srgbClr val="000080"/>
                          </a:solidFill>
                          <a:effectLst/>
                          <a:latin typeface="Arial" pitchFamily="34" charset="0"/>
                          <a:ea typeface="ＭＳ Ｐゴシック" pitchFamily="34" charset="-128"/>
                          <a:sym typeface="Symbol" pitchFamily="18" charset="2"/>
                        </a:rPr>
                        <a:t> 2 apparentés)</a:t>
                      </a:r>
                      <a:endParaRPr kumimoji="0" lang="fr-FR" sz="1400" b="0" i="0" u="none" strike="noStrike" cap="none" normalizeH="0" baseline="0" smtClean="0">
                        <a:ln>
                          <a:noFill/>
                        </a:ln>
                        <a:solidFill>
                          <a:srgbClr val="000080"/>
                        </a:solidFill>
                        <a:effectLst/>
                        <a:latin typeface="Arial" pitchFamily="34" charset="0"/>
                        <a:ea typeface="ＭＳ Ｐゴシック" pitchFamily="34" charset="-128"/>
                      </a:endParaRPr>
                    </a:p>
                    <a:p>
                      <a:pPr marL="182563" marR="0" lvl="0" indent="-182563"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0" lang="fr-FR" sz="1800" b="1" i="0" u="none" strike="noStrike" cap="none" normalizeH="0" baseline="0" smtClean="0">
                          <a:ln>
                            <a:noFill/>
                          </a:ln>
                          <a:solidFill>
                            <a:srgbClr val="00003A"/>
                          </a:solidFill>
                          <a:effectLst/>
                          <a:latin typeface="Arial" pitchFamily="34" charset="0"/>
                          <a:ea typeface="ＭＳ Ｐゴシック" pitchFamily="34" charset="-128"/>
                        </a:rPr>
                        <a:t>Antécédent personnel de MICI</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00003A"/>
                          </a:solidFill>
                          <a:effectLst/>
                          <a:latin typeface="Arial" pitchFamily="34" charset="0"/>
                          <a:ea typeface="ＭＳ Ｐゴシック" pitchFamily="34" charset="-128"/>
                        </a:rPr>
                        <a:t>15 %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CC0000"/>
                          </a:solidFill>
                          <a:effectLst/>
                          <a:latin typeface="Arial" pitchFamily="34" charset="0"/>
                          <a:ea typeface="ＭＳ Ｐゴシック" pitchFamily="34" charset="-128"/>
                        </a:rPr>
                        <a:t>5-10 %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r>
              <a:tr h="31750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400" b="1" i="0" u="none" strike="noStrike" cap="none" normalizeH="0" baseline="0" smtClean="0">
                          <a:ln>
                            <a:noFill/>
                          </a:ln>
                          <a:solidFill>
                            <a:srgbClr val="0070C0"/>
                          </a:solidFill>
                          <a:effectLst/>
                          <a:latin typeface="Arial" pitchFamily="34" charset="0"/>
                          <a:ea typeface="ＭＳ Ｐゴシック" pitchFamily="34" charset="-128"/>
                        </a:rPr>
                        <a:t>Moyen</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Population générale </a:t>
                      </a:r>
                      <a:r>
                        <a:rPr kumimoji="0" lang="fr-FR" sz="1400" b="1" i="0" u="none" strike="noStrike" cap="none" normalizeH="0" baseline="0" smtClean="0">
                          <a:ln>
                            <a:noFill/>
                          </a:ln>
                          <a:solidFill>
                            <a:srgbClr val="00003A"/>
                          </a:solidFill>
                          <a:effectLst/>
                          <a:latin typeface="Arial" pitchFamily="34" charset="0"/>
                          <a:ea typeface="ＭＳ Ｐゴシック" pitchFamily="34" charset="-128"/>
                        </a:rPr>
                        <a:t>(sans symptômes ni antécédents personnels ou familiaux)</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00003A"/>
                          </a:solidFill>
                          <a:effectLst/>
                          <a:latin typeface="Arial" pitchFamily="34" charset="0"/>
                          <a:ea typeface="ＭＳ Ｐゴシック" pitchFamily="34" charset="-128"/>
                        </a:rPr>
                        <a:t>80 %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0070C0"/>
                          </a:solidFill>
                          <a:effectLst/>
                          <a:latin typeface="Arial" pitchFamily="34" charset="0"/>
                          <a:ea typeface="ＭＳ Ｐゴシック" pitchFamily="34" charset="-128"/>
                        </a:rPr>
                        <a:t>3-4 %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r>
            </a:tbl>
          </a:graphicData>
        </a:graphic>
      </p:graphicFrame>
      <p:sp>
        <p:nvSpPr>
          <p:cNvPr id="20508" name="Rectangle 1201"/>
          <p:cNvSpPr>
            <a:spLocks noChangeArrowheads="1"/>
          </p:cNvSpPr>
          <p:nvPr/>
        </p:nvSpPr>
        <p:spPr bwMode="auto">
          <a:xfrm>
            <a:off x="247650" y="5818188"/>
            <a:ext cx="8428038" cy="457200"/>
          </a:xfrm>
          <a:prstGeom prst="rect">
            <a:avLst/>
          </a:prstGeom>
          <a:noFill/>
          <a:ln w="9525">
            <a:noFill/>
            <a:miter lim="800000"/>
            <a:headEnd/>
            <a:tailEnd/>
          </a:ln>
        </p:spPr>
        <p:txBody>
          <a:bodyPr>
            <a:spAutoFit/>
          </a:bodyPr>
          <a:lstStyle/>
          <a:p>
            <a:pPr algn="l" eaLnBrk="1" hangingPunct="1"/>
            <a:r>
              <a:rPr lang="fr-FR" sz="1200"/>
              <a:t>CCR : cancer colorectal. MICI : maladie inflammatoire chronique intestinale </a:t>
            </a:r>
          </a:p>
          <a:p>
            <a:pPr algn="l" eaLnBrk="1" hangingPunct="1"/>
            <a:r>
              <a:rPr lang="fr-FR" sz="1200"/>
              <a:t>(maladie de Crohn, rectocolite hémorragique)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76250" y="260350"/>
            <a:ext cx="5311775" cy="633413"/>
          </a:xfrm>
        </p:spPr>
        <p:txBody>
          <a:bodyPr/>
          <a:lstStyle/>
          <a:p>
            <a:r>
              <a:rPr lang="fr-FR" sz="2000" b="1" smtClean="0">
                <a:solidFill>
                  <a:schemeClr val="accent2"/>
                </a:solidFill>
              </a:rPr>
              <a:t>Groupes à risque</a:t>
            </a:r>
          </a:p>
        </p:txBody>
      </p:sp>
      <p:sp>
        <p:nvSpPr>
          <p:cNvPr id="184323" name="Text Box 3"/>
          <p:cNvSpPr txBox="1">
            <a:spLocks noChangeArrowheads="1"/>
          </p:cNvSpPr>
          <p:nvPr/>
        </p:nvSpPr>
        <p:spPr bwMode="auto">
          <a:xfrm>
            <a:off x="6464300" y="6619875"/>
            <a:ext cx="2679700" cy="238125"/>
          </a:xfrm>
          <a:prstGeom prst="rect">
            <a:avLst/>
          </a:prstGeom>
          <a:noFill/>
          <a:ln w="28575">
            <a:noFill/>
            <a:miter lim="800000"/>
            <a:headEnd/>
            <a:tailEnd/>
          </a:ln>
          <a:effectLst/>
        </p:spPr>
        <p:txBody>
          <a:bodyPr wrap="none" lIns="92075" tIns="46038" rIns="92075" bIns="46038">
            <a:spAutoFit/>
          </a:bodyPr>
          <a:lstStyle/>
          <a:p>
            <a:pPr>
              <a:lnSpc>
                <a:spcPct val="80000"/>
              </a:lnSpc>
              <a:spcBef>
                <a:spcPct val="20000"/>
              </a:spcBef>
              <a:buClr>
                <a:schemeClr val="tx1"/>
              </a:buClr>
              <a:defRPr/>
            </a:pPr>
            <a:r>
              <a:rPr lang="fr-FR" sz="1200" b="1" i="1">
                <a:effectLst>
                  <a:outerShdw blurRad="38100" dist="38100" dir="2700000" algn="tl">
                    <a:srgbClr val="C0C0C0"/>
                  </a:outerShdw>
                </a:effectLst>
                <a:latin typeface="Arial" pitchFamily="34" charset="0"/>
              </a:rPr>
              <a:t>Burt Gastroenterology 2000;119:837-53</a:t>
            </a:r>
          </a:p>
        </p:txBody>
      </p:sp>
      <p:grpSp>
        <p:nvGrpSpPr>
          <p:cNvPr id="2" name="Group 4"/>
          <p:cNvGrpSpPr>
            <a:grpSpLocks/>
          </p:cNvGrpSpPr>
          <p:nvPr/>
        </p:nvGrpSpPr>
        <p:grpSpPr bwMode="auto">
          <a:xfrm>
            <a:off x="1308100" y="2262188"/>
            <a:ext cx="6623050" cy="3695700"/>
            <a:chOff x="884" y="996"/>
            <a:chExt cx="4173" cy="2328"/>
          </a:xfrm>
        </p:grpSpPr>
        <p:graphicFrame>
          <p:nvGraphicFramePr>
            <p:cNvPr id="2050" name="Object 5"/>
            <p:cNvGraphicFramePr>
              <a:graphicFrameLocks noChangeAspect="1"/>
            </p:cNvGraphicFramePr>
            <p:nvPr/>
          </p:nvGraphicFramePr>
          <p:xfrm>
            <a:off x="1023" y="996"/>
            <a:ext cx="3714" cy="2328"/>
          </p:xfrm>
          <a:graphic>
            <a:graphicData uri="http://schemas.openxmlformats.org/presentationml/2006/ole">
              <p:oleObj spid="_x0000_s2050" name="Graphique" r:id="rId3" imgW="5895908" imgH="3695531" progId="Excel.Sheet.8">
                <p:embed/>
              </p:oleObj>
            </a:graphicData>
          </a:graphic>
        </p:graphicFrame>
        <p:sp>
          <p:nvSpPr>
            <p:cNvPr id="2057" name="Rectangle 6"/>
            <p:cNvSpPr>
              <a:spLocks noChangeArrowheads="1"/>
            </p:cNvSpPr>
            <p:nvPr/>
          </p:nvSpPr>
          <p:spPr bwMode="auto">
            <a:xfrm>
              <a:off x="884" y="2704"/>
              <a:ext cx="1043" cy="363"/>
            </a:xfrm>
            <a:prstGeom prst="rect">
              <a:avLst/>
            </a:prstGeom>
            <a:solidFill>
              <a:srgbClr val="FFFFFF"/>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Cas Sporadiques </a:t>
              </a:r>
              <a:br>
                <a:rPr lang="fr-FR" sz="1600" b="1">
                  <a:solidFill>
                    <a:schemeClr val="accent2"/>
                  </a:solidFill>
                  <a:latin typeface="Verdana" pitchFamily="34" charset="0"/>
                </a:rPr>
              </a:br>
              <a:r>
                <a:rPr lang="fr-FR" sz="1600" b="1">
                  <a:solidFill>
                    <a:schemeClr val="accent2"/>
                  </a:solidFill>
                  <a:latin typeface="Verdana" pitchFamily="34" charset="0"/>
                </a:rPr>
                <a:t>≥ 70%</a:t>
              </a:r>
            </a:p>
          </p:txBody>
        </p:sp>
        <p:sp>
          <p:nvSpPr>
            <p:cNvPr id="2058" name="Line 7"/>
            <p:cNvSpPr>
              <a:spLocks noChangeShapeType="1"/>
            </p:cNvSpPr>
            <p:nvPr/>
          </p:nvSpPr>
          <p:spPr bwMode="auto">
            <a:xfrm flipV="1">
              <a:off x="1927" y="2523"/>
              <a:ext cx="726" cy="363"/>
            </a:xfrm>
            <a:prstGeom prst="line">
              <a:avLst/>
            </a:prstGeom>
            <a:noFill/>
            <a:ln w="15875">
              <a:solidFill>
                <a:srgbClr val="333333"/>
              </a:solidFill>
              <a:round/>
              <a:headEnd/>
              <a:tailEnd type="triangle" w="lg" len="lg"/>
            </a:ln>
          </p:spPr>
          <p:txBody>
            <a:bodyPr/>
            <a:lstStyle/>
            <a:p>
              <a:endParaRPr lang="fr-FR"/>
            </a:p>
          </p:txBody>
        </p:sp>
        <p:sp>
          <p:nvSpPr>
            <p:cNvPr id="2059" name="Rectangle 8"/>
            <p:cNvSpPr>
              <a:spLocks noChangeArrowheads="1"/>
            </p:cNvSpPr>
            <p:nvPr/>
          </p:nvSpPr>
          <p:spPr bwMode="auto">
            <a:xfrm>
              <a:off x="884" y="1026"/>
              <a:ext cx="1542" cy="363"/>
            </a:xfrm>
            <a:prstGeom prst="rect">
              <a:avLst/>
            </a:prstGeom>
            <a:solidFill>
              <a:srgbClr val="FFFF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Familles à risque</a:t>
              </a:r>
              <a:br>
                <a:rPr lang="fr-FR" sz="1600" b="1">
                  <a:solidFill>
                    <a:schemeClr val="accent2"/>
                  </a:solidFill>
                  <a:latin typeface="Verdana" pitchFamily="34" charset="0"/>
                </a:rPr>
              </a:br>
              <a:r>
                <a:rPr lang="fr-FR" sz="1600" b="1">
                  <a:solidFill>
                    <a:schemeClr val="accent2"/>
                  </a:solidFill>
                  <a:latin typeface="Verdana" pitchFamily="34" charset="0"/>
                </a:rPr>
                <a:t>10% à 30%</a:t>
              </a:r>
            </a:p>
          </p:txBody>
        </p:sp>
        <p:sp>
          <p:nvSpPr>
            <p:cNvPr id="2060" name="Line 9"/>
            <p:cNvSpPr>
              <a:spLocks noChangeShapeType="1"/>
            </p:cNvSpPr>
            <p:nvPr/>
          </p:nvSpPr>
          <p:spPr bwMode="auto">
            <a:xfrm>
              <a:off x="1655" y="1389"/>
              <a:ext cx="771" cy="272"/>
            </a:xfrm>
            <a:prstGeom prst="line">
              <a:avLst/>
            </a:prstGeom>
            <a:noFill/>
            <a:ln w="25400">
              <a:solidFill>
                <a:srgbClr val="333333"/>
              </a:solidFill>
              <a:round/>
              <a:headEnd/>
              <a:tailEnd type="triangle" w="lg" len="lg"/>
            </a:ln>
          </p:spPr>
          <p:txBody>
            <a:bodyPr/>
            <a:lstStyle/>
            <a:p>
              <a:endParaRPr lang="fr-FR"/>
            </a:p>
          </p:txBody>
        </p:sp>
        <p:sp>
          <p:nvSpPr>
            <p:cNvPr id="2061" name="Rectangle 10"/>
            <p:cNvSpPr>
              <a:spLocks noChangeArrowheads="1"/>
            </p:cNvSpPr>
            <p:nvPr/>
          </p:nvSpPr>
          <p:spPr bwMode="auto">
            <a:xfrm>
              <a:off x="3424" y="1026"/>
              <a:ext cx="907" cy="363"/>
            </a:xfrm>
            <a:prstGeom prst="rect">
              <a:avLst/>
            </a:prstGeom>
            <a:solidFill>
              <a:srgbClr val="FFFF00"/>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Lynch: HNPCC</a:t>
              </a:r>
              <a:br>
                <a:rPr lang="fr-FR" sz="1600" b="1">
                  <a:solidFill>
                    <a:schemeClr val="accent2"/>
                  </a:solidFill>
                  <a:latin typeface="Verdana" pitchFamily="34" charset="0"/>
                </a:rPr>
              </a:br>
              <a:r>
                <a:rPr lang="fr-FR" sz="1600" b="1">
                  <a:solidFill>
                    <a:schemeClr val="accent2"/>
                  </a:solidFill>
                  <a:latin typeface="Verdana" pitchFamily="34" charset="0"/>
                </a:rPr>
                <a:t>2% à 5%</a:t>
              </a:r>
            </a:p>
          </p:txBody>
        </p:sp>
        <p:sp>
          <p:nvSpPr>
            <p:cNvPr id="2062" name="Line 11"/>
            <p:cNvSpPr>
              <a:spLocks noChangeShapeType="1"/>
            </p:cNvSpPr>
            <p:nvPr/>
          </p:nvSpPr>
          <p:spPr bwMode="auto">
            <a:xfrm flipH="1">
              <a:off x="3651" y="1389"/>
              <a:ext cx="227" cy="317"/>
            </a:xfrm>
            <a:prstGeom prst="line">
              <a:avLst/>
            </a:prstGeom>
            <a:noFill/>
            <a:ln w="25400">
              <a:solidFill>
                <a:srgbClr val="333333"/>
              </a:solidFill>
              <a:round/>
              <a:headEnd/>
              <a:tailEnd type="triangle" w="lg" len="lg"/>
            </a:ln>
          </p:spPr>
          <p:txBody>
            <a:bodyPr/>
            <a:lstStyle/>
            <a:p>
              <a:endParaRPr lang="fr-FR"/>
            </a:p>
          </p:txBody>
        </p:sp>
        <p:sp>
          <p:nvSpPr>
            <p:cNvPr id="2063" name="Rectangle 12"/>
            <p:cNvSpPr>
              <a:spLocks noChangeArrowheads="1"/>
            </p:cNvSpPr>
            <p:nvPr/>
          </p:nvSpPr>
          <p:spPr bwMode="auto">
            <a:xfrm>
              <a:off x="4422" y="1616"/>
              <a:ext cx="635" cy="363"/>
            </a:xfrm>
            <a:prstGeom prst="rect">
              <a:avLst/>
            </a:prstGeom>
            <a:solidFill>
              <a:srgbClr val="FFCC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FAP</a:t>
              </a:r>
              <a:br>
                <a:rPr lang="fr-FR" sz="1600" b="1">
                  <a:solidFill>
                    <a:schemeClr val="accent2"/>
                  </a:solidFill>
                  <a:latin typeface="Verdana" pitchFamily="34" charset="0"/>
                </a:rPr>
              </a:br>
              <a:r>
                <a:rPr lang="fr-FR" sz="1600" b="1">
                  <a:solidFill>
                    <a:schemeClr val="accent2"/>
                  </a:solidFill>
                  <a:latin typeface="Verdana" pitchFamily="34" charset="0"/>
                </a:rPr>
                <a:t>≤ 1%</a:t>
              </a:r>
            </a:p>
          </p:txBody>
        </p:sp>
        <p:sp>
          <p:nvSpPr>
            <p:cNvPr id="2064" name="Line 13"/>
            <p:cNvSpPr>
              <a:spLocks noChangeShapeType="1"/>
            </p:cNvSpPr>
            <p:nvPr/>
          </p:nvSpPr>
          <p:spPr bwMode="auto">
            <a:xfrm flipH="1">
              <a:off x="3878" y="1797"/>
              <a:ext cx="544" cy="0"/>
            </a:xfrm>
            <a:prstGeom prst="line">
              <a:avLst/>
            </a:prstGeom>
            <a:noFill/>
            <a:ln w="25400">
              <a:solidFill>
                <a:srgbClr val="333333"/>
              </a:solidFill>
              <a:round/>
              <a:headEnd/>
              <a:tailEnd type="triangle" w="lg" len="lg"/>
            </a:ln>
          </p:spPr>
          <p:txBody>
            <a:bodyPr/>
            <a:lstStyle/>
            <a:p>
              <a:endParaRPr lang="fr-FR"/>
            </a:p>
          </p:txBody>
        </p:sp>
      </p:grpSp>
      <p:sp>
        <p:nvSpPr>
          <p:cNvPr id="2054" name="Text Box 14"/>
          <p:cNvSpPr txBox="1">
            <a:spLocks noChangeArrowheads="1"/>
          </p:cNvSpPr>
          <p:nvPr/>
        </p:nvSpPr>
        <p:spPr bwMode="auto">
          <a:xfrm>
            <a:off x="2971800" y="5391150"/>
            <a:ext cx="6002338" cy="701675"/>
          </a:xfrm>
          <a:prstGeom prst="rect">
            <a:avLst/>
          </a:prstGeom>
          <a:solidFill>
            <a:srgbClr val="EAEAEA"/>
          </a:solidFill>
          <a:ln w="9525">
            <a:noFill/>
            <a:miter lim="800000"/>
            <a:headEnd/>
            <a:tailEnd/>
          </a:ln>
        </p:spPr>
        <p:txBody>
          <a:bodyPr wrap="none">
            <a:spAutoFit/>
          </a:bodyPr>
          <a:lstStyle/>
          <a:p>
            <a:pPr algn="l" eaLnBrk="1" hangingPunct="1"/>
            <a:r>
              <a:rPr lang="fr-FR" sz="4000"/>
              <a:t>Campagne de dépistage +++</a:t>
            </a:r>
          </a:p>
        </p:txBody>
      </p:sp>
      <p:sp>
        <p:nvSpPr>
          <p:cNvPr id="2055" name="Text Box 15"/>
          <p:cNvSpPr txBox="1">
            <a:spLocks noChangeArrowheads="1"/>
          </p:cNvSpPr>
          <p:nvPr/>
        </p:nvSpPr>
        <p:spPr bwMode="auto">
          <a:xfrm rot="1919407">
            <a:off x="5467350" y="1916113"/>
            <a:ext cx="3721100" cy="457200"/>
          </a:xfrm>
          <a:prstGeom prst="rect">
            <a:avLst/>
          </a:prstGeom>
          <a:solidFill>
            <a:srgbClr val="FEDAF6"/>
          </a:solidFill>
          <a:ln w="9525">
            <a:noFill/>
            <a:miter lim="800000"/>
            <a:headEnd/>
            <a:tailEnd/>
          </a:ln>
        </p:spPr>
        <p:txBody>
          <a:bodyPr wrap="none">
            <a:spAutoFit/>
          </a:bodyPr>
          <a:lstStyle/>
          <a:p>
            <a:pPr algn="l" eaLnBrk="1" hangingPunct="1"/>
            <a:r>
              <a:rPr lang="fr-FR" b="1"/>
              <a:t>Consultation génétique +++</a:t>
            </a:r>
          </a:p>
        </p:txBody>
      </p:sp>
      <p:sp>
        <p:nvSpPr>
          <p:cNvPr id="2056" name="Text Box 16"/>
          <p:cNvSpPr txBox="1">
            <a:spLocks noChangeArrowheads="1"/>
          </p:cNvSpPr>
          <p:nvPr/>
        </p:nvSpPr>
        <p:spPr bwMode="auto">
          <a:xfrm>
            <a:off x="858838" y="1433513"/>
            <a:ext cx="4276725" cy="519112"/>
          </a:xfrm>
          <a:prstGeom prst="rect">
            <a:avLst/>
          </a:prstGeom>
          <a:solidFill>
            <a:srgbClr val="ECF8A6"/>
          </a:solidFill>
          <a:ln w="9525">
            <a:noFill/>
            <a:miter lim="800000"/>
            <a:headEnd/>
            <a:tailEnd/>
          </a:ln>
        </p:spPr>
        <p:txBody>
          <a:bodyPr wrap="none">
            <a:spAutoFit/>
          </a:bodyPr>
          <a:lstStyle/>
          <a:p>
            <a:pPr algn="l" eaLnBrk="1" hangingPunct="1"/>
            <a:r>
              <a:rPr lang="fr-FR" sz="2800"/>
              <a:t>Coloscopie de dépistage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Formes familiales ≈ 30 % :    PAF   –   ∑d de Lynch </a:t>
            </a:r>
            <a:endParaRPr lang="fr-FR" dirty="0"/>
          </a:p>
        </p:txBody>
      </p:sp>
      <p:sp>
        <p:nvSpPr>
          <p:cNvPr id="3" name="Espace réservé du contenu 2"/>
          <p:cNvSpPr>
            <a:spLocks noGrp="1"/>
          </p:cNvSpPr>
          <p:nvPr>
            <p:ph idx="1"/>
          </p:nvPr>
        </p:nvSpPr>
        <p:spPr/>
        <p:txBody>
          <a:bodyPr>
            <a:normAutofit fontScale="47500" lnSpcReduction="20000"/>
          </a:bodyPr>
          <a:lstStyle/>
          <a:p>
            <a:endParaRPr lang="fr-FR" dirty="0" smtClean="0"/>
          </a:p>
          <a:p>
            <a:endParaRPr lang="fr-FR" dirty="0" smtClean="0"/>
          </a:p>
          <a:p>
            <a:endParaRPr lang="fr-FR" dirty="0" smtClean="0"/>
          </a:p>
          <a:p>
            <a:pPr>
              <a:buNone/>
            </a:pPr>
            <a:endParaRPr lang="fr-FR" sz="4800" dirty="0" smtClean="0">
              <a:solidFill>
                <a:srgbClr val="FF0000"/>
              </a:solidFill>
            </a:endParaRPr>
          </a:p>
          <a:p>
            <a:r>
              <a:rPr lang="fr-FR" sz="4800" dirty="0" err="1" smtClean="0">
                <a:solidFill>
                  <a:srgbClr val="FF0000"/>
                </a:solidFill>
              </a:rPr>
              <a:t>Polypose</a:t>
            </a:r>
            <a:r>
              <a:rPr lang="fr-FR" sz="4800" dirty="0" smtClean="0">
                <a:solidFill>
                  <a:srgbClr val="FF0000"/>
                </a:solidFill>
              </a:rPr>
              <a:t> </a:t>
            </a:r>
            <a:r>
              <a:rPr lang="fr-FR" sz="4800" dirty="0" err="1" smtClean="0">
                <a:solidFill>
                  <a:srgbClr val="FF0000"/>
                </a:solidFill>
              </a:rPr>
              <a:t>adénomateuse</a:t>
            </a:r>
            <a:r>
              <a:rPr lang="fr-FR" sz="4800" dirty="0" smtClean="0">
                <a:solidFill>
                  <a:srgbClr val="FF0000"/>
                </a:solidFill>
              </a:rPr>
              <a:t> familiale :</a:t>
            </a:r>
            <a:r>
              <a:rPr lang="fr-FR" sz="4800" dirty="0" smtClean="0"/>
              <a:t>   héréditaire, autosomique dominante / mutation du gène APC ,  multiples adénomes colorectaux dès l’enfance  ,  Cancérisation </a:t>
            </a:r>
          </a:p>
          <a:p>
            <a:pPr>
              <a:buNone/>
            </a:pPr>
            <a:r>
              <a:rPr lang="fr-FR" sz="4800" dirty="0" smtClean="0"/>
              <a:t>           </a:t>
            </a:r>
            <a:r>
              <a:rPr lang="fr-FR" sz="4800" dirty="0" err="1" smtClean="0"/>
              <a:t>Dc</a:t>
            </a:r>
            <a:r>
              <a:rPr lang="fr-FR" sz="4800" dirty="0" smtClean="0"/>
              <a:t>: enquête familiale + recherche  de la mutation du gène et des manifestations </a:t>
            </a:r>
            <a:r>
              <a:rPr lang="fr-FR" sz="4800" dirty="0" err="1" smtClean="0"/>
              <a:t>extracoliques</a:t>
            </a:r>
            <a:r>
              <a:rPr lang="fr-FR" sz="4800" dirty="0" smtClean="0"/>
              <a:t>- </a:t>
            </a:r>
            <a:r>
              <a:rPr lang="fr-FR" sz="4800" dirty="0" err="1" smtClean="0"/>
              <a:t>adéno</a:t>
            </a:r>
            <a:r>
              <a:rPr lang="fr-FR" sz="4800" dirty="0" smtClean="0"/>
              <a:t>. </a:t>
            </a:r>
            <a:r>
              <a:rPr lang="fr-FR" sz="4800" dirty="0" err="1" smtClean="0"/>
              <a:t>duodén</a:t>
            </a:r>
            <a:r>
              <a:rPr lang="fr-FR" sz="4800" dirty="0" smtClean="0"/>
              <a:t>. -anomalies dentaires         </a:t>
            </a:r>
          </a:p>
          <a:p>
            <a:r>
              <a:rPr lang="fr-FR" sz="4800" dirty="0" err="1" smtClean="0"/>
              <a:t>Trt</a:t>
            </a:r>
            <a:r>
              <a:rPr lang="fr-FR" sz="4800" dirty="0" smtClean="0"/>
              <a:t>: </a:t>
            </a:r>
            <a:r>
              <a:rPr lang="fr-FR" sz="4800" dirty="0" err="1" smtClean="0"/>
              <a:t>coloprotectomie</a:t>
            </a:r>
            <a:r>
              <a:rPr lang="fr-FR" sz="4800" dirty="0" smtClean="0"/>
              <a:t> totale prophylactique  + </a:t>
            </a:r>
            <a:r>
              <a:rPr lang="fr-FR" sz="4800" dirty="0" err="1" smtClean="0"/>
              <a:t>anasto</a:t>
            </a:r>
            <a:r>
              <a:rPr lang="fr-FR" sz="4800" dirty="0" smtClean="0"/>
              <a:t>. </a:t>
            </a:r>
            <a:r>
              <a:rPr lang="fr-FR" sz="4800" dirty="0" err="1" smtClean="0"/>
              <a:t>Iléoanale</a:t>
            </a:r>
            <a:r>
              <a:rPr lang="fr-FR" sz="4800" dirty="0" smtClean="0"/>
              <a:t> </a:t>
            </a:r>
          </a:p>
          <a:p>
            <a:r>
              <a:rPr lang="fr-FR" sz="4800" dirty="0" smtClean="0"/>
              <a:t>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Introduction </a:t>
            </a:r>
            <a:br>
              <a:rPr lang="fr-FR" dirty="0" smtClean="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représente 30 à 40% des cancers colorectaux (CCR) </a:t>
            </a:r>
          </a:p>
          <a:p>
            <a:pPr>
              <a:buNone/>
            </a:pPr>
            <a:r>
              <a:rPr lang="fr-FR" dirty="0" smtClean="0"/>
              <a:t>     qui atteint, chaque année, plus d’un million et demi d’individus dans le monde. </a:t>
            </a:r>
          </a:p>
          <a:p>
            <a:r>
              <a:rPr lang="fr-FR" dirty="0" smtClean="0"/>
              <a:t>La mortalité du CCR est d’environ 694.000 cas par an, soit 8 % des causes de décès par cancer et environ 33% dans les pays développés.</a:t>
            </a:r>
          </a:p>
          <a:p>
            <a:r>
              <a:rPr lang="fr-FR" dirty="0" smtClean="0"/>
              <a:t>Sa découverte est facile, mais trop souvent tardive : tabous / négligence du malade et du médecin</a:t>
            </a:r>
          </a:p>
          <a:p>
            <a:r>
              <a:rPr lang="fr-FR" dirty="0" smtClean="0"/>
              <a:t>   Diagnostic : TR +++. RECTOSCOPIE + BIOPSIES </a:t>
            </a:r>
          </a:p>
          <a:p>
            <a:r>
              <a:rPr lang="fr-FR" dirty="0" smtClean="0"/>
              <a:t>Les adénocarcinomes sont les cancers primitifs les plus fréquents du rectum (&gt;95</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smtClean="0">
                <a:solidFill>
                  <a:srgbClr val="FF0000"/>
                </a:solidFill>
              </a:rPr>
              <a:t>Syndrome de Lynch : </a:t>
            </a:r>
            <a:r>
              <a:rPr lang="fr-FR" dirty="0" smtClean="0"/>
              <a:t>autre forme héréditaire de </a:t>
            </a:r>
            <a:r>
              <a:rPr lang="fr-FR" dirty="0" err="1" smtClean="0"/>
              <a:t>Kc</a:t>
            </a:r>
            <a:r>
              <a:rPr lang="fr-FR" dirty="0" smtClean="0"/>
              <a:t> colorectal par mutation d’un gêne réparateur de l’ADN. Se traduit par la précocité de survenue du </a:t>
            </a:r>
            <a:r>
              <a:rPr lang="fr-FR" dirty="0" err="1" smtClean="0"/>
              <a:t>Kc</a:t>
            </a:r>
            <a:r>
              <a:rPr lang="fr-FR" dirty="0" smtClean="0"/>
              <a:t> colorectal et d’un risque élevé de </a:t>
            </a:r>
            <a:r>
              <a:rPr lang="fr-FR" dirty="0" err="1" smtClean="0"/>
              <a:t>Kc</a:t>
            </a:r>
            <a:r>
              <a:rPr lang="fr-FR" dirty="0" smtClean="0"/>
              <a:t> associés : </a:t>
            </a:r>
            <a:r>
              <a:rPr lang="fr-FR" dirty="0" err="1" smtClean="0"/>
              <a:t>estomac,voies</a:t>
            </a:r>
            <a:r>
              <a:rPr lang="fr-FR" dirty="0" smtClean="0"/>
              <a:t> biliaires, </a:t>
            </a:r>
            <a:r>
              <a:rPr lang="fr-FR" dirty="0" err="1" smtClean="0"/>
              <a:t>ovaires,endomètre</a:t>
            </a:r>
            <a:r>
              <a:rPr lang="fr-FR" dirty="0" smtClean="0"/>
              <a:t>.   </a:t>
            </a:r>
          </a:p>
          <a:p>
            <a:r>
              <a:rPr lang="fr-FR" dirty="0" smtClean="0"/>
              <a:t> </a:t>
            </a:r>
          </a:p>
          <a:p>
            <a:r>
              <a:rPr lang="fr-FR" dirty="0" err="1" smtClean="0"/>
              <a:t>Dc</a:t>
            </a:r>
            <a:r>
              <a:rPr lang="fr-FR" dirty="0" smtClean="0"/>
              <a:t> : enquête </a:t>
            </a:r>
            <a:r>
              <a:rPr lang="fr-FR" dirty="0" err="1" smtClean="0"/>
              <a:t>familiale,génétique</a:t>
            </a:r>
            <a:r>
              <a:rPr lang="fr-FR" dirty="0" smtClean="0"/>
              <a:t> et analyse moléculaire T.   </a:t>
            </a:r>
          </a:p>
          <a:p>
            <a:r>
              <a:rPr lang="fr-FR" dirty="0" smtClean="0"/>
              <a:t> </a:t>
            </a:r>
          </a:p>
          <a:p>
            <a:r>
              <a:rPr lang="fr-FR" dirty="0" smtClean="0"/>
              <a:t>CAT : surveillance endos. / </a:t>
            </a:r>
            <a:r>
              <a:rPr lang="fr-FR" dirty="0" err="1" smtClean="0"/>
              <a:t>an.Chirurgie</a:t>
            </a:r>
            <a:r>
              <a:rPr lang="fr-FR" dirty="0" smtClean="0"/>
              <a:t> si </a:t>
            </a:r>
            <a:r>
              <a:rPr lang="fr-FR" dirty="0" err="1" smtClean="0"/>
              <a:t>Kc</a:t>
            </a:r>
            <a:r>
              <a:rPr lang="fr-FR" dirty="0" smtClean="0"/>
              <a:t> diagnostiqué.  </a:t>
            </a:r>
          </a:p>
          <a:p>
            <a:r>
              <a:rPr lang="fr-FR" dirty="0" smtClean="0"/>
              <a:t>           </a:t>
            </a:r>
          </a:p>
          <a:p>
            <a:endParaRPr lang="fr-FR" dirty="0" smtClean="0"/>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smtClean="0">
                <a:solidFill>
                  <a:srgbClr val="FF0000"/>
                </a:solidFill>
              </a:rPr>
              <a:t>Autres formes héréditaires :   </a:t>
            </a:r>
            <a:r>
              <a:rPr lang="fr-FR" dirty="0" smtClean="0"/>
              <a:t>25%   </a:t>
            </a:r>
          </a:p>
          <a:p>
            <a:r>
              <a:rPr lang="fr-FR" dirty="0" smtClean="0"/>
              <a:t>Sd.de Gardner :  </a:t>
            </a:r>
            <a:r>
              <a:rPr lang="fr-FR" dirty="0" err="1" smtClean="0"/>
              <a:t>polyadénomatose</a:t>
            </a:r>
            <a:r>
              <a:rPr lang="fr-FR" dirty="0" smtClean="0"/>
              <a:t>  </a:t>
            </a:r>
            <a:r>
              <a:rPr lang="fr-FR" dirty="0" err="1" smtClean="0"/>
              <a:t>famil</a:t>
            </a:r>
            <a:r>
              <a:rPr lang="fr-FR" dirty="0" smtClean="0"/>
              <a:t>.+ T. </a:t>
            </a:r>
            <a:r>
              <a:rPr lang="fr-FR" dirty="0" err="1" smtClean="0"/>
              <a:t>os,conjonct</a:t>
            </a:r>
            <a:r>
              <a:rPr lang="fr-FR" dirty="0" smtClean="0"/>
              <a:t>.     </a:t>
            </a:r>
          </a:p>
          <a:p>
            <a:endParaRPr lang="fr-FR" dirty="0" smtClean="0"/>
          </a:p>
          <a:p>
            <a:r>
              <a:rPr lang="fr-FR" dirty="0" err="1" smtClean="0"/>
              <a:t>Sd</a:t>
            </a:r>
            <a:r>
              <a:rPr lang="fr-FR" dirty="0" smtClean="0"/>
              <a:t> de </a:t>
            </a:r>
            <a:r>
              <a:rPr lang="fr-FR" dirty="0" err="1" smtClean="0"/>
              <a:t>Peutz</a:t>
            </a:r>
            <a:r>
              <a:rPr lang="fr-FR" dirty="0" smtClean="0"/>
              <a:t>-</a:t>
            </a:r>
            <a:r>
              <a:rPr lang="fr-FR" dirty="0" err="1" smtClean="0"/>
              <a:t>Jeghers</a:t>
            </a:r>
            <a:r>
              <a:rPr lang="fr-FR" dirty="0" smtClean="0"/>
              <a:t>:  </a:t>
            </a:r>
            <a:r>
              <a:rPr lang="fr-FR" dirty="0" err="1" smtClean="0"/>
              <a:t>polypose</a:t>
            </a:r>
            <a:r>
              <a:rPr lang="fr-FR" dirty="0" smtClean="0"/>
              <a:t> diffuse du tube digestif </a:t>
            </a:r>
          </a:p>
          <a:p>
            <a:endParaRPr lang="fr-FR" dirty="0" smtClean="0"/>
          </a:p>
          <a:p>
            <a:r>
              <a:rPr lang="fr-FR" dirty="0" err="1" smtClean="0"/>
              <a:t>Polypose</a:t>
            </a:r>
            <a:r>
              <a:rPr lang="fr-FR" dirty="0" smtClean="0"/>
              <a:t> juvénile :  7/15ans. Touche le cadre colique </a:t>
            </a:r>
          </a:p>
          <a:p>
            <a:r>
              <a:rPr lang="fr-FR" dirty="0" smtClean="0"/>
              <a:t> </a:t>
            </a:r>
            <a:r>
              <a:rPr lang="fr-FR" dirty="0" err="1" smtClean="0"/>
              <a:t>Kc</a:t>
            </a:r>
            <a:r>
              <a:rPr lang="fr-FR" dirty="0" smtClean="0"/>
              <a:t> . </a:t>
            </a:r>
          </a:p>
          <a:p>
            <a:endParaRPr lang="fr-FR" dirty="0" smtClean="0"/>
          </a:p>
          <a:p>
            <a:r>
              <a:rPr lang="fr-FR" dirty="0" smtClean="0"/>
              <a:t>Filiation adénome/cancer :18% polype </a:t>
            </a:r>
            <a:r>
              <a:rPr lang="fr-FR" dirty="0" err="1" smtClean="0"/>
              <a:t>adén</a:t>
            </a:r>
            <a:r>
              <a:rPr lang="fr-FR" dirty="0" smtClean="0"/>
              <a:t>./hyperplasique </a:t>
            </a:r>
          </a:p>
          <a:p>
            <a:endParaRPr lang="fr-FR" dirty="0" smtClean="0"/>
          </a:p>
          <a:p>
            <a:r>
              <a:rPr lang="fr-FR" dirty="0" smtClean="0"/>
              <a:t>Maladies </a:t>
            </a:r>
            <a:r>
              <a:rPr lang="fr-FR" dirty="0" err="1" smtClean="0"/>
              <a:t>inflam</a:t>
            </a:r>
            <a:r>
              <a:rPr lang="fr-FR" dirty="0" smtClean="0"/>
              <a:t>: R.C.H - CROHN </a:t>
            </a:r>
            <a:r>
              <a:rPr lang="fr-FR" dirty="0" err="1" smtClean="0"/>
              <a:t>ds</a:t>
            </a:r>
            <a:r>
              <a:rPr lang="fr-FR" dirty="0" smtClean="0"/>
              <a:t> 3/5% si évolution &gt;10ans.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p>
            <a:fld id="{ECA479F2-6A9A-490D-A4A6-1B3FCCEDA811}" type="slidenum">
              <a:rPr lang="en-US" smtClean="0">
                <a:ea typeface="ＭＳ Ｐゴシック" pitchFamily="34" charset="-128"/>
              </a:rPr>
              <a:pPr/>
              <a:t>22</a:t>
            </a:fld>
            <a:endParaRPr lang="en-US" smtClean="0">
              <a:ea typeface="ＭＳ Ｐゴシック" pitchFamily="34" charset="-128"/>
            </a:endParaRPr>
          </a:p>
        </p:txBody>
      </p:sp>
      <p:sp>
        <p:nvSpPr>
          <p:cNvPr id="17411" name="Rectangle 23"/>
          <p:cNvSpPr>
            <a:spLocks noChangeArrowheads="1"/>
          </p:cNvSpPr>
          <p:nvPr/>
        </p:nvSpPr>
        <p:spPr bwMode="auto">
          <a:xfrm>
            <a:off x="4500563" y="2349500"/>
            <a:ext cx="4643437" cy="4508500"/>
          </a:xfrm>
          <a:prstGeom prst="rect">
            <a:avLst/>
          </a:prstGeom>
          <a:solidFill>
            <a:schemeClr val="bg1"/>
          </a:solidFill>
          <a:ln w="9525">
            <a:noFill/>
            <a:miter lim="800000"/>
            <a:headEnd/>
            <a:tailEnd/>
          </a:ln>
        </p:spPr>
        <p:txBody>
          <a:bodyPr wrap="none" anchor="ctr"/>
          <a:lstStyle/>
          <a:p>
            <a:endParaRPr lang="fr-FR"/>
          </a:p>
        </p:txBody>
      </p:sp>
      <p:sp>
        <p:nvSpPr>
          <p:cNvPr id="17412" name="Titre 1"/>
          <p:cNvSpPr>
            <a:spLocks noGrp="1"/>
          </p:cNvSpPr>
          <p:nvPr>
            <p:ph type="title" idx="4294967295"/>
          </p:nvPr>
        </p:nvSpPr>
        <p:spPr/>
        <p:txBody>
          <a:bodyPr/>
          <a:lstStyle/>
          <a:p>
            <a:r>
              <a:rPr lang="fr-FR" smtClean="0"/>
              <a:t>D’où vient le cancer colorectal ?</a:t>
            </a:r>
          </a:p>
        </p:txBody>
      </p:sp>
      <p:sp>
        <p:nvSpPr>
          <p:cNvPr id="17413" name="Rectangle 5"/>
          <p:cNvSpPr>
            <a:spLocks noChangeArrowheads="1"/>
          </p:cNvSpPr>
          <p:nvPr/>
        </p:nvSpPr>
        <p:spPr bwMode="auto">
          <a:xfrm>
            <a:off x="784225" y="5143500"/>
            <a:ext cx="1300163" cy="1555750"/>
          </a:xfrm>
          <a:prstGeom prst="rect">
            <a:avLst/>
          </a:prstGeom>
          <a:noFill/>
          <a:ln w="12700">
            <a:noFill/>
            <a:miter lim="800000"/>
            <a:headEnd/>
            <a:tailEnd/>
          </a:ln>
        </p:spPr>
        <p:txBody>
          <a:bodyPr lIns="90488" tIns="44450" rIns="90488" bIns="44450">
            <a:spAutoFit/>
          </a:bodyPr>
          <a:lstStyle/>
          <a:p>
            <a:r>
              <a:rPr lang="de-DE" sz="1600">
                <a:solidFill>
                  <a:srgbClr val="000080"/>
                </a:solidFill>
              </a:rPr>
              <a:t>Muqueuse</a:t>
            </a:r>
          </a:p>
          <a:p>
            <a:r>
              <a:rPr lang="de-DE" sz="1600">
                <a:solidFill>
                  <a:srgbClr val="000080"/>
                </a:solidFill>
              </a:rPr>
              <a:t>colorectale</a:t>
            </a:r>
          </a:p>
          <a:p>
            <a:r>
              <a:rPr lang="de-DE" sz="1600">
                <a:solidFill>
                  <a:srgbClr val="000080"/>
                </a:solidFill>
              </a:rPr>
              <a:t>(revêtement de surface interne) normale</a:t>
            </a:r>
          </a:p>
        </p:txBody>
      </p:sp>
      <p:pic>
        <p:nvPicPr>
          <p:cNvPr id="17414" name="Picture 15"/>
          <p:cNvPicPr>
            <a:picLocks noChangeAspect="1" noChangeArrowheads="1"/>
          </p:cNvPicPr>
          <p:nvPr/>
        </p:nvPicPr>
        <p:blipFill>
          <a:blip r:embed="rId3"/>
          <a:srcRect/>
          <a:stretch>
            <a:fillRect/>
          </a:stretch>
        </p:blipFill>
        <p:spPr bwMode="auto">
          <a:xfrm>
            <a:off x="866775" y="2990850"/>
            <a:ext cx="1150938" cy="1123950"/>
          </a:xfrm>
          <a:prstGeom prst="rect">
            <a:avLst/>
          </a:prstGeom>
          <a:noFill/>
          <a:ln w="9525">
            <a:noFill/>
            <a:miter lim="800000"/>
            <a:headEnd/>
            <a:tailEnd/>
          </a:ln>
        </p:spPr>
      </p:pic>
      <p:pic>
        <p:nvPicPr>
          <p:cNvPr id="17415" name="Picture 17" descr="normalColon"/>
          <p:cNvPicPr>
            <a:picLocks noChangeAspect="1" noChangeArrowheads="1"/>
          </p:cNvPicPr>
          <p:nvPr/>
        </p:nvPicPr>
        <p:blipFill>
          <a:blip r:embed="rId4"/>
          <a:srcRect/>
          <a:stretch>
            <a:fillRect/>
          </a:stretch>
        </p:blipFill>
        <p:spPr bwMode="auto">
          <a:xfrm>
            <a:off x="868363" y="4086225"/>
            <a:ext cx="1152525" cy="1068388"/>
          </a:xfrm>
          <a:prstGeom prst="rect">
            <a:avLst/>
          </a:prstGeom>
          <a:noFill/>
          <a:ln w="9525">
            <a:noFill/>
            <a:miter lim="800000"/>
            <a:headEnd/>
            <a:tailEnd/>
          </a:ln>
        </p:spPr>
      </p:pic>
      <p:sp>
        <p:nvSpPr>
          <p:cNvPr id="17416" name="Rectangle 4"/>
          <p:cNvSpPr>
            <a:spLocks noChangeArrowheads="1"/>
          </p:cNvSpPr>
          <p:nvPr/>
        </p:nvSpPr>
        <p:spPr bwMode="auto">
          <a:xfrm>
            <a:off x="2581275" y="5387975"/>
            <a:ext cx="1503363" cy="822325"/>
          </a:xfrm>
          <a:prstGeom prst="rect">
            <a:avLst/>
          </a:prstGeom>
          <a:noFill/>
          <a:ln w="12700">
            <a:noFill/>
            <a:miter lim="800000"/>
            <a:headEnd/>
            <a:tailEnd/>
          </a:ln>
        </p:spPr>
        <p:txBody>
          <a:bodyPr wrap="none" lIns="90488" tIns="44450" rIns="90488" bIns="44450">
            <a:spAutoFit/>
          </a:bodyPr>
          <a:lstStyle/>
          <a:p>
            <a:r>
              <a:rPr lang="de-DE" sz="1600">
                <a:solidFill>
                  <a:srgbClr val="000080"/>
                </a:solidFill>
              </a:rPr>
              <a:t>Dysplasie </a:t>
            </a:r>
          </a:p>
          <a:p>
            <a:r>
              <a:rPr lang="de-DE" sz="1600">
                <a:solidFill>
                  <a:srgbClr val="000080"/>
                </a:solidFill>
              </a:rPr>
              <a:t>modérée</a:t>
            </a:r>
          </a:p>
          <a:p>
            <a:r>
              <a:rPr lang="de-DE" sz="1600">
                <a:solidFill>
                  <a:srgbClr val="000080"/>
                </a:solidFill>
              </a:rPr>
              <a:t>(de bas grade)</a:t>
            </a:r>
          </a:p>
        </p:txBody>
      </p:sp>
      <p:pic>
        <p:nvPicPr>
          <p:cNvPr id="17417" name="Picture 16"/>
          <p:cNvPicPr>
            <a:picLocks noChangeAspect="1" noChangeArrowheads="1"/>
          </p:cNvPicPr>
          <p:nvPr/>
        </p:nvPicPr>
        <p:blipFill>
          <a:blip r:embed="rId5"/>
          <a:srcRect/>
          <a:stretch>
            <a:fillRect/>
          </a:stretch>
        </p:blipFill>
        <p:spPr bwMode="auto">
          <a:xfrm>
            <a:off x="2819400" y="2952750"/>
            <a:ext cx="1011238" cy="1138238"/>
          </a:xfrm>
          <a:prstGeom prst="rect">
            <a:avLst/>
          </a:prstGeom>
          <a:noFill/>
          <a:ln w="9525">
            <a:noFill/>
            <a:miter lim="800000"/>
            <a:headEnd/>
            <a:tailEnd/>
          </a:ln>
        </p:spPr>
      </p:pic>
      <p:pic>
        <p:nvPicPr>
          <p:cNvPr id="17418" name="Picture 21" descr="Adenom"/>
          <p:cNvPicPr>
            <a:picLocks noChangeAspect="1" noChangeArrowheads="1"/>
          </p:cNvPicPr>
          <p:nvPr/>
        </p:nvPicPr>
        <p:blipFill>
          <a:blip r:embed="rId6"/>
          <a:srcRect l="52307"/>
          <a:stretch>
            <a:fillRect/>
          </a:stretch>
        </p:blipFill>
        <p:spPr bwMode="auto">
          <a:xfrm>
            <a:off x="2822575" y="4086225"/>
            <a:ext cx="1006475" cy="1322388"/>
          </a:xfrm>
          <a:prstGeom prst="rect">
            <a:avLst/>
          </a:prstGeom>
          <a:noFill/>
          <a:ln w="9525">
            <a:noFill/>
            <a:miter lim="800000"/>
            <a:headEnd/>
            <a:tailEnd/>
          </a:ln>
        </p:spPr>
      </p:pic>
      <p:sp>
        <p:nvSpPr>
          <p:cNvPr id="17419" name="AutoShape 40"/>
          <p:cNvSpPr>
            <a:spLocks noChangeArrowheads="1"/>
          </p:cNvSpPr>
          <p:nvPr/>
        </p:nvSpPr>
        <p:spPr bwMode="auto">
          <a:xfrm>
            <a:off x="2224088" y="3460750"/>
            <a:ext cx="363537" cy="325438"/>
          </a:xfrm>
          <a:prstGeom prst="rightArrow">
            <a:avLst>
              <a:gd name="adj1" fmla="val 50000"/>
              <a:gd name="adj2" fmla="val 27927"/>
            </a:avLst>
          </a:prstGeom>
          <a:solidFill>
            <a:srgbClr val="CC0000"/>
          </a:solidFill>
          <a:ln w="9525">
            <a:solidFill>
              <a:srgbClr val="CC0000"/>
            </a:solidFill>
            <a:miter lim="800000"/>
            <a:headEnd/>
            <a:tailEnd/>
          </a:ln>
        </p:spPr>
        <p:txBody>
          <a:bodyPr wrap="none" anchor="ctr"/>
          <a:lstStyle/>
          <a:p>
            <a:pPr algn="l" eaLnBrk="1" hangingPunct="1"/>
            <a:endParaRPr lang="fr-FR">
              <a:latin typeface="Times New Roman" pitchFamily="18" charset="0"/>
            </a:endParaRPr>
          </a:p>
        </p:txBody>
      </p:sp>
      <p:sp>
        <p:nvSpPr>
          <p:cNvPr id="17420" name="Rectangle 3"/>
          <p:cNvSpPr>
            <a:spLocks noChangeArrowheads="1"/>
          </p:cNvSpPr>
          <p:nvPr/>
        </p:nvSpPr>
        <p:spPr bwMode="auto">
          <a:xfrm>
            <a:off x="4298950" y="5367338"/>
            <a:ext cx="1571625" cy="822325"/>
          </a:xfrm>
          <a:prstGeom prst="rect">
            <a:avLst/>
          </a:prstGeom>
          <a:noFill/>
          <a:ln w="12700">
            <a:noFill/>
            <a:miter lim="800000"/>
            <a:headEnd/>
            <a:tailEnd/>
          </a:ln>
        </p:spPr>
        <p:txBody>
          <a:bodyPr wrap="none" lIns="90488" tIns="44450" rIns="90488" bIns="44450">
            <a:spAutoFit/>
          </a:bodyPr>
          <a:lstStyle/>
          <a:p>
            <a:r>
              <a:rPr lang="de-DE" sz="1600">
                <a:solidFill>
                  <a:srgbClr val="000080"/>
                </a:solidFill>
              </a:rPr>
              <a:t>Dysplasie </a:t>
            </a:r>
          </a:p>
          <a:p>
            <a:r>
              <a:rPr lang="de-DE" sz="1600">
                <a:solidFill>
                  <a:srgbClr val="000080"/>
                </a:solidFill>
              </a:rPr>
              <a:t>sévère</a:t>
            </a:r>
          </a:p>
          <a:p>
            <a:r>
              <a:rPr lang="de-DE" sz="1600">
                <a:solidFill>
                  <a:srgbClr val="000080"/>
                </a:solidFill>
              </a:rPr>
              <a:t>(de haut grade)</a:t>
            </a:r>
          </a:p>
        </p:txBody>
      </p:sp>
      <p:pic>
        <p:nvPicPr>
          <p:cNvPr id="17421" name="Picture 12"/>
          <p:cNvPicPr>
            <a:picLocks noChangeAspect="1" noChangeArrowheads="1"/>
          </p:cNvPicPr>
          <p:nvPr/>
        </p:nvPicPr>
        <p:blipFill>
          <a:blip r:embed="rId7"/>
          <a:srcRect/>
          <a:stretch>
            <a:fillRect/>
          </a:stretch>
        </p:blipFill>
        <p:spPr bwMode="auto">
          <a:xfrm>
            <a:off x="4594225" y="3008313"/>
            <a:ext cx="982663" cy="1090612"/>
          </a:xfrm>
          <a:prstGeom prst="rect">
            <a:avLst/>
          </a:prstGeom>
          <a:noFill/>
          <a:ln w="9525">
            <a:noFill/>
            <a:miter lim="800000"/>
            <a:headEnd/>
            <a:tailEnd/>
          </a:ln>
        </p:spPr>
      </p:pic>
      <p:pic>
        <p:nvPicPr>
          <p:cNvPr id="17422" name="Picture 19" descr="Adenom"/>
          <p:cNvPicPr>
            <a:picLocks noChangeAspect="1" noChangeArrowheads="1"/>
          </p:cNvPicPr>
          <p:nvPr/>
        </p:nvPicPr>
        <p:blipFill>
          <a:blip r:embed="rId6"/>
          <a:srcRect r="50769"/>
          <a:stretch>
            <a:fillRect/>
          </a:stretch>
        </p:blipFill>
        <p:spPr bwMode="auto">
          <a:xfrm>
            <a:off x="4598988" y="4097338"/>
            <a:ext cx="977900" cy="1295400"/>
          </a:xfrm>
          <a:prstGeom prst="rect">
            <a:avLst/>
          </a:prstGeom>
          <a:noFill/>
          <a:ln w="9525">
            <a:noFill/>
            <a:miter lim="800000"/>
            <a:headEnd/>
            <a:tailEnd/>
          </a:ln>
        </p:spPr>
      </p:pic>
      <p:sp>
        <p:nvSpPr>
          <p:cNvPr id="17423" name="AutoShape 42"/>
          <p:cNvSpPr>
            <a:spLocks noChangeArrowheads="1"/>
          </p:cNvSpPr>
          <p:nvPr/>
        </p:nvSpPr>
        <p:spPr bwMode="auto">
          <a:xfrm>
            <a:off x="4070350" y="3482975"/>
            <a:ext cx="363538" cy="325438"/>
          </a:xfrm>
          <a:prstGeom prst="rightArrow">
            <a:avLst>
              <a:gd name="adj1" fmla="val 50000"/>
              <a:gd name="adj2" fmla="val 27927"/>
            </a:avLst>
          </a:prstGeom>
          <a:solidFill>
            <a:srgbClr val="CC0000"/>
          </a:solidFill>
          <a:ln w="9525">
            <a:solidFill>
              <a:srgbClr val="CC0000"/>
            </a:solidFill>
            <a:miter lim="800000"/>
            <a:headEnd/>
            <a:tailEnd/>
          </a:ln>
        </p:spPr>
        <p:txBody>
          <a:bodyPr wrap="none" anchor="ctr"/>
          <a:lstStyle/>
          <a:p>
            <a:pPr algn="l" eaLnBrk="1" hangingPunct="1"/>
            <a:endParaRPr lang="fr-FR">
              <a:latin typeface="Times New Roman" pitchFamily="18" charset="0"/>
            </a:endParaRPr>
          </a:p>
        </p:txBody>
      </p:sp>
      <p:sp>
        <p:nvSpPr>
          <p:cNvPr id="17424" name="Rectangle 6"/>
          <p:cNvSpPr>
            <a:spLocks noChangeArrowheads="1"/>
          </p:cNvSpPr>
          <p:nvPr/>
        </p:nvSpPr>
        <p:spPr bwMode="auto">
          <a:xfrm>
            <a:off x="6507163" y="5451475"/>
            <a:ext cx="1212850" cy="577850"/>
          </a:xfrm>
          <a:prstGeom prst="rect">
            <a:avLst/>
          </a:prstGeom>
          <a:noFill/>
          <a:ln w="12700">
            <a:noFill/>
            <a:miter lim="800000"/>
            <a:headEnd/>
            <a:tailEnd/>
          </a:ln>
        </p:spPr>
        <p:txBody>
          <a:bodyPr lIns="90488" tIns="44450" rIns="90488" bIns="44450">
            <a:spAutoFit/>
          </a:bodyPr>
          <a:lstStyle/>
          <a:p>
            <a:r>
              <a:rPr lang="de-DE" sz="1600">
                <a:solidFill>
                  <a:srgbClr val="000080"/>
                </a:solidFill>
              </a:rPr>
              <a:t>Cancer colorectal</a:t>
            </a:r>
          </a:p>
        </p:txBody>
      </p:sp>
      <p:pic>
        <p:nvPicPr>
          <p:cNvPr id="17425" name="Picture 14"/>
          <p:cNvPicPr>
            <a:picLocks noChangeAspect="1" noChangeArrowheads="1"/>
          </p:cNvPicPr>
          <p:nvPr/>
        </p:nvPicPr>
        <p:blipFill>
          <a:blip r:embed="rId8"/>
          <a:srcRect/>
          <a:stretch>
            <a:fillRect/>
          </a:stretch>
        </p:blipFill>
        <p:spPr bwMode="auto">
          <a:xfrm>
            <a:off x="6475413" y="2984500"/>
            <a:ext cx="1230312" cy="1287463"/>
          </a:xfrm>
          <a:prstGeom prst="rect">
            <a:avLst/>
          </a:prstGeom>
          <a:noFill/>
          <a:ln w="9525">
            <a:noFill/>
            <a:miter lim="800000"/>
            <a:headEnd/>
            <a:tailEnd/>
          </a:ln>
        </p:spPr>
      </p:pic>
      <p:pic>
        <p:nvPicPr>
          <p:cNvPr id="17426" name="Picture 20" descr="carcinoma"/>
          <p:cNvPicPr>
            <a:picLocks noChangeAspect="1" noChangeArrowheads="1"/>
          </p:cNvPicPr>
          <p:nvPr/>
        </p:nvPicPr>
        <p:blipFill>
          <a:blip r:embed="rId9"/>
          <a:srcRect/>
          <a:stretch>
            <a:fillRect/>
          </a:stretch>
        </p:blipFill>
        <p:spPr bwMode="auto">
          <a:xfrm>
            <a:off x="6464300" y="4257675"/>
            <a:ext cx="1241425" cy="1152525"/>
          </a:xfrm>
          <a:prstGeom prst="rect">
            <a:avLst/>
          </a:prstGeom>
          <a:noFill/>
          <a:ln w="9525">
            <a:noFill/>
            <a:miter lim="800000"/>
            <a:headEnd/>
            <a:tailEnd/>
          </a:ln>
        </p:spPr>
      </p:pic>
      <p:sp>
        <p:nvSpPr>
          <p:cNvPr id="17427" name="AutoShape 43"/>
          <p:cNvSpPr>
            <a:spLocks noChangeArrowheads="1"/>
          </p:cNvSpPr>
          <p:nvPr/>
        </p:nvSpPr>
        <p:spPr bwMode="auto">
          <a:xfrm>
            <a:off x="5795963" y="3500438"/>
            <a:ext cx="363537" cy="325437"/>
          </a:xfrm>
          <a:prstGeom prst="rightArrow">
            <a:avLst>
              <a:gd name="adj1" fmla="val 50000"/>
              <a:gd name="adj2" fmla="val 27927"/>
            </a:avLst>
          </a:prstGeom>
          <a:solidFill>
            <a:srgbClr val="CC0000"/>
          </a:solidFill>
          <a:ln w="9525">
            <a:solidFill>
              <a:srgbClr val="CC0000"/>
            </a:solidFill>
            <a:miter lim="800000"/>
            <a:headEnd/>
            <a:tailEnd/>
          </a:ln>
        </p:spPr>
        <p:txBody>
          <a:bodyPr wrap="none" anchor="ctr"/>
          <a:lstStyle/>
          <a:p>
            <a:pPr algn="l" eaLnBrk="1" hangingPunct="1"/>
            <a:endParaRPr lang="fr-FR">
              <a:latin typeface="Times New Roman" pitchFamily="18" charset="0"/>
            </a:endParaRPr>
          </a:p>
        </p:txBody>
      </p:sp>
      <p:sp>
        <p:nvSpPr>
          <p:cNvPr id="17428" name="Rectangle 59"/>
          <p:cNvSpPr>
            <a:spLocks noChangeArrowheads="1"/>
          </p:cNvSpPr>
          <p:nvPr/>
        </p:nvSpPr>
        <p:spPr bwMode="auto">
          <a:xfrm>
            <a:off x="1673225" y="1322388"/>
            <a:ext cx="5640388" cy="457200"/>
          </a:xfrm>
          <a:prstGeom prst="rect">
            <a:avLst/>
          </a:prstGeom>
          <a:noFill/>
          <a:ln w="9525">
            <a:noFill/>
            <a:miter lim="800000"/>
            <a:headEnd/>
            <a:tailEnd/>
          </a:ln>
        </p:spPr>
        <p:txBody>
          <a:bodyPr wrap="none">
            <a:spAutoFit/>
          </a:bodyPr>
          <a:lstStyle/>
          <a:p>
            <a:pPr algn="l" eaLnBrk="1" hangingPunct="1"/>
            <a:r>
              <a:rPr lang="de-DE">
                <a:solidFill>
                  <a:srgbClr val="000080"/>
                </a:solidFill>
              </a:rPr>
              <a:t>Séquence adénome </a:t>
            </a:r>
            <a:r>
              <a:rPr lang="de-DE">
                <a:solidFill>
                  <a:srgbClr val="000080"/>
                </a:solidFill>
                <a:sym typeface="Wingdings" pitchFamily="2" charset="2"/>
              </a:rPr>
              <a:t> </a:t>
            </a:r>
            <a:r>
              <a:rPr lang="de-DE">
                <a:solidFill>
                  <a:srgbClr val="000080"/>
                </a:solidFill>
              </a:rPr>
              <a:t>adénocarcinome</a:t>
            </a:r>
            <a:endParaRPr lang="fr-FR">
              <a:solidFill>
                <a:srgbClr val="000080"/>
              </a:solidFill>
            </a:endParaRPr>
          </a:p>
        </p:txBody>
      </p:sp>
      <p:sp>
        <p:nvSpPr>
          <p:cNvPr id="17429" name="AutoShape 62"/>
          <p:cNvSpPr>
            <a:spLocks noChangeArrowheads="1"/>
          </p:cNvSpPr>
          <p:nvPr/>
        </p:nvSpPr>
        <p:spPr bwMode="auto">
          <a:xfrm>
            <a:off x="906463" y="1941513"/>
            <a:ext cx="6802437" cy="749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20479 w 21600"/>
              <a:gd name="T15" fmla="*/ 16200 h 21600"/>
            </a:gdLst>
            <a:ahLst/>
            <a:cxnLst>
              <a:cxn ang="T8">
                <a:pos x="T0" y="T1"/>
              </a:cxn>
              <a:cxn ang="T9">
                <a:pos x="T2" y="T3"/>
              </a:cxn>
              <a:cxn ang="T10">
                <a:pos x="T4" y="T5"/>
              </a:cxn>
              <a:cxn ang="T11">
                <a:pos x="T6" y="T7"/>
              </a:cxn>
            </a:cxnLst>
            <a:rect l="T12" t="T13" r="T14" b="T15"/>
            <a:pathLst>
              <a:path w="21600" h="21600">
                <a:moveTo>
                  <a:pt x="19357" y="0"/>
                </a:moveTo>
                <a:lnTo>
                  <a:pt x="19357" y="5400"/>
                </a:lnTo>
                <a:lnTo>
                  <a:pt x="3375" y="5400"/>
                </a:lnTo>
                <a:lnTo>
                  <a:pt x="3375" y="16200"/>
                </a:lnTo>
                <a:lnTo>
                  <a:pt x="19357" y="16200"/>
                </a:lnTo>
                <a:lnTo>
                  <a:pt x="19357"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rgbClr val="CC0000"/>
            </a:solidFill>
            <a:miter lim="800000"/>
            <a:headEnd/>
            <a:tailEnd/>
          </a:ln>
        </p:spPr>
        <p:txBody>
          <a:bodyPr wrap="none" anchor="ctr"/>
          <a:lstStyle/>
          <a:p>
            <a:pPr eaLnBrk="1" hangingPunct="1"/>
            <a:r>
              <a:rPr lang="fr-FR" sz="2000">
                <a:solidFill>
                  <a:schemeClr val="bg1"/>
                </a:solidFill>
              </a:rPr>
              <a:t>Accumulation d’anomalies génétiques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Ana-</a:t>
            </a:r>
            <a:r>
              <a:rPr lang="fr-FR" dirty="0" err="1" smtClean="0"/>
              <a:t>path</a:t>
            </a:r>
            <a:r>
              <a:rPr lang="fr-FR" dirty="0" smtClean="0"/>
              <a:t> :  </a:t>
            </a:r>
            <a:br>
              <a:rPr lang="fr-FR" dirty="0" smtClean="0"/>
            </a:br>
            <a:endParaRPr lang="fr-FR" dirty="0"/>
          </a:p>
        </p:txBody>
      </p:sp>
      <p:sp>
        <p:nvSpPr>
          <p:cNvPr id="3" name="Espace réservé du contenu 2"/>
          <p:cNvSpPr>
            <a:spLocks noGrp="1"/>
          </p:cNvSpPr>
          <p:nvPr>
            <p:ph idx="1"/>
          </p:nvPr>
        </p:nvSpPr>
        <p:spPr/>
        <p:txBody>
          <a:bodyPr>
            <a:normAutofit fontScale="85000" lnSpcReduction="10000"/>
          </a:bodyPr>
          <a:lstStyle/>
          <a:p>
            <a:endParaRPr lang="fr-FR" dirty="0" smtClean="0"/>
          </a:p>
          <a:p>
            <a:r>
              <a:rPr lang="fr-FR" dirty="0" smtClean="0"/>
              <a:t>Les </a:t>
            </a:r>
            <a:r>
              <a:rPr lang="fr-FR" dirty="0" err="1" smtClean="0"/>
              <a:t>Kc</a:t>
            </a:r>
            <a:r>
              <a:rPr lang="fr-FR" dirty="0" smtClean="0"/>
              <a:t> du rectum sont des adénocarcinomes </a:t>
            </a:r>
            <a:r>
              <a:rPr lang="fr-FR" dirty="0" err="1" smtClean="0"/>
              <a:t>lieberkûhniens</a:t>
            </a:r>
            <a:r>
              <a:rPr lang="fr-FR" dirty="0" smtClean="0"/>
              <a:t> dans 90% des cas. </a:t>
            </a:r>
          </a:p>
          <a:p>
            <a:r>
              <a:rPr lang="fr-FR" dirty="0" smtClean="0"/>
              <a:t>Plus rarement, il peut s’agir de tumeurs endocrines, </a:t>
            </a:r>
            <a:r>
              <a:rPr lang="fr-FR" dirty="0" err="1" smtClean="0"/>
              <a:t>stromales</a:t>
            </a:r>
            <a:r>
              <a:rPr lang="fr-FR" dirty="0" smtClean="0"/>
              <a:t> ou de lymphomes de sarcomes       </a:t>
            </a:r>
          </a:p>
          <a:p>
            <a:endParaRPr lang="fr-FR" dirty="0" smtClean="0"/>
          </a:p>
          <a:p>
            <a:r>
              <a:rPr lang="fr-FR" dirty="0" smtClean="0"/>
              <a:t>1- Extension :   </a:t>
            </a:r>
          </a:p>
          <a:p>
            <a:r>
              <a:rPr lang="fr-FR" dirty="0" smtClean="0"/>
              <a:t>Localement se fait vers les ≠ couches de la paroi rectale et plutôt de façon circonférentielle (sténose).  </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r>
              <a:rPr lang="fr-FR" dirty="0" smtClean="0"/>
              <a:t>L’extension </a:t>
            </a:r>
            <a:r>
              <a:rPr lang="fr-FR" dirty="0" err="1" smtClean="0"/>
              <a:t>loco-régionale</a:t>
            </a:r>
            <a:r>
              <a:rPr lang="fr-FR" dirty="0" smtClean="0"/>
              <a:t> se fait vers les organes de voisinage, sacrum en AR filière </a:t>
            </a:r>
            <a:r>
              <a:rPr lang="fr-FR" dirty="0" err="1" smtClean="0"/>
              <a:t>uro</a:t>
            </a:r>
            <a:r>
              <a:rPr lang="fr-FR" dirty="0" smtClean="0"/>
              <a:t>- génitale en AV, graisse péri rectale, uretères et muscles releveurs </a:t>
            </a:r>
          </a:p>
          <a:p>
            <a:endParaRPr lang="fr-FR" dirty="0" smtClean="0"/>
          </a:p>
          <a:p>
            <a:r>
              <a:rPr lang="fr-FR" dirty="0" smtClean="0"/>
              <a:t>L’extension longitudinale se voit </a:t>
            </a:r>
            <a:r>
              <a:rPr lang="fr-FR" dirty="0" err="1" smtClean="0"/>
              <a:t>ds</a:t>
            </a:r>
            <a:r>
              <a:rPr lang="fr-FR" dirty="0" smtClean="0"/>
              <a:t> 10% et reste rarement &gt; 1cm intérêt carcinologique MAJEUR            </a:t>
            </a:r>
          </a:p>
          <a:p>
            <a:endParaRPr lang="fr-FR" dirty="0" smtClean="0"/>
          </a:p>
          <a:p>
            <a:r>
              <a:rPr lang="fr-FR" dirty="0" smtClean="0"/>
              <a:t>L’extension lymphatique se fait </a:t>
            </a:r>
            <a:r>
              <a:rPr lang="fr-FR" dirty="0" err="1" smtClean="0"/>
              <a:t>ds</a:t>
            </a:r>
            <a:r>
              <a:rPr lang="fr-FR" dirty="0" smtClean="0"/>
              <a:t> le </a:t>
            </a:r>
            <a:r>
              <a:rPr lang="fr-FR" dirty="0" err="1" smtClean="0"/>
              <a:t>mésorectum</a:t>
            </a:r>
            <a:r>
              <a:rPr lang="fr-FR" dirty="0" smtClean="0"/>
              <a:t> puis </a:t>
            </a:r>
            <a:r>
              <a:rPr lang="fr-FR" dirty="0" err="1" smtClean="0"/>
              <a:t>ds</a:t>
            </a:r>
            <a:r>
              <a:rPr lang="fr-FR" dirty="0" smtClean="0"/>
              <a:t> les relais </a:t>
            </a:r>
            <a:r>
              <a:rPr lang="fr-FR" dirty="0" err="1" smtClean="0"/>
              <a:t>gg</a:t>
            </a:r>
            <a:r>
              <a:rPr lang="fr-FR" dirty="0" smtClean="0"/>
              <a:t> AMI L’exérèse complète du </a:t>
            </a:r>
            <a:r>
              <a:rPr lang="fr-FR" dirty="0" err="1" smtClean="0"/>
              <a:t>mésorectum</a:t>
            </a:r>
            <a:r>
              <a:rPr lang="fr-FR" dirty="0" smtClean="0"/>
              <a:t> est nécessaire </a:t>
            </a:r>
            <a:r>
              <a:rPr lang="fr-FR" dirty="0" err="1" smtClean="0"/>
              <a:t>ds</a:t>
            </a:r>
            <a:r>
              <a:rPr lang="fr-FR" dirty="0" smtClean="0"/>
              <a:t> les </a:t>
            </a:r>
            <a:r>
              <a:rPr lang="fr-FR" dirty="0" err="1" smtClean="0"/>
              <a:t>Kc</a:t>
            </a:r>
            <a:r>
              <a:rPr lang="fr-FR" dirty="0" smtClean="0"/>
              <a:t> du bas rectum.                 </a:t>
            </a:r>
          </a:p>
          <a:p>
            <a:endParaRPr lang="fr-FR" dirty="0" smtClean="0"/>
          </a:p>
          <a:p>
            <a:r>
              <a:rPr lang="fr-FR" dirty="0" smtClean="0"/>
              <a:t>L’extension métastatique par voie portale, péritonéale (</a:t>
            </a:r>
            <a:r>
              <a:rPr lang="fr-FR" dirty="0" err="1" smtClean="0"/>
              <a:t>carcinose</a:t>
            </a:r>
            <a:r>
              <a:rPr lang="fr-FR" dirty="0" smtClean="0"/>
              <a:t>) et systémique                  </a:t>
            </a:r>
          </a:p>
          <a:p>
            <a:endParaRPr lang="fr-FR" dirty="0" smtClean="0"/>
          </a:p>
          <a:p>
            <a:r>
              <a:rPr lang="fr-FR" dirty="0" smtClean="0"/>
              <a:t>L’examen ana-</a:t>
            </a:r>
            <a:r>
              <a:rPr lang="fr-FR" dirty="0" err="1" smtClean="0"/>
              <a:t>path</a:t>
            </a:r>
            <a:r>
              <a:rPr lang="fr-FR" dirty="0" smtClean="0"/>
              <a:t> de la pièce d’exérèse rectale permet de classer la tumeur selon le stade </a:t>
            </a:r>
            <a:r>
              <a:rPr lang="fr-FR" dirty="0" err="1" smtClean="0"/>
              <a:t>pTNM</a:t>
            </a:r>
            <a:r>
              <a:rPr lang="fr-FR" dirty="0" smtClean="0"/>
              <a:t> avec étude d’au moins 12 </a:t>
            </a:r>
            <a:r>
              <a:rPr lang="fr-FR" dirty="0" err="1" smtClean="0"/>
              <a:t>gg</a:t>
            </a:r>
            <a:r>
              <a:rPr lang="fr-FR" dirty="0" smtClean="0"/>
              <a:t>.</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Diagnostic :  </a:t>
            </a:r>
            <a:br>
              <a:rPr lang="fr-FR" dirty="0" smtClean="0"/>
            </a:br>
            <a:endParaRPr lang="fr-FR" dirty="0"/>
          </a:p>
        </p:txBody>
      </p:sp>
      <p:sp>
        <p:nvSpPr>
          <p:cNvPr id="3" name="Espace réservé du contenu 2"/>
          <p:cNvSpPr>
            <a:spLocks noGrp="1"/>
          </p:cNvSpPr>
          <p:nvPr>
            <p:ph idx="1"/>
          </p:nvPr>
        </p:nvSpPr>
        <p:spPr>
          <a:xfrm>
            <a:off x="214282" y="1214422"/>
            <a:ext cx="8929718" cy="5357850"/>
          </a:xfrm>
        </p:spPr>
        <p:txBody>
          <a:bodyPr>
            <a:normAutofit fontScale="25000" lnSpcReduction="20000"/>
          </a:bodyPr>
          <a:lstStyle/>
          <a:p>
            <a:pPr>
              <a:buNone/>
            </a:pPr>
            <a:r>
              <a:rPr lang="fr-FR" dirty="0" smtClean="0"/>
              <a:t> </a:t>
            </a:r>
          </a:p>
          <a:p>
            <a:r>
              <a:rPr lang="fr-FR" sz="9600" dirty="0" smtClean="0"/>
              <a:t>Circonstances de découverte :   variées. Les symptômes souvent négligés ou banalisés par le malade retardent le diagnostic :  </a:t>
            </a:r>
          </a:p>
          <a:p>
            <a:endParaRPr lang="fr-FR" sz="9600" dirty="0" smtClean="0"/>
          </a:p>
          <a:p>
            <a:r>
              <a:rPr lang="fr-FR" sz="9600" dirty="0" err="1" smtClean="0"/>
              <a:t>Rectorragies</a:t>
            </a:r>
            <a:r>
              <a:rPr lang="fr-FR" sz="9600" dirty="0" smtClean="0"/>
              <a:t> minimes et isolées   TR +++. </a:t>
            </a:r>
          </a:p>
          <a:p>
            <a:endParaRPr lang="fr-FR" sz="9600" dirty="0" smtClean="0"/>
          </a:p>
          <a:p>
            <a:r>
              <a:rPr lang="fr-FR" sz="9600" dirty="0" smtClean="0"/>
              <a:t>Troubles du transit : diarrhée / constipation ou alternance  </a:t>
            </a:r>
          </a:p>
          <a:p>
            <a:endParaRPr lang="fr-FR" sz="9600" dirty="0" smtClean="0"/>
          </a:p>
          <a:p>
            <a:r>
              <a:rPr lang="fr-FR" sz="9600" dirty="0" smtClean="0"/>
              <a:t>Syndrome rectal de </a:t>
            </a:r>
            <a:r>
              <a:rPr lang="fr-FR" sz="9600" dirty="0" err="1" smtClean="0"/>
              <a:t>Bensaude</a:t>
            </a:r>
            <a:r>
              <a:rPr lang="fr-FR" sz="9600" dirty="0" smtClean="0"/>
              <a:t> :    +++ épreintes, ténesme, faux besoins     </a:t>
            </a:r>
          </a:p>
          <a:p>
            <a:endParaRPr lang="fr-FR" sz="9600" dirty="0" smtClean="0"/>
          </a:p>
          <a:p>
            <a:r>
              <a:rPr lang="fr-FR" sz="9600" dirty="0" smtClean="0"/>
              <a:t>Ecoulements glaireux </a:t>
            </a:r>
          </a:p>
          <a:p>
            <a:endParaRPr lang="fr-FR" sz="9600" dirty="0" smtClean="0"/>
          </a:p>
          <a:p>
            <a:r>
              <a:rPr lang="fr-FR" sz="9600" dirty="0" smtClean="0"/>
              <a:t>Douleurs périnéales/pelviennes   </a:t>
            </a:r>
          </a:p>
          <a:p>
            <a:endParaRPr lang="fr-FR" sz="9600" dirty="0" smtClean="0"/>
          </a:p>
          <a:p>
            <a:r>
              <a:rPr lang="fr-FR" sz="9600" dirty="0" smtClean="0"/>
              <a:t>Signes </a:t>
            </a:r>
            <a:r>
              <a:rPr lang="fr-FR" sz="9600" dirty="0" err="1" smtClean="0"/>
              <a:t>Gx</a:t>
            </a:r>
            <a:r>
              <a:rPr lang="fr-FR" sz="9600" dirty="0" smtClean="0"/>
              <a:t> marqués.  Complication révélatrice, méta</a:t>
            </a:r>
            <a:endParaRPr lang="fr-FR" sz="9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Examen clinique :  </a:t>
            </a:r>
            <a:br>
              <a:rPr lang="fr-FR" dirty="0" smtClean="0"/>
            </a:br>
            <a:endParaRPr lang="fr-FR" dirty="0"/>
          </a:p>
        </p:txBody>
      </p:sp>
      <p:sp>
        <p:nvSpPr>
          <p:cNvPr id="3" name="Espace réservé du contenu 2"/>
          <p:cNvSpPr>
            <a:spLocks noGrp="1"/>
          </p:cNvSpPr>
          <p:nvPr>
            <p:ph idx="1"/>
          </p:nvPr>
        </p:nvSpPr>
        <p:spPr>
          <a:xfrm>
            <a:off x="214282" y="1000108"/>
            <a:ext cx="8715436" cy="5643602"/>
          </a:xfrm>
        </p:spPr>
        <p:txBody>
          <a:bodyPr>
            <a:normAutofit fontScale="40000" lnSpcReduction="20000"/>
          </a:bodyPr>
          <a:lstStyle/>
          <a:p>
            <a:pPr>
              <a:buNone/>
            </a:pPr>
            <a:r>
              <a:rPr lang="fr-FR" dirty="0" smtClean="0"/>
              <a:t> </a:t>
            </a:r>
          </a:p>
          <a:p>
            <a:r>
              <a:rPr lang="fr-FR" sz="4900" dirty="0" smtClean="0"/>
              <a:t>Le toucher rectal est essentiel au </a:t>
            </a:r>
            <a:r>
              <a:rPr lang="fr-FR" sz="4900" dirty="0" err="1" smtClean="0"/>
              <a:t>Dc</a:t>
            </a:r>
            <a:r>
              <a:rPr lang="fr-FR" sz="4900" dirty="0" smtClean="0"/>
              <a:t>, à l’évaluation du stade T. et l’orientation thérapeutique. </a:t>
            </a:r>
          </a:p>
          <a:p>
            <a:endParaRPr lang="fr-FR" sz="4900" dirty="0" smtClean="0"/>
          </a:p>
          <a:p>
            <a:r>
              <a:rPr lang="fr-FR" sz="4900" dirty="0" smtClean="0"/>
              <a:t>Après examen de la marge anale et du périnée, il est réalisé en DD et en </a:t>
            </a:r>
            <a:r>
              <a:rPr lang="fr-FR" sz="4900" dirty="0" err="1" smtClean="0"/>
              <a:t>genu</a:t>
            </a:r>
            <a:r>
              <a:rPr lang="fr-FR" sz="4900" dirty="0" smtClean="0"/>
              <a:t>-pectoral en faisant pousser le patient, l’ampoule rectale étant vide, on peut ainsi explorer le bas et le moyen rectum (8/9 cm).    </a:t>
            </a:r>
          </a:p>
          <a:p>
            <a:endParaRPr lang="fr-FR" sz="4900" dirty="0" smtClean="0"/>
          </a:p>
          <a:p>
            <a:r>
              <a:rPr lang="fr-FR" sz="4900" dirty="0" smtClean="0"/>
              <a:t>Apprécie : </a:t>
            </a:r>
          </a:p>
          <a:p>
            <a:endParaRPr lang="fr-FR" sz="4900" dirty="0" smtClean="0"/>
          </a:p>
          <a:p>
            <a:r>
              <a:rPr lang="fr-FR" sz="4900" dirty="0" smtClean="0"/>
              <a:t>La taille de la T. le caractère </a:t>
            </a:r>
            <a:r>
              <a:rPr lang="fr-FR" sz="4900" dirty="0" err="1" smtClean="0"/>
              <a:t>circonfér</a:t>
            </a:r>
            <a:r>
              <a:rPr lang="fr-FR" sz="4900" dirty="0" smtClean="0"/>
              <a:t>. Le siège </a:t>
            </a:r>
            <a:r>
              <a:rPr lang="fr-FR" sz="4900" dirty="0" err="1" smtClean="0"/>
              <a:t>ant</a:t>
            </a:r>
            <a:r>
              <a:rPr lang="fr-FR" sz="4900" dirty="0" smtClean="0"/>
              <a:t>, post, lat. sur le rectum ; son type ulcéré, infiltrant, bourg.    </a:t>
            </a:r>
          </a:p>
          <a:p>
            <a:endParaRPr lang="fr-FR" sz="4900" dirty="0" smtClean="0"/>
          </a:p>
          <a:p>
            <a:r>
              <a:rPr lang="fr-FR" sz="4900" dirty="0" smtClean="0"/>
              <a:t>La distance pôle&lt;T/plan des releveurs ; mobilité /plans profonds TR+</a:t>
            </a:r>
            <a:r>
              <a:rPr lang="fr-FR" sz="4900" dirty="0" err="1" smtClean="0"/>
              <a:t>TV,la</a:t>
            </a:r>
            <a:r>
              <a:rPr lang="fr-FR" sz="4900" dirty="0" smtClean="0"/>
              <a:t> présence de nodules de </a:t>
            </a:r>
            <a:r>
              <a:rPr lang="fr-FR" sz="4900" dirty="0" err="1" smtClean="0"/>
              <a:t>carcinose</a:t>
            </a:r>
            <a:r>
              <a:rPr lang="fr-FR" sz="4900" dirty="0" smtClean="0"/>
              <a:t> </a:t>
            </a:r>
            <a:r>
              <a:rPr lang="fr-FR" sz="4900" dirty="0" err="1" smtClean="0"/>
              <a:t>ds</a:t>
            </a:r>
            <a:r>
              <a:rPr lang="fr-FR" sz="4900" dirty="0" smtClean="0"/>
              <a:t> le douglas. </a:t>
            </a:r>
          </a:p>
          <a:p>
            <a:endParaRPr lang="fr-FR" sz="4900" dirty="0" smtClean="0"/>
          </a:p>
          <a:p>
            <a:r>
              <a:rPr lang="fr-FR" sz="4900" dirty="0" smtClean="0"/>
              <a:t>Ces données irremplaçables évaluent les possibilités de résection / fixité de la T. et les possibilités de conservation sphinctérienne : pôle &lt; T / bord &gt; de l’appareil sphinctérien</a:t>
            </a:r>
            <a:endParaRPr lang="fr-FR" sz="4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endParaRPr lang="fr-FR" dirty="0" smtClean="0"/>
          </a:p>
          <a:p>
            <a:r>
              <a:rPr lang="fr-FR" dirty="0" smtClean="0"/>
              <a:t>Rectoscopie :      Indispensable au diagnostic, elle permet de visualiser la lésion, et de pratiquer des biopsies.                    </a:t>
            </a:r>
          </a:p>
          <a:p>
            <a:endParaRPr lang="fr-FR" dirty="0" smtClean="0"/>
          </a:p>
          <a:p>
            <a:r>
              <a:rPr lang="fr-FR" dirty="0" smtClean="0"/>
              <a:t>Bilan d’extension :  </a:t>
            </a:r>
          </a:p>
          <a:p>
            <a:endParaRPr lang="fr-FR" dirty="0" smtClean="0"/>
          </a:p>
          <a:p>
            <a:r>
              <a:rPr lang="fr-FR" dirty="0" err="1" smtClean="0"/>
              <a:t>Echoendoscopie</a:t>
            </a:r>
            <a:r>
              <a:rPr lang="fr-FR" dirty="0" smtClean="0"/>
              <a:t> ou échographie </a:t>
            </a:r>
            <a:r>
              <a:rPr lang="fr-FR" dirty="0" err="1" smtClean="0"/>
              <a:t>endorectale</a:t>
            </a:r>
            <a:r>
              <a:rPr lang="fr-FR" dirty="0" smtClean="0"/>
              <a:t>: Évalue l’envahissement </a:t>
            </a:r>
            <a:r>
              <a:rPr lang="fr-FR" dirty="0" err="1" smtClean="0"/>
              <a:t>parietal</a:t>
            </a:r>
            <a:r>
              <a:rPr lang="fr-FR" dirty="0" smtClean="0"/>
              <a:t>.    Visualise les ADP </a:t>
            </a:r>
            <a:r>
              <a:rPr lang="fr-FR" dirty="0" err="1" smtClean="0"/>
              <a:t>périrectales</a:t>
            </a:r>
            <a:r>
              <a:rPr lang="fr-FR" dirty="0" smtClean="0"/>
              <a:t> si &gt; 5-10mm.  </a:t>
            </a:r>
          </a:p>
          <a:p>
            <a:endParaRPr lang="fr-FR" dirty="0" smtClean="0"/>
          </a:p>
          <a:p>
            <a:r>
              <a:rPr lang="fr-FR" dirty="0" smtClean="0"/>
              <a:t>IRM : examen de référence. Evalue l’infiltration pariétale ; est à la base de l’indication d’un </a:t>
            </a:r>
            <a:r>
              <a:rPr lang="fr-FR" dirty="0" err="1" smtClean="0"/>
              <a:t>trt</a:t>
            </a:r>
            <a:r>
              <a:rPr lang="fr-FR" dirty="0" smtClean="0"/>
              <a:t> </a:t>
            </a:r>
            <a:r>
              <a:rPr lang="fr-FR" dirty="0" err="1" smtClean="0"/>
              <a:t>préop</a:t>
            </a:r>
            <a:r>
              <a:rPr lang="fr-FR" dirty="0" smtClean="0"/>
              <a:t>  </a:t>
            </a:r>
            <a:r>
              <a:rPr lang="fr-FR" dirty="0" err="1" smtClean="0"/>
              <a:t>Rx</a:t>
            </a:r>
            <a:r>
              <a:rPr lang="fr-FR" dirty="0" smtClean="0"/>
              <a:t> /Chimio.      </a:t>
            </a:r>
          </a:p>
          <a:p>
            <a:endParaRPr lang="fr-FR" dirty="0" smtClean="0"/>
          </a:p>
          <a:p>
            <a:r>
              <a:rPr lang="fr-FR" dirty="0" smtClean="0"/>
              <a:t> TDM abdomino-pelvienne : Permet de préciser l’extension au-delà de la paroi rectale, </a:t>
            </a:r>
            <a:r>
              <a:rPr lang="fr-FR" dirty="0" err="1" smtClean="0"/>
              <a:t>meta</a:t>
            </a:r>
            <a:r>
              <a:rPr lang="fr-FR" dirty="0" smtClean="0"/>
              <a:t>, ADP.     </a:t>
            </a:r>
          </a:p>
          <a:p>
            <a:endParaRPr lang="fr-FR"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smtClean="0"/>
              <a:t>L’extension à distance est appréciée par :  </a:t>
            </a:r>
          </a:p>
          <a:p>
            <a:pPr>
              <a:buNone/>
            </a:pPr>
            <a:r>
              <a:rPr lang="fr-FR" dirty="0" smtClean="0"/>
              <a:t>    L’examen clinique / </a:t>
            </a:r>
            <a:r>
              <a:rPr lang="fr-FR" dirty="0" err="1" smtClean="0"/>
              <a:t>Troisier</a:t>
            </a:r>
            <a:r>
              <a:rPr lang="fr-FR" dirty="0" smtClean="0"/>
              <a:t>, ascite, nodules péritonéaux</a:t>
            </a:r>
          </a:p>
          <a:p>
            <a:pPr>
              <a:buNone/>
            </a:pPr>
            <a:endParaRPr lang="fr-FR" dirty="0" smtClean="0"/>
          </a:p>
          <a:p>
            <a:pPr>
              <a:buNone/>
            </a:pPr>
            <a:r>
              <a:rPr lang="fr-FR" dirty="0" smtClean="0"/>
              <a:t>     Un scanner TAP / méta. Synchrones </a:t>
            </a:r>
            <a:r>
              <a:rPr lang="fr-FR" dirty="0" err="1" smtClean="0"/>
              <a:t>ds</a:t>
            </a:r>
            <a:r>
              <a:rPr lang="fr-FR" dirty="0" smtClean="0"/>
              <a:t> 20%. </a:t>
            </a:r>
          </a:p>
          <a:p>
            <a:pPr>
              <a:buNone/>
            </a:pPr>
            <a:endParaRPr lang="fr-FR" dirty="0" smtClean="0"/>
          </a:p>
          <a:p>
            <a:pPr>
              <a:buNone/>
            </a:pPr>
            <a:r>
              <a:rPr lang="fr-FR" dirty="0" smtClean="0"/>
              <a:t>    Une coloscopie totale / </a:t>
            </a:r>
            <a:r>
              <a:rPr lang="fr-FR" dirty="0" err="1" smtClean="0"/>
              <a:t>Kc</a:t>
            </a:r>
            <a:r>
              <a:rPr lang="fr-FR" dirty="0" smtClean="0"/>
              <a:t> synchrones, polypes (10%) </a:t>
            </a:r>
          </a:p>
          <a:p>
            <a:pPr>
              <a:buNone/>
            </a:pPr>
            <a:endParaRPr lang="fr-FR" dirty="0" smtClean="0"/>
          </a:p>
          <a:p>
            <a:pPr>
              <a:buNone/>
            </a:pPr>
            <a:r>
              <a:rPr lang="fr-FR" dirty="0" smtClean="0"/>
              <a:t>     Une </a:t>
            </a:r>
            <a:r>
              <a:rPr lang="fr-FR" dirty="0" err="1" smtClean="0"/>
              <a:t>Rx</a:t>
            </a:r>
            <a:r>
              <a:rPr lang="fr-FR" dirty="0" smtClean="0"/>
              <a:t> thoracique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Diagnostic différentiel</a:t>
            </a:r>
            <a:endParaRPr lang="fr-FR" dirty="0"/>
          </a:p>
        </p:txBody>
      </p:sp>
      <p:sp>
        <p:nvSpPr>
          <p:cNvPr id="3" name="Espace réservé du contenu 2"/>
          <p:cNvSpPr>
            <a:spLocks noGrp="1"/>
          </p:cNvSpPr>
          <p:nvPr>
            <p:ph idx="1"/>
          </p:nvPr>
        </p:nvSpPr>
        <p:spPr/>
        <p:txBody>
          <a:bodyPr>
            <a:normAutofit/>
          </a:bodyPr>
          <a:lstStyle/>
          <a:p>
            <a:r>
              <a:rPr lang="fr-FR" dirty="0" smtClean="0"/>
              <a:t> </a:t>
            </a:r>
            <a:r>
              <a:rPr lang="fr-FR" dirty="0" err="1" smtClean="0"/>
              <a:t>Rectorragies</a:t>
            </a:r>
            <a:r>
              <a:rPr lang="fr-FR" dirty="0" smtClean="0"/>
              <a:t> :  Hémorroïdes +++    Polype    RCH    </a:t>
            </a:r>
          </a:p>
          <a:p>
            <a:pPr>
              <a:buNone/>
            </a:pPr>
            <a:endParaRPr lang="fr-FR" dirty="0" smtClean="0"/>
          </a:p>
          <a:p>
            <a:r>
              <a:rPr lang="fr-FR" dirty="0" smtClean="0"/>
              <a:t>Lésions atypiques : Lésions post-</a:t>
            </a:r>
            <a:r>
              <a:rPr lang="fr-FR" dirty="0" err="1" smtClean="0"/>
              <a:t>radiques</a:t>
            </a:r>
            <a:r>
              <a:rPr lang="fr-FR" dirty="0" smtClean="0"/>
              <a:t> Ulcère solitaire du </a:t>
            </a:r>
            <a:r>
              <a:rPr lang="fr-FR" dirty="0" err="1" smtClean="0"/>
              <a:t>rectum,rectites</a:t>
            </a:r>
            <a:r>
              <a:rPr lang="fr-FR" dirty="0" smtClean="0"/>
              <a:t> /</a:t>
            </a:r>
            <a:r>
              <a:rPr lang="fr-FR" dirty="0" err="1" smtClean="0"/>
              <a:t>Tbc</a:t>
            </a:r>
            <a:r>
              <a:rPr lang="fr-FR" dirty="0" smtClean="0"/>
              <a:t> </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smtClean="0"/>
              <a:t>Le CR expose non seulement à une diffusion métastatique (hépatique et pulmonaire) mais aussi à des récidives locales très pénibles et généralement non </a:t>
            </a:r>
            <a:r>
              <a:rPr lang="fr-FR" dirty="0" err="1" smtClean="0"/>
              <a:t>résécable</a:t>
            </a:r>
            <a:r>
              <a:rPr lang="fr-FR" dirty="0" smtClean="0"/>
              <a:t>. </a:t>
            </a:r>
          </a:p>
          <a:p>
            <a:r>
              <a:rPr lang="fr-FR" dirty="0" smtClean="0"/>
              <a:t>Gravité/mortalité élevée : </a:t>
            </a:r>
            <a:r>
              <a:rPr lang="fr-FR" dirty="0" err="1" smtClean="0"/>
              <a:t>Tx</a:t>
            </a:r>
            <a:r>
              <a:rPr lang="fr-FR" dirty="0" smtClean="0"/>
              <a:t> de survie à 5 ans = 54 %</a:t>
            </a:r>
          </a:p>
          <a:p>
            <a:r>
              <a:rPr lang="fr-FR" dirty="0" smtClean="0"/>
              <a:t>Progrès :  </a:t>
            </a:r>
            <a:r>
              <a:rPr lang="fr-FR" dirty="0" err="1" smtClean="0"/>
              <a:t>Anat</a:t>
            </a:r>
            <a:r>
              <a:rPr lang="fr-FR" dirty="0" smtClean="0"/>
              <a:t> -</a:t>
            </a:r>
            <a:r>
              <a:rPr lang="fr-FR" dirty="0" err="1" smtClean="0"/>
              <a:t>mesorectum</a:t>
            </a:r>
            <a:r>
              <a:rPr lang="fr-FR" dirty="0" smtClean="0"/>
              <a:t>.  Imagerie - </a:t>
            </a:r>
            <a:r>
              <a:rPr lang="fr-FR" dirty="0" err="1" smtClean="0"/>
              <a:t>échoendosc</a:t>
            </a:r>
            <a:r>
              <a:rPr lang="fr-FR" dirty="0" smtClean="0"/>
              <a:t> / IRM     Chirurgie. Radio/Chimio. Meilleurs résultats.</a:t>
            </a:r>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Formes cliniques :  </a:t>
            </a:r>
            <a:br>
              <a:rPr lang="fr-FR" dirty="0" smtClean="0"/>
            </a:br>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t> </a:t>
            </a:r>
          </a:p>
          <a:p>
            <a:r>
              <a:rPr lang="fr-FR" dirty="0" smtClean="0"/>
              <a:t>Formes topographiques :  Tumeurs de la jonction </a:t>
            </a:r>
            <a:r>
              <a:rPr lang="fr-FR" dirty="0" err="1" smtClean="0"/>
              <a:t>rectosigmoïdienne</a:t>
            </a:r>
            <a:r>
              <a:rPr lang="fr-FR" dirty="0" smtClean="0"/>
              <a:t>    Tumeurs de l’ampoule rectale </a:t>
            </a:r>
          </a:p>
          <a:p>
            <a:pPr>
              <a:buNone/>
            </a:pPr>
            <a:r>
              <a:rPr lang="fr-FR" dirty="0" smtClean="0"/>
              <a:t>     Tumeurs rectales basses  </a:t>
            </a:r>
          </a:p>
          <a:p>
            <a:pPr>
              <a:buNone/>
            </a:pPr>
            <a:endParaRPr lang="fr-FR" dirty="0" smtClean="0"/>
          </a:p>
          <a:p>
            <a:r>
              <a:rPr lang="fr-FR" dirty="0" smtClean="0"/>
              <a:t>Formes selon terrain :  </a:t>
            </a:r>
          </a:p>
          <a:p>
            <a:pPr>
              <a:buNone/>
            </a:pPr>
            <a:r>
              <a:rPr lang="fr-FR" dirty="0" smtClean="0"/>
              <a:t>    </a:t>
            </a:r>
            <a:r>
              <a:rPr lang="fr-FR" dirty="0" err="1" smtClean="0"/>
              <a:t>Kc</a:t>
            </a:r>
            <a:r>
              <a:rPr lang="fr-FR" dirty="0" smtClean="0"/>
              <a:t> de la femme :  TR et TV. Extension </a:t>
            </a:r>
            <a:r>
              <a:rPr lang="fr-FR" dirty="0" err="1" smtClean="0"/>
              <a:t>ant</a:t>
            </a:r>
            <a:r>
              <a:rPr lang="fr-FR" dirty="0" smtClean="0"/>
              <a:t>. Vers la cloison recto-vaginale et la paroi post. Du vagin. </a:t>
            </a:r>
          </a:p>
          <a:p>
            <a:endParaRPr lang="fr-FR" dirty="0" smtClean="0"/>
          </a:p>
          <a:p>
            <a:r>
              <a:rPr lang="fr-FR" dirty="0" err="1" smtClean="0"/>
              <a:t>Kc</a:t>
            </a:r>
            <a:r>
              <a:rPr lang="fr-FR" dirty="0" smtClean="0"/>
              <a:t> sur lésions </a:t>
            </a:r>
            <a:r>
              <a:rPr lang="fr-FR" dirty="0" err="1" smtClean="0"/>
              <a:t>pré-existantes</a:t>
            </a:r>
            <a:r>
              <a:rPr lang="fr-FR" dirty="0" smtClean="0"/>
              <a:t> : polypes…. </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Traitement :  </a:t>
            </a:r>
            <a:br>
              <a:rPr lang="fr-FR" dirty="0" smtClean="0"/>
            </a:br>
            <a:endParaRPr lang="fr-FR" dirty="0"/>
          </a:p>
        </p:txBody>
      </p:sp>
      <p:sp>
        <p:nvSpPr>
          <p:cNvPr id="3" name="Espace réservé du contenu 2"/>
          <p:cNvSpPr>
            <a:spLocks noGrp="1"/>
          </p:cNvSpPr>
          <p:nvPr>
            <p:ph idx="1"/>
          </p:nvPr>
        </p:nvSpPr>
        <p:spPr>
          <a:xfrm>
            <a:off x="214282" y="1071546"/>
            <a:ext cx="8929718" cy="5500726"/>
          </a:xfrm>
        </p:spPr>
        <p:txBody>
          <a:bodyPr>
            <a:normAutofit fontScale="62500" lnSpcReduction="20000"/>
          </a:bodyPr>
          <a:lstStyle/>
          <a:p>
            <a:pPr>
              <a:buNone/>
            </a:pPr>
            <a:endParaRPr lang="fr-FR" dirty="0" smtClean="0"/>
          </a:p>
          <a:p>
            <a:r>
              <a:rPr lang="fr-FR" dirty="0" smtClean="0"/>
              <a:t>Fait appel à ≠ modalités TTT :    Chirurgie -  </a:t>
            </a:r>
            <a:r>
              <a:rPr lang="fr-FR" dirty="0" err="1" smtClean="0"/>
              <a:t>RadioTpie</a:t>
            </a:r>
            <a:r>
              <a:rPr lang="fr-FR" dirty="0" smtClean="0"/>
              <a:t> - </a:t>
            </a:r>
            <a:r>
              <a:rPr lang="fr-FR" dirty="0" err="1" smtClean="0"/>
              <a:t>ChimioTpie</a:t>
            </a:r>
            <a:r>
              <a:rPr lang="fr-FR" dirty="0" smtClean="0"/>
              <a:t> Réunion de concertation pluridisciplinaire obligatoire. 1- Chirurgie : deux types d’exérèses radicales :  mutilantes – conservatrices </a:t>
            </a:r>
          </a:p>
          <a:p>
            <a:endParaRPr lang="fr-FR" dirty="0" smtClean="0"/>
          </a:p>
          <a:p>
            <a:r>
              <a:rPr lang="fr-FR" dirty="0" smtClean="0"/>
              <a:t>  Mutilantes : L’amputation abdomino-périnéale :      </a:t>
            </a:r>
          </a:p>
          <a:p>
            <a:pPr>
              <a:buNone/>
            </a:pPr>
            <a:endParaRPr lang="fr-FR" dirty="0" smtClean="0"/>
          </a:p>
          <a:p>
            <a:r>
              <a:rPr lang="fr-FR" dirty="0" smtClean="0"/>
              <a:t>Exérèse totale du rectum, </a:t>
            </a:r>
            <a:r>
              <a:rPr lang="fr-FR" dirty="0" err="1" smtClean="0"/>
              <a:t>mésorectum</a:t>
            </a:r>
            <a:r>
              <a:rPr lang="fr-FR" dirty="0" smtClean="0"/>
              <a:t>, releveurs de l’anus de l’appareil sphinctérien et du canal anal / double voie d’abord colostomie iliaque gauche définitive, si T du bas rectum </a:t>
            </a:r>
            <a:r>
              <a:rPr lang="fr-FR" dirty="0" err="1" smtClean="0"/>
              <a:t>juxtasphinctér</a:t>
            </a:r>
            <a:r>
              <a:rPr lang="fr-FR" dirty="0" smtClean="0"/>
              <a:t>.                                                </a:t>
            </a:r>
          </a:p>
          <a:p>
            <a:endParaRPr lang="fr-FR" dirty="0" smtClean="0"/>
          </a:p>
          <a:p>
            <a:r>
              <a:rPr lang="fr-FR" dirty="0" smtClean="0"/>
              <a:t>  Conservatrices :  La résection antérieure : </a:t>
            </a:r>
          </a:p>
          <a:p>
            <a:endParaRPr lang="fr-FR" dirty="0" smtClean="0"/>
          </a:p>
          <a:p>
            <a:r>
              <a:rPr lang="fr-FR" dirty="0" smtClean="0"/>
              <a:t>Par voie abdominale pure, destinée aux tumeurs hautes à 10-15cm de la marge anale. Anastomose colo rectale </a:t>
            </a:r>
          </a:p>
          <a:p>
            <a:endParaRPr lang="fr-FR" dirty="0" smtClean="0"/>
          </a:p>
          <a:p>
            <a:r>
              <a:rPr lang="fr-FR" dirty="0" smtClean="0"/>
              <a:t>Résection avec anastomose colo-anale : s’adresse aux tumeurs du moyen rectum et de la partie </a:t>
            </a:r>
            <a:r>
              <a:rPr lang="fr-FR" dirty="0" err="1" smtClean="0"/>
              <a:t>sup.du</a:t>
            </a:r>
            <a:r>
              <a:rPr lang="fr-FR" dirty="0" smtClean="0"/>
              <a:t> bas rectum </a:t>
            </a:r>
          </a:p>
          <a:p>
            <a:endParaRPr lang="fr-FR"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r>
              <a:rPr lang="fr-FR" dirty="0" smtClean="0"/>
              <a:t>L’opération de HARTMAN : c’est une résection sans rétablissement de la continuité digestive. Indiquée en urgence / occlusion, </a:t>
            </a:r>
            <a:r>
              <a:rPr lang="fr-FR" dirty="0" err="1" smtClean="0"/>
              <a:t>perforation.T</a:t>
            </a:r>
            <a:r>
              <a:rPr lang="fr-FR" dirty="0" smtClean="0"/>
              <a:t>         </a:t>
            </a:r>
          </a:p>
          <a:p>
            <a:endParaRPr lang="fr-FR" dirty="0" smtClean="0"/>
          </a:p>
          <a:p>
            <a:r>
              <a:rPr lang="fr-FR" dirty="0" smtClean="0"/>
              <a:t> Interventions palliatives : </a:t>
            </a:r>
          </a:p>
          <a:p>
            <a:endParaRPr lang="fr-FR" dirty="0" smtClean="0"/>
          </a:p>
          <a:p>
            <a:r>
              <a:rPr lang="fr-FR" dirty="0" smtClean="0"/>
              <a:t>Les colostomies isolées : malades inopérables, cancers inextirpables </a:t>
            </a:r>
          </a:p>
          <a:p>
            <a:endParaRPr lang="fr-FR" dirty="0" smtClean="0"/>
          </a:p>
          <a:p>
            <a:r>
              <a:rPr lang="fr-FR" dirty="0" smtClean="0"/>
              <a:t>          Autres méthodes palliatives : </a:t>
            </a:r>
          </a:p>
          <a:p>
            <a:pPr>
              <a:buNone/>
            </a:pPr>
            <a:r>
              <a:rPr lang="fr-FR" dirty="0" smtClean="0"/>
              <a:t> </a:t>
            </a:r>
          </a:p>
          <a:p>
            <a:r>
              <a:rPr lang="fr-FR" dirty="0" err="1" smtClean="0"/>
              <a:t>Endoprothèses</a:t>
            </a:r>
            <a:r>
              <a:rPr lang="fr-FR" dirty="0" smtClean="0"/>
              <a:t> - destruction au laser - </a:t>
            </a:r>
            <a:r>
              <a:rPr lang="fr-FR" dirty="0" err="1" smtClean="0"/>
              <a:t>endocurithérapie</a:t>
            </a:r>
            <a:r>
              <a:rPr lang="fr-FR" dirty="0" smtClean="0"/>
              <a:t> </a:t>
            </a:r>
          </a:p>
          <a:p>
            <a:endParaRPr lang="fr-FR" dirty="0" smtClean="0"/>
          </a:p>
          <a:p>
            <a:r>
              <a:rPr lang="fr-FR" dirty="0" smtClean="0"/>
              <a:t>Chimio - prise en charge de la douleur / psychologique </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Radiothérapie :</a:t>
            </a:r>
            <a:endParaRPr lang="fr-FR"/>
          </a:p>
        </p:txBody>
      </p:sp>
      <p:sp>
        <p:nvSpPr>
          <p:cNvPr id="3" name="Espace réservé du contenu 2"/>
          <p:cNvSpPr>
            <a:spLocks noGrp="1"/>
          </p:cNvSpPr>
          <p:nvPr>
            <p:ph idx="1"/>
          </p:nvPr>
        </p:nvSpPr>
        <p:spPr/>
        <p:txBody>
          <a:bodyPr/>
          <a:lstStyle/>
          <a:p>
            <a:r>
              <a:rPr lang="fr-FR" dirty="0" smtClean="0"/>
              <a:t>Réduit le volume tumoral </a:t>
            </a:r>
          </a:p>
          <a:p>
            <a:endParaRPr lang="fr-FR" dirty="0" smtClean="0"/>
          </a:p>
          <a:p>
            <a:r>
              <a:rPr lang="fr-FR" dirty="0" smtClean="0"/>
              <a:t>Stérilise les ganglions </a:t>
            </a:r>
          </a:p>
          <a:p>
            <a:endParaRPr lang="fr-FR" dirty="0" smtClean="0"/>
          </a:p>
          <a:p>
            <a:r>
              <a:rPr lang="fr-FR" dirty="0" smtClean="0"/>
              <a:t>Diminue le taux de récidives locorégionales, </a:t>
            </a:r>
          </a:p>
          <a:p>
            <a:endParaRPr lang="fr-FR" dirty="0" smtClean="0"/>
          </a:p>
          <a:p>
            <a:r>
              <a:rPr lang="fr-FR" dirty="0" smtClean="0"/>
              <a:t>Réalisée en pré ou en </a:t>
            </a:r>
            <a:r>
              <a:rPr lang="fr-FR" dirty="0" err="1" smtClean="0"/>
              <a:t>post-opératoire</a:t>
            </a:r>
            <a:r>
              <a:rPr lang="fr-FR" dirty="0" smtClean="0"/>
              <a:t>. </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Chimiothérapie :  </a:t>
            </a:r>
            <a:br>
              <a:rPr lang="fr-FR" dirty="0" smtClean="0"/>
            </a:br>
            <a:endParaRPr lang="fr-FR" dirty="0"/>
          </a:p>
        </p:txBody>
      </p:sp>
      <p:sp>
        <p:nvSpPr>
          <p:cNvPr id="3" name="Espace réservé du contenu 2"/>
          <p:cNvSpPr>
            <a:spLocks noGrp="1"/>
          </p:cNvSpPr>
          <p:nvPr>
            <p:ph idx="1"/>
          </p:nvPr>
        </p:nvSpPr>
        <p:spPr/>
        <p:txBody>
          <a:bodyPr>
            <a:normAutofit fontScale="70000" lnSpcReduction="20000"/>
          </a:bodyPr>
          <a:lstStyle/>
          <a:p>
            <a:endParaRPr lang="fr-FR" dirty="0" smtClean="0"/>
          </a:p>
          <a:p>
            <a:endParaRPr lang="fr-FR" dirty="0" smtClean="0"/>
          </a:p>
          <a:p>
            <a:r>
              <a:rPr lang="fr-FR" dirty="0" smtClean="0"/>
              <a:t>Diminue le taux de récidives métastatiques  </a:t>
            </a:r>
          </a:p>
          <a:p>
            <a:pPr>
              <a:buNone/>
            </a:pPr>
            <a:endParaRPr lang="fr-FR" dirty="0" smtClean="0"/>
          </a:p>
          <a:p>
            <a:r>
              <a:rPr lang="fr-FR" dirty="0" smtClean="0"/>
              <a:t>L’association radio-chimiothérapie a démontré son efficacité </a:t>
            </a:r>
          </a:p>
          <a:p>
            <a:endParaRPr lang="fr-FR" dirty="0" smtClean="0"/>
          </a:p>
          <a:p>
            <a:r>
              <a:rPr lang="fr-FR" dirty="0" smtClean="0"/>
              <a:t>L’adjonction d’agents cytotoxiques plus récents- </a:t>
            </a:r>
            <a:r>
              <a:rPr lang="fr-FR" dirty="0" err="1" smtClean="0"/>
              <a:t>irinotécan</a:t>
            </a:r>
            <a:r>
              <a:rPr lang="fr-FR" dirty="0" smtClean="0"/>
              <a:t>- donne une bonne réponse tumorale 50-60% et une médiane de survie à 20 mois </a:t>
            </a:r>
          </a:p>
          <a:p>
            <a:endParaRPr lang="fr-FR" dirty="0" smtClean="0"/>
          </a:p>
          <a:p>
            <a:r>
              <a:rPr lang="fr-FR" dirty="0" smtClean="0"/>
              <a:t>L’association de thérapies ciblées -</a:t>
            </a:r>
            <a:r>
              <a:rPr lang="fr-FR" dirty="0" err="1" smtClean="0"/>
              <a:t>cétuximab</a:t>
            </a:r>
            <a:r>
              <a:rPr lang="fr-FR" dirty="0" smtClean="0"/>
              <a:t>/</a:t>
            </a:r>
            <a:r>
              <a:rPr lang="fr-FR" dirty="0" err="1" smtClean="0"/>
              <a:t>bévacizumab</a:t>
            </a:r>
            <a:r>
              <a:rPr lang="fr-FR" dirty="0" smtClean="0"/>
              <a:t> – bons résultats avec un taux de réponse de 70% et une médiane de survie de 24 à 30 mois </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Pronostic :  </a:t>
            </a:r>
            <a:br>
              <a:rPr lang="fr-FR" dirty="0" smtClean="0"/>
            </a:br>
            <a:endParaRPr lang="fr-FR" dirty="0"/>
          </a:p>
        </p:txBody>
      </p:sp>
      <p:sp>
        <p:nvSpPr>
          <p:cNvPr id="3" name="Espace réservé du contenu 2"/>
          <p:cNvSpPr>
            <a:spLocks noGrp="1"/>
          </p:cNvSpPr>
          <p:nvPr>
            <p:ph idx="1"/>
          </p:nvPr>
        </p:nvSpPr>
        <p:spPr/>
        <p:txBody>
          <a:bodyPr>
            <a:normAutofit fontScale="62500" lnSpcReduction="20000"/>
          </a:bodyPr>
          <a:lstStyle/>
          <a:p>
            <a:endParaRPr lang="fr-FR" dirty="0" smtClean="0"/>
          </a:p>
          <a:p>
            <a:r>
              <a:rPr lang="fr-FR" dirty="0" smtClean="0"/>
              <a:t>Les facteurs pronostiques essentiels sont le stade TNM, l’existence d’une complication /perforation, occlusion et l’expérience du chirurgien : </a:t>
            </a:r>
          </a:p>
          <a:p>
            <a:endParaRPr lang="fr-FR" dirty="0" smtClean="0"/>
          </a:p>
          <a:p>
            <a:r>
              <a:rPr lang="fr-FR" dirty="0" smtClean="0"/>
              <a:t>Cancer non métastatique : survie globale à 10 ans 50-70 % </a:t>
            </a:r>
          </a:p>
          <a:p>
            <a:endParaRPr lang="fr-FR" dirty="0" smtClean="0"/>
          </a:p>
          <a:p>
            <a:r>
              <a:rPr lang="fr-FR" dirty="0" smtClean="0"/>
              <a:t>Stade I : survie à 10 ans       65-75 % </a:t>
            </a:r>
          </a:p>
          <a:p>
            <a:endParaRPr lang="fr-FR" dirty="0" smtClean="0"/>
          </a:p>
          <a:p>
            <a:r>
              <a:rPr lang="fr-FR" dirty="0" smtClean="0"/>
              <a:t>Stade III : survie à 10 ans     35-40 % </a:t>
            </a:r>
          </a:p>
          <a:p>
            <a:endParaRPr lang="fr-FR" dirty="0" smtClean="0"/>
          </a:p>
          <a:p>
            <a:r>
              <a:rPr lang="fr-FR" dirty="0" smtClean="0"/>
              <a:t>Taux de récidive à 10 ans       &lt;   3 %     stade I </a:t>
            </a:r>
          </a:p>
          <a:p>
            <a:endParaRPr lang="fr-FR" dirty="0" smtClean="0"/>
          </a:p>
          <a:p>
            <a:r>
              <a:rPr lang="fr-FR" dirty="0" smtClean="0"/>
              <a:t>Taux de récidive à 10 ans      10-20 %   stade III </a:t>
            </a: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Surveillance : </a:t>
            </a:r>
            <a:br>
              <a:rPr lang="fr-FR" dirty="0" smtClean="0"/>
            </a:br>
            <a:endParaRPr lang="fr-FR" dirty="0"/>
          </a:p>
        </p:txBody>
      </p:sp>
      <p:sp>
        <p:nvSpPr>
          <p:cNvPr id="3" name="Espace réservé du contenu 2"/>
          <p:cNvSpPr>
            <a:spLocks noGrp="1"/>
          </p:cNvSpPr>
          <p:nvPr>
            <p:ph idx="1"/>
          </p:nvPr>
        </p:nvSpPr>
        <p:spPr/>
        <p:txBody>
          <a:bodyPr>
            <a:normAutofit fontScale="62500" lnSpcReduction="20000"/>
          </a:bodyPr>
          <a:lstStyle/>
          <a:p>
            <a:endParaRPr lang="fr-FR" dirty="0" smtClean="0"/>
          </a:p>
          <a:p>
            <a:r>
              <a:rPr lang="fr-FR" dirty="0" smtClean="0"/>
              <a:t>Objectifs : </a:t>
            </a:r>
          </a:p>
          <a:p>
            <a:endParaRPr lang="fr-FR" dirty="0" smtClean="0"/>
          </a:p>
          <a:p>
            <a:r>
              <a:rPr lang="fr-FR" dirty="0" smtClean="0"/>
              <a:t>Rechercher une récidive locale ou métastatique dépister une lésion colique </a:t>
            </a:r>
            <a:r>
              <a:rPr lang="fr-FR" dirty="0" err="1" smtClean="0"/>
              <a:t>métachrone</a:t>
            </a:r>
            <a:r>
              <a:rPr lang="fr-FR" dirty="0" smtClean="0"/>
              <a:t>.   </a:t>
            </a:r>
          </a:p>
          <a:p>
            <a:endParaRPr lang="fr-FR" dirty="0" smtClean="0"/>
          </a:p>
          <a:p>
            <a:r>
              <a:rPr lang="fr-FR" dirty="0" smtClean="0"/>
              <a:t>Surveillance :  </a:t>
            </a:r>
          </a:p>
          <a:p>
            <a:endParaRPr lang="fr-FR" dirty="0" smtClean="0"/>
          </a:p>
          <a:p>
            <a:r>
              <a:rPr lang="fr-FR" dirty="0" smtClean="0"/>
              <a:t>Examen clinique + écho/scan tous les 4 mois </a:t>
            </a:r>
            <a:r>
              <a:rPr lang="fr-FR" dirty="0" err="1" smtClean="0"/>
              <a:t>pdt</a:t>
            </a:r>
            <a:r>
              <a:rPr lang="fr-FR" dirty="0" smtClean="0"/>
              <a:t> 2 ans puis tous les 6 mois jusqu’a 5 ans </a:t>
            </a:r>
          </a:p>
          <a:p>
            <a:endParaRPr lang="fr-FR" dirty="0" smtClean="0"/>
          </a:p>
          <a:p>
            <a:r>
              <a:rPr lang="fr-FR" dirty="0" smtClean="0"/>
              <a:t>Radio ou scanner du thorax annuel                                       </a:t>
            </a:r>
          </a:p>
          <a:p>
            <a:endParaRPr lang="fr-FR" dirty="0" smtClean="0"/>
          </a:p>
          <a:p>
            <a:r>
              <a:rPr lang="fr-FR" dirty="0" smtClean="0"/>
              <a:t>Coloscopie dans l’année qui suit l’intervention /récidive. </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a:t>
            </a:r>
            <a:endParaRPr lang="fr-FR" dirty="0"/>
          </a:p>
        </p:txBody>
      </p:sp>
      <p:sp>
        <p:nvSpPr>
          <p:cNvPr id="3" name="Espace réservé du contenu 2"/>
          <p:cNvSpPr>
            <a:spLocks noGrp="1"/>
          </p:cNvSpPr>
          <p:nvPr>
            <p:ph idx="1"/>
          </p:nvPr>
        </p:nvSpPr>
        <p:spPr/>
        <p:txBody>
          <a:bodyPr>
            <a:normAutofit fontScale="70000" lnSpcReduction="20000"/>
          </a:bodyPr>
          <a:lstStyle/>
          <a:p>
            <a:pPr>
              <a:buNone/>
            </a:pPr>
            <a:endParaRPr lang="fr-FR" dirty="0" smtClean="0"/>
          </a:p>
          <a:p>
            <a:r>
              <a:rPr lang="fr-FR" dirty="0" smtClean="0"/>
              <a:t>Le cancer du rectum compte parmi les </a:t>
            </a:r>
            <a:r>
              <a:rPr lang="fr-FR" smtClean="0"/>
              <a:t>plus fréquents.                                                                                                      </a:t>
            </a:r>
            <a:endParaRPr lang="fr-FR" dirty="0" smtClean="0"/>
          </a:p>
          <a:p>
            <a:endParaRPr lang="fr-FR" dirty="0" smtClean="0"/>
          </a:p>
          <a:p>
            <a:r>
              <a:rPr lang="fr-FR" dirty="0" smtClean="0"/>
              <a:t>Son </a:t>
            </a:r>
            <a:r>
              <a:rPr lang="fr-FR" dirty="0" err="1" smtClean="0"/>
              <a:t>Dc</a:t>
            </a:r>
            <a:r>
              <a:rPr lang="fr-FR" dirty="0" smtClean="0"/>
              <a:t> repose sur le TR complété par la rectoscopie devant tout tableau évocateur.       </a:t>
            </a:r>
          </a:p>
          <a:p>
            <a:endParaRPr lang="fr-FR" dirty="0" smtClean="0"/>
          </a:p>
          <a:p>
            <a:r>
              <a:rPr lang="fr-FR" dirty="0" smtClean="0"/>
              <a:t>Un bilan pré thérapeutique est indispensable. </a:t>
            </a:r>
          </a:p>
          <a:p>
            <a:endParaRPr lang="fr-FR" dirty="0" smtClean="0"/>
          </a:p>
          <a:p>
            <a:r>
              <a:rPr lang="fr-FR" dirty="0" smtClean="0"/>
              <a:t>Le traitement fait appel à la chirurgie, </a:t>
            </a:r>
            <a:r>
              <a:rPr lang="fr-FR" dirty="0" err="1" smtClean="0"/>
              <a:t>RxT</a:t>
            </a:r>
            <a:r>
              <a:rPr lang="fr-FR" dirty="0" smtClean="0"/>
              <a:t> et </a:t>
            </a:r>
            <a:r>
              <a:rPr lang="fr-FR" dirty="0" err="1" smtClean="0"/>
              <a:t>chimioT</a:t>
            </a:r>
            <a:r>
              <a:rPr lang="fr-FR" dirty="0" smtClean="0"/>
              <a:t>. Et doit être discuté en RCP. </a:t>
            </a:r>
          </a:p>
          <a:p>
            <a:endParaRPr lang="fr-FR" dirty="0" smtClean="0"/>
          </a:p>
          <a:p>
            <a:r>
              <a:rPr lang="fr-FR" dirty="0" smtClean="0"/>
              <a:t>L’exérèse chirurgicale carcinologique du rectum et du </a:t>
            </a:r>
            <a:r>
              <a:rPr lang="fr-FR" dirty="0" err="1" smtClean="0"/>
              <a:t>mésorectum</a:t>
            </a:r>
            <a:r>
              <a:rPr lang="fr-FR" dirty="0" smtClean="0"/>
              <a:t> +++ permet la préservation de l’appareil sphinctérien dans plus de 80 % des cas avec un taux de survie à 10 ans entre 60 et 70 %.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fr-FR" dirty="0" smtClean="0"/>
              <a:t> Prise en charge complexe : réunion de concertation </a:t>
            </a:r>
            <a:r>
              <a:rPr lang="fr-FR" dirty="0" err="1" smtClean="0"/>
              <a:t>pluridiscplinaire</a:t>
            </a:r>
            <a:r>
              <a:rPr lang="fr-FR" dirty="0" smtClean="0"/>
              <a:t> RCP</a:t>
            </a:r>
          </a:p>
          <a:p>
            <a:r>
              <a:rPr lang="fr-FR" dirty="0" smtClean="0"/>
              <a:t>Son traitement repose sur la résection chirurgicale souvent associée à une radiothérapie pré opératoire et à une chimiothérapie soit préopératoire concomitante à l’irradiation, soit post opératoire. </a:t>
            </a:r>
          </a:p>
          <a:p>
            <a:r>
              <a:rPr lang="fr-FR" dirty="0" smtClean="0"/>
              <a:t>Les traitements associés à la chirurgie exposent le patient à un surcroît de séquelles fonctionnelles et à des complications.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normAutofit fontScale="90000"/>
          </a:bodyPr>
          <a:lstStyle/>
          <a:p>
            <a:pPr eaLnBrk="1" fontAlgn="auto" hangingPunct="1">
              <a:spcAft>
                <a:spcPts val="0"/>
              </a:spcAft>
              <a:defRPr/>
            </a:pPr>
            <a:r>
              <a:rPr lang="en-US" dirty="0" err="1" smtClean="0"/>
              <a:t>Anatomie</a:t>
            </a:r>
            <a:r>
              <a:rPr lang="en-US" dirty="0" smtClean="0"/>
              <a:t>: </a:t>
            </a:r>
            <a:endParaRPr lang="en-US" dirty="0"/>
          </a:p>
        </p:txBody>
      </p:sp>
      <p:sp>
        <p:nvSpPr>
          <p:cNvPr id="8195" name="Content Placeholder 2"/>
          <p:cNvSpPr>
            <a:spLocks noGrp="1"/>
          </p:cNvSpPr>
          <p:nvPr>
            <p:ph idx="1"/>
          </p:nvPr>
        </p:nvSpPr>
        <p:spPr>
          <a:xfrm>
            <a:off x="0" y="1285860"/>
            <a:ext cx="3071802" cy="5572140"/>
          </a:xfrm>
        </p:spPr>
        <p:txBody>
          <a:bodyPr>
            <a:normAutofit fontScale="92500" lnSpcReduction="20000"/>
          </a:bodyPr>
          <a:lstStyle/>
          <a:p>
            <a:r>
              <a:rPr lang="fr-FR" sz="1800" b="1" i="1" dirty="0" smtClean="0">
                <a:latin typeface="Times New Roman" pitchFamily="18" charset="0"/>
                <a:cs typeface="Times New Roman" pitchFamily="18" charset="0"/>
              </a:rPr>
              <a:t>Le rectum constitue la dernière partie du tube digestif. </a:t>
            </a:r>
          </a:p>
          <a:p>
            <a:r>
              <a:rPr lang="fr-FR" sz="1800" b="1" i="1" dirty="0" smtClean="0">
                <a:latin typeface="Times New Roman" pitchFamily="18" charset="0"/>
                <a:cs typeface="Times New Roman" pitchFamily="18" charset="0"/>
              </a:rPr>
              <a:t>Il est situé entre le côlon et le canal anal.</a:t>
            </a:r>
          </a:p>
          <a:p>
            <a:r>
              <a:rPr lang="fr-FR" sz="1800" b="1" i="1" dirty="0" smtClean="0">
                <a:latin typeface="Times New Roman" pitchFamily="18" charset="0"/>
                <a:cs typeface="Times New Roman" pitchFamily="18" charset="0"/>
              </a:rPr>
              <a:t>Sa fonction principale est de stocker les selles avant qu’elles soient évacuées par l’anus.</a:t>
            </a:r>
          </a:p>
          <a:p>
            <a:r>
              <a:rPr lang="fr-FR" sz="1800" b="1" i="1" dirty="0" smtClean="0">
                <a:latin typeface="Times New Roman" pitchFamily="18" charset="0"/>
                <a:cs typeface="Times New Roman" pitchFamily="18" charset="0"/>
              </a:rPr>
              <a:t>Le rectum est de forme cylindrique et mesure entre 15 et 18 cm de long. </a:t>
            </a:r>
          </a:p>
          <a:p>
            <a:r>
              <a:rPr lang="fr-FR" sz="1800" b="1" i="1" dirty="0" smtClean="0">
                <a:latin typeface="Times New Roman" pitchFamily="18" charset="0"/>
                <a:cs typeface="Times New Roman" pitchFamily="18" charset="0"/>
              </a:rPr>
              <a:t>Son diamètre est variable, il est étroit au niveau de sa jonction avec le côlon sigmoïde et plus large ensuite.</a:t>
            </a:r>
          </a:p>
          <a:p>
            <a:r>
              <a:rPr lang="fr-FR" sz="1800" b="1" i="1" dirty="0" smtClean="0">
                <a:latin typeface="Times New Roman" pitchFamily="18" charset="0"/>
                <a:cs typeface="Times New Roman" pitchFamily="18" charset="0"/>
              </a:rPr>
              <a:t>Il est situé en avant du squelette osseux constitué par le sacrum et le coccyx, et en arrière de la vessie et de la prostate chez l'homme, et du vagin et de l’utérus chez la femme</a:t>
            </a:r>
            <a:r>
              <a:rPr lang="fr-FR" sz="1800" dirty="0" smtClean="0"/>
              <a:t>.</a:t>
            </a:r>
            <a:endParaRPr lang="en-US" sz="1800" dirty="0" smtClean="0"/>
          </a:p>
        </p:txBody>
      </p:sp>
      <p:pic>
        <p:nvPicPr>
          <p:cNvPr id="8196" name="Picture 8" descr="relationsmalegray"/>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1800" y="1219200"/>
            <a:ext cx="6096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14290"/>
            <a:ext cx="3214678" cy="6429420"/>
          </a:xfrm>
        </p:spPr>
        <p:txBody>
          <a:bodyPr>
            <a:normAutofit lnSpcReduction="10000"/>
          </a:bodyPr>
          <a:lstStyle/>
          <a:p>
            <a:pPr eaLnBrk="1" hangingPunct="1">
              <a:lnSpc>
                <a:spcPct val="80000"/>
              </a:lnSpc>
              <a:buNone/>
            </a:pPr>
            <a:endParaRPr lang="en-US" sz="1800" dirty="0" smtClean="0"/>
          </a:p>
          <a:p>
            <a:pPr eaLnBrk="1" hangingPunct="1">
              <a:lnSpc>
                <a:spcPct val="80000"/>
              </a:lnSpc>
              <a:buFontTx/>
              <a:buChar char="•"/>
            </a:pPr>
            <a:r>
              <a:rPr lang="en-US" sz="2000" b="1" i="1" dirty="0" err="1" smtClean="0">
                <a:latin typeface="Times New Roman" pitchFamily="18" charset="0"/>
                <a:cs typeface="Times New Roman" pitchFamily="18" charset="0"/>
              </a:rPr>
              <a:t>Divisé</a:t>
            </a:r>
            <a:r>
              <a:rPr lang="en-US" sz="2000" b="1" i="1" dirty="0" smtClean="0">
                <a:latin typeface="Times New Roman" pitchFamily="18" charset="0"/>
                <a:cs typeface="Times New Roman" pitchFamily="18" charset="0"/>
              </a:rPr>
              <a:t> en 3 parties </a:t>
            </a:r>
          </a:p>
          <a:p>
            <a:pPr lvl="1" eaLnBrk="1" hangingPunct="1">
              <a:lnSpc>
                <a:spcPct val="80000"/>
              </a:lnSpc>
              <a:buFontTx/>
              <a:buChar char="•"/>
            </a:pPr>
            <a:r>
              <a:rPr lang="en-US" sz="2000" b="1" i="1" dirty="0" smtClean="0">
                <a:latin typeface="Times New Roman" pitchFamily="18" charset="0"/>
                <a:cs typeface="Times New Roman" pitchFamily="18" charset="0"/>
              </a:rPr>
              <a:t>Tiers sup</a:t>
            </a:r>
          </a:p>
          <a:p>
            <a:pPr lvl="1" eaLnBrk="1" hangingPunct="1">
              <a:lnSpc>
                <a:spcPct val="80000"/>
              </a:lnSpc>
              <a:buFontTx/>
              <a:buChar char="•"/>
            </a:pPr>
            <a:r>
              <a:rPr lang="en-US" sz="2000" b="1" i="1" dirty="0" smtClean="0">
                <a:latin typeface="Times New Roman" pitchFamily="18" charset="0"/>
                <a:cs typeface="Times New Roman" pitchFamily="18" charset="0"/>
              </a:rPr>
              <a:t>Tiers </a:t>
            </a:r>
            <a:r>
              <a:rPr lang="en-US" sz="2000" b="1" i="1" dirty="0" err="1" smtClean="0">
                <a:latin typeface="Times New Roman" pitchFamily="18" charset="0"/>
                <a:cs typeface="Times New Roman" pitchFamily="18" charset="0"/>
              </a:rPr>
              <a:t>moyen</a:t>
            </a:r>
            <a:endParaRPr lang="en-US" sz="2000" b="1" i="1" dirty="0" smtClean="0">
              <a:latin typeface="Times New Roman" pitchFamily="18" charset="0"/>
              <a:cs typeface="Times New Roman" pitchFamily="18" charset="0"/>
            </a:endParaRPr>
          </a:p>
          <a:p>
            <a:pPr lvl="1" eaLnBrk="1" hangingPunct="1">
              <a:lnSpc>
                <a:spcPct val="80000"/>
              </a:lnSpc>
              <a:buFontTx/>
              <a:buChar char="•"/>
            </a:pPr>
            <a:r>
              <a:rPr lang="en-US" sz="2000" b="1" i="1" dirty="0" smtClean="0">
                <a:latin typeface="Times New Roman" pitchFamily="18" charset="0"/>
                <a:cs typeface="Times New Roman" pitchFamily="18" charset="0"/>
              </a:rPr>
              <a:t>Tiers </a:t>
            </a:r>
            <a:r>
              <a:rPr lang="en-US" sz="2000" b="1" i="1" dirty="0" err="1" smtClean="0">
                <a:latin typeface="Times New Roman" pitchFamily="18" charset="0"/>
                <a:cs typeface="Times New Roman" pitchFamily="18" charset="0"/>
              </a:rPr>
              <a:t>inferieur</a:t>
            </a:r>
            <a:endParaRPr lang="en-US" sz="2000" b="1" i="1" dirty="0" smtClean="0">
              <a:latin typeface="Times New Roman" pitchFamily="18" charset="0"/>
              <a:cs typeface="Times New Roman" pitchFamily="18" charset="0"/>
            </a:endParaRPr>
          </a:p>
          <a:p>
            <a:pPr lvl="1" eaLnBrk="1" hangingPunct="1">
              <a:lnSpc>
                <a:spcPct val="80000"/>
              </a:lnSpc>
              <a:buFontTx/>
              <a:buChar char="•"/>
            </a:pPr>
            <a:endParaRPr lang="en-US" sz="2000" b="1" i="1" dirty="0" smtClean="0">
              <a:latin typeface="Times New Roman" pitchFamily="18" charset="0"/>
              <a:cs typeface="Times New Roman" pitchFamily="18" charset="0"/>
            </a:endParaRPr>
          </a:p>
          <a:p>
            <a:pPr>
              <a:lnSpc>
                <a:spcPct val="80000"/>
              </a:lnSpc>
              <a:buFontTx/>
              <a:buChar char="•"/>
            </a:pPr>
            <a:r>
              <a:rPr lang="fr-FR" sz="2000" b="1" i="1" dirty="0" smtClean="0">
                <a:latin typeface="Times New Roman" pitchFamily="18" charset="0"/>
                <a:cs typeface="Times New Roman" pitchFamily="18" charset="0"/>
              </a:rPr>
              <a:t>Sa surface externe est bosselée et recouverte par le </a:t>
            </a:r>
            <a:r>
              <a:rPr lang="fr-FR" sz="2000" b="1" i="1" dirty="0" err="1" smtClean="0">
                <a:latin typeface="Times New Roman" pitchFamily="18" charset="0"/>
                <a:cs typeface="Times New Roman" pitchFamily="18" charset="0"/>
              </a:rPr>
              <a:t>mesorectum</a:t>
            </a:r>
            <a:r>
              <a:rPr lang="fr-FR" sz="2000" b="1" i="1" dirty="0" smtClean="0">
                <a:latin typeface="Times New Roman" pitchFamily="18" charset="0"/>
                <a:cs typeface="Times New Roman" pitchFamily="18" charset="0"/>
              </a:rPr>
              <a:t>, tissu graisseux qui contient les vaisseaux sanguins et les ganglions lymphatiques</a:t>
            </a:r>
          </a:p>
          <a:p>
            <a:pPr>
              <a:lnSpc>
                <a:spcPct val="80000"/>
              </a:lnSpc>
              <a:buFontTx/>
              <a:buChar char="•"/>
            </a:pPr>
            <a:endParaRPr lang="en-US" sz="2000" b="1" i="1" dirty="0" smtClean="0">
              <a:latin typeface="Times New Roman" pitchFamily="18" charset="0"/>
              <a:cs typeface="Times New Roman" pitchFamily="18" charset="0"/>
            </a:endParaRPr>
          </a:p>
          <a:p>
            <a:pPr>
              <a:lnSpc>
                <a:spcPct val="80000"/>
              </a:lnSpc>
              <a:buFontTx/>
              <a:buChar char="•"/>
            </a:pPr>
            <a:r>
              <a:rPr lang="fr-FR" sz="2000" b="1" i="1" dirty="0" smtClean="0">
                <a:latin typeface="Times New Roman" pitchFamily="18" charset="0"/>
                <a:cs typeface="Times New Roman" pitchFamily="18" charset="0"/>
              </a:rPr>
              <a:t>Sa surface interne présente 3 replis horizontaux (valves de Houston) et </a:t>
            </a:r>
          </a:p>
          <a:p>
            <a:pPr>
              <a:lnSpc>
                <a:spcPct val="80000"/>
              </a:lnSpc>
              <a:buFontTx/>
              <a:buChar char="•"/>
            </a:pPr>
            <a:r>
              <a:rPr lang="fr-FR" sz="2000" b="1" i="1" dirty="0" smtClean="0">
                <a:latin typeface="Times New Roman" pitchFamily="18" charset="0"/>
                <a:cs typeface="Times New Roman" pitchFamily="18" charset="0"/>
              </a:rPr>
              <a:t>des replis verticaux au niveau de sa jonction avec le canal anal (colonnes rectales de Morgagni). </a:t>
            </a:r>
          </a:p>
          <a:p>
            <a:r>
              <a:rPr lang="en-US" sz="2000" b="1" i="1" dirty="0" smtClean="0">
                <a:latin typeface="Times New Roman" pitchFamily="18" charset="0"/>
                <a:cs typeface="Times New Roman" pitchFamily="18" charset="0"/>
              </a:rPr>
              <a:t>Image en face: valves de Houston </a:t>
            </a:r>
            <a:r>
              <a:rPr lang="en-US" sz="2000" b="1" i="1" dirty="0" err="1" smtClean="0">
                <a:latin typeface="Times New Roman" pitchFamily="18" charset="0"/>
                <a:cs typeface="Times New Roman" pitchFamily="18" charset="0"/>
              </a:rPr>
              <a:t>comme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vue</a:t>
            </a:r>
            <a:r>
              <a:rPr lang="en-US" sz="2000" b="1" i="1" dirty="0" smtClean="0">
                <a:latin typeface="Times New Roman" pitchFamily="18" charset="0"/>
                <a:cs typeface="Times New Roman" pitchFamily="18" charset="0"/>
              </a:rPr>
              <a:t> par le </a:t>
            </a:r>
            <a:r>
              <a:rPr lang="en-US" sz="2000" b="1" i="1" dirty="0" err="1" smtClean="0">
                <a:latin typeface="Times New Roman" pitchFamily="18" charset="0"/>
                <a:cs typeface="Times New Roman" pitchFamily="18" charset="0"/>
              </a:rPr>
              <a:t>rectoscope</a:t>
            </a:r>
            <a:endParaRPr lang="en-US" sz="2000" b="1" i="1"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l="32211" t="25000" r="32065" b="34375"/>
          <a:stretch>
            <a:fillRect/>
          </a:stretch>
        </p:blipFill>
        <p:spPr bwMode="auto">
          <a:xfrm>
            <a:off x="3184525" y="142852"/>
            <a:ext cx="5959475" cy="381000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3"/>
          <a:srcRect/>
          <a:stretch>
            <a:fillRect/>
          </a:stretch>
        </p:blipFill>
        <p:spPr bwMode="auto">
          <a:xfrm>
            <a:off x="4286248" y="3886200"/>
            <a:ext cx="310515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0" y="1142984"/>
            <a:ext cx="3929058" cy="5715016"/>
          </a:xfrm>
        </p:spPr>
        <p:txBody>
          <a:bodyPr>
            <a:noAutofit/>
          </a:bodyPr>
          <a:lstStyle/>
          <a:p>
            <a:pPr marL="284163" indent="-284163"/>
            <a:r>
              <a:rPr lang="fr-FR" sz="2000" b="1" i="1" dirty="0" smtClean="0">
                <a:latin typeface="Times New Roman" pitchFamily="18" charset="0"/>
                <a:cs typeface="Times New Roman" pitchFamily="18" charset="0"/>
              </a:rPr>
              <a:t>1/3 Supérieur du rectum couvert par le péritoine sur les surfaces antérieures et latérales </a:t>
            </a:r>
          </a:p>
          <a:p>
            <a:pPr marL="284163" indent="-284163"/>
            <a:r>
              <a:rPr lang="fr-FR" sz="2000" b="1" i="1" dirty="0" smtClean="0">
                <a:latin typeface="Times New Roman" pitchFamily="18" charset="0"/>
                <a:cs typeface="Times New Roman" pitchFamily="18" charset="0"/>
              </a:rPr>
              <a:t>le tiers moyen du rectum couvert par le péritoine sur la face antérieure</a:t>
            </a:r>
          </a:p>
          <a:p>
            <a:pPr marL="284163" indent="-284163"/>
            <a:r>
              <a:rPr lang="fr-FR" sz="2000" b="1" i="1" dirty="0" smtClean="0">
                <a:latin typeface="Times New Roman" pitchFamily="18" charset="0"/>
                <a:cs typeface="Times New Roman" pitchFamily="18" charset="0"/>
              </a:rPr>
              <a:t>1/3 Inferieur du rectum dépourvu de péritoine proche des structures adjacentes, y compris les os du bassin </a:t>
            </a:r>
          </a:p>
          <a:p>
            <a:pPr marL="284163" indent="-284163"/>
            <a:r>
              <a:rPr lang="fr-FR" sz="2000" b="1" i="1" dirty="0" smtClean="0">
                <a:latin typeface="Times New Roman" pitchFamily="18" charset="0"/>
                <a:cs typeface="Times New Roman" pitchFamily="18" charset="0"/>
              </a:rPr>
              <a:t>NB: - Les tumeurs rectales distales n'ont pas de barrière séreuse à l‘envahissement des structures adjacentes et sont plus difficiles </a:t>
            </a:r>
            <a:r>
              <a:rPr lang="fr-FR" sz="2000" b="1" i="1" smtClean="0">
                <a:latin typeface="Times New Roman" pitchFamily="18" charset="0"/>
                <a:cs typeface="Times New Roman" pitchFamily="18" charset="0"/>
              </a:rPr>
              <a:t>à la résection </a:t>
            </a:r>
            <a:r>
              <a:rPr lang="fr-FR" sz="2000" b="1" i="1" dirty="0" smtClean="0">
                <a:latin typeface="Times New Roman" pitchFamily="18" charset="0"/>
                <a:cs typeface="Times New Roman" pitchFamily="18" charset="0"/>
              </a:rPr>
              <a:t>compte tenu des limites étroites du bassin profond.</a:t>
            </a:r>
            <a:endParaRPr lang="en-US" sz="2000" b="1" i="1" dirty="0" smtClean="0">
              <a:latin typeface="Times New Roman" pitchFamily="18" charset="0"/>
              <a:cs typeface="Times New Roman" pitchFamily="18" charset="0"/>
            </a:endParaRPr>
          </a:p>
        </p:txBody>
      </p:sp>
      <p:sp>
        <p:nvSpPr>
          <p:cNvPr id="10243" name="Rectangle 5"/>
          <p:cNvSpPr>
            <a:spLocks noChangeArrowheads="1"/>
          </p:cNvSpPr>
          <p:nvPr/>
        </p:nvSpPr>
        <p:spPr bwMode="auto">
          <a:xfrm>
            <a:off x="642910" y="285728"/>
            <a:ext cx="7467600" cy="646331"/>
          </a:xfrm>
          <a:prstGeom prst="rect">
            <a:avLst/>
          </a:prstGeom>
          <a:noFill/>
          <a:ln w="9525">
            <a:noFill/>
            <a:miter lim="800000"/>
            <a:headEnd/>
            <a:tailEnd/>
          </a:ln>
        </p:spPr>
        <p:txBody>
          <a:bodyPr>
            <a:spAutoFit/>
          </a:bodyPr>
          <a:lstStyle/>
          <a:p>
            <a:pPr algn="ctr"/>
            <a:r>
              <a:rPr lang="en-IN" sz="3600" b="1" i="1" dirty="0" smtClean="0">
                <a:solidFill>
                  <a:schemeClr val="tx2"/>
                </a:solidFill>
                <a:latin typeface="Times New Roman" pitchFamily="18" charset="0"/>
                <a:cs typeface="Times New Roman" pitchFamily="18" charset="0"/>
              </a:rPr>
              <a:t>Rapport peritoneal:</a:t>
            </a:r>
            <a:endParaRPr lang="en-US" sz="3600" b="1" i="1" dirty="0">
              <a:solidFill>
                <a:schemeClr val="tx2"/>
              </a:solidFill>
              <a:latin typeface="Times New Roman" pitchFamily="18" charset="0"/>
              <a:cs typeface="Times New Roman" pitchFamily="18" charset="0"/>
            </a:endParaRPr>
          </a:p>
        </p:txBody>
      </p:sp>
      <p:pic>
        <p:nvPicPr>
          <p:cNvPr id="10244" name="Picture 7" descr="relations_male"/>
          <p:cNvPicPr>
            <a:picLocks noChangeAspect="1" noChangeArrowheads="1"/>
          </p:cNvPicPr>
          <p:nvPr/>
        </p:nvPicPr>
        <p:blipFill>
          <a:blip r:embed="rId3">
            <a:clrChange>
              <a:clrFrom>
                <a:srgbClr val="FFFEFF"/>
              </a:clrFrom>
              <a:clrTo>
                <a:srgbClr val="FFFEFF">
                  <a:alpha val="0"/>
                </a:srgbClr>
              </a:clrTo>
            </a:clrChange>
          </a:blip>
          <a:srcRect/>
          <a:stretch>
            <a:fillRect/>
          </a:stretch>
        </p:blipFill>
        <p:spPr bwMode="auto">
          <a:xfrm>
            <a:off x="3962400" y="1214422"/>
            <a:ext cx="5181600" cy="518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lgn="ctr"/>
            <a:r>
              <a:rPr lang="en-US" dirty="0" err="1" smtClean="0"/>
              <a:t>L’espace</a:t>
            </a:r>
            <a:r>
              <a:rPr lang="en-US" dirty="0" smtClean="0"/>
              <a:t> </a:t>
            </a:r>
            <a:r>
              <a:rPr lang="en-US" dirty="0" err="1" smtClean="0"/>
              <a:t>anorectal</a:t>
            </a:r>
            <a:r>
              <a:rPr lang="en-US" dirty="0" smtClean="0"/>
              <a:t>  a un double drainage </a:t>
            </a:r>
            <a:r>
              <a:rPr lang="en-US" dirty="0" err="1" smtClean="0"/>
              <a:t>lymphatique</a:t>
            </a:r>
            <a:r>
              <a:rPr lang="en-US" dirty="0" smtClean="0"/>
              <a:t> et </a:t>
            </a:r>
            <a:r>
              <a:rPr lang="en-US" dirty="0" err="1" smtClean="0"/>
              <a:t>veineux</a:t>
            </a:r>
            <a:r>
              <a:rPr lang="en-US" dirty="0" smtClean="0"/>
              <a:t>. </a:t>
            </a:r>
          </a:p>
          <a:p>
            <a:pPr algn="ctr"/>
            <a:r>
              <a:rPr lang="en-US" dirty="0" smtClean="0"/>
              <a:t>Le rectum </a:t>
            </a:r>
            <a:r>
              <a:rPr lang="en-US" dirty="0" err="1" smtClean="0"/>
              <a:t>est</a:t>
            </a:r>
            <a:r>
              <a:rPr lang="en-US" dirty="0" smtClean="0"/>
              <a:t> </a:t>
            </a:r>
            <a:r>
              <a:rPr lang="en-US" dirty="0" err="1" smtClean="0"/>
              <a:t>largement</a:t>
            </a:r>
            <a:r>
              <a:rPr lang="en-US" dirty="0" smtClean="0"/>
              <a:t> </a:t>
            </a:r>
            <a:r>
              <a:rPr lang="en-US" dirty="0" err="1" smtClean="0"/>
              <a:t>drainné</a:t>
            </a:r>
            <a:r>
              <a:rPr lang="en-US" dirty="0" smtClean="0"/>
              <a:t> </a:t>
            </a:r>
            <a:r>
              <a:rPr lang="en-US" dirty="0" err="1" smtClean="0"/>
              <a:t>dans</a:t>
            </a:r>
            <a:r>
              <a:rPr lang="en-US" dirty="0" smtClean="0"/>
              <a:t> </a:t>
            </a:r>
            <a:r>
              <a:rPr lang="en-US" dirty="0" err="1" smtClean="0"/>
              <a:t>gg</a:t>
            </a:r>
            <a:r>
              <a:rPr lang="en-US" dirty="0" smtClean="0"/>
              <a:t> pre-</a:t>
            </a:r>
            <a:r>
              <a:rPr lang="en-US" dirty="0" err="1" smtClean="0"/>
              <a:t>aortique</a:t>
            </a:r>
            <a:r>
              <a:rPr lang="en-US" dirty="0" smtClean="0"/>
              <a:t> </a:t>
            </a:r>
            <a:r>
              <a:rPr lang="en-US" dirty="0" err="1" smtClean="0"/>
              <a:t>ap</a:t>
            </a:r>
            <a:r>
              <a:rPr lang="en-US" dirty="0" smtClean="0"/>
              <a:t> </a:t>
            </a:r>
            <a:r>
              <a:rPr lang="en-US" dirty="0" err="1" smtClean="0"/>
              <a:t>avoir</a:t>
            </a:r>
            <a:r>
              <a:rPr lang="en-US" dirty="0" smtClean="0"/>
              <a:t> passé a </a:t>
            </a:r>
            <a:r>
              <a:rPr lang="en-US" dirty="0" err="1" smtClean="0"/>
              <a:t>travers</a:t>
            </a:r>
            <a:r>
              <a:rPr lang="en-US" dirty="0" smtClean="0"/>
              <a:t> le </a:t>
            </a:r>
            <a:r>
              <a:rPr lang="en-US" dirty="0" err="1" smtClean="0"/>
              <a:t>mesorectum</a:t>
            </a:r>
            <a:r>
              <a:rPr lang="en-US" dirty="0" smtClean="0"/>
              <a:t>, </a:t>
            </a:r>
            <a:r>
              <a:rPr lang="en-US" dirty="0" err="1" smtClean="0"/>
              <a:t>tandis</a:t>
            </a:r>
            <a:r>
              <a:rPr lang="en-US" dirty="0" smtClean="0"/>
              <a:t> </a:t>
            </a:r>
            <a:r>
              <a:rPr lang="en-US" dirty="0" err="1" smtClean="0"/>
              <a:t>que</a:t>
            </a:r>
            <a:r>
              <a:rPr lang="en-US" dirty="0" smtClean="0"/>
              <a:t> le canal anal et la </a:t>
            </a:r>
            <a:r>
              <a:rPr lang="en-US" dirty="0" err="1" smtClean="0"/>
              <a:t>jonction</a:t>
            </a:r>
            <a:r>
              <a:rPr lang="en-US" dirty="0" smtClean="0"/>
              <a:t> </a:t>
            </a:r>
            <a:r>
              <a:rPr lang="en-US" dirty="0" err="1" smtClean="0"/>
              <a:t>anorectale</a:t>
            </a:r>
            <a:r>
              <a:rPr lang="en-US" dirty="0" smtClean="0"/>
              <a:t> </a:t>
            </a:r>
            <a:r>
              <a:rPr lang="en-US" dirty="0" err="1" smtClean="0"/>
              <a:t>peuvent</a:t>
            </a:r>
            <a:r>
              <a:rPr lang="en-US" dirty="0" smtClean="0"/>
              <a:t> en plus </a:t>
            </a:r>
            <a:r>
              <a:rPr lang="en-US" dirty="0" err="1" smtClean="0"/>
              <a:t>etre</a:t>
            </a:r>
            <a:r>
              <a:rPr lang="en-US" dirty="0" smtClean="0"/>
              <a:t> </a:t>
            </a:r>
            <a:r>
              <a:rPr lang="en-US" dirty="0" err="1" smtClean="0"/>
              <a:t>drainé</a:t>
            </a:r>
            <a:r>
              <a:rPr lang="en-US" dirty="0" smtClean="0"/>
              <a:t> </a:t>
            </a:r>
            <a:r>
              <a:rPr lang="en-US" dirty="0" err="1" smtClean="0"/>
              <a:t>ds</a:t>
            </a:r>
            <a:r>
              <a:rPr lang="en-US" dirty="0" smtClean="0"/>
              <a:t> </a:t>
            </a:r>
            <a:r>
              <a:rPr lang="en-US" dirty="0" err="1" smtClean="0"/>
              <a:t>gg</a:t>
            </a:r>
            <a:r>
              <a:rPr lang="en-US" dirty="0" smtClean="0"/>
              <a:t> inguinal le long de la </a:t>
            </a:r>
            <a:r>
              <a:rPr lang="en-US" dirty="0" err="1" smtClean="0"/>
              <a:t>veine</a:t>
            </a:r>
            <a:r>
              <a:rPr lang="en-US" dirty="0" smtClean="0"/>
              <a:t> </a:t>
            </a:r>
            <a:r>
              <a:rPr lang="en-US" dirty="0" err="1" smtClean="0"/>
              <a:t>rectale</a:t>
            </a:r>
            <a:r>
              <a:rPr lang="en-US" dirty="0" smtClean="0"/>
              <a:t> </a:t>
            </a:r>
            <a:r>
              <a:rPr lang="en-US" dirty="0" err="1" smtClean="0"/>
              <a:t>moyenne</a:t>
            </a:r>
            <a:r>
              <a:rPr lang="en-US" dirty="0" smtClean="0"/>
              <a:t> et inf. </a:t>
            </a:r>
          </a:p>
          <a:p>
            <a:pPr algn="ctr"/>
            <a:r>
              <a:rPr lang="en-US" dirty="0" smtClean="0"/>
              <a:t>Pour un </a:t>
            </a:r>
            <a:r>
              <a:rPr lang="en-US" dirty="0" err="1" smtClean="0"/>
              <a:t>curage</a:t>
            </a:r>
            <a:r>
              <a:rPr lang="en-US" dirty="0" smtClean="0"/>
              <a:t> </a:t>
            </a:r>
            <a:r>
              <a:rPr lang="en-US" dirty="0" err="1" smtClean="0"/>
              <a:t>propre</a:t>
            </a:r>
            <a:r>
              <a:rPr lang="en-US" dirty="0" smtClean="0"/>
              <a:t> de </a:t>
            </a:r>
            <a:r>
              <a:rPr lang="en-US" dirty="0" err="1" smtClean="0"/>
              <a:t>ces</a:t>
            </a:r>
            <a:r>
              <a:rPr lang="en-US" dirty="0" smtClean="0"/>
              <a:t> </a:t>
            </a:r>
            <a:r>
              <a:rPr lang="en-US" dirty="0" err="1" smtClean="0"/>
              <a:t>adenopathie</a:t>
            </a:r>
            <a:r>
              <a:rPr lang="en-US" dirty="0" smtClean="0"/>
              <a:t>, </a:t>
            </a:r>
            <a:r>
              <a:rPr lang="en-US" dirty="0" err="1" smtClean="0"/>
              <a:t>une</a:t>
            </a:r>
            <a:r>
              <a:rPr lang="en-US" dirty="0" smtClean="0"/>
              <a:t> </a:t>
            </a:r>
            <a:r>
              <a:rPr lang="en-US" dirty="0" err="1" smtClean="0"/>
              <a:t>exision</a:t>
            </a:r>
            <a:r>
              <a:rPr lang="en-US" dirty="0" smtClean="0"/>
              <a:t> en un bloc </a:t>
            </a:r>
            <a:r>
              <a:rPr lang="en-US" dirty="0" err="1" smtClean="0"/>
              <a:t>totale</a:t>
            </a:r>
            <a:r>
              <a:rPr lang="en-US" dirty="0" smtClean="0"/>
              <a:t> du </a:t>
            </a:r>
            <a:r>
              <a:rPr lang="en-US" dirty="0" err="1" smtClean="0"/>
              <a:t>mesorectum</a:t>
            </a:r>
            <a:r>
              <a:rPr lang="en-US" dirty="0" smtClean="0"/>
              <a:t> </a:t>
            </a:r>
            <a:r>
              <a:rPr lang="en-US" dirty="0" err="1" smtClean="0"/>
              <a:t>est</a:t>
            </a:r>
            <a:r>
              <a:rPr lang="en-US" dirty="0" smtClean="0"/>
              <a:t> le </a:t>
            </a:r>
            <a:r>
              <a:rPr lang="en-US" dirty="0" err="1" smtClean="0"/>
              <a:t>principe</a:t>
            </a:r>
            <a:r>
              <a:rPr lang="en-US" dirty="0" smtClean="0"/>
              <a:t> du TRT des tm </a:t>
            </a:r>
            <a:r>
              <a:rPr lang="en-US" dirty="0" err="1" smtClean="0"/>
              <a:t>resectable</a:t>
            </a:r>
            <a:r>
              <a:rPr lang="en-US" dirty="0" smtClean="0"/>
              <a:t> du rectum qui </a:t>
            </a:r>
            <a:r>
              <a:rPr lang="en-US" dirty="0" err="1" smtClean="0"/>
              <a:t>depassé</a:t>
            </a:r>
            <a:r>
              <a:rPr lang="en-US" dirty="0" smtClean="0"/>
              <a:t> la </a:t>
            </a:r>
            <a:r>
              <a:rPr lang="en-US" dirty="0" err="1" smtClean="0"/>
              <a:t>muqueuse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642910" y="146179"/>
            <a:ext cx="7286676" cy="67118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2669</Words>
  <Application>Microsoft Office PowerPoint</Application>
  <PresentationFormat>Affichage à l'écran (4:3)</PresentationFormat>
  <Paragraphs>327</Paragraphs>
  <Slides>37</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39" baseType="lpstr">
      <vt:lpstr>Thème Office</vt:lpstr>
      <vt:lpstr>Graphique</vt:lpstr>
      <vt:lpstr>Cancer du rectum</vt:lpstr>
      <vt:lpstr>Introduction  </vt:lpstr>
      <vt:lpstr>Diapositive 3</vt:lpstr>
      <vt:lpstr>Diapositive 4</vt:lpstr>
      <vt:lpstr>Anatomie: </vt:lpstr>
      <vt:lpstr>Diapositive 6</vt:lpstr>
      <vt:lpstr>Diapositive 7</vt:lpstr>
      <vt:lpstr>Diapositive 8</vt:lpstr>
      <vt:lpstr>Diapositive 9</vt:lpstr>
      <vt:lpstr>II.   Epidémiologie  </vt:lpstr>
      <vt:lpstr> 2. L’incidence du cancer du rectum en Algérie  </vt:lpstr>
      <vt:lpstr> 3. Age et sexe  </vt:lpstr>
      <vt:lpstr>  Facteurs de risque  </vt:lpstr>
      <vt:lpstr>Quels sont les facteurs de risque environnementaux du cancer colorectal ?</vt:lpstr>
      <vt:lpstr>Diapositive 15</vt:lpstr>
      <vt:lpstr>Groupes à risque</vt:lpstr>
      <vt:lpstr>Quels sont les facteurs de risque génétiques du cancer colorectal ? (1/3)</vt:lpstr>
      <vt:lpstr>Groupes à risque</vt:lpstr>
      <vt:lpstr>Formes familiales ≈ 30 % :    PAF   –   ∑d de Lynch </vt:lpstr>
      <vt:lpstr>Diapositive 20</vt:lpstr>
      <vt:lpstr>Diapositive 21</vt:lpstr>
      <vt:lpstr>D’où vient le cancer colorectal ?</vt:lpstr>
      <vt:lpstr> Ana-path :   </vt:lpstr>
      <vt:lpstr>Diapositive 24</vt:lpstr>
      <vt:lpstr>Diagnostic :   </vt:lpstr>
      <vt:lpstr>Examen clinique :   </vt:lpstr>
      <vt:lpstr>Diapositive 27</vt:lpstr>
      <vt:lpstr>Diapositive 28</vt:lpstr>
      <vt:lpstr>Diagnostic différentiel</vt:lpstr>
      <vt:lpstr>Formes cliniques :   </vt:lpstr>
      <vt:lpstr>Traitement :   </vt:lpstr>
      <vt:lpstr>Diapositive 32</vt:lpstr>
      <vt:lpstr>Radiothérapie :</vt:lpstr>
      <vt:lpstr>Chimiothérapie :   </vt:lpstr>
      <vt:lpstr>Pronostic :   </vt:lpstr>
      <vt:lpstr>Surveillance :  </vt:lpstr>
      <vt:lpstr>Conclusion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Mohamed</dc:creator>
  <cp:lastModifiedBy>User</cp:lastModifiedBy>
  <cp:revision>24</cp:revision>
  <dcterms:created xsi:type="dcterms:W3CDTF">2017-10-29T21:04:58Z</dcterms:created>
  <dcterms:modified xsi:type="dcterms:W3CDTF">2017-11-08T13:35:27Z</dcterms:modified>
</cp:coreProperties>
</file>