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441" autoAdjust="0"/>
  </p:normalViewPr>
  <p:slideViewPr>
    <p:cSldViewPr>
      <p:cViewPr varScale="1">
        <p:scale>
          <a:sx n="86" d="100"/>
          <a:sy n="86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9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BBFDE4-45D2-49A1-998A-09ABADD9F23A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519523-03D8-409D-8F8E-BAF35690193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cancer du rectum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                                   Pr. Y.BENKHALEF</a:t>
            </a:r>
          </a:p>
          <a:p>
            <a:r>
              <a:rPr lang="fr-FR" dirty="0" smtClean="0"/>
              <a:t>                                       2015-2016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V-  DG. DIFFERENTIEL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+mj-lt"/>
              </a:rPr>
              <a:t>    </a:t>
            </a:r>
            <a:r>
              <a:rPr lang="fr-FR" sz="2800" i="1" dirty="0" smtClean="0">
                <a:latin typeface="+mj-lt"/>
              </a:rPr>
              <a:t>Rectorragies : </a:t>
            </a:r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dirty="0" smtClean="0">
                <a:latin typeface="+mj-lt"/>
              </a:rPr>
              <a:t>Hémorroïdes  +++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Polype                                              TR  /  RECTOSCOPIE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R.C.H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</a:t>
            </a:r>
            <a:r>
              <a:rPr lang="fr-FR" i="1" dirty="0" smtClean="0">
                <a:latin typeface="+mj-lt"/>
              </a:rPr>
              <a:t>Lésions atypiques  </a:t>
            </a:r>
            <a:r>
              <a:rPr lang="fr-FR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dirty="0" smtClean="0">
                <a:latin typeface="+mj-lt"/>
              </a:rPr>
              <a:t>Lésions post-</a:t>
            </a:r>
            <a:r>
              <a:rPr lang="fr-FR" dirty="0" err="1" smtClean="0">
                <a:latin typeface="+mj-lt"/>
              </a:rPr>
              <a:t>radiques</a:t>
            </a:r>
            <a:r>
              <a:rPr lang="fr-FR" dirty="0" smtClean="0">
                <a:latin typeface="+mj-lt"/>
              </a:rPr>
              <a:t>                                      ATCD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Maladie de Nicolas Favre.                               BIOPSIES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Ulcère solitaire du </a:t>
            </a:r>
            <a:r>
              <a:rPr lang="fr-FR" dirty="0" err="1" smtClean="0">
                <a:latin typeface="+mj-lt"/>
              </a:rPr>
              <a:t>rectum,</a:t>
            </a:r>
            <a:r>
              <a:rPr lang="fr-FR" sz="2400" dirty="0" err="1" smtClean="0">
                <a:latin typeface="+mj-lt"/>
              </a:rPr>
              <a:t>rectites</a:t>
            </a:r>
            <a:r>
              <a:rPr lang="fr-FR" sz="2400" dirty="0" smtClean="0">
                <a:latin typeface="+mj-lt"/>
              </a:rPr>
              <a:t> /</a:t>
            </a:r>
            <a:r>
              <a:rPr lang="fr-FR" sz="2400" dirty="0" err="1" smtClean="0">
                <a:latin typeface="+mj-lt"/>
              </a:rPr>
              <a:t>Tbc</a:t>
            </a:r>
            <a:endParaRPr lang="fr-FR" sz="2400" dirty="0" smtClean="0">
              <a:latin typeface="+mj-lt"/>
            </a:endParaRP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</a:t>
            </a:r>
            <a:endParaRPr lang="fr-FR" dirty="0">
              <a:latin typeface="+mj-lt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283968" y="292494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5652120" y="465313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VI-  FORMES CLINIQUES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      </a:t>
            </a:r>
            <a:r>
              <a:rPr lang="fr-FR" i="1" dirty="0" smtClean="0">
                <a:latin typeface="+mj-lt"/>
              </a:rPr>
              <a:t>1 - FORMES TOPOGRAPHIQUES :</a:t>
            </a:r>
          </a:p>
          <a:p>
            <a:pPr>
              <a:buNone/>
            </a:pPr>
            <a:r>
              <a:rPr lang="fr-FR" i="1" dirty="0" smtClean="0"/>
              <a:t>                  +  </a:t>
            </a:r>
            <a:r>
              <a:rPr lang="fr-FR" dirty="0" smtClean="0">
                <a:latin typeface="+mj-lt"/>
              </a:rPr>
              <a:t>Tumeurs de la jonction </a:t>
            </a:r>
            <a:r>
              <a:rPr lang="fr-FR" dirty="0" err="1" smtClean="0">
                <a:latin typeface="+mj-lt"/>
              </a:rPr>
              <a:t>rectosigmoïdienne</a:t>
            </a:r>
            <a:endParaRPr lang="fr-FR" dirty="0" smtClean="0">
              <a:latin typeface="+mj-lt"/>
            </a:endParaRP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  +  Tumeurs de l’ampoule rectale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  +  Tumeurs rectales basses</a:t>
            </a:r>
          </a:p>
          <a:p>
            <a:pPr>
              <a:buNone/>
            </a:pPr>
            <a:endParaRPr lang="fr-FR" dirty="0" smtClean="0">
              <a:latin typeface="+mj-lt"/>
            </a:endParaRPr>
          </a:p>
          <a:p>
            <a:pPr>
              <a:buNone/>
            </a:pPr>
            <a:r>
              <a:rPr lang="fr-FR" dirty="0" smtClean="0">
                <a:latin typeface="+mj-lt"/>
              </a:rPr>
              <a:t>        </a:t>
            </a:r>
            <a:r>
              <a:rPr lang="fr-FR" i="1" dirty="0" smtClean="0">
                <a:latin typeface="+mj-lt"/>
              </a:rPr>
              <a:t>2 - FORMES  SELON LE TERRAIN :</a:t>
            </a:r>
          </a:p>
          <a:p>
            <a:pPr>
              <a:buNone/>
            </a:pPr>
            <a:r>
              <a:rPr lang="fr-FR" i="1" dirty="0" smtClean="0">
                <a:latin typeface="+mj-lt"/>
              </a:rPr>
              <a:t>                   </a:t>
            </a:r>
            <a:r>
              <a:rPr lang="fr-FR" dirty="0" smtClean="0">
                <a:latin typeface="+mj-lt"/>
              </a:rPr>
              <a:t>+  </a:t>
            </a:r>
            <a:r>
              <a:rPr lang="fr-FR" dirty="0" err="1" smtClean="0">
                <a:latin typeface="+mj-lt"/>
              </a:rPr>
              <a:t>Kc</a:t>
            </a:r>
            <a:r>
              <a:rPr lang="fr-FR" dirty="0" smtClean="0">
                <a:latin typeface="+mj-lt"/>
              </a:rPr>
              <a:t> de la femme :  TR et TV.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        extension </a:t>
            </a:r>
            <a:r>
              <a:rPr lang="fr-FR" dirty="0" err="1" smtClean="0">
                <a:latin typeface="+mj-lt"/>
              </a:rPr>
              <a:t>ant</a:t>
            </a:r>
            <a:r>
              <a:rPr lang="fr-FR" dirty="0" smtClean="0">
                <a:latin typeface="+mj-lt"/>
              </a:rPr>
              <a:t>. vers la cloison recto-vaginale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        et la paroi post. du vagin.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  +  </a:t>
            </a:r>
            <a:r>
              <a:rPr lang="fr-FR" dirty="0" err="1" smtClean="0">
                <a:latin typeface="+mj-lt"/>
              </a:rPr>
              <a:t>Kc</a:t>
            </a:r>
            <a:r>
              <a:rPr lang="fr-FR" dirty="0" smtClean="0">
                <a:latin typeface="+mj-lt"/>
              </a:rPr>
              <a:t> sur lésions </a:t>
            </a:r>
            <a:r>
              <a:rPr lang="fr-FR" dirty="0" err="1" smtClean="0">
                <a:latin typeface="+mj-lt"/>
              </a:rPr>
              <a:t>pré-existantes</a:t>
            </a:r>
            <a:r>
              <a:rPr lang="fr-FR" dirty="0" smtClean="0">
                <a:latin typeface="+mj-lt"/>
              </a:rPr>
              <a:t> : polypes….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   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          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VII-  TRAITEMENT  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95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3300" dirty="0" smtClean="0">
                <a:latin typeface="+mj-lt"/>
              </a:rPr>
              <a:t>    Fait appel à ≠ modalités TTT :    Chirurgie   -   </a:t>
            </a:r>
            <a:r>
              <a:rPr lang="fr-FR" sz="3300" dirty="0" err="1" smtClean="0">
                <a:latin typeface="+mj-lt"/>
              </a:rPr>
              <a:t>RadioTpie</a:t>
            </a:r>
            <a:r>
              <a:rPr lang="fr-FR" sz="3300" dirty="0" smtClean="0">
                <a:latin typeface="+mj-lt"/>
              </a:rPr>
              <a:t>   -  </a:t>
            </a:r>
            <a:r>
              <a:rPr lang="fr-FR" sz="3300" dirty="0" err="1" smtClean="0">
                <a:latin typeface="+mj-lt"/>
              </a:rPr>
              <a:t>ChimioTpie</a:t>
            </a:r>
            <a:r>
              <a:rPr lang="fr-FR" sz="33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Réunion de concertation pluridisciplinaire obligatoire.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</a:t>
            </a:r>
            <a:r>
              <a:rPr lang="fr-FR" sz="3300" i="1" dirty="0" smtClean="0">
                <a:latin typeface="+mj-lt"/>
              </a:rPr>
              <a:t>A- CHIRURGIE :   deux types d’exérèses radicales :  mutilantes - conservatrices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                 </a:t>
            </a:r>
            <a:r>
              <a:rPr lang="fr-FR" sz="3300" b="1" i="1" dirty="0" smtClean="0">
                <a:latin typeface="+mj-lt"/>
              </a:rPr>
              <a:t>Mutilantes: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L’amputation abdomino-périnéale: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exérèse totale du rectum ,</a:t>
            </a:r>
            <a:r>
              <a:rPr lang="fr-FR" sz="3300" i="1" dirty="0" err="1" smtClean="0">
                <a:latin typeface="+mj-lt"/>
              </a:rPr>
              <a:t>mésorectum</a:t>
            </a:r>
            <a:r>
              <a:rPr lang="fr-FR" sz="3300" i="1" dirty="0" smtClean="0">
                <a:latin typeface="+mj-lt"/>
              </a:rPr>
              <a:t> ,releveurs  de l’anus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de l’appareil sphinctérien et du canal anal / double  voie  d’abord  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colostomie iliaque gauche </a:t>
            </a:r>
            <a:r>
              <a:rPr lang="fr-FR" sz="3300" i="1" dirty="0" err="1" smtClean="0">
                <a:latin typeface="+mj-lt"/>
              </a:rPr>
              <a:t>définitive,si</a:t>
            </a:r>
            <a:r>
              <a:rPr lang="fr-FR" sz="3300" i="1" dirty="0" smtClean="0">
                <a:latin typeface="+mj-lt"/>
              </a:rPr>
              <a:t> T du bas rectum  </a:t>
            </a:r>
            <a:r>
              <a:rPr lang="fr-FR" sz="3300" i="1" dirty="0" err="1" smtClean="0">
                <a:latin typeface="+mj-lt"/>
              </a:rPr>
              <a:t>juxtasphinctér</a:t>
            </a:r>
            <a:r>
              <a:rPr lang="fr-FR" sz="3300" i="1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                  </a:t>
            </a:r>
            <a:r>
              <a:rPr lang="fr-FR" sz="3300" b="1" i="1" dirty="0" smtClean="0">
                <a:latin typeface="+mj-lt"/>
              </a:rPr>
              <a:t>Conservatrices: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La résection antérieure: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par voie abdominale pure, destinée aux tumeurs hautes à 10-15cm de  la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marge anale . Anastomose colo rectale.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Résection avec anastomose colo-anale: </a:t>
            </a:r>
          </a:p>
          <a:p>
            <a:pPr>
              <a:buNone/>
            </a:pPr>
            <a:r>
              <a:rPr lang="fr-FR" sz="3300" i="1" dirty="0" smtClean="0">
                <a:latin typeface="+mj-lt"/>
              </a:rPr>
              <a:t>              s’adresse aux  tumeurs du moyen rectum et de la partie </a:t>
            </a:r>
            <a:r>
              <a:rPr lang="fr-FR" sz="3300" i="1" dirty="0" err="1" smtClean="0">
                <a:latin typeface="+mj-lt"/>
              </a:rPr>
              <a:t>sup.du</a:t>
            </a:r>
            <a:r>
              <a:rPr lang="fr-FR" sz="3300" i="1" dirty="0" smtClean="0">
                <a:latin typeface="+mj-lt"/>
              </a:rPr>
              <a:t> bas rectum</a:t>
            </a:r>
          </a:p>
          <a:p>
            <a:pPr>
              <a:buNone/>
            </a:pPr>
            <a:r>
              <a:rPr lang="fr-FR" i="1" dirty="0" smtClean="0">
                <a:latin typeface="+mj-lt"/>
              </a:rPr>
              <a:t>              </a:t>
            </a:r>
          </a:p>
          <a:p>
            <a:pPr>
              <a:buNone/>
            </a:pPr>
            <a:r>
              <a:rPr lang="fr-FR" i="1" dirty="0" smtClean="0">
                <a:latin typeface="+mj-lt"/>
              </a:rPr>
              <a:t>                                                                     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VII-  TRAITEMENT  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     </a:t>
            </a:r>
            <a:r>
              <a:rPr lang="fr-FR" i="1" dirty="0" smtClean="0"/>
              <a:t>Interventions palliatives: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L’opération de HARTMAN: c’est une résection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sans rétablissement de la continuité digestive.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Indiquée en urgence / occlusion ,</a:t>
            </a:r>
            <a:r>
              <a:rPr lang="fr-FR" dirty="0" err="1" smtClean="0">
                <a:latin typeface="+mj-lt"/>
              </a:rPr>
              <a:t>perforation.T</a:t>
            </a:r>
            <a:endParaRPr lang="fr-FR" dirty="0" smtClean="0">
              <a:latin typeface="+mj-lt"/>
            </a:endParaRP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Les colostomies isolées  : malades inopérables ,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    cancers inextirpables.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</a:t>
            </a:r>
            <a:r>
              <a:rPr lang="fr-FR" i="1" dirty="0" smtClean="0"/>
              <a:t>Autres méthodes palliatives:</a:t>
            </a:r>
          </a:p>
          <a:p>
            <a:pPr>
              <a:buNone/>
            </a:pPr>
            <a:r>
              <a:rPr lang="fr-FR" i="1" dirty="0" smtClean="0"/>
              <a:t>              </a:t>
            </a:r>
            <a:r>
              <a:rPr lang="fr-FR" i="1" dirty="0" err="1" smtClean="0">
                <a:latin typeface="+mj-lt"/>
              </a:rPr>
              <a:t>Endoprothèses</a:t>
            </a:r>
            <a:r>
              <a:rPr lang="fr-FR" i="1" dirty="0" smtClean="0">
                <a:latin typeface="+mj-lt"/>
              </a:rPr>
              <a:t> - destruction au laser - </a:t>
            </a:r>
            <a:r>
              <a:rPr lang="fr-FR" i="1" dirty="0" err="1" smtClean="0">
                <a:latin typeface="+mj-lt"/>
              </a:rPr>
              <a:t>endocurithérapie</a:t>
            </a:r>
            <a:endParaRPr lang="fr-FR" i="1" dirty="0" smtClean="0">
              <a:latin typeface="+mj-lt"/>
            </a:endParaRPr>
          </a:p>
          <a:p>
            <a:pPr>
              <a:buNone/>
            </a:pPr>
            <a:r>
              <a:rPr lang="fr-FR" i="1" dirty="0" smtClean="0">
                <a:latin typeface="+mj-lt"/>
              </a:rPr>
              <a:t>               chimio - prise en charge de la douleur / psychologique.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r>
              <a:rPr lang="fr-FR" dirty="0" smtClean="0">
                <a:latin typeface="+mj-lt"/>
              </a:rPr>
              <a:t>        </a:t>
            </a:r>
          </a:p>
          <a:p>
            <a:pPr>
              <a:buNone/>
            </a:pPr>
            <a:r>
              <a:rPr lang="fr-FR" dirty="0" smtClean="0"/>
              <a:t>        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VII-  TRAITEMENT  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3300" dirty="0" smtClean="0"/>
              <a:t>     </a:t>
            </a:r>
            <a:r>
              <a:rPr lang="fr-FR" sz="3300" dirty="0" smtClean="0">
                <a:latin typeface="+mj-lt"/>
              </a:rPr>
              <a:t>B</a:t>
            </a:r>
            <a:r>
              <a:rPr lang="fr-FR" sz="3300" dirty="0" smtClean="0"/>
              <a:t>- </a:t>
            </a:r>
            <a:r>
              <a:rPr lang="fr-FR" sz="3300" dirty="0" smtClean="0">
                <a:latin typeface="+mj-lt"/>
              </a:rPr>
              <a:t>RADIOTHERAPIE: </a:t>
            </a:r>
          </a:p>
          <a:p>
            <a:pPr>
              <a:buNone/>
            </a:pPr>
            <a:r>
              <a:rPr lang="fr-FR" sz="3300" dirty="0" smtClean="0"/>
              <a:t>           </a:t>
            </a:r>
            <a:r>
              <a:rPr lang="fr-FR" sz="3300" dirty="0" smtClean="0">
                <a:latin typeface="+mj-lt"/>
              </a:rPr>
              <a:t>réduit le volume tumoral,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stérilise les ganglions,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diminue le taux de récidives </a:t>
            </a:r>
            <a:r>
              <a:rPr lang="fr-FR" sz="3300" dirty="0" err="1" smtClean="0">
                <a:latin typeface="+mj-lt"/>
              </a:rPr>
              <a:t>loco-régionales</a:t>
            </a:r>
            <a:r>
              <a:rPr lang="fr-FR" sz="3300" dirty="0" smtClean="0">
                <a:latin typeface="+mj-lt"/>
              </a:rPr>
              <a:t>,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est réalisée en pré ou en </a:t>
            </a:r>
            <a:r>
              <a:rPr lang="fr-FR" sz="3300" dirty="0" err="1" smtClean="0">
                <a:latin typeface="+mj-lt"/>
              </a:rPr>
              <a:t>post-opératoire</a:t>
            </a:r>
            <a:r>
              <a:rPr lang="fr-FR" sz="3300" dirty="0" smtClean="0">
                <a:latin typeface="+mj-lt"/>
              </a:rPr>
              <a:t>.</a:t>
            </a:r>
          </a:p>
          <a:p>
            <a:pPr>
              <a:buNone/>
            </a:pPr>
            <a:endParaRPr lang="fr-FR" sz="2900" dirty="0" smtClean="0">
              <a:latin typeface="+mj-lt"/>
            </a:endParaRPr>
          </a:p>
          <a:p>
            <a:pPr>
              <a:buNone/>
            </a:pPr>
            <a:r>
              <a:rPr lang="fr-FR" sz="2900" dirty="0" smtClean="0">
                <a:latin typeface="+mj-lt"/>
              </a:rPr>
              <a:t>      </a:t>
            </a:r>
            <a:r>
              <a:rPr lang="fr-FR" sz="3300" dirty="0" smtClean="0">
                <a:latin typeface="+mj-lt"/>
              </a:rPr>
              <a:t>C-  CHIMIOTHERAPIE:</a:t>
            </a:r>
          </a:p>
          <a:p>
            <a:pPr>
              <a:buNone/>
            </a:pPr>
            <a:r>
              <a:rPr lang="fr-FR" sz="2900" dirty="0" smtClean="0">
                <a:latin typeface="+mj-lt"/>
              </a:rPr>
              <a:t>             </a:t>
            </a:r>
            <a:r>
              <a:rPr lang="fr-FR" sz="3300" dirty="0" smtClean="0">
                <a:latin typeface="+mj-lt"/>
              </a:rPr>
              <a:t>diminue le taux de récidives métastatiques.</a:t>
            </a:r>
          </a:p>
          <a:p>
            <a:pPr>
              <a:buNone/>
            </a:pPr>
            <a:r>
              <a:rPr lang="fr-FR" sz="2900" dirty="0" smtClean="0">
                <a:latin typeface="+mj-lt"/>
              </a:rPr>
              <a:t>       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  L’association radio-chimiothérapie a démontré son efficacité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  L’adjonction d’agents cytotoxiques plus récents- </a:t>
            </a:r>
            <a:r>
              <a:rPr lang="fr-FR" sz="3300" dirty="0" err="1" smtClean="0">
                <a:latin typeface="+mj-lt"/>
              </a:rPr>
              <a:t>irinotécan</a:t>
            </a:r>
            <a:r>
              <a:rPr lang="fr-FR" sz="3300" dirty="0" smtClean="0">
                <a:latin typeface="+mj-lt"/>
              </a:rPr>
              <a:t>- donne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  une bonne réponse tumorale 50-60% et une médiane de survie à 20 mois.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  L’association de thérapies ciblées -</a:t>
            </a:r>
            <a:r>
              <a:rPr lang="fr-FR" sz="3300" dirty="0" err="1" smtClean="0">
                <a:latin typeface="+mj-lt"/>
              </a:rPr>
              <a:t>cétuximab</a:t>
            </a:r>
            <a:r>
              <a:rPr lang="fr-FR" sz="3300" dirty="0" smtClean="0">
                <a:latin typeface="+mj-lt"/>
              </a:rPr>
              <a:t>/</a:t>
            </a:r>
            <a:r>
              <a:rPr lang="fr-FR" sz="3300" dirty="0" err="1" smtClean="0">
                <a:latin typeface="+mj-lt"/>
              </a:rPr>
              <a:t>bévacizumab</a:t>
            </a:r>
            <a:r>
              <a:rPr lang="fr-FR" sz="3300" dirty="0" smtClean="0">
                <a:latin typeface="+mj-lt"/>
              </a:rPr>
              <a:t> – bons résultats </a:t>
            </a:r>
          </a:p>
          <a:p>
            <a:pPr>
              <a:buNone/>
            </a:pPr>
            <a:r>
              <a:rPr lang="fr-FR" sz="3300" dirty="0" smtClean="0">
                <a:latin typeface="+mj-lt"/>
              </a:rPr>
              <a:t>                avec un taux de réponse de 70%  et une médiane de survie de 24 à 30 mois</a:t>
            </a:r>
          </a:p>
          <a:p>
            <a:pPr>
              <a:buNone/>
            </a:pPr>
            <a:r>
              <a:rPr lang="fr-FR" sz="2900" dirty="0" smtClean="0">
                <a:latin typeface="+mj-lt"/>
              </a:rPr>
              <a:t>         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   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                                           </a:t>
            </a:r>
          </a:p>
          <a:p>
            <a:pPr>
              <a:buNone/>
            </a:pP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fr-FR" dirty="0" smtClean="0"/>
              <a:t>        VIII-  PRONOSTIC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+mj-lt"/>
              </a:rPr>
              <a:t>Les facteurs pronostiques essentiels sont le stade TNM,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l’existence d’une complication /perforation , occlusion et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l’expérience du chirurgien.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cancer non métastatique : survie globale à 10 ans  50-70 %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stade I : survie à 10 ans       65-75 %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stade III : survie à 10 ans     35-40 %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taux de récidive à 10 ans       &lt;   3 %     stade I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taux de récidive à 10 ans      10-20 %   stade  III.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</a:t>
            </a:r>
          </a:p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fr-FR" dirty="0" smtClean="0"/>
              <a:t>           IX-  SURVEILLANCE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i="1" dirty="0" smtClean="0">
                <a:latin typeface="+mj-lt"/>
              </a:rPr>
              <a:t>Objectifs :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rechercher une récidive locale ou métastatique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dépister une lésion colique </a:t>
            </a:r>
            <a:r>
              <a:rPr lang="fr-FR" dirty="0" err="1" smtClean="0">
                <a:latin typeface="+mj-lt"/>
              </a:rPr>
              <a:t>métachrone</a:t>
            </a:r>
            <a:r>
              <a:rPr lang="fr-FR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i="1" dirty="0" smtClean="0">
                <a:latin typeface="+mj-lt"/>
              </a:rPr>
              <a:t>Surveillance :</a:t>
            </a:r>
          </a:p>
          <a:p>
            <a:pPr>
              <a:buNone/>
            </a:pPr>
            <a:r>
              <a:rPr lang="fr-FR" i="1" dirty="0" smtClean="0">
                <a:latin typeface="+mj-lt"/>
              </a:rPr>
              <a:t>        </a:t>
            </a:r>
            <a:r>
              <a:rPr lang="fr-FR" dirty="0" smtClean="0">
                <a:latin typeface="+mj-lt"/>
              </a:rPr>
              <a:t>examen clinique + écho/scan tous les 4 mois </a:t>
            </a:r>
            <a:r>
              <a:rPr lang="fr-FR" dirty="0" err="1" smtClean="0">
                <a:latin typeface="+mj-lt"/>
              </a:rPr>
              <a:t>pdt</a:t>
            </a:r>
            <a:r>
              <a:rPr lang="fr-FR" dirty="0" smtClean="0">
                <a:latin typeface="+mj-lt"/>
              </a:rPr>
              <a:t> 2 ans</a:t>
            </a:r>
          </a:p>
          <a:p>
            <a:pPr>
              <a:buNone/>
            </a:pPr>
            <a:r>
              <a:rPr lang="fr-FR" i="1" dirty="0" smtClean="0">
                <a:latin typeface="+mj-lt"/>
              </a:rPr>
              <a:t>           </a:t>
            </a:r>
            <a:r>
              <a:rPr lang="fr-FR" dirty="0" smtClean="0">
                <a:latin typeface="+mj-lt"/>
              </a:rPr>
              <a:t>puis tous les 6 mois </a:t>
            </a:r>
            <a:r>
              <a:rPr lang="fr-FR" dirty="0" smtClean="0">
                <a:latin typeface="+mj-lt"/>
                <a:sym typeface="Wingdings"/>
              </a:rPr>
              <a:t>jusqu’a 5 ans.</a:t>
            </a:r>
          </a:p>
          <a:p>
            <a:pPr>
              <a:buNone/>
            </a:pPr>
            <a:r>
              <a:rPr lang="fr-FR" dirty="0" smtClean="0">
                <a:latin typeface="+mj-lt"/>
                <a:sym typeface="Wingdings"/>
              </a:rPr>
              <a:t>        radio ou scanner du thorax annuel                                      </a:t>
            </a:r>
          </a:p>
          <a:p>
            <a:pPr>
              <a:buNone/>
            </a:pPr>
            <a:r>
              <a:rPr lang="fr-FR" dirty="0" smtClean="0">
                <a:latin typeface="+mj-lt"/>
                <a:sym typeface="Wingdings"/>
              </a:rPr>
              <a:t>        coloscopie dans l’année qui suit l’intervention /récidive.</a:t>
            </a:r>
          </a:p>
          <a:p>
            <a:pPr>
              <a:buNone/>
            </a:pPr>
            <a:r>
              <a:rPr lang="fr-FR" dirty="0" smtClean="0">
                <a:latin typeface="+mj-lt"/>
                <a:sym typeface="Wingdings"/>
              </a:rPr>
              <a:t>       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X- 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latin typeface="+mj-lt"/>
              </a:rPr>
              <a:t>    Le </a:t>
            </a:r>
            <a:r>
              <a:rPr lang="fr-FR" dirty="0" smtClean="0">
                <a:latin typeface="+mj-lt"/>
              </a:rPr>
              <a:t>cancer du rectum compte parmi les plus </a:t>
            </a:r>
            <a:r>
              <a:rPr lang="fr-FR" dirty="0" smtClean="0">
                <a:latin typeface="+mj-lt"/>
              </a:rPr>
              <a:t>fréquents en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   France.                                                                                  </a:t>
            </a:r>
            <a:r>
              <a:rPr lang="fr-FR" dirty="0" smtClean="0">
                <a:latin typeface="+mj-lt"/>
              </a:rPr>
              <a:t>                    Son </a:t>
            </a:r>
            <a:r>
              <a:rPr lang="fr-FR" dirty="0" err="1" smtClean="0">
                <a:latin typeface="+mj-lt"/>
              </a:rPr>
              <a:t>Dc</a:t>
            </a:r>
            <a:r>
              <a:rPr lang="fr-FR" dirty="0" smtClean="0">
                <a:latin typeface="+mj-lt"/>
              </a:rPr>
              <a:t>  repose sur le TR complété par la rectoscopie devant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tout tableau évocateur.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Un bilan pré thérapeutique est indispensable.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Le traitement fait appel à la chirurgie, </a:t>
            </a:r>
            <a:r>
              <a:rPr lang="fr-FR" dirty="0" err="1" smtClean="0">
                <a:latin typeface="+mj-lt"/>
              </a:rPr>
              <a:t>RxT</a:t>
            </a:r>
            <a:r>
              <a:rPr lang="fr-FR" dirty="0" smtClean="0">
                <a:latin typeface="+mj-lt"/>
              </a:rPr>
              <a:t> et </a:t>
            </a:r>
            <a:r>
              <a:rPr lang="fr-FR" dirty="0" err="1" smtClean="0">
                <a:latin typeface="+mj-lt"/>
              </a:rPr>
              <a:t>chimioT</a:t>
            </a:r>
            <a:r>
              <a:rPr lang="fr-FR" dirty="0" smtClean="0">
                <a:latin typeface="+mj-lt"/>
              </a:rPr>
              <a:t>. et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    doit être discuté en RCP.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</a:t>
            </a:r>
            <a:r>
              <a:rPr lang="fr-FR" dirty="0" smtClean="0">
                <a:latin typeface="+mj-lt"/>
              </a:rPr>
              <a:t>  L’exérèse chirurgicale carcinologique du rectum et du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    </a:t>
            </a:r>
            <a:r>
              <a:rPr lang="fr-FR" dirty="0" err="1" smtClean="0">
                <a:latin typeface="+mj-lt"/>
              </a:rPr>
              <a:t>mésorectum</a:t>
            </a:r>
            <a:r>
              <a:rPr lang="fr-FR" dirty="0" smtClean="0">
                <a:latin typeface="+mj-lt"/>
              </a:rPr>
              <a:t> +++ permet  la préservation de l’appareil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    sphinctérien dans plus de  80 % des cas avec un taux de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    survie à 10 ans entre 60 et 70  %. </a:t>
            </a:r>
          </a:p>
          <a:p>
            <a:pPr>
              <a:buNone/>
            </a:pPr>
            <a:endParaRPr lang="fr-FR" dirty="0" smtClean="0">
              <a:latin typeface="+mj-lt"/>
            </a:endParaRP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      </a:t>
            </a:r>
          </a:p>
          <a:p>
            <a:pPr>
              <a:buNone/>
            </a:pPr>
            <a:endParaRPr lang="fr-FR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I- INTRODUCTION.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sz="9600" dirty="0" smtClean="0">
                <a:latin typeface="+mj-lt"/>
              </a:rPr>
              <a:t>Avec près de 15000 nouveaux cas/an, le cancer du rectum</a:t>
            </a:r>
            <a:r>
              <a:rPr lang="fr-FR" sz="11200" dirty="0" smtClean="0">
                <a:latin typeface="+mj-lt"/>
              </a:rPr>
              <a:t> </a:t>
            </a:r>
            <a:r>
              <a:rPr lang="fr-FR" sz="9600" dirty="0" smtClean="0">
                <a:latin typeface="+mj-lt"/>
              </a:rPr>
              <a:t>reste parmi les plus fréquents des cancers  digestifs.</a:t>
            </a:r>
          </a:p>
          <a:p>
            <a:pPr>
              <a:buFont typeface="Wingdings" pitchFamily="2" charset="2"/>
              <a:buChar char="§"/>
            </a:pPr>
            <a:r>
              <a:rPr lang="fr-FR" sz="9600" dirty="0" smtClean="0">
                <a:latin typeface="+mj-lt"/>
              </a:rPr>
              <a:t>Sa découverte est facile , mais trop souvent tardive :                                             tabous / négligence du malade et du médecin </a:t>
            </a:r>
          </a:p>
          <a:p>
            <a:pPr>
              <a:buNone/>
            </a:pPr>
            <a:r>
              <a:rPr lang="fr-FR" sz="16000" dirty="0" smtClean="0">
                <a:latin typeface="+mj-lt"/>
              </a:rPr>
              <a:t>              </a:t>
            </a:r>
            <a:r>
              <a:rPr lang="fr-FR" sz="11200" dirty="0" smtClean="0">
                <a:latin typeface="+mj-lt"/>
              </a:rPr>
              <a:t>GRAVITE  / MORTALITE ELEVEE.</a:t>
            </a:r>
          </a:p>
          <a:p>
            <a:pPr>
              <a:buNone/>
            </a:pPr>
            <a:r>
              <a:rPr lang="fr-FR" sz="12800" dirty="0" smtClean="0">
                <a:latin typeface="+mj-lt"/>
              </a:rPr>
              <a:t>                  </a:t>
            </a:r>
            <a:r>
              <a:rPr lang="fr-FR" sz="12800" dirty="0" err="1" smtClean="0">
                <a:latin typeface="+mj-lt"/>
              </a:rPr>
              <a:t>Tx</a:t>
            </a:r>
            <a:r>
              <a:rPr lang="fr-FR" sz="12800" dirty="0" smtClean="0">
                <a:latin typeface="+mj-lt"/>
              </a:rPr>
              <a:t> de survie à 5 ans = 54 %</a:t>
            </a:r>
          </a:p>
          <a:p>
            <a:pPr>
              <a:buFont typeface="Wingdings" pitchFamily="2" charset="2"/>
              <a:buChar char="§"/>
            </a:pPr>
            <a:r>
              <a:rPr lang="fr-FR" sz="11200" dirty="0" smtClean="0">
                <a:latin typeface="+mj-lt"/>
              </a:rPr>
              <a:t> </a:t>
            </a:r>
            <a:r>
              <a:rPr lang="fr-FR" sz="9600" dirty="0" smtClean="0">
                <a:latin typeface="+mj-lt"/>
              </a:rPr>
              <a:t>Progrès :  </a:t>
            </a:r>
            <a:r>
              <a:rPr lang="fr-FR" sz="9600" dirty="0" err="1" smtClean="0">
                <a:latin typeface="+mj-lt"/>
              </a:rPr>
              <a:t>Anat</a:t>
            </a:r>
            <a:r>
              <a:rPr lang="fr-FR" sz="9600" dirty="0" smtClean="0">
                <a:latin typeface="+mj-lt"/>
              </a:rPr>
              <a:t> -</a:t>
            </a:r>
            <a:r>
              <a:rPr lang="fr-FR" sz="9600" dirty="0" err="1" smtClean="0">
                <a:latin typeface="+mj-lt"/>
              </a:rPr>
              <a:t>mesorectum</a:t>
            </a:r>
            <a:r>
              <a:rPr lang="fr-FR" sz="9600" dirty="0" smtClean="0">
                <a:latin typeface="+mj-lt"/>
              </a:rPr>
              <a:t>.  Imagerie - </a:t>
            </a:r>
            <a:r>
              <a:rPr lang="fr-FR" sz="9600" dirty="0" err="1" smtClean="0">
                <a:latin typeface="+mj-lt"/>
              </a:rPr>
              <a:t>échoendosc</a:t>
            </a:r>
            <a:r>
              <a:rPr lang="fr-FR" sz="9600" dirty="0" smtClean="0">
                <a:latin typeface="+mj-lt"/>
              </a:rPr>
              <a:t>  /  IRM</a:t>
            </a:r>
          </a:p>
          <a:p>
            <a:pPr>
              <a:buNone/>
            </a:pPr>
            <a:r>
              <a:rPr lang="fr-FR" sz="11200" dirty="0" smtClean="0">
                <a:latin typeface="+mj-lt"/>
              </a:rPr>
              <a:t>                   </a:t>
            </a:r>
            <a:r>
              <a:rPr lang="fr-FR" sz="9600" dirty="0" smtClean="0">
                <a:latin typeface="+mj-lt"/>
              </a:rPr>
              <a:t>Chirurgie. Radio/Chimio. Meilleurs résultats.</a:t>
            </a:r>
          </a:p>
          <a:p>
            <a:pPr>
              <a:buFont typeface="Wingdings" pitchFamily="2" charset="2"/>
              <a:buChar char="§"/>
            </a:pPr>
            <a:r>
              <a:rPr lang="fr-FR" sz="11200" dirty="0" smtClean="0">
                <a:latin typeface="+mj-lt"/>
              </a:rPr>
              <a:t> </a:t>
            </a:r>
            <a:r>
              <a:rPr lang="fr-FR" sz="9600" dirty="0" smtClean="0">
                <a:latin typeface="+mj-lt"/>
              </a:rPr>
              <a:t>Diagnostic</a:t>
            </a:r>
            <a:r>
              <a:rPr lang="fr-FR" sz="11200" dirty="0" smtClean="0">
                <a:latin typeface="+mj-lt"/>
              </a:rPr>
              <a:t> : TR +++ . RECTOSCOPIE</a:t>
            </a:r>
            <a:r>
              <a:rPr lang="fr-FR" sz="16000" dirty="0" smtClean="0">
                <a:latin typeface="+mj-lt"/>
              </a:rPr>
              <a:t> + </a:t>
            </a:r>
            <a:r>
              <a:rPr lang="fr-FR" sz="11200" dirty="0" smtClean="0">
                <a:latin typeface="+mj-lt"/>
              </a:rPr>
              <a:t>BIOPSIES</a:t>
            </a:r>
            <a:r>
              <a:rPr lang="fr-FR" sz="16000" dirty="0" smtClean="0">
                <a:latin typeface="+mj-lt"/>
              </a:rPr>
              <a:t> </a:t>
            </a:r>
            <a:endParaRPr lang="fr-FR" sz="112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fr-FR" sz="11200" dirty="0">
                <a:latin typeface="+mj-lt"/>
              </a:rPr>
              <a:t> </a:t>
            </a:r>
            <a:r>
              <a:rPr lang="fr-FR" sz="9600" dirty="0" smtClean="0">
                <a:latin typeface="+mj-lt"/>
              </a:rPr>
              <a:t>Prise en charge complexe : réunion de concertation                                                         </a:t>
            </a:r>
            <a:r>
              <a:rPr lang="fr-FR" sz="9600" dirty="0" err="1" smtClean="0">
                <a:latin typeface="+mj-lt"/>
              </a:rPr>
              <a:t>pluridiscplinaire</a:t>
            </a:r>
            <a:r>
              <a:rPr lang="fr-FR" sz="9600" dirty="0" smtClean="0">
                <a:latin typeface="+mj-lt"/>
              </a:rPr>
              <a:t>   </a:t>
            </a:r>
            <a:r>
              <a:rPr lang="fr-FR" sz="11200" dirty="0" smtClean="0">
                <a:latin typeface="+mj-lt"/>
              </a:rPr>
              <a:t> RCP</a:t>
            </a:r>
            <a:r>
              <a:rPr lang="fr-FR" sz="11200" dirty="0" smtClean="0"/>
              <a:t> 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/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 </a:t>
            </a:r>
            <a:endParaRPr lang="fr-FR" sz="2800" dirty="0"/>
          </a:p>
        </p:txBody>
      </p:sp>
      <p:sp>
        <p:nvSpPr>
          <p:cNvPr id="5" name="Flèche droite 4"/>
          <p:cNvSpPr/>
          <p:nvPr/>
        </p:nvSpPr>
        <p:spPr>
          <a:xfrm>
            <a:off x="1115616" y="3068960"/>
            <a:ext cx="720000" cy="36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/>
          </a:bodyPr>
          <a:lstStyle/>
          <a:p>
            <a:r>
              <a:rPr lang="fr-FR" dirty="0" smtClean="0"/>
              <a:t>         II- EPIDEMIOLOGIE 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2784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        </a:t>
            </a:r>
            <a:r>
              <a:rPr lang="fr-FR" sz="2400" dirty="0" smtClean="0">
                <a:latin typeface="+mj-lt"/>
              </a:rPr>
              <a:t>1,5 &lt; sex-ratio &lt; 2 .  H &gt; F.   50 ans &lt; pic </a:t>
            </a:r>
            <a:r>
              <a:rPr lang="fr-FR" sz="2400" dirty="0" err="1" smtClean="0">
                <a:latin typeface="+mj-lt"/>
              </a:rPr>
              <a:t>fréq</a:t>
            </a:r>
            <a:r>
              <a:rPr lang="fr-FR" sz="2400" dirty="0" smtClean="0">
                <a:latin typeface="+mj-lt"/>
              </a:rPr>
              <a:t>.&gt; 60 ans</a:t>
            </a:r>
          </a:p>
          <a:p>
            <a:pPr>
              <a:buNone/>
            </a:pPr>
            <a:r>
              <a:rPr lang="fr-FR" sz="2400" dirty="0" err="1" smtClean="0">
                <a:latin typeface="+mj-lt"/>
              </a:rPr>
              <a:t>Kc</a:t>
            </a:r>
            <a:r>
              <a:rPr lang="fr-FR" sz="2400" dirty="0" smtClean="0">
                <a:latin typeface="+mj-lt"/>
              </a:rPr>
              <a:t> du rectum = 40 % des </a:t>
            </a:r>
            <a:r>
              <a:rPr lang="fr-FR" sz="2400" dirty="0" err="1" smtClean="0">
                <a:latin typeface="+mj-lt"/>
              </a:rPr>
              <a:t>kc</a:t>
            </a:r>
            <a:r>
              <a:rPr lang="fr-FR" sz="2400" dirty="0" smtClean="0">
                <a:latin typeface="+mj-lt"/>
              </a:rPr>
              <a:t> colorectaux et 6% de tous les cancers</a:t>
            </a:r>
          </a:p>
          <a:p>
            <a:pPr>
              <a:buNone/>
            </a:pPr>
            <a:r>
              <a:rPr lang="fr-FR" sz="2400" dirty="0" smtClean="0"/>
              <a:t>   </a:t>
            </a:r>
            <a:r>
              <a:rPr lang="fr-FR" sz="2400" dirty="0" smtClean="0">
                <a:latin typeface="+mj-lt"/>
              </a:rPr>
              <a:t>Facteurs de risque environnementaux </a:t>
            </a:r>
            <a:r>
              <a:rPr lang="fr-FR" sz="2400" dirty="0" smtClean="0"/>
              <a:t>:</a:t>
            </a:r>
            <a:endParaRPr lang="fr-FR" sz="2400" dirty="0" smtClean="0">
              <a:latin typeface="+mj-lt"/>
            </a:endParaRP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</a:t>
            </a:r>
            <a:r>
              <a:rPr lang="fr-FR" sz="2000" i="1" dirty="0" smtClean="0">
                <a:latin typeface="+mj-lt"/>
              </a:rPr>
              <a:t>toxiques</a:t>
            </a:r>
            <a:r>
              <a:rPr lang="fr-FR" sz="2000" dirty="0" smtClean="0">
                <a:latin typeface="+mj-lt"/>
              </a:rPr>
              <a:t> : alcool , tabac   ???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</a:t>
            </a:r>
            <a:r>
              <a:rPr lang="fr-FR" sz="2400" i="1" dirty="0" smtClean="0">
                <a:latin typeface="+mj-lt"/>
              </a:rPr>
              <a:t> </a:t>
            </a:r>
            <a:r>
              <a:rPr lang="fr-FR" sz="2000" i="1" dirty="0" smtClean="0">
                <a:latin typeface="+mj-lt"/>
              </a:rPr>
              <a:t>nutritionnels </a:t>
            </a:r>
            <a:r>
              <a:rPr lang="fr-FR" sz="2000" dirty="0" smtClean="0">
                <a:latin typeface="+mj-lt"/>
              </a:rPr>
              <a:t>: thé, café, viande rouge, graisse   ???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                     </a:t>
            </a:r>
            <a:r>
              <a:rPr lang="fr-FR" sz="2000" dirty="0" smtClean="0">
                <a:latin typeface="+mj-lt"/>
              </a:rPr>
              <a:t>rôle des fibres  ?  Aspirine +++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Affections </a:t>
            </a:r>
            <a:r>
              <a:rPr lang="fr-FR" sz="2400" dirty="0" err="1" smtClean="0">
                <a:latin typeface="+mj-lt"/>
              </a:rPr>
              <a:t>prédisposantes</a:t>
            </a:r>
            <a:r>
              <a:rPr lang="fr-FR" sz="2400" dirty="0" smtClean="0">
                <a:latin typeface="+mj-lt"/>
              </a:rPr>
              <a:t> :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</a:t>
            </a:r>
            <a:r>
              <a:rPr lang="fr-FR" sz="2400" i="1" dirty="0" smtClean="0">
                <a:latin typeface="+mj-lt"/>
              </a:rPr>
              <a:t>formes familiales  </a:t>
            </a:r>
            <a:r>
              <a:rPr lang="fr-FR" sz="2400" dirty="0" smtClean="0">
                <a:latin typeface="+mj-lt"/>
              </a:rPr>
              <a:t>≈  30 % :    PAF   –   ∑d de Lynch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+</a:t>
            </a:r>
            <a:r>
              <a:rPr lang="fr-FR" sz="2000" dirty="0" err="1" smtClean="0">
                <a:latin typeface="+mj-lt"/>
              </a:rPr>
              <a:t>Polypose</a:t>
            </a:r>
            <a:r>
              <a:rPr lang="fr-FR" sz="2000" dirty="0" smtClean="0">
                <a:latin typeface="+mj-lt"/>
              </a:rPr>
              <a:t> </a:t>
            </a:r>
            <a:r>
              <a:rPr lang="fr-FR" sz="2000" dirty="0" err="1" smtClean="0">
                <a:latin typeface="+mj-lt"/>
              </a:rPr>
              <a:t>adénomateuse</a:t>
            </a:r>
            <a:r>
              <a:rPr lang="fr-FR" sz="2000" dirty="0" smtClean="0">
                <a:latin typeface="+mj-lt"/>
              </a:rPr>
              <a:t> familiale:   héréditaire, autosomique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  </a:t>
            </a:r>
            <a:r>
              <a:rPr lang="fr-FR" sz="2000" dirty="0" smtClean="0">
                <a:latin typeface="+mj-lt"/>
              </a:rPr>
              <a:t> dominante / mutation du gêne APC </a:t>
            </a:r>
            <a:r>
              <a:rPr lang="fr-FR" sz="2000" b="1" dirty="0" smtClean="0">
                <a:solidFill>
                  <a:srgbClr val="FF0000"/>
                </a:solidFill>
                <a:latin typeface="+mj-lt"/>
                <a:sym typeface="Wingdings"/>
              </a:rPr>
              <a:t></a:t>
            </a:r>
            <a:r>
              <a:rPr lang="fr-FR" sz="2000" dirty="0" smtClean="0">
                <a:latin typeface="+mj-lt"/>
                <a:sym typeface="Wingdings"/>
              </a:rPr>
              <a:t> multiples adénomes </a:t>
            </a:r>
          </a:p>
          <a:p>
            <a:pPr>
              <a:buNone/>
            </a:pPr>
            <a:r>
              <a:rPr lang="fr-FR" sz="2000" dirty="0" smtClean="0">
                <a:latin typeface="+mj-lt"/>
                <a:sym typeface="Wingdings"/>
              </a:rPr>
              <a:t>                   colorectaux dès l’enfance </a:t>
            </a:r>
            <a:r>
              <a:rPr lang="fr-FR" sz="2000" dirty="0" smtClean="0">
                <a:solidFill>
                  <a:srgbClr val="FF0000"/>
                </a:solidFill>
                <a:latin typeface="+mj-lt"/>
                <a:sym typeface="Wingdings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+mj-lt"/>
                <a:sym typeface="Wingdings"/>
              </a:rPr>
              <a:t> </a:t>
            </a:r>
            <a:r>
              <a:rPr lang="fr-FR" sz="2000" b="1" dirty="0" smtClean="0">
                <a:latin typeface="+mj-lt"/>
                <a:sym typeface="Wingdings"/>
              </a:rPr>
              <a:t>Cancérisation </a:t>
            </a:r>
            <a:endParaRPr lang="fr-FR" sz="2000" b="1" dirty="0" smtClean="0">
              <a:latin typeface="+mj-lt"/>
            </a:endParaRP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   </a:t>
            </a:r>
            <a:r>
              <a:rPr lang="fr-FR" sz="2000" dirty="0" err="1" smtClean="0">
                <a:latin typeface="+mj-lt"/>
              </a:rPr>
              <a:t>Dc</a:t>
            </a:r>
            <a:r>
              <a:rPr lang="fr-FR" sz="2000" dirty="0" smtClean="0">
                <a:latin typeface="+mj-lt"/>
              </a:rPr>
              <a:t>: enquête familiale + recherche  de la mutation du gêne et des</a:t>
            </a:r>
          </a:p>
          <a:p>
            <a:pPr>
              <a:buNone/>
            </a:pPr>
            <a:r>
              <a:rPr lang="fr-FR" sz="2000" dirty="0" smtClean="0">
                <a:latin typeface="+mj-lt"/>
              </a:rPr>
              <a:t>                  manifestations </a:t>
            </a:r>
            <a:r>
              <a:rPr lang="fr-FR" sz="2000" dirty="0" err="1" smtClean="0">
                <a:latin typeface="+mj-lt"/>
              </a:rPr>
              <a:t>extracoliques</a:t>
            </a:r>
            <a:r>
              <a:rPr lang="fr-FR" sz="2000" dirty="0" smtClean="0">
                <a:latin typeface="+mj-lt"/>
              </a:rPr>
              <a:t>- </a:t>
            </a:r>
            <a:r>
              <a:rPr lang="fr-FR" sz="2000" dirty="0" err="1" smtClean="0">
                <a:latin typeface="+mj-lt"/>
              </a:rPr>
              <a:t>adéno</a:t>
            </a:r>
            <a:r>
              <a:rPr lang="fr-FR" sz="2000" dirty="0" smtClean="0">
                <a:latin typeface="+mj-lt"/>
              </a:rPr>
              <a:t>. </a:t>
            </a:r>
            <a:r>
              <a:rPr lang="fr-FR" sz="2000" dirty="0" err="1" smtClean="0">
                <a:latin typeface="+mj-lt"/>
              </a:rPr>
              <a:t>duodén</a:t>
            </a:r>
            <a:r>
              <a:rPr lang="fr-FR" sz="2000" dirty="0" smtClean="0">
                <a:latin typeface="+mj-lt"/>
              </a:rPr>
              <a:t>.-anomalies dentaires</a:t>
            </a:r>
            <a:endParaRPr lang="fr-FR" sz="24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            </a:t>
            </a:r>
            <a:r>
              <a:rPr lang="fr-FR" sz="2000" dirty="0" err="1" smtClean="0">
                <a:latin typeface="+mj-lt"/>
              </a:rPr>
              <a:t>Trt</a:t>
            </a:r>
            <a:r>
              <a:rPr lang="fr-FR" sz="2000" dirty="0" smtClean="0">
                <a:latin typeface="+mj-lt"/>
              </a:rPr>
              <a:t>: </a:t>
            </a:r>
            <a:r>
              <a:rPr lang="fr-FR" sz="2000" dirty="0" err="1" smtClean="0">
                <a:latin typeface="+mj-lt"/>
              </a:rPr>
              <a:t>coloprotectomie</a:t>
            </a:r>
            <a:r>
              <a:rPr lang="fr-FR" sz="2000" dirty="0" smtClean="0">
                <a:latin typeface="+mj-lt"/>
              </a:rPr>
              <a:t> totale prophylactique  + </a:t>
            </a:r>
            <a:r>
              <a:rPr lang="fr-FR" sz="2000" dirty="0" err="1" smtClean="0">
                <a:latin typeface="+mj-lt"/>
              </a:rPr>
              <a:t>anasto</a:t>
            </a:r>
            <a:r>
              <a:rPr lang="fr-FR" sz="2000" dirty="0" smtClean="0">
                <a:latin typeface="+mj-lt"/>
              </a:rPr>
              <a:t>. </a:t>
            </a:r>
            <a:r>
              <a:rPr lang="fr-FR" sz="2000" dirty="0" err="1" smtClean="0">
                <a:latin typeface="+mj-lt"/>
              </a:rPr>
              <a:t>iléoanale</a:t>
            </a:r>
            <a:endParaRPr lang="fr-F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fr-FR" dirty="0" smtClean="0"/>
              <a:t>        II- EPIDEMIOLOGIE 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  <a:ln w="76200"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+  </a:t>
            </a:r>
            <a:r>
              <a:rPr lang="fr-FR" sz="2400" dirty="0" smtClean="0">
                <a:latin typeface="+mj-lt"/>
              </a:rPr>
              <a:t>Syndrome de Lynch : autre forme héréditaire de </a:t>
            </a:r>
            <a:r>
              <a:rPr lang="fr-FR" sz="2400" dirty="0" err="1" smtClean="0">
                <a:latin typeface="+mj-lt"/>
              </a:rPr>
              <a:t>Kc</a:t>
            </a:r>
            <a:r>
              <a:rPr lang="fr-FR" sz="2400" dirty="0" smtClean="0">
                <a:latin typeface="+mj-lt"/>
              </a:rPr>
              <a:t> colorectal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par mutation d’un gêne réparateur de l’ADN.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Se traduit par la précocité de survenue du </a:t>
            </a:r>
            <a:r>
              <a:rPr lang="fr-FR" sz="2400" dirty="0" err="1" smtClean="0">
                <a:latin typeface="+mj-lt"/>
              </a:rPr>
              <a:t>Kc</a:t>
            </a:r>
            <a:r>
              <a:rPr lang="fr-FR" sz="2400" dirty="0" smtClean="0">
                <a:latin typeface="+mj-lt"/>
              </a:rPr>
              <a:t> colorectal  et  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d’un risque élevé de </a:t>
            </a:r>
            <a:r>
              <a:rPr lang="fr-FR" sz="2400" dirty="0" err="1" smtClean="0">
                <a:latin typeface="+mj-lt"/>
              </a:rPr>
              <a:t>Kc</a:t>
            </a:r>
            <a:r>
              <a:rPr lang="fr-FR" sz="2400" dirty="0" smtClean="0">
                <a:latin typeface="+mj-lt"/>
              </a:rPr>
              <a:t> associés : </a:t>
            </a:r>
            <a:r>
              <a:rPr lang="fr-FR" sz="2400" dirty="0" err="1" smtClean="0">
                <a:latin typeface="+mj-lt"/>
              </a:rPr>
              <a:t>estomac,voies</a:t>
            </a:r>
            <a:r>
              <a:rPr lang="fr-FR" sz="2400" dirty="0" smtClean="0">
                <a:latin typeface="+mj-lt"/>
              </a:rPr>
              <a:t> biliaires, 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</a:t>
            </a:r>
            <a:r>
              <a:rPr lang="fr-FR" sz="2400" dirty="0" err="1" smtClean="0">
                <a:latin typeface="+mj-lt"/>
              </a:rPr>
              <a:t>ovaires,endomètre</a:t>
            </a:r>
            <a:r>
              <a:rPr lang="fr-FR" sz="2400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</a:t>
            </a:r>
            <a:r>
              <a:rPr lang="fr-FR" sz="2400" dirty="0" err="1" smtClean="0">
                <a:latin typeface="+mj-lt"/>
              </a:rPr>
              <a:t>Dc</a:t>
            </a:r>
            <a:r>
              <a:rPr lang="fr-FR" sz="2400" dirty="0" smtClean="0">
                <a:latin typeface="+mj-lt"/>
              </a:rPr>
              <a:t> : enquête </a:t>
            </a:r>
            <a:r>
              <a:rPr lang="fr-FR" sz="2400" dirty="0" err="1" smtClean="0">
                <a:latin typeface="+mj-lt"/>
              </a:rPr>
              <a:t>familiale,génétique</a:t>
            </a:r>
            <a:r>
              <a:rPr lang="fr-FR" sz="2400" dirty="0" smtClean="0">
                <a:latin typeface="+mj-lt"/>
              </a:rPr>
              <a:t> et analyse moléculaire T.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CAT : surveillance endos./ </a:t>
            </a:r>
            <a:r>
              <a:rPr lang="fr-FR" sz="2400" dirty="0" err="1" smtClean="0">
                <a:latin typeface="+mj-lt"/>
              </a:rPr>
              <a:t>an.Chirurgie</a:t>
            </a:r>
            <a:r>
              <a:rPr lang="fr-FR" sz="2400" dirty="0" smtClean="0">
                <a:latin typeface="+mj-lt"/>
              </a:rPr>
              <a:t> si </a:t>
            </a:r>
            <a:r>
              <a:rPr lang="fr-FR" sz="2400" dirty="0" err="1" smtClean="0">
                <a:latin typeface="+mj-lt"/>
              </a:rPr>
              <a:t>Kc</a:t>
            </a:r>
            <a:r>
              <a:rPr lang="fr-FR" sz="2400" dirty="0" smtClean="0">
                <a:latin typeface="+mj-lt"/>
              </a:rPr>
              <a:t> diagnostiqué.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</a:t>
            </a:r>
            <a:r>
              <a:rPr lang="fr-FR" sz="2400" i="1" dirty="0" smtClean="0">
                <a:latin typeface="+mj-lt"/>
              </a:rPr>
              <a:t>Autres formes héréditaires</a:t>
            </a:r>
            <a:r>
              <a:rPr lang="fr-FR" sz="2400" dirty="0" smtClean="0">
                <a:latin typeface="+mj-lt"/>
              </a:rPr>
              <a:t>:   25%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+   Sd.de Gardner :  </a:t>
            </a:r>
            <a:r>
              <a:rPr lang="fr-FR" sz="2400" dirty="0" err="1" smtClean="0">
                <a:latin typeface="+mj-lt"/>
              </a:rPr>
              <a:t>polyadénomatose</a:t>
            </a:r>
            <a:r>
              <a:rPr lang="fr-FR" sz="2400" dirty="0" smtClean="0">
                <a:latin typeface="+mj-lt"/>
              </a:rPr>
              <a:t>  </a:t>
            </a:r>
            <a:r>
              <a:rPr lang="fr-FR" sz="2400" dirty="0" err="1" smtClean="0">
                <a:latin typeface="+mj-lt"/>
              </a:rPr>
              <a:t>famil</a:t>
            </a:r>
            <a:r>
              <a:rPr lang="fr-FR" sz="2400" dirty="0" smtClean="0">
                <a:latin typeface="+mj-lt"/>
              </a:rPr>
              <a:t>.+ T. </a:t>
            </a:r>
            <a:r>
              <a:rPr lang="fr-FR" sz="2400" dirty="0" err="1" smtClean="0">
                <a:latin typeface="+mj-lt"/>
              </a:rPr>
              <a:t>os,conjonct</a:t>
            </a:r>
            <a:r>
              <a:rPr lang="fr-FR" sz="2400" dirty="0" smtClean="0">
                <a:latin typeface="+mj-lt"/>
              </a:rPr>
              <a:t>. 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+   </a:t>
            </a:r>
            <a:r>
              <a:rPr lang="fr-FR" sz="2400" dirty="0" err="1" smtClean="0">
                <a:latin typeface="+mj-lt"/>
              </a:rPr>
              <a:t>Sd</a:t>
            </a:r>
            <a:r>
              <a:rPr lang="fr-FR" sz="2400" dirty="0" smtClean="0">
                <a:latin typeface="+mj-lt"/>
              </a:rPr>
              <a:t> de </a:t>
            </a:r>
            <a:r>
              <a:rPr lang="fr-FR" sz="2400" dirty="0" err="1" smtClean="0">
                <a:latin typeface="+mj-lt"/>
              </a:rPr>
              <a:t>Peutz</a:t>
            </a:r>
            <a:r>
              <a:rPr lang="fr-FR" sz="2400" dirty="0" smtClean="0">
                <a:latin typeface="+mj-lt"/>
              </a:rPr>
              <a:t>-</a:t>
            </a:r>
            <a:r>
              <a:rPr lang="fr-FR" sz="2400" dirty="0" err="1" smtClean="0">
                <a:latin typeface="+mj-lt"/>
              </a:rPr>
              <a:t>Jeghers</a:t>
            </a:r>
            <a:r>
              <a:rPr lang="fr-FR" sz="2400" dirty="0" smtClean="0">
                <a:latin typeface="+mj-lt"/>
              </a:rPr>
              <a:t>:  </a:t>
            </a:r>
            <a:r>
              <a:rPr lang="fr-FR" sz="2400" dirty="0" err="1" smtClean="0">
                <a:latin typeface="+mj-lt"/>
              </a:rPr>
              <a:t>polypose</a:t>
            </a:r>
            <a:r>
              <a:rPr lang="fr-FR" sz="2400" dirty="0" smtClean="0">
                <a:latin typeface="+mj-lt"/>
              </a:rPr>
              <a:t> diffuse du tube digestif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+   </a:t>
            </a:r>
            <a:r>
              <a:rPr lang="fr-FR" sz="2400" dirty="0" err="1" smtClean="0">
                <a:latin typeface="+mj-lt"/>
              </a:rPr>
              <a:t>Polypose</a:t>
            </a:r>
            <a:r>
              <a:rPr lang="fr-FR" sz="2400" dirty="0" smtClean="0">
                <a:latin typeface="+mj-lt"/>
              </a:rPr>
              <a:t> juvénile:  7/15ans. Touche le cadre colique  </a:t>
            </a:r>
            <a:r>
              <a:rPr lang="fr-FR" sz="2400" dirty="0" smtClean="0">
                <a:solidFill>
                  <a:srgbClr val="FF0000"/>
                </a:solidFill>
                <a:latin typeface="+mj-lt"/>
                <a:sym typeface="Wingdings"/>
              </a:rPr>
              <a:t></a:t>
            </a:r>
            <a:r>
              <a:rPr lang="fr-FR" sz="2400" dirty="0" smtClean="0">
                <a:latin typeface="+mj-lt"/>
                <a:sym typeface="Wingdings"/>
              </a:rPr>
              <a:t> </a:t>
            </a:r>
            <a:r>
              <a:rPr lang="fr-FR" sz="2400" dirty="0" err="1" smtClean="0">
                <a:latin typeface="+mj-lt"/>
                <a:sym typeface="Wingdings"/>
              </a:rPr>
              <a:t>Kc</a:t>
            </a:r>
            <a:r>
              <a:rPr lang="fr-FR" sz="2400" dirty="0" smtClean="0">
                <a:latin typeface="+mj-lt"/>
              </a:rPr>
              <a:t> .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</a:t>
            </a:r>
            <a:r>
              <a:rPr lang="fr-FR" sz="2400" i="1" dirty="0" smtClean="0">
                <a:latin typeface="+mj-lt"/>
              </a:rPr>
              <a:t>Filiation adénome/cancer :</a:t>
            </a:r>
            <a:r>
              <a:rPr lang="fr-FR" sz="2400" dirty="0" smtClean="0">
                <a:latin typeface="+mj-lt"/>
              </a:rPr>
              <a:t>18%  polype </a:t>
            </a:r>
            <a:r>
              <a:rPr lang="fr-FR" sz="2400" dirty="0" err="1" smtClean="0">
                <a:latin typeface="+mj-lt"/>
              </a:rPr>
              <a:t>adén</a:t>
            </a:r>
            <a:r>
              <a:rPr lang="fr-FR" sz="2400" dirty="0" smtClean="0">
                <a:latin typeface="+mj-lt"/>
              </a:rPr>
              <a:t>./hyperplasique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</a:t>
            </a:r>
            <a:r>
              <a:rPr lang="fr-FR" sz="2400" i="1" dirty="0" smtClean="0">
                <a:latin typeface="+mj-lt"/>
              </a:rPr>
              <a:t>Maladies </a:t>
            </a:r>
            <a:r>
              <a:rPr lang="fr-FR" sz="2400" i="1" dirty="0" err="1" smtClean="0">
                <a:latin typeface="+mj-lt"/>
              </a:rPr>
              <a:t>inflam</a:t>
            </a:r>
            <a:r>
              <a:rPr lang="fr-FR" sz="2400" i="1" dirty="0" smtClean="0">
                <a:latin typeface="+mj-lt"/>
              </a:rPr>
              <a:t>: </a:t>
            </a:r>
            <a:r>
              <a:rPr lang="fr-FR" sz="2400" dirty="0" smtClean="0">
                <a:latin typeface="+mj-lt"/>
              </a:rPr>
              <a:t>R.C.H - CROHN </a:t>
            </a:r>
            <a:r>
              <a:rPr lang="fr-FR" sz="2400" dirty="0" err="1" smtClean="0">
                <a:latin typeface="+mj-lt"/>
              </a:rPr>
              <a:t>ds</a:t>
            </a:r>
            <a:r>
              <a:rPr lang="fr-FR" sz="2400" dirty="0" smtClean="0">
                <a:latin typeface="+mj-lt"/>
              </a:rPr>
              <a:t> 3/5% si évolution &gt;10ans.                                                  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III-    ANAT- PATH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7200" dirty="0" smtClean="0">
                <a:latin typeface="+mj-lt"/>
              </a:rPr>
              <a:t>  Les </a:t>
            </a:r>
            <a:r>
              <a:rPr lang="fr-FR" sz="7200" dirty="0" err="1" smtClean="0">
                <a:latin typeface="+mj-lt"/>
              </a:rPr>
              <a:t>Kc</a:t>
            </a:r>
            <a:r>
              <a:rPr lang="fr-FR" sz="7200" dirty="0" smtClean="0">
                <a:latin typeface="+mj-lt"/>
              </a:rPr>
              <a:t> du rectum sont  des adénocarcinomes </a:t>
            </a:r>
            <a:r>
              <a:rPr lang="fr-FR" sz="7200" dirty="0" err="1" smtClean="0">
                <a:latin typeface="+mj-lt"/>
              </a:rPr>
              <a:t>lieberkûhniens</a:t>
            </a:r>
            <a:r>
              <a:rPr lang="fr-FR" sz="7200" dirty="0" smtClean="0">
                <a:latin typeface="+mj-lt"/>
              </a:rPr>
              <a:t> dans 90% des cas .Plus rarement , il peut s’agir de tumeurs endocrines , </a:t>
            </a:r>
            <a:r>
              <a:rPr lang="fr-FR" sz="7200" dirty="0" err="1" smtClean="0">
                <a:latin typeface="+mj-lt"/>
              </a:rPr>
              <a:t>stromales</a:t>
            </a:r>
            <a:r>
              <a:rPr lang="fr-FR" sz="7200" dirty="0" smtClean="0">
                <a:latin typeface="+mj-lt"/>
              </a:rPr>
              <a:t>  ou de lymphomes       </a:t>
            </a:r>
          </a:p>
          <a:p>
            <a:pPr>
              <a:buNone/>
            </a:pPr>
            <a:endParaRPr lang="fr-FR" sz="7200" dirty="0" smtClean="0">
              <a:latin typeface="+mj-lt"/>
            </a:endParaRP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                EXTENSION :</a:t>
            </a:r>
          </a:p>
          <a:p>
            <a:pPr>
              <a:buNone/>
            </a:pPr>
            <a:endParaRPr lang="fr-FR" sz="7200" dirty="0" smtClean="0">
              <a:latin typeface="+mj-lt"/>
            </a:endParaRP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+</a:t>
            </a:r>
            <a:r>
              <a:rPr lang="fr-FR" sz="7200" i="1" dirty="0" smtClean="0">
                <a:latin typeface="+mj-lt"/>
              </a:rPr>
              <a:t> localement </a:t>
            </a:r>
            <a:r>
              <a:rPr lang="fr-FR" sz="7200" dirty="0" smtClean="0">
                <a:latin typeface="+mj-lt"/>
              </a:rPr>
              <a:t>se fait vers les ≠ couches de la paroi rectale et plutôt de façon 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   circonférentielle (sténose).			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+ </a:t>
            </a:r>
            <a:r>
              <a:rPr lang="fr-FR" sz="7200" i="1" dirty="0" smtClean="0">
                <a:latin typeface="+mj-lt"/>
              </a:rPr>
              <a:t>l’extension </a:t>
            </a:r>
            <a:r>
              <a:rPr lang="fr-FR" sz="7200" i="1" dirty="0" err="1" smtClean="0">
                <a:latin typeface="+mj-lt"/>
              </a:rPr>
              <a:t>loco-régionale</a:t>
            </a:r>
            <a:r>
              <a:rPr lang="fr-FR" sz="7200" i="1" dirty="0" smtClean="0">
                <a:latin typeface="+mj-lt"/>
              </a:rPr>
              <a:t> </a:t>
            </a:r>
            <a:r>
              <a:rPr lang="fr-FR" sz="7200" dirty="0" smtClean="0">
                <a:latin typeface="+mj-lt"/>
              </a:rPr>
              <a:t> se fait vers les organes de voisinage , sacrum en AR      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    filière uro-génitale en AV, graisse </a:t>
            </a:r>
            <a:r>
              <a:rPr lang="fr-FR" sz="7200" dirty="0" err="1" smtClean="0">
                <a:latin typeface="+mj-lt"/>
              </a:rPr>
              <a:t>périrectale</a:t>
            </a:r>
            <a:r>
              <a:rPr lang="fr-FR" sz="7200" dirty="0" smtClean="0">
                <a:latin typeface="+mj-lt"/>
              </a:rPr>
              <a:t> , uretères et muscles releveurs.                                                                                        +     +  l’extension longitudinale se voit </a:t>
            </a:r>
            <a:r>
              <a:rPr lang="fr-FR" sz="7200" dirty="0" err="1" smtClean="0">
                <a:latin typeface="+mj-lt"/>
              </a:rPr>
              <a:t>ds</a:t>
            </a:r>
            <a:r>
              <a:rPr lang="fr-FR" sz="7200" dirty="0" smtClean="0">
                <a:latin typeface="+mj-lt"/>
              </a:rPr>
              <a:t> 10% et reste  </a:t>
            </a:r>
            <a:r>
              <a:rPr lang="fr-FR" sz="7200" dirty="0" smtClean="0">
                <a:solidFill>
                  <a:srgbClr val="FF0000"/>
                </a:solidFill>
                <a:latin typeface="+mj-lt"/>
              </a:rPr>
              <a:t>rarement &gt; 1cm</a:t>
            </a:r>
            <a:r>
              <a:rPr lang="fr-FR" sz="72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        intérêt carcinologique MAJEUR.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+ l’extension lymphatique se fait </a:t>
            </a:r>
            <a:r>
              <a:rPr lang="fr-FR" sz="7200" dirty="0" err="1" smtClean="0">
                <a:latin typeface="+mj-lt"/>
              </a:rPr>
              <a:t>ds</a:t>
            </a:r>
            <a:r>
              <a:rPr lang="fr-FR" sz="7200" dirty="0" smtClean="0">
                <a:latin typeface="+mj-lt"/>
              </a:rPr>
              <a:t> le </a:t>
            </a:r>
            <a:r>
              <a:rPr lang="fr-FR" sz="7200" dirty="0" err="1" smtClean="0">
                <a:latin typeface="+mj-lt"/>
              </a:rPr>
              <a:t>mésorectum</a:t>
            </a:r>
            <a:r>
              <a:rPr lang="fr-FR" sz="7200" dirty="0" smtClean="0">
                <a:latin typeface="+mj-lt"/>
              </a:rPr>
              <a:t> puis </a:t>
            </a:r>
            <a:r>
              <a:rPr lang="fr-FR" sz="7200" dirty="0" err="1" smtClean="0">
                <a:latin typeface="+mj-lt"/>
              </a:rPr>
              <a:t>ds</a:t>
            </a:r>
            <a:r>
              <a:rPr lang="fr-FR" sz="7200" dirty="0" smtClean="0">
                <a:latin typeface="+mj-lt"/>
              </a:rPr>
              <a:t> les relais  </a:t>
            </a:r>
            <a:r>
              <a:rPr lang="fr-FR" sz="7200" dirty="0" err="1" smtClean="0">
                <a:latin typeface="+mj-lt"/>
              </a:rPr>
              <a:t>gg</a:t>
            </a:r>
            <a:r>
              <a:rPr lang="fr-FR" sz="7200" dirty="0" smtClean="0">
                <a:latin typeface="+mj-lt"/>
              </a:rPr>
              <a:t>   AMI 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       L’exérèse complète du </a:t>
            </a:r>
            <a:r>
              <a:rPr lang="fr-FR" sz="7200" dirty="0" err="1" smtClean="0">
                <a:latin typeface="+mj-lt"/>
              </a:rPr>
              <a:t>mésorectum</a:t>
            </a:r>
            <a:r>
              <a:rPr lang="fr-FR" sz="7200" dirty="0" smtClean="0">
                <a:latin typeface="+mj-lt"/>
              </a:rPr>
              <a:t>  est nécessaire </a:t>
            </a:r>
            <a:r>
              <a:rPr lang="fr-FR" sz="7200" dirty="0" err="1" smtClean="0">
                <a:latin typeface="+mj-lt"/>
              </a:rPr>
              <a:t>ds</a:t>
            </a:r>
            <a:r>
              <a:rPr lang="fr-FR" sz="7200" dirty="0" smtClean="0">
                <a:latin typeface="+mj-lt"/>
              </a:rPr>
              <a:t> les </a:t>
            </a:r>
            <a:r>
              <a:rPr lang="fr-FR" sz="7200" dirty="0" err="1" smtClean="0">
                <a:latin typeface="+mj-lt"/>
              </a:rPr>
              <a:t>Kc</a:t>
            </a:r>
            <a:r>
              <a:rPr lang="fr-FR" sz="7200" dirty="0" smtClean="0">
                <a:latin typeface="+mj-lt"/>
              </a:rPr>
              <a:t> du bas rectum.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+ l’extension métastatique par voie portale , péritonéale   (</a:t>
            </a:r>
            <a:r>
              <a:rPr lang="fr-FR" sz="7200" dirty="0" err="1" smtClean="0">
                <a:latin typeface="+mj-lt"/>
              </a:rPr>
              <a:t>carcinose</a:t>
            </a:r>
            <a:r>
              <a:rPr lang="fr-FR" sz="7200" dirty="0" smtClean="0">
                <a:latin typeface="+mj-lt"/>
              </a:rPr>
              <a:t>) et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     systémique.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+ l’examen ana-</a:t>
            </a:r>
            <a:r>
              <a:rPr lang="fr-FR" sz="7200" dirty="0" err="1" smtClean="0">
                <a:latin typeface="+mj-lt"/>
              </a:rPr>
              <a:t>path</a:t>
            </a:r>
            <a:r>
              <a:rPr lang="fr-FR" sz="7200" dirty="0" smtClean="0">
                <a:latin typeface="+mj-lt"/>
              </a:rPr>
              <a:t> de la pièce  d’exérèse rectale permet de classer la tumeur   </a:t>
            </a:r>
          </a:p>
          <a:p>
            <a:pPr>
              <a:buNone/>
            </a:pPr>
            <a:r>
              <a:rPr lang="fr-FR" sz="7200" dirty="0" smtClean="0">
                <a:latin typeface="+mj-lt"/>
              </a:rPr>
              <a:t>                  selon  le stade </a:t>
            </a:r>
            <a:r>
              <a:rPr lang="fr-FR" sz="7200" dirty="0" err="1" smtClean="0">
                <a:latin typeface="+mj-lt"/>
              </a:rPr>
              <a:t>pTNM</a:t>
            </a:r>
            <a:r>
              <a:rPr lang="fr-FR" sz="7200" dirty="0" smtClean="0">
                <a:latin typeface="+mj-lt"/>
              </a:rPr>
              <a:t>  avec  étude d’au moins 12 </a:t>
            </a:r>
            <a:r>
              <a:rPr lang="fr-FR" sz="7200" dirty="0" err="1" smtClean="0">
                <a:latin typeface="+mj-lt"/>
              </a:rPr>
              <a:t>gg</a:t>
            </a:r>
            <a:r>
              <a:rPr lang="fr-FR" sz="7200" dirty="0" smtClean="0">
                <a:latin typeface="+mj-lt"/>
              </a:rPr>
              <a:t>.</a:t>
            </a:r>
          </a:p>
          <a:p>
            <a:pPr>
              <a:buNone/>
            </a:pPr>
            <a:endParaRPr lang="fr-FR" dirty="0" smtClean="0">
              <a:latin typeface="+mj-lt"/>
            </a:endParaRPr>
          </a:p>
          <a:p>
            <a:pPr>
              <a:buNone/>
            </a:pPr>
            <a:r>
              <a:rPr lang="fr-FR" dirty="0" smtClean="0">
                <a:latin typeface="+mj-lt"/>
              </a:rPr>
              <a:t>      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fr-FR" dirty="0" smtClean="0"/>
              <a:t>        IV-  DIAGNOSTIC 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+mj-lt"/>
              </a:rPr>
              <a:t>  </a:t>
            </a:r>
            <a:r>
              <a:rPr lang="fr-FR" sz="2400" i="1" dirty="0" smtClean="0">
                <a:latin typeface="+mj-lt"/>
              </a:rPr>
              <a:t>circonstances de découverte</a:t>
            </a:r>
            <a:r>
              <a:rPr lang="fr-FR" sz="2400" dirty="0" smtClean="0">
                <a:latin typeface="+mj-lt"/>
              </a:rPr>
              <a:t>:   variées .Les symptômes souvent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négligés ou banalisés par le malade retardent le diagnostic.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+ Rectorragies minimes et isolées   TR +++ .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+ Troubles du transit : diarrhée / constipation ou alternance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+ Syndrome rectal de </a:t>
            </a:r>
            <a:r>
              <a:rPr lang="fr-FR" sz="2400" dirty="0" err="1" smtClean="0">
                <a:latin typeface="+mj-lt"/>
              </a:rPr>
              <a:t>Bensaude</a:t>
            </a:r>
            <a:r>
              <a:rPr lang="fr-FR" sz="2400" dirty="0" smtClean="0">
                <a:latin typeface="+mj-lt"/>
              </a:rPr>
              <a:t> :    +++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    épreintes , ténesme , faux besoins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+ Ecoulements glaireux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+ Douleurs périnéales/pelviennes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+ Signes </a:t>
            </a:r>
            <a:r>
              <a:rPr lang="fr-FR" sz="2400" dirty="0" err="1" smtClean="0">
                <a:latin typeface="+mj-lt"/>
              </a:rPr>
              <a:t>Gx</a:t>
            </a:r>
            <a:r>
              <a:rPr lang="fr-FR" sz="2400" dirty="0" smtClean="0">
                <a:latin typeface="+mj-lt"/>
              </a:rPr>
              <a:t> marqués.  Complication révélatrice  , méta..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IV-  DIAGNOSTIC 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3800" dirty="0" smtClean="0">
                <a:latin typeface="+mj-lt"/>
              </a:rPr>
              <a:t>  </a:t>
            </a:r>
            <a:r>
              <a:rPr lang="fr-FR" sz="3800" i="1" dirty="0" smtClean="0">
                <a:latin typeface="+mj-lt"/>
              </a:rPr>
              <a:t>1- Examen clinique :  </a:t>
            </a:r>
            <a:r>
              <a:rPr lang="fr-FR" sz="3800" dirty="0" smtClean="0">
                <a:latin typeface="+mj-lt"/>
              </a:rPr>
              <a:t>Le TOUCHER  RECTAL  est essentiel au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</a:t>
            </a:r>
            <a:r>
              <a:rPr lang="fr-FR" sz="3200" dirty="0" err="1" smtClean="0">
                <a:latin typeface="+mj-lt"/>
              </a:rPr>
              <a:t>Dc</a:t>
            </a:r>
            <a:r>
              <a:rPr lang="fr-FR" sz="3200" dirty="0" smtClean="0">
                <a:latin typeface="+mj-lt"/>
              </a:rPr>
              <a:t> , à l’évaluation du stade T. et l’orientation thérapeutique.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Après examen de la marge anale et du </a:t>
            </a:r>
            <a:r>
              <a:rPr lang="fr-FR" sz="3200" dirty="0" err="1" smtClean="0">
                <a:latin typeface="+mj-lt"/>
              </a:rPr>
              <a:t>périnée,il</a:t>
            </a:r>
            <a:r>
              <a:rPr lang="fr-FR" sz="3200" dirty="0" smtClean="0">
                <a:latin typeface="+mj-lt"/>
              </a:rPr>
              <a:t> est réalisé                    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en DD et en </a:t>
            </a:r>
            <a:r>
              <a:rPr lang="fr-FR" sz="3200" dirty="0" err="1" smtClean="0">
                <a:latin typeface="+mj-lt"/>
              </a:rPr>
              <a:t>genu</a:t>
            </a:r>
            <a:r>
              <a:rPr lang="fr-FR" sz="3200" dirty="0" smtClean="0">
                <a:latin typeface="+mj-lt"/>
              </a:rPr>
              <a:t>-pectoral en faisant pousser le patient,  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l’ampoule rectale étant vide, on peut ainsi explorer le bas et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le moyen rectum ( 8/9 cm ).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Apprécie la taille de la T. le caractère </a:t>
            </a:r>
            <a:r>
              <a:rPr lang="fr-FR" sz="3200" dirty="0" err="1" smtClean="0">
                <a:latin typeface="+mj-lt"/>
              </a:rPr>
              <a:t>circonfér</a:t>
            </a:r>
            <a:r>
              <a:rPr lang="fr-FR" sz="3200" dirty="0" smtClean="0">
                <a:latin typeface="+mj-lt"/>
              </a:rPr>
              <a:t>. Le siège </a:t>
            </a:r>
            <a:r>
              <a:rPr lang="fr-FR" sz="3200" dirty="0" err="1" smtClean="0">
                <a:latin typeface="+mj-lt"/>
              </a:rPr>
              <a:t>ant</a:t>
            </a:r>
            <a:r>
              <a:rPr lang="fr-FR" sz="3200" dirty="0" smtClean="0">
                <a:latin typeface="+mj-lt"/>
              </a:rPr>
              <a:t> ,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post, lat. sur le rectum ; son type ulcéré , infiltrant , bourg. 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la distance pôle&lt;T/plan des releveurs; mobilité /plans profonds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TR+</a:t>
            </a:r>
            <a:r>
              <a:rPr lang="fr-FR" sz="3200" dirty="0" err="1" smtClean="0">
                <a:latin typeface="+mj-lt"/>
              </a:rPr>
              <a:t>TV,la</a:t>
            </a:r>
            <a:r>
              <a:rPr lang="fr-FR" sz="3200" dirty="0" smtClean="0">
                <a:latin typeface="+mj-lt"/>
              </a:rPr>
              <a:t> présence de nodules de </a:t>
            </a:r>
            <a:r>
              <a:rPr lang="fr-FR" sz="3200" dirty="0" err="1" smtClean="0">
                <a:latin typeface="+mj-lt"/>
              </a:rPr>
              <a:t>carcinose</a:t>
            </a:r>
            <a:r>
              <a:rPr lang="fr-FR" sz="3200" dirty="0" smtClean="0">
                <a:latin typeface="+mj-lt"/>
              </a:rPr>
              <a:t> </a:t>
            </a:r>
            <a:r>
              <a:rPr lang="fr-FR" sz="3200" dirty="0" err="1" smtClean="0">
                <a:latin typeface="+mj-lt"/>
              </a:rPr>
              <a:t>ds</a:t>
            </a:r>
            <a:r>
              <a:rPr lang="fr-FR" sz="3200" dirty="0" smtClean="0">
                <a:latin typeface="+mj-lt"/>
              </a:rPr>
              <a:t> le douglas.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         Ces données irremplaçables évaluent les possibilités de 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         résection / fixité de la T. et les possibilités de conservation </a:t>
            </a:r>
          </a:p>
          <a:p>
            <a:pPr>
              <a:buNone/>
            </a:pPr>
            <a:r>
              <a:rPr lang="fr-FR" sz="3200" dirty="0" smtClean="0">
                <a:latin typeface="+mj-lt"/>
              </a:rPr>
              <a:t>                  sphinctérienne  : pôle &lt; T / bord &gt; de l’appareil </a:t>
            </a:r>
            <a:r>
              <a:rPr lang="fr-FR" sz="3200" dirty="0" err="1" smtClean="0">
                <a:latin typeface="+mj-lt"/>
              </a:rPr>
              <a:t>sphictérien</a:t>
            </a:r>
            <a:r>
              <a:rPr lang="fr-FR" sz="2900" dirty="0" smtClean="0">
                <a:latin typeface="+mj-lt"/>
              </a:rPr>
              <a:t>. </a:t>
            </a:r>
          </a:p>
          <a:p>
            <a:pPr>
              <a:buNone/>
            </a:pPr>
            <a:r>
              <a:rPr lang="fr-FR" sz="2900" dirty="0" smtClean="0">
                <a:latin typeface="+mj-lt"/>
              </a:rPr>
              <a:t>    </a:t>
            </a:r>
            <a:r>
              <a:rPr lang="fr-FR" sz="2400" dirty="0" smtClean="0">
                <a:latin typeface="+mj-lt"/>
              </a:rPr>
              <a:t>	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fr-FR" dirty="0" smtClean="0"/>
              <a:t>         IV-  DIAGNOSTIC 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i="1" dirty="0" smtClean="0">
                <a:latin typeface="+mj-lt"/>
              </a:rPr>
              <a:t>                           </a:t>
            </a:r>
            <a:r>
              <a:rPr lang="fr-FR" sz="2400" i="1" dirty="0" smtClean="0">
                <a:latin typeface="+mj-lt"/>
              </a:rPr>
              <a:t>2 - RECTOSCOPIE :  </a:t>
            </a:r>
          </a:p>
          <a:p>
            <a:pPr>
              <a:buNone/>
            </a:pPr>
            <a:r>
              <a:rPr lang="fr-FR" sz="2000" i="1" dirty="0" smtClean="0">
                <a:latin typeface="+mj-lt"/>
              </a:rPr>
              <a:t>        </a:t>
            </a:r>
            <a:r>
              <a:rPr lang="fr-FR" sz="2000" dirty="0" smtClean="0">
                <a:latin typeface="+mj-lt"/>
              </a:rPr>
              <a:t> Indispensable</a:t>
            </a:r>
            <a:r>
              <a:rPr lang="fr-FR" sz="2000" i="1" dirty="0" smtClean="0"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au diagnostic</a:t>
            </a:r>
            <a:r>
              <a:rPr lang="fr-FR" sz="2000" i="1" dirty="0" smtClean="0">
                <a:latin typeface="+mj-lt"/>
              </a:rPr>
              <a:t>, </a:t>
            </a:r>
            <a:r>
              <a:rPr lang="fr-FR" sz="2000" dirty="0" smtClean="0">
                <a:latin typeface="+mj-lt"/>
              </a:rPr>
              <a:t>elle permet de visualiser la lésion, et de pratiquer des biopsies .</a:t>
            </a:r>
          </a:p>
          <a:p>
            <a:pPr>
              <a:buNone/>
            </a:pPr>
            <a:r>
              <a:rPr lang="fr-FR" sz="2000" dirty="0" smtClean="0">
                <a:latin typeface="+mj-lt"/>
              </a:rPr>
              <a:t>                          </a:t>
            </a:r>
            <a:r>
              <a:rPr lang="fr-FR" sz="2400" i="1" dirty="0" smtClean="0">
                <a:latin typeface="+mj-lt"/>
              </a:rPr>
              <a:t>3 - BILAN d’EXTENSION :</a:t>
            </a:r>
          </a:p>
          <a:p>
            <a:pPr>
              <a:buNone/>
            </a:pPr>
            <a:r>
              <a:rPr lang="fr-FR" sz="2000" i="1" dirty="0" smtClean="0">
                <a:latin typeface="+mj-lt"/>
              </a:rPr>
              <a:t>          </a:t>
            </a:r>
            <a:r>
              <a:rPr lang="fr-FR" sz="2400" i="1" dirty="0" smtClean="0">
                <a:latin typeface="+mj-lt"/>
              </a:rPr>
              <a:t>a / </a:t>
            </a:r>
            <a:r>
              <a:rPr lang="fr-FR" sz="2400" i="1" dirty="0" err="1" smtClean="0">
                <a:latin typeface="+mj-lt"/>
              </a:rPr>
              <a:t>Echoendoscopie</a:t>
            </a:r>
            <a:r>
              <a:rPr lang="fr-FR" sz="2400" i="1" dirty="0" smtClean="0">
                <a:latin typeface="+mj-lt"/>
              </a:rPr>
              <a:t> ou échographie </a:t>
            </a:r>
            <a:r>
              <a:rPr lang="fr-FR" sz="2400" i="1" dirty="0" err="1" smtClean="0">
                <a:latin typeface="+mj-lt"/>
              </a:rPr>
              <a:t>endorectale</a:t>
            </a:r>
            <a:r>
              <a:rPr lang="fr-FR" sz="2400" i="1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fr-FR" sz="2000" i="1" dirty="0" smtClean="0">
                <a:latin typeface="+mj-lt"/>
              </a:rPr>
              <a:t>                évalue l’envahissement </a:t>
            </a:r>
            <a:r>
              <a:rPr lang="fr-FR" sz="2000" i="1" dirty="0" err="1" smtClean="0">
                <a:latin typeface="+mj-lt"/>
              </a:rPr>
              <a:t>parietal</a:t>
            </a:r>
            <a:r>
              <a:rPr lang="fr-FR" sz="2000" i="1" dirty="0" smtClean="0">
                <a:latin typeface="+mj-lt"/>
              </a:rPr>
              <a:t>.    S=90%  .  </a:t>
            </a:r>
            <a:r>
              <a:rPr lang="fr-FR" sz="2000" i="1" dirty="0" err="1" smtClean="0">
                <a:latin typeface="+mj-lt"/>
              </a:rPr>
              <a:t>Sp</a:t>
            </a:r>
            <a:r>
              <a:rPr lang="fr-FR" sz="2000" i="1" dirty="0" smtClean="0">
                <a:latin typeface="+mj-lt"/>
              </a:rPr>
              <a:t>=100%</a:t>
            </a:r>
          </a:p>
          <a:p>
            <a:pPr>
              <a:buNone/>
            </a:pPr>
            <a:r>
              <a:rPr lang="fr-FR" sz="2000" i="1" dirty="0" smtClean="0">
                <a:latin typeface="+mj-lt"/>
              </a:rPr>
              <a:t>                visualise les ADP </a:t>
            </a:r>
            <a:r>
              <a:rPr lang="fr-FR" sz="2000" i="1" dirty="0" err="1" smtClean="0">
                <a:latin typeface="+mj-lt"/>
              </a:rPr>
              <a:t>périrectales</a:t>
            </a:r>
            <a:r>
              <a:rPr lang="fr-FR" sz="2000" i="1" dirty="0" smtClean="0">
                <a:latin typeface="+mj-lt"/>
              </a:rPr>
              <a:t> si  &gt; 5-10mm.  S = faible.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</a:t>
            </a:r>
            <a:r>
              <a:rPr lang="fr-FR" sz="2400" i="1" dirty="0" smtClean="0">
                <a:latin typeface="+mj-lt"/>
              </a:rPr>
              <a:t>b /  IRM: </a:t>
            </a:r>
            <a:r>
              <a:rPr lang="fr-FR" sz="2000" dirty="0" smtClean="0">
                <a:latin typeface="+mj-lt"/>
              </a:rPr>
              <a:t>examen de référence .Evalue l’infiltration pariétale; </a:t>
            </a:r>
            <a:endParaRPr lang="fr-FR" sz="2000" i="1" dirty="0" smtClean="0">
              <a:latin typeface="+mj-lt"/>
            </a:endParaRPr>
          </a:p>
          <a:p>
            <a:pPr>
              <a:buNone/>
            </a:pPr>
            <a:r>
              <a:rPr lang="fr-FR" sz="2000" i="1" dirty="0" smtClean="0">
                <a:latin typeface="+mj-lt"/>
              </a:rPr>
              <a:t>                </a:t>
            </a:r>
            <a:r>
              <a:rPr lang="fr-FR" sz="2000" dirty="0" smtClean="0">
                <a:latin typeface="+mj-lt"/>
              </a:rPr>
              <a:t>est à la base de l’indication d’un </a:t>
            </a:r>
            <a:r>
              <a:rPr lang="fr-FR" sz="2000" dirty="0" err="1" smtClean="0">
                <a:latin typeface="+mj-lt"/>
              </a:rPr>
              <a:t>trt</a:t>
            </a:r>
            <a:r>
              <a:rPr lang="fr-FR" sz="2000" dirty="0" smtClean="0">
                <a:latin typeface="+mj-lt"/>
              </a:rPr>
              <a:t>  </a:t>
            </a:r>
            <a:r>
              <a:rPr lang="fr-FR" sz="2000" dirty="0" err="1" smtClean="0">
                <a:latin typeface="+mj-lt"/>
              </a:rPr>
              <a:t>préop</a:t>
            </a:r>
            <a:r>
              <a:rPr lang="fr-FR" sz="2000" dirty="0" smtClean="0">
                <a:latin typeface="+mj-lt"/>
              </a:rPr>
              <a:t>  </a:t>
            </a:r>
            <a:r>
              <a:rPr lang="fr-FR" sz="2000" dirty="0" err="1" smtClean="0">
                <a:latin typeface="+mj-lt"/>
              </a:rPr>
              <a:t>Rx</a:t>
            </a:r>
            <a:r>
              <a:rPr lang="fr-FR" sz="2000" dirty="0" smtClean="0">
                <a:latin typeface="+mj-lt"/>
              </a:rPr>
              <a:t> /Chimio.</a:t>
            </a:r>
          </a:p>
          <a:p>
            <a:pPr>
              <a:buNone/>
            </a:pPr>
            <a:r>
              <a:rPr lang="fr-FR" sz="2000" i="1" dirty="0" smtClean="0">
                <a:latin typeface="+mj-lt"/>
              </a:rPr>
              <a:t>           </a:t>
            </a:r>
            <a:r>
              <a:rPr lang="fr-FR" sz="2400" i="1" dirty="0" smtClean="0">
                <a:latin typeface="+mj-lt"/>
              </a:rPr>
              <a:t>c /  TDM abdomino-pelvienne </a:t>
            </a:r>
            <a:r>
              <a:rPr lang="fr-FR" sz="2000" i="1" dirty="0" smtClean="0">
                <a:latin typeface="+mj-lt"/>
              </a:rPr>
              <a:t>:  </a:t>
            </a:r>
            <a:r>
              <a:rPr lang="fr-FR" sz="2000" dirty="0" smtClean="0">
                <a:latin typeface="+mj-lt"/>
              </a:rPr>
              <a:t>S et </a:t>
            </a:r>
            <a:r>
              <a:rPr lang="fr-FR" sz="2000" dirty="0" err="1" smtClean="0">
                <a:latin typeface="+mj-lt"/>
              </a:rPr>
              <a:t>Sp</a:t>
            </a:r>
            <a:r>
              <a:rPr lang="fr-FR" sz="2000" dirty="0" smtClean="0">
                <a:latin typeface="+mj-lt"/>
              </a:rPr>
              <a:t> faible . Permet de préciser</a:t>
            </a:r>
          </a:p>
          <a:p>
            <a:pPr>
              <a:buNone/>
            </a:pPr>
            <a:r>
              <a:rPr lang="fr-FR" sz="2000" i="1" dirty="0" smtClean="0">
                <a:latin typeface="+mj-lt"/>
              </a:rPr>
              <a:t>                                </a:t>
            </a:r>
            <a:r>
              <a:rPr lang="fr-FR" sz="2000" dirty="0" smtClean="0">
                <a:latin typeface="+mj-lt"/>
              </a:rPr>
              <a:t> l’extension au-delà de la paroi rectale ,</a:t>
            </a:r>
            <a:r>
              <a:rPr lang="fr-FR" sz="2000" dirty="0" err="1" smtClean="0">
                <a:latin typeface="+mj-lt"/>
              </a:rPr>
              <a:t>meta</a:t>
            </a:r>
            <a:r>
              <a:rPr lang="fr-FR" sz="2000" dirty="0" smtClean="0">
                <a:latin typeface="+mj-lt"/>
              </a:rPr>
              <a:t> , ADP.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        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              </a:t>
            </a:r>
          </a:p>
          <a:p>
            <a:pPr>
              <a:buNone/>
            </a:pPr>
            <a:r>
              <a:rPr lang="fr-FR" sz="2400" i="1" dirty="0" smtClean="0">
                <a:latin typeface="+mj-lt"/>
              </a:rPr>
              <a:t>             </a:t>
            </a:r>
            <a:endParaRPr lang="fr-FR" sz="2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IV-  DIAGNOSTIC 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                                              </a:t>
            </a:r>
          </a:p>
          <a:p>
            <a:pPr>
              <a:buNone/>
            </a:pPr>
            <a:r>
              <a:rPr lang="fr-FR" dirty="0" smtClean="0"/>
              <a:t>                                                                                                            </a:t>
            </a:r>
            <a:r>
              <a:rPr lang="fr-FR" dirty="0" smtClean="0">
                <a:latin typeface="+mj-lt"/>
              </a:rPr>
              <a:t>L’ EXTENSION  A DISTANCE est appréciée par :</a:t>
            </a:r>
          </a:p>
          <a:p>
            <a:pPr>
              <a:buNone/>
            </a:pPr>
            <a:endParaRPr lang="fr-FR" dirty="0" smtClean="0">
              <a:latin typeface="+mj-lt"/>
            </a:endParaRPr>
          </a:p>
          <a:p>
            <a:pPr>
              <a:buNone/>
            </a:pPr>
            <a:r>
              <a:rPr lang="fr-FR" dirty="0" smtClean="0">
                <a:latin typeface="+mj-lt"/>
              </a:rPr>
              <a:t>   + l’examen clinique / </a:t>
            </a:r>
            <a:r>
              <a:rPr lang="fr-FR" dirty="0" err="1" smtClean="0">
                <a:latin typeface="+mj-lt"/>
              </a:rPr>
              <a:t>Troisier</a:t>
            </a:r>
            <a:r>
              <a:rPr lang="fr-FR" dirty="0" smtClean="0">
                <a:latin typeface="+mj-lt"/>
              </a:rPr>
              <a:t> , ascite, nodules péritonéaux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+ un scanner TAP / méta. Synchrones </a:t>
            </a:r>
            <a:r>
              <a:rPr lang="fr-FR" dirty="0" err="1" smtClean="0">
                <a:latin typeface="+mj-lt"/>
              </a:rPr>
              <a:t>ds</a:t>
            </a:r>
            <a:r>
              <a:rPr lang="fr-FR" dirty="0" smtClean="0">
                <a:latin typeface="+mj-lt"/>
              </a:rPr>
              <a:t> 20%.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+ une coloscopie totale / </a:t>
            </a:r>
            <a:r>
              <a:rPr lang="fr-FR" dirty="0" err="1" smtClean="0">
                <a:latin typeface="+mj-lt"/>
              </a:rPr>
              <a:t>Kc</a:t>
            </a:r>
            <a:r>
              <a:rPr lang="fr-FR" dirty="0" smtClean="0">
                <a:latin typeface="+mj-lt"/>
              </a:rPr>
              <a:t> synchrones , polypes ( 10% )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  + une </a:t>
            </a:r>
            <a:r>
              <a:rPr lang="fr-FR" dirty="0" err="1" smtClean="0">
                <a:latin typeface="+mj-lt"/>
              </a:rPr>
              <a:t>Rx</a:t>
            </a:r>
            <a:r>
              <a:rPr lang="fr-FR" dirty="0" smtClean="0">
                <a:latin typeface="+mj-lt"/>
              </a:rPr>
              <a:t> thoracique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5760</TotalTime>
  <Words>1551</Words>
  <Application>Microsoft Office PowerPoint</Application>
  <PresentationFormat>Affichage à l'écran (4:3)</PresentationFormat>
  <Paragraphs>221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Débit</vt:lpstr>
      <vt:lpstr>Le cancer du rectum</vt:lpstr>
      <vt:lpstr>              I- INTRODUCTION.  </vt:lpstr>
      <vt:lpstr>         II- EPIDEMIOLOGIE  1</vt:lpstr>
      <vt:lpstr>        II- EPIDEMIOLOGIE  2</vt:lpstr>
      <vt:lpstr>          III-    ANAT- PATH</vt:lpstr>
      <vt:lpstr>        IV-  DIAGNOSTIC  1</vt:lpstr>
      <vt:lpstr>          IV-  DIAGNOSTIC  2</vt:lpstr>
      <vt:lpstr>         IV-  DIAGNOSTIC  3</vt:lpstr>
      <vt:lpstr>          IV-  DIAGNOSTIC  4</vt:lpstr>
      <vt:lpstr>        V-  DG. DIFFERENTIEL</vt:lpstr>
      <vt:lpstr>     VI-  FORMES CLINIQUES       </vt:lpstr>
      <vt:lpstr>            VII-  TRAITEMENT   1</vt:lpstr>
      <vt:lpstr>        VII-  TRAITEMENT   2</vt:lpstr>
      <vt:lpstr>        VII-  TRAITEMENT   3</vt:lpstr>
      <vt:lpstr>        VIII-  PRONOSTIC </vt:lpstr>
      <vt:lpstr>           IX-  SURVEILLANCE</vt:lpstr>
      <vt:lpstr>            X-  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cancer du rectum</dc:title>
  <dc:creator>ency-education.com</dc:creator>
  <cp:lastModifiedBy>hp</cp:lastModifiedBy>
  <cp:revision>311</cp:revision>
  <dcterms:created xsi:type="dcterms:W3CDTF">2015-10-20T17:53:13Z</dcterms:created>
  <dcterms:modified xsi:type="dcterms:W3CDTF">2015-11-05T21:49:07Z</dcterms:modified>
</cp:coreProperties>
</file>