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>
      <p:cViewPr varScale="1">
        <p:scale>
          <a:sx n="70" d="100"/>
          <a:sy n="70" d="100"/>
        </p:scale>
        <p:origin x="8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701D2-0774-46D8-B3BF-C5EF4F853A74}" type="datetimeFigureOut">
              <a:rPr lang="fr-FR" smtClean="0"/>
              <a:pPr/>
              <a:t>26/01/2017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1F067-7F54-4CEC-9D19-29F7C7C4D94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3966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3107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5870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9089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9187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20166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8498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8176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5643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423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7450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263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30786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822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0643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9786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4474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0328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8043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6574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4174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9544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9744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734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1863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F067-7F54-4CEC-9D19-29F7C7C4D941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037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3AAC-6398-4871-9FD9-8883926D9A6F}" type="datetimeFigureOut">
              <a:rPr lang="fr-FR" smtClean="0"/>
              <a:pPr/>
              <a:t>26/01/2017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BD77-5A5D-4F79-9A99-4E50FF093E8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3AAC-6398-4871-9FD9-8883926D9A6F}" type="datetimeFigureOut">
              <a:rPr lang="fr-FR" smtClean="0"/>
              <a:pPr/>
              <a:t>26/01/2017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BD77-5A5D-4F79-9A99-4E50FF093E8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3AAC-6398-4871-9FD9-8883926D9A6F}" type="datetimeFigureOut">
              <a:rPr lang="fr-FR" smtClean="0"/>
              <a:pPr/>
              <a:t>26/01/2017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BD77-5A5D-4F79-9A99-4E50FF093E8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3AAC-6398-4871-9FD9-8883926D9A6F}" type="datetimeFigureOut">
              <a:rPr lang="fr-FR" smtClean="0"/>
              <a:pPr/>
              <a:t>26/01/2017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BD77-5A5D-4F79-9A99-4E50FF093E8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3AAC-6398-4871-9FD9-8883926D9A6F}" type="datetimeFigureOut">
              <a:rPr lang="fr-FR" smtClean="0"/>
              <a:pPr/>
              <a:t>26/01/2017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BD77-5A5D-4F79-9A99-4E50FF093E8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3AAC-6398-4871-9FD9-8883926D9A6F}" type="datetimeFigureOut">
              <a:rPr lang="fr-FR" smtClean="0"/>
              <a:pPr/>
              <a:t>26/01/2017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BD77-5A5D-4F79-9A99-4E50FF093E8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3AAC-6398-4871-9FD9-8883926D9A6F}" type="datetimeFigureOut">
              <a:rPr lang="fr-FR" smtClean="0"/>
              <a:pPr/>
              <a:t>26/01/2017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BD77-5A5D-4F79-9A99-4E50FF093E8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3AAC-6398-4871-9FD9-8883926D9A6F}" type="datetimeFigureOut">
              <a:rPr lang="fr-FR" smtClean="0"/>
              <a:pPr/>
              <a:t>26/01/2017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BD77-5A5D-4F79-9A99-4E50FF093E8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3AAC-6398-4871-9FD9-8883926D9A6F}" type="datetimeFigureOut">
              <a:rPr lang="fr-FR" smtClean="0"/>
              <a:pPr/>
              <a:t>26/01/2017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BD77-5A5D-4F79-9A99-4E50FF093E8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3AAC-6398-4871-9FD9-8883926D9A6F}" type="datetimeFigureOut">
              <a:rPr lang="fr-FR" smtClean="0"/>
              <a:pPr/>
              <a:t>26/01/2017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BD77-5A5D-4F79-9A99-4E50FF093E8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3AAC-6398-4871-9FD9-8883926D9A6F}" type="datetimeFigureOut">
              <a:rPr lang="fr-FR" smtClean="0"/>
              <a:pPr/>
              <a:t>26/01/2017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0FBD77-5A5D-4F79-9A99-4E50FF093E8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5C3AAC-6398-4871-9FD9-8883926D9A6F}" type="datetimeFigureOut">
              <a:rPr lang="fr-FR" smtClean="0"/>
              <a:pPr/>
              <a:t>26/01/2017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0FBD77-5A5D-4F79-9A99-4E50FF093E8A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u="sng" dirty="0" smtClean="0">
                <a:latin typeface="Comic Sans MS" pitchFamily="66" charset="0"/>
              </a:rPr>
              <a:t>Cancer du pancréas exocrine</a:t>
            </a:r>
            <a:endParaRPr lang="fr-FR" b="1" u="sng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7854696" cy="1752600"/>
          </a:xfrm>
        </p:spPr>
        <p:txBody>
          <a:bodyPr/>
          <a:lstStyle/>
          <a:p>
            <a:r>
              <a:rPr lang="fr-FR" dirty="0" smtClean="0"/>
              <a:t>DR LEMDAOUI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857232"/>
            <a:ext cx="7772400" cy="549832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/>
              <a:t>Les formes révélées par une complication:</a:t>
            </a:r>
          </a:p>
          <a:p>
            <a:pPr>
              <a:buNone/>
            </a:pPr>
            <a:r>
              <a:rPr lang="fr-FR" dirty="0" smtClean="0"/>
              <a:t>	une phlébite: sont rares</a:t>
            </a:r>
          </a:p>
          <a:p>
            <a:pPr>
              <a:buNone/>
            </a:pPr>
            <a:r>
              <a:rPr lang="fr-FR" dirty="0" smtClean="0"/>
              <a:t>	une obstruction digestive avec vomissements importants: 3%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u="sng" dirty="0" smtClean="0"/>
              <a:t>Examen clinique:</a:t>
            </a:r>
          </a:p>
          <a:p>
            <a:pPr>
              <a:buNone/>
            </a:pPr>
            <a:r>
              <a:rPr lang="fr-FR" dirty="0" smtClean="0"/>
              <a:t>L’examen clinique complet doit rechercher:</a:t>
            </a:r>
          </a:p>
          <a:p>
            <a:pPr>
              <a:buNone/>
            </a:pPr>
            <a:r>
              <a:rPr lang="fr-FR" dirty="0" smtClean="0"/>
              <a:t>	-une grosse vésicule (loi de Courvoisier Terrier)</a:t>
            </a:r>
          </a:p>
          <a:p>
            <a:pPr>
              <a:buNone/>
            </a:pPr>
            <a:r>
              <a:rPr lang="fr-FR" dirty="0" smtClean="0"/>
              <a:t>	-HPM évocatrice de métastases hépatiques.</a:t>
            </a:r>
          </a:p>
          <a:p>
            <a:pPr>
              <a:buNone/>
            </a:pPr>
            <a:r>
              <a:rPr lang="fr-FR" dirty="0" smtClean="0"/>
              <a:t>	-ADP sus claviculaire gauche de Troisier</a:t>
            </a:r>
          </a:p>
          <a:p>
            <a:pPr>
              <a:buNone/>
            </a:pPr>
            <a:r>
              <a:rPr lang="fr-FR" dirty="0" smtClean="0"/>
              <a:t>	-carcinose péritonéale: ascite, nodule ombilical ou toucher rectal: nodule du CSD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Examens complémentaires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Bilan biologique:</a:t>
            </a:r>
          </a:p>
          <a:p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Biologie courante:</a:t>
            </a:r>
          </a:p>
          <a:p>
            <a:pPr>
              <a:buNone/>
            </a:pPr>
            <a:r>
              <a:rPr lang="fr-FR" dirty="0" smtClean="0"/>
              <a:t>	-un diabète d’installation récente est dans 15 à 20 % des cas.</a:t>
            </a:r>
          </a:p>
          <a:p>
            <a:pPr>
              <a:buNone/>
            </a:pPr>
            <a:r>
              <a:rPr lang="fr-FR" dirty="0" smtClean="0"/>
              <a:t>	-l’élévation des enzymes pancréatiques est inconstante et non spécifique</a:t>
            </a:r>
          </a:p>
          <a:p>
            <a:pPr>
              <a:buNone/>
            </a:pPr>
            <a:r>
              <a:rPr lang="fr-FR" dirty="0" smtClean="0"/>
              <a:t>    -la cholestase n’est que la traduction de la compression de la voie biliaire principale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Marqueurs tumoraux:</a:t>
            </a:r>
          </a:p>
          <a:p>
            <a:pPr>
              <a:buNone/>
            </a:pPr>
            <a:r>
              <a:rPr lang="fr-FR" dirty="0" smtClean="0"/>
              <a:t>  -l’élévation des marqueurs tumoraux  CA 19.9 et ACE respectivement dans 80 et 28 %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285728"/>
            <a:ext cx="8215370" cy="6069832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Bilan radiologique:</a:t>
            </a:r>
          </a:p>
          <a:p>
            <a:pPr>
              <a:buNone/>
            </a:pPr>
            <a:r>
              <a:rPr lang="fr-FR" dirty="0" smtClean="0"/>
              <a:t>Intérêt: diagnostic et bilan d’extension, geste TRT en même temps.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u="sng" dirty="0" smtClean="0"/>
              <a:t>Echographie:  </a:t>
            </a:r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intention (sensibilité 65-78 %)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diagnostique la tumeur si taille est &gt; 2 cm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signes indirects: une double dilatation des VBP et pancréatiques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u="sng" dirty="0" smtClean="0"/>
              <a:t>TDM  abdominale: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meilleure sensibilité que l’échographie pour le diagnostic de masse pancréatique (77 à 85 %) et de malignité (90 %)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	précision de l’envahissement vasculaire &gt; à l’artériographie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	diagnostic de métastases hépatiques et péritonéales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u="sng" dirty="0" smtClean="0"/>
              <a:t>L’échoendoscopie: 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	examen de référence dans le bilan d’extension locorégional et surtout diagnostic d’envahissement ganglionnaire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	examen du corps et de la queue à travers la paroi gastrique, examen de la tête à travers le duodénum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u="sng" dirty="0" smtClean="0"/>
              <a:t>La laparoscopie: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sz="2600" dirty="0" smtClean="0"/>
              <a:t>diagnostic de carcinose péritonéale (93 à 97 %), des métastases passées inaperçues dans 25 % des 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285728"/>
            <a:ext cx="8215370" cy="60698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u="sng" dirty="0" smtClean="0"/>
              <a:t>La cholangiopancréatographie par voie rétrograde endoscopique: CPRE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	</a:t>
            </a:r>
            <a:r>
              <a:rPr lang="fr-FR" sz="2400" dirty="0" smtClean="0"/>
              <a:t>en cas de doute sur la malignité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/>
              <a:t>	objective une double sténose sur la VBP et du Wirsung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/>
              <a:t>	+/- brossage pour étude cytologique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/>
              <a:t>	+/- biopsies transpapillaires</a:t>
            </a:r>
          </a:p>
          <a:p>
            <a:pPr>
              <a:buNone/>
            </a:pPr>
            <a:r>
              <a:rPr lang="fr-FR" dirty="0" smtClean="0"/>
              <a:t>	intérêt en cas d’attitude d’emblée palliative avec mise en place de prothèse +++</a:t>
            </a:r>
          </a:p>
          <a:p>
            <a:pPr>
              <a:buFont typeface="Wingdings" pitchFamily="2" charset="2"/>
              <a:buChar char="Ø"/>
            </a:pPr>
            <a:r>
              <a:rPr lang="fr-FR" sz="2800" u="sng" dirty="0" smtClean="0"/>
              <a:t>Autres:</a:t>
            </a:r>
          </a:p>
          <a:p>
            <a:pPr>
              <a:buNone/>
            </a:pPr>
            <a:r>
              <a:rPr lang="fr-FR" dirty="0" smtClean="0"/>
              <a:t>	-wirsungo IRM</a:t>
            </a:r>
          </a:p>
          <a:p>
            <a:pPr>
              <a:buNone/>
            </a:pPr>
            <a:r>
              <a:rPr lang="fr-FR" dirty="0" smtClean="0"/>
              <a:t>	-tomographie d’émission de positrons (PET Scan)</a:t>
            </a:r>
          </a:p>
          <a:p>
            <a:pPr>
              <a:buNone/>
            </a:pPr>
            <a:r>
              <a:rPr lang="fr-FR" dirty="0" smtClean="0"/>
              <a:t>	-artériographie coeliomésentérique abandonnée</a:t>
            </a:r>
          </a:p>
          <a:p>
            <a:pPr>
              <a:buNone/>
            </a:pPr>
            <a:r>
              <a:rPr lang="fr-FR" dirty="0" smtClean="0"/>
              <a:t>	-ponction écho guidée ou </a:t>
            </a:r>
            <a:r>
              <a:rPr lang="fr-FR" dirty="0" err="1" smtClean="0"/>
              <a:t>scannoguidée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Formes cliniques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Formes topographiques et symptomatiques:</a:t>
            </a:r>
          </a:p>
          <a:p>
            <a:r>
              <a:rPr lang="fr-FR" dirty="0" smtClean="0"/>
              <a:t>Cancer de la tête du pancréas: forme ictérique typique</a:t>
            </a:r>
          </a:p>
          <a:p>
            <a:pPr lvl="1"/>
            <a:r>
              <a:rPr lang="fr-FR" dirty="0" smtClean="0"/>
              <a:t>Ictère nu + prurit (lésions de grattage): installation insidieuse</a:t>
            </a:r>
          </a:p>
          <a:p>
            <a:pPr lvl="1"/>
            <a:r>
              <a:rPr lang="fr-FR" dirty="0" smtClean="0"/>
              <a:t>Syndrome de malabsorption: </a:t>
            </a:r>
            <a:r>
              <a:rPr lang="fr-FR" dirty="0" err="1" smtClean="0"/>
              <a:t>stéatorhées</a:t>
            </a:r>
            <a:r>
              <a:rPr lang="fr-FR" dirty="0" smtClean="0"/>
              <a:t>, vit liposoluble</a:t>
            </a:r>
          </a:p>
          <a:p>
            <a:pPr lvl="1"/>
            <a:r>
              <a:rPr lang="fr-FR" dirty="0" smtClean="0"/>
              <a:t>Amaigrissement, AEG</a:t>
            </a:r>
          </a:p>
          <a:p>
            <a:pPr lvl="1"/>
            <a:r>
              <a:rPr lang="fr-FR" dirty="0" smtClean="0"/>
              <a:t>Douleurs abdominales</a:t>
            </a:r>
          </a:p>
          <a:p>
            <a:pPr lvl="1"/>
            <a:r>
              <a:rPr lang="fr-FR" dirty="0" smtClean="0"/>
              <a:t>Examen clinique:</a:t>
            </a:r>
          </a:p>
          <a:p>
            <a:pPr lvl="2"/>
            <a:r>
              <a:rPr lang="fr-FR" dirty="0" smtClean="0"/>
              <a:t>Grosse </a:t>
            </a:r>
            <a:r>
              <a:rPr lang="fr-FR" dirty="0" err="1" smtClean="0"/>
              <a:t>vesicule</a:t>
            </a:r>
            <a:r>
              <a:rPr lang="fr-FR" dirty="0" smtClean="0"/>
              <a:t> palpable</a:t>
            </a:r>
          </a:p>
          <a:p>
            <a:pPr lvl="2"/>
            <a:r>
              <a:rPr lang="fr-FR" dirty="0" err="1" smtClean="0"/>
              <a:t>Exceptionnelement</a:t>
            </a:r>
            <a:r>
              <a:rPr lang="fr-FR" dirty="0" smtClean="0"/>
              <a:t> masse épigastrique</a:t>
            </a:r>
          </a:p>
          <a:p>
            <a:pPr lvl="2"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Cancer du corps: forme douloureuse</a:t>
            </a:r>
          </a:p>
          <a:p>
            <a:pPr>
              <a:buNone/>
            </a:pPr>
            <a:r>
              <a:rPr lang="fr-FR" dirty="0" smtClean="0"/>
              <a:t>	-douleur +++: syndrome </a:t>
            </a:r>
            <a:r>
              <a:rPr lang="fr-FR" dirty="0" err="1" smtClean="0"/>
              <a:t>pnacréatico</a:t>
            </a:r>
            <a:r>
              <a:rPr lang="fr-FR" dirty="0" smtClean="0"/>
              <a:t> solaire de Chauffard</a:t>
            </a:r>
          </a:p>
          <a:p>
            <a:pPr>
              <a:buNone/>
            </a:pPr>
            <a:r>
              <a:rPr lang="fr-FR" dirty="0" smtClean="0"/>
              <a:t>	-AEG, amaigrissement</a:t>
            </a:r>
          </a:p>
          <a:p>
            <a:pPr>
              <a:buNone/>
            </a:pPr>
            <a:r>
              <a:rPr lang="fr-FR" dirty="0" smtClean="0"/>
              <a:t>	-examen pauvre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Cancer de la queue: forme tumorale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Formes compliquées:</a:t>
            </a:r>
          </a:p>
          <a:p>
            <a:pPr lvl="1"/>
            <a:r>
              <a:rPr lang="fr-FR" dirty="0" smtClean="0"/>
              <a:t>Métastases hépatiques et péritonéales</a:t>
            </a:r>
          </a:p>
          <a:p>
            <a:pPr lvl="1"/>
            <a:r>
              <a:rPr lang="fr-FR" dirty="0" smtClean="0"/>
              <a:t>Ascite néoplasique ou par compression portale</a:t>
            </a:r>
          </a:p>
          <a:p>
            <a:pPr lvl="1"/>
            <a:r>
              <a:rPr lang="fr-FR" dirty="0" smtClean="0"/>
              <a:t>Thromboses veineuse</a:t>
            </a:r>
          </a:p>
          <a:p>
            <a:pPr lvl="1"/>
            <a:r>
              <a:rPr lang="fr-FR" dirty="0" smtClean="0"/>
              <a:t>Angiocholite </a:t>
            </a:r>
          </a:p>
          <a:p>
            <a:pPr lvl="1"/>
            <a:r>
              <a:rPr lang="fr-FR" dirty="0" err="1" smtClean="0"/>
              <a:t>Hgie</a:t>
            </a:r>
            <a:r>
              <a:rPr lang="fr-FR" dirty="0" smtClean="0"/>
              <a:t> digestive</a:t>
            </a:r>
          </a:p>
          <a:p>
            <a:pPr lvl="1"/>
            <a:r>
              <a:rPr lang="fr-FR" dirty="0" smtClean="0"/>
              <a:t>Sténose duodénale pylorique ou colique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différentiel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Forme ictérique: </a:t>
            </a:r>
          </a:p>
          <a:p>
            <a:pPr lvl="1"/>
            <a:r>
              <a:rPr lang="fr-FR" dirty="0" smtClean="0"/>
              <a:t>LVBP: </a:t>
            </a:r>
            <a:r>
              <a:rPr lang="fr-FR" dirty="0" err="1" smtClean="0"/>
              <a:t>vesicule</a:t>
            </a:r>
            <a:r>
              <a:rPr lang="fr-FR" dirty="0" smtClean="0"/>
              <a:t> </a:t>
            </a:r>
            <a:r>
              <a:rPr lang="fr-FR" dirty="0" err="1" smtClean="0"/>
              <a:t>scléro</a:t>
            </a:r>
            <a:r>
              <a:rPr lang="fr-FR" dirty="0" smtClean="0"/>
              <a:t> </a:t>
            </a:r>
            <a:r>
              <a:rPr lang="fr-FR" dirty="0" err="1" smtClean="0"/>
              <a:t>atrophiqu</a:t>
            </a:r>
            <a:r>
              <a:rPr lang="fr-FR" dirty="0" smtClean="0"/>
              <a:t>, EE</a:t>
            </a:r>
          </a:p>
          <a:p>
            <a:pPr lvl="1"/>
            <a:r>
              <a:rPr lang="fr-FR" dirty="0" err="1" smtClean="0"/>
              <a:t>Kc</a:t>
            </a:r>
            <a:r>
              <a:rPr lang="fr-FR" dirty="0" smtClean="0"/>
              <a:t> du hile: pas de dilatation des VB</a:t>
            </a:r>
          </a:p>
          <a:p>
            <a:pPr lvl="1"/>
            <a:r>
              <a:rPr lang="fr-FR" dirty="0" err="1" smtClean="0"/>
              <a:t>Kc</a:t>
            </a:r>
            <a:r>
              <a:rPr lang="fr-FR" dirty="0" smtClean="0"/>
              <a:t> des voies biliaires: </a:t>
            </a:r>
            <a:r>
              <a:rPr lang="fr-FR" dirty="0" err="1" smtClean="0"/>
              <a:t>bili</a:t>
            </a:r>
            <a:r>
              <a:rPr lang="fr-FR" dirty="0" smtClean="0"/>
              <a:t> IRM, EE</a:t>
            </a:r>
          </a:p>
          <a:p>
            <a:pPr lvl="1"/>
            <a:r>
              <a:rPr lang="fr-FR" dirty="0" smtClean="0"/>
              <a:t>Lésions ampullaires: endoscopie + biopsie</a:t>
            </a:r>
          </a:p>
          <a:p>
            <a:pPr lvl="1"/>
            <a:r>
              <a:rPr lang="fr-FR" dirty="0" smtClean="0"/>
              <a:t>Pancréatite chronique</a:t>
            </a:r>
          </a:p>
          <a:p>
            <a:pPr lvl="1"/>
            <a:r>
              <a:rPr lang="fr-FR" dirty="0" smtClean="0"/>
              <a:t>Forme </a:t>
            </a:r>
            <a:r>
              <a:rPr lang="fr-FR" dirty="0" err="1" smtClean="0"/>
              <a:t>anictérique</a:t>
            </a:r>
            <a:r>
              <a:rPr lang="fr-FR" dirty="0" smtClean="0"/>
              <a:t>:</a:t>
            </a:r>
          </a:p>
          <a:p>
            <a:pPr lvl="1">
              <a:buNone/>
            </a:pPr>
            <a:r>
              <a:rPr lang="fr-FR" dirty="0" smtClean="0"/>
              <a:t>	pancréatite chronique</a:t>
            </a:r>
          </a:p>
          <a:p>
            <a:pPr lvl="1">
              <a:buNone/>
            </a:pPr>
            <a:r>
              <a:rPr lang="fr-FR" dirty="0" smtClean="0"/>
              <a:t>	autres tumeurs pancréatiques: </a:t>
            </a:r>
            <a:r>
              <a:rPr lang="fr-FR" dirty="0" err="1" smtClean="0"/>
              <a:t>cystadénome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Buts:</a:t>
            </a:r>
          </a:p>
          <a:p>
            <a:pPr lvl="1"/>
            <a:r>
              <a:rPr lang="fr-FR" dirty="0" err="1" smtClean="0"/>
              <a:t>Exérese</a:t>
            </a:r>
            <a:r>
              <a:rPr lang="fr-FR" dirty="0" smtClean="0"/>
              <a:t> de la lésion</a:t>
            </a:r>
          </a:p>
          <a:p>
            <a:pPr lvl="1"/>
            <a:r>
              <a:rPr lang="fr-FR" dirty="0" smtClean="0"/>
              <a:t>Supprimer la rétention biliaire et éviter la sténose duodénale</a:t>
            </a:r>
          </a:p>
          <a:p>
            <a:pPr lvl="1"/>
            <a:r>
              <a:rPr lang="fr-FR" dirty="0" smtClean="0"/>
              <a:t>Enfin atténuer la douleur</a:t>
            </a:r>
          </a:p>
          <a:p>
            <a:pPr lvl="1">
              <a:buNone/>
            </a:pPr>
            <a:endParaRPr lang="fr-FR" dirty="0" smtClean="0"/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fr-FR" sz="3000" dirty="0" smtClean="0"/>
              <a:t>Moyens thérapeutiques:</a:t>
            </a:r>
          </a:p>
          <a:p>
            <a:pPr lvl="1">
              <a:buNone/>
            </a:pPr>
            <a:r>
              <a:rPr lang="fr-FR" dirty="0" smtClean="0"/>
              <a:t>A. Traitement chirurgical à visée curative: </a:t>
            </a:r>
            <a:r>
              <a:rPr lang="fr-FR" dirty="0" err="1" smtClean="0"/>
              <a:t>exérese</a:t>
            </a:r>
            <a:r>
              <a:rPr lang="fr-FR" dirty="0" smtClean="0"/>
              <a:t> pancréatique</a:t>
            </a:r>
          </a:p>
          <a:p>
            <a:pPr lvl="1">
              <a:buNone/>
            </a:pPr>
            <a:r>
              <a:rPr lang="fr-FR" dirty="0" smtClean="0"/>
              <a:t>	1-pancréatectomie partielle:</a:t>
            </a:r>
          </a:p>
          <a:p>
            <a:pPr lvl="1">
              <a:buNone/>
            </a:pPr>
            <a:r>
              <a:rPr lang="fr-FR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u="sng" dirty="0" smtClean="0">
                <a:latin typeface="Comic Sans MS" pitchFamily="66" charset="0"/>
              </a:rPr>
              <a:t>Définition / intérêt de la question</a:t>
            </a:r>
            <a:endParaRPr lang="fr-FR" sz="3200" u="sng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Comic Sans MS" pitchFamily="66" charset="0"/>
              </a:rPr>
              <a:t>C’est l’ensemble des </a:t>
            </a:r>
            <a:r>
              <a:rPr lang="fr-FR" u="sng" dirty="0" smtClean="0">
                <a:latin typeface="Comic Sans MS" pitchFamily="66" charset="0"/>
              </a:rPr>
              <a:t>tumeurs malignes </a:t>
            </a:r>
            <a:r>
              <a:rPr lang="fr-FR" dirty="0" smtClean="0">
                <a:latin typeface="Comic Sans MS" pitchFamily="66" charset="0"/>
              </a:rPr>
              <a:t>développées aux dépens de l’épithélium excréteur pancréatique.</a:t>
            </a:r>
          </a:p>
          <a:p>
            <a:r>
              <a:rPr lang="fr-FR" dirty="0" smtClean="0">
                <a:latin typeface="Comic Sans MS" pitchFamily="66" charset="0"/>
              </a:rPr>
              <a:t>Cancer </a:t>
            </a:r>
            <a:r>
              <a:rPr lang="fr-FR" u="sng" dirty="0" smtClean="0">
                <a:solidFill>
                  <a:srgbClr val="FF0000"/>
                </a:solidFill>
                <a:latin typeface="Comic Sans MS" pitchFamily="66" charset="0"/>
              </a:rPr>
              <a:t>grave</a:t>
            </a:r>
            <a:r>
              <a:rPr lang="fr-FR" dirty="0" smtClean="0">
                <a:latin typeface="Comic Sans MS" pitchFamily="66" charset="0"/>
              </a:rPr>
              <a:t>: propagation rapide</a:t>
            </a:r>
          </a:p>
          <a:p>
            <a:r>
              <a:rPr lang="fr-FR" dirty="0" smtClean="0">
                <a:latin typeface="Comic Sans MS" pitchFamily="66" charset="0"/>
              </a:rPr>
              <a:t>Il a bénéficié des moyens d’investigation récents: écho-endoscopie (EE), TDM, IRM</a:t>
            </a:r>
          </a:p>
          <a:p>
            <a:r>
              <a:rPr lang="fr-FR" dirty="0" smtClean="0">
                <a:latin typeface="Comic Sans MS" pitchFamily="66" charset="0"/>
              </a:rPr>
              <a:t>Traitement essentiellement chirurgical</a:t>
            </a:r>
          </a:p>
          <a:p>
            <a:r>
              <a:rPr lang="fr-FR" dirty="0" smtClean="0">
                <a:latin typeface="Comic Sans MS" pitchFamily="66" charset="0"/>
              </a:rPr>
              <a:t>Résultats: généralement décevants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Duodénopancréatectomie</a:t>
            </a:r>
            <a:r>
              <a:rPr lang="fr-FR" dirty="0" smtClean="0"/>
              <a:t> céphalique: tumeur de la tête</a:t>
            </a:r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3000372"/>
            <a:ext cx="2707005" cy="257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3000372"/>
            <a:ext cx="237744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Splénopancréatectomie</a:t>
            </a:r>
            <a:r>
              <a:rPr lang="fr-FR" dirty="0" smtClean="0"/>
              <a:t> caudale: tumeur </a:t>
            </a:r>
            <a:r>
              <a:rPr lang="fr-FR" dirty="0" err="1" smtClean="0"/>
              <a:t>corporéocaudale</a:t>
            </a:r>
            <a:endParaRPr lang="fr-F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928934"/>
            <a:ext cx="2814638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2. Pancréatectomie subtotale, totale ou même élargie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B. Traitement chirurgical et instrumental palliatif:</a:t>
            </a:r>
          </a:p>
          <a:p>
            <a:pPr>
              <a:buNone/>
            </a:pPr>
            <a:r>
              <a:rPr lang="fr-FR" dirty="0" smtClean="0"/>
              <a:t>	pour la plupart des malades, le TRT n’est que palliatif et symptomatique</a:t>
            </a:r>
          </a:p>
          <a:p>
            <a:pPr>
              <a:buNone/>
            </a:pPr>
            <a:r>
              <a:rPr lang="fr-FR" dirty="0" smtClean="0"/>
              <a:t>	1. Le traitement de l’ictère néoplasique:</a:t>
            </a:r>
          </a:p>
          <a:p>
            <a:pPr>
              <a:buNone/>
            </a:pPr>
            <a:r>
              <a:rPr lang="fr-FR" dirty="0" smtClean="0"/>
              <a:t>	prothèse biliaire: mise par voie </a:t>
            </a:r>
            <a:r>
              <a:rPr lang="fr-FR" dirty="0" err="1" smtClean="0"/>
              <a:t>transhépatique</a:t>
            </a:r>
            <a:r>
              <a:rPr lang="fr-FR" dirty="0" smtClean="0"/>
              <a:t> ou endoscopique ou dérivation biliaire chirurgicale</a:t>
            </a:r>
          </a:p>
          <a:p>
            <a:pPr>
              <a:buNone/>
            </a:pPr>
            <a:r>
              <a:rPr lang="fr-FR" dirty="0" smtClean="0"/>
              <a:t>	2. L’obstruction duodénale:</a:t>
            </a:r>
          </a:p>
          <a:p>
            <a:pPr>
              <a:buNone/>
            </a:pPr>
            <a:r>
              <a:rPr lang="fr-FR" dirty="0" smtClean="0"/>
              <a:t>	survient chez 10 à 20 % des patients avec tumeur non </a:t>
            </a:r>
            <a:r>
              <a:rPr lang="fr-FR" dirty="0" err="1" smtClean="0"/>
              <a:t>résécable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dérivation digestive: </a:t>
            </a:r>
            <a:r>
              <a:rPr lang="fr-FR" dirty="0" err="1" smtClean="0"/>
              <a:t>gastroentéroanastomose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récemment: on peut utiliser des prothèses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La prise en charge de la douleur est essentielle</a:t>
            </a:r>
          </a:p>
          <a:p>
            <a:pPr>
              <a:buNone/>
            </a:pPr>
            <a:r>
              <a:rPr lang="fr-FR" dirty="0" smtClean="0"/>
              <a:t>	les antalgiques utilisés de façon graduelle: le recours aux morphiniques est fréquent</a:t>
            </a:r>
          </a:p>
          <a:p>
            <a:pPr>
              <a:buNone/>
            </a:pPr>
            <a:r>
              <a:rPr lang="fr-FR" dirty="0" smtClean="0"/>
              <a:t>	l’alcoolisation des nerfs splanchniques: soit par voie percutané </a:t>
            </a:r>
            <a:r>
              <a:rPr lang="fr-FR" dirty="0" err="1" smtClean="0"/>
              <a:t>échoguidé</a:t>
            </a:r>
            <a:r>
              <a:rPr lang="fr-FR" dirty="0" smtClean="0"/>
              <a:t> ou par TDM soit sous </a:t>
            </a:r>
            <a:r>
              <a:rPr lang="fr-FR" dirty="0" err="1" smtClean="0"/>
              <a:t>echoendoscopie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Lorsque une laparotomie exploratrice est indiquée la réalisation d’une </a:t>
            </a:r>
            <a:r>
              <a:rPr lang="fr-FR" dirty="0" err="1" smtClean="0"/>
              <a:t>splanchnicectomie</a:t>
            </a:r>
            <a:r>
              <a:rPr lang="fr-FR" dirty="0" smtClean="0"/>
              <a:t> </a:t>
            </a:r>
            <a:r>
              <a:rPr lang="fr-FR" dirty="0" err="1" smtClean="0"/>
              <a:t>transhiatale</a:t>
            </a:r>
            <a:r>
              <a:rPr lang="fr-FR" dirty="0" smtClean="0"/>
              <a:t> complète utilement les dérivations </a:t>
            </a:r>
            <a:r>
              <a:rPr lang="fr-FR" dirty="0" err="1" smtClean="0"/>
              <a:t>bilio</a:t>
            </a:r>
            <a:r>
              <a:rPr lang="fr-FR" dirty="0" smtClean="0"/>
              <a:t> et </a:t>
            </a:r>
            <a:r>
              <a:rPr lang="fr-FR" dirty="0" err="1" smtClean="0"/>
              <a:t>gastrodigestives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La radiothérapie externe dans un but  antalgique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u="sng" dirty="0" smtClean="0"/>
              <a:t>Résultats:</a:t>
            </a:r>
          </a:p>
          <a:p>
            <a:pPr lvl="1"/>
            <a:r>
              <a:rPr lang="fr-FR" dirty="0" smtClean="0"/>
              <a:t>Le taux de </a:t>
            </a:r>
            <a:r>
              <a:rPr lang="fr-FR" dirty="0" err="1" smtClean="0"/>
              <a:t>résécabilité</a:t>
            </a:r>
            <a:r>
              <a:rPr lang="fr-FR" dirty="0" smtClean="0"/>
              <a:t> des tumeurs pancréatiques céphaliques avoisine 20 %</a:t>
            </a:r>
          </a:p>
          <a:p>
            <a:pPr lvl="1"/>
            <a:r>
              <a:rPr lang="fr-FR" dirty="0" smtClean="0"/>
              <a:t>Celui des tumeurs caudales ou </a:t>
            </a:r>
            <a:r>
              <a:rPr lang="fr-FR" dirty="0" err="1" smtClean="0"/>
              <a:t>corporéocaudales</a:t>
            </a:r>
            <a:r>
              <a:rPr lang="fr-FR" dirty="0" smtClean="0"/>
              <a:t> est moindre</a:t>
            </a:r>
          </a:p>
          <a:p>
            <a:pPr lvl="1"/>
            <a:r>
              <a:rPr lang="fr-FR" dirty="0" smtClean="0"/>
              <a:t>Les résultats de l’</a:t>
            </a:r>
            <a:r>
              <a:rPr lang="fr-FR" dirty="0" err="1" smtClean="0"/>
              <a:t>exérese</a:t>
            </a:r>
            <a:r>
              <a:rPr lang="fr-FR" dirty="0" smtClean="0"/>
              <a:t> des ADK du pancréas sont décevants</a:t>
            </a:r>
          </a:p>
          <a:p>
            <a:pPr lvl="1"/>
            <a:r>
              <a:rPr lang="fr-FR" dirty="0" smtClean="0"/>
              <a:t>La médiane de survie après résection varie de 12 à 18 mois, survie à 5 ans après résection à visée curative = 20 à 25 %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fr-FR" b="1" u="sng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Rappel anatomique</a:t>
            </a:r>
            <a:endParaRPr lang="fr-FR" b="1" u="sng" dirty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Comic Sans MS" pitchFamily="66" charset="0"/>
              </a:rPr>
              <a:t>Le pancréas est une glande à la fois exocrine et endocrine profondément située en avant de la colonne dans la concavité de l’anse  duodénale où s’ouvrent ses canaux excréteurs.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r>
              <a:rPr lang="fr-FR" dirty="0" smtClean="0">
                <a:latin typeface="Comic Sans MS" pitchFamily="66" charset="0"/>
              </a:rPr>
              <a:t>On lui distingue 04 parties: la tête, l’isthme, le corps et la queue.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857364"/>
            <a:ext cx="3422999" cy="3399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14282" y="785794"/>
            <a:ext cx="5000660" cy="5857915"/>
          </a:xfrm>
        </p:spPr>
        <p:txBody>
          <a:bodyPr>
            <a:noAutofit/>
          </a:bodyPr>
          <a:lstStyle/>
          <a:p>
            <a:r>
              <a:rPr lang="fr-FR" sz="2400" b="1" u="sng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La tête</a:t>
            </a:r>
            <a:r>
              <a:rPr lang="fr-FR" sz="2000" dirty="0" smtClean="0">
                <a:latin typeface="Comic Sans MS" pitchFamily="66" charset="0"/>
              </a:rPr>
              <a:t> a des rapports 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intimes avec :                   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-le </a:t>
            </a:r>
            <a:r>
              <a:rPr lang="fr-FR" sz="2000" dirty="0" smtClean="0">
                <a:solidFill>
                  <a:srgbClr val="00B050"/>
                </a:solidFill>
                <a:latin typeface="Comic Sans MS" pitchFamily="66" charset="0"/>
              </a:rPr>
              <a:t>duodénum:</a:t>
            </a:r>
            <a:r>
              <a:rPr lang="fr-FR" sz="2000" dirty="0" smtClean="0">
                <a:latin typeface="Comic Sans MS" pitchFamily="66" charset="0"/>
              </a:rPr>
              <a:t> même vascularisation.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-</a:t>
            </a:r>
            <a:r>
              <a:rPr lang="fr-FR" sz="2000" b="1" dirty="0" smtClean="0">
                <a:solidFill>
                  <a:srgbClr val="FF0000"/>
                </a:solidFill>
                <a:latin typeface="Comic Sans MS" pitchFamily="66" charset="0"/>
              </a:rPr>
              <a:t>le cholédoque</a:t>
            </a:r>
            <a:r>
              <a:rPr lang="fr-FR" sz="2000" dirty="0" smtClean="0">
                <a:latin typeface="Comic Sans MS" pitchFamily="66" charset="0"/>
              </a:rPr>
              <a:t>: face post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-l’origine de la </a:t>
            </a:r>
            <a:r>
              <a:rPr lang="fr-FR" sz="2000" u="sng" dirty="0" smtClean="0">
                <a:latin typeface="Comic Sans MS" pitchFamily="66" charset="0"/>
              </a:rPr>
              <a:t>veine porte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-</a:t>
            </a:r>
            <a:r>
              <a:rPr lang="fr-FR" sz="2000" u="sng" dirty="0" smtClean="0">
                <a:latin typeface="Comic Sans MS" pitchFamily="66" charset="0"/>
              </a:rPr>
              <a:t>vaisseaux mésentériques supérieurs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-plus à distance: foie, vésicule, colon transverse en avant, VCI en arrière</a:t>
            </a:r>
          </a:p>
          <a:p>
            <a:pPr>
              <a:buNone/>
            </a:pPr>
            <a:endParaRPr lang="fr-FR" sz="2000" dirty="0" smtClean="0">
              <a:latin typeface="Comic Sans MS" pitchFamily="66" charset="0"/>
            </a:endParaRPr>
          </a:p>
          <a:p>
            <a:r>
              <a:rPr lang="fr-FR" sz="2400" b="1" u="sng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Le pancréas gauche</a:t>
            </a:r>
            <a:r>
              <a:rPr lang="fr-FR" sz="2000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-l’artère et la veine splénique, la VMI à distance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-l’estomac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-la rate</a:t>
            </a:r>
          </a:p>
          <a:p>
            <a:pPr>
              <a:buNone/>
            </a:pPr>
            <a:r>
              <a:rPr lang="fr-FR" sz="2000" dirty="0" smtClean="0">
                <a:latin typeface="Comic Sans MS" pitchFamily="66" charset="0"/>
              </a:rPr>
              <a:t>-l’aorte (+plexus solaire) et veine rénale gauche</a:t>
            </a:r>
            <a:endParaRPr lang="fr-FR" sz="20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785794"/>
            <a:ext cx="4626439" cy="34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88182" y="3786190"/>
            <a:ext cx="3092635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7554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Epidémiologie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500034" y="1785926"/>
            <a:ext cx="8043890" cy="4786322"/>
          </a:xfrm>
        </p:spPr>
        <p:txBody>
          <a:bodyPr>
            <a:normAutofit/>
          </a:bodyPr>
          <a:lstStyle/>
          <a:p>
            <a:pPr>
              <a:buNone/>
            </a:pPr>
            <a:endParaRPr lang="fr-FR" b="1" u="sng" dirty="0" smtClean="0"/>
          </a:p>
          <a:p>
            <a:r>
              <a:rPr lang="fr-FR" b="1" u="sng" dirty="0" smtClean="0"/>
              <a:t>Descriptive:</a:t>
            </a:r>
          </a:p>
          <a:p>
            <a:pPr lvl="1">
              <a:buFont typeface="Wingdings" pitchFamily="2" charset="2"/>
              <a:buChar char="q"/>
            </a:pPr>
            <a:r>
              <a:rPr lang="fr-FR" dirty="0" smtClean="0"/>
              <a:t>Incidence: en++ les 4 dernières décennies 2700Ncas/ans France</a:t>
            </a:r>
          </a:p>
          <a:p>
            <a:pPr lvl="1">
              <a:buNone/>
            </a:pPr>
            <a:endParaRPr lang="fr-FR" dirty="0" smtClean="0"/>
          </a:p>
          <a:p>
            <a:pPr lvl="1">
              <a:buFont typeface="Wingdings" pitchFamily="2" charset="2"/>
              <a:buChar char="q"/>
            </a:pPr>
            <a:r>
              <a:rPr lang="fr-FR" dirty="0" smtClean="0"/>
              <a:t>Sexe: homme,sexe-ratio:1à3 selon les pays</a:t>
            </a:r>
          </a:p>
          <a:p>
            <a:pPr lvl="1">
              <a:buNone/>
            </a:pPr>
            <a:endParaRPr lang="fr-FR" dirty="0" smtClean="0"/>
          </a:p>
          <a:p>
            <a:pPr lvl="1">
              <a:buFont typeface="Wingdings" pitchFamily="2" charset="2"/>
              <a:buChar char="q"/>
            </a:pPr>
            <a:r>
              <a:rPr lang="fr-FR" dirty="0" smtClean="0"/>
              <a:t>Age :sujet âgé: pic :75-79ans; rare avant 45ans</a:t>
            </a:r>
          </a:p>
          <a:p>
            <a:pPr lvl="1">
              <a:buNone/>
            </a:pPr>
            <a:endParaRPr lang="fr-FR" dirty="0" smtClean="0"/>
          </a:p>
          <a:p>
            <a:pPr lvl="1">
              <a:buFont typeface="Wingdings" pitchFamily="2" charset="2"/>
              <a:buChar char="q"/>
            </a:pPr>
            <a:r>
              <a:rPr lang="fr-FR" dirty="0" smtClean="0"/>
              <a:t>Statut socio économique élevé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r>
              <a:rPr lang="fr-FR" b="1" u="sng" dirty="0" smtClean="0"/>
              <a:t>Causale: Facteurs de risque:</a:t>
            </a:r>
          </a:p>
          <a:p>
            <a:pPr>
              <a:buNone/>
            </a:pPr>
            <a:r>
              <a:rPr lang="fr-FR" dirty="0" smtClean="0"/>
              <a:t>*pathologies pancréatiques:</a:t>
            </a:r>
          </a:p>
          <a:p>
            <a:pPr>
              <a:buNone/>
            </a:pPr>
            <a:r>
              <a:rPr lang="fr-FR" dirty="0" smtClean="0"/>
              <a:t>    -pancréatite chronique</a:t>
            </a:r>
          </a:p>
          <a:p>
            <a:pPr>
              <a:buNone/>
            </a:pPr>
            <a:r>
              <a:rPr lang="fr-FR" dirty="0" smtClean="0"/>
              <a:t>    -tumeurs bénignes intra  canalaires :papillaire, kyste mucineux </a:t>
            </a:r>
          </a:p>
          <a:p>
            <a:pPr>
              <a:buNone/>
            </a:pPr>
            <a:r>
              <a:rPr lang="fr-FR" dirty="0" smtClean="0"/>
              <a:t>    -diabète: surtout après 50 ans</a:t>
            </a:r>
          </a:p>
          <a:p>
            <a:pPr>
              <a:buNone/>
            </a:pPr>
            <a:r>
              <a:rPr lang="fr-FR" dirty="0" smtClean="0"/>
              <a:t>*facteurs d’environnement:</a:t>
            </a:r>
          </a:p>
          <a:p>
            <a:pPr>
              <a:buNone/>
            </a:pPr>
            <a:r>
              <a:rPr lang="fr-FR" dirty="0" smtClean="0"/>
              <a:t>   -amines aromatiques: cigarette, industrie de pétrochimie</a:t>
            </a:r>
          </a:p>
          <a:p>
            <a:pPr>
              <a:buNone/>
            </a:pPr>
            <a:r>
              <a:rPr lang="fr-FR" dirty="0" smtClean="0"/>
              <a:t>   -rôle protecteurs :légumes et fibres.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Anatomie pathologique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Tumeurs canalaires:90%</a:t>
            </a:r>
          </a:p>
          <a:p>
            <a:r>
              <a:rPr lang="fr-FR" dirty="0" smtClean="0"/>
              <a:t>Localisation intra glandulaire:</a:t>
            </a:r>
          </a:p>
          <a:p>
            <a:pPr>
              <a:buNone/>
            </a:pPr>
            <a:r>
              <a:rPr lang="fr-FR" dirty="0" smtClean="0"/>
              <a:t>	-la tête: 60 à 70 %. ++ fréquente</a:t>
            </a:r>
          </a:p>
          <a:p>
            <a:pPr>
              <a:buNone/>
            </a:pPr>
            <a:r>
              <a:rPr lang="fr-FR" dirty="0" smtClean="0"/>
              <a:t>	-corps: 13 à 15 %</a:t>
            </a:r>
          </a:p>
          <a:p>
            <a:pPr>
              <a:buNone/>
            </a:pPr>
            <a:r>
              <a:rPr lang="fr-FR" dirty="0" smtClean="0"/>
              <a:t>	-queue: 5 à 10 %</a:t>
            </a:r>
          </a:p>
          <a:p>
            <a:pPr>
              <a:buNone/>
            </a:pPr>
            <a:r>
              <a:rPr lang="fr-FR" dirty="0" smtClean="0"/>
              <a:t>	les cancers multifocaux ou de l’ensemble de la glande  = 10 à 20 % des cas.</a:t>
            </a:r>
          </a:p>
          <a:p>
            <a:r>
              <a:rPr lang="fr-FR" dirty="0" smtClean="0"/>
              <a:t>Macroscopie:</a:t>
            </a:r>
          </a:p>
          <a:p>
            <a:pPr>
              <a:buNone/>
            </a:pPr>
            <a:r>
              <a:rPr lang="fr-FR" dirty="0" smtClean="0"/>
              <a:t>	-forme squirrheuse: blanc-jaunâtre</a:t>
            </a:r>
          </a:p>
          <a:p>
            <a:pPr>
              <a:buNone/>
            </a:pPr>
            <a:r>
              <a:rPr lang="fr-FR" dirty="0" smtClean="0"/>
              <a:t>	-forme encéphaloide: grisâtre molle (- fréquente)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357166"/>
            <a:ext cx="8286808" cy="5998394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Microscopie: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ADK  = 75 à 80 % des cas</a:t>
            </a:r>
          </a:p>
          <a:p>
            <a:pPr lvl="1">
              <a:buNone/>
            </a:pPr>
            <a:r>
              <a:rPr lang="fr-FR" dirty="0" smtClean="0"/>
              <a:t>Plus rares sont:</a:t>
            </a:r>
          </a:p>
          <a:p>
            <a:pPr lvl="1">
              <a:buNone/>
            </a:pPr>
            <a:r>
              <a:rPr lang="fr-FR" dirty="0" smtClean="0"/>
              <a:t>-les carcinomes anaplasiques à cellules géantes (5%)</a:t>
            </a:r>
          </a:p>
          <a:p>
            <a:pPr lvl="1">
              <a:buNone/>
            </a:pPr>
            <a:r>
              <a:rPr lang="fr-FR" dirty="0" smtClean="0"/>
              <a:t>-le carcinome épidermoide (4%)</a:t>
            </a:r>
          </a:p>
          <a:p>
            <a:pPr lvl="1">
              <a:buNone/>
            </a:pPr>
            <a:r>
              <a:rPr lang="fr-FR" dirty="0" smtClean="0"/>
              <a:t>-ADK mucineux ou colloïde (2 %)</a:t>
            </a:r>
          </a:p>
          <a:p>
            <a:pPr lvl="1">
              <a:buNone/>
            </a:pPr>
            <a:r>
              <a:rPr lang="fr-FR" dirty="0" smtClean="0"/>
              <a:t>-le cystadénocarcinome (1 à 2 %)</a:t>
            </a:r>
          </a:p>
          <a:p>
            <a:pPr lvl="1">
              <a:buNone/>
            </a:pPr>
            <a:r>
              <a:rPr lang="fr-FR" dirty="0" smtClean="0"/>
              <a:t>-le carcinome acineux (2%)</a:t>
            </a:r>
          </a:p>
          <a:p>
            <a:pPr lvl="1">
              <a:buNone/>
            </a:pPr>
            <a:endParaRPr lang="fr-FR" dirty="0" smtClean="0"/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fr-FR" sz="3000" dirty="0" smtClean="0"/>
              <a:t>L’extension tumorale: </a:t>
            </a:r>
          </a:p>
          <a:p>
            <a:pPr lvl="1">
              <a:buNone/>
            </a:pPr>
            <a:r>
              <a:rPr lang="fr-FR" dirty="0" smtClean="0"/>
              <a:t>Se fait vers les tissus péri pancréatiques:</a:t>
            </a:r>
          </a:p>
          <a:p>
            <a:pPr lvl="1">
              <a:buNone/>
            </a:pPr>
            <a:endParaRPr lang="fr-FR" dirty="0" smtClean="0"/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Envahissement péri nerveux, péri vasculaire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Lymphatique: la richesse et +++ du réseau lymphatique pancréatique expliquent que la dissémination lymphatique précède la diffusion hématogène.</a:t>
            </a:r>
          </a:p>
          <a:p>
            <a:pPr lvl="1"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algn="ctr"/>
            <a:r>
              <a:rPr lang="fr-FR" dirty="0" smtClean="0"/>
              <a:t>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1285860"/>
            <a:ext cx="8115328" cy="5286412"/>
          </a:xfrm>
        </p:spPr>
        <p:txBody>
          <a:bodyPr>
            <a:normAutofit lnSpcReduction="10000"/>
          </a:bodyPr>
          <a:lstStyle/>
          <a:p>
            <a:r>
              <a:rPr lang="fr-FR" b="1" u="sng" smtClean="0"/>
              <a:t>Circonstances de découverte: </a:t>
            </a:r>
            <a:endParaRPr lang="fr-FR" dirty="0" smtClean="0"/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souvent asymptomatique au stade précoce: l’apparition de signes cliniques traduit en général une tumeur déjà évoluée.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	signes fonctionnels: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 smtClean="0"/>
              <a:t>67 % des patients: une douleur abdominale ou un ictère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 smtClean="0"/>
              <a:t>56 % une perte de plus de 10 % du poids corporel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 smtClean="0"/>
              <a:t>26 % une douleur dorsale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 smtClean="0"/>
              <a:t>24 % des vomissements 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 smtClean="0"/>
              <a:t>19 % des difficultés de digestion 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 smtClean="0"/>
              <a:t>12 %  un prurit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328</TotalTime>
  <Words>759</Words>
  <Application>Microsoft Office PowerPoint</Application>
  <PresentationFormat>Affichage à l'écran (4:3)</PresentationFormat>
  <Paragraphs>214</Paragraphs>
  <Slides>25</Slides>
  <Notes>25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Comic Sans MS</vt:lpstr>
      <vt:lpstr>Constantia</vt:lpstr>
      <vt:lpstr>Wingdings</vt:lpstr>
      <vt:lpstr>Wingdings 2</vt:lpstr>
      <vt:lpstr>Débit</vt:lpstr>
      <vt:lpstr>Cancer du pancréas exocrine</vt:lpstr>
      <vt:lpstr>Définition / intérêt de la question</vt:lpstr>
      <vt:lpstr>Rappel anatomique</vt:lpstr>
      <vt:lpstr>Présentation PowerPoint</vt:lpstr>
      <vt:lpstr>Epidémiologie </vt:lpstr>
      <vt:lpstr>Présentation PowerPoint</vt:lpstr>
      <vt:lpstr>Anatomie pathologique </vt:lpstr>
      <vt:lpstr>Présentation PowerPoint</vt:lpstr>
      <vt:lpstr>Clinique </vt:lpstr>
      <vt:lpstr>Présentation PowerPoint</vt:lpstr>
      <vt:lpstr>Examens complémentaires</vt:lpstr>
      <vt:lpstr>Présentation PowerPoint</vt:lpstr>
      <vt:lpstr>Présentation PowerPoint</vt:lpstr>
      <vt:lpstr>Présentation PowerPoint</vt:lpstr>
      <vt:lpstr>Formes cliniques</vt:lpstr>
      <vt:lpstr>Présentation PowerPoint</vt:lpstr>
      <vt:lpstr>Présentation PowerPoint</vt:lpstr>
      <vt:lpstr>Diagnostic différentiel</vt:lpstr>
      <vt:lpstr>Traitement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naouel</dc:creator>
  <cp:lastModifiedBy>ACER</cp:lastModifiedBy>
  <cp:revision>56</cp:revision>
  <dcterms:created xsi:type="dcterms:W3CDTF">2009-10-20T08:02:02Z</dcterms:created>
  <dcterms:modified xsi:type="dcterms:W3CDTF">2017-01-26T13:56:29Z</dcterms:modified>
</cp:coreProperties>
</file>