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277" r:id="rId4"/>
    <p:sldId id="279" r:id="rId5"/>
    <p:sldId id="258" r:id="rId6"/>
    <p:sldId id="260" r:id="rId7"/>
    <p:sldId id="286" r:id="rId8"/>
    <p:sldId id="287" r:id="rId9"/>
    <p:sldId id="282" r:id="rId10"/>
    <p:sldId id="284" r:id="rId11"/>
    <p:sldId id="289" r:id="rId12"/>
    <p:sldId id="316" r:id="rId13"/>
    <p:sldId id="318" r:id="rId14"/>
    <p:sldId id="272" r:id="rId15"/>
    <p:sldId id="273" r:id="rId16"/>
    <p:sldId id="320" r:id="rId17"/>
    <p:sldId id="314" r:id="rId18"/>
    <p:sldId id="271" r:id="rId19"/>
    <p:sldId id="285" r:id="rId20"/>
    <p:sldId id="304" r:id="rId21"/>
    <p:sldId id="310" r:id="rId22"/>
    <p:sldId id="306" r:id="rId23"/>
    <p:sldId id="308" r:id="rId24"/>
    <p:sldId id="312" r:id="rId25"/>
    <p:sldId id="295" r:id="rId26"/>
    <p:sldId id="291" r:id="rId27"/>
    <p:sldId id="293" r:id="rId28"/>
    <p:sldId id="297" r:id="rId29"/>
    <p:sldId id="301" r:id="rId30"/>
    <p:sldId id="299" r:id="rId31"/>
    <p:sldId id="302" r:id="rId32"/>
    <p:sldId id="263" r:id="rId33"/>
    <p:sldId id="274" r:id="rId34"/>
    <p:sldId id="322" r:id="rId35"/>
    <p:sldId id="324" r:id="rId36"/>
    <p:sldId id="327" r:id="rId37"/>
    <p:sldId id="329" r:id="rId38"/>
    <p:sldId id="326" r:id="rId39"/>
    <p:sldId id="331" r:id="rId40"/>
    <p:sldId id="332" r:id="rId41"/>
    <p:sldId id="334" r:id="rId42"/>
    <p:sldId id="336" r:id="rId43"/>
    <p:sldId id="338" r:id="rId44"/>
    <p:sldId id="339" r:id="rId45"/>
    <p:sldId id="341" r:id="rId46"/>
    <p:sldId id="343" r:id="rId47"/>
    <p:sldId id="345" r:id="rId48"/>
    <p:sldId id="347" r:id="rId49"/>
    <p:sldId id="276" r:id="rId50"/>
    <p:sldId id="349" r:id="rId51"/>
    <p:sldId id="35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D72D0-BA69-7749-9115-AC7C1D78D241}" type="datetimeFigureOut">
              <a:rPr lang="fr-FR" smtClean="0"/>
              <a:t>10/11/2019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9DFDC-71BE-A946-BFAE-6F93CB3E9A41}" type="slidenum">
              <a:rPr lang="fr-FR" smtClean="0"/>
              <a:t>‹#›</a:t>
            </a:fld>
            <a:endParaRPr lang="fr-FR"/>
          </a:p>
        </p:txBody>
      </p:sp>
    </p:spTree>
    <p:extLst>
      <p:ext uri="{BB962C8B-B14F-4D97-AF65-F5344CB8AC3E}">
        <p14:creationId xmlns:p14="http://schemas.microsoft.com/office/powerpoint/2010/main" val="61621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pPr algn="just" eaLnBrk="1" hangingPunct="1"/>
            <a:r>
              <a:rPr lang="fr-FR" smtClean="0">
                <a:ea typeface="ＭＳ Ｐゴシック" pitchFamily="34" charset="-128"/>
              </a:rPr>
              <a:t>La responsabilité de l’environnement dans le développement des cancers colorectaux est maintenant un fait établi. Les données varient d’un pays à l’autre, sans doute parce que les causes du cancer colorectal diffèrent en partie Les études d’épidémiologie descriptive et les études expérimentales chez l’animal suggèrent que parmi les facteurs d’environnement, l’alimentation et la sédentarité jouent un rôle important dans l’étiologie de ces cancers, en plus de l’influence des facteurs génétiques. Pour un régime alimentaire favorisant la survenue d’un cancer digestif, </a:t>
            </a:r>
            <a:r>
              <a:rPr lang="fr-FR" b="1" smtClean="0">
                <a:ea typeface="ＭＳ Ｐゴシック" pitchFamily="34" charset="-128"/>
              </a:rPr>
              <a:t>il est possible que seuls seront atteints les sujets prédisposés génétiquement</a:t>
            </a:r>
            <a:r>
              <a:rPr lang="fr-FR" smtClean="0">
                <a:ea typeface="ＭＳ Ｐゴシック" pitchFamily="34" charset="-128"/>
              </a:rPr>
              <a:t>. Plusieurs études ont tenté de préciser quels étaient les facteurs intervenant dans la carcinogénèse : les résultats sont parfois contradictoires et </a:t>
            </a:r>
            <a:r>
              <a:rPr lang="fr-FR" b="1" smtClean="0">
                <a:ea typeface="ＭＳ Ｐゴシック" pitchFamily="34" charset="-128"/>
              </a:rPr>
              <a:t>il n’est pas encore possible de préconiser un régime ayant une authentique valeur préventive</a:t>
            </a:r>
            <a:r>
              <a:rPr lang="fr-FR" smtClean="0">
                <a:ea typeface="ＭＳ Ｐゴシック" pitchFamily="34" charset="-128"/>
              </a:rPr>
              <a:t>. Certains facteurs de risque alimentaires joueraient un rôle différent le long des différents segments intestinaux. En particulier, les légumes semblent jouer un rôle protecteur dans les dernières phase de la carcinogénèse tandis que les céréales raffinées, les graisses ajoutées, les charcuteries et les abats apparaissent comme des facteurs de risque tout au long de la séquence adénome-cancer . Un apport calorique élevé, une vie sédentaire sont des facteurs de risque intervenant dans la séquence adénome-cancer probablement par un hyperinsulinisme avec augmentation de l’IGF 1 (insuline growth factor).</a:t>
            </a:r>
          </a:p>
        </p:txBody>
      </p:sp>
    </p:spTree>
    <p:extLst>
      <p:ext uri="{BB962C8B-B14F-4D97-AF65-F5344CB8AC3E}">
        <p14:creationId xmlns:p14="http://schemas.microsoft.com/office/powerpoint/2010/main" val="201668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34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3C9BE646-6D7D-7444-BA3C-1613B989EF38}" type="slidenum">
              <a:rPr lang="fr-CA" altLang="x-none"/>
              <a:pPr eaLnBrk="1" hangingPunct="1"/>
              <a:t>29</a:t>
            </a:fld>
            <a:endParaRPr lang="fr-CA" altLang="x-none"/>
          </a:p>
        </p:txBody>
      </p:sp>
    </p:spTree>
    <p:extLst>
      <p:ext uri="{BB962C8B-B14F-4D97-AF65-F5344CB8AC3E}">
        <p14:creationId xmlns:p14="http://schemas.microsoft.com/office/powerpoint/2010/main" val="64068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39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43106CA9-C424-774C-BA38-489D5A6F18BB}" type="slidenum">
              <a:rPr lang="fr-CA" altLang="x-none"/>
              <a:pPr eaLnBrk="1" hangingPunct="1"/>
              <a:t>30</a:t>
            </a:fld>
            <a:endParaRPr lang="fr-CA" altLang="x-none"/>
          </a:p>
        </p:txBody>
      </p:sp>
    </p:spTree>
    <p:extLst>
      <p:ext uri="{BB962C8B-B14F-4D97-AF65-F5344CB8AC3E}">
        <p14:creationId xmlns:p14="http://schemas.microsoft.com/office/powerpoint/2010/main" val="75088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46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B0C114F3-721C-3E49-AE98-3C96858D6FF1}" type="slidenum">
              <a:rPr lang="fr-CA" altLang="x-none"/>
              <a:pPr eaLnBrk="1" hangingPunct="1"/>
              <a:t>38</a:t>
            </a:fld>
            <a:endParaRPr lang="fr-CA" altLang="x-none"/>
          </a:p>
        </p:txBody>
      </p:sp>
    </p:spTree>
    <p:extLst>
      <p:ext uri="{BB962C8B-B14F-4D97-AF65-F5344CB8AC3E}">
        <p14:creationId xmlns:p14="http://schemas.microsoft.com/office/powerpoint/2010/main" val="105281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2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52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F235E5FE-83C7-5745-B8E0-587C176DB1A8}" type="slidenum">
              <a:rPr lang="fr-CA" altLang="x-none"/>
              <a:pPr eaLnBrk="1" hangingPunct="1"/>
              <a:t>45</a:t>
            </a:fld>
            <a:endParaRPr lang="fr-CA" altLang="x-none"/>
          </a:p>
        </p:txBody>
      </p:sp>
    </p:spTree>
    <p:extLst>
      <p:ext uri="{BB962C8B-B14F-4D97-AF65-F5344CB8AC3E}">
        <p14:creationId xmlns:p14="http://schemas.microsoft.com/office/powerpoint/2010/main" val="53934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9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59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B41635F1-6252-ED44-A101-CDAC3BC3D7BA}" type="slidenum">
              <a:rPr lang="fr-CA" altLang="x-none"/>
              <a:pPr eaLnBrk="1" hangingPunct="1"/>
              <a:t>49</a:t>
            </a:fld>
            <a:endParaRPr lang="fr-CA" altLang="x-none"/>
          </a:p>
        </p:txBody>
      </p:sp>
    </p:spTree>
    <p:extLst>
      <p:ext uri="{BB962C8B-B14F-4D97-AF65-F5344CB8AC3E}">
        <p14:creationId xmlns:p14="http://schemas.microsoft.com/office/powerpoint/2010/main" val="198907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tLang="x-none"/>
          </a:p>
        </p:txBody>
      </p:sp>
      <p:sp>
        <p:nvSpPr>
          <p:cNvPr id="993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605DB7B7-5CD5-FB4E-871D-C9A5E2E2E002}" type="slidenum">
              <a:rPr lang="fr-CA" altLang="x-none"/>
              <a:pPr eaLnBrk="1" hangingPunct="1"/>
              <a:t>12</a:t>
            </a:fld>
            <a:endParaRPr lang="fr-CA" altLang="x-none"/>
          </a:p>
        </p:txBody>
      </p:sp>
    </p:spTree>
    <p:extLst>
      <p:ext uri="{BB962C8B-B14F-4D97-AF65-F5344CB8AC3E}">
        <p14:creationId xmlns:p14="http://schemas.microsoft.com/office/powerpoint/2010/main" val="104110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tLang="x-none"/>
          </a:p>
        </p:txBody>
      </p:sp>
      <p:sp>
        <p:nvSpPr>
          <p:cNvPr id="1003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36A6EA5F-2836-F64E-B0B8-0A2E6ACD44DE}" type="slidenum">
              <a:rPr lang="fr-CA" altLang="x-none"/>
              <a:pPr eaLnBrk="1" hangingPunct="1"/>
              <a:t>13</a:t>
            </a:fld>
            <a:endParaRPr lang="fr-CA" altLang="x-none"/>
          </a:p>
        </p:txBody>
      </p:sp>
    </p:spTree>
    <p:extLst>
      <p:ext uri="{BB962C8B-B14F-4D97-AF65-F5344CB8AC3E}">
        <p14:creationId xmlns:p14="http://schemas.microsoft.com/office/powerpoint/2010/main" val="158994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044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AEFB4E87-9120-684E-8721-985A08B211E1}" type="slidenum">
              <a:rPr lang="fr-CA" altLang="x-none"/>
              <a:pPr eaLnBrk="1" hangingPunct="1"/>
              <a:t>16</a:t>
            </a:fld>
            <a:endParaRPr lang="fr-CA" altLang="x-none"/>
          </a:p>
        </p:txBody>
      </p:sp>
    </p:spTree>
    <p:extLst>
      <p:ext uri="{BB962C8B-B14F-4D97-AF65-F5344CB8AC3E}">
        <p14:creationId xmlns:p14="http://schemas.microsoft.com/office/powerpoint/2010/main" val="60179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a:lstStyle/>
          <a:p>
            <a:pPr algn="just" eaLnBrk="1" hangingPunct="1"/>
            <a:endParaRPr lang="fr-FR" smtClean="0">
              <a:ea typeface="ＭＳ Ｐゴシック" pitchFamily="34" charset="-128"/>
            </a:endParaRPr>
          </a:p>
        </p:txBody>
      </p:sp>
    </p:spTree>
    <p:extLst>
      <p:ext uri="{BB962C8B-B14F-4D97-AF65-F5344CB8AC3E}">
        <p14:creationId xmlns:p14="http://schemas.microsoft.com/office/powerpoint/2010/main" val="22782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44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E60F9F33-34C2-3344-A643-7D6EE24516B2}" type="slidenum">
              <a:rPr lang="fr-CA" altLang="x-none"/>
              <a:pPr eaLnBrk="1" hangingPunct="1"/>
              <a:t>22</a:t>
            </a:fld>
            <a:endParaRPr lang="fr-CA" altLang="x-none"/>
          </a:p>
        </p:txBody>
      </p:sp>
    </p:spTree>
    <p:extLst>
      <p:ext uri="{BB962C8B-B14F-4D97-AF65-F5344CB8AC3E}">
        <p14:creationId xmlns:p14="http://schemas.microsoft.com/office/powerpoint/2010/main" val="148042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5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45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60F3A289-AC4A-8D4E-8620-01B657A7149B}" type="slidenum">
              <a:rPr lang="fr-CA" altLang="x-none"/>
              <a:pPr eaLnBrk="1" hangingPunct="1"/>
              <a:t>23</a:t>
            </a:fld>
            <a:endParaRPr lang="fr-CA" altLang="x-none"/>
          </a:p>
        </p:txBody>
      </p:sp>
    </p:spTree>
    <p:extLst>
      <p:ext uri="{BB962C8B-B14F-4D97-AF65-F5344CB8AC3E}">
        <p14:creationId xmlns:p14="http://schemas.microsoft.com/office/powerpoint/2010/main" val="130262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49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fr-FR" altLang="x-none"/>
          </a:p>
        </p:txBody>
      </p:sp>
      <p:sp>
        <p:nvSpPr>
          <p:cNvPr id="1249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2C6B0146-6943-9440-9C21-FBF78CFE95BC}" type="slidenum">
              <a:rPr lang="fr-CA" altLang="x-none"/>
              <a:pPr eaLnBrk="1" hangingPunct="1"/>
              <a:t>27</a:t>
            </a:fld>
            <a:endParaRPr lang="fr-CA" altLang="x-none"/>
          </a:p>
        </p:txBody>
      </p:sp>
    </p:spTree>
    <p:extLst>
      <p:ext uri="{BB962C8B-B14F-4D97-AF65-F5344CB8AC3E}">
        <p14:creationId xmlns:p14="http://schemas.microsoft.com/office/powerpoint/2010/main" val="128105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tLang="x-none"/>
          </a:p>
        </p:txBody>
      </p:sp>
      <p:sp>
        <p:nvSpPr>
          <p:cNvPr id="1310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fld id="{F18574F7-2412-FF45-A57B-5DD5F84E8096}" type="slidenum">
              <a:rPr lang="fr-CA" altLang="x-none"/>
              <a:pPr eaLnBrk="1" hangingPunct="1"/>
              <a:t>28</a:t>
            </a:fld>
            <a:endParaRPr lang="fr-CA" altLang="x-none"/>
          </a:p>
        </p:txBody>
      </p:sp>
    </p:spTree>
    <p:extLst>
      <p:ext uri="{BB962C8B-B14F-4D97-AF65-F5344CB8AC3E}">
        <p14:creationId xmlns:p14="http://schemas.microsoft.com/office/powerpoint/2010/main" val="21162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Cliquez et modifiez le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Cliquez et modifiez le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Cliquez et modifiez le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Cliquez et modifiez le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Cliquez et modifiez le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Cliquez et modifiez le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Cliquez et modifiez le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Cliquez et modifiez le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Cliquez et modifiez le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Feuille_de_calcul_Microsoft_Excel_97_-_20041.xls"/><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Feuille_de_calcul_Microsoft_Excel_97_-_20042.xls"/><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Tumeur_malign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hyperlink" Target="https://www.snfge.org/lexique#Muqueuse" TargetMode="External"/><Relationship Id="rId4" Type="http://schemas.openxmlformats.org/officeDocument/2006/relationships/hyperlink" Target="https://www.snfge.org/lexique#Pritoine" TargetMode="External"/><Relationship Id="rId1" Type="http://schemas.openxmlformats.org/officeDocument/2006/relationships/slideLayout" Target="../slideLayouts/slideLayout2.xml"/><Relationship Id="rId2" Type="http://schemas.openxmlformats.org/officeDocument/2006/relationships/hyperlink" Target="https://www.snfge.org/lexique#Mtastas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nfge.org/lexique#Hpatiqu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Cancer </a:t>
            </a:r>
            <a:r>
              <a:rPr lang="fr-CA" dirty="0" smtClean="0"/>
              <a:t>du Colon</a:t>
            </a:r>
            <a:endParaRPr lang="fr-FR" dirty="0"/>
          </a:p>
        </p:txBody>
      </p:sp>
      <p:sp>
        <p:nvSpPr>
          <p:cNvPr id="3" name="Sous-titre 2"/>
          <p:cNvSpPr>
            <a:spLocks noGrp="1"/>
          </p:cNvSpPr>
          <p:nvPr>
            <p:ph type="subTitle" idx="1"/>
          </p:nvPr>
        </p:nvSpPr>
        <p:spPr/>
        <p:txBody>
          <a:bodyPr>
            <a:normAutofit lnSpcReduction="10000"/>
          </a:bodyPr>
          <a:lstStyle/>
          <a:p>
            <a:r>
              <a:rPr lang="fr-FR" dirty="0" smtClean="0"/>
              <a:t>Dr Bicha</a:t>
            </a:r>
          </a:p>
          <a:p>
            <a:r>
              <a:rPr lang="fr-FR" dirty="0" smtClean="0"/>
              <a:t>Faculté 3 </a:t>
            </a:r>
            <a:r>
              <a:rPr lang="fr-FR" dirty="0" err="1" smtClean="0"/>
              <a:t>Boubenider</a:t>
            </a:r>
            <a:endParaRPr lang="fr-FR" dirty="0" smtClean="0"/>
          </a:p>
          <a:p>
            <a:r>
              <a:rPr lang="fr-FR" dirty="0" smtClean="0"/>
              <a:t>Service chirurgie B CHUC</a:t>
            </a:r>
            <a:endParaRPr lang="fr-FR" dirty="0"/>
          </a:p>
        </p:txBody>
      </p:sp>
    </p:spTree>
    <p:extLst>
      <p:ext uri="{BB962C8B-B14F-4D97-AF65-F5344CB8AC3E}">
        <p14:creationId xmlns:p14="http://schemas.microsoft.com/office/powerpoint/2010/main" val="1195379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EC3F227F-CFC3-4613-81E5-E2F670D0BD8B}" type="slidenum">
              <a:rPr lang="en-US" smtClean="0">
                <a:ea typeface="ＭＳ Ｐゴシック" pitchFamily="34" charset="-128"/>
              </a:rPr>
              <a:pPr/>
              <a:t>10</a:t>
            </a:fld>
            <a:endParaRPr lang="en-US" smtClean="0">
              <a:ea typeface="ＭＳ Ｐゴシック" pitchFamily="34" charset="-128"/>
            </a:endParaRPr>
          </a:p>
        </p:txBody>
      </p:sp>
      <p:sp>
        <p:nvSpPr>
          <p:cNvPr id="38914" name="Titre 1"/>
          <p:cNvSpPr>
            <a:spLocks noGrp="1"/>
          </p:cNvSpPr>
          <p:nvPr>
            <p:ph type="title" idx="4294967295"/>
          </p:nvPr>
        </p:nvSpPr>
        <p:spPr>
          <a:xfrm>
            <a:off x="2014538" y="644527"/>
            <a:ext cx="7772400" cy="762000"/>
          </a:xfrm>
        </p:spPr>
        <p:txBody>
          <a:bodyPr/>
          <a:lstStyle/>
          <a:p>
            <a:pPr>
              <a:defRPr/>
            </a:pPr>
            <a:r>
              <a:rPr lang="fr-FR" sz="2000" dirty="0" smtClean="0"/>
              <a:t>FACTEURS ENVIRONNEMENTAUX</a:t>
            </a:r>
            <a:endParaRPr lang="fr-FR" sz="2000" dirty="0"/>
          </a:p>
        </p:txBody>
      </p:sp>
      <p:sp>
        <p:nvSpPr>
          <p:cNvPr id="19460" name="Rectangle 28"/>
          <p:cNvSpPr>
            <a:spLocks noChangeArrowheads="1"/>
          </p:cNvSpPr>
          <p:nvPr/>
        </p:nvSpPr>
        <p:spPr bwMode="auto">
          <a:xfrm>
            <a:off x="2424114" y="1916114"/>
            <a:ext cx="2879725" cy="2835275"/>
          </a:xfrm>
          <a:prstGeom prst="rect">
            <a:avLst/>
          </a:prstGeom>
          <a:noFill/>
          <a:ln w="9525">
            <a:noFill/>
            <a:miter lim="800000"/>
            <a:headEnd/>
            <a:tailEnd/>
          </a:ln>
        </p:spPr>
        <p:txBody>
          <a:bodyPr>
            <a:spAutoFit/>
          </a:bodyPr>
          <a:lstStyle/>
          <a:p>
            <a:pPr algn="l" eaLnBrk="1" hangingPunct="1">
              <a:lnSpc>
                <a:spcPct val="140000"/>
              </a:lnSpc>
              <a:buClr>
                <a:srgbClr val="CC0000"/>
              </a:buClr>
              <a:buFont typeface="Wingdings" pitchFamily="2" charset="2"/>
              <a:buNone/>
            </a:pPr>
            <a:r>
              <a:rPr lang="fr-FR" sz="1600" b="1" dirty="0">
                <a:solidFill>
                  <a:srgbClr val="000080"/>
                </a:solidFill>
              </a:rPr>
              <a:t>Activité physique</a:t>
            </a:r>
          </a:p>
          <a:p>
            <a:pPr algn="l" eaLnBrk="1" hangingPunct="1">
              <a:lnSpc>
                <a:spcPct val="140000"/>
              </a:lnSpc>
              <a:buClr>
                <a:srgbClr val="CC0000"/>
              </a:buClr>
              <a:buFont typeface="Wingdings" pitchFamily="2" charset="2"/>
              <a:buNone/>
            </a:pPr>
            <a:r>
              <a:rPr lang="fr-FR" sz="1600" b="1" dirty="0">
                <a:solidFill>
                  <a:srgbClr val="000080"/>
                </a:solidFill>
              </a:rPr>
              <a:t>Poids normal</a:t>
            </a:r>
          </a:p>
          <a:p>
            <a:pPr algn="l" eaLnBrk="1" hangingPunct="1">
              <a:lnSpc>
                <a:spcPct val="140000"/>
              </a:lnSpc>
              <a:buClr>
                <a:srgbClr val="CC0000"/>
              </a:buClr>
              <a:buFont typeface="Wingdings" pitchFamily="2" charset="2"/>
              <a:buNone/>
            </a:pPr>
            <a:endParaRPr lang="fr-FR" sz="1600" b="1" dirty="0">
              <a:solidFill>
                <a:srgbClr val="000080"/>
              </a:solidFill>
            </a:endParaRPr>
          </a:p>
          <a:p>
            <a:pPr algn="l" eaLnBrk="1" hangingPunct="1">
              <a:lnSpc>
                <a:spcPct val="140000"/>
              </a:lnSpc>
              <a:buClr>
                <a:srgbClr val="CC0000"/>
              </a:buClr>
              <a:buFont typeface="Wingdings" pitchFamily="2" charset="2"/>
              <a:buNone/>
            </a:pPr>
            <a:r>
              <a:rPr lang="fr-FR" sz="1600" b="1" dirty="0">
                <a:solidFill>
                  <a:srgbClr val="000080"/>
                </a:solidFill>
              </a:rPr>
              <a:t>Fibres alimentaires (légumes, fruits)</a:t>
            </a:r>
          </a:p>
          <a:p>
            <a:pPr algn="l" eaLnBrk="1" hangingPunct="1">
              <a:lnSpc>
                <a:spcPct val="140000"/>
              </a:lnSpc>
              <a:buClr>
                <a:srgbClr val="CC0000"/>
              </a:buClr>
              <a:buFont typeface="Wingdings" pitchFamily="2" charset="2"/>
              <a:buNone/>
            </a:pPr>
            <a:r>
              <a:rPr lang="fr-FR" sz="1600" b="1" dirty="0">
                <a:solidFill>
                  <a:srgbClr val="000080"/>
                </a:solidFill>
              </a:rPr>
              <a:t>Vitamines (A, C, D, E)</a:t>
            </a:r>
          </a:p>
          <a:p>
            <a:pPr algn="l" eaLnBrk="1" hangingPunct="1">
              <a:lnSpc>
                <a:spcPct val="140000"/>
              </a:lnSpc>
              <a:buClr>
                <a:srgbClr val="CC0000"/>
              </a:buClr>
              <a:buFont typeface="Wingdings" pitchFamily="2" charset="2"/>
              <a:buNone/>
            </a:pPr>
            <a:r>
              <a:rPr lang="fr-FR" sz="1600" b="1" dirty="0">
                <a:solidFill>
                  <a:srgbClr val="000080"/>
                </a:solidFill>
              </a:rPr>
              <a:t>Calcium</a:t>
            </a:r>
          </a:p>
          <a:p>
            <a:pPr algn="l" eaLnBrk="1" hangingPunct="1">
              <a:lnSpc>
                <a:spcPct val="140000"/>
              </a:lnSpc>
              <a:buClr>
                <a:srgbClr val="CC0000"/>
              </a:buClr>
              <a:buFont typeface="Wingdings" pitchFamily="2" charset="2"/>
              <a:buNone/>
            </a:pPr>
            <a:r>
              <a:rPr lang="fr-FR" sz="1600" b="1" dirty="0" err="1">
                <a:solidFill>
                  <a:srgbClr val="000080"/>
                </a:solidFill>
              </a:rPr>
              <a:t>Anti-oxydants</a:t>
            </a:r>
            <a:endParaRPr lang="fr-FR" sz="1600" b="1" dirty="0">
              <a:solidFill>
                <a:srgbClr val="000080"/>
              </a:solidFill>
            </a:endParaRPr>
          </a:p>
        </p:txBody>
      </p:sp>
      <p:sp>
        <p:nvSpPr>
          <p:cNvPr id="19461" name="AutoShape 4"/>
          <p:cNvSpPr>
            <a:spLocks noChangeArrowheads="1"/>
          </p:cNvSpPr>
          <p:nvPr/>
        </p:nvSpPr>
        <p:spPr bwMode="auto">
          <a:xfrm>
            <a:off x="2843214" y="5151438"/>
            <a:ext cx="2593975" cy="1254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97 w 21600"/>
              <a:gd name="T13" fmla="*/ 2997 h 21600"/>
              <a:gd name="T14" fmla="*/ 18603 w 21600"/>
              <a:gd name="T15" fmla="*/ 18603 h 21600"/>
            </a:gdLst>
            <a:ahLst/>
            <a:cxnLst>
              <a:cxn ang="T8">
                <a:pos x="T0" y="T1"/>
              </a:cxn>
              <a:cxn ang="T9">
                <a:pos x="T2" y="T3"/>
              </a:cxn>
              <a:cxn ang="T10">
                <a:pos x="T4" y="T5"/>
              </a:cxn>
              <a:cxn ang="T11">
                <a:pos x="T6" y="T7"/>
              </a:cxn>
            </a:cxnLst>
            <a:rect l="T12" t="T13" r="T14" b="T15"/>
            <a:pathLst>
              <a:path w="21600" h="21600">
                <a:moveTo>
                  <a:pt x="0" y="0"/>
                </a:moveTo>
                <a:lnTo>
                  <a:pt x="2393" y="21600"/>
                </a:lnTo>
                <a:lnTo>
                  <a:pt x="19207" y="21600"/>
                </a:lnTo>
                <a:lnTo>
                  <a:pt x="21600" y="0"/>
                </a:lnTo>
                <a:close/>
              </a:path>
            </a:pathLst>
          </a:custGeom>
          <a:solidFill>
            <a:schemeClr val="accent1"/>
          </a:solidFill>
          <a:ln w="9525">
            <a:solidFill>
              <a:schemeClr val="tx1"/>
            </a:solidFill>
            <a:miter lim="800000"/>
            <a:headEnd/>
            <a:tailEnd/>
          </a:ln>
        </p:spPr>
        <p:txBody>
          <a:bodyPr wrap="none" anchor="ctr"/>
          <a:lstStyle/>
          <a:p>
            <a:pPr algn="l" eaLnBrk="1" hangingPunct="1"/>
            <a:endParaRPr lang="fr-FR">
              <a:latin typeface="Times New Roman" pitchFamily="18" charset="0"/>
            </a:endParaRPr>
          </a:p>
        </p:txBody>
      </p:sp>
      <p:sp>
        <p:nvSpPr>
          <p:cNvPr id="19462" name="AutoShape 7"/>
          <p:cNvSpPr>
            <a:spLocks noChangeArrowheads="1"/>
          </p:cNvSpPr>
          <p:nvPr/>
        </p:nvSpPr>
        <p:spPr bwMode="auto">
          <a:xfrm>
            <a:off x="6240464" y="5154613"/>
            <a:ext cx="2593975" cy="1254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97 w 21600"/>
              <a:gd name="T13" fmla="*/ 2997 h 21600"/>
              <a:gd name="T14" fmla="*/ 18603 w 21600"/>
              <a:gd name="T15" fmla="*/ 18603 h 21600"/>
            </a:gdLst>
            <a:ahLst/>
            <a:cxnLst>
              <a:cxn ang="T8">
                <a:pos x="T0" y="T1"/>
              </a:cxn>
              <a:cxn ang="T9">
                <a:pos x="T2" y="T3"/>
              </a:cxn>
              <a:cxn ang="T10">
                <a:pos x="T4" y="T5"/>
              </a:cxn>
              <a:cxn ang="T11">
                <a:pos x="T6" y="T7"/>
              </a:cxn>
            </a:cxnLst>
            <a:rect l="T12" t="T13" r="T14" b="T15"/>
            <a:pathLst>
              <a:path w="21600" h="21600">
                <a:moveTo>
                  <a:pt x="0" y="0"/>
                </a:moveTo>
                <a:lnTo>
                  <a:pt x="2393" y="21600"/>
                </a:lnTo>
                <a:lnTo>
                  <a:pt x="19207" y="21600"/>
                </a:lnTo>
                <a:lnTo>
                  <a:pt x="21600" y="0"/>
                </a:lnTo>
                <a:close/>
              </a:path>
            </a:pathLst>
          </a:custGeom>
          <a:solidFill>
            <a:srgbClr val="FF0000"/>
          </a:solidFill>
          <a:ln w="9525">
            <a:solidFill>
              <a:schemeClr val="tx1"/>
            </a:solidFill>
            <a:miter lim="800000"/>
            <a:headEnd/>
            <a:tailEnd/>
          </a:ln>
        </p:spPr>
        <p:txBody>
          <a:bodyPr wrap="none" anchor="ctr"/>
          <a:lstStyle/>
          <a:p>
            <a:pPr algn="l" eaLnBrk="1" hangingPunct="1"/>
            <a:endParaRPr lang="fr-FR">
              <a:latin typeface="Times New Roman" pitchFamily="18" charset="0"/>
            </a:endParaRPr>
          </a:p>
        </p:txBody>
      </p:sp>
      <p:sp>
        <p:nvSpPr>
          <p:cNvPr id="19463" name="Line 8"/>
          <p:cNvSpPr>
            <a:spLocks noChangeShapeType="1"/>
          </p:cNvSpPr>
          <p:nvPr/>
        </p:nvSpPr>
        <p:spPr bwMode="auto">
          <a:xfrm flipV="1">
            <a:off x="5900738" y="4827588"/>
            <a:ext cx="0" cy="1065212"/>
          </a:xfrm>
          <a:prstGeom prst="line">
            <a:avLst/>
          </a:prstGeom>
          <a:noFill/>
          <a:ln w="38100">
            <a:solidFill>
              <a:schemeClr val="tx1"/>
            </a:solidFill>
            <a:round/>
            <a:headEnd/>
            <a:tailEnd type="triangle" w="med" len="med"/>
          </a:ln>
        </p:spPr>
        <p:txBody>
          <a:bodyPr/>
          <a:lstStyle/>
          <a:p>
            <a:endParaRPr lang="fr-FR"/>
          </a:p>
        </p:txBody>
      </p:sp>
      <p:sp>
        <p:nvSpPr>
          <p:cNvPr id="19464" name="Line 9"/>
          <p:cNvSpPr>
            <a:spLocks noChangeShapeType="1"/>
          </p:cNvSpPr>
          <p:nvPr/>
        </p:nvSpPr>
        <p:spPr bwMode="auto">
          <a:xfrm>
            <a:off x="4135439" y="5464175"/>
            <a:ext cx="3432175" cy="0"/>
          </a:xfrm>
          <a:prstGeom prst="line">
            <a:avLst/>
          </a:prstGeom>
          <a:noFill/>
          <a:ln w="38100">
            <a:solidFill>
              <a:schemeClr val="tx1"/>
            </a:solidFill>
            <a:round/>
            <a:headEnd/>
            <a:tailEnd/>
          </a:ln>
        </p:spPr>
        <p:txBody>
          <a:bodyPr/>
          <a:lstStyle/>
          <a:p>
            <a:endParaRPr lang="fr-FR"/>
          </a:p>
        </p:txBody>
      </p:sp>
      <p:sp>
        <p:nvSpPr>
          <p:cNvPr id="19465" name="Line 10"/>
          <p:cNvSpPr>
            <a:spLocks noChangeShapeType="1"/>
          </p:cNvSpPr>
          <p:nvPr/>
        </p:nvSpPr>
        <p:spPr bwMode="auto">
          <a:xfrm flipV="1">
            <a:off x="4135438" y="5289551"/>
            <a:ext cx="0" cy="187325"/>
          </a:xfrm>
          <a:prstGeom prst="line">
            <a:avLst/>
          </a:prstGeom>
          <a:noFill/>
          <a:ln w="38100">
            <a:solidFill>
              <a:schemeClr val="tx1"/>
            </a:solidFill>
            <a:round/>
            <a:headEnd/>
            <a:tailEnd/>
          </a:ln>
        </p:spPr>
        <p:txBody>
          <a:bodyPr/>
          <a:lstStyle/>
          <a:p>
            <a:endParaRPr lang="fr-FR"/>
          </a:p>
        </p:txBody>
      </p:sp>
      <p:sp>
        <p:nvSpPr>
          <p:cNvPr id="19466" name="Line 11"/>
          <p:cNvSpPr>
            <a:spLocks noChangeShapeType="1"/>
          </p:cNvSpPr>
          <p:nvPr/>
        </p:nvSpPr>
        <p:spPr bwMode="auto">
          <a:xfrm flipV="1">
            <a:off x="7545388" y="5280026"/>
            <a:ext cx="0" cy="187325"/>
          </a:xfrm>
          <a:prstGeom prst="line">
            <a:avLst/>
          </a:prstGeom>
          <a:noFill/>
          <a:ln w="38100">
            <a:solidFill>
              <a:schemeClr val="tx1"/>
            </a:solidFill>
            <a:round/>
            <a:headEnd/>
            <a:tailEnd/>
          </a:ln>
        </p:spPr>
        <p:txBody>
          <a:bodyPr/>
          <a:lstStyle/>
          <a:p>
            <a:endParaRPr lang="fr-FR"/>
          </a:p>
        </p:txBody>
      </p:sp>
      <p:sp>
        <p:nvSpPr>
          <p:cNvPr id="19467" name="Rectangle 15"/>
          <p:cNvSpPr>
            <a:spLocks noChangeArrowheads="1"/>
          </p:cNvSpPr>
          <p:nvPr/>
        </p:nvSpPr>
        <p:spPr bwMode="auto">
          <a:xfrm>
            <a:off x="3143250" y="1196975"/>
            <a:ext cx="1321196" cy="523220"/>
          </a:xfrm>
          <a:prstGeom prst="rect">
            <a:avLst/>
          </a:prstGeom>
          <a:noFill/>
          <a:ln w="9525">
            <a:noFill/>
            <a:miter lim="800000"/>
            <a:headEnd/>
            <a:tailEnd/>
          </a:ln>
        </p:spPr>
        <p:txBody>
          <a:bodyPr wrap="none">
            <a:spAutoFit/>
          </a:bodyPr>
          <a:lstStyle/>
          <a:p>
            <a:pPr algn="l" eaLnBrk="1" hangingPunct="1">
              <a:lnSpc>
                <a:spcPct val="140000"/>
              </a:lnSpc>
              <a:spcBef>
                <a:spcPct val="20000"/>
              </a:spcBef>
            </a:pPr>
            <a:r>
              <a:rPr lang="fr-FR" sz="2000">
                <a:solidFill>
                  <a:srgbClr val="002060"/>
                </a:solidFill>
              </a:rPr>
              <a:t>Protecteurs</a:t>
            </a:r>
          </a:p>
        </p:txBody>
      </p:sp>
      <p:sp>
        <p:nvSpPr>
          <p:cNvPr id="19468" name="Rectangle 13"/>
          <p:cNvSpPr>
            <a:spLocks noChangeArrowheads="1"/>
          </p:cNvSpPr>
          <p:nvPr/>
        </p:nvSpPr>
        <p:spPr bwMode="auto">
          <a:xfrm>
            <a:off x="6269039" y="1835151"/>
            <a:ext cx="3805237" cy="2850011"/>
          </a:xfrm>
          <a:prstGeom prst="rect">
            <a:avLst/>
          </a:prstGeom>
          <a:noFill/>
          <a:ln w="9525">
            <a:noFill/>
            <a:miter lim="800000"/>
            <a:headEnd/>
            <a:tailEnd/>
          </a:ln>
        </p:spPr>
        <p:txBody>
          <a:bodyPr>
            <a:spAutoFit/>
          </a:bodyPr>
          <a:lstStyle/>
          <a:p>
            <a:pPr algn="l" eaLnBrk="1" hangingPunct="1">
              <a:lnSpc>
                <a:spcPct val="140000"/>
              </a:lnSpc>
            </a:pPr>
            <a:r>
              <a:rPr lang="fr-FR" sz="1600" b="1">
                <a:solidFill>
                  <a:srgbClr val="000080"/>
                </a:solidFill>
              </a:rPr>
              <a:t>Sédentarité</a:t>
            </a:r>
          </a:p>
          <a:p>
            <a:pPr algn="l" eaLnBrk="1" hangingPunct="1">
              <a:lnSpc>
                <a:spcPct val="140000"/>
              </a:lnSpc>
            </a:pPr>
            <a:r>
              <a:rPr lang="fr-FR" sz="1600" b="1">
                <a:solidFill>
                  <a:srgbClr val="000080"/>
                </a:solidFill>
              </a:rPr>
              <a:t>Surpoids</a:t>
            </a:r>
          </a:p>
          <a:p>
            <a:pPr algn="l" eaLnBrk="1" hangingPunct="1">
              <a:lnSpc>
                <a:spcPct val="140000"/>
              </a:lnSpc>
            </a:pPr>
            <a:r>
              <a:rPr lang="fr-FR" sz="1600" b="1">
                <a:solidFill>
                  <a:srgbClr val="000080"/>
                </a:solidFill>
              </a:rPr>
              <a:t>Apport excessif de calories</a:t>
            </a:r>
          </a:p>
          <a:p>
            <a:pPr algn="l" eaLnBrk="1" hangingPunct="1">
              <a:lnSpc>
                <a:spcPct val="140000"/>
              </a:lnSpc>
            </a:pPr>
            <a:r>
              <a:rPr lang="fr-FR" sz="1600" b="1">
                <a:solidFill>
                  <a:srgbClr val="000080"/>
                </a:solidFill>
              </a:rPr>
              <a:t>Régimes riches en protéines (notamment viandes rouges, grasses, grillées)</a:t>
            </a:r>
          </a:p>
          <a:p>
            <a:pPr algn="l" eaLnBrk="1" hangingPunct="1">
              <a:lnSpc>
                <a:spcPct val="140000"/>
              </a:lnSpc>
            </a:pPr>
            <a:r>
              <a:rPr lang="fr-FR" sz="1600" b="1">
                <a:solidFill>
                  <a:srgbClr val="000080"/>
                </a:solidFill>
              </a:rPr>
              <a:t>Régimes riches en graisses (notamment saturées, animales) </a:t>
            </a:r>
          </a:p>
          <a:p>
            <a:pPr algn="l" eaLnBrk="1" hangingPunct="1">
              <a:lnSpc>
                <a:spcPct val="140000"/>
              </a:lnSpc>
            </a:pPr>
            <a:r>
              <a:rPr lang="fr-FR" sz="1600" b="1">
                <a:solidFill>
                  <a:srgbClr val="000080"/>
                </a:solidFill>
              </a:rPr>
              <a:t>Alcool &amp; tabac (sur-risque modéré)</a:t>
            </a:r>
          </a:p>
        </p:txBody>
      </p:sp>
      <p:sp>
        <p:nvSpPr>
          <p:cNvPr id="19469" name="Rectangle 16"/>
          <p:cNvSpPr>
            <a:spLocks noChangeArrowheads="1"/>
          </p:cNvSpPr>
          <p:nvPr/>
        </p:nvSpPr>
        <p:spPr bwMode="auto">
          <a:xfrm>
            <a:off x="6959601" y="1268413"/>
            <a:ext cx="1045479" cy="523220"/>
          </a:xfrm>
          <a:prstGeom prst="rect">
            <a:avLst/>
          </a:prstGeom>
          <a:noFill/>
          <a:ln w="9525">
            <a:noFill/>
            <a:miter lim="800000"/>
            <a:headEnd/>
            <a:tailEnd/>
          </a:ln>
        </p:spPr>
        <p:txBody>
          <a:bodyPr wrap="none">
            <a:spAutoFit/>
          </a:bodyPr>
          <a:lstStyle/>
          <a:p>
            <a:pPr algn="l" eaLnBrk="1" hangingPunct="1">
              <a:lnSpc>
                <a:spcPct val="140000"/>
              </a:lnSpc>
              <a:spcBef>
                <a:spcPct val="20000"/>
              </a:spcBef>
            </a:pPr>
            <a:r>
              <a:rPr lang="fr-FR" sz="2000">
                <a:solidFill>
                  <a:srgbClr val="FF0000"/>
                </a:solidFill>
              </a:rPr>
              <a:t>Néfastes</a:t>
            </a:r>
          </a:p>
        </p:txBody>
      </p:sp>
    </p:spTree>
    <p:extLst>
      <p:ext uri="{BB962C8B-B14F-4D97-AF65-F5344CB8AC3E}">
        <p14:creationId xmlns:p14="http://schemas.microsoft.com/office/powerpoint/2010/main" val="194469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14338"/>
            <a:ext cx="8229600" cy="1214422"/>
          </a:xfrm>
        </p:spPr>
        <p:txBody>
          <a:bodyPr>
            <a:normAutofit/>
          </a:bodyPr>
          <a:lstStyle/>
          <a:p>
            <a:r>
              <a:rPr lang="fr-FR" sz="3200" dirty="0" smtClean="0">
                <a:solidFill>
                  <a:schemeClr val="tx1"/>
                </a:solidFill>
              </a:rPr>
              <a:t>FACTEURS GENETIQUES</a:t>
            </a:r>
            <a:endParaRPr lang="fr-FR" sz="3200" dirty="0">
              <a:solidFill>
                <a:schemeClr val="tx1"/>
              </a:solidFill>
            </a:endParaRPr>
          </a:p>
        </p:txBody>
      </p:sp>
      <p:sp>
        <p:nvSpPr>
          <p:cNvPr id="3" name="Espace réservé du contenu 2"/>
          <p:cNvSpPr>
            <a:spLocks noGrp="1"/>
          </p:cNvSpPr>
          <p:nvPr>
            <p:ph idx="1"/>
          </p:nvPr>
        </p:nvSpPr>
        <p:spPr>
          <a:xfrm>
            <a:off x="1524000" y="1285860"/>
            <a:ext cx="9144000" cy="5357850"/>
          </a:xfrm>
        </p:spPr>
        <p:txBody>
          <a:bodyPr>
            <a:normAutofit/>
          </a:bodyPr>
          <a:lstStyle/>
          <a:p>
            <a:pPr>
              <a:buFont typeface="Wingdings" pitchFamily="2" charset="2"/>
              <a:buChar char="Ø"/>
            </a:pPr>
            <a:r>
              <a:rPr lang="fr-FR" dirty="0" smtClean="0"/>
              <a:t>Sujets porteurs de maladies génétiquement déterminables:</a:t>
            </a:r>
          </a:p>
          <a:p>
            <a:pPr>
              <a:buFont typeface="Wingdings" pitchFamily="2" charset="2"/>
              <a:buChar char="§"/>
            </a:pPr>
            <a:r>
              <a:rPr lang="fr-FR" dirty="0" err="1" smtClean="0"/>
              <a:t>Polypose</a:t>
            </a:r>
            <a:r>
              <a:rPr lang="fr-FR" dirty="0" smtClean="0"/>
              <a:t> </a:t>
            </a:r>
            <a:r>
              <a:rPr lang="fr-FR" dirty="0" err="1" smtClean="0"/>
              <a:t>adénomateuse</a:t>
            </a:r>
            <a:r>
              <a:rPr lang="fr-FR" dirty="0" smtClean="0"/>
              <a:t> familiale(PAF).</a:t>
            </a:r>
          </a:p>
          <a:p>
            <a:pPr>
              <a:buFont typeface="Wingdings" pitchFamily="2" charset="2"/>
              <a:buChar char="§"/>
            </a:pPr>
            <a:r>
              <a:rPr lang="fr-FR" dirty="0" smtClean="0"/>
              <a:t>Syndrome de Lynch ou HNPCC</a:t>
            </a:r>
          </a:p>
          <a:p>
            <a:pPr>
              <a:buFont typeface="Wingdings" pitchFamily="2" charset="2"/>
              <a:buChar char="Ø"/>
            </a:pPr>
            <a:r>
              <a:rPr lang="fr-FR" dirty="0" smtClean="0"/>
              <a:t> sujets ayant des antécédents personnels ou familiaux de cancer colorectal.</a:t>
            </a:r>
          </a:p>
          <a:p>
            <a:pPr>
              <a:buFont typeface="Wingdings" pitchFamily="2" charset="2"/>
              <a:buChar char="Ø"/>
            </a:pPr>
            <a:r>
              <a:rPr lang="fr-FR" dirty="0" smtClean="0"/>
              <a:t>Sujet ayant des antécédents personnels ou familiaux d’adénomes colorectaux.</a:t>
            </a:r>
          </a:p>
          <a:p>
            <a:pPr>
              <a:buFont typeface="Wingdings" pitchFamily="2" charset="2"/>
              <a:buChar char="§"/>
            </a:pPr>
            <a:r>
              <a:rPr lang="fr-FR" dirty="0" smtClean="0"/>
              <a:t> Sujets porteurs de maladies inflammatoires chroniques: RCUH +++ , </a:t>
            </a:r>
            <a:r>
              <a:rPr lang="fr-FR" dirty="0" err="1" smtClean="0"/>
              <a:t>crhon</a:t>
            </a:r>
            <a:r>
              <a:rPr lang="fr-FR" dirty="0" smtClean="0"/>
              <a:t>++. </a:t>
            </a:r>
            <a:endParaRPr lang="fr-FR" dirty="0"/>
          </a:p>
        </p:txBody>
      </p:sp>
    </p:spTree>
    <p:extLst>
      <p:ext uri="{BB962C8B-B14F-4D97-AF65-F5344CB8AC3E}">
        <p14:creationId xmlns:p14="http://schemas.microsoft.com/office/powerpoint/2010/main" val="2071159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95401" y="521228"/>
            <a:ext cx="9601196" cy="1303867"/>
          </a:xfrm>
        </p:spPr>
        <p:txBody>
          <a:bodyPr>
            <a:normAutofit fontScale="90000"/>
          </a:bodyPr>
          <a:lstStyle/>
          <a:p>
            <a:pPr eaLnBrk="1" hangingPunct="1">
              <a:defRPr/>
            </a:pPr>
            <a:r>
              <a:rPr lang="fr-CA" sz="4000"/>
              <a:t/>
            </a:r>
            <a:br>
              <a:rPr lang="fr-CA" sz="4000"/>
            </a:br>
            <a:r>
              <a:rPr lang="fr-CA" sz="4000"/>
              <a:t>Cancer Héréditaire sans Polypose </a:t>
            </a:r>
            <a:br>
              <a:rPr lang="fr-CA" sz="4000"/>
            </a:br>
            <a:endParaRPr lang="fr-CA" sz="4000"/>
          </a:p>
        </p:txBody>
      </p:sp>
      <p:sp>
        <p:nvSpPr>
          <p:cNvPr id="20483" name="Rectangle 3"/>
          <p:cNvSpPr>
            <a:spLocks noGrp="1" noChangeArrowheads="1"/>
          </p:cNvSpPr>
          <p:nvPr>
            <p:ph type="body" idx="1"/>
          </p:nvPr>
        </p:nvSpPr>
        <p:spPr>
          <a:xfrm>
            <a:off x="1295401" y="1971144"/>
            <a:ext cx="9601196" cy="3318936"/>
          </a:xfrm>
        </p:spPr>
        <p:txBody>
          <a:bodyPr/>
          <a:lstStyle/>
          <a:p>
            <a:pPr eaLnBrk="1" hangingPunct="1">
              <a:lnSpc>
                <a:spcPct val="90000"/>
              </a:lnSpc>
              <a:buFont typeface="Wingdings" pitchFamily="2" charset="2"/>
              <a:buChar char="n"/>
              <a:defRPr/>
            </a:pPr>
            <a:r>
              <a:rPr lang="fr-CA" dirty="0" smtClean="0"/>
              <a:t>HNPCC: </a:t>
            </a:r>
            <a:r>
              <a:rPr lang="fr-CA" dirty="0" err="1" smtClean="0"/>
              <a:t>hereditary</a:t>
            </a:r>
            <a:r>
              <a:rPr lang="fr-CA" dirty="0" smtClean="0"/>
              <a:t> </a:t>
            </a:r>
            <a:r>
              <a:rPr lang="fr-CA" dirty="0" err="1" smtClean="0"/>
              <a:t>nonpolyposis</a:t>
            </a:r>
            <a:r>
              <a:rPr lang="fr-CA" dirty="0" smtClean="0"/>
              <a:t> colorectal cancer</a:t>
            </a:r>
          </a:p>
          <a:p>
            <a:pPr eaLnBrk="1" hangingPunct="1">
              <a:lnSpc>
                <a:spcPct val="90000"/>
              </a:lnSpc>
              <a:buFont typeface="Wingdings" pitchFamily="2" charset="2"/>
              <a:buChar char="n"/>
              <a:defRPr/>
            </a:pPr>
            <a:r>
              <a:rPr lang="fr-CA" dirty="0" smtClean="0"/>
              <a:t>2-5% des cancers colorectaux</a:t>
            </a:r>
          </a:p>
          <a:p>
            <a:pPr eaLnBrk="1" hangingPunct="1">
              <a:lnSpc>
                <a:spcPct val="90000"/>
              </a:lnSpc>
              <a:buFont typeface="Wingdings" pitchFamily="2" charset="2"/>
              <a:buChar char="n"/>
              <a:defRPr/>
            </a:pPr>
            <a:r>
              <a:rPr lang="fr-CA" dirty="0" smtClean="0"/>
              <a:t>Lynch Syndrome I</a:t>
            </a:r>
          </a:p>
          <a:p>
            <a:pPr lvl="1" eaLnBrk="1" hangingPunct="1">
              <a:lnSpc>
                <a:spcPct val="90000"/>
              </a:lnSpc>
              <a:defRPr/>
            </a:pPr>
            <a:r>
              <a:rPr lang="fr-CA" dirty="0" smtClean="0"/>
              <a:t>Cancer colorectal familial</a:t>
            </a:r>
          </a:p>
          <a:p>
            <a:pPr eaLnBrk="1" hangingPunct="1">
              <a:lnSpc>
                <a:spcPct val="90000"/>
              </a:lnSpc>
              <a:buFont typeface="Wingdings" pitchFamily="2" charset="2"/>
              <a:buChar char="n"/>
              <a:defRPr/>
            </a:pPr>
            <a:r>
              <a:rPr lang="fr-CA" dirty="0" smtClean="0"/>
              <a:t>Lynch Syndrome II</a:t>
            </a:r>
          </a:p>
          <a:p>
            <a:pPr lvl="1" eaLnBrk="1" hangingPunct="1">
              <a:lnSpc>
                <a:spcPct val="90000"/>
              </a:lnSpc>
              <a:defRPr/>
            </a:pPr>
            <a:r>
              <a:rPr lang="fr-CA" dirty="0" smtClean="0"/>
              <a:t>Cancer colorectal associé à d’autres cancers digestifs et du système reproducteur (estomac et endomètre)</a:t>
            </a:r>
          </a:p>
        </p:txBody>
      </p:sp>
      <p:sp>
        <p:nvSpPr>
          <p:cNvPr id="17412" name="Text Box 4"/>
          <p:cNvSpPr txBox="1">
            <a:spLocks noChangeArrowheads="1"/>
          </p:cNvSpPr>
          <p:nvPr/>
        </p:nvSpPr>
        <p:spPr bwMode="auto">
          <a:xfrm>
            <a:off x="3638551" y="5635626"/>
            <a:ext cx="684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fr-CA" altLang="x-none" dirty="0"/>
              <a:t>http://</a:t>
            </a:r>
            <a:r>
              <a:rPr lang="fr-CA" altLang="x-none" dirty="0" err="1"/>
              <a:t>emedicine.medscape.com</a:t>
            </a:r>
            <a:r>
              <a:rPr lang="fr-CA" altLang="x-none" dirty="0"/>
              <a:t>/article/188613-overview</a:t>
            </a:r>
          </a:p>
        </p:txBody>
      </p:sp>
    </p:spTree>
    <p:extLst>
      <p:ext uri="{BB962C8B-B14F-4D97-AF65-F5344CB8AC3E}">
        <p14:creationId xmlns:p14="http://schemas.microsoft.com/office/powerpoint/2010/main" val="25675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5401" y="521228"/>
            <a:ext cx="9601196" cy="1303867"/>
          </a:xfrm>
        </p:spPr>
        <p:txBody>
          <a:bodyPr/>
          <a:lstStyle/>
          <a:p>
            <a:pPr eaLnBrk="1" hangingPunct="1">
              <a:defRPr/>
            </a:pPr>
            <a:r>
              <a:rPr lang="fr-CA" smtClean="0"/>
              <a:t>HNPCC</a:t>
            </a:r>
          </a:p>
        </p:txBody>
      </p:sp>
      <p:sp>
        <p:nvSpPr>
          <p:cNvPr id="21507" name="Rectangle 3"/>
          <p:cNvSpPr>
            <a:spLocks noGrp="1" noChangeArrowheads="1"/>
          </p:cNvSpPr>
          <p:nvPr>
            <p:ph type="body" idx="1"/>
          </p:nvPr>
        </p:nvSpPr>
        <p:spPr>
          <a:xfrm>
            <a:off x="1181101" y="1971145"/>
            <a:ext cx="9601196" cy="3318936"/>
          </a:xfrm>
        </p:spPr>
        <p:txBody>
          <a:bodyPr/>
          <a:lstStyle/>
          <a:p>
            <a:pPr eaLnBrk="1" hangingPunct="1">
              <a:lnSpc>
                <a:spcPct val="90000"/>
              </a:lnSpc>
              <a:buFont typeface="Wingdings" pitchFamily="2" charset="2"/>
              <a:buChar char="n"/>
              <a:defRPr/>
            </a:pPr>
            <a:r>
              <a:rPr lang="fr-CA" sz="2800"/>
              <a:t>Les éléments suivant de l’histoire familiale suggèrent un Cancer Héréditaire du colon sans polypose (HNPCC):</a:t>
            </a:r>
          </a:p>
          <a:p>
            <a:pPr lvl="1" eaLnBrk="1" hangingPunct="1">
              <a:lnSpc>
                <a:spcPct val="90000"/>
              </a:lnSpc>
              <a:defRPr/>
            </a:pPr>
            <a:r>
              <a:rPr lang="fr-CA" sz="2400" b="1" dirty="0"/>
              <a:t>Cas multiples de cancers colorectaux ou de polypes </a:t>
            </a:r>
            <a:r>
              <a:rPr lang="fr-CA" sz="2400" b="1" dirty="0" err="1"/>
              <a:t>adénomateux</a:t>
            </a:r>
            <a:r>
              <a:rPr lang="fr-CA" sz="2400" b="1" dirty="0"/>
              <a:t> dans différentes générations </a:t>
            </a:r>
          </a:p>
          <a:p>
            <a:pPr lvl="1" eaLnBrk="1" hangingPunct="1">
              <a:lnSpc>
                <a:spcPct val="90000"/>
              </a:lnSpc>
              <a:defRPr/>
            </a:pPr>
            <a:r>
              <a:rPr lang="fr-CA" sz="2400" b="1" dirty="0"/>
              <a:t> âge &lt; 50ans</a:t>
            </a:r>
          </a:p>
          <a:p>
            <a:pPr lvl="1" eaLnBrk="1" hangingPunct="1">
              <a:lnSpc>
                <a:spcPct val="90000"/>
              </a:lnSpc>
              <a:defRPr/>
            </a:pPr>
            <a:r>
              <a:rPr lang="fr-CA" sz="2400" b="1" dirty="0"/>
              <a:t>Combinaison avec des tumeurs dans d’autres organes </a:t>
            </a:r>
          </a:p>
          <a:p>
            <a:pPr lvl="1" eaLnBrk="1" hangingPunct="1">
              <a:lnSpc>
                <a:spcPct val="90000"/>
              </a:lnSpc>
              <a:defRPr/>
            </a:pPr>
            <a:r>
              <a:rPr lang="fr-CA" sz="2400" b="1" dirty="0"/>
              <a:t>Tumeur synchrone ou </a:t>
            </a:r>
            <a:r>
              <a:rPr lang="fr-CA" sz="2400" b="1" dirty="0" err="1"/>
              <a:t>métachrone</a:t>
            </a:r>
            <a:r>
              <a:rPr lang="fr-CA" sz="2400" b="1" dirty="0"/>
              <a:t> chez une même personne</a:t>
            </a:r>
          </a:p>
          <a:p>
            <a:pPr eaLnBrk="1" hangingPunct="1">
              <a:lnSpc>
                <a:spcPct val="90000"/>
              </a:lnSpc>
              <a:buFont typeface="Wingdings" pitchFamily="2" charset="2"/>
              <a:buChar char="n"/>
              <a:defRPr/>
            </a:pPr>
            <a:endParaRPr lang="fr-CA" sz="2800" dirty="0"/>
          </a:p>
        </p:txBody>
      </p:sp>
      <p:sp>
        <p:nvSpPr>
          <p:cNvPr id="18436" name="Text Box 4"/>
          <p:cNvSpPr txBox="1">
            <a:spLocks noChangeArrowheads="1"/>
          </p:cNvSpPr>
          <p:nvPr/>
        </p:nvSpPr>
        <p:spPr bwMode="auto">
          <a:xfrm>
            <a:off x="3824289" y="5549901"/>
            <a:ext cx="684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fr-CA" altLang="x-none" dirty="0"/>
              <a:t>http://</a:t>
            </a:r>
            <a:r>
              <a:rPr lang="fr-CA" altLang="x-none" dirty="0" err="1"/>
              <a:t>emedicine.medscape.com</a:t>
            </a:r>
            <a:r>
              <a:rPr lang="fr-CA" altLang="x-none" dirty="0"/>
              <a:t>/article/188613-overview</a:t>
            </a:r>
          </a:p>
        </p:txBody>
      </p:sp>
    </p:spTree>
    <p:extLst>
      <p:ext uri="{BB962C8B-B14F-4D97-AF65-F5344CB8AC3E}">
        <p14:creationId xmlns:p14="http://schemas.microsoft.com/office/powerpoint/2010/main" val="22995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613" y="1101209"/>
            <a:ext cx="8943975" cy="369332"/>
          </a:xfrm>
          <a:prstGeom prst="rect">
            <a:avLst/>
          </a:prstGeom>
        </p:spPr>
        <p:txBody>
          <a:bodyPr wrap="square">
            <a:spAutoFit/>
          </a:bodyPr>
          <a:lstStyle/>
          <a:p>
            <a:pPr algn="ctr"/>
            <a:r>
              <a:rPr lang="fr-CA" dirty="0"/>
              <a:t>Polype - Cancer</a:t>
            </a:r>
            <a:endParaRPr lang="fr-FR" dirty="0"/>
          </a:p>
        </p:txBody>
      </p:sp>
      <p:sp>
        <p:nvSpPr>
          <p:cNvPr id="4" name="Rectangle 3"/>
          <p:cNvSpPr/>
          <p:nvPr/>
        </p:nvSpPr>
        <p:spPr>
          <a:xfrm>
            <a:off x="1471613" y="1777688"/>
            <a:ext cx="10015537" cy="1338828"/>
          </a:xfrm>
          <a:prstGeom prst="rect">
            <a:avLst/>
          </a:prstGeom>
        </p:spPr>
        <p:txBody>
          <a:bodyPr wrap="square">
            <a:spAutoFit/>
          </a:bodyPr>
          <a:lstStyle/>
          <a:p>
            <a:pPr>
              <a:lnSpc>
                <a:spcPct val="90000"/>
              </a:lnSpc>
            </a:pPr>
            <a:r>
              <a:rPr lang="fr-CA" altLang="x-none" dirty="0"/>
              <a:t>Les polypes de 2 cm ou plus ont une fréquence de cancérisation d’environ 50 %, contre 1 % pour les adénomes de moins de 1 cm</a:t>
            </a:r>
          </a:p>
          <a:p>
            <a:pPr>
              <a:lnSpc>
                <a:spcPct val="90000"/>
              </a:lnSpc>
            </a:pPr>
            <a:endParaRPr lang="fr-CA" altLang="x-none" dirty="0"/>
          </a:p>
          <a:p>
            <a:pPr>
              <a:lnSpc>
                <a:spcPct val="90000"/>
              </a:lnSpc>
            </a:pPr>
            <a:r>
              <a:rPr lang="fr-CA" altLang="x-none" dirty="0"/>
              <a:t>Les polypes villeux présentent le plus grand risque de cancérisation (40 %), les polypes tubulaires, le plus faible risque (5 %) et les polypes </a:t>
            </a:r>
            <a:r>
              <a:rPr lang="fr-CA" altLang="x-none" dirty="0" err="1"/>
              <a:t>tubulovilleux</a:t>
            </a:r>
            <a:r>
              <a:rPr lang="fr-CA" altLang="x-none" dirty="0"/>
              <a:t>, un risque moyen (22 %).</a:t>
            </a:r>
          </a:p>
        </p:txBody>
      </p:sp>
      <p:pic>
        <p:nvPicPr>
          <p:cNvPr id="6" name="Picture 4" descr="pols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5650" y="3697196"/>
            <a:ext cx="3273425" cy="2074536"/>
          </a:xfrm>
          <a:prstGeom prst="rect">
            <a:avLst/>
          </a:prstGeom>
        </p:spPr>
      </p:pic>
      <p:pic>
        <p:nvPicPr>
          <p:cNvPr id="7" name="Picture 4" descr="pols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06887" y="3773935"/>
            <a:ext cx="3273425" cy="2074536"/>
          </a:xfrm>
          <a:prstGeom prst="rect">
            <a:avLst/>
          </a:prstGeom>
        </p:spPr>
      </p:pic>
      <p:pic>
        <p:nvPicPr>
          <p:cNvPr id="9" name="Espace réservé du contenu 3" descr="diapo55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858124" y="3755604"/>
            <a:ext cx="3273425" cy="2092867"/>
          </a:xfrm>
          <a:prstGeom prst="rect">
            <a:avLst/>
          </a:prstGeom>
        </p:spPr>
      </p:pic>
    </p:spTree>
    <p:extLst>
      <p:ext uri="{BB962C8B-B14F-4D97-AF65-F5344CB8AC3E}">
        <p14:creationId xmlns:p14="http://schemas.microsoft.com/office/powerpoint/2010/main" val="127899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1" y="1086922"/>
            <a:ext cx="6143624" cy="369332"/>
          </a:xfrm>
          <a:prstGeom prst="rect">
            <a:avLst/>
          </a:prstGeom>
        </p:spPr>
        <p:txBody>
          <a:bodyPr wrap="square">
            <a:spAutoFit/>
          </a:bodyPr>
          <a:lstStyle/>
          <a:p>
            <a:pPr algn="ctr"/>
            <a:r>
              <a:rPr lang="fr-CA" altLang="x-none"/>
              <a:t>Règle des 10%</a:t>
            </a:r>
            <a:endParaRPr lang="fr-FR" dirty="0"/>
          </a:p>
        </p:txBody>
      </p:sp>
      <p:sp>
        <p:nvSpPr>
          <p:cNvPr id="3" name="Rectangle 2"/>
          <p:cNvSpPr/>
          <p:nvPr/>
        </p:nvSpPr>
        <p:spPr>
          <a:xfrm>
            <a:off x="1214438" y="2551837"/>
            <a:ext cx="9815512" cy="1477328"/>
          </a:xfrm>
          <a:prstGeom prst="rect">
            <a:avLst/>
          </a:prstGeom>
        </p:spPr>
        <p:txBody>
          <a:bodyPr wrap="square">
            <a:spAutoFit/>
          </a:bodyPr>
          <a:lstStyle/>
          <a:p>
            <a:pPr marL="285750" indent="-285750">
              <a:buFont typeface="Arial" charset="0"/>
              <a:buChar char="•"/>
            </a:pPr>
            <a:r>
              <a:rPr lang="fr-CA" altLang="x-none" dirty="0"/>
              <a:t>10% de tous les polypes sont </a:t>
            </a:r>
            <a:r>
              <a:rPr lang="fr-CA" altLang="x-none" dirty="0" err="1"/>
              <a:t>adénomateux</a:t>
            </a:r>
            <a:endParaRPr lang="fr-CA" altLang="x-none" dirty="0"/>
          </a:p>
          <a:p>
            <a:endParaRPr lang="fr-CA" altLang="x-none" dirty="0"/>
          </a:p>
          <a:p>
            <a:pPr marL="285750" indent="-285750">
              <a:buFont typeface="Arial" charset="0"/>
              <a:buChar char="•"/>
            </a:pPr>
            <a:r>
              <a:rPr lang="fr-CA" altLang="x-none" dirty="0"/>
              <a:t>10% des polypes </a:t>
            </a:r>
            <a:r>
              <a:rPr lang="fr-CA" altLang="x-none" dirty="0" err="1"/>
              <a:t>adénomateux</a:t>
            </a:r>
            <a:r>
              <a:rPr lang="fr-CA" altLang="x-none" dirty="0"/>
              <a:t> sont </a:t>
            </a:r>
            <a:r>
              <a:rPr lang="fr-CA" altLang="x-none" dirty="0" smtClean="0"/>
              <a:t>&gt; </a:t>
            </a:r>
            <a:r>
              <a:rPr lang="fr-CA" altLang="x-none" dirty="0"/>
              <a:t>1cm</a:t>
            </a:r>
          </a:p>
          <a:p>
            <a:endParaRPr lang="fr-CA" altLang="x-none" dirty="0"/>
          </a:p>
          <a:p>
            <a:pPr marL="285750" indent="-285750">
              <a:buFont typeface="Arial" charset="0"/>
              <a:buChar char="•"/>
            </a:pPr>
            <a:r>
              <a:rPr lang="fr-CA" altLang="x-none" dirty="0"/>
              <a:t>10% des polypes </a:t>
            </a:r>
            <a:r>
              <a:rPr lang="fr-CA" altLang="x-none" dirty="0" err="1"/>
              <a:t>adénomateux</a:t>
            </a:r>
            <a:r>
              <a:rPr lang="fr-CA" altLang="x-none" dirty="0"/>
              <a:t> &gt; 1 cm sont cancéreux</a:t>
            </a:r>
          </a:p>
        </p:txBody>
      </p:sp>
    </p:spTree>
    <p:extLst>
      <p:ext uri="{BB962C8B-B14F-4D97-AF65-F5344CB8AC3E}">
        <p14:creationId xmlns:p14="http://schemas.microsoft.com/office/powerpoint/2010/main" val="44160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fr-CA" altLang="x-none">
                <a:effectLst/>
              </a:rPr>
              <a:t>Les Syndromes de Polypose</a:t>
            </a:r>
          </a:p>
        </p:txBody>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normAutofit fontScale="77500" lnSpcReduction="20000"/>
          </a:bodyPr>
          <a:lstStyle/>
          <a:p>
            <a:r>
              <a:rPr lang="fr-CA" altLang="x-none" sz="2800"/>
              <a:t>Polypose adénomateuse Familiale (FAP)</a:t>
            </a:r>
          </a:p>
          <a:p>
            <a:r>
              <a:rPr lang="fr-CA" altLang="x-none" sz="2800"/>
              <a:t>Syndrome de Gardner</a:t>
            </a:r>
          </a:p>
          <a:p>
            <a:r>
              <a:rPr lang="fr-CA" altLang="x-none" sz="2800"/>
              <a:t>Syndrome de Peutz-Jegher</a:t>
            </a:r>
          </a:p>
          <a:p>
            <a:r>
              <a:rPr lang="fr-CA" altLang="x-none" sz="2800"/>
              <a:t>Syndrome de Turcot</a:t>
            </a:r>
          </a:p>
          <a:p>
            <a:r>
              <a:rPr lang="fr-CA" altLang="x-none" sz="2800"/>
              <a:t>Cronkhite-Canada syndrome</a:t>
            </a:r>
          </a:p>
          <a:p>
            <a:r>
              <a:rPr lang="fr-CA" altLang="x-none" sz="2800"/>
              <a:t>Syndrome de Polypose Juvénile</a:t>
            </a:r>
          </a:p>
          <a:p>
            <a:r>
              <a:rPr lang="fr-CA" altLang="x-none" sz="2800"/>
              <a:t>Syndrome de Cowden</a:t>
            </a:r>
          </a:p>
          <a:p>
            <a:r>
              <a:rPr lang="fr-CA" altLang="x-none" sz="2800"/>
              <a:t>Ruval-Caba-Myhre-Smith syndrome </a:t>
            </a:r>
          </a:p>
        </p:txBody>
      </p:sp>
    </p:spTree>
    <p:extLst>
      <p:ext uri="{BB962C8B-B14F-4D97-AF65-F5344CB8AC3E}">
        <p14:creationId xmlns:p14="http://schemas.microsoft.com/office/powerpoint/2010/main" val="1245696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377" y="296332"/>
            <a:ext cx="9601196" cy="1303867"/>
          </a:xfrm>
        </p:spPr>
        <p:txBody>
          <a:bodyPr/>
          <a:lstStyle/>
          <a:p>
            <a:r>
              <a:rPr lang="fr-FR" dirty="0"/>
              <a:t>Polypose Familiale</a:t>
            </a:r>
          </a:p>
        </p:txBody>
      </p:sp>
      <p:sp>
        <p:nvSpPr>
          <p:cNvPr id="3" name="Espace réservé du contenu 2"/>
          <p:cNvSpPr>
            <a:spLocks noGrp="1"/>
          </p:cNvSpPr>
          <p:nvPr>
            <p:ph idx="1"/>
          </p:nvPr>
        </p:nvSpPr>
        <p:spPr>
          <a:xfrm>
            <a:off x="1223963" y="1456795"/>
            <a:ext cx="9601196" cy="3318936"/>
          </a:xfrm>
        </p:spPr>
        <p:txBody>
          <a:bodyPr>
            <a:normAutofit fontScale="25000" lnSpcReduction="20000"/>
          </a:bodyPr>
          <a:lstStyle/>
          <a:p>
            <a:pPr>
              <a:lnSpc>
                <a:spcPct val="80000"/>
              </a:lnSpc>
              <a:buFont typeface="Wingdings" pitchFamily="2" charset="2"/>
              <a:buChar char="n"/>
              <a:defRPr/>
            </a:pPr>
            <a:r>
              <a:rPr lang="fr-CA" sz="5600" b="1" dirty="0">
                <a:solidFill>
                  <a:schemeClr val="folHlink"/>
                </a:solidFill>
                <a:latin typeface="Calibri" charset="0"/>
                <a:ea typeface="Calibri" charset="0"/>
                <a:cs typeface="Calibri" charset="0"/>
              </a:rPr>
              <a:t>Caractéristiques</a:t>
            </a:r>
          </a:p>
          <a:p>
            <a:pPr lvl="1">
              <a:lnSpc>
                <a:spcPct val="80000"/>
              </a:lnSpc>
              <a:defRPr/>
            </a:pPr>
            <a:r>
              <a:rPr lang="fr-CA" sz="5600" b="1" dirty="0">
                <a:solidFill>
                  <a:schemeClr val="folHlink"/>
                </a:solidFill>
                <a:latin typeface="Calibri" charset="0"/>
                <a:ea typeface="Calibri" charset="0"/>
                <a:cs typeface="Calibri" charset="0"/>
              </a:rPr>
              <a:t>Polypes dans la trentaine</a:t>
            </a:r>
          </a:p>
          <a:p>
            <a:pPr lvl="1">
              <a:lnSpc>
                <a:spcPct val="80000"/>
              </a:lnSpc>
              <a:defRPr/>
            </a:pPr>
            <a:r>
              <a:rPr lang="fr-CA" sz="5600" b="1" dirty="0">
                <a:solidFill>
                  <a:schemeClr val="folHlink"/>
                </a:solidFill>
                <a:latin typeface="Calibri" charset="0"/>
                <a:ea typeface="Calibri" charset="0"/>
                <a:cs typeface="Calibri" charset="0"/>
              </a:rPr>
              <a:t>Cancer dans la quarantaine</a:t>
            </a:r>
          </a:p>
          <a:p>
            <a:pPr>
              <a:lnSpc>
                <a:spcPct val="80000"/>
              </a:lnSpc>
              <a:buFont typeface="Wingdings" pitchFamily="2" charset="2"/>
              <a:buChar char="n"/>
              <a:defRPr/>
            </a:pPr>
            <a:endParaRPr lang="fr-CA" sz="5600" dirty="0">
              <a:solidFill>
                <a:schemeClr val="folHlink"/>
              </a:solidFill>
              <a:latin typeface="Calibri" charset="0"/>
              <a:ea typeface="Calibri" charset="0"/>
              <a:cs typeface="Calibri" charset="0"/>
            </a:endParaRPr>
          </a:p>
          <a:p>
            <a:pPr>
              <a:lnSpc>
                <a:spcPct val="80000"/>
              </a:lnSpc>
              <a:buClr>
                <a:schemeClr val="tx1"/>
              </a:buClr>
              <a:buSzPct val="125000"/>
              <a:buFont typeface="Wingdings" pitchFamily="2" charset="2"/>
              <a:buChar char="§"/>
              <a:defRPr/>
            </a:pPr>
            <a:r>
              <a:rPr lang="fr-CA" sz="5600" b="1" dirty="0">
                <a:latin typeface="Calibri" charset="0"/>
                <a:ea typeface="Calibri" charset="0"/>
                <a:cs typeface="Calibri" charset="0"/>
              </a:rPr>
              <a:t>FAP: The </a:t>
            </a:r>
            <a:r>
              <a:rPr lang="fr-CA" sz="5600" b="1" dirty="0" err="1">
                <a:latin typeface="Calibri" charset="0"/>
                <a:ea typeface="Calibri" charset="0"/>
                <a:cs typeface="Calibri" charset="0"/>
              </a:rPr>
              <a:t>average</a:t>
            </a:r>
            <a:r>
              <a:rPr lang="fr-CA" sz="5600" b="1" dirty="0">
                <a:latin typeface="Calibri" charset="0"/>
                <a:ea typeface="Calibri" charset="0"/>
                <a:cs typeface="Calibri" charset="0"/>
              </a:rPr>
              <a:t> patient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at the </a:t>
            </a:r>
            <a:r>
              <a:rPr lang="fr-CA" sz="5600" b="1" dirty="0" err="1">
                <a:latin typeface="Calibri" charset="0"/>
                <a:ea typeface="Calibri" charset="0"/>
                <a:cs typeface="Calibri" charset="0"/>
              </a:rPr>
              <a:t>onset</a:t>
            </a:r>
            <a:r>
              <a:rPr lang="fr-CA" sz="5600" b="1" dirty="0">
                <a:latin typeface="Calibri" charset="0"/>
                <a:ea typeface="Calibri" charset="0"/>
                <a:cs typeface="Calibri" charset="0"/>
              </a:rPr>
              <a:t> of </a:t>
            </a:r>
            <a:r>
              <a:rPr lang="fr-CA" sz="5600" b="1" dirty="0" err="1">
                <a:latin typeface="Calibri" charset="0"/>
                <a:ea typeface="Calibri" charset="0"/>
                <a:cs typeface="Calibri" charset="0"/>
              </a:rPr>
              <a:t>symptoms</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is</a:t>
            </a:r>
            <a:r>
              <a:rPr lang="fr-CA" sz="5600" b="1" dirty="0">
                <a:latin typeface="Calibri" charset="0"/>
                <a:ea typeface="Calibri" charset="0"/>
                <a:cs typeface="Calibri" charset="0"/>
              </a:rPr>
              <a:t> 32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but the first </a:t>
            </a:r>
            <a:r>
              <a:rPr lang="fr-CA" sz="5600" b="1" dirty="0" err="1">
                <a:latin typeface="Calibri" charset="0"/>
                <a:ea typeface="Calibri" charset="0"/>
                <a:cs typeface="Calibri" charset="0"/>
              </a:rPr>
              <a:t>symptoms</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may</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appear</a:t>
            </a:r>
            <a:r>
              <a:rPr lang="fr-CA" sz="5600" b="1" dirty="0">
                <a:latin typeface="Calibri" charset="0"/>
                <a:ea typeface="Calibri" charset="0"/>
                <a:cs typeface="Calibri" charset="0"/>
              </a:rPr>
              <a:t> at </a:t>
            </a:r>
            <a:r>
              <a:rPr lang="fr-CA" sz="5600" b="1" dirty="0" err="1">
                <a:latin typeface="Calibri" charset="0"/>
                <a:ea typeface="Calibri" charset="0"/>
                <a:cs typeface="Calibri" charset="0"/>
              </a:rPr>
              <a:t>any</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between</a:t>
            </a:r>
            <a:r>
              <a:rPr lang="fr-CA" sz="5600" b="1" dirty="0">
                <a:latin typeface="Calibri" charset="0"/>
                <a:ea typeface="Calibri" charset="0"/>
                <a:cs typeface="Calibri" charset="0"/>
              </a:rPr>
              <a:t> 5 and 55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a:t>
            </a:r>
          </a:p>
          <a:p>
            <a:pPr>
              <a:lnSpc>
                <a:spcPct val="80000"/>
              </a:lnSpc>
              <a:buClr>
                <a:schemeClr val="tx1"/>
              </a:buClr>
              <a:buSzPct val="75000"/>
              <a:buFont typeface="Wingdings" pitchFamily="2" charset="2"/>
              <a:buChar char="§"/>
              <a:defRPr/>
            </a:pPr>
            <a:endParaRPr lang="fr-CA" sz="5600" b="1" dirty="0">
              <a:latin typeface="Calibri" charset="0"/>
              <a:ea typeface="Calibri" charset="0"/>
              <a:cs typeface="Calibri" charset="0"/>
            </a:endParaRPr>
          </a:p>
          <a:p>
            <a:pPr>
              <a:lnSpc>
                <a:spcPct val="80000"/>
              </a:lnSpc>
              <a:buClr>
                <a:schemeClr val="tx1"/>
              </a:buClr>
              <a:buSzPct val="125000"/>
              <a:buFont typeface="Wingdings" pitchFamily="2" charset="2"/>
              <a:buChar char="§"/>
              <a:defRPr/>
            </a:pPr>
            <a:r>
              <a:rPr lang="fr-CA" sz="5600" b="1" dirty="0">
                <a:latin typeface="Calibri" charset="0"/>
                <a:ea typeface="Calibri" charset="0"/>
                <a:cs typeface="Calibri" charset="0"/>
              </a:rPr>
              <a:t>Gardner: </a:t>
            </a:r>
            <a:r>
              <a:rPr lang="fr-CA" sz="5600" b="1" dirty="0" err="1">
                <a:latin typeface="Calibri" charset="0"/>
                <a:ea typeface="Calibri" charset="0"/>
                <a:cs typeface="Calibri" charset="0"/>
              </a:rPr>
              <a:t>typically</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aged</a:t>
            </a:r>
            <a:r>
              <a:rPr lang="fr-CA" sz="5600" b="1" dirty="0">
                <a:latin typeface="Calibri" charset="0"/>
                <a:ea typeface="Calibri" charset="0"/>
                <a:cs typeface="Calibri" charset="0"/>
              </a:rPr>
              <a:t> 15-30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a:t>
            </a:r>
            <a:br>
              <a:rPr lang="fr-CA" sz="5600" b="1" dirty="0">
                <a:latin typeface="Calibri" charset="0"/>
                <a:ea typeface="Calibri" charset="0"/>
                <a:cs typeface="Calibri" charset="0"/>
              </a:rPr>
            </a:br>
            <a:endParaRPr lang="fr-CA" sz="5600" b="1" dirty="0">
              <a:latin typeface="Calibri" charset="0"/>
              <a:ea typeface="Calibri" charset="0"/>
              <a:cs typeface="Calibri" charset="0"/>
            </a:endParaRPr>
          </a:p>
          <a:p>
            <a:pPr>
              <a:lnSpc>
                <a:spcPct val="80000"/>
              </a:lnSpc>
              <a:buFont typeface="Wingdings" pitchFamily="2" charset="2"/>
              <a:buChar char="n"/>
              <a:defRPr/>
            </a:pPr>
            <a:r>
              <a:rPr lang="fr-CA" sz="5600" b="1" dirty="0" err="1">
                <a:latin typeface="Calibri" charset="0"/>
                <a:ea typeface="Calibri" charset="0"/>
                <a:cs typeface="Calibri" charset="0"/>
              </a:rPr>
              <a:t>Peutz-Jegher</a:t>
            </a:r>
            <a:r>
              <a:rPr lang="fr-CA" sz="5600" b="1" dirty="0">
                <a:latin typeface="Calibri" charset="0"/>
                <a:ea typeface="Calibri" charset="0"/>
                <a:cs typeface="Calibri" charset="0"/>
              </a:rPr>
              <a:t>: the </a:t>
            </a:r>
            <a:r>
              <a:rPr lang="fr-CA" sz="5600" b="1" dirty="0" err="1">
                <a:latin typeface="Calibri" charset="0"/>
                <a:ea typeface="Calibri" charset="0"/>
                <a:cs typeface="Calibri" charset="0"/>
              </a:rPr>
              <a:t>average</a:t>
            </a:r>
            <a:r>
              <a:rPr lang="fr-CA" sz="5600" b="1" dirty="0">
                <a:latin typeface="Calibri" charset="0"/>
                <a:ea typeface="Calibri" charset="0"/>
                <a:cs typeface="Calibri" charset="0"/>
              </a:rPr>
              <a:t> patient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at </a:t>
            </a:r>
            <a:r>
              <a:rPr lang="fr-CA" sz="5600" b="1" dirty="0" err="1">
                <a:latin typeface="Calibri" charset="0"/>
                <a:ea typeface="Calibri" charset="0"/>
                <a:cs typeface="Calibri" charset="0"/>
              </a:rPr>
              <a:t>presentation</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is</a:t>
            </a:r>
            <a:r>
              <a:rPr lang="fr-CA" sz="5600" b="1" dirty="0">
                <a:latin typeface="Calibri" charset="0"/>
                <a:ea typeface="Calibri" charset="0"/>
                <a:cs typeface="Calibri" charset="0"/>
              </a:rPr>
              <a:t> 25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a:t>
            </a:r>
          </a:p>
          <a:p>
            <a:pPr>
              <a:lnSpc>
                <a:spcPct val="80000"/>
              </a:lnSpc>
              <a:buFont typeface="Wingdings" pitchFamily="2" charset="2"/>
              <a:buChar char="n"/>
              <a:defRPr/>
            </a:pPr>
            <a:endParaRPr lang="fr-CA" sz="5600" b="1" dirty="0">
              <a:latin typeface="Calibri" charset="0"/>
              <a:ea typeface="Calibri" charset="0"/>
              <a:cs typeface="Calibri" charset="0"/>
            </a:endParaRPr>
          </a:p>
          <a:p>
            <a:pPr>
              <a:lnSpc>
                <a:spcPct val="80000"/>
              </a:lnSpc>
              <a:buFont typeface="Wingdings" pitchFamily="2" charset="2"/>
              <a:buChar char="n"/>
              <a:defRPr/>
            </a:pPr>
            <a:r>
              <a:rPr lang="fr-CA" sz="5600" b="1" dirty="0" err="1">
                <a:latin typeface="Calibri" charset="0"/>
                <a:ea typeface="Calibri" charset="0"/>
                <a:cs typeface="Calibri" charset="0"/>
              </a:rPr>
              <a:t>Juvenile</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polyposis</a:t>
            </a:r>
            <a:r>
              <a:rPr lang="fr-CA" sz="5600" b="1" dirty="0">
                <a:latin typeface="Calibri" charset="0"/>
                <a:ea typeface="Calibri" charset="0"/>
                <a:cs typeface="Calibri" charset="0"/>
              </a:rPr>
              <a:t>: </a:t>
            </a:r>
          </a:p>
          <a:p>
            <a:pPr lvl="1">
              <a:lnSpc>
                <a:spcPct val="80000"/>
              </a:lnSpc>
              <a:defRPr/>
            </a:pPr>
            <a:r>
              <a:rPr lang="fr-CA" sz="5600" b="1" dirty="0">
                <a:latin typeface="Calibri" charset="0"/>
                <a:ea typeface="Calibri" charset="0"/>
                <a:cs typeface="Calibri" charset="0"/>
              </a:rPr>
              <a:t>patients are </a:t>
            </a:r>
            <a:r>
              <a:rPr lang="fr-CA" sz="5600" b="1" dirty="0" err="1">
                <a:latin typeface="Calibri" charset="0"/>
                <a:ea typeface="Calibri" charset="0"/>
                <a:cs typeface="Calibri" charset="0"/>
              </a:rPr>
              <a:t>aged</a:t>
            </a:r>
            <a:r>
              <a:rPr lang="fr-CA" sz="5600" b="1" dirty="0">
                <a:latin typeface="Calibri" charset="0"/>
                <a:ea typeface="Calibri" charset="0"/>
                <a:cs typeface="Calibri" charset="0"/>
              </a:rPr>
              <a:t> 4-6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with</a:t>
            </a:r>
            <a:r>
              <a:rPr lang="fr-CA" sz="5600" b="1" dirty="0">
                <a:latin typeface="Calibri" charset="0"/>
                <a:ea typeface="Calibri" charset="0"/>
                <a:cs typeface="Calibri" charset="0"/>
              </a:rPr>
              <a:t> an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range of 1-10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whereas</a:t>
            </a:r>
            <a:r>
              <a:rPr lang="fr-CA" sz="5600" b="1" dirty="0">
                <a:latin typeface="Calibri" charset="0"/>
                <a:ea typeface="Calibri" charset="0"/>
                <a:cs typeface="Calibri" charset="0"/>
              </a:rPr>
              <a:t> patients </a:t>
            </a:r>
            <a:r>
              <a:rPr lang="fr-CA" sz="5600" b="1" dirty="0" err="1">
                <a:latin typeface="Calibri" charset="0"/>
                <a:ea typeface="Calibri" charset="0"/>
                <a:cs typeface="Calibri" charset="0"/>
              </a:rPr>
              <a:t>with</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colonic</a:t>
            </a:r>
            <a:r>
              <a:rPr lang="fr-CA" sz="5600" b="1" dirty="0">
                <a:latin typeface="Calibri" charset="0"/>
                <a:ea typeface="Calibri" charset="0"/>
                <a:cs typeface="Calibri" charset="0"/>
              </a:rPr>
              <a:t> or </a:t>
            </a:r>
            <a:r>
              <a:rPr lang="fr-CA" sz="5600" b="1" dirty="0" err="1">
                <a:latin typeface="Calibri" charset="0"/>
                <a:ea typeface="Calibri" charset="0"/>
                <a:cs typeface="Calibri" charset="0"/>
              </a:rPr>
              <a:t>generalized</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polyposis</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usually</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present</a:t>
            </a:r>
            <a:r>
              <a:rPr lang="fr-CA" sz="5600" b="1" dirty="0">
                <a:latin typeface="Calibri" charset="0"/>
                <a:ea typeface="Calibri" charset="0"/>
                <a:cs typeface="Calibri" charset="0"/>
              </a:rPr>
              <a:t> at 20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of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a:t>
            </a:r>
          </a:p>
          <a:p>
            <a:pPr>
              <a:lnSpc>
                <a:spcPct val="80000"/>
              </a:lnSpc>
              <a:buFont typeface="Wingdings" pitchFamily="2" charset="2"/>
              <a:buChar char="n"/>
              <a:defRPr/>
            </a:pPr>
            <a:endParaRPr lang="fr-CA" sz="5600" b="1" dirty="0">
              <a:latin typeface="Calibri" charset="0"/>
              <a:ea typeface="Calibri" charset="0"/>
              <a:cs typeface="Calibri" charset="0"/>
            </a:endParaRPr>
          </a:p>
          <a:p>
            <a:pPr>
              <a:lnSpc>
                <a:spcPct val="80000"/>
              </a:lnSpc>
              <a:buFont typeface="Wingdings" pitchFamily="2" charset="2"/>
              <a:buChar char="n"/>
              <a:defRPr/>
            </a:pPr>
            <a:r>
              <a:rPr lang="fr-CA" sz="5600" b="1" dirty="0" err="1">
                <a:latin typeface="Calibri" charset="0"/>
                <a:ea typeface="Calibri" charset="0"/>
                <a:cs typeface="Calibri" charset="0"/>
              </a:rPr>
              <a:t>Turcot</a:t>
            </a:r>
            <a:r>
              <a:rPr lang="fr-CA" sz="5600" b="1" dirty="0">
                <a:latin typeface="Calibri" charset="0"/>
                <a:ea typeface="Calibri" charset="0"/>
                <a:cs typeface="Calibri" charset="0"/>
              </a:rPr>
              <a:t> syndrome: patients are </a:t>
            </a:r>
            <a:r>
              <a:rPr lang="fr-CA" sz="5600" b="1" dirty="0" err="1">
                <a:latin typeface="Calibri" charset="0"/>
                <a:ea typeface="Calibri" charset="0"/>
                <a:cs typeface="Calibri" charset="0"/>
              </a:rPr>
              <a:t>symptomatic</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during</a:t>
            </a:r>
            <a:r>
              <a:rPr lang="fr-CA" sz="5600" b="1" dirty="0">
                <a:latin typeface="Calibri" charset="0"/>
                <a:ea typeface="Calibri" charset="0"/>
                <a:cs typeface="Calibri" charset="0"/>
              </a:rPr>
              <a:t> the second </a:t>
            </a:r>
            <a:r>
              <a:rPr lang="fr-CA" sz="5600" b="1" dirty="0" err="1">
                <a:latin typeface="Calibri" charset="0"/>
                <a:ea typeface="Calibri" charset="0"/>
                <a:cs typeface="Calibri" charset="0"/>
              </a:rPr>
              <a:t>decade</a:t>
            </a:r>
            <a:r>
              <a:rPr lang="fr-CA" sz="5600" b="1" dirty="0">
                <a:latin typeface="Calibri" charset="0"/>
                <a:ea typeface="Calibri" charset="0"/>
                <a:cs typeface="Calibri" charset="0"/>
              </a:rPr>
              <a:t>. </a:t>
            </a:r>
          </a:p>
          <a:p>
            <a:pPr>
              <a:lnSpc>
                <a:spcPct val="80000"/>
              </a:lnSpc>
              <a:buFont typeface="Wingdings" pitchFamily="2" charset="2"/>
              <a:buChar char="n"/>
              <a:defRPr/>
            </a:pPr>
            <a:endParaRPr lang="fr-CA" sz="5600" b="1" dirty="0">
              <a:latin typeface="Calibri" charset="0"/>
              <a:ea typeface="Calibri" charset="0"/>
              <a:cs typeface="Calibri" charset="0"/>
            </a:endParaRPr>
          </a:p>
          <a:p>
            <a:pPr>
              <a:lnSpc>
                <a:spcPct val="80000"/>
              </a:lnSpc>
              <a:buFont typeface="Wingdings" pitchFamily="2" charset="2"/>
              <a:buChar char="n"/>
              <a:defRPr/>
            </a:pPr>
            <a:r>
              <a:rPr lang="fr-CA" sz="5600" b="1" dirty="0" err="1">
                <a:latin typeface="Calibri" charset="0"/>
                <a:ea typeface="Calibri" charset="0"/>
                <a:cs typeface="Calibri" charset="0"/>
              </a:rPr>
              <a:t>Cronkhite</a:t>
            </a:r>
            <a:r>
              <a:rPr lang="fr-CA" sz="5600" b="1" dirty="0">
                <a:latin typeface="Calibri" charset="0"/>
                <a:ea typeface="Calibri" charset="0"/>
                <a:cs typeface="Calibri" charset="0"/>
              </a:rPr>
              <a:t>-Canada syndrome affects patients </a:t>
            </a:r>
            <a:r>
              <a:rPr lang="fr-CA" sz="5600" b="1" dirty="0" err="1">
                <a:latin typeface="Calibri" charset="0"/>
                <a:ea typeface="Calibri" charset="0"/>
                <a:cs typeface="Calibri" charset="0"/>
              </a:rPr>
              <a:t>with</a:t>
            </a:r>
            <a:r>
              <a:rPr lang="fr-CA" sz="5600" b="1" dirty="0">
                <a:latin typeface="Calibri" charset="0"/>
                <a:ea typeface="Calibri" charset="0"/>
                <a:cs typeface="Calibri" charset="0"/>
              </a:rPr>
              <a:t> an </a:t>
            </a:r>
            <a:r>
              <a:rPr lang="fr-CA" sz="5600" b="1" dirty="0" err="1">
                <a:latin typeface="Calibri" charset="0"/>
                <a:ea typeface="Calibri" charset="0"/>
                <a:cs typeface="Calibri" charset="0"/>
              </a:rPr>
              <a:t>average</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of 62 </a:t>
            </a:r>
            <a:r>
              <a:rPr lang="fr-CA" sz="5600" b="1" dirty="0" err="1">
                <a:latin typeface="Calibri" charset="0"/>
                <a:ea typeface="Calibri" charset="0"/>
                <a:cs typeface="Calibri" charset="0"/>
              </a:rPr>
              <a:t>years</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range, 42-75 y). </a:t>
            </a:r>
          </a:p>
          <a:p>
            <a:pPr>
              <a:lnSpc>
                <a:spcPct val="80000"/>
              </a:lnSpc>
              <a:buFont typeface="Wingdings" pitchFamily="2" charset="2"/>
              <a:buChar char="n"/>
              <a:defRPr/>
            </a:pPr>
            <a:endParaRPr lang="fr-CA" sz="5600" b="1" dirty="0">
              <a:latin typeface="Calibri" charset="0"/>
              <a:ea typeface="Calibri" charset="0"/>
              <a:cs typeface="Calibri" charset="0"/>
            </a:endParaRPr>
          </a:p>
          <a:p>
            <a:pPr>
              <a:lnSpc>
                <a:spcPct val="80000"/>
              </a:lnSpc>
              <a:buFont typeface="Wingdings" pitchFamily="2" charset="2"/>
              <a:buChar char="n"/>
              <a:defRPr/>
            </a:pPr>
            <a:r>
              <a:rPr lang="fr-CA" sz="5600" b="1" dirty="0" err="1">
                <a:latin typeface="Calibri" charset="0"/>
                <a:ea typeface="Calibri" charset="0"/>
                <a:cs typeface="Calibri" charset="0"/>
              </a:rPr>
              <a:t>Cowden</a:t>
            </a:r>
            <a:r>
              <a:rPr lang="fr-CA" sz="5600" b="1" dirty="0">
                <a:latin typeface="Calibri" charset="0"/>
                <a:ea typeface="Calibri" charset="0"/>
                <a:cs typeface="Calibri" charset="0"/>
              </a:rPr>
              <a:t> syndrome The </a:t>
            </a:r>
            <a:r>
              <a:rPr lang="fr-CA" sz="5600" b="1" dirty="0" err="1">
                <a:latin typeface="Calibri" charset="0"/>
                <a:ea typeface="Calibri" charset="0"/>
                <a:cs typeface="Calibri" charset="0"/>
              </a:rPr>
              <a:t>age</a:t>
            </a:r>
            <a:r>
              <a:rPr lang="fr-CA" sz="5600" b="1" dirty="0">
                <a:latin typeface="Calibri" charset="0"/>
                <a:ea typeface="Calibri" charset="0"/>
                <a:cs typeface="Calibri" charset="0"/>
              </a:rPr>
              <a:t> of </a:t>
            </a:r>
            <a:r>
              <a:rPr lang="fr-CA" sz="5600" b="1" dirty="0" err="1">
                <a:latin typeface="Calibri" charset="0"/>
                <a:ea typeface="Calibri" charset="0"/>
                <a:cs typeface="Calibri" charset="0"/>
              </a:rPr>
              <a:t>onset</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is</a:t>
            </a:r>
            <a:r>
              <a:rPr lang="fr-CA" sz="5600" b="1" dirty="0">
                <a:latin typeface="Calibri" charset="0"/>
                <a:ea typeface="Calibri" charset="0"/>
                <a:cs typeface="Calibri" charset="0"/>
              </a:rPr>
              <a:t> in the first to </a:t>
            </a:r>
            <a:r>
              <a:rPr lang="fr-CA" sz="5600" b="1" dirty="0" err="1">
                <a:latin typeface="Calibri" charset="0"/>
                <a:ea typeface="Calibri" charset="0"/>
                <a:cs typeface="Calibri" charset="0"/>
              </a:rPr>
              <a:t>third</a:t>
            </a:r>
            <a:r>
              <a:rPr lang="fr-CA" sz="5600" b="1" dirty="0">
                <a:latin typeface="Calibri" charset="0"/>
                <a:ea typeface="Calibri" charset="0"/>
                <a:cs typeface="Calibri" charset="0"/>
              </a:rPr>
              <a:t> </a:t>
            </a:r>
            <a:r>
              <a:rPr lang="fr-CA" sz="5600" b="1" dirty="0" err="1">
                <a:latin typeface="Calibri" charset="0"/>
                <a:ea typeface="Calibri" charset="0"/>
                <a:cs typeface="Calibri" charset="0"/>
              </a:rPr>
              <a:t>decades</a:t>
            </a:r>
            <a:r>
              <a:rPr lang="fr-CA" sz="5600" b="1" dirty="0">
                <a:latin typeface="Calibri" charset="0"/>
                <a:ea typeface="Calibri" charset="0"/>
                <a:cs typeface="Calibri" charset="0"/>
              </a:rPr>
              <a:t>.</a:t>
            </a:r>
          </a:p>
          <a:p>
            <a:endParaRPr lang="fr-FR" dirty="0"/>
          </a:p>
          <a:p>
            <a:endParaRPr lang="fr-FR" dirty="0"/>
          </a:p>
        </p:txBody>
      </p:sp>
    </p:spTree>
    <p:extLst>
      <p:ext uri="{BB962C8B-B14F-4D97-AF65-F5344CB8AC3E}">
        <p14:creationId xmlns:p14="http://schemas.microsoft.com/office/powerpoint/2010/main" val="5086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267757"/>
            <a:ext cx="9601196" cy="1303867"/>
          </a:xfrm>
        </p:spPr>
        <p:txBody>
          <a:bodyPr/>
          <a:lstStyle/>
          <a:p>
            <a:r>
              <a:rPr lang="fr-CA"/>
              <a:t>PAF</a:t>
            </a:r>
            <a:endParaRPr lang="fr-FR" dirty="0"/>
          </a:p>
        </p:txBody>
      </p:sp>
      <p:pic>
        <p:nvPicPr>
          <p:cNvPr id="4" name="Picture 4" descr="F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9" y="1448484"/>
            <a:ext cx="537579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54822" y="5411569"/>
            <a:ext cx="8058149" cy="646331"/>
          </a:xfrm>
          <a:prstGeom prst="rect">
            <a:avLst/>
          </a:prstGeom>
        </p:spPr>
        <p:txBody>
          <a:bodyPr wrap="square">
            <a:spAutoFit/>
          </a:bodyPr>
          <a:lstStyle/>
          <a:p>
            <a:r>
              <a:rPr lang="fr-CA" altLang="x-none" b="1" dirty="0"/>
              <a:t>Pièce chirurgicale montrant des milliers de polypes </a:t>
            </a:r>
            <a:r>
              <a:rPr lang="fr-CA" altLang="x-none" b="1" dirty="0" err="1" smtClean="0"/>
              <a:t>adénomateux</a:t>
            </a:r>
            <a:r>
              <a:rPr lang="fr-CA" altLang="x-none" b="1" dirty="0" smtClean="0"/>
              <a:t> </a:t>
            </a:r>
            <a:r>
              <a:rPr lang="fr-CA" altLang="x-none" dirty="0"/>
              <a:t>http://</a:t>
            </a:r>
            <a:r>
              <a:rPr lang="fr-CA" altLang="x-none" dirty="0" err="1"/>
              <a:t>www.nature.com</a:t>
            </a:r>
            <a:r>
              <a:rPr lang="fr-CA" altLang="x-none" dirty="0"/>
              <a:t>/</a:t>
            </a:r>
            <a:r>
              <a:rPr lang="fr-CA" altLang="x-none" dirty="0" err="1"/>
              <a:t>modpathol</a:t>
            </a:r>
            <a:r>
              <a:rPr lang="fr-CA" altLang="x-none" dirty="0"/>
              <a:t>/journal/v16/n4/images/3880773f1.jpg</a:t>
            </a:r>
          </a:p>
        </p:txBody>
      </p:sp>
      <p:pic>
        <p:nvPicPr>
          <p:cNvPr id="6" name="Espace réservé du contenu 3" descr="336139-372273-73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95401" y="942975"/>
            <a:ext cx="3311525" cy="5114925"/>
          </a:xfrm>
          <a:prstGeom prst="rect">
            <a:avLst/>
          </a:prstGeom>
        </p:spPr>
      </p:pic>
    </p:spTree>
    <p:extLst>
      <p:ext uri="{BB962C8B-B14F-4D97-AF65-F5344CB8AC3E}">
        <p14:creationId xmlns:p14="http://schemas.microsoft.com/office/powerpoint/2010/main" val="1632595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85813" y="642938"/>
            <a:ext cx="10544175" cy="5486400"/>
          </a:xfrm>
          <a:prstGeom prst="rect">
            <a:avLst/>
          </a:prstGeom>
        </p:spPr>
      </p:pic>
    </p:spTree>
    <p:extLst>
      <p:ext uri="{BB962C8B-B14F-4D97-AF65-F5344CB8AC3E}">
        <p14:creationId xmlns:p14="http://schemas.microsoft.com/office/powerpoint/2010/main" val="74130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Petit Problème?</a:t>
            </a:r>
            <a:endParaRPr lang="fr-FR" dirty="0"/>
          </a:p>
        </p:txBody>
      </p:sp>
      <p:sp>
        <p:nvSpPr>
          <p:cNvPr id="3" name="Espace réservé du contenu 2"/>
          <p:cNvSpPr>
            <a:spLocks noGrp="1"/>
          </p:cNvSpPr>
          <p:nvPr>
            <p:ph idx="1"/>
          </p:nvPr>
        </p:nvSpPr>
        <p:spPr/>
        <p:txBody>
          <a:bodyPr/>
          <a:lstStyle/>
          <a:p>
            <a:pPr>
              <a:buFont typeface="Wingdings" pitchFamily="2" charset="2"/>
              <a:buChar char="n"/>
              <a:defRPr/>
            </a:pPr>
            <a:r>
              <a:rPr lang="fr-CA" dirty="0"/>
              <a:t>On en parle peu</a:t>
            </a:r>
          </a:p>
          <a:p>
            <a:pPr lvl="1">
              <a:defRPr/>
            </a:pPr>
            <a:r>
              <a:rPr lang="fr-CA" dirty="0"/>
              <a:t>Pas « glamour » ou « sexy »</a:t>
            </a:r>
          </a:p>
          <a:p>
            <a:pPr>
              <a:buFont typeface="Wingdings" pitchFamily="2" charset="2"/>
              <a:buChar char="n"/>
              <a:defRPr/>
            </a:pPr>
            <a:r>
              <a:rPr lang="fr-CA" dirty="0"/>
              <a:t>Problème sérieux</a:t>
            </a:r>
          </a:p>
          <a:p>
            <a:pPr lvl="1">
              <a:defRPr/>
            </a:pPr>
            <a:r>
              <a:rPr lang="fr-CA" dirty="0"/>
              <a:t>3</a:t>
            </a:r>
            <a:r>
              <a:rPr lang="fr-CA" baseline="30000" dirty="0"/>
              <a:t>e</a:t>
            </a:r>
            <a:r>
              <a:rPr lang="fr-CA" dirty="0"/>
              <a:t> cancer en importance chez homme et femme</a:t>
            </a:r>
          </a:p>
          <a:p>
            <a:pPr lvl="1">
              <a:defRPr/>
            </a:pPr>
            <a:r>
              <a:rPr lang="fr-CA" dirty="0"/>
              <a:t>Survie à 5 ans 60% (tout </a:t>
            </a:r>
            <a:r>
              <a:rPr lang="fr-CA" dirty="0" smtClean="0"/>
              <a:t>stade </a:t>
            </a:r>
            <a:r>
              <a:rPr lang="fr-CA" dirty="0"/>
              <a:t>confondu)</a:t>
            </a:r>
          </a:p>
        </p:txBody>
      </p:sp>
      <p:pic>
        <p:nvPicPr>
          <p:cNvPr id="4" name="Image 3"/>
          <p:cNvPicPr>
            <a:picLocks noChangeAspect="1"/>
          </p:cNvPicPr>
          <p:nvPr/>
        </p:nvPicPr>
        <p:blipFill>
          <a:blip r:embed="rId2"/>
          <a:stretch>
            <a:fillRect/>
          </a:stretch>
        </p:blipFill>
        <p:spPr>
          <a:xfrm>
            <a:off x="7020725" y="2556932"/>
            <a:ext cx="4237825" cy="3246574"/>
          </a:xfrm>
          <a:prstGeom prst="rect">
            <a:avLst/>
          </a:prstGeom>
        </p:spPr>
      </p:pic>
    </p:spTree>
    <p:extLst>
      <p:ext uri="{BB962C8B-B14F-4D97-AF65-F5344CB8AC3E}">
        <p14:creationId xmlns:p14="http://schemas.microsoft.com/office/powerpoint/2010/main" val="533436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F83C1ABD-E98C-4DFA-9D32-B9978EA66D7F}" type="slidenum">
              <a:rPr lang="en-US" smtClean="0">
                <a:ea typeface="ＭＳ Ｐゴシック" pitchFamily="34" charset="-128"/>
              </a:rPr>
              <a:pPr/>
              <a:t>20</a:t>
            </a:fld>
            <a:endParaRPr lang="en-US" smtClean="0">
              <a:ea typeface="ＭＳ Ｐゴシック" pitchFamily="34" charset="-128"/>
            </a:endParaRPr>
          </a:p>
        </p:txBody>
      </p:sp>
      <p:sp>
        <p:nvSpPr>
          <p:cNvPr id="20483" name="Rectangle 124"/>
          <p:cNvSpPr>
            <a:spLocks noChangeArrowheads="1"/>
          </p:cNvSpPr>
          <p:nvPr/>
        </p:nvSpPr>
        <p:spPr bwMode="auto">
          <a:xfrm>
            <a:off x="7081839" y="1229290"/>
            <a:ext cx="4643437" cy="4508500"/>
          </a:xfrm>
          <a:prstGeom prst="rect">
            <a:avLst/>
          </a:prstGeom>
          <a:solidFill>
            <a:schemeClr val="bg1"/>
          </a:solidFill>
          <a:ln w="9525">
            <a:noFill/>
            <a:miter lim="800000"/>
            <a:headEnd/>
            <a:tailEnd/>
          </a:ln>
        </p:spPr>
        <p:txBody>
          <a:bodyPr wrap="none" anchor="ctr"/>
          <a:lstStyle/>
          <a:p>
            <a:endParaRPr lang="fr-FR"/>
          </a:p>
        </p:txBody>
      </p:sp>
      <p:sp>
        <p:nvSpPr>
          <p:cNvPr id="40962" name="Titre 1"/>
          <p:cNvSpPr>
            <a:spLocks noGrp="1"/>
          </p:cNvSpPr>
          <p:nvPr>
            <p:ph type="title" idx="4294967295"/>
          </p:nvPr>
        </p:nvSpPr>
        <p:spPr>
          <a:xfrm>
            <a:off x="1771651" y="496948"/>
            <a:ext cx="8410575" cy="762000"/>
          </a:xfrm>
        </p:spPr>
        <p:txBody>
          <a:bodyPr>
            <a:normAutofit/>
          </a:bodyPr>
          <a:lstStyle/>
          <a:p>
            <a:pPr>
              <a:defRPr/>
            </a:pPr>
            <a:r>
              <a:rPr lang="fr-FR" sz="3600" b="1" dirty="0" smtClean="0"/>
              <a:t>Dépistage</a:t>
            </a:r>
            <a:endParaRPr lang="fr-FR" sz="3600" b="1" dirty="0"/>
          </a:p>
        </p:txBody>
      </p:sp>
      <p:sp>
        <p:nvSpPr>
          <p:cNvPr id="20485" name="AutoShape 1032"/>
          <p:cNvSpPr>
            <a:spLocks noChangeArrowheads="1"/>
          </p:cNvSpPr>
          <p:nvPr/>
        </p:nvSpPr>
        <p:spPr bwMode="auto">
          <a:xfrm>
            <a:off x="7935914" y="1941514"/>
            <a:ext cx="2441575" cy="3468687"/>
          </a:xfrm>
          <a:prstGeom prst="triangle">
            <a:avLst>
              <a:gd name="adj" fmla="val 50000"/>
            </a:avLst>
          </a:prstGeom>
          <a:solidFill>
            <a:srgbClr val="EAEAEA"/>
          </a:solidFill>
          <a:ln w="9525">
            <a:noFill/>
            <a:miter lim="800000"/>
            <a:headEnd/>
            <a:tailEnd/>
          </a:ln>
        </p:spPr>
        <p:txBody>
          <a:bodyPr wrap="none" anchor="ctr"/>
          <a:lstStyle/>
          <a:p>
            <a:pPr algn="l" eaLnBrk="1" hangingPunct="1"/>
            <a:endParaRPr lang="fr-FR" sz="1600"/>
          </a:p>
        </p:txBody>
      </p:sp>
      <p:graphicFrame>
        <p:nvGraphicFramePr>
          <p:cNvPr id="17444" name="Group 36"/>
          <p:cNvGraphicFramePr>
            <a:graphicFrameLocks noGrp="1"/>
          </p:cNvGraphicFramePr>
          <p:nvPr>
            <p:extLst>
              <p:ext uri="{D42A27DB-BD31-4B8C-83A1-F6EECF244321}">
                <p14:modId xmlns:p14="http://schemas.microsoft.com/office/powerpoint/2010/main" val="51851914"/>
              </p:ext>
            </p:extLst>
          </p:nvPr>
        </p:nvGraphicFramePr>
        <p:xfrm>
          <a:off x="1771651" y="1288606"/>
          <a:ext cx="8467725" cy="4208784"/>
        </p:xfrm>
        <a:graphic>
          <a:graphicData uri="http://schemas.openxmlformats.org/drawingml/2006/table">
            <a:tbl>
              <a:tblPr/>
              <a:tblGrid>
                <a:gridCol w="1192213"/>
                <a:gridCol w="4814887"/>
                <a:gridCol w="1258888"/>
                <a:gridCol w="1201737"/>
              </a:tblGrid>
              <a:tr h="379413">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dirty="0" smtClean="0">
                          <a:ln>
                            <a:noFill/>
                          </a:ln>
                          <a:solidFill>
                            <a:srgbClr val="00003A"/>
                          </a:solidFill>
                          <a:effectLst/>
                          <a:latin typeface="Arial" pitchFamily="34" charset="0"/>
                          <a:ea typeface="ＭＳ Ｐゴシック" pitchFamily="34" charset="-128"/>
                        </a:rPr>
                        <a:t>Niveaux de risques</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dirty="0" smtClean="0">
                          <a:ln>
                            <a:noFill/>
                          </a:ln>
                          <a:solidFill>
                            <a:srgbClr val="00003A"/>
                          </a:solidFill>
                          <a:effectLst/>
                          <a:latin typeface="Arial" pitchFamily="34" charset="0"/>
                          <a:ea typeface="ＭＳ Ｐゴシック" pitchFamily="34" charset="-128"/>
                        </a:rPr>
                        <a:t>Sujets concernés</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dirty="0" smtClean="0">
                          <a:ln>
                            <a:noFill/>
                          </a:ln>
                          <a:solidFill>
                            <a:srgbClr val="00003A"/>
                          </a:solidFill>
                          <a:effectLst/>
                          <a:latin typeface="Arial" pitchFamily="34" charset="0"/>
                          <a:ea typeface="ＭＳ Ｐゴシック" pitchFamily="34" charset="-128"/>
                        </a:rPr>
                        <a:t>Fréquence</a:t>
                      </a:r>
                    </a:p>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dirty="0" smtClean="0">
                          <a:ln>
                            <a:noFill/>
                          </a:ln>
                          <a:solidFill>
                            <a:srgbClr val="00003A"/>
                          </a:solidFill>
                          <a:effectLst/>
                          <a:latin typeface="Arial" pitchFamily="34" charset="0"/>
                          <a:ea typeface="ＭＳ Ｐゴシック" pitchFamily="34" charset="-128"/>
                        </a:rPr>
                        <a:t>(parmi les cas de CCR)</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Risque </a:t>
                      </a:r>
                      <a:r>
                        <a:rPr kumimoji="0" lang="fr-FR" sz="1600" b="1" i="1" u="none" strike="noStrike" cap="none" normalizeH="0" baseline="0" smtClean="0">
                          <a:ln>
                            <a:noFill/>
                          </a:ln>
                          <a:solidFill>
                            <a:srgbClr val="00003A"/>
                          </a:solidFill>
                          <a:effectLst/>
                          <a:latin typeface="Arial" pitchFamily="34" charset="0"/>
                          <a:ea typeface="ＭＳ Ｐゴシック" pitchFamily="34" charset="-128"/>
                        </a:rPr>
                        <a:t>spontané</a:t>
                      </a:r>
                      <a:r>
                        <a:rPr kumimoji="0" lang="fr-FR" sz="1600" b="1" i="0" u="none" strike="noStrike" cap="none" normalizeH="0" baseline="0" smtClean="0">
                          <a:ln>
                            <a:noFill/>
                          </a:ln>
                          <a:solidFill>
                            <a:srgbClr val="00003A"/>
                          </a:solidFill>
                          <a:effectLst/>
                          <a:latin typeface="Arial" pitchFamily="34" charset="0"/>
                          <a:ea typeface="ＭＳ Ｐゴシック" pitchFamily="34" charset="-128"/>
                        </a:rPr>
                        <a:t> de CCR sur l’existence</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r>
              <a:tr h="855663">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400" b="1" i="0" u="none" strike="noStrike" cap="none" normalizeH="0" baseline="0" smtClean="0">
                          <a:ln>
                            <a:noFill/>
                          </a:ln>
                          <a:solidFill>
                            <a:srgbClr val="CC0000"/>
                          </a:solidFill>
                          <a:effectLst/>
                          <a:latin typeface="Arial" pitchFamily="34" charset="0"/>
                          <a:ea typeface="ＭＳ Ｐゴシック" pitchFamily="34" charset="-128"/>
                        </a:rPr>
                        <a:t>Très élevé</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800" b="1" i="0" u="none" strike="noStrike" cap="none" normalizeH="0" baseline="0" dirty="0" smtClean="0">
                          <a:ln>
                            <a:noFill/>
                          </a:ln>
                          <a:solidFill>
                            <a:srgbClr val="00003A"/>
                          </a:solidFill>
                          <a:effectLst/>
                          <a:latin typeface="Arial" pitchFamily="34" charset="0"/>
                          <a:ea typeface="ＭＳ Ｐゴシック" pitchFamily="34" charset="-128"/>
                        </a:rPr>
                        <a:t>Syndromes de prédisposition héréditaire :</a:t>
                      </a:r>
                    </a:p>
                    <a:p>
                      <a:pPr marL="630238" marR="0" lvl="1" indent="-173038" algn="l" defTabSz="914400" rtl="0" eaLnBrk="1" fontAlgn="base" latinLnBrk="0" hangingPunct="1">
                        <a:lnSpc>
                          <a:spcPct val="100000"/>
                        </a:lnSpc>
                        <a:spcBef>
                          <a:spcPct val="20000"/>
                        </a:spcBef>
                        <a:spcAft>
                          <a:spcPct val="0"/>
                        </a:spcAft>
                        <a:buClr>
                          <a:schemeClr val="tx1"/>
                        </a:buClr>
                        <a:buSzTx/>
                        <a:buFontTx/>
                        <a:buChar char="-"/>
                        <a:tabLst/>
                      </a:pPr>
                      <a:r>
                        <a:rPr kumimoji="0" lang="fr-FR" sz="1600" b="1" i="0" u="none" strike="noStrike" cap="none" normalizeH="0" baseline="0" dirty="0" smtClean="0">
                          <a:ln>
                            <a:noFill/>
                          </a:ln>
                          <a:solidFill>
                            <a:srgbClr val="000080"/>
                          </a:solidFill>
                          <a:effectLst/>
                          <a:latin typeface="Arial" pitchFamily="34" charset="0"/>
                          <a:ea typeface="ＭＳ Ｐゴシック" pitchFamily="34" charset="-128"/>
                        </a:rPr>
                        <a:t>Polyposes </a:t>
                      </a:r>
                      <a:r>
                        <a:rPr kumimoji="0" lang="fr-FR" sz="1600" b="1" i="0" u="none" strike="noStrike" cap="none" normalizeH="0" baseline="0" dirty="0" err="1" smtClean="0">
                          <a:ln>
                            <a:noFill/>
                          </a:ln>
                          <a:solidFill>
                            <a:srgbClr val="000080"/>
                          </a:solidFill>
                          <a:effectLst/>
                          <a:latin typeface="Arial" pitchFamily="34" charset="0"/>
                          <a:ea typeface="ＭＳ Ｐゴシック" pitchFamily="34" charset="-128"/>
                        </a:rPr>
                        <a:t>adénomateuses</a:t>
                      </a:r>
                      <a:endParaRPr kumimoji="0" lang="fr-FR" sz="1600" b="1" i="0" u="none" strike="noStrike" cap="none" normalizeH="0" baseline="0" dirty="0" smtClean="0">
                        <a:ln>
                          <a:noFill/>
                        </a:ln>
                        <a:solidFill>
                          <a:srgbClr val="000080"/>
                        </a:solidFill>
                        <a:effectLst/>
                        <a:latin typeface="Arial" pitchFamily="34" charset="0"/>
                        <a:ea typeface="ＭＳ Ｐゴシック" pitchFamily="34" charset="-128"/>
                      </a:endParaRPr>
                    </a:p>
                    <a:p>
                      <a:pPr marL="630238" marR="0" lvl="1" indent="-173038" algn="l" defTabSz="914400" rtl="0" eaLnBrk="1" fontAlgn="base" latinLnBrk="0" hangingPunct="1">
                        <a:lnSpc>
                          <a:spcPct val="100000"/>
                        </a:lnSpc>
                        <a:spcBef>
                          <a:spcPct val="20000"/>
                        </a:spcBef>
                        <a:spcAft>
                          <a:spcPct val="0"/>
                        </a:spcAft>
                        <a:buClr>
                          <a:schemeClr val="tx1"/>
                        </a:buClr>
                        <a:buSzTx/>
                        <a:buFontTx/>
                        <a:buChar char="-"/>
                        <a:tabLst/>
                      </a:pPr>
                      <a:r>
                        <a:rPr kumimoji="0" lang="fr-FR" sz="1600" b="1" i="0" u="none" strike="noStrike" cap="none" normalizeH="0" baseline="0" dirty="0" smtClean="0">
                          <a:ln>
                            <a:noFill/>
                          </a:ln>
                          <a:solidFill>
                            <a:srgbClr val="000080"/>
                          </a:solidFill>
                          <a:effectLst/>
                          <a:latin typeface="Arial" pitchFamily="34" charset="0"/>
                          <a:ea typeface="ＭＳ Ｐゴシック" pitchFamily="34" charset="-128"/>
                        </a:rPr>
                        <a:t>Syndrome de Lynch</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00003A"/>
                          </a:solidFill>
                          <a:effectLst/>
                          <a:latin typeface="Arial" pitchFamily="34" charset="0"/>
                          <a:ea typeface="ＭＳ Ｐゴシック" pitchFamily="34" charset="-128"/>
                        </a:rPr>
                        <a:t>&lt; 5 %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CC0000"/>
                          </a:solidFill>
                          <a:effectLst/>
                          <a:latin typeface="Arial" pitchFamily="34" charset="0"/>
                          <a:ea typeface="ＭＳ Ｐゴシック" pitchFamily="34" charset="-128"/>
                        </a:rPr>
                        <a:t>40-100 %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400" b="1" i="0" u="none" strike="noStrike" cap="none" normalizeH="0" baseline="0" smtClean="0">
                          <a:ln>
                            <a:noFill/>
                          </a:ln>
                          <a:solidFill>
                            <a:srgbClr val="FF3300"/>
                          </a:solidFill>
                          <a:effectLst/>
                          <a:latin typeface="Arial" pitchFamily="34" charset="0"/>
                          <a:ea typeface="ＭＳ Ｐゴシック" pitchFamily="34" charset="-128"/>
                        </a:rPr>
                        <a:t>Élevé</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182563" marR="0" lvl="0" indent="-182563"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0" lang="fr-FR" sz="1600" b="1" i="0" u="none" strike="noStrike" cap="none" normalizeH="0" baseline="0" dirty="0" smtClean="0">
                          <a:ln>
                            <a:noFill/>
                          </a:ln>
                          <a:solidFill>
                            <a:srgbClr val="00003A"/>
                          </a:solidFill>
                          <a:effectLst/>
                          <a:latin typeface="Arial" pitchFamily="34" charset="0"/>
                          <a:ea typeface="ＭＳ Ｐゴシック" pitchFamily="34" charset="-128"/>
                        </a:rPr>
                        <a:t>Antécédent d’adénome « avancé » ou de CCR</a:t>
                      </a:r>
                      <a:r>
                        <a:rPr kumimoji="0" lang="fr-FR" sz="1600" b="0" i="0" u="none" strike="noStrike" cap="none" normalizeH="0" baseline="0" dirty="0" smtClean="0">
                          <a:ln>
                            <a:noFill/>
                          </a:ln>
                          <a:solidFill>
                            <a:srgbClr val="00003A"/>
                          </a:solidFill>
                          <a:effectLst/>
                          <a:latin typeface="Arial" pitchFamily="34" charset="0"/>
                          <a:ea typeface="ＭＳ Ｐゴシック" pitchFamily="34" charset="-128"/>
                        </a:rPr>
                        <a:t>:</a:t>
                      </a:r>
                    </a:p>
                    <a:p>
                      <a:pPr marL="630238" marR="0" lvl="1" indent="-173038" algn="l" defTabSz="914400" rtl="0" eaLnBrk="1" fontAlgn="base" latinLnBrk="0" hangingPunct="1">
                        <a:lnSpc>
                          <a:spcPct val="100000"/>
                        </a:lnSpc>
                        <a:spcBef>
                          <a:spcPct val="20000"/>
                        </a:spcBef>
                        <a:spcAft>
                          <a:spcPct val="0"/>
                        </a:spcAft>
                        <a:buClr>
                          <a:srgbClr val="000080"/>
                        </a:buClr>
                        <a:buSzTx/>
                        <a:buFontTx/>
                        <a:buChar char="-"/>
                        <a:tabLst/>
                      </a:pPr>
                      <a:r>
                        <a:rPr kumimoji="0" lang="fr-FR" sz="1400" b="0" i="0" u="none" strike="noStrike" cap="none" normalizeH="0" baseline="0" dirty="0" smtClean="0">
                          <a:ln>
                            <a:noFill/>
                          </a:ln>
                          <a:solidFill>
                            <a:srgbClr val="000080"/>
                          </a:solidFill>
                          <a:effectLst/>
                          <a:latin typeface="Arial" pitchFamily="34" charset="0"/>
                          <a:ea typeface="ＭＳ Ｐゴシック" pitchFamily="34" charset="-128"/>
                        </a:rPr>
                        <a:t>Personnel</a:t>
                      </a:r>
                    </a:p>
                    <a:p>
                      <a:pPr marL="630238" marR="0" lvl="1" indent="-173038" algn="l" defTabSz="914400" rtl="0" eaLnBrk="1" fontAlgn="base" latinLnBrk="0" hangingPunct="1">
                        <a:lnSpc>
                          <a:spcPct val="100000"/>
                        </a:lnSpc>
                        <a:spcBef>
                          <a:spcPct val="20000"/>
                        </a:spcBef>
                        <a:spcAft>
                          <a:spcPct val="0"/>
                        </a:spcAft>
                        <a:buClr>
                          <a:srgbClr val="000080"/>
                        </a:buClr>
                        <a:buSzTx/>
                        <a:buFontTx/>
                        <a:buChar char="-"/>
                        <a:tabLst/>
                      </a:pPr>
                      <a:r>
                        <a:rPr kumimoji="0" lang="fr-FR" sz="1400" b="0" i="0" u="none" strike="noStrike" cap="none" normalizeH="0" baseline="0" dirty="0" smtClean="0">
                          <a:ln>
                            <a:noFill/>
                          </a:ln>
                          <a:solidFill>
                            <a:srgbClr val="000080"/>
                          </a:solidFill>
                          <a:effectLst/>
                          <a:latin typeface="Arial" pitchFamily="34" charset="0"/>
                          <a:ea typeface="ＭＳ Ｐゴシック" pitchFamily="34" charset="-128"/>
                        </a:rPr>
                        <a:t>Ou chez un apparenté au 1</a:t>
                      </a:r>
                      <a:r>
                        <a:rPr kumimoji="0" lang="fr-FR" sz="1400" b="0" i="0" u="none" strike="noStrike" cap="none" normalizeH="0" baseline="30000" dirty="0" smtClean="0">
                          <a:ln>
                            <a:noFill/>
                          </a:ln>
                          <a:solidFill>
                            <a:srgbClr val="000080"/>
                          </a:solidFill>
                          <a:effectLst/>
                          <a:latin typeface="Arial" pitchFamily="34" charset="0"/>
                          <a:ea typeface="ＭＳ Ｐゴシック" pitchFamily="34" charset="-128"/>
                        </a:rPr>
                        <a:t>er</a:t>
                      </a:r>
                      <a:r>
                        <a:rPr kumimoji="0" lang="fr-FR" sz="1400" b="0" i="0" u="none" strike="noStrike" cap="none" normalizeH="0" baseline="0" dirty="0" smtClean="0">
                          <a:ln>
                            <a:noFill/>
                          </a:ln>
                          <a:solidFill>
                            <a:srgbClr val="000080"/>
                          </a:solidFill>
                          <a:effectLst/>
                          <a:latin typeface="Arial" pitchFamily="34" charset="0"/>
                          <a:ea typeface="ＭＳ Ｐゴシック" pitchFamily="34" charset="-128"/>
                        </a:rPr>
                        <a:t> degré &lt; 60 ans (ou quelque soit l’âge si </a:t>
                      </a:r>
                      <a:r>
                        <a:rPr kumimoji="0" lang="fr-FR" sz="1400" b="0" i="0" u="none" strike="noStrike" cap="none" normalizeH="0" baseline="0" dirty="0" smtClean="0">
                          <a:ln>
                            <a:noFill/>
                          </a:ln>
                          <a:solidFill>
                            <a:srgbClr val="000080"/>
                          </a:solidFill>
                          <a:effectLst/>
                          <a:latin typeface="Arial" pitchFamily="34" charset="0"/>
                          <a:ea typeface="ＭＳ Ｐゴシック" pitchFamily="34" charset="-128"/>
                          <a:sym typeface="Symbol" pitchFamily="18" charset="2"/>
                        </a:rPr>
                        <a:t> 2 apparentés)</a:t>
                      </a:r>
                      <a:endParaRPr kumimoji="0" lang="fr-FR" sz="1400" b="0" i="0" u="none" strike="noStrike" cap="none" normalizeH="0" baseline="0" dirty="0" smtClean="0">
                        <a:ln>
                          <a:noFill/>
                        </a:ln>
                        <a:solidFill>
                          <a:srgbClr val="000080"/>
                        </a:solidFill>
                        <a:effectLst/>
                        <a:latin typeface="Arial" pitchFamily="34" charset="0"/>
                        <a:ea typeface="ＭＳ Ｐゴシック" pitchFamily="34" charset="-128"/>
                      </a:endParaRPr>
                    </a:p>
                    <a:p>
                      <a:pPr marL="182563" marR="0" lvl="0" indent="-182563" algn="l" defTabSz="914400" rtl="0" eaLnBrk="1" fontAlgn="base" latinLnBrk="0" hangingPunct="1">
                        <a:lnSpc>
                          <a:spcPct val="100000"/>
                        </a:lnSpc>
                        <a:spcBef>
                          <a:spcPct val="20000"/>
                        </a:spcBef>
                        <a:spcAft>
                          <a:spcPct val="0"/>
                        </a:spcAft>
                        <a:buClr>
                          <a:srgbClr val="CC0000"/>
                        </a:buClr>
                        <a:buSzTx/>
                        <a:buFont typeface="Wingdings" pitchFamily="2" charset="2"/>
                        <a:buChar char="Ø"/>
                        <a:tabLst/>
                      </a:pPr>
                      <a:r>
                        <a:rPr kumimoji="0" lang="fr-FR" sz="1800" b="1" i="0" u="none" strike="noStrike" cap="none" normalizeH="0" baseline="0" dirty="0" smtClean="0">
                          <a:ln>
                            <a:noFill/>
                          </a:ln>
                          <a:solidFill>
                            <a:srgbClr val="00003A"/>
                          </a:solidFill>
                          <a:effectLst/>
                          <a:latin typeface="Arial" pitchFamily="34" charset="0"/>
                          <a:ea typeface="ＭＳ Ｐゴシック" pitchFamily="34" charset="-128"/>
                        </a:rPr>
                        <a:t>Antécédent personnel de MICI</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dirty="0" smtClean="0">
                          <a:ln>
                            <a:noFill/>
                          </a:ln>
                          <a:solidFill>
                            <a:srgbClr val="00003A"/>
                          </a:solidFill>
                          <a:effectLst/>
                          <a:latin typeface="Arial" pitchFamily="34" charset="0"/>
                          <a:ea typeface="ＭＳ Ｐゴシック" pitchFamily="34" charset="-128"/>
                        </a:rPr>
                        <a:t>15 %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dirty="0" smtClean="0">
                          <a:ln>
                            <a:noFill/>
                          </a:ln>
                          <a:solidFill>
                            <a:srgbClr val="CC0000"/>
                          </a:solidFill>
                          <a:effectLst/>
                          <a:latin typeface="Arial" pitchFamily="34" charset="0"/>
                          <a:ea typeface="ＭＳ Ｐゴシック" pitchFamily="34" charset="-128"/>
                        </a:rPr>
                        <a:t>5-10 %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0C0C0"/>
                    </a:solidFill>
                  </a:tcPr>
                </a:tc>
              </a:tr>
              <a:tr h="31750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400" b="1" i="0" u="none" strike="noStrike" cap="none" normalizeH="0" baseline="0" dirty="0" smtClean="0">
                          <a:ln>
                            <a:noFill/>
                          </a:ln>
                          <a:solidFill>
                            <a:srgbClr val="0070C0"/>
                          </a:solidFill>
                          <a:effectLst/>
                          <a:latin typeface="Arial" pitchFamily="34" charset="0"/>
                          <a:ea typeface="ＭＳ Ｐゴシック" pitchFamily="34" charset="-128"/>
                        </a:rPr>
                        <a:t>Moyen</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1600" b="1" i="0" u="none" strike="noStrike" cap="none" normalizeH="0" baseline="0" dirty="0" smtClean="0">
                          <a:ln>
                            <a:noFill/>
                          </a:ln>
                          <a:solidFill>
                            <a:srgbClr val="00003A"/>
                          </a:solidFill>
                          <a:effectLst/>
                          <a:latin typeface="Arial" pitchFamily="34" charset="0"/>
                          <a:ea typeface="ＭＳ Ｐゴシック" pitchFamily="34" charset="-128"/>
                        </a:rPr>
                        <a:t>Population générale </a:t>
                      </a:r>
                      <a:r>
                        <a:rPr kumimoji="0" lang="fr-FR" sz="1400" b="1" i="0" u="none" strike="noStrike" cap="none" normalizeH="0" baseline="0" dirty="0" smtClean="0">
                          <a:ln>
                            <a:noFill/>
                          </a:ln>
                          <a:solidFill>
                            <a:srgbClr val="00003A"/>
                          </a:solidFill>
                          <a:effectLst/>
                          <a:latin typeface="Arial" pitchFamily="34" charset="0"/>
                          <a:ea typeface="ＭＳ Ｐゴシック" pitchFamily="34" charset="-128"/>
                        </a:rPr>
                        <a:t>(sans symptômes ni antécédents personnels ou familiaux)</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smtClean="0">
                          <a:ln>
                            <a:noFill/>
                          </a:ln>
                          <a:solidFill>
                            <a:srgbClr val="00003A"/>
                          </a:solidFill>
                          <a:effectLst/>
                          <a:latin typeface="Arial" pitchFamily="34" charset="0"/>
                          <a:ea typeface="ＭＳ Ｐゴシック" pitchFamily="34" charset="-128"/>
                        </a:rPr>
                        <a:t>80 %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fr-FR" sz="2000" b="1" i="0" u="none" strike="noStrike" cap="none" normalizeH="0" baseline="0" dirty="0" smtClean="0">
                          <a:ln>
                            <a:noFill/>
                          </a:ln>
                          <a:solidFill>
                            <a:srgbClr val="0070C0"/>
                          </a:solidFill>
                          <a:effectLst/>
                          <a:latin typeface="Arial" pitchFamily="34" charset="0"/>
                          <a:ea typeface="ＭＳ Ｐゴシック" pitchFamily="34" charset="-128"/>
                        </a:rPr>
                        <a:t>3-4 %</a:t>
                      </a:r>
                    </a:p>
                  </a:txBody>
                  <a:tcPr marL="54000" marR="54000" marT="46800" marB="46800" anchor="ctr" horzOverflow="overflow">
                    <a:lnL>
                      <a:noFill/>
                    </a:lnL>
                    <a:lnR>
                      <a:noFill/>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noFill/>
                  </a:tcPr>
                </a:tc>
              </a:tr>
            </a:tbl>
          </a:graphicData>
        </a:graphic>
      </p:graphicFrame>
      <p:sp>
        <p:nvSpPr>
          <p:cNvPr id="20508" name="Rectangle 1201"/>
          <p:cNvSpPr>
            <a:spLocks noChangeArrowheads="1"/>
          </p:cNvSpPr>
          <p:nvPr/>
        </p:nvSpPr>
        <p:spPr bwMode="auto">
          <a:xfrm>
            <a:off x="1949450" y="5979547"/>
            <a:ext cx="8428038" cy="457200"/>
          </a:xfrm>
          <a:prstGeom prst="rect">
            <a:avLst/>
          </a:prstGeom>
          <a:noFill/>
          <a:ln w="9525">
            <a:noFill/>
            <a:miter lim="800000"/>
            <a:headEnd/>
            <a:tailEnd/>
          </a:ln>
        </p:spPr>
        <p:txBody>
          <a:bodyPr>
            <a:spAutoFit/>
          </a:bodyPr>
          <a:lstStyle/>
          <a:p>
            <a:pPr algn="l" eaLnBrk="1" hangingPunct="1"/>
            <a:r>
              <a:rPr lang="fr-FR" sz="1200"/>
              <a:t>CCR : cancer colorectal. MICI : maladie inflammatoire chronique intestinale </a:t>
            </a:r>
          </a:p>
          <a:p>
            <a:pPr algn="l" eaLnBrk="1" hangingPunct="1"/>
            <a:r>
              <a:rPr lang="fr-FR" sz="1200"/>
              <a:t>(maladie de Crohn, rectocolite hémorragique)</a:t>
            </a:r>
          </a:p>
        </p:txBody>
      </p:sp>
    </p:spTree>
    <p:extLst>
      <p:ext uri="{BB962C8B-B14F-4D97-AF65-F5344CB8AC3E}">
        <p14:creationId xmlns:p14="http://schemas.microsoft.com/office/powerpoint/2010/main" val="14658273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000250" y="115888"/>
            <a:ext cx="8229600" cy="633412"/>
          </a:xfrm>
        </p:spPr>
        <p:txBody>
          <a:bodyPr/>
          <a:lstStyle/>
          <a:p>
            <a:r>
              <a:rPr lang="fr-FR" sz="2000" b="1">
                <a:solidFill>
                  <a:schemeClr val="accent2"/>
                </a:solidFill>
              </a:rPr>
              <a:t>Groupes à risque</a:t>
            </a:r>
          </a:p>
        </p:txBody>
      </p:sp>
      <p:sp>
        <p:nvSpPr>
          <p:cNvPr id="183299" name="Text Box 3"/>
          <p:cNvSpPr txBox="1">
            <a:spLocks noChangeArrowheads="1"/>
          </p:cNvSpPr>
          <p:nvPr/>
        </p:nvSpPr>
        <p:spPr bwMode="auto">
          <a:xfrm>
            <a:off x="1795463" y="6324600"/>
            <a:ext cx="3990708" cy="289952"/>
          </a:xfrm>
          <a:prstGeom prst="rect">
            <a:avLst/>
          </a:prstGeom>
          <a:noFill/>
          <a:ln w="28575">
            <a:noFill/>
            <a:miter lim="800000"/>
            <a:headEnd/>
            <a:tailEnd/>
          </a:ln>
          <a:effectLst/>
        </p:spPr>
        <p:txBody>
          <a:bodyPr wrap="none" lIns="92075" tIns="46038" rIns="92075" bIns="46038">
            <a:spAutoFit/>
          </a:bodyPr>
          <a:lstStyle/>
          <a:p>
            <a:pPr>
              <a:lnSpc>
                <a:spcPct val="80000"/>
              </a:lnSpc>
              <a:spcBef>
                <a:spcPct val="20000"/>
              </a:spcBef>
              <a:buClr>
                <a:schemeClr val="tx1"/>
              </a:buClr>
              <a:defRPr/>
            </a:pPr>
            <a:r>
              <a:rPr lang="fr-FR" sz="1600" b="1" i="1">
                <a:effectLst>
                  <a:outerShdw blurRad="38100" dist="38100" dir="2700000" algn="tl">
                    <a:srgbClr val="C0C0C0"/>
                  </a:outerShdw>
                </a:effectLst>
                <a:latin typeface="Arial" pitchFamily="34" charset="0"/>
              </a:rPr>
              <a:t>Burt Gastroenterology 2000;119:837-53</a:t>
            </a:r>
          </a:p>
        </p:txBody>
      </p:sp>
      <p:grpSp>
        <p:nvGrpSpPr>
          <p:cNvPr id="2" name="Group 4"/>
          <p:cNvGrpSpPr>
            <a:grpSpLocks/>
          </p:cNvGrpSpPr>
          <p:nvPr/>
        </p:nvGrpSpPr>
        <p:grpSpPr bwMode="auto">
          <a:xfrm>
            <a:off x="2832100" y="1484313"/>
            <a:ext cx="6623050" cy="3695700"/>
            <a:chOff x="884" y="996"/>
            <a:chExt cx="4173" cy="2328"/>
          </a:xfrm>
        </p:grpSpPr>
        <p:graphicFrame>
          <p:nvGraphicFramePr>
            <p:cNvPr id="1026" name="Object 5"/>
            <p:cNvGraphicFramePr>
              <a:graphicFrameLocks noChangeAspect="1"/>
            </p:cNvGraphicFramePr>
            <p:nvPr/>
          </p:nvGraphicFramePr>
          <p:xfrm>
            <a:off x="1023" y="996"/>
            <a:ext cx="3714" cy="2328"/>
          </p:xfrm>
          <a:graphic>
            <a:graphicData uri="http://schemas.openxmlformats.org/presentationml/2006/ole">
              <mc:AlternateContent xmlns:mc="http://schemas.openxmlformats.org/markup-compatibility/2006">
                <mc:Choice xmlns:v="urn:schemas-microsoft-com:vml" Requires="v">
                  <p:oleObj spid="_x0000_s19460" name="Graphique" r:id="rId4" imgW="5895908" imgH="3695531" progId="Excel.Sheet.8">
                    <p:embed/>
                  </p:oleObj>
                </mc:Choice>
                <mc:Fallback>
                  <p:oleObj name="Graphique" r:id="rId4" imgW="5895908" imgH="36955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 y="996"/>
                          <a:ext cx="3714" cy="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333333"/>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1" name="Rectangle 6"/>
            <p:cNvSpPr>
              <a:spLocks noChangeArrowheads="1"/>
            </p:cNvSpPr>
            <p:nvPr/>
          </p:nvSpPr>
          <p:spPr bwMode="auto">
            <a:xfrm>
              <a:off x="884" y="2704"/>
              <a:ext cx="1043" cy="363"/>
            </a:xfrm>
            <a:prstGeom prst="rect">
              <a:avLst/>
            </a:prstGeom>
            <a:solidFill>
              <a:srgbClr val="FFFFFF"/>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Cas Sporadiques </a:t>
              </a:r>
              <a:br>
                <a:rPr lang="fr-FR" sz="1600" b="1">
                  <a:solidFill>
                    <a:schemeClr val="accent2"/>
                  </a:solidFill>
                  <a:latin typeface="Verdana" pitchFamily="34" charset="0"/>
                </a:rPr>
              </a:br>
              <a:r>
                <a:rPr lang="fr-FR" sz="1600" b="1">
                  <a:solidFill>
                    <a:schemeClr val="accent2"/>
                  </a:solidFill>
                  <a:latin typeface="Verdana" pitchFamily="34" charset="0"/>
                </a:rPr>
                <a:t>≥ 70%</a:t>
              </a:r>
            </a:p>
          </p:txBody>
        </p:sp>
        <p:sp>
          <p:nvSpPr>
            <p:cNvPr id="1032" name="Line 7"/>
            <p:cNvSpPr>
              <a:spLocks noChangeShapeType="1"/>
            </p:cNvSpPr>
            <p:nvPr/>
          </p:nvSpPr>
          <p:spPr bwMode="auto">
            <a:xfrm flipV="1">
              <a:off x="1927" y="2523"/>
              <a:ext cx="726" cy="363"/>
            </a:xfrm>
            <a:prstGeom prst="line">
              <a:avLst/>
            </a:prstGeom>
            <a:noFill/>
            <a:ln w="15875">
              <a:solidFill>
                <a:srgbClr val="333333"/>
              </a:solidFill>
              <a:round/>
              <a:headEnd/>
              <a:tailEnd type="triangle" w="lg" len="lg"/>
            </a:ln>
          </p:spPr>
          <p:txBody>
            <a:bodyPr/>
            <a:lstStyle/>
            <a:p>
              <a:endParaRPr lang="fr-FR"/>
            </a:p>
          </p:txBody>
        </p:sp>
        <p:sp>
          <p:nvSpPr>
            <p:cNvPr id="1033" name="Rectangle 8"/>
            <p:cNvSpPr>
              <a:spLocks noChangeArrowheads="1"/>
            </p:cNvSpPr>
            <p:nvPr/>
          </p:nvSpPr>
          <p:spPr bwMode="auto">
            <a:xfrm>
              <a:off x="884" y="1026"/>
              <a:ext cx="1542" cy="363"/>
            </a:xfrm>
            <a:prstGeom prst="rect">
              <a:avLst/>
            </a:prstGeom>
            <a:solidFill>
              <a:srgbClr val="FFFF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Familles à risque</a:t>
              </a:r>
              <a:br>
                <a:rPr lang="fr-FR" sz="1600" b="1">
                  <a:solidFill>
                    <a:schemeClr val="accent2"/>
                  </a:solidFill>
                  <a:latin typeface="Verdana" pitchFamily="34" charset="0"/>
                </a:rPr>
              </a:br>
              <a:r>
                <a:rPr lang="fr-FR" sz="1600" b="1">
                  <a:solidFill>
                    <a:schemeClr val="accent2"/>
                  </a:solidFill>
                  <a:latin typeface="Verdana" pitchFamily="34" charset="0"/>
                </a:rPr>
                <a:t>10% à 30%</a:t>
              </a:r>
            </a:p>
          </p:txBody>
        </p:sp>
        <p:sp>
          <p:nvSpPr>
            <p:cNvPr id="1034" name="Line 9"/>
            <p:cNvSpPr>
              <a:spLocks noChangeShapeType="1"/>
            </p:cNvSpPr>
            <p:nvPr/>
          </p:nvSpPr>
          <p:spPr bwMode="auto">
            <a:xfrm>
              <a:off x="1655" y="1389"/>
              <a:ext cx="771" cy="272"/>
            </a:xfrm>
            <a:prstGeom prst="line">
              <a:avLst/>
            </a:prstGeom>
            <a:noFill/>
            <a:ln w="25400">
              <a:solidFill>
                <a:srgbClr val="333333"/>
              </a:solidFill>
              <a:round/>
              <a:headEnd/>
              <a:tailEnd type="triangle" w="lg" len="lg"/>
            </a:ln>
          </p:spPr>
          <p:txBody>
            <a:bodyPr/>
            <a:lstStyle/>
            <a:p>
              <a:endParaRPr lang="fr-FR"/>
            </a:p>
          </p:txBody>
        </p:sp>
        <p:sp>
          <p:nvSpPr>
            <p:cNvPr id="1035" name="Rectangle 10"/>
            <p:cNvSpPr>
              <a:spLocks noChangeArrowheads="1"/>
            </p:cNvSpPr>
            <p:nvPr/>
          </p:nvSpPr>
          <p:spPr bwMode="auto">
            <a:xfrm>
              <a:off x="3424" y="1026"/>
              <a:ext cx="907" cy="363"/>
            </a:xfrm>
            <a:prstGeom prst="rect">
              <a:avLst/>
            </a:prstGeom>
            <a:solidFill>
              <a:srgbClr val="FFFF00"/>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Lynch: HNPCC</a:t>
              </a:r>
              <a:br>
                <a:rPr lang="fr-FR" sz="1600" b="1">
                  <a:solidFill>
                    <a:schemeClr val="accent2"/>
                  </a:solidFill>
                  <a:latin typeface="Verdana" pitchFamily="34" charset="0"/>
                </a:rPr>
              </a:br>
              <a:r>
                <a:rPr lang="fr-FR" sz="1600" b="1">
                  <a:solidFill>
                    <a:schemeClr val="accent2"/>
                  </a:solidFill>
                  <a:latin typeface="Verdana" pitchFamily="34" charset="0"/>
                </a:rPr>
                <a:t>2% à 5%</a:t>
              </a:r>
            </a:p>
          </p:txBody>
        </p:sp>
        <p:sp>
          <p:nvSpPr>
            <p:cNvPr id="1036" name="Line 11"/>
            <p:cNvSpPr>
              <a:spLocks noChangeShapeType="1"/>
            </p:cNvSpPr>
            <p:nvPr/>
          </p:nvSpPr>
          <p:spPr bwMode="auto">
            <a:xfrm flipH="1">
              <a:off x="3651" y="1389"/>
              <a:ext cx="227" cy="317"/>
            </a:xfrm>
            <a:prstGeom prst="line">
              <a:avLst/>
            </a:prstGeom>
            <a:noFill/>
            <a:ln w="25400">
              <a:solidFill>
                <a:srgbClr val="333333"/>
              </a:solidFill>
              <a:round/>
              <a:headEnd/>
              <a:tailEnd type="triangle" w="lg" len="lg"/>
            </a:ln>
          </p:spPr>
          <p:txBody>
            <a:bodyPr/>
            <a:lstStyle/>
            <a:p>
              <a:endParaRPr lang="fr-FR"/>
            </a:p>
          </p:txBody>
        </p:sp>
        <p:sp>
          <p:nvSpPr>
            <p:cNvPr id="1037" name="Rectangle 12"/>
            <p:cNvSpPr>
              <a:spLocks noChangeArrowheads="1"/>
            </p:cNvSpPr>
            <p:nvPr/>
          </p:nvSpPr>
          <p:spPr bwMode="auto">
            <a:xfrm>
              <a:off x="4422" y="1616"/>
              <a:ext cx="635" cy="363"/>
            </a:xfrm>
            <a:prstGeom prst="rect">
              <a:avLst/>
            </a:prstGeom>
            <a:solidFill>
              <a:srgbClr val="FFCC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FAP</a:t>
              </a:r>
              <a:br>
                <a:rPr lang="fr-FR" sz="1600" b="1">
                  <a:solidFill>
                    <a:schemeClr val="accent2"/>
                  </a:solidFill>
                  <a:latin typeface="Verdana" pitchFamily="34" charset="0"/>
                </a:rPr>
              </a:br>
              <a:r>
                <a:rPr lang="fr-FR" sz="1600" b="1">
                  <a:solidFill>
                    <a:schemeClr val="accent2"/>
                  </a:solidFill>
                  <a:latin typeface="Verdana" pitchFamily="34" charset="0"/>
                </a:rPr>
                <a:t>≤ 1%</a:t>
              </a:r>
            </a:p>
          </p:txBody>
        </p:sp>
        <p:sp>
          <p:nvSpPr>
            <p:cNvPr id="1038" name="Line 13"/>
            <p:cNvSpPr>
              <a:spLocks noChangeShapeType="1"/>
            </p:cNvSpPr>
            <p:nvPr/>
          </p:nvSpPr>
          <p:spPr bwMode="auto">
            <a:xfrm flipH="1">
              <a:off x="3878" y="1797"/>
              <a:ext cx="544" cy="0"/>
            </a:xfrm>
            <a:prstGeom prst="line">
              <a:avLst/>
            </a:prstGeom>
            <a:noFill/>
            <a:ln w="25400">
              <a:solidFill>
                <a:srgbClr val="333333"/>
              </a:solidFill>
              <a:round/>
              <a:headEnd/>
              <a:tailEnd type="triangle" w="lg" len="lg"/>
            </a:ln>
          </p:spPr>
          <p:txBody>
            <a:bodyPr/>
            <a:lstStyle/>
            <a:p>
              <a:endParaRPr lang="fr-FR"/>
            </a:p>
          </p:txBody>
        </p:sp>
      </p:grpSp>
      <p:sp>
        <p:nvSpPr>
          <p:cNvPr id="1030" name="Text Box 14"/>
          <p:cNvSpPr txBox="1">
            <a:spLocks noChangeArrowheads="1"/>
          </p:cNvSpPr>
          <p:nvPr/>
        </p:nvSpPr>
        <p:spPr bwMode="auto">
          <a:xfrm>
            <a:off x="5711825" y="4975226"/>
            <a:ext cx="4308102" cy="1200329"/>
          </a:xfrm>
          <a:prstGeom prst="rect">
            <a:avLst/>
          </a:prstGeom>
          <a:solidFill>
            <a:srgbClr val="EAEAEA"/>
          </a:solidFill>
          <a:ln w="9525">
            <a:noFill/>
            <a:miter lim="800000"/>
            <a:headEnd/>
            <a:tailEnd/>
          </a:ln>
        </p:spPr>
        <p:txBody>
          <a:bodyPr wrap="none">
            <a:spAutoFit/>
          </a:bodyPr>
          <a:lstStyle/>
          <a:p>
            <a:pPr algn="l" eaLnBrk="1" hangingPunct="1"/>
            <a:r>
              <a:rPr lang="fr-FR" sz="3600"/>
              <a:t>3 niveaux de risque:</a:t>
            </a:r>
          </a:p>
          <a:p>
            <a:pPr algn="l" eaLnBrk="1" hangingPunct="1"/>
            <a:r>
              <a:rPr lang="fr-FR" sz="3600"/>
              <a:t>3 stratégie de dépistage</a:t>
            </a:r>
          </a:p>
        </p:txBody>
      </p:sp>
    </p:spTree>
    <p:extLst>
      <p:ext uri="{BB962C8B-B14F-4D97-AF65-F5344CB8AC3E}">
        <p14:creationId xmlns:p14="http://schemas.microsoft.com/office/powerpoint/2010/main" val="86060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66789" y="524932"/>
            <a:ext cx="9601196" cy="1303867"/>
          </a:xfrm>
          <a:noFill/>
          <a:extLst>
            <a:ext uri="{909E8E84-426E-40DD-AFC4-6F175D3DCCD1}">
              <a14:hiddenFill xmlns:a14="http://schemas.microsoft.com/office/drawing/2010/main">
                <a:solidFill>
                  <a:srgbClr val="FFFFFF"/>
                </a:solidFill>
              </a14:hiddenFill>
            </a:ext>
          </a:extLst>
        </p:spPr>
        <p:txBody>
          <a:bodyPr/>
          <a:lstStyle/>
          <a:p>
            <a:r>
              <a:rPr lang="fr-CA" altLang="x-none">
                <a:effectLst/>
              </a:rPr>
              <a:t>Dépistage</a:t>
            </a:r>
          </a:p>
        </p:txBody>
      </p:sp>
      <p:sp>
        <p:nvSpPr>
          <p:cNvPr id="64515" name="Rectangle 3"/>
          <p:cNvSpPr>
            <a:spLocks noGrp="1" noChangeArrowheads="1"/>
          </p:cNvSpPr>
          <p:nvPr>
            <p:ph type="body" idx="1"/>
          </p:nvPr>
        </p:nvSpPr>
        <p:spPr>
          <a:xfrm>
            <a:off x="1295402" y="2114019"/>
            <a:ext cx="9601196" cy="3318936"/>
          </a:xfrm>
          <a:noFill/>
          <a:extLst>
            <a:ext uri="{909E8E84-426E-40DD-AFC4-6F175D3DCCD1}">
              <a14:hiddenFill xmlns:a14="http://schemas.microsoft.com/office/drawing/2010/main">
                <a:solidFill>
                  <a:srgbClr val="FFFFFF"/>
                </a:solidFill>
              </a14:hiddenFill>
            </a:ext>
          </a:extLst>
        </p:spPr>
        <p:txBody>
          <a:bodyPr>
            <a:noAutofit/>
          </a:bodyPr>
          <a:lstStyle/>
          <a:p>
            <a:r>
              <a:rPr lang="fr-CA" altLang="x-none" sz="1800" dirty="0"/>
              <a:t>Recherche de sang dans les selles</a:t>
            </a:r>
          </a:p>
          <a:p>
            <a:pPr lvl="1"/>
            <a:r>
              <a:rPr lang="fr-CA" altLang="x-none" sz="1800" dirty="0" err="1"/>
              <a:t>Hemoccult</a:t>
            </a:r>
            <a:r>
              <a:rPr lang="fr-CA" altLang="x-none" sz="1800" dirty="0"/>
              <a:t>, Test </a:t>
            </a:r>
            <a:r>
              <a:rPr lang="fr-CA" altLang="x-none" sz="1800" dirty="0" err="1" smtClean="0"/>
              <a:t>guaiac</a:t>
            </a:r>
            <a:r>
              <a:rPr lang="fr-CA" altLang="x-none" sz="1800" dirty="0" smtClean="0"/>
              <a:t>, </a:t>
            </a:r>
            <a:r>
              <a:rPr lang="fr-CA" altLang="x-none" sz="1800" dirty="0" err="1" smtClean="0"/>
              <a:t>Fecal</a:t>
            </a:r>
            <a:r>
              <a:rPr lang="fr-CA" altLang="x-none" sz="1800" dirty="0" smtClean="0"/>
              <a:t> </a:t>
            </a:r>
            <a:r>
              <a:rPr lang="fr-CA" altLang="x-none" sz="1800" dirty="0"/>
              <a:t>DNA </a:t>
            </a:r>
            <a:r>
              <a:rPr lang="fr-CA" altLang="x-none" sz="1800" dirty="0" err="1"/>
              <a:t>Testing</a:t>
            </a:r>
            <a:endParaRPr lang="fr-CA" altLang="x-none" sz="1800" dirty="0"/>
          </a:p>
          <a:p>
            <a:r>
              <a:rPr lang="fr-CA" altLang="x-none" sz="1800" dirty="0" smtClean="0"/>
              <a:t>Lavement </a:t>
            </a:r>
            <a:r>
              <a:rPr lang="fr-CA" altLang="x-none" sz="1800" dirty="0"/>
              <a:t>baryté double contraste</a:t>
            </a:r>
          </a:p>
          <a:p>
            <a:pPr lvl="1"/>
            <a:r>
              <a:rPr lang="fr-CA" altLang="x-none" sz="1800" dirty="0"/>
              <a:t>« </a:t>
            </a:r>
            <a:r>
              <a:rPr lang="fr-CA" altLang="x-none" sz="1800" dirty="0" err="1"/>
              <a:t>Research</a:t>
            </a:r>
            <a:r>
              <a:rPr lang="fr-CA" altLang="x-none" sz="1800" dirty="0"/>
              <a:t> shows </a:t>
            </a:r>
            <a:r>
              <a:rPr lang="fr-CA" altLang="x-none" sz="1800" dirty="0" err="1"/>
              <a:t>that</a:t>
            </a:r>
            <a:r>
              <a:rPr lang="fr-CA" altLang="x-none" sz="1800" dirty="0"/>
              <a:t> DCBE </a:t>
            </a:r>
            <a:r>
              <a:rPr lang="fr-CA" altLang="x-none" sz="1800" dirty="0" err="1"/>
              <a:t>may</a:t>
            </a:r>
            <a:r>
              <a:rPr lang="fr-CA" altLang="x-none" sz="1800" dirty="0"/>
              <a:t> miss </a:t>
            </a:r>
            <a:r>
              <a:rPr lang="fr-CA" altLang="x-none" sz="1800" dirty="0" err="1"/>
              <a:t>small</a:t>
            </a:r>
            <a:r>
              <a:rPr lang="fr-CA" altLang="x-none" sz="1800" dirty="0"/>
              <a:t> </a:t>
            </a:r>
            <a:r>
              <a:rPr lang="fr-CA" altLang="x-none" sz="1800" dirty="0" err="1"/>
              <a:t>polyps</a:t>
            </a:r>
            <a:r>
              <a:rPr lang="fr-CA" altLang="x-none" sz="1800" dirty="0"/>
              <a:t>. It </a:t>
            </a:r>
            <a:r>
              <a:rPr lang="fr-CA" altLang="x-none" sz="1800" dirty="0" err="1"/>
              <a:t>detects</a:t>
            </a:r>
            <a:r>
              <a:rPr lang="fr-CA" altLang="x-none" sz="1800" dirty="0"/>
              <a:t> about 30 to 50 percent of the cancers </a:t>
            </a:r>
            <a:r>
              <a:rPr lang="fr-CA" altLang="x-none" sz="1800" dirty="0" err="1"/>
              <a:t>that</a:t>
            </a:r>
            <a:r>
              <a:rPr lang="fr-CA" altLang="x-none" sz="1800" dirty="0"/>
              <a:t> </a:t>
            </a:r>
            <a:r>
              <a:rPr lang="fr-CA" altLang="x-none" sz="1800" dirty="0" err="1"/>
              <a:t>can</a:t>
            </a:r>
            <a:r>
              <a:rPr lang="fr-CA" altLang="x-none" sz="1800" dirty="0"/>
              <a:t> </a:t>
            </a:r>
            <a:r>
              <a:rPr lang="fr-CA" altLang="x-none" sz="1800" dirty="0" err="1"/>
              <a:t>be</a:t>
            </a:r>
            <a:r>
              <a:rPr lang="fr-CA" altLang="x-none" sz="1800" dirty="0"/>
              <a:t> </a:t>
            </a:r>
            <a:r>
              <a:rPr lang="fr-CA" altLang="x-none" sz="1800" dirty="0" err="1"/>
              <a:t>found</a:t>
            </a:r>
            <a:r>
              <a:rPr lang="fr-CA" altLang="x-none" sz="1800" dirty="0"/>
              <a:t> </a:t>
            </a:r>
            <a:r>
              <a:rPr lang="fr-CA" altLang="x-none" sz="1800" dirty="0" err="1"/>
              <a:t>with</a:t>
            </a:r>
            <a:r>
              <a:rPr lang="fr-CA" altLang="x-none" sz="1800" dirty="0"/>
              <a:t> standard </a:t>
            </a:r>
            <a:r>
              <a:rPr lang="fr-CA" altLang="x-none" sz="1800" dirty="0" err="1"/>
              <a:t>colonoscopy</a:t>
            </a:r>
            <a:r>
              <a:rPr lang="fr-CA" altLang="x-none" sz="1800" dirty="0"/>
              <a:t>. » (National Cancer Institute)</a:t>
            </a:r>
          </a:p>
          <a:p>
            <a:r>
              <a:rPr lang="fr-CA" altLang="x-none" sz="1800" dirty="0" err="1"/>
              <a:t>Sigmoidoscopie</a:t>
            </a:r>
            <a:endParaRPr lang="fr-CA" altLang="x-none" sz="1800" dirty="0"/>
          </a:p>
          <a:p>
            <a:r>
              <a:rPr lang="fr-CA" altLang="x-none" sz="1800" dirty="0"/>
              <a:t>Colonoscopie longue</a:t>
            </a:r>
          </a:p>
          <a:p>
            <a:r>
              <a:rPr lang="fr-CA" altLang="x-none" sz="1800" dirty="0"/>
              <a:t>Colonoscopie virtuelle</a:t>
            </a:r>
          </a:p>
          <a:p>
            <a:r>
              <a:rPr lang="fr-CA" altLang="x-none" sz="1800" dirty="0" smtClean="0"/>
              <a:t>Toucher </a:t>
            </a:r>
            <a:r>
              <a:rPr lang="fr-CA" altLang="x-none" sz="1800" dirty="0"/>
              <a:t>rectal</a:t>
            </a:r>
          </a:p>
        </p:txBody>
      </p:sp>
    </p:spTree>
    <p:extLst>
      <p:ext uri="{BB962C8B-B14F-4D97-AF65-F5344CB8AC3E}">
        <p14:creationId xmlns:p14="http://schemas.microsoft.com/office/powerpoint/2010/main" val="309938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5227" y="482071"/>
            <a:ext cx="9601196" cy="1303867"/>
          </a:xfrm>
        </p:spPr>
        <p:txBody>
          <a:bodyPr/>
          <a:lstStyle/>
          <a:p>
            <a:pPr>
              <a:defRPr/>
            </a:pPr>
            <a:r>
              <a:rPr lang="fr-CA" dirty="0" err="1" smtClean="0"/>
              <a:t>Hemoccult</a:t>
            </a:r>
            <a:r>
              <a:rPr lang="fr-CA" dirty="0" smtClean="0"/>
              <a:t> II</a:t>
            </a:r>
            <a:endParaRPr lang="fr-CA" dirty="0"/>
          </a:p>
        </p:txBody>
      </p:sp>
      <p:pic>
        <p:nvPicPr>
          <p:cNvPr id="65539" name="Image 15" descr="Guaiac_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3364" y="1428751"/>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Espace réservé du contenu 19" descr="FOBTTes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438275" y="2671763"/>
            <a:ext cx="4013200" cy="2786062"/>
          </a:xfrm>
        </p:spPr>
      </p:pic>
      <p:pic>
        <p:nvPicPr>
          <p:cNvPr id="5" name="Espace réservé du contenu 19" descr="FOBT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09750" y="2743200"/>
            <a:ext cx="4013200" cy="2786062"/>
          </a:xfrm>
          <a:prstGeom prst="rect">
            <a:avLst/>
          </a:prstGeom>
        </p:spPr>
      </p:pic>
    </p:spTree>
    <p:extLst>
      <p:ext uri="{BB962C8B-B14F-4D97-AF65-F5344CB8AC3E}">
        <p14:creationId xmlns:p14="http://schemas.microsoft.com/office/powerpoint/2010/main" val="14163153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791805" y="656431"/>
            <a:ext cx="5311775" cy="633413"/>
          </a:xfrm>
        </p:spPr>
        <p:txBody>
          <a:bodyPr/>
          <a:lstStyle/>
          <a:p>
            <a:r>
              <a:rPr lang="fr-FR" sz="2000" b="1">
                <a:solidFill>
                  <a:schemeClr val="accent2"/>
                </a:solidFill>
              </a:rPr>
              <a:t>Groupes à risque</a:t>
            </a:r>
          </a:p>
        </p:txBody>
      </p:sp>
      <p:sp>
        <p:nvSpPr>
          <p:cNvPr id="184323" name="Text Box 3"/>
          <p:cNvSpPr txBox="1">
            <a:spLocks noChangeArrowheads="1"/>
          </p:cNvSpPr>
          <p:nvPr/>
        </p:nvSpPr>
        <p:spPr bwMode="auto">
          <a:xfrm>
            <a:off x="7988300" y="6619875"/>
            <a:ext cx="3032690" cy="240708"/>
          </a:xfrm>
          <a:prstGeom prst="rect">
            <a:avLst/>
          </a:prstGeom>
          <a:noFill/>
          <a:ln w="28575">
            <a:noFill/>
            <a:miter lim="800000"/>
            <a:headEnd/>
            <a:tailEnd/>
          </a:ln>
          <a:effectLst/>
        </p:spPr>
        <p:txBody>
          <a:bodyPr wrap="none" lIns="92075" tIns="46038" rIns="92075" bIns="46038">
            <a:spAutoFit/>
          </a:bodyPr>
          <a:lstStyle/>
          <a:p>
            <a:pPr>
              <a:lnSpc>
                <a:spcPct val="80000"/>
              </a:lnSpc>
              <a:spcBef>
                <a:spcPct val="20000"/>
              </a:spcBef>
              <a:buClr>
                <a:schemeClr val="tx1"/>
              </a:buClr>
              <a:defRPr/>
            </a:pPr>
            <a:r>
              <a:rPr lang="fr-FR" sz="1200" b="1" i="1">
                <a:effectLst>
                  <a:outerShdw blurRad="38100" dist="38100" dir="2700000" algn="tl">
                    <a:srgbClr val="C0C0C0"/>
                  </a:outerShdw>
                </a:effectLst>
                <a:latin typeface="Arial" pitchFamily="34" charset="0"/>
              </a:rPr>
              <a:t>Burt Gastroenterology 2000;119:837-53</a:t>
            </a:r>
          </a:p>
        </p:txBody>
      </p:sp>
      <p:grpSp>
        <p:nvGrpSpPr>
          <p:cNvPr id="2" name="Group 4"/>
          <p:cNvGrpSpPr>
            <a:grpSpLocks/>
          </p:cNvGrpSpPr>
          <p:nvPr/>
        </p:nvGrpSpPr>
        <p:grpSpPr bwMode="auto">
          <a:xfrm>
            <a:off x="2832100" y="2262188"/>
            <a:ext cx="6623050" cy="3695700"/>
            <a:chOff x="884" y="996"/>
            <a:chExt cx="4173" cy="2328"/>
          </a:xfrm>
        </p:grpSpPr>
        <p:graphicFrame>
          <p:nvGraphicFramePr>
            <p:cNvPr id="2050" name="Object 5"/>
            <p:cNvGraphicFramePr>
              <a:graphicFrameLocks noChangeAspect="1"/>
            </p:cNvGraphicFramePr>
            <p:nvPr/>
          </p:nvGraphicFramePr>
          <p:xfrm>
            <a:off x="1023" y="996"/>
            <a:ext cx="3714" cy="2328"/>
          </p:xfrm>
          <a:graphic>
            <a:graphicData uri="http://schemas.openxmlformats.org/presentationml/2006/ole">
              <mc:AlternateContent xmlns:mc="http://schemas.openxmlformats.org/markup-compatibility/2006">
                <mc:Choice xmlns:v="urn:schemas-microsoft-com:vml" Requires="v">
                  <p:oleObj spid="_x0000_s20484" name="Graphique" r:id="rId4" imgW="5895908" imgH="3695531" progId="Excel.Sheet.8">
                    <p:embed/>
                  </p:oleObj>
                </mc:Choice>
                <mc:Fallback>
                  <p:oleObj name="Graphique" r:id="rId4" imgW="5895908" imgH="36955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 y="996"/>
                          <a:ext cx="3714" cy="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333333"/>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7" name="Rectangle 6"/>
            <p:cNvSpPr>
              <a:spLocks noChangeArrowheads="1"/>
            </p:cNvSpPr>
            <p:nvPr/>
          </p:nvSpPr>
          <p:spPr bwMode="auto">
            <a:xfrm>
              <a:off x="884" y="2704"/>
              <a:ext cx="1043" cy="363"/>
            </a:xfrm>
            <a:prstGeom prst="rect">
              <a:avLst/>
            </a:prstGeom>
            <a:solidFill>
              <a:srgbClr val="FFFFFF"/>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Cas Sporadiques </a:t>
              </a:r>
              <a:br>
                <a:rPr lang="fr-FR" sz="1600" b="1">
                  <a:solidFill>
                    <a:schemeClr val="accent2"/>
                  </a:solidFill>
                  <a:latin typeface="Verdana" pitchFamily="34" charset="0"/>
                </a:rPr>
              </a:br>
              <a:r>
                <a:rPr lang="fr-FR" sz="1600" b="1">
                  <a:solidFill>
                    <a:schemeClr val="accent2"/>
                  </a:solidFill>
                  <a:latin typeface="Verdana" pitchFamily="34" charset="0"/>
                </a:rPr>
                <a:t>≥ 70%</a:t>
              </a:r>
            </a:p>
          </p:txBody>
        </p:sp>
        <p:sp>
          <p:nvSpPr>
            <p:cNvPr id="2058" name="Line 7"/>
            <p:cNvSpPr>
              <a:spLocks noChangeShapeType="1"/>
            </p:cNvSpPr>
            <p:nvPr/>
          </p:nvSpPr>
          <p:spPr bwMode="auto">
            <a:xfrm flipV="1">
              <a:off x="1927" y="2523"/>
              <a:ext cx="726" cy="363"/>
            </a:xfrm>
            <a:prstGeom prst="line">
              <a:avLst/>
            </a:prstGeom>
            <a:noFill/>
            <a:ln w="15875">
              <a:solidFill>
                <a:srgbClr val="333333"/>
              </a:solidFill>
              <a:round/>
              <a:headEnd/>
              <a:tailEnd type="triangle" w="lg" len="lg"/>
            </a:ln>
          </p:spPr>
          <p:txBody>
            <a:bodyPr/>
            <a:lstStyle/>
            <a:p>
              <a:endParaRPr lang="fr-FR"/>
            </a:p>
          </p:txBody>
        </p:sp>
        <p:sp>
          <p:nvSpPr>
            <p:cNvPr id="2059" name="Rectangle 8"/>
            <p:cNvSpPr>
              <a:spLocks noChangeArrowheads="1"/>
            </p:cNvSpPr>
            <p:nvPr/>
          </p:nvSpPr>
          <p:spPr bwMode="auto">
            <a:xfrm>
              <a:off x="884" y="1026"/>
              <a:ext cx="1542" cy="363"/>
            </a:xfrm>
            <a:prstGeom prst="rect">
              <a:avLst/>
            </a:prstGeom>
            <a:solidFill>
              <a:srgbClr val="FFFF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Familles à risque</a:t>
              </a:r>
              <a:br>
                <a:rPr lang="fr-FR" sz="1600" b="1">
                  <a:solidFill>
                    <a:schemeClr val="accent2"/>
                  </a:solidFill>
                  <a:latin typeface="Verdana" pitchFamily="34" charset="0"/>
                </a:rPr>
              </a:br>
              <a:r>
                <a:rPr lang="fr-FR" sz="1600" b="1">
                  <a:solidFill>
                    <a:schemeClr val="accent2"/>
                  </a:solidFill>
                  <a:latin typeface="Verdana" pitchFamily="34" charset="0"/>
                </a:rPr>
                <a:t>10% à 30%</a:t>
              </a:r>
            </a:p>
          </p:txBody>
        </p:sp>
        <p:sp>
          <p:nvSpPr>
            <p:cNvPr id="2060" name="Line 9"/>
            <p:cNvSpPr>
              <a:spLocks noChangeShapeType="1"/>
            </p:cNvSpPr>
            <p:nvPr/>
          </p:nvSpPr>
          <p:spPr bwMode="auto">
            <a:xfrm>
              <a:off x="1655" y="1389"/>
              <a:ext cx="771" cy="272"/>
            </a:xfrm>
            <a:prstGeom prst="line">
              <a:avLst/>
            </a:prstGeom>
            <a:noFill/>
            <a:ln w="25400">
              <a:solidFill>
                <a:srgbClr val="333333"/>
              </a:solidFill>
              <a:round/>
              <a:headEnd/>
              <a:tailEnd type="triangle" w="lg" len="lg"/>
            </a:ln>
          </p:spPr>
          <p:txBody>
            <a:bodyPr/>
            <a:lstStyle/>
            <a:p>
              <a:endParaRPr lang="fr-FR"/>
            </a:p>
          </p:txBody>
        </p:sp>
        <p:sp>
          <p:nvSpPr>
            <p:cNvPr id="2061" name="Rectangle 10"/>
            <p:cNvSpPr>
              <a:spLocks noChangeArrowheads="1"/>
            </p:cNvSpPr>
            <p:nvPr/>
          </p:nvSpPr>
          <p:spPr bwMode="auto">
            <a:xfrm>
              <a:off x="3424" y="1026"/>
              <a:ext cx="907" cy="363"/>
            </a:xfrm>
            <a:prstGeom prst="rect">
              <a:avLst/>
            </a:prstGeom>
            <a:solidFill>
              <a:srgbClr val="FFFF00"/>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Lynch: HNPCC</a:t>
              </a:r>
              <a:br>
                <a:rPr lang="fr-FR" sz="1600" b="1">
                  <a:solidFill>
                    <a:schemeClr val="accent2"/>
                  </a:solidFill>
                  <a:latin typeface="Verdana" pitchFamily="34" charset="0"/>
                </a:rPr>
              </a:br>
              <a:r>
                <a:rPr lang="fr-FR" sz="1600" b="1">
                  <a:solidFill>
                    <a:schemeClr val="accent2"/>
                  </a:solidFill>
                  <a:latin typeface="Verdana" pitchFamily="34" charset="0"/>
                </a:rPr>
                <a:t>2% à 5%</a:t>
              </a:r>
            </a:p>
          </p:txBody>
        </p:sp>
        <p:sp>
          <p:nvSpPr>
            <p:cNvPr id="2062" name="Line 11"/>
            <p:cNvSpPr>
              <a:spLocks noChangeShapeType="1"/>
            </p:cNvSpPr>
            <p:nvPr/>
          </p:nvSpPr>
          <p:spPr bwMode="auto">
            <a:xfrm flipH="1">
              <a:off x="3651" y="1389"/>
              <a:ext cx="227" cy="317"/>
            </a:xfrm>
            <a:prstGeom prst="line">
              <a:avLst/>
            </a:prstGeom>
            <a:noFill/>
            <a:ln w="25400">
              <a:solidFill>
                <a:srgbClr val="333333"/>
              </a:solidFill>
              <a:round/>
              <a:headEnd/>
              <a:tailEnd type="triangle" w="lg" len="lg"/>
            </a:ln>
          </p:spPr>
          <p:txBody>
            <a:bodyPr/>
            <a:lstStyle/>
            <a:p>
              <a:endParaRPr lang="fr-FR"/>
            </a:p>
          </p:txBody>
        </p:sp>
        <p:sp>
          <p:nvSpPr>
            <p:cNvPr id="2063" name="Rectangle 12"/>
            <p:cNvSpPr>
              <a:spLocks noChangeArrowheads="1"/>
            </p:cNvSpPr>
            <p:nvPr/>
          </p:nvSpPr>
          <p:spPr bwMode="auto">
            <a:xfrm>
              <a:off x="4422" y="1616"/>
              <a:ext cx="635" cy="363"/>
            </a:xfrm>
            <a:prstGeom prst="rect">
              <a:avLst/>
            </a:prstGeom>
            <a:solidFill>
              <a:srgbClr val="FFCC99"/>
            </a:solidFill>
            <a:ln w="19050" algn="ctr">
              <a:solidFill>
                <a:srgbClr val="333333"/>
              </a:solidFill>
              <a:miter lim="800000"/>
              <a:headEnd/>
              <a:tailEnd type="none" w="lg" len="lg"/>
            </a:ln>
          </p:spPr>
          <p:txBody>
            <a:bodyPr wrap="none" anchor="ctr"/>
            <a:lstStyle/>
            <a:p>
              <a:pPr eaLnBrk="1" hangingPunct="1"/>
              <a:r>
                <a:rPr lang="fr-FR" sz="1600" b="1">
                  <a:solidFill>
                    <a:schemeClr val="accent2"/>
                  </a:solidFill>
                  <a:latin typeface="Verdana" pitchFamily="34" charset="0"/>
                </a:rPr>
                <a:t>FAP</a:t>
              </a:r>
              <a:br>
                <a:rPr lang="fr-FR" sz="1600" b="1">
                  <a:solidFill>
                    <a:schemeClr val="accent2"/>
                  </a:solidFill>
                  <a:latin typeface="Verdana" pitchFamily="34" charset="0"/>
                </a:rPr>
              </a:br>
              <a:r>
                <a:rPr lang="fr-FR" sz="1600" b="1">
                  <a:solidFill>
                    <a:schemeClr val="accent2"/>
                  </a:solidFill>
                  <a:latin typeface="Verdana" pitchFamily="34" charset="0"/>
                </a:rPr>
                <a:t>≤ 1%</a:t>
              </a:r>
            </a:p>
          </p:txBody>
        </p:sp>
        <p:sp>
          <p:nvSpPr>
            <p:cNvPr id="2064" name="Line 13"/>
            <p:cNvSpPr>
              <a:spLocks noChangeShapeType="1"/>
            </p:cNvSpPr>
            <p:nvPr/>
          </p:nvSpPr>
          <p:spPr bwMode="auto">
            <a:xfrm flipH="1">
              <a:off x="3878" y="1797"/>
              <a:ext cx="544" cy="0"/>
            </a:xfrm>
            <a:prstGeom prst="line">
              <a:avLst/>
            </a:prstGeom>
            <a:noFill/>
            <a:ln w="25400">
              <a:solidFill>
                <a:srgbClr val="333333"/>
              </a:solidFill>
              <a:round/>
              <a:headEnd/>
              <a:tailEnd type="triangle" w="lg" len="lg"/>
            </a:ln>
          </p:spPr>
          <p:txBody>
            <a:bodyPr/>
            <a:lstStyle/>
            <a:p>
              <a:endParaRPr lang="fr-FR"/>
            </a:p>
          </p:txBody>
        </p:sp>
      </p:grpSp>
      <p:sp>
        <p:nvSpPr>
          <p:cNvPr id="2054" name="Text Box 14"/>
          <p:cNvSpPr txBox="1">
            <a:spLocks noChangeArrowheads="1"/>
          </p:cNvSpPr>
          <p:nvPr/>
        </p:nvSpPr>
        <p:spPr bwMode="auto">
          <a:xfrm>
            <a:off x="4495800" y="5391151"/>
            <a:ext cx="6002338" cy="701675"/>
          </a:xfrm>
          <a:prstGeom prst="rect">
            <a:avLst/>
          </a:prstGeom>
          <a:solidFill>
            <a:srgbClr val="EAEAEA"/>
          </a:solidFill>
          <a:ln w="9525">
            <a:noFill/>
            <a:miter lim="800000"/>
            <a:headEnd/>
            <a:tailEnd/>
          </a:ln>
        </p:spPr>
        <p:txBody>
          <a:bodyPr wrap="none">
            <a:spAutoFit/>
          </a:bodyPr>
          <a:lstStyle/>
          <a:p>
            <a:pPr algn="l" eaLnBrk="1" hangingPunct="1"/>
            <a:r>
              <a:rPr lang="fr-FR" sz="4000"/>
              <a:t>Campagne de dépistage +++</a:t>
            </a:r>
          </a:p>
        </p:txBody>
      </p:sp>
      <p:sp>
        <p:nvSpPr>
          <p:cNvPr id="2055" name="Text Box 15"/>
          <p:cNvSpPr txBox="1">
            <a:spLocks noChangeArrowheads="1"/>
          </p:cNvSpPr>
          <p:nvPr/>
        </p:nvSpPr>
        <p:spPr bwMode="auto">
          <a:xfrm rot="1919407">
            <a:off x="7354535" y="1960047"/>
            <a:ext cx="2994731" cy="369332"/>
          </a:xfrm>
          <a:prstGeom prst="rect">
            <a:avLst/>
          </a:prstGeom>
          <a:solidFill>
            <a:srgbClr val="FEDAF6"/>
          </a:solidFill>
          <a:ln w="9525">
            <a:noFill/>
            <a:miter lim="800000"/>
            <a:headEnd/>
            <a:tailEnd/>
          </a:ln>
        </p:spPr>
        <p:txBody>
          <a:bodyPr wrap="none">
            <a:spAutoFit/>
          </a:bodyPr>
          <a:lstStyle/>
          <a:p>
            <a:pPr algn="l" eaLnBrk="1" hangingPunct="1"/>
            <a:r>
              <a:rPr lang="fr-FR" b="1"/>
              <a:t>Consultation génétique +++</a:t>
            </a:r>
          </a:p>
        </p:txBody>
      </p:sp>
      <p:sp>
        <p:nvSpPr>
          <p:cNvPr id="2056" name="Text Box 16"/>
          <p:cNvSpPr txBox="1">
            <a:spLocks noChangeArrowheads="1"/>
          </p:cNvSpPr>
          <p:nvPr/>
        </p:nvSpPr>
        <p:spPr bwMode="auto">
          <a:xfrm>
            <a:off x="2382839" y="1433513"/>
            <a:ext cx="4340227" cy="523220"/>
          </a:xfrm>
          <a:prstGeom prst="rect">
            <a:avLst/>
          </a:prstGeom>
          <a:solidFill>
            <a:srgbClr val="ECF8A6"/>
          </a:solidFill>
          <a:ln w="9525">
            <a:noFill/>
            <a:miter lim="800000"/>
            <a:headEnd/>
            <a:tailEnd/>
          </a:ln>
        </p:spPr>
        <p:txBody>
          <a:bodyPr wrap="none">
            <a:spAutoFit/>
          </a:bodyPr>
          <a:lstStyle/>
          <a:p>
            <a:pPr algn="l" eaLnBrk="1" hangingPunct="1"/>
            <a:r>
              <a:rPr lang="fr-FR" sz="2800"/>
              <a:t>Coloscopie de dépistage +++</a:t>
            </a:r>
          </a:p>
        </p:txBody>
      </p:sp>
    </p:spTree>
    <p:extLst>
      <p:ext uri="{BB962C8B-B14F-4D97-AF65-F5344CB8AC3E}">
        <p14:creationId xmlns:p14="http://schemas.microsoft.com/office/powerpoint/2010/main" val="439674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Anatomie pathologique:</a:t>
            </a:r>
            <a:endParaRPr lang="fr-FR" dirty="0"/>
          </a:p>
        </p:txBody>
      </p:sp>
      <p:sp>
        <p:nvSpPr>
          <p:cNvPr id="3" name="Espace réservé du contenu 2"/>
          <p:cNvSpPr>
            <a:spLocks noGrp="1"/>
          </p:cNvSpPr>
          <p:nvPr>
            <p:ph idx="1"/>
          </p:nvPr>
        </p:nvSpPr>
        <p:spPr>
          <a:xfrm>
            <a:off x="1524000" y="2543176"/>
            <a:ext cx="9144000" cy="4525963"/>
          </a:xfrm>
        </p:spPr>
        <p:txBody>
          <a:bodyPr/>
          <a:lstStyle/>
          <a:p>
            <a:pPr>
              <a:buFont typeface="Wingdings" pitchFamily="2" charset="2"/>
              <a:buChar char="Ø"/>
            </a:pPr>
            <a:r>
              <a:rPr lang="fr-FR" b="1" dirty="0" smtClean="0"/>
              <a:t>Siège:</a:t>
            </a:r>
          </a:p>
          <a:p>
            <a:pPr>
              <a:buFont typeface="Wingdings" pitchFamily="2" charset="2"/>
              <a:buChar char="§"/>
            </a:pPr>
            <a:r>
              <a:rPr lang="fr-FR" dirty="0" err="1" smtClean="0"/>
              <a:t>Sigmoide</a:t>
            </a:r>
            <a:r>
              <a:rPr lang="fr-FR" dirty="0" smtClean="0"/>
              <a:t>:49%.</a:t>
            </a:r>
          </a:p>
          <a:p>
            <a:pPr>
              <a:buFont typeface="Wingdings" pitchFamily="2" charset="2"/>
              <a:buChar char="§"/>
            </a:pPr>
            <a:r>
              <a:rPr lang="fr-FR" dirty="0" err="1" smtClean="0"/>
              <a:t>caecum</a:t>
            </a:r>
            <a:r>
              <a:rPr lang="fr-FR" dirty="0" smtClean="0"/>
              <a:t>:16%.</a:t>
            </a:r>
          </a:p>
          <a:p>
            <a:pPr>
              <a:buFont typeface="Wingdings" pitchFamily="2" charset="2"/>
              <a:buChar char="§"/>
            </a:pPr>
            <a:r>
              <a:rPr lang="fr-FR" dirty="0" smtClean="0"/>
              <a:t>Colon droit:14%.</a:t>
            </a:r>
          </a:p>
          <a:p>
            <a:pPr>
              <a:buFont typeface="Wingdings" pitchFamily="2" charset="2"/>
              <a:buChar char="§"/>
            </a:pPr>
            <a:r>
              <a:rPr lang="fr-FR" dirty="0" smtClean="0"/>
              <a:t>Colon gauche:13%.</a:t>
            </a:r>
          </a:p>
          <a:p>
            <a:pPr>
              <a:buFont typeface="Wingdings" pitchFamily="2" charset="2"/>
              <a:buChar char="§"/>
            </a:pPr>
            <a:r>
              <a:rPr lang="fr-FR" dirty="0" smtClean="0"/>
              <a:t>Colon transverse:8%.</a:t>
            </a:r>
            <a:endParaRPr lang="fr-FR" dirty="0"/>
          </a:p>
        </p:txBody>
      </p:sp>
    </p:spTree>
    <p:extLst>
      <p:ext uri="{BB962C8B-B14F-4D97-AF65-F5344CB8AC3E}">
        <p14:creationId xmlns:p14="http://schemas.microsoft.com/office/powerpoint/2010/main" val="1169449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4038" y="643736"/>
            <a:ext cx="8229600" cy="857232"/>
          </a:xfrm>
        </p:spPr>
        <p:txBody>
          <a:bodyPr/>
          <a:lstStyle/>
          <a:p>
            <a:r>
              <a:rPr lang="fr-FR" b="1" dirty="0" smtClean="0">
                <a:solidFill>
                  <a:srgbClr val="C00000"/>
                </a:solidFill>
              </a:rPr>
              <a:t>Anatomie pathologique:</a:t>
            </a:r>
            <a:endParaRPr lang="fr-FR" b="1" dirty="0">
              <a:solidFill>
                <a:srgbClr val="C00000"/>
              </a:solidFill>
            </a:endParaRPr>
          </a:p>
        </p:txBody>
      </p:sp>
      <p:sp>
        <p:nvSpPr>
          <p:cNvPr id="3" name="Espace réservé du contenu 2"/>
          <p:cNvSpPr>
            <a:spLocks noGrp="1"/>
          </p:cNvSpPr>
          <p:nvPr>
            <p:ph idx="1"/>
          </p:nvPr>
        </p:nvSpPr>
        <p:spPr>
          <a:xfrm>
            <a:off x="1488281" y="1428732"/>
            <a:ext cx="9144000" cy="6000768"/>
          </a:xfrm>
        </p:spPr>
        <p:txBody>
          <a:bodyPr/>
          <a:lstStyle/>
          <a:p>
            <a:pPr>
              <a:buFont typeface="Wingdings" pitchFamily="2" charset="2"/>
              <a:buChar char="Ø"/>
            </a:pPr>
            <a:r>
              <a:rPr lang="fr-FR" b="1" dirty="0" smtClean="0">
                <a:solidFill>
                  <a:srgbClr val="7030A0"/>
                </a:solidFill>
              </a:rPr>
              <a:t>Aspect macroscopique:</a:t>
            </a:r>
          </a:p>
          <a:p>
            <a:pPr>
              <a:buFont typeface="Wingdings" pitchFamily="2" charset="2"/>
              <a:buChar char="§"/>
            </a:pPr>
            <a:r>
              <a:rPr lang="fr-FR" dirty="0" smtClean="0"/>
              <a:t>Tumeur </a:t>
            </a:r>
            <a:r>
              <a:rPr lang="fr-FR" b="1" dirty="0" err="1" smtClean="0"/>
              <a:t>végétante</a:t>
            </a:r>
            <a:r>
              <a:rPr lang="fr-FR" dirty="0" smtClean="0"/>
              <a:t>:                 +++ colon droit. </a:t>
            </a:r>
          </a:p>
          <a:p>
            <a:pPr>
              <a:buFont typeface="Wingdings" pitchFamily="2" charset="2"/>
              <a:buChar char="§"/>
            </a:pPr>
            <a:r>
              <a:rPr lang="fr-FR" dirty="0" smtClean="0"/>
              <a:t>Tumeur </a:t>
            </a:r>
            <a:r>
              <a:rPr lang="fr-FR" b="1" dirty="0" err="1" smtClean="0"/>
              <a:t>infiltrante</a:t>
            </a:r>
            <a:r>
              <a:rPr lang="fr-FR" b="1" dirty="0" smtClean="0"/>
              <a:t>:                 </a:t>
            </a:r>
            <a:r>
              <a:rPr lang="fr-FR" dirty="0" smtClean="0"/>
              <a:t>+++ colon gauche.            </a:t>
            </a:r>
          </a:p>
          <a:p>
            <a:pPr>
              <a:buFont typeface="Wingdings" pitchFamily="2" charset="2"/>
              <a:buChar char="§"/>
            </a:pPr>
            <a:r>
              <a:rPr lang="fr-FR" dirty="0" smtClean="0"/>
              <a:t>Tumeur </a:t>
            </a:r>
            <a:r>
              <a:rPr lang="fr-FR" b="1" dirty="0" err="1" smtClean="0"/>
              <a:t>ulcéréreuse</a:t>
            </a:r>
            <a:r>
              <a:rPr lang="fr-FR" b="1" dirty="0" smtClean="0"/>
              <a:t>:              </a:t>
            </a:r>
            <a:r>
              <a:rPr lang="fr-FR" dirty="0" smtClean="0"/>
              <a:t>rare.</a:t>
            </a:r>
          </a:p>
          <a:p>
            <a:pPr>
              <a:buFont typeface="Wingdings" pitchFamily="2" charset="2"/>
              <a:buChar char="Ø"/>
            </a:pPr>
            <a:r>
              <a:rPr lang="fr-FR" b="1" dirty="0" smtClean="0">
                <a:solidFill>
                  <a:srgbClr val="7030A0"/>
                </a:solidFill>
              </a:rPr>
              <a:t>Aspect microscopique:</a:t>
            </a:r>
          </a:p>
          <a:p>
            <a:pPr>
              <a:buFont typeface="Wingdings" pitchFamily="2" charset="2"/>
              <a:buChar char="§"/>
            </a:pPr>
            <a:r>
              <a:rPr lang="fr-FR" b="1" dirty="0" smtClean="0"/>
              <a:t>Adénocarcinome </a:t>
            </a:r>
            <a:r>
              <a:rPr lang="fr-FR" b="1" dirty="0" err="1" smtClean="0"/>
              <a:t>lieberkühnien</a:t>
            </a:r>
            <a:r>
              <a:rPr lang="fr-FR" b="1" dirty="0" smtClean="0"/>
              <a:t> (90%): </a:t>
            </a:r>
            <a:r>
              <a:rPr lang="fr-FR" dirty="0" smtClean="0"/>
              <a:t>bien, moyennement ou peu différencié.</a:t>
            </a:r>
          </a:p>
          <a:p>
            <a:pPr>
              <a:buFont typeface="Wingdings" pitchFamily="2" charset="2"/>
              <a:buChar char="§"/>
            </a:pPr>
            <a:r>
              <a:rPr lang="fr-FR" b="1" dirty="0" smtClean="0"/>
              <a:t>Autres tumeurs rares: </a:t>
            </a:r>
            <a:r>
              <a:rPr lang="fr-FR" dirty="0" smtClean="0"/>
              <a:t>lymphomes , tumeurs neuroendocrines , </a:t>
            </a:r>
            <a:r>
              <a:rPr lang="fr-FR" dirty="0" err="1" smtClean="0"/>
              <a:t>leiomyosarcomes</a:t>
            </a:r>
            <a:r>
              <a:rPr lang="fr-FR" dirty="0" smtClean="0"/>
              <a:t>………</a:t>
            </a:r>
            <a:endParaRPr lang="fr-FR" dirty="0"/>
          </a:p>
        </p:txBody>
      </p:sp>
      <p:cxnSp>
        <p:nvCxnSpPr>
          <p:cNvPr id="5" name="Connecteur droit avec flèche 4"/>
          <p:cNvCxnSpPr/>
          <p:nvPr/>
        </p:nvCxnSpPr>
        <p:spPr>
          <a:xfrm>
            <a:off x="4524371" y="3286114"/>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238621" y="2284340"/>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238621" y="272890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fr-CA" altLang="x-none">
                <a:effectLst/>
              </a:rPr>
              <a:t>Grade</a:t>
            </a:r>
          </a:p>
        </p:txBody>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fr-CA" altLang="x-none">
                <a:effectLst/>
              </a:rPr>
              <a:t>I – bien différencié</a:t>
            </a:r>
          </a:p>
          <a:p>
            <a:endParaRPr lang="fr-CA" altLang="x-none">
              <a:effectLst/>
            </a:endParaRPr>
          </a:p>
          <a:p>
            <a:r>
              <a:rPr lang="fr-CA" altLang="x-none">
                <a:effectLst/>
              </a:rPr>
              <a:t>II – modérément différencié</a:t>
            </a:r>
          </a:p>
          <a:p>
            <a:endParaRPr lang="fr-CA" altLang="x-none">
              <a:effectLst/>
            </a:endParaRPr>
          </a:p>
          <a:p>
            <a:r>
              <a:rPr lang="fr-CA" altLang="x-none">
                <a:effectLst/>
              </a:rPr>
              <a:t>III – pauvrement différentié</a:t>
            </a:r>
          </a:p>
          <a:p>
            <a:endParaRPr lang="fr-CA" altLang="x-none">
              <a:effectLst/>
            </a:endParaRPr>
          </a:p>
          <a:p>
            <a:r>
              <a:rPr lang="fr-CA" altLang="x-none">
                <a:effectLst/>
              </a:rPr>
              <a:t>IV - indifférencié</a:t>
            </a:r>
          </a:p>
        </p:txBody>
      </p:sp>
      <p:pic>
        <p:nvPicPr>
          <p:cNvPr id="4" name="Espace réservé du contenu 3" descr="tablea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43826" y="982132"/>
            <a:ext cx="3503612" cy="5075768"/>
          </a:xfrm>
          <a:prstGeom prst="rect">
            <a:avLst/>
          </a:prstGeom>
        </p:spPr>
      </p:pic>
    </p:spTree>
    <p:extLst>
      <p:ext uri="{BB962C8B-B14F-4D97-AF65-F5344CB8AC3E}">
        <p14:creationId xmlns:p14="http://schemas.microsoft.com/office/powerpoint/2010/main" val="1068898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97003" y="664897"/>
            <a:ext cx="9601196" cy="1303867"/>
          </a:xfrm>
        </p:spPr>
        <p:txBody>
          <a:bodyPr/>
          <a:lstStyle/>
          <a:p>
            <a:pPr eaLnBrk="1" hangingPunct="1">
              <a:defRPr/>
            </a:pPr>
            <a:r>
              <a:rPr lang="fr-CA" dirty="0"/>
              <a:t>E</a:t>
            </a:r>
            <a:r>
              <a:rPr lang="fr-CA" dirty="0" smtClean="0"/>
              <a:t>xtension</a:t>
            </a:r>
          </a:p>
        </p:txBody>
      </p:sp>
      <p:sp>
        <p:nvSpPr>
          <p:cNvPr id="9219" name="Rectangle 3"/>
          <p:cNvSpPr>
            <a:spLocks noGrp="1" noChangeArrowheads="1"/>
          </p:cNvSpPr>
          <p:nvPr>
            <p:ph type="body" idx="1"/>
          </p:nvPr>
        </p:nvSpPr>
        <p:spPr/>
        <p:txBody>
          <a:bodyPr/>
          <a:lstStyle/>
          <a:p>
            <a:pPr eaLnBrk="1" hangingPunct="1">
              <a:buFont typeface="Wingdings" pitchFamily="2" charset="2"/>
              <a:buChar char="n"/>
              <a:defRPr/>
            </a:pPr>
            <a:endParaRPr lang="fr-FR" smtClean="0"/>
          </a:p>
        </p:txBody>
      </p:sp>
      <p:pic>
        <p:nvPicPr>
          <p:cNvPr id="51204" name="Picture 4" descr="a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4" y="1945481"/>
            <a:ext cx="78898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7"/>
          <p:cNvSpPr txBox="1">
            <a:spLocks noChangeArrowheads="1"/>
          </p:cNvSpPr>
          <p:nvPr/>
        </p:nvSpPr>
        <p:spPr bwMode="auto">
          <a:xfrm>
            <a:off x="4132263" y="3155951"/>
            <a:ext cx="330200"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fr-CA" altLang="x-none"/>
              <a:t>0</a:t>
            </a:r>
            <a:endParaRPr lang="en-US" altLang="x-none"/>
          </a:p>
        </p:txBody>
      </p:sp>
      <p:sp>
        <p:nvSpPr>
          <p:cNvPr id="51206" name="Text Box 8"/>
          <p:cNvSpPr txBox="1">
            <a:spLocks noChangeArrowheads="1"/>
          </p:cNvSpPr>
          <p:nvPr/>
        </p:nvSpPr>
        <p:spPr bwMode="auto">
          <a:xfrm>
            <a:off x="8832851" y="5661026"/>
            <a:ext cx="474663"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fr-CA" altLang="x-none"/>
              <a:t>III</a:t>
            </a:r>
            <a:endParaRPr lang="en-US" altLang="x-none"/>
          </a:p>
        </p:txBody>
      </p:sp>
      <p:sp>
        <p:nvSpPr>
          <p:cNvPr id="51207" name="Text Box 9"/>
          <p:cNvSpPr txBox="1">
            <a:spLocks noChangeArrowheads="1"/>
          </p:cNvSpPr>
          <p:nvPr/>
        </p:nvSpPr>
        <p:spPr bwMode="auto">
          <a:xfrm>
            <a:off x="5067300" y="3948113"/>
            <a:ext cx="280988" cy="3667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fr-CA" altLang="x-none"/>
              <a:t>I</a:t>
            </a:r>
            <a:endParaRPr lang="en-US" altLang="x-none"/>
          </a:p>
        </p:txBody>
      </p:sp>
      <p:sp>
        <p:nvSpPr>
          <p:cNvPr id="51208" name="Text Box 10"/>
          <p:cNvSpPr txBox="1">
            <a:spLocks noChangeArrowheads="1"/>
          </p:cNvSpPr>
          <p:nvPr/>
        </p:nvSpPr>
        <p:spPr bwMode="auto">
          <a:xfrm>
            <a:off x="6580189" y="5387976"/>
            <a:ext cx="377825" cy="366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fr-CA" altLang="x-none"/>
              <a:t>II</a:t>
            </a:r>
            <a:endParaRPr lang="en-US" altLang="x-none"/>
          </a:p>
        </p:txBody>
      </p:sp>
    </p:spTree>
    <p:extLst>
      <p:ext uri="{BB962C8B-B14F-4D97-AF65-F5344CB8AC3E}">
        <p14:creationId xmlns:p14="http://schemas.microsoft.com/office/powerpoint/2010/main" val="618179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Espace réservé du contenu 4" descr="colorectal_stageIIab_larg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25764" y="2327275"/>
            <a:ext cx="6118224" cy="3874875"/>
          </a:xfrm>
        </p:spPr>
      </p:pic>
      <p:sp>
        <p:nvSpPr>
          <p:cNvPr id="3" name="Titre 2"/>
          <p:cNvSpPr>
            <a:spLocks noGrp="1"/>
          </p:cNvSpPr>
          <p:nvPr>
            <p:ph type="title"/>
          </p:nvPr>
        </p:nvSpPr>
        <p:spPr/>
        <p:txBody>
          <a:bodyPr/>
          <a:lstStyle/>
          <a:p>
            <a:r>
              <a:rPr lang="fr-FR" dirty="0" smtClean="0"/>
              <a:t>Extension aux organes de voisinage</a:t>
            </a:r>
            <a:endParaRPr lang="fr-FR" dirty="0"/>
          </a:p>
        </p:txBody>
      </p:sp>
    </p:spTree>
    <p:extLst>
      <p:ext uri="{BB962C8B-B14F-4D97-AF65-F5344CB8AC3E}">
        <p14:creationId xmlns:p14="http://schemas.microsoft.com/office/powerpoint/2010/main" val="11745290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81225" y="900112"/>
            <a:ext cx="8229600" cy="928670"/>
          </a:xfrm>
        </p:spPr>
        <p:txBody>
          <a:bodyPr/>
          <a:lstStyle/>
          <a:p>
            <a:r>
              <a:rPr lang="fr-FR" b="1" dirty="0" smtClean="0">
                <a:solidFill>
                  <a:srgbClr val="C00000"/>
                </a:solidFill>
              </a:rPr>
              <a:t>Définition - généralités:</a:t>
            </a:r>
            <a:endParaRPr lang="fr-FR" b="1" dirty="0">
              <a:solidFill>
                <a:srgbClr val="C00000"/>
              </a:solidFill>
            </a:endParaRPr>
          </a:p>
        </p:txBody>
      </p:sp>
      <p:sp>
        <p:nvSpPr>
          <p:cNvPr id="3" name="Espace réservé du contenu 2"/>
          <p:cNvSpPr>
            <a:spLocks noGrp="1"/>
          </p:cNvSpPr>
          <p:nvPr>
            <p:ph idx="1"/>
          </p:nvPr>
        </p:nvSpPr>
        <p:spPr>
          <a:xfrm>
            <a:off x="1428750" y="2528889"/>
            <a:ext cx="9239250" cy="3529012"/>
          </a:xfrm>
        </p:spPr>
        <p:txBody>
          <a:bodyPr/>
          <a:lstStyle/>
          <a:p>
            <a:pPr>
              <a:buNone/>
            </a:pPr>
            <a:r>
              <a:rPr lang="fr-FR" sz="2800" dirty="0"/>
              <a:t>   </a:t>
            </a:r>
            <a:r>
              <a:rPr lang="fr-FR" dirty="0" smtClean="0"/>
              <a:t>C’est une</a:t>
            </a:r>
            <a:r>
              <a:rPr lang="fr-FR" dirty="0"/>
              <a:t> </a:t>
            </a:r>
            <a:r>
              <a:rPr lang="fr-FR" dirty="0">
                <a:hlinkClick r:id="rId2" tooltip="Tumeur maligne"/>
              </a:rPr>
              <a:t>tumeur </a:t>
            </a:r>
            <a:r>
              <a:rPr lang="fr-FR" dirty="0" smtClean="0">
                <a:hlinkClick r:id="rId2" tooltip="Tumeur maligne"/>
              </a:rPr>
              <a:t>maligne</a:t>
            </a:r>
            <a:r>
              <a:rPr lang="fr-FR" dirty="0"/>
              <a:t> </a:t>
            </a:r>
            <a:r>
              <a:rPr lang="fr-FR" dirty="0" smtClean="0"/>
              <a:t>, développée </a:t>
            </a:r>
            <a:r>
              <a:rPr lang="fr-FR" dirty="0"/>
              <a:t>à partir de la </a:t>
            </a:r>
            <a:r>
              <a:rPr lang="fr-FR" dirty="0" smtClean="0"/>
              <a:t>muqueuse colique .</a:t>
            </a:r>
          </a:p>
          <a:p>
            <a:pPr>
              <a:buNone/>
            </a:pPr>
            <a:endParaRPr lang="fr-FR" dirty="0" smtClean="0"/>
          </a:p>
          <a:p>
            <a:pPr>
              <a:buFont typeface="Wingdings" pitchFamily="2" charset="2"/>
              <a:buChar char="Ø"/>
            </a:pPr>
            <a:r>
              <a:rPr lang="fr-FR" dirty="0" smtClean="0"/>
              <a:t>90% adénocarcinome de type </a:t>
            </a:r>
            <a:r>
              <a:rPr lang="fr-FR" dirty="0" err="1" smtClean="0"/>
              <a:t>lieberkühnien</a:t>
            </a:r>
            <a:r>
              <a:rPr lang="fr-FR" dirty="0" smtClean="0"/>
              <a:t>.</a:t>
            </a:r>
          </a:p>
          <a:p>
            <a:pPr>
              <a:buFont typeface="Wingdings" pitchFamily="2" charset="2"/>
              <a:buChar char="Ø"/>
            </a:pPr>
            <a:r>
              <a:rPr lang="fr-FR" dirty="0" smtClean="0"/>
              <a:t>1</a:t>
            </a:r>
            <a:r>
              <a:rPr lang="fr-FR" baseline="30000" dirty="0" smtClean="0"/>
              <a:t>er</a:t>
            </a:r>
            <a:r>
              <a:rPr lang="fr-FR" dirty="0" smtClean="0"/>
              <a:t> cancer digestif; </a:t>
            </a:r>
          </a:p>
          <a:p>
            <a:pPr>
              <a:buFont typeface="Wingdings" pitchFamily="2" charset="2"/>
              <a:buChar char="Ø"/>
            </a:pPr>
            <a:r>
              <a:rPr lang="fr-FR" dirty="0" smtClean="0"/>
              <a:t>2eme cancer chez la femme;</a:t>
            </a:r>
          </a:p>
          <a:p>
            <a:pPr>
              <a:buFont typeface="Wingdings" pitchFamily="2" charset="2"/>
              <a:buChar char="Ø"/>
            </a:pPr>
            <a:r>
              <a:rPr lang="fr-FR" dirty="0" smtClean="0"/>
              <a:t>3eme cancer chez l’homme.</a:t>
            </a:r>
          </a:p>
          <a:p>
            <a:pPr>
              <a:buNone/>
            </a:pPr>
            <a:endParaRPr lang="fr-FR" dirty="0"/>
          </a:p>
        </p:txBody>
      </p:sp>
    </p:spTree>
    <p:extLst>
      <p:ext uri="{BB962C8B-B14F-4D97-AF65-F5344CB8AC3E}">
        <p14:creationId xmlns:p14="http://schemas.microsoft.com/office/powerpoint/2010/main" val="1788808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510645"/>
            <a:ext cx="9601196" cy="1303867"/>
          </a:xfrm>
        </p:spPr>
        <p:txBody>
          <a:bodyPr/>
          <a:lstStyle/>
          <a:p>
            <a:pPr>
              <a:defRPr/>
            </a:pPr>
            <a:r>
              <a:rPr lang="fr-CA" dirty="0" smtClean="0"/>
              <a:t>Les Voies des Métastases</a:t>
            </a:r>
            <a:endParaRPr lang="fr-CA" dirty="0"/>
          </a:p>
        </p:txBody>
      </p:sp>
      <p:pic>
        <p:nvPicPr>
          <p:cNvPr id="59395" name="Espace réservé du contenu 3" descr="crukmig_1000img-1216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43250" y="1514475"/>
            <a:ext cx="6372225" cy="4732866"/>
          </a:xfrm>
        </p:spPr>
      </p:pic>
    </p:spTree>
    <p:extLst>
      <p:ext uri="{BB962C8B-B14F-4D97-AF65-F5344CB8AC3E}">
        <p14:creationId xmlns:p14="http://schemas.microsoft.com/office/powerpoint/2010/main" val="976870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663" y="465282"/>
            <a:ext cx="9601196" cy="1303867"/>
          </a:xfrm>
        </p:spPr>
        <p:txBody>
          <a:bodyPr/>
          <a:lstStyle/>
          <a:p>
            <a:r>
              <a:rPr lang="fr-FR" smtClean="0"/>
              <a:t>Classification TNM</a:t>
            </a:r>
            <a:endParaRPr lang="fr-FR"/>
          </a:p>
        </p:txBody>
      </p:sp>
      <p:sp>
        <p:nvSpPr>
          <p:cNvPr id="3" name="Espace réservé du contenu 2"/>
          <p:cNvSpPr>
            <a:spLocks noGrp="1"/>
          </p:cNvSpPr>
          <p:nvPr>
            <p:ph idx="1"/>
          </p:nvPr>
        </p:nvSpPr>
        <p:spPr>
          <a:xfrm>
            <a:off x="1026318" y="3668446"/>
            <a:ext cx="9767885" cy="1728789"/>
          </a:xfrm>
        </p:spPr>
        <p:txBody>
          <a:bodyPr>
            <a:normAutofit fontScale="25000" lnSpcReduction="20000"/>
          </a:bodyPr>
          <a:lstStyle/>
          <a:p>
            <a:r>
              <a:rPr lang="fr-FR" sz="5600" b="1" dirty="0"/>
              <a:t>N0 : pas de </a:t>
            </a:r>
            <a:r>
              <a:rPr lang="fr-FR" sz="5600" b="1" dirty="0">
                <a:hlinkClick r:id="rId2"/>
              </a:rPr>
              <a:t>métastase</a:t>
            </a:r>
            <a:r>
              <a:rPr lang="fr-FR" sz="5600" b="1" dirty="0"/>
              <a:t> ganglionnaire régionale</a:t>
            </a:r>
          </a:p>
          <a:p>
            <a:r>
              <a:rPr lang="fr-FR" sz="5600" b="1" dirty="0"/>
              <a:t>N1 : </a:t>
            </a:r>
            <a:r>
              <a:rPr lang="fr-FR" sz="5600" b="1" dirty="0">
                <a:hlinkClick r:id="rId2"/>
              </a:rPr>
              <a:t>métastase</a:t>
            </a:r>
            <a:r>
              <a:rPr lang="fr-FR" sz="5600" b="1" dirty="0"/>
              <a:t> dans 1 à 3 ganglions lymphatiques régionaux***</a:t>
            </a:r>
          </a:p>
          <a:p>
            <a:r>
              <a:rPr lang="fr-FR" sz="5600" b="1" dirty="0"/>
              <a:t>N1a : </a:t>
            </a:r>
            <a:r>
              <a:rPr lang="fr-FR" sz="5600" b="1" dirty="0">
                <a:hlinkClick r:id="rId2"/>
              </a:rPr>
              <a:t>métastase</a:t>
            </a:r>
            <a:r>
              <a:rPr lang="fr-FR" sz="5600" b="1" dirty="0"/>
              <a:t> dans 1 ganglion lymphatique régional</a:t>
            </a:r>
          </a:p>
          <a:p>
            <a:r>
              <a:rPr lang="fr-FR" sz="5600" b="1" dirty="0"/>
              <a:t>N1b : métastases dans 2-3 ganglions lymphatiques régionaux</a:t>
            </a:r>
          </a:p>
          <a:p>
            <a:r>
              <a:rPr lang="fr-FR" sz="5600" b="1" dirty="0"/>
              <a:t>N1c : dépôts tumoraux « satellites » dans la sous-séreuse, ou dans le tissu péri-colique ou péri-rectal non </a:t>
            </a:r>
            <a:r>
              <a:rPr lang="fr-FR" sz="5600" b="1" dirty="0" err="1"/>
              <a:t>péritonisé</a:t>
            </a:r>
            <a:r>
              <a:rPr lang="fr-FR" sz="5600" b="1" dirty="0"/>
              <a:t>, en l’absence de ganglion métastatique****</a:t>
            </a:r>
          </a:p>
          <a:p>
            <a:r>
              <a:rPr lang="fr-FR" sz="5600" b="1" dirty="0"/>
              <a:t>N2 : </a:t>
            </a:r>
            <a:r>
              <a:rPr lang="fr-FR" sz="5600" b="1" dirty="0">
                <a:hlinkClick r:id="rId2"/>
              </a:rPr>
              <a:t>métastase</a:t>
            </a:r>
            <a:r>
              <a:rPr lang="fr-FR" sz="5600" b="1" dirty="0"/>
              <a:t> ≥4 ganglions lymphatiques régionaux</a:t>
            </a:r>
          </a:p>
          <a:p>
            <a:r>
              <a:rPr lang="fr-FR" sz="5600" b="1" dirty="0"/>
              <a:t>N2a : </a:t>
            </a:r>
            <a:r>
              <a:rPr lang="fr-FR" sz="5600" b="1" dirty="0">
                <a:hlinkClick r:id="rId2"/>
              </a:rPr>
              <a:t>métastase</a:t>
            </a:r>
            <a:r>
              <a:rPr lang="fr-FR" sz="5600" b="1" dirty="0"/>
              <a:t> dans 4-6 ganglions lymphatiques régionaux</a:t>
            </a:r>
          </a:p>
          <a:p>
            <a:r>
              <a:rPr lang="fr-FR" sz="5600" b="1" dirty="0"/>
              <a:t>N2b : </a:t>
            </a:r>
            <a:r>
              <a:rPr lang="fr-FR" sz="5600" b="1" dirty="0">
                <a:hlinkClick r:id="rId2"/>
              </a:rPr>
              <a:t>métastase</a:t>
            </a:r>
            <a:r>
              <a:rPr lang="fr-FR" sz="5600" b="1" dirty="0"/>
              <a:t> dans ≥ 7 ganglions lymphatiques régionaux</a:t>
            </a:r>
          </a:p>
          <a:p>
            <a:endParaRPr lang="fr-FR" dirty="0"/>
          </a:p>
        </p:txBody>
      </p:sp>
      <p:sp>
        <p:nvSpPr>
          <p:cNvPr id="4" name="ZoneTexte 3"/>
          <p:cNvSpPr txBox="1"/>
          <p:nvPr/>
        </p:nvSpPr>
        <p:spPr>
          <a:xfrm>
            <a:off x="1309688" y="1483399"/>
            <a:ext cx="9367834" cy="2031325"/>
          </a:xfrm>
          <a:prstGeom prst="rect">
            <a:avLst/>
          </a:prstGeom>
          <a:noFill/>
        </p:spPr>
        <p:txBody>
          <a:bodyPr wrap="square" rtlCol="0">
            <a:spAutoFit/>
          </a:bodyPr>
          <a:lstStyle/>
          <a:p>
            <a:r>
              <a:rPr lang="fr-FR" dirty="0"/>
              <a:t>T1 : tumeur envahissant la sous-</a:t>
            </a:r>
            <a:r>
              <a:rPr lang="fr-FR" dirty="0">
                <a:hlinkClick r:id="rId3"/>
              </a:rPr>
              <a:t>muqueuse</a:t>
            </a:r>
            <a:endParaRPr lang="fr-FR" dirty="0"/>
          </a:p>
          <a:p>
            <a:r>
              <a:rPr lang="fr-FR" dirty="0"/>
              <a:t>T2 : tumeur envahissant la musculeuse</a:t>
            </a:r>
          </a:p>
          <a:p>
            <a:r>
              <a:rPr lang="fr-FR" dirty="0"/>
              <a:t>T3 : tumeur envahissant la sous-séreuse</a:t>
            </a:r>
          </a:p>
          <a:p>
            <a:r>
              <a:rPr lang="fr-FR" dirty="0"/>
              <a:t>T4 : tumeur pénétrant le </a:t>
            </a:r>
            <a:r>
              <a:rPr lang="fr-FR" dirty="0">
                <a:hlinkClick r:id="rId4"/>
              </a:rPr>
              <a:t>péritoine</a:t>
            </a:r>
            <a:r>
              <a:rPr lang="fr-FR" dirty="0"/>
              <a:t> viscéral et/ou envahissant au moins une structure/organe de voisinage</a:t>
            </a:r>
          </a:p>
          <a:p>
            <a:r>
              <a:rPr lang="fr-FR" dirty="0"/>
              <a:t>T4a : pénétration du </a:t>
            </a:r>
            <a:r>
              <a:rPr lang="fr-FR" dirty="0">
                <a:hlinkClick r:id="rId4"/>
              </a:rPr>
              <a:t>péritoine</a:t>
            </a:r>
            <a:r>
              <a:rPr lang="fr-FR" dirty="0"/>
              <a:t> viscéral*</a:t>
            </a:r>
          </a:p>
          <a:p>
            <a:r>
              <a:rPr lang="fr-FR" dirty="0"/>
              <a:t>T4b : envahissement d’une structure de voisinage**</a:t>
            </a:r>
          </a:p>
        </p:txBody>
      </p:sp>
    </p:spTree>
    <p:extLst>
      <p:ext uri="{BB962C8B-B14F-4D97-AF65-F5344CB8AC3E}">
        <p14:creationId xmlns:p14="http://schemas.microsoft.com/office/powerpoint/2010/main" val="1471629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Classification TNM</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a:t>M0 </a:t>
            </a:r>
            <a:endParaRPr lang="fr-FR" dirty="0"/>
          </a:p>
          <a:p>
            <a:r>
              <a:rPr lang="fr-FR" dirty="0"/>
              <a:t>Pas de </a:t>
            </a:r>
            <a:r>
              <a:rPr lang="fr-FR" dirty="0" err="1"/>
              <a:t>métastase</a:t>
            </a:r>
            <a:r>
              <a:rPr lang="fr-FR" dirty="0"/>
              <a:t> à distance </a:t>
            </a:r>
          </a:p>
          <a:p>
            <a:r>
              <a:rPr lang="fr-FR" dirty="0" err="1"/>
              <a:t>Présence</a:t>
            </a:r>
            <a:r>
              <a:rPr lang="fr-FR" dirty="0"/>
              <a:t> de </a:t>
            </a:r>
            <a:r>
              <a:rPr lang="fr-FR" dirty="0" err="1"/>
              <a:t>métastase</a:t>
            </a:r>
            <a:r>
              <a:rPr lang="fr-FR" dirty="0"/>
              <a:t>(s) à distance </a:t>
            </a:r>
          </a:p>
          <a:p>
            <a:r>
              <a:rPr lang="fr-FR" b="1" dirty="0"/>
              <a:t>M1 </a:t>
            </a:r>
            <a:endParaRPr lang="fr-FR" dirty="0"/>
          </a:p>
          <a:p>
            <a:r>
              <a:rPr lang="fr-FR" b="1" dirty="0"/>
              <a:t>M1a </a:t>
            </a:r>
            <a:r>
              <a:rPr lang="fr-FR" dirty="0"/>
              <a:t>: </a:t>
            </a:r>
            <a:r>
              <a:rPr lang="fr-FR" dirty="0" err="1"/>
              <a:t>métastases</a:t>
            </a:r>
            <a:r>
              <a:rPr lang="fr-FR" dirty="0"/>
              <a:t> dans un seul organe (foie, poumon, ovaire, ganglion(s) lymphatique(s) non </a:t>
            </a:r>
            <a:r>
              <a:rPr lang="fr-FR" dirty="0" err="1"/>
              <a:t>régional</a:t>
            </a:r>
            <a:r>
              <a:rPr lang="fr-FR" dirty="0"/>
              <a:t>(aux)) </a:t>
            </a:r>
          </a:p>
          <a:p>
            <a:r>
              <a:rPr lang="fr-FR" b="1" dirty="0"/>
              <a:t>M1b </a:t>
            </a:r>
            <a:r>
              <a:rPr lang="fr-FR" dirty="0"/>
              <a:t>: </a:t>
            </a:r>
            <a:r>
              <a:rPr lang="fr-FR" dirty="0" err="1"/>
              <a:t>métastases</a:t>
            </a:r>
            <a:r>
              <a:rPr lang="fr-FR" dirty="0"/>
              <a:t> dans plus d'un organe ou dans le </a:t>
            </a:r>
            <a:r>
              <a:rPr lang="fr-FR" dirty="0" err="1"/>
              <a:t>péritoine</a:t>
            </a:r>
            <a:r>
              <a:rPr lang="fr-FR" dirty="0"/>
              <a:t>. </a:t>
            </a:r>
          </a:p>
          <a:p>
            <a:r>
              <a:rPr lang="fr-FR" b="1" dirty="0"/>
              <a:t>M1c </a:t>
            </a:r>
            <a:r>
              <a:rPr lang="fr-FR" dirty="0"/>
              <a:t>: </a:t>
            </a:r>
            <a:r>
              <a:rPr lang="fr-FR" dirty="0" err="1"/>
              <a:t>métastases</a:t>
            </a:r>
            <a:r>
              <a:rPr lang="fr-FR" dirty="0"/>
              <a:t> dans le </a:t>
            </a:r>
            <a:r>
              <a:rPr lang="fr-FR" dirty="0" err="1"/>
              <a:t>péritoine</a:t>
            </a:r>
            <a:r>
              <a:rPr lang="fr-FR" dirty="0"/>
              <a:t> avec ou sans atteinte d'un autre organe </a:t>
            </a:r>
          </a:p>
          <a:p>
            <a:r>
              <a:rPr lang="fr-FR" sz="1600" dirty="0"/>
              <a:t>https://</a:t>
            </a:r>
            <a:r>
              <a:rPr lang="fr-FR" sz="1600" dirty="0" err="1"/>
              <a:t>www.google.com</a:t>
            </a:r>
            <a:r>
              <a:rPr lang="fr-FR" sz="1600" dirty="0"/>
              <a:t>/</a:t>
            </a:r>
            <a:r>
              <a:rPr lang="fr-FR" sz="1600" dirty="0" err="1"/>
              <a:t>url?sa</a:t>
            </a:r>
            <a:r>
              <a:rPr lang="fr-FR" sz="1600" dirty="0"/>
              <a:t>=</a:t>
            </a:r>
            <a:r>
              <a:rPr lang="fr-FR" sz="1600" dirty="0" err="1"/>
              <a:t>t&amp;rct</a:t>
            </a:r>
            <a:r>
              <a:rPr lang="fr-FR" sz="1600" dirty="0"/>
              <a:t>=</a:t>
            </a:r>
            <a:r>
              <a:rPr lang="fr-FR" sz="1600" dirty="0" err="1"/>
              <a:t>j&amp;q</a:t>
            </a:r>
            <a:r>
              <a:rPr lang="fr-FR" sz="1600" dirty="0"/>
              <a:t>=&amp;</a:t>
            </a:r>
            <a:r>
              <a:rPr lang="fr-FR" sz="1600" dirty="0" err="1"/>
              <a:t>esrc</a:t>
            </a:r>
            <a:r>
              <a:rPr lang="fr-FR" sz="1600" dirty="0"/>
              <a:t>=</a:t>
            </a:r>
            <a:r>
              <a:rPr lang="fr-FR" sz="1600" dirty="0" err="1"/>
              <a:t>s&amp;source</a:t>
            </a:r>
            <a:r>
              <a:rPr lang="fr-FR" sz="1600" dirty="0"/>
              <a:t>=</a:t>
            </a:r>
            <a:r>
              <a:rPr lang="fr-FR" sz="1600" dirty="0" err="1"/>
              <a:t>web&amp;cd</a:t>
            </a:r>
            <a:r>
              <a:rPr lang="fr-FR" sz="1600" dirty="0"/>
              <a:t>=1&amp;ved=2ahUKEwj00M321dflAhXL26QKHV8DDQcQFjAAegQIARAB&amp;url=https%3A%2F%2Fwww.snfge.org%2Fcontent%2F3-cancer-du-colon-non-metastatique&amp;usg=AOvVaw1VZrurVb2scdtXIJjmKsZt</a:t>
            </a:r>
          </a:p>
        </p:txBody>
      </p:sp>
    </p:spTree>
    <p:extLst>
      <p:ext uri="{BB962C8B-B14F-4D97-AF65-F5344CB8AC3E}">
        <p14:creationId xmlns:p14="http://schemas.microsoft.com/office/powerpoint/2010/main" val="775489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75" y="785813"/>
            <a:ext cx="4986338" cy="523220"/>
          </a:xfrm>
          <a:prstGeom prst="rect">
            <a:avLst/>
          </a:prstGeom>
        </p:spPr>
        <p:txBody>
          <a:bodyPr wrap="square">
            <a:spAutoFit/>
          </a:bodyPr>
          <a:lstStyle/>
          <a:p>
            <a:pPr algn="ctr"/>
            <a:r>
              <a:rPr lang="fr-CA" altLang="x-none" sz="2400" dirty="0"/>
              <a:t>Stades</a:t>
            </a:r>
            <a:r>
              <a:rPr lang="fr-CA" altLang="x-none" dirty="0"/>
              <a:t> </a:t>
            </a:r>
            <a:r>
              <a:rPr lang="fr-CA" altLang="x-none" sz="2800" dirty="0"/>
              <a:t>Simplifiés</a:t>
            </a:r>
            <a:endParaRPr lang="fr-FR" sz="2800" dirty="0"/>
          </a:p>
        </p:txBody>
      </p:sp>
      <p:sp>
        <p:nvSpPr>
          <p:cNvPr id="3" name="Rectangle 2"/>
          <p:cNvSpPr/>
          <p:nvPr/>
        </p:nvSpPr>
        <p:spPr>
          <a:xfrm>
            <a:off x="1500188" y="1846650"/>
            <a:ext cx="9615488" cy="3586366"/>
          </a:xfrm>
          <a:prstGeom prst="rect">
            <a:avLst/>
          </a:prstGeom>
        </p:spPr>
        <p:txBody>
          <a:bodyPr wrap="square">
            <a:spAutoFit/>
          </a:bodyPr>
          <a:lstStyle/>
          <a:p>
            <a:pPr marL="285750" indent="-285750">
              <a:lnSpc>
                <a:spcPct val="90000"/>
              </a:lnSpc>
              <a:buFont typeface="Arial" charset="0"/>
              <a:buChar char="•"/>
            </a:pPr>
            <a:r>
              <a:rPr lang="fr-CA" altLang="x-none" sz="2800" b="1" i="1" dirty="0">
                <a:solidFill>
                  <a:srgbClr val="FF0000"/>
                </a:solidFill>
              </a:rPr>
              <a:t>Stade 0	</a:t>
            </a:r>
          </a:p>
          <a:p>
            <a:pPr lvl="1">
              <a:lnSpc>
                <a:spcPct val="90000"/>
              </a:lnSpc>
            </a:pPr>
            <a:r>
              <a:rPr lang="fr-CA" altLang="x-none" sz="2800" b="1" i="1" dirty="0"/>
              <a:t>In situ</a:t>
            </a:r>
            <a:r>
              <a:rPr lang="fr-CA" altLang="x-none" sz="2800" b="1" i="1" dirty="0">
                <a:solidFill>
                  <a:srgbClr val="FF0000"/>
                </a:solidFill>
              </a:rPr>
              <a:t>	</a:t>
            </a:r>
          </a:p>
          <a:p>
            <a:pPr marL="285750" indent="-285750">
              <a:lnSpc>
                <a:spcPct val="90000"/>
              </a:lnSpc>
              <a:buFont typeface="Arial" charset="0"/>
              <a:buChar char="•"/>
            </a:pPr>
            <a:r>
              <a:rPr lang="fr-CA" altLang="x-none" sz="2800" b="1" i="1" dirty="0">
                <a:solidFill>
                  <a:srgbClr val="FF0000"/>
                </a:solidFill>
              </a:rPr>
              <a:t>Stade I et II</a:t>
            </a:r>
          </a:p>
          <a:p>
            <a:pPr lvl="1">
              <a:lnSpc>
                <a:spcPct val="90000"/>
              </a:lnSpc>
            </a:pPr>
            <a:r>
              <a:rPr lang="fr-CA" altLang="x-none" sz="2800" b="1" i="1" dirty="0"/>
              <a:t>Pas de ganglions</a:t>
            </a:r>
          </a:p>
          <a:p>
            <a:pPr marL="285750" indent="-285750">
              <a:lnSpc>
                <a:spcPct val="90000"/>
              </a:lnSpc>
              <a:buFont typeface="Arial" charset="0"/>
              <a:buChar char="•"/>
            </a:pPr>
            <a:r>
              <a:rPr lang="fr-CA" altLang="x-none" sz="2800" b="1" i="1" dirty="0">
                <a:solidFill>
                  <a:srgbClr val="FF0000"/>
                </a:solidFill>
              </a:rPr>
              <a:t>Stade III</a:t>
            </a:r>
          </a:p>
          <a:p>
            <a:pPr lvl="1">
              <a:lnSpc>
                <a:spcPct val="90000"/>
              </a:lnSpc>
            </a:pPr>
            <a:r>
              <a:rPr lang="fr-CA" altLang="x-none" sz="2800" b="1" i="1" dirty="0"/>
              <a:t>Ganglions</a:t>
            </a:r>
          </a:p>
          <a:p>
            <a:pPr lvl="1">
              <a:lnSpc>
                <a:spcPct val="90000"/>
              </a:lnSpc>
            </a:pPr>
            <a:r>
              <a:rPr lang="fr-CA" altLang="x-none" sz="2800" b="1" i="1" dirty="0"/>
              <a:t>Envahissement en dehors de la paroi</a:t>
            </a:r>
          </a:p>
          <a:p>
            <a:pPr marL="285750" indent="-285750">
              <a:lnSpc>
                <a:spcPct val="90000"/>
              </a:lnSpc>
              <a:buFont typeface="Arial" charset="0"/>
              <a:buChar char="•"/>
            </a:pPr>
            <a:r>
              <a:rPr lang="fr-CA" altLang="x-none" sz="2800" b="1" i="1" dirty="0">
                <a:solidFill>
                  <a:srgbClr val="FF0000"/>
                </a:solidFill>
              </a:rPr>
              <a:t>Stade IV</a:t>
            </a:r>
          </a:p>
          <a:p>
            <a:pPr lvl="1">
              <a:lnSpc>
                <a:spcPct val="90000"/>
              </a:lnSpc>
            </a:pPr>
            <a:r>
              <a:rPr lang="fr-CA" altLang="x-none" sz="2800" b="1" i="1" dirty="0"/>
              <a:t>Métastases</a:t>
            </a:r>
            <a:endParaRPr lang="en-US" altLang="x-none" sz="2800" b="1" i="1" dirty="0"/>
          </a:p>
        </p:txBody>
      </p:sp>
    </p:spTree>
    <p:extLst>
      <p:ext uri="{BB962C8B-B14F-4D97-AF65-F5344CB8AC3E}">
        <p14:creationId xmlns:p14="http://schemas.microsoft.com/office/powerpoint/2010/main" val="1768224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1163" y="700087"/>
            <a:ext cx="8229600" cy="1428736"/>
          </a:xfrm>
        </p:spPr>
        <p:txBody>
          <a:bodyPr>
            <a:normAutofit fontScale="90000"/>
          </a:bodyPr>
          <a:lstStyle/>
          <a:p>
            <a:r>
              <a:rPr lang="fr-FR" b="1" dirty="0" smtClean="0">
                <a:solidFill>
                  <a:srgbClr val="C00000"/>
                </a:solidFill>
              </a:rPr>
              <a:t/>
            </a:r>
            <a:br>
              <a:rPr lang="fr-FR" b="1" dirty="0" smtClean="0">
                <a:solidFill>
                  <a:srgbClr val="C00000"/>
                </a:solidFill>
              </a:rPr>
            </a:br>
            <a:r>
              <a:rPr lang="fr-FR" b="1" dirty="0" smtClean="0">
                <a:solidFill>
                  <a:srgbClr val="C00000"/>
                </a:solidFill>
              </a:rPr>
              <a:t>Diagnostic positif</a:t>
            </a:r>
            <a:br>
              <a:rPr lang="fr-FR" b="1" dirty="0" smtClean="0">
                <a:solidFill>
                  <a:srgbClr val="C00000"/>
                </a:solidFill>
              </a:rPr>
            </a:br>
            <a:r>
              <a:rPr lang="fr-FR" b="1" dirty="0" smtClean="0">
                <a:solidFill>
                  <a:srgbClr val="7030A0"/>
                </a:solidFill>
              </a:rPr>
              <a:t>Clinique:</a:t>
            </a:r>
            <a:r>
              <a:rPr lang="fr-FR" b="1" dirty="0" smtClean="0">
                <a:solidFill>
                  <a:srgbClr val="C00000"/>
                </a:solidFill>
              </a:rPr>
              <a:t/>
            </a:r>
            <a:br>
              <a:rPr lang="fr-FR" b="1" dirty="0" smtClean="0">
                <a:solidFill>
                  <a:srgbClr val="C00000"/>
                </a:solidFill>
              </a:rPr>
            </a:br>
            <a:endParaRPr lang="fr-FR" b="1" dirty="0">
              <a:solidFill>
                <a:srgbClr val="C00000"/>
              </a:solidFill>
            </a:endParaRPr>
          </a:p>
        </p:txBody>
      </p:sp>
      <p:sp>
        <p:nvSpPr>
          <p:cNvPr id="3" name="Espace réservé du contenu 2"/>
          <p:cNvSpPr>
            <a:spLocks noGrp="1"/>
          </p:cNvSpPr>
          <p:nvPr>
            <p:ph idx="1"/>
          </p:nvPr>
        </p:nvSpPr>
        <p:spPr>
          <a:xfrm>
            <a:off x="1223963" y="2128823"/>
            <a:ext cx="9144000" cy="5429264"/>
          </a:xfrm>
        </p:spPr>
        <p:txBody>
          <a:bodyPr/>
          <a:lstStyle/>
          <a:p>
            <a:pPr>
              <a:buFont typeface="Wingdings" pitchFamily="2" charset="2"/>
              <a:buChar char="Ø"/>
            </a:pPr>
            <a:r>
              <a:rPr lang="fr-FR" b="1" dirty="0" smtClean="0">
                <a:solidFill>
                  <a:srgbClr val="00B050"/>
                </a:solidFill>
              </a:rPr>
              <a:t>Signes fonctionnels:</a:t>
            </a:r>
          </a:p>
          <a:p>
            <a:pPr>
              <a:buFont typeface="Wingdings" pitchFamily="2" charset="2"/>
              <a:buChar char="§"/>
            </a:pPr>
            <a:r>
              <a:rPr lang="fr-FR" dirty="0" smtClean="0"/>
              <a:t>Douleurs abdominales.</a:t>
            </a:r>
          </a:p>
          <a:p>
            <a:pPr>
              <a:buFont typeface="Wingdings" pitchFamily="2" charset="2"/>
              <a:buChar char="§"/>
            </a:pPr>
            <a:r>
              <a:rPr lang="fr-FR" dirty="0" smtClean="0"/>
              <a:t>Troubles du transit.</a:t>
            </a:r>
          </a:p>
          <a:p>
            <a:pPr>
              <a:buFont typeface="Wingdings" pitchFamily="2" charset="2"/>
              <a:buChar char="§"/>
            </a:pPr>
            <a:r>
              <a:rPr lang="fr-FR" dirty="0" smtClean="0"/>
              <a:t>Hémorragies digestives: méléna, </a:t>
            </a:r>
            <a:r>
              <a:rPr lang="fr-FR" dirty="0" err="1" smtClean="0"/>
              <a:t>rectorragies</a:t>
            </a:r>
            <a:r>
              <a:rPr lang="fr-FR" dirty="0" smtClean="0"/>
              <a:t> , anémie chronique ferriprive.</a:t>
            </a:r>
          </a:p>
          <a:p>
            <a:pPr>
              <a:buFont typeface="Wingdings" pitchFamily="2" charset="2"/>
              <a:buChar char="§"/>
            </a:pPr>
            <a:r>
              <a:rPr lang="fr-FR" dirty="0" smtClean="0"/>
              <a:t>Signes généraux:</a:t>
            </a:r>
          </a:p>
          <a:p>
            <a:r>
              <a:rPr lang="fr-FR" dirty="0" smtClean="0"/>
              <a:t>AEG, asthénie , amaigrissement , anorexie.</a:t>
            </a:r>
          </a:p>
          <a:p>
            <a:r>
              <a:rPr lang="fr-FR" dirty="0" smtClean="0"/>
              <a:t>Fièvre au long cours.</a:t>
            </a:r>
            <a:endParaRPr lang="fr-FR" dirty="0"/>
          </a:p>
        </p:txBody>
      </p:sp>
    </p:spTree>
    <p:extLst>
      <p:ext uri="{BB962C8B-B14F-4D97-AF65-F5344CB8AC3E}">
        <p14:creationId xmlns:p14="http://schemas.microsoft.com/office/powerpoint/2010/main" val="447679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42913"/>
            <a:ext cx="8229600" cy="1142984"/>
          </a:xfrm>
        </p:spPr>
        <p:txBody>
          <a:bodyPr>
            <a:normAutofit fontScale="90000"/>
          </a:bodyPr>
          <a:lstStyle/>
          <a:p>
            <a:r>
              <a:rPr lang="fr-FR" b="1" dirty="0" smtClean="0">
                <a:solidFill>
                  <a:srgbClr val="C00000"/>
                </a:solidFill>
              </a:rPr>
              <a:t>Diagnostic positif</a:t>
            </a:r>
            <a:r>
              <a:rPr lang="fr-FR" b="1" dirty="0" smtClean="0">
                <a:solidFill>
                  <a:srgbClr val="7030A0"/>
                </a:solidFill>
              </a:rPr>
              <a:t> </a:t>
            </a:r>
            <a:br>
              <a:rPr lang="fr-FR" b="1" dirty="0" smtClean="0">
                <a:solidFill>
                  <a:srgbClr val="7030A0"/>
                </a:solidFill>
              </a:rPr>
            </a:br>
            <a:r>
              <a:rPr lang="fr-FR" b="1" dirty="0" smtClean="0">
                <a:solidFill>
                  <a:srgbClr val="7030A0"/>
                </a:solidFill>
              </a:rPr>
              <a:t>Clinique:</a:t>
            </a:r>
            <a:endParaRPr lang="fr-FR" dirty="0"/>
          </a:p>
        </p:txBody>
      </p:sp>
      <p:sp>
        <p:nvSpPr>
          <p:cNvPr id="3" name="Espace réservé du contenu 2"/>
          <p:cNvSpPr>
            <a:spLocks noGrp="1"/>
          </p:cNvSpPr>
          <p:nvPr>
            <p:ph idx="1"/>
          </p:nvPr>
        </p:nvSpPr>
        <p:spPr>
          <a:xfrm>
            <a:off x="1181100" y="1885934"/>
            <a:ext cx="9144000" cy="5715016"/>
          </a:xfrm>
        </p:spPr>
        <p:txBody>
          <a:bodyPr>
            <a:normAutofit/>
          </a:bodyPr>
          <a:lstStyle/>
          <a:p>
            <a:pPr>
              <a:buFont typeface="Wingdings" pitchFamily="2" charset="2"/>
              <a:buChar char="Ø"/>
            </a:pPr>
            <a:r>
              <a:rPr lang="fr-FR" b="1" dirty="0" smtClean="0">
                <a:solidFill>
                  <a:srgbClr val="00B050"/>
                </a:solidFill>
              </a:rPr>
              <a:t>Signes physiques:</a:t>
            </a:r>
          </a:p>
          <a:p>
            <a:pPr>
              <a:buFont typeface="Wingdings" pitchFamily="2" charset="2"/>
              <a:buChar char="§"/>
            </a:pPr>
            <a:r>
              <a:rPr lang="fr-FR" b="1" dirty="0" smtClean="0"/>
              <a:t>Masse abdominale: </a:t>
            </a:r>
            <a:r>
              <a:rPr lang="fr-FR" dirty="0" smtClean="0"/>
              <a:t>irrégulière ,mal limitée, dure</a:t>
            </a:r>
          </a:p>
          <a:p>
            <a:pPr>
              <a:buNone/>
            </a:pPr>
            <a:r>
              <a:rPr lang="fr-FR" dirty="0" smtClean="0"/>
              <a:t>            appréciée sa mobilité et sensibilité.</a:t>
            </a:r>
          </a:p>
          <a:p>
            <a:pPr>
              <a:buFont typeface="Wingdings" pitchFamily="2" charset="2"/>
              <a:buChar char="§"/>
            </a:pPr>
            <a:r>
              <a:rPr lang="fr-FR" b="1" dirty="0" smtClean="0"/>
              <a:t>TR +TV:  </a:t>
            </a:r>
            <a:r>
              <a:rPr lang="fr-FR" dirty="0" smtClean="0"/>
              <a:t>percevoir le pole inférieur de la </a:t>
            </a:r>
            <a:r>
              <a:rPr lang="fr-FR" dirty="0" err="1" smtClean="0"/>
              <a:t>tm</a:t>
            </a:r>
            <a:r>
              <a:rPr lang="fr-FR" dirty="0" smtClean="0"/>
              <a:t>, rechercher une </a:t>
            </a:r>
            <a:r>
              <a:rPr lang="fr-FR" dirty="0" err="1" smtClean="0"/>
              <a:t>tm</a:t>
            </a:r>
            <a:r>
              <a:rPr lang="fr-FR" dirty="0" smtClean="0"/>
              <a:t> rectale associée , ou </a:t>
            </a:r>
            <a:r>
              <a:rPr lang="fr-FR" dirty="0" err="1" smtClean="0"/>
              <a:t>tm</a:t>
            </a:r>
            <a:r>
              <a:rPr lang="fr-FR" dirty="0" smtClean="0"/>
              <a:t> ovarienne métastatique(</a:t>
            </a:r>
            <a:r>
              <a:rPr lang="fr-FR" dirty="0" err="1" smtClean="0"/>
              <a:t>tm</a:t>
            </a:r>
            <a:r>
              <a:rPr lang="fr-FR" dirty="0" smtClean="0"/>
              <a:t> de </a:t>
            </a:r>
            <a:r>
              <a:rPr lang="fr-FR" dirty="0" err="1" smtClean="0"/>
              <a:t>Krukenberg</a:t>
            </a:r>
            <a:r>
              <a:rPr lang="fr-FR" dirty="0" smtClean="0"/>
              <a:t>)</a:t>
            </a:r>
          </a:p>
          <a:p>
            <a:pPr>
              <a:buFont typeface="Wingdings" pitchFamily="2" charset="2"/>
              <a:buChar char="§"/>
            </a:pPr>
            <a:r>
              <a:rPr lang="fr-FR" b="1" dirty="0" smtClean="0"/>
              <a:t>Hépatomégalie.</a:t>
            </a:r>
          </a:p>
          <a:p>
            <a:pPr>
              <a:buFont typeface="Wingdings" pitchFamily="2" charset="2"/>
              <a:buChar char="§"/>
            </a:pPr>
            <a:r>
              <a:rPr lang="fr-FR" b="1" dirty="0" smtClean="0"/>
              <a:t>Ascite et masses abdominales             </a:t>
            </a:r>
            <a:r>
              <a:rPr lang="fr-FR" dirty="0" smtClean="0"/>
              <a:t>carcinose péritonéale.</a:t>
            </a:r>
            <a:endParaRPr lang="fr-FR" dirty="0"/>
          </a:p>
          <a:p>
            <a:pPr>
              <a:buFont typeface="Wingdings" pitchFamily="2" charset="2"/>
              <a:buChar char="§"/>
            </a:pPr>
            <a:r>
              <a:rPr lang="fr-FR" dirty="0" smtClean="0"/>
              <a:t>Recherche de </a:t>
            </a:r>
            <a:r>
              <a:rPr lang="fr-FR" b="1" dirty="0" smtClean="0"/>
              <a:t>métastases </a:t>
            </a:r>
            <a:r>
              <a:rPr lang="fr-FR" b="1" dirty="0" err="1" smtClean="0"/>
              <a:t>ggaires</a:t>
            </a:r>
            <a:r>
              <a:rPr lang="fr-FR" b="1" dirty="0" smtClean="0"/>
              <a:t> </a:t>
            </a:r>
            <a:r>
              <a:rPr lang="fr-FR" dirty="0" smtClean="0"/>
              <a:t>++++ </a:t>
            </a:r>
            <a:r>
              <a:rPr lang="fr-FR" dirty="0" err="1" smtClean="0"/>
              <a:t>gg</a:t>
            </a:r>
            <a:r>
              <a:rPr lang="fr-FR" dirty="0" smtClean="0"/>
              <a:t> de </a:t>
            </a:r>
            <a:r>
              <a:rPr lang="fr-FR" b="1" dirty="0" err="1" smtClean="0"/>
              <a:t>Troisier</a:t>
            </a:r>
            <a:r>
              <a:rPr lang="fr-FR" b="1" dirty="0" smtClean="0"/>
              <a:t>. </a:t>
            </a:r>
          </a:p>
        </p:txBody>
      </p:sp>
      <p:cxnSp>
        <p:nvCxnSpPr>
          <p:cNvPr id="7" name="Connecteur droit avec flèche 6"/>
          <p:cNvCxnSpPr/>
          <p:nvPr/>
        </p:nvCxnSpPr>
        <p:spPr>
          <a:xfrm>
            <a:off x="7024694" y="5000636"/>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27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462" y="1000144"/>
            <a:ext cx="8229600" cy="1142984"/>
          </a:xfrm>
        </p:spPr>
        <p:txBody>
          <a:bodyPr>
            <a:normAutofit fontScale="90000"/>
          </a:bodyPr>
          <a:lstStyle/>
          <a:p>
            <a:r>
              <a:rPr lang="fr-FR" b="1" dirty="0" smtClean="0">
                <a:solidFill>
                  <a:srgbClr val="C00000"/>
                </a:solidFill>
              </a:rPr>
              <a:t>Diagnostic positif</a:t>
            </a:r>
            <a:r>
              <a:rPr lang="fr-FR" b="1" dirty="0" smtClean="0">
                <a:solidFill>
                  <a:srgbClr val="7030A0"/>
                </a:solidFill>
              </a:rPr>
              <a:t> </a:t>
            </a:r>
            <a:br>
              <a:rPr lang="fr-FR" b="1" dirty="0" smtClean="0">
                <a:solidFill>
                  <a:srgbClr val="7030A0"/>
                </a:solidFill>
              </a:rPr>
            </a:br>
            <a:r>
              <a:rPr lang="fr-FR" b="1" dirty="0" smtClean="0">
                <a:solidFill>
                  <a:srgbClr val="7030A0"/>
                </a:solidFill>
              </a:rPr>
              <a:t>Clinique</a:t>
            </a:r>
            <a:r>
              <a:rPr lang="fr-FR" sz="2000" b="1" dirty="0" smtClean="0">
                <a:solidFill>
                  <a:srgbClr val="7030A0"/>
                </a:solidFill>
              </a:rPr>
              <a:t>:</a:t>
            </a:r>
            <a:br>
              <a:rPr lang="fr-FR" sz="2000" b="1" dirty="0" smtClean="0">
                <a:solidFill>
                  <a:srgbClr val="7030A0"/>
                </a:solidFill>
              </a:rPr>
            </a:br>
            <a:r>
              <a:rPr lang="fr-FR" sz="2000" b="1" dirty="0" smtClean="0">
                <a:solidFill>
                  <a:srgbClr val="FF0000"/>
                </a:solidFill>
                <a:latin typeface="Helvetica" charset="0"/>
              </a:rPr>
              <a:t>Examen </a:t>
            </a:r>
            <a:r>
              <a:rPr lang="fr-FR" sz="2000" b="1" dirty="0">
                <a:solidFill>
                  <a:srgbClr val="FF0000"/>
                </a:solidFill>
                <a:latin typeface="Helvetica" charset="0"/>
              </a:rPr>
              <a:t>clinique Il est, en </a:t>
            </a:r>
            <a:r>
              <a:rPr lang="fr-FR" sz="2000" b="1" dirty="0" err="1">
                <a:solidFill>
                  <a:srgbClr val="FF0000"/>
                </a:solidFill>
                <a:latin typeface="Helvetica" charset="0"/>
              </a:rPr>
              <a:t>rêgle</a:t>
            </a:r>
            <a:r>
              <a:rPr lang="fr-FR" sz="2000" b="1" dirty="0">
                <a:solidFill>
                  <a:srgbClr val="FF0000"/>
                </a:solidFill>
                <a:latin typeface="Helvetica" charset="0"/>
              </a:rPr>
              <a:t>, décevant.</a:t>
            </a:r>
            <a:r>
              <a:rPr lang="fr-FR" dirty="0">
                <a:solidFill>
                  <a:srgbClr val="444444"/>
                </a:solidFill>
                <a:latin typeface="Helvetica" charset="0"/>
              </a:rPr>
              <a:t/>
            </a:r>
            <a:br>
              <a:rPr lang="fr-FR" dirty="0">
                <a:solidFill>
                  <a:srgbClr val="444444"/>
                </a:solidFill>
                <a:latin typeface="Helvetica" charset="0"/>
              </a:rPr>
            </a:br>
            <a:endParaRPr lang="fr-FR" dirty="0"/>
          </a:p>
        </p:txBody>
      </p:sp>
      <p:sp>
        <p:nvSpPr>
          <p:cNvPr id="3" name="Espace réservé du contenu 2"/>
          <p:cNvSpPr>
            <a:spLocks noGrp="1"/>
          </p:cNvSpPr>
          <p:nvPr>
            <p:ph idx="1"/>
          </p:nvPr>
        </p:nvSpPr>
        <p:spPr>
          <a:xfrm>
            <a:off x="1524000" y="2143128"/>
            <a:ext cx="9144000" cy="5715016"/>
          </a:xfrm>
        </p:spPr>
        <p:txBody>
          <a:bodyPr>
            <a:normAutofit/>
          </a:bodyPr>
          <a:lstStyle/>
          <a:p>
            <a:pPr>
              <a:buFont typeface="Wingdings" pitchFamily="2" charset="2"/>
              <a:buChar char="Ø"/>
            </a:pPr>
            <a:r>
              <a:rPr lang="fr-FR" b="1" dirty="0" smtClean="0">
                <a:solidFill>
                  <a:srgbClr val="00B050"/>
                </a:solidFill>
              </a:rPr>
              <a:t>Signes physiques:</a:t>
            </a:r>
          </a:p>
          <a:p>
            <a:pPr>
              <a:buFont typeface="Wingdings" pitchFamily="2" charset="2"/>
              <a:buChar char="§"/>
            </a:pPr>
            <a:r>
              <a:rPr lang="fr-FR" b="1" dirty="0" smtClean="0"/>
              <a:t>Masse abdominale: </a:t>
            </a:r>
            <a:r>
              <a:rPr lang="fr-FR" dirty="0" smtClean="0"/>
              <a:t>irrégulière ,mal limitée, dure</a:t>
            </a:r>
          </a:p>
          <a:p>
            <a:pPr>
              <a:buNone/>
            </a:pPr>
            <a:r>
              <a:rPr lang="fr-FR" dirty="0" smtClean="0"/>
              <a:t>            appréciée sa mobilité et sensibilité.</a:t>
            </a:r>
          </a:p>
          <a:p>
            <a:pPr>
              <a:buFont typeface="Wingdings" pitchFamily="2" charset="2"/>
              <a:buChar char="§"/>
            </a:pPr>
            <a:r>
              <a:rPr lang="fr-FR" b="1" dirty="0" smtClean="0"/>
              <a:t>TR +TV:  </a:t>
            </a:r>
            <a:r>
              <a:rPr lang="fr-FR" dirty="0" smtClean="0"/>
              <a:t>percevoir le pole inférieur de la </a:t>
            </a:r>
            <a:r>
              <a:rPr lang="fr-FR" dirty="0" err="1" smtClean="0"/>
              <a:t>tm</a:t>
            </a:r>
            <a:r>
              <a:rPr lang="fr-FR" dirty="0" smtClean="0"/>
              <a:t>, rechercher une </a:t>
            </a:r>
            <a:r>
              <a:rPr lang="fr-FR" dirty="0" err="1" smtClean="0"/>
              <a:t>tm</a:t>
            </a:r>
            <a:r>
              <a:rPr lang="fr-FR" dirty="0" smtClean="0"/>
              <a:t> rectale associée , ou </a:t>
            </a:r>
            <a:r>
              <a:rPr lang="fr-FR" dirty="0" err="1" smtClean="0"/>
              <a:t>tm</a:t>
            </a:r>
            <a:r>
              <a:rPr lang="fr-FR" dirty="0" smtClean="0"/>
              <a:t> ovarienne métastatique(</a:t>
            </a:r>
            <a:r>
              <a:rPr lang="fr-FR" dirty="0" err="1" smtClean="0"/>
              <a:t>tm</a:t>
            </a:r>
            <a:r>
              <a:rPr lang="fr-FR" dirty="0" smtClean="0"/>
              <a:t> de </a:t>
            </a:r>
            <a:r>
              <a:rPr lang="fr-FR" dirty="0" err="1" smtClean="0"/>
              <a:t>Krukenberg</a:t>
            </a:r>
            <a:r>
              <a:rPr lang="fr-FR" dirty="0" smtClean="0"/>
              <a:t>)</a:t>
            </a:r>
          </a:p>
          <a:p>
            <a:pPr>
              <a:buFont typeface="Wingdings" pitchFamily="2" charset="2"/>
              <a:buChar char="§"/>
            </a:pPr>
            <a:r>
              <a:rPr lang="fr-FR" b="1" dirty="0" smtClean="0"/>
              <a:t>Hépatomégalie.</a:t>
            </a:r>
          </a:p>
          <a:p>
            <a:pPr>
              <a:buFont typeface="Wingdings" pitchFamily="2" charset="2"/>
              <a:buChar char="§"/>
            </a:pPr>
            <a:r>
              <a:rPr lang="fr-FR" b="1" dirty="0" smtClean="0"/>
              <a:t>Ascite et masses abdominales             </a:t>
            </a:r>
            <a:r>
              <a:rPr lang="fr-FR" dirty="0" smtClean="0"/>
              <a:t>carcinose péritonéale.</a:t>
            </a:r>
            <a:endParaRPr lang="fr-FR" dirty="0"/>
          </a:p>
          <a:p>
            <a:pPr>
              <a:buFont typeface="Wingdings" pitchFamily="2" charset="2"/>
              <a:buChar char="§"/>
            </a:pPr>
            <a:r>
              <a:rPr lang="fr-FR" dirty="0" smtClean="0"/>
              <a:t>Recherche de </a:t>
            </a:r>
            <a:r>
              <a:rPr lang="fr-FR" b="1" dirty="0" smtClean="0"/>
              <a:t>métastases </a:t>
            </a:r>
            <a:r>
              <a:rPr lang="fr-FR" b="1" dirty="0" err="1" smtClean="0"/>
              <a:t>ggaires</a:t>
            </a:r>
            <a:r>
              <a:rPr lang="fr-FR" b="1" dirty="0" smtClean="0"/>
              <a:t> </a:t>
            </a:r>
            <a:r>
              <a:rPr lang="fr-FR" dirty="0" smtClean="0"/>
              <a:t>++++ </a:t>
            </a:r>
            <a:r>
              <a:rPr lang="fr-FR" dirty="0" err="1" smtClean="0"/>
              <a:t>gg</a:t>
            </a:r>
            <a:r>
              <a:rPr lang="fr-FR" dirty="0" smtClean="0"/>
              <a:t> de </a:t>
            </a:r>
            <a:r>
              <a:rPr lang="fr-FR" b="1" dirty="0" err="1" smtClean="0"/>
              <a:t>Troisier</a:t>
            </a:r>
            <a:r>
              <a:rPr lang="fr-FR" b="1" dirty="0" smtClean="0"/>
              <a:t>. </a:t>
            </a:r>
          </a:p>
        </p:txBody>
      </p:sp>
      <p:cxnSp>
        <p:nvCxnSpPr>
          <p:cNvPr id="7" name="Connecteur droit avec flèche 6"/>
          <p:cNvCxnSpPr/>
          <p:nvPr/>
        </p:nvCxnSpPr>
        <p:spPr>
          <a:xfrm>
            <a:off x="5781682" y="537211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340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417638"/>
          </a:xfrm>
        </p:spPr>
        <p:txBody>
          <a:bodyPr>
            <a:normAutofit fontScale="90000"/>
          </a:bodyPr>
          <a:lstStyle/>
          <a:p>
            <a:r>
              <a:rPr lang="fr-FR" b="1" dirty="0" smtClean="0">
                <a:solidFill>
                  <a:srgbClr val="C00000"/>
                </a:solidFill>
              </a:rPr>
              <a:t>Diagnostic positif</a:t>
            </a:r>
            <a:br>
              <a:rPr lang="fr-FR" b="1" dirty="0" smtClean="0">
                <a:solidFill>
                  <a:srgbClr val="C00000"/>
                </a:solidFill>
              </a:rPr>
            </a:br>
            <a:r>
              <a:rPr lang="fr-FR" b="1" dirty="0" smtClean="0">
                <a:solidFill>
                  <a:srgbClr val="7030A0"/>
                </a:solidFill>
              </a:rPr>
              <a:t>Paraclinique</a:t>
            </a:r>
            <a:endParaRPr lang="fr-FR" dirty="0">
              <a:solidFill>
                <a:srgbClr val="7030A0"/>
              </a:solidFill>
            </a:endParaRPr>
          </a:p>
        </p:txBody>
      </p:sp>
      <p:sp>
        <p:nvSpPr>
          <p:cNvPr id="3" name="Espace réservé du contenu 2"/>
          <p:cNvSpPr>
            <a:spLocks noGrp="1"/>
          </p:cNvSpPr>
          <p:nvPr>
            <p:ph idx="1"/>
          </p:nvPr>
        </p:nvSpPr>
        <p:spPr>
          <a:xfrm>
            <a:off x="1524000" y="1357298"/>
            <a:ext cx="9144000" cy="5500702"/>
          </a:xfrm>
        </p:spPr>
        <p:txBody>
          <a:bodyPr>
            <a:normAutofit/>
          </a:bodyPr>
          <a:lstStyle/>
          <a:p>
            <a:pPr>
              <a:buFont typeface="Wingdings" pitchFamily="2" charset="2"/>
              <a:buChar char="Ø"/>
            </a:pPr>
            <a:r>
              <a:rPr lang="fr-FR" sz="2000" b="1" dirty="0" smtClean="0">
                <a:solidFill>
                  <a:srgbClr val="00B050"/>
                </a:solidFill>
              </a:rPr>
              <a:t>Coloscopie totale :</a:t>
            </a:r>
          </a:p>
          <a:p>
            <a:pPr>
              <a:buFont typeface="Wingdings" pitchFamily="2" charset="2"/>
              <a:buChar char="§"/>
            </a:pPr>
            <a:r>
              <a:rPr lang="fr-FR" sz="2000" dirty="0"/>
              <a:t>Visualise la Tm </a:t>
            </a:r>
          </a:p>
          <a:p>
            <a:pPr>
              <a:buFont typeface="Wingdings" pitchFamily="2" charset="2"/>
              <a:buChar char="§"/>
            </a:pPr>
            <a:r>
              <a:rPr lang="fr-FR" sz="2000" dirty="0"/>
              <a:t> précise sa </a:t>
            </a:r>
            <a:r>
              <a:rPr lang="fr-FR" sz="2000" dirty="0" smtClean="0"/>
              <a:t>taille, son </a:t>
            </a:r>
            <a:r>
              <a:rPr lang="fr-FR" sz="2000" dirty="0"/>
              <a:t>siège /MA,</a:t>
            </a:r>
          </a:p>
          <a:p>
            <a:pPr>
              <a:buNone/>
            </a:pPr>
            <a:r>
              <a:rPr lang="fr-FR" sz="2000" dirty="0"/>
              <a:t>son extension en </a:t>
            </a:r>
            <a:r>
              <a:rPr lang="fr-FR" sz="2000" dirty="0" err="1" smtClean="0"/>
              <a:t>hauteuret</a:t>
            </a:r>
            <a:r>
              <a:rPr lang="fr-FR" sz="2000" dirty="0" smtClean="0"/>
              <a:t> </a:t>
            </a:r>
            <a:r>
              <a:rPr lang="fr-FR" sz="2000" dirty="0"/>
              <a:t>en circonférence.</a:t>
            </a:r>
          </a:p>
          <a:p>
            <a:pPr>
              <a:buFont typeface="Wingdings" pitchFamily="2" charset="2"/>
              <a:buChar char="§"/>
            </a:pPr>
            <a:r>
              <a:rPr lang="fr-FR" sz="2000" dirty="0" smtClean="0"/>
              <a:t> Recherche </a:t>
            </a:r>
            <a:r>
              <a:rPr lang="fr-FR" sz="2000" dirty="0"/>
              <a:t>un polype </a:t>
            </a:r>
            <a:r>
              <a:rPr lang="fr-FR" sz="2000" dirty="0" smtClean="0"/>
              <a:t>ou un </a:t>
            </a:r>
            <a:r>
              <a:rPr lang="fr-FR" sz="2000" dirty="0"/>
              <a:t>cancer </a:t>
            </a:r>
            <a:r>
              <a:rPr lang="fr-FR" sz="2000" dirty="0" smtClean="0"/>
              <a:t>synchrone.</a:t>
            </a:r>
          </a:p>
          <a:p>
            <a:pPr>
              <a:buFont typeface="Wingdings" charset="2"/>
              <a:buChar char="Ø"/>
            </a:pPr>
            <a:r>
              <a:rPr lang="fr-FR" sz="2000" dirty="0" smtClean="0">
                <a:solidFill>
                  <a:srgbClr val="92D050"/>
                </a:solidFill>
              </a:rPr>
              <a:t>Biopsies </a:t>
            </a:r>
            <a:r>
              <a:rPr lang="fr-FR" sz="2000" dirty="0">
                <a:solidFill>
                  <a:srgbClr val="92D050"/>
                </a:solidFill>
              </a:rPr>
              <a:t>multiples            </a:t>
            </a:r>
          </a:p>
          <a:p>
            <a:pPr>
              <a:buNone/>
            </a:pPr>
            <a:r>
              <a:rPr lang="fr-FR" sz="2000" dirty="0" smtClean="0"/>
              <a:t> examen </a:t>
            </a:r>
            <a:r>
              <a:rPr lang="fr-FR" sz="2000" dirty="0"/>
              <a:t>anatomopathologique</a:t>
            </a:r>
          </a:p>
        </p:txBody>
      </p:sp>
      <p:pic>
        <p:nvPicPr>
          <p:cNvPr id="1027" name="Picture 3"/>
          <p:cNvPicPr>
            <a:picLocks noChangeAspect="1" noChangeArrowheads="1"/>
          </p:cNvPicPr>
          <p:nvPr/>
        </p:nvPicPr>
        <p:blipFill>
          <a:blip r:embed="rId2"/>
          <a:srcRect/>
          <a:stretch>
            <a:fillRect/>
          </a:stretch>
        </p:blipFill>
        <p:spPr bwMode="auto">
          <a:xfrm>
            <a:off x="8094663" y="1527178"/>
            <a:ext cx="3175793" cy="1928802"/>
          </a:xfrm>
          <a:prstGeom prst="rect">
            <a:avLst/>
          </a:prstGeom>
          <a:noFill/>
          <a:ln w="9525">
            <a:noFill/>
            <a:miter lim="800000"/>
            <a:headEnd/>
            <a:tailEnd/>
          </a:ln>
          <a:effectLst/>
        </p:spPr>
      </p:pic>
      <p:pic>
        <p:nvPicPr>
          <p:cNvPr id="4" name="Image 3"/>
          <p:cNvPicPr>
            <a:picLocks noChangeAspect="1"/>
          </p:cNvPicPr>
          <p:nvPr/>
        </p:nvPicPr>
        <p:blipFill>
          <a:blip r:embed="rId3"/>
          <a:stretch>
            <a:fillRect/>
          </a:stretch>
        </p:blipFill>
        <p:spPr>
          <a:xfrm>
            <a:off x="8094663" y="3625850"/>
            <a:ext cx="3289300" cy="2463800"/>
          </a:xfrm>
          <a:prstGeom prst="rect">
            <a:avLst/>
          </a:prstGeom>
        </p:spPr>
      </p:pic>
    </p:spTree>
    <p:extLst>
      <p:ext uri="{BB962C8B-B14F-4D97-AF65-F5344CB8AC3E}">
        <p14:creationId xmlns:p14="http://schemas.microsoft.com/office/powerpoint/2010/main" val="2103153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66815" y="353482"/>
            <a:ext cx="9601196" cy="1303867"/>
          </a:xfrm>
          <a:noFill/>
          <a:extLst>
            <a:ext uri="{909E8E84-426E-40DD-AFC4-6F175D3DCCD1}">
              <a14:hiddenFill xmlns:a14="http://schemas.microsoft.com/office/drawing/2010/main">
                <a:solidFill>
                  <a:srgbClr val="FFFFFF"/>
                </a:solidFill>
              </a14:hiddenFill>
            </a:ext>
          </a:extLst>
        </p:spPr>
        <p:txBody>
          <a:bodyPr/>
          <a:lstStyle/>
          <a:p>
            <a:r>
              <a:rPr lang="fr-CA" altLang="x-none" dirty="0">
                <a:effectLst/>
              </a:rPr>
              <a:t>Colonoscopie virtuelle</a:t>
            </a:r>
          </a:p>
        </p:txBody>
      </p:sp>
      <p:pic>
        <p:nvPicPr>
          <p:cNvPr id="66563" name="Picture 4" descr="07f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3738" y="1412876"/>
            <a:ext cx="4914900" cy="4745037"/>
          </a:xfrm>
        </p:spPr>
      </p:pic>
    </p:spTree>
    <p:extLst>
      <p:ext uri="{BB962C8B-B14F-4D97-AF65-F5344CB8AC3E}">
        <p14:creationId xmlns:p14="http://schemas.microsoft.com/office/powerpoint/2010/main" val="11303440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6813" y="351525"/>
            <a:ext cx="8229600" cy="1142984"/>
          </a:xfrm>
        </p:spPr>
        <p:txBody>
          <a:bodyPr>
            <a:normAutofit fontScale="90000"/>
          </a:bodyPr>
          <a:lstStyle/>
          <a:p>
            <a:r>
              <a:rPr lang="fr-FR" b="1" dirty="0" smtClean="0">
                <a:solidFill>
                  <a:srgbClr val="C00000"/>
                </a:solidFill>
              </a:rPr>
              <a:t>Diagnostic positif</a:t>
            </a:r>
            <a:br>
              <a:rPr lang="fr-FR" b="1" dirty="0" smtClean="0">
                <a:solidFill>
                  <a:srgbClr val="C00000"/>
                </a:solidFill>
              </a:rPr>
            </a:br>
            <a:r>
              <a:rPr lang="fr-FR" b="1" dirty="0" err="1" smtClean="0">
                <a:solidFill>
                  <a:srgbClr val="7030A0"/>
                </a:solidFill>
              </a:rPr>
              <a:t>Paraclinique</a:t>
            </a:r>
            <a:endParaRPr lang="fr-FR" dirty="0"/>
          </a:p>
        </p:txBody>
      </p:sp>
      <p:sp>
        <p:nvSpPr>
          <p:cNvPr id="3" name="Espace réservé du contenu 2"/>
          <p:cNvSpPr>
            <a:spLocks noGrp="1"/>
          </p:cNvSpPr>
          <p:nvPr>
            <p:ph idx="1"/>
          </p:nvPr>
        </p:nvSpPr>
        <p:spPr>
          <a:xfrm>
            <a:off x="1524000" y="1600200"/>
            <a:ext cx="9144000" cy="5257800"/>
          </a:xfrm>
        </p:spPr>
        <p:txBody>
          <a:bodyPr/>
          <a:lstStyle/>
          <a:p>
            <a:pPr>
              <a:buFont typeface="Wingdings" pitchFamily="2" charset="2"/>
              <a:buChar char="Ø"/>
            </a:pPr>
            <a:r>
              <a:rPr lang="fr-FR" b="1" dirty="0" smtClean="0">
                <a:solidFill>
                  <a:srgbClr val="00B050"/>
                </a:solidFill>
              </a:rPr>
              <a:t>Lavement baryté:</a:t>
            </a:r>
          </a:p>
          <a:p>
            <a:pPr>
              <a:buFont typeface="Wingdings" pitchFamily="2" charset="2"/>
              <a:buChar char="v"/>
            </a:pPr>
            <a:r>
              <a:rPr lang="fr-FR" b="1" dirty="0" smtClean="0">
                <a:solidFill>
                  <a:srgbClr val="FFC000"/>
                </a:solidFill>
              </a:rPr>
              <a:t>Indications:</a:t>
            </a:r>
          </a:p>
          <a:p>
            <a:pPr>
              <a:buFont typeface="Wingdings" pitchFamily="2" charset="2"/>
              <a:buChar char="ü"/>
            </a:pPr>
            <a:r>
              <a:rPr lang="fr-FR" dirty="0" smtClean="0"/>
              <a:t>Coloscopie incomplète </a:t>
            </a:r>
          </a:p>
          <a:p>
            <a:pPr>
              <a:buFont typeface="Wingdings" pitchFamily="2" charset="2"/>
              <a:buChar char="ü"/>
            </a:pPr>
            <a:r>
              <a:rPr lang="fr-FR" dirty="0" smtClean="0"/>
              <a:t>ou difficilement réalisable.</a:t>
            </a:r>
          </a:p>
          <a:p>
            <a:pPr>
              <a:buFont typeface="Wingdings" pitchFamily="2" charset="2"/>
              <a:buChar char="v"/>
            </a:pPr>
            <a:r>
              <a:rPr lang="fr-FR" b="1" dirty="0" smtClean="0">
                <a:solidFill>
                  <a:srgbClr val="FFC000"/>
                </a:solidFill>
              </a:rPr>
              <a:t>Résultat:</a:t>
            </a:r>
          </a:p>
          <a:p>
            <a:pPr>
              <a:buFont typeface="Wingdings" pitchFamily="2" charset="2"/>
              <a:buChar char="§"/>
            </a:pPr>
            <a:r>
              <a:rPr lang="fr-FR" dirty="0" smtClean="0"/>
              <a:t>Lacune marginale irrégulière</a:t>
            </a:r>
          </a:p>
          <a:p>
            <a:pPr>
              <a:buNone/>
            </a:pPr>
            <a:r>
              <a:rPr lang="fr-FR" dirty="0" smtClean="0"/>
              <a:t> a base d’implantation large. </a:t>
            </a:r>
          </a:p>
          <a:p>
            <a:pPr>
              <a:buFont typeface="Wingdings" pitchFamily="2" charset="2"/>
              <a:buChar char="§"/>
            </a:pPr>
            <a:r>
              <a:rPr lang="fr-FR" dirty="0" smtClean="0"/>
              <a:t>Lacune circonférentielle.</a:t>
            </a:r>
          </a:p>
          <a:p>
            <a:pPr>
              <a:buFont typeface="Wingdings" pitchFamily="2" charset="2"/>
              <a:buChar char="v"/>
            </a:pPr>
            <a:endParaRPr lang="fr-FR" b="1" dirty="0">
              <a:solidFill>
                <a:srgbClr val="FFC000"/>
              </a:solidFill>
            </a:endParaRPr>
          </a:p>
        </p:txBody>
      </p:sp>
      <p:pic>
        <p:nvPicPr>
          <p:cNvPr id="1028" name="Picture 4"/>
          <p:cNvPicPr>
            <a:picLocks noChangeAspect="1" noChangeArrowheads="1"/>
          </p:cNvPicPr>
          <p:nvPr/>
        </p:nvPicPr>
        <p:blipFill>
          <a:blip r:embed="rId2"/>
          <a:srcRect/>
          <a:stretch>
            <a:fillRect/>
          </a:stretch>
        </p:blipFill>
        <p:spPr bwMode="auto">
          <a:xfrm>
            <a:off x="7824795" y="685768"/>
            <a:ext cx="3500430" cy="2643204"/>
          </a:xfrm>
          <a:prstGeom prst="rect">
            <a:avLst/>
          </a:prstGeom>
          <a:noFill/>
          <a:ln w="9525">
            <a:noFill/>
            <a:miter lim="800000"/>
            <a:headEnd/>
            <a:tailEnd/>
          </a:ln>
          <a:effectLst/>
        </p:spPr>
      </p:pic>
      <p:pic>
        <p:nvPicPr>
          <p:cNvPr id="6" name="Espace réservé du contenu 3" descr="336139-367061-15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929564" y="3434663"/>
            <a:ext cx="3395662" cy="2678800"/>
          </a:xfrm>
          <a:prstGeom prst="rect">
            <a:avLst/>
          </a:prstGeom>
        </p:spPr>
      </p:pic>
    </p:spTree>
    <p:extLst>
      <p:ext uri="{BB962C8B-B14F-4D97-AF65-F5344CB8AC3E}">
        <p14:creationId xmlns:p14="http://schemas.microsoft.com/office/powerpoint/2010/main" val="139393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6912" y="957256"/>
            <a:ext cx="8229600" cy="1142984"/>
          </a:xfrm>
        </p:spPr>
        <p:txBody>
          <a:bodyPr/>
          <a:lstStyle/>
          <a:p>
            <a:r>
              <a:rPr lang="fr-FR" b="1" dirty="0" smtClean="0">
                <a:solidFill>
                  <a:srgbClr val="C00000"/>
                </a:solidFill>
              </a:rPr>
              <a:t>Définition - généralités:</a:t>
            </a:r>
            <a:endParaRPr lang="fr-FR" dirty="0"/>
          </a:p>
        </p:txBody>
      </p:sp>
      <p:sp>
        <p:nvSpPr>
          <p:cNvPr id="3" name="Espace réservé du contenu 2"/>
          <p:cNvSpPr>
            <a:spLocks noGrp="1"/>
          </p:cNvSpPr>
          <p:nvPr>
            <p:ph idx="1"/>
          </p:nvPr>
        </p:nvSpPr>
        <p:spPr>
          <a:xfrm>
            <a:off x="1409700" y="2643173"/>
            <a:ext cx="8929718" cy="3143265"/>
          </a:xfrm>
        </p:spPr>
        <p:txBody>
          <a:bodyPr/>
          <a:lstStyle/>
          <a:p>
            <a:pPr>
              <a:buFont typeface="Wingdings" pitchFamily="2" charset="2"/>
              <a:buChar char="Ø"/>
            </a:pPr>
            <a:r>
              <a:rPr lang="fr-FR" dirty="0" smtClean="0"/>
              <a:t>Prédominance masculine (sexe ratio 1,5).</a:t>
            </a:r>
          </a:p>
          <a:p>
            <a:pPr>
              <a:buFont typeface="Wingdings" pitchFamily="2" charset="2"/>
              <a:buChar char="Ø"/>
            </a:pPr>
            <a:r>
              <a:rPr lang="fr-FR" dirty="0" smtClean="0"/>
              <a:t>Rare avant 50ans , l’incidence augmente après  , âge moyen de </a:t>
            </a:r>
            <a:r>
              <a:rPr lang="fr-FR" dirty="0" err="1" smtClean="0"/>
              <a:t>dgc</a:t>
            </a:r>
            <a:r>
              <a:rPr lang="fr-FR" dirty="0" smtClean="0"/>
              <a:t> =70 ans.  </a:t>
            </a:r>
          </a:p>
          <a:p>
            <a:pPr>
              <a:buFont typeface="Wingdings" pitchFamily="2" charset="2"/>
              <a:buChar char="Ø"/>
            </a:pPr>
            <a:r>
              <a:rPr lang="fr-FR" dirty="0" smtClean="0"/>
              <a:t>4eme cause de décès par cancer dans le monde.</a:t>
            </a:r>
          </a:p>
          <a:p>
            <a:pPr>
              <a:buFont typeface="Wingdings" pitchFamily="2" charset="2"/>
              <a:buChar char="Ø"/>
            </a:pPr>
            <a:r>
              <a:rPr lang="fr-FR" dirty="0" smtClean="0"/>
              <a:t>Survie à 5 ans avoisine les 60%.</a:t>
            </a:r>
          </a:p>
          <a:p>
            <a:pPr>
              <a:buFont typeface="Wingdings" pitchFamily="2" charset="2"/>
              <a:buChar char="Ø"/>
            </a:pPr>
            <a:r>
              <a:rPr lang="fr-FR" dirty="0" smtClean="0"/>
              <a:t>Pronostic est amélioré par un </a:t>
            </a:r>
            <a:r>
              <a:rPr lang="fr-FR" dirty="0" err="1" smtClean="0"/>
              <a:t>dgc</a:t>
            </a:r>
            <a:r>
              <a:rPr lang="fr-FR" dirty="0" smtClean="0"/>
              <a:t> précoce           dépistage ++++.</a:t>
            </a:r>
          </a:p>
          <a:p>
            <a:endParaRPr lang="fr-FR" dirty="0" smtClean="0"/>
          </a:p>
          <a:p>
            <a:endParaRPr lang="fr-FR" dirty="0"/>
          </a:p>
        </p:txBody>
      </p:sp>
      <p:sp>
        <p:nvSpPr>
          <p:cNvPr id="4" name="Flèche droite 3"/>
          <p:cNvSpPr/>
          <p:nvPr/>
        </p:nvSpPr>
        <p:spPr>
          <a:xfrm>
            <a:off x="6810396" y="5257808"/>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3222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d’extension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a:t>Examen clinique.</a:t>
            </a:r>
            <a:endParaRPr lang="fr-FR" dirty="0"/>
          </a:p>
          <a:p>
            <a:r>
              <a:rPr lang="fr-FR" b="1" dirty="0"/>
              <a:t>Scanner thoraco-abdomino-pelvien avec injection de produit de contraste</a:t>
            </a:r>
            <a:r>
              <a:rPr lang="fr-FR" dirty="0"/>
              <a:t> (en cas d’impossibilité de scanner avec injection : IRM </a:t>
            </a:r>
            <a:r>
              <a:rPr lang="fr-FR" dirty="0">
                <a:hlinkClick r:id="rId2"/>
              </a:rPr>
              <a:t>hépatique</a:t>
            </a:r>
            <a:r>
              <a:rPr lang="fr-FR" dirty="0"/>
              <a:t> injectée au gadolinium + scanner thoracique sans injection). Compte tenu des stratégies dans la prise en charge des cancers avancés (traitements néo-adjuvants), il est nécessaire de réaliser un </a:t>
            </a:r>
            <a:r>
              <a:rPr lang="fr-FR" dirty="0" err="1"/>
              <a:t>staging</a:t>
            </a:r>
            <a:r>
              <a:rPr lang="fr-FR" dirty="0"/>
              <a:t> </a:t>
            </a:r>
            <a:r>
              <a:rPr lang="fr-FR" dirty="0" err="1"/>
              <a:t>pré-opératoire</a:t>
            </a:r>
            <a:r>
              <a:rPr lang="fr-FR" dirty="0"/>
              <a:t> précis [12].</a:t>
            </a:r>
          </a:p>
          <a:p>
            <a:r>
              <a:rPr lang="fr-FR" b="1" dirty="0"/>
              <a:t>Pour une lésion de la charnière recto-sigmoïdienne, en cas de doute avec une lésion du haut rectum</a:t>
            </a:r>
            <a:r>
              <a:rPr lang="fr-FR" dirty="0"/>
              <a:t>, une </a:t>
            </a:r>
            <a:r>
              <a:rPr lang="fr-FR" b="1" dirty="0"/>
              <a:t>IRM rectale</a:t>
            </a:r>
            <a:r>
              <a:rPr lang="fr-FR" dirty="0"/>
              <a:t> avec remplissage du rectum et des images de profil doit être réalisée pour préciser la hauteur de la lésion et son statut sus ou sous-péritonéal.</a:t>
            </a:r>
          </a:p>
          <a:p>
            <a:r>
              <a:rPr lang="fr-FR" b="1" dirty="0"/>
              <a:t>Coloscopie</a:t>
            </a:r>
            <a:r>
              <a:rPr lang="fr-FR" dirty="0"/>
              <a:t> (si incomplète en </a:t>
            </a:r>
            <a:r>
              <a:rPr lang="fr-FR" dirty="0" err="1"/>
              <a:t>pré-opératoire</a:t>
            </a:r>
            <a:r>
              <a:rPr lang="fr-FR" dirty="0"/>
              <a:t>, il faut la prévoir dans les 6 mois post-opératoires</a:t>
            </a:r>
            <a:r>
              <a:rPr lang="fr-FR" dirty="0" smtClean="0"/>
              <a:t>).</a:t>
            </a:r>
          </a:p>
          <a:p>
            <a:r>
              <a:rPr lang="fr-FR" dirty="0" smtClean="0"/>
              <a:t>ACE </a:t>
            </a:r>
            <a:endParaRPr lang="fr-FR" dirty="0"/>
          </a:p>
          <a:p>
            <a:endParaRPr lang="fr-FR" dirty="0"/>
          </a:p>
        </p:txBody>
      </p:sp>
    </p:spTree>
    <p:extLst>
      <p:ext uri="{BB962C8B-B14F-4D97-AF65-F5344CB8AC3E}">
        <p14:creationId xmlns:p14="http://schemas.microsoft.com/office/powerpoint/2010/main" val="1480767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857232"/>
          </a:xfrm>
        </p:spPr>
        <p:txBody>
          <a:bodyPr>
            <a:normAutofit/>
          </a:bodyPr>
          <a:lstStyle/>
          <a:p>
            <a:r>
              <a:rPr lang="fr-FR" b="1" dirty="0" smtClean="0">
                <a:solidFill>
                  <a:srgbClr val="C00000"/>
                </a:solidFill>
              </a:rPr>
              <a:t>Formes cliniques</a:t>
            </a:r>
            <a:endParaRPr lang="fr-FR" b="1" dirty="0">
              <a:solidFill>
                <a:srgbClr val="C00000"/>
              </a:solidFill>
            </a:endParaRPr>
          </a:p>
        </p:txBody>
      </p:sp>
      <p:sp>
        <p:nvSpPr>
          <p:cNvPr id="3" name="Espace réservé du contenu 2"/>
          <p:cNvSpPr>
            <a:spLocks noGrp="1"/>
          </p:cNvSpPr>
          <p:nvPr>
            <p:ph idx="1"/>
          </p:nvPr>
        </p:nvSpPr>
        <p:spPr>
          <a:xfrm>
            <a:off x="1524000" y="785794"/>
            <a:ext cx="9144000" cy="6072206"/>
          </a:xfrm>
        </p:spPr>
        <p:txBody>
          <a:bodyPr>
            <a:normAutofit/>
          </a:bodyPr>
          <a:lstStyle/>
          <a:p>
            <a:pPr algn="ctr">
              <a:buNone/>
            </a:pPr>
            <a:r>
              <a:rPr lang="fr-FR" b="1" dirty="0" smtClean="0">
                <a:solidFill>
                  <a:srgbClr val="7030A0"/>
                </a:solidFill>
              </a:rPr>
              <a:t>Formes topographiques</a:t>
            </a:r>
            <a:r>
              <a:rPr lang="fr-FR" dirty="0" smtClean="0">
                <a:solidFill>
                  <a:srgbClr val="7030A0"/>
                </a:solidFill>
              </a:rPr>
              <a:t>:</a:t>
            </a:r>
          </a:p>
          <a:p>
            <a:pPr>
              <a:buFont typeface="Wingdings" pitchFamily="2" charset="2"/>
              <a:buChar char="Ø"/>
            </a:pPr>
            <a:r>
              <a:rPr lang="fr-FR" b="1" dirty="0" err="1" smtClean="0">
                <a:solidFill>
                  <a:srgbClr val="00B050"/>
                </a:solidFill>
              </a:rPr>
              <a:t>Kc</a:t>
            </a:r>
            <a:r>
              <a:rPr lang="fr-FR" b="1" dirty="0" smtClean="0">
                <a:solidFill>
                  <a:srgbClr val="00B050"/>
                </a:solidFill>
              </a:rPr>
              <a:t> du </a:t>
            </a:r>
            <a:r>
              <a:rPr lang="fr-FR" b="1" dirty="0" err="1" smtClean="0">
                <a:solidFill>
                  <a:srgbClr val="00B050"/>
                </a:solidFill>
              </a:rPr>
              <a:t>caecum</a:t>
            </a:r>
            <a:r>
              <a:rPr lang="fr-FR" b="1" dirty="0" smtClean="0">
                <a:solidFill>
                  <a:srgbClr val="00B050"/>
                </a:solidFill>
              </a:rPr>
              <a:t>:</a:t>
            </a:r>
          </a:p>
          <a:p>
            <a:r>
              <a:rPr lang="fr-FR" dirty="0" smtClean="0"/>
              <a:t>Dlrs de la FID , masse de la FID, anémie .</a:t>
            </a:r>
          </a:p>
          <a:p>
            <a:r>
              <a:rPr lang="fr-FR" dirty="0" err="1" smtClean="0"/>
              <a:t>Sd</a:t>
            </a:r>
            <a:r>
              <a:rPr lang="fr-FR" dirty="0" smtClean="0"/>
              <a:t> de Koenig: Tm de la valvule iléo caecale,</a:t>
            </a:r>
          </a:p>
          <a:p>
            <a:r>
              <a:rPr lang="fr-FR" dirty="0" smtClean="0"/>
              <a:t>Fièvre au long cours dans les cas avec abcès </a:t>
            </a:r>
            <a:r>
              <a:rPr lang="fr-FR" dirty="0" err="1" smtClean="0"/>
              <a:t>périnéoplasique</a:t>
            </a:r>
            <a:r>
              <a:rPr lang="fr-FR" dirty="0" smtClean="0"/>
              <a:t>.</a:t>
            </a:r>
          </a:p>
          <a:p>
            <a:pPr>
              <a:buFont typeface="Wingdings" pitchFamily="2" charset="2"/>
              <a:buChar char="Ø"/>
            </a:pPr>
            <a:r>
              <a:rPr lang="fr-FR" b="1" dirty="0" err="1" smtClean="0">
                <a:solidFill>
                  <a:srgbClr val="00B050"/>
                </a:solidFill>
              </a:rPr>
              <a:t>Kc</a:t>
            </a:r>
            <a:r>
              <a:rPr lang="fr-FR" b="1" dirty="0" smtClean="0">
                <a:solidFill>
                  <a:srgbClr val="00B050"/>
                </a:solidFill>
              </a:rPr>
              <a:t> de l’ angle colique droit:</a:t>
            </a:r>
          </a:p>
          <a:p>
            <a:r>
              <a:rPr lang="fr-FR" dirty="0" smtClean="0"/>
              <a:t>Dlrs de HCD          </a:t>
            </a:r>
            <a:r>
              <a:rPr lang="fr-FR" dirty="0" err="1" smtClean="0"/>
              <a:t>dgc</a:t>
            </a:r>
            <a:r>
              <a:rPr lang="fr-FR" dirty="0" smtClean="0"/>
              <a:t> différentiel: pathologies </a:t>
            </a:r>
            <a:r>
              <a:rPr lang="fr-FR" dirty="0" err="1" smtClean="0"/>
              <a:t>bilio</a:t>
            </a:r>
            <a:r>
              <a:rPr lang="fr-FR" dirty="0" smtClean="0"/>
              <a:t> pancréatiques.</a:t>
            </a:r>
          </a:p>
          <a:p>
            <a:r>
              <a:rPr lang="fr-FR" dirty="0" smtClean="0"/>
              <a:t>Envahissement du rein </a:t>
            </a:r>
            <a:r>
              <a:rPr lang="fr-FR" dirty="0" err="1" smtClean="0"/>
              <a:t>dt</a:t>
            </a:r>
            <a:r>
              <a:rPr lang="fr-FR" dirty="0" smtClean="0"/>
              <a:t> , pancréas ,duodénum , pédicule hépatique.</a:t>
            </a:r>
          </a:p>
          <a:p>
            <a:endParaRPr lang="fr-FR" dirty="0"/>
          </a:p>
        </p:txBody>
      </p:sp>
      <p:cxnSp>
        <p:nvCxnSpPr>
          <p:cNvPr id="6" name="Connecteur droit avec flèche 5"/>
          <p:cNvCxnSpPr/>
          <p:nvPr/>
        </p:nvCxnSpPr>
        <p:spPr>
          <a:xfrm>
            <a:off x="4024298" y="4714884"/>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26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6900" y="885825"/>
            <a:ext cx="8229600" cy="1142984"/>
          </a:xfrm>
        </p:spPr>
        <p:txBody>
          <a:bodyPr>
            <a:normAutofit fontScale="90000"/>
          </a:bodyPr>
          <a:lstStyle/>
          <a:p>
            <a:r>
              <a:rPr lang="fr-FR" b="1" dirty="0" smtClean="0">
                <a:solidFill>
                  <a:srgbClr val="C00000"/>
                </a:solidFill>
              </a:rPr>
              <a:t/>
            </a:r>
            <a:br>
              <a:rPr lang="fr-FR" b="1" dirty="0" smtClean="0">
                <a:solidFill>
                  <a:srgbClr val="C00000"/>
                </a:solidFill>
              </a:rPr>
            </a:br>
            <a:r>
              <a:rPr lang="fr-FR" b="1" dirty="0" smtClean="0">
                <a:solidFill>
                  <a:srgbClr val="C00000"/>
                </a:solidFill>
              </a:rPr>
              <a:t>Formes cliniques</a:t>
            </a:r>
            <a:br>
              <a:rPr lang="fr-FR" b="1" dirty="0" smtClean="0">
                <a:solidFill>
                  <a:srgbClr val="C00000"/>
                </a:solidFill>
              </a:rPr>
            </a:br>
            <a:r>
              <a:rPr lang="fr-FR" b="1" dirty="0" smtClean="0">
                <a:solidFill>
                  <a:srgbClr val="7030A0"/>
                </a:solidFill>
              </a:rPr>
              <a:t>Formes  topographiques</a:t>
            </a:r>
            <a:r>
              <a:rPr lang="fr-FR" dirty="0" smtClean="0">
                <a:solidFill>
                  <a:srgbClr val="7030A0"/>
                </a:solidFill>
              </a:rPr>
              <a:t>:</a:t>
            </a:r>
            <a:br>
              <a:rPr lang="fr-FR" dirty="0" smtClean="0">
                <a:solidFill>
                  <a:srgbClr val="7030A0"/>
                </a:solidFill>
              </a:rPr>
            </a:br>
            <a:endParaRPr lang="fr-FR" dirty="0"/>
          </a:p>
        </p:txBody>
      </p:sp>
      <p:sp>
        <p:nvSpPr>
          <p:cNvPr id="3" name="Espace réservé du contenu 2"/>
          <p:cNvSpPr>
            <a:spLocks noGrp="1"/>
          </p:cNvSpPr>
          <p:nvPr>
            <p:ph idx="1"/>
          </p:nvPr>
        </p:nvSpPr>
        <p:spPr>
          <a:xfrm>
            <a:off x="1409700" y="2571737"/>
            <a:ext cx="9144000" cy="4768865"/>
          </a:xfrm>
        </p:spPr>
        <p:txBody>
          <a:bodyPr/>
          <a:lstStyle/>
          <a:p>
            <a:pPr>
              <a:buFont typeface="Wingdings" pitchFamily="2" charset="2"/>
              <a:buChar char="Ø"/>
            </a:pPr>
            <a:r>
              <a:rPr lang="fr-FR" b="1" dirty="0" err="1" smtClean="0">
                <a:solidFill>
                  <a:srgbClr val="00B050"/>
                </a:solidFill>
              </a:rPr>
              <a:t>Kc</a:t>
            </a:r>
            <a:r>
              <a:rPr lang="fr-FR" b="1" dirty="0" smtClean="0">
                <a:solidFill>
                  <a:srgbClr val="00B050"/>
                </a:solidFill>
              </a:rPr>
              <a:t> du colon sigmoïde :</a:t>
            </a:r>
          </a:p>
          <a:p>
            <a:r>
              <a:rPr lang="fr-FR" dirty="0" smtClean="0"/>
              <a:t>Le plus fréquent , souvent sténosant.</a:t>
            </a:r>
          </a:p>
          <a:p>
            <a:r>
              <a:rPr lang="fr-FR" dirty="0" err="1" smtClean="0"/>
              <a:t>Rectorragies</a:t>
            </a:r>
            <a:r>
              <a:rPr lang="fr-FR" dirty="0" smtClean="0"/>
              <a:t> ,constipation récente, dlrs du flanc gauche.</a:t>
            </a:r>
          </a:p>
          <a:p>
            <a:pPr>
              <a:buFont typeface="Wingdings" pitchFamily="2" charset="2"/>
              <a:buChar char="Ø"/>
            </a:pPr>
            <a:r>
              <a:rPr lang="fr-FR" b="1" dirty="0" err="1" smtClean="0">
                <a:solidFill>
                  <a:srgbClr val="00B050"/>
                </a:solidFill>
              </a:rPr>
              <a:t>Kc</a:t>
            </a:r>
            <a:r>
              <a:rPr lang="fr-FR" b="1" dirty="0" smtClean="0">
                <a:solidFill>
                  <a:srgbClr val="00B050"/>
                </a:solidFill>
              </a:rPr>
              <a:t> du colon multiple.</a:t>
            </a:r>
            <a:endParaRPr lang="fr-FR" b="1" dirty="0">
              <a:solidFill>
                <a:srgbClr val="00B050"/>
              </a:solidFill>
            </a:endParaRPr>
          </a:p>
        </p:txBody>
      </p:sp>
    </p:spTree>
    <p:extLst>
      <p:ext uri="{BB962C8B-B14F-4D97-AF65-F5344CB8AC3E}">
        <p14:creationId xmlns:p14="http://schemas.microsoft.com/office/powerpoint/2010/main" val="2053788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42902"/>
            <a:ext cx="8229600" cy="1357322"/>
          </a:xfrm>
        </p:spPr>
        <p:txBody>
          <a:bodyPr>
            <a:normAutofit fontScale="90000"/>
          </a:bodyPr>
          <a:lstStyle/>
          <a:p>
            <a:r>
              <a:rPr lang="fr-FR" b="1" dirty="0" smtClean="0">
                <a:solidFill>
                  <a:srgbClr val="C00000"/>
                </a:solidFill>
              </a:rPr>
              <a:t/>
            </a:r>
            <a:br>
              <a:rPr lang="fr-FR" b="1" dirty="0" smtClean="0">
                <a:solidFill>
                  <a:srgbClr val="C00000"/>
                </a:solidFill>
              </a:rPr>
            </a:br>
            <a:r>
              <a:rPr lang="fr-FR" b="1" dirty="0" smtClean="0">
                <a:solidFill>
                  <a:srgbClr val="C00000"/>
                </a:solidFill>
              </a:rPr>
              <a:t>Formes cliniques</a:t>
            </a:r>
            <a:br>
              <a:rPr lang="fr-FR" b="1" dirty="0" smtClean="0">
                <a:solidFill>
                  <a:srgbClr val="C00000"/>
                </a:solidFill>
              </a:rPr>
            </a:br>
            <a:r>
              <a:rPr lang="fr-FR" b="1" dirty="0" smtClean="0">
                <a:solidFill>
                  <a:srgbClr val="7030A0"/>
                </a:solidFill>
              </a:rPr>
              <a:t>Formes  compliquées</a:t>
            </a:r>
            <a:r>
              <a:rPr lang="fr-FR" dirty="0" smtClean="0">
                <a:solidFill>
                  <a:srgbClr val="7030A0"/>
                </a:solidFill>
              </a:rPr>
              <a:t>:</a:t>
            </a:r>
            <a:br>
              <a:rPr lang="fr-FR" dirty="0" smtClean="0">
                <a:solidFill>
                  <a:srgbClr val="7030A0"/>
                </a:solidFill>
              </a:rPr>
            </a:br>
            <a:endParaRPr lang="fr-FR" dirty="0"/>
          </a:p>
        </p:txBody>
      </p:sp>
      <p:sp>
        <p:nvSpPr>
          <p:cNvPr id="3" name="Espace réservé du contenu 2"/>
          <p:cNvSpPr>
            <a:spLocks noGrp="1"/>
          </p:cNvSpPr>
          <p:nvPr>
            <p:ph idx="1"/>
          </p:nvPr>
        </p:nvSpPr>
        <p:spPr>
          <a:xfrm>
            <a:off x="1409700" y="2628891"/>
            <a:ext cx="9144000" cy="4786322"/>
          </a:xfrm>
        </p:spPr>
        <p:txBody>
          <a:bodyPr/>
          <a:lstStyle/>
          <a:p>
            <a:pPr>
              <a:buFont typeface="Wingdings" pitchFamily="2" charset="2"/>
              <a:buChar char="Ø"/>
            </a:pPr>
            <a:r>
              <a:rPr lang="fr-FR" b="1" dirty="0" smtClean="0"/>
              <a:t>Forme occlusive</a:t>
            </a:r>
            <a:r>
              <a:rPr lang="fr-FR" dirty="0" smtClean="0"/>
              <a:t>. </a:t>
            </a:r>
          </a:p>
          <a:p>
            <a:pPr>
              <a:buFont typeface="Wingdings" pitchFamily="2" charset="2"/>
              <a:buChar char="Ø"/>
            </a:pPr>
            <a:endParaRPr lang="fr-FR" dirty="0" smtClean="0"/>
          </a:p>
          <a:p>
            <a:pPr>
              <a:buFont typeface="Wingdings" pitchFamily="2" charset="2"/>
              <a:buChar char="Ø"/>
            </a:pPr>
            <a:r>
              <a:rPr lang="fr-FR" b="1" dirty="0" smtClean="0"/>
              <a:t>Forme perforée.</a:t>
            </a:r>
          </a:p>
          <a:p>
            <a:pPr>
              <a:buFont typeface="Wingdings" pitchFamily="2" charset="2"/>
              <a:buChar char="Ø"/>
            </a:pPr>
            <a:endParaRPr lang="fr-FR" b="1" dirty="0" smtClean="0"/>
          </a:p>
          <a:p>
            <a:pPr>
              <a:buFont typeface="Wingdings" pitchFamily="2" charset="2"/>
              <a:buChar char="Ø"/>
            </a:pPr>
            <a:r>
              <a:rPr lang="fr-FR" b="1" dirty="0" smtClean="0"/>
              <a:t>Forme </a:t>
            </a:r>
            <a:r>
              <a:rPr lang="fr-FR" b="1" dirty="0" err="1" smtClean="0"/>
              <a:t>fistulisée</a:t>
            </a:r>
            <a:r>
              <a:rPr lang="fr-FR" b="1" dirty="0" smtClean="0"/>
              <a:t>.</a:t>
            </a:r>
          </a:p>
          <a:p>
            <a:pPr>
              <a:buFont typeface="Wingdings" pitchFamily="2" charset="2"/>
              <a:buChar char="Ø"/>
            </a:pPr>
            <a:endParaRPr lang="fr-FR" dirty="0"/>
          </a:p>
        </p:txBody>
      </p:sp>
    </p:spTree>
    <p:extLst>
      <p:ext uri="{BB962C8B-B14F-4D97-AF65-F5344CB8AC3E}">
        <p14:creationId xmlns:p14="http://schemas.microsoft.com/office/powerpoint/2010/main" val="1535614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sp>
        <p:nvSpPr>
          <p:cNvPr id="3" name="Espace réservé du contenu 2"/>
          <p:cNvSpPr>
            <a:spLocks noGrp="1"/>
          </p:cNvSpPr>
          <p:nvPr>
            <p:ph idx="1"/>
          </p:nvPr>
        </p:nvSpPr>
        <p:spPr/>
        <p:txBody>
          <a:bodyPr/>
          <a:lstStyle/>
          <a:p>
            <a:r>
              <a:rPr lang="fr-FR" dirty="0"/>
              <a:t>Endoscopie</a:t>
            </a:r>
          </a:p>
          <a:p>
            <a:r>
              <a:rPr lang="fr-FR" dirty="0" smtClean="0"/>
              <a:t>Chirurgie</a:t>
            </a:r>
          </a:p>
          <a:p>
            <a:r>
              <a:rPr lang="fr-FR" dirty="0" err="1" smtClean="0"/>
              <a:t>Chimiotherapie</a:t>
            </a:r>
            <a:r>
              <a:rPr lang="fr-FR" dirty="0" smtClean="0"/>
              <a:t> </a:t>
            </a:r>
            <a:r>
              <a:rPr lang="fr-FR" dirty="0" err="1" smtClean="0"/>
              <a:t>neo</a:t>
            </a:r>
            <a:r>
              <a:rPr lang="fr-FR" dirty="0" smtClean="0"/>
              <a:t> adjuvante ou adjuvante</a:t>
            </a:r>
          </a:p>
          <a:p>
            <a:endParaRPr lang="fr-FR" dirty="0"/>
          </a:p>
        </p:txBody>
      </p:sp>
    </p:spTree>
    <p:extLst>
      <p:ext uri="{BB962C8B-B14F-4D97-AF65-F5344CB8AC3E}">
        <p14:creationId xmlns:p14="http://schemas.microsoft.com/office/powerpoint/2010/main" val="617591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95402" y="596369"/>
            <a:ext cx="9601196" cy="1303867"/>
          </a:xfrm>
          <a:noFill/>
          <a:extLst>
            <a:ext uri="{909E8E84-426E-40DD-AFC4-6F175D3DCCD1}">
              <a14:hiddenFill xmlns:a14="http://schemas.microsoft.com/office/drawing/2010/main">
                <a:solidFill>
                  <a:srgbClr val="FFFFFF"/>
                </a:solidFill>
              </a14:hiddenFill>
            </a:ext>
          </a:extLst>
        </p:spPr>
        <p:txBody>
          <a:bodyPr/>
          <a:lstStyle/>
          <a:p>
            <a:r>
              <a:rPr lang="fr-CA" altLang="x-none">
                <a:effectLst/>
              </a:rPr>
              <a:t>Polypectomie</a:t>
            </a:r>
            <a:r>
              <a:rPr lang="fr-CA" altLang="x-none" dirty="0">
                <a:effectLst/>
              </a:rPr>
              <a:t> endoscopique</a:t>
            </a:r>
          </a:p>
        </p:txBody>
      </p:sp>
      <p:pic>
        <p:nvPicPr>
          <p:cNvPr id="72707" name="Picture 3" descr="polipectomy(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52591" y="1900236"/>
            <a:ext cx="2833686" cy="4145227"/>
          </a:xfrm>
          <a:noFill/>
          <a:extLst>
            <a:ext uri="{909E8E84-426E-40DD-AFC4-6F175D3DCCD1}">
              <a14:hiddenFill xmlns:a14="http://schemas.microsoft.com/office/drawing/2010/main">
                <a:solidFill>
                  <a:srgbClr val="FFFFFF"/>
                </a:solidFill>
              </a14:hiddenFill>
            </a:ext>
          </a:extLst>
        </p:spPr>
      </p:pic>
      <p:pic>
        <p:nvPicPr>
          <p:cNvPr id="72708" name="Picture 4" descr="polyp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434261" y="1900235"/>
            <a:ext cx="3462337" cy="414522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454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857232"/>
          </a:xfrm>
        </p:spPr>
        <p:txBody>
          <a:bodyPr/>
          <a:lstStyle/>
          <a:p>
            <a:r>
              <a:rPr lang="fr-FR" b="1" dirty="0" smtClean="0">
                <a:solidFill>
                  <a:srgbClr val="C00000"/>
                </a:solidFill>
              </a:rPr>
              <a:t>Traitement</a:t>
            </a:r>
            <a:endParaRPr lang="fr-FR" dirty="0"/>
          </a:p>
        </p:txBody>
      </p:sp>
      <p:sp>
        <p:nvSpPr>
          <p:cNvPr id="3" name="Espace réservé du contenu 2"/>
          <p:cNvSpPr>
            <a:spLocks noGrp="1"/>
          </p:cNvSpPr>
          <p:nvPr>
            <p:ph idx="1"/>
          </p:nvPr>
        </p:nvSpPr>
        <p:spPr>
          <a:xfrm>
            <a:off x="1524000" y="857232"/>
            <a:ext cx="9144000" cy="6000768"/>
          </a:xfrm>
        </p:spPr>
        <p:txBody>
          <a:bodyPr/>
          <a:lstStyle/>
          <a:p>
            <a:pPr algn="ctr">
              <a:buNone/>
            </a:pPr>
            <a:r>
              <a:rPr lang="fr-FR" b="1" dirty="0" smtClean="0">
                <a:solidFill>
                  <a:srgbClr val="7030A0"/>
                </a:solidFill>
              </a:rPr>
              <a:t>Moyens:</a:t>
            </a:r>
          </a:p>
          <a:p>
            <a:pPr>
              <a:buFont typeface="Wingdings" pitchFamily="2" charset="2"/>
              <a:buChar char="v"/>
            </a:pPr>
            <a:r>
              <a:rPr lang="fr-FR" u="sng" dirty="0" smtClean="0">
                <a:solidFill>
                  <a:srgbClr val="0070C0"/>
                </a:solidFill>
              </a:rPr>
              <a:t>Chirurgie curative:</a:t>
            </a:r>
          </a:p>
          <a:p>
            <a:pPr>
              <a:buFont typeface="Wingdings" pitchFamily="2" charset="2"/>
              <a:buChar char="Ø"/>
            </a:pPr>
            <a:r>
              <a:rPr lang="fr-FR" b="1" dirty="0" err="1" smtClean="0"/>
              <a:t>Kc</a:t>
            </a:r>
            <a:r>
              <a:rPr lang="fr-FR" b="1" dirty="0" smtClean="0"/>
              <a:t> du colon droit:</a:t>
            </a:r>
          </a:p>
          <a:p>
            <a:pPr>
              <a:buNone/>
            </a:pPr>
            <a:r>
              <a:rPr lang="fr-FR" dirty="0" err="1" smtClean="0"/>
              <a:t>Hemicolectomie</a:t>
            </a:r>
            <a:r>
              <a:rPr lang="fr-FR" dirty="0" smtClean="0"/>
              <a:t> droite +anastomose iléo-transverse.</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71" y="2914662"/>
            <a:ext cx="3643306" cy="328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srcRect/>
          <a:stretch>
            <a:fillRect/>
          </a:stretch>
        </p:blipFill>
        <p:spPr bwMode="auto">
          <a:xfrm>
            <a:off x="7367591" y="2986088"/>
            <a:ext cx="3000364" cy="3143272"/>
          </a:xfrm>
          <a:prstGeom prst="rect">
            <a:avLst/>
          </a:prstGeom>
          <a:noFill/>
          <a:ln w="9525">
            <a:noFill/>
            <a:miter lim="800000"/>
            <a:headEnd/>
            <a:tailEnd/>
          </a:ln>
          <a:effectLst/>
        </p:spPr>
      </p:pic>
    </p:spTree>
    <p:extLst>
      <p:ext uri="{BB962C8B-B14F-4D97-AF65-F5344CB8AC3E}">
        <p14:creationId xmlns:p14="http://schemas.microsoft.com/office/powerpoint/2010/main" val="188285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28604"/>
            <a:ext cx="8229600" cy="1000132"/>
          </a:xfrm>
        </p:spPr>
        <p:txBody>
          <a:bodyPr>
            <a:normAutofit fontScale="90000"/>
          </a:bodyPr>
          <a:lstStyle/>
          <a:p>
            <a:r>
              <a:rPr lang="fr-FR" b="1" dirty="0" smtClean="0">
                <a:solidFill>
                  <a:srgbClr val="C00000"/>
                </a:solidFill>
              </a:rPr>
              <a:t>Traitement</a:t>
            </a:r>
            <a:br>
              <a:rPr lang="fr-FR" b="1" dirty="0" smtClean="0">
                <a:solidFill>
                  <a:srgbClr val="C00000"/>
                </a:solidFill>
              </a:rPr>
            </a:br>
            <a:r>
              <a:rPr lang="fr-FR" b="1" dirty="0" smtClean="0">
                <a:solidFill>
                  <a:srgbClr val="7030A0"/>
                </a:solidFill>
              </a:rPr>
              <a:t>Moyens:</a:t>
            </a:r>
            <a:br>
              <a:rPr lang="fr-FR" b="1" dirty="0" smtClean="0">
                <a:solidFill>
                  <a:srgbClr val="7030A0"/>
                </a:solidFill>
              </a:rPr>
            </a:br>
            <a:endParaRPr lang="fr-FR" dirty="0"/>
          </a:p>
        </p:txBody>
      </p:sp>
      <p:sp>
        <p:nvSpPr>
          <p:cNvPr id="3" name="Espace réservé du contenu 2"/>
          <p:cNvSpPr>
            <a:spLocks noGrp="1"/>
          </p:cNvSpPr>
          <p:nvPr>
            <p:ph idx="1"/>
          </p:nvPr>
        </p:nvSpPr>
        <p:spPr>
          <a:xfrm>
            <a:off x="1524000" y="1142984"/>
            <a:ext cx="9144000" cy="5715016"/>
          </a:xfrm>
        </p:spPr>
        <p:txBody>
          <a:bodyPr/>
          <a:lstStyle/>
          <a:p>
            <a:pPr>
              <a:buFont typeface="Wingdings" pitchFamily="2" charset="2"/>
              <a:buChar char="v"/>
            </a:pPr>
            <a:endParaRPr lang="fr-FR" u="sng" dirty="0" smtClean="0">
              <a:solidFill>
                <a:srgbClr val="0070C0"/>
              </a:solidFill>
            </a:endParaRPr>
          </a:p>
          <a:p>
            <a:pPr>
              <a:buFont typeface="Wingdings" pitchFamily="2" charset="2"/>
              <a:buChar char="v"/>
            </a:pPr>
            <a:r>
              <a:rPr lang="fr-FR" u="sng" dirty="0" smtClean="0">
                <a:solidFill>
                  <a:srgbClr val="0070C0"/>
                </a:solidFill>
              </a:rPr>
              <a:t>Chirurgie curative:</a:t>
            </a:r>
          </a:p>
          <a:p>
            <a:pPr>
              <a:buFont typeface="Wingdings" pitchFamily="2" charset="2"/>
              <a:buChar char="Ø"/>
            </a:pPr>
            <a:r>
              <a:rPr lang="fr-FR" b="1" dirty="0" err="1" smtClean="0"/>
              <a:t>Kc</a:t>
            </a:r>
            <a:r>
              <a:rPr lang="fr-FR" b="1" dirty="0" smtClean="0"/>
              <a:t> du colon gauche:</a:t>
            </a:r>
          </a:p>
          <a:p>
            <a:pPr>
              <a:buNone/>
            </a:pPr>
            <a:r>
              <a:rPr lang="fr-FR" dirty="0" err="1" smtClean="0"/>
              <a:t>Hemicolectomie</a:t>
            </a:r>
            <a:r>
              <a:rPr lang="fr-FR" dirty="0" smtClean="0"/>
              <a:t> gauche +anastomose </a:t>
            </a:r>
            <a:r>
              <a:rPr lang="fr-FR" dirty="0" err="1" smtClean="0"/>
              <a:t>colo-rectale</a:t>
            </a:r>
            <a:r>
              <a:rPr lang="fr-FR" dirty="0" smtClean="0"/>
              <a:t>.</a:t>
            </a:r>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57540"/>
            <a:ext cx="4143404" cy="314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srcRect/>
          <a:stretch>
            <a:fillRect/>
          </a:stretch>
        </p:blipFill>
        <p:spPr bwMode="auto">
          <a:xfrm>
            <a:off x="7024690" y="3157516"/>
            <a:ext cx="3357586" cy="3143272"/>
          </a:xfrm>
          <a:prstGeom prst="rect">
            <a:avLst/>
          </a:prstGeom>
          <a:noFill/>
          <a:ln w="9525">
            <a:noFill/>
            <a:miter lim="800000"/>
            <a:headEnd/>
            <a:tailEnd/>
          </a:ln>
          <a:effectLst/>
        </p:spPr>
      </p:pic>
    </p:spTree>
    <p:extLst>
      <p:ext uri="{BB962C8B-B14F-4D97-AF65-F5344CB8AC3E}">
        <p14:creationId xmlns:p14="http://schemas.microsoft.com/office/powerpoint/2010/main" val="272873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71526"/>
            <a:ext cx="8229600" cy="1357322"/>
          </a:xfrm>
        </p:spPr>
        <p:txBody>
          <a:bodyPr>
            <a:normAutofit fontScale="90000"/>
          </a:bodyPr>
          <a:lstStyle/>
          <a:p>
            <a:r>
              <a:rPr lang="fr-FR" b="1" dirty="0" smtClean="0">
                <a:solidFill>
                  <a:srgbClr val="C00000"/>
                </a:solidFill>
              </a:rPr>
              <a:t>Traitement</a:t>
            </a:r>
            <a:br>
              <a:rPr lang="fr-FR" b="1" dirty="0" smtClean="0">
                <a:solidFill>
                  <a:srgbClr val="C00000"/>
                </a:solidFill>
              </a:rPr>
            </a:br>
            <a:r>
              <a:rPr lang="fr-FR" sz="4000" b="1" dirty="0">
                <a:solidFill>
                  <a:srgbClr val="7030A0"/>
                </a:solidFill>
              </a:rPr>
              <a:t>Moyens:</a:t>
            </a:r>
            <a:r>
              <a:rPr lang="fr-FR" b="1" dirty="0" smtClean="0">
                <a:solidFill>
                  <a:srgbClr val="7030A0"/>
                </a:solidFill>
              </a:rPr>
              <a:t/>
            </a:r>
            <a:br>
              <a:rPr lang="fr-FR" b="1" dirty="0" smtClean="0">
                <a:solidFill>
                  <a:srgbClr val="7030A0"/>
                </a:solidFill>
              </a:rPr>
            </a:br>
            <a:endParaRPr lang="fr-FR" dirty="0"/>
          </a:p>
        </p:txBody>
      </p:sp>
      <p:sp>
        <p:nvSpPr>
          <p:cNvPr id="3" name="Espace réservé du contenu 2"/>
          <p:cNvSpPr>
            <a:spLocks noGrp="1"/>
          </p:cNvSpPr>
          <p:nvPr>
            <p:ph idx="1"/>
          </p:nvPr>
        </p:nvSpPr>
        <p:spPr>
          <a:xfrm>
            <a:off x="1524000" y="1114412"/>
            <a:ext cx="9144000" cy="5286388"/>
          </a:xfrm>
        </p:spPr>
        <p:txBody>
          <a:bodyPr/>
          <a:lstStyle/>
          <a:p>
            <a:pPr>
              <a:buFont typeface="Wingdings" pitchFamily="2" charset="2"/>
              <a:buChar char="v"/>
            </a:pPr>
            <a:r>
              <a:rPr lang="fr-FR" u="sng" dirty="0" smtClean="0">
                <a:solidFill>
                  <a:srgbClr val="0070C0"/>
                </a:solidFill>
              </a:rPr>
              <a:t>Chirurgie curative:</a:t>
            </a:r>
          </a:p>
          <a:p>
            <a:pPr>
              <a:buFont typeface="Wingdings" pitchFamily="2" charset="2"/>
              <a:buChar char="Ø"/>
            </a:pPr>
            <a:r>
              <a:rPr lang="fr-FR" b="1" dirty="0" err="1" smtClean="0"/>
              <a:t>Kc</a:t>
            </a:r>
            <a:r>
              <a:rPr lang="fr-FR" b="1" dirty="0" smtClean="0"/>
              <a:t> bipolaire: </a:t>
            </a:r>
            <a:r>
              <a:rPr lang="fr-FR" dirty="0" smtClean="0"/>
              <a:t>colectomie totale + anastomose </a:t>
            </a:r>
            <a:r>
              <a:rPr lang="fr-FR" dirty="0" err="1" smtClean="0"/>
              <a:t>iléorectale</a:t>
            </a:r>
            <a:r>
              <a:rPr lang="fr-FR" dirty="0" smtClean="0"/>
              <a:t>.</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383" y="2581270"/>
            <a:ext cx="3619500" cy="354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7010405" y="2714626"/>
            <a:ext cx="2928958" cy="3000396"/>
          </a:xfrm>
          <a:prstGeom prst="rect">
            <a:avLst/>
          </a:prstGeom>
          <a:noFill/>
          <a:ln w="9525">
            <a:noFill/>
            <a:miter lim="800000"/>
            <a:headEnd/>
            <a:tailEnd/>
          </a:ln>
          <a:effectLst/>
        </p:spPr>
      </p:pic>
    </p:spTree>
    <p:extLst>
      <p:ext uri="{BB962C8B-B14F-4D97-AF65-F5344CB8AC3E}">
        <p14:creationId xmlns:p14="http://schemas.microsoft.com/office/powerpoint/2010/main" val="1035588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09715" y="702468"/>
            <a:ext cx="9601196" cy="1303867"/>
          </a:xfrm>
          <a:noFill/>
          <a:extLst>
            <a:ext uri="{909E8E84-426E-40DD-AFC4-6F175D3DCCD1}">
              <a14:hiddenFill xmlns:a14="http://schemas.microsoft.com/office/drawing/2010/main">
                <a:solidFill>
                  <a:srgbClr val="FFFFFF"/>
                </a:solidFill>
              </a14:hiddenFill>
            </a:ext>
          </a:extLst>
        </p:spPr>
        <p:txBody>
          <a:bodyPr/>
          <a:lstStyle/>
          <a:p>
            <a:r>
              <a:rPr lang="fr-CA" altLang="x-none">
                <a:effectLst/>
              </a:rPr>
              <a:t>Laparoscopie</a:t>
            </a:r>
          </a:p>
        </p:txBody>
      </p:sp>
      <p:sp>
        <p:nvSpPr>
          <p:cNvPr id="79875" name="Rectangle 3"/>
          <p:cNvSpPr>
            <a:spLocks noGrp="1" noChangeArrowheads="1"/>
          </p:cNvSpPr>
          <p:nvPr>
            <p:ph type="body" idx="1"/>
          </p:nvPr>
        </p:nvSpPr>
        <p:spPr>
          <a:xfrm>
            <a:off x="3596481" y="-5631923"/>
            <a:ext cx="9320213" cy="4530725"/>
          </a:xfr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altLang="x-none" dirty="0">
              <a:effectLst/>
            </a:endParaRPr>
          </a:p>
        </p:txBody>
      </p:sp>
      <p:pic>
        <p:nvPicPr>
          <p:cNvPr id="79876" name="Picture 4" descr="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9" y="2006335"/>
            <a:ext cx="37115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la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430" y="2006336"/>
            <a:ext cx="4103688" cy="417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513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Anatomie du Colon</a:t>
            </a:r>
            <a:endParaRPr lang="fr-FR" dirty="0"/>
          </a:p>
        </p:txBody>
      </p:sp>
      <p:pic>
        <p:nvPicPr>
          <p:cNvPr id="4" name="Picture 4" descr="Col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9943" y="2521368"/>
            <a:ext cx="333665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5402" y="2979976"/>
            <a:ext cx="6096000" cy="1200329"/>
          </a:xfrm>
          <a:prstGeom prst="rect">
            <a:avLst/>
          </a:prstGeom>
        </p:spPr>
        <p:txBody>
          <a:bodyPr>
            <a:spAutoFit/>
          </a:bodyPr>
          <a:lstStyle/>
          <a:p>
            <a:r>
              <a:rPr lang="fr-FR" dirty="0" err="1">
                <a:latin typeface="Calibri" charset="0"/>
              </a:rPr>
              <a:t>Définition</a:t>
            </a:r>
            <a:r>
              <a:rPr lang="fr-FR" dirty="0">
                <a:latin typeface="Calibri" charset="0"/>
              </a:rPr>
              <a:t> TNCD:</a:t>
            </a:r>
            <a:br>
              <a:rPr lang="fr-FR" dirty="0">
                <a:latin typeface="Calibri" charset="0"/>
              </a:rPr>
            </a:br>
            <a:r>
              <a:rPr lang="fr-FR" dirty="0">
                <a:latin typeface="Calibri" charset="0"/>
              </a:rPr>
              <a:t>Le </a:t>
            </a:r>
            <a:r>
              <a:rPr lang="fr-FR" dirty="0" err="1">
                <a:latin typeface="Calibri" charset="0"/>
              </a:rPr>
              <a:t>côlon</a:t>
            </a:r>
            <a:r>
              <a:rPr lang="fr-FR" dirty="0">
                <a:latin typeface="Calibri" charset="0"/>
              </a:rPr>
              <a:t> est en amont de la jonction </a:t>
            </a:r>
            <a:r>
              <a:rPr lang="fr-FR" dirty="0" err="1">
                <a:latin typeface="Calibri" charset="0"/>
              </a:rPr>
              <a:t>recto-sigmoïdienne</a:t>
            </a:r>
            <a:r>
              <a:rPr lang="fr-FR" dirty="0">
                <a:latin typeface="Calibri" charset="0"/>
              </a:rPr>
              <a:t>, </a:t>
            </a:r>
            <a:r>
              <a:rPr lang="fr-FR" dirty="0" err="1">
                <a:latin typeface="Calibri" charset="0"/>
              </a:rPr>
              <a:t>située</a:t>
            </a:r>
            <a:r>
              <a:rPr lang="fr-FR" dirty="0">
                <a:latin typeface="Calibri" charset="0"/>
              </a:rPr>
              <a:t> à plus de 15 cm de la marge anale en rectoscopie et/ou au-dessus du corps de la 3ème </a:t>
            </a:r>
            <a:r>
              <a:rPr lang="fr-FR" dirty="0" err="1">
                <a:latin typeface="Calibri" charset="0"/>
              </a:rPr>
              <a:t>vertèbre</a:t>
            </a:r>
            <a:r>
              <a:rPr lang="fr-FR" dirty="0">
                <a:latin typeface="Calibri" charset="0"/>
              </a:rPr>
              <a:t> </a:t>
            </a:r>
            <a:r>
              <a:rPr lang="fr-FR" dirty="0" err="1">
                <a:latin typeface="Calibri" charset="0"/>
              </a:rPr>
              <a:t>sacrée</a:t>
            </a:r>
            <a:r>
              <a:rPr lang="fr-FR" dirty="0">
                <a:latin typeface="Calibri" charset="0"/>
              </a:rPr>
              <a:t> </a:t>
            </a:r>
            <a:endParaRPr lang="fr-FR" dirty="0">
              <a:effectLst/>
            </a:endParaRPr>
          </a:p>
        </p:txBody>
      </p:sp>
    </p:spTree>
    <p:extLst>
      <p:ext uri="{BB962C8B-B14F-4D97-AF65-F5344CB8AC3E}">
        <p14:creationId xmlns:p14="http://schemas.microsoft.com/office/powerpoint/2010/main" val="1869386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515" y="996419"/>
            <a:ext cx="9601196" cy="1303867"/>
          </a:xfrm>
        </p:spPr>
        <p:txBody>
          <a:bodyPr>
            <a:normAutofit fontScale="90000"/>
          </a:bodyPr>
          <a:lstStyle/>
          <a:p>
            <a:r>
              <a:rPr lang="fr-FR" b="1" dirty="0"/>
              <a:t>modalités de surveillance d’un sujet opéré à visée curative d’un cancer colorectal</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Elles </a:t>
            </a:r>
            <a:r>
              <a:rPr lang="fr-FR" dirty="0"/>
              <a:t>font l’objet d’un consensus d'experts (Conférence de Consensus-Paris 1998). Le schéma suivant peut être proposé:</a:t>
            </a:r>
          </a:p>
          <a:p>
            <a:r>
              <a:rPr lang="fr-FR" dirty="0"/>
              <a:t>– un examen clinique tous les 3 mois pendant 2 ans, puis tous les 6 mois pendant 3 ans;</a:t>
            </a:r>
          </a:p>
          <a:p>
            <a:r>
              <a:rPr lang="fr-FR" dirty="0"/>
              <a:t>– une échographie abdominale tous les 3 à 6 mois durant les 3 premières années, puis annuelle les 2 années suivantes;</a:t>
            </a:r>
          </a:p>
          <a:p>
            <a:r>
              <a:rPr lang="fr-FR" dirty="0"/>
              <a:t>– une radiographie pulmonaire annuelle pendant 5 ans; actuellement </a:t>
            </a:r>
            <a:r>
              <a:rPr lang="fr-FR" dirty="0" err="1"/>
              <a:t>plutot</a:t>
            </a:r>
            <a:r>
              <a:rPr lang="fr-FR" dirty="0"/>
              <a:t> TDM</a:t>
            </a:r>
          </a:p>
          <a:p>
            <a:r>
              <a:rPr lang="fr-FR" dirty="0"/>
              <a:t>– une coloscopie 3 ans après l’intervention puis tous les 5 ans si elle est normale. Première coloscopie après 1 an si la tumeur est associée à au moins 3 adénomes, dont 1 à risque du fait de sa taille &gt;1cm ou d'un contingent villeux Arrêt de la surveillance endoscopique après 75 ans si la coloscopie est normale ;</a:t>
            </a:r>
          </a:p>
          <a:p>
            <a:endParaRPr lang="fr-FR" dirty="0"/>
          </a:p>
        </p:txBody>
      </p:sp>
    </p:spTree>
    <p:extLst>
      <p:ext uri="{BB962C8B-B14F-4D97-AF65-F5344CB8AC3E}">
        <p14:creationId xmlns:p14="http://schemas.microsoft.com/office/powerpoint/2010/main" val="109500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DEPISTAGE EN MASSE.</a:t>
            </a:r>
          </a:p>
          <a:p>
            <a:r>
              <a:rPr lang="fr-FR" dirty="0" smtClean="0"/>
              <a:t>TRT ESSENTIELLEMENT CHIEURGICAL</a:t>
            </a:r>
          </a:p>
          <a:p>
            <a:r>
              <a:rPr lang="fr-FR" dirty="0" smtClean="0"/>
              <a:t>SURVIE AMELIOREE.</a:t>
            </a:r>
            <a:endParaRPr lang="fr-FR" dirty="0"/>
          </a:p>
        </p:txBody>
      </p:sp>
    </p:spTree>
    <p:extLst>
      <p:ext uri="{BB962C8B-B14F-4D97-AF65-F5344CB8AC3E}">
        <p14:creationId xmlns:p14="http://schemas.microsoft.com/office/powerpoint/2010/main" val="114952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Anatomie du Colon</a:t>
            </a:r>
            <a:endParaRPr lang="fr-FR" dirty="0"/>
          </a:p>
        </p:txBody>
      </p:sp>
      <p:pic>
        <p:nvPicPr>
          <p:cNvPr id="4" name="Picture 2" descr="C:\Users\admin\Desktop\images.jpg"/>
          <p:cNvPicPr>
            <a:picLocks noGrp="1" noChangeAspect="1" noChangeArrowheads="1"/>
          </p:cNvPicPr>
          <p:nvPr>
            <p:ph idx="1"/>
          </p:nvPr>
        </p:nvPicPr>
        <p:blipFill>
          <a:blip r:embed="rId2"/>
          <a:srcRect/>
          <a:stretch>
            <a:fillRect/>
          </a:stretch>
        </p:blipFill>
        <p:spPr bwMode="auto">
          <a:xfrm>
            <a:off x="1129464" y="2670175"/>
            <a:ext cx="3260558" cy="3149600"/>
          </a:xfrm>
          <a:prstGeom prst="rect">
            <a:avLst/>
          </a:prstGeom>
          <a:noFill/>
        </p:spPr>
      </p:pic>
      <p:pic>
        <p:nvPicPr>
          <p:cNvPr id="5" name="Picture 2"/>
          <p:cNvPicPr>
            <a:picLocks noChangeAspect="1" noChangeArrowheads="1"/>
          </p:cNvPicPr>
          <p:nvPr/>
        </p:nvPicPr>
        <p:blipFill>
          <a:blip r:embed="rId3"/>
          <a:srcRect/>
          <a:stretch>
            <a:fillRect/>
          </a:stretch>
        </p:blipFill>
        <p:spPr>
          <a:xfrm>
            <a:off x="7973177" y="2670175"/>
            <a:ext cx="3260558" cy="3149600"/>
          </a:xfrm>
          <a:prstGeom prst="rect">
            <a:avLst/>
          </a:prstGeom>
          <a:noFill/>
        </p:spPr>
      </p:pic>
      <p:pic>
        <p:nvPicPr>
          <p:cNvPr id="6" name="Image 5"/>
          <p:cNvPicPr>
            <a:picLocks noChangeAspect="1"/>
          </p:cNvPicPr>
          <p:nvPr/>
        </p:nvPicPr>
        <p:blipFill>
          <a:blip r:embed="rId4"/>
          <a:stretch>
            <a:fillRect/>
          </a:stretch>
        </p:blipFill>
        <p:spPr>
          <a:xfrm>
            <a:off x="4551320" y="2670175"/>
            <a:ext cx="3260558" cy="3149600"/>
          </a:xfrm>
          <a:prstGeom prst="rect">
            <a:avLst/>
          </a:prstGeom>
        </p:spPr>
      </p:pic>
    </p:spTree>
    <p:extLst>
      <p:ext uri="{BB962C8B-B14F-4D97-AF65-F5344CB8AC3E}">
        <p14:creationId xmlns:p14="http://schemas.microsoft.com/office/powerpoint/2010/main" val="56974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Dans le registre de l’INSP des tumeurs d’Alger de 2011 qui recueille les données de la wilaya d’Alger et celles limitrophes (Blida, </a:t>
            </a:r>
            <a:r>
              <a:rPr lang="fr-FR" dirty="0" err="1" smtClean="0"/>
              <a:t>Boumerdes</a:t>
            </a:r>
            <a:r>
              <a:rPr lang="fr-FR" dirty="0" smtClean="0"/>
              <a:t>, Tipaza, Tizi-Ouzou), les CCR sont classés au deuxième rang en terme de fréquence des cancers, dans les deux sexes, avec une fréquence relative de 13,2% et une incidence standard de 21,1% chez les hommes et 19,2% chez les femmes. </a:t>
            </a:r>
          </a:p>
          <a:p>
            <a:endParaRPr lang="fr-FR" dirty="0"/>
          </a:p>
        </p:txBody>
      </p:sp>
      <p:sp>
        <p:nvSpPr>
          <p:cNvPr id="4" name="Rectangle 3"/>
          <p:cNvSpPr/>
          <p:nvPr/>
        </p:nvSpPr>
        <p:spPr>
          <a:xfrm>
            <a:off x="3714750" y="1264733"/>
            <a:ext cx="4457700" cy="646331"/>
          </a:xfrm>
          <a:prstGeom prst="rect">
            <a:avLst/>
          </a:prstGeom>
        </p:spPr>
        <p:txBody>
          <a:bodyPr wrap="square">
            <a:spAutoFit/>
          </a:bodyPr>
          <a:lstStyle/>
          <a:p>
            <a:pPr algn="ctr"/>
            <a:r>
              <a:rPr lang="fr-FR" sz="3600"/>
              <a:t>Epidémiologie</a:t>
            </a:r>
          </a:p>
        </p:txBody>
      </p:sp>
    </p:spTree>
    <p:extLst>
      <p:ext uri="{BB962C8B-B14F-4D97-AF65-F5344CB8AC3E}">
        <p14:creationId xmlns:p14="http://schemas.microsoft.com/office/powerpoint/2010/main" val="1179593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3. Age et sexe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Plus de 90% des cancers surviennent après l’âge de 50 ans. </a:t>
            </a:r>
          </a:p>
          <a:p>
            <a:r>
              <a:rPr lang="fr-FR" dirty="0" smtClean="0"/>
              <a:t>L’âge moyen du diagnostic est de 72 ans chez la femme et 69 ans chez l’homme. </a:t>
            </a:r>
          </a:p>
          <a:p>
            <a:r>
              <a:rPr lang="fr-FR" dirty="0" smtClean="0"/>
              <a:t>Le CR se voit surtout chez l’homme, cette différence augmente avec l’âge ; elle est de 40% chez l’homme et de 30% chez la femme. </a:t>
            </a:r>
          </a:p>
          <a:p>
            <a:r>
              <a:rPr lang="fr-FR" dirty="0" smtClean="0"/>
              <a:t>La plupart des cas de CR se présente d’une manière sporadique. </a:t>
            </a:r>
          </a:p>
          <a:p>
            <a:endParaRPr lang="fr-FR" dirty="0"/>
          </a:p>
        </p:txBody>
      </p:sp>
    </p:spTree>
    <p:extLst>
      <p:ext uri="{BB962C8B-B14F-4D97-AF65-F5344CB8AC3E}">
        <p14:creationId xmlns:p14="http://schemas.microsoft.com/office/powerpoint/2010/main" val="869861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Causes du cancer </a:t>
            </a:r>
            <a:r>
              <a:rPr lang="fr-CA" dirty="0" err="1"/>
              <a:t>Colo-rectal</a:t>
            </a:r>
            <a:endParaRPr lang="fr-FR" dirty="0"/>
          </a:p>
        </p:txBody>
      </p:sp>
      <p:sp>
        <p:nvSpPr>
          <p:cNvPr id="3" name="Espace réservé du contenu 2"/>
          <p:cNvSpPr>
            <a:spLocks noGrp="1"/>
          </p:cNvSpPr>
          <p:nvPr>
            <p:ph idx="1"/>
          </p:nvPr>
        </p:nvSpPr>
        <p:spPr/>
        <p:txBody>
          <a:bodyPr>
            <a:normAutofit fontScale="55000" lnSpcReduction="20000"/>
          </a:bodyPr>
          <a:lstStyle/>
          <a:p>
            <a:pPr>
              <a:buFont typeface="Wingdings" pitchFamily="2" charset="2"/>
              <a:buChar char="n"/>
              <a:defRPr/>
            </a:pPr>
            <a:r>
              <a:rPr lang="fr-CA" sz="2500" b="1" dirty="0"/>
              <a:t>Âge &gt; 50 ans</a:t>
            </a:r>
          </a:p>
          <a:p>
            <a:pPr lvl="1">
              <a:defRPr/>
            </a:pPr>
            <a:r>
              <a:rPr lang="fr-CA" sz="2500" b="1" dirty="0"/>
              <a:t>90% des CCR</a:t>
            </a:r>
          </a:p>
          <a:p>
            <a:pPr>
              <a:buFont typeface="Wingdings" pitchFamily="2" charset="2"/>
              <a:buChar char="n"/>
              <a:defRPr/>
            </a:pPr>
            <a:r>
              <a:rPr lang="fr-CA" sz="2500" b="1" dirty="0"/>
              <a:t>ATCD familiaux de Cancer </a:t>
            </a:r>
            <a:r>
              <a:rPr lang="fr-CA" sz="2500" b="1" dirty="0" err="1"/>
              <a:t>colo-rectal</a:t>
            </a:r>
            <a:endParaRPr lang="fr-CA" sz="2500" b="1" dirty="0"/>
          </a:p>
          <a:p>
            <a:pPr>
              <a:buFont typeface="Wingdings" pitchFamily="2" charset="2"/>
              <a:buChar char="n"/>
              <a:defRPr/>
            </a:pPr>
            <a:r>
              <a:rPr lang="fr-CA" sz="2500" b="1" dirty="0"/>
              <a:t>Maladie inflammatoire de l’</a:t>
            </a:r>
            <a:r>
              <a:rPr lang="fr-CA" sz="2500" b="1" dirty="0" err="1"/>
              <a:t>intestion</a:t>
            </a:r>
            <a:r>
              <a:rPr lang="fr-CA" sz="2500" b="1" dirty="0"/>
              <a:t>: </a:t>
            </a:r>
            <a:r>
              <a:rPr lang="fr-CA" sz="2500" b="1" dirty="0" err="1"/>
              <a:t>Crohn</a:t>
            </a:r>
            <a:r>
              <a:rPr lang="fr-CA" sz="2500" b="1" dirty="0"/>
              <a:t> ou </a:t>
            </a:r>
            <a:r>
              <a:rPr lang="fr-CA" sz="2500" b="1" u="sng" dirty="0"/>
              <a:t>Colite </a:t>
            </a:r>
            <a:r>
              <a:rPr lang="fr-CA" sz="2500" b="1" u="sng" dirty="0" err="1" smtClean="0"/>
              <a:t>Ulcéreuse</a:t>
            </a:r>
            <a:r>
              <a:rPr lang="fr-CA" sz="2500" b="1" dirty="0" err="1"/>
              <a:t>Polypose</a:t>
            </a:r>
            <a:r>
              <a:rPr lang="fr-CA" sz="2500" b="1" dirty="0"/>
              <a:t> familiale</a:t>
            </a:r>
          </a:p>
          <a:p>
            <a:pPr>
              <a:buFont typeface="Wingdings" pitchFamily="2" charset="2"/>
              <a:buChar char="n"/>
              <a:defRPr/>
            </a:pPr>
            <a:r>
              <a:rPr lang="fr-CA" sz="2500" b="1" dirty="0"/>
              <a:t>Cancer héréditaire sans polypose</a:t>
            </a:r>
          </a:p>
          <a:p>
            <a:pPr>
              <a:buFont typeface="Wingdings" pitchFamily="2" charset="2"/>
              <a:buChar char="n"/>
              <a:defRPr/>
            </a:pPr>
            <a:r>
              <a:rPr lang="fr-CA" sz="2500" b="1" dirty="0"/>
              <a:t>Viandes transformées (charcuterie, hot-dog, salami, saucisses)</a:t>
            </a:r>
          </a:p>
          <a:p>
            <a:pPr>
              <a:buFont typeface="Wingdings" pitchFamily="2" charset="2"/>
              <a:buChar char="n"/>
              <a:defRPr/>
            </a:pPr>
            <a:r>
              <a:rPr lang="fr-CA" sz="2500" b="1" dirty="0"/>
              <a:t>Alcool</a:t>
            </a:r>
          </a:p>
          <a:p>
            <a:pPr>
              <a:buFont typeface="Wingdings" pitchFamily="2" charset="2"/>
              <a:buChar char="n"/>
              <a:defRPr/>
            </a:pPr>
            <a:r>
              <a:rPr lang="fr-CA" sz="2500" b="1" dirty="0"/>
              <a:t>Obésité</a:t>
            </a:r>
          </a:p>
          <a:p>
            <a:pPr>
              <a:buFont typeface="Wingdings" pitchFamily="2" charset="2"/>
              <a:buChar char="n"/>
              <a:defRPr/>
            </a:pPr>
            <a:r>
              <a:rPr lang="fr-CA" sz="2500" b="1" dirty="0" smtClean="0"/>
              <a:t>Diète </a:t>
            </a:r>
            <a:r>
              <a:rPr lang="fr-CA" sz="2500" b="1" dirty="0"/>
              <a:t>riche en viande rouge</a:t>
            </a:r>
          </a:p>
          <a:p>
            <a:pPr>
              <a:buFont typeface="Wingdings" pitchFamily="2" charset="2"/>
              <a:buChar char="n"/>
              <a:defRPr/>
            </a:pPr>
            <a:r>
              <a:rPr lang="fr-CA" sz="2500" b="1" dirty="0" smtClean="0"/>
              <a:t>Tabac</a:t>
            </a:r>
          </a:p>
          <a:p>
            <a:pPr>
              <a:buFont typeface="Wingdings" pitchFamily="2" charset="2"/>
              <a:buChar char="n"/>
              <a:defRPr/>
            </a:pPr>
            <a:r>
              <a:rPr lang="fr-CA" sz="2500" b="1" dirty="0" smtClean="0"/>
              <a:t>ATCD </a:t>
            </a:r>
            <a:r>
              <a:rPr lang="fr-CA" sz="2500" b="1" dirty="0"/>
              <a:t>de polypes</a:t>
            </a:r>
          </a:p>
          <a:p>
            <a:pPr>
              <a:buFont typeface="Wingdings" pitchFamily="2" charset="2"/>
              <a:buChar char="n"/>
              <a:defRPr/>
            </a:pPr>
            <a:endParaRPr lang="fr-CA" dirty="0"/>
          </a:p>
          <a:p>
            <a:endParaRPr lang="fr-FR" dirty="0"/>
          </a:p>
        </p:txBody>
      </p:sp>
    </p:spTree>
    <p:extLst>
      <p:ext uri="{BB962C8B-B14F-4D97-AF65-F5344CB8AC3E}">
        <p14:creationId xmlns:p14="http://schemas.microsoft.com/office/powerpoint/2010/main" val="1269004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Biologique</Template>
  <TotalTime>3781</TotalTime>
  <Words>1734</Words>
  <Application>Microsoft Macintosh PowerPoint</Application>
  <PresentationFormat>Grand écran</PresentationFormat>
  <Paragraphs>351</Paragraphs>
  <Slides>51</Slides>
  <Notes>14</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51</vt:i4>
      </vt:variant>
    </vt:vector>
  </HeadingPairs>
  <TitlesOfParts>
    <vt:vector size="62" baseType="lpstr">
      <vt:lpstr>Garamond</vt:lpstr>
      <vt:lpstr>Helvetica</vt:lpstr>
      <vt:lpstr>ＭＳ Ｐゴシック</vt:lpstr>
      <vt:lpstr>Symbol</vt:lpstr>
      <vt:lpstr>Arial</vt:lpstr>
      <vt:lpstr>Calibri</vt:lpstr>
      <vt:lpstr>Times New Roman</vt:lpstr>
      <vt:lpstr>Verdana</vt:lpstr>
      <vt:lpstr>Wingdings</vt:lpstr>
      <vt:lpstr>Organique</vt:lpstr>
      <vt:lpstr>Graphique</vt:lpstr>
      <vt:lpstr>Cancer du Colon</vt:lpstr>
      <vt:lpstr>Petit Problème?</vt:lpstr>
      <vt:lpstr>Définition - généralités:</vt:lpstr>
      <vt:lpstr>Définition - généralités:</vt:lpstr>
      <vt:lpstr>Anatomie du Colon</vt:lpstr>
      <vt:lpstr>Anatomie du Colon</vt:lpstr>
      <vt:lpstr> </vt:lpstr>
      <vt:lpstr> 3. Age et sexe  </vt:lpstr>
      <vt:lpstr>Causes du cancer Colo-rectal</vt:lpstr>
      <vt:lpstr>FACTEURS ENVIRONNEMENTAUX</vt:lpstr>
      <vt:lpstr>FACTEURS GENETIQUES</vt:lpstr>
      <vt:lpstr> Cancer Héréditaire sans Polypose  </vt:lpstr>
      <vt:lpstr>HNPCC</vt:lpstr>
      <vt:lpstr>Présentation PowerPoint</vt:lpstr>
      <vt:lpstr>Présentation PowerPoint</vt:lpstr>
      <vt:lpstr>Les Syndromes de Polypose</vt:lpstr>
      <vt:lpstr>Polypose Familiale</vt:lpstr>
      <vt:lpstr>PAF</vt:lpstr>
      <vt:lpstr>Présentation PowerPoint</vt:lpstr>
      <vt:lpstr>Dépistage</vt:lpstr>
      <vt:lpstr>Groupes à risque</vt:lpstr>
      <vt:lpstr>Dépistage</vt:lpstr>
      <vt:lpstr>Hemoccult II</vt:lpstr>
      <vt:lpstr>Groupes à risque</vt:lpstr>
      <vt:lpstr>Anatomie pathologique:</vt:lpstr>
      <vt:lpstr>Anatomie pathologique:</vt:lpstr>
      <vt:lpstr>Grade</vt:lpstr>
      <vt:lpstr>Extension</vt:lpstr>
      <vt:lpstr>Extension aux organes de voisinage</vt:lpstr>
      <vt:lpstr>Les Voies des Métastases</vt:lpstr>
      <vt:lpstr>Classification TNM</vt:lpstr>
      <vt:lpstr>Classification TNM</vt:lpstr>
      <vt:lpstr>Présentation PowerPoint</vt:lpstr>
      <vt:lpstr> Diagnostic positif Clinique: </vt:lpstr>
      <vt:lpstr>Diagnostic positif  Clinique:</vt:lpstr>
      <vt:lpstr>Diagnostic positif  Clinique: Examen clinique Il est, en rêgle, décevant. </vt:lpstr>
      <vt:lpstr>Diagnostic positif Paraclinique</vt:lpstr>
      <vt:lpstr>Colonoscopie virtuelle</vt:lpstr>
      <vt:lpstr>Diagnostic positif Paraclinique</vt:lpstr>
      <vt:lpstr>Bilan d’extension</vt:lpstr>
      <vt:lpstr>Formes cliniques</vt:lpstr>
      <vt:lpstr> Formes cliniques Formes  topographiques: </vt:lpstr>
      <vt:lpstr> Formes cliniques Formes  compliquées: </vt:lpstr>
      <vt:lpstr>Traitement</vt:lpstr>
      <vt:lpstr>Polypectomie endoscopique</vt:lpstr>
      <vt:lpstr>Traitement</vt:lpstr>
      <vt:lpstr>Traitement Moyens: </vt:lpstr>
      <vt:lpstr>Traitement Moyens: </vt:lpstr>
      <vt:lpstr>Laparoscopie</vt:lpstr>
      <vt:lpstr>modalités de surveillance d’un sujet opéré à visée curative d’un cancer colorectal </vt:lpstr>
      <vt:lpstr>CONCLUSION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du Colon</dc:title>
  <dc:creator>bichasofie@yahoo.fr</dc:creator>
  <cp:lastModifiedBy>bichasofie@yahoo.fr</cp:lastModifiedBy>
  <cp:revision>34</cp:revision>
  <cp:lastPrinted>2019-11-07T11:14:49Z</cp:lastPrinted>
  <dcterms:created xsi:type="dcterms:W3CDTF">2019-11-05T08:29:18Z</dcterms:created>
  <dcterms:modified xsi:type="dcterms:W3CDTF">2019-11-11T06:46:14Z</dcterms:modified>
</cp:coreProperties>
</file>