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98"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9285B7-D870-4780-9734-F6B43652DE50}" type="datetimeFigureOut">
              <a:rPr lang="fr-FR" smtClean="0"/>
              <a:t>16/12/2014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90A06-4D92-4920-BDE2-0B27B338AD87}"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E9D0F03C-146A-4C3C-81DB-559D573B6AEA}" type="slidenum">
              <a:rPr lang="fr-FR" smtClean="0"/>
              <a:pPr/>
              <a:t>3</a:t>
            </a:fld>
            <a:endParaRPr lang="fr-FR" smtClean="0"/>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fr-FR" smtClean="0"/>
              <a:t>Elle représente 99% de la flore cutanée totale. Elle se développe dans les plis microscopiques de la peau, dans les canaux des glandes sébacées et dans les follicules pileux. Elle peut devenir superficielle et transitoire par sudation et desquamation de la peau.</a:t>
            </a:r>
          </a:p>
          <a:p>
            <a:pPr eaLnBrk="1" hangingPunct="1"/>
            <a:r>
              <a:rPr lang="fr-FR" smtClean="0"/>
              <a:t>Classiquement décrites, deux types de flore sont mises en évidence : </a:t>
            </a:r>
          </a:p>
          <a:p>
            <a:pPr eaLnBrk="1" hangingPunct="1"/>
            <a:endParaRPr lang="fr-FR" smtClean="0"/>
          </a:p>
          <a:p>
            <a:pPr eaLnBrk="1" hangingPunct="1"/>
            <a:r>
              <a:rPr lang="fr-FR" smtClean="0"/>
              <a:t>D’une façon générale, les antiseptiques ont une action limitée sur la flore résidente, mais rapide et efficace sur la flore transitoire.</a:t>
            </a:r>
            <a:br>
              <a:rPr lang="fr-FR" smtClean="0"/>
            </a:br>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2A10BCD-8A59-424A-9DDB-66DD98CDD6F7}" type="slidenum">
              <a:rPr lang="fr-FR" smtClean="0"/>
              <a:pPr/>
              <a:t>25</a:t>
            </a:fld>
            <a:endParaRPr lang="fr-FR" smtClean="0"/>
          </a:p>
        </p:txBody>
      </p:sp>
      <p:sp>
        <p:nvSpPr>
          <p:cNvPr id="88067" name="Rectangle 2"/>
          <p:cNvSpPr>
            <a:spLocks noRot="1" noChangeArrowheads="1" noTextEdit="1"/>
          </p:cNvSpPr>
          <p:nvPr>
            <p:ph type="sldImg"/>
          </p:nvPr>
        </p:nvSpPr>
        <p:spPr>
          <a:xfrm>
            <a:off x="1179513" y="706438"/>
            <a:ext cx="4519612" cy="3389312"/>
          </a:xfrm>
          <a:ln/>
        </p:spPr>
      </p:sp>
      <p:sp>
        <p:nvSpPr>
          <p:cNvPr id="88068" name="Rectangle 3"/>
          <p:cNvSpPr>
            <a:spLocks noGrp="1" noChangeArrowheads="1"/>
          </p:cNvSpPr>
          <p:nvPr>
            <p:ph type="body" idx="1"/>
          </p:nvPr>
        </p:nvSpPr>
        <p:spPr>
          <a:xfrm>
            <a:off x="927100" y="4378325"/>
            <a:ext cx="5026025" cy="4095750"/>
          </a:xfrm>
          <a:noFill/>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08E8EB82-D40A-45FA-B6F8-78FF4D93A6E6}" type="slidenum">
              <a:rPr lang="fr-FR" smtClean="0"/>
              <a:pPr/>
              <a:t>26</a:t>
            </a:fld>
            <a:endParaRPr lang="fr-FR" smtClean="0"/>
          </a:p>
        </p:txBody>
      </p:sp>
      <p:sp>
        <p:nvSpPr>
          <p:cNvPr id="89091" name="Rectangle 2"/>
          <p:cNvSpPr>
            <a:spLocks noRot="1" noChangeArrowheads="1" noTextEdit="1"/>
          </p:cNvSpPr>
          <p:nvPr>
            <p:ph type="sldImg"/>
          </p:nvPr>
        </p:nvSpPr>
        <p:spPr>
          <a:xfrm>
            <a:off x="1179513" y="706438"/>
            <a:ext cx="4519612" cy="3389312"/>
          </a:xfrm>
          <a:ln/>
        </p:spPr>
      </p:sp>
      <p:sp>
        <p:nvSpPr>
          <p:cNvPr id="89092" name="Rectangle 3"/>
          <p:cNvSpPr>
            <a:spLocks noGrp="1" noChangeArrowheads="1"/>
          </p:cNvSpPr>
          <p:nvPr>
            <p:ph type="body" idx="1"/>
          </p:nvPr>
        </p:nvSpPr>
        <p:spPr>
          <a:xfrm>
            <a:off x="927100" y="4378325"/>
            <a:ext cx="5026025" cy="4095750"/>
          </a:xfrm>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5B06504A-D8B6-4CA1-A9F4-4E101F413E7D}" type="slidenum">
              <a:rPr lang="fr-FR" smtClean="0"/>
              <a:pPr/>
              <a:t>4</a:t>
            </a:fld>
            <a:endParaRPr lang="fr-FR" smtClean="0"/>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fr-FR" smtClean="0"/>
              <a:t>Elle constitue 1% de la flore cutanée totale. </a:t>
            </a:r>
          </a:p>
          <a:p>
            <a:pPr eaLnBrk="1" hangingPunct="1"/>
            <a:r>
              <a:rPr lang="fr-FR" smtClean="0"/>
              <a:t>Micro-organismes contaminants récemment la peau et provenant :</a:t>
            </a:r>
            <a:br>
              <a:rPr lang="fr-FR" smtClean="0"/>
            </a:br>
            <a:r>
              <a:rPr lang="fr-FR" smtClean="0"/>
              <a:t>* du tube digestif </a:t>
            </a:r>
            <a:br>
              <a:rPr lang="fr-FR" smtClean="0"/>
            </a:br>
            <a:r>
              <a:rPr lang="fr-FR" smtClean="0"/>
              <a:t>* ou acquis de patients colonisés ou infectés,   </a:t>
            </a:r>
            <a:br>
              <a:rPr lang="fr-FR" smtClean="0"/>
            </a:br>
            <a:r>
              <a:rPr lang="fr-FR" smtClean="0"/>
              <a:t>* ou à partir de l’environnement ou d’un matériel contaminé.</a:t>
            </a:r>
            <a:br>
              <a:rPr lang="fr-FR" smtClean="0"/>
            </a:br>
            <a:r>
              <a:rPr lang="fr-FR" smtClean="0"/>
              <a:t>Ils font un séjour bref sur la peau car ces micro-organisme ne peuvent pas se multiplier à la surface de la peau et de ne peuvent pas survivre très longtemps sur la peau à cause de l’effet protecteur de la flore résidente et d’un environnement peu favorable (froid, sécheresse...)</a:t>
            </a:r>
            <a:br>
              <a:rPr lang="fr-FR" smtClean="0"/>
            </a:br>
            <a:r>
              <a:rPr lang="fr-FR" smtClean="0"/>
              <a:t>Le flore transitoire des malades hospitalisés est le reflet de l'écosystème microbien hospitalier. </a:t>
            </a:r>
          </a:p>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112D3A12-D207-4C63-BF0D-7B6D90B6ABBC}" type="slidenum">
              <a:rPr lang="fr-FR" smtClean="0"/>
              <a:pPr/>
              <a:t>11</a:t>
            </a:fld>
            <a:endParaRPr lang="fr-FR" smtClean="0"/>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fr-FR" smtClean="0"/>
              <a:t>Bref, il existe autant de pratiques et d'usages dans le lavage des mains. L'objet de ce document est donc de montrer l'impact de différentes procédures sur l'opération de lavage des mains afin de la rendre optimale. Il s'agit d'une démonstration par l'exemple. </a:t>
            </a:r>
          </a:p>
          <a:p>
            <a:pPr eaLnBrk="1" hangingPunct="1"/>
            <a:endParaRPr lang="fr-FR" smtClean="0"/>
          </a:p>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1F158FA4-7593-4876-8468-671AA364A0F2}" type="slidenum">
              <a:rPr lang="fr-FR" smtClean="0"/>
              <a:pPr/>
              <a:t>16</a:t>
            </a:fld>
            <a:endParaRPr lang="fr-FR" smtClean="0"/>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r>
              <a:rPr lang="fr-FR" sz="1800" smtClean="0"/>
              <a:t>Dans les protocoles 3 et 4, un brossage du bout des doigts à l'aide d'une brosse souple avec du savon améliore l'efficacité de la procédure. Le brossage doit avoir lieu avant le massage des mains avec le savon. </a:t>
            </a:r>
          </a:p>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6A6303D3-DB84-4FD1-90AA-E1A5CDA7F335}" type="slidenum">
              <a:rPr lang="fr-FR" smtClean="0"/>
              <a:pPr/>
              <a:t>19</a:t>
            </a:fld>
            <a:endParaRPr lang="fr-FR" smtClean="0"/>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fr-FR" smtClean="0"/>
              <a:t>Contrairement à ce qu’on pense le plus souvent. Ce sont les bouts des doigts qui contiennent le plus frans nombres de germes. sont le plus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C9E9EF0E-53CB-4B17-8CE0-1BF486DD1444}" type="slidenum">
              <a:rPr lang="fr-FR" smtClean="0"/>
              <a:pPr/>
              <a:t>21</a:t>
            </a:fld>
            <a:endParaRPr lang="fr-FR" smtClean="0"/>
          </a:p>
        </p:txBody>
      </p:sp>
      <p:sp>
        <p:nvSpPr>
          <p:cNvPr id="83971" name="Rectangle 2"/>
          <p:cNvSpPr>
            <a:spLocks noRot="1" noChangeArrowheads="1" noTextEdit="1"/>
          </p:cNvSpPr>
          <p:nvPr>
            <p:ph type="sldImg"/>
          </p:nvPr>
        </p:nvSpPr>
        <p:spPr>
          <a:xfrm>
            <a:off x="1179513" y="706438"/>
            <a:ext cx="4519612" cy="3389312"/>
          </a:xfrm>
          <a:ln/>
        </p:spPr>
      </p:sp>
      <p:sp>
        <p:nvSpPr>
          <p:cNvPr id="83972" name="Rectangle 3"/>
          <p:cNvSpPr>
            <a:spLocks noGrp="1" noChangeArrowheads="1"/>
          </p:cNvSpPr>
          <p:nvPr>
            <p:ph type="body" idx="1"/>
          </p:nvPr>
        </p:nvSpPr>
        <p:spPr>
          <a:xfrm>
            <a:off x="927100" y="4378325"/>
            <a:ext cx="5026025" cy="4095750"/>
          </a:xfrm>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EF3C8674-C6C8-4168-A88F-1B6C9693DFFE}" type="slidenum">
              <a:rPr lang="fr-FR" smtClean="0"/>
              <a:pPr/>
              <a:t>22</a:t>
            </a:fld>
            <a:endParaRPr lang="fr-FR" smtClean="0"/>
          </a:p>
        </p:txBody>
      </p:sp>
      <p:sp>
        <p:nvSpPr>
          <p:cNvPr id="84995" name="Rectangle 2"/>
          <p:cNvSpPr>
            <a:spLocks noRot="1" noChangeArrowheads="1" noTextEdit="1"/>
          </p:cNvSpPr>
          <p:nvPr>
            <p:ph type="sldImg"/>
          </p:nvPr>
        </p:nvSpPr>
        <p:spPr>
          <a:xfrm>
            <a:off x="1179513" y="706438"/>
            <a:ext cx="4519612" cy="3389312"/>
          </a:xfrm>
          <a:ln/>
        </p:spPr>
      </p:sp>
      <p:sp>
        <p:nvSpPr>
          <p:cNvPr id="84996" name="Rectangle 3"/>
          <p:cNvSpPr>
            <a:spLocks noGrp="1" noChangeArrowheads="1"/>
          </p:cNvSpPr>
          <p:nvPr>
            <p:ph type="body" idx="1"/>
          </p:nvPr>
        </p:nvSpPr>
        <p:spPr>
          <a:xfrm>
            <a:off x="927100" y="4378325"/>
            <a:ext cx="5026025" cy="4095750"/>
          </a:xfrm>
          <a:noFill/>
          <a:ln/>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A2B66077-78C6-43AB-A4F5-8282D3439A2C}" type="slidenum">
              <a:rPr lang="fr-FR" smtClean="0"/>
              <a:pPr/>
              <a:t>23</a:t>
            </a:fld>
            <a:endParaRPr lang="fr-FR" smtClean="0"/>
          </a:p>
        </p:txBody>
      </p:sp>
      <p:sp>
        <p:nvSpPr>
          <p:cNvPr id="86019" name="Rectangle 2"/>
          <p:cNvSpPr>
            <a:spLocks noRot="1" noChangeArrowheads="1" noTextEdit="1"/>
          </p:cNvSpPr>
          <p:nvPr>
            <p:ph type="sldImg"/>
          </p:nvPr>
        </p:nvSpPr>
        <p:spPr>
          <a:xfrm>
            <a:off x="1179513" y="706438"/>
            <a:ext cx="4519612" cy="3389312"/>
          </a:xfrm>
          <a:ln/>
        </p:spPr>
      </p:sp>
      <p:sp>
        <p:nvSpPr>
          <p:cNvPr id="86020" name="Rectangle 3"/>
          <p:cNvSpPr>
            <a:spLocks noGrp="1" noChangeArrowheads="1"/>
          </p:cNvSpPr>
          <p:nvPr>
            <p:ph type="body" idx="1"/>
          </p:nvPr>
        </p:nvSpPr>
        <p:spPr>
          <a:xfrm>
            <a:off x="927100" y="4378325"/>
            <a:ext cx="5026025" cy="4095750"/>
          </a:xfrm>
          <a:noFill/>
          <a:ln/>
        </p:spPr>
        <p:txBody>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C1EB2EF7-78F8-4C7C-A882-6352C175AD72}" type="slidenum">
              <a:rPr lang="fr-FR" smtClean="0"/>
              <a:pPr/>
              <a:t>24</a:t>
            </a:fld>
            <a:endParaRPr lang="fr-FR" smtClean="0"/>
          </a:p>
        </p:txBody>
      </p:sp>
      <p:sp>
        <p:nvSpPr>
          <p:cNvPr id="87043" name="Rectangle 2"/>
          <p:cNvSpPr>
            <a:spLocks noRot="1" noChangeArrowheads="1" noTextEdit="1"/>
          </p:cNvSpPr>
          <p:nvPr>
            <p:ph type="sldImg"/>
          </p:nvPr>
        </p:nvSpPr>
        <p:spPr>
          <a:xfrm>
            <a:off x="1179513" y="706438"/>
            <a:ext cx="4519612" cy="3389312"/>
          </a:xfrm>
          <a:ln/>
        </p:spPr>
      </p:sp>
      <p:sp>
        <p:nvSpPr>
          <p:cNvPr id="87044" name="Rectangle 3"/>
          <p:cNvSpPr>
            <a:spLocks noGrp="1" noChangeArrowheads="1"/>
          </p:cNvSpPr>
          <p:nvPr>
            <p:ph type="body" idx="1"/>
          </p:nvPr>
        </p:nvSpPr>
        <p:spPr>
          <a:xfrm>
            <a:off x="927100" y="4378325"/>
            <a:ext cx="5026025" cy="4095750"/>
          </a:xfrm>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1655306-1632-4DF0-B956-307E7D2FB531}" type="datetimeFigureOut">
              <a:rPr lang="fr-FR" smtClean="0"/>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9CEAA-20D8-4F4A-BE23-54222357E3D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655306-1632-4DF0-B956-307E7D2FB531}" type="datetimeFigureOut">
              <a:rPr lang="fr-FR" smtClean="0"/>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9CEAA-20D8-4F4A-BE23-54222357E3D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655306-1632-4DF0-B956-307E7D2FB531}" type="datetimeFigureOut">
              <a:rPr lang="fr-FR" smtClean="0"/>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9CEAA-20D8-4F4A-BE23-54222357E3D7}"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re. Image de la bibliothèque et text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e l'image de la bibliothèque 2"/>
          <p:cNvSpPr>
            <a:spLocks noGrp="1"/>
          </p:cNvSpPr>
          <p:nvPr>
            <p:ph type="clipArt" sz="half" idx="1"/>
          </p:nvPr>
        </p:nvSpPr>
        <p:spPr>
          <a:xfrm>
            <a:off x="457200" y="1600200"/>
            <a:ext cx="4038600" cy="4525963"/>
          </a:xfrm>
        </p:spPr>
        <p:txBody>
          <a:bodyPr/>
          <a:lstStyle/>
          <a:p>
            <a:pPr lvl="0"/>
            <a:endParaRPr lang="fr-FR" noProof="0" smtClean="0"/>
          </a:p>
        </p:txBody>
      </p:sp>
      <p:sp>
        <p:nvSpPr>
          <p:cNvPr id="4" name="Espace réservé du texte 3"/>
          <p:cNvSpPr>
            <a:spLocks noGrp="1"/>
          </p:cNvSpPr>
          <p:nvPr>
            <p:ph type="body"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ED75EBFF-B255-4963-A4FC-14F10F3200DD}"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re. Texte et image de la bibliothèqu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image de la bibliothèque 3"/>
          <p:cNvSpPr>
            <a:spLocks noGrp="1"/>
          </p:cNvSpPr>
          <p:nvPr>
            <p:ph type="clipArt" sz="half" idx="2"/>
          </p:nvPr>
        </p:nvSpPr>
        <p:spPr>
          <a:xfrm>
            <a:off x="4648200" y="1600200"/>
            <a:ext cx="4038600" cy="4525963"/>
          </a:xfrm>
        </p:spPr>
        <p:txBody>
          <a:bodyPr/>
          <a:lstStyle/>
          <a:p>
            <a:pPr lvl="0"/>
            <a:endParaRPr lang="fr-FR"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0B95C143-036F-4EA4-A46A-7D010BE0F04B}"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re. Contenu et text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108FF27F-6C0E-44F7-A274-C0C4DC5498C0}"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cSld name="Titre et contenu sur text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8229600" cy="2185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3938588"/>
            <a:ext cx="8229600" cy="2187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C46CCCA8-F880-45A7-A2E2-2E99EE140AD0}"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655306-1632-4DF0-B956-307E7D2FB531}" type="datetimeFigureOut">
              <a:rPr lang="fr-FR" smtClean="0"/>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9CEAA-20D8-4F4A-BE23-54222357E3D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1655306-1632-4DF0-B956-307E7D2FB531}" type="datetimeFigureOut">
              <a:rPr lang="fr-FR" smtClean="0"/>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9CEAA-20D8-4F4A-BE23-54222357E3D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1655306-1632-4DF0-B956-307E7D2FB531}" type="datetimeFigureOut">
              <a:rPr lang="fr-FR" smtClean="0"/>
              <a:t>16/12/2014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9CEAA-20D8-4F4A-BE23-54222357E3D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1655306-1632-4DF0-B956-307E7D2FB531}" type="datetimeFigureOut">
              <a:rPr lang="fr-FR" smtClean="0"/>
              <a:t>16/12/2014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DB9CEAA-20D8-4F4A-BE23-54222357E3D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1655306-1632-4DF0-B956-307E7D2FB531}" type="datetimeFigureOut">
              <a:rPr lang="fr-FR" smtClean="0"/>
              <a:t>16/12/2014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9CEAA-20D8-4F4A-BE23-54222357E3D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1655306-1632-4DF0-B956-307E7D2FB531}" type="datetimeFigureOut">
              <a:rPr lang="fr-FR" smtClean="0"/>
              <a:t>16/12/2014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B9CEAA-20D8-4F4A-BE23-54222357E3D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1655306-1632-4DF0-B956-307E7D2FB531}" type="datetimeFigureOut">
              <a:rPr lang="fr-FR" smtClean="0"/>
              <a:t>16/12/2014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9CEAA-20D8-4F4A-BE23-54222357E3D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1655306-1632-4DF0-B956-307E7D2FB531}" type="datetimeFigureOut">
              <a:rPr lang="fr-FR" smtClean="0"/>
              <a:t>16/12/2014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9CEAA-20D8-4F4A-BE23-54222357E3D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55306-1632-4DF0-B956-307E7D2FB531}" type="datetimeFigureOut">
              <a:rPr lang="fr-FR" smtClean="0"/>
              <a:t>16/12/2014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9CEAA-20D8-4F4A-BE23-54222357E3D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file:///C:\Documents%20and%20Settings\Administrateur\Mes%20documents\cl&#233;%20USB%2027%2012%2008\lavage%20mains\Lavage%20des%20mains%20%20ASEPT%20Sas_fichiers\image1.jpg"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file:///C:\Documents%20and%20Settings\Administrateur\Mes%20documents\cl&#233;%20USB%2027%2012%2008\lavage%20mains\Lavage%20des%20mains%20%20ASEPT%20Sas_fichiers\image3.jpg" TargetMode="Externa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file:///C:\Documents%20and%20Settings\Administrateur\Mes%20documents\cl&#233;%20USB%2027%2012%2008\lavage%20mains\Lavage%20des%20mains%20%20ASEPT%20Sas_fichiers\image4.jpg" TargetMode="External"/><Relationship Id="rId2" Type="http://schemas.openxmlformats.org/officeDocument/2006/relationships/image" Target="file:///C:\Documents%20and%20Settings\Administrateur\Mes%20documents\cl&#233;%20USB%2027%2012%2008\lavage%20mains\Lavage%20des%20mains%20%20ASEPT%20Sas_fichiers\image3.jpg" TargetMode="External"/><Relationship Id="rId1" Type="http://schemas.openxmlformats.org/officeDocument/2006/relationships/slideLayout" Target="../slideLayouts/slideLayout14.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file:///C:\Documents%20and%20Settings\Administrateur\Mes%20documents\cl&#233;%20USB%2027%2012%2008\lavage%20mains\Lavage%20des%20mains%20%20ASEPT%20Sas_fichiers\image4.jpg" TargetMode="External"/><Relationship Id="rId2" Type="http://schemas.openxmlformats.org/officeDocument/2006/relationships/image" Target="file:///C:\Documents%20and%20Settings\Administrateur\Mes%20documents\cl&#233;%20USB%2027%2012%2008\lavage%20mains\Lavage%20des%20mains%20%20ASEPT%20Sas_fichiers\image3.jpg" TargetMode="External"/><Relationship Id="rId1" Type="http://schemas.openxmlformats.org/officeDocument/2006/relationships/slideLayout" Target="../slideLayouts/slideLayout14.xml"/><Relationship Id="rId5" Type="http://schemas.openxmlformats.org/officeDocument/2006/relationships/image" Target="../media/image6.jpeg"/><Relationship Id="rId4" Type="http://schemas.openxmlformats.org/officeDocument/2006/relationships/image" Target="file:///C:\Documents%20and%20Settings\Administrateur\Mes%20documents\cl&#233;%20USB%2027%2012%2008\lavage%20mains\Lavage%20des%20mains%20%20ASEPT%20Sas_fichiers\image5.jp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file:///C:\Documents%20and%20Settings\Administrateur\Mes%20documents\cl&#233;%20USB%2027%2012%2008\lavage%20mains\Lavage%20des%20mains%20%20ASEPT%20Sas_fichiers\image3.jpg" TargetMode="External"/><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image" Target="file:///C:\Documents%20and%20Settings\Administrateur\Mes%20documents\cl&#233;%20USB%2027%2012%2008\lavage%20mains\Lavage%20des%20mains%20%20ASEPT%20Sas_fichiers\image6.jpg" TargetMode="External"/><Relationship Id="rId5" Type="http://schemas.openxmlformats.org/officeDocument/2006/relationships/image" Target="file:///C:\Documents%20and%20Settings\Administrateur\Mes%20documents\cl&#233;%20USB%2027%2012%2008\lavage%20mains\Lavage%20des%20mains%20%20ASEPT%20Sas_fichiers\image5.jpg" TargetMode="External"/><Relationship Id="rId4" Type="http://schemas.openxmlformats.org/officeDocument/2006/relationships/image" Target="file:///C:\Documents%20and%20Settings\Administrateur\Mes%20documents\cl&#233;%20USB%2027%2012%2008\lavage%20mains\Lavage%20des%20mains%20%20ASEPT%20Sas_fichiers\image4.jp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file:///C:\Documents%20and%20Settings\Administrateur\Mes%20documents\cl&#233;%20USB%2027%2012%2008\lavage%20mains\Lavage%20des%20mains%20%20ASEPT%20Sas_fichiers\image4.jpg" TargetMode="External"/><Relationship Id="rId7" Type="http://schemas.openxmlformats.org/officeDocument/2006/relationships/image" Target="../media/image8.jpeg"/><Relationship Id="rId2" Type="http://schemas.openxmlformats.org/officeDocument/2006/relationships/image" Target="file:///C:\Documents%20and%20Settings\Administrateur\Mes%20documents\cl&#233;%20USB%2027%2012%2008\lavage%20mains\Lavage%20des%20mains%20%20ASEPT%20Sas_fichiers\image3.jpg" TargetMode="External"/><Relationship Id="rId1" Type="http://schemas.openxmlformats.org/officeDocument/2006/relationships/slideLayout" Target="../slideLayouts/slideLayout14.xml"/><Relationship Id="rId6" Type="http://schemas.openxmlformats.org/officeDocument/2006/relationships/image" Target="file:///C:\Documents%20and%20Settings\Administrateur\Mes%20documents\cl&#233;%20USB%2027%2012%2008\lavage%20mains\Lavage%20des%20mains%20%20ASEPT%20Sas_fichiers\image7.jpg" TargetMode="External"/><Relationship Id="rId5" Type="http://schemas.openxmlformats.org/officeDocument/2006/relationships/image" Target="file:///C:\Documents%20and%20Settings\Administrateur\Mes%20documents\cl&#233;%20USB%2027%2012%2008\lavage%20mains\Lavage%20des%20mains%20%20ASEPT%20Sas_fichiers\image6.jpg" TargetMode="External"/><Relationship Id="rId4" Type="http://schemas.openxmlformats.org/officeDocument/2006/relationships/image" Target="file:///C:\Documents%20and%20Settings\Administrateur\Mes%20documents\cl&#233;%20USB%2027%2012%2008\lavage%20mains\Lavage%20des%20mains%20%20ASEPT%20Sas_fichiers\image5.jp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file:///C:\Documents%20and%20Settings\Administrateur\Mes%20documents\cl&#233;%20USB%2027%2012%2008\lavage%20mains\Lavage%20des%20mains%20%20ASEPT%20Sas_fichiers\image2.jpg"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file:///C:\Documents%20and%20Settings\Administrateur\Mes%20documents\cl&#233;%20USB%2027%2012%2008\lavage%20mains\Lavage%20des%20mains%20%20ASEPT%20Sas_fichiers\image9.jpg"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file:///C:\Documents%20and%20Settings\Administrateur\Mes%20documents\cl&#233;%20USB%2027%2012%2008\lavage%20mains\Lavage%20des%20mains%20%20ASEPT%20Sas_fichiers\image8.jp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file:///C:\Documents%20and%20Settings\Administrateur\Mes%20documents\cl&#233;%20USB%2027%2012%2008\lavage%20mains\Lavage%20des%20mains%20%20ASEPT%20Sas_fichiers\image11.jpg" TargetMode="Externa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pPr eaLnBrk="1" hangingPunct="1"/>
            <a:r>
              <a:rPr lang="fr-FR" sz="4000" dirty="0" smtClean="0"/>
              <a:t>HYGIENE </a:t>
            </a:r>
            <a:r>
              <a:rPr lang="fr-FR" sz="4000" dirty="0" smtClean="0"/>
              <a:t>DES MAINS</a:t>
            </a:r>
          </a:p>
        </p:txBody>
      </p:sp>
      <p:sp>
        <p:nvSpPr>
          <p:cNvPr id="3075" name="Rectangle 3"/>
          <p:cNvSpPr>
            <a:spLocks noGrp="1" noChangeArrowheads="1"/>
          </p:cNvSpPr>
          <p:nvPr>
            <p:ph type="subTitle" idx="1"/>
          </p:nvPr>
        </p:nvSpPr>
        <p:spPr>
          <a:xfrm>
            <a:off x="1798638" y="4781550"/>
            <a:ext cx="5845175" cy="681038"/>
          </a:xfrm>
        </p:spPr>
        <p:txBody>
          <a:bodyPr/>
          <a:lstStyle/>
          <a:p>
            <a:pPr algn="r" eaLnBrk="1" hangingPunct="1"/>
            <a:r>
              <a:rPr lang="fr-FR" smtClean="0"/>
              <a:t>Pr D. BENSAAD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p:txBody>
          <a:bodyPr/>
          <a:lstStyle/>
          <a:p>
            <a:pPr marL="469900" indent="-114300" eaLnBrk="1" hangingPunct="1">
              <a:buFontTx/>
              <a:buNone/>
            </a:pPr>
            <a:r>
              <a:rPr lang="fr-FR" sz="3600" smtClean="0"/>
              <a:t>C'est pourquoi la main, outil majeur et difficilement substituable à l’accomplissement des soins, représente à la fois une source mais aussi un vecteur (transfert) actif important de la contamination directe ou croisée. </a:t>
            </a:r>
          </a:p>
        </p:txBody>
      </p:sp>
      <p:sp>
        <p:nvSpPr>
          <p:cNvPr id="12291" name="Rectangle 3"/>
          <p:cNvSpPr>
            <a:spLocks noGrp="1" noChangeArrowheads="1"/>
          </p:cNvSpPr>
          <p:nvPr>
            <p:ph type="title"/>
          </p:nvPr>
        </p:nvSpPr>
        <p:spPr>
          <a:xfrm>
            <a:off x="1062038" y="274638"/>
            <a:ext cx="7242175" cy="647700"/>
          </a:xfrm>
          <a:noFill/>
        </p:spPr>
        <p:txBody>
          <a:bodyPr>
            <a:normAutofit fontScale="90000"/>
          </a:bodyPr>
          <a:lstStyle/>
          <a:p>
            <a:pPr eaLnBrk="1" hangingPunct="1"/>
            <a:r>
              <a:rPr lang="fr-FR" b="1" smtClean="0"/>
              <a:t>LA TRANSMISSION MANU  PORTÉE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ormAutofit fontScale="90000"/>
          </a:bodyPr>
          <a:lstStyle/>
          <a:p>
            <a:pPr eaLnBrk="1" hangingPunct="1"/>
            <a:r>
              <a:rPr lang="fr-FR" sz="3500" b="1" smtClean="0"/>
              <a:t>Le lavage des mains est une expression assez floue ?</a:t>
            </a:r>
          </a:p>
        </p:txBody>
      </p:sp>
      <p:sp>
        <p:nvSpPr>
          <p:cNvPr id="13315" name="Rectangle 3"/>
          <p:cNvSpPr>
            <a:spLocks noGrp="1" noChangeArrowheads="1"/>
          </p:cNvSpPr>
          <p:nvPr>
            <p:ph type="body" idx="1"/>
          </p:nvPr>
        </p:nvSpPr>
        <p:spPr>
          <a:xfrm>
            <a:off x="457200" y="1782763"/>
            <a:ext cx="8686800" cy="4525962"/>
          </a:xfrm>
        </p:spPr>
        <p:txBody>
          <a:bodyPr/>
          <a:lstStyle/>
          <a:p>
            <a:pPr eaLnBrk="1" hangingPunct="1">
              <a:buFontTx/>
              <a:buNone/>
            </a:pPr>
            <a:r>
              <a:rPr lang="fr-FR" smtClean="0"/>
              <a:t>Que sous entend-elle ? Par exemple : </a:t>
            </a:r>
          </a:p>
          <a:p>
            <a:pPr eaLnBrk="1" hangingPunct="1">
              <a:buFontTx/>
              <a:buNone/>
            </a:pPr>
            <a:r>
              <a:rPr lang="fr-FR" smtClean="0"/>
              <a:t>- le passage simple des mains sous l'eau ? </a:t>
            </a:r>
          </a:p>
          <a:p>
            <a:pPr eaLnBrk="1" hangingPunct="1">
              <a:buFontTx/>
              <a:buNone/>
            </a:pPr>
            <a:r>
              <a:rPr lang="fr-FR" smtClean="0"/>
              <a:t>- l'emploi d'un savon classique, c'est à dire d'un détergent ? </a:t>
            </a:r>
          </a:p>
          <a:p>
            <a:pPr eaLnBrk="1" hangingPunct="1">
              <a:buFontTx/>
              <a:buNone/>
            </a:pPr>
            <a:r>
              <a:rPr lang="fr-FR" smtClean="0"/>
              <a:t>- l'emploi d'un savon associé à un antiseptique bactéricide ? </a:t>
            </a:r>
          </a:p>
          <a:p>
            <a:pPr eaLnBrk="1" hangingPunct="1">
              <a:buFontTx/>
              <a:buNone/>
            </a:pPr>
            <a:r>
              <a:rPr lang="fr-FR" smtClean="0"/>
              <a:t>- l'emploi isolé d'une solution hydro-alcoolique bactéricide ?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fr-FR" sz="3200" b="1" smtClean="0"/>
          </a:p>
        </p:txBody>
      </p:sp>
      <p:sp>
        <p:nvSpPr>
          <p:cNvPr id="14339" name="Rectangle 3"/>
          <p:cNvSpPr>
            <a:spLocks noGrp="1" noChangeArrowheads="1" noTextEdit="1"/>
          </p:cNvSpPr>
          <p:nvPr>
            <p:ph type="clipArt" sz="half" idx="2"/>
          </p:nvPr>
        </p:nvSpPr>
        <p:spPr>
          <a:xfrm>
            <a:off x="4646613" y="1600200"/>
            <a:ext cx="4040187" cy="4525963"/>
          </a:xfrm>
        </p:spPr>
      </p:sp>
      <p:pic>
        <p:nvPicPr>
          <p:cNvPr id="14340" name="Picture 4" descr="C:\Documents and Settings\Administrateur\Mes documents\clé USB 27 12 08\lavage mains\Lavage des mains  ASEPT Sas_fichiers\image1.jpg"/>
          <p:cNvPicPr>
            <a:picLocks noChangeAspect="1" noChangeArrowheads="1"/>
          </p:cNvPicPr>
          <p:nvPr/>
        </p:nvPicPr>
        <p:blipFill>
          <a:blip r:link="rId2"/>
          <a:srcRect/>
          <a:stretch>
            <a:fillRect/>
          </a:stretch>
        </p:blipFill>
        <p:spPr bwMode="auto">
          <a:xfrm>
            <a:off x="4643438" y="1557338"/>
            <a:ext cx="4105275" cy="4535487"/>
          </a:xfrm>
          <a:prstGeom prst="rect">
            <a:avLst/>
          </a:prstGeom>
          <a:noFill/>
          <a:ln w="9525">
            <a:noFill/>
            <a:miter lim="800000"/>
            <a:headEnd/>
            <a:tailEnd/>
          </a:ln>
        </p:spPr>
      </p:pic>
      <p:sp>
        <p:nvSpPr>
          <p:cNvPr id="14341" name="Rectangle 5"/>
          <p:cNvSpPr>
            <a:spLocks noGrp="1" noChangeArrowheads="1"/>
          </p:cNvSpPr>
          <p:nvPr>
            <p:ph type="body" sz="half" idx="1"/>
          </p:nvPr>
        </p:nvSpPr>
        <p:spPr>
          <a:xfrm>
            <a:off x="457200" y="1600200"/>
            <a:ext cx="4037013" cy="4525963"/>
          </a:xfrm>
        </p:spPr>
        <p:txBody>
          <a:bodyPr/>
          <a:lstStyle/>
          <a:p>
            <a:pPr eaLnBrk="1" hangingPunct="1"/>
            <a:endParaRPr lang="fr-FR" sz="2800" smtClean="0"/>
          </a:p>
        </p:txBody>
      </p:sp>
      <p:pic>
        <p:nvPicPr>
          <p:cNvPr id="14342" name="Picture 6" descr="E:\travail Djamel\bureau 10-07-2010\Images\Image1.jpg"/>
          <p:cNvPicPr>
            <a:picLocks noChangeAspect="1" noChangeArrowheads="1"/>
          </p:cNvPicPr>
          <p:nvPr/>
        </p:nvPicPr>
        <p:blipFill>
          <a:blip r:embed="rId3"/>
          <a:srcRect/>
          <a:stretch>
            <a:fillRect/>
          </a:stretch>
        </p:blipFill>
        <p:spPr bwMode="auto">
          <a:xfrm>
            <a:off x="468313" y="1700213"/>
            <a:ext cx="4129087" cy="4614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fr-FR" sz="3500" b="1" smtClean="0"/>
              <a:t>MODALITÉS DU LAVAGE DES MAINS </a:t>
            </a:r>
          </a:p>
        </p:txBody>
      </p:sp>
      <p:sp>
        <p:nvSpPr>
          <p:cNvPr id="15363" name="Rectangle 3"/>
          <p:cNvSpPr>
            <a:spLocks noGrp="1" noChangeArrowheads="1"/>
          </p:cNvSpPr>
          <p:nvPr>
            <p:ph sz="half" idx="1"/>
          </p:nvPr>
        </p:nvSpPr>
        <p:spPr>
          <a:xfrm>
            <a:off x="457200" y="1600200"/>
            <a:ext cx="4040188" cy="4525963"/>
          </a:xfrm>
        </p:spPr>
        <p:txBody>
          <a:bodyPr/>
          <a:lstStyle/>
          <a:p>
            <a:pPr eaLnBrk="1" hangingPunct="1">
              <a:lnSpc>
                <a:spcPct val="90000"/>
              </a:lnSpc>
            </a:pPr>
            <a:endParaRPr lang="fr-FR" sz="1700" smtClean="0"/>
          </a:p>
        </p:txBody>
      </p:sp>
      <p:sp>
        <p:nvSpPr>
          <p:cNvPr id="15364" name="Rectangle 4"/>
          <p:cNvSpPr>
            <a:spLocks noGrp="1" noChangeArrowheads="1"/>
          </p:cNvSpPr>
          <p:nvPr>
            <p:ph type="body" sz="half" idx="2"/>
          </p:nvPr>
        </p:nvSpPr>
        <p:spPr>
          <a:xfrm>
            <a:off x="4646613" y="1600200"/>
            <a:ext cx="4040187" cy="4525963"/>
          </a:xfrm>
        </p:spPr>
        <p:txBody>
          <a:bodyPr/>
          <a:lstStyle/>
          <a:p>
            <a:pPr eaLnBrk="1" hangingPunct="1">
              <a:lnSpc>
                <a:spcPct val="80000"/>
              </a:lnSpc>
            </a:pPr>
            <a:r>
              <a:rPr lang="fr-FR" sz="2200" smtClean="0"/>
              <a:t>Protocole 1 : </a:t>
            </a:r>
          </a:p>
          <a:p>
            <a:pPr eaLnBrk="1" hangingPunct="1">
              <a:lnSpc>
                <a:spcPct val="80000"/>
              </a:lnSpc>
              <a:buFontTx/>
              <a:buNone/>
            </a:pPr>
            <a:r>
              <a:rPr lang="fr-FR" sz="1800" smtClean="0"/>
              <a:t>Pas de lavage des mains souillées</a:t>
            </a:r>
            <a:r>
              <a:rPr lang="fr-FR" sz="1500" smtClean="0"/>
              <a:t> </a:t>
            </a:r>
          </a:p>
          <a:p>
            <a:pPr eaLnBrk="1" hangingPunct="1">
              <a:lnSpc>
                <a:spcPct val="80000"/>
              </a:lnSpc>
            </a:pPr>
            <a:r>
              <a:rPr lang="fr-FR" sz="2200" smtClean="0"/>
              <a:t>Les bouts de doigts souillés sont posés sans aucun lavage préalable sur la gélose. La contamination initiale des mains non préalablement lavées est telle qu'il n'est pas possible de distinguer les colonies entre-elles. </a:t>
            </a:r>
          </a:p>
          <a:p>
            <a:pPr eaLnBrk="1" hangingPunct="1">
              <a:lnSpc>
                <a:spcPct val="80000"/>
              </a:lnSpc>
            </a:pPr>
            <a:r>
              <a:rPr lang="fr-FR" sz="2200" smtClean="0"/>
              <a:t>Pas de quantification possible = mains sales </a:t>
            </a:r>
          </a:p>
        </p:txBody>
      </p:sp>
      <p:pic>
        <p:nvPicPr>
          <p:cNvPr id="15365" name="Picture 5" descr="C:\Documents and Settings\Administrateur\Mes documents\clé USB 27 12 08\lavage mains\Lavage des mains  ASEPT Sas_fichiers\image3.jpg"/>
          <p:cNvPicPr>
            <a:picLocks noChangeAspect="1" noChangeArrowheads="1"/>
          </p:cNvPicPr>
          <p:nvPr/>
        </p:nvPicPr>
        <p:blipFill>
          <a:blip r:link="rId2"/>
          <a:srcRect/>
          <a:stretch>
            <a:fillRect/>
          </a:stretch>
        </p:blipFill>
        <p:spPr bwMode="auto">
          <a:xfrm>
            <a:off x="468313" y="1628775"/>
            <a:ext cx="4032250" cy="3168650"/>
          </a:xfrm>
          <a:prstGeom prst="rect">
            <a:avLst/>
          </a:prstGeom>
          <a:noFill/>
          <a:ln w="9525">
            <a:noFill/>
            <a:miter lim="800000"/>
            <a:headEnd/>
            <a:tailEnd/>
          </a:ln>
        </p:spPr>
      </p:pic>
      <p:pic>
        <p:nvPicPr>
          <p:cNvPr id="15366" name="Picture 6" descr="E:\travail Djamel\bureau 10-07-2010\Images\Image2.jpg"/>
          <p:cNvPicPr>
            <a:picLocks noChangeAspect="1" noChangeArrowheads="1"/>
          </p:cNvPicPr>
          <p:nvPr/>
        </p:nvPicPr>
        <p:blipFill>
          <a:blip r:embed="rId3"/>
          <a:srcRect/>
          <a:stretch>
            <a:fillRect/>
          </a:stretch>
        </p:blipFill>
        <p:spPr bwMode="auto">
          <a:xfrm>
            <a:off x="468313" y="1628775"/>
            <a:ext cx="405765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pPr eaLnBrk="1" hangingPunct="1"/>
            <a:r>
              <a:rPr lang="fr-FR" sz="3500" b="1" smtClean="0"/>
              <a:t>MODALITÉS DU LAVAGE DES MAINS </a:t>
            </a:r>
          </a:p>
        </p:txBody>
      </p:sp>
      <p:sp>
        <p:nvSpPr>
          <p:cNvPr id="16387" name="Rectangle 3"/>
          <p:cNvSpPr>
            <a:spLocks noGrp="1" noChangeArrowheads="1"/>
          </p:cNvSpPr>
          <p:nvPr>
            <p:ph sz="half" idx="1"/>
          </p:nvPr>
        </p:nvSpPr>
        <p:spPr>
          <a:xfrm>
            <a:off x="457200" y="1600200"/>
            <a:ext cx="4040188" cy="4525963"/>
          </a:xfrm>
        </p:spPr>
        <p:txBody>
          <a:bodyPr/>
          <a:lstStyle/>
          <a:p>
            <a:pPr eaLnBrk="1" hangingPunct="1">
              <a:lnSpc>
                <a:spcPct val="80000"/>
              </a:lnSpc>
            </a:pPr>
            <a:endParaRPr lang="fr-FR" sz="1400" smtClean="0"/>
          </a:p>
        </p:txBody>
      </p:sp>
      <p:sp>
        <p:nvSpPr>
          <p:cNvPr id="16388" name="Rectangle 4"/>
          <p:cNvSpPr>
            <a:spLocks noGrp="1" noChangeArrowheads="1"/>
          </p:cNvSpPr>
          <p:nvPr>
            <p:ph type="body" sz="half" idx="2"/>
          </p:nvPr>
        </p:nvSpPr>
        <p:spPr>
          <a:xfrm>
            <a:off x="4646613" y="1600200"/>
            <a:ext cx="4040187" cy="4525963"/>
          </a:xfrm>
        </p:spPr>
        <p:txBody>
          <a:bodyPr/>
          <a:lstStyle/>
          <a:p>
            <a:pPr eaLnBrk="1" hangingPunct="1">
              <a:lnSpc>
                <a:spcPct val="80000"/>
              </a:lnSpc>
            </a:pPr>
            <a:r>
              <a:rPr lang="fr-FR" sz="2400" smtClean="0"/>
              <a:t>Protocole 2 : </a:t>
            </a:r>
          </a:p>
          <a:p>
            <a:pPr eaLnBrk="1" hangingPunct="1">
              <a:lnSpc>
                <a:spcPct val="80000"/>
              </a:lnSpc>
            </a:pPr>
            <a:r>
              <a:rPr lang="fr-FR" sz="2400" smtClean="0"/>
              <a:t>Un passage des mains sous l'eau mitigée pendant 20 secondes diminue la contamination mais ne suffit pas pour l'enlever complètement. Le protocole 2 est inefficace pour enlever la contamination à la sortie des toilettes. </a:t>
            </a:r>
          </a:p>
          <a:p>
            <a:pPr eaLnBrk="1" hangingPunct="1">
              <a:lnSpc>
                <a:spcPct val="80000"/>
              </a:lnSpc>
            </a:pPr>
            <a:r>
              <a:rPr lang="fr-FR" sz="2400" smtClean="0"/>
              <a:t>La quantification est difficile mais possible </a:t>
            </a:r>
          </a:p>
        </p:txBody>
      </p:sp>
      <p:pic>
        <p:nvPicPr>
          <p:cNvPr id="16389" name="Picture 5" descr="C:\Documents and Settings\Administrateur\Mes documents\clé USB 27 12 08\lavage mains\Lavage des mains  ASEPT Sas_fichiers\image3.jpg"/>
          <p:cNvPicPr>
            <a:picLocks noChangeAspect="1" noChangeArrowheads="1"/>
          </p:cNvPicPr>
          <p:nvPr/>
        </p:nvPicPr>
        <p:blipFill>
          <a:blip r:link="rId2"/>
          <a:srcRect/>
          <a:stretch>
            <a:fillRect/>
          </a:stretch>
        </p:blipFill>
        <p:spPr bwMode="auto">
          <a:xfrm>
            <a:off x="468313" y="1628775"/>
            <a:ext cx="4032250" cy="3168650"/>
          </a:xfrm>
          <a:prstGeom prst="rect">
            <a:avLst/>
          </a:prstGeom>
          <a:noFill/>
          <a:ln w="9525">
            <a:noFill/>
            <a:miter lim="800000"/>
            <a:headEnd/>
            <a:tailEnd/>
          </a:ln>
        </p:spPr>
      </p:pic>
      <p:pic>
        <p:nvPicPr>
          <p:cNvPr id="16390" name="Picture 6" descr="C:\Documents and Settings\Administrateur\Mes documents\clé USB 27 12 08\lavage mains\Lavage des mains  ASEPT Sas_fichiers\image4.jpg"/>
          <p:cNvPicPr>
            <a:picLocks noChangeAspect="1" noChangeArrowheads="1"/>
          </p:cNvPicPr>
          <p:nvPr/>
        </p:nvPicPr>
        <p:blipFill>
          <a:blip r:link="rId3"/>
          <a:srcRect/>
          <a:stretch>
            <a:fillRect/>
          </a:stretch>
        </p:blipFill>
        <p:spPr bwMode="auto">
          <a:xfrm>
            <a:off x="468313" y="1628775"/>
            <a:ext cx="4032250" cy="3168650"/>
          </a:xfrm>
          <a:prstGeom prst="rect">
            <a:avLst/>
          </a:prstGeom>
          <a:noFill/>
          <a:ln w="9525">
            <a:noFill/>
            <a:miter lim="800000"/>
            <a:headEnd/>
            <a:tailEnd/>
          </a:ln>
        </p:spPr>
      </p:pic>
      <p:pic>
        <p:nvPicPr>
          <p:cNvPr id="16391" name="Picture 7" descr="E:\travail Djamel\bureau 10-07-2010\Images\Image3.jpg"/>
          <p:cNvPicPr>
            <a:picLocks noChangeAspect="1" noChangeArrowheads="1"/>
          </p:cNvPicPr>
          <p:nvPr/>
        </p:nvPicPr>
        <p:blipFill>
          <a:blip r:embed="rId4"/>
          <a:srcRect/>
          <a:stretch>
            <a:fillRect/>
          </a:stretch>
        </p:blipFill>
        <p:spPr bwMode="auto">
          <a:xfrm>
            <a:off x="539750" y="1700213"/>
            <a:ext cx="405765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a:lstStyle/>
          <a:p>
            <a:pPr eaLnBrk="1" hangingPunct="1"/>
            <a:r>
              <a:rPr lang="fr-FR" sz="3500" b="1" smtClean="0"/>
              <a:t>MODALITÉS DU LAVAGE DES MAINS </a:t>
            </a:r>
          </a:p>
        </p:txBody>
      </p:sp>
      <p:sp>
        <p:nvSpPr>
          <p:cNvPr id="17411" name="Rectangle 3"/>
          <p:cNvSpPr>
            <a:spLocks noGrp="1" noChangeArrowheads="1"/>
          </p:cNvSpPr>
          <p:nvPr>
            <p:ph sz="half" idx="1"/>
          </p:nvPr>
        </p:nvSpPr>
        <p:spPr>
          <a:xfrm>
            <a:off x="457200" y="1600200"/>
            <a:ext cx="4040188" cy="4525963"/>
          </a:xfrm>
        </p:spPr>
        <p:txBody>
          <a:bodyPr/>
          <a:lstStyle/>
          <a:p>
            <a:pPr eaLnBrk="1" hangingPunct="1"/>
            <a:endParaRPr lang="fr-FR" sz="2200" smtClean="0"/>
          </a:p>
        </p:txBody>
      </p:sp>
      <p:sp>
        <p:nvSpPr>
          <p:cNvPr id="17412" name="Rectangle 4"/>
          <p:cNvSpPr>
            <a:spLocks noGrp="1" noChangeArrowheads="1"/>
          </p:cNvSpPr>
          <p:nvPr>
            <p:ph type="body" sz="half" idx="2"/>
          </p:nvPr>
        </p:nvSpPr>
        <p:spPr>
          <a:xfrm>
            <a:off x="4646613" y="1600200"/>
            <a:ext cx="4040187" cy="4525963"/>
          </a:xfrm>
        </p:spPr>
        <p:txBody>
          <a:bodyPr/>
          <a:lstStyle/>
          <a:p>
            <a:pPr eaLnBrk="1" hangingPunct="1"/>
            <a:r>
              <a:rPr lang="fr-FR" sz="2400" smtClean="0"/>
              <a:t>Protocole 3 : </a:t>
            </a:r>
          </a:p>
          <a:p>
            <a:pPr eaLnBrk="1" hangingPunct="1"/>
            <a:r>
              <a:rPr lang="fr-FR" sz="2400" smtClean="0"/>
              <a:t>Le massage des mains avec du savon pendant 10 secondes permet de diminuer la contamination plus sensiblement qu'un simple passage à l'eau mitigée. </a:t>
            </a:r>
          </a:p>
          <a:p>
            <a:pPr eaLnBrk="1" hangingPunct="1"/>
            <a:r>
              <a:rPr lang="fr-FR" sz="2400" smtClean="0"/>
              <a:t>La quantification est moins difficile et possible </a:t>
            </a:r>
          </a:p>
        </p:txBody>
      </p:sp>
      <p:pic>
        <p:nvPicPr>
          <p:cNvPr id="17413" name="Picture 5" descr="C:\Documents and Settings\Administrateur\Mes documents\clé USB 27 12 08\lavage mains\Lavage des mains  ASEPT Sas_fichiers\image3.jpg"/>
          <p:cNvPicPr>
            <a:picLocks noChangeAspect="1" noChangeArrowheads="1"/>
          </p:cNvPicPr>
          <p:nvPr/>
        </p:nvPicPr>
        <p:blipFill>
          <a:blip r:link="rId2"/>
          <a:srcRect/>
          <a:stretch>
            <a:fillRect/>
          </a:stretch>
        </p:blipFill>
        <p:spPr bwMode="auto">
          <a:xfrm>
            <a:off x="468313" y="1628775"/>
            <a:ext cx="4032250" cy="3168650"/>
          </a:xfrm>
          <a:prstGeom prst="rect">
            <a:avLst/>
          </a:prstGeom>
          <a:noFill/>
          <a:ln w="9525">
            <a:noFill/>
            <a:miter lim="800000"/>
            <a:headEnd/>
            <a:tailEnd/>
          </a:ln>
        </p:spPr>
      </p:pic>
      <p:pic>
        <p:nvPicPr>
          <p:cNvPr id="17414" name="Picture 6" descr="C:\Documents and Settings\Administrateur\Mes documents\clé USB 27 12 08\lavage mains\Lavage des mains  ASEPT Sas_fichiers\image4.jpg"/>
          <p:cNvPicPr>
            <a:picLocks noChangeAspect="1" noChangeArrowheads="1"/>
          </p:cNvPicPr>
          <p:nvPr/>
        </p:nvPicPr>
        <p:blipFill>
          <a:blip r:link="rId3"/>
          <a:srcRect/>
          <a:stretch>
            <a:fillRect/>
          </a:stretch>
        </p:blipFill>
        <p:spPr bwMode="auto">
          <a:xfrm>
            <a:off x="468313" y="1628775"/>
            <a:ext cx="4032250" cy="3168650"/>
          </a:xfrm>
          <a:prstGeom prst="rect">
            <a:avLst/>
          </a:prstGeom>
          <a:noFill/>
          <a:ln w="9525">
            <a:noFill/>
            <a:miter lim="800000"/>
            <a:headEnd/>
            <a:tailEnd/>
          </a:ln>
        </p:spPr>
      </p:pic>
      <p:pic>
        <p:nvPicPr>
          <p:cNvPr id="17415" name="Picture 7" descr="C:\Documents and Settings\Administrateur\Mes documents\clé USB 27 12 08\lavage mains\Lavage des mains  ASEPT Sas_fichiers\image5.jpg"/>
          <p:cNvPicPr>
            <a:picLocks noChangeAspect="1" noChangeArrowheads="1"/>
          </p:cNvPicPr>
          <p:nvPr/>
        </p:nvPicPr>
        <p:blipFill>
          <a:blip r:link="rId4"/>
          <a:srcRect/>
          <a:stretch>
            <a:fillRect/>
          </a:stretch>
        </p:blipFill>
        <p:spPr bwMode="auto">
          <a:xfrm>
            <a:off x="468313" y="1628775"/>
            <a:ext cx="4032250" cy="3095625"/>
          </a:xfrm>
          <a:prstGeom prst="rect">
            <a:avLst/>
          </a:prstGeom>
          <a:noFill/>
          <a:ln w="9525">
            <a:noFill/>
            <a:miter lim="800000"/>
            <a:headEnd/>
            <a:tailEnd/>
          </a:ln>
        </p:spPr>
      </p:pic>
      <p:pic>
        <p:nvPicPr>
          <p:cNvPr id="17416" name="Picture 8" descr="E:\travail Djamel\bureau 10-07-2010\Images\Image4.jpg"/>
          <p:cNvPicPr>
            <a:picLocks noChangeAspect="1" noChangeArrowheads="1"/>
          </p:cNvPicPr>
          <p:nvPr/>
        </p:nvPicPr>
        <p:blipFill>
          <a:blip r:embed="rId5"/>
          <a:srcRect/>
          <a:stretch>
            <a:fillRect/>
          </a:stretch>
        </p:blipFill>
        <p:spPr bwMode="auto">
          <a:xfrm>
            <a:off x="539750" y="1844675"/>
            <a:ext cx="4057650" cy="3127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sz="half" idx="1"/>
          </p:nvPr>
        </p:nvSpPr>
        <p:spPr>
          <a:xfrm>
            <a:off x="457200" y="1600200"/>
            <a:ext cx="4040188" cy="4525963"/>
          </a:xfrm>
        </p:spPr>
        <p:txBody>
          <a:bodyPr/>
          <a:lstStyle/>
          <a:p>
            <a:pPr eaLnBrk="1" hangingPunct="1">
              <a:lnSpc>
                <a:spcPct val="80000"/>
              </a:lnSpc>
            </a:pPr>
            <a:endParaRPr lang="fr-FR" sz="1400" smtClean="0"/>
          </a:p>
        </p:txBody>
      </p:sp>
      <p:sp>
        <p:nvSpPr>
          <p:cNvPr id="18435" name="Rectangle 3"/>
          <p:cNvSpPr>
            <a:spLocks noGrp="1" noChangeArrowheads="1"/>
          </p:cNvSpPr>
          <p:nvPr>
            <p:ph type="body" sz="half" idx="2"/>
          </p:nvPr>
        </p:nvSpPr>
        <p:spPr>
          <a:xfrm>
            <a:off x="4646613" y="1600200"/>
            <a:ext cx="4040187" cy="4525963"/>
          </a:xfrm>
        </p:spPr>
        <p:txBody>
          <a:bodyPr>
            <a:normAutofit lnSpcReduction="10000"/>
          </a:bodyPr>
          <a:lstStyle/>
          <a:p>
            <a:pPr eaLnBrk="1" hangingPunct="1">
              <a:lnSpc>
                <a:spcPct val="80000"/>
              </a:lnSpc>
            </a:pPr>
            <a:r>
              <a:rPr lang="fr-FR" sz="2400" smtClean="0"/>
              <a:t>Protocole 4 : </a:t>
            </a:r>
          </a:p>
          <a:p>
            <a:pPr eaLnBrk="1" hangingPunct="1">
              <a:lnSpc>
                <a:spcPct val="80000"/>
              </a:lnSpc>
            </a:pPr>
            <a:r>
              <a:rPr lang="fr-FR" sz="2400" smtClean="0"/>
              <a:t>Le lavage des mains au savon (massage) pendant 20 secondes permet d'enlever une plus grande quantité de micro-organismes que le même lavage effectué pendant 10 secondes. Le temps de contact (c'est-à-dire le temps de massage) constitue donc un paramètre important à considérer pour déterminer l'efficacité du lavage des mains. </a:t>
            </a:r>
          </a:p>
        </p:txBody>
      </p:sp>
      <p:pic>
        <p:nvPicPr>
          <p:cNvPr id="18436" name="Picture 4" descr="C:\Documents and Settings\Administrateur\Mes documents\clé USB 27 12 08\lavage mains\Lavage des mains  ASEPT Sas_fichiers\image3.jpg"/>
          <p:cNvPicPr>
            <a:picLocks noChangeAspect="1" noChangeArrowheads="1"/>
          </p:cNvPicPr>
          <p:nvPr/>
        </p:nvPicPr>
        <p:blipFill>
          <a:blip r:link="rId3"/>
          <a:srcRect/>
          <a:stretch>
            <a:fillRect/>
          </a:stretch>
        </p:blipFill>
        <p:spPr bwMode="auto">
          <a:xfrm>
            <a:off x="468313" y="1628775"/>
            <a:ext cx="4032250" cy="3168650"/>
          </a:xfrm>
          <a:prstGeom prst="rect">
            <a:avLst/>
          </a:prstGeom>
          <a:noFill/>
          <a:ln w="9525">
            <a:noFill/>
            <a:miter lim="800000"/>
            <a:headEnd/>
            <a:tailEnd/>
          </a:ln>
        </p:spPr>
      </p:pic>
      <p:pic>
        <p:nvPicPr>
          <p:cNvPr id="18437" name="Picture 5" descr="C:\Documents and Settings\Administrateur\Mes documents\clé USB 27 12 08\lavage mains\Lavage des mains  ASEPT Sas_fichiers\image4.jpg"/>
          <p:cNvPicPr>
            <a:picLocks noChangeAspect="1" noChangeArrowheads="1"/>
          </p:cNvPicPr>
          <p:nvPr/>
        </p:nvPicPr>
        <p:blipFill>
          <a:blip r:link="rId4"/>
          <a:srcRect/>
          <a:stretch>
            <a:fillRect/>
          </a:stretch>
        </p:blipFill>
        <p:spPr bwMode="auto">
          <a:xfrm>
            <a:off x="468313" y="1628775"/>
            <a:ext cx="4032250" cy="3168650"/>
          </a:xfrm>
          <a:prstGeom prst="rect">
            <a:avLst/>
          </a:prstGeom>
          <a:noFill/>
          <a:ln w="9525">
            <a:noFill/>
            <a:miter lim="800000"/>
            <a:headEnd/>
            <a:tailEnd/>
          </a:ln>
        </p:spPr>
      </p:pic>
      <p:pic>
        <p:nvPicPr>
          <p:cNvPr id="18438" name="Picture 6" descr="C:\Documents and Settings\Administrateur\Mes documents\clé USB 27 12 08\lavage mains\Lavage des mains  ASEPT Sas_fichiers\image5.jpg"/>
          <p:cNvPicPr>
            <a:picLocks noChangeAspect="1" noChangeArrowheads="1"/>
          </p:cNvPicPr>
          <p:nvPr/>
        </p:nvPicPr>
        <p:blipFill>
          <a:blip r:link="rId5"/>
          <a:srcRect/>
          <a:stretch>
            <a:fillRect/>
          </a:stretch>
        </p:blipFill>
        <p:spPr bwMode="auto">
          <a:xfrm>
            <a:off x="468313" y="1628775"/>
            <a:ext cx="4032250" cy="3095625"/>
          </a:xfrm>
          <a:prstGeom prst="rect">
            <a:avLst/>
          </a:prstGeom>
          <a:noFill/>
          <a:ln w="9525">
            <a:noFill/>
            <a:miter lim="800000"/>
            <a:headEnd/>
            <a:tailEnd/>
          </a:ln>
        </p:spPr>
      </p:pic>
      <p:pic>
        <p:nvPicPr>
          <p:cNvPr id="18439" name="Picture 7" descr="C:\Documents and Settings\Administrateur\Mes documents\clé USB 27 12 08\lavage mains\Lavage des mains  ASEPT Sas_fichiers\image6.jpg"/>
          <p:cNvPicPr>
            <a:picLocks noChangeAspect="1" noChangeArrowheads="1"/>
          </p:cNvPicPr>
          <p:nvPr/>
        </p:nvPicPr>
        <p:blipFill>
          <a:blip r:link="rId6"/>
          <a:srcRect/>
          <a:stretch>
            <a:fillRect/>
          </a:stretch>
        </p:blipFill>
        <p:spPr bwMode="auto">
          <a:xfrm>
            <a:off x="468313" y="1628775"/>
            <a:ext cx="4032250" cy="3168650"/>
          </a:xfrm>
          <a:prstGeom prst="rect">
            <a:avLst/>
          </a:prstGeom>
          <a:noFill/>
          <a:ln w="9525">
            <a:noFill/>
            <a:miter lim="800000"/>
            <a:headEnd/>
            <a:tailEnd/>
          </a:ln>
        </p:spPr>
      </p:pic>
      <p:sp>
        <p:nvSpPr>
          <p:cNvPr id="18440" name="Rectangle 8"/>
          <p:cNvSpPr>
            <a:spLocks noGrp="1" noChangeArrowheads="1"/>
          </p:cNvSpPr>
          <p:nvPr>
            <p:ph type="title"/>
          </p:nvPr>
        </p:nvSpPr>
        <p:spPr>
          <a:noFill/>
        </p:spPr>
        <p:txBody>
          <a:bodyPr/>
          <a:lstStyle/>
          <a:p>
            <a:pPr eaLnBrk="1" hangingPunct="1"/>
            <a:r>
              <a:rPr lang="fr-FR" sz="3500" b="1" smtClean="0"/>
              <a:t>MODALITÉS DU LAVAGE DES MAINS </a:t>
            </a:r>
          </a:p>
        </p:txBody>
      </p:sp>
      <p:pic>
        <p:nvPicPr>
          <p:cNvPr id="18441" name="Picture 9" descr="E:\travail Djamel\bureau 10-07-2010\Images\Image5.jpg"/>
          <p:cNvPicPr>
            <a:picLocks noChangeAspect="1" noChangeArrowheads="1"/>
          </p:cNvPicPr>
          <p:nvPr/>
        </p:nvPicPr>
        <p:blipFill>
          <a:blip r:embed="rId7"/>
          <a:srcRect/>
          <a:stretch>
            <a:fillRect/>
          </a:stretch>
        </p:blipFill>
        <p:spPr bwMode="auto">
          <a:xfrm>
            <a:off x="395288" y="1773238"/>
            <a:ext cx="405765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sz="half" idx="1"/>
          </p:nvPr>
        </p:nvSpPr>
        <p:spPr>
          <a:xfrm>
            <a:off x="457200" y="1600200"/>
            <a:ext cx="4040188" cy="4525963"/>
          </a:xfrm>
        </p:spPr>
        <p:txBody>
          <a:bodyPr/>
          <a:lstStyle/>
          <a:p>
            <a:pPr eaLnBrk="1" hangingPunct="1">
              <a:lnSpc>
                <a:spcPct val="90000"/>
              </a:lnSpc>
            </a:pPr>
            <a:endParaRPr lang="fr-FR" sz="1600" smtClean="0"/>
          </a:p>
        </p:txBody>
      </p:sp>
      <p:sp>
        <p:nvSpPr>
          <p:cNvPr id="19459" name="Rectangle 3"/>
          <p:cNvSpPr>
            <a:spLocks noGrp="1" noChangeArrowheads="1"/>
          </p:cNvSpPr>
          <p:nvPr>
            <p:ph type="body" sz="half" idx="2"/>
          </p:nvPr>
        </p:nvSpPr>
        <p:spPr>
          <a:xfrm>
            <a:off x="4646613" y="1600200"/>
            <a:ext cx="4040187" cy="4525963"/>
          </a:xfrm>
          <a:ln>
            <a:solidFill>
              <a:schemeClr val="tx1"/>
            </a:solidFill>
          </a:ln>
        </p:spPr>
        <p:txBody>
          <a:bodyPr/>
          <a:lstStyle/>
          <a:p>
            <a:pPr eaLnBrk="1" hangingPunct="1">
              <a:lnSpc>
                <a:spcPct val="90000"/>
              </a:lnSpc>
            </a:pPr>
            <a:r>
              <a:rPr lang="fr-FR" sz="2400" u="sng" smtClean="0"/>
              <a:t>Protocole 5</a:t>
            </a:r>
            <a:r>
              <a:rPr lang="fr-FR" sz="2400" smtClean="0"/>
              <a:t> : </a:t>
            </a:r>
          </a:p>
          <a:p>
            <a:pPr eaLnBrk="1" hangingPunct="1">
              <a:lnSpc>
                <a:spcPct val="90000"/>
              </a:lnSpc>
            </a:pPr>
            <a:r>
              <a:rPr lang="fr-FR" sz="2400" u="sng" smtClean="0">
                <a:solidFill>
                  <a:schemeClr val="accent2"/>
                </a:solidFill>
              </a:rPr>
              <a:t>La friction</a:t>
            </a:r>
            <a:r>
              <a:rPr lang="fr-FR" sz="2400" smtClean="0"/>
              <a:t> des mains avec une solution désinfectante après le lavage au savon pendant 20 secondes diminue de façon significative la charge de micro-organismes des mains. </a:t>
            </a:r>
          </a:p>
          <a:p>
            <a:pPr eaLnBrk="1" hangingPunct="1">
              <a:lnSpc>
                <a:spcPct val="90000"/>
              </a:lnSpc>
            </a:pPr>
            <a:r>
              <a:rPr lang="fr-FR" sz="2400" smtClean="0"/>
              <a:t>Quelques petites colonies sont présentes. </a:t>
            </a:r>
          </a:p>
        </p:txBody>
      </p:sp>
      <p:pic>
        <p:nvPicPr>
          <p:cNvPr id="19460" name="Picture 4" descr="C:\Documents and Settings\Administrateur\Mes documents\clé USB 27 12 08\lavage mains\Lavage des mains  ASEPT Sas_fichiers\image3.jpg"/>
          <p:cNvPicPr>
            <a:picLocks noChangeAspect="1" noChangeArrowheads="1"/>
          </p:cNvPicPr>
          <p:nvPr/>
        </p:nvPicPr>
        <p:blipFill>
          <a:blip r:link="rId2"/>
          <a:srcRect/>
          <a:stretch>
            <a:fillRect/>
          </a:stretch>
        </p:blipFill>
        <p:spPr bwMode="auto">
          <a:xfrm>
            <a:off x="468313" y="1628775"/>
            <a:ext cx="4032250" cy="3168650"/>
          </a:xfrm>
          <a:prstGeom prst="rect">
            <a:avLst/>
          </a:prstGeom>
          <a:noFill/>
          <a:ln w="9525">
            <a:noFill/>
            <a:miter lim="800000"/>
            <a:headEnd/>
            <a:tailEnd/>
          </a:ln>
        </p:spPr>
      </p:pic>
      <p:pic>
        <p:nvPicPr>
          <p:cNvPr id="19461" name="Picture 5" descr="C:\Documents and Settings\Administrateur\Mes documents\clé USB 27 12 08\lavage mains\Lavage des mains  ASEPT Sas_fichiers\image4.jpg"/>
          <p:cNvPicPr>
            <a:picLocks noChangeAspect="1" noChangeArrowheads="1"/>
          </p:cNvPicPr>
          <p:nvPr/>
        </p:nvPicPr>
        <p:blipFill>
          <a:blip r:link="rId3"/>
          <a:srcRect/>
          <a:stretch>
            <a:fillRect/>
          </a:stretch>
        </p:blipFill>
        <p:spPr bwMode="auto">
          <a:xfrm>
            <a:off x="468313" y="1628775"/>
            <a:ext cx="4032250" cy="3168650"/>
          </a:xfrm>
          <a:prstGeom prst="rect">
            <a:avLst/>
          </a:prstGeom>
          <a:noFill/>
          <a:ln w="9525">
            <a:noFill/>
            <a:miter lim="800000"/>
            <a:headEnd/>
            <a:tailEnd/>
          </a:ln>
        </p:spPr>
      </p:pic>
      <p:pic>
        <p:nvPicPr>
          <p:cNvPr id="19462" name="Picture 6" descr="C:\Documents and Settings\Administrateur\Mes documents\clé USB 27 12 08\lavage mains\Lavage des mains  ASEPT Sas_fichiers\image5.jpg"/>
          <p:cNvPicPr>
            <a:picLocks noChangeAspect="1" noChangeArrowheads="1"/>
          </p:cNvPicPr>
          <p:nvPr/>
        </p:nvPicPr>
        <p:blipFill>
          <a:blip r:link="rId4"/>
          <a:srcRect/>
          <a:stretch>
            <a:fillRect/>
          </a:stretch>
        </p:blipFill>
        <p:spPr bwMode="auto">
          <a:xfrm>
            <a:off x="468313" y="1628775"/>
            <a:ext cx="4032250" cy="3095625"/>
          </a:xfrm>
          <a:prstGeom prst="rect">
            <a:avLst/>
          </a:prstGeom>
          <a:noFill/>
          <a:ln w="9525">
            <a:noFill/>
            <a:miter lim="800000"/>
            <a:headEnd/>
            <a:tailEnd/>
          </a:ln>
        </p:spPr>
      </p:pic>
      <p:pic>
        <p:nvPicPr>
          <p:cNvPr id="19463" name="Picture 7" descr="C:\Documents and Settings\Administrateur\Mes documents\clé USB 27 12 08\lavage mains\Lavage des mains  ASEPT Sas_fichiers\image6.jpg"/>
          <p:cNvPicPr>
            <a:picLocks noChangeAspect="1" noChangeArrowheads="1"/>
          </p:cNvPicPr>
          <p:nvPr/>
        </p:nvPicPr>
        <p:blipFill>
          <a:blip r:link="rId5"/>
          <a:srcRect/>
          <a:stretch>
            <a:fillRect/>
          </a:stretch>
        </p:blipFill>
        <p:spPr bwMode="auto">
          <a:xfrm>
            <a:off x="468313" y="1628775"/>
            <a:ext cx="4032250" cy="3168650"/>
          </a:xfrm>
          <a:prstGeom prst="rect">
            <a:avLst/>
          </a:prstGeom>
          <a:noFill/>
          <a:ln w="9525">
            <a:noFill/>
            <a:miter lim="800000"/>
            <a:headEnd/>
            <a:tailEnd/>
          </a:ln>
        </p:spPr>
      </p:pic>
      <p:pic>
        <p:nvPicPr>
          <p:cNvPr id="19464" name="Picture 8" descr="C:\Documents and Settings\Administrateur\Mes documents\clé USB 27 12 08\lavage mains\Lavage des mains  ASEPT Sas_fichiers\image7.jpg"/>
          <p:cNvPicPr>
            <a:picLocks noChangeAspect="1" noChangeArrowheads="1"/>
          </p:cNvPicPr>
          <p:nvPr/>
        </p:nvPicPr>
        <p:blipFill>
          <a:blip r:link="rId6"/>
          <a:srcRect/>
          <a:stretch>
            <a:fillRect/>
          </a:stretch>
        </p:blipFill>
        <p:spPr bwMode="auto">
          <a:xfrm>
            <a:off x="468313" y="1628775"/>
            <a:ext cx="4032250" cy="3168650"/>
          </a:xfrm>
          <a:prstGeom prst="rect">
            <a:avLst/>
          </a:prstGeom>
          <a:noFill/>
          <a:ln w="9525">
            <a:noFill/>
            <a:miter lim="800000"/>
            <a:headEnd/>
            <a:tailEnd/>
          </a:ln>
        </p:spPr>
      </p:pic>
      <p:sp>
        <p:nvSpPr>
          <p:cNvPr id="19465" name="Rectangle 9"/>
          <p:cNvSpPr>
            <a:spLocks noGrp="1" noChangeArrowheads="1"/>
          </p:cNvSpPr>
          <p:nvPr>
            <p:ph type="title"/>
          </p:nvPr>
        </p:nvSpPr>
        <p:spPr>
          <a:noFill/>
        </p:spPr>
        <p:txBody>
          <a:bodyPr/>
          <a:lstStyle/>
          <a:p>
            <a:pPr eaLnBrk="1" hangingPunct="1"/>
            <a:r>
              <a:rPr lang="fr-FR" sz="3500" b="1" smtClean="0"/>
              <a:t>MODALITÉS DU LAVAGE DES MAINS </a:t>
            </a:r>
          </a:p>
        </p:txBody>
      </p:sp>
      <p:pic>
        <p:nvPicPr>
          <p:cNvPr id="19466" name="Picture 10" descr="E:\travail Djamel\bureau 10-07-2010\Images\Image6.jpg"/>
          <p:cNvPicPr>
            <a:picLocks noChangeAspect="1" noChangeArrowheads="1"/>
          </p:cNvPicPr>
          <p:nvPr/>
        </p:nvPicPr>
        <p:blipFill>
          <a:blip r:embed="rId7"/>
          <a:srcRect/>
          <a:stretch>
            <a:fillRect/>
          </a:stretch>
        </p:blipFill>
        <p:spPr bwMode="auto">
          <a:xfrm>
            <a:off x="395288" y="1700213"/>
            <a:ext cx="405765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fr-FR" sz="3200" b="1" smtClean="0"/>
          </a:p>
        </p:txBody>
      </p:sp>
      <p:sp>
        <p:nvSpPr>
          <p:cNvPr id="20483" name="Rectangle 3"/>
          <p:cNvSpPr>
            <a:spLocks noGrp="1" noChangeArrowheads="1"/>
          </p:cNvSpPr>
          <p:nvPr>
            <p:ph type="body" sz="half" idx="1"/>
          </p:nvPr>
        </p:nvSpPr>
        <p:spPr>
          <a:xfrm>
            <a:off x="457200" y="1600200"/>
            <a:ext cx="4040188" cy="4525963"/>
          </a:xfrm>
        </p:spPr>
        <p:txBody>
          <a:bodyPr/>
          <a:lstStyle/>
          <a:p>
            <a:pPr eaLnBrk="1" hangingPunct="1">
              <a:lnSpc>
                <a:spcPct val="80000"/>
              </a:lnSpc>
            </a:pPr>
            <a:r>
              <a:rPr lang="fr-FR" sz="1600" smtClean="0"/>
              <a:t>Le bout des doigts (pulpe des doigts en particulier) n'est pas seulement l'endroit le plus tactile et le plus vascularisé de la main, c'est surtout l'endroit le plus représentatif de la présence de souillures sur les mains. L'exemple le plus connu est l'exemple physiologique banal, comme aller aux toilettes. Le bout des doigts est en contact semi-direct avec les fécès et ses milliards de micro-organismes, et par conséquent, il représente par excellence la surface à nettoyer. C'est aussi par l'intermédiaire du bout des doigts que l'on entre en contact avec les matières, les ustensiles et les matériels. </a:t>
            </a:r>
          </a:p>
        </p:txBody>
      </p:sp>
      <p:sp>
        <p:nvSpPr>
          <p:cNvPr id="20484" name="Rectangle 4"/>
          <p:cNvSpPr>
            <a:spLocks noGrp="1" noChangeArrowheads="1" noTextEdit="1"/>
          </p:cNvSpPr>
          <p:nvPr>
            <p:ph type="clipArt" sz="half" idx="2"/>
          </p:nvPr>
        </p:nvSpPr>
        <p:spPr>
          <a:xfrm>
            <a:off x="4646613" y="1600200"/>
            <a:ext cx="4040187" cy="4525963"/>
          </a:xfrm>
        </p:spPr>
      </p:sp>
      <p:pic>
        <p:nvPicPr>
          <p:cNvPr id="20485" name="Picture 5" descr="C:\Documents and Settings\Administrateur\Mes documents\clé USB 27 12 08\lavage mains\Lavage des mains  ASEPT Sas_fichiers\image2.jpg"/>
          <p:cNvPicPr>
            <a:picLocks noChangeAspect="1" noChangeArrowheads="1"/>
          </p:cNvPicPr>
          <p:nvPr/>
        </p:nvPicPr>
        <p:blipFill>
          <a:blip r:link="rId2"/>
          <a:srcRect/>
          <a:stretch>
            <a:fillRect/>
          </a:stretch>
        </p:blipFill>
        <p:spPr bwMode="auto">
          <a:xfrm>
            <a:off x="4643438" y="1628775"/>
            <a:ext cx="4032250" cy="4464050"/>
          </a:xfrm>
          <a:prstGeom prst="rect">
            <a:avLst/>
          </a:prstGeom>
          <a:noFill/>
          <a:ln w="9525">
            <a:noFill/>
            <a:miter lim="800000"/>
            <a:headEnd/>
            <a:tailEnd/>
          </a:ln>
        </p:spPr>
      </p:pic>
      <p:pic>
        <p:nvPicPr>
          <p:cNvPr id="20486" name="Picture 6" descr="E:\travail Djamel\bureau 10-07-2010\Images\Image7.jpg"/>
          <p:cNvPicPr>
            <a:picLocks noChangeAspect="1" noChangeArrowheads="1"/>
          </p:cNvPicPr>
          <p:nvPr/>
        </p:nvPicPr>
        <p:blipFill>
          <a:blip r:embed="rId3"/>
          <a:srcRect/>
          <a:stretch>
            <a:fillRect/>
          </a:stretch>
        </p:blipFill>
        <p:spPr bwMode="auto">
          <a:xfrm>
            <a:off x="4643438" y="1412875"/>
            <a:ext cx="4075112" cy="4513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fr-FR" sz="3200" b="1" smtClean="0"/>
          </a:p>
        </p:txBody>
      </p:sp>
      <p:sp>
        <p:nvSpPr>
          <p:cNvPr id="21507" name="Rectangle 3"/>
          <p:cNvSpPr>
            <a:spLocks noChangeArrowheads="1"/>
          </p:cNvSpPr>
          <p:nvPr>
            <p:ph sz="half" idx="1"/>
          </p:nvPr>
        </p:nvSpPr>
        <p:spPr>
          <a:xfrm>
            <a:off x="457200" y="1600200"/>
            <a:ext cx="4040188" cy="4525963"/>
          </a:xfrm>
        </p:spPr>
        <p:txBody>
          <a:bodyPr/>
          <a:lstStyle/>
          <a:p>
            <a:pPr eaLnBrk="1" hangingPunct="1"/>
            <a:endParaRPr lang="fr-FR" smtClean="0"/>
          </a:p>
        </p:txBody>
      </p:sp>
      <p:sp>
        <p:nvSpPr>
          <p:cNvPr id="21508" name="Rectangle 4"/>
          <p:cNvSpPr>
            <a:spLocks noGrp="1" noChangeArrowheads="1"/>
          </p:cNvSpPr>
          <p:nvPr>
            <p:ph sz="half" idx="2"/>
          </p:nvPr>
        </p:nvSpPr>
        <p:spPr>
          <a:xfrm>
            <a:off x="4646613" y="1600200"/>
            <a:ext cx="4040187" cy="4525963"/>
          </a:xfrm>
        </p:spPr>
        <p:txBody>
          <a:bodyPr/>
          <a:lstStyle/>
          <a:p>
            <a:pPr eaLnBrk="1" hangingPunct="1"/>
            <a:endParaRPr lang="fr-FR" smtClean="0"/>
          </a:p>
        </p:txBody>
      </p:sp>
      <p:pic>
        <p:nvPicPr>
          <p:cNvPr id="21509" name="Picture 5" descr="C:\Documents and Settings\Administrateur\Mes documents\clé USB 27 12 08\lavage mains\Lavage des mains  ASEPT Sas_fichiers\image9.jpg"/>
          <p:cNvPicPr>
            <a:picLocks noChangeAspect="1" noChangeArrowheads="1"/>
          </p:cNvPicPr>
          <p:nvPr/>
        </p:nvPicPr>
        <p:blipFill>
          <a:blip r:link="rId3"/>
          <a:srcRect/>
          <a:stretch>
            <a:fillRect/>
          </a:stretch>
        </p:blipFill>
        <p:spPr bwMode="auto">
          <a:xfrm>
            <a:off x="4716463" y="1628775"/>
            <a:ext cx="3968750" cy="4392613"/>
          </a:xfrm>
          <a:prstGeom prst="rect">
            <a:avLst/>
          </a:prstGeom>
          <a:noFill/>
          <a:ln w="9525">
            <a:noFill/>
            <a:miter lim="800000"/>
            <a:headEnd/>
            <a:tailEnd/>
          </a:ln>
        </p:spPr>
      </p:pic>
      <p:pic>
        <p:nvPicPr>
          <p:cNvPr id="21510" name="Picture 6" descr="C:\Documents and Settings\Administrateur\Mes documents\clé USB 27 12 08\lavage mains\Lavage des mains  ASEPT Sas_fichiers\image8.jpg"/>
          <p:cNvPicPr>
            <a:picLocks noChangeAspect="1" noChangeArrowheads="1"/>
          </p:cNvPicPr>
          <p:nvPr/>
        </p:nvPicPr>
        <p:blipFill>
          <a:blip r:link="rId4"/>
          <a:srcRect/>
          <a:stretch>
            <a:fillRect/>
          </a:stretch>
        </p:blipFill>
        <p:spPr bwMode="auto">
          <a:xfrm>
            <a:off x="468313" y="1628775"/>
            <a:ext cx="4032250" cy="4464050"/>
          </a:xfrm>
          <a:prstGeom prst="rect">
            <a:avLst/>
          </a:prstGeom>
          <a:noFill/>
          <a:ln w="9525">
            <a:noFill/>
            <a:miter lim="800000"/>
            <a:headEnd/>
            <a:tailEnd/>
          </a:ln>
        </p:spPr>
      </p:pic>
      <p:sp>
        <p:nvSpPr>
          <p:cNvPr id="21511" name="Text Box 7"/>
          <p:cNvSpPr txBox="1">
            <a:spLocks noChangeArrowheads="1"/>
          </p:cNvSpPr>
          <p:nvPr/>
        </p:nvSpPr>
        <p:spPr bwMode="auto">
          <a:xfrm>
            <a:off x="684213" y="6100763"/>
            <a:ext cx="8172450" cy="641350"/>
          </a:xfrm>
          <a:prstGeom prst="rect">
            <a:avLst/>
          </a:prstGeom>
          <a:noFill/>
          <a:ln w="9525">
            <a:noFill/>
            <a:miter lim="800000"/>
            <a:headEnd/>
            <a:tailEnd/>
          </a:ln>
        </p:spPr>
        <p:txBody>
          <a:bodyPr wrap="none">
            <a:spAutoFit/>
          </a:bodyPr>
          <a:lstStyle/>
          <a:p>
            <a:r>
              <a:rPr lang="fr-FR"/>
              <a:t> La contamination est principalement localisée sur les bouts des doigts (droite) </a:t>
            </a:r>
          </a:p>
          <a:p>
            <a:r>
              <a:rPr lang="fr-FR"/>
              <a:t>et non pas au centre de la paume de la main (gauche) </a:t>
            </a:r>
          </a:p>
        </p:txBody>
      </p:sp>
      <p:pic>
        <p:nvPicPr>
          <p:cNvPr id="21512" name="Picture 11" descr="E:\travail Djamel\bureau 10-07-2010\Images\Image8.jpg"/>
          <p:cNvPicPr>
            <a:picLocks noChangeAspect="1" noChangeArrowheads="1"/>
          </p:cNvPicPr>
          <p:nvPr/>
        </p:nvPicPr>
        <p:blipFill>
          <a:blip r:embed="rId5"/>
          <a:srcRect/>
          <a:stretch>
            <a:fillRect/>
          </a:stretch>
        </p:blipFill>
        <p:spPr bwMode="auto">
          <a:xfrm>
            <a:off x="395288" y="1484313"/>
            <a:ext cx="4049712" cy="4516437"/>
          </a:xfrm>
          <a:prstGeom prst="rect">
            <a:avLst/>
          </a:prstGeom>
          <a:noFill/>
          <a:ln w="9525">
            <a:noFill/>
            <a:miter lim="800000"/>
            <a:headEnd/>
            <a:tailEnd/>
          </a:ln>
        </p:spPr>
      </p:pic>
      <p:pic>
        <p:nvPicPr>
          <p:cNvPr id="21513" name="Picture 12" descr="E:\travail Djamel\bureau 10-07-2010\Images\Image9.jpg"/>
          <p:cNvPicPr>
            <a:picLocks noChangeAspect="1" noChangeArrowheads="1"/>
          </p:cNvPicPr>
          <p:nvPr/>
        </p:nvPicPr>
        <p:blipFill>
          <a:blip r:embed="rId6"/>
          <a:srcRect/>
          <a:stretch>
            <a:fillRect/>
          </a:stretch>
        </p:blipFill>
        <p:spPr bwMode="auto">
          <a:xfrm>
            <a:off x="4572000" y="1516063"/>
            <a:ext cx="3971925" cy="4433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404813"/>
            <a:ext cx="8153400" cy="973137"/>
          </a:xfrm>
          <a:prstGeom prst="rect">
            <a:avLst/>
          </a:prstGeom>
          <a:noFill/>
          <a:ln w="9525" algn="ctr">
            <a:noFill/>
            <a:miter lim="800000"/>
            <a:headEnd/>
            <a:tailEnd/>
          </a:ln>
        </p:spPr>
        <p:txBody>
          <a:bodyPr anchor="ctr"/>
          <a:lstStyle/>
          <a:p>
            <a:pPr algn="ctr"/>
            <a:r>
              <a:rPr lang="fr-FR" sz="3200" b="1">
                <a:solidFill>
                  <a:schemeClr val="tx2"/>
                </a:solidFill>
              </a:rPr>
              <a:t>GENÈSE DES INFECTIONS NOSOCOMIALES</a:t>
            </a:r>
          </a:p>
        </p:txBody>
      </p:sp>
      <p:sp>
        <p:nvSpPr>
          <p:cNvPr id="4099" name="Rectangle 3"/>
          <p:cNvSpPr>
            <a:spLocks noChangeArrowheads="1"/>
          </p:cNvSpPr>
          <p:nvPr/>
        </p:nvSpPr>
        <p:spPr bwMode="auto">
          <a:xfrm>
            <a:off x="914400" y="5562600"/>
            <a:ext cx="7848600" cy="457200"/>
          </a:xfrm>
          <a:prstGeom prst="rect">
            <a:avLst/>
          </a:prstGeom>
          <a:noFill/>
          <a:ln w="9525">
            <a:noFill/>
            <a:miter lim="800000"/>
            <a:headEnd/>
            <a:tailEnd/>
          </a:ln>
        </p:spPr>
        <p:txBody>
          <a:bodyPr lIns="92075" tIns="46038" rIns="92075" bIns="46038"/>
          <a:lstStyle/>
          <a:p>
            <a:pPr marL="342900" indent="-342900" algn="ctr">
              <a:spcBef>
                <a:spcPct val="20000"/>
              </a:spcBef>
              <a:buClr>
                <a:schemeClr val="tx1"/>
              </a:buClr>
              <a:buSzPct val="75000"/>
              <a:buFont typeface="Wingdings" pitchFamily="2" charset="2"/>
              <a:buNone/>
            </a:pPr>
            <a:r>
              <a:rPr lang="fr-FR" sz="2400" b="1">
                <a:latin typeface="Arial Narrow" pitchFamily="34" charset="0"/>
              </a:rPr>
              <a:t>HYGIENE DES MAINS = QUALITE ET SECURITE DES SOINS</a:t>
            </a:r>
          </a:p>
        </p:txBody>
      </p:sp>
      <p:pic>
        <p:nvPicPr>
          <p:cNvPr id="4100" name="Picture 4" descr="BD20112_"/>
          <p:cNvPicPr>
            <a:picLocks noChangeAspect="1" noChangeArrowheads="1"/>
          </p:cNvPicPr>
          <p:nvPr/>
        </p:nvPicPr>
        <p:blipFill>
          <a:blip r:embed="rId2"/>
          <a:srcRect/>
          <a:stretch>
            <a:fillRect/>
          </a:stretch>
        </p:blipFill>
        <p:spPr bwMode="auto">
          <a:xfrm>
            <a:off x="2971800" y="3124200"/>
            <a:ext cx="1981200" cy="1830388"/>
          </a:xfrm>
          <a:prstGeom prst="rect">
            <a:avLst/>
          </a:prstGeom>
          <a:noFill/>
          <a:ln w="9525">
            <a:noFill/>
            <a:miter lim="800000"/>
            <a:headEnd/>
            <a:tailEnd/>
          </a:ln>
        </p:spPr>
      </p:pic>
      <p:sp>
        <p:nvSpPr>
          <p:cNvPr id="4101" name="Text Box 5"/>
          <p:cNvSpPr txBox="1">
            <a:spLocks noChangeArrowheads="1"/>
          </p:cNvSpPr>
          <p:nvPr/>
        </p:nvSpPr>
        <p:spPr bwMode="auto">
          <a:xfrm>
            <a:off x="1676400" y="3200400"/>
            <a:ext cx="1371600" cy="457200"/>
          </a:xfrm>
          <a:prstGeom prst="rect">
            <a:avLst/>
          </a:prstGeom>
          <a:noFill/>
          <a:ln w="9525">
            <a:noFill/>
            <a:miter lim="800000"/>
            <a:headEnd/>
            <a:tailEnd/>
          </a:ln>
        </p:spPr>
        <p:txBody>
          <a:bodyPr>
            <a:spAutoFit/>
          </a:bodyPr>
          <a:lstStyle/>
          <a:p>
            <a:pPr>
              <a:spcBef>
                <a:spcPct val="50000"/>
              </a:spcBef>
            </a:pPr>
            <a:r>
              <a:rPr lang="fr-FR" sz="2400">
                <a:latin typeface="Showcard Gothic" pitchFamily="82" charset="0"/>
              </a:rPr>
              <a:t>Eau</a:t>
            </a:r>
          </a:p>
        </p:txBody>
      </p:sp>
      <p:sp>
        <p:nvSpPr>
          <p:cNvPr id="4102" name="Text Box 6"/>
          <p:cNvSpPr txBox="1">
            <a:spLocks noChangeArrowheads="1"/>
          </p:cNvSpPr>
          <p:nvPr/>
        </p:nvSpPr>
        <p:spPr bwMode="auto">
          <a:xfrm>
            <a:off x="4038600" y="2514600"/>
            <a:ext cx="838200" cy="457200"/>
          </a:xfrm>
          <a:prstGeom prst="rect">
            <a:avLst/>
          </a:prstGeom>
          <a:noFill/>
          <a:ln w="9525">
            <a:noFill/>
            <a:miter lim="800000"/>
            <a:headEnd/>
            <a:tailEnd/>
          </a:ln>
        </p:spPr>
        <p:txBody>
          <a:bodyPr>
            <a:spAutoFit/>
          </a:bodyPr>
          <a:lstStyle/>
          <a:p>
            <a:pPr>
              <a:spcBef>
                <a:spcPct val="50000"/>
              </a:spcBef>
            </a:pPr>
            <a:r>
              <a:rPr lang="fr-FR" sz="2400">
                <a:latin typeface="Showcard Gothic" pitchFamily="82" charset="0"/>
              </a:rPr>
              <a:t>AIR</a:t>
            </a:r>
          </a:p>
        </p:txBody>
      </p:sp>
      <p:sp>
        <p:nvSpPr>
          <p:cNvPr id="4103" name="Text Box 7"/>
          <p:cNvSpPr txBox="1">
            <a:spLocks noChangeArrowheads="1"/>
          </p:cNvSpPr>
          <p:nvPr/>
        </p:nvSpPr>
        <p:spPr bwMode="auto">
          <a:xfrm>
            <a:off x="1524000" y="4953000"/>
            <a:ext cx="914400" cy="457200"/>
          </a:xfrm>
          <a:prstGeom prst="rect">
            <a:avLst/>
          </a:prstGeom>
          <a:noFill/>
          <a:ln w="9525">
            <a:noFill/>
            <a:miter lim="800000"/>
            <a:headEnd/>
            <a:tailEnd/>
          </a:ln>
        </p:spPr>
        <p:txBody>
          <a:bodyPr>
            <a:spAutoFit/>
          </a:bodyPr>
          <a:lstStyle/>
          <a:p>
            <a:pPr algn="ctr">
              <a:spcBef>
                <a:spcPct val="50000"/>
              </a:spcBef>
            </a:pPr>
            <a:r>
              <a:rPr lang="fr-FR" sz="2400">
                <a:latin typeface="Showcard Gothic" pitchFamily="82" charset="0"/>
              </a:rPr>
              <a:t>DM</a:t>
            </a:r>
          </a:p>
        </p:txBody>
      </p:sp>
      <p:sp>
        <p:nvSpPr>
          <p:cNvPr id="4104" name="AutoShape 8"/>
          <p:cNvSpPr>
            <a:spLocks noChangeArrowheads="1"/>
          </p:cNvSpPr>
          <p:nvPr/>
        </p:nvSpPr>
        <p:spPr bwMode="auto">
          <a:xfrm rot="-1525720">
            <a:off x="2057400" y="3733800"/>
            <a:ext cx="457200" cy="685800"/>
          </a:xfrm>
          <a:prstGeom prst="curvedRightArrow">
            <a:avLst>
              <a:gd name="adj1" fmla="val 30000"/>
              <a:gd name="adj2" fmla="val 60000"/>
              <a:gd name="adj3" fmla="val 33333"/>
            </a:avLst>
          </a:prstGeom>
          <a:solidFill>
            <a:schemeClr val="accent1"/>
          </a:solidFill>
          <a:ln w="9525">
            <a:solidFill>
              <a:schemeClr val="tx1"/>
            </a:solidFill>
            <a:miter lim="800000"/>
            <a:headEnd/>
            <a:tailEnd/>
          </a:ln>
        </p:spPr>
        <p:txBody>
          <a:bodyPr wrap="none" anchor="ctr"/>
          <a:lstStyle/>
          <a:p>
            <a:endParaRPr lang="fr-FR"/>
          </a:p>
        </p:txBody>
      </p:sp>
      <p:sp>
        <p:nvSpPr>
          <p:cNvPr id="4105" name="Text Box 9"/>
          <p:cNvSpPr txBox="1">
            <a:spLocks noChangeArrowheads="1"/>
          </p:cNvSpPr>
          <p:nvPr/>
        </p:nvSpPr>
        <p:spPr bwMode="auto">
          <a:xfrm>
            <a:off x="5562600" y="4800600"/>
            <a:ext cx="3581400" cy="457200"/>
          </a:xfrm>
          <a:prstGeom prst="rect">
            <a:avLst/>
          </a:prstGeom>
          <a:noFill/>
          <a:ln w="9525">
            <a:noFill/>
            <a:miter lim="800000"/>
            <a:headEnd/>
            <a:tailEnd/>
          </a:ln>
        </p:spPr>
        <p:txBody>
          <a:bodyPr>
            <a:spAutoFit/>
          </a:bodyPr>
          <a:lstStyle/>
          <a:p>
            <a:pPr>
              <a:spcBef>
                <a:spcPct val="20000"/>
              </a:spcBef>
              <a:buClr>
                <a:schemeClr val="tx1"/>
              </a:buClr>
              <a:buSzPct val="75000"/>
              <a:buFont typeface="Wingdings" pitchFamily="2" charset="2"/>
              <a:buNone/>
            </a:pPr>
            <a:r>
              <a:rPr lang="fr-FR" sz="2400">
                <a:latin typeface="Showcard Gothic" pitchFamily="82" charset="0"/>
              </a:rPr>
              <a:t>MATERIELS  DE SOINS</a:t>
            </a:r>
          </a:p>
        </p:txBody>
      </p:sp>
      <p:sp>
        <p:nvSpPr>
          <p:cNvPr id="4106" name="Text Box 10"/>
          <p:cNvSpPr txBox="1">
            <a:spLocks noChangeArrowheads="1"/>
          </p:cNvSpPr>
          <p:nvPr/>
        </p:nvSpPr>
        <p:spPr bwMode="auto">
          <a:xfrm>
            <a:off x="6096000" y="3124200"/>
            <a:ext cx="1371600" cy="466725"/>
          </a:xfrm>
          <a:prstGeom prst="rect">
            <a:avLst/>
          </a:prstGeom>
          <a:noFill/>
          <a:ln w="9525">
            <a:solidFill>
              <a:schemeClr val="tx1"/>
            </a:solidFill>
            <a:miter lim="800000"/>
            <a:headEnd/>
            <a:tailEnd/>
          </a:ln>
        </p:spPr>
        <p:txBody>
          <a:bodyPr>
            <a:spAutoFit/>
          </a:bodyPr>
          <a:lstStyle/>
          <a:p>
            <a:pPr>
              <a:spcBef>
                <a:spcPct val="50000"/>
              </a:spcBef>
            </a:pPr>
            <a:r>
              <a:rPr lang="fr-FR" sz="2400">
                <a:solidFill>
                  <a:srgbClr val="FF3300"/>
                </a:solidFill>
                <a:latin typeface="Showcard Gothic" pitchFamily="82" charset="0"/>
              </a:rPr>
              <a:t>MAINS</a:t>
            </a:r>
          </a:p>
        </p:txBody>
      </p:sp>
      <p:sp>
        <p:nvSpPr>
          <p:cNvPr id="4107" name="AutoShape 11"/>
          <p:cNvSpPr>
            <a:spLocks noChangeArrowheads="1"/>
          </p:cNvSpPr>
          <p:nvPr/>
        </p:nvSpPr>
        <p:spPr bwMode="auto">
          <a:xfrm>
            <a:off x="5029200" y="2743200"/>
            <a:ext cx="381000" cy="685800"/>
          </a:xfrm>
          <a:prstGeom prst="curvedLeftArrow">
            <a:avLst>
              <a:gd name="adj1" fmla="val 36000"/>
              <a:gd name="adj2" fmla="val 72000"/>
              <a:gd name="adj3" fmla="val 33333"/>
            </a:avLst>
          </a:prstGeom>
          <a:solidFill>
            <a:schemeClr val="accent1"/>
          </a:solidFill>
          <a:ln w="9525">
            <a:solidFill>
              <a:schemeClr val="tx1"/>
            </a:solidFill>
            <a:miter lim="800000"/>
            <a:headEnd/>
            <a:tailEnd/>
          </a:ln>
        </p:spPr>
        <p:txBody>
          <a:bodyPr wrap="none" anchor="ctr"/>
          <a:lstStyle/>
          <a:p>
            <a:endParaRPr lang="fr-FR"/>
          </a:p>
        </p:txBody>
      </p:sp>
      <p:sp>
        <p:nvSpPr>
          <p:cNvPr id="4108" name="AutoShape 12"/>
          <p:cNvSpPr>
            <a:spLocks noChangeArrowheads="1"/>
          </p:cNvSpPr>
          <p:nvPr/>
        </p:nvSpPr>
        <p:spPr bwMode="auto">
          <a:xfrm rot="2414908">
            <a:off x="5410200" y="3505200"/>
            <a:ext cx="457200" cy="1295400"/>
          </a:xfrm>
          <a:prstGeom prst="curvedLeftArrow">
            <a:avLst>
              <a:gd name="adj1" fmla="val 56667"/>
              <a:gd name="adj2" fmla="val 113333"/>
              <a:gd name="adj3" fmla="val 33333"/>
            </a:avLst>
          </a:prstGeom>
          <a:solidFill>
            <a:schemeClr val="bg2"/>
          </a:solidFill>
          <a:ln w="9525">
            <a:solidFill>
              <a:schemeClr val="tx1"/>
            </a:solidFill>
            <a:miter lim="800000"/>
            <a:headEnd/>
            <a:tailEnd/>
          </a:ln>
        </p:spPr>
        <p:txBody>
          <a:bodyPr wrap="none" anchor="ctr"/>
          <a:lstStyle/>
          <a:p>
            <a:endParaRPr lang="fr-FR"/>
          </a:p>
        </p:txBody>
      </p:sp>
      <p:sp>
        <p:nvSpPr>
          <p:cNvPr id="4109" name="AutoShape 13"/>
          <p:cNvSpPr>
            <a:spLocks noChangeArrowheads="1"/>
          </p:cNvSpPr>
          <p:nvPr/>
        </p:nvSpPr>
        <p:spPr bwMode="auto">
          <a:xfrm rot="-1464999">
            <a:off x="2514600" y="5105400"/>
            <a:ext cx="533400" cy="304800"/>
          </a:xfrm>
          <a:prstGeom prst="curvedUpArrow">
            <a:avLst>
              <a:gd name="adj1" fmla="val 35000"/>
              <a:gd name="adj2" fmla="val 70000"/>
              <a:gd name="adj3" fmla="val 33333"/>
            </a:avLst>
          </a:prstGeom>
          <a:solidFill>
            <a:schemeClr val="bg2"/>
          </a:solidFill>
          <a:ln w="9525">
            <a:solidFill>
              <a:schemeClr val="tx1"/>
            </a:solidFill>
            <a:miter lim="800000"/>
            <a:headEnd/>
            <a:tailEnd/>
          </a:ln>
        </p:spPr>
        <p:txBody>
          <a:bodyPr wrap="none" anchor="ctr"/>
          <a:lstStyle/>
          <a:p>
            <a:endParaRPr lang="fr-FR"/>
          </a:p>
        </p:txBody>
      </p:sp>
      <p:sp>
        <p:nvSpPr>
          <p:cNvPr id="4110" name="AutoShape 14"/>
          <p:cNvSpPr>
            <a:spLocks noChangeArrowheads="1"/>
          </p:cNvSpPr>
          <p:nvPr/>
        </p:nvSpPr>
        <p:spPr bwMode="auto">
          <a:xfrm rot="-9656704">
            <a:off x="4800600" y="4953000"/>
            <a:ext cx="533400" cy="381000"/>
          </a:xfrm>
          <a:prstGeom prst="curvedDownArrow">
            <a:avLst>
              <a:gd name="adj1" fmla="val 28000"/>
              <a:gd name="adj2" fmla="val 56000"/>
              <a:gd name="adj3" fmla="val 33333"/>
            </a:avLst>
          </a:prstGeom>
          <a:solidFill>
            <a:schemeClr val="bg2"/>
          </a:solidFill>
          <a:ln w="9525">
            <a:solidFill>
              <a:schemeClr val="tx1"/>
            </a:solidFill>
            <a:miter lim="800000"/>
            <a:headEnd/>
            <a:tailEnd/>
          </a:ln>
        </p:spPr>
        <p:txBody>
          <a:bodyPr wrap="none" anchor="ctr"/>
          <a:lstStyle/>
          <a:p>
            <a:endParaRPr lang="fr-FR"/>
          </a:p>
        </p:txBody>
      </p:sp>
      <p:sp>
        <p:nvSpPr>
          <p:cNvPr id="4111" name="Text Box 15"/>
          <p:cNvSpPr txBox="1">
            <a:spLocks noChangeArrowheads="1"/>
          </p:cNvSpPr>
          <p:nvPr/>
        </p:nvSpPr>
        <p:spPr bwMode="auto">
          <a:xfrm>
            <a:off x="7419975" y="3160713"/>
            <a:ext cx="896938" cy="519112"/>
          </a:xfrm>
          <a:prstGeom prst="rect">
            <a:avLst/>
          </a:prstGeom>
          <a:noFill/>
          <a:ln w="9525">
            <a:noFill/>
            <a:miter lim="800000"/>
            <a:headEnd/>
            <a:tailEnd/>
          </a:ln>
        </p:spPr>
        <p:txBody>
          <a:bodyPr wrap="none">
            <a:spAutoFit/>
          </a:bodyPr>
          <a:lstStyle/>
          <a:p>
            <a:r>
              <a:rPr lang="fr-FR" sz="2800"/>
              <a:t>80%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normAutofit fontScale="90000"/>
          </a:bodyPr>
          <a:lstStyle/>
          <a:p>
            <a:pPr eaLnBrk="1" hangingPunct="1"/>
            <a:r>
              <a:rPr lang="fr-FR" sz="3500" b="1" smtClean="0"/>
              <a:t>ZONES OUBLIÉES LORS DU LAVAGE DES MAINS</a:t>
            </a:r>
          </a:p>
        </p:txBody>
      </p:sp>
      <p:sp>
        <p:nvSpPr>
          <p:cNvPr id="22531" name="Rectangle 3"/>
          <p:cNvSpPr>
            <a:spLocks noGrp="1" noChangeArrowheads="1"/>
          </p:cNvSpPr>
          <p:nvPr>
            <p:ph sz="half" idx="1"/>
          </p:nvPr>
        </p:nvSpPr>
        <p:spPr>
          <a:xfrm>
            <a:off x="457200" y="1600200"/>
            <a:ext cx="8229600" cy="2182813"/>
          </a:xfrm>
        </p:spPr>
        <p:txBody>
          <a:bodyPr/>
          <a:lstStyle/>
          <a:p>
            <a:pPr eaLnBrk="1" hangingPunct="1"/>
            <a:endParaRPr lang="fr-FR" sz="2800" smtClean="0"/>
          </a:p>
        </p:txBody>
      </p:sp>
      <p:sp>
        <p:nvSpPr>
          <p:cNvPr id="22532" name="Rectangle 4"/>
          <p:cNvSpPr>
            <a:spLocks noGrp="1" noChangeArrowheads="1"/>
          </p:cNvSpPr>
          <p:nvPr>
            <p:ph type="body" sz="half" idx="2"/>
          </p:nvPr>
        </p:nvSpPr>
        <p:spPr>
          <a:xfrm>
            <a:off x="457200" y="3940175"/>
            <a:ext cx="8229600" cy="2185988"/>
          </a:xfrm>
        </p:spPr>
        <p:txBody>
          <a:bodyPr/>
          <a:lstStyle/>
          <a:p>
            <a:pPr eaLnBrk="1" hangingPunct="1"/>
            <a:endParaRPr lang="fr-FR" sz="2800" smtClean="0"/>
          </a:p>
        </p:txBody>
      </p:sp>
      <p:pic>
        <p:nvPicPr>
          <p:cNvPr id="22533" name="Picture 5" descr="C:\Documents and Settings\Administrateur\Mes documents\clé USB 27 12 08\lavage mains\Lavage des mains  ASEPT Sas_fichiers\image11.jpg"/>
          <p:cNvPicPr>
            <a:picLocks noChangeAspect="1" noChangeArrowheads="1"/>
          </p:cNvPicPr>
          <p:nvPr/>
        </p:nvPicPr>
        <p:blipFill>
          <a:blip r:link="rId2"/>
          <a:srcRect/>
          <a:stretch>
            <a:fillRect/>
          </a:stretch>
        </p:blipFill>
        <p:spPr bwMode="auto">
          <a:xfrm>
            <a:off x="395288" y="1557338"/>
            <a:ext cx="8280400" cy="4608512"/>
          </a:xfrm>
          <a:prstGeom prst="rect">
            <a:avLst/>
          </a:prstGeom>
          <a:noFill/>
          <a:ln w="9525">
            <a:noFill/>
            <a:miter lim="800000"/>
            <a:headEnd/>
            <a:tailEnd/>
          </a:ln>
        </p:spPr>
      </p:pic>
      <p:pic>
        <p:nvPicPr>
          <p:cNvPr id="22534" name="Picture 6" descr="E:\travail Djamel\bureau 10-07-2010\Images\Image10.jpg"/>
          <p:cNvPicPr>
            <a:picLocks noChangeAspect="1" noChangeArrowheads="1"/>
          </p:cNvPicPr>
          <p:nvPr/>
        </p:nvPicPr>
        <p:blipFill>
          <a:blip r:embed="rId3"/>
          <a:srcRect/>
          <a:stretch>
            <a:fillRect/>
          </a:stretch>
        </p:blipFill>
        <p:spPr bwMode="auto">
          <a:xfrm>
            <a:off x="409575" y="1628775"/>
            <a:ext cx="8323263" cy="4633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28600"/>
            <a:ext cx="9144000" cy="609600"/>
          </a:xfrm>
          <a:noFill/>
        </p:spPr>
        <p:txBody>
          <a:bodyPr>
            <a:normAutofit fontScale="90000"/>
          </a:bodyPr>
          <a:lstStyle/>
          <a:p>
            <a:pPr eaLnBrk="1" hangingPunct="1"/>
            <a:r>
              <a:rPr lang="fr-FR" sz="3500" b="1" smtClean="0"/>
              <a:t>RISQUES LIÉS AU PORT DE BIJOUX</a:t>
            </a:r>
          </a:p>
        </p:txBody>
      </p:sp>
      <p:sp>
        <p:nvSpPr>
          <p:cNvPr id="23555" name="Rectangle 3"/>
          <p:cNvSpPr>
            <a:spLocks noGrp="1" noChangeArrowheads="1"/>
          </p:cNvSpPr>
          <p:nvPr>
            <p:ph type="body" idx="1"/>
          </p:nvPr>
        </p:nvSpPr>
        <p:spPr/>
        <p:txBody>
          <a:bodyPr/>
          <a:lstStyle/>
          <a:p>
            <a:pPr marL="350838" indent="-350838" defTabSz="936625" eaLnBrk="1" hangingPunct="1">
              <a:lnSpc>
                <a:spcPct val="90000"/>
              </a:lnSpc>
              <a:buClr>
                <a:srgbClr val="FFFF99"/>
              </a:buClr>
            </a:pPr>
            <a:r>
              <a:rPr lang="fr-FR" sz="2700" smtClean="0"/>
              <a:t>Il semblerait que  le port de bagues interfère sur l ’efficacité du lavage de mains</a:t>
            </a:r>
          </a:p>
          <a:p>
            <a:pPr marL="350838" indent="-350838" defTabSz="936625" eaLnBrk="1" hangingPunct="1">
              <a:lnSpc>
                <a:spcPct val="90000"/>
              </a:lnSpc>
              <a:buClr>
                <a:srgbClr val="FFFF99"/>
              </a:buClr>
              <a:buFontTx/>
              <a:buNone/>
            </a:pPr>
            <a:r>
              <a:rPr lang="fr-FR" sz="1800" i="1" smtClean="0"/>
              <a:t>      Saint Laurent P. et al., Abstract VIIIème congrès SFHH, juin 1997</a:t>
            </a:r>
            <a:r>
              <a:rPr lang="fr-FR" sz="1700" i="1" smtClean="0">
                <a:solidFill>
                  <a:srgbClr val="3366FF"/>
                </a:solidFill>
              </a:rPr>
              <a:t> </a:t>
            </a:r>
          </a:p>
          <a:p>
            <a:pPr marL="350838" indent="-350838" defTabSz="936625" eaLnBrk="1" hangingPunct="1">
              <a:lnSpc>
                <a:spcPct val="90000"/>
              </a:lnSpc>
              <a:buClr>
                <a:srgbClr val="FFFF99"/>
              </a:buClr>
              <a:buFontTx/>
              <a:buNone/>
            </a:pPr>
            <a:endParaRPr lang="fr-FR" sz="1700" i="1" smtClean="0">
              <a:solidFill>
                <a:srgbClr val="3366FF"/>
              </a:solidFill>
            </a:endParaRPr>
          </a:p>
          <a:p>
            <a:pPr marL="350838" indent="-350838" defTabSz="936625" eaLnBrk="1" hangingPunct="1">
              <a:lnSpc>
                <a:spcPct val="90000"/>
              </a:lnSpc>
              <a:buClr>
                <a:srgbClr val="FFFF99"/>
              </a:buClr>
              <a:buFontTx/>
              <a:buNone/>
            </a:pPr>
            <a:endParaRPr lang="fr-FR" sz="1700" i="1" smtClean="0">
              <a:solidFill>
                <a:srgbClr val="3366FF"/>
              </a:solidFill>
            </a:endParaRPr>
          </a:p>
          <a:p>
            <a:pPr marL="350838" indent="-350838" defTabSz="936625" eaLnBrk="1" hangingPunct="1">
              <a:lnSpc>
                <a:spcPct val="90000"/>
              </a:lnSpc>
              <a:buClr>
                <a:srgbClr val="FFFF99"/>
              </a:buClr>
            </a:pPr>
            <a:r>
              <a:rPr lang="fr-FR" sz="2700" smtClean="0"/>
              <a:t>La zone cutanée au regard des bagues est le siège d’une </a:t>
            </a:r>
            <a:r>
              <a:rPr lang="fr-FR" sz="2700" u="sng" smtClean="0"/>
              <a:t>augmentation importante du nombre</a:t>
            </a:r>
            <a:r>
              <a:rPr lang="fr-FR" sz="2700" smtClean="0"/>
              <a:t> </a:t>
            </a:r>
            <a:r>
              <a:rPr lang="fr-FR" sz="2700" u="sng" smtClean="0"/>
              <a:t>de bactéries</a:t>
            </a:r>
            <a:r>
              <a:rPr lang="fr-FR" sz="2700" smtClean="0"/>
              <a:t>, parmi celles-ci ont été isolés des germes responsables d ’infections nosocomiales </a:t>
            </a:r>
          </a:p>
          <a:p>
            <a:pPr marL="350838" indent="-350838" defTabSz="936625" eaLnBrk="1" hangingPunct="1">
              <a:lnSpc>
                <a:spcPct val="90000"/>
              </a:lnSpc>
              <a:buClr>
                <a:srgbClr val="FFFF99"/>
              </a:buClr>
            </a:pPr>
            <a:endParaRPr lang="fr-FR" sz="27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828675" y="404813"/>
            <a:ext cx="7127875" cy="641350"/>
          </a:xfrm>
          <a:prstGeom prst="rect">
            <a:avLst/>
          </a:prstGeom>
          <a:noFill/>
          <a:ln w="9525" algn="ctr">
            <a:noFill/>
            <a:miter lim="800000"/>
            <a:headEnd/>
            <a:tailEnd/>
          </a:ln>
        </p:spPr>
        <p:txBody>
          <a:bodyPr anchor="ctr"/>
          <a:lstStyle/>
          <a:p>
            <a:pPr algn="ctr"/>
            <a:r>
              <a:rPr lang="fr-FR" sz="3200" b="1">
                <a:solidFill>
                  <a:schemeClr val="tx2"/>
                </a:solidFill>
              </a:rPr>
              <a:t>CULTURE DE BIJOUX : ALLIANCE</a:t>
            </a:r>
          </a:p>
        </p:txBody>
      </p:sp>
      <p:pic>
        <p:nvPicPr>
          <p:cNvPr id="24579" name="Picture 3"/>
          <p:cNvPicPr>
            <a:picLocks noChangeAspect="1" noChangeArrowheads="1"/>
          </p:cNvPicPr>
          <p:nvPr/>
        </p:nvPicPr>
        <p:blipFill>
          <a:blip r:embed="rId3"/>
          <a:srcRect/>
          <a:stretch>
            <a:fillRect/>
          </a:stretch>
        </p:blipFill>
        <p:spPr bwMode="auto">
          <a:xfrm>
            <a:off x="1162050" y="1403350"/>
            <a:ext cx="6819900" cy="4057650"/>
          </a:xfrm>
          <a:prstGeom prst="rect">
            <a:avLst/>
          </a:prstGeom>
          <a:noFill/>
          <a:ln w="9525">
            <a:noFill/>
            <a:miter lim="800000"/>
            <a:headEnd/>
            <a:tailEnd/>
          </a:ln>
        </p:spPr>
      </p:pic>
      <p:sp>
        <p:nvSpPr>
          <p:cNvPr id="24580" name="Text Box 4"/>
          <p:cNvSpPr txBox="1">
            <a:spLocks noChangeArrowheads="1"/>
          </p:cNvSpPr>
          <p:nvPr/>
        </p:nvSpPr>
        <p:spPr bwMode="auto">
          <a:xfrm>
            <a:off x="1619250" y="5876925"/>
            <a:ext cx="184150" cy="366713"/>
          </a:xfrm>
          <a:prstGeom prst="rect">
            <a:avLst/>
          </a:prstGeom>
          <a:noFill/>
          <a:ln w="9525">
            <a:noFill/>
            <a:miter lim="800000"/>
            <a:headEnd/>
            <a:tailEnd/>
          </a:ln>
        </p:spPr>
        <p:txBody>
          <a:bodyPr>
            <a:spAutoFit/>
          </a:bodyPr>
          <a:lstStyle/>
          <a:p>
            <a:pPr>
              <a:spcBef>
                <a:spcPct val="50000"/>
              </a:spcBef>
            </a:pPr>
            <a:endParaRPr lang="fr-FR">
              <a:latin typeface="Franklin Gothic Dem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6848475" y="2924175"/>
            <a:ext cx="184150" cy="325438"/>
          </a:xfrm>
          <a:prstGeom prst="rect">
            <a:avLst/>
          </a:prstGeom>
          <a:noFill/>
          <a:ln w="9525">
            <a:noFill/>
            <a:miter lim="800000"/>
            <a:headEnd/>
            <a:tailEnd/>
          </a:ln>
        </p:spPr>
        <p:txBody>
          <a:bodyPr wrap="none">
            <a:spAutoFit/>
          </a:bodyPr>
          <a:lstStyle/>
          <a:p>
            <a:pPr algn="ctr">
              <a:lnSpc>
                <a:spcPct val="85000"/>
              </a:lnSpc>
            </a:pPr>
            <a:endParaRPr lang="fr-FR">
              <a:latin typeface="Franklin Gothic Demi" pitchFamily="34" charset="0"/>
            </a:endParaRPr>
          </a:p>
        </p:txBody>
      </p:sp>
      <p:sp>
        <p:nvSpPr>
          <p:cNvPr id="25603" name="Text Box 3"/>
          <p:cNvSpPr txBox="1">
            <a:spLocks noChangeArrowheads="1"/>
          </p:cNvSpPr>
          <p:nvPr/>
        </p:nvSpPr>
        <p:spPr bwMode="auto">
          <a:xfrm>
            <a:off x="468313" y="549275"/>
            <a:ext cx="8280400" cy="641350"/>
          </a:xfrm>
          <a:prstGeom prst="rect">
            <a:avLst/>
          </a:prstGeom>
          <a:noFill/>
          <a:ln w="9525" algn="ctr">
            <a:noFill/>
            <a:miter lim="800000"/>
            <a:headEnd/>
            <a:tailEnd/>
          </a:ln>
        </p:spPr>
        <p:txBody>
          <a:bodyPr anchor="ctr"/>
          <a:lstStyle/>
          <a:p>
            <a:pPr algn="ctr"/>
            <a:r>
              <a:rPr lang="fr-FR" sz="3200" b="1">
                <a:solidFill>
                  <a:schemeClr val="tx2"/>
                </a:solidFill>
              </a:rPr>
              <a:t>CULTURES DE BIJOUX : ALLIANCE</a:t>
            </a:r>
          </a:p>
        </p:txBody>
      </p:sp>
      <p:pic>
        <p:nvPicPr>
          <p:cNvPr id="25604" name="Picture 4"/>
          <p:cNvPicPr>
            <a:picLocks noChangeAspect="1" noChangeArrowheads="1"/>
          </p:cNvPicPr>
          <p:nvPr/>
        </p:nvPicPr>
        <p:blipFill>
          <a:blip r:embed="rId3"/>
          <a:srcRect/>
          <a:stretch>
            <a:fillRect/>
          </a:stretch>
        </p:blipFill>
        <p:spPr bwMode="auto">
          <a:xfrm>
            <a:off x="990600" y="1379538"/>
            <a:ext cx="7162800" cy="410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468313" y="333375"/>
            <a:ext cx="8280400" cy="641350"/>
          </a:xfrm>
          <a:prstGeom prst="rect">
            <a:avLst/>
          </a:prstGeom>
          <a:noFill/>
          <a:ln w="9525" algn="ctr">
            <a:noFill/>
            <a:miter lim="800000"/>
            <a:headEnd/>
            <a:tailEnd/>
          </a:ln>
        </p:spPr>
        <p:txBody>
          <a:bodyPr anchor="ctr"/>
          <a:lstStyle/>
          <a:p>
            <a:pPr algn="ctr"/>
            <a:r>
              <a:rPr lang="fr-FR" sz="3200" b="1">
                <a:solidFill>
                  <a:schemeClr val="tx2"/>
                </a:solidFill>
              </a:rPr>
              <a:t>CULTURE DE BIJOUX</a:t>
            </a:r>
          </a:p>
        </p:txBody>
      </p:sp>
      <p:pic>
        <p:nvPicPr>
          <p:cNvPr id="26627" name="Picture 3"/>
          <p:cNvPicPr>
            <a:picLocks noChangeAspect="1" noChangeArrowheads="1"/>
          </p:cNvPicPr>
          <p:nvPr/>
        </p:nvPicPr>
        <p:blipFill>
          <a:blip r:embed="rId3"/>
          <a:srcRect/>
          <a:stretch>
            <a:fillRect/>
          </a:stretch>
        </p:blipFill>
        <p:spPr bwMode="auto">
          <a:xfrm>
            <a:off x="1023938" y="1422400"/>
            <a:ext cx="7096125" cy="4019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95288" y="333375"/>
            <a:ext cx="8280400" cy="641350"/>
          </a:xfrm>
          <a:prstGeom prst="rect">
            <a:avLst/>
          </a:prstGeom>
          <a:noFill/>
          <a:ln w="9525" algn="ctr">
            <a:noFill/>
            <a:miter lim="800000"/>
            <a:headEnd/>
            <a:tailEnd/>
          </a:ln>
        </p:spPr>
        <p:txBody>
          <a:bodyPr anchor="ctr"/>
          <a:lstStyle/>
          <a:p>
            <a:pPr algn="ctr"/>
            <a:r>
              <a:rPr lang="fr-FR" sz="3200" b="1">
                <a:solidFill>
                  <a:schemeClr val="tx2"/>
                </a:solidFill>
              </a:rPr>
              <a:t>CULTURE DE BIJOUX</a:t>
            </a:r>
          </a:p>
        </p:txBody>
      </p:sp>
      <p:pic>
        <p:nvPicPr>
          <p:cNvPr id="27651" name="Picture 3"/>
          <p:cNvPicPr>
            <a:picLocks noChangeAspect="1" noChangeArrowheads="1"/>
          </p:cNvPicPr>
          <p:nvPr/>
        </p:nvPicPr>
        <p:blipFill>
          <a:blip r:embed="rId3"/>
          <a:srcRect/>
          <a:stretch>
            <a:fillRect/>
          </a:stretch>
        </p:blipFill>
        <p:spPr bwMode="auto">
          <a:xfrm>
            <a:off x="1066800" y="1398588"/>
            <a:ext cx="7010400" cy="406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95288" y="404813"/>
            <a:ext cx="8280400" cy="641350"/>
          </a:xfrm>
          <a:prstGeom prst="rect">
            <a:avLst/>
          </a:prstGeom>
          <a:noFill/>
          <a:ln w="9525" algn="ctr">
            <a:noFill/>
            <a:miter lim="800000"/>
            <a:headEnd/>
            <a:tailEnd/>
          </a:ln>
        </p:spPr>
        <p:txBody>
          <a:bodyPr anchor="ctr"/>
          <a:lstStyle/>
          <a:p>
            <a:pPr algn="ctr"/>
            <a:r>
              <a:rPr lang="fr-FR" sz="3200" b="1">
                <a:solidFill>
                  <a:schemeClr val="tx2"/>
                </a:solidFill>
              </a:rPr>
              <a:t>CULTURE DE BIJOUX</a:t>
            </a:r>
          </a:p>
        </p:txBody>
      </p:sp>
      <p:pic>
        <p:nvPicPr>
          <p:cNvPr id="28675" name="Picture 3"/>
          <p:cNvPicPr>
            <a:picLocks noChangeAspect="1" noChangeArrowheads="1"/>
          </p:cNvPicPr>
          <p:nvPr/>
        </p:nvPicPr>
        <p:blipFill>
          <a:blip r:embed="rId3"/>
          <a:srcRect/>
          <a:stretch>
            <a:fillRect/>
          </a:stretch>
        </p:blipFill>
        <p:spPr bwMode="auto">
          <a:xfrm>
            <a:off x="623888" y="1303338"/>
            <a:ext cx="7896225" cy="4257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fr-FR" smtClean="0"/>
          </a:p>
        </p:txBody>
      </p:sp>
      <p:sp>
        <p:nvSpPr>
          <p:cNvPr id="45059" name="Rectangle 3"/>
          <p:cNvSpPr>
            <a:spLocks noGrp="1" noChangeArrowheads="1"/>
          </p:cNvSpPr>
          <p:nvPr>
            <p:ph type="body" idx="1"/>
          </p:nvPr>
        </p:nvSpPr>
        <p:spPr/>
        <p:txBody>
          <a:bodyPr/>
          <a:lstStyle/>
          <a:p>
            <a:pPr algn="ctr" eaLnBrk="1" hangingPunct="1">
              <a:buFontTx/>
              <a:buNone/>
            </a:pPr>
            <a:endParaRPr lang="fr-FR" sz="6600" smtClean="0"/>
          </a:p>
          <a:p>
            <a:pPr algn="ctr" eaLnBrk="1" hangingPunct="1">
              <a:buFontTx/>
              <a:buNone/>
            </a:pPr>
            <a:r>
              <a:rPr lang="fr-FR" sz="6600" smtClean="0"/>
              <a:t>Je vous remercie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p:spPr>
        <p:txBody>
          <a:bodyPr/>
          <a:lstStyle/>
          <a:p>
            <a:pPr eaLnBrk="1" hangingPunct="1"/>
            <a:r>
              <a:rPr lang="fr-FR" sz="3200" b="1" smtClean="0"/>
              <a:t>LA FLORE RÉSIDENTE</a:t>
            </a:r>
          </a:p>
        </p:txBody>
      </p:sp>
      <p:sp>
        <p:nvSpPr>
          <p:cNvPr id="5123" name="Rectangle 3"/>
          <p:cNvSpPr>
            <a:spLocks noGrp="1" noChangeArrowheads="1"/>
          </p:cNvSpPr>
          <p:nvPr>
            <p:ph type="body" idx="1"/>
          </p:nvPr>
        </p:nvSpPr>
        <p:spPr/>
        <p:txBody>
          <a:bodyPr/>
          <a:lstStyle/>
          <a:p>
            <a:pPr eaLnBrk="1" hangingPunct="1">
              <a:lnSpc>
                <a:spcPct val="90000"/>
              </a:lnSpc>
              <a:buFontTx/>
              <a:buNone/>
            </a:pPr>
            <a:r>
              <a:rPr lang="fr-FR" sz="2800" smtClean="0"/>
              <a:t>Elle est constituée de micro-organisme implantés de façon permanente sur la peau elle se trouve sur la couche superficielle de la peau (statum corneum) </a:t>
            </a:r>
          </a:p>
          <a:p>
            <a:pPr eaLnBrk="1" hangingPunct="1">
              <a:lnSpc>
                <a:spcPct val="90000"/>
              </a:lnSpc>
              <a:buFontTx/>
              <a:buNone/>
            </a:pPr>
            <a:endParaRPr lang="fr-FR" sz="2800" smtClean="0"/>
          </a:p>
          <a:p>
            <a:pPr eaLnBrk="1" hangingPunct="1">
              <a:lnSpc>
                <a:spcPct val="90000"/>
              </a:lnSpc>
              <a:buFontTx/>
              <a:buNone/>
            </a:pPr>
            <a:r>
              <a:rPr lang="fr-FR" sz="2800" smtClean="0"/>
              <a:t>Elle joue un rôle important dans la résistance à la colonisation. </a:t>
            </a:r>
            <a:br>
              <a:rPr lang="fr-FR" sz="2800" smtClean="0"/>
            </a:br>
            <a:endParaRPr lang="fr-FR" sz="2800" smtClean="0"/>
          </a:p>
          <a:p>
            <a:pPr eaLnBrk="1" hangingPunct="1">
              <a:lnSpc>
                <a:spcPct val="90000"/>
              </a:lnSpc>
              <a:buFontTx/>
              <a:buNone/>
            </a:pPr>
            <a:r>
              <a:rPr lang="fr-FR" sz="2800" smtClean="0"/>
              <a:t>Elle prévient la colonisation par d’autres micro-organismes potentiellement plus pathogènes.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74675" y="125413"/>
            <a:ext cx="8001000" cy="782637"/>
          </a:xfrm>
          <a:noFill/>
        </p:spPr>
        <p:txBody>
          <a:bodyPr/>
          <a:lstStyle/>
          <a:p>
            <a:pPr eaLnBrk="1" hangingPunct="1"/>
            <a:r>
              <a:rPr lang="fr-FR" sz="3200" b="1" smtClean="0"/>
              <a:t>LA FLORE TRANSITOIRE</a:t>
            </a:r>
          </a:p>
        </p:txBody>
      </p:sp>
      <p:sp>
        <p:nvSpPr>
          <p:cNvPr id="6147" name="Rectangle 3"/>
          <p:cNvSpPr>
            <a:spLocks noGrp="1" noChangeArrowheads="1"/>
          </p:cNvSpPr>
          <p:nvPr>
            <p:ph type="body" idx="1"/>
          </p:nvPr>
        </p:nvSpPr>
        <p:spPr>
          <a:xfrm>
            <a:off x="34925" y="1628775"/>
            <a:ext cx="9155113" cy="2735263"/>
          </a:xfrm>
        </p:spPr>
        <p:txBody>
          <a:bodyPr>
            <a:normAutofit lnSpcReduction="10000"/>
          </a:bodyPr>
          <a:lstStyle/>
          <a:p>
            <a:pPr eaLnBrk="1" hangingPunct="1">
              <a:buFontTx/>
              <a:buChar char="-"/>
            </a:pPr>
            <a:r>
              <a:rPr lang="fr-FR" sz="2800" smtClean="0"/>
              <a:t>Micro-organismes contaminants récemment la peau et provenant :</a:t>
            </a:r>
            <a:br>
              <a:rPr lang="fr-FR" sz="2800" smtClean="0"/>
            </a:br>
            <a:r>
              <a:rPr lang="fr-FR" sz="2800" smtClean="0"/>
              <a:t>* du tube digestif </a:t>
            </a:r>
            <a:br>
              <a:rPr lang="fr-FR" sz="2800" smtClean="0"/>
            </a:br>
            <a:r>
              <a:rPr lang="fr-FR" sz="2800" smtClean="0"/>
              <a:t>* ou acquis de patients colonisés ou infectés,   </a:t>
            </a:r>
            <a:br>
              <a:rPr lang="fr-FR" sz="2800" smtClean="0"/>
            </a:br>
            <a:r>
              <a:rPr lang="fr-FR" sz="2800" smtClean="0"/>
              <a:t>* ou à partir de l’environnement ou d’un </a:t>
            </a:r>
          </a:p>
          <a:p>
            <a:pPr eaLnBrk="1" hangingPunct="1">
              <a:buFontTx/>
              <a:buNone/>
            </a:pPr>
            <a:r>
              <a:rPr lang="fr-FR" sz="2800" smtClean="0"/>
              <a:t>     matériel contaminé.</a:t>
            </a:r>
            <a:endParaRPr lang="fr-FR" sz="3700" smtClean="0"/>
          </a:p>
        </p:txBody>
      </p:sp>
      <p:sp>
        <p:nvSpPr>
          <p:cNvPr id="6148" name="Rectangle 4"/>
          <p:cNvSpPr>
            <a:spLocks noChangeArrowheads="1"/>
          </p:cNvSpPr>
          <p:nvPr/>
        </p:nvSpPr>
        <p:spPr bwMode="auto">
          <a:xfrm>
            <a:off x="88900" y="5457825"/>
            <a:ext cx="9091613" cy="1066800"/>
          </a:xfrm>
          <a:prstGeom prst="rect">
            <a:avLst/>
          </a:prstGeom>
          <a:noFill/>
          <a:ln w="9525" algn="ctr">
            <a:noFill/>
            <a:miter lim="800000"/>
            <a:headEnd/>
            <a:tailEnd/>
          </a:ln>
        </p:spPr>
        <p:txBody>
          <a:bodyPr/>
          <a:lstStyle/>
          <a:p>
            <a:pPr marL="342900" indent="-342900">
              <a:spcBef>
                <a:spcPct val="20000"/>
              </a:spcBef>
            </a:pPr>
            <a:r>
              <a:rPr lang="fr-FR" sz="3200"/>
              <a:t>- La flore transitoire des malades hospitalisés est le reflet de l'écosystème microbien hospitalier.</a:t>
            </a:r>
          </a:p>
        </p:txBody>
      </p:sp>
      <p:sp>
        <p:nvSpPr>
          <p:cNvPr id="6149" name="Rectangle 5"/>
          <p:cNvSpPr>
            <a:spLocks noChangeArrowheads="1"/>
          </p:cNvSpPr>
          <p:nvPr/>
        </p:nvSpPr>
        <p:spPr bwMode="auto">
          <a:xfrm>
            <a:off x="107950" y="4354513"/>
            <a:ext cx="8820150" cy="946150"/>
          </a:xfrm>
          <a:prstGeom prst="rect">
            <a:avLst/>
          </a:prstGeom>
          <a:noFill/>
          <a:ln w="9525" algn="ctr">
            <a:noFill/>
            <a:miter lim="800000"/>
            <a:headEnd/>
            <a:tailEnd/>
          </a:ln>
        </p:spPr>
        <p:txBody>
          <a:bodyPr/>
          <a:lstStyle/>
          <a:p>
            <a:pPr marL="342900" indent="-342900">
              <a:spcBef>
                <a:spcPct val="20000"/>
              </a:spcBef>
              <a:buFontTx/>
              <a:buChar char="-"/>
            </a:pPr>
            <a:r>
              <a:rPr lang="fr-FR" sz="3200"/>
              <a:t>C'est elle qui est enlevée lors de l'opération de lavage des mains.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250825" y="1916113"/>
            <a:ext cx="8893175" cy="4525962"/>
          </a:xfrm>
        </p:spPr>
        <p:txBody>
          <a:bodyPr/>
          <a:lstStyle/>
          <a:p>
            <a:pPr eaLnBrk="1" hangingPunct="1">
              <a:buFontTx/>
              <a:buNone/>
            </a:pPr>
            <a:r>
              <a:rPr lang="fr-FR" smtClean="0"/>
              <a:t>au niveau des plis : </a:t>
            </a:r>
            <a:br>
              <a:rPr lang="fr-FR" smtClean="0"/>
            </a:br>
            <a:r>
              <a:rPr lang="fr-FR" smtClean="0"/>
              <a:t>* </a:t>
            </a:r>
            <a:r>
              <a:rPr lang="fr-FR" smtClean="0">
                <a:solidFill>
                  <a:srgbClr val="FF3300"/>
                </a:solidFill>
              </a:rPr>
              <a:t>aisselle (10</a:t>
            </a:r>
            <a:r>
              <a:rPr lang="fr-FR" baseline="30000" smtClean="0">
                <a:solidFill>
                  <a:srgbClr val="FF3300"/>
                </a:solidFill>
              </a:rPr>
              <a:t>6</a:t>
            </a:r>
            <a:r>
              <a:rPr lang="fr-FR" sz="2000" smtClean="0">
                <a:solidFill>
                  <a:srgbClr val="FF3300"/>
                </a:solidFill>
              </a:rPr>
              <a:t> </a:t>
            </a:r>
            <a:r>
              <a:rPr lang="fr-FR" smtClean="0">
                <a:solidFill>
                  <a:srgbClr val="FF3300"/>
                </a:solidFill>
              </a:rPr>
              <a:t>/cm</a:t>
            </a:r>
            <a:r>
              <a:rPr lang="fr-FR" baseline="30000" smtClean="0">
                <a:solidFill>
                  <a:srgbClr val="FF3300"/>
                </a:solidFill>
              </a:rPr>
              <a:t>2</a:t>
            </a:r>
            <a:r>
              <a:rPr lang="fr-FR" sz="2000" smtClean="0"/>
              <a:t> </a:t>
            </a:r>
            <a:r>
              <a:rPr lang="fr-FR" smtClean="0"/>
              <a:t>vs 10</a:t>
            </a:r>
            <a:r>
              <a:rPr lang="fr-FR" baseline="30000" smtClean="0"/>
              <a:t>2 </a:t>
            </a:r>
            <a:r>
              <a:rPr lang="fr-FR" smtClean="0"/>
              <a:t>- 10</a:t>
            </a:r>
            <a:r>
              <a:rPr lang="fr-FR" baseline="30000" smtClean="0"/>
              <a:t>4</a:t>
            </a:r>
            <a:r>
              <a:rPr lang="fr-FR" smtClean="0"/>
              <a:t> aux avant-bras</a:t>
            </a:r>
            <a:br>
              <a:rPr lang="fr-FR" smtClean="0"/>
            </a:br>
            <a:r>
              <a:rPr lang="fr-FR" smtClean="0"/>
              <a:t>* aine (2,4 x 10</a:t>
            </a:r>
            <a:r>
              <a:rPr lang="fr-FR" baseline="30000" smtClean="0"/>
              <a:t>5</a:t>
            </a:r>
            <a:r>
              <a:rPr lang="fr-FR" smtClean="0"/>
              <a:t>/cm</a:t>
            </a:r>
            <a:r>
              <a:rPr lang="fr-FR" baseline="30000" smtClean="0"/>
              <a:t>2</a:t>
            </a:r>
            <a:r>
              <a:rPr lang="fr-FR" smtClean="0"/>
              <a:t> vs 10</a:t>
            </a:r>
            <a:r>
              <a:rPr lang="fr-FR" baseline="30000" smtClean="0"/>
              <a:t>2</a:t>
            </a:r>
            <a:r>
              <a:rPr lang="fr-FR" smtClean="0"/>
              <a:t> - 10</a:t>
            </a:r>
            <a:r>
              <a:rPr lang="fr-FR" baseline="30000" smtClean="0"/>
              <a:t>4</a:t>
            </a:r>
            <a:r>
              <a:rPr lang="fr-FR" smtClean="0"/>
              <a:t> sur la jambe </a:t>
            </a:r>
          </a:p>
          <a:p>
            <a:pPr eaLnBrk="1" hangingPunct="1">
              <a:buFontTx/>
              <a:buNone/>
            </a:pPr>
            <a:r>
              <a:rPr lang="fr-FR" smtClean="0"/>
              <a:t>- aux extrémités : 10</a:t>
            </a:r>
            <a:r>
              <a:rPr lang="fr-FR" baseline="30000" smtClean="0"/>
              <a:t>6</a:t>
            </a:r>
            <a:r>
              <a:rPr lang="fr-FR" smtClean="0"/>
              <a:t> à 10</a:t>
            </a:r>
            <a:r>
              <a:rPr lang="fr-FR" baseline="30000" smtClean="0"/>
              <a:t>8</a:t>
            </a:r>
            <a:r>
              <a:rPr lang="fr-FR" smtClean="0"/>
              <a:t> par pied </a:t>
            </a:r>
          </a:p>
          <a:p>
            <a:pPr eaLnBrk="1" hangingPunct="1">
              <a:buFontTx/>
              <a:buChar char="-"/>
            </a:pPr>
            <a:r>
              <a:rPr lang="fr-FR" smtClean="0">
                <a:solidFill>
                  <a:srgbClr val="FF3300"/>
                </a:solidFill>
              </a:rPr>
              <a:t>cuir chevelu :10</a:t>
            </a:r>
            <a:r>
              <a:rPr lang="fr-FR" baseline="30000" smtClean="0">
                <a:solidFill>
                  <a:srgbClr val="FF3300"/>
                </a:solidFill>
              </a:rPr>
              <a:t>5</a:t>
            </a:r>
            <a:r>
              <a:rPr lang="fr-FR" smtClean="0">
                <a:solidFill>
                  <a:srgbClr val="FF3300"/>
                </a:solidFill>
              </a:rPr>
              <a:t> à 10</a:t>
            </a:r>
            <a:r>
              <a:rPr lang="fr-FR" baseline="30000" smtClean="0">
                <a:solidFill>
                  <a:srgbClr val="FF3300"/>
                </a:solidFill>
              </a:rPr>
              <a:t>6</a:t>
            </a:r>
            <a:r>
              <a:rPr lang="fr-FR" sz="2000" smtClean="0">
                <a:solidFill>
                  <a:srgbClr val="FF3300"/>
                </a:solidFill>
              </a:rPr>
              <a:t> </a:t>
            </a:r>
            <a:r>
              <a:rPr lang="fr-FR" smtClean="0">
                <a:solidFill>
                  <a:srgbClr val="FF3300"/>
                </a:solidFill>
              </a:rPr>
              <a:t>/cm</a:t>
            </a:r>
            <a:r>
              <a:rPr lang="fr-FR" sz="2000" smtClean="0">
                <a:solidFill>
                  <a:srgbClr val="FF3300"/>
                </a:solidFill>
              </a:rPr>
              <a:t>2</a:t>
            </a:r>
            <a:r>
              <a:rPr lang="fr-FR" smtClean="0"/>
              <a:t> </a:t>
            </a:r>
          </a:p>
          <a:p>
            <a:pPr eaLnBrk="1" hangingPunct="1">
              <a:buFontTx/>
              <a:buNone/>
            </a:pPr>
            <a:r>
              <a:rPr lang="fr-FR" smtClean="0"/>
              <a:t>- le dos et le thorax sont relativement peu peuplés : 10</a:t>
            </a:r>
            <a:r>
              <a:rPr lang="fr-FR" baseline="30000" smtClean="0"/>
              <a:t>2</a:t>
            </a:r>
            <a:r>
              <a:rPr lang="fr-FR" smtClean="0"/>
              <a:t> – 10</a:t>
            </a:r>
            <a:r>
              <a:rPr lang="fr-FR" baseline="30000" smtClean="0"/>
              <a:t>3</a:t>
            </a:r>
            <a:r>
              <a:rPr lang="fr-FR" sz="2000" smtClean="0"/>
              <a:t> </a:t>
            </a:r>
            <a:r>
              <a:rPr lang="fr-FR" smtClean="0"/>
              <a:t>/cm</a:t>
            </a:r>
            <a:r>
              <a:rPr lang="fr-FR" baseline="30000" smtClean="0"/>
              <a:t>2</a:t>
            </a:r>
          </a:p>
        </p:txBody>
      </p:sp>
      <p:sp>
        <p:nvSpPr>
          <p:cNvPr id="7171" name="Rectangle 3"/>
          <p:cNvSpPr>
            <a:spLocks noGrp="1" noChangeArrowheads="1"/>
          </p:cNvSpPr>
          <p:nvPr>
            <p:ph type="title"/>
          </p:nvPr>
        </p:nvSpPr>
        <p:spPr>
          <a:noFill/>
        </p:spPr>
        <p:txBody>
          <a:bodyPr>
            <a:normAutofit fontScale="90000"/>
          </a:bodyPr>
          <a:lstStyle/>
          <a:p>
            <a:pPr eaLnBrk="1" hangingPunct="1"/>
            <a:r>
              <a:rPr lang="fr-FR" sz="3500" b="1" smtClean="0"/>
              <a:t>ESTIMATION DU NOMBRE DE MICRO-ORGANISMES DE LA FLORE NORMALE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179388" y="1566863"/>
            <a:ext cx="8939212" cy="4525962"/>
          </a:xfrm>
          <a:noFill/>
        </p:spPr>
        <p:txBody>
          <a:bodyPr/>
          <a:lstStyle/>
          <a:p>
            <a:pPr eaLnBrk="1" hangingPunct="1">
              <a:buFontTx/>
              <a:buNone/>
            </a:pPr>
            <a:r>
              <a:rPr lang="fr-FR" smtClean="0"/>
              <a:t>. Interne </a:t>
            </a:r>
            <a:br>
              <a:rPr lang="fr-FR" smtClean="0"/>
            </a:br>
            <a:r>
              <a:rPr lang="fr-FR" smtClean="0"/>
              <a:t>- voies respiratoires : diminution progressive du pharynx aux alvéoles (stériles)</a:t>
            </a:r>
            <a:br>
              <a:rPr lang="fr-FR" smtClean="0"/>
            </a:br>
            <a:r>
              <a:rPr lang="fr-FR" smtClean="0"/>
              <a:t>- voies digestives : par ml.</a:t>
            </a:r>
            <a:br>
              <a:rPr lang="fr-FR" smtClean="0"/>
            </a:br>
            <a:r>
              <a:rPr lang="fr-FR" smtClean="0"/>
              <a:t>- 10 </a:t>
            </a:r>
            <a:r>
              <a:rPr lang="fr-FR" baseline="30000" smtClean="0"/>
              <a:t>3</a:t>
            </a:r>
            <a:r>
              <a:rPr lang="fr-FR" smtClean="0"/>
              <a:t> estomac </a:t>
            </a:r>
            <a:br>
              <a:rPr lang="fr-FR" smtClean="0"/>
            </a:br>
            <a:r>
              <a:rPr lang="fr-FR" smtClean="0"/>
              <a:t>- 10 </a:t>
            </a:r>
            <a:r>
              <a:rPr lang="fr-FR" baseline="30000" smtClean="0"/>
              <a:t>2</a:t>
            </a:r>
            <a:r>
              <a:rPr lang="fr-FR" smtClean="0"/>
              <a:t> à 10 </a:t>
            </a:r>
            <a:r>
              <a:rPr lang="fr-FR" baseline="30000" smtClean="0"/>
              <a:t>4</a:t>
            </a:r>
            <a:r>
              <a:rPr lang="fr-FR" smtClean="0"/>
              <a:t> jéjunum </a:t>
            </a:r>
            <a:br>
              <a:rPr lang="fr-FR" smtClean="0"/>
            </a:br>
            <a:r>
              <a:rPr lang="fr-FR" smtClean="0"/>
              <a:t>- 10 </a:t>
            </a:r>
            <a:r>
              <a:rPr lang="fr-FR" baseline="30000" smtClean="0"/>
              <a:t>7</a:t>
            </a:r>
            <a:r>
              <a:rPr lang="fr-FR" smtClean="0"/>
              <a:t> à 10 </a:t>
            </a:r>
            <a:r>
              <a:rPr lang="fr-FR" baseline="30000" smtClean="0"/>
              <a:t>8</a:t>
            </a:r>
            <a:r>
              <a:rPr lang="fr-FR" smtClean="0"/>
              <a:t> iléon </a:t>
            </a:r>
            <a:br>
              <a:rPr lang="fr-FR" smtClean="0"/>
            </a:br>
            <a:r>
              <a:rPr lang="fr-FR" smtClean="0"/>
              <a:t>- </a:t>
            </a:r>
            <a:r>
              <a:rPr lang="fr-FR" smtClean="0">
                <a:solidFill>
                  <a:srgbClr val="FF3300"/>
                </a:solidFill>
              </a:rPr>
              <a:t>10 </a:t>
            </a:r>
            <a:r>
              <a:rPr lang="fr-FR" baseline="30000" smtClean="0">
                <a:solidFill>
                  <a:srgbClr val="FF3300"/>
                </a:solidFill>
              </a:rPr>
              <a:t>9</a:t>
            </a:r>
            <a:r>
              <a:rPr lang="fr-FR" smtClean="0">
                <a:solidFill>
                  <a:srgbClr val="FF3300"/>
                </a:solidFill>
              </a:rPr>
              <a:t> à 10 </a:t>
            </a:r>
            <a:r>
              <a:rPr lang="fr-FR" baseline="30000" smtClean="0">
                <a:solidFill>
                  <a:srgbClr val="FF3300"/>
                </a:solidFill>
              </a:rPr>
              <a:t>11</a:t>
            </a:r>
            <a:r>
              <a:rPr lang="fr-FR" smtClean="0">
                <a:solidFill>
                  <a:srgbClr val="FF3300"/>
                </a:solidFill>
              </a:rPr>
              <a:t> colon et rectum</a:t>
            </a:r>
          </a:p>
          <a:p>
            <a:pPr eaLnBrk="1" hangingPunct="1">
              <a:buFontTx/>
              <a:buNone/>
            </a:pPr>
            <a:endParaRPr lang="fr-FR" smtClean="0"/>
          </a:p>
        </p:txBody>
      </p:sp>
      <p:sp>
        <p:nvSpPr>
          <p:cNvPr id="8195" name="Rectangle 3"/>
          <p:cNvSpPr>
            <a:spLocks noGrp="1" noChangeArrowheads="1"/>
          </p:cNvSpPr>
          <p:nvPr>
            <p:ph type="title"/>
          </p:nvPr>
        </p:nvSpPr>
        <p:spPr>
          <a:noFill/>
        </p:spPr>
        <p:txBody>
          <a:bodyPr>
            <a:normAutofit fontScale="90000"/>
          </a:bodyPr>
          <a:lstStyle/>
          <a:p>
            <a:pPr eaLnBrk="1" hangingPunct="1"/>
            <a:r>
              <a:rPr lang="fr-FR" sz="3500" b="1" smtClean="0"/>
              <a:t>ESTIMATION DU NOMBRE DE MICRO-ORGANISMES DE LA FLORE NORMALE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323850" y="1628775"/>
            <a:ext cx="8820150" cy="5373688"/>
          </a:xfrm>
        </p:spPr>
        <p:txBody>
          <a:bodyPr/>
          <a:lstStyle/>
          <a:p>
            <a:pPr eaLnBrk="1" hangingPunct="1">
              <a:lnSpc>
                <a:spcPct val="80000"/>
              </a:lnSpc>
              <a:buFontTx/>
              <a:buNone/>
            </a:pPr>
            <a:r>
              <a:rPr lang="fr-FR" sz="3600" smtClean="0"/>
              <a:t>- La main:</a:t>
            </a:r>
          </a:p>
          <a:p>
            <a:pPr eaLnBrk="1" hangingPunct="1">
              <a:lnSpc>
                <a:spcPct val="80000"/>
              </a:lnSpc>
              <a:buFontTx/>
              <a:buNone/>
            </a:pPr>
            <a:r>
              <a:rPr lang="fr-FR" sz="3600" smtClean="0"/>
              <a:t>dans son ensemble compte de </a:t>
            </a:r>
          </a:p>
          <a:p>
            <a:pPr eaLnBrk="1" hangingPunct="1">
              <a:lnSpc>
                <a:spcPct val="80000"/>
              </a:lnSpc>
              <a:buFontTx/>
              <a:buNone/>
            </a:pPr>
            <a:r>
              <a:rPr lang="fr-FR" sz="3600" smtClean="0"/>
              <a:t>1 à 10 millions de micro-organismes. </a:t>
            </a:r>
          </a:p>
          <a:p>
            <a:pPr eaLnBrk="1" hangingPunct="1">
              <a:lnSpc>
                <a:spcPct val="80000"/>
              </a:lnSpc>
              <a:buFontTx/>
              <a:buNone/>
            </a:pPr>
            <a:r>
              <a:rPr lang="fr-FR" sz="3600" smtClean="0"/>
              <a:t>Ses pores et ses plis, naturels ou </a:t>
            </a:r>
          </a:p>
          <a:p>
            <a:pPr eaLnBrk="1" hangingPunct="1">
              <a:lnSpc>
                <a:spcPct val="80000"/>
              </a:lnSpc>
              <a:buFontTx/>
              <a:buNone/>
            </a:pPr>
            <a:r>
              <a:rPr lang="fr-FR" sz="3600" smtClean="0"/>
              <a:t>acquis, sont des endroits où ils peuvent </a:t>
            </a:r>
          </a:p>
          <a:p>
            <a:pPr eaLnBrk="1" hangingPunct="1">
              <a:lnSpc>
                <a:spcPct val="80000"/>
              </a:lnSpc>
              <a:buFontTx/>
              <a:buNone/>
            </a:pPr>
            <a:r>
              <a:rPr lang="fr-FR" sz="3600" smtClean="0"/>
              <a:t>se nicher. Le sébum, les squames, la </a:t>
            </a:r>
          </a:p>
          <a:p>
            <a:pPr eaLnBrk="1" hangingPunct="1">
              <a:lnSpc>
                <a:spcPct val="80000"/>
              </a:lnSpc>
              <a:buFontTx/>
              <a:buNone/>
            </a:pPr>
            <a:r>
              <a:rPr lang="fr-FR" sz="3600" smtClean="0"/>
              <a:t>transpiration et la chaleur naturelle </a:t>
            </a:r>
          </a:p>
          <a:p>
            <a:pPr eaLnBrk="1" hangingPunct="1">
              <a:lnSpc>
                <a:spcPct val="80000"/>
              </a:lnSpc>
              <a:buFontTx/>
              <a:buNone/>
            </a:pPr>
            <a:r>
              <a:rPr lang="fr-FR" sz="3600" smtClean="0"/>
              <a:t>offrent des conditions idéales au </a:t>
            </a:r>
          </a:p>
          <a:p>
            <a:pPr eaLnBrk="1" hangingPunct="1">
              <a:lnSpc>
                <a:spcPct val="80000"/>
              </a:lnSpc>
              <a:buFontTx/>
              <a:buNone/>
            </a:pPr>
            <a:r>
              <a:rPr lang="fr-FR" sz="3600" smtClean="0"/>
              <a:t>développement des micro-organismes. </a:t>
            </a:r>
          </a:p>
        </p:txBody>
      </p:sp>
      <p:sp>
        <p:nvSpPr>
          <p:cNvPr id="9219" name="Rectangle 3"/>
          <p:cNvSpPr>
            <a:spLocks noGrp="1" noChangeArrowheads="1"/>
          </p:cNvSpPr>
          <p:nvPr>
            <p:ph type="title"/>
          </p:nvPr>
        </p:nvSpPr>
        <p:spPr>
          <a:noFill/>
        </p:spPr>
        <p:txBody>
          <a:bodyPr>
            <a:normAutofit fontScale="90000"/>
          </a:bodyPr>
          <a:lstStyle/>
          <a:p>
            <a:pPr eaLnBrk="1" hangingPunct="1"/>
            <a:r>
              <a:rPr lang="fr-FR" sz="3500" b="1" smtClean="0"/>
              <a:t>ESTIMATION DU NOMBRE DE MICRO-ORGANISMES DE LA FLORE NORMALE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normAutofit fontScale="90000"/>
          </a:bodyPr>
          <a:lstStyle/>
          <a:p>
            <a:pPr eaLnBrk="1" hangingPunct="1"/>
            <a:r>
              <a:rPr lang="fr-FR" sz="3500" b="1" smtClean="0"/>
              <a:t>COMMENT LES MAINS PEUVENT ÊTRE SOUILLÉES ?</a:t>
            </a:r>
          </a:p>
        </p:txBody>
      </p:sp>
      <p:sp>
        <p:nvSpPr>
          <p:cNvPr id="10243" name="Rectangle 3"/>
          <p:cNvSpPr>
            <a:spLocks noGrp="1" noChangeArrowheads="1"/>
          </p:cNvSpPr>
          <p:nvPr>
            <p:ph type="body" idx="1"/>
          </p:nvPr>
        </p:nvSpPr>
        <p:spPr>
          <a:xfrm>
            <a:off x="457200" y="1639888"/>
            <a:ext cx="8229600" cy="4525962"/>
          </a:xfrm>
        </p:spPr>
        <p:txBody>
          <a:bodyPr/>
          <a:lstStyle/>
          <a:p>
            <a:pPr eaLnBrk="1" hangingPunct="1">
              <a:buFontTx/>
              <a:buNone/>
            </a:pPr>
            <a:endParaRPr lang="fr-FR" smtClean="0"/>
          </a:p>
          <a:p>
            <a:pPr eaLnBrk="1" hangingPunct="1">
              <a:buFontTx/>
              <a:buNone/>
            </a:pPr>
            <a:r>
              <a:rPr lang="fr-FR" smtClean="0"/>
              <a:t>- l'homme lui même ; la contamination se produit essentiellement lors du contact de la main avec les muqueuses (par exemple, le nez), les cheveux ou les fécès, etc.</a:t>
            </a:r>
            <a:r>
              <a:rPr lang="fr-FR" sz="3600" smtClean="0"/>
              <a:t> </a:t>
            </a:r>
          </a:p>
          <a:p>
            <a:pPr eaLnBrk="1" hangingPunct="1">
              <a:buFontTx/>
              <a:buNone/>
            </a:pPr>
            <a:r>
              <a:rPr lang="fr-FR" smtClean="0"/>
              <a:t>- les instruments, les matériels et les objets divers.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827088" y="1531938"/>
            <a:ext cx="7213600" cy="457200"/>
          </a:xfrm>
          <a:prstGeom prst="rect">
            <a:avLst/>
          </a:prstGeom>
          <a:noFill/>
          <a:ln w="9525">
            <a:noFill/>
            <a:miter lim="800000"/>
            <a:headEnd/>
            <a:tailEnd/>
          </a:ln>
        </p:spPr>
        <p:txBody>
          <a:bodyPr>
            <a:spAutoFit/>
          </a:bodyPr>
          <a:lstStyle/>
          <a:p>
            <a:pPr algn="ctr">
              <a:spcBef>
                <a:spcPct val="50000"/>
              </a:spcBef>
            </a:pPr>
            <a:r>
              <a:rPr lang="fr-FR" sz="2400">
                <a:latin typeface="Times New Roman" pitchFamily="18" charset="0"/>
              </a:rPr>
              <a:t>« La main, notre outil de travail »</a:t>
            </a:r>
          </a:p>
        </p:txBody>
      </p:sp>
      <p:sp>
        <p:nvSpPr>
          <p:cNvPr id="11267" name="Text Box 3"/>
          <p:cNvSpPr txBox="1">
            <a:spLocks noChangeArrowheads="1"/>
          </p:cNvSpPr>
          <p:nvPr/>
        </p:nvSpPr>
        <p:spPr bwMode="auto">
          <a:xfrm>
            <a:off x="755650" y="2130425"/>
            <a:ext cx="7518400" cy="1803400"/>
          </a:xfrm>
          <a:prstGeom prst="rect">
            <a:avLst/>
          </a:prstGeom>
          <a:noFill/>
          <a:ln w="9525">
            <a:noFill/>
            <a:miter lim="800000"/>
            <a:headEnd/>
            <a:tailEnd/>
          </a:ln>
        </p:spPr>
        <p:txBody>
          <a:bodyPr>
            <a:spAutoFit/>
          </a:bodyPr>
          <a:lstStyle/>
          <a:p>
            <a:pPr algn="ctr">
              <a:spcBef>
                <a:spcPct val="50000"/>
              </a:spcBef>
            </a:pPr>
            <a:r>
              <a:rPr lang="fr-FR" sz="1600" b="1">
                <a:solidFill>
                  <a:srgbClr val="FF0000"/>
                </a:solidFill>
                <a:latin typeface="Toujours" pitchFamily="2" charset="0"/>
              </a:rPr>
              <a:t>LE PROPRE DE LA MAIN C’EST D’ÊTRE SOUVENT SALE</a:t>
            </a:r>
          </a:p>
          <a:p>
            <a:pPr>
              <a:spcBef>
                <a:spcPct val="50000"/>
              </a:spcBef>
            </a:pPr>
            <a:r>
              <a:rPr lang="fr-FR" sz="1600">
                <a:latin typeface="Toujours" pitchFamily="2" charset="0"/>
              </a:rPr>
              <a:t>	Parce qu’elle est le moyen de transport privilégié des micro-organismes qui passent ainsi d’une personne à l’autre, de site en site, </a:t>
            </a:r>
            <a:r>
              <a:rPr lang="fr-FR" sz="1600" b="1">
                <a:latin typeface="Toujours" pitchFamily="2" charset="0"/>
              </a:rPr>
              <a:t>la main est le principal maillon de la chaîne de contamination.</a:t>
            </a:r>
          </a:p>
          <a:p>
            <a:pPr>
              <a:spcBef>
                <a:spcPct val="50000"/>
              </a:spcBef>
            </a:pPr>
            <a:r>
              <a:rPr lang="fr-FR" sz="1600">
                <a:latin typeface="Toujours" pitchFamily="2" charset="0"/>
              </a:rPr>
              <a:t>	Les mains du personnel sont à l’origine des transmissions de flore. Elles seront secondairement responsables des </a:t>
            </a:r>
            <a:r>
              <a:rPr lang="fr-FR" sz="1600" b="1">
                <a:latin typeface="Toujours" pitchFamily="2" charset="0"/>
              </a:rPr>
              <a:t>infections nosocomiales</a:t>
            </a:r>
            <a:r>
              <a:rPr lang="fr-FR" sz="1600">
                <a:latin typeface="Toujours" pitchFamily="2" charset="0"/>
              </a:rPr>
              <a:t>.</a:t>
            </a:r>
          </a:p>
        </p:txBody>
      </p:sp>
      <p:pic>
        <p:nvPicPr>
          <p:cNvPr id="11268" name="Picture 4" descr="ImageD"/>
          <p:cNvPicPr>
            <a:picLocks noChangeAspect="1" noChangeArrowheads="1"/>
          </p:cNvPicPr>
          <p:nvPr/>
        </p:nvPicPr>
        <p:blipFill>
          <a:blip r:embed="rId2"/>
          <a:srcRect/>
          <a:stretch>
            <a:fillRect/>
          </a:stretch>
        </p:blipFill>
        <p:spPr bwMode="auto">
          <a:xfrm>
            <a:off x="1117600" y="3827463"/>
            <a:ext cx="6908800" cy="2914650"/>
          </a:xfrm>
          <a:prstGeom prst="rect">
            <a:avLst/>
          </a:prstGeom>
          <a:noFill/>
          <a:ln w="9525">
            <a:noFill/>
            <a:miter lim="800000"/>
            <a:headEnd/>
            <a:tailEnd/>
          </a:ln>
        </p:spPr>
      </p:pic>
      <p:sp>
        <p:nvSpPr>
          <p:cNvPr id="11269" name="Rectangle 5"/>
          <p:cNvSpPr>
            <a:spLocks noGrp="1" noChangeArrowheads="1"/>
          </p:cNvSpPr>
          <p:nvPr>
            <p:ph type="title"/>
          </p:nvPr>
        </p:nvSpPr>
        <p:spPr>
          <a:xfrm>
            <a:off x="323850" y="274638"/>
            <a:ext cx="8229600" cy="1143000"/>
          </a:xfrm>
          <a:noFill/>
        </p:spPr>
        <p:txBody>
          <a:bodyPr>
            <a:normAutofit fontScale="90000"/>
          </a:bodyPr>
          <a:lstStyle/>
          <a:p>
            <a:pPr eaLnBrk="1" hangingPunct="1"/>
            <a:r>
              <a:rPr lang="fr-FR" sz="3500" b="1" smtClean="0"/>
              <a:t>COMMENT LES MAINS PEUVENT ÊTRE SOUILLÉES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1014</Words>
  <Application>Microsoft Office PowerPoint</Application>
  <PresentationFormat>Affichage à l'écran (4:3)</PresentationFormat>
  <Paragraphs>111</Paragraphs>
  <Slides>27</Slides>
  <Notes>11</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HYGIENE DES MAINS</vt:lpstr>
      <vt:lpstr>Diapositive 2</vt:lpstr>
      <vt:lpstr>LA FLORE RÉSIDENTE</vt:lpstr>
      <vt:lpstr>LA FLORE TRANSITOIRE</vt:lpstr>
      <vt:lpstr>ESTIMATION DU NOMBRE DE MICRO-ORGANISMES DE LA FLORE NORMALE</vt:lpstr>
      <vt:lpstr>ESTIMATION DU NOMBRE DE MICRO-ORGANISMES DE LA FLORE NORMALE</vt:lpstr>
      <vt:lpstr>ESTIMATION DU NOMBRE DE MICRO-ORGANISMES DE LA FLORE NORMALE</vt:lpstr>
      <vt:lpstr>COMMENT LES MAINS PEUVENT ÊTRE SOUILLÉES ?</vt:lpstr>
      <vt:lpstr>COMMENT LES MAINS PEUVENT ÊTRE SOUILLÉES ?</vt:lpstr>
      <vt:lpstr>LA TRANSMISSION MANU  PORTÉE</vt:lpstr>
      <vt:lpstr>Le lavage des mains est une expression assez floue ?</vt:lpstr>
      <vt:lpstr>Diapositive 12</vt:lpstr>
      <vt:lpstr>MODALITÉS DU LAVAGE DES MAINS </vt:lpstr>
      <vt:lpstr>MODALITÉS DU LAVAGE DES MAINS </vt:lpstr>
      <vt:lpstr>MODALITÉS DU LAVAGE DES MAINS </vt:lpstr>
      <vt:lpstr>MODALITÉS DU LAVAGE DES MAINS </vt:lpstr>
      <vt:lpstr>MODALITÉS DU LAVAGE DES MAINS </vt:lpstr>
      <vt:lpstr>Diapositive 18</vt:lpstr>
      <vt:lpstr>Diapositive 19</vt:lpstr>
      <vt:lpstr>ZONES OUBLIÉES LORS DU LAVAGE DES MAINS</vt:lpstr>
      <vt:lpstr>RISQUES LIÉS AU PORT DE BIJOUX</vt:lpstr>
      <vt:lpstr>Diapositive 22</vt:lpstr>
      <vt:lpstr>Diapositive 23</vt:lpstr>
      <vt:lpstr>Diapositive 24</vt:lpstr>
      <vt:lpstr>Diapositive 25</vt:lpstr>
      <vt:lpstr>Diapositive 26</vt:lpstr>
      <vt:lpstr>Diapositive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HYGIENE DES MAINS</dc:title>
  <dc:creator>echourok</dc:creator>
  <cp:lastModifiedBy>echourok</cp:lastModifiedBy>
  <cp:revision>1</cp:revision>
  <dcterms:created xsi:type="dcterms:W3CDTF">2014-12-16T14:44:08Z</dcterms:created>
  <dcterms:modified xsi:type="dcterms:W3CDTF">2014-12-16T14:46:18Z</dcterms:modified>
</cp:coreProperties>
</file>