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5" r:id="rId3"/>
    <p:sldId id="262" r:id="rId4"/>
    <p:sldId id="263" r:id="rId5"/>
    <p:sldId id="257" r:id="rId6"/>
    <p:sldId id="258" r:id="rId7"/>
    <p:sldId id="259" r:id="rId8"/>
    <p:sldId id="260" r:id="rId9"/>
    <p:sldId id="261" r:id="rId10"/>
    <p:sldId id="264" r:id="rId11"/>
    <p:sldId id="266" r:id="rId12"/>
    <p:sldId id="268" r:id="rId13"/>
    <p:sldId id="269" r:id="rId14"/>
    <p:sldId id="270" r:id="rId15"/>
    <p:sldId id="274" r:id="rId16"/>
    <p:sldId id="273" r:id="rId17"/>
    <p:sldId id="275" r:id="rId18"/>
    <p:sldId id="276" r:id="rId19"/>
    <p:sldId id="277" r:id="rId20"/>
    <p:sldId id="271" r:id="rId21"/>
    <p:sldId id="272" r:id="rId22"/>
    <p:sldId id="267" r:id="rId2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4"/>
    <p:restoredTop sz="94590"/>
  </p:normalViewPr>
  <p:slideViewPr>
    <p:cSldViewPr snapToGrid="0" snapToObjects="1">
      <p:cViewPr varScale="1">
        <p:scale>
          <a:sx n="105" d="100"/>
          <a:sy n="105" d="100"/>
        </p:scale>
        <p:origin x="28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192F4-C8B3-6941-9BA8-1C6F942A54B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9B9D708-F198-B741-8C70-39A6624909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3362B864-C5DF-BA49-B4C8-3FEE0F8A8A07}"/>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EB7875DB-79B5-E549-91BD-04C73410387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281233D-DC59-5948-BF22-5E779AC206FA}"/>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4607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1D5DAB-1549-474F-9D07-1FE5A832C8CE}"/>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4C665C-9546-D445-B607-3B84C5EE10B2}"/>
              </a:ext>
            </a:extLst>
          </p:cNvPr>
          <p:cNvSpPr>
            <a:spLocks noGrp="1"/>
          </p:cNvSpPr>
          <p:nvPr>
            <p:ph type="body" orient="vert" idx="1"/>
          </p:nvPr>
        </p:nvSpPr>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3634151-59C9-9945-A541-2D8902564D37}"/>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E9C5923A-9A56-8B4D-BA4A-07ECE30B182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233DA67-7F9B-8144-B991-53A9BEFB338B}"/>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4108377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356ABA2C-7A0F-584C-9ABC-2CB029E9C8B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D586DB7-7A03-AA44-BCE8-628718EBA53A}"/>
              </a:ext>
            </a:extLst>
          </p:cNvPr>
          <p:cNvSpPr>
            <a:spLocks noGrp="1"/>
          </p:cNvSpPr>
          <p:nvPr>
            <p:ph type="body" orient="vert" idx="1"/>
          </p:nvPr>
        </p:nvSpPr>
        <p:spPr>
          <a:xfrm>
            <a:off x="838200" y="365125"/>
            <a:ext cx="7734300" cy="5811838"/>
          </a:xfrm>
        </p:spPr>
        <p:txBody>
          <a:bodyPr vert="eaVert"/>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7A2008D9-9B8F-7842-9AA4-A4D7EE33F407}"/>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DCA67BD9-1779-3940-BC9D-0F8FB29A0E5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1E130D-5777-9844-A79C-27F0BEC377E4}"/>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516712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3C26FD-DEAA-D248-81EA-B888141D74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30CA737-BD77-CD4F-86E8-A6B4ADED9256}"/>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39D82238-9BF2-5D41-9478-7DF6814E6348}"/>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CCD6BADA-9459-714E-B52E-D9A525481E4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CBD2B36-37B2-3C45-BF42-546BF6E67473}"/>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6291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C58985-0639-D24D-8E57-6F2545D0351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15EAACFF-FC51-EA42-BA58-AD81653215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5CD1AF83-ED3A-8E48-9749-281DA21B81DB}"/>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F223F219-30BF-E74A-8319-AF05B4219B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2F540B-2427-3D48-B796-10F08F1D0490}"/>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57848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F8F577-D4A0-3A43-B399-CE3CEAAC92F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6862FBC-0249-0C4F-965A-4CFA229CB2FE}"/>
              </a:ext>
            </a:extLst>
          </p:cNvPr>
          <p:cNvSpPr>
            <a:spLocks noGrp="1"/>
          </p:cNvSpPr>
          <p:nvPr>
            <p:ph sz="half" idx="1"/>
          </p:nvPr>
        </p:nvSpPr>
        <p:spPr>
          <a:xfrm>
            <a:off x="838200" y="1825625"/>
            <a:ext cx="5181600" cy="4351338"/>
          </a:xfrm>
        </p:spPr>
        <p:txBody>
          <a:body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F76F2D23-660B-0340-A62C-0709DD1998F0}"/>
              </a:ext>
            </a:extLst>
          </p:cNvPr>
          <p:cNvSpPr>
            <a:spLocks noGrp="1"/>
          </p:cNvSpPr>
          <p:nvPr>
            <p:ph sz="half" idx="2"/>
          </p:nvPr>
        </p:nvSpPr>
        <p:spPr>
          <a:xfrm>
            <a:off x="6172200" y="1825625"/>
            <a:ext cx="5181600" cy="4351338"/>
          </a:xfrm>
        </p:spPr>
        <p:txBody>
          <a:body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4B6DA373-258E-0A42-8D2C-13E9435620EC}"/>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6" name="Espace réservé du pied de page 5">
            <a:extLst>
              <a:ext uri="{FF2B5EF4-FFF2-40B4-BE49-F238E27FC236}">
                <a16:creationId xmlns:a16="http://schemas.microsoft.com/office/drawing/2014/main" id="{728ED0A6-DD5B-8D4D-A5F5-D07E15791D8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910226-9483-E94A-8112-94BEC30FB940}"/>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2746839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699445-DB3E-6942-B1A9-B17B090D4C5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9BE0E14-5C15-634A-A79D-56580A31E85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4" name="Espace réservé du contenu 3">
            <a:extLst>
              <a:ext uri="{FF2B5EF4-FFF2-40B4-BE49-F238E27FC236}">
                <a16:creationId xmlns:a16="http://schemas.microsoft.com/office/drawing/2014/main" id="{867F8752-F697-F64B-86DA-9439B89E4A06}"/>
              </a:ext>
            </a:extLst>
          </p:cNvPr>
          <p:cNvSpPr>
            <a:spLocks noGrp="1"/>
          </p:cNvSpPr>
          <p:nvPr>
            <p:ph sz="half" idx="2"/>
          </p:nvPr>
        </p:nvSpPr>
        <p:spPr>
          <a:xfrm>
            <a:off x="839788" y="2505075"/>
            <a:ext cx="5157787" cy="3684588"/>
          </a:xfrm>
        </p:spPr>
        <p:txBody>
          <a:bodyPr/>
          <a:lstStyle/>
          <a:p>
            <a:r>
              <a:rPr lang="fr-FR"/>
              <a:t>Modifier les styles du texte du masque
Deuxième niveau
Troisième niveau
Quatrième niveau
Cinquième niveau</a:t>
            </a:r>
          </a:p>
        </p:txBody>
      </p:sp>
      <p:sp>
        <p:nvSpPr>
          <p:cNvPr id="5" name="Espace réservé du texte 4">
            <a:extLst>
              <a:ext uri="{FF2B5EF4-FFF2-40B4-BE49-F238E27FC236}">
                <a16:creationId xmlns:a16="http://schemas.microsoft.com/office/drawing/2014/main" id="{4E3BBE39-C745-6C4F-B1BE-5D9993FC46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r-FR"/>
              <a:t>Modifier les styles du texte du masque
Deuxième niveau
Troisième niveau
Quatrième niveau
Cinquième niveau</a:t>
            </a:r>
          </a:p>
        </p:txBody>
      </p:sp>
      <p:sp>
        <p:nvSpPr>
          <p:cNvPr id="6" name="Espace réservé du contenu 5">
            <a:extLst>
              <a:ext uri="{FF2B5EF4-FFF2-40B4-BE49-F238E27FC236}">
                <a16:creationId xmlns:a16="http://schemas.microsoft.com/office/drawing/2014/main" id="{60CA2207-452A-3448-BC64-950BBEBC0195}"/>
              </a:ext>
            </a:extLst>
          </p:cNvPr>
          <p:cNvSpPr>
            <a:spLocks noGrp="1"/>
          </p:cNvSpPr>
          <p:nvPr>
            <p:ph sz="quarter" idx="4"/>
          </p:nvPr>
        </p:nvSpPr>
        <p:spPr>
          <a:xfrm>
            <a:off x="6172200" y="2505075"/>
            <a:ext cx="5183188" cy="3684588"/>
          </a:xfrm>
        </p:spPr>
        <p:txBody>
          <a:bodyPr/>
          <a:lstStyle/>
          <a:p>
            <a:r>
              <a:rPr lang="fr-FR"/>
              <a:t>Modifier les styles du texte du masque
Deuxième niveau
Troisième niveau
Quatrième niveau
Cinquième niveau</a:t>
            </a:r>
          </a:p>
        </p:txBody>
      </p:sp>
      <p:sp>
        <p:nvSpPr>
          <p:cNvPr id="7" name="Espace réservé de la date 6">
            <a:extLst>
              <a:ext uri="{FF2B5EF4-FFF2-40B4-BE49-F238E27FC236}">
                <a16:creationId xmlns:a16="http://schemas.microsoft.com/office/drawing/2014/main" id="{07BC18C8-E89E-4143-80D0-335276BEEF21}"/>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8" name="Espace réservé du pied de page 7">
            <a:extLst>
              <a:ext uri="{FF2B5EF4-FFF2-40B4-BE49-F238E27FC236}">
                <a16:creationId xmlns:a16="http://schemas.microsoft.com/office/drawing/2014/main" id="{7099EDD2-0F72-D44B-ADC7-036385E168D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7BDAD63-5A87-8847-A399-7C77F46433CE}"/>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796626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5F9A2-F4AD-D643-BF5A-988248AD780E}"/>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2E4103D-3B60-D140-8B5C-EE5B7AAEB7A9}"/>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4" name="Espace réservé du pied de page 3">
            <a:extLst>
              <a:ext uri="{FF2B5EF4-FFF2-40B4-BE49-F238E27FC236}">
                <a16:creationId xmlns:a16="http://schemas.microsoft.com/office/drawing/2014/main" id="{46302BB1-9BEB-6C40-872B-84CA4FFFEDA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532E0A3-0843-D440-A70F-85CA0AF821D8}"/>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208061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D825C4-EE2C-A34D-9DD0-EE673601FF63}"/>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3" name="Espace réservé du pied de page 2">
            <a:extLst>
              <a:ext uri="{FF2B5EF4-FFF2-40B4-BE49-F238E27FC236}">
                <a16:creationId xmlns:a16="http://schemas.microsoft.com/office/drawing/2014/main" id="{0003A7BE-401A-E447-B9CF-CB2CE4571AE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4E3C9ED-8305-F24F-B5BB-BDA108082EA1}"/>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02871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4774A3-A7B1-284F-8DC0-136D8D39347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246B54D-A94B-9B4A-9F9E-B479785BE7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r-FR"/>
              <a:t>Modifier les styles du texte du masque
Deuxième niveau
Troisième niveau
Quatrième niveau
Cinquième niveau</a:t>
            </a:r>
          </a:p>
        </p:txBody>
      </p:sp>
      <p:sp>
        <p:nvSpPr>
          <p:cNvPr id="4" name="Espace réservé du texte 3">
            <a:extLst>
              <a:ext uri="{FF2B5EF4-FFF2-40B4-BE49-F238E27FC236}">
                <a16:creationId xmlns:a16="http://schemas.microsoft.com/office/drawing/2014/main" id="{041257F7-4912-594D-B28B-140FA6E68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8DDA0496-18AF-4A4F-832F-C6C395EB9FCA}"/>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6" name="Espace réservé du pied de page 5">
            <a:extLst>
              <a:ext uri="{FF2B5EF4-FFF2-40B4-BE49-F238E27FC236}">
                <a16:creationId xmlns:a16="http://schemas.microsoft.com/office/drawing/2014/main" id="{C229716C-EA4E-0B4C-818A-B60CA646A4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9A403A4-65AF-454C-B336-B4DC04E1D681}"/>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46809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4834-8098-3940-9219-F3709DCDC1E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5B6AD15-F126-BD4E-A81B-ABF6FFC0B99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282B389-982B-B84C-B3A1-59FB338016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r-FR"/>
              <a:t>Modifier les styles du texte du masque
Deuxième niveau
Troisième niveau
Quatrième niveau
Cinquième niveau</a:t>
            </a:r>
          </a:p>
        </p:txBody>
      </p:sp>
      <p:sp>
        <p:nvSpPr>
          <p:cNvPr id="5" name="Espace réservé de la date 4">
            <a:extLst>
              <a:ext uri="{FF2B5EF4-FFF2-40B4-BE49-F238E27FC236}">
                <a16:creationId xmlns:a16="http://schemas.microsoft.com/office/drawing/2014/main" id="{CC520966-B6ED-EB40-91EB-11473DB5D87B}"/>
              </a:ext>
            </a:extLst>
          </p:cNvPr>
          <p:cNvSpPr>
            <a:spLocks noGrp="1"/>
          </p:cNvSpPr>
          <p:nvPr>
            <p:ph type="dt" sz="half" idx="10"/>
          </p:nvPr>
        </p:nvSpPr>
        <p:spPr/>
        <p:txBody>
          <a:bodyPr/>
          <a:lstStyle/>
          <a:p>
            <a:fld id="{7024743D-073C-5241-99A2-430E23C1A2E1}" type="datetimeFigureOut">
              <a:rPr lang="fr-FR" smtClean="0"/>
              <a:t>02/05/2023</a:t>
            </a:fld>
            <a:endParaRPr lang="fr-FR"/>
          </a:p>
        </p:txBody>
      </p:sp>
      <p:sp>
        <p:nvSpPr>
          <p:cNvPr id="6" name="Espace réservé du pied de page 5">
            <a:extLst>
              <a:ext uri="{FF2B5EF4-FFF2-40B4-BE49-F238E27FC236}">
                <a16:creationId xmlns:a16="http://schemas.microsoft.com/office/drawing/2014/main" id="{BD5070B2-770E-254C-B963-C5DFFFDB8F5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C6BDABC-E150-C24D-B812-A3CE9E4FF9CB}"/>
              </a:ext>
            </a:extLst>
          </p:cNvPr>
          <p:cNvSpPr>
            <a:spLocks noGrp="1"/>
          </p:cNvSpPr>
          <p:nvPr>
            <p:ph type="sldNum" sz="quarter" idx="12"/>
          </p:nvPr>
        </p:nvSpPr>
        <p:spPr/>
        <p:txBody>
          <a:bodyPr/>
          <a:lstStyle/>
          <a:p>
            <a:fld id="{FA6D656F-2E13-9943-B4DC-3A9C17F5A95E}" type="slidenum">
              <a:rPr lang="fr-FR" smtClean="0"/>
              <a:t>‹N°›</a:t>
            </a:fld>
            <a:endParaRPr lang="fr-FR"/>
          </a:p>
        </p:txBody>
      </p:sp>
    </p:spTree>
    <p:extLst>
      <p:ext uri="{BB962C8B-B14F-4D97-AF65-F5344CB8AC3E}">
        <p14:creationId xmlns:p14="http://schemas.microsoft.com/office/powerpoint/2010/main" val="1989982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C66818C-8AFF-A24B-B195-A60E75D14A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6C57FCE-0C3D-DB41-BBFA-0938AF10EE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6705964F-F57C-1742-8427-33976995CB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24743D-073C-5241-99A2-430E23C1A2E1}" type="datetimeFigureOut">
              <a:rPr lang="fr-FR" smtClean="0"/>
              <a:t>02/05/2023</a:t>
            </a:fld>
            <a:endParaRPr lang="fr-FR"/>
          </a:p>
        </p:txBody>
      </p:sp>
      <p:sp>
        <p:nvSpPr>
          <p:cNvPr id="5" name="Espace réservé du pied de page 4">
            <a:extLst>
              <a:ext uri="{FF2B5EF4-FFF2-40B4-BE49-F238E27FC236}">
                <a16:creationId xmlns:a16="http://schemas.microsoft.com/office/drawing/2014/main" id="{CB929BE0-3D5F-344D-A12A-3E29C80AAC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EB8701A-9564-ED47-AF43-30D11BFC5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6D656F-2E13-9943-B4DC-3A9C17F5A95E}" type="slidenum">
              <a:rPr lang="fr-FR" smtClean="0"/>
              <a:t>‹N°›</a:t>
            </a:fld>
            <a:endParaRPr lang="fr-FR"/>
          </a:p>
        </p:txBody>
      </p:sp>
    </p:spTree>
    <p:extLst>
      <p:ext uri="{BB962C8B-B14F-4D97-AF65-F5344CB8AC3E}">
        <p14:creationId xmlns:p14="http://schemas.microsoft.com/office/powerpoint/2010/main" val="1607778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fr.wikipedia.org/wiki/Informatique" TargetMode="External"/><Relationship Id="rId2" Type="http://schemas.openxmlformats.org/officeDocument/2006/relationships/hyperlink" Target="https://fr.wikipedia.org/wiki/Traduction" TargetMode="External"/><Relationship Id="rId1" Type="http://schemas.openxmlformats.org/officeDocument/2006/relationships/slideLayout" Target="../slideLayouts/slideLayout7.xml"/><Relationship Id="rId6" Type="http://schemas.openxmlformats.org/officeDocument/2006/relationships/image" Target="../media/image1.jpg"/><Relationship Id="rId5" Type="http://schemas.openxmlformats.org/officeDocument/2006/relationships/hyperlink" Target="https://fr.wikipedia.org/wiki/Traduction_automatique" TargetMode="External"/><Relationship Id="rId4" Type="http://schemas.openxmlformats.org/officeDocument/2006/relationships/hyperlink" Target="https://fr.wikipedia.org/wiki/Traductiqu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fr.wikipedia.org/wiki/MemoQ" TargetMode="External"/><Relationship Id="rId7" Type="http://schemas.openxmlformats.org/officeDocument/2006/relationships/hyperlink" Target="https://fr.wikipedia.org/wiki/Wordfast" TargetMode="External"/><Relationship Id="rId2" Type="http://schemas.openxmlformats.org/officeDocument/2006/relationships/hyperlink" Target="https://fr.wikipedia.org/wiki/Cat%C3%A9gorie:Traduction_assist%C3%A9e_par_ordinateur" TargetMode="External"/><Relationship Id="rId1" Type="http://schemas.openxmlformats.org/officeDocument/2006/relationships/slideLayout" Target="../slideLayouts/slideLayout7.xml"/><Relationship Id="rId6" Type="http://schemas.openxmlformats.org/officeDocument/2006/relationships/hyperlink" Target="https://fr.wikipedia.org/wiki/STAR_Transit" TargetMode="External"/><Relationship Id="rId5" Type="http://schemas.openxmlformats.org/officeDocument/2006/relationships/hyperlink" Target="https://fr.wikipedia.org/wiki/SDL_Trados" TargetMode="External"/><Relationship Id="rId4" Type="http://schemas.openxmlformats.org/officeDocument/2006/relationships/hyperlink" Target="https://fr.wikipedia.org/wiki/OmegaT"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B462624C-78E8-A947-BBA6-6A8A4FDEA866}"/>
              </a:ext>
            </a:extLst>
          </p:cNvPr>
          <p:cNvSpPr>
            <a:spLocks noGrp="1"/>
          </p:cNvSpPr>
          <p:nvPr>
            <p:ph type="ctrTitle"/>
          </p:nvPr>
        </p:nvSpPr>
        <p:spPr>
          <a:xfrm>
            <a:off x="1538378" y="1266171"/>
            <a:ext cx="8897973" cy="1938992"/>
          </a:xfrm>
          <a:prstGeom prst="rect">
            <a:avLst/>
          </a:prstGeom>
        </p:spPr>
        <p:txBody>
          <a:bodyPr wrap="square">
            <a:spAutoFit/>
          </a:bodyPr>
          <a:lstStyle/>
          <a:p>
            <a:pPr>
              <a:lnSpc>
                <a:spcPct val="100000"/>
              </a:lnSpc>
            </a:pPr>
            <a:r>
              <a:rPr lang="fr-FR" sz="4000" dirty="0">
                <a:latin typeface="Calibri" panose="020F0502020204030204" pitchFamily="34" charset="0"/>
                <a:ea typeface="Calibri" panose="020F0502020204030204" pitchFamily="34" charset="0"/>
                <a:cs typeface="Arial" panose="020B0604020202020204" pitchFamily="34" charset="0"/>
              </a:rPr>
              <a:t>Cours de Linguistique appliquée</a:t>
            </a:r>
            <a:br>
              <a:rPr lang="fr-FR" sz="4000" dirty="0">
                <a:latin typeface="Calibri" panose="020F0502020204030204" pitchFamily="34" charset="0"/>
                <a:ea typeface="Calibri" panose="020F0502020204030204" pitchFamily="34" charset="0"/>
                <a:cs typeface="Arial" panose="020B0604020202020204" pitchFamily="34" charset="0"/>
              </a:rPr>
            </a:br>
            <a:endParaRPr lang="fr-FR" sz="4000" dirty="0">
              <a:latin typeface="Calibri" panose="020F0502020204030204" pitchFamily="34" charset="0"/>
              <a:ea typeface="Calibri" panose="020F0502020204030204" pitchFamily="34" charset="0"/>
              <a:cs typeface="Arial" panose="020B0604020202020204" pitchFamily="34" charset="0"/>
            </a:endParaRPr>
          </a:p>
          <a:p>
            <a:pPr>
              <a:lnSpc>
                <a:spcPct val="100000"/>
              </a:lnSpc>
            </a:pPr>
            <a:r>
              <a:rPr lang="fr-FR" sz="2400">
                <a:latin typeface="Calibri" panose="020F0502020204030204" pitchFamily="34" charset="0"/>
                <a:ea typeface="Calibri" panose="020F0502020204030204" pitchFamily="34" charset="0"/>
                <a:cs typeface="Arial" panose="020B0604020202020204" pitchFamily="34" charset="0"/>
              </a:rPr>
              <a:t>        3</a:t>
            </a:r>
            <a:r>
              <a:rPr lang="fr-FR" sz="2400" baseline="30000">
                <a:latin typeface="Calibri" panose="020F0502020204030204" pitchFamily="34" charset="0"/>
                <a:ea typeface="Calibri" panose="020F0502020204030204" pitchFamily="34" charset="0"/>
                <a:cs typeface="Arial" panose="020B0604020202020204" pitchFamily="34" charset="0"/>
              </a:rPr>
              <a:t>ème</a:t>
            </a:r>
            <a:r>
              <a:rPr lang="fr-FR" sz="2400">
                <a:latin typeface="Calibri" panose="020F0502020204030204" pitchFamily="34" charset="0"/>
                <a:ea typeface="Calibri" panose="020F0502020204030204" pitchFamily="34" charset="0"/>
                <a:cs typeface="Arial" panose="020B0604020202020204" pitchFamily="34" charset="0"/>
              </a:rPr>
              <a:t> </a:t>
            </a:r>
            <a:r>
              <a:rPr lang="fr-FR" sz="2400" dirty="0">
                <a:latin typeface="Calibri" panose="020F0502020204030204" pitchFamily="34" charset="0"/>
                <a:ea typeface="Calibri" panose="020F0502020204030204" pitchFamily="34" charset="0"/>
                <a:cs typeface="Arial" panose="020B0604020202020204" pitchFamily="34" charset="0"/>
              </a:rPr>
              <a:t>année PES Langue Française, ENS Sétif</a:t>
            </a:r>
            <a:r>
              <a:rPr lang="fr-FR" sz="4000" dirty="0">
                <a:latin typeface="Calibri" panose="020F0502020204030204" pitchFamily="34" charset="0"/>
                <a:ea typeface="Calibri" panose="020F0502020204030204" pitchFamily="34" charset="0"/>
                <a:cs typeface="Arial" panose="020B0604020202020204" pitchFamily="34" charset="0"/>
              </a:rPr>
              <a:t> </a:t>
            </a:r>
          </a:p>
        </p:txBody>
      </p:sp>
      <p:sp>
        <p:nvSpPr>
          <p:cNvPr id="8" name="Rectangle 7">
            <a:extLst>
              <a:ext uri="{FF2B5EF4-FFF2-40B4-BE49-F238E27FC236}">
                <a16:creationId xmlns:a16="http://schemas.microsoft.com/office/drawing/2014/main" id="{60F68547-055E-E24C-9FCC-716E49088D11}"/>
              </a:ext>
            </a:extLst>
          </p:cNvPr>
          <p:cNvSpPr/>
          <p:nvPr/>
        </p:nvSpPr>
        <p:spPr>
          <a:xfrm>
            <a:off x="1268493" y="3989410"/>
            <a:ext cx="9655539" cy="1200329"/>
          </a:xfrm>
          <a:prstGeom prst="rect">
            <a:avLst/>
          </a:prstGeom>
        </p:spPr>
        <p:txBody>
          <a:bodyPr wrap="square">
            <a:spAutoFit/>
          </a:bodyPr>
          <a:lstStyle/>
          <a:p>
            <a:pPr>
              <a:spcAft>
                <a:spcPts val="0"/>
              </a:spcAft>
            </a:pPr>
            <a:r>
              <a:rPr lang="fr-FR" sz="3600" b="1" dirty="0">
                <a:latin typeface="Calibri" panose="020F0502020204030204" pitchFamily="34" charset="0"/>
                <a:ea typeface="Calibri" panose="020F0502020204030204" pitchFamily="34" charset="0"/>
                <a:cs typeface="Arial" panose="020B0604020202020204" pitchFamily="34" charset="0"/>
              </a:rPr>
              <a:t>4</a:t>
            </a:r>
            <a:r>
              <a:rPr lang="fr-FR" sz="3600" b="1" baseline="30000" dirty="0">
                <a:latin typeface="Calibri" panose="020F0502020204030204" pitchFamily="34" charset="0"/>
                <a:ea typeface="Calibri" panose="020F0502020204030204" pitchFamily="34" charset="0"/>
                <a:cs typeface="Arial" panose="020B0604020202020204" pitchFamily="34" charset="0"/>
              </a:rPr>
              <a:t>e</a:t>
            </a:r>
            <a:r>
              <a:rPr lang="fr-FR" sz="3600" b="1" dirty="0">
                <a:latin typeface="Calibri" panose="020F0502020204030204" pitchFamily="34" charset="0"/>
                <a:ea typeface="Calibri" panose="020F0502020204030204" pitchFamily="34" charset="0"/>
                <a:cs typeface="Arial" panose="020B0604020202020204" pitchFamily="34" charset="0"/>
              </a:rPr>
              <a:t> partie :  Traitement Automatique du Langage et pédagogie des langues</a:t>
            </a:r>
          </a:p>
        </p:txBody>
      </p:sp>
    </p:spTree>
    <p:extLst>
      <p:ext uri="{BB962C8B-B14F-4D97-AF65-F5344CB8AC3E}">
        <p14:creationId xmlns:p14="http://schemas.microsoft.com/office/powerpoint/2010/main" val="1296810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3E34AF8-C766-DE4A-82B7-7E5894619167}"/>
              </a:ext>
            </a:extLst>
          </p:cNvPr>
          <p:cNvSpPr/>
          <p:nvPr/>
        </p:nvSpPr>
        <p:spPr>
          <a:xfrm>
            <a:off x="543462" y="631275"/>
            <a:ext cx="11181567" cy="5262979"/>
          </a:xfrm>
          <a:prstGeom prst="rect">
            <a:avLst/>
          </a:prstGeom>
        </p:spPr>
        <p:txBody>
          <a:bodyPr wrap="square">
            <a:spAutoFit/>
          </a:bodyPr>
          <a:lstStyle/>
          <a:p>
            <a:pPr algn="just"/>
            <a:r>
              <a:rPr lang="fr-FR" sz="2800" dirty="0"/>
              <a:t>Aux </a:t>
            </a:r>
            <a:r>
              <a:rPr lang="fr-FR" sz="2800" dirty="0" err="1"/>
              <a:t>États-Unis</a:t>
            </a:r>
            <a:r>
              <a:rPr lang="fr-FR" sz="2800" dirty="0"/>
              <a:t>, le lien </a:t>
            </a:r>
            <a:r>
              <a:rPr lang="fr-FR" sz="2800" dirty="0" err="1"/>
              <a:t>étroit</a:t>
            </a:r>
            <a:r>
              <a:rPr lang="fr-FR" sz="2800" dirty="0"/>
              <a:t> entre </a:t>
            </a:r>
            <a:r>
              <a:rPr lang="fr-FR" sz="2800" dirty="0" err="1"/>
              <a:t>développements</a:t>
            </a:r>
            <a:r>
              <a:rPr lang="fr-FR" sz="2800" dirty="0"/>
              <a:t> technologiques, enseignement des langues et linguistique appliquée doit être </a:t>
            </a:r>
            <a:r>
              <a:rPr lang="fr-FR" sz="2800" dirty="0" err="1"/>
              <a:t>interpréte</a:t>
            </a:r>
            <a:r>
              <a:rPr lang="fr-FR" sz="2800" dirty="0"/>
              <a:t>́ dans le cadre de la culture de guerre. Le contexte est très </a:t>
            </a:r>
            <a:r>
              <a:rPr lang="fr-FR" sz="2800" dirty="0" err="1"/>
              <a:t>différent</a:t>
            </a:r>
            <a:r>
              <a:rPr lang="fr-FR" sz="2800" dirty="0"/>
              <a:t> du contexte </a:t>
            </a:r>
            <a:r>
              <a:rPr lang="fr-FR" sz="2800" dirty="0" err="1"/>
              <a:t>européen</a:t>
            </a:r>
            <a:r>
              <a:rPr lang="fr-FR" sz="2800" dirty="0"/>
              <a:t> où l’Aila voit le jour dans le cadre du développement des </a:t>
            </a:r>
            <a:r>
              <a:rPr lang="fr-FR" sz="2800" dirty="0" err="1"/>
              <a:t>communautés</a:t>
            </a:r>
            <a:r>
              <a:rPr lang="fr-FR" sz="2800" dirty="0"/>
              <a:t> </a:t>
            </a:r>
            <a:r>
              <a:rPr lang="fr-FR" sz="2800" dirty="0" err="1"/>
              <a:t>européennes</a:t>
            </a:r>
            <a:r>
              <a:rPr lang="fr-FR" sz="2800" dirty="0"/>
              <a:t>, notamment de la </a:t>
            </a:r>
            <a:r>
              <a:rPr lang="fr-FR" sz="2800" dirty="0" err="1"/>
              <a:t>Ceca</a:t>
            </a:r>
            <a:r>
              <a:rPr lang="fr-FR" sz="2800" dirty="0"/>
              <a:t>. Cet ancrage </a:t>
            </a:r>
            <a:r>
              <a:rPr lang="fr-FR" sz="2800" dirty="0" err="1"/>
              <a:t>spécifique</a:t>
            </a:r>
            <a:r>
              <a:rPr lang="fr-FR" sz="2800" dirty="0"/>
              <a:t> de la linguistique appliquée aux USA peut expliquer que les </a:t>
            </a:r>
            <a:r>
              <a:rPr lang="fr-FR" sz="2800" dirty="0" err="1"/>
              <a:t>Américains</a:t>
            </a:r>
            <a:r>
              <a:rPr lang="fr-FR" sz="2800" dirty="0"/>
              <a:t> ne se sont doté que tardivement d’une association de linguistique appliquée. Ils ont déjà de nombreuses institutions </a:t>
            </a:r>
            <a:r>
              <a:rPr lang="fr-FR" sz="2800" dirty="0" err="1"/>
              <a:t>créées</a:t>
            </a:r>
            <a:r>
              <a:rPr lang="fr-FR" sz="2800" dirty="0"/>
              <a:t> dans l’immédiate après guerre et </a:t>
            </a:r>
            <a:r>
              <a:rPr lang="fr-FR" sz="2800" dirty="0" err="1"/>
              <a:t>consacrées</a:t>
            </a:r>
            <a:r>
              <a:rPr lang="fr-FR" sz="2800" dirty="0"/>
              <a:t> à la LA, parmi lesquelles le </a:t>
            </a:r>
            <a:r>
              <a:rPr lang="fr-FR" sz="2800" i="1" dirty="0"/>
              <a:t>Centre for </a:t>
            </a:r>
            <a:r>
              <a:rPr lang="fr-FR" sz="2800" i="1" dirty="0" err="1"/>
              <a:t>Applied</a:t>
            </a:r>
            <a:r>
              <a:rPr lang="fr-FR" sz="2800" i="1" dirty="0"/>
              <a:t> Linguistics </a:t>
            </a:r>
            <a:r>
              <a:rPr lang="fr-FR" sz="2800" dirty="0"/>
              <a:t>et l’</a:t>
            </a:r>
            <a:r>
              <a:rPr lang="fr-FR" sz="2800" i="1" dirty="0"/>
              <a:t>Institute of Languages and Linguistics</a:t>
            </a:r>
            <a:r>
              <a:rPr lang="fr-FR" sz="2800" dirty="0"/>
              <a:t>. Il est probable que L’</a:t>
            </a:r>
            <a:r>
              <a:rPr lang="fr-FR" sz="2800" dirty="0" err="1"/>
              <a:t>Aaal</a:t>
            </a:r>
            <a:r>
              <a:rPr lang="fr-FR" sz="2800" dirty="0"/>
              <a:t> (</a:t>
            </a:r>
            <a:r>
              <a:rPr lang="fr-FR" sz="2800" i="1" dirty="0"/>
              <a:t>American Association for </a:t>
            </a:r>
            <a:r>
              <a:rPr lang="fr-FR" sz="2800" i="1" dirty="0" err="1"/>
              <a:t>Applied</a:t>
            </a:r>
            <a:r>
              <a:rPr lang="fr-FR" sz="2800" i="1" dirty="0"/>
              <a:t> Linguistics</a:t>
            </a:r>
            <a:r>
              <a:rPr lang="fr-FR" sz="2800" dirty="0"/>
              <a:t>) a été </a:t>
            </a:r>
            <a:r>
              <a:rPr lang="fr-FR" sz="2800" dirty="0" err="1"/>
              <a:t>créée</a:t>
            </a:r>
            <a:r>
              <a:rPr lang="fr-FR" sz="2800" dirty="0"/>
              <a:t> en 1977 dans le but </a:t>
            </a:r>
            <a:r>
              <a:rPr lang="fr-FR" sz="2800" dirty="0" err="1"/>
              <a:t>spécifique</a:t>
            </a:r>
            <a:r>
              <a:rPr lang="fr-FR" sz="2800" dirty="0"/>
              <a:t> de rallier l’Aila. </a:t>
            </a:r>
            <a:endParaRPr lang="fr-FR" sz="2800" dirty="0">
              <a:effectLst/>
            </a:endParaRPr>
          </a:p>
        </p:txBody>
      </p:sp>
    </p:spTree>
    <p:extLst>
      <p:ext uri="{BB962C8B-B14F-4D97-AF65-F5344CB8AC3E}">
        <p14:creationId xmlns:p14="http://schemas.microsoft.com/office/powerpoint/2010/main" val="2711740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29166C-D9F3-5046-8C62-37A3C75D9172}"/>
              </a:ext>
            </a:extLst>
          </p:cNvPr>
          <p:cNvSpPr/>
          <p:nvPr/>
        </p:nvSpPr>
        <p:spPr>
          <a:xfrm>
            <a:off x="573024" y="1433590"/>
            <a:ext cx="10826496" cy="3539430"/>
          </a:xfrm>
          <a:prstGeom prst="rect">
            <a:avLst/>
          </a:prstGeom>
        </p:spPr>
        <p:txBody>
          <a:bodyPr wrap="square">
            <a:spAutoFit/>
          </a:bodyPr>
          <a:lstStyle/>
          <a:p>
            <a:pPr algn="just"/>
            <a:endParaRPr lang="fr-FR" sz="2800" dirty="0">
              <a:solidFill>
                <a:srgbClr val="000000"/>
              </a:solidFill>
              <a:ea typeface="HG Mincho Light J"/>
              <a:cs typeface="Times New Roman" panose="02020603050405020304" pitchFamily="18" charset="0"/>
            </a:endParaRPr>
          </a:p>
          <a:p>
            <a:pPr algn="just"/>
            <a:r>
              <a:rPr lang="fr-FR" sz="2800" dirty="0">
                <a:solidFill>
                  <a:srgbClr val="000000"/>
                </a:solidFill>
                <a:ea typeface="HG Mincho Light J"/>
                <a:cs typeface="Times New Roman" panose="02020603050405020304" pitchFamily="18" charset="0"/>
              </a:rPr>
              <a:t>L'objectif du traitement automatique des langues est la conception de logiciels capables de traiter de façon automatique des données exprimées dans une langue (dite « naturelle », par opposition aux langages formels de la logique mathématique). Ces données linguistiques peuvent, selon les cas, être de différents types (textes écrits, dialogues écrits ou oraux, etc.) et de taille variable (du texte entier au mot isolé, en passant par la phrase ou le syntagme). </a:t>
            </a:r>
            <a:endParaRPr lang="fr-FR" sz="2800" dirty="0"/>
          </a:p>
        </p:txBody>
      </p:sp>
      <p:sp>
        <p:nvSpPr>
          <p:cNvPr id="2" name="Rectangle 1">
            <a:extLst>
              <a:ext uri="{FF2B5EF4-FFF2-40B4-BE49-F238E27FC236}">
                <a16:creationId xmlns:a16="http://schemas.microsoft.com/office/drawing/2014/main" id="{3C5164A4-00D7-824E-A041-B846F9F91650}"/>
              </a:ext>
            </a:extLst>
          </p:cNvPr>
          <p:cNvSpPr/>
          <p:nvPr/>
        </p:nvSpPr>
        <p:spPr>
          <a:xfrm>
            <a:off x="978779" y="732782"/>
            <a:ext cx="3967753" cy="584775"/>
          </a:xfrm>
          <a:prstGeom prst="rect">
            <a:avLst/>
          </a:prstGeom>
        </p:spPr>
        <p:txBody>
          <a:bodyPr wrap="none">
            <a:spAutoFit/>
          </a:bodyPr>
          <a:lstStyle/>
          <a:p>
            <a:pPr algn="just"/>
            <a:r>
              <a:rPr lang="fr-FR" sz="3200" b="1" dirty="0"/>
              <a:t>Qu’est-ce que le TAL ? </a:t>
            </a:r>
          </a:p>
        </p:txBody>
      </p:sp>
    </p:spTree>
    <p:extLst>
      <p:ext uri="{BB962C8B-B14F-4D97-AF65-F5344CB8AC3E}">
        <p14:creationId xmlns:p14="http://schemas.microsoft.com/office/powerpoint/2010/main" val="70350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ECC6316-5ED7-5F41-9F4F-340CE738C071}"/>
              </a:ext>
            </a:extLst>
          </p:cNvPr>
          <p:cNvSpPr/>
          <p:nvPr/>
        </p:nvSpPr>
        <p:spPr>
          <a:xfrm>
            <a:off x="475488" y="2841998"/>
            <a:ext cx="11411712" cy="1815882"/>
          </a:xfrm>
          <a:prstGeom prst="rect">
            <a:avLst/>
          </a:prstGeom>
        </p:spPr>
        <p:txBody>
          <a:bodyPr wrap="square">
            <a:spAutoFit/>
          </a:bodyPr>
          <a:lstStyle/>
          <a:p>
            <a:pPr algn="just"/>
            <a:r>
              <a:rPr lang="fr-FR" sz="2800" b="1" dirty="0"/>
              <a:t>1- Les moteurs de recherche : </a:t>
            </a:r>
            <a:r>
              <a:rPr lang="fr-FR" sz="2800" dirty="0"/>
              <a:t>une approche linguistique </a:t>
            </a:r>
          </a:p>
          <a:p>
            <a:pPr algn="just"/>
            <a:r>
              <a:rPr lang="fr-FR" sz="2800" b="1" dirty="0"/>
              <a:t>2- Traduction informatique : </a:t>
            </a:r>
            <a:r>
              <a:rPr lang="fr-FR" sz="2800" dirty="0"/>
              <a:t>traduction des phrases, textes … </a:t>
            </a:r>
          </a:p>
          <a:p>
            <a:pPr algn="just"/>
            <a:r>
              <a:rPr lang="fr-FR" sz="2800" b="1" dirty="0"/>
              <a:t>3- Dictionnaires numériques : </a:t>
            </a:r>
            <a:r>
              <a:rPr lang="fr-FR" sz="2800" dirty="0"/>
              <a:t>regroupage des mots sous forme d’une liste</a:t>
            </a:r>
          </a:p>
          <a:p>
            <a:pPr algn="just"/>
            <a:r>
              <a:rPr lang="fr-FR" sz="2800" b="1" dirty="0"/>
              <a:t>4- Application d’apprentissage </a:t>
            </a:r>
            <a:r>
              <a:rPr lang="fr-FR" sz="2800" dirty="0"/>
              <a:t>:  lecture numérique, conjugaison … </a:t>
            </a:r>
          </a:p>
        </p:txBody>
      </p:sp>
      <p:sp>
        <p:nvSpPr>
          <p:cNvPr id="3" name="Rectangle 2">
            <a:extLst>
              <a:ext uri="{FF2B5EF4-FFF2-40B4-BE49-F238E27FC236}">
                <a16:creationId xmlns:a16="http://schemas.microsoft.com/office/drawing/2014/main" id="{4E8CD9FF-4325-6C4B-AFE8-991E829A4169}"/>
              </a:ext>
            </a:extLst>
          </p:cNvPr>
          <p:cNvSpPr/>
          <p:nvPr/>
        </p:nvSpPr>
        <p:spPr>
          <a:xfrm>
            <a:off x="938784" y="691819"/>
            <a:ext cx="9509760" cy="1077218"/>
          </a:xfrm>
          <a:prstGeom prst="rect">
            <a:avLst/>
          </a:prstGeom>
        </p:spPr>
        <p:txBody>
          <a:bodyPr wrap="square">
            <a:spAutoFit/>
          </a:bodyPr>
          <a:lstStyle/>
          <a:p>
            <a:pPr algn="just"/>
            <a:r>
              <a:rPr lang="fr-FR" sz="3200" b="1" dirty="0"/>
              <a:t>Les domaines du TAL en relation avec l’enseignement-apprentissage des langues  </a:t>
            </a:r>
          </a:p>
        </p:txBody>
      </p:sp>
    </p:spTree>
    <p:extLst>
      <p:ext uri="{BB962C8B-B14F-4D97-AF65-F5344CB8AC3E}">
        <p14:creationId xmlns:p14="http://schemas.microsoft.com/office/powerpoint/2010/main" val="1808507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0D9588-8545-1049-BAA4-B371EFAF0A3B}"/>
              </a:ext>
            </a:extLst>
          </p:cNvPr>
          <p:cNvSpPr/>
          <p:nvPr/>
        </p:nvSpPr>
        <p:spPr>
          <a:xfrm>
            <a:off x="1122513" y="720590"/>
            <a:ext cx="5059398" cy="584775"/>
          </a:xfrm>
          <a:prstGeom prst="rect">
            <a:avLst/>
          </a:prstGeom>
        </p:spPr>
        <p:txBody>
          <a:bodyPr wrap="none">
            <a:spAutoFit/>
          </a:bodyPr>
          <a:lstStyle/>
          <a:p>
            <a:r>
              <a:rPr lang="fr-FR" sz="3200" b="1" dirty="0"/>
              <a:t>1- Les moteurs de recherche </a:t>
            </a:r>
            <a:endParaRPr lang="fr-FR" sz="3200" dirty="0"/>
          </a:p>
        </p:txBody>
      </p:sp>
      <p:sp>
        <p:nvSpPr>
          <p:cNvPr id="3" name="Rectangle 2">
            <a:extLst>
              <a:ext uri="{FF2B5EF4-FFF2-40B4-BE49-F238E27FC236}">
                <a16:creationId xmlns:a16="http://schemas.microsoft.com/office/drawing/2014/main" id="{BD15CB89-424A-4C44-80AA-D503FDBE7029}"/>
              </a:ext>
            </a:extLst>
          </p:cNvPr>
          <p:cNvSpPr/>
          <p:nvPr/>
        </p:nvSpPr>
        <p:spPr>
          <a:xfrm>
            <a:off x="1122512" y="1743748"/>
            <a:ext cx="10179471" cy="1815882"/>
          </a:xfrm>
          <a:prstGeom prst="rect">
            <a:avLst/>
          </a:prstGeom>
        </p:spPr>
        <p:txBody>
          <a:bodyPr wrap="square">
            <a:spAutoFit/>
          </a:bodyPr>
          <a:lstStyle/>
          <a:p>
            <a:pPr algn="just"/>
            <a:r>
              <a:rPr lang="fr-FR" sz="2800" dirty="0"/>
              <a:t>Les moteurs de recherche (</a:t>
            </a:r>
            <a:r>
              <a:rPr lang="fr-FR" sz="2800" dirty="0" err="1"/>
              <a:t>search</a:t>
            </a:r>
            <a:r>
              <a:rPr lang="fr-FR" sz="2800" dirty="0"/>
              <a:t> </a:t>
            </a:r>
            <a:r>
              <a:rPr lang="fr-FR" sz="2800" dirty="0" err="1"/>
              <a:t>engine</a:t>
            </a:r>
            <a:r>
              <a:rPr lang="fr-FR" sz="2800" dirty="0"/>
              <a:t>) sont des applications web créées pour effectuer des recherches sur la toile. Les résultats apparaissent selon les expressions demandées par les internautes. Aujourd’hui, Google reste le plus connu de tous</a:t>
            </a:r>
          </a:p>
        </p:txBody>
      </p:sp>
      <p:sp>
        <p:nvSpPr>
          <p:cNvPr id="4" name="Rectangle 3">
            <a:extLst>
              <a:ext uri="{FF2B5EF4-FFF2-40B4-BE49-F238E27FC236}">
                <a16:creationId xmlns:a16="http://schemas.microsoft.com/office/drawing/2014/main" id="{8131D147-8D47-284A-B62C-923D617B9E05}"/>
              </a:ext>
            </a:extLst>
          </p:cNvPr>
          <p:cNvSpPr/>
          <p:nvPr/>
        </p:nvSpPr>
        <p:spPr>
          <a:xfrm>
            <a:off x="1463040" y="4059568"/>
            <a:ext cx="9253728" cy="830997"/>
          </a:xfrm>
          <a:prstGeom prst="rect">
            <a:avLst/>
          </a:prstGeom>
        </p:spPr>
        <p:txBody>
          <a:bodyPr wrap="square">
            <a:spAutoFit/>
          </a:bodyPr>
          <a:lstStyle/>
          <a:p>
            <a:pPr algn="just"/>
            <a:r>
              <a:rPr lang="fr-FR" sz="2400" i="1" dirty="0">
                <a:latin typeface="Rubik"/>
              </a:rPr>
              <a:t>Google </a:t>
            </a:r>
            <a:r>
              <a:rPr lang="fr-FR" sz="2400" i="1" dirty="0" err="1">
                <a:latin typeface="Rubik"/>
              </a:rPr>
              <a:t>Scholar</a:t>
            </a:r>
            <a:r>
              <a:rPr lang="fr-FR" sz="2400" i="1" dirty="0">
                <a:latin typeface="Rubik"/>
              </a:rPr>
              <a:t> pour l’éducation, Yahoo kids pour les enfants, </a:t>
            </a:r>
            <a:r>
              <a:rPr lang="fr-FR" sz="2400" i="1" dirty="0" err="1">
                <a:latin typeface="Rubik"/>
              </a:rPr>
              <a:t>Ecosia</a:t>
            </a:r>
            <a:r>
              <a:rPr lang="fr-FR" sz="2400" i="1" dirty="0">
                <a:latin typeface="Rubik"/>
              </a:rPr>
              <a:t> pour l’environnement…</a:t>
            </a:r>
            <a:endParaRPr lang="fr-FR" sz="2400" i="1" dirty="0"/>
          </a:p>
        </p:txBody>
      </p:sp>
    </p:spTree>
    <p:extLst>
      <p:ext uri="{BB962C8B-B14F-4D97-AF65-F5344CB8AC3E}">
        <p14:creationId xmlns:p14="http://schemas.microsoft.com/office/powerpoint/2010/main" val="2644222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B3AEF9-A326-9D4F-8043-A69C95A56C47}"/>
              </a:ext>
            </a:extLst>
          </p:cNvPr>
          <p:cNvSpPr/>
          <p:nvPr/>
        </p:nvSpPr>
        <p:spPr>
          <a:xfrm>
            <a:off x="1001349" y="440174"/>
            <a:ext cx="4844018" cy="584775"/>
          </a:xfrm>
          <a:prstGeom prst="rect">
            <a:avLst/>
          </a:prstGeom>
        </p:spPr>
        <p:txBody>
          <a:bodyPr wrap="none">
            <a:spAutoFit/>
          </a:bodyPr>
          <a:lstStyle/>
          <a:p>
            <a:r>
              <a:rPr lang="fr-FR" sz="3200" b="1" dirty="0"/>
              <a:t>2- Traduction informatique </a:t>
            </a:r>
            <a:endParaRPr lang="fr-FR" sz="3200" dirty="0"/>
          </a:p>
        </p:txBody>
      </p:sp>
      <p:sp>
        <p:nvSpPr>
          <p:cNvPr id="3" name="Rectangle 2">
            <a:extLst>
              <a:ext uri="{FF2B5EF4-FFF2-40B4-BE49-F238E27FC236}">
                <a16:creationId xmlns:a16="http://schemas.microsoft.com/office/drawing/2014/main" id="{EE3EB881-42D3-BA4E-BFED-9BAC40829FEA}"/>
              </a:ext>
            </a:extLst>
          </p:cNvPr>
          <p:cNvSpPr/>
          <p:nvPr/>
        </p:nvSpPr>
        <p:spPr>
          <a:xfrm>
            <a:off x="566911" y="1176588"/>
            <a:ext cx="6589793" cy="4893647"/>
          </a:xfrm>
          <a:prstGeom prst="rect">
            <a:avLst/>
          </a:prstGeom>
        </p:spPr>
        <p:txBody>
          <a:bodyPr wrap="square">
            <a:spAutoFit/>
          </a:bodyPr>
          <a:lstStyle/>
          <a:p>
            <a:pPr algn="just"/>
            <a:r>
              <a:rPr lang="fr-FR" sz="2400" dirty="0">
                <a:solidFill>
                  <a:srgbClr val="202122"/>
                </a:solidFill>
              </a:rPr>
              <a:t>La </a:t>
            </a:r>
            <a:r>
              <a:rPr lang="fr-FR" sz="2400" b="1" dirty="0">
                <a:solidFill>
                  <a:srgbClr val="202122"/>
                </a:solidFill>
              </a:rPr>
              <a:t>traduction assistée par ordinateur</a:t>
            </a:r>
            <a:r>
              <a:rPr lang="fr-FR" sz="2400" dirty="0">
                <a:solidFill>
                  <a:srgbClr val="202122"/>
                </a:solidFill>
              </a:rPr>
              <a:t> ou </a:t>
            </a:r>
            <a:r>
              <a:rPr lang="fr-FR" sz="2400" b="1" dirty="0">
                <a:solidFill>
                  <a:srgbClr val="202122"/>
                </a:solidFill>
              </a:rPr>
              <a:t>TAO</a:t>
            </a:r>
            <a:r>
              <a:rPr lang="fr-FR" sz="2400" dirty="0">
                <a:solidFill>
                  <a:srgbClr val="202122"/>
                </a:solidFill>
              </a:rPr>
              <a:t> (en anglais, </a:t>
            </a:r>
            <a:r>
              <a:rPr lang="fr-FR" sz="2400" i="1" dirty="0">
                <a:solidFill>
                  <a:srgbClr val="202122"/>
                </a:solidFill>
              </a:rPr>
              <a:t>computer-</a:t>
            </a:r>
            <a:r>
              <a:rPr lang="fr-FR" sz="2400" i="1" dirty="0" err="1">
                <a:solidFill>
                  <a:srgbClr val="202122"/>
                </a:solidFill>
              </a:rPr>
              <a:t>aided</a:t>
            </a:r>
            <a:r>
              <a:rPr lang="fr-FR" sz="2400" i="1" dirty="0">
                <a:solidFill>
                  <a:srgbClr val="202122"/>
                </a:solidFill>
              </a:rPr>
              <a:t> translation</a:t>
            </a:r>
            <a:r>
              <a:rPr lang="fr-FR" sz="2400" dirty="0">
                <a:solidFill>
                  <a:srgbClr val="202122"/>
                </a:solidFill>
              </a:rPr>
              <a:t> ou </a:t>
            </a:r>
            <a:r>
              <a:rPr lang="fr-FR" sz="2400" i="1" dirty="0">
                <a:solidFill>
                  <a:srgbClr val="202122"/>
                </a:solidFill>
              </a:rPr>
              <a:t>CAT</a:t>
            </a:r>
            <a:r>
              <a:rPr lang="fr-FR" sz="2400" dirty="0">
                <a:solidFill>
                  <a:srgbClr val="202122"/>
                </a:solidFill>
              </a:rPr>
              <a:t>) est un domaine qui est à cheval entre la </a:t>
            </a:r>
            <a:r>
              <a:rPr lang="fr-FR" sz="2400" dirty="0">
                <a:solidFill>
                  <a:srgbClr val="795CB2"/>
                </a:solidFill>
                <a:hlinkClick r:id="rId2" tooltip="Traduction"/>
              </a:rPr>
              <a:t>traduction</a:t>
            </a:r>
            <a:r>
              <a:rPr lang="fr-FR" sz="2400" dirty="0">
                <a:solidFill>
                  <a:srgbClr val="202122"/>
                </a:solidFill>
              </a:rPr>
              <a:t> et l’</a:t>
            </a:r>
            <a:r>
              <a:rPr lang="fr-FR" sz="2400" dirty="0">
                <a:solidFill>
                  <a:srgbClr val="795CB2"/>
                </a:solidFill>
                <a:hlinkClick r:id="rId3" tooltip="Informatique"/>
              </a:rPr>
              <a:t>informatique</a:t>
            </a:r>
            <a:r>
              <a:rPr lang="fr-FR" sz="2400" dirty="0">
                <a:solidFill>
                  <a:srgbClr val="202122"/>
                </a:solidFill>
              </a:rPr>
              <a:t>. Elle est un sous-domaine de la </a:t>
            </a:r>
            <a:r>
              <a:rPr lang="fr-FR" sz="2400" dirty="0">
                <a:solidFill>
                  <a:srgbClr val="795CB2"/>
                </a:solidFill>
                <a:hlinkClick r:id="rId4" tooltip="Traductique"/>
              </a:rPr>
              <a:t>traductique</a:t>
            </a:r>
            <a:r>
              <a:rPr lang="fr-FR" sz="2400" dirty="0">
                <a:solidFill>
                  <a:srgbClr val="202122"/>
                </a:solidFill>
              </a:rPr>
              <a:t>, qui regroupe l'ensemble des outils informatiques utilisées par un traducteur (traitement de textes, outils terminologiques, traduction automatique…).</a:t>
            </a:r>
          </a:p>
          <a:p>
            <a:pPr algn="just"/>
            <a:r>
              <a:rPr lang="fr-FR" sz="2400" dirty="0">
                <a:solidFill>
                  <a:srgbClr val="202122"/>
                </a:solidFill>
              </a:rPr>
              <a:t>Elle ne doit pas être confondue avec la </a:t>
            </a:r>
            <a:r>
              <a:rPr lang="fr-FR" sz="2400" dirty="0">
                <a:solidFill>
                  <a:srgbClr val="795CB2"/>
                </a:solidFill>
                <a:hlinkClick r:id="rId5" tooltip="Traduction automatique"/>
              </a:rPr>
              <a:t>traduction automatique</a:t>
            </a:r>
            <a:r>
              <a:rPr lang="fr-FR" sz="2400" dirty="0">
                <a:solidFill>
                  <a:srgbClr val="202122"/>
                </a:solidFill>
              </a:rPr>
              <a:t> par ordinateur : dans la traduction assistée par ordinateur, c’est bien un humain qui traduit, mais avec un soutien informatique pour lui faciliter la tâche.</a:t>
            </a:r>
            <a:endParaRPr lang="fr-FR" sz="2400" b="0" i="0" u="none" strike="noStrike" dirty="0">
              <a:solidFill>
                <a:srgbClr val="202122"/>
              </a:solidFill>
              <a:effectLst/>
            </a:endParaRPr>
          </a:p>
        </p:txBody>
      </p:sp>
      <p:pic>
        <p:nvPicPr>
          <p:cNvPr id="5" name="Image 4">
            <a:extLst>
              <a:ext uri="{FF2B5EF4-FFF2-40B4-BE49-F238E27FC236}">
                <a16:creationId xmlns:a16="http://schemas.microsoft.com/office/drawing/2014/main" id="{D1720FE2-9787-694E-9166-803BFC558FD4}"/>
              </a:ext>
            </a:extLst>
          </p:cNvPr>
          <p:cNvPicPr>
            <a:picLocks noChangeAspect="1"/>
          </p:cNvPicPr>
          <p:nvPr/>
        </p:nvPicPr>
        <p:blipFill>
          <a:blip r:embed="rId6"/>
          <a:stretch>
            <a:fillRect/>
          </a:stretch>
        </p:blipFill>
        <p:spPr>
          <a:xfrm>
            <a:off x="7670292" y="1024949"/>
            <a:ext cx="3180588" cy="4614612"/>
          </a:xfrm>
          <a:prstGeom prst="rect">
            <a:avLst/>
          </a:prstGeom>
        </p:spPr>
      </p:pic>
    </p:spTree>
    <p:extLst>
      <p:ext uri="{BB962C8B-B14F-4D97-AF65-F5344CB8AC3E}">
        <p14:creationId xmlns:p14="http://schemas.microsoft.com/office/powerpoint/2010/main" val="3744216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66BD55D-AC0B-514D-AFB3-1BC6242446AC}"/>
              </a:ext>
            </a:extLst>
          </p:cNvPr>
          <p:cNvSpPr/>
          <p:nvPr/>
        </p:nvSpPr>
        <p:spPr>
          <a:xfrm>
            <a:off x="841248" y="972235"/>
            <a:ext cx="10168128" cy="954107"/>
          </a:xfrm>
          <a:prstGeom prst="rect">
            <a:avLst/>
          </a:prstGeom>
        </p:spPr>
        <p:txBody>
          <a:bodyPr wrap="square">
            <a:spAutoFit/>
          </a:bodyPr>
          <a:lstStyle/>
          <a:p>
            <a:pPr algn="just"/>
            <a:r>
              <a:rPr lang="fr-FR" sz="2800" dirty="0"/>
              <a:t>Les traductions informatiques font référence aux traductions de documents liés à l'informatique.</a:t>
            </a:r>
          </a:p>
        </p:txBody>
      </p:sp>
      <p:sp>
        <p:nvSpPr>
          <p:cNvPr id="3" name="Rectangle 2">
            <a:extLst>
              <a:ext uri="{FF2B5EF4-FFF2-40B4-BE49-F238E27FC236}">
                <a16:creationId xmlns:a16="http://schemas.microsoft.com/office/drawing/2014/main" id="{A8F53B90-8973-3049-98E2-674C825859CB}"/>
              </a:ext>
            </a:extLst>
          </p:cNvPr>
          <p:cNvSpPr/>
          <p:nvPr/>
        </p:nvSpPr>
        <p:spPr>
          <a:xfrm>
            <a:off x="1147861" y="2250576"/>
            <a:ext cx="5238935" cy="523220"/>
          </a:xfrm>
          <a:prstGeom prst="rect">
            <a:avLst/>
          </a:prstGeom>
        </p:spPr>
        <p:txBody>
          <a:bodyPr wrap="none">
            <a:spAutoFit/>
          </a:bodyPr>
          <a:lstStyle/>
          <a:p>
            <a:pPr algn="just"/>
            <a:r>
              <a:rPr lang="fr-FR" sz="2800" b="1" dirty="0"/>
              <a:t> Types de traduction informatique</a:t>
            </a:r>
            <a:endParaRPr lang="fr-FR" sz="2800" b="1" i="0" u="none" strike="noStrike" dirty="0">
              <a:effectLst/>
            </a:endParaRPr>
          </a:p>
        </p:txBody>
      </p:sp>
      <p:sp>
        <p:nvSpPr>
          <p:cNvPr id="4" name="Rectangle 3">
            <a:extLst>
              <a:ext uri="{FF2B5EF4-FFF2-40B4-BE49-F238E27FC236}">
                <a16:creationId xmlns:a16="http://schemas.microsoft.com/office/drawing/2014/main" id="{C749618F-B5A2-C949-BD97-DBCDEA28E748}"/>
              </a:ext>
            </a:extLst>
          </p:cNvPr>
          <p:cNvSpPr/>
          <p:nvPr/>
        </p:nvSpPr>
        <p:spPr>
          <a:xfrm>
            <a:off x="3076530" y="3098030"/>
            <a:ext cx="5892639" cy="2523768"/>
          </a:xfrm>
          <a:prstGeom prst="rect">
            <a:avLst/>
          </a:prstGeom>
        </p:spPr>
        <p:txBody>
          <a:bodyPr wrap="none">
            <a:spAutoFit/>
          </a:bodyPr>
          <a:lstStyle/>
          <a:p>
            <a:pPr algn="just"/>
            <a:r>
              <a:rPr lang="fr-FR" sz="2800" dirty="0"/>
              <a:t>- Traduction de manuels</a:t>
            </a:r>
          </a:p>
          <a:p>
            <a:pPr algn="just"/>
            <a:r>
              <a:rPr lang="fr-FR" sz="2800" dirty="0"/>
              <a:t>- Traduction d'articles informatiques</a:t>
            </a:r>
          </a:p>
          <a:p>
            <a:pPr algn="just"/>
            <a:r>
              <a:rPr lang="fr-FR" sz="2800" dirty="0"/>
              <a:t>- Traduction des critiques comparatives</a:t>
            </a:r>
          </a:p>
          <a:p>
            <a:pPr algn="just"/>
            <a:r>
              <a:rPr lang="fr-FR" sz="2800" dirty="0"/>
              <a:t>- Traduction/localisation de logiciels</a:t>
            </a:r>
          </a:p>
          <a:p>
            <a:pPr algn="just"/>
            <a:r>
              <a:rPr lang="fr-FR" sz="2800" dirty="0"/>
              <a:t>- Traduction des jeux d'ordinateur</a:t>
            </a:r>
          </a:p>
          <a:p>
            <a:pPr algn="just"/>
            <a:endParaRPr lang="fr-FR" b="0" i="0" u="none" strike="noStrike" dirty="0">
              <a:solidFill>
                <a:srgbClr val="023753"/>
              </a:solidFill>
              <a:effectLst/>
              <a:latin typeface="Proxima Nova"/>
            </a:endParaRPr>
          </a:p>
        </p:txBody>
      </p:sp>
    </p:spTree>
    <p:extLst>
      <p:ext uri="{BB962C8B-B14F-4D97-AF65-F5344CB8AC3E}">
        <p14:creationId xmlns:p14="http://schemas.microsoft.com/office/powerpoint/2010/main" val="2927947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1D2872-A104-484C-B848-0C445995F452}"/>
              </a:ext>
            </a:extLst>
          </p:cNvPr>
          <p:cNvSpPr/>
          <p:nvPr/>
        </p:nvSpPr>
        <p:spPr>
          <a:xfrm>
            <a:off x="1804416" y="1559898"/>
            <a:ext cx="8936736" cy="3108543"/>
          </a:xfrm>
          <a:prstGeom prst="rect">
            <a:avLst/>
          </a:prstGeom>
        </p:spPr>
        <p:txBody>
          <a:bodyPr wrap="square">
            <a:spAutoFit/>
          </a:bodyPr>
          <a:lstStyle/>
          <a:p>
            <a:pPr algn="just"/>
            <a:r>
              <a:rPr lang="fr-FR" sz="2800" dirty="0"/>
              <a:t>Parmi les logiciels les plus connus, on trouve </a:t>
            </a:r>
            <a:r>
              <a:rPr lang="fr-FR" sz="2800" dirty="0">
                <a:hlinkClick r:id="rId2" tooltip="Catégorie:Traduction assistée par ordinateur">
                  <a:extLst>
                    <a:ext uri="{A12FA001-AC4F-418D-AE19-62706E023703}">
                      <ahyp:hlinkClr xmlns:ahyp="http://schemas.microsoft.com/office/drawing/2018/hyperlinkcolor" val="tx"/>
                    </a:ext>
                  </a:extLst>
                </a:hlinkClick>
              </a:rPr>
              <a:t>entre autres</a:t>
            </a:r>
            <a:r>
              <a:rPr lang="fr-FR" sz="2800" dirty="0"/>
              <a:t> :</a:t>
            </a:r>
          </a:p>
          <a:p>
            <a:pPr algn="just"/>
            <a:endParaRPr lang="fr-FR" sz="2800" dirty="0"/>
          </a:p>
          <a:p>
            <a:pPr algn="just">
              <a:buFont typeface="Arial" panose="020B0604020202020204" pitchFamily="34" charset="0"/>
              <a:buChar char="•"/>
            </a:pPr>
            <a:r>
              <a:rPr lang="fr-FR" sz="2800" dirty="0">
                <a:hlinkClick r:id="rId3" tooltip="MemoQ">
                  <a:extLst>
                    <a:ext uri="{A12FA001-AC4F-418D-AE19-62706E023703}">
                      <ahyp:hlinkClr xmlns:ahyp="http://schemas.microsoft.com/office/drawing/2018/hyperlinkcolor" val="tx"/>
                    </a:ext>
                  </a:extLst>
                </a:hlinkClick>
              </a:rPr>
              <a:t>MemoQ</a:t>
            </a:r>
            <a:r>
              <a:rPr lang="fr-FR" sz="2800" dirty="0"/>
              <a:t> ;</a:t>
            </a:r>
          </a:p>
          <a:p>
            <a:pPr algn="just">
              <a:buFont typeface="Arial" panose="020B0604020202020204" pitchFamily="34" charset="0"/>
              <a:buChar char="•"/>
            </a:pPr>
            <a:r>
              <a:rPr lang="fr-FR" sz="2800" dirty="0">
                <a:hlinkClick r:id="rId4" tooltip="OmegaT">
                  <a:extLst>
                    <a:ext uri="{A12FA001-AC4F-418D-AE19-62706E023703}">
                      <ahyp:hlinkClr xmlns:ahyp="http://schemas.microsoft.com/office/drawing/2018/hyperlinkcolor" val="tx"/>
                    </a:ext>
                  </a:extLst>
                </a:hlinkClick>
              </a:rPr>
              <a:t>OmegaT</a:t>
            </a:r>
            <a:r>
              <a:rPr lang="fr-FR" sz="2800" dirty="0"/>
              <a:t> ;</a:t>
            </a:r>
          </a:p>
          <a:p>
            <a:pPr algn="just">
              <a:buFont typeface="Arial" panose="020B0604020202020204" pitchFamily="34" charset="0"/>
              <a:buChar char="•"/>
            </a:pPr>
            <a:r>
              <a:rPr lang="fr-FR" sz="2800" dirty="0">
                <a:hlinkClick r:id="rId5" tooltip="SDL Trados">
                  <a:extLst>
                    <a:ext uri="{A12FA001-AC4F-418D-AE19-62706E023703}">
                      <ahyp:hlinkClr xmlns:ahyp="http://schemas.microsoft.com/office/drawing/2018/hyperlinkcolor" val="tx"/>
                    </a:ext>
                  </a:extLst>
                </a:hlinkClick>
              </a:rPr>
              <a:t>SDL Trados</a:t>
            </a:r>
            <a:r>
              <a:rPr lang="fr-FR" sz="2800" dirty="0"/>
              <a:t> ;</a:t>
            </a:r>
          </a:p>
          <a:p>
            <a:pPr algn="just">
              <a:buFont typeface="Arial" panose="020B0604020202020204" pitchFamily="34" charset="0"/>
              <a:buChar char="•"/>
            </a:pPr>
            <a:r>
              <a:rPr lang="fr-FR" sz="2800" dirty="0">
                <a:hlinkClick r:id="rId6" tooltip="STAR Transit">
                  <a:extLst>
                    <a:ext uri="{A12FA001-AC4F-418D-AE19-62706E023703}">
                      <ahyp:hlinkClr xmlns:ahyp="http://schemas.microsoft.com/office/drawing/2018/hyperlinkcolor" val="tx"/>
                    </a:ext>
                  </a:extLst>
                </a:hlinkClick>
              </a:rPr>
              <a:t>STAR Transit</a:t>
            </a:r>
            <a:r>
              <a:rPr lang="fr-FR" sz="2800" dirty="0"/>
              <a:t> ;</a:t>
            </a:r>
          </a:p>
          <a:p>
            <a:pPr algn="just">
              <a:buFont typeface="Arial" panose="020B0604020202020204" pitchFamily="34" charset="0"/>
              <a:buChar char="•"/>
            </a:pPr>
            <a:r>
              <a:rPr lang="fr-FR" sz="2800" dirty="0">
                <a:hlinkClick r:id="rId7" tooltip="Wordfast">
                  <a:extLst>
                    <a:ext uri="{A12FA001-AC4F-418D-AE19-62706E023703}">
                      <ahyp:hlinkClr xmlns:ahyp="http://schemas.microsoft.com/office/drawing/2018/hyperlinkcolor" val="tx"/>
                    </a:ext>
                  </a:extLst>
                </a:hlinkClick>
              </a:rPr>
              <a:t>Wordfast</a:t>
            </a:r>
            <a:r>
              <a:rPr lang="fr-FR" sz="2800" dirty="0"/>
              <a:t>.</a:t>
            </a:r>
            <a:endParaRPr lang="fr-FR" sz="2800" b="0" i="0" u="none" strike="noStrike" dirty="0">
              <a:effectLst/>
            </a:endParaRPr>
          </a:p>
        </p:txBody>
      </p:sp>
    </p:spTree>
    <p:extLst>
      <p:ext uri="{BB962C8B-B14F-4D97-AF65-F5344CB8AC3E}">
        <p14:creationId xmlns:p14="http://schemas.microsoft.com/office/powerpoint/2010/main" val="3470227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2C28B5-A9AA-8A4D-ADD0-1518CF9E611F}"/>
              </a:ext>
            </a:extLst>
          </p:cNvPr>
          <p:cNvSpPr/>
          <p:nvPr/>
        </p:nvSpPr>
        <p:spPr>
          <a:xfrm>
            <a:off x="719328" y="1051251"/>
            <a:ext cx="10899648" cy="4278094"/>
          </a:xfrm>
          <a:prstGeom prst="rect">
            <a:avLst/>
          </a:prstGeom>
        </p:spPr>
        <p:txBody>
          <a:bodyPr wrap="square">
            <a:spAutoFit/>
          </a:bodyPr>
          <a:lstStyle/>
          <a:p>
            <a:pPr algn="just"/>
            <a:r>
              <a:rPr lang="fr-FR" sz="2800" dirty="0"/>
              <a:t>Pour traduire, le sens du texte original (source) doit être compris pour être restitué dans la langue cible. Ce processus apparemment simple est en réalité complexe. La traduction ne se limite pas à une simple substitution mot à mot. Le traducteur doit analyser et interpréter le texte et comprendre les relations entre les mots qui peuvent en influencer le sens. Ceci requiert une connaissance de la grammaire, de la syntaxe (structure de la phrase) et de la sémantique (sens des mots), à la fois dans la langue source et dans la langue cible.</a:t>
            </a:r>
          </a:p>
          <a:p>
            <a:pPr algn="just"/>
            <a:endParaRPr lang="fr-FR" sz="2800" dirty="0"/>
          </a:p>
          <a:p>
            <a:pPr algn="r"/>
            <a:r>
              <a:rPr lang="fr-FR" sz="2000" b="1" dirty="0"/>
              <a:t>https://</a:t>
            </a:r>
            <a:r>
              <a:rPr lang="fr-FR" sz="2000" b="1" dirty="0" err="1"/>
              <a:t>www.systransoft.com</a:t>
            </a:r>
            <a:r>
              <a:rPr lang="fr-FR" sz="2000" b="1" dirty="0"/>
              <a:t>/fr/</a:t>
            </a:r>
            <a:r>
              <a:rPr lang="fr-FR" sz="2000" b="1" dirty="0" err="1"/>
              <a:t>systran</a:t>
            </a:r>
            <a:r>
              <a:rPr lang="fr-FR" sz="2000" b="1" dirty="0"/>
              <a:t>/technologie/traduction-automatique/</a:t>
            </a:r>
          </a:p>
        </p:txBody>
      </p:sp>
    </p:spTree>
    <p:extLst>
      <p:ext uri="{BB962C8B-B14F-4D97-AF65-F5344CB8AC3E}">
        <p14:creationId xmlns:p14="http://schemas.microsoft.com/office/powerpoint/2010/main" val="70700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1CAF2D-54F7-834A-A159-329C76B0A904}"/>
              </a:ext>
            </a:extLst>
          </p:cNvPr>
          <p:cNvSpPr/>
          <p:nvPr/>
        </p:nvSpPr>
        <p:spPr>
          <a:xfrm>
            <a:off x="694944" y="559183"/>
            <a:ext cx="4657344" cy="5293757"/>
          </a:xfrm>
          <a:prstGeom prst="rect">
            <a:avLst/>
          </a:prstGeom>
        </p:spPr>
        <p:txBody>
          <a:bodyPr wrap="square">
            <a:spAutoFit/>
          </a:bodyPr>
          <a:lstStyle/>
          <a:p>
            <a:pPr algn="just"/>
            <a:r>
              <a:rPr lang="fr-FR" sz="2200" b="1" dirty="0"/>
              <a:t>La traduction automatique en classe :</a:t>
            </a:r>
          </a:p>
          <a:p>
            <a:pPr algn="just"/>
            <a:endParaRPr lang="fr-FR" sz="2000" dirty="0"/>
          </a:p>
          <a:p>
            <a:pPr algn="just"/>
            <a:r>
              <a:rPr lang="fr-FR" sz="2000" dirty="0"/>
              <a:t>La traduction automatique peut être utilisée dans les classes de langues étrangères à diverses fins. Elle peut en particulier servir une réflexion sur la traduction en général. La comparaison des traductions humaines et des traductions par machine permet d’attirer l’attention sur les erreurs récurrentes, sur les ambiguïtés lexicales ou syntaxiques, sur les questions de justesse, sur les modalités de rectification, sur le rôle des traductions, etc.</a:t>
            </a:r>
          </a:p>
          <a:p>
            <a:pPr algn="just"/>
            <a:endParaRPr lang="fr-FR" sz="2000" dirty="0"/>
          </a:p>
          <a:p>
            <a:pPr algn="r"/>
            <a:r>
              <a:rPr lang="fr-FR" b="1" dirty="0"/>
              <a:t>https://</a:t>
            </a:r>
            <a:r>
              <a:rPr lang="fr-FR" b="1" dirty="0" err="1"/>
              <a:t>books.openedition.org</a:t>
            </a:r>
            <a:r>
              <a:rPr lang="fr-FR" b="1" dirty="0"/>
              <a:t>/septentrion/74909?lang=fr</a:t>
            </a:r>
          </a:p>
        </p:txBody>
      </p:sp>
      <p:sp>
        <p:nvSpPr>
          <p:cNvPr id="3" name="Rectangle 2">
            <a:extLst>
              <a:ext uri="{FF2B5EF4-FFF2-40B4-BE49-F238E27FC236}">
                <a16:creationId xmlns:a16="http://schemas.microsoft.com/office/drawing/2014/main" id="{6A3927F7-9AEB-7342-ADE6-B854877E110F}"/>
              </a:ext>
            </a:extLst>
          </p:cNvPr>
          <p:cNvSpPr/>
          <p:nvPr/>
        </p:nvSpPr>
        <p:spPr>
          <a:xfrm>
            <a:off x="5644896" y="742063"/>
            <a:ext cx="5742432" cy="3170099"/>
          </a:xfrm>
          <a:prstGeom prst="rect">
            <a:avLst/>
          </a:prstGeom>
        </p:spPr>
        <p:txBody>
          <a:bodyPr wrap="square">
            <a:spAutoFit/>
          </a:bodyPr>
          <a:lstStyle/>
          <a:p>
            <a:pPr algn="just"/>
            <a:r>
              <a:rPr lang="fr-FR" sz="2000" dirty="0"/>
              <a:t>Les trois types de situations relevés en classe :</a:t>
            </a:r>
          </a:p>
          <a:p>
            <a:pPr algn="just"/>
            <a:endParaRPr lang="fr-FR" sz="2000" dirty="0"/>
          </a:p>
          <a:p>
            <a:pPr algn="just">
              <a:buFont typeface="+mj-lt"/>
              <a:buAutoNum type="arabicPeriod"/>
            </a:pPr>
            <a:r>
              <a:rPr lang="fr-FR" sz="2000" b="1" i="1" dirty="0"/>
              <a:t>Traduction automatique jugée bonne et cependant post-éditée,</a:t>
            </a:r>
          </a:p>
          <a:p>
            <a:pPr algn="just">
              <a:buFont typeface="+mj-lt"/>
              <a:buAutoNum type="arabicPeriod"/>
            </a:pPr>
            <a:endParaRPr lang="fr-FR" sz="2000" b="1" i="1" dirty="0"/>
          </a:p>
          <a:p>
            <a:pPr algn="just">
              <a:buFont typeface="+mj-lt"/>
              <a:buAutoNum type="arabicPeriod"/>
            </a:pPr>
            <a:r>
              <a:rPr lang="fr-FR" sz="2000" b="1" dirty="0"/>
              <a:t>Traduction automatique jugée mauvaise avec post-édition normale,</a:t>
            </a:r>
          </a:p>
          <a:p>
            <a:pPr algn="just">
              <a:buFont typeface="+mj-lt"/>
              <a:buAutoNum type="arabicPeriod"/>
            </a:pPr>
            <a:endParaRPr lang="fr-FR" sz="2000" b="1" dirty="0"/>
          </a:p>
          <a:p>
            <a:pPr algn="just">
              <a:buFont typeface="+mj-lt"/>
              <a:buAutoNum type="arabicPeriod"/>
            </a:pPr>
            <a:r>
              <a:rPr lang="fr-FR" sz="2000" b="1" dirty="0"/>
              <a:t>Adaptation de la post-édition aux besoins de l’utilisateur (information rapide/vs/diffusion).</a:t>
            </a:r>
            <a:endParaRPr lang="fr-FR" sz="2000" b="1" i="0" u="none" strike="noStrike" dirty="0">
              <a:effectLst/>
            </a:endParaRPr>
          </a:p>
        </p:txBody>
      </p:sp>
    </p:spTree>
    <p:extLst>
      <p:ext uri="{BB962C8B-B14F-4D97-AF65-F5344CB8AC3E}">
        <p14:creationId xmlns:p14="http://schemas.microsoft.com/office/powerpoint/2010/main" val="318234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F6E3F0-57EE-7B49-B6FB-398B84197CCE}"/>
              </a:ext>
            </a:extLst>
          </p:cNvPr>
          <p:cNvSpPr/>
          <p:nvPr/>
        </p:nvSpPr>
        <p:spPr>
          <a:xfrm>
            <a:off x="658368" y="944940"/>
            <a:ext cx="10838688" cy="3970318"/>
          </a:xfrm>
          <a:prstGeom prst="rect">
            <a:avLst/>
          </a:prstGeom>
        </p:spPr>
        <p:txBody>
          <a:bodyPr wrap="square">
            <a:spAutoFit/>
          </a:bodyPr>
          <a:lstStyle/>
          <a:p>
            <a:pPr algn="just"/>
            <a:r>
              <a:rPr lang="fr-FR" sz="2800" dirty="0">
                <a:latin typeface="Lucida Sans Unicode" panose="020B0602030504020204" pitchFamily="34" charset="0"/>
              </a:rPr>
              <a:t>Les étudiants prendront conscience de l’importance des situations de communication pour déterminer le style des traductions. Ils ne chercheront pas un style dans l’absolu mais un style adapté à la fonction du texte à traduire. Ils apprendront à voir les formes en même temps qu’à exprimer les significations. C’est en regardant les formes que l’on découvre les corrections rapides à effectuer. Ils apprendront à travailler sur des langues de spécialités, ce qui leur permettra, on peut l’espérer, de se professionnaliser.</a:t>
            </a:r>
            <a:endParaRPr lang="fr-FR" sz="2800" dirty="0"/>
          </a:p>
        </p:txBody>
      </p:sp>
    </p:spTree>
    <p:extLst>
      <p:ext uri="{BB962C8B-B14F-4D97-AF65-F5344CB8AC3E}">
        <p14:creationId xmlns:p14="http://schemas.microsoft.com/office/powerpoint/2010/main" val="69088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06B864-883A-CB43-982D-B2D580FE1E02}"/>
              </a:ext>
            </a:extLst>
          </p:cNvPr>
          <p:cNvSpPr/>
          <p:nvPr/>
        </p:nvSpPr>
        <p:spPr>
          <a:xfrm>
            <a:off x="655439" y="787825"/>
            <a:ext cx="10630512" cy="2308324"/>
          </a:xfrm>
          <a:prstGeom prst="rect">
            <a:avLst/>
          </a:prstGeom>
        </p:spPr>
        <p:txBody>
          <a:bodyPr wrap="square">
            <a:spAutoFit/>
          </a:bodyPr>
          <a:lstStyle/>
          <a:p>
            <a:r>
              <a:rPr lang="fr-FR" sz="2400" b="1" dirty="0"/>
              <a:t>Principales références bibliographiques</a:t>
            </a:r>
          </a:p>
          <a:p>
            <a:endParaRPr lang="fr-FR" sz="2400" b="1" dirty="0"/>
          </a:p>
          <a:p>
            <a:pPr algn="just"/>
            <a:r>
              <a:rPr lang="fr-FR" sz="2400" dirty="0"/>
              <a:t>Jacqueline Léon, « Linguistique appliquée et traitement automatique des langues », </a:t>
            </a:r>
            <a:r>
              <a:rPr lang="fr-FR" sz="2400" i="1" dirty="0"/>
              <a:t>Recherches en didactique des langues et des cultures </a:t>
            </a:r>
            <a:r>
              <a:rPr lang="fr-FR" sz="2400" dirty="0"/>
              <a:t>[En ligne], 12-3 | 2015, mis en ligne le 07 décembre 2015</a:t>
            </a:r>
          </a:p>
          <a:p>
            <a:pPr algn="just"/>
            <a:endParaRPr lang="fr-FR" sz="2400" dirty="0"/>
          </a:p>
        </p:txBody>
      </p:sp>
    </p:spTree>
    <p:extLst>
      <p:ext uri="{BB962C8B-B14F-4D97-AF65-F5344CB8AC3E}">
        <p14:creationId xmlns:p14="http://schemas.microsoft.com/office/powerpoint/2010/main" val="3719726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4C6708-6FD5-5040-B19C-2B17AD5F893A}"/>
              </a:ext>
            </a:extLst>
          </p:cNvPr>
          <p:cNvSpPr/>
          <p:nvPr/>
        </p:nvSpPr>
        <p:spPr>
          <a:xfrm>
            <a:off x="726758" y="866894"/>
            <a:ext cx="5082032" cy="584775"/>
          </a:xfrm>
          <a:prstGeom prst="rect">
            <a:avLst/>
          </a:prstGeom>
        </p:spPr>
        <p:txBody>
          <a:bodyPr wrap="none">
            <a:spAutoFit/>
          </a:bodyPr>
          <a:lstStyle/>
          <a:p>
            <a:r>
              <a:rPr lang="fr-FR" sz="3200" b="1" dirty="0"/>
              <a:t>3- Dictionnaires numériques </a:t>
            </a:r>
            <a:endParaRPr lang="fr-FR" sz="3200" dirty="0"/>
          </a:p>
        </p:txBody>
      </p:sp>
    </p:spTree>
    <p:extLst>
      <p:ext uri="{BB962C8B-B14F-4D97-AF65-F5344CB8AC3E}">
        <p14:creationId xmlns:p14="http://schemas.microsoft.com/office/powerpoint/2010/main" val="278035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9CB488F-B9A2-E042-92C1-CD52FDD14F89}"/>
              </a:ext>
            </a:extLst>
          </p:cNvPr>
          <p:cNvSpPr/>
          <p:nvPr/>
        </p:nvSpPr>
        <p:spPr>
          <a:xfrm>
            <a:off x="1206808" y="866894"/>
            <a:ext cx="5412636" cy="584775"/>
          </a:xfrm>
          <a:prstGeom prst="rect">
            <a:avLst/>
          </a:prstGeom>
        </p:spPr>
        <p:txBody>
          <a:bodyPr wrap="none">
            <a:spAutoFit/>
          </a:bodyPr>
          <a:lstStyle/>
          <a:p>
            <a:r>
              <a:rPr lang="fr-FR" sz="3200" b="1" dirty="0"/>
              <a:t>4- Application d’apprentissage </a:t>
            </a:r>
            <a:endParaRPr lang="fr-FR" sz="3200" dirty="0"/>
          </a:p>
        </p:txBody>
      </p:sp>
    </p:spTree>
    <p:extLst>
      <p:ext uri="{BB962C8B-B14F-4D97-AF65-F5344CB8AC3E}">
        <p14:creationId xmlns:p14="http://schemas.microsoft.com/office/powerpoint/2010/main" val="167799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091618-913B-DB4B-B1BA-17D564A0B99E}"/>
              </a:ext>
            </a:extLst>
          </p:cNvPr>
          <p:cNvSpPr/>
          <p:nvPr/>
        </p:nvSpPr>
        <p:spPr>
          <a:xfrm>
            <a:off x="609600" y="526326"/>
            <a:ext cx="10863072" cy="5360442"/>
          </a:xfrm>
          <a:prstGeom prst="rect">
            <a:avLst/>
          </a:prstGeom>
        </p:spPr>
        <p:txBody>
          <a:bodyPr wrap="square">
            <a:spAutoFit/>
          </a:bodyPr>
          <a:lstStyle/>
          <a:p>
            <a:pPr lvl="1">
              <a:spcBef>
                <a:spcPts val="1200"/>
              </a:spcBef>
              <a:spcAft>
                <a:spcPts val="1415"/>
              </a:spcAft>
              <a:tabLst>
                <a:tab pos="228600" algn="l"/>
                <a:tab pos="449580" algn="l"/>
              </a:tabLst>
            </a:pPr>
            <a:r>
              <a:rPr lang="fr-FR" sz="2400" b="1" dirty="0">
                <a:solidFill>
                  <a:srgbClr val="000000"/>
                </a:solidFill>
                <a:ea typeface="HG Mincho Light J"/>
              </a:rPr>
              <a:t>Bibliographie </a:t>
            </a:r>
          </a:p>
          <a:p>
            <a:pPr algn="just">
              <a:spcAft>
                <a:spcPts val="1415"/>
              </a:spcAft>
            </a:pPr>
            <a:r>
              <a:rPr lang="fr-FR" sz="2000" dirty="0">
                <a:solidFill>
                  <a:srgbClr val="000000"/>
                </a:solidFill>
                <a:ea typeface="HG Mincho Light J"/>
                <a:cs typeface="Times New Roman" panose="02020603050405020304" pitchFamily="18" charset="0"/>
              </a:rPr>
              <a:t>Abeillé, A., Blache, P. (2000).  « Grammaires et analyseurs syntaxiques ».  In </a:t>
            </a:r>
            <a:r>
              <a:rPr lang="fr-FR" sz="2000" dirty="0" err="1">
                <a:solidFill>
                  <a:srgbClr val="000000"/>
                </a:solidFill>
                <a:ea typeface="HG Mincho Light J"/>
                <a:cs typeface="Times New Roman" panose="02020603050405020304" pitchFamily="18" charset="0"/>
              </a:rPr>
              <a:t>Pierrel</a:t>
            </a:r>
            <a:r>
              <a:rPr lang="fr-FR" sz="2000" dirty="0">
                <a:solidFill>
                  <a:srgbClr val="000000"/>
                </a:solidFill>
                <a:ea typeface="HG Mincho Light J"/>
                <a:cs typeface="Times New Roman" panose="02020603050405020304" pitchFamily="18" charset="0"/>
              </a:rPr>
              <a:t>, J.-M. (</a:t>
            </a:r>
            <a:r>
              <a:rPr lang="fr-FR" sz="2000" dirty="0" err="1">
                <a:solidFill>
                  <a:srgbClr val="000000"/>
                </a:solidFill>
                <a:ea typeface="HG Mincho Light J"/>
                <a:cs typeface="Times New Roman" panose="02020603050405020304" pitchFamily="18" charset="0"/>
              </a:rPr>
              <a:t>ed</a:t>
            </a:r>
            <a:r>
              <a:rPr lang="fr-FR" sz="2000" dirty="0">
                <a:solidFill>
                  <a:srgbClr val="000000"/>
                </a:solidFill>
                <a:ea typeface="HG Mincho Light J"/>
                <a:cs typeface="Times New Roman" panose="02020603050405020304" pitchFamily="18" charset="0"/>
              </a:rPr>
              <a:t>.), </a:t>
            </a:r>
            <a:r>
              <a:rPr lang="fr-FR" sz="2000" i="1" dirty="0" err="1">
                <a:solidFill>
                  <a:srgbClr val="000000"/>
                </a:solidFill>
                <a:ea typeface="HG Mincho Light J"/>
                <a:cs typeface="Times New Roman" panose="02020603050405020304" pitchFamily="18" charset="0"/>
              </a:rPr>
              <a:t>Ingéniérie</a:t>
            </a:r>
            <a:r>
              <a:rPr lang="fr-FR" sz="2000" i="1" dirty="0">
                <a:solidFill>
                  <a:srgbClr val="000000"/>
                </a:solidFill>
                <a:ea typeface="HG Mincho Light J"/>
                <a:cs typeface="Times New Roman" panose="02020603050405020304" pitchFamily="18" charset="0"/>
              </a:rPr>
              <a:t> des langues</a:t>
            </a:r>
            <a:r>
              <a:rPr lang="fr-FR" sz="2000" dirty="0">
                <a:solidFill>
                  <a:srgbClr val="000000"/>
                </a:solidFill>
                <a:ea typeface="HG Mincho Light J"/>
                <a:cs typeface="Times New Roman" panose="02020603050405020304" pitchFamily="18" charset="0"/>
              </a:rPr>
              <a:t>, Informatique et systèmes d'information, ch. 2, pages 51-76. Hermès Science, Paris. </a:t>
            </a:r>
          </a:p>
          <a:p>
            <a:pPr algn="just">
              <a:spcAft>
                <a:spcPts val="1415"/>
              </a:spcAft>
            </a:pPr>
            <a:r>
              <a:rPr lang="fr-FR" sz="2000" dirty="0">
                <a:solidFill>
                  <a:srgbClr val="000000"/>
                </a:solidFill>
                <a:ea typeface="HG Mincho Light J"/>
                <a:cs typeface="Times New Roman" panose="02020603050405020304" pitchFamily="18" charset="0"/>
              </a:rPr>
              <a:t>Adda, G., Mariani, J., </a:t>
            </a:r>
            <a:r>
              <a:rPr lang="fr-FR" sz="2000" dirty="0" err="1">
                <a:solidFill>
                  <a:srgbClr val="000000"/>
                </a:solidFill>
                <a:ea typeface="HG Mincho Light J"/>
                <a:cs typeface="Times New Roman" panose="02020603050405020304" pitchFamily="18" charset="0"/>
              </a:rPr>
              <a:t>Paroubek</a:t>
            </a:r>
            <a:r>
              <a:rPr lang="fr-FR" sz="2000" dirty="0">
                <a:solidFill>
                  <a:srgbClr val="000000"/>
                </a:solidFill>
                <a:ea typeface="HG Mincho Light J"/>
                <a:cs typeface="Times New Roman" panose="02020603050405020304" pitchFamily="18" charset="0"/>
              </a:rPr>
              <a:t>, P.., Lecomte, J. (1999).  « Métrique et premiers résultats de l'évaluation GRACE des étiqueteurs morphosyntaxiques pour le français ».  In </a:t>
            </a:r>
            <a:r>
              <a:rPr lang="fr-FR" sz="2000" dirty="0" err="1">
                <a:solidFill>
                  <a:srgbClr val="000000"/>
                </a:solidFill>
                <a:ea typeface="HG Mincho Light J"/>
                <a:cs typeface="Times New Roman" panose="02020603050405020304" pitchFamily="18" charset="0"/>
              </a:rPr>
              <a:t>Amsili</a:t>
            </a:r>
            <a:r>
              <a:rPr lang="fr-FR" sz="2000" dirty="0">
                <a:solidFill>
                  <a:srgbClr val="000000"/>
                </a:solidFill>
                <a:ea typeface="HG Mincho Light J"/>
                <a:cs typeface="Times New Roman" panose="02020603050405020304" pitchFamily="18" charset="0"/>
              </a:rPr>
              <a:t>, P. (</a:t>
            </a:r>
            <a:r>
              <a:rPr lang="fr-FR" sz="2000" dirty="0" err="1">
                <a:solidFill>
                  <a:srgbClr val="000000"/>
                </a:solidFill>
                <a:ea typeface="HG Mincho Light J"/>
                <a:cs typeface="Times New Roman" panose="02020603050405020304" pitchFamily="18" charset="0"/>
              </a:rPr>
              <a:t>ed</a:t>
            </a:r>
            <a:r>
              <a:rPr lang="fr-FR" sz="2000" dirty="0">
                <a:solidFill>
                  <a:srgbClr val="000000"/>
                </a:solidFill>
                <a:ea typeface="HG Mincho Light J"/>
                <a:cs typeface="Times New Roman" panose="02020603050405020304" pitchFamily="18" charset="0"/>
              </a:rPr>
              <a:t>.), </a:t>
            </a:r>
            <a:r>
              <a:rPr lang="fr-FR" sz="2000" i="1" dirty="0">
                <a:solidFill>
                  <a:srgbClr val="000000"/>
                </a:solidFill>
                <a:ea typeface="HG Mincho Light J"/>
                <a:cs typeface="Times New Roman" panose="02020603050405020304" pitchFamily="18" charset="0"/>
              </a:rPr>
              <a:t>Actes de TALN'99 (Traitement Automatique des Langues Naturelles)</a:t>
            </a:r>
            <a:r>
              <a:rPr lang="fr-FR" sz="2000" dirty="0">
                <a:solidFill>
                  <a:srgbClr val="000000"/>
                </a:solidFill>
                <a:ea typeface="HG Mincho Light J"/>
                <a:cs typeface="Times New Roman" panose="02020603050405020304" pitchFamily="18" charset="0"/>
              </a:rPr>
              <a:t>, pages 15-24, Cargèse. </a:t>
            </a:r>
            <a:r>
              <a:rPr lang="en-GB" sz="2000" dirty="0">
                <a:solidFill>
                  <a:srgbClr val="000000"/>
                </a:solidFill>
                <a:ea typeface="HG Mincho Light J"/>
                <a:cs typeface="Times New Roman" panose="02020603050405020304" pitchFamily="18" charset="0"/>
              </a:rPr>
              <a:t>ATALA. </a:t>
            </a:r>
            <a:endParaRPr lang="fr-FR" sz="2000" dirty="0">
              <a:solidFill>
                <a:srgbClr val="000000"/>
              </a:solidFill>
              <a:ea typeface="HG Mincho Light J"/>
              <a:cs typeface="Times New Roman" panose="02020603050405020304" pitchFamily="18" charset="0"/>
            </a:endParaRPr>
          </a:p>
          <a:p>
            <a:pPr algn="just">
              <a:spcAft>
                <a:spcPts val="1415"/>
              </a:spcAft>
            </a:pPr>
            <a:r>
              <a:rPr lang="en-GB" sz="2000" dirty="0" err="1">
                <a:solidFill>
                  <a:srgbClr val="000000"/>
                </a:solidFill>
                <a:ea typeface="HG Mincho Light J"/>
                <a:cs typeface="Times New Roman" panose="02020603050405020304" pitchFamily="18" charset="0"/>
              </a:rPr>
              <a:t>Bartning</a:t>
            </a:r>
            <a:r>
              <a:rPr lang="en-GB" sz="2000" dirty="0">
                <a:solidFill>
                  <a:srgbClr val="000000"/>
                </a:solidFill>
                <a:ea typeface="HG Mincho Light J"/>
                <a:cs typeface="Times New Roman" panose="02020603050405020304" pitchFamily="18" charset="0"/>
              </a:rPr>
              <a:t>, I., </a:t>
            </a:r>
            <a:r>
              <a:rPr lang="en-GB" sz="2000" dirty="0" err="1">
                <a:solidFill>
                  <a:srgbClr val="000000"/>
                </a:solidFill>
                <a:ea typeface="HG Mincho Light J"/>
                <a:cs typeface="Times New Roman" panose="02020603050405020304" pitchFamily="18" charset="0"/>
              </a:rPr>
              <a:t>Noailly</a:t>
            </a:r>
            <a:r>
              <a:rPr lang="en-GB" sz="2000" dirty="0">
                <a:solidFill>
                  <a:srgbClr val="000000"/>
                </a:solidFill>
                <a:ea typeface="HG Mincho Light J"/>
                <a:cs typeface="Times New Roman" panose="02020603050405020304" pitchFamily="18" charset="0"/>
              </a:rPr>
              <a:t>, M. (1993).  </a:t>
            </a:r>
            <a:r>
              <a:rPr lang="fr-FR" sz="2000" dirty="0">
                <a:solidFill>
                  <a:srgbClr val="000000"/>
                </a:solidFill>
                <a:ea typeface="HG Mincho Light J"/>
                <a:cs typeface="Times New Roman" panose="02020603050405020304" pitchFamily="18" charset="0"/>
              </a:rPr>
              <a:t>« Du relationnel au qualificatif : flux et reflux ».  </a:t>
            </a:r>
            <a:r>
              <a:rPr lang="fr-FR" sz="2000" i="1" dirty="0">
                <a:solidFill>
                  <a:srgbClr val="000000"/>
                </a:solidFill>
                <a:ea typeface="HG Mincho Light J"/>
                <a:cs typeface="Times New Roman" panose="02020603050405020304" pitchFamily="18" charset="0"/>
              </a:rPr>
              <a:t>L'information grammaticale</a:t>
            </a:r>
            <a:r>
              <a:rPr lang="fr-FR" sz="2000" dirty="0">
                <a:solidFill>
                  <a:srgbClr val="000000"/>
                </a:solidFill>
                <a:ea typeface="HG Mincho Light J"/>
                <a:cs typeface="Times New Roman" panose="02020603050405020304" pitchFamily="18" charset="0"/>
              </a:rPr>
              <a:t>, (58):27-32. </a:t>
            </a:r>
          </a:p>
          <a:p>
            <a:pPr algn="just">
              <a:spcAft>
                <a:spcPts val="1415"/>
              </a:spcAft>
            </a:pPr>
            <a:r>
              <a:rPr lang="fr-FR" sz="2000" dirty="0" err="1">
                <a:solidFill>
                  <a:srgbClr val="000000"/>
                </a:solidFill>
                <a:ea typeface="HG Mincho Light J"/>
                <a:cs typeface="Times New Roman" panose="02020603050405020304" pitchFamily="18" charset="0"/>
              </a:rPr>
              <a:t>Boitet</a:t>
            </a:r>
            <a:r>
              <a:rPr lang="fr-FR" sz="2000" dirty="0">
                <a:solidFill>
                  <a:srgbClr val="000000"/>
                </a:solidFill>
                <a:ea typeface="HG Mincho Light J"/>
                <a:cs typeface="Times New Roman" panose="02020603050405020304" pitchFamily="18" charset="0"/>
              </a:rPr>
              <a:t>, C. (2000).  « Traduction assistée par ordinateur ».  In </a:t>
            </a:r>
            <a:r>
              <a:rPr lang="fr-FR" sz="2000" dirty="0" err="1">
                <a:solidFill>
                  <a:srgbClr val="000000"/>
                </a:solidFill>
                <a:ea typeface="HG Mincho Light J"/>
                <a:cs typeface="Times New Roman" panose="02020603050405020304" pitchFamily="18" charset="0"/>
              </a:rPr>
              <a:t>Pierrel</a:t>
            </a:r>
            <a:r>
              <a:rPr lang="fr-FR" sz="2000" dirty="0">
                <a:solidFill>
                  <a:srgbClr val="000000"/>
                </a:solidFill>
                <a:ea typeface="HG Mincho Light J"/>
                <a:cs typeface="Times New Roman" panose="02020603050405020304" pitchFamily="18" charset="0"/>
              </a:rPr>
              <a:t>, J.-M. (</a:t>
            </a:r>
            <a:r>
              <a:rPr lang="fr-FR" sz="2000" dirty="0" err="1">
                <a:solidFill>
                  <a:srgbClr val="000000"/>
                </a:solidFill>
                <a:ea typeface="HG Mincho Light J"/>
                <a:cs typeface="Times New Roman" panose="02020603050405020304" pitchFamily="18" charset="0"/>
              </a:rPr>
              <a:t>ed</a:t>
            </a:r>
            <a:r>
              <a:rPr lang="fr-FR" sz="2000" dirty="0">
                <a:solidFill>
                  <a:srgbClr val="000000"/>
                </a:solidFill>
                <a:ea typeface="HG Mincho Light J"/>
                <a:cs typeface="Times New Roman" panose="02020603050405020304" pitchFamily="18" charset="0"/>
              </a:rPr>
              <a:t>.), </a:t>
            </a:r>
            <a:r>
              <a:rPr lang="fr-FR" sz="2000" i="1" dirty="0" err="1">
                <a:solidFill>
                  <a:srgbClr val="000000"/>
                </a:solidFill>
                <a:ea typeface="HG Mincho Light J"/>
                <a:cs typeface="Times New Roman" panose="02020603050405020304" pitchFamily="18" charset="0"/>
              </a:rPr>
              <a:t>Ingéniérie</a:t>
            </a:r>
            <a:r>
              <a:rPr lang="fr-FR" sz="2000" i="1" dirty="0">
                <a:solidFill>
                  <a:srgbClr val="000000"/>
                </a:solidFill>
                <a:ea typeface="HG Mincho Light J"/>
                <a:cs typeface="Times New Roman" panose="02020603050405020304" pitchFamily="18" charset="0"/>
              </a:rPr>
              <a:t> des langues</a:t>
            </a:r>
            <a:r>
              <a:rPr lang="fr-FR" sz="2000" dirty="0">
                <a:solidFill>
                  <a:srgbClr val="000000"/>
                </a:solidFill>
                <a:ea typeface="HG Mincho Light J"/>
                <a:cs typeface="Times New Roman" panose="02020603050405020304" pitchFamily="18" charset="0"/>
              </a:rPr>
              <a:t>, Informatique et systèmes d'information, ch. 12, pages 271-291. Hermès Science, Paris. </a:t>
            </a:r>
          </a:p>
          <a:p>
            <a:pPr algn="just">
              <a:spcAft>
                <a:spcPts val="1415"/>
              </a:spcAft>
            </a:pPr>
            <a:r>
              <a:rPr lang="fr-FR" sz="2000" dirty="0">
                <a:solidFill>
                  <a:srgbClr val="000000"/>
                </a:solidFill>
                <a:ea typeface="HG Mincho Light J"/>
                <a:cs typeface="Times New Roman" panose="02020603050405020304" pitchFamily="18" charset="0"/>
              </a:rPr>
              <a:t>Bonhomme, P. (2000).  « Codage et normalisation de ressources textuelles ».  In </a:t>
            </a:r>
            <a:r>
              <a:rPr lang="fr-FR" sz="2000" dirty="0" err="1">
                <a:solidFill>
                  <a:srgbClr val="000000"/>
                </a:solidFill>
                <a:ea typeface="HG Mincho Light J"/>
                <a:cs typeface="Times New Roman" panose="02020603050405020304" pitchFamily="18" charset="0"/>
              </a:rPr>
              <a:t>Pierrel</a:t>
            </a:r>
            <a:r>
              <a:rPr lang="fr-FR" sz="2000" dirty="0">
                <a:solidFill>
                  <a:srgbClr val="000000"/>
                </a:solidFill>
                <a:ea typeface="HG Mincho Light J"/>
                <a:cs typeface="Times New Roman" panose="02020603050405020304" pitchFamily="18" charset="0"/>
              </a:rPr>
              <a:t>, J.-M. (</a:t>
            </a:r>
            <a:r>
              <a:rPr lang="fr-FR" sz="2000" dirty="0" err="1">
                <a:solidFill>
                  <a:srgbClr val="000000"/>
                </a:solidFill>
                <a:ea typeface="HG Mincho Light J"/>
                <a:cs typeface="Times New Roman" panose="02020603050405020304" pitchFamily="18" charset="0"/>
              </a:rPr>
              <a:t>ed</a:t>
            </a:r>
            <a:r>
              <a:rPr lang="fr-FR" sz="2000" dirty="0">
                <a:solidFill>
                  <a:srgbClr val="000000"/>
                </a:solidFill>
                <a:ea typeface="HG Mincho Light J"/>
                <a:cs typeface="Times New Roman" panose="02020603050405020304" pitchFamily="18" charset="0"/>
              </a:rPr>
              <a:t>.), </a:t>
            </a:r>
            <a:r>
              <a:rPr lang="fr-FR" sz="2000" i="1" dirty="0" err="1">
                <a:solidFill>
                  <a:srgbClr val="000000"/>
                </a:solidFill>
                <a:ea typeface="HG Mincho Light J"/>
                <a:cs typeface="Times New Roman" panose="02020603050405020304" pitchFamily="18" charset="0"/>
              </a:rPr>
              <a:t>Ingéniérie</a:t>
            </a:r>
            <a:r>
              <a:rPr lang="fr-FR" sz="2000" i="1" dirty="0">
                <a:solidFill>
                  <a:srgbClr val="000000"/>
                </a:solidFill>
                <a:ea typeface="HG Mincho Light J"/>
                <a:cs typeface="Times New Roman" panose="02020603050405020304" pitchFamily="18" charset="0"/>
              </a:rPr>
              <a:t> des langues</a:t>
            </a:r>
            <a:r>
              <a:rPr lang="fr-FR" sz="2000" dirty="0">
                <a:solidFill>
                  <a:srgbClr val="000000"/>
                </a:solidFill>
                <a:ea typeface="HG Mincho Light J"/>
                <a:cs typeface="Times New Roman" panose="02020603050405020304" pitchFamily="18" charset="0"/>
              </a:rPr>
              <a:t>, Informatique et systèmes d'information, ch. 7, pages 173-192. Hermès Science, Paris. </a:t>
            </a:r>
            <a:endParaRPr lang="fr-FR" sz="2000" dirty="0">
              <a:solidFill>
                <a:srgbClr val="000000"/>
              </a:solidFill>
              <a:effectLst/>
              <a:ea typeface="HG Mincho Light J"/>
              <a:cs typeface="Times New Roman" panose="02020603050405020304" pitchFamily="18" charset="0"/>
            </a:endParaRPr>
          </a:p>
        </p:txBody>
      </p:sp>
    </p:spTree>
    <p:extLst>
      <p:ext uri="{BB962C8B-B14F-4D97-AF65-F5344CB8AC3E}">
        <p14:creationId xmlns:p14="http://schemas.microsoft.com/office/powerpoint/2010/main" val="123422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312C789-8FE0-BE4D-9551-D9E6DFB60301}"/>
              </a:ext>
            </a:extLst>
          </p:cNvPr>
          <p:cNvSpPr/>
          <p:nvPr/>
        </p:nvSpPr>
        <p:spPr>
          <a:xfrm>
            <a:off x="733022" y="604458"/>
            <a:ext cx="10508002" cy="3170099"/>
          </a:xfrm>
          <a:prstGeom prst="rect">
            <a:avLst/>
          </a:prstGeom>
        </p:spPr>
        <p:txBody>
          <a:bodyPr wrap="square">
            <a:spAutoFit/>
          </a:bodyPr>
          <a:lstStyle/>
          <a:p>
            <a:r>
              <a:rPr lang="fr-FR" sz="3200" b="1" dirty="0"/>
              <a:t>   Introduction</a:t>
            </a:r>
          </a:p>
          <a:p>
            <a:endParaRPr lang="fr-FR" sz="2800" dirty="0"/>
          </a:p>
          <a:p>
            <a:pPr algn="just"/>
            <a:r>
              <a:rPr lang="fr-FR" sz="2800" dirty="0"/>
              <a:t>La linguistique appliquée ne peut se limiter à l’enseignement des langues, mais inclut des domaines beaucoup plus vastes comme la TA et la sociolinguistique, de même que des domaines n’appartenant pas à la linguistique mais essentiel pour l’enseignement des langues comme la psychologie et les sciences de l’éducation. </a:t>
            </a:r>
            <a:endParaRPr lang="fr-FR" sz="2800" dirty="0">
              <a:effectLst/>
            </a:endParaRPr>
          </a:p>
        </p:txBody>
      </p:sp>
    </p:spTree>
    <p:extLst>
      <p:ext uri="{BB962C8B-B14F-4D97-AF65-F5344CB8AC3E}">
        <p14:creationId xmlns:p14="http://schemas.microsoft.com/office/powerpoint/2010/main" val="118785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DBF307-8E5A-5940-9C09-D578C662F0D5}"/>
              </a:ext>
            </a:extLst>
          </p:cNvPr>
          <p:cNvSpPr/>
          <p:nvPr/>
        </p:nvSpPr>
        <p:spPr>
          <a:xfrm>
            <a:off x="513566" y="1670795"/>
            <a:ext cx="10959105" cy="3539430"/>
          </a:xfrm>
          <a:prstGeom prst="rect">
            <a:avLst/>
          </a:prstGeom>
        </p:spPr>
        <p:txBody>
          <a:bodyPr wrap="square">
            <a:spAutoFit/>
          </a:bodyPr>
          <a:lstStyle/>
          <a:p>
            <a:pPr algn="just"/>
            <a:r>
              <a:rPr lang="fr-FR" sz="2800" dirty="0"/>
              <a:t>Machine translation </a:t>
            </a:r>
            <a:r>
              <a:rPr lang="fr-FR" sz="2800" dirty="0" err="1"/>
              <a:t>is</a:t>
            </a:r>
            <a:r>
              <a:rPr lang="fr-FR" sz="2800" dirty="0"/>
              <a:t> a </a:t>
            </a:r>
            <a:r>
              <a:rPr lang="fr-FR" sz="2800" dirty="0" err="1"/>
              <a:t>problem</a:t>
            </a:r>
            <a:r>
              <a:rPr lang="fr-FR" sz="2800" dirty="0"/>
              <a:t> of </a:t>
            </a:r>
            <a:r>
              <a:rPr lang="fr-FR" sz="2800" dirty="0" err="1"/>
              <a:t>applied</a:t>
            </a:r>
            <a:r>
              <a:rPr lang="fr-FR" sz="2800" dirty="0"/>
              <a:t> </a:t>
            </a:r>
            <a:r>
              <a:rPr lang="fr-FR" sz="2800" dirty="0" err="1"/>
              <a:t>linguistics</a:t>
            </a:r>
            <a:r>
              <a:rPr lang="fr-FR" sz="2800" dirty="0"/>
              <a:t>. It </a:t>
            </a:r>
            <a:r>
              <a:rPr lang="fr-FR" sz="2800" dirty="0" err="1"/>
              <a:t>is</a:t>
            </a:r>
            <a:r>
              <a:rPr lang="fr-FR" sz="2800" dirty="0"/>
              <a:t> not of course a question of </a:t>
            </a:r>
            <a:r>
              <a:rPr lang="fr-FR" sz="2800" dirty="0" err="1"/>
              <a:t>programming</a:t>
            </a:r>
            <a:r>
              <a:rPr lang="fr-FR" sz="2800" dirty="0"/>
              <a:t> a computer to </a:t>
            </a:r>
            <a:r>
              <a:rPr lang="fr-FR" sz="2800" dirty="0" err="1"/>
              <a:t>perform</a:t>
            </a:r>
            <a:r>
              <a:rPr lang="fr-FR" sz="2800" dirty="0"/>
              <a:t> </a:t>
            </a:r>
            <a:r>
              <a:rPr lang="fr-FR" sz="2800" dirty="0" err="1"/>
              <a:t>operations</a:t>
            </a:r>
            <a:r>
              <a:rPr lang="fr-FR" sz="2800" dirty="0"/>
              <a:t> in </a:t>
            </a:r>
            <a:r>
              <a:rPr lang="fr-FR" sz="2800" dirty="0" err="1"/>
              <a:t>linguistic</a:t>
            </a:r>
            <a:r>
              <a:rPr lang="fr-FR" sz="2800" dirty="0"/>
              <a:t> </a:t>
            </a:r>
            <a:r>
              <a:rPr lang="fr-FR" sz="2800" dirty="0" err="1"/>
              <a:t>theory</a:t>
            </a:r>
            <a:r>
              <a:rPr lang="fr-FR" sz="2800" dirty="0"/>
              <a:t>, </a:t>
            </a:r>
            <a:r>
              <a:rPr lang="fr-FR" sz="2800" dirty="0" err="1"/>
              <a:t>nor</a:t>
            </a:r>
            <a:r>
              <a:rPr lang="fr-FR" sz="2800" dirty="0"/>
              <a:t> </a:t>
            </a:r>
            <a:r>
              <a:rPr lang="fr-FR" sz="2800" dirty="0" err="1"/>
              <a:t>even</a:t>
            </a:r>
            <a:r>
              <a:rPr lang="fr-FR" sz="2800" dirty="0"/>
              <a:t> </a:t>
            </a:r>
            <a:r>
              <a:rPr lang="fr-FR" sz="2800" dirty="0" err="1"/>
              <a:t>just</a:t>
            </a:r>
            <a:r>
              <a:rPr lang="fr-FR" sz="2800" dirty="0"/>
              <a:t> of </a:t>
            </a:r>
            <a:r>
              <a:rPr lang="fr-FR" sz="2800" dirty="0" err="1"/>
              <a:t>inserting</a:t>
            </a:r>
            <a:r>
              <a:rPr lang="fr-FR" sz="2800" dirty="0"/>
              <a:t> a </a:t>
            </a:r>
            <a:r>
              <a:rPr lang="fr-FR" sz="2800" dirty="0" err="1"/>
              <a:t>linguistic</a:t>
            </a:r>
            <a:r>
              <a:rPr lang="fr-FR" sz="2800" dirty="0"/>
              <a:t> description </a:t>
            </a:r>
            <a:r>
              <a:rPr lang="fr-FR" sz="2800" dirty="0" err="1"/>
              <a:t>into</a:t>
            </a:r>
            <a:r>
              <a:rPr lang="fr-FR" sz="2800" dirty="0"/>
              <a:t> the store, </a:t>
            </a:r>
            <a:r>
              <a:rPr lang="fr-FR" sz="2800" dirty="0" err="1"/>
              <a:t>although</a:t>
            </a:r>
            <a:r>
              <a:rPr lang="fr-FR" sz="2800" dirty="0"/>
              <a:t> the latter </a:t>
            </a:r>
            <a:r>
              <a:rPr lang="fr-FR" sz="2800" dirty="0" err="1"/>
              <a:t>is</a:t>
            </a:r>
            <a:r>
              <a:rPr lang="fr-FR" sz="2800" dirty="0"/>
              <a:t> in one </a:t>
            </a:r>
            <a:r>
              <a:rPr lang="fr-FR" sz="2800" dirty="0" err="1"/>
              <a:t>sense</a:t>
            </a:r>
            <a:r>
              <a:rPr lang="fr-FR" sz="2800" dirty="0"/>
              <a:t> part of the total </a:t>
            </a:r>
            <a:r>
              <a:rPr lang="fr-FR" sz="2800" dirty="0" err="1"/>
              <a:t>operation</a:t>
            </a:r>
            <a:r>
              <a:rPr lang="fr-FR" sz="2800" dirty="0"/>
              <a:t>. </a:t>
            </a:r>
            <a:r>
              <a:rPr lang="fr-FR" sz="2800" dirty="0" err="1"/>
              <a:t>What</a:t>
            </a:r>
            <a:r>
              <a:rPr lang="fr-FR" sz="2800" dirty="0"/>
              <a:t> </a:t>
            </a:r>
            <a:r>
              <a:rPr lang="fr-FR" sz="2800" dirty="0" err="1"/>
              <a:t>does</a:t>
            </a:r>
            <a:r>
              <a:rPr lang="fr-FR" sz="2800" dirty="0"/>
              <a:t> go </a:t>
            </a:r>
            <a:r>
              <a:rPr lang="fr-FR" sz="2800" dirty="0" err="1"/>
              <a:t>into</a:t>
            </a:r>
            <a:r>
              <a:rPr lang="fr-FR" sz="2800" dirty="0"/>
              <a:t> the programme, </a:t>
            </a:r>
            <a:r>
              <a:rPr lang="fr-FR" sz="2800" dirty="0" err="1"/>
              <a:t>however</a:t>
            </a:r>
            <a:r>
              <a:rPr lang="fr-FR" sz="2800" dirty="0"/>
              <a:t>, </a:t>
            </a:r>
            <a:r>
              <a:rPr lang="fr-FR" sz="2800" dirty="0" err="1"/>
              <a:t>can</a:t>
            </a:r>
            <a:r>
              <a:rPr lang="fr-FR" sz="2800" dirty="0"/>
              <a:t> </a:t>
            </a:r>
            <a:r>
              <a:rPr lang="fr-FR" sz="2800" dirty="0" err="1"/>
              <a:t>be</a:t>
            </a:r>
            <a:r>
              <a:rPr lang="fr-FR" sz="2800" dirty="0"/>
              <a:t> </a:t>
            </a:r>
            <a:r>
              <a:rPr lang="fr-FR" sz="2800" dirty="0" err="1"/>
              <a:t>found</a:t>
            </a:r>
            <a:r>
              <a:rPr lang="fr-FR" sz="2800" dirty="0"/>
              <a:t> out </a:t>
            </a:r>
            <a:r>
              <a:rPr lang="fr-FR" sz="2800" dirty="0" err="1"/>
              <a:t>only</a:t>
            </a:r>
            <a:r>
              <a:rPr lang="fr-FR" sz="2800" dirty="0"/>
              <a:t> by </a:t>
            </a:r>
            <a:r>
              <a:rPr lang="fr-FR" sz="2800" dirty="0" err="1"/>
              <a:t>linguistic</a:t>
            </a:r>
            <a:r>
              <a:rPr lang="fr-FR" sz="2800" dirty="0"/>
              <a:t> </a:t>
            </a:r>
            <a:r>
              <a:rPr lang="fr-FR" sz="2800" dirty="0" err="1"/>
              <a:t>methods</a:t>
            </a:r>
            <a:endParaRPr lang="fr-FR" sz="2800" dirty="0"/>
          </a:p>
          <a:p>
            <a:pPr algn="just"/>
            <a:endParaRPr lang="fr-FR" sz="2800" dirty="0"/>
          </a:p>
          <a:p>
            <a:pPr algn="r"/>
            <a:r>
              <a:rPr lang="fr-FR" sz="2400" b="1" dirty="0"/>
              <a:t> (Halliday </a:t>
            </a:r>
            <a:r>
              <a:rPr lang="fr-FR" sz="2400" b="1" i="1" dirty="0"/>
              <a:t>et al.</a:t>
            </a:r>
            <a:r>
              <a:rPr lang="fr-FR" sz="2400" b="1" dirty="0"/>
              <a:t>, 1964: 132). </a:t>
            </a:r>
            <a:endParaRPr lang="fr-FR" sz="2400" b="1" dirty="0">
              <a:effectLst/>
            </a:endParaRPr>
          </a:p>
        </p:txBody>
      </p:sp>
      <p:sp>
        <p:nvSpPr>
          <p:cNvPr id="4" name="Rectangle 3">
            <a:extLst>
              <a:ext uri="{FF2B5EF4-FFF2-40B4-BE49-F238E27FC236}">
                <a16:creationId xmlns:a16="http://schemas.microsoft.com/office/drawing/2014/main" id="{4A1720B6-36D2-5E4D-B5A9-EB1A49391F8D}"/>
              </a:ext>
            </a:extLst>
          </p:cNvPr>
          <p:cNvSpPr/>
          <p:nvPr/>
        </p:nvSpPr>
        <p:spPr>
          <a:xfrm>
            <a:off x="818367" y="689025"/>
            <a:ext cx="7276351" cy="584775"/>
          </a:xfrm>
          <a:prstGeom prst="rect">
            <a:avLst/>
          </a:prstGeom>
        </p:spPr>
        <p:txBody>
          <a:bodyPr wrap="none">
            <a:spAutoFit/>
          </a:bodyPr>
          <a:lstStyle/>
          <a:p>
            <a:pPr algn="just"/>
            <a:r>
              <a:rPr lang="fr-FR" sz="3200" b="1" dirty="0"/>
              <a:t>Linguistique appliquée et TAL : historique </a:t>
            </a:r>
          </a:p>
        </p:txBody>
      </p:sp>
    </p:spTree>
    <p:extLst>
      <p:ext uri="{BB962C8B-B14F-4D97-AF65-F5344CB8AC3E}">
        <p14:creationId xmlns:p14="http://schemas.microsoft.com/office/powerpoint/2010/main" val="6220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C29789-6C88-F249-947E-862CEA114F9E}"/>
              </a:ext>
            </a:extLst>
          </p:cNvPr>
          <p:cNvSpPr/>
          <p:nvPr/>
        </p:nvSpPr>
        <p:spPr>
          <a:xfrm>
            <a:off x="702126" y="563649"/>
            <a:ext cx="10709586" cy="5447645"/>
          </a:xfrm>
          <a:prstGeom prst="rect">
            <a:avLst/>
          </a:prstGeom>
        </p:spPr>
        <p:txBody>
          <a:bodyPr wrap="square">
            <a:spAutoFit/>
          </a:bodyPr>
          <a:lstStyle/>
          <a:p>
            <a:pPr algn="just"/>
            <a:r>
              <a:rPr lang="fr-FR" sz="2700" dirty="0"/>
              <a:t>L’appellation de « linguistique appliquée » recouvre deux ordres d’application qui posent chacun des problèmes spécifiques :</a:t>
            </a:r>
          </a:p>
          <a:p>
            <a:pPr algn="just"/>
            <a:endParaRPr lang="fr-FR" sz="2700" dirty="0"/>
          </a:p>
          <a:p>
            <a:pPr algn="just"/>
            <a:r>
              <a:rPr lang="fr-FR" sz="2700" dirty="0"/>
              <a:t> a) </a:t>
            </a:r>
            <a:r>
              <a:rPr lang="fr-FR" sz="2700" b="1" dirty="0"/>
              <a:t>la pédagogie de l’enseignement des langues</a:t>
            </a:r>
            <a:r>
              <a:rPr lang="fr-FR" sz="2700" dirty="0"/>
              <a:t>... Il y aurait lieu de songer ici à un institut de linguistique appliquée, comme il en existe en Grande-Bretagne et aux Etats-Unis.</a:t>
            </a:r>
          </a:p>
          <a:p>
            <a:pPr algn="just"/>
            <a:endParaRPr lang="fr-FR" sz="2700" dirty="0"/>
          </a:p>
          <a:p>
            <a:pPr algn="just"/>
            <a:r>
              <a:rPr lang="fr-FR" sz="2700" dirty="0"/>
              <a:t> b) </a:t>
            </a:r>
            <a:r>
              <a:rPr lang="fr-FR" sz="2700" b="1" dirty="0"/>
              <a:t>la traduction automatique</a:t>
            </a:r>
            <a:r>
              <a:rPr lang="fr-FR" sz="2700" dirty="0"/>
              <a:t>, pour laquelle un centre de recherches fonctionne déjà, et à laquelle des liens </a:t>
            </a:r>
            <a:r>
              <a:rPr lang="fr-FR" sz="2700" dirty="0" err="1"/>
              <a:t>étroits</a:t>
            </a:r>
            <a:r>
              <a:rPr lang="fr-FR" sz="2700" dirty="0"/>
              <a:t> associent la documentation automatique (la langue documentaire posant elle aussi des problèmes de structuration </a:t>
            </a:r>
            <a:r>
              <a:rPr lang="fr-FR" sz="2700" dirty="0" err="1"/>
              <a:t>sémantique</a:t>
            </a:r>
            <a:r>
              <a:rPr lang="fr-FR" sz="2700" dirty="0"/>
              <a:t>) qui intéresse de nombreuses disciplines</a:t>
            </a:r>
          </a:p>
          <a:p>
            <a:pPr algn="just"/>
            <a:endParaRPr lang="fr-FR" sz="2700" dirty="0"/>
          </a:p>
          <a:p>
            <a:pPr algn="r"/>
            <a:r>
              <a:rPr lang="fr-FR" sz="2400" b="1" dirty="0"/>
              <a:t> (Rapport de conjoncture du Cnrs 1963-64, section 22 : 94). </a:t>
            </a:r>
            <a:endParaRPr lang="fr-FR" sz="2400" b="1" dirty="0">
              <a:effectLst/>
            </a:endParaRPr>
          </a:p>
        </p:txBody>
      </p:sp>
    </p:spTree>
    <p:extLst>
      <p:ext uri="{BB962C8B-B14F-4D97-AF65-F5344CB8AC3E}">
        <p14:creationId xmlns:p14="http://schemas.microsoft.com/office/powerpoint/2010/main" val="3165141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888FF3F-BADD-DE43-A35B-51B8F95805C6}"/>
              </a:ext>
            </a:extLst>
          </p:cNvPr>
          <p:cNvSpPr/>
          <p:nvPr/>
        </p:nvSpPr>
        <p:spPr>
          <a:xfrm>
            <a:off x="646676" y="1055304"/>
            <a:ext cx="10801611" cy="3108543"/>
          </a:xfrm>
          <a:prstGeom prst="rect">
            <a:avLst/>
          </a:prstGeom>
        </p:spPr>
        <p:txBody>
          <a:bodyPr wrap="square">
            <a:spAutoFit/>
          </a:bodyPr>
          <a:lstStyle/>
          <a:p>
            <a:pPr algn="just"/>
            <a:r>
              <a:rPr lang="fr-FR" sz="2800" dirty="0"/>
              <a:t>Même dans les années pionnières de la TA en France, l’idée d’une association entre LA et TA n’est pas unanimement partagée, ni par les acteurs de la TA ni par ceux de la LA. Ainsi, le fondateur de l’Atala, Émile Delavenay (1905-2003), ne mentionne pas du tout la LA dans son </a:t>
            </a:r>
            <a:r>
              <a:rPr lang="fr-FR" sz="2800" i="1" dirty="0"/>
              <a:t>Que-sais-je ? La traduction automatique </a:t>
            </a:r>
            <a:r>
              <a:rPr lang="fr-FR" sz="2800" dirty="0"/>
              <a:t>publié en 1959 pas plus que dans la bibliographie sur la TA qu’il publie avec son épouse Katharine Delavenay en mars 1959. </a:t>
            </a:r>
            <a:endParaRPr lang="fr-FR" sz="2800" dirty="0">
              <a:effectLst/>
            </a:endParaRPr>
          </a:p>
        </p:txBody>
      </p:sp>
    </p:spTree>
    <p:extLst>
      <p:ext uri="{BB962C8B-B14F-4D97-AF65-F5344CB8AC3E}">
        <p14:creationId xmlns:p14="http://schemas.microsoft.com/office/powerpoint/2010/main" val="2858073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62989BE-9FE7-A747-B19D-FF80E835B4D6}"/>
              </a:ext>
            </a:extLst>
          </p:cNvPr>
          <p:cNvSpPr/>
          <p:nvPr/>
        </p:nvSpPr>
        <p:spPr>
          <a:xfrm>
            <a:off x="522419" y="526826"/>
            <a:ext cx="11194093" cy="5493812"/>
          </a:xfrm>
          <a:prstGeom prst="rect">
            <a:avLst/>
          </a:prstGeom>
        </p:spPr>
        <p:txBody>
          <a:bodyPr wrap="square">
            <a:spAutoFit/>
          </a:bodyPr>
          <a:lstStyle/>
          <a:p>
            <a:pPr algn="just"/>
            <a:r>
              <a:rPr lang="fr-FR" sz="2700" dirty="0"/>
              <a:t>Avec l’institutionnalisation de la linguistique appliquée (Linn et </a:t>
            </a:r>
            <a:r>
              <a:rPr lang="fr-FR" sz="2700" i="1" dirty="0"/>
              <a:t>al</a:t>
            </a:r>
            <a:r>
              <a:rPr lang="fr-FR" sz="2700" dirty="0"/>
              <a:t>., 2011) et les </a:t>
            </a:r>
            <a:r>
              <a:rPr lang="fr-FR" sz="2700" dirty="0" err="1"/>
              <a:t>déboires</a:t>
            </a:r>
            <a:r>
              <a:rPr lang="fr-FR" sz="2700" dirty="0"/>
              <a:t> de la TA au milieu des années 1960, la </a:t>
            </a:r>
            <a:r>
              <a:rPr lang="fr-FR" sz="2700" dirty="0" err="1"/>
              <a:t>séparation</a:t>
            </a:r>
            <a:r>
              <a:rPr lang="fr-FR" sz="2700" dirty="0"/>
              <a:t> entre LA et TAL va s’accentuer. A sa création, l’Aila est l’acronyme de « Association Internationale de Linguistique Appliquée à l’enseignement des langues vivantes» et non de «Association Internationale de Linguistique Appliquée » tout court, qu’elle deviendra ensuite. Autrement dit, à ses débuts, la « linguistique appliquée » inclut plusieurs domaines, dont l’enseignement des langues. En 1965, la revue de l’Atala </a:t>
            </a:r>
            <a:r>
              <a:rPr lang="fr-FR" sz="2700" i="1" dirty="0"/>
              <a:t>La Traduction Automatique </a:t>
            </a:r>
            <a:r>
              <a:rPr lang="fr-FR" sz="2700" dirty="0"/>
              <a:t>change de nom suite au </a:t>
            </a:r>
            <a:r>
              <a:rPr lang="fr-FR" sz="2700" dirty="0" err="1"/>
              <a:t>discrédit</a:t>
            </a:r>
            <a:r>
              <a:rPr lang="fr-FR" sz="2700" dirty="0"/>
              <a:t> porté à la TA par le rapport Bar-Hillel publié en 1960 et la constitution du comité en 1964 - dont le rapport est publié en 1966 - qui va mettre fin aux financements de la TA aux USA et dans le monde. Elle prend le nom de </a:t>
            </a:r>
            <a:r>
              <a:rPr lang="fr-FR" sz="2700" i="1" dirty="0"/>
              <a:t>TA Informations</a:t>
            </a:r>
            <a:r>
              <a:rPr lang="fr-FR" sz="2700" dirty="0"/>
              <a:t>. </a:t>
            </a:r>
            <a:r>
              <a:rPr lang="fr-FR" sz="2700" i="1" dirty="0"/>
              <a:t>Revue internationale des applications de l’automatique au langage </a:t>
            </a:r>
            <a:r>
              <a:rPr lang="fr-FR" sz="2700" dirty="0"/>
              <a:t>que Vauquois, devenu </a:t>
            </a:r>
            <a:r>
              <a:rPr lang="fr-FR" sz="2700" dirty="0" err="1"/>
              <a:t>président</a:t>
            </a:r>
            <a:r>
              <a:rPr lang="fr-FR" sz="2700" dirty="0"/>
              <a:t> de l’Atala en 1966 </a:t>
            </a:r>
            <a:endParaRPr lang="fr-FR" sz="2700" dirty="0">
              <a:effectLst/>
            </a:endParaRPr>
          </a:p>
        </p:txBody>
      </p:sp>
    </p:spTree>
    <p:extLst>
      <p:ext uri="{BB962C8B-B14F-4D97-AF65-F5344CB8AC3E}">
        <p14:creationId xmlns:p14="http://schemas.microsoft.com/office/powerpoint/2010/main" val="158542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ADA944-B120-4347-89B3-28BE97126CC1}"/>
              </a:ext>
            </a:extLst>
          </p:cNvPr>
          <p:cNvSpPr/>
          <p:nvPr/>
        </p:nvSpPr>
        <p:spPr>
          <a:xfrm>
            <a:off x="836739" y="1022524"/>
            <a:ext cx="10306749" cy="4339650"/>
          </a:xfrm>
          <a:prstGeom prst="rect">
            <a:avLst/>
          </a:prstGeom>
        </p:spPr>
        <p:txBody>
          <a:bodyPr wrap="square">
            <a:spAutoFit/>
          </a:bodyPr>
          <a:lstStyle/>
          <a:p>
            <a:pPr algn="just"/>
            <a:r>
              <a:rPr lang="fr-FR" sz="2800" dirty="0"/>
              <a:t>On doit s’accorder à </a:t>
            </a:r>
            <a:r>
              <a:rPr lang="fr-FR" sz="2800" dirty="0" err="1"/>
              <a:t>reconnaître</a:t>
            </a:r>
            <a:r>
              <a:rPr lang="fr-FR" sz="2800" dirty="0"/>
              <a:t>, à côté de la linguistique pure, l’existence d’une linguistique appliquée (LA) avec en note: le domaine de la LA comprend essentiellement deux grandes parties : l’une </a:t>
            </a:r>
            <a:r>
              <a:rPr lang="fr-FR" sz="2800" dirty="0" err="1"/>
              <a:t>vouée</a:t>
            </a:r>
            <a:r>
              <a:rPr lang="fr-FR" sz="2800" dirty="0"/>
              <a:t> au traitement automatique des langues et du langage (donc en gros la linguistique computationnelle), l’autre aux applications de la linguistique à l’enseignement des langues. Ces deux parties ont en commun ce qui touche à l’EAO (Enseignement Assisté par Ordinateur) pour les langues</a:t>
            </a:r>
          </a:p>
          <a:p>
            <a:pPr algn="just"/>
            <a:endParaRPr lang="fr-FR" sz="2800" dirty="0"/>
          </a:p>
          <a:p>
            <a:pPr algn="r"/>
            <a:r>
              <a:rPr lang="fr-FR" sz="2400" b="1" dirty="0"/>
              <a:t> (Rapport Cnrs, 1984 : 33) </a:t>
            </a:r>
            <a:endParaRPr lang="fr-FR" sz="2400" b="1" dirty="0">
              <a:effectLst/>
            </a:endParaRPr>
          </a:p>
        </p:txBody>
      </p:sp>
    </p:spTree>
    <p:extLst>
      <p:ext uri="{BB962C8B-B14F-4D97-AF65-F5344CB8AC3E}">
        <p14:creationId xmlns:p14="http://schemas.microsoft.com/office/powerpoint/2010/main" val="6487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19596ED-54FC-D445-81BC-A9D72C629098}"/>
              </a:ext>
            </a:extLst>
          </p:cNvPr>
          <p:cNvSpPr/>
          <p:nvPr/>
        </p:nvSpPr>
        <p:spPr>
          <a:xfrm>
            <a:off x="926591" y="829534"/>
            <a:ext cx="10204705" cy="4770537"/>
          </a:xfrm>
          <a:prstGeom prst="rect">
            <a:avLst/>
          </a:prstGeom>
        </p:spPr>
        <p:txBody>
          <a:bodyPr wrap="square">
            <a:spAutoFit/>
          </a:bodyPr>
          <a:lstStyle/>
          <a:p>
            <a:pPr algn="just"/>
            <a:r>
              <a:rPr lang="fr-FR" sz="2800" dirty="0"/>
              <a:t>L’adjectif « appliquée » accolé au nom « linguistique » dans l’expression « linguistique appliquée » signifie que ce qui est l’objet de la recherche, ce n’est pas la linguistique en tant qu’étude du fonctionnement de la langue, mais la linguistique en tant qu’elle est indissolublement liée à l’accomplissement d’un certain nombre de </a:t>
            </a:r>
            <a:r>
              <a:rPr lang="fr-FR" sz="2800" dirty="0" err="1"/>
              <a:t>tâches</a:t>
            </a:r>
            <a:r>
              <a:rPr lang="fr-FR" sz="2800" dirty="0"/>
              <a:t> dont l’objectif est autre que la seule étude du fonctionnement de la langue, mais qui ne peuvent se faire </a:t>
            </a:r>
            <a:r>
              <a:rPr lang="fr-FR" sz="2800" dirty="0" err="1"/>
              <a:t>indépendamment</a:t>
            </a:r>
            <a:r>
              <a:rPr lang="fr-FR" sz="2800" dirty="0"/>
              <a:t> de la linguistique [....]. [Il y aurait] nécessité d’une </a:t>
            </a:r>
            <a:r>
              <a:rPr lang="fr-FR" sz="2800" dirty="0" err="1"/>
              <a:t>réflexion</a:t>
            </a:r>
            <a:r>
              <a:rPr lang="fr-FR" sz="2800" dirty="0"/>
              <a:t> sur une théorie de l’application, mais ce n’est pas le but ici</a:t>
            </a:r>
          </a:p>
          <a:p>
            <a:pPr algn="just"/>
            <a:endParaRPr lang="fr-FR" sz="2800" dirty="0"/>
          </a:p>
          <a:p>
            <a:pPr algn="r"/>
            <a:r>
              <a:rPr lang="fr-FR" sz="2400" b="1" dirty="0"/>
              <a:t> (Bulletin de l’</a:t>
            </a:r>
            <a:r>
              <a:rPr lang="fr-FR" sz="2400" b="1" dirty="0" err="1"/>
              <a:t>Afla</a:t>
            </a:r>
            <a:r>
              <a:rPr lang="fr-FR" sz="2400" b="1" dirty="0"/>
              <a:t>, 1978 : 1) </a:t>
            </a:r>
            <a:endParaRPr lang="fr-FR" sz="2400" b="1" dirty="0">
              <a:effectLst/>
            </a:endParaRPr>
          </a:p>
        </p:txBody>
      </p:sp>
    </p:spTree>
    <p:extLst>
      <p:ext uri="{BB962C8B-B14F-4D97-AF65-F5344CB8AC3E}">
        <p14:creationId xmlns:p14="http://schemas.microsoft.com/office/powerpoint/2010/main" val="19577099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1445</Words>
  <Application>Microsoft Macintosh PowerPoint</Application>
  <PresentationFormat>Grand écran</PresentationFormat>
  <Paragraphs>81</Paragraphs>
  <Slides>22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22</vt:i4>
      </vt:variant>
    </vt:vector>
  </HeadingPairs>
  <TitlesOfParts>
    <vt:vector size="31" baseType="lpstr">
      <vt:lpstr>Arial</vt:lpstr>
      <vt:lpstr>Calibri</vt:lpstr>
      <vt:lpstr>Calibri Light</vt:lpstr>
      <vt:lpstr>HG Mincho Light J</vt:lpstr>
      <vt:lpstr>Lucida Sans Unicode</vt:lpstr>
      <vt:lpstr>Proxima Nova</vt:lpstr>
      <vt:lpstr>Rubik</vt:lpstr>
      <vt:lpstr>Times New Roman</vt:lpstr>
      <vt:lpstr>Thème Office</vt:lpstr>
      <vt:lpstr>Cours de Linguistique appliquée          3ème année PES Langue Française, ENS Sétif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Linguistique appliquée          4ème année PES Langue Française, ENS Sétif   </dc:title>
  <dc:creator>esperansaaurar@gmail.com</dc:creator>
  <cp:lastModifiedBy>esperansaaurar@gmail.com</cp:lastModifiedBy>
  <cp:revision>15</cp:revision>
  <dcterms:created xsi:type="dcterms:W3CDTF">2023-04-27T10:25:22Z</dcterms:created>
  <dcterms:modified xsi:type="dcterms:W3CDTF">2023-05-02T19:26:57Z</dcterms:modified>
</cp:coreProperties>
</file>