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8" r:id="rId3"/>
    <p:sldId id="277" r:id="rId4"/>
    <p:sldId id="259" r:id="rId5"/>
    <p:sldId id="260" r:id="rId6"/>
    <p:sldId id="262" r:id="rId7"/>
    <p:sldId id="264" r:id="rId8"/>
    <p:sldId id="263" r:id="rId9"/>
    <p:sldId id="267" r:id="rId10"/>
    <p:sldId id="279" r:id="rId11"/>
    <p:sldId id="268" r:id="rId12"/>
    <p:sldId id="261" r:id="rId13"/>
    <p:sldId id="278" r:id="rId14"/>
    <p:sldId id="265" r:id="rId15"/>
    <p:sldId id="270" r:id="rId16"/>
    <p:sldId id="266" r:id="rId17"/>
    <p:sldId id="269" r:id="rId18"/>
    <p:sldId id="274" r:id="rId19"/>
    <p:sldId id="275" r:id="rId20"/>
    <p:sldId id="271" r:id="rId21"/>
    <p:sldId id="272"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590"/>
  </p:normalViewPr>
  <p:slideViewPr>
    <p:cSldViewPr snapToGrid="0" snapToObjects="1">
      <p:cViewPr varScale="1">
        <p:scale>
          <a:sx n="105" d="100"/>
          <a:sy n="105" d="100"/>
        </p:scale>
        <p:origin x="5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E9A3A99-5C66-9847-9AC7-FB5B9F561676}" type="datetimeFigureOut">
              <a:rPr lang="fr-FR" smtClean="0"/>
              <a:t>29/04/2023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204983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E9A3A99-5C66-9847-9AC7-FB5B9F561676}" type="datetimeFigureOut">
              <a:rPr lang="fr-FR" smtClean="0"/>
              <a:t>29/04/2023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148152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E9A3A99-5C66-9847-9AC7-FB5B9F561676}" type="datetimeFigureOut">
              <a:rPr lang="fr-FR" smtClean="0"/>
              <a:t>29/04/2023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307878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E9A3A99-5C66-9847-9AC7-FB5B9F561676}" type="datetimeFigureOut">
              <a:rPr lang="fr-FR" smtClean="0"/>
              <a:t>29/04/2023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2480596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9E9A3A99-5C66-9847-9AC7-FB5B9F561676}" type="datetimeFigureOut">
              <a:rPr lang="fr-FR" smtClean="0"/>
              <a:t>29/04/2023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140503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E9A3A99-5C66-9847-9AC7-FB5B9F561676}" type="datetimeFigureOut">
              <a:rPr lang="fr-FR" smtClean="0"/>
              <a:t>29/04/2023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1758579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9E9A3A99-5C66-9847-9AC7-FB5B9F561676}" type="datetimeFigureOut">
              <a:rPr lang="fr-FR" smtClean="0"/>
              <a:t>29/04/2023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79665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E9A3A99-5C66-9847-9AC7-FB5B9F561676}" type="datetimeFigureOut">
              <a:rPr lang="fr-FR" smtClean="0"/>
              <a:t>29/04/2023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271050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A3A99-5C66-9847-9AC7-FB5B9F561676}" type="datetimeFigureOut">
              <a:rPr lang="fr-FR" smtClean="0"/>
              <a:t>29/04/2023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131306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E9A3A99-5C66-9847-9AC7-FB5B9F561676}" type="datetimeFigureOut">
              <a:rPr lang="fr-FR" smtClean="0"/>
              <a:t>29/04/2023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911288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9E9A3A99-5C66-9847-9AC7-FB5B9F561676}" type="datetimeFigureOut">
              <a:rPr lang="fr-FR" smtClean="0"/>
              <a:t>29/04/2023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78CDD8-198A-194E-841F-BD4C83EF8C5B}" type="slidenum">
              <a:rPr lang="fr-FR" smtClean="0"/>
              <a:t>‹N°›</a:t>
            </a:fld>
            <a:endParaRPr lang="fr-FR"/>
          </a:p>
        </p:txBody>
      </p:sp>
    </p:spTree>
    <p:extLst>
      <p:ext uri="{BB962C8B-B14F-4D97-AF65-F5344CB8AC3E}">
        <p14:creationId xmlns:p14="http://schemas.microsoft.com/office/powerpoint/2010/main" val="351385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A3A99-5C66-9847-9AC7-FB5B9F561676}" type="datetimeFigureOut">
              <a:rPr lang="fr-FR" smtClean="0"/>
              <a:t>29/04/2023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78CDD8-198A-194E-841F-BD4C83EF8C5B}" type="slidenum">
              <a:rPr lang="fr-FR" smtClean="0"/>
              <a:t>‹N°›</a:t>
            </a:fld>
            <a:endParaRPr lang="fr-FR"/>
          </a:p>
        </p:txBody>
      </p:sp>
    </p:spTree>
    <p:extLst>
      <p:ext uri="{BB962C8B-B14F-4D97-AF65-F5344CB8AC3E}">
        <p14:creationId xmlns:p14="http://schemas.microsoft.com/office/powerpoint/2010/main" val="1841857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arlap.hypotheses.org/author/mem33"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fr.wikipedia.org/wiki/Linguistique_contrastive" TargetMode="External"/><Relationship Id="rId2" Type="http://schemas.openxmlformats.org/officeDocument/2006/relationships/hyperlink" Target="https://fr.wikipedia.org/wiki/Traductio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arlap.hypotheses.org/author/mem3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3D6D46-9C71-4F4A-9D06-41CBB6FCE968}"/>
              </a:ext>
            </a:extLst>
          </p:cNvPr>
          <p:cNvSpPr/>
          <p:nvPr/>
        </p:nvSpPr>
        <p:spPr>
          <a:xfrm>
            <a:off x="2313811" y="1174234"/>
            <a:ext cx="6811480" cy="2308324"/>
          </a:xfrm>
          <a:prstGeom prst="rect">
            <a:avLst/>
          </a:prstGeom>
        </p:spPr>
        <p:txBody>
          <a:bodyPr wrap="none">
            <a:spAutoFit/>
          </a:bodyPr>
          <a:lstStyle/>
          <a:p>
            <a:r>
              <a:rPr lang="fr-FR" sz="4000" dirty="0">
                <a:latin typeface="Calibri" panose="020F0502020204030204" pitchFamily="34" charset="0"/>
                <a:ea typeface="Calibri" panose="020F0502020204030204" pitchFamily="34" charset="0"/>
                <a:cs typeface="Arial" panose="020B0604020202020204" pitchFamily="34" charset="0"/>
              </a:rPr>
              <a:t>Cours de Linguistique appliquée</a:t>
            </a:r>
          </a:p>
          <a:p>
            <a:endParaRPr lang="fr-FR" sz="4000" dirty="0">
              <a:latin typeface="Calibri" panose="020F0502020204030204" pitchFamily="34" charset="0"/>
              <a:ea typeface="Calibri" panose="020F0502020204030204" pitchFamily="34" charset="0"/>
              <a:cs typeface="Arial" panose="020B0604020202020204" pitchFamily="34" charset="0"/>
            </a:endParaRPr>
          </a:p>
          <a:p>
            <a:r>
              <a:rPr lang="fr-FR" sz="2400" dirty="0">
                <a:latin typeface="Calibri" panose="020F0502020204030204" pitchFamily="34" charset="0"/>
                <a:ea typeface="Calibri" panose="020F0502020204030204" pitchFamily="34" charset="0"/>
                <a:cs typeface="Arial" panose="020B0604020202020204" pitchFamily="34" charset="0"/>
              </a:rPr>
              <a:t>        3</a:t>
            </a:r>
            <a:r>
              <a:rPr lang="fr-FR" sz="2400" baseline="30000" dirty="0">
                <a:latin typeface="Calibri" panose="020F0502020204030204" pitchFamily="34" charset="0"/>
                <a:ea typeface="Calibri" panose="020F0502020204030204" pitchFamily="34" charset="0"/>
                <a:cs typeface="Arial" panose="020B0604020202020204" pitchFamily="34" charset="0"/>
              </a:rPr>
              <a:t>ème</a:t>
            </a:r>
            <a:r>
              <a:rPr lang="fr-FR" sz="2400" dirty="0">
                <a:latin typeface="Calibri" panose="020F0502020204030204" pitchFamily="34" charset="0"/>
                <a:ea typeface="Calibri" panose="020F0502020204030204" pitchFamily="34" charset="0"/>
                <a:cs typeface="Arial" panose="020B0604020202020204" pitchFamily="34" charset="0"/>
              </a:rPr>
              <a:t> année PES Langue Française, ENS Sétif </a:t>
            </a:r>
          </a:p>
          <a:p>
            <a:r>
              <a:rPr lang="fr-FR" sz="4000" dirty="0">
                <a:latin typeface="Calibri" panose="020F0502020204030204" pitchFamily="34" charset="0"/>
                <a:ea typeface="Calibri" panose="020F050202020403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7955CB9B-B255-4E45-9D58-A63CBC88B51B}"/>
              </a:ext>
            </a:extLst>
          </p:cNvPr>
          <p:cNvSpPr/>
          <p:nvPr/>
        </p:nvSpPr>
        <p:spPr>
          <a:xfrm>
            <a:off x="774580" y="3844790"/>
            <a:ext cx="11157863" cy="646331"/>
          </a:xfrm>
          <a:prstGeom prst="rect">
            <a:avLst/>
          </a:prstGeom>
        </p:spPr>
        <p:txBody>
          <a:bodyPr wrap="none">
            <a:spAutoFit/>
          </a:bodyPr>
          <a:lstStyle/>
          <a:p>
            <a:pPr>
              <a:spcAft>
                <a:spcPts val="0"/>
              </a:spcAft>
            </a:pPr>
            <a:r>
              <a:rPr lang="fr-FR" sz="3600" b="1" dirty="0">
                <a:latin typeface="Calibri" panose="020F0502020204030204" pitchFamily="34" charset="0"/>
                <a:ea typeface="Calibri" panose="020F0502020204030204" pitchFamily="34" charset="0"/>
                <a:cs typeface="Arial" panose="020B0604020202020204" pitchFamily="34" charset="0"/>
              </a:rPr>
              <a:t>1</a:t>
            </a:r>
            <a:r>
              <a:rPr lang="fr-FR" sz="3600" b="1" baseline="30000" dirty="0">
                <a:latin typeface="Calibri" panose="020F0502020204030204" pitchFamily="34" charset="0"/>
                <a:ea typeface="Calibri" panose="020F0502020204030204" pitchFamily="34" charset="0"/>
                <a:cs typeface="Arial" panose="020B0604020202020204" pitchFamily="34" charset="0"/>
              </a:rPr>
              <a:t>ère</a:t>
            </a:r>
            <a:r>
              <a:rPr lang="fr-FR" sz="3600" b="1" dirty="0">
                <a:latin typeface="Calibri" panose="020F0502020204030204" pitchFamily="34" charset="0"/>
                <a:ea typeface="Calibri" panose="020F0502020204030204" pitchFamily="34" charset="0"/>
                <a:cs typeface="Arial" panose="020B0604020202020204" pitchFamily="34" charset="0"/>
              </a:rPr>
              <a:t> partie :  LA : science ou regroupement des sciences ? </a:t>
            </a:r>
          </a:p>
        </p:txBody>
      </p:sp>
    </p:spTree>
    <p:extLst>
      <p:ext uri="{BB962C8B-B14F-4D97-AF65-F5344CB8AC3E}">
        <p14:creationId xmlns:p14="http://schemas.microsoft.com/office/powerpoint/2010/main" val="1989684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4D16FB-45DD-A74C-B9A5-77D7D0CF2375}"/>
              </a:ext>
            </a:extLst>
          </p:cNvPr>
          <p:cNvSpPr/>
          <p:nvPr/>
        </p:nvSpPr>
        <p:spPr>
          <a:xfrm>
            <a:off x="1060704" y="452872"/>
            <a:ext cx="9960864" cy="6309420"/>
          </a:xfrm>
          <a:prstGeom prst="rect">
            <a:avLst/>
          </a:prstGeom>
        </p:spPr>
        <p:txBody>
          <a:bodyPr wrap="square">
            <a:spAutoFit/>
          </a:bodyPr>
          <a:lstStyle/>
          <a:p>
            <a:pPr algn="just"/>
            <a:r>
              <a:rPr lang="fr-FR" sz="2800" dirty="0"/>
              <a:t>En France, le terme de linguistique appliquée entre en usage à partir de 1958 avec la création du C.L.A.B. (Centre de linguistique appliquée de Besançon) et de l’A.T.A.L.A. (association de traduction automatique et de linguistique appliquée) en 1959. En juillet 1965, l’A.F.L.A. (Association française de linguistique appliquée de Besançon) organise le premier séminaire sur cette discipline.</a:t>
            </a:r>
            <a:br>
              <a:rPr lang="fr-FR" sz="2800" dirty="0"/>
            </a:br>
            <a:r>
              <a:rPr lang="fr-FR" sz="2800" dirty="0"/>
              <a:t>C’est une période de compréhension entre les linguistes et ceux que l’on n’appelle pas encore les “didacticiens”. A partir de 1968, les spécialistes du français langue étrangère, commencent à se faire connaître que l’union entre les deux disciplines n’est plus aussi heureuse.</a:t>
            </a:r>
          </a:p>
          <a:p>
            <a:pPr algn="just"/>
            <a:endParaRPr lang="fr-FR" sz="2800" dirty="0"/>
          </a:p>
          <a:p>
            <a:pPr algn="r"/>
            <a:r>
              <a:rPr lang="fr-FR" sz="2000" b="1" cap="all" dirty="0">
                <a:hlinkClick r:id="rId2">
                  <a:extLst>
                    <a:ext uri="{A12FA001-AC4F-418D-AE19-62706E023703}">
                      <ahyp:hlinkClr xmlns:ahyp="http://schemas.microsoft.com/office/drawing/2018/hyperlinkcolor" val="tx"/>
                    </a:ext>
                  </a:extLst>
                </a:hlinkClick>
              </a:rPr>
              <a:t>SARA SENOBARI</a:t>
            </a:r>
            <a:r>
              <a:rPr lang="fr-FR" sz="2000" b="1" cap="all" dirty="0"/>
              <a:t> UNE BRÈVE HISTOIRE DES MOTS « LINGUISTIQUE APPLIQUÉE ET DIDACTIQUE »</a:t>
            </a:r>
            <a:endParaRPr lang="fr-FR" sz="2000" b="1" dirty="0"/>
          </a:p>
          <a:p>
            <a:pPr algn="just"/>
            <a:endParaRPr lang="fr-FR" sz="2800" dirty="0"/>
          </a:p>
        </p:txBody>
      </p:sp>
    </p:spTree>
    <p:extLst>
      <p:ext uri="{BB962C8B-B14F-4D97-AF65-F5344CB8AC3E}">
        <p14:creationId xmlns:p14="http://schemas.microsoft.com/office/powerpoint/2010/main" val="1920846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9306F6-53A3-4A42-BFC4-BFCCCBAA8453}"/>
              </a:ext>
            </a:extLst>
          </p:cNvPr>
          <p:cNvSpPr/>
          <p:nvPr/>
        </p:nvSpPr>
        <p:spPr>
          <a:xfrm>
            <a:off x="731520" y="1381405"/>
            <a:ext cx="10546080" cy="3046988"/>
          </a:xfrm>
          <a:prstGeom prst="rect">
            <a:avLst/>
          </a:prstGeom>
        </p:spPr>
        <p:txBody>
          <a:bodyPr wrap="square">
            <a:spAutoFit/>
          </a:bodyPr>
          <a:lstStyle/>
          <a:p>
            <a:pPr algn="just"/>
            <a:r>
              <a:rPr lang="fr-FR" sz="3200" dirty="0">
                <a:solidFill>
                  <a:srgbClr val="211E1E"/>
                </a:solidFill>
              </a:rPr>
              <a:t>En France, le « Centre de linguistique appliquée » de </a:t>
            </a:r>
            <a:r>
              <a:rPr lang="fr-FR" sz="3200" dirty="0" err="1">
                <a:solidFill>
                  <a:srgbClr val="211E1E"/>
                </a:solidFill>
              </a:rPr>
              <a:t>Besançon</a:t>
            </a:r>
            <a:r>
              <a:rPr lang="fr-FR" sz="3200" dirty="0">
                <a:solidFill>
                  <a:srgbClr val="211E1E"/>
                </a:solidFill>
              </a:rPr>
              <a:t> fondé par Bernard </a:t>
            </a:r>
            <a:r>
              <a:rPr lang="fr-FR" sz="3200" dirty="0" err="1">
                <a:solidFill>
                  <a:srgbClr val="211E1E"/>
                </a:solidFill>
              </a:rPr>
              <a:t>Quemada</a:t>
            </a:r>
            <a:r>
              <a:rPr lang="fr-FR" sz="3200" dirty="0">
                <a:solidFill>
                  <a:srgbClr val="211E1E"/>
                </a:solidFill>
              </a:rPr>
              <a:t>. L’événement le plus important a été sans nul doute la création de l’Association Internationale de Linguistique Appliquée (AILA) dans le cadre du Premier colloque International de Linguistique Appliquée, organisé par l’Université de Nancy en 1964. </a:t>
            </a:r>
            <a:endParaRPr lang="fr-FR" sz="3200" dirty="0"/>
          </a:p>
        </p:txBody>
      </p:sp>
    </p:spTree>
    <p:extLst>
      <p:ext uri="{BB962C8B-B14F-4D97-AF65-F5344CB8AC3E}">
        <p14:creationId xmlns:p14="http://schemas.microsoft.com/office/powerpoint/2010/main" val="261483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306C61-BB1F-7B4E-AE0D-47C2DFB5A670}"/>
              </a:ext>
            </a:extLst>
          </p:cNvPr>
          <p:cNvSpPr/>
          <p:nvPr/>
        </p:nvSpPr>
        <p:spPr>
          <a:xfrm>
            <a:off x="596900" y="925691"/>
            <a:ext cx="10998200" cy="4585871"/>
          </a:xfrm>
          <a:prstGeom prst="rect">
            <a:avLst/>
          </a:prstGeom>
        </p:spPr>
        <p:txBody>
          <a:bodyPr wrap="square">
            <a:spAutoFit/>
          </a:bodyPr>
          <a:lstStyle/>
          <a:p>
            <a:pPr algn="just"/>
            <a:r>
              <a:rPr lang="fr-FR" sz="3600" b="1" dirty="0">
                <a:latin typeface="Calibri" panose="020F0502020204030204" pitchFamily="34" charset="0"/>
                <a:ea typeface="Calibri" panose="020F0502020204030204" pitchFamily="34" charset="0"/>
                <a:cs typeface="Arial" panose="020B0604020202020204" pitchFamily="34" charset="0"/>
              </a:rPr>
              <a:t>Qu’est-ce que la linguistique appliquée ? </a:t>
            </a:r>
          </a:p>
          <a:p>
            <a:pPr algn="just"/>
            <a:endParaRPr lang="fr-FR" sz="3600" b="0" i="0" u="none" strike="noStrike" dirty="0">
              <a:effectLst/>
            </a:endParaRPr>
          </a:p>
          <a:p>
            <a:pPr algn="just"/>
            <a:r>
              <a:rPr lang="fr-FR" sz="3600" b="0" i="0" u="none" strike="noStrike" dirty="0">
                <a:effectLst/>
              </a:rPr>
              <a:t>La linguistique appliquée est un champ d'étude interdisciplinaire qui dépasse le domaine de la linguistique pure, n'intéressant pas uniquement l'enseignement des langues ou les thérapies de problèmes neurolinguistiques. Elle n'est pas non plus uniquement vouée à la recherche fondamentale.</a:t>
            </a:r>
            <a:endParaRPr lang="fr-FR" sz="3600" dirty="0"/>
          </a:p>
        </p:txBody>
      </p:sp>
    </p:spTree>
    <p:extLst>
      <p:ext uri="{BB962C8B-B14F-4D97-AF65-F5344CB8AC3E}">
        <p14:creationId xmlns:p14="http://schemas.microsoft.com/office/powerpoint/2010/main" val="2921529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13B446-4F9E-D441-A106-0ED67FFB7328}"/>
              </a:ext>
            </a:extLst>
          </p:cNvPr>
          <p:cNvSpPr/>
          <p:nvPr/>
        </p:nvSpPr>
        <p:spPr>
          <a:xfrm>
            <a:off x="943628" y="731998"/>
            <a:ext cx="10354849" cy="5201424"/>
          </a:xfrm>
          <a:prstGeom prst="rect">
            <a:avLst/>
          </a:prstGeom>
        </p:spPr>
        <p:txBody>
          <a:bodyPr wrap="square">
            <a:spAutoFit/>
          </a:bodyPr>
          <a:lstStyle/>
          <a:p>
            <a:pPr algn="just"/>
            <a:r>
              <a:rPr lang="fr-FR" sz="2800" dirty="0"/>
              <a:t>L’adjectif « appliquée » accolé au nom « linguistique » dans l’expression « linguistique appliquée » signifie que ce qui est l’objet de la recherche, ce n’est pas la linguistique en tant qu’étude du fonctionnement de la langue, mais la linguistique en tant qu’elle est indissolublement liée à l’accomplissement d’un certain nombre de </a:t>
            </a:r>
            <a:r>
              <a:rPr lang="fr-FR" sz="2800" dirty="0" err="1"/>
              <a:t>tâches</a:t>
            </a:r>
            <a:r>
              <a:rPr lang="fr-FR" sz="2800" dirty="0"/>
              <a:t> dont l’objectif est autre que la seule étude du fonctionnement de la langue, mais qui ne peuvent se faire </a:t>
            </a:r>
            <a:r>
              <a:rPr lang="fr-FR" sz="2800" dirty="0" err="1"/>
              <a:t>indépendamment</a:t>
            </a:r>
            <a:r>
              <a:rPr lang="fr-FR" sz="2800" dirty="0"/>
              <a:t> de la linguistique [....]. [Il y aurait] nécessité d’une </a:t>
            </a:r>
            <a:r>
              <a:rPr lang="fr-FR" sz="2800" dirty="0" err="1"/>
              <a:t>réflexion</a:t>
            </a:r>
            <a:r>
              <a:rPr lang="fr-FR" sz="2800" dirty="0"/>
              <a:t> sur une théorie de l’application, mais ce n’est pas le but ici</a:t>
            </a:r>
          </a:p>
          <a:p>
            <a:pPr algn="just"/>
            <a:endParaRPr lang="fr-FR" sz="2800" dirty="0"/>
          </a:p>
          <a:p>
            <a:pPr algn="just"/>
            <a:endParaRPr lang="fr-FR" sz="2800" dirty="0"/>
          </a:p>
          <a:p>
            <a:pPr algn="r"/>
            <a:r>
              <a:rPr lang="fr-FR" sz="2400" b="1" dirty="0"/>
              <a:t> (Bulletin de l’</a:t>
            </a:r>
            <a:r>
              <a:rPr lang="fr-FR" sz="2400" b="1" dirty="0" err="1"/>
              <a:t>Afla</a:t>
            </a:r>
            <a:r>
              <a:rPr lang="fr-FR" sz="2400" b="1" dirty="0"/>
              <a:t>, 1978 : 1). </a:t>
            </a:r>
            <a:endParaRPr lang="fr-FR" sz="2400" b="1" dirty="0">
              <a:effectLst/>
            </a:endParaRPr>
          </a:p>
        </p:txBody>
      </p:sp>
    </p:spTree>
    <p:extLst>
      <p:ext uri="{BB962C8B-B14F-4D97-AF65-F5344CB8AC3E}">
        <p14:creationId xmlns:p14="http://schemas.microsoft.com/office/powerpoint/2010/main" val="597805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F50439-AF9F-3745-9191-16A8F8AA38A2}"/>
              </a:ext>
            </a:extLst>
          </p:cNvPr>
          <p:cNvSpPr/>
          <p:nvPr/>
        </p:nvSpPr>
        <p:spPr>
          <a:xfrm>
            <a:off x="241300" y="1178689"/>
            <a:ext cx="11887200" cy="3416320"/>
          </a:xfrm>
          <a:prstGeom prst="rect">
            <a:avLst/>
          </a:prstGeom>
        </p:spPr>
        <p:txBody>
          <a:bodyPr wrap="square">
            <a:spAutoFit/>
          </a:bodyPr>
          <a:lstStyle/>
          <a:p>
            <a:pPr>
              <a:spcAft>
                <a:spcPts val="0"/>
              </a:spcAft>
            </a:pPr>
            <a:r>
              <a:rPr lang="fr-FR" sz="3600" dirty="0">
                <a:latin typeface="Calibri" panose="020F0502020204030204" pitchFamily="34" charset="0"/>
                <a:ea typeface="Calibri" panose="020F0502020204030204" pitchFamily="34" charset="0"/>
                <a:cs typeface="Arial" panose="020B0604020202020204" pitchFamily="34" charset="0"/>
              </a:rPr>
              <a:t>Linguistique appliqué =/= application des théories linguistiques</a:t>
            </a:r>
          </a:p>
          <a:p>
            <a:pPr>
              <a:spcAft>
                <a:spcPts val="0"/>
              </a:spcAft>
            </a:pPr>
            <a:r>
              <a:rPr lang="fr-FR" sz="3600" dirty="0">
                <a:latin typeface="Calibri" panose="020F0502020204030204" pitchFamily="34" charset="0"/>
                <a:ea typeface="Calibri" panose="020F0502020204030204" pitchFamily="34" charset="0"/>
                <a:cs typeface="Arial" panose="020B0604020202020204" pitchFamily="34" charset="0"/>
              </a:rPr>
              <a:t> </a:t>
            </a:r>
          </a:p>
          <a:p>
            <a:pPr>
              <a:spcAft>
                <a:spcPts val="0"/>
              </a:spcAft>
            </a:pPr>
            <a:endParaRPr lang="fr-FR" sz="3600" dirty="0">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fr-FR" sz="3600" dirty="0">
                <a:latin typeface="Calibri" panose="020F0502020204030204" pitchFamily="34" charset="0"/>
                <a:ea typeface="Calibri" panose="020F0502020204030204" pitchFamily="34" charset="0"/>
                <a:cs typeface="Arial" panose="020B0604020202020204" pitchFamily="34" charset="0"/>
              </a:rPr>
              <a:t> </a:t>
            </a:r>
          </a:p>
          <a:p>
            <a:pPr>
              <a:spcAft>
                <a:spcPts val="0"/>
              </a:spcAft>
            </a:pPr>
            <a:r>
              <a:rPr lang="fr-FR" sz="3600" dirty="0">
                <a:latin typeface="Calibri" panose="020F0502020204030204" pitchFamily="34" charset="0"/>
                <a:ea typeface="Calibri" panose="020F0502020204030204" pitchFamily="34" charset="0"/>
                <a:cs typeface="Arial" panose="020B0604020202020204" pitchFamily="34" charset="0"/>
              </a:rPr>
              <a:t>Étudie la langue dans la vie réelle </a:t>
            </a:r>
          </a:p>
          <a:p>
            <a:pPr>
              <a:spcAft>
                <a:spcPts val="0"/>
              </a:spcAft>
            </a:pPr>
            <a:r>
              <a:rPr lang="fr-FR" sz="3600" dirty="0">
                <a:latin typeface="Calibri" panose="020F0502020204030204" pitchFamily="34" charset="0"/>
                <a:ea typeface="Calibri" panose="020F0502020204030204" pitchFamily="34" charset="0"/>
                <a:cs typeface="Arial" panose="020B0604020202020204" pitchFamily="34" charset="0"/>
              </a:rPr>
              <a:t>( la langue en tant que pratique)</a:t>
            </a:r>
          </a:p>
        </p:txBody>
      </p:sp>
      <p:sp>
        <p:nvSpPr>
          <p:cNvPr id="3" name="Flèche vers le bas 2">
            <a:extLst>
              <a:ext uri="{FF2B5EF4-FFF2-40B4-BE49-F238E27FC236}">
                <a16:creationId xmlns:a16="http://schemas.microsoft.com/office/drawing/2014/main" id="{0DBA3E06-91A8-C64C-9591-13DF0F46D4C1}"/>
              </a:ext>
            </a:extLst>
          </p:cNvPr>
          <p:cNvSpPr/>
          <p:nvPr/>
        </p:nvSpPr>
        <p:spPr>
          <a:xfrm>
            <a:off x="2324100" y="2057400"/>
            <a:ext cx="215900" cy="13589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63504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974929-7010-124D-80BB-F8ADE2DE2DCC}"/>
              </a:ext>
            </a:extLst>
          </p:cNvPr>
          <p:cNvSpPr/>
          <p:nvPr/>
        </p:nvSpPr>
        <p:spPr>
          <a:xfrm>
            <a:off x="304800" y="661613"/>
            <a:ext cx="11497056" cy="5262979"/>
          </a:xfrm>
          <a:prstGeom prst="rect">
            <a:avLst/>
          </a:prstGeom>
        </p:spPr>
        <p:txBody>
          <a:bodyPr wrap="square">
            <a:spAutoFit/>
          </a:bodyPr>
          <a:lstStyle/>
          <a:p>
            <a:pPr algn="just"/>
            <a:r>
              <a:rPr lang="fr-FR" sz="2400" dirty="0">
                <a:solidFill>
                  <a:srgbClr val="211E1E"/>
                </a:solidFill>
                <a:latin typeface="IndUni-T-Roman"/>
              </a:rPr>
              <a:t>La plupart des linguistes pensent que la linguistique appliquée a besoin de théories </a:t>
            </a:r>
            <a:r>
              <a:rPr lang="fr-FR" sz="2400" dirty="0" err="1">
                <a:solidFill>
                  <a:srgbClr val="211E1E"/>
                </a:solidFill>
                <a:latin typeface="IndUni-T-Roman"/>
              </a:rPr>
              <a:t>spécifiques</a:t>
            </a:r>
            <a:r>
              <a:rPr lang="fr-FR" sz="2400" dirty="0">
                <a:solidFill>
                  <a:srgbClr val="211E1E"/>
                </a:solidFill>
                <a:latin typeface="IndUni-T-Roman"/>
              </a:rPr>
              <a:t> qui transcendent largement les théories </a:t>
            </a:r>
            <a:r>
              <a:rPr lang="fr-FR" sz="2400" dirty="0" err="1">
                <a:solidFill>
                  <a:srgbClr val="211E1E"/>
                </a:solidFill>
                <a:latin typeface="IndUni-T-Roman"/>
              </a:rPr>
              <a:t>développées</a:t>
            </a:r>
            <a:r>
              <a:rPr lang="fr-FR" sz="2400" dirty="0">
                <a:solidFill>
                  <a:srgbClr val="211E1E"/>
                </a:solidFill>
                <a:latin typeface="IndUni-T-Roman"/>
              </a:rPr>
              <a:t> par la linguistique théorique et qu’elle n’est pas seulement « (</a:t>
            </a:r>
            <a:r>
              <a:rPr lang="fr-FR" sz="2400" dirty="0" err="1">
                <a:solidFill>
                  <a:srgbClr val="211E1E"/>
                </a:solidFill>
                <a:latin typeface="IndUni-T-Roman"/>
              </a:rPr>
              <a:t>theoretical</a:t>
            </a:r>
            <a:r>
              <a:rPr lang="fr-FR" sz="2400" dirty="0">
                <a:solidFill>
                  <a:srgbClr val="211E1E"/>
                </a:solidFill>
                <a:latin typeface="IndUni-T-Roman"/>
              </a:rPr>
              <a:t>) </a:t>
            </a:r>
            <a:r>
              <a:rPr lang="fr-FR" sz="2400" dirty="0" err="1">
                <a:solidFill>
                  <a:srgbClr val="211E1E"/>
                </a:solidFill>
                <a:latin typeface="IndUni-T-Roman"/>
              </a:rPr>
              <a:t>linguistics</a:t>
            </a:r>
            <a:r>
              <a:rPr lang="fr-FR" sz="2400" dirty="0">
                <a:solidFill>
                  <a:srgbClr val="211E1E"/>
                </a:solidFill>
                <a:latin typeface="IndUni-T-Roman"/>
              </a:rPr>
              <a:t> </a:t>
            </a:r>
            <a:r>
              <a:rPr lang="fr-FR" sz="2400" dirty="0" err="1">
                <a:solidFill>
                  <a:srgbClr val="211E1E"/>
                </a:solidFill>
                <a:latin typeface="IndUni-T-Roman"/>
              </a:rPr>
              <a:t>applied</a:t>
            </a:r>
            <a:r>
              <a:rPr lang="fr-FR" sz="2400" dirty="0">
                <a:solidFill>
                  <a:srgbClr val="211E1E"/>
                </a:solidFill>
                <a:latin typeface="IndUni-T-Roman"/>
              </a:rPr>
              <a:t>» (voir </a:t>
            </a:r>
            <a:r>
              <a:rPr lang="fr-FR" sz="2400" dirty="0" err="1">
                <a:solidFill>
                  <a:srgbClr val="211E1E"/>
                </a:solidFill>
                <a:latin typeface="IndUni-T-Roman"/>
              </a:rPr>
              <a:t>Widdowson</a:t>
            </a:r>
            <a:r>
              <a:rPr lang="fr-FR" sz="2400" dirty="0">
                <a:solidFill>
                  <a:srgbClr val="211E1E"/>
                </a:solidFill>
                <a:latin typeface="IndUni-T-Roman"/>
              </a:rPr>
              <a:t> 1980/1984 et </a:t>
            </a:r>
            <a:r>
              <a:rPr lang="fr-FR" sz="2400" dirty="0" err="1">
                <a:solidFill>
                  <a:srgbClr val="211E1E"/>
                </a:solidFill>
                <a:latin typeface="IndUni-T-Roman"/>
              </a:rPr>
              <a:t>Knapp</a:t>
            </a:r>
            <a:r>
              <a:rPr lang="fr-FR" sz="2400" dirty="0">
                <a:solidFill>
                  <a:srgbClr val="211E1E"/>
                </a:solidFill>
                <a:latin typeface="IndUni-T-Roman"/>
              </a:rPr>
              <a:t> dans ce volume). Cela nous </a:t>
            </a:r>
            <a:r>
              <a:rPr lang="fr-FR" sz="2400" dirty="0" err="1">
                <a:solidFill>
                  <a:srgbClr val="211E1E"/>
                </a:solidFill>
                <a:latin typeface="IndUni-T-Roman"/>
              </a:rPr>
              <a:t>mène</a:t>
            </a:r>
            <a:r>
              <a:rPr lang="fr-FR" sz="2400" dirty="0">
                <a:solidFill>
                  <a:srgbClr val="211E1E"/>
                </a:solidFill>
                <a:latin typeface="IndUni-T-Roman"/>
              </a:rPr>
              <a:t> à la situation paradoxale suivante : la linguistique appliquée est elle aussi une linguistique théorique, mais avec d’autres théories que la linguistique théorique au sens strict. Ruth </a:t>
            </a:r>
            <a:r>
              <a:rPr lang="fr-FR" sz="2400" dirty="0" err="1">
                <a:solidFill>
                  <a:srgbClr val="211E1E"/>
                </a:solidFill>
                <a:latin typeface="IndUni-T-Roman"/>
              </a:rPr>
              <a:t>Wodak</a:t>
            </a:r>
            <a:r>
              <a:rPr lang="fr-FR" sz="2400" dirty="0">
                <a:solidFill>
                  <a:srgbClr val="211E1E"/>
                </a:solidFill>
                <a:latin typeface="IndUni-T-Roman"/>
              </a:rPr>
              <a:t> (1995, voir aussi 2001) tient compte de cette situation en distinguant une « linguistique appliquée théorique » (TAS, « </a:t>
            </a:r>
            <a:r>
              <a:rPr lang="fr-FR" sz="2400" dirty="0" err="1">
                <a:solidFill>
                  <a:srgbClr val="211E1E"/>
                </a:solidFill>
                <a:latin typeface="IndUni-T-Roman"/>
              </a:rPr>
              <a:t>Theoretische</a:t>
            </a:r>
            <a:r>
              <a:rPr lang="fr-FR" sz="2400" dirty="0">
                <a:solidFill>
                  <a:srgbClr val="211E1E"/>
                </a:solidFill>
                <a:latin typeface="IndUni-T-Roman"/>
              </a:rPr>
              <a:t> </a:t>
            </a:r>
            <a:r>
              <a:rPr lang="fr-FR" sz="2400" dirty="0" err="1">
                <a:solidFill>
                  <a:srgbClr val="211E1E"/>
                </a:solidFill>
                <a:latin typeface="IndUni-T-Roman"/>
              </a:rPr>
              <a:t>Angewandte</a:t>
            </a:r>
            <a:r>
              <a:rPr lang="fr-FR" sz="2400" dirty="0">
                <a:solidFill>
                  <a:srgbClr val="211E1E"/>
                </a:solidFill>
                <a:latin typeface="IndUni-T-Roman"/>
              </a:rPr>
              <a:t> </a:t>
            </a:r>
            <a:r>
              <a:rPr lang="fr-FR" sz="2400" dirty="0" err="1">
                <a:solidFill>
                  <a:srgbClr val="211E1E"/>
                </a:solidFill>
                <a:latin typeface="IndUni-T-Roman"/>
              </a:rPr>
              <a:t>Sprachwissenschaft</a:t>
            </a:r>
            <a:r>
              <a:rPr lang="fr-FR" sz="2400" dirty="0">
                <a:solidFill>
                  <a:srgbClr val="211E1E"/>
                </a:solidFill>
                <a:latin typeface="IndUni-T-Roman"/>
              </a:rPr>
              <a:t> ») d’une « linguistique appliquée appliquée» (AAS, «</a:t>
            </a:r>
            <a:r>
              <a:rPr lang="fr-FR" sz="2400" dirty="0" err="1">
                <a:solidFill>
                  <a:srgbClr val="211E1E"/>
                </a:solidFill>
                <a:latin typeface="IndUni-T-Roman"/>
              </a:rPr>
              <a:t>Angewandte</a:t>
            </a:r>
            <a:r>
              <a:rPr lang="fr-FR" sz="2400" dirty="0">
                <a:solidFill>
                  <a:srgbClr val="211E1E"/>
                </a:solidFill>
                <a:latin typeface="IndUni-T-Roman"/>
              </a:rPr>
              <a:t> </a:t>
            </a:r>
            <a:r>
              <a:rPr lang="fr-FR" sz="2400" dirty="0" err="1">
                <a:solidFill>
                  <a:srgbClr val="211E1E"/>
                </a:solidFill>
                <a:latin typeface="IndUni-T-Roman"/>
              </a:rPr>
              <a:t>Angewandte</a:t>
            </a:r>
            <a:r>
              <a:rPr lang="fr-FR" sz="2400" dirty="0">
                <a:solidFill>
                  <a:srgbClr val="211E1E"/>
                </a:solidFill>
                <a:latin typeface="IndUni-T-Roman"/>
              </a:rPr>
              <a:t> </a:t>
            </a:r>
            <a:r>
              <a:rPr lang="fr-FR" sz="2400" dirty="0" err="1">
                <a:solidFill>
                  <a:srgbClr val="211E1E"/>
                </a:solidFill>
                <a:latin typeface="IndUni-T-Roman"/>
              </a:rPr>
              <a:t>Sprachwissenschaft</a:t>
            </a:r>
            <a:r>
              <a:rPr lang="fr-FR" sz="2400" dirty="0">
                <a:solidFill>
                  <a:srgbClr val="211E1E"/>
                </a:solidFill>
                <a:latin typeface="IndUni-T-Roman"/>
              </a:rPr>
              <a:t>»), une solution terminologique </a:t>
            </a:r>
            <a:r>
              <a:rPr lang="fr-FR" sz="2400" dirty="0" err="1">
                <a:solidFill>
                  <a:srgbClr val="211E1E"/>
                </a:solidFill>
                <a:latin typeface="IndUni-T-Roman"/>
              </a:rPr>
              <a:t>compréhensible</a:t>
            </a:r>
            <a:r>
              <a:rPr lang="fr-FR" sz="2400" dirty="0">
                <a:solidFill>
                  <a:srgbClr val="211E1E"/>
                </a:solidFill>
                <a:latin typeface="IndUni-T-Roman"/>
              </a:rPr>
              <a:t>, bien qu’un peu irritante et discutable. (Pour illustrer cette distinction : une théorie de l’enseignement des langues ferait partie de la linguistique appliquée théorique, l’enseignement concret se basant sur cette théorie serait un exemple de linguistique appliquée appliquée ou, pour paraphraser </a:t>
            </a:r>
            <a:r>
              <a:rPr lang="fr-FR" sz="2400" dirty="0" err="1">
                <a:solidFill>
                  <a:srgbClr val="211E1E"/>
                </a:solidFill>
                <a:latin typeface="IndUni-T-Roman"/>
              </a:rPr>
              <a:t>Widdowson</a:t>
            </a:r>
            <a:r>
              <a:rPr lang="fr-FR" sz="2400" dirty="0">
                <a:solidFill>
                  <a:srgbClr val="211E1E"/>
                </a:solidFill>
                <a:latin typeface="IndUni-T-Roman"/>
              </a:rPr>
              <a:t>, « </a:t>
            </a:r>
            <a:r>
              <a:rPr lang="fr-FR" sz="2400" dirty="0" err="1">
                <a:solidFill>
                  <a:srgbClr val="211E1E"/>
                </a:solidFill>
                <a:latin typeface="IndUni-T-Roman"/>
              </a:rPr>
              <a:t>applied</a:t>
            </a:r>
            <a:r>
              <a:rPr lang="fr-FR" sz="2400" dirty="0">
                <a:solidFill>
                  <a:srgbClr val="211E1E"/>
                </a:solidFill>
                <a:latin typeface="IndUni-T-Roman"/>
              </a:rPr>
              <a:t> </a:t>
            </a:r>
            <a:r>
              <a:rPr lang="fr-FR" sz="2400" dirty="0" err="1">
                <a:solidFill>
                  <a:srgbClr val="211E1E"/>
                </a:solidFill>
                <a:latin typeface="IndUni-T-Roman"/>
              </a:rPr>
              <a:t>linguistics</a:t>
            </a:r>
            <a:r>
              <a:rPr lang="fr-FR" sz="2400" dirty="0">
                <a:solidFill>
                  <a:srgbClr val="211E1E"/>
                </a:solidFill>
                <a:latin typeface="IndUni-T-Roman"/>
              </a:rPr>
              <a:t> </a:t>
            </a:r>
            <a:r>
              <a:rPr lang="fr-FR" sz="2400" dirty="0" err="1">
                <a:solidFill>
                  <a:srgbClr val="211E1E"/>
                </a:solidFill>
                <a:latin typeface="IndUni-T-Roman"/>
              </a:rPr>
              <a:t>applied</a:t>
            </a:r>
            <a:r>
              <a:rPr lang="fr-FR" sz="2400" dirty="0">
                <a:solidFill>
                  <a:srgbClr val="211E1E"/>
                </a:solidFill>
                <a:latin typeface="IndUni-T-Roman"/>
              </a:rPr>
              <a:t> ».) </a:t>
            </a:r>
            <a:endParaRPr lang="fr-FR" sz="2400" dirty="0"/>
          </a:p>
        </p:txBody>
      </p:sp>
    </p:spTree>
    <p:extLst>
      <p:ext uri="{BB962C8B-B14F-4D97-AF65-F5344CB8AC3E}">
        <p14:creationId xmlns:p14="http://schemas.microsoft.com/office/powerpoint/2010/main" val="16985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D8AFF4-66A2-7942-B768-F36EE982AAAD}"/>
              </a:ext>
            </a:extLst>
          </p:cNvPr>
          <p:cNvSpPr/>
          <p:nvPr/>
        </p:nvSpPr>
        <p:spPr>
          <a:xfrm>
            <a:off x="1222882" y="1087041"/>
            <a:ext cx="6096000" cy="1754326"/>
          </a:xfrm>
          <a:prstGeom prst="rect">
            <a:avLst/>
          </a:prstGeom>
        </p:spPr>
        <p:txBody>
          <a:bodyPr>
            <a:spAutoFit/>
          </a:bodyPr>
          <a:lstStyle/>
          <a:p>
            <a:pPr>
              <a:spcAft>
                <a:spcPts val="0"/>
              </a:spcAft>
            </a:pPr>
            <a:r>
              <a:rPr lang="fr-FR" sz="3600" b="1" dirty="0">
                <a:latin typeface="Calibri" panose="020F0502020204030204" pitchFamily="34" charset="0"/>
                <a:ea typeface="Calibri" panose="020F0502020204030204" pitchFamily="34" charset="0"/>
                <a:cs typeface="Arial" panose="020B0604020202020204" pitchFamily="34" charset="0"/>
              </a:rPr>
              <a:t>Quoi ? </a:t>
            </a:r>
            <a:r>
              <a:rPr lang="fr-FR" sz="3600" dirty="0">
                <a:latin typeface="Calibri" panose="020F0502020204030204" pitchFamily="34" charset="0"/>
                <a:ea typeface="Calibri" panose="020F0502020204030204" pitchFamily="34" charset="0"/>
                <a:cs typeface="Arial" panose="020B0604020202020204" pitchFamily="34" charset="0"/>
              </a:rPr>
              <a:t>= Linguistique </a:t>
            </a:r>
          </a:p>
          <a:p>
            <a:pPr>
              <a:spcAft>
                <a:spcPts val="0"/>
              </a:spcAft>
            </a:pPr>
            <a:r>
              <a:rPr lang="fr-FR" sz="3600" dirty="0">
                <a:latin typeface="Calibri" panose="020F0502020204030204" pitchFamily="34" charset="0"/>
                <a:ea typeface="Calibri" panose="020F0502020204030204" pitchFamily="34" charset="0"/>
                <a:cs typeface="Arial" panose="020B0604020202020204" pitchFamily="34" charset="0"/>
              </a:rPr>
              <a:t>                </a:t>
            </a:r>
            <a:r>
              <a:rPr lang="fr-FR" sz="3600" b="1" dirty="0">
                <a:latin typeface="Calibri" panose="020F0502020204030204" pitchFamily="34" charset="0"/>
                <a:ea typeface="Calibri" panose="020F0502020204030204" pitchFamily="34" charset="0"/>
                <a:cs typeface="Arial" panose="020B0604020202020204" pitchFamily="34" charset="0"/>
              </a:rPr>
              <a:t>+</a:t>
            </a:r>
          </a:p>
          <a:p>
            <a:pPr>
              <a:spcAft>
                <a:spcPts val="0"/>
              </a:spcAft>
            </a:pPr>
            <a:r>
              <a:rPr lang="fr-FR" sz="3600" b="1" dirty="0">
                <a:latin typeface="Calibri" panose="020F0502020204030204" pitchFamily="34" charset="0"/>
                <a:ea typeface="Calibri" panose="020F0502020204030204" pitchFamily="34" charset="0"/>
                <a:cs typeface="Arial" panose="020B0604020202020204" pitchFamily="34" charset="0"/>
              </a:rPr>
              <a:t>Comment ? </a:t>
            </a:r>
            <a:r>
              <a:rPr lang="fr-FR" sz="3600" dirty="0">
                <a:latin typeface="Calibri" panose="020F0502020204030204" pitchFamily="34" charset="0"/>
                <a:ea typeface="Calibri" panose="020F0502020204030204" pitchFamily="34" charset="0"/>
                <a:cs typeface="Arial" panose="020B0604020202020204" pitchFamily="34" charset="0"/>
              </a:rPr>
              <a:t>= Didactique </a:t>
            </a:r>
          </a:p>
        </p:txBody>
      </p:sp>
      <p:sp>
        <p:nvSpPr>
          <p:cNvPr id="3" name="Accolade fermante 2">
            <a:extLst>
              <a:ext uri="{FF2B5EF4-FFF2-40B4-BE49-F238E27FC236}">
                <a16:creationId xmlns:a16="http://schemas.microsoft.com/office/drawing/2014/main" id="{7E212DD8-A321-FC4B-A60F-AA25DFD5C624}"/>
              </a:ext>
            </a:extLst>
          </p:cNvPr>
          <p:cNvSpPr/>
          <p:nvPr/>
        </p:nvSpPr>
        <p:spPr>
          <a:xfrm>
            <a:off x="5930900" y="897404"/>
            <a:ext cx="508000" cy="21336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
        <p:nvSpPr>
          <p:cNvPr id="4" name="Rectangle 3">
            <a:extLst>
              <a:ext uri="{FF2B5EF4-FFF2-40B4-BE49-F238E27FC236}">
                <a16:creationId xmlns:a16="http://schemas.microsoft.com/office/drawing/2014/main" id="{2CD2360C-EE91-AB4B-A238-E58B35A2F2F9}"/>
              </a:ext>
            </a:extLst>
          </p:cNvPr>
          <p:cNvSpPr/>
          <p:nvPr/>
        </p:nvSpPr>
        <p:spPr>
          <a:xfrm>
            <a:off x="6653785" y="1087041"/>
            <a:ext cx="4757927" cy="1754326"/>
          </a:xfrm>
          <a:prstGeom prst="rect">
            <a:avLst/>
          </a:prstGeom>
        </p:spPr>
        <p:txBody>
          <a:bodyPr wrap="square">
            <a:spAutoFit/>
          </a:bodyPr>
          <a:lstStyle/>
          <a:p>
            <a:r>
              <a:rPr lang="fr-FR" sz="3600" b="1" dirty="0">
                <a:latin typeface="Calibri" panose="020F0502020204030204" pitchFamily="34" charset="0"/>
                <a:ea typeface="Calibri" panose="020F0502020204030204" pitchFamily="34" charset="0"/>
                <a:cs typeface="Arial" panose="020B0604020202020204" pitchFamily="34" charset="0"/>
              </a:rPr>
              <a:t>linguistique appliquée</a:t>
            </a:r>
          </a:p>
          <a:p>
            <a:r>
              <a:rPr lang="fr-FR" sz="3600" b="1" dirty="0">
                <a:latin typeface="Calibri" panose="020F0502020204030204" pitchFamily="34" charset="0"/>
                <a:ea typeface="Calibri" panose="020F0502020204030204" pitchFamily="34" charset="0"/>
                <a:cs typeface="Arial" panose="020B0604020202020204" pitchFamily="34" charset="0"/>
              </a:rPr>
              <a:t>( à l’enseignement des langues ) </a:t>
            </a:r>
            <a:endParaRPr lang="fr-FR" sz="3600" dirty="0"/>
          </a:p>
        </p:txBody>
      </p:sp>
      <p:sp>
        <p:nvSpPr>
          <p:cNvPr id="5" name="Rectangle 4">
            <a:extLst>
              <a:ext uri="{FF2B5EF4-FFF2-40B4-BE49-F238E27FC236}">
                <a16:creationId xmlns:a16="http://schemas.microsoft.com/office/drawing/2014/main" id="{D2CA8332-8295-D04A-AF71-47DA235E2A3F}"/>
              </a:ext>
            </a:extLst>
          </p:cNvPr>
          <p:cNvSpPr/>
          <p:nvPr/>
        </p:nvSpPr>
        <p:spPr>
          <a:xfrm>
            <a:off x="561975" y="3918958"/>
            <a:ext cx="10956926" cy="1569660"/>
          </a:xfrm>
          <a:prstGeom prst="rect">
            <a:avLst/>
          </a:prstGeom>
        </p:spPr>
        <p:txBody>
          <a:bodyPr wrap="square">
            <a:spAutoFit/>
          </a:bodyPr>
          <a:lstStyle/>
          <a:p>
            <a:pPr algn="just"/>
            <a:r>
              <a:rPr lang="fr-FR" sz="3200" b="1" i="1" dirty="0"/>
              <a:t>Remarque</a:t>
            </a:r>
            <a:r>
              <a:rPr lang="fr-FR" sz="3200" dirty="0"/>
              <a:t> : LA ne s'intéresse  pas uniquement à la didactique: il s’agit d’un champ d'étude interdisciplinaire qui regroupe la didactique, le TAL, la lexicographie, aménagement linguistique … </a:t>
            </a:r>
          </a:p>
        </p:txBody>
      </p:sp>
    </p:spTree>
    <p:extLst>
      <p:ext uri="{BB962C8B-B14F-4D97-AF65-F5344CB8AC3E}">
        <p14:creationId xmlns:p14="http://schemas.microsoft.com/office/powerpoint/2010/main" val="2934302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720ECA6-C0C3-C74A-B6C8-5B74529D19FA}"/>
              </a:ext>
            </a:extLst>
          </p:cNvPr>
          <p:cNvSpPr/>
          <p:nvPr/>
        </p:nvSpPr>
        <p:spPr>
          <a:xfrm>
            <a:off x="524256" y="460367"/>
            <a:ext cx="10728960" cy="5801588"/>
          </a:xfrm>
          <a:prstGeom prst="rect">
            <a:avLst/>
          </a:prstGeom>
        </p:spPr>
        <p:txBody>
          <a:bodyPr wrap="square">
            <a:spAutoFit/>
          </a:bodyPr>
          <a:lstStyle/>
          <a:p>
            <a:pPr algn="just"/>
            <a:r>
              <a:rPr lang="fr-FR" sz="2400" dirty="0">
                <a:solidFill>
                  <a:srgbClr val="211E1E"/>
                </a:solidFill>
                <a:effectLst/>
              </a:rPr>
              <a:t>Sur le site web de l’AILA (http://</a:t>
            </a:r>
            <a:r>
              <a:rPr lang="fr-FR" sz="2400" dirty="0" err="1">
                <a:solidFill>
                  <a:srgbClr val="211E1E"/>
                </a:solidFill>
                <a:effectLst/>
              </a:rPr>
              <a:t>www.aila.info</a:t>
            </a:r>
            <a:r>
              <a:rPr lang="fr-FR" sz="2400" dirty="0">
                <a:solidFill>
                  <a:srgbClr val="211E1E"/>
                </a:solidFill>
                <a:effectLst/>
              </a:rPr>
              <a:t>), on trouve le texte suivant qui </a:t>
            </a:r>
            <a:r>
              <a:rPr lang="fr-FR" sz="2400" dirty="0" err="1">
                <a:solidFill>
                  <a:srgbClr val="211E1E"/>
                </a:solidFill>
                <a:effectLst/>
              </a:rPr>
              <a:t>définit</a:t>
            </a:r>
            <a:r>
              <a:rPr lang="fr-FR" sz="2400" dirty="0">
                <a:solidFill>
                  <a:srgbClr val="211E1E"/>
                </a:solidFill>
                <a:effectLst/>
              </a:rPr>
              <a:t> la linguistique appliquée et </a:t>
            </a:r>
            <a:r>
              <a:rPr lang="fr-FR" sz="2400" dirty="0" err="1">
                <a:solidFill>
                  <a:srgbClr val="211E1E"/>
                </a:solidFill>
                <a:effectLst/>
              </a:rPr>
              <a:t>énumère</a:t>
            </a:r>
            <a:r>
              <a:rPr lang="fr-FR" sz="2400" dirty="0">
                <a:solidFill>
                  <a:srgbClr val="211E1E"/>
                </a:solidFill>
                <a:effectLst/>
              </a:rPr>
              <a:t> les champs d’application les plus importants : </a:t>
            </a:r>
          </a:p>
          <a:p>
            <a:pPr algn="just"/>
            <a:endParaRPr lang="fr-FR" sz="2400" dirty="0"/>
          </a:p>
          <a:p>
            <a:pPr algn="just"/>
            <a:r>
              <a:rPr lang="fr-FR" sz="2300" i="1" dirty="0" err="1">
                <a:solidFill>
                  <a:srgbClr val="211E1E"/>
                </a:solidFill>
              </a:rPr>
              <a:t>Applied</a:t>
            </a:r>
            <a:r>
              <a:rPr lang="fr-FR" sz="2300" i="1" dirty="0">
                <a:solidFill>
                  <a:srgbClr val="211E1E"/>
                </a:solidFill>
              </a:rPr>
              <a:t> Linguistics </a:t>
            </a:r>
            <a:r>
              <a:rPr lang="fr-FR" sz="2300" i="1" dirty="0" err="1">
                <a:solidFill>
                  <a:srgbClr val="211E1E"/>
                </a:solidFill>
              </a:rPr>
              <a:t>is</a:t>
            </a:r>
            <a:r>
              <a:rPr lang="fr-FR" sz="2300" i="1" dirty="0">
                <a:solidFill>
                  <a:srgbClr val="211E1E"/>
                </a:solidFill>
              </a:rPr>
              <a:t> an </a:t>
            </a:r>
            <a:r>
              <a:rPr lang="fr-FR" sz="2300" i="1" dirty="0" err="1">
                <a:solidFill>
                  <a:srgbClr val="211E1E"/>
                </a:solidFill>
              </a:rPr>
              <a:t>interdisciplinary</a:t>
            </a:r>
            <a:r>
              <a:rPr lang="fr-FR" sz="2300" i="1" dirty="0">
                <a:solidFill>
                  <a:srgbClr val="211E1E"/>
                </a:solidFill>
              </a:rPr>
              <a:t> </a:t>
            </a:r>
            <a:r>
              <a:rPr lang="fr-FR" sz="2300" i="1" dirty="0" err="1">
                <a:solidFill>
                  <a:srgbClr val="211E1E"/>
                </a:solidFill>
              </a:rPr>
              <a:t>field</a:t>
            </a:r>
            <a:r>
              <a:rPr lang="fr-FR" sz="2300" i="1" dirty="0">
                <a:solidFill>
                  <a:srgbClr val="211E1E"/>
                </a:solidFill>
              </a:rPr>
              <a:t> of </a:t>
            </a:r>
            <a:r>
              <a:rPr lang="fr-FR" sz="2300" i="1" dirty="0" err="1">
                <a:solidFill>
                  <a:srgbClr val="211E1E"/>
                </a:solidFill>
              </a:rPr>
              <a:t>research</a:t>
            </a:r>
            <a:r>
              <a:rPr lang="fr-FR" sz="2300" i="1" dirty="0">
                <a:solidFill>
                  <a:srgbClr val="211E1E"/>
                </a:solidFill>
              </a:rPr>
              <a:t> and practice </a:t>
            </a:r>
            <a:r>
              <a:rPr lang="fr-FR" sz="2300" i="1" dirty="0" err="1">
                <a:solidFill>
                  <a:srgbClr val="211E1E"/>
                </a:solidFill>
              </a:rPr>
              <a:t>dealing</a:t>
            </a:r>
            <a:r>
              <a:rPr lang="fr-FR" sz="2300" i="1" dirty="0">
                <a:solidFill>
                  <a:srgbClr val="211E1E"/>
                </a:solidFill>
              </a:rPr>
              <a:t> </a:t>
            </a:r>
            <a:r>
              <a:rPr lang="fr-FR" sz="2300" i="1" dirty="0" err="1">
                <a:solidFill>
                  <a:srgbClr val="211E1E"/>
                </a:solidFill>
              </a:rPr>
              <a:t>with</a:t>
            </a:r>
            <a:r>
              <a:rPr lang="fr-FR" sz="2300" i="1" dirty="0">
                <a:solidFill>
                  <a:srgbClr val="211E1E"/>
                </a:solidFill>
              </a:rPr>
              <a:t> </a:t>
            </a:r>
            <a:r>
              <a:rPr lang="fr-FR" sz="2300" i="1" dirty="0" err="1">
                <a:solidFill>
                  <a:srgbClr val="211E1E"/>
                </a:solidFill>
              </a:rPr>
              <a:t>practical</a:t>
            </a:r>
            <a:r>
              <a:rPr lang="fr-FR" sz="2300" i="1" dirty="0">
                <a:solidFill>
                  <a:srgbClr val="211E1E"/>
                </a:solidFill>
              </a:rPr>
              <a:t> </a:t>
            </a:r>
            <a:r>
              <a:rPr lang="fr-FR" sz="2300" i="1" dirty="0" err="1">
                <a:solidFill>
                  <a:srgbClr val="211E1E"/>
                </a:solidFill>
              </a:rPr>
              <a:t>problems</a:t>
            </a:r>
            <a:r>
              <a:rPr lang="fr-FR" sz="2300" i="1" dirty="0">
                <a:solidFill>
                  <a:srgbClr val="211E1E"/>
                </a:solidFill>
              </a:rPr>
              <a:t> of language and communication </a:t>
            </a:r>
            <a:r>
              <a:rPr lang="fr-FR" sz="2300" i="1" dirty="0" err="1">
                <a:solidFill>
                  <a:srgbClr val="211E1E"/>
                </a:solidFill>
              </a:rPr>
              <a:t>that</a:t>
            </a:r>
            <a:r>
              <a:rPr lang="fr-FR" sz="2300" i="1" dirty="0">
                <a:solidFill>
                  <a:srgbClr val="211E1E"/>
                </a:solidFill>
              </a:rPr>
              <a:t> </a:t>
            </a:r>
            <a:r>
              <a:rPr lang="fr-FR" sz="2300" i="1" dirty="0" err="1">
                <a:solidFill>
                  <a:srgbClr val="211E1E"/>
                </a:solidFill>
              </a:rPr>
              <a:t>can</a:t>
            </a:r>
            <a:r>
              <a:rPr lang="fr-FR" sz="2300" i="1" dirty="0">
                <a:solidFill>
                  <a:srgbClr val="211E1E"/>
                </a:solidFill>
              </a:rPr>
              <a:t> </a:t>
            </a:r>
            <a:r>
              <a:rPr lang="fr-FR" sz="2300" i="1" dirty="0" err="1">
                <a:solidFill>
                  <a:srgbClr val="211E1E"/>
                </a:solidFill>
              </a:rPr>
              <a:t>be</a:t>
            </a:r>
            <a:r>
              <a:rPr lang="fr-FR" sz="2300" i="1" dirty="0">
                <a:solidFill>
                  <a:srgbClr val="211E1E"/>
                </a:solidFill>
              </a:rPr>
              <a:t> </a:t>
            </a:r>
            <a:r>
              <a:rPr lang="fr-FR" sz="2300" i="1" dirty="0" err="1">
                <a:solidFill>
                  <a:srgbClr val="211E1E"/>
                </a:solidFill>
              </a:rPr>
              <a:t>identified</a:t>
            </a:r>
            <a:r>
              <a:rPr lang="fr-FR" sz="2300" i="1" dirty="0">
                <a:solidFill>
                  <a:srgbClr val="211E1E"/>
                </a:solidFill>
              </a:rPr>
              <a:t>, </a:t>
            </a:r>
            <a:r>
              <a:rPr lang="fr-FR" sz="2300" i="1" dirty="0" err="1">
                <a:solidFill>
                  <a:srgbClr val="211E1E"/>
                </a:solidFill>
              </a:rPr>
              <a:t>analysed</a:t>
            </a:r>
            <a:r>
              <a:rPr lang="fr-FR" sz="2300" i="1" dirty="0">
                <a:solidFill>
                  <a:srgbClr val="211E1E"/>
                </a:solidFill>
              </a:rPr>
              <a:t> or </a:t>
            </a:r>
            <a:r>
              <a:rPr lang="fr-FR" sz="2300" i="1" dirty="0" err="1">
                <a:solidFill>
                  <a:srgbClr val="211E1E"/>
                </a:solidFill>
              </a:rPr>
              <a:t>solved</a:t>
            </a:r>
            <a:r>
              <a:rPr lang="fr-FR" sz="2300" i="1" dirty="0">
                <a:solidFill>
                  <a:srgbClr val="211E1E"/>
                </a:solidFill>
              </a:rPr>
              <a:t> by </a:t>
            </a:r>
            <a:r>
              <a:rPr lang="fr-FR" sz="2300" i="1" dirty="0" err="1">
                <a:solidFill>
                  <a:srgbClr val="211E1E"/>
                </a:solidFill>
              </a:rPr>
              <a:t>applying</a:t>
            </a:r>
            <a:r>
              <a:rPr lang="fr-FR" sz="2300" i="1" dirty="0">
                <a:solidFill>
                  <a:srgbClr val="211E1E"/>
                </a:solidFill>
              </a:rPr>
              <a:t> </a:t>
            </a:r>
            <a:r>
              <a:rPr lang="fr-FR" sz="2300" i="1" dirty="0" err="1">
                <a:solidFill>
                  <a:srgbClr val="211E1E"/>
                </a:solidFill>
              </a:rPr>
              <a:t>available</a:t>
            </a:r>
            <a:r>
              <a:rPr lang="fr-FR" sz="2300" i="1" dirty="0">
                <a:solidFill>
                  <a:srgbClr val="211E1E"/>
                </a:solidFill>
              </a:rPr>
              <a:t> </a:t>
            </a:r>
            <a:r>
              <a:rPr lang="fr-FR" sz="2300" i="1" dirty="0" err="1">
                <a:solidFill>
                  <a:srgbClr val="211E1E"/>
                </a:solidFill>
              </a:rPr>
              <a:t>theories</a:t>
            </a:r>
            <a:r>
              <a:rPr lang="fr-FR" sz="2300" i="1" dirty="0">
                <a:solidFill>
                  <a:srgbClr val="211E1E"/>
                </a:solidFill>
              </a:rPr>
              <a:t>, </a:t>
            </a:r>
            <a:r>
              <a:rPr lang="fr-FR" sz="2300" i="1" dirty="0" err="1">
                <a:solidFill>
                  <a:srgbClr val="211E1E"/>
                </a:solidFill>
              </a:rPr>
              <a:t>methods</a:t>
            </a:r>
            <a:r>
              <a:rPr lang="fr-FR" sz="2300" i="1" dirty="0">
                <a:solidFill>
                  <a:srgbClr val="211E1E"/>
                </a:solidFill>
              </a:rPr>
              <a:t> and </a:t>
            </a:r>
            <a:r>
              <a:rPr lang="fr-FR" sz="2300" i="1" dirty="0" err="1">
                <a:solidFill>
                  <a:srgbClr val="211E1E"/>
                </a:solidFill>
              </a:rPr>
              <a:t>results</a:t>
            </a:r>
            <a:r>
              <a:rPr lang="fr-FR" sz="2300" i="1" dirty="0">
                <a:solidFill>
                  <a:srgbClr val="211E1E"/>
                </a:solidFill>
              </a:rPr>
              <a:t> of Linguistics or by </a:t>
            </a:r>
            <a:r>
              <a:rPr lang="fr-FR" sz="2300" i="1" dirty="0" err="1">
                <a:solidFill>
                  <a:srgbClr val="211E1E"/>
                </a:solidFill>
              </a:rPr>
              <a:t>developing</a:t>
            </a:r>
            <a:r>
              <a:rPr lang="fr-FR" sz="2300" i="1" dirty="0">
                <a:solidFill>
                  <a:srgbClr val="211E1E"/>
                </a:solidFill>
              </a:rPr>
              <a:t> new </a:t>
            </a:r>
            <a:r>
              <a:rPr lang="fr-FR" sz="2300" i="1" dirty="0" err="1">
                <a:solidFill>
                  <a:srgbClr val="211E1E"/>
                </a:solidFill>
              </a:rPr>
              <a:t>theoretical</a:t>
            </a:r>
            <a:r>
              <a:rPr lang="fr-FR" sz="2300" i="1" dirty="0">
                <a:solidFill>
                  <a:srgbClr val="211E1E"/>
                </a:solidFill>
              </a:rPr>
              <a:t> and </a:t>
            </a:r>
            <a:r>
              <a:rPr lang="fr-FR" sz="2300" i="1" dirty="0" err="1">
                <a:solidFill>
                  <a:srgbClr val="211E1E"/>
                </a:solidFill>
              </a:rPr>
              <a:t>methodological</a:t>
            </a:r>
            <a:r>
              <a:rPr lang="fr-FR" sz="2300" i="1" dirty="0">
                <a:solidFill>
                  <a:srgbClr val="211E1E"/>
                </a:solidFill>
              </a:rPr>
              <a:t> </a:t>
            </a:r>
            <a:r>
              <a:rPr lang="fr-FR" sz="2300" i="1" dirty="0" err="1">
                <a:solidFill>
                  <a:srgbClr val="211E1E"/>
                </a:solidFill>
              </a:rPr>
              <a:t>frameworks</a:t>
            </a:r>
            <a:r>
              <a:rPr lang="fr-FR" sz="2300" i="1" dirty="0">
                <a:solidFill>
                  <a:srgbClr val="211E1E"/>
                </a:solidFill>
              </a:rPr>
              <a:t> in Linguistics to </a:t>
            </a:r>
            <a:r>
              <a:rPr lang="fr-FR" sz="2300" i="1" dirty="0" err="1">
                <a:solidFill>
                  <a:srgbClr val="211E1E"/>
                </a:solidFill>
              </a:rPr>
              <a:t>work</a:t>
            </a:r>
            <a:r>
              <a:rPr lang="fr-FR" sz="2300" i="1" dirty="0">
                <a:solidFill>
                  <a:srgbClr val="211E1E"/>
                </a:solidFill>
              </a:rPr>
              <a:t> on </a:t>
            </a:r>
            <a:r>
              <a:rPr lang="fr-FR" sz="2300" i="1" dirty="0" err="1">
                <a:solidFill>
                  <a:srgbClr val="211E1E"/>
                </a:solidFill>
              </a:rPr>
              <a:t>these</a:t>
            </a:r>
            <a:r>
              <a:rPr lang="fr-FR" sz="2300" i="1" dirty="0">
                <a:solidFill>
                  <a:srgbClr val="211E1E"/>
                </a:solidFill>
              </a:rPr>
              <a:t> </a:t>
            </a:r>
            <a:r>
              <a:rPr lang="fr-FR" sz="2300" i="1" dirty="0" err="1">
                <a:solidFill>
                  <a:srgbClr val="211E1E"/>
                </a:solidFill>
              </a:rPr>
              <a:t>problems</a:t>
            </a:r>
            <a:r>
              <a:rPr lang="fr-FR" sz="2300" i="1" dirty="0">
                <a:solidFill>
                  <a:srgbClr val="211E1E"/>
                </a:solidFill>
              </a:rPr>
              <a:t>. </a:t>
            </a:r>
            <a:r>
              <a:rPr lang="fr-FR" sz="2300" i="1" dirty="0" err="1">
                <a:solidFill>
                  <a:srgbClr val="211E1E"/>
                </a:solidFill>
              </a:rPr>
              <a:t>Applied</a:t>
            </a:r>
            <a:r>
              <a:rPr lang="fr-FR" sz="2300" i="1" dirty="0">
                <a:solidFill>
                  <a:srgbClr val="211E1E"/>
                </a:solidFill>
              </a:rPr>
              <a:t> Linguistics </a:t>
            </a:r>
            <a:r>
              <a:rPr lang="fr-FR" sz="2300" i="1" dirty="0" err="1">
                <a:solidFill>
                  <a:srgbClr val="211E1E"/>
                </a:solidFill>
              </a:rPr>
              <a:t>differs</a:t>
            </a:r>
            <a:r>
              <a:rPr lang="fr-FR" sz="2300" i="1" dirty="0">
                <a:solidFill>
                  <a:srgbClr val="211E1E"/>
                </a:solidFill>
              </a:rPr>
              <a:t> </a:t>
            </a:r>
            <a:r>
              <a:rPr lang="fr-FR" sz="2300" i="1" dirty="0" err="1">
                <a:solidFill>
                  <a:srgbClr val="211E1E"/>
                </a:solidFill>
              </a:rPr>
              <a:t>from</a:t>
            </a:r>
            <a:r>
              <a:rPr lang="fr-FR" sz="2300" i="1" dirty="0">
                <a:solidFill>
                  <a:srgbClr val="211E1E"/>
                </a:solidFill>
              </a:rPr>
              <a:t> Linguistics in </a:t>
            </a:r>
            <a:r>
              <a:rPr lang="fr-FR" sz="2300" i="1" dirty="0" err="1">
                <a:solidFill>
                  <a:srgbClr val="211E1E"/>
                </a:solidFill>
              </a:rPr>
              <a:t>general</a:t>
            </a:r>
            <a:r>
              <a:rPr lang="fr-FR" sz="2300" i="1" dirty="0">
                <a:solidFill>
                  <a:srgbClr val="211E1E"/>
                </a:solidFill>
              </a:rPr>
              <a:t> </a:t>
            </a:r>
            <a:r>
              <a:rPr lang="fr-FR" sz="2300" i="1" dirty="0" err="1">
                <a:solidFill>
                  <a:srgbClr val="211E1E"/>
                </a:solidFill>
              </a:rPr>
              <a:t>mainly</a:t>
            </a:r>
            <a:r>
              <a:rPr lang="fr-FR" sz="2300" i="1" dirty="0">
                <a:solidFill>
                  <a:srgbClr val="211E1E"/>
                </a:solidFill>
              </a:rPr>
              <a:t> </a:t>
            </a:r>
            <a:r>
              <a:rPr lang="fr-FR" sz="2300" i="1" dirty="0" err="1">
                <a:solidFill>
                  <a:srgbClr val="211E1E"/>
                </a:solidFill>
              </a:rPr>
              <a:t>with</a:t>
            </a:r>
            <a:r>
              <a:rPr lang="fr-FR" sz="2300" i="1" dirty="0">
                <a:solidFill>
                  <a:srgbClr val="211E1E"/>
                </a:solidFill>
              </a:rPr>
              <a:t> respect to </a:t>
            </a:r>
            <a:r>
              <a:rPr lang="fr-FR" sz="2300" i="1" dirty="0" err="1">
                <a:solidFill>
                  <a:srgbClr val="211E1E"/>
                </a:solidFill>
              </a:rPr>
              <a:t>its</a:t>
            </a:r>
            <a:r>
              <a:rPr lang="fr-FR" sz="2300" i="1" dirty="0">
                <a:solidFill>
                  <a:srgbClr val="211E1E"/>
                </a:solidFill>
              </a:rPr>
              <a:t> explicit orientation </a:t>
            </a:r>
            <a:r>
              <a:rPr lang="fr-FR" sz="2300" i="1" dirty="0" err="1">
                <a:solidFill>
                  <a:srgbClr val="211E1E"/>
                </a:solidFill>
              </a:rPr>
              <a:t>towards</a:t>
            </a:r>
            <a:r>
              <a:rPr lang="fr-FR" sz="2300" i="1" dirty="0">
                <a:solidFill>
                  <a:srgbClr val="211E1E"/>
                </a:solidFill>
              </a:rPr>
              <a:t> </a:t>
            </a:r>
            <a:r>
              <a:rPr lang="fr-FR" sz="2300" i="1" dirty="0" err="1">
                <a:solidFill>
                  <a:srgbClr val="211E1E"/>
                </a:solidFill>
              </a:rPr>
              <a:t>practical</a:t>
            </a:r>
            <a:r>
              <a:rPr lang="fr-FR" sz="2300" i="1" dirty="0">
                <a:solidFill>
                  <a:srgbClr val="211E1E"/>
                </a:solidFill>
              </a:rPr>
              <a:t>, </a:t>
            </a:r>
            <a:r>
              <a:rPr lang="fr-FR" sz="2300" i="1" dirty="0" err="1">
                <a:solidFill>
                  <a:srgbClr val="211E1E"/>
                </a:solidFill>
              </a:rPr>
              <a:t>everyday</a:t>
            </a:r>
            <a:r>
              <a:rPr lang="fr-FR" sz="2300" i="1" dirty="0">
                <a:solidFill>
                  <a:srgbClr val="211E1E"/>
                </a:solidFill>
              </a:rPr>
              <a:t> </a:t>
            </a:r>
            <a:r>
              <a:rPr lang="fr-FR" sz="2300" i="1" dirty="0" err="1">
                <a:solidFill>
                  <a:srgbClr val="211E1E"/>
                </a:solidFill>
              </a:rPr>
              <a:t>problems</a:t>
            </a:r>
            <a:r>
              <a:rPr lang="fr-FR" sz="2300" i="1" dirty="0">
                <a:solidFill>
                  <a:srgbClr val="211E1E"/>
                </a:solidFill>
              </a:rPr>
              <a:t> </a:t>
            </a:r>
            <a:r>
              <a:rPr lang="fr-FR" sz="2300" i="1" dirty="0" err="1">
                <a:solidFill>
                  <a:srgbClr val="211E1E"/>
                </a:solidFill>
              </a:rPr>
              <a:t>related</a:t>
            </a:r>
            <a:r>
              <a:rPr lang="fr-FR" sz="2300" i="1" dirty="0">
                <a:solidFill>
                  <a:srgbClr val="211E1E"/>
                </a:solidFill>
              </a:rPr>
              <a:t> to language and communication. </a:t>
            </a:r>
            <a:endParaRPr lang="fr-FR" sz="2300" i="1" dirty="0"/>
          </a:p>
          <a:p>
            <a:pPr algn="just"/>
            <a:r>
              <a:rPr lang="fr-FR" sz="2300" i="1" dirty="0">
                <a:solidFill>
                  <a:srgbClr val="211E1E"/>
                </a:solidFill>
              </a:rPr>
              <a:t>The </a:t>
            </a:r>
            <a:r>
              <a:rPr lang="fr-FR" sz="2300" i="1" dirty="0" err="1">
                <a:solidFill>
                  <a:srgbClr val="211E1E"/>
                </a:solidFill>
              </a:rPr>
              <a:t>problems</a:t>
            </a:r>
            <a:r>
              <a:rPr lang="fr-FR" sz="2300" i="1" dirty="0">
                <a:solidFill>
                  <a:srgbClr val="211E1E"/>
                </a:solidFill>
              </a:rPr>
              <a:t> </a:t>
            </a:r>
            <a:r>
              <a:rPr lang="fr-FR" sz="2300" i="1" dirty="0" err="1">
                <a:solidFill>
                  <a:srgbClr val="211E1E"/>
                </a:solidFill>
              </a:rPr>
              <a:t>Applied</a:t>
            </a:r>
            <a:r>
              <a:rPr lang="fr-FR" sz="2300" i="1" dirty="0">
                <a:solidFill>
                  <a:srgbClr val="211E1E"/>
                </a:solidFill>
              </a:rPr>
              <a:t> Linguistics deals </a:t>
            </a:r>
            <a:r>
              <a:rPr lang="fr-FR" sz="2300" i="1" dirty="0" err="1">
                <a:solidFill>
                  <a:srgbClr val="211E1E"/>
                </a:solidFill>
              </a:rPr>
              <a:t>with</a:t>
            </a:r>
            <a:r>
              <a:rPr lang="fr-FR" sz="2300" i="1" dirty="0">
                <a:solidFill>
                  <a:srgbClr val="211E1E"/>
                </a:solidFill>
              </a:rPr>
              <a:t> range </a:t>
            </a:r>
            <a:r>
              <a:rPr lang="fr-FR" sz="2300" i="1" dirty="0" err="1">
                <a:solidFill>
                  <a:srgbClr val="211E1E"/>
                </a:solidFill>
              </a:rPr>
              <a:t>from</a:t>
            </a:r>
            <a:r>
              <a:rPr lang="fr-FR" sz="2300" i="1" dirty="0">
                <a:solidFill>
                  <a:srgbClr val="211E1E"/>
                </a:solidFill>
              </a:rPr>
              <a:t> aspects of the </a:t>
            </a:r>
            <a:r>
              <a:rPr lang="fr-FR" sz="2300" i="1" dirty="0" err="1">
                <a:solidFill>
                  <a:srgbClr val="211E1E"/>
                </a:solidFill>
              </a:rPr>
              <a:t>linguistic</a:t>
            </a:r>
            <a:r>
              <a:rPr lang="fr-FR" sz="2300" i="1" dirty="0">
                <a:solidFill>
                  <a:srgbClr val="211E1E"/>
                </a:solidFill>
              </a:rPr>
              <a:t> and communicative </a:t>
            </a:r>
            <a:r>
              <a:rPr lang="fr-FR" sz="2300" i="1" dirty="0" err="1">
                <a:solidFill>
                  <a:srgbClr val="211E1E"/>
                </a:solidFill>
              </a:rPr>
              <a:t>competence</a:t>
            </a:r>
            <a:r>
              <a:rPr lang="fr-FR" sz="2300" i="1" dirty="0">
                <a:solidFill>
                  <a:srgbClr val="211E1E"/>
                </a:solidFill>
              </a:rPr>
              <a:t> of the </a:t>
            </a:r>
            <a:r>
              <a:rPr lang="fr-FR" sz="2300" i="1" dirty="0" err="1">
                <a:solidFill>
                  <a:srgbClr val="211E1E"/>
                </a:solidFill>
              </a:rPr>
              <a:t>individual</a:t>
            </a:r>
            <a:r>
              <a:rPr lang="fr-FR" sz="2300" i="1" dirty="0">
                <a:solidFill>
                  <a:srgbClr val="211E1E"/>
                </a:solidFill>
              </a:rPr>
              <a:t> </a:t>
            </a:r>
            <a:r>
              <a:rPr lang="fr-FR" sz="2300" i="1" dirty="0" err="1">
                <a:solidFill>
                  <a:srgbClr val="211E1E"/>
                </a:solidFill>
              </a:rPr>
              <a:t>such</a:t>
            </a:r>
            <a:r>
              <a:rPr lang="fr-FR" sz="2300" i="1" dirty="0">
                <a:solidFill>
                  <a:srgbClr val="211E1E"/>
                </a:solidFill>
              </a:rPr>
              <a:t> as first or second language acquisition, </a:t>
            </a:r>
            <a:r>
              <a:rPr lang="fr-FR" sz="2300" i="1" dirty="0" err="1">
                <a:solidFill>
                  <a:srgbClr val="211E1E"/>
                </a:solidFill>
              </a:rPr>
              <a:t>literacy</a:t>
            </a:r>
            <a:r>
              <a:rPr lang="fr-FR" sz="2300" i="1" dirty="0">
                <a:solidFill>
                  <a:srgbClr val="211E1E"/>
                </a:solidFill>
              </a:rPr>
              <a:t>, language </a:t>
            </a:r>
            <a:r>
              <a:rPr lang="fr-FR" sz="2300" i="1" dirty="0" err="1">
                <a:solidFill>
                  <a:srgbClr val="211E1E"/>
                </a:solidFill>
              </a:rPr>
              <a:t>disorders</a:t>
            </a:r>
            <a:r>
              <a:rPr lang="fr-FR" sz="2300" i="1" dirty="0">
                <a:solidFill>
                  <a:srgbClr val="211E1E"/>
                </a:solidFill>
              </a:rPr>
              <a:t>, etc. to language and communication </a:t>
            </a:r>
            <a:r>
              <a:rPr lang="fr-FR" sz="2300" i="1" dirty="0" err="1">
                <a:solidFill>
                  <a:srgbClr val="211E1E"/>
                </a:solidFill>
              </a:rPr>
              <a:t>related</a:t>
            </a:r>
            <a:r>
              <a:rPr lang="fr-FR" sz="2300" i="1" dirty="0">
                <a:solidFill>
                  <a:srgbClr val="211E1E"/>
                </a:solidFill>
              </a:rPr>
              <a:t> </a:t>
            </a:r>
            <a:r>
              <a:rPr lang="fr-FR" sz="2300" i="1" dirty="0" err="1">
                <a:solidFill>
                  <a:srgbClr val="211E1E"/>
                </a:solidFill>
              </a:rPr>
              <a:t>problems</a:t>
            </a:r>
            <a:r>
              <a:rPr lang="fr-FR" sz="2300" i="1" dirty="0">
                <a:solidFill>
                  <a:srgbClr val="211E1E"/>
                </a:solidFill>
              </a:rPr>
              <a:t> in and </a:t>
            </a:r>
            <a:r>
              <a:rPr lang="fr-FR" sz="2300" i="1" dirty="0" err="1">
                <a:solidFill>
                  <a:srgbClr val="211E1E"/>
                </a:solidFill>
              </a:rPr>
              <a:t>between</a:t>
            </a:r>
            <a:r>
              <a:rPr lang="fr-FR" sz="2300" i="1" dirty="0">
                <a:solidFill>
                  <a:srgbClr val="211E1E"/>
                </a:solidFill>
              </a:rPr>
              <a:t> </a:t>
            </a:r>
            <a:r>
              <a:rPr lang="fr-FR" sz="2300" i="1" dirty="0" err="1">
                <a:solidFill>
                  <a:srgbClr val="211E1E"/>
                </a:solidFill>
              </a:rPr>
              <a:t>societies</a:t>
            </a:r>
            <a:r>
              <a:rPr lang="fr-FR" sz="2300" i="1" dirty="0">
                <a:solidFill>
                  <a:srgbClr val="211E1E"/>
                </a:solidFill>
              </a:rPr>
              <a:t> </a:t>
            </a:r>
            <a:r>
              <a:rPr lang="fr-FR" sz="2300" i="1" dirty="0" err="1">
                <a:solidFill>
                  <a:srgbClr val="211E1E"/>
                </a:solidFill>
              </a:rPr>
              <a:t>such</a:t>
            </a:r>
            <a:r>
              <a:rPr lang="fr-FR" sz="2300" i="1" dirty="0">
                <a:solidFill>
                  <a:srgbClr val="211E1E"/>
                </a:solidFill>
              </a:rPr>
              <a:t> as </a:t>
            </a:r>
            <a:r>
              <a:rPr lang="fr-FR" sz="2300" i="1" dirty="0" err="1">
                <a:solidFill>
                  <a:srgbClr val="211E1E"/>
                </a:solidFill>
              </a:rPr>
              <a:t>e.g</a:t>
            </a:r>
            <a:r>
              <a:rPr lang="fr-FR" sz="2300" i="1" dirty="0">
                <a:solidFill>
                  <a:srgbClr val="211E1E"/>
                </a:solidFill>
              </a:rPr>
              <a:t>. language variation and </a:t>
            </a:r>
            <a:r>
              <a:rPr lang="fr-FR" sz="2300" i="1" dirty="0" err="1">
                <a:solidFill>
                  <a:srgbClr val="211E1E"/>
                </a:solidFill>
              </a:rPr>
              <a:t>linguistic</a:t>
            </a:r>
            <a:r>
              <a:rPr lang="fr-FR" sz="2300" i="1" dirty="0">
                <a:solidFill>
                  <a:srgbClr val="211E1E"/>
                </a:solidFill>
              </a:rPr>
              <a:t> discrimination, </a:t>
            </a:r>
            <a:r>
              <a:rPr lang="fr-FR" sz="2300" i="1" dirty="0" err="1">
                <a:solidFill>
                  <a:srgbClr val="211E1E"/>
                </a:solidFill>
              </a:rPr>
              <a:t>multilingualism</a:t>
            </a:r>
            <a:r>
              <a:rPr lang="fr-FR" sz="2300" i="1" dirty="0">
                <a:solidFill>
                  <a:srgbClr val="211E1E"/>
                </a:solidFill>
              </a:rPr>
              <a:t>, language </a:t>
            </a:r>
            <a:r>
              <a:rPr lang="fr-FR" sz="2300" i="1" dirty="0" err="1">
                <a:solidFill>
                  <a:srgbClr val="211E1E"/>
                </a:solidFill>
              </a:rPr>
              <a:t>conflict</a:t>
            </a:r>
            <a:r>
              <a:rPr lang="fr-FR" sz="2300" i="1" dirty="0">
                <a:solidFill>
                  <a:srgbClr val="211E1E"/>
                </a:solidFill>
              </a:rPr>
              <a:t>, language </a:t>
            </a:r>
            <a:r>
              <a:rPr lang="fr-FR" sz="2300" i="1" dirty="0" err="1">
                <a:solidFill>
                  <a:srgbClr val="211E1E"/>
                </a:solidFill>
              </a:rPr>
              <a:t>policy</a:t>
            </a:r>
            <a:r>
              <a:rPr lang="fr-FR" sz="2300" i="1" dirty="0">
                <a:solidFill>
                  <a:srgbClr val="211E1E"/>
                </a:solidFill>
              </a:rPr>
              <a:t> and language planning. </a:t>
            </a:r>
            <a:endParaRPr lang="fr-FR" sz="2300" i="1" dirty="0"/>
          </a:p>
        </p:txBody>
      </p:sp>
    </p:spTree>
    <p:extLst>
      <p:ext uri="{BB962C8B-B14F-4D97-AF65-F5344CB8AC3E}">
        <p14:creationId xmlns:p14="http://schemas.microsoft.com/office/powerpoint/2010/main" val="1639801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BD0576-9BCE-B54C-A267-9CE8DB3C1D3E}"/>
              </a:ext>
            </a:extLst>
          </p:cNvPr>
          <p:cNvSpPr/>
          <p:nvPr/>
        </p:nvSpPr>
        <p:spPr>
          <a:xfrm>
            <a:off x="182880" y="219456"/>
            <a:ext cx="11692128" cy="6186309"/>
          </a:xfrm>
          <a:prstGeom prst="rect">
            <a:avLst/>
          </a:prstGeom>
        </p:spPr>
        <p:txBody>
          <a:bodyPr wrap="square">
            <a:spAutoFit/>
          </a:bodyPr>
          <a:lstStyle/>
          <a:p>
            <a:pPr algn="just" fontAlgn="t"/>
            <a:r>
              <a:rPr lang="fr-FR" dirty="0"/>
              <a:t>Voici une liste des domaines qu'elle comprend, sans prétendre à l'exhaustivité car les contours de la linguistique appliquée présentent des nuances dans chaque pays, en fonction des traditions académiques.  </a:t>
            </a:r>
          </a:p>
          <a:p>
            <a:pPr algn="just" fontAlgn="t"/>
            <a:endParaRPr lang="fr-FR" dirty="0"/>
          </a:p>
          <a:p>
            <a:pPr marL="285750" indent="-285750">
              <a:buFont typeface="Arial" panose="020B0604020202020204" pitchFamily="34" charset="0"/>
              <a:buChar char="•"/>
            </a:pPr>
            <a:r>
              <a:rPr lang="fr-FR" dirty="0"/>
              <a:t>Acquisition du langage</a:t>
            </a:r>
          </a:p>
          <a:p>
            <a:pPr marL="285750" indent="-285750">
              <a:buFont typeface="Arial" panose="020B0604020202020204" pitchFamily="34" charset="0"/>
              <a:buChar char="•"/>
            </a:pPr>
            <a:r>
              <a:rPr lang="fr-FR" dirty="0"/>
              <a:t>Analyse contrastive </a:t>
            </a:r>
          </a:p>
          <a:p>
            <a:pPr marL="285750" indent="-285750">
              <a:buFont typeface="Arial" panose="020B0604020202020204" pitchFamily="34" charset="0"/>
              <a:buChar char="•"/>
            </a:pPr>
            <a:r>
              <a:rPr lang="fr-FR" dirty="0"/>
              <a:t>Analyse et production du signal de parole</a:t>
            </a:r>
          </a:p>
          <a:p>
            <a:pPr marL="285750" indent="-285750">
              <a:buFont typeface="Arial" panose="020B0604020202020204" pitchFamily="34" charset="0"/>
              <a:buChar char="•"/>
            </a:pPr>
            <a:r>
              <a:rPr lang="fr-FR" dirty="0"/>
              <a:t>Enseignement de la langue maternelle </a:t>
            </a:r>
          </a:p>
          <a:p>
            <a:pPr marL="285750" indent="-285750">
              <a:buFont typeface="Arial" panose="020B0604020202020204" pitchFamily="34" charset="0"/>
              <a:buChar char="•"/>
            </a:pPr>
            <a:r>
              <a:rPr lang="fr-FR" dirty="0"/>
              <a:t>Enseignement de langues étrangères </a:t>
            </a:r>
          </a:p>
          <a:p>
            <a:pPr marL="285750" indent="-285750">
              <a:buFont typeface="Arial" panose="020B0604020202020204" pitchFamily="34" charset="0"/>
              <a:buChar char="•"/>
            </a:pPr>
            <a:r>
              <a:rPr lang="fr-FR" dirty="0"/>
              <a:t>Français Langue Étrangère</a:t>
            </a:r>
          </a:p>
          <a:p>
            <a:pPr marL="285750" indent="-285750">
              <a:buFont typeface="Arial" panose="020B0604020202020204" pitchFamily="34" charset="0"/>
              <a:buChar char="•"/>
            </a:pPr>
            <a:r>
              <a:rPr lang="fr-FR" dirty="0"/>
              <a:t>Langage des enfants </a:t>
            </a:r>
          </a:p>
          <a:p>
            <a:pPr marL="285750" indent="-285750">
              <a:buFont typeface="Arial" panose="020B0604020202020204" pitchFamily="34" charset="0"/>
              <a:buChar char="•"/>
            </a:pPr>
            <a:r>
              <a:rPr lang="fr-FR" dirty="0"/>
              <a:t>Langues de spécialité</a:t>
            </a:r>
          </a:p>
          <a:p>
            <a:pPr marL="285750" indent="-285750">
              <a:buFont typeface="Arial" panose="020B0604020202020204" pitchFamily="34" charset="0"/>
              <a:buChar char="•"/>
            </a:pPr>
            <a:r>
              <a:rPr lang="fr-FR" dirty="0"/>
              <a:t>Langues en contact et variation linguistique en rapport avec la situation géographique, sociale et professionnelle </a:t>
            </a:r>
          </a:p>
          <a:p>
            <a:pPr marL="285750" indent="-285750">
              <a:buFont typeface="Arial" panose="020B0604020202020204" pitchFamily="34" charset="0"/>
              <a:buChar char="•"/>
            </a:pPr>
            <a:r>
              <a:rPr lang="fr-FR" dirty="0"/>
              <a:t>Langes régionales et langue nationale</a:t>
            </a:r>
          </a:p>
          <a:p>
            <a:pPr marL="285750" indent="-285750">
              <a:buFont typeface="Arial" panose="020B0604020202020204" pitchFamily="34" charset="0"/>
              <a:buChar char="•"/>
            </a:pPr>
            <a:r>
              <a:rPr lang="fr-FR" dirty="0"/>
              <a:t>Nouvelles technologies éducatives</a:t>
            </a:r>
          </a:p>
          <a:p>
            <a:pPr marL="285750" indent="-285750">
              <a:buFont typeface="Arial" panose="020B0604020202020204" pitchFamily="34" charset="0"/>
              <a:buChar char="•"/>
            </a:pPr>
            <a:r>
              <a:rPr lang="fr-FR" dirty="0"/>
              <a:t>Politique linguistique</a:t>
            </a:r>
          </a:p>
          <a:p>
            <a:pPr marL="285750" indent="-285750">
              <a:buFont typeface="Arial" panose="020B0604020202020204" pitchFamily="34" charset="0"/>
              <a:buChar char="•"/>
            </a:pPr>
            <a:r>
              <a:rPr lang="fr-FR" dirty="0"/>
              <a:t>Rééducation linguistique en rapport avec l’audition ou la production </a:t>
            </a:r>
          </a:p>
          <a:p>
            <a:pPr marL="285750" indent="-285750">
              <a:buFont typeface="Arial" panose="020B0604020202020204" pitchFamily="34" charset="0"/>
              <a:buChar char="•"/>
            </a:pPr>
            <a:r>
              <a:rPr lang="fr-FR" dirty="0"/>
              <a:t>Terminologie </a:t>
            </a:r>
          </a:p>
          <a:p>
            <a:pPr marL="285750" indent="-285750">
              <a:buFont typeface="Arial" panose="020B0604020202020204" pitchFamily="34" charset="0"/>
              <a:buChar char="•"/>
            </a:pPr>
            <a:r>
              <a:rPr lang="fr-FR" dirty="0"/>
              <a:t>Traduction </a:t>
            </a:r>
          </a:p>
          <a:p>
            <a:pPr marL="285750" indent="-285750">
              <a:buFont typeface="Arial" panose="020B0604020202020204" pitchFamily="34" charset="0"/>
              <a:buChar char="•"/>
            </a:pPr>
            <a:r>
              <a:rPr lang="fr-FR" dirty="0"/>
              <a:t>Traitement Automatique des Langues Naturelles</a:t>
            </a:r>
          </a:p>
          <a:p>
            <a:pPr marL="285750" indent="-285750">
              <a:buFont typeface="Arial" panose="020B0604020202020204" pitchFamily="34" charset="0"/>
              <a:buChar char="•"/>
            </a:pPr>
            <a:r>
              <a:rPr lang="fr-FR" dirty="0"/>
              <a:t>Troubles dans l’acquisition du langage </a:t>
            </a:r>
          </a:p>
          <a:p>
            <a:pPr marL="285750" indent="-285750">
              <a:buFont typeface="Arial" panose="020B0604020202020204" pitchFamily="34" charset="0"/>
              <a:buChar char="•"/>
            </a:pPr>
            <a:r>
              <a:rPr lang="fr-FR" dirty="0"/>
              <a:t>Troubles du langage chez l’adulte  </a:t>
            </a:r>
          </a:p>
          <a:p>
            <a:pPr algn="r"/>
            <a:r>
              <a:rPr lang="fr-FR" b="1" dirty="0"/>
              <a:t>(Source : Wikipédia)</a:t>
            </a:r>
          </a:p>
        </p:txBody>
      </p:sp>
    </p:spTree>
    <p:extLst>
      <p:ext uri="{BB962C8B-B14F-4D97-AF65-F5344CB8AC3E}">
        <p14:creationId xmlns:p14="http://schemas.microsoft.com/office/powerpoint/2010/main" val="2607870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A72880-78DD-E247-A206-763277CD12B1}"/>
              </a:ext>
            </a:extLst>
          </p:cNvPr>
          <p:cNvSpPr/>
          <p:nvPr/>
        </p:nvSpPr>
        <p:spPr>
          <a:xfrm>
            <a:off x="719328" y="627948"/>
            <a:ext cx="10777728" cy="5509200"/>
          </a:xfrm>
          <a:prstGeom prst="rect">
            <a:avLst/>
          </a:prstGeom>
        </p:spPr>
        <p:txBody>
          <a:bodyPr wrap="square">
            <a:spAutoFit/>
          </a:bodyPr>
          <a:lstStyle/>
          <a:p>
            <a:pPr algn="just"/>
            <a:r>
              <a:rPr lang="fr-FR" sz="3200" dirty="0">
                <a:solidFill>
                  <a:srgbClr val="202122"/>
                </a:solidFill>
              </a:rPr>
              <a:t>Elle s'applique donc également au domaine de la </a:t>
            </a:r>
            <a:r>
              <a:rPr lang="fr-FR" sz="3200" dirty="0">
                <a:solidFill>
                  <a:srgbClr val="795CB2"/>
                </a:solidFill>
                <a:hlinkClick r:id="rId2" tooltip="Traduction"/>
              </a:rPr>
              <a:t>traduction</a:t>
            </a:r>
            <a:r>
              <a:rPr lang="fr-FR" sz="3200" dirty="0">
                <a:solidFill>
                  <a:srgbClr val="202122"/>
                </a:solidFill>
              </a:rPr>
              <a:t>. Les problèmes générés par la traduction, notamment ceux concernant les références interlinguistiques, constituent autant de moments de réflexion susceptibles d'apporter des solutions concrètes aux traducteurs professionnels. Il semble que les apports de la </a:t>
            </a:r>
            <a:r>
              <a:rPr lang="fr-FR" sz="3200" dirty="0">
                <a:solidFill>
                  <a:srgbClr val="795CB2"/>
                </a:solidFill>
                <a:hlinkClick r:id="rId3" tooltip="Linguistique contrastive"/>
              </a:rPr>
              <a:t>linguistique contrastive</a:t>
            </a:r>
            <a:r>
              <a:rPr lang="fr-FR" sz="3200" dirty="0">
                <a:solidFill>
                  <a:srgbClr val="202122"/>
                </a:solidFill>
              </a:rPr>
              <a:t>, en mettant deux langues, deux cultures face à face et en faisant correspondre à chaque élément de chacune des deux un élément et un seul de l'autre puisse participer à l'éviction des ambiguïtés interprétatives des textes.</a:t>
            </a:r>
          </a:p>
          <a:p>
            <a:pPr algn="r"/>
            <a:r>
              <a:rPr lang="fr-FR" sz="2400" b="1" dirty="0"/>
              <a:t>https://</a:t>
            </a:r>
            <a:r>
              <a:rPr lang="fr-FR" sz="2400" b="1" dirty="0" err="1"/>
              <a:t>fr.wikipedia.org</a:t>
            </a:r>
            <a:r>
              <a:rPr lang="fr-FR" sz="2400" b="1" dirty="0"/>
              <a:t>/wiki/</a:t>
            </a:r>
            <a:r>
              <a:rPr lang="fr-FR" sz="2400" b="1" dirty="0" err="1"/>
              <a:t>Linguistique_appliquée</a:t>
            </a:r>
            <a:endParaRPr lang="fr-FR" sz="2400" b="1" dirty="0"/>
          </a:p>
        </p:txBody>
      </p:sp>
    </p:spTree>
    <p:extLst>
      <p:ext uri="{BB962C8B-B14F-4D97-AF65-F5344CB8AC3E}">
        <p14:creationId xmlns:p14="http://schemas.microsoft.com/office/powerpoint/2010/main" val="366086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FD2CF1-E428-E647-9A4E-5F990A69527F}"/>
              </a:ext>
            </a:extLst>
          </p:cNvPr>
          <p:cNvSpPr/>
          <p:nvPr/>
        </p:nvSpPr>
        <p:spPr>
          <a:xfrm>
            <a:off x="859598" y="2620510"/>
            <a:ext cx="10863871" cy="646331"/>
          </a:xfrm>
          <a:prstGeom prst="rect">
            <a:avLst/>
          </a:prstGeom>
        </p:spPr>
        <p:txBody>
          <a:bodyPr wrap="none">
            <a:spAutoFit/>
          </a:bodyPr>
          <a:lstStyle/>
          <a:p>
            <a:r>
              <a:rPr lang="fr-FR" sz="3600" dirty="0">
                <a:latin typeface="Calibri" panose="020F0502020204030204" pitchFamily="34" charset="0"/>
                <a:ea typeface="Calibri" panose="020F0502020204030204" pitchFamily="34" charset="0"/>
                <a:cs typeface="Arial" panose="020B0604020202020204" pitchFamily="34" charset="0"/>
              </a:rPr>
              <a:t>1</a:t>
            </a:r>
            <a:r>
              <a:rPr lang="fr-FR" sz="3600" baseline="30000" dirty="0">
                <a:latin typeface="Calibri" panose="020F0502020204030204" pitchFamily="34" charset="0"/>
                <a:ea typeface="Calibri" panose="020F0502020204030204" pitchFamily="34" charset="0"/>
                <a:cs typeface="Arial" panose="020B0604020202020204" pitchFamily="34" charset="0"/>
              </a:rPr>
              <a:t>ère</a:t>
            </a:r>
            <a:r>
              <a:rPr lang="fr-FR" sz="3600" dirty="0">
                <a:latin typeface="Calibri" panose="020F0502020204030204" pitchFamily="34" charset="0"/>
                <a:ea typeface="Calibri" panose="020F0502020204030204" pitchFamily="34" charset="0"/>
                <a:cs typeface="Arial" panose="020B0604020202020204" pitchFamily="34" charset="0"/>
              </a:rPr>
              <a:t> partie : LA : </a:t>
            </a:r>
            <a:r>
              <a:rPr lang="fr-FR" sz="3600" b="1" dirty="0">
                <a:latin typeface="Calibri" panose="020F0502020204030204" pitchFamily="34" charset="0"/>
                <a:ea typeface="Calibri" panose="020F0502020204030204" pitchFamily="34" charset="0"/>
                <a:cs typeface="Arial" panose="020B0604020202020204" pitchFamily="34" charset="0"/>
              </a:rPr>
              <a:t>science</a:t>
            </a:r>
            <a:r>
              <a:rPr lang="fr-FR" sz="3600" dirty="0">
                <a:latin typeface="Calibri" panose="020F0502020204030204" pitchFamily="34" charset="0"/>
                <a:ea typeface="Calibri" panose="020F0502020204030204" pitchFamily="34" charset="0"/>
                <a:cs typeface="Arial" panose="020B0604020202020204" pitchFamily="34" charset="0"/>
              </a:rPr>
              <a:t> ou </a:t>
            </a:r>
            <a:r>
              <a:rPr lang="fr-FR" sz="3600" b="1" dirty="0">
                <a:latin typeface="Calibri" panose="020F0502020204030204" pitchFamily="34" charset="0"/>
                <a:ea typeface="Calibri" panose="020F0502020204030204" pitchFamily="34" charset="0"/>
                <a:cs typeface="Arial" panose="020B0604020202020204" pitchFamily="34" charset="0"/>
              </a:rPr>
              <a:t>regroupement</a:t>
            </a:r>
            <a:r>
              <a:rPr lang="fr-FR" sz="3600" dirty="0">
                <a:latin typeface="Calibri" panose="020F0502020204030204" pitchFamily="34" charset="0"/>
                <a:ea typeface="Calibri" panose="020F0502020204030204" pitchFamily="34" charset="0"/>
                <a:cs typeface="Arial" panose="020B0604020202020204" pitchFamily="34" charset="0"/>
              </a:rPr>
              <a:t> des sciences ? </a:t>
            </a:r>
            <a:endParaRPr lang="fr-FR" sz="3600" dirty="0"/>
          </a:p>
        </p:txBody>
      </p:sp>
    </p:spTree>
    <p:extLst>
      <p:ext uri="{BB962C8B-B14F-4D97-AF65-F5344CB8AC3E}">
        <p14:creationId xmlns:p14="http://schemas.microsoft.com/office/powerpoint/2010/main" val="2493620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B52B0E-73AC-B34E-B2CE-C3E4EB122173}"/>
              </a:ext>
            </a:extLst>
          </p:cNvPr>
          <p:cNvSpPr/>
          <p:nvPr/>
        </p:nvSpPr>
        <p:spPr>
          <a:xfrm>
            <a:off x="658368" y="511386"/>
            <a:ext cx="11119104" cy="4647426"/>
          </a:xfrm>
          <a:prstGeom prst="rect">
            <a:avLst/>
          </a:prstGeom>
        </p:spPr>
        <p:txBody>
          <a:bodyPr wrap="square">
            <a:spAutoFit/>
          </a:bodyPr>
          <a:lstStyle/>
          <a:p>
            <a:pPr algn="just"/>
            <a:r>
              <a:rPr lang="fr-FR" sz="4000" b="1" dirty="0">
                <a:solidFill>
                  <a:srgbClr val="211E1E"/>
                </a:solidFill>
                <a:latin typeface="IndUni-T-Roman"/>
              </a:rPr>
              <a:t>Conclusion</a:t>
            </a:r>
            <a:r>
              <a:rPr lang="fr-FR" sz="3200" dirty="0">
                <a:solidFill>
                  <a:srgbClr val="211E1E"/>
                </a:solidFill>
                <a:latin typeface="IndUni-T-Roman"/>
              </a:rPr>
              <a:t> </a:t>
            </a:r>
          </a:p>
          <a:p>
            <a:pPr algn="just"/>
            <a:endParaRPr lang="fr-FR" sz="3200" dirty="0">
              <a:solidFill>
                <a:srgbClr val="211E1E"/>
              </a:solidFill>
              <a:latin typeface="IndUni-T-Roman"/>
            </a:endParaRPr>
          </a:p>
          <a:p>
            <a:pPr algn="just"/>
            <a:r>
              <a:rPr lang="fr-FR" sz="3200" dirty="0">
                <a:solidFill>
                  <a:srgbClr val="211E1E"/>
                </a:solidFill>
                <a:latin typeface="IndUni-T-Roman"/>
              </a:rPr>
              <a:t>La linguistique appliquée est-elle alors seulement l’application de la linguistique théorique, est-elle une (</a:t>
            </a:r>
            <a:r>
              <a:rPr lang="fr-FR" sz="3200" dirty="0" err="1">
                <a:solidFill>
                  <a:srgbClr val="211E1E"/>
                </a:solidFill>
                <a:latin typeface="IndUni-T-Roman"/>
              </a:rPr>
              <a:t>méta</a:t>
            </a:r>
            <a:r>
              <a:rPr lang="fr-FR" sz="3200" dirty="0">
                <a:solidFill>
                  <a:srgbClr val="211E1E"/>
                </a:solidFill>
                <a:latin typeface="IndUni-T-Roman"/>
              </a:rPr>
              <a:t>-) discipline autonome ou un groupement de (sous-) disciplines plus ou moins autonomes ? La linguistique appliquée n’</a:t>
            </a:r>
            <a:r>
              <a:rPr lang="fr-FR" sz="3200" dirty="0">
                <a:solidFill>
                  <a:srgbClr val="211E1E"/>
                </a:solidFill>
                <a:latin typeface="IndUni-T-Italic"/>
              </a:rPr>
              <a:t>est </a:t>
            </a:r>
            <a:r>
              <a:rPr lang="fr-FR" sz="3200" dirty="0">
                <a:solidFill>
                  <a:srgbClr val="211E1E"/>
                </a:solidFill>
                <a:latin typeface="IndUni-T-Roman"/>
              </a:rPr>
              <a:t>rien de tout cela ou bien elle </a:t>
            </a:r>
            <a:r>
              <a:rPr lang="fr-FR" sz="3200" dirty="0">
                <a:solidFill>
                  <a:srgbClr val="211E1E"/>
                </a:solidFill>
                <a:latin typeface="IndUni-T-Italic"/>
              </a:rPr>
              <a:t>est </a:t>
            </a:r>
            <a:r>
              <a:rPr lang="fr-FR" sz="3200" dirty="0">
                <a:solidFill>
                  <a:srgbClr val="211E1E"/>
                </a:solidFill>
                <a:latin typeface="IndUni-T-Roman"/>
              </a:rPr>
              <a:t>tout cela à la fois : elle n’est rien d’autre que la synthèse de tout ce qui a été dit ou écrit à propos d’elle et de ce qui en sera encore dit et écrit. </a:t>
            </a:r>
            <a:endParaRPr lang="fr-FR" sz="3200" dirty="0"/>
          </a:p>
        </p:txBody>
      </p:sp>
    </p:spTree>
    <p:extLst>
      <p:ext uri="{BB962C8B-B14F-4D97-AF65-F5344CB8AC3E}">
        <p14:creationId xmlns:p14="http://schemas.microsoft.com/office/powerpoint/2010/main" val="2336768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998E03-1345-9B46-BA0B-D7603C238EDE}"/>
              </a:ext>
            </a:extLst>
          </p:cNvPr>
          <p:cNvSpPr/>
          <p:nvPr/>
        </p:nvSpPr>
        <p:spPr>
          <a:xfrm>
            <a:off x="475488" y="224641"/>
            <a:ext cx="11241024" cy="6001643"/>
          </a:xfrm>
          <a:prstGeom prst="rect">
            <a:avLst/>
          </a:prstGeom>
        </p:spPr>
        <p:txBody>
          <a:bodyPr wrap="square">
            <a:spAutoFit/>
          </a:bodyPr>
          <a:lstStyle/>
          <a:p>
            <a:r>
              <a:rPr lang="fr-FR" sz="2400" b="1" dirty="0"/>
              <a:t>Devoir à maison : </a:t>
            </a:r>
          </a:p>
          <a:p>
            <a:endParaRPr lang="fr-FR" sz="2400" b="1" dirty="0"/>
          </a:p>
          <a:p>
            <a:pPr algn="just"/>
            <a:r>
              <a:rPr lang="fr-FR" sz="2400" dirty="0"/>
              <a:t>« La linguistique appliquée n’est pas – ou du moins pas exclusivement – la pure application de théories linguistiques. Il s’agit </a:t>
            </a:r>
            <a:r>
              <a:rPr lang="fr-FR" sz="2400" dirty="0" err="1"/>
              <a:t>plutôt</a:t>
            </a:r>
            <a:r>
              <a:rPr lang="fr-FR" sz="2400" dirty="0"/>
              <a:t> de plusieurs domaines de recherches relativement hétérogènes qui ont souvent développé des théories propres et «orientées vers l’application » , </a:t>
            </a:r>
            <a:r>
              <a:rPr lang="fr-FR" sz="2400" dirty="0" err="1"/>
              <a:t>censées</a:t>
            </a:r>
            <a:r>
              <a:rPr lang="fr-FR" sz="2400" dirty="0"/>
              <a:t> contribuer à la </a:t>
            </a:r>
            <a:r>
              <a:rPr lang="fr-FR" sz="2400" dirty="0" err="1"/>
              <a:t>résolution</a:t>
            </a:r>
            <a:r>
              <a:rPr lang="fr-FR" sz="2400" dirty="0"/>
              <a:t> de problèmes de langue(s) et de communication. La question de savoir s’il s’agit d’une seule (</a:t>
            </a:r>
            <a:r>
              <a:rPr lang="fr-FR" sz="2400" dirty="0" err="1"/>
              <a:t>méta</a:t>
            </a:r>
            <a:r>
              <a:rPr lang="fr-FR" sz="2400" dirty="0"/>
              <a:t>-) discipline ou d’un groupement de (sous-) disciplines indépendantes ne trouvera jamais de réponse </a:t>
            </a:r>
            <a:r>
              <a:rPr lang="fr-FR" sz="2400" dirty="0" err="1"/>
              <a:t>définitive</a:t>
            </a:r>
            <a:r>
              <a:rPr lang="fr-FR" sz="2400" dirty="0"/>
              <a:t> ou objective. Le linguiste appliqué lui- même sera </a:t>
            </a:r>
            <a:r>
              <a:rPr lang="fr-FR" sz="2400" dirty="0" err="1"/>
              <a:t>plutôt</a:t>
            </a:r>
            <a:r>
              <a:rPr lang="fr-FR" sz="2400" dirty="0"/>
              <a:t> intéressé par l’analyse des discours traitant de sa propre «discipline » qu’à la «</a:t>
            </a:r>
            <a:r>
              <a:rPr lang="fr-FR" sz="2400" dirty="0" err="1"/>
              <a:t>vérite</a:t>
            </a:r>
            <a:r>
              <a:rPr lang="fr-FR" sz="2400" dirty="0"/>
              <a:t>́ » de son statut disciplinaire, puisque celle-ci ne sera toujours qu’une </a:t>
            </a:r>
            <a:r>
              <a:rPr lang="fr-FR" sz="2400" dirty="0" err="1"/>
              <a:t>vérite</a:t>
            </a:r>
            <a:r>
              <a:rPr lang="fr-FR" sz="2400" dirty="0"/>
              <a:t>́ construite et partielle. » </a:t>
            </a:r>
          </a:p>
          <a:p>
            <a:pPr algn="just"/>
            <a:endParaRPr lang="fr-FR" sz="2400" dirty="0"/>
          </a:p>
          <a:p>
            <a:pPr algn="just"/>
            <a:r>
              <a:rPr lang="fr-FR" sz="2400" dirty="0"/>
              <a:t>Consigne : </a:t>
            </a:r>
            <a:r>
              <a:rPr lang="fr-FR" sz="2400" dirty="0">
                <a:solidFill>
                  <a:srgbClr val="211E1E"/>
                </a:solidFill>
                <a:latin typeface="IndUni-T-Roman"/>
              </a:rPr>
              <a:t>La linguistique appliquée est-elle alors seulement l’application de la linguistique théorique, est-elle une (méta-) discipline autonome ou un groupement de (sous-) disciplines plus ou moins autonomes ? Analysez </a:t>
            </a:r>
            <a:endParaRPr lang="fr-FR" sz="2400" dirty="0"/>
          </a:p>
          <a:p>
            <a:pPr algn="just"/>
            <a:endParaRPr lang="fr-FR" sz="2400" dirty="0"/>
          </a:p>
        </p:txBody>
      </p:sp>
    </p:spTree>
    <p:extLst>
      <p:ext uri="{BB962C8B-B14F-4D97-AF65-F5344CB8AC3E}">
        <p14:creationId xmlns:p14="http://schemas.microsoft.com/office/powerpoint/2010/main" val="14570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8A0CC2-C314-E04A-866C-320879DA2F86}"/>
              </a:ext>
            </a:extLst>
          </p:cNvPr>
          <p:cNvSpPr/>
          <p:nvPr/>
        </p:nvSpPr>
        <p:spPr>
          <a:xfrm>
            <a:off x="517652" y="1063397"/>
            <a:ext cx="10857484" cy="4524315"/>
          </a:xfrm>
          <a:prstGeom prst="rect">
            <a:avLst/>
          </a:prstGeom>
        </p:spPr>
        <p:txBody>
          <a:bodyPr wrap="square">
            <a:spAutoFit/>
          </a:bodyPr>
          <a:lstStyle/>
          <a:p>
            <a:r>
              <a:rPr lang="fr-FR" sz="2400" b="1" dirty="0"/>
              <a:t>Principales </a:t>
            </a:r>
            <a:r>
              <a:rPr lang="fr-FR" sz="2400" b="1" dirty="0" err="1"/>
              <a:t>références</a:t>
            </a:r>
            <a:r>
              <a:rPr lang="fr-FR" sz="2400" b="1" dirty="0"/>
              <a:t> bibliographiques</a:t>
            </a:r>
          </a:p>
          <a:p>
            <a:endParaRPr lang="fr-FR" sz="2400" dirty="0"/>
          </a:p>
          <a:p>
            <a:r>
              <a:rPr lang="fr-FR" sz="2400" dirty="0"/>
              <a:t>Jean-</a:t>
            </a:r>
            <a:r>
              <a:rPr lang="fr-FR" sz="2400" dirty="0" err="1"/>
              <a:t>Françpo</a:t>
            </a:r>
            <a:r>
              <a:rPr lang="fr-FR" sz="2400" dirty="0"/>
              <a:t> de </a:t>
            </a:r>
            <a:r>
              <a:rPr lang="fr-FR" sz="2400" dirty="0" err="1"/>
              <a:t>Pierto</a:t>
            </a:r>
            <a:r>
              <a:rPr lang="fr-FR" sz="2400" dirty="0"/>
              <a:t>, Alexandre </a:t>
            </a:r>
            <a:r>
              <a:rPr lang="fr-FR" sz="2400" dirty="0" err="1"/>
              <a:t>Duchene</a:t>
            </a:r>
            <a:r>
              <a:rPr lang="fr-FR" sz="2400" dirty="0"/>
              <a:t> et Alain </a:t>
            </a:r>
            <a:r>
              <a:rPr lang="fr-FR" sz="2400" dirty="0" err="1"/>
              <a:t>Kamber</a:t>
            </a:r>
            <a:r>
              <a:rPr lang="fr-FR" sz="2400" dirty="0"/>
              <a:t> (2014) : </a:t>
            </a:r>
            <a:r>
              <a:rPr lang="fr-FR" sz="2400" i="1" dirty="0"/>
              <a:t>Retour vers le futur. Quelques repères commentés pour esquisser l’avenir de la linguistique appliquée. Bulletin suisse de linguistique appliquée 100.</a:t>
            </a:r>
          </a:p>
          <a:p>
            <a:endParaRPr lang="fr-FR" sz="2400" dirty="0"/>
          </a:p>
          <a:p>
            <a:r>
              <a:rPr lang="fr-FR" sz="2400" dirty="0" err="1"/>
              <a:t>Stegu</a:t>
            </a:r>
            <a:r>
              <a:rPr lang="fr-FR" sz="2400" dirty="0"/>
              <a:t> Martin. </a:t>
            </a:r>
            <a:r>
              <a:rPr lang="fr-FR" sz="2400" i="1" dirty="0"/>
              <a:t>La linguistique appliquée : discipline ou groupement de disciplines indépendantes ?. </a:t>
            </a:r>
            <a:r>
              <a:rPr lang="fr-FR" sz="2400" dirty="0"/>
              <a:t>In: Histoire </a:t>
            </a:r>
            <a:r>
              <a:rPr lang="fr-FR" sz="2400" dirty="0" err="1"/>
              <a:t>Épistémologie</a:t>
            </a:r>
            <a:r>
              <a:rPr lang="fr-FR" sz="2400" dirty="0"/>
              <a:t> Langage, tome 33, fascicule 1, 2011. Linguistique appliquée et </a:t>
            </a:r>
            <a:r>
              <a:rPr lang="fr-FR" sz="2400" dirty="0" err="1"/>
              <a:t>disciplinarisation</a:t>
            </a:r>
            <a:r>
              <a:rPr lang="fr-FR" sz="2400" dirty="0"/>
              <a:t>. pp. 129-139; </a:t>
            </a:r>
          </a:p>
          <a:p>
            <a:endParaRPr lang="fr-FR" sz="2400" dirty="0"/>
          </a:p>
          <a:p>
            <a:r>
              <a:rPr lang="fr-FR" sz="2400" cap="all" dirty="0">
                <a:hlinkClick r:id="rId2">
                  <a:extLst>
                    <a:ext uri="{A12FA001-AC4F-418D-AE19-62706E023703}">
                      <ahyp:hlinkClr xmlns:ahyp="http://schemas.microsoft.com/office/drawing/2018/hyperlinkcolor" val="tx"/>
                    </a:ext>
                  </a:extLst>
                </a:hlinkClick>
              </a:rPr>
              <a:t>SARA SENOBARI</a:t>
            </a:r>
            <a:r>
              <a:rPr lang="fr-FR" sz="2400" cap="all" dirty="0"/>
              <a:t> UNE BRÈVE HISTOIRE DES MOTS « LINGUISTIQUE APPLIQUÉE ET DIDACTIQUE »</a:t>
            </a:r>
            <a:endParaRPr lang="fr-FR" sz="2400" dirty="0"/>
          </a:p>
        </p:txBody>
      </p:sp>
    </p:spTree>
    <p:extLst>
      <p:ext uri="{BB962C8B-B14F-4D97-AF65-F5344CB8AC3E}">
        <p14:creationId xmlns:p14="http://schemas.microsoft.com/office/powerpoint/2010/main" val="298886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87175F-F2F5-5E4B-9222-86BCA406F571}"/>
              </a:ext>
            </a:extLst>
          </p:cNvPr>
          <p:cNvSpPr/>
          <p:nvPr/>
        </p:nvSpPr>
        <p:spPr>
          <a:xfrm>
            <a:off x="571500" y="620098"/>
            <a:ext cx="11099800" cy="4647426"/>
          </a:xfrm>
          <a:prstGeom prst="rect">
            <a:avLst/>
          </a:prstGeom>
        </p:spPr>
        <p:txBody>
          <a:bodyPr wrap="square">
            <a:spAutoFit/>
          </a:bodyPr>
          <a:lstStyle/>
          <a:p>
            <a:r>
              <a:rPr lang="fr-FR" sz="4000" b="1" dirty="0">
                <a:solidFill>
                  <a:srgbClr val="211E1E"/>
                </a:solidFill>
              </a:rPr>
              <a:t>Introduction </a:t>
            </a:r>
          </a:p>
          <a:p>
            <a:endParaRPr lang="fr-FR" sz="3200" dirty="0">
              <a:solidFill>
                <a:srgbClr val="211E1E"/>
              </a:solidFill>
            </a:endParaRPr>
          </a:p>
          <a:p>
            <a:pPr algn="just"/>
            <a:r>
              <a:rPr lang="fr-FR" sz="3200" dirty="0">
                <a:solidFill>
                  <a:srgbClr val="211E1E"/>
                </a:solidFill>
              </a:rPr>
              <a:t>L’histoire relativement jeune de la linguistique appliquée reste à </a:t>
            </a:r>
            <a:r>
              <a:rPr lang="fr-FR" sz="3200" dirty="0" err="1">
                <a:solidFill>
                  <a:srgbClr val="211E1E"/>
                </a:solidFill>
              </a:rPr>
              <a:t>écrire</a:t>
            </a:r>
            <a:r>
              <a:rPr lang="fr-FR" sz="3200" dirty="0">
                <a:solidFill>
                  <a:srgbClr val="211E1E"/>
                </a:solidFill>
              </a:rPr>
              <a:t>. La présente contribution s’est donné pour objectif de combiner quelques réflexions historiques et </a:t>
            </a:r>
            <a:r>
              <a:rPr lang="fr-FR" sz="3200" dirty="0" err="1">
                <a:solidFill>
                  <a:srgbClr val="211E1E"/>
                </a:solidFill>
              </a:rPr>
              <a:t>épistémologiques</a:t>
            </a:r>
            <a:r>
              <a:rPr lang="fr-FR" sz="3200" dirty="0">
                <a:solidFill>
                  <a:srgbClr val="211E1E"/>
                </a:solidFill>
              </a:rPr>
              <a:t> concernant son statut entre « aspect partiel d’une discipline » (à savoir l’aspect ‘applicatif’ de la linguistique [théorique]), « (sous-) discipline autonome » et « groupement de (sous-) disciplines indépendantes ». </a:t>
            </a:r>
            <a:endParaRPr lang="fr-FR" sz="3200" dirty="0"/>
          </a:p>
        </p:txBody>
      </p:sp>
    </p:spTree>
    <p:extLst>
      <p:ext uri="{BB962C8B-B14F-4D97-AF65-F5344CB8AC3E}">
        <p14:creationId xmlns:p14="http://schemas.microsoft.com/office/powerpoint/2010/main" val="419439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B53D75F-1672-F145-B1BC-64C4D1F4E740}"/>
              </a:ext>
            </a:extLst>
          </p:cNvPr>
          <p:cNvSpPr/>
          <p:nvPr/>
        </p:nvSpPr>
        <p:spPr>
          <a:xfrm>
            <a:off x="896293" y="984750"/>
            <a:ext cx="10247195" cy="3200876"/>
          </a:xfrm>
          <a:prstGeom prst="rect">
            <a:avLst/>
          </a:prstGeom>
        </p:spPr>
        <p:txBody>
          <a:bodyPr wrap="square">
            <a:spAutoFit/>
          </a:bodyPr>
          <a:lstStyle/>
          <a:p>
            <a:pPr>
              <a:spcAft>
                <a:spcPts val="0"/>
              </a:spcAft>
            </a:pPr>
            <a:r>
              <a:rPr lang="fr-FR" sz="3600" b="1" dirty="0">
                <a:latin typeface="Calibri" panose="020F0502020204030204" pitchFamily="34" charset="0"/>
                <a:ea typeface="Calibri" panose="020F0502020204030204" pitchFamily="34" charset="0"/>
                <a:cs typeface="Arial" panose="020B0604020202020204" pitchFamily="34" charset="0"/>
              </a:rPr>
              <a:t>Qu’est-ce que la linguistique ? </a:t>
            </a:r>
          </a:p>
          <a:p>
            <a:pPr>
              <a:spcAft>
                <a:spcPts val="0"/>
              </a:spcAft>
            </a:pPr>
            <a:endParaRPr lang="fr-FR" dirty="0">
              <a:latin typeface="Calibri" panose="020F0502020204030204" pitchFamily="34" charset="0"/>
              <a:ea typeface="Calibri" panose="020F0502020204030204" pitchFamily="34" charset="0"/>
              <a:cs typeface="Arial" panose="020B0604020202020204" pitchFamily="34" charset="0"/>
            </a:endParaRPr>
          </a:p>
          <a:p>
            <a:pPr algn="just">
              <a:spcAft>
                <a:spcPts val="0"/>
              </a:spcAft>
            </a:pPr>
            <a:r>
              <a:rPr lang="fr-FR" sz="2800" dirty="0">
                <a:latin typeface="Calibri" panose="020F0502020204030204" pitchFamily="34" charset="0"/>
                <a:ea typeface="Calibri" panose="020F0502020204030204" pitchFamily="34" charset="0"/>
                <a:cs typeface="Arial" panose="020B0604020202020204" pitchFamily="34" charset="0"/>
              </a:rPr>
              <a:t>Science qui a pour objet l'étude du langage, des langues envisagées comme systèmes sous leurs aspects phonologiques, syntaxiques, lexicaux et sémantiques.</a:t>
            </a:r>
          </a:p>
          <a:p>
            <a:pPr algn="just">
              <a:spcAft>
                <a:spcPts val="0"/>
              </a:spcAft>
            </a:pPr>
            <a:endParaRPr lang="fr-FR" sz="3600" dirty="0">
              <a:latin typeface="Calibri" panose="020F0502020204030204" pitchFamily="34" charset="0"/>
              <a:ea typeface="Calibri" panose="020F0502020204030204" pitchFamily="34" charset="0"/>
              <a:cs typeface="Arial" panose="020B0604020202020204" pitchFamily="34" charset="0"/>
            </a:endParaRPr>
          </a:p>
          <a:p>
            <a:pPr algn="r">
              <a:spcAft>
                <a:spcPts val="0"/>
              </a:spcAft>
            </a:pPr>
            <a:r>
              <a:rPr lang="fr-FR" sz="2400" b="1" i="1" dirty="0">
                <a:latin typeface="Calibri" panose="020F0502020204030204" pitchFamily="34" charset="0"/>
                <a:ea typeface="Calibri" panose="020F0502020204030204" pitchFamily="34" charset="0"/>
                <a:cs typeface="Arial" panose="020B0604020202020204" pitchFamily="34" charset="0"/>
              </a:rPr>
              <a:t> Manuel, traité de linguistique; linguistique descriptive, théorique. </a:t>
            </a:r>
          </a:p>
        </p:txBody>
      </p:sp>
    </p:spTree>
    <p:extLst>
      <p:ext uri="{BB962C8B-B14F-4D97-AF65-F5344CB8AC3E}">
        <p14:creationId xmlns:p14="http://schemas.microsoft.com/office/powerpoint/2010/main" val="155573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8BEDA0-8E01-2641-93BD-5DAF4984F9F7}"/>
              </a:ext>
            </a:extLst>
          </p:cNvPr>
          <p:cNvSpPr/>
          <p:nvPr/>
        </p:nvSpPr>
        <p:spPr>
          <a:xfrm>
            <a:off x="2154795" y="1415534"/>
            <a:ext cx="2468946" cy="646331"/>
          </a:xfrm>
          <a:prstGeom prst="rect">
            <a:avLst/>
          </a:prstGeom>
        </p:spPr>
        <p:txBody>
          <a:bodyPr wrap="none">
            <a:spAutoFit/>
          </a:bodyPr>
          <a:lstStyle/>
          <a:p>
            <a:r>
              <a:rPr lang="fr-FR" sz="3600" dirty="0">
                <a:latin typeface="Calibri" panose="020F0502020204030204" pitchFamily="34" charset="0"/>
                <a:ea typeface="Calibri" panose="020F0502020204030204" pitchFamily="34" charset="0"/>
                <a:cs typeface="Arial" panose="020B0604020202020204" pitchFamily="34" charset="0"/>
              </a:rPr>
              <a:t>Philosophie </a:t>
            </a:r>
            <a:endParaRPr lang="fr-FR" sz="3600" dirty="0"/>
          </a:p>
        </p:txBody>
      </p:sp>
      <p:sp>
        <p:nvSpPr>
          <p:cNvPr id="3" name="Rectangle 2">
            <a:extLst>
              <a:ext uri="{FF2B5EF4-FFF2-40B4-BE49-F238E27FC236}">
                <a16:creationId xmlns:a16="http://schemas.microsoft.com/office/drawing/2014/main" id="{FF5E7349-B180-8249-B578-4FE56BD2BCCA}"/>
              </a:ext>
            </a:extLst>
          </p:cNvPr>
          <p:cNvSpPr/>
          <p:nvPr/>
        </p:nvSpPr>
        <p:spPr>
          <a:xfrm>
            <a:off x="6933805" y="1415534"/>
            <a:ext cx="2692404" cy="707886"/>
          </a:xfrm>
          <a:prstGeom prst="rect">
            <a:avLst/>
          </a:prstGeom>
        </p:spPr>
        <p:txBody>
          <a:bodyPr wrap="none">
            <a:spAutoFit/>
          </a:bodyPr>
          <a:lstStyle/>
          <a:p>
            <a:r>
              <a:rPr lang="fr-FR" sz="4000" dirty="0">
                <a:latin typeface="Calibri" panose="020F0502020204030204" pitchFamily="34" charset="0"/>
                <a:ea typeface="Calibri" panose="020F0502020204030204" pitchFamily="34" charset="0"/>
                <a:cs typeface="Arial" panose="020B0604020202020204" pitchFamily="34" charset="0"/>
              </a:rPr>
              <a:t>Linguistique</a:t>
            </a:r>
            <a:endParaRPr lang="fr-FR" sz="4000" dirty="0"/>
          </a:p>
        </p:txBody>
      </p:sp>
      <p:sp>
        <p:nvSpPr>
          <p:cNvPr id="4" name="Flèche vers le bas 3">
            <a:extLst>
              <a:ext uri="{FF2B5EF4-FFF2-40B4-BE49-F238E27FC236}">
                <a16:creationId xmlns:a16="http://schemas.microsoft.com/office/drawing/2014/main" id="{97F87A8E-EF23-AF4D-A4EF-0E8701DA2617}"/>
              </a:ext>
            </a:extLst>
          </p:cNvPr>
          <p:cNvSpPr/>
          <p:nvPr/>
        </p:nvSpPr>
        <p:spPr>
          <a:xfrm>
            <a:off x="3187700" y="2273300"/>
            <a:ext cx="304800" cy="10287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5" name="Flèche vers le bas 4">
            <a:extLst>
              <a:ext uri="{FF2B5EF4-FFF2-40B4-BE49-F238E27FC236}">
                <a16:creationId xmlns:a16="http://schemas.microsoft.com/office/drawing/2014/main" id="{1562D747-ADB7-764A-954F-480691FC0282}"/>
              </a:ext>
            </a:extLst>
          </p:cNvPr>
          <p:cNvSpPr/>
          <p:nvPr/>
        </p:nvSpPr>
        <p:spPr>
          <a:xfrm>
            <a:off x="8077914" y="2180570"/>
            <a:ext cx="304800" cy="10287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B01C0498-A68C-3E4A-A42C-C932581FB727}"/>
              </a:ext>
            </a:extLst>
          </p:cNvPr>
          <p:cNvSpPr/>
          <p:nvPr/>
        </p:nvSpPr>
        <p:spPr>
          <a:xfrm>
            <a:off x="2218295" y="3726934"/>
            <a:ext cx="1947328" cy="646331"/>
          </a:xfrm>
          <a:prstGeom prst="rect">
            <a:avLst/>
          </a:prstGeom>
        </p:spPr>
        <p:txBody>
          <a:bodyPr wrap="none">
            <a:spAutoFit/>
          </a:bodyPr>
          <a:lstStyle/>
          <a:p>
            <a:pPr>
              <a:spcAft>
                <a:spcPts val="0"/>
              </a:spcAft>
            </a:pPr>
            <a:r>
              <a:rPr lang="fr-FR" sz="3600" dirty="0">
                <a:latin typeface="Calibri" panose="020F0502020204030204" pitchFamily="34" charset="0"/>
                <a:ea typeface="Calibri" panose="020F0502020204030204" pitchFamily="34" charset="0"/>
                <a:cs typeface="Arial" panose="020B0604020202020204" pitchFamily="34" charset="0"/>
              </a:rPr>
              <a:t>Tout dire </a:t>
            </a:r>
          </a:p>
        </p:txBody>
      </p:sp>
      <p:sp>
        <p:nvSpPr>
          <p:cNvPr id="7" name="Rectangle 6">
            <a:extLst>
              <a:ext uri="{FF2B5EF4-FFF2-40B4-BE49-F238E27FC236}">
                <a16:creationId xmlns:a16="http://schemas.microsoft.com/office/drawing/2014/main" id="{B32071AC-D75E-6441-81A0-8DEC23701BB9}"/>
              </a:ext>
            </a:extLst>
          </p:cNvPr>
          <p:cNvSpPr/>
          <p:nvPr/>
        </p:nvSpPr>
        <p:spPr>
          <a:xfrm>
            <a:off x="5609679" y="3726934"/>
            <a:ext cx="5546070" cy="646331"/>
          </a:xfrm>
          <a:prstGeom prst="rect">
            <a:avLst/>
          </a:prstGeom>
        </p:spPr>
        <p:txBody>
          <a:bodyPr wrap="none">
            <a:spAutoFit/>
          </a:bodyPr>
          <a:lstStyle/>
          <a:p>
            <a:pPr>
              <a:spcAft>
                <a:spcPts val="0"/>
              </a:spcAft>
            </a:pPr>
            <a:r>
              <a:rPr lang="fr-FR" sz="3600" dirty="0">
                <a:latin typeface="Calibri" panose="020F0502020204030204" pitchFamily="34" charset="0"/>
                <a:ea typeface="Calibri" panose="020F0502020204030204" pitchFamily="34" charset="0"/>
                <a:cs typeface="Arial" panose="020B0604020202020204" pitchFamily="34" charset="0"/>
              </a:rPr>
              <a:t>Science basée sur un corpus </a:t>
            </a:r>
          </a:p>
        </p:txBody>
      </p:sp>
    </p:spTree>
    <p:extLst>
      <p:ext uri="{BB962C8B-B14F-4D97-AF65-F5344CB8AC3E}">
        <p14:creationId xmlns:p14="http://schemas.microsoft.com/office/powerpoint/2010/main" val="392627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A2DCCC-9E9D-734E-BC80-20D7B4CB076E}"/>
              </a:ext>
            </a:extLst>
          </p:cNvPr>
          <p:cNvSpPr/>
          <p:nvPr/>
        </p:nvSpPr>
        <p:spPr>
          <a:xfrm>
            <a:off x="596900" y="2065635"/>
            <a:ext cx="10998200" cy="1938992"/>
          </a:xfrm>
          <a:prstGeom prst="rect">
            <a:avLst/>
          </a:prstGeom>
        </p:spPr>
        <p:txBody>
          <a:bodyPr wrap="square">
            <a:spAutoFit/>
          </a:bodyPr>
          <a:lstStyle/>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Linguistique                        Selon le dictionnaire </a:t>
            </a:r>
          </a:p>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 </a:t>
            </a:r>
          </a:p>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Extralinguistique                  Selon le champ d’étude </a:t>
            </a:r>
          </a:p>
        </p:txBody>
      </p:sp>
      <p:sp>
        <p:nvSpPr>
          <p:cNvPr id="3" name="Flèche vers la droite 2">
            <a:extLst>
              <a:ext uri="{FF2B5EF4-FFF2-40B4-BE49-F238E27FC236}">
                <a16:creationId xmlns:a16="http://schemas.microsoft.com/office/drawing/2014/main" id="{9A67C9B5-3898-5B42-9D79-8BB7FB9C0F1D}"/>
              </a:ext>
            </a:extLst>
          </p:cNvPr>
          <p:cNvSpPr/>
          <p:nvPr/>
        </p:nvSpPr>
        <p:spPr>
          <a:xfrm>
            <a:off x="3530600" y="2362200"/>
            <a:ext cx="2044700" cy="1905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4" name="Flèche vers la droite 3">
            <a:extLst>
              <a:ext uri="{FF2B5EF4-FFF2-40B4-BE49-F238E27FC236}">
                <a16:creationId xmlns:a16="http://schemas.microsoft.com/office/drawing/2014/main" id="{B5562D23-F3B8-A54D-9603-A3E0E822BE84}"/>
              </a:ext>
            </a:extLst>
          </p:cNvPr>
          <p:cNvSpPr/>
          <p:nvPr/>
        </p:nvSpPr>
        <p:spPr>
          <a:xfrm>
            <a:off x="4318000" y="3543300"/>
            <a:ext cx="1587500" cy="2159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89292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508909-12FD-9047-8418-60095F37698D}"/>
              </a:ext>
            </a:extLst>
          </p:cNvPr>
          <p:cNvSpPr/>
          <p:nvPr/>
        </p:nvSpPr>
        <p:spPr>
          <a:xfrm>
            <a:off x="914124" y="419346"/>
            <a:ext cx="10254730" cy="1938992"/>
          </a:xfrm>
          <a:prstGeom prst="rect">
            <a:avLst/>
          </a:prstGeom>
        </p:spPr>
        <p:txBody>
          <a:bodyPr wrap="none">
            <a:spAutoFit/>
          </a:bodyPr>
          <a:lstStyle/>
          <a:p>
            <a:r>
              <a:rPr lang="fr-FR" sz="4000" b="1" dirty="0">
                <a:latin typeface="Calibri" panose="020F0502020204030204" pitchFamily="34" charset="0"/>
                <a:ea typeface="Calibri" panose="020F0502020204030204" pitchFamily="34" charset="0"/>
                <a:cs typeface="Arial" panose="020B0604020202020204" pitchFamily="34" charset="0"/>
              </a:rPr>
              <a:t>Historique la linguistique appliquée ? </a:t>
            </a:r>
          </a:p>
          <a:p>
            <a:pPr>
              <a:spcAft>
                <a:spcPts val="0"/>
              </a:spcAft>
            </a:pPr>
            <a:endParaRPr lang="fr-FR" sz="4000" dirty="0">
              <a:latin typeface="Calibri" panose="020F0502020204030204" pitchFamily="34" charset="0"/>
              <a:ea typeface="Calibri" panose="020F0502020204030204" pitchFamily="34" charset="0"/>
              <a:cs typeface="Arial" panose="020B0604020202020204" pitchFamily="34" charset="0"/>
            </a:endParaRPr>
          </a:p>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La linguistique est un savoir </a:t>
            </a:r>
            <a:r>
              <a:rPr lang="fr-FR" sz="4000" b="1" dirty="0">
                <a:latin typeface="Calibri" panose="020F0502020204030204" pitchFamily="34" charset="0"/>
                <a:ea typeface="Calibri" panose="020F0502020204030204" pitchFamily="34" charset="0"/>
                <a:cs typeface="Arial" panose="020B0604020202020204" pitchFamily="34" charset="0"/>
              </a:rPr>
              <a:t>ancien</a:t>
            </a:r>
            <a:r>
              <a:rPr lang="fr-FR" sz="4000" dirty="0">
                <a:latin typeface="Calibri" panose="020F0502020204030204" pitchFamily="34" charset="0"/>
                <a:ea typeface="Calibri" panose="020F0502020204030204" pitchFamily="34" charset="0"/>
                <a:cs typeface="Arial" panose="020B0604020202020204" pitchFamily="34" charset="0"/>
              </a:rPr>
              <a:t> et </a:t>
            </a:r>
            <a:r>
              <a:rPr lang="fr-FR" sz="4000" b="1" dirty="0">
                <a:latin typeface="Calibri" panose="020F0502020204030204" pitchFamily="34" charset="0"/>
                <a:ea typeface="Calibri" panose="020F0502020204030204" pitchFamily="34" charset="0"/>
                <a:cs typeface="Arial" panose="020B0604020202020204" pitchFamily="34" charset="0"/>
              </a:rPr>
              <a:t>moderne</a:t>
            </a:r>
            <a:r>
              <a:rPr lang="fr-FR" sz="4000" dirty="0">
                <a:latin typeface="Calibri" panose="020F0502020204030204" pitchFamily="34" charset="0"/>
                <a:ea typeface="Calibri" panose="020F0502020204030204" pitchFamily="34" charset="0"/>
                <a:cs typeface="Arial" panose="020B0604020202020204" pitchFamily="34" charset="0"/>
              </a:rPr>
              <a:t>  </a:t>
            </a:r>
          </a:p>
        </p:txBody>
      </p:sp>
      <p:sp>
        <p:nvSpPr>
          <p:cNvPr id="3" name="Rectangle 2">
            <a:extLst>
              <a:ext uri="{FF2B5EF4-FFF2-40B4-BE49-F238E27FC236}">
                <a16:creationId xmlns:a16="http://schemas.microsoft.com/office/drawing/2014/main" id="{D6563BE7-A1E2-2E4E-9135-239038BD96AE}"/>
              </a:ext>
            </a:extLst>
          </p:cNvPr>
          <p:cNvSpPr/>
          <p:nvPr/>
        </p:nvSpPr>
        <p:spPr>
          <a:xfrm>
            <a:off x="2473043" y="2358338"/>
            <a:ext cx="7429500" cy="3785652"/>
          </a:xfrm>
          <a:prstGeom prst="rect">
            <a:avLst/>
          </a:prstGeom>
        </p:spPr>
        <p:txBody>
          <a:bodyPr wrap="square">
            <a:spAutoFit/>
          </a:bodyPr>
          <a:lstStyle/>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 Grammaire </a:t>
            </a:r>
          </a:p>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 Philologie </a:t>
            </a:r>
          </a:p>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 Linguistique comparée </a:t>
            </a:r>
          </a:p>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 Linguistique moderne </a:t>
            </a:r>
          </a:p>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 Linguistique appliquée </a:t>
            </a:r>
          </a:p>
          <a:p>
            <a:pPr>
              <a:spcAft>
                <a:spcPts val="0"/>
              </a:spcAft>
            </a:pPr>
            <a:r>
              <a:rPr lang="fr-FR" sz="4000" dirty="0">
                <a:latin typeface="Calibri" panose="020F0502020204030204" pitchFamily="34" charset="0"/>
                <a:ea typeface="Calibri" panose="020F0502020204030204" pitchFamily="34" charset="0"/>
                <a:cs typeface="Arial" panose="020B0604020202020204" pitchFamily="34" charset="0"/>
              </a:rPr>
              <a:t>- Didactique des langues, TAL ….</a:t>
            </a:r>
          </a:p>
        </p:txBody>
      </p:sp>
    </p:spTree>
    <p:extLst>
      <p:ext uri="{BB962C8B-B14F-4D97-AF65-F5344CB8AC3E}">
        <p14:creationId xmlns:p14="http://schemas.microsoft.com/office/powerpoint/2010/main" val="988368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09B53C-B5EC-9C4A-A186-ADB36368EF99}"/>
              </a:ext>
            </a:extLst>
          </p:cNvPr>
          <p:cNvSpPr/>
          <p:nvPr/>
        </p:nvSpPr>
        <p:spPr>
          <a:xfrm>
            <a:off x="573024" y="952744"/>
            <a:ext cx="10802112" cy="3539430"/>
          </a:xfrm>
          <a:prstGeom prst="rect">
            <a:avLst/>
          </a:prstGeom>
        </p:spPr>
        <p:txBody>
          <a:bodyPr wrap="square">
            <a:spAutoFit/>
          </a:bodyPr>
          <a:lstStyle/>
          <a:p>
            <a:pPr algn="just"/>
            <a:endParaRPr lang="fr-FR" sz="3200" dirty="0">
              <a:solidFill>
                <a:srgbClr val="211E1E"/>
              </a:solidFill>
            </a:endParaRPr>
          </a:p>
          <a:p>
            <a:pPr algn="just"/>
            <a:r>
              <a:rPr lang="fr-FR" sz="3200" dirty="0">
                <a:solidFill>
                  <a:srgbClr val="211E1E"/>
                </a:solidFill>
              </a:rPr>
              <a:t>Même s’il faut admettre qu’une linguistique appliquée «avant la lettre» existe depuis très longtemps ou même depuis toujours (voir aussi Back 1970), l’institutionnalisation de la linguistique appliquée remonte aux années 1960, époque à laquelle sont </a:t>
            </a:r>
            <a:r>
              <a:rPr lang="fr-FR" sz="3200" dirty="0" err="1">
                <a:solidFill>
                  <a:srgbClr val="211E1E"/>
                </a:solidFill>
              </a:rPr>
              <a:t>nés</a:t>
            </a:r>
            <a:r>
              <a:rPr lang="fr-FR" sz="3200" dirty="0">
                <a:solidFill>
                  <a:srgbClr val="211E1E"/>
                </a:solidFill>
              </a:rPr>
              <a:t> le « Center for </a:t>
            </a:r>
            <a:r>
              <a:rPr lang="fr-FR" sz="3200" dirty="0" err="1">
                <a:solidFill>
                  <a:srgbClr val="211E1E"/>
                </a:solidFill>
              </a:rPr>
              <a:t>Applied</a:t>
            </a:r>
            <a:r>
              <a:rPr lang="fr-FR" sz="3200" dirty="0">
                <a:solidFill>
                  <a:srgbClr val="211E1E"/>
                </a:solidFill>
              </a:rPr>
              <a:t> Linguistics » de Washington, la « Edinburgh School of </a:t>
            </a:r>
            <a:r>
              <a:rPr lang="fr-FR" sz="3200" dirty="0" err="1">
                <a:solidFill>
                  <a:srgbClr val="211E1E"/>
                </a:solidFill>
              </a:rPr>
              <a:t>Applied</a:t>
            </a:r>
            <a:r>
              <a:rPr lang="fr-FR" sz="3200" dirty="0">
                <a:solidFill>
                  <a:srgbClr val="211E1E"/>
                </a:solidFill>
              </a:rPr>
              <a:t> Linguistics »</a:t>
            </a:r>
            <a:endParaRPr lang="fr-FR" sz="3200" dirty="0"/>
          </a:p>
        </p:txBody>
      </p:sp>
    </p:spTree>
    <p:extLst>
      <p:ext uri="{BB962C8B-B14F-4D97-AF65-F5344CB8AC3E}">
        <p14:creationId xmlns:p14="http://schemas.microsoft.com/office/powerpoint/2010/main" val="348724456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1157</Words>
  <Application>Microsoft Macintosh PowerPoint</Application>
  <PresentationFormat>Grand écran</PresentationFormat>
  <Paragraphs>98</Paragraphs>
  <Slides>21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Calibri</vt:lpstr>
      <vt:lpstr>Calibri Light</vt:lpstr>
      <vt:lpstr>IndUni-T-Italic</vt:lpstr>
      <vt:lpstr>IndUni-T-Roman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esperansaaurar@gmail.com</dc:creator>
  <cp:lastModifiedBy>esperansaaurar@gmail.com</cp:lastModifiedBy>
  <cp:revision>21</cp:revision>
  <dcterms:created xsi:type="dcterms:W3CDTF">2023-04-27T08:04:42Z</dcterms:created>
  <dcterms:modified xsi:type="dcterms:W3CDTF">2023-04-29T12:00:07Z</dcterms:modified>
</cp:coreProperties>
</file>