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3" r:id="rId7"/>
    <p:sldId id="260" r:id="rId8"/>
    <p:sldId id="26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590"/>
  </p:normalViewPr>
  <p:slideViewPr>
    <p:cSldViewPr snapToGrid="0" snapToObjects="1">
      <p:cViewPr varScale="1">
        <p:scale>
          <a:sx n="105" d="100"/>
          <a:sy n="105" d="100"/>
        </p:scale>
        <p:origin x="5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9E1171-CB0C-B943-9FA3-562B03C88E4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E3AD2F-CA99-5A42-8760-107B084C5B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A75C810-2E19-A743-9666-03AC2EAB2F1B}"/>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FE508F86-A449-924F-A761-6A68D56EA1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F32AEB-90E2-8240-BF39-74CAB005D544}"/>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303053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8222DE-36A5-984F-9441-99F56A61AD4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51903CF-5CFE-3948-A5AF-C117C0DF8083}"/>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8E1CD96A-C058-254D-9AD9-1A07D75541AC}"/>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22DFB1FF-C8D0-2248-BF1E-43C20E1C76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95F3C3-866A-C948-B76A-2DA02301CB35}"/>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154016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5EF1AE4-CBF5-4E48-801B-E7177F842BB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058C0C-1615-9446-A921-2A4F122C9224}"/>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3C9372C-14B8-F146-AC8F-FAA1B9D6EB32}"/>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E139FF4C-6E46-7F47-B3C3-4D42D3AE695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BB07FE8-D0F3-E041-908A-E54D2D4FEC22}"/>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138823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3468D0-A827-8849-B6AF-5BDF247EA0A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BB78B76-A611-D646-8174-51AA889E3773}"/>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B0CBE6-D4C0-2145-9403-37319DBA84EE}"/>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FB7F0062-1EAF-8048-B9CE-833590B884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B49B86-8A6A-DE48-9047-E478F5E02A7C}"/>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330153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8CEA3-8BA5-9D42-9E82-3693CFD174E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6C3C566-3868-8240-A808-9EB68897F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6AFF66F-B000-B14E-9CE3-03EB3D44B35E}"/>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EFD4BF2C-DB88-514C-8B65-54379A338B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664B95-3B54-294C-A0CA-E47221526497}"/>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28471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041E38-9421-4340-A132-630B3D22AD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FD5F023-BECD-D04D-9939-C24B2C637BEF}"/>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4D746C7-FD00-684C-950E-8FA30963B253}"/>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97B8902-796E-7842-AD7E-B516AA06B20C}"/>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6" name="Espace réservé du pied de page 5">
            <a:extLst>
              <a:ext uri="{FF2B5EF4-FFF2-40B4-BE49-F238E27FC236}">
                <a16:creationId xmlns:a16="http://schemas.microsoft.com/office/drawing/2014/main" id="{03B23BFB-A4DF-A645-BF9B-41E0174888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7AA8502-BEB7-034B-AC02-B6F933F1D564}"/>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368926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2235F6-4E1F-3046-81DE-DE89F293AB2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CE7EBBD-E7C9-C54A-B7E4-EC36CA8759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CCECE2EF-0B66-F04A-A815-7254F17146AD}"/>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3CC2C527-4FAC-BD4F-B66E-08F5851FC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ED05DE34-02EA-1C40-8120-A19106FEA8E8}"/>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0781BD18-0A96-574C-838D-C16966329777}"/>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8" name="Espace réservé du pied de page 7">
            <a:extLst>
              <a:ext uri="{FF2B5EF4-FFF2-40B4-BE49-F238E27FC236}">
                <a16:creationId xmlns:a16="http://schemas.microsoft.com/office/drawing/2014/main" id="{F198B18B-2F61-5F45-8B3E-61E1259D4FB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134FF1E-281F-7349-815F-BC83833DDCBF}"/>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264077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E4601E-C625-DA42-8F5A-6088A7A756F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7BBC1C4-DF61-9E4E-82BC-0EB25C882CBC}"/>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4" name="Espace réservé du pied de page 3">
            <a:extLst>
              <a:ext uri="{FF2B5EF4-FFF2-40B4-BE49-F238E27FC236}">
                <a16:creationId xmlns:a16="http://schemas.microsoft.com/office/drawing/2014/main" id="{2D6686B2-1555-A04F-B4F9-5AAEBD27228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5371F05-20F4-4E4B-8F84-65D114AF9F00}"/>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307034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505A4CB-56E9-8E4C-8D7A-015B4955F8C1}"/>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3" name="Espace réservé du pied de page 2">
            <a:extLst>
              <a:ext uri="{FF2B5EF4-FFF2-40B4-BE49-F238E27FC236}">
                <a16:creationId xmlns:a16="http://schemas.microsoft.com/office/drawing/2014/main" id="{B99C2B81-0C68-1649-AAA5-C7AC834004B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FDFD15A-CDEB-F446-B20B-D845EC25FC32}"/>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241043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702EAB-344B-E84D-A893-695EEE47F59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CAFEE3E-A83A-6D4A-A0CA-7815DDBF1A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CBDCD0D4-93D6-D142-89B2-B9B8B9F77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30B5DBA-2EB9-AC4A-9DF4-11A636F284F1}"/>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6" name="Espace réservé du pied de page 5">
            <a:extLst>
              <a:ext uri="{FF2B5EF4-FFF2-40B4-BE49-F238E27FC236}">
                <a16:creationId xmlns:a16="http://schemas.microsoft.com/office/drawing/2014/main" id="{FD9092FA-DF41-3F45-A83F-A11252AED80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AA5B660-853E-8347-8B9E-699C0DA83A1C}"/>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291904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26BFCF-255A-884D-B8DE-9F55F513C9F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2D0E8D4-B5E6-1745-84E7-E714AD957B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9CF9273-7C01-024B-A9BD-871F18D39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98DC307-92FE-B640-94D2-E1FF4FE0A7B2}"/>
              </a:ext>
            </a:extLst>
          </p:cNvPr>
          <p:cNvSpPr>
            <a:spLocks noGrp="1"/>
          </p:cNvSpPr>
          <p:nvPr>
            <p:ph type="dt" sz="half" idx="10"/>
          </p:nvPr>
        </p:nvSpPr>
        <p:spPr/>
        <p:txBody>
          <a:bodyPr/>
          <a:lstStyle/>
          <a:p>
            <a:fld id="{A667A887-6F6B-EE4A-8947-C3575786836F}" type="datetimeFigureOut">
              <a:rPr lang="fr-FR" smtClean="0"/>
              <a:t>28/04/2023</a:t>
            </a:fld>
            <a:endParaRPr lang="fr-FR"/>
          </a:p>
        </p:txBody>
      </p:sp>
      <p:sp>
        <p:nvSpPr>
          <p:cNvPr id="6" name="Espace réservé du pied de page 5">
            <a:extLst>
              <a:ext uri="{FF2B5EF4-FFF2-40B4-BE49-F238E27FC236}">
                <a16:creationId xmlns:a16="http://schemas.microsoft.com/office/drawing/2014/main" id="{2FFBA0F1-C7EB-1C4A-8E46-C09D903800E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3740FD-12EB-334B-AB2A-2D144DB8DB43}"/>
              </a:ext>
            </a:extLst>
          </p:cNvPr>
          <p:cNvSpPr>
            <a:spLocks noGrp="1"/>
          </p:cNvSpPr>
          <p:nvPr>
            <p:ph type="sldNum" sz="quarter" idx="12"/>
          </p:nvPr>
        </p:nvSpPr>
        <p:spPr/>
        <p:txBody>
          <a:bodyPr/>
          <a:lstStyle/>
          <a:p>
            <a:fld id="{152847CC-2DD9-2341-B297-F77E20788912}" type="slidenum">
              <a:rPr lang="fr-FR" smtClean="0"/>
              <a:t>‹N°›</a:t>
            </a:fld>
            <a:endParaRPr lang="fr-FR"/>
          </a:p>
        </p:txBody>
      </p:sp>
    </p:spTree>
    <p:extLst>
      <p:ext uri="{BB962C8B-B14F-4D97-AF65-F5344CB8AC3E}">
        <p14:creationId xmlns:p14="http://schemas.microsoft.com/office/powerpoint/2010/main" val="186360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903BA47-3126-2040-B6C5-6D692F805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088C437-7588-5F44-9FB9-AEB6BD1F1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04C20A7-F13F-CF41-B9C4-9ECE72F36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7A887-6F6B-EE4A-8947-C3575786836F}" type="datetimeFigureOut">
              <a:rPr lang="fr-FR" smtClean="0"/>
              <a:t>28/04/2023</a:t>
            </a:fld>
            <a:endParaRPr lang="fr-FR"/>
          </a:p>
        </p:txBody>
      </p:sp>
      <p:sp>
        <p:nvSpPr>
          <p:cNvPr id="5" name="Espace réservé du pied de page 4">
            <a:extLst>
              <a:ext uri="{FF2B5EF4-FFF2-40B4-BE49-F238E27FC236}">
                <a16:creationId xmlns:a16="http://schemas.microsoft.com/office/drawing/2014/main" id="{19C87155-00C0-8A4E-8160-1E8680748B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7E2A51E-EED9-9144-98D9-1E1F8D6600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847CC-2DD9-2341-B297-F77E20788912}" type="slidenum">
              <a:rPr lang="fr-FR" smtClean="0"/>
              <a:t>‹N°›</a:t>
            </a:fld>
            <a:endParaRPr lang="fr-FR"/>
          </a:p>
        </p:txBody>
      </p:sp>
    </p:spTree>
    <p:extLst>
      <p:ext uri="{BB962C8B-B14F-4D97-AF65-F5344CB8AC3E}">
        <p14:creationId xmlns:p14="http://schemas.microsoft.com/office/powerpoint/2010/main" val="2456826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8475DF11-2A75-C742-B1E5-2ABC196BC627}"/>
              </a:ext>
            </a:extLst>
          </p:cNvPr>
          <p:cNvSpPr>
            <a:spLocks noGrp="1"/>
          </p:cNvSpPr>
          <p:nvPr>
            <p:ph type="subTitle" idx="1"/>
          </p:nvPr>
        </p:nvSpPr>
        <p:spPr>
          <a:xfrm>
            <a:off x="353568" y="3790379"/>
            <a:ext cx="11484864" cy="708469"/>
          </a:xfrm>
        </p:spPr>
        <p:txBody>
          <a:bodyPr>
            <a:normAutofit/>
          </a:bodyPr>
          <a:lstStyle/>
          <a:p>
            <a:r>
              <a:rPr lang="fr-FR" sz="4000" b="1" dirty="0"/>
              <a:t>2</a:t>
            </a:r>
            <a:r>
              <a:rPr lang="fr-FR" sz="4000" b="1" baseline="30000" dirty="0"/>
              <a:t>e</a:t>
            </a:r>
            <a:r>
              <a:rPr lang="fr-FR" sz="4000" b="1" dirty="0"/>
              <a:t> Partie : Linguistique et enseignement des langues </a:t>
            </a:r>
          </a:p>
        </p:txBody>
      </p:sp>
      <p:sp>
        <p:nvSpPr>
          <p:cNvPr id="4" name="Titre 3">
            <a:extLst>
              <a:ext uri="{FF2B5EF4-FFF2-40B4-BE49-F238E27FC236}">
                <a16:creationId xmlns:a16="http://schemas.microsoft.com/office/drawing/2014/main" id="{618DCD80-B510-B649-ACB6-2EDB4A8169E2}"/>
              </a:ext>
            </a:extLst>
          </p:cNvPr>
          <p:cNvSpPr>
            <a:spLocks noGrp="1"/>
          </p:cNvSpPr>
          <p:nvPr>
            <p:ph type="ctrTitle"/>
          </p:nvPr>
        </p:nvSpPr>
        <p:spPr>
          <a:xfrm>
            <a:off x="2688721" y="1423238"/>
            <a:ext cx="6814558" cy="2086725"/>
          </a:xfrm>
          <a:prstGeom prst="rect">
            <a:avLst/>
          </a:prstGeom>
        </p:spPr>
        <p:txBody>
          <a:bodyPr wrap="none">
            <a:spAutoFit/>
          </a:bodyPr>
          <a:lstStyle/>
          <a:p>
            <a:r>
              <a:rPr lang="fr-FR" sz="4000" dirty="0">
                <a:latin typeface="Calibri" panose="020F0502020204030204" pitchFamily="34" charset="0"/>
                <a:ea typeface="Calibri" panose="020F0502020204030204" pitchFamily="34" charset="0"/>
                <a:cs typeface="Arial" panose="020B0604020202020204" pitchFamily="34" charset="0"/>
              </a:rPr>
              <a:t>Cours de Linguistique appliquée</a:t>
            </a:r>
          </a:p>
          <a:p>
            <a:endParaRPr lang="fr-FR" sz="4000" dirty="0">
              <a:latin typeface="Calibri" panose="020F0502020204030204" pitchFamily="34" charset="0"/>
              <a:ea typeface="Calibri" panose="020F0502020204030204" pitchFamily="34" charset="0"/>
              <a:cs typeface="Arial" panose="020B0604020202020204" pitchFamily="34" charset="0"/>
            </a:endParaRPr>
          </a:p>
          <a:p>
            <a:r>
              <a:rPr lang="fr-FR" sz="2400">
                <a:latin typeface="Calibri" panose="020F0502020204030204" pitchFamily="34" charset="0"/>
                <a:ea typeface="Calibri" panose="020F0502020204030204" pitchFamily="34" charset="0"/>
                <a:cs typeface="Arial" panose="020B0604020202020204" pitchFamily="34" charset="0"/>
              </a:rPr>
              <a:t>        3</a:t>
            </a:r>
            <a:r>
              <a:rPr lang="fr-FR" sz="2400" baseline="30000">
                <a:latin typeface="Calibri" panose="020F0502020204030204" pitchFamily="34" charset="0"/>
                <a:ea typeface="Calibri" panose="020F0502020204030204" pitchFamily="34" charset="0"/>
                <a:cs typeface="Arial" panose="020B0604020202020204" pitchFamily="34" charset="0"/>
              </a:rPr>
              <a:t>ème</a:t>
            </a:r>
            <a:r>
              <a:rPr lang="fr-FR" sz="2400">
                <a:latin typeface="Calibri" panose="020F0502020204030204" pitchFamily="34" charset="0"/>
                <a:ea typeface="Calibri" panose="020F0502020204030204" pitchFamily="34" charset="0"/>
                <a:cs typeface="Arial" panose="020B0604020202020204" pitchFamily="34" charset="0"/>
              </a:rPr>
              <a:t> </a:t>
            </a:r>
            <a:r>
              <a:rPr lang="fr-FR" sz="2400" dirty="0">
                <a:latin typeface="Calibri" panose="020F0502020204030204" pitchFamily="34" charset="0"/>
                <a:ea typeface="Calibri" panose="020F0502020204030204" pitchFamily="34" charset="0"/>
                <a:cs typeface="Arial" panose="020B0604020202020204" pitchFamily="34" charset="0"/>
              </a:rPr>
              <a:t>année PES Langue Française, ENS Sétif </a:t>
            </a:r>
          </a:p>
          <a:p>
            <a:r>
              <a:rPr lang="fr-FR" sz="4000" dirty="0">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26606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8BA8B6-B4B7-3841-BC9C-0CA30078F7E9}"/>
              </a:ext>
            </a:extLst>
          </p:cNvPr>
          <p:cNvSpPr/>
          <p:nvPr/>
        </p:nvSpPr>
        <p:spPr>
          <a:xfrm>
            <a:off x="517652" y="1063397"/>
            <a:ext cx="10857484" cy="2308324"/>
          </a:xfrm>
          <a:prstGeom prst="rect">
            <a:avLst/>
          </a:prstGeom>
        </p:spPr>
        <p:txBody>
          <a:bodyPr wrap="square">
            <a:spAutoFit/>
          </a:bodyPr>
          <a:lstStyle/>
          <a:p>
            <a:r>
              <a:rPr lang="fr-FR" sz="2400" b="1" dirty="0"/>
              <a:t>Principales </a:t>
            </a:r>
            <a:r>
              <a:rPr lang="fr-FR" sz="2400" b="1" dirty="0" err="1"/>
              <a:t>références</a:t>
            </a:r>
            <a:r>
              <a:rPr lang="fr-FR" sz="2400" b="1" dirty="0"/>
              <a:t> bibliographiques</a:t>
            </a:r>
          </a:p>
          <a:p>
            <a:endParaRPr lang="fr-FR" sz="2400" dirty="0"/>
          </a:p>
          <a:p>
            <a:r>
              <a:rPr lang="fr-FR" sz="2400" dirty="0"/>
              <a:t>Jean-</a:t>
            </a:r>
            <a:r>
              <a:rPr lang="fr-FR" sz="2400" dirty="0" err="1"/>
              <a:t>Françpo</a:t>
            </a:r>
            <a:r>
              <a:rPr lang="fr-FR" sz="2400" dirty="0"/>
              <a:t> de </a:t>
            </a:r>
            <a:r>
              <a:rPr lang="fr-FR" sz="2400" dirty="0" err="1"/>
              <a:t>Pierto</a:t>
            </a:r>
            <a:r>
              <a:rPr lang="fr-FR" sz="2400" dirty="0"/>
              <a:t>, Alexandre </a:t>
            </a:r>
            <a:r>
              <a:rPr lang="fr-FR" sz="2400" dirty="0" err="1"/>
              <a:t>Duchene</a:t>
            </a:r>
            <a:r>
              <a:rPr lang="fr-FR" sz="2400" dirty="0"/>
              <a:t> et Alain </a:t>
            </a:r>
            <a:r>
              <a:rPr lang="fr-FR" sz="2400" dirty="0" err="1"/>
              <a:t>Kamber</a:t>
            </a:r>
            <a:r>
              <a:rPr lang="fr-FR" sz="2400" dirty="0"/>
              <a:t> (2014) : </a:t>
            </a:r>
            <a:r>
              <a:rPr lang="fr-FR" sz="2400" i="1" dirty="0"/>
              <a:t>Retour vers le futur. Quelques repères commentés pour esquisser l’avenir de la linguistique appliquée. Bulletin suisse de linguistique appliquée 100.</a:t>
            </a:r>
          </a:p>
          <a:p>
            <a:endParaRPr lang="fr-FR" sz="2400" dirty="0"/>
          </a:p>
        </p:txBody>
      </p:sp>
    </p:spTree>
    <p:extLst>
      <p:ext uri="{BB962C8B-B14F-4D97-AF65-F5344CB8AC3E}">
        <p14:creationId xmlns:p14="http://schemas.microsoft.com/office/powerpoint/2010/main" val="89596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2">
            <a:extLst>
              <a:ext uri="{FF2B5EF4-FFF2-40B4-BE49-F238E27FC236}">
                <a16:creationId xmlns:a16="http://schemas.microsoft.com/office/drawing/2014/main" id="{61DC576B-B366-E44F-A8D8-68C6B7917BB2}"/>
              </a:ext>
            </a:extLst>
          </p:cNvPr>
          <p:cNvSpPr txBox="1">
            <a:spLocks/>
          </p:cNvSpPr>
          <p:nvPr/>
        </p:nvSpPr>
        <p:spPr>
          <a:xfrm>
            <a:off x="353568" y="2473643"/>
            <a:ext cx="11484864" cy="7084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4000" dirty="0"/>
              <a:t>2</a:t>
            </a:r>
            <a:r>
              <a:rPr lang="fr-FR" sz="4000" baseline="30000" dirty="0"/>
              <a:t>e</a:t>
            </a:r>
            <a:r>
              <a:rPr lang="fr-FR" sz="4000" dirty="0"/>
              <a:t> Partie : Linguistique et enseignement des langues </a:t>
            </a:r>
          </a:p>
        </p:txBody>
      </p:sp>
      <p:sp>
        <p:nvSpPr>
          <p:cNvPr id="4" name="Forme libre 3">
            <a:extLst>
              <a:ext uri="{FF2B5EF4-FFF2-40B4-BE49-F238E27FC236}">
                <a16:creationId xmlns:a16="http://schemas.microsoft.com/office/drawing/2014/main" id="{F6F89669-B7A8-0E40-8AC3-331518E59BB5}"/>
              </a:ext>
            </a:extLst>
          </p:cNvPr>
          <p:cNvSpPr/>
          <p:nvPr/>
        </p:nvSpPr>
        <p:spPr>
          <a:xfrm>
            <a:off x="5230368" y="2309247"/>
            <a:ext cx="767476" cy="970401"/>
          </a:xfrm>
          <a:custGeom>
            <a:avLst/>
            <a:gdLst>
              <a:gd name="connsiteX0" fmla="*/ 219456 w 707136"/>
              <a:gd name="connsiteY0" fmla="*/ 694944 h 853440"/>
              <a:gd name="connsiteX1" fmla="*/ 158496 w 707136"/>
              <a:gd name="connsiteY1" fmla="*/ 670560 h 853440"/>
              <a:gd name="connsiteX2" fmla="*/ 109728 w 707136"/>
              <a:gd name="connsiteY2" fmla="*/ 597408 h 853440"/>
              <a:gd name="connsiteX3" fmla="*/ 85344 w 707136"/>
              <a:gd name="connsiteY3" fmla="*/ 560832 h 853440"/>
              <a:gd name="connsiteX4" fmla="*/ 73152 w 707136"/>
              <a:gd name="connsiteY4" fmla="*/ 524256 h 853440"/>
              <a:gd name="connsiteX5" fmla="*/ 48768 w 707136"/>
              <a:gd name="connsiteY5" fmla="*/ 487680 h 853440"/>
              <a:gd name="connsiteX6" fmla="*/ 12192 w 707136"/>
              <a:gd name="connsiteY6" fmla="*/ 377952 h 853440"/>
              <a:gd name="connsiteX7" fmla="*/ 0 w 707136"/>
              <a:gd name="connsiteY7" fmla="*/ 341376 h 853440"/>
              <a:gd name="connsiteX8" fmla="*/ 12192 w 707136"/>
              <a:gd name="connsiteY8" fmla="*/ 158496 h 853440"/>
              <a:gd name="connsiteX9" fmla="*/ 24384 w 707136"/>
              <a:gd name="connsiteY9" fmla="*/ 121920 h 853440"/>
              <a:gd name="connsiteX10" fmla="*/ 85344 w 707136"/>
              <a:gd name="connsiteY10" fmla="*/ 48768 h 853440"/>
              <a:gd name="connsiteX11" fmla="*/ 219456 w 707136"/>
              <a:gd name="connsiteY11" fmla="*/ 12192 h 853440"/>
              <a:gd name="connsiteX12" fmla="*/ 256032 w 707136"/>
              <a:gd name="connsiteY12" fmla="*/ 0 h 853440"/>
              <a:gd name="connsiteX13" fmla="*/ 426720 w 707136"/>
              <a:gd name="connsiteY13" fmla="*/ 24384 h 853440"/>
              <a:gd name="connsiteX14" fmla="*/ 499872 w 707136"/>
              <a:gd name="connsiteY14" fmla="*/ 73152 h 853440"/>
              <a:gd name="connsiteX15" fmla="*/ 536448 w 707136"/>
              <a:gd name="connsiteY15" fmla="*/ 109728 h 853440"/>
              <a:gd name="connsiteX16" fmla="*/ 573024 w 707136"/>
              <a:gd name="connsiteY16" fmla="*/ 121920 h 853440"/>
              <a:gd name="connsiteX17" fmla="*/ 633984 w 707136"/>
              <a:gd name="connsiteY17" fmla="*/ 195072 h 853440"/>
              <a:gd name="connsiteX18" fmla="*/ 670560 w 707136"/>
              <a:gd name="connsiteY18" fmla="*/ 231648 h 853440"/>
              <a:gd name="connsiteX19" fmla="*/ 707136 w 707136"/>
              <a:gd name="connsiteY19" fmla="*/ 377952 h 853440"/>
              <a:gd name="connsiteX20" fmla="*/ 670560 w 707136"/>
              <a:gd name="connsiteY20" fmla="*/ 524256 h 853440"/>
              <a:gd name="connsiteX21" fmla="*/ 658368 w 707136"/>
              <a:gd name="connsiteY21" fmla="*/ 560832 h 853440"/>
              <a:gd name="connsiteX22" fmla="*/ 646176 w 707136"/>
              <a:gd name="connsiteY22" fmla="*/ 597408 h 853440"/>
              <a:gd name="connsiteX23" fmla="*/ 560832 w 707136"/>
              <a:gd name="connsiteY23" fmla="*/ 707136 h 853440"/>
              <a:gd name="connsiteX24" fmla="*/ 548640 w 707136"/>
              <a:gd name="connsiteY24" fmla="*/ 743712 h 853440"/>
              <a:gd name="connsiteX25" fmla="*/ 438912 w 707136"/>
              <a:gd name="connsiteY25" fmla="*/ 829056 h 853440"/>
              <a:gd name="connsiteX26" fmla="*/ 365760 w 707136"/>
              <a:gd name="connsiteY26" fmla="*/ 853440 h 853440"/>
              <a:gd name="connsiteX27" fmla="*/ 231648 w 707136"/>
              <a:gd name="connsiteY27" fmla="*/ 816864 h 853440"/>
              <a:gd name="connsiteX28" fmla="*/ 195072 w 707136"/>
              <a:gd name="connsiteY28" fmla="*/ 804672 h 853440"/>
              <a:gd name="connsiteX29" fmla="*/ 158496 w 707136"/>
              <a:gd name="connsiteY29" fmla="*/ 792480 h 853440"/>
              <a:gd name="connsiteX30" fmla="*/ 146304 w 707136"/>
              <a:gd name="connsiteY30" fmla="*/ 755904 h 853440"/>
              <a:gd name="connsiteX31" fmla="*/ 121920 w 707136"/>
              <a:gd name="connsiteY31" fmla="*/ 719328 h 853440"/>
              <a:gd name="connsiteX32" fmla="*/ 97536 w 707136"/>
              <a:gd name="connsiteY32" fmla="*/ 646176 h 853440"/>
              <a:gd name="connsiteX33" fmla="*/ 85344 w 707136"/>
              <a:gd name="connsiteY33" fmla="*/ 609600 h 853440"/>
              <a:gd name="connsiteX34" fmla="*/ 73152 w 707136"/>
              <a:gd name="connsiteY34" fmla="*/ 573024 h 853440"/>
              <a:gd name="connsiteX35" fmla="*/ 48768 w 707136"/>
              <a:gd name="connsiteY35" fmla="*/ 304800 h 853440"/>
              <a:gd name="connsiteX36" fmla="*/ 24384 w 707136"/>
              <a:gd name="connsiteY36" fmla="*/ 268224 h 853440"/>
              <a:gd name="connsiteX37" fmla="*/ 0 w 707136"/>
              <a:gd name="connsiteY37" fmla="*/ 195072 h 853440"/>
              <a:gd name="connsiteX38" fmla="*/ 48768 w 707136"/>
              <a:gd name="connsiteY38" fmla="*/ 134112 h 853440"/>
              <a:gd name="connsiteX39" fmla="*/ 121920 w 707136"/>
              <a:gd name="connsiteY39" fmla="*/ 85344 h 853440"/>
              <a:gd name="connsiteX40" fmla="*/ 256032 w 707136"/>
              <a:gd name="connsiteY40" fmla="*/ 97536 h 853440"/>
              <a:gd name="connsiteX41" fmla="*/ 292608 w 707136"/>
              <a:gd name="connsiteY41" fmla="*/ 109728 h 853440"/>
              <a:gd name="connsiteX42" fmla="*/ 414528 w 707136"/>
              <a:gd name="connsiteY42" fmla="*/ 97536 h 853440"/>
              <a:gd name="connsiteX43" fmla="*/ 451104 w 707136"/>
              <a:gd name="connsiteY43" fmla="*/ 85344 h 853440"/>
              <a:gd name="connsiteX44" fmla="*/ 560832 w 707136"/>
              <a:gd name="connsiteY44" fmla="*/ 121920 h 853440"/>
              <a:gd name="connsiteX45" fmla="*/ 609600 w 707136"/>
              <a:gd name="connsiteY45" fmla="*/ 195072 h 853440"/>
              <a:gd name="connsiteX46" fmla="*/ 633984 w 707136"/>
              <a:gd name="connsiteY46" fmla="*/ 231648 h 853440"/>
              <a:gd name="connsiteX47" fmla="*/ 646176 w 707136"/>
              <a:gd name="connsiteY47" fmla="*/ 268224 h 853440"/>
              <a:gd name="connsiteX48" fmla="*/ 633984 w 707136"/>
              <a:gd name="connsiteY48" fmla="*/ 560832 h 853440"/>
              <a:gd name="connsiteX49" fmla="*/ 621792 w 707136"/>
              <a:gd name="connsiteY49" fmla="*/ 633984 h 853440"/>
              <a:gd name="connsiteX50" fmla="*/ 585216 w 707136"/>
              <a:gd name="connsiteY50" fmla="*/ 707136 h 853440"/>
              <a:gd name="connsiteX51" fmla="*/ 512064 w 707136"/>
              <a:gd name="connsiteY51" fmla="*/ 743712 h 853440"/>
              <a:gd name="connsiteX52" fmla="*/ 402336 w 707136"/>
              <a:gd name="connsiteY52" fmla="*/ 792480 h 853440"/>
              <a:gd name="connsiteX53" fmla="*/ 365760 w 707136"/>
              <a:gd name="connsiteY53" fmla="*/ 804672 h 853440"/>
              <a:gd name="connsiteX54" fmla="*/ 329184 w 707136"/>
              <a:gd name="connsiteY54" fmla="*/ 816864 h 853440"/>
              <a:gd name="connsiteX55" fmla="*/ 219456 w 707136"/>
              <a:gd name="connsiteY55" fmla="*/ 755904 h 853440"/>
              <a:gd name="connsiteX56" fmla="*/ 182880 w 707136"/>
              <a:gd name="connsiteY56" fmla="*/ 731520 h 853440"/>
              <a:gd name="connsiteX57" fmla="*/ 109728 w 707136"/>
              <a:gd name="connsiteY57" fmla="*/ 707136 h 853440"/>
              <a:gd name="connsiteX58" fmla="*/ 60960 w 707136"/>
              <a:gd name="connsiteY58" fmla="*/ 646176 h 853440"/>
              <a:gd name="connsiteX59" fmla="*/ 48768 w 707136"/>
              <a:gd name="connsiteY59" fmla="*/ 609600 h 853440"/>
              <a:gd name="connsiteX60" fmla="*/ 24384 w 707136"/>
              <a:gd name="connsiteY60" fmla="*/ 560832 h 853440"/>
              <a:gd name="connsiteX61" fmla="*/ 0 w 707136"/>
              <a:gd name="connsiteY61" fmla="*/ 475488 h 853440"/>
              <a:gd name="connsiteX62" fmla="*/ 12192 w 707136"/>
              <a:gd name="connsiteY62" fmla="*/ 329184 h 853440"/>
              <a:gd name="connsiteX63" fmla="*/ 36576 w 707136"/>
              <a:gd name="connsiteY63" fmla="*/ 256032 h 853440"/>
              <a:gd name="connsiteX64" fmla="*/ 48768 w 707136"/>
              <a:gd name="connsiteY64" fmla="*/ 219456 h 853440"/>
              <a:gd name="connsiteX65" fmla="*/ 60960 w 707136"/>
              <a:gd name="connsiteY65" fmla="*/ 182880 h 853440"/>
              <a:gd name="connsiteX66" fmla="*/ 73152 w 707136"/>
              <a:gd name="connsiteY66" fmla="*/ 146304 h 853440"/>
              <a:gd name="connsiteX67" fmla="*/ 97536 w 707136"/>
              <a:gd name="connsiteY67" fmla="*/ 109728 h 853440"/>
              <a:gd name="connsiteX68" fmla="*/ 170688 w 707136"/>
              <a:gd name="connsiteY68" fmla="*/ 60960 h 853440"/>
              <a:gd name="connsiteX69" fmla="*/ 377952 w 707136"/>
              <a:gd name="connsiteY69" fmla="*/ 73152 h 853440"/>
              <a:gd name="connsiteX70" fmla="*/ 451104 w 707136"/>
              <a:gd name="connsiteY70" fmla="*/ 109728 h 853440"/>
              <a:gd name="connsiteX71" fmla="*/ 487680 w 707136"/>
              <a:gd name="connsiteY71" fmla="*/ 121920 h 853440"/>
              <a:gd name="connsiteX72" fmla="*/ 548640 w 707136"/>
              <a:gd name="connsiteY72" fmla="*/ 195072 h 853440"/>
              <a:gd name="connsiteX73" fmla="*/ 573024 w 707136"/>
              <a:gd name="connsiteY73" fmla="*/ 268224 h 853440"/>
              <a:gd name="connsiteX74" fmla="*/ 585216 w 707136"/>
              <a:gd name="connsiteY74" fmla="*/ 304800 h 853440"/>
              <a:gd name="connsiteX75" fmla="*/ 609600 w 707136"/>
              <a:gd name="connsiteY75" fmla="*/ 341376 h 853440"/>
              <a:gd name="connsiteX76" fmla="*/ 633984 w 707136"/>
              <a:gd name="connsiteY76" fmla="*/ 414528 h 853440"/>
              <a:gd name="connsiteX77" fmla="*/ 621792 w 707136"/>
              <a:gd name="connsiteY77" fmla="*/ 682752 h 853440"/>
              <a:gd name="connsiteX78" fmla="*/ 609600 w 707136"/>
              <a:gd name="connsiteY78" fmla="*/ 719328 h 853440"/>
              <a:gd name="connsiteX79" fmla="*/ 573024 w 707136"/>
              <a:gd name="connsiteY79" fmla="*/ 743712 h 853440"/>
              <a:gd name="connsiteX80" fmla="*/ 548640 w 707136"/>
              <a:gd name="connsiteY80" fmla="*/ 780288 h 853440"/>
              <a:gd name="connsiteX81" fmla="*/ 512064 w 707136"/>
              <a:gd name="connsiteY81" fmla="*/ 792480 h 853440"/>
              <a:gd name="connsiteX82" fmla="*/ 475488 w 707136"/>
              <a:gd name="connsiteY82" fmla="*/ 816864 h 853440"/>
              <a:gd name="connsiteX83" fmla="*/ 341376 w 707136"/>
              <a:gd name="connsiteY83" fmla="*/ 853440 h 853440"/>
              <a:gd name="connsiteX84" fmla="*/ 243840 w 707136"/>
              <a:gd name="connsiteY84" fmla="*/ 829056 h 853440"/>
              <a:gd name="connsiteX85" fmla="*/ 207264 w 707136"/>
              <a:gd name="connsiteY85" fmla="*/ 816864 h 853440"/>
              <a:gd name="connsiteX86" fmla="*/ 158496 w 707136"/>
              <a:gd name="connsiteY86" fmla="*/ 804672 h 853440"/>
              <a:gd name="connsiteX87" fmla="*/ 73152 w 707136"/>
              <a:gd name="connsiteY87" fmla="*/ 707136 h 853440"/>
              <a:gd name="connsiteX88" fmla="*/ 48768 w 707136"/>
              <a:gd name="connsiteY88" fmla="*/ 670560 h 853440"/>
              <a:gd name="connsiteX89" fmla="*/ 24384 w 707136"/>
              <a:gd name="connsiteY89" fmla="*/ 633984 h 853440"/>
              <a:gd name="connsiteX90" fmla="*/ 24384 w 707136"/>
              <a:gd name="connsiteY90" fmla="*/ 182880 h 853440"/>
              <a:gd name="connsiteX91" fmla="*/ 36576 w 707136"/>
              <a:gd name="connsiteY91" fmla="*/ 146304 h 853440"/>
              <a:gd name="connsiteX92" fmla="*/ 73152 w 707136"/>
              <a:gd name="connsiteY92" fmla="*/ 121920 h 853440"/>
              <a:gd name="connsiteX93" fmla="*/ 182880 w 707136"/>
              <a:gd name="connsiteY93" fmla="*/ 97536 h 853440"/>
              <a:gd name="connsiteX94" fmla="*/ 316992 w 707136"/>
              <a:gd name="connsiteY94" fmla="*/ 109728 h 853440"/>
              <a:gd name="connsiteX95" fmla="*/ 353568 w 707136"/>
              <a:gd name="connsiteY95" fmla="*/ 121920 h 853440"/>
              <a:gd name="connsiteX96" fmla="*/ 402336 w 707136"/>
              <a:gd name="connsiteY96" fmla="*/ 134112 h 853440"/>
              <a:gd name="connsiteX97" fmla="*/ 475488 w 707136"/>
              <a:gd name="connsiteY97" fmla="*/ 158496 h 853440"/>
              <a:gd name="connsiteX98" fmla="*/ 548640 w 707136"/>
              <a:gd name="connsiteY98" fmla="*/ 207264 h 853440"/>
              <a:gd name="connsiteX99" fmla="*/ 597408 w 707136"/>
              <a:gd name="connsiteY99" fmla="*/ 280416 h 853440"/>
              <a:gd name="connsiteX100" fmla="*/ 621792 w 707136"/>
              <a:gd name="connsiteY100" fmla="*/ 353568 h 853440"/>
              <a:gd name="connsiteX101" fmla="*/ 609600 w 707136"/>
              <a:gd name="connsiteY101" fmla="*/ 609600 h 853440"/>
              <a:gd name="connsiteX102" fmla="*/ 560832 w 707136"/>
              <a:gd name="connsiteY102" fmla="*/ 682752 h 853440"/>
              <a:gd name="connsiteX103" fmla="*/ 524256 w 707136"/>
              <a:gd name="connsiteY103" fmla="*/ 719328 h 853440"/>
              <a:gd name="connsiteX104" fmla="*/ 438912 w 707136"/>
              <a:gd name="connsiteY104" fmla="*/ 743712 h 853440"/>
              <a:gd name="connsiteX105" fmla="*/ 316992 w 707136"/>
              <a:gd name="connsiteY105" fmla="*/ 780288 h 853440"/>
              <a:gd name="connsiteX106" fmla="*/ 231648 w 707136"/>
              <a:gd name="connsiteY106" fmla="*/ 768096 h 853440"/>
              <a:gd name="connsiteX107" fmla="*/ 158496 w 707136"/>
              <a:gd name="connsiteY107" fmla="*/ 707136 h 853440"/>
              <a:gd name="connsiteX108" fmla="*/ 121920 w 707136"/>
              <a:gd name="connsiteY108" fmla="*/ 670560 h 853440"/>
              <a:gd name="connsiteX109" fmla="*/ 73152 w 707136"/>
              <a:gd name="connsiteY109" fmla="*/ 597408 h 853440"/>
              <a:gd name="connsiteX110" fmla="*/ 48768 w 707136"/>
              <a:gd name="connsiteY110" fmla="*/ 524256 h 853440"/>
              <a:gd name="connsiteX111" fmla="*/ 36576 w 707136"/>
              <a:gd name="connsiteY111" fmla="*/ 438912 h 853440"/>
              <a:gd name="connsiteX112" fmla="*/ 48768 w 707136"/>
              <a:gd name="connsiteY112" fmla="*/ 207264 h 853440"/>
              <a:gd name="connsiteX113" fmla="*/ 60960 w 707136"/>
              <a:gd name="connsiteY113" fmla="*/ 170688 h 853440"/>
              <a:gd name="connsiteX114" fmla="*/ 134112 w 707136"/>
              <a:gd name="connsiteY114" fmla="*/ 109728 h 853440"/>
              <a:gd name="connsiteX115" fmla="*/ 219456 w 707136"/>
              <a:gd name="connsiteY115" fmla="*/ 85344 h 853440"/>
              <a:gd name="connsiteX116" fmla="*/ 377952 w 707136"/>
              <a:gd name="connsiteY116" fmla="*/ 97536 h 853440"/>
              <a:gd name="connsiteX117" fmla="*/ 463296 w 707136"/>
              <a:gd name="connsiteY117" fmla="*/ 195072 h 853440"/>
              <a:gd name="connsiteX118" fmla="*/ 487680 w 707136"/>
              <a:gd name="connsiteY118" fmla="*/ 231648 h 853440"/>
              <a:gd name="connsiteX119" fmla="*/ 560832 w 707136"/>
              <a:gd name="connsiteY119" fmla="*/ 280416 h 853440"/>
              <a:gd name="connsiteX120" fmla="*/ 597408 w 707136"/>
              <a:gd name="connsiteY120" fmla="*/ 304800 h 853440"/>
              <a:gd name="connsiteX121" fmla="*/ 621792 w 707136"/>
              <a:gd name="connsiteY121" fmla="*/ 426720 h 853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707136" h="853440">
                <a:moveTo>
                  <a:pt x="219456" y="694944"/>
                </a:moveTo>
                <a:cubicBezTo>
                  <a:pt x="199136" y="686816"/>
                  <a:pt x="174853" y="685100"/>
                  <a:pt x="158496" y="670560"/>
                </a:cubicBezTo>
                <a:cubicBezTo>
                  <a:pt x="136592" y="651090"/>
                  <a:pt x="125984" y="621792"/>
                  <a:pt x="109728" y="597408"/>
                </a:cubicBezTo>
                <a:cubicBezTo>
                  <a:pt x="101600" y="585216"/>
                  <a:pt x="89978" y="574733"/>
                  <a:pt x="85344" y="560832"/>
                </a:cubicBezTo>
                <a:cubicBezTo>
                  <a:pt x="81280" y="548640"/>
                  <a:pt x="78899" y="535751"/>
                  <a:pt x="73152" y="524256"/>
                </a:cubicBezTo>
                <a:cubicBezTo>
                  <a:pt x="66599" y="511150"/>
                  <a:pt x="54719" y="501070"/>
                  <a:pt x="48768" y="487680"/>
                </a:cubicBezTo>
                <a:lnTo>
                  <a:pt x="12192" y="377952"/>
                </a:lnTo>
                <a:lnTo>
                  <a:pt x="0" y="341376"/>
                </a:lnTo>
                <a:cubicBezTo>
                  <a:pt x="4064" y="280416"/>
                  <a:pt x="5445" y="219218"/>
                  <a:pt x="12192" y="158496"/>
                </a:cubicBezTo>
                <a:cubicBezTo>
                  <a:pt x="13611" y="145723"/>
                  <a:pt x="18637" y="133415"/>
                  <a:pt x="24384" y="121920"/>
                </a:cubicBezTo>
                <a:cubicBezTo>
                  <a:pt x="34307" y="102073"/>
                  <a:pt x="66677" y="59139"/>
                  <a:pt x="85344" y="48768"/>
                </a:cubicBezTo>
                <a:cubicBezTo>
                  <a:pt x="128144" y="24990"/>
                  <a:pt x="173612" y="23653"/>
                  <a:pt x="219456" y="12192"/>
                </a:cubicBezTo>
                <a:cubicBezTo>
                  <a:pt x="231924" y="9075"/>
                  <a:pt x="243840" y="4064"/>
                  <a:pt x="256032" y="0"/>
                </a:cubicBezTo>
                <a:cubicBezTo>
                  <a:pt x="270705" y="1334"/>
                  <a:pt x="385419" y="1439"/>
                  <a:pt x="426720" y="24384"/>
                </a:cubicBezTo>
                <a:cubicBezTo>
                  <a:pt x="452338" y="38616"/>
                  <a:pt x="479150" y="52430"/>
                  <a:pt x="499872" y="73152"/>
                </a:cubicBezTo>
                <a:cubicBezTo>
                  <a:pt x="512064" y="85344"/>
                  <a:pt x="522102" y="100164"/>
                  <a:pt x="536448" y="109728"/>
                </a:cubicBezTo>
                <a:cubicBezTo>
                  <a:pt x="547141" y="116857"/>
                  <a:pt x="560832" y="117856"/>
                  <a:pt x="573024" y="121920"/>
                </a:cubicBezTo>
                <a:cubicBezTo>
                  <a:pt x="679881" y="228777"/>
                  <a:pt x="549114" y="93227"/>
                  <a:pt x="633984" y="195072"/>
                </a:cubicBezTo>
                <a:cubicBezTo>
                  <a:pt x="645022" y="208318"/>
                  <a:pt x="658368" y="219456"/>
                  <a:pt x="670560" y="231648"/>
                </a:cubicBezTo>
                <a:cubicBezTo>
                  <a:pt x="702761" y="328252"/>
                  <a:pt x="690718" y="279447"/>
                  <a:pt x="707136" y="377952"/>
                </a:cubicBezTo>
                <a:cubicBezTo>
                  <a:pt x="690718" y="476457"/>
                  <a:pt x="702761" y="427652"/>
                  <a:pt x="670560" y="524256"/>
                </a:cubicBezTo>
                <a:lnTo>
                  <a:pt x="658368" y="560832"/>
                </a:lnTo>
                <a:cubicBezTo>
                  <a:pt x="654304" y="573024"/>
                  <a:pt x="653305" y="586715"/>
                  <a:pt x="646176" y="597408"/>
                </a:cubicBezTo>
                <a:cubicBezTo>
                  <a:pt x="587844" y="684906"/>
                  <a:pt x="618130" y="649838"/>
                  <a:pt x="560832" y="707136"/>
                </a:cubicBezTo>
                <a:cubicBezTo>
                  <a:pt x="556768" y="719328"/>
                  <a:pt x="555769" y="733019"/>
                  <a:pt x="548640" y="743712"/>
                </a:cubicBezTo>
                <a:cubicBezTo>
                  <a:pt x="530606" y="770762"/>
                  <a:pt x="459673" y="822136"/>
                  <a:pt x="438912" y="829056"/>
                </a:cubicBezTo>
                <a:lnTo>
                  <a:pt x="365760" y="853440"/>
                </a:lnTo>
                <a:cubicBezTo>
                  <a:pt x="279596" y="836207"/>
                  <a:pt x="324459" y="847801"/>
                  <a:pt x="231648" y="816864"/>
                </a:cubicBezTo>
                <a:lnTo>
                  <a:pt x="195072" y="804672"/>
                </a:lnTo>
                <a:lnTo>
                  <a:pt x="158496" y="792480"/>
                </a:lnTo>
                <a:cubicBezTo>
                  <a:pt x="154432" y="780288"/>
                  <a:pt x="152051" y="767399"/>
                  <a:pt x="146304" y="755904"/>
                </a:cubicBezTo>
                <a:cubicBezTo>
                  <a:pt x="139751" y="742798"/>
                  <a:pt x="127871" y="732718"/>
                  <a:pt x="121920" y="719328"/>
                </a:cubicBezTo>
                <a:cubicBezTo>
                  <a:pt x="111481" y="695840"/>
                  <a:pt x="105664" y="670560"/>
                  <a:pt x="97536" y="646176"/>
                </a:cubicBezTo>
                <a:lnTo>
                  <a:pt x="85344" y="609600"/>
                </a:lnTo>
                <a:lnTo>
                  <a:pt x="73152" y="573024"/>
                </a:lnTo>
                <a:cubicBezTo>
                  <a:pt x="72571" y="565469"/>
                  <a:pt x="56787" y="336877"/>
                  <a:pt x="48768" y="304800"/>
                </a:cubicBezTo>
                <a:cubicBezTo>
                  <a:pt x="45214" y="290585"/>
                  <a:pt x="30335" y="281614"/>
                  <a:pt x="24384" y="268224"/>
                </a:cubicBezTo>
                <a:cubicBezTo>
                  <a:pt x="13945" y="244736"/>
                  <a:pt x="0" y="195072"/>
                  <a:pt x="0" y="195072"/>
                </a:cubicBezTo>
                <a:cubicBezTo>
                  <a:pt x="23735" y="123866"/>
                  <a:pt x="-6379" y="189259"/>
                  <a:pt x="48768" y="134112"/>
                </a:cubicBezTo>
                <a:cubicBezTo>
                  <a:pt x="104899" y="77981"/>
                  <a:pt x="33261" y="107509"/>
                  <a:pt x="121920" y="85344"/>
                </a:cubicBezTo>
                <a:cubicBezTo>
                  <a:pt x="166624" y="89408"/>
                  <a:pt x="211595" y="91188"/>
                  <a:pt x="256032" y="97536"/>
                </a:cubicBezTo>
                <a:cubicBezTo>
                  <a:pt x="268754" y="99353"/>
                  <a:pt x="279757" y="109728"/>
                  <a:pt x="292608" y="109728"/>
                </a:cubicBezTo>
                <a:cubicBezTo>
                  <a:pt x="333451" y="109728"/>
                  <a:pt x="373888" y="101600"/>
                  <a:pt x="414528" y="97536"/>
                </a:cubicBezTo>
                <a:cubicBezTo>
                  <a:pt x="426720" y="93472"/>
                  <a:pt x="438253" y="85344"/>
                  <a:pt x="451104" y="85344"/>
                </a:cubicBezTo>
                <a:cubicBezTo>
                  <a:pt x="516808" y="85344"/>
                  <a:pt x="516669" y="92478"/>
                  <a:pt x="560832" y="121920"/>
                </a:cubicBezTo>
                <a:lnTo>
                  <a:pt x="609600" y="195072"/>
                </a:lnTo>
                <a:cubicBezTo>
                  <a:pt x="617728" y="207264"/>
                  <a:pt x="629350" y="217747"/>
                  <a:pt x="633984" y="231648"/>
                </a:cubicBezTo>
                <a:lnTo>
                  <a:pt x="646176" y="268224"/>
                </a:lnTo>
                <a:cubicBezTo>
                  <a:pt x="642112" y="365760"/>
                  <a:pt x="640478" y="463428"/>
                  <a:pt x="633984" y="560832"/>
                </a:cubicBezTo>
                <a:cubicBezTo>
                  <a:pt x="632340" y="585498"/>
                  <a:pt x="627155" y="609852"/>
                  <a:pt x="621792" y="633984"/>
                </a:cubicBezTo>
                <a:cubicBezTo>
                  <a:pt x="616126" y="659482"/>
                  <a:pt x="604005" y="688347"/>
                  <a:pt x="585216" y="707136"/>
                </a:cubicBezTo>
                <a:cubicBezTo>
                  <a:pt x="550275" y="742077"/>
                  <a:pt x="551728" y="723880"/>
                  <a:pt x="512064" y="743712"/>
                </a:cubicBezTo>
                <a:cubicBezTo>
                  <a:pt x="396140" y="801674"/>
                  <a:pt x="591061" y="729572"/>
                  <a:pt x="402336" y="792480"/>
                </a:cubicBezTo>
                <a:lnTo>
                  <a:pt x="365760" y="804672"/>
                </a:lnTo>
                <a:lnTo>
                  <a:pt x="329184" y="816864"/>
                </a:lnTo>
                <a:cubicBezTo>
                  <a:pt x="264806" y="795405"/>
                  <a:pt x="303301" y="811801"/>
                  <a:pt x="219456" y="755904"/>
                </a:cubicBezTo>
                <a:cubicBezTo>
                  <a:pt x="207264" y="747776"/>
                  <a:pt x="196781" y="736154"/>
                  <a:pt x="182880" y="731520"/>
                </a:cubicBezTo>
                <a:lnTo>
                  <a:pt x="109728" y="707136"/>
                </a:lnTo>
                <a:cubicBezTo>
                  <a:pt x="79083" y="615201"/>
                  <a:pt x="123985" y="724958"/>
                  <a:pt x="60960" y="646176"/>
                </a:cubicBezTo>
                <a:cubicBezTo>
                  <a:pt x="52932" y="636141"/>
                  <a:pt x="53830" y="621412"/>
                  <a:pt x="48768" y="609600"/>
                </a:cubicBezTo>
                <a:cubicBezTo>
                  <a:pt x="41609" y="592895"/>
                  <a:pt x="31543" y="577537"/>
                  <a:pt x="24384" y="560832"/>
                </a:cubicBezTo>
                <a:cubicBezTo>
                  <a:pt x="13890" y="536345"/>
                  <a:pt x="6187" y="500235"/>
                  <a:pt x="0" y="475488"/>
                </a:cubicBezTo>
                <a:cubicBezTo>
                  <a:pt x="4064" y="426720"/>
                  <a:pt x="4147" y="377455"/>
                  <a:pt x="12192" y="329184"/>
                </a:cubicBezTo>
                <a:cubicBezTo>
                  <a:pt x="16418" y="303831"/>
                  <a:pt x="28448" y="280416"/>
                  <a:pt x="36576" y="256032"/>
                </a:cubicBezTo>
                <a:lnTo>
                  <a:pt x="48768" y="219456"/>
                </a:lnTo>
                <a:lnTo>
                  <a:pt x="60960" y="182880"/>
                </a:lnTo>
                <a:cubicBezTo>
                  <a:pt x="65024" y="170688"/>
                  <a:pt x="66023" y="156997"/>
                  <a:pt x="73152" y="146304"/>
                </a:cubicBezTo>
                <a:cubicBezTo>
                  <a:pt x="81280" y="134112"/>
                  <a:pt x="86509" y="119377"/>
                  <a:pt x="97536" y="109728"/>
                </a:cubicBezTo>
                <a:cubicBezTo>
                  <a:pt x="119591" y="90430"/>
                  <a:pt x="170688" y="60960"/>
                  <a:pt x="170688" y="60960"/>
                </a:cubicBezTo>
                <a:cubicBezTo>
                  <a:pt x="239776" y="65024"/>
                  <a:pt x="309088" y="66266"/>
                  <a:pt x="377952" y="73152"/>
                </a:cubicBezTo>
                <a:cubicBezTo>
                  <a:pt x="416258" y="76983"/>
                  <a:pt x="417712" y="93032"/>
                  <a:pt x="451104" y="109728"/>
                </a:cubicBezTo>
                <a:cubicBezTo>
                  <a:pt x="462599" y="115475"/>
                  <a:pt x="475488" y="117856"/>
                  <a:pt x="487680" y="121920"/>
                </a:cubicBezTo>
                <a:cubicBezTo>
                  <a:pt x="510649" y="144889"/>
                  <a:pt x="535061" y="164519"/>
                  <a:pt x="548640" y="195072"/>
                </a:cubicBezTo>
                <a:cubicBezTo>
                  <a:pt x="559079" y="218560"/>
                  <a:pt x="564896" y="243840"/>
                  <a:pt x="573024" y="268224"/>
                </a:cubicBezTo>
                <a:cubicBezTo>
                  <a:pt x="577088" y="280416"/>
                  <a:pt x="578087" y="294107"/>
                  <a:pt x="585216" y="304800"/>
                </a:cubicBezTo>
                <a:cubicBezTo>
                  <a:pt x="593344" y="316992"/>
                  <a:pt x="603649" y="327986"/>
                  <a:pt x="609600" y="341376"/>
                </a:cubicBezTo>
                <a:cubicBezTo>
                  <a:pt x="620039" y="364864"/>
                  <a:pt x="633984" y="414528"/>
                  <a:pt x="633984" y="414528"/>
                </a:cubicBezTo>
                <a:cubicBezTo>
                  <a:pt x="629920" y="503936"/>
                  <a:pt x="628929" y="593537"/>
                  <a:pt x="621792" y="682752"/>
                </a:cubicBezTo>
                <a:cubicBezTo>
                  <a:pt x="620767" y="695563"/>
                  <a:pt x="617628" y="709293"/>
                  <a:pt x="609600" y="719328"/>
                </a:cubicBezTo>
                <a:cubicBezTo>
                  <a:pt x="600446" y="730770"/>
                  <a:pt x="585216" y="735584"/>
                  <a:pt x="573024" y="743712"/>
                </a:cubicBezTo>
                <a:cubicBezTo>
                  <a:pt x="564896" y="755904"/>
                  <a:pt x="560082" y="771134"/>
                  <a:pt x="548640" y="780288"/>
                </a:cubicBezTo>
                <a:cubicBezTo>
                  <a:pt x="538605" y="788316"/>
                  <a:pt x="523559" y="786733"/>
                  <a:pt x="512064" y="792480"/>
                </a:cubicBezTo>
                <a:cubicBezTo>
                  <a:pt x="498958" y="799033"/>
                  <a:pt x="488878" y="810913"/>
                  <a:pt x="475488" y="816864"/>
                </a:cubicBezTo>
                <a:cubicBezTo>
                  <a:pt x="424864" y="839364"/>
                  <a:pt x="393528" y="843010"/>
                  <a:pt x="341376" y="853440"/>
                </a:cubicBezTo>
                <a:cubicBezTo>
                  <a:pt x="257768" y="825571"/>
                  <a:pt x="361539" y="858481"/>
                  <a:pt x="243840" y="829056"/>
                </a:cubicBezTo>
                <a:cubicBezTo>
                  <a:pt x="231372" y="825939"/>
                  <a:pt x="219621" y="820395"/>
                  <a:pt x="207264" y="816864"/>
                </a:cubicBezTo>
                <a:cubicBezTo>
                  <a:pt x="191152" y="812261"/>
                  <a:pt x="174752" y="808736"/>
                  <a:pt x="158496" y="804672"/>
                </a:cubicBezTo>
                <a:cubicBezTo>
                  <a:pt x="97536" y="764032"/>
                  <a:pt x="130048" y="792480"/>
                  <a:pt x="73152" y="707136"/>
                </a:cubicBezTo>
                <a:lnTo>
                  <a:pt x="48768" y="670560"/>
                </a:lnTo>
                <a:lnTo>
                  <a:pt x="24384" y="633984"/>
                </a:lnTo>
                <a:cubicBezTo>
                  <a:pt x="-12007" y="452028"/>
                  <a:pt x="3271" y="552365"/>
                  <a:pt x="24384" y="182880"/>
                </a:cubicBezTo>
                <a:cubicBezTo>
                  <a:pt x="25117" y="170049"/>
                  <a:pt x="28548" y="156339"/>
                  <a:pt x="36576" y="146304"/>
                </a:cubicBezTo>
                <a:cubicBezTo>
                  <a:pt x="45730" y="134862"/>
                  <a:pt x="60046" y="128473"/>
                  <a:pt x="73152" y="121920"/>
                </a:cubicBezTo>
                <a:cubicBezTo>
                  <a:pt x="103166" y="106913"/>
                  <a:pt x="154784" y="102219"/>
                  <a:pt x="182880" y="97536"/>
                </a:cubicBezTo>
                <a:cubicBezTo>
                  <a:pt x="227584" y="101600"/>
                  <a:pt x="272555" y="103380"/>
                  <a:pt x="316992" y="109728"/>
                </a:cubicBezTo>
                <a:cubicBezTo>
                  <a:pt x="329714" y="111545"/>
                  <a:pt x="341211" y="118389"/>
                  <a:pt x="353568" y="121920"/>
                </a:cubicBezTo>
                <a:cubicBezTo>
                  <a:pt x="369680" y="126523"/>
                  <a:pt x="386286" y="129297"/>
                  <a:pt x="402336" y="134112"/>
                </a:cubicBezTo>
                <a:cubicBezTo>
                  <a:pt x="426955" y="141498"/>
                  <a:pt x="454102" y="144239"/>
                  <a:pt x="475488" y="158496"/>
                </a:cubicBezTo>
                <a:lnTo>
                  <a:pt x="548640" y="207264"/>
                </a:lnTo>
                <a:cubicBezTo>
                  <a:pt x="564896" y="231648"/>
                  <a:pt x="588141" y="252614"/>
                  <a:pt x="597408" y="280416"/>
                </a:cubicBezTo>
                <a:lnTo>
                  <a:pt x="621792" y="353568"/>
                </a:lnTo>
                <a:cubicBezTo>
                  <a:pt x="617728" y="438912"/>
                  <a:pt x="625158" y="525588"/>
                  <a:pt x="609600" y="609600"/>
                </a:cubicBezTo>
                <a:cubicBezTo>
                  <a:pt x="604264" y="638416"/>
                  <a:pt x="581554" y="662030"/>
                  <a:pt x="560832" y="682752"/>
                </a:cubicBezTo>
                <a:cubicBezTo>
                  <a:pt x="548640" y="694944"/>
                  <a:pt x="538602" y="709764"/>
                  <a:pt x="524256" y="719328"/>
                </a:cubicBezTo>
                <a:cubicBezTo>
                  <a:pt x="513081" y="726778"/>
                  <a:pt x="446302" y="741495"/>
                  <a:pt x="438912" y="743712"/>
                </a:cubicBezTo>
                <a:cubicBezTo>
                  <a:pt x="290498" y="788236"/>
                  <a:pt x="429397" y="752187"/>
                  <a:pt x="316992" y="780288"/>
                </a:cubicBezTo>
                <a:cubicBezTo>
                  <a:pt x="288544" y="776224"/>
                  <a:pt x="259372" y="775657"/>
                  <a:pt x="231648" y="768096"/>
                </a:cubicBezTo>
                <a:cubicBezTo>
                  <a:pt x="171109" y="751585"/>
                  <a:pt x="191886" y="747204"/>
                  <a:pt x="158496" y="707136"/>
                </a:cubicBezTo>
                <a:cubicBezTo>
                  <a:pt x="147458" y="693890"/>
                  <a:pt x="132506" y="684170"/>
                  <a:pt x="121920" y="670560"/>
                </a:cubicBezTo>
                <a:cubicBezTo>
                  <a:pt x="103928" y="647427"/>
                  <a:pt x="82419" y="625210"/>
                  <a:pt x="73152" y="597408"/>
                </a:cubicBezTo>
                <a:lnTo>
                  <a:pt x="48768" y="524256"/>
                </a:lnTo>
                <a:cubicBezTo>
                  <a:pt x="44704" y="495808"/>
                  <a:pt x="36576" y="467649"/>
                  <a:pt x="36576" y="438912"/>
                </a:cubicBezTo>
                <a:cubicBezTo>
                  <a:pt x="36576" y="361589"/>
                  <a:pt x="41768" y="284269"/>
                  <a:pt x="48768" y="207264"/>
                </a:cubicBezTo>
                <a:cubicBezTo>
                  <a:pt x="49932" y="194465"/>
                  <a:pt x="53831" y="181381"/>
                  <a:pt x="60960" y="170688"/>
                </a:cubicBezTo>
                <a:cubicBezTo>
                  <a:pt x="74442" y="150465"/>
                  <a:pt x="111621" y="120973"/>
                  <a:pt x="134112" y="109728"/>
                </a:cubicBezTo>
                <a:cubicBezTo>
                  <a:pt x="151603" y="100983"/>
                  <a:pt x="203831" y="89250"/>
                  <a:pt x="219456" y="85344"/>
                </a:cubicBezTo>
                <a:cubicBezTo>
                  <a:pt x="272288" y="89408"/>
                  <a:pt x="325871" y="87771"/>
                  <a:pt x="377952" y="97536"/>
                </a:cubicBezTo>
                <a:cubicBezTo>
                  <a:pt x="416657" y="104793"/>
                  <a:pt x="450910" y="176494"/>
                  <a:pt x="463296" y="195072"/>
                </a:cubicBezTo>
                <a:cubicBezTo>
                  <a:pt x="471424" y="207264"/>
                  <a:pt x="475488" y="223520"/>
                  <a:pt x="487680" y="231648"/>
                </a:cubicBezTo>
                <a:lnTo>
                  <a:pt x="560832" y="280416"/>
                </a:lnTo>
                <a:lnTo>
                  <a:pt x="597408" y="304800"/>
                </a:lnTo>
                <a:cubicBezTo>
                  <a:pt x="626933" y="393374"/>
                  <a:pt x="621792" y="352249"/>
                  <a:pt x="621792" y="42672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7" name="Flèche vers le bas 6">
            <a:extLst>
              <a:ext uri="{FF2B5EF4-FFF2-40B4-BE49-F238E27FC236}">
                <a16:creationId xmlns:a16="http://schemas.microsoft.com/office/drawing/2014/main" id="{B210CD6A-63FF-7D43-B33D-2E7ECB765FA3}"/>
              </a:ext>
            </a:extLst>
          </p:cNvPr>
          <p:cNvSpPr/>
          <p:nvPr/>
        </p:nvSpPr>
        <p:spPr>
          <a:xfrm>
            <a:off x="5522666" y="3279648"/>
            <a:ext cx="182880" cy="8656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8" name="Rectangle 7">
            <a:extLst>
              <a:ext uri="{FF2B5EF4-FFF2-40B4-BE49-F238E27FC236}">
                <a16:creationId xmlns:a16="http://schemas.microsoft.com/office/drawing/2014/main" id="{321CB86A-4B1A-9543-9084-2BC053677497}"/>
              </a:ext>
            </a:extLst>
          </p:cNvPr>
          <p:cNvSpPr/>
          <p:nvPr/>
        </p:nvSpPr>
        <p:spPr>
          <a:xfrm>
            <a:off x="4245704" y="4242816"/>
            <a:ext cx="3306290" cy="461665"/>
          </a:xfrm>
          <a:prstGeom prst="rect">
            <a:avLst/>
          </a:prstGeom>
        </p:spPr>
        <p:txBody>
          <a:bodyPr wrap="none">
            <a:spAutoFit/>
          </a:bodyPr>
          <a:lstStyle/>
          <a:p>
            <a:pPr>
              <a:spcAft>
                <a:spcPts val="0"/>
              </a:spcAft>
            </a:pPr>
            <a:r>
              <a:rPr lang="fr-FR" sz="2400" b="1" dirty="0">
                <a:ea typeface="Times New Roman" panose="02020603050405020304" pitchFamily="18" charset="0"/>
                <a:cs typeface="Arial" panose="020B0604020202020204" pitchFamily="34" charset="0"/>
              </a:rPr>
              <a:t>L’addition, l’opposition ?</a:t>
            </a:r>
            <a:endParaRPr lang="fr-FR" sz="2400" b="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5272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2F64C9-C689-CF4F-AA43-ACD640757C30}"/>
              </a:ext>
            </a:extLst>
          </p:cNvPr>
          <p:cNvSpPr/>
          <p:nvPr/>
        </p:nvSpPr>
        <p:spPr>
          <a:xfrm>
            <a:off x="975360" y="1240459"/>
            <a:ext cx="10314432" cy="3970318"/>
          </a:xfrm>
          <a:prstGeom prst="rect">
            <a:avLst/>
          </a:prstGeom>
        </p:spPr>
        <p:txBody>
          <a:bodyPr wrap="square">
            <a:spAutoFit/>
          </a:bodyPr>
          <a:lstStyle/>
          <a:p>
            <a:pPr>
              <a:spcAft>
                <a:spcPts val="0"/>
              </a:spcAft>
            </a:pPr>
            <a:r>
              <a:rPr lang="fr-FR" sz="2800" b="1" dirty="0">
                <a:ea typeface="Times New Roman" panose="02020603050405020304" pitchFamily="18" charset="0"/>
                <a:cs typeface="Arial" panose="020B0604020202020204" pitchFamily="34" charset="0"/>
              </a:rPr>
              <a:t>Langue maternelle / langues étrangères  </a:t>
            </a:r>
          </a:p>
          <a:p>
            <a:pPr>
              <a:spcAft>
                <a:spcPts val="0"/>
              </a:spcAft>
            </a:pPr>
            <a:endParaRPr lang="fr-FR" sz="2800" dirty="0">
              <a:ea typeface="Times New Roman" panose="02020603050405020304" pitchFamily="18" charset="0"/>
              <a:cs typeface="Arial" panose="020B0604020202020204" pitchFamily="34" charset="0"/>
            </a:endParaRPr>
          </a:p>
          <a:p>
            <a:pPr>
              <a:spcAft>
                <a:spcPts val="0"/>
              </a:spcAft>
            </a:pPr>
            <a:r>
              <a:rPr lang="fr-FR" sz="2800" dirty="0">
                <a:ea typeface="Times New Roman" panose="02020603050405020304" pitchFamily="18" charset="0"/>
                <a:cs typeface="Arial" panose="020B0604020202020204" pitchFamily="34" charset="0"/>
              </a:rPr>
              <a:t>Sont enseignées à partir de l’étude du système linguistique</a:t>
            </a:r>
          </a:p>
          <a:p>
            <a:pPr>
              <a:spcAft>
                <a:spcPts val="0"/>
              </a:spcAft>
            </a:pPr>
            <a:r>
              <a:rPr lang="fr-FR" sz="2800" dirty="0">
                <a:ea typeface="Times New Roman" panose="02020603050405020304" pitchFamily="18" charset="0"/>
                <a:cs typeface="Arial" panose="020B0604020202020204" pitchFamily="34" charset="0"/>
              </a:rPr>
              <a:t>                            </a:t>
            </a:r>
          </a:p>
          <a:p>
            <a:pPr>
              <a:spcAft>
                <a:spcPts val="0"/>
              </a:spcAft>
            </a:pPr>
            <a:r>
              <a:rPr lang="fr-FR" sz="2800" b="1" dirty="0">
                <a:ea typeface="Times New Roman" panose="02020603050405020304" pitchFamily="18" charset="0"/>
                <a:cs typeface="Arial" panose="020B0604020202020204" pitchFamily="34" charset="0"/>
              </a:rPr>
              <a:t>                                                                      Système phonologique</a:t>
            </a:r>
          </a:p>
          <a:p>
            <a:pPr>
              <a:spcAft>
                <a:spcPts val="0"/>
              </a:spcAft>
            </a:pPr>
            <a:r>
              <a:rPr lang="fr-FR" sz="2800" b="1" dirty="0">
                <a:ea typeface="Times New Roman" panose="02020603050405020304" pitchFamily="18" charset="0"/>
                <a:cs typeface="Arial" panose="020B0604020202020204" pitchFamily="34" charset="0"/>
              </a:rPr>
              <a:t>                                                                      Système </a:t>
            </a:r>
            <a:r>
              <a:rPr lang="fr-FR" sz="2800" b="1" dirty="0" err="1">
                <a:ea typeface="Times New Roman" panose="02020603050405020304" pitchFamily="18" charset="0"/>
                <a:cs typeface="Arial" panose="020B0604020202020204" pitchFamily="34" charset="0"/>
              </a:rPr>
              <a:t>morpho-syntaxique</a:t>
            </a:r>
            <a:r>
              <a:rPr lang="fr-FR" sz="2800" b="1" dirty="0">
                <a:ea typeface="Times New Roman" panose="02020603050405020304" pitchFamily="18" charset="0"/>
                <a:cs typeface="Arial" panose="020B0604020202020204" pitchFamily="34" charset="0"/>
              </a:rPr>
              <a:t>  </a:t>
            </a:r>
          </a:p>
          <a:p>
            <a:pPr>
              <a:spcAft>
                <a:spcPts val="0"/>
              </a:spcAft>
            </a:pPr>
            <a:r>
              <a:rPr lang="fr-FR" sz="2800" b="1" dirty="0">
                <a:ea typeface="Times New Roman" panose="02020603050405020304" pitchFamily="18" charset="0"/>
                <a:cs typeface="Arial" panose="020B0604020202020204" pitchFamily="34" charset="0"/>
              </a:rPr>
              <a:t>                                                                      Système lexical</a:t>
            </a:r>
          </a:p>
          <a:p>
            <a:pPr>
              <a:spcAft>
                <a:spcPts val="0"/>
              </a:spcAft>
            </a:pPr>
            <a:r>
              <a:rPr lang="fr-FR" sz="2800" b="1" dirty="0">
                <a:ea typeface="Times New Roman" panose="02020603050405020304" pitchFamily="18" charset="0"/>
                <a:cs typeface="Arial" panose="020B0604020202020204" pitchFamily="34" charset="0"/>
              </a:rPr>
              <a:t>                                                                      Système énonciatif </a:t>
            </a:r>
          </a:p>
          <a:p>
            <a:pPr>
              <a:spcAft>
                <a:spcPts val="0"/>
              </a:spcAft>
            </a:pPr>
            <a:r>
              <a:rPr lang="fr-FR" sz="2800" b="1" dirty="0">
                <a:ea typeface="Times New Roman" panose="02020603050405020304" pitchFamily="18" charset="0"/>
                <a:cs typeface="Arial" panose="020B0604020202020204" pitchFamily="34" charset="0"/>
              </a:rPr>
              <a:t>                                                                      Système pragmatique </a:t>
            </a:r>
            <a:endParaRPr lang="fr-FR" sz="2800" b="1" dirty="0">
              <a:ea typeface="Calibri" panose="020F0502020204030204" pitchFamily="34" charset="0"/>
              <a:cs typeface="Arial" panose="020B0604020202020204" pitchFamily="34" charset="0"/>
            </a:endParaRPr>
          </a:p>
        </p:txBody>
      </p:sp>
      <p:pic>
        <p:nvPicPr>
          <p:cNvPr id="4" name="Image 3">
            <a:extLst>
              <a:ext uri="{FF2B5EF4-FFF2-40B4-BE49-F238E27FC236}">
                <a16:creationId xmlns:a16="http://schemas.microsoft.com/office/drawing/2014/main" id="{A4AA2946-BD34-EC49-A623-E9C7CD4594E2}"/>
              </a:ext>
            </a:extLst>
          </p:cNvPr>
          <p:cNvPicPr>
            <a:picLocks noChangeAspect="1"/>
          </p:cNvPicPr>
          <p:nvPr/>
        </p:nvPicPr>
        <p:blipFill>
          <a:blip r:embed="rId2"/>
          <a:stretch>
            <a:fillRect/>
          </a:stretch>
        </p:blipFill>
        <p:spPr>
          <a:xfrm>
            <a:off x="1149096" y="2876550"/>
            <a:ext cx="4690872" cy="3097530"/>
          </a:xfrm>
          <a:prstGeom prst="rect">
            <a:avLst/>
          </a:prstGeom>
        </p:spPr>
      </p:pic>
    </p:spTree>
    <p:extLst>
      <p:ext uri="{BB962C8B-B14F-4D97-AF65-F5344CB8AC3E}">
        <p14:creationId xmlns:p14="http://schemas.microsoft.com/office/powerpoint/2010/main" val="283469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C4716C-AD22-8C44-86B1-9FE65C673187}"/>
              </a:ext>
            </a:extLst>
          </p:cNvPr>
          <p:cNvSpPr/>
          <p:nvPr/>
        </p:nvSpPr>
        <p:spPr>
          <a:xfrm>
            <a:off x="926592" y="780484"/>
            <a:ext cx="10741152" cy="5632311"/>
          </a:xfrm>
          <a:prstGeom prst="rect">
            <a:avLst/>
          </a:prstGeom>
        </p:spPr>
        <p:txBody>
          <a:bodyPr wrap="square">
            <a:spAutoFit/>
          </a:bodyPr>
          <a:lstStyle/>
          <a:p>
            <a:pPr algn="just">
              <a:spcAft>
                <a:spcPts val="0"/>
              </a:spcAft>
            </a:pPr>
            <a:r>
              <a:rPr lang="fr-FR" sz="2400" dirty="0">
                <a:ea typeface="Times New Roman" panose="02020603050405020304" pitchFamily="18" charset="0"/>
                <a:cs typeface="Arial" panose="020B0604020202020204" pitchFamily="34" charset="0"/>
              </a:rPr>
              <a:t>L’enseignement des langues accorde une place importante à l’étude du système morphologique  afin de maitriser l’aspect écrit de la langue </a:t>
            </a:r>
          </a:p>
          <a:p>
            <a:pPr algn="just">
              <a:spcAft>
                <a:spcPts val="0"/>
              </a:spcAft>
            </a:pPr>
            <a:endParaRPr lang="fr-FR" sz="2400" dirty="0">
              <a:ea typeface="Times New Roman" panose="02020603050405020304" pitchFamily="18" charset="0"/>
              <a:cs typeface="Arial" panose="020B0604020202020204" pitchFamily="34" charset="0"/>
            </a:endParaRPr>
          </a:p>
          <a:p>
            <a:pPr algn="just">
              <a:spcAft>
                <a:spcPts val="0"/>
              </a:spcAft>
            </a:pPr>
            <a:endParaRPr lang="fr-FR" sz="2400" dirty="0">
              <a:ea typeface="Calibri" panose="020F0502020204030204" pitchFamily="34" charset="0"/>
              <a:cs typeface="Arial" panose="020B0604020202020204" pitchFamily="34" charset="0"/>
            </a:endParaRPr>
          </a:p>
          <a:p>
            <a:pPr algn="just">
              <a:spcAft>
                <a:spcPts val="0"/>
              </a:spcAft>
            </a:pPr>
            <a:r>
              <a:rPr lang="fr-FR" sz="2400" b="1" dirty="0">
                <a:ea typeface="Calibri" panose="020F0502020204030204" pitchFamily="34" charset="0"/>
                <a:cs typeface="Arial" panose="020B0604020202020204" pitchFamily="34" charset="0"/>
              </a:rPr>
              <a:t>                   Une présentation principalement analytique de la langue </a:t>
            </a: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r>
              <a:rPr lang="fr-FR" sz="2400" b="1" dirty="0">
                <a:ea typeface="Calibri" panose="020F0502020204030204" pitchFamily="34" charset="0"/>
                <a:cs typeface="Arial" panose="020B0604020202020204" pitchFamily="34" charset="0"/>
              </a:rPr>
              <a:t>                                      Systématique de la langue écrite </a:t>
            </a: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a:p>
            <a:pPr algn="just">
              <a:spcAft>
                <a:spcPts val="0"/>
              </a:spcAft>
            </a:pPr>
            <a:endParaRPr lang="fr-FR" sz="2400" b="1" dirty="0">
              <a:ea typeface="Calibri" panose="020F0502020204030204" pitchFamily="34" charset="0"/>
              <a:cs typeface="Arial" panose="020B0604020202020204" pitchFamily="34" charset="0"/>
            </a:endParaRPr>
          </a:p>
        </p:txBody>
      </p:sp>
      <p:sp>
        <p:nvSpPr>
          <p:cNvPr id="3" name="Flèche vers le bas 2">
            <a:extLst>
              <a:ext uri="{FF2B5EF4-FFF2-40B4-BE49-F238E27FC236}">
                <a16:creationId xmlns:a16="http://schemas.microsoft.com/office/drawing/2014/main" id="{D1F41438-0330-4347-AC85-5C649D6ABAD9}"/>
              </a:ext>
            </a:extLst>
          </p:cNvPr>
          <p:cNvSpPr/>
          <p:nvPr/>
        </p:nvSpPr>
        <p:spPr>
          <a:xfrm>
            <a:off x="5413248" y="2913888"/>
            <a:ext cx="231648" cy="9753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4605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3">
            <a:extLst>
              <a:ext uri="{FF2B5EF4-FFF2-40B4-BE49-F238E27FC236}">
                <a16:creationId xmlns:a16="http://schemas.microsoft.com/office/drawing/2014/main" id="{B31CEF32-C4B6-0244-96CD-DEF114E5B95E}"/>
              </a:ext>
            </a:extLst>
          </p:cNvPr>
          <p:cNvSpPr txBox="1">
            <a:spLocks/>
          </p:cNvSpPr>
          <p:nvPr/>
        </p:nvSpPr>
        <p:spPr>
          <a:xfrm>
            <a:off x="579120" y="589008"/>
            <a:ext cx="10600944" cy="512904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fr-FR" sz="2000" b="1" dirty="0">
                <a:latin typeface="+mj-lt"/>
              </a:rPr>
              <a:t>       </a:t>
            </a:r>
          </a:p>
          <a:p>
            <a:pPr algn="just">
              <a:lnSpc>
                <a:spcPct val="160000"/>
              </a:lnSpc>
              <a:buFont typeface="Arial" panose="020B0604020202020204" pitchFamily="34" charset="0"/>
              <a:buNone/>
            </a:pPr>
            <a:r>
              <a:rPr lang="fr-FR" sz="3200" dirty="0"/>
              <a:t>            Les travaux linguistiques se sont surtout occupés des descriptions des langues établissant des grammaires de prédiction  dans le cas de l’école générative, c'est donc dans son but fournir des descriptions des données et en faire connaitre le règles que la linguistique peut contribuer à l’enseignement , car il est certain qu’il ne peut y avoir de progrès systématique , d’apprentissage d’une langue sans référence a la connaissance   que la linguistique peut nous en procurer . C est en définitive  l’étude  linguistique qui est responsable de déterminer comment décrire ce que nous allons enseigner . </a:t>
            </a:r>
          </a:p>
          <a:p>
            <a:pPr>
              <a:buFont typeface="Arial" panose="020B0604020202020204" pitchFamily="34" charset="0"/>
              <a:buNone/>
            </a:pPr>
            <a:r>
              <a:rPr lang="fr-FR" sz="2400" b="1" dirty="0">
                <a:latin typeface="+mj-lt"/>
              </a:rPr>
              <a:t> </a:t>
            </a:r>
          </a:p>
        </p:txBody>
      </p:sp>
    </p:spTree>
    <p:extLst>
      <p:ext uri="{BB962C8B-B14F-4D97-AF65-F5344CB8AC3E}">
        <p14:creationId xmlns:p14="http://schemas.microsoft.com/office/powerpoint/2010/main" val="209213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5C6782-FFD6-BC4C-9892-ACB78B0F9174}"/>
              </a:ext>
            </a:extLst>
          </p:cNvPr>
          <p:cNvSpPr/>
          <p:nvPr/>
        </p:nvSpPr>
        <p:spPr>
          <a:xfrm>
            <a:off x="377952" y="391912"/>
            <a:ext cx="11277600" cy="5693866"/>
          </a:xfrm>
          <a:prstGeom prst="rect">
            <a:avLst/>
          </a:prstGeom>
        </p:spPr>
        <p:txBody>
          <a:bodyPr wrap="square">
            <a:spAutoFit/>
          </a:bodyPr>
          <a:lstStyle/>
          <a:p>
            <a:pPr algn="just"/>
            <a:r>
              <a:rPr lang="fr-FR" sz="2800" b="1" dirty="0"/>
              <a:t>L1: langue maternelle</a:t>
            </a:r>
            <a:r>
              <a:rPr lang="fr-FR" sz="2800" dirty="0"/>
              <a:t>: langue que l’enfant apprend de son entourage (d’au moins un parent).</a:t>
            </a:r>
          </a:p>
          <a:p>
            <a:pPr algn="just"/>
            <a:endParaRPr lang="fr-FR" sz="2800" dirty="0"/>
          </a:p>
          <a:p>
            <a:pPr algn="just"/>
            <a:r>
              <a:rPr lang="fr-FR" sz="2800" b="1" dirty="0"/>
              <a:t>L2: langue étrangère</a:t>
            </a:r>
            <a:r>
              <a:rPr lang="fr-FR" sz="2800" dirty="0"/>
              <a:t>, langue seconde, autre langue apprise que la langue maternelle.</a:t>
            </a:r>
          </a:p>
          <a:p>
            <a:pPr algn="just"/>
            <a:endParaRPr lang="fr-FR" sz="2800" dirty="0"/>
          </a:p>
          <a:p>
            <a:pPr algn="just"/>
            <a:r>
              <a:rPr lang="fr-FR" sz="2800" b="1" dirty="0"/>
              <a:t>Francophone majoritaire</a:t>
            </a:r>
            <a:r>
              <a:rPr lang="fr-FR" sz="2800" dirty="0"/>
              <a:t>: francophone qui vit dans un pays/une région où le français est la langue parlée (Français vivant en France).</a:t>
            </a:r>
          </a:p>
          <a:p>
            <a:pPr algn="just"/>
            <a:endParaRPr lang="fr-FR" sz="2800" dirty="0"/>
          </a:p>
          <a:p>
            <a:pPr algn="just"/>
            <a:r>
              <a:rPr lang="fr-FR" sz="2800" b="1" dirty="0"/>
              <a:t>Francophone</a:t>
            </a:r>
            <a:r>
              <a:rPr lang="fr-FR" sz="2800" dirty="0"/>
              <a:t> </a:t>
            </a:r>
            <a:r>
              <a:rPr lang="fr-FR" sz="2800" b="1" dirty="0"/>
              <a:t>minoritaire</a:t>
            </a:r>
            <a:r>
              <a:rPr lang="fr-FR" sz="2800" dirty="0"/>
              <a:t>: francophone qui parle le français à l’école ou à la maison, mais une autre langue le reste du temps.  </a:t>
            </a:r>
          </a:p>
          <a:p>
            <a:pPr algn="just"/>
            <a:r>
              <a:rPr lang="fr-FR" sz="2800" dirty="0"/>
              <a:t>     -Exemple: les Franco-ontariens parlent français à la maison et                            </a:t>
            </a:r>
          </a:p>
          <a:p>
            <a:pPr algn="just"/>
            <a:r>
              <a:rPr lang="fr-FR" sz="2800" dirty="0"/>
              <a:t>      l’anglais dans leur vie quotidienne</a:t>
            </a:r>
            <a:r>
              <a:rPr lang="fr-FR" dirty="0"/>
              <a:t>.</a:t>
            </a:r>
            <a:endParaRPr lang="en-CA" dirty="0"/>
          </a:p>
        </p:txBody>
      </p:sp>
    </p:spTree>
    <p:extLst>
      <p:ext uri="{BB962C8B-B14F-4D97-AF65-F5344CB8AC3E}">
        <p14:creationId xmlns:p14="http://schemas.microsoft.com/office/powerpoint/2010/main" val="95198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6181F688-2506-EF4C-A720-E9D74C096D31}"/>
              </a:ext>
            </a:extLst>
          </p:cNvPr>
          <p:cNvSpPr txBox="1">
            <a:spLocks/>
          </p:cNvSpPr>
          <p:nvPr/>
        </p:nvSpPr>
        <p:spPr>
          <a:xfrm>
            <a:off x="653034" y="444673"/>
            <a:ext cx="7886700" cy="115212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t>Conditions d’apprentissage </a:t>
            </a:r>
            <a:endParaRPr lang="fr-FR" dirty="0"/>
          </a:p>
        </p:txBody>
      </p:sp>
      <p:sp>
        <p:nvSpPr>
          <p:cNvPr id="3" name="Content Placeholder 4">
            <a:extLst>
              <a:ext uri="{FF2B5EF4-FFF2-40B4-BE49-F238E27FC236}">
                <a16:creationId xmlns:a16="http://schemas.microsoft.com/office/drawing/2014/main" id="{B6941EFF-9F7E-9247-805F-E424AC1E2759}"/>
              </a:ext>
            </a:extLst>
          </p:cNvPr>
          <p:cNvSpPr txBox="1">
            <a:spLocks/>
          </p:cNvSpPr>
          <p:nvPr/>
        </p:nvSpPr>
        <p:spPr>
          <a:xfrm>
            <a:off x="1078288" y="1303049"/>
            <a:ext cx="10345616" cy="518457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Conditions « intérieures » communes à tous les locuteurs</a:t>
            </a:r>
          </a:p>
          <a:p>
            <a:pPr lvl="1"/>
            <a:r>
              <a:rPr lang="fr-FR"/>
              <a:t>Parties de la parole dans le cerveau</a:t>
            </a:r>
          </a:p>
          <a:p>
            <a:pPr lvl="1"/>
            <a:r>
              <a:rPr lang="fr-FR"/>
              <a:t>Organes de la parole (larynx, cordes vocales, palais, nez, langue…)</a:t>
            </a:r>
          </a:p>
          <a:p>
            <a:r>
              <a:rPr lang="fr-FR"/>
              <a:t>Conditions individuelles</a:t>
            </a:r>
          </a:p>
          <a:p>
            <a:pPr lvl="1"/>
            <a:r>
              <a:rPr lang="fr-FR"/>
              <a:t>QI, Type d’intelligence (auditive, visuelle…)</a:t>
            </a:r>
          </a:p>
          <a:p>
            <a:pPr lvl="1"/>
            <a:r>
              <a:rPr lang="fr-FR">
                <a:solidFill>
                  <a:srgbClr val="7030A0"/>
                </a:solidFill>
              </a:rPr>
              <a:t>Motivation, stratégies d’apprentissage, intérêt…</a:t>
            </a:r>
          </a:p>
          <a:p>
            <a:pPr lvl="1"/>
            <a:r>
              <a:rPr lang="fr-FR">
                <a:solidFill>
                  <a:srgbClr val="7030A0"/>
                </a:solidFill>
              </a:rPr>
              <a:t>Expérience avec la langue, avec d’autres langues</a:t>
            </a:r>
          </a:p>
          <a:p>
            <a:r>
              <a:rPr lang="fr-FR"/>
              <a:t>Conditions extérieures</a:t>
            </a:r>
          </a:p>
          <a:p>
            <a:pPr lvl="1"/>
            <a:r>
              <a:rPr lang="fr-FR">
                <a:solidFill>
                  <a:srgbClr val="FF0000"/>
                </a:solidFill>
              </a:rPr>
              <a:t>Nombre d’heures de pratique, répétitions </a:t>
            </a:r>
          </a:p>
          <a:p>
            <a:pPr lvl="1"/>
            <a:r>
              <a:rPr lang="fr-FR">
                <a:solidFill>
                  <a:srgbClr val="FF0000"/>
                </a:solidFill>
              </a:rPr>
              <a:t>Niveau de l’enseignement par rapport à celui de l’apprenant</a:t>
            </a:r>
          </a:p>
          <a:p>
            <a:pPr lvl="1"/>
            <a:r>
              <a:rPr lang="fr-FR">
                <a:solidFill>
                  <a:srgbClr val="FF0000"/>
                </a:solidFill>
              </a:rPr>
              <a:t>Méthodes d’enseignement, qualifications des enseignants</a:t>
            </a:r>
          </a:p>
          <a:p>
            <a:pPr lvl="1"/>
            <a:r>
              <a:rPr lang="fr-FR">
                <a:solidFill>
                  <a:srgbClr val="FF0000"/>
                </a:solidFill>
              </a:rPr>
              <a:t>Conditions favorisant l’apprentissage…</a:t>
            </a:r>
            <a:endParaRPr lang="en-CA" dirty="0">
              <a:solidFill>
                <a:srgbClr val="FF0000"/>
              </a:solidFill>
            </a:endParaRPr>
          </a:p>
        </p:txBody>
      </p:sp>
    </p:spTree>
    <p:extLst>
      <p:ext uri="{BB962C8B-B14F-4D97-AF65-F5344CB8AC3E}">
        <p14:creationId xmlns:p14="http://schemas.microsoft.com/office/powerpoint/2010/main" val="34357141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340</Words>
  <Application>Microsoft Macintosh PowerPoint</Application>
  <PresentationFormat>Grand écran</PresentationFormat>
  <Paragraphs>56</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Times New Roman</vt:lpstr>
      <vt:lpstr>Thème Office</vt:lpstr>
      <vt:lpstr>Cours de Linguistique appliquée          3ème année PES Langue Française, ENS Sétif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Linguistique appliquée          4ème année PES Langue Française, ENS Sétif   </dc:title>
  <dc:creator>Microsoft Office User</dc:creator>
  <cp:lastModifiedBy>esperansaaurar@gmail.com</cp:lastModifiedBy>
  <cp:revision>8</cp:revision>
  <dcterms:created xsi:type="dcterms:W3CDTF">2023-04-27T08:54:30Z</dcterms:created>
  <dcterms:modified xsi:type="dcterms:W3CDTF">2023-04-28T11:50:54Z</dcterms:modified>
</cp:coreProperties>
</file>