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3" r:id="rId3"/>
    <p:sldId id="308" r:id="rId4"/>
    <p:sldId id="302" r:id="rId5"/>
    <p:sldId id="338" r:id="rId6"/>
    <p:sldId id="339" r:id="rId7"/>
    <p:sldId id="353" r:id="rId8"/>
    <p:sldId id="333" r:id="rId9"/>
    <p:sldId id="334" r:id="rId10"/>
    <p:sldId id="355" r:id="rId11"/>
    <p:sldId id="354" r:id="rId12"/>
    <p:sldId id="335" r:id="rId13"/>
    <p:sldId id="356" r:id="rId14"/>
    <p:sldId id="336" r:id="rId15"/>
    <p:sldId id="337" r:id="rId16"/>
    <p:sldId id="288" r:id="rId17"/>
    <p:sldId id="289" r:id="rId18"/>
    <p:sldId id="290" r:id="rId19"/>
    <p:sldId id="357" r:id="rId20"/>
    <p:sldId id="291" r:id="rId21"/>
    <p:sldId id="287" r:id="rId22"/>
    <p:sldId id="297" r:id="rId23"/>
    <p:sldId id="341" r:id="rId24"/>
    <p:sldId id="292" r:id="rId25"/>
    <p:sldId id="309" r:id="rId26"/>
    <p:sldId id="364" r:id="rId27"/>
    <p:sldId id="389" r:id="rId28"/>
    <p:sldId id="390" r:id="rId29"/>
    <p:sldId id="395" r:id="rId30"/>
    <p:sldId id="351" r:id="rId31"/>
    <p:sldId id="314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982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C26C-96E2-466E-A4F3-C5704D9046D1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0B62-E8A3-4541-BA44-BE03014D59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+mj-lt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0B62-E8A3-4541-BA44-BE03014D59F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4753-619A-4793-93B7-2771E2197D38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17DF-9225-4425-A873-B2DF0AD22B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87600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fr-FR" sz="4000" dirty="0"/>
              <a:t>SEMIOLOGIE ENDOCRINIENNE</a:t>
            </a:r>
          </a:p>
        </p:txBody>
      </p:sp>
      <p:sp>
        <p:nvSpPr>
          <p:cNvPr id="3075" name="Sous-titre 5"/>
          <p:cNvSpPr>
            <a:spLocks noGrp="1"/>
          </p:cNvSpPr>
          <p:nvPr>
            <p:ph type="subTitle" idx="1"/>
          </p:nvPr>
        </p:nvSpPr>
        <p:spPr>
          <a:xfrm>
            <a:off x="1371600" y="4743450"/>
            <a:ext cx="6400800" cy="10429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/>
              <a:t>Pr Boudaoud. K</a:t>
            </a:r>
          </a:p>
          <a:p>
            <a:pPr>
              <a:spcBef>
                <a:spcPct val="50000"/>
              </a:spcBef>
            </a:pPr>
            <a:r>
              <a:rPr lang="fr-FR" sz="2000"/>
              <a:t>Année 2019-2020</a:t>
            </a:r>
          </a:p>
        </p:txBody>
      </p:sp>
      <p:sp>
        <p:nvSpPr>
          <p:cNvPr id="4" name="Sous-titre 5"/>
          <p:cNvSpPr txBox="1">
            <a:spLocks/>
          </p:cNvSpPr>
          <p:nvPr/>
        </p:nvSpPr>
        <p:spPr bwMode="auto">
          <a:xfrm>
            <a:off x="1143000" y="357188"/>
            <a:ext cx="6400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000" kern="0" dirty="0">
                <a:latin typeface="+mn-lt"/>
              </a:rPr>
              <a:t>Travaux Dirigés (TD)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2000" kern="0" dirty="0">
                <a:latin typeface="+mn-lt"/>
              </a:rPr>
              <a:t>Module d’Endocrinologie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2000" kern="0" dirty="0">
                <a:latin typeface="+mn-lt"/>
              </a:rPr>
              <a:t>5</a:t>
            </a:r>
            <a:r>
              <a:rPr lang="fr-FR" sz="2000" kern="0" baseline="30000" dirty="0">
                <a:latin typeface="+mn-lt"/>
              </a:rPr>
              <a:t>ème</a:t>
            </a:r>
            <a:r>
              <a:rPr lang="fr-FR" sz="2000" kern="0" dirty="0">
                <a:latin typeface="+mn-lt"/>
              </a:rPr>
              <a:t> année médecine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471488"/>
            <a:ext cx="79057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090" y="2786058"/>
            <a:ext cx="7812000" cy="33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428604"/>
            <a:ext cx="878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2800" b="1" dirty="0"/>
              <a:t>APELINE</a:t>
            </a:r>
          </a:p>
          <a:p>
            <a:pPr>
              <a:spcAft>
                <a:spcPts val="600"/>
              </a:spcAft>
              <a:buFont typeface="Wingdings"/>
              <a:buChar char="Ø"/>
            </a:pPr>
            <a:r>
              <a:rPr lang="fr-FR" b="1" dirty="0"/>
              <a:t> Rôle dans le métabolisme énergétique. </a:t>
            </a:r>
          </a:p>
          <a:p>
            <a:pPr>
              <a:spcAft>
                <a:spcPts val="600"/>
              </a:spcAft>
              <a:buFont typeface="Wingdings"/>
              <a:buChar char="Ø"/>
            </a:pPr>
            <a:r>
              <a:rPr lang="fr-FR" b="1" dirty="0"/>
              <a:t>Contrôle le métabolisme glucidique et lipidique. </a:t>
            </a:r>
          </a:p>
          <a:p>
            <a:pPr>
              <a:spcAft>
                <a:spcPts val="600"/>
              </a:spcAft>
              <a:buFont typeface="Wingdings"/>
              <a:buChar char="Ø"/>
            </a:pPr>
            <a:r>
              <a:rPr lang="fr-FR" b="1" dirty="0"/>
              <a:t> Régulation de la prise hydrique et alimentaire. </a:t>
            </a:r>
          </a:p>
          <a:p>
            <a:pPr>
              <a:spcAft>
                <a:spcPts val="600"/>
              </a:spcAft>
              <a:buFont typeface="Wingdings"/>
              <a:buChar char="Ø"/>
            </a:pPr>
            <a:r>
              <a:rPr lang="fr-FR" b="1" dirty="0"/>
              <a:t>Rôle dans l’homéostasie cardio-vasculaire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8000"/>
          </a:xfrm>
        </p:spPr>
        <p:txBody>
          <a:bodyPr>
            <a:normAutofit/>
          </a:bodyPr>
          <a:lstStyle/>
          <a:p>
            <a:r>
              <a:rPr lang="fr-FR" sz="3600" dirty="0"/>
              <a:t>Système </a:t>
            </a:r>
            <a:r>
              <a:rPr lang="fr-FR" sz="3600" dirty="0" err="1"/>
              <a:t>incrétine</a:t>
            </a:r>
            <a:r>
              <a:rPr lang="fr-FR" sz="3600" dirty="0"/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98525"/>
            <a:ext cx="7205693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143108" y="928670"/>
            <a:ext cx="1692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Bol alimentaire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30" y="1285860"/>
            <a:ext cx="16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Tractus GI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9664" y="2500306"/>
            <a:ext cx="234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Innervation neuronale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42976" y="3214686"/>
            <a:ext cx="118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↓Vidange gastrique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57554" y="6357958"/>
            <a:ext cx="97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Satiété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71868" y="1745430"/>
            <a:ext cx="1800000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GLP-1/Cellule NE Iléum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A037D0-AD8D-4639-AFF6-13E77941FE35}" type="slidenum">
              <a:rPr lang="fr-F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r-FR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785813"/>
            <a:ext cx="69945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42875"/>
            <a:ext cx="8229600" cy="5762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28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Incrétines</a:t>
            </a:r>
            <a:r>
              <a:rPr lang="fr-FR" sz="28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synthèse : Mécanisme d’action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88000" cy="725470"/>
          </a:xfrm>
        </p:spPr>
        <p:txBody>
          <a:bodyPr>
            <a:normAutofit/>
          </a:bodyPr>
          <a:lstStyle/>
          <a:p>
            <a:r>
              <a:rPr lang="fr-FR" sz="3600" b="1" dirty="0"/>
              <a:t>Système Rénine-Angiotensine-Aldostérone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923948"/>
            <a:ext cx="79708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84000"/>
          </a:xfrm>
        </p:spPr>
        <p:txBody>
          <a:bodyPr>
            <a:normAutofit/>
          </a:bodyPr>
          <a:lstStyle/>
          <a:p>
            <a:r>
              <a:rPr lang="fr-FR" sz="3800" b="1" dirty="0"/>
              <a:t>Aldostérone en pathologie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06" y="1624811"/>
            <a:ext cx="4356000" cy="86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 lnSpcReduction="10000"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Hypersécrétion : </a:t>
            </a:r>
            <a:r>
              <a:rPr lang="fr-FR" sz="2800" dirty="0" err="1">
                <a:solidFill>
                  <a:schemeClr val="accent6">
                    <a:lumMod val="50000"/>
                  </a:schemeClr>
                </a:solidFill>
              </a:rPr>
              <a:t>Hyperaldostéronisme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406" y="2442388"/>
            <a:ext cx="4356000" cy="284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fr-FR" dirty="0"/>
              <a:t>HTA</a:t>
            </a:r>
          </a:p>
          <a:p>
            <a:r>
              <a:rPr lang="fr-FR" dirty="0"/>
              <a:t>Hypokaliémie </a:t>
            </a:r>
          </a:p>
          <a:p>
            <a:r>
              <a:rPr lang="fr-FR" dirty="0"/>
              <a:t>Rapport Aldostérone/Rénine élevée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1624811"/>
            <a:ext cx="4356000" cy="86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Hyposécrétion : </a:t>
            </a:r>
            <a:r>
              <a:rPr lang="fr-FR" sz="2800" dirty="0" err="1">
                <a:solidFill>
                  <a:schemeClr val="accent6">
                    <a:lumMod val="50000"/>
                  </a:schemeClr>
                </a:solidFill>
              </a:rPr>
              <a:t>Hypoaldostéronisme</a:t>
            </a:r>
            <a:endParaRPr lang="fr-F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2442388"/>
            <a:ext cx="4356000" cy="284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dirty="0"/>
              <a:t>Souvent associé à un déficit en Cortisol</a:t>
            </a:r>
          </a:p>
          <a:p>
            <a:r>
              <a:rPr lang="fr-FR" dirty="0"/>
              <a:t>Hypotension </a:t>
            </a:r>
          </a:p>
          <a:p>
            <a:r>
              <a:rPr lang="fr-FR" dirty="0"/>
              <a:t>Déshydratation</a:t>
            </a:r>
          </a:p>
          <a:p>
            <a:r>
              <a:rPr lang="fr-FR" dirty="0"/>
              <a:t>hyperkaliémie</a:t>
            </a:r>
          </a:p>
          <a:p>
            <a:r>
              <a:rPr lang="fr-FR" dirty="0"/>
              <a:t>Risque de décès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4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</p:spPr>
        <p:txBody>
          <a:bodyPr/>
          <a:lstStyle/>
          <a:p>
            <a:pPr eaLnBrk="1" hangingPunct="1"/>
            <a:r>
              <a:rPr lang="fr-FR" sz="3600" b="1" dirty="0"/>
              <a:t>Système </a:t>
            </a:r>
            <a:r>
              <a:rPr lang="fr-FR" sz="3600" b="1" dirty="0" err="1"/>
              <a:t>hypothalamo</a:t>
            </a:r>
            <a:r>
              <a:rPr lang="fr-FR" sz="3600" b="1" dirty="0"/>
              <a:t>-hypophysaire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0"/>
            <a:ext cx="43195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ZoneTexte 4"/>
          <p:cNvSpPr txBox="1">
            <a:spLocks noChangeArrowheads="1"/>
          </p:cNvSpPr>
          <p:nvPr/>
        </p:nvSpPr>
        <p:spPr bwMode="auto">
          <a:xfrm>
            <a:off x="5857875" y="2171700"/>
            <a:ext cx="29289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63"/>
              </a:lnSpc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Antéhypophyse</a:t>
            </a:r>
          </a:p>
          <a:p>
            <a:pPr>
              <a:lnSpc>
                <a:spcPts val="2163"/>
              </a:lnSpc>
            </a:pPr>
            <a:r>
              <a:rPr lang="fr-FR" dirty="0"/>
              <a:t>5 types cellulaires</a:t>
            </a:r>
          </a:p>
          <a:p>
            <a:pPr>
              <a:lnSpc>
                <a:spcPts val="2163"/>
              </a:lnSpc>
              <a:spcAft>
                <a:spcPts val="600"/>
              </a:spcAft>
            </a:pPr>
            <a:r>
              <a:rPr lang="fr-FR" dirty="0"/>
              <a:t>sécrétant :</a:t>
            </a:r>
          </a:p>
          <a:p>
            <a:pPr>
              <a:lnSpc>
                <a:spcPts val="2163"/>
              </a:lnSpc>
              <a:spcAft>
                <a:spcPts val="300"/>
              </a:spcAft>
              <a:buFontTx/>
              <a:buChar char="-"/>
            </a:pPr>
            <a:r>
              <a:rPr lang="fr-FR" dirty="0"/>
              <a:t>Somatotrope GH</a:t>
            </a:r>
          </a:p>
          <a:p>
            <a:pPr>
              <a:lnSpc>
                <a:spcPts val="2163"/>
              </a:lnSpc>
              <a:spcAft>
                <a:spcPts val="300"/>
              </a:spcAft>
              <a:buFontTx/>
              <a:buChar char="-"/>
            </a:pPr>
            <a:r>
              <a:rPr lang="fr-FR" dirty="0" err="1"/>
              <a:t>Lactotrope</a:t>
            </a:r>
            <a:r>
              <a:rPr lang="fr-FR" dirty="0"/>
              <a:t> PRL</a:t>
            </a:r>
          </a:p>
          <a:p>
            <a:pPr>
              <a:lnSpc>
                <a:spcPts val="2163"/>
              </a:lnSpc>
              <a:spcAft>
                <a:spcPts val="300"/>
              </a:spcAft>
              <a:buFontTx/>
              <a:buChar char="-"/>
            </a:pPr>
            <a:r>
              <a:rPr lang="fr-FR" dirty="0"/>
              <a:t>Thyréotrope TSH</a:t>
            </a:r>
          </a:p>
          <a:p>
            <a:pPr>
              <a:lnSpc>
                <a:spcPts val="2163"/>
              </a:lnSpc>
              <a:spcAft>
                <a:spcPts val="300"/>
              </a:spcAft>
              <a:buFontTx/>
              <a:buChar char="-"/>
            </a:pPr>
            <a:r>
              <a:rPr lang="fr-FR" dirty="0"/>
              <a:t>Gonadotrope LH/FSH</a:t>
            </a:r>
          </a:p>
          <a:p>
            <a:pPr>
              <a:lnSpc>
                <a:spcPts val="2163"/>
              </a:lnSpc>
              <a:spcAft>
                <a:spcPts val="1200"/>
              </a:spcAft>
              <a:buFontTx/>
              <a:buChar char="-"/>
            </a:pPr>
            <a:r>
              <a:rPr lang="fr-FR" dirty="0"/>
              <a:t>Corticotrope ACTH</a:t>
            </a:r>
          </a:p>
          <a:p>
            <a:pPr>
              <a:lnSpc>
                <a:spcPts val="2163"/>
              </a:lnSpc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</a:rPr>
              <a:t>Posthypophyse</a:t>
            </a:r>
          </a:p>
          <a:p>
            <a:pPr>
              <a:lnSpc>
                <a:spcPts val="2163"/>
              </a:lnSpc>
              <a:buFontTx/>
              <a:buChar char="-"/>
            </a:pPr>
            <a:r>
              <a:rPr lang="fr-FR" dirty="0"/>
              <a:t>Hormone antidiurétique ADH</a:t>
            </a:r>
          </a:p>
          <a:p>
            <a:pPr>
              <a:lnSpc>
                <a:spcPts val="2163"/>
              </a:lnSpc>
              <a:buFontTx/>
              <a:buChar char="-"/>
            </a:pPr>
            <a:r>
              <a:rPr lang="fr-FR" dirty="0"/>
              <a:t>Ocytocine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57375" y="2833688"/>
            <a:ext cx="4000500" cy="285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857500" y="5500688"/>
            <a:ext cx="2928938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99" name="ZoneTexte 14"/>
          <p:cNvSpPr txBox="1">
            <a:spLocks noChangeArrowheads="1"/>
          </p:cNvSpPr>
          <p:nvPr/>
        </p:nvSpPr>
        <p:spPr bwMode="auto">
          <a:xfrm>
            <a:off x="3357563" y="6000750"/>
            <a:ext cx="17859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Lobe postérieur</a:t>
            </a:r>
          </a:p>
        </p:txBody>
      </p:sp>
      <p:sp>
        <p:nvSpPr>
          <p:cNvPr id="8200" name="ZoneTexte 15"/>
          <p:cNvSpPr txBox="1">
            <a:spLocks noChangeArrowheads="1"/>
          </p:cNvSpPr>
          <p:nvPr/>
        </p:nvSpPr>
        <p:spPr bwMode="auto">
          <a:xfrm>
            <a:off x="0" y="5130800"/>
            <a:ext cx="17859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Lobe antérieur</a:t>
            </a:r>
          </a:p>
        </p:txBody>
      </p:sp>
      <p:sp>
        <p:nvSpPr>
          <p:cNvPr id="8201" name="ZoneTexte 16"/>
          <p:cNvSpPr txBox="1">
            <a:spLocks noChangeArrowheads="1"/>
          </p:cNvSpPr>
          <p:nvPr/>
        </p:nvSpPr>
        <p:spPr bwMode="auto">
          <a:xfrm>
            <a:off x="2857500" y="5430838"/>
            <a:ext cx="857250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8202" name="ZoneTexte 17"/>
          <p:cNvSpPr txBox="1">
            <a:spLocks noChangeArrowheads="1"/>
          </p:cNvSpPr>
          <p:nvPr/>
        </p:nvSpPr>
        <p:spPr bwMode="auto">
          <a:xfrm>
            <a:off x="3500438" y="142875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dirty="0"/>
              <a:t>Facteurs de libération &amp; d’inhibition des hormones hypophysaires</a:t>
            </a:r>
          </a:p>
        </p:txBody>
      </p:sp>
      <p:cxnSp>
        <p:nvCxnSpPr>
          <p:cNvPr id="26" name="Connecteur droit 25"/>
          <p:cNvCxnSpPr>
            <a:stCxn id="8202" idx="2"/>
          </p:cNvCxnSpPr>
          <p:nvPr/>
        </p:nvCxnSpPr>
        <p:spPr>
          <a:xfrm rot="5400000">
            <a:off x="3932238" y="2644775"/>
            <a:ext cx="1138238" cy="158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r>
              <a:rPr lang="fr-FR" sz="4000" b="1"/>
              <a:t>Hypophyse: Radio-anatomie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928813"/>
            <a:ext cx="8358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ZoneTexte 3"/>
          <p:cNvSpPr txBox="1">
            <a:spLocks noChangeArrowheads="1"/>
          </p:cNvSpPr>
          <p:nvPr/>
        </p:nvSpPr>
        <p:spPr bwMode="auto">
          <a:xfrm>
            <a:off x="7215188" y="2428875"/>
            <a:ext cx="1143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Hypothalamus</a:t>
            </a:r>
          </a:p>
        </p:txBody>
      </p:sp>
      <p:sp>
        <p:nvSpPr>
          <p:cNvPr id="10245" name="ZoneTexte 4"/>
          <p:cNvSpPr txBox="1">
            <a:spLocks noChangeArrowheads="1"/>
          </p:cNvSpPr>
          <p:nvPr/>
        </p:nvSpPr>
        <p:spPr bwMode="auto">
          <a:xfrm>
            <a:off x="4814888" y="5645150"/>
            <a:ext cx="3841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246" name="ZoneTexte 5"/>
          <p:cNvSpPr txBox="1">
            <a:spLocks noChangeArrowheads="1"/>
          </p:cNvSpPr>
          <p:nvPr/>
        </p:nvSpPr>
        <p:spPr bwMode="auto">
          <a:xfrm>
            <a:off x="500063" y="5715000"/>
            <a:ext cx="2071687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IRM, vue coronale</a:t>
            </a:r>
          </a:p>
        </p:txBody>
      </p:sp>
      <p:sp>
        <p:nvSpPr>
          <p:cNvPr id="10247" name="ZoneTexte 6"/>
          <p:cNvSpPr txBox="1">
            <a:spLocks noChangeArrowheads="1"/>
          </p:cNvSpPr>
          <p:nvPr/>
        </p:nvSpPr>
        <p:spPr bwMode="auto">
          <a:xfrm>
            <a:off x="7715250" y="2857500"/>
            <a:ext cx="1071563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Chiasma Opt</a:t>
            </a:r>
          </a:p>
        </p:txBody>
      </p:sp>
      <p:sp>
        <p:nvSpPr>
          <p:cNvPr id="10248" name="ZoneTexte 7"/>
          <p:cNvSpPr txBox="1">
            <a:spLocks noChangeArrowheads="1"/>
          </p:cNvSpPr>
          <p:nvPr/>
        </p:nvSpPr>
        <p:spPr bwMode="auto">
          <a:xfrm>
            <a:off x="7572375" y="3429000"/>
            <a:ext cx="114300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Tige pituitaire</a:t>
            </a:r>
          </a:p>
        </p:txBody>
      </p:sp>
      <p:sp>
        <p:nvSpPr>
          <p:cNvPr id="10249" name="ZoneTexte 8"/>
          <p:cNvSpPr txBox="1">
            <a:spLocks noChangeArrowheads="1"/>
          </p:cNvSpPr>
          <p:nvPr/>
        </p:nvSpPr>
        <p:spPr bwMode="auto">
          <a:xfrm>
            <a:off x="7929563" y="3924300"/>
            <a:ext cx="857250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Lobe temp</a:t>
            </a:r>
          </a:p>
        </p:txBody>
      </p:sp>
      <p:sp>
        <p:nvSpPr>
          <p:cNvPr id="10250" name="ZoneTexte 9"/>
          <p:cNvSpPr txBox="1">
            <a:spLocks noChangeArrowheads="1"/>
          </p:cNvSpPr>
          <p:nvPr/>
        </p:nvSpPr>
        <p:spPr bwMode="auto">
          <a:xfrm>
            <a:off x="7786688" y="4452938"/>
            <a:ext cx="100012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Carotide Int</a:t>
            </a:r>
          </a:p>
        </p:txBody>
      </p:sp>
      <p:sp>
        <p:nvSpPr>
          <p:cNvPr id="10251" name="ZoneTexte 10"/>
          <p:cNvSpPr txBox="1">
            <a:spLocks noChangeArrowheads="1"/>
          </p:cNvSpPr>
          <p:nvPr/>
        </p:nvSpPr>
        <p:spPr bwMode="auto">
          <a:xfrm>
            <a:off x="7215188" y="5286375"/>
            <a:ext cx="1285875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Sinus Sphénoid</a:t>
            </a:r>
          </a:p>
        </p:txBody>
      </p:sp>
      <p:sp>
        <p:nvSpPr>
          <p:cNvPr id="10252" name="ZoneTexte 11"/>
          <p:cNvSpPr txBox="1">
            <a:spLocks noChangeArrowheads="1"/>
          </p:cNvSpPr>
          <p:nvPr/>
        </p:nvSpPr>
        <p:spPr bwMode="auto">
          <a:xfrm>
            <a:off x="5286375" y="5381625"/>
            <a:ext cx="1214438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100"/>
              <a:t>Hypophyse</a:t>
            </a:r>
          </a:p>
        </p:txBody>
      </p:sp>
      <p:sp>
        <p:nvSpPr>
          <p:cNvPr id="10253" name="ZoneTexte 13"/>
          <p:cNvSpPr txBox="1">
            <a:spLocks noChangeArrowheads="1"/>
          </p:cNvSpPr>
          <p:nvPr/>
        </p:nvSpPr>
        <p:spPr bwMode="auto">
          <a:xfrm>
            <a:off x="4500563" y="3824288"/>
            <a:ext cx="1071562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OS Sphénoid</a:t>
            </a:r>
          </a:p>
        </p:txBody>
      </p:sp>
      <p:sp>
        <p:nvSpPr>
          <p:cNvPr id="10254" name="ZoneTexte 14"/>
          <p:cNvSpPr txBox="1">
            <a:spLocks noChangeArrowheads="1"/>
          </p:cNvSpPr>
          <p:nvPr/>
        </p:nvSpPr>
        <p:spPr bwMode="auto">
          <a:xfrm>
            <a:off x="4500563" y="3452813"/>
            <a:ext cx="128587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Citerne suprasell</a:t>
            </a:r>
          </a:p>
        </p:txBody>
      </p:sp>
      <p:sp>
        <p:nvSpPr>
          <p:cNvPr id="10255" name="ZoneTexte 15"/>
          <p:cNvSpPr txBox="1">
            <a:spLocks noChangeArrowheads="1"/>
          </p:cNvSpPr>
          <p:nvPr/>
        </p:nvSpPr>
        <p:spPr bwMode="auto">
          <a:xfrm>
            <a:off x="6986588" y="2071688"/>
            <a:ext cx="1800225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Récessus supraoptique</a:t>
            </a:r>
          </a:p>
        </p:txBody>
      </p:sp>
      <p:sp>
        <p:nvSpPr>
          <p:cNvPr id="10256" name="ZoneTexte 16"/>
          <p:cNvSpPr txBox="1">
            <a:spLocks noChangeArrowheads="1"/>
          </p:cNvSpPr>
          <p:nvPr/>
        </p:nvSpPr>
        <p:spPr bwMode="auto">
          <a:xfrm>
            <a:off x="4643438" y="4357688"/>
            <a:ext cx="357187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V1</a:t>
            </a:r>
          </a:p>
        </p:txBody>
      </p:sp>
      <p:sp>
        <p:nvSpPr>
          <p:cNvPr id="10257" name="ZoneTexte 17"/>
          <p:cNvSpPr txBox="1">
            <a:spLocks noChangeArrowheads="1"/>
          </p:cNvSpPr>
          <p:nvPr/>
        </p:nvSpPr>
        <p:spPr bwMode="auto">
          <a:xfrm>
            <a:off x="5000625" y="4572000"/>
            <a:ext cx="35718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V2</a:t>
            </a:r>
          </a:p>
        </p:txBody>
      </p:sp>
      <p:sp>
        <p:nvSpPr>
          <p:cNvPr id="10258" name="ZoneTexte 18"/>
          <p:cNvSpPr txBox="1">
            <a:spLocks noChangeArrowheads="1"/>
          </p:cNvSpPr>
          <p:nvPr/>
        </p:nvSpPr>
        <p:spPr bwMode="auto">
          <a:xfrm>
            <a:off x="4857750" y="4143375"/>
            <a:ext cx="357188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/>
              <a:t>IV</a:t>
            </a:r>
          </a:p>
        </p:txBody>
      </p:sp>
      <p:sp>
        <p:nvSpPr>
          <p:cNvPr id="10259" name="ZoneTexte 19"/>
          <p:cNvSpPr txBox="1">
            <a:spLocks noChangeArrowheads="1"/>
          </p:cNvSpPr>
          <p:nvPr/>
        </p:nvSpPr>
        <p:spPr bwMode="auto">
          <a:xfrm>
            <a:off x="5214938" y="4029075"/>
            <a:ext cx="285750" cy="23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/>
              <a:t>III</a:t>
            </a:r>
          </a:p>
        </p:txBody>
      </p:sp>
      <p:sp>
        <p:nvSpPr>
          <p:cNvPr id="10260" name="ZoneTexte 20"/>
          <p:cNvSpPr txBox="1">
            <a:spLocks noChangeArrowheads="1"/>
          </p:cNvSpPr>
          <p:nvPr/>
        </p:nvSpPr>
        <p:spPr bwMode="auto">
          <a:xfrm>
            <a:off x="785813" y="12858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Tige pituitaire</a:t>
            </a:r>
          </a:p>
        </p:txBody>
      </p:sp>
      <p:sp>
        <p:nvSpPr>
          <p:cNvPr id="10261" name="ZoneTexte 21"/>
          <p:cNvSpPr txBox="1">
            <a:spLocks noChangeArrowheads="1"/>
          </p:cNvSpPr>
          <p:nvPr/>
        </p:nvSpPr>
        <p:spPr bwMode="auto">
          <a:xfrm>
            <a:off x="2857500" y="62865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Hypophyse</a:t>
            </a:r>
            <a:r>
              <a:rPr lang="fr-FR"/>
              <a:t> </a:t>
            </a:r>
          </a:p>
        </p:txBody>
      </p:sp>
      <p:cxnSp>
        <p:nvCxnSpPr>
          <p:cNvPr id="24" name="Connecteur droit avec flèche 23"/>
          <p:cNvCxnSpPr>
            <a:stCxn id="10260" idx="2"/>
          </p:cNvCxnSpPr>
          <p:nvPr/>
        </p:nvCxnSpPr>
        <p:spPr>
          <a:xfrm rot="16200000" flipH="1">
            <a:off x="649288" y="2649538"/>
            <a:ext cx="2916237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0261" idx="0"/>
          </p:cNvCxnSpPr>
          <p:nvPr/>
        </p:nvCxnSpPr>
        <p:spPr>
          <a:xfrm rot="16200000" flipV="1">
            <a:off x="2500313" y="5072063"/>
            <a:ext cx="1357312" cy="1071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25470"/>
          </a:xfrm>
        </p:spPr>
        <p:txBody>
          <a:bodyPr>
            <a:normAutofit/>
          </a:bodyPr>
          <a:lstStyle/>
          <a:p>
            <a:r>
              <a:rPr lang="fr-FR" sz="3600" b="1" dirty="0"/>
              <a:t>Principaux noyaux de l’Hypothalamus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00" y="1000108"/>
            <a:ext cx="7344000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928794" y="6429396"/>
            <a:ext cx="5572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Pr. </a:t>
            </a:r>
            <a:r>
              <a:rPr lang="fr-FR" sz="1400" dirty="0" err="1"/>
              <a:t>Palombi</a:t>
            </a:r>
            <a:r>
              <a:rPr lang="fr-FR" sz="1400" dirty="0"/>
              <a:t>. Université Joseph Fourier</a:t>
            </a:r>
          </a:p>
        </p:txBody>
      </p:sp>
      <p:sp>
        <p:nvSpPr>
          <p:cNvPr id="6" name="Ellipse 5"/>
          <p:cNvSpPr/>
          <p:nvPr/>
        </p:nvSpPr>
        <p:spPr>
          <a:xfrm>
            <a:off x="1024240" y="4032036"/>
            <a:ext cx="2160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966" y="166512"/>
            <a:ext cx="8316000" cy="660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32170"/>
            <a:ext cx="8280000" cy="36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Définition des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Grandes Fonctions de l’hypothalamus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4282" y="1600200"/>
            <a:ext cx="85320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Homéostasie du milieu intérieur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Coordination des glandes endocrines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Métabolisme hydro-électrolytique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Métabolisme thermique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Contrôle des apports alimentaire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Régulation des du système neurovégétatif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Régulation de la fonction sexuelle + Reproduction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Régulation du comportement, affection,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6" y="428604"/>
            <a:ext cx="8172000" cy="601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143504" y="6143644"/>
            <a:ext cx="35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AXE H-H-Glandulaire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142852"/>
            <a:ext cx="8963025" cy="6588125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3027363" y="1143000"/>
            <a:ext cx="1187450" cy="276225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3</a:t>
            </a:r>
            <a:r>
              <a:rPr lang="fr-FR" sz="1200" baseline="30000"/>
              <a:t>ème</a:t>
            </a:r>
            <a:r>
              <a:rPr lang="fr-FR" sz="1200"/>
              <a:t> ventricule</a:t>
            </a:r>
          </a:p>
        </p:txBody>
      </p:sp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4943475" y="1143000"/>
            <a:ext cx="1187450" cy="276225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Hypothalamus </a:t>
            </a:r>
          </a:p>
        </p:txBody>
      </p:sp>
      <p:sp>
        <p:nvSpPr>
          <p:cNvPr id="7173" name="ZoneTexte 4"/>
          <p:cNvSpPr txBox="1">
            <a:spLocks noChangeArrowheads="1"/>
          </p:cNvSpPr>
          <p:nvPr/>
        </p:nvSpPr>
        <p:spPr bwMode="auto">
          <a:xfrm>
            <a:off x="4929188" y="1941513"/>
            <a:ext cx="1295400" cy="461962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Neurone hypothalamique</a:t>
            </a:r>
          </a:p>
        </p:txBody>
      </p:sp>
      <p:sp>
        <p:nvSpPr>
          <p:cNvPr id="7174" name="ZoneTexte 5"/>
          <p:cNvSpPr txBox="1">
            <a:spLocks noChangeArrowheads="1"/>
          </p:cNvSpPr>
          <p:nvPr/>
        </p:nvSpPr>
        <p:spPr bwMode="auto">
          <a:xfrm>
            <a:off x="4932363" y="3571875"/>
            <a:ext cx="1474787" cy="646113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Libération des neuro-hormones dans le sang</a:t>
            </a:r>
          </a:p>
        </p:txBody>
      </p:sp>
      <p:sp>
        <p:nvSpPr>
          <p:cNvPr id="7175" name="ZoneTexte 6"/>
          <p:cNvSpPr txBox="1">
            <a:spLocks noChangeArrowheads="1"/>
          </p:cNvSpPr>
          <p:nvPr/>
        </p:nvSpPr>
        <p:spPr bwMode="auto">
          <a:xfrm>
            <a:off x="4857750" y="4357688"/>
            <a:ext cx="1403350" cy="461962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Neuro-hypophyse (Posthypophyse)</a:t>
            </a:r>
          </a:p>
        </p:txBody>
      </p:sp>
      <p:sp>
        <p:nvSpPr>
          <p:cNvPr id="7176" name="ZoneTexte 7"/>
          <p:cNvSpPr txBox="1">
            <a:spLocks noChangeArrowheads="1"/>
          </p:cNvSpPr>
          <p:nvPr/>
        </p:nvSpPr>
        <p:spPr bwMode="auto">
          <a:xfrm>
            <a:off x="3786188" y="5072063"/>
            <a:ext cx="2016125" cy="276225"/>
          </a:xfrm>
          <a:prstGeom prst="rect">
            <a:avLst/>
          </a:prstGeom>
          <a:solidFill>
            <a:srgbClr val="F8FA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/>
              <a:t> </a:t>
            </a:r>
          </a:p>
        </p:txBody>
      </p:sp>
      <p:sp>
        <p:nvSpPr>
          <p:cNvPr id="7177" name="ZoneTexte 8"/>
          <p:cNvSpPr txBox="1">
            <a:spLocks noChangeArrowheads="1"/>
          </p:cNvSpPr>
          <p:nvPr/>
        </p:nvSpPr>
        <p:spPr bwMode="auto">
          <a:xfrm>
            <a:off x="6643688" y="1428750"/>
            <a:ext cx="2428875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dirty="0">
                <a:solidFill>
                  <a:srgbClr val="003399"/>
                </a:solidFill>
              </a:rPr>
              <a:t> Sécrétion /ADH = Principal facteur de Régulation </a:t>
            </a:r>
          </a:p>
          <a:p>
            <a:pPr algn="ctr"/>
            <a:r>
              <a:rPr lang="fr-FR" sz="1600" dirty="0">
                <a:solidFill>
                  <a:srgbClr val="003399"/>
                </a:solidFill>
              </a:rPr>
              <a:t>= </a:t>
            </a:r>
          </a:p>
          <a:p>
            <a:pPr algn="ctr">
              <a:spcAft>
                <a:spcPts val="600"/>
              </a:spcAft>
            </a:pPr>
            <a:r>
              <a:rPr lang="fr-FR" sz="1600" b="1" dirty="0" err="1">
                <a:solidFill>
                  <a:srgbClr val="003399"/>
                </a:solidFill>
              </a:rPr>
              <a:t>Osmolarité</a:t>
            </a:r>
            <a:endParaRPr lang="fr-FR" sz="1600" dirty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600" dirty="0">
                <a:solidFill>
                  <a:srgbClr val="003399"/>
                </a:solidFill>
              </a:rPr>
              <a:t> Autres facteurs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fr-FR" sz="1600" b="1" dirty="0">
                <a:solidFill>
                  <a:srgbClr val="003399"/>
                </a:solidFill>
              </a:rPr>
              <a:t> Volémie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fr-FR" sz="1600" b="1" dirty="0">
                <a:solidFill>
                  <a:srgbClr val="003399"/>
                </a:solidFill>
              </a:rPr>
              <a:t> Tension artérielle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1600" dirty="0">
                <a:solidFill>
                  <a:srgbClr val="003399"/>
                </a:solidFill>
              </a:rPr>
              <a:t> Sensibilité de l’</a:t>
            </a:r>
            <a:r>
              <a:rPr lang="fr-FR" sz="1600" dirty="0" err="1">
                <a:solidFill>
                  <a:srgbClr val="003399"/>
                </a:solidFill>
              </a:rPr>
              <a:t>osmorégulation</a:t>
            </a:r>
            <a:endParaRPr lang="fr-FR" sz="1600" dirty="0">
              <a:solidFill>
                <a:srgbClr val="003399"/>
              </a:solidFill>
            </a:endParaRPr>
          </a:p>
          <a:p>
            <a:pPr algn="ctr"/>
            <a:r>
              <a:rPr lang="fr-FR" sz="1600" dirty="0">
                <a:solidFill>
                  <a:srgbClr val="003399"/>
                </a:solidFill>
              </a:rPr>
              <a:t>- Augmente avec l’âge</a:t>
            </a:r>
          </a:p>
          <a:p>
            <a:pPr algn="ctr"/>
            <a:r>
              <a:rPr lang="fr-FR" sz="1600" dirty="0">
                <a:solidFill>
                  <a:srgbClr val="003399"/>
                </a:solidFill>
              </a:rPr>
              <a:t>- Diminue/Grossesse</a:t>
            </a:r>
          </a:p>
        </p:txBody>
      </p:sp>
      <p:sp>
        <p:nvSpPr>
          <p:cNvPr id="7178" name="ZoneTexte 9"/>
          <p:cNvSpPr txBox="1">
            <a:spLocks noChangeArrowheads="1"/>
          </p:cNvSpPr>
          <p:nvPr/>
        </p:nvSpPr>
        <p:spPr bwMode="auto">
          <a:xfrm>
            <a:off x="142875" y="1214438"/>
            <a:ext cx="1800225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err="1">
                <a:solidFill>
                  <a:srgbClr val="003399"/>
                </a:solidFill>
              </a:rPr>
              <a:t>Osmorécepteurs</a:t>
            </a:r>
            <a:endParaRPr lang="fr-FR" b="1" dirty="0">
              <a:solidFill>
                <a:srgbClr val="003399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003399"/>
                </a:solidFill>
              </a:rPr>
              <a:t>+++</a:t>
            </a:r>
          </a:p>
        </p:txBody>
      </p:sp>
      <p:sp>
        <p:nvSpPr>
          <p:cNvPr id="7179" name="ZoneTexte 10"/>
          <p:cNvSpPr txBox="1">
            <a:spLocks noChangeArrowheads="1"/>
          </p:cNvSpPr>
          <p:nvPr/>
        </p:nvSpPr>
        <p:spPr bwMode="auto">
          <a:xfrm>
            <a:off x="200007" y="5572140"/>
            <a:ext cx="1800225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3399"/>
                </a:solidFill>
              </a:rPr>
              <a:t>Barorécepteurs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003399"/>
                </a:solidFill>
              </a:rPr>
              <a:t>Volorécepteurs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84000"/>
          </a:xfrm>
        </p:spPr>
        <p:txBody>
          <a:bodyPr>
            <a:normAutofit/>
          </a:bodyPr>
          <a:lstStyle/>
          <a:p>
            <a:r>
              <a:rPr lang="fr-FR" sz="3800" b="1" dirty="0"/>
              <a:t>Hormone antidiurétique : ADH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3772" y="928670"/>
            <a:ext cx="4068000" cy="50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 lnSpcReduction="10000"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Hypersécrétion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3772" y="1428736"/>
            <a:ext cx="4068000" cy="3168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 lnSpcReduction="10000"/>
          </a:bodyPr>
          <a:lstStyle/>
          <a:p>
            <a:pPr algn="ctr">
              <a:buNone/>
            </a:pPr>
            <a:r>
              <a:rPr lang="fr-FR" b="1" dirty="0"/>
              <a:t>Syndrome de Schwartz-</a:t>
            </a:r>
            <a:r>
              <a:rPr lang="fr-FR" b="1" dirty="0" err="1"/>
              <a:t>Bartter</a:t>
            </a:r>
            <a:endParaRPr lang="fr-FR" b="1" dirty="0"/>
          </a:p>
          <a:p>
            <a:pPr algn="ctr">
              <a:buNone/>
            </a:pPr>
            <a:r>
              <a:rPr lang="fr-FR" b="1" dirty="0"/>
              <a:t>Ou syndrome de sécrétion inappropriée d’ADH</a:t>
            </a:r>
          </a:p>
          <a:p>
            <a:pPr algn="ctr">
              <a:buNone/>
            </a:pPr>
            <a:r>
              <a:rPr lang="fr-FR" b="1" dirty="0"/>
              <a:t>↓</a:t>
            </a:r>
          </a:p>
          <a:p>
            <a:pPr algn="ctr">
              <a:buNone/>
            </a:pPr>
            <a:r>
              <a:rPr lang="fr-FR" b="1" dirty="0"/>
              <a:t>Causes multiples</a:t>
            </a:r>
          </a:p>
          <a:p>
            <a:pPr algn="ctr">
              <a:buNone/>
            </a:pPr>
            <a:r>
              <a:rPr lang="fr-FR" b="1" dirty="0"/>
              <a:t>Cancers, pathologie cérébrale, Affections pulmonaires Médicaments, Toxiques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17390" y="928670"/>
            <a:ext cx="4068000" cy="50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Hyposécrétion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17390" y="1428736"/>
            <a:ext cx="4068000" cy="3168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fr-FR" b="1" dirty="0"/>
              <a:t>Diabète insipide centrale ou </a:t>
            </a:r>
            <a:r>
              <a:rPr lang="fr-FR" b="1" dirty="0" err="1"/>
              <a:t>neurogène</a:t>
            </a:r>
            <a:endParaRPr lang="fr-FR" b="1" dirty="0"/>
          </a:p>
          <a:p>
            <a:pPr algn="ctr">
              <a:buNone/>
            </a:pPr>
            <a:r>
              <a:rPr lang="fr-FR" b="1" dirty="0"/>
              <a:t>(Voir cours/Diabète Insipide)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45156" y="4857760"/>
            <a:ext cx="7056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Hyponatrémie hypotonique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err="1"/>
              <a:t>Osmolarité</a:t>
            </a:r>
            <a:r>
              <a:rPr lang="fr-FR" dirty="0"/>
              <a:t> urinaire &gt; </a:t>
            </a:r>
            <a:r>
              <a:rPr lang="fr-FR" dirty="0" err="1"/>
              <a:t>osmolaritéplasmatique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Absence d'</a:t>
            </a:r>
            <a:r>
              <a:rPr lang="fr-FR" dirty="0" err="1"/>
              <a:t>hypovolémie</a:t>
            </a:r>
            <a:r>
              <a:rPr lang="fr-FR" dirty="0"/>
              <a:t>, absence d'œdème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Maintien d'une excrétion sodée adaptée aux apports et à l'</a:t>
            </a:r>
            <a:r>
              <a:rPr lang="fr-FR" dirty="0" err="1"/>
              <a:t>euvolémie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Fonction rénale normale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Fonction thyroïdienne et surrénalienne normales</a:t>
            </a:r>
          </a:p>
        </p:txBody>
      </p:sp>
      <p:cxnSp>
        <p:nvCxnSpPr>
          <p:cNvPr id="9" name="Connecteur en angle 8"/>
          <p:cNvCxnSpPr>
            <a:stCxn id="4" idx="1"/>
            <a:endCxn id="7" idx="1"/>
          </p:cNvCxnSpPr>
          <p:nvPr/>
        </p:nvCxnSpPr>
        <p:spPr>
          <a:xfrm rot="10800000" flipH="1" flipV="1">
            <a:off x="343772" y="3012735"/>
            <a:ext cx="1601384" cy="2722187"/>
          </a:xfrm>
          <a:prstGeom prst="bentConnector3">
            <a:avLst>
              <a:gd name="adj1" fmla="val -1427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024" y="114709"/>
            <a:ext cx="7413190" cy="667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365718" y="71414"/>
            <a:ext cx="35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AXE CORTICOTROPE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86586"/>
            <a:ext cx="9022228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897718" y="6072206"/>
            <a:ext cx="4032000" cy="6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AXE THYREOTROPE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429824"/>
            <a:ext cx="6500858" cy="59983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r-FR" sz="4000" b="1" dirty="0"/>
              <a:t>Hypothyroïdie Congénitale</a:t>
            </a:r>
          </a:p>
        </p:txBody>
      </p:sp>
      <p:pic>
        <p:nvPicPr>
          <p:cNvPr id="3" name="Espace réservé du contenu 6" descr="HypoT cong&amp;crétinisme.PN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143116"/>
            <a:ext cx="4786346" cy="3500462"/>
          </a:xfrm>
          <a:prstGeom prst="rect">
            <a:avLst/>
          </a:prstGeom>
        </p:spPr>
      </p:pic>
      <p:pic>
        <p:nvPicPr>
          <p:cNvPr id="4" name="Espace réservé du contenu 7" descr="Troub-hormonosynthè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120915"/>
            <a:ext cx="3060000" cy="41989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282" y="150017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Crétinisme </a:t>
            </a:r>
            <a:r>
              <a:rPr lang="fr-FR" sz="2400" b="1" dirty="0" err="1"/>
              <a:t>Hypothyroidien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000628" y="1500174"/>
            <a:ext cx="374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Troubles/</a:t>
            </a:r>
            <a:r>
              <a:rPr lang="fr-FR" sz="2400" b="1" dirty="0" err="1"/>
              <a:t>Hormonosynthèse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08163"/>
            <a:ext cx="7920000" cy="574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fr-FR" sz="3800" dirty="0"/>
              <a:t>Dépistage néonatal de l’HC: Organisation très structurée</a:t>
            </a:r>
          </a:p>
        </p:txBody>
      </p:sp>
      <p:pic>
        <p:nvPicPr>
          <p:cNvPr id="17410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5"/>
            <a:ext cx="5000660" cy="3143272"/>
          </a:xfrm>
          <a:prstGeom prst="rect">
            <a:avLst/>
          </a:prstGeom>
          <a:noFill/>
        </p:spPr>
      </p:pic>
      <p:pic>
        <p:nvPicPr>
          <p:cNvPr id="4" name="Picture 1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969663" y="2888460"/>
            <a:ext cx="5072098" cy="2438400"/>
          </a:xfrm>
          <a:prstGeom prst="rect">
            <a:avLst/>
          </a:prstGeom>
          <a:noFill/>
        </p:spPr>
      </p:pic>
      <p:pic>
        <p:nvPicPr>
          <p:cNvPr id="5" name="Picture 16" descr="Afficher l'image d'orig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085976" y="3300430"/>
            <a:ext cx="2071702" cy="4900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21627"/>
            <a:ext cx="6429421" cy="66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761"/>
            <a:ext cx="7358114" cy="660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6116" y="1357298"/>
            <a:ext cx="32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AXE GONADOTROPE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8C60FF4-3B45-442F-B586-46012B408962}"/>
              </a:ext>
            </a:extLst>
          </p:cNvPr>
          <p:cNvSpPr txBox="1"/>
          <p:nvPr/>
        </p:nvSpPr>
        <p:spPr>
          <a:xfrm>
            <a:off x="1857356" y="1428736"/>
            <a:ext cx="5214974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MERCI  POUR  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ush Script MT" pitchFamily="66" charset="0"/>
              </a:rPr>
              <a:t>VOTRE 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égende encadrée 1 2"/>
          <p:cNvSpPr/>
          <p:nvPr/>
        </p:nvSpPr>
        <p:spPr>
          <a:xfrm>
            <a:off x="7215206" y="928670"/>
            <a:ext cx="1714512" cy="1080000"/>
          </a:xfrm>
          <a:prstGeom prst="borderCallout1">
            <a:avLst>
              <a:gd name="adj1" fmla="val 106336"/>
              <a:gd name="adj2" fmla="val 52356"/>
              <a:gd name="adj3" fmla="val 159213"/>
              <a:gd name="adj4" fmla="val 29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Rétrocontrôle souvent négatif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7870" y="2548642"/>
            <a:ext cx="1512000" cy="3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56000"/>
          </a:xfrm>
        </p:spPr>
        <p:txBody>
          <a:bodyPr>
            <a:normAutofit/>
          </a:bodyPr>
          <a:lstStyle/>
          <a:p>
            <a:r>
              <a:rPr lang="fr-FR" sz="3600" b="1" dirty="0"/>
              <a:t>Contrôle de la libération hormonale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85720" y="1423710"/>
            <a:ext cx="8532000" cy="5220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2400" b="1" dirty="0"/>
              <a:t>1. Contrôle hormonale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Libération d’une hormone régule l’effet d’une autre hormone</a:t>
            </a:r>
          </a:p>
          <a:p>
            <a:pPr algn="ctr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Hypothalamus → Antéhypophyse → Tissu cible</a:t>
            </a:r>
          </a:p>
          <a:p>
            <a:pPr>
              <a:lnSpc>
                <a:spcPct val="120000"/>
              </a:lnSpc>
              <a:buNone/>
            </a:pPr>
            <a:r>
              <a:rPr lang="fr-FR" sz="2400" b="1" dirty="0"/>
              <a:t>2. Contrôle nerveux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L’effet d’une hormone est modulé par le système nerveux</a:t>
            </a:r>
          </a:p>
          <a:p>
            <a:pPr algn="ctr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SN sympathique → Médullo-surrénale → Adrénaline</a:t>
            </a:r>
          </a:p>
          <a:p>
            <a:pPr algn="ctr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Hypothalamus → Posthypophyse → Tissu cible</a:t>
            </a:r>
          </a:p>
          <a:p>
            <a:pPr>
              <a:lnSpc>
                <a:spcPct val="120000"/>
              </a:lnSpc>
              <a:buNone/>
            </a:pPr>
            <a:r>
              <a:rPr lang="fr-FR" sz="2400" b="1" dirty="0"/>
              <a:t>3. Contrôle humoral</a:t>
            </a:r>
          </a:p>
          <a:p>
            <a:pPr>
              <a:lnSpc>
                <a:spcPct val="120000"/>
              </a:lnSpc>
              <a:buNone/>
            </a:pPr>
            <a:r>
              <a:rPr lang="fr-FR" sz="2400" dirty="0"/>
              <a:t>Variations des ions + Nutriments modulent l’effet d’une hormone</a:t>
            </a:r>
          </a:p>
          <a:p>
            <a:pPr algn="ctr">
              <a:lnSpc>
                <a:spcPct val="12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Glucose → Insuline,  Sodium → ADH, Calcium → PTH</a:t>
            </a:r>
          </a:p>
          <a:p>
            <a:pPr>
              <a:lnSpc>
                <a:spcPct val="120000"/>
              </a:lnSpc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Grandes fonctions hormonales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1463644"/>
            <a:ext cx="8640000" cy="4824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Maintien des constantes hémodynamiques, indispensables à la vie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Volémie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Pression artérielle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fr-FR" sz="2400" dirty="0"/>
              <a:t>Équilibre hydro-électrolytique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Régulation du métabolisme énergétique</a:t>
            </a:r>
          </a:p>
          <a:p>
            <a:pPr>
              <a:spcAft>
                <a:spcPts val="600"/>
              </a:spcAft>
              <a:buNone/>
            </a:pPr>
            <a:r>
              <a:rPr lang="fr-FR" sz="2400" dirty="0"/>
              <a:t>Stockage et utilisation de substrats énergétique : glucose, acides gras , acides aminés…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Croissance et Développement : Os, Muscle, Cerveau, Viscères…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fr-FR" sz="2400" dirty="0"/>
              <a:t>Reproduction  : Préservation de l’espèce humaine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54032"/>
          </a:xfrm>
        </p:spPr>
        <p:txBody>
          <a:bodyPr>
            <a:normAutofit/>
          </a:bodyPr>
          <a:lstStyle/>
          <a:p>
            <a:r>
              <a:rPr lang="fr-FR" sz="3600" b="1" dirty="0"/>
              <a:t>Hormones et Réponse au Stress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928670"/>
            <a:ext cx="7762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214546" y="6478809"/>
            <a:ext cx="4786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Dr </a:t>
            </a:r>
            <a:r>
              <a:rPr lang="fr-FR" sz="1400" b="1" i="1" dirty="0"/>
              <a:t>Sandrine BOULLU. Aix-Marseille-Université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0000"/>
          </a:xfrm>
        </p:spPr>
        <p:txBody>
          <a:bodyPr>
            <a:normAutofit/>
          </a:bodyPr>
          <a:lstStyle/>
          <a:p>
            <a:r>
              <a:rPr lang="fr-FR" sz="3600" b="1" dirty="0"/>
              <a:t>Organisations du système endocrinien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1000108"/>
            <a:ext cx="7429553" cy="573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84000"/>
          </a:xfrm>
        </p:spPr>
        <p:txBody>
          <a:bodyPr>
            <a:normAutofit/>
          </a:bodyPr>
          <a:lstStyle/>
          <a:p>
            <a:r>
              <a:rPr lang="fr-FR" sz="3800" b="1" dirty="0"/>
              <a:t>Système Endocrinien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06" y="928670"/>
            <a:ext cx="4356000" cy="86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 lnSpcReduction="10000"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Cellules regroupées en  Glandes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406" y="1746247"/>
            <a:ext cx="4356000" cy="5076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 lnSpcReduction="10000"/>
          </a:bodyPr>
          <a:lstStyle/>
          <a:p>
            <a:r>
              <a:rPr lang="fr-FR" dirty="0"/>
              <a:t>Hypothalamus</a:t>
            </a:r>
          </a:p>
          <a:p>
            <a:r>
              <a:rPr lang="fr-FR" dirty="0"/>
              <a:t>Hypophyse</a:t>
            </a:r>
          </a:p>
          <a:p>
            <a:r>
              <a:rPr lang="fr-FR" dirty="0"/>
              <a:t>Corps pinéal</a:t>
            </a:r>
          </a:p>
          <a:p>
            <a:r>
              <a:rPr lang="fr-FR" dirty="0"/>
              <a:t>Thyroïde</a:t>
            </a:r>
          </a:p>
          <a:p>
            <a:r>
              <a:rPr lang="fr-FR" dirty="0"/>
              <a:t>Parathyroïde : </a:t>
            </a:r>
            <a:r>
              <a:rPr lang="fr-FR" b="1" dirty="0"/>
              <a:t>PTH↔ Vit D</a:t>
            </a:r>
          </a:p>
          <a:p>
            <a:r>
              <a:rPr lang="fr-FR" dirty="0"/>
              <a:t>Corticosurrénale</a:t>
            </a:r>
          </a:p>
          <a:p>
            <a:r>
              <a:rPr lang="fr-FR" dirty="0"/>
              <a:t>Médullosurrénale</a:t>
            </a:r>
          </a:p>
          <a:p>
            <a:r>
              <a:rPr lang="fr-FR" dirty="0"/>
              <a:t>Pancréas </a:t>
            </a:r>
          </a:p>
          <a:p>
            <a:r>
              <a:rPr lang="fr-FR" dirty="0"/>
              <a:t>Ovaires</a:t>
            </a:r>
          </a:p>
          <a:p>
            <a:r>
              <a:rPr lang="fr-FR" dirty="0"/>
              <a:t>Testicules </a:t>
            </a:r>
          </a:p>
          <a:p>
            <a:r>
              <a:rPr lang="fr-FR" dirty="0"/>
              <a:t>Placenta : </a:t>
            </a:r>
            <a:r>
              <a:rPr lang="fr-FR" b="1" dirty="0"/>
              <a:t>HCG, HPL, </a:t>
            </a:r>
            <a:r>
              <a:rPr lang="fr-FR" b="1" dirty="0" err="1"/>
              <a:t>Prog</a:t>
            </a:r>
            <a:r>
              <a:rPr lang="fr-FR" b="1" dirty="0"/>
              <a:t>, E2, </a:t>
            </a:r>
            <a:r>
              <a:rPr lang="fr-FR" b="1" dirty="0" err="1"/>
              <a:t>Estriol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28670"/>
            <a:ext cx="4356000" cy="864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50000"/>
                  </a:schemeClr>
                </a:solidFill>
              </a:rPr>
              <a:t>Cellules dispersées dans l’organisme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746247"/>
            <a:ext cx="4356000" cy="5076000"/>
          </a:xfrm>
          <a:ln>
            <a:solidFill>
              <a:schemeClr val="bg1">
                <a:lumMod val="65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fr-FR" dirty="0"/>
              <a:t>Peau</a:t>
            </a:r>
          </a:p>
          <a:p>
            <a:r>
              <a:rPr lang="fr-FR" dirty="0"/>
              <a:t>Tissu adipeux : </a:t>
            </a:r>
            <a:r>
              <a:rPr lang="fr-FR" dirty="0" err="1"/>
              <a:t>Adiponectine</a:t>
            </a:r>
            <a:r>
              <a:rPr lang="fr-FR" dirty="0"/>
              <a:t> Leptine, </a:t>
            </a:r>
            <a:r>
              <a:rPr lang="fr-FR" dirty="0" err="1"/>
              <a:t>Apeline</a:t>
            </a:r>
            <a:r>
              <a:rPr lang="fr-FR" dirty="0"/>
              <a:t>…</a:t>
            </a:r>
          </a:p>
          <a:p>
            <a:r>
              <a:rPr lang="fr-FR" dirty="0"/>
              <a:t>Cœur : ANF</a:t>
            </a:r>
          </a:p>
          <a:p>
            <a:r>
              <a:rPr lang="fr-FR" dirty="0"/>
              <a:t>Rein : Rénine, Erythropoïétine</a:t>
            </a:r>
          </a:p>
          <a:p>
            <a:r>
              <a:rPr lang="fr-FR" dirty="0"/>
              <a:t>Foie : IGF-1, </a:t>
            </a:r>
            <a:r>
              <a:rPr lang="fr-FR" dirty="0" err="1"/>
              <a:t>Angiotensinogène</a:t>
            </a:r>
            <a:endParaRPr lang="fr-FR" dirty="0"/>
          </a:p>
          <a:p>
            <a:r>
              <a:rPr lang="fr-FR" dirty="0"/>
              <a:t>Tube digestif : GLP-1, VIP, Somatostatine, </a:t>
            </a:r>
            <a:r>
              <a:rPr lang="fr-FR" dirty="0" err="1"/>
              <a:t>Ghréline</a:t>
            </a:r>
            <a:endParaRPr lang="fr-FR" dirty="0"/>
          </a:p>
          <a:p>
            <a:r>
              <a:rPr lang="fr-FR" dirty="0"/>
              <a:t>Cerveau  : Neurotransmetteur, Neuromédiateurs </a:t>
            </a:r>
          </a:p>
          <a:p>
            <a:r>
              <a:rPr lang="fr-FR" dirty="0"/>
              <a:t>Autres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8000"/>
          </a:xfrm>
        </p:spPr>
        <p:txBody>
          <a:bodyPr>
            <a:normAutofit/>
          </a:bodyPr>
          <a:lstStyle/>
          <a:p>
            <a:r>
              <a:rPr lang="fr-FR" sz="3600" dirty="0"/>
              <a:t>Tissu adipeux : Glande endocrine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928688"/>
            <a:ext cx="6572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929454" y="213097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Glucose + TG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2066" y="1357298"/>
            <a:ext cx="10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Satiété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29520" y="3429000"/>
            <a:ext cx="12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Insulino</a:t>
            </a:r>
            <a:r>
              <a:rPr lang="fr-FR" b="1" dirty="0"/>
              <a:t>-résistance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10708</TotalTime>
  <Words>618</Words>
  <Application>Microsoft Office PowerPoint</Application>
  <PresentationFormat>Affichage à l'écran (4:3)</PresentationFormat>
  <Paragraphs>204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Brush Script MT</vt:lpstr>
      <vt:lpstr>Calibri</vt:lpstr>
      <vt:lpstr>Wingdings</vt:lpstr>
      <vt:lpstr>Thème Office</vt:lpstr>
      <vt:lpstr>SEMIOLOGIE ENDOCRINIENNE</vt:lpstr>
      <vt:lpstr>Définition des concepts</vt:lpstr>
      <vt:lpstr>Présentation PowerPoint</vt:lpstr>
      <vt:lpstr>Contrôle de la libération hormonale</vt:lpstr>
      <vt:lpstr>Grandes fonctions hormonales</vt:lpstr>
      <vt:lpstr>Hormones et Réponse au Stress</vt:lpstr>
      <vt:lpstr>Organisations du système endocrinien</vt:lpstr>
      <vt:lpstr>Système Endocrinien</vt:lpstr>
      <vt:lpstr>Tissu adipeux : Glande endocrine</vt:lpstr>
      <vt:lpstr>Présentation PowerPoint</vt:lpstr>
      <vt:lpstr>Présentation PowerPoint</vt:lpstr>
      <vt:lpstr>Système incrétine </vt:lpstr>
      <vt:lpstr>Présentation PowerPoint</vt:lpstr>
      <vt:lpstr>Système Rénine-Angiotensine-Aldostérone</vt:lpstr>
      <vt:lpstr>Aldostérone en pathologie </vt:lpstr>
      <vt:lpstr>Système hypothalamo-hypophysaire </vt:lpstr>
      <vt:lpstr>Hypophyse: Radio-anatomie</vt:lpstr>
      <vt:lpstr>Principaux noyaux de l’Hypothalamus</vt:lpstr>
      <vt:lpstr>Présentation PowerPoint</vt:lpstr>
      <vt:lpstr>Grandes Fonctions de l’hypothalamus</vt:lpstr>
      <vt:lpstr>Présentation PowerPoint</vt:lpstr>
      <vt:lpstr>Présentation PowerPoint</vt:lpstr>
      <vt:lpstr>Hormone antidiurétique : ADH</vt:lpstr>
      <vt:lpstr>Présentation PowerPoint</vt:lpstr>
      <vt:lpstr>Présentation PowerPoint</vt:lpstr>
      <vt:lpstr>Présentation PowerPoint</vt:lpstr>
      <vt:lpstr>Hypothyroïdie Congénitale</vt:lpstr>
      <vt:lpstr>Présentation PowerPoint</vt:lpstr>
      <vt:lpstr>Dépistage néonatal de l’HC: Organisation très structurée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SEMIOLOGIE ENDOCRINIENNE EN IMAGES</dc:title>
  <dc:creator>toshiba</dc:creator>
  <cp:lastModifiedBy>ency-education.com website</cp:lastModifiedBy>
  <cp:revision>48</cp:revision>
  <dcterms:created xsi:type="dcterms:W3CDTF">2019-12-09T04:42:36Z</dcterms:created>
  <dcterms:modified xsi:type="dcterms:W3CDTF">2020-10-28T16:50:47Z</dcterms:modified>
</cp:coreProperties>
</file>