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310" r:id="rId3"/>
    <p:sldId id="311" r:id="rId4"/>
    <p:sldId id="307" r:id="rId5"/>
    <p:sldId id="372" r:id="rId6"/>
    <p:sldId id="373" r:id="rId7"/>
    <p:sldId id="334" r:id="rId8"/>
    <p:sldId id="335" r:id="rId9"/>
    <p:sldId id="336" r:id="rId10"/>
    <p:sldId id="317" r:id="rId11"/>
    <p:sldId id="337" r:id="rId12"/>
    <p:sldId id="338" r:id="rId13"/>
    <p:sldId id="339" r:id="rId14"/>
    <p:sldId id="333" r:id="rId15"/>
    <p:sldId id="378" r:id="rId16"/>
    <p:sldId id="379" r:id="rId17"/>
    <p:sldId id="380" r:id="rId18"/>
    <p:sldId id="370" r:id="rId19"/>
    <p:sldId id="329" r:id="rId20"/>
    <p:sldId id="345" r:id="rId21"/>
    <p:sldId id="346" r:id="rId22"/>
    <p:sldId id="374" r:id="rId23"/>
    <p:sldId id="375" r:id="rId24"/>
    <p:sldId id="381" r:id="rId25"/>
    <p:sldId id="352" r:id="rId26"/>
    <p:sldId id="354" r:id="rId27"/>
    <p:sldId id="343" r:id="rId28"/>
    <p:sldId id="348" r:id="rId29"/>
    <p:sldId id="349" r:id="rId30"/>
    <p:sldId id="350" r:id="rId31"/>
    <p:sldId id="351" r:id="rId32"/>
    <p:sldId id="355" r:id="rId33"/>
    <p:sldId id="359" r:id="rId34"/>
    <p:sldId id="382" r:id="rId35"/>
    <p:sldId id="362" r:id="rId36"/>
    <p:sldId id="366" r:id="rId37"/>
    <p:sldId id="356" r:id="rId38"/>
    <p:sldId id="357" r:id="rId39"/>
    <p:sldId id="360" r:id="rId40"/>
    <p:sldId id="365" r:id="rId41"/>
    <p:sldId id="358" r:id="rId42"/>
    <p:sldId id="347" r:id="rId43"/>
    <p:sldId id="383" r:id="rId44"/>
    <p:sldId id="368" r:id="rId45"/>
    <p:sldId id="367" r:id="rId46"/>
    <p:sldId id="384" r:id="rId47"/>
    <p:sldId id="369" r:id="rId48"/>
    <p:sldId id="326" r:id="rId49"/>
  </p:sldIdLst>
  <p:sldSz cx="9144000" cy="6858000" type="screen4x3"/>
  <p:notesSz cx="6858000" cy="9144000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D6D6F2"/>
    <a:srgbClr val="003399"/>
    <a:srgbClr val="C9E4FF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64" autoAdjust="0"/>
  </p:normalViewPr>
  <p:slideViewPr>
    <p:cSldViewPr>
      <p:cViewPr varScale="1">
        <p:scale>
          <a:sx n="49" d="100"/>
          <a:sy n="49" d="100"/>
        </p:scale>
        <p:origin x="19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4144EC-4A86-4A72-9080-3B0C32D3E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4E19BE-59E6-4899-91D0-5E80FD983E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54ABCE-0A88-4A23-B24B-34CC62129CAC}" type="datetimeFigureOut">
              <a:rPr lang="fr-FR"/>
              <a:pPr>
                <a:defRPr/>
              </a:pPr>
              <a:t>28/10/2020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072B14D-4D72-4D6E-A01D-0DC8BF16C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F9861B6-A078-40DA-BC11-B6F6E3FF6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C5A503-97D2-45D6-9C9C-C12A51E53D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1F26F1-DF46-457E-BBC8-BFF7B3488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ED4E036-9E62-4D73-A7E6-8288C80E0719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>
            <a:extLst>
              <a:ext uri="{FF2B5EF4-FFF2-40B4-BE49-F238E27FC236}">
                <a16:creationId xmlns:a16="http://schemas.microsoft.com/office/drawing/2014/main" id="{05E18529-2B2E-49F3-A73B-741EE589F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>
            <a:extLst>
              <a:ext uri="{FF2B5EF4-FFF2-40B4-BE49-F238E27FC236}">
                <a16:creationId xmlns:a16="http://schemas.microsoft.com/office/drawing/2014/main" id="{A1A8E48D-4D6F-4969-A1EE-9F0AC2F80E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52228" name="Espace réservé du numéro de diapositive 3">
            <a:extLst>
              <a:ext uri="{FF2B5EF4-FFF2-40B4-BE49-F238E27FC236}">
                <a16:creationId xmlns:a16="http://schemas.microsoft.com/office/drawing/2014/main" id="{CF0CC885-D40F-471D-9313-A9475E482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9D22CB-1473-43C9-96B6-E53AADC52D7A}" type="slidenum">
              <a:rPr lang="fr-FR" altLang="en-US" sz="1200"/>
              <a:pPr eaLnBrk="1" hangingPunct="1"/>
              <a:t>1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>
            <a:extLst>
              <a:ext uri="{FF2B5EF4-FFF2-40B4-BE49-F238E27FC236}">
                <a16:creationId xmlns:a16="http://schemas.microsoft.com/office/drawing/2014/main" id="{773C64F3-8871-4D0B-88DC-94F7815567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>
            <a:extLst>
              <a:ext uri="{FF2B5EF4-FFF2-40B4-BE49-F238E27FC236}">
                <a16:creationId xmlns:a16="http://schemas.microsoft.com/office/drawing/2014/main" id="{E493D79C-23C8-473B-8754-83E59F2D2B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61444" name="Espace réservé du numéro de diapositive 3">
            <a:extLst>
              <a:ext uri="{FF2B5EF4-FFF2-40B4-BE49-F238E27FC236}">
                <a16:creationId xmlns:a16="http://schemas.microsoft.com/office/drawing/2014/main" id="{B6AFB6B4-8DF6-4926-9715-E2E2A1530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9BA7B1-C670-427A-8E77-23AA281006DC}" type="slidenum">
              <a:rPr lang="fr-FR" altLang="en-US" sz="1200"/>
              <a:pPr eaLnBrk="1" hangingPunct="1"/>
              <a:t>10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>
            <a:extLst>
              <a:ext uri="{FF2B5EF4-FFF2-40B4-BE49-F238E27FC236}">
                <a16:creationId xmlns:a16="http://schemas.microsoft.com/office/drawing/2014/main" id="{95738293-58CE-4420-8F8D-40C9BAA65E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>
            <a:extLst>
              <a:ext uri="{FF2B5EF4-FFF2-40B4-BE49-F238E27FC236}">
                <a16:creationId xmlns:a16="http://schemas.microsoft.com/office/drawing/2014/main" id="{68A1D483-781A-4377-BEDE-2CA5ED045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  <p:sp>
        <p:nvSpPr>
          <p:cNvPr id="62468" name="Espace réservé du numéro de diapositive 3">
            <a:extLst>
              <a:ext uri="{FF2B5EF4-FFF2-40B4-BE49-F238E27FC236}">
                <a16:creationId xmlns:a16="http://schemas.microsoft.com/office/drawing/2014/main" id="{CBDE8D4A-8488-4D20-AAB9-832512244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778A37-B291-4AD6-B3D0-BA04F7B07A5B}" type="slidenum">
              <a:rPr lang="fr-FR" altLang="en-US" sz="1200"/>
              <a:pPr eaLnBrk="1" hangingPunct="1"/>
              <a:t>11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>
            <a:extLst>
              <a:ext uri="{FF2B5EF4-FFF2-40B4-BE49-F238E27FC236}">
                <a16:creationId xmlns:a16="http://schemas.microsoft.com/office/drawing/2014/main" id="{48957E1F-6A0F-4E0B-BF77-A0A2F42518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>
            <a:extLst>
              <a:ext uri="{FF2B5EF4-FFF2-40B4-BE49-F238E27FC236}">
                <a16:creationId xmlns:a16="http://schemas.microsoft.com/office/drawing/2014/main" id="{A450E1D0-A564-49E0-91E4-A2DD026909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63492" name="Espace réservé du numéro de diapositive 3">
            <a:extLst>
              <a:ext uri="{FF2B5EF4-FFF2-40B4-BE49-F238E27FC236}">
                <a16:creationId xmlns:a16="http://schemas.microsoft.com/office/drawing/2014/main" id="{6A65970D-034C-40A4-B778-94B54488A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D43CEB-2A09-425C-B565-09F7D042D32B}" type="slidenum">
              <a:rPr lang="fr-FR" altLang="en-US" sz="1200"/>
              <a:pPr eaLnBrk="1" hangingPunct="1"/>
              <a:t>12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>
            <a:extLst>
              <a:ext uri="{FF2B5EF4-FFF2-40B4-BE49-F238E27FC236}">
                <a16:creationId xmlns:a16="http://schemas.microsoft.com/office/drawing/2014/main" id="{0AEEBC48-D588-4261-B12A-ADF2A00E18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>
            <a:extLst>
              <a:ext uri="{FF2B5EF4-FFF2-40B4-BE49-F238E27FC236}">
                <a16:creationId xmlns:a16="http://schemas.microsoft.com/office/drawing/2014/main" id="{BE163CDB-7700-41E2-BF64-E443000446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64516" name="Espace réservé du numéro de diapositive 3">
            <a:extLst>
              <a:ext uri="{FF2B5EF4-FFF2-40B4-BE49-F238E27FC236}">
                <a16:creationId xmlns:a16="http://schemas.microsoft.com/office/drawing/2014/main" id="{6A0BA142-C467-44E2-8E6D-B526DFA2D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26F56F-4B78-4840-BB6F-18B0846BE9C7}" type="slidenum">
              <a:rPr lang="fr-FR" altLang="en-US" sz="1200"/>
              <a:pPr eaLnBrk="1" hangingPunct="1"/>
              <a:t>13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>
            <a:extLst>
              <a:ext uri="{FF2B5EF4-FFF2-40B4-BE49-F238E27FC236}">
                <a16:creationId xmlns:a16="http://schemas.microsoft.com/office/drawing/2014/main" id="{4D138F8E-DD2D-438F-BC22-496AC3DE31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>
            <a:extLst>
              <a:ext uri="{FF2B5EF4-FFF2-40B4-BE49-F238E27FC236}">
                <a16:creationId xmlns:a16="http://schemas.microsoft.com/office/drawing/2014/main" id="{0D9A5155-9E84-43D8-924D-69CD3152CF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78103FC1-D038-4005-BCD6-B785550BF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7FD529-D597-4173-A442-EAA193BE61BD}" type="slidenum">
              <a:rPr lang="fr-FR" altLang="en-US" sz="1200"/>
              <a:pPr eaLnBrk="1" hangingPunct="1"/>
              <a:t>14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27415CEF-982A-4C1B-8BBB-2EC3051818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>
            <a:extLst>
              <a:ext uri="{FF2B5EF4-FFF2-40B4-BE49-F238E27FC236}">
                <a16:creationId xmlns:a16="http://schemas.microsoft.com/office/drawing/2014/main" id="{20E971F3-47E1-47B0-97C8-45292B0F03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8CE47774-613A-4D1E-A4F8-20E1D9420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710B51-00E0-4132-8572-FAF8285F8548}" type="slidenum">
              <a:rPr lang="fr-FR" altLang="en-US" sz="1200"/>
              <a:pPr eaLnBrk="1" hangingPunct="1"/>
              <a:t>15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>
            <a:extLst>
              <a:ext uri="{FF2B5EF4-FFF2-40B4-BE49-F238E27FC236}">
                <a16:creationId xmlns:a16="http://schemas.microsoft.com/office/drawing/2014/main" id="{EB149A2E-466E-4C7B-A155-03846CE410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>
            <a:extLst>
              <a:ext uri="{FF2B5EF4-FFF2-40B4-BE49-F238E27FC236}">
                <a16:creationId xmlns:a16="http://schemas.microsoft.com/office/drawing/2014/main" id="{3102FAE6-4468-47AA-98B5-22B0BC85DD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67588" name="Espace réservé du numéro de diapositive 3">
            <a:extLst>
              <a:ext uri="{FF2B5EF4-FFF2-40B4-BE49-F238E27FC236}">
                <a16:creationId xmlns:a16="http://schemas.microsoft.com/office/drawing/2014/main" id="{FD4E5E8E-F4B7-433D-844F-6047FB60F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2F4837-5645-4A02-B5E7-71A90AA86EF0}" type="slidenum">
              <a:rPr lang="fr-FR" altLang="en-US" sz="1200"/>
              <a:pPr eaLnBrk="1" hangingPunct="1"/>
              <a:t>16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>
            <a:extLst>
              <a:ext uri="{FF2B5EF4-FFF2-40B4-BE49-F238E27FC236}">
                <a16:creationId xmlns:a16="http://schemas.microsoft.com/office/drawing/2014/main" id="{69FDC357-A2BE-41AA-AFA9-F2B21D951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>
            <a:extLst>
              <a:ext uri="{FF2B5EF4-FFF2-40B4-BE49-F238E27FC236}">
                <a16:creationId xmlns:a16="http://schemas.microsoft.com/office/drawing/2014/main" id="{5979E23C-FFE1-4164-A771-97A9AA7813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68612" name="Espace réservé du numéro de diapositive 3">
            <a:extLst>
              <a:ext uri="{FF2B5EF4-FFF2-40B4-BE49-F238E27FC236}">
                <a16:creationId xmlns:a16="http://schemas.microsoft.com/office/drawing/2014/main" id="{54D6C1AB-B326-4C93-B765-FA73E454F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11D1E6-641B-47FF-8E2C-DBB522E156DC}" type="slidenum">
              <a:rPr lang="fr-FR" altLang="en-US" sz="1200"/>
              <a:pPr eaLnBrk="1" hangingPunct="1"/>
              <a:t>17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>
            <a:extLst>
              <a:ext uri="{FF2B5EF4-FFF2-40B4-BE49-F238E27FC236}">
                <a16:creationId xmlns:a16="http://schemas.microsoft.com/office/drawing/2014/main" id="{7292143A-4199-4EA0-8292-1BF4A65BA2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ce réservé des commentaires 2">
            <a:extLst>
              <a:ext uri="{FF2B5EF4-FFF2-40B4-BE49-F238E27FC236}">
                <a16:creationId xmlns:a16="http://schemas.microsoft.com/office/drawing/2014/main" id="{1FC56445-5FEB-4497-A0D7-8593B4B63D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69636" name="Espace réservé du numéro de diapositive 3">
            <a:extLst>
              <a:ext uri="{FF2B5EF4-FFF2-40B4-BE49-F238E27FC236}">
                <a16:creationId xmlns:a16="http://schemas.microsoft.com/office/drawing/2014/main" id="{0CB01D7B-D15A-4A25-B834-528C39725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56F2FF-3F93-414D-9CC9-47D241CD23C6}" type="slidenum">
              <a:rPr lang="fr-FR" altLang="en-US" sz="1200"/>
              <a:pPr eaLnBrk="1" hangingPunct="1"/>
              <a:t>18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>
            <a:extLst>
              <a:ext uri="{FF2B5EF4-FFF2-40B4-BE49-F238E27FC236}">
                <a16:creationId xmlns:a16="http://schemas.microsoft.com/office/drawing/2014/main" id="{516885A2-3FDE-4E74-B6C4-608B8411B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>
            <a:extLst>
              <a:ext uri="{FF2B5EF4-FFF2-40B4-BE49-F238E27FC236}">
                <a16:creationId xmlns:a16="http://schemas.microsoft.com/office/drawing/2014/main" id="{C6F21057-AAF9-476D-A000-256B61792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70660" name="Espace réservé du numéro de diapositive 3">
            <a:extLst>
              <a:ext uri="{FF2B5EF4-FFF2-40B4-BE49-F238E27FC236}">
                <a16:creationId xmlns:a16="http://schemas.microsoft.com/office/drawing/2014/main" id="{A17DC7D1-E9AA-45E2-BFAB-DD279A11B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3A9914-9CE6-4C7B-8ADD-2724965CCEE5}" type="slidenum">
              <a:rPr lang="fr-FR" altLang="en-US" sz="1200"/>
              <a:pPr eaLnBrk="1" hangingPunct="1"/>
              <a:t>19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>
            <a:extLst>
              <a:ext uri="{FF2B5EF4-FFF2-40B4-BE49-F238E27FC236}">
                <a16:creationId xmlns:a16="http://schemas.microsoft.com/office/drawing/2014/main" id="{370D1AA9-AB38-450A-A9A6-E429468A9A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>
            <a:extLst>
              <a:ext uri="{FF2B5EF4-FFF2-40B4-BE49-F238E27FC236}">
                <a16:creationId xmlns:a16="http://schemas.microsoft.com/office/drawing/2014/main" id="{6455B049-1FB7-45D4-B1B2-BBFB224A25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Espace réservé du numéro de diapositive 3">
            <a:extLst>
              <a:ext uri="{FF2B5EF4-FFF2-40B4-BE49-F238E27FC236}">
                <a16:creationId xmlns:a16="http://schemas.microsoft.com/office/drawing/2014/main" id="{1C19B4BA-EFFF-490D-9548-72B0B3A5D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81813F-9E2F-4864-A0ED-5D9781CD5F38}" type="slidenum">
              <a:rPr lang="fr-FR" altLang="en-US" sz="1200"/>
              <a:pPr eaLnBrk="1" hangingPunct="1"/>
              <a:t>2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>
            <a:extLst>
              <a:ext uri="{FF2B5EF4-FFF2-40B4-BE49-F238E27FC236}">
                <a16:creationId xmlns:a16="http://schemas.microsoft.com/office/drawing/2014/main" id="{F6F4859F-C9F3-4009-9E47-2F2CA46054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>
            <a:extLst>
              <a:ext uri="{FF2B5EF4-FFF2-40B4-BE49-F238E27FC236}">
                <a16:creationId xmlns:a16="http://schemas.microsoft.com/office/drawing/2014/main" id="{19F8E19C-B6A9-4221-8271-B4F423FA3A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71684" name="Espace réservé du numéro de diapositive 3">
            <a:extLst>
              <a:ext uri="{FF2B5EF4-FFF2-40B4-BE49-F238E27FC236}">
                <a16:creationId xmlns:a16="http://schemas.microsoft.com/office/drawing/2014/main" id="{9DDD3569-51C5-4F66-B593-999B45685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9924DB-471F-48D7-8055-E084989158ED}" type="slidenum">
              <a:rPr lang="fr-FR" altLang="en-US" sz="1200"/>
              <a:pPr eaLnBrk="1" hangingPunct="1"/>
              <a:t>20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>
            <a:extLst>
              <a:ext uri="{FF2B5EF4-FFF2-40B4-BE49-F238E27FC236}">
                <a16:creationId xmlns:a16="http://schemas.microsoft.com/office/drawing/2014/main" id="{76D2FF97-B5A4-49A7-953E-EE4AB9C62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>
            <a:extLst>
              <a:ext uri="{FF2B5EF4-FFF2-40B4-BE49-F238E27FC236}">
                <a16:creationId xmlns:a16="http://schemas.microsoft.com/office/drawing/2014/main" id="{D561A3CF-C55D-46F6-89BB-D988DA6B0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72708" name="Espace réservé du numéro de diapositive 3">
            <a:extLst>
              <a:ext uri="{FF2B5EF4-FFF2-40B4-BE49-F238E27FC236}">
                <a16:creationId xmlns:a16="http://schemas.microsoft.com/office/drawing/2014/main" id="{997537EA-B548-4BA8-808D-B25D1DFF9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7A8E02-8A10-446E-AD61-2B96AC2A61D1}" type="slidenum">
              <a:rPr lang="fr-FR" altLang="en-US" sz="1200"/>
              <a:pPr eaLnBrk="1" hangingPunct="1"/>
              <a:t>21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>
            <a:extLst>
              <a:ext uri="{FF2B5EF4-FFF2-40B4-BE49-F238E27FC236}">
                <a16:creationId xmlns:a16="http://schemas.microsoft.com/office/drawing/2014/main" id="{D13073E0-98D3-44EA-B944-065CDB950B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ce réservé des commentaires 2">
            <a:extLst>
              <a:ext uri="{FF2B5EF4-FFF2-40B4-BE49-F238E27FC236}">
                <a16:creationId xmlns:a16="http://schemas.microsoft.com/office/drawing/2014/main" id="{A6FB56F5-8F02-4389-AF85-7C2A32260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73732" name="Espace réservé du numéro de diapositive 3">
            <a:extLst>
              <a:ext uri="{FF2B5EF4-FFF2-40B4-BE49-F238E27FC236}">
                <a16:creationId xmlns:a16="http://schemas.microsoft.com/office/drawing/2014/main" id="{3E7FC344-C355-4E4A-9336-D9B653CB5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EE33FE-EA44-4C3F-BCB2-930F1EEF60D4}" type="slidenum">
              <a:rPr lang="fr-FR" altLang="en-US" sz="1200"/>
              <a:pPr eaLnBrk="1" hangingPunct="1"/>
              <a:t>22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>
            <a:extLst>
              <a:ext uri="{FF2B5EF4-FFF2-40B4-BE49-F238E27FC236}">
                <a16:creationId xmlns:a16="http://schemas.microsoft.com/office/drawing/2014/main" id="{3DB10730-64AE-41A6-90D0-C53B5FE6E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>
            <a:extLst>
              <a:ext uri="{FF2B5EF4-FFF2-40B4-BE49-F238E27FC236}">
                <a16:creationId xmlns:a16="http://schemas.microsoft.com/office/drawing/2014/main" id="{4B883389-63CA-41A8-88FA-49EF6A7BDC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74756" name="Espace réservé du numéro de diapositive 3">
            <a:extLst>
              <a:ext uri="{FF2B5EF4-FFF2-40B4-BE49-F238E27FC236}">
                <a16:creationId xmlns:a16="http://schemas.microsoft.com/office/drawing/2014/main" id="{B4D6FD3E-73DC-4765-9CB8-703CF268B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D369E9-0731-448C-88C8-E061BAF64F6A}" type="slidenum">
              <a:rPr lang="fr-FR" altLang="en-US" sz="1200"/>
              <a:pPr eaLnBrk="1" hangingPunct="1"/>
              <a:t>23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>
            <a:extLst>
              <a:ext uri="{FF2B5EF4-FFF2-40B4-BE49-F238E27FC236}">
                <a16:creationId xmlns:a16="http://schemas.microsoft.com/office/drawing/2014/main" id="{A727471A-9E08-4BB1-9953-8D4159D07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B8193513-9684-4B25-868E-27FFAB549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8A278D33-2EEE-4DAF-B67A-095286AAC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CA1A03-F39A-4F2B-A617-960EF499F845}" type="slidenum">
              <a:rPr lang="fr-FR" altLang="en-US" sz="1200"/>
              <a:pPr eaLnBrk="1" hangingPunct="1"/>
              <a:t>24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>
            <a:extLst>
              <a:ext uri="{FF2B5EF4-FFF2-40B4-BE49-F238E27FC236}">
                <a16:creationId xmlns:a16="http://schemas.microsoft.com/office/drawing/2014/main" id="{A1096787-63B3-452A-A207-09CC3D60D4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>
            <a:extLst>
              <a:ext uri="{FF2B5EF4-FFF2-40B4-BE49-F238E27FC236}">
                <a16:creationId xmlns:a16="http://schemas.microsoft.com/office/drawing/2014/main" id="{BDC56D7D-AF3B-45FF-83A4-8AE90CE827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76804" name="Espace réservé du numéro de diapositive 3">
            <a:extLst>
              <a:ext uri="{FF2B5EF4-FFF2-40B4-BE49-F238E27FC236}">
                <a16:creationId xmlns:a16="http://schemas.microsoft.com/office/drawing/2014/main" id="{72789BF9-D509-4D8E-B06C-8C09A8086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64679-9D6C-492C-857C-8542A6B18888}" type="slidenum">
              <a:rPr lang="fr-FR" altLang="en-US" sz="1200"/>
              <a:pPr eaLnBrk="1" hangingPunct="1"/>
              <a:t>25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>
            <a:extLst>
              <a:ext uri="{FF2B5EF4-FFF2-40B4-BE49-F238E27FC236}">
                <a16:creationId xmlns:a16="http://schemas.microsoft.com/office/drawing/2014/main" id="{78365D71-1ECC-44B6-AFC4-5A4AE0EEB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>
            <a:extLst>
              <a:ext uri="{FF2B5EF4-FFF2-40B4-BE49-F238E27FC236}">
                <a16:creationId xmlns:a16="http://schemas.microsoft.com/office/drawing/2014/main" id="{662E7F9E-96CC-40DC-9EA2-5DEF51C26D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77828" name="Espace réservé du numéro de diapositive 3">
            <a:extLst>
              <a:ext uri="{FF2B5EF4-FFF2-40B4-BE49-F238E27FC236}">
                <a16:creationId xmlns:a16="http://schemas.microsoft.com/office/drawing/2014/main" id="{4E22C474-222D-46F9-9D1B-73869F2D6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005BFE-D374-43F4-8203-B490F89E7F73}" type="slidenum">
              <a:rPr lang="fr-FR" altLang="en-US" sz="1200"/>
              <a:pPr eaLnBrk="1" hangingPunct="1"/>
              <a:t>26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>
            <a:extLst>
              <a:ext uri="{FF2B5EF4-FFF2-40B4-BE49-F238E27FC236}">
                <a16:creationId xmlns:a16="http://schemas.microsoft.com/office/drawing/2014/main" id="{C2B21BB0-E42C-473B-8D9A-D080401E85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>
            <a:extLst>
              <a:ext uri="{FF2B5EF4-FFF2-40B4-BE49-F238E27FC236}">
                <a16:creationId xmlns:a16="http://schemas.microsoft.com/office/drawing/2014/main" id="{51F28556-06BA-42C5-BCC5-77D6B7FE1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  <p:sp>
        <p:nvSpPr>
          <p:cNvPr id="78852" name="Espace réservé du numéro de diapositive 3">
            <a:extLst>
              <a:ext uri="{FF2B5EF4-FFF2-40B4-BE49-F238E27FC236}">
                <a16:creationId xmlns:a16="http://schemas.microsoft.com/office/drawing/2014/main" id="{655619A9-0C5F-4F6F-82FA-9ED014AB5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27C3F5-5CE4-4A3E-8D7F-B748D7AEF0AF}" type="slidenum">
              <a:rPr lang="fr-FR" altLang="en-US" sz="1200"/>
              <a:pPr eaLnBrk="1" hangingPunct="1"/>
              <a:t>27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>
            <a:extLst>
              <a:ext uri="{FF2B5EF4-FFF2-40B4-BE49-F238E27FC236}">
                <a16:creationId xmlns:a16="http://schemas.microsoft.com/office/drawing/2014/main" id="{41C3620F-0E57-4F7F-994B-09815C7471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>
            <a:extLst>
              <a:ext uri="{FF2B5EF4-FFF2-40B4-BE49-F238E27FC236}">
                <a16:creationId xmlns:a16="http://schemas.microsoft.com/office/drawing/2014/main" id="{5A703EFE-295C-4C80-A9EF-C182DCBEF4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  <p:sp>
        <p:nvSpPr>
          <p:cNvPr id="79876" name="Espace réservé du numéro de diapositive 3">
            <a:extLst>
              <a:ext uri="{FF2B5EF4-FFF2-40B4-BE49-F238E27FC236}">
                <a16:creationId xmlns:a16="http://schemas.microsoft.com/office/drawing/2014/main" id="{AE48CF25-7409-45F7-BC0F-EC1E88FBD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FAC672-C0BE-490C-88A6-6567FB3978BC}" type="slidenum">
              <a:rPr lang="fr-FR" altLang="en-US" sz="1200"/>
              <a:pPr eaLnBrk="1" hangingPunct="1"/>
              <a:t>28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>
            <a:extLst>
              <a:ext uri="{FF2B5EF4-FFF2-40B4-BE49-F238E27FC236}">
                <a16:creationId xmlns:a16="http://schemas.microsoft.com/office/drawing/2014/main" id="{8D7F94E0-4A2B-40CD-A2B8-6E40799A0F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ce réservé des commentaires 2">
            <a:extLst>
              <a:ext uri="{FF2B5EF4-FFF2-40B4-BE49-F238E27FC236}">
                <a16:creationId xmlns:a16="http://schemas.microsoft.com/office/drawing/2014/main" id="{BB56A868-92E6-42A9-B40D-4FF0A22B2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Les aisselles</a:t>
            </a:r>
          </a:p>
        </p:txBody>
      </p:sp>
      <p:sp>
        <p:nvSpPr>
          <p:cNvPr id="80900" name="Espace réservé du numéro de diapositive 3">
            <a:extLst>
              <a:ext uri="{FF2B5EF4-FFF2-40B4-BE49-F238E27FC236}">
                <a16:creationId xmlns:a16="http://schemas.microsoft.com/office/drawing/2014/main" id="{5DBF1F88-44BD-4CB2-8962-951A00F73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3C48ED-AD70-49E8-9B82-FCAFC06B0045}" type="slidenum">
              <a:rPr lang="fr-FR" altLang="en-US" sz="1200"/>
              <a:pPr eaLnBrk="1" hangingPunct="1"/>
              <a:t>29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A5CBA8EE-B4DB-41DF-B89D-97367775C6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E301AB68-D421-488C-8ABB-905646ACC3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6A0BC318-DF50-4A5C-8D96-D4462774D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392031-A5C1-4F73-A583-0A99734A0B07}" type="slidenum">
              <a:rPr lang="fr-FR" altLang="en-US" sz="1200"/>
              <a:pPr eaLnBrk="1" hangingPunct="1"/>
              <a:t>3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>
            <a:extLst>
              <a:ext uri="{FF2B5EF4-FFF2-40B4-BE49-F238E27FC236}">
                <a16:creationId xmlns:a16="http://schemas.microsoft.com/office/drawing/2014/main" id="{AEC80FEC-3F75-4FE8-B3E5-4277A91770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>
            <a:extLst>
              <a:ext uri="{FF2B5EF4-FFF2-40B4-BE49-F238E27FC236}">
                <a16:creationId xmlns:a16="http://schemas.microsoft.com/office/drawing/2014/main" id="{3956FE55-59AE-4D5F-B67E-D180D14A91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/>
              <a:t>Plis du coude</a:t>
            </a:r>
          </a:p>
        </p:txBody>
      </p:sp>
      <p:sp>
        <p:nvSpPr>
          <p:cNvPr id="81924" name="Espace réservé du numéro de diapositive 3">
            <a:extLst>
              <a:ext uri="{FF2B5EF4-FFF2-40B4-BE49-F238E27FC236}">
                <a16:creationId xmlns:a16="http://schemas.microsoft.com/office/drawing/2014/main" id="{0577F6F2-89EA-4D52-9483-8EA714431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0472B5-B664-4FE4-B36C-C464DED3A301}" type="slidenum">
              <a:rPr lang="fr-FR" altLang="en-US" sz="1200"/>
              <a:pPr eaLnBrk="1" hangingPunct="1"/>
              <a:t>30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>
            <a:extLst>
              <a:ext uri="{FF2B5EF4-FFF2-40B4-BE49-F238E27FC236}">
                <a16:creationId xmlns:a16="http://schemas.microsoft.com/office/drawing/2014/main" id="{CDEF0C76-6330-4399-8F5D-F0741A430F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>
            <a:extLst>
              <a:ext uri="{FF2B5EF4-FFF2-40B4-BE49-F238E27FC236}">
                <a16:creationId xmlns:a16="http://schemas.microsoft.com/office/drawing/2014/main" id="{BE90536D-D8B8-4417-BA29-838953EC93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82948" name="Espace réservé du numéro de diapositive 3">
            <a:extLst>
              <a:ext uri="{FF2B5EF4-FFF2-40B4-BE49-F238E27FC236}">
                <a16:creationId xmlns:a16="http://schemas.microsoft.com/office/drawing/2014/main" id="{6C228CBA-5EED-47C8-8250-68A315BEF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7BC7F5-4A2A-4C94-906B-A9817D2D91EA}" type="slidenum">
              <a:rPr lang="fr-FR" altLang="en-US" sz="1200"/>
              <a:pPr eaLnBrk="1" hangingPunct="1"/>
              <a:t>31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>
            <a:extLst>
              <a:ext uri="{FF2B5EF4-FFF2-40B4-BE49-F238E27FC236}">
                <a16:creationId xmlns:a16="http://schemas.microsoft.com/office/drawing/2014/main" id="{D3A4D248-CD37-4DFB-AC93-3FB9A1F6AC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ce réservé des commentaires 2">
            <a:extLst>
              <a:ext uri="{FF2B5EF4-FFF2-40B4-BE49-F238E27FC236}">
                <a16:creationId xmlns:a16="http://schemas.microsoft.com/office/drawing/2014/main" id="{F8724E42-CE2A-4C80-AEF0-05A64D8276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83972" name="Espace réservé du numéro de diapositive 3">
            <a:extLst>
              <a:ext uri="{FF2B5EF4-FFF2-40B4-BE49-F238E27FC236}">
                <a16:creationId xmlns:a16="http://schemas.microsoft.com/office/drawing/2014/main" id="{7B1CA22F-1B25-4D45-B35B-527765EAF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16E4F8-8FDF-406C-81E8-741FC9D0C122}" type="slidenum">
              <a:rPr lang="fr-FR" altLang="en-US" sz="1200"/>
              <a:pPr eaLnBrk="1" hangingPunct="1"/>
              <a:t>32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>
            <a:extLst>
              <a:ext uri="{FF2B5EF4-FFF2-40B4-BE49-F238E27FC236}">
                <a16:creationId xmlns:a16="http://schemas.microsoft.com/office/drawing/2014/main" id="{9DC793D6-684D-4CCD-B09F-63A4127F64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ce réservé des commentaires 2">
            <a:extLst>
              <a:ext uri="{FF2B5EF4-FFF2-40B4-BE49-F238E27FC236}">
                <a16:creationId xmlns:a16="http://schemas.microsoft.com/office/drawing/2014/main" id="{5D96C9A3-CEFA-41E0-B097-43E1BD95E7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84996" name="Espace réservé du numéro de diapositive 3">
            <a:extLst>
              <a:ext uri="{FF2B5EF4-FFF2-40B4-BE49-F238E27FC236}">
                <a16:creationId xmlns:a16="http://schemas.microsoft.com/office/drawing/2014/main" id="{117D5CCD-CF06-4594-ACB4-80AA5D1D1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0B955C-D4E6-452A-A80A-B1AFFE324871}" type="slidenum">
              <a:rPr lang="fr-FR" altLang="en-US" sz="1200"/>
              <a:pPr eaLnBrk="1" hangingPunct="1"/>
              <a:t>33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>
            <a:extLst>
              <a:ext uri="{FF2B5EF4-FFF2-40B4-BE49-F238E27FC236}">
                <a16:creationId xmlns:a16="http://schemas.microsoft.com/office/drawing/2014/main" id="{D923485F-919A-4860-8B8C-7407217C34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>
            <a:extLst>
              <a:ext uri="{FF2B5EF4-FFF2-40B4-BE49-F238E27FC236}">
                <a16:creationId xmlns:a16="http://schemas.microsoft.com/office/drawing/2014/main" id="{72A47438-7F95-47A4-B2B5-1E7E7AD54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86020" name="Espace réservé du numéro de diapositive 3">
            <a:extLst>
              <a:ext uri="{FF2B5EF4-FFF2-40B4-BE49-F238E27FC236}">
                <a16:creationId xmlns:a16="http://schemas.microsoft.com/office/drawing/2014/main" id="{8E0CFBCA-03D5-4284-BE39-807C50C3D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991D10-6DD4-41C1-B5BC-3DAB43C7F386}" type="slidenum">
              <a:rPr lang="fr-FR" altLang="en-US" sz="1200"/>
              <a:pPr eaLnBrk="1" hangingPunct="1"/>
              <a:t>34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>
            <a:extLst>
              <a:ext uri="{FF2B5EF4-FFF2-40B4-BE49-F238E27FC236}">
                <a16:creationId xmlns:a16="http://schemas.microsoft.com/office/drawing/2014/main" id="{29438E56-56F0-4F1A-92B8-95719E215D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ce réservé des commentaires 2">
            <a:extLst>
              <a:ext uri="{FF2B5EF4-FFF2-40B4-BE49-F238E27FC236}">
                <a16:creationId xmlns:a16="http://schemas.microsoft.com/office/drawing/2014/main" id="{5C1B2374-EA4F-45E7-9E41-D3DF183A56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87044" name="Espace réservé du numéro de diapositive 3">
            <a:extLst>
              <a:ext uri="{FF2B5EF4-FFF2-40B4-BE49-F238E27FC236}">
                <a16:creationId xmlns:a16="http://schemas.microsoft.com/office/drawing/2014/main" id="{6B154570-90D8-4A04-AA5A-51683669C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749EDF-187B-4655-A9C9-A7A15568C571}" type="slidenum">
              <a:rPr lang="fr-FR" altLang="en-US" sz="1200"/>
              <a:pPr eaLnBrk="1" hangingPunct="1"/>
              <a:t>35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3E0A5571-456E-4B21-9997-617C45FB26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>
            <a:extLst>
              <a:ext uri="{FF2B5EF4-FFF2-40B4-BE49-F238E27FC236}">
                <a16:creationId xmlns:a16="http://schemas.microsoft.com/office/drawing/2014/main" id="{1B0F3FBF-A8C6-4486-975F-CEE6AC121E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88068" name="Espace réservé du numéro de diapositive 3">
            <a:extLst>
              <a:ext uri="{FF2B5EF4-FFF2-40B4-BE49-F238E27FC236}">
                <a16:creationId xmlns:a16="http://schemas.microsoft.com/office/drawing/2014/main" id="{899F56A8-1813-49E3-B1B0-D98F85079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E4B5CB-AF89-40B7-A89C-CC5E84D226E2}" type="slidenum">
              <a:rPr lang="fr-FR" altLang="en-US" sz="1200"/>
              <a:pPr eaLnBrk="1" hangingPunct="1"/>
              <a:t>36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>
            <a:extLst>
              <a:ext uri="{FF2B5EF4-FFF2-40B4-BE49-F238E27FC236}">
                <a16:creationId xmlns:a16="http://schemas.microsoft.com/office/drawing/2014/main" id="{7E9B4767-615E-4B63-AF1E-9D9A9349A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ce réservé des commentaires 2">
            <a:extLst>
              <a:ext uri="{FF2B5EF4-FFF2-40B4-BE49-F238E27FC236}">
                <a16:creationId xmlns:a16="http://schemas.microsoft.com/office/drawing/2014/main" id="{A88A06AC-ED70-44C7-A675-86880358B0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89092" name="Espace réservé du numéro de diapositive 3">
            <a:extLst>
              <a:ext uri="{FF2B5EF4-FFF2-40B4-BE49-F238E27FC236}">
                <a16:creationId xmlns:a16="http://schemas.microsoft.com/office/drawing/2014/main" id="{578C0718-0F77-485A-82C7-8CC59A504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79F435-324A-429E-B6B8-F56F955B52B9}" type="slidenum">
              <a:rPr lang="fr-FR" altLang="en-US" sz="1200"/>
              <a:pPr eaLnBrk="1" hangingPunct="1"/>
              <a:t>37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>
            <a:extLst>
              <a:ext uri="{FF2B5EF4-FFF2-40B4-BE49-F238E27FC236}">
                <a16:creationId xmlns:a16="http://schemas.microsoft.com/office/drawing/2014/main" id="{3422FCCF-C98E-4DF0-BA95-F74C82DB0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ce réservé des commentaires 2">
            <a:extLst>
              <a:ext uri="{FF2B5EF4-FFF2-40B4-BE49-F238E27FC236}">
                <a16:creationId xmlns:a16="http://schemas.microsoft.com/office/drawing/2014/main" id="{BE2FFC29-5403-4F8D-AB05-7EABF50411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90116" name="Espace réservé du numéro de diapositive 3">
            <a:extLst>
              <a:ext uri="{FF2B5EF4-FFF2-40B4-BE49-F238E27FC236}">
                <a16:creationId xmlns:a16="http://schemas.microsoft.com/office/drawing/2014/main" id="{3FD8EAB1-FB1E-4723-B73A-A4C82D53D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FDEE95-F5B8-4E06-8F47-6528AC61E8DC}" type="slidenum">
              <a:rPr lang="fr-FR" altLang="en-US" sz="1200"/>
              <a:pPr eaLnBrk="1" hangingPunct="1"/>
              <a:t>38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>
            <a:extLst>
              <a:ext uri="{FF2B5EF4-FFF2-40B4-BE49-F238E27FC236}">
                <a16:creationId xmlns:a16="http://schemas.microsoft.com/office/drawing/2014/main" id="{3F2ED664-3663-4FF1-868B-09F9145A80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ce réservé des commentaires 2">
            <a:extLst>
              <a:ext uri="{FF2B5EF4-FFF2-40B4-BE49-F238E27FC236}">
                <a16:creationId xmlns:a16="http://schemas.microsoft.com/office/drawing/2014/main" id="{260EAAF5-073D-4383-AFC9-7E852850AA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91140" name="Espace réservé du numéro de diapositive 3">
            <a:extLst>
              <a:ext uri="{FF2B5EF4-FFF2-40B4-BE49-F238E27FC236}">
                <a16:creationId xmlns:a16="http://schemas.microsoft.com/office/drawing/2014/main" id="{E3B0093E-4D1D-4912-B2EA-B339DF013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263E8-6A18-463E-B22D-BABD875B5ADF}" type="slidenum">
              <a:rPr lang="fr-FR" altLang="en-US" sz="1200"/>
              <a:pPr eaLnBrk="1" hangingPunct="1"/>
              <a:t>39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>
            <a:extLst>
              <a:ext uri="{FF2B5EF4-FFF2-40B4-BE49-F238E27FC236}">
                <a16:creationId xmlns:a16="http://schemas.microsoft.com/office/drawing/2014/main" id="{76EE19D7-DB33-4EAC-AADE-DDD18E419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>
            <a:extLst>
              <a:ext uri="{FF2B5EF4-FFF2-40B4-BE49-F238E27FC236}">
                <a16:creationId xmlns:a16="http://schemas.microsoft.com/office/drawing/2014/main" id="{4676AC0C-EF06-4D9D-9543-7ED8115605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55300" name="Espace réservé du numéro de diapositive 3">
            <a:extLst>
              <a:ext uri="{FF2B5EF4-FFF2-40B4-BE49-F238E27FC236}">
                <a16:creationId xmlns:a16="http://schemas.microsoft.com/office/drawing/2014/main" id="{12AC063B-4E9A-44EB-9C3F-72A4197750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2CB19A-249F-42E4-BE3F-7B027279B1EC}" type="slidenum">
              <a:rPr lang="fr-FR" altLang="en-US" sz="1200"/>
              <a:pPr eaLnBrk="1" hangingPunct="1"/>
              <a:t>4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>
            <a:extLst>
              <a:ext uri="{FF2B5EF4-FFF2-40B4-BE49-F238E27FC236}">
                <a16:creationId xmlns:a16="http://schemas.microsoft.com/office/drawing/2014/main" id="{D6BF0396-0EB3-4A10-9523-87CD7256B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ce réservé des commentaires 2">
            <a:extLst>
              <a:ext uri="{FF2B5EF4-FFF2-40B4-BE49-F238E27FC236}">
                <a16:creationId xmlns:a16="http://schemas.microsoft.com/office/drawing/2014/main" id="{04B3C526-18B9-4C9E-A648-02A179BFF8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92164" name="Espace réservé du numéro de diapositive 3">
            <a:extLst>
              <a:ext uri="{FF2B5EF4-FFF2-40B4-BE49-F238E27FC236}">
                <a16:creationId xmlns:a16="http://schemas.microsoft.com/office/drawing/2014/main" id="{1BFE5709-5AF9-420D-B954-2B74D8610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52702C-9BBB-477F-95DF-D2173C6A1DEF}" type="slidenum">
              <a:rPr lang="fr-FR" altLang="en-US" sz="1200"/>
              <a:pPr eaLnBrk="1" hangingPunct="1"/>
              <a:t>40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>
            <a:extLst>
              <a:ext uri="{FF2B5EF4-FFF2-40B4-BE49-F238E27FC236}">
                <a16:creationId xmlns:a16="http://schemas.microsoft.com/office/drawing/2014/main" id="{4C36EA66-E285-4294-813C-CD6FC881B7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ce réservé des commentaires 2">
            <a:extLst>
              <a:ext uri="{FF2B5EF4-FFF2-40B4-BE49-F238E27FC236}">
                <a16:creationId xmlns:a16="http://schemas.microsoft.com/office/drawing/2014/main" id="{156310FE-3358-48F4-AA66-608A370A12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93188" name="Espace réservé du numéro de diapositive 3">
            <a:extLst>
              <a:ext uri="{FF2B5EF4-FFF2-40B4-BE49-F238E27FC236}">
                <a16:creationId xmlns:a16="http://schemas.microsoft.com/office/drawing/2014/main" id="{07F83203-2E5D-464B-81AA-B4D81FDA7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55864D-4898-490D-B253-E16C4A4296C8}" type="slidenum">
              <a:rPr lang="fr-FR" altLang="en-US" sz="1200"/>
              <a:pPr eaLnBrk="1" hangingPunct="1"/>
              <a:t>41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>
            <a:extLst>
              <a:ext uri="{FF2B5EF4-FFF2-40B4-BE49-F238E27FC236}">
                <a16:creationId xmlns:a16="http://schemas.microsoft.com/office/drawing/2014/main" id="{730A994C-9EEB-495E-BD26-C0AB30D325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ce réservé des commentaires 2">
            <a:extLst>
              <a:ext uri="{FF2B5EF4-FFF2-40B4-BE49-F238E27FC236}">
                <a16:creationId xmlns:a16="http://schemas.microsoft.com/office/drawing/2014/main" id="{B7C49F4A-9879-4291-952F-1A871769D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94212" name="Espace réservé du numéro de diapositive 3">
            <a:extLst>
              <a:ext uri="{FF2B5EF4-FFF2-40B4-BE49-F238E27FC236}">
                <a16:creationId xmlns:a16="http://schemas.microsoft.com/office/drawing/2014/main" id="{F182A1D6-C25D-44F9-8E45-D1AA6C29C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648A72-B1AA-4DE6-91E0-6330DD815938}" type="slidenum">
              <a:rPr lang="fr-FR" altLang="en-US" sz="1200"/>
              <a:pPr eaLnBrk="1" hangingPunct="1"/>
              <a:t>42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>
            <a:extLst>
              <a:ext uri="{FF2B5EF4-FFF2-40B4-BE49-F238E27FC236}">
                <a16:creationId xmlns:a16="http://schemas.microsoft.com/office/drawing/2014/main" id="{558CC14A-5821-4608-B53A-FD46F0BEEB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ce réservé des commentaires 2">
            <a:extLst>
              <a:ext uri="{FF2B5EF4-FFF2-40B4-BE49-F238E27FC236}">
                <a16:creationId xmlns:a16="http://schemas.microsoft.com/office/drawing/2014/main" id="{7C3D158C-2A36-4E20-99D8-46833ADDA8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95236" name="Espace réservé du numéro de diapositive 3">
            <a:extLst>
              <a:ext uri="{FF2B5EF4-FFF2-40B4-BE49-F238E27FC236}">
                <a16:creationId xmlns:a16="http://schemas.microsoft.com/office/drawing/2014/main" id="{B0197A21-F6AA-4368-B18D-47409BF21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55DF4C-0BBF-4C5F-AA17-05D46FD750CF}" type="slidenum">
              <a:rPr lang="fr-FR" altLang="en-US" sz="1200"/>
              <a:pPr eaLnBrk="1" hangingPunct="1"/>
              <a:t>43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>
            <a:extLst>
              <a:ext uri="{FF2B5EF4-FFF2-40B4-BE49-F238E27FC236}">
                <a16:creationId xmlns:a16="http://schemas.microsoft.com/office/drawing/2014/main" id="{A5936E33-E179-4D94-A7CF-2FB50B0142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ce réservé des commentaires 2">
            <a:extLst>
              <a:ext uri="{FF2B5EF4-FFF2-40B4-BE49-F238E27FC236}">
                <a16:creationId xmlns:a16="http://schemas.microsoft.com/office/drawing/2014/main" id="{BC1C7CED-AF29-4A4C-905F-94CD31A742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96260" name="Espace réservé du numéro de diapositive 3">
            <a:extLst>
              <a:ext uri="{FF2B5EF4-FFF2-40B4-BE49-F238E27FC236}">
                <a16:creationId xmlns:a16="http://schemas.microsoft.com/office/drawing/2014/main" id="{DAD32FEA-CE4A-4D01-91A6-F2E5A7108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A6E18C-77D1-48F5-A6D6-53FE277A9F61}" type="slidenum">
              <a:rPr lang="fr-FR" altLang="en-US" sz="1200"/>
              <a:pPr eaLnBrk="1" hangingPunct="1"/>
              <a:t>44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>
            <a:extLst>
              <a:ext uri="{FF2B5EF4-FFF2-40B4-BE49-F238E27FC236}">
                <a16:creationId xmlns:a16="http://schemas.microsoft.com/office/drawing/2014/main" id="{1ABEBED0-9170-429F-A9D2-1CE6AC864F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ce réservé des commentaires 2">
            <a:extLst>
              <a:ext uri="{FF2B5EF4-FFF2-40B4-BE49-F238E27FC236}">
                <a16:creationId xmlns:a16="http://schemas.microsoft.com/office/drawing/2014/main" id="{EBD01DB1-18C8-4F58-BEB2-021237D8CD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97284" name="Espace réservé du numéro de diapositive 3">
            <a:extLst>
              <a:ext uri="{FF2B5EF4-FFF2-40B4-BE49-F238E27FC236}">
                <a16:creationId xmlns:a16="http://schemas.microsoft.com/office/drawing/2014/main" id="{BC12B791-63D3-4C70-9C10-6BF972BA9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CBB605-E4EC-43D5-8E1F-FFC4F37C33D4}" type="slidenum">
              <a:rPr lang="fr-FR" altLang="en-US" sz="1200"/>
              <a:pPr eaLnBrk="1" hangingPunct="1"/>
              <a:t>45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>
            <a:extLst>
              <a:ext uri="{FF2B5EF4-FFF2-40B4-BE49-F238E27FC236}">
                <a16:creationId xmlns:a16="http://schemas.microsoft.com/office/drawing/2014/main" id="{D263F203-502E-42CF-9637-D08E1BF28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ce réservé des commentaires 2">
            <a:extLst>
              <a:ext uri="{FF2B5EF4-FFF2-40B4-BE49-F238E27FC236}">
                <a16:creationId xmlns:a16="http://schemas.microsoft.com/office/drawing/2014/main" id="{7B6DA6EC-0FCF-4179-A2C9-59B9510CF7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98308" name="Espace réservé du numéro de diapositive 3">
            <a:extLst>
              <a:ext uri="{FF2B5EF4-FFF2-40B4-BE49-F238E27FC236}">
                <a16:creationId xmlns:a16="http://schemas.microsoft.com/office/drawing/2014/main" id="{90FD4611-F865-4EB4-9A09-639B4A13A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E8B909-2B5F-429E-A282-480511EA6AA0}" type="slidenum">
              <a:rPr lang="fr-FR" altLang="en-US" sz="1200"/>
              <a:pPr eaLnBrk="1" hangingPunct="1"/>
              <a:t>46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>
            <a:extLst>
              <a:ext uri="{FF2B5EF4-FFF2-40B4-BE49-F238E27FC236}">
                <a16:creationId xmlns:a16="http://schemas.microsoft.com/office/drawing/2014/main" id="{6C7E9278-7A69-4A8F-99EF-CA0B8C5983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ce réservé des commentaires 2">
            <a:extLst>
              <a:ext uri="{FF2B5EF4-FFF2-40B4-BE49-F238E27FC236}">
                <a16:creationId xmlns:a16="http://schemas.microsoft.com/office/drawing/2014/main" id="{6FEF6ECA-C3F2-4003-A7FA-0A8118153B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99332" name="Espace réservé du numéro de diapositive 3">
            <a:extLst>
              <a:ext uri="{FF2B5EF4-FFF2-40B4-BE49-F238E27FC236}">
                <a16:creationId xmlns:a16="http://schemas.microsoft.com/office/drawing/2014/main" id="{4B934AD3-5A69-429B-8445-36CE3E03C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AE3609-125E-4328-B78E-923AC1F08E27}" type="slidenum">
              <a:rPr lang="fr-FR" altLang="en-US" sz="1200"/>
              <a:pPr eaLnBrk="1" hangingPunct="1"/>
              <a:t>47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>
            <a:extLst>
              <a:ext uri="{FF2B5EF4-FFF2-40B4-BE49-F238E27FC236}">
                <a16:creationId xmlns:a16="http://schemas.microsoft.com/office/drawing/2014/main" id="{00AD56E8-D6E7-466E-98C9-69FF38155E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>
            <a:extLst>
              <a:ext uri="{FF2B5EF4-FFF2-40B4-BE49-F238E27FC236}">
                <a16:creationId xmlns:a16="http://schemas.microsoft.com/office/drawing/2014/main" id="{4BED29B1-315C-44DF-8535-6853DA6A37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25C26613-6D27-4775-A38F-8F89DDC86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B1BFF3-9473-4FC6-A2B4-F11ED587ABC5}" type="slidenum">
              <a:rPr lang="fr-FR" altLang="en-US" sz="1200"/>
              <a:pPr eaLnBrk="1" hangingPunct="1"/>
              <a:t>5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>
            <a:extLst>
              <a:ext uri="{FF2B5EF4-FFF2-40B4-BE49-F238E27FC236}">
                <a16:creationId xmlns:a16="http://schemas.microsoft.com/office/drawing/2014/main" id="{3282E3CD-E27C-4EDF-8D3F-74C2CBFDBA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>
            <a:extLst>
              <a:ext uri="{FF2B5EF4-FFF2-40B4-BE49-F238E27FC236}">
                <a16:creationId xmlns:a16="http://schemas.microsoft.com/office/drawing/2014/main" id="{A0702638-AEA1-459E-9F89-DD5D7379D7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57348" name="Espace réservé du numéro de diapositive 3">
            <a:extLst>
              <a:ext uri="{FF2B5EF4-FFF2-40B4-BE49-F238E27FC236}">
                <a16:creationId xmlns:a16="http://schemas.microsoft.com/office/drawing/2014/main" id="{90A92A69-4D61-4A88-A7BB-58D32A97A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736DC4-4D8B-48F9-B397-5632FF3E7481}" type="slidenum">
              <a:rPr lang="fr-FR" altLang="en-US" sz="1200"/>
              <a:pPr eaLnBrk="1" hangingPunct="1"/>
              <a:t>6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>
            <a:extLst>
              <a:ext uri="{FF2B5EF4-FFF2-40B4-BE49-F238E27FC236}">
                <a16:creationId xmlns:a16="http://schemas.microsoft.com/office/drawing/2014/main" id="{15E11C24-035F-4488-9AF9-753DC1B65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>
            <a:extLst>
              <a:ext uri="{FF2B5EF4-FFF2-40B4-BE49-F238E27FC236}">
                <a16:creationId xmlns:a16="http://schemas.microsoft.com/office/drawing/2014/main" id="{AA19A27F-5B43-4AD8-B7A6-C9438BE220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58372" name="Espace réservé du numéro de diapositive 3">
            <a:extLst>
              <a:ext uri="{FF2B5EF4-FFF2-40B4-BE49-F238E27FC236}">
                <a16:creationId xmlns:a16="http://schemas.microsoft.com/office/drawing/2014/main" id="{52EB3F6A-8958-462F-A223-34114076A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5295AE-618F-4F3B-832C-1EAF09407A09}" type="slidenum">
              <a:rPr lang="fr-FR" altLang="en-US" sz="1200"/>
              <a:pPr eaLnBrk="1" hangingPunct="1"/>
              <a:t>7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>
            <a:extLst>
              <a:ext uri="{FF2B5EF4-FFF2-40B4-BE49-F238E27FC236}">
                <a16:creationId xmlns:a16="http://schemas.microsoft.com/office/drawing/2014/main" id="{52C92249-1D9B-447B-BED3-B07C0FD9D3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>
            <a:extLst>
              <a:ext uri="{FF2B5EF4-FFF2-40B4-BE49-F238E27FC236}">
                <a16:creationId xmlns:a16="http://schemas.microsoft.com/office/drawing/2014/main" id="{0F38940D-BBC7-4ED9-B28B-62F35B6E1D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59396" name="Espace réservé du numéro de diapositive 3">
            <a:extLst>
              <a:ext uri="{FF2B5EF4-FFF2-40B4-BE49-F238E27FC236}">
                <a16:creationId xmlns:a16="http://schemas.microsoft.com/office/drawing/2014/main" id="{407968E9-7693-46A2-A5B8-D2DAA6883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B5E8E7-7BCB-4BF6-A020-9EE20BA6C7CF}" type="slidenum">
              <a:rPr lang="fr-FR" altLang="en-US" sz="1200"/>
              <a:pPr eaLnBrk="1" hangingPunct="1"/>
              <a:t>8</a:t>
            </a:fld>
            <a:endParaRPr lang="fr-FR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D04FADBB-5A8C-4263-AF52-AA03C0BB2E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>
            <a:extLst>
              <a:ext uri="{FF2B5EF4-FFF2-40B4-BE49-F238E27FC236}">
                <a16:creationId xmlns:a16="http://schemas.microsoft.com/office/drawing/2014/main" id="{FA77461E-9F29-4574-B214-61B72FA7DB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FD1FF09F-8313-4512-9BE8-B0949B0DE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9AD18D-EBB3-4E01-82F2-298A4D5BBD2D}" type="slidenum">
              <a:rPr lang="fr-FR" altLang="en-US" sz="1200"/>
              <a:pPr eaLnBrk="1" hangingPunct="1"/>
              <a:t>9</a:t>
            </a:fld>
            <a:endParaRPr lang="fr-FR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100034-94AB-4DE2-A506-D80C41623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B03BA8-234F-4FD2-BBF1-9D1DF3CBB7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B0635B-F5AF-4AE0-B0EE-CDC1A3F7E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4A1EE-924C-4CBB-81F2-A63329BC6FC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5341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EF1674-5510-41CE-8E7A-4EC5C07A7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73491-0EE5-46F1-BEDD-42F2994CF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26F1A8-D9D4-4988-8AFA-DA713B899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0CFD-44D3-4F6E-8150-CC01C1F064B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4776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A768F8-CAE5-494F-B21A-BB57F3AF8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F22C46-8FD9-4078-9A96-685C5A2A1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49FA1-B59E-460C-9C9C-F42AFDAC4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03AFD-CCE9-415C-9B9F-42FF4D44E24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2397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A6D922-057F-4315-BD61-353BA6278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FF5A0E-7D54-4560-8456-4D64557CE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8B6E7-99C1-421A-95D0-F165082E3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D22C-0E21-4C0D-9D1D-F98B01BD799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2376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E7C067-968A-413F-8397-82CC87E6F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9625A-89FA-4992-BA31-7D284401A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674493-9FC8-4EDC-AF9F-5D6147E3E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12E1B-0F54-4DC9-8453-1BC712492BC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9952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39DD3-A629-4B6E-A37E-BE3BA440C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F69120-5722-4F06-ADF7-4FD565250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57DE68-7876-43BA-87A6-EB53747F1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DB32D-7FDB-40EC-B0A5-F96D7A89279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2394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553C77-398A-460D-A7F0-769E210E0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9EF4F0-FDF8-497D-9E44-42CE8D1CF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C5BDC3-13D9-4C18-8DF0-69A96AC010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288C-A588-4BCC-AD3B-42F71A42BB3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1011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1BD914-796B-4856-B08C-28E2D9FAD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A28AD-8CFC-42B1-95AC-303014FC4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00234-EE68-41A3-A915-3E0BAF9E6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39038-C9B2-4315-A552-FE783BCFA2D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737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694162-5EB8-48FF-A9CF-698D501A6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9F9C9E-DD1B-415F-BB3B-80F15FE6D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2AB96D-12D2-43C8-B2AD-D443BB2AA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B73C1-5EDE-4568-9665-FEE237329E8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0597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21F4E-EB82-4A68-82E1-71B3E11DA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5A8B9B-EC94-4F1A-BCA1-BA6B5F4B8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D806E2-676F-4CF3-9D9F-8A99F1891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EF56D-54EF-47B0-839B-1F30711AEEE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3017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3695BE-0CC6-494B-A1DE-313C46D8C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142BE0-F9C3-491D-9C59-9BE91BDD7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47FFAB-CC3F-4F1B-8CC5-F3D70128B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778E7-9FCB-4AE7-95ED-B7C6C6520CB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9965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2091E-D7A9-471E-BF1F-03660B124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FFC37-F539-4E5A-A879-5EE8A83AB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9F09F-7B64-4167-9BF5-0E95CD3E1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DB2E8-A826-4C56-92C3-1902D75DAE1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45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419C0-422B-45A0-9BEB-FB083A4CC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3CC18-EA75-48C2-BDF7-8F6E46E7A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9237D-AA7D-4B8D-A4E2-538316717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19017-26F9-4832-BB4B-22E4CD788F3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7405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AF3BE1-C742-410A-896D-255A40AA4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AD53BE-5212-4CBC-B03F-5EF07E5B0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EA4F67-4D39-4672-B765-C25B1FDD84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677D6D-418D-491B-B8D7-91C52B47BA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8E6342-2B4A-4211-82F5-D3D165815E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2271045-1BA4-4C7C-949E-8874C9F0DFE9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C095EB-34AB-43FC-9F21-5E2460D2EC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38760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fr-FR" altLang="en-US" sz="4000"/>
              <a:t>SEMIOLOGIE DES DIABETES</a:t>
            </a:r>
          </a:p>
        </p:txBody>
      </p:sp>
      <p:sp>
        <p:nvSpPr>
          <p:cNvPr id="2051" name="Sous-titre 5">
            <a:extLst>
              <a:ext uri="{FF2B5EF4-FFF2-40B4-BE49-F238E27FC236}">
                <a16:creationId xmlns:a16="http://schemas.microsoft.com/office/drawing/2014/main" id="{D1956080-7777-4B92-94F3-9C50192EC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43450"/>
            <a:ext cx="6400800" cy="104298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altLang="en-US" sz="2000"/>
              <a:t>Pr Boudaoud. K</a:t>
            </a:r>
          </a:p>
          <a:p>
            <a:pPr>
              <a:spcBef>
                <a:spcPct val="50000"/>
              </a:spcBef>
            </a:pPr>
            <a:r>
              <a:rPr lang="fr-FR" altLang="en-US" sz="2000"/>
              <a:t>Année 2019-2020</a:t>
            </a:r>
          </a:p>
        </p:txBody>
      </p:sp>
      <p:sp>
        <p:nvSpPr>
          <p:cNvPr id="4" name="Sous-titre 5">
            <a:extLst>
              <a:ext uri="{FF2B5EF4-FFF2-40B4-BE49-F238E27FC236}">
                <a16:creationId xmlns:a16="http://schemas.microsoft.com/office/drawing/2014/main" id="{A6537275-EA96-46F7-9224-557DE0D35451}"/>
              </a:ext>
            </a:extLst>
          </p:cNvPr>
          <p:cNvSpPr txBox="1">
            <a:spLocks/>
          </p:cNvSpPr>
          <p:nvPr/>
        </p:nvSpPr>
        <p:spPr bwMode="auto">
          <a:xfrm>
            <a:off x="1143000" y="714375"/>
            <a:ext cx="6400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000" kern="0" dirty="0">
                <a:latin typeface="+mn-lt"/>
              </a:rPr>
              <a:t>Module d’Endocrinologie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2000" kern="0" dirty="0">
                <a:latin typeface="+mn-lt"/>
              </a:rPr>
              <a:t>5</a:t>
            </a:r>
            <a:r>
              <a:rPr lang="fr-FR" sz="2000" kern="0" baseline="30000" dirty="0">
                <a:latin typeface="+mn-lt"/>
              </a:rPr>
              <a:t>ème</a:t>
            </a:r>
            <a:r>
              <a:rPr lang="fr-FR" sz="2000" kern="0" dirty="0">
                <a:latin typeface="+mn-lt"/>
              </a:rPr>
              <a:t> année médecine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75D301C-B972-498B-873F-64C4D113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81100"/>
            <a:ext cx="89439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4279E97D-4AEB-47FD-9F1C-BB4F6A81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47700"/>
          </a:xfrm>
        </p:spPr>
        <p:txBody>
          <a:bodyPr/>
          <a:lstStyle/>
          <a:p>
            <a:r>
              <a:rPr lang="fr-FR" altLang="en-US" sz="3200"/>
              <a:t>DS secondaires aux Pancréatopathies</a:t>
            </a:r>
          </a:p>
        </p:txBody>
      </p:sp>
      <p:sp>
        <p:nvSpPr>
          <p:cNvPr id="12291" name="ZoneTexte 5">
            <a:extLst>
              <a:ext uri="{FF2B5EF4-FFF2-40B4-BE49-F238E27FC236}">
                <a16:creationId xmlns:a16="http://schemas.microsoft.com/office/drawing/2014/main" id="{F6F9C0E0-02E4-48B2-B282-8F0E2823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500688"/>
            <a:ext cx="1928812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fr-FR" altLang="en-US" sz="2000">
                <a:solidFill>
                  <a:schemeClr val="bg1"/>
                </a:solidFill>
              </a:rPr>
              <a:t>Mucoviscidose</a:t>
            </a:r>
          </a:p>
        </p:txBody>
      </p:sp>
      <p:sp>
        <p:nvSpPr>
          <p:cNvPr id="12292" name="ZoneTexte 6">
            <a:extLst>
              <a:ext uri="{FF2B5EF4-FFF2-40B4-BE49-F238E27FC236}">
                <a16:creationId xmlns:a16="http://schemas.microsoft.com/office/drawing/2014/main" id="{8657AE3F-8067-448B-B4C9-6824886A1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1244600"/>
            <a:ext cx="2016125" cy="10937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fr-FR" altLang="en-US" sz="2000">
                <a:solidFill>
                  <a:schemeClr val="bg1"/>
                </a:solidFill>
              </a:rPr>
              <a:t>Pancréatite </a:t>
            </a:r>
          </a:p>
          <a:p>
            <a:pPr algn="ctr" eaLnBrk="1" hangingPunct="1">
              <a:spcAft>
                <a:spcPts val="300"/>
              </a:spcAft>
            </a:pPr>
            <a:r>
              <a:rPr lang="fr-FR" altLang="en-US" sz="2000">
                <a:solidFill>
                  <a:schemeClr val="bg1"/>
                </a:solidFill>
              </a:rPr>
              <a:t>fibrocalculeuse </a:t>
            </a:r>
          </a:p>
          <a:p>
            <a:pPr algn="ctr" eaLnBrk="1" hangingPunct="1">
              <a:spcAft>
                <a:spcPts val="300"/>
              </a:spcAft>
            </a:pPr>
            <a:r>
              <a:rPr lang="fr-FR" altLang="en-US" sz="2000">
                <a:solidFill>
                  <a:schemeClr val="bg1"/>
                </a:solidFill>
              </a:rPr>
              <a:t>de malnutrition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E283BB9-95E6-4B30-AE0D-64AF7075EBA3}"/>
              </a:ext>
            </a:extLst>
          </p:cNvPr>
          <p:cNvCxnSpPr>
            <a:stCxn id="12292" idx="3"/>
            <a:endCxn id="12294" idx="1"/>
          </p:cNvCxnSpPr>
          <p:nvPr/>
        </p:nvCxnSpPr>
        <p:spPr>
          <a:xfrm>
            <a:off x="2308225" y="1792288"/>
            <a:ext cx="1163638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4" name="ZoneTexte 11">
            <a:extLst>
              <a:ext uri="{FF2B5EF4-FFF2-40B4-BE49-F238E27FC236}">
                <a16:creationId xmlns:a16="http://schemas.microsoft.com/office/drawing/2014/main" id="{21CCB3B2-60DA-4017-B624-E0380B3EE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863" y="1130300"/>
            <a:ext cx="5362575" cy="13319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fr-FR" altLang="en-US" sz="1800">
                <a:solidFill>
                  <a:schemeClr val="bg1"/>
                </a:solidFill>
              </a:rPr>
              <a:t>Pancréatite tropicale (Afrique)</a:t>
            </a:r>
          </a:p>
          <a:p>
            <a:pPr algn="ctr" eaLnBrk="1" hangingPunct="1">
              <a:spcAft>
                <a:spcPts val="300"/>
              </a:spcAft>
            </a:pPr>
            <a:r>
              <a:rPr lang="fr-FR" altLang="en-US" sz="1800">
                <a:solidFill>
                  <a:schemeClr val="bg1"/>
                </a:solidFill>
              </a:rPr>
              <a:t>Liée à la malnutrition + Manioc</a:t>
            </a:r>
          </a:p>
          <a:p>
            <a:pPr algn="ctr" eaLnBrk="1" hangingPunct="1">
              <a:spcAft>
                <a:spcPts val="300"/>
              </a:spcAft>
            </a:pPr>
            <a:r>
              <a:rPr lang="fr-FR" altLang="en-US" sz="1800">
                <a:solidFill>
                  <a:schemeClr val="bg1"/>
                </a:solidFill>
              </a:rPr>
              <a:t>Douleurs abd + Troubles/pancréas exocrine + Calcification du pancréas</a:t>
            </a:r>
          </a:p>
        </p:txBody>
      </p:sp>
      <p:sp>
        <p:nvSpPr>
          <p:cNvPr id="12295" name="ZoneTexte 14">
            <a:extLst>
              <a:ext uri="{FF2B5EF4-FFF2-40B4-BE49-F238E27FC236}">
                <a16:creationId xmlns:a16="http://schemas.microsoft.com/office/drawing/2014/main" id="{72502847-F7A5-437C-96D4-95AF774E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459163"/>
            <a:ext cx="2195513" cy="4016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fr-FR" altLang="en-US" sz="2000">
                <a:solidFill>
                  <a:schemeClr val="bg1"/>
                </a:solidFill>
              </a:rPr>
              <a:t>Hémochromatose </a:t>
            </a:r>
          </a:p>
        </p:txBody>
      </p:sp>
      <p:sp>
        <p:nvSpPr>
          <p:cNvPr id="12296" name="ZoneTexte 15">
            <a:extLst>
              <a:ext uri="{FF2B5EF4-FFF2-40B4-BE49-F238E27FC236}">
                <a16:creationId xmlns:a16="http://schemas.microsoft.com/office/drawing/2014/main" id="{83C7B544-9061-484D-8EE7-82A8A1EAD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2689225"/>
            <a:ext cx="5364162" cy="19446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altLang="en-US" sz="1800">
                <a:solidFill>
                  <a:schemeClr val="bg1"/>
                </a:solidFill>
              </a:rPr>
              <a:t>Surcharge de l’organisme en Fer</a:t>
            </a:r>
          </a:p>
          <a:p>
            <a:pPr algn="l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altLang="en-US" sz="1800">
                <a:solidFill>
                  <a:schemeClr val="bg1"/>
                </a:solidFill>
              </a:rPr>
              <a:t>Foie + Cœur + Articulations + Glandes endocrines</a:t>
            </a:r>
          </a:p>
          <a:p>
            <a:pPr algn="l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altLang="en-US" sz="1800">
                <a:solidFill>
                  <a:schemeClr val="bg1"/>
                </a:solidFill>
              </a:rPr>
              <a:t>Mécanisme DS/Hémochromatose</a:t>
            </a:r>
          </a:p>
          <a:p>
            <a:pPr algn="ctr" eaLnBrk="1" hangingPunct="1">
              <a:spcAft>
                <a:spcPts val="300"/>
              </a:spcAft>
            </a:pPr>
            <a:r>
              <a:rPr lang="fr-FR" altLang="en-US" sz="1800">
                <a:solidFill>
                  <a:schemeClr val="bg1"/>
                </a:solidFill>
              </a:rPr>
              <a:t>- Insulinopénie/Surcharge pancréas</a:t>
            </a:r>
          </a:p>
          <a:p>
            <a:pPr algn="ctr" eaLnBrk="1" hangingPunct="1">
              <a:spcAft>
                <a:spcPts val="300"/>
              </a:spcAft>
            </a:pPr>
            <a:r>
              <a:rPr lang="fr-FR" altLang="en-US" sz="1800">
                <a:solidFill>
                  <a:schemeClr val="bg1"/>
                </a:solidFill>
              </a:rPr>
              <a:t>- Insulinorésistance hépatique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8BAF91B-1267-42CA-84BB-A91D8A2B8C93}"/>
              </a:ext>
            </a:extLst>
          </p:cNvPr>
          <p:cNvCxnSpPr>
            <a:stCxn id="12295" idx="3"/>
            <a:endCxn id="12296" idx="1"/>
          </p:cNvCxnSpPr>
          <p:nvPr/>
        </p:nvCxnSpPr>
        <p:spPr>
          <a:xfrm>
            <a:off x="2481263" y="3660775"/>
            <a:ext cx="1012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8" name="ZoneTexte 19">
            <a:extLst>
              <a:ext uri="{FF2B5EF4-FFF2-40B4-BE49-F238E27FC236}">
                <a16:creationId xmlns:a16="http://schemas.microsoft.com/office/drawing/2014/main" id="{C5FEAC46-6BB7-45F9-9766-F74CC26A7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4845050"/>
            <a:ext cx="5364162" cy="17287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altLang="en-US" sz="1800">
                <a:solidFill>
                  <a:schemeClr val="bg1"/>
                </a:solidFill>
              </a:rPr>
              <a:t>Mdie autosomique récessive</a:t>
            </a:r>
          </a:p>
          <a:p>
            <a:pPr algn="l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altLang="en-US" sz="1800">
                <a:solidFill>
                  <a:schemeClr val="bg1"/>
                </a:solidFill>
              </a:rPr>
              <a:t>Mutation CFTR</a:t>
            </a:r>
          </a:p>
          <a:p>
            <a:pPr algn="l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altLang="en-US" sz="1800">
                <a:solidFill>
                  <a:schemeClr val="bg1"/>
                </a:solidFill>
              </a:rPr>
              <a:t>Pancréatite/tubulopathie obstructive des canaux intra-lobulaires proximaux (bouchons protéiques)</a:t>
            </a:r>
          </a:p>
          <a:p>
            <a:pPr algn="l" eaLnBrk="1" hangingPunct="1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altLang="en-US" sz="1800">
                <a:solidFill>
                  <a:schemeClr val="bg1"/>
                </a:solidFill>
              </a:rPr>
              <a:t>DS : 20% Adolescents, 40-50% Adultes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32EB51C-4B19-4D52-849C-BB7A9A7A393D}"/>
              </a:ext>
            </a:extLst>
          </p:cNvPr>
          <p:cNvCxnSpPr>
            <a:stCxn id="12291" idx="3"/>
            <a:endCxn id="12298" idx="1"/>
          </p:cNvCxnSpPr>
          <p:nvPr/>
        </p:nvCxnSpPr>
        <p:spPr>
          <a:xfrm>
            <a:off x="2286000" y="5700713"/>
            <a:ext cx="1214438" cy="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95C00BA8-355B-4130-AF59-44F452D0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fr-FR" altLang="en-US" sz="3600"/>
              <a:t>Hémochromatose 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196AB84F-F299-4E91-A60A-52047379B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143125"/>
            <a:ext cx="41275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882429EF-46F5-4C60-A71C-0140DF39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00250"/>
            <a:ext cx="3916362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9CC57C79-711E-4E4D-B0F6-527D6B9E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25488"/>
          </a:xfrm>
        </p:spPr>
        <p:txBody>
          <a:bodyPr/>
          <a:lstStyle/>
          <a:p>
            <a:r>
              <a:rPr lang="fr-FR" altLang="en-US" sz="3600"/>
              <a:t>DS secondaires aux Endocrinopathies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B8BF1DA-F74C-43D3-8282-88D4961FAE32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143000"/>
          <a:ext cx="8429625" cy="5387975"/>
        </p:xfrm>
        <a:graphic>
          <a:graphicData uri="http://schemas.openxmlformats.org/drawingml/2006/table">
            <a:tbl>
              <a:tblPr/>
              <a:tblGrid>
                <a:gridCol w="316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8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4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err="1">
                          <a:latin typeface="+mj-lt"/>
                          <a:ea typeface="Calibri"/>
                          <a:cs typeface="Arial"/>
                        </a:rPr>
                        <a:t>Endocrinopathies</a:t>
                      </a:r>
                      <a:endParaRPr lang="fr-FR" sz="2400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28515" marR="28515" marT="29836" marB="298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0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Hyperthyroïdie</a:t>
                      </a:r>
                      <a:endParaRPr lang="fr-FR" sz="2400" dirty="0">
                        <a:latin typeface="+mj-lt"/>
                        <a:ea typeface="Calibri"/>
                        <a:cs typeface="Arial"/>
                      </a:endParaRPr>
                    </a:p>
                    <a:p>
                      <a:pPr marL="5400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400" dirty="0">
                          <a:latin typeface="+mj-lt"/>
                          <a:ea typeface="Calibri"/>
                          <a:cs typeface="Arial"/>
                        </a:rPr>
                        <a:t>Acromégalie</a:t>
                      </a:r>
                    </a:p>
                    <a:p>
                      <a:pPr marL="540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400" dirty="0">
                          <a:latin typeface="+mj-lt"/>
                          <a:ea typeface="Calibri"/>
                          <a:cs typeface="Arial"/>
                        </a:rPr>
                        <a:t>Syndrome de Cushing</a:t>
                      </a:r>
                    </a:p>
                    <a:p>
                      <a:pPr marL="540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400" dirty="0">
                          <a:latin typeface="+mj-lt"/>
                          <a:ea typeface="Calibri"/>
                          <a:cs typeface="Arial"/>
                        </a:rPr>
                        <a:t>Phéochromocytome</a:t>
                      </a:r>
                    </a:p>
                    <a:p>
                      <a:pPr marL="5400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4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Hyperaldostéronisme</a:t>
                      </a: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 I</a:t>
                      </a:r>
                    </a:p>
                    <a:p>
                      <a:pPr marL="540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400" kern="12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Somatostatinome</a:t>
                      </a:r>
                      <a:endParaRPr lang="fr-FR" sz="24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540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400" dirty="0" err="1">
                          <a:latin typeface="+mj-lt"/>
                          <a:ea typeface="Calibri"/>
                          <a:cs typeface="Arial"/>
                        </a:rPr>
                        <a:t>Glucagonome</a:t>
                      </a:r>
                      <a:endParaRPr lang="fr-FR" sz="24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540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Autres </a:t>
                      </a:r>
                      <a:endParaRPr lang="fr-FR" sz="2400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28515" marR="28515" marT="29836" marB="298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89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000" dirty="0">
                          <a:latin typeface="+mj-lt"/>
                          <a:ea typeface="Calibri"/>
                          <a:cs typeface="Arial"/>
                        </a:rPr>
                        <a:t>Prévalence du DS : 30-70 % selon l’</a:t>
                      </a:r>
                      <a:r>
                        <a:rPr lang="fr-FR" sz="2000" dirty="0" err="1">
                          <a:latin typeface="+mj-lt"/>
                          <a:ea typeface="Calibri"/>
                          <a:cs typeface="Arial"/>
                        </a:rPr>
                        <a:t>endocrinopathie</a:t>
                      </a:r>
                      <a:endParaRPr lang="fr-FR" sz="2000" dirty="0">
                        <a:latin typeface="+mj-lt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000" dirty="0">
                          <a:latin typeface="+mj-lt"/>
                          <a:ea typeface="Calibri"/>
                          <a:cs typeface="Arial"/>
                        </a:rPr>
                        <a:t>Peut révéler la maladie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000" dirty="0">
                          <a:latin typeface="+mj-lt"/>
                          <a:ea typeface="Calibri"/>
                          <a:cs typeface="Arial"/>
                        </a:rPr>
                        <a:t>Prise en charge doit tenir compte de son mécanisme d’action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fr-FR" sz="2000" dirty="0">
                          <a:latin typeface="+mj-lt"/>
                          <a:ea typeface="Calibri"/>
                          <a:cs typeface="Arial"/>
                        </a:rPr>
                        <a:t>Habituellement, il répond aux antidiabétiques oraux, parfois </a:t>
                      </a:r>
                      <a:r>
                        <a:rPr lang="fr-FR" sz="2000" dirty="0" err="1">
                          <a:latin typeface="+mj-lt"/>
                          <a:ea typeface="Calibri"/>
                          <a:cs typeface="Arial"/>
                        </a:rPr>
                        <a:t>insulinoréquerant</a:t>
                      </a:r>
                      <a:r>
                        <a:rPr lang="fr-FR" sz="2000" dirty="0">
                          <a:latin typeface="+mj-lt"/>
                          <a:ea typeface="Calibri"/>
                          <a:cs typeface="Arial"/>
                        </a:rPr>
                        <a:t> .</a:t>
                      </a:r>
                    </a:p>
                  </a:txBody>
                  <a:tcPr marL="28515" marR="28515" marT="29836" marB="298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540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fr-FR" sz="2800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28515" marR="28515" marT="29835" marB="298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4317ADAB-AF70-42E4-BAD4-AE232A0E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48"/>
            <a:ext cx="8229600" cy="857250"/>
          </a:xfrm>
        </p:spPr>
        <p:txBody>
          <a:bodyPr/>
          <a:lstStyle/>
          <a:p>
            <a:r>
              <a:rPr lang="fr-FR" altLang="en-US" sz="4000"/>
              <a:t>DS des Endocrinopathies</a:t>
            </a:r>
          </a:p>
        </p:txBody>
      </p:sp>
      <p:sp>
        <p:nvSpPr>
          <p:cNvPr id="15363" name="ZoneTexte 2">
            <a:extLst>
              <a:ext uri="{FF2B5EF4-FFF2-40B4-BE49-F238E27FC236}">
                <a16:creationId xmlns:a16="http://schemas.microsoft.com/office/drawing/2014/main" id="{A92A1861-5E68-4B5C-8613-ED0D143FF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714500"/>
            <a:ext cx="2500312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/>
              <a:t>Production/Glucose</a:t>
            </a:r>
          </a:p>
        </p:txBody>
      </p:sp>
      <p:sp>
        <p:nvSpPr>
          <p:cNvPr id="15364" name="ZoneTexte 3">
            <a:extLst>
              <a:ext uri="{FF2B5EF4-FFF2-40B4-BE49-F238E27FC236}">
                <a16:creationId xmlns:a16="http://schemas.microsoft.com/office/drawing/2014/main" id="{DE65518D-F12D-43EE-BF7F-B5303CFD9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1716088"/>
            <a:ext cx="2500312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/>
              <a:t>Utilisation/Glucose</a:t>
            </a:r>
          </a:p>
        </p:txBody>
      </p:sp>
      <p:sp>
        <p:nvSpPr>
          <p:cNvPr id="15365" name="ZoneTexte 4">
            <a:extLst>
              <a:ext uri="{FF2B5EF4-FFF2-40B4-BE49-F238E27FC236}">
                <a16:creationId xmlns:a16="http://schemas.microsoft.com/office/drawing/2014/main" id="{75D821A6-B18F-471C-931E-264388F1A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032375"/>
            <a:ext cx="185737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/>
              <a:t>Glycogénolyse </a:t>
            </a:r>
          </a:p>
        </p:txBody>
      </p:sp>
      <p:sp>
        <p:nvSpPr>
          <p:cNvPr id="15366" name="ZoneTexte 5">
            <a:extLst>
              <a:ext uri="{FF2B5EF4-FFF2-40B4-BE49-F238E27FC236}">
                <a16:creationId xmlns:a16="http://schemas.microsoft.com/office/drawing/2014/main" id="{2DF730EF-16B6-4653-A6FB-3C96DAF5C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059363"/>
            <a:ext cx="1857375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/>
              <a:t>Néoglucogenèse  </a:t>
            </a:r>
          </a:p>
        </p:txBody>
      </p:sp>
      <p:sp>
        <p:nvSpPr>
          <p:cNvPr id="15367" name="ZoneTexte 6">
            <a:extLst>
              <a:ext uri="{FF2B5EF4-FFF2-40B4-BE49-F238E27FC236}">
                <a16:creationId xmlns:a16="http://schemas.microsoft.com/office/drawing/2014/main" id="{1093931A-F786-4269-95EC-FC8AA4D5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40200"/>
            <a:ext cx="18002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/>
              <a:t>Déficit/sécrétion de l’insuline </a:t>
            </a:r>
          </a:p>
        </p:txBody>
      </p:sp>
      <p:sp>
        <p:nvSpPr>
          <p:cNvPr id="15368" name="ZoneTexte 7">
            <a:extLst>
              <a:ext uri="{FF2B5EF4-FFF2-40B4-BE49-F238E27FC236}">
                <a16:creationId xmlns:a16="http://schemas.microsoft.com/office/drawing/2014/main" id="{0F76AF2D-6FBB-4A9A-88F8-1BD37333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5357813"/>
            <a:ext cx="12954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/>
              <a:t>Résistance à l’insuline 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BAE0474-A8D5-4C07-B7DD-8CD4569E983F}"/>
              </a:ext>
            </a:extLst>
          </p:cNvPr>
          <p:cNvCxnSpPr>
            <a:stCxn id="15363" idx="2"/>
            <a:endCxn id="15365" idx="0"/>
          </p:cNvCxnSpPr>
          <p:nvPr/>
        </p:nvCxnSpPr>
        <p:spPr>
          <a:xfrm rot="5400000">
            <a:off x="242094" y="2953544"/>
            <a:ext cx="2979737" cy="1177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6E529A9-FB9B-4D5B-86BB-2A0945D71E6B}"/>
              </a:ext>
            </a:extLst>
          </p:cNvPr>
          <p:cNvCxnSpPr>
            <a:stCxn id="15363" idx="2"/>
            <a:endCxn id="15366" idx="0"/>
          </p:cNvCxnSpPr>
          <p:nvPr/>
        </p:nvCxnSpPr>
        <p:spPr>
          <a:xfrm rot="16200000" flipH="1">
            <a:off x="1371600" y="3001963"/>
            <a:ext cx="3006725" cy="1108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3AF79B8-9C78-4E62-853B-9A9878706897}"/>
              </a:ext>
            </a:extLst>
          </p:cNvPr>
          <p:cNvCxnSpPr>
            <a:stCxn id="15364" idx="2"/>
            <a:endCxn id="15367" idx="0"/>
          </p:cNvCxnSpPr>
          <p:nvPr/>
        </p:nvCxnSpPr>
        <p:spPr>
          <a:xfrm rot="5400000">
            <a:off x="5140325" y="2386013"/>
            <a:ext cx="2085975" cy="142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EAA89CE-D1B2-4D02-BA22-73DE1B889898}"/>
              </a:ext>
            </a:extLst>
          </p:cNvPr>
          <p:cNvCxnSpPr>
            <a:stCxn id="15364" idx="2"/>
            <a:endCxn id="15368" idx="0"/>
          </p:cNvCxnSpPr>
          <p:nvPr/>
        </p:nvCxnSpPr>
        <p:spPr>
          <a:xfrm rot="16200000" flipH="1">
            <a:off x="5655469" y="3293269"/>
            <a:ext cx="3303588" cy="825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8FFD508B-85DF-4F9B-A37B-85E44E74C5B6}"/>
              </a:ext>
            </a:extLst>
          </p:cNvPr>
          <p:cNvSpPr txBox="1"/>
          <p:nvPr/>
        </p:nvSpPr>
        <p:spPr>
          <a:xfrm>
            <a:off x="1450975" y="3657600"/>
            <a:ext cx="169227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Cortisol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Catécholamines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Thyroxine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Glucagon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9A75011-238D-4B3A-800B-153A49091FB5}"/>
              </a:ext>
            </a:extLst>
          </p:cNvPr>
          <p:cNvSpPr txBox="1"/>
          <p:nvPr/>
        </p:nvSpPr>
        <p:spPr>
          <a:xfrm>
            <a:off x="4143375" y="2357438"/>
            <a:ext cx="1692275" cy="1169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Cortisol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Aldostérone 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Catécholamines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Thyroxine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Glucagon</a:t>
            </a:r>
            <a:endParaRPr lang="fr-FR" sz="1400" dirty="0">
              <a:latin typeface="Arial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355E1C2-D782-4262-85A8-B32EEFC4A171}"/>
              </a:ext>
            </a:extLst>
          </p:cNvPr>
          <p:cNvSpPr txBox="1"/>
          <p:nvPr/>
        </p:nvSpPr>
        <p:spPr>
          <a:xfrm>
            <a:off x="7380288" y="3086100"/>
            <a:ext cx="169227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GH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Cortisol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Catécholamines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accent6"/>
                </a:solidFill>
                <a:latin typeface="Arial" charset="0"/>
              </a:rPr>
              <a:t>Thyroxine?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6C60172B-6FAB-48E2-AED5-817784AA9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28750"/>
            <a:ext cx="7772400" cy="1470025"/>
          </a:xfrm>
        </p:spPr>
        <p:txBody>
          <a:bodyPr/>
          <a:lstStyle/>
          <a:p>
            <a:r>
              <a:rPr lang="fr-FR" altLang="en-US" sz="4000"/>
              <a:t>TNE digestives responsables de diabète sucré : Souvent malignes </a:t>
            </a:r>
          </a:p>
        </p:txBody>
      </p:sp>
      <p:sp>
        <p:nvSpPr>
          <p:cNvPr id="16387" name="Sous-titre 2">
            <a:extLst>
              <a:ext uri="{FF2B5EF4-FFF2-40B4-BE49-F238E27FC236}">
                <a16:creationId xmlns:a16="http://schemas.microsoft.com/office/drawing/2014/main" id="{CF7428AB-EB5A-4B05-8EDB-1E72CB1BD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84525"/>
            <a:ext cx="6400800" cy="1752600"/>
          </a:xfrm>
        </p:spPr>
        <p:txBody>
          <a:bodyPr/>
          <a:lstStyle/>
          <a:p>
            <a:pPr marL="514350" indent="-514350" algn="l">
              <a:buFontTx/>
              <a:buAutoNum type="arabicPeriod"/>
            </a:pPr>
            <a:r>
              <a:rPr lang="fr-FR" altLang="en-US"/>
              <a:t>Somatostatinome</a:t>
            </a:r>
          </a:p>
          <a:p>
            <a:pPr marL="514350" indent="-514350" algn="l">
              <a:buFontTx/>
              <a:buAutoNum type="arabicPeriod"/>
            </a:pPr>
            <a:r>
              <a:rPr lang="fr-FR" altLang="en-US"/>
              <a:t>Glucagonome</a:t>
            </a:r>
          </a:p>
          <a:p>
            <a:pPr marL="514350" indent="-514350" algn="l">
              <a:buFontTx/>
              <a:buAutoNum type="arabicPeriod"/>
            </a:pPr>
            <a:r>
              <a:rPr lang="fr-FR" altLang="en-US"/>
              <a:t>VIPome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C8258290-7F8C-4F59-B027-4D945DB6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274638"/>
            <a:ext cx="8675687" cy="1011237"/>
          </a:xfrm>
        </p:spPr>
        <p:txBody>
          <a:bodyPr/>
          <a:lstStyle/>
          <a:p>
            <a:r>
              <a:rPr lang="fr-FR" altLang="en-US" sz="3200"/>
              <a:t>Glucagonome : Érythème nécrolytique : Dermatose bulleuse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A6D0D4-6B02-4A81-9B12-61B6C4BDF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8275" y="1957388"/>
            <a:ext cx="3681413" cy="32575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sz="2000" dirty="0"/>
              <a:t>Éruption cutanée avec érythème et enflure</a:t>
            </a:r>
          </a:p>
          <a:p>
            <a:pPr>
              <a:defRPr/>
            </a:pPr>
            <a:r>
              <a:rPr lang="fr-FR" sz="2000" dirty="0"/>
              <a:t>Formation de bulles au centre </a:t>
            </a:r>
          </a:p>
          <a:p>
            <a:pPr>
              <a:defRPr/>
            </a:pPr>
            <a:r>
              <a:rPr lang="fr-FR" sz="2000" dirty="0"/>
              <a:t>Érosion puis croûtes </a:t>
            </a:r>
          </a:p>
          <a:p>
            <a:pPr>
              <a:defRPr/>
            </a:pPr>
            <a:r>
              <a:rPr lang="fr-FR" sz="2000" dirty="0"/>
              <a:t>Douleurs + démangeaison</a:t>
            </a:r>
          </a:p>
          <a:p>
            <a:pPr>
              <a:defRPr/>
            </a:pPr>
            <a:r>
              <a:rPr lang="fr-FR" sz="2000" dirty="0"/>
              <a:t>Guérison comportant une hyperpigmentation</a:t>
            </a:r>
          </a:p>
          <a:p>
            <a:pPr>
              <a:defRPr/>
            </a:pPr>
            <a:r>
              <a:rPr lang="fr-FR" sz="2000" dirty="0"/>
              <a:t>Siège ppal : Jambes + aine + fesses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867B25-3D2C-442E-B347-B587ADF3D8FD}"/>
              </a:ext>
            </a:extLst>
          </p:cNvPr>
          <p:cNvSpPr txBox="1"/>
          <p:nvPr/>
        </p:nvSpPr>
        <p:spPr>
          <a:xfrm>
            <a:off x="4651061" y="2025000"/>
            <a:ext cx="432000" cy="1404000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>
              <a:defRPr/>
            </a:pPr>
            <a:r>
              <a:rPr lang="fr-FR" sz="2000" dirty="0">
                <a:latin typeface="Arial" charset="0"/>
              </a:rPr>
              <a:t>4 semaines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B61FEB9-ED5E-4452-8111-091808D1C192}"/>
              </a:ext>
            </a:extLst>
          </p:cNvPr>
          <p:cNvCxnSpPr/>
          <p:nvPr/>
        </p:nvCxnSpPr>
        <p:spPr>
          <a:xfrm rot="5400000">
            <a:off x="4530726" y="2673350"/>
            <a:ext cx="12239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414" name="Picture 2">
            <a:extLst>
              <a:ext uri="{FF2B5EF4-FFF2-40B4-BE49-F238E27FC236}">
                <a16:creationId xmlns:a16="http://schemas.microsoft.com/office/drawing/2014/main" id="{6E7919AD-8141-4475-AF61-23B840A2EE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4286250"/>
            <a:ext cx="2214563" cy="2268538"/>
          </a:xfrm>
        </p:spPr>
      </p:pic>
      <p:pic>
        <p:nvPicPr>
          <p:cNvPr id="17415" name="Picture 3">
            <a:extLst>
              <a:ext uri="{FF2B5EF4-FFF2-40B4-BE49-F238E27FC236}">
                <a16:creationId xmlns:a16="http://schemas.microsoft.com/office/drawing/2014/main" id="{B0AFAAF3-66B1-4A4C-9E15-33B86D6FB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20224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>
            <a:extLst>
              <a:ext uri="{FF2B5EF4-FFF2-40B4-BE49-F238E27FC236}">
                <a16:creationId xmlns:a16="http://schemas.microsoft.com/office/drawing/2014/main" id="{7BB5DCDD-F5CE-4A58-BC1E-4C92A67EE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62513"/>
            <a:ext cx="2000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">
            <a:extLst>
              <a:ext uri="{FF2B5EF4-FFF2-40B4-BE49-F238E27FC236}">
                <a16:creationId xmlns:a16="http://schemas.microsoft.com/office/drawing/2014/main" id="{009EB167-817B-4CEC-8197-742B6B541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714500"/>
            <a:ext cx="2228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D61D8B67-F26E-40D6-B244-2DE0C486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647700"/>
          </a:xfrm>
        </p:spPr>
        <p:txBody>
          <a:bodyPr/>
          <a:lstStyle/>
          <a:p>
            <a:r>
              <a:rPr lang="fr-FR" altLang="en-US" sz="3600"/>
              <a:t>TNE digestives : Diagnostic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2063B7F-BDF6-4C5E-835D-00FEDE72EFE6}"/>
              </a:ext>
            </a:extLst>
          </p:cNvPr>
          <p:cNvGraphicFramePr>
            <a:graphicFrameLocks noGrp="1"/>
          </p:cNvGraphicFramePr>
          <p:nvPr/>
        </p:nvGraphicFramePr>
        <p:xfrm>
          <a:off x="128588" y="1717675"/>
          <a:ext cx="8801100" cy="394790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1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31">
                <a:tc rowSpan="3">
                  <a:txBody>
                    <a:bodyPr/>
                    <a:lstStyle/>
                    <a:p>
                      <a:pPr algn="ctr"/>
                      <a:r>
                        <a:rPr lang="fr-FR" sz="2100" b="0" dirty="0">
                          <a:solidFill>
                            <a:srgbClr val="000000"/>
                          </a:solidFill>
                        </a:rPr>
                        <a:t>Signes cliniques</a:t>
                      </a:r>
                    </a:p>
                  </a:txBody>
                  <a:tcPr marL="91442" marR="91442" marT="47718" marB="47718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900" b="0" dirty="0" err="1">
                          <a:solidFill>
                            <a:srgbClr val="000000"/>
                          </a:solidFill>
                        </a:rPr>
                        <a:t>Somatostatinome</a:t>
                      </a:r>
                      <a:r>
                        <a:rPr lang="fr-FR" sz="1900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marL="91442" marR="91442" marT="47718" marB="47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900" b="0" dirty="0">
                          <a:solidFill>
                            <a:srgbClr val="000000"/>
                          </a:solidFill>
                        </a:rPr>
                        <a:t>DS + Diarrhée/</a:t>
                      </a:r>
                      <a:r>
                        <a:rPr lang="fr-FR" sz="1900" b="0" dirty="0" err="1">
                          <a:solidFill>
                            <a:srgbClr val="000000"/>
                          </a:solidFill>
                        </a:rPr>
                        <a:t>stéatorrhée</a:t>
                      </a:r>
                      <a:r>
                        <a:rPr lang="fr-FR" sz="1900" b="0" dirty="0">
                          <a:solidFill>
                            <a:srgbClr val="000000"/>
                          </a:solidFill>
                        </a:rPr>
                        <a:t> + Amaigrissement + Lithiase biliaire+ Hypochlorhydrie </a:t>
                      </a:r>
                    </a:p>
                  </a:txBody>
                  <a:tcPr marL="91442" marR="91442" marT="47718" marB="47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3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b="0" dirty="0" err="1">
                          <a:solidFill>
                            <a:srgbClr val="000000"/>
                          </a:solidFill>
                        </a:rPr>
                        <a:t>Glucagonome</a:t>
                      </a:r>
                      <a:endParaRPr lang="fr-FR" sz="19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42" marR="91442" marT="47718" marB="477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900" b="0" dirty="0">
                          <a:solidFill>
                            <a:srgbClr val="000000"/>
                          </a:solidFill>
                        </a:rPr>
                        <a:t>DS + Erythème </a:t>
                      </a:r>
                      <a:r>
                        <a:rPr lang="fr-FR" sz="1900" b="0" dirty="0" err="1">
                          <a:solidFill>
                            <a:srgbClr val="000000"/>
                          </a:solidFill>
                        </a:rPr>
                        <a:t>nécrolytique</a:t>
                      </a:r>
                      <a:r>
                        <a:rPr lang="fr-FR" sz="1900" b="0" dirty="0">
                          <a:solidFill>
                            <a:srgbClr val="000000"/>
                          </a:solidFill>
                        </a:rPr>
                        <a:t> + Amaigrissement + Glossite</a:t>
                      </a:r>
                    </a:p>
                  </a:txBody>
                  <a:tcPr marL="91442" marR="91442" marT="47718" marB="477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3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900" b="0" dirty="0" err="1">
                          <a:solidFill>
                            <a:srgbClr val="000000"/>
                          </a:solidFill>
                        </a:rPr>
                        <a:t>VIPome</a:t>
                      </a:r>
                      <a:endParaRPr lang="fr-FR" sz="19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42" marR="91442" marT="47718" marB="477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900" b="0" dirty="0">
                          <a:solidFill>
                            <a:srgbClr val="000000"/>
                          </a:solidFill>
                        </a:rPr>
                        <a:t>DS + Diarrhée hydro-électrolytique chronique + Hypochlorhydrie + Flush</a:t>
                      </a:r>
                    </a:p>
                  </a:txBody>
                  <a:tcPr marL="91442" marR="91442" marT="47718" marB="477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321">
                <a:tc>
                  <a:txBody>
                    <a:bodyPr/>
                    <a:lstStyle/>
                    <a:p>
                      <a:pPr algn="ctr"/>
                      <a:r>
                        <a:rPr lang="fr-FR" sz="2100" b="0" dirty="0">
                          <a:solidFill>
                            <a:srgbClr val="000000"/>
                          </a:solidFill>
                        </a:rPr>
                        <a:t>Marqueurs biologiques</a:t>
                      </a:r>
                    </a:p>
                  </a:txBody>
                  <a:tcPr marL="91442" marR="91442" marT="47718" marB="47718" anchor="ctr"/>
                </a:tc>
                <a:tc gridSpan="2">
                  <a:txBody>
                    <a:bodyPr/>
                    <a:lstStyle/>
                    <a:p>
                      <a:r>
                        <a:rPr lang="fr-FR" sz="1900" b="0" dirty="0" err="1">
                          <a:solidFill>
                            <a:srgbClr val="000000"/>
                          </a:solidFill>
                        </a:rPr>
                        <a:t>Chromogranine</a:t>
                      </a:r>
                      <a:r>
                        <a:rPr lang="fr-FR" sz="1900" b="0" dirty="0">
                          <a:solidFill>
                            <a:srgbClr val="000000"/>
                          </a:solidFill>
                        </a:rPr>
                        <a:t> A sérique : signe l’origine endocrinienne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900" b="0" dirty="0">
                          <a:solidFill>
                            <a:srgbClr val="000000"/>
                          </a:solidFill>
                        </a:rPr>
                        <a:t>Dosage des Hormones spécifiques</a:t>
                      </a:r>
                      <a:r>
                        <a:rPr lang="fr-FR" sz="1900" b="0" baseline="0" dirty="0">
                          <a:solidFill>
                            <a:srgbClr val="000000"/>
                          </a:solidFill>
                        </a:rPr>
                        <a:t> guidé/clinique</a:t>
                      </a:r>
                      <a:endParaRPr lang="fr-FR" sz="19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42" marR="91442" marT="47718" marB="47718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E8BB6762-3E20-4FC4-BA2B-67E71D022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en-US" sz="3600"/>
              <a:t>DS et Syndromes génétiques : Diagnostic facile</a:t>
            </a:r>
          </a:p>
        </p:txBody>
      </p:sp>
      <p:sp>
        <p:nvSpPr>
          <p:cNvPr id="19459" name="Sous-titre 2">
            <a:extLst>
              <a:ext uri="{FF2B5EF4-FFF2-40B4-BE49-F238E27FC236}">
                <a16:creationId xmlns:a16="http://schemas.microsoft.com/office/drawing/2014/main" id="{2CAF2B43-5849-48EA-9E8A-FDD3EC00D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en-US"/>
              <a:t>Exemples de DS génétiques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749076D-6D69-4BF2-AF36-946A5101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38250"/>
            <a:ext cx="32766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490FA087-A8EE-4A9C-8ED6-4F21D6FA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166813"/>
            <a:ext cx="32766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re 3">
            <a:extLst>
              <a:ext uri="{FF2B5EF4-FFF2-40B4-BE49-F238E27FC236}">
                <a16:creationId xmlns:a16="http://schemas.microsoft.com/office/drawing/2014/main" id="{0F45B6FD-AABB-4DC3-B900-28C900E1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96925"/>
          </a:xfrm>
        </p:spPr>
        <p:txBody>
          <a:bodyPr/>
          <a:lstStyle/>
          <a:p>
            <a:r>
              <a:rPr lang="fr-FR" altLang="en-US" sz="3600"/>
              <a:t>Syndrome de Prader Willi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5FBA4533-0580-4042-8668-B7FD841AF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en-US"/>
              <a:t>Il n’y a pas un diabète mais des diabètes sucrés (DS)</a:t>
            </a:r>
          </a:p>
        </p:txBody>
      </p:sp>
      <p:sp>
        <p:nvSpPr>
          <p:cNvPr id="3075" name="Sous-titre 2">
            <a:extLst>
              <a:ext uri="{FF2B5EF4-FFF2-40B4-BE49-F238E27FC236}">
                <a16:creationId xmlns:a16="http://schemas.microsoft.com/office/drawing/2014/main" id="{28C5670B-88F3-46F8-AEFB-F607678187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en-US"/>
              <a:t>Étiologies diverses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EEE4336B-B458-45C6-BEB8-6684E7562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39592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>
            <a:extLst>
              <a:ext uri="{FF2B5EF4-FFF2-40B4-BE49-F238E27FC236}">
                <a16:creationId xmlns:a16="http://schemas.microsoft.com/office/drawing/2014/main" id="{0EA448CB-804B-4023-9D0C-BA890DA2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85750"/>
            <a:ext cx="3924300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ZoneTexte 3">
            <a:extLst>
              <a:ext uri="{FF2B5EF4-FFF2-40B4-BE49-F238E27FC236}">
                <a16:creationId xmlns:a16="http://schemas.microsoft.com/office/drawing/2014/main" id="{E80DFCDF-6F84-4E2E-99DB-755209FA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857875"/>
            <a:ext cx="3857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3000"/>
              <a:t>Syndrome de Turner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F324E6AC-CC8D-403C-B3C2-D94A6919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84915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ZoneTexte 2">
            <a:extLst>
              <a:ext uri="{FF2B5EF4-FFF2-40B4-BE49-F238E27FC236}">
                <a16:creationId xmlns:a16="http://schemas.microsoft.com/office/drawing/2014/main" id="{576CA90D-44C1-4A4A-86AB-0A26E50A8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85750"/>
            <a:ext cx="72151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3000"/>
              <a:t>Syndrome de Bardet Biedel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CEC96DAD-D481-4803-8BCD-A0F242D5A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1714500"/>
          </a:xfrm>
        </p:spPr>
        <p:txBody>
          <a:bodyPr/>
          <a:lstStyle/>
          <a:p>
            <a:r>
              <a:rPr lang="fr-FR" altLang="en-US" sz="4000"/>
              <a:t>Exploration étiologique négative</a:t>
            </a:r>
            <a:br>
              <a:rPr lang="fr-FR" altLang="en-US" sz="4000"/>
            </a:br>
            <a:r>
              <a:rPr lang="fr-FR" altLang="en-US" sz="4000"/>
              <a:t> ↓ </a:t>
            </a:r>
            <a:br>
              <a:rPr lang="fr-FR" altLang="en-US" sz="4000"/>
            </a:br>
            <a:r>
              <a:rPr lang="fr-FR" altLang="en-US" sz="4000"/>
              <a:t>Diabète primaire → Typage</a:t>
            </a:r>
          </a:p>
        </p:txBody>
      </p:sp>
      <p:sp>
        <p:nvSpPr>
          <p:cNvPr id="23555" name="Sous-titre 2">
            <a:extLst>
              <a:ext uri="{FF2B5EF4-FFF2-40B4-BE49-F238E27FC236}">
                <a16:creationId xmlns:a16="http://schemas.microsoft.com/office/drawing/2014/main" id="{C9BEE287-0E25-493C-AEBB-F020DF36A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2643188"/>
            <a:ext cx="7858125" cy="3000375"/>
          </a:xfrm>
        </p:spPr>
        <p:txBody>
          <a:bodyPr/>
          <a:lstStyle/>
          <a:p>
            <a:r>
              <a:rPr lang="fr-FR" altLang="en-US"/>
              <a:t>↓</a:t>
            </a:r>
          </a:p>
          <a:p>
            <a:r>
              <a:rPr lang="fr-FR" altLang="en-US"/>
              <a:t>Intensité des signes cliniques</a:t>
            </a:r>
          </a:p>
          <a:p>
            <a:r>
              <a:rPr lang="fr-FR" altLang="en-US"/>
              <a:t>=</a:t>
            </a:r>
          </a:p>
          <a:p>
            <a:r>
              <a:rPr lang="fr-FR" altLang="en-US"/>
              <a:t>Bon élément d’orientation du typage </a:t>
            </a:r>
          </a:p>
          <a:p>
            <a:r>
              <a:rPr lang="fr-FR" altLang="en-US"/>
              <a:t>du 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3">
            <a:extLst>
              <a:ext uri="{FF2B5EF4-FFF2-40B4-BE49-F238E27FC236}">
                <a16:creationId xmlns:a16="http://schemas.microsoft.com/office/drawing/2014/main" id="{30600E5D-9FED-45A7-BDEF-249933D6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25487"/>
          </a:xfrm>
        </p:spPr>
        <p:txBody>
          <a:bodyPr/>
          <a:lstStyle/>
          <a:p>
            <a:r>
              <a:rPr lang="fr-FR" altLang="en-US" sz="3600"/>
              <a:t>Signes d’Hyperglycémie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DD2D953D-B969-4DB3-9163-BB5B2775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143000"/>
            <a:ext cx="7415212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ZoneTexte 6">
            <a:extLst>
              <a:ext uri="{FF2B5EF4-FFF2-40B4-BE49-F238E27FC236}">
                <a16:creationId xmlns:a16="http://schemas.microsoft.com/office/drawing/2014/main" id="{EF1CAAEC-E47D-4C19-968F-8BACFFBB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3819525"/>
            <a:ext cx="219551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 b="1"/>
              <a:t>Amaigrissement +++</a:t>
            </a:r>
          </a:p>
        </p:txBody>
      </p:sp>
      <p:sp>
        <p:nvSpPr>
          <p:cNvPr id="24581" name="ZoneTexte 7">
            <a:extLst>
              <a:ext uri="{FF2B5EF4-FFF2-40B4-BE49-F238E27FC236}">
                <a16:creationId xmlns:a16="http://schemas.microsoft.com/office/drawing/2014/main" id="{DC6E4D27-3C19-46B2-A17A-55AB24927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786188"/>
            <a:ext cx="21955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 b="1"/>
              <a:t>Soif, Bouche sèche</a:t>
            </a:r>
          </a:p>
        </p:txBody>
      </p:sp>
      <p:sp>
        <p:nvSpPr>
          <p:cNvPr id="24582" name="ZoneTexte 8">
            <a:extLst>
              <a:ext uri="{FF2B5EF4-FFF2-40B4-BE49-F238E27FC236}">
                <a16:creationId xmlns:a16="http://schemas.microsoft.com/office/drawing/2014/main" id="{9F4BA377-C68C-47EC-AF5E-CE6B93AC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4071938"/>
            <a:ext cx="25923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 b="1"/>
              <a:t>Envie fréquente d’uriner</a:t>
            </a:r>
          </a:p>
        </p:txBody>
      </p:sp>
      <p:sp>
        <p:nvSpPr>
          <p:cNvPr id="24583" name="ZoneTexte 9">
            <a:extLst>
              <a:ext uri="{FF2B5EF4-FFF2-40B4-BE49-F238E27FC236}">
                <a16:creationId xmlns:a16="http://schemas.microsoft.com/office/drawing/2014/main" id="{FB980BEE-17CA-48F7-B639-D85AAB6C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6215063"/>
            <a:ext cx="219551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 b="1"/>
              <a:t>Céphalées</a:t>
            </a:r>
          </a:p>
          <a:p>
            <a:pPr algn="ctr" eaLnBrk="1" hangingPunct="1"/>
            <a:r>
              <a:rPr lang="fr-FR" altLang="en-US" sz="1600" b="1"/>
              <a:t>Vision troubles</a:t>
            </a:r>
          </a:p>
        </p:txBody>
      </p:sp>
      <p:sp>
        <p:nvSpPr>
          <p:cNvPr id="24584" name="ZoneTexte 10">
            <a:extLst>
              <a:ext uri="{FF2B5EF4-FFF2-40B4-BE49-F238E27FC236}">
                <a16:creationId xmlns:a16="http://schemas.microsoft.com/office/drawing/2014/main" id="{5522BDC4-571C-4CE9-9468-85F89223B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215063"/>
            <a:ext cx="21955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600" b="1"/>
              <a:t>Fatigue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DA4949D1-E829-4F6C-A93B-20375DA5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600200"/>
            <a:ext cx="57245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E5172E4A-D13C-4745-A0C7-ACCB3B481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fr-FR" altLang="en-US" sz="4000">
                <a:solidFill>
                  <a:srgbClr val="0070C0"/>
                </a:solidFill>
              </a:rPr>
              <a:t>Interrogatoire</a:t>
            </a:r>
            <a:br>
              <a:rPr lang="fr-FR" altLang="en-US" sz="4000">
                <a:solidFill>
                  <a:srgbClr val="0070C0"/>
                </a:solidFill>
              </a:rPr>
            </a:br>
            <a:r>
              <a:rPr lang="fr-FR" altLang="en-US" sz="4000">
                <a:solidFill>
                  <a:srgbClr val="0070C0"/>
                </a:solidFill>
              </a:rPr>
              <a:t>Examen clinique minutieux</a:t>
            </a:r>
          </a:p>
        </p:txBody>
      </p:sp>
      <p:sp>
        <p:nvSpPr>
          <p:cNvPr id="26627" name="Sous-titre 2">
            <a:extLst>
              <a:ext uri="{FF2B5EF4-FFF2-40B4-BE49-F238E27FC236}">
                <a16:creationId xmlns:a16="http://schemas.microsoft.com/office/drawing/2014/main" id="{E6784449-5B6C-4FC7-9A36-C0E2C9FB7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76588"/>
            <a:ext cx="6400800" cy="1752600"/>
          </a:xfrm>
        </p:spPr>
        <p:txBody>
          <a:bodyPr/>
          <a:lstStyle/>
          <a:p>
            <a:r>
              <a:rPr lang="fr-FR" altLang="en-US"/>
              <a:t>Incontournable pour :</a:t>
            </a:r>
          </a:p>
          <a:p>
            <a:pPr algn="l"/>
            <a:r>
              <a:rPr lang="fr-FR" altLang="en-US"/>
              <a:t>Rechercher des complications</a:t>
            </a:r>
          </a:p>
          <a:p>
            <a:pPr algn="l"/>
            <a:r>
              <a:rPr lang="fr-FR" altLang="en-US"/>
              <a:t>Évaluer le risque cardiovasculaire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2EAC1CA2-E219-4DEB-ACB2-C843199A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8" y="157163"/>
            <a:ext cx="8604250" cy="936625"/>
          </a:xfrm>
        </p:spPr>
        <p:txBody>
          <a:bodyPr/>
          <a:lstStyle/>
          <a:p>
            <a:r>
              <a:rPr lang="fr-FR" altLang="en-US" sz="3600"/>
              <a:t>Principales étapes de l’examen clinique</a:t>
            </a:r>
          </a:p>
        </p:txBody>
      </p:sp>
      <p:sp>
        <p:nvSpPr>
          <p:cNvPr id="27651" name="Espace réservé du contenu 2">
            <a:extLst>
              <a:ext uri="{FF2B5EF4-FFF2-40B4-BE49-F238E27FC236}">
                <a16:creationId xmlns:a16="http://schemas.microsoft.com/office/drawing/2014/main" id="{84F78156-FB9F-471D-9327-40A2F05F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54356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400"/>
              <a:t>&gt; BMI +Tour/Taille : Insulinorésistance ? </a:t>
            </a:r>
            <a:r>
              <a:rPr lang="fr-FR" altLang="en-US" b="1"/>
              <a:t>→</a:t>
            </a:r>
            <a:r>
              <a:rPr lang="fr-FR" altLang="en-US" sz="2400">
                <a:solidFill>
                  <a:srgbClr val="0070C0"/>
                </a:solidFill>
              </a:rPr>
              <a:t> Calcul du HOMA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400"/>
              <a:t>&gt; Examen de la peau : </a:t>
            </a:r>
            <a:r>
              <a:rPr lang="fr-FR" altLang="en-US" sz="2400" b="1"/>
              <a:t>Miroir du corps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400"/>
              <a:t>&gt; Examen cardiovasculaire complet +++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400"/>
              <a:t>&gt; Examen neurologique complet +++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400"/>
              <a:t>&gt; Examen digestif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400"/>
              <a:t>&gt; Examen uro-génital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400"/>
              <a:t>&gt; Examen du pied +++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400"/>
              <a:t>&gt; Palpation de la thyroïde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400"/>
              <a:t>&gt; Examen buccal + ORL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400"/>
              <a:t>&gt; Infections : Mycoses +++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59D38773-5C30-40F7-B072-36A85979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14313"/>
            <a:ext cx="8675687" cy="684212"/>
          </a:xfrm>
        </p:spPr>
        <p:txBody>
          <a:bodyPr/>
          <a:lstStyle/>
          <a:p>
            <a:r>
              <a:rPr lang="fr-FR" altLang="en-US" sz="3600"/>
              <a:t>Peau &amp; DS</a:t>
            </a:r>
          </a:p>
        </p:txBody>
      </p:sp>
      <p:sp>
        <p:nvSpPr>
          <p:cNvPr id="28675" name="ZoneTexte 2">
            <a:extLst>
              <a:ext uri="{FF2B5EF4-FFF2-40B4-BE49-F238E27FC236}">
                <a16:creationId xmlns:a16="http://schemas.microsoft.com/office/drawing/2014/main" id="{F1524560-9D4D-44F7-B834-480FCABF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643063"/>
            <a:ext cx="2232025" cy="1200150"/>
          </a:xfrm>
          <a:prstGeom prst="rect">
            <a:avLst/>
          </a:prstGeom>
          <a:solidFill>
            <a:srgbClr val="E1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800"/>
              <a:t>Dermatoses associées </a:t>
            </a:r>
          </a:p>
          <a:p>
            <a:pPr algn="ctr" eaLnBrk="1" hangingPunct="1"/>
            <a:r>
              <a:rPr lang="fr-FR" altLang="en-US" sz="1800"/>
              <a:t>à la présence du DS</a:t>
            </a:r>
          </a:p>
        </p:txBody>
      </p:sp>
      <p:sp>
        <p:nvSpPr>
          <p:cNvPr id="28676" name="ZoneTexte 3">
            <a:extLst>
              <a:ext uri="{FF2B5EF4-FFF2-40B4-BE49-F238E27FC236}">
                <a16:creationId xmlns:a16="http://schemas.microsoft.com/office/drawing/2014/main" id="{36ECCBBA-CA21-4D2B-BFA8-4F128D03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211638"/>
            <a:ext cx="2160588" cy="646112"/>
          </a:xfrm>
          <a:prstGeom prst="rect">
            <a:avLst/>
          </a:prstGeom>
          <a:solidFill>
            <a:srgbClr val="EBE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800"/>
              <a:t>Complications chroniques du DS</a:t>
            </a:r>
          </a:p>
        </p:txBody>
      </p:sp>
      <p:sp>
        <p:nvSpPr>
          <p:cNvPr id="28677" name="ZoneTexte 4">
            <a:extLst>
              <a:ext uri="{FF2B5EF4-FFF2-40B4-BE49-F238E27FC236}">
                <a16:creationId xmlns:a16="http://schemas.microsoft.com/office/drawing/2014/main" id="{35A1A5D1-4553-4F91-8ACA-4129263DC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6005513"/>
            <a:ext cx="2232025" cy="647700"/>
          </a:xfrm>
          <a:prstGeom prst="rect">
            <a:avLst/>
          </a:prstGeom>
          <a:solidFill>
            <a:srgbClr val="EBE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800"/>
              <a:t>Dermatoses liées au traitement du DS</a:t>
            </a:r>
          </a:p>
        </p:txBody>
      </p:sp>
      <p:sp>
        <p:nvSpPr>
          <p:cNvPr id="28678" name="ZoneTexte 6">
            <a:extLst>
              <a:ext uri="{FF2B5EF4-FFF2-40B4-BE49-F238E27FC236}">
                <a16:creationId xmlns:a16="http://schemas.microsoft.com/office/drawing/2014/main" id="{565431C2-D6A2-4012-8266-47A077414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357313"/>
            <a:ext cx="5472112" cy="1784350"/>
          </a:xfrm>
          <a:prstGeom prst="rect">
            <a:avLst/>
          </a:prstGeom>
          <a:solidFill>
            <a:srgbClr val="E1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en-US" sz="1800"/>
              <a:t> Nécrose lipoidique</a:t>
            </a:r>
          </a:p>
          <a:p>
            <a:pPr algn="l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en-US" sz="1800" b="1">
                <a:solidFill>
                  <a:srgbClr val="C00000"/>
                </a:solidFill>
              </a:rPr>
              <a:t> Acanthosis Nigricans</a:t>
            </a:r>
          </a:p>
          <a:p>
            <a:pPr algn="l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en-US" sz="1800"/>
              <a:t> Épaississsement granité des doigts</a:t>
            </a:r>
          </a:p>
          <a:p>
            <a:pPr algn="l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en-US" sz="1800"/>
              <a:t> Vitiligo 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FR" altLang="en-US" sz="1800"/>
              <a:t> Autres : Glucagonome, Angiodermite nécrotique</a:t>
            </a:r>
          </a:p>
        </p:txBody>
      </p:sp>
      <p:sp>
        <p:nvSpPr>
          <p:cNvPr id="28679" name="ZoneTexte 7">
            <a:extLst>
              <a:ext uri="{FF2B5EF4-FFF2-40B4-BE49-F238E27FC236}">
                <a16:creationId xmlns:a16="http://schemas.microsoft.com/office/drawing/2014/main" id="{A9798B71-B543-4775-8F47-83F251B9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506788"/>
            <a:ext cx="3708400" cy="2032000"/>
          </a:xfrm>
          <a:prstGeom prst="rect">
            <a:avLst/>
          </a:prstGeom>
          <a:solidFill>
            <a:srgbClr val="EBE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FR" altLang="en-US" sz="1800"/>
              <a:t>Bullose 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FR" altLang="en-US" sz="1800"/>
              <a:t>Dermopathie diabétique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FR" altLang="en-US" sz="1800"/>
              <a:t>Capillarite purpurique et pigmentée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FR" altLang="en-US" sz="1800"/>
              <a:t>Scleroderme de Bushke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FR" altLang="en-US" sz="1800"/>
              <a:t>Cheiro-arthropathie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FR" altLang="en-US" sz="1800"/>
              <a:t>Prurit </a:t>
            </a:r>
          </a:p>
        </p:txBody>
      </p:sp>
      <p:sp>
        <p:nvSpPr>
          <p:cNvPr id="28680" name="ZoneTexte 8">
            <a:extLst>
              <a:ext uri="{FF2B5EF4-FFF2-40B4-BE49-F238E27FC236}">
                <a16:creationId xmlns:a16="http://schemas.microsoft.com/office/drawing/2014/main" id="{A4A0D35E-9C30-4862-BF46-ACD36A645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6013450"/>
            <a:ext cx="3203575" cy="646113"/>
          </a:xfrm>
          <a:prstGeom prst="rect">
            <a:avLst/>
          </a:prstGeom>
          <a:solidFill>
            <a:srgbClr val="EBE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fr-FR" altLang="en-US" sz="1800"/>
              <a:t>Insuline, Sulfamides, Biguanides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0BA11C9-98C5-49F8-9394-F7A34DB39FC9}"/>
              </a:ext>
            </a:extLst>
          </p:cNvPr>
          <p:cNvCxnSpPr>
            <a:stCxn id="28675" idx="3"/>
            <a:endCxn id="28678" idx="1"/>
          </p:cNvCxnSpPr>
          <p:nvPr/>
        </p:nvCxnSpPr>
        <p:spPr>
          <a:xfrm>
            <a:off x="2438400" y="2243138"/>
            <a:ext cx="633413" cy="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277F0FB-1B2B-46BC-9DF3-F5DE53667C3B}"/>
              </a:ext>
            </a:extLst>
          </p:cNvPr>
          <p:cNvCxnSpPr>
            <a:stCxn id="28676" idx="3"/>
            <a:endCxn id="28679" idx="1"/>
          </p:cNvCxnSpPr>
          <p:nvPr/>
        </p:nvCxnSpPr>
        <p:spPr>
          <a:xfrm flipV="1">
            <a:off x="2357438" y="4522788"/>
            <a:ext cx="642937" cy="11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9CE5F9E-4246-40C0-B32E-66DB7F01745A}"/>
              </a:ext>
            </a:extLst>
          </p:cNvPr>
          <p:cNvCxnSpPr>
            <a:stCxn id="28677" idx="3"/>
            <a:endCxn id="28680" idx="1"/>
          </p:cNvCxnSpPr>
          <p:nvPr/>
        </p:nvCxnSpPr>
        <p:spPr>
          <a:xfrm>
            <a:off x="2374900" y="6329363"/>
            <a:ext cx="696913" cy="7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2D589E34-4060-4648-ACAB-7F4F1D13FBE4}"/>
              </a:ext>
            </a:extLst>
          </p:cNvPr>
          <p:cNvSpPr txBox="1"/>
          <p:nvPr/>
        </p:nvSpPr>
        <p:spPr>
          <a:xfrm>
            <a:off x="6840538" y="4851400"/>
            <a:ext cx="2232025" cy="1077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latin typeface="Arial" charset="0"/>
              </a:rPr>
              <a:t>Anomalies métaboliques</a:t>
            </a:r>
          </a:p>
          <a:p>
            <a:pPr algn="ctr">
              <a:defRPr/>
            </a:pPr>
            <a:r>
              <a:rPr lang="fr-FR" sz="1600" dirty="0">
                <a:latin typeface="Arial" charset="0"/>
              </a:rPr>
              <a:t>Anomalies vasculaires</a:t>
            </a:r>
          </a:p>
          <a:p>
            <a:pPr algn="ctr">
              <a:defRPr/>
            </a:pPr>
            <a:r>
              <a:rPr lang="fr-FR" sz="1600" dirty="0">
                <a:latin typeface="Arial" charset="0"/>
              </a:rPr>
              <a:t>Neuropathies </a:t>
            </a:r>
          </a:p>
        </p:txBody>
      </p:sp>
      <p:cxnSp>
        <p:nvCxnSpPr>
          <p:cNvPr id="19" name="Forme 18">
            <a:extLst>
              <a:ext uri="{FF2B5EF4-FFF2-40B4-BE49-F238E27FC236}">
                <a16:creationId xmlns:a16="http://schemas.microsoft.com/office/drawing/2014/main" id="{0B93B0FE-4CB8-4977-9451-1CF4DB880C2F}"/>
              </a:ext>
            </a:extLst>
          </p:cNvPr>
          <p:cNvCxnSpPr>
            <a:stCxn id="17" idx="0"/>
            <a:endCxn id="28679" idx="3"/>
          </p:cNvCxnSpPr>
          <p:nvPr/>
        </p:nvCxnSpPr>
        <p:spPr>
          <a:xfrm rot="16200000" flipV="1">
            <a:off x="7168357" y="4063206"/>
            <a:ext cx="328612" cy="12477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A159F0A0-058E-47D0-B862-FF92B7C4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31063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D68B437D-5E81-451F-BA24-B3A4C53B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42875"/>
            <a:ext cx="822960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600" dirty="0"/>
              <a:t>Épaississement pigmenté et verruqueux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2BD896A9-A9C7-4DAD-8CE9-BDE9CF14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84963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7A1BAA7-17D1-4267-BEAB-DB0698CF2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19138"/>
          </a:xfrm>
          <a:noFill/>
        </p:spPr>
        <p:txBody>
          <a:bodyPr/>
          <a:lstStyle/>
          <a:p>
            <a:pPr eaLnBrk="1" hangingPunct="1"/>
            <a:r>
              <a:rPr lang="fr-FR" altLang="en-US" sz="3400"/>
              <a:t>CLASSIFICATION ETIOLOGIQUE</a:t>
            </a:r>
          </a:p>
        </p:txBody>
      </p:sp>
      <p:graphicFrame>
        <p:nvGraphicFramePr>
          <p:cNvPr id="16577" name="Group 193">
            <a:extLst>
              <a:ext uri="{FF2B5EF4-FFF2-40B4-BE49-F238E27FC236}">
                <a16:creationId xmlns:a16="http://schemas.microsoft.com/office/drawing/2014/main" id="{881DE777-C059-430E-900B-BE0A00F5C007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85750" y="1000125"/>
          <a:ext cx="8604250" cy="5651501"/>
        </p:xfrm>
        <a:graphic>
          <a:graphicData uri="http://schemas.openxmlformats.org/drawingml/2006/table">
            <a:tbl>
              <a:tblPr/>
              <a:tblGrid>
                <a:gridCol w="2868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8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 type 1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 type 2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 gestationnel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Insulinopénie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absolue/destruction des cellules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Insulinopénie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Insulinorésistance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 lié à la grossesse découvert à partir du 2</a:t>
                      </a:r>
                      <a:r>
                        <a:rPr kumimoji="0" lang="fr-F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ème</a:t>
                      </a: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trimestre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3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Autres types de DS spécifiques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6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Défauts génétiques de la fonction / cellules </a:t>
                      </a: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MODY, DS mitochondrial…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Défauts génétiques de l’action / insuline: D lipoatrophique, Leprechaunisme…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Diabètes pancréatiques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Endocrinopathies 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3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Infections (virales +++) 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Diabètes induits par les médicaments &amp; toxiques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3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 rares liés à une pathologie/ système immunitaire 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Syndromes génétiques parfois associés au DS 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B1530CF0-6AF1-47C6-A6F0-2287A1D1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7402513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205305CB-743C-4645-8ED7-35F0C8A7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8"/>
            <a:ext cx="8351837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1C27007C-9370-40C2-9507-7B6D79D5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28625"/>
            <a:ext cx="46291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>
            <a:extLst>
              <a:ext uri="{FF2B5EF4-FFF2-40B4-BE49-F238E27FC236}">
                <a16:creationId xmlns:a16="http://schemas.microsoft.com/office/drawing/2014/main" id="{67770E12-AFC3-4757-9873-08BC1C2FF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1155700"/>
          </a:xfrm>
        </p:spPr>
        <p:txBody>
          <a:bodyPr/>
          <a:lstStyle/>
          <a:p>
            <a:r>
              <a:rPr lang="fr-FR" altLang="en-US" sz="4000"/>
              <a:t>Examen cardiovasculaire</a:t>
            </a:r>
          </a:p>
        </p:txBody>
      </p:sp>
      <p:sp>
        <p:nvSpPr>
          <p:cNvPr id="34819" name="Sous-titre 2">
            <a:extLst>
              <a:ext uri="{FF2B5EF4-FFF2-40B4-BE49-F238E27FC236}">
                <a16:creationId xmlns:a16="http://schemas.microsoft.com/office/drawing/2014/main" id="{2E93DFBA-2803-440F-AD32-28072E73F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13" y="2500313"/>
            <a:ext cx="8643937" cy="3173412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fr-FR" altLang="en-US" sz="2800"/>
              <a:t>&gt; Dépistage de la TA : Règle des trois ou MAPA</a:t>
            </a:r>
          </a:p>
          <a:p>
            <a:pPr algn="l">
              <a:spcAft>
                <a:spcPts val="600"/>
              </a:spcAft>
            </a:pPr>
            <a:r>
              <a:rPr lang="fr-FR" altLang="en-US" sz="2800"/>
              <a:t>&gt; Dépistage de l’ischémie : ECG, Tests dynamiques</a:t>
            </a:r>
          </a:p>
          <a:p>
            <a:pPr algn="l">
              <a:spcAft>
                <a:spcPts val="600"/>
              </a:spcAft>
            </a:pPr>
            <a:r>
              <a:rPr lang="fr-FR" altLang="en-US" sz="2800"/>
              <a:t>&gt; Évaluer le flux artériel et veineux : Membre inf +++</a:t>
            </a:r>
          </a:p>
          <a:p>
            <a:pPr algn="l"/>
            <a:r>
              <a:rPr lang="fr-FR" altLang="en-US" sz="2800"/>
              <a:t>&gt; Calcul de l’Index de Pression Systolique (IPS) +++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74472F47-7C3D-473D-887A-97F3B4F69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95250"/>
            <a:ext cx="88614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>
            <a:extLst>
              <a:ext uri="{FF2B5EF4-FFF2-40B4-BE49-F238E27FC236}">
                <a16:creationId xmlns:a16="http://schemas.microsoft.com/office/drawing/2014/main" id="{E6888DAE-5559-4C60-9407-BE3FEAF6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54050"/>
          </a:xfrm>
        </p:spPr>
        <p:txBody>
          <a:bodyPr/>
          <a:lstStyle/>
          <a:p>
            <a:r>
              <a:rPr lang="fr-FR" altLang="en-US" sz="3600"/>
              <a:t>Relevé d’Auto-mesure de la TA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18C7C65F-14BB-4428-ABD9-4026AB2B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000125"/>
            <a:ext cx="86010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5C5E54A-3EC0-4766-B2C7-6C49D025EEA6}"/>
              </a:ext>
            </a:extLst>
          </p:cNvPr>
          <p:cNvGraphicFramePr>
            <a:graphicFrameLocks noGrp="1"/>
          </p:cNvGraphicFramePr>
          <p:nvPr/>
        </p:nvGraphicFramePr>
        <p:xfrm>
          <a:off x="254000" y="862013"/>
          <a:ext cx="8604252" cy="48244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5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1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071">
                <a:tc gridSpan="4"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Définition de l’HTA en fonction de la méthode de mesure de la PA</a:t>
                      </a:r>
                    </a:p>
                  </a:txBody>
                  <a:tcPr marL="91443" marR="91443" marT="45724" marB="45724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43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Catégorie 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PAS </a:t>
                      </a:r>
                      <a:r>
                        <a:rPr lang="fr-FR" sz="2000" b="1" kern="1200" baseline="0" dirty="0"/>
                        <a:t>(</a:t>
                      </a:r>
                      <a:r>
                        <a:rPr lang="fr-FR" sz="2000" b="1" kern="1200" baseline="0" dirty="0" err="1"/>
                        <a:t>mmHg</a:t>
                      </a:r>
                      <a:r>
                        <a:rPr lang="fr-FR" sz="2000" b="1" kern="1200" baseline="0" dirty="0"/>
                        <a:t>)</a:t>
                      </a:r>
                      <a:endParaRPr lang="fr-FR" sz="2000" b="1" dirty="0"/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PAD </a:t>
                      </a:r>
                      <a:r>
                        <a:rPr lang="fr-FR" sz="2000" b="1" kern="1200" baseline="0" dirty="0"/>
                        <a:t>(</a:t>
                      </a:r>
                      <a:r>
                        <a:rPr lang="fr-FR" sz="2000" b="1" kern="1200" baseline="0" dirty="0" err="1"/>
                        <a:t>mmHg</a:t>
                      </a:r>
                      <a:r>
                        <a:rPr lang="fr-FR" sz="2000" b="1" kern="1200" baseline="0" dirty="0"/>
                        <a:t>)</a:t>
                      </a:r>
                      <a:endParaRPr lang="fr-FR" sz="2000" b="1" dirty="0"/>
                    </a:p>
                  </a:txBody>
                  <a:tcPr marL="91443" marR="91443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54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PA</a:t>
                      </a:r>
                      <a:r>
                        <a:rPr lang="fr-FR" sz="2000" baseline="0" dirty="0"/>
                        <a:t> au cabinet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baseline="0" dirty="0"/>
                        <a:t>≥ 140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et/ou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baseline="0" dirty="0"/>
                        <a:t>≥ 90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54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Auto-mesure 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baseline="0" dirty="0"/>
                        <a:t>≥ 135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et/ou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baseline="0" dirty="0"/>
                        <a:t>≥ 85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54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MAPA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marL="91443" marR="91443"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54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Moyenne/24h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baseline="0" dirty="0"/>
                        <a:t>≥ 130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et/ou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baseline="0" dirty="0"/>
                        <a:t>≥ </a:t>
                      </a:r>
                      <a:r>
                        <a:rPr lang="fr-FR" sz="2000" dirty="0"/>
                        <a:t>80</a:t>
                      </a:r>
                    </a:p>
                  </a:txBody>
                  <a:tcPr marL="91443" marR="91443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54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Diurne 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baseline="0" dirty="0"/>
                        <a:t>≥ 135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et/ou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baseline="0" dirty="0"/>
                        <a:t>≥ 85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54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Nocturne 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baseline="0" dirty="0"/>
                        <a:t>≥ 120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et/ou</a:t>
                      </a:r>
                    </a:p>
                  </a:txBody>
                  <a:tcPr marL="91443" marR="91443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baseline="0" dirty="0"/>
                        <a:t>≥ 70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543">
                <a:tc gridSpan="4">
                  <a:txBody>
                    <a:bodyPr/>
                    <a:lstStyle/>
                    <a:p>
                      <a:pPr algn="l"/>
                      <a:r>
                        <a:rPr lang="fr-FR" sz="2000" dirty="0"/>
                        <a:t>PAS : Pression</a:t>
                      </a:r>
                      <a:r>
                        <a:rPr lang="fr-FR" sz="2000" baseline="0" dirty="0"/>
                        <a:t> artérielle systolique, PAD : Pression artérielle diastolique</a:t>
                      </a:r>
                      <a:endParaRPr lang="fr-FR" sz="2000" dirty="0"/>
                    </a:p>
                  </a:txBody>
                  <a:tcPr marL="91443" marR="91443" marT="45724" marB="4572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B2C2FFEA-A879-406E-9977-BE24C180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642938"/>
            <a:ext cx="76581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958EF59C-4922-49CA-A767-6AB7DF582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28638"/>
            <a:ext cx="8929687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30C310F4-0848-40A1-8108-76170253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85750"/>
            <a:ext cx="7553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5DD46F7E-B88E-40E3-93AE-08A2A306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86063"/>
            <a:ext cx="8039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>
            <a:extLst>
              <a:ext uri="{FF2B5EF4-FFF2-40B4-BE49-F238E27FC236}">
                <a16:creationId xmlns:a16="http://schemas.microsoft.com/office/drawing/2014/main" id="{8767D9E8-7C52-47C1-8DFC-8A3843D5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8" y="207963"/>
            <a:ext cx="8604250" cy="792162"/>
          </a:xfrm>
        </p:spPr>
        <p:txBody>
          <a:bodyPr/>
          <a:lstStyle/>
          <a:p>
            <a:r>
              <a:rPr lang="fr-FR" altLang="en-US" sz="3600"/>
              <a:t>Point commun entre ses DS</a:t>
            </a:r>
          </a:p>
        </p:txBody>
      </p:sp>
      <p:sp>
        <p:nvSpPr>
          <p:cNvPr id="5123" name="Espace réservé du contenu 2">
            <a:extLst>
              <a:ext uri="{FF2B5EF4-FFF2-40B4-BE49-F238E27FC236}">
                <a16:creationId xmlns:a16="http://schemas.microsoft.com/office/drawing/2014/main" id="{E4A58A42-611D-4A02-8FD8-CF0590A6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4292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en-US" sz="2800" b="1">
                <a:solidFill>
                  <a:srgbClr val="0070C0"/>
                </a:solidFill>
              </a:rPr>
              <a:t>HYPERGLYCEMIE</a:t>
            </a:r>
            <a:r>
              <a:rPr lang="fr-FR" altLang="en-US" sz="2800"/>
              <a:t>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en-US" sz="2400"/>
              <a:t>↓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en-US" sz="2400"/>
              <a:t>Question 01 : DS primaire ou secondaire/spécifique ?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en-US" sz="2400"/>
              <a:t>↓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en-US" sz="2400"/>
              <a:t>Étape de l’exploration étiologique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en-US" sz="2400"/>
              <a:t>			  &gt; Clinique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en-US" sz="2400"/>
              <a:t>			  &gt; Paraclinique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fr-FR" altLang="en-US" sz="2400"/>
              <a:t>↓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fr-FR" altLang="en-US" sz="2400"/>
              <a:t>Question 02 : DS est-il compliqué ?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fr-FR" altLang="en-US" sz="2400"/>
              <a:t>↓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fr-FR" altLang="en-US" sz="2400"/>
              <a:t>Étape de l’exploration lésionnelle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en-US" sz="2400"/>
              <a:t> 			  &gt; Clinique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en-US" sz="2400"/>
              <a:t>			  &gt; Paraclinique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369E0-F2AC-418E-9137-773EB8EA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71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600" dirty="0"/>
              <a:t>Catégories de risque cardiovasculaire chez les patients </a:t>
            </a:r>
            <a:r>
              <a:rPr lang="fr-FR" sz="3600" dirty="0" err="1"/>
              <a:t>diabétiques</a:t>
            </a:r>
            <a:r>
              <a:rPr lang="fr-FR" sz="3600" baseline="30000" dirty="0" err="1"/>
              <a:t>a</a:t>
            </a:r>
            <a:endParaRPr lang="fr-FR" sz="3600" dirty="0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6AAB6330-DDF7-4ABE-B6E5-789CF222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57313"/>
            <a:ext cx="728662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4BB917-F68A-4621-BCB2-9F83BE3E5BA2}"/>
              </a:ext>
            </a:extLst>
          </p:cNvPr>
          <p:cNvSpPr/>
          <p:nvPr/>
        </p:nvSpPr>
        <p:spPr>
          <a:xfrm>
            <a:off x="2986088" y="5629275"/>
            <a:ext cx="180975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3">
            <a:extLst>
              <a:ext uri="{FF2B5EF4-FFF2-40B4-BE49-F238E27FC236}">
                <a16:creationId xmlns:a16="http://schemas.microsoft.com/office/drawing/2014/main" id="{1C97CBB0-7EA6-4CF7-A65D-C629B6F41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470025"/>
          </a:xfrm>
        </p:spPr>
        <p:txBody>
          <a:bodyPr/>
          <a:lstStyle/>
          <a:p>
            <a:r>
              <a:rPr lang="fr-FR" altLang="en-US" sz="3600"/>
              <a:t>Examen neurologique</a:t>
            </a:r>
          </a:p>
        </p:txBody>
      </p:sp>
      <p:sp>
        <p:nvSpPr>
          <p:cNvPr id="43011" name="Sous-titre 4">
            <a:extLst>
              <a:ext uri="{FF2B5EF4-FFF2-40B4-BE49-F238E27FC236}">
                <a16:creationId xmlns:a16="http://schemas.microsoft.com/office/drawing/2014/main" id="{9BD077D2-F233-4B41-9C49-FF46C9BC5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2214563"/>
            <a:ext cx="8429625" cy="3959225"/>
          </a:xfrm>
        </p:spPr>
        <p:txBody>
          <a:bodyPr/>
          <a:lstStyle/>
          <a:p>
            <a:pPr algn="l"/>
            <a:r>
              <a:rPr lang="fr-FR" altLang="en-US" sz="3000"/>
              <a:t>&gt; Sensibilité superficielle : Toucher, Algie, chaud-froid</a:t>
            </a:r>
          </a:p>
          <a:p>
            <a:pPr algn="l"/>
            <a:r>
              <a:rPr lang="fr-FR" altLang="en-US" sz="3000"/>
              <a:t>&gt; Réflexes : ROT, RCM</a:t>
            </a:r>
          </a:p>
          <a:p>
            <a:pPr algn="l"/>
            <a:r>
              <a:rPr lang="fr-FR" altLang="en-US" sz="3000"/>
              <a:t>&gt; Diapason : 128 Hz</a:t>
            </a:r>
          </a:p>
          <a:p>
            <a:pPr algn="l"/>
            <a:r>
              <a:rPr lang="fr-FR" altLang="en-US" sz="3000"/>
              <a:t>&gt; Monofilament : Sensibilité de protection/Pied </a:t>
            </a:r>
          </a:p>
          <a:p>
            <a:pPr algn="l"/>
            <a:r>
              <a:rPr lang="fr-FR" altLang="en-US" sz="3000"/>
              <a:t>&gt; Paires crânienne</a:t>
            </a:r>
          </a:p>
          <a:p>
            <a:pPr algn="l"/>
            <a:r>
              <a:rPr lang="fr-FR" altLang="en-US" sz="3000"/>
              <a:t>&gt; Neuropathie végétative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CD14C223-C127-4B18-875C-F99F34F1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44481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2F93F491-C60B-462F-840C-13621CFB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143000"/>
            <a:ext cx="397351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B9AF626-6669-48AF-81DD-0683C0745EFA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642938"/>
          <a:ext cx="8243888" cy="5427758"/>
        </p:xfrm>
        <a:graphic>
          <a:graphicData uri="http://schemas.openxmlformats.org/drawingml/2006/table">
            <a:tbl>
              <a:tblPr/>
              <a:tblGrid>
                <a:gridCol w="147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42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Times New Roman"/>
                          <a:ea typeface="Calibri"/>
                          <a:cs typeface="Arial"/>
                        </a:rPr>
                        <a:t>Fréquence de dépistage en fonction de la stratification du risque </a:t>
                      </a:r>
                      <a:r>
                        <a:rPr lang="fr-FR" sz="2400" b="1" dirty="0" err="1">
                          <a:latin typeface="Times New Roman"/>
                          <a:ea typeface="Calibri"/>
                          <a:cs typeface="Arial"/>
                        </a:rPr>
                        <a:t>podologique</a:t>
                      </a:r>
                      <a:r>
                        <a:rPr lang="fr-FR" sz="2400" b="1" dirty="0">
                          <a:latin typeface="Times New Roman"/>
                          <a:ea typeface="Calibri"/>
                          <a:cs typeface="Arial"/>
                        </a:rPr>
                        <a:t> (IWGDF* 2019)</a:t>
                      </a:r>
                      <a:endParaRPr lang="fr-FR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Catégorie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Risque d’ulcère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Caractéristiques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Très faible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Pas de PSP et pas d’AP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Faible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PSP ou AP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Modéré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&gt;PSP + AP, ou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&gt;PSP + Déformation du pied, ou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&gt;AP + Déformation du pied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7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Elevé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PSP ou AP + 1 ou plus des éléments suivants :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&gt; ATCD d’ulcère du pied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&gt; ATCD d’amputation (mineur ou majeur)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Calibri"/>
                          <a:cs typeface="Arial"/>
                        </a:rPr>
                        <a:t>&gt; Insuffisance rénale terminale</a:t>
                      </a:r>
                      <a:endParaRPr lang="fr-FR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909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PSP : Pas de Perte de Sensibilité de Protection, AP : Artériopathie Périphérique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r>
                        <a:rPr lang="en-US" sz="1800" i="1" dirty="0"/>
                        <a:t>International Working Group on the Diabetic Foot.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52" marR="656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>
            <a:extLst>
              <a:ext uri="{FF2B5EF4-FFF2-40B4-BE49-F238E27FC236}">
                <a16:creationId xmlns:a16="http://schemas.microsoft.com/office/drawing/2014/main" id="{12EF354E-3DDC-4249-B117-2AE1DDE61F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en-US"/>
              <a:t>Spectre de la neuropathie végétative</a:t>
            </a:r>
          </a:p>
        </p:txBody>
      </p:sp>
      <p:sp>
        <p:nvSpPr>
          <p:cNvPr id="46083" name="Sous-titre 2">
            <a:extLst>
              <a:ext uri="{FF2B5EF4-FFF2-40B4-BE49-F238E27FC236}">
                <a16:creationId xmlns:a16="http://schemas.microsoft.com/office/drawing/2014/main" id="{5BC0F3F4-D805-48F5-83C1-000A48D8C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A0BB072F-C90F-4A85-BE93-30DFF290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42875"/>
            <a:ext cx="84867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ZoneTexte 4">
            <a:extLst>
              <a:ext uri="{FF2B5EF4-FFF2-40B4-BE49-F238E27FC236}">
                <a16:creationId xmlns:a16="http://schemas.microsoft.com/office/drawing/2014/main" id="{E0CA3F5D-15EB-4F39-BAD0-FBF0599B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2887663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2000">
                <a:solidFill>
                  <a:srgbClr val="FF0000"/>
                </a:solidFill>
              </a:rPr>
              <a:t>Cœur </a:t>
            </a:r>
          </a:p>
        </p:txBody>
      </p:sp>
      <p:sp>
        <p:nvSpPr>
          <p:cNvPr id="47108" name="ZoneTexte 5">
            <a:extLst>
              <a:ext uri="{FF2B5EF4-FFF2-40B4-BE49-F238E27FC236}">
                <a16:creationId xmlns:a16="http://schemas.microsoft.com/office/drawing/2014/main" id="{84A51D52-5904-4FC7-A808-5A5F3FF40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3587750"/>
            <a:ext cx="1187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2000">
                <a:solidFill>
                  <a:srgbClr val="FF0000"/>
                </a:solidFill>
              </a:rPr>
              <a:t>Estomac </a:t>
            </a:r>
          </a:p>
        </p:txBody>
      </p:sp>
      <p:sp>
        <p:nvSpPr>
          <p:cNvPr id="47109" name="ZoneTexte 6">
            <a:extLst>
              <a:ext uri="{FF2B5EF4-FFF2-40B4-BE49-F238E27FC236}">
                <a16:creationId xmlns:a16="http://schemas.microsoft.com/office/drawing/2014/main" id="{468A3640-CAC8-477A-9DE0-16C539DC5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5072063"/>
            <a:ext cx="10080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2000">
                <a:solidFill>
                  <a:srgbClr val="FF0000"/>
                </a:solidFill>
              </a:rPr>
              <a:t>Intestin </a:t>
            </a:r>
          </a:p>
        </p:txBody>
      </p:sp>
      <p:sp>
        <p:nvSpPr>
          <p:cNvPr id="47110" name="ZoneTexte 7">
            <a:extLst>
              <a:ext uri="{FF2B5EF4-FFF2-40B4-BE49-F238E27FC236}">
                <a16:creationId xmlns:a16="http://schemas.microsoft.com/office/drawing/2014/main" id="{75FFC813-B65D-44B0-BE65-B341F1C40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5715000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2000">
                <a:solidFill>
                  <a:srgbClr val="FF0000"/>
                </a:solidFill>
              </a:rPr>
              <a:t>Vessie </a:t>
            </a:r>
          </a:p>
        </p:txBody>
      </p:sp>
      <p:sp>
        <p:nvSpPr>
          <p:cNvPr id="47111" name="ZoneTexte 8">
            <a:extLst>
              <a:ext uri="{FF2B5EF4-FFF2-40B4-BE49-F238E27FC236}">
                <a16:creationId xmlns:a16="http://schemas.microsoft.com/office/drawing/2014/main" id="{C182658C-0A74-41C9-9498-D1CC9ACAC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6215063"/>
            <a:ext cx="121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2000">
                <a:solidFill>
                  <a:srgbClr val="FF0000"/>
                </a:solidFill>
              </a:rPr>
              <a:t>Erection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445083E-0F35-466B-9146-A64F3ED98F78}"/>
              </a:ext>
            </a:extLst>
          </p:cNvPr>
          <p:cNvGraphicFramePr>
            <a:graphicFrameLocks noGrp="1"/>
          </p:cNvGraphicFramePr>
          <p:nvPr/>
        </p:nvGraphicFramePr>
        <p:xfrm>
          <a:off x="100013" y="214313"/>
          <a:ext cx="8901112" cy="6602463"/>
        </p:xfrm>
        <a:graphic>
          <a:graphicData uri="http://schemas.openxmlformats.org/drawingml/2006/table">
            <a:tbl>
              <a:tblPr/>
              <a:tblGrid>
                <a:gridCol w="2543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Bilan lésionnel du DS</a:t>
                      </a:r>
                      <a:endParaRPr lang="fr-FR" sz="20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CC"/>
                          </a:solidFill>
                          <a:latin typeface="+mn-lt"/>
                          <a:ea typeface="Calibri"/>
                          <a:cs typeface="Arial"/>
                        </a:rPr>
                        <a:t>Examen</a:t>
                      </a:r>
                      <a:endParaRPr lang="fr-FR" sz="1800" dirty="0">
                        <a:solidFill>
                          <a:srgbClr val="FFFFCC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fr-FR" sz="1800" b="1" dirty="0">
                          <a:solidFill>
                            <a:srgbClr val="FFFFCC"/>
                          </a:solidFill>
                          <a:latin typeface="+mn-lt"/>
                          <a:ea typeface="Calibri"/>
                          <a:cs typeface="Arial"/>
                        </a:rPr>
                        <a:t>Description</a:t>
                      </a:r>
                      <a:endParaRPr lang="fr-FR" sz="1800" dirty="0">
                        <a:solidFill>
                          <a:srgbClr val="FFFFCC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Statut cardiovasculaire</a:t>
                      </a:r>
                      <a:endParaRPr lang="fr-FR" sz="16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Intoxication tabagique 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Tension artérielle couchée et debout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Pouls périphériques, fréquence cardiaque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Auscultation cardiaque et sur le trajet des gros vaisseaux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Précordialgies 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Signes d’insuffisance artérielle des membres inférieurs</a:t>
                      </a:r>
                      <a:r>
                        <a:rPr lang="fr-FR" sz="1800" baseline="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?</a:t>
                      </a: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ECG standard</a:t>
                      </a: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Statut neurologique</a:t>
                      </a:r>
                      <a:endParaRPr lang="fr-FR" sz="16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Tester la sensibilité superficielle et profonde, les réflexes, la force musculaire, la coordination et l’équilibre, N végétative</a:t>
                      </a: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Statut oculaire</a:t>
                      </a:r>
                      <a:endParaRPr lang="fr-FR" sz="16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Acuité visuelle, lampe à fente, pression intraoculaire, fond d’œil à 3 miroirs :</a:t>
                      </a:r>
                      <a:r>
                        <a:rPr lang="fr-FR" sz="1800" baseline="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Cataracte ?</a:t>
                      </a:r>
                      <a:r>
                        <a:rPr lang="fr-FR" sz="1800" baseline="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Glaucome ?</a:t>
                      </a:r>
                      <a:r>
                        <a:rPr lang="fr-FR" sz="1800" baseline="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RD ?</a:t>
                      </a:r>
                      <a:r>
                        <a:rPr lang="fr-FR" sz="1800" baseline="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RH?</a:t>
                      </a: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Statut rénal</a:t>
                      </a:r>
                      <a:endParaRPr lang="fr-FR" sz="16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Chimie des urines, ECBU, Ionogramme sanguin, Créatinine sanguine, Clairance de la créatinine, Protéinurie sinon </a:t>
                      </a:r>
                      <a:r>
                        <a:rPr lang="fr-FR" sz="1800" dirty="0" err="1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Microalbuminurie</a:t>
                      </a: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 des 24 heures  ou sur échantillon d’urines</a:t>
                      </a: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Bilan lipidique</a:t>
                      </a:r>
                      <a:endParaRPr lang="fr-FR" sz="1600">
                        <a:solidFill>
                          <a:srgbClr val="FFFFCC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Cholestérol total, Triglycérides, </a:t>
                      </a:r>
                      <a:r>
                        <a:rPr lang="fr-FR" sz="1800" dirty="0" err="1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HDLc</a:t>
                      </a: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, </a:t>
                      </a:r>
                      <a:r>
                        <a:rPr lang="fr-FR" sz="1800" dirty="0" err="1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LDLc</a:t>
                      </a:r>
                      <a:endParaRPr lang="fr-FR" sz="18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Statut hépatique</a:t>
                      </a:r>
                      <a:endParaRPr lang="fr-FR" sz="16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Arial"/>
                        </a:rPr>
                        <a:t>Bilan hépatique : Transaminases +++</a:t>
                      </a:r>
                    </a:p>
                  </a:txBody>
                  <a:tcPr marT="46270" marB="46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>
            <a:extLst>
              <a:ext uri="{FF2B5EF4-FFF2-40B4-BE49-F238E27FC236}">
                <a16:creationId xmlns:a16="http://schemas.microsoft.com/office/drawing/2014/main" id="{3AC95018-D9C1-4214-824A-5A63578AE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7188"/>
            <a:ext cx="9144000" cy="1084262"/>
          </a:xfrm>
        </p:spPr>
        <p:txBody>
          <a:bodyPr/>
          <a:lstStyle/>
          <a:p>
            <a:r>
              <a:rPr lang="fr-FR" altLang="en-US" sz="3600"/>
              <a:t>Éléments de surveillance trimestrielle du DS : Rôle de l’éducation thérapeutique</a:t>
            </a:r>
          </a:p>
        </p:txBody>
      </p:sp>
      <p:sp>
        <p:nvSpPr>
          <p:cNvPr id="49155" name="Sous-titre 2">
            <a:extLst>
              <a:ext uri="{FF2B5EF4-FFF2-40B4-BE49-F238E27FC236}">
                <a16:creationId xmlns:a16="http://schemas.microsoft.com/office/drawing/2014/main" id="{2727EDEE-DE57-4646-AE91-88AFE782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1857375"/>
            <a:ext cx="8429625" cy="4357688"/>
          </a:xfrm>
        </p:spPr>
        <p:txBody>
          <a:bodyPr/>
          <a:lstStyle/>
          <a:p>
            <a:pPr algn="l"/>
            <a:r>
              <a:rPr lang="fr-FR" altLang="en-US" sz="3000"/>
              <a:t>&gt; Poids</a:t>
            </a:r>
          </a:p>
          <a:p>
            <a:pPr algn="l"/>
            <a:r>
              <a:rPr lang="fr-FR" altLang="en-US" sz="3000"/>
              <a:t>&gt; Équilibre métabolique</a:t>
            </a:r>
          </a:p>
          <a:p>
            <a:pPr algn="l"/>
            <a:r>
              <a:rPr lang="fr-FR" altLang="en-US" sz="3000"/>
              <a:t>&gt; Tension artérielle</a:t>
            </a:r>
          </a:p>
          <a:p>
            <a:pPr algn="l"/>
            <a:r>
              <a:rPr lang="fr-FR" altLang="en-US" sz="3000"/>
              <a:t>&gt; Pied </a:t>
            </a:r>
          </a:p>
          <a:p>
            <a:pPr algn="l"/>
            <a:r>
              <a:rPr lang="fr-FR" altLang="en-US" sz="3000"/>
              <a:t>&gt; Surveillance des effets des traitements</a:t>
            </a:r>
          </a:p>
          <a:p>
            <a:pPr algn="l"/>
            <a:r>
              <a:rPr lang="fr-FR" altLang="en-US" sz="3000"/>
              <a:t>&gt; Dépistage des pathologies souvent associées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8C60FF4-3B45-442F-B586-46012B408962}"/>
              </a:ext>
            </a:extLst>
          </p:cNvPr>
          <p:cNvSpPr txBox="1"/>
          <p:nvPr/>
        </p:nvSpPr>
        <p:spPr>
          <a:xfrm>
            <a:off x="1857356" y="1428736"/>
            <a:ext cx="5214974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MERCI  POUR 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VOTRE 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63988502-6C2B-48CF-ACE1-73EC53192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fr-FR" altLang="en-US" sz="4000">
                <a:solidFill>
                  <a:srgbClr val="0070C0"/>
                </a:solidFill>
              </a:rPr>
              <a:t>Interrogatoire</a:t>
            </a:r>
            <a:br>
              <a:rPr lang="fr-FR" altLang="en-US" sz="4000">
                <a:solidFill>
                  <a:srgbClr val="0070C0"/>
                </a:solidFill>
              </a:rPr>
            </a:br>
            <a:r>
              <a:rPr lang="fr-FR" altLang="en-US" sz="4000">
                <a:solidFill>
                  <a:srgbClr val="0070C0"/>
                </a:solidFill>
              </a:rPr>
              <a:t>Examen clinique minutieux</a:t>
            </a:r>
          </a:p>
        </p:txBody>
      </p:sp>
      <p:sp>
        <p:nvSpPr>
          <p:cNvPr id="6147" name="Sous-titre 2">
            <a:extLst>
              <a:ext uri="{FF2B5EF4-FFF2-40B4-BE49-F238E27FC236}">
                <a16:creationId xmlns:a16="http://schemas.microsoft.com/office/drawing/2014/main" id="{B3F5CCD7-48D5-406C-8A95-3A0F8C4D5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76588"/>
            <a:ext cx="6400800" cy="1752600"/>
          </a:xfrm>
        </p:spPr>
        <p:txBody>
          <a:bodyPr/>
          <a:lstStyle/>
          <a:p>
            <a:r>
              <a:rPr lang="fr-FR" altLang="en-US"/>
              <a:t>Incontournables pour classer et typer le 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297BF4C6-E628-4C86-BF83-404E908B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25488"/>
          </a:xfrm>
        </p:spPr>
        <p:txBody>
          <a:bodyPr/>
          <a:lstStyle/>
          <a:p>
            <a:r>
              <a:rPr lang="fr-FR" altLang="en-US" sz="3200"/>
              <a:t>DS secondaires : Stratégie de diagnostic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B62DC8-5E54-4C60-A03D-247C858FD989}"/>
              </a:ext>
            </a:extLst>
          </p:cNvPr>
          <p:cNvSpPr txBox="1"/>
          <p:nvPr/>
        </p:nvSpPr>
        <p:spPr>
          <a:xfrm>
            <a:off x="3341688" y="1057275"/>
            <a:ext cx="2016125" cy="40005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  <a:latin typeface="Arial" charset="0"/>
              </a:rPr>
              <a:t>DS confirmé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1D609C-58E4-4BF2-833A-982DA84900F1}"/>
              </a:ext>
            </a:extLst>
          </p:cNvPr>
          <p:cNvSpPr txBox="1"/>
          <p:nvPr/>
        </p:nvSpPr>
        <p:spPr>
          <a:xfrm>
            <a:off x="2928938" y="1928813"/>
            <a:ext cx="2857500" cy="70802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  <a:latin typeface="Arial" charset="0"/>
              </a:rPr>
              <a:t>Éliminer un DS secondaire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4C0ACC-BB3C-4319-91D4-BA0E66821B31}"/>
              </a:ext>
            </a:extLst>
          </p:cNvPr>
          <p:cNvSpPr txBox="1"/>
          <p:nvPr/>
        </p:nvSpPr>
        <p:spPr>
          <a:xfrm>
            <a:off x="214313" y="3000375"/>
            <a:ext cx="2916237" cy="27384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l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fr-FR" sz="1800" dirty="0">
                <a:latin typeface="Arial" charset="0"/>
              </a:rPr>
              <a:t>Prise médicamenteuse ?</a:t>
            </a:r>
          </a:p>
          <a:p>
            <a:pPr algn="l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fr-FR" sz="1800" dirty="0">
                <a:latin typeface="Arial" charset="0"/>
              </a:rPr>
              <a:t>ATCD </a:t>
            </a:r>
            <a:r>
              <a:rPr lang="fr-FR" sz="1800" dirty="0" err="1">
                <a:latin typeface="Arial" charset="0"/>
              </a:rPr>
              <a:t>pancréathopathie</a:t>
            </a:r>
            <a:r>
              <a:rPr lang="fr-FR" sz="1800" dirty="0">
                <a:latin typeface="Arial" charset="0"/>
              </a:rPr>
              <a:t> exocrine</a:t>
            </a:r>
          </a:p>
          <a:p>
            <a:pPr marL="108000" algn="l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fr-FR" sz="1800" dirty="0">
                <a:latin typeface="Arial" charset="0"/>
              </a:rPr>
              <a:t> Pancréatite aigue ou chronique</a:t>
            </a:r>
          </a:p>
          <a:p>
            <a:pPr marL="108000" algn="l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fr-FR" sz="1800" dirty="0">
                <a:latin typeface="Arial" charset="0"/>
              </a:rPr>
              <a:t> Mucoviscidose </a:t>
            </a:r>
          </a:p>
          <a:p>
            <a:pPr marL="108000" algn="l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fr-FR" sz="1800" dirty="0">
                <a:latin typeface="Arial" charset="0"/>
              </a:rPr>
              <a:t> Hémochromatose </a:t>
            </a:r>
          </a:p>
          <a:p>
            <a:pPr marL="108000" algn="l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fr-FR" sz="1800" dirty="0">
                <a:latin typeface="Arial" charset="0"/>
              </a:rPr>
              <a:t> Tumeur</a:t>
            </a:r>
          </a:p>
          <a:p>
            <a:pPr marL="108000" algn="l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fr-FR" sz="1800" dirty="0">
                <a:latin typeface="Arial" charset="0"/>
              </a:rPr>
              <a:t> Chirurgie/Traumatisme</a:t>
            </a:r>
          </a:p>
        </p:txBody>
      </p:sp>
      <p:sp>
        <p:nvSpPr>
          <p:cNvPr id="7174" name="ZoneTexte 6">
            <a:extLst>
              <a:ext uri="{FF2B5EF4-FFF2-40B4-BE49-F238E27FC236}">
                <a16:creationId xmlns:a16="http://schemas.microsoft.com/office/drawing/2014/main" id="{04CF0E3A-FDB7-43F5-8618-61B7EB340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3000375"/>
            <a:ext cx="3132137" cy="21859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Aft>
                <a:spcPts val="200"/>
              </a:spcAft>
            </a:pPr>
            <a:r>
              <a:rPr lang="fr-FR" altLang="en-US" sz="1800"/>
              <a:t>Rechercher signes cliniques</a:t>
            </a:r>
          </a:p>
          <a:p>
            <a:pPr algn="l" eaLnBrk="1" hangingPunct="1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altLang="en-US" sz="1800"/>
              <a:t>Hyperthyroïdie</a:t>
            </a:r>
          </a:p>
          <a:p>
            <a:pPr algn="l" eaLnBrk="1" hangingPunct="1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altLang="en-US" sz="1800"/>
              <a:t>Cushing</a:t>
            </a:r>
          </a:p>
          <a:p>
            <a:pPr algn="l" eaLnBrk="1" hangingPunct="1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altLang="en-US" sz="1800"/>
              <a:t>Acromégalie</a:t>
            </a:r>
          </a:p>
          <a:p>
            <a:pPr algn="l" eaLnBrk="1" hangingPunct="1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altLang="en-US" sz="1800"/>
              <a:t>Phéochromocytome</a:t>
            </a:r>
          </a:p>
          <a:p>
            <a:pPr algn="l" eaLnBrk="1" hangingPunct="1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altLang="en-US" sz="1800"/>
              <a:t>Hyperaldostéronisme</a:t>
            </a:r>
          </a:p>
          <a:p>
            <a:pPr algn="l" eaLnBrk="1" hangingPunct="1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altLang="en-US" sz="1800"/>
              <a:t>Autres : TNE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2A12D8C-4ABB-4C63-AEC4-CB322B9E35A7}"/>
              </a:ext>
            </a:extLst>
          </p:cNvPr>
          <p:cNvCxnSpPr>
            <a:stCxn id="3" idx="2"/>
            <a:endCxn id="4" idx="0"/>
          </p:cNvCxnSpPr>
          <p:nvPr/>
        </p:nvCxnSpPr>
        <p:spPr>
          <a:xfrm rot="16200000" flipH="1">
            <a:off x="4117975" y="1689100"/>
            <a:ext cx="471488" cy="7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BF1C373-2CE3-4624-86C9-E174D36E1E5F}"/>
              </a:ext>
            </a:extLst>
          </p:cNvPr>
          <p:cNvSpPr txBox="1"/>
          <p:nvPr/>
        </p:nvSpPr>
        <p:spPr>
          <a:xfrm>
            <a:off x="3286125" y="5597525"/>
            <a:ext cx="2879725" cy="1008063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spcAft>
                <a:spcPts val="200"/>
              </a:spcAft>
              <a:defRPr/>
            </a:pPr>
            <a:r>
              <a:rPr lang="fr-FR" sz="1800" dirty="0">
                <a:solidFill>
                  <a:schemeClr val="bg1"/>
                </a:solidFill>
                <a:latin typeface="Arial" charset="0"/>
              </a:rPr>
              <a:t>Exploration </a:t>
            </a:r>
            <a:r>
              <a:rPr lang="fr-FR" sz="1800" dirty="0" err="1">
                <a:solidFill>
                  <a:schemeClr val="bg1"/>
                </a:solidFill>
                <a:latin typeface="Arial" charset="0"/>
              </a:rPr>
              <a:t>paraclinique</a:t>
            </a:r>
            <a:r>
              <a:rPr lang="fr-FR" sz="1800" dirty="0">
                <a:solidFill>
                  <a:schemeClr val="bg1"/>
                </a:solidFill>
                <a:latin typeface="Arial" charset="0"/>
              </a:rPr>
              <a:t> si</a:t>
            </a:r>
          </a:p>
          <a:p>
            <a:pPr algn="l"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chemeClr val="bg1"/>
                </a:solidFill>
                <a:latin typeface="Arial" charset="0"/>
              </a:rPr>
              <a:t>Suspicion clinique</a:t>
            </a:r>
          </a:p>
          <a:p>
            <a:pPr algn="l"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chemeClr val="bg1"/>
                </a:solidFill>
                <a:latin typeface="Arial" charset="0"/>
              </a:rPr>
              <a:t>Contexte particulier</a:t>
            </a:r>
          </a:p>
        </p:txBody>
      </p:sp>
      <p:cxnSp>
        <p:nvCxnSpPr>
          <p:cNvPr id="20" name="Forme 19">
            <a:extLst>
              <a:ext uri="{FF2B5EF4-FFF2-40B4-BE49-F238E27FC236}">
                <a16:creationId xmlns:a16="http://schemas.microsoft.com/office/drawing/2014/main" id="{B54128C1-7784-4F12-8E4A-36F5658E1CDE}"/>
              </a:ext>
            </a:extLst>
          </p:cNvPr>
          <p:cNvCxnSpPr>
            <a:stCxn id="7174" idx="2"/>
            <a:endCxn id="18" idx="3"/>
          </p:cNvCxnSpPr>
          <p:nvPr/>
        </p:nvCxnSpPr>
        <p:spPr>
          <a:xfrm rot="5400000">
            <a:off x="6229350" y="5122863"/>
            <a:ext cx="915987" cy="10429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Forme 22">
            <a:extLst>
              <a:ext uri="{FF2B5EF4-FFF2-40B4-BE49-F238E27FC236}">
                <a16:creationId xmlns:a16="http://schemas.microsoft.com/office/drawing/2014/main" id="{6ECB425E-B728-43D1-92C7-20E732386755}"/>
              </a:ext>
            </a:extLst>
          </p:cNvPr>
          <p:cNvCxnSpPr>
            <a:stCxn id="6" idx="2"/>
            <a:endCxn id="18" idx="1"/>
          </p:cNvCxnSpPr>
          <p:nvPr/>
        </p:nvCxnSpPr>
        <p:spPr>
          <a:xfrm rot="16200000" flipH="1">
            <a:off x="2297113" y="5113338"/>
            <a:ext cx="363537" cy="161448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Forme 18">
            <a:extLst>
              <a:ext uri="{FF2B5EF4-FFF2-40B4-BE49-F238E27FC236}">
                <a16:creationId xmlns:a16="http://schemas.microsoft.com/office/drawing/2014/main" id="{6F0C37A1-BCB2-4641-824C-1E11CD801DCD}"/>
              </a:ext>
            </a:extLst>
          </p:cNvPr>
          <p:cNvCxnSpPr>
            <a:stCxn id="4" idx="3"/>
            <a:endCxn id="7174" idx="0"/>
          </p:cNvCxnSpPr>
          <p:nvPr/>
        </p:nvCxnSpPr>
        <p:spPr bwMode="auto">
          <a:xfrm>
            <a:off x="5786438" y="2282825"/>
            <a:ext cx="1423987" cy="71755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Forme 21">
            <a:extLst>
              <a:ext uri="{FF2B5EF4-FFF2-40B4-BE49-F238E27FC236}">
                <a16:creationId xmlns:a16="http://schemas.microsoft.com/office/drawing/2014/main" id="{B3CBDB69-8780-4E02-BF1E-04618A199373}"/>
              </a:ext>
            </a:extLst>
          </p:cNvPr>
          <p:cNvCxnSpPr>
            <a:stCxn id="4" idx="1"/>
            <a:endCxn id="6" idx="0"/>
          </p:cNvCxnSpPr>
          <p:nvPr/>
        </p:nvCxnSpPr>
        <p:spPr bwMode="auto">
          <a:xfrm rot="10800000" flipV="1">
            <a:off x="1673225" y="2282825"/>
            <a:ext cx="1255713" cy="71755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CFAAC1CE-F967-46FB-946D-A7D432FF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47700"/>
          </a:xfrm>
        </p:spPr>
        <p:txBody>
          <a:bodyPr/>
          <a:lstStyle/>
          <a:p>
            <a:r>
              <a:rPr lang="fr-FR" altLang="en-US" sz="3600"/>
              <a:t>DS secondaires aux Médicaments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B9F5D7-9CC2-4EE7-804C-182C10D3EF3D}"/>
              </a:ext>
            </a:extLst>
          </p:cNvPr>
          <p:cNvSpPr txBox="1"/>
          <p:nvPr/>
        </p:nvSpPr>
        <p:spPr>
          <a:xfrm>
            <a:off x="357188" y="1231900"/>
            <a:ext cx="4286250" cy="5108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algn="l">
              <a:spcBef>
                <a:spcPts val="1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 err="1">
                <a:latin typeface="Arial" charset="0"/>
              </a:rPr>
              <a:t>Pentamidine</a:t>
            </a:r>
            <a:r>
              <a:rPr lang="fr-FR" sz="1800" dirty="0">
                <a:latin typeface="Arial" charset="0"/>
              </a:rPr>
              <a:t> (Antiparasitaire) </a:t>
            </a: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>
                <a:latin typeface="Arial" charset="0"/>
              </a:rPr>
              <a:t>Acide Nicotinique (Vit B3) à fortes doses</a:t>
            </a: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b="1" dirty="0" err="1">
                <a:solidFill>
                  <a:srgbClr val="FF0000"/>
                </a:solidFill>
                <a:latin typeface="Arial" charset="0"/>
              </a:rPr>
              <a:t>Glucocorticoides</a:t>
            </a:r>
            <a:endParaRPr lang="fr-FR" sz="18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>
                <a:latin typeface="Arial" charset="0"/>
              </a:rPr>
              <a:t>Hormones </a:t>
            </a:r>
            <a:r>
              <a:rPr lang="fr-FR" sz="1800" dirty="0" err="1">
                <a:latin typeface="Arial" charset="0"/>
              </a:rPr>
              <a:t>Thyroidiennes</a:t>
            </a:r>
            <a:endParaRPr lang="fr-FR" sz="1800" dirty="0">
              <a:latin typeface="Arial" charset="0"/>
            </a:endParaRP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 err="1">
                <a:latin typeface="Arial" charset="0"/>
              </a:rPr>
              <a:t>Diazoxide</a:t>
            </a:r>
            <a:endParaRPr lang="fr-FR" sz="1800" dirty="0">
              <a:latin typeface="Arial" charset="0"/>
            </a:endParaRP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>
                <a:latin typeface="Arial" charset="0"/>
              </a:rPr>
              <a:t>Agonistes </a:t>
            </a:r>
            <a:r>
              <a:rPr lang="fr-FR" sz="1800" dirty="0">
                <a:latin typeface="Arial"/>
                <a:cs typeface="Arial"/>
              </a:rPr>
              <a:t>β</a:t>
            </a:r>
            <a:r>
              <a:rPr lang="fr-FR" sz="1800" dirty="0">
                <a:latin typeface="Arial" charset="0"/>
              </a:rPr>
              <a:t>-</a:t>
            </a:r>
            <a:r>
              <a:rPr lang="fr-FR" sz="1800" dirty="0" err="1">
                <a:latin typeface="Arial" charset="0"/>
              </a:rPr>
              <a:t>adrenergiques</a:t>
            </a:r>
            <a:r>
              <a:rPr lang="fr-FR" sz="1800" dirty="0">
                <a:latin typeface="Arial" charset="0"/>
              </a:rPr>
              <a:t> ±</a:t>
            </a: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>
                <a:latin typeface="Arial" charset="0"/>
              </a:rPr>
              <a:t>Thiazidiques</a:t>
            </a: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 err="1">
                <a:latin typeface="Arial" charset="0"/>
              </a:rPr>
              <a:t>Phénytoine</a:t>
            </a:r>
            <a:r>
              <a:rPr lang="fr-FR" sz="1800" dirty="0">
                <a:latin typeface="Arial" charset="0"/>
              </a:rPr>
              <a:t> (</a:t>
            </a:r>
            <a:r>
              <a:rPr lang="fr-FR" sz="1800" dirty="0" err="1">
                <a:latin typeface="Arial" charset="0"/>
              </a:rPr>
              <a:t>Dilantin</a:t>
            </a:r>
            <a:r>
              <a:rPr lang="fr-FR" sz="1800" dirty="0">
                <a:latin typeface="Arial" charset="0"/>
              </a:rPr>
              <a:t>)</a:t>
            </a: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 err="1">
                <a:latin typeface="Arial" charset="0"/>
              </a:rPr>
              <a:t>Interferon</a:t>
            </a:r>
            <a:r>
              <a:rPr lang="fr-FR" sz="1800" dirty="0">
                <a:latin typeface="Arial" charset="0"/>
              </a:rPr>
              <a:t>-</a:t>
            </a:r>
            <a:r>
              <a:rPr lang="el-GR" sz="1800" dirty="0">
                <a:latin typeface="Arial"/>
                <a:cs typeface="Arial"/>
              </a:rPr>
              <a:t>α</a:t>
            </a:r>
            <a:endParaRPr lang="fr-FR" sz="1800" dirty="0">
              <a:latin typeface="Arial"/>
              <a:cs typeface="Arial"/>
            </a:endParaRP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 err="1">
                <a:latin typeface="Arial" charset="0"/>
                <a:cs typeface="Arial"/>
              </a:rPr>
              <a:t>Rodenticide</a:t>
            </a:r>
            <a:r>
              <a:rPr lang="fr-FR" sz="1800" dirty="0">
                <a:latin typeface="Arial"/>
                <a:cs typeface="Arial"/>
              </a:rPr>
              <a:t> (</a:t>
            </a:r>
            <a:r>
              <a:rPr lang="fr-FR" sz="1800" dirty="0" err="1">
                <a:latin typeface="Arial" charset="0"/>
              </a:rPr>
              <a:t>Vacor</a:t>
            </a:r>
            <a:r>
              <a:rPr lang="fr-FR" sz="1800" dirty="0">
                <a:latin typeface="Arial" charset="0"/>
              </a:rPr>
              <a:t>)</a:t>
            </a: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 err="1">
                <a:latin typeface="Arial" charset="0"/>
              </a:rPr>
              <a:t>Immunisuppresseurs</a:t>
            </a:r>
            <a:r>
              <a:rPr lang="fr-FR" sz="1800" dirty="0">
                <a:latin typeface="Arial" charset="0"/>
              </a:rPr>
              <a:t> (</a:t>
            </a:r>
            <a:r>
              <a:rPr lang="fr-FR" sz="1800" dirty="0" err="1">
                <a:latin typeface="Arial" charset="0"/>
              </a:rPr>
              <a:t>postransplantation</a:t>
            </a:r>
            <a:r>
              <a:rPr lang="fr-FR" sz="1800" dirty="0">
                <a:latin typeface="Arial" charset="0"/>
              </a:rPr>
              <a:t>)</a:t>
            </a: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b="1" dirty="0">
                <a:solidFill>
                  <a:srgbClr val="FF0000"/>
                </a:solidFill>
                <a:latin typeface="Arial" charset="0"/>
              </a:rPr>
              <a:t>Analogues </a:t>
            </a:r>
            <a:r>
              <a:rPr lang="fr-FR" sz="1800" b="1" dirty="0" err="1">
                <a:solidFill>
                  <a:srgbClr val="FF0000"/>
                </a:solidFill>
                <a:latin typeface="Arial" charset="0"/>
              </a:rPr>
              <a:t>nucléosiques</a:t>
            </a:r>
            <a:r>
              <a:rPr lang="fr-FR" sz="1800" b="1" dirty="0">
                <a:solidFill>
                  <a:srgbClr val="FF0000"/>
                </a:solidFill>
                <a:latin typeface="Arial" charset="0"/>
              </a:rPr>
              <a:t> antirétroviraux et </a:t>
            </a:r>
            <a:r>
              <a:rPr lang="fr-FR" sz="1800" b="1" dirty="0" err="1">
                <a:solidFill>
                  <a:srgbClr val="FF0000"/>
                </a:solidFill>
                <a:latin typeface="Arial" charset="0"/>
              </a:rPr>
              <a:t>antiprotéases</a:t>
            </a:r>
            <a:r>
              <a:rPr lang="fr-FR" sz="1800" b="1" dirty="0">
                <a:solidFill>
                  <a:srgbClr val="FF0000"/>
                </a:solidFill>
                <a:latin typeface="Arial" charset="0"/>
              </a:rPr>
              <a:t> (HIV)</a:t>
            </a:r>
          </a:p>
          <a:p>
            <a:pPr marL="342900" indent="-34290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fr-FR" sz="1800" dirty="0">
                <a:latin typeface="Arial" charset="0"/>
              </a:rPr>
              <a:t>Autres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B789645-6292-457E-A090-B96E118521F1}"/>
              </a:ext>
            </a:extLst>
          </p:cNvPr>
          <p:cNvGraphicFramePr>
            <a:graphicFrameLocks noGrp="1"/>
          </p:cNvGraphicFramePr>
          <p:nvPr/>
        </p:nvGraphicFramePr>
        <p:xfrm>
          <a:off x="5691188" y="3303588"/>
          <a:ext cx="3024187" cy="148272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2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Mécanismes </a:t>
                      </a:r>
                    </a:p>
                  </a:txBody>
                  <a:tcPr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↓Sécrétion de l’insuline</a:t>
                      </a:r>
                    </a:p>
                  </a:txBody>
                  <a:tcPr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et/ou</a:t>
                      </a:r>
                    </a:p>
                  </a:txBody>
                  <a:tcPr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↓Sensibilité de l’insuline</a:t>
                      </a:r>
                    </a:p>
                  </a:txBody>
                  <a:tcPr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6C09518-2941-4448-860C-CCA1FBAF5634}"/>
              </a:ext>
            </a:extLst>
          </p:cNvPr>
          <p:cNvCxnSpPr/>
          <p:nvPr/>
        </p:nvCxnSpPr>
        <p:spPr>
          <a:xfrm flipV="1">
            <a:off x="4572000" y="428625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02" name="ZoneTexte 12">
            <a:extLst>
              <a:ext uri="{FF2B5EF4-FFF2-40B4-BE49-F238E27FC236}">
                <a16:creationId xmlns:a16="http://schemas.microsoft.com/office/drawing/2014/main" id="{CAFCF86D-08D9-472F-A961-B58E9E755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279525"/>
            <a:ext cx="35718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200"/>
              </a:lnSpc>
            </a:pPr>
            <a:r>
              <a:rPr lang="fr-FR" altLang="en-US" sz="1600" b="1">
                <a:solidFill>
                  <a:srgbClr val="0070C0"/>
                </a:solidFill>
              </a:rPr>
              <a:t>DS/Médicaments = </a:t>
            </a:r>
          </a:p>
          <a:p>
            <a:pPr algn="ctr" eaLnBrk="1" hangingPunct="1">
              <a:lnSpc>
                <a:spcPts val="2200"/>
              </a:lnSpc>
            </a:pPr>
            <a:r>
              <a:rPr lang="fr-FR" altLang="en-US" sz="1600" b="1">
                <a:solidFill>
                  <a:srgbClr val="0070C0"/>
                </a:solidFill>
              </a:rPr>
              <a:t>Glycémie à jeun &gt; 1.26 ou Glycémie PP &gt; 2 g/l + Exposition au médicament + HbA1c préalable &lt; 6,5 %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1116CCAE-CE09-445F-A28D-B76FEDFB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00"/>
          </a:xfrm>
        </p:spPr>
        <p:txBody>
          <a:bodyPr/>
          <a:lstStyle/>
          <a:p>
            <a:r>
              <a:rPr lang="fr-FR" altLang="en-US" sz="3600"/>
              <a:t>DS du pancréas exocrine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750A683-3EF5-4EDB-A931-4F851E2DDC89}"/>
              </a:ext>
            </a:extLst>
          </p:cNvPr>
          <p:cNvGraphicFramePr>
            <a:graphicFrameLocks noGrp="1"/>
          </p:cNvGraphicFramePr>
          <p:nvPr/>
        </p:nvGraphicFramePr>
        <p:xfrm>
          <a:off x="579438" y="1144588"/>
          <a:ext cx="8064500" cy="54277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44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Classification des DS du pancréas exocrine*</a:t>
                      </a:r>
                    </a:p>
                  </a:txBody>
                  <a:tcPr marL="91446" marR="91446" marT="45719" marB="45719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9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Classe</a:t>
                      </a:r>
                      <a:r>
                        <a:rPr lang="fr-FR" sz="1800" b="1" baseline="0" dirty="0"/>
                        <a:t> étiologique</a:t>
                      </a:r>
                      <a:endParaRPr lang="fr-FR" sz="1800" b="1" dirty="0"/>
                    </a:p>
                  </a:txBody>
                  <a:tcPr marL="91446" marR="91446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Cause </a:t>
                      </a:r>
                    </a:p>
                  </a:txBody>
                  <a:tcPr marL="91446" marR="91446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1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Absence totale des ilots</a:t>
                      </a:r>
                    </a:p>
                  </a:txBody>
                  <a:tcPr marL="91446" marR="91446" marT="45719" marB="45719" anchor="ctr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fr-FR" sz="1800" dirty="0"/>
                        <a:t>Pancréatectomie totale</a:t>
                      </a:r>
                    </a:p>
                    <a:p>
                      <a:pPr marL="342900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fr-FR" sz="1800" dirty="0"/>
                        <a:t>Agénésie pancréatique</a:t>
                      </a:r>
                    </a:p>
                  </a:txBody>
                  <a:tcPr marL="91446" marR="91446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21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Absence partielle</a:t>
                      </a:r>
                      <a:r>
                        <a:rPr lang="fr-FR" sz="1800" baseline="0" dirty="0"/>
                        <a:t> d’ilots fonctionnels</a:t>
                      </a:r>
                      <a:endParaRPr lang="fr-FR" sz="1800" dirty="0"/>
                    </a:p>
                  </a:txBody>
                  <a:tcPr marL="91446" marR="91446" marT="45719" marB="45719" anchor="ctr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fr-FR" sz="1800" dirty="0"/>
                        <a:t>Pancréatite chronique</a:t>
                      </a:r>
                    </a:p>
                    <a:p>
                      <a:pPr marL="342900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fr-FR" sz="1800" dirty="0"/>
                        <a:t>Pancréatectomie partielle</a:t>
                      </a:r>
                    </a:p>
                    <a:p>
                      <a:pPr marL="342900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fr-FR" sz="1800" dirty="0"/>
                        <a:t>Pancréatite aigue (PA) sévère</a:t>
                      </a:r>
                    </a:p>
                    <a:p>
                      <a:pPr marL="342900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fr-FR" sz="1800" dirty="0"/>
                        <a:t>Pancréatite </a:t>
                      </a:r>
                      <a:r>
                        <a:rPr lang="fr-FR" sz="1800" dirty="0" err="1"/>
                        <a:t>fibrocalculeuse</a:t>
                      </a:r>
                      <a:r>
                        <a:rPr lang="fr-FR" sz="1800" dirty="0"/>
                        <a:t> de malnutrition</a:t>
                      </a:r>
                    </a:p>
                    <a:p>
                      <a:pPr marL="342900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fr-FR" sz="1800" dirty="0"/>
                        <a:t>Pancréatite auto-immune</a:t>
                      </a:r>
                    </a:p>
                    <a:p>
                      <a:pPr marL="342900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fr-FR" sz="1800" dirty="0"/>
                        <a:t>Fibrose kystique</a:t>
                      </a:r>
                      <a:r>
                        <a:rPr lang="fr-FR" sz="1800" baseline="0" dirty="0"/>
                        <a:t> </a:t>
                      </a:r>
                      <a:r>
                        <a:rPr lang="fr-FR" sz="1800" dirty="0"/>
                        <a:t>(Mucoviscidose)</a:t>
                      </a:r>
                    </a:p>
                    <a:p>
                      <a:pPr marL="342900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fr-FR" sz="1800" dirty="0"/>
                        <a:t>Hémochromatose </a:t>
                      </a:r>
                    </a:p>
                  </a:txBody>
                  <a:tcPr marL="91446" marR="91446"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69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Paranéoplasique </a:t>
                      </a:r>
                    </a:p>
                  </a:txBody>
                  <a:tcPr marL="91446" marR="91446" marT="45719" marB="45719" anchor="ctr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Adénocarcinome </a:t>
                      </a:r>
                      <a:r>
                        <a:rPr lang="fr-FR" sz="1800" dirty="0" err="1"/>
                        <a:t>canalaire</a:t>
                      </a:r>
                      <a:r>
                        <a:rPr lang="fr-FR" sz="1800" dirty="0"/>
                        <a:t> du pancréas</a:t>
                      </a:r>
                    </a:p>
                  </a:txBody>
                  <a:tcPr marL="91446" marR="91446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69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Transitoire</a:t>
                      </a:r>
                      <a:r>
                        <a:rPr lang="fr-FR" sz="1800" baseline="0" dirty="0"/>
                        <a:t> </a:t>
                      </a:r>
                      <a:endParaRPr lang="fr-FR" sz="1800" dirty="0"/>
                    </a:p>
                  </a:txBody>
                  <a:tcPr marL="91446" marR="91446" marT="45719" marB="45719" anchor="ctr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Hyperglycémie transitoire de la PA</a:t>
                      </a:r>
                    </a:p>
                  </a:txBody>
                  <a:tcPr marL="91446" marR="91446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46">
                <a:tc gridSpan="2">
                  <a:txBody>
                    <a:bodyPr/>
                    <a:lstStyle/>
                    <a:p>
                      <a:r>
                        <a:rPr lang="fr-FR" sz="1400" kern="1200" baseline="0" dirty="0"/>
                        <a:t>*adaptée de Hart PA &amp; al. Lancet </a:t>
                      </a:r>
                      <a:r>
                        <a:rPr lang="fr-FR" sz="1400" kern="1200" baseline="0" dirty="0" err="1"/>
                        <a:t>Gastroenterol</a:t>
                      </a:r>
                      <a:r>
                        <a:rPr lang="fr-FR" sz="1400" kern="1200" baseline="0" dirty="0"/>
                        <a:t> </a:t>
                      </a:r>
                      <a:r>
                        <a:rPr lang="fr-FR" sz="1400" kern="1200" baseline="0" dirty="0" err="1"/>
                        <a:t>Hepatol</a:t>
                      </a:r>
                      <a:r>
                        <a:rPr lang="fr-FR" sz="1400" kern="1200" baseline="0" dirty="0"/>
                        <a:t> 2016</a:t>
                      </a:r>
                    </a:p>
                    <a:p>
                      <a:r>
                        <a:rPr lang="fr-FR" sz="1400" dirty="0"/>
                        <a:t>Pancréatectomie : Risque du DS dépend de l’étendu + Emplacement de la résection</a:t>
                      </a:r>
                      <a:endParaRPr lang="fr-FR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9" marB="45719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381F00D0-442A-4E8C-A6B9-71B392EB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r>
              <a:rPr lang="fr-FR" altLang="en-US" sz="3600"/>
              <a:t>DS secondaires aux Pancréatopathies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B233F1-A4F9-4C00-AFB9-B84575F8EE03}"/>
              </a:ext>
            </a:extLst>
          </p:cNvPr>
          <p:cNvSpPr txBox="1"/>
          <p:nvPr/>
        </p:nvSpPr>
        <p:spPr>
          <a:xfrm>
            <a:off x="4271963" y="1236663"/>
            <a:ext cx="4679950" cy="1401762"/>
          </a:xfrm>
          <a:prstGeom prst="rect">
            <a:avLst/>
          </a:prstGeom>
          <a:solidFill>
            <a:srgbClr val="D6D6F2"/>
          </a:solidFill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2000" dirty="0">
                <a:latin typeface="Arial" charset="0"/>
              </a:rPr>
              <a:t>Facteurs de risque de pancréatite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fr-FR" sz="2000" dirty="0">
                <a:latin typeface="Arial" charset="0"/>
              </a:rPr>
              <a:t>Calculs biliaires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fr-FR" sz="2000" dirty="0">
                <a:latin typeface="Arial" charset="0"/>
              </a:rPr>
              <a:t>Alcool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fr-FR" sz="2000" dirty="0">
                <a:latin typeface="Arial" charset="0"/>
              </a:rPr>
              <a:t>Hypertriglycéridémie majeure &gt; 10g/l</a:t>
            </a:r>
          </a:p>
        </p:txBody>
      </p:sp>
      <p:sp>
        <p:nvSpPr>
          <p:cNvPr id="10244" name="ZoneTexte 3">
            <a:extLst>
              <a:ext uri="{FF2B5EF4-FFF2-40B4-BE49-F238E27FC236}">
                <a16:creationId xmlns:a16="http://schemas.microsoft.com/office/drawing/2014/main" id="{3AC300DC-41BE-4F6A-823B-53A6353BD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414463"/>
            <a:ext cx="2952750" cy="1054100"/>
          </a:xfrm>
          <a:prstGeom prst="rect">
            <a:avLst/>
          </a:prstGeom>
          <a:solidFill>
            <a:srgbClr val="D6D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fr-FR" altLang="en-US" sz="2000"/>
              <a:t>Pancréatite aigue, chronique </a:t>
            </a:r>
          </a:p>
          <a:p>
            <a:pPr algn="ctr" eaLnBrk="1" hangingPunct="1">
              <a:spcAft>
                <a:spcPts val="300"/>
              </a:spcAft>
            </a:pPr>
            <a:r>
              <a:rPr lang="fr-FR" altLang="en-US" sz="2000"/>
              <a:t>(calcifiante ou non)</a:t>
            </a:r>
          </a:p>
        </p:txBody>
      </p:sp>
      <p:sp>
        <p:nvSpPr>
          <p:cNvPr id="10245" name="ZoneTexte 4">
            <a:extLst>
              <a:ext uri="{FF2B5EF4-FFF2-40B4-BE49-F238E27FC236}">
                <a16:creationId xmlns:a16="http://schemas.microsoft.com/office/drawing/2014/main" id="{19AE9131-D3A0-4753-ACAC-10DFA15B9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987675"/>
            <a:ext cx="4572000" cy="3708400"/>
          </a:xfrm>
          <a:prstGeom prst="rect">
            <a:avLst/>
          </a:prstGeom>
          <a:solidFill>
            <a:srgbClr val="D6D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fr-FR" altLang="en-US" sz="2000" b="1"/>
              <a:t>Cancer du pancréas</a:t>
            </a:r>
          </a:p>
          <a:p>
            <a:pPr algn="l" eaLnBrk="1" hangingPunct="1">
              <a:spcAft>
                <a:spcPts val="200"/>
              </a:spcAft>
            </a:pPr>
            <a:r>
              <a:rPr lang="fr-FR" altLang="en-US" sz="2000"/>
              <a:t>- 1 % des DS classé Type 2</a:t>
            </a:r>
          </a:p>
          <a:p>
            <a:pPr algn="l" eaLnBrk="1" hangingPunct="1">
              <a:spcAft>
                <a:spcPts val="200"/>
              </a:spcAft>
            </a:pPr>
            <a:r>
              <a:rPr lang="fr-FR" altLang="en-US" sz="2000"/>
              <a:t>- DS précoce dans la maladie</a:t>
            </a:r>
          </a:p>
          <a:p>
            <a:pPr algn="ctr" eaLnBrk="1" hangingPunct="1">
              <a:spcAft>
                <a:spcPts val="200"/>
              </a:spcAft>
            </a:pPr>
            <a:r>
              <a:rPr lang="fr-FR" altLang="en-US" sz="2000" b="1"/>
              <a:t>Y penser devant</a:t>
            </a:r>
            <a:r>
              <a:rPr lang="fr-FR" altLang="en-US" sz="2000"/>
              <a:t> </a:t>
            </a:r>
          </a:p>
          <a:p>
            <a:pPr algn="l" eaLnBrk="1" hangingPunct="1">
              <a:spcAft>
                <a:spcPts val="200"/>
              </a:spcAft>
            </a:pPr>
            <a:r>
              <a:rPr lang="fr-FR" altLang="en-US" sz="2000"/>
              <a:t>- Sujet âgé (&gt; 70 ans x 8 risque/1</a:t>
            </a:r>
            <a:r>
              <a:rPr lang="fr-FR" altLang="en-US" sz="2000" baseline="30000"/>
              <a:t>ères</a:t>
            </a:r>
            <a:r>
              <a:rPr lang="fr-FR" altLang="en-US" sz="2000"/>
              <a:t> années)</a:t>
            </a:r>
          </a:p>
          <a:p>
            <a:pPr algn="l" eaLnBrk="1" hangingPunct="1">
              <a:spcAft>
                <a:spcPts val="200"/>
              </a:spcAft>
            </a:pPr>
            <a:r>
              <a:rPr lang="fr-FR" altLang="en-US" sz="2000"/>
              <a:t>- Signes digestifs : douleurs, ictère</a:t>
            </a:r>
          </a:p>
          <a:p>
            <a:pPr algn="l" eaLnBrk="1" hangingPunct="1">
              <a:spcAft>
                <a:spcPts val="200"/>
              </a:spcAft>
              <a:buFontTx/>
              <a:buChar char="-"/>
            </a:pPr>
            <a:r>
              <a:rPr lang="fr-FR" altLang="en-US" sz="2000"/>
              <a:t> Amaigrissement important et rapide </a:t>
            </a:r>
          </a:p>
          <a:p>
            <a:pPr algn="ctr" eaLnBrk="1" hangingPunct="1">
              <a:spcAft>
                <a:spcPts val="200"/>
              </a:spcAft>
            </a:pPr>
            <a:r>
              <a:rPr lang="fr-FR" altLang="en-US" sz="2000"/>
              <a:t>(Pas toujours une insulino-carence) </a:t>
            </a:r>
          </a:p>
          <a:p>
            <a:pPr algn="ctr" eaLnBrk="1" hangingPunct="1">
              <a:spcAft>
                <a:spcPts val="200"/>
              </a:spcAft>
            </a:pPr>
            <a:r>
              <a:rPr lang="fr-FR" altLang="en-US" sz="2000"/>
              <a:t>↓</a:t>
            </a:r>
          </a:p>
          <a:p>
            <a:pPr algn="ctr" eaLnBrk="1" hangingPunct="1">
              <a:spcAft>
                <a:spcPts val="200"/>
              </a:spcAft>
            </a:pPr>
            <a:r>
              <a:rPr lang="fr-FR" altLang="en-US" sz="2000"/>
              <a:t>Échographie abdominale</a:t>
            </a:r>
          </a:p>
        </p:txBody>
      </p:sp>
      <p:sp>
        <p:nvSpPr>
          <p:cNvPr id="10246" name="ZoneTexte 7">
            <a:extLst>
              <a:ext uri="{FF2B5EF4-FFF2-40B4-BE49-F238E27FC236}">
                <a16:creationId xmlns:a16="http://schemas.microsoft.com/office/drawing/2014/main" id="{6C9E8C6E-E717-4C7C-B7B4-9EDFFE3B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484688"/>
            <a:ext cx="2952750" cy="708025"/>
          </a:xfrm>
          <a:prstGeom prst="rect">
            <a:avLst/>
          </a:prstGeom>
          <a:solidFill>
            <a:srgbClr val="D6D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fr-FR" altLang="en-US" sz="2000"/>
              <a:t>Cancer du pancréas exocrine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17E9A93-A3FB-4699-8068-3135FDA512FD}"/>
              </a:ext>
            </a:extLst>
          </p:cNvPr>
          <p:cNvCxnSpPr>
            <a:stCxn id="10244" idx="3"/>
            <a:endCxn id="3" idx="1"/>
          </p:cNvCxnSpPr>
          <p:nvPr/>
        </p:nvCxnSpPr>
        <p:spPr>
          <a:xfrm flipV="1">
            <a:off x="3214688" y="1936750"/>
            <a:ext cx="1057275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7B8827A-7242-400A-A918-4801C5DCDBCC}"/>
              </a:ext>
            </a:extLst>
          </p:cNvPr>
          <p:cNvCxnSpPr>
            <a:stCxn id="10246" idx="3"/>
            <a:endCxn id="10245" idx="1"/>
          </p:cNvCxnSpPr>
          <p:nvPr/>
        </p:nvCxnSpPr>
        <p:spPr>
          <a:xfrm>
            <a:off x="3167063" y="4838700"/>
            <a:ext cx="1176337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10719</TotalTime>
  <Words>1298</Words>
  <Application>Microsoft Office PowerPoint</Application>
  <PresentationFormat>Affichage à l'écran (4:3)</PresentationFormat>
  <Paragraphs>397</Paragraphs>
  <Slides>48</Slides>
  <Notes>47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5" baseType="lpstr">
      <vt:lpstr>Arial</vt:lpstr>
      <vt:lpstr>Brush Script MT</vt:lpstr>
      <vt:lpstr>Calibri</vt:lpstr>
      <vt:lpstr>Symbol</vt:lpstr>
      <vt:lpstr>Times New Roman</vt:lpstr>
      <vt:lpstr>Wingdings</vt:lpstr>
      <vt:lpstr>Modèle par défaut</vt:lpstr>
      <vt:lpstr>SEMIOLOGIE DES DIABETES</vt:lpstr>
      <vt:lpstr>Il n’y a pas un diabète mais des diabètes sucrés (DS)</vt:lpstr>
      <vt:lpstr>CLASSIFICATION ETIOLOGIQUE</vt:lpstr>
      <vt:lpstr>Point commun entre ses DS</vt:lpstr>
      <vt:lpstr>Interrogatoire Examen clinique minutieux</vt:lpstr>
      <vt:lpstr>DS secondaires : Stratégie de diagnostic</vt:lpstr>
      <vt:lpstr>DS secondaires aux Médicaments</vt:lpstr>
      <vt:lpstr>DS du pancréas exocrine</vt:lpstr>
      <vt:lpstr>DS secondaires aux Pancréatopathies</vt:lpstr>
      <vt:lpstr>Présentation PowerPoint</vt:lpstr>
      <vt:lpstr>DS secondaires aux Pancréatopathies</vt:lpstr>
      <vt:lpstr>Hémochromatose </vt:lpstr>
      <vt:lpstr>DS secondaires aux Endocrinopathies</vt:lpstr>
      <vt:lpstr>DS des Endocrinopathies</vt:lpstr>
      <vt:lpstr>TNE digestives responsables de diabète sucré : Souvent malignes </vt:lpstr>
      <vt:lpstr>Glucagonome : Érythème nécrolytique : Dermatose bulleuse</vt:lpstr>
      <vt:lpstr>TNE digestives : Diagnostic</vt:lpstr>
      <vt:lpstr>DS et Syndromes génétiques : Diagnostic facile</vt:lpstr>
      <vt:lpstr>Syndrome de Prader Willi</vt:lpstr>
      <vt:lpstr>Présentation PowerPoint</vt:lpstr>
      <vt:lpstr>Présentation PowerPoint</vt:lpstr>
      <vt:lpstr>Exploration étiologique négative  ↓  Diabète primaire → Typage</vt:lpstr>
      <vt:lpstr>Signes d’Hyperglycémie</vt:lpstr>
      <vt:lpstr>Présentation PowerPoint</vt:lpstr>
      <vt:lpstr>Interrogatoire Examen clinique minutieux</vt:lpstr>
      <vt:lpstr>Principales étapes de l’examen clinique</vt:lpstr>
      <vt:lpstr>Peau &amp; DS</vt:lpstr>
      <vt:lpstr>Épaississement pigmenté et verruqueux</vt:lpstr>
      <vt:lpstr>Présentation PowerPoint</vt:lpstr>
      <vt:lpstr>Présentation PowerPoint</vt:lpstr>
      <vt:lpstr>Présentation PowerPoint</vt:lpstr>
      <vt:lpstr>Présentation PowerPoint</vt:lpstr>
      <vt:lpstr>Examen cardiovasculaire</vt:lpstr>
      <vt:lpstr>Présentation PowerPoint</vt:lpstr>
      <vt:lpstr>Relevé d’Auto-mesure de la TA</vt:lpstr>
      <vt:lpstr>Présentation PowerPoint</vt:lpstr>
      <vt:lpstr>Présentation PowerPoint</vt:lpstr>
      <vt:lpstr>Présentation PowerPoint</vt:lpstr>
      <vt:lpstr>Présentation PowerPoint</vt:lpstr>
      <vt:lpstr>Catégories de risque cardiovasculaire chez les patients diabétiquesa</vt:lpstr>
      <vt:lpstr>Examen neurologique</vt:lpstr>
      <vt:lpstr>Présentation PowerPoint</vt:lpstr>
      <vt:lpstr>Présentation PowerPoint</vt:lpstr>
      <vt:lpstr>Spectre de la neuropathie végétative</vt:lpstr>
      <vt:lpstr>Présentation PowerPoint</vt:lpstr>
      <vt:lpstr>Présentation PowerPoint</vt:lpstr>
      <vt:lpstr>Éléments de surveillance trimestrielle du DS : Rôle de l’éducation thérapeutique</vt:lpstr>
      <vt:lpstr>Présentation PowerPoint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 SUCRE</dc:title>
  <dc:creator>a</dc:creator>
  <cp:lastModifiedBy>ency-education.com website</cp:lastModifiedBy>
  <cp:revision>95</cp:revision>
  <dcterms:created xsi:type="dcterms:W3CDTF">2007-05-25T10:36:30Z</dcterms:created>
  <dcterms:modified xsi:type="dcterms:W3CDTF">2020-10-28T16:47:31Z</dcterms:modified>
</cp:coreProperties>
</file>