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61" r:id="rId3"/>
    <p:sldId id="264" r:id="rId4"/>
    <p:sldId id="263" r:id="rId5"/>
    <p:sldId id="265" r:id="rId6"/>
    <p:sldId id="266" r:id="rId7"/>
    <p:sldId id="281" r:id="rId8"/>
    <p:sldId id="282" r:id="rId9"/>
    <p:sldId id="283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80" r:id="rId19"/>
    <p:sldId id="275" r:id="rId20"/>
    <p:sldId id="276" r:id="rId21"/>
    <p:sldId id="277" r:id="rId22"/>
    <p:sldId id="278" r:id="rId23"/>
    <p:sldId id="284" r:id="rId24"/>
    <p:sldId id="285" r:id="rId25"/>
    <p:sldId id="286" r:id="rId26"/>
    <p:sldId id="287" r:id="rId27"/>
    <p:sldId id="288" r:id="rId28"/>
    <p:sldId id="300" r:id="rId29"/>
    <p:sldId id="301" r:id="rId30"/>
    <p:sldId id="302" r:id="rId31"/>
    <p:sldId id="303" r:id="rId32"/>
    <p:sldId id="304" r:id="rId33"/>
    <p:sldId id="306" r:id="rId34"/>
    <p:sldId id="307" r:id="rId35"/>
    <p:sldId id="30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95" autoAdjust="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6561B-9E13-4D4C-B88A-3C92095CE117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89B4-1D99-47AB-8214-0B4C616C98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094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 seuil  de  1,26  g/l  correspond  au  seuil  d’apparition  de  complications  spécifiques  du  diabète(rétinopathie) et celui de 1g/l au seuil d’apparition des complications </a:t>
            </a:r>
            <a:r>
              <a:rPr lang="fr-FR" dirty="0" err="1" smtClean="0"/>
              <a:t>macroangiopathiques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A noter que ces troubles de la tolérance glucosée sont des situations de pré-diabète qui peuvent être  aussi  définit  par  une  HbA1c  entre  5,7%  et  6,4%.  </a:t>
            </a:r>
          </a:p>
          <a:p>
            <a:r>
              <a:rPr lang="fr-FR" dirty="0" smtClean="0"/>
              <a:t>Ces  situations  exposent  au  risque  de développement ultérieur de DS d’où les programmes de prévention qui doivent être menés dès ce stade précoce de la maladie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89B4-1D99-47AB-8214-0B4C616C989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918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89B4-1D99-47AB-8214-0B4C616C989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555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Macro Angiopathie :  Cardiovasculaires</a:t>
            </a:r>
          </a:p>
          <a:p>
            <a:r>
              <a:rPr lang="fr-FR" dirty="0" smtClean="0"/>
              <a:t> Examen cardiovasculaire complet (prise de TA debout et couché +++ , rechercher les pouls, souffles carotidiens </a:t>
            </a:r>
          </a:p>
          <a:p>
            <a:r>
              <a:rPr lang="fr-FR" dirty="0" smtClean="0"/>
              <a:t> ECG de repos</a:t>
            </a:r>
          </a:p>
          <a:p>
            <a:r>
              <a:rPr lang="fr-FR" dirty="0" smtClean="0"/>
              <a:t> IPS = index de pression systolique</a:t>
            </a:r>
          </a:p>
          <a:p>
            <a:r>
              <a:rPr lang="fr-FR" dirty="0" smtClean="0"/>
              <a:t> Bilan lipidique complet (CT, TG, HDL, LDL) et dépistage des Fr cv  (tabac, TA, ... )</a:t>
            </a:r>
          </a:p>
          <a:p>
            <a:r>
              <a:rPr lang="fr-FR" dirty="0" smtClean="0"/>
              <a:t>Doppler des </a:t>
            </a:r>
            <a:r>
              <a:rPr lang="fr-FR" dirty="0" err="1" smtClean="0"/>
              <a:t>mbres</a:t>
            </a:r>
            <a:r>
              <a:rPr lang="fr-FR" dirty="0" smtClean="0"/>
              <a:t> inferieurs et les tronc supra aortique : orienter par la clinique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89B4-1D99-47AB-8214-0B4C616C989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347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Micro angiopathie :</a:t>
            </a:r>
          </a:p>
          <a:p>
            <a:endParaRPr lang="fr-FR" dirty="0" smtClean="0"/>
          </a:p>
          <a:p>
            <a:r>
              <a:rPr lang="fr-FR" dirty="0" smtClean="0"/>
              <a:t>Ophtalmologiques:</a:t>
            </a:r>
          </a:p>
          <a:p>
            <a:r>
              <a:rPr lang="fr-FR" dirty="0" smtClean="0"/>
              <a:t>• Examen ophtalmologique bilatéral et comparatif complet : fond d’œil  , lampe a fente, tonus oculaire , acuité visuelle</a:t>
            </a:r>
          </a:p>
          <a:p>
            <a:r>
              <a:rPr lang="fr-FR" dirty="0" smtClean="0"/>
              <a:t>• Angiographie à la fluorescéine : en cas d'anomalies au fond d’œil</a:t>
            </a:r>
          </a:p>
          <a:p>
            <a:endParaRPr lang="fr-FR" dirty="0" smtClean="0"/>
          </a:p>
          <a:p>
            <a:r>
              <a:rPr lang="fr-FR" dirty="0" smtClean="0"/>
              <a:t> Rénales</a:t>
            </a:r>
          </a:p>
          <a:p>
            <a:r>
              <a:rPr lang="fr-FR" dirty="0" smtClean="0"/>
              <a:t>• Créatinine plasmatique avec calcul de la clearance de la créatinine : DFG</a:t>
            </a:r>
          </a:p>
          <a:p>
            <a:r>
              <a:rPr lang="fr-FR" dirty="0" smtClean="0"/>
              <a:t>• Protéinurie à la BU +/- recherche d'une </a:t>
            </a:r>
            <a:r>
              <a:rPr lang="fr-FR" dirty="0" err="1" smtClean="0"/>
              <a:t>microalbuminurie</a:t>
            </a:r>
            <a:r>
              <a:rPr lang="fr-FR" dirty="0" smtClean="0"/>
              <a:t> (rapport albuminurie/</a:t>
            </a:r>
            <a:r>
              <a:rPr lang="fr-FR" dirty="0" err="1" smtClean="0"/>
              <a:t>créatininurie</a:t>
            </a:r>
            <a:r>
              <a:rPr lang="fr-FR" dirty="0" smtClean="0"/>
              <a:t>) si protéinurie négative ou confirmation par protéinurie des 24 heures si protéinurie positive. Neurologiques</a:t>
            </a:r>
          </a:p>
          <a:p>
            <a:r>
              <a:rPr lang="fr-FR" dirty="0" smtClean="0"/>
              <a:t>• Examen neurologique (y compris pied et appareils concernés par la neuropathie végétative)</a:t>
            </a:r>
          </a:p>
          <a:p>
            <a:r>
              <a:rPr lang="fr-FR" dirty="0" smtClean="0"/>
              <a:t>• EMG non recommandé (sauf forme atypique)</a:t>
            </a:r>
          </a:p>
          <a:p>
            <a:endParaRPr lang="fr-FR" dirty="0" smtClean="0"/>
          </a:p>
          <a:p>
            <a:r>
              <a:rPr lang="fr-FR" dirty="0" smtClean="0"/>
              <a:t> Examen des pieds: </a:t>
            </a:r>
          </a:p>
          <a:p>
            <a:r>
              <a:rPr lang="fr-FR" dirty="0" smtClean="0"/>
              <a:t>• Examen cutané (hyperkératose, plaies, intertrigo)</a:t>
            </a:r>
          </a:p>
          <a:p>
            <a:r>
              <a:rPr lang="fr-FR" dirty="0" smtClean="0"/>
              <a:t>• Examen neurologique (test au </a:t>
            </a:r>
            <a:r>
              <a:rPr lang="fr-FR" dirty="0" err="1" smtClean="0"/>
              <a:t>monofilament</a:t>
            </a:r>
            <a:r>
              <a:rPr lang="fr-FR" dirty="0" smtClean="0"/>
              <a:t> et au diapason, réflexes)</a:t>
            </a:r>
          </a:p>
          <a:p>
            <a:r>
              <a:rPr lang="fr-FR" dirty="0" smtClean="0"/>
              <a:t>• Examen vasculaire (température cutanée, aspect, pouls périphériques, IPS)</a:t>
            </a:r>
          </a:p>
          <a:p>
            <a:r>
              <a:rPr lang="fr-FR" dirty="0" smtClean="0"/>
              <a:t>• Examen morphologique (déformations, appuis anormaux)</a:t>
            </a:r>
          </a:p>
          <a:p>
            <a:r>
              <a:rPr lang="fr-FR" dirty="0" smtClean="0"/>
              <a:t>• Examen du chaussage +++</a:t>
            </a:r>
          </a:p>
          <a:p>
            <a:endParaRPr lang="fr-FR" dirty="0" smtClean="0"/>
          </a:p>
          <a:p>
            <a:r>
              <a:rPr lang="fr-FR" dirty="0" smtClean="0"/>
              <a:t>Sites infectieux</a:t>
            </a:r>
          </a:p>
          <a:p>
            <a:r>
              <a:rPr lang="fr-FR" dirty="0" smtClean="0"/>
              <a:t>• Examen cutané complet</a:t>
            </a:r>
          </a:p>
          <a:p>
            <a:r>
              <a:rPr lang="fr-FR" dirty="0" smtClean="0"/>
              <a:t>• Examen </a:t>
            </a:r>
            <a:r>
              <a:rPr lang="fr-FR" dirty="0" err="1" smtClean="0"/>
              <a:t>stomatologique</a:t>
            </a:r>
            <a:r>
              <a:rPr lang="fr-FR" dirty="0" smtClean="0"/>
              <a:t> ou bucco-dentaire et surtout </a:t>
            </a:r>
            <a:r>
              <a:rPr lang="fr-FR" dirty="0" err="1" smtClean="0"/>
              <a:t>parodontologique</a:t>
            </a:r>
            <a:endParaRPr lang="fr-FR" dirty="0" smtClean="0"/>
          </a:p>
          <a:p>
            <a:r>
              <a:rPr lang="fr-FR" dirty="0" smtClean="0"/>
              <a:t>• Examen uro-génital (dont gynécologique)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89B4-1D99-47AB-8214-0B4C616C989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875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89B4-1D99-47AB-8214-0B4C616C9892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010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113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296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259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143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553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372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280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220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128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616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697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4FC12-4C35-458D-B366-EC5A2B113895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293A-137E-470C-AEA7-478CB69A21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75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5" y="2492896"/>
            <a:ext cx="6408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rgbClr val="FF0000"/>
                </a:solidFill>
                <a:latin typeface="Arial Black" pitchFamily="34" charset="0"/>
              </a:rPr>
              <a:t>Exploration du diabète sucré de découverte récente</a:t>
            </a:r>
            <a:endParaRPr lang="fr-FR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64088" y="422108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B0F0"/>
                </a:solidFill>
                <a:latin typeface="+mj-lt"/>
              </a:rPr>
              <a:t>Dr.S</a:t>
            </a:r>
            <a:r>
              <a:rPr lang="fr-FR" sz="2800" b="1" dirty="0" smtClean="0">
                <a:solidFill>
                  <a:srgbClr val="00B0F0"/>
                </a:solidFill>
                <a:latin typeface="+mj-lt"/>
              </a:rPr>
              <a:t>. BOUDAIRA .</a:t>
            </a:r>
          </a:p>
          <a:p>
            <a:pPr algn="ctr"/>
            <a:r>
              <a:rPr lang="fr-FR" sz="2800" b="1" dirty="0" smtClean="0">
                <a:solidFill>
                  <a:srgbClr val="00B0F0"/>
                </a:solidFill>
                <a:latin typeface="+mj-lt"/>
              </a:rPr>
              <a:t>MA. HMRUC</a:t>
            </a:r>
            <a:endParaRPr lang="fr-FR" sz="28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4" name="Sous-titre 5">
            <a:extLst>
              <a:ext uri="{FF2B5EF4-FFF2-40B4-BE49-F238E27FC236}">
                <a16:creationId xmlns:a16="http://schemas.microsoft.com/office/drawing/2014/main" xmlns="" id="{A6537275-EA96-46F7-9224-557DE0D35451}"/>
              </a:ext>
            </a:extLst>
          </p:cNvPr>
          <p:cNvSpPr txBox="1">
            <a:spLocks/>
          </p:cNvSpPr>
          <p:nvPr/>
        </p:nvSpPr>
        <p:spPr bwMode="auto">
          <a:xfrm>
            <a:off x="2411760" y="786383"/>
            <a:ext cx="4248472" cy="14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Module d’Endocrinologie</a:t>
            </a:r>
          </a:p>
          <a:p>
            <a:pPr lvl="0" algn="ctr" eaLnBrk="0" hangingPunct="0">
              <a:spcBef>
                <a:spcPct val="50000"/>
              </a:spcBef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0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année </a:t>
            </a:r>
            <a:r>
              <a:rPr lang="fr-F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médecine</a:t>
            </a:r>
          </a:p>
          <a:p>
            <a:pPr lvl="0" algn="ctr" eaLnBrk="0" hangingPunct="0">
              <a:spcBef>
                <a:spcPct val="50000"/>
              </a:spcBef>
              <a:defRPr/>
            </a:pPr>
            <a:r>
              <a:rPr lang="fr-F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Année 2020-2021</a:t>
            </a:r>
            <a:endParaRPr lang="fr-FR" sz="20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39552" y="620688"/>
            <a:ext cx="8064896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17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81613" y="2988241"/>
            <a:ext cx="709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smtClean="0">
                <a:solidFill>
                  <a:srgbClr val="0070C0"/>
                </a:solidFill>
                <a:latin typeface="Arial Black" pitchFamily="34" charset="0"/>
              </a:rPr>
              <a:t>Chez </a:t>
            </a:r>
            <a:r>
              <a:rPr lang="fr-FR" sz="3200" b="1" i="1" dirty="0">
                <a:solidFill>
                  <a:srgbClr val="0070C0"/>
                </a:solidFill>
                <a:latin typeface="Arial Black" pitchFamily="34" charset="0"/>
              </a:rPr>
              <a:t>quel patient faire le test?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548680"/>
            <a:ext cx="8280920" cy="5688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13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02796"/>
            <a:ext cx="81369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FFC000"/>
                </a:solidFill>
              </a:rPr>
              <a:t>Patients sans </a:t>
            </a:r>
            <a:r>
              <a:rPr lang="fr-FR" sz="2200" b="1" dirty="0" smtClean="0">
                <a:solidFill>
                  <a:srgbClr val="FFC000"/>
                </a:solidFill>
              </a:rPr>
              <a:t>symptômes: </a:t>
            </a:r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A </a:t>
            </a:r>
            <a:r>
              <a:rPr lang="fr-FR" sz="2200" dirty="0"/>
              <a:t>partir de 40 ans</a:t>
            </a:r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Tous </a:t>
            </a:r>
            <a:r>
              <a:rPr lang="fr-FR" sz="2200" dirty="0"/>
              <a:t>les 3 ans</a:t>
            </a:r>
            <a:endParaRPr lang="fr-FR" sz="2200" dirty="0" smtClean="0"/>
          </a:p>
          <a:p>
            <a:pPr algn="just"/>
            <a:endParaRPr lang="fr-FR" sz="1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FFC000"/>
                </a:solidFill>
              </a:rPr>
              <a:t>Patients avec </a:t>
            </a:r>
            <a:r>
              <a:rPr lang="fr-FR" sz="2200" b="1" dirty="0" smtClean="0">
                <a:solidFill>
                  <a:srgbClr val="FFC000"/>
                </a:solidFill>
              </a:rPr>
              <a:t>symptômes: </a:t>
            </a:r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Polyurie, polydipsie.</a:t>
            </a:r>
            <a:endParaRPr lang="fr-FR" sz="2200" dirty="0"/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Amaigrissement.</a:t>
            </a:r>
            <a:endParaRPr lang="fr-FR" sz="2200" dirty="0"/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Infections </a:t>
            </a:r>
            <a:r>
              <a:rPr lang="fr-FR" sz="2200" dirty="0"/>
              <a:t>récidivantes ou </a:t>
            </a:r>
            <a:r>
              <a:rPr lang="fr-FR" sz="2200" dirty="0" smtClean="0"/>
              <a:t>traînantes.</a:t>
            </a:r>
            <a:endParaRPr lang="fr-FR" sz="2200" dirty="0"/>
          </a:p>
          <a:p>
            <a:pPr algn="just"/>
            <a:endParaRPr lang="fr-FR" sz="1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FFC000"/>
                </a:solidFill>
              </a:rPr>
              <a:t>Patients avec facteur(s) de </a:t>
            </a:r>
            <a:r>
              <a:rPr lang="fr-FR" sz="2200" b="1" dirty="0" smtClean="0">
                <a:solidFill>
                  <a:srgbClr val="FFC000"/>
                </a:solidFill>
              </a:rPr>
              <a:t>risque</a:t>
            </a:r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IMC </a:t>
            </a:r>
            <a:r>
              <a:rPr lang="fr-FR" sz="2200" dirty="0"/>
              <a:t>&gt; 25 kg/m²</a:t>
            </a:r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DS </a:t>
            </a:r>
            <a:r>
              <a:rPr lang="fr-FR" sz="2200" dirty="0"/>
              <a:t>chez parent au 1er </a:t>
            </a:r>
            <a:r>
              <a:rPr lang="fr-FR" sz="2200" dirty="0" smtClean="0"/>
              <a:t>degré.</a:t>
            </a:r>
            <a:endParaRPr lang="fr-FR" sz="2200" dirty="0"/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 </a:t>
            </a:r>
            <a:r>
              <a:rPr lang="fr-FR" sz="2200" dirty="0" err="1" smtClean="0"/>
              <a:t>Atcd</a:t>
            </a:r>
            <a:r>
              <a:rPr lang="fr-FR" sz="2200" dirty="0" smtClean="0"/>
              <a:t> </a:t>
            </a:r>
            <a:r>
              <a:rPr lang="fr-FR" sz="2200" dirty="0"/>
              <a:t>de </a:t>
            </a:r>
            <a:r>
              <a:rPr lang="fr-FR" sz="2200" dirty="0" smtClean="0"/>
              <a:t>DG ou macrosomie.</a:t>
            </a:r>
            <a:endParaRPr lang="fr-FR" sz="2200" dirty="0"/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HTA </a:t>
            </a:r>
            <a:r>
              <a:rPr lang="fr-FR" sz="2200" dirty="0"/>
              <a:t>&gt; </a:t>
            </a:r>
            <a:r>
              <a:rPr lang="fr-FR" sz="2200" dirty="0" smtClean="0"/>
              <a:t>140/90.</a:t>
            </a:r>
            <a:endParaRPr lang="fr-FR" sz="2200" dirty="0"/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</a:t>
            </a:r>
            <a:r>
              <a:rPr lang="fr-FR" sz="2200" dirty="0" err="1" smtClean="0"/>
              <a:t>Hypertrigly</a:t>
            </a:r>
            <a:r>
              <a:rPr lang="fr-FR" sz="2200" dirty="0" smtClean="0"/>
              <a:t> </a:t>
            </a:r>
            <a:r>
              <a:rPr lang="fr-FR" sz="2200" dirty="0"/>
              <a:t>&gt; 2g/L et/ou </a:t>
            </a:r>
            <a:r>
              <a:rPr lang="fr-FR" sz="2200" dirty="0" err="1"/>
              <a:t>HDLc</a:t>
            </a:r>
            <a:r>
              <a:rPr lang="fr-FR" sz="2200" dirty="0"/>
              <a:t> &lt; 0,35 </a:t>
            </a:r>
            <a:r>
              <a:rPr lang="fr-FR" sz="2200" dirty="0" smtClean="0"/>
              <a:t>g/L.</a:t>
            </a:r>
            <a:endParaRPr lang="fr-FR" sz="2200" dirty="0"/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Hyperglycémie </a:t>
            </a:r>
            <a:r>
              <a:rPr lang="fr-FR" sz="2200" dirty="0"/>
              <a:t>modérée à </a:t>
            </a:r>
            <a:r>
              <a:rPr lang="fr-FR" sz="2200" dirty="0" smtClean="0"/>
              <a:t>jeun.</a:t>
            </a:r>
            <a:endParaRPr lang="fr-FR" sz="2200" dirty="0"/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</a:t>
            </a:r>
            <a:r>
              <a:rPr lang="fr-FR" sz="2200" dirty="0" err="1" smtClean="0"/>
              <a:t>Atcd</a:t>
            </a:r>
            <a:r>
              <a:rPr lang="fr-FR" sz="2200" dirty="0" smtClean="0"/>
              <a:t> </a:t>
            </a:r>
            <a:r>
              <a:rPr lang="fr-FR" sz="2200" dirty="0"/>
              <a:t>de </a:t>
            </a:r>
            <a:r>
              <a:rPr lang="fr-FR" sz="2200" dirty="0" smtClean="0"/>
              <a:t>DS cortico </a:t>
            </a:r>
            <a:r>
              <a:rPr lang="fr-FR" sz="2200" dirty="0"/>
              <a:t>induit ou traitement pouvant entraîner </a:t>
            </a:r>
            <a:r>
              <a:rPr lang="fr-FR" sz="2200" dirty="0" err="1" smtClean="0"/>
              <a:t>unDS</a:t>
            </a:r>
            <a:r>
              <a:rPr lang="fr-FR" sz="2200" dirty="0" smtClean="0"/>
              <a:t>.</a:t>
            </a:r>
            <a:endParaRPr lang="fr-FR" sz="2200" dirty="0"/>
          </a:p>
          <a:p>
            <a:pPr marL="542925" indent="-185738" algn="just">
              <a:buFont typeface="Courier New" pitchFamily="49" charset="0"/>
              <a:buChar char="o"/>
            </a:pPr>
            <a:r>
              <a:rPr lang="fr-FR" sz="2200" dirty="0" smtClean="0"/>
              <a:t> Obésité </a:t>
            </a:r>
            <a:r>
              <a:rPr lang="fr-FR" sz="2200" dirty="0"/>
              <a:t>abdominale (80 pour la femme et 94 pour l’homme</a:t>
            </a:r>
            <a:r>
              <a:rPr lang="fr-FR" sz="2200" dirty="0" smtClean="0"/>
              <a:t>).</a:t>
            </a:r>
            <a:endParaRPr lang="fr-FR" sz="22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9512" y="332656"/>
            <a:ext cx="8712968" cy="6120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00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2854677"/>
            <a:ext cx="724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>
                <a:solidFill>
                  <a:srgbClr val="0070C0"/>
                </a:solidFill>
                <a:latin typeface="Arial Black" pitchFamily="34" charset="0"/>
              </a:rPr>
              <a:t>Quel bilan à la découverte ?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11560" y="692696"/>
            <a:ext cx="7920880" cy="5256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90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12137" y="1931928"/>
            <a:ext cx="48250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00B050"/>
                </a:solidFill>
              </a:rPr>
              <a:t>Rechercher </a:t>
            </a:r>
            <a:r>
              <a:rPr lang="fr-FR" sz="2800" b="1" i="1" dirty="0" smtClean="0">
                <a:solidFill>
                  <a:srgbClr val="00B050"/>
                </a:solidFill>
              </a:rPr>
              <a:t>:</a:t>
            </a:r>
          </a:p>
          <a:p>
            <a:endParaRPr lang="fr-FR" sz="2800" b="1" i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Les facteurs de risque </a:t>
            </a:r>
            <a:r>
              <a:rPr lang="fr-FR" sz="2400" dirty="0" err="1" smtClean="0"/>
              <a:t>CVx</a:t>
            </a:r>
            <a:r>
              <a:rPr lang="fr-FR" sz="2400" dirty="0" smtClean="0"/>
              <a:t>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Les autres facteurs de </a:t>
            </a:r>
            <a:r>
              <a:rPr lang="fr-FR" sz="2400" dirty="0" smtClean="0"/>
              <a:t>risque.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Les complications (organes cibles</a:t>
            </a:r>
            <a:r>
              <a:rPr lang="fr-FR" sz="2400" dirty="0" smtClean="0"/>
              <a:t>).</a:t>
            </a:r>
            <a:endParaRPr lang="fr-FR" sz="24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755576" y="620688"/>
            <a:ext cx="7704856" cy="5544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09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467544" y="548680"/>
            <a:ext cx="7992888" cy="5904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43609" y="1424965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C000"/>
                </a:solidFill>
              </a:rPr>
              <a:t>Non </a:t>
            </a:r>
            <a:r>
              <a:rPr lang="fr-FR" sz="2400" b="1" i="1" dirty="0">
                <a:solidFill>
                  <a:srgbClr val="FFC000"/>
                </a:solidFill>
              </a:rPr>
              <a:t>modifiables</a:t>
            </a:r>
            <a:r>
              <a:rPr lang="fr-FR" sz="2400" b="1" i="1" dirty="0" smtClean="0">
                <a:solidFill>
                  <a:srgbClr val="FFC000"/>
                </a:solidFill>
              </a:rPr>
              <a:t>:</a:t>
            </a:r>
          </a:p>
          <a:p>
            <a:endParaRPr lang="fr-FR" sz="2000" b="1" i="1" dirty="0"/>
          </a:p>
          <a:p>
            <a:r>
              <a:rPr lang="fr-FR" sz="2400" b="1" i="1" dirty="0">
                <a:solidFill>
                  <a:srgbClr val="C00000"/>
                </a:solidFill>
              </a:rPr>
              <a:t>Antécédents familiaux de maladie </a:t>
            </a:r>
            <a:r>
              <a:rPr lang="fr-FR" sz="2400" b="1" i="1" dirty="0" err="1" smtClean="0">
                <a:solidFill>
                  <a:srgbClr val="C00000"/>
                </a:solidFill>
              </a:rPr>
              <a:t>CVx</a:t>
            </a:r>
            <a:r>
              <a:rPr lang="fr-FR" sz="2400" b="1" i="1" dirty="0" smtClean="0">
                <a:solidFill>
                  <a:srgbClr val="C00000"/>
                </a:solidFill>
              </a:rPr>
              <a:t> </a:t>
            </a:r>
            <a:r>
              <a:rPr lang="fr-FR" sz="2400" b="1" i="1" dirty="0">
                <a:solidFill>
                  <a:srgbClr val="C00000"/>
                </a:solidFill>
              </a:rPr>
              <a:t>précoce :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 smtClean="0"/>
              <a:t>IDM </a:t>
            </a:r>
            <a:r>
              <a:rPr lang="fr-FR" sz="2400" dirty="0"/>
              <a:t>ou mort subite avant 55 ans chez le père ou chez un parent du 1er degré de sexe </a:t>
            </a:r>
            <a:r>
              <a:rPr lang="fr-FR" sz="2400" dirty="0" smtClean="0"/>
              <a:t>masculin.</a:t>
            </a:r>
            <a:endParaRPr lang="fr-F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 smtClean="0"/>
              <a:t>IDM </a:t>
            </a:r>
            <a:r>
              <a:rPr lang="fr-FR" sz="2400" dirty="0"/>
              <a:t>ou mort subite avant 65 ans chez la mère ou chez un parent du 1er degré de sexe </a:t>
            </a:r>
            <a:r>
              <a:rPr lang="fr-FR" sz="2400" dirty="0" smtClean="0"/>
              <a:t>féminin.</a:t>
            </a:r>
            <a:endParaRPr lang="fr-FR" sz="2400" dirty="0"/>
          </a:p>
          <a:p>
            <a:r>
              <a:rPr lang="fr-FR" sz="2400" b="1" i="1" dirty="0" smtClean="0">
                <a:solidFill>
                  <a:srgbClr val="C00000"/>
                </a:solidFill>
              </a:rPr>
              <a:t>Antécédents </a:t>
            </a:r>
            <a:r>
              <a:rPr lang="fr-FR" sz="2400" b="1" i="1" dirty="0">
                <a:solidFill>
                  <a:srgbClr val="C00000"/>
                </a:solidFill>
              </a:rPr>
              <a:t>familiaux d'AVC constitué avant 45 ans</a:t>
            </a:r>
            <a:r>
              <a:rPr lang="fr-FR" sz="2400" b="1" i="1" dirty="0"/>
              <a:t>.</a:t>
            </a:r>
          </a:p>
          <a:p>
            <a:endParaRPr lang="fr-FR" sz="2400" dirty="0" smtClean="0"/>
          </a:p>
          <a:p>
            <a:r>
              <a:rPr lang="fr-FR" sz="2400" b="1" i="1" dirty="0" smtClean="0">
                <a:solidFill>
                  <a:srgbClr val="C00000"/>
                </a:solidFill>
              </a:rPr>
              <a:t>Âge </a:t>
            </a:r>
            <a:r>
              <a:rPr lang="fr-FR" sz="2400" b="1" i="1" dirty="0">
                <a:solidFill>
                  <a:srgbClr val="C00000"/>
                </a:solidFill>
              </a:rPr>
              <a:t>et sexe 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Homme </a:t>
            </a:r>
            <a:r>
              <a:rPr lang="fr-FR" sz="2400" dirty="0"/>
              <a:t>de 50 ans ou </a:t>
            </a:r>
            <a:r>
              <a:rPr lang="fr-FR" sz="2400" dirty="0" smtClean="0"/>
              <a:t>plus.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Femme </a:t>
            </a:r>
            <a:r>
              <a:rPr lang="fr-FR" sz="2400" dirty="0"/>
              <a:t>de 60 ans ou plus.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96326" y="908720"/>
            <a:ext cx="4733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  <a:latin typeface="Arial Black" pitchFamily="34" charset="0"/>
              </a:rPr>
              <a:t>Les facteurs de risque </a:t>
            </a:r>
            <a:r>
              <a:rPr lang="fr-FR" sz="2400" b="1" i="1" dirty="0" err="1" smtClean="0">
                <a:solidFill>
                  <a:srgbClr val="00B050"/>
                </a:solidFill>
                <a:latin typeface="Arial Black" pitchFamily="34" charset="0"/>
              </a:rPr>
              <a:t>CVx</a:t>
            </a:r>
            <a:endParaRPr lang="fr-FR" sz="2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3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98" y="692696"/>
            <a:ext cx="626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B050"/>
                </a:solidFill>
                <a:latin typeface="Arial Black" pitchFamily="34" charset="0"/>
              </a:rPr>
              <a:t>Les autres facteurs de risque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39552" y="476672"/>
            <a:ext cx="8136904" cy="5688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27584" y="1340768"/>
            <a:ext cx="7632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C000"/>
                </a:solidFill>
              </a:rPr>
              <a:t>Modifiables: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dirty="0"/>
              <a:t>Tabagisme actuel ou arrêté depuis moins de 3ans.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dirty="0"/>
              <a:t>HTA permanente traitée ou non.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dirty="0"/>
              <a:t>HDL-cholestérol &lt; 0,40 g/L (1,0 </a:t>
            </a:r>
            <a:r>
              <a:rPr lang="fr-FR" sz="2200" dirty="0" err="1"/>
              <a:t>mmol</a:t>
            </a:r>
            <a:r>
              <a:rPr lang="fr-FR" sz="2200" dirty="0"/>
              <a:t>/L).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dirty="0"/>
              <a:t>Obésité abdominale 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dirty="0"/>
              <a:t>Sédentarité.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dirty="0"/>
              <a:t>Consommation excessive d'alcool (&gt; 3 verres de vin par jour</a:t>
            </a:r>
            <a:r>
              <a:rPr lang="fr-FR" sz="2200" dirty="0" smtClean="0"/>
              <a:t>).</a:t>
            </a:r>
          </a:p>
          <a:p>
            <a:pPr algn="just"/>
            <a:endParaRPr lang="fr-FR" sz="2200" dirty="0"/>
          </a:p>
          <a:p>
            <a:r>
              <a:rPr lang="fr-FR" sz="2200" b="1" i="1" dirty="0">
                <a:solidFill>
                  <a:srgbClr val="FFC000"/>
                </a:solidFill>
              </a:rPr>
              <a:t>Spécifiques: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200" dirty="0" err="1"/>
              <a:t>Microalbuminurie</a:t>
            </a:r>
            <a:r>
              <a:rPr lang="fr-FR" sz="2200" dirty="0"/>
              <a:t> (&gt; 30 mg/24 h), macro </a:t>
            </a:r>
            <a:r>
              <a:rPr lang="fr-FR" sz="2200" dirty="0" smtClean="0"/>
              <a:t>protéinurie, IR.</a:t>
            </a:r>
            <a:endParaRPr lang="fr-FR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200" dirty="0"/>
              <a:t>Mauvais équilibre glycémique.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200" dirty="0"/>
              <a:t>Diabète sucré type 2.</a:t>
            </a:r>
          </a:p>
        </p:txBody>
      </p:sp>
    </p:spTree>
    <p:extLst>
      <p:ext uri="{BB962C8B-B14F-4D97-AF65-F5344CB8AC3E}">
        <p14:creationId xmlns:p14="http://schemas.microsoft.com/office/powerpoint/2010/main" xmlns="" val="10666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7628" y="1598017"/>
            <a:ext cx="394819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i="1" dirty="0" smtClean="0">
              <a:latin typeface="Arial Black" pitchFamily="34" charset="0"/>
            </a:endParaRPr>
          </a:p>
          <a:p>
            <a:pPr marL="342900" indent="-342900">
              <a:buFont typeface="Symbol"/>
              <a:buChar char="Þ"/>
            </a:pPr>
            <a:r>
              <a:rPr lang="fr-FR" sz="2400" b="1" dirty="0" smtClean="0">
                <a:solidFill>
                  <a:srgbClr val="FFC000"/>
                </a:solidFill>
              </a:rPr>
              <a:t>Atteinte </a:t>
            </a:r>
            <a:r>
              <a:rPr lang="fr-FR" sz="2400" b="1" dirty="0">
                <a:solidFill>
                  <a:srgbClr val="FFC000"/>
                </a:solidFill>
              </a:rPr>
              <a:t>des organes </a:t>
            </a:r>
            <a:r>
              <a:rPr lang="fr-FR" sz="2400" b="1" dirty="0" smtClean="0">
                <a:solidFill>
                  <a:srgbClr val="FFC000"/>
                </a:solidFill>
              </a:rPr>
              <a:t>cibles</a:t>
            </a:r>
          </a:p>
          <a:p>
            <a:endParaRPr lang="fr-FR" sz="2400" b="1" dirty="0"/>
          </a:p>
          <a:p>
            <a:pPr marL="785813" indent="-342900">
              <a:buFont typeface="Wingdings" pitchFamily="2" charset="2"/>
              <a:buChar char="Ø"/>
            </a:pPr>
            <a:r>
              <a:rPr lang="fr-FR" sz="2400" dirty="0" smtClean="0"/>
              <a:t>Œil.</a:t>
            </a:r>
            <a:endParaRPr lang="fr-FR" sz="2400" dirty="0"/>
          </a:p>
          <a:p>
            <a:pPr marL="785813" indent="-342900">
              <a:buFont typeface="Wingdings" pitchFamily="2" charset="2"/>
              <a:buChar char="Ø"/>
            </a:pPr>
            <a:r>
              <a:rPr lang="fr-FR" sz="2400" dirty="0" smtClean="0"/>
              <a:t>Rein.</a:t>
            </a:r>
            <a:endParaRPr lang="fr-FR" sz="2400" dirty="0"/>
          </a:p>
          <a:p>
            <a:pPr marL="785813" indent="-342900">
              <a:buFont typeface="Wingdings" pitchFamily="2" charset="2"/>
              <a:buChar char="Ø"/>
            </a:pPr>
            <a:r>
              <a:rPr lang="fr-FR" sz="2400" dirty="0" smtClean="0"/>
              <a:t>Neuro.</a:t>
            </a:r>
            <a:endParaRPr lang="fr-FR" sz="2400" dirty="0"/>
          </a:p>
          <a:p>
            <a:pPr marL="785813" indent="-342900">
              <a:buFont typeface="Wingdings" pitchFamily="2" charset="2"/>
              <a:buChar char="Ø"/>
            </a:pPr>
            <a:r>
              <a:rPr lang="fr-FR" sz="2400" dirty="0" err="1" smtClean="0"/>
              <a:t>CVx</a:t>
            </a:r>
            <a:r>
              <a:rPr lang="fr-FR" sz="2400" dirty="0" smtClean="0"/>
              <a:t>.</a:t>
            </a:r>
            <a:endParaRPr lang="fr-FR" sz="2400" dirty="0"/>
          </a:p>
          <a:p>
            <a:pPr marL="785813" indent="-342900">
              <a:buFont typeface="Wingdings" pitchFamily="2" charset="2"/>
              <a:buChar char="Ø"/>
            </a:pPr>
            <a:r>
              <a:rPr lang="fr-FR" sz="2400" dirty="0" smtClean="0"/>
              <a:t>Pied.</a:t>
            </a:r>
          </a:p>
          <a:p>
            <a:pPr marL="785813" indent="-342900">
              <a:buFont typeface="Wingdings" pitchFamily="2" charset="2"/>
              <a:buChar char="Ø"/>
            </a:pPr>
            <a:r>
              <a:rPr lang="fr-FR" sz="2400" dirty="0" smtClean="0"/>
              <a:t>Foyers infectieux.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11560" y="548680"/>
            <a:ext cx="7920880" cy="5760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63688" y="908720"/>
            <a:ext cx="5510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  <a:latin typeface="Arial Black" pitchFamily="34" charset="0"/>
              </a:rPr>
              <a:t>Les complications à rechercher</a:t>
            </a:r>
          </a:p>
        </p:txBody>
      </p:sp>
    </p:spTree>
    <p:extLst>
      <p:ext uri="{BB962C8B-B14F-4D97-AF65-F5344CB8AC3E}">
        <p14:creationId xmlns:p14="http://schemas.microsoft.com/office/powerpoint/2010/main" xmlns="" val="38839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700808"/>
            <a:ext cx="74168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i="1" dirty="0">
                <a:solidFill>
                  <a:srgbClr val="FFC000"/>
                </a:solidFill>
              </a:rPr>
              <a:t>Macro Angiopathie : </a:t>
            </a:r>
            <a:endParaRPr lang="fr-FR" sz="2400" b="1" i="1" dirty="0" smtClean="0">
              <a:solidFill>
                <a:srgbClr val="FFC000"/>
              </a:solidFill>
            </a:endParaRPr>
          </a:p>
          <a:p>
            <a:pPr algn="just"/>
            <a:endParaRPr lang="fr-FR" sz="2000" b="1" i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 smtClean="0"/>
              <a:t>Examen </a:t>
            </a:r>
            <a:r>
              <a:rPr lang="fr-FR" sz="2400" dirty="0" err="1" smtClean="0"/>
              <a:t>CVx</a:t>
            </a:r>
            <a:r>
              <a:rPr lang="fr-FR" sz="2400" dirty="0" smtClean="0"/>
              <a:t> </a:t>
            </a:r>
            <a:r>
              <a:rPr lang="fr-FR" sz="2400" dirty="0"/>
              <a:t>complet </a:t>
            </a:r>
            <a:r>
              <a:rPr lang="fr-FR" sz="2400" dirty="0" smtClean="0"/>
              <a:t>(TA </a:t>
            </a:r>
            <a:r>
              <a:rPr lang="fr-FR" sz="2400" dirty="0"/>
              <a:t>debout et couché +++ , </a:t>
            </a:r>
            <a:r>
              <a:rPr lang="fr-FR" sz="2400" dirty="0" smtClean="0"/>
              <a:t>les </a:t>
            </a:r>
            <a:r>
              <a:rPr lang="fr-FR" sz="2400" dirty="0"/>
              <a:t>pouls, souffles carotidiens </a:t>
            </a:r>
            <a:r>
              <a:rPr lang="fr-FR" sz="2400" dirty="0" smtClean="0"/>
              <a:t>).</a:t>
            </a:r>
            <a:endParaRPr lang="fr-F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/>
              <a:t> ECG de </a:t>
            </a:r>
            <a:r>
              <a:rPr lang="fr-FR" sz="2400" dirty="0" smtClean="0"/>
              <a:t>repos.</a:t>
            </a:r>
            <a:endParaRPr lang="fr-F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/>
              <a:t> IPS = index de pression </a:t>
            </a:r>
            <a:r>
              <a:rPr lang="fr-FR" sz="2400" dirty="0" smtClean="0"/>
              <a:t>systolique.</a:t>
            </a:r>
            <a:endParaRPr lang="fr-F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/>
              <a:t> Bilan lipidique complet (CT, TG, HDL, LDL</a:t>
            </a:r>
            <a:r>
              <a:rPr lang="fr-FR" sz="2400" dirty="0" smtClean="0"/>
              <a:t>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 smtClean="0"/>
              <a:t>Rechercher les </a:t>
            </a:r>
            <a:r>
              <a:rPr lang="fr-FR" sz="2400" dirty="0"/>
              <a:t>Fr cv  (tabac, TA, ... </a:t>
            </a:r>
            <a:r>
              <a:rPr lang="fr-FR" sz="2400" dirty="0" smtClean="0"/>
              <a:t>).</a:t>
            </a:r>
            <a:endParaRPr lang="fr-F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/>
              <a:t>Doppler des </a:t>
            </a:r>
            <a:r>
              <a:rPr lang="fr-FR" sz="2400" dirty="0" err="1"/>
              <a:t>mbres</a:t>
            </a:r>
            <a:r>
              <a:rPr lang="fr-FR" sz="2400" dirty="0"/>
              <a:t> inferieurs et les tronc supra aortique : orienter par la </a:t>
            </a:r>
            <a:r>
              <a:rPr lang="fr-FR" sz="2400" dirty="0" smtClean="0"/>
              <a:t>clinique.</a:t>
            </a:r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39552" y="548680"/>
            <a:ext cx="8064896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03648" y="1023119"/>
            <a:ext cx="5510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  <a:latin typeface="Arial Black" pitchFamily="34" charset="0"/>
              </a:rPr>
              <a:t>Les complications à rechercher</a:t>
            </a:r>
          </a:p>
        </p:txBody>
      </p:sp>
    </p:spTree>
    <p:extLst>
      <p:ext uri="{BB962C8B-B14F-4D97-AF65-F5344CB8AC3E}">
        <p14:creationId xmlns:p14="http://schemas.microsoft.com/office/powerpoint/2010/main" xmlns="" val="3238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74804"/>
            <a:ext cx="79208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i="1" dirty="0">
                <a:solidFill>
                  <a:srgbClr val="FFC000"/>
                </a:solidFill>
              </a:rPr>
              <a:t>Micro angiopathie </a:t>
            </a:r>
            <a:r>
              <a:rPr lang="fr-FR" sz="2400" b="1" i="1" dirty="0" smtClean="0">
                <a:solidFill>
                  <a:srgbClr val="FFC000"/>
                </a:solidFill>
              </a:rPr>
              <a:t>:</a:t>
            </a:r>
            <a:endParaRPr lang="fr-FR" sz="2400" dirty="0">
              <a:solidFill>
                <a:srgbClr val="FFC000"/>
              </a:solidFill>
            </a:endParaRPr>
          </a:p>
          <a:p>
            <a:pPr algn="just"/>
            <a:r>
              <a:rPr lang="fr-FR" sz="2200" b="1" dirty="0">
                <a:solidFill>
                  <a:srgbClr val="C00000"/>
                </a:solidFill>
              </a:rPr>
              <a:t>Ophtalmologiques: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fr-FR" sz="2200" dirty="0" smtClean="0"/>
              <a:t>Examen </a:t>
            </a:r>
            <a:r>
              <a:rPr lang="fr-FR" sz="2200" dirty="0"/>
              <a:t>ophtalmologique </a:t>
            </a:r>
            <a:r>
              <a:rPr lang="fr-FR" sz="2200" dirty="0" smtClean="0"/>
              <a:t>: FO,LAF, TO, AV. Angiographie. </a:t>
            </a:r>
            <a:endParaRPr lang="fr-FR" sz="1400" dirty="0" smtClean="0"/>
          </a:p>
          <a:p>
            <a:pPr algn="just"/>
            <a:r>
              <a:rPr lang="fr-FR" sz="2200" b="1" dirty="0" smtClean="0">
                <a:solidFill>
                  <a:srgbClr val="C00000"/>
                </a:solidFill>
              </a:rPr>
              <a:t>Rénales</a:t>
            </a:r>
            <a:endParaRPr lang="fr-FR" sz="2200" b="1" dirty="0">
              <a:solidFill>
                <a:srgbClr val="C00000"/>
              </a:solidFill>
            </a:endParaRPr>
          </a:p>
          <a:p>
            <a:pPr marL="342900" indent="-342900" algn="just">
              <a:buFont typeface="Courier New" pitchFamily="49" charset="0"/>
              <a:buChar char="o"/>
            </a:pPr>
            <a:r>
              <a:rPr lang="fr-FR" sz="2200" dirty="0" err="1" smtClean="0"/>
              <a:t>Créat</a:t>
            </a:r>
            <a:r>
              <a:rPr lang="fr-FR" sz="2200" dirty="0" smtClean="0"/>
              <a:t> </a:t>
            </a:r>
            <a:r>
              <a:rPr lang="fr-FR" sz="2200" dirty="0" err="1" smtClean="0"/>
              <a:t>plas</a:t>
            </a:r>
            <a:r>
              <a:rPr lang="fr-FR" sz="2200" dirty="0" smtClean="0"/>
              <a:t> (</a:t>
            </a:r>
            <a:r>
              <a:rPr lang="fr-FR" sz="2200" dirty="0" err="1" smtClean="0"/>
              <a:t>Clcréat</a:t>
            </a:r>
            <a:r>
              <a:rPr lang="fr-FR" sz="2200" dirty="0" smtClean="0"/>
              <a:t>),</a:t>
            </a:r>
            <a:r>
              <a:rPr lang="fr-FR" sz="2200" dirty="0" err="1" smtClean="0"/>
              <a:t>Ionogramme,Pr</a:t>
            </a:r>
            <a:r>
              <a:rPr lang="fr-FR" sz="2200" dirty="0" smtClean="0"/>
              <a:t> </a:t>
            </a:r>
            <a:r>
              <a:rPr lang="fr-FR" sz="2200" dirty="0"/>
              <a:t>à la BU </a:t>
            </a:r>
            <a:r>
              <a:rPr lang="fr-FR" sz="2200" dirty="0" smtClean="0"/>
              <a:t>+/-,</a:t>
            </a:r>
            <a:r>
              <a:rPr lang="fr-FR" sz="2200" dirty="0" err="1" smtClean="0"/>
              <a:t>Microalb</a:t>
            </a:r>
            <a:r>
              <a:rPr lang="fr-FR" sz="2200" dirty="0" smtClean="0"/>
              <a:t>, Protéinurie </a:t>
            </a:r>
            <a:r>
              <a:rPr lang="fr-FR" sz="2200" dirty="0"/>
              <a:t>des </a:t>
            </a:r>
            <a:r>
              <a:rPr lang="fr-FR" sz="2200" dirty="0" smtClean="0"/>
              <a:t>24h,ECBU.</a:t>
            </a:r>
            <a:endParaRPr lang="fr-FR" sz="1400" dirty="0" smtClean="0"/>
          </a:p>
          <a:p>
            <a:pPr algn="just"/>
            <a:r>
              <a:rPr lang="fr-FR" sz="2200" b="1" dirty="0" smtClean="0">
                <a:solidFill>
                  <a:srgbClr val="C00000"/>
                </a:solidFill>
              </a:rPr>
              <a:t>Neurologiques</a:t>
            </a:r>
            <a:endParaRPr lang="fr-FR" sz="2200" b="1" dirty="0">
              <a:solidFill>
                <a:srgbClr val="C00000"/>
              </a:solidFill>
            </a:endParaRPr>
          </a:p>
          <a:p>
            <a:pPr marL="342900" indent="-342900" algn="just">
              <a:buFont typeface="Courier New" pitchFamily="49" charset="0"/>
              <a:buChar char="o"/>
            </a:pPr>
            <a:r>
              <a:rPr lang="fr-FR" sz="2200" dirty="0" smtClean="0"/>
              <a:t>EMG </a:t>
            </a:r>
            <a:r>
              <a:rPr lang="fr-FR" sz="2200" dirty="0"/>
              <a:t>non recommandé (sauf forme atypique</a:t>
            </a:r>
            <a:r>
              <a:rPr lang="fr-FR" sz="2200" dirty="0" smtClean="0"/>
              <a:t>).</a:t>
            </a:r>
            <a:endParaRPr lang="fr-FR" sz="1400" dirty="0"/>
          </a:p>
          <a:p>
            <a:pPr algn="just"/>
            <a:r>
              <a:rPr lang="fr-FR" sz="2200" dirty="0" smtClean="0"/>
              <a:t> </a:t>
            </a:r>
            <a:r>
              <a:rPr lang="fr-FR" sz="2200" b="1" dirty="0">
                <a:solidFill>
                  <a:srgbClr val="C00000"/>
                </a:solidFill>
              </a:rPr>
              <a:t>Examen des pieds: </a:t>
            </a:r>
            <a:endParaRPr lang="fr-FR" sz="2200" b="1" dirty="0" smtClean="0">
              <a:solidFill>
                <a:srgbClr val="C00000"/>
              </a:solidFill>
            </a:endParaRPr>
          </a:p>
          <a:p>
            <a:pPr marL="360363" indent="-360363" algn="just">
              <a:buFont typeface="Courier New" pitchFamily="49" charset="0"/>
              <a:buChar char="o"/>
            </a:pPr>
            <a:r>
              <a:rPr lang="fr-FR" sz="2200" dirty="0" smtClean="0"/>
              <a:t>Examen cutané ,examen neurologique (test au </a:t>
            </a:r>
            <a:r>
              <a:rPr lang="fr-FR" sz="2200" dirty="0" err="1" smtClean="0"/>
              <a:t>monofilament</a:t>
            </a:r>
            <a:r>
              <a:rPr lang="fr-FR" sz="2200" dirty="0" smtClean="0"/>
              <a:t> et au diapason, réflexes) et vasculaire.</a:t>
            </a:r>
          </a:p>
          <a:p>
            <a:pPr marL="360363" indent="-360363" algn="just">
              <a:buFont typeface="Courier New" pitchFamily="49" charset="0"/>
              <a:buChar char="o"/>
            </a:pPr>
            <a:r>
              <a:rPr lang="fr-FR" sz="2200" dirty="0" smtClean="0"/>
              <a:t>Examen </a:t>
            </a:r>
            <a:r>
              <a:rPr lang="fr-FR" sz="2200" dirty="0"/>
              <a:t>morphologique (déformations, appuis anormaux</a:t>
            </a:r>
            <a:r>
              <a:rPr lang="fr-FR" sz="2200" dirty="0" smtClean="0"/>
              <a:t>).</a:t>
            </a:r>
            <a:endParaRPr lang="fr-FR" sz="2200" dirty="0"/>
          </a:p>
          <a:p>
            <a:pPr algn="just"/>
            <a:endParaRPr lang="fr-FR" sz="1400" dirty="0"/>
          </a:p>
          <a:p>
            <a:pPr algn="just"/>
            <a:r>
              <a:rPr lang="fr-FR" sz="2200" b="1" dirty="0">
                <a:solidFill>
                  <a:srgbClr val="C00000"/>
                </a:solidFill>
              </a:rPr>
              <a:t>Sites infectieux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fr-FR" sz="2200" dirty="0" smtClean="0"/>
              <a:t>Examen </a:t>
            </a:r>
            <a:r>
              <a:rPr lang="fr-FR" sz="2200" dirty="0"/>
              <a:t>cutané </a:t>
            </a:r>
            <a:r>
              <a:rPr lang="fr-FR" sz="2200" dirty="0" smtClean="0"/>
              <a:t>complet.</a:t>
            </a:r>
            <a:endParaRPr lang="fr-FR" sz="2200" dirty="0"/>
          </a:p>
          <a:p>
            <a:pPr marL="342900" indent="-342900" algn="just">
              <a:buFont typeface="Courier New" pitchFamily="49" charset="0"/>
              <a:buChar char="o"/>
            </a:pPr>
            <a:r>
              <a:rPr lang="fr-FR" sz="2200" dirty="0" smtClean="0"/>
              <a:t>Examen bucco-dentaire.</a:t>
            </a:r>
            <a:endParaRPr lang="fr-FR" sz="2200" dirty="0"/>
          </a:p>
          <a:p>
            <a:pPr marL="342900" indent="-342900" algn="just">
              <a:buFont typeface="Courier New" pitchFamily="49" charset="0"/>
              <a:buChar char="o"/>
            </a:pPr>
            <a:r>
              <a:rPr lang="fr-FR" sz="2200" dirty="0" smtClean="0"/>
              <a:t>Examen uro-génital.</a:t>
            </a:r>
            <a:endParaRPr lang="fr-FR" sz="2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67544" y="267607"/>
            <a:ext cx="8424936" cy="64017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13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39552" y="620688"/>
            <a:ext cx="8208912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83568" y="2823319"/>
            <a:ext cx="7917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0070C0"/>
                </a:solidFill>
                <a:latin typeface="Arial Black" pitchFamily="34" charset="0"/>
              </a:rPr>
              <a:t>Quels examens à réaliser dans le suivi de DS?</a:t>
            </a:r>
          </a:p>
        </p:txBody>
      </p:sp>
    </p:spTree>
    <p:extLst>
      <p:ext uri="{BB962C8B-B14F-4D97-AF65-F5344CB8AC3E}">
        <p14:creationId xmlns:p14="http://schemas.microsoft.com/office/powerpoint/2010/main" xmlns="" val="4294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720840"/>
            <a:ext cx="6534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FF0000"/>
                </a:solidFill>
                <a:latin typeface="Arial Black" pitchFamily="34" charset="0"/>
              </a:rPr>
              <a:t>Objectifs </a:t>
            </a:r>
            <a:r>
              <a:rPr lang="fr-FR" sz="2800" b="1" i="1" dirty="0" smtClean="0">
                <a:solidFill>
                  <a:srgbClr val="FF0000"/>
                </a:solidFill>
                <a:latin typeface="Arial Black" pitchFamily="34" charset="0"/>
              </a:rPr>
              <a:t>Pédagogiques</a:t>
            </a:r>
          </a:p>
          <a:p>
            <a:endParaRPr lang="fr-FR" sz="2000" dirty="0" smtClean="0"/>
          </a:p>
          <a:p>
            <a:r>
              <a:rPr lang="fr-FR" sz="2400" dirty="0" smtClean="0"/>
              <a:t>1- Comment poser le diagnostic du diabète sucré?</a:t>
            </a:r>
          </a:p>
          <a:p>
            <a:r>
              <a:rPr lang="fr-FR" sz="2400" dirty="0" smtClean="0"/>
              <a:t>2- Chez quel patient faire le test?</a:t>
            </a:r>
          </a:p>
          <a:p>
            <a:r>
              <a:rPr lang="fr-FR" sz="2400" dirty="0" smtClean="0"/>
              <a:t>3- Comment classer </a:t>
            </a:r>
            <a:r>
              <a:rPr lang="fr-FR" sz="2400" dirty="0"/>
              <a:t>des états </a:t>
            </a:r>
            <a:r>
              <a:rPr lang="fr-FR" sz="2400" dirty="0" smtClean="0"/>
              <a:t>diabétiques?</a:t>
            </a:r>
          </a:p>
          <a:p>
            <a:r>
              <a:rPr lang="fr-FR" sz="2400" dirty="0" smtClean="0"/>
              <a:t>4- Quel bilan à la découverte du DS?</a:t>
            </a:r>
          </a:p>
          <a:p>
            <a:r>
              <a:rPr lang="fr-FR" sz="2400" dirty="0" smtClean="0"/>
              <a:t>5- Quels examens à réaliser dans le suivi de DS?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11560" y="692696"/>
            <a:ext cx="7992888" cy="5544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73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228209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i="1" dirty="0" smtClean="0"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Beaucoup </a:t>
            </a:r>
            <a:r>
              <a:rPr lang="fr-FR" sz="2400" dirty="0"/>
              <a:t>d’examens sont à faire en fonction des complications et du stade du </a:t>
            </a:r>
            <a:r>
              <a:rPr lang="fr-FR" sz="2400" dirty="0" smtClean="0"/>
              <a:t>diabète.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Certains sont </a:t>
            </a:r>
            <a:r>
              <a:rPr lang="fr-FR" sz="2400" dirty="0" smtClean="0"/>
              <a:t>systématiques.</a:t>
            </a:r>
            <a:endParaRPr lang="fr-FR" sz="2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476672"/>
            <a:ext cx="8280920" cy="5544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27584" y="1196752"/>
            <a:ext cx="766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  <a:latin typeface="Arial Black" pitchFamily="34" charset="0"/>
              </a:rPr>
              <a:t>Les examens à faire dans le suivi du diabète</a:t>
            </a:r>
          </a:p>
        </p:txBody>
      </p:sp>
    </p:spTree>
    <p:extLst>
      <p:ext uri="{BB962C8B-B14F-4D97-AF65-F5344CB8AC3E}">
        <p14:creationId xmlns:p14="http://schemas.microsoft.com/office/powerpoint/2010/main" xmlns="" val="15488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94317" y="1515556"/>
            <a:ext cx="60603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  <a:latin typeface="Arial Black" pitchFamily="34" charset="0"/>
              </a:rPr>
              <a:t>Examens systématiques du </a:t>
            </a:r>
            <a:r>
              <a:rPr lang="fr-FR" sz="2400" b="1" i="1" dirty="0" smtClean="0">
                <a:solidFill>
                  <a:srgbClr val="00B050"/>
                </a:solidFill>
                <a:latin typeface="Arial Black" pitchFamily="34" charset="0"/>
              </a:rPr>
              <a:t>suivi</a:t>
            </a:r>
          </a:p>
          <a:p>
            <a:endParaRPr lang="fr-FR" sz="2400" b="1" i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HbA1c </a:t>
            </a:r>
            <a:r>
              <a:rPr lang="fr-FR" sz="2400" dirty="0"/>
              <a:t>tous les 3 </a:t>
            </a:r>
            <a:r>
              <a:rPr lang="fr-FR" sz="2400" dirty="0" smtClean="0"/>
              <a:t>mois.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FO tous les </a:t>
            </a:r>
            <a:r>
              <a:rPr lang="fr-FR" sz="2400" dirty="0" smtClean="0"/>
              <a:t>ans.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ECG de repos tous les </a:t>
            </a:r>
            <a:r>
              <a:rPr lang="fr-FR" sz="2400" dirty="0" smtClean="0"/>
              <a:t>ans.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GAJ veineuse tous les </a:t>
            </a:r>
            <a:r>
              <a:rPr lang="fr-FR" sz="2400" dirty="0" smtClean="0"/>
              <a:t>3 mois.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err="1"/>
              <a:t>Microalbuminurie</a:t>
            </a:r>
            <a:r>
              <a:rPr lang="fr-FR" sz="2400" dirty="0"/>
              <a:t> tous les </a:t>
            </a:r>
            <a:r>
              <a:rPr lang="fr-FR" sz="2400" dirty="0" smtClean="0"/>
              <a:t>ans.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Créatininémie </a:t>
            </a:r>
            <a:r>
              <a:rPr lang="fr-FR" sz="2400" dirty="0" smtClean="0"/>
              <a:t>+ Cl </a:t>
            </a:r>
            <a:r>
              <a:rPr lang="fr-FR" sz="2400" dirty="0" err="1" smtClean="0"/>
              <a:t>creat</a:t>
            </a:r>
            <a:r>
              <a:rPr lang="fr-FR" sz="2400" dirty="0" smtClean="0"/>
              <a:t> </a:t>
            </a:r>
            <a:r>
              <a:rPr lang="fr-FR" sz="2400" dirty="0"/>
              <a:t>tous les </a:t>
            </a:r>
            <a:r>
              <a:rPr lang="fr-FR" sz="2400" dirty="0" smtClean="0"/>
              <a:t>ans.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err="1"/>
              <a:t>EchoD</a:t>
            </a:r>
            <a:r>
              <a:rPr lang="fr-FR" sz="2400" dirty="0"/>
              <a:t> des MI tous les 5 ans si sujet à </a:t>
            </a:r>
            <a:r>
              <a:rPr lang="fr-FR" sz="2400" dirty="0" smtClean="0"/>
              <a:t>risque.</a:t>
            </a:r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620688"/>
            <a:ext cx="8280920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64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5655" y="2100912"/>
            <a:ext cx="37542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Les </a:t>
            </a:r>
            <a:r>
              <a:rPr lang="fr-FR" sz="2400" dirty="0"/>
              <a:t>avis spécialisés si </a:t>
            </a:r>
            <a:r>
              <a:rPr lang="fr-FR" sz="2400" dirty="0" smtClean="0"/>
              <a:t>besoin.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Cardiologue.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Médecin </a:t>
            </a:r>
            <a:r>
              <a:rPr lang="fr-FR" sz="2400" dirty="0" smtClean="0"/>
              <a:t>vasculaire.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Radiologue.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Néphrologue.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Neurologue.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Psychiatre, </a:t>
            </a:r>
            <a:r>
              <a:rPr lang="fr-FR" sz="2400" dirty="0" smtClean="0"/>
              <a:t>psychologue.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/>
              <a:t>Diététicien.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err="1" smtClean="0"/>
              <a:t>Tabacologue</a:t>
            </a:r>
            <a:r>
              <a:rPr lang="fr-FR" sz="2400" dirty="0" smtClean="0"/>
              <a:t>.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476672"/>
            <a:ext cx="8280920" cy="5832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624" y="1023119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  <a:latin typeface="Arial Black" pitchFamily="34" charset="0"/>
              </a:rPr>
              <a:t>Sans oublier de demander de l’aide ++++</a:t>
            </a:r>
          </a:p>
        </p:txBody>
      </p:sp>
    </p:spTree>
    <p:extLst>
      <p:ext uri="{BB962C8B-B14F-4D97-AF65-F5344CB8AC3E}">
        <p14:creationId xmlns:p14="http://schemas.microsoft.com/office/powerpoint/2010/main" xmlns="" val="28072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20216" y="2833772"/>
            <a:ext cx="3276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 smtClean="0">
                <a:solidFill>
                  <a:srgbClr val="FF0000"/>
                </a:solidFill>
                <a:latin typeface="Arial Black" pitchFamily="34" charset="0"/>
              </a:rPr>
              <a:t>Cas clinique</a:t>
            </a:r>
            <a:endParaRPr lang="fr-FR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836712"/>
            <a:ext cx="7632848" cy="51845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27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55272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Monsieur </a:t>
            </a:r>
            <a:r>
              <a:rPr lang="fr-FR" sz="2400" b="1" dirty="0" smtClean="0"/>
              <a:t>B.A</a:t>
            </a:r>
            <a:r>
              <a:rPr lang="fr-FR" sz="2400" dirty="0" smtClean="0"/>
              <a:t>, âgé de  </a:t>
            </a:r>
            <a:r>
              <a:rPr lang="fr-FR" sz="2400" dirty="0"/>
              <a:t>55  </a:t>
            </a:r>
            <a:r>
              <a:rPr lang="fr-FR" sz="2400" dirty="0" smtClean="0"/>
              <a:t>ans, consulte aux pavillon des urgences pour: </a:t>
            </a:r>
          </a:p>
          <a:p>
            <a:pPr algn="just"/>
            <a:r>
              <a:rPr lang="fr-FR" sz="2400" dirty="0" smtClean="0"/>
              <a:t>Un syndrome </a:t>
            </a:r>
            <a:r>
              <a:rPr lang="fr-FR" sz="2400" dirty="0" err="1" smtClean="0"/>
              <a:t>polyuro</a:t>
            </a:r>
            <a:r>
              <a:rPr lang="fr-FR" sz="2400" dirty="0" smtClean="0"/>
              <a:t>- </a:t>
            </a:r>
            <a:r>
              <a:rPr lang="fr-FR" sz="2400" dirty="0" err="1" smtClean="0"/>
              <a:t>polydipsique</a:t>
            </a:r>
            <a:r>
              <a:rPr lang="fr-FR" sz="2400" dirty="0" smtClean="0"/>
              <a:t>  évoluant depuis quelques mois  et une asthénie profonde évoluant  depuis une semaine</a:t>
            </a:r>
            <a:r>
              <a:rPr lang="fr-FR" sz="2400" dirty="0"/>
              <a:t>. </a:t>
            </a:r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Quel sera votre conduite à tenir?  </a:t>
            </a:r>
          </a:p>
        </p:txBody>
      </p:sp>
    </p:spTree>
    <p:extLst>
      <p:ext uri="{BB962C8B-B14F-4D97-AF65-F5344CB8AC3E}">
        <p14:creationId xmlns:p14="http://schemas.microsoft.com/office/powerpoint/2010/main" xmlns="" val="5018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4293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L’ interrogatoire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 smtClean="0"/>
              <a:t>Cette  </a:t>
            </a:r>
            <a:r>
              <a:rPr lang="fr-FR" sz="2400" dirty="0"/>
              <a:t>personne  </a:t>
            </a:r>
            <a:r>
              <a:rPr lang="fr-FR" sz="2400" dirty="0" smtClean="0"/>
              <a:t> est marié et père de 3EVBP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/>
              <a:t>E</a:t>
            </a:r>
            <a:r>
              <a:rPr lang="fr-FR" sz="2400" dirty="0" smtClean="0"/>
              <a:t>xerce  </a:t>
            </a:r>
            <a:r>
              <a:rPr lang="fr-FR" sz="2400" dirty="0"/>
              <a:t>une  fonction  de  secrétariat  dans  un  bureau  administratif d'entreprise. </a:t>
            </a:r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 smtClean="0"/>
              <a:t> ATCD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b="1" dirty="0" smtClean="0"/>
              <a:t>Personnels</a:t>
            </a:r>
            <a:r>
              <a:rPr lang="fr-FR" sz="2400" b="1" dirty="0"/>
              <a:t>: </a:t>
            </a:r>
            <a:endParaRPr lang="fr-FR" sz="2400" b="1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Hypertendu depuis 5 ans sous : </a:t>
            </a:r>
            <a:r>
              <a:rPr lang="fr-FR" sz="2400" dirty="0" err="1" smtClean="0"/>
              <a:t>Bisoprolol</a:t>
            </a:r>
            <a:r>
              <a:rPr lang="fr-FR" sz="2400" dirty="0" smtClean="0"/>
              <a:t> 5 mg/j </a:t>
            </a:r>
            <a:r>
              <a:rPr lang="fr-FR" sz="2400" dirty="0"/>
              <a:t>. </a:t>
            </a:r>
            <a:endParaRPr lang="fr-F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err="1" smtClean="0"/>
              <a:t>Tabagic</a:t>
            </a:r>
            <a:r>
              <a:rPr lang="fr-FR" sz="2400" dirty="0" smtClean="0"/>
              <a:t> </a:t>
            </a:r>
            <a:r>
              <a:rPr lang="fr-FR" sz="2400" dirty="0"/>
              <a:t>actif: 1 paquet/j depuis 15 ans. </a:t>
            </a:r>
            <a:endParaRPr lang="fr-F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Il </a:t>
            </a:r>
            <a:r>
              <a:rPr lang="fr-FR" sz="2400" dirty="0"/>
              <a:t>dit ne pratiquer aucune activité sportive  particulière</a:t>
            </a:r>
            <a:r>
              <a:rPr lang="fr-FR" sz="2400" dirty="0" smtClean="0"/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Pas de notion de prise de </a:t>
            </a:r>
            <a:r>
              <a:rPr lang="fr-FR" sz="2400" dirty="0" err="1" smtClean="0"/>
              <a:t>mdcts</a:t>
            </a:r>
            <a:r>
              <a:rPr lang="fr-FR" sz="2400" dirty="0" smtClean="0"/>
              <a:t> diabétogènes.</a:t>
            </a:r>
            <a:endParaRPr lang="fr-FR" sz="2400" dirty="0"/>
          </a:p>
          <a:p>
            <a:pPr algn="just"/>
            <a:r>
              <a:rPr lang="fr-FR" sz="2400" dirty="0" smtClean="0"/>
              <a:t>                </a:t>
            </a:r>
            <a:endParaRPr lang="fr-F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b="1" dirty="0" smtClean="0"/>
              <a:t>Familiaux</a:t>
            </a:r>
            <a:r>
              <a:rPr lang="fr-FR" sz="2400" b="1" dirty="0"/>
              <a:t>:     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DT2: chez la mère et un frère.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Hypothyroïdie  </a:t>
            </a:r>
            <a:r>
              <a:rPr lang="fr-FR" sz="2400" dirty="0" err="1" smtClean="0"/>
              <a:t>I</a:t>
            </a:r>
            <a:r>
              <a:rPr lang="fr-FR" sz="2400" baseline="30000" dirty="0" err="1" smtClean="0"/>
              <a:t>aire</a:t>
            </a:r>
            <a:r>
              <a:rPr lang="fr-FR" sz="2400" dirty="0" smtClean="0"/>
              <a:t> chez la sœur sous </a:t>
            </a:r>
            <a:r>
              <a:rPr lang="fr-FR" sz="2400" dirty="0" err="1" smtClean="0"/>
              <a:t>Lévothyrox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40607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9649" y="908720"/>
            <a:ext cx="8816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400" b="1" dirty="0"/>
              <a:t>Examen clinique:</a:t>
            </a:r>
          </a:p>
          <a:p>
            <a:pPr algn="just"/>
            <a:endParaRPr lang="fr-F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Patient conscient ,BEG, BCCM.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Asthénie depuis une </a:t>
            </a:r>
            <a:r>
              <a:rPr lang="fr-FR" sz="2400" dirty="0"/>
              <a:t>semaine. </a:t>
            </a:r>
            <a:endParaRPr lang="fr-F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Poids </a:t>
            </a:r>
            <a:r>
              <a:rPr lang="fr-FR" sz="2400" dirty="0"/>
              <a:t>: 90  kg  pour  une  taille  de  172  cm  </a:t>
            </a:r>
            <a:r>
              <a:rPr lang="fr-FR" sz="2400" dirty="0" smtClean="0"/>
              <a:t>BMI:30,42; TT</a:t>
            </a:r>
            <a:r>
              <a:rPr lang="fr-FR" sz="2400" dirty="0"/>
              <a:t>: 106 </a:t>
            </a:r>
            <a:r>
              <a:rPr lang="fr-FR" sz="2400" dirty="0" smtClean="0"/>
              <a:t>cm.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Poids antérieur:95kg.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TA = 160/90 mm hg, FC: 76 bat/min, T°: 37°C, Fr: 14cycles/min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 smtClean="0"/>
              <a:t>Le </a:t>
            </a:r>
            <a:r>
              <a:rPr lang="fr-FR" sz="2400" dirty="0"/>
              <a:t>reste de l’examen est sans </a:t>
            </a:r>
            <a:r>
              <a:rPr lang="fr-FR" sz="2400" dirty="0" smtClean="0"/>
              <a:t>particularités.  </a:t>
            </a:r>
          </a:p>
          <a:p>
            <a:pPr algn="just"/>
            <a:r>
              <a:rPr lang="fr-FR" sz="2400" dirty="0" smtClean="0"/>
              <a:t> </a:t>
            </a:r>
          </a:p>
          <a:p>
            <a:pPr algn="just"/>
            <a:r>
              <a:rPr lang="fr-FR" sz="2400" dirty="0" smtClean="0"/>
              <a:t>Quels bilans </a:t>
            </a:r>
            <a:r>
              <a:rPr lang="fr-FR" sz="2400" dirty="0"/>
              <a:t>réaliserez </a:t>
            </a:r>
            <a:r>
              <a:rPr lang="fr-FR" sz="2400" dirty="0" smtClean="0"/>
              <a:t>vous en urgence?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6674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764704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Bilan d’urgence:</a:t>
            </a:r>
          </a:p>
          <a:p>
            <a:endParaRPr lang="fr-FR" sz="24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CU:G ++ A - P - S - L- N - DU: 2020.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err="1" smtClean="0"/>
              <a:t>Dextro</a:t>
            </a:r>
            <a:r>
              <a:rPr lang="fr-FR" sz="2400" dirty="0" smtClean="0"/>
              <a:t>: 3,2 g/l.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err="1" smtClean="0"/>
              <a:t>Gly</a:t>
            </a:r>
            <a:r>
              <a:rPr lang="fr-FR" sz="2400" dirty="0" smtClean="0"/>
              <a:t> : 3,5 g/l 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Ionogramme: 	Na</a:t>
            </a:r>
            <a:r>
              <a:rPr lang="fr-FR" sz="2400" baseline="30000" dirty="0"/>
              <a:t>+ </a:t>
            </a:r>
            <a:r>
              <a:rPr lang="fr-FR" sz="2400" baseline="30000" dirty="0" smtClean="0"/>
              <a:t> </a:t>
            </a:r>
            <a:r>
              <a:rPr lang="fr-FR" sz="2400" dirty="0" smtClean="0"/>
              <a:t>138 </a:t>
            </a:r>
            <a:r>
              <a:rPr lang="fr-FR" sz="2400" dirty="0" err="1" smtClean="0"/>
              <a:t>mEq</a:t>
            </a:r>
            <a:r>
              <a:rPr lang="fr-FR" sz="2400" dirty="0" smtClean="0"/>
              <a:t>/l (130-137).</a:t>
            </a:r>
          </a:p>
          <a:p>
            <a:r>
              <a:rPr lang="fr-FR" sz="2400" dirty="0" smtClean="0"/>
              <a:t>	</a:t>
            </a:r>
            <a:r>
              <a:rPr lang="fr-FR" sz="2400" dirty="0"/>
              <a:t>	</a:t>
            </a:r>
            <a:r>
              <a:rPr lang="fr-FR" sz="2400" dirty="0" smtClean="0"/>
              <a:t>	K</a:t>
            </a:r>
            <a:r>
              <a:rPr lang="fr-FR" sz="2400" baseline="30000" dirty="0" smtClean="0"/>
              <a:t>+</a:t>
            </a:r>
            <a:r>
              <a:rPr lang="fr-FR" sz="2400" dirty="0"/>
              <a:t> </a:t>
            </a:r>
            <a:r>
              <a:rPr lang="fr-FR" sz="2400" dirty="0" smtClean="0"/>
              <a:t> 4,3mEq/l	(3,5-5,5).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Urée= 0,40mg/l 			(0,20-0,45).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err="1" smtClean="0"/>
              <a:t>Créat</a:t>
            </a:r>
            <a:r>
              <a:rPr lang="fr-FR" sz="2400" dirty="0" smtClean="0"/>
              <a:t>= 9,6 mg/l		(5-12).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FNS</a:t>
            </a:r>
            <a:r>
              <a:rPr lang="fr-FR" sz="2400" dirty="0"/>
              <a:t>: </a:t>
            </a:r>
            <a:r>
              <a:rPr lang="fr-FR" sz="2400" dirty="0" smtClean="0"/>
              <a:t>GB</a:t>
            </a:r>
            <a:r>
              <a:rPr lang="fr-FR" sz="2400" dirty="0"/>
              <a:t>: 8</a:t>
            </a:r>
            <a:r>
              <a:rPr lang="fr-FR" sz="2400" dirty="0" smtClean="0"/>
              <a:t>000 </a:t>
            </a:r>
            <a:r>
              <a:rPr lang="fr-FR" sz="2400" dirty="0" err="1"/>
              <a:t>elts</a:t>
            </a:r>
            <a:r>
              <a:rPr lang="fr-FR" sz="2400" dirty="0"/>
              <a:t>, </a:t>
            </a:r>
            <a:r>
              <a:rPr lang="fr-FR" sz="2400" dirty="0" err="1"/>
              <a:t>Hb</a:t>
            </a:r>
            <a:r>
              <a:rPr lang="fr-FR" sz="2400" dirty="0"/>
              <a:t>: 13g/dl, </a:t>
            </a:r>
            <a:r>
              <a:rPr lang="fr-FR" sz="2400" dirty="0" err="1"/>
              <a:t>Plt</a:t>
            </a:r>
            <a:r>
              <a:rPr lang="fr-FR" sz="2400" dirty="0"/>
              <a:t>: 300000 </a:t>
            </a:r>
            <a:r>
              <a:rPr lang="fr-FR" sz="2400" dirty="0" err="1" smtClean="0"/>
              <a:t>elts</a:t>
            </a:r>
            <a:r>
              <a:rPr lang="fr-FR" sz="2400" dirty="0"/>
              <a:t>. 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i="1" dirty="0" smtClean="0"/>
              <a:t>Quel </a:t>
            </a:r>
            <a:r>
              <a:rPr lang="fr-FR" sz="2400" b="1" i="1" dirty="0"/>
              <a:t>diagnostique suspectez vous devant ce tableau </a:t>
            </a:r>
            <a:r>
              <a:rPr lang="fr-FR" sz="2400" b="1" i="1" dirty="0" err="1" smtClean="0"/>
              <a:t>clinico</a:t>
            </a:r>
            <a:r>
              <a:rPr lang="fr-FR" sz="2400" b="1" i="1" dirty="0" smtClean="0"/>
              <a:t> biologiques </a:t>
            </a:r>
            <a:r>
              <a:rPr lang="fr-FR" sz="2400" b="1" i="1" dirty="0"/>
              <a:t>? </a:t>
            </a:r>
            <a:endParaRPr lang="fr-FR" sz="2400" baseline="30000" dirty="0"/>
          </a:p>
        </p:txBody>
      </p:sp>
    </p:spTree>
    <p:extLst>
      <p:ext uri="{BB962C8B-B14F-4D97-AF65-F5344CB8AC3E}">
        <p14:creationId xmlns:p14="http://schemas.microsoft.com/office/powerpoint/2010/main" xmlns="" val="4693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85004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Il s’agit  d’ un diabète sucré : SPUPD, asthénie, perte pondérale ,</a:t>
            </a:r>
            <a:r>
              <a:rPr lang="fr-FR" sz="2400" dirty="0" err="1" smtClean="0"/>
              <a:t>Gly</a:t>
            </a:r>
            <a:r>
              <a:rPr lang="fr-FR" sz="2400" dirty="0" smtClean="0"/>
              <a:t> ≥ 2g/L et la </a:t>
            </a:r>
            <a:r>
              <a:rPr lang="fr-FR" sz="2400" dirty="0" err="1" smtClean="0"/>
              <a:t>glucosurie</a:t>
            </a:r>
            <a:r>
              <a:rPr lang="fr-FR" sz="2400" dirty="0"/>
              <a:t>.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i="1" dirty="0" smtClean="0"/>
              <a:t>Quels sont les bilans à demander?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5428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48538" y="1850048"/>
            <a:ext cx="50166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/>
              <a:t>Rechercher </a:t>
            </a:r>
            <a:r>
              <a:rPr lang="fr-FR" sz="2400" b="1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Bilan de confirmation du diagnostic.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Classer ce DS.</a:t>
            </a:r>
            <a:endParaRPr lang="fr-F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Les facteurs de risque </a:t>
            </a:r>
            <a:r>
              <a:rPr lang="fr-FR" sz="2400" dirty="0" err="1"/>
              <a:t>CVx</a:t>
            </a:r>
            <a:r>
              <a:rPr lang="fr-FR" sz="2400" dirty="0" smtClean="0"/>
              <a:t>.</a:t>
            </a:r>
            <a:endParaRPr lang="fr-F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Les </a:t>
            </a:r>
            <a:r>
              <a:rPr lang="fr-FR" sz="2400" dirty="0"/>
              <a:t>complications (organes cibles).</a:t>
            </a:r>
          </a:p>
        </p:txBody>
      </p:sp>
    </p:spTree>
    <p:extLst>
      <p:ext uri="{BB962C8B-B14F-4D97-AF65-F5344CB8AC3E}">
        <p14:creationId xmlns:p14="http://schemas.microsoft.com/office/powerpoint/2010/main" xmlns="" val="10429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4802" y="2895327"/>
            <a:ext cx="822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  <a:latin typeface="Arial Black" pitchFamily="34" charset="0"/>
              </a:rPr>
              <a:t>Comment </a:t>
            </a:r>
            <a:r>
              <a:rPr lang="fr-FR" sz="2400" b="1" i="1" dirty="0">
                <a:solidFill>
                  <a:srgbClr val="0070C0"/>
                </a:solidFill>
                <a:latin typeface="Arial Black" pitchFamily="34" charset="0"/>
              </a:rPr>
              <a:t>poser le diagnostic du diabète sucré</a:t>
            </a:r>
            <a:r>
              <a:rPr lang="fr-FR" sz="2400" b="1" i="1" dirty="0" smtClean="0">
                <a:solidFill>
                  <a:srgbClr val="0070C0"/>
                </a:solidFill>
                <a:latin typeface="Arial Black" pitchFamily="34" charset="0"/>
              </a:rPr>
              <a:t>?</a:t>
            </a:r>
            <a:endParaRPr lang="fr-FR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476672"/>
            <a:ext cx="8543239" cy="5760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22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1196752"/>
            <a:ext cx="6120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Bilan de confirmation: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GAJ=2,5g/l.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HbA1c=7,5%.</a:t>
            </a:r>
          </a:p>
          <a:p>
            <a:endParaRPr lang="fr-FR" sz="2400" dirty="0" smtClean="0"/>
          </a:p>
          <a:p>
            <a:r>
              <a:rPr lang="fr-FR" sz="2400" b="1" dirty="0" smtClean="0"/>
              <a:t>Compléter </a:t>
            </a:r>
            <a:r>
              <a:rPr lang="fr-FR" sz="2400" b="1" dirty="0"/>
              <a:t>le </a:t>
            </a:r>
            <a:r>
              <a:rPr lang="fr-FR" sz="2400" b="1" dirty="0" smtClean="0"/>
              <a:t>bilan:  </a:t>
            </a:r>
            <a:endParaRPr lang="fr-FR" sz="2400" b="1" dirty="0"/>
          </a:p>
          <a:p>
            <a:pPr marL="179388" indent="-179388">
              <a:buFont typeface="Wingdings" pitchFamily="2" charset="2"/>
              <a:buChar char="§"/>
            </a:pPr>
            <a:r>
              <a:rPr lang="fr-FR" sz="2400" dirty="0" smtClean="0"/>
              <a:t> Cholestérol </a:t>
            </a:r>
            <a:r>
              <a:rPr lang="fr-FR" sz="2400" dirty="0"/>
              <a:t>total = 2,50 </a:t>
            </a:r>
            <a:r>
              <a:rPr lang="fr-FR" sz="2400" dirty="0" smtClean="0"/>
              <a:t>g/l. </a:t>
            </a:r>
            <a:endParaRPr lang="fr-FR" sz="2400" dirty="0"/>
          </a:p>
          <a:p>
            <a:pPr marL="179388" indent="-179388">
              <a:buFont typeface="Wingdings" pitchFamily="2" charset="2"/>
              <a:buChar char="§"/>
            </a:pPr>
            <a:r>
              <a:rPr lang="fr-FR" sz="2400" dirty="0" smtClean="0"/>
              <a:t>Triglycéride = </a:t>
            </a:r>
            <a:r>
              <a:rPr lang="fr-FR" sz="2400" dirty="0"/>
              <a:t>1,80 </a:t>
            </a:r>
            <a:r>
              <a:rPr lang="fr-FR" sz="2400" dirty="0" smtClean="0"/>
              <a:t>g/l.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fr-FR" sz="2400" dirty="0" smtClean="0"/>
              <a:t>HDL-cholestérol  </a:t>
            </a:r>
            <a:r>
              <a:rPr lang="fr-FR" sz="2400" dirty="0"/>
              <a:t>= 0,38 </a:t>
            </a:r>
            <a:r>
              <a:rPr lang="fr-FR" sz="2400" dirty="0" smtClean="0"/>
              <a:t>g/l.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fr-FR" sz="2400" dirty="0" smtClean="0"/>
              <a:t>LDL-cholestérol </a:t>
            </a:r>
            <a:r>
              <a:rPr lang="fr-FR" sz="2400" dirty="0"/>
              <a:t>= 1,76 g/l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b="1" i="1" dirty="0" smtClean="0"/>
              <a:t>CC : DS+ </a:t>
            </a:r>
            <a:r>
              <a:rPr lang="fr-FR" sz="2400" b="1" i="1" dirty="0" err="1" smtClean="0"/>
              <a:t>Hyperlipidemie</a:t>
            </a:r>
            <a:endParaRPr lang="fr-FR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779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1390124"/>
            <a:ext cx="74458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400" b="1" dirty="0"/>
              <a:t>Type de </a:t>
            </a:r>
            <a:r>
              <a:rPr lang="fr-FR" sz="2400" b="1" dirty="0" smtClean="0"/>
              <a:t>DS: DT2 primaire:</a:t>
            </a:r>
          </a:p>
          <a:p>
            <a:pPr algn="just"/>
            <a:endParaRPr lang="fr-FR" sz="2400" b="1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Age de découverte: 55 ans.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Circonstance ce découverte.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Début non </a:t>
            </a:r>
            <a:r>
              <a:rPr lang="fr-FR" sz="2400" dirty="0" err="1" smtClean="0"/>
              <a:t>cétosique</a:t>
            </a:r>
            <a:r>
              <a:rPr lang="fr-FR" sz="2400" dirty="0"/>
              <a:t>.</a:t>
            </a:r>
            <a:endParaRPr lang="fr-F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Signes cliniques modérés.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ATCDS familiaux de DS.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Obésité. </a:t>
            </a:r>
            <a:endParaRPr lang="fr-FR" sz="24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dirty="0" smtClean="0"/>
              <a:t>Pas prise médicamenteuse ni pathologies sous jacente.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4019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03759" y="1030084"/>
            <a:ext cx="34722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/>
              <a:t>Les facteurs de risque </a:t>
            </a:r>
            <a:r>
              <a:rPr lang="fr-FR" sz="2400" b="1" i="1" dirty="0" err="1" smtClean="0"/>
              <a:t>CVx</a:t>
            </a:r>
            <a:endParaRPr lang="fr-FR" sz="2400" b="1" i="1" dirty="0" smtClean="0"/>
          </a:p>
          <a:p>
            <a:endParaRPr lang="fr-FR" sz="2400" b="1" i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Tabagique.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HTA.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Obese.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Sédentaire.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DT2.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Dyslipidémie</a:t>
            </a:r>
            <a:r>
              <a:rPr lang="fr-FR" sz="2400" b="1" i="1" dirty="0" smtClean="0"/>
              <a:t>.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3462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764704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Bilan des complications dégénératives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Consultation </a:t>
            </a:r>
            <a:r>
              <a:rPr lang="fr-FR" sz="2400" dirty="0"/>
              <a:t>ophtalmo: FO</a:t>
            </a:r>
          </a:p>
          <a:p>
            <a:pPr marL="809625" indent="-179388">
              <a:buFont typeface="Wingdings" pitchFamily="2" charset="2"/>
              <a:buChar char="ü"/>
            </a:pPr>
            <a:r>
              <a:rPr lang="fr-FR" sz="2400" dirty="0"/>
              <a:t>Chez les DT2  dés la découverte du DS.</a:t>
            </a:r>
          </a:p>
          <a:p>
            <a:pPr marL="809625" indent="-179388">
              <a:buFont typeface="Wingdings" pitchFamily="2" charset="2"/>
              <a:buChar char="ü"/>
            </a:pPr>
            <a:r>
              <a:rPr lang="fr-FR" sz="2400" dirty="0"/>
              <a:t>Chez les DT1  Après 5 ans </a:t>
            </a:r>
            <a:r>
              <a:rPr lang="fr-FR" sz="2400" dirty="0" smtClean="0"/>
              <a:t>évolution.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fr-FR" sz="2400" dirty="0" smtClean="0"/>
              <a:t>Bilan rénal: Urée, </a:t>
            </a:r>
            <a:r>
              <a:rPr lang="fr-FR" sz="2400" dirty="0" err="1" smtClean="0"/>
              <a:t>Créat</a:t>
            </a:r>
            <a:r>
              <a:rPr lang="fr-FR" sz="2400" dirty="0" smtClean="0"/>
              <a:t>  (</a:t>
            </a:r>
            <a:r>
              <a:rPr lang="fr-FR" sz="2400" dirty="0" err="1" smtClean="0"/>
              <a:t>Clcréa</a:t>
            </a:r>
            <a:r>
              <a:rPr lang="fr-FR" sz="2400" dirty="0" smtClean="0"/>
              <a:t>), </a:t>
            </a:r>
            <a:r>
              <a:rPr lang="fr-FR" sz="2400" dirty="0" err="1" smtClean="0"/>
              <a:t>Microalb</a:t>
            </a:r>
            <a:r>
              <a:rPr lang="fr-FR" sz="2400" dirty="0" smtClean="0"/>
              <a:t>, </a:t>
            </a:r>
            <a:r>
              <a:rPr lang="fr-FR" sz="2400" dirty="0" err="1" smtClean="0"/>
              <a:t>prurie</a:t>
            </a:r>
            <a:r>
              <a:rPr lang="fr-FR" sz="2400" dirty="0" smtClean="0"/>
              <a:t> ,ECBU.</a:t>
            </a:r>
            <a:endParaRPr lang="fr-F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ECG de </a:t>
            </a:r>
            <a:r>
              <a:rPr lang="fr-FR" sz="2400" dirty="0" smtClean="0"/>
              <a:t>repos.</a:t>
            </a:r>
            <a:endParaRPr lang="fr-F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Consultation cardio avec bilan à la recherche d’une ischémie myocardique chez le sujet à risque </a:t>
            </a:r>
            <a:r>
              <a:rPr lang="fr-FR" sz="2400" dirty="0" smtClean="0"/>
              <a:t>élevé.</a:t>
            </a:r>
            <a:endParaRPr lang="fr-F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err="1"/>
              <a:t>EchoD</a:t>
            </a:r>
            <a:r>
              <a:rPr lang="fr-FR" sz="2400" dirty="0"/>
              <a:t> des MI à la recherche d’AOMI si un des 2 critères :</a:t>
            </a:r>
          </a:p>
          <a:p>
            <a:pPr marL="809625" indent="-179388">
              <a:buFont typeface="Wingdings" pitchFamily="2" charset="2"/>
              <a:buChar char="ü"/>
            </a:pPr>
            <a:r>
              <a:rPr lang="fr-FR" sz="2400" dirty="0"/>
              <a:t>&gt;40 ans</a:t>
            </a:r>
          </a:p>
          <a:p>
            <a:pPr marL="809625" indent="-179388">
              <a:buFont typeface="Wingdings" pitchFamily="2" charset="2"/>
              <a:buChar char="ü"/>
            </a:pPr>
            <a:r>
              <a:rPr lang="fr-FR" sz="2400" dirty="0"/>
              <a:t>Diabète évoluant depuis plus de 20 ans</a:t>
            </a:r>
          </a:p>
          <a:p>
            <a:pPr marL="360363"/>
            <a:r>
              <a:rPr lang="fr-FR" sz="2400" dirty="0"/>
              <a:t>A refaire tous les 5 ans au </a:t>
            </a:r>
            <a:r>
              <a:rPr lang="fr-FR" sz="2400" dirty="0" smtClean="0"/>
              <a:t>moins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fr-FR" sz="2400" dirty="0" smtClean="0"/>
              <a:t>Examen neuro.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fr-FR" sz="2400" dirty="0" smtClean="0"/>
              <a:t>Examen des pieds+++.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8398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76672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 smtClean="0"/>
              <a:t>PEC</a:t>
            </a:r>
          </a:p>
          <a:p>
            <a:pPr algn="just"/>
            <a:r>
              <a:rPr lang="fr-FR" sz="2400" b="1" dirty="0" smtClean="0"/>
              <a:t>Objectifs</a:t>
            </a:r>
          </a:p>
          <a:p>
            <a:pPr algn="just"/>
            <a:r>
              <a:rPr lang="fr-FR" sz="2400" dirty="0" smtClean="0"/>
              <a:t>•Equilibre </a:t>
            </a:r>
            <a:r>
              <a:rPr lang="fr-FR" sz="2400" dirty="0" err="1" smtClean="0"/>
              <a:t>glycemique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•Recherche, traitement et </a:t>
            </a:r>
            <a:r>
              <a:rPr lang="fr-FR" sz="2400" dirty="0" err="1" smtClean="0"/>
              <a:t>prevention</a:t>
            </a:r>
            <a:r>
              <a:rPr lang="fr-FR" sz="2400" dirty="0" smtClean="0"/>
              <a:t> des complications.</a:t>
            </a:r>
          </a:p>
          <a:p>
            <a:pPr algn="just"/>
            <a:r>
              <a:rPr lang="fr-FR" sz="2400" dirty="0" smtClean="0"/>
              <a:t>•Suivi  au long cours et observance.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 smtClean="0"/>
              <a:t>Moyens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Mesures </a:t>
            </a:r>
            <a:r>
              <a:rPr lang="fr-FR" sz="2400" dirty="0" err="1" smtClean="0"/>
              <a:t>hygieno-dietetiques</a:t>
            </a:r>
            <a:r>
              <a:rPr lang="fr-FR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Education </a:t>
            </a:r>
            <a:r>
              <a:rPr lang="fr-FR" sz="2400" dirty="0" err="1" smtClean="0"/>
              <a:t>therapeutique</a:t>
            </a:r>
            <a:r>
              <a:rPr lang="fr-FR" sz="2400" dirty="0" smtClean="0"/>
              <a:t> du patient.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Traitements </a:t>
            </a:r>
            <a:r>
              <a:rPr lang="fr-FR" sz="2400" dirty="0" err="1" smtClean="0"/>
              <a:t>medicamenteux</a:t>
            </a:r>
            <a:r>
              <a:rPr lang="fr-FR" sz="2400" dirty="0" smtClean="0"/>
              <a:t> de DS: ADO.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err="1" smtClean="0"/>
              <a:t>Trt</a:t>
            </a:r>
            <a:r>
              <a:rPr lang="fr-FR" sz="2400" dirty="0" smtClean="0"/>
              <a:t> de l’HTA + </a:t>
            </a:r>
            <a:r>
              <a:rPr lang="fr-FR" sz="2400" dirty="0" err="1" smtClean="0"/>
              <a:t>dyslipidemie</a:t>
            </a:r>
            <a:r>
              <a:rPr lang="fr-FR" sz="2400" dirty="0" smtClean="0"/>
              <a:t> 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Contrôle des facteurs de risque </a:t>
            </a:r>
            <a:r>
              <a:rPr lang="fr-FR" sz="2400" dirty="0" err="1" smtClean="0"/>
              <a:t>CVx</a:t>
            </a:r>
            <a:r>
              <a:rPr lang="fr-FR" sz="2400" dirty="0" smtClean="0"/>
              <a:t> : arrêt de tabac, réduction de poids, lutter contre la sédentarité ,activité physique régulière…..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4237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7121" y="2638653"/>
            <a:ext cx="4261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Blackadder ITC" pitchFamily="82" charset="0"/>
              </a:rPr>
              <a:t>Merci pour votre attention</a:t>
            </a:r>
            <a:endParaRPr lang="fr-FR" sz="36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1301273"/>
            <a:ext cx="74523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Les  </a:t>
            </a:r>
            <a:r>
              <a:rPr lang="fr-FR" sz="2200" b="1" dirty="0">
                <a:solidFill>
                  <a:srgbClr val="FFC000"/>
                </a:solidFill>
              </a:rPr>
              <a:t>anomalies  du  métabolisme  glucidique  </a:t>
            </a:r>
            <a:r>
              <a:rPr lang="fr-FR" sz="2200" dirty="0"/>
              <a:t>sont  divisées  en </a:t>
            </a:r>
            <a:endParaRPr lang="fr-FR" sz="2200" dirty="0" smtClean="0"/>
          </a:p>
          <a:p>
            <a:endParaRPr lang="fr-FR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200" dirty="0" smtClean="0"/>
              <a:t>Diabète: (DS).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200" dirty="0" smtClean="0"/>
              <a:t>Intolérance </a:t>
            </a:r>
            <a:r>
              <a:rPr lang="fr-FR" sz="2200" dirty="0"/>
              <a:t>glucosée </a:t>
            </a:r>
            <a:r>
              <a:rPr lang="fr-FR" sz="2200" dirty="0" smtClean="0"/>
              <a:t>:(IG).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200" dirty="0" smtClean="0"/>
              <a:t>Hyperglycémie </a:t>
            </a:r>
            <a:r>
              <a:rPr lang="fr-FR" sz="2200" dirty="0"/>
              <a:t>modérée à </a:t>
            </a:r>
            <a:r>
              <a:rPr lang="fr-FR" sz="2200" dirty="0" smtClean="0"/>
              <a:t>jeun.</a:t>
            </a:r>
          </a:p>
          <a:p>
            <a:endParaRPr lang="fr-FR" sz="2200" dirty="0" smtClean="0"/>
          </a:p>
          <a:p>
            <a:r>
              <a:rPr lang="fr-FR" sz="2200" b="1" dirty="0" smtClean="0">
                <a:solidFill>
                  <a:srgbClr val="FFC000"/>
                </a:solidFill>
              </a:rPr>
              <a:t>Selon:</a:t>
            </a:r>
            <a:r>
              <a:rPr lang="fr-FR" sz="2200" dirty="0" smtClean="0">
                <a:solidFill>
                  <a:srgbClr val="FFC000"/>
                </a:solidFill>
              </a:rPr>
              <a:t> </a:t>
            </a:r>
          </a:p>
          <a:p>
            <a:endParaRPr lang="fr-FR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200" dirty="0"/>
              <a:t>L</a:t>
            </a:r>
            <a:r>
              <a:rPr lang="fr-FR" sz="2200" dirty="0" smtClean="0"/>
              <a:t>es </a:t>
            </a:r>
            <a:r>
              <a:rPr lang="fr-FR" sz="2200" dirty="0"/>
              <a:t>résultats de la glycémie </a:t>
            </a:r>
            <a:r>
              <a:rPr lang="fr-FR" sz="2200" dirty="0" smtClean="0"/>
              <a:t>à jeun:(GAJ)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200" dirty="0" smtClean="0"/>
              <a:t> Après hyperglycémie </a:t>
            </a:r>
            <a:r>
              <a:rPr lang="fr-FR" sz="2200" dirty="0"/>
              <a:t>provoquée par voie </a:t>
            </a:r>
            <a:r>
              <a:rPr lang="fr-FR" sz="2200" dirty="0" smtClean="0"/>
              <a:t>orale (HGPO 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200" dirty="0" smtClean="0"/>
              <a:t>HbA1c.</a:t>
            </a:r>
          </a:p>
          <a:p>
            <a:endParaRPr lang="fr-FR" sz="2200" dirty="0" smtClean="0"/>
          </a:p>
          <a:p>
            <a:endParaRPr lang="fr-F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3238"/>
            <a:ext cx="16525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39552" y="548680"/>
            <a:ext cx="8136904" cy="5832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12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1" y="692696"/>
            <a:ext cx="83529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>
                <a:solidFill>
                  <a:srgbClr val="00B050"/>
                </a:solidFill>
              </a:rPr>
              <a:t>Le Diabète sucré </a:t>
            </a:r>
            <a:r>
              <a:rPr lang="fr-FR" sz="2200" dirty="0" smtClean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fr-FR" sz="2200" dirty="0" smtClean="0"/>
              <a:t>Le </a:t>
            </a:r>
            <a:r>
              <a:rPr lang="fr-FR" sz="2200" dirty="0"/>
              <a:t>diagnostic de DS est posé devant 4 situations </a:t>
            </a:r>
            <a:r>
              <a:rPr lang="fr-FR" sz="2200" dirty="0" smtClean="0"/>
              <a:t>: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FFC000"/>
                </a:solidFill>
              </a:rPr>
              <a:t>1</a:t>
            </a:r>
            <a:r>
              <a:rPr lang="fr-FR" sz="2200" b="1" baseline="30000" dirty="0" smtClean="0">
                <a:solidFill>
                  <a:srgbClr val="FFC000"/>
                </a:solidFill>
              </a:rPr>
              <a:t>er</a:t>
            </a:r>
            <a:r>
              <a:rPr lang="fr-FR" sz="2200" b="1" dirty="0" smtClean="0">
                <a:solidFill>
                  <a:srgbClr val="FFC000"/>
                </a:solidFill>
              </a:rPr>
              <a:t> cas </a:t>
            </a:r>
            <a:r>
              <a:rPr lang="fr-FR" sz="2200" b="1" dirty="0">
                <a:solidFill>
                  <a:srgbClr val="FFC000"/>
                </a:solidFill>
              </a:rPr>
              <a:t>: </a:t>
            </a:r>
            <a:r>
              <a:rPr lang="fr-FR" sz="2200" dirty="0"/>
              <a:t>signes cliniques évocateurs de DS + glycémie ≥ 2 g/l quel que soit le moment de la journée où le dosage est réalisé</a:t>
            </a:r>
            <a:r>
              <a:rPr lang="fr-FR" sz="2200" dirty="0" smtClean="0"/>
              <a:t>.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FFC000"/>
                </a:solidFill>
              </a:rPr>
              <a:t>2ème cas </a:t>
            </a:r>
            <a:r>
              <a:rPr lang="fr-FR" sz="2200" dirty="0">
                <a:solidFill>
                  <a:srgbClr val="FFC000"/>
                </a:solidFill>
              </a:rPr>
              <a:t>: </a:t>
            </a:r>
            <a:r>
              <a:rPr lang="fr-FR" sz="2200" dirty="0"/>
              <a:t>glycémie à jeun (GAJ) ≥ 1,26 g/l à deux dosages successifs</a:t>
            </a:r>
            <a:r>
              <a:rPr lang="fr-FR" sz="2200" dirty="0" smtClean="0"/>
              <a:t>. Le </a:t>
            </a:r>
            <a:r>
              <a:rPr lang="fr-FR" sz="2200" dirty="0"/>
              <a:t>jeûne doit être d’au moins de 8 </a:t>
            </a:r>
            <a:r>
              <a:rPr lang="fr-FR" sz="2200" dirty="0" smtClean="0"/>
              <a:t>heures.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FFC000"/>
                </a:solidFill>
              </a:rPr>
              <a:t>3</a:t>
            </a:r>
            <a:r>
              <a:rPr lang="fr-FR" sz="2200" b="1" baseline="30000" dirty="0" smtClean="0">
                <a:solidFill>
                  <a:srgbClr val="FFC000"/>
                </a:solidFill>
              </a:rPr>
              <a:t>ème</a:t>
            </a:r>
            <a:r>
              <a:rPr lang="fr-FR" sz="2200" b="1" dirty="0" smtClean="0">
                <a:solidFill>
                  <a:srgbClr val="FFC000"/>
                </a:solidFill>
              </a:rPr>
              <a:t> cas </a:t>
            </a:r>
            <a:r>
              <a:rPr lang="fr-FR" sz="2200" dirty="0">
                <a:solidFill>
                  <a:srgbClr val="FFC000"/>
                </a:solidFill>
              </a:rPr>
              <a:t>: </a:t>
            </a:r>
            <a:r>
              <a:rPr lang="fr-FR" sz="2200" dirty="0"/>
              <a:t>glycémie à la 2ème heure d’une HGPO (réalisée avec 75 g de glucose)≥ 2g/l</a:t>
            </a:r>
            <a:r>
              <a:rPr lang="fr-FR" sz="2200" dirty="0" smtClean="0"/>
              <a:t>.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200" dirty="0">
                <a:solidFill>
                  <a:srgbClr val="FFC000"/>
                </a:solidFill>
              </a:rPr>
              <a:t> </a:t>
            </a:r>
            <a:r>
              <a:rPr lang="fr-FR" sz="2200" b="1" dirty="0" smtClean="0">
                <a:solidFill>
                  <a:srgbClr val="FFC000"/>
                </a:solidFill>
              </a:rPr>
              <a:t>4</a:t>
            </a:r>
            <a:r>
              <a:rPr lang="fr-FR" sz="2200" b="1" baseline="30000" dirty="0" smtClean="0">
                <a:solidFill>
                  <a:srgbClr val="FFC000"/>
                </a:solidFill>
              </a:rPr>
              <a:t>ème</a:t>
            </a:r>
            <a:r>
              <a:rPr lang="fr-FR" sz="2200" b="1" dirty="0" smtClean="0">
                <a:solidFill>
                  <a:srgbClr val="FFC000"/>
                </a:solidFill>
              </a:rPr>
              <a:t> cas </a:t>
            </a:r>
            <a:r>
              <a:rPr lang="fr-FR" sz="2200" dirty="0">
                <a:solidFill>
                  <a:srgbClr val="FFC000"/>
                </a:solidFill>
              </a:rPr>
              <a:t>: </a:t>
            </a:r>
            <a:r>
              <a:rPr lang="fr-FR" sz="2200" dirty="0"/>
              <a:t>HbA1c ≥ 6,5%. </a:t>
            </a:r>
            <a:endParaRPr lang="fr-FR" sz="2200" dirty="0" smtClean="0"/>
          </a:p>
          <a:p>
            <a:pPr algn="just"/>
            <a:endParaRPr lang="fr-FR" sz="1600" dirty="0" smtClean="0"/>
          </a:p>
          <a:p>
            <a:pPr algn="just"/>
            <a:r>
              <a:rPr lang="fr-FR" sz="2200" dirty="0" smtClean="0"/>
              <a:t>Ce </a:t>
            </a:r>
            <a:r>
              <a:rPr lang="fr-FR" sz="2200" dirty="0"/>
              <a:t>dosage doit être répété pour confirmation, en cas d’absence de l’un des critères précédents.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885" y="5301208"/>
            <a:ext cx="16525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467545" y="404664"/>
            <a:ext cx="8496943" cy="5688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10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1268760"/>
            <a:ext cx="78488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FFC000"/>
                </a:solidFill>
              </a:rPr>
              <a:t>IG</a:t>
            </a:r>
            <a:r>
              <a:rPr lang="fr-FR" sz="2200" dirty="0" smtClean="0">
                <a:solidFill>
                  <a:srgbClr val="FFC000"/>
                </a:solidFill>
              </a:rPr>
              <a:t>:</a:t>
            </a:r>
            <a:r>
              <a:rPr lang="fr-FR" sz="2200" dirty="0" smtClean="0"/>
              <a:t>GAJ</a:t>
            </a:r>
            <a:r>
              <a:rPr lang="fr-FR" sz="2200" dirty="0"/>
              <a:t>&lt; 1,26g/l  + glycémie </a:t>
            </a:r>
            <a:r>
              <a:rPr lang="fr-FR" sz="2200" dirty="0" smtClean="0"/>
              <a:t>2h </a:t>
            </a:r>
            <a:r>
              <a:rPr lang="fr-FR" sz="2200" dirty="0"/>
              <a:t>après HGPO </a:t>
            </a:r>
            <a:r>
              <a:rPr lang="fr-FR" sz="2200" dirty="0" smtClean="0"/>
              <a:t>entre </a:t>
            </a:r>
            <a:r>
              <a:rPr lang="fr-FR" sz="2200" dirty="0"/>
              <a:t>1,40 et 1,99 g/l</a:t>
            </a:r>
            <a:r>
              <a:rPr lang="fr-FR" sz="2200" dirty="0" smtClean="0"/>
              <a:t>.</a:t>
            </a:r>
          </a:p>
          <a:p>
            <a:pPr algn="just"/>
            <a:endParaRPr lang="fr-FR" sz="2200" dirty="0" smtClean="0"/>
          </a:p>
          <a:p>
            <a:pPr algn="just"/>
            <a:r>
              <a:rPr lang="fr-FR" sz="2200" b="1" dirty="0" smtClean="0">
                <a:solidFill>
                  <a:srgbClr val="FFC000"/>
                </a:solidFill>
              </a:rPr>
              <a:t>L’Hyperglycémie </a:t>
            </a:r>
            <a:r>
              <a:rPr lang="fr-FR" sz="2200" b="1" dirty="0">
                <a:solidFill>
                  <a:srgbClr val="FFC000"/>
                </a:solidFill>
              </a:rPr>
              <a:t>modérée à jeun </a:t>
            </a:r>
            <a:r>
              <a:rPr lang="fr-FR" sz="2200" dirty="0">
                <a:solidFill>
                  <a:srgbClr val="FFC000"/>
                </a:solidFill>
              </a:rPr>
              <a:t>:</a:t>
            </a:r>
            <a:r>
              <a:rPr lang="fr-FR" sz="2200" dirty="0"/>
              <a:t>GAJ comprise entre 1,0 et 1,25 g/l + glycémie à la </a:t>
            </a:r>
            <a:r>
              <a:rPr lang="fr-FR" sz="2200" dirty="0" smtClean="0"/>
              <a:t>2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 h </a:t>
            </a:r>
            <a:r>
              <a:rPr lang="fr-FR" sz="2200" dirty="0"/>
              <a:t>d’une HGPO &lt; 1,40 g/l</a:t>
            </a:r>
            <a:r>
              <a:rPr lang="fr-FR" sz="2200" dirty="0" smtClean="0"/>
              <a:t>.</a:t>
            </a:r>
          </a:p>
          <a:p>
            <a:pPr algn="just"/>
            <a:endParaRPr lang="fr-FR" sz="2200" dirty="0" smtClean="0"/>
          </a:p>
          <a:p>
            <a:pPr algn="just"/>
            <a:r>
              <a:rPr lang="fr-FR" sz="2200" b="1" dirty="0" smtClean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rgbClr val="FFC000"/>
                </a:solidFill>
              </a:rPr>
              <a:t>A noter </a:t>
            </a:r>
            <a:r>
              <a:rPr lang="fr-FR" sz="2200" dirty="0"/>
              <a:t>que ces troubles de la tolérance glucosée sont des situations de pré-diabète qui peuvent être  aussi  définit  par  une  HbA1c  entre  5,7%  et  6,4%.  </a:t>
            </a:r>
          </a:p>
          <a:p>
            <a:pPr algn="just"/>
            <a:r>
              <a:rPr lang="fr-FR" sz="2200" dirty="0"/>
              <a:t>Ces  situations  exposent  au  risque  de développement ultérieur de DS d’où les programmes de prévention qui doivent être menés dès ce stade précoce de la </a:t>
            </a:r>
            <a:r>
              <a:rPr lang="fr-FR" sz="2200" dirty="0" smtClean="0"/>
              <a:t>maladie.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845" y="4941168"/>
            <a:ext cx="16525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539552" y="476672"/>
            <a:ext cx="8064896" cy="54726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17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14640" y="3039343"/>
            <a:ext cx="704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70C0"/>
                </a:solidFill>
                <a:latin typeface="Arial Black" pitchFamily="34" charset="0"/>
              </a:rPr>
              <a:t>Comment classer des états diabétiques?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476672"/>
            <a:ext cx="8280920" cy="5688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20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328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539552" y="548680"/>
            <a:ext cx="8208912" cy="5760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05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5435"/>
            <a:ext cx="7632848" cy="481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611560" y="548680"/>
            <a:ext cx="8136904" cy="5904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70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1814</Words>
  <Application>Microsoft Office PowerPoint</Application>
  <PresentationFormat>Affichage à l'écran (4:3)</PresentationFormat>
  <Paragraphs>292</Paragraphs>
  <Slides>35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SDS INFO</dc:creator>
  <cp:lastModifiedBy>sony</cp:lastModifiedBy>
  <cp:revision>75</cp:revision>
  <dcterms:created xsi:type="dcterms:W3CDTF">2021-04-16T13:37:44Z</dcterms:created>
  <dcterms:modified xsi:type="dcterms:W3CDTF">2021-04-20T20:46:40Z</dcterms:modified>
</cp:coreProperties>
</file>