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notesMasterIdLst>
    <p:notesMasterId r:id="rId32"/>
  </p:notesMasterIdLst>
  <p:sldIdLst>
    <p:sldId id="256" r:id="rId2"/>
    <p:sldId id="257" r:id="rId3"/>
    <p:sldId id="259" r:id="rId4"/>
    <p:sldId id="299" r:id="rId5"/>
    <p:sldId id="401" r:id="rId6"/>
    <p:sldId id="304" r:id="rId7"/>
    <p:sldId id="305" r:id="rId8"/>
    <p:sldId id="300" r:id="rId9"/>
    <p:sldId id="261" r:id="rId10"/>
    <p:sldId id="402" r:id="rId11"/>
    <p:sldId id="306" r:id="rId12"/>
    <p:sldId id="307" r:id="rId13"/>
    <p:sldId id="403" r:id="rId14"/>
    <p:sldId id="262" r:id="rId15"/>
    <p:sldId id="298" r:id="rId16"/>
    <p:sldId id="359" r:id="rId17"/>
    <p:sldId id="395" r:id="rId18"/>
    <p:sldId id="360" r:id="rId19"/>
    <p:sldId id="404" r:id="rId20"/>
    <p:sldId id="294" r:id="rId21"/>
    <p:sldId id="293" r:id="rId22"/>
    <p:sldId id="266" r:id="rId23"/>
    <p:sldId id="405" r:id="rId24"/>
    <p:sldId id="267" r:id="rId25"/>
    <p:sldId id="396" r:id="rId26"/>
    <p:sldId id="400" r:id="rId27"/>
    <p:sldId id="268" r:id="rId28"/>
    <p:sldId id="398" r:id="rId29"/>
    <p:sldId id="269" r:id="rId30"/>
    <p:sldId id="399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82580" autoAdjust="0"/>
  </p:normalViewPr>
  <p:slideViewPr>
    <p:cSldViewPr snapToGrid="0">
      <p:cViewPr varScale="1">
        <p:scale>
          <a:sx n="57" d="100"/>
          <a:sy n="57" d="100"/>
        </p:scale>
        <p:origin x="118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92B96-0BC8-4270-819F-83B849089E7F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87EBD-CC0D-442E-8B54-C4DE2A98D4B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069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87EBD-CC0D-442E-8B54-C4DE2A98D4B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555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87EBD-CC0D-442E-8B54-C4DE2A98D4B7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828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>
                <a:solidFill>
                  <a:srgbClr val="201C1F"/>
                </a:solidFill>
                <a:latin typeface="*Calibri-Bold-7523-Identity-H"/>
              </a:rPr>
              <a:t>(3 OUTILS AU SERVICE DE 3 OBJECTIFS)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87EBD-CC0D-442E-8B54-C4DE2A98D4B7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88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87EBD-CC0D-442E-8B54-C4DE2A98D4B7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716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87EBD-CC0D-442E-8B54-C4DE2A98D4B7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015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432D7-8410-40B7-BD47-C9E74CBD39D5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384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87EBD-CC0D-442E-8B54-C4DE2A98D4B7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358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B432D7-8410-40B7-BD47-C9E74CBD39D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07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0C086039-7FD3-4A51-81B0-1FF18F76E6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6120036E-BB37-4784-8881-8EF9B3BD924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1238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GB" alt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Le </a:t>
            </a:r>
            <a:r>
              <a:rPr kumimoji="0" lang="en-GB" alt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pancréas</a:t>
            </a:r>
            <a:r>
              <a:rPr kumimoji="0" lang="en-GB" alt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endocrine </a:t>
            </a:r>
            <a:r>
              <a:rPr kumimoji="0" lang="en-GB" alt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est</a:t>
            </a:r>
            <a:r>
              <a:rPr kumimoji="0" lang="en-GB" alt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GB" alt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constitué</a:t>
            </a:r>
            <a:r>
              <a:rPr kumimoji="0" lang="en-GB" alt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de cellules </a:t>
            </a:r>
            <a:r>
              <a:rPr kumimoji="0" lang="en-GB" alt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</a:t>
            </a:r>
            <a:r>
              <a:rPr kumimoji="0" lang="en-GB" alt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Times New Roman" panose="02020603050405020304" pitchFamily="18" charset="0"/>
              </a:rPr>
              <a:t> et </a:t>
            </a:r>
            <a:r>
              <a:rPr kumimoji="0" lang="en-GB" alt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</a:t>
            </a:r>
            <a:r>
              <a:rPr kumimoji="0" lang="en-GB" alt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GB" alt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regroupées</a:t>
            </a:r>
            <a:r>
              <a:rPr kumimoji="0" lang="en-GB" alt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GB" alt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en</a:t>
            </a:r>
            <a:r>
              <a:rPr kumimoji="0" lang="en-GB" alt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GB" alt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îlots</a:t>
            </a:r>
            <a:r>
              <a:rPr kumimoji="0" lang="en-GB" alt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de Langerhans</a:t>
            </a:r>
            <a:r>
              <a:rPr kumimoji="0" lang="en-GB" alt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GB" alt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représentant</a:t>
            </a:r>
            <a:r>
              <a:rPr kumimoji="0" lang="en-GB" alt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GB" alt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seulement</a:t>
            </a:r>
            <a:r>
              <a:rPr kumimoji="0" lang="en-GB" alt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1% du volume de la </a:t>
            </a:r>
            <a:r>
              <a:rPr kumimoji="0" lang="en-GB" alt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glande</a:t>
            </a:r>
            <a:r>
              <a:rPr kumimoji="0" lang="en-GB" alt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! Le </a:t>
            </a:r>
            <a:r>
              <a:rPr kumimoji="0" lang="en-GB" alt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pancréas</a:t>
            </a:r>
            <a:r>
              <a:rPr kumimoji="0" lang="en-GB" alt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GB" alt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en</a:t>
            </a:r>
            <a:r>
              <a:rPr kumimoji="0" lang="en-GB" alt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GB" alt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contient</a:t>
            </a:r>
            <a:r>
              <a:rPr kumimoji="0" lang="en-GB" alt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plus d’un million. </a:t>
            </a:r>
            <a:r>
              <a:rPr kumimoji="0" lang="en-GB" alt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Chaque</a:t>
            </a:r>
            <a:r>
              <a:rPr kumimoji="0" lang="en-GB" alt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GB" alt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îlot</a:t>
            </a:r>
            <a:r>
              <a:rPr kumimoji="0" lang="en-GB" alt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GB" alt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comporte</a:t>
            </a:r>
            <a:r>
              <a:rPr kumimoji="0" lang="en-GB" alt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environ 3000 cellules !</a:t>
            </a:r>
          </a:p>
          <a:p>
            <a:endParaRPr lang="fr-FR" altLang="fr-FR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0EDD4-FE70-4353-83A8-2D5F4E56E101}" type="slidenum">
              <a:rPr lang="fr-FR"/>
              <a:pPr/>
              <a:t>21</a:t>
            </a:fld>
            <a:endParaRPr lang="fr-FR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hyperglycémie peut donc en gros résulter :</a:t>
            </a:r>
            <a:endParaRPr lang="fr-FR" sz="1200" dirty="0"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soit d’une production excessive de glucose par le foie.</a:t>
            </a:r>
            <a:endParaRPr lang="fr-FR" sz="1200" dirty="0"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soit d’une mauvaise utilisation périphérique de ce substrat énergétique.</a:t>
            </a:r>
            <a:endParaRPr lang="fr-FR" sz="1200" dirty="0"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soit d’une anomalie de la sécrétion d’insuline ou d’un manque d’action de cette hormone hypoglycémiante au niveau des organes cibles que sont le foie et les tissus périphériques.</a:t>
            </a:r>
            <a:endParaRPr lang="fr-FR" sz="1200" dirty="0">
              <a:latin typeface="Arial" pitchFamily="34" charset="0"/>
              <a:cs typeface="Arial" pitchFamily="34" charset="0"/>
            </a:endParaRP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87EBD-CC0D-442E-8B54-C4DE2A98D4B7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82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91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22922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30730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66501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96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9250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01563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4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2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71233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2EF78E3-FDA3-4D28-AAA2-0B81F349A39D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84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52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DF5492-BABD-498B-8488-55F69B28E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6180" y="748439"/>
            <a:ext cx="9755187" cy="2269081"/>
          </a:xfrm>
        </p:spPr>
        <p:txBody>
          <a:bodyPr/>
          <a:lstStyle/>
          <a:p>
            <a:pPr algn="ctr"/>
            <a:r>
              <a:rPr lang="fr-FR" sz="4000" b="1" dirty="0">
                <a:solidFill>
                  <a:schemeClr val="accent1"/>
                </a:solidFill>
                <a:latin typeface="Algerian" panose="04020705040A02060702" pitchFamily="82" charset="0"/>
              </a:rPr>
              <a:t>exploration d’un diabète sucre de découverte récente 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23C29C6-3E0E-4B3A-818F-38C38FB82421}"/>
              </a:ext>
            </a:extLst>
          </p:cNvPr>
          <p:cNvSpPr txBox="1"/>
          <p:nvPr/>
        </p:nvSpPr>
        <p:spPr>
          <a:xfrm>
            <a:off x="522169" y="5348116"/>
            <a:ext cx="10739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/>
              <a:t>Dr. OUTILI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39391B7-6592-4216-BBBC-6452CD96EA13}"/>
              </a:ext>
            </a:extLst>
          </p:cNvPr>
          <p:cNvSpPr txBox="1"/>
          <p:nvPr/>
        </p:nvSpPr>
        <p:spPr>
          <a:xfrm>
            <a:off x="3397718" y="102108"/>
            <a:ext cx="610241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dirty="0"/>
              <a:t>Service d’endocrinologie, diabétologie et maladies métaboliques</a:t>
            </a:r>
          </a:p>
          <a:p>
            <a:pPr algn="ctr"/>
            <a:r>
              <a:rPr lang="fr-FR" dirty="0"/>
              <a:t>CHU Constantine, Université 3 de Constantine</a:t>
            </a:r>
          </a:p>
          <a:p>
            <a:pPr algn="ctr"/>
            <a:r>
              <a:rPr lang="fr-FR" dirty="0"/>
              <a:t>Année 2019-2020 </a:t>
            </a:r>
          </a:p>
        </p:txBody>
      </p:sp>
    </p:spTree>
    <p:extLst>
      <p:ext uri="{BB962C8B-B14F-4D97-AF65-F5344CB8AC3E}">
        <p14:creationId xmlns:p14="http://schemas.microsoft.com/office/powerpoint/2010/main" val="219481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8FE6508-5B62-4B36-A7B0-59FA30880F8D}"/>
              </a:ext>
            </a:extLst>
          </p:cNvPr>
          <p:cNvSpPr txBox="1"/>
          <p:nvPr/>
        </p:nvSpPr>
        <p:spPr>
          <a:xfrm>
            <a:off x="1953930" y="2067646"/>
            <a:ext cx="10048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b="1" dirty="0"/>
              <a:t>3.Quand faut-il rechercher un diabète sucré ?</a:t>
            </a:r>
          </a:p>
        </p:txBody>
      </p:sp>
    </p:spTree>
    <p:extLst>
      <p:ext uri="{BB962C8B-B14F-4D97-AF65-F5344CB8AC3E}">
        <p14:creationId xmlns:p14="http://schemas.microsoft.com/office/powerpoint/2010/main" val="265442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48640" y="370523"/>
            <a:ext cx="10644188" cy="1049337"/>
          </a:xfrm>
        </p:spPr>
        <p:txBody>
          <a:bodyPr>
            <a:noAutofit/>
          </a:bodyPr>
          <a:lstStyle/>
          <a:p>
            <a:pPr algn="ctr"/>
            <a:r>
              <a:rPr lang="fr-FR" dirty="0"/>
              <a:t>3.Quand faut-il rechercher un diabète sucré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33095" y="1854200"/>
            <a:ext cx="9604375" cy="3449638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fr-FR" sz="3800" b="1" dirty="0">
                <a:solidFill>
                  <a:srgbClr val="FF0000"/>
                </a:solidFill>
              </a:rPr>
              <a:t>1- En cas de symptomatologie évocatrice :</a:t>
            </a:r>
          </a:p>
          <a:p>
            <a:pPr marL="118872" indent="0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fr-FR" sz="3600" b="1" dirty="0"/>
              <a:t>Syndrome cardinal (insulinocarence) :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fr-FR" sz="3200" b="1" dirty="0"/>
              <a:t>Polyurie-Polydipsie,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fr-FR" sz="3200" b="1" dirty="0"/>
              <a:t>Amaigrissement contrastant avec la polyphagie,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fr-FR" sz="3200" b="1" dirty="0"/>
              <a:t>Asthénie</a:t>
            </a:r>
            <a:r>
              <a:rPr lang="fr-FR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99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320040" y="161925"/>
            <a:ext cx="11551920" cy="1134110"/>
          </a:xfrm>
        </p:spPr>
        <p:txBody>
          <a:bodyPr>
            <a:noAutofit/>
          </a:bodyPr>
          <a:lstStyle/>
          <a:p>
            <a:pPr algn="ctr"/>
            <a:r>
              <a:rPr lang="fr-FR" dirty="0"/>
              <a:t>Quand faut-il rechercher un diabète sucré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472440" y="815975"/>
            <a:ext cx="11247119" cy="3449638"/>
          </a:xfrm>
        </p:spPr>
        <p:txBody>
          <a:bodyPr>
            <a:normAutofit fontScale="25000" lnSpcReduction="20000"/>
          </a:bodyPr>
          <a:lstStyle/>
          <a:p>
            <a:pPr marL="118872" indent="0">
              <a:buClr>
                <a:srgbClr val="F0AD00"/>
              </a:buClr>
              <a:buNone/>
            </a:pPr>
            <a:r>
              <a:rPr lang="fr-FR" sz="9600" b="1" dirty="0">
                <a:solidFill>
                  <a:srgbClr val="FF0000"/>
                </a:solidFill>
              </a:rPr>
              <a:t>     2/ Chez un sujet à risque même en absence de symptomatologie = </a:t>
            </a:r>
            <a:r>
              <a:rPr lang="fr-FR" sz="9600" b="1" i="1" u="sng" dirty="0">
                <a:solidFill>
                  <a:srgbClr val="FF0000"/>
                </a:solidFill>
              </a:rPr>
              <a:t>dépistage </a:t>
            </a:r>
            <a:r>
              <a:rPr lang="fr-FR" sz="9600" b="1" dirty="0">
                <a:solidFill>
                  <a:srgbClr val="FF0000"/>
                </a:solidFill>
              </a:rPr>
              <a:t>:</a:t>
            </a:r>
            <a:endParaRPr lang="fr-FR" sz="80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9600" b="1" dirty="0">
                <a:solidFill>
                  <a:srgbClr val="FF0000"/>
                </a:solidFill>
              </a:rPr>
              <a:t> en cas de BMI ≥ 25 avec 1 facteur de risque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8000" b="1" dirty="0"/>
              <a:t> </a:t>
            </a:r>
            <a:r>
              <a:rPr lang="fr-FR" sz="9600" dirty="0"/>
              <a:t>Ethnies à haut risque de DS (américains, asiatiques…)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9600" dirty="0"/>
              <a:t> ATCDS familiaux (1°) de DT2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9600" dirty="0"/>
              <a:t> Femmes aux ATCDS de Diabète gestationnelle ou de macrosomie….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9600" dirty="0"/>
              <a:t> Sédentarité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9600" dirty="0"/>
              <a:t> Signes d’insulinorésistance  (HTA, dyslipidémie = TG &gt; 1,5 et/ou </a:t>
            </a:r>
            <a:r>
              <a:rPr lang="fr-FR" sz="9600" dirty="0" err="1"/>
              <a:t>HDLc</a:t>
            </a:r>
            <a:r>
              <a:rPr lang="fr-FR" sz="9600" dirty="0"/>
              <a:t> &lt; 0,35, obésité sévère, acanthosis negricans)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9600" dirty="0"/>
              <a:t> ATCDS perso de pré diabète  ou de Maladie </a:t>
            </a:r>
            <a:r>
              <a:rPr lang="fr-FR" sz="9600" dirty="0" err="1"/>
              <a:t>CVx</a:t>
            </a:r>
            <a:endParaRPr lang="fr-FR" sz="9600" dirty="0"/>
          </a:p>
          <a:p>
            <a:pPr marL="457200" lvl="1" indent="0">
              <a:buNone/>
            </a:pPr>
            <a:r>
              <a:rPr lang="fr-FR" sz="9600" b="1" dirty="0">
                <a:solidFill>
                  <a:srgbClr val="FF0000"/>
                </a:solidFill>
              </a:rPr>
              <a:t>3/EN ABSENCE DE FACTEUR DE RISQUE</a:t>
            </a:r>
            <a:r>
              <a:rPr lang="fr-FR" sz="11200" b="1" dirty="0">
                <a:solidFill>
                  <a:srgbClr val="FF0000"/>
                </a:solidFill>
              </a:rPr>
              <a:t>: </a:t>
            </a:r>
            <a:r>
              <a:rPr lang="fr-FR" sz="9600" dirty="0"/>
              <a:t>DT2 doit  être rechercher si  AGE&gt; 45ans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sz="7200" b="1" dirty="0"/>
          </a:p>
          <a:p>
            <a:pPr lvl="1">
              <a:buFont typeface="Wingdings" panose="05000000000000000000" pitchFamily="2" charset="2"/>
              <a:buChar char="Ø"/>
            </a:pP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50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969D9474-E63B-48DC-B4D3-31884A7D32E2}"/>
              </a:ext>
            </a:extLst>
          </p:cNvPr>
          <p:cNvSpPr txBox="1"/>
          <p:nvPr/>
        </p:nvSpPr>
        <p:spPr>
          <a:xfrm>
            <a:off x="2589196" y="2346778"/>
            <a:ext cx="74692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dirty="0"/>
              <a:t>4/Quel est le   type  de ce diabète? </a:t>
            </a:r>
          </a:p>
        </p:txBody>
      </p:sp>
    </p:spTree>
    <p:extLst>
      <p:ext uri="{BB962C8B-B14F-4D97-AF65-F5344CB8AC3E}">
        <p14:creationId xmlns:p14="http://schemas.microsoft.com/office/powerpoint/2010/main" val="169888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2B3D226-6F80-4523-811C-B67444F932CA}"/>
              </a:ext>
            </a:extLst>
          </p:cNvPr>
          <p:cNvSpPr txBox="1"/>
          <p:nvPr/>
        </p:nvSpPr>
        <p:spPr>
          <a:xfrm>
            <a:off x="1908810" y="468630"/>
            <a:ext cx="89382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 le   type  de  diabète ?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8A3B8A9-7811-49FF-A14A-034191FE96DF}"/>
              </a:ext>
            </a:extLst>
          </p:cNvPr>
          <p:cNvSpPr txBox="1"/>
          <p:nvPr/>
        </p:nvSpPr>
        <p:spPr>
          <a:xfrm>
            <a:off x="868680" y="1771650"/>
            <a:ext cx="104927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fr-FR" sz="2400" dirty="0"/>
              <a:t>AGE DE DECOUVERTE: 50 ANS</a:t>
            </a:r>
          </a:p>
          <a:p>
            <a:pPr marL="342900" indent="-342900">
              <a:buFont typeface="+mj-lt"/>
              <a:buAutoNum type="arabicParenR"/>
            </a:pPr>
            <a:r>
              <a:rPr lang="fr-FR" sz="2400" dirty="0"/>
              <a:t>CIRCONSTANCE CE DECOVERTE  :FORTUITE (BILAN DE ROUTINE)</a:t>
            </a:r>
          </a:p>
          <a:p>
            <a:pPr marL="342900" indent="-342900">
              <a:buFont typeface="+mj-lt"/>
              <a:buAutoNum type="arabicParenR"/>
            </a:pPr>
            <a:r>
              <a:rPr lang="fr-FR" sz="2400" dirty="0"/>
              <a:t>DEBUT NON CÉTOSIQUE</a:t>
            </a:r>
          </a:p>
          <a:p>
            <a:pPr marL="342900" indent="-342900">
              <a:buFont typeface="+mj-lt"/>
              <a:buAutoNum type="arabicParenR"/>
            </a:pPr>
            <a:r>
              <a:rPr lang="fr-FR" sz="2400" dirty="0"/>
              <a:t>SIGNES CLINIQUES MODÉRÉS </a:t>
            </a:r>
          </a:p>
          <a:p>
            <a:pPr marL="342900" indent="-342900">
              <a:buFont typeface="+mj-lt"/>
              <a:buAutoNum type="arabicParenR"/>
            </a:pPr>
            <a:r>
              <a:rPr lang="fr-FR" sz="2400" dirty="0"/>
              <a:t>ATCDS FAIMLIAUX DE DS</a:t>
            </a:r>
          </a:p>
          <a:p>
            <a:pPr marL="342900" indent="-342900">
              <a:buFont typeface="+mj-lt"/>
              <a:buAutoNum type="arabicParenR"/>
            </a:pPr>
            <a:r>
              <a:rPr lang="fr-FR" sz="2400" dirty="0"/>
              <a:t>OBÉSITÉ </a:t>
            </a:r>
          </a:p>
          <a:p>
            <a:pPr marL="342900" indent="-342900">
              <a:buFont typeface="+mj-lt"/>
              <a:buAutoNum type="arabicParenR"/>
            </a:pPr>
            <a:r>
              <a:rPr lang="fr-FR" sz="2400" dirty="0"/>
              <a:t> PAS PRISE MDCTS NI PATHOLOGIES SOUS JACENTE 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84039FD-FCF8-4DF0-A165-1A8508C30A2B}"/>
              </a:ext>
            </a:extLst>
          </p:cNvPr>
          <p:cNvSpPr/>
          <p:nvPr/>
        </p:nvSpPr>
        <p:spPr>
          <a:xfrm>
            <a:off x="3314700" y="4640580"/>
            <a:ext cx="4949190" cy="158877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DIABETE  PRIMAIRE  TYPE 2 </a:t>
            </a:r>
          </a:p>
        </p:txBody>
      </p:sp>
    </p:spTree>
    <p:extLst>
      <p:ext uri="{BB962C8B-B14F-4D97-AF65-F5344CB8AC3E}">
        <p14:creationId xmlns:p14="http://schemas.microsoft.com/office/powerpoint/2010/main" val="186927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/>
          </p:cNvSpPr>
          <p:nvPr>
            <p:ph idx="4294967295"/>
          </p:nvPr>
        </p:nvSpPr>
        <p:spPr>
          <a:xfrm>
            <a:off x="0" y="166053"/>
            <a:ext cx="8640763" cy="648017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None/>
            </a:pPr>
            <a:r>
              <a:rPr lang="fr-FR" sz="1800" dirty="0"/>
              <a:t> 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fr-FR" sz="1800" dirty="0"/>
              <a:t>   </a:t>
            </a:r>
          </a:p>
          <a:p>
            <a:pPr marL="457200" indent="-457200">
              <a:lnSpc>
                <a:spcPct val="80000"/>
              </a:lnSpc>
              <a:buNone/>
            </a:pPr>
            <a:endParaRPr lang="fr-FR" sz="1800" dirty="0"/>
          </a:p>
        </p:txBody>
      </p:sp>
      <p:sp>
        <p:nvSpPr>
          <p:cNvPr id="2" name="Ellipse 1"/>
          <p:cNvSpPr/>
          <p:nvPr/>
        </p:nvSpPr>
        <p:spPr>
          <a:xfrm>
            <a:off x="61292" y="3194892"/>
            <a:ext cx="2241891" cy="13964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>
                <a:solidFill>
                  <a:schemeClr val="tx1"/>
                </a:solidFill>
              </a:rPr>
              <a:t>Diabète de type 1 </a:t>
            </a:r>
          </a:p>
        </p:txBody>
      </p:sp>
      <p:sp>
        <p:nvSpPr>
          <p:cNvPr id="3" name="Ellipse 2"/>
          <p:cNvSpPr/>
          <p:nvPr/>
        </p:nvSpPr>
        <p:spPr>
          <a:xfrm>
            <a:off x="4532554" y="3365399"/>
            <a:ext cx="2137134" cy="157327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>
                <a:solidFill>
                  <a:schemeClr val="tx1"/>
                </a:solidFill>
              </a:rPr>
              <a:t>Diabète de type 2</a:t>
            </a:r>
          </a:p>
        </p:txBody>
      </p:sp>
      <p:sp>
        <p:nvSpPr>
          <p:cNvPr id="4" name="Ellipse 3"/>
          <p:cNvSpPr/>
          <p:nvPr/>
        </p:nvSpPr>
        <p:spPr>
          <a:xfrm>
            <a:off x="6604427" y="3657137"/>
            <a:ext cx="2663402" cy="137902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/>
              <a:t> Diabète secondaire</a:t>
            </a:r>
          </a:p>
        </p:txBody>
      </p:sp>
      <p:sp>
        <p:nvSpPr>
          <p:cNvPr id="7" name="Parchemin horizontal 6"/>
          <p:cNvSpPr/>
          <p:nvPr/>
        </p:nvSpPr>
        <p:spPr>
          <a:xfrm>
            <a:off x="3440430" y="899673"/>
            <a:ext cx="4005159" cy="1174852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>
                <a:solidFill>
                  <a:srgbClr val="FF0000"/>
                </a:solidFill>
              </a:rPr>
              <a:t>DIABETE SUCRE</a:t>
            </a:r>
          </a:p>
        </p:txBody>
      </p:sp>
      <p:sp>
        <p:nvSpPr>
          <p:cNvPr id="8" name="Rectangle 7"/>
          <p:cNvSpPr/>
          <p:nvPr/>
        </p:nvSpPr>
        <p:spPr>
          <a:xfrm>
            <a:off x="126287" y="5294754"/>
            <a:ext cx="1536346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A. D’origine immunologique</a:t>
            </a:r>
          </a:p>
        </p:txBody>
      </p:sp>
      <p:sp>
        <p:nvSpPr>
          <p:cNvPr id="9" name="Rectangle 8"/>
          <p:cNvSpPr/>
          <p:nvPr/>
        </p:nvSpPr>
        <p:spPr>
          <a:xfrm>
            <a:off x="1938748" y="5294754"/>
            <a:ext cx="1413266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 </a:t>
            </a:r>
            <a:r>
              <a:rPr lang="fr-FR" sz="1400" b="1" dirty="0">
                <a:solidFill>
                  <a:schemeClr val="tx1"/>
                </a:solidFill>
              </a:rPr>
              <a:t>B. Idiopathique</a:t>
            </a:r>
            <a:endParaRPr lang="fr-FR" sz="1200" b="1" dirty="0">
              <a:solidFill>
                <a:schemeClr val="tx1"/>
              </a:solidFill>
            </a:endParaRPr>
          </a:p>
        </p:txBody>
      </p:sp>
      <p:cxnSp>
        <p:nvCxnSpPr>
          <p:cNvPr id="20" name="Connecteur droit avec flèche 19"/>
          <p:cNvCxnSpPr>
            <a:cxnSpLocks/>
          </p:cNvCxnSpPr>
          <p:nvPr/>
        </p:nvCxnSpPr>
        <p:spPr>
          <a:xfrm flipH="1">
            <a:off x="1986480" y="1962663"/>
            <a:ext cx="2376499" cy="14663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cxnSpLocks/>
          </p:cNvCxnSpPr>
          <p:nvPr/>
        </p:nvCxnSpPr>
        <p:spPr>
          <a:xfrm>
            <a:off x="5530801" y="1929280"/>
            <a:ext cx="17901" cy="1457703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cxnSpLocks/>
            <a:endCxn id="24" idx="1"/>
          </p:cNvCxnSpPr>
          <p:nvPr/>
        </p:nvCxnSpPr>
        <p:spPr>
          <a:xfrm>
            <a:off x="6604427" y="1929280"/>
            <a:ext cx="2988870" cy="1929810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cxnSpLocks/>
          </p:cNvCxnSpPr>
          <p:nvPr/>
        </p:nvCxnSpPr>
        <p:spPr>
          <a:xfrm>
            <a:off x="6453350" y="1929280"/>
            <a:ext cx="933607" cy="176575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EE8CC4F8-3BA9-4EC1-8D1D-32495733F426}"/>
              </a:ext>
            </a:extLst>
          </p:cNvPr>
          <p:cNvSpPr/>
          <p:nvPr/>
        </p:nvSpPr>
        <p:spPr>
          <a:xfrm>
            <a:off x="1992429" y="3353221"/>
            <a:ext cx="2967445" cy="1219836"/>
          </a:xfrm>
          <a:prstGeom prst="ellipse">
            <a:avLst/>
          </a:prstGeom>
          <a:solidFill>
            <a:srgbClr val="FF9966"/>
          </a:solidFill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>
                <a:solidFill>
                  <a:schemeClr val="tx1"/>
                </a:solidFill>
              </a:rPr>
              <a:t>Diabète Intermédiaire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54FF0407-1791-4A14-93E8-B941AFEA8FCC}"/>
              </a:ext>
            </a:extLst>
          </p:cNvPr>
          <p:cNvSpPr/>
          <p:nvPr/>
        </p:nvSpPr>
        <p:spPr>
          <a:xfrm>
            <a:off x="9147430" y="3657137"/>
            <a:ext cx="3044570" cy="137902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/>
              <a:t>Diabète gestationnel 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212B5CA9-7D40-4938-B4CE-5DC943492ADF}"/>
              </a:ext>
            </a:extLst>
          </p:cNvPr>
          <p:cNvCxnSpPr>
            <a:cxnSpLocks/>
          </p:cNvCxnSpPr>
          <p:nvPr/>
        </p:nvCxnSpPr>
        <p:spPr>
          <a:xfrm flipH="1">
            <a:off x="3810536" y="1962663"/>
            <a:ext cx="865331" cy="1362608"/>
          </a:xfrm>
          <a:prstGeom prst="straightConnector1">
            <a:avLst/>
          </a:prstGeom>
          <a:ln w="28575">
            <a:solidFill>
              <a:srgbClr val="FF996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2E9A70DD-F497-4FD3-A9EC-6B08EEEE1984}"/>
              </a:ext>
            </a:extLst>
          </p:cNvPr>
          <p:cNvCxnSpPr/>
          <p:nvPr/>
        </p:nvCxnSpPr>
        <p:spPr>
          <a:xfrm>
            <a:off x="11247120" y="502920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83626125-0FE2-4BD6-85C1-CB7E4CB1F371}"/>
              </a:ext>
            </a:extLst>
          </p:cNvPr>
          <p:cNvCxnSpPr/>
          <p:nvPr/>
        </p:nvCxnSpPr>
        <p:spPr>
          <a:xfrm>
            <a:off x="800100" y="4591352"/>
            <a:ext cx="0" cy="703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D4E83ED9-3BB6-4EFC-9763-D619BA87610C}"/>
              </a:ext>
            </a:extLst>
          </p:cNvPr>
          <p:cNvCxnSpPr/>
          <p:nvPr/>
        </p:nvCxnSpPr>
        <p:spPr>
          <a:xfrm>
            <a:off x="1662633" y="4491990"/>
            <a:ext cx="726237" cy="802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A7B09CB9-C997-417F-9CBF-B412467031F1}"/>
              </a:ext>
            </a:extLst>
          </p:cNvPr>
          <p:cNvSpPr/>
          <p:nvPr/>
        </p:nvSpPr>
        <p:spPr>
          <a:xfrm>
            <a:off x="2957282" y="2221342"/>
            <a:ext cx="2967445" cy="6520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Diabète primaire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CA7B34F-1361-47D3-BE2F-B815013F0BA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19358787"/>
              </p:ext>
            </p:extLst>
          </p:nvPr>
        </p:nvGraphicFramePr>
        <p:xfrm>
          <a:off x="148590" y="623648"/>
          <a:ext cx="11776710" cy="626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5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5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5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79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800" b="0" i="0" u="none" strike="noStrike" dirty="0">
                        <a:latin typeface="Comic Sans MS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u="none" strike="noStrike" dirty="0"/>
                        <a:t>DS  type 1</a:t>
                      </a:r>
                      <a:endParaRPr lang="fr-FR" sz="1800" b="1" i="1" u="sng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fr-FR" sz="1800" u="none" strike="noStrike" dirty="0"/>
                        <a:t>DS type 2</a:t>
                      </a:r>
                      <a:endParaRPr lang="fr-FR" sz="1800" b="1" i="1" u="sng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57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b="1" u="sng" dirty="0">
                          <a:solidFill>
                            <a:schemeClr val="tx1"/>
                          </a:solidFill>
                        </a:rPr>
                        <a:t>Paramètres épidémiologiques</a:t>
                      </a:r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</a:rPr>
                        <a:t> :</a:t>
                      </a:r>
                      <a:endParaRPr lang="fr-FR" sz="1800" b="1" u="sng" dirty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 dirty="0"/>
                        <a:t>     -  Prévalence</a:t>
                      </a:r>
                      <a:endParaRPr lang="fr-FR" sz="1800" u="sng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 dirty="0"/>
                        <a:t>     -  Fréquence</a:t>
                      </a:r>
                      <a:endParaRPr lang="fr-FR" sz="1800" u="sng" dirty="0"/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fr-FR" sz="1800" u="none" strike="noStrike" dirty="0"/>
                        <a:t>     -  hérédité</a:t>
                      </a:r>
                      <a:endParaRPr lang="fr-FR" sz="1800" b="1" i="1" u="sng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800" u="none" strike="noStrike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/>
                        <a:t>- Faible :0,2-0,5%</a:t>
                      </a:r>
                      <a:endParaRPr lang="fr-FR" sz="1800" u="sng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/>
                        <a:t>- 10-15% des DS</a:t>
                      </a:r>
                      <a:endParaRPr lang="fr-FR" sz="1800" u="sng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/>
                        <a:t>- Faible (Type1)</a:t>
                      </a:r>
                      <a:endParaRPr lang="fr-FR" sz="1800" b="1" i="1" u="sng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800" u="none" strike="noStrike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 dirty="0"/>
                        <a:t>-plus élevée 5-10%</a:t>
                      </a:r>
                      <a:endParaRPr lang="fr-FR" sz="1800" u="sng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 dirty="0"/>
                        <a:t>- 85-90% des DS</a:t>
                      </a:r>
                      <a:endParaRPr lang="fr-FR" sz="1800" u="sng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 dirty="0"/>
                        <a:t>- Forte prévalence </a:t>
                      </a:r>
                      <a:endParaRPr lang="fr-FR" sz="1800" u="sng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 dirty="0"/>
                        <a:t>(type 2)</a:t>
                      </a:r>
                      <a:endParaRPr lang="fr-FR" sz="1800" b="1" i="1" u="sng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b="1" u="sng" dirty="0">
                          <a:solidFill>
                            <a:schemeClr val="tx1"/>
                          </a:solidFill>
                        </a:rPr>
                        <a:t>Paramètres cliniques</a:t>
                      </a:r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</a:rPr>
                        <a:t> :</a:t>
                      </a:r>
                      <a:endParaRPr lang="fr-FR" sz="18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fr-FR" sz="1800" u="none" strike="noStrike" dirty="0"/>
                        <a:t>Age </a:t>
                      </a:r>
                      <a:endParaRPr lang="fr-FR" sz="1800" u="sng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fr-FR" sz="1800" u="none" strike="noStrike" dirty="0"/>
                        <a:t>Poids</a:t>
                      </a:r>
                      <a:endParaRPr lang="fr-FR" sz="1800" u="sng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fr-FR" sz="1800" u="none" strike="noStrike" dirty="0"/>
                        <a:t>Mode d’installation</a:t>
                      </a:r>
                      <a:endParaRPr lang="fr-FR" sz="1800" u="sng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fr-FR" sz="1800" u="none" strike="noStrike" dirty="0"/>
                        <a:t>Signes cliniques</a:t>
                      </a:r>
                      <a:endParaRPr lang="fr-FR" sz="1800" u="sng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fr-FR" sz="1800" u="none" strike="noStrike" dirty="0"/>
                        <a:t>Hyperglycémie</a:t>
                      </a:r>
                      <a:endParaRPr lang="fr-FR" sz="1800" u="sng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fr-FR" sz="1800" u="none" strike="noStrike" dirty="0"/>
                        <a:t>Cétose</a:t>
                      </a:r>
                      <a:endParaRPr lang="fr-FR" sz="1800" b="1" i="1" u="sng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800" u="none" strike="noStrike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/>
                        <a:t>- Avant 30ans</a:t>
                      </a:r>
                      <a:endParaRPr lang="fr-FR" sz="1800" u="sng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/>
                        <a:t>- normal</a:t>
                      </a:r>
                      <a:endParaRPr lang="fr-FR" sz="1800" u="sng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/>
                        <a:t>- brutal et rapide</a:t>
                      </a:r>
                      <a:endParaRPr lang="fr-FR" sz="1800" u="sng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/>
                        <a:t>-bruyants intenses</a:t>
                      </a:r>
                      <a:endParaRPr lang="fr-FR" sz="1800" u="sng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/>
                        <a:t>- franche</a:t>
                      </a:r>
                      <a:endParaRPr lang="fr-FR" sz="1800" u="sng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/>
                        <a:t>-spontanée, inaugurale</a:t>
                      </a:r>
                      <a:endParaRPr lang="fr-FR" sz="1800" b="1" i="1" u="sng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800" u="none" strike="noStrike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 dirty="0"/>
                        <a:t>- Après 40 ans</a:t>
                      </a:r>
                      <a:endParaRPr lang="fr-FR" sz="1800" u="sng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 dirty="0"/>
                        <a:t>-  80% obèses</a:t>
                      </a:r>
                      <a:endParaRPr lang="fr-FR" sz="1800" u="sng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 dirty="0"/>
                        <a:t>- insidieux</a:t>
                      </a:r>
                      <a:endParaRPr lang="fr-FR" sz="1800" u="sng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 dirty="0"/>
                        <a:t>- latents ou modérés</a:t>
                      </a:r>
                      <a:endParaRPr lang="fr-FR" sz="1800" u="sng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 dirty="0"/>
                        <a:t>-modérée</a:t>
                      </a:r>
                      <a:endParaRPr lang="fr-FR" sz="1800" u="sng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 dirty="0"/>
                        <a:t>-non spontanée</a:t>
                      </a:r>
                      <a:endParaRPr lang="fr-FR" sz="1800" b="1" i="1" u="sng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4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b="1" u="sng" dirty="0">
                          <a:solidFill>
                            <a:schemeClr val="tx1"/>
                          </a:solidFill>
                        </a:rPr>
                        <a:t>Paramètres </a:t>
                      </a:r>
                      <a:r>
                        <a:rPr lang="fr-FR" sz="1800" b="1" u="sng" dirty="0" err="1">
                          <a:solidFill>
                            <a:schemeClr val="tx1"/>
                          </a:solidFill>
                        </a:rPr>
                        <a:t>biol</a:t>
                      </a:r>
                      <a:r>
                        <a:rPr lang="fr-FR" sz="1800" b="1" u="sng" dirty="0">
                          <a:solidFill>
                            <a:schemeClr val="tx1"/>
                          </a:solidFill>
                        </a:rPr>
                        <a:t> et Im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fr-FR" sz="1800" u="none" strike="noStrike" dirty="0"/>
                        <a:t>Peptide C</a:t>
                      </a:r>
                      <a:endParaRPr lang="fr-FR" sz="1800" u="sng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fr-FR" sz="1800" u="none" strike="noStrike" dirty="0"/>
                        <a:t>HLA</a:t>
                      </a:r>
                      <a:endParaRPr lang="fr-FR" sz="1800" u="sng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fr-FR" sz="1800" u="none" strike="noStrike" dirty="0"/>
                        <a:t>Auto </a:t>
                      </a:r>
                      <a:r>
                        <a:rPr lang="fr-FR" sz="1800" u="none" strike="noStrike" dirty="0" err="1"/>
                        <a:t>Ac</a:t>
                      </a:r>
                      <a:endParaRPr lang="fr-FR" sz="1800" b="1" i="1" u="sng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800" u="none" strike="noStrike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/>
                        <a:t>- effondré</a:t>
                      </a:r>
                      <a:endParaRPr lang="fr-FR" sz="1800" u="sng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/>
                        <a:t>- oui</a:t>
                      </a:r>
                      <a:endParaRPr lang="fr-FR" sz="1800" u="sng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/>
                        <a:t>- présents</a:t>
                      </a:r>
                      <a:endParaRPr lang="fr-FR" sz="1800" b="1" i="1" u="sng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800" u="none" strike="noStrike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 dirty="0"/>
                        <a:t>-normal / peu diminué</a:t>
                      </a:r>
                      <a:endParaRPr lang="fr-FR" sz="1800" u="sng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 dirty="0"/>
                        <a:t>-  non</a:t>
                      </a:r>
                      <a:endParaRPr lang="fr-FR" sz="1800" u="sng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 dirty="0"/>
                        <a:t>- absents</a:t>
                      </a:r>
                      <a:endParaRPr lang="fr-FR" sz="1800" b="1" i="1" u="sng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5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b="1" u="sng" dirty="0">
                          <a:solidFill>
                            <a:schemeClr val="tx1"/>
                          </a:solidFill>
                        </a:rPr>
                        <a:t>Hypoglycémiants oraux</a:t>
                      </a:r>
                      <a:endParaRPr lang="fr-FR" sz="1800" b="1" i="1" u="sng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/>
                        <a:t>- inefficace (seuls)</a:t>
                      </a:r>
                      <a:endParaRPr lang="fr-FR" sz="1800" b="1" i="1" u="sng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 dirty="0"/>
                        <a:t>- efficaces</a:t>
                      </a:r>
                      <a:endParaRPr lang="fr-FR" sz="1800" b="1" i="1" u="sng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6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b="1" u="sng" dirty="0">
                          <a:solidFill>
                            <a:schemeClr val="tx1"/>
                          </a:solidFill>
                        </a:rPr>
                        <a:t>Insulinothérapie</a:t>
                      </a:r>
                      <a:endParaRPr lang="fr-FR" sz="1800" b="1" i="1" u="sng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/>
                        <a:t>- vitale</a:t>
                      </a:r>
                      <a:endParaRPr lang="fr-FR" sz="1800" b="1" i="1" u="sng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/>
                        <a:t>- non vitale</a:t>
                      </a:r>
                      <a:endParaRPr lang="fr-FR" sz="1800" b="1" i="1" u="sng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0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b="1" u="sng" dirty="0">
                          <a:solidFill>
                            <a:schemeClr val="tx1"/>
                          </a:solidFill>
                        </a:rPr>
                        <a:t>Complications chroniques</a:t>
                      </a:r>
                      <a:endParaRPr lang="fr-FR" sz="1800" b="1" i="1" u="sng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/>
                        <a:t>- pas avant 05 ans</a:t>
                      </a:r>
                      <a:endParaRPr lang="fr-FR" sz="1800" b="1" i="1" u="sng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none" strike="noStrike" dirty="0"/>
                        <a:t>- fréquentes lors du  diagnostic</a:t>
                      </a:r>
                      <a:endParaRPr lang="fr-FR" sz="1800" b="1" i="1" u="sng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1BE37D15-35A3-4CAB-9982-7DA590893FEA}"/>
              </a:ext>
            </a:extLst>
          </p:cNvPr>
          <p:cNvSpPr txBox="1"/>
          <p:nvPr/>
        </p:nvSpPr>
        <p:spPr>
          <a:xfrm>
            <a:off x="2796540" y="102870"/>
            <a:ext cx="7273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>
                <a:solidFill>
                  <a:srgbClr val="FF0000"/>
                </a:solidFill>
              </a:rPr>
              <a:t>SAVOIR  DEPARTAGER ENTRE DT1 ET DT2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47D9DE-BAA3-45C2-BA68-B3DF9FEF133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53051" y="422910"/>
            <a:ext cx="9574530" cy="1031240"/>
          </a:xfrm>
        </p:spPr>
        <p:txBody>
          <a:bodyPr/>
          <a:lstStyle/>
          <a:p>
            <a:pPr>
              <a:defRPr/>
            </a:pPr>
            <a:r>
              <a:rPr lang="fr-FR" b="1" u="sng" dirty="0">
                <a:solidFill>
                  <a:srgbClr val="FF0000"/>
                </a:solidFill>
              </a:rPr>
              <a:t>Formes cliniques intermédiaires </a:t>
            </a:r>
          </a:p>
        </p:txBody>
      </p:sp>
      <p:sp>
        <p:nvSpPr>
          <p:cNvPr id="43011" name="Espace réservé du contenu 2">
            <a:extLst>
              <a:ext uri="{FF2B5EF4-FFF2-40B4-BE49-F238E27FC236}">
                <a16:creationId xmlns:a16="http://schemas.microsoft.com/office/drawing/2014/main" id="{CB3B5522-742C-4C0F-A1CA-E42BB4D0DE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80536" y="1234440"/>
            <a:ext cx="10979467" cy="4572000"/>
          </a:xfrm>
        </p:spPr>
        <p:txBody>
          <a:bodyPr>
            <a:normAutofit fontScale="85000" lnSpcReduction="20000"/>
          </a:bodyPr>
          <a:lstStyle/>
          <a:p>
            <a:r>
              <a:rPr lang="fr-FR" altLang="fr-FR" sz="3300" dirty="0"/>
              <a:t>Caractérisées par une dégradation intermédiaires de l’insulinosécrétion : plus rapide que le DT2 classique et moins rapide que le DT1</a:t>
            </a:r>
          </a:p>
          <a:p>
            <a:r>
              <a:rPr lang="fr-FR" altLang="fr-FR" sz="3300" b="1" dirty="0">
                <a:solidFill>
                  <a:srgbClr val="FF0000"/>
                </a:solidFill>
              </a:rPr>
              <a:t>LADA</a:t>
            </a:r>
            <a:r>
              <a:rPr lang="fr-FR" altLang="fr-FR" sz="3300" dirty="0"/>
              <a:t>: (</a:t>
            </a:r>
            <a:r>
              <a:rPr lang="fr-FR" altLang="fr-FR" sz="3300" i="1" dirty="0"/>
              <a:t>Latent Auto immune </a:t>
            </a:r>
            <a:r>
              <a:rPr lang="fr-FR" altLang="fr-FR" sz="3300" i="1" dirty="0" err="1"/>
              <a:t>Diabetes</a:t>
            </a:r>
            <a:r>
              <a:rPr lang="fr-FR" altLang="fr-FR" sz="3300" i="1" dirty="0"/>
              <a:t> in </a:t>
            </a:r>
            <a:r>
              <a:rPr lang="fr-FR" altLang="fr-FR" sz="3300" i="1" dirty="0" err="1"/>
              <a:t>Adults</a:t>
            </a:r>
            <a:r>
              <a:rPr lang="fr-FR" altLang="fr-FR" sz="3300" i="1" dirty="0"/>
              <a:t>,/ </a:t>
            </a:r>
            <a:r>
              <a:rPr lang="fr-FR" altLang="fr-FR" sz="3300" i="1" dirty="0" err="1"/>
              <a:t>Diabéte</a:t>
            </a:r>
            <a:r>
              <a:rPr lang="fr-FR" altLang="fr-FR" sz="3300" i="1" dirty="0"/>
              <a:t> type 1 Lent ): </a:t>
            </a:r>
            <a:r>
              <a:rPr lang="fr-FR" altLang="fr-FR" sz="3300" dirty="0"/>
              <a:t>destruction des </a:t>
            </a:r>
            <a:r>
              <a:rPr lang="fr-FR" altLang="fr-FR" sz="3300" dirty="0" err="1"/>
              <a:t>ilôts</a:t>
            </a:r>
            <a:r>
              <a:rPr lang="fr-FR" altLang="fr-FR" sz="3300" dirty="0"/>
              <a:t> par un processus auto immun lent, </a:t>
            </a:r>
          </a:p>
          <a:p>
            <a:r>
              <a:rPr lang="fr-FR" altLang="fr-FR" sz="3300" dirty="0"/>
              <a:t>Adulte (après 30 ans)</a:t>
            </a:r>
          </a:p>
          <a:p>
            <a:r>
              <a:rPr lang="fr-FR" altLang="fr-FR" sz="3300" dirty="0"/>
              <a:t>Marqueurs d’auto-immunité anti-îlots</a:t>
            </a:r>
          </a:p>
          <a:p>
            <a:r>
              <a:rPr lang="fr-FR" altLang="fr-FR" sz="3300" dirty="0"/>
              <a:t>Ne nécessitant pas de traitement par insuline dans les 6 mois suivant le diagnostic.</a:t>
            </a:r>
          </a:p>
          <a:p>
            <a:r>
              <a:rPr lang="fr-FR" altLang="fr-FR" sz="3300" dirty="0"/>
              <a:t>10 % des patients étiquetés « diabète de type 2 »</a:t>
            </a:r>
          </a:p>
          <a:p>
            <a:pPr marL="0" indent="0">
              <a:buNone/>
            </a:pPr>
            <a:endParaRPr lang="fr-FR" alt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F96C369B-207F-48E9-AC08-A3C89DAE3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10" y="755630"/>
            <a:ext cx="11155680" cy="588645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15819D1E-FFAF-4CC5-9B2F-A768E73670FB}"/>
              </a:ext>
            </a:extLst>
          </p:cNvPr>
          <p:cNvSpPr txBox="1"/>
          <p:nvPr/>
        </p:nvSpPr>
        <p:spPr>
          <a:xfrm>
            <a:off x="1325880" y="113317"/>
            <a:ext cx="8846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FF0000"/>
                </a:solidFill>
              </a:rPr>
              <a:t> CHERCHER UNE CAUSE SECONDAIRE DIABÈTE 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8C4262A1-C6A8-49E7-8B84-0BEB9A422851}"/>
              </a:ext>
            </a:extLst>
          </p:cNvPr>
          <p:cNvSpPr/>
          <p:nvPr/>
        </p:nvSpPr>
        <p:spPr>
          <a:xfrm>
            <a:off x="135255" y="795635"/>
            <a:ext cx="11921490" cy="176022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45AC4B4B-636B-4CD0-95B4-262377B2C3CA}"/>
              </a:ext>
            </a:extLst>
          </p:cNvPr>
          <p:cNvSpPr/>
          <p:nvPr/>
        </p:nvSpPr>
        <p:spPr>
          <a:xfrm>
            <a:off x="135255" y="2654260"/>
            <a:ext cx="11921490" cy="186059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10278BFA-4E3D-44A5-9390-1FB77C3FF1B2}"/>
              </a:ext>
            </a:extLst>
          </p:cNvPr>
          <p:cNvSpPr/>
          <p:nvPr/>
        </p:nvSpPr>
        <p:spPr>
          <a:xfrm>
            <a:off x="135255" y="4653260"/>
            <a:ext cx="11921490" cy="186059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18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/>
          </p:cNvSpPr>
          <p:nvPr>
            <p:ph idx="4294967295"/>
          </p:nvPr>
        </p:nvSpPr>
        <p:spPr>
          <a:xfrm>
            <a:off x="0" y="166053"/>
            <a:ext cx="8640763" cy="648017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None/>
            </a:pPr>
            <a:r>
              <a:rPr lang="fr-FR" sz="1800" dirty="0"/>
              <a:t> 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fr-FR" sz="1800" dirty="0"/>
              <a:t>   </a:t>
            </a:r>
          </a:p>
          <a:p>
            <a:pPr marL="457200" indent="-457200">
              <a:lnSpc>
                <a:spcPct val="80000"/>
              </a:lnSpc>
              <a:buNone/>
            </a:pPr>
            <a:endParaRPr lang="fr-FR" sz="1800" dirty="0"/>
          </a:p>
        </p:txBody>
      </p:sp>
      <p:sp>
        <p:nvSpPr>
          <p:cNvPr id="2" name="Ellipse 1"/>
          <p:cNvSpPr/>
          <p:nvPr/>
        </p:nvSpPr>
        <p:spPr>
          <a:xfrm>
            <a:off x="61292" y="3194892"/>
            <a:ext cx="2241891" cy="13964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Diabète de type 1 </a:t>
            </a:r>
          </a:p>
        </p:txBody>
      </p:sp>
      <p:sp>
        <p:nvSpPr>
          <p:cNvPr id="3" name="Ellipse 2"/>
          <p:cNvSpPr/>
          <p:nvPr/>
        </p:nvSpPr>
        <p:spPr>
          <a:xfrm>
            <a:off x="4532554" y="3365399"/>
            <a:ext cx="2137134" cy="157327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Diabète de type 2</a:t>
            </a:r>
          </a:p>
        </p:txBody>
      </p:sp>
      <p:sp>
        <p:nvSpPr>
          <p:cNvPr id="4" name="Ellipse 3"/>
          <p:cNvSpPr/>
          <p:nvPr/>
        </p:nvSpPr>
        <p:spPr>
          <a:xfrm>
            <a:off x="6604427" y="3657137"/>
            <a:ext cx="2663402" cy="137902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Diabète secondaire</a:t>
            </a:r>
          </a:p>
        </p:txBody>
      </p:sp>
      <p:sp>
        <p:nvSpPr>
          <p:cNvPr id="7" name="Parchemin horizontal 6"/>
          <p:cNvSpPr/>
          <p:nvPr/>
        </p:nvSpPr>
        <p:spPr>
          <a:xfrm>
            <a:off x="3440430" y="899673"/>
            <a:ext cx="4005159" cy="1174852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DIABETE SUCRE</a:t>
            </a:r>
          </a:p>
        </p:txBody>
      </p:sp>
      <p:sp>
        <p:nvSpPr>
          <p:cNvPr id="8" name="Rectangle 7"/>
          <p:cNvSpPr/>
          <p:nvPr/>
        </p:nvSpPr>
        <p:spPr>
          <a:xfrm>
            <a:off x="126287" y="5294754"/>
            <a:ext cx="1536346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A. D’origine immunologique</a:t>
            </a:r>
          </a:p>
        </p:txBody>
      </p:sp>
      <p:sp>
        <p:nvSpPr>
          <p:cNvPr id="9" name="Rectangle 8"/>
          <p:cNvSpPr/>
          <p:nvPr/>
        </p:nvSpPr>
        <p:spPr>
          <a:xfrm>
            <a:off x="1938748" y="5294754"/>
            <a:ext cx="1413266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B. Idiopathique</a:t>
            </a: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20" name="Connecteur droit avec flèche 19"/>
          <p:cNvCxnSpPr>
            <a:cxnSpLocks/>
          </p:cNvCxnSpPr>
          <p:nvPr/>
        </p:nvCxnSpPr>
        <p:spPr>
          <a:xfrm flipH="1">
            <a:off x="1986480" y="1962663"/>
            <a:ext cx="2376499" cy="14663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cxnSpLocks/>
          </p:cNvCxnSpPr>
          <p:nvPr/>
        </p:nvCxnSpPr>
        <p:spPr>
          <a:xfrm>
            <a:off x="5530801" y="1929280"/>
            <a:ext cx="17901" cy="1457703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cxnSpLocks/>
            <a:endCxn id="24" idx="1"/>
          </p:cNvCxnSpPr>
          <p:nvPr/>
        </p:nvCxnSpPr>
        <p:spPr>
          <a:xfrm>
            <a:off x="6604427" y="1929280"/>
            <a:ext cx="2988870" cy="1929810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cxnSpLocks/>
          </p:cNvCxnSpPr>
          <p:nvPr/>
        </p:nvCxnSpPr>
        <p:spPr>
          <a:xfrm>
            <a:off x="6453350" y="1929280"/>
            <a:ext cx="933607" cy="176575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EE8CC4F8-3BA9-4EC1-8D1D-32495733F426}"/>
              </a:ext>
            </a:extLst>
          </p:cNvPr>
          <p:cNvSpPr/>
          <p:nvPr/>
        </p:nvSpPr>
        <p:spPr>
          <a:xfrm>
            <a:off x="1992429" y="3353221"/>
            <a:ext cx="2967445" cy="1219836"/>
          </a:xfrm>
          <a:prstGeom prst="ellipse">
            <a:avLst/>
          </a:prstGeom>
          <a:solidFill>
            <a:srgbClr val="FF9966"/>
          </a:solidFill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Diabète Intermédiaire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54FF0407-1791-4A14-93E8-B941AFEA8FCC}"/>
              </a:ext>
            </a:extLst>
          </p:cNvPr>
          <p:cNvSpPr/>
          <p:nvPr/>
        </p:nvSpPr>
        <p:spPr>
          <a:xfrm>
            <a:off x="9147430" y="3657137"/>
            <a:ext cx="3044570" cy="137902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Diabète gestationnel 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212B5CA9-7D40-4938-B4CE-5DC943492ADF}"/>
              </a:ext>
            </a:extLst>
          </p:cNvPr>
          <p:cNvCxnSpPr>
            <a:cxnSpLocks/>
          </p:cNvCxnSpPr>
          <p:nvPr/>
        </p:nvCxnSpPr>
        <p:spPr>
          <a:xfrm flipH="1">
            <a:off x="3810536" y="1962663"/>
            <a:ext cx="865331" cy="1362608"/>
          </a:xfrm>
          <a:prstGeom prst="straightConnector1">
            <a:avLst/>
          </a:prstGeom>
          <a:ln w="28575">
            <a:solidFill>
              <a:srgbClr val="FF996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2E9A70DD-F497-4FD3-A9EC-6B08EEEE1984}"/>
              </a:ext>
            </a:extLst>
          </p:cNvPr>
          <p:cNvCxnSpPr/>
          <p:nvPr/>
        </p:nvCxnSpPr>
        <p:spPr>
          <a:xfrm>
            <a:off x="11247120" y="502920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83626125-0FE2-4BD6-85C1-CB7E4CB1F371}"/>
              </a:ext>
            </a:extLst>
          </p:cNvPr>
          <p:cNvCxnSpPr/>
          <p:nvPr/>
        </p:nvCxnSpPr>
        <p:spPr>
          <a:xfrm>
            <a:off x="800100" y="4591352"/>
            <a:ext cx="0" cy="703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D4E83ED9-3BB6-4EFC-9763-D619BA87610C}"/>
              </a:ext>
            </a:extLst>
          </p:cNvPr>
          <p:cNvCxnSpPr/>
          <p:nvPr/>
        </p:nvCxnSpPr>
        <p:spPr>
          <a:xfrm>
            <a:off x="1662633" y="4491990"/>
            <a:ext cx="726237" cy="802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A7B09CB9-C997-417F-9CBF-B412467031F1}"/>
              </a:ext>
            </a:extLst>
          </p:cNvPr>
          <p:cNvSpPr/>
          <p:nvPr/>
        </p:nvSpPr>
        <p:spPr>
          <a:xfrm>
            <a:off x="2957282" y="2221342"/>
            <a:ext cx="2967445" cy="6520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Diabète primaire</a:t>
            </a:r>
          </a:p>
        </p:txBody>
      </p:sp>
    </p:spTree>
    <p:extLst>
      <p:ext uri="{BB962C8B-B14F-4D97-AF65-F5344CB8AC3E}">
        <p14:creationId xmlns:p14="http://schemas.microsoft.com/office/powerpoint/2010/main" val="400149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340506F-320D-4C56-9B6A-16BAFFBD3753}"/>
              </a:ext>
            </a:extLst>
          </p:cNvPr>
          <p:cNvSpPr txBox="1"/>
          <p:nvPr/>
        </p:nvSpPr>
        <p:spPr>
          <a:xfrm>
            <a:off x="237241" y="725864"/>
            <a:ext cx="11717518" cy="4497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Objectifs:</a:t>
            </a:r>
          </a:p>
          <a:p>
            <a:pPr>
              <a:lnSpc>
                <a:spcPct val="200000"/>
              </a:lnSpc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 Savoir poser le diagnostic du DS</a:t>
            </a:r>
          </a:p>
          <a:p>
            <a:pPr>
              <a:lnSpc>
                <a:spcPct val="200000"/>
              </a:lnSpc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2 - Savoir classer un DS</a:t>
            </a:r>
          </a:p>
          <a:p>
            <a:pPr>
              <a:lnSpc>
                <a:spcPct val="200000"/>
              </a:lnSpc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3 - Rechercher et traiter les facteurs de risque cardio-vasculaire</a:t>
            </a:r>
          </a:p>
          <a:p>
            <a:pPr>
              <a:lnSpc>
                <a:spcPct val="200000"/>
              </a:lnSpc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4 -  Apprendre a faire un bilan périodique des lésions lies au DS</a:t>
            </a:r>
          </a:p>
        </p:txBody>
      </p:sp>
    </p:spTree>
    <p:extLst>
      <p:ext uri="{BB962C8B-B14F-4D97-AF65-F5344CB8AC3E}">
        <p14:creationId xmlns:p14="http://schemas.microsoft.com/office/powerpoint/2010/main" val="419574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0" name="Group 9">
            <a:extLst>
              <a:ext uri="{FF2B5EF4-FFF2-40B4-BE49-F238E27FC236}">
                <a16:creationId xmlns:a16="http://schemas.microsoft.com/office/drawing/2014/main" id="{7A71197C-B0B5-49D7-B90C-07117EECA044}"/>
              </a:ext>
            </a:extLst>
          </p:cNvPr>
          <p:cNvGrpSpPr>
            <a:grpSpLocks/>
          </p:cNvGrpSpPr>
          <p:nvPr/>
        </p:nvGrpSpPr>
        <p:grpSpPr bwMode="auto">
          <a:xfrm>
            <a:off x="3071495" y="2028667"/>
            <a:ext cx="3960813" cy="3351213"/>
            <a:chOff x="768" y="1344"/>
            <a:chExt cx="2495" cy="2111"/>
          </a:xfrm>
        </p:grpSpPr>
        <p:grpSp>
          <p:nvGrpSpPr>
            <p:cNvPr id="6179" name="Group 10">
              <a:extLst>
                <a:ext uri="{FF2B5EF4-FFF2-40B4-BE49-F238E27FC236}">
                  <a16:creationId xmlns:a16="http://schemas.microsoft.com/office/drawing/2014/main" id="{CCFCBBAF-A81D-4137-BAB3-AD1DEEFB34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1920"/>
              <a:ext cx="239" cy="240"/>
              <a:chOff x="1776" y="1920"/>
              <a:chExt cx="239" cy="240"/>
            </a:xfrm>
          </p:grpSpPr>
          <p:sp>
            <p:nvSpPr>
              <p:cNvPr id="6357" name="Oval 11">
                <a:extLst>
                  <a:ext uri="{FF2B5EF4-FFF2-40B4-BE49-F238E27FC236}">
                    <a16:creationId xmlns:a16="http://schemas.microsoft.com/office/drawing/2014/main" id="{272E5E0F-4591-4618-AFAF-6AC34F826C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1920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58" name="Oval 12">
                <a:extLst>
                  <a:ext uri="{FF2B5EF4-FFF2-40B4-BE49-F238E27FC236}">
                    <a16:creationId xmlns:a16="http://schemas.microsoft.com/office/drawing/2014/main" id="{E7016D53-B61F-414A-8287-BB6F08F8D5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016"/>
                <a:ext cx="48" cy="49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180" name="Group 13">
              <a:extLst>
                <a:ext uri="{FF2B5EF4-FFF2-40B4-BE49-F238E27FC236}">
                  <a16:creationId xmlns:a16="http://schemas.microsoft.com/office/drawing/2014/main" id="{93117AA3-3481-4FD1-B129-42B22D896F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1968"/>
              <a:ext cx="239" cy="239"/>
              <a:chOff x="2064" y="1968"/>
              <a:chExt cx="239" cy="239"/>
            </a:xfrm>
          </p:grpSpPr>
          <p:sp>
            <p:nvSpPr>
              <p:cNvPr id="6355" name="Oval 14">
                <a:extLst>
                  <a:ext uri="{FF2B5EF4-FFF2-40B4-BE49-F238E27FC236}">
                    <a16:creationId xmlns:a16="http://schemas.microsoft.com/office/drawing/2014/main" id="{11A6B66B-2D57-42EE-BB16-BE8CE112E8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968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56" name="Oval 15">
                <a:extLst>
                  <a:ext uri="{FF2B5EF4-FFF2-40B4-BE49-F238E27FC236}">
                    <a16:creationId xmlns:a16="http://schemas.microsoft.com/office/drawing/2014/main" id="{748A50BC-CD88-47DF-B8AE-8014DF7680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064"/>
                <a:ext cx="48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181" name="Group 16">
              <a:extLst>
                <a:ext uri="{FF2B5EF4-FFF2-40B4-BE49-F238E27FC236}">
                  <a16:creationId xmlns:a16="http://schemas.microsoft.com/office/drawing/2014/main" id="{85E155B3-386C-4F0E-A58E-0B2A438CE0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112"/>
              <a:ext cx="239" cy="239"/>
              <a:chOff x="1872" y="2112"/>
              <a:chExt cx="239" cy="239"/>
            </a:xfrm>
          </p:grpSpPr>
          <p:sp>
            <p:nvSpPr>
              <p:cNvPr id="6353" name="Oval 17">
                <a:extLst>
                  <a:ext uri="{FF2B5EF4-FFF2-40B4-BE49-F238E27FC236}">
                    <a16:creationId xmlns:a16="http://schemas.microsoft.com/office/drawing/2014/main" id="{37DAE856-D45C-4D57-8D37-4BC7E472E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112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54" name="Oval 18">
                <a:extLst>
                  <a:ext uri="{FF2B5EF4-FFF2-40B4-BE49-F238E27FC236}">
                    <a16:creationId xmlns:a16="http://schemas.microsoft.com/office/drawing/2014/main" id="{ED62BD43-86BE-4269-B6C0-5AE19257B6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208"/>
                <a:ext cx="48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182" name="Group 19">
              <a:extLst>
                <a:ext uri="{FF2B5EF4-FFF2-40B4-BE49-F238E27FC236}">
                  <a16:creationId xmlns:a16="http://schemas.microsoft.com/office/drawing/2014/main" id="{8AA6296C-6E9F-4B06-91F3-065462D275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352"/>
              <a:ext cx="240" cy="240"/>
              <a:chOff x="1968" y="2352"/>
              <a:chExt cx="240" cy="240"/>
            </a:xfrm>
          </p:grpSpPr>
          <p:sp>
            <p:nvSpPr>
              <p:cNvPr id="6351" name="Oval 20">
                <a:extLst>
                  <a:ext uri="{FF2B5EF4-FFF2-40B4-BE49-F238E27FC236}">
                    <a16:creationId xmlns:a16="http://schemas.microsoft.com/office/drawing/2014/main" id="{843F8395-E475-4831-B8FB-E2255A150B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352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52" name="Oval 21">
                <a:extLst>
                  <a:ext uri="{FF2B5EF4-FFF2-40B4-BE49-F238E27FC236}">
                    <a16:creationId xmlns:a16="http://schemas.microsoft.com/office/drawing/2014/main" id="{7B70B4C6-6E8A-4773-90B7-AA820C8D5F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49" cy="49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183" name="Group 22">
              <a:extLst>
                <a:ext uri="{FF2B5EF4-FFF2-40B4-BE49-F238E27FC236}">
                  <a16:creationId xmlns:a16="http://schemas.microsoft.com/office/drawing/2014/main" id="{FEDA7E6E-3BE1-4086-8D33-CA396F5EAE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6" y="1728"/>
              <a:ext cx="239" cy="239"/>
              <a:chOff x="2016" y="1728"/>
              <a:chExt cx="239" cy="239"/>
            </a:xfrm>
          </p:grpSpPr>
          <p:sp>
            <p:nvSpPr>
              <p:cNvPr id="6349" name="Oval 23">
                <a:extLst>
                  <a:ext uri="{FF2B5EF4-FFF2-40B4-BE49-F238E27FC236}">
                    <a16:creationId xmlns:a16="http://schemas.microsoft.com/office/drawing/2014/main" id="{48DA6EE3-037C-47C9-8B96-41E2940877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1728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50" name="Oval 24">
                <a:extLst>
                  <a:ext uri="{FF2B5EF4-FFF2-40B4-BE49-F238E27FC236}">
                    <a16:creationId xmlns:a16="http://schemas.microsoft.com/office/drawing/2014/main" id="{A6E8731F-C63A-4645-AAFD-64FE242CEA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824"/>
                <a:ext cx="48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184" name="Group 25">
              <a:extLst>
                <a:ext uri="{FF2B5EF4-FFF2-40B4-BE49-F238E27FC236}">
                  <a16:creationId xmlns:a16="http://schemas.microsoft.com/office/drawing/2014/main" id="{9F7FFCCD-BD8E-43F7-915F-A524B37934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1680"/>
              <a:ext cx="239" cy="239"/>
              <a:chOff x="1776" y="1680"/>
              <a:chExt cx="239" cy="239"/>
            </a:xfrm>
          </p:grpSpPr>
          <p:sp>
            <p:nvSpPr>
              <p:cNvPr id="6347" name="Oval 26">
                <a:extLst>
                  <a:ext uri="{FF2B5EF4-FFF2-40B4-BE49-F238E27FC236}">
                    <a16:creationId xmlns:a16="http://schemas.microsoft.com/office/drawing/2014/main" id="{F6666CE6-E90F-4D52-B0AC-6AF84B1A8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1680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48" name="Oval 27">
                <a:extLst>
                  <a:ext uri="{FF2B5EF4-FFF2-40B4-BE49-F238E27FC236}">
                    <a16:creationId xmlns:a16="http://schemas.microsoft.com/office/drawing/2014/main" id="{E29A2C98-AB51-4700-90C9-473EA964D8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48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185" name="Group 28">
              <a:extLst>
                <a:ext uri="{FF2B5EF4-FFF2-40B4-BE49-F238E27FC236}">
                  <a16:creationId xmlns:a16="http://schemas.microsoft.com/office/drawing/2014/main" id="{07B38954-817F-40F3-B048-D0436F63C4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6" y="2784"/>
              <a:ext cx="239" cy="239"/>
              <a:chOff x="2016" y="2784"/>
              <a:chExt cx="239" cy="239"/>
            </a:xfrm>
          </p:grpSpPr>
          <p:sp>
            <p:nvSpPr>
              <p:cNvPr id="6345" name="Oval 29">
                <a:extLst>
                  <a:ext uri="{FF2B5EF4-FFF2-40B4-BE49-F238E27FC236}">
                    <a16:creationId xmlns:a16="http://schemas.microsoft.com/office/drawing/2014/main" id="{ECDAEC98-68E5-4FA4-A47A-28FA469D4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2784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46" name="Oval 30">
                <a:extLst>
                  <a:ext uri="{FF2B5EF4-FFF2-40B4-BE49-F238E27FC236}">
                    <a16:creationId xmlns:a16="http://schemas.microsoft.com/office/drawing/2014/main" id="{9ECFEE8B-A7C1-40A9-B8C8-B2FF608CDF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2880"/>
                <a:ext cx="48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186" name="Group 31">
              <a:extLst>
                <a:ext uri="{FF2B5EF4-FFF2-40B4-BE49-F238E27FC236}">
                  <a16:creationId xmlns:a16="http://schemas.microsoft.com/office/drawing/2014/main" id="{E61425EA-13E0-4A1A-B05D-4E250EACAD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2400"/>
              <a:ext cx="239" cy="239"/>
              <a:chOff x="1728" y="2400"/>
              <a:chExt cx="239" cy="239"/>
            </a:xfrm>
          </p:grpSpPr>
          <p:sp>
            <p:nvSpPr>
              <p:cNvPr id="6343" name="Oval 32">
                <a:extLst>
                  <a:ext uri="{FF2B5EF4-FFF2-40B4-BE49-F238E27FC236}">
                    <a16:creationId xmlns:a16="http://schemas.microsoft.com/office/drawing/2014/main" id="{97989C4D-7A72-42B1-AF4D-9A45781005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400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44" name="Oval 33">
                <a:extLst>
                  <a:ext uri="{FF2B5EF4-FFF2-40B4-BE49-F238E27FC236}">
                    <a16:creationId xmlns:a16="http://schemas.microsoft.com/office/drawing/2014/main" id="{F7595410-536E-46DF-8227-09F0A42691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2496"/>
                <a:ext cx="48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187" name="Group 34">
              <a:extLst>
                <a:ext uri="{FF2B5EF4-FFF2-40B4-BE49-F238E27FC236}">
                  <a16:creationId xmlns:a16="http://schemas.microsoft.com/office/drawing/2014/main" id="{CB45D55B-3815-4452-AA33-3E85D22345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2208"/>
              <a:ext cx="239" cy="240"/>
              <a:chOff x="2160" y="2208"/>
              <a:chExt cx="239" cy="240"/>
            </a:xfrm>
          </p:grpSpPr>
          <p:sp>
            <p:nvSpPr>
              <p:cNvPr id="6341" name="Oval 35">
                <a:extLst>
                  <a:ext uri="{FF2B5EF4-FFF2-40B4-BE49-F238E27FC236}">
                    <a16:creationId xmlns:a16="http://schemas.microsoft.com/office/drawing/2014/main" id="{49325B5B-C8CD-499E-987A-AC376EF1A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42" name="Oval 36">
                <a:extLst>
                  <a:ext uri="{FF2B5EF4-FFF2-40B4-BE49-F238E27FC236}">
                    <a16:creationId xmlns:a16="http://schemas.microsoft.com/office/drawing/2014/main" id="{DFDC561E-A3C8-4BCC-B787-89225FE382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2304"/>
                <a:ext cx="48" cy="49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188" name="Group 37">
              <a:extLst>
                <a:ext uri="{FF2B5EF4-FFF2-40B4-BE49-F238E27FC236}">
                  <a16:creationId xmlns:a16="http://schemas.microsoft.com/office/drawing/2014/main" id="{CFAB6D38-2839-44CD-8B6E-6504116115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2064"/>
              <a:ext cx="239" cy="240"/>
              <a:chOff x="2352" y="2064"/>
              <a:chExt cx="239" cy="240"/>
            </a:xfrm>
          </p:grpSpPr>
          <p:sp>
            <p:nvSpPr>
              <p:cNvPr id="6339" name="Oval 38">
                <a:extLst>
                  <a:ext uri="{FF2B5EF4-FFF2-40B4-BE49-F238E27FC236}">
                    <a16:creationId xmlns:a16="http://schemas.microsoft.com/office/drawing/2014/main" id="{C64F52A4-734D-4DD8-9DB5-338B1FFA56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2064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40" name="Oval 39">
                <a:extLst>
                  <a:ext uri="{FF2B5EF4-FFF2-40B4-BE49-F238E27FC236}">
                    <a16:creationId xmlns:a16="http://schemas.microsoft.com/office/drawing/2014/main" id="{B4FDE91E-E2D6-4E30-A3CD-CA50D4C013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160"/>
                <a:ext cx="48" cy="49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189" name="Group 40">
              <a:extLst>
                <a:ext uri="{FF2B5EF4-FFF2-40B4-BE49-F238E27FC236}">
                  <a16:creationId xmlns:a16="http://schemas.microsoft.com/office/drawing/2014/main" id="{29AE6F79-3192-464A-90A5-A94D745FEE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640"/>
              <a:ext cx="239" cy="240"/>
              <a:chOff x="1632" y="2640"/>
              <a:chExt cx="239" cy="240"/>
            </a:xfrm>
          </p:grpSpPr>
          <p:sp>
            <p:nvSpPr>
              <p:cNvPr id="6337" name="Oval 41">
                <a:extLst>
                  <a:ext uri="{FF2B5EF4-FFF2-40B4-BE49-F238E27FC236}">
                    <a16:creationId xmlns:a16="http://schemas.microsoft.com/office/drawing/2014/main" id="{BDFE16D2-04C5-428D-BBF4-D68667B1DB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38" name="Oval 42">
                <a:extLst>
                  <a:ext uri="{FF2B5EF4-FFF2-40B4-BE49-F238E27FC236}">
                    <a16:creationId xmlns:a16="http://schemas.microsoft.com/office/drawing/2014/main" id="{A26A2332-B216-4857-B715-6A0676CE9A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48" cy="49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190" name="Group 43">
              <a:extLst>
                <a:ext uri="{FF2B5EF4-FFF2-40B4-BE49-F238E27FC236}">
                  <a16:creationId xmlns:a16="http://schemas.microsoft.com/office/drawing/2014/main" id="{8A691156-BBFF-4744-8136-2E72CDE931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6" y="1776"/>
              <a:ext cx="239" cy="239"/>
              <a:chOff x="2496" y="1776"/>
              <a:chExt cx="239" cy="239"/>
            </a:xfrm>
          </p:grpSpPr>
          <p:sp>
            <p:nvSpPr>
              <p:cNvPr id="6335" name="Oval 44">
                <a:extLst>
                  <a:ext uri="{FF2B5EF4-FFF2-40B4-BE49-F238E27FC236}">
                    <a16:creationId xmlns:a16="http://schemas.microsoft.com/office/drawing/2014/main" id="{FB1C8367-BA11-42B9-81AD-ED5F3290C5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1776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36" name="Oval 45">
                <a:extLst>
                  <a:ext uri="{FF2B5EF4-FFF2-40B4-BE49-F238E27FC236}">
                    <a16:creationId xmlns:a16="http://schemas.microsoft.com/office/drawing/2014/main" id="{72D47E66-CE0A-4C89-B98C-F8EE327E45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1872"/>
                <a:ext cx="48" cy="49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191" name="Group 46">
              <a:extLst>
                <a:ext uri="{FF2B5EF4-FFF2-40B4-BE49-F238E27FC236}">
                  <a16:creationId xmlns:a16="http://schemas.microsoft.com/office/drawing/2014/main" id="{C2BAD4C6-7E4F-4D32-8E57-1EC84407B7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2" y="2016"/>
              <a:ext cx="239" cy="239"/>
              <a:chOff x="2592" y="2016"/>
              <a:chExt cx="239" cy="239"/>
            </a:xfrm>
          </p:grpSpPr>
          <p:sp>
            <p:nvSpPr>
              <p:cNvPr id="6333" name="Oval 47">
                <a:extLst>
                  <a:ext uri="{FF2B5EF4-FFF2-40B4-BE49-F238E27FC236}">
                    <a16:creationId xmlns:a16="http://schemas.microsoft.com/office/drawing/2014/main" id="{C57CE3BC-2A11-4257-B859-0038258F00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016"/>
                <a:ext cx="240" cy="240"/>
              </a:xfrm>
              <a:prstGeom prst="ellipse">
                <a:avLst/>
              </a:prstGeom>
              <a:solidFill>
                <a:srgbClr val="3366FF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34" name="Oval 48">
                <a:extLst>
                  <a:ext uri="{FF2B5EF4-FFF2-40B4-BE49-F238E27FC236}">
                    <a16:creationId xmlns:a16="http://schemas.microsoft.com/office/drawing/2014/main" id="{BEAA14A2-E47C-41B0-B34F-D67D08345D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2112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192" name="Group 49">
              <a:extLst>
                <a:ext uri="{FF2B5EF4-FFF2-40B4-BE49-F238E27FC236}">
                  <a16:creationId xmlns:a16="http://schemas.microsoft.com/office/drawing/2014/main" id="{B2BBA532-A8AE-4A0C-A19A-CCE17586C8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1824"/>
              <a:ext cx="239" cy="239"/>
              <a:chOff x="2256" y="1824"/>
              <a:chExt cx="239" cy="239"/>
            </a:xfrm>
          </p:grpSpPr>
          <p:sp>
            <p:nvSpPr>
              <p:cNvPr id="6331" name="Oval 50">
                <a:extLst>
                  <a:ext uri="{FF2B5EF4-FFF2-40B4-BE49-F238E27FC236}">
                    <a16:creationId xmlns:a16="http://schemas.microsoft.com/office/drawing/2014/main" id="{10BBC092-4403-4E72-96F7-1C46B54A67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1824"/>
                <a:ext cx="240" cy="240"/>
              </a:xfrm>
              <a:prstGeom prst="ellipse">
                <a:avLst/>
              </a:prstGeom>
              <a:solidFill>
                <a:srgbClr val="3366FF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32" name="Oval 51">
                <a:extLst>
                  <a:ext uri="{FF2B5EF4-FFF2-40B4-BE49-F238E27FC236}">
                    <a16:creationId xmlns:a16="http://schemas.microsoft.com/office/drawing/2014/main" id="{46856C1A-C008-452D-9F0B-39D3414350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1920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193" name="Group 52">
              <a:extLst>
                <a:ext uri="{FF2B5EF4-FFF2-40B4-BE49-F238E27FC236}">
                  <a16:creationId xmlns:a16="http://schemas.microsoft.com/office/drawing/2014/main" id="{ACAA73CE-DCAD-48F5-BBA3-87ED45E5DF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160"/>
              <a:ext cx="239" cy="239"/>
              <a:chOff x="1632" y="2160"/>
              <a:chExt cx="239" cy="239"/>
            </a:xfrm>
          </p:grpSpPr>
          <p:sp>
            <p:nvSpPr>
              <p:cNvPr id="6329" name="Oval 53">
                <a:extLst>
                  <a:ext uri="{FF2B5EF4-FFF2-40B4-BE49-F238E27FC236}">
                    <a16:creationId xmlns:a16="http://schemas.microsoft.com/office/drawing/2014/main" id="{0F5F3C96-9DB8-4AA8-AAE4-A11E33F5C0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160"/>
                <a:ext cx="240" cy="240"/>
              </a:xfrm>
              <a:prstGeom prst="ellipse">
                <a:avLst/>
              </a:prstGeom>
              <a:solidFill>
                <a:srgbClr val="3366FF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30" name="Oval 54">
                <a:extLst>
                  <a:ext uri="{FF2B5EF4-FFF2-40B4-BE49-F238E27FC236}">
                    <a16:creationId xmlns:a16="http://schemas.microsoft.com/office/drawing/2014/main" id="{BF256B12-B8AF-4C0A-8376-5CE3AF8CF0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256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194" name="Group 55">
              <a:extLst>
                <a:ext uri="{FF2B5EF4-FFF2-40B4-BE49-F238E27FC236}">
                  <a16:creationId xmlns:a16="http://schemas.microsoft.com/office/drawing/2014/main" id="{D6CD20A9-330D-4D87-9D47-9D51D7C436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592"/>
              <a:ext cx="239" cy="239"/>
              <a:chOff x="1872" y="2592"/>
              <a:chExt cx="239" cy="239"/>
            </a:xfrm>
          </p:grpSpPr>
          <p:sp>
            <p:nvSpPr>
              <p:cNvPr id="6327" name="Oval 56">
                <a:extLst>
                  <a:ext uri="{FF2B5EF4-FFF2-40B4-BE49-F238E27FC236}">
                    <a16:creationId xmlns:a16="http://schemas.microsoft.com/office/drawing/2014/main" id="{D12DA556-F90A-4B24-A273-B274C6356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592"/>
                <a:ext cx="240" cy="240"/>
              </a:xfrm>
              <a:prstGeom prst="ellipse">
                <a:avLst/>
              </a:prstGeom>
              <a:solidFill>
                <a:srgbClr val="3366FF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28" name="Oval 57">
                <a:extLst>
                  <a:ext uri="{FF2B5EF4-FFF2-40B4-BE49-F238E27FC236}">
                    <a16:creationId xmlns:a16="http://schemas.microsoft.com/office/drawing/2014/main" id="{AC575D0E-326E-4FBA-BBBD-CAEA65EAB2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68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195" name="Group 58">
              <a:extLst>
                <a:ext uri="{FF2B5EF4-FFF2-40B4-BE49-F238E27FC236}">
                  <a16:creationId xmlns:a16="http://schemas.microsoft.com/office/drawing/2014/main" id="{B67B111C-A0BE-4325-83C2-EE68411B49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2304"/>
              <a:ext cx="239" cy="239"/>
              <a:chOff x="2400" y="2304"/>
              <a:chExt cx="239" cy="239"/>
            </a:xfrm>
          </p:grpSpPr>
          <p:sp>
            <p:nvSpPr>
              <p:cNvPr id="6325" name="Oval 59">
                <a:extLst>
                  <a:ext uri="{FF2B5EF4-FFF2-40B4-BE49-F238E27FC236}">
                    <a16:creationId xmlns:a16="http://schemas.microsoft.com/office/drawing/2014/main" id="{030D70CA-96C3-4638-8529-4642446732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2304"/>
                <a:ext cx="240" cy="240"/>
              </a:xfrm>
              <a:prstGeom prst="ellipse">
                <a:avLst/>
              </a:prstGeom>
              <a:solidFill>
                <a:srgbClr val="3366FF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26" name="Oval 60">
                <a:extLst>
                  <a:ext uri="{FF2B5EF4-FFF2-40B4-BE49-F238E27FC236}">
                    <a16:creationId xmlns:a16="http://schemas.microsoft.com/office/drawing/2014/main" id="{957DBFA5-6DF9-4469-91FE-9BCDC97A3E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400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196" name="Group 61">
              <a:extLst>
                <a:ext uri="{FF2B5EF4-FFF2-40B4-BE49-F238E27FC236}">
                  <a16:creationId xmlns:a16="http://schemas.microsoft.com/office/drawing/2014/main" id="{83ABAD41-49B0-464D-B18F-5F35922D90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9" y="2447"/>
              <a:ext cx="669" cy="380"/>
              <a:chOff x="2099" y="2447"/>
              <a:chExt cx="669" cy="380"/>
            </a:xfrm>
          </p:grpSpPr>
          <p:sp>
            <p:nvSpPr>
              <p:cNvPr id="6323" name="Freeform 62">
                <a:extLst>
                  <a:ext uri="{FF2B5EF4-FFF2-40B4-BE49-F238E27FC236}">
                    <a16:creationId xmlns:a16="http://schemas.microsoft.com/office/drawing/2014/main" id="{513A08D3-009A-4643-BCBB-B452F53F69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" y="2446"/>
                <a:ext cx="676" cy="393"/>
              </a:xfrm>
              <a:custGeom>
                <a:avLst/>
                <a:gdLst>
                  <a:gd name="T0" fmla="*/ 2229 w 2982"/>
                  <a:gd name="T1" fmla="*/ 550 h 1734"/>
                  <a:gd name="T2" fmla="*/ 2087 w 2982"/>
                  <a:gd name="T3" fmla="*/ 586 h 1734"/>
                  <a:gd name="T4" fmla="*/ 1873 w 2982"/>
                  <a:gd name="T5" fmla="*/ 659 h 1734"/>
                  <a:gd name="T6" fmla="*/ 1481 w 2982"/>
                  <a:gd name="T7" fmla="*/ 514 h 1734"/>
                  <a:gd name="T8" fmla="*/ 1303 w 2982"/>
                  <a:gd name="T9" fmla="*/ 296 h 1734"/>
                  <a:gd name="T10" fmla="*/ 1054 w 2982"/>
                  <a:gd name="T11" fmla="*/ 4 h 1734"/>
                  <a:gd name="T12" fmla="*/ 770 w 2982"/>
                  <a:gd name="T13" fmla="*/ 40 h 1734"/>
                  <a:gd name="T14" fmla="*/ 591 w 2982"/>
                  <a:gd name="T15" fmla="*/ 440 h 1734"/>
                  <a:gd name="T16" fmla="*/ 378 w 2982"/>
                  <a:gd name="T17" fmla="*/ 550 h 1734"/>
                  <a:gd name="T18" fmla="*/ 163 w 2982"/>
                  <a:gd name="T19" fmla="*/ 696 h 1734"/>
                  <a:gd name="T20" fmla="*/ 93 w 2982"/>
                  <a:gd name="T21" fmla="*/ 804 h 1734"/>
                  <a:gd name="T22" fmla="*/ 22 w 2982"/>
                  <a:gd name="T23" fmla="*/ 1023 h 1734"/>
                  <a:gd name="T24" fmla="*/ 57 w 2982"/>
                  <a:gd name="T25" fmla="*/ 1350 h 1734"/>
                  <a:gd name="T26" fmla="*/ 271 w 2982"/>
                  <a:gd name="T27" fmla="*/ 1423 h 1734"/>
                  <a:gd name="T28" fmla="*/ 1410 w 2982"/>
                  <a:gd name="T29" fmla="*/ 1387 h 1734"/>
                  <a:gd name="T30" fmla="*/ 2087 w 2982"/>
                  <a:gd name="T31" fmla="*/ 1678 h 1734"/>
                  <a:gd name="T32" fmla="*/ 2727 w 2982"/>
                  <a:gd name="T33" fmla="*/ 1569 h 1734"/>
                  <a:gd name="T34" fmla="*/ 2905 w 2982"/>
                  <a:gd name="T35" fmla="*/ 1132 h 1734"/>
                  <a:gd name="T36" fmla="*/ 2977 w 2982"/>
                  <a:gd name="T37" fmla="*/ 914 h 1734"/>
                  <a:gd name="T38" fmla="*/ 2692 w 2982"/>
                  <a:gd name="T39" fmla="*/ 368 h 1734"/>
                  <a:gd name="T40" fmla="*/ 2229 w 2982"/>
                  <a:gd name="T41" fmla="*/ 550 h 1734"/>
                  <a:gd name="T42" fmla="*/ 2229 w 2982"/>
                  <a:gd name="T43" fmla="*/ 550 h 17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982"/>
                  <a:gd name="T67" fmla="*/ 0 h 1734"/>
                  <a:gd name="T68" fmla="*/ 2982 w 2982"/>
                  <a:gd name="T69" fmla="*/ 1734 h 17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982" h="1734">
                    <a:moveTo>
                      <a:pt x="2229" y="550"/>
                    </a:moveTo>
                    <a:cubicBezTo>
                      <a:pt x="2180" y="563"/>
                      <a:pt x="2135" y="573"/>
                      <a:pt x="2087" y="586"/>
                    </a:cubicBezTo>
                    <a:cubicBezTo>
                      <a:pt x="2015" y="609"/>
                      <a:pt x="1873" y="659"/>
                      <a:pt x="1873" y="659"/>
                    </a:cubicBezTo>
                    <a:cubicBezTo>
                      <a:pt x="1708" y="627"/>
                      <a:pt x="1615" y="605"/>
                      <a:pt x="1481" y="514"/>
                    </a:cubicBezTo>
                    <a:cubicBezTo>
                      <a:pt x="1227" y="122"/>
                      <a:pt x="1623" y="713"/>
                      <a:pt x="1303" y="296"/>
                    </a:cubicBezTo>
                    <a:cubicBezTo>
                      <a:pt x="1081" y="0"/>
                      <a:pt x="1259" y="145"/>
                      <a:pt x="1054" y="4"/>
                    </a:cubicBezTo>
                    <a:cubicBezTo>
                      <a:pt x="961" y="17"/>
                      <a:pt x="858" y="4"/>
                      <a:pt x="770" y="40"/>
                    </a:cubicBezTo>
                    <a:cubicBezTo>
                      <a:pt x="644" y="91"/>
                      <a:pt x="689" y="341"/>
                      <a:pt x="591" y="440"/>
                    </a:cubicBezTo>
                    <a:cubicBezTo>
                      <a:pt x="471" y="563"/>
                      <a:pt x="507" y="478"/>
                      <a:pt x="378" y="550"/>
                    </a:cubicBezTo>
                    <a:cubicBezTo>
                      <a:pt x="302" y="591"/>
                      <a:pt x="163" y="696"/>
                      <a:pt x="163" y="696"/>
                    </a:cubicBezTo>
                    <a:cubicBezTo>
                      <a:pt x="141" y="732"/>
                      <a:pt x="111" y="764"/>
                      <a:pt x="93" y="804"/>
                    </a:cubicBezTo>
                    <a:cubicBezTo>
                      <a:pt x="61" y="872"/>
                      <a:pt x="22" y="1023"/>
                      <a:pt x="22" y="1023"/>
                    </a:cubicBezTo>
                    <a:cubicBezTo>
                      <a:pt x="35" y="1132"/>
                      <a:pt x="0" y="1259"/>
                      <a:pt x="57" y="1350"/>
                    </a:cubicBezTo>
                    <a:cubicBezTo>
                      <a:pt x="97" y="1414"/>
                      <a:pt x="271" y="1423"/>
                      <a:pt x="271" y="1423"/>
                    </a:cubicBezTo>
                    <a:cubicBezTo>
                      <a:pt x="663" y="1391"/>
                      <a:pt x="1018" y="1342"/>
                      <a:pt x="1410" y="1387"/>
                    </a:cubicBezTo>
                    <a:cubicBezTo>
                      <a:pt x="1660" y="1450"/>
                      <a:pt x="1851" y="1596"/>
                      <a:pt x="2087" y="1678"/>
                    </a:cubicBezTo>
                    <a:cubicBezTo>
                      <a:pt x="2139" y="1674"/>
                      <a:pt x="2598" y="1733"/>
                      <a:pt x="2727" y="1569"/>
                    </a:cubicBezTo>
                    <a:cubicBezTo>
                      <a:pt x="2803" y="1469"/>
                      <a:pt x="2870" y="1242"/>
                      <a:pt x="2905" y="1132"/>
                    </a:cubicBezTo>
                    <a:cubicBezTo>
                      <a:pt x="2927" y="1060"/>
                      <a:pt x="2977" y="914"/>
                      <a:pt x="2977" y="914"/>
                    </a:cubicBezTo>
                    <a:cubicBezTo>
                      <a:pt x="2941" y="605"/>
                      <a:pt x="2981" y="468"/>
                      <a:pt x="2692" y="368"/>
                    </a:cubicBezTo>
                    <a:cubicBezTo>
                      <a:pt x="2483" y="391"/>
                      <a:pt x="2327" y="354"/>
                      <a:pt x="2229" y="550"/>
                    </a:cubicBezTo>
                  </a:path>
                </a:pathLst>
              </a:custGeom>
              <a:solidFill>
                <a:srgbClr val="FFFF99">
                  <a:alpha val="50195"/>
                </a:srgbClr>
              </a:solidFill>
              <a:ln w="381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24" name="Freeform 63">
                <a:extLst>
                  <a:ext uri="{FF2B5EF4-FFF2-40B4-BE49-F238E27FC236}">
                    <a16:creationId xmlns:a16="http://schemas.microsoft.com/office/drawing/2014/main" id="{D42A1F79-7C84-4610-A3E7-6530DFDBD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4" y="2523"/>
                <a:ext cx="493" cy="258"/>
              </a:xfrm>
              <a:custGeom>
                <a:avLst/>
                <a:gdLst>
                  <a:gd name="T0" fmla="*/ 853 w 2175"/>
                  <a:gd name="T1" fmla="*/ 467 h 1136"/>
                  <a:gd name="T2" fmla="*/ 604 w 2175"/>
                  <a:gd name="T3" fmla="*/ 177 h 1136"/>
                  <a:gd name="T4" fmla="*/ 568 w 2175"/>
                  <a:gd name="T5" fmla="*/ 67 h 1136"/>
                  <a:gd name="T6" fmla="*/ 319 w 2175"/>
                  <a:gd name="T7" fmla="*/ 322 h 1136"/>
                  <a:gd name="T8" fmla="*/ 213 w 2175"/>
                  <a:gd name="T9" fmla="*/ 395 h 1136"/>
                  <a:gd name="T10" fmla="*/ 0 w 2175"/>
                  <a:gd name="T11" fmla="*/ 685 h 1136"/>
                  <a:gd name="T12" fmla="*/ 426 w 2175"/>
                  <a:gd name="T13" fmla="*/ 722 h 1136"/>
                  <a:gd name="T14" fmla="*/ 1209 w 2175"/>
                  <a:gd name="T15" fmla="*/ 758 h 1136"/>
                  <a:gd name="T16" fmla="*/ 1529 w 2175"/>
                  <a:gd name="T17" fmla="*/ 940 h 1136"/>
                  <a:gd name="T18" fmla="*/ 1956 w 2175"/>
                  <a:gd name="T19" fmla="*/ 1049 h 1136"/>
                  <a:gd name="T20" fmla="*/ 2063 w 2175"/>
                  <a:gd name="T21" fmla="*/ 1012 h 1136"/>
                  <a:gd name="T22" fmla="*/ 2133 w 2175"/>
                  <a:gd name="T23" fmla="*/ 795 h 1136"/>
                  <a:gd name="T24" fmla="*/ 1351 w 2175"/>
                  <a:gd name="T25" fmla="*/ 540 h 1136"/>
                  <a:gd name="T26" fmla="*/ 782 w 2175"/>
                  <a:gd name="T27" fmla="*/ 395 h 1136"/>
                  <a:gd name="T28" fmla="*/ 853 w 2175"/>
                  <a:gd name="T29" fmla="*/ 467 h 1136"/>
                  <a:gd name="T30" fmla="*/ 853 w 2175"/>
                  <a:gd name="T31" fmla="*/ 467 h 11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175"/>
                  <a:gd name="T49" fmla="*/ 0 h 1136"/>
                  <a:gd name="T50" fmla="*/ 2175 w 2175"/>
                  <a:gd name="T51" fmla="*/ 1136 h 11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175" h="1136">
                    <a:moveTo>
                      <a:pt x="853" y="467"/>
                    </a:moveTo>
                    <a:cubicBezTo>
                      <a:pt x="800" y="245"/>
                      <a:pt x="759" y="336"/>
                      <a:pt x="604" y="177"/>
                    </a:cubicBezTo>
                    <a:cubicBezTo>
                      <a:pt x="591" y="141"/>
                      <a:pt x="604" y="82"/>
                      <a:pt x="568" y="67"/>
                    </a:cubicBezTo>
                    <a:cubicBezTo>
                      <a:pt x="400" y="0"/>
                      <a:pt x="391" y="249"/>
                      <a:pt x="319" y="322"/>
                    </a:cubicBezTo>
                    <a:cubicBezTo>
                      <a:pt x="289" y="354"/>
                      <a:pt x="248" y="372"/>
                      <a:pt x="213" y="395"/>
                    </a:cubicBezTo>
                    <a:cubicBezTo>
                      <a:pt x="168" y="531"/>
                      <a:pt x="80" y="562"/>
                      <a:pt x="0" y="685"/>
                    </a:cubicBezTo>
                    <a:cubicBezTo>
                      <a:pt x="74" y="922"/>
                      <a:pt x="244" y="767"/>
                      <a:pt x="426" y="722"/>
                    </a:cubicBezTo>
                    <a:cubicBezTo>
                      <a:pt x="689" y="735"/>
                      <a:pt x="946" y="735"/>
                      <a:pt x="1209" y="758"/>
                    </a:cubicBezTo>
                    <a:cubicBezTo>
                      <a:pt x="1329" y="767"/>
                      <a:pt x="1529" y="940"/>
                      <a:pt x="1529" y="940"/>
                    </a:cubicBezTo>
                    <a:cubicBezTo>
                      <a:pt x="1653" y="1135"/>
                      <a:pt x="1720" y="1085"/>
                      <a:pt x="1956" y="1049"/>
                    </a:cubicBezTo>
                    <a:cubicBezTo>
                      <a:pt x="1992" y="1035"/>
                      <a:pt x="2040" y="1044"/>
                      <a:pt x="2063" y="1012"/>
                    </a:cubicBezTo>
                    <a:cubicBezTo>
                      <a:pt x="2107" y="949"/>
                      <a:pt x="2133" y="795"/>
                      <a:pt x="2133" y="795"/>
                    </a:cubicBezTo>
                    <a:cubicBezTo>
                      <a:pt x="2059" y="317"/>
                      <a:pt x="2174" y="604"/>
                      <a:pt x="1351" y="540"/>
                    </a:cubicBezTo>
                    <a:cubicBezTo>
                      <a:pt x="1209" y="531"/>
                      <a:pt x="924" y="344"/>
                      <a:pt x="782" y="395"/>
                    </a:cubicBezTo>
                    <a:cubicBezTo>
                      <a:pt x="750" y="404"/>
                      <a:pt x="831" y="444"/>
                      <a:pt x="853" y="467"/>
                    </a:cubicBezTo>
                  </a:path>
                </a:pathLst>
              </a:custGeom>
              <a:solidFill>
                <a:srgbClr val="FF00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197" name="Group 64">
              <a:extLst>
                <a:ext uri="{FF2B5EF4-FFF2-40B4-BE49-F238E27FC236}">
                  <a16:creationId xmlns:a16="http://schemas.microsoft.com/office/drawing/2014/main" id="{6E4A7493-33E8-4184-BBCB-D780303784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784"/>
              <a:ext cx="239" cy="239"/>
              <a:chOff x="2256" y="2784"/>
              <a:chExt cx="239" cy="239"/>
            </a:xfrm>
          </p:grpSpPr>
          <p:sp>
            <p:nvSpPr>
              <p:cNvPr id="6321" name="Oval 65">
                <a:extLst>
                  <a:ext uri="{FF2B5EF4-FFF2-40B4-BE49-F238E27FC236}">
                    <a16:creationId xmlns:a16="http://schemas.microsoft.com/office/drawing/2014/main" id="{8754A6F1-E458-4E1B-B21B-1319ADF400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2784"/>
                <a:ext cx="240" cy="240"/>
              </a:xfrm>
              <a:prstGeom prst="ellipse">
                <a:avLst/>
              </a:prstGeom>
              <a:solidFill>
                <a:srgbClr val="3366FF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22" name="Oval 66">
                <a:extLst>
                  <a:ext uri="{FF2B5EF4-FFF2-40B4-BE49-F238E27FC236}">
                    <a16:creationId xmlns:a16="http://schemas.microsoft.com/office/drawing/2014/main" id="{2C6ABA3C-3479-46AB-B698-0C6FBE5CBF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2880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198" name="Group 67">
              <a:extLst>
                <a:ext uri="{FF2B5EF4-FFF2-40B4-BE49-F238E27FC236}">
                  <a16:creationId xmlns:a16="http://schemas.microsoft.com/office/drawing/2014/main" id="{93B7F2DB-E8C4-4A9B-A6E6-F12A9E7884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2448"/>
              <a:ext cx="239" cy="239"/>
              <a:chOff x="1488" y="2448"/>
              <a:chExt cx="239" cy="239"/>
            </a:xfrm>
          </p:grpSpPr>
          <p:sp>
            <p:nvSpPr>
              <p:cNvPr id="6319" name="Oval 68">
                <a:extLst>
                  <a:ext uri="{FF2B5EF4-FFF2-40B4-BE49-F238E27FC236}">
                    <a16:creationId xmlns:a16="http://schemas.microsoft.com/office/drawing/2014/main" id="{90628C72-6F38-4FA8-A4BA-9EF3D5A802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448"/>
                <a:ext cx="240" cy="240"/>
              </a:xfrm>
              <a:prstGeom prst="ellipse">
                <a:avLst/>
              </a:prstGeom>
              <a:solidFill>
                <a:srgbClr val="3366FF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20" name="Oval 69">
                <a:extLst>
                  <a:ext uri="{FF2B5EF4-FFF2-40B4-BE49-F238E27FC236}">
                    <a16:creationId xmlns:a16="http://schemas.microsoft.com/office/drawing/2014/main" id="{AD23E187-AF2F-4F62-B4DA-5EE69CF78F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544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199" name="Group 70">
              <a:extLst>
                <a:ext uri="{FF2B5EF4-FFF2-40B4-BE49-F238E27FC236}">
                  <a16:creationId xmlns:a16="http://schemas.microsoft.com/office/drawing/2014/main" id="{22ABB6F0-A74D-451D-8658-5747B061FB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1920"/>
              <a:ext cx="239" cy="240"/>
              <a:chOff x="1488" y="1920"/>
              <a:chExt cx="239" cy="240"/>
            </a:xfrm>
          </p:grpSpPr>
          <p:sp>
            <p:nvSpPr>
              <p:cNvPr id="6317" name="Oval 71">
                <a:extLst>
                  <a:ext uri="{FF2B5EF4-FFF2-40B4-BE49-F238E27FC236}">
                    <a16:creationId xmlns:a16="http://schemas.microsoft.com/office/drawing/2014/main" id="{17FC099A-D430-4E13-8AD3-D41EADD48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1920"/>
                <a:ext cx="240" cy="240"/>
              </a:xfrm>
              <a:prstGeom prst="ellipse">
                <a:avLst/>
              </a:prstGeom>
              <a:solidFill>
                <a:srgbClr val="3366FF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18" name="Oval 72">
                <a:extLst>
                  <a:ext uri="{FF2B5EF4-FFF2-40B4-BE49-F238E27FC236}">
                    <a16:creationId xmlns:a16="http://schemas.microsoft.com/office/drawing/2014/main" id="{C72B8A3C-B09C-41AB-AA03-AAE849653A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016"/>
                <a:ext cx="48" cy="49"/>
              </a:xfrm>
              <a:prstGeom prst="ellipse">
                <a:avLst/>
              </a:prstGeom>
              <a:solidFill>
                <a:srgbClr val="0000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00" name="Group 73">
              <a:extLst>
                <a:ext uri="{FF2B5EF4-FFF2-40B4-BE49-F238E27FC236}">
                  <a16:creationId xmlns:a16="http://schemas.microsoft.com/office/drawing/2014/main" id="{03898B6D-BE72-4768-9436-9EAD7502D9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6" y="1779"/>
              <a:ext cx="480" cy="609"/>
              <a:chOff x="1136" y="1779"/>
              <a:chExt cx="480" cy="609"/>
            </a:xfrm>
          </p:grpSpPr>
          <p:sp>
            <p:nvSpPr>
              <p:cNvPr id="6315" name="Freeform 74">
                <a:extLst>
                  <a:ext uri="{FF2B5EF4-FFF2-40B4-BE49-F238E27FC236}">
                    <a16:creationId xmlns:a16="http://schemas.microsoft.com/office/drawing/2014/main" id="{9D8D2CA9-4C90-459A-A965-FFB85E00D4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0" y="1779"/>
                <a:ext cx="496" cy="614"/>
              </a:xfrm>
              <a:custGeom>
                <a:avLst/>
                <a:gdLst>
                  <a:gd name="T0" fmla="*/ 1762 w 2187"/>
                  <a:gd name="T1" fmla="*/ 1770 h 2709"/>
                  <a:gd name="T2" fmla="*/ 1663 w 2187"/>
                  <a:gd name="T3" fmla="*/ 1662 h 2709"/>
                  <a:gd name="T4" fmla="*/ 1499 w 2187"/>
                  <a:gd name="T5" fmla="*/ 1507 h 2709"/>
                  <a:gd name="T6" fmla="*/ 1443 w 2187"/>
                  <a:gd name="T7" fmla="*/ 1093 h 2709"/>
                  <a:gd name="T8" fmla="*/ 1553 w 2187"/>
                  <a:gd name="T9" fmla="*/ 833 h 2709"/>
                  <a:gd name="T10" fmla="*/ 1694 w 2187"/>
                  <a:gd name="T11" fmla="*/ 477 h 2709"/>
                  <a:gd name="T12" fmla="*/ 1529 w 2187"/>
                  <a:gd name="T13" fmla="*/ 243 h 2709"/>
                  <a:gd name="T14" fmla="*/ 1092 w 2187"/>
                  <a:gd name="T15" fmla="*/ 273 h 2709"/>
                  <a:gd name="T16" fmla="*/ 895 w 2187"/>
                  <a:gd name="T17" fmla="*/ 136 h 2709"/>
                  <a:gd name="T18" fmla="*/ 665 w 2187"/>
                  <a:gd name="T19" fmla="*/ 14 h 2709"/>
                  <a:gd name="T20" fmla="*/ 537 w 2187"/>
                  <a:gd name="T21" fmla="*/ 3 h 2709"/>
                  <a:gd name="T22" fmla="*/ 310 w 2187"/>
                  <a:gd name="T23" fmla="*/ 43 h 2709"/>
                  <a:gd name="T24" fmla="*/ 38 w 2187"/>
                  <a:gd name="T25" fmla="*/ 227 h 2709"/>
                  <a:gd name="T26" fmla="*/ 74 w 2187"/>
                  <a:gd name="T27" fmla="*/ 449 h 2709"/>
                  <a:gd name="T28" fmla="*/ 639 w 2187"/>
                  <a:gd name="T29" fmla="*/ 1439 h 2709"/>
                  <a:gd name="T30" fmla="*/ 698 w 2187"/>
                  <a:gd name="T31" fmla="*/ 2173 h 2709"/>
                  <a:gd name="T32" fmla="*/ 1094 w 2187"/>
                  <a:gd name="T33" fmla="*/ 2688 h 2709"/>
                  <a:gd name="T34" fmla="*/ 1564 w 2187"/>
                  <a:gd name="T35" fmla="*/ 2640 h 2709"/>
                  <a:gd name="T36" fmla="*/ 1790 w 2187"/>
                  <a:gd name="T37" fmla="*/ 2602 h 2709"/>
                  <a:gd name="T38" fmla="*/ 2139 w 2187"/>
                  <a:gd name="T39" fmla="*/ 2094 h 2709"/>
                  <a:gd name="T40" fmla="*/ 1762 w 2187"/>
                  <a:gd name="T41" fmla="*/ 1770 h 2709"/>
                  <a:gd name="T42" fmla="*/ 1762 w 2187"/>
                  <a:gd name="T43" fmla="*/ 1770 h 270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187"/>
                  <a:gd name="T67" fmla="*/ 0 h 2709"/>
                  <a:gd name="T68" fmla="*/ 2187 w 2187"/>
                  <a:gd name="T69" fmla="*/ 2709 h 270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187" h="2709">
                    <a:moveTo>
                      <a:pt x="1762" y="1770"/>
                    </a:moveTo>
                    <a:cubicBezTo>
                      <a:pt x="1727" y="1733"/>
                      <a:pt x="1697" y="1698"/>
                      <a:pt x="1663" y="1662"/>
                    </a:cubicBezTo>
                    <a:cubicBezTo>
                      <a:pt x="1609" y="1609"/>
                      <a:pt x="1499" y="1507"/>
                      <a:pt x="1499" y="1507"/>
                    </a:cubicBezTo>
                    <a:cubicBezTo>
                      <a:pt x="1450" y="1346"/>
                      <a:pt x="1425" y="1254"/>
                      <a:pt x="1443" y="1093"/>
                    </a:cubicBezTo>
                    <a:cubicBezTo>
                      <a:pt x="1671" y="685"/>
                      <a:pt x="1334" y="1311"/>
                      <a:pt x="1553" y="833"/>
                    </a:cubicBezTo>
                    <a:cubicBezTo>
                      <a:pt x="1710" y="499"/>
                      <a:pt x="1665" y="724"/>
                      <a:pt x="1694" y="477"/>
                    </a:cubicBezTo>
                    <a:cubicBezTo>
                      <a:pt x="1639" y="401"/>
                      <a:pt x="1602" y="304"/>
                      <a:pt x="1529" y="243"/>
                    </a:cubicBezTo>
                    <a:cubicBezTo>
                      <a:pt x="1425" y="156"/>
                      <a:pt x="1225" y="313"/>
                      <a:pt x="1092" y="273"/>
                    </a:cubicBezTo>
                    <a:cubicBezTo>
                      <a:pt x="927" y="224"/>
                      <a:pt x="1019" y="216"/>
                      <a:pt x="895" y="136"/>
                    </a:cubicBezTo>
                    <a:cubicBezTo>
                      <a:pt x="823" y="88"/>
                      <a:pt x="665" y="14"/>
                      <a:pt x="665" y="14"/>
                    </a:cubicBezTo>
                    <a:cubicBezTo>
                      <a:pt x="623" y="12"/>
                      <a:pt x="581" y="0"/>
                      <a:pt x="537" y="3"/>
                    </a:cubicBezTo>
                    <a:cubicBezTo>
                      <a:pt x="462" y="6"/>
                      <a:pt x="310" y="43"/>
                      <a:pt x="310" y="43"/>
                    </a:cubicBezTo>
                    <a:cubicBezTo>
                      <a:pt x="220" y="105"/>
                      <a:pt x="92" y="134"/>
                      <a:pt x="38" y="227"/>
                    </a:cubicBezTo>
                    <a:cubicBezTo>
                      <a:pt x="0" y="292"/>
                      <a:pt x="74" y="449"/>
                      <a:pt x="74" y="449"/>
                    </a:cubicBezTo>
                    <a:cubicBezTo>
                      <a:pt x="285" y="780"/>
                      <a:pt x="495" y="1071"/>
                      <a:pt x="639" y="1439"/>
                    </a:cubicBezTo>
                    <a:cubicBezTo>
                      <a:pt x="700" y="1689"/>
                      <a:pt x="660" y="1926"/>
                      <a:pt x="698" y="2173"/>
                    </a:cubicBezTo>
                    <a:cubicBezTo>
                      <a:pt x="726" y="2217"/>
                      <a:pt x="889" y="2650"/>
                      <a:pt x="1094" y="2688"/>
                    </a:cubicBezTo>
                    <a:cubicBezTo>
                      <a:pt x="1218" y="2708"/>
                      <a:pt x="1450" y="2661"/>
                      <a:pt x="1564" y="2640"/>
                    </a:cubicBezTo>
                    <a:cubicBezTo>
                      <a:pt x="1638" y="2626"/>
                      <a:pt x="1790" y="2602"/>
                      <a:pt x="1790" y="2602"/>
                    </a:cubicBezTo>
                    <a:cubicBezTo>
                      <a:pt x="2046" y="2425"/>
                      <a:pt x="2186" y="2397"/>
                      <a:pt x="2139" y="2094"/>
                    </a:cubicBezTo>
                    <a:cubicBezTo>
                      <a:pt x="2021" y="1921"/>
                      <a:pt x="1981" y="1765"/>
                      <a:pt x="1762" y="1770"/>
                    </a:cubicBezTo>
                  </a:path>
                </a:pathLst>
              </a:custGeom>
              <a:solidFill>
                <a:srgbClr val="FFFF99">
                  <a:alpha val="50195"/>
                </a:srgbClr>
              </a:solidFill>
              <a:ln w="381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16" name="Freeform 75">
                <a:extLst>
                  <a:ext uri="{FF2B5EF4-FFF2-40B4-BE49-F238E27FC236}">
                    <a16:creationId xmlns:a16="http://schemas.microsoft.com/office/drawing/2014/main" id="{EFB58FD0-B5FD-40AC-8946-31612F2A99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1" y="1881"/>
                <a:ext cx="332" cy="450"/>
              </a:xfrm>
              <a:custGeom>
                <a:avLst/>
                <a:gdLst>
                  <a:gd name="T0" fmla="*/ 767 w 1465"/>
                  <a:gd name="T1" fmla="*/ 651 h 1986"/>
                  <a:gd name="T2" fmla="*/ 906 w 1465"/>
                  <a:gd name="T3" fmla="*/ 296 h 1986"/>
                  <a:gd name="T4" fmla="*/ 987 w 1465"/>
                  <a:gd name="T5" fmla="*/ 212 h 1986"/>
                  <a:gd name="T6" fmla="*/ 645 w 1465"/>
                  <a:gd name="T7" fmla="*/ 112 h 1986"/>
                  <a:gd name="T8" fmla="*/ 531 w 1465"/>
                  <a:gd name="T9" fmla="*/ 52 h 1986"/>
                  <a:gd name="T10" fmla="*/ 175 w 1465"/>
                  <a:gd name="T11" fmla="*/ 0 h 1986"/>
                  <a:gd name="T12" fmla="*/ 341 w 1465"/>
                  <a:gd name="T13" fmla="*/ 393 h 1986"/>
                  <a:gd name="T14" fmla="*/ 676 w 1465"/>
                  <a:gd name="T15" fmla="*/ 1102 h 1986"/>
                  <a:gd name="T16" fmla="*/ 665 w 1465"/>
                  <a:gd name="T17" fmla="*/ 1470 h 1986"/>
                  <a:gd name="T18" fmla="*/ 769 w 1465"/>
                  <a:gd name="T19" fmla="*/ 1898 h 1986"/>
                  <a:gd name="T20" fmla="*/ 851 w 1465"/>
                  <a:gd name="T21" fmla="*/ 1976 h 1986"/>
                  <a:gd name="T22" fmla="*/ 1076 w 1465"/>
                  <a:gd name="T23" fmla="*/ 1936 h 1986"/>
                  <a:gd name="T24" fmla="*/ 935 w 1465"/>
                  <a:gd name="T25" fmla="*/ 1126 h 1986"/>
                  <a:gd name="T26" fmla="*/ 797 w 1465"/>
                  <a:gd name="T27" fmla="*/ 555 h 1986"/>
                  <a:gd name="T28" fmla="*/ 767 w 1465"/>
                  <a:gd name="T29" fmla="*/ 651 h 1986"/>
                  <a:gd name="T30" fmla="*/ 767 w 1465"/>
                  <a:gd name="T31" fmla="*/ 651 h 198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65"/>
                  <a:gd name="T49" fmla="*/ 0 h 1986"/>
                  <a:gd name="T50" fmla="*/ 1465 w 1465"/>
                  <a:gd name="T51" fmla="*/ 1986 h 198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65" h="1986">
                    <a:moveTo>
                      <a:pt x="767" y="651"/>
                    </a:moveTo>
                    <a:cubicBezTo>
                      <a:pt x="938" y="501"/>
                      <a:pt x="838" y="507"/>
                      <a:pt x="906" y="296"/>
                    </a:cubicBezTo>
                    <a:cubicBezTo>
                      <a:pt x="932" y="267"/>
                      <a:pt x="990" y="251"/>
                      <a:pt x="987" y="212"/>
                    </a:cubicBezTo>
                    <a:cubicBezTo>
                      <a:pt x="967" y="32"/>
                      <a:pt x="743" y="141"/>
                      <a:pt x="645" y="112"/>
                    </a:cubicBezTo>
                    <a:cubicBezTo>
                      <a:pt x="602" y="100"/>
                      <a:pt x="567" y="72"/>
                      <a:pt x="531" y="52"/>
                    </a:cubicBezTo>
                    <a:cubicBezTo>
                      <a:pt x="389" y="76"/>
                      <a:pt x="321" y="13"/>
                      <a:pt x="175" y="0"/>
                    </a:cubicBezTo>
                    <a:cubicBezTo>
                      <a:pt x="0" y="176"/>
                      <a:pt x="216" y="254"/>
                      <a:pt x="341" y="393"/>
                    </a:cubicBezTo>
                    <a:cubicBezTo>
                      <a:pt x="453" y="632"/>
                      <a:pt x="573" y="859"/>
                      <a:pt x="676" y="1102"/>
                    </a:cubicBezTo>
                    <a:cubicBezTo>
                      <a:pt x="724" y="1212"/>
                      <a:pt x="665" y="1470"/>
                      <a:pt x="665" y="1470"/>
                    </a:cubicBezTo>
                    <a:cubicBezTo>
                      <a:pt x="551" y="1671"/>
                      <a:pt x="626" y="1707"/>
                      <a:pt x="769" y="1898"/>
                    </a:cubicBezTo>
                    <a:cubicBezTo>
                      <a:pt x="798" y="1924"/>
                      <a:pt x="812" y="1970"/>
                      <a:pt x="851" y="1976"/>
                    </a:cubicBezTo>
                    <a:cubicBezTo>
                      <a:pt x="928" y="1985"/>
                      <a:pt x="1076" y="1936"/>
                      <a:pt x="1076" y="1936"/>
                    </a:cubicBezTo>
                    <a:cubicBezTo>
                      <a:pt x="1464" y="1647"/>
                      <a:pt x="1264" y="1883"/>
                      <a:pt x="935" y="1126"/>
                    </a:cubicBezTo>
                    <a:cubicBezTo>
                      <a:pt x="877" y="996"/>
                      <a:pt x="908" y="657"/>
                      <a:pt x="797" y="555"/>
                    </a:cubicBezTo>
                    <a:cubicBezTo>
                      <a:pt x="774" y="531"/>
                      <a:pt x="777" y="621"/>
                      <a:pt x="767" y="651"/>
                    </a:cubicBezTo>
                  </a:path>
                </a:pathLst>
              </a:custGeom>
              <a:solidFill>
                <a:srgbClr val="FF00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01" name="Group 76">
              <a:extLst>
                <a:ext uri="{FF2B5EF4-FFF2-40B4-BE49-F238E27FC236}">
                  <a16:creationId xmlns:a16="http://schemas.microsoft.com/office/drawing/2014/main" id="{E3D79B80-8EC0-4EBE-863F-A3590D163E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1680"/>
              <a:ext cx="240" cy="239"/>
              <a:chOff x="1536" y="1680"/>
              <a:chExt cx="240" cy="239"/>
            </a:xfrm>
          </p:grpSpPr>
          <p:sp>
            <p:nvSpPr>
              <p:cNvPr id="6313" name="Oval 77">
                <a:extLst>
                  <a:ext uri="{FF2B5EF4-FFF2-40B4-BE49-F238E27FC236}">
                    <a16:creationId xmlns:a16="http://schemas.microsoft.com/office/drawing/2014/main" id="{BAD116F6-D24E-423B-9529-F938A215AB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1680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14" name="Oval 78">
                <a:extLst>
                  <a:ext uri="{FF2B5EF4-FFF2-40B4-BE49-F238E27FC236}">
                    <a16:creationId xmlns:a16="http://schemas.microsoft.com/office/drawing/2014/main" id="{0F1A0F8F-F387-4B80-89BD-48BB5DE68F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776"/>
                <a:ext cx="49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02" name="Group 79">
              <a:extLst>
                <a:ext uri="{FF2B5EF4-FFF2-40B4-BE49-F238E27FC236}">
                  <a16:creationId xmlns:a16="http://schemas.microsoft.com/office/drawing/2014/main" id="{8708FC46-E1A1-45DC-82F2-72A0A11F0A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2400"/>
              <a:ext cx="240" cy="239"/>
              <a:chOff x="1248" y="2400"/>
              <a:chExt cx="240" cy="239"/>
            </a:xfrm>
          </p:grpSpPr>
          <p:sp>
            <p:nvSpPr>
              <p:cNvPr id="6311" name="Oval 80">
                <a:extLst>
                  <a:ext uri="{FF2B5EF4-FFF2-40B4-BE49-F238E27FC236}">
                    <a16:creationId xmlns:a16="http://schemas.microsoft.com/office/drawing/2014/main" id="{0DC54685-C2D7-49A8-A276-56CBC64785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400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12" name="Oval 81">
                <a:extLst>
                  <a:ext uri="{FF2B5EF4-FFF2-40B4-BE49-F238E27FC236}">
                    <a16:creationId xmlns:a16="http://schemas.microsoft.com/office/drawing/2014/main" id="{C3915999-165F-42E6-A2CC-F1AC0C20DD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496"/>
                <a:ext cx="49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03" name="Group 82">
              <a:extLst>
                <a:ext uri="{FF2B5EF4-FFF2-40B4-BE49-F238E27FC236}">
                  <a16:creationId xmlns:a16="http://schemas.microsoft.com/office/drawing/2014/main" id="{A08E466B-2614-4696-923B-762EC7BA1F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2256"/>
              <a:ext cx="239" cy="239"/>
              <a:chOff x="1056" y="2256"/>
              <a:chExt cx="239" cy="239"/>
            </a:xfrm>
          </p:grpSpPr>
          <p:sp>
            <p:nvSpPr>
              <p:cNvPr id="6309" name="Oval 83">
                <a:extLst>
                  <a:ext uri="{FF2B5EF4-FFF2-40B4-BE49-F238E27FC236}">
                    <a16:creationId xmlns:a16="http://schemas.microsoft.com/office/drawing/2014/main" id="{60DE6C2E-5415-4FE1-BDC8-1683B36C62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2256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10" name="Oval 84">
                <a:extLst>
                  <a:ext uri="{FF2B5EF4-FFF2-40B4-BE49-F238E27FC236}">
                    <a16:creationId xmlns:a16="http://schemas.microsoft.com/office/drawing/2014/main" id="{E308F54E-32C9-4680-BA4F-12E0408FC8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04" name="Group 85">
              <a:extLst>
                <a:ext uri="{FF2B5EF4-FFF2-40B4-BE49-F238E27FC236}">
                  <a16:creationId xmlns:a16="http://schemas.microsoft.com/office/drawing/2014/main" id="{E38E11C3-F53D-4A9A-922D-10DB262AF2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016"/>
              <a:ext cx="239" cy="239"/>
              <a:chOff x="1008" y="2016"/>
              <a:chExt cx="239" cy="239"/>
            </a:xfrm>
          </p:grpSpPr>
          <p:sp>
            <p:nvSpPr>
              <p:cNvPr id="6307" name="Oval 86">
                <a:extLst>
                  <a:ext uri="{FF2B5EF4-FFF2-40B4-BE49-F238E27FC236}">
                    <a16:creationId xmlns:a16="http://schemas.microsoft.com/office/drawing/2014/main" id="{511009AC-D588-493A-A841-65CED6B0F9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016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08" name="Oval 87">
                <a:extLst>
                  <a:ext uri="{FF2B5EF4-FFF2-40B4-BE49-F238E27FC236}">
                    <a16:creationId xmlns:a16="http://schemas.microsoft.com/office/drawing/2014/main" id="{BB8EFDF9-E265-44BD-95A7-3B20938C6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2112"/>
                <a:ext cx="48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05" name="Group 88">
              <a:extLst>
                <a:ext uri="{FF2B5EF4-FFF2-40B4-BE49-F238E27FC236}">
                  <a16:creationId xmlns:a16="http://schemas.microsoft.com/office/drawing/2014/main" id="{3DED73AC-C3EB-4DA6-B6B0-A379E80DCB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1776"/>
              <a:ext cx="239" cy="239"/>
              <a:chOff x="912" y="1776"/>
              <a:chExt cx="239" cy="239"/>
            </a:xfrm>
          </p:grpSpPr>
          <p:sp>
            <p:nvSpPr>
              <p:cNvPr id="6305" name="Oval 89">
                <a:extLst>
                  <a:ext uri="{FF2B5EF4-FFF2-40B4-BE49-F238E27FC236}">
                    <a16:creationId xmlns:a16="http://schemas.microsoft.com/office/drawing/2014/main" id="{D6A78311-0580-4632-B4E5-9D19BA84FC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1776"/>
                <a:ext cx="240" cy="240"/>
              </a:xfrm>
              <a:prstGeom prst="ellipse">
                <a:avLst/>
              </a:prstGeom>
              <a:solidFill>
                <a:srgbClr val="3366FF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06" name="Oval 90">
                <a:extLst>
                  <a:ext uri="{FF2B5EF4-FFF2-40B4-BE49-F238E27FC236}">
                    <a16:creationId xmlns:a16="http://schemas.microsoft.com/office/drawing/2014/main" id="{982D5F7B-E482-429F-A348-EB8D44B94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1872"/>
                <a:ext cx="48" cy="49"/>
              </a:xfrm>
              <a:prstGeom prst="ellipse">
                <a:avLst/>
              </a:prstGeom>
              <a:solidFill>
                <a:srgbClr val="0000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06" name="Group 91">
              <a:extLst>
                <a:ext uri="{FF2B5EF4-FFF2-40B4-BE49-F238E27FC236}">
                  <a16:creationId xmlns:a16="http://schemas.microsoft.com/office/drawing/2014/main" id="{C4FF4580-4B9C-4FDE-AEC7-3C530A78D8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1584"/>
              <a:ext cx="239" cy="239"/>
              <a:chOff x="1248" y="1584"/>
              <a:chExt cx="239" cy="239"/>
            </a:xfrm>
          </p:grpSpPr>
          <p:sp>
            <p:nvSpPr>
              <p:cNvPr id="6303" name="Oval 92">
                <a:extLst>
                  <a:ext uri="{FF2B5EF4-FFF2-40B4-BE49-F238E27FC236}">
                    <a16:creationId xmlns:a16="http://schemas.microsoft.com/office/drawing/2014/main" id="{F9C77690-8A95-498D-A08C-2B9D94B855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1584"/>
                <a:ext cx="240" cy="240"/>
              </a:xfrm>
              <a:prstGeom prst="ellipse">
                <a:avLst/>
              </a:prstGeom>
              <a:solidFill>
                <a:srgbClr val="3366FF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04" name="Oval 93">
                <a:extLst>
                  <a:ext uri="{FF2B5EF4-FFF2-40B4-BE49-F238E27FC236}">
                    <a16:creationId xmlns:a16="http://schemas.microsoft.com/office/drawing/2014/main" id="{BD5B4613-0D06-4E7F-B797-DAC75E7D2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07" name="Group 94">
              <a:extLst>
                <a:ext uri="{FF2B5EF4-FFF2-40B4-BE49-F238E27FC236}">
                  <a16:creationId xmlns:a16="http://schemas.microsoft.com/office/drawing/2014/main" id="{9745A78D-D145-480E-88A1-80959CF2E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2496"/>
              <a:ext cx="240" cy="240"/>
              <a:chOff x="960" y="2496"/>
              <a:chExt cx="240" cy="240"/>
            </a:xfrm>
          </p:grpSpPr>
          <p:sp>
            <p:nvSpPr>
              <p:cNvPr id="6301" name="Oval 95">
                <a:extLst>
                  <a:ext uri="{FF2B5EF4-FFF2-40B4-BE49-F238E27FC236}">
                    <a16:creationId xmlns:a16="http://schemas.microsoft.com/office/drawing/2014/main" id="{2C24EDD2-DE21-47DF-A89E-7B4E90918F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496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02" name="Oval 96">
                <a:extLst>
                  <a:ext uri="{FF2B5EF4-FFF2-40B4-BE49-F238E27FC236}">
                    <a16:creationId xmlns:a16="http://schemas.microsoft.com/office/drawing/2014/main" id="{CB049ADC-CE34-4CC5-80B9-096115682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2592"/>
                <a:ext cx="49" cy="49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08" name="Group 97">
              <a:extLst>
                <a:ext uri="{FF2B5EF4-FFF2-40B4-BE49-F238E27FC236}">
                  <a16:creationId xmlns:a16="http://schemas.microsoft.com/office/drawing/2014/main" id="{B10E33A4-5070-4CDD-91BF-37A798CEA5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2640"/>
              <a:ext cx="239" cy="240"/>
              <a:chOff x="1152" y="2640"/>
              <a:chExt cx="239" cy="240"/>
            </a:xfrm>
          </p:grpSpPr>
          <p:sp>
            <p:nvSpPr>
              <p:cNvPr id="6299" name="Oval 98">
                <a:extLst>
                  <a:ext uri="{FF2B5EF4-FFF2-40B4-BE49-F238E27FC236}">
                    <a16:creationId xmlns:a16="http://schemas.microsoft.com/office/drawing/2014/main" id="{7F2ED1E6-0819-42B1-A225-AD2FA8CCD9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640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300" name="Oval 99">
                <a:extLst>
                  <a:ext uri="{FF2B5EF4-FFF2-40B4-BE49-F238E27FC236}">
                    <a16:creationId xmlns:a16="http://schemas.microsoft.com/office/drawing/2014/main" id="{FFD77D91-37C0-4508-A358-E9A963AFA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736"/>
                <a:ext cx="48" cy="49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09" name="Group 100">
              <a:extLst>
                <a:ext uri="{FF2B5EF4-FFF2-40B4-BE49-F238E27FC236}">
                  <a16:creationId xmlns:a16="http://schemas.microsoft.com/office/drawing/2014/main" id="{44589EE7-BEF5-471B-B23E-ED19C88572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2688"/>
              <a:ext cx="240" cy="239"/>
              <a:chOff x="1392" y="2688"/>
              <a:chExt cx="240" cy="239"/>
            </a:xfrm>
          </p:grpSpPr>
          <p:sp>
            <p:nvSpPr>
              <p:cNvPr id="6297" name="Oval 101">
                <a:extLst>
                  <a:ext uri="{FF2B5EF4-FFF2-40B4-BE49-F238E27FC236}">
                    <a16:creationId xmlns:a16="http://schemas.microsoft.com/office/drawing/2014/main" id="{507F382E-988A-4281-9CDF-3399C5F6D4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88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98" name="Oval 102">
                <a:extLst>
                  <a:ext uri="{FF2B5EF4-FFF2-40B4-BE49-F238E27FC236}">
                    <a16:creationId xmlns:a16="http://schemas.microsoft.com/office/drawing/2014/main" id="{292DE2A7-A1DF-4A27-A7FE-AD11E4ECD5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49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10" name="Group 103">
              <a:extLst>
                <a:ext uri="{FF2B5EF4-FFF2-40B4-BE49-F238E27FC236}">
                  <a16:creationId xmlns:a16="http://schemas.microsoft.com/office/drawing/2014/main" id="{0DAB47F9-C762-440E-9480-7C8653DE40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880"/>
              <a:ext cx="239" cy="239"/>
              <a:chOff x="1536" y="2880"/>
              <a:chExt cx="239" cy="239"/>
            </a:xfrm>
          </p:grpSpPr>
          <p:sp>
            <p:nvSpPr>
              <p:cNvPr id="6295" name="Oval 104">
                <a:extLst>
                  <a:ext uri="{FF2B5EF4-FFF2-40B4-BE49-F238E27FC236}">
                    <a16:creationId xmlns:a16="http://schemas.microsoft.com/office/drawing/2014/main" id="{7492FC16-BF04-4B19-9BE1-B3AC71172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880"/>
                <a:ext cx="240" cy="240"/>
              </a:xfrm>
              <a:prstGeom prst="ellipse">
                <a:avLst/>
              </a:prstGeom>
              <a:solidFill>
                <a:srgbClr val="3366FF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96" name="Oval 105">
                <a:extLst>
                  <a:ext uri="{FF2B5EF4-FFF2-40B4-BE49-F238E27FC236}">
                    <a16:creationId xmlns:a16="http://schemas.microsoft.com/office/drawing/2014/main" id="{2FB85539-648B-4DDD-8529-E6DD47545C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976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11" name="Group 106">
              <a:extLst>
                <a:ext uri="{FF2B5EF4-FFF2-40B4-BE49-F238E27FC236}">
                  <a16:creationId xmlns:a16="http://schemas.microsoft.com/office/drawing/2014/main" id="{3DA3CC74-7567-47E7-8FD7-292489C505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2688"/>
              <a:ext cx="239" cy="239"/>
              <a:chOff x="2736" y="2688"/>
              <a:chExt cx="239" cy="239"/>
            </a:xfrm>
          </p:grpSpPr>
          <p:sp>
            <p:nvSpPr>
              <p:cNvPr id="6293" name="Oval 107">
                <a:extLst>
                  <a:ext uri="{FF2B5EF4-FFF2-40B4-BE49-F238E27FC236}">
                    <a16:creationId xmlns:a16="http://schemas.microsoft.com/office/drawing/2014/main" id="{21AF0CF4-B4EF-49A7-82E0-78BCF3B4A7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2688"/>
                <a:ext cx="240" cy="240"/>
              </a:xfrm>
              <a:prstGeom prst="ellipse">
                <a:avLst/>
              </a:prstGeom>
              <a:solidFill>
                <a:srgbClr val="3366FF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94" name="Oval 108">
                <a:extLst>
                  <a:ext uri="{FF2B5EF4-FFF2-40B4-BE49-F238E27FC236}">
                    <a16:creationId xmlns:a16="http://schemas.microsoft.com/office/drawing/2014/main" id="{5C4A39AD-8601-489F-918C-26F1E26B94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2784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12" name="Group 109">
              <a:extLst>
                <a:ext uri="{FF2B5EF4-FFF2-40B4-BE49-F238E27FC236}">
                  <a16:creationId xmlns:a16="http://schemas.microsoft.com/office/drawing/2014/main" id="{E513F61E-5FC9-412F-B571-64427D8FAF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6" y="2832"/>
              <a:ext cx="239" cy="239"/>
              <a:chOff x="2496" y="2832"/>
              <a:chExt cx="239" cy="239"/>
            </a:xfrm>
          </p:grpSpPr>
          <p:sp>
            <p:nvSpPr>
              <p:cNvPr id="6291" name="Oval 110">
                <a:extLst>
                  <a:ext uri="{FF2B5EF4-FFF2-40B4-BE49-F238E27FC236}">
                    <a16:creationId xmlns:a16="http://schemas.microsoft.com/office/drawing/2014/main" id="{CF4264A8-D935-4FF3-B15A-68C1C9E14C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832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92" name="Oval 111">
                <a:extLst>
                  <a:ext uri="{FF2B5EF4-FFF2-40B4-BE49-F238E27FC236}">
                    <a16:creationId xmlns:a16="http://schemas.microsoft.com/office/drawing/2014/main" id="{FE6DA6AE-1DD7-421F-B864-66D058C84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928"/>
                <a:ext cx="48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13" name="Group 112">
              <a:extLst>
                <a:ext uri="{FF2B5EF4-FFF2-40B4-BE49-F238E27FC236}">
                  <a16:creationId xmlns:a16="http://schemas.microsoft.com/office/drawing/2014/main" id="{9A285B57-D08B-41EA-8B40-411D424B70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4" y="2448"/>
              <a:ext cx="239" cy="239"/>
              <a:chOff x="2784" y="2448"/>
              <a:chExt cx="239" cy="239"/>
            </a:xfrm>
          </p:grpSpPr>
          <p:sp>
            <p:nvSpPr>
              <p:cNvPr id="6289" name="Oval 113">
                <a:extLst>
                  <a:ext uri="{FF2B5EF4-FFF2-40B4-BE49-F238E27FC236}">
                    <a16:creationId xmlns:a16="http://schemas.microsoft.com/office/drawing/2014/main" id="{7D921FA1-C231-48A8-AF9F-BFCA39CF37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2448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90" name="Oval 114">
                <a:extLst>
                  <a:ext uri="{FF2B5EF4-FFF2-40B4-BE49-F238E27FC236}">
                    <a16:creationId xmlns:a16="http://schemas.microsoft.com/office/drawing/2014/main" id="{FE7B7533-F265-404E-A2C5-0723913A63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2544"/>
                <a:ext cx="48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14" name="Group 115">
              <a:extLst>
                <a:ext uri="{FF2B5EF4-FFF2-40B4-BE49-F238E27FC236}">
                  <a16:creationId xmlns:a16="http://schemas.microsoft.com/office/drawing/2014/main" id="{115DC121-71F6-469A-BCAD-1D2A76A0BD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0" y="2256"/>
              <a:ext cx="239" cy="239"/>
              <a:chOff x="2640" y="2256"/>
              <a:chExt cx="239" cy="239"/>
            </a:xfrm>
          </p:grpSpPr>
          <p:sp>
            <p:nvSpPr>
              <p:cNvPr id="6287" name="Oval 116">
                <a:extLst>
                  <a:ext uri="{FF2B5EF4-FFF2-40B4-BE49-F238E27FC236}">
                    <a16:creationId xmlns:a16="http://schemas.microsoft.com/office/drawing/2014/main" id="{400F6A1B-1A8C-46B9-94C8-20200D86ED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256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88" name="Oval 117">
                <a:extLst>
                  <a:ext uri="{FF2B5EF4-FFF2-40B4-BE49-F238E27FC236}">
                    <a16:creationId xmlns:a16="http://schemas.microsoft.com/office/drawing/2014/main" id="{ADDF7F11-3AD7-4DA9-866C-97138EA34C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2352"/>
                <a:ext cx="48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15" name="Group 118">
              <a:extLst>
                <a:ext uri="{FF2B5EF4-FFF2-40B4-BE49-F238E27FC236}">
                  <a16:creationId xmlns:a16="http://schemas.microsoft.com/office/drawing/2014/main" id="{AE41E22F-BBA0-47EA-B30C-B466906C39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2832"/>
              <a:ext cx="239" cy="239"/>
              <a:chOff x="1776" y="2832"/>
              <a:chExt cx="239" cy="239"/>
            </a:xfrm>
          </p:grpSpPr>
          <p:sp>
            <p:nvSpPr>
              <p:cNvPr id="6285" name="Oval 119">
                <a:extLst>
                  <a:ext uri="{FF2B5EF4-FFF2-40B4-BE49-F238E27FC236}">
                    <a16:creationId xmlns:a16="http://schemas.microsoft.com/office/drawing/2014/main" id="{61A38DC2-F233-460F-BD64-23A4D1171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2832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86" name="Oval 120">
                <a:extLst>
                  <a:ext uri="{FF2B5EF4-FFF2-40B4-BE49-F238E27FC236}">
                    <a16:creationId xmlns:a16="http://schemas.microsoft.com/office/drawing/2014/main" id="{C73575E9-20CC-40E6-A51E-E8C27ED86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48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16" name="Group 121">
              <a:extLst>
                <a:ext uri="{FF2B5EF4-FFF2-40B4-BE49-F238E27FC236}">
                  <a16:creationId xmlns:a16="http://schemas.microsoft.com/office/drawing/2014/main" id="{C983F8E1-1231-4F59-B3C6-C6B1B9AD1B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1536"/>
              <a:ext cx="239" cy="239"/>
              <a:chOff x="1008" y="1536"/>
              <a:chExt cx="239" cy="239"/>
            </a:xfrm>
          </p:grpSpPr>
          <p:sp>
            <p:nvSpPr>
              <p:cNvPr id="6283" name="Oval 122">
                <a:extLst>
                  <a:ext uri="{FF2B5EF4-FFF2-40B4-BE49-F238E27FC236}">
                    <a16:creationId xmlns:a16="http://schemas.microsoft.com/office/drawing/2014/main" id="{0A0B91A6-0FE5-411B-9F88-0E69D27E40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1536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84" name="Oval 123">
                <a:extLst>
                  <a:ext uri="{FF2B5EF4-FFF2-40B4-BE49-F238E27FC236}">
                    <a16:creationId xmlns:a16="http://schemas.microsoft.com/office/drawing/2014/main" id="{78ECEF51-AF2C-471F-9388-3933FC9784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1632"/>
                <a:ext cx="48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17" name="Group 124">
              <a:extLst>
                <a:ext uri="{FF2B5EF4-FFF2-40B4-BE49-F238E27FC236}">
                  <a16:creationId xmlns:a16="http://schemas.microsoft.com/office/drawing/2014/main" id="{4A809F5D-83E7-43BB-A72E-AE6B6B469E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2" y="2112"/>
              <a:ext cx="240" cy="239"/>
              <a:chOff x="2832" y="2112"/>
              <a:chExt cx="240" cy="239"/>
            </a:xfrm>
          </p:grpSpPr>
          <p:sp>
            <p:nvSpPr>
              <p:cNvPr id="6281" name="Oval 125">
                <a:extLst>
                  <a:ext uri="{FF2B5EF4-FFF2-40B4-BE49-F238E27FC236}">
                    <a16:creationId xmlns:a16="http://schemas.microsoft.com/office/drawing/2014/main" id="{0747F105-3D71-482B-957B-D97B232322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2112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82" name="Oval 126">
                <a:extLst>
                  <a:ext uri="{FF2B5EF4-FFF2-40B4-BE49-F238E27FC236}">
                    <a16:creationId xmlns:a16="http://schemas.microsoft.com/office/drawing/2014/main" id="{0F970926-1B68-4BA9-AB8D-CCE5C457CD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2208"/>
                <a:ext cx="49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18" name="Group 127">
              <a:extLst>
                <a:ext uri="{FF2B5EF4-FFF2-40B4-BE49-F238E27FC236}">
                  <a16:creationId xmlns:a16="http://schemas.microsoft.com/office/drawing/2014/main" id="{D61C973C-CB0A-4F2C-B9D8-F3BA38A2C8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2304"/>
              <a:ext cx="239" cy="239"/>
              <a:chOff x="2976" y="2304"/>
              <a:chExt cx="239" cy="239"/>
            </a:xfrm>
          </p:grpSpPr>
          <p:sp>
            <p:nvSpPr>
              <p:cNvPr id="6279" name="Oval 128">
                <a:extLst>
                  <a:ext uri="{FF2B5EF4-FFF2-40B4-BE49-F238E27FC236}">
                    <a16:creationId xmlns:a16="http://schemas.microsoft.com/office/drawing/2014/main" id="{6B61CDD6-40FC-455A-9073-38AABF23C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304"/>
                <a:ext cx="240" cy="240"/>
              </a:xfrm>
              <a:prstGeom prst="ellipse">
                <a:avLst/>
              </a:prstGeom>
              <a:solidFill>
                <a:srgbClr val="3366FF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80" name="Oval 129">
                <a:extLst>
                  <a:ext uri="{FF2B5EF4-FFF2-40B4-BE49-F238E27FC236}">
                    <a16:creationId xmlns:a16="http://schemas.microsoft.com/office/drawing/2014/main" id="{061E702F-4501-452A-B810-E7EE09C85A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2400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19" name="Group 130">
              <a:extLst>
                <a:ext uri="{FF2B5EF4-FFF2-40B4-BE49-F238E27FC236}">
                  <a16:creationId xmlns:a16="http://schemas.microsoft.com/office/drawing/2014/main" id="{C4712878-A169-49E2-BDC4-2B107FF26A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4" y="1872"/>
              <a:ext cx="239" cy="239"/>
              <a:chOff x="2784" y="1872"/>
              <a:chExt cx="239" cy="239"/>
            </a:xfrm>
          </p:grpSpPr>
          <p:sp>
            <p:nvSpPr>
              <p:cNvPr id="6277" name="Oval 131">
                <a:extLst>
                  <a:ext uri="{FF2B5EF4-FFF2-40B4-BE49-F238E27FC236}">
                    <a16:creationId xmlns:a16="http://schemas.microsoft.com/office/drawing/2014/main" id="{7AF7EF7A-4652-4B78-BEFA-B668C56769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1872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78" name="Oval 132">
                <a:extLst>
                  <a:ext uri="{FF2B5EF4-FFF2-40B4-BE49-F238E27FC236}">
                    <a16:creationId xmlns:a16="http://schemas.microsoft.com/office/drawing/2014/main" id="{D6EE541B-53E6-41A3-957C-62ABFEFB0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1968"/>
                <a:ext cx="48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20" name="Group 133">
              <a:extLst>
                <a:ext uri="{FF2B5EF4-FFF2-40B4-BE49-F238E27FC236}">
                  <a16:creationId xmlns:a16="http://schemas.microsoft.com/office/drawing/2014/main" id="{E7A85FFC-D0E0-4088-A9F6-3B71D68EB8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3024"/>
              <a:ext cx="240" cy="239"/>
              <a:chOff x="1968" y="3024"/>
              <a:chExt cx="240" cy="239"/>
            </a:xfrm>
          </p:grpSpPr>
          <p:sp>
            <p:nvSpPr>
              <p:cNvPr id="6275" name="Oval 134">
                <a:extLst>
                  <a:ext uri="{FF2B5EF4-FFF2-40B4-BE49-F238E27FC236}">
                    <a16:creationId xmlns:a16="http://schemas.microsoft.com/office/drawing/2014/main" id="{32D9772C-6F32-4D0F-A7FF-8049AA8A24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3024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76" name="Oval 135">
                <a:extLst>
                  <a:ext uri="{FF2B5EF4-FFF2-40B4-BE49-F238E27FC236}">
                    <a16:creationId xmlns:a16="http://schemas.microsoft.com/office/drawing/2014/main" id="{FED2CDA8-39C7-40F6-BDD0-C8F26D000A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120"/>
                <a:ext cx="49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21" name="Group 136">
              <a:extLst>
                <a:ext uri="{FF2B5EF4-FFF2-40B4-BE49-F238E27FC236}">
                  <a16:creationId xmlns:a16="http://schemas.microsoft.com/office/drawing/2014/main" id="{3D79D2AA-CF27-4B8B-A587-47FFB09325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2928"/>
              <a:ext cx="239" cy="239"/>
              <a:chOff x="2736" y="2928"/>
              <a:chExt cx="239" cy="239"/>
            </a:xfrm>
          </p:grpSpPr>
          <p:sp>
            <p:nvSpPr>
              <p:cNvPr id="6273" name="Oval 137">
                <a:extLst>
                  <a:ext uri="{FF2B5EF4-FFF2-40B4-BE49-F238E27FC236}">
                    <a16:creationId xmlns:a16="http://schemas.microsoft.com/office/drawing/2014/main" id="{1A185515-542C-4400-A095-F3289BE95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2928"/>
                <a:ext cx="240" cy="240"/>
              </a:xfrm>
              <a:prstGeom prst="ellipse">
                <a:avLst/>
              </a:prstGeom>
              <a:solidFill>
                <a:srgbClr val="3366FF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74" name="Oval 138">
                <a:extLst>
                  <a:ext uri="{FF2B5EF4-FFF2-40B4-BE49-F238E27FC236}">
                    <a16:creationId xmlns:a16="http://schemas.microsoft.com/office/drawing/2014/main" id="{C4468DA8-6225-443F-A62C-0238570063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3024"/>
                <a:ext cx="48" cy="49"/>
              </a:xfrm>
              <a:prstGeom prst="ellipse">
                <a:avLst/>
              </a:prstGeom>
              <a:solidFill>
                <a:srgbClr val="0000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22" name="Group 139">
              <a:extLst>
                <a:ext uri="{FF2B5EF4-FFF2-40B4-BE49-F238E27FC236}">
                  <a16:creationId xmlns:a16="http://schemas.microsoft.com/office/drawing/2014/main" id="{C5DC16BC-7E02-4671-9AEF-EDA5A3F51C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6" y="2928"/>
              <a:ext cx="239" cy="239"/>
              <a:chOff x="1296" y="2928"/>
              <a:chExt cx="239" cy="239"/>
            </a:xfrm>
          </p:grpSpPr>
          <p:sp>
            <p:nvSpPr>
              <p:cNvPr id="6271" name="Oval 140">
                <a:extLst>
                  <a:ext uri="{FF2B5EF4-FFF2-40B4-BE49-F238E27FC236}">
                    <a16:creationId xmlns:a16="http://schemas.microsoft.com/office/drawing/2014/main" id="{CDB21740-6606-4C09-85C4-75334B8EEC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2928"/>
                <a:ext cx="240" cy="240"/>
              </a:xfrm>
              <a:prstGeom prst="ellipse">
                <a:avLst/>
              </a:prstGeom>
              <a:solidFill>
                <a:srgbClr val="3366FF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72" name="Oval 141">
                <a:extLst>
                  <a:ext uri="{FF2B5EF4-FFF2-40B4-BE49-F238E27FC236}">
                    <a16:creationId xmlns:a16="http://schemas.microsoft.com/office/drawing/2014/main" id="{3603E6B9-DEF7-49A3-9FE8-D61E06DB84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3024"/>
                <a:ext cx="48" cy="49"/>
              </a:xfrm>
              <a:prstGeom prst="ellipse">
                <a:avLst/>
              </a:prstGeom>
              <a:solidFill>
                <a:srgbClr val="0000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23" name="Group 142">
              <a:extLst>
                <a:ext uri="{FF2B5EF4-FFF2-40B4-BE49-F238E27FC236}">
                  <a16:creationId xmlns:a16="http://schemas.microsoft.com/office/drawing/2014/main" id="{CCBE4A6A-076A-424C-BFC0-BBB78FDF9D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6" y="3072"/>
              <a:ext cx="239" cy="240"/>
              <a:chOff x="2496" y="3072"/>
              <a:chExt cx="239" cy="240"/>
            </a:xfrm>
          </p:grpSpPr>
          <p:sp>
            <p:nvSpPr>
              <p:cNvPr id="6269" name="Oval 143">
                <a:extLst>
                  <a:ext uri="{FF2B5EF4-FFF2-40B4-BE49-F238E27FC236}">
                    <a16:creationId xmlns:a16="http://schemas.microsoft.com/office/drawing/2014/main" id="{DF67FB28-E23D-4EF3-A724-E2A6C92D6E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70" name="Oval 144">
                <a:extLst>
                  <a:ext uri="{FF2B5EF4-FFF2-40B4-BE49-F238E27FC236}">
                    <a16:creationId xmlns:a16="http://schemas.microsoft.com/office/drawing/2014/main" id="{D1A49245-E88F-4B09-BB03-5A64538753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3168"/>
                <a:ext cx="48" cy="49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24" name="Group 145">
              <a:extLst>
                <a:ext uri="{FF2B5EF4-FFF2-40B4-BE49-F238E27FC236}">
                  <a16:creationId xmlns:a16="http://schemas.microsoft.com/office/drawing/2014/main" id="{02891CD2-0950-4CF3-8974-B9AFC2088D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3072"/>
              <a:ext cx="239" cy="240"/>
              <a:chOff x="1728" y="3072"/>
              <a:chExt cx="239" cy="240"/>
            </a:xfrm>
          </p:grpSpPr>
          <p:sp>
            <p:nvSpPr>
              <p:cNvPr id="6267" name="Oval 146">
                <a:extLst>
                  <a:ext uri="{FF2B5EF4-FFF2-40B4-BE49-F238E27FC236}">
                    <a16:creationId xmlns:a16="http://schemas.microsoft.com/office/drawing/2014/main" id="{86798E55-1289-4B5C-AC56-10714C97AF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68" name="Oval 147">
                <a:extLst>
                  <a:ext uri="{FF2B5EF4-FFF2-40B4-BE49-F238E27FC236}">
                    <a16:creationId xmlns:a16="http://schemas.microsoft.com/office/drawing/2014/main" id="{474BB77F-E7CC-4DA7-9C12-B27F86A516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3168"/>
                <a:ext cx="48" cy="49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25" name="Group 148">
              <a:extLst>
                <a:ext uri="{FF2B5EF4-FFF2-40B4-BE49-F238E27FC236}">
                  <a16:creationId xmlns:a16="http://schemas.microsoft.com/office/drawing/2014/main" id="{5008A003-8C72-4206-B8EB-73EF25332C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3024"/>
              <a:ext cx="240" cy="239"/>
              <a:chOff x="2256" y="3024"/>
              <a:chExt cx="240" cy="239"/>
            </a:xfrm>
          </p:grpSpPr>
          <p:sp>
            <p:nvSpPr>
              <p:cNvPr id="6265" name="Oval 149">
                <a:extLst>
                  <a:ext uri="{FF2B5EF4-FFF2-40B4-BE49-F238E27FC236}">
                    <a16:creationId xmlns:a16="http://schemas.microsoft.com/office/drawing/2014/main" id="{BAF56935-A154-40F6-98B5-72B0903F89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3024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66" name="Oval 150">
                <a:extLst>
                  <a:ext uri="{FF2B5EF4-FFF2-40B4-BE49-F238E27FC236}">
                    <a16:creationId xmlns:a16="http://schemas.microsoft.com/office/drawing/2014/main" id="{29335B81-D505-447C-B1CF-3EBB29E74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49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26" name="Group 151">
              <a:extLst>
                <a:ext uri="{FF2B5EF4-FFF2-40B4-BE49-F238E27FC236}">
                  <a16:creationId xmlns:a16="http://schemas.microsoft.com/office/drawing/2014/main" id="{D3BAD52B-6242-4174-9FE2-11CE448350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3216"/>
              <a:ext cx="240" cy="240"/>
              <a:chOff x="2112" y="3216"/>
              <a:chExt cx="240" cy="240"/>
            </a:xfrm>
          </p:grpSpPr>
          <p:sp>
            <p:nvSpPr>
              <p:cNvPr id="6263" name="Oval 152">
                <a:extLst>
                  <a:ext uri="{FF2B5EF4-FFF2-40B4-BE49-F238E27FC236}">
                    <a16:creationId xmlns:a16="http://schemas.microsoft.com/office/drawing/2014/main" id="{E0A3F6FD-7DB0-482E-B912-6DDED21BF1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64" name="Oval 153">
                <a:extLst>
                  <a:ext uri="{FF2B5EF4-FFF2-40B4-BE49-F238E27FC236}">
                    <a16:creationId xmlns:a16="http://schemas.microsoft.com/office/drawing/2014/main" id="{4811A138-54B9-4A99-B67D-BC830A24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3312"/>
                <a:ext cx="49" cy="49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27" name="Group 154">
              <a:extLst>
                <a:ext uri="{FF2B5EF4-FFF2-40B4-BE49-F238E27FC236}">
                  <a16:creationId xmlns:a16="http://schemas.microsoft.com/office/drawing/2014/main" id="{AB529E5A-8562-4F1D-838E-9A0915D008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3120"/>
              <a:ext cx="239" cy="239"/>
              <a:chOff x="1488" y="3120"/>
              <a:chExt cx="239" cy="239"/>
            </a:xfrm>
          </p:grpSpPr>
          <p:sp>
            <p:nvSpPr>
              <p:cNvPr id="6261" name="Oval 155">
                <a:extLst>
                  <a:ext uri="{FF2B5EF4-FFF2-40B4-BE49-F238E27FC236}">
                    <a16:creationId xmlns:a16="http://schemas.microsoft.com/office/drawing/2014/main" id="{8782C2A9-0EEC-49A9-A400-0FE9393C0C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3120"/>
                <a:ext cx="240" cy="240"/>
              </a:xfrm>
              <a:prstGeom prst="ellipse">
                <a:avLst/>
              </a:prstGeom>
              <a:solidFill>
                <a:srgbClr val="3366FF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62" name="Oval 156">
                <a:extLst>
                  <a:ext uri="{FF2B5EF4-FFF2-40B4-BE49-F238E27FC236}">
                    <a16:creationId xmlns:a16="http://schemas.microsoft.com/office/drawing/2014/main" id="{7193984E-3A93-43C8-9EEE-7EB4CE6A16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3216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28" name="Group 157">
              <a:extLst>
                <a:ext uri="{FF2B5EF4-FFF2-40B4-BE49-F238E27FC236}">
                  <a16:creationId xmlns:a16="http://schemas.microsoft.com/office/drawing/2014/main" id="{8FFC7515-BB12-4BD2-91EF-0B38A51F9B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1488"/>
              <a:ext cx="239" cy="240"/>
              <a:chOff x="1968" y="1488"/>
              <a:chExt cx="239" cy="240"/>
            </a:xfrm>
          </p:grpSpPr>
          <p:sp>
            <p:nvSpPr>
              <p:cNvPr id="6259" name="Oval 158">
                <a:extLst>
                  <a:ext uri="{FF2B5EF4-FFF2-40B4-BE49-F238E27FC236}">
                    <a16:creationId xmlns:a16="http://schemas.microsoft.com/office/drawing/2014/main" id="{201F6CAE-4CE4-454E-9D60-0AA1856044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488"/>
                <a:ext cx="240" cy="240"/>
              </a:xfrm>
              <a:prstGeom prst="ellipse">
                <a:avLst/>
              </a:prstGeom>
              <a:solidFill>
                <a:srgbClr val="3366FF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60" name="Oval 159">
                <a:extLst>
                  <a:ext uri="{FF2B5EF4-FFF2-40B4-BE49-F238E27FC236}">
                    <a16:creationId xmlns:a16="http://schemas.microsoft.com/office/drawing/2014/main" id="{93AFDE35-A80B-4630-93DA-555EEFCA02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584"/>
                <a:ext cx="48" cy="49"/>
              </a:xfrm>
              <a:prstGeom prst="ellipse">
                <a:avLst/>
              </a:prstGeom>
              <a:solidFill>
                <a:srgbClr val="0000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29" name="Group 160">
              <a:extLst>
                <a:ext uri="{FF2B5EF4-FFF2-40B4-BE49-F238E27FC236}">
                  <a16:creationId xmlns:a16="http://schemas.microsoft.com/office/drawing/2014/main" id="{D0FC9799-BB34-4D72-A701-D2C69E8E72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8" y="1584"/>
              <a:ext cx="239" cy="239"/>
              <a:chOff x="2208" y="1584"/>
              <a:chExt cx="239" cy="239"/>
            </a:xfrm>
          </p:grpSpPr>
          <p:sp>
            <p:nvSpPr>
              <p:cNvPr id="6257" name="Oval 161">
                <a:extLst>
                  <a:ext uri="{FF2B5EF4-FFF2-40B4-BE49-F238E27FC236}">
                    <a16:creationId xmlns:a16="http://schemas.microsoft.com/office/drawing/2014/main" id="{9B7ACA26-9A55-4CEE-831E-2EB2119A70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584"/>
                <a:ext cx="240" cy="240"/>
              </a:xfrm>
              <a:prstGeom prst="ellipse">
                <a:avLst/>
              </a:prstGeom>
              <a:solidFill>
                <a:srgbClr val="3366FF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58" name="Oval 162">
                <a:extLst>
                  <a:ext uri="{FF2B5EF4-FFF2-40B4-BE49-F238E27FC236}">
                    <a16:creationId xmlns:a16="http://schemas.microsoft.com/office/drawing/2014/main" id="{65B84B50-81E9-499D-B7B2-D4ACBA2523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1680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30" name="Group 163">
              <a:extLst>
                <a:ext uri="{FF2B5EF4-FFF2-40B4-BE49-F238E27FC236}">
                  <a16:creationId xmlns:a16="http://schemas.microsoft.com/office/drawing/2014/main" id="{60A1DC9C-B20C-4498-B338-3738B14122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1488"/>
              <a:ext cx="239" cy="240"/>
              <a:chOff x="1728" y="1488"/>
              <a:chExt cx="239" cy="240"/>
            </a:xfrm>
          </p:grpSpPr>
          <p:sp>
            <p:nvSpPr>
              <p:cNvPr id="6255" name="Oval 164">
                <a:extLst>
                  <a:ext uri="{FF2B5EF4-FFF2-40B4-BE49-F238E27FC236}">
                    <a16:creationId xmlns:a16="http://schemas.microsoft.com/office/drawing/2014/main" id="{B68F3B8B-C54C-4496-BA23-17E539E374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1488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56" name="Oval 165">
                <a:extLst>
                  <a:ext uri="{FF2B5EF4-FFF2-40B4-BE49-F238E27FC236}">
                    <a16:creationId xmlns:a16="http://schemas.microsoft.com/office/drawing/2014/main" id="{E2101F11-DB47-436D-9CE0-CBFACEBA13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1584"/>
                <a:ext cx="48" cy="49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31" name="Group 166">
              <a:extLst>
                <a:ext uri="{FF2B5EF4-FFF2-40B4-BE49-F238E27FC236}">
                  <a16:creationId xmlns:a16="http://schemas.microsoft.com/office/drawing/2014/main" id="{CADDAB91-FA5A-4318-A768-8488F4AA58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0" y="1440"/>
              <a:ext cx="239" cy="239"/>
              <a:chOff x="1440" y="1440"/>
              <a:chExt cx="239" cy="239"/>
            </a:xfrm>
          </p:grpSpPr>
          <p:sp>
            <p:nvSpPr>
              <p:cNvPr id="6253" name="Oval 167">
                <a:extLst>
                  <a:ext uri="{FF2B5EF4-FFF2-40B4-BE49-F238E27FC236}">
                    <a16:creationId xmlns:a16="http://schemas.microsoft.com/office/drawing/2014/main" id="{80258B6B-5B68-4B66-B23D-53F302C17D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54" name="Oval 168">
                <a:extLst>
                  <a:ext uri="{FF2B5EF4-FFF2-40B4-BE49-F238E27FC236}">
                    <a16:creationId xmlns:a16="http://schemas.microsoft.com/office/drawing/2014/main" id="{A2468884-6F2E-40F1-B55D-B323127051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1536"/>
                <a:ext cx="48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32" name="Group 169">
              <a:extLst>
                <a:ext uri="{FF2B5EF4-FFF2-40B4-BE49-F238E27FC236}">
                  <a16:creationId xmlns:a16="http://schemas.microsoft.com/office/drawing/2014/main" id="{03E5170C-E10C-4289-B0B0-4BB93AB0DC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2544"/>
              <a:ext cx="239" cy="239"/>
              <a:chOff x="3024" y="2544"/>
              <a:chExt cx="239" cy="239"/>
            </a:xfrm>
          </p:grpSpPr>
          <p:sp>
            <p:nvSpPr>
              <p:cNvPr id="6251" name="Oval 170">
                <a:extLst>
                  <a:ext uri="{FF2B5EF4-FFF2-40B4-BE49-F238E27FC236}">
                    <a16:creationId xmlns:a16="http://schemas.microsoft.com/office/drawing/2014/main" id="{B9213792-360E-4651-9D2C-10A3B59C3F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2544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52" name="Oval 171">
                <a:extLst>
                  <a:ext uri="{FF2B5EF4-FFF2-40B4-BE49-F238E27FC236}">
                    <a16:creationId xmlns:a16="http://schemas.microsoft.com/office/drawing/2014/main" id="{E951ED68-9366-4F3B-A367-A27E191640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2640"/>
                <a:ext cx="48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33" name="Group 172">
              <a:extLst>
                <a:ext uri="{FF2B5EF4-FFF2-40B4-BE49-F238E27FC236}">
                  <a16:creationId xmlns:a16="http://schemas.microsoft.com/office/drawing/2014/main" id="{9064CFF3-66EC-4BC0-A419-91C07EA838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2784"/>
              <a:ext cx="240" cy="239"/>
              <a:chOff x="2976" y="2784"/>
              <a:chExt cx="240" cy="239"/>
            </a:xfrm>
          </p:grpSpPr>
          <p:sp>
            <p:nvSpPr>
              <p:cNvPr id="6249" name="Oval 173">
                <a:extLst>
                  <a:ext uri="{FF2B5EF4-FFF2-40B4-BE49-F238E27FC236}">
                    <a16:creationId xmlns:a16="http://schemas.microsoft.com/office/drawing/2014/main" id="{09C2D2BB-59FE-48B6-A3AF-1BB4A7B3A2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784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50" name="Oval 174">
                <a:extLst>
                  <a:ext uri="{FF2B5EF4-FFF2-40B4-BE49-F238E27FC236}">
                    <a16:creationId xmlns:a16="http://schemas.microsoft.com/office/drawing/2014/main" id="{FBB69EA4-EC83-4473-889A-156D8E1D65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2880"/>
                <a:ext cx="49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34" name="Group 175">
              <a:extLst>
                <a:ext uri="{FF2B5EF4-FFF2-40B4-BE49-F238E27FC236}">
                  <a16:creationId xmlns:a16="http://schemas.microsoft.com/office/drawing/2014/main" id="{0ABD1A17-40FA-4A75-9F5B-4986F71D3D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8" y="1536"/>
              <a:ext cx="239" cy="239"/>
              <a:chOff x="2448" y="1536"/>
              <a:chExt cx="239" cy="239"/>
            </a:xfrm>
          </p:grpSpPr>
          <p:sp>
            <p:nvSpPr>
              <p:cNvPr id="6247" name="Oval 176">
                <a:extLst>
                  <a:ext uri="{FF2B5EF4-FFF2-40B4-BE49-F238E27FC236}">
                    <a16:creationId xmlns:a16="http://schemas.microsoft.com/office/drawing/2014/main" id="{922D8206-60CF-430F-BB86-EC2513F5D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536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48" name="Oval 177">
                <a:extLst>
                  <a:ext uri="{FF2B5EF4-FFF2-40B4-BE49-F238E27FC236}">
                    <a16:creationId xmlns:a16="http://schemas.microsoft.com/office/drawing/2014/main" id="{E6FE759D-C2ED-4AEA-807F-2D154A2BC6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1632"/>
                <a:ext cx="48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35" name="Group 178">
              <a:extLst>
                <a:ext uri="{FF2B5EF4-FFF2-40B4-BE49-F238E27FC236}">
                  <a16:creationId xmlns:a16="http://schemas.microsoft.com/office/drawing/2014/main" id="{31395EEF-0836-434A-AF05-F0D86D7C36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1632"/>
              <a:ext cx="240" cy="239"/>
              <a:chOff x="2688" y="1632"/>
              <a:chExt cx="240" cy="239"/>
            </a:xfrm>
          </p:grpSpPr>
          <p:sp>
            <p:nvSpPr>
              <p:cNvPr id="6245" name="Oval 179">
                <a:extLst>
                  <a:ext uri="{FF2B5EF4-FFF2-40B4-BE49-F238E27FC236}">
                    <a16:creationId xmlns:a16="http://schemas.microsoft.com/office/drawing/2014/main" id="{E4CC7F7C-06F6-4495-82E1-9EF2BD7A64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1632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46" name="Oval 180">
                <a:extLst>
                  <a:ext uri="{FF2B5EF4-FFF2-40B4-BE49-F238E27FC236}">
                    <a16:creationId xmlns:a16="http://schemas.microsoft.com/office/drawing/2014/main" id="{D262CF99-4E35-4266-9279-D83E8C6ECF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1728"/>
                <a:ext cx="49" cy="49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36" name="Group 181">
              <a:extLst>
                <a:ext uri="{FF2B5EF4-FFF2-40B4-BE49-F238E27FC236}">
                  <a16:creationId xmlns:a16="http://schemas.microsoft.com/office/drawing/2014/main" id="{5E517981-254A-4A73-97EE-56DD07647A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6" y="2256"/>
              <a:ext cx="239" cy="239"/>
              <a:chOff x="816" y="2256"/>
              <a:chExt cx="239" cy="239"/>
            </a:xfrm>
          </p:grpSpPr>
          <p:sp>
            <p:nvSpPr>
              <p:cNvPr id="6243" name="Oval 182">
                <a:extLst>
                  <a:ext uri="{FF2B5EF4-FFF2-40B4-BE49-F238E27FC236}">
                    <a16:creationId xmlns:a16="http://schemas.microsoft.com/office/drawing/2014/main" id="{D7094C1F-518E-44C3-BE43-6A5A02ECDE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256"/>
                <a:ext cx="240" cy="240"/>
              </a:xfrm>
              <a:prstGeom prst="ellipse">
                <a:avLst/>
              </a:prstGeom>
              <a:solidFill>
                <a:srgbClr val="3366FF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44" name="Oval 183">
                <a:extLst>
                  <a:ext uri="{FF2B5EF4-FFF2-40B4-BE49-F238E27FC236}">
                    <a16:creationId xmlns:a16="http://schemas.microsoft.com/office/drawing/2014/main" id="{863C67B0-11DC-4CF2-AAB7-7A7ABA2816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352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37" name="Group 184">
              <a:extLst>
                <a:ext uri="{FF2B5EF4-FFF2-40B4-BE49-F238E27FC236}">
                  <a16:creationId xmlns:a16="http://schemas.microsoft.com/office/drawing/2014/main" id="{BB9B17F9-0191-4EBB-8152-4CFD541A64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1344"/>
              <a:ext cx="239" cy="240"/>
              <a:chOff x="1200" y="1344"/>
              <a:chExt cx="239" cy="240"/>
            </a:xfrm>
          </p:grpSpPr>
          <p:sp>
            <p:nvSpPr>
              <p:cNvPr id="6241" name="Oval 185">
                <a:extLst>
                  <a:ext uri="{FF2B5EF4-FFF2-40B4-BE49-F238E27FC236}">
                    <a16:creationId xmlns:a16="http://schemas.microsoft.com/office/drawing/2014/main" id="{3A7DC61E-C398-4B4E-AFA9-EFCB36EED2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1344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42" name="Oval 186">
                <a:extLst>
                  <a:ext uri="{FF2B5EF4-FFF2-40B4-BE49-F238E27FC236}">
                    <a16:creationId xmlns:a16="http://schemas.microsoft.com/office/drawing/2014/main" id="{CB99FEC6-C95E-42AD-BDEC-9CCA77C179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1440"/>
                <a:ext cx="48" cy="49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  <p:grpSp>
          <p:nvGrpSpPr>
            <p:cNvPr id="6238" name="Group 187">
              <a:extLst>
                <a:ext uri="{FF2B5EF4-FFF2-40B4-BE49-F238E27FC236}">
                  <a16:creationId xmlns:a16="http://schemas.microsoft.com/office/drawing/2014/main" id="{3CB20C76-C42F-485A-A2A8-D7EFD880D1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2016"/>
              <a:ext cx="239" cy="239"/>
              <a:chOff x="768" y="2016"/>
              <a:chExt cx="239" cy="239"/>
            </a:xfrm>
          </p:grpSpPr>
          <p:sp>
            <p:nvSpPr>
              <p:cNvPr id="6239" name="Oval 188">
                <a:extLst>
                  <a:ext uri="{FF2B5EF4-FFF2-40B4-BE49-F238E27FC236}">
                    <a16:creationId xmlns:a16="http://schemas.microsoft.com/office/drawing/2014/main" id="{6EE0380B-DAC2-4EE3-8465-1101296B5D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2016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240" name="Oval 189">
                <a:extLst>
                  <a:ext uri="{FF2B5EF4-FFF2-40B4-BE49-F238E27FC236}">
                    <a16:creationId xmlns:a16="http://schemas.microsoft.com/office/drawing/2014/main" id="{9825BCFD-20B2-4075-B9B2-B3C16A02F5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112"/>
                <a:ext cx="48" cy="48"/>
              </a:xfrm>
              <a:prstGeom prst="ellipse">
                <a:avLst/>
              </a:prstGeom>
              <a:solidFill>
                <a:srgbClr val="000000">
                  <a:alpha val="50195"/>
                </a:srgbClr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</p:grpSp>
      </p:grpSp>
      <p:grpSp>
        <p:nvGrpSpPr>
          <p:cNvPr id="7268" name="Group 193">
            <a:extLst>
              <a:ext uri="{FF2B5EF4-FFF2-40B4-BE49-F238E27FC236}">
                <a16:creationId xmlns:a16="http://schemas.microsoft.com/office/drawing/2014/main" id="{69675FED-CA5D-45AF-9A75-CE8CF1B9E827}"/>
              </a:ext>
            </a:extLst>
          </p:cNvPr>
          <p:cNvGrpSpPr>
            <a:grpSpLocks/>
          </p:cNvGrpSpPr>
          <p:nvPr/>
        </p:nvGrpSpPr>
        <p:grpSpPr bwMode="auto">
          <a:xfrm>
            <a:off x="6170612" y="2438403"/>
            <a:ext cx="2668588" cy="609601"/>
            <a:chOff x="2927" y="1536"/>
            <a:chExt cx="1681" cy="384"/>
          </a:xfrm>
        </p:grpSpPr>
        <p:grpSp>
          <p:nvGrpSpPr>
            <p:cNvPr id="6172" name="Group 194">
              <a:extLst>
                <a:ext uri="{FF2B5EF4-FFF2-40B4-BE49-F238E27FC236}">
                  <a16:creationId xmlns:a16="http://schemas.microsoft.com/office/drawing/2014/main" id="{3DDF3E61-61EB-449C-ABB1-32561FC15A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1536"/>
              <a:ext cx="768" cy="247"/>
              <a:chOff x="3840" y="1536"/>
              <a:chExt cx="768" cy="247"/>
            </a:xfrm>
          </p:grpSpPr>
          <p:sp>
            <p:nvSpPr>
              <p:cNvPr id="6175" name="AutoShape 195">
                <a:extLst>
                  <a:ext uri="{FF2B5EF4-FFF2-40B4-BE49-F238E27FC236}">
                    <a16:creationId xmlns:a16="http://schemas.microsoft.com/office/drawing/2014/main" id="{C456DEC8-D0D5-4E69-A065-328D81E04F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0" y="1536"/>
                <a:ext cx="768" cy="247"/>
              </a:xfrm>
              <a:prstGeom prst="roundRect">
                <a:avLst>
                  <a:gd name="adj" fmla="val 403"/>
                </a:avLst>
              </a:prstGeom>
              <a:solidFill>
                <a:srgbClr val="FFCC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176" name="Text Box 196">
                <a:extLst>
                  <a:ext uri="{FF2B5EF4-FFF2-40B4-BE49-F238E27FC236}">
                    <a16:creationId xmlns:a16="http://schemas.microsoft.com/office/drawing/2014/main" id="{9976F089-FD38-48E0-84B7-6560450151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1536"/>
                <a:ext cx="768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pPr algn="ctr">
                  <a:lnSpc>
                    <a:spcPct val="95000"/>
                  </a:lnSpc>
                  <a:spcBef>
                    <a:spcPts val="1113"/>
                  </a:spcBef>
                  <a:buClr>
                    <a:srgbClr val="000000"/>
                  </a:buClr>
                  <a:buSzPct val="100000"/>
                </a:pPr>
                <a:r>
                  <a:rPr lang="en-GB" altLang="fr-FR" sz="1800" b="1" dirty="0">
                    <a:solidFill>
                      <a:schemeClr val="tx1"/>
                    </a:solidFill>
                  </a:rPr>
                  <a:t>Cellules </a:t>
                </a:r>
                <a:r>
                  <a:rPr lang="en-GB" altLang="fr-FR" sz="1800" b="1" dirty="0">
                    <a:solidFill>
                      <a:schemeClr val="tx1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</a:t>
                </a:r>
                <a:r>
                  <a:rPr lang="en-GB" altLang="fr-FR" sz="18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p:grpSp>
        <p:sp>
          <p:nvSpPr>
            <p:cNvPr id="6173" name="Line 197">
              <a:extLst>
                <a:ext uri="{FF2B5EF4-FFF2-40B4-BE49-F238E27FC236}">
                  <a16:creationId xmlns:a16="http://schemas.microsoft.com/office/drawing/2014/main" id="{09BA86F2-D030-465C-84D2-E5E76DE250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23" y="1680"/>
              <a:ext cx="818" cy="240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4" name="Line 198">
              <a:extLst>
                <a:ext uri="{FF2B5EF4-FFF2-40B4-BE49-F238E27FC236}">
                  <a16:creationId xmlns:a16="http://schemas.microsoft.com/office/drawing/2014/main" id="{E1FF464E-E214-4ED5-8454-46CE82CD25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7" y="1680"/>
              <a:ext cx="914" cy="48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7274" name="Group 199">
            <a:extLst>
              <a:ext uri="{FF2B5EF4-FFF2-40B4-BE49-F238E27FC236}">
                <a16:creationId xmlns:a16="http://schemas.microsoft.com/office/drawing/2014/main" id="{006BB161-30E0-453E-957F-8DC96A381E94}"/>
              </a:ext>
            </a:extLst>
          </p:cNvPr>
          <p:cNvGrpSpPr>
            <a:grpSpLocks/>
          </p:cNvGrpSpPr>
          <p:nvPr/>
        </p:nvGrpSpPr>
        <p:grpSpPr bwMode="auto">
          <a:xfrm>
            <a:off x="6627812" y="3505205"/>
            <a:ext cx="2211388" cy="392113"/>
            <a:chOff x="3215" y="2208"/>
            <a:chExt cx="1393" cy="247"/>
          </a:xfrm>
        </p:grpSpPr>
        <p:grpSp>
          <p:nvGrpSpPr>
            <p:cNvPr id="6168" name="Group 200">
              <a:extLst>
                <a:ext uri="{FF2B5EF4-FFF2-40B4-BE49-F238E27FC236}">
                  <a16:creationId xmlns:a16="http://schemas.microsoft.com/office/drawing/2014/main" id="{8BCD346F-72FF-4586-B1C4-07CF0BA54C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2208"/>
              <a:ext cx="768" cy="247"/>
              <a:chOff x="3840" y="2208"/>
              <a:chExt cx="768" cy="247"/>
            </a:xfrm>
          </p:grpSpPr>
          <p:sp>
            <p:nvSpPr>
              <p:cNvPr id="6170" name="AutoShape 201">
                <a:extLst>
                  <a:ext uri="{FF2B5EF4-FFF2-40B4-BE49-F238E27FC236}">
                    <a16:creationId xmlns:a16="http://schemas.microsoft.com/office/drawing/2014/main" id="{791DD200-5E59-423A-8FAA-263A7096D9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0" y="2208"/>
                <a:ext cx="768" cy="247"/>
              </a:xfrm>
              <a:prstGeom prst="roundRect">
                <a:avLst>
                  <a:gd name="adj" fmla="val 403"/>
                </a:avLst>
              </a:prstGeom>
              <a:solidFill>
                <a:srgbClr val="FFCC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171" name="Text Box 202">
                <a:extLst>
                  <a:ext uri="{FF2B5EF4-FFF2-40B4-BE49-F238E27FC236}">
                    <a16:creationId xmlns:a16="http://schemas.microsoft.com/office/drawing/2014/main" id="{4DAF2EEE-F2D5-47A6-9C52-F45A49B95E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2208"/>
                <a:ext cx="768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pPr algn="ctr">
                  <a:lnSpc>
                    <a:spcPct val="95000"/>
                  </a:lnSpc>
                  <a:spcBef>
                    <a:spcPts val="1113"/>
                  </a:spcBef>
                  <a:buClr>
                    <a:srgbClr val="000000"/>
                  </a:buClr>
                  <a:buSzPct val="100000"/>
                </a:pPr>
                <a:r>
                  <a:rPr lang="en-GB" altLang="fr-FR" sz="1800" b="1">
                    <a:solidFill>
                      <a:schemeClr val="tx1"/>
                    </a:solidFill>
                  </a:rPr>
                  <a:t>Cellule </a:t>
                </a:r>
                <a:r>
                  <a:rPr lang="en-GB" altLang="fr-FR" sz="1800" b="1">
                    <a:solidFill>
                      <a:schemeClr val="tx1"/>
                    </a:solidFill>
                    <a:latin typeface="Symbol" panose="05050102010706020507" pitchFamily="18" charset="2"/>
                    <a:cs typeface="Times New Roman" panose="02020603050405020304" pitchFamily="18" charset="0"/>
                  </a:rPr>
                  <a:t></a:t>
                </a:r>
              </a:p>
            </p:txBody>
          </p:sp>
        </p:grpSp>
        <p:sp>
          <p:nvSpPr>
            <p:cNvPr id="6169" name="Line 203">
              <a:extLst>
                <a:ext uri="{FF2B5EF4-FFF2-40B4-BE49-F238E27FC236}">
                  <a16:creationId xmlns:a16="http://schemas.microsoft.com/office/drawing/2014/main" id="{DF41524E-1C56-422D-BA58-5C1ADEA10E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15" y="2352"/>
              <a:ext cx="626" cy="48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7280" name="Group 204">
            <a:extLst>
              <a:ext uri="{FF2B5EF4-FFF2-40B4-BE49-F238E27FC236}">
                <a16:creationId xmlns:a16="http://schemas.microsoft.com/office/drawing/2014/main" id="{E8B758AA-CDE4-4D9D-94BA-2BB0255A5DB6}"/>
              </a:ext>
            </a:extLst>
          </p:cNvPr>
          <p:cNvGrpSpPr>
            <a:grpSpLocks/>
          </p:cNvGrpSpPr>
          <p:nvPr/>
        </p:nvGrpSpPr>
        <p:grpSpPr bwMode="auto">
          <a:xfrm>
            <a:off x="1676401" y="1981200"/>
            <a:ext cx="1981201" cy="1220788"/>
            <a:chOff x="96" y="1248"/>
            <a:chExt cx="1248" cy="769"/>
          </a:xfrm>
        </p:grpSpPr>
        <p:grpSp>
          <p:nvGrpSpPr>
            <p:cNvPr id="6163" name="Group 205">
              <a:extLst>
                <a:ext uri="{FF2B5EF4-FFF2-40B4-BE49-F238E27FC236}">
                  <a16:creationId xmlns:a16="http://schemas.microsoft.com/office/drawing/2014/main" id="{B4B9B28C-B9D0-4C6F-9E45-2FFA4AD191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" y="1248"/>
              <a:ext cx="720" cy="420"/>
              <a:chOff x="96" y="1248"/>
              <a:chExt cx="720" cy="420"/>
            </a:xfrm>
          </p:grpSpPr>
          <p:sp>
            <p:nvSpPr>
              <p:cNvPr id="6166" name="AutoShape 206">
                <a:extLst>
                  <a:ext uri="{FF2B5EF4-FFF2-40B4-BE49-F238E27FC236}">
                    <a16:creationId xmlns:a16="http://schemas.microsoft.com/office/drawing/2014/main" id="{28715DE7-4D28-43E5-A54A-D05820C7C5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1248"/>
                <a:ext cx="720" cy="420"/>
              </a:xfrm>
              <a:prstGeom prst="roundRect">
                <a:avLst>
                  <a:gd name="adj" fmla="val 236"/>
                </a:avLst>
              </a:prstGeom>
              <a:solidFill>
                <a:srgbClr val="FFCC00"/>
              </a:solidFill>
              <a:ln w="255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endParaRPr lang="fr-FR" altLang="fr-FR"/>
              </a:p>
            </p:txBody>
          </p:sp>
          <p:sp>
            <p:nvSpPr>
              <p:cNvPr id="6167" name="Text Box 207">
                <a:extLst>
                  <a:ext uri="{FF2B5EF4-FFF2-40B4-BE49-F238E27FC236}">
                    <a16:creationId xmlns:a16="http://schemas.microsoft.com/office/drawing/2014/main" id="{EBE49E75-1264-4476-B58E-17FF151FB6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" y="1248"/>
                <a:ext cx="720" cy="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1pPr>
                <a:lvl2pPr marL="742950" indent="-28575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2pPr>
                <a:lvl3pPr marL="1143000" indent="-2286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3pPr>
                <a:lvl4pPr marL="1600200" indent="-2286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4pPr>
                <a:lvl5pPr marL="2057400" indent="-2286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cs typeface="HG Mincho Light J" charset="0"/>
                  </a:defRPr>
                </a:lvl9pPr>
              </a:lstStyle>
              <a:p>
                <a:pPr algn="ctr">
                  <a:lnSpc>
                    <a:spcPct val="95000"/>
                  </a:lnSpc>
                  <a:spcBef>
                    <a:spcPts val="1113"/>
                  </a:spcBef>
                  <a:buClr>
                    <a:srgbClr val="000000"/>
                  </a:buClr>
                  <a:buSzPct val="100000"/>
                </a:pPr>
                <a:r>
                  <a:rPr lang="en-GB" altLang="fr-FR" sz="1800" b="1">
                    <a:solidFill>
                      <a:schemeClr val="tx1"/>
                    </a:solidFill>
                  </a:rPr>
                  <a:t>Vaisseau sanguin</a:t>
                </a:r>
              </a:p>
            </p:txBody>
          </p:sp>
        </p:grpSp>
        <p:sp>
          <p:nvSpPr>
            <p:cNvPr id="6164" name="Line 208">
              <a:extLst>
                <a:ext uri="{FF2B5EF4-FFF2-40B4-BE49-F238E27FC236}">
                  <a16:creationId xmlns:a16="http://schemas.microsoft.com/office/drawing/2014/main" id="{BF52F0F3-E564-48A5-B867-2050770B6F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1680"/>
              <a:ext cx="1" cy="336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5" name="Line 209">
              <a:extLst>
                <a:ext uri="{FF2B5EF4-FFF2-40B4-BE49-F238E27FC236}">
                  <a16:creationId xmlns:a16="http://schemas.microsoft.com/office/drawing/2014/main" id="{C9B4201A-E9F7-40B6-87E4-E316F160EE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016"/>
              <a:ext cx="912" cy="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7384" name="Text Box 216">
            <a:extLst>
              <a:ext uri="{FF2B5EF4-FFF2-40B4-BE49-F238E27FC236}">
                <a16:creationId xmlns:a16="http://schemas.microsoft.com/office/drawing/2014/main" id="{32125A1D-C00C-4CEB-8CBD-C668B41AE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398" y="2324053"/>
            <a:ext cx="2962373" cy="6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HG Mincho Light J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HG Mincho Light J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HG Mincho Light J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HG Mincho Light J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HG Mincho Light J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HG Mincho Light J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HG Mincho Light J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HG Mincho Light J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HG Mincho Light J" charset="0"/>
              </a:defRPr>
            </a:lvl9pPr>
          </a:lstStyle>
          <a:p>
            <a:pPr algn="ctr">
              <a:lnSpc>
                <a:spcPct val="95000"/>
              </a:lnSpc>
              <a:spcBef>
                <a:spcPts val="1113"/>
              </a:spcBef>
              <a:buClr>
                <a:srgbClr val="000000"/>
              </a:buClr>
              <a:buSzPct val="100000"/>
            </a:pPr>
            <a:r>
              <a:rPr lang="en-GB" altLang="fr-FR" sz="1800" b="1" dirty="0">
                <a:solidFill>
                  <a:schemeClr val="tx1"/>
                </a:solidFill>
              </a:rPr>
              <a:t>70 % de cellules </a:t>
            </a:r>
            <a:r>
              <a:rPr lang="en-GB" altLang="fr-FR" sz="1800" b="1" dirty="0">
                <a:solidFill>
                  <a:schemeClr val="tx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</a:t>
            </a:r>
            <a:r>
              <a:rPr lang="en-GB" altLang="fr-FR" sz="1800" b="1" dirty="0">
                <a:solidFill>
                  <a:schemeClr val="tx1"/>
                </a:solidFill>
              </a:rPr>
              <a:t> fabriquent l’ insuline</a:t>
            </a:r>
          </a:p>
        </p:txBody>
      </p:sp>
      <p:sp>
        <p:nvSpPr>
          <p:cNvPr id="7385" name="Text Box 217">
            <a:extLst>
              <a:ext uri="{FF2B5EF4-FFF2-40B4-BE49-F238E27FC236}">
                <a16:creationId xmlns:a16="http://schemas.microsoft.com/office/drawing/2014/main" id="{F8CA0001-7D50-4B65-8533-7CE33A43B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0302" y="3572802"/>
            <a:ext cx="3452567" cy="35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HG Mincho Light J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HG Mincho Light J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HG Mincho Light J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HG Mincho Light J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HG Mincho Light J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HG Mincho Light J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HG Mincho Light J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HG Mincho Light J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HG Mincho Light J" charset="0"/>
              </a:defRPr>
            </a:lvl9pPr>
          </a:lstStyle>
          <a:p>
            <a:pPr algn="ctr">
              <a:lnSpc>
                <a:spcPct val="95000"/>
              </a:lnSpc>
              <a:spcBef>
                <a:spcPts val="1113"/>
              </a:spcBef>
              <a:buClr>
                <a:srgbClr val="000000"/>
              </a:buClr>
              <a:buSzPct val="100000"/>
            </a:pPr>
            <a:r>
              <a:rPr lang="en-GB" altLang="fr-FR" sz="1800" b="1" dirty="0">
                <a:solidFill>
                  <a:schemeClr val="tx1"/>
                </a:solidFill>
              </a:rPr>
              <a:t>30 % de cellules </a:t>
            </a:r>
            <a:r>
              <a:rPr lang="en-GB" altLang="fr-FR" sz="1800" b="1" dirty="0">
                <a:solidFill>
                  <a:schemeClr val="tx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      </a:t>
            </a:r>
          </a:p>
        </p:txBody>
      </p:sp>
      <p:sp>
        <p:nvSpPr>
          <p:cNvPr id="4" name="Signe de multiplication 3">
            <a:extLst>
              <a:ext uri="{FF2B5EF4-FFF2-40B4-BE49-F238E27FC236}">
                <a16:creationId xmlns:a16="http://schemas.microsoft.com/office/drawing/2014/main" id="{DB850A71-AE23-4528-B6BC-49462563F4F5}"/>
              </a:ext>
            </a:extLst>
          </p:cNvPr>
          <p:cNvSpPr/>
          <p:nvPr/>
        </p:nvSpPr>
        <p:spPr>
          <a:xfrm>
            <a:off x="5427663" y="1325160"/>
            <a:ext cx="2597869" cy="26065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BC94549-1515-469C-A1EC-12FC736163B2}"/>
              </a:ext>
            </a:extLst>
          </p:cNvPr>
          <p:cNvSpPr/>
          <p:nvPr/>
        </p:nvSpPr>
        <p:spPr>
          <a:xfrm>
            <a:off x="5624195" y="422558"/>
            <a:ext cx="5611179" cy="97569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DESTRUCTION PLUS 90 % = DIABETE SUCRE TYPE 1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22976" y="118250"/>
            <a:ext cx="7467600" cy="771794"/>
          </a:xfrm>
        </p:spPr>
        <p:txBody>
          <a:bodyPr/>
          <a:lstStyle/>
          <a:p>
            <a:r>
              <a:rPr lang="fr-FR" sz="4000" b="1" dirty="0">
                <a:solidFill>
                  <a:schemeClr val="accent1">
                    <a:lumMod val="75000"/>
                  </a:schemeClr>
                </a:solidFill>
              </a:rPr>
              <a:t>Diabète de type 2 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1884363" y="1107808"/>
            <a:ext cx="1763712" cy="771794"/>
          </a:xfrm>
          <a:prstGeom prst="ellipse">
            <a:avLst/>
          </a:prstGeom>
          <a:solidFill>
            <a:srgbClr val="B2B2B2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fr-FR" sz="1600" b="1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</a:t>
            </a:r>
            <a:r>
              <a:rPr lang="fr-FR" sz="1600" b="1" dirty="0">
                <a:solidFill>
                  <a:schemeClr val="bg1"/>
                </a:solidFill>
                <a:latin typeface="Arial" charset="0"/>
              </a:rPr>
              <a:t> production </a:t>
            </a:r>
          </a:p>
          <a:p>
            <a:pPr algn="ctr" eaLnBrk="0" hangingPunct="0"/>
            <a:r>
              <a:rPr lang="fr-FR" sz="1600" b="1" dirty="0">
                <a:solidFill>
                  <a:schemeClr val="bg1"/>
                </a:solidFill>
                <a:latin typeface="Arial" charset="0"/>
              </a:rPr>
              <a:t>de glucose</a:t>
            </a:r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1226" y="1968500"/>
            <a:ext cx="1939925" cy="1138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7849" y="3789040"/>
            <a:ext cx="2873375" cy="15841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439816" y="2276873"/>
            <a:ext cx="3456384" cy="646331"/>
          </a:xfrm>
          <a:prstGeom prst="rect">
            <a:avLst/>
          </a:prstGeom>
          <a:solidFill>
            <a:srgbClr val="B2B2B2"/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fr-FR" sz="3600" b="1" dirty="0">
                <a:solidFill>
                  <a:srgbClr val="FF0000"/>
                </a:solidFill>
                <a:latin typeface="Times New Roman" pitchFamily="18" charset="0"/>
              </a:rPr>
              <a:t>Hyperglycémie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 flipV="1">
            <a:off x="3787776" y="3254375"/>
            <a:ext cx="1228725" cy="1543050"/>
          </a:xfrm>
          <a:prstGeom prst="line">
            <a:avLst/>
          </a:prstGeom>
          <a:ln>
            <a:headEnd type="none" w="sm" len="sm"/>
            <a:tailEnd type="arrow" w="lg" len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V="1">
            <a:off x="6960097" y="3140968"/>
            <a:ext cx="1800349" cy="1512168"/>
          </a:xfrm>
          <a:prstGeom prst="line">
            <a:avLst/>
          </a:prstGeom>
          <a:ln>
            <a:headEnd type="none" w="sm" len="sm"/>
            <a:tailEnd type="arrow" w="lg" len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fr-FR"/>
          </a:p>
        </p:txBody>
      </p:sp>
      <p:graphicFrame>
        <p:nvGraphicFramePr>
          <p:cNvPr id="27659" name="Object 11"/>
          <p:cNvGraphicFramePr>
            <a:graphicFrameLocks/>
          </p:cNvGraphicFramePr>
          <p:nvPr/>
        </p:nvGraphicFramePr>
        <p:xfrm>
          <a:off x="8183563" y="1989138"/>
          <a:ext cx="1917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CorelDRAW" r:id="rId6" imgW="16506825" imgH="4143375" progId="">
                  <p:embed/>
                </p:oleObj>
              </mc:Choice>
              <mc:Fallback>
                <p:oleObj name="CorelDRAW" r:id="rId6" imgW="16506825" imgH="4143375" progId="">
                  <p:embed/>
                  <p:pic>
                    <p:nvPicPr>
                      <p:cNvPr id="0" name="Picture 8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3563" y="1989138"/>
                        <a:ext cx="19177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60" name="Picture 12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793164" y="2598739"/>
            <a:ext cx="945196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8081010" y="982980"/>
            <a:ext cx="2361750" cy="788349"/>
          </a:xfrm>
          <a:prstGeom prst="ellipse">
            <a:avLst/>
          </a:prstGeom>
          <a:solidFill>
            <a:srgbClr val="B2B2B2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fr-FR" sz="1600" b="1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 </a:t>
            </a:r>
            <a:r>
              <a:rPr lang="fr-FR" sz="1600" b="1" dirty="0">
                <a:solidFill>
                  <a:schemeClr val="bg1"/>
                </a:solidFill>
                <a:latin typeface="Arial" charset="0"/>
              </a:rPr>
              <a:t>capture </a:t>
            </a:r>
          </a:p>
          <a:p>
            <a:pPr algn="ctr" eaLnBrk="0" hangingPunct="0"/>
            <a:r>
              <a:rPr lang="fr-FR" sz="1600" b="1" dirty="0">
                <a:solidFill>
                  <a:schemeClr val="bg1"/>
                </a:solidFill>
                <a:latin typeface="Arial" charset="0"/>
              </a:rPr>
              <a:t>du glucose</a:t>
            </a:r>
          </a:p>
        </p:txBody>
      </p:sp>
      <p:sp>
        <p:nvSpPr>
          <p:cNvPr id="16" name="Ellipse 15"/>
          <p:cNvSpPr/>
          <p:nvPr/>
        </p:nvSpPr>
        <p:spPr>
          <a:xfrm>
            <a:off x="4295800" y="5661248"/>
            <a:ext cx="3528392" cy="936104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Anomalie de sécrétion /manque d’action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53CF702-E81D-4E91-9D86-EA476A55A03A}"/>
              </a:ext>
            </a:extLst>
          </p:cNvPr>
          <p:cNvSpPr txBox="1"/>
          <p:nvPr/>
        </p:nvSpPr>
        <p:spPr>
          <a:xfrm>
            <a:off x="384810" y="161434"/>
            <a:ext cx="9589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3200" dirty="0"/>
              <a:t> 5.</a:t>
            </a:r>
            <a:r>
              <a:rPr lang="fr-FR" sz="3200" b="1" dirty="0"/>
              <a:t>Interprétez le bilan lipidique ?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5314D86-8454-47B8-BB52-35213CD91AA9}"/>
              </a:ext>
            </a:extLst>
          </p:cNvPr>
          <p:cNvSpPr txBox="1"/>
          <p:nvPr/>
        </p:nvSpPr>
        <p:spPr>
          <a:xfrm>
            <a:off x="548640" y="2810605"/>
            <a:ext cx="1070991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3200" b="1" dirty="0"/>
              <a:t>6.Quel est le paramètre qui manque ?</a:t>
            </a:r>
            <a:r>
              <a:rPr lang="fr-FR" sz="3200" dirty="0"/>
              <a:t>        </a:t>
            </a:r>
          </a:p>
          <a:p>
            <a:endParaRPr lang="fr-FR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3200" b="1" dirty="0"/>
              <a:t>7. Comment peut-on le calculer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343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184CC3-EF73-4617-8D47-D75D06595086}"/>
              </a:ext>
            </a:extLst>
          </p:cNvPr>
          <p:cNvSpPr/>
          <p:nvPr/>
        </p:nvSpPr>
        <p:spPr>
          <a:xfrm>
            <a:off x="548640" y="1042989"/>
            <a:ext cx="85420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dirty="0"/>
              <a:t>   </a:t>
            </a:r>
            <a:r>
              <a:rPr lang="fr-FR" sz="2400" dirty="0"/>
              <a:t>- </a:t>
            </a:r>
            <a:r>
              <a:rPr lang="fr-FR" sz="2400" b="1" dirty="0"/>
              <a:t>C</a:t>
            </a:r>
            <a:r>
              <a:rPr lang="fr-FR" sz="2400" dirty="0"/>
              <a:t>holestérol total: 2,50g/l      N &lt; 2 g/l </a:t>
            </a:r>
          </a:p>
          <a:p>
            <a:pPr>
              <a:buNone/>
            </a:pPr>
            <a:r>
              <a:rPr lang="fr-FR" sz="2400" dirty="0"/>
              <a:t>  - </a:t>
            </a:r>
            <a:r>
              <a:rPr lang="fr-FR" sz="2400" b="1" dirty="0"/>
              <a:t>HDL</a:t>
            </a:r>
            <a:r>
              <a:rPr lang="fr-FR" sz="2400" dirty="0"/>
              <a:t> cholestérol: 0,38 g/l     N &gt; 0,4 g/L</a:t>
            </a:r>
          </a:p>
          <a:p>
            <a:pPr>
              <a:buNone/>
            </a:pPr>
            <a:r>
              <a:rPr lang="fr-FR" sz="2400" dirty="0"/>
              <a:t>  - </a:t>
            </a:r>
            <a:r>
              <a:rPr lang="fr-FR" sz="2400" b="1" dirty="0"/>
              <a:t>Triglycérides</a:t>
            </a:r>
            <a:r>
              <a:rPr lang="fr-FR" sz="2400" dirty="0"/>
              <a:t>: 3 g/l             N &lt;1,5 g/L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53CF702-E81D-4E91-9D86-EA476A55A03A}"/>
              </a:ext>
            </a:extLst>
          </p:cNvPr>
          <p:cNvSpPr txBox="1"/>
          <p:nvPr/>
        </p:nvSpPr>
        <p:spPr>
          <a:xfrm>
            <a:off x="384810" y="161434"/>
            <a:ext cx="9589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3200" dirty="0"/>
              <a:t> 5.</a:t>
            </a:r>
            <a:r>
              <a:rPr lang="fr-FR" sz="3200" b="1" dirty="0"/>
              <a:t>Interprétez le bilan lipidique ?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5314D86-8454-47B8-BB52-35213CD91AA9}"/>
              </a:ext>
            </a:extLst>
          </p:cNvPr>
          <p:cNvSpPr txBox="1"/>
          <p:nvPr/>
        </p:nvSpPr>
        <p:spPr>
          <a:xfrm>
            <a:off x="548640" y="2810605"/>
            <a:ext cx="1070991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3200" b="1" dirty="0"/>
              <a:t>6.Quel est le paramètre qui manque ?</a:t>
            </a:r>
            <a:r>
              <a:rPr lang="fr-FR" sz="3200" dirty="0"/>
              <a:t>        </a:t>
            </a:r>
          </a:p>
          <a:p>
            <a:endParaRPr lang="fr-FR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3200" b="1" dirty="0"/>
              <a:t>7. Comment peut-on le calculer ?</a:t>
            </a:r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5675302-AE5D-4A97-81E7-3E6164300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7783" y="2799175"/>
            <a:ext cx="1345753" cy="74987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856BBD7-4D01-47E7-B7ED-83D1393D188F}"/>
              </a:ext>
            </a:extLst>
          </p:cNvPr>
          <p:cNvSpPr/>
          <p:nvPr/>
        </p:nvSpPr>
        <p:spPr>
          <a:xfrm>
            <a:off x="548640" y="4584279"/>
            <a:ext cx="116433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000000"/>
                </a:solidFill>
                <a:latin typeface="ComicSansMS-Bold"/>
              </a:rPr>
              <a:t>Le LDL-cholestérol est calculé </a:t>
            </a:r>
            <a:r>
              <a:rPr lang="fr-FR" sz="2400" dirty="0">
                <a:solidFill>
                  <a:srgbClr val="000000"/>
                </a:solidFill>
                <a:latin typeface="ComicSansMS"/>
              </a:rPr>
              <a:t>par la formule de </a:t>
            </a:r>
            <a:r>
              <a:rPr lang="fr-FR" sz="2400" dirty="0">
                <a:solidFill>
                  <a:schemeClr val="accent1"/>
                </a:solidFill>
                <a:latin typeface="ComicSansMS"/>
              </a:rPr>
              <a:t>FRIEDEWALD,</a:t>
            </a:r>
            <a:r>
              <a:rPr lang="fr-FR" sz="2400" dirty="0">
                <a:solidFill>
                  <a:srgbClr val="000000"/>
                </a:solidFill>
                <a:latin typeface="ComicSansMS"/>
              </a:rPr>
              <a:t> valable à condition que les triglycérides soient inférieurs à 4,6 </a:t>
            </a:r>
            <a:r>
              <a:rPr lang="fr-FR" sz="2400" dirty="0" err="1">
                <a:solidFill>
                  <a:srgbClr val="000000"/>
                </a:solidFill>
                <a:latin typeface="ComicSansMS"/>
              </a:rPr>
              <a:t>mmol</a:t>
            </a:r>
            <a:r>
              <a:rPr lang="fr-FR" sz="2400" dirty="0">
                <a:solidFill>
                  <a:srgbClr val="000000"/>
                </a:solidFill>
                <a:latin typeface="ComicSansMS"/>
              </a:rPr>
              <a:t>/1 (ou 4 g/l):</a:t>
            </a:r>
          </a:p>
          <a:p>
            <a:r>
              <a:rPr lang="fr-FR" sz="2000" b="1" dirty="0" err="1">
                <a:solidFill>
                  <a:srgbClr val="3333CD"/>
                </a:solidFill>
                <a:latin typeface="ComicSansMS-Bold"/>
              </a:rPr>
              <a:t>Chol</a:t>
            </a:r>
            <a:r>
              <a:rPr lang="fr-FR" sz="2000" b="1" dirty="0">
                <a:solidFill>
                  <a:srgbClr val="3333CD"/>
                </a:solidFill>
                <a:latin typeface="ComicSansMS-Bold"/>
              </a:rPr>
              <a:t> LDL = </a:t>
            </a:r>
            <a:r>
              <a:rPr lang="fr-FR" sz="2000" b="1" dirty="0" err="1">
                <a:solidFill>
                  <a:srgbClr val="3333CD"/>
                </a:solidFill>
                <a:latin typeface="ComicSansMS-Bold"/>
              </a:rPr>
              <a:t>Chol</a:t>
            </a:r>
            <a:r>
              <a:rPr lang="fr-FR" sz="2000" b="1" dirty="0">
                <a:solidFill>
                  <a:srgbClr val="3333CD"/>
                </a:solidFill>
                <a:latin typeface="ComicSansMS-Bold"/>
              </a:rPr>
              <a:t> T - (</a:t>
            </a:r>
            <a:r>
              <a:rPr lang="fr-FR" sz="2000" b="1" dirty="0" err="1">
                <a:solidFill>
                  <a:srgbClr val="3333CD"/>
                </a:solidFill>
                <a:latin typeface="ComicSansMS-Bold"/>
              </a:rPr>
              <a:t>Chol</a:t>
            </a:r>
            <a:r>
              <a:rPr lang="fr-FR" sz="2000" b="1" dirty="0">
                <a:solidFill>
                  <a:srgbClr val="3333CD"/>
                </a:solidFill>
                <a:latin typeface="ComicSansMS-Bold"/>
              </a:rPr>
              <a:t> HDL + TG/2,2) (en </a:t>
            </a:r>
            <a:r>
              <a:rPr lang="fr-FR" sz="2000" b="1" dirty="0" err="1">
                <a:solidFill>
                  <a:srgbClr val="3333CD"/>
                </a:solidFill>
                <a:latin typeface="ComicSansMS-Bold"/>
              </a:rPr>
              <a:t>mmol</a:t>
            </a:r>
            <a:r>
              <a:rPr lang="fr-FR" sz="2000" b="1" dirty="0">
                <a:solidFill>
                  <a:srgbClr val="3333CD"/>
                </a:solidFill>
                <a:latin typeface="ComicSansMS-Bold"/>
              </a:rPr>
              <a:t>/l)</a:t>
            </a:r>
          </a:p>
          <a:p>
            <a:r>
              <a:rPr lang="fr-FR" sz="2000" b="1" dirty="0" err="1">
                <a:solidFill>
                  <a:srgbClr val="3333CD"/>
                </a:solidFill>
                <a:latin typeface="ComicSansMS-Bold"/>
              </a:rPr>
              <a:t>Chol</a:t>
            </a:r>
            <a:r>
              <a:rPr lang="fr-FR" sz="2000" b="1" dirty="0">
                <a:solidFill>
                  <a:srgbClr val="3333CD"/>
                </a:solidFill>
                <a:latin typeface="ComicSansMS-Bold"/>
              </a:rPr>
              <a:t> LDL = </a:t>
            </a:r>
            <a:r>
              <a:rPr lang="fr-FR" sz="2000" b="1" dirty="0" err="1">
                <a:solidFill>
                  <a:srgbClr val="3333CD"/>
                </a:solidFill>
                <a:latin typeface="ComicSansMS-Bold"/>
              </a:rPr>
              <a:t>Chol</a:t>
            </a:r>
            <a:r>
              <a:rPr lang="fr-FR" sz="2000" b="1" dirty="0">
                <a:solidFill>
                  <a:srgbClr val="3333CD"/>
                </a:solidFill>
                <a:latin typeface="ComicSansMS-Bold"/>
              </a:rPr>
              <a:t> T - (</a:t>
            </a:r>
            <a:r>
              <a:rPr lang="fr-FR" sz="2000" b="1" dirty="0" err="1">
                <a:solidFill>
                  <a:srgbClr val="3333CD"/>
                </a:solidFill>
                <a:latin typeface="ComicSansMS-Bold"/>
              </a:rPr>
              <a:t>Chol</a:t>
            </a:r>
            <a:r>
              <a:rPr lang="fr-FR" sz="2000" b="1" dirty="0">
                <a:solidFill>
                  <a:srgbClr val="3333CD"/>
                </a:solidFill>
                <a:latin typeface="ComicSansMS-Bold"/>
              </a:rPr>
              <a:t> HDL + TG/5) (en g/l</a:t>
            </a:r>
            <a:r>
              <a:rPr lang="fr-FR" sz="1900" b="1" dirty="0">
                <a:solidFill>
                  <a:srgbClr val="3333CD"/>
                </a:solidFill>
                <a:latin typeface="ComicSansMS-Bold"/>
              </a:rPr>
              <a:t>)                                    </a:t>
            </a:r>
            <a:r>
              <a:rPr lang="fr-FR" sz="2800" b="1" dirty="0">
                <a:solidFill>
                  <a:srgbClr val="3333CD"/>
                </a:solidFill>
                <a:latin typeface="ComicSansMS-Bold"/>
              </a:rPr>
              <a:t>LDL: 1,52g/L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296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D0A84A6-2D4A-4EED-B908-FC682354046C}"/>
              </a:ext>
            </a:extLst>
          </p:cNvPr>
          <p:cNvSpPr txBox="1"/>
          <p:nvPr/>
        </p:nvSpPr>
        <p:spPr>
          <a:xfrm>
            <a:off x="605790" y="354330"/>
            <a:ext cx="1109853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8.QUELS SONT LES EXAMENS CLINICO BIOLOGIQUES A COMPLETER CHEZ CE PATIENT ?</a:t>
            </a:r>
          </a:p>
          <a:p>
            <a:endParaRPr lang="fr-FR" sz="2000" b="1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7D78DD-D890-479E-B0B7-B54DB0553430}"/>
              </a:ext>
            </a:extLst>
          </p:cNvPr>
          <p:cNvSpPr txBox="1"/>
          <p:nvPr/>
        </p:nvSpPr>
        <p:spPr>
          <a:xfrm>
            <a:off x="359092" y="1493103"/>
            <a:ext cx="1159192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FF0000"/>
                </a:solidFill>
              </a:rPr>
              <a:t>Hémoglobine Glyqué</a:t>
            </a:r>
            <a:r>
              <a:rPr lang="fr-FR" sz="2400" dirty="0"/>
              <a:t>: HB1AC  : équilibre des derniers 3 mois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FF0000"/>
                </a:solidFill>
              </a:rPr>
              <a:t>Etablir la carte lésionnelle du diabète </a:t>
            </a:r>
            <a:r>
              <a:rPr lang="fr-FR" sz="2400" dirty="0"/>
              <a:t>: complications dégénératives macro et microvasculaire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Chez les DT2  dés la découverte du DS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Chez les DT1  Après 5 ans évolution </a:t>
            </a:r>
          </a:p>
          <a:p>
            <a:r>
              <a:rPr lang="fr-FR" sz="2400" b="1" i="1" u="sng" dirty="0">
                <a:solidFill>
                  <a:srgbClr val="FF0000"/>
                </a:solidFill>
                <a:latin typeface="*Tahoma-BoldItalic-4821-Identity-H"/>
              </a:rPr>
              <a:t>Macro Angiopathie </a:t>
            </a:r>
            <a:r>
              <a:rPr lang="fr-FR" sz="2400" b="1" i="1" dirty="0">
                <a:solidFill>
                  <a:srgbClr val="FF0000"/>
                </a:solidFill>
                <a:latin typeface="*Tahoma-BoldItalic-4821-Identity-H"/>
              </a:rPr>
              <a:t>:  Cardiovasculaires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18447C"/>
                </a:solidFill>
                <a:latin typeface="*Calibri-4816-Identity-H"/>
              </a:rPr>
              <a:t> </a:t>
            </a:r>
            <a:r>
              <a:rPr lang="fr-FR" sz="2400" dirty="0">
                <a:solidFill>
                  <a:srgbClr val="1F1C1C"/>
                </a:solidFill>
                <a:latin typeface="*Calibri-4816-Identity-H"/>
              </a:rPr>
              <a:t>Examen cardiovasculaire complet (prise de TA debout et couché +++ , rechercher les pouls, souffles carotidiens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18447C"/>
                </a:solidFill>
                <a:latin typeface="*Calibri-4816-Identity-H"/>
              </a:rPr>
              <a:t> </a:t>
            </a:r>
            <a:r>
              <a:rPr lang="fr-FR" sz="2400" dirty="0">
                <a:solidFill>
                  <a:srgbClr val="1E1C1C"/>
                </a:solidFill>
                <a:latin typeface="*Calibri-4816-Identity-H"/>
              </a:rPr>
              <a:t>ECG de repos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18447C"/>
                </a:solidFill>
                <a:latin typeface="*Calibri-4816-Identity-H"/>
              </a:rPr>
              <a:t> </a:t>
            </a:r>
            <a:r>
              <a:rPr lang="fr-FR" sz="2400" dirty="0">
                <a:solidFill>
                  <a:srgbClr val="1D1C1C"/>
                </a:solidFill>
                <a:latin typeface="*Calibri-4816-Identity-H"/>
              </a:rPr>
              <a:t>IPS = index de pression systolique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18447C"/>
                </a:solidFill>
                <a:latin typeface="*Calibri-4816-Identity-H"/>
              </a:rPr>
              <a:t> </a:t>
            </a:r>
            <a:r>
              <a:rPr lang="fr-FR" sz="2400" dirty="0">
                <a:solidFill>
                  <a:srgbClr val="1D1B1C"/>
                </a:solidFill>
                <a:latin typeface="*Calibri-4816-Identity-H"/>
              </a:rPr>
              <a:t>Bilan lipidique complet (CT, TG, HDL, LDL) et dépistage des Fr cv  (tabac, TA, ... 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1D1C1C"/>
                </a:solidFill>
                <a:latin typeface="*Calibri-4816-Identity-H"/>
              </a:rPr>
              <a:t>Doppler des mbres inferieurs et les tronc supra aortique : orienter par la clinique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olidFill>
                <a:srgbClr val="1D1B1C"/>
              </a:solidFill>
              <a:latin typeface="*Calibri-4816-Identity-H"/>
            </a:endParaRP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887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61E04E-47A8-41AE-8E33-A15C3A6987CD}"/>
              </a:ext>
            </a:extLst>
          </p:cNvPr>
          <p:cNvSpPr/>
          <p:nvPr/>
        </p:nvSpPr>
        <p:spPr>
          <a:xfrm>
            <a:off x="166687" y="948690"/>
            <a:ext cx="5518785" cy="58293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u="sng" dirty="0">
                <a:solidFill>
                  <a:srgbClr val="FF0000"/>
                </a:solidFill>
              </a:rPr>
              <a:t>Non modifiables: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u="sng" dirty="0">
                <a:solidFill>
                  <a:schemeClr val="tx1"/>
                </a:solidFill>
              </a:rPr>
              <a:t>Antécédents familiaux de maladie cardiovasculaire précoce : </a:t>
            </a:r>
          </a:p>
          <a:p>
            <a:r>
              <a:rPr lang="fr-FR" sz="2400" dirty="0">
                <a:solidFill>
                  <a:schemeClr val="tx1"/>
                </a:solidFill>
              </a:rPr>
              <a:t>- IDM ou mort subite avant 55 ans chez le père ou chez un parent du 1er degré de sexe masculin,</a:t>
            </a:r>
          </a:p>
          <a:p>
            <a:r>
              <a:rPr lang="fr-FR" sz="2400" dirty="0">
                <a:solidFill>
                  <a:schemeClr val="tx1"/>
                </a:solidFill>
              </a:rPr>
              <a:t>-IDM ou mort subite avant 65 ans chez la mère ou chez un parent du 1er degré de sexe féminin,</a:t>
            </a:r>
          </a:p>
          <a:p>
            <a:r>
              <a:rPr lang="fr-FR" sz="2400" dirty="0">
                <a:solidFill>
                  <a:schemeClr val="tx1"/>
                </a:solidFill>
              </a:rPr>
              <a:t>-Antécédents familiaux d'AVC constitué avant 45 ans.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u="sng" dirty="0">
                <a:solidFill>
                  <a:schemeClr val="tx1"/>
                </a:solidFill>
              </a:rPr>
              <a:t>Âge et sexe : </a:t>
            </a:r>
          </a:p>
          <a:p>
            <a:r>
              <a:rPr lang="fr-FR" sz="2400" dirty="0">
                <a:solidFill>
                  <a:schemeClr val="tx1"/>
                </a:solidFill>
              </a:rPr>
              <a:t>-Homme de 50 ans ou plus,</a:t>
            </a:r>
          </a:p>
          <a:p>
            <a:r>
              <a:rPr lang="fr-FR" sz="2400" dirty="0">
                <a:solidFill>
                  <a:schemeClr val="tx1"/>
                </a:solidFill>
              </a:rPr>
              <a:t>-Femme de 60 ans ou plus.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CFCF5A-157E-4F64-ACA3-00510817DE67}"/>
              </a:ext>
            </a:extLst>
          </p:cNvPr>
          <p:cNvSpPr/>
          <p:nvPr/>
        </p:nvSpPr>
        <p:spPr>
          <a:xfrm>
            <a:off x="5772150" y="948690"/>
            <a:ext cx="6253163" cy="58293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noFill/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b="1" u="sng" dirty="0">
                <a:solidFill>
                  <a:srgbClr val="FF0000"/>
                </a:solidFill>
              </a:rPr>
              <a:t>Modifiables: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chemeClr val="tx1"/>
                </a:solidFill>
              </a:rPr>
              <a:t>Tabagisme actuel ou arrêté depuis moins de 3ans.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chemeClr val="tx1"/>
                </a:solidFill>
              </a:rPr>
              <a:t>HTA permanente traitée ou non.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chemeClr val="tx1"/>
                </a:solidFill>
              </a:rPr>
              <a:t>HDL-cholestérol &lt; 0,40 g/L (1,0 </a:t>
            </a:r>
            <a:r>
              <a:rPr lang="fr-FR" sz="2400" dirty="0" err="1">
                <a:solidFill>
                  <a:schemeClr val="tx1"/>
                </a:solidFill>
              </a:rPr>
              <a:t>mmol</a:t>
            </a:r>
            <a:r>
              <a:rPr lang="fr-FR" sz="2400" dirty="0">
                <a:solidFill>
                  <a:schemeClr val="tx1"/>
                </a:solidFill>
              </a:rPr>
              <a:t>/L).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chemeClr val="tx1"/>
                </a:solidFill>
              </a:rPr>
              <a:t>Obésité abdominale 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chemeClr val="tx1"/>
                </a:solidFill>
              </a:rPr>
              <a:t>Sédentarité.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chemeClr val="tx1"/>
                </a:solidFill>
              </a:rPr>
              <a:t>Consommation excessive d'alcool (&gt; 3 verres de vin par jour).</a:t>
            </a:r>
          </a:p>
          <a:p>
            <a:r>
              <a:rPr lang="fr-FR" sz="2400" b="1" u="sng" dirty="0">
                <a:solidFill>
                  <a:srgbClr val="FF0000"/>
                </a:solidFill>
              </a:rPr>
              <a:t>Spécifiques: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Microalbuminurie (&gt; 30 mg/24 h), macro protéinurie, insuffisance rénale.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Mauvais équilibre glycémique.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Diabète sucré type 2.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8AAAA6-330A-47F5-AA2B-123C846E15C6}"/>
              </a:ext>
            </a:extLst>
          </p:cNvPr>
          <p:cNvSpPr/>
          <p:nvPr/>
        </p:nvSpPr>
        <p:spPr>
          <a:xfrm>
            <a:off x="2623185" y="80010"/>
            <a:ext cx="7143750" cy="7886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IL FAUT CHERCHER  ET TRAITER</a:t>
            </a:r>
          </a:p>
          <a:p>
            <a:pPr algn="ctr"/>
            <a:r>
              <a:rPr lang="fr-FR" sz="2400" b="1" dirty="0">
                <a:solidFill>
                  <a:schemeClr val="tx1"/>
                </a:solidFill>
              </a:rPr>
              <a:t> Les Facteurs de risque cardiovasculaire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85ACCA-7BA0-49D6-9ADA-EB6E61FAE79C}"/>
              </a:ext>
            </a:extLst>
          </p:cNvPr>
          <p:cNvSpPr/>
          <p:nvPr/>
        </p:nvSpPr>
        <p:spPr>
          <a:xfrm>
            <a:off x="6153150" y="6069330"/>
            <a:ext cx="2948940" cy="377190"/>
          </a:xfrm>
          <a:prstGeom prst="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42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FD54952-B10D-4587-80A7-D804DD6B8F9A}"/>
              </a:ext>
            </a:extLst>
          </p:cNvPr>
          <p:cNvSpPr/>
          <p:nvPr/>
        </p:nvSpPr>
        <p:spPr>
          <a:xfrm>
            <a:off x="3806190" y="297180"/>
            <a:ext cx="5360670" cy="2560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NOTRE PATIENT 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b="1" dirty="0">
                <a:solidFill>
                  <a:schemeClr val="tx1"/>
                </a:solidFill>
              </a:rPr>
              <a:t>TABAGIQUE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b="1" dirty="0">
                <a:solidFill>
                  <a:schemeClr val="tx1"/>
                </a:solidFill>
              </a:rPr>
              <a:t>HTA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b="1" dirty="0">
                <a:solidFill>
                  <a:schemeClr val="tx1"/>
                </a:solidFill>
              </a:rPr>
              <a:t>OBEISE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b="1" dirty="0">
                <a:solidFill>
                  <a:schemeClr val="tx1"/>
                </a:solidFill>
              </a:rPr>
              <a:t>VIE SEDENTAIRE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b="1" dirty="0">
                <a:solidFill>
                  <a:schemeClr val="tx1"/>
                </a:solidFill>
              </a:rPr>
              <a:t>DT2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b="1" dirty="0">
                <a:solidFill>
                  <a:schemeClr val="tx1"/>
                </a:solidFill>
              </a:rPr>
              <a:t>DYSLIPIDEMIE</a:t>
            </a:r>
          </a:p>
          <a:p>
            <a:pPr marL="342900" indent="-342900">
              <a:buFont typeface="+mj-lt"/>
              <a:buAutoNum type="arabicPeriod"/>
            </a:pP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5" name="Flèche : bas 4">
            <a:extLst>
              <a:ext uri="{FF2B5EF4-FFF2-40B4-BE49-F238E27FC236}">
                <a16:creationId xmlns:a16="http://schemas.microsoft.com/office/drawing/2014/main" id="{8942B5EF-311F-4B5A-9C0C-BBEE1B858542}"/>
              </a:ext>
            </a:extLst>
          </p:cNvPr>
          <p:cNvSpPr/>
          <p:nvPr/>
        </p:nvSpPr>
        <p:spPr>
          <a:xfrm>
            <a:off x="6166485" y="3091815"/>
            <a:ext cx="640080" cy="5257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8E66CD8-6598-40D1-B25E-95A207F239E3}"/>
              </a:ext>
            </a:extLst>
          </p:cNvPr>
          <p:cNvSpPr/>
          <p:nvPr/>
        </p:nvSpPr>
        <p:spPr>
          <a:xfrm>
            <a:off x="3703320" y="3897630"/>
            <a:ext cx="5440680" cy="12458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Haut risque cardiovasculaire</a:t>
            </a:r>
          </a:p>
        </p:txBody>
      </p:sp>
    </p:spTree>
    <p:extLst>
      <p:ext uri="{BB962C8B-B14F-4D97-AF65-F5344CB8AC3E}">
        <p14:creationId xmlns:p14="http://schemas.microsoft.com/office/powerpoint/2010/main" val="29212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603FB8-D2CF-4C2D-B04B-2BCFF5A5DA21}"/>
              </a:ext>
            </a:extLst>
          </p:cNvPr>
          <p:cNvSpPr/>
          <p:nvPr/>
        </p:nvSpPr>
        <p:spPr>
          <a:xfrm>
            <a:off x="318135" y="74235"/>
            <a:ext cx="1132713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i="1" u="sng" dirty="0">
                <a:solidFill>
                  <a:srgbClr val="FF0000"/>
                </a:solidFill>
                <a:latin typeface="*Tahoma-BoldItalic-4821-Identity-H"/>
              </a:rPr>
              <a:t>Micro angiopathie :</a:t>
            </a:r>
          </a:p>
          <a:p>
            <a:endParaRPr lang="fr-FR" sz="2800" b="1" i="1" u="sng" dirty="0">
              <a:solidFill>
                <a:srgbClr val="FF0000"/>
              </a:solidFill>
              <a:latin typeface="*Tahoma-BoldItalic-4821-Identity-H"/>
            </a:endParaRPr>
          </a:p>
          <a:p>
            <a:r>
              <a:rPr lang="fr-FR" sz="2400" b="1" i="1" u="sng" dirty="0">
                <a:solidFill>
                  <a:srgbClr val="1F1C1F"/>
                </a:solidFill>
                <a:latin typeface="*Tahoma-BoldItalic-4821-Identity-H"/>
              </a:rPr>
              <a:t>Ophtalmologiques:</a:t>
            </a:r>
          </a:p>
          <a:p>
            <a:r>
              <a:rPr lang="fr-FR" sz="2400" dirty="0">
                <a:solidFill>
                  <a:srgbClr val="18447C"/>
                </a:solidFill>
                <a:latin typeface="*Calibri-4816-Identity-H"/>
              </a:rPr>
              <a:t>• </a:t>
            </a:r>
            <a:r>
              <a:rPr lang="fr-FR" sz="2400" dirty="0">
                <a:solidFill>
                  <a:srgbClr val="1F1C1C"/>
                </a:solidFill>
                <a:latin typeface="*Calibri-4816-Identity-H"/>
              </a:rPr>
              <a:t>Examen ophtalmologique bilatéral et comparatif complet :</a:t>
            </a:r>
            <a:r>
              <a:rPr lang="fr-FR" sz="2400" dirty="0">
                <a:solidFill>
                  <a:srgbClr val="1F1B1C"/>
                </a:solidFill>
                <a:latin typeface="*Calibri-4816-Identity-H"/>
              </a:rPr>
              <a:t> fond d’œil </a:t>
            </a:r>
            <a:r>
              <a:rPr lang="fr-FR" sz="2400" dirty="0">
                <a:solidFill>
                  <a:srgbClr val="1F1C1C"/>
                </a:solidFill>
                <a:latin typeface="*Calibri-4816-Identity-H"/>
              </a:rPr>
              <a:t> , lampe a fente, tonus oculaire , acuité visuelle</a:t>
            </a:r>
          </a:p>
          <a:p>
            <a:r>
              <a:rPr lang="fr-FR" sz="2400" dirty="0">
                <a:solidFill>
                  <a:srgbClr val="18447C"/>
                </a:solidFill>
                <a:latin typeface="*Calibri-4816-Identity-H"/>
              </a:rPr>
              <a:t>• </a:t>
            </a:r>
            <a:r>
              <a:rPr lang="fr-FR" sz="2400" dirty="0">
                <a:solidFill>
                  <a:srgbClr val="1E1C1C"/>
                </a:solidFill>
                <a:latin typeface="*Calibri-4816-Identity-H"/>
              </a:rPr>
              <a:t>Angiographie à la fluorescéine :</a:t>
            </a:r>
            <a:r>
              <a:rPr lang="fr-FR" sz="2400" dirty="0">
                <a:solidFill>
                  <a:srgbClr val="1C4479"/>
                </a:solidFill>
                <a:latin typeface="*Calibri-4816-Identity-H"/>
              </a:rPr>
              <a:t> </a:t>
            </a:r>
            <a:r>
              <a:rPr lang="fr-FR" sz="2400" dirty="0">
                <a:solidFill>
                  <a:srgbClr val="1F1B1C"/>
                </a:solidFill>
                <a:latin typeface="*Calibri-4816-Identity-H"/>
              </a:rPr>
              <a:t>en cas d'anomalies au fond d’œil</a:t>
            </a:r>
          </a:p>
          <a:p>
            <a:endParaRPr lang="fr-FR" sz="2400" dirty="0">
              <a:solidFill>
                <a:srgbClr val="1F1B1C"/>
              </a:solidFill>
              <a:latin typeface="*Calibri-4816-Identity-H"/>
            </a:endParaRPr>
          </a:p>
          <a:p>
            <a:r>
              <a:rPr lang="fr-FR" sz="2400" b="1" i="1" dirty="0">
                <a:solidFill>
                  <a:srgbClr val="194579"/>
                </a:solidFill>
                <a:latin typeface="*Tahoma-BoldItalic-4821-Identity-H"/>
              </a:rPr>
              <a:t> </a:t>
            </a:r>
            <a:r>
              <a:rPr lang="fr-FR" sz="2400" b="1" i="1" u="sng" dirty="0">
                <a:solidFill>
                  <a:srgbClr val="1F1C1D"/>
                </a:solidFill>
                <a:latin typeface="*Tahoma-BoldItalic-4821-Identity-H"/>
              </a:rPr>
              <a:t>Rénales</a:t>
            </a:r>
          </a:p>
          <a:p>
            <a:r>
              <a:rPr lang="fr-FR" sz="2400" dirty="0">
                <a:solidFill>
                  <a:srgbClr val="18447C"/>
                </a:solidFill>
                <a:latin typeface="*Calibri-4816-Identity-H"/>
              </a:rPr>
              <a:t>• </a:t>
            </a:r>
            <a:r>
              <a:rPr lang="fr-FR" sz="2400" dirty="0">
                <a:solidFill>
                  <a:srgbClr val="1D1C1C"/>
                </a:solidFill>
                <a:latin typeface="*Calibri-4816-Identity-H"/>
              </a:rPr>
              <a:t>Créatinine plasmatique avec calcul de la clearance de la créatinine : DFG</a:t>
            </a:r>
          </a:p>
          <a:p>
            <a:r>
              <a:rPr lang="fr-FR" sz="2400" dirty="0">
                <a:solidFill>
                  <a:srgbClr val="144881"/>
                </a:solidFill>
                <a:latin typeface="*Calibri-4816-Identity-H"/>
              </a:rPr>
              <a:t>• </a:t>
            </a:r>
            <a:r>
              <a:rPr lang="fr-FR" sz="2400" dirty="0">
                <a:solidFill>
                  <a:srgbClr val="1E1C1C"/>
                </a:solidFill>
                <a:latin typeface="*Calibri-4816-Identity-H"/>
              </a:rPr>
              <a:t>Protéinurie à la BU +/- recherche d'une microalbuminurie (rapport albuminurie/créatininurie) si protéinurie négative ou confirmation par protéinurie des 24 heures si protéinurie positive.</a:t>
            </a:r>
          </a:p>
          <a:p>
            <a:endParaRPr lang="fr-FR" dirty="0">
              <a:solidFill>
                <a:srgbClr val="1E1C1C"/>
              </a:solidFill>
              <a:latin typeface="*Calibri-4816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426753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AEB0CB-4149-402E-BFDF-F336A19EFB56}"/>
              </a:ext>
            </a:extLst>
          </p:cNvPr>
          <p:cNvSpPr/>
          <p:nvPr/>
        </p:nvSpPr>
        <p:spPr>
          <a:xfrm>
            <a:off x="340995" y="97066"/>
            <a:ext cx="1151001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i="1" u="sng" dirty="0">
                <a:solidFill>
                  <a:srgbClr val="1F1C1F"/>
                </a:solidFill>
                <a:latin typeface="*Tahoma-BoldItalic-4821-Identity-H"/>
              </a:rPr>
              <a:t>Neurologiques</a:t>
            </a:r>
          </a:p>
          <a:p>
            <a:r>
              <a:rPr lang="fr-FR" sz="2400" dirty="0">
                <a:solidFill>
                  <a:srgbClr val="18487C"/>
                </a:solidFill>
                <a:latin typeface="*Calibri-4816-Identity-H"/>
              </a:rPr>
              <a:t>• </a:t>
            </a:r>
            <a:r>
              <a:rPr lang="fr-FR" sz="2400" dirty="0">
                <a:solidFill>
                  <a:srgbClr val="1E1C1C"/>
                </a:solidFill>
                <a:latin typeface="*Calibri-4816-Identity-H"/>
              </a:rPr>
              <a:t>Examen neurologique (y compris pied et appareils concernés par la neuropathie végétative)</a:t>
            </a:r>
          </a:p>
          <a:p>
            <a:r>
              <a:rPr lang="fr-FR" sz="2400" dirty="0">
                <a:solidFill>
                  <a:srgbClr val="184481"/>
                </a:solidFill>
                <a:latin typeface="*Calibri-4816-Identity-H"/>
              </a:rPr>
              <a:t>• </a:t>
            </a:r>
            <a:r>
              <a:rPr lang="fr-FR" sz="2400" dirty="0">
                <a:solidFill>
                  <a:srgbClr val="1E1C1C"/>
                </a:solidFill>
                <a:latin typeface="*Calibri-4816-Identity-H"/>
              </a:rPr>
              <a:t>EMG non recommandé (sauf forme atypique)</a:t>
            </a:r>
          </a:p>
          <a:p>
            <a:endParaRPr lang="fr-FR" sz="2400" dirty="0">
              <a:solidFill>
                <a:srgbClr val="1E1C1C"/>
              </a:solidFill>
              <a:latin typeface="*Calibri-4816-Identity-H"/>
            </a:endParaRPr>
          </a:p>
          <a:p>
            <a:r>
              <a:rPr lang="fr-FR" sz="2400" b="1" i="1" dirty="0">
                <a:solidFill>
                  <a:srgbClr val="1F1C1E"/>
                </a:solidFill>
                <a:latin typeface="*Tahoma-BoldItalic-4821-Identity-H"/>
              </a:rPr>
              <a:t> </a:t>
            </a:r>
            <a:r>
              <a:rPr lang="fr-FR" sz="2400" b="1" i="1" u="sng" dirty="0">
                <a:solidFill>
                  <a:srgbClr val="1F1C1E"/>
                </a:solidFill>
                <a:latin typeface="*Tahoma-BoldItalic-4821-Identity-H"/>
              </a:rPr>
              <a:t>Examen </a:t>
            </a:r>
            <a:r>
              <a:rPr lang="fr-FR" sz="2800" b="1" u="sng" dirty="0">
                <a:solidFill>
                  <a:srgbClr val="1F1C1E"/>
                </a:solidFill>
                <a:latin typeface="*Comic Sans MS-Bold-4820-Identity-H"/>
              </a:rPr>
              <a:t>des </a:t>
            </a:r>
            <a:r>
              <a:rPr lang="fr-FR" sz="2400" b="1" i="1" u="sng" dirty="0">
                <a:solidFill>
                  <a:srgbClr val="1F1C1E"/>
                </a:solidFill>
                <a:latin typeface="*Tahoma-BoldItalic-4821-Identity-H"/>
              </a:rPr>
              <a:t>pieds</a:t>
            </a:r>
            <a:r>
              <a:rPr lang="fr-FR" sz="2400" b="1" i="1" dirty="0">
                <a:solidFill>
                  <a:srgbClr val="1F1C1E"/>
                </a:solidFill>
                <a:latin typeface="*Tahoma-BoldItalic-4821-Identity-H"/>
              </a:rPr>
              <a:t>: </a:t>
            </a:r>
          </a:p>
          <a:p>
            <a:r>
              <a:rPr lang="fr-FR" sz="2400" dirty="0">
                <a:solidFill>
                  <a:srgbClr val="144881"/>
                </a:solidFill>
                <a:latin typeface="*Calibri-4816-Identity-H"/>
              </a:rPr>
              <a:t>• </a:t>
            </a:r>
            <a:r>
              <a:rPr lang="fr-FR" sz="2400" dirty="0">
                <a:solidFill>
                  <a:srgbClr val="1E1C1C"/>
                </a:solidFill>
                <a:latin typeface="*Calibri-4816-Identity-H"/>
              </a:rPr>
              <a:t>Examen cutané (hyperkératose, plaies, intertrigo)</a:t>
            </a:r>
          </a:p>
          <a:p>
            <a:r>
              <a:rPr lang="fr-FR" sz="2400" dirty="0">
                <a:solidFill>
                  <a:srgbClr val="144881"/>
                </a:solidFill>
                <a:latin typeface="*Calibri-4816-Identity-H"/>
              </a:rPr>
              <a:t>• </a:t>
            </a:r>
            <a:r>
              <a:rPr lang="fr-FR" sz="2400" dirty="0">
                <a:solidFill>
                  <a:srgbClr val="1E1C1C"/>
                </a:solidFill>
                <a:latin typeface="*Calibri-4816-Identity-H"/>
              </a:rPr>
              <a:t>Examen neurologique (test au monofilament et au diapason, réflexes)</a:t>
            </a:r>
          </a:p>
          <a:p>
            <a:r>
              <a:rPr lang="fr-FR" sz="2400" dirty="0">
                <a:solidFill>
                  <a:srgbClr val="18447C"/>
                </a:solidFill>
                <a:latin typeface="*Calibri-4816-Identity-H"/>
              </a:rPr>
              <a:t>• </a:t>
            </a:r>
            <a:r>
              <a:rPr lang="fr-FR" sz="2400" dirty="0">
                <a:solidFill>
                  <a:srgbClr val="1E1C1C"/>
                </a:solidFill>
                <a:latin typeface="*Calibri-4816-Identity-H"/>
              </a:rPr>
              <a:t>Examen vasculaire (température cutanée, aspect, pouls périphériques, IPS)</a:t>
            </a:r>
          </a:p>
          <a:p>
            <a:r>
              <a:rPr lang="fr-FR" sz="2400" dirty="0">
                <a:solidFill>
                  <a:srgbClr val="18447C"/>
                </a:solidFill>
                <a:latin typeface="*Calibri-4816-Identity-H"/>
              </a:rPr>
              <a:t>• </a:t>
            </a:r>
            <a:r>
              <a:rPr lang="fr-FR" sz="2400" dirty="0">
                <a:solidFill>
                  <a:srgbClr val="1E1C1C"/>
                </a:solidFill>
                <a:latin typeface="*Calibri-4816-Identity-H"/>
              </a:rPr>
              <a:t>Examen morphologique (déformations, appuis anormaux)</a:t>
            </a:r>
          </a:p>
          <a:p>
            <a:r>
              <a:rPr lang="fr-FR" sz="2400" dirty="0">
                <a:solidFill>
                  <a:srgbClr val="144881"/>
                </a:solidFill>
                <a:latin typeface="*Calibri-4816-Identity-H"/>
              </a:rPr>
              <a:t>• </a:t>
            </a:r>
            <a:r>
              <a:rPr lang="fr-FR" sz="2400" dirty="0">
                <a:solidFill>
                  <a:srgbClr val="1E1C1D"/>
                </a:solidFill>
                <a:latin typeface="*Calibri-4816-Identity-H"/>
              </a:rPr>
              <a:t>Examen du chaussage +++</a:t>
            </a:r>
          </a:p>
          <a:p>
            <a:endParaRPr lang="fr-FR" sz="2400" dirty="0">
              <a:solidFill>
                <a:srgbClr val="1E1C1D"/>
              </a:solidFill>
              <a:latin typeface="*Calibri-4816-Identity-H"/>
            </a:endParaRPr>
          </a:p>
          <a:p>
            <a:r>
              <a:rPr lang="fr-FR" sz="2800" b="1" u="sng" dirty="0">
                <a:solidFill>
                  <a:srgbClr val="1F1C1D"/>
                </a:solidFill>
                <a:latin typeface="*Comic Sans MS-Bold-4820-Identity-H"/>
              </a:rPr>
              <a:t>Sites </a:t>
            </a:r>
            <a:r>
              <a:rPr lang="fr-FR" sz="2400" b="1" i="1" u="sng" dirty="0">
                <a:solidFill>
                  <a:srgbClr val="1F1C1D"/>
                </a:solidFill>
                <a:latin typeface="*Tahoma-BoldItalic-4821-Identity-H"/>
              </a:rPr>
              <a:t>infectieux</a:t>
            </a:r>
          </a:p>
          <a:p>
            <a:r>
              <a:rPr lang="fr-FR" sz="2400" dirty="0">
                <a:solidFill>
                  <a:srgbClr val="18447C"/>
                </a:solidFill>
                <a:latin typeface="*Calibri-4816-Identity-H"/>
              </a:rPr>
              <a:t>• </a:t>
            </a:r>
            <a:r>
              <a:rPr lang="fr-FR" sz="2400" dirty="0">
                <a:solidFill>
                  <a:srgbClr val="1E1C1C"/>
                </a:solidFill>
                <a:latin typeface="*Calibri-4816-Identity-H"/>
              </a:rPr>
              <a:t>Examen cutané complet</a:t>
            </a:r>
          </a:p>
          <a:p>
            <a:r>
              <a:rPr lang="fr-FR" sz="2400" dirty="0">
                <a:solidFill>
                  <a:srgbClr val="18447C"/>
                </a:solidFill>
                <a:latin typeface="*Calibri-4816-Identity-H"/>
              </a:rPr>
              <a:t>• </a:t>
            </a:r>
            <a:r>
              <a:rPr lang="fr-FR" sz="2400" dirty="0">
                <a:solidFill>
                  <a:srgbClr val="1E1C1D"/>
                </a:solidFill>
                <a:latin typeface="*Calibri-4816-Identity-H"/>
              </a:rPr>
              <a:t>Examen stomatologique ou bucco-dentaire et surtout </a:t>
            </a:r>
            <a:r>
              <a:rPr lang="fr-FR" sz="2400" dirty="0" err="1">
                <a:solidFill>
                  <a:srgbClr val="1E1C1D"/>
                </a:solidFill>
                <a:latin typeface="*Calibri-4816-Identity-H"/>
              </a:rPr>
              <a:t>parodontologique</a:t>
            </a:r>
            <a:endParaRPr lang="fr-FR" sz="2400" dirty="0">
              <a:solidFill>
                <a:srgbClr val="1E1C1D"/>
              </a:solidFill>
              <a:latin typeface="*Calibri-4816-Identity-H"/>
            </a:endParaRPr>
          </a:p>
          <a:p>
            <a:r>
              <a:rPr lang="fr-FR" sz="2400" dirty="0">
                <a:solidFill>
                  <a:srgbClr val="184881"/>
                </a:solidFill>
                <a:latin typeface="*Calibri-4816-Identity-H"/>
              </a:rPr>
              <a:t>• </a:t>
            </a:r>
            <a:r>
              <a:rPr lang="fr-FR" sz="2400" dirty="0">
                <a:solidFill>
                  <a:srgbClr val="1E1C1C"/>
                </a:solidFill>
                <a:latin typeface="*Calibri-4816-Identity-H"/>
              </a:rPr>
              <a:t>Examen uro-génital (dont gynécologique)</a:t>
            </a:r>
            <a:endParaRPr lang="fr-FR" sz="2400" dirty="0"/>
          </a:p>
          <a:p>
            <a:endParaRPr lang="fr-FR" dirty="0">
              <a:solidFill>
                <a:srgbClr val="1E1C1C"/>
              </a:solidFill>
              <a:latin typeface="*Calibri-4816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408419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A95E197-0D5A-435C-BFF4-997123FCC0AF}"/>
              </a:ext>
            </a:extLst>
          </p:cNvPr>
          <p:cNvSpPr txBox="1"/>
          <p:nvPr/>
        </p:nvSpPr>
        <p:spPr>
          <a:xfrm>
            <a:off x="765810" y="262890"/>
            <a:ext cx="8012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10.Quel est votre prise en charge 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485AAC-C14D-423F-B927-64BAF6808721}"/>
              </a:ext>
            </a:extLst>
          </p:cNvPr>
          <p:cNvSpPr/>
          <p:nvPr/>
        </p:nvSpPr>
        <p:spPr>
          <a:xfrm>
            <a:off x="274320" y="809119"/>
            <a:ext cx="116433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dirty="0">
              <a:solidFill>
                <a:srgbClr val="1F1C20"/>
              </a:solidFill>
            </a:endParaRPr>
          </a:p>
          <a:p>
            <a:r>
              <a:rPr lang="fr-FR" sz="2800" u="sng" dirty="0">
                <a:solidFill>
                  <a:srgbClr val="FF0000"/>
                </a:solidFill>
              </a:rPr>
              <a:t>OBJECTIFS</a:t>
            </a:r>
          </a:p>
          <a:p>
            <a:r>
              <a:rPr lang="fr-FR" sz="2800" dirty="0">
                <a:solidFill>
                  <a:srgbClr val="184481"/>
                </a:solidFill>
              </a:rPr>
              <a:t>• </a:t>
            </a:r>
            <a:r>
              <a:rPr lang="fr-FR" sz="2800" dirty="0">
                <a:solidFill>
                  <a:srgbClr val="1F1C20"/>
                </a:solidFill>
              </a:rPr>
              <a:t>A. EQUILIBRE GLYCEMIQUE</a:t>
            </a:r>
          </a:p>
          <a:p>
            <a:r>
              <a:rPr lang="fr-FR" sz="2800" dirty="0">
                <a:solidFill>
                  <a:srgbClr val="144481"/>
                </a:solidFill>
              </a:rPr>
              <a:t>• </a:t>
            </a:r>
            <a:r>
              <a:rPr lang="fr-FR" sz="2800" dirty="0">
                <a:solidFill>
                  <a:srgbClr val="1F1C20"/>
                </a:solidFill>
              </a:rPr>
              <a:t>B. RECHERCHE, TRAITEMENT ET PREVENTION DES COMPLICATIONS</a:t>
            </a:r>
          </a:p>
          <a:p>
            <a:r>
              <a:rPr lang="fr-FR" sz="2800" dirty="0">
                <a:solidFill>
                  <a:srgbClr val="184481"/>
                </a:solidFill>
              </a:rPr>
              <a:t>• </a:t>
            </a:r>
            <a:r>
              <a:rPr lang="fr-FR" sz="2800" dirty="0">
                <a:solidFill>
                  <a:srgbClr val="1F1C1F"/>
                </a:solidFill>
              </a:rPr>
              <a:t>C. SUIVI  AU LONG COURS ET OBSERVANCE</a:t>
            </a:r>
            <a:endParaRPr lang="fr-FR" sz="2800" dirty="0"/>
          </a:p>
          <a:p>
            <a:r>
              <a:rPr lang="fr-FR" sz="2800" u="sng" dirty="0">
                <a:solidFill>
                  <a:srgbClr val="FF0000"/>
                </a:solidFill>
              </a:rPr>
              <a:t>OUTILS :</a:t>
            </a:r>
          </a:p>
          <a:p>
            <a:r>
              <a:rPr lang="fr-FR" sz="2800" dirty="0">
                <a:solidFill>
                  <a:srgbClr val="104885"/>
                </a:solidFill>
              </a:rPr>
              <a:t> </a:t>
            </a:r>
            <a:r>
              <a:rPr lang="fr-FR" sz="2800" dirty="0">
                <a:solidFill>
                  <a:srgbClr val="1F1C1F"/>
                </a:solidFill>
              </a:rPr>
              <a:t>1. REGLES HYGIENO-DIETETIQUES</a:t>
            </a:r>
          </a:p>
          <a:p>
            <a:r>
              <a:rPr lang="fr-FR" sz="2800" dirty="0">
                <a:solidFill>
                  <a:srgbClr val="144481"/>
                </a:solidFill>
              </a:rPr>
              <a:t> </a:t>
            </a:r>
            <a:r>
              <a:rPr lang="fr-FR" sz="2800" dirty="0">
                <a:solidFill>
                  <a:srgbClr val="1F1C1F"/>
                </a:solidFill>
              </a:rPr>
              <a:t>2. EDUCATION THERAPEUTIQUE DU PATIENT</a:t>
            </a:r>
          </a:p>
          <a:p>
            <a:r>
              <a:rPr lang="fr-FR" sz="2800" dirty="0">
                <a:solidFill>
                  <a:srgbClr val="184481"/>
                </a:solidFill>
              </a:rPr>
              <a:t> </a:t>
            </a:r>
            <a:r>
              <a:rPr lang="fr-FR" sz="2800" dirty="0">
                <a:solidFill>
                  <a:srgbClr val="1F1C20"/>
                </a:solidFill>
              </a:rPr>
              <a:t>3. TRAITEMENTS MEDICAMENTEUX DE DS :ADO</a:t>
            </a:r>
          </a:p>
          <a:p>
            <a:r>
              <a:rPr lang="fr-FR" sz="2800" dirty="0">
                <a:solidFill>
                  <a:srgbClr val="1F1C20"/>
                </a:solidFill>
              </a:rPr>
              <a:t> 4. TRT HTA + DYSLIPIDEMIE </a:t>
            </a:r>
          </a:p>
          <a:p>
            <a:r>
              <a:rPr lang="fr-FR" sz="2800" dirty="0">
                <a:solidFill>
                  <a:srgbClr val="1F1C20"/>
                </a:solidFill>
              </a:rPr>
              <a:t> 5. CONTRÔLE DES FRCVX : arrêt de tabac, réduction de poids, lutter contre la sédentarité ,activité physique régulière….. </a:t>
            </a:r>
          </a:p>
          <a:p>
            <a:endParaRPr lang="fr-FR" sz="2800" dirty="0">
              <a:solidFill>
                <a:srgbClr val="1F1C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5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EE4F90-AAFB-41C2-8343-09E2A3BD1EAD}"/>
              </a:ext>
            </a:extLst>
          </p:cNvPr>
          <p:cNvSpPr/>
          <p:nvPr/>
        </p:nvSpPr>
        <p:spPr>
          <a:xfrm>
            <a:off x="447263" y="1610040"/>
            <a:ext cx="10884816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algn="just">
              <a:lnSpc>
                <a:spcPct val="90000"/>
              </a:lnSpc>
              <a:buFont typeface="Wingdings"/>
              <a:buChar char=""/>
              <a:defRPr/>
            </a:pPr>
            <a:r>
              <a:rPr lang="fr-FR" dirty="0"/>
              <a:t> </a:t>
            </a:r>
            <a:r>
              <a:rPr lang="fr-FR" sz="3200" dirty="0">
                <a:solidFill>
                  <a:srgbClr val="FF0000"/>
                </a:solidFill>
              </a:rPr>
              <a:t>Le diabète </a:t>
            </a:r>
            <a:r>
              <a:rPr lang="fr-FR" sz="3200" dirty="0"/>
              <a:t>désigne « un groupe de maladies</a:t>
            </a:r>
            <a:r>
              <a:rPr lang="fr-FR" sz="3200" b="1" i="1" dirty="0">
                <a:solidFill>
                  <a:schemeClr val="hlink"/>
                </a:solidFill>
              </a:rPr>
              <a:t> </a:t>
            </a:r>
            <a:r>
              <a:rPr lang="fr-FR" sz="3200" dirty="0"/>
              <a:t>métaboliques caractérisées par une hyperglycémie chronique résultant d’un défaut de la sécrétion ou de l’action de l’insuline ou des deux conjuguées ».</a:t>
            </a:r>
          </a:p>
          <a:p>
            <a:pPr marL="411480" algn="just">
              <a:lnSpc>
                <a:spcPct val="90000"/>
              </a:lnSpc>
              <a:buFont typeface="Wingdings"/>
              <a:buChar char=""/>
              <a:defRPr/>
            </a:pPr>
            <a:endParaRPr lang="fr-FR" sz="3200" dirty="0"/>
          </a:p>
          <a:p>
            <a:pPr marL="411480" algn="just">
              <a:lnSpc>
                <a:spcPct val="90000"/>
              </a:lnSpc>
              <a:buFont typeface="Wingdings"/>
              <a:buChar char=""/>
              <a:defRPr/>
            </a:pPr>
            <a:r>
              <a:rPr lang="fr-FR" sz="3200" dirty="0"/>
              <a:t> L’hyperglycémie chronique est la cause principale de la survenue des complications dégénératives du diabète ( yeux, reins , nerfs, cœur et vaisseaux )</a:t>
            </a:r>
            <a:endParaRPr lang="fr-FR" sz="24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22F1D33-E44A-4C45-A242-F0C9D2FBEFC5}"/>
              </a:ext>
            </a:extLst>
          </p:cNvPr>
          <p:cNvSpPr txBox="1"/>
          <p:nvPr/>
        </p:nvSpPr>
        <p:spPr>
          <a:xfrm>
            <a:off x="3041873" y="337362"/>
            <a:ext cx="7154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Définitions - Généralité</a:t>
            </a:r>
          </a:p>
        </p:txBody>
      </p:sp>
    </p:spTree>
    <p:extLst>
      <p:ext uri="{BB962C8B-B14F-4D97-AF65-F5344CB8AC3E}">
        <p14:creationId xmlns:p14="http://schemas.microsoft.com/office/powerpoint/2010/main" val="334194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7C0D7F9-997F-4D3B-BBAB-6864CE16DCED}"/>
              </a:ext>
            </a:extLst>
          </p:cNvPr>
          <p:cNvSpPr/>
          <p:nvPr/>
        </p:nvSpPr>
        <p:spPr>
          <a:xfrm>
            <a:off x="186690" y="242471"/>
            <a:ext cx="118186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u="sng" dirty="0">
                <a:solidFill>
                  <a:srgbClr val="FF0000"/>
                </a:solidFill>
                <a:latin typeface="+mj-lt"/>
              </a:rPr>
              <a:t>DEMARCHE INITIALE LORS DE LA DECOUVERTE D'UN DIABETE</a:t>
            </a:r>
          </a:p>
          <a:p>
            <a:r>
              <a:rPr lang="fr-FR" sz="3200" dirty="0">
                <a:solidFill>
                  <a:srgbClr val="104885"/>
                </a:solidFill>
                <a:latin typeface="+mj-lt"/>
              </a:rPr>
              <a:t>• </a:t>
            </a:r>
            <a:r>
              <a:rPr lang="fr-FR" sz="3200" dirty="0">
                <a:solidFill>
                  <a:srgbClr val="1F1C20"/>
                </a:solidFill>
                <a:latin typeface="+mj-lt"/>
              </a:rPr>
              <a:t>Bilan étiologique: rechercher un diabète secondaire (cause curable)</a:t>
            </a:r>
          </a:p>
          <a:p>
            <a:endParaRPr lang="fr-FR" sz="3200" dirty="0">
              <a:solidFill>
                <a:srgbClr val="1F1C20"/>
              </a:solidFill>
              <a:latin typeface="+mj-lt"/>
            </a:endParaRPr>
          </a:p>
          <a:p>
            <a:r>
              <a:rPr lang="fr-FR" sz="3200" dirty="0">
                <a:solidFill>
                  <a:srgbClr val="144481"/>
                </a:solidFill>
                <a:latin typeface="+mj-lt"/>
              </a:rPr>
              <a:t>• </a:t>
            </a:r>
            <a:r>
              <a:rPr lang="fr-FR" sz="3200" dirty="0">
                <a:solidFill>
                  <a:srgbClr val="1F1C20"/>
                </a:solidFill>
                <a:latin typeface="+mj-lt"/>
              </a:rPr>
              <a:t> Typer du diabète (1 ou 2)</a:t>
            </a:r>
          </a:p>
          <a:p>
            <a:endParaRPr lang="fr-FR" sz="3200" dirty="0">
              <a:solidFill>
                <a:srgbClr val="1F1C20"/>
              </a:solidFill>
              <a:latin typeface="+mj-lt"/>
            </a:endParaRPr>
          </a:p>
          <a:p>
            <a:r>
              <a:rPr lang="fr-FR" sz="3200" dirty="0">
                <a:solidFill>
                  <a:srgbClr val="18448D"/>
                </a:solidFill>
                <a:latin typeface="+mj-lt"/>
              </a:rPr>
              <a:t>• </a:t>
            </a:r>
            <a:r>
              <a:rPr lang="fr-FR" sz="3200" dirty="0">
                <a:solidFill>
                  <a:srgbClr val="201C20"/>
                </a:solidFill>
                <a:latin typeface="+mj-lt"/>
              </a:rPr>
              <a:t>Rechercher les complications dégénératives</a:t>
            </a:r>
          </a:p>
          <a:p>
            <a:endParaRPr lang="fr-FR" sz="3200" dirty="0">
              <a:solidFill>
                <a:srgbClr val="201C20"/>
              </a:solidFill>
              <a:latin typeface="+mj-lt"/>
            </a:endParaRPr>
          </a:p>
          <a:p>
            <a:r>
              <a:rPr lang="fr-FR" sz="3200" dirty="0">
                <a:solidFill>
                  <a:srgbClr val="184481"/>
                </a:solidFill>
                <a:latin typeface="+mj-lt"/>
              </a:rPr>
              <a:t>• </a:t>
            </a:r>
            <a:r>
              <a:rPr lang="fr-FR" sz="3200" dirty="0">
                <a:solidFill>
                  <a:srgbClr val="1F1C1F"/>
                </a:solidFill>
                <a:latin typeface="+mj-lt"/>
              </a:rPr>
              <a:t>Rechercher des comorbidités</a:t>
            </a:r>
          </a:p>
          <a:p>
            <a:endParaRPr lang="fr-FR" sz="3200" dirty="0">
              <a:solidFill>
                <a:srgbClr val="1F1C1F"/>
              </a:solidFill>
              <a:latin typeface="+mj-lt"/>
            </a:endParaRPr>
          </a:p>
          <a:p>
            <a:r>
              <a:rPr lang="fr-FR" sz="3200" dirty="0">
                <a:solidFill>
                  <a:srgbClr val="144481"/>
                </a:solidFill>
                <a:latin typeface="+mj-lt"/>
              </a:rPr>
              <a:t>• </a:t>
            </a:r>
            <a:r>
              <a:rPr lang="fr-FR" sz="3200" dirty="0">
                <a:solidFill>
                  <a:srgbClr val="201C1F"/>
                </a:solidFill>
                <a:latin typeface="+mj-lt"/>
              </a:rPr>
              <a:t>Mettre en place la stratégie thérapeutique et le suivi</a:t>
            </a:r>
            <a:endParaRPr lang="fr-F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12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09591A-C9DA-4831-A012-E98E783C4F05}"/>
              </a:ext>
            </a:extLst>
          </p:cNvPr>
          <p:cNvSpPr/>
          <p:nvPr/>
        </p:nvSpPr>
        <p:spPr>
          <a:xfrm>
            <a:off x="558164" y="717500"/>
            <a:ext cx="1136332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sz="2400" dirty="0"/>
              <a:t>Mr  B,M , 50 ans, cadre dans une entreprise nationale, consulte pour un bilan de santé </a:t>
            </a:r>
          </a:p>
          <a:p>
            <a:pPr>
              <a:buNone/>
            </a:pPr>
            <a:r>
              <a:rPr lang="fr-FR" sz="2400" dirty="0"/>
              <a:t>dans le cadre de la médecine de travail.</a:t>
            </a:r>
          </a:p>
          <a:p>
            <a:pPr>
              <a:buNone/>
            </a:pPr>
            <a:endParaRPr lang="fr-FR" sz="2400" dirty="0"/>
          </a:p>
          <a:p>
            <a:pPr>
              <a:buNone/>
            </a:pPr>
            <a:r>
              <a:rPr lang="fr-FR" sz="2400" b="1" dirty="0"/>
              <a:t>ATCD:</a:t>
            </a:r>
          </a:p>
          <a:p>
            <a:pPr>
              <a:buNone/>
            </a:pPr>
            <a:r>
              <a:rPr lang="fr-FR" sz="2400" dirty="0"/>
              <a:t>  - Personnels:  -Tabagisme 1 paquet/j depuis 15 ans ;  vie sédentaire</a:t>
            </a:r>
          </a:p>
          <a:p>
            <a:pPr>
              <a:buNone/>
            </a:pPr>
            <a:r>
              <a:rPr lang="fr-FR" sz="2400" dirty="0"/>
              <a:t>                      - hypertendu sous Amlor 5mg/J                    </a:t>
            </a:r>
          </a:p>
          <a:p>
            <a:pPr>
              <a:buNone/>
            </a:pPr>
            <a:r>
              <a:rPr lang="fr-FR" sz="2400" dirty="0"/>
              <a:t>  - Familiaux:      Mère diabétique </a:t>
            </a:r>
          </a:p>
          <a:p>
            <a:pPr>
              <a:buNone/>
            </a:pPr>
            <a:r>
              <a:rPr lang="fr-FR" sz="2400" dirty="0"/>
              <a:t>                        Oncle paternel diabétique, hypertendu </a:t>
            </a:r>
          </a:p>
          <a:p>
            <a:pPr>
              <a:buNone/>
            </a:pPr>
            <a:endParaRPr lang="fr-FR" sz="2400" dirty="0"/>
          </a:p>
          <a:p>
            <a:pPr>
              <a:buNone/>
            </a:pPr>
            <a:r>
              <a:rPr lang="fr-FR" sz="2400" b="1" dirty="0"/>
              <a:t>Examen clinique:</a:t>
            </a:r>
          </a:p>
          <a:p>
            <a:pPr>
              <a:buNone/>
            </a:pPr>
            <a:r>
              <a:rPr lang="fr-FR" sz="2400" dirty="0"/>
              <a:t>  - poids = 86 kg;  taille = 68 m    ;     Tour de taille: 106 cm</a:t>
            </a:r>
          </a:p>
          <a:p>
            <a:pPr>
              <a:buNone/>
            </a:pPr>
            <a:r>
              <a:rPr lang="fr-FR" sz="2400" dirty="0"/>
              <a:t>  - TA = 160/90 </a:t>
            </a:r>
            <a:r>
              <a:rPr lang="fr-FR" sz="2400" dirty="0" err="1"/>
              <a:t>mmhg</a:t>
            </a:r>
            <a:endParaRPr lang="fr-FR" sz="2400" dirty="0"/>
          </a:p>
          <a:p>
            <a:pPr>
              <a:buNone/>
            </a:pPr>
            <a:r>
              <a:rPr lang="fr-FR" sz="2400" dirty="0"/>
              <a:t>  - </a:t>
            </a:r>
            <a:r>
              <a:rPr lang="fr-FR" sz="2400" dirty="0" err="1"/>
              <a:t>sd</a:t>
            </a:r>
            <a:r>
              <a:rPr lang="fr-FR" sz="2400" dirty="0"/>
              <a:t> </a:t>
            </a:r>
            <a:r>
              <a:rPr lang="fr-FR" sz="2400" dirty="0" err="1"/>
              <a:t>polyuro</a:t>
            </a:r>
            <a:r>
              <a:rPr lang="fr-FR" sz="2400" dirty="0"/>
              <a:t> </a:t>
            </a:r>
            <a:r>
              <a:rPr lang="fr-FR" sz="2400" dirty="0" err="1"/>
              <a:t>polydypsique</a:t>
            </a:r>
            <a:r>
              <a:rPr lang="fr-FR" sz="2400" dirty="0"/>
              <a:t> chiffré à 3,5L/24H  depuis 1 an négligé par le patient </a:t>
            </a:r>
          </a:p>
          <a:p>
            <a:pPr>
              <a:buNone/>
            </a:pPr>
            <a:r>
              <a:rPr lang="fr-FR" sz="2400" dirty="0"/>
              <a:t>  </a:t>
            </a:r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C8174F-72E9-4F59-B9D8-DD157439A9AF}"/>
              </a:ext>
            </a:extLst>
          </p:cNvPr>
          <p:cNvSpPr/>
          <p:nvPr/>
        </p:nvSpPr>
        <p:spPr>
          <a:xfrm>
            <a:off x="4610100" y="77421"/>
            <a:ext cx="2971800" cy="55122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Cas clinique:</a:t>
            </a:r>
          </a:p>
        </p:txBody>
      </p:sp>
    </p:spTree>
    <p:extLst>
      <p:ext uri="{BB962C8B-B14F-4D97-AF65-F5344CB8AC3E}">
        <p14:creationId xmlns:p14="http://schemas.microsoft.com/office/powerpoint/2010/main" val="11610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F478A7-B1E3-42A8-8896-E5471559FC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0130" y="802298"/>
            <a:ext cx="10561319" cy="2541431"/>
          </a:xfrm>
        </p:spPr>
        <p:txBody>
          <a:bodyPr>
            <a:normAutofit/>
          </a:bodyPr>
          <a:lstStyle/>
          <a:p>
            <a:pPr algn="ctr"/>
            <a:r>
              <a:rPr lang="fr-FR" sz="4800" b="1" dirty="0"/>
              <a:t>1/Comment Interprétez vous ce tableau clinique ?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94606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B2889270-7DD0-4472-944D-B32B6C75CA71}"/>
              </a:ext>
            </a:extLst>
          </p:cNvPr>
          <p:cNvSpPr txBox="1"/>
          <p:nvPr/>
        </p:nvSpPr>
        <p:spPr>
          <a:xfrm>
            <a:off x="685800" y="1210761"/>
            <a:ext cx="111899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prstClr val="black"/>
                </a:solidFill>
              </a:rPr>
              <a:t>1/  86 kg;  1m68         IMC: poids/ taille ² = 30 ,40kg / m²</a:t>
            </a:r>
          </a:p>
          <a:p>
            <a:endParaRPr lang="fr-FR" sz="2400" dirty="0">
              <a:solidFill>
                <a:prstClr val="black"/>
              </a:solidFill>
            </a:endParaRPr>
          </a:p>
          <a:p>
            <a:endParaRPr lang="fr-FR" sz="2400" dirty="0">
              <a:solidFill>
                <a:prstClr val="black"/>
              </a:solidFill>
            </a:endParaRPr>
          </a:p>
          <a:p>
            <a:endParaRPr lang="fr-FR" sz="2400" dirty="0">
              <a:solidFill>
                <a:prstClr val="black"/>
              </a:solidFill>
            </a:endParaRPr>
          </a:p>
          <a:p>
            <a:r>
              <a:rPr lang="fr-FR" sz="2400" dirty="0">
                <a:solidFill>
                  <a:prstClr val="black"/>
                </a:solidFill>
              </a:rPr>
              <a:t>2/ </a:t>
            </a:r>
            <a:r>
              <a:rPr lang="fr-FR" sz="2400" dirty="0"/>
              <a:t>Tour de taille: 106 cm          Obésité androïde </a:t>
            </a:r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3/  TA = 160/90 mm hg : non contrôler par  Amlor (Traitement Antihypertenseur type inhibiteur calcique ) </a:t>
            </a:r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4/ SD Polyuro-polydipsique !!!?</a:t>
            </a:r>
          </a:p>
          <a:p>
            <a:r>
              <a:rPr lang="fr-FR" sz="2400" dirty="0"/>
              <a:t>       </a:t>
            </a:r>
          </a:p>
          <a:p>
            <a:r>
              <a:rPr lang="fr-FR" sz="2400" dirty="0">
                <a:solidFill>
                  <a:prstClr val="black"/>
                </a:solidFill>
              </a:rPr>
              <a:t> </a:t>
            </a:r>
            <a:endParaRPr lang="fr-FR" dirty="0"/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71E4DE06-25AB-4209-B1E4-CDDB0C1A5567}"/>
              </a:ext>
            </a:extLst>
          </p:cNvPr>
          <p:cNvSpPr/>
          <p:nvPr/>
        </p:nvSpPr>
        <p:spPr>
          <a:xfrm>
            <a:off x="2880360" y="1339542"/>
            <a:ext cx="320040" cy="205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1B5C02-8280-4D15-94BC-C99B9214C790}"/>
              </a:ext>
            </a:extLst>
          </p:cNvPr>
          <p:cNvSpPr/>
          <p:nvPr/>
        </p:nvSpPr>
        <p:spPr>
          <a:xfrm>
            <a:off x="7932420" y="178172"/>
            <a:ext cx="3817620" cy="20964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IMC NORMALE :18-25 </a:t>
            </a:r>
          </a:p>
          <a:p>
            <a:pPr algn="ctr"/>
            <a:r>
              <a:rPr lang="fr-FR" sz="2400" b="1" dirty="0"/>
              <a:t>&lt; 18 : maigreur </a:t>
            </a:r>
          </a:p>
          <a:p>
            <a:pPr algn="ctr"/>
            <a:r>
              <a:rPr lang="fr-FR" sz="2400" b="1" dirty="0"/>
              <a:t>25-30 : surpoids</a:t>
            </a:r>
          </a:p>
          <a:p>
            <a:pPr algn="ctr"/>
            <a:r>
              <a:rPr lang="fr-FR" sz="2400" b="1" dirty="0"/>
              <a:t>&gt; 30 : obésité 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CD1E9003-4F4B-4BCB-9972-716102C88B7A}"/>
              </a:ext>
            </a:extLst>
          </p:cNvPr>
          <p:cNvSpPr/>
          <p:nvPr/>
        </p:nvSpPr>
        <p:spPr>
          <a:xfrm>
            <a:off x="8606790" y="1604665"/>
            <a:ext cx="2503170" cy="461665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1650BCE6-1D38-4AD3-83CD-3922E6D88B47}"/>
              </a:ext>
            </a:extLst>
          </p:cNvPr>
          <p:cNvSpPr/>
          <p:nvPr/>
        </p:nvSpPr>
        <p:spPr>
          <a:xfrm>
            <a:off x="3846195" y="2840682"/>
            <a:ext cx="320040" cy="205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18BD53-F1A1-49E6-BE0C-F9A02F2B6ABD}"/>
              </a:ext>
            </a:extLst>
          </p:cNvPr>
          <p:cNvSpPr/>
          <p:nvPr/>
        </p:nvSpPr>
        <p:spPr>
          <a:xfrm>
            <a:off x="7646670" y="2497080"/>
            <a:ext cx="4091940" cy="8014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TT H ≥94 cm  / F  ≥ 80 cm </a:t>
            </a:r>
          </a:p>
        </p:txBody>
      </p:sp>
    </p:spTree>
    <p:extLst>
      <p:ext uri="{BB962C8B-B14F-4D97-AF65-F5344CB8AC3E}">
        <p14:creationId xmlns:p14="http://schemas.microsoft.com/office/powerpoint/2010/main" val="307269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B91E720-AD5A-4206-B73F-B3EB91E95AD2}"/>
              </a:ext>
            </a:extLst>
          </p:cNvPr>
          <p:cNvSpPr txBox="1"/>
          <p:nvPr/>
        </p:nvSpPr>
        <p:spPr>
          <a:xfrm>
            <a:off x="1645920" y="1211580"/>
            <a:ext cx="9006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2/QUELS BILANS BIOLOGIQUES DEMANDEZ VOUS ?</a:t>
            </a:r>
          </a:p>
        </p:txBody>
      </p:sp>
    </p:spTree>
    <p:extLst>
      <p:ext uri="{BB962C8B-B14F-4D97-AF65-F5344CB8AC3E}">
        <p14:creationId xmlns:p14="http://schemas.microsoft.com/office/powerpoint/2010/main" val="283783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3F053C-43C0-40A4-8EE9-D4CB4E1201E6}"/>
              </a:ext>
            </a:extLst>
          </p:cNvPr>
          <p:cNvSpPr/>
          <p:nvPr/>
        </p:nvSpPr>
        <p:spPr>
          <a:xfrm>
            <a:off x="226695" y="178624"/>
            <a:ext cx="1173861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sz="2400" dirty="0"/>
              <a:t>Son bilan biologique est comme suit :</a:t>
            </a:r>
          </a:p>
          <a:p>
            <a:pPr>
              <a:buNone/>
            </a:pPr>
            <a:r>
              <a:rPr lang="fr-FR" sz="2400" dirty="0"/>
              <a:t> </a:t>
            </a:r>
          </a:p>
          <a:p>
            <a:pPr>
              <a:buNone/>
            </a:pPr>
            <a:r>
              <a:rPr lang="fr-FR" sz="2400" dirty="0"/>
              <a:t>  - </a:t>
            </a:r>
            <a:r>
              <a:rPr lang="fr-FR" sz="2400" b="1" dirty="0"/>
              <a:t>G</a:t>
            </a:r>
            <a:r>
              <a:rPr lang="fr-FR" sz="2400" dirty="0"/>
              <a:t>lycémie à jeun: </a:t>
            </a:r>
            <a:r>
              <a:rPr lang="fr-FR" sz="2400" dirty="0">
                <a:solidFill>
                  <a:srgbClr val="FF0000"/>
                </a:solidFill>
              </a:rPr>
              <a:t>1,8 g/l</a:t>
            </a:r>
          </a:p>
          <a:p>
            <a:r>
              <a:rPr lang="fr-FR" sz="2400" dirty="0"/>
              <a:t>  - </a:t>
            </a:r>
            <a:r>
              <a:rPr lang="fr-FR" sz="2400" b="1" dirty="0"/>
              <a:t>G</a:t>
            </a:r>
            <a:r>
              <a:rPr lang="fr-FR" sz="2400" dirty="0"/>
              <a:t>lycémie post prandial : </a:t>
            </a:r>
            <a:r>
              <a:rPr lang="fr-FR" sz="2400" dirty="0">
                <a:solidFill>
                  <a:srgbClr val="FF0000"/>
                </a:solidFill>
              </a:rPr>
              <a:t>3 g/l</a:t>
            </a:r>
          </a:p>
          <a:p>
            <a:pPr>
              <a:buNone/>
            </a:pPr>
            <a:endParaRPr lang="fr-FR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400" dirty="0"/>
              <a:t>  - </a:t>
            </a:r>
            <a:r>
              <a:rPr lang="fr-FR" sz="2400" b="1" dirty="0"/>
              <a:t>C</a:t>
            </a:r>
            <a:r>
              <a:rPr lang="fr-FR" sz="2400" dirty="0"/>
              <a:t>holestérol total: 2,50g/l</a:t>
            </a:r>
          </a:p>
          <a:p>
            <a:pPr>
              <a:buNone/>
            </a:pPr>
            <a:r>
              <a:rPr lang="fr-FR" sz="2400" dirty="0"/>
              <a:t>  - </a:t>
            </a:r>
            <a:r>
              <a:rPr lang="fr-FR" sz="2400" b="1" dirty="0"/>
              <a:t>HDL</a:t>
            </a:r>
            <a:r>
              <a:rPr lang="fr-FR" sz="2400" dirty="0"/>
              <a:t> cholestérol: 0,38 g/l</a:t>
            </a:r>
          </a:p>
          <a:p>
            <a:pPr>
              <a:buNone/>
            </a:pPr>
            <a:r>
              <a:rPr lang="fr-FR" sz="2400" dirty="0"/>
              <a:t>  - </a:t>
            </a:r>
            <a:r>
              <a:rPr lang="fr-FR" sz="2400" b="1" dirty="0"/>
              <a:t>Triglycérides</a:t>
            </a:r>
            <a:r>
              <a:rPr lang="fr-FR" sz="2400" dirty="0"/>
              <a:t>: 3 g/l</a:t>
            </a:r>
          </a:p>
          <a:p>
            <a:pPr>
              <a:buNone/>
            </a:pPr>
            <a:r>
              <a:rPr lang="fr-FR" sz="2400" dirty="0"/>
              <a:t>  - </a:t>
            </a:r>
            <a:r>
              <a:rPr lang="fr-FR" sz="2400" b="1" dirty="0"/>
              <a:t>Créatinine</a:t>
            </a:r>
            <a:r>
              <a:rPr lang="fr-FR" sz="2400" dirty="0"/>
              <a:t>: 8 mg/l</a:t>
            </a:r>
          </a:p>
          <a:p>
            <a:pPr>
              <a:buNone/>
            </a:pPr>
            <a:r>
              <a:rPr lang="fr-FR" sz="2400" dirty="0"/>
              <a:t>  - Acide urique: 79 mg/l</a:t>
            </a:r>
          </a:p>
          <a:p>
            <a:pPr>
              <a:buNone/>
            </a:pPr>
            <a:r>
              <a:rPr lang="fr-FR" sz="2400" dirty="0"/>
              <a:t>  - TGO: 46 UI/l;   TGP: 53 UI/l    (N &lt; 40)</a:t>
            </a:r>
          </a:p>
          <a:p>
            <a:pPr>
              <a:buNone/>
            </a:pPr>
            <a:r>
              <a:rPr lang="fr-FR" sz="2400" dirty="0"/>
              <a:t>  - FNS, Bilirubine, Phosphatases alcalines, Bilan P-Ca: RAS</a:t>
            </a:r>
          </a:p>
          <a:p>
            <a:pPr>
              <a:buNone/>
            </a:pPr>
            <a:endParaRPr lang="fr-FR" sz="2400" dirty="0"/>
          </a:p>
          <a:p>
            <a:pPr algn="ctr">
              <a:buNone/>
            </a:pPr>
            <a:r>
              <a:rPr lang="fr-FR" sz="2800" b="1" dirty="0"/>
              <a:t>INTERPRÉTEZ CE BILAN ET QUEL EST VOTRE DIAGNOSTIC ?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73473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0BD2373-A848-4961-A221-D6F4341543C9}"/>
              </a:ext>
            </a:extLst>
          </p:cNvPr>
          <p:cNvSpPr/>
          <p:nvPr/>
        </p:nvSpPr>
        <p:spPr>
          <a:xfrm>
            <a:off x="482966" y="86381"/>
            <a:ext cx="11004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u="sng" dirty="0"/>
              <a:t> </a:t>
            </a:r>
            <a:r>
              <a:rPr lang="fr-FR" sz="2800" dirty="0"/>
              <a:t>    </a:t>
            </a:r>
          </a:p>
        </p:txBody>
      </p:sp>
      <p:graphicFrame>
        <p:nvGraphicFramePr>
          <p:cNvPr id="3" name="Espace réservé du contenu 3">
            <a:extLst>
              <a:ext uri="{FF2B5EF4-FFF2-40B4-BE49-F238E27FC236}">
                <a16:creationId xmlns:a16="http://schemas.microsoft.com/office/drawing/2014/main" id="{816F34CE-226E-4AC7-9F74-CFEF76F2E8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055545"/>
              </p:ext>
            </p:extLst>
          </p:nvPr>
        </p:nvGraphicFramePr>
        <p:xfrm>
          <a:off x="704850" y="609601"/>
          <a:ext cx="10782300" cy="581813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59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1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1800" dirty="0"/>
                        <a:t>Diabète de type 2 </a:t>
                      </a: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g/ l</a:t>
                      </a: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fr-FR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mmol</a:t>
                      </a:r>
                      <a:r>
                        <a:rPr kumimoji="0" lang="fr-FR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/l  </a:t>
                      </a: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8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4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Diabète </a:t>
                      </a:r>
                      <a:endParaRPr kumimoji="0" lang="fr-FR" sz="4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</a:t>
                      </a:r>
                      <a:r>
                        <a:rPr kumimoji="0" lang="fr-FR" sz="1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  </a:t>
                      </a:r>
                      <a:r>
                        <a:rPr kumimoji="0" lang="fr-FR" sz="2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≥  1,26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et/ou</a:t>
                      </a:r>
                      <a:r>
                        <a:rPr kumimoji="0" lang="fr-FR" sz="2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</a:t>
                      </a:r>
                      <a:r>
                        <a:rPr kumimoji="0" lang="fr-FR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HGPO</a:t>
                      </a:r>
                      <a:r>
                        <a:rPr kumimoji="0" lang="fr-FR" sz="2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2h  ≥  2,00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HB1ac ≥ 6,5 %    </a:t>
                      </a:r>
                      <a:endParaRPr kumimoji="0" lang="fr-FR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7,0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11,1</a:t>
                      </a:r>
                      <a:endParaRPr kumimoji="0" lang="fr-FR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66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Intolérance au glucose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I.T.G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</a:t>
                      </a:r>
                      <a:r>
                        <a:rPr kumimoji="0" lang="fr-F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&lt;  1,26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et    HGPO 2h   ≥  1,40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4" marB="45724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7,8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5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Hyperglycémie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modérée à jeun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H.M.G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  ≤  G</a:t>
                      </a: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</a:t>
                      </a:r>
                      <a:r>
                        <a:rPr kumimoji="0" lang="fr-F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&lt;  1,26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et    HGPO 2h  &lt;  1,40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6,1-7,0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7,8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B4F70A91-A8FC-4F0B-BCE9-595636EB19FC}"/>
              </a:ext>
            </a:extLst>
          </p:cNvPr>
          <p:cNvSpPr/>
          <p:nvPr/>
        </p:nvSpPr>
        <p:spPr>
          <a:xfrm>
            <a:off x="222233" y="1460186"/>
            <a:ext cx="11578340" cy="1565910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9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</TotalTime>
  <Words>1807</Words>
  <Application>Microsoft Office PowerPoint</Application>
  <PresentationFormat>Grand écran</PresentationFormat>
  <Paragraphs>332</Paragraphs>
  <Slides>30</Slides>
  <Notes>11</Notes>
  <HiddenSlides>0</HiddenSlides>
  <MMClips>0</MMClips>
  <ScaleCrop>false</ScaleCrop>
  <HeadingPairs>
    <vt:vector size="8" baseType="variant">
      <vt:variant>
        <vt:lpstr>Polices utilisées</vt:lpstr>
      </vt:variant>
      <vt:variant>
        <vt:i4>16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48" baseType="lpstr">
      <vt:lpstr>*Calibri-4816-Identity-H</vt:lpstr>
      <vt:lpstr>*Calibri-Bold-7523-Identity-H</vt:lpstr>
      <vt:lpstr>*Comic Sans MS-Bold-4820-Identity-H</vt:lpstr>
      <vt:lpstr>*Tahoma-BoldItalic-4821-Identity-H</vt:lpstr>
      <vt:lpstr>Algerian</vt:lpstr>
      <vt:lpstr>Arial</vt:lpstr>
      <vt:lpstr>Calibri</vt:lpstr>
      <vt:lpstr>Comic Sans MS</vt:lpstr>
      <vt:lpstr>ComicSansMS</vt:lpstr>
      <vt:lpstr>ComicSansMS-Bold</vt:lpstr>
      <vt:lpstr>Gill Sans MT</vt:lpstr>
      <vt:lpstr>HG Mincho Light J</vt:lpstr>
      <vt:lpstr>Symbol</vt:lpstr>
      <vt:lpstr>Tahoma</vt:lpstr>
      <vt:lpstr>Times New Roman</vt:lpstr>
      <vt:lpstr>Wingdings</vt:lpstr>
      <vt:lpstr>Galerie</vt:lpstr>
      <vt:lpstr>CorelDRAW</vt:lpstr>
      <vt:lpstr>exploration d’un diabète sucre de découverte récente </vt:lpstr>
      <vt:lpstr>Présentation PowerPoint</vt:lpstr>
      <vt:lpstr>Présentation PowerPoint</vt:lpstr>
      <vt:lpstr>Présentation PowerPoint</vt:lpstr>
      <vt:lpstr>1/Comment Interprétez vous ce tableau clinique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3.Quand faut-il rechercher un diabète sucré ?</vt:lpstr>
      <vt:lpstr>Quand faut-il rechercher un diabète sucré ?</vt:lpstr>
      <vt:lpstr>Présentation PowerPoint</vt:lpstr>
      <vt:lpstr>Présentation PowerPoint</vt:lpstr>
      <vt:lpstr>Présentation PowerPoint</vt:lpstr>
      <vt:lpstr>Présentation PowerPoint</vt:lpstr>
      <vt:lpstr>Formes cliniques intermédiaires </vt:lpstr>
      <vt:lpstr>Présentation PowerPoint</vt:lpstr>
      <vt:lpstr>Présentation PowerPoint</vt:lpstr>
      <vt:lpstr>Présentation PowerPoint</vt:lpstr>
      <vt:lpstr>Diabète de type 2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cat devant un diabète sucre de découverte récent</dc:title>
  <dc:creator>asus</dc:creator>
  <cp:lastModifiedBy>ency-education.com website</cp:lastModifiedBy>
  <cp:revision>87</cp:revision>
  <dcterms:created xsi:type="dcterms:W3CDTF">2018-12-03T21:01:24Z</dcterms:created>
  <dcterms:modified xsi:type="dcterms:W3CDTF">2020-10-28T16:44:21Z</dcterms:modified>
</cp:coreProperties>
</file>