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7" r:id="rId2"/>
    <p:sldId id="305" r:id="rId3"/>
    <p:sldId id="306" r:id="rId4"/>
    <p:sldId id="3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308" r:id="rId30"/>
    <p:sldId id="309" r:id="rId31"/>
    <p:sldId id="310" r:id="rId32"/>
    <p:sldId id="285" r:id="rId33"/>
    <p:sldId id="286" r:id="rId34"/>
    <p:sldId id="289" r:id="rId35"/>
    <p:sldId id="287" r:id="rId36"/>
    <p:sldId id="291" r:id="rId37"/>
    <p:sldId id="296" r:id="rId38"/>
    <p:sldId id="297" r:id="rId39"/>
    <p:sldId id="292" r:id="rId40"/>
    <p:sldId id="293" r:id="rId41"/>
    <p:sldId id="294" r:id="rId42"/>
    <p:sldId id="295" r:id="rId43"/>
    <p:sldId id="311" r:id="rId44"/>
    <p:sldId id="312" r:id="rId45"/>
    <p:sldId id="313" r:id="rId46"/>
    <p:sldId id="298" r:id="rId47"/>
    <p:sldId id="299" r:id="rId48"/>
    <p:sldId id="302" r:id="rId49"/>
    <p:sldId id="303" r:id="rId50"/>
    <p:sldId id="304" r:id="rId51"/>
    <p:sldId id="315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ED96-068A-4274-8614-CE8858D45159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BC96-224C-4F47-B1D0-6020CB55D1D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altLang="en-US"/>
              <a:t>Si ISL non connue , en dehors de l'urgence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altLang="en-US"/>
              <a:t>test au synacthène sensibilité dans l'ISP  97,5%, dans l'ISS 57%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altLang="en-US"/>
              <a:t>Les AC en prmière intention.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altLang="en-US"/>
              <a:t>5% des patients atteints de SIDA ont une ISC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r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Cliquez pour modifier le style du titre</a:t>
            </a:r>
          </a:p>
        </p:txBody>
      </p:sp>
      <p:sp>
        <p:nvSpPr>
          <p:cNvPr id="1027" name="Espace réservé du texte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1028" name="Espace réservé de la date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0C11385-FD2A-4C1B-8B8E-E66B6D57C595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1029" name="Espace réservé du pied de page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Espace réservé du numéro de diapositive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57A99C4-5768-4380-8299-4B8E3F66232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1255" y="2364105"/>
            <a:ext cx="9889490" cy="21297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200" dirty="0"/>
              <a:t/>
            </a:r>
            <a:br>
              <a:rPr lang="fr-FR" sz="7200" dirty="0"/>
            </a:br>
            <a:r>
              <a:rPr lang="fr-FR" sz="7200" dirty="0"/>
              <a:t/>
            </a:r>
            <a:br>
              <a:rPr lang="fr-FR" sz="7200" dirty="0"/>
            </a:br>
            <a:r>
              <a:rPr lang="fr-FR" sz="6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CAT devant une Insuffisance Surrénalienne aigue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65187" y="332105"/>
            <a:ext cx="706198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République Algérienne Démocratique et Populaire </a:t>
            </a:r>
            <a:br>
              <a:rPr lang="fr-FR" sz="1200" dirty="0"/>
            </a:br>
            <a:r>
              <a:rPr lang="fr-FR" sz="1200" dirty="0"/>
              <a:t>Ministère de l’enseignement supérieur </a:t>
            </a:r>
          </a:p>
          <a:p>
            <a:pPr algn="ctr"/>
            <a:r>
              <a:rPr lang="fr-FR" sz="1200" dirty="0"/>
              <a:t>Université: Salah </a:t>
            </a:r>
            <a:r>
              <a:rPr lang="fr-FR" sz="1200" dirty="0" err="1"/>
              <a:t>Boubnider</a:t>
            </a:r>
            <a:r>
              <a:rPr lang="fr-FR" sz="1200" dirty="0"/>
              <a:t> Constantine 3 – Faculté de Médecine</a:t>
            </a:r>
          </a:p>
          <a:p>
            <a:pPr algn="ctr"/>
            <a:r>
              <a:rPr lang="fr-FR" sz="1200" dirty="0"/>
              <a:t>Service Endocrinologie-diabétologie CHU Constantine </a:t>
            </a:r>
            <a:br>
              <a:rPr lang="fr-FR" sz="1200" dirty="0"/>
            </a:br>
            <a:endParaRPr lang="fr-FR" sz="1200" dirty="0"/>
          </a:p>
          <a:p>
            <a:pPr algn="ctr"/>
            <a:r>
              <a:rPr lang="fr-FR" sz="1200" dirty="0"/>
              <a:t>Module d’Endocrinologie- Diabétologie </a:t>
            </a:r>
            <a:br>
              <a:rPr lang="fr-FR" sz="1200" dirty="0"/>
            </a:br>
            <a:r>
              <a:rPr lang="fr-FR" sz="1200" dirty="0">
                <a:sym typeface="+mn-ea"/>
              </a:rPr>
              <a:t>5</a:t>
            </a:r>
            <a:r>
              <a:rPr lang="fr-FR" sz="1200" baseline="30000" dirty="0">
                <a:sym typeface="+mn-ea"/>
              </a:rPr>
              <a:t>-</a:t>
            </a:r>
            <a:r>
              <a:rPr lang="fr-FR" sz="1200" baseline="30000" dirty="0" err="1">
                <a:sym typeface="+mn-ea"/>
              </a:rPr>
              <a:t>ème</a:t>
            </a:r>
            <a:r>
              <a:rPr lang="fr-FR" sz="1200" dirty="0">
                <a:sym typeface="+mn-ea"/>
              </a:rPr>
              <a:t> année médecine – 1</a:t>
            </a:r>
            <a:r>
              <a:rPr lang="fr-FR" sz="1200" baseline="30000" dirty="0">
                <a:sym typeface="+mn-ea"/>
              </a:rPr>
              <a:t>-</a:t>
            </a:r>
            <a:r>
              <a:rPr lang="fr-FR" sz="1200" baseline="30000" dirty="0" err="1">
                <a:sym typeface="+mn-ea"/>
              </a:rPr>
              <a:t>ème</a:t>
            </a:r>
            <a:r>
              <a:rPr lang="fr-FR" sz="1200" dirty="0">
                <a:sym typeface="+mn-ea"/>
              </a:rPr>
              <a:t> rotation du 27/03/2022 au 21/04/2022</a:t>
            </a:r>
            <a:endParaRPr lang="fr-FR" sz="1200" dirty="0"/>
          </a:p>
          <a:p>
            <a:pPr algn="ctr"/>
            <a:r>
              <a:rPr lang="fr-FR" sz="1200" dirty="0">
                <a:sym typeface="+mn-ea"/>
              </a:rPr>
              <a:t>Chargée de module : Pr.Ag. Khensal</a:t>
            </a:r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1259205" y="5421630"/>
            <a:ext cx="9781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Présenté par </a:t>
            </a:r>
            <a:r>
              <a:rPr lang="fr-FR" sz="1600" b="1" dirty="0"/>
              <a:t>: </a:t>
            </a:r>
            <a:r>
              <a:rPr lang="fr-FR" sz="1600" b="1" dirty="0" err="1"/>
              <a:t>Dr.A.BOUHELASSA </a:t>
            </a:r>
            <a:endParaRPr lang="fr-FR" sz="1600" b="1" dirty="0"/>
          </a:p>
          <a:p>
            <a:pPr algn="ctr"/>
            <a:r>
              <a:rPr lang="fr-FR" sz="1600" dirty="0"/>
              <a:t>                                  </a:t>
            </a:r>
            <a:r>
              <a:rPr lang="fr-FR" sz="1600" b="1" dirty="0"/>
              <a:t> </a:t>
            </a:r>
          </a:p>
          <a:p>
            <a:pPr algn="ctr"/>
            <a:r>
              <a:rPr lang="fr-FR" sz="1600" b="1" dirty="0"/>
              <a:t>Le 12/06/2022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5456" r="26453" b="17208"/>
          <a:stretch>
            <a:fillRect/>
          </a:stretch>
        </p:blipFill>
        <p:spPr>
          <a:xfrm>
            <a:off x="921385" y="4493895"/>
            <a:ext cx="1752600" cy="2160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Définition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dirty="0"/>
          </a:p>
          <a:p>
            <a:r>
              <a:rPr lang="fr-FR" sz="2400" dirty="0"/>
              <a:t>L’insuffisance surrénalienne aigue </a:t>
            </a:r>
            <a:r>
              <a:rPr lang="fr-FR" sz="2400" b="1" dirty="0"/>
              <a:t>(ISA) </a:t>
            </a:r>
            <a:r>
              <a:rPr lang="fr-FR" sz="2400" dirty="0"/>
              <a:t>est la conséquence </a:t>
            </a:r>
            <a:r>
              <a:rPr lang="fr-FR" sz="2400" b="1" dirty="0"/>
              <a:t>d’un déficit relatif ou absolu en cortisol </a:t>
            </a:r>
            <a:r>
              <a:rPr lang="fr-FR" sz="2400" dirty="0"/>
              <a:t>secondaire à l’augmentation des besoins en hydrocortisone et la majoration insuffisante des apports.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Définie par </a:t>
            </a:r>
            <a:r>
              <a:rPr lang="fr-FR" sz="2400" b="1" dirty="0"/>
              <a:t>l’aggravation aigue de l’état clinique</a:t>
            </a:r>
            <a:r>
              <a:rPr lang="fr-FR" sz="2400" dirty="0"/>
              <a:t>, réversible après administration parentérale d’un glucocorticoïde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Complication grave qui met en jeu le pronostic vital +++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Définition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6810"/>
          </a:xfrm>
        </p:spPr>
        <p:txBody>
          <a:bodyPr>
            <a:normAutofit/>
          </a:bodyPr>
          <a:lstStyle/>
          <a:p>
            <a:endParaRPr lang="fr-FR" sz="2400" b="1" dirty="0">
              <a:solidFill>
                <a:srgbClr val="FF0000"/>
              </a:solidFill>
              <a:sym typeface="+mn-ea"/>
            </a:endParaRPr>
          </a:p>
          <a:p>
            <a:endParaRPr lang="fr-FR" sz="2400" b="1" dirty="0">
              <a:solidFill>
                <a:srgbClr val="FF0000"/>
              </a:solidFill>
              <a:sym typeface="+mn-ea"/>
            </a:endParaRPr>
          </a:p>
          <a:p>
            <a:r>
              <a:rPr lang="fr-FR" sz="2800" b="1" dirty="0">
                <a:solidFill>
                  <a:srgbClr val="FF0000"/>
                </a:solidFill>
                <a:sym typeface="+mn-ea"/>
              </a:rPr>
              <a:t>IS Primitives</a:t>
            </a:r>
            <a:r>
              <a:rPr lang="fr-FR" sz="2800" dirty="0">
                <a:sym typeface="+mn-ea"/>
              </a:rPr>
              <a:t> par atteinte directe des glandes surrénales. 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b="1" dirty="0">
                <a:solidFill>
                  <a:srgbClr val="FF0000"/>
                </a:solidFill>
                <a:sym typeface="+mn-ea"/>
              </a:rPr>
              <a:t>IS Secondaires</a:t>
            </a:r>
            <a:r>
              <a:rPr lang="fr-FR" sz="2800" dirty="0">
                <a:sym typeface="+mn-ea"/>
              </a:rPr>
              <a:t> par déficit en ACTH. </a:t>
            </a:r>
          </a:p>
          <a:p>
            <a:pPr marL="0" indent="0">
              <a:buNone/>
            </a:pPr>
            <a:endParaRPr lang="fr-FR" sz="2800" dirty="0"/>
          </a:p>
          <a:p>
            <a:endParaRPr lang="fr-FR" sz="2800" dirty="0"/>
          </a:p>
          <a:p>
            <a:endParaRPr lang="fr-F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Définition: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17955"/>
            <a:ext cx="11531600" cy="4901565"/>
          </a:xfrm>
        </p:spPr>
        <p:txBody>
          <a:bodyPr>
            <a:noAutofit/>
          </a:bodyPr>
          <a:lstStyle/>
          <a:p>
            <a:r>
              <a:rPr lang="fr-FR" sz="2800" b="1" dirty="0"/>
              <a:t>ISA: 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Mode de révélation</a:t>
            </a:r>
            <a:r>
              <a:rPr lang="fr-FR" sz="2800" dirty="0"/>
              <a:t> d’une insuffisance surrénalienne chronique (ISC). 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chemeClr val="tx1"/>
                </a:solidFill>
              </a:rPr>
              <a:t>ISA: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Complication létale</a:t>
            </a:r>
            <a:r>
              <a:rPr lang="fr-FR" sz="2800" dirty="0"/>
              <a:t> de </a:t>
            </a:r>
            <a:r>
              <a:rPr lang="fr-FR" sz="2800" dirty="0" err="1"/>
              <a:t>lSC</a:t>
            </a:r>
            <a:r>
              <a:rPr lang="fr-FR" sz="2800" dirty="0"/>
              <a:t> en l'absence d'un traitement rapide et adapté. 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FF0000"/>
                </a:solidFill>
              </a:rPr>
              <a:t>Urgence+++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/>
              <a:t> </a:t>
            </a:r>
            <a:r>
              <a:rPr lang="fr-FR" sz="2800" dirty="0"/>
              <a:t>Traitement = Substitution en glucocorticoïdes et minéralocorticoïdes. </a:t>
            </a:r>
          </a:p>
          <a:p>
            <a:endParaRPr lang="fr-FR" sz="2800" dirty="0"/>
          </a:p>
          <a:p>
            <a:r>
              <a:rPr lang="fr-FR" sz="2800" dirty="0"/>
              <a:t>Ultérieurement : Bilan diagnostic positif et étiologique.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Épidémiologie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950" y="1417955"/>
            <a:ext cx="10974070" cy="4857115"/>
          </a:xfrm>
        </p:spPr>
        <p:txBody>
          <a:bodyPr>
            <a:noAutofit/>
          </a:bodyPr>
          <a:lstStyle/>
          <a:p>
            <a:endParaRPr lang="fr-FR" sz="2000" b="1" dirty="0"/>
          </a:p>
          <a:p>
            <a:r>
              <a:rPr lang="fr-FR" sz="2400" b="1" dirty="0">
                <a:solidFill>
                  <a:srgbClr val="FF0000"/>
                </a:solidFill>
              </a:rPr>
              <a:t>Adulte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/>
              <a:t>Incidence: 6-8,3 épisodes/ patients/ 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L’incidence augmente avec l’âge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Complique aussi bien l’IS primaire que l’insuffisance corticotrope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Cause de </a:t>
            </a:r>
            <a:r>
              <a:rPr lang="fr-FR" sz="2400" b="1" dirty="0"/>
              <a:t>décès</a:t>
            </a:r>
            <a:r>
              <a:rPr lang="fr-FR" sz="2400" dirty="0"/>
              <a:t> dans </a:t>
            </a:r>
            <a:r>
              <a:rPr lang="fr-FR" sz="2400" b="1" dirty="0"/>
              <a:t>6 à 15% </a:t>
            </a:r>
            <a:r>
              <a:rPr lang="fr-FR" sz="2400" dirty="0"/>
              <a:t>des cas chez les patients avec insuffisance surrénalienne 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Enfant: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L’hyperplasie congénitale des surrénales </a:t>
            </a:r>
            <a:r>
              <a:rPr lang="fr-FR" sz="2400" b="1" dirty="0"/>
              <a:t>(HCS) </a:t>
            </a:r>
            <a:r>
              <a:rPr lang="fr-FR" sz="2400" dirty="0"/>
              <a:t>correspond à la moitié des décompensation dues à une IS primaire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Axe Corticotrope: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36" y="1599946"/>
            <a:ext cx="4438273" cy="4548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Surrénales: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80" y="2133600"/>
            <a:ext cx="6610666" cy="377825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b="11745"/>
          <a:stretch>
            <a:fillRect/>
          </a:stretch>
        </p:blipFill>
        <p:spPr>
          <a:xfrm>
            <a:off x="1606731" y="2093976"/>
            <a:ext cx="3024052" cy="2395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Stéroïdogenèse:</a:t>
            </a: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2231299"/>
            <a:ext cx="8242300" cy="3732167"/>
          </a:xfrm>
        </p:spPr>
      </p:pic>
      <p:sp>
        <p:nvSpPr>
          <p:cNvPr id="14" name="Rectangle 13"/>
          <p:cNvSpPr/>
          <p:nvPr/>
        </p:nvSpPr>
        <p:spPr>
          <a:xfrm>
            <a:off x="457200" y="3043646"/>
            <a:ext cx="1593669" cy="50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Glomérulée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097383"/>
            <a:ext cx="1593669" cy="50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Fasciculée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9" y="5151120"/>
            <a:ext cx="1593669" cy="50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réticulée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0205" y="212090"/>
            <a:ext cx="8911590" cy="935355"/>
          </a:xfrm>
        </p:spPr>
        <p:txBody>
          <a:bodyPr/>
          <a:lstStyle/>
          <a:p>
            <a:r>
              <a:rPr lang="fr-FR" b="1" dirty="0"/>
              <a:t>Physiologie: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8050" y="1350645"/>
            <a:ext cx="10482580" cy="5219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Cortisol :</a:t>
            </a:r>
            <a:endParaRPr lang="fr-FR" b="1" dirty="0"/>
          </a:p>
          <a:p>
            <a:pPr lvl="1"/>
            <a:r>
              <a:rPr lang="fr-FR" sz="1800" dirty="0"/>
              <a:t>sécrété par </a:t>
            </a:r>
            <a:r>
              <a:rPr lang="fr-FR" sz="1800" b="1" dirty="0"/>
              <a:t>la zone fasciculée</a:t>
            </a:r>
          </a:p>
          <a:p>
            <a:pPr lvl="1"/>
            <a:r>
              <a:rPr lang="fr-FR" sz="1800" dirty="0"/>
              <a:t>Rythme nycthéméral  </a:t>
            </a:r>
            <a:r>
              <a:rPr lang="fr-FR" sz="1800" b="1" dirty="0"/>
              <a:t>: nadir </a:t>
            </a:r>
            <a:r>
              <a:rPr lang="fr-FR" sz="1800" dirty="0"/>
              <a:t>entre </a:t>
            </a:r>
            <a:r>
              <a:rPr lang="fr-FR" sz="1800" b="1" dirty="0">
                <a:solidFill>
                  <a:srgbClr val="FF0000"/>
                </a:solidFill>
              </a:rPr>
              <a:t>0 et 2 h</a:t>
            </a:r>
            <a:r>
              <a:rPr lang="fr-FR" sz="1800" b="1" dirty="0"/>
              <a:t> </a:t>
            </a:r>
            <a:r>
              <a:rPr lang="fr-FR" sz="1800" dirty="0"/>
              <a:t>et </a:t>
            </a:r>
            <a:r>
              <a:rPr lang="fr-FR" sz="1800" b="1" dirty="0"/>
              <a:t>pic</a:t>
            </a:r>
            <a:r>
              <a:rPr lang="fr-FR" sz="1800" dirty="0"/>
              <a:t> entre </a:t>
            </a:r>
            <a:r>
              <a:rPr lang="fr-FR" sz="1800" b="1" dirty="0">
                <a:solidFill>
                  <a:srgbClr val="FF0000"/>
                </a:solidFill>
              </a:rPr>
              <a:t>7 et 9 h</a:t>
            </a:r>
          </a:p>
          <a:p>
            <a:pPr marL="457200" lvl="1" indent="0">
              <a:buNone/>
            </a:pPr>
            <a:endParaRPr lang="fr-FR" sz="1800" b="1" dirty="0"/>
          </a:p>
          <a:p>
            <a:pPr lvl="1"/>
            <a:r>
              <a:rPr lang="fr-FR" sz="1800" u="sng" dirty="0"/>
              <a:t>Rôles:</a:t>
            </a:r>
          </a:p>
          <a:p>
            <a:pPr lvl="2"/>
            <a:r>
              <a:rPr lang="fr-FR" sz="1800" dirty="0"/>
              <a:t>Stimulation de la </a:t>
            </a:r>
            <a:r>
              <a:rPr lang="fr-FR" sz="1800" b="1" dirty="0"/>
              <a:t>néoglucogenèse: Hyperglycémiant</a:t>
            </a:r>
          </a:p>
          <a:p>
            <a:pPr lvl="2"/>
            <a:r>
              <a:rPr lang="fr-FR" sz="1800" dirty="0"/>
              <a:t>Stimulation du </a:t>
            </a:r>
            <a:r>
              <a:rPr lang="fr-FR" sz="1800" b="1" dirty="0"/>
              <a:t>catabolisme protidique </a:t>
            </a:r>
          </a:p>
          <a:p>
            <a:pPr lvl="2"/>
            <a:r>
              <a:rPr lang="fr-FR" sz="1800" dirty="0"/>
              <a:t>Stimulation de </a:t>
            </a:r>
            <a:r>
              <a:rPr lang="fr-FR" sz="1800" b="1" dirty="0"/>
              <a:t>la lipogenèse </a:t>
            </a:r>
            <a:r>
              <a:rPr lang="fr-FR" sz="1800" dirty="0"/>
              <a:t>(viscérale et région </a:t>
            </a:r>
            <a:r>
              <a:rPr lang="fr-FR" sz="1800" dirty="0" err="1"/>
              <a:t>facio</a:t>
            </a:r>
            <a:r>
              <a:rPr lang="fr-FR" sz="1800" dirty="0"/>
              <a:t>-tronculaire) </a:t>
            </a:r>
          </a:p>
          <a:p>
            <a:pPr lvl="2"/>
            <a:r>
              <a:rPr lang="fr-FR" sz="1800" dirty="0"/>
              <a:t>Inhibition de la sécrétion d’hormone antidiurétique</a:t>
            </a:r>
          </a:p>
          <a:p>
            <a:pPr lvl="2"/>
            <a:r>
              <a:rPr lang="fr-FR" sz="1800" dirty="0"/>
              <a:t>Action stimulante sur le système nerveux central</a:t>
            </a:r>
          </a:p>
          <a:p>
            <a:pPr lvl="2"/>
            <a:r>
              <a:rPr lang="fr-FR" sz="1800" dirty="0"/>
              <a:t>Effet </a:t>
            </a:r>
            <a:r>
              <a:rPr lang="fr-FR" sz="1800" b="1" dirty="0"/>
              <a:t>anti inflammatoire et antipyrétique</a:t>
            </a:r>
          </a:p>
          <a:p>
            <a:pPr lvl="2"/>
            <a:r>
              <a:rPr lang="fr-FR" sz="1800" dirty="0"/>
              <a:t>Stimulation du tonus vasculaire</a:t>
            </a:r>
          </a:p>
          <a:p>
            <a:pPr lvl="2"/>
            <a:r>
              <a:rPr lang="fr-FR" sz="1800" dirty="0"/>
              <a:t>Effet minéralocorticoïde à forte dose…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Physiologie: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8605" y="1904365"/>
            <a:ext cx="8915400" cy="400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Aldostérone: 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pPr lvl="1"/>
            <a:r>
              <a:rPr lang="fr-FR" sz="2000" dirty="0"/>
              <a:t>Sécrétée par </a:t>
            </a:r>
            <a:r>
              <a:rPr lang="fr-FR" sz="2000" b="1" dirty="0"/>
              <a:t>la zone glomérulée</a:t>
            </a:r>
          </a:p>
          <a:p>
            <a:pPr lvl="1"/>
            <a:r>
              <a:rPr lang="fr-FR" sz="2000" b="1" dirty="0"/>
              <a:t>Rétention sodée </a:t>
            </a:r>
            <a:r>
              <a:rPr lang="fr-FR" sz="2000" dirty="0"/>
              <a:t>et </a:t>
            </a:r>
            <a:r>
              <a:rPr lang="fr-FR" sz="2000" b="1" dirty="0"/>
              <a:t>excrétion de potassium</a:t>
            </a:r>
          </a:p>
          <a:p>
            <a:pPr lvl="1"/>
            <a:r>
              <a:rPr lang="fr-FR" sz="2000" dirty="0"/>
              <a:t>Elle est sous la dépendance prépondérante de </a:t>
            </a:r>
            <a:r>
              <a:rPr lang="fr-FR" sz="2000" b="1" dirty="0"/>
              <a:t>la rénine</a:t>
            </a:r>
          </a:p>
          <a:p>
            <a:pPr marL="457200" lvl="1" indent="0">
              <a:buNone/>
            </a:pPr>
            <a:endParaRPr lang="fr-FR" sz="2000" b="1" dirty="0"/>
          </a:p>
          <a:p>
            <a:pPr lvl="1"/>
            <a:r>
              <a:rPr lang="fr-FR" sz="2000" b="1" dirty="0"/>
              <a:t>Sa sécrétion est donc préservée en cas d’insuffisance surrénale haute par défaut de sécrétion d’ACTH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Physiologie: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Androgènes surrénaliens: </a:t>
            </a:r>
          </a:p>
          <a:p>
            <a:pPr marL="0" indent="0">
              <a:buNone/>
            </a:pPr>
            <a:endParaRPr lang="fr-FR" sz="2000" b="1" dirty="0"/>
          </a:p>
          <a:p>
            <a:pPr lvl="1"/>
            <a:r>
              <a:rPr lang="fr-FR" sz="2400" dirty="0"/>
              <a:t>sécrétés par </a:t>
            </a:r>
            <a:r>
              <a:rPr lang="fr-FR" sz="2400" b="1" dirty="0"/>
              <a:t>la zone réticulée</a:t>
            </a:r>
          </a:p>
          <a:p>
            <a:pPr lvl="1"/>
            <a:r>
              <a:rPr lang="fr-FR" sz="2400" dirty="0"/>
              <a:t>stimulés par l’ACTH</a:t>
            </a:r>
          </a:p>
          <a:p>
            <a:pPr lvl="1"/>
            <a:r>
              <a:rPr lang="fr-FR" sz="2400" dirty="0"/>
              <a:t>Responsable de </a:t>
            </a:r>
            <a:r>
              <a:rPr lang="fr-FR" sz="2400" b="1" dirty="0"/>
              <a:t>la pilosité axillaire </a:t>
            </a:r>
            <a:r>
              <a:rPr lang="fr-FR" sz="2400" dirty="0"/>
              <a:t>et </a:t>
            </a:r>
            <a:r>
              <a:rPr lang="fr-FR" sz="2400" b="1" dirty="0"/>
              <a:t>pubienne à la puberté</a:t>
            </a:r>
          </a:p>
          <a:p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475" y="1417955"/>
            <a:ext cx="11423650" cy="5213350"/>
          </a:xfrm>
        </p:spPr>
        <p:txBody>
          <a:bodyPr/>
          <a:lstStyle/>
          <a:p>
            <a:pPr marL="0" indent="0">
              <a:buNone/>
            </a:pP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Une femme de 35 ans est adressée aux urgences vers 20 heures, pour</a:t>
            </a: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 des troubles digestifs et une altération de l'état général depuis 3mois. </a:t>
            </a:r>
          </a:p>
          <a:p>
            <a:pPr marL="0" indent="0">
              <a:buNone/>
            </a:pPr>
            <a:endParaRPr lang="fr-FR" altLang="en-US" sz="24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  <a:sym typeface="+mn-ea"/>
              </a:rPr>
              <a:t>Elle présente une asthénie croissante et un amaigrissement de 6Kg, des nausées depuis 8 jours. Les vomissements sont apparu depuis 2 jours sans arrêt du transit. </a:t>
            </a:r>
          </a:p>
          <a:p>
            <a:pPr marL="0" indent="0">
              <a:buNone/>
            </a:pPr>
            <a:endParaRPr lang="fr-FR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Ses antécédents familiaux comportent la notion d'une hypothyroïdie chez sa mère et l'une de ses sœurs. </a:t>
            </a:r>
          </a:p>
          <a:p>
            <a:pPr marL="0" indent="0">
              <a:buNone/>
            </a:pPr>
            <a:endParaRPr lang="fr-FR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La patiente elle-même présente une hypothyroïdie primaire traitée par Lévothyroxine (100 μg par jour par voie orale) et un vitiligo.</a:t>
            </a:r>
          </a:p>
          <a:p>
            <a:pPr marL="0" indent="0">
              <a:buNone/>
            </a:pPr>
            <a:endParaRPr lang="fr-FR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66115" y="23164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Quel(s) est (sont) le (ou les) agrument(s) en faveur de ce diagnostic 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sz="36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Quel(s) est (sont) le (ou les) agrument(s) en faveur de ce diagnostic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09600" y="1628140"/>
            <a:ext cx="10972800" cy="5004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altLang="en-US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Arguments cliniques: </a:t>
            </a: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L'altération de l'état gnéral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 (Amaigrissement, asthénie), l'existence de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nausées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, de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vomissements et de douleurs abdominales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, palpation abdominale normale. </a:t>
            </a: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  <a:sym typeface="+mn-ea"/>
              </a:rPr>
              <a:t>La patiente présente également des signes de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deshydratation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  <a:sym typeface="+mn-ea"/>
              </a:rPr>
              <a:t>, une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chute de la pression artérielle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  <a:sym typeface="+mn-ea"/>
              </a:rPr>
              <a:t> et une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tachycardie. </a:t>
            </a:r>
            <a:endParaRPr lang="fr-FR" altLang="en-US" sz="2800"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De plus il existe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une mélanodermie 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qui oriente vers l'origine surrénalienne ( par opposition à l'hypophysaire). </a:t>
            </a:r>
          </a:p>
          <a:p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Les ATDCS d'auto immunité chez la patiente et dans la famille. </a:t>
            </a:r>
          </a:p>
          <a:p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Quel(s) est (sont) le (ou les) agrument en faveur de ce diagnostic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altLang="en-US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Arguments biologiques:</a:t>
            </a:r>
          </a:p>
          <a:p>
            <a:pPr marL="0" indent="0">
              <a:buNone/>
            </a:pPr>
            <a:endParaRPr lang="fr-FR" altLang="en-US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Il existe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une hyponatrémie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 associée à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une hyperkaliémie. </a:t>
            </a: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Une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hypoglycémie. </a:t>
            </a: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Une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déshydratation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 extra cellulaire et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une insuffisance rénale.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175" y="119380"/>
            <a:ext cx="8911590" cy="1251585"/>
          </a:xfrm>
        </p:spPr>
        <p:txBody>
          <a:bodyPr>
            <a:normAutofit/>
          </a:bodyPr>
          <a:lstStyle/>
          <a:p>
            <a:r>
              <a:rPr lang="fr-FR" b="1" dirty="0"/>
              <a:t>Diagnostic positif ISA: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665" y="1370965"/>
            <a:ext cx="10908665" cy="5012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Peu spécifique ou commun avec le facteur déclenchant +++</a:t>
            </a:r>
          </a:p>
          <a:p>
            <a:r>
              <a:rPr lang="fr-FR" sz="2400" b="1" dirty="0"/>
              <a:t>Déshydratation</a:t>
            </a:r>
            <a:r>
              <a:rPr lang="fr-FR" sz="2400" dirty="0"/>
              <a:t> extra cellulaire sévère. </a:t>
            </a:r>
          </a:p>
          <a:p>
            <a:r>
              <a:rPr lang="fr-FR" sz="2400" dirty="0"/>
              <a:t>Asthénie, Confusion, Coma, Convulsions (hypoglycémie, hyponatrémie ). </a:t>
            </a:r>
          </a:p>
          <a:p>
            <a:r>
              <a:rPr lang="fr-FR" sz="2400" dirty="0"/>
              <a:t>Température élevée (déshydratation ou infection).</a:t>
            </a:r>
          </a:p>
          <a:p>
            <a:r>
              <a:rPr lang="fr-FR" sz="2400" b="1" dirty="0"/>
              <a:t>Hypotension</a:t>
            </a:r>
            <a:r>
              <a:rPr lang="fr-FR" sz="2400" dirty="0"/>
              <a:t> , tachycardie, tendance au collapsus, voir état de </a:t>
            </a:r>
            <a:r>
              <a:rPr lang="fr-FR" sz="2400" b="1" dirty="0"/>
              <a:t>choc hypovolémique .</a:t>
            </a:r>
          </a:p>
          <a:p>
            <a:r>
              <a:rPr lang="fr-FR" sz="2400" dirty="0"/>
              <a:t>Anorexie, nausées, </a:t>
            </a:r>
            <a:r>
              <a:rPr lang="fr-FR" sz="2400" b="1" dirty="0"/>
              <a:t>vomissements, douleurs abdominales, diarrhées </a:t>
            </a:r>
            <a:r>
              <a:rPr lang="fr-FR" sz="2400" dirty="0"/>
              <a:t>(aggravant la déshydratation).</a:t>
            </a:r>
          </a:p>
          <a:p>
            <a:r>
              <a:rPr lang="fr-FR" sz="2400" dirty="0"/>
              <a:t>Douleurs diffuses (myalgies, crampes, lombalgies). </a:t>
            </a:r>
          </a:p>
          <a:p>
            <a:r>
              <a:rPr lang="fr-FR" sz="2400" b="1" dirty="0"/>
              <a:t>Hyperpigmentation</a:t>
            </a:r>
            <a:r>
              <a:rPr lang="fr-FR" sz="2400" dirty="0"/>
              <a:t> (IS Primaire)/ Pâleur (IS secondaire ). </a:t>
            </a:r>
          </a:p>
          <a:p>
            <a:r>
              <a:rPr lang="fr-FR" sz="2400" dirty="0"/>
              <a:t>Syndrome tumoral (IS secondaire).</a:t>
            </a:r>
          </a:p>
          <a:p>
            <a:r>
              <a:rPr lang="fr-FR" sz="2400" dirty="0"/>
              <a:t>Signes cliniques en rapport avec la cause déclenchante.</a:t>
            </a:r>
            <a:r>
              <a:rPr lang="fr-FR" sz="2000" dirty="0"/>
              <a:t> </a:t>
            </a:r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0425" y="438055"/>
            <a:ext cx="8911687" cy="1280890"/>
          </a:xfrm>
        </p:spPr>
        <p:txBody>
          <a:bodyPr>
            <a:normAutofit/>
          </a:bodyPr>
          <a:lstStyle/>
          <a:p>
            <a:r>
              <a:rPr lang="fr-FR" b="1" dirty="0"/>
              <a:t>Diagnostic positif: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39570" y="2541270"/>
            <a:ext cx="9253855" cy="16757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  <a:p>
            <a:pPr algn="ctr"/>
            <a:r>
              <a:rPr lang="fr-FR" sz="2800" b="1" dirty="0"/>
              <a:t>Dans l’insuffisance corticotrope aiguë, il</a:t>
            </a:r>
            <a:br>
              <a:rPr lang="fr-FR" sz="2800" b="1" dirty="0"/>
            </a:br>
            <a:r>
              <a:rPr lang="fr-FR" sz="2800" b="1" dirty="0"/>
              <a:t>n’y a habituellement pas d’hypovolémie,</a:t>
            </a:r>
            <a:br>
              <a:rPr lang="fr-FR" sz="2800" b="1" dirty="0"/>
            </a:br>
            <a:r>
              <a:rPr lang="fr-FR" sz="2800" b="1" dirty="0"/>
              <a:t>sauf en cas de troubles digestifs importants.</a:t>
            </a:r>
            <a:br>
              <a:rPr lang="fr-FR" sz="2800" b="1" dirty="0"/>
            </a:br>
            <a:endParaRPr lang="fr-FR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Diagnostic positif: Investigations complémentaires: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Ils ne  doivent pas retarder la prise en charge qui est urgente ++++</a:t>
            </a:r>
          </a:p>
          <a:p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/>
              <a:t>Ionogramme sanguin:  </a:t>
            </a:r>
            <a:r>
              <a:rPr lang="fr-FR" sz="2400" b="1" dirty="0"/>
              <a:t>Hyponatrémie,</a:t>
            </a:r>
            <a:r>
              <a:rPr lang="fr-FR" sz="2400" dirty="0"/>
              <a:t> Natriurèse élevée, </a:t>
            </a:r>
            <a:r>
              <a:rPr lang="fr-FR" sz="2400" b="1" dirty="0"/>
              <a:t>Hyperkaliémie</a:t>
            </a:r>
            <a:r>
              <a:rPr lang="fr-FR" sz="2400" dirty="0"/>
              <a:t>, </a:t>
            </a:r>
            <a:r>
              <a:rPr lang="fr-FR" sz="2400" dirty="0" err="1"/>
              <a:t>kaliurése</a:t>
            </a:r>
            <a:r>
              <a:rPr lang="fr-FR" sz="2400" dirty="0"/>
              <a:t> basse, </a:t>
            </a:r>
            <a:r>
              <a:rPr lang="fr-FR" sz="2400" b="1" dirty="0"/>
              <a:t>( ECG +++ ) </a:t>
            </a:r>
          </a:p>
          <a:p>
            <a:r>
              <a:rPr lang="fr-FR" sz="2400" dirty="0"/>
              <a:t>Bilan rénal: </a:t>
            </a:r>
            <a:r>
              <a:rPr lang="fr-FR" sz="2400" b="1" dirty="0"/>
              <a:t>Insuffisance rénale fonctionnelle +++</a:t>
            </a:r>
          </a:p>
          <a:p>
            <a:r>
              <a:rPr lang="fr-FR" sz="2400" dirty="0"/>
              <a:t>Glycémie: </a:t>
            </a:r>
            <a:r>
              <a:rPr lang="fr-FR" sz="2400" b="1" dirty="0"/>
              <a:t>Hypoglycémie</a:t>
            </a:r>
          </a:p>
          <a:p>
            <a:r>
              <a:rPr lang="fr-FR" sz="2400" dirty="0"/>
              <a:t>FNS: Lymphocytose, Hyperéosinophilie, Anémie modérée normochrome, normocytaire (hémoconcentration)</a:t>
            </a:r>
          </a:p>
          <a:p>
            <a:r>
              <a:rPr lang="fr-FR" sz="2400" dirty="0" err="1"/>
              <a:t>Hyperprotidémie</a:t>
            </a:r>
            <a:r>
              <a:rPr lang="fr-FR" sz="2400" dirty="0"/>
              <a:t> </a:t>
            </a:r>
          </a:p>
          <a:p>
            <a:r>
              <a:rPr lang="fr-FR" sz="2400" dirty="0"/>
              <a:t>Acidose métabolique</a:t>
            </a:r>
          </a:p>
          <a:p>
            <a:r>
              <a:rPr lang="fr-FR" sz="2400" dirty="0"/>
              <a:t>Hypercalcémie parfois observée </a:t>
            </a:r>
          </a:p>
          <a:p>
            <a:r>
              <a:rPr lang="fr-FR" sz="2400" b="1" dirty="0"/>
              <a:t>ECG+++</a:t>
            </a:r>
            <a:r>
              <a:rPr lang="fr-FR" sz="2400" dirty="0"/>
              <a:t>: Hyperkaliémie, cause déclenchante </a:t>
            </a:r>
          </a:p>
          <a:p>
            <a:r>
              <a:rPr lang="fr-FR" sz="2400" b="1" dirty="0"/>
              <a:t>Rechercher le facteur déclenchant</a:t>
            </a:r>
            <a:r>
              <a:rPr lang="fr-FR" sz="2400" dirty="0"/>
              <a:t>: ECBU, CRP, </a:t>
            </a:r>
            <a:r>
              <a:rPr lang="fr-FR" sz="2400" dirty="0" err="1"/>
              <a:t>Rx</a:t>
            </a:r>
            <a:r>
              <a:rPr lang="fr-FR" sz="2400" dirty="0"/>
              <a:t> Thorax, ECG , Troponine…..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9810" y="319310"/>
            <a:ext cx="8911687" cy="1280890"/>
          </a:xfrm>
        </p:spPr>
        <p:txBody>
          <a:bodyPr>
            <a:normAutofit/>
          </a:bodyPr>
          <a:lstStyle/>
          <a:p>
            <a:r>
              <a:rPr lang="fr-FR" b="1" dirty="0"/>
              <a:t>Diagnostic positif: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82" y="1919101"/>
            <a:ext cx="9474005" cy="44443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Diagnostic positif:</a:t>
            </a:r>
            <a:br>
              <a:rPr lang="fr-FR" b="1" dirty="0"/>
            </a:br>
            <a:r>
              <a:rPr lang="fr-FR" b="1" dirty="0"/>
              <a:t>Investigations complémentaires: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75285" y="2256155"/>
            <a:ext cx="11440795" cy="23463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dirty="0"/>
              <a:t>Dans la décompensation aiguë d’une insuffisance corticotrope, il n’y a pas d’hyperkaliémie.</a:t>
            </a:r>
          </a:p>
          <a:p>
            <a:pPr algn="l"/>
            <a:endParaRPr lang="fr-FR" sz="2800" b="1" dirty="0"/>
          </a:p>
          <a:p>
            <a:pPr algn="l"/>
            <a:r>
              <a:rPr lang="fr-FR" sz="2800" b="1" dirty="0"/>
              <a:t>L’hypoglycémie est plus fréquente en cas d’insuffisance somatotrope associée.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Diagnostic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5070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dirty="0"/>
              <a:t>Deux situations: </a:t>
            </a:r>
          </a:p>
          <a:p>
            <a:pPr>
              <a:buFont typeface="+mj-lt"/>
              <a:buAutoNum type="arabicPeriod"/>
            </a:pPr>
            <a:r>
              <a:rPr lang="fr-FR" sz="2200" b="1" dirty="0"/>
              <a:t>IS connue avant l’épisode aigu</a:t>
            </a:r>
            <a:r>
              <a:rPr lang="fr-FR" sz="2200" dirty="0"/>
              <a:t>: le </a:t>
            </a:r>
            <a:r>
              <a:rPr lang="fr-FR" sz="2200" b="1" dirty="0"/>
              <a:t>diagnostic est clinique </a:t>
            </a:r>
            <a:r>
              <a:rPr lang="fr-FR" sz="2200" dirty="0"/>
              <a:t>supporté par les examens biologiques standards. </a:t>
            </a:r>
          </a:p>
          <a:p>
            <a:pPr marL="0" indent="0">
              <a:buFont typeface="+mj-lt"/>
              <a:buNone/>
            </a:pPr>
            <a:endParaRPr lang="fr-FR" sz="2200" dirty="0"/>
          </a:p>
          <a:p>
            <a:pPr>
              <a:buFont typeface="+mj-lt"/>
              <a:buAutoNum type="arabicPeriod"/>
            </a:pPr>
            <a:r>
              <a:rPr lang="fr-FR" sz="2200" b="1" dirty="0"/>
              <a:t>Déficit partiel, installation aigue ou décompensation aigue révélant l’ISL </a:t>
            </a:r>
            <a:r>
              <a:rPr lang="fr-FR" sz="2200" dirty="0"/>
              <a:t>: </a:t>
            </a:r>
          </a:p>
          <a:p>
            <a:pPr marL="0" indent="0">
              <a:buFont typeface="+mj-lt"/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rgbClr val="00B050"/>
                </a:solidFill>
              </a:rPr>
              <a:t>Le diagnostic peut être difficile +++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rgbClr val="FF0000"/>
                </a:solidFill>
              </a:rPr>
              <a:t>Toute insuffisance circulatoire aigue inexpliquée avec hyponatrémie (+/hyperkaliémie) doit faire envisager le diagnostic d’une ISA </a:t>
            </a:r>
          </a:p>
          <a:p>
            <a:pPr marL="0" indent="0">
              <a:buNone/>
            </a:pPr>
            <a:r>
              <a:rPr lang="fr-FR" sz="2200" dirty="0"/>
              <a:t>Un prélèvement pour dosage de Cortisol doit être réalisé immédiatement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>
                <a:solidFill>
                  <a:srgbClr val="FF0000"/>
                </a:solidFill>
              </a:rPr>
              <a:t>Le traitement doit être initié immédiatement sans attendre les résultats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Biologie spécifique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b="1"/>
              <a:t>Dosages statiques: </a:t>
            </a:r>
            <a:endParaRPr lang="fr-FR" altLang="en-US"/>
          </a:p>
          <a:p>
            <a:pPr marL="0" indent="0">
              <a:buNone/>
            </a:pPr>
            <a:r>
              <a:rPr lang="fr-FR" sz="2400" dirty="0">
                <a:sym typeface="+mn-ea"/>
              </a:rPr>
              <a:t>Le diagnostic de l’IS quelque soit le mécanisme repose en premier lieu sur le dosage du Cortisol </a:t>
            </a:r>
            <a:r>
              <a:rPr lang="fr-FR" sz="2400" b="1" dirty="0">
                <a:sym typeface="+mn-ea"/>
              </a:rPr>
              <a:t>le matin à 8h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FontTx/>
              <a:buNone/>
            </a:pPr>
            <a:r>
              <a:rPr lang="fr-FR" altLang="en-US" sz="2400">
                <a:sym typeface="+mn-ea"/>
              </a:rPr>
              <a:t>Aldostérone abaissé et Rénine élvée (dans l'ISP)</a:t>
            </a:r>
          </a:p>
          <a:p>
            <a:pPr marL="0" indent="0">
              <a:buFontTx/>
              <a:buNone/>
            </a:pPr>
            <a:endParaRPr lang="fr-FR" altLang="en-US" sz="2400">
              <a:sym typeface="+mn-ea"/>
            </a:endParaRPr>
          </a:p>
          <a:p>
            <a:pPr marL="0" indent="0">
              <a:buFontTx/>
              <a:buNone/>
            </a:pPr>
            <a:r>
              <a:rPr lang="fr-FR" altLang="en-US" sz="2400">
                <a:sym typeface="+mn-ea"/>
              </a:rPr>
              <a:t>SDHEA diminuée </a:t>
            </a:r>
            <a:endParaRPr lang="fr-FR" altLang="en-US" sz="2400"/>
          </a:p>
          <a:p>
            <a:pPr>
              <a:buFontTx/>
              <a:buChar char="-"/>
            </a:pPr>
            <a:endParaRPr lang="fr-FR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en-US" sz="2400"/>
          </a:p>
        </p:txBody>
      </p:sp>
      <p:sp>
        <p:nvSpPr>
          <p:cNvPr id="6" name="Zone de texte 5"/>
          <p:cNvSpPr txBox="1"/>
          <p:nvPr/>
        </p:nvSpPr>
        <p:spPr>
          <a:xfrm>
            <a:off x="7515225" y="1600200"/>
            <a:ext cx="3154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+mn-ea"/>
              </a:rPr>
              <a:t> Cortisol </a:t>
            </a:r>
            <a:r>
              <a:rPr lang="fr-FR" b="1" dirty="0">
                <a:sym typeface="+mn-ea"/>
              </a:rPr>
              <a:t>le matin à 8h</a:t>
            </a:r>
            <a:endParaRPr lang="fr-FR" altLang="en-US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351395" y="2232025"/>
            <a:ext cx="956945" cy="1003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0104755" y="2165350"/>
            <a:ext cx="831850" cy="1019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5986145" y="3498850"/>
            <a:ext cx="23545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+mn-ea"/>
              </a:rPr>
              <a:t>cortisol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&lt; 5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g/dl </a:t>
            </a:r>
            <a:endParaRPr lang="fr-FR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fr-FR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fr-FR" altLang="en-US" b="1"/>
              <a:t>IS</a:t>
            </a:r>
          </a:p>
        </p:txBody>
      </p:sp>
      <p:sp>
        <p:nvSpPr>
          <p:cNvPr id="10" name="Zone de texte 9"/>
          <p:cNvSpPr txBox="1"/>
          <p:nvPr/>
        </p:nvSpPr>
        <p:spPr>
          <a:xfrm>
            <a:off x="9713595" y="3498850"/>
            <a:ext cx="2478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Times New Roman" panose="02020603050405020304" pitchFamily="18" charset="0"/>
                <a:sym typeface="+mn-ea"/>
              </a:rPr>
              <a:t>cortisol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&gt;  18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g/dl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</a:p>
          <a:p>
            <a:endParaRPr lang="fr-FR" b="1" dirty="0">
              <a:solidFill>
                <a:schemeClr val="accent1"/>
              </a:solidFill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Pas d'IS</a:t>
            </a:r>
            <a:r>
              <a:rPr lang="fr-FR" b="1" dirty="0">
                <a:solidFill>
                  <a:schemeClr val="accent1"/>
                </a:solidFill>
                <a:cs typeface="Times New Roman" panose="02020603050405020304" pitchFamily="18" charset="0"/>
                <a:sym typeface="+mn-ea"/>
              </a:rPr>
              <a:t> </a:t>
            </a:r>
            <a:endParaRPr lang="fr-FR" altLang="en-US"/>
          </a:p>
        </p:txBody>
      </p:sp>
      <p:cxnSp>
        <p:nvCxnSpPr>
          <p:cNvPr id="11" name="Connecteur droit avec flèche 10"/>
          <p:cNvCxnSpPr>
            <a:stCxn id="6" idx="2"/>
          </p:cNvCxnSpPr>
          <p:nvPr/>
        </p:nvCxnSpPr>
        <p:spPr>
          <a:xfrm flipH="1">
            <a:off x="9084945" y="1968500"/>
            <a:ext cx="7620" cy="2958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12"/>
          <p:cNvSpPr txBox="1"/>
          <p:nvPr/>
        </p:nvSpPr>
        <p:spPr>
          <a:xfrm>
            <a:off x="7436485" y="5131435"/>
            <a:ext cx="350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g/dl &lt;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Cortisol  </a:t>
            </a:r>
            <a:r>
              <a:rPr lang="fr-FR" b="1" dirty="0">
                <a:cs typeface="Times New Roman" panose="02020603050405020304" pitchFamily="18" charset="0"/>
                <a:sym typeface="+mn-ea"/>
              </a:rPr>
              <a:t> 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&gt;  18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g/dl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endParaRPr lang="fr-FR" altLang="en-US" b="1" dirty="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037955" y="5633085"/>
            <a:ext cx="0" cy="408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 de texte 14"/>
          <p:cNvSpPr txBox="1"/>
          <p:nvPr/>
        </p:nvSpPr>
        <p:spPr>
          <a:xfrm>
            <a:off x="7895590" y="6245225"/>
            <a:ext cx="238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b="1"/>
              <a:t>Test au Synacthène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>
                <a:solidFill>
                  <a:srgbClr val="FF0000"/>
                </a:solidFill>
              </a:rPr>
              <a:t>Parmi les hypothèses diagnostiques suivantes, lesquelles vous paraissent devoir être privilégiées dans ce contexte ?</a:t>
            </a:r>
          </a:p>
          <a:p>
            <a:pPr marL="0" indent="0">
              <a:buNone/>
            </a:pPr>
            <a:endParaRPr lang="fr-FR" altLang="en-US"/>
          </a:p>
          <a:p>
            <a:pPr marL="457200" lvl="1" indent="0">
              <a:buNone/>
            </a:pPr>
            <a:r>
              <a:rPr lang="fr-FR" altLang="en-US"/>
              <a:t>A. maladie cœliaque</a:t>
            </a:r>
          </a:p>
          <a:p>
            <a:pPr marL="457200" lvl="1" indent="0">
              <a:buNone/>
            </a:pPr>
            <a:r>
              <a:rPr lang="fr-FR" altLang="en-US"/>
              <a:t>B. diabète de type 1</a:t>
            </a:r>
          </a:p>
          <a:p>
            <a:pPr marL="457200" lvl="1" indent="0">
              <a:buNone/>
            </a:pPr>
            <a:r>
              <a:rPr lang="fr-FR" altLang="en-US"/>
              <a:t>C. adénome hypophysaire</a:t>
            </a:r>
          </a:p>
          <a:p>
            <a:pPr marL="457200" lvl="1" indent="0">
              <a:buNone/>
            </a:pPr>
            <a:r>
              <a:rPr lang="fr-FR" altLang="en-US"/>
              <a:t>D. insuffisance surrénale primaire</a:t>
            </a:r>
          </a:p>
          <a:p>
            <a:pPr marL="457200" lvl="1" indent="0">
              <a:buNone/>
            </a:pPr>
            <a:r>
              <a:rPr lang="fr-FR" altLang="en-US"/>
              <a:t>E. hypoparathyroïdie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Cas clinique </a:t>
            </a:r>
            <a:endParaRPr lang="fr-F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Biologie Spécifique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74920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fr-FR" altLang="en-US" b="1" u="sng"/>
              <a:t>Tests dynamiques:</a:t>
            </a:r>
          </a:p>
          <a:p>
            <a:r>
              <a:rPr lang="fr-FR" altLang="en-US" sz="2400" b="1"/>
              <a:t>Test au Synacthène:</a:t>
            </a:r>
          </a:p>
          <a:p>
            <a:endParaRPr lang="fr-FR" altLang="en-US" sz="2400" b="1" u="sng"/>
          </a:p>
          <a:p>
            <a:pPr marL="0" indent="0">
              <a:buNone/>
            </a:pPr>
            <a:r>
              <a:rPr lang="fr-FR" altLang="en-US" sz="2400"/>
              <a:t>Injection de Synacthène en IV ou IM</a:t>
            </a:r>
          </a:p>
          <a:p>
            <a:pPr marL="0" indent="0">
              <a:buNone/>
            </a:pPr>
            <a:r>
              <a:rPr lang="fr-FR" altLang="en-US" sz="2400"/>
              <a:t>Mesure du Cortisol aprés 30 et 60 min</a:t>
            </a:r>
          </a:p>
          <a:p>
            <a:pPr marL="0" indent="0">
              <a:buNone/>
            </a:pPr>
            <a:r>
              <a:rPr lang="fr-FR" altLang="en-US" sz="2400"/>
              <a:t>Réponse Physiologique: Cortisol   </a:t>
            </a:r>
            <a:r>
              <a:rPr lang="fr-FR" sz="2400" b="1" dirty="0">
                <a:cs typeface="Times New Roman" panose="02020603050405020304" pitchFamily="18" charset="0"/>
                <a:sym typeface="+mn-ea"/>
              </a:rPr>
              <a:t> </a:t>
            </a:r>
            <a:r>
              <a:rPr lang="fr-FR" sz="2400" b="1" dirty="0">
                <a:solidFill>
                  <a:schemeClr val="accent1"/>
                </a:solidFill>
                <a:cs typeface="Times New Roman" panose="02020603050405020304" pitchFamily="18" charset="0"/>
                <a:sym typeface="+mn-ea"/>
              </a:rPr>
              <a:t>&gt; </a:t>
            </a:r>
            <a:r>
              <a:rPr lang="fr-FR" altLang="en-US" sz="2400"/>
              <a:t>  </a:t>
            </a:r>
            <a:r>
              <a:rPr lang="fr-FR" sz="2400" b="1" dirty="0">
                <a:solidFill>
                  <a:schemeClr val="accent1"/>
                </a:solidFill>
                <a:cs typeface="Times New Roman" panose="02020603050405020304" pitchFamily="18" charset="0"/>
                <a:sym typeface="+mn-ea"/>
              </a:rPr>
              <a:t>18</a:t>
            </a:r>
            <a:r>
              <a:rPr 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</a:t>
            </a:r>
            <a:r>
              <a:rPr lang="fr-F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g/dl</a:t>
            </a:r>
          </a:p>
          <a:p>
            <a:pPr marL="0" indent="0">
              <a:buNone/>
            </a:pPr>
            <a:endParaRPr lang="fr-FR" altLang="en-US" sz="2400"/>
          </a:p>
          <a:p>
            <a:pPr marL="0" indent="0">
              <a:buNone/>
            </a:pPr>
            <a:endParaRPr lang="fr-FR" altLang="en-US" sz="2400"/>
          </a:p>
          <a:p>
            <a:r>
              <a:rPr lang="fr-FR" altLang="en-US" sz="2400" b="1"/>
              <a:t>Autres Tests dynamiques:</a:t>
            </a:r>
          </a:p>
          <a:p>
            <a:pPr marL="0" indent="0">
              <a:buNone/>
            </a:pPr>
            <a:endParaRPr lang="fr-FR" altLang="en-US" sz="2400"/>
          </a:p>
          <a:p>
            <a:pPr marL="0" indent="0">
              <a:buNone/>
            </a:pPr>
            <a:r>
              <a:rPr lang="fr-FR" altLang="en-US" sz="2400"/>
              <a:t>- Hypolycémie Insulinique </a:t>
            </a:r>
          </a:p>
          <a:p>
            <a:pPr marL="0" indent="0">
              <a:buNone/>
            </a:pPr>
            <a:r>
              <a:rPr lang="fr-FR" altLang="en-US" sz="2400"/>
              <a:t>- Test à la Métopirone </a:t>
            </a:r>
          </a:p>
          <a:p>
            <a:pPr marL="0" indent="0">
              <a:buNone/>
            </a:pPr>
            <a:r>
              <a:rPr lang="fr-FR" altLang="en-US" sz="2400"/>
              <a:t>- Test au CRH 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6677660" y="2575560"/>
            <a:ext cx="559435" cy="1706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5" name="Zone de texte 4"/>
          <p:cNvSpPr txBox="1"/>
          <p:nvPr/>
        </p:nvSpPr>
        <p:spPr>
          <a:xfrm>
            <a:off x="7624445" y="3244850"/>
            <a:ext cx="2764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/>
              <a:t>Explore L'ISP et l'ISS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486275" y="5060950"/>
            <a:ext cx="544195" cy="1390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altLang="en-US"/>
          </a:p>
        </p:txBody>
      </p:sp>
      <p:sp>
        <p:nvSpPr>
          <p:cNvPr id="8" name="Zone de texte 7"/>
          <p:cNvSpPr txBox="1"/>
          <p:nvPr/>
        </p:nvSpPr>
        <p:spPr>
          <a:xfrm>
            <a:off x="5501640" y="5433060"/>
            <a:ext cx="2432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/>
              <a:t>Explore l'ISS , Contre indiqué si ISP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Biologie Spécifique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en-US"/>
          </a:p>
          <a:p>
            <a:r>
              <a:rPr lang="fr-FR" altLang="en-US" b="1"/>
              <a:t>ACTH franchement élevée</a:t>
            </a:r>
            <a:r>
              <a:rPr lang="fr-FR" altLang="en-US"/>
              <a:t> : IS Pimaire </a:t>
            </a:r>
          </a:p>
          <a:p>
            <a:pPr marL="0" indent="0">
              <a:buNone/>
            </a:pPr>
            <a:endParaRPr lang="fr-FR" altLang="en-US"/>
          </a:p>
          <a:p>
            <a:r>
              <a:rPr lang="fr-FR" altLang="en-US" b="1"/>
              <a:t>ACTH basse ou paradoxalement normale</a:t>
            </a:r>
            <a:r>
              <a:rPr lang="fr-FR" altLang="en-US"/>
              <a:t>: IS Secondaire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Diagnostic: Causes de décompensation: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37760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Décompensation ISL connue +++ ou une ISA révélatrice:</a:t>
            </a:r>
          </a:p>
          <a:p>
            <a:endParaRPr lang="fr-FR" sz="2400" dirty="0"/>
          </a:p>
          <a:p>
            <a:pPr lvl="1"/>
            <a:r>
              <a:rPr lang="fr-FR" sz="2400" b="1" dirty="0"/>
              <a:t>Arrêt brutal d’une corticothérapie</a:t>
            </a:r>
          </a:p>
          <a:p>
            <a:pPr lvl="1"/>
            <a:r>
              <a:rPr lang="fr-FR" sz="2400" b="1" dirty="0"/>
              <a:t>Stress</a:t>
            </a:r>
            <a:r>
              <a:rPr lang="fr-FR" sz="2400" dirty="0"/>
              <a:t> : infection, vomissements, diarrhées, fracture, infarctus du myocarde, intervention chirurgicale, anesthésie, acte diagnostique invasif, effort physique important, stress psychologique intense,...</a:t>
            </a:r>
          </a:p>
          <a:p>
            <a:pPr lvl="1"/>
            <a:r>
              <a:rPr lang="fr-FR" sz="2400" dirty="0"/>
              <a:t>Début d’une substitution d’une hypothyroïdie (Insuffisance </a:t>
            </a:r>
            <a:r>
              <a:rPr lang="fr-FR" sz="2400" dirty="0" err="1"/>
              <a:t>anté</a:t>
            </a:r>
            <a:r>
              <a:rPr lang="fr-FR" sz="2400" dirty="0"/>
              <a:t> hypophysaire) </a:t>
            </a:r>
          </a:p>
          <a:p>
            <a:pPr lvl="1"/>
            <a:r>
              <a:rPr lang="fr-FR" sz="2400" b="1" dirty="0"/>
              <a:t>ISA d'emblée </a:t>
            </a:r>
            <a:r>
              <a:rPr lang="fr-FR" sz="2400" dirty="0"/>
              <a:t>en cas de :</a:t>
            </a:r>
          </a:p>
          <a:p>
            <a:pPr lvl="2"/>
            <a:r>
              <a:rPr lang="fr-FR" sz="2400" dirty="0"/>
              <a:t>Bloc enzymatique surrénalien (21-hydroxylase +++) complet (dans la période néonatale)/ syndrome de perte de sel </a:t>
            </a:r>
          </a:p>
          <a:p>
            <a:pPr lvl="2"/>
            <a:r>
              <a:rPr lang="fr-FR" sz="2400" dirty="0"/>
              <a:t>Hémorragie bilatérale des surrénales </a:t>
            </a:r>
          </a:p>
          <a:p>
            <a:pPr lvl="2"/>
            <a:r>
              <a:rPr lang="fr-FR" sz="2400" dirty="0"/>
              <a:t>Apoplexie hypophysaire.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5457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Quel traitement proposez vous pour les premières 24h ?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1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Urgence médicale+++</a:t>
            </a:r>
          </a:p>
          <a:p>
            <a:r>
              <a:rPr lang="fr-FR" dirty="0"/>
              <a:t>Ne pas attendre les résultats du bilan pour commencer le traitement</a:t>
            </a:r>
          </a:p>
          <a:p>
            <a:r>
              <a:rPr lang="fr-FR" dirty="0"/>
              <a:t>Hospitalisation </a:t>
            </a:r>
          </a:p>
          <a:p>
            <a:r>
              <a:rPr lang="fr-FR" dirty="0"/>
              <a:t>Mesures de réanimation (si tableau clinique très sévère)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Rééquilibration hydroélectrolytique</a:t>
            </a:r>
          </a:p>
          <a:p>
            <a:r>
              <a:rPr lang="fr-FR" dirty="0"/>
              <a:t>Hormonothérapie substitutive</a:t>
            </a:r>
          </a:p>
          <a:p>
            <a:r>
              <a:rPr lang="fr-FR" dirty="0"/>
              <a:t>Traitement du facteur déclenchant </a:t>
            </a:r>
          </a:p>
          <a:p>
            <a:r>
              <a:rPr lang="fr-FR" dirty="0"/>
              <a:t>Surveillance  </a:t>
            </a:r>
          </a:p>
          <a:p>
            <a:r>
              <a:rPr lang="fr-FR" dirty="0"/>
              <a:t>L’éducation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055" y="0"/>
            <a:ext cx="2157948" cy="128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Quel traitement proposez vous pour les premières 24h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3150"/>
          </a:xfrm>
        </p:spPr>
        <p:txBody>
          <a:bodyPr>
            <a:normAutofit fontScale="77500" lnSpcReduction="10000"/>
          </a:bodyPr>
          <a:lstStyle/>
          <a:p>
            <a:pPr marL="0" indent="0">
              <a:buNone/>
            </a:pPr>
            <a:r>
              <a:rPr lang="fr-FR" sz="2400" b="1" u="sng" dirty="0">
                <a:solidFill>
                  <a:srgbClr val="FF0000"/>
                </a:solidFill>
                <a:sym typeface="+mn-ea"/>
              </a:rPr>
              <a:t>Rééquilibration hydroélectrolytique : </a:t>
            </a:r>
            <a:endParaRPr lang="fr-FR" sz="24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Expansion volémique par remplissage vasculaire : SSI ( 1 l la première heure), SGI si hypoglycémie pendant 24 à 48 h  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Supplémentation sodée en fonction de la clinique et de l’ionogramme 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Pas de supplémentation potassique +++</a:t>
            </a:r>
            <a:endParaRPr lang="fr-FR" sz="2400" dirty="0"/>
          </a:p>
          <a:p>
            <a:pPr marL="0" indent="0">
              <a:buNone/>
            </a:pPr>
            <a:r>
              <a:rPr lang="fr-FR" sz="2400" b="1" u="sng" dirty="0">
                <a:solidFill>
                  <a:srgbClr val="FF0000"/>
                </a:solidFill>
                <a:sym typeface="+mn-ea"/>
              </a:rPr>
              <a:t>Hormonothérapie substitutive</a:t>
            </a:r>
            <a:r>
              <a:rPr lang="fr-FR" sz="2400" b="1" dirty="0">
                <a:solidFill>
                  <a:srgbClr val="FF0000"/>
                </a:solidFill>
                <a:sym typeface="+mn-ea"/>
              </a:rPr>
              <a:t>: </a:t>
            </a:r>
            <a:endParaRPr lang="fr-FR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 err="1">
                <a:sym typeface="+mn-ea"/>
              </a:rPr>
              <a:t>Hémisuccinate</a:t>
            </a:r>
            <a:r>
              <a:rPr lang="fr-FR" sz="2400" b="1" dirty="0">
                <a:sym typeface="+mn-ea"/>
              </a:rPr>
              <a:t> d’Hydrocortisone </a:t>
            </a:r>
            <a:r>
              <a:rPr lang="fr-FR" sz="2400" dirty="0">
                <a:sym typeface="+mn-ea"/>
              </a:rPr>
              <a:t>: </a:t>
            </a:r>
            <a:r>
              <a:rPr lang="fr-FR" sz="2400" b="1" dirty="0">
                <a:sym typeface="+mn-ea"/>
              </a:rPr>
              <a:t>Bolus de 100 mg en IV ou IM </a:t>
            </a:r>
            <a:r>
              <a:rPr lang="fr-FR" sz="2400" b="1">
                <a:sym typeface="+mn-ea"/>
              </a:rPr>
              <a:t>puis 200 </a:t>
            </a:r>
            <a:r>
              <a:rPr lang="fr-FR" sz="2400" b="1" dirty="0">
                <a:sym typeface="+mn-ea"/>
              </a:rPr>
              <a:t>mg/ 24h </a:t>
            </a:r>
            <a:r>
              <a:rPr lang="fr-FR" sz="2400" dirty="0">
                <a:sym typeface="+mn-ea"/>
              </a:rPr>
              <a:t>en continu , à défaut des bolus en IV ou en IM </a:t>
            </a:r>
            <a:r>
              <a:rPr lang="fr-FR" sz="2400">
                <a:sym typeface="+mn-ea"/>
              </a:rPr>
              <a:t>de 25-50mg</a:t>
            </a:r>
            <a:r>
              <a:rPr lang="fr-FR" sz="2400" dirty="0">
                <a:sym typeface="+mn-ea"/>
              </a:rPr>
              <a:t>/06 heures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si Hydrocortisone non disponible , on peut utiliser le Prednisolone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ym typeface="+mn-ea"/>
              </a:rPr>
              <a:t>Enfant : 2mg/Kg / 6h  d’HHC </a:t>
            </a:r>
            <a:r>
              <a:rPr lang="fr-FR" sz="2400" dirty="0">
                <a:sym typeface="+mn-ea"/>
              </a:rPr>
              <a:t>en IVD  avec réhydratation et correction ionique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À cette dose l’association au fludrocortisone est inutile 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Retour à la voie orale en triplant la dose à 60mg/ j répartie en 3 prises, après la correction des désordres cliniques et hémodynamiques </a:t>
            </a: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ym typeface="+mn-ea"/>
              </a:rPr>
              <a:t>Retour aux posologies habituelles après diminution progressive en quelques jours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  <a:sym typeface="+mn-ea"/>
              </a:rPr>
              <a:t>Recherche et traitement du facteur déclenchant : Antiobiothérapie +++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altLang="en-US" sz="2400" b="1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/>
              <a:t>Surveillance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Clinique : conscience,  </a:t>
            </a:r>
            <a:r>
              <a:rPr lang="fr-FR" sz="2800" dirty="0" err="1"/>
              <a:t>Fc</a:t>
            </a:r>
            <a:r>
              <a:rPr lang="fr-FR" sz="2800" dirty="0"/>
              <a:t>, TA, T, diurèse, </a:t>
            </a:r>
            <a:r>
              <a:rPr lang="fr-FR" sz="2800" dirty="0" err="1"/>
              <a:t>gly</a:t>
            </a:r>
            <a:r>
              <a:rPr lang="fr-FR" sz="2800" dirty="0"/>
              <a:t> cap, poids, auscultation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Biologique: ionogramme chaque 4 heures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ECG</a:t>
            </a:r>
          </a:p>
          <a:p>
            <a:endParaRPr lang="fr-FR" sz="2800" dirty="0"/>
          </a:p>
          <a:p>
            <a:r>
              <a:rPr lang="fr-FR" sz="2800" b="1" dirty="0"/>
              <a:t>Surveillance au long cours: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Si l’IS est connue reprendre l’éducation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Si l’ISA est révélatrice d’une ISC: bilan, traitement et Education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914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Quel traitement allez vous proposer à la  patiente à sa sortie de l'hôpital 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Quel traitement allez vous proposer à la patient à sa sortie de l'hôpital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endParaRPr lang="fr-FR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La patiente quitte l'hôpital avec un traitement oral à continuer</a:t>
            </a:r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 à vie.</a:t>
            </a:r>
            <a:endParaRPr lang="fr-FR" altLang="en-US" sz="24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Hydrocortisone 30mg/j</a:t>
            </a: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: 20mg le matin et 10 mg l'aprés midi.</a:t>
            </a:r>
          </a:p>
          <a:p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9alpha Fludrocortisone </a:t>
            </a: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50 à 100micro/j. </a:t>
            </a:r>
          </a:p>
          <a:p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Education+++</a:t>
            </a:r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 de la patient avec un régime normosodé, contre indication des diurétique et des laxatifs... </a:t>
            </a:r>
          </a:p>
          <a:p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Le patient doit doubler voir tripler les doses en cas de fièvre, de chaleur, de stress, d'intervention chirurgical....</a:t>
            </a:r>
          </a:p>
          <a:p>
            <a:r>
              <a:rPr lang="fr-FR" altLang="en-US" sz="2400">
                <a:latin typeface="Comic Sans MS" panose="030F0702030302020204" charset="0"/>
                <a:cs typeface="Comic Sans MS" panose="030F0702030302020204" charset="0"/>
              </a:rPr>
              <a:t>On lui donne </a:t>
            </a:r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une carte d'insuffisant surrénalien </a:t>
            </a:r>
          </a:p>
          <a:p>
            <a:r>
              <a:rPr lang="fr-FR" altLang="en-US" sz="2400" b="1">
                <a:latin typeface="Comic Sans MS" panose="030F0702030302020204" charset="0"/>
                <a:cs typeface="Comic Sans MS" panose="030F0702030302020204" charset="0"/>
              </a:rPr>
              <a:t>Surveillance à vie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85055"/>
          </a:xfrm>
        </p:spPr>
        <p:txBody>
          <a:bodyPr>
            <a:normAutofit fontScale="60000" lnSpcReduction="10000"/>
          </a:bodyPr>
          <a:lstStyle/>
          <a:p>
            <a:pPr marL="0" indent="0">
              <a:buNone/>
            </a:pPr>
            <a:r>
              <a:rPr lang="fr-FR" b="1" dirty="0"/>
              <a:t>Traitement préventif:+++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Éducation+++ </a:t>
            </a:r>
            <a:r>
              <a:rPr lang="fr-FR" dirty="0"/>
              <a:t>à reprendre si nécessaire</a:t>
            </a:r>
          </a:p>
          <a:p>
            <a:endParaRPr lang="fr-FR" dirty="0"/>
          </a:p>
          <a:p>
            <a:r>
              <a:rPr lang="fr-FR" b="1" dirty="0"/>
              <a:t>Règles hygiéno-diététiques</a:t>
            </a:r>
            <a:r>
              <a:rPr lang="fr-FR" dirty="0"/>
              <a:t>:  Repos dés que possible, régime normodosé, pas d’</a:t>
            </a:r>
            <a:r>
              <a:rPr lang="fr-FR" dirty="0" err="1"/>
              <a:t>auto-médication</a:t>
            </a:r>
            <a:r>
              <a:rPr lang="fr-FR" dirty="0"/>
              <a:t> (pas de diurétique ou de laxatifs) </a:t>
            </a:r>
          </a:p>
          <a:p>
            <a:endParaRPr lang="fr-FR" dirty="0"/>
          </a:p>
          <a:p>
            <a:r>
              <a:rPr lang="fr-FR" b="1" dirty="0"/>
              <a:t>Conduite à tenir devant une situation d’urgence </a:t>
            </a:r>
            <a:r>
              <a:rPr lang="fr-FR" dirty="0"/>
              <a:t>( le patient et son entourage )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Connaitre </a:t>
            </a:r>
            <a:r>
              <a:rPr lang="fr-FR" b="1" dirty="0"/>
              <a:t>les situations de décompensation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Connaitre </a:t>
            </a:r>
            <a:r>
              <a:rPr lang="fr-FR" b="1" dirty="0"/>
              <a:t>les signes de décompensation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Avoir chez soit </a:t>
            </a:r>
            <a:r>
              <a:rPr lang="fr-FR" b="1" dirty="0"/>
              <a:t>de l’hydrocortisone injectable </a:t>
            </a:r>
            <a:r>
              <a:rPr lang="fr-FR" dirty="0"/>
              <a:t>( et se l’injecter en attendant les urgences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Savoir </a:t>
            </a:r>
            <a:r>
              <a:rPr lang="fr-FR" b="1" dirty="0"/>
              <a:t>prévenir</a:t>
            </a:r>
            <a:r>
              <a:rPr lang="fr-FR" dirty="0"/>
              <a:t> une décompensation ( doubles les doses, s’injecter en IM…)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 Port permanent de </a:t>
            </a:r>
            <a:r>
              <a:rPr lang="fr-FR" b="1" dirty="0"/>
              <a:t>la carte d’</a:t>
            </a:r>
            <a:r>
              <a:rPr lang="fr-FR" b="1" dirty="0" err="1"/>
              <a:t>Addisson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r>
              <a:rPr lang="fr-FR" b="1" dirty="0"/>
              <a:t>Ne jamais arrêter </a:t>
            </a:r>
            <a:r>
              <a:rPr lang="fr-FR" dirty="0"/>
              <a:t>son traitement 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en-US">
                <a:solidFill>
                  <a:schemeClr val="tx1"/>
                </a:solidFill>
              </a:rPr>
              <a:t>Parmi les hypothèses diagnostiques suivantes, lesquelles vous paraissent devoir être privilégiées dans ce contexte ?</a:t>
            </a:r>
          </a:p>
          <a:p>
            <a:pPr marL="0" indent="0">
              <a:buNone/>
            </a:pPr>
            <a:endParaRPr lang="fr-FR" altLang="en-US"/>
          </a:p>
          <a:p>
            <a:pPr marL="457200" lvl="1" indent="0">
              <a:buNone/>
            </a:pPr>
            <a:r>
              <a:rPr lang="fr-FR" altLang="en-US">
                <a:solidFill>
                  <a:srgbClr val="FF0000"/>
                </a:solidFill>
              </a:rPr>
              <a:t>A. maladie cœliaque</a:t>
            </a:r>
          </a:p>
          <a:p>
            <a:pPr marL="457200" lvl="1" indent="0">
              <a:buNone/>
            </a:pPr>
            <a:r>
              <a:rPr lang="fr-FR" altLang="en-US">
                <a:solidFill>
                  <a:srgbClr val="FF0000"/>
                </a:solidFill>
              </a:rPr>
              <a:t>B. diabète de type 1</a:t>
            </a:r>
          </a:p>
          <a:p>
            <a:pPr marL="457200" lvl="1" indent="0">
              <a:buNone/>
            </a:pPr>
            <a:r>
              <a:rPr lang="fr-FR" altLang="en-US"/>
              <a:t>C. adénome hypophysaire</a:t>
            </a:r>
          </a:p>
          <a:p>
            <a:pPr marL="457200" lvl="1" indent="0">
              <a:buNone/>
            </a:pPr>
            <a:r>
              <a:rPr lang="fr-FR" altLang="en-US">
                <a:solidFill>
                  <a:srgbClr val="FF0000"/>
                </a:solidFill>
              </a:rPr>
              <a:t>D. insuffisance surrénale primaire</a:t>
            </a:r>
          </a:p>
          <a:p>
            <a:pPr marL="457200" lvl="1" indent="0">
              <a:buNone/>
            </a:pPr>
            <a:r>
              <a:rPr lang="fr-FR" altLang="en-US"/>
              <a:t>E. hypoparathyroïdie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Cas clinique </a:t>
            </a:r>
            <a:endParaRPr lang="fr-FR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37760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fr-FR" sz="2400" b="1" dirty="0"/>
              <a:t>Traitement préventif : 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Exemples de situations de décompensation </a:t>
            </a:r>
          </a:p>
          <a:p>
            <a:r>
              <a:rPr lang="fr-FR" sz="2400" dirty="0"/>
              <a:t>Traitement arrêté ou doses inadaptées </a:t>
            </a:r>
          </a:p>
          <a:p>
            <a:r>
              <a:rPr lang="fr-FR" sz="2400" dirty="0"/>
              <a:t>Traitement susceptible de modifier le métabolisme de l’hydrocortisone : Rifampicine, Carbamazépine, </a:t>
            </a:r>
            <a:r>
              <a:rPr lang="fr-FR" sz="2400" dirty="0" err="1"/>
              <a:t>Mitotane</a:t>
            </a:r>
            <a:r>
              <a:rPr lang="fr-FR" sz="2400" dirty="0"/>
              <a:t> , </a:t>
            </a:r>
            <a:r>
              <a:rPr lang="fr-FR" sz="2400" dirty="0" err="1"/>
              <a:t>Kétoconazole</a:t>
            </a:r>
            <a:r>
              <a:rPr lang="fr-FR" sz="2400" dirty="0"/>
              <a:t>… ou diminuant son absorption : </a:t>
            </a:r>
            <a:r>
              <a:rPr lang="fr-FR" sz="2400" dirty="0" err="1"/>
              <a:t>Exénatide</a:t>
            </a:r>
            <a:r>
              <a:rPr lang="fr-FR" sz="2400" dirty="0"/>
              <a:t> , Résines…. </a:t>
            </a:r>
          </a:p>
          <a:p>
            <a:r>
              <a:rPr lang="fr-FR" sz="2400" dirty="0"/>
              <a:t>Régime sans sel</a:t>
            </a:r>
          </a:p>
          <a:p>
            <a:r>
              <a:rPr lang="fr-FR" sz="2400" dirty="0"/>
              <a:t>Intervention chirurgicale </a:t>
            </a:r>
          </a:p>
          <a:p>
            <a:r>
              <a:rPr lang="fr-FR" sz="2400" dirty="0"/>
              <a:t>Stress</a:t>
            </a:r>
          </a:p>
          <a:p>
            <a:r>
              <a:rPr lang="fr-FR" sz="2400" dirty="0"/>
              <a:t>Traumatisme </a:t>
            </a:r>
          </a:p>
          <a:p>
            <a:r>
              <a:rPr lang="fr-FR" sz="2400" dirty="0"/>
              <a:t>Abus de médicaments : diurétiques ou laxatifs</a:t>
            </a:r>
          </a:p>
          <a:p>
            <a:r>
              <a:rPr lang="fr-FR" sz="2400" dirty="0"/>
              <a:t>Grossesse et accouchement </a:t>
            </a:r>
          </a:p>
          <a:p>
            <a:r>
              <a:rPr lang="fr-FR" sz="2400" dirty="0"/>
              <a:t>Coup de chaleur </a:t>
            </a:r>
          </a:p>
          <a:p>
            <a:r>
              <a:rPr lang="fr-FR" sz="2400" dirty="0"/>
              <a:t>Infection, pathologie intercurrente… 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Traitement: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Traitement préventif: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03" y="2675978"/>
            <a:ext cx="7035394" cy="388348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3140" y="332740"/>
            <a:ext cx="8911590" cy="1000760"/>
          </a:xfrm>
        </p:spPr>
        <p:txBody>
          <a:bodyPr/>
          <a:lstStyle/>
          <a:p>
            <a:r>
              <a:rPr lang="fr-FR" b="1" dirty="0"/>
              <a:t>Traitement: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Traitement préventif: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96" y="1600157"/>
            <a:ext cx="10060782" cy="504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550" y="1281430"/>
            <a:ext cx="10972800" cy="5031105"/>
          </a:xfrm>
        </p:spPr>
        <p:txBody>
          <a:bodyPr/>
          <a:lstStyle/>
          <a:p>
            <a:pPr marL="0" indent="0">
              <a:buNone/>
            </a:pPr>
            <a:r>
              <a:rPr lang="fr-FR" altLang="en-US" sz="2400"/>
              <a:t>Les dosages plasmatiques réalisés montrent </a:t>
            </a:r>
            <a:r>
              <a:rPr lang="fr-FR" altLang="en-US" sz="2400" b="1"/>
              <a:t>une cortisolémie  basse</a:t>
            </a:r>
            <a:r>
              <a:rPr lang="fr-FR" altLang="en-US" sz="2400"/>
              <a:t>, associée à un taux </a:t>
            </a:r>
            <a:r>
              <a:rPr lang="fr-FR" altLang="en-US" sz="2400" b="1"/>
              <a:t>d'ACTH plasmatique nettement augmenté,</a:t>
            </a:r>
            <a:r>
              <a:rPr lang="fr-FR" altLang="en-US" sz="2400"/>
              <a:t> permettant de conclure que la patiente présente effectivement une </a:t>
            </a:r>
            <a:r>
              <a:rPr lang="fr-FR" altLang="en-US" sz="2400" b="1">
                <a:solidFill>
                  <a:srgbClr val="FF0000"/>
                </a:solidFill>
              </a:rPr>
              <a:t>insuffisance surrénale primaire.</a:t>
            </a:r>
            <a:r>
              <a:rPr lang="fr-FR" altLang="en-US" sz="240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altLang="en-US" sz="2400"/>
              <a:t>Parmi les examens paracliniques suivants, lesquels  vont permettre d'orienter le diagnostic étiologique de l'atteinte surrénalienne de la patiente ?</a:t>
            </a:r>
          </a:p>
          <a:p>
            <a:pPr marL="0" indent="0">
              <a:buNone/>
            </a:pPr>
            <a:endParaRPr lang="fr-FR" altLang="en-US" sz="2400"/>
          </a:p>
          <a:p>
            <a:pPr marL="0" indent="0">
              <a:buNone/>
            </a:pPr>
            <a:r>
              <a:rPr lang="fr-FR" altLang="en-US" sz="2400"/>
              <a:t>A. TDM abdominale</a:t>
            </a:r>
          </a:p>
          <a:p>
            <a:pPr marL="0" indent="0">
              <a:buNone/>
            </a:pPr>
            <a:r>
              <a:rPr lang="fr-FR" altLang="en-US" sz="2400"/>
              <a:t>B. scintigraphie surrénalienne au noriodocholestérol</a:t>
            </a:r>
          </a:p>
          <a:p>
            <a:pPr marL="0" indent="0">
              <a:buNone/>
            </a:pPr>
            <a:r>
              <a:rPr lang="fr-FR" altLang="en-US" sz="2400"/>
              <a:t>C. dosage des anticorps anti-21-hydroxylase</a:t>
            </a:r>
          </a:p>
          <a:p>
            <a:pPr marL="0" indent="0">
              <a:buNone/>
            </a:pPr>
            <a:r>
              <a:rPr lang="fr-FR" altLang="en-US" sz="2400"/>
              <a:t>D. dosage des acides gras à longue chaîne</a:t>
            </a:r>
          </a:p>
          <a:p>
            <a:pPr marL="0" indent="0">
              <a:buNone/>
            </a:pPr>
            <a:r>
              <a:rPr lang="fr-FR" altLang="en-US" sz="2400"/>
              <a:t>E. cathétérisme des veines surrénaliennes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/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5680"/>
          </a:xfrm>
        </p:spPr>
        <p:txBody>
          <a:bodyPr/>
          <a:lstStyle/>
          <a:p>
            <a:pPr marL="0" indent="0">
              <a:buNone/>
            </a:pPr>
            <a:r>
              <a:rPr lang="fr-FR" altLang="en-US" sz="2400"/>
              <a:t>Parmi les examens paracliniques suivants, lesquels  vont permettre d'orienter le diagnostic étiologique de l'atteinte surrénalienne de la patiente ?</a:t>
            </a:r>
          </a:p>
          <a:p>
            <a:pPr marL="0" indent="0">
              <a:buNone/>
            </a:pPr>
            <a:endParaRPr lang="fr-FR" altLang="en-US" sz="2400"/>
          </a:p>
          <a:p>
            <a:r>
              <a:rPr lang="fr-FR" altLang="en-US" sz="2400">
                <a:solidFill>
                  <a:srgbClr val="FF0000"/>
                </a:solidFill>
              </a:rPr>
              <a:t>A. TDM abdominale</a:t>
            </a:r>
          </a:p>
          <a:p>
            <a:r>
              <a:rPr lang="fr-FR" altLang="en-US" sz="2400"/>
              <a:t>B. scintigraphie surrénalienne au noriodocholestérol</a:t>
            </a:r>
          </a:p>
          <a:p>
            <a:r>
              <a:rPr lang="fr-FR" altLang="en-US" sz="2400">
                <a:solidFill>
                  <a:srgbClr val="FF0000"/>
                </a:solidFill>
              </a:rPr>
              <a:t>C. dosage des anticorps anti-21-hydroxylase</a:t>
            </a:r>
          </a:p>
          <a:p>
            <a:r>
              <a:rPr lang="fr-FR" altLang="en-US" sz="2400"/>
              <a:t>D. dosage des acides gras à longue chaîne</a:t>
            </a:r>
          </a:p>
          <a:p>
            <a:r>
              <a:rPr lang="fr-FR" altLang="en-US" sz="2400"/>
              <a:t>E. cathétérisme des veines surrénaliennes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sym typeface="+mn-ea"/>
              </a:rPr>
              <a:t>Cas clinique </a:t>
            </a:r>
            <a:endParaRPr lang="fr-FR" alt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43685"/>
            <a:ext cx="10972800" cy="4525963"/>
          </a:xfrm>
        </p:spPr>
        <p:txBody>
          <a:bodyPr/>
          <a:lstStyle/>
          <a:p>
            <a:endParaRPr lang="fr-FR" altLang="en-US"/>
          </a:p>
          <a:p>
            <a:pPr marL="0" indent="0">
              <a:buNone/>
            </a:pPr>
            <a:r>
              <a:rPr lang="fr-FR" altLang="en-US"/>
              <a:t>Le dosage des </a:t>
            </a:r>
            <a:r>
              <a:rPr lang="fr-FR" altLang="en-US" b="1"/>
              <a:t>anticorps anti-21-hydroxylase</a:t>
            </a:r>
            <a:r>
              <a:rPr lang="fr-FR" altLang="en-US"/>
              <a:t> montre une valeur élevée.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3265" y="21443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Quel(s) est (sont) le (ou les ) diagnostic(s) étiologique(s) probable(s)?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en-US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Quel(s) est (sont) le (ou les ) diagnostic(s) étiologique(s) probable(s)?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altLang="en-US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endParaRPr lang="fr-FR" altLang="en-US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>
                <a:latin typeface="Comic Sans MS" panose="030F0702030302020204" charset="0"/>
                <a:cs typeface="Comic Sans MS" panose="030F0702030302020204" charset="0"/>
              </a:rPr>
              <a:t>Maladie d'Addison auto-immune s'intégrant, avec l'hypothyroïdie, dans le cadre d'une polyendocrinopathie auto-immune.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855" y="191770"/>
            <a:ext cx="10515600" cy="993775"/>
          </a:xfrm>
        </p:spPr>
        <p:txBody>
          <a:bodyPr/>
          <a:lstStyle/>
          <a:p>
            <a:r>
              <a:rPr lang="fr-FR" altLang="en-US" b="1"/>
              <a:t>Etiologies de l'IS Primaire 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316230" y="1076325"/>
          <a:ext cx="11769090" cy="569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Auto Immune </a:t>
                      </a:r>
                      <a:r>
                        <a:rPr lang="fr-FR" altLang="en-US" sz="2400" b="1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Tuberculose </a:t>
                      </a:r>
                      <a:r>
                        <a:rPr lang="fr-FR" altLang="en-US" sz="2400" b="1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Vasculaires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Iatrogènes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Infectieuses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Infiltratives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Métastases Bilatérales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Adrénoleucodystrophie </a:t>
                      </a:r>
                      <a:r>
                        <a:rPr lang="fr-FR" altLang="en-US" sz="2400" b="1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syndrome de résistance à l'ACTH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Hyperplasies congénitales des surrénales </a:t>
                      </a:r>
                      <a:r>
                        <a:rPr lang="fr-FR" altLang="en-US" sz="2400" b="1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Hypoplasies congénitales des surrénales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fr-FR" altLang="en-US" sz="2400" b="1"/>
                        <a:t>Autres pathologie</a:t>
                      </a:r>
                      <a:endParaRPr lang="fr-FR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8030" y="62865"/>
            <a:ext cx="10515600" cy="1325563"/>
          </a:xfrm>
        </p:spPr>
        <p:txBody>
          <a:bodyPr/>
          <a:lstStyle/>
          <a:p>
            <a:r>
              <a:rPr lang="fr-FR" altLang="en-US" b="1"/>
              <a:t>Etiologie de l'ISS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38200" y="1266190"/>
          <a:ext cx="10515600" cy="527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129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Imprégnation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cortisolique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prolongée </a:t>
                      </a:r>
                    </a:p>
                  </a:txBody>
                  <a:tcPr marL="73508" marR="735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Corticothérapie prolongée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Syndrome de Cushing (après TRT)</a:t>
                      </a:r>
                    </a:p>
                  </a:txBody>
                  <a:tcPr marL="73508" marR="7350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417">
                <a:tc>
                  <a:txBody>
                    <a:bodyPr/>
                    <a:lstStyle/>
                    <a:p>
                      <a:r>
                        <a:rPr lang="fr-FR" b="1" dirty="0"/>
                        <a:t>Iatrogènes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Chirurgie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Radiothérapie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Médicaments: Morphiniques, anti dépresseurs, anti psychotique, Anti CTLA4 (Hypophysites)</a:t>
                      </a:r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912">
                <a:tc>
                  <a:txBody>
                    <a:bodyPr/>
                    <a:lstStyle/>
                    <a:p>
                      <a:r>
                        <a:rPr lang="fr-FR" b="1" dirty="0"/>
                        <a:t>Tumorale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Adénomes , métastases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Craniopharyngiomes…</a:t>
                      </a:r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42">
                <a:tc>
                  <a:txBody>
                    <a:bodyPr/>
                    <a:lstStyle/>
                    <a:p>
                      <a:r>
                        <a:rPr lang="fr-FR" b="1" dirty="0"/>
                        <a:t>Hypophysites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pPr indent="0">
                        <a:buFontTx/>
                        <a:buNone/>
                      </a:pPr>
                      <a:r>
                        <a:rPr lang="fr-FR" dirty="0"/>
                        <a:t> lymphocytaire, granulomateuse, TBC, sarcoïdose, vascularite…</a:t>
                      </a:r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85">
                <a:tc>
                  <a:txBody>
                    <a:bodyPr/>
                    <a:lstStyle/>
                    <a:p>
                      <a:r>
                        <a:rPr lang="fr-FR" b="1" dirty="0"/>
                        <a:t>Vasculaire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Syndrome de Sheehan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Apoplexie hypophysaire </a:t>
                      </a:r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85">
                <a:tc>
                  <a:txBody>
                    <a:bodyPr/>
                    <a:lstStyle/>
                    <a:p>
                      <a:r>
                        <a:rPr lang="fr-FR" b="1" dirty="0"/>
                        <a:t>Traumatique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685">
                <a:tc>
                  <a:txBody>
                    <a:bodyPr/>
                    <a:lstStyle/>
                    <a:p>
                      <a:r>
                        <a:rPr lang="fr-FR" b="1" dirty="0"/>
                        <a:t>Génétique </a:t>
                      </a:r>
                    </a:p>
                  </a:txBody>
                  <a:tcPr marL="73508" marR="73508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 Le déficit corticotrope peut apparaître tardivement et diagnostiqué à l’âge adulte </a:t>
                      </a:r>
                    </a:p>
                  </a:txBody>
                  <a:tcPr marL="73508" marR="735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54623"/>
            <a:ext cx="10972800" cy="1143000"/>
          </a:xfrm>
        </p:spPr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375" y="1297940"/>
            <a:ext cx="11524615" cy="50526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altLang="en-US" sz="16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000" b="1">
                <a:latin typeface="Comic Sans MS" panose="030F0702030302020204" charset="0"/>
                <a:cs typeface="Comic Sans MS" panose="030F0702030302020204" charset="0"/>
              </a:rPr>
              <a:t>L'examen clinique aux urgences retrouve :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Patiente somnolente.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Poids 52 Kg, Taille: 1,65m.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T°38C</a:t>
            </a:r>
            <a:r>
              <a:rPr lang="fr-FR" altLang="en-US" sz="2000">
                <a:latin typeface="Arial" panose="020B0604020202020204" pitchFamily="34" charset="0"/>
                <a:cs typeface="Arial" panose="020B0604020202020204" pitchFamily="34" charset="0"/>
              </a:rPr>
              <a:t>˚</a:t>
            </a: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, PA 10/05 cmHg, Pouls 110bat/min , rythme régulier.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Plis cutané.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</a:t>
            </a: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  <a:sym typeface="+mn-ea"/>
              </a:rPr>
              <a:t>Auscultation cardiaque: bruits cardiaques réguliers sans souffle.</a:t>
            </a:r>
            <a:endParaRPr lang="fr-FR" alt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  <a:sym typeface="+mn-ea"/>
              </a:rPr>
              <a:t>- Auscultation pulmonaire: MV bien perçus aux deux champs de façon symétrique et bilatérale.  </a:t>
            </a:r>
            <a:endParaRPr lang="fr-FR" altLang="en-US" sz="20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Abdomen douloureux dans son ensemble,  mais souple.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Douleur lombaire droite.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Brûlures mictionnelles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Présence d'une pigmentation brunâtre récente, surtout marquée au niveau des plis palmaires, des coudes et des mamelons. </a:t>
            </a:r>
          </a:p>
          <a:p>
            <a:pPr marL="0" indent="0">
              <a:buNone/>
            </a:pPr>
            <a:r>
              <a:rPr lang="fr-FR" altLang="en-US" sz="2000">
                <a:latin typeface="Comic Sans MS" panose="030F0702030302020204" charset="0"/>
                <a:cs typeface="Comic Sans MS" panose="030F0702030302020204" charset="0"/>
              </a:rPr>
              <a:t>- Aires ganglionnaires libres.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8590"/>
            <a:ext cx="10972800" cy="4920615"/>
          </a:xfrm>
        </p:spPr>
        <p:txBody>
          <a:bodyPr>
            <a:normAutofit lnSpcReduction="10000"/>
          </a:bodyPr>
          <a:lstStyle/>
          <a:p>
            <a:endParaRPr lang="fr-FR" sz="2400" dirty="0"/>
          </a:p>
          <a:p>
            <a:r>
              <a:rPr lang="fr-FR" sz="2400" dirty="0"/>
              <a:t>L' ISA est une pathologie rare mais grave.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Savoir évoquer le diagnostic.  </a:t>
            </a:r>
          </a:p>
          <a:p>
            <a:endParaRPr lang="fr-FR" sz="2400" dirty="0"/>
          </a:p>
          <a:p>
            <a:r>
              <a:rPr lang="fr-FR" sz="2400" dirty="0"/>
              <a:t>Savoir y penser dans les états de choc résistants au remplissage bien conduit et aux catécholamines.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La thérapeutique est accessible et peu couteuse.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Intérêt </a:t>
            </a:r>
            <a:r>
              <a:rPr lang="fr-FR" sz="2400" b="1" dirty="0"/>
              <a:t>de l’éducation </a:t>
            </a:r>
            <a:r>
              <a:rPr lang="fr-FR" sz="2400" dirty="0"/>
              <a:t>pour prévenir les états de décompensation ou minimiser la gravité. 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Références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FR" altLang="en-US" sz="2400" i="1"/>
              <a:t> Philippe Chanson, Jacques Young, Traité d’endocrinologie. Lavoisier Paris. Édition 2019.</a:t>
            </a:r>
          </a:p>
          <a:p>
            <a:pPr marL="457200" indent="-457200">
              <a:buAutoNum type="arabicPeriod"/>
            </a:pPr>
            <a:r>
              <a:rPr lang="fr-FR" altLang="en-US" sz="2400" i="1"/>
              <a:t> Williams Textbook Of Endocrinoly. Elsevier 2020.</a:t>
            </a:r>
          </a:p>
          <a:p>
            <a:pPr marL="457200" indent="-457200">
              <a:buAutoNum type="arabicPeriod"/>
            </a:pPr>
            <a:r>
              <a:rPr lang="fr-FR" altLang="en-US" sz="2400" i="1"/>
              <a:t>Diagnosis and Treatment of Primary Adrenal Insufficiency: An Endocrine Society Clinical Practice Guidelines.The journal of clinical Endocrinology &amp; Metabolism, Volume 101, Issue 2, 1 February 2016, pages 364-389</a:t>
            </a:r>
          </a:p>
          <a:p>
            <a:pPr marL="457200" indent="-457200">
              <a:buAutoNum type="arabicPeriod"/>
            </a:pPr>
            <a:r>
              <a:rPr lang="fr-FR" altLang="en-US" sz="2400" i="1"/>
              <a:t>SFE/SFEDP Adrenal Insufficiency French Consensus, Annales d’Endocrinolgie. Elsevier Masson 2017.</a:t>
            </a:r>
          </a:p>
          <a:p>
            <a:pPr marL="457200" indent="-457200">
              <a:buAutoNum type="arabicPeriod"/>
            </a:pPr>
            <a:r>
              <a:rPr lang="fr-FR" altLang="en-US" sz="2400" i="1"/>
              <a:t> Collège des enseignants d’Endocrinologie, diabète et maladies métaboliques. Endocrinologie, diabétologie et maladies métaboliques, Elsevier Masson, 4ème édition 2019.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Cas clinique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94765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Les résultats des examens biologiques sont les suivants: </a:t>
            </a:r>
          </a:p>
          <a:p>
            <a:pPr marL="0" indent="0">
              <a:buNone/>
            </a:pP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- Glycémie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0,55 g/l</a:t>
            </a:r>
          </a:p>
          <a:p>
            <a:pPr marL="0" indent="0">
              <a:buNone/>
            </a:pP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- Natrémie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125mmol/l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, Kaliémie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5,5mmol/l</a:t>
            </a:r>
          </a:p>
          <a:p>
            <a:pPr marL="0" indent="0">
              <a:buNone/>
            </a:pP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-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 Protidémie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82g/l</a:t>
            </a:r>
          </a:p>
          <a:p>
            <a:pPr marL="0" indent="0">
              <a:buNone/>
            </a:pP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- Urée 0,20g/l, Créantinémie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17mg/l</a:t>
            </a:r>
            <a:endParaRPr lang="fr-FR" altLang="en-US" sz="2800">
              <a:latin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- FNS: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GB: 6000/mm</a:t>
            </a:r>
            <a:r>
              <a:rPr lang="fr-FR" altLang="en-US" sz="2800" b="1">
                <a:latin typeface="Calibri" panose="020F0502020204030204" charset="0"/>
                <a:cs typeface="Calibri" panose="020F0502020204030204" charset="0"/>
              </a:rPr>
              <a:t>³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, Hb: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12g/dl</a:t>
            </a:r>
            <a:r>
              <a:rPr lang="fr-FR" altLang="en-US" sz="2800">
                <a:latin typeface="Comic Sans MS" panose="030F0702030302020204" charset="0"/>
                <a:cs typeface="Comic Sans MS" panose="030F0702030302020204" charset="0"/>
              </a:rPr>
              <a:t>, plttes: </a:t>
            </a:r>
            <a:r>
              <a:rPr lang="fr-FR" altLang="en-US" sz="2800" b="1">
                <a:latin typeface="Comic Sans MS" panose="030F0702030302020204" charset="0"/>
                <a:cs typeface="Comic Sans MS" panose="030F0702030302020204" charset="0"/>
              </a:rPr>
              <a:t>200000 elts/mm</a:t>
            </a:r>
            <a:r>
              <a:rPr lang="fr-FR" altLang="en-US" sz="2800" b="1">
                <a:latin typeface="Calibri" panose="020F0502020204030204" charset="0"/>
                <a:cs typeface="Calibri" panose="020F0502020204030204" charset="0"/>
              </a:rPr>
              <a:t>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058035"/>
            <a:ext cx="10515600" cy="1325563"/>
          </a:xfrm>
        </p:spPr>
        <p:txBody>
          <a:bodyPr/>
          <a:lstStyle/>
          <a:p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Quel diagnostic évoquez-vous 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Quel diagnostic évoquez vous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fr-FR" alt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fr-FR" altLang="en-US">
                <a:latin typeface="Comic Sans MS" panose="030F0702030302020204" charset="0"/>
                <a:cs typeface="Comic Sans MS" panose="030F0702030302020204" charset="0"/>
              </a:rPr>
              <a:t>On suspecte fortement </a:t>
            </a:r>
            <a:r>
              <a:rPr lang="fr-FR" altLang="en-US" b="1">
                <a:latin typeface="Comic Sans MS" panose="030F0702030302020204" charset="0"/>
                <a:cs typeface="Comic Sans MS" panose="030F0702030302020204" charset="0"/>
              </a:rPr>
              <a:t>une décompensation aigue d'une insuffisance surrénale.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0425" y="238665"/>
            <a:ext cx="8911687" cy="1280890"/>
          </a:xfrm>
        </p:spPr>
        <p:txBody>
          <a:bodyPr/>
          <a:lstStyle/>
          <a:p>
            <a:r>
              <a:rPr lang="fr-FR" altLang="en-US" b="1"/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5230"/>
            <a:ext cx="10515600" cy="4864100"/>
          </a:xfrm>
        </p:spPr>
        <p:txBody>
          <a:bodyPr>
            <a:normAutofit/>
          </a:bodyPr>
          <a:lstStyle/>
          <a:p>
            <a:endParaRPr lang="fr-FR" b="1" dirty="0">
              <a:sym typeface="+mn-ea"/>
            </a:endParaRPr>
          </a:p>
          <a:p>
            <a:r>
              <a:rPr lang="fr-FR" sz="2400" b="1" dirty="0">
                <a:sym typeface="+mn-ea"/>
              </a:rPr>
              <a:t>Les insuffisances surrénales  (IS)</a:t>
            </a:r>
            <a:r>
              <a:rPr lang="fr-FR" sz="2400" dirty="0">
                <a:sym typeface="+mn-ea"/>
              </a:rPr>
              <a:t> sont définis par </a:t>
            </a:r>
            <a:r>
              <a:rPr lang="fr-FR" sz="2400" dirty="0">
                <a:solidFill>
                  <a:srgbClr val="FF0000"/>
                </a:solidFill>
                <a:sym typeface="+mn-ea"/>
              </a:rPr>
              <a:t>un déficit de sécrétion </a:t>
            </a:r>
            <a:r>
              <a:rPr lang="fr-FR" sz="2400" dirty="0">
                <a:sym typeface="+mn-ea"/>
              </a:rPr>
              <a:t>des hormones corticosurrénaliennes: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  <a:sym typeface="+mn-ea"/>
              </a:rPr>
              <a:t>Glucocorticoïdes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  <a:sym typeface="+mn-ea"/>
              </a:rPr>
              <a:t>Minéralocorticoïdes  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  <a:sym typeface="+mn-ea"/>
              </a:rPr>
              <a:t>Androgènes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dirty="0">
                <a:sym typeface="+mn-ea"/>
              </a:rPr>
              <a:t>L’installation est souvent </a:t>
            </a:r>
            <a:r>
              <a:rPr lang="fr-FR" sz="2400" dirty="0">
                <a:solidFill>
                  <a:srgbClr val="FF0000"/>
                </a:solidFill>
                <a:sym typeface="+mn-ea"/>
              </a:rPr>
              <a:t>progressive.  </a:t>
            </a:r>
          </a:p>
          <a:p>
            <a:endParaRPr lang="fr-FR" sz="2400" dirty="0">
              <a:solidFill>
                <a:srgbClr val="FF0000"/>
              </a:solidFill>
              <a:sym typeface="+mn-ea"/>
            </a:endParaRPr>
          </a:p>
          <a:p>
            <a:r>
              <a:rPr lang="fr-FR" sz="2400" dirty="0">
                <a:solidFill>
                  <a:schemeClr val="tx1"/>
                </a:solidFill>
                <a:sym typeface="+mn-ea"/>
              </a:rPr>
              <a:t>Cette pathologie peut se décompenser dans sa forme aigue et </a:t>
            </a:r>
            <a:r>
              <a:rPr lang="fr-FR" sz="2400" b="1" dirty="0">
                <a:solidFill>
                  <a:srgbClr val="FF0000"/>
                </a:solidFill>
                <a:sym typeface="+mn-ea"/>
              </a:rPr>
              <a:t>engager le pronostic vital</a:t>
            </a:r>
            <a:r>
              <a:rPr lang="fr-FR" sz="2400" dirty="0">
                <a:solidFill>
                  <a:schemeClr val="tx1"/>
                </a:solidFill>
                <a:sym typeface="+mn-ea"/>
              </a:rPr>
              <a:t>, elle représente dans ce cas une urgence médicale.   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2462</Words>
  <Application>Microsoft Office PowerPoint</Application>
  <PresentationFormat>Grand écran</PresentationFormat>
  <Paragraphs>407</Paragraphs>
  <Slides>51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Comic Sans MS</vt:lpstr>
      <vt:lpstr>Times New Roman</vt:lpstr>
      <vt:lpstr>Wingdings</vt:lpstr>
      <vt:lpstr>Default Design</vt:lpstr>
      <vt:lpstr>  CAT devant une Insuffisance Surrénalienne aigue</vt:lpstr>
      <vt:lpstr>Cas clinique </vt:lpstr>
      <vt:lpstr>Cas clinique </vt:lpstr>
      <vt:lpstr>Cas clinique </vt:lpstr>
      <vt:lpstr>Cas clinique </vt:lpstr>
      <vt:lpstr>Cas clinique </vt:lpstr>
      <vt:lpstr>Quel diagnostic évoquez-vous ? </vt:lpstr>
      <vt:lpstr>Quel diagnostic évoquez vous ? </vt:lpstr>
      <vt:lpstr>Définition</vt:lpstr>
      <vt:lpstr>Définition </vt:lpstr>
      <vt:lpstr>Définition  </vt:lpstr>
      <vt:lpstr>Définition:</vt:lpstr>
      <vt:lpstr>Épidémiologie </vt:lpstr>
      <vt:lpstr>Axe Corticotrope:</vt:lpstr>
      <vt:lpstr>Surrénales:</vt:lpstr>
      <vt:lpstr>Stéroïdogenèse:</vt:lpstr>
      <vt:lpstr>Physiologie:</vt:lpstr>
      <vt:lpstr>Physiologie:</vt:lpstr>
      <vt:lpstr>Physiologie:</vt:lpstr>
      <vt:lpstr>Quel(s) est (sont) le (ou les) agrument(s) en faveur de ce diagnostic ? </vt:lpstr>
      <vt:lpstr>Quel(s) est (sont) le (ou les) agrument(s) en faveur de ce diagnostic ? </vt:lpstr>
      <vt:lpstr>Quel(s) est (sont) le (ou les) agrument en faveur de ce diagnostic ? </vt:lpstr>
      <vt:lpstr>Diagnostic positif ISA: Clinique</vt:lpstr>
      <vt:lpstr>Diagnostic positif: Clinique</vt:lpstr>
      <vt:lpstr>Diagnostic positif: Investigations complémentaires: </vt:lpstr>
      <vt:lpstr>Diagnostic positif: clinique</vt:lpstr>
      <vt:lpstr>Diagnostic positif: Investigations complémentaires: </vt:lpstr>
      <vt:lpstr>Diagnostic </vt:lpstr>
      <vt:lpstr>Biologie spécifique </vt:lpstr>
      <vt:lpstr>Biologie Spécifique</vt:lpstr>
      <vt:lpstr>Biologie Spécifique</vt:lpstr>
      <vt:lpstr>Diagnostic: Causes de décompensation:</vt:lpstr>
      <vt:lpstr>Quel traitement proposez vous pour les premières 24h ? </vt:lpstr>
      <vt:lpstr>Traitement:</vt:lpstr>
      <vt:lpstr>Quel traitement proposez vous pour les premières 24h ? </vt:lpstr>
      <vt:lpstr>Traitement </vt:lpstr>
      <vt:lpstr>Quel traitement allez vous proposer à la  patiente à sa sortie de l'hôpital ? </vt:lpstr>
      <vt:lpstr>Quel traitement allez vous proposer à la patient à sa sortie de l'hôpital ? </vt:lpstr>
      <vt:lpstr>Traitement:</vt:lpstr>
      <vt:lpstr>Traitement </vt:lpstr>
      <vt:lpstr>Traitement:</vt:lpstr>
      <vt:lpstr>Traitement:</vt:lpstr>
      <vt:lpstr>Cas clinique </vt:lpstr>
      <vt:lpstr>Cas clinique </vt:lpstr>
      <vt:lpstr>Cas clinique </vt:lpstr>
      <vt:lpstr>Quel(s) est (sont) le (ou les ) diagnostic(s) étiologique(s) probable(s)? </vt:lpstr>
      <vt:lpstr>Quel(s) est (sont) le (ou les ) diagnostic(s) étiologique(s) probable(s)? </vt:lpstr>
      <vt:lpstr>Etiologies de l'IS Primaire </vt:lpstr>
      <vt:lpstr>Etiologie de l'ISS</vt:lpstr>
      <vt:lpstr>Conclusion:</vt:lpstr>
      <vt:lpstr>Références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CAT devant une Insuffisance Surrénalienne aigue</dc:title>
  <dc:creator>BOUHELASSA</dc:creator>
  <cp:lastModifiedBy>dell</cp:lastModifiedBy>
  <cp:revision>79</cp:revision>
  <dcterms:created xsi:type="dcterms:W3CDTF">2022-04-09T21:54:00Z</dcterms:created>
  <dcterms:modified xsi:type="dcterms:W3CDTF">2022-07-29T21:55:56Z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1036-10.2.0.7636</vt:lpwstr>
  </property>
</Properties>
</file>