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5" r:id="rId6"/>
    <p:sldId id="264" r:id="rId7"/>
    <p:sldId id="268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4" autoAdjust="0"/>
  </p:normalViewPr>
  <p:slideViewPr>
    <p:cSldViewPr>
      <p:cViewPr varScale="1">
        <p:scale>
          <a:sx n="60" d="100"/>
          <a:sy n="60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6ECD7-1B13-4A37-BD3D-88CA4AFA0044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819BF-3817-4325-A8AD-7CFAC9E3E3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48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B6B63B-B358-48EF-B02A-017BAD8B5EA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D3A91F-911C-48F4-8239-3CFF2ABF9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u="sng" dirty="0"/>
              <a:t>PARATHYROÏDE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Aspect microscopiques</a:t>
            </a: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Amas de cellules rondes entourées de travées fibreuses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985102"/>
          </a:xfrm>
        </p:spPr>
        <p:txBody>
          <a:bodyPr>
            <a:normAutofit fontScale="92500"/>
          </a:bodyPr>
          <a:lstStyle/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carcinome parathyroïdien est fait de cellules principales, ou de cellules claires, ou de cellules oxyphiles. </a:t>
            </a: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Ces éléments, de taille diverses, sont ronds ou allongés, avec des noyaux souvent volumineux et mitotiques. I</a:t>
            </a: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Ils se disposent en amas entourés de grossières coulées fibreuses. Comme pour beaucoup de tumeurs endocrines, le critère absolu de malignité est la présence de métastases.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1142984"/>
            <a:ext cx="404177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   Merci </a:t>
            </a:r>
            <a:r>
              <a:rPr lang="fr-FR" dirty="0" smtClean="0"/>
              <a:t>pour votre attention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6050"/>
            <a:ext cx="7211144" cy="4395019"/>
          </a:xfrm>
        </p:spPr>
      </p:pic>
    </p:spTree>
    <p:extLst>
      <p:ext uri="{BB962C8B-B14F-4D97-AF65-F5344CB8AC3E}">
        <p14:creationId xmlns:p14="http://schemas.microsoft.com/office/powerpoint/2010/main" val="41036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/>
              <a:t>glandes parathyroïdes apparaissent normalement sous forme de quatre micronodules brunâtres d’environ 30 mg chacun. 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RAPPELS</a:t>
            </a:r>
            <a:r>
              <a:rPr lang="fr-FR" dirty="0" smtClean="0"/>
              <a:t> :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L’agénésie totale est exceptionnelle. </a:t>
            </a:r>
          </a:p>
          <a:p>
            <a:pPr lvl="0"/>
            <a:r>
              <a:rPr lang="fr-FR" dirty="0" smtClean="0"/>
              <a:t>Les anomalies topographiques sont assez communes. </a:t>
            </a:r>
          </a:p>
          <a:p>
            <a:pPr lvl="0"/>
            <a:r>
              <a:rPr lang="fr-FR" dirty="0" smtClean="0"/>
              <a:t>De rarissimes </a:t>
            </a:r>
            <a:r>
              <a:rPr lang="fr-FR" dirty="0" err="1" smtClean="0"/>
              <a:t>hamartomes</a:t>
            </a:r>
            <a:r>
              <a:rPr lang="fr-FR" dirty="0" smtClean="0"/>
              <a:t> ont été signalés.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u="sng" dirty="0" smtClean="0"/>
              <a:t>MALFORMATIONS ET DEFORMATIONS</a:t>
            </a:r>
            <a:r>
              <a:rPr lang="fr-FR" dirty="0" smtClean="0"/>
              <a:t> :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7724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fr-FR" sz="5300" u="sng" dirty="0" smtClean="0"/>
              <a:t>DYSTROPHIES ET INFLAMMATIONS</a:t>
            </a:r>
            <a:r>
              <a:rPr lang="fr-FR" dirty="0" smtClean="0"/>
              <a:t> :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3600" i="1" u="sng" dirty="0" smtClean="0"/>
              <a:t>HYPERPLASIE</a:t>
            </a:r>
            <a:r>
              <a:rPr lang="fr-FR" sz="3600" dirty="0" smtClean="0"/>
              <a:t> :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Elle peut être primitive, sans cause commune, ou secondaire à différents états pathologiques tels que l’insuffisance rénale chronique et les affections osseuses.</a:t>
            </a:r>
            <a:endParaRPr lang="fr-FR" sz="2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</a:t>
            </a:r>
            <a:r>
              <a:rPr lang="en-US" sz="3500" b="1" dirty="0" smtClean="0">
                <a:solidFill>
                  <a:srgbClr val="FF0000"/>
                </a:solidFill>
              </a:rPr>
              <a:t>  35-50 </a:t>
            </a:r>
            <a:r>
              <a:rPr lang="en-US" sz="3500" b="1" dirty="0">
                <a:solidFill>
                  <a:srgbClr val="FF0000"/>
                </a:solidFill>
              </a:rPr>
              <a:t>mg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956459"/>
            <a:ext cx="4040188" cy="3941763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Aspects macroscopiques</a:t>
            </a:r>
            <a:r>
              <a:rPr lang="fr-FR" dirty="0" smtClean="0"/>
              <a:t> : l’hyperplasie se traduit, à l’œil nu, ou par une augmentation de volume d’une seule, de plusieurs ou de toutes les glandes parathyroïdes</a:t>
            </a:r>
            <a:endParaRPr lang="fr-FR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1974306"/>
            <a:ext cx="4041775" cy="341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200" dirty="0" smtClean="0"/>
              <a:t/>
            </a:r>
            <a:br>
              <a:rPr lang="fr-FR" sz="2200" dirty="0" smtClean="0"/>
            </a:br>
            <a:endParaRPr lang="fr-FR" sz="2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28596" y="1000108"/>
            <a:ext cx="4040188" cy="5013333"/>
          </a:xfrm>
        </p:spPr>
        <p:txBody>
          <a:bodyPr>
            <a:normAutofit lnSpcReduction="10000"/>
          </a:bodyPr>
          <a:lstStyle/>
          <a:p>
            <a:pPr lvl="0"/>
            <a:r>
              <a:rPr lang="fr-FR" b="1" u="sng" dirty="0" smtClean="0">
                <a:solidFill>
                  <a:srgbClr val="FF0000"/>
                </a:solidFill>
              </a:rPr>
              <a:t>Aspects microscopiques</a:t>
            </a:r>
            <a:r>
              <a:rPr lang="fr-FR" dirty="0" smtClean="0"/>
              <a:t> : les cellules principales ou les cellules claires sont l’objet d’une multiplication, d’une hypertrophie ou des deux à la fois. </a:t>
            </a:r>
          </a:p>
          <a:p>
            <a:r>
              <a:rPr lang="fr-FR" dirty="0" smtClean="0"/>
              <a:t>Le stroma adipeux est nettement réduit. Les noyaux sont en général réguliers, mais on peut observer un certain degré d’</a:t>
            </a:r>
            <a:r>
              <a:rPr lang="fr-FR" dirty="0" err="1" smtClean="0"/>
              <a:t>anisocaryose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071546"/>
            <a:ext cx="4643469" cy="457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 : </a:t>
            </a:r>
          </a:p>
          <a:p>
            <a:pPr lvl="0"/>
            <a:r>
              <a:rPr lang="fr-FR" u="sng" dirty="0" err="1" smtClean="0">
                <a:solidFill>
                  <a:srgbClr val="FF0000"/>
                </a:solidFill>
              </a:rPr>
              <a:t>Hypoparathyroïdie</a:t>
            </a:r>
            <a:r>
              <a:rPr lang="fr-FR" dirty="0" smtClean="0"/>
              <a:t> : les manifestations essentielles de l’</a:t>
            </a:r>
            <a:r>
              <a:rPr lang="fr-FR" dirty="0" err="1" smtClean="0"/>
              <a:t>hypoparathyroïdie</a:t>
            </a:r>
            <a:r>
              <a:rPr lang="fr-FR" dirty="0" smtClean="0"/>
              <a:t> sont liées à une hypocalcémie majeure avec hyperphosphatémie nette. </a:t>
            </a:r>
          </a:p>
          <a:p>
            <a:pPr lvl="0"/>
            <a:r>
              <a:rPr lang="fr-FR" u="sng" dirty="0" smtClean="0">
                <a:solidFill>
                  <a:srgbClr val="FF0000"/>
                </a:solidFill>
              </a:rPr>
              <a:t>Hyperparathyroïdie</a:t>
            </a:r>
            <a:r>
              <a:rPr lang="fr-FR" dirty="0" smtClean="0">
                <a:solidFill>
                  <a:srgbClr val="FF0000"/>
                </a:solidFill>
              </a:rPr>
              <a:t> </a:t>
            </a:r>
            <a:r>
              <a:rPr lang="fr-FR" dirty="0" smtClean="0"/>
              <a:t>: les manifestations essentielles de l’hyperparathyroïdie sont la lithiase urinaire, un ensemble de douleurs </a:t>
            </a:r>
            <a:r>
              <a:rPr lang="fr-FR" dirty="0" err="1" smtClean="0"/>
              <a:t>ostéoarticulaires</a:t>
            </a:r>
            <a:r>
              <a:rPr lang="fr-FR" dirty="0" smtClean="0"/>
              <a:t> d’allure rhumatismale et, avant tout, l’ostéite </a:t>
            </a:r>
            <a:r>
              <a:rPr lang="fr-FR" dirty="0" err="1" smtClean="0"/>
              <a:t>fibrokystique</a:t>
            </a:r>
            <a:r>
              <a:rPr lang="fr-FR" dirty="0" smtClean="0"/>
              <a:t> de </a:t>
            </a:r>
            <a:r>
              <a:rPr lang="fr-FR" dirty="0" err="1" smtClean="0"/>
              <a:t>von</a:t>
            </a:r>
            <a:r>
              <a:rPr lang="fr-FR" dirty="0" smtClean="0"/>
              <a:t> Recklinghausen.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Conséquences </a:t>
            </a:r>
            <a:r>
              <a:rPr lang="fr-FR" u="sng" dirty="0" err="1" smtClean="0"/>
              <a:t>anatomobiocliniques</a:t>
            </a:r>
            <a:r>
              <a:rPr lang="fr-FR" u="sng" dirty="0" smtClean="0"/>
              <a:t> de l’atteinte parathyroïdienne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Les seules véritables tumeurs à envisager sont l’adénome et le carcinome. </a:t>
            </a:r>
          </a:p>
          <a:p>
            <a:pPr lvl="0"/>
            <a:r>
              <a:rPr lang="fr-FR" i="1" u="sng" dirty="0" smtClean="0">
                <a:solidFill>
                  <a:srgbClr val="FF0000"/>
                </a:solidFill>
              </a:rPr>
              <a:t>Adénome</a:t>
            </a:r>
            <a:r>
              <a:rPr lang="fr-FR" dirty="0" smtClean="0">
                <a:solidFill>
                  <a:srgbClr val="FF0000"/>
                </a:solidFill>
              </a:rPr>
              <a:t> </a:t>
            </a:r>
            <a:r>
              <a:rPr lang="fr-FR" dirty="0" smtClean="0"/>
              <a:t>: </a:t>
            </a:r>
          </a:p>
          <a:p>
            <a:pPr lvl="0"/>
            <a:r>
              <a:rPr lang="fr-FR" u="sng" dirty="0" smtClean="0"/>
              <a:t>Aspects macroscopiques</a:t>
            </a:r>
            <a:r>
              <a:rPr lang="fr-FR" dirty="0" smtClean="0"/>
              <a:t> : l’adénome parathyroïdien est plus fréquent dans les </a:t>
            </a:r>
            <a:r>
              <a:rPr lang="fr-FR" dirty="0" err="1" smtClean="0"/>
              <a:t>parathyroïdies</a:t>
            </a:r>
            <a:r>
              <a:rPr lang="fr-FR" dirty="0" smtClean="0"/>
              <a:t> inférieures. Son poids : 10 à 20 g. Il est rond ou ovalaire, encapsulé et beige ou rouge-brun. </a:t>
            </a:r>
          </a:p>
          <a:p>
            <a:r>
              <a:rPr lang="fr-FR" u="sng" dirty="0"/>
              <a:t>Aspects microscopiques</a:t>
            </a:r>
            <a:r>
              <a:rPr lang="fr-FR" dirty="0"/>
              <a:t> : la majorité des adénomes parathyroïdiens est faite de cellules principales, régulières et de petite taille. </a:t>
            </a:r>
          </a:p>
          <a:p>
            <a:r>
              <a:rPr lang="fr-FR" u="sng" dirty="0"/>
              <a:t>Aspects microscopiques</a:t>
            </a:r>
            <a:r>
              <a:rPr lang="fr-FR" dirty="0"/>
              <a:t> : la majorité des adénomes parathyroïdiens est faite de cellules principales, régulières et de petite taille. </a:t>
            </a:r>
          </a:p>
          <a:p>
            <a:pPr lvl="0"/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u="sng" dirty="0" smtClean="0"/>
              <a:t>Tumeurs</a:t>
            </a:r>
            <a:r>
              <a:rPr lang="fr-FR" dirty="0" smtClean="0"/>
              <a:t> :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Carcinome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est rare.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Aspects macroscopiques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le néoplasme peut, à l’œil nu, se présenter soit comme un nodule bien limité et ressembler à un adénome, soit comme une tumeur adhérant aux tissus voisins. Sa tranche de section est brune, beige ou grisâtre. Le carcinome est assez ferme à cause de ses tractus fibreux.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181</Words>
  <Application>Microsoft Office PowerPoint</Application>
  <PresentationFormat>Affichage à l'écran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Rotonde</vt:lpstr>
      <vt:lpstr>PARATHYROÏDE </vt:lpstr>
      <vt:lpstr>RAPPELS :  </vt:lpstr>
      <vt:lpstr>MALFORMATIONS ET DEFORMATIONS :  </vt:lpstr>
      <vt:lpstr>DYSTROPHIES ET INFLAMMATIONS :  </vt:lpstr>
      <vt:lpstr>Elle peut être primitive, sans cause commune, ou secondaire à différents états pathologiques tels que l’insuffisance rénale chronique et les affections osseuses.</vt:lpstr>
      <vt:lpstr> </vt:lpstr>
      <vt:lpstr>Conséquences anatomobiocliniques de l’atteinte parathyroïdienne</vt:lpstr>
      <vt:lpstr>Tumeurs :  </vt:lpstr>
      <vt:lpstr>Présentation PowerPoint</vt:lpstr>
      <vt:lpstr>Aspect microscopiques :</vt:lpstr>
      <vt:lpstr>   Merci pour votre attention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PARATHYROÏDE</dc:title>
  <dc:creator>Lilas</dc:creator>
  <cp:lastModifiedBy>ency-education.com website</cp:lastModifiedBy>
  <cp:revision>21</cp:revision>
  <dcterms:created xsi:type="dcterms:W3CDTF">2011-12-05T12:17:02Z</dcterms:created>
  <dcterms:modified xsi:type="dcterms:W3CDTF">2020-09-29T21:42:32Z</dcterms:modified>
</cp:coreProperties>
</file>