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7"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36C289C-7E42-42D3-A96A-EE5728F0B242}" type="datetimeFigureOut">
              <a:rPr lang="fr-FR" smtClean="0"/>
              <a:pPr/>
              <a:t>28/10/2020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4EAE3CC0-5EF1-46AF-87A1-61232083BAB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36C289C-7E42-42D3-A96A-EE5728F0B242}" type="datetimeFigureOut">
              <a:rPr lang="fr-FR" smtClean="0"/>
              <a:pPr/>
              <a:t>28/10/2020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AE3CC0-5EF1-46AF-87A1-61232083BAB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36C289C-7E42-42D3-A96A-EE5728F0B242}" type="datetimeFigureOut">
              <a:rPr lang="fr-FR" smtClean="0"/>
              <a:pPr/>
              <a:t>28/10/2020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AE3CC0-5EF1-46AF-87A1-61232083BAB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36C289C-7E42-42D3-A96A-EE5728F0B242}" type="datetimeFigureOut">
              <a:rPr lang="fr-FR" smtClean="0"/>
              <a:pPr/>
              <a:t>28/10/2020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AE3CC0-5EF1-46AF-87A1-61232083BAB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36C289C-7E42-42D3-A96A-EE5728F0B242}" type="datetimeFigureOut">
              <a:rPr lang="fr-FR" smtClean="0"/>
              <a:pPr/>
              <a:t>28/10/2020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AE3CC0-5EF1-46AF-87A1-61232083BAB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36C289C-7E42-42D3-A96A-EE5728F0B242}" type="datetimeFigureOut">
              <a:rPr lang="fr-FR" smtClean="0"/>
              <a:pPr/>
              <a:t>28/10/2020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AE3CC0-5EF1-46AF-87A1-61232083BAB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36C289C-7E42-42D3-A96A-EE5728F0B242}" type="datetimeFigureOut">
              <a:rPr lang="fr-FR" smtClean="0"/>
              <a:pPr/>
              <a:t>28/10/2020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EAE3CC0-5EF1-46AF-87A1-61232083BAB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36C289C-7E42-42D3-A96A-EE5728F0B242}" type="datetimeFigureOut">
              <a:rPr lang="fr-FR" smtClean="0"/>
              <a:pPr/>
              <a:t>28/10/2020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EAE3CC0-5EF1-46AF-87A1-61232083BAB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36C289C-7E42-42D3-A96A-EE5728F0B242}" type="datetimeFigureOut">
              <a:rPr lang="fr-FR" smtClean="0"/>
              <a:pPr/>
              <a:t>28/10/2020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EAE3CC0-5EF1-46AF-87A1-61232083BAB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36C289C-7E42-42D3-A96A-EE5728F0B242}" type="datetimeFigureOut">
              <a:rPr lang="fr-FR" smtClean="0"/>
              <a:pPr/>
              <a:t>28/10/2020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AE3CC0-5EF1-46AF-87A1-61232083BAB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36C289C-7E42-42D3-A96A-EE5728F0B242}" type="datetimeFigureOut">
              <a:rPr lang="fr-FR" smtClean="0"/>
              <a:pPr/>
              <a:t>28/10/2020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4EAE3CC0-5EF1-46AF-87A1-61232083BAB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36C289C-7E42-42D3-A96A-EE5728F0B242}" type="datetimeFigureOut">
              <a:rPr lang="fr-FR" smtClean="0"/>
              <a:pPr/>
              <a:t>28/10/2020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AE3CC0-5EF1-46AF-87A1-61232083BAB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HYPOTHYROIDIE</a:t>
            </a:r>
            <a:endParaRPr lang="fr-FR" b="1" dirty="0"/>
          </a:p>
        </p:txBody>
      </p:sp>
      <p:sp>
        <p:nvSpPr>
          <p:cNvPr id="3" name="Sous-titre 2"/>
          <p:cNvSpPr>
            <a:spLocks noGrp="1"/>
          </p:cNvSpPr>
          <p:nvPr>
            <p:ph type="subTitle" idx="1"/>
          </p:nvPr>
        </p:nvSpPr>
        <p:spPr/>
        <p:txBody>
          <a:bodyPr>
            <a:normAutofit/>
          </a:bodyPr>
          <a:lstStyle/>
          <a:p>
            <a:r>
              <a:rPr lang="fr-FR" dirty="0" smtClean="0">
                <a:solidFill>
                  <a:schemeClr val="tx1"/>
                </a:solidFill>
              </a:rPr>
              <a:t>Cours pour externes 5éme année médecine </a:t>
            </a:r>
          </a:p>
          <a:p>
            <a:r>
              <a:rPr lang="fr-FR" dirty="0" smtClean="0">
                <a:solidFill>
                  <a:schemeClr val="tx1"/>
                </a:solidFill>
              </a:rPr>
              <a:t>Année universitaire 2019-2020</a:t>
            </a:r>
          </a:p>
          <a:p>
            <a:r>
              <a:rPr lang="fr-FR" dirty="0" smtClean="0">
                <a:solidFill>
                  <a:schemeClr val="tx1"/>
                </a:solidFill>
              </a:rPr>
              <a:t>Dr S </a:t>
            </a:r>
            <a:r>
              <a:rPr lang="fr-FR" dirty="0" err="1" smtClean="0">
                <a:solidFill>
                  <a:schemeClr val="tx1"/>
                </a:solidFill>
              </a:rPr>
              <a:t>Bensalem</a:t>
            </a:r>
            <a:r>
              <a:rPr lang="fr-FR" dirty="0" smtClean="0">
                <a:solidFill>
                  <a:schemeClr val="tx1"/>
                </a:solidFill>
              </a:rPr>
              <a:t> HMRUC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Diagnostic </a:t>
            </a:r>
            <a:r>
              <a:rPr lang="fr-FR" b="1" dirty="0" err="1" smtClean="0"/>
              <a:t>paraclinique</a:t>
            </a:r>
            <a:endParaRPr lang="fr-FR" b="1" dirty="0"/>
          </a:p>
        </p:txBody>
      </p:sp>
      <p:sp>
        <p:nvSpPr>
          <p:cNvPr id="3" name="Espace réservé du contenu 2"/>
          <p:cNvSpPr>
            <a:spLocks noGrp="1"/>
          </p:cNvSpPr>
          <p:nvPr>
            <p:ph idx="1"/>
          </p:nvPr>
        </p:nvSpPr>
        <p:spPr/>
        <p:txBody>
          <a:bodyPr>
            <a:normAutofit fontScale="77500" lnSpcReduction="20000"/>
          </a:bodyPr>
          <a:lstStyle/>
          <a:p>
            <a:pPr>
              <a:spcAft>
                <a:spcPts val="600"/>
              </a:spcAft>
              <a:buNone/>
            </a:pPr>
            <a:r>
              <a:rPr lang="fr-FR" b="1" dirty="0" smtClean="0"/>
              <a:t> </a:t>
            </a:r>
            <a:r>
              <a:rPr lang="fr-FR" b="1" dirty="0" smtClean="0">
                <a:solidFill>
                  <a:srgbClr val="FF0000"/>
                </a:solidFill>
              </a:rPr>
              <a:t>1 – Bilan hormonal : </a:t>
            </a:r>
          </a:p>
          <a:p>
            <a:pPr>
              <a:buNone/>
            </a:pPr>
            <a:r>
              <a:rPr lang="fr-FR" dirty="0" smtClean="0"/>
              <a:t>  *  FT3 , FT4 : basses . </a:t>
            </a:r>
          </a:p>
          <a:p>
            <a:pPr>
              <a:buNone/>
            </a:pPr>
            <a:r>
              <a:rPr lang="fr-FR" dirty="0" smtClean="0"/>
              <a:t>   * </a:t>
            </a:r>
            <a:r>
              <a:rPr lang="fr-FR" dirty="0" err="1" smtClean="0"/>
              <a:t>TSHus</a:t>
            </a:r>
            <a:r>
              <a:rPr lang="fr-FR" dirty="0" smtClean="0"/>
              <a:t> : est augmentée  si l’hypothyroïdie est d’origine périphérique : primaire . </a:t>
            </a:r>
          </a:p>
          <a:p>
            <a:pPr>
              <a:spcAft>
                <a:spcPts val="600"/>
              </a:spcAft>
              <a:buNone/>
            </a:pPr>
            <a:r>
              <a:rPr lang="fr-FR" dirty="0" smtClean="0"/>
              <a:t>                    diminuée ou normale si l’origine de l’hypothyroïdie est centrale : secondaire. </a:t>
            </a:r>
          </a:p>
          <a:p>
            <a:pPr>
              <a:spcAft>
                <a:spcPts val="600"/>
              </a:spcAft>
              <a:buNone/>
            </a:pPr>
            <a:r>
              <a:rPr lang="fr-FR" b="1" dirty="0" smtClean="0"/>
              <a:t> </a:t>
            </a:r>
            <a:r>
              <a:rPr lang="fr-FR" b="1" dirty="0" smtClean="0">
                <a:solidFill>
                  <a:srgbClr val="FF0000"/>
                </a:solidFill>
              </a:rPr>
              <a:t>2 – Bilan de retentissement : (non spécifique)</a:t>
            </a:r>
          </a:p>
          <a:p>
            <a:pPr>
              <a:buNone/>
            </a:pPr>
            <a:r>
              <a:rPr lang="fr-FR" dirty="0" smtClean="0"/>
              <a:t> -      NFS : anémie qui peut être : normo,  micro , ou     macrocytaire . (diminution de l’</a:t>
            </a:r>
            <a:r>
              <a:rPr lang="fr-FR" dirty="0" err="1" smtClean="0"/>
              <a:t>érythropoièse</a:t>
            </a:r>
            <a:r>
              <a:rPr lang="fr-FR" dirty="0" smtClean="0"/>
              <a:t>)</a:t>
            </a:r>
          </a:p>
          <a:p>
            <a:pPr>
              <a:buNone/>
            </a:pPr>
            <a:r>
              <a:rPr lang="fr-FR" dirty="0" smtClean="0"/>
              <a:t>                  Troubles de la coagulation : diminution principalement du facteur VIII, mais aussi les  facteurs    II,  VII,  X,  maladie  de  </a:t>
            </a:r>
            <a:r>
              <a:rPr lang="fr-FR" dirty="0" err="1" smtClean="0"/>
              <a:t>Willebrand</a:t>
            </a:r>
            <a:r>
              <a:rPr lang="fr-FR" dirty="0" smtClean="0"/>
              <a:t>     acquise    disparaissant    après   traitement  substitutif.</a:t>
            </a:r>
          </a:p>
          <a:p>
            <a:pPr>
              <a:buNone/>
            </a:pPr>
            <a:r>
              <a:rPr lang="fr-FR"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4389120"/>
          </a:xfrm>
        </p:spPr>
        <p:txBody>
          <a:bodyPr>
            <a:normAutofit/>
          </a:bodyPr>
          <a:lstStyle/>
          <a:p>
            <a:pPr>
              <a:buNone/>
            </a:pPr>
            <a:r>
              <a:rPr lang="fr-FR" dirty="0" smtClean="0"/>
              <a:t> -Hypercholestérolémie         (augmentation         du    </a:t>
            </a:r>
            <a:r>
              <a:rPr lang="fr-FR" dirty="0" err="1" smtClean="0"/>
              <a:t>LDLc</a:t>
            </a:r>
            <a:r>
              <a:rPr lang="fr-FR" dirty="0" smtClean="0"/>
              <a:t>    et   baisse    du    </a:t>
            </a:r>
            <a:r>
              <a:rPr lang="fr-FR" dirty="0" err="1" smtClean="0"/>
              <a:t>HDLc</a:t>
            </a:r>
            <a:r>
              <a:rPr lang="fr-FR" dirty="0" smtClean="0"/>
              <a:t>),    parfois </a:t>
            </a:r>
          </a:p>
          <a:p>
            <a:pPr>
              <a:buNone/>
            </a:pPr>
            <a:r>
              <a:rPr lang="fr-FR" dirty="0" smtClean="0"/>
              <a:t> hyperlipidémie       mixte.  Il  est  d’ailleurs   recommandé        devant    la  découverte     d’une </a:t>
            </a:r>
          </a:p>
          <a:p>
            <a:pPr>
              <a:buNone/>
            </a:pPr>
            <a:r>
              <a:rPr lang="fr-FR" dirty="0" smtClean="0"/>
              <a:t> dyslipidémie   de   faire   le   dosage   de   la   TSH   pour   dépister   une   hypothyroïdie   et   la </a:t>
            </a:r>
          </a:p>
          <a:p>
            <a:pPr>
              <a:buNone/>
            </a:pPr>
            <a:r>
              <a:rPr lang="fr-FR" dirty="0" smtClean="0"/>
              <a:t> traiter  et de réévaluer le bilan lipidique avant de décider d’instaurer un traitement  </a:t>
            </a:r>
            <a:r>
              <a:rPr lang="fr-FR" dirty="0" err="1" smtClean="0"/>
              <a:t>hypolipémiant</a:t>
            </a:r>
            <a:r>
              <a:rPr lang="fr-FR" dirty="0" smtClean="0"/>
              <a:t>. </a:t>
            </a:r>
          </a:p>
          <a:p>
            <a:pPr>
              <a:buNone/>
            </a:pPr>
            <a:r>
              <a:rPr lang="fr-FR" dirty="0" smtClean="0"/>
              <a:t>-CPK, LDH, enzymes hépatiques : augmentées.</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Autres anomalies</a:t>
            </a:r>
            <a:endParaRPr lang="fr-FR" b="1" dirty="0"/>
          </a:p>
        </p:txBody>
      </p:sp>
      <p:sp>
        <p:nvSpPr>
          <p:cNvPr id="3" name="Espace réservé du contenu 2"/>
          <p:cNvSpPr>
            <a:spLocks noGrp="1"/>
          </p:cNvSpPr>
          <p:nvPr>
            <p:ph idx="1"/>
          </p:nvPr>
        </p:nvSpPr>
        <p:spPr/>
        <p:txBody>
          <a:bodyPr>
            <a:normAutofit/>
          </a:bodyPr>
          <a:lstStyle/>
          <a:p>
            <a:pPr>
              <a:buNone/>
            </a:pPr>
            <a:r>
              <a:rPr lang="fr-FR" dirty="0" smtClean="0"/>
              <a:t>-      </a:t>
            </a:r>
            <a:r>
              <a:rPr lang="fr-FR" dirty="0" err="1" smtClean="0"/>
              <a:t>hyperprolactinémie</a:t>
            </a:r>
            <a:r>
              <a:rPr lang="fr-FR" dirty="0" smtClean="0"/>
              <a:t>,  </a:t>
            </a:r>
            <a:r>
              <a:rPr lang="fr-FR" dirty="0" err="1" smtClean="0"/>
              <a:t>hyperhomocystéinémie</a:t>
            </a:r>
            <a:r>
              <a:rPr lang="fr-FR" dirty="0" smtClean="0"/>
              <a:t>,           hypoglycémie, élévation  de   l’acide   urique, Hyponatrémie de dilution : par sécrétion inappropriée d’ADH , ainsi qu’une  diminution de la filtration glomérulaire secondaire à la diminution du débit  cardiaque . </a:t>
            </a:r>
          </a:p>
          <a:p>
            <a:pPr>
              <a:buNone/>
            </a:pPr>
            <a:r>
              <a:rPr lang="fr-FR" dirty="0" smtClean="0"/>
              <a:t>-      Calcémie : reste habituellement normale ( ostéolyse </a:t>
            </a:r>
            <a:r>
              <a:rPr lang="fr-FR" dirty="0" err="1" smtClean="0"/>
              <a:t>diminuée,augmentation</a:t>
            </a:r>
            <a:r>
              <a:rPr lang="fr-FR" dirty="0" smtClean="0"/>
              <a:t> de  la densité osseuse ) . </a:t>
            </a:r>
          </a:p>
          <a:p>
            <a:pPr>
              <a:buNone/>
            </a:pPr>
            <a:r>
              <a:rPr lang="fr-FR" dirty="0" smtClean="0"/>
              <a:t>-      Calciurie : peut être diminuée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smtClean="0">
                <a:solidFill>
                  <a:srgbClr val="FF0000"/>
                </a:solidFill>
              </a:rPr>
              <a:t>3 – Bilan étiologique : </a:t>
            </a:r>
            <a:r>
              <a:rPr lang="fr-FR" dirty="0" err="1" smtClean="0"/>
              <a:t>Ac</a:t>
            </a:r>
            <a:r>
              <a:rPr lang="fr-FR" dirty="0" smtClean="0"/>
              <a:t> </a:t>
            </a:r>
            <a:r>
              <a:rPr lang="fr-FR" dirty="0" err="1" smtClean="0"/>
              <a:t>antiTPO</a:t>
            </a:r>
            <a:r>
              <a:rPr lang="fr-FR" dirty="0" smtClean="0"/>
              <a:t> , </a:t>
            </a:r>
            <a:r>
              <a:rPr lang="fr-FR" dirty="0" err="1" smtClean="0"/>
              <a:t>iodurie</a:t>
            </a:r>
            <a:r>
              <a:rPr lang="fr-FR" dirty="0" smtClean="0"/>
              <a:t> . </a:t>
            </a:r>
          </a:p>
          <a:p>
            <a:pPr>
              <a:buNone/>
            </a:pPr>
            <a:r>
              <a:rPr lang="fr-FR" dirty="0" smtClean="0">
                <a:solidFill>
                  <a:srgbClr val="FF0000"/>
                </a:solidFill>
              </a:rPr>
              <a:t>4  –  Bilan   morphologique :  </a:t>
            </a:r>
            <a:r>
              <a:rPr lang="fr-FR" dirty="0" smtClean="0"/>
              <a:t>L’échographie  et/ou    la  scintigraphie  ne  devraient  pas  faire  </a:t>
            </a:r>
          </a:p>
          <a:p>
            <a:pPr>
              <a:buNone/>
            </a:pPr>
            <a:r>
              <a:rPr lang="fr-FR" dirty="0" smtClean="0"/>
              <a:t>partie du bilan  systématique  d’une hypothyroïdie  ,  on demandera  l’un  ou  l’autre  selon  la  cause suspectée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Diagnostic étiologique</a:t>
            </a:r>
            <a:endParaRPr lang="fr-FR" b="1" dirty="0"/>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solidFill>
                  <a:srgbClr val="FF0000"/>
                </a:solidFill>
              </a:rPr>
              <a:t>1 – Atteinte primitive de la glande : </a:t>
            </a:r>
            <a:r>
              <a:rPr lang="fr-FR" dirty="0" smtClean="0"/>
              <a:t>Elle peut être congénitale ou acquise. </a:t>
            </a:r>
          </a:p>
          <a:p>
            <a:endParaRPr lang="fr-FR" dirty="0" smtClean="0"/>
          </a:p>
          <a:p>
            <a:pPr>
              <a:buNone/>
            </a:pPr>
            <a:r>
              <a:rPr lang="fr-FR" dirty="0" smtClean="0">
                <a:solidFill>
                  <a:srgbClr val="0070C0"/>
                </a:solidFill>
              </a:rPr>
              <a:t>A – Hypothyroïdie congénitale : </a:t>
            </a:r>
            <a:r>
              <a:rPr lang="fr-FR" dirty="0" smtClean="0"/>
              <a:t>Deux causes principales : </a:t>
            </a:r>
          </a:p>
          <a:p>
            <a:pPr>
              <a:buNone/>
            </a:pPr>
            <a:r>
              <a:rPr lang="fr-FR" dirty="0" smtClean="0">
                <a:solidFill>
                  <a:srgbClr val="00B050"/>
                </a:solidFill>
              </a:rPr>
              <a:t>   a –  Troubles de la morphogenèse : </a:t>
            </a:r>
            <a:r>
              <a:rPr lang="fr-FR" dirty="0" smtClean="0"/>
              <a:t>Représentent les ¾ des hypothyroïdies primaires de l’enfant ; et  résultent d’un trouble de l’embryogenèse thyroïdienne.   </a:t>
            </a:r>
          </a:p>
          <a:p>
            <a:pPr>
              <a:buNone/>
            </a:pPr>
            <a:r>
              <a:rPr lang="fr-FR" dirty="0" smtClean="0"/>
              <a:t>* Ectopie : C’est une anomalie de migration du corps thyroïde le long du canal </a:t>
            </a:r>
            <a:r>
              <a:rPr lang="fr-FR" dirty="0" err="1" smtClean="0"/>
              <a:t>thyréoglosse</a:t>
            </a:r>
            <a:r>
              <a:rPr lang="fr-FR" dirty="0" smtClean="0"/>
              <a:t>  , la situation à la base de la langue est la plus fréquente. </a:t>
            </a:r>
          </a:p>
          <a:p>
            <a:pPr>
              <a:buNone/>
            </a:pPr>
            <a:r>
              <a:rPr lang="fr-FR" dirty="0" smtClean="0"/>
              <a:t>* </a:t>
            </a:r>
            <a:r>
              <a:rPr lang="fr-FR" dirty="0" err="1" smtClean="0"/>
              <a:t>Athyréose</a:t>
            </a:r>
            <a:r>
              <a:rPr lang="fr-FR" dirty="0" smtClean="0"/>
              <a:t> : Absence de corps thyroïde.</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00174"/>
            <a:ext cx="8229600" cy="4389120"/>
          </a:xfrm>
        </p:spPr>
        <p:txBody>
          <a:bodyPr>
            <a:normAutofit/>
          </a:bodyPr>
          <a:lstStyle/>
          <a:p>
            <a:pPr>
              <a:buNone/>
            </a:pPr>
            <a:r>
              <a:rPr lang="fr-FR" dirty="0" smtClean="0">
                <a:solidFill>
                  <a:srgbClr val="00B050"/>
                </a:solidFill>
              </a:rPr>
              <a:t>b- troubles de l’hormonogenèse : </a:t>
            </a:r>
            <a:r>
              <a:rPr lang="fr-FR" dirty="0" smtClean="0"/>
              <a:t>Représentent 15 à 20 % des hypothyroïdies primaires de l’enfant.  Il  existe  5  types,  selon  le  siège  de  l’anomalie  fonctionnelle  au  niveau  des   différentes étapes de la synthèse des hormones thyroïdiennes : </a:t>
            </a:r>
          </a:p>
          <a:p>
            <a:pPr>
              <a:buNone/>
            </a:pPr>
            <a:r>
              <a:rPr lang="fr-FR" dirty="0" smtClean="0"/>
              <a:t>1 –   Défaut   de   captation   des   iodures :   par   trouble   de   la   pompe   à   iodure   (mutation   du « </a:t>
            </a:r>
            <a:r>
              <a:rPr lang="fr-FR" dirty="0" err="1" smtClean="0"/>
              <a:t>symporteur</a:t>
            </a:r>
            <a:r>
              <a:rPr lang="fr-FR" dirty="0" smtClean="0"/>
              <a:t> » Na+/I  :  « NIS » ) . </a:t>
            </a:r>
          </a:p>
          <a:p>
            <a:pPr>
              <a:buNone/>
            </a:pPr>
            <a:r>
              <a:rPr lang="fr-FR" dirty="0" smtClean="0"/>
              <a:t>2 – Défaut d’</a:t>
            </a:r>
            <a:r>
              <a:rPr lang="fr-FR" dirty="0" err="1" smtClean="0"/>
              <a:t>organification</a:t>
            </a:r>
            <a:r>
              <a:rPr lang="fr-FR" dirty="0" smtClean="0"/>
              <a:t> : par déficience de la peroxydase .C’est le plus fréquent.</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71612"/>
            <a:ext cx="8229600" cy="4389120"/>
          </a:xfrm>
        </p:spPr>
        <p:txBody>
          <a:bodyPr>
            <a:normAutofit/>
          </a:bodyPr>
          <a:lstStyle/>
          <a:p>
            <a:pPr>
              <a:buNone/>
            </a:pPr>
            <a:r>
              <a:rPr lang="fr-FR" dirty="0" smtClean="0"/>
              <a:t>Il   existe   un   cas    particuliers :   Syndrome       de   </a:t>
            </a:r>
            <a:r>
              <a:rPr lang="fr-FR" dirty="0" err="1" smtClean="0"/>
              <a:t>Pendred</a:t>
            </a:r>
            <a:r>
              <a:rPr lang="fr-FR" dirty="0" smtClean="0"/>
              <a:t> :     associant     surdité    </a:t>
            </a:r>
            <a:r>
              <a:rPr lang="fr-FR" dirty="0" err="1" smtClean="0"/>
              <a:t>neurogène</a:t>
            </a:r>
            <a:r>
              <a:rPr lang="fr-FR" dirty="0" smtClean="0"/>
              <a:t>, </a:t>
            </a:r>
          </a:p>
          <a:p>
            <a:pPr>
              <a:buNone/>
            </a:pPr>
            <a:r>
              <a:rPr lang="fr-FR" dirty="0" smtClean="0"/>
              <a:t>hypothyroïdie  fruste  avec  goitre,  défaut d’</a:t>
            </a:r>
            <a:r>
              <a:rPr lang="fr-FR" dirty="0" err="1" smtClean="0"/>
              <a:t>organification</a:t>
            </a:r>
            <a:r>
              <a:rPr lang="fr-FR" dirty="0" smtClean="0"/>
              <a:t>  qui  peut  être  associé  à d’autres  troubles ( synthèse de la Tg  , …). </a:t>
            </a:r>
          </a:p>
          <a:p>
            <a:pPr>
              <a:buNone/>
            </a:pPr>
            <a:r>
              <a:rPr lang="fr-FR" dirty="0" smtClean="0"/>
              <a:t>3 – Défaut de couplage des </a:t>
            </a:r>
            <a:r>
              <a:rPr lang="fr-FR" dirty="0" err="1" smtClean="0"/>
              <a:t>thyrosines</a:t>
            </a:r>
            <a:r>
              <a:rPr lang="fr-FR" dirty="0" smtClean="0"/>
              <a:t> . </a:t>
            </a:r>
          </a:p>
          <a:p>
            <a:pPr>
              <a:buNone/>
            </a:pPr>
            <a:r>
              <a:rPr lang="fr-FR" dirty="0" smtClean="0"/>
              <a:t>4 – Défaut de </a:t>
            </a:r>
            <a:r>
              <a:rPr lang="fr-FR" dirty="0" err="1" smtClean="0"/>
              <a:t>désiodase</a:t>
            </a:r>
            <a:r>
              <a:rPr lang="fr-FR" dirty="0" smtClean="0"/>
              <a:t>. </a:t>
            </a:r>
          </a:p>
          <a:p>
            <a:pPr>
              <a:buNone/>
            </a:pPr>
            <a:r>
              <a:rPr lang="fr-FR" dirty="0" smtClean="0"/>
              <a:t>5 – Défaut de synthèse de la thyroglobuline Tg.</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smtClean="0">
                <a:solidFill>
                  <a:srgbClr val="00B050"/>
                </a:solidFill>
              </a:rPr>
              <a:t>c-   causes      rares :   </a:t>
            </a:r>
            <a:r>
              <a:rPr lang="fr-FR" dirty="0" smtClean="0"/>
              <a:t>d’origine   maternelle :</a:t>
            </a:r>
          </a:p>
          <a:p>
            <a:pPr>
              <a:buNone/>
            </a:pPr>
            <a:r>
              <a:rPr lang="fr-FR" dirty="0" smtClean="0"/>
              <a:t>      intoxication    maternelle      iodée,    TRT    par    les antithyroïdiens de synthèse qui passent la barrière placentaire, thyroïdite </a:t>
            </a:r>
            <a:r>
              <a:rPr lang="fr-FR" dirty="0" err="1" smtClean="0"/>
              <a:t>autoimmune</a:t>
            </a:r>
            <a:r>
              <a:rPr lang="fr-FR" dirty="0" smtClean="0"/>
              <a:t> de la mère … </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071546"/>
            <a:ext cx="8501122" cy="5572164"/>
          </a:xfrm>
        </p:spPr>
        <p:txBody>
          <a:bodyPr>
            <a:noAutofit/>
          </a:bodyPr>
          <a:lstStyle/>
          <a:p>
            <a:pPr>
              <a:buNone/>
            </a:pPr>
            <a:r>
              <a:rPr lang="fr-FR" sz="1800" dirty="0" smtClean="0">
                <a:solidFill>
                  <a:srgbClr val="0070C0"/>
                </a:solidFill>
              </a:rPr>
              <a:t>B – Hypothyroïdie primaire acquise : </a:t>
            </a:r>
            <a:r>
              <a:rPr lang="fr-FR" sz="1800" dirty="0" smtClean="0"/>
              <a:t>Les causes principales: </a:t>
            </a:r>
          </a:p>
          <a:p>
            <a:pPr>
              <a:buNone/>
            </a:pPr>
            <a:endParaRPr lang="fr-FR" sz="1800" dirty="0" smtClean="0">
              <a:solidFill>
                <a:srgbClr val="00B050"/>
              </a:solidFill>
            </a:endParaRPr>
          </a:p>
          <a:p>
            <a:pPr>
              <a:spcAft>
                <a:spcPts val="600"/>
              </a:spcAft>
              <a:buNone/>
            </a:pPr>
            <a:r>
              <a:rPr lang="fr-FR" sz="1800" dirty="0" smtClean="0">
                <a:solidFill>
                  <a:srgbClr val="00B050"/>
                </a:solidFill>
              </a:rPr>
              <a:t>a – Thyroïdite d’Hashimoto</a:t>
            </a:r>
            <a:r>
              <a:rPr lang="fr-FR" sz="1800" dirty="0" smtClean="0"/>
              <a:t>. </a:t>
            </a:r>
          </a:p>
          <a:p>
            <a:pPr>
              <a:spcAft>
                <a:spcPts val="600"/>
              </a:spcAft>
              <a:buNone/>
            </a:pPr>
            <a:r>
              <a:rPr lang="fr-FR" sz="1800" dirty="0" smtClean="0">
                <a:solidFill>
                  <a:srgbClr val="00B050"/>
                </a:solidFill>
              </a:rPr>
              <a:t>b – Myxœdème atrophique idiopathique de l’adulte : </a:t>
            </a:r>
            <a:r>
              <a:rPr lang="fr-FR" sz="1800" dirty="0" smtClean="0"/>
              <a:t>On note un corps thyroïde atrophique , avec  absence  de  stigmates  biologiques  d’</a:t>
            </a:r>
            <a:r>
              <a:rPr lang="fr-FR" sz="1800" dirty="0" err="1" smtClean="0"/>
              <a:t>autoimmunité</a:t>
            </a:r>
            <a:r>
              <a:rPr lang="fr-FR" sz="1800" dirty="0" smtClean="0"/>
              <a:t>  .On  pense  de  plus  en  plus  que   c’est un stade évolutif ultime de la thyroïdite d’Hashimoto  </a:t>
            </a:r>
          </a:p>
          <a:p>
            <a:pPr>
              <a:spcAft>
                <a:spcPts val="600"/>
              </a:spcAft>
              <a:buNone/>
            </a:pPr>
            <a:r>
              <a:rPr lang="fr-FR" sz="1800" dirty="0" smtClean="0">
                <a:solidFill>
                  <a:srgbClr val="00B050"/>
                </a:solidFill>
              </a:rPr>
              <a:t>c – Iatrogènes : </a:t>
            </a:r>
          </a:p>
          <a:p>
            <a:pPr>
              <a:spcAft>
                <a:spcPts val="600"/>
              </a:spcAft>
              <a:buNone/>
            </a:pPr>
            <a:r>
              <a:rPr lang="fr-FR" sz="1800" dirty="0" smtClean="0"/>
              <a:t>Chirurgie thyroïdienne , </a:t>
            </a:r>
            <a:r>
              <a:rPr lang="fr-FR" sz="1800" dirty="0" err="1" smtClean="0"/>
              <a:t>Irathérapie</a:t>
            </a:r>
            <a:r>
              <a:rPr lang="fr-FR" sz="1800" dirty="0" smtClean="0"/>
              <a:t> ,Radiothérapie cervicale,</a:t>
            </a:r>
          </a:p>
          <a:p>
            <a:pPr>
              <a:spcAft>
                <a:spcPts val="600"/>
              </a:spcAft>
              <a:buNone/>
            </a:pPr>
            <a:r>
              <a:rPr lang="fr-FR" sz="1800" dirty="0" smtClean="0"/>
              <a:t>* Médicaments : . Iode et produits iodés : par non échappement à l’effet Wolff-</a:t>
            </a:r>
            <a:r>
              <a:rPr lang="fr-FR" sz="1800" dirty="0" err="1" smtClean="0"/>
              <a:t>Chaikoff</a:t>
            </a:r>
            <a:r>
              <a:rPr lang="fr-FR" sz="1800" dirty="0" smtClean="0"/>
              <a:t>. </a:t>
            </a:r>
          </a:p>
          <a:p>
            <a:pPr>
              <a:spcAft>
                <a:spcPts val="600"/>
              </a:spcAft>
              <a:buNone/>
            </a:pPr>
            <a:r>
              <a:rPr lang="fr-FR" sz="1800" dirty="0" smtClean="0"/>
              <a:t>                             . Antithyroïdiens de synthèse  , lithium , </a:t>
            </a:r>
            <a:r>
              <a:rPr lang="fr-FR" sz="1800" dirty="0" err="1" smtClean="0"/>
              <a:t>ethionamide</a:t>
            </a:r>
            <a:r>
              <a:rPr lang="fr-FR" sz="1800" dirty="0" smtClean="0"/>
              <a:t>  </a:t>
            </a:r>
          </a:p>
          <a:p>
            <a:pPr>
              <a:spcAft>
                <a:spcPts val="600"/>
              </a:spcAft>
              <a:buNone/>
            </a:pPr>
            <a:r>
              <a:rPr lang="fr-FR" sz="1800" dirty="0" smtClean="0">
                <a:solidFill>
                  <a:srgbClr val="00B050"/>
                </a:solidFill>
              </a:rPr>
              <a:t>d- Autres  causes rares : </a:t>
            </a:r>
            <a:r>
              <a:rPr lang="fr-FR" sz="1800" dirty="0" smtClean="0"/>
              <a:t>thyroïdite du post </a:t>
            </a:r>
            <a:r>
              <a:rPr lang="fr-FR" sz="1800" dirty="0" err="1" smtClean="0"/>
              <a:t>partum</a:t>
            </a:r>
            <a:r>
              <a:rPr lang="fr-FR" sz="1800" dirty="0" smtClean="0"/>
              <a:t> , phase d’hypothyroïdie transitoire lors  de la thyroïdite de De </a:t>
            </a:r>
            <a:r>
              <a:rPr lang="fr-FR" sz="1800" dirty="0" err="1" smtClean="0"/>
              <a:t>Quervain</a:t>
            </a:r>
            <a:r>
              <a:rPr lang="fr-FR" sz="1800" dirty="0" smtClean="0"/>
              <a:t> ,Causes     </a:t>
            </a:r>
            <a:r>
              <a:rPr lang="fr-FR" sz="1800" dirty="0" err="1" smtClean="0"/>
              <a:t>infiltratives</a:t>
            </a:r>
            <a:r>
              <a:rPr lang="fr-FR" sz="1800" dirty="0" smtClean="0"/>
              <a:t>:   lymphome,      métastase       thyroïdienne,     thyroïdite    de    </a:t>
            </a:r>
            <a:r>
              <a:rPr lang="fr-FR" sz="1800" dirty="0" err="1" smtClean="0"/>
              <a:t>Riedel</a:t>
            </a:r>
            <a:r>
              <a:rPr lang="fr-FR" sz="1800" dirty="0" smtClean="0"/>
              <a:t>, </a:t>
            </a:r>
          </a:p>
          <a:p>
            <a:pPr>
              <a:spcAft>
                <a:spcPts val="600"/>
              </a:spcAft>
              <a:buNone/>
            </a:pPr>
            <a:r>
              <a:rPr lang="fr-FR" sz="1800" dirty="0" smtClean="0"/>
              <a:t>     hémochromatose, amylose, sarcoïdose, sclérodermie… </a:t>
            </a:r>
            <a:endParaRPr lang="fr-FR"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00174"/>
            <a:ext cx="8229600" cy="4389120"/>
          </a:xfrm>
        </p:spPr>
        <p:txBody>
          <a:bodyPr>
            <a:normAutofit/>
          </a:bodyPr>
          <a:lstStyle/>
          <a:p>
            <a:pPr>
              <a:buNone/>
            </a:pPr>
            <a:r>
              <a:rPr lang="fr-FR" dirty="0" smtClean="0">
                <a:solidFill>
                  <a:srgbClr val="FF0000"/>
                </a:solidFill>
              </a:rPr>
              <a:t>2 – Atteinte secondaire de la thyroïde = Hypothyroïdie centrale </a:t>
            </a:r>
          </a:p>
          <a:p>
            <a:pPr>
              <a:buNone/>
            </a:pPr>
            <a:endParaRPr lang="fr-FR" dirty="0" smtClean="0"/>
          </a:p>
          <a:p>
            <a:pPr>
              <a:buNone/>
            </a:pPr>
            <a:r>
              <a:rPr lang="fr-FR" dirty="0" smtClean="0"/>
              <a:t>  Le  déficit  thyréotrope  en  TSH  peut  être  d’origine  hypophysaire  ou  hypothalamique   (voir cours :  insuffisance  antéhypophysaire),  isolé  ou  associé  à  d’autres  déficits  (</a:t>
            </a:r>
            <a:r>
              <a:rPr lang="fr-FR" dirty="0" err="1" smtClean="0"/>
              <a:t>corticotrope</a:t>
            </a:r>
            <a:r>
              <a:rPr lang="fr-FR" dirty="0" smtClean="0"/>
              <a:t>  ,  gonadotrope… ) .  </a:t>
            </a:r>
          </a:p>
          <a:p>
            <a:pPr>
              <a:buNone/>
            </a:pPr>
            <a:r>
              <a:rPr lang="fr-FR" dirty="0" smtClean="0"/>
              <a:t>Le  tableau  clinique  diffère  avec  l’atteinte  primaire  par  la  discrétion  voire  l’absence  de  l’infiltration </a:t>
            </a:r>
            <a:r>
              <a:rPr lang="fr-FR" dirty="0" err="1" smtClean="0"/>
              <a:t>cutanéomuqueuse</a:t>
            </a:r>
            <a:r>
              <a:rPr lang="fr-FR" dirty="0" smtClean="0"/>
              <a:t>  .</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Définition-Généralités</a:t>
            </a:r>
            <a:endParaRPr lang="fr-FR" b="1" dirty="0"/>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 Une insuffisance de sécrétion  d’hormones thyroïdiennes entraînant une diminution   du métabolise  cellulaire. </a:t>
            </a:r>
          </a:p>
          <a:p>
            <a:pPr>
              <a:buNone/>
            </a:pPr>
            <a:r>
              <a:rPr lang="fr-FR" dirty="0" smtClean="0"/>
              <a:t>  Cette hypothyroïdie est à l’origine de manifestations cliniques diverses, inconstantes, non  spécifiques   liées   au   ralentissement   du   fonctionnement   +   les   dépôts   intracellulaires   de  </a:t>
            </a:r>
            <a:r>
              <a:rPr lang="fr-FR" dirty="0" err="1" smtClean="0"/>
              <a:t>glucosaminoglycanes</a:t>
            </a:r>
            <a:r>
              <a:rPr lang="fr-FR" dirty="0" smtClean="0"/>
              <a:t> . </a:t>
            </a:r>
          </a:p>
          <a:p>
            <a:pPr>
              <a:buNone/>
            </a:pPr>
            <a:r>
              <a:rPr lang="fr-FR" dirty="0" smtClean="0"/>
              <a:t> - Touche 0,4 %  de la population générale, et 1%              des sujets âgés. </a:t>
            </a:r>
          </a:p>
          <a:p>
            <a:pPr>
              <a:buNone/>
            </a:pPr>
            <a:r>
              <a:rPr lang="fr-FR" dirty="0" smtClean="0"/>
              <a:t>  - Sa fréquence est accrue chez les femmes. </a:t>
            </a:r>
          </a:p>
          <a:p>
            <a:pPr>
              <a:buNone/>
            </a:pPr>
            <a:r>
              <a:rPr lang="fr-FR" dirty="0" smtClean="0"/>
              <a:t>  - Le caractère familial est souvent retrouvé : goitre, </a:t>
            </a:r>
            <a:r>
              <a:rPr lang="fr-FR" dirty="0" err="1" smtClean="0"/>
              <a:t>dysthyroïdie</a:t>
            </a:r>
            <a:r>
              <a:rPr lang="fr-FR" dirty="0" smtClean="0"/>
              <a:t>.</a:t>
            </a:r>
          </a:p>
          <a:p>
            <a:pPr>
              <a:buNone/>
            </a:pP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TRAITEMENT</a:t>
            </a:r>
            <a:endParaRPr lang="fr-FR" b="1" dirty="0"/>
          </a:p>
        </p:txBody>
      </p:sp>
      <p:sp>
        <p:nvSpPr>
          <p:cNvPr id="3" name="Espace réservé du contenu 2"/>
          <p:cNvSpPr>
            <a:spLocks noGrp="1"/>
          </p:cNvSpPr>
          <p:nvPr>
            <p:ph idx="1"/>
          </p:nvPr>
        </p:nvSpPr>
        <p:spPr/>
        <p:txBody>
          <a:bodyPr>
            <a:normAutofit fontScale="77500" lnSpcReduction="20000"/>
          </a:bodyPr>
          <a:lstStyle/>
          <a:p>
            <a:pPr>
              <a:buNone/>
            </a:pPr>
            <a:r>
              <a:rPr lang="fr-FR" b="1" dirty="0" smtClean="0"/>
              <a:t>C’est un traitement substitutif hormonal à vie. </a:t>
            </a:r>
          </a:p>
          <a:p>
            <a:pPr>
              <a:buNone/>
            </a:pPr>
            <a:r>
              <a:rPr lang="fr-FR" dirty="0" smtClean="0"/>
              <a:t> Avant d’être entrepris, une évaluation de l’état cardiaque s’impose.  </a:t>
            </a:r>
          </a:p>
          <a:p>
            <a:endParaRPr lang="fr-FR" dirty="0" smtClean="0"/>
          </a:p>
          <a:p>
            <a:pPr>
              <a:buNone/>
            </a:pPr>
            <a:r>
              <a:rPr lang="fr-FR" sz="4400" b="1" dirty="0" smtClean="0">
                <a:solidFill>
                  <a:srgbClr val="FF0000"/>
                </a:solidFill>
              </a:rPr>
              <a:t>1 – Moyens : </a:t>
            </a:r>
          </a:p>
          <a:p>
            <a:endParaRPr lang="fr-FR" dirty="0" smtClean="0"/>
          </a:p>
          <a:p>
            <a:pPr>
              <a:buNone/>
            </a:pPr>
            <a:r>
              <a:rPr lang="fr-FR" dirty="0" smtClean="0">
                <a:solidFill>
                  <a:srgbClr val="0070C0"/>
                </a:solidFill>
              </a:rPr>
              <a:t>* LT4 = </a:t>
            </a:r>
            <a:r>
              <a:rPr lang="fr-FR" dirty="0" err="1" smtClean="0">
                <a:solidFill>
                  <a:srgbClr val="0070C0"/>
                </a:solidFill>
              </a:rPr>
              <a:t>Levothyroxine</a:t>
            </a:r>
            <a:r>
              <a:rPr lang="fr-FR" dirty="0" smtClean="0">
                <a:solidFill>
                  <a:srgbClr val="0070C0"/>
                </a:solidFill>
              </a:rPr>
              <a:t> ou </a:t>
            </a:r>
            <a:r>
              <a:rPr lang="fr-FR" dirty="0" err="1" smtClean="0">
                <a:solidFill>
                  <a:srgbClr val="0070C0"/>
                </a:solidFill>
              </a:rPr>
              <a:t>levothyrox</a:t>
            </a:r>
            <a:r>
              <a:rPr lang="fr-FR" dirty="0" smtClean="0">
                <a:solidFill>
                  <a:srgbClr val="0070C0"/>
                </a:solidFill>
              </a:rPr>
              <a:t>* : </a:t>
            </a:r>
            <a:r>
              <a:rPr lang="fr-FR" dirty="0" smtClean="0"/>
              <a:t>Prise unique le matin à jeun. </a:t>
            </a:r>
          </a:p>
          <a:p>
            <a:pPr>
              <a:buNone/>
            </a:pPr>
            <a:r>
              <a:rPr lang="fr-FR" dirty="0" err="1" smtClean="0"/>
              <a:t>cp</a:t>
            </a:r>
            <a:r>
              <a:rPr lang="fr-FR" dirty="0" smtClean="0"/>
              <a:t> : 25 , 50 , 75 , 100 , 150µg </a:t>
            </a:r>
          </a:p>
          <a:p>
            <a:pPr>
              <a:buNone/>
            </a:pPr>
            <a:r>
              <a:rPr lang="fr-FR" dirty="0" smtClean="0"/>
              <a:t>Gouttes : 5µg/</a:t>
            </a:r>
            <a:r>
              <a:rPr lang="fr-FR" dirty="0" err="1" smtClean="0"/>
              <a:t>gtte</a:t>
            </a:r>
            <a:r>
              <a:rPr lang="fr-FR" dirty="0" smtClean="0"/>
              <a:t>. </a:t>
            </a:r>
          </a:p>
          <a:p>
            <a:pPr>
              <a:buNone/>
            </a:pPr>
            <a:r>
              <a:rPr lang="fr-FR" dirty="0" smtClean="0"/>
              <a:t>Demi vie : 7j , </a:t>
            </a:r>
          </a:p>
          <a:p>
            <a:pPr>
              <a:buNone/>
            </a:pPr>
            <a:r>
              <a:rPr lang="fr-FR" dirty="0" smtClean="0"/>
              <a:t>Besoins : en moyenne 1,4µg/Kg/j , la dose habituelle 100 à 150 µg / j </a:t>
            </a:r>
          </a:p>
          <a:p>
            <a:pPr>
              <a:buNone/>
            </a:pPr>
            <a:r>
              <a:rPr lang="fr-FR" dirty="0" smtClean="0"/>
              <a:t>  Les besoins de l’enfant diffèrent selon l’</a:t>
            </a:r>
            <a:r>
              <a:rPr lang="fr-FR" dirty="0" err="1" smtClean="0"/>
              <a:t>age</a:t>
            </a:r>
            <a:r>
              <a:rPr lang="fr-FR" dirty="0" smtClean="0"/>
              <a:t>. </a:t>
            </a:r>
          </a:p>
          <a:p>
            <a:pPr>
              <a:buNone/>
            </a:pPr>
            <a:r>
              <a:rPr lang="fr-FR" dirty="0" smtClean="0">
                <a:solidFill>
                  <a:srgbClr val="0070C0"/>
                </a:solidFill>
              </a:rPr>
              <a:t>*   Autres :    </a:t>
            </a:r>
            <a:r>
              <a:rPr lang="fr-FR" dirty="0" smtClean="0"/>
              <a:t>LT3,   association     LT3    +LT4 :    ne   permettent     pas    une   stabilité   correcte    des concentrations plasmatiques en hormones thyroïdiennes  dans un TRT à long court.</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4389120"/>
          </a:xfrm>
        </p:spPr>
        <p:txBody>
          <a:bodyPr>
            <a:normAutofit fontScale="92500" lnSpcReduction="10000"/>
          </a:bodyPr>
          <a:lstStyle/>
          <a:p>
            <a:pPr>
              <a:buNone/>
            </a:pPr>
            <a:r>
              <a:rPr lang="fr-FR" sz="5100" b="1" dirty="0" smtClean="0">
                <a:solidFill>
                  <a:srgbClr val="FF0000"/>
                </a:solidFill>
              </a:rPr>
              <a:t>2 – Modalités du traitement + surveillance :</a:t>
            </a:r>
            <a:r>
              <a:rPr lang="fr-FR" sz="5100" dirty="0" smtClean="0">
                <a:solidFill>
                  <a:srgbClr val="FF0000"/>
                </a:solidFill>
              </a:rPr>
              <a:t> </a:t>
            </a:r>
          </a:p>
          <a:p>
            <a:pPr>
              <a:buNone/>
            </a:pPr>
            <a:r>
              <a:rPr lang="fr-FR" sz="3800" b="1" dirty="0" smtClean="0">
                <a:solidFill>
                  <a:srgbClr val="00B050"/>
                </a:solidFill>
              </a:rPr>
              <a:t>A –  Sujet jeune sans antécédents cardiaques </a:t>
            </a:r>
            <a:r>
              <a:rPr lang="fr-FR" sz="3800" dirty="0" smtClean="0">
                <a:solidFill>
                  <a:srgbClr val="00B050"/>
                </a:solidFill>
              </a:rPr>
              <a:t>: </a:t>
            </a:r>
            <a:r>
              <a:rPr lang="fr-FR" dirty="0" smtClean="0"/>
              <a:t>Le TRT peut être débuté par une dose  de25 voire 50µg / j avec augmentation rapide jusqu’à 100 µg/j. On adaptera la posologie en  fonction des données cliniques et biologiques en particulier le dosage de la </a:t>
            </a:r>
            <a:r>
              <a:rPr lang="fr-FR" dirty="0" err="1" smtClean="0"/>
              <a:t>TSHus</a:t>
            </a:r>
            <a:r>
              <a:rPr lang="fr-FR" dirty="0" smtClean="0"/>
              <a:t> après 6 à 8 semaine du début du TRT   puis tout les 3 mois. </a:t>
            </a:r>
          </a:p>
          <a:p>
            <a:endParaRPr lang="fr-FR" dirty="0" smtClean="0"/>
          </a:p>
          <a:p>
            <a:pPr>
              <a:buNone/>
            </a:pPr>
            <a:endParaRPr lang="fr-FR" sz="3400" b="1" dirty="0" smtClean="0">
              <a:solidFill>
                <a:srgbClr val="00B05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4389120"/>
          </a:xfrm>
        </p:spPr>
        <p:txBody>
          <a:bodyPr>
            <a:normAutofit fontScale="77500" lnSpcReduction="20000"/>
          </a:bodyPr>
          <a:lstStyle/>
          <a:p>
            <a:pPr>
              <a:buNone/>
            </a:pPr>
            <a:r>
              <a:rPr lang="fr-FR" sz="3400" b="1" dirty="0" smtClean="0">
                <a:solidFill>
                  <a:srgbClr val="00B050"/>
                </a:solidFill>
              </a:rPr>
              <a:t>B – Sujet âgé (à partir de 50 ans) ou ayant une insuffisance coronaire : </a:t>
            </a:r>
          </a:p>
          <a:p>
            <a:pPr>
              <a:buNone/>
            </a:pPr>
            <a:r>
              <a:rPr lang="fr-FR" dirty="0" smtClean="0"/>
              <a:t>La  mise en route du TRT    doit se faire en milieu hospitalier. </a:t>
            </a:r>
          </a:p>
          <a:p>
            <a:pPr>
              <a:buNone/>
            </a:pPr>
            <a:r>
              <a:rPr lang="fr-FR" dirty="0" smtClean="0"/>
              <a:t>ECG de base + examen cardiovasculaire rigoureux. </a:t>
            </a:r>
          </a:p>
          <a:p>
            <a:pPr>
              <a:buNone/>
            </a:pPr>
            <a:endParaRPr lang="fr-FR" dirty="0" smtClean="0"/>
          </a:p>
          <a:p>
            <a:pPr>
              <a:buNone/>
            </a:pPr>
            <a:r>
              <a:rPr lang="fr-FR" dirty="0" smtClean="0"/>
              <a:t>Début du TRT : 12,5µg/j à augmenter progressivement par paliers de 12,5µg tous les 15 – 20 jours si l’état cardiaque le permet, un ECG  doit être pratiqué avant toute augmentation  des doses et si des signes cliniques d’angor surviennent.  </a:t>
            </a:r>
          </a:p>
          <a:p>
            <a:pPr>
              <a:buNone/>
            </a:pPr>
            <a:r>
              <a:rPr lang="fr-FR" dirty="0" smtClean="0"/>
              <a:t>On peut  se contenter d’un équilibre imparfait et ne pas chercher à normaliser la TSH au  prix d’une aggravation de l’insuffisance coronaire, voire d’un IDM. </a:t>
            </a:r>
          </a:p>
          <a:p>
            <a:pPr>
              <a:buNone/>
            </a:pPr>
            <a:r>
              <a:rPr lang="fr-FR" dirty="0" smtClean="0"/>
              <a:t>La substitution est très progressive sur une période qui peut atteindre 6 mois à une année.</a:t>
            </a: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En  cas  d’hypothyroïdie  centrale</a:t>
            </a:r>
            <a:endParaRPr lang="fr-FR" dirty="0"/>
          </a:p>
        </p:txBody>
      </p:sp>
      <p:sp>
        <p:nvSpPr>
          <p:cNvPr id="3" name="Espace réservé du contenu 2"/>
          <p:cNvSpPr>
            <a:spLocks noGrp="1"/>
          </p:cNvSpPr>
          <p:nvPr>
            <p:ph idx="1"/>
          </p:nvPr>
        </p:nvSpPr>
        <p:spPr/>
        <p:txBody>
          <a:bodyPr/>
          <a:lstStyle/>
          <a:p>
            <a:pPr>
              <a:buNone/>
            </a:pPr>
            <a:r>
              <a:rPr lang="fr-FR" dirty="0" smtClean="0"/>
              <a:t>  les   besoins   en   </a:t>
            </a:r>
            <a:r>
              <a:rPr lang="fr-FR" dirty="0" err="1" smtClean="0"/>
              <a:t>Levothyrox</a:t>
            </a:r>
            <a:r>
              <a:rPr lang="fr-FR" dirty="0" smtClean="0"/>
              <a:t>   sont   les   mêmes,   mais l’adaptation des  doses  ne  peut  se  faire par  la  TSH mais  plutôt par  le dosage  de  la  T4L, le matin avant la prise du traitement. L’objectif est d’atteinte une T4L dans la   moitié supérieure des valeurs normales.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Manifestations cliniques</a:t>
            </a:r>
            <a:endParaRPr lang="fr-FR" b="1" dirty="0"/>
          </a:p>
        </p:txBody>
      </p:sp>
      <p:sp>
        <p:nvSpPr>
          <p:cNvPr id="3" name="Espace réservé du contenu 2"/>
          <p:cNvSpPr>
            <a:spLocks noGrp="1"/>
          </p:cNvSpPr>
          <p:nvPr>
            <p:ph idx="1"/>
          </p:nvPr>
        </p:nvSpPr>
        <p:spPr/>
        <p:txBody>
          <a:bodyPr>
            <a:normAutofit fontScale="92500"/>
          </a:bodyPr>
          <a:lstStyle/>
          <a:p>
            <a:pPr>
              <a:buNone/>
            </a:pPr>
            <a:r>
              <a:rPr lang="fr-FR" dirty="0" smtClean="0">
                <a:solidFill>
                  <a:srgbClr val="FF0000"/>
                </a:solidFill>
              </a:rPr>
              <a:t>Forme typique : myxœdème primitif de l’adulte :</a:t>
            </a:r>
          </a:p>
          <a:p>
            <a:pPr>
              <a:buNone/>
            </a:pPr>
            <a:r>
              <a:rPr lang="fr-FR" dirty="0" smtClean="0">
                <a:solidFill>
                  <a:srgbClr val="0070C0"/>
                </a:solidFill>
              </a:rPr>
              <a:t>  1 – Signes </a:t>
            </a:r>
            <a:r>
              <a:rPr lang="fr-FR" dirty="0" err="1" smtClean="0">
                <a:solidFill>
                  <a:srgbClr val="0070C0"/>
                </a:solidFill>
              </a:rPr>
              <a:t>cutanéo</a:t>
            </a:r>
            <a:r>
              <a:rPr lang="fr-FR" dirty="0" smtClean="0">
                <a:solidFill>
                  <a:srgbClr val="0070C0"/>
                </a:solidFill>
              </a:rPr>
              <a:t>-muqueux : </a:t>
            </a:r>
          </a:p>
          <a:p>
            <a:pPr>
              <a:buNone/>
            </a:pPr>
            <a:r>
              <a:rPr lang="fr-FR" dirty="0" smtClean="0">
                <a:solidFill>
                  <a:srgbClr val="FF0000"/>
                </a:solidFill>
              </a:rPr>
              <a:t>   </a:t>
            </a:r>
            <a:r>
              <a:rPr lang="fr-FR" dirty="0" smtClean="0"/>
              <a:t>- Infiltration </a:t>
            </a:r>
            <a:r>
              <a:rPr lang="fr-FR" dirty="0" err="1" smtClean="0"/>
              <a:t>mucoïde</a:t>
            </a:r>
            <a:r>
              <a:rPr lang="fr-FR" dirty="0" smtClean="0"/>
              <a:t> ferme, boursoufle le visage, les paupières, le dos des mains, les pieds (signe du Godet négatif). </a:t>
            </a:r>
          </a:p>
          <a:p>
            <a:pPr>
              <a:buNone/>
            </a:pPr>
            <a:r>
              <a:rPr lang="fr-FR" dirty="0" smtClean="0"/>
              <a:t>   - Peau sèche. </a:t>
            </a:r>
          </a:p>
          <a:p>
            <a:pPr>
              <a:buNone/>
            </a:pPr>
            <a:r>
              <a:rPr lang="fr-FR" dirty="0" smtClean="0"/>
              <a:t>   - Cheveux secs, cassants, ongles striés. </a:t>
            </a:r>
          </a:p>
          <a:p>
            <a:pPr>
              <a:buNone/>
            </a:pPr>
            <a:r>
              <a:rPr lang="fr-FR" dirty="0" smtClean="0"/>
              <a:t>   - Langue épaissie </a:t>
            </a:r>
            <a:r>
              <a:rPr lang="fr-FR" dirty="0" err="1" smtClean="0"/>
              <a:t>macroglossie</a:t>
            </a:r>
            <a:r>
              <a:rPr lang="fr-FR" dirty="0" smtClean="0"/>
              <a:t>, ronflement nocturne. </a:t>
            </a:r>
          </a:p>
          <a:p>
            <a:pPr>
              <a:buNone/>
            </a:pPr>
            <a:r>
              <a:rPr lang="fr-FR" dirty="0" smtClean="0"/>
              <a:t>   - Hypoacousie par infiltration  de la trompe d’Eustache. </a:t>
            </a:r>
          </a:p>
          <a:p>
            <a:pPr>
              <a:buNone/>
            </a:pPr>
            <a:r>
              <a:rPr lang="fr-FR" dirty="0" smtClean="0"/>
              <a:t>   - Voix profondément modifiée, rauque, nasonnée.</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p:txBody>
          <a:bodyPr>
            <a:normAutofit fontScale="77500" lnSpcReduction="20000"/>
          </a:bodyPr>
          <a:lstStyle/>
          <a:p>
            <a:pPr>
              <a:spcAft>
                <a:spcPts val="600"/>
              </a:spcAft>
              <a:buNone/>
            </a:pPr>
            <a:r>
              <a:rPr lang="fr-FR" dirty="0" smtClean="0">
                <a:solidFill>
                  <a:srgbClr val="0070C0"/>
                </a:solidFill>
              </a:rPr>
              <a:t> </a:t>
            </a:r>
            <a:r>
              <a:rPr lang="fr-FR" sz="3400" b="1" dirty="0" smtClean="0">
                <a:solidFill>
                  <a:srgbClr val="0070C0"/>
                </a:solidFill>
              </a:rPr>
              <a:t>2 – Signes généraux, d’</a:t>
            </a:r>
            <a:r>
              <a:rPr lang="fr-FR" sz="3400" b="1" dirty="0" err="1" smtClean="0">
                <a:solidFill>
                  <a:srgbClr val="0070C0"/>
                </a:solidFill>
              </a:rPr>
              <a:t>hypométabolisme</a:t>
            </a:r>
            <a:r>
              <a:rPr lang="fr-FR" sz="3400" b="1" dirty="0" smtClean="0">
                <a:solidFill>
                  <a:srgbClr val="0070C0"/>
                </a:solidFill>
              </a:rPr>
              <a:t> : </a:t>
            </a:r>
            <a:endParaRPr lang="fr-FR" b="1" dirty="0" smtClean="0">
              <a:solidFill>
                <a:srgbClr val="0070C0"/>
              </a:solidFill>
            </a:endParaRPr>
          </a:p>
          <a:p>
            <a:pPr>
              <a:spcAft>
                <a:spcPts val="300"/>
              </a:spcAft>
              <a:buNone/>
            </a:pPr>
            <a:r>
              <a:rPr lang="fr-FR" dirty="0" smtClean="0"/>
              <a:t> - </a:t>
            </a:r>
            <a:r>
              <a:rPr lang="fr-FR" b="1" dirty="0" smtClean="0"/>
              <a:t>Asthénie : surtout matinale, à triple composante, physique, intellectuelle, sexuelle. </a:t>
            </a:r>
          </a:p>
          <a:p>
            <a:pPr>
              <a:spcAft>
                <a:spcPts val="300"/>
              </a:spcAft>
              <a:buNone/>
            </a:pPr>
            <a:r>
              <a:rPr lang="fr-FR" b="1" dirty="0" smtClean="0"/>
              <a:t>  - Apathie, indifférence. </a:t>
            </a:r>
          </a:p>
          <a:p>
            <a:pPr>
              <a:spcAft>
                <a:spcPts val="300"/>
              </a:spcAft>
              <a:buNone/>
            </a:pPr>
            <a:r>
              <a:rPr lang="fr-FR" b="1" dirty="0" smtClean="0"/>
              <a:t>  - Ralentissement intellectuel : troubles de la mémoire,  de l’esprit d’initiative, de l’attention,   somnolence profonde diurne + insomnie nocturne. </a:t>
            </a:r>
          </a:p>
          <a:p>
            <a:pPr>
              <a:spcAft>
                <a:spcPts val="300"/>
              </a:spcAft>
              <a:buNone/>
            </a:pPr>
            <a:r>
              <a:rPr lang="fr-FR" b="1" dirty="0" smtClean="0"/>
              <a:t>  - Frilosité : acquise, précoce, très évocatrice. </a:t>
            </a:r>
          </a:p>
          <a:p>
            <a:pPr>
              <a:spcAft>
                <a:spcPts val="300"/>
              </a:spcAft>
              <a:buNone/>
            </a:pPr>
            <a:r>
              <a:rPr lang="fr-FR" b="1" dirty="0" smtClean="0"/>
              <a:t> -  Bradycardie,   qui   peut   être   associée   à   un   épanchement   péricardique,   cardiomégalie,   à l’ECG : troubles de la </a:t>
            </a:r>
            <a:r>
              <a:rPr lang="fr-FR" b="1" dirty="0" err="1" smtClean="0"/>
              <a:t>repolarisation</a:t>
            </a:r>
            <a:r>
              <a:rPr lang="fr-FR" b="1" dirty="0" smtClean="0"/>
              <a:t> + </a:t>
            </a:r>
            <a:r>
              <a:rPr lang="fr-FR" b="1" dirty="0" err="1" smtClean="0"/>
              <a:t>microvoltage</a:t>
            </a:r>
            <a:r>
              <a:rPr lang="fr-FR" b="1" dirty="0" smtClean="0"/>
              <a:t> diffus. </a:t>
            </a:r>
          </a:p>
          <a:p>
            <a:pPr>
              <a:spcAft>
                <a:spcPts val="300"/>
              </a:spcAft>
              <a:buNone/>
            </a:pPr>
            <a:r>
              <a:rPr lang="fr-FR" b="1" dirty="0" smtClean="0"/>
              <a:t>  - Constipation. </a:t>
            </a:r>
          </a:p>
          <a:p>
            <a:pPr>
              <a:buNone/>
            </a:pPr>
            <a:r>
              <a:rPr lang="fr-FR" b="1" dirty="0" smtClean="0"/>
              <a:t>  - Prise de poids habituellement modérée, liée à une surcharge hydrique.</a:t>
            </a:r>
            <a:endParaRPr lang="fr-FR"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428736"/>
            <a:ext cx="8401080" cy="4681550"/>
          </a:xfrm>
        </p:spPr>
        <p:txBody>
          <a:bodyPr>
            <a:normAutofit fontScale="40000" lnSpcReduction="20000"/>
          </a:bodyPr>
          <a:lstStyle/>
          <a:p>
            <a:pPr>
              <a:buNone/>
            </a:pPr>
            <a:r>
              <a:rPr lang="fr-FR" sz="7000" b="1" dirty="0" smtClean="0">
                <a:solidFill>
                  <a:srgbClr val="0070C0"/>
                </a:solidFill>
              </a:rPr>
              <a:t>3 – Signes musculaires :</a:t>
            </a:r>
          </a:p>
          <a:p>
            <a:pPr>
              <a:buNone/>
            </a:pPr>
            <a:r>
              <a:rPr lang="fr-FR" sz="7000" b="1" dirty="0" smtClean="0">
                <a:solidFill>
                  <a:srgbClr val="0070C0"/>
                </a:solidFill>
              </a:rPr>
              <a:t> </a:t>
            </a:r>
            <a:r>
              <a:rPr lang="fr-FR" sz="8000" b="1" dirty="0" smtClean="0">
                <a:solidFill>
                  <a:srgbClr val="0070C0"/>
                </a:solidFill>
              </a:rPr>
              <a:t> </a:t>
            </a:r>
            <a:r>
              <a:rPr lang="fr-FR" sz="8000" b="1" dirty="0" smtClean="0"/>
              <a:t>-</a:t>
            </a:r>
            <a:r>
              <a:rPr lang="fr-FR" sz="4500" b="1" dirty="0" smtClean="0"/>
              <a:t>Fatigabilité, crampes musculaires. </a:t>
            </a:r>
          </a:p>
          <a:p>
            <a:pPr>
              <a:buNone/>
            </a:pPr>
            <a:r>
              <a:rPr lang="fr-FR" sz="4500" b="1" dirty="0" smtClean="0"/>
              <a:t> - Enraidissement des muscles : prédominant au niveau des ceintures: scapulaire, et   pelvienne. </a:t>
            </a:r>
          </a:p>
          <a:p>
            <a:pPr>
              <a:buNone/>
            </a:pPr>
            <a:r>
              <a:rPr lang="fr-FR" sz="4500" b="1" dirty="0" smtClean="0"/>
              <a:t>  -  La   masse     musculaire :  est     soit  atrophique,    soit  hypertrophique      donnant     un  aspect  </a:t>
            </a:r>
            <a:r>
              <a:rPr lang="fr-FR" sz="4500" b="1" dirty="0" err="1" smtClean="0"/>
              <a:t>pseudoathlètique</a:t>
            </a:r>
            <a:r>
              <a:rPr lang="fr-FR" sz="4500" b="1" dirty="0" smtClean="0"/>
              <a:t> </a:t>
            </a:r>
            <a:r>
              <a:rPr lang="fr-FR" sz="4000" b="1" dirty="0" smtClean="0"/>
              <a:t>. </a:t>
            </a:r>
          </a:p>
          <a:p>
            <a:endParaRPr lang="fr-FR" sz="4000" b="1" dirty="0" smtClean="0">
              <a:solidFill>
                <a:srgbClr val="0070C0"/>
              </a:solidFill>
            </a:endParaRPr>
          </a:p>
          <a:p>
            <a:pPr>
              <a:spcAft>
                <a:spcPts val="600"/>
              </a:spcAft>
              <a:buNone/>
            </a:pPr>
            <a:r>
              <a:rPr lang="fr-FR" sz="6000" b="1" dirty="0" smtClean="0">
                <a:solidFill>
                  <a:srgbClr val="0070C0"/>
                </a:solidFill>
              </a:rPr>
              <a:t> 4 – Autres signes cliniques : </a:t>
            </a:r>
          </a:p>
          <a:p>
            <a:pPr>
              <a:buNone/>
            </a:pPr>
            <a:r>
              <a:rPr lang="fr-FR" b="1" dirty="0" smtClean="0"/>
              <a:t>  </a:t>
            </a:r>
            <a:r>
              <a:rPr lang="fr-FR" sz="3500" b="1" dirty="0" smtClean="0"/>
              <a:t> </a:t>
            </a:r>
            <a:r>
              <a:rPr lang="fr-FR" sz="4500" b="1" dirty="0" smtClean="0"/>
              <a:t>- Paresthésie des mains et des pieds, rarement hypo ou aréflexie tendineuse. </a:t>
            </a:r>
          </a:p>
          <a:p>
            <a:pPr>
              <a:buNone/>
            </a:pPr>
            <a:r>
              <a:rPr lang="fr-FR" sz="4500" b="1" dirty="0" smtClean="0"/>
              <a:t>   - Syndrome dépressif, hallucinations … </a:t>
            </a:r>
          </a:p>
          <a:p>
            <a:pPr>
              <a:buNone/>
            </a:pPr>
            <a:r>
              <a:rPr lang="fr-FR" sz="4500" b="1" dirty="0" smtClean="0"/>
              <a:t>   - Troubles du cycle menstruel chez la femme, impuissance chez l’homme… </a:t>
            </a:r>
          </a:p>
          <a:p>
            <a:pPr>
              <a:buNone/>
            </a:pPr>
            <a:r>
              <a:rPr lang="fr-FR" sz="4500" b="1" dirty="0" smtClean="0"/>
              <a:t>   -  </a:t>
            </a:r>
            <a:r>
              <a:rPr lang="fr-FR" sz="4500" b="1" dirty="0" err="1" smtClean="0"/>
              <a:t>Polysérites</a:t>
            </a:r>
            <a:r>
              <a:rPr lang="fr-FR" sz="4500" b="1" dirty="0" smtClean="0"/>
              <a:t> :     Epanchements   liquidiens   riches   en   </a:t>
            </a:r>
            <a:r>
              <a:rPr lang="fr-FR" sz="4500" b="1" dirty="0" err="1" smtClean="0"/>
              <a:t>mucopolysaccarides</a:t>
            </a:r>
            <a:r>
              <a:rPr lang="fr-FR" sz="4500" b="1" dirty="0" smtClean="0"/>
              <a:t>         au    niveau   du    péricarde, cavité péritonéale, synoviale, plèvre.</a:t>
            </a:r>
            <a:endParaRPr lang="fr-FR" sz="45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FORMES CLINIQUES</a:t>
            </a:r>
            <a:endParaRPr lang="fr-FR" b="1" dirty="0"/>
          </a:p>
        </p:txBody>
      </p:sp>
      <p:sp>
        <p:nvSpPr>
          <p:cNvPr id="3" name="Espace réservé du contenu 2"/>
          <p:cNvSpPr>
            <a:spLocks noGrp="1"/>
          </p:cNvSpPr>
          <p:nvPr>
            <p:ph idx="1"/>
          </p:nvPr>
        </p:nvSpPr>
        <p:spPr/>
        <p:txBody>
          <a:bodyPr>
            <a:normAutofit/>
          </a:bodyPr>
          <a:lstStyle/>
          <a:p>
            <a:pPr>
              <a:buNone/>
            </a:pPr>
            <a:r>
              <a:rPr lang="fr-FR" dirty="0" smtClean="0">
                <a:solidFill>
                  <a:srgbClr val="FF0000"/>
                </a:solidFill>
              </a:rPr>
              <a:t> 1 –  Formes   frustes   </a:t>
            </a:r>
            <a:r>
              <a:rPr lang="fr-FR" dirty="0" err="1" smtClean="0">
                <a:solidFill>
                  <a:srgbClr val="FF0000"/>
                </a:solidFill>
              </a:rPr>
              <a:t>paucisymptomatiques</a:t>
            </a:r>
            <a:r>
              <a:rPr lang="fr-FR" dirty="0" smtClean="0">
                <a:solidFill>
                  <a:srgbClr val="FF0000"/>
                </a:solidFill>
              </a:rPr>
              <a:t> :   </a:t>
            </a:r>
            <a:r>
              <a:rPr lang="fr-FR" dirty="0" smtClean="0"/>
              <a:t>Signes   discrets,  non  spécifiques,  d’apparition  </a:t>
            </a:r>
          </a:p>
          <a:p>
            <a:pPr>
              <a:buNone/>
            </a:pPr>
            <a:r>
              <a:rPr lang="fr-FR" dirty="0" smtClean="0"/>
              <a:t> récente. </a:t>
            </a:r>
          </a:p>
          <a:p>
            <a:endParaRPr lang="fr-FR" dirty="0" smtClean="0"/>
          </a:p>
          <a:p>
            <a:pPr>
              <a:buNone/>
            </a:pPr>
            <a:r>
              <a:rPr lang="fr-FR" dirty="0" smtClean="0">
                <a:solidFill>
                  <a:srgbClr val="FF0000"/>
                </a:solidFill>
              </a:rPr>
              <a:t>  2 – Formes </a:t>
            </a:r>
            <a:r>
              <a:rPr lang="fr-FR" dirty="0" err="1" smtClean="0">
                <a:solidFill>
                  <a:srgbClr val="FF0000"/>
                </a:solidFill>
              </a:rPr>
              <a:t>monosymptomatiques</a:t>
            </a:r>
            <a:r>
              <a:rPr lang="fr-FR" dirty="0" smtClean="0"/>
              <a:t> </a:t>
            </a:r>
          </a:p>
          <a:p>
            <a:endParaRPr lang="fr-FR" dirty="0" smtClean="0"/>
          </a:p>
          <a:p>
            <a:pPr>
              <a:buNone/>
            </a:pPr>
            <a:r>
              <a:rPr lang="fr-FR" dirty="0" smtClean="0"/>
              <a:t>  </a:t>
            </a:r>
            <a:r>
              <a:rPr lang="fr-FR" dirty="0" smtClean="0">
                <a:solidFill>
                  <a:srgbClr val="FF0000"/>
                </a:solidFill>
              </a:rPr>
              <a:t>3 – Formes </a:t>
            </a:r>
            <a:r>
              <a:rPr lang="fr-FR" dirty="0" err="1" smtClean="0">
                <a:solidFill>
                  <a:srgbClr val="FF0000"/>
                </a:solidFill>
              </a:rPr>
              <a:t>assymptomatiques</a:t>
            </a:r>
            <a:r>
              <a:rPr lang="fr-FR" dirty="0" smtClean="0">
                <a:solidFill>
                  <a:srgbClr val="FF0000"/>
                </a:solidFill>
              </a:rPr>
              <a:t> : </a:t>
            </a:r>
            <a:r>
              <a:rPr lang="fr-FR" dirty="0" smtClean="0"/>
              <a:t>De découverte biologique.</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357298"/>
            <a:ext cx="8572560" cy="4967302"/>
          </a:xfrm>
        </p:spPr>
        <p:txBody>
          <a:bodyPr>
            <a:normAutofit fontScale="40000" lnSpcReduction="20000"/>
          </a:bodyPr>
          <a:lstStyle/>
          <a:p>
            <a:pPr>
              <a:spcAft>
                <a:spcPts val="600"/>
              </a:spcAft>
              <a:buNone/>
            </a:pPr>
            <a:r>
              <a:rPr lang="fr-FR" dirty="0" smtClean="0"/>
              <a:t> </a:t>
            </a:r>
            <a:r>
              <a:rPr lang="fr-FR" sz="6000" dirty="0" smtClean="0">
                <a:solidFill>
                  <a:srgbClr val="FF0000"/>
                </a:solidFill>
              </a:rPr>
              <a:t>4 – Formes selon le terrain : </a:t>
            </a:r>
            <a:endParaRPr lang="fr-FR" sz="5100" dirty="0" smtClean="0">
              <a:solidFill>
                <a:srgbClr val="FF0000"/>
              </a:solidFill>
            </a:endParaRPr>
          </a:p>
          <a:p>
            <a:pPr>
              <a:spcAft>
                <a:spcPts val="600"/>
              </a:spcAft>
              <a:buNone/>
            </a:pPr>
            <a:r>
              <a:rPr lang="fr-FR" sz="3500" dirty="0" smtClean="0"/>
              <a:t>    </a:t>
            </a:r>
            <a:r>
              <a:rPr lang="fr-FR" sz="5000" b="1" dirty="0" smtClean="0">
                <a:solidFill>
                  <a:srgbClr val="0070C0"/>
                </a:solidFill>
              </a:rPr>
              <a:t>* Forme du nouveau né </a:t>
            </a:r>
            <a:endParaRPr lang="fr-FR" sz="4000" b="1" dirty="0" smtClean="0">
              <a:solidFill>
                <a:srgbClr val="0070C0"/>
              </a:solidFill>
            </a:endParaRPr>
          </a:p>
          <a:p>
            <a:pPr>
              <a:buNone/>
            </a:pPr>
            <a:r>
              <a:rPr lang="fr-FR" sz="4000" b="1" dirty="0" smtClean="0"/>
              <a:t>De diagnostic difficile, car les signes sont discrets au début puis </a:t>
            </a:r>
          </a:p>
          <a:p>
            <a:pPr>
              <a:buNone/>
            </a:pPr>
            <a:r>
              <a:rPr lang="fr-FR" sz="4000" b="1" dirty="0" smtClean="0"/>
              <a:t>   le tableau clinique se complète par la suite : </a:t>
            </a:r>
          </a:p>
          <a:p>
            <a:pPr>
              <a:buNone/>
            </a:pPr>
            <a:r>
              <a:rPr lang="fr-FR" sz="4000" b="1" dirty="0" smtClean="0"/>
              <a:t>   -      Hypothermie. </a:t>
            </a:r>
          </a:p>
          <a:p>
            <a:pPr>
              <a:buNone/>
            </a:pPr>
            <a:r>
              <a:rPr lang="fr-FR" sz="4000" b="1" dirty="0" smtClean="0"/>
              <a:t>    -      Cri retardé dans son émission, déclenché seulement à la stimulation du bébé. </a:t>
            </a:r>
          </a:p>
          <a:p>
            <a:pPr>
              <a:buNone/>
            </a:pPr>
            <a:endParaRPr lang="fr-FR" sz="4000" b="1" dirty="0" smtClean="0"/>
          </a:p>
          <a:p>
            <a:pPr>
              <a:buNone/>
            </a:pPr>
            <a:r>
              <a:rPr lang="fr-FR" sz="4000" b="1" dirty="0" smtClean="0"/>
              <a:t>       - La prise de repas est longue et difficile, l’enfant s’endort ne finit pas son biberon </a:t>
            </a:r>
          </a:p>
          <a:p>
            <a:pPr>
              <a:buNone/>
            </a:pPr>
            <a:r>
              <a:rPr lang="fr-FR" sz="4000" b="1" dirty="0" smtClean="0"/>
              <a:t>      -    Constipation : selles en billes. </a:t>
            </a:r>
          </a:p>
          <a:p>
            <a:pPr>
              <a:buNone/>
            </a:pPr>
            <a:r>
              <a:rPr lang="fr-FR" sz="4000" b="1" dirty="0" smtClean="0"/>
              <a:t>       -       croissance pondérale conservée contrastant avec la prise alimentaire rare. </a:t>
            </a:r>
          </a:p>
          <a:p>
            <a:pPr>
              <a:buNone/>
            </a:pPr>
            <a:r>
              <a:rPr lang="fr-FR" sz="4000" b="1" dirty="0" smtClean="0"/>
              <a:t>       -      Hypotonie. </a:t>
            </a:r>
          </a:p>
          <a:p>
            <a:pPr>
              <a:buNone/>
            </a:pPr>
            <a:r>
              <a:rPr lang="fr-FR" sz="4000" b="1" dirty="0" smtClean="0"/>
              <a:t>       -      Ictère néonatal prolongé. </a:t>
            </a:r>
          </a:p>
          <a:p>
            <a:pPr>
              <a:buNone/>
            </a:pPr>
            <a:r>
              <a:rPr lang="fr-FR" sz="4000" b="1" dirty="0" smtClean="0"/>
              <a:t>       -      Hernie ombilicale. </a:t>
            </a:r>
          </a:p>
          <a:p>
            <a:pPr>
              <a:buNone/>
            </a:pPr>
            <a:r>
              <a:rPr lang="fr-FR" sz="4000" b="1" dirty="0" smtClean="0"/>
              <a:t>       -      </a:t>
            </a:r>
            <a:r>
              <a:rPr lang="fr-FR" sz="4000" b="1" dirty="0" err="1" smtClean="0"/>
              <a:t>Macroglossie</a:t>
            </a:r>
            <a:r>
              <a:rPr lang="fr-FR" sz="4000" b="1" dirty="0" smtClean="0"/>
              <a:t>. </a:t>
            </a:r>
          </a:p>
          <a:p>
            <a:pPr>
              <a:buNone/>
            </a:pPr>
            <a:r>
              <a:rPr lang="fr-FR" sz="4000" b="1" dirty="0" smtClean="0"/>
              <a:t>       -      Large fontanelle antérieure, fontanelle postérieure anormalement perméable. </a:t>
            </a:r>
          </a:p>
          <a:p>
            <a:pPr>
              <a:buNone/>
            </a:pPr>
            <a:r>
              <a:rPr lang="fr-FR" sz="4000" b="1" dirty="0" smtClean="0"/>
              <a:t>       -      Retard de la maturation osseuse.</a:t>
            </a:r>
            <a:endParaRPr lang="fr-FR" sz="4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00174"/>
            <a:ext cx="8229600" cy="4389120"/>
          </a:xfrm>
        </p:spPr>
        <p:txBody>
          <a:bodyPr>
            <a:normAutofit lnSpcReduction="10000"/>
          </a:bodyPr>
          <a:lstStyle/>
          <a:p>
            <a:pPr>
              <a:buFontTx/>
              <a:buChar char="-"/>
            </a:pPr>
            <a:r>
              <a:rPr lang="fr-FR" dirty="0" smtClean="0"/>
              <a:t>Le risque : dégradation intellectuelle avec possibilité de retard mental et de crétinisme si le diagnostic est tardif </a:t>
            </a:r>
          </a:p>
          <a:p>
            <a:pPr>
              <a:buFontTx/>
              <a:buChar char="-"/>
            </a:pPr>
            <a:r>
              <a:rPr lang="fr-FR" dirty="0" smtClean="0"/>
              <a:t>d’où la nécessité d’un dépistage systématique au 5ème                  jours de la naissance par le dosage de la TSH (grâce à un prélèvement de sang capillaire au niveau </a:t>
            </a:r>
          </a:p>
          <a:p>
            <a:pPr>
              <a:buNone/>
            </a:pPr>
            <a:r>
              <a:rPr lang="fr-FR" dirty="0" smtClean="0"/>
              <a:t>    du talon qui sera recueilli sur un papier spécial). </a:t>
            </a:r>
          </a:p>
          <a:p>
            <a:pPr>
              <a:buNone/>
            </a:pPr>
            <a:endParaRPr lang="fr-FR" dirty="0" smtClean="0"/>
          </a:p>
          <a:p>
            <a:pPr>
              <a:buNone/>
            </a:pPr>
            <a:r>
              <a:rPr lang="fr-FR" dirty="0" smtClean="0"/>
              <a:t>   </a:t>
            </a:r>
            <a:r>
              <a:rPr lang="fr-FR" dirty="0" smtClean="0">
                <a:solidFill>
                  <a:srgbClr val="0070C0"/>
                </a:solidFill>
              </a:rPr>
              <a:t>*  Forme du sujet âgé : </a:t>
            </a:r>
            <a:r>
              <a:rPr lang="fr-FR" dirty="0" smtClean="0"/>
              <a:t>De diagnostic difficile, qui doit être évoqué devant un tableau de   démence sénile ou d’altération de l’état général.</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4389120"/>
          </a:xfrm>
        </p:spPr>
        <p:txBody>
          <a:bodyPr>
            <a:normAutofit fontScale="85000" lnSpcReduction="10000"/>
          </a:bodyPr>
          <a:lstStyle/>
          <a:p>
            <a:pPr>
              <a:spcAft>
                <a:spcPts val="600"/>
              </a:spcAft>
              <a:buNone/>
            </a:pPr>
            <a:r>
              <a:rPr lang="fr-FR" sz="3800" dirty="0" smtClean="0">
                <a:solidFill>
                  <a:srgbClr val="FF0000"/>
                </a:solidFill>
              </a:rPr>
              <a:t> </a:t>
            </a:r>
            <a:r>
              <a:rPr lang="fr-FR" sz="3500" dirty="0" smtClean="0">
                <a:solidFill>
                  <a:srgbClr val="FF0000"/>
                </a:solidFill>
              </a:rPr>
              <a:t>5 –  Forme compliquée : </a:t>
            </a:r>
            <a:r>
              <a:rPr lang="fr-FR" sz="3500" dirty="0" smtClean="0"/>
              <a:t>coma myxœdémateux :</a:t>
            </a:r>
            <a:r>
              <a:rPr lang="fr-FR" sz="3800" dirty="0" smtClean="0"/>
              <a:t> </a:t>
            </a:r>
          </a:p>
          <a:p>
            <a:pPr>
              <a:buNone/>
            </a:pPr>
            <a:r>
              <a:rPr lang="fr-FR" dirty="0" smtClean="0"/>
              <a:t>C’est une complication rare, de pronostic   sombre, nécessitant une prise en charge thérapeutique urgente. </a:t>
            </a:r>
          </a:p>
          <a:p>
            <a:pPr>
              <a:buNone/>
            </a:pPr>
            <a:r>
              <a:rPr lang="fr-FR" dirty="0" smtClean="0"/>
              <a:t> - Survient chez les sujets ayant : un myxœdème ancien, méconnu, ou dont le TRT a été   interrompu. </a:t>
            </a:r>
          </a:p>
          <a:p>
            <a:pPr>
              <a:spcAft>
                <a:spcPts val="600"/>
              </a:spcAft>
              <a:buNone/>
            </a:pPr>
            <a:r>
              <a:rPr lang="fr-FR" dirty="0" smtClean="0"/>
              <a:t>  - Les facteurs </a:t>
            </a:r>
            <a:r>
              <a:rPr lang="fr-FR" dirty="0" err="1" smtClean="0"/>
              <a:t>déclenchants</a:t>
            </a:r>
            <a:r>
              <a:rPr lang="fr-FR" dirty="0" smtClean="0"/>
              <a:t> : exposition au froid (hiver), infection en particulier respiratoire,  certains médicaments …</a:t>
            </a:r>
          </a:p>
          <a:p>
            <a:pPr>
              <a:spcAft>
                <a:spcPts val="600"/>
              </a:spcAft>
              <a:buNone/>
            </a:pPr>
            <a:r>
              <a:rPr lang="fr-FR" dirty="0" smtClean="0"/>
              <a:t> -   Clinique :     coma     calme     profond,     pauses     respiratoires,     hypothermie,      bradycardie,  hypotension artérielle. </a:t>
            </a:r>
          </a:p>
          <a:p>
            <a:pPr>
              <a:buNone/>
            </a:pPr>
            <a:r>
              <a:rPr lang="fr-FR" dirty="0" smtClean="0"/>
              <a:t> - Biologie : hyponatrémie de dilution </a:t>
            </a:r>
          </a:p>
          <a:p>
            <a:pPr>
              <a:buNone/>
            </a:pPr>
            <a:r>
              <a:rPr lang="fr-FR" dirty="0" smtClean="0"/>
              <a:t>-   TRT est urgent conduit dans une unité de soins intensifs</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261</TotalTime>
  <Words>1843</Words>
  <Application>Microsoft Office PowerPoint</Application>
  <PresentationFormat>Affichage à l'écran (4:3)</PresentationFormat>
  <Paragraphs>149</Paragraphs>
  <Slides>23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23</vt:i4>
      </vt:variant>
    </vt:vector>
  </HeadingPairs>
  <TitlesOfParts>
    <vt:vector size="27" baseType="lpstr">
      <vt:lpstr>Calibri</vt:lpstr>
      <vt:lpstr>Constantia</vt:lpstr>
      <vt:lpstr>Wingdings 2</vt:lpstr>
      <vt:lpstr>Débit</vt:lpstr>
      <vt:lpstr>HYPOTHYROIDIE</vt:lpstr>
      <vt:lpstr>Définition-Généralités</vt:lpstr>
      <vt:lpstr>Manifestations cliniques</vt:lpstr>
      <vt:lpstr> </vt:lpstr>
      <vt:lpstr>Présentation PowerPoint</vt:lpstr>
      <vt:lpstr>FORMES CLINIQUES</vt:lpstr>
      <vt:lpstr>Présentation PowerPoint</vt:lpstr>
      <vt:lpstr>Présentation PowerPoint</vt:lpstr>
      <vt:lpstr>Présentation PowerPoint</vt:lpstr>
      <vt:lpstr>Diagnostic paraclinique</vt:lpstr>
      <vt:lpstr>Présentation PowerPoint</vt:lpstr>
      <vt:lpstr>Autres anomalies</vt:lpstr>
      <vt:lpstr>Présentation PowerPoint</vt:lpstr>
      <vt:lpstr>Diagnostic étiologique</vt:lpstr>
      <vt:lpstr>Présentation PowerPoint</vt:lpstr>
      <vt:lpstr>Présentation PowerPoint</vt:lpstr>
      <vt:lpstr>Présentation PowerPoint</vt:lpstr>
      <vt:lpstr>Présentation PowerPoint</vt:lpstr>
      <vt:lpstr>Présentation PowerPoint</vt:lpstr>
      <vt:lpstr>TRAITEMENT</vt:lpstr>
      <vt:lpstr>Présentation PowerPoint</vt:lpstr>
      <vt:lpstr>Présentation PowerPoint</vt:lpstr>
      <vt:lpstr>En  cas  d’hypothyroïdie  centrale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HYPOTHYROIDIE</dc:title>
  <dc:creator>bensalem</dc:creator>
  <cp:lastModifiedBy>ency-education.com website</cp:lastModifiedBy>
  <cp:revision>36</cp:revision>
  <dcterms:created xsi:type="dcterms:W3CDTF">2017-12-02T10:15:01Z</dcterms:created>
  <dcterms:modified xsi:type="dcterms:W3CDTF">2020-10-28T17:30:49Z</dcterms:modified>
</cp:coreProperties>
</file>