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6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107CD-C78B-4B9A-98EC-26EA46913B58}" type="datetimeFigureOut">
              <a:rPr lang="fr-FR" smtClean="0"/>
              <a:pPr/>
              <a:t>18/04/2021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6A35A-C569-4909-80F0-EAD845773F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Polydipsie : conséquence de l'augmentation de la production de chaleur.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6A35A-C569-4909-80F0-EAD845773F6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Complications cardiaques (cardiothyréose)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 complications peuvent être graves et révélatrices, notamment chez le sujet âgé ou les sujets fragiles présentant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6A35A-C569-4909-80F0-EAD845773F6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 les formes typiques, la présence d’une thyrotoxicose associée à un goitre et une </a:t>
            </a:r>
            <a:r>
              <a:rPr lang="fr-FR" dirty="0" err="1" smtClean="0"/>
              <a:t>orbitopathie</a:t>
            </a:r>
            <a:r>
              <a:rPr lang="fr-FR" dirty="0" smtClean="0"/>
              <a:t>,</a:t>
            </a:r>
            <a:r>
              <a:rPr lang="fr-FR" baseline="0" dirty="0" smtClean="0"/>
              <a:t> pose le diagnostic de maladie de Basedow.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6A35A-C569-4909-80F0-EAD845773F6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C29F-C7AA-4C3B-9215-DAA8388BA23F}" type="datetimeFigureOut">
              <a:rPr lang="fr-FR" smtClean="0"/>
              <a:pPr/>
              <a:t>18/04/2021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5025-01D7-4AF8-953C-B192077EDA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C29F-C7AA-4C3B-9215-DAA8388BA23F}" type="datetimeFigureOut">
              <a:rPr lang="fr-FR" smtClean="0"/>
              <a:pPr/>
              <a:t>18/04/2021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5025-01D7-4AF8-953C-B192077EDA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C29F-C7AA-4C3B-9215-DAA8388BA23F}" type="datetimeFigureOut">
              <a:rPr lang="fr-FR" smtClean="0"/>
              <a:pPr/>
              <a:t>18/04/2021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5025-01D7-4AF8-953C-B192077EDA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C29F-C7AA-4C3B-9215-DAA8388BA23F}" type="datetimeFigureOut">
              <a:rPr lang="fr-FR" smtClean="0"/>
              <a:pPr/>
              <a:t>18/04/2021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5025-01D7-4AF8-953C-B192077EDA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C29F-C7AA-4C3B-9215-DAA8388BA23F}" type="datetimeFigureOut">
              <a:rPr lang="fr-FR" smtClean="0"/>
              <a:pPr/>
              <a:t>18/04/2021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5025-01D7-4AF8-953C-B192077EDA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C29F-C7AA-4C3B-9215-DAA8388BA23F}" type="datetimeFigureOut">
              <a:rPr lang="fr-FR" smtClean="0"/>
              <a:pPr/>
              <a:t>18/04/2021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5025-01D7-4AF8-953C-B192077EDA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C29F-C7AA-4C3B-9215-DAA8388BA23F}" type="datetimeFigureOut">
              <a:rPr lang="fr-FR" smtClean="0"/>
              <a:pPr/>
              <a:t>18/04/2021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5025-01D7-4AF8-953C-B192077EDA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C29F-C7AA-4C3B-9215-DAA8388BA23F}" type="datetimeFigureOut">
              <a:rPr lang="fr-FR" smtClean="0"/>
              <a:pPr/>
              <a:t>18/04/2021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5025-01D7-4AF8-953C-B192077EDA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C29F-C7AA-4C3B-9215-DAA8388BA23F}" type="datetimeFigureOut">
              <a:rPr lang="fr-FR" smtClean="0"/>
              <a:pPr/>
              <a:t>18/04/2021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5025-01D7-4AF8-953C-B192077EDA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C29F-C7AA-4C3B-9215-DAA8388BA23F}" type="datetimeFigureOut">
              <a:rPr lang="fr-FR" smtClean="0"/>
              <a:pPr/>
              <a:t>18/04/2021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5025-01D7-4AF8-953C-B192077EDA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C29F-C7AA-4C3B-9215-DAA8388BA23F}" type="datetimeFigureOut">
              <a:rPr lang="fr-FR" smtClean="0"/>
              <a:pPr/>
              <a:t>18/04/2021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5025-01D7-4AF8-953C-B192077EDA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C29F-C7AA-4C3B-9215-DAA8388BA23F}" type="datetimeFigureOut">
              <a:rPr lang="fr-FR" smtClean="0"/>
              <a:pPr/>
              <a:t>18/04/2021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25025-01D7-4AF8-953C-B192077EDA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 smtClean="0"/>
              <a:t>Hyperthyroïdies 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b="1" dirty="0" err="1" smtClean="0"/>
              <a:t>Dr.A.Bouhelassa</a:t>
            </a:r>
            <a:endParaRPr lang="fr-FR" sz="2400" b="1" dirty="0" smtClean="0"/>
          </a:p>
          <a:p>
            <a:r>
              <a:rPr lang="fr-FR" sz="2400" b="1" dirty="0" smtClean="0"/>
              <a:t>Le 18/04/2021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57224" y="214290"/>
            <a:ext cx="700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République </a:t>
            </a:r>
            <a:r>
              <a:rPr lang="fr-FR" sz="1200" dirty="0"/>
              <a:t>Algérienne Démocratique et Populaire </a:t>
            </a:r>
            <a:br>
              <a:rPr lang="fr-FR" sz="1200" dirty="0"/>
            </a:br>
            <a:r>
              <a:rPr lang="fr-FR" sz="1200" dirty="0"/>
              <a:t>Ministère de l’enseignement supérieur </a:t>
            </a:r>
          </a:p>
          <a:p>
            <a:pPr algn="ctr"/>
            <a:r>
              <a:rPr lang="fr-FR" sz="1200" dirty="0"/>
              <a:t>Université : Salah </a:t>
            </a:r>
            <a:r>
              <a:rPr lang="fr-FR" sz="1200" dirty="0" err="1"/>
              <a:t>Boubnider</a:t>
            </a:r>
            <a:r>
              <a:rPr lang="fr-FR" sz="1200" dirty="0"/>
              <a:t> Constantine 3 – Faculté de Médecine</a:t>
            </a:r>
          </a:p>
          <a:p>
            <a:pPr algn="ctr"/>
            <a:r>
              <a:rPr lang="fr-FR" sz="1200" dirty="0"/>
              <a:t>Module d’Endocrinologie- Diabétologie </a:t>
            </a:r>
            <a:br>
              <a:rPr lang="fr-FR" sz="1200" dirty="0"/>
            </a:br>
            <a:r>
              <a:rPr lang="fr-FR" sz="1200" dirty="0"/>
              <a:t>5</a:t>
            </a:r>
            <a:r>
              <a:rPr lang="fr-FR" sz="1200" baseline="30000" dirty="0"/>
              <a:t>-</a:t>
            </a:r>
            <a:r>
              <a:rPr lang="fr-FR" sz="1200" baseline="30000" dirty="0" err="1"/>
              <a:t>ème</a:t>
            </a:r>
            <a:r>
              <a:rPr lang="fr-FR" sz="1200" dirty="0"/>
              <a:t> année médecine – 2</a:t>
            </a:r>
            <a:r>
              <a:rPr lang="fr-FR" sz="1200" baseline="30000" dirty="0"/>
              <a:t>-</a:t>
            </a:r>
            <a:r>
              <a:rPr lang="fr-FR" sz="1200" baseline="30000" dirty="0" err="1"/>
              <a:t>ème</a:t>
            </a:r>
            <a:r>
              <a:rPr lang="fr-FR" sz="1200" dirty="0"/>
              <a:t> rotation du 11/04/2021 au 29/04/2021</a:t>
            </a:r>
          </a:p>
          <a:p>
            <a:pPr algn="ctr"/>
            <a:r>
              <a:rPr lang="fr-FR" sz="1200" dirty="0"/>
              <a:t>Chargée de module : Pr. </a:t>
            </a:r>
            <a:r>
              <a:rPr lang="fr-FR" sz="1200" dirty="0" err="1"/>
              <a:t>N.Nouri</a:t>
            </a:r>
            <a:endParaRPr lang="fr-FR" sz="1200" dirty="0"/>
          </a:p>
          <a:p>
            <a:r>
              <a:rPr lang="fr-FR" b="1" dirty="0"/>
              <a:t> </a:t>
            </a:r>
            <a:endParaRPr lang="fr-FR" dirty="0"/>
          </a:p>
          <a:p>
            <a:endParaRPr lang="fr-FR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786322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Maladie de Basedow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 smtClean="0"/>
              <a:t>Particularités cliniques:</a:t>
            </a:r>
          </a:p>
          <a:p>
            <a:pPr>
              <a:buNone/>
            </a:pPr>
            <a:r>
              <a:rPr lang="fr-FR" sz="2400" dirty="0" smtClean="0"/>
              <a:t>Dans les formes typique:</a:t>
            </a:r>
          </a:p>
          <a:p>
            <a:pPr>
              <a:buNone/>
            </a:pPr>
            <a:endParaRPr lang="fr-FR" sz="2400" dirty="0" smtClean="0"/>
          </a:p>
          <a:p>
            <a:pPr>
              <a:buFontTx/>
              <a:buChar char="-"/>
            </a:pPr>
            <a:r>
              <a:rPr lang="fr-FR" sz="2400" b="1" dirty="0" smtClean="0"/>
              <a:t>Signes de thyrotoxicose</a:t>
            </a:r>
          </a:p>
          <a:p>
            <a:pPr>
              <a:buFontTx/>
              <a:buChar char="-"/>
            </a:pPr>
            <a:r>
              <a:rPr lang="fr-FR" sz="2400" b="1" dirty="0" smtClean="0"/>
              <a:t>Goitre </a:t>
            </a:r>
          </a:p>
          <a:p>
            <a:pPr>
              <a:buFontTx/>
              <a:buChar char="-"/>
            </a:pPr>
            <a:r>
              <a:rPr lang="fr-FR" sz="2400" b="1" dirty="0" smtClean="0"/>
              <a:t>Manifestations oculaires </a:t>
            </a:r>
            <a:r>
              <a:rPr lang="fr-FR" sz="2400" dirty="0" smtClean="0"/>
              <a:t>(</a:t>
            </a:r>
            <a:r>
              <a:rPr lang="fr-FR" sz="2400" dirty="0" err="1" smtClean="0"/>
              <a:t>Ophtalmopathie</a:t>
            </a:r>
            <a:r>
              <a:rPr lang="fr-FR" sz="2400" dirty="0" smtClean="0"/>
              <a:t> ou </a:t>
            </a:r>
            <a:r>
              <a:rPr lang="fr-FR" sz="2400" dirty="0" err="1" smtClean="0"/>
              <a:t>orbitopathie</a:t>
            </a:r>
            <a:r>
              <a:rPr lang="fr-FR" sz="2400" dirty="0" smtClean="0"/>
              <a:t> </a:t>
            </a:r>
            <a:r>
              <a:rPr lang="fr-FR" sz="2400" dirty="0" err="1" smtClean="0"/>
              <a:t>Basewienne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142984"/>
            <a:ext cx="3419472" cy="233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41010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Maladie de Basedow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 smtClean="0"/>
              <a:t>G</a:t>
            </a:r>
            <a:r>
              <a:rPr lang="fr-FR" b="1" dirty="0" smtClean="0"/>
              <a:t>oitre</a:t>
            </a:r>
            <a:r>
              <a:rPr lang="fr-FR" dirty="0" smtClean="0"/>
              <a:t>: </a:t>
            </a:r>
          </a:p>
          <a:p>
            <a:pPr>
              <a:buNone/>
            </a:pPr>
            <a:r>
              <a:rPr lang="fr-FR" dirty="0" smtClean="0"/>
              <a:t> I</a:t>
            </a:r>
            <a:r>
              <a:rPr lang="fr-FR" dirty="0" smtClean="0"/>
              <a:t>mportance </a:t>
            </a:r>
            <a:r>
              <a:rPr lang="fr-FR" dirty="0" smtClean="0"/>
              <a:t>variable, diffus, homogène, élastique, vasculaire (</a:t>
            </a:r>
            <a:r>
              <a:rPr lang="fr-FR" dirty="0" smtClean="0"/>
              <a:t>présence d'un </a:t>
            </a:r>
            <a:r>
              <a:rPr lang="fr-FR" dirty="0" smtClean="0"/>
              <a:t>souffle à l'auscultation de la thyroïde) 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3450" y="2548731"/>
            <a:ext cx="3848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Maladie de Basedow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Ophtalmopathie</a:t>
            </a:r>
            <a:r>
              <a:rPr lang="fr-FR" b="1" dirty="0" smtClean="0"/>
              <a:t> :</a:t>
            </a:r>
          </a:p>
          <a:p>
            <a:pPr>
              <a:buNone/>
            </a:pPr>
            <a:endParaRPr lang="fr-FR" b="1" dirty="0" smtClean="0"/>
          </a:p>
          <a:p>
            <a:pPr>
              <a:buFontTx/>
              <a:buChar char="-"/>
            </a:pPr>
            <a:r>
              <a:rPr lang="fr-FR" dirty="0" smtClean="0"/>
              <a:t>Inconstante ( </a:t>
            </a:r>
            <a:r>
              <a:rPr lang="fr-FR" b="1" dirty="0" smtClean="0"/>
              <a:t>Fumeurs+++)</a:t>
            </a:r>
          </a:p>
          <a:p>
            <a:pPr>
              <a:buFontTx/>
              <a:buChar char="-"/>
            </a:pPr>
            <a:r>
              <a:rPr lang="fr-FR" b="1" dirty="0" smtClean="0"/>
              <a:t>I</a:t>
            </a:r>
            <a:r>
              <a:rPr lang="fr-FR" b="1" dirty="0" smtClean="0"/>
              <a:t>nflammation</a:t>
            </a:r>
            <a:r>
              <a:rPr lang="fr-FR" dirty="0" smtClean="0"/>
              <a:t> </a:t>
            </a:r>
            <a:r>
              <a:rPr lang="fr-FR" dirty="0" smtClean="0"/>
              <a:t>des muscles </a:t>
            </a:r>
            <a:r>
              <a:rPr lang="fr-FR" dirty="0" smtClean="0"/>
              <a:t>orbitaires, </a:t>
            </a:r>
            <a:r>
              <a:rPr lang="fr-FR" dirty="0" smtClean="0"/>
              <a:t>des tissus péri-oculaires </a:t>
            </a:r>
            <a:r>
              <a:rPr lang="fr-FR" dirty="0" smtClean="0"/>
              <a:t>et de </a:t>
            </a:r>
            <a:r>
              <a:rPr lang="fr-FR" dirty="0" smtClean="0"/>
              <a:t>la graisse </a:t>
            </a:r>
            <a:r>
              <a:rPr lang="fr-FR" dirty="0" smtClean="0"/>
              <a:t>rétro-orbitaire.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S</a:t>
            </a:r>
            <a:r>
              <a:rPr lang="fr-FR" dirty="0" smtClean="0"/>
              <a:t>ans </a:t>
            </a:r>
            <a:r>
              <a:rPr lang="fr-FR" dirty="0" smtClean="0"/>
              <a:t>relation avec le degré de </a:t>
            </a:r>
            <a:r>
              <a:rPr lang="fr-FR" dirty="0" smtClean="0"/>
              <a:t>thyrotoxicose.  </a:t>
            </a:r>
          </a:p>
          <a:p>
            <a:pPr>
              <a:buFontTx/>
              <a:buChar char="-"/>
            </a:pPr>
            <a:r>
              <a:rPr lang="fr-FR" dirty="0" smtClean="0"/>
              <a:t>Liée </a:t>
            </a:r>
            <a:r>
              <a:rPr lang="fr-FR" dirty="0" smtClean="0"/>
              <a:t>à la présence </a:t>
            </a:r>
            <a:r>
              <a:rPr lang="fr-FR" b="1" dirty="0" smtClean="0"/>
              <a:t>d'anticorps </a:t>
            </a:r>
            <a:r>
              <a:rPr lang="fr-FR" b="1" dirty="0" err="1" smtClean="0"/>
              <a:t>antirécepteurs</a:t>
            </a:r>
            <a:r>
              <a:rPr lang="fr-FR" b="1" dirty="0" smtClean="0"/>
              <a:t> de </a:t>
            </a:r>
            <a:r>
              <a:rPr lang="fr-FR" b="1" dirty="0" smtClean="0"/>
              <a:t>la </a:t>
            </a:r>
            <a:r>
              <a:rPr lang="fr-FR" b="1" dirty="0" smtClean="0"/>
              <a:t>TSH</a:t>
            </a:r>
            <a:r>
              <a:rPr lang="fr-FR" dirty="0" smtClean="0"/>
              <a:t>. </a:t>
            </a:r>
          </a:p>
          <a:p>
            <a:pPr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Peut </a:t>
            </a:r>
            <a:r>
              <a:rPr lang="fr-FR" dirty="0" smtClean="0"/>
              <a:t>précéder, accompagner ou suivre la thyrotoxicose</a:t>
            </a:r>
            <a:endParaRPr lang="fr-FR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56185"/>
            <a:ext cx="4038600" cy="281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Maladie de Basedow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b="1" dirty="0" smtClean="0"/>
              <a:t>Manifestations ophtalmologiques: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Rétraction </a:t>
            </a:r>
            <a:r>
              <a:rPr lang="fr-FR" b="1" dirty="0" smtClean="0">
                <a:solidFill>
                  <a:srgbClr val="FF0000"/>
                </a:solidFill>
              </a:rPr>
              <a:t>palpébrale </a:t>
            </a:r>
            <a:r>
              <a:rPr lang="fr-FR" dirty="0" smtClean="0"/>
              <a:t>et/ou une asynergie </a:t>
            </a:r>
            <a:r>
              <a:rPr lang="fr-FR" dirty="0" err="1" smtClean="0"/>
              <a:t>occulopalpébrale</a:t>
            </a:r>
            <a:r>
              <a:rPr lang="fr-FR" dirty="0" smtClean="0"/>
              <a:t>.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S</a:t>
            </a:r>
            <a:r>
              <a:rPr lang="fr-FR" b="1" dirty="0" smtClean="0">
                <a:solidFill>
                  <a:srgbClr val="FF0000"/>
                </a:solidFill>
              </a:rPr>
              <a:t>ignes </a:t>
            </a:r>
            <a:r>
              <a:rPr lang="fr-FR" b="1" dirty="0" smtClean="0">
                <a:solidFill>
                  <a:srgbClr val="FF0000"/>
                </a:solidFill>
              </a:rPr>
              <a:t>inflammatoires </a:t>
            </a:r>
            <a:r>
              <a:rPr lang="fr-FR" dirty="0" smtClean="0"/>
              <a:t>: hyperhémie conjonctivale </a:t>
            </a:r>
            <a:r>
              <a:rPr lang="fr-FR" dirty="0" smtClean="0"/>
              <a:t> larmoiement, picotements, photophobie . 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xophtalmie</a:t>
            </a:r>
            <a:r>
              <a:rPr lang="fr-FR" b="1" dirty="0" smtClean="0"/>
              <a:t> </a:t>
            </a:r>
            <a:r>
              <a:rPr lang="fr-FR" dirty="0" smtClean="0"/>
              <a:t>, réductible dans </a:t>
            </a:r>
            <a:r>
              <a:rPr lang="fr-FR" dirty="0" smtClean="0"/>
              <a:t>les formes non </a:t>
            </a:r>
            <a:r>
              <a:rPr lang="fr-FR" dirty="0" smtClean="0"/>
              <a:t>compliquées.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Œdème </a:t>
            </a:r>
            <a:r>
              <a:rPr lang="fr-FR" dirty="0" smtClean="0"/>
              <a:t>des </a:t>
            </a:r>
            <a:r>
              <a:rPr lang="fr-FR" dirty="0" smtClean="0"/>
              <a:t>paupières. </a:t>
            </a:r>
          </a:p>
          <a:p>
            <a:pPr>
              <a:buFontTx/>
              <a:buChar char="-"/>
            </a:pPr>
            <a:r>
              <a:rPr lang="fr-FR" dirty="0" smtClean="0"/>
              <a:t>I</a:t>
            </a:r>
            <a:r>
              <a:rPr lang="fr-FR" dirty="0" smtClean="0"/>
              <a:t>nflammation </a:t>
            </a:r>
            <a:r>
              <a:rPr lang="fr-FR" dirty="0" smtClean="0"/>
              <a:t>de la conjonctive avec </a:t>
            </a:r>
            <a:r>
              <a:rPr lang="fr-FR" dirty="0" err="1" smtClean="0"/>
              <a:t>chémosis</a:t>
            </a:r>
            <a:r>
              <a:rPr lang="fr-FR" dirty="0" smtClean="0"/>
              <a:t>. </a:t>
            </a:r>
          </a:p>
          <a:p>
            <a:pPr>
              <a:buFontTx/>
              <a:buChar char="-"/>
            </a:pPr>
            <a:r>
              <a:rPr lang="fr-FR" dirty="0" smtClean="0"/>
              <a:t>L</a:t>
            </a:r>
            <a:r>
              <a:rPr lang="fr-FR" dirty="0" smtClean="0"/>
              <a:t>imitation </a:t>
            </a:r>
            <a:r>
              <a:rPr lang="fr-FR" dirty="0" smtClean="0"/>
              <a:t>du mouvement du regard par atteinte d'un ou plusieurs muscles, </a:t>
            </a:r>
            <a:r>
              <a:rPr lang="fr-FR" dirty="0" smtClean="0"/>
              <a:t>pouvant occasionner </a:t>
            </a:r>
            <a:r>
              <a:rPr lang="fr-FR" dirty="0" smtClean="0"/>
              <a:t>une diplopie</a:t>
            </a:r>
            <a:r>
              <a:rPr lang="fr-FR" dirty="0" smtClean="0"/>
              <a:t>.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L'</a:t>
            </a:r>
            <a:r>
              <a:rPr lang="fr-FR" b="1" dirty="0" err="1" smtClean="0">
                <a:solidFill>
                  <a:srgbClr val="FF0000"/>
                </a:solidFill>
              </a:rPr>
              <a:t>orbitopathie</a:t>
            </a:r>
            <a:r>
              <a:rPr lang="fr-FR" b="1" dirty="0" smtClean="0">
                <a:solidFill>
                  <a:srgbClr val="FF0000"/>
                </a:solidFill>
              </a:rPr>
              <a:t> basedowienne peut mettre en jeu le </a:t>
            </a:r>
            <a:r>
              <a:rPr lang="fr-FR" b="1" smtClean="0">
                <a:solidFill>
                  <a:srgbClr val="FF0000"/>
                </a:solidFill>
              </a:rPr>
              <a:t>pronostic </a:t>
            </a:r>
            <a:r>
              <a:rPr lang="fr-FR" b="1" smtClean="0">
                <a:solidFill>
                  <a:srgbClr val="FF0000"/>
                </a:solidFill>
              </a:rPr>
              <a:t>visuel+++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14554"/>
            <a:ext cx="35718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Maladie de Basedow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Diagnostic:</a:t>
            </a:r>
          </a:p>
          <a:p>
            <a:pPr>
              <a:buFontTx/>
              <a:buChar char="-"/>
            </a:pPr>
            <a:r>
              <a:rPr lang="fr-FR" sz="2100" dirty="0" smtClean="0"/>
              <a:t>Dosage des </a:t>
            </a:r>
            <a:r>
              <a:rPr lang="fr-FR" sz="2100" b="1" dirty="0" smtClean="0">
                <a:solidFill>
                  <a:srgbClr val="FF0000"/>
                </a:solidFill>
              </a:rPr>
              <a:t>TRAK ( AC anti récepteurs de la TSH)+++</a:t>
            </a:r>
          </a:p>
          <a:p>
            <a:pPr>
              <a:buFontTx/>
              <a:buChar char="-"/>
            </a:pPr>
            <a:endParaRPr lang="fr-FR" sz="21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2100" b="1" dirty="0" smtClean="0"/>
              <a:t>Scintigraphie thyroïdienne</a:t>
            </a:r>
            <a:r>
              <a:rPr lang="fr-FR" sz="2100" dirty="0" smtClean="0"/>
              <a:t>: ( si TRAK basse, dosage non disponible, diagnostic douteux): </a:t>
            </a:r>
            <a:r>
              <a:rPr lang="fr-FR" sz="2100" b="1" dirty="0" smtClean="0"/>
              <a:t>Hyperfixation diffuse et homogène </a:t>
            </a:r>
          </a:p>
          <a:p>
            <a:pPr>
              <a:buFontTx/>
              <a:buChar char="-"/>
            </a:pPr>
            <a:endParaRPr lang="fr-FR" sz="2100" b="1" dirty="0" smtClean="0"/>
          </a:p>
          <a:p>
            <a:pPr>
              <a:buFontTx/>
              <a:buChar char="-"/>
            </a:pPr>
            <a:r>
              <a:rPr lang="fr-FR" sz="2100" dirty="0" smtClean="0"/>
              <a:t>Echographie thyroïdienne: </a:t>
            </a:r>
            <a:r>
              <a:rPr lang="fr-FR" sz="2100" dirty="0" smtClean="0"/>
              <a:t>glande globalement </a:t>
            </a:r>
            <a:r>
              <a:rPr lang="fr-FR" sz="2100" dirty="0" err="1" smtClean="0"/>
              <a:t>hypoéchogène</a:t>
            </a:r>
            <a:r>
              <a:rPr lang="fr-FR" sz="2100" dirty="0" smtClean="0"/>
              <a:t> et très vascularisée</a:t>
            </a:r>
            <a:r>
              <a:rPr lang="fr-FR" sz="2100" dirty="0" smtClean="0"/>
              <a:t>. Permet aussi de rechercher un nodule associé. </a:t>
            </a:r>
            <a:endParaRPr lang="fr-FR" sz="21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791494"/>
            <a:ext cx="3905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Nodules thyroïdiens </a:t>
            </a:r>
            <a:r>
              <a:rPr lang="fr-FR" b="1" dirty="0" err="1" smtClean="0"/>
              <a:t>hypersécrétants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Ces </a:t>
            </a:r>
            <a:r>
              <a:rPr lang="fr-FR" dirty="0" smtClean="0"/>
              <a:t>nodules </a:t>
            </a:r>
            <a:r>
              <a:rPr lang="fr-FR" dirty="0" smtClean="0"/>
              <a:t>constituent la première cause d'hyperthyroïdie chez </a:t>
            </a:r>
            <a:r>
              <a:rPr lang="fr-FR" b="1" dirty="0" smtClean="0"/>
              <a:t>le sujet </a:t>
            </a:r>
            <a:r>
              <a:rPr lang="fr-FR" b="1" dirty="0" smtClean="0"/>
              <a:t>âgé. </a:t>
            </a:r>
            <a:endParaRPr lang="fr-FR" b="1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Ils </a:t>
            </a:r>
            <a:r>
              <a:rPr lang="fr-FR" dirty="0" smtClean="0"/>
              <a:t>se traduisent par un syndrome de thyrotoxicose pur, sans atteinte oculaire.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Il n'est pas </a:t>
            </a:r>
            <a:r>
              <a:rPr lang="fr-FR" dirty="0" smtClean="0"/>
              <a:t>rare qu'ils soient révélés par une </a:t>
            </a:r>
            <a:r>
              <a:rPr lang="fr-FR" b="1" dirty="0" smtClean="0"/>
              <a:t>complication cardiaque.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Goitre </a:t>
            </a:r>
            <a:r>
              <a:rPr lang="fr-FR" b="1" dirty="0" smtClean="0"/>
              <a:t>multi nodulaire </a:t>
            </a:r>
            <a:r>
              <a:rPr lang="fr-FR" b="1" dirty="0" smtClean="0"/>
              <a:t>toxique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400" dirty="0" smtClean="0"/>
              <a:t>Le </a:t>
            </a:r>
            <a:r>
              <a:rPr lang="fr-FR" sz="2400" dirty="0" smtClean="0"/>
              <a:t>GMN toxique </a:t>
            </a:r>
            <a:r>
              <a:rPr lang="fr-FR" sz="2400" dirty="0" smtClean="0"/>
              <a:t>constitue l'évolution naturelle des </a:t>
            </a:r>
            <a:r>
              <a:rPr lang="fr-FR" sz="2400" dirty="0" smtClean="0"/>
              <a:t>GMN anciens.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l'hyperthyroïdie </a:t>
            </a:r>
            <a:r>
              <a:rPr lang="fr-FR" sz="2400" dirty="0" smtClean="0"/>
              <a:t>peut être déclenchée par un apport massif d'iode (examen avec produit </a:t>
            </a:r>
            <a:r>
              <a:rPr lang="fr-FR" sz="2400" dirty="0" smtClean="0"/>
              <a:t>de contraste </a:t>
            </a:r>
            <a:r>
              <a:rPr lang="fr-FR" sz="2400" dirty="0" smtClean="0"/>
              <a:t>iodé, médicament</a:t>
            </a:r>
            <a:r>
              <a:rPr lang="fr-FR" sz="2400" dirty="0" smtClean="0"/>
              <a:t>). 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Examen clinique: goitre </a:t>
            </a:r>
            <a:r>
              <a:rPr lang="fr-FR" sz="2400" dirty="0" err="1" smtClean="0"/>
              <a:t>multinodulaire</a:t>
            </a:r>
            <a:r>
              <a:rPr lang="fr-FR" sz="2400" dirty="0" smtClean="0"/>
              <a:t>. 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Echographie+++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sz="2400" b="1" dirty="0" smtClean="0"/>
              <a:t>Scintigraphie</a:t>
            </a:r>
            <a:r>
              <a:rPr lang="fr-FR" sz="2400" dirty="0" smtClean="0"/>
              <a:t>:  </a:t>
            </a:r>
            <a:r>
              <a:rPr lang="fr-FR" sz="2400" dirty="0" smtClean="0"/>
              <a:t>alternance de plages chaudes et </a:t>
            </a:r>
            <a:r>
              <a:rPr lang="fr-FR" sz="2400" dirty="0" smtClean="0"/>
              <a:t>froides. </a:t>
            </a:r>
            <a:endParaRPr lang="fr-FR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5387" y="2071679"/>
            <a:ext cx="3424265" cy="334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Adénome toxique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E</a:t>
            </a:r>
            <a:r>
              <a:rPr lang="fr-FR" dirty="0" smtClean="0"/>
              <a:t>xamen </a:t>
            </a:r>
            <a:r>
              <a:rPr lang="fr-FR" dirty="0" smtClean="0"/>
              <a:t>clinique permet de palper un nodule </a:t>
            </a:r>
            <a:r>
              <a:rPr lang="fr-FR" dirty="0" smtClean="0"/>
              <a:t>unique.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 Echographie+++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Scintigraphie</a:t>
            </a:r>
            <a:r>
              <a:rPr lang="fr-FR" dirty="0" smtClean="0"/>
              <a:t>:  </a:t>
            </a:r>
            <a:r>
              <a:rPr lang="fr-FR" dirty="0" smtClean="0"/>
              <a:t>nécessaire au diagnostic </a:t>
            </a:r>
            <a:r>
              <a:rPr lang="fr-FR" dirty="0" smtClean="0"/>
              <a:t>: hyperfixation </a:t>
            </a:r>
            <a:r>
              <a:rPr lang="fr-FR" dirty="0" smtClean="0"/>
              <a:t>de l'isotope au niveau du </a:t>
            </a:r>
            <a:r>
              <a:rPr lang="fr-FR" dirty="0" smtClean="0"/>
              <a:t>nodule, le </a:t>
            </a:r>
            <a:r>
              <a:rPr lang="fr-FR" dirty="0" smtClean="0"/>
              <a:t>reste du parenchyme est </a:t>
            </a:r>
            <a:r>
              <a:rPr lang="fr-FR" b="1" dirty="0" smtClean="0"/>
              <a:t>hypo fixant ou </a:t>
            </a:r>
            <a:r>
              <a:rPr lang="fr-FR" b="1" dirty="0" smtClean="0"/>
              <a:t>froid </a:t>
            </a:r>
            <a:r>
              <a:rPr lang="fr-FR" b="1" dirty="0" smtClean="0"/>
              <a:t>ou </a:t>
            </a:r>
            <a:r>
              <a:rPr lang="fr-FR" b="1" dirty="0" smtClean="0"/>
              <a:t>« éteint </a:t>
            </a:r>
            <a:r>
              <a:rPr lang="fr-FR" b="1" dirty="0" smtClean="0"/>
              <a:t>» </a:t>
            </a:r>
            <a:r>
              <a:rPr lang="fr-FR" dirty="0" smtClean="0"/>
              <a:t>( en </a:t>
            </a:r>
            <a:r>
              <a:rPr lang="fr-FR" dirty="0" smtClean="0"/>
              <a:t>raison de la diminution de la </a:t>
            </a:r>
            <a:r>
              <a:rPr lang="fr-FR" dirty="0" smtClean="0"/>
              <a:t>TSH).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95862" y="2143117"/>
            <a:ext cx="3651123" cy="317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Etiologies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b="1" dirty="0" smtClean="0"/>
              <a:t>Autres hyperthyroïdies: 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Thyrotoxicose iatrogène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Iode ( produits de contrast</a:t>
            </a:r>
            <a:r>
              <a:rPr lang="fr-FR" dirty="0" smtClean="0">
                <a:solidFill>
                  <a:srgbClr val="FF0000"/>
                </a:solidFill>
              </a:rPr>
              <a:t>e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Amiodarone</a:t>
            </a:r>
            <a:r>
              <a:rPr lang="fr-FR" dirty="0" smtClean="0">
                <a:solidFill>
                  <a:srgbClr val="FF0000"/>
                </a:solidFill>
              </a:rPr>
              <a:t>), Immun modulateurs ( Interféron)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F</a:t>
            </a:r>
            <a:r>
              <a:rPr lang="fr-FR" b="1" dirty="0" smtClean="0"/>
              <a:t>actice </a:t>
            </a:r>
            <a:r>
              <a:rPr lang="fr-FR" dirty="0" smtClean="0">
                <a:solidFill>
                  <a:srgbClr val="FF0000"/>
                </a:solidFill>
              </a:rPr>
              <a:t>(Hormones thyroïdiennes): </a:t>
            </a:r>
            <a:r>
              <a:rPr lang="fr-FR" dirty="0" smtClean="0"/>
              <a:t>Tg effondrée et </a:t>
            </a:r>
            <a:r>
              <a:rPr lang="fr-FR" dirty="0" err="1" smtClean="0"/>
              <a:t>Scinti</a:t>
            </a:r>
            <a:r>
              <a:rPr lang="fr-FR" dirty="0" smtClean="0"/>
              <a:t> blanche. 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Thyroïdites </a:t>
            </a:r>
            <a:r>
              <a:rPr lang="fr-FR" dirty="0" smtClean="0"/>
              <a:t>( Phase </a:t>
            </a:r>
            <a:r>
              <a:rPr lang="fr-FR" dirty="0" smtClean="0"/>
              <a:t>initial):</a:t>
            </a:r>
            <a:r>
              <a:rPr lang="fr-FR" dirty="0" smtClean="0">
                <a:solidFill>
                  <a:srgbClr val="FF0000"/>
                </a:solidFill>
              </a:rPr>
              <a:t>Thyroïdite </a:t>
            </a:r>
            <a:r>
              <a:rPr lang="fr-FR" dirty="0" smtClean="0">
                <a:solidFill>
                  <a:srgbClr val="FF0000"/>
                </a:solidFill>
              </a:rPr>
              <a:t>du post </a:t>
            </a:r>
            <a:r>
              <a:rPr lang="fr-FR" dirty="0" err="1" smtClean="0">
                <a:solidFill>
                  <a:srgbClr val="FF0000"/>
                </a:solidFill>
              </a:rPr>
              <a:t>partum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FF0000"/>
                </a:solidFill>
              </a:rPr>
              <a:t>Hashimoto</a:t>
            </a:r>
            <a:r>
              <a:rPr lang="fr-FR" dirty="0" smtClean="0"/>
              <a:t> ( Rarement) : ( AC TPO+++, TRAK-), </a:t>
            </a:r>
            <a:r>
              <a:rPr lang="fr-FR" dirty="0" smtClean="0">
                <a:solidFill>
                  <a:srgbClr val="FF0000"/>
                </a:solidFill>
              </a:rPr>
              <a:t>De </a:t>
            </a:r>
            <a:r>
              <a:rPr lang="fr-FR" dirty="0" err="1" smtClean="0">
                <a:solidFill>
                  <a:srgbClr val="FF0000"/>
                </a:solidFill>
              </a:rPr>
              <a:t>Quervain</a:t>
            </a:r>
            <a:r>
              <a:rPr lang="fr-FR" dirty="0" smtClean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Hyperthyroïdie gestationnelle transitoire . 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Causes rare: Adénome thyréotrope, résistance aux hormones thyroïdienne ( TSH inadaptée, normale ou élevée), goitre ovarien.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Traitement</a:t>
            </a:r>
            <a:br>
              <a:rPr lang="fr-FR" b="1" dirty="0" smtClean="0"/>
            </a:br>
            <a:r>
              <a:rPr lang="fr-FR" b="1" dirty="0" smtClean="0"/>
              <a:t>Moyens thérapeutiques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Moyens non spécifiques</a:t>
            </a:r>
            <a:r>
              <a:rPr lang="fr-FR" sz="2400" b="1" dirty="0" smtClean="0"/>
              <a:t>: </a:t>
            </a:r>
            <a:r>
              <a:rPr lang="fr-FR" sz="2400" dirty="0" smtClean="0"/>
              <a:t>Repos, B bloquant </a:t>
            </a:r>
            <a:r>
              <a:rPr lang="fr-FR" sz="2400" dirty="0" smtClean="0"/>
              <a:t>(</a:t>
            </a:r>
            <a:r>
              <a:rPr lang="fr-FR" sz="2400" dirty="0" err="1" smtClean="0"/>
              <a:t>Avlocardyl</a:t>
            </a:r>
            <a:r>
              <a:rPr lang="fr-FR" sz="2400" dirty="0" smtClean="0"/>
              <a:t>®), sédatifs, contraception chez la jeune femme. </a:t>
            </a:r>
          </a:p>
          <a:p>
            <a:pPr>
              <a:buNone/>
            </a:pPr>
            <a:endParaRPr lang="fr-FR" sz="2400" b="1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Antithyroïdiens de synthèses ( ATS): </a:t>
            </a:r>
            <a:endParaRPr lang="fr-FR" sz="2400" dirty="0" smtClean="0">
              <a:solidFill>
                <a:srgbClr val="FF0000"/>
              </a:solidFill>
            </a:endParaRPr>
          </a:p>
          <a:p>
            <a:pPr lvl="1"/>
            <a:r>
              <a:rPr lang="fr-FR" sz="2000" b="1" dirty="0" err="1" smtClean="0"/>
              <a:t>Méthimazole</a:t>
            </a:r>
            <a:r>
              <a:rPr lang="fr-FR" sz="2000" b="1" dirty="0" smtClean="0"/>
              <a:t> et apparentés </a:t>
            </a:r>
            <a:r>
              <a:rPr lang="fr-FR" sz="2000" dirty="0" smtClean="0"/>
              <a:t>:  </a:t>
            </a:r>
            <a:r>
              <a:rPr lang="fr-FR" sz="2000" dirty="0" err="1" smtClean="0"/>
              <a:t>C</a:t>
            </a:r>
            <a:r>
              <a:rPr lang="fr-FR" sz="2000" dirty="0" err="1" smtClean="0"/>
              <a:t>arbimazole</a:t>
            </a:r>
            <a:r>
              <a:rPr lang="fr-FR" sz="2000" dirty="0" smtClean="0"/>
              <a:t> </a:t>
            </a:r>
            <a:r>
              <a:rPr lang="fr-FR" sz="2000" dirty="0" smtClean="0"/>
              <a:t>(</a:t>
            </a:r>
            <a:r>
              <a:rPr lang="fr-FR" sz="2000" dirty="0" err="1" smtClean="0"/>
              <a:t>Néomercazole</a:t>
            </a:r>
            <a:r>
              <a:rPr lang="fr-FR" sz="2000" dirty="0" smtClean="0"/>
              <a:t>®), </a:t>
            </a:r>
            <a:r>
              <a:rPr lang="fr-FR" sz="2000" dirty="0" err="1" smtClean="0"/>
              <a:t>méthimazole</a:t>
            </a:r>
            <a:r>
              <a:rPr lang="fr-FR" sz="2000" dirty="0" smtClean="0"/>
              <a:t> </a:t>
            </a:r>
            <a:r>
              <a:rPr lang="fr-FR" sz="2000" dirty="0" smtClean="0"/>
              <a:t>(</a:t>
            </a:r>
            <a:r>
              <a:rPr lang="fr-FR" sz="2000" dirty="0" err="1" smtClean="0"/>
              <a:t>Thyrozol</a:t>
            </a:r>
            <a:r>
              <a:rPr lang="fr-FR" sz="2000" dirty="0" smtClean="0"/>
              <a:t>®).</a:t>
            </a:r>
          </a:p>
          <a:p>
            <a:pPr lvl="1"/>
            <a:r>
              <a:rPr lang="fr-FR" sz="2000" b="1" dirty="0" smtClean="0"/>
              <a:t>Thio-uraciles</a:t>
            </a:r>
            <a:r>
              <a:rPr lang="fr-FR" sz="2000" dirty="0" smtClean="0"/>
              <a:t> :  </a:t>
            </a:r>
            <a:r>
              <a:rPr lang="fr-FR" sz="2000" dirty="0" err="1" smtClean="0"/>
              <a:t>Propylthio</a:t>
            </a:r>
            <a:r>
              <a:rPr lang="fr-FR" sz="2000" dirty="0" smtClean="0"/>
              <a:t>-uracile </a:t>
            </a:r>
            <a:r>
              <a:rPr lang="fr-FR" sz="2000" dirty="0" smtClean="0"/>
              <a:t>(</a:t>
            </a:r>
            <a:r>
              <a:rPr lang="fr-FR" sz="2000" dirty="0" err="1" smtClean="0"/>
              <a:t>Propylex</a:t>
            </a:r>
            <a:r>
              <a:rPr lang="fr-FR" sz="2000" dirty="0" smtClean="0"/>
              <a:t>®),  </a:t>
            </a:r>
            <a:r>
              <a:rPr lang="fr-FR" sz="2000" dirty="0" err="1" smtClean="0"/>
              <a:t>benzylthio</a:t>
            </a:r>
            <a:r>
              <a:rPr lang="fr-FR" sz="2000" dirty="0" smtClean="0"/>
              <a:t>-uracile (</a:t>
            </a:r>
            <a:r>
              <a:rPr lang="fr-FR" sz="2000" dirty="0" err="1" smtClean="0"/>
              <a:t>Basdène</a:t>
            </a:r>
            <a:r>
              <a:rPr lang="fr-FR" sz="2000" dirty="0" smtClean="0"/>
              <a:t>®).</a:t>
            </a:r>
          </a:p>
          <a:p>
            <a:pPr lvl="1"/>
            <a:r>
              <a:rPr lang="fr-FR" sz="2000" dirty="0" smtClean="0"/>
              <a:t>Risque d’</a:t>
            </a:r>
            <a:r>
              <a:rPr lang="fr-FR" sz="2000" dirty="0" err="1" smtClean="0"/>
              <a:t>Aggranulocytose</a:t>
            </a:r>
            <a:r>
              <a:rPr lang="fr-FR" sz="2000" dirty="0" smtClean="0"/>
              <a:t> ( rare, moins de 0,1%, surveillance FNS)</a:t>
            </a:r>
          </a:p>
          <a:p>
            <a:pPr lvl="1">
              <a:buNone/>
            </a:pPr>
            <a:endParaRPr lang="fr-FR" sz="2000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Chirurgie:</a:t>
            </a:r>
            <a:r>
              <a:rPr lang="fr-FR" sz="2400" b="1" dirty="0" smtClean="0"/>
              <a:t> </a:t>
            </a:r>
            <a:r>
              <a:rPr lang="fr-FR" sz="2400" dirty="0" smtClean="0"/>
              <a:t>Thyroïdectomie totale ( en </a:t>
            </a:r>
            <a:r>
              <a:rPr lang="fr-FR" sz="2400" dirty="0" err="1" smtClean="0"/>
              <a:t>Euthyro</a:t>
            </a:r>
            <a:r>
              <a:rPr lang="fr-FR" sz="2400" dirty="0" err="1" smtClean="0"/>
              <a:t>ïdie</a:t>
            </a:r>
            <a:r>
              <a:rPr lang="fr-FR" sz="2400" dirty="0" smtClean="0"/>
              <a:t>)</a:t>
            </a:r>
            <a:r>
              <a:rPr lang="fr-FR" sz="2400" dirty="0" smtClean="0"/>
              <a:t> après préparation médicale) Basedow et GMN toxique, peut être partielle pour un Adénome toxique.  </a:t>
            </a:r>
          </a:p>
          <a:p>
            <a:pPr>
              <a:buNone/>
            </a:pPr>
            <a:endParaRPr lang="fr-FR" sz="2400" b="1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Iode radioactif ( I 131): </a:t>
            </a:r>
            <a:r>
              <a:rPr lang="fr-FR" sz="2400" dirty="0" smtClean="0"/>
              <a:t>détruit </a:t>
            </a:r>
            <a:r>
              <a:rPr lang="fr-FR" sz="2400" dirty="0" smtClean="0"/>
              <a:t>la thyroïde ou les zones hyperactives par </a:t>
            </a:r>
            <a:r>
              <a:rPr lang="fr-FR" sz="2400" dirty="0" smtClean="0"/>
              <a:t>irradiation interne </a:t>
            </a:r>
            <a:r>
              <a:rPr lang="fr-FR" sz="2400" dirty="0" smtClean="0"/>
              <a:t>ciblée</a:t>
            </a:r>
            <a:r>
              <a:rPr lang="fr-FR" sz="2400" dirty="0" smtClean="0"/>
              <a:t>. Contre indiquée chez la femme enceinte ( contraception pendant au moins 6mois après)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Introduction</a:t>
            </a:r>
          </a:p>
          <a:p>
            <a:pPr lvl="0"/>
            <a:r>
              <a:rPr lang="fr-FR" dirty="0"/>
              <a:t>Diagnostic clinique</a:t>
            </a:r>
          </a:p>
          <a:p>
            <a:pPr lvl="0"/>
            <a:r>
              <a:rPr lang="fr-FR" dirty="0"/>
              <a:t>Examens complémentaires </a:t>
            </a:r>
          </a:p>
          <a:p>
            <a:pPr lvl="0"/>
            <a:r>
              <a:rPr lang="fr-FR" dirty="0"/>
              <a:t>Etiologies</a:t>
            </a:r>
          </a:p>
          <a:p>
            <a:pPr lvl="0"/>
            <a:r>
              <a:rPr lang="fr-FR" dirty="0"/>
              <a:t>Formes cliniques</a:t>
            </a:r>
          </a:p>
          <a:p>
            <a:pPr lvl="0"/>
            <a:r>
              <a:rPr lang="fr-FR" dirty="0"/>
              <a:t>Traitement 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Traitement </a:t>
            </a:r>
            <a:br>
              <a:rPr lang="fr-FR" b="1" dirty="0" smtClean="0"/>
            </a:br>
            <a:r>
              <a:rPr lang="fr-FR" b="1" dirty="0" smtClean="0"/>
              <a:t>Indications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Les thyrotoxicoses sont habituellement traitées en </a:t>
            </a:r>
            <a:r>
              <a:rPr lang="fr-FR" dirty="0" smtClean="0"/>
              <a:t>ambulatoire.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Situations urgentes </a:t>
            </a:r>
            <a:r>
              <a:rPr lang="fr-FR" dirty="0" smtClean="0"/>
              <a:t>nécessitant une prise en charge immédiate, voire une </a:t>
            </a:r>
            <a:r>
              <a:rPr lang="fr-FR" dirty="0" smtClean="0"/>
              <a:t>hospitalisation: </a:t>
            </a:r>
          </a:p>
          <a:p>
            <a:pPr lvl="1"/>
            <a:r>
              <a:rPr lang="fr-FR" dirty="0" smtClean="0"/>
              <a:t> C</a:t>
            </a:r>
            <a:r>
              <a:rPr lang="fr-FR" dirty="0" smtClean="0"/>
              <a:t>rise </a:t>
            </a:r>
            <a:r>
              <a:rPr lang="fr-FR" dirty="0" smtClean="0"/>
              <a:t>aiguë </a:t>
            </a:r>
            <a:r>
              <a:rPr lang="fr-FR" dirty="0" err="1" smtClean="0"/>
              <a:t>thyrotoxique</a:t>
            </a:r>
            <a:r>
              <a:rPr lang="fr-FR" dirty="0" smtClean="0"/>
              <a:t>.  </a:t>
            </a:r>
            <a:endParaRPr lang="fr-FR" dirty="0" smtClean="0"/>
          </a:p>
          <a:p>
            <a:pPr lvl="1"/>
            <a:r>
              <a:rPr lang="fr-FR" dirty="0" smtClean="0"/>
              <a:t> Cardiothyréose </a:t>
            </a:r>
            <a:r>
              <a:rPr lang="fr-FR" dirty="0" smtClean="0"/>
              <a:t>chez une personne âgée ou atteinte de maladie </a:t>
            </a:r>
            <a:r>
              <a:rPr lang="fr-FR" dirty="0" smtClean="0"/>
              <a:t>cardiaque. </a:t>
            </a:r>
            <a:endParaRPr lang="fr-FR" dirty="0" smtClean="0"/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Orbitopathie</a:t>
            </a:r>
            <a:r>
              <a:rPr lang="fr-FR" dirty="0" smtClean="0"/>
              <a:t> maligne. </a:t>
            </a:r>
            <a:endParaRPr lang="fr-FR" dirty="0" smtClean="0"/>
          </a:p>
          <a:p>
            <a:pPr lvl="1"/>
            <a:r>
              <a:rPr lang="fr-FR" dirty="0" smtClean="0"/>
              <a:t> F</a:t>
            </a:r>
            <a:r>
              <a:rPr lang="fr-FR" dirty="0" smtClean="0"/>
              <a:t>orme </a:t>
            </a:r>
            <a:r>
              <a:rPr lang="fr-FR" dirty="0" err="1" smtClean="0"/>
              <a:t>cachectisante</a:t>
            </a:r>
            <a:r>
              <a:rPr lang="fr-FR" dirty="0" smtClean="0"/>
              <a:t> du vieillard.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Traitement </a:t>
            </a:r>
            <a:br>
              <a:rPr lang="fr-FR" b="1" dirty="0" smtClean="0"/>
            </a:br>
            <a:r>
              <a:rPr lang="fr-FR" b="1" dirty="0" smtClean="0"/>
              <a:t>Indications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Les indications dépendent de l’étiologie.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Maladie de Basedow: </a:t>
            </a:r>
          </a:p>
          <a:p>
            <a:r>
              <a:rPr lang="fr-FR" b="1" dirty="0" smtClean="0"/>
              <a:t>Le traitement médical </a:t>
            </a:r>
            <a:r>
              <a:rPr lang="fr-FR" dirty="0" smtClean="0"/>
              <a:t>est souvent proposé en première </a:t>
            </a:r>
            <a:r>
              <a:rPr lang="fr-FR" dirty="0" smtClean="0"/>
              <a:t>intention. Il </a:t>
            </a:r>
            <a:r>
              <a:rPr lang="fr-FR" dirty="0" smtClean="0"/>
              <a:t>doit être poursuivi 12 à 18 mois</a:t>
            </a:r>
            <a:r>
              <a:rPr lang="fr-FR" dirty="0" smtClean="0"/>
              <a:t>.</a:t>
            </a:r>
          </a:p>
          <a:p>
            <a:r>
              <a:rPr lang="fr-FR" dirty="0" smtClean="0"/>
              <a:t>Dose minimale efficace ou Block and replace ( Association avec </a:t>
            </a:r>
            <a:r>
              <a:rPr lang="fr-FR" dirty="0" err="1" smtClean="0"/>
              <a:t>Levothyroxine</a:t>
            </a:r>
            <a:r>
              <a:rPr lang="fr-FR" dirty="0" smtClean="0"/>
              <a:t> .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Si une rechute survient, on propose souvent </a:t>
            </a:r>
            <a:r>
              <a:rPr lang="fr-FR" b="1" dirty="0" smtClean="0"/>
              <a:t>un traitement radical</a:t>
            </a:r>
            <a:r>
              <a:rPr lang="fr-FR" dirty="0" smtClean="0"/>
              <a:t>, soit par </a:t>
            </a:r>
            <a:r>
              <a:rPr lang="fr-FR" b="1" dirty="0" smtClean="0"/>
              <a:t>chirurgie</a:t>
            </a:r>
            <a:r>
              <a:rPr lang="fr-FR" dirty="0" smtClean="0"/>
              <a:t> en cas </a:t>
            </a:r>
            <a:r>
              <a:rPr lang="fr-FR" dirty="0" smtClean="0"/>
              <a:t>de gros </a:t>
            </a:r>
            <a:r>
              <a:rPr lang="fr-FR" dirty="0" smtClean="0"/>
              <a:t>goitre, soit par </a:t>
            </a:r>
            <a:r>
              <a:rPr lang="fr-FR" b="1" dirty="0" smtClean="0"/>
              <a:t>radio-iode</a:t>
            </a:r>
            <a:r>
              <a:rPr lang="fr-FR" dirty="0" smtClean="0"/>
              <a:t>, notamment chez les personnes âgées.</a:t>
            </a:r>
          </a:p>
          <a:p>
            <a:r>
              <a:rPr lang="fr-FR" dirty="0" smtClean="0"/>
              <a:t>Dans tous les cas, </a:t>
            </a:r>
            <a:r>
              <a:rPr lang="fr-FR" b="1" dirty="0" smtClean="0"/>
              <a:t>la surveillance </a:t>
            </a:r>
            <a:r>
              <a:rPr lang="fr-FR" dirty="0" smtClean="0"/>
              <a:t>des patients doit être prolongée : des récidives ou une </a:t>
            </a:r>
            <a:r>
              <a:rPr lang="fr-FR" dirty="0" smtClean="0"/>
              <a:t>hypothyroïdie peuvent </a:t>
            </a:r>
            <a:r>
              <a:rPr lang="fr-FR" dirty="0" smtClean="0"/>
              <a:t>survenir des années après l'épisode initial.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Traitement </a:t>
            </a:r>
            <a:br>
              <a:rPr lang="fr-FR" b="1" dirty="0" smtClean="0"/>
            </a:br>
            <a:r>
              <a:rPr lang="fr-FR" b="1" dirty="0" smtClean="0"/>
              <a:t>Indications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Adénome toxique et GMN toxique: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 smtClean="0"/>
              <a:t>traitement médical seul ne peut obtenir la guérison (pas de rémission spontanée).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Les traitements possibles sont:</a:t>
            </a:r>
            <a:endParaRPr lang="fr-FR" dirty="0" smtClean="0"/>
          </a:p>
          <a:p>
            <a:pPr lvl="1"/>
            <a:r>
              <a:rPr lang="fr-FR" b="1" dirty="0" smtClean="0"/>
              <a:t>C</a:t>
            </a:r>
            <a:r>
              <a:rPr lang="fr-FR" b="1" dirty="0" smtClean="0"/>
              <a:t>hirurgie</a:t>
            </a:r>
            <a:endParaRPr lang="fr-FR" b="1" dirty="0" smtClean="0"/>
          </a:p>
          <a:p>
            <a:pPr lvl="1"/>
            <a:r>
              <a:rPr lang="fr-FR" b="1" dirty="0" smtClean="0"/>
              <a:t>I</a:t>
            </a:r>
            <a:r>
              <a:rPr lang="fr-FR" b="1" dirty="0" smtClean="0"/>
              <a:t>ode 131I </a:t>
            </a:r>
            <a:r>
              <a:rPr lang="fr-FR" dirty="0" smtClean="0"/>
              <a:t>( si nodule bénin), Le </a:t>
            </a:r>
            <a:r>
              <a:rPr lang="fr-FR" dirty="0" smtClean="0"/>
              <a:t>risque d'hypothyroïdie secondaire est moindre que dans la maladie de </a:t>
            </a:r>
            <a:r>
              <a:rPr lang="fr-FR" dirty="0" smtClean="0"/>
              <a:t>Basedow (le reste </a:t>
            </a:r>
            <a:r>
              <a:rPr lang="fr-FR" dirty="0" smtClean="0"/>
              <a:t>du parenchyme est « éteint » par l'adénome toxique et ne fixe pas l'iode </a:t>
            </a:r>
            <a:r>
              <a:rPr lang="fr-FR" dirty="0" smtClean="0"/>
              <a:t>131I).</a:t>
            </a:r>
          </a:p>
          <a:p>
            <a:pPr lvl="1"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Thyroïdites subaigües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smtClean="0"/>
              <a:t>généralement , traitement symptomatique.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Références 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800" i="1" dirty="0"/>
              <a:t>Endocrinologie, diabétologie et maladies métaboliques, Elsevier Masson, 4</a:t>
            </a:r>
            <a:r>
              <a:rPr lang="fr-FR" sz="2800" i="1" baseline="30000" dirty="0"/>
              <a:t>ème</a:t>
            </a:r>
            <a:r>
              <a:rPr lang="fr-FR" sz="2800" i="1" dirty="0"/>
              <a:t> édition 2019</a:t>
            </a:r>
            <a:r>
              <a:rPr lang="fr-FR" sz="2800" i="1" dirty="0" smtClean="0"/>
              <a:t>.</a:t>
            </a:r>
          </a:p>
          <a:p>
            <a:pPr lvl="0">
              <a:buNone/>
            </a:pPr>
            <a:endParaRPr lang="fr-FR" sz="2800" dirty="0"/>
          </a:p>
          <a:p>
            <a:pPr lvl="0"/>
            <a:r>
              <a:rPr lang="fr-FR" sz="2800" i="1" dirty="0"/>
              <a:t>Philipe Chanson, Jacques Young, Traité d’endocrinologie, , Lavoisier Médecine, 2</a:t>
            </a:r>
            <a:r>
              <a:rPr lang="fr-FR" sz="2800" i="1" baseline="30000" dirty="0"/>
              <a:t>ème</a:t>
            </a:r>
            <a:r>
              <a:rPr lang="fr-FR" sz="2800" i="1" dirty="0"/>
              <a:t> édition 2019.</a:t>
            </a:r>
            <a:endParaRPr lang="fr-FR" sz="2800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Introduction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L'hyperthyroïdie constitue l'ensemble des troubles liés à </a:t>
            </a:r>
            <a:r>
              <a:rPr lang="fr-FR" sz="2800" b="1" dirty="0">
                <a:solidFill>
                  <a:srgbClr val="C00000"/>
                </a:solidFill>
              </a:rPr>
              <a:t>l'hyperfonctionnement de la </a:t>
            </a:r>
            <a:r>
              <a:rPr lang="fr-FR" sz="2800" b="1" dirty="0" smtClean="0">
                <a:solidFill>
                  <a:srgbClr val="C00000"/>
                </a:solidFill>
              </a:rPr>
              <a:t>glande thyroïde</a:t>
            </a:r>
            <a:r>
              <a:rPr lang="fr-FR" sz="2800" dirty="0" smtClean="0">
                <a:solidFill>
                  <a:srgbClr val="C00000"/>
                </a:solidFill>
              </a:rPr>
              <a:t>.</a:t>
            </a:r>
          </a:p>
          <a:p>
            <a:endParaRPr lang="fr-FR" sz="2800" dirty="0"/>
          </a:p>
          <a:p>
            <a:r>
              <a:rPr lang="fr-FR" sz="2800" dirty="0"/>
              <a:t>La prévalence de l'hyperthyroïdie est élevée mais variable selon les pays (0,2 à 1,9 % </a:t>
            </a:r>
            <a:r>
              <a:rPr lang="fr-FR" sz="2800" dirty="0" smtClean="0"/>
              <a:t>toutes causes </a:t>
            </a:r>
            <a:r>
              <a:rPr lang="fr-FR" sz="2800" dirty="0"/>
              <a:t>confondues). </a:t>
            </a:r>
            <a:r>
              <a:rPr lang="fr-FR" sz="2800" b="1" dirty="0"/>
              <a:t>Le sex-ratio femme/homme est d'environ 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clinique </a:t>
            </a:r>
            <a:br>
              <a:rPr lang="fr-FR" b="1" dirty="0" smtClean="0"/>
            </a:br>
            <a:r>
              <a:rPr lang="fr-FR" b="1" dirty="0" smtClean="0"/>
              <a:t>Syndrome de thyrotoxicose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L'intensité </a:t>
            </a:r>
            <a:r>
              <a:rPr lang="fr-FR" dirty="0"/>
              <a:t>des manifestations cliniques dépend du </a:t>
            </a:r>
            <a:r>
              <a:rPr lang="fr-FR" b="1" dirty="0"/>
              <a:t>degré</a:t>
            </a:r>
            <a:r>
              <a:rPr lang="fr-FR" dirty="0"/>
              <a:t> de la thyrotoxicose, de sa </a:t>
            </a:r>
            <a:r>
              <a:rPr lang="fr-FR" b="1" dirty="0"/>
              <a:t>durée </a:t>
            </a:r>
            <a:r>
              <a:rPr lang="fr-FR" b="1" dirty="0" smtClean="0"/>
              <a:t>et du </a:t>
            </a:r>
            <a:r>
              <a:rPr lang="fr-FR" b="1" dirty="0"/>
              <a:t>terrain</a:t>
            </a:r>
            <a:r>
              <a:rPr lang="fr-F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Syndrome de thyrotoxicose </a:t>
            </a:r>
            <a:endParaRPr lang="fr-FR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71472" y="785794"/>
          <a:ext cx="822960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fr-FR" sz="1800" b="1" i="0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1" i="0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Troubles cardiovasculaires</a:t>
                      </a:r>
                      <a:endParaRPr lang="fr-FR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Tachycardie </a:t>
                      </a:r>
                      <a:r>
                        <a:rPr lang="fr-FR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régulière, sinusale, persistant au repos, avec palpitations, parfois dyspnée d'effort 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Augmentation de l'intensité des bruits du cœur (éréthisme), parfois un souffle systolique de débit.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Pouls vibrant.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Elévation de la PA systolique, parfois. 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 b="1" i="0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1" i="0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Troubles neuropsychiques</a:t>
                      </a:r>
                      <a:endParaRPr lang="fr-FR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Nervosité excessive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agitation psychomotrice, labilité de l'humeur. </a:t>
                      </a:r>
                    </a:p>
                    <a:p>
                      <a:r>
                        <a:rPr lang="fr-F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Tremblement 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 et régulier des extrémités . </a:t>
                      </a:r>
                    </a:p>
                    <a:p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Fatigue générale. </a:t>
                      </a:r>
                    </a:p>
                    <a:p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Troubles du sommeil.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Thermo phobie</a:t>
                      </a:r>
                      <a:endParaRPr lang="fr-FR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Accompagnée d'une hypersudation, avec les mains chaudes et moites.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Amaigrissement</a:t>
                      </a:r>
                      <a:endParaRPr lang="fr-FR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 b="1" i="0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Autres manifestations fréquentes</a:t>
                      </a:r>
                      <a:endParaRPr lang="fr-FR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Polydipsie , Amyotrophie ( prédominant aux racines) , diminution de la force musculaire (signe du tabouret).</a:t>
                      </a:r>
                    </a:p>
                    <a:p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Accélération du transit.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Manifestations rares</a:t>
                      </a:r>
                      <a:endParaRPr lang="fr-FR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Gynécomastie et </a:t>
                      </a:r>
                      <a:r>
                        <a:rPr lang="fr-FR" sz="1600" dirty="0" err="1" smtClean="0"/>
                        <a:t>toubles</a:t>
                      </a:r>
                      <a:r>
                        <a:rPr lang="fr-FR" sz="1600" dirty="0" smtClean="0"/>
                        <a:t> du cycle chez la femme</a:t>
                      </a:r>
                      <a:r>
                        <a:rPr lang="fr-FR" sz="1600" baseline="0" dirty="0" smtClean="0"/>
                        <a:t>. 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Examens complémentaires 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Bilan biologique spécifique: </a:t>
            </a:r>
            <a:r>
              <a:rPr lang="fr-FR" sz="2400" b="1" i="1" dirty="0">
                <a:solidFill>
                  <a:srgbClr val="C00000"/>
                </a:solidFill>
              </a:rPr>
              <a:t>Confirmation de la </a:t>
            </a:r>
            <a:r>
              <a:rPr lang="fr-FR" sz="2400" b="1" i="1" dirty="0" smtClean="0">
                <a:solidFill>
                  <a:srgbClr val="C00000"/>
                </a:solidFill>
              </a:rPr>
              <a:t>thyrotoxicose</a:t>
            </a:r>
          </a:p>
          <a:p>
            <a:pPr>
              <a:buFontTx/>
              <a:buChar char="-"/>
            </a:pPr>
            <a:r>
              <a:rPr lang="fr-FR" sz="2400" b="1" dirty="0" smtClean="0"/>
              <a:t>TSH</a:t>
            </a:r>
            <a:r>
              <a:rPr lang="fr-FR" sz="2400" dirty="0" smtClean="0"/>
              <a:t> ( En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 intention): Effondrée</a:t>
            </a:r>
          </a:p>
          <a:p>
            <a:pPr>
              <a:buFontTx/>
              <a:buChar char="-"/>
            </a:pPr>
            <a:r>
              <a:rPr lang="fr-FR" sz="2400" b="1" dirty="0" smtClean="0"/>
              <a:t>T4L</a:t>
            </a:r>
            <a:r>
              <a:rPr lang="fr-FR" sz="2400" dirty="0" smtClean="0"/>
              <a:t> : ( En 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intention) Elevée, apprécie le degré de l’hyperthyroïdie. </a:t>
            </a:r>
          </a:p>
          <a:p>
            <a:pPr>
              <a:buFontTx/>
              <a:buChar char="-"/>
            </a:pPr>
            <a:r>
              <a:rPr lang="fr-FR" sz="2400" b="1" dirty="0" smtClean="0"/>
              <a:t>T3L</a:t>
            </a:r>
            <a:r>
              <a:rPr lang="fr-FR" sz="2400" dirty="0" smtClean="0"/>
              <a:t> ( Si T4 normale), hyperthyroïdie à T3. </a:t>
            </a:r>
          </a:p>
          <a:p>
            <a:pPr>
              <a:buFontTx/>
              <a:buChar char="-"/>
            </a:pPr>
            <a:endParaRPr lang="fr-FR" sz="2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Signes biologiques non </a:t>
            </a:r>
            <a:r>
              <a:rPr lang="fr-FR" sz="2400" b="1" dirty="0" smtClean="0"/>
              <a:t>spécifique: </a:t>
            </a:r>
          </a:p>
          <a:p>
            <a:pPr>
              <a:buFontTx/>
              <a:buChar char="-"/>
            </a:pPr>
            <a:r>
              <a:rPr lang="fr-FR" sz="2400" dirty="0" smtClean="0"/>
              <a:t>Diminution </a:t>
            </a:r>
            <a:r>
              <a:rPr lang="fr-FR" sz="2400" dirty="0"/>
              <a:t>du </a:t>
            </a:r>
            <a:r>
              <a:rPr lang="fr-FR" sz="2400" dirty="0" err="1"/>
              <a:t>C</a:t>
            </a:r>
            <a:r>
              <a:rPr lang="fr-FR" sz="2400" dirty="0" err="1" smtClean="0"/>
              <a:t>hol</a:t>
            </a:r>
            <a:r>
              <a:rPr lang="fr-FR" sz="2400" dirty="0" smtClean="0"/>
              <a:t> </a:t>
            </a:r>
            <a:r>
              <a:rPr lang="fr-FR" sz="2400" dirty="0"/>
              <a:t>et des </a:t>
            </a:r>
            <a:r>
              <a:rPr lang="fr-FR" sz="2400" dirty="0" smtClean="0"/>
              <a:t>TG</a:t>
            </a:r>
          </a:p>
          <a:p>
            <a:pPr>
              <a:buFontTx/>
              <a:buChar char="-"/>
            </a:pPr>
            <a:r>
              <a:rPr lang="fr-FR" sz="2400" dirty="0"/>
              <a:t>D</a:t>
            </a:r>
            <a:r>
              <a:rPr lang="fr-FR" sz="2400" dirty="0" smtClean="0"/>
              <a:t>iscrète </a:t>
            </a:r>
            <a:r>
              <a:rPr lang="fr-FR" sz="2400" dirty="0"/>
              <a:t>hyperglycémie (parfois</a:t>
            </a:r>
            <a:r>
              <a:rPr lang="fr-FR" sz="2400" dirty="0" smtClean="0"/>
              <a:t>), </a:t>
            </a:r>
            <a:r>
              <a:rPr lang="fr-FR" sz="2400" dirty="0"/>
              <a:t>aggravation d'un diabète </a:t>
            </a:r>
            <a:r>
              <a:rPr lang="fr-FR" sz="2400" dirty="0" smtClean="0"/>
              <a:t>associé. </a:t>
            </a:r>
          </a:p>
          <a:p>
            <a:pPr>
              <a:buFontTx/>
              <a:buChar char="-"/>
            </a:pPr>
            <a:r>
              <a:rPr lang="fr-FR" sz="2400" dirty="0"/>
              <a:t>E</a:t>
            </a:r>
            <a:r>
              <a:rPr lang="fr-FR" sz="2400" dirty="0" smtClean="0"/>
              <a:t>lévation </a:t>
            </a:r>
            <a:r>
              <a:rPr lang="fr-FR" sz="2400" dirty="0"/>
              <a:t>des enzymes </a:t>
            </a:r>
            <a:r>
              <a:rPr lang="fr-FR" sz="2400" dirty="0" smtClean="0"/>
              <a:t>hépatiques.</a:t>
            </a:r>
          </a:p>
          <a:p>
            <a:pPr>
              <a:buFontTx/>
              <a:buChar char="-"/>
            </a:pPr>
            <a:r>
              <a:rPr lang="fr-FR" sz="2400" dirty="0" smtClean="0"/>
              <a:t>Leuco neutropénie </a:t>
            </a:r>
            <a:r>
              <a:rPr lang="fr-FR" sz="2400" dirty="0"/>
              <a:t>avec lymphocytose </a:t>
            </a:r>
            <a:r>
              <a:rPr lang="fr-FR" sz="2400" dirty="0" smtClean="0"/>
              <a:t>relative. </a:t>
            </a:r>
            <a:endParaRPr lang="fr-FR" sz="2400" b="1" dirty="0" smtClean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b="1" dirty="0" smtClean="0"/>
              <a:t>Complications de la thyrotoxicose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47251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259"/>
                <a:gridCol w="4236259"/>
              </a:tblGrid>
              <a:tr h="370840">
                <a:tc>
                  <a:txBody>
                    <a:bodyPr/>
                    <a:lstStyle/>
                    <a:p>
                      <a:endParaRPr lang="fr-FR" sz="2400" b="1" i="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2400" b="1" i="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Complications cardiaques (cardiothyréose)</a:t>
                      </a:r>
                      <a:endParaRPr lang="fr-FR" sz="2400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Troubles du rythme cardiaque: </a:t>
                      </a: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 ( rares avant 40ans). </a:t>
                      </a:r>
                      <a:endParaRPr lang="fr-FR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Insuffisance cardiaque: </a:t>
                      </a: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 associée à une FA, à prédominance droite, à débit élevé ou normal.</a:t>
                      </a:r>
                      <a:endParaRPr lang="fr-FR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Aggravation ou révélation d'une insuffisance coronaire. 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400" b="1" i="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2400" b="1" i="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Crise aiguë </a:t>
                      </a:r>
                      <a:r>
                        <a:rPr lang="fr-FR" sz="2400" b="1" i="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thyrotoxique</a:t>
                      </a:r>
                      <a:endParaRPr lang="fr-FR" sz="240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dirty="0" smtClean="0"/>
                        <a:t>Exceptionnelle,</a:t>
                      </a:r>
                      <a:r>
                        <a:rPr lang="fr-FR" baseline="0" dirty="0" smtClean="0"/>
                        <a:t> peut mettre en jeu le pronostic vital. </a:t>
                      </a:r>
                      <a:endParaRPr lang="fr-FR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/>
                        <a:t>Thyroïdectomie sans préparation médicale.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/>
                        <a:t>Exacerbations des signes d’hyperthyroïdie, fièvre, déshydratation, troubles CV et neuropsychique.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Formes musculaires</a:t>
                      </a:r>
                      <a:endParaRPr lang="fr-FR" sz="240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Sujet âgé , pouvant confiner à un état grabataire, aggravées par la dénutrition.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Ostéoporose</a:t>
                      </a:r>
                      <a:endParaRPr lang="fr-FR" sz="240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Femmes ménopausées, rachis+++ risque de tassement vertébral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Etiologies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Maladie de Basedow</a:t>
            </a:r>
          </a:p>
          <a:p>
            <a:r>
              <a:rPr lang="fr-FR" b="1" dirty="0" smtClean="0"/>
              <a:t>Adénome toxique </a:t>
            </a:r>
          </a:p>
          <a:p>
            <a:r>
              <a:rPr lang="fr-FR" b="1" dirty="0" smtClean="0"/>
              <a:t>Goitre </a:t>
            </a:r>
            <a:r>
              <a:rPr lang="fr-FR" b="1" dirty="0" err="1" smtClean="0"/>
              <a:t>mutinodulaire</a:t>
            </a:r>
            <a:r>
              <a:rPr lang="fr-FR" b="1" dirty="0" smtClean="0"/>
              <a:t> toxique </a:t>
            </a:r>
          </a:p>
          <a:p>
            <a:r>
              <a:rPr lang="fr-FR" dirty="0" smtClean="0"/>
              <a:t>Thyrotoxicose iatrogène</a:t>
            </a:r>
          </a:p>
          <a:p>
            <a:r>
              <a:rPr lang="fr-FR" dirty="0" smtClean="0"/>
              <a:t>Factice</a:t>
            </a:r>
          </a:p>
          <a:p>
            <a:r>
              <a:rPr lang="fr-FR" dirty="0" smtClean="0"/>
              <a:t>Thyroïdites ( Phase </a:t>
            </a:r>
            <a:r>
              <a:rPr lang="fr-FR" dirty="0" smtClean="0"/>
              <a:t>initial)</a:t>
            </a:r>
          </a:p>
          <a:p>
            <a:r>
              <a:rPr lang="fr-FR" dirty="0" smtClean="0"/>
              <a:t>Hyperthyroïdie gestationnelle transitoire. </a:t>
            </a:r>
            <a:endParaRPr lang="fr-FR" dirty="0" smtClean="0"/>
          </a:p>
          <a:p>
            <a:r>
              <a:rPr lang="fr-FR" dirty="0" smtClean="0"/>
              <a:t>Causes rare: Adénome thyréotrope, goitre ovarien, résistance aux hormones thyroïdienne.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Maladie de Basedow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L</a:t>
            </a:r>
            <a:r>
              <a:rPr lang="fr-FR" sz="1800" dirty="0" smtClean="0"/>
              <a:t>a </a:t>
            </a:r>
            <a:r>
              <a:rPr lang="fr-FR" sz="1800" dirty="0" smtClean="0"/>
              <a:t>cause la plus fréquente d'hyperthyroïdie chez la femme </a:t>
            </a:r>
            <a:r>
              <a:rPr lang="fr-FR" sz="1800" dirty="0" smtClean="0"/>
              <a:t>jeune (1,9 % des </a:t>
            </a:r>
            <a:r>
              <a:rPr lang="fr-FR" sz="1800" dirty="0" smtClean="0"/>
              <a:t>femmes et 0,4 % des hommes </a:t>
            </a:r>
            <a:r>
              <a:rPr lang="fr-FR" sz="1800" dirty="0" smtClean="0"/>
              <a:t>). </a:t>
            </a:r>
          </a:p>
          <a:p>
            <a:pPr>
              <a:buNone/>
            </a:pPr>
            <a:endParaRPr lang="fr-FR" sz="1800" dirty="0" smtClean="0"/>
          </a:p>
          <a:p>
            <a:r>
              <a:rPr lang="fr-FR" sz="1800" b="1" dirty="0" smtClean="0">
                <a:solidFill>
                  <a:srgbClr val="FF0000"/>
                </a:solidFill>
              </a:rPr>
              <a:t>C'est </a:t>
            </a:r>
            <a:r>
              <a:rPr lang="fr-FR" sz="1800" b="1" dirty="0" smtClean="0">
                <a:solidFill>
                  <a:srgbClr val="FF0000"/>
                </a:solidFill>
              </a:rPr>
              <a:t>une maladie auto-immune due à des anticorps stimulant le récepteur de la </a:t>
            </a:r>
            <a:r>
              <a:rPr lang="fr-FR" sz="1800" b="1" dirty="0" smtClean="0">
                <a:solidFill>
                  <a:srgbClr val="FF0000"/>
                </a:solidFill>
              </a:rPr>
              <a:t>TSH. </a:t>
            </a:r>
          </a:p>
          <a:p>
            <a:r>
              <a:rPr lang="fr-FR" sz="1800" dirty="0" smtClean="0"/>
              <a:t>Peut être </a:t>
            </a:r>
            <a:r>
              <a:rPr lang="fr-FR" sz="1800" dirty="0" smtClean="0"/>
              <a:t>associée à d'autres maladies </a:t>
            </a:r>
            <a:r>
              <a:rPr lang="fr-FR" sz="1800" dirty="0" smtClean="0"/>
              <a:t>auto-immunes . </a:t>
            </a:r>
          </a:p>
          <a:p>
            <a:pPr>
              <a:buNone/>
            </a:pPr>
            <a:endParaRPr lang="fr-FR" sz="1800" dirty="0" smtClean="0"/>
          </a:p>
          <a:p>
            <a:r>
              <a:rPr lang="fr-FR" sz="1800" dirty="0" smtClean="0"/>
              <a:t>Elle </a:t>
            </a:r>
            <a:r>
              <a:rPr lang="fr-FR" sz="1800" dirty="0" smtClean="0"/>
              <a:t>évolue spontanément par poussées, suivies de rémissions.</a:t>
            </a:r>
            <a:endParaRPr lang="fr-FR" sz="1800" dirty="0" smtClean="0"/>
          </a:p>
          <a:p>
            <a:endParaRPr lang="fr-F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66779" y="1600200"/>
            <a:ext cx="34014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1368</Words>
  <Application>Microsoft Office PowerPoint</Application>
  <PresentationFormat>Affichage à l'écran (4:3)</PresentationFormat>
  <Paragraphs>206</Paragraphs>
  <Slides>23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Hyperthyroïdies </vt:lpstr>
      <vt:lpstr>Plan </vt:lpstr>
      <vt:lpstr>Introduction </vt:lpstr>
      <vt:lpstr>Diagnostic clinique  Syndrome de thyrotoxicose </vt:lpstr>
      <vt:lpstr>Syndrome de thyrotoxicose </vt:lpstr>
      <vt:lpstr>Examens complémentaires </vt:lpstr>
      <vt:lpstr>Complications de la thyrotoxicose</vt:lpstr>
      <vt:lpstr>Etiologies </vt:lpstr>
      <vt:lpstr>Maladie de Basedow</vt:lpstr>
      <vt:lpstr>Maladie de Basedow</vt:lpstr>
      <vt:lpstr>Maladie de Basedow</vt:lpstr>
      <vt:lpstr>Maladie de Basedow</vt:lpstr>
      <vt:lpstr>Maladie de Basedow</vt:lpstr>
      <vt:lpstr>Maladie de Basedow</vt:lpstr>
      <vt:lpstr>Nodules thyroïdiens hypersécrétants</vt:lpstr>
      <vt:lpstr>Goitre multi nodulaire toxique</vt:lpstr>
      <vt:lpstr>Adénome toxique </vt:lpstr>
      <vt:lpstr>Etiologies </vt:lpstr>
      <vt:lpstr>Traitement Moyens thérapeutiques </vt:lpstr>
      <vt:lpstr>Traitement  Indications </vt:lpstr>
      <vt:lpstr>Traitement  Indications </vt:lpstr>
      <vt:lpstr>Traitement  Indications </vt:lpstr>
      <vt:lpstr>Références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Hyperthyroïdies</dc:title>
  <dc:creator>pc</dc:creator>
  <cp:lastModifiedBy>pc</cp:lastModifiedBy>
  <cp:revision>98</cp:revision>
  <dcterms:created xsi:type="dcterms:W3CDTF">2021-04-17T12:31:21Z</dcterms:created>
  <dcterms:modified xsi:type="dcterms:W3CDTF">2021-04-18T06:07:40Z</dcterms:modified>
</cp:coreProperties>
</file>