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handoutMasterIdLst>
    <p:handoutMasterId r:id="rId3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93" r:id="rId35"/>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92" autoAdjust="0"/>
    <p:restoredTop sz="94643"/>
  </p:normalViewPr>
  <p:slideViewPr>
    <p:cSldViewPr>
      <p:cViewPr varScale="1">
        <p:scale>
          <a:sx n="66" d="100"/>
          <a:sy n="66" d="100"/>
        </p:scale>
        <p:origin x="1440"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x-none" altLang="x-none"/>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57162C3C-20EE-B24E-96FF-F225C6C2158A}" type="datetimeFigureOut">
              <a:rPr lang="fr-FR" altLang="x-none"/>
              <a:pPr/>
              <a:t>28/10/2020</a:t>
            </a:fld>
            <a:endParaRPr lang="fr-FR" altLang="x-none"/>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x-none" altLang="x-none"/>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81916FB-6029-4645-AEC9-A81D5716A13E}" type="slidenum">
              <a:rPr lang="fr-FR" altLang="x-none"/>
              <a:pPr/>
              <a:t>‹N°›</a:t>
            </a:fld>
            <a:endParaRPr lang="fr-FR" altLang="x-non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x-none" altLang="x-none"/>
          </a:p>
        </p:txBody>
      </p:sp>
      <p:sp>
        <p:nvSpPr>
          <p:cNvPr id="3" name="Espace réservé de la date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A98A23B2-7B2C-3241-8A09-B34662E96B43}" type="datetimeFigureOut">
              <a:rPr lang="fr-FR" altLang="x-none"/>
              <a:pPr/>
              <a:t>28/10/2020</a:t>
            </a:fld>
            <a:endParaRPr lang="fr-FR" altLang="x-non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x-none" altLang="x-non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06516610-CBE5-4F49-910D-E4E6CA29F60F}" type="slidenum">
              <a:rPr lang="fr-FR" altLang="x-none"/>
              <a:pPr/>
              <a:t>‹N°›</a:t>
            </a:fld>
            <a:endParaRPr lang="fr-FR" altLang="x-non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x-none" altLang="x-none"/>
          </a:p>
        </p:txBody>
      </p:sp>
      <p:sp>
        <p:nvSpPr>
          <p:cNvPr id="348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defRPr>
            </a:lvl1pPr>
            <a:lvl2pPr marL="742950" indent="-285750">
              <a:spcBef>
                <a:spcPct val="30000"/>
              </a:spcBef>
              <a:defRPr sz="1200">
                <a:solidFill>
                  <a:schemeClr val="tx1"/>
                </a:solidFill>
                <a:latin typeface="Calibri" charset="0"/>
              </a:defRPr>
            </a:lvl2pPr>
            <a:lvl3pPr marL="1143000" indent="-228600">
              <a:spcBef>
                <a:spcPct val="30000"/>
              </a:spcBef>
              <a:defRPr sz="1200">
                <a:solidFill>
                  <a:schemeClr val="tx1"/>
                </a:solidFill>
                <a:latin typeface="Calibri" charset="0"/>
              </a:defRPr>
            </a:lvl3pPr>
            <a:lvl4pPr marL="1600200" indent="-228600">
              <a:spcBef>
                <a:spcPct val="30000"/>
              </a:spcBef>
              <a:defRPr sz="1200">
                <a:solidFill>
                  <a:schemeClr val="tx1"/>
                </a:solidFill>
                <a:latin typeface="Calibri" charset="0"/>
              </a:defRPr>
            </a:lvl4pPr>
            <a:lvl5pPr marL="2057400" indent="-228600">
              <a:spcBef>
                <a:spcPct val="30000"/>
              </a:spcBef>
              <a:defRPr sz="1200">
                <a:solidFill>
                  <a:schemeClr val="tx1"/>
                </a:solidFill>
                <a:latin typeface="Calibri" charset="0"/>
              </a:defRPr>
            </a:lvl5pPr>
            <a:lvl6pPr marL="2514600" indent="-228600" eaLnBrk="0" fontAlgn="base" hangingPunct="0">
              <a:spcBef>
                <a:spcPct val="30000"/>
              </a:spcBef>
              <a:spcAft>
                <a:spcPct val="0"/>
              </a:spcAft>
              <a:defRPr sz="1200">
                <a:solidFill>
                  <a:schemeClr val="tx1"/>
                </a:solidFill>
                <a:latin typeface="Calibri" charset="0"/>
              </a:defRPr>
            </a:lvl6pPr>
            <a:lvl7pPr marL="2971800" indent="-228600" eaLnBrk="0" fontAlgn="base" hangingPunct="0">
              <a:spcBef>
                <a:spcPct val="30000"/>
              </a:spcBef>
              <a:spcAft>
                <a:spcPct val="0"/>
              </a:spcAft>
              <a:defRPr sz="1200">
                <a:solidFill>
                  <a:schemeClr val="tx1"/>
                </a:solidFill>
                <a:latin typeface="Calibri" charset="0"/>
              </a:defRPr>
            </a:lvl7pPr>
            <a:lvl8pPr marL="3429000" indent="-228600" eaLnBrk="0" fontAlgn="base" hangingPunct="0">
              <a:spcBef>
                <a:spcPct val="30000"/>
              </a:spcBef>
              <a:spcAft>
                <a:spcPct val="0"/>
              </a:spcAft>
              <a:defRPr sz="1200">
                <a:solidFill>
                  <a:schemeClr val="tx1"/>
                </a:solidFill>
                <a:latin typeface="Calibri" charset="0"/>
              </a:defRPr>
            </a:lvl8pPr>
            <a:lvl9pPr marL="3886200" indent="-228600" eaLnBrk="0" fontAlgn="base" hangingPunct="0">
              <a:spcBef>
                <a:spcPct val="30000"/>
              </a:spcBef>
              <a:spcAft>
                <a:spcPct val="0"/>
              </a:spcAft>
              <a:defRPr sz="1200">
                <a:solidFill>
                  <a:schemeClr val="tx1"/>
                </a:solidFill>
                <a:latin typeface="Calibri" charset="0"/>
              </a:defRPr>
            </a:lvl9pPr>
          </a:lstStyle>
          <a:p>
            <a:pPr>
              <a:spcBef>
                <a:spcPct val="0"/>
              </a:spcBef>
            </a:pPr>
            <a:fld id="{783E6A7B-85AB-C541-B576-DCD690131F7B}" type="slidenum">
              <a:rPr lang="fr-FR" altLang="x-none">
                <a:latin typeface="Arial" charset="0"/>
              </a:rPr>
              <a:pPr>
                <a:spcBef>
                  <a:spcPct val="0"/>
                </a:spcBef>
              </a:pPr>
              <a:t>20</a:t>
            </a:fld>
            <a:endParaRPr lang="fr-FR" altLang="x-none">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solidFill>
                  <a:srgbClr val="D1EAEE"/>
                </a:solidFill>
              </a:defRPr>
            </a:lvl1pPr>
          </a:lstStyle>
          <a:p>
            <a:fld id="{FB8D4776-C24B-9F40-937F-35ED859ADC21}" type="datetimeFigureOut">
              <a:rPr lang="fr-FR" altLang="x-none"/>
              <a:pPr/>
              <a:t>28/10/2020</a:t>
            </a:fld>
            <a:endParaRPr lang="fr-FR" altLang="x-none"/>
          </a:p>
        </p:txBody>
      </p:sp>
      <p:sp>
        <p:nvSpPr>
          <p:cNvPr id="5" name="Espace réservé du pied de page 18"/>
          <p:cNvSpPr>
            <a:spLocks noGrp="1"/>
          </p:cNvSpPr>
          <p:nvPr>
            <p:ph type="ftr" sz="quarter" idx="11"/>
          </p:nvPr>
        </p:nvSpPr>
        <p:spPr/>
        <p:txBody>
          <a:bodyPr/>
          <a:lstStyle>
            <a:lvl1pPr>
              <a:defRPr>
                <a:solidFill>
                  <a:srgbClr val="D1EAEE"/>
                </a:solidFill>
              </a:defRPr>
            </a:lvl1pPr>
          </a:lstStyle>
          <a:p>
            <a:endParaRPr lang="x-none" altLang="x-none"/>
          </a:p>
        </p:txBody>
      </p:sp>
      <p:sp>
        <p:nvSpPr>
          <p:cNvPr id="6" name="Espace réservé du numéro de diapositive 26"/>
          <p:cNvSpPr>
            <a:spLocks noGrp="1"/>
          </p:cNvSpPr>
          <p:nvPr>
            <p:ph type="sldNum" sz="quarter" idx="12"/>
          </p:nvPr>
        </p:nvSpPr>
        <p:spPr/>
        <p:txBody>
          <a:bodyPr/>
          <a:lstStyle>
            <a:lvl1pPr>
              <a:defRPr>
                <a:solidFill>
                  <a:srgbClr val="D1EAEE"/>
                </a:solidFill>
              </a:defRPr>
            </a:lvl1pPr>
          </a:lstStyle>
          <a:p>
            <a:fld id="{11CACFEB-C7B4-1843-97EF-D9F212896325}" type="slidenum">
              <a:rPr lang="fr-FR" altLang="x-none"/>
              <a:pPr/>
              <a:t>‹N°›</a:t>
            </a:fld>
            <a:endParaRPr lang="fr-FR" altLang="x-none"/>
          </a:p>
        </p:txBody>
      </p:sp>
    </p:spTree>
    <p:extLst>
      <p:ext uri="{BB962C8B-B14F-4D97-AF65-F5344CB8AC3E}">
        <p14:creationId xmlns:p14="http://schemas.microsoft.com/office/powerpoint/2010/main" val="115299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EFF52A1E-7752-E947-9AF0-6736ED3121D4}" type="datetimeFigureOut">
              <a:rPr lang="fr-FR" altLang="x-none"/>
              <a:pPr/>
              <a:t>28/10/2020</a:t>
            </a:fld>
            <a:endParaRPr lang="fr-FR" altLang="x-none"/>
          </a:p>
        </p:txBody>
      </p:sp>
      <p:sp>
        <p:nvSpPr>
          <p:cNvPr id="5" name="Espace réservé du pied de page 21"/>
          <p:cNvSpPr>
            <a:spLocks noGrp="1"/>
          </p:cNvSpPr>
          <p:nvPr>
            <p:ph type="ftr" sz="quarter" idx="11"/>
          </p:nvPr>
        </p:nvSpPr>
        <p:spPr/>
        <p:txBody>
          <a:bodyPr/>
          <a:lstStyle>
            <a:lvl1pPr>
              <a:defRPr/>
            </a:lvl1pPr>
          </a:lstStyle>
          <a:p>
            <a:endParaRPr lang="x-none" altLang="x-none"/>
          </a:p>
        </p:txBody>
      </p:sp>
      <p:sp>
        <p:nvSpPr>
          <p:cNvPr id="6" name="Espace réservé du numéro de diapositive 17"/>
          <p:cNvSpPr>
            <a:spLocks noGrp="1"/>
          </p:cNvSpPr>
          <p:nvPr>
            <p:ph type="sldNum" sz="quarter" idx="12"/>
          </p:nvPr>
        </p:nvSpPr>
        <p:spPr/>
        <p:txBody>
          <a:bodyPr/>
          <a:lstStyle>
            <a:lvl1pPr>
              <a:defRPr/>
            </a:lvl1pPr>
          </a:lstStyle>
          <a:p>
            <a:fld id="{4C9AD1FB-B965-C149-B8BC-4827E6565834}" type="slidenum">
              <a:rPr lang="fr-FR" altLang="x-none"/>
              <a:pPr/>
              <a:t>‹N°›</a:t>
            </a:fld>
            <a:endParaRPr lang="fr-FR" altLang="x-none"/>
          </a:p>
        </p:txBody>
      </p:sp>
    </p:spTree>
    <p:extLst>
      <p:ext uri="{BB962C8B-B14F-4D97-AF65-F5344CB8AC3E}">
        <p14:creationId xmlns:p14="http://schemas.microsoft.com/office/powerpoint/2010/main" val="160268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1A378C97-8765-4F4F-ADFE-D39544BD813F}" type="datetimeFigureOut">
              <a:rPr lang="fr-FR" altLang="x-none"/>
              <a:pPr/>
              <a:t>28/10/2020</a:t>
            </a:fld>
            <a:endParaRPr lang="fr-FR" altLang="x-none"/>
          </a:p>
        </p:txBody>
      </p:sp>
      <p:sp>
        <p:nvSpPr>
          <p:cNvPr id="5" name="Espace réservé du pied de page 21"/>
          <p:cNvSpPr>
            <a:spLocks noGrp="1"/>
          </p:cNvSpPr>
          <p:nvPr>
            <p:ph type="ftr" sz="quarter" idx="11"/>
          </p:nvPr>
        </p:nvSpPr>
        <p:spPr/>
        <p:txBody>
          <a:bodyPr/>
          <a:lstStyle>
            <a:lvl1pPr>
              <a:defRPr/>
            </a:lvl1pPr>
          </a:lstStyle>
          <a:p>
            <a:endParaRPr lang="x-none" altLang="x-none"/>
          </a:p>
        </p:txBody>
      </p:sp>
      <p:sp>
        <p:nvSpPr>
          <p:cNvPr id="6" name="Espace réservé du numéro de diapositive 17"/>
          <p:cNvSpPr>
            <a:spLocks noGrp="1"/>
          </p:cNvSpPr>
          <p:nvPr>
            <p:ph type="sldNum" sz="quarter" idx="12"/>
          </p:nvPr>
        </p:nvSpPr>
        <p:spPr/>
        <p:txBody>
          <a:bodyPr/>
          <a:lstStyle>
            <a:lvl1pPr>
              <a:defRPr/>
            </a:lvl1pPr>
          </a:lstStyle>
          <a:p>
            <a:fld id="{6CB5B1A3-C4C4-3F4F-93C0-B14A9D260F7E}" type="slidenum">
              <a:rPr lang="fr-FR" altLang="x-none"/>
              <a:pPr/>
              <a:t>‹N°›</a:t>
            </a:fld>
            <a:endParaRPr lang="fr-FR" altLang="x-none"/>
          </a:p>
        </p:txBody>
      </p:sp>
    </p:spTree>
    <p:extLst>
      <p:ext uri="{BB962C8B-B14F-4D97-AF65-F5344CB8AC3E}">
        <p14:creationId xmlns:p14="http://schemas.microsoft.com/office/powerpoint/2010/main" val="368754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fld id="{63C131F8-6C82-3C4C-BE63-B3A7E16F5E0C}" type="datetimeFigureOut">
              <a:rPr lang="fr-FR" altLang="x-none"/>
              <a:pPr/>
              <a:t>28/10/2020</a:t>
            </a:fld>
            <a:endParaRPr lang="fr-FR" altLang="x-none"/>
          </a:p>
        </p:txBody>
      </p:sp>
      <p:sp>
        <p:nvSpPr>
          <p:cNvPr id="5" name="Espace réservé du pied de page 21"/>
          <p:cNvSpPr>
            <a:spLocks noGrp="1"/>
          </p:cNvSpPr>
          <p:nvPr>
            <p:ph type="ftr" sz="quarter" idx="11"/>
          </p:nvPr>
        </p:nvSpPr>
        <p:spPr/>
        <p:txBody>
          <a:bodyPr/>
          <a:lstStyle>
            <a:lvl1pPr>
              <a:defRPr/>
            </a:lvl1pPr>
          </a:lstStyle>
          <a:p>
            <a:endParaRPr lang="x-none" altLang="x-none"/>
          </a:p>
        </p:txBody>
      </p:sp>
      <p:sp>
        <p:nvSpPr>
          <p:cNvPr id="6" name="Espace réservé du numéro de diapositive 17"/>
          <p:cNvSpPr>
            <a:spLocks noGrp="1"/>
          </p:cNvSpPr>
          <p:nvPr>
            <p:ph type="sldNum" sz="quarter" idx="12"/>
          </p:nvPr>
        </p:nvSpPr>
        <p:spPr/>
        <p:txBody>
          <a:bodyPr/>
          <a:lstStyle>
            <a:lvl1pPr>
              <a:defRPr/>
            </a:lvl1pPr>
          </a:lstStyle>
          <a:p>
            <a:fld id="{D9E79339-BFE7-F54E-BBD1-ED149FF31D41}" type="slidenum">
              <a:rPr lang="fr-FR" altLang="x-none"/>
              <a:pPr/>
              <a:t>‹N°›</a:t>
            </a:fld>
            <a:endParaRPr lang="fr-FR" altLang="x-none"/>
          </a:p>
        </p:txBody>
      </p:sp>
    </p:spTree>
    <p:extLst>
      <p:ext uri="{BB962C8B-B14F-4D97-AF65-F5344CB8AC3E}">
        <p14:creationId xmlns:p14="http://schemas.microsoft.com/office/powerpoint/2010/main" val="123380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solidFill>
                  <a:srgbClr val="D1EAEE"/>
                </a:solidFill>
              </a:defRPr>
            </a:lvl1pPr>
          </a:lstStyle>
          <a:p>
            <a:fld id="{5B19A98A-97E7-5E45-976D-59645957F3C9}" type="datetimeFigureOut">
              <a:rPr lang="fr-FR" altLang="x-none"/>
              <a:pPr/>
              <a:t>28/10/2020</a:t>
            </a:fld>
            <a:endParaRPr lang="fr-FR" altLang="x-none"/>
          </a:p>
        </p:txBody>
      </p:sp>
      <p:sp>
        <p:nvSpPr>
          <p:cNvPr id="5" name="Espace réservé du pied de page 4"/>
          <p:cNvSpPr>
            <a:spLocks noGrp="1"/>
          </p:cNvSpPr>
          <p:nvPr>
            <p:ph type="ftr" sz="quarter" idx="11"/>
          </p:nvPr>
        </p:nvSpPr>
        <p:spPr/>
        <p:txBody>
          <a:bodyPr/>
          <a:lstStyle>
            <a:lvl1pPr>
              <a:defRPr>
                <a:solidFill>
                  <a:srgbClr val="D1EAEE"/>
                </a:solidFill>
              </a:defRPr>
            </a:lvl1pPr>
          </a:lstStyle>
          <a:p>
            <a:endParaRPr lang="x-none" altLang="x-none"/>
          </a:p>
        </p:txBody>
      </p:sp>
      <p:sp>
        <p:nvSpPr>
          <p:cNvPr id="6" name="Espace réservé du numéro de diapositive 5"/>
          <p:cNvSpPr>
            <a:spLocks noGrp="1"/>
          </p:cNvSpPr>
          <p:nvPr>
            <p:ph type="sldNum" sz="quarter" idx="12"/>
          </p:nvPr>
        </p:nvSpPr>
        <p:spPr/>
        <p:txBody>
          <a:bodyPr/>
          <a:lstStyle>
            <a:lvl1pPr>
              <a:defRPr>
                <a:solidFill>
                  <a:srgbClr val="D1EAEE"/>
                </a:solidFill>
              </a:defRPr>
            </a:lvl1pPr>
          </a:lstStyle>
          <a:p>
            <a:fld id="{E3844ED3-48A1-F848-BD8C-1B4667215810}" type="slidenum">
              <a:rPr lang="fr-FR" altLang="x-none"/>
              <a:pPr/>
              <a:t>‹N°›</a:t>
            </a:fld>
            <a:endParaRPr lang="fr-FR" altLang="x-none"/>
          </a:p>
        </p:txBody>
      </p:sp>
    </p:spTree>
    <p:extLst>
      <p:ext uri="{BB962C8B-B14F-4D97-AF65-F5344CB8AC3E}">
        <p14:creationId xmlns:p14="http://schemas.microsoft.com/office/powerpoint/2010/main" val="5097531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43ADD62B-7A08-3443-A271-41A4E6BA6806}" type="datetimeFigureOut">
              <a:rPr lang="fr-FR" altLang="x-none"/>
              <a:pPr/>
              <a:t>28/10/2020</a:t>
            </a:fld>
            <a:endParaRPr lang="fr-FR" altLang="x-none"/>
          </a:p>
        </p:txBody>
      </p:sp>
      <p:sp>
        <p:nvSpPr>
          <p:cNvPr id="6" name="Espace réservé du pied de page 21"/>
          <p:cNvSpPr>
            <a:spLocks noGrp="1"/>
          </p:cNvSpPr>
          <p:nvPr>
            <p:ph type="ftr" sz="quarter" idx="11"/>
          </p:nvPr>
        </p:nvSpPr>
        <p:spPr/>
        <p:txBody>
          <a:bodyPr/>
          <a:lstStyle>
            <a:lvl1pPr>
              <a:defRPr/>
            </a:lvl1pPr>
          </a:lstStyle>
          <a:p>
            <a:endParaRPr lang="x-none" altLang="x-none"/>
          </a:p>
        </p:txBody>
      </p:sp>
      <p:sp>
        <p:nvSpPr>
          <p:cNvPr id="7" name="Espace réservé du numéro de diapositive 17"/>
          <p:cNvSpPr>
            <a:spLocks noGrp="1"/>
          </p:cNvSpPr>
          <p:nvPr>
            <p:ph type="sldNum" sz="quarter" idx="12"/>
          </p:nvPr>
        </p:nvSpPr>
        <p:spPr/>
        <p:txBody>
          <a:bodyPr/>
          <a:lstStyle>
            <a:lvl1pPr>
              <a:defRPr/>
            </a:lvl1pPr>
          </a:lstStyle>
          <a:p>
            <a:fld id="{17D006BA-B8F0-A844-8280-107D92DD8538}" type="slidenum">
              <a:rPr lang="fr-FR" altLang="x-none"/>
              <a:pPr/>
              <a:t>‹N°›</a:t>
            </a:fld>
            <a:endParaRPr lang="fr-FR" altLang="x-none"/>
          </a:p>
        </p:txBody>
      </p:sp>
    </p:spTree>
    <p:extLst>
      <p:ext uri="{BB962C8B-B14F-4D97-AF65-F5344CB8AC3E}">
        <p14:creationId xmlns:p14="http://schemas.microsoft.com/office/powerpoint/2010/main" val="46727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fld id="{1496FA04-E764-D146-9FE8-8A4214CB6D48}" type="datetimeFigureOut">
              <a:rPr lang="fr-FR" altLang="x-none"/>
              <a:pPr/>
              <a:t>28/10/2020</a:t>
            </a:fld>
            <a:endParaRPr lang="fr-FR" altLang="x-none"/>
          </a:p>
        </p:txBody>
      </p:sp>
      <p:sp>
        <p:nvSpPr>
          <p:cNvPr id="8" name="Espace réservé du pied de page 21"/>
          <p:cNvSpPr>
            <a:spLocks noGrp="1"/>
          </p:cNvSpPr>
          <p:nvPr>
            <p:ph type="ftr" sz="quarter" idx="11"/>
          </p:nvPr>
        </p:nvSpPr>
        <p:spPr/>
        <p:txBody>
          <a:bodyPr/>
          <a:lstStyle>
            <a:lvl1pPr>
              <a:defRPr/>
            </a:lvl1pPr>
          </a:lstStyle>
          <a:p>
            <a:endParaRPr lang="x-none" altLang="x-none"/>
          </a:p>
        </p:txBody>
      </p:sp>
      <p:sp>
        <p:nvSpPr>
          <p:cNvPr id="9" name="Espace réservé du numéro de diapositive 17"/>
          <p:cNvSpPr>
            <a:spLocks noGrp="1"/>
          </p:cNvSpPr>
          <p:nvPr>
            <p:ph type="sldNum" sz="quarter" idx="12"/>
          </p:nvPr>
        </p:nvSpPr>
        <p:spPr/>
        <p:txBody>
          <a:bodyPr/>
          <a:lstStyle>
            <a:lvl1pPr>
              <a:defRPr/>
            </a:lvl1pPr>
          </a:lstStyle>
          <a:p>
            <a:fld id="{87F913DB-D07C-E444-A409-FF0864BE5F6B}" type="slidenum">
              <a:rPr lang="fr-FR" altLang="x-none"/>
              <a:pPr/>
              <a:t>‹N°›</a:t>
            </a:fld>
            <a:endParaRPr lang="fr-FR" altLang="x-none"/>
          </a:p>
        </p:txBody>
      </p:sp>
    </p:spTree>
    <p:extLst>
      <p:ext uri="{BB962C8B-B14F-4D97-AF65-F5344CB8AC3E}">
        <p14:creationId xmlns:p14="http://schemas.microsoft.com/office/powerpoint/2010/main" val="213951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fld id="{1B8741D3-17A1-744E-A81C-A18E90860186}" type="datetimeFigureOut">
              <a:rPr lang="fr-FR" altLang="x-none"/>
              <a:pPr/>
              <a:t>28/10/2020</a:t>
            </a:fld>
            <a:endParaRPr lang="fr-FR" altLang="x-none"/>
          </a:p>
        </p:txBody>
      </p:sp>
      <p:sp>
        <p:nvSpPr>
          <p:cNvPr id="4" name="Espace réservé du pied de page 21"/>
          <p:cNvSpPr>
            <a:spLocks noGrp="1"/>
          </p:cNvSpPr>
          <p:nvPr>
            <p:ph type="ftr" sz="quarter" idx="11"/>
          </p:nvPr>
        </p:nvSpPr>
        <p:spPr/>
        <p:txBody>
          <a:bodyPr/>
          <a:lstStyle>
            <a:lvl1pPr>
              <a:defRPr/>
            </a:lvl1pPr>
          </a:lstStyle>
          <a:p>
            <a:endParaRPr lang="x-none" altLang="x-none"/>
          </a:p>
        </p:txBody>
      </p:sp>
      <p:sp>
        <p:nvSpPr>
          <p:cNvPr id="5" name="Espace réservé du numéro de diapositive 17"/>
          <p:cNvSpPr>
            <a:spLocks noGrp="1"/>
          </p:cNvSpPr>
          <p:nvPr>
            <p:ph type="sldNum" sz="quarter" idx="12"/>
          </p:nvPr>
        </p:nvSpPr>
        <p:spPr/>
        <p:txBody>
          <a:bodyPr/>
          <a:lstStyle>
            <a:lvl1pPr>
              <a:defRPr/>
            </a:lvl1pPr>
          </a:lstStyle>
          <a:p>
            <a:fld id="{82416C3B-D934-A047-B060-09AC266FE813}" type="slidenum">
              <a:rPr lang="fr-FR" altLang="x-none"/>
              <a:pPr/>
              <a:t>‹N°›</a:t>
            </a:fld>
            <a:endParaRPr lang="fr-FR" altLang="x-none"/>
          </a:p>
        </p:txBody>
      </p:sp>
    </p:spTree>
    <p:extLst>
      <p:ext uri="{BB962C8B-B14F-4D97-AF65-F5344CB8AC3E}">
        <p14:creationId xmlns:p14="http://schemas.microsoft.com/office/powerpoint/2010/main" val="99989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fld id="{D0803F0C-F140-2F44-B31E-F7852F0BD62F}" type="datetimeFigureOut">
              <a:rPr lang="fr-FR" altLang="x-none"/>
              <a:pPr/>
              <a:t>28/10/2020</a:t>
            </a:fld>
            <a:endParaRPr lang="fr-FR" altLang="x-none"/>
          </a:p>
        </p:txBody>
      </p:sp>
      <p:sp>
        <p:nvSpPr>
          <p:cNvPr id="3" name="Espace réservé du pied de page 21"/>
          <p:cNvSpPr>
            <a:spLocks noGrp="1"/>
          </p:cNvSpPr>
          <p:nvPr>
            <p:ph type="ftr" sz="quarter" idx="11"/>
          </p:nvPr>
        </p:nvSpPr>
        <p:spPr/>
        <p:txBody>
          <a:bodyPr/>
          <a:lstStyle>
            <a:lvl1pPr>
              <a:defRPr/>
            </a:lvl1pPr>
          </a:lstStyle>
          <a:p>
            <a:endParaRPr lang="x-none" altLang="x-none"/>
          </a:p>
        </p:txBody>
      </p:sp>
      <p:sp>
        <p:nvSpPr>
          <p:cNvPr id="4" name="Espace réservé du numéro de diapositive 17"/>
          <p:cNvSpPr>
            <a:spLocks noGrp="1"/>
          </p:cNvSpPr>
          <p:nvPr>
            <p:ph type="sldNum" sz="quarter" idx="12"/>
          </p:nvPr>
        </p:nvSpPr>
        <p:spPr/>
        <p:txBody>
          <a:bodyPr/>
          <a:lstStyle>
            <a:lvl1pPr>
              <a:defRPr/>
            </a:lvl1pPr>
          </a:lstStyle>
          <a:p>
            <a:fld id="{BD568A90-3FBF-3147-A578-2E9E740C44FA}" type="slidenum">
              <a:rPr lang="fr-FR" altLang="x-none"/>
              <a:pPr/>
              <a:t>‹N°›</a:t>
            </a:fld>
            <a:endParaRPr lang="fr-FR" altLang="x-none"/>
          </a:p>
        </p:txBody>
      </p:sp>
    </p:spTree>
    <p:extLst>
      <p:ext uri="{BB962C8B-B14F-4D97-AF65-F5344CB8AC3E}">
        <p14:creationId xmlns:p14="http://schemas.microsoft.com/office/powerpoint/2010/main" val="110784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fld id="{EF785780-2E6D-2241-ADE8-87FF497C69F1}" type="datetimeFigureOut">
              <a:rPr lang="fr-FR" altLang="x-none"/>
              <a:pPr/>
              <a:t>28/10/2020</a:t>
            </a:fld>
            <a:endParaRPr lang="fr-FR" altLang="x-none"/>
          </a:p>
        </p:txBody>
      </p:sp>
      <p:sp>
        <p:nvSpPr>
          <p:cNvPr id="6" name="Espace réservé du pied de page 21"/>
          <p:cNvSpPr>
            <a:spLocks noGrp="1"/>
          </p:cNvSpPr>
          <p:nvPr>
            <p:ph type="ftr" sz="quarter" idx="11"/>
          </p:nvPr>
        </p:nvSpPr>
        <p:spPr/>
        <p:txBody>
          <a:bodyPr/>
          <a:lstStyle>
            <a:lvl1pPr>
              <a:defRPr/>
            </a:lvl1pPr>
          </a:lstStyle>
          <a:p>
            <a:endParaRPr lang="x-none" altLang="x-none"/>
          </a:p>
        </p:txBody>
      </p:sp>
      <p:sp>
        <p:nvSpPr>
          <p:cNvPr id="7" name="Espace réservé du numéro de diapositive 17"/>
          <p:cNvSpPr>
            <a:spLocks noGrp="1"/>
          </p:cNvSpPr>
          <p:nvPr>
            <p:ph type="sldNum" sz="quarter" idx="12"/>
          </p:nvPr>
        </p:nvSpPr>
        <p:spPr/>
        <p:txBody>
          <a:bodyPr/>
          <a:lstStyle>
            <a:lvl1pPr>
              <a:defRPr/>
            </a:lvl1pPr>
          </a:lstStyle>
          <a:p>
            <a:fld id="{CB1926A9-746B-1444-B60A-1FFB7D377B50}" type="slidenum">
              <a:rPr lang="fr-FR" altLang="x-none"/>
              <a:pPr/>
              <a:t>‹N°›</a:t>
            </a:fld>
            <a:endParaRPr lang="fr-FR" altLang="x-none"/>
          </a:p>
        </p:txBody>
      </p:sp>
    </p:spTree>
    <p:extLst>
      <p:ext uri="{BB962C8B-B14F-4D97-AF65-F5344CB8AC3E}">
        <p14:creationId xmlns:p14="http://schemas.microsoft.com/office/powerpoint/2010/main" val="846720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13"/>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endParaRPr lang="fr-FR"/>
          </a:p>
        </p:txBody>
      </p:sp>
      <p:sp>
        <p:nvSpPr>
          <p:cNvPr id="6" name="Triangle rect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endParaRPr lang="en-US" altLang="x-none">
              <a:solidFill>
                <a:srgbClr val="FFFFFF"/>
              </a:solidFill>
              <a:latin typeface="Constantia" charset="0"/>
            </a:endParaRPr>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a typeface="+mn-ea"/>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a typeface="+mn-ea"/>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fld id="{DB20BDED-EAF9-664F-99F5-1F656EBAC664}" type="datetimeFigureOut">
              <a:rPr lang="fr-FR" altLang="x-none"/>
              <a:pPr/>
              <a:t>28/10/2020</a:t>
            </a:fld>
            <a:endParaRPr lang="fr-FR" altLang="x-none"/>
          </a:p>
        </p:txBody>
      </p:sp>
      <p:sp>
        <p:nvSpPr>
          <p:cNvPr id="10" name="Espace réservé du pied de page 5"/>
          <p:cNvSpPr>
            <a:spLocks noGrp="1"/>
          </p:cNvSpPr>
          <p:nvPr>
            <p:ph type="ftr" sz="quarter" idx="11"/>
          </p:nvPr>
        </p:nvSpPr>
        <p:spPr/>
        <p:txBody>
          <a:bodyPr/>
          <a:lstStyle>
            <a:lvl1pPr>
              <a:defRPr/>
            </a:lvl1pPr>
          </a:lstStyle>
          <a:p>
            <a:endParaRPr lang="x-none" altLang="x-none"/>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fld id="{D1DCB53A-B8EC-D44F-9100-DE2C1BFD3762}" type="slidenum">
              <a:rPr lang="fr-FR" altLang="x-none"/>
              <a:pPr/>
              <a:t>‹N°›</a:t>
            </a:fld>
            <a:endParaRPr lang="fr-FR" altLang="x-none"/>
          </a:p>
        </p:txBody>
      </p:sp>
    </p:spTree>
    <p:extLst>
      <p:ext uri="{BB962C8B-B14F-4D97-AF65-F5344CB8AC3E}">
        <p14:creationId xmlns:p14="http://schemas.microsoft.com/office/powerpoint/2010/main" val="1109344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a typeface="+mn-ea"/>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a typeface="+mn-ea"/>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0" bIns="0" numCol="1" anchor="b" anchorCtr="0" compatLnSpc="1">
            <a:prstTxWarp prst="textNoShape">
              <a:avLst/>
            </a:prstTxWarp>
          </a:bodyPr>
          <a:lstStyle/>
          <a:p>
            <a:pPr lvl="0"/>
            <a:r>
              <a:rPr lang="fr-FR" altLang="x-none"/>
              <a:t>Cliquez pour modifier le style du titre</a:t>
            </a:r>
            <a:endParaRPr lang="en-US" altLang="x-none"/>
          </a:p>
        </p:txBody>
      </p:sp>
      <p:sp>
        <p:nvSpPr>
          <p:cNvPr id="1029" name="Espace réservé du texte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fr-FR" altLang="x-none"/>
              <a:t>Cliquez pour modifier les styles du texte du masque</a:t>
            </a:r>
          </a:p>
          <a:p>
            <a:pPr lvl="1"/>
            <a:r>
              <a:rPr lang="fr-FR" altLang="x-none"/>
              <a:t>Deuxième niveau</a:t>
            </a:r>
          </a:p>
          <a:p>
            <a:pPr lvl="2"/>
            <a:r>
              <a:rPr lang="fr-FR" altLang="x-none"/>
              <a:t>Troisième niveau</a:t>
            </a:r>
          </a:p>
          <a:p>
            <a:pPr lvl="3"/>
            <a:r>
              <a:rPr lang="fr-FR" altLang="x-none"/>
              <a:t>Quatrième niveau</a:t>
            </a:r>
          </a:p>
          <a:p>
            <a:pPr lvl="4"/>
            <a:r>
              <a:rPr lang="fr-FR" altLang="x-none"/>
              <a:t>Cinquième niveau</a:t>
            </a:r>
            <a:endParaRPr lang="en-US" altLang="x-none"/>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fld id="{9F869A86-60E6-174A-A5A2-405136F3492C}" type="datetimeFigureOut">
              <a:rPr lang="fr-FR" altLang="x-none"/>
              <a:pPr/>
              <a:t>28/10/2020</a:t>
            </a:fld>
            <a:endParaRPr lang="fr-FR" altLang="x-non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endParaRPr lang="x-none" altLang="x-non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3B03369B-E794-364F-A8CC-44A032FC2E89}" type="slidenum">
              <a:rPr lang="fr-FR" altLang="x-none"/>
              <a:pPr/>
              <a:t>‹N°›</a:t>
            </a:fld>
            <a:endParaRPr lang="fr-FR" altLang="x-none"/>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x-none"/>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US" altLang="x-none"/>
            </a:p>
          </p:txBody>
        </p:sp>
      </p:grpSp>
    </p:spTree>
  </p:cSld>
  <p:clrMap bg1="lt1" tx1="dk1" bg2="lt2" tx2="dk2" accent1="accent1" accent2="accent2" accent3="accent3" accent4="accent4" accent5="accent5" accent6="accent6" hlink="hlink" folHlink="folHlink"/>
  <p:sldLayoutIdLst>
    <p:sldLayoutId id="2147483823" r:id="rId1"/>
    <p:sldLayoutId id="2147483815" r:id="rId2"/>
    <p:sldLayoutId id="2147483824" r:id="rId3"/>
    <p:sldLayoutId id="2147483816" r:id="rId4"/>
    <p:sldLayoutId id="2147483817" r:id="rId5"/>
    <p:sldLayoutId id="2147483818" r:id="rId6"/>
    <p:sldLayoutId id="2147483819" r:id="rId7"/>
    <p:sldLayoutId id="2147483820" r:id="rId8"/>
    <p:sldLayoutId id="2147483825" r:id="rId9"/>
    <p:sldLayoutId id="2147483821" r:id="rId10"/>
    <p:sldLayoutId id="2147483822"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ln>
            <a:miter lim="800000"/>
            <a:headEnd/>
            <a:tailEnd/>
          </a:ln>
          <a:extLst/>
        </p:spPr>
        <p:txBody>
          <a:bodyPr/>
          <a:lstStyle/>
          <a:p>
            <a:pPr eaLnBrk="1" fontAlgn="auto" hangingPunct="1">
              <a:spcAft>
                <a:spcPts val="0"/>
              </a:spcAft>
              <a:defRPr/>
            </a:pPr>
            <a:r>
              <a:rPr lang="fr-FR" smtClean="0"/>
              <a:t>Les hyperthyroidies</a:t>
            </a:r>
          </a:p>
        </p:txBody>
      </p:sp>
      <p:sp>
        <p:nvSpPr>
          <p:cNvPr id="14338" name="Sous-titre 2"/>
          <p:cNvSpPr>
            <a:spLocks noGrp="1"/>
          </p:cNvSpPr>
          <p:nvPr>
            <p:ph type="subTitle" idx="1"/>
          </p:nvPr>
        </p:nvSpPr>
        <p:spPr>
          <a:xfrm>
            <a:off x="533400" y="3228975"/>
            <a:ext cx="7854950" cy="1752600"/>
          </a:xfrm>
        </p:spPr>
        <p:txBody>
          <a:bodyPr/>
          <a:lstStyle/>
          <a:p>
            <a:pPr marR="0" eaLnBrk="1" hangingPunct="1">
              <a:buFont typeface="Arial" charset="0"/>
              <a:buNone/>
            </a:pPr>
            <a:r>
              <a:rPr lang="fr-FR" altLang="x-none"/>
              <a:t>Dr S.Bensalem</a:t>
            </a:r>
          </a:p>
          <a:p>
            <a:pPr marR="0" eaLnBrk="1" hangingPunct="1">
              <a:buFont typeface="Arial" charset="0"/>
              <a:buNone/>
            </a:pPr>
            <a:r>
              <a:rPr lang="fr-FR" altLang="x-none"/>
              <a:t>2019-2020</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55000" lnSpcReduction="20000"/>
          </a:bodyPr>
          <a:lstStyle/>
          <a:p>
            <a:pPr marL="274320" indent="-274320" eaLnBrk="1" fontAlgn="auto" hangingPunct="1">
              <a:spcAft>
                <a:spcPts val="0"/>
              </a:spcAft>
              <a:buClr>
                <a:schemeClr val="accent3"/>
              </a:buClr>
              <a:buFont typeface="Wingdings 2" pitchFamily="18" charset="2"/>
              <a:buNone/>
              <a:defRPr/>
            </a:pPr>
            <a:r>
              <a:rPr lang="fr-FR" dirty="0" smtClean="0"/>
              <a:t>Des signes physiques: Rétraction de la paupière supérieure : donnant un élargissement de la fente palpébrale avec découverte d’une portion +/- importante du limbe cornéen réalisant « un éclat du regard qui parait tragique ».</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Œdème palpébral.</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Exophtalmie :  </a:t>
            </a:r>
            <a:r>
              <a:rPr lang="fr-FR" dirty="0" err="1" smtClean="0"/>
              <a:t>protrusion</a:t>
            </a:r>
            <a:r>
              <a:rPr lang="fr-FR" dirty="0" smtClean="0"/>
              <a:t> des globes oculaires avec élargissement de la fente palpébrale, le degré de l’exophtalmie peut être mesuré par l’ophtalmomètre de Hertel. Elle est généralement bilatérale et symétrique. </a:t>
            </a:r>
          </a:p>
          <a:p>
            <a:pPr marL="274320" indent="-274320" eaLnBrk="1" fontAlgn="auto" hangingPunct="1">
              <a:spcAft>
                <a:spcPts val="0"/>
              </a:spcAft>
              <a:buClr>
                <a:schemeClr val="accent3"/>
              </a:buClr>
              <a:buFont typeface="Wingdings 2" pitchFamily="18" charset="2"/>
              <a:buNone/>
              <a:defRPr/>
            </a:pPr>
            <a:r>
              <a:rPr lang="fr-FR" dirty="0" smtClean="0"/>
              <a:t>Signe de De </a:t>
            </a:r>
            <a:r>
              <a:rPr lang="fr-FR" dirty="0" err="1" smtClean="0"/>
              <a:t>Graefe</a:t>
            </a:r>
            <a:r>
              <a:rPr lang="fr-FR" dirty="0" smtClean="0"/>
              <a:t> : C’est une asynergie </a:t>
            </a:r>
            <a:r>
              <a:rPr lang="fr-FR" dirty="0" err="1" smtClean="0"/>
              <a:t>oculopalpébrale</a:t>
            </a:r>
            <a:r>
              <a:rPr lang="fr-FR" dirty="0" smtClean="0"/>
              <a:t> dans le regard vers le bas.</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b="1" dirty="0" smtClean="0"/>
          </a:p>
          <a:p>
            <a:pPr marL="274320" indent="-274320" eaLnBrk="1" fontAlgn="auto" hangingPunct="1">
              <a:spcAft>
                <a:spcPts val="0"/>
              </a:spcAft>
              <a:buClr>
                <a:schemeClr val="accent3"/>
              </a:buClr>
              <a:buFont typeface="Wingdings 2" pitchFamily="18" charset="2"/>
              <a:buNone/>
              <a:defRPr/>
            </a:pPr>
            <a:r>
              <a:rPr lang="fr-FR" b="1" dirty="0" smtClean="0"/>
              <a:t>-Autres signes d’atteinte </a:t>
            </a:r>
            <a:r>
              <a:rPr lang="fr-FR" b="1" dirty="0" err="1" smtClean="0"/>
              <a:t>autoimmune</a:t>
            </a:r>
            <a:r>
              <a:rPr lang="fr-FR" b="1" dirty="0" smtClean="0"/>
              <a:t> :</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pitchFamily="2" charset="2"/>
              <a:buChar char="ü"/>
              <a:defRPr/>
            </a:pPr>
            <a:r>
              <a:rPr lang="fr-FR" dirty="0" smtClean="0"/>
              <a:t>Myxœdème </a:t>
            </a:r>
            <a:r>
              <a:rPr lang="fr-FR" dirty="0" err="1" smtClean="0"/>
              <a:t>prétibial</a:t>
            </a:r>
            <a:r>
              <a:rPr lang="fr-FR" dirty="0" smtClean="0"/>
              <a:t> : C’est un signe rare, voire exceptionnel, il est pathognomonique de la maladie de Basedow. Il se présente comme un placard érythémateux qui s’épaissit progressivement en regard des crêtes tibiales devenant violacé.</a:t>
            </a:r>
          </a:p>
          <a:p>
            <a:pPr marL="274320" indent="-274320" eaLnBrk="1" fontAlgn="auto" hangingPunct="1">
              <a:spcAft>
                <a:spcPts val="0"/>
              </a:spcAft>
              <a:buClr>
                <a:schemeClr val="accent3"/>
              </a:buClr>
              <a:buFont typeface="Wingdings" pitchFamily="2" charset="2"/>
              <a:buChar char="ü"/>
              <a:defRPr/>
            </a:pPr>
            <a:r>
              <a:rPr lang="fr-FR" dirty="0" err="1" smtClean="0"/>
              <a:t>Acropathie</a:t>
            </a:r>
            <a:r>
              <a:rPr lang="fr-FR" dirty="0" smtClean="0"/>
              <a:t> :  C’est  un  signe  encore  plus  rare,  se  manifeste  par  un épaississement  et  œdème  sous  cutané  des  mains  et  des  pieds  +</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pitchFamily="2" charset="2"/>
              <a:buChar char="ü"/>
              <a:defRPr/>
            </a:pPr>
            <a:r>
              <a:rPr lang="fr-FR" dirty="0" smtClean="0"/>
              <a:t> épaississement péri-</a:t>
            </a:r>
            <a:r>
              <a:rPr lang="fr-FR" dirty="0" err="1" smtClean="0"/>
              <a:t>périosté</a:t>
            </a:r>
            <a:r>
              <a:rPr lang="fr-FR" dirty="0" smtClean="0"/>
              <a:t> des os des phalanges, du métacarpe et du métatarse, sans déformations osseuses.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00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Bilan biologique</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-Anticorps anti-récepteurs de la TSH (</a:t>
            </a:r>
            <a:r>
              <a:rPr lang="fr-FR" dirty="0" err="1" smtClean="0"/>
              <a:t>Ac</a:t>
            </a:r>
            <a:r>
              <a:rPr lang="fr-FR" dirty="0" smtClean="0"/>
              <a:t> anti RTSH) ou TRAK, </a:t>
            </a:r>
            <a:r>
              <a:rPr lang="fr-FR" dirty="0" err="1" smtClean="0"/>
              <a:t>TRAb</a:t>
            </a:r>
            <a:r>
              <a:rPr lang="fr-FR" dirty="0" smtClean="0"/>
              <a:t> : sont présents à des taux élevés</a:t>
            </a:r>
          </a:p>
          <a:p>
            <a:pPr marL="274320" indent="-274320" eaLnBrk="1" fontAlgn="auto" hangingPunct="1">
              <a:spcAft>
                <a:spcPts val="0"/>
              </a:spcAft>
              <a:buClr>
                <a:schemeClr val="accent3"/>
              </a:buClr>
              <a:buFont typeface="Wingdings 2" pitchFamily="18" charset="2"/>
              <a:buNone/>
              <a:defRPr/>
            </a:pPr>
            <a:r>
              <a:rPr lang="fr-FR" dirty="0" smtClean="0"/>
              <a:t>-</a:t>
            </a:r>
            <a:r>
              <a:rPr lang="fr-FR" dirty="0" err="1" smtClean="0"/>
              <a:t>Ac</a:t>
            </a:r>
            <a:r>
              <a:rPr lang="fr-FR" dirty="0" smtClean="0"/>
              <a:t> anti Tg et anti TPO : peuvent être présents à des taux plus faibles.</a:t>
            </a:r>
          </a:p>
          <a:p>
            <a:pPr marL="274320" indent="-274320" eaLnBrk="1" fontAlgn="auto" hangingPunct="1">
              <a:spcAft>
                <a:spcPts val="0"/>
              </a:spcAft>
              <a:buClr>
                <a:schemeClr val="accent3"/>
              </a:buClr>
              <a:buFont typeface="Wingdings 2" pitchFamily="18" charset="2"/>
              <a:buNone/>
              <a:defRPr/>
            </a:pP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-Hyperthyroïdie biologique : FT4 élevés </a:t>
            </a:r>
            <a:r>
              <a:rPr lang="fr-FR" dirty="0" err="1" smtClean="0"/>
              <a:t>TSHus</a:t>
            </a:r>
            <a:r>
              <a:rPr lang="fr-FR" dirty="0" smtClean="0"/>
              <a:t> freinée</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Bilan morphologique</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Echographie + doppler cervical : Elle n’est pas nécessaire au diagnostic étiologique de la maladie de Basedow, mais elle confirme le caractère homogène et diffus du goitre, ainsi que l’</a:t>
            </a:r>
            <a:r>
              <a:rPr lang="fr-FR" dirty="0" err="1" smtClean="0"/>
              <a:t>hypervascularisation</a:t>
            </a:r>
            <a:r>
              <a:rPr lang="fr-FR" dirty="0" smtClean="0"/>
              <a:t>, et permet de suivre l’évolution du goitre sous traitement et surtout de détecter  l’association de nodule qui pourrait modifier la décision thérapeutique.</a:t>
            </a:r>
          </a:p>
          <a:p>
            <a:pPr marL="274320" indent="-274320" eaLnBrk="1" fontAlgn="auto" hangingPunct="1">
              <a:spcAft>
                <a:spcPts val="0"/>
              </a:spcAft>
              <a:buClr>
                <a:schemeClr val="accent3"/>
              </a:buClr>
              <a:buFont typeface="Arial" pitchFamily="34" charset="0"/>
              <a:buChar char="•"/>
              <a:defRPr/>
            </a:pPr>
            <a:r>
              <a:rPr lang="fr-FR" dirty="0" smtClean="0"/>
              <a:t>Scintigraphie thyroïdienne : Confirme le caractère diffus et homogène du goitre.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00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2 -adénome toxique: </a:t>
            </a:r>
            <a:r>
              <a:rPr lang="fr-FR" dirty="0" smtClean="0"/>
              <a:t>C’est une tumeur bénigne et </a:t>
            </a:r>
            <a:r>
              <a:rPr lang="fr-FR" dirty="0" err="1" smtClean="0"/>
              <a:t>sécrétante</a:t>
            </a:r>
            <a:r>
              <a:rPr lang="fr-FR" dirty="0" smtClean="0"/>
              <a:t> de la thyroïde</a:t>
            </a:r>
            <a:r>
              <a:rPr lang="fr-FR" b="1" dirty="0" smtClean="0"/>
              <a:t> </a:t>
            </a:r>
            <a:r>
              <a:rPr lang="fr-FR" dirty="0" smtClean="0"/>
              <a:t>qui</a:t>
            </a:r>
            <a:r>
              <a:rPr lang="fr-FR" b="1" dirty="0" smtClean="0"/>
              <a:t> </a:t>
            </a:r>
            <a:r>
              <a:rPr lang="fr-FR" dirty="0" smtClean="0"/>
              <a:t>est autonome, mettant au repos le reste de la glande.</a:t>
            </a:r>
          </a:p>
          <a:p>
            <a:pPr marL="274320" indent="-274320" eaLnBrk="1" fontAlgn="auto" hangingPunct="1">
              <a:spcAft>
                <a:spcPts val="0"/>
              </a:spcAft>
              <a:buClr>
                <a:schemeClr val="accent3"/>
              </a:buClr>
              <a:buFont typeface="Wingdings 2" pitchFamily="18" charset="2"/>
              <a:buNone/>
              <a:defRPr/>
            </a:pPr>
            <a:r>
              <a:rPr lang="fr-FR" dirty="0" smtClean="0"/>
              <a:t>- </a:t>
            </a:r>
            <a:r>
              <a:rPr lang="fr-FR" b="1" dirty="0" smtClean="0"/>
              <a:t>Tableau clinique </a:t>
            </a:r>
            <a:r>
              <a:rPr lang="fr-FR" dirty="0" smtClean="0"/>
              <a:t>: Syndrome de thyrotoxicose pur</a:t>
            </a:r>
            <a:r>
              <a:rPr lang="fr-FR" b="1" dirty="0" smtClean="0"/>
              <a:t> </a:t>
            </a:r>
            <a:r>
              <a:rPr lang="fr-FR" dirty="0" smtClean="0"/>
              <a:t>: sans signes d’</a:t>
            </a:r>
            <a:r>
              <a:rPr lang="fr-FR" dirty="0" err="1" smtClean="0"/>
              <a:t>auto-imunité</a:t>
            </a:r>
            <a:r>
              <a:rPr lang="fr-FR" dirty="0" smtClean="0"/>
              <a:t>. A la</a:t>
            </a:r>
            <a:r>
              <a:rPr lang="fr-FR" b="1" dirty="0" smtClean="0"/>
              <a:t> </a:t>
            </a:r>
            <a:r>
              <a:rPr lang="fr-FR" dirty="0" smtClean="0"/>
              <a:t>palpation thyroïdienne : on retrouve un nodule ferme, mobile, indolore, sans adénopathies cervicales.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-Bilan biologique </a:t>
            </a:r>
            <a:r>
              <a:rPr lang="fr-FR" dirty="0" smtClean="0"/>
              <a:t>: T3L T4L élevées, TSH effondrée, </a:t>
            </a:r>
            <a:r>
              <a:rPr lang="fr-FR" dirty="0" err="1" smtClean="0"/>
              <a:t>Ac</a:t>
            </a:r>
            <a:r>
              <a:rPr lang="fr-FR" dirty="0" smtClean="0"/>
              <a:t> anti RTSH et anti thyroïde négatifs.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-Echographie + Doppler cervical </a:t>
            </a:r>
            <a:r>
              <a:rPr lang="fr-FR" dirty="0" smtClean="0"/>
              <a:t>: le nodule est plein et </a:t>
            </a:r>
            <a:r>
              <a:rPr lang="fr-FR" dirty="0" err="1" smtClean="0"/>
              <a:t>hypervascularisé</a:t>
            </a:r>
            <a:r>
              <a:rPr lang="fr-FR" dirty="0" smtClean="0"/>
              <a:t>, l’échographie</a:t>
            </a:r>
            <a:r>
              <a:rPr lang="fr-FR" b="1" dirty="0" smtClean="0"/>
              <a:t> </a:t>
            </a:r>
            <a:r>
              <a:rPr lang="fr-FR" dirty="0" smtClean="0"/>
              <a:t>permet de visualiser le reste du parenchyme thyroïdien mis au repos.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-Scintigraphie thyroïdienne </a:t>
            </a:r>
            <a:r>
              <a:rPr lang="fr-FR" dirty="0" smtClean="0"/>
              <a:t>: montre un nodule « chaud</a:t>
            </a:r>
            <a:r>
              <a:rPr lang="fr-FR" b="1" dirty="0" smtClean="0"/>
              <a:t> </a:t>
            </a:r>
            <a:r>
              <a:rPr lang="fr-FR" dirty="0" smtClean="0"/>
              <a:t>» ou </a:t>
            </a:r>
            <a:r>
              <a:rPr lang="fr-FR" dirty="0" err="1" smtClean="0"/>
              <a:t>hyperfixant</a:t>
            </a:r>
            <a:r>
              <a:rPr lang="fr-FR" dirty="0" smtClean="0"/>
              <a:t> l’iode</a:t>
            </a:r>
            <a:r>
              <a:rPr lang="fr-FR" b="1" dirty="0" smtClean="0"/>
              <a:t> </a:t>
            </a:r>
            <a:r>
              <a:rPr lang="fr-FR" dirty="0" smtClean="0"/>
              <a:t>radioactif injecté, alors que le reste du parenchyme freiné est « éteint » (peu ou pas fixant).</a:t>
            </a:r>
          </a:p>
          <a:p>
            <a:pPr marL="274320" indent="-274320" eaLnBrk="1" fontAlgn="auto" hangingPunct="1">
              <a:spcAft>
                <a:spcPts val="0"/>
              </a:spcAft>
              <a:buClr>
                <a:schemeClr val="accent3"/>
              </a:buClr>
              <a:buFont typeface="Wingdings 2" pitchFamily="18" charset="2"/>
              <a:buNone/>
              <a:defRPr/>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85000" lnSpcReduction="1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3-</a:t>
            </a:r>
            <a:r>
              <a:rPr lang="fr-FR" b="1" dirty="0" smtClean="0"/>
              <a:t> </a:t>
            </a:r>
            <a:r>
              <a:rPr lang="fr-FR" b="1" dirty="0" smtClean="0">
                <a:solidFill>
                  <a:srgbClr val="FF0000"/>
                </a:solidFill>
              </a:rPr>
              <a:t>Le goitre multi-nodulaire hétérogène toxique (GMHNT) </a:t>
            </a:r>
            <a:r>
              <a:rPr lang="fr-FR" b="1" dirty="0" smtClean="0"/>
              <a:t>: </a:t>
            </a:r>
            <a:r>
              <a:rPr lang="fr-FR" dirty="0" smtClean="0"/>
              <a:t>Il</a:t>
            </a:r>
            <a:r>
              <a:rPr lang="fr-FR" b="1" dirty="0" smtClean="0"/>
              <a:t> </a:t>
            </a:r>
            <a:r>
              <a:rPr lang="fr-FR" dirty="0" smtClean="0"/>
              <a:t>s’agit d’une</a:t>
            </a:r>
            <a:r>
              <a:rPr lang="fr-FR" b="1" dirty="0" smtClean="0"/>
              <a:t> </a:t>
            </a:r>
            <a:r>
              <a:rPr lang="fr-FR" dirty="0" smtClean="0"/>
              <a:t>hyperthyroïdie due au développement de plusieurs nodules autonomes sur un goitre ancien plus ou moins volumineux et hétérogène, d’origine géographique ou familiale.</a:t>
            </a:r>
          </a:p>
          <a:p>
            <a:pPr marL="274320" indent="-274320" eaLnBrk="1" fontAlgn="auto" hangingPunct="1">
              <a:spcAft>
                <a:spcPts val="0"/>
              </a:spcAft>
              <a:buClr>
                <a:schemeClr val="accent3"/>
              </a:buClr>
              <a:buFont typeface="Wingdings 2" pitchFamily="18" charset="2"/>
              <a:buNone/>
              <a:defRPr/>
            </a:pPr>
            <a:r>
              <a:rPr lang="fr-FR" dirty="0" smtClean="0"/>
              <a:t> Le déficit en iode ou la surcharge iodée peuvent promouvoir le développement de nodules toxiques et doivent être recherchés systématiquement à l’interrogatoire.</a:t>
            </a:r>
          </a:p>
          <a:p>
            <a:pPr marL="274320" indent="-274320" eaLnBrk="1" fontAlgn="auto" hangingPunct="1">
              <a:spcAft>
                <a:spcPts val="0"/>
              </a:spcAft>
              <a:buClr>
                <a:schemeClr val="accent3"/>
              </a:buClr>
              <a:buFont typeface="Wingdings 2" pitchFamily="18" charset="2"/>
              <a:buNone/>
              <a:defRPr/>
            </a:pPr>
            <a:r>
              <a:rPr lang="fr-FR" b="1"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A la scintigraphie thyroïdienne on retrouve plusieurs nodules « chauds», le reste du parenchyme est peu ou pas fixant.</a:t>
            </a:r>
          </a:p>
          <a:p>
            <a:pPr marL="274320" indent="-274320" eaLnBrk="1" fontAlgn="auto" hangingPunct="1">
              <a:spcAft>
                <a:spcPts val="0"/>
              </a:spcAft>
              <a:buClr>
                <a:schemeClr val="accent3"/>
              </a:buClr>
              <a:buFont typeface="Wingdings 2" pitchFamily="18" charset="2"/>
              <a:buNone/>
              <a:defRPr/>
            </a:pPr>
            <a:r>
              <a:rPr lang="fr-FR" b="1"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Le nodule toxique et le GMHNT constituent la première cause d’hyperthyroïdie chez le sujet âgé.</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4- Les thyroïdites</a:t>
            </a:r>
            <a:endParaRPr lang="fr-FR" dirty="0" smtClean="0">
              <a:solidFill>
                <a:srgbClr val="FF0000"/>
              </a:solidFill>
            </a:endParaRP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 4 – 1 Thyroïdite </a:t>
            </a:r>
            <a:r>
              <a:rPr lang="fr-FR" b="1" dirty="0" err="1" smtClean="0"/>
              <a:t>sub-aiguë</a:t>
            </a:r>
            <a:r>
              <a:rPr lang="fr-FR" b="1" dirty="0" smtClean="0"/>
              <a:t> de </a:t>
            </a:r>
            <a:r>
              <a:rPr lang="fr-FR" b="1" dirty="0" err="1" smtClean="0"/>
              <a:t>Dequervain</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C’est une inflammation aiguë de la thyroïde, réversible, réactionnelle à une infection virale. L’hyperthyroïdie est transitoire, et l’évolution se fait vers l’</a:t>
            </a:r>
            <a:r>
              <a:rPr lang="fr-FR" dirty="0" err="1" smtClean="0"/>
              <a:t>euthyroïdie</a:t>
            </a:r>
            <a:r>
              <a:rPr lang="fr-FR" dirty="0" smtClean="0"/>
              <a:t>. Cette thyroïdite évolue en 4 phases : hyperthyroïdie – </a:t>
            </a:r>
            <a:r>
              <a:rPr lang="fr-FR" dirty="0" err="1" smtClean="0"/>
              <a:t>euthyroïdie</a:t>
            </a:r>
            <a:r>
              <a:rPr lang="fr-FR" dirty="0" smtClean="0"/>
              <a:t> – hypothyroïdie – </a:t>
            </a:r>
            <a:r>
              <a:rPr lang="fr-FR" dirty="0" err="1" smtClean="0"/>
              <a:t>euthyroïdie</a:t>
            </a:r>
            <a:r>
              <a:rPr lang="fr-FR" dirty="0" smtClean="0"/>
              <a:t>.</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-La destruction rapide des </a:t>
            </a:r>
            <a:r>
              <a:rPr lang="fr-FR" dirty="0" err="1" smtClean="0"/>
              <a:t>thyréocytes</a:t>
            </a:r>
            <a:r>
              <a:rPr lang="fr-FR" dirty="0" smtClean="0"/>
              <a:t> entraîne la libération plasmatique des hormones thyroïdiennes, d’où un syndrome de thyrotoxicose clinique et biologique. </a:t>
            </a:r>
          </a:p>
          <a:p>
            <a:pPr marL="274320" indent="-274320" eaLnBrk="1" fontAlgn="auto" hangingPunct="1">
              <a:spcAft>
                <a:spcPts val="0"/>
              </a:spcAft>
              <a:buClr>
                <a:schemeClr val="accent3"/>
              </a:buClr>
              <a:buFont typeface="Wingdings 2" pitchFamily="18" charset="2"/>
              <a:buNone/>
              <a:defRPr/>
            </a:pPr>
            <a:r>
              <a:rPr lang="fr-FR" dirty="0" smtClean="0"/>
              <a:t>-L’évolution se fait vers la récupération fonctionnelle ad-</a:t>
            </a:r>
            <a:r>
              <a:rPr lang="fr-FR" dirty="0" err="1" smtClean="0"/>
              <a:t>integrum</a:t>
            </a:r>
            <a:r>
              <a:rPr lang="fr-FR" dirty="0" smtClean="0"/>
              <a:t> en l’absence de thyroïdite auto-immune associée. </a:t>
            </a:r>
          </a:p>
          <a:p>
            <a:pPr marL="274320" indent="-274320" eaLnBrk="1" fontAlgn="auto" hangingPunct="1">
              <a:spcAft>
                <a:spcPts val="0"/>
              </a:spcAft>
              <a:buClr>
                <a:schemeClr val="accent3"/>
              </a:buClr>
              <a:buFont typeface="Wingdings 2" pitchFamily="18" charset="2"/>
              <a:buNone/>
              <a:defRPr/>
            </a:pPr>
            <a:r>
              <a:rPr lang="fr-FR" dirty="0" smtClean="0"/>
              <a:t>-Des récidives sont possibles.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re 1"/>
          <p:cNvSpPr>
            <a:spLocks noGrp="1"/>
          </p:cNvSpPr>
          <p:nvPr>
            <p:ph type="title"/>
          </p:nvPr>
        </p:nvSpPr>
        <p:spPr/>
        <p:txBody>
          <a:bodyPr/>
          <a:lstStyle/>
          <a:p>
            <a:pPr eaLnBrk="1" hangingPunct="1"/>
            <a:endParaRPr lang="x-none" altLang="x-none"/>
          </a:p>
        </p:txBody>
      </p:sp>
      <p:sp>
        <p:nvSpPr>
          <p:cNvPr id="4" name="Espace réservé du contenu 3"/>
          <p:cNvSpPr>
            <a:spLocks noGrp="1"/>
          </p:cNvSpPr>
          <p:nvPr>
            <p:ph idx="1"/>
          </p:nvPr>
        </p:nvSpPr>
        <p:spPr/>
        <p:txBody>
          <a:bodyPr rtlCol="0">
            <a:normAutofit fontScale="92500" lnSpcReduction="10000"/>
          </a:bodyPr>
          <a:lstStyle/>
          <a:p>
            <a:pPr marL="274320" indent="-274320" eaLnBrk="1" fontAlgn="auto" hangingPunct="1">
              <a:spcAft>
                <a:spcPts val="0"/>
              </a:spcAft>
              <a:buClr>
                <a:schemeClr val="accent3"/>
              </a:buClr>
              <a:buFont typeface="Arial" pitchFamily="34" charset="0"/>
              <a:buChar char="•"/>
              <a:defRPr/>
            </a:pPr>
            <a:r>
              <a:rPr lang="fr-FR" b="1" dirty="0" smtClean="0"/>
              <a:t>Le Tableau clinique </a:t>
            </a:r>
            <a:r>
              <a:rPr lang="fr-FR" dirty="0" smtClean="0"/>
              <a:t>est caractérisée par :</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-Une phase prodromique faite d’un syndrome grippal puis on retrouve des douleurs cervicales antérieures irradiant aux oreilles, des fébricules, une asthénie importante avec myalgies et arthralgies auxquels s’y associent des signes de thyrotoxicose modérée.</a:t>
            </a:r>
          </a:p>
          <a:p>
            <a:pPr marL="274320" indent="-274320" eaLnBrk="1" fontAlgn="auto" hangingPunct="1">
              <a:spcAft>
                <a:spcPts val="0"/>
              </a:spcAft>
              <a:buClr>
                <a:schemeClr val="accent3"/>
              </a:buClr>
              <a:buFont typeface="Wingdings 2" pitchFamily="18" charset="2"/>
              <a:buNone/>
              <a:defRPr/>
            </a:pPr>
            <a:r>
              <a:rPr lang="fr-FR" dirty="0" smtClean="0"/>
              <a:t> Goitre douloureux à la palpation, ferme, peu mobile, mal limité, l’hypertrophie est parfois limitée à un seul lobe. </a:t>
            </a:r>
          </a:p>
          <a:p>
            <a:pPr marL="274320" indent="-274320" eaLnBrk="1" fontAlgn="auto" hangingPunct="1">
              <a:spcAft>
                <a:spcPts val="0"/>
              </a:spcAft>
              <a:buClr>
                <a:schemeClr val="accent3"/>
              </a:buClr>
              <a:buFont typeface="Wingdings 2" pitchFamily="18" charset="2"/>
              <a:buNone/>
              <a:defRPr/>
            </a:pPr>
            <a:r>
              <a:rPr lang="fr-FR" dirty="0" smtClean="0"/>
              <a:t>On peut palper des nodules, la peau en regard est rouge et chaude.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Arial" pitchFamily="34" charset="0"/>
              <a:buChar char="•"/>
              <a:defRPr/>
            </a:pPr>
            <a:r>
              <a:rPr lang="fr-FR" b="1" dirty="0" smtClean="0"/>
              <a:t>Biologie </a:t>
            </a:r>
            <a:r>
              <a:rPr lang="fr-FR" dirty="0" smtClean="0"/>
              <a:t>:</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-Syndrome inflammatoire </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-T3 T4 élevées, TSH basse à la phase de thyrotoxicose.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a:t>
            </a:r>
            <a:r>
              <a:rPr lang="fr-FR" dirty="0" err="1" smtClean="0"/>
              <a:t>Ac</a:t>
            </a:r>
            <a:r>
              <a:rPr lang="fr-FR" dirty="0" smtClean="0"/>
              <a:t> antithyroïdiens : négatifs ou légèrement augmentés</a:t>
            </a:r>
          </a:p>
          <a:p>
            <a:pPr marL="274320" indent="-274320" eaLnBrk="1" fontAlgn="auto" hangingPunct="1">
              <a:spcAft>
                <a:spcPts val="0"/>
              </a:spcAft>
              <a:buClr>
                <a:schemeClr val="accent3"/>
              </a:buClr>
              <a:buFont typeface="Arial" pitchFamily="34" charset="0"/>
              <a:buChar char="•"/>
              <a:defRPr/>
            </a:pP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-Tg (thyroglobuline) : élevée, elle n’est pas indispensable au diagnostic dans les formes typiques.</a:t>
            </a:r>
          </a:p>
          <a:p>
            <a:pPr marL="274320" indent="-274320" eaLnBrk="1" fontAlgn="auto" hangingPunct="1">
              <a:spcAft>
                <a:spcPts val="0"/>
              </a:spcAft>
              <a:buClr>
                <a:schemeClr val="accent3"/>
              </a:buClr>
              <a:buFont typeface="Wingdings 2" pitchFamily="18" charset="2"/>
              <a:buNone/>
              <a:defRPr/>
            </a:pPr>
            <a:endParaRPr lang="fr-FR" dirty="0" smtClean="0"/>
          </a:p>
          <a:p>
            <a:pPr marL="274320" indent="-274320" eaLnBrk="1" fontAlgn="auto" hangingPunct="1">
              <a:spcAft>
                <a:spcPts val="0"/>
              </a:spcAft>
              <a:buClr>
                <a:schemeClr val="accent3"/>
              </a:buClr>
              <a:buFont typeface="Arial" pitchFamily="34" charset="0"/>
              <a:buChar char="•"/>
              <a:defRPr/>
            </a:pPr>
            <a:r>
              <a:rPr lang="fr-FR" b="1" dirty="0" smtClean="0"/>
              <a:t>Scintigraphie </a:t>
            </a:r>
            <a:r>
              <a:rPr lang="fr-FR" dirty="0" smtClean="0"/>
              <a:t>: Elle est « blanche », le parenchyme thyroïdien étant détruit, il ne fixe pas</a:t>
            </a:r>
            <a:r>
              <a:rPr lang="fr-FR" b="1" dirty="0" smtClean="0"/>
              <a:t> </a:t>
            </a:r>
            <a:r>
              <a:rPr lang="fr-FR" dirty="0" smtClean="0"/>
              <a:t>l’iode. Elle n’est réalisée qu’en cas de doute diagnostic.</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00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4 - 2 – Thyroïdite </a:t>
            </a:r>
            <a:r>
              <a:rPr lang="fr-FR" b="1" dirty="0" err="1" smtClean="0"/>
              <a:t>silencieuse:</a:t>
            </a:r>
            <a:r>
              <a:rPr lang="fr-FR" dirty="0" err="1" smtClean="0"/>
              <a:t>d’</a:t>
            </a:r>
            <a:r>
              <a:rPr lang="fr-FR" dirty="0" smtClean="0"/>
              <a:t>origine</a:t>
            </a:r>
            <a:r>
              <a:rPr lang="fr-FR" b="1" dirty="0" smtClean="0"/>
              <a:t> </a:t>
            </a:r>
            <a:r>
              <a:rPr lang="fr-FR" dirty="0" smtClean="0"/>
              <a:t>auto-immune, survenant essentiellement en période du post </a:t>
            </a:r>
            <a:r>
              <a:rPr lang="fr-FR" dirty="0" err="1" smtClean="0"/>
              <a:t>partum</a:t>
            </a:r>
            <a:r>
              <a:rPr lang="fr-FR" dirty="0" smtClean="0"/>
              <a:t> . Elle peut passer inaperçue.</a:t>
            </a:r>
          </a:p>
          <a:p>
            <a:pPr marL="274320" indent="-274320" eaLnBrk="1" fontAlgn="auto" hangingPunct="1">
              <a:spcAft>
                <a:spcPts val="0"/>
              </a:spcAft>
              <a:buClr>
                <a:schemeClr val="accent3"/>
              </a:buClr>
              <a:buFont typeface="Wingdings 2" pitchFamily="18" charset="2"/>
              <a:buNone/>
              <a:defRPr/>
            </a:pP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 Il existe d’abord une phase de thyrotoxicose modérée survenant dans les 4 à 6 semaines après l’accouchement avec un petit goitre ferme et indolore, suivie d’une phase d’hypothyroïdie entre le 4</a:t>
            </a:r>
            <a:r>
              <a:rPr lang="fr-FR" baseline="30000" dirty="0" smtClean="0"/>
              <a:t>ème</a:t>
            </a:r>
            <a:r>
              <a:rPr lang="fr-FR" dirty="0" smtClean="0"/>
              <a:t> et le 7</a:t>
            </a:r>
            <a:r>
              <a:rPr lang="fr-FR" baseline="30000" dirty="0" smtClean="0"/>
              <a:t>ème</a:t>
            </a:r>
            <a:r>
              <a:rPr lang="fr-FR" dirty="0" smtClean="0"/>
              <a:t> mois nécessitant parfois une hormonothérapie substitutive définitive dans 20% des cas, alors que habituellement on note le retour à l’</a:t>
            </a:r>
            <a:r>
              <a:rPr lang="fr-FR" dirty="0" err="1" smtClean="0"/>
              <a:t>euthyroïdie</a:t>
            </a:r>
            <a:r>
              <a:rPr lang="fr-FR" dirty="0" smtClean="0"/>
              <a:t> avec possibilité de récidive après chaque grossesse.</a:t>
            </a:r>
          </a:p>
          <a:p>
            <a:pPr marL="274320" indent="-274320" eaLnBrk="1" fontAlgn="auto" hangingPunct="1">
              <a:spcAft>
                <a:spcPts val="0"/>
              </a:spcAft>
              <a:buClr>
                <a:schemeClr val="accent3"/>
              </a:buClr>
              <a:buFont typeface="Wingdings 2" pitchFamily="18" charset="2"/>
              <a:buNone/>
              <a:defRPr/>
            </a:pPr>
            <a:r>
              <a:rPr lang="fr-FR" b="1"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Durant la phase de thyrotoxicose, il faut savoir poser le diagnostic différentiel avec une maladie de Basedow survenant dans le post </a:t>
            </a:r>
            <a:r>
              <a:rPr lang="fr-FR" dirty="0" err="1" smtClean="0"/>
              <a:t>partum</a:t>
            </a:r>
            <a:r>
              <a:rPr lang="fr-FR" dirty="0" smtClean="0"/>
              <a:t>:</a:t>
            </a:r>
          </a:p>
          <a:p>
            <a:pPr marL="274320" indent="-274320" eaLnBrk="1" fontAlgn="auto" hangingPunct="1">
              <a:spcAft>
                <a:spcPts val="0"/>
              </a:spcAft>
              <a:buClr>
                <a:schemeClr val="accent3"/>
              </a:buClr>
              <a:buFont typeface="Wingdings 2" pitchFamily="18" charset="2"/>
              <a:buNone/>
              <a:defRPr/>
            </a:pPr>
            <a:r>
              <a:rPr lang="fr-FR" dirty="0" smtClean="0"/>
              <a:t>-thyroïdite plus précoce</a:t>
            </a:r>
          </a:p>
          <a:p>
            <a:pPr marL="274320" indent="-274320" eaLnBrk="1" fontAlgn="auto" hangingPunct="1">
              <a:spcAft>
                <a:spcPts val="0"/>
              </a:spcAft>
              <a:buClr>
                <a:schemeClr val="accent3"/>
              </a:buClr>
              <a:buFont typeface="Wingdings 2" pitchFamily="18" charset="2"/>
              <a:buNone/>
              <a:defRPr/>
            </a:pPr>
            <a:r>
              <a:rPr lang="fr-FR" dirty="0" smtClean="0"/>
              <a:t>- tableau de thyrotoxicose modéré sans signes oculaires avec régression spontanée de la symptomatologie.</a:t>
            </a:r>
          </a:p>
          <a:p>
            <a:pPr marL="274320" indent="-274320" eaLnBrk="1" fontAlgn="auto" hangingPunct="1">
              <a:spcAft>
                <a:spcPts val="0"/>
              </a:spcAft>
              <a:buClr>
                <a:schemeClr val="accent3"/>
              </a:buClr>
              <a:buFont typeface="Wingdings 2" pitchFamily="18" charset="2"/>
              <a:buNone/>
              <a:defRPr/>
            </a:pPr>
            <a:r>
              <a:rPr lang="fr-FR" dirty="0" smtClean="0"/>
              <a:t>-les </a:t>
            </a:r>
            <a:r>
              <a:rPr lang="fr-FR" dirty="0" err="1" smtClean="0"/>
              <a:t>Ac</a:t>
            </a:r>
            <a:r>
              <a:rPr lang="fr-FR" dirty="0" smtClean="0"/>
              <a:t> anti RTSH sont négatifs</a:t>
            </a:r>
          </a:p>
          <a:p>
            <a:pPr marL="274320" indent="-274320" eaLnBrk="1" fontAlgn="auto" hangingPunct="1">
              <a:spcAft>
                <a:spcPts val="0"/>
              </a:spcAft>
              <a:buClr>
                <a:schemeClr val="accent3"/>
              </a:buClr>
              <a:buFont typeface="Wingdings 2" pitchFamily="18" charset="2"/>
              <a:buNone/>
              <a:defRPr/>
            </a:pPr>
            <a:r>
              <a:rPr lang="fr-FR" dirty="0" smtClean="0"/>
              <a:t>- la scintigraphie est habituellement blanche.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850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5 -Hyperthyroïdies iatrogènes</a:t>
            </a:r>
            <a:endParaRPr lang="fr-FR" dirty="0" smtClean="0">
              <a:solidFill>
                <a:srgbClr val="FF0000"/>
              </a:solidFill>
            </a:endParaRP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b="1" dirty="0" smtClean="0"/>
              <a:t>Surcharge iodée</a:t>
            </a:r>
            <a:r>
              <a:rPr lang="fr-FR" dirty="0" smtClean="0"/>
              <a:t>: plusieurs produits sont riches en iodes : médicaments iodés</a:t>
            </a:r>
            <a:r>
              <a:rPr lang="fr-FR" b="1" dirty="0" smtClean="0"/>
              <a:t> </a:t>
            </a:r>
            <a:r>
              <a:rPr lang="fr-FR" dirty="0" smtClean="0"/>
              <a:t>(</a:t>
            </a:r>
            <a:r>
              <a:rPr lang="fr-FR" dirty="0" err="1" smtClean="0"/>
              <a:t>amiodarone</a:t>
            </a:r>
            <a:r>
              <a:rPr lang="fr-FR" dirty="0" smtClean="0"/>
              <a:t>, antitussifs, anti diarrhéiques), les produits de contraste iodés utilisés en radiologie, les antiseptiques iodés et les préparations  alimentaires riches en iode. </a:t>
            </a:r>
          </a:p>
          <a:p>
            <a:pPr marL="274320" indent="-274320" eaLnBrk="1" fontAlgn="auto" hangingPunct="1">
              <a:spcAft>
                <a:spcPts val="0"/>
              </a:spcAft>
              <a:buClr>
                <a:schemeClr val="accent3"/>
              </a:buClr>
              <a:buFont typeface="Wingdings 2" pitchFamily="18" charset="2"/>
              <a:buNone/>
              <a:defRPr/>
            </a:pPr>
            <a:r>
              <a:rPr lang="fr-FR" dirty="0" smtClean="0"/>
              <a:t>L’hyperthyroïdie peut être transitoire ou bien prolongée et sévère, le cas de l’hyperthyroïdie induite par l’</a:t>
            </a:r>
            <a:r>
              <a:rPr lang="fr-FR" dirty="0" err="1" smtClean="0"/>
              <a:t>amiodarone</a:t>
            </a: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Dans ce cas, celle-ci est due soit à une hyperactivité de formations nodulaires préexistantes devenues hyperfonctionnelles du fait de la surcharge en iode (hyperthyroïdie induite par l’</a:t>
            </a:r>
            <a:r>
              <a:rPr lang="fr-FR" dirty="0" err="1" smtClean="0"/>
              <a:t>amiodarone</a:t>
            </a:r>
            <a:r>
              <a:rPr lang="fr-FR" dirty="0" smtClean="0"/>
              <a:t> HIA type 1), ou bien survenant sur une thyroïde saine et l’hyperthyroïdie est liée alors </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0000" lnSpcReduction="20000"/>
          </a:bodyPr>
          <a:lstStyle/>
          <a:p>
            <a:pPr marL="274320" indent="-274320" eaLnBrk="1" fontAlgn="auto" hangingPunct="1">
              <a:spcAft>
                <a:spcPts val="0"/>
              </a:spcAft>
              <a:buClr>
                <a:schemeClr val="accent3"/>
              </a:buClr>
              <a:buFont typeface="Wingdings 2" pitchFamily="18" charset="2"/>
              <a:buNone/>
              <a:defRPr/>
            </a:pPr>
            <a:r>
              <a:rPr lang="fr-FR" dirty="0" smtClean="0"/>
              <a:t>à une thyroïdite par effet cytotoxique de l’iode avec libération du contenu des vésicules thyroïdiennes (HIA type 2).</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Le diagnostic des hyperthyroïdies par surcharge iodée est posé grâce à l’interrogatoire ainsi que le dosage de l’</a:t>
            </a:r>
            <a:r>
              <a:rPr lang="fr-FR" dirty="0" err="1" smtClean="0"/>
              <a:t>iodurie</a:t>
            </a:r>
            <a:r>
              <a:rPr lang="fr-FR" dirty="0" smtClean="0"/>
              <a:t>. La scintigraphie est là aussi blanche.</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b="1" dirty="0" smtClean="0"/>
              <a:t>Lithium et interféron </a:t>
            </a:r>
            <a:r>
              <a:rPr lang="fr-FR" dirty="0" smtClean="0"/>
              <a:t>: ils peuvent entrainer une hyperthyroïdie soit par mécanisme</a:t>
            </a:r>
            <a:r>
              <a:rPr lang="fr-FR" b="1" dirty="0" smtClean="0"/>
              <a:t> </a:t>
            </a:r>
            <a:r>
              <a:rPr lang="fr-FR" dirty="0" smtClean="0"/>
              <a:t>auto-immun ou bien toxique.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b="1" dirty="0" smtClean="0"/>
              <a:t>Hormones thyroïdiennes</a:t>
            </a:r>
            <a:r>
              <a:rPr lang="fr-FR" dirty="0" smtClean="0"/>
              <a:t>: en cas de surdosage en hormones thyroïdiennes lors d’un</a:t>
            </a:r>
            <a:r>
              <a:rPr lang="fr-FR" b="1" dirty="0" smtClean="0"/>
              <a:t> </a:t>
            </a:r>
            <a:r>
              <a:rPr lang="fr-FR" dirty="0" smtClean="0"/>
              <a:t>traitement substitutif d’une hypothyroïdie ou lors des traitements des cancers thyroïdiens dans un but freinateur.</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b="1" dirty="0" smtClean="0"/>
              <a:t>Factices </a:t>
            </a:r>
            <a:r>
              <a:rPr lang="fr-FR" dirty="0" smtClean="0"/>
              <a:t>: Prise occulte d’hormones thyroïdiennes dans un but d’amaigrissement, se</a:t>
            </a:r>
            <a:r>
              <a:rPr lang="fr-FR" b="1" dirty="0" smtClean="0"/>
              <a:t> </a:t>
            </a:r>
            <a:r>
              <a:rPr lang="fr-FR" dirty="0" smtClean="0"/>
              <a:t>voit surtout chez de jeunes patientes. La thyrotoxicose est pure sans goitre, la scintigraphie est blanche, la Tg est effondrée.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title"/>
          </p:nvPr>
        </p:nvSpPr>
        <p:spPr/>
        <p:txBody>
          <a:bodyPr/>
          <a:lstStyle/>
          <a:p>
            <a:pPr eaLnBrk="1" hangingPunct="1"/>
            <a:r>
              <a:rPr lang="fr-FR" altLang="x-none" b="1"/>
              <a:t>Définition - Généralités</a:t>
            </a:r>
            <a:endParaRPr lang="fr-FR" altLang="x-none"/>
          </a:p>
        </p:txBody>
      </p:sp>
      <p:sp>
        <p:nvSpPr>
          <p:cNvPr id="3" name="Espace réservé du contenu 2"/>
          <p:cNvSpPr>
            <a:spLocks noGrp="1"/>
          </p:cNvSpPr>
          <p:nvPr>
            <p:ph idx="1"/>
          </p:nvPr>
        </p:nvSpPr>
        <p:spPr/>
        <p:txBody>
          <a:bodyPr rtlCol="0">
            <a:normAutofit/>
          </a:bodyPr>
          <a:lstStyle/>
          <a:p>
            <a:pPr marL="274320" indent="-274320" eaLnBrk="1" fontAlgn="auto" hangingPunct="1">
              <a:spcAft>
                <a:spcPts val="0"/>
              </a:spcAft>
              <a:buClr>
                <a:schemeClr val="accent3"/>
              </a:buClr>
              <a:buFont typeface="Wingdings 2" pitchFamily="18" charset="2"/>
              <a:buNone/>
              <a:defRPr/>
            </a:pPr>
            <a:r>
              <a:rPr lang="fr-FR" dirty="0" smtClean="0"/>
              <a:t>  Troubles liés à l'excès d'hormones thyroïdiennes.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Prévalence: </a:t>
            </a:r>
            <a:r>
              <a:rPr lang="fr-FR" dirty="0" smtClean="0">
                <a:solidFill>
                  <a:srgbClr val="FF0000"/>
                </a:solidFill>
              </a:rPr>
              <a:t>0,5 à 2% </a:t>
            </a:r>
            <a:r>
              <a:rPr lang="fr-FR" dirty="0" smtClean="0"/>
              <a:t>de la population</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Une nette prépondérance </a:t>
            </a:r>
            <a:r>
              <a:rPr lang="fr-FR" dirty="0" smtClean="0">
                <a:solidFill>
                  <a:srgbClr val="FF0000"/>
                </a:solidFill>
              </a:rPr>
              <a:t>féminine</a:t>
            </a:r>
            <a:r>
              <a:rPr lang="fr-FR" dirty="0" smtClean="0"/>
              <a:t>, (5 à 10 fois plus souvent les femmes que les hommes).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Les causes sont </a:t>
            </a:r>
            <a:r>
              <a:rPr lang="fr-FR" dirty="0" smtClean="0">
                <a:solidFill>
                  <a:srgbClr val="FF0000"/>
                </a:solidFill>
              </a:rPr>
              <a:t>nombreuses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62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   6- Hyperthyroïdie gestationnelle </a:t>
            </a:r>
            <a:r>
              <a:rPr lang="fr-FR" b="1" dirty="0" smtClean="0"/>
              <a:t>: </a:t>
            </a:r>
            <a:r>
              <a:rPr lang="fr-FR" dirty="0" smtClean="0"/>
              <a:t>Il existe deux entités :</a:t>
            </a:r>
          </a:p>
          <a:p>
            <a:pPr marL="274320" indent="-274320" eaLnBrk="1" fontAlgn="auto" hangingPunct="1">
              <a:spcAft>
                <a:spcPts val="0"/>
              </a:spcAft>
              <a:buClr>
                <a:schemeClr val="accent3"/>
              </a:buClr>
              <a:buFont typeface="Arial" pitchFamily="34" charset="0"/>
              <a:buChar char="•"/>
              <a:defRPr/>
            </a:pPr>
            <a:r>
              <a:rPr lang="fr-FR" b="1" dirty="0" smtClean="0">
                <a:solidFill>
                  <a:srgbClr val="00B0F0"/>
                </a:solidFill>
              </a:rPr>
              <a:t>Thyrotoxicose gestationnelle transitoire</a:t>
            </a:r>
            <a:r>
              <a:rPr lang="fr-FR" b="1" dirty="0" smtClean="0"/>
              <a:t>: </a:t>
            </a:r>
            <a:endParaRPr lang="fr-FR" dirty="0" smtClean="0">
              <a:solidFill>
                <a:srgbClr val="0070C0"/>
              </a:solidFill>
            </a:endParaRPr>
          </a:p>
          <a:p>
            <a:pPr marL="274320" indent="-274320" eaLnBrk="1" fontAlgn="auto" hangingPunct="1">
              <a:spcAft>
                <a:spcPts val="0"/>
              </a:spcAft>
              <a:buClr>
                <a:schemeClr val="accent3"/>
              </a:buClr>
              <a:buFont typeface="Wingdings 2" pitchFamily="18" charset="2"/>
              <a:buNone/>
              <a:defRPr/>
            </a:pPr>
            <a:r>
              <a:rPr lang="fr-FR" dirty="0" smtClean="0"/>
              <a:t>Elle est due à l’effet </a:t>
            </a:r>
            <a:r>
              <a:rPr lang="fr-FR" dirty="0" err="1" smtClean="0"/>
              <a:t>thyréostimulant</a:t>
            </a:r>
            <a:r>
              <a:rPr lang="fr-FR" dirty="0" smtClean="0"/>
              <a:t> de l’HCG (hormone chorionique gonadotrope) du fait de son homologie structurale avec la TSH.</a:t>
            </a:r>
          </a:p>
          <a:p>
            <a:pPr marL="274320" indent="-274320" eaLnBrk="1" fontAlgn="auto" hangingPunct="1">
              <a:spcAft>
                <a:spcPts val="0"/>
              </a:spcAft>
              <a:buClr>
                <a:schemeClr val="accent3"/>
              </a:buClr>
              <a:buFont typeface="Wingdings 2" pitchFamily="18" charset="2"/>
              <a:buNone/>
              <a:defRPr/>
            </a:pPr>
            <a:r>
              <a:rPr lang="fr-FR" b="1"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La forme sévère de cette entité est dite : </a:t>
            </a:r>
            <a:r>
              <a:rPr lang="fr-FR" b="1" dirty="0" err="1" smtClean="0"/>
              <a:t>hyperemesis</a:t>
            </a:r>
            <a:r>
              <a:rPr lang="fr-FR" b="1" dirty="0" smtClean="0"/>
              <a:t> </a:t>
            </a:r>
            <a:r>
              <a:rPr lang="fr-FR" b="1" dirty="0" err="1" smtClean="0"/>
              <a:t>gravidarum</a:t>
            </a:r>
            <a:r>
              <a:rPr lang="fr-FR" dirty="0" smtClean="0"/>
              <a:t>. Elle est caractérisée par des vomissements incoercibles, responsables de troubles hydro électrolytiques avec déshydratation et perte de poids nécessitant parfois l’hospitalisation pour corriger ces troubles.</a:t>
            </a:r>
          </a:p>
          <a:p>
            <a:pPr marL="274320" indent="-274320" eaLnBrk="1" fontAlgn="auto" hangingPunct="1">
              <a:spcAft>
                <a:spcPts val="0"/>
              </a:spcAft>
              <a:buClr>
                <a:schemeClr val="accent3"/>
              </a:buClr>
              <a:buFont typeface="Wingdings 2" pitchFamily="18" charset="2"/>
              <a:buNone/>
              <a:defRPr/>
            </a:pPr>
            <a:r>
              <a:rPr lang="fr-FR" dirty="0" smtClean="0"/>
              <a:t>    L’absence de goitre et d’anticorps anti RTSH permet de distinguer cette situation d’une maladie de Basedow survenant durant la grossesse. Une amélioration clinique est biologique est notée au fur et à mesure de la baisse du taux de l’HCG avec retour à l’</a:t>
            </a:r>
            <a:r>
              <a:rPr lang="fr-FR" dirty="0" err="1" smtClean="0"/>
              <a:t>euthyroïdie</a:t>
            </a:r>
            <a:r>
              <a:rPr lang="fr-FR" dirty="0" smtClean="0"/>
              <a:t> à partir de la 16</a:t>
            </a:r>
            <a:r>
              <a:rPr lang="fr-FR" baseline="30000" dirty="0" smtClean="0"/>
              <a:t>ème</a:t>
            </a:r>
            <a:r>
              <a:rPr lang="fr-FR" dirty="0" smtClean="0"/>
              <a:t> et 20</a:t>
            </a:r>
            <a:r>
              <a:rPr lang="fr-FR" baseline="30000" dirty="0" smtClean="0"/>
              <a:t>ème</a:t>
            </a:r>
            <a:r>
              <a:rPr lang="fr-FR" dirty="0" smtClean="0"/>
              <a:t> semaine de gestation.</a:t>
            </a:r>
          </a:p>
          <a:p>
            <a:pPr marL="274320" indent="-274320" eaLnBrk="1" fontAlgn="auto" hangingPunct="1">
              <a:spcAft>
                <a:spcPts val="0"/>
              </a:spcAft>
              <a:buClr>
                <a:schemeClr val="accent3"/>
              </a:buClr>
              <a:buFont typeface="Wingdings 2" pitchFamily="18" charset="2"/>
              <a:buNone/>
              <a:defRPr/>
            </a:pPr>
            <a:r>
              <a:rPr lang="fr-FR" b="1" dirty="0" smtClean="0"/>
              <a:t> </a:t>
            </a:r>
          </a:p>
          <a:p>
            <a:pPr marL="274320" indent="-274320" eaLnBrk="1" fontAlgn="auto" hangingPunct="1">
              <a:spcAft>
                <a:spcPts val="0"/>
              </a:spcAft>
              <a:buClr>
                <a:schemeClr val="accent3"/>
              </a:buClr>
              <a:buFont typeface="Arial" pitchFamily="34" charset="0"/>
              <a:buChar char="•"/>
              <a:defRPr/>
            </a:pPr>
            <a:r>
              <a:rPr lang="fr-FR" b="1" dirty="0" smtClean="0">
                <a:solidFill>
                  <a:srgbClr val="00B0F0"/>
                </a:solidFill>
              </a:rPr>
              <a:t>Hypersensibilité à l’HCG des récepteurs de la TSH </a:t>
            </a:r>
            <a:r>
              <a:rPr lang="fr-FR" b="1" dirty="0" smtClean="0"/>
              <a:t>: </a:t>
            </a:r>
            <a:r>
              <a:rPr lang="fr-FR" dirty="0" smtClean="0"/>
              <a:t>Elle se traduit par une hyperthyroïdie avec des vomissements persistants durant toute la grossesse et récidivants à chaque grossesse ultérieure. </a:t>
            </a:r>
          </a:p>
          <a:p>
            <a:pPr marL="274320" indent="-274320" eaLnBrk="1" fontAlgn="auto" hangingPunct="1">
              <a:spcAft>
                <a:spcPts val="0"/>
              </a:spcAft>
              <a:buClr>
                <a:schemeClr val="accent3"/>
              </a:buClr>
              <a:buFont typeface="Wingdings 2" pitchFamily="18" charset="2"/>
              <a:buNone/>
              <a:defRPr/>
            </a:pPr>
            <a:r>
              <a:rPr lang="fr-FR" dirty="0" smtClean="0"/>
              <a:t>Il s’agit de mutations activatrices du récepteur de la TSH entrainant une hyper affinité à l’HCG sans modification de l’affinité à la TSH.</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3"/>
              </a:buClr>
              <a:buFont typeface="Arial" pitchFamily="34" charset="0"/>
              <a:buChar char="•"/>
              <a:defRPr/>
            </a:pPr>
            <a:r>
              <a:rPr lang="fr-FR" dirty="0" smtClean="0"/>
              <a:t>Les conséquences maternelles de l’hyperthyroïdie sont </a:t>
            </a:r>
            <a:r>
              <a:rPr lang="fr-FR" smtClean="0"/>
              <a:t>: Pré éclampsie</a:t>
            </a:r>
            <a:r>
              <a:rPr lang="fr-FR" dirty="0" smtClean="0"/>
              <a:t>, fausses couches spontanées et accouchements prématurés, les décompensations cardiaques de cardiopathies congestives, les ruptures placentaires, une anémie, des infections plus fréquentes.</a:t>
            </a:r>
          </a:p>
          <a:p>
            <a:pPr marL="274320" indent="-274320" eaLnBrk="1" fontAlgn="auto" hangingPunct="1">
              <a:spcAft>
                <a:spcPts val="0"/>
              </a:spcAft>
              <a:buClr>
                <a:schemeClr val="accent3"/>
              </a:buClr>
              <a:buFont typeface="Arial" pitchFamily="34" charset="0"/>
              <a:buChar char="•"/>
              <a:defRPr/>
            </a:pPr>
            <a:r>
              <a:rPr lang="fr-FR" b="1"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Les conséquences fœtales de l’hyperthyroïdie maternelle sont : Retard de croissance intra-utérin, </a:t>
            </a:r>
            <a:r>
              <a:rPr lang="fr-FR" dirty="0" err="1" smtClean="0"/>
              <a:t>hydrops</a:t>
            </a:r>
            <a:r>
              <a:rPr lang="fr-FR" dirty="0" smtClean="0"/>
              <a:t>, défaillance cardiaque, </a:t>
            </a:r>
            <a:r>
              <a:rPr lang="fr-FR" dirty="0" err="1" smtClean="0"/>
              <a:t>craniosynostose</a:t>
            </a:r>
            <a:r>
              <a:rPr lang="fr-FR" dirty="0" smtClean="0"/>
              <a:t>, accélération de la motilité fœtale et de la maturation osseuse, goitre fœtal avec dystocie mécanique, prématurité, hyperthyroïdie fœtale et néonatale, mort néonatale, malformations congénitales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62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7- Les causes rares</a:t>
            </a:r>
            <a:endParaRPr lang="fr-FR" dirty="0" smtClean="0">
              <a:solidFill>
                <a:srgbClr val="FF0000"/>
              </a:solidFill>
            </a:endParaRPr>
          </a:p>
          <a:p>
            <a:pPr marL="274320" indent="-274320" eaLnBrk="1" fontAlgn="auto" hangingPunct="1">
              <a:spcAft>
                <a:spcPts val="0"/>
              </a:spcAft>
              <a:buClr>
                <a:schemeClr val="accent3"/>
              </a:buClr>
              <a:buFont typeface="Arial" pitchFamily="34" charset="0"/>
              <a:buChar char="•"/>
              <a:defRPr/>
            </a:pPr>
            <a:r>
              <a:rPr lang="fr-FR" dirty="0" smtClean="0"/>
              <a:t>Hyperthyroïdie par sécrétion ectopique d’hormones thyroïdiennes : au niveau des ovaires : stroma </a:t>
            </a:r>
            <a:r>
              <a:rPr lang="fr-FR" dirty="0" err="1" smtClean="0"/>
              <a:t>ovarii</a:t>
            </a:r>
            <a:r>
              <a:rPr lang="fr-FR" dirty="0" smtClean="0"/>
              <a:t>.</a:t>
            </a:r>
          </a:p>
          <a:p>
            <a:pPr marL="274320" indent="-274320" eaLnBrk="1" fontAlgn="auto" hangingPunct="1">
              <a:spcAft>
                <a:spcPts val="0"/>
              </a:spcAft>
              <a:buClr>
                <a:schemeClr val="accent3"/>
              </a:buClr>
              <a:buFont typeface="Arial" pitchFamily="34" charset="0"/>
              <a:buChar char="•"/>
              <a:defRPr/>
            </a:pPr>
            <a:r>
              <a:rPr lang="fr-FR" dirty="0" smtClean="0"/>
              <a:t>Métastases fonctionnelles des cancers thyroïdiens</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Hyperthyroïdie à TSH normale ou élevée: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2 causes : adénome hypophysaire thyréotrope et le syndrome de résistance aux hormones thyroïdiennes.</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Hyperthyroïdie non auto-immune familiale : il s’agit d’une forme familiale d’hyperthyroïdie liée à une mutation germinale activatrice du récepteur de la TSH.</a:t>
            </a:r>
          </a:p>
          <a:p>
            <a:pPr marL="274320" indent="-274320" eaLnBrk="1" fontAlgn="auto" hangingPunct="1">
              <a:spcAft>
                <a:spcPts val="0"/>
              </a:spcAft>
              <a:buClr>
                <a:schemeClr val="accent3"/>
              </a:buClr>
              <a:buFont typeface="Wingdings 2" pitchFamily="18" charset="2"/>
              <a:buNone/>
              <a:defRPr/>
            </a:pPr>
            <a:r>
              <a:rPr lang="fr-FR" baseline="30000" dirty="0" smtClean="0"/>
              <a:t> </a:t>
            </a:r>
            <a:r>
              <a:rPr lang="fr-FR" dirty="0" smtClean="0"/>
              <a:t>Les éléments orientant vers ce diagnostic sont : le caractère récidivant de l’hyperthyroïdie, des cas similaires dans la famille et l’absence de stigmates biologiques d’auto-immunité.</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Hyperthyroïdie par hypersécrétion d’HCG (qui a une action TSH </a:t>
            </a:r>
            <a:r>
              <a:rPr lang="fr-FR" dirty="0" err="1" smtClean="0"/>
              <a:t>like</a:t>
            </a:r>
            <a:r>
              <a:rPr lang="fr-FR" dirty="0" smtClean="0"/>
              <a:t>) : tumeurs trophoblastiques.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re 1"/>
          <p:cNvSpPr>
            <a:spLocks noGrp="1"/>
          </p:cNvSpPr>
          <p:nvPr>
            <p:ph type="title"/>
          </p:nvPr>
        </p:nvSpPr>
        <p:spPr/>
        <p:txBody>
          <a:bodyPr/>
          <a:lstStyle/>
          <a:p>
            <a:pPr eaLnBrk="1" hangingPunct="1"/>
            <a:r>
              <a:rPr lang="fr-FR" altLang="x-none" b="1"/>
              <a:t>Formes cliniques</a:t>
            </a:r>
            <a:endParaRPr lang="fr-FR" altLang="x-none"/>
          </a:p>
        </p:txBody>
      </p:sp>
      <p:sp>
        <p:nvSpPr>
          <p:cNvPr id="3" name="Espace réservé du contenu 2"/>
          <p:cNvSpPr>
            <a:spLocks noGrp="1"/>
          </p:cNvSpPr>
          <p:nvPr>
            <p:ph idx="1"/>
          </p:nvPr>
        </p:nvSpPr>
        <p:spPr/>
        <p:txBody>
          <a:bodyPr rtlCol="0">
            <a:normAutofit fontScale="850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 1- Formes </a:t>
            </a:r>
            <a:r>
              <a:rPr lang="fr-FR" b="1" dirty="0" err="1" smtClean="0"/>
              <a:t>infracliniques</a:t>
            </a:r>
            <a:r>
              <a:rPr lang="fr-FR" b="1" dirty="0" smtClean="0"/>
              <a:t> </a:t>
            </a:r>
            <a:r>
              <a:rPr lang="fr-FR" i="1" dirty="0" smtClean="0"/>
              <a:t>:</a:t>
            </a:r>
            <a:r>
              <a:rPr lang="fr-FR" b="1" dirty="0" smtClean="0"/>
              <a:t> </a:t>
            </a:r>
            <a:r>
              <a:rPr lang="fr-FR" dirty="0" smtClean="0"/>
              <a:t>Elles sont définies par une TSH basse sans augmentation de la T4L et de T3L. </a:t>
            </a:r>
          </a:p>
          <a:p>
            <a:pPr marL="274320" indent="-274320" eaLnBrk="1" fontAlgn="auto" hangingPunct="1">
              <a:spcAft>
                <a:spcPts val="0"/>
              </a:spcAft>
              <a:buClr>
                <a:schemeClr val="accent3"/>
              </a:buClr>
              <a:buFont typeface="Wingdings 2" pitchFamily="18" charset="2"/>
              <a:buNone/>
              <a:defRPr/>
            </a:pPr>
            <a:r>
              <a:rPr lang="fr-FR" dirty="0" smtClean="0"/>
              <a:t>Ces anomalies biologiques doivent être réévaluées à plusieurs reprises car susceptible de disparaître.</a:t>
            </a:r>
          </a:p>
          <a:p>
            <a:pPr marL="274320" indent="-274320" eaLnBrk="1" fontAlgn="auto" hangingPunct="1">
              <a:spcAft>
                <a:spcPts val="0"/>
              </a:spcAft>
              <a:buClr>
                <a:schemeClr val="accent3"/>
              </a:buClr>
              <a:buFont typeface="Wingdings 2" pitchFamily="18" charset="2"/>
              <a:buNone/>
              <a:defRPr/>
            </a:pPr>
            <a:r>
              <a:rPr lang="fr-FR" dirty="0" smtClean="0"/>
              <a:t>Les risques principaux de ces formes sont :</a:t>
            </a:r>
          </a:p>
          <a:p>
            <a:pPr marL="274320" indent="-274320" eaLnBrk="1" fontAlgn="auto" hangingPunct="1">
              <a:spcAft>
                <a:spcPts val="0"/>
              </a:spcAft>
              <a:buClr>
                <a:schemeClr val="accent3"/>
              </a:buClr>
              <a:buFont typeface="Arial" pitchFamily="34" charset="0"/>
              <a:buChar char="•"/>
              <a:defRPr/>
            </a:pPr>
            <a:r>
              <a:rPr lang="fr-FR" dirty="0" smtClean="0"/>
              <a:t>Un risque </a:t>
            </a:r>
            <a:r>
              <a:rPr lang="fr-FR" dirty="0" err="1" smtClean="0"/>
              <a:t>fracturaire</a:t>
            </a:r>
            <a:r>
              <a:rPr lang="fr-FR" dirty="0" smtClean="0"/>
              <a:t> accru chez la femme ménopausée.</a:t>
            </a:r>
          </a:p>
          <a:p>
            <a:pPr marL="274320" indent="-274320" eaLnBrk="1" fontAlgn="auto" hangingPunct="1">
              <a:spcAft>
                <a:spcPts val="0"/>
              </a:spcAft>
              <a:buClr>
                <a:schemeClr val="accent3"/>
              </a:buClr>
              <a:buFont typeface="Arial" pitchFamily="34" charset="0"/>
              <a:buChar char="•"/>
              <a:defRPr/>
            </a:pPr>
            <a:r>
              <a:rPr lang="fr-FR" baseline="30000" dirty="0" smtClean="0"/>
              <a:t> </a:t>
            </a:r>
            <a:r>
              <a:rPr lang="fr-FR" dirty="0" smtClean="0"/>
              <a:t>Une augmentation de la mortalité cardiovasculaire : risque de fibrillation auriculaire, d'altération de la contractilité et d'hypertrophie ventriculaire gauche, à l'origine d'une diminution de l'espérance de vie après 60 ans.</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Le traitement est indiqué si la TSH est en permanence inférieure à 0,1 </a:t>
            </a:r>
            <a:r>
              <a:rPr lang="fr-FR" dirty="0" err="1" smtClean="0"/>
              <a:t>mU</a:t>
            </a:r>
            <a:r>
              <a:rPr lang="fr-FR" dirty="0" smtClean="0"/>
              <a:t>/L, en particulier en cas de risques cardiaque ou osseux.</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2- Formes pauci ou mono symptomatiques </a:t>
            </a:r>
            <a:r>
              <a:rPr lang="fr-FR" dirty="0" smtClean="0"/>
              <a:t>: Dans ces cas, on note l’absence de l’un des deux signes considérés comme majeurs </a:t>
            </a:r>
          </a:p>
          <a:p>
            <a:pPr marL="274320" indent="-274320" eaLnBrk="1" fontAlgn="auto" hangingPunct="1">
              <a:spcAft>
                <a:spcPts val="0"/>
              </a:spcAft>
              <a:buClr>
                <a:schemeClr val="accent3"/>
              </a:buClr>
              <a:buFont typeface="Arial" pitchFamily="34" charset="0"/>
              <a:buChar char="•"/>
              <a:defRPr/>
            </a:pPr>
            <a:r>
              <a:rPr lang="fr-FR" dirty="0" smtClean="0"/>
              <a:t> Formes sans amaigrissement : Elles sont rencontrée dans 10% des cas, et se voit généralement chez les femmes jeunes, avec une prise de poids paradoxale dans les premières semaines d’installation de l’hyperthyroïdie liée à une véritable boulimie.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Formes sans tachycardie : Ces formes se voient en cas de formes débutantes, ou chez des sujets au rythme physiologique lent, ou bien en cas de coexistence d’un Bloc </a:t>
            </a:r>
            <a:r>
              <a:rPr lang="fr-FR" dirty="0" err="1" smtClean="0"/>
              <a:t>Auriculo-Ventriculaire</a:t>
            </a:r>
            <a:r>
              <a:rPr lang="fr-FR" dirty="0" smtClean="0"/>
              <a:t> complet.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92500" lnSpcReduction="10000"/>
          </a:bodyPr>
          <a:lstStyle/>
          <a:p>
            <a:pPr marL="274320" indent="-274320" eaLnBrk="1" fontAlgn="auto" hangingPunct="1">
              <a:spcAft>
                <a:spcPts val="0"/>
              </a:spcAft>
              <a:buClr>
                <a:schemeClr val="accent3"/>
              </a:buClr>
              <a:buFont typeface="Wingdings 2" pitchFamily="18" charset="2"/>
              <a:buNone/>
              <a:defRPr/>
            </a:pPr>
            <a:r>
              <a:rPr lang="fr-FR" b="1" dirty="0" smtClean="0"/>
              <a:t>3- Formes compliquées et évolutives</a:t>
            </a:r>
            <a:endParaRPr lang="fr-FR" dirty="0" smtClean="0"/>
          </a:p>
          <a:p>
            <a:pPr marL="274320" indent="-274320" eaLnBrk="1" fontAlgn="auto" hangingPunct="1">
              <a:spcAft>
                <a:spcPts val="0"/>
              </a:spcAft>
              <a:buClr>
                <a:schemeClr val="accent3"/>
              </a:buClr>
              <a:buFont typeface="Arial" pitchFamily="34" charset="0"/>
              <a:buChar char="•"/>
              <a:defRPr/>
            </a:pPr>
            <a:r>
              <a:rPr lang="fr-FR" b="1" dirty="0" smtClean="0"/>
              <a:t>Cardiothyréose : </a:t>
            </a:r>
            <a:r>
              <a:rPr lang="fr-FR" dirty="0" smtClean="0"/>
              <a:t>Les manifestations cardiaques sont prédominantes.</a:t>
            </a:r>
          </a:p>
          <a:p>
            <a:pPr marL="274320" indent="-274320" eaLnBrk="1" fontAlgn="auto" hangingPunct="1">
              <a:spcAft>
                <a:spcPts val="0"/>
              </a:spcAft>
              <a:buClr>
                <a:schemeClr val="accent3"/>
              </a:buClr>
              <a:buFont typeface="Wingdings 2" pitchFamily="18" charset="2"/>
              <a:buNone/>
              <a:defRPr/>
            </a:pPr>
            <a:r>
              <a:rPr lang="fr-FR" dirty="0" smtClean="0"/>
              <a:t> Au tableau de thyrotoxicose s'associe : soit une insuffisance coronaire, soit des troubles du rythme, ou bien une insuffisance cardiaque.</a:t>
            </a:r>
          </a:p>
          <a:p>
            <a:pPr marL="274320" indent="-274320" eaLnBrk="1" fontAlgn="auto" hangingPunct="1">
              <a:spcAft>
                <a:spcPts val="0"/>
              </a:spcAft>
              <a:buClr>
                <a:schemeClr val="accent3"/>
              </a:buClr>
              <a:buFont typeface="Arial" pitchFamily="34" charset="0"/>
              <a:buChar char="•"/>
              <a:defRPr/>
            </a:pPr>
            <a:r>
              <a:rPr lang="fr-FR" dirty="0" smtClean="0"/>
              <a:t> </a:t>
            </a:r>
            <a:r>
              <a:rPr lang="fr-FR" b="1" dirty="0" smtClean="0"/>
              <a:t>Troubles psychiatriques </a:t>
            </a:r>
            <a:r>
              <a:rPr lang="fr-FR" dirty="0" smtClean="0"/>
              <a:t>prédominants, le patient consulte en psychiatrie pour</a:t>
            </a:r>
            <a:r>
              <a:rPr lang="fr-FR" b="1" dirty="0" smtClean="0"/>
              <a:t> </a:t>
            </a:r>
            <a:r>
              <a:rPr lang="fr-FR" dirty="0" smtClean="0"/>
              <a:t>syndrome dépressif, hallucinations, voire même tentative de suicide ; et c'est lors de l'apparition ou la découverte d'un goitre ou d'une exophtalmie qu'il est orienté à la consultation endocrinologie où le diagnostic est redressé.</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85000" lnSpcReduction="10000"/>
          </a:bodyPr>
          <a:lstStyle/>
          <a:p>
            <a:pPr marL="274320" indent="-274320" eaLnBrk="1" fontAlgn="auto" hangingPunct="1">
              <a:spcAft>
                <a:spcPts val="0"/>
              </a:spcAft>
              <a:buClr>
                <a:schemeClr val="accent3"/>
              </a:buClr>
              <a:buFont typeface="Arial" pitchFamily="34" charset="0"/>
              <a:buChar char="•"/>
              <a:defRPr/>
            </a:pPr>
            <a:r>
              <a:rPr lang="fr-FR" b="1" dirty="0" smtClean="0"/>
              <a:t>Formes </a:t>
            </a:r>
            <a:r>
              <a:rPr lang="fr-FR" b="1" dirty="0" err="1" smtClean="0"/>
              <a:t>pseudomyopathiques</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 </a:t>
            </a:r>
            <a:r>
              <a:rPr lang="fr-FR" b="1" dirty="0" smtClean="0"/>
              <a:t>Crise aiguë </a:t>
            </a:r>
            <a:r>
              <a:rPr lang="fr-FR" b="1" dirty="0" err="1" smtClean="0"/>
              <a:t>thyrotoxique</a:t>
            </a:r>
            <a:r>
              <a:rPr lang="fr-FR" b="1" dirty="0" smtClean="0"/>
              <a:t> </a:t>
            </a:r>
            <a:r>
              <a:rPr lang="fr-FR" dirty="0" smtClean="0"/>
              <a:t>: l'hyperthyroïdie non traitée peut évoluer vers la crise aiguë</a:t>
            </a:r>
            <a:r>
              <a:rPr lang="fr-FR" b="1" dirty="0" smtClean="0"/>
              <a:t> </a:t>
            </a:r>
            <a:r>
              <a:rPr lang="fr-FR" dirty="0" err="1" smtClean="0"/>
              <a:t>thyrotoxique</a:t>
            </a:r>
            <a:r>
              <a:rPr lang="fr-FR" dirty="0" smtClean="0"/>
              <a:t> qui est une complication très rare, grave parfois même mortelle, qui se voit surtout lors de la chirurgie thyroïdienne sans préparation médicale préalable du patient toujours en hyperthyroïdie. C’est une urgence médicale.</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Clinique : fièvre, sueurs profuses, tachycardie avec parfois œdème aigu pulmonaire, et défaillance cardiaque, nausées, vomissements, douleurs abdominales, délire; jusqu’au collapsus et coma.</a:t>
            </a:r>
          </a:p>
          <a:p>
            <a:pPr marL="274320" indent="-274320" eaLnBrk="1" fontAlgn="auto" hangingPunct="1">
              <a:spcAft>
                <a:spcPts val="0"/>
              </a:spcAft>
              <a:buClr>
                <a:schemeClr val="accent3"/>
              </a:buClr>
              <a:buFont typeface="Arial" pitchFamily="34" charset="0"/>
              <a:buChar char="•"/>
              <a:defRPr/>
            </a:pPr>
            <a:r>
              <a:rPr lang="fr-FR" b="1" dirty="0" smtClean="0"/>
              <a:t>Autres complications </a:t>
            </a:r>
            <a:r>
              <a:rPr lang="fr-FR" dirty="0" smtClean="0"/>
              <a:t>: hépatique, osseuse, exophtalmie maligne.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re 1"/>
          <p:cNvSpPr>
            <a:spLocks noGrp="1"/>
          </p:cNvSpPr>
          <p:nvPr>
            <p:ph type="title"/>
          </p:nvPr>
        </p:nvSpPr>
        <p:spPr/>
        <p:txBody>
          <a:bodyPr/>
          <a:lstStyle/>
          <a:p>
            <a:pPr eaLnBrk="1" hangingPunct="1"/>
            <a:endParaRPr lang="x-none" altLang="x-none"/>
          </a:p>
        </p:txBody>
      </p:sp>
      <p:sp>
        <p:nvSpPr>
          <p:cNvPr id="41986" name="Espace réservé du contenu 2"/>
          <p:cNvSpPr>
            <a:spLocks noGrp="1"/>
          </p:cNvSpPr>
          <p:nvPr>
            <p:ph idx="1"/>
          </p:nvPr>
        </p:nvSpPr>
        <p:spPr/>
        <p:txBody>
          <a:bodyPr/>
          <a:lstStyle/>
          <a:p>
            <a:pPr eaLnBrk="1" hangingPunct="1">
              <a:buFont typeface="Wingdings 2" charset="2"/>
              <a:buNone/>
            </a:pPr>
            <a:r>
              <a:rPr lang="fr-FR" altLang="x-none" b="1"/>
              <a:t>4- Formes pédiatriques: </a:t>
            </a:r>
            <a:r>
              <a:rPr lang="fr-FR" altLang="x-none"/>
              <a:t>Se caractérisent par une avance staturale avec troubles du</a:t>
            </a:r>
            <a:r>
              <a:rPr lang="fr-FR" altLang="x-none" b="1"/>
              <a:t> </a:t>
            </a:r>
            <a:r>
              <a:rPr lang="fr-FR" altLang="x-none"/>
              <a:t>comportement, mauvais rendement scolaire. Ce sont de grands enfants turbulents.</a:t>
            </a:r>
          </a:p>
          <a:p>
            <a:pPr eaLnBrk="1" hangingPunct="1"/>
            <a:endParaRPr lang="fr-FR" altLang="x-none"/>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re 1"/>
          <p:cNvSpPr>
            <a:spLocks noGrp="1"/>
          </p:cNvSpPr>
          <p:nvPr>
            <p:ph type="title"/>
          </p:nvPr>
        </p:nvSpPr>
        <p:spPr/>
        <p:txBody>
          <a:bodyPr/>
          <a:lstStyle/>
          <a:p>
            <a:pPr eaLnBrk="1" hangingPunct="1"/>
            <a:r>
              <a:rPr lang="fr-FR" altLang="x-none" b="1"/>
              <a:t>Traitement</a:t>
            </a:r>
            <a:endParaRPr lang="fr-FR"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1- Les moyens thérapeutiques </a:t>
            </a:r>
            <a:r>
              <a:rPr lang="fr-FR" dirty="0" smtClean="0"/>
              <a:t>: Le choix du traitement se fait entre le traitement</a:t>
            </a:r>
            <a:r>
              <a:rPr lang="fr-FR" b="1" dirty="0" smtClean="0"/>
              <a:t> </a:t>
            </a:r>
            <a:r>
              <a:rPr lang="fr-FR" dirty="0" smtClean="0"/>
              <a:t>médical, chirurgical et isotopique utilisant l’iode radioactif</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-Traitement médical </a:t>
            </a:r>
            <a:r>
              <a:rPr lang="fr-FR" dirty="0" smtClean="0"/>
              <a:t>: Il repose principalement sur les antithyroïdiens de synthèse (ATS):</a:t>
            </a:r>
          </a:p>
          <a:p>
            <a:pPr marL="274320" indent="-274320" eaLnBrk="1" fontAlgn="auto" hangingPunct="1">
              <a:spcAft>
                <a:spcPts val="0"/>
              </a:spcAft>
              <a:buClr>
                <a:schemeClr val="accent3"/>
              </a:buClr>
              <a:buFont typeface="Arial" pitchFamily="34" charset="0"/>
              <a:buChar char="•"/>
              <a:defRPr/>
            </a:pPr>
            <a:r>
              <a:rPr lang="fr-FR" dirty="0" err="1" smtClean="0"/>
              <a:t>Carbimazole</a:t>
            </a:r>
            <a:r>
              <a:rPr lang="fr-FR" dirty="0" smtClean="0"/>
              <a:t> (CBM): </a:t>
            </a:r>
            <a:r>
              <a:rPr lang="fr-FR" dirty="0" err="1" smtClean="0"/>
              <a:t>cp</a:t>
            </a:r>
            <a:r>
              <a:rPr lang="fr-FR" dirty="0" smtClean="0"/>
              <a:t> 5 mg , 20 mg</a:t>
            </a:r>
          </a:p>
          <a:p>
            <a:pPr marL="274320" indent="-274320" eaLnBrk="1" fontAlgn="auto" hangingPunct="1">
              <a:spcAft>
                <a:spcPts val="0"/>
              </a:spcAft>
              <a:buClr>
                <a:schemeClr val="accent3"/>
              </a:buClr>
              <a:buFont typeface="Arial" pitchFamily="34" charset="0"/>
              <a:buChar char="•"/>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smtClean="0"/>
              <a:t>PTU : </a:t>
            </a:r>
            <a:r>
              <a:rPr lang="fr-FR" dirty="0" err="1" smtClean="0"/>
              <a:t>propylthiouracile</a:t>
            </a:r>
            <a:r>
              <a:rPr lang="fr-FR" dirty="0" smtClean="0"/>
              <a:t>: </a:t>
            </a:r>
            <a:r>
              <a:rPr lang="fr-FR" dirty="0" err="1" smtClean="0"/>
              <a:t>cp</a:t>
            </a:r>
            <a:r>
              <a:rPr lang="fr-FR" dirty="0" smtClean="0"/>
              <a:t> 25mg</a:t>
            </a:r>
          </a:p>
          <a:p>
            <a:pPr marL="274320" indent="-274320" eaLnBrk="1" fontAlgn="auto" hangingPunct="1">
              <a:spcAft>
                <a:spcPts val="0"/>
              </a:spcAft>
              <a:buClr>
                <a:schemeClr val="accent3"/>
              </a:buClr>
              <a:buFont typeface="Arial" pitchFamily="34" charset="0"/>
              <a:buChar char="•"/>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err="1" smtClean="0"/>
              <a:t>Basedène</a:t>
            </a:r>
            <a:r>
              <a:rPr lang="fr-FR" dirty="0" smtClean="0"/>
              <a:t> : </a:t>
            </a:r>
            <a:r>
              <a:rPr lang="fr-FR" dirty="0" err="1" smtClean="0"/>
              <a:t>cp</a:t>
            </a:r>
            <a:r>
              <a:rPr lang="fr-FR" dirty="0" smtClean="0"/>
              <a:t> 25 mg.</a:t>
            </a:r>
          </a:p>
          <a:p>
            <a:pPr marL="274320" indent="-274320" eaLnBrk="1" fontAlgn="auto" hangingPunct="1">
              <a:spcAft>
                <a:spcPts val="0"/>
              </a:spcAft>
              <a:buClr>
                <a:schemeClr val="accent3"/>
              </a:buClr>
              <a:buFont typeface="Arial" pitchFamily="34" charset="0"/>
              <a:buChar char="•"/>
              <a:defRPr/>
            </a:pPr>
            <a:r>
              <a:rPr lang="fr-FR" dirty="0" smtClean="0"/>
              <a:t>Un traitement adjuvant associe : le repos, les B bloquants et les anxiolytiques.</a:t>
            </a:r>
          </a:p>
          <a:p>
            <a:pPr marL="274320" indent="-274320" eaLnBrk="1" fontAlgn="auto" hangingPunct="1">
              <a:spcAft>
                <a:spcPts val="0"/>
              </a:spcAft>
              <a:buClr>
                <a:schemeClr val="accent3"/>
              </a:buClr>
              <a:buFont typeface="Arial" pitchFamily="34" charset="0"/>
              <a:buChar char="•"/>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D’autres moyens médicamenteux sont aussi possibles: Solution de </a:t>
            </a:r>
            <a:r>
              <a:rPr lang="fr-FR" dirty="0" err="1" smtClean="0"/>
              <a:t>lugol</a:t>
            </a:r>
            <a:r>
              <a:rPr lang="fr-FR" dirty="0" smtClean="0"/>
              <a:t> (iode), lithium, Corticoïdes.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t>2- Modalités et indications</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b="1" dirty="0" smtClean="0"/>
              <a:t>Maladie de Basedow</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-L'indication du TRT médical repose sur certains critères : L'âge du patient, le volume du goitre, la présence ou non de nodules suspects, l'intensité des signes d'hyperthyroïdie, la possibilité de l'observance du traitement ainsi que le désir du patient.</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-On donne 45mg/j de CBM comme dose d'attaque ce qui permet de bloquer la synthèse des hormones thyroïdiennes ainsi qu'une diminution des </a:t>
            </a:r>
            <a:r>
              <a:rPr lang="fr-FR" dirty="0" err="1" smtClean="0"/>
              <a:t>Ac</a:t>
            </a:r>
            <a:r>
              <a:rPr lang="fr-FR" dirty="0" smtClean="0"/>
              <a:t> anti RTSH (et donc un effet immunosuppresseur mais dose dépendant) associé au bout de 4 -6 semaines à du </a:t>
            </a:r>
            <a:r>
              <a:rPr lang="fr-FR" dirty="0" err="1" smtClean="0"/>
              <a:t>Levothyrox</a:t>
            </a:r>
            <a:r>
              <a:rPr lang="fr-FR" dirty="0" smtClean="0"/>
              <a:t> à la dose de 100 µg /j en moyenne (Schéma </a:t>
            </a:r>
            <a:r>
              <a:rPr lang="fr-FR" b="1" i="1" dirty="0" smtClean="0"/>
              <a:t>Block and replace</a:t>
            </a:r>
            <a:r>
              <a:rPr lang="fr-FR" dirty="0" smtClean="0"/>
              <a:t>). La durée totale de ce TRT est de 18 à 24 mois.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ormAutofit fontScale="90000"/>
          </a:bodyPr>
          <a:lstStyle/>
          <a:p>
            <a:pPr eaLnBrk="1" fontAlgn="auto" hangingPunct="1">
              <a:spcAft>
                <a:spcPts val="0"/>
              </a:spcAft>
              <a:defRPr/>
            </a:pPr>
            <a:r>
              <a:rPr lang="fr-FR" b="1" dirty="0" smtClean="0"/>
              <a:t>Diagnostic positif : le syndrome de thyrotoxicose</a:t>
            </a:r>
            <a:endParaRPr lang="fr-FR" dirty="0" smtClean="0"/>
          </a:p>
        </p:txBody>
      </p:sp>
      <p:sp>
        <p:nvSpPr>
          <p:cNvPr id="16386" name="Espace réservé du contenu 2"/>
          <p:cNvSpPr>
            <a:spLocks noGrp="1"/>
          </p:cNvSpPr>
          <p:nvPr>
            <p:ph idx="1"/>
          </p:nvPr>
        </p:nvSpPr>
        <p:spPr/>
        <p:txBody>
          <a:bodyPr/>
          <a:lstStyle/>
          <a:p>
            <a:pPr eaLnBrk="1" hangingPunct="1">
              <a:buFont typeface="Arial" charset="0"/>
              <a:buChar char="•"/>
            </a:pPr>
            <a:r>
              <a:rPr lang="fr-FR" altLang="x-none" b="1"/>
              <a:t>1 – Tableau Clinique</a:t>
            </a:r>
            <a:endParaRPr lang="fr-FR" altLang="x-none"/>
          </a:p>
          <a:p>
            <a:pPr eaLnBrk="1" hangingPunct="1">
              <a:buFont typeface="Arial" charset="0"/>
              <a:buChar char="•"/>
            </a:pPr>
            <a:r>
              <a:rPr lang="fr-FR" altLang="x-none"/>
              <a:t> </a:t>
            </a:r>
          </a:p>
          <a:p>
            <a:pPr eaLnBrk="1" hangingPunct="1">
              <a:buFont typeface="Arial" charset="0"/>
              <a:buChar char="•"/>
            </a:pPr>
            <a:r>
              <a:rPr lang="fr-FR" altLang="x-none"/>
              <a:t>Le syndrome de thyrotoxicose est </a:t>
            </a:r>
            <a:r>
              <a:rPr lang="fr-FR" altLang="x-none">
                <a:solidFill>
                  <a:srgbClr val="FF0000"/>
                </a:solidFill>
              </a:rPr>
              <a:t>commun</a:t>
            </a:r>
            <a:r>
              <a:rPr lang="fr-FR" altLang="x-none"/>
              <a:t> à toutes les variétés d’hyperthyroïdies. Il est le témoin d’un excès d’hormones thyroïdiennes T3, T4 dans le sang, agissant sur les organes cibles.</a:t>
            </a:r>
          </a:p>
          <a:p>
            <a:pPr eaLnBrk="1" hangingPunct="1">
              <a:buFont typeface="Arial" charset="0"/>
              <a:buChar char="•"/>
            </a:pPr>
            <a:r>
              <a:rPr lang="fr-FR" altLang="x-none"/>
              <a:t> </a:t>
            </a:r>
          </a:p>
          <a:p>
            <a:pPr eaLnBrk="1" hangingPunct="1">
              <a:buFont typeface="Arial" charset="0"/>
              <a:buChar char="•"/>
            </a:pPr>
            <a:r>
              <a:rPr lang="fr-FR" altLang="x-none"/>
              <a:t>L'intensité des signes cliniques dépend du degré de la thyrotoxicose, de sa durée, et du terrain.</a:t>
            </a:r>
          </a:p>
          <a:p>
            <a:pPr eaLnBrk="1" hangingPunct="1">
              <a:buFont typeface="Arial" charset="0"/>
              <a:buChar char="•"/>
            </a:pPr>
            <a:endParaRPr lang="fr-FR" altLang="x-none"/>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62500" lnSpcReduction="20000"/>
          </a:bodyPr>
          <a:lstStyle/>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D’autres équipes n'associent pas du </a:t>
            </a:r>
            <a:r>
              <a:rPr lang="fr-FR" dirty="0" err="1" smtClean="0"/>
              <a:t>Levothyrox</a:t>
            </a:r>
            <a:r>
              <a:rPr lang="fr-FR" dirty="0" smtClean="0"/>
              <a:t>, mais donnent du CBM à dose d'attaque pendant 1 - 2 mois puis assurent une dégression progressive de façon à couvrir les 18 mois.</a:t>
            </a:r>
          </a:p>
          <a:p>
            <a:pPr marL="274320" indent="-274320" eaLnBrk="1" fontAlgn="auto" hangingPunct="1">
              <a:spcAft>
                <a:spcPts val="0"/>
              </a:spcAft>
              <a:buClr>
                <a:schemeClr val="accent3"/>
              </a:buClr>
              <a:buFont typeface="Arial" pitchFamily="34" charset="0"/>
              <a:buChar char="•"/>
              <a:defRPr/>
            </a:pPr>
            <a:r>
              <a:rPr lang="fr-FR" dirty="0" smtClean="0"/>
              <a:t> La surveillance du traitement repose sur le dosage de la TSH +/- FT4 tous les 3 mois.</a:t>
            </a:r>
          </a:p>
          <a:p>
            <a:pPr marL="274320" indent="-274320" eaLnBrk="1" fontAlgn="auto" hangingPunct="1">
              <a:spcAft>
                <a:spcPts val="0"/>
              </a:spcAft>
              <a:buClr>
                <a:schemeClr val="accent3"/>
              </a:buClr>
              <a:buFont typeface="Arial" pitchFamily="34" charset="0"/>
              <a:buChar char="•"/>
              <a:defRPr/>
            </a:pPr>
            <a:r>
              <a:rPr lang="fr-FR" dirty="0" smtClean="0"/>
              <a:t> Il est impératif de pratiquer une NFS chaque semaine pendant les 2 premiers mois à la recherche d'une neutropénie ; on doit prévenir le patient qu’il doit consulter immédiatement en cas de fièvre, angine; l'arrêt du CBM s’impose si les Polynucléaires neutrophiles sont inférieurs à 1200 éléments/mm3.</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Si l’indication de la cure radicale s’est posée (devant la présence d’une cardiothyréose par exemple), le choix se fera entre la chirurgie et l’</a:t>
            </a:r>
            <a:r>
              <a:rPr lang="fr-FR" dirty="0" err="1" smtClean="0"/>
              <a:t>irathérapie</a:t>
            </a:r>
            <a:r>
              <a:rPr lang="fr-FR" dirty="0" smtClean="0"/>
              <a:t>, tout en prenant en considération les éléments suivants : l’âge du patient, la présence ou non de contre-indications à la chirurgie et le volume du goitre.</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dirty="0" smtClean="0"/>
              <a:t>La chirurgie doit se faire en parfaite </a:t>
            </a:r>
            <a:r>
              <a:rPr lang="fr-FR" dirty="0" err="1" smtClean="0"/>
              <a:t>euthyroïdie</a:t>
            </a:r>
            <a:r>
              <a:rPr lang="fr-FR" dirty="0" smtClean="0"/>
              <a:t> clinique et biologique et donc elle est précédée d’une préparation médicale de 02 mois en moyenne. C’est une thyroïdectomie totale qui peut se compliquer d’</a:t>
            </a:r>
            <a:r>
              <a:rPr lang="fr-FR" dirty="0" err="1" smtClean="0"/>
              <a:t>hypothyroidie</a:t>
            </a:r>
            <a:r>
              <a:rPr lang="fr-FR" dirty="0" smtClean="0"/>
              <a:t>, une </a:t>
            </a:r>
            <a:r>
              <a:rPr lang="fr-FR" dirty="0" err="1" smtClean="0"/>
              <a:t>hypoparathyroïdie</a:t>
            </a:r>
            <a:r>
              <a:rPr lang="fr-FR" dirty="0" smtClean="0"/>
              <a:t>, une dysphonie par atteinte du nerf récurent (ces complications peuvent être transitoires ou définitives), un hématome, une infection.</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85000" lnSpcReduction="10000"/>
          </a:bodyPr>
          <a:lstStyle/>
          <a:p>
            <a:pPr marL="274320" indent="-274320" eaLnBrk="1" fontAlgn="auto" hangingPunct="1">
              <a:spcAft>
                <a:spcPts val="0"/>
              </a:spcAft>
              <a:buClr>
                <a:schemeClr val="accent3"/>
              </a:buClr>
              <a:buFont typeface="Arial" pitchFamily="34" charset="0"/>
              <a:buChar char="•"/>
              <a:defRPr/>
            </a:pPr>
            <a:r>
              <a:rPr lang="fr-FR" b="1" dirty="0" smtClean="0"/>
              <a:t>Adénome toxique et goitre multi-hétéro-nodulaire toxique </a:t>
            </a:r>
            <a:r>
              <a:rPr lang="fr-FR" dirty="0" smtClean="0"/>
              <a:t>: le traitement est radical.</a:t>
            </a:r>
            <a:r>
              <a:rPr lang="fr-FR" b="1" dirty="0" smtClean="0"/>
              <a:t> </a:t>
            </a:r>
            <a:r>
              <a:rPr lang="fr-FR" dirty="0" smtClean="0"/>
              <a:t>Soit une </a:t>
            </a:r>
            <a:r>
              <a:rPr lang="fr-FR" dirty="0" err="1" smtClean="0"/>
              <a:t>irathérapie</a:t>
            </a:r>
            <a:r>
              <a:rPr lang="fr-FR" dirty="0" smtClean="0"/>
              <a:t> ou bien une chirurgie thyroïdienne. En général c’est une lobectomie ou </a:t>
            </a:r>
            <a:r>
              <a:rPr lang="fr-FR" dirty="0" err="1" smtClean="0"/>
              <a:t>loboisthmectomie</a:t>
            </a:r>
            <a:r>
              <a:rPr lang="fr-FR" dirty="0" smtClean="0"/>
              <a:t> emportant le tissu </a:t>
            </a:r>
            <a:r>
              <a:rPr lang="fr-FR" dirty="0" err="1" smtClean="0"/>
              <a:t>adénomateux</a:t>
            </a:r>
            <a:r>
              <a:rPr lang="fr-FR" dirty="0" smtClean="0"/>
              <a:t>, parfois une thyroïdectomie totale si les nodules sont nombreux, disséminés au niveau des 02 lobes thyroïdiens ou si suspicion de malignité.</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b="1" dirty="0" smtClean="0"/>
              <a:t>Thyroïdite de De </a:t>
            </a:r>
            <a:r>
              <a:rPr lang="fr-FR" b="1" dirty="0" err="1" smtClean="0"/>
              <a:t>Quervain</a:t>
            </a:r>
            <a:r>
              <a:rPr lang="fr-FR" b="1" dirty="0" smtClean="0"/>
              <a:t> </a:t>
            </a:r>
            <a:r>
              <a:rPr lang="fr-FR" dirty="0" smtClean="0"/>
              <a:t>:</a:t>
            </a:r>
            <a:r>
              <a:rPr lang="fr-FR" b="1" dirty="0" smtClean="0"/>
              <a:t> </a:t>
            </a:r>
            <a:r>
              <a:rPr lang="fr-FR" dirty="0" smtClean="0"/>
              <a:t>on donne de l’Aspirine 3g/j ou un autre anti-inflammatoire</a:t>
            </a:r>
            <a:r>
              <a:rPr lang="fr-FR" b="1" dirty="0" smtClean="0"/>
              <a:t> </a:t>
            </a:r>
            <a:r>
              <a:rPr lang="fr-FR" dirty="0" smtClean="0"/>
              <a:t>pendant 2 - 3 semaines. Un traitement par B bloquant aussi peut être envisagé.</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Arial" pitchFamily="34" charset="0"/>
              <a:buChar char="•"/>
              <a:defRPr/>
            </a:pPr>
            <a:r>
              <a:rPr lang="fr-FR" b="1" dirty="0" smtClean="0"/>
              <a:t>Thyroïdites auto-immunes</a:t>
            </a:r>
            <a:r>
              <a:rPr lang="fr-FR" dirty="0" smtClean="0"/>
              <a:t>: le traitement médical repose sur des ATS à des doses plus</a:t>
            </a:r>
            <a:r>
              <a:rPr lang="fr-FR" b="1" dirty="0" smtClean="0"/>
              <a:t> </a:t>
            </a:r>
            <a:r>
              <a:rPr lang="fr-FR" dirty="0" smtClean="0"/>
              <a:t>faibles et pour une durée plus courte.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re 1"/>
          <p:cNvSpPr>
            <a:spLocks noGrp="1"/>
          </p:cNvSpPr>
          <p:nvPr>
            <p:ph type="title"/>
          </p:nvPr>
        </p:nvSpPr>
        <p:spPr/>
        <p:txBody>
          <a:bodyPr/>
          <a:lstStyle/>
          <a:p>
            <a:endParaRPr lang="x-none" altLang="x-none"/>
          </a:p>
        </p:txBody>
      </p:sp>
      <p:pic>
        <p:nvPicPr>
          <p:cNvPr id="4"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00063" y="2143125"/>
            <a:ext cx="2019300" cy="2257425"/>
          </a:xfrm>
          <a:noFill/>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8325" y="1643063"/>
            <a:ext cx="60356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88" y="4572000"/>
            <a:ext cx="3143250" cy="20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nodeType="clickEffect">
                                  <p:stCondLst>
                                    <p:cond delay="0"/>
                                  </p:stCondLst>
                                  <p:childTnLst>
                                    <p:anim calcmode="lin" valueType="num">
                                      <p:cBhvr additive="base">
                                        <p:cTn id="24" dur="500"/>
                                        <p:tgtEl>
                                          <p:spTgt spid="6"/>
                                        </p:tgtEl>
                                        <p:attrNameLst>
                                          <p:attrName>ppt_x</p:attrName>
                                        </p:attrNameLst>
                                      </p:cBhvr>
                                      <p:tavLst>
                                        <p:tav tm="0">
                                          <p:val>
                                            <p:strVal val="ppt_x"/>
                                          </p:val>
                                        </p:tav>
                                        <p:tav tm="100000">
                                          <p:val>
                                            <p:strVal val="ppt_x"/>
                                          </p:val>
                                        </p:tav>
                                      </p:tavLst>
                                    </p:anim>
                                    <p:anim calcmode="lin" valueType="num">
                                      <p:cBhvr additive="base">
                                        <p:cTn id="25" dur="500"/>
                                        <p:tgtEl>
                                          <p:spTgt spid="6"/>
                                        </p:tgtEl>
                                        <p:attrNameLst>
                                          <p:attrName>ppt_y</p:attrName>
                                        </p:attrNameLst>
                                      </p:cBhvr>
                                      <p:tavLst>
                                        <p:tav tm="0">
                                          <p:val>
                                            <p:strVal val="ppt_y"/>
                                          </p:val>
                                        </p:tav>
                                        <p:tav tm="100000">
                                          <p:val>
                                            <p:strVal val="1+ppt_h/2"/>
                                          </p:val>
                                        </p:tav>
                                      </p:tavLst>
                                    </p:anim>
                                    <p:set>
                                      <p:cBhvr>
                                        <p:cTn id="26"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re 1"/>
          <p:cNvSpPr>
            <a:spLocks noGrp="1"/>
          </p:cNvSpPr>
          <p:nvPr>
            <p:ph type="title"/>
          </p:nvPr>
        </p:nvSpPr>
        <p:spPr/>
        <p:txBody>
          <a:bodyPr/>
          <a:lstStyle/>
          <a:p>
            <a:endParaRPr lang="x-none" altLang="x-none"/>
          </a:p>
        </p:txBody>
      </p:sp>
      <p:pic>
        <p:nvPicPr>
          <p:cNvPr id="48130" name="Picture 2" descr="C:\Users\bensalem\Desktop\Myxedem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643063" y="2000250"/>
            <a:ext cx="5000625" cy="4389438"/>
          </a:xfr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9" name="Rectangle 15"/>
          <p:cNvSpPr>
            <a:spLocks noGrp="1" noChangeArrowheads="1"/>
          </p:cNvSpPr>
          <p:nvPr>
            <p:ph type="ctrTitle"/>
          </p:nvPr>
        </p:nvSpPr>
        <p:spPr>
          <a:xfrm>
            <a:off x="395288" y="1768475"/>
            <a:ext cx="8062912" cy="1736725"/>
          </a:xfrm>
          <a:ln>
            <a:miter lim="800000"/>
            <a:headEnd/>
            <a:tailEnd/>
          </a:ln>
          <a:extLst/>
        </p:spPr>
        <p:txBody>
          <a:bodyPr/>
          <a:lstStyle/>
          <a:p>
            <a:pPr eaLnBrk="1" hangingPunct="1">
              <a:defRPr/>
            </a:pPr>
            <a:r>
              <a:rPr lang="fr-FR" smtClean="0"/>
              <a:t>Merci de votre</a:t>
            </a:r>
            <a:br>
              <a:rPr lang="fr-FR" smtClean="0"/>
            </a:br>
            <a:r>
              <a:rPr lang="fr-FR" smtClean="0"/>
              <a:t> attention!</a:t>
            </a:r>
          </a:p>
        </p:txBody>
      </p:sp>
      <p:pic>
        <p:nvPicPr>
          <p:cNvPr id="49155" name="Picture 14" descr="MMj0283572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716463" y="3716338"/>
            <a:ext cx="3671887"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Arial" pitchFamily="34" charset="0"/>
              <a:buChar char="•"/>
              <a:defRPr/>
            </a:pPr>
            <a:r>
              <a:rPr lang="fr-FR" dirty="0" smtClean="0">
                <a:solidFill>
                  <a:srgbClr val="FF0000"/>
                </a:solidFill>
              </a:rPr>
              <a:t>Amaigrissement </a:t>
            </a:r>
            <a:r>
              <a:rPr lang="fr-FR" dirty="0" smtClean="0"/>
              <a:t>: Symptôme majeur, très fréquent, contrastant avec un appétit conservé voire une polyphagie.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solidFill>
                <a:srgbClr val="FF0000"/>
              </a:solidFill>
            </a:endParaRPr>
          </a:p>
          <a:p>
            <a:pPr marL="274320" indent="-274320" eaLnBrk="1" fontAlgn="auto" hangingPunct="1">
              <a:spcAft>
                <a:spcPts val="0"/>
              </a:spcAft>
              <a:buClr>
                <a:schemeClr val="accent3"/>
              </a:buClr>
              <a:buFont typeface="Arial" pitchFamily="34" charset="0"/>
              <a:buChar char="•"/>
              <a:defRPr/>
            </a:pPr>
            <a:r>
              <a:rPr lang="fr-FR" dirty="0" smtClean="0">
                <a:solidFill>
                  <a:srgbClr val="FF0000"/>
                </a:solidFill>
              </a:rPr>
              <a:t>Asthénie </a:t>
            </a:r>
            <a:r>
              <a:rPr lang="fr-FR" dirty="0" smtClean="0"/>
              <a:t>: Constante mais non spécifique, principalement physique, liée à l’atteinte musculaire.</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Arial" pitchFamily="34" charset="0"/>
              <a:buChar char="•"/>
              <a:defRPr/>
            </a:pPr>
            <a:r>
              <a:rPr lang="fr-FR" dirty="0" err="1" smtClean="0">
                <a:solidFill>
                  <a:srgbClr val="FF0000"/>
                </a:solidFill>
              </a:rPr>
              <a:t>Thermophobie</a:t>
            </a:r>
            <a:r>
              <a:rPr lang="fr-FR" dirty="0" smtClean="0"/>
              <a:t> acquise avec soif, sueurs profuses, surtout moiteurs des paumes des mains.</a:t>
            </a:r>
          </a:p>
          <a:p>
            <a:pPr marL="274320" indent="-274320" eaLnBrk="1" fontAlgn="auto" hangingPunct="1">
              <a:spcAft>
                <a:spcPts val="0"/>
              </a:spcAft>
              <a:buClr>
                <a:schemeClr val="accent3"/>
              </a:buClr>
              <a:buFont typeface="Wingdings 2" pitchFamily="18" charset="2"/>
              <a:buNone/>
              <a:defRPr/>
            </a:pPr>
            <a:r>
              <a:rPr lang="fr-FR" baseline="30000" dirty="0" smtClean="0">
                <a:solidFill>
                  <a:srgbClr val="FF0000"/>
                </a:solidFill>
              </a:rPr>
              <a:t> </a:t>
            </a:r>
            <a:endParaRPr lang="fr-FR" dirty="0" smtClean="0">
              <a:solidFill>
                <a:srgbClr val="FF0000"/>
              </a:solidFill>
            </a:endParaRPr>
          </a:p>
          <a:p>
            <a:pPr marL="274320" indent="-274320" eaLnBrk="1" fontAlgn="auto" hangingPunct="1">
              <a:spcAft>
                <a:spcPts val="0"/>
              </a:spcAft>
              <a:buClr>
                <a:schemeClr val="accent3"/>
              </a:buClr>
              <a:buFont typeface="Arial" pitchFamily="34" charset="0"/>
              <a:buChar char="•"/>
              <a:defRPr/>
            </a:pPr>
            <a:r>
              <a:rPr lang="fr-FR" dirty="0" smtClean="0">
                <a:solidFill>
                  <a:srgbClr val="FF0000"/>
                </a:solidFill>
              </a:rPr>
              <a:t>Tachycardie </a:t>
            </a:r>
            <a:r>
              <a:rPr lang="fr-FR" dirty="0" smtClean="0"/>
              <a:t>: C’est un signe </a:t>
            </a:r>
            <a:r>
              <a:rPr lang="fr-FR" dirty="0" smtClean="0">
                <a:solidFill>
                  <a:srgbClr val="FF0000"/>
                </a:solidFill>
              </a:rPr>
              <a:t>constant</a:t>
            </a:r>
            <a:r>
              <a:rPr lang="fr-FR" dirty="0" smtClean="0"/>
              <a:t>, de grande valeur diagnostic.</a:t>
            </a:r>
          </a:p>
          <a:p>
            <a:pPr marL="274320" indent="-274320" eaLnBrk="1" fontAlgn="auto" hangingPunct="1">
              <a:spcAft>
                <a:spcPts val="0"/>
              </a:spcAft>
              <a:buClr>
                <a:schemeClr val="accent3"/>
              </a:buClr>
              <a:buFont typeface="Wingdings 2" pitchFamily="18" charset="2"/>
              <a:buNone/>
              <a:defRPr/>
            </a:pPr>
            <a:r>
              <a:rPr lang="fr-FR" dirty="0" smtClean="0"/>
              <a:t>Permanente, exagérée par l’effort, et l’émotion. Elle s’accompagne d’un éréthisme vasculaire généralisé : pouls ample, base du cou frémissante, palpitations, éclat des bruits cardiaques. </a:t>
            </a:r>
          </a:p>
          <a:p>
            <a:pPr marL="274320" indent="-274320" eaLnBrk="1" fontAlgn="auto" hangingPunct="1">
              <a:spcAft>
                <a:spcPts val="0"/>
              </a:spcAft>
              <a:buClr>
                <a:schemeClr val="accent3"/>
              </a:buClr>
              <a:buFont typeface="Wingdings 2" pitchFamily="18" charset="2"/>
              <a:buNone/>
              <a:defRPr/>
            </a:pPr>
            <a:r>
              <a:rPr lang="fr-FR" dirty="0" smtClean="0"/>
              <a:t>Il existe parfois un souffle fonctionnel témoignant d’un débit cardiaque augmenté.</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40000" lnSpcReduction="20000"/>
          </a:bodyPr>
          <a:lstStyle/>
          <a:p>
            <a:pPr marL="274320" indent="-274320" eaLnBrk="1" fontAlgn="auto" hangingPunct="1">
              <a:spcAft>
                <a:spcPts val="0"/>
              </a:spcAft>
              <a:buClr>
                <a:schemeClr val="accent3"/>
              </a:buClr>
              <a:buFont typeface="Arial" pitchFamily="34" charset="0"/>
              <a:buChar char="•"/>
              <a:defRPr/>
            </a:pPr>
            <a:r>
              <a:rPr lang="fr-FR" sz="3400" dirty="0" smtClean="0">
                <a:solidFill>
                  <a:srgbClr val="FF0000"/>
                </a:solidFill>
              </a:rPr>
              <a:t>HTA</a:t>
            </a:r>
            <a:r>
              <a:rPr lang="fr-FR" sz="3400" dirty="0" smtClean="0"/>
              <a:t> : </a:t>
            </a:r>
            <a:r>
              <a:rPr lang="fr-FR" sz="4500" dirty="0" smtClean="0"/>
              <a:t>Systolique, avec élargissement de la différentielle.</a:t>
            </a:r>
          </a:p>
          <a:p>
            <a:pPr marL="274320" indent="-274320" eaLnBrk="1" fontAlgn="auto" hangingPunct="1">
              <a:spcAft>
                <a:spcPts val="0"/>
              </a:spcAft>
              <a:buClr>
                <a:schemeClr val="accent3"/>
              </a:buClr>
              <a:buFont typeface="Wingdings 2" pitchFamily="18" charset="2"/>
              <a:buNone/>
              <a:defRPr/>
            </a:pPr>
            <a:r>
              <a:rPr lang="fr-FR" sz="4500" baseline="30000" dirty="0" smtClean="0"/>
              <a:t> </a:t>
            </a:r>
            <a:endParaRPr lang="fr-FR" sz="4500" dirty="0" smtClean="0"/>
          </a:p>
          <a:p>
            <a:pPr marL="274320" indent="-274320" eaLnBrk="1" fontAlgn="auto" hangingPunct="1">
              <a:spcAft>
                <a:spcPts val="0"/>
              </a:spcAft>
              <a:buClr>
                <a:schemeClr val="accent3"/>
              </a:buClr>
              <a:buFont typeface="Arial" pitchFamily="34" charset="0"/>
              <a:buChar char="•"/>
              <a:defRPr/>
            </a:pPr>
            <a:r>
              <a:rPr lang="fr-FR" sz="4500" dirty="0" smtClean="0">
                <a:solidFill>
                  <a:srgbClr val="FF0000"/>
                </a:solidFill>
              </a:rPr>
              <a:t>accélération du transit </a:t>
            </a:r>
            <a:endParaRPr lang="fr-FR" sz="4500" dirty="0" smtClean="0"/>
          </a:p>
          <a:p>
            <a:pPr marL="274320" indent="-274320" eaLnBrk="1" fontAlgn="auto" hangingPunct="1">
              <a:spcAft>
                <a:spcPts val="0"/>
              </a:spcAft>
              <a:buClr>
                <a:schemeClr val="accent3"/>
              </a:buClr>
              <a:buFont typeface="Wingdings 2" pitchFamily="18" charset="2"/>
              <a:buNone/>
              <a:defRPr/>
            </a:pPr>
            <a:r>
              <a:rPr lang="fr-FR" sz="4500" baseline="30000" dirty="0" smtClean="0"/>
              <a:t> </a:t>
            </a:r>
            <a:endParaRPr lang="fr-FR" sz="4500" dirty="0" smtClean="0">
              <a:solidFill>
                <a:srgbClr val="FF0000"/>
              </a:solidFill>
            </a:endParaRPr>
          </a:p>
          <a:p>
            <a:pPr marL="274320" indent="-274320" eaLnBrk="1" fontAlgn="auto" hangingPunct="1">
              <a:spcAft>
                <a:spcPts val="0"/>
              </a:spcAft>
              <a:buClr>
                <a:schemeClr val="accent3"/>
              </a:buClr>
              <a:buFont typeface="Arial" pitchFamily="34" charset="0"/>
              <a:buChar char="•"/>
              <a:defRPr/>
            </a:pPr>
            <a:r>
              <a:rPr lang="fr-FR" sz="4500" dirty="0" smtClean="0">
                <a:solidFill>
                  <a:srgbClr val="FF0000"/>
                </a:solidFill>
              </a:rPr>
              <a:t>Faiblesse musculaire </a:t>
            </a:r>
            <a:r>
              <a:rPr lang="fr-FR" sz="4500" dirty="0" smtClean="0"/>
              <a:t>: Très évocatrice par sa localisation proximale</a:t>
            </a:r>
          </a:p>
          <a:p>
            <a:pPr marL="274320" indent="-274320" eaLnBrk="1" fontAlgn="auto" hangingPunct="1">
              <a:spcAft>
                <a:spcPts val="0"/>
              </a:spcAft>
              <a:buClr>
                <a:schemeClr val="accent3"/>
              </a:buClr>
              <a:buFont typeface="Wingdings 2" pitchFamily="18" charset="2"/>
              <a:buNone/>
              <a:defRPr/>
            </a:pPr>
            <a:r>
              <a:rPr lang="fr-FR" sz="4500" dirty="0" smtClean="0"/>
              <a:t>                                       un signe du Tabouret positif.</a:t>
            </a:r>
          </a:p>
          <a:p>
            <a:pPr marL="274320" indent="-274320" eaLnBrk="1" fontAlgn="auto" hangingPunct="1">
              <a:spcAft>
                <a:spcPts val="0"/>
              </a:spcAft>
              <a:buClr>
                <a:schemeClr val="accent3"/>
              </a:buClr>
              <a:buFont typeface="Wingdings 2" pitchFamily="18" charset="2"/>
              <a:buNone/>
              <a:defRPr/>
            </a:pPr>
            <a:r>
              <a:rPr lang="fr-FR" sz="4500" baseline="30000" dirty="0" smtClean="0"/>
              <a:t> </a:t>
            </a:r>
            <a:endParaRPr lang="fr-FR" sz="4500" dirty="0" smtClean="0"/>
          </a:p>
          <a:p>
            <a:pPr marL="274320" indent="-274320" eaLnBrk="1" fontAlgn="auto" hangingPunct="1">
              <a:spcAft>
                <a:spcPts val="0"/>
              </a:spcAft>
              <a:buClr>
                <a:schemeClr val="accent3"/>
              </a:buClr>
              <a:buFont typeface="Arial" pitchFamily="34" charset="0"/>
              <a:buChar char="•"/>
              <a:defRPr/>
            </a:pPr>
            <a:r>
              <a:rPr lang="fr-FR" sz="4500" dirty="0" smtClean="0">
                <a:solidFill>
                  <a:srgbClr val="FF0000"/>
                </a:solidFill>
              </a:rPr>
              <a:t>Tremblements </a:t>
            </a:r>
            <a:r>
              <a:rPr lang="fr-FR" sz="4500" dirty="0" smtClean="0"/>
              <a:t>: fins des extrémités</a:t>
            </a:r>
          </a:p>
          <a:p>
            <a:pPr marL="274320" indent="-274320" eaLnBrk="1" fontAlgn="auto" hangingPunct="1">
              <a:spcAft>
                <a:spcPts val="0"/>
              </a:spcAft>
              <a:buClr>
                <a:schemeClr val="accent3"/>
              </a:buClr>
              <a:buFont typeface="Arial" pitchFamily="34" charset="0"/>
              <a:buChar char="•"/>
              <a:defRPr/>
            </a:pPr>
            <a:r>
              <a:rPr lang="fr-FR" sz="4500" dirty="0" smtClean="0">
                <a:solidFill>
                  <a:srgbClr val="FF0000"/>
                </a:solidFill>
              </a:rPr>
              <a:t>Rapidité de la décontraction musculaire</a:t>
            </a:r>
            <a:r>
              <a:rPr lang="fr-FR" sz="4500" dirty="0" smtClean="0"/>
              <a:t> : réflexe achilléen vif.</a:t>
            </a:r>
          </a:p>
          <a:p>
            <a:pPr marL="274320" indent="-274320" eaLnBrk="1" fontAlgn="auto" hangingPunct="1">
              <a:spcAft>
                <a:spcPts val="0"/>
              </a:spcAft>
              <a:buClr>
                <a:schemeClr val="accent3"/>
              </a:buClr>
              <a:buFont typeface="Wingdings 2" pitchFamily="18" charset="2"/>
              <a:buNone/>
              <a:defRPr/>
            </a:pPr>
            <a:r>
              <a:rPr lang="fr-FR" sz="4500" baseline="30000" dirty="0" smtClean="0"/>
              <a:t> </a:t>
            </a:r>
            <a:endParaRPr lang="fr-FR" sz="4500" dirty="0" smtClean="0"/>
          </a:p>
          <a:p>
            <a:pPr marL="274320" indent="-274320" eaLnBrk="1" fontAlgn="auto" hangingPunct="1">
              <a:spcAft>
                <a:spcPts val="0"/>
              </a:spcAft>
              <a:buClr>
                <a:schemeClr val="accent3"/>
              </a:buClr>
              <a:buFont typeface="Arial" pitchFamily="34" charset="0"/>
              <a:buChar char="•"/>
              <a:defRPr/>
            </a:pPr>
            <a:r>
              <a:rPr lang="fr-FR" sz="4500" dirty="0" smtClean="0">
                <a:solidFill>
                  <a:srgbClr val="FF0000"/>
                </a:solidFill>
              </a:rPr>
              <a:t>Troubles  psychiques </a:t>
            </a:r>
            <a:r>
              <a:rPr lang="fr-FR" sz="4500" dirty="0" smtClean="0"/>
              <a:t>:  Troubles  du  comportement,  avec  irritabilité,  nervosité,</a:t>
            </a:r>
          </a:p>
          <a:p>
            <a:pPr marL="274320" indent="-274320" eaLnBrk="1" fontAlgn="auto" hangingPunct="1">
              <a:spcAft>
                <a:spcPts val="0"/>
              </a:spcAft>
              <a:buClr>
                <a:schemeClr val="accent3"/>
              </a:buClr>
              <a:buFont typeface="Arial" pitchFamily="34" charset="0"/>
              <a:buChar char="•"/>
              <a:defRPr/>
            </a:pPr>
            <a:endParaRPr lang="fr-FR" sz="4500" dirty="0" smtClean="0"/>
          </a:p>
          <a:p>
            <a:pPr marL="274320" indent="-274320" eaLnBrk="1" fontAlgn="auto" hangingPunct="1">
              <a:spcAft>
                <a:spcPts val="0"/>
              </a:spcAft>
              <a:buClr>
                <a:schemeClr val="accent3"/>
              </a:buClr>
              <a:buFont typeface="Arial" pitchFamily="34" charset="0"/>
              <a:buChar char="•"/>
              <a:defRPr/>
            </a:pPr>
            <a:r>
              <a:rPr lang="fr-FR" sz="4500" baseline="30000" dirty="0" smtClean="0"/>
              <a:t> </a:t>
            </a:r>
            <a:r>
              <a:rPr lang="fr-FR" sz="4500" dirty="0" smtClean="0">
                <a:solidFill>
                  <a:srgbClr val="FF0000"/>
                </a:solidFill>
              </a:rPr>
              <a:t>Autres signes </a:t>
            </a:r>
            <a:r>
              <a:rPr lang="fr-FR" sz="4500" dirty="0" smtClean="0"/>
              <a:t>: asthénie sexuelle, troubles des règles, gynécomastie, troubles cutanés et des phanères, prurit, douleurs osseuses…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re 1"/>
          <p:cNvSpPr>
            <a:spLocks noGrp="1"/>
          </p:cNvSpPr>
          <p:nvPr>
            <p:ph type="title"/>
          </p:nvPr>
        </p:nvSpPr>
        <p:spPr/>
        <p:txBody>
          <a:bodyPr/>
          <a:lstStyle/>
          <a:p>
            <a:pPr eaLnBrk="1" hangingPunct="1"/>
            <a:r>
              <a:rPr lang="fr-FR" altLang="x-none" b="1"/>
              <a:t>2 - Biologie</a:t>
            </a:r>
            <a:endParaRPr lang="fr-FR" altLang="x-none"/>
          </a:p>
        </p:txBody>
      </p:sp>
      <p:sp>
        <p:nvSpPr>
          <p:cNvPr id="3" name="Espace réservé du contenu 2"/>
          <p:cNvSpPr>
            <a:spLocks noGrp="1"/>
          </p:cNvSpPr>
          <p:nvPr>
            <p:ph idx="1"/>
          </p:nvPr>
        </p:nvSpPr>
        <p:spPr/>
        <p:txBody>
          <a:bodyPr rtlCol="0">
            <a:normAutofit fontScale="92500" lnSpcReduction="10000"/>
          </a:bodyPr>
          <a:lstStyle/>
          <a:p>
            <a:pPr marL="274320" indent="-274320" eaLnBrk="1" fontAlgn="auto" hangingPunct="1">
              <a:spcAft>
                <a:spcPts val="0"/>
              </a:spcAft>
              <a:buClr>
                <a:schemeClr val="accent3"/>
              </a:buClr>
              <a:buFont typeface="Arial" pitchFamily="34" charset="0"/>
              <a:buChar char="•"/>
              <a:defRPr/>
            </a:pPr>
            <a:r>
              <a:rPr lang="fr-FR" b="1" dirty="0" smtClean="0"/>
              <a:t>Bilan spécifique hormonal</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T3 L, T4 L : élevées. (L : on dose la forme libre des hormones thyroïdiennes).</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TSH: en règle diminuée. dosage le plus sensible et le plus spécifique </a:t>
            </a:r>
          </a:p>
          <a:p>
            <a:pPr marL="274320" indent="-274320" eaLnBrk="1" fontAlgn="auto" hangingPunct="1">
              <a:spcAft>
                <a:spcPts val="0"/>
              </a:spcAft>
              <a:buClr>
                <a:schemeClr val="accent3"/>
              </a:buClr>
              <a:buFont typeface="Wingdings 2" pitchFamily="18" charset="2"/>
              <a:buNone/>
              <a:defRPr/>
            </a:pPr>
            <a:r>
              <a:rPr lang="fr-FR" baseline="30000"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Cependant, il existe deux causes exceptionnelles d’hyperthyroïdie avec TSH normale : l’adénome thyréotrope, et le syndrome de résistance aux hormones thyroïdiennes.</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92500" lnSpcReduction="20000"/>
          </a:bodyPr>
          <a:lstStyle/>
          <a:p>
            <a:pPr marL="274320" indent="-274320" eaLnBrk="1" fontAlgn="auto" hangingPunct="1">
              <a:spcAft>
                <a:spcPts val="0"/>
              </a:spcAft>
              <a:buClr>
                <a:schemeClr val="accent3"/>
              </a:buClr>
              <a:buFont typeface="Arial" pitchFamily="34" charset="0"/>
              <a:buChar char="•"/>
              <a:defRPr/>
            </a:pPr>
            <a:r>
              <a:rPr lang="fr-FR" b="1" dirty="0" smtClean="0"/>
              <a:t>Bilan non spécifique de retentissement de l'hyperthyroïdie</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NFS : on peut trouver une </a:t>
            </a:r>
            <a:r>
              <a:rPr lang="fr-FR" dirty="0" err="1" smtClean="0"/>
              <a:t>Leuconeutropenie</a:t>
            </a:r>
            <a:r>
              <a:rPr lang="fr-FR" dirty="0" smtClean="0"/>
              <a:t> qui peut s'aggraver sous traitement médical, une </a:t>
            </a:r>
            <a:r>
              <a:rPr lang="fr-FR" dirty="0" err="1" smtClean="0"/>
              <a:t>microcytose</a:t>
            </a:r>
            <a:r>
              <a:rPr lang="fr-FR" dirty="0" smtClean="0"/>
              <a:t>, une anémie,</a:t>
            </a:r>
          </a:p>
          <a:p>
            <a:pPr marL="274320" indent="-274320" eaLnBrk="1" fontAlgn="auto" hangingPunct="1">
              <a:spcAft>
                <a:spcPts val="0"/>
              </a:spcAft>
              <a:buClr>
                <a:schemeClr val="accent3"/>
              </a:buClr>
              <a:buFont typeface="Wingdings 2" pitchFamily="18" charset="2"/>
              <a:buNone/>
              <a:defRPr/>
            </a:pP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des phosphatases alcalines et </a:t>
            </a:r>
            <a:r>
              <a:rPr lang="fr-FR" dirty="0" err="1" smtClean="0"/>
              <a:t>γGT</a:t>
            </a:r>
            <a:r>
              <a:rPr lang="fr-FR" dirty="0" smtClean="0"/>
              <a:t> élevées, une intolérance glucosée, ou diabète sucré qu'il faut réévaluer après </a:t>
            </a:r>
            <a:r>
              <a:rPr lang="fr-FR" dirty="0" err="1" smtClean="0"/>
              <a:t>euthyroïdie</a:t>
            </a: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une hypercalcémie et une hypocholestérolémie également peuvent se voir.</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re 1"/>
          <p:cNvSpPr>
            <a:spLocks noGrp="1"/>
          </p:cNvSpPr>
          <p:nvPr>
            <p:ph type="title"/>
          </p:nvPr>
        </p:nvSpPr>
        <p:spPr/>
        <p:txBody>
          <a:bodyPr/>
          <a:lstStyle/>
          <a:p>
            <a:pPr eaLnBrk="1" hangingPunct="1"/>
            <a:r>
              <a:rPr lang="fr-FR" altLang="x-none" b="1"/>
              <a:t>Diagnostic étiologique</a:t>
            </a:r>
            <a:endParaRPr lang="fr-FR" altLang="x-none"/>
          </a:p>
        </p:txBody>
      </p:sp>
      <p:sp>
        <p:nvSpPr>
          <p:cNvPr id="3" name="Espace réservé du contenu 2"/>
          <p:cNvSpPr>
            <a:spLocks noGrp="1"/>
          </p:cNvSpPr>
          <p:nvPr>
            <p:ph idx="1"/>
          </p:nvPr>
        </p:nvSpPr>
        <p:spPr>
          <a:xfrm>
            <a:off x="457200" y="2063750"/>
            <a:ext cx="8229600" cy="4389438"/>
          </a:xfrm>
        </p:spPr>
        <p:txBody>
          <a:bodyPr rtlCol="0">
            <a:normAutofit fontScale="77500" lnSpcReduction="20000"/>
          </a:bodyPr>
          <a:lstStyle/>
          <a:p>
            <a:pPr marL="274320" indent="-274320" eaLnBrk="1" fontAlgn="auto" hangingPunct="1">
              <a:spcAft>
                <a:spcPts val="0"/>
              </a:spcAft>
              <a:buClr>
                <a:schemeClr val="accent3"/>
              </a:buClr>
              <a:buFont typeface="Wingdings 2" pitchFamily="18" charset="2"/>
              <a:buNone/>
              <a:defRPr/>
            </a:pPr>
            <a:r>
              <a:rPr lang="fr-FR" b="1" dirty="0" smtClean="0">
                <a:solidFill>
                  <a:srgbClr val="FF0000"/>
                </a:solidFill>
              </a:rPr>
              <a:t>1- La maladie de Basedow </a:t>
            </a:r>
            <a:r>
              <a:rPr lang="fr-FR" dirty="0" smtClean="0"/>
              <a:t>:</a:t>
            </a:r>
            <a:r>
              <a:rPr lang="fr-FR" b="1" dirty="0" smtClean="0"/>
              <a:t> </a:t>
            </a:r>
            <a:r>
              <a:rPr lang="fr-FR" dirty="0" smtClean="0"/>
              <a:t>C’est la cause la plus fréquente des hyperthyroïdies</a:t>
            </a:r>
            <a:r>
              <a:rPr lang="fr-FR" b="1" dirty="0" smtClean="0"/>
              <a:t> </a:t>
            </a:r>
            <a:r>
              <a:rPr lang="fr-FR" dirty="0" smtClean="0"/>
              <a:t>chez la femme jeune.</a:t>
            </a:r>
          </a:p>
          <a:p>
            <a:pPr marL="274320" indent="-274320" eaLnBrk="1" fontAlgn="auto" hangingPunct="1">
              <a:spcAft>
                <a:spcPts val="0"/>
              </a:spcAft>
              <a:buClr>
                <a:schemeClr val="accent3"/>
              </a:buClr>
              <a:buFont typeface="Wingdings 2" pitchFamily="18" charset="2"/>
              <a:buNone/>
              <a:defRPr/>
            </a:pPr>
            <a:r>
              <a:rPr lang="fr-FR" b="1" dirty="0" smtClean="0"/>
              <a:t> </a:t>
            </a:r>
            <a:endParaRPr lang="fr-FR" dirty="0" smtClean="0"/>
          </a:p>
          <a:p>
            <a:pPr marL="274320" indent="-274320" eaLnBrk="1" fontAlgn="auto" hangingPunct="1">
              <a:spcAft>
                <a:spcPts val="0"/>
              </a:spcAft>
              <a:buClr>
                <a:schemeClr val="accent3"/>
              </a:buClr>
              <a:buFont typeface="Wingdings 2" pitchFamily="18" charset="2"/>
              <a:buNone/>
              <a:defRPr/>
            </a:pPr>
            <a:r>
              <a:rPr lang="fr-FR" dirty="0" smtClean="0"/>
              <a:t>Il s ‘agit d’une maladie auto-immune survenant sur un terrain génétiquement prédisposé, sous l’influence de facteurs environnementaux (stress, tabac, apport iodé, hormones sexuelles…).</a:t>
            </a:r>
          </a:p>
          <a:p>
            <a:pPr marL="274320" indent="-274320" eaLnBrk="1" fontAlgn="auto" hangingPunct="1">
              <a:spcAft>
                <a:spcPts val="0"/>
              </a:spcAft>
              <a:buClr>
                <a:schemeClr val="accent3"/>
              </a:buClr>
              <a:buFont typeface="Wingdings 2" pitchFamily="18" charset="2"/>
              <a:buNone/>
              <a:defRPr/>
            </a:pPr>
            <a:r>
              <a:rPr lang="fr-FR" dirty="0" smtClean="0"/>
              <a:t>L’hyperthyroïdie est due à une stimulation permanente des cellules thyroïdiennes par des immunoglobulines appelées : TSI (</a:t>
            </a:r>
            <a:r>
              <a:rPr lang="fr-FR" dirty="0" err="1" smtClean="0"/>
              <a:t>thyroïd</a:t>
            </a:r>
            <a:r>
              <a:rPr lang="fr-FR" dirty="0" smtClean="0"/>
              <a:t> </a:t>
            </a:r>
            <a:r>
              <a:rPr lang="fr-FR" dirty="0" err="1" smtClean="0"/>
              <a:t>stimulting</a:t>
            </a:r>
            <a:r>
              <a:rPr lang="fr-FR" dirty="0" smtClean="0"/>
              <a:t> immunoglobulines) </a:t>
            </a:r>
          </a:p>
          <a:p>
            <a:pPr marL="274320" indent="-274320" eaLnBrk="1" fontAlgn="auto" hangingPunct="1">
              <a:spcAft>
                <a:spcPts val="0"/>
              </a:spcAft>
              <a:buClr>
                <a:schemeClr val="accent3"/>
              </a:buClr>
              <a:buFont typeface="Wingdings 2" pitchFamily="18" charset="2"/>
              <a:buNone/>
              <a:defRPr/>
            </a:pPr>
            <a:r>
              <a:rPr lang="fr-FR" dirty="0" smtClean="0"/>
              <a:t>Les TSI ont une grande affinité pour les récepteurs de la TSH et donc sont compétitives avec cette stimuline sur ces récepteurs. Il en résulte une stimulation de toutes les étapes de l’</a:t>
            </a:r>
            <a:r>
              <a:rPr lang="fr-FR" dirty="0" err="1" smtClean="0"/>
              <a:t>hormonosynthèse</a:t>
            </a:r>
            <a:r>
              <a:rPr lang="fr-FR" dirty="0" smtClean="0"/>
              <a:t> ainsi que la libération des hormones thyroïdiennes.</a:t>
            </a:r>
          </a:p>
          <a:p>
            <a:pPr marL="274320" indent="-274320" eaLnBrk="1" fontAlgn="auto" hangingPunct="1">
              <a:spcAft>
                <a:spcPts val="0"/>
              </a:spcAft>
              <a:buClr>
                <a:schemeClr val="accent3"/>
              </a:buClr>
              <a:buFont typeface="Wingdings 2" pitchFamily="18" charset="2"/>
              <a:buNone/>
              <a:defRPr/>
            </a:pPr>
            <a:r>
              <a:rPr lang="fr-FR" dirty="0" smtClean="0"/>
              <a:t>Les signes cliniques principaux : syndrome de thyrotoxicose + goitre + exophtalmie.</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re 1"/>
          <p:cNvSpPr>
            <a:spLocks noGrp="1"/>
          </p:cNvSpPr>
          <p:nvPr>
            <p:ph type="title"/>
          </p:nvPr>
        </p:nvSpPr>
        <p:spPr/>
        <p:txBody>
          <a:bodyPr/>
          <a:lstStyle/>
          <a:p>
            <a:pPr eaLnBrk="1" hangingPunct="1"/>
            <a:endParaRPr lang="x-none" altLang="x-none"/>
          </a:p>
        </p:txBody>
      </p:sp>
      <p:sp>
        <p:nvSpPr>
          <p:cNvPr id="3" name="Espace réservé du contenu 2"/>
          <p:cNvSpPr>
            <a:spLocks noGrp="1"/>
          </p:cNvSpPr>
          <p:nvPr>
            <p:ph idx="1"/>
          </p:nvPr>
        </p:nvSpPr>
        <p:spPr/>
        <p:txBody>
          <a:bodyPr rtlCol="0">
            <a:normAutofit fontScale="77500" lnSpcReduction="20000"/>
          </a:bodyPr>
          <a:lstStyle/>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-Le goitre Basedowien </a:t>
            </a:r>
            <a:r>
              <a:rPr lang="fr-FR" dirty="0" smtClean="0"/>
              <a:t>: diffus, homogène, indolore, de consistance</a:t>
            </a:r>
            <a:r>
              <a:rPr lang="fr-FR" b="1" dirty="0" smtClean="0"/>
              <a:t> </a:t>
            </a:r>
            <a:r>
              <a:rPr lang="fr-FR" dirty="0" smtClean="0"/>
              <a:t>élastique, isolé (sans adénopathies ni signes de compression), et </a:t>
            </a:r>
            <a:r>
              <a:rPr lang="fr-FR" dirty="0" smtClean="0">
                <a:solidFill>
                  <a:srgbClr val="FF0000"/>
                </a:solidFill>
              </a:rPr>
              <a:t>surtout vasculaire </a:t>
            </a:r>
            <a:r>
              <a:rPr lang="fr-FR" dirty="0" smtClean="0"/>
              <a:t>: frémissement caractéristique à la palpation (</a:t>
            </a:r>
            <a:r>
              <a:rPr lang="fr-FR" dirty="0" err="1" smtClean="0"/>
              <a:t>thrill</a:t>
            </a:r>
            <a:r>
              <a:rPr lang="fr-FR" dirty="0" smtClean="0"/>
              <a:t>), souffle systolique à l’auscultation.</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b="1" dirty="0" smtClean="0"/>
              <a:t>-</a:t>
            </a:r>
            <a:r>
              <a:rPr lang="fr-FR" b="1" dirty="0" err="1" smtClean="0"/>
              <a:t>Ophatmopathie</a:t>
            </a:r>
            <a:r>
              <a:rPr lang="fr-FR" b="1" dirty="0" smtClean="0"/>
              <a:t> Basedowienne </a:t>
            </a:r>
            <a:r>
              <a:rPr lang="fr-FR" dirty="0" smtClean="0"/>
              <a:t>: C’est un signe d’atteinte auto-immune, son évolution</a:t>
            </a:r>
            <a:r>
              <a:rPr lang="fr-FR" b="1" dirty="0" smtClean="0"/>
              <a:t> </a:t>
            </a:r>
            <a:r>
              <a:rPr lang="fr-FR" dirty="0" smtClean="0"/>
              <a:t>n’est pas parallèle à celle de la thyrotoxicose:</a:t>
            </a:r>
          </a:p>
          <a:p>
            <a:pPr marL="274320" indent="-274320" eaLnBrk="1" fontAlgn="auto" hangingPunct="1">
              <a:spcAft>
                <a:spcPts val="0"/>
              </a:spcAft>
              <a:buClr>
                <a:schemeClr val="accent3"/>
              </a:buClr>
              <a:buFont typeface="Wingdings 2" pitchFamily="18" charset="2"/>
              <a:buNone/>
              <a:defRPr/>
            </a:pPr>
            <a:r>
              <a:rPr lang="fr-FR" dirty="0" smtClean="0"/>
              <a:t>Elle peut précéder , être contemporaine ou succéder  à une hyperthyroïdie. </a:t>
            </a:r>
          </a:p>
          <a:p>
            <a:pPr marL="274320" indent="-274320" eaLnBrk="1" fontAlgn="auto" hangingPunct="1">
              <a:spcAft>
                <a:spcPts val="0"/>
              </a:spcAft>
              <a:buClr>
                <a:schemeClr val="accent3"/>
              </a:buClr>
              <a:buFont typeface="Wingdings 2" pitchFamily="18" charset="2"/>
              <a:buNone/>
              <a:defRPr/>
            </a:pPr>
            <a:r>
              <a:rPr lang="fr-FR" dirty="0" smtClean="0"/>
              <a:t>Elle est due à des lésions inflammatoires des muscles </a:t>
            </a:r>
            <a:r>
              <a:rPr lang="fr-FR" dirty="0" err="1" smtClean="0"/>
              <a:t>occulomoteurs</a:t>
            </a:r>
            <a:r>
              <a:rPr lang="fr-FR" dirty="0" smtClean="0"/>
              <a:t> et le tissu conjonctif rétro-orbitaire. A l’examen clinique on retrouve :</a:t>
            </a:r>
          </a:p>
          <a:p>
            <a:pPr marL="274320" indent="-274320" eaLnBrk="1" fontAlgn="auto" hangingPunct="1">
              <a:spcAft>
                <a:spcPts val="0"/>
              </a:spcAft>
              <a:buClr>
                <a:schemeClr val="accent3"/>
              </a:buClr>
              <a:buFont typeface="Wingdings 2" pitchFamily="18" charset="2"/>
              <a:buNone/>
              <a:defRPr/>
            </a:pPr>
            <a:r>
              <a:rPr lang="fr-FR" dirty="0" smtClean="0"/>
              <a:t> </a:t>
            </a:r>
          </a:p>
          <a:p>
            <a:pPr marL="274320" indent="-274320" eaLnBrk="1" fontAlgn="auto" hangingPunct="1">
              <a:spcAft>
                <a:spcPts val="0"/>
              </a:spcAft>
              <a:buClr>
                <a:schemeClr val="accent3"/>
              </a:buClr>
              <a:buFont typeface="Wingdings 2" pitchFamily="18" charset="2"/>
              <a:buNone/>
              <a:defRPr/>
            </a:pPr>
            <a:r>
              <a:rPr lang="fr-FR" dirty="0" smtClean="0"/>
              <a:t>Des signes fonctionnels : Impression de corps étranger intraoculaire, larmoiements, photophobie, rougeur conjonctivale, </a:t>
            </a:r>
            <a:r>
              <a:rPr lang="fr-FR" dirty="0" err="1" smtClean="0"/>
              <a:t>chémosis</a:t>
            </a:r>
            <a:r>
              <a:rPr lang="fr-FR" dirty="0" smtClean="0"/>
              <a:t> …</a:t>
            </a:r>
          </a:p>
          <a:p>
            <a:pPr marL="274320" indent="-274320" eaLnBrk="1" fontAlgn="auto" hangingPunct="1">
              <a:spcAft>
                <a:spcPts val="0"/>
              </a:spcAft>
              <a:buClr>
                <a:schemeClr val="accent3"/>
              </a:buClr>
              <a:buFont typeface="Arial" pitchFamily="34" charset="0"/>
              <a:buChar char="•"/>
              <a:defRPr/>
            </a:pP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ureau">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392</TotalTime>
  <Words>665</Words>
  <Application>Microsoft Office PowerPoint</Application>
  <PresentationFormat>Affichage à l'écran (4:3)</PresentationFormat>
  <Paragraphs>233</Paragraphs>
  <Slides>34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34</vt:i4>
      </vt:variant>
    </vt:vector>
  </HeadingPairs>
  <TitlesOfParts>
    <vt:vector size="40" baseType="lpstr">
      <vt:lpstr>Arial</vt:lpstr>
      <vt:lpstr>Calibri</vt:lpstr>
      <vt:lpstr>Constantia</vt:lpstr>
      <vt:lpstr>Wingdings</vt:lpstr>
      <vt:lpstr>Wingdings 2</vt:lpstr>
      <vt:lpstr>Débit</vt:lpstr>
      <vt:lpstr>Les hyperthyroidies</vt:lpstr>
      <vt:lpstr>Définition - Généralités</vt:lpstr>
      <vt:lpstr>Diagnostic positif : le syndrome de thyrotoxicose</vt:lpstr>
      <vt:lpstr>Présentation PowerPoint</vt:lpstr>
      <vt:lpstr>Présentation PowerPoint</vt:lpstr>
      <vt:lpstr>2 - Biologie</vt:lpstr>
      <vt:lpstr>Présentation PowerPoint</vt:lpstr>
      <vt:lpstr>Diagnostic étiologique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Formes cliniques</vt:lpstr>
      <vt:lpstr>Présentation PowerPoint</vt:lpstr>
      <vt:lpstr>Présentation PowerPoint</vt:lpstr>
      <vt:lpstr>Présentation PowerPoint</vt:lpstr>
      <vt:lpstr>Présentation PowerPoint</vt:lpstr>
      <vt:lpstr>Traitement</vt:lpstr>
      <vt:lpstr>Présentation PowerPoint</vt:lpstr>
      <vt:lpstr>Présentation PowerPoint</vt:lpstr>
      <vt:lpstr>Présentation PowerPoint</vt:lpstr>
      <vt:lpstr>Présentation PowerPoint</vt:lpstr>
      <vt:lpstr>Présentation PowerPoint</vt:lpstr>
      <vt:lpstr>Merci de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hyperthyroidies</dc:title>
  <dc:creator>bensalem</dc:creator>
  <cp:lastModifiedBy>ency-education.com website</cp:lastModifiedBy>
  <cp:revision>45</cp:revision>
  <dcterms:created xsi:type="dcterms:W3CDTF">2018-11-01T15:40:52Z</dcterms:created>
  <dcterms:modified xsi:type="dcterms:W3CDTF">2020-10-28T17:26:33Z</dcterms:modified>
</cp:coreProperties>
</file>