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64"/>
  </p:notesMasterIdLst>
  <p:sldIdLst>
    <p:sldId id="257" r:id="rId6"/>
    <p:sldId id="258" r:id="rId7"/>
    <p:sldId id="347" r:id="rId8"/>
    <p:sldId id="348" r:id="rId9"/>
    <p:sldId id="349" r:id="rId10"/>
    <p:sldId id="350" r:id="rId11"/>
    <p:sldId id="359" r:id="rId12"/>
    <p:sldId id="351" r:id="rId13"/>
    <p:sldId id="352" r:id="rId14"/>
    <p:sldId id="354" r:id="rId15"/>
    <p:sldId id="353" r:id="rId16"/>
    <p:sldId id="360" r:id="rId17"/>
    <p:sldId id="315" r:id="rId18"/>
    <p:sldId id="316" r:id="rId19"/>
    <p:sldId id="317" r:id="rId20"/>
    <p:sldId id="268" r:id="rId21"/>
    <p:sldId id="318" r:id="rId22"/>
    <p:sldId id="355" r:id="rId23"/>
    <p:sldId id="267" r:id="rId24"/>
    <p:sldId id="270" r:id="rId25"/>
    <p:sldId id="271" r:id="rId26"/>
    <p:sldId id="272" r:id="rId27"/>
    <p:sldId id="269" r:id="rId28"/>
    <p:sldId id="273" r:id="rId29"/>
    <p:sldId id="274" r:id="rId30"/>
    <p:sldId id="319" r:id="rId31"/>
    <p:sldId id="276" r:id="rId32"/>
    <p:sldId id="277" r:id="rId33"/>
    <p:sldId id="306" r:id="rId34"/>
    <p:sldId id="307" r:id="rId35"/>
    <p:sldId id="335" r:id="rId36"/>
    <p:sldId id="308" r:id="rId37"/>
    <p:sldId id="337" r:id="rId38"/>
    <p:sldId id="309" r:id="rId39"/>
    <p:sldId id="301" r:id="rId40"/>
    <p:sldId id="302" r:id="rId41"/>
    <p:sldId id="303" r:id="rId42"/>
    <p:sldId id="336" r:id="rId43"/>
    <p:sldId id="304" r:id="rId44"/>
    <p:sldId id="305" r:id="rId45"/>
    <p:sldId id="321" r:id="rId46"/>
    <p:sldId id="322" r:id="rId47"/>
    <p:sldId id="345" r:id="rId48"/>
    <p:sldId id="323" r:id="rId49"/>
    <p:sldId id="324" r:id="rId50"/>
    <p:sldId id="281" r:id="rId51"/>
    <p:sldId id="282" r:id="rId52"/>
    <p:sldId id="285" r:id="rId53"/>
    <p:sldId id="286" r:id="rId54"/>
    <p:sldId id="328" r:id="rId55"/>
    <p:sldId id="329" r:id="rId56"/>
    <p:sldId id="330" r:id="rId57"/>
    <p:sldId id="331" r:id="rId58"/>
    <p:sldId id="332" r:id="rId59"/>
    <p:sldId id="333" r:id="rId60"/>
    <p:sldId id="289" r:id="rId61"/>
    <p:sldId id="334" r:id="rId62"/>
    <p:sldId id="346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EDC4-3FE2-4654-B10A-2D4BDE039ED2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069F-160E-420F-8E8D-39C5CCF38F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12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8AFE9-41F1-4C8C-A440-6320322D5CF7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F29BF-FB83-4DC8-A028-9D9908C083A9}" type="slidenum">
              <a:rPr lang="fr-FR"/>
              <a:pPr/>
              <a:t>13</a:t>
            </a:fld>
            <a:endParaRPr lang="fr-F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7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7924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3792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2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4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5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6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8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6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7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1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795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33795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37956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7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8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F51E5-1EA1-40A4-A8B6-9BCE0A5EB9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084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CB7BB-AF7E-4B1C-9A64-2C5A44EB2A4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3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2045-AA58-41A8-A1F7-5FF7D1886A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90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7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7924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3792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2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4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5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6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8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6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7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1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795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33795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37956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7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8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F51E5-1EA1-40A4-A8B6-9BCE0A5EB9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169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3989-8BA4-40AB-93A9-65D6FFAB057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7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9664-51D7-47B7-A215-63FA74667C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41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BEE0-6220-4D69-AB01-B5B61EB770F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715C0-8E7F-4766-AF41-DEB9FB577C4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8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D008-EAAC-4C75-A1CE-1BF79875B15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50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714B-8C6D-44C8-B2D5-2095DFB7F71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824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AFF2-836E-4B2D-A568-81D511F07F2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22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3989-8BA4-40AB-93A9-65D6FFAB057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69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402A-E44A-488D-82BF-A4F97EB54DD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95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CB7BB-AF7E-4B1C-9A64-2C5A44EB2A4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26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2045-AA58-41A8-A1F7-5FF7D1886A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44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7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7924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3792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2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4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5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6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8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6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7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1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795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33795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37956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7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8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F51E5-1EA1-40A4-A8B6-9BCE0A5EB9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1525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3989-8BA4-40AB-93A9-65D6FFAB057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6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9664-51D7-47B7-A215-63FA74667C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2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BEE0-6220-4D69-AB01-B5B61EB770F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573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715C0-8E7F-4766-AF41-DEB9FB577C4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48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D008-EAAC-4C75-A1CE-1BF79875B15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59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714B-8C6D-44C8-B2D5-2095DFB7F71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8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9664-51D7-47B7-A215-63FA74667C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638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AFF2-836E-4B2D-A568-81D511F07F2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2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402A-E44A-488D-82BF-A4F97EB54DD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1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CB7BB-AF7E-4B1C-9A64-2C5A44EB2A4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372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2045-AA58-41A8-A1F7-5FF7D1886A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38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7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7924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3792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2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2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4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5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6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8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3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6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7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4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1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795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795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33795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37956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7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337958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F51E5-1EA1-40A4-A8B6-9BCE0A5EB9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0007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63989-8BA4-40AB-93A9-65D6FFAB057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944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9664-51D7-47B7-A215-63FA74667C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7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BEE0-6220-4D69-AB01-B5B61EB770F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345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715C0-8E7F-4766-AF41-DEB9FB577C4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999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D008-EAAC-4C75-A1CE-1BF79875B15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1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BEE0-6220-4D69-AB01-B5B61EB770F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281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714B-8C6D-44C8-B2D5-2095DFB7F71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840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AFF2-836E-4B2D-A568-81D511F07F2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929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402A-E44A-488D-82BF-A4F97EB54DD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946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CB7BB-AF7E-4B1C-9A64-2C5A44EB2A4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83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2045-AA58-41A8-A1F7-5FF7D1886A2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95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AB05-4960-4230-934E-F8993F81BB3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63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F3F3-C222-4632-BF38-E721B09C0D0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024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5F663-25FE-44E1-9D13-CF5AB64521B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964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EE2C-237F-434B-8061-19C49A38465D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480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97A7-08AC-4C5C-B016-C2C23592635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1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715C0-8E7F-4766-AF41-DEB9FB577C4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525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EA43-C353-4339-915B-8CF5145D0D9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52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20B-E0E6-41C5-BEAC-4F6359E27D7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180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664D7-6C47-4E8F-AC75-F2668157BE90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02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0FFA-304F-49C0-B476-65CD35E8F4D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863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125B-C095-4E7E-A5D3-87FFC848C54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988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32F50-FB58-4682-9F4A-08B01DB8CF3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567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5FE8-AE29-4342-9809-FE43151E460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5136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1FE57C-9EE5-486F-BC86-E40FE10F50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934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D008-EAAC-4C75-A1CE-1BF79875B15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22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714B-8C6D-44C8-B2D5-2095DFB7F71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AFF2-836E-4B2D-A568-81D511F07F2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72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402A-E44A-488D-82BF-A4F97EB54DD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690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69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369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AE3EF-FE1B-45A3-9A24-187DB87B418D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0819578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690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69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369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AE3EF-FE1B-45A3-9A24-187DB87B418D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379046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690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69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369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AE3EF-FE1B-45A3-9A24-187DB87B418D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604975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3690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69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369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369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AE3EF-FE1B-45A3-9A24-187DB87B418D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369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3042113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0F6EF-B2FA-463C-9E79-3C4CDF9AC81A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03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519" y="-250306"/>
            <a:ext cx="8568952" cy="2455168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LES COMPLICATIONS AIGUËS DU DABETE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sz="quarter" idx="1"/>
          </p:nvPr>
        </p:nvSpPr>
        <p:spPr>
          <a:xfrm>
            <a:off x="0" y="5611333"/>
            <a:ext cx="9144000" cy="1246667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Dr.ZAIOUA.A                                                HMRUC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LE 06/10/2020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wnloads\cpc aigues du DT\keto2_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3269" y="2036108"/>
            <a:ext cx="2736306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wnloads\cpc aigues du DT\th-589x1500-sucre_cuillere_diabete_big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732" y="1844824"/>
            <a:ext cx="4522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wnloads\cpc aigues du DT\83290907-test-diab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125" y="1835158"/>
            <a:ext cx="25557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tilisateur\Desktop\DE\image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01018"/>
            <a:ext cx="4104456" cy="14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30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586"/>
            <a:ext cx="8960024" cy="731168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PHYSIOPATHOLOGIE-MECANISME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12266" cy="587727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fr-FR" sz="9000" b="1" i="0" u="none" strike="noStrike" baseline="0" dirty="0" smtClean="0">
                <a:solidFill>
                  <a:srgbClr val="FF0000"/>
                </a:solidFill>
                <a:latin typeface="+mj-lt"/>
              </a:rPr>
              <a:t>CONSÉQUENCES </a:t>
            </a:r>
            <a:r>
              <a:rPr lang="fr-FR" sz="9000" b="0" i="0" u="none" strike="noStrike" baseline="0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pPr marL="0" indent="0" algn="ctr">
              <a:buNone/>
            </a:pPr>
            <a:r>
              <a:rPr lang="fr-FR" sz="5100" dirty="0" smtClean="0">
                <a:solidFill>
                  <a:srgbClr val="FFC000"/>
                </a:solidFill>
                <a:latin typeface="+mj-lt"/>
              </a:rPr>
              <a:t>DSH</a:t>
            </a:r>
            <a:r>
              <a:rPr lang="fr-FR" sz="5100" b="0" i="0" u="none" strike="noStrike" baseline="0" dirty="0" smtClean="0">
                <a:solidFill>
                  <a:srgbClr val="FFC000"/>
                </a:solidFill>
                <a:latin typeface="+mj-lt"/>
              </a:rPr>
              <a:t> avec déplétion Na+ , acidose et déficit</a:t>
            </a:r>
            <a:r>
              <a:rPr lang="fr-FR" sz="5100" b="0" i="0" u="none" strike="noStrike" dirty="0" smtClean="0">
                <a:solidFill>
                  <a:srgbClr val="FFC000"/>
                </a:solidFill>
                <a:latin typeface="+mj-lt"/>
              </a:rPr>
              <a:t> du stock de K+</a:t>
            </a:r>
            <a:r>
              <a:rPr lang="fr-FR" sz="5100" b="0" i="0" u="none" strike="noStrike" baseline="0" dirty="0" smtClean="0">
                <a:solidFill>
                  <a:srgbClr val="FFC000"/>
                </a:solidFill>
                <a:latin typeface="+mj-lt"/>
              </a:rPr>
              <a:t>.</a:t>
            </a:r>
          </a:p>
          <a:p>
            <a:pPr marL="0" indent="0" algn="ctr">
              <a:buNone/>
            </a:pPr>
            <a:r>
              <a:rPr lang="fr-FR" sz="5100" b="0" i="0" u="none" strike="noStrike" baseline="0" dirty="0" smtClean="0">
                <a:solidFill>
                  <a:srgbClr val="FFC000"/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fr-FR" sz="5100" b="0" i="0" u="none" strike="noStrike" baseline="0" dirty="0" smtClean="0">
                <a:solidFill>
                  <a:srgbClr val="FFFF00"/>
                </a:solidFill>
                <a:latin typeface="+mj-lt"/>
              </a:rPr>
              <a:t>–Déshydratation (DIC puis DEC)</a:t>
            </a:r>
            <a:r>
              <a:rPr lang="fr-FR" sz="5100" b="0" i="0" u="none" strike="noStrike" baseline="0" dirty="0" smtClean="0">
                <a:latin typeface="+mj-lt"/>
              </a:rPr>
              <a:t> = hypovolémie = risque de </a:t>
            </a:r>
            <a:r>
              <a:rPr lang="fr-FR" sz="5100" b="0" i="0" u="none" strike="noStrike" baseline="0" dirty="0" smtClean="0">
                <a:solidFill>
                  <a:srgbClr val="FFFF00"/>
                </a:solidFill>
                <a:latin typeface="+mj-lt"/>
              </a:rPr>
              <a:t>collapsus</a:t>
            </a:r>
            <a:r>
              <a:rPr lang="fr-FR" sz="5100" b="0" i="0" u="none" strike="noStrike" baseline="0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fr-FR" sz="5100" b="0" i="0" u="none" strike="noStrike" baseline="0" dirty="0" smtClean="0">
              <a:latin typeface="+mj-lt"/>
            </a:endParaRPr>
          </a:p>
          <a:p>
            <a:pPr marL="0" indent="0">
              <a:buNone/>
            </a:pPr>
            <a:r>
              <a:rPr lang="fr-FR" sz="5100" b="0" i="0" u="none" strike="noStrike" baseline="0" dirty="0" smtClean="0">
                <a:solidFill>
                  <a:srgbClr val="FFFF00"/>
                </a:solidFill>
                <a:latin typeface="+mj-lt"/>
              </a:rPr>
              <a:t>–Acidose </a:t>
            </a:r>
            <a:r>
              <a:rPr lang="fr-FR" sz="5100" b="0" i="0" u="none" strike="noStrike" baseline="0" dirty="0" smtClean="0">
                <a:latin typeface="+mj-lt"/>
              </a:rPr>
              <a:t>&gt;&gt;&gt; acidose grave qui entraine une </a:t>
            </a:r>
            <a:r>
              <a:rPr lang="fr-FR" sz="5100" b="0" i="0" u="none" strike="noStrike" baseline="0" dirty="0" smtClean="0">
                <a:solidFill>
                  <a:srgbClr val="FFFF00"/>
                </a:solidFill>
                <a:latin typeface="+mj-lt"/>
              </a:rPr>
              <a:t>dépression respiratoire</a:t>
            </a:r>
            <a:r>
              <a:rPr lang="fr-FR" sz="5100" b="0" i="0" u="none" strike="noStrike" baseline="0" dirty="0" smtClean="0">
                <a:latin typeface="+mj-lt"/>
              </a:rPr>
              <a:t>, une diminution de la contractilité du myocarde, diminution du tonus vasculaire avec diminution de la sensibilité aux </a:t>
            </a:r>
            <a:r>
              <a:rPr lang="fr-FR" sz="5100" b="0" i="0" u="none" strike="noStrike" baseline="0" dirty="0" err="1" smtClean="0">
                <a:latin typeface="+mj-lt"/>
              </a:rPr>
              <a:t>cathécolamines</a:t>
            </a:r>
            <a:r>
              <a:rPr lang="fr-FR" sz="5100" b="0" i="0" u="none" strike="noStrike" baseline="0" dirty="0" smtClean="0">
                <a:latin typeface="+mj-lt"/>
              </a:rPr>
              <a:t> &gt;&gt;&gt;&gt;&gt; collapsus </a:t>
            </a:r>
          </a:p>
          <a:p>
            <a:pPr marL="0" indent="0">
              <a:buNone/>
            </a:pPr>
            <a:endParaRPr lang="fr-FR" sz="5100" b="0" i="0" u="none" strike="noStrike" baseline="0" dirty="0" smtClean="0">
              <a:latin typeface="+mj-lt"/>
            </a:endParaRPr>
          </a:p>
          <a:p>
            <a:pPr marL="0" indent="0">
              <a:buNone/>
            </a:pPr>
            <a:r>
              <a:rPr lang="fr-FR" sz="5100" dirty="0" smtClean="0">
                <a:solidFill>
                  <a:srgbClr val="FFFF00"/>
                </a:solidFill>
                <a:latin typeface="+mj-lt"/>
              </a:rPr>
              <a:t>-Déficit </a:t>
            </a:r>
            <a:r>
              <a:rPr lang="fr-FR" sz="5100" dirty="0">
                <a:solidFill>
                  <a:srgbClr val="FFFF00"/>
                </a:solidFill>
                <a:latin typeface="+mj-lt"/>
              </a:rPr>
              <a:t>majeur du stock potassique </a:t>
            </a:r>
            <a:r>
              <a:rPr lang="fr-FR" sz="5100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fr-FR" sz="5100" dirty="0">
                <a:latin typeface="+mj-lt"/>
              </a:rPr>
              <a:t>–Polyurie </a:t>
            </a:r>
            <a:r>
              <a:rPr lang="fr-FR" sz="5100" dirty="0" smtClean="0">
                <a:latin typeface="+mj-lt"/>
              </a:rPr>
              <a:t>osmotique ; vomissements</a:t>
            </a:r>
            <a:endParaRPr lang="fr-FR" sz="5100" dirty="0">
              <a:latin typeface="+mj-lt"/>
            </a:endParaRPr>
          </a:p>
          <a:p>
            <a:pPr marL="0" indent="0">
              <a:buNone/>
            </a:pPr>
            <a:r>
              <a:rPr lang="fr-FR" sz="5100" dirty="0">
                <a:latin typeface="+mj-lt"/>
              </a:rPr>
              <a:t>–Excrétion des acides cétoniques sous formes de sels </a:t>
            </a:r>
            <a:r>
              <a:rPr lang="fr-FR" sz="5100" dirty="0" smtClean="0">
                <a:latin typeface="+mj-lt"/>
              </a:rPr>
              <a:t>de K+ </a:t>
            </a:r>
            <a:endParaRPr lang="fr-FR" sz="5100" dirty="0">
              <a:latin typeface="+mj-lt"/>
            </a:endParaRPr>
          </a:p>
          <a:p>
            <a:pPr marL="0" indent="0">
              <a:buNone/>
            </a:pPr>
            <a:r>
              <a:rPr lang="fr-FR" sz="5100" dirty="0">
                <a:latin typeface="+mj-lt"/>
              </a:rPr>
              <a:t>–</a:t>
            </a:r>
            <a:r>
              <a:rPr lang="fr-FR" sz="5100" dirty="0" err="1">
                <a:latin typeface="+mj-lt"/>
              </a:rPr>
              <a:t>Hyperaldostéronisme</a:t>
            </a:r>
            <a:r>
              <a:rPr lang="fr-FR" sz="5100" dirty="0">
                <a:latin typeface="+mj-lt"/>
              </a:rPr>
              <a:t> lié à la déshydratation </a:t>
            </a:r>
          </a:p>
          <a:p>
            <a:pPr marL="0" indent="0">
              <a:buNone/>
            </a:pPr>
            <a:r>
              <a:rPr lang="fr-FR" sz="5100" dirty="0">
                <a:latin typeface="+mj-lt"/>
              </a:rPr>
              <a:t>•</a:t>
            </a:r>
            <a:r>
              <a:rPr lang="fr-FR" sz="5100" dirty="0" smtClean="0">
                <a:latin typeface="+mj-lt"/>
              </a:rPr>
              <a:t>L’acidose </a:t>
            </a:r>
            <a:r>
              <a:rPr lang="fr-FR" sz="5100" dirty="0" smtClean="0"/>
              <a:t>(avec l’</a:t>
            </a:r>
            <a:r>
              <a:rPr lang="fr-FR" sz="5100" dirty="0" err="1" smtClean="0"/>
              <a:t>arrét</a:t>
            </a:r>
            <a:r>
              <a:rPr lang="fr-FR" sz="5100" dirty="0" smtClean="0"/>
              <a:t> de la pompe </a:t>
            </a:r>
            <a:r>
              <a:rPr lang="fr-FR" sz="5100" dirty="0"/>
              <a:t>Na+/K+ </a:t>
            </a:r>
            <a:r>
              <a:rPr lang="fr-FR" sz="5100" dirty="0" smtClean="0"/>
              <a:t>ATPase)</a:t>
            </a:r>
            <a:r>
              <a:rPr lang="fr-FR" sz="5100" dirty="0" smtClean="0">
                <a:latin typeface="+mj-lt"/>
              </a:rPr>
              <a:t> </a:t>
            </a:r>
            <a:r>
              <a:rPr lang="fr-FR" sz="5100" dirty="0">
                <a:latin typeface="+mj-lt"/>
              </a:rPr>
              <a:t>entraîne un passage accru des ions K </a:t>
            </a:r>
            <a:r>
              <a:rPr lang="fr-FR" sz="5100" dirty="0" smtClean="0">
                <a:latin typeface="+mj-lt"/>
              </a:rPr>
              <a:t>intracellulaires </a:t>
            </a:r>
            <a:r>
              <a:rPr lang="fr-FR" sz="5100" dirty="0">
                <a:latin typeface="+mj-lt"/>
              </a:rPr>
              <a:t>vers le secteurs extracellulaire. </a:t>
            </a:r>
          </a:p>
          <a:p>
            <a:pPr marL="0" indent="0" algn="ctr">
              <a:buNone/>
            </a:pPr>
            <a:r>
              <a:rPr lang="fr-FR" sz="6000" dirty="0" smtClean="0">
                <a:solidFill>
                  <a:srgbClr val="FFFF00"/>
                </a:solidFill>
                <a:latin typeface="+mj-lt"/>
              </a:rPr>
              <a:t>La </a:t>
            </a:r>
            <a:r>
              <a:rPr lang="fr-FR" sz="6000" dirty="0">
                <a:solidFill>
                  <a:srgbClr val="FFFF00"/>
                </a:solidFill>
                <a:latin typeface="+mj-lt"/>
              </a:rPr>
              <a:t>kaliémie </a:t>
            </a:r>
            <a:r>
              <a:rPr lang="fr-FR" sz="6000" dirty="0" smtClean="0">
                <a:solidFill>
                  <a:srgbClr val="FFFF00"/>
                </a:solidFill>
                <a:latin typeface="+mj-lt"/>
              </a:rPr>
              <a:t>peut être </a:t>
            </a:r>
            <a:r>
              <a:rPr lang="fr-FR" sz="6000" dirty="0">
                <a:solidFill>
                  <a:srgbClr val="FFFF00"/>
                </a:solidFill>
                <a:latin typeface="+mj-lt"/>
              </a:rPr>
              <a:t>dans les limites de la </a:t>
            </a:r>
            <a:r>
              <a:rPr lang="fr-FR" sz="6000" dirty="0" smtClean="0">
                <a:solidFill>
                  <a:srgbClr val="FFFF00"/>
                </a:solidFill>
                <a:latin typeface="+mj-lt"/>
              </a:rPr>
              <a:t>normale (voir même élevée) mais il y a toujours un déficit </a:t>
            </a:r>
            <a:r>
              <a:rPr lang="fr-FR" sz="6000" dirty="0">
                <a:solidFill>
                  <a:srgbClr val="FFFF00"/>
                </a:solidFill>
                <a:latin typeface="+mj-lt"/>
              </a:rPr>
              <a:t>majeur du stock potassique</a:t>
            </a:r>
            <a:r>
              <a:rPr lang="fr-FR" sz="6000" dirty="0" smtClean="0">
                <a:solidFill>
                  <a:srgbClr val="FFFF00"/>
                </a:solidFill>
                <a:latin typeface="+mj-lt"/>
              </a:rPr>
              <a:t> </a:t>
            </a:r>
            <a:endParaRPr lang="fr-FR" sz="6000" dirty="0">
              <a:solidFill>
                <a:srgbClr val="FFFF00"/>
              </a:solidFill>
              <a:latin typeface="+mj-lt"/>
            </a:endParaRPr>
          </a:p>
          <a:p>
            <a:pPr algn="ctr"/>
            <a:endParaRPr lang="fr-FR" sz="6000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endParaRPr lang="fr-FR" sz="6000" b="0" i="0" u="none" strike="noStrike" baseline="0" dirty="0" smtClean="0">
              <a:latin typeface="Comic Sans MS"/>
            </a:endParaRPr>
          </a:p>
          <a:p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xmlns="" val="15865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3999" cy="6061075"/>
          </a:xfrm>
        </p:spPr>
        <p:txBody>
          <a:bodyPr/>
          <a:lstStyle/>
          <a:p>
            <a:pPr marL="0" indent="0" algn="ctr">
              <a:buClr>
                <a:srgbClr val="FFFF00"/>
              </a:buClr>
              <a:buNone/>
            </a:pPr>
            <a:r>
              <a:rPr lang="fr-FR" dirty="0" smtClean="0">
                <a:solidFill>
                  <a:srgbClr val="FF0000"/>
                </a:solidFill>
              </a:rPr>
              <a:t>ORIGINE DES CORPS CETONIQUES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/>
              <a:t>Les CC proviennent de la </a:t>
            </a:r>
            <a:r>
              <a:rPr lang="fr-FR" sz="2400" dirty="0"/>
              <a:t>β oxydation des acides </a:t>
            </a:r>
            <a:r>
              <a:rPr lang="fr-FR" sz="2400" dirty="0" smtClean="0"/>
              <a:t>gras qui donne </a:t>
            </a:r>
            <a:r>
              <a:rPr lang="fr-FR" sz="2400" dirty="0"/>
              <a:t>de l'</a:t>
            </a:r>
            <a:r>
              <a:rPr lang="fr-FR" sz="2400" b="1" dirty="0" err="1"/>
              <a:t>acétyl-CoA</a:t>
            </a:r>
            <a:r>
              <a:rPr lang="fr-FR" sz="3600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>
                <a:effectLst/>
              </a:rPr>
              <a:t>Les </a:t>
            </a:r>
            <a:r>
              <a:rPr lang="fr-FR" sz="2400" dirty="0">
                <a:effectLst/>
              </a:rPr>
              <a:t>cc sont synthétisés à partir de </a:t>
            </a:r>
            <a:r>
              <a:rPr lang="fr-FR" sz="2400" dirty="0"/>
              <a:t>l'</a:t>
            </a:r>
            <a:r>
              <a:rPr lang="fr-FR" sz="2400" b="1" dirty="0" err="1"/>
              <a:t>acétyl-CoA</a:t>
            </a:r>
            <a:r>
              <a:rPr lang="fr-FR" sz="2400" b="1" dirty="0"/>
              <a:t> </a:t>
            </a:r>
            <a:r>
              <a:rPr lang="fr-FR" sz="2400" dirty="0">
                <a:effectLst/>
              </a:rPr>
              <a:t>lorsque le cycle de Krebs est saturé ou arrêté</a:t>
            </a:r>
            <a:r>
              <a:rPr lang="fr-FR" sz="2400" dirty="0" smtClean="0">
                <a:effectLst/>
              </a:rPr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/>
              <a:t>La cétogenèse est uniquement hépatique</a:t>
            </a:r>
            <a:r>
              <a:rPr lang="fr-FR" sz="2400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>
                <a:effectLst/>
              </a:rPr>
              <a:t>Les cc </a:t>
            </a:r>
            <a:r>
              <a:rPr lang="fr-FR" sz="2400" dirty="0">
                <a:effectLst/>
              </a:rPr>
              <a:t>(à l’état normal</a:t>
            </a:r>
            <a:r>
              <a:rPr lang="fr-FR" sz="2400" dirty="0" smtClean="0">
                <a:effectLst/>
              </a:rPr>
              <a:t>) </a:t>
            </a:r>
            <a:r>
              <a:rPr lang="fr-FR" sz="2400" dirty="0">
                <a:effectLst/>
              </a:rPr>
              <a:t>entraînent </a:t>
            </a:r>
            <a:r>
              <a:rPr lang="fr-FR" sz="2400" dirty="0" smtClean="0">
                <a:effectLst/>
              </a:rPr>
              <a:t>une </a:t>
            </a:r>
            <a:r>
              <a:rPr lang="fr-FR" sz="2400" dirty="0" err="1" smtClean="0">
                <a:effectLst/>
              </a:rPr>
              <a:t>Insulino</a:t>
            </a:r>
            <a:r>
              <a:rPr lang="fr-FR" sz="2400" dirty="0" smtClean="0">
                <a:effectLst/>
              </a:rPr>
              <a:t>-sécrétion basale freinant </a:t>
            </a:r>
            <a:r>
              <a:rPr lang="fr-FR" sz="2400" dirty="0">
                <a:effectLst/>
              </a:rPr>
              <a:t>en </a:t>
            </a:r>
            <a:r>
              <a:rPr lang="fr-FR" sz="2400" dirty="0" smtClean="0">
                <a:effectLst/>
              </a:rPr>
              <a:t>retour </a:t>
            </a:r>
            <a:r>
              <a:rPr lang="fr-FR" sz="2400" dirty="0">
                <a:effectLst/>
              </a:rPr>
              <a:t>la </a:t>
            </a:r>
            <a:r>
              <a:rPr lang="fr-FR" sz="2400" dirty="0" smtClean="0">
                <a:effectLst/>
              </a:rPr>
              <a:t>lipolyse.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802838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76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714744" y="2500306"/>
            <a:ext cx="2286016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cs typeface="Arial" charset="0"/>
              </a:rPr>
              <a:t>HYPERGLYCEMIE  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fr-FR" sz="1600" b="1" dirty="0">
                <a:solidFill>
                  <a:schemeClr val="bg1"/>
                </a:solidFill>
                <a:cs typeface="Arial" charset="0"/>
              </a:rPr>
              <a:t> </a:t>
            </a:r>
            <a:endParaRPr lang="fr-FR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1472" y="285729"/>
            <a:ext cx="264320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b="1" dirty="0" smtClean="0">
                <a:cs typeface="Arial" charset="0"/>
              </a:rPr>
              <a:t>↑Hormones </a:t>
            </a:r>
            <a:endParaRPr lang="fr-FR" sz="1600" b="1" dirty="0">
              <a:cs typeface="Arial" charset="0"/>
            </a:endParaRPr>
          </a:p>
          <a:p>
            <a:pPr algn="ctr"/>
            <a:r>
              <a:rPr lang="fr-FR" sz="1600" b="1" dirty="0" smtClean="0">
                <a:cs typeface="Arial" charset="0"/>
              </a:rPr>
              <a:t>De contre-régulation</a:t>
            </a:r>
            <a:endParaRPr lang="fr-FR" sz="1600" b="1" dirty="0">
              <a:cs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372224" y="1341438"/>
            <a:ext cx="2128865" cy="6588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>
                <a:cs typeface="Arial" charset="0"/>
              </a:rPr>
              <a:t>LIPOLYSE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357950" y="2500306"/>
            <a:ext cx="2143141" cy="547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>
                <a:cs typeface="Arial" charset="0"/>
              </a:rPr>
              <a:t>ACIDES GRAS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429388" y="3429000"/>
            <a:ext cx="2071702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>
                <a:cs typeface="Arial" charset="0"/>
              </a:rPr>
              <a:t>CETOGENESE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429388" y="5857892"/>
            <a:ext cx="2143140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800" b="1" dirty="0">
                <a:solidFill>
                  <a:srgbClr val="FF0000"/>
                </a:solidFill>
                <a:cs typeface="Arial" charset="0"/>
              </a:rPr>
              <a:t>ACIDOSE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500957" y="785794"/>
            <a:ext cx="0" cy="6429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500957" y="2000240"/>
            <a:ext cx="0" cy="5000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500957" y="3071810"/>
            <a:ext cx="0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7500958" y="4214818"/>
            <a:ext cx="0" cy="5746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786182" y="3429000"/>
            <a:ext cx="2214578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b="1" dirty="0" smtClean="0">
                <a:cs typeface="Arial" charset="0"/>
              </a:rPr>
              <a:t>DIURESE OSMOTIQU</a:t>
            </a:r>
            <a:r>
              <a:rPr lang="fr-FR" sz="1600" b="1" dirty="0" smtClean="0">
                <a:solidFill>
                  <a:schemeClr val="bg2"/>
                </a:solidFill>
                <a:cs typeface="Arial" charset="0"/>
              </a:rPr>
              <a:t>E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cs typeface="Arial" charset="0"/>
              </a:rPr>
              <a:t>Glycosurie</a:t>
            </a:r>
            <a:r>
              <a:rPr lang="fr-FR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cs typeface="Arial" charset="0"/>
              </a:rPr>
              <a:t>   </a:t>
            </a:r>
            <a:r>
              <a:rPr lang="fr-FR" sz="16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fr-FR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714744" y="5857892"/>
            <a:ext cx="2214578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b="1" dirty="0">
                <a:cs typeface="Arial" charset="0"/>
              </a:rPr>
              <a:t>DESHYDRATATION</a:t>
            </a:r>
          </a:p>
          <a:p>
            <a:pPr algn="ctr"/>
            <a:r>
              <a:rPr lang="fr-FR" sz="1600" b="1" dirty="0">
                <a:cs typeface="Arial" charset="0"/>
              </a:rPr>
              <a:t>COLLAPSUS</a:t>
            </a:r>
            <a:r>
              <a:rPr lang="fr-FR" b="1" dirty="0">
                <a:cs typeface="Arial" charset="0"/>
              </a:rPr>
              <a:t>    </a:t>
            </a:r>
            <a:r>
              <a:rPr lang="fr-FR" sz="1600" b="1" dirty="0">
                <a:cs typeface="Arial" charset="0"/>
              </a:rPr>
              <a:t> </a:t>
            </a:r>
            <a:endParaRPr lang="fr-FR" sz="1600" dirty="0">
              <a:cs typeface="Arial" charset="0"/>
            </a:endParaRP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4786314" y="4143380"/>
            <a:ext cx="0" cy="6429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786182" y="4786322"/>
            <a:ext cx="221457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b="1" dirty="0">
                <a:cs typeface="Arial" charset="0"/>
              </a:rPr>
              <a:t>PERTE URINAIRE</a:t>
            </a:r>
          </a:p>
          <a:p>
            <a:pPr algn="ctr"/>
            <a:r>
              <a:rPr lang="fr-FR" sz="1600" b="1" dirty="0">
                <a:cs typeface="Arial" charset="0"/>
              </a:rPr>
              <a:t>HYDRO ELECTROL</a:t>
            </a:r>
            <a:r>
              <a:rPr lang="fr-FR" sz="1600" b="1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cs typeface="Arial" charset="0"/>
              </a:rPr>
              <a:t> </a:t>
            </a:r>
            <a:endParaRPr lang="fr-FR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643042" y="1643050"/>
            <a:ext cx="42862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2786050" y="6286520"/>
            <a:ext cx="936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1357298"/>
            <a:ext cx="164304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 smtClean="0">
                <a:cs typeface="Arial" charset="0"/>
              </a:rPr>
              <a:t>↑Protéolyse</a:t>
            </a:r>
            <a:endParaRPr lang="fr-FR" b="1" dirty="0">
              <a:cs typeface="Arial" charset="0"/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929322" y="6215081"/>
            <a:ext cx="576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4786314" y="5357826"/>
            <a:ext cx="0" cy="50006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42910" y="5929330"/>
            <a:ext cx="2143140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IRF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4857752" y="3071810"/>
            <a:ext cx="0" cy="42862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6357950" y="285728"/>
            <a:ext cx="2143140" cy="547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b="1" dirty="0">
                <a:cs typeface="Arial" charset="0"/>
              </a:rPr>
              <a:t>Carence </a:t>
            </a:r>
            <a:r>
              <a:rPr lang="fr-FR" sz="1600" b="1" dirty="0" smtClean="0">
                <a:cs typeface="Arial" charset="0"/>
              </a:rPr>
              <a:t>en </a:t>
            </a:r>
            <a:r>
              <a:rPr lang="fr-FR" sz="1600" b="1" dirty="0">
                <a:cs typeface="Arial" charset="0"/>
              </a:rPr>
              <a:t>insuline</a:t>
            </a:r>
            <a:endParaRPr lang="fr-FR" sz="1600" dirty="0"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86182" y="1357298"/>
            <a:ext cx="2214578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↑</a:t>
            </a:r>
            <a:r>
              <a:rPr lang="fr-FR" dirty="0" err="1" smtClean="0"/>
              <a:t>Néoglucogénése</a:t>
            </a:r>
            <a:endParaRPr lang="fr-FR" dirty="0" smtClean="0"/>
          </a:p>
          <a:p>
            <a:pPr algn="ctr"/>
            <a:r>
              <a:rPr lang="fr-FR" dirty="0" smtClean="0"/>
              <a:t>Et glycogénolyse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071670" y="1357298"/>
            <a:ext cx="12858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Acide aminés</a:t>
            </a:r>
            <a:endParaRPr lang="fr-FR" dirty="0"/>
          </a:p>
        </p:txBody>
      </p:sp>
      <p:cxnSp>
        <p:nvCxnSpPr>
          <p:cNvPr id="47" name="Connecteur droit avec flèche 46"/>
          <p:cNvCxnSpPr/>
          <p:nvPr/>
        </p:nvCxnSpPr>
        <p:spPr>
          <a:xfrm rot="5400000">
            <a:off x="858018" y="1142984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39" idx="3"/>
          </p:cNvCxnSpPr>
          <p:nvPr/>
        </p:nvCxnSpPr>
        <p:spPr>
          <a:xfrm>
            <a:off x="3357554" y="1643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1" idx="2"/>
          </p:cNvCxnSpPr>
          <p:nvPr/>
        </p:nvCxnSpPr>
        <p:spPr>
          <a:xfrm rot="5400000">
            <a:off x="4641471" y="225224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29388" y="4786322"/>
            <a:ext cx="207170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Cétonémie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cétonurie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4" name="Connecteur droit avec flèche 53"/>
          <p:cNvCxnSpPr>
            <a:stCxn id="52" idx="2"/>
            <a:endCxn id="23564" idx="0"/>
          </p:cNvCxnSpPr>
          <p:nvPr/>
        </p:nvCxnSpPr>
        <p:spPr>
          <a:xfrm rot="16200000" flipH="1">
            <a:off x="7231238" y="5623891"/>
            <a:ext cx="46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3558" idx="3"/>
            <a:endCxn id="31" idx="0"/>
          </p:cNvCxnSpPr>
          <p:nvPr/>
        </p:nvCxnSpPr>
        <p:spPr>
          <a:xfrm>
            <a:off x="3214678" y="607200"/>
            <a:ext cx="1678793" cy="7500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0" idx="1"/>
            <a:endCxn id="31" idx="0"/>
          </p:cNvCxnSpPr>
          <p:nvPr/>
        </p:nvCxnSpPr>
        <p:spPr>
          <a:xfrm rot="10800000" flipV="1">
            <a:off x="4893472" y="559572"/>
            <a:ext cx="1464479" cy="797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3558" idx="3"/>
          </p:cNvCxnSpPr>
          <p:nvPr/>
        </p:nvCxnSpPr>
        <p:spPr>
          <a:xfrm>
            <a:off x="3214678" y="607200"/>
            <a:ext cx="3842040" cy="7500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1331640" y="852867"/>
            <a:ext cx="6110644" cy="488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Line 14"/>
          <p:cNvSpPr>
            <a:spLocks noChangeShapeType="1"/>
          </p:cNvSpPr>
          <p:nvPr/>
        </p:nvSpPr>
        <p:spPr bwMode="auto">
          <a:xfrm flipH="1">
            <a:off x="6000760" y="1678769"/>
            <a:ext cx="37146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40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9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71" grpId="0" animBg="1"/>
      <p:bldP spid="23572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7" grpId="0" animBg="1"/>
      <p:bldP spid="28" grpId="0" animBg="1"/>
      <p:bldP spid="30" grpId="0" animBg="1"/>
      <p:bldP spid="31" grpId="0" animBg="1"/>
      <p:bldP spid="39" grpId="0" animBg="1"/>
      <p:bldP spid="52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fr-FR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CLINIQUE</a:t>
            </a:r>
            <a:endParaRPr lang="fr-FR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3600" b="1" dirty="0"/>
              <a:t> </a:t>
            </a:r>
            <a:r>
              <a:rPr lang="fr-FR" sz="3600" b="1" u="sng" dirty="0">
                <a:solidFill>
                  <a:srgbClr val="FFFF00"/>
                </a:solidFill>
              </a:rPr>
              <a:t>Phase de cétose simple</a:t>
            </a:r>
            <a:r>
              <a:rPr lang="fr-FR" sz="3600" b="1" u="sng" dirty="0" smtClean="0">
                <a:solidFill>
                  <a:srgbClr val="FFFF00"/>
                </a:solidFill>
              </a:rPr>
              <a:t>:</a:t>
            </a:r>
            <a:endParaRPr lang="fr-FR" sz="28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Symptômes de l’</a:t>
            </a:r>
            <a:r>
              <a:rPr lang="fr-FR" b="1" i="1" dirty="0"/>
              <a:t>hyperglycémie</a:t>
            </a:r>
            <a:r>
              <a:rPr lang="fr-FR" dirty="0"/>
              <a:t> (</a:t>
            </a:r>
            <a:r>
              <a:rPr lang="fr-FR" sz="2400" dirty="0" err="1"/>
              <a:t>polyuropolydipsie,crampes</a:t>
            </a:r>
            <a:r>
              <a:rPr lang="fr-FR" sz="2400" dirty="0"/>
              <a:t> </a:t>
            </a:r>
            <a:r>
              <a:rPr lang="fr-FR" sz="2400" dirty="0" err="1"/>
              <a:t>nocturnes,troubles</a:t>
            </a:r>
            <a:r>
              <a:rPr lang="fr-FR" sz="2400" dirty="0"/>
              <a:t> visuels</a:t>
            </a:r>
            <a:r>
              <a:rPr lang="fr-FR" dirty="0" smtClean="0"/>
              <a:t>)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fr-FR" sz="1600" dirty="0"/>
          </a:p>
          <a:p>
            <a:pPr marL="342900" lvl="1" indent="-342900">
              <a:lnSpc>
                <a:spcPct val="90000"/>
              </a:lnSpc>
              <a:buClr>
                <a:srgbClr val="F9F303"/>
              </a:buClr>
              <a:buSzPct val="75000"/>
              <a:buFont typeface="Wingdings" pitchFamily="2" charset="2"/>
              <a:buChar char="Ø"/>
            </a:pPr>
            <a:r>
              <a:rPr lang="fr-FR" sz="3600" b="1" u="sng" dirty="0">
                <a:solidFill>
                  <a:srgbClr val="FFFF00"/>
                </a:solidFill>
                <a:ea typeface="+mn-ea"/>
                <a:cs typeface="+mn-cs"/>
              </a:rPr>
              <a:t>Phase de </a:t>
            </a:r>
            <a:r>
              <a:rPr lang="fr-FR" sz="3600" b="1" u="sng" dirty="0" err="1">
                <a:solidFill>
                  <a:srgbClr val="FFFF00"/>
                </a:solidFill>
                <a:ea typeface="+mn-ea"/>
                <a:cs typeface="+mn-cs"/>
              </a:rPr>
              <a:t>céto</a:t>
            </a:r>
            <a:r>
              <a:rPr lang="fr-FR" sz="3600" b="1" u="sng" dirty="0">
                <a:solidFill>
                  <a:srgbClr val="FFFF00"/>
                </a:solidFill>
                <a:ea typeface="+mn-ea"/>
                <a:cs typeface="+mn-cs"/>
              </a:rPr>
              <a:t>-acidose</a:t>
            </a:r>
            <a:r>
              <a:rPr lang="fr-FR" sz="3600" b="1" u="sng" dirty="0" smtClean="0">
                <a:solidFill>
                  <a:srgbClr val="FFFF00"/>
                </a:solidFill>
                <a:ea typeface="+mn-ea"/>
                <a:cs typeface="+mn-cs"/>
              </a:rPr>
              <a:t>:</a:t>
            </a:r>
          </a:p>
          <a:p>
            <a:pPr marL="0" lvl="1" indent="0">
              <a:lnSpc>
                <a:spcPct val="90000"/>
              </a:lnSpc>
              <a:buClr>
                <a:srgbClr val="F9F303"/>
              </a:buClr>
              <a:buSzPct val="75000"/>
              <a:buNone/>
            </a:pPr>
            <a:r>
              <a:rPr lang="fr-FR" dirty="0"/>
              <a:t>En plus des signes </a:t>
            </a:r>
            <a:r>
              <a:rPr lang="fr-FR" dirty="0" err="1"/>
              <a:t>sus-cités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Symptômes de la </a:t>
            </a:r>
            <a:r>
              <a:rPr lang="fr-FR" b="1" i="1" dirty="0"/>
              <a:t>cétose</a:t>
            </a:r>
            <a:r>
              <a:rPr lang="fr-FR" dirty="0"/>
              <a:t> ( </a:t>
            </a:r>
            <a:r>
              <a:rPr lang="fr-FR" sz="2400" dirty="0"/>
              <a:t>troubles digestifs: nausées, vomissements, douleurs abdominales, anorexie</a:t>
            </a:r>
            <a:r>
              <a:rPr lang="fr-FR" sz="2400" dirty="0" smtClean="0"/>
              <a:t>…</a:t>
            </a:r>
            <a:r>
              <a:rPr lang="fr-FR" dirty="0" smtClean="0"/>
              <a:t>)</a:t>
            </a:r>
            <a:endParaRPr lang="fr-FR" sz="18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 l’haleine « </a:t>
            </a:r>
            <a:r>
              <a:rPr lang="fr-FR" b="1" i="1" dirty="0"/>
              <a:t>pomme de </a:t>
            </a:r>
            <a:r>
              <a:rPr lang="fr-FR" b="1" i="1" dirty="0" err="1" smtClean="0"/>
              <a:t>réinette</a:t>
            </a:r>
            <a:r>
              <a:rPr lang="fr-FR" dirty="0" smtClean="0"/>
              <a:t> </a:t>
            </a:r>
            <a:r>
              <a:rPr lang="fr-FR" dirty="0"/>
              <a:t>» </a:t>
            </a:r>
            <a:r>
              <a:rPr lang="fr-FR" sz="2400" dirty="0" smtClean="0"/>
              <a:t>caractéristique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 smtClean="0"/>
              <a:t>Signes </a:t>
            </a:r>
            <a:r>
              <a:rPr lang="fr-FR" dirty="0"/>
              <a:t>modérés d’acidose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3880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6632"/>
            <a:ext cx="8604250" cy="65246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3600" b="1" u="sng" dirty="0">
                <a:solidFill>
                  <a:srgbClr val="FFFF00"/>
                </a:solidFill>
              </a:rPr>
              <a:t>Phase d’acidocétose:</a:t>
            </a:r>
            <a:endParaRPr lang="fr-FR" u="sng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 smtClean="0"/>
              <a:t>DSH </a:t>
            </a:r>
            <a:r>
              <a:rPr lang="fr-FR" sz="2400" dirty="0" smtClean="0"/>
              <a:t>extracellulaire +++ </a:t>
            </a:r>
            <a:r>
              <a:rPr lang="fr-FR" sz="2400" dirty="0"/>
              <a:t>(pli cutané hypotension et tachycardie) parfois associée à une déshydratation intracellulaire (soif, sécheresse buccale, hypotonie </a:t>
            </a:r>
            <a:r>
              <a:rPr lang="fr-FR" sz="2400" dirty="0" smtClean="0"/>
              <a:t>des GO) 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Dyspnée de</a:t>
            </a:r>
            <a:r>
              <a:rPr lang="fr-FR" sz="2400" dirty="0"/>
              <a:t> </a:t>
            </a:r>
            <a:r>
              <a:rPr lang="fr-FR" dirty="0" err="1"/>
              <a:t>Kussmaul</a:t>
            </a:r>
            <a:r>
              <a:rPr lang="fr-FR" dirty="0"/>
              <a:t> </a:t>
            </a:r>
            <a:r>
              <a:rPr lang="fr-FR" sz="2400" dirty="0"/>
              <a:t>associée à une polypnée initialement</a:t>
            </a:r>
            <a:r>
              <a:rPr lang="fr-FR" dirty="0"/>
              <a:t> &gt; 20 cycles/min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Tableau</a:t>
            </a:r>
            <a:r>
              <a:rPr lang="fr-FR" sz="2000" dirty="0"/>
              <a:t> </a:t>
            </a:r>
            <a:r>
              <a:rPr lang="fr-FR" dirty="0"/>
              <a:t>digestif </a:t>
            </a:r>
            <a:r>
              <a:rPr lang="fr-FR" sz="2400" dirty="0"/>
              <a:t>parfois simule un abdomen chirurgical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Troubles de conscience: 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fr-FR" dirty="0">
                <a:solidFill>
                  <a:srgbClr val="FFC000"/>
                </a:solidFill>
              </a:rPr>
              <a:t>Coma vrai </a:t>
            </a:r>
            <a:r>
              <a:rPr lang="fr-FR" dirty="0"/>
              <a:t>&lt;10%: </a:t>
            </a:r>
            <a:r>
              <a:rPr lang="fr-FR" dirty="0">
                <a:solidFill>
                  <a:srgbClr val="FFC000"/>
                </a:solidFill>
              </a:rPr>
              <a:t>calme</a:t>
            </a:r>
            <a:r>
              <a:rPr lang="fr-FR" dirty="0"/>
              <a:t>, flasque, aréflexie </a:t>
            </a:r>
            <a:r>
              <a:rPr lang="fr-FR" dirty="0" smtClean="0"/>
              <a:t>ostéo-tendineuse </a:t>
            </a:r>
            <a:r>
              <a:rPr lang="fr-FR" dirty="0"/>
              <a:t>sans signes de localisations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fr-FR" dirty="0"/>
              <a:t>70% stupeur, confus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fr-FR" dirty="0"/>
              <a:t>20% conscience normale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FR" dirty="0"/>
              <a:t>Hypothermie</a:t>
            </a:r>
            <a:r>
              <a:rPr lang="fr-FR" sz="2400" dirty="0"/>
              <a:t> (acidose, vasodilatation périphérique)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599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algn="ctr"/>
            <a:r>
              <a:rPr lang="fr-FR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PARACLINIQUE</a:t>
            </a:r>
            <a:endParaRPr lang="fr-FR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686800" cy="5733256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b="1" dirty="0"/>
              <a:t>Glycémie capillaire</a:t>
            </a:r>
            <a:r>
              <a:rPr lang="fr-FR" sz="2800" dirty="0"/>
              <a:t> &gt;14 </a:t>
            </a:r>
            <a:r>
              <a:rPr lang="fr-FR" sz="2800" dirty="0" err="1"/>
              <a:t>mmol</a:t>
            </a:r>
            <a:r>
              <a:rPr lang="fr-FR" sz="2800" dirty="0"/>
              <a:t>/l (2,55g/l)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b="1" dirty="0"/>
              <a:t>acétonémie capillaire</a:t>
            </a:r>
            <a:r>
              <a:rPr lang="fr-FR" sz="2800" dirty="0"/>
              <a:t> (&gt;0,6 </a:t>
            </a:r>
            <a:r>
              <a:rPr lang="fr-FR" sz="2800" dirty="0" err="1"/>
              <a:t>mmol</a:t>
            </a:r>
            <a:r>
              <a:rPr lang="fr-FR" sz="2800" dirty="0"/>
              <a:t>/l)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b="1" dirty="0"/>
              <a:t>bandelette urinaire</a:t>
            </a:r>
            <a:r>
              <a:rPr lang="fr-FR" sz="2800" dirty="0"/>
              <a:t> (sucre </a:t>
            </a:r>
            <a:r>
              <a:rPr lang="fr-FR" sz="2800" dirty="0" smtClean="0"/>
              <a:t>≥++ </a:t>
            </a:r>
            <a:r>
              <a:rPr lang="fr-FR" sz="2800" dirty="0"/>
              <a:t>et corps cétoniques </a:t>
            </a:r>
            <a:r>
              <a:rPr lang="fr-FR" sz="2800" dirty="0" smtClean="0"/>
              <a:t>≥++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b="1" dirty="0"/>
              <a:t>Gazométrie</a:t>
            </a:r>
            <a:r>
              <a:rPr lang="fr-FR" sz="2800" dirty="0"/>
              <a:t> : acidose pH&lt;7.3 </a:t>
            </a:r>
            <a:endParaRPr lang="fr-FR" sz="20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I</a:t>
            </a:r>
            <a:r>
              <a:rPr lang="fr-FR" sz="2800" b="1" dirty="0"/>
              <a:t>onogramme sanguin, bilan rénal et hépatique</a:t>
            </a:r>
            <a:r>
              <a:rPr lang="fr-FR" sz="2800" dirty="0"/>
              <a:t> 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b="1" dirty="0"/>
              <a:t>ECG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b="1" dirty="0"/>
              <a:t>Bilan infectieux</a:t>
            </a:r>
            <a:r>
              <a:rPr lang="fr-FR" sz="2800" dirty="0"/>
              <a:t> (NFS, ECBU, CRP, hémocultures, </a:t>
            </a:r>
            <a:r>
              <a:rPr lang="fr-FR" sz="2800" dirty="0" err="1"/>
              <a:t>Rx</a:t>
            </a:r>
            <a:r>
              <a:rPr lang="fr-FR" sz="2800" dirty="0"/>
              <a:t> thorax )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 err="1"/>
              <a:t>Lipasémie</a:t>
            </a:r>
            <a:r>
              <a:rPr lang="fr-FR" sz="2800" dirty="0"/>
              <a:t>, échographie abdominale ou rénale…</a:t>
            </a:r>
          </a:p>
        </p:txBody>
      </p:sp>
    </p:spTree>
    <p:extLst>
      <p:ext uri="{BB962C8B-B14F-4D97-AF65-F5344CB8AC3E}">
        <p14:creationId xmlns:p14="http://schemas.microsoft.com/office/powerpoint/2010/main" xmlns="" val="343234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724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CRITERES DE GRAVITE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05000"/>
            <a:ext cx="8892480" cy="4648200"/>
          </a:xfrm>
        </p:spPr>
        <p:txBody>
          <a:bodyPr/>
          <a:lstStyle/>
          <a:p>
            <a:r>
              <a:rPr lang="fr-FR" sz="2800" dirty="0"/>
              <a:t>pH &lt; 7</a:t>
            </a:r>
          </a:p>
          <a:p>
            <a:r>
              <a:rPr lang="fr-FR" sz="2800" dirty="0"/>
              <a:t>K+ &lt; 4 ou &gt; 6 </a:t>
            </a:r>
            <a:r>
              <a:rPr lang="fr-FR" sz="2800" dirty="0" err="1"/>
              <a:t>mmol</a:t>
            </a:r>
            <a:r>
              <a:rPr lang="fr-FR" sz="2800" dirty="0"/>
              <a:t>/l</a:t>
            </a:r>
          </a:p>
          <a:p>
            <a:r>
              <a:rPr lang="fr-FR" sz="2800" dirty="0"/>
              <a:t>TA </a:t>
            </a:r>
            <a:r>
              <a:rPr lang="fr-FR" sz="2800" dirty="0" smtClean="0"/>
              <a:t>basse (collapsus)</a:t>
            </a:r>
            <a:endParaRPr lang="fr-FR" sz="2800" dirty="0"/>
          </a:p>
          <a:p>
            <a:r>
              <a:rPr lang="fr-FR" sz="2800" dirty="0"/>
              <a:t>Non reprise de diurèse après 3 heures de réhydratation</a:t>
            </a:r>
          </a:p>
          <a:p>
            <a:r>
              <a:rPr lang="fr-FR" sz="2800" dirty="0"/>
              <a:t>Coma profond</a:t>
            </a:r>
          </a:p>
          <a:p>
            <a:r>
              <a:rPr lang="fr-FR" sz="2800" dirty="0"/>
              <a:t>Vomissements incoercibles</a:t>
            </a:r>
          </a:p>
          <a:p>
            <a:pPr>
              <a:buFont typeface="Wingdings" pitchFamily="2" charset="2"/>
              <a:buNone/>
            </a:pPr>
            <a:endParaRPr lang="fr-FR" sz="2800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r>
              <a:rPr lang="fr-FR" sz="2800" dirty="0">
                <a:solidFill>
                  <a:srgbClr val="FF6600"/>
                </a:solidFill>
                <a:sym typeface="Wingdings" pitchFamily="2" charset="2"/>
              </a:rPr>
              <a:t> Réanimation (Surveillance continue)</a:t>
            </a:r>
            <a:endParaRPr lang="fr-FR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4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735888" cy="1143000"/>
          </a:xfrm>
        </p:spPr>
        <p:txBody>
          <a:bodyPr/>
          <a:lstStyle/>
          <a:p>
            <a:pPr algn="ctr"/>
            <a:r>
              <a:rPr lang="fr-FR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PRISE EN CHARGE</a:t>
            </a:r>
            <a:endParaRPr lang="fr-FR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63" y="167322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/>
              <a:t>Hospitalisation et mise en </a:t>
            </a:r>
            <a:r>
              <a:rPr lang="fr-FR" dirty="0" smtClean="0"/>
              <a:t>condition</a:t>
            </a:r>
          </a:p>
          <a:p>
            <a:pPr marL="0" indent="0">
              <a:lnSpc>
                <a:spcPct val="80000"/>
              </a:lnSpc>
              <a:buClr>
                <a:srgbClr val="F9F303"/>
              </a:buClr>
              <a:buNone/>
            </a:pPr>
            <a:r>
              <a:rPr lang="fr-FR" dirty="0" smtClean="0"/>
              <a:t> </a:t>
            </a:r>
            <a:endParaRPr lang="fr-FR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Insulinothérapie 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Réhydratation </a:t>
            </a:r>
            <a:r>
              <a:rPr lang="fr-FR" dirty="0">
                <a:solidFill>
                  <a:srgbClr val="FF0000"/>
                </a:solidFill>
              </a:rPr>
              <a:t>par sérum salé 0.9</a:t>
            </a:r>
            <a:r>
              <a:rPr lang="fr-FR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Traitement de la cause </a:t>
            </a:r>
            <a:r>
              <a:rPr lang="fr-FR" dirty="0" err="1" smtClean="0">
                <a:solidFill>
                  <a:srgbClr val="FF0000"/>
                </a:solidFill>
              </a:rPr>
              <a:t>déclenchante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Clr>
                <a:srgbClr val="F9F303"/>
              </a:buClr>
              <a:buNone/>
            </a:pPr>
            <a:endParaRPr lang="fr-FR" dirty="0" smtClean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Adjonction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potassium </a:t>
            </a:r>
            <a:r>
              <a:rPr lang="fr-FR" dirty="0" smtClean="0">
                <a:solidFill>
                  <a:srgbClr val="FFFF00"/>
                </a:solidFill>
              </a:rPr>
              <a:t>(kaliétherapie+++) 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 smtClean="0"/>
              <a:t>Prévention </a:t>
            </a:r>
            <a:r>
              <a:rPr lang="fr-FR" dirty="0"/>
              <a:t>des complications thromboemboliques </a:t>
            </a:r>
          </a:p>
        </p:txBody>
      </p:sp>
    </p:spTree>
    <p:extLst>
      <p:ext uri="{BB962C8B-B14F-4D97-AF65-F5344CB8AC3E}">
        <p14:creationId xmlns:p14="http://schemas.microsoft.com/office/powerpoint/2010/main" xmlns="" val="74782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Downloads\cpc aigues du DT\hypokalemia_a_sic_walk-156FDF8541358D441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802838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wnloads\cpc aigues du DT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802838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97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>
                <a:solidFill>
                  <a:srgbClr val="00FFFF"/>
                </a:solidFill>
              </a:rPr>
              <a:t>Premier bilan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Glycémie veineuse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GDS: pH et réserve alcaline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Ionogramme sanguin (Na, K, Cl, urée, Ca,  protidémie)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NFS, hémocultures, ECBU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ECG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</a:pP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7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276788" y="676178"/>
            <a:ext cx="8856984" cy="670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32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Urgences métaboliques en rapport avec le déficit insulinique ou le traitement du diabète appelant un traitement immédiat du fait d’un pronostic vital engagé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fr-FR" sz="2800" i="1" dirty="0" smtClean="0">
                <a:solidFill>
                  <a:srgbClr val="FFFF66"/>
                </a:solidFill>
                <a:latin typeface="Arial" pitchFamily="34" charset="0"/>
              </a:rPr>
              <a:t>Urgences thérapeutiques</a:t>
            </a: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 Prévention, éducation du patient (du médecin</a:t>
            </a:r>
            <a:r>
              <a:rPr lang="fr-FR" sz="2800" i="1" dirty="0" smtClean="0">
                <a:solidFill>
                  <a:srgbClr val="FFFF66"/>
                </a:solidFill>
                <a:latin typeface="Arial" pitchFamily="34" charset="0"/>
              </a:rPr>
              <a:t>……)</a:t>
            </a:r>
          </a:p>
          <a:p>
            <a:pPr>
              <a:lnSpc>
                <a:spcPct val="80000"/>
              </a:lnSpc>
            </a:pP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On distingue 4 types: </a:t>
            </a:r>
          </a:p>
          <a:p>
            <a:pPr lvl="2">
              <a:lnSpc>
                <a:spcPct val="80000"/>
              </a:lnSpc>
              <a:buClr>
                <a:srgbClr val="CC0000"/>
              </a:buClr>
            </a:pP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lvl="2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   </a:t>
            </a:r>
            <a:r>
              <a:rPr lang="fr-FR" sz="2800" i="1" dirty="0" smtClean="0">
                <a:solidFill>
                  <a:srgbClr val="FFFF66"/>
                </a:solidFill>
                <a:latin typeface="Arial" pitchFamily="34" charset="0"/>
              </a:rPr>
              <a:t>Acidocétose   (DT1++++)      </a:t>
            </a:r>
            <a:r>
              <a:rPr lang="fr-FR" sz="2800" dirty="0" smtClean="0">
                <a:solidFill>
                  <a:srgbClr val="FFFF66"/>
                </a:solidFill>
              </a:rPr>
              <a:t>         Maladie</a:t>
            </a: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lvl="2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lvl="2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   Coma </a:t>
            </a:r>
            <a:r>
              <a:rPr lang="fr-FR" sz="2800" i="1" dirty="0" err="1">
                <a:solidFill>
                  <a:srgbClr val="FFFF66"/>
                </a:solidFill>
                <a:latin typeface="Arial" pitchFamily="34" charset="0"/>
              </a:rPr>
              <a:t>hyperosmolaire</a:t>
            </a: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fr-FR" sz="2800" i="1" dirty="0" smtClean="0">
                <a:solidFill>
                  <a:srgbClr val="FFFF66"/>
                </a:solidFill>
                <a:latin typeface="Arial" pitchFamily="34" charset="0"/>
              </a:rPr>
              <a:t>(DT2++)</a:t>
            </a:r>
          </a:p>
          <a:p>
            <a:pPr lvl="2">
              <a:lnSpc>
                <a:spcPct val="80000"/>
              </a:lnSpc>
              <a:buClr>
                <a:srgbClr val="CC0000"/>
              </a:buClr>
            </a:pPr>
            <a:endParaRPr lang="fr-FR" sz="2800" i="1" dirty="0" smtClean="0">
              <a:solidFill>
                <a:srgbClr val="FFFF66"/>
              </a:solidFill>
              <a:latin typeface="Arial" pitchFamily="34" charset="0"/>
            </a:endParaRPr>
          </a:p>
          <a:p>
            <a:pPr lvl="2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800" i="1" dirty="0" smtClean="0">
                <a:solidFill>
                  <a:srgbClr val="FFFF66"/>
                </a:solidFill>
                <a:latin typeface="Arial" pitchFamily="34" charset="0"/>
              </a:rPr>
              <a:t>Coma hypoglycémique                    </a:t>
            </a:r>
            <a:r>
              <a:rPr lang="fr-FR" sz="2800" dirty="0" smtClean="0">
                <a:solidFill>
                  <a:srgbClr val="FFFF66"/>
                </a:solidFill>
              </a:rPr>
              <a:t>Traitements</a:t>
            </a:r>
            <a:endParaRPr lang="fr-FR" sz="2800" i="1" dirty="0" smtClean="0">
              <a:solidFill>
                <a:srgbClr val="FFFF66"/>
              </a:solidFill>
              <a:latin typeface="Arial" pitchFamily="34" charset="0"/>
            </a:endParaRPr>
          </a:p>
          <a:p>
            <a:pPr lvl="2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  <a:p>
            <a:pPr lvl="2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800" i="1" dirty="0">
                <a:solidFill>
                  <a:srgbClr val="FFFF66"/>
                </a:solidFill>
                <a:latin typeface="Arial" pitchFamily="34" charset="0"/>
              </a:rPr>
              <a:t>   Acidose lactique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800" i="1" dirty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2133600" y="116632"/>
            <a:ext cx="5070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>
                <a:solidFill>
                  <a:srgbClr val="00FFFF"/>
                </a:solidFill>
              </a:rPr>
              <a:t>COMPLICATIONS AIGUËS</a:t>
            </a:r>
          </a:p>
        </p:txBody>
      </p:sp>
      <p:sp>
        <p:nvSpPr>
          <p:cNvPr id="2" name="Accolade fermante 1"/>
          <p:cNvSpPr/>
          <p:nvPr/>
        </p:nvSpPr>
        <p:spPr bwMode="auto">
          <a:xfrm>
            <a:off x="6804248" y="4027865"/>
            <a:ext cx="155448" cy="1323647"/>
          </a:xfrm>
          <a:prstGeom prst="rightBrac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ccolade fermante 4"/>
          <p:cNvSpPr/>
          <p:nvPr/>
        </p:nvSpPr>
        <p:spPr bwMode="auto">
          <a:xfrm>
            <a:off x="6817524" y="5520708"/>
            <a:ext cx="155448" cy="1323647"/>
          </a:xfrm>
          <a:prstGeom prst="rightBr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8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9426" y="836712"/>
            <a:ext cx="7772400" cy="114300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INSULINOTHERAPIE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46275"/>
            <a:ext cx="860444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r-FR" sz="3600" dirty="0"/>
          </a:p>
          <a:p>
            <a:pPr>
              <a:lnSpc>
                <a:spcPct val="90000"/>
              </a:lnSpc>
            </a:pPr>
            <a:r>
              <a:rPr lang="fr-FR" dirty="0"/>
              <a:t>A la pompe </a:t>
            </a:r>
            <a:r>
              <a:rPr lang="fr-FR" dirty="0" smtClean="0"/>
              <a:t>intraveineuse (SAP)</a:t>
            </a:r>
            <a:endParaRPr lang="fr-FR" dirty="0"/>
          </a:p>
          <a:p>
            <a:pPr>
              <a:lnSpc>
                <a:spcPct val="90000"/>
              </a:lnSpc>
            </a:pPr>
            <a:r>
              <a:rPr lang="fr-FR" dirty="0"/>
              <a:t>Dilution : 40 unités d'</a:t>
            </a:r>
            <a:r>
              <a:rPr lang="fr-FR" dirty="0" err="1"/>
              <a:t>actrapid</a:t>
            </a:r>
            <a:r>
              <a:rPr lang="fr-FR" dirty="0"/>
              <a:t> dans 40 ml de salé iso</a:t>
            </a:r>
          </a:p>
          <a:p>
            <a:pPr>
              <a:lnSpc>
                <a:spcPct val="90000"/>
              </a:lnSpc>
            </a:pPr>
            <a:r>
              <a:rPr lang="fr-FR" dirty="0"/>
              <a:t>10 unités/heure jusqu’à disparition de la cétonémie, maintenir la glycémie avec du </a:t>
            </a:r>
            <a:r>
              <a:rPr lang="fr-FR" dirty="0" smtClean="0"/>
              <a:t>glucosé </a:t>
            </a:r>
            <a:r>
              <a:rPr lang="fr-FR" dirty="0"/>
              <a:t>si </a:t>
            </a:r>
            <a:r>
              <a:rPr lang="fr-FR" dirty="0" smtClean="0"/>
              <a:t>besoin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Sinon des bolus en IVD: 0.1UI/KG/30min</a:t>
            </a:r>
            <a:endParaRPr lang="fr-F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/>
              <a:t>     </a:t>
            </a:r>
          </a:p>
          <a:p>
            <a:pPr>
              <a:lnSpc>
                <a:spcPct val="90000"/>
              </a:lnSpc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626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ea typeface="+mj-ea"/>
                <a:cs typeface="+mj-cs"/>
              </a:rPr>
              <a:t>PRISE EN CHARGE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10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01988"/>
            <a:ext cx="7754938" cy="903288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REHYDRATATION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82332"/>
            <a:ext cx="7951788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Apports moyens de 6 litre en 24 heures avec la moitié en 8 heures, la moitié 16 heures suivantes</a:t>
            </a:r>
          </a:p>
          <a:p>
            <a:pPr>
              <a:lnSpc>
                <a:spcPct val="80000"/>
              </a:lnSpc>
            </a:pPr>
            <a:endParaRPr lang="fr-FR" sz="2800" dirty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800" u="sng" dirty="0">
                <a:cs typeface="Arial" pitchFamily="34" charset="0"/>
              </a:rPr>
              <a:t>si pH &lt; 7: </a:t>
            </a:r>
            <a:r>
              <a:rPr lang="fr-FR" sz="2800" dirty="0">
                <a:cs typeface="Arial" pitchFamily="34" charset="0"/>
              </a:rPr>
              <a:t>500 ml ou 1 litre de bicarbonates iso-osmotique à 14 pour 1000 </a:t>
            </a:r>
          </a:p>
          <a:p>
            <a:pPr>
              <a:lnSpc>
                <a:spcPct val="80000"/>
              </a:lnSpc>
            </a:pPr>
            <a:r>
              <a:rPr lang="fr-FR" sz="2800" u="sng" dirty="0">
                <a:cs typeface="Arial" pitchFamily="34" charset="0"/>
              </a:rPr>
              <a:t>si pH &gt; 7: </a:t>
            </a:r>
            <a:r>
              <a:rPr lang="fr-FR" sz="2800" dirty="0">
                <a:cs typeface="Times New Roman" pitchFamily="18" charset="0"/>
              </a:rPr>
              <a:t> </a:t>
            </a:r>
            <a:r>
              <a:rPr lang="fr-FR" sz="2800" dirty="0">
                <a:cs typeface="Arial" pitchFamily="34" charset="0"/>
              </a:rPr>
              <a:t>Salé iso</a:t>
            </a:r>
            <a:r>
              <a:rPr lang="fr-FR" sz="2800" dirty="0"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1 litre sur 1 heure, 	</a:t>
            </a:r>
          </a:p>
          <a:p>
            <a:pPr lvl="1"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1 litre sur 2 heures, </a:t>
            </a:r>
          </a:p>
          <a:p>
            <a:pPr lvl="1"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1 litre sur 3 heures, puis 1 litre toutes les 4 heures</a:t>
            </a:r>
            <a:endParaRPr lang="fr-FR" sz="2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u="sng" dirty="0">
                <a:cs typeface="Arial" pitchFamily="34" charset="0"/>
              </a:rPr>
              <a:t>quand la glycémie atteint 2.5 g/l :</a:t>
            </a:r>
            <a:r>
              <a:rPr lang="fr-FR" sz="2800" dirty="0">
                <a:cs typeface="Times New Roman" pitchFamily="18" charset="0"/>
              </a:rPr>
              <a:t> </a:t>
            </a:r>
            <a:r>
              <a:rPr lang="fr-FR" sz="2800" dirty="0">
                <a:cs typeface="Arial" pitchFamily="34" charset="0"/>
              </a:rPr>
              <a:t>glucosé isotonique (G5%) avec 4 g/l de NaCl </a:t>
            </a:r>
            <a:r>
              <a:rPr lang="fr-FR" sz="1400" dirty="0">
                <a:latin typeface="Comic Sans MS" pitchFamily="66" charset="0"/>
                <a:cs typeface="Arial" pitchFamily="34" charset="0"/>
              </a:rPr>
              <a:t> </a:t>
            </a:r>
            <a:endParaRPr lang="fr-FR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1619672" y="69420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ea typeface="+mj-ea"/>
                <a:cs typeface="+mj-cs"/>
              </a:rPr>
              <a:t>PRISE EN CHARGE</a:t>
            </a:r>
          </a:p>
        </p:txBody>
      </p:sp>
    </p:spTree>
    <p:extLst>
      <p:ext uri="{BB962C8B-B14F-4D97-AF65-F5344CB8AC3E}">
        <p14:creationId xmlns:p14="http://schemas.microsoft.com/office/powerpoint/2010/main" xmlns="" val="17162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032032" cy="1143000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MESURES </a:t>
            </a:r>
            <a:r>
              <a:rPr lang="fr-FR" sz="3200" dirty="0" smtClean="0">
                <a:solidFill>
                  <a:srgbClr val="FF0000"/>
                </a:solidFill>
              </a:rPr>
              <a:t>ASSOCIEES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(kaliétherapie++)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37444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>
                <a:solidFill>
                  <a:srgbClr val="FFFF00"/>
                </a:solidFill>
                <a:effectLst/>
                <a:cs typeface="Arial" pitchFamily="34" charset="0"/>
              </a:rPr>
              <a:t>le </a:t>
            </a:r>
            <a:r>
              <a:rPr lang="fr-FR" sz="2800" dirty="0" smtClean="0">
                <a:solidFill>
                  <a:srgbClr val="FFFF00"/>
                </a:solidFill>
                <a:effectLst/>
                <a:cs typeface="Arial" pitchFamily="34" charset="0"/>
              </a:rPr>
              <a:t>potassium</a:t>
            </a:r>
            <a:r>
              <a:rPr lang="fr-FR" sz="2800" u="sng" dirty="0">
                <a:cs typeface="Arial" pitchFamily="34" charset="0"/>
              </a:rPr>
              <a:t> </a:t>
            </a:r>
            <a:r>
              <a:rPr lang="fr-FR" sz="2800" dirty="0" smtClean="0">
                <a:cs typeface="Arial" pitchFamily="34" charset="0"/>
              </a:rPr>
              <a:t>est </a:t>
            </a:r>
            <a:r>
              <a:rPr lang="fr-FR" sz="2800" dirty="0">
                <a:cs typeface="Arial" pitchFamily="34" charset="0"/>
              </a:rPr>
              <a:t>apporté après réception du ionogramme, contrôlé toutes les 3 heures, sans dépasser 2 g </a:t>
            </a:r>
            <a:r>
              <a:rPr lang="fr-FR" sz="2800" dirty="0" err="1" smtClean="0">
                <a:cs typeface="Arial" pitchFamily="34" charset="0"/>
              </a:rPr>
              <a:t>KCl</a:t>
            </a:r>
            <a:r>
              <a:rPr lang="fr-FR" sz="2800" dirty="0" smtClean="0">
                <a:cs typeface="Arial" pitchFamily="34" charset="0"/>
              </a:rPr>
              <a:t>/heure:</a:t>
            </a:r>
            <a:endParaRPr lang="fr-FR" sz="28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3</a:t>
            </a:r>
            <a:r>
              <a:rPr lang="fr-FR" sz="2800" dirty="0" smtClean="0">
                <a:cs typeface="Arial" pitchFamily="34" charset="0"/>
              </a:rPr>
              <a:t> </a:t>
            </a:r>
            <a:r>
              <a:rPr lang="fr-FR" sz="2800" dirty="0">
                <a:cs typeface="Arial" pitchFamily="34" charset="0"/>
              </a:rPr>
              <a:t>g/l de </a:t>
            </a:r>
            <a:r>
              <a:rPr lang="fr-FR" sz="2800" dirty="0" err="1">
                <a:cs typeface="Arial" pitchFamily="34" charset="0"/>
              </a:rPr>
              <a:t>KCl</a:t>
            </a:r>
            <a:r>
              <a:rPr lang="fr-FR" sz="2800" dirty="0">
                <a:cs typeface="Arial" pitchFamily="34" charset="0"/>
              </a:rPr>
              <a:t> si K &lt; 3.5 g/l</a:t>
            </a:r>
          </a:p>
          <a:p>
            <a:pPr lvl="1"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2</a:t>
            </a:r>
            <a:r>
              <a:rPr lang="fr-FR" sz="2800" dirty="0" smtClean="0">
                <a:cs typeface="Arial" pitchFamily="34" charset="0"/>
              </a:rPr>
              <a:t> </a:t>
            </a:r>
            <a:r>
              <a:rPr lang="fr-FR" sz="2800" dirty="0">
                <a:cs typeface="Arial" pitchFamily="34" charset="0"/>
              </a:rPr>
              <a:t>g/l de </a:t>
            </a:r>
            <a:r>
              <a:rPr lang="fr-FR" sz="2800" dirty="0" err="1">
                <a:cs typeface="Arial" pitchFamily="34" charset="0"/>
              </a:rPr>
              <a:t>KCl</a:t>
            </a:r>
            <a:r>
              <a:rPr lang="fr-FR" sz="2800" dirty="0">
                <a:cs typeface="Arial" pitchFamily="34" charset="0"/>
              </a:rPr>
              <a:t> si K &gt; 3.5 g/l</a:t>
            </a:r>
            <a:endParaRPr lang="fr-FR" sz="28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fr-FR" sz="2800" dirty="0">
                <a:cs typeface="Arial" pitchFamily="34" charset="0"/>
              </a:rPr>
              <a:t>0 g/l de </a:t>
            </a:r>
            <a:r>
              <a:rPr lang="fr-FR" sz="2800" dirty="0" err="1">
                <a:cs typeface="Arial" pitchFamily="34" charset="0"/>
              </a:rPr>
              <a:t>KCl</a:t>
            </a:r>
            <a:r>
              <a:rPr lang="fr-FR" sz="2800" dirty="0">
                <a:cs typeface="Arial" pitchFamily="34" charset="0"/>
              </a:rPr>
              <a:t> si K &gt; 5 </a:t>
            </a:r>
            <a:r>
              <a:rPr lang="fr-FR" sz="2800" dirty="0" smtClean="0">
                <a:cs typeface="Arial" pitchFamily="34" charset="0"/>
              </a:rPr>
              <a:t>g/l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sz="2800" dirty="0" smtClean="0">
              <a:cs typeface="Arial" pitchFamily="34" charset="0"/>
            </a:endParaRPr>
          </a:p>
          <a:p>
            <a:r>
              <a:rPr lang="fr-FR" sz="2800" kern="1200" dirty="0">
                <a:solidFill>
                  <a:srgbClr val="FFFFFF"/>
                </a:solidFill>
              </a:rPr>
              <a:t>Bicarbonates si pH ≤ 7 et/ou bicarbonates ≤ 10</a:t>
            </a:r>
          </a:p>
          <a:p>
            <a:pPr lvl="1">
              <a:lnSpc>
                <a:spcPct val="80000"/>
              </a:lnSpc>
            </a:pPr>
            <a:endParaRPr lang="fr-FR" sz="2800" kern="1200" dirty="0">
              <a:solidFill>
                <a:srgbClr val="FFFFFF"/>
              </a:solidFill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fr-FR" sz="2800" kern="1200" dirty="0">
                <a:solidFill>
                  <a:srgbClr val="FFFFFF"/>
                </a:solidFill>
              </a:rPr>
              <a:t>si besoin, </a:t>
            </a:r>
            <a:r>
              <a:rPr lang="fr-FR" sz="2800" kern="1200" dirty="0">
                <a:solidFill>
                  <a:srgbClr val="FFFF00"/>
                </a:solidFill>
              </a:rPr>
              <a:t>antibiothérapie IV </a:t>
            </a:r>
            <a:r>
              <a:rPr lang="fr-FR" sz="2800" kern="1200" dirty="0">
                <a:solidFill>
                  <a:srgbClr val="FFFFFF"/>
                </a:solidFill>
              </a:rPr>
              <a:t>après hémocultures et prélèvements </a:t>
            </a:r>
            <a:r>
              <a:rPr lang="fr-FR" sz="2800" kern="1200" dirty="0" smtClean="0">
                <a:solidFill>
                  <a:srgbClr val="FFFFFF"/>
                </a:solidFill>
              </a:rPr>
              <a:t>locaux</a:t>
            </a:r>
            <a:endParaRPr lang="fr-FR" sz="2800" kern="1200" dirty="0">
              <a:solidFill>
                <a:srgbClr val="FFFFFF"/>
              </a:solidFill>
            </a:endParaRPr>
          </a:p>
          <a:p>
            <a:pPr>
              <a:buClr>
                <a:srgbClr val="00FFFF"/>
              </a:buClr>
            </a:pPr>
            <a:r>
              <a:rPr lang="fr-FR" sz="2800" kern="1200" dirty="0">
                <a:solidFill>
                  <a:srgbClr val="FFFFFF"/>
                </a:solidFill>
              </a:rPr>
              <a:t>si besoin, </a:t>
            </a:r>
            <a:r>
              <a:rPr lang="fr-FR" sz="2800" kern="1200" dirty="0">
                <a:solidFill>
                  <a:srgbClr val="FFFF00"/>
                </a:solidFill>
              </a:rPr>
              <a:t>héparine </a:t>
            </a:r>
            <a:r>
              <a:rPr lang="fr-FR" sz="2800" kern="1200" dirty="0">
                <a:solidFill>
                  <a:srgbClr val="FFFFFF"/>
                </a:solidFill>
              </a:rPr>
              <a:t>de bas poids moléculaires à doses </a:t>
            </a:r>
            <a:r>
              <a:rPr lang="fr-FR" sz="2800" kern="1200" dirty="0" smtClean="0">
                <a:solidFill>
                  <a:srgbClr val="FFFFFF"/>
                </a:solidFill>
              </a:rPr>
              <a:t>préventives (</a:t>
            </a:r>
            <a:r>
              <a:rPr lang="fr-FR" sz="2800" dirty="0" smtClean="0"/>
              <a:t>Prévention </a:t>
            </a:r>
            <a:r>
              <a:rPr lang="fr-FR" sz="2800" dirty="0"/>
              <a:t>des complications thromboemboliques </a:t>
            </a:r>
            <a:endParaRPr lang="fr-FR" sz="2800" dirty="0">
              <a:solidFill>
                <a:srgbClr val="FFFFFF"/>
              </a:solidFill>
            </a:endParaRPr>
          </a:p>
          <a:p>
            <a:pPr algn="ctr">
              <a:buClr>
                <a:srgbClr val="00FFFF"/>
              </a:buClr>
              <a:buNone/>
            </a:pPr>
            <a:r>
              <a:rPr lang="fr-FR" sz="2800" dirty="0">
                <a:solidFill>
                  <a:srgbClr val="FFFFFF"/>
                </a:solidFill>
              </a:rPr>
              <a:t> </a:t>
            </a:r>
            <a:endParaRPr lang="fr-FR" sz="2800" dirty="0">
              <a:solidFill>
                <a:srgbClr val="FFFF66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800" kern="1200" dirty="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endParaRPr lang="fr-FR" sz="2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9766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>
                <a:solidFill>
                  <a:srgbClr val="FF0000"/>
                </a:solidFill>
              </a:rPr>
              <a:t>Traitement 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>
                <a:solidFill>
                  <a:srgbClr val="FF0000"/>
                </a:solidFill>
              </a:rPr>
              <a:t>:Identifier la cause </a:t>
            </a:r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251520" y="1981200"/>
            <a:ext cx="88924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Interrogatoire du patient ou de  l ’entourage</a:t>
            </a: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INFECTION +++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 lésion organique »: ne pas méconnaître l ’IDM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(défaut d ’observance du traitement volontaire)  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+++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 </a:t>
            </a:r>
            <a:r>
              <a:rPr lang="fr-FR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Traitement</a:t>
            </a:r>
            <a:endParaRPr lang="fr-FR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2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</a:pPr>
            <a:endParaRPr lang="fr-FR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57200"/>
            <a:ext cx="8330828" cy="56038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4000" dirty="0">
                <a:solidFill>
                  <a:srgbClr val="FF0000"/>
                </a:solidFill>
              </a:rPr>
              <a:t>A FAIRE</a:t>
            </a:r>
          </a:p>
          <a:p>
            <a:pPr lvl="1">
              <a:lnSpc>
                <a:spcPct val="90000"/>
              </a:lnSpc>
            </a:pPr>
            <a:endParaRPr lang="fr-FR" sz="2800" dirty="0"/>
          </a:p>
          <a:p>
            <a:pPr lvl="1">
              <a:lnSpc>
                <a:spcPct val="90000"/>
              </a:lnSpc>
            </a:pPr>
            <a:r>
              <a:rPr lang="fr-FR" sz="2800" dirty="0"/>
              <a:t>Insulinothérapie IV</a:t>
            </a:r>
          </a:p>
          <a:p>
            <a:pPr lvl="1">
              <a:lnSpc>
                <a:spcPct val="90000"/>
              </a:lnSpc>
            </a:pPr>
            <a:r>
              <a:rPr lang="fr-FR" sz="2800" dirty="0"/>
              <a:t>Réhydratation : 6 litres en 24 heures dont la moitié sur les 6 premières heures (Salé puis sucré !)</a:t>
            </a:r>
          </a:p>
          <a:p>
            <a:pPr lvl="1">
              <a:lnSpc>
                <a:spcPct val="90000"/>
              </a:lnSpc>
            </a:pPr>
            <a:r>
              <a:rPr lang="fr-FR" sz="2800" dirty="0"/>
              <a:t>Surveillance de la kaliémie, K+ à apporter dès que [K] &lt; 4 </a:t>
            </a:r>
            <a:r>
              <a:rPr lang="fr-FR" sz="2800" dirty="0" err="1"/>
              <a:t>mmol</a:t>
            </a:r>
            <a:r>
              <a:rPr lang="fr-FR" sz="2800" dirty="0"/>
              <a:t>/l</a:t>
            </a:r>
          </a:p>
          <a:p>
            <a:pPr lvl="1">
              <a:lnSpc>
                <a:spcPct val="90000"/>
              </a:lnSpc>
            </a:pPr>
            <a:r>
              <a:rPr lang="fr-FR" sz="2800" dirty="0"/>
              <a:t>Surveillance de la glycémie </a:t>
            </a:r>
            <a:r>
              <a:rPr lang="fr-FR" sz="2800" dirty="0" smtClean="0"/>
              <a:t>et cétonurie/cétonémie </a:t>
            </a:r>
            <a:r>
              <a:rPr lang="fr-FR" sz="2800" dirty="0"/>
              <a:t>horaire</a:t>
            </a:r>
          </a:p>
          <a:p>
            <a:pPr lvl="1">
              <a:lnSpc>
                <a:spcPct val="90000"/>
              </a:lnSpc>
            </a:pPr>
            <a:r>
              <a:rPr lang="fr-FR" sz="2800" dirty="0"/>
              <a:t>Antibiothérapie au moindre doute de cause infectieuse sans tenir compte de la NFS et de la température initiale</a:t>
            </a:r>
          </a:p>
          <a:p>
            <a:pPr lvl="1">
              <a:lnSpc>
                <a:spcPct val="9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009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7951788" cy="6324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fr-FR" sz="3600" dirty="0">
                <a:solidFill>
                  <a:srgbClr val="FF0000"/>
                </a:solidFill>
              </a:rPr>
              <a:t>A NE PAS FAIRE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800" dirty="0"/>
          </a:p>
          <a:p>
            <a:pPr lvl="1">
              <a:lnSpc>
                <a:spcPct val="80000"/>
              </a:lnSpc>
            </a:pPr>
            <a:r>
              <a:rPr lang="fr-FR" sz="2800" dirty="0"/>
              <a:t>Apporter des bicarbonates en excès </a:t>
            </a:r>
          </a:p>
          <a:p>
            <a:pPr lvl="1">
              <a:lnSpc>
                <a:spcPct val="80000"/>
              </a:lnSpc>
            </a:pPr>
            <a:r>
              <a:rPr lang="fr-FR" sz="2800" dirty="0"/>
              <a:t>Utiliser des liquides hypo-osmotiques avec baisse trop rapide de la glycémie </a:t>
            </a:r>
          </a:p>
          <a:p>
            <a:pPr lvl="1">
              <a:lnSpc>
                <a:spcPct val="80000"/>
              </a:lnSpc>
            </a:pPr>
            <a:r>
              <a:rPr lang="fr-FR" sz="2800" dirty="0"/>
              <a:t>Suspendre l’insulinothérapie car hypoglycémie alors qu’il faut passer au glucosé 5 % ou 10 % et accélérer la perfusion (</a:t>
            </a:r>
            <a:r>
              <a:rPr lang="fr-FR" sz="2800" dirty="0">
                <a:sym typeface="Wingdings" pitchFamily="2" charset="2"/>
              </a:rPr>
              <a:t> cétose)</a:t>
            </a:r>
            <a:r>
              <a:rPr lang="fr-FR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fr-FR" sz="2800" dirty="0"/>
              <a:t>Attendre l’hypokaliémie pour apporter du potassium</a:t>
            </a:r>
          </a:p>
          <a:p>
            <a:pPr lvl="1">
              <a:lnSpc>
                <a:spcPct val="80000"/>
              </a:lnSpc>
            </a:pPr>
            <a:r>
              <a:rPr lang="fr-FR" sz="2800" dirty="0"/>
              <a:t>Éliminer le diagnostic d ’infection sous prétexte d’absence d’hyperthermie</a:t>
            </a:r>
          </a:p>
          <a:p>
            <a:pPr lvl="1">
              <a:lnSpc>
                <a:spcPct val="80000"/>
              </a:lnSpc>
            </a:pPr>
            <a:r>
              <a:rPr lang="fr-FR" sz="2800" dirty="0"/>
              <a:t>Confondre simple cétose et acidocétose, et ne pas penser au coma hyperosmolaire ou acidose lactique car cétonurie à 1 +</a:t>
            </a:r>
          </a:p>
        </p:txBody>
      </p:sp>
    </p:spTree>
    <p:extLst>
      <p:ext uri="{BB962C8B-B14F-4D97-AF65-F5344CB8AC3E}">
        <p14:creationId xmlns:p14="http://schemas.microsoft.com/office/powerpoint/2010/main" xmlns="" val="33957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63880" cy="1143000"/>
          </a:xfrm>
        </p:spPr>
        <p:txBody>
          <a:bodyPr/>
          <a:lstStyle/>
          <a:p>
            <a:pPr algn="ctr"/>
            <a:r>
              <a:rPr lang="fr-FR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SURVEILLANCE</a:t>
            </a:r>
            <a:endParaRPr lang="fr-FR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420472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i="1" u="sng" dirty="0"/>
              <a:t>Clinique:</a:t>
            </a:r>
            <a:r>
              <a:rPr lang="fr-FR" sz="2800" dirty="0"/>
              <a:t> </a:t>
            </a:r>
            <a:r>
              <a:rPr lang="fr-FR" sz="2400" dirty="0"/>
              <a:t>toutes les heures</a:t>
            </a:r>
            <a:r>
              <a:rPr lang="fr-FR" sz="2800" dirty="0"/>
              <a:t> :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Fréquence respiratoire, pouls et PA, diurèse, conscience, état des bases pulmonaires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Glycosurie et cétonurie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Glycémie capillaire toutes les heures, puis toutes les 2 heures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i="1" u="sng" dirty="0"/>
              <a:t>Biologique: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ionogramme sanguin immédiat puis toutes les 3 heures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gaz du sang répétés si acidose sévère au début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ECG</a:t>
            </a:r>
            <a:r>
              <a:rPr lang="fr-FR" sz="2800" dirty="0"/>
              <a:t> </a:t>
            </a:r>
            <a:r>
              <a:rPr lang="fr-FR" sz="2400" dirty="0"/>
              <a:t>toutes les 4 à 6h</a:t>
            </a:r>
          </a:p>
        </p:txBody>
      </p:sp>
    </p:spTree>
    <p:extLst>
      <p:ext uri="{BB962C8B-B14F-4D97-AF65-F5344CB8AC3E}">
        <p14:creationId xmlns:p14="http://schemas.microsoft.com/office/powerpoint/2010/main" xmlns="" val="227172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0732"/>
            <a:ext cx="7772400" cy="1143000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PRONOSTIC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052736"/>
            <a:ext cx="7772400" cy="3826768"/>
          </a:xfrm>
        </p:spPr>
        <p:txBody>
          <a:bodyPr/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/>
              <a:t>Défavorable dans 5 % de cas</a:t>
            </a:r>
          </a:p>
          <a:p>
            <a:endParaRPr lang="fr-FR" sz="2800" dirty="0"/>
          </a:p>
          <a:p>
            <a:r>
              <a:rPr lang="fr-FR" sz="2800" dirty="0"/>
              <a:t>Attention aux surcharges </a:t>
            </a:r>
            <a:r>
              <a:rPr lang="fr-FR" sz="2800" dirty="0" err="1"/>
              <a:t>hydrosodées</a:t>
            </a:r>
            <a:r>
              <a:rPr lang="fr-FR" sz="2800" dirty="0"/>
              <a:t> chez les sujets âgés insuffisants cardiaques ou </a:t>
            </a:r>
            <a:r>
              <a:rPr lang="fr-FR" sz="2800" dirty="0" smtClean="0"/>
              <a:t>rénaux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Attention aux hypokaliémies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Complications thromboemboliques</a:t>
            </a:r>
          </a:p>
          <a:p>
            <a:endParaRPr lang="fr-FR" sz="2800" dirty="0" smtClean="0"/>
          </a:p>
          <a:p>
            <a:r>
              <a:rPr lang="fr-FR" sz="2800" dirty="0" smtClean="0"/>
              <a:t>œdème cérébral</a:t>
            </a:r>
            <a:endParaRPr lang="fr-FR" sz="2800" dirty="0"/>
          </a:p>
          <a:p>
            <a:pPr>
              <a:lnSpc>
                <a:spcPct val="8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3655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dirty="0">
                <a:solidFill>
                  <a:srgbClr val="FFFF66"/>
                </a:solidFill>
              </a:rPr>
              <a:t>Acidocétose: autres causes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Jeûne prolongé (mais 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rarement d’acidose)</a:t>
            </a: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acidocétose 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alcoolique: conjonction 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d’un 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jeûne, 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d’une 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déshydratation et 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d’une 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intoxication alcoolique aiguë récente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2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1115616" y="2317750"/>
            <a:ext cx="7488831" cy="2228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Coma </a:t>
            </a:r>
          </a:p>
          <a:p>
            <a:pPr algn="ctr"/>
            <a:r>
              <a:rPr lang="fr-FR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hyperosmolaire</a:t>
            </a:r>
          </a:p>
        </p:txBody>
      </p:sp>
    </p:spTree>
    <p:extLst>
      <p:ext uri="{BB962C8B-B14F-4D97-AF65-F5344CB8AC3E}">
        <p14:creationId xmlns:p14="http://schemas.microsoft.com/office/powerpoint/2010/main" xmlns="" val="139935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FR" sz="2800" b="1" i="1">
              <a:solidFill>
                <a:srgbClr val="F8F32D"/>
              </a:solidFill>
            </a:endParaRPr>
          </a:p>
          <a:p>
            <a:pPr>
              <a:buFontTx/>
              <a:buNone/>
            </a:pPr>
            <a:r>
              <a:rPr lang="fr-FR" sz="6000" b="1" i="1">
                <a:solidFill>
                  <a:srgbClr val="F8F32D"/>
                </a:solidFill>
              </a:rPr>
              <a:t>       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043608" y="1989138"/>
            <a:ext cx="6912768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ACIDOCÉTOSE</a:t>
            </a:r>
          </a:p>
          <a:p>
            <a:pPr algn="ctr"/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 DIABÉTIQUE</a:t>
            </a:r>
          </a:p>
          <a:p>
            <a:pPr algn="ctr"/>
            <a:endParaRPr lang="fr-F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52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309" y="69273"/>
            <a:ext cx="7772400" cy="1143000"/>
          </a:xfrm>
        </p:spPr>
        <p:txBody>
          <a:bodyPr/>
          <a:lstStyle/>
          <a:p>
            <a:pPr algn="ctr"/>
            <a:r>
              <a:rPr lang="fr-FR" sz="3200" dirty="0" smtClean="0"/>
              <a:t>DÉFINITION</a:t>
            </a:r>
            <a:endParaRPr lang="fr-FR" sz="32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708525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 smtClean="0"/>
              <a:t>Complication </a:t>
            </a:r>
            <a:r>
              <a:rPr lang="fr-FR" dirty="0"/>
              <a:t>plus rare (10 fois moins fréquent que l’acidocétose ) mais de plus mauvais pronostic +++ : mortalité 20 à 50 % 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/>
              <a:t>Diabète type II ( surtout sujet âgé )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/>
              <a:t>Association d’une hyperglycémie et d’une </a:t>
            </a:r>
            <a:r>
              <a:rPr lang="fr-FR" dirty="0">
                <a:solidFill>
                  <a:srgbClr val="FF0000"/>
                </a:solidFill>
              </a:rPr>
              <a:t>déshydratation majeure </a:t>
            </a:r>
            <a:r>
              <a:rPr lang="fr-FR" dirty="0"/>
              <a:t>avec troubles de la conscience sans cétose </a:t>
            </a:r>
            <a:endParaRPr lang="fr-FR" dirty="0" smtClean="0"/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 smtClean="0"/>
              <a:t>Mode d’installation progressif (plusieurs jours)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583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91041" cy="900113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LE COMA HYPEROSMOLAIRE </a:t>
            </a:r>
            <a:r>
              <a:rPr lang="fr-FR" sz="3600" i="1" dirty="0">
                <a:solidFill>
                  <a:srgbClr val="FF0000"/>
                </a:solidFill>
              </a:rPr>
              <a:t>(diabétique)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2696" cy="5321424"/>
          </a:xfrm>
        </p:spPr>
        <p:txBody>
          <a:bodyPr/>
          <a:lstStyle/>
          <a:p>
            <a:pPr marL="0" indent="0">
              <a:buNone/>
            </a:pPr>
            <a:endParaRPr lang="fr-FR" sz="2800" dirty="0"/>
          </a:p>
          <a:p>
            <a:r>
              <a:rPr lang="fr-FR" dirty="0">
                <a:solidFill>
                  <a:srgbClr val="FFFF00"/>
                </a:solidFill>
              </a:rPr>
              <a:t>DEFINITION : </a:t>
            </a:r>
          </a:p>
          <a:p>
            <a:pPr lvl="1"/>
            <a:r>
              <a:rPr lang="fr-FR" sz="2800" dirty="0"/>
              <a:t>Hyperglycémie &gt; 6 g/l </a:t>
            </a:r>
          </a:p>
          <a:p>
            <a:pPr lvl="1"/>
            <a:r>
              <a:rPr lang="fr-FR" sz="2800" dirty="0"/>
              <a:t>Osmolarité calculée &gt; </a:t>
            </a:r>
            <a:r>
              <a:rPr lang="fr-FR" sz="2800" dirty="0" smtClean="0"/>
              <a:t>320-350 </a:t>
            </a:r>
            <a:r>
              <a:rPr lang="fr-FR" sz="2800" dirty="0"/>
              <a:t>mos/l (N = 290-320</a:t>
            </a:r>
            <a:r>
              <a:rPr lang="fr-FR" sz="2800" dirty="0" smtClean="0"/>
              <a:t>)</a:t>
            </a:r>
            <a:endParaRPr lang="fr-FR" sz="2800" b="1" dirty="0"/>
          </a:p>
          <a:p>
            <a:pPr lvl="1"/>
            <a:r>
              <a:rPr lang="fr-FR" sz="2800" dirty="0" smtClean="0"/>
              <a:t>Troubles de la conscience</a:t>
            </a:r>
          </a:p>
          <a:p>
            <a:pPr marL="457200" lvl="1" indent="0">
              <a:buNone/>
            </a:pPr>
            <a:endParaRPr lang="fr-FR" sz="2800" dirty="0"/>
          </a:p>
          <a:p>
            <a:pPr lvl="1"/>
            <a:r>
              <a:rPr lang="fr-FR" sz="2800" dirty="0"/>
              <a:t>pH≥7,35, HCO3- &gt;15 </a:t>
            </a:r>
            <a:r>
              <a:rPr lang="fr-FR" sz="2800" dirty="0" err="1"/>
              <a:t>mEq</a:t>
            </a:r>
            <a:r>
              <a:rPr lang="fr-FR" sz="2800" dirty="0"/>
              <a:t>/l, cétonémie &lt;</a:t>
            </a:r>
            <a:r>
              <a:rPr lang="fr-FR" sz="2800" dirty="0" smtClean="0"/>
              <a:t>5mmol/l </a:t>
            </a:r>
            <a:r>
              <a:rPr lang="fr-FR" sz="2800" dirty="0"/>
              <a:t>ou cétonurie </a:t>
            </a:r>
            <a:r>
              <a:rPr lang="fr-FR" sz="2800" dirty="0" smtClean="0"/>
              <a:t>négative</a:t>
            </a:r>
          </a:p>
          <a:p>
            <a:pPr marL="457200" lvl="1" indent="0" algn="ctr">
              <a:buNone/>
            </a:pPr>
            <a:r>
              <a:rPr lang="fr-FR" sz="2800" dirty="0" smtClean="0">
                <a:solidFill>
                  <a:srgbClr val="FFFF00"/>
                </a:solidFill>
              </a:rPr>
              <a:t>N.B: Les états mixtes</a:t>
            </a:r>
            <a:endParaRPr lang="fr-FR" sz="2800" dirty="0">
              <a:solidFill>
                <a:srgbClr val="FFFF00"/>
              </a:solidFill>
            </a:endParaRPr>
          </a:p>
          <a:p>
            <a:pPr lvl="1"/>
            <a:endParaRPr lang="fr-FR" sz="2800" dirty="0"/>
          </a:p>
          <a:p>
            <a:pPr lvl="1"/>
            <a:endParaRPr lang="fr-FR" sz="2800" dirty="0"/>
          </a:p>
          <a:p>
            <a:pPr lvl="1"/>
            <a:endParaRPr lang="fr-FR" sz="2800" dirty="0"/>
          </a:p>
          <a:p>
            <a:pPr lvl="1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42386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1138238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FACTEURS FAVORISANTS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5538"/>
            <a:ext cx="8892479" cy="51117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FF0000"/>
                </a:solidFill>
              </a:rPr>
              <a:t>petit diabète-grand âge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 smtClean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FFFF00"/>
                </a:solidFill>
              </a:rPr>
              <a:t>Personnes </a:t>
            </a:r>
            <a:r>
              <a:rPr lang="fr-FR" sz="2800" dirty="0">
                <a:solidFill>
                  <a:srgbClr val="FFFF00"/>
                </a:solidFill>
              </a:rPr>
              <a:t>âgées, </a:t>
            </a:r>
            <a:r>
              <a:rPr lang="fr-FR" sz="2800" dirty="0" smtClean="0">
                <a:solidFill>
                  <a:srgbClr val="FFFF00"/>
                </a:solidFill>
              </a:rPr>
              <a:t>DT2 </a:t>
            </a:r>
            <a:r>
              <a:rPr lang="fr-FR" sz="2800" dirty="0">
                <a:solidFill>
                  <a:srgbClr val="FFFF00"/>
                </a:solidFill>
              </a:rPr>
              <a:t>connus ou ignorés</a:t>
            </a:r>
            <a:r>
              <a:rPr lang="fr-FR" sz="2800" dirty="0"/>
              <a:t>, peu autonomes et incapables d’une réhydratation hydrique spontanée dès le début des </a:t>
            </a:r>
            <a:r>
              <a:rPr lang="fr-FR" sz="2800" dirty="0" smtClean="0"/>
              <a:t>troubles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>
                <a:solidFill>
                  <a:srgbClr val="FFFF00"/>
                </a:solidFill>
              </a:rPr>
              <a:t>Toutes les causes de </a:t>
            </a:r>
            <a:r>
              <a:rPr lang="fr-FR" sz="2800" dirty="0" smtClean="0">
                <a:solidFill>
                  <a:srgbClr val="FFFF00"/>
                </a:solidFill>
              </a:rPr>
              <a:t>DSH </a:t>
            </a:r>
            <a:r>
              <a:rPr lang="fr-FR" sz="2800" dirty="0" smtClean="0"/>
              <a:t>peuvent </a:t>
            </a:r>
            <a:r>
              <a:rPr lang="fr-FR" sz="2800" dirty="0"/>
              <a:t>favoriser sa survenue: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Infection intercurrente, vomissements, diarrhée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Traitement par diurétiques, B-bloquants corticoïdes, </a:t>
            </a:r>
            <a:r>
              <a:rPr lang="fr-FR" sz="2400" dirty="0" err="1"/>
              <a:t>hydantoïne</a:t>
            </a:r>
            <a:r>
              <a:rPr lang="fr-FR" sz="2400" dirty="0"/>
              <a:t>, immunosuppresseurs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Démence, AVC, IDM, I mésentérique, pancréatite</a:t>
            </a:r>
            <a:r>
              <a:rPr lang="fr-FR" sz="2400" dirty="0" smtClean="0"/>
              <a:t>…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endParaRPr lang="fr-FR" sz="24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>
                <a:solidFill>
                  <a:srgbClr val="FFFF00"/>
                </a:solidFill>
              </a:rPr>
              <a:t>Évolution marquée par la survenue de complications </a:t>
            </a:r>
            <a:r>
              <a:rPr lang="fr-FR" sz="2800" dirty="0"/>
              <a:t>:</a:t>
            </a:r>
            <a:r>
              <a:rPr lang="fr-FR" sz="2400" dirty="0"/>
              <a:t>iatrogènes ( collapsus, œdème cérébral) infection, thrombose, </a:t>
            </a:r>
            <a:r>
              <a:rPr lang="fr-FR" sz="2400" dirty="0" err="1"/>
              <a:t>IRorganique</a:t>
            </a:r>
            <a:r>
              <a:rPr lang="fr-FR" sz="2400" dirty="0"/>
              <a:t>, </a:t>
            </a:r>
            <a:r>
              <a:rPr lang="fr-FR" sz="2400" dirty="0" err="1"/>
              <a:t>tbles</a:t>
            </a:r>
            <a:r>
              <a:rPr lang="fr-FR" sz="2400" dirty="0"/>
              <a:t> du rythme, </a:t>
            </a:r>
            <a:r>
              <a:rPr lang="fr-FR" sz="2400" dirty="0" err="1"/>
              <a:t>rhabdomyolyse</a:t>
            </a:r>
            <a:r>
              <a:rPr lang="fr-FR" sz="2400" dirty="0"/>
              <a:t>, CIVD, SDRA…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8611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685800"/>
            <a:ext cx="8820472" cy="53752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3600" dirty="0">
                <a:solidFill>
                  <a:srgbClr val="FF0000"/>
                </a:solidFill>
              </a:rPr>
              <a:t>PHYSIOPATHOLOGIE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fr-FR" sz="2800" dirty="0"/>
          </a:p>
          <a:p>
            <a:pPr lvl="1">
              <a:lnSpc>
                <a:spcPct val="90000"/>
              </a:lnSpc>
            </a:pPr>
            <a:r>
              <a:rPr lang="fr-FR" sz="2400" b="1" dirty="0"/>
              <a:t>Facteurs </a:t>
            </a:r>
            <a:r>
              <a:rPr lang="fr-FR" sz="2400" b="1" dirty="0" err="1"/>
              <a:t>déclenchants</a:t>
            </a:r>
            <a:r>
              <a:rPr lang="fr-FR" sz="2400" b="1" dirty="0">
                <a:sym typeface="Wingdings" pitchFamily="2" charset="2"/>
              </a:rPr>
              <a:t></a:t>
            </a:r>
            <a:r>
              <a:rPr lang="fr-FR" sz="2400" b="1" dirty="0"/>
              <a:t>  hyperglycémie avec </a:t>
            </a:r>
            <a:r>
              <a:rPr lang="fr-FR" sz="2400" b="1" dirty="0" smtClean="0"/>
              <a:t>polyurie</a:t>
            </a:r>
          </a:p>
          <a:p>
            <a:pPr lvl="1">
              <a:lnSpc>
                <a:spcPct val="90000"/>
              </a:lnSpc>
            </a:pPr>
            <a:endParaRPr lang="fr-FR" sz="2400" b="1" dirty="0"/>
          </a:p>
          <a:p>
            <a:pPr lvl="1">
              <a:lnSpc>
                <a:spcPct val="90000"/>
              </a:lnSpc>
            </a:pPr>
            <a:r>
              <a:rPr lang="fr-FR" sz="2400" b="1" dirty="0"/>
              <a:t>Soif mal perçue    </a:t>
            </a:r>
            <a:r>
              <a:rPr lang="fr-FR" sz="2400" b="1" dirty="0">
                <a:sym typeface="Wingdings" pitchFamily="2" charset="2"/>
              </a:rPr>
              <a:t></a:t>
            </a:r>
            <a:r>
              <a:rPr lang="fr-FR" sz="2400" b="1" dirty="0"/>
              <a:t>   déshydratation </a:t>
            </a:r>
            <a:r>
              <a:rPr lang="fr-FR" sz="2400" b="1" dirty="0" err="1"/>
              <a:t>extra-cellulaire</a:t>
            </a:r>
            <a:r>
              <a:rPr lang="fr-FR" sz="2400" b="1" dirty="0"/>
              <a:t> et </a:t>
            </a:r>
            <a:r>
              <a:rPr lang="fr-FR" sz="2400" b="1" dirty="0" smtClean="0"/>
              <a:t>IRF</a:t>
            </a:r>
          </a:p>
          <a:p>
            <a:pPr lvl="1">
              <a:lnSpc>
                <a:spcPct val="90000"/>
              </a:lnSpc>
            </a:pPr>
            <a:endParaRPr lang="fr-FR" sz="2400" b="1" dirty="0"/>
          </a:p>
          <a:p>
            <a:pPr lvl="1">
              <a:lnSpc>
                <a:spcPct val="90000"/>
              </a:lnSpc>
            </a:pPr>
            <a:r>
              <a:rPr lang="fr-FR" sz="2400" b="1" dirty="0"/>
              <a:t>Hyperglycémie entraîne une </a:t>
            </a:r>
            <a:r>
              <a:rPr lang="fr-FR" sz="2400" b="1" dirty="0" err="1"/>
              <a:t>hyperosmolarité</a:t>
            </a:r>
            <a:r>
              <a:rPr lang="fr-FR" sz="2400" b="1" dirty="0"/>
              <a:t> extracellulaire avec sortie d’eau et K du secteur cellulaire </a:t>
            </a:r>
            <a:r>
              <a:rPr lang="fr-FR" sz="2400" b="1" dirty="0">
                <a:sym typeface="Wingdings" pitchFamily="2" charset="2"/>
              </a:rPr>
              <a:t></a:t>
            </a:r>
            <a:r>
              <a:rPr lang="fr-FR" sz="2400" b="1" dirty="0"/>
              <a:t> hyper-G, hypo-Na et hyper-K </a:t>
            </a:r>
            <a:r>
              <a:rPr lang="fr-FR" sz="2400" b="1" dirty="0">
                <a:sym typeface="Wingdings" pitchFamily="2" charset="2"/>
              </a:rPr>
              <a:t></a:t>
            </a:r>
            <a:r>
              <a:rPr lang="fr-FR" sz="2400" b="1" dirty="0"/>
              <a:t> osmolarité </a:t>
            </a:r>
            <a:r>
              <a:rPr lang="fr-FR" sz="2400" b="1" dirty="0" smtClean="0"/>
              <a:t>normale</a:t>
            </a:r>
          </a:p>
          <a:p>
            <a:pPr lvl="1">
              <a:lnSpc>
                <a:spcPct val="90000"/>
              </a:lnSpc>
            </a:pPr>
            <a:endParaRPr lang="fr-FR" sz="2400" b="1" dirty="0"/>
          </a:p>
          <a:p>
            <a:pPr lvl="1">
              <a:lnSpc>
                <a:spcPct val="90000"/>
              </a:lnSpc>
            </a:pPr>
            <a:r>
              <a:rPr lang="fr-FR" sz="2400" b="1" dirty="0"/>
              <a:t>IRF </a:t>
            </a:r>
            <a:r>
              <a:rPr lang="fr-FR" sz="2400" b="1" dirty="0">
                <a:sym typeface="Wingdings" pitchFamily="2" charset="2"/>
              </a:rPr>
              <a:t> </a:t>
            </a:r>
            <a:r>
              <a:rPr lang="fr-FR" sz="2400" b="1" dirty="0"/>
              <a:t>natriurèse diminuée et la natrémie s’élève </a:t>
            </a:r>
          </a:p>
          <a:p>
            <a:pPr lvl="1">
              <a:lnSpc>
                <a:spcPct val="90000"/>
              </a:lnSpc>
            </a:pPr>
            <a:endParaRPr lang="fr-FR" sz="24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ym typeface="Wingdings" pitchFamily="2" charset="2"/>
              </a:rPr>
              <a:t>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FFFF66"/>
                </a:solidFill>
              </a:rPr>
              <a:t>hyperGlycémie</a:t>
            </a:r>
            <a:r>
              <a:rPr lang="fr-FR" sz="2400" b="1" dirty="0">
                <a:solidFill>
                  <a:srgbClr val="FFFF66"/>
                </a:solidFill>
              </a:rPr>
              <a:t> + hyper-natrémie (ou N)</a:t>
            </a:r>
          </a:p>
          <a:p>
            <a:pPr>
              <a:lnSpc>
                <a:spcPct val="90000"/>
              </a:lnSpc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94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5858"/>
            <a:ext cx="8420472" cy="842570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PHYSIOPATHOLOGIE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05476" name="Picture 4" descr="urgences-chez-diabetiqu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820471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55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08504" cy="90872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CLINIQUE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604448" cy="4114800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u="sng" dirty="0">
                <a:solidFill>
                  <a:srgbClr val="FFFF00"/>
                </a:solidFill>
              </a:rPr>
              <a:t>Phase de pré coma </a:t>
            </a:r>
            <a:r>
              <a:rPr lang="fr-FR" u="sng" dirty="0" smtClean="0">
                <a:solidFill>
                  <a:srgbClr val="FFFF00"/>
                </a:solidFill>
              </a:rPr>
              <a:t>(état </a:t>
            </a:r>
            <a:r>
              <a:rPr lang="fr-FR" u="sng" dirty="0" err="1" smtClean="0">
                <a:solidFill>
                  <a:srgbClr val="FFFF00"/>
                </a:solidFill>
              </a:rPr>
              <a:t>hyperosmolaire</a:t>
            </a:r>
            <a:r>
              <a:rPr lang="fr-FR" u="sng" dirty="0" smtClean="0">
                <a:solidFill>
                  <a:srgbClr val="FFFF00"/>
                </a:solidFill>
              </a:rPr>
              <a:t>):</a:t>
            </a:r>
            <a:endParaRPr lang="fr-FR" u="sng" dirty="0">
              <a:solidFill>
                <a:srgbClr val="FFFF00"/>
              </a:solidFill>
            </a:endParaRPr>
          </a:p>
          <a:p>
            <a:pPr>
              <a:buClr>
                <a:srgbClr val="F9F303"/>
              </a:buClr>
              <a:buFont typeface="Wingdings" pitchFamily="2" charset="2"/>
              <a:buNone/>
            </a:pPr>
            <a:r>
              <a:rPr lang="fr-FR" dirty="0"/>
              <a:t>   </a:t>
            </a:r>
            <a:r>
              <a:rPr lang="fr-FR" sz="2800" dirty="0"/>
              <a:t>Peut durer des jours ou semaines, peut passer inaperçue pour un entourage peu attentif :</a:t>
            </a:r>
          </a:p>
          <a:p>
            <a:pPr lvl="1">
              <a:buClr>
                <a:srgbClr val="F51313"/>
              </a:buClr>
              <a:buFontTx/>
              <a:buChar char="•"/>
            </a:pPr>
            <a:r>
              <a:rPr lang="fr-FR" dirty="0"/>
              <a:t>Adynamie, détérioration des fonctions supérieures</a:t>
            </a:r>
          </a:p>
          <a:p>
            <a:pPr lvl="1">
              <a:buClr>
                <a:srgbClr val="F51313"/>
              </a:buClr>
              <a:buFontTx/>
              <a:buChar char="•"/>
            </a:pPr>
            <a:r>
              <a:rPr lang="fr-FR" dirty="0"/>
              <a:t>Perte de poids, Polyurie</a:t>
            </a:r>
          </a:p>
          <a:p>
            <a:pPr lvl="1">
              <a:buClr>
                <a:srgbClr val="F51313"/>
              </a:buClr>
              <a:buFontTx/>
              <a:buChar char="•"/>
            </a:pPr>
            <a:r>
              <a:rPr lang="fr-FR" dirty="0"/>
              <a:t>Glycémie très élevée, supérieure à 3 g/L</a:t>
            </a:r>
            <a:endParaRPr lang="fr-FR" sz="2400" dirty="0"/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44558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u="sng" dirty="0">
                <a:solidFill>
                  <a:srgbClr val="FFFF00"/>
                </a:solidFill>
              </a:rPr>
              <a:t>Phase de « coma » confirmé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None/>
            </a:pPr>
            <a:endParaRPr lang="fr-FR" sz="2000" b="1" i="1" u="sng" dirty="0"/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i="1" dirty="0"/>
              <a:t>Déshydratation majeure et globale </a:t>
            </a:r>
            <a:r>
              <a:rPr lang="fr-FR" sz="2400" dirty="0"/>
              <a:t>: 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None/>
            </a:pPr>
            <a:r>
              <a:rPr lang="fr-FR" sz="2400" dirty="0"/>
              <a:t>  - intracellulaire (perte de poids, sécheresse des muqueuses, fièvre) et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None/>
            </a:pPr>
            <a:r>
              <a:rPr lang="fr-FR" sz="2400" dirty="0"/>
              <a:t>  - extracellulaire (pli cutané, orbites enfoncés, chute de la PA, voir choc).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i="1" dirty="0"/>
              <a:t>les troubles neurologiques</a:t>
            </a:r>
            <a:r>
              <a:rPr lang="fr-FR" sz="2400" dirty="0"/>
              <a:t>: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None/>
            </a:pPr>
            <a:r>
              <a:rPr lang="fr-FR" sz="2400" dirty="0"/>
              <a:t>  - altération de conscience est variable ( de l’obnubilation au coma profond)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None/>
            </a:pPr>
            <a:r>
              <a:rPr lang="fr-FR" sz="2400" dirty="0"/>
              <a:t>  - crises convulsives focalisées ou généralisées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2400" dirty="0"/>
              <a:t>  - signes de localisation à type d’hémiparésie, d’aphasie, d’amaurose ou de quadriplégie</a:t>
            </a:r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i="1" dirty="0" err="1"/>
              <a:t>Dextro</a:t>
            </a:r>
            <a:r>
              <a:rPr lang="fr-FR" sz="2400" i="1" dirty="0"/>
              <a:t>:</a:t>
            </a:r>
            <a:r>
              <a:rPr lang="fr-FR" sz="2400" dirty="0"/>
              <a:t> glycémie capillaire au </a:t>
            </a:r>
            <a:r>
              <a:rPr lang="fr-FR" sz="2400" dirty="0" smtClean="0"/>
              <a:t>maximum (&gt;06 g/l)</a:t>
            </a:r>
            <a:endParaRPr lang="fr-FR" sz="2400" dirty="0"/>
          </a:p>
          <a:p>
            <a:pPr lvl="1">
              <a:lnSpc>
                <a:spcPct val="80000"/>
              </a:lnSpc>
              <a:buClr>
                <a:srgbClr val="F51313"/>
              </a:buClr>
              <a:buFontTx/>
              <a:buChar char="•"/>
            </a:pPr>
            <a:r>
              <a:rPr lang="fr-FR" sz="2400" i="1" dirty="0"/>
              <a:t>bandelette urinaire</a:t>
            </a:r>
            <a:r>
              <a:rPr lang="fr-FR" sz="2400" dirty="0"/>
              <a:t> : sucre ++++, acétone traces ou une seule croix</a:t>
            </a:r>
          </a:p>
        </p:txBody>
      </p:sp>
    </p:spTree>
    <p:extLst>
      <p:ext uri="{BB962C8B-B14F-4D97-AF65-F5344CB8AC3E}">
        <p14:creationId xmlns:p14="http://schemas.microsoft.com/office/powerpoint/2010/main" xmlns="" val="318223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PARACLINIQUE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268413"/>
            <a:ext cx="8892480" cy="49244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Glycémie: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Hyperglycémie </a:t>
            </a:r>
            <a:r>
              <a:rPr lang="fr-FR" sz="2400" dirty="0" smtClean="0">
                <a:solidFill>
                  <a:srgbClr val="FF0000"/>
                </a:solidFill>
              </a:rPr>
              <a:t>majeure </a:t>
            </a:r>
            <a:r>
              <a:rPr lang="fr-FR" sz="2400" dirty="0">
                <a:solidFill>
                  <a:srgbClr val="FF0000"/>
                </a:solidFill>
              </a:rPr>
              <a:t>&gt; 6 g/L</a:t>
            </a:r>
            <a:r>
              <a:rPr lang="fr-FR" sz="2400" dirty="0" smtClean="0"/>
              <a:t>, (jusqu’à </a:t>
            </a:r>
            <a:r>
              <a:rPr lang="fr-FR" sz="2400" dirty="0"/>
              <a:t>20 </a:t>
            </a:r>
            <a:r>
              <a:rPr lang="fr-FR" sz="2400" dirty="0" smtClean="0"/>
              <a:t>g/L)</a:t>
            </a:r>
            <a:endParaRPr lang="fr-FR" sz="2400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Ionogramme sanguin: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 err="1">
                <a:solidFill>
                  <a:srgbClr val="FF0000"/>
                </a:solidFill>
              </a:rPr>
              <a:t>Hyperosmolarité</a:t>
            </a:r>
            <a:r>
              <a:rPr lang="fr-FR" sz="2400" dirty="0">
                <a:solidFill>
                  <a:srgbClr val="FF0000"/>
                </a:solidFill>
              </a:rPr>
              <a:t> plasmatique (&gt; 320 </a:t>
            </a:r>
            <a:r>
              <a:rPr lang="fr-FR" sz="2400" dirty="0" err="1">
                <a:solidFill>
                  <a:srgbClr val="FF0000"/>
                </a:solidFill>
              </a:rPr>
              <a:t>mosm</a:t>
            </a:r>
            <a:r>
              <a:rPr lang="fr-FR" sz="2400" dirty="0">
                <a:solidFill>
                  <a:srgbClr val="FF0000"/>
                </a:solidFill>
              </a:rPr>
              <a:t>/l).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Natrémie et kaliémie variables </a:t>
            </a:r>
            <a:r>
              <a:rPr lang="fr-FR" sz="2000" dirty="0"/>
              <a:t>( calcul de la natrémie corrigée permet d’apprécier le degré de déshydratation intracellulaire)</a:t>
            </a:r>
            <a:endParaRPr lang="fr-FR" sz="2400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Urée, créatinine +++</a:t>
            </a:r>
            <a:r>
              <a:rPr lang="fr-FR" sz="2400" dirty="0"/>
              <a:t> : insuffisance rénale fonctionnelle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NFS :</a:t>
            </a:r>
            <a:r>
              <a:rPr lang="fr-FR" sz="2400" dirty="0"/>
              <a:t> </a:t>
            </a:r>
            <a:r>
              <a:rPr lang="en-US" sz="2400" dirty="0" err="1"/>
              <a:t>Hémoconcentration</a:t>
            </a:r>
            <a:r>
              <a:rPr lang="en-US" sz="2800" dirty="0"/>
              <a:t> </a:t>
            </a:r>
            <a:r>
              <a:rPr lang="en-US" sz="2400" dirty="0"/>
              <a:t>( augmentation des </a:t>
            </a:r>
            <a:r>
              <a:rPr lang="en-US" sz="2400" dirty="0" err="1"/>
              <a:t>protides</a:t>
            </a:r>
            <a:r>
              <a:rPr lang="en-US" sz="2400" dirty="0"/>
              <a:t> et de </a:t>
            </a:r>
            <a:r>
              <a:rPr lang="en-US" sz="2400" dirty="0" err="1"/>
              <a:t>l’hématocrite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en-US" sz="2800" i="1" u="sng" dirty="0" err="1"/>
              <a:t>Bilan</a:t>
            </a:r>
            <a:r>
              <a:rPr lang="en-US" sz="2800" i="1" u="sng" dirty="0"/>
              <a:t> </a:t>
            </a:r>
            <a:r>
              <a:rPr lang="en-US" sz="2800" i="1" u="sng" dirty="0" err="1"/>
              <a:t>infectieux</a:t>
            </a:r>
            <a:r>
              <a:rPr lang="en-US" sz="2400" dirty="0"/>
              <a:t>: Rx thorax, ECBU…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en-US" sz="2800" i="1" u="sng" dirty="0"/>
              <a:t>ECG:</a:t>
            </a:r>
            <a:r>
              <a:rPr lang="en-US" sz="2400" dirty="0"/>
              <a:t> </a:t>
            </a:r>
            <a:r>
              <a:rPr lang="en-US" sz="2400" dirty="0" err="1"/>
              <a:t>signes</a:t>
            </a:r>
            <a:r>
              <a:rPr lang="en-US" sz="2400" dirty="0"/>
              <a:t> de </a:t>
            </a:r>
            <a:r>
              <a:rPr lang="en-US" sz="2400" dirty="0" err="1"/>
              <a:t>dyskaliémie</a:t>
            </a:r>
            <a:r>
              <a:rPr lang="en-US" sz="2400" dirty="0"/>
              <a:t>, </a:t>
            </a:r>
            <a:r>
              <a:rPr lang="en-US" sz="2400" dirty="0" smtClean="0"/>
              <a:t>IDM??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8893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FORMULES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9800"/>
            <a:ext cx="8820472" cy="4114800"/>
          </a:xfrm>
        </p:spPr>
        <p:txBody>
          <a:bodyPr/>
          <a:lstStyle/>
          <a:p>
            <a:r>
              <a:rPr lang="fr-FR" dirty="0"/>
              <a:t>Osmolarité :2 (</a:t>
            </a:r>
            <a:r>
              <a:rPr lang="fr-FR" dirty="0" err="1"/>
              <a:t>Na+K</a:t>
            </a:r>
            <a:r>
              <a:rPr lang="fr-FR" dirty="0"/>
              <a:t>) + urée + </a:t>
            </a:r>
            <a:r>
              <a:rPr lang="fr-FR" dirty="0" smtClean="0"/>
              <a:t>Glycémie (</a:t>
            </a:r>
            <a:r>
              <a:rPr lang="fr-FR" dirty="0" err="1" smtClean="0"/>
              <a:t>mmol</a:t>
            </a:r>
            <a:r>
              <a:rPr lang="fr-FR" dirty="0" smtClean="0"/>
              <a:t>/l) </a:t>
            </a:r>
            <a:r>
              <a:rPr lang="fr-FR" i="1" dirty="0" smtClean="0">
                <a:solidFill>
                  <a:srgbClr val="FFFF66"/>
                </a:solidFill>
                <a:sym typeface="Wingdings" pitchFamily="2" charset="2"/>
              </a:rPr>
              <a:t>≥ 320 </a:t>
            </a:r>
            <a:r>
              <a:rPr lang="fr-FR" sz="2400" dirty="0" err="1" smtClean="0">
                <a:solidFill>
                  <a:srgbClr val="FFFF00"/>
                </a:solidFill>
              </a:rPr>
              <a:t>mosm</a:t>
            </a:r>
            <a:r>
              <a:rPr lang="fr-FR" sz="2400" dirty="0" smtClean="0">
                <a:solidFill>
                  <a:srgbClr val="FFFF00"/>
                </a:solidFill>
              </a:rPr>
              <a:t>/l</a:t>
            </a:r>
          </a:p>
          <a:p>
            <a:endParaRPr lang="fr-FR" sz="2400" dirty="0" smtClean="0">
              <a:solidFill>
                <a:srgbClr val="FFFF00"/>
              </a:solidFill>
            </a:endParaRPr>
          </a:p>
          <a:p>
            <a:pPr marL="342900" lvl="1" indent="-342900"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dirty="0">
                <a:ea typeface="+mn-ea"/>
                <a:cs typeface="+mn-cs"/>
              </a:rPr>
              <a:t>Osmolarité (</a:t>
            </a:r>
            <a:r>
              <a:rPr lang="fr-FR" dirty="0" err="1">
                <a:ea typeface="+mn-ea"/>
                <a:cs typeface="+mn-cs"/>
              </a:rPr>
              <a:t>mOsm</a:t>
            </a:r>
            <a:r>
              <a:rPr lang="fr-FR" dirty="0">
                <a:ea typeface="+mn-ea"/>
                <a:cs typeface="+mn-cs"/>
              </a:rPr>
              <a:t>/l)= (Na +13)x2 + </a:t>
            </a:r>
            <a:r>
              <a:rPr lang="fr-FR" dirty="0" smtClean="0">
                <a:ea typeface="+mn-ea"/>
                <a:cs typeface="+mn-cs"/>
              </a:rPr>
              <a:t>glycémie (</a:t>
            </a:r>
            <a:r>
              <a:rPr lang="fr-FR" dirty="0" err="1" smtClean="0">
                <a:ea typeface="+mn-ea"/>
                <a:cs typeface="+mn-cs"/>
              </a:rPr>
              <a:t>mmol</a:t>
            </a:r>
            <a:r>
              <a:rPr lang="fr-FR" dirty="0" smtClean="0">
                <a:ea typeface="+mn-ea"/>
                <a:cs typeface="+mn-cs"/>
              </a:rPr>
              <a:t>/l)</a:t>
            </a:r>
            <a:r>
              <a:rPr lang="fr-FR" dirty="0" smtClean="0"/>
              <a:t>                              </a:t>
            </a: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 smtClean="0">
                <a:sym typeface="Wingdings" pitchFamily="2" charset="2"/>
              </a:rPr>
              <a:t>  </a:t>
            </a:r>
            <a:endParaRPr lang="fr-FR" dirty="0"/>
          </a:p>
          <a:p>
            <a:r>
              <a:rPr lang="fr-FR" dirty="0" smtClean="0"/>
              <a:t>natrémie </a:t>
            </a:r>
            <a:r>
              <a:rPr lang="fr-FR" dirty="0"/>
              <a:t>corrigée = natrémie mesurée + 1,6 (glycémie en g/l-1)</a:t>
            </a:r>
          </a:p>
          <a:p>
            <a:pPr>
              <a:buFont typeface="Wingdings" pitchFamily="2" charset="2"/>
              <a:buNone/>
            </a:pPr>
            <a:r>
              <a:rPr lang="fr-FR" i="1" dirty="0">
                <a:solidFill>
                  <a:srgbClr val="FFFF66"/>
                </a:solidFill>
                <a:sym typeface="Wingdings" pitchFamily="2" charset="2"/>
              </a:rPr>
              <a:t>                 </a:t>
            </a:r>
            <a:endParaRPr lang="fr-FR" i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9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TRAITEMENT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413"/>
            <a:ext cx="8892480" cy="532923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i="1" u="sng" dirty="0"/>
              <a:t>Mise en condition</a:t>
            </a:r>
            <a:r>
              <a:rPr lang="fr-FR" sz="2800" dirty="0"/>
              <a:t> </a:t>
            </a:r>
            <a:r>
              <a:rPr lang="fr-FR" sz="2400" dirty="0"/>
              <a:t>( </a:t>
            </a:r>
            <a:r>
              <a:rPr lang="fr-FR" sz="2400" dirty="0" smtClean="0"/>
              <a:t>VVP, </a:t>
            </a:r>
            <a:r>
              <a:rPr lang="fr-FR" sz="2400" dirty="0"/>
              <a:t>oxygénation, SU, SG)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Réhydratation et électrolytes</a:t>
            </a:r>
            <a:r>
              <a:rPr lang="fr-FR" sz="2800" b="1" i="1" dirty="0"/>
              <a:t> </a:t>
            </a:r>
            <a:r>
              <a:rPr lang="fr-FR" sz="2800" b="1" i="1" dirty="0" smtClean="0"/>
              <a:t>+++++</a:t>
            </a:r>
            <a:endParaRPr lang="fr-FR" sz="2800" b="1" i="1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None/>
            </a:pPr>
            <a:r>
              <a:rPr lang="fr-FR" sz="2000" dirty="0"/>
              <a:t>    10 à 12 litre sur 24 heures, dont la moitié doit être passée dans les 5 premières heures ; 1 à 2 litres de sérum physiologique dans les deux premières heures à adapter en fonction de l’état </a:t>
            </a:r>
            <a:r>
              <a:rPr lang="fr-FR" sz="2000" dirty="0" smtClean="0"/>
              <a:t>cardio-circulatoire.</a:t>
            </a:r>
            <a:r>
              <a:rPr lang="fr-FR" sz="2800" dirty="0" smtClean="0"/>
              <a:t>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 </a:t>
            </a:r>
            <a:r>
              <a:rPr lang="fr-FR" sz="2400" dirty="0"/>
              <a:t>Adjonction de K</a:t>
            </a:r>
            <a:endParaRPr lang="fr-FR" sz="2800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Insulinothérapie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 dirty="0"/>
              <a:t>   - </a:t>
            </a:r>
            <a:r>
              <a:rPr lang="fr-FR" sz="2000" dirty="0"/>
              <a:t>bolus de </a:t>
            </a:r>
            <a:r>
              <a:rPr lang="fr-FR" sz="2000" dirty="0" smtClean="0"/>
              <a:t>1 </a:t>
            </a:r>
            <a:r>
              <a:rPr lang="fr-FR" sz="2000" dirty="0"/>
              <a:t>à </a:t>
            </a:r>
            <a:r>
              <a:rPr lang="fr-FR" sz="2000" dirty="0" smtClean="0"/>
              <a:t>3 UI/1H ou </a:t>
            </a:r>
            <a:r>
              <a:rPr lang="fr-FR" sz="2000" dirty="0"/>
              <a:t>administration continue de </a:t>
            </a:r>
            <a:r>
              <a:rPr lang="fr-FR" sz="2000" dirty="0" smtClean="0"/>
              <a:t>2 à 3 UI/h (risque d’</a:t>
            </a:r>
            <a:r>
              <a:rPr lang="fr-FR" sz="2000" i="1" dirty="0" smtClean="0"/>
              <a:t>œdème </a:t>
            </a:r>
            <a:r>
              <a:rPr lang="fr-FR" sz="2000" dirty="0" smtClean="0"/>
              <a:t>cérébral ++++) , </a:t>
            </a:r>
            <a:r>
              <a:rPr lang="fr-FR" sz="2000" dirty="0" smtClean="0">
                <a:solidFill>
                  <a:srgbClr val="FFFF00"/>
                </a:solidFill>
              </a:rPr>
              <a:t>objectif glycémie entre 2.5-3 g/l les 24 premières heures</a:t>
            </a:r>
            <a:endParaRPr lang="fr-FR" sz="2000" i="1" u="sng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Traitement de la cause </a:t>
            </a:r>
            <a:r>
              <a:rPr lang="fr-FR" sz="2800" i="1" u="sng" dirty="0" err="1"/>
              <a:t>déclenchante</a:t>
            </a:r>
            <a:endParaRPr lang="fr-FR" sz="2800" i="1" u="sng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 Prévention des complications thromboembolique</a:t>
            </a:r>
          </a:p>
        </p:txBody>
      </p:sp>
    </p:spTree>
    <p:extLst>
      <p:ext uri="{BB962C8B-B14F-4D97-AF65-F5344CB8AC3E}">
        <p14:creationId xmlns:p14="http://schemas.microsoft.com/office/powerpoint/2010/main" xmlns="" val="404553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712"/>
          </a:xfrm>
        </p:spPr>
        <p:txBody>
          <a:bodyPr/>
          <a:lstStyle/>
          <a:p>
            <a:pPr algn="ctr"/>
            <a:r>
              <a:rPr lang="fr-FR" sz="3200" dirty="0" smtClean="0"/>
              <a:t>DÉFINITION</a:t>
            </a:r>
            <a:endParaRPr lang="fr-FR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8820472" cy="547260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400" dirty="0">
                <a:solidFill>
                  <a:srgbClr val="FFFF00"/>
                </a:solidFill>
              </a:rPr>
              <a:t>Complication aigue </a:t>
            </a:r>
            <a:r>
              <a:rPr lang="fr-FR" sz="2400" dirty="0" smtClean="0">
                <a:solidFill>
                  <a:srgbClr val="FFFF00"/>
                </a:solidFill>
              </a:rPr>
              <a:t>grave du </a:t>
            </a:r>
            <a:r>
              <a:rPr lang="fr-FR" sz="2400" dirty="0">
                <a:solidFill>
                  <a:srgbClr val="FFFF00"/>
                </a:solidFill>
              </a:rPr>
              <a:t>diabète préférentiellement type </a:t>
            </a:r>
            <a:r>
              <a:rPr lang="fr-FR" sz="2400" dirty="0" smtClean="0">
                <a:solidFill>
                  <a:srgbClr val="FFFF00"/>
                </a:solidFill>
              </a:rPr>
              <a:t>I          </a:t>
            </a:r>
            <a:endParaRPr lang="fr-FR" sz="1800" dirty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fr-FR" sz="1800" dirty="0" smtClean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1800" dirty="0" smtClean="0"/>
              <a:t>Alors qu’elle </a:t>
            </a:r>
            <a:r>
              <a:rPr lang="fr-FR" sz="1800" dirty="0"/>
              <a:t>était </a:t>
            </a:r>
            <a:r>
              <a:rPr lang="fr-FR" sz="1800" dirty="0" smtClean="0"/>
              <a:t>systématiquement fatale </a:t>
            </a:r>
            <a:r>
              <a:rPr lang="fr-FR" sz="1800" dirty="0"/>
              <a:t>avant la découverte de l’insuline </a:t>
            </a:r>
            <a:r>
              <a:rPr lang="fr-FR" sz="1800" dirty="0" smtClean="0"/>
              <a:t>, </a:t>
            </a:r>
            <a:r>
              <a:rPr lang="fr-FR" sz="1800" dirty="0"/>
              <a:t>la </a:t>
            </a:r>
            <a:r>
              <a:rPr lang="fr-FR" sz="1800" dirty="0" smtClean="0"/>
              <a:t>mortalité  </a:t>
            </a:r>
            <a:r>
              <a:rPr lang="fr-FR" sz="1800" dirty="0"/>
              <a:t>est désormais nettement &lt;</a:t>
            </a:r>
            <a:r>
              <a:rPr lang="fr-FR" sz="1800" dirty="0" smtClean="0"/>
              <a:t> </a:t>
            </a:r>
            <a:r>
              <a:rPr lang="fr-FR" sz="1800" dirty="0"/>
              <a:t>1 </a:t>
            </a:r>
            <a:r>
              <a:rPr lang="fr-FR" sz="1800" dirty="0" smtClean="0"/>
              <a:t>%.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fr-FR" sz="1800" dirty="0" smtClean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FF00"/>
                </a:solidFill>
              </a:rPr>
              <a:t>Caractérisée </a:t>
            </a:r>
            <a:r>
              <a:rPr lang="fr-FR" sz="2400" dirty="0">
                <a:solidFill>
                  <a:srgbClr val="FFFF00"/>
                </a:solidFill>
              </a:rPr>
              <a:t>par </a:t>
            </a:r>
            <a:r>
              <a:rPr lang="fr-FR" sz="2400" dirty="0"/>
              <a:t>: </a:t>
            </a:r>
            <a:r>
              <a:rPr lang="fr-FR" sz="2400" b="1" dirty="0"/>
              <a:t>hyperglycémie,</a:t>
            </a:r>
            <a:r>
              <a:rPr lang="fr-FR" sz="2400" dirty="0"/>
              <a:t> </a:t>
            </a:r>
            <a:r>
              <a:rPr lang="fr-FR" sz="2400" b="1" dirty="0" smtClean="0"/>
              <a:t>cétose</a:t>
            </a:r>
            <a:r>
              <a:rPr lang="fr-FR" sz="2400" dirty="0" smtClean="0"/>
              <a:t>, </a:t>
            </a:r>
            <a:r>
              <a:rPr lang="fr-FR" sz="2400" dirty="0"/>
              <a:t>et </a:t>
            </a:r>
            <a:r>
              <a:rPr lang="fr-FR" sz="2400" dirty="0" smtClean="0"/>
              <a:t>une </a:t>
            </a:r>
            <a:r>
              <a:rPr lang="fr-FR" sz="2400" b="1" dirty="0">
                <a:solidFill>
                  <a:srgbClr val="FFFFFF"/>
                </a:solidFill>
              </a:rPr>
              <a:t>acidose</a:t>
            </a:r>
            <a:endParaRPr lang="fr-FR" sz="1000" dirty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FF00"/>
                </a:solidFill>
              </a:rPr>
              <a:t>Pronostic sévère</a:t>
            </a:r>
            <a:r>
              <a:rPr lang="fr-FR" sz="2400" dirty="0"/>
              <a:t> avec taux de </a:t>
            </a:r>
            <a:r>
              <a:rPr lang="fr-FR" sz="2400" b="1" dirty="0"/>
              <a:t>mortalité</a:t>
            </a:r>
            <a:r>
              <a:rPr lang="fr-FR" sz="2400" dirty="0"/>
              <a:t> à </a:t>
            </a:r>
            <a:r>
              <a:rPr lang="fr-FR" sz="2400" dirty="0" smtClean="0"/>
              <a:t>1-5</a:t>
            </a:r>
            <a:r>
              <a:rPr lang="fr-FR" sz="2400" dirty="0"/>
              <a:t>% : collapsus, Œdème cérébral, </a:t>
            </a:r>
            <a:r>
              <a:rPr lang="fr-FR" sz="2400" dirty="0" smtClean="0"/>
              <a:t>SDRA ; </a:t>
            </a:r>
            <a:r>
              <a:rPr lang="fr-FR" sz="2400" dirty="0" err="1" smtClean="0"/>
              <a:t>hypok</a:t>
            </a:r>
            <a:r>
              <a:rPr lang="fr-FR" sz="2400" dirty="0" smtClean="0"/>
              <a:t>+</a:t>
            </a:r>
            <a:endParaRPr lang="fr-FR" sz="2400" dirty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fr-FR" sz="1600" dirty="0"/>
              <a:t>      (</a:t>
            </a:r>
            <a:r>
              <a:rPr lang="fr-FR" sz="1800" dirty="0"/>
              <a:t>dépend de la capacité du</a:t>
            </a:r>
            <a:r>
              <a:rPr lang="fr-FR" sz="1600" dirty="0"/>
              <a:t> </a:t>
            </a:r>
            <a:r>
              <a:rPr lang="fr-FR" sz="1800" dirty="0"/>
              <a:t>patient à réagir devant une hyperglycémie aiguë et de la rapidité d’instauration du traitement</a:t>
            </a:r>
            <a:r>
              <a:rPr lang="fr-FR" sz="1800" dirty="0" smtClean="0"/>
              <a:t>).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1800" dirty="0" smtClean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400" dirty="0">
                <a:solidFill>
                  <a:srgbClr val="FFFF00"/>
                </a:solidFill>
              </a:rPr>
              <a:t>Se développe dans un contexte d’insulinopénie </a:t>
            </a:r>
            <a:r>
              <a:rPr lang="fr-FR" sz="1800" i="1" dirty="0"/>
              <a:t>(totale ou, plus rarement, relative).</a:t>
            </a:r>
            <a:endParaRPr lang="fr-FR" sz="1800" dirty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1800" dirty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1000" dirty="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fr-FR" sz="2400" i="1" dirty="0">
                <a:solidFill>
                  <a:srgbClr val="FFFF00"/>
                </a:solidFill>
              </a:rPr>
              <a:t>liée à la combinaison de deux anomalies : 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fr-FR" sz="12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sz="2800" i="1" dirty="0">
                <a:solidFill>
                  <a:srgbClr val="FF0000"/>
                </a:solidFill>
              </a:rPr>
              <a:t>une </a:t>
            </a:r>
            <a:r>
              <a:rPr lang="fr-FR" sz="2800" b="1" i="1" dirty="0" err="1">
                <a:solidFill>
                  <a:srgbClr val="FF0000"/>
                </a:solidFill>
              </a:rPr>
              <a:t>insulinopénie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  <a:r>
              <a:rPr lang="fr-FR" sz="1600" i="1" dirty="0"/>
              <a:t>(mal observance du traitement, infection, un traumatisme, une prise médicamenteuse ou une pathologie intercurrente: IDM, AVC, hyperthyroïdie ...)</a:t>
            </a:r>
          </a:p>
          <a:p>
            <a:pPr lvl="1">
              <a:lnSpc>
                <a:spcPct val="80000"/>
              </a:lnSpc>
            </a:pPr>
            <a:r>
              <a:rPr lang="fr-FR" sz="2800" i="1" dirty="0">
                <a:solidFill>
                  <a:srgbClr val="FF0000"/>
                </a:solidFill>
              </a:rPr>
              <a:t>une élévation </a:t>
            </a:r>
            <a:r>
              <a:rPr lang="fr-FR" sz="2800" i="1" dirty="0" smtClean="0">
                <a:solidFill>
                  <a:srgbClr val="FF0000"/>
                </a:solidFill>
              </a:rPr>
              <a:t>des hormones </a:t>
            </a:r>
            <a:r>
              <a:rPr lang="fr-FR" sz="2800" i="1" dirty="0">
                <a:solidFill>
                  <a:srgbClr val="FF0000"/>
                </a:solidFill>
              </a:rPr>
              <a:t>de la contre régulation</a:t>
            </a:r>
            <a:r>
              <a:rPr lang="fr-F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070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80512" cy="980728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SURVEILLANCE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892480" cy="331236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  surveillance est </a:t>
            </a:r>
            <a:r>
              <a:rPr lang="fr-FR" b="1" dirty="0"/>
              <a:t>clinique</a:t>
            </a:r>
            <a:r>
              <a:rPr lang="fr-FR" dirty="0"/>
              <a:t> (pouls, tension artérielle, fréquence respiratoire, état de conscience, auscultation pulmonaire, recherche d'une thrombose veineuse) 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et </a:t>
            </a:r>
            <a:r>
              <a:rPr lang="fr-FR" b="1" dirty="0" err="1"/>
              <a:t>paraclinique</a:t>
            </a:r>
            <a:r>
              <a:rPr lang="fr-FR" dirty="0"/>
              <a:t> (glycémie capillaire, glycosurie à la bandelettes toutes les h; ionogramme sanguin et ECG toutes les 4 à 6h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34202" y="4849463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0" dirty="0">
                <a:solidFill>
                  <a:srgbClr val="FF0000"/>
                </a:solidFill>
                <a:ea typeface="+mj-ea"/>
                <a:cs typeface="+mj-cs"/>
              </a:rPr>
              <a:t>PRONOSTIC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202" y="579163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à 30 % de décès du fait des complications secondaires</a:t>
            </a:r>
          </a:p>
        </p:txBody>
      </p:sp>
    </p:spTree>
    <p:extLst>
      <p:ext uri="{BB962C8B-B14F-4D97-AF65-F5344CB8AC3E}">
        <p14:creationId xmlns:p14="http://schemas.microsoft.com/office/powerpoint/2010/main" xmlns="" val="410748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1115616" y="2420888"/>
            <a:ext cx="7344816" cy="1526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Hypoglycémie</a:t>
            </a:r>
          </a:p>
        </p:txBody>
      </p:sp>
    </p:spTree>
    <p:extLst>
      <p:ext uri="{BB962C8B-B14F-4D97-AF65-F5344CB8AC3E}">
        <p14:creationId xmlns:p14="http://schemas.microsoft.com/office/powerpoint/2010/main" xmlns="" val="417956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892480" cy="3240360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 smtClean="0"/>
              <a:t>Association: </a:t>
            </a:r>
            <a:r>
              <a:rPr lang="fr-FR" sz="2800" dirty="0"/>
              <a:t>malaise évocateur et une </a:t>
            </a:r>
            <a:r>
              <a:rPr lang="fr-FR" sz="2800" dirty="0" smtClean="0"/>
              <a:t>glycémie&lt;0,7 g/1.</a:t>
            </a:r>
            <a:endParaRPr lang="fr-FR" sz="2800" dirty="0"/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Complication grave voire mortelle sur certains terrains 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en-US" sz="2800" dirty="0" err="1"/>
              <a:t>Signes</a:t>
            </a:r>
            <a:r>
              <a:rPr lang="en-US" sz="2800" dirty="0"/>
              <a:t> </a:t>
            </a:r>
            <a:r>
              <a:rPr lang="fr-FR" sz="2800" dirty="0"/>
              <a:t>cliniques dépendent de la rapidité d’installation et de la durée de l ’hypoglycémie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dirty="0"/>
              <a:t>Souvent iatrogènes:</a:t>
            </a:r>
            <a:r>
              <a:rPr lang="fr-FR" sz="2800" dirty="0"/>
              <a:t> due à des erreurs thérapeutiques chez des patients traités par insuline ou </a:t>
            </a:r>
            <a:r>
              <a:rPr lang="fr-FR" sz="2800" dirty="0" smtClean="0"/>
              <a:t>SH </a:t>
            </a:r>
            <a:endParaRPr lang="fr-FR" sz="2800" dirty="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76238" y="136525"/>
            <a:ext cx="83002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DÉFINITION</a:t>
            </a:r>
            <a:endParaRPr lang="fr-FR" sz="4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40050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800" i="1" dirty="0">
                <a:solidFill>
                  <a:srgbClr val="FFFF00"/>
                </a:solidFill>
              </a:rPr>
              <a:t>« Tout coma (signe clinique) chez un diabétique doit (peut) faire évoquer une hypoglycémie et être traitée comme telle jusqu’à preuve du contraire sans attendre la confirmation biologique »</a:t>
            </a:r>
          </a:p>
        </p:txBody>
      </p:sp>
    </p:spTree>
    <p:extLst>
      <p:ext uri="{BB962C8B-B14F-4D97-AF65-F5344CB8AC3E}">
        <p14:creationId xmlns:p14="http://schemas.microsoft.com/office/powerpoint/2010/main" xmlns="" val="34244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/>
          </p:nvPr>
        </p:nvSpPr>
        <p:spPr>
          <a:xfrm>
            <a:off x="106363" y="107951"/>
            <a:ext cx="8859837" cy="944786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CIRCONSTANCES DE SURVENUE</a:t>
            </a:r>
            <a:r>
              <a:rPr lang="fr-FR" sz="4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335" y="1124744"/>
            <a:ext cx="893166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400" dirty="0"/>
              <a:t>Résulte d</a:t>
            </a:r>
            <a:r>
              <a:rPr lang="fr-FR" altLang="fr-FR" sz="2400" dirty="0"/>
              <a:t>’</a:t>
            </a:r>
            <a:r>
              <a:rPr lang="fr-FR" sz="2400" dirty="0"/>
              <a:t>1 inadéquation de l</a:t>
            </a:r>
            <a:r>
              <a:rPr lang="fr-FR" altLang="fr-FR" sz="2400" dirty="0"/>
              <a:t>’</a:t>
            </a:r>
            <a:r>
              <a:rPr lang="fr-FR" sz="2400" dirty="0"/>
              <a:t>insulinémie par rapport a la glycémie; a savoir: </a:t>
            </a:r>
          </a:p>
          <a:p>
            <a:pPr marL="0" indent="0">
              <a:lnSpc>
                <a:spcPct val="120000"/>
              </a:lnSpc>
              <a:buClr>
                <a:srgbClr val="F9F303"/>
              </a:buClr>
              <a:buNone/>
            </a:pPr>
            <a:r>
              <a:rPr lang="fr-FR" sz="2400" dirty="0" smtClean="0"/>
              <a:t>    -- </a:t>
            </a:r>
            <a:r>
              <a:rPr lang="fr-FR" sz="2400" dirty="0"/>
              <a:t>1 surdosage accidentel ou volontaire en insuline</a:t>
            </a:r>
          </a:p>
          <a:p>
            <a:pPr marL="0" indent="0">
              <a:lnSpc>
                <a:spcPct val="120000"/>
              </a:lnSpc>
              <a:buClr>
                <a:srgbClr val="F9F303"/>
              </a:buClr>
              <a:buNone/>
            </a:pPr>
            <a:r>
              <a:rPr lang="fr-FR" sz="2400" dirty="0" smtClean="0"/>
              <a:t>    -- </a:t>
            </a:r>
            <a:r>
              <a:rPr lang="fr-FR" sz="2400" dirty="0"/>
              <a:t>insuffisance d</a:t>
            </a:r>
            <a:r>
              <a:rPr lang="fr-FR" altLang="fr-FR" sz="2400" dirty="0"/>
              <a:t>’</a:t>
            </a:r>
            <a:r>
              <a:rPr lang="fr-FR" sz="2400" dirty="0"/>
              <a:t>apports glucidiques (repas </a:t>
            </a:r>
            <a:r>
              <a:rPr lang="fr-FR" sz="2400" dirty="0" err="1"/>
              <a:t>insuff</a:t>
            </a:r>
            <a:r>
              <a:rPr lang="fr-FR" sz="2400" dirty="0"/>
              <a:t> ou décalé, </a:t>
            </a:r>
            <a:r>
              <a:rPr lang="fr-FR" sz="2400" dirty="0" err="1"/>
              <a:t>Vts</a:t>
            </a:r>
            <a:r>
              <a:rPr lang="fr-FR" sz="2400" dirty="0"/>
              <a:t>, </a:t>
            </a:r>
            <a:r>
              <a:rPr lang="fr-FR" sz="2400" dirty="0" err="1"/>
              <a:t>gastroparésie</a:t>
            </a:r>
            <a:r>
              <a:rPr lang="fr-FR" sz="2400" dirty="0"/>
              <a:t>..)</a:t>
            </a:r>
          </a:p>
          <a:p>
            <a:pPr marL="0" indent="0">
              <a:lnSpc>
                <a:spcPct val="120000"/>
              </a:lnSpc>
              <a:buClr>
                <a:srgbClr val="F9F303"/>
              </a:buClr>
              <a:buNone/>
            </a:pPr>
            <a:r>
              <a:rPr lang="fr-FR" sz="2400" dirty="0" smtClean="0"/>
              <a:t>    -- </a:t>
            </a:r>
            <a:r>
              <a:rPr lang="fr-FR" sz="2400" dirty="0"/>
              <a:t>1 consommation excessive de glucose liée </a:t>
            </a:r>
            <a:r>
              <a:rPr lang="fr-FR" sz="2400" dirty="0" smtClean="0"/>
              <a:t>à </a:t>
            </a:r>
            <a:r>
              <a:rPr lang="fr-FR" sz="2400" dirty="0"/>
              <a:t>l</a:t>
            </a:r>
            <a:r>
              <a:rPr lang="fr-FR" altLang="fr-FR" sz="2400" dirty="0"/>
              <a:t>’</a:t>
            </a:r>
            <a:r>
              <a:rPr lang="fr-FR" sz="2400" dirty="0"/>
              <a:t>activité physique</a:t>
            </a:r>
          </a:p>
          <a:p>
            <a:pPr>
              <a:lnSpc>
                <a:spcPct val="12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400" dirty="0" smtClean="0"/>
              <a:t>1 </a:t>
            </a:r>
            <a:r>
              <a:rPr lang="fr-FR" sz="2400" dirty="0"/>
              <a:t>défaut de contre-régulation hormonale (neuropathie végétative : hypoglycémies muettes)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400" dirty="0"/>
              <a:t>Associations médicamenteuses: </a:t>
            </a:r>
            <a:r>
              <a:rPr lang="fr-FR" sz="2400" dirty="0" err="1"/>
              <a:t>Daktarin</a:t>
            </a:r>
            <a:r>
              <a:rPr lang="fr-FR" sz="2400" dirty="0"/>
              <a:t>*, </a:t>
            </a:r>
            <a:r>
              <a:rPr lang="fr-FR" sz="2400" dirty="0" err="1"/>
              <a:t>Bactrim</a:t>
            </a:r>
            <a:r>
              <a:rPr lang="fr-FR" sz="2400" dirty="0"/>
              <a:t>*, AVK, AINS, </a:t>
            </a:r>
            <a:r>
              <a:rPr lang="fr-FR" sz="2400" dirty="0" err="1"/>
              <a:t>fibrates</a:t>
            </a:r>
            <a:r>
              <a:rPr lang="fr-FR" sz="2400" dirty="0"/>
              <a:t>, IEC, </a:t>
            </a:r>
            <a:r>
              <a:rPr lang="fr-FR" sz="2400" dirty="0" err="1"/>
              <a:t>Zyloric</a:t>
            </a:r>
            <a:r>
              <a:rPr lang="fr-FR" sz="2400" dirty="0"/>
              <a:t>*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400" dirty="0"/>
              <a:t>Non respect des contre indications: insuffisance rénale…</a:t>
            </a:r>
          </a:p>
          <a:p>
            <a:pPr>
              <a:lnSpc>
                <a:spcPct val="12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2168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36496" cy="1143000"/>
          </a:xfrm>
        </p:spPr>
        <p:txBody>
          <a:bodyPr/>
          <a:lstStyle/>
          <a:p>
            <a:pPr algn="ctr"/>
            <a:r>
              <a:rPr lang="fr-FR" sz="4000" kern="1200" dirty="0" smtClean="0">
                <a:solidFill>
                  <a:srgbClr val="FF0000"/>
                </a:solidFill>
              </a:rPr>
              <a:t>CLINIQUE</a:t>
            </a:r>
            <a:endParaRPr lang="fr-FR" sz="4000" kern="1200" dirty="0">
              <a:solidFill>
                <a:srgbClr val="FF0000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387" y="1268760"/>
            <a:ext cx="889248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i="1" u="sng" dirty="0"/>
              <a:t>symptômes neurovégétatifs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None/>
            </a:pPr>
            <a:r>
              <a:rPr lang="fr-FR" sz="2800" dirty="0"/>
              <a:t>   </a:t>
            </a:r>
            <a:r>
              <a:rPr lang="fr-FR" sz="2000" dirty="0"/>
              <a:t>mains moites, sueurs froides, pâleur tremblements des extrémités, tachycardie avec </a:t>
            </a:r>
            <a:r>
              <a:rPr lang="fr-FR" sz="2000" dirty="0" smtClean="0"/>
              <a:t>palpitations, </a:t>
            </a:r>
            <a:r>
              <a:rPr lang="fr-FR" sz="2000" dirty="0"/>
              <a:t>poussées hypertensives, crises d’angor asthénie et d’une sensation de faim intense.</a:t>
            </a:r>
            <a:endParaRPr lang="fr-FR" sz="2000" i="1" u="sng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/>
              <a:t>symptômes </a:t>
            </a:r>
            <a:r>
              <a:rPr lang="fr-FR" sz="2800" i="1" u="sng" dirty="0" err="1"/>
              <a:t>neuroglycopéniques</a:t>
            </a:r>
            <a:endParaRPr lang="fr-FR" sz="2800" i="1" u="sng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None/>
            </a:pPr>
            <a:r>
              <a:rPr lang="fr-FR" sz="2000" i="1" dirty="0"/>
              <a:t>    Malaise asthénie importante, </a:t>
            </a:r>
            <a:r>
              <a:rPr lang="fr-FR" sz="2000" i="1" dirty="0" smtClean="0"/>
              <a:t>troubles </a:t>
            </a:r>
            <a:r>
              <a:rPr lang="fr-FR" sz="2000" i="1" dirty="0"/>
              <a:t>de la </a:t>
            </a:r>
            <a:r>
              <a:rPr lang="fr-FR" sz="2000" i="1" dirty="0" smtClean="0"/>
              <a:t>concentration, </a:t>
            </a:r>
            <a:r>
              <a:rPr lang="fr-FR" sz="2000" dirty="0"/>
              <a:t>céphalées, troubles </a:t>
            </a:r>
            <a:r>
              <a:rPr lang="fr-FR" sz="2000" dirty="0" err="1" smtClean="0"/>
              <a:t>psychiatriques,troubles</a:t>
            </a:r>
            <a:r>
              <a:rPr lang="fr-FR" sz="2000" dirty="0" smtClean="0"/>
              <a:t> </a:t>
            </a:r>
            <a:r>
              <a:rPr lang="fr-FR" sz="2000" dirty="0"/>
              <a:t>moteurs déficitaires, </a:t>
            </a:r>
            <a:r>
              <a:rPr lang="fr-FR" sz="2000" dirty="0" smtClean="0"/>
              <a:t>visuels….</a:t>
            </a:r>
            <a:endParaRPr lang="fr-FR" sz="2000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En l’absence de </a:t>
            </a:r>
            <a:r>
              <a:rPr lang="fr-FR" sz="2800" dirty="0" err="1"/>
              <a:t>resucrage</a:t>
            </a:r>
            <a:r>
              <a:rPr lang="fr-FR" sz="2800" dirty="0"/>
              <a:t> : </a:t>
            </a:r>
            <a:r>
              <a:rPr lang="fr-FR" sz="2800" b="1" dirty="0"/>
              <a:t>coma</a:t>
            </a:r>
            <a:r>
              <a:rPr lang="fr-FR" sz="2800" dirty="0"/>
              <a:t> </a:t>
            </a:r>
            <a:r>
              <a:rPr lang="fr-FR" sz="2800" dirty="0" smtClean="0"/>
              <a:t>brutal </a:t>
            </a:r>
            <a:r>
              <a:rPr lang="fr-FR" sz="2800" dirty="0"/>
              <a:t>avec tachycardie, sueurs abondantes, </a:t>
            </a:r>
            <a:r>
              <a:rPr lang="fr-FR" sz="2800" dirty="0" err="1"/>
              <a:t>sd</a:t>
            </a:r>
            <a:r>
              <a:rPr lang="fr-FR" sz="2800" dirty="0"/>
              <a:t> pyramidal, Babinski bilatéral</a:t>
            </a:r>
            <a:r>
              <a:rPr lang="fr-FR" sz="2800" dirty="0" smtClean="0"/>
              <a:t>…(agitation).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 smtClean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>
                <a:solidFill>
                  <a:srgbClr val="FFFF00"/>
                </a:solidFill>
              </a:rPr>
              <a:t>L</a:t>
            </a:r>
            <a:r>
              <a:rPr lang="fr-FR" altLang="fr-FR" sz="2800" dirty="0">
                <a:solidFill>
                  <a:srgbClr val="FFFF00"/>
                </a:solidFill>
              </a:rPr>
              <a:t>’</a:t>
            </a:r>
            <a:r>
              <a:rPr lang="fr-FR" sz="2800" dirty="0">
                <a:solidFill>
                  <a:srgbClr val="FFFF00"/>
                </a:solidFill>
              </a:rPr>
              <a:t>hypoglycémie est sévère</a:t>
            </a:r>
            <a:r>
              <a:rPr lang="fr-FR" sz="2800" dirty="0"/>
              <a:t> </a:t>
            </a:r>
            <a:r>
              <a:rPr lang="fr-FR" sz="2800" dirty="0" err="1"/>
              <a:t>qd</a:t>
            </a:r>
            <a:r>
              <a:rPr lang="fr-FR" sz="2800" dirty="0"/>
              <a:t> son </a:t>
            </a:r>
            <a:r>
              <a:rPr lang="fr-FR" sz="2800" dirty="0" err="1"/>
              <a:t>trt</a:t>
            </a:r>
            <a:r>
              <a:rPr lang="fr-FR" sz="2800" dirty="0"/>
              <a:t> nécessite une tierce personne</a:t>
            </a:r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404773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88016" cy="1143000"/>
          </a:xfrm>
        </p:spPr>
        <p:txBody>
          <a:bodyPr/>
          <a:lstStyle/>
          <a:p>
            <a:pPr algn="ctr"/>
            <a:r>
              <a:rPr lang="fr-FR" sz="4000" kern="1200" dirty="0" smtClean="0">
                <a:solidFill>
                  <a:srgbClr val="FF0000"/>
                </a:solidFill>
              </a:rPr>
              <a:t>DIAGNOSTIC</a:t>
            </a:r>
            <a:endParaRPr lang="fr-FR" sz="4000" kern="1200" dirty="0">
              <a:solidFill>
                <a:srgbClr val="FF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892480" cy="2520280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Un dg d’interrogatoire y penser en 1</a:t>
            </a:r>
            <a:r>
              <a:rPr lang="fr-FR" sz="2800" baseline="30000" dirty="0"/>
              <a:t>ère</a:t>
            </a:r>
            <a:r>
              <a:rPr lang="fr-FR" sz="2800" dirty="0"/>
              <a:t> intention devant tout </a:t>
            </a:r>
            <a:r>
              <a:rPr lang="fr-FR" sz="2800" dirty="0" err="1"/>
              <a:t>tble</a:t>
            </a:r>
            <a:r>
              <a:rPr lang="fr-FR" sz="2800" dirty="0"/>
              <a:t> de la conscience chez un diabétique traité par l’insuline ou SH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glycémie </a:t>
            </a:r>
            <a:r>
              <a:rPr lang="fr-FR" sz="2800" dirty="0" smtClean="0"/>
              <a:t>capillaire (&lt;0.7 g/l) </a:t>
            </a:r>
            <a:r>
              <a:rPr lang="fr-FR" sz="2800" dirty="0"/>
              <a:t>et prélèvement pour glycémie au laboratoire (ne doit pas retarder le traitement</a:t>
            </a:r>
            <a:r>
              <a:rPr lang="fr-FR" sz="2800" dirty="0" smtClean="0"/>
              <a:t>)</a:t>
            </a:r>
          </a:p>
          <a:p>
            <a:pPr marL="0" indent="0">
              <a:buClr>
                <a:srgbClr val="F9F303"/>
              </a:buClr>
              <a:buNone/>
            </a:pPr>
            <a:endParaRPr lang="fr-FR" sz="2800" dirty="0"/>
          </a:p>
          <a:p>
            <a:pPr>
              <a:buClr>
                <a:srgbClr val="F9F303"/>
              </a:buClr>
              <a:buFont typeface="Wingdings" pitchFamily="2" charset="2"/>
              <a:buNone/>
            </a:pP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251520" y="387324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>
                <a:solidFill>
                  <a:srgbClr val="FF0000"/>
                </a:solidFill>
              </a:rPr>
              <a:t>FACTEURS DE RISQUE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581128"/>
            <a:ext cx="874846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Ancienneté du diabète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ATCD d’hypoglycémie sévère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Mauvaise perception de l’hypoglycémie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Taux d’HbA1c &lt; 6 %</a:t>
            </a:r>
          </a:p>
        </p:txBody>
      </p:sp>
    </p:spTree>
    <p:extLst>
      <p:ext uri="{BB962C8B-B14F-4D97-AF65-F5344CB8AC3E}">
        <p14:creationId xmlns:p14="http://schemas.microsoft.com/office/powerpoint/2010/main" xmlns="" val="282480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251520" y="404664"/>
            <a:ext cx="8892480" cy="56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Hypoglycémies sévères chez le diabétique sous insuline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à 30 %  présentent une hypoglycémie </a:t>
            </a:r>
            <a:r>
              <a:rPr lang="fr-F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sévère</a:t>
            </a:r>
            <a:endParaRPr lang="fr-F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10 % présentent un coma hypoglycémique ou une crise comitiale provoquée par </a:t>
            </a:r>
            <a:r>
              <a:rPr lang="fr-F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l’hypoglycémie</a:t>
            </a:r>
            <a:endParaRPr lang="fr-F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Moins de 1 % décèdent d’un coma hypoglycémique mais le pourcentage est plus élevé si personne vivant seule, ressentant mal  les hypoglycémies, avec insuffisance rénale terminale ou présentant une intoxication alcoolique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365104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Hypoglycémies sévères provoquées par les sulfamides hypoglycémiants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Incidence annuelle : 0.20 </a:t>
            </a: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‰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75 %  surviennent après 65 ans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5 à 10 %  de décès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r>
              <a:rPr 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5 à 10 %  de séquelles cérébrales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u"/>
            </a:pPr>
            <a:endParaRPr lang="fr-F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23528" y="84101"/>
            <a:ext cx="8470451" cy="6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>
                <a:solidFill>
                  <a:srgbClr val="FF0000"/>
                </a:solidFill>
              </a:rPr>
              <a:t>TRAITEMENT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23528" y="743261"/>
            <a:ext cx="8820472" cy="369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 smtClean="0">
                <a:solidFill>
                  <a:schemeClr val="tx1"/>
                </a:solidFill>
              </a:rPr>
              <a:t>TRT: Hypoglycémies mineures: 2-3 morceaux de sucre ou 1 petit verre de jus de fruit ou 1 préparation de gel avec glucose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lang="fr-F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lang="fr-F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Plus </a:t>
            </a: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efficace : 2 à 4 ampoules de glucosé à 30 % </a:t>
            </a:r>
            <a:r>
              <a:rPr lang="fr-F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intra-veineuse</a:t>
            </a: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(sans </a:t>
            </a:r>
            <a:r>
              <a:rPr lang="fr-FR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depasser</a:t>
            </a: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60 ml) avec </a:t>
            </a: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glucosé à 5 ou 10 % </a:t>
            </a: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ensuite</a:t>
            </a: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OU 1 ampoule de </a:t>
            </a: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Glucagon </a:t>
            </a: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 ou SC au besoin répétée 10 minutes après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(DT1++)</a:t>
            </a:r>
            <a:endParaRPr 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72841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FFFF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COMA HYPOGLYCEMIQUE CHEZ UN PATIENT SOUS INSULINE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08" y="429106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FF00"/>
                </a:solidFill>
              </a:rPr>
              <a:t>COMA HYPOGLYCEMIQUE SOUS SULFAMIDE HYPOGLYCEMIANT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778" y="5173214"/>
            <a:ext cx="882047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/>
              <a:t>Injection intraveineuse de 2 à 4 ampoules de glucosé à 30 % suivie d’une perfusion de glucosé à 5 ou 10 </a:t>
            </a:r>
            <a:r>
              <a:rPr lang="fr-FR" sz="2400" dirty="0" smtClean="0"/>
              <a:t>%</a:t>
            </a:r>
            <a:endParaRPr lang="fr-FR" sz="2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 smtClean="0"/>
              <a:t>Glucagon </a:t>
            </a:r>
            <a:r>
              <a:rPr lang="fr-FR" sz="2400" dirty="0"/>
              <a:t>contre-indiqué (DT2</a:t>
            </a:r>
            <a:r>
              <a:rPr lang="fr-FR" sz="2400" dirty="0" smtClean="0"/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 smtClean="0">
                <a:solidFill>
                  <a:srgbClr val="FF0000"/>
                </a:solidFill>
              </a:rPr>
              <a:t>Surveillance prolongée++++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8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755576" y="1946275"/>
            <a:ext cx="813690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Tout coma hypoglycémique provoqué par un sulfamide hypoglycémiant nécessite donc une surveillance prolongée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lang="fr-F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 plus il 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existe </a:t>
            </a:r>
            <a:r>
              <a:rPr lang="fr-F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plus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 rebond des hypoglycémies 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avec les sulfamides à longue demi-vie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1700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solidFill>
                  <a:srgbClr val="FF0000"/>
                </a:solidFill>
              </a:rPr>
              <a:t>TRAITEMENT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051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179512" y="609600"/>
            <a:ext cx="8735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FF0000"/>
                </a:solidFill>
              </a:rPr>
              <a:t>L’HYPOGLYCEMIE EST-ELLE DANGEREUSE ?</a:t>
            </a: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395536" y="2132856"/>
            <a:ext cx="8748464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Mortalité : </a:t>
            </a: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 (si cardiopathie associée)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Aggravation de la rétinopathie </a:t>
            </a:r>
            <a:endParaRPr lang="fr-F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Diminution de la qualité de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 ++++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Char char="n"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démontré pour les incidents cardio-vasculaires</a:t>
            </a:r>
          </a:p>
        </p:txBody>
      </p:sp>
    </p:spTree>
    <p:extLst>
      <p:ext uri="{BB962C8B-B14F-4D97-AF65-F5344CB8AC3E}">
        <p14:creationId xmlns:p14="http://schemas.microsoft.com/office/powerpoint/2010/main" xmlns="" val="5083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088"/>
            <a:ext cx="7772400" cy="1143000"/>
          </a:xfrm>
        </p:spPr>
        <p:txBody>
          <a:bodyPr/>
          <a:lstStyle/>
          <a:p>
            <a:pPr algn="ctr"/>
            <a:r>
              <a:rPr lang="fr-FR" sz="3200" dirty="0" smtClean="0"/>
              <a:t>« LE COMA » </a:t>
            </a:r>
            <a:r>
              <a:rPr lang="fr-FR" sz="3200" dirty="0"/>
              <a:t>ACIDO-CETOSIQUE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748464" cy="4536504"/>
          </a:xfrm>
        </p:spPr>
        <p:txBody>
          <a:bodyPr/>
          <a:lstStyle/>
          <a:p>
            <a:endParaRPr lang="fr-FR" sz="2800" dirty="0"/>
          </a:p>
          <a:p>
            <a:r>
              <a:rPr lang="fr-FR" sz="2800" dirty="0"/>
              <a:t>DEFINITION</a:t>
            </a:r>
          </a:p>
          <a:p>
            <a:endParaRPr lang="fr-FR" sz="2800" dirty="0"/>
          </a:p>
          <a:p>
            <a:pPr lvl="1"/>
            <a:r>
              <a:rPr lang="fr-FR" sz="2400" b="1" dirty="0" smtClean="0">
                <a:solidFill>
                  <a:srgbClr val="FFFF00"/>
                </a:solidFill>
              </a:rPr>
              <a:t>Glycémie</a:t>
            </a:r>
            <a:r>
              <a:rPr lang="fr-FR" sz="2400" dirty="0" smtClean="0">
                <a:solidFill>
                  <a:srgbClr val="FFFF00"/>
                </a:solidFill>
              </a:rPr>
              <a:t> ≥ </a:t>
            </a:r>
            <a:r>
              <a:rPr lang="fr-FR" sz="2400" b="1" dirty="0" smtClean="0">
                <a:solidFill>
                  <a:srgbClr val="FFFF00"/>
                </a:solidFill>
              </a:rPr>
              <a:t>2.5g/l </a:t>
            </a:r>
            <a:r>
              <a:rPr lang="fr-FR" sz="2400" b="1" dirty="0" smtClean="0"/>
              <a:t>(</a:t>
            </a:r>
            <a:r>
              <a:rPr lang="fr-FR" sz="2400" dirty="0" smtClean="0"/>
              <a:t>des </a:t>
            </a:r>
            <a:r>
              <a:rPr lang="fr-FR" sz="2400" dirty="0"/>
              <a:t>cas de </a:t>
            </a:r>
            <a:r>
              <a:rPr lang="fr-FR" sz="2400" dirty="0" err="1">
                <a:solidFill>
                  <a:srgbClr val="FF0000"/>
                </a:solidFill>
              </a:rPr>
              <a:t>cétoacidose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euglycémique+++</a:t>
            </a:r>
            <a:r>
              <a:rPr lang="fr-FR" sz="2400" dirty="0" smtClean="0"/>
              <a:t>).</a:t>
            </a:r>
            <a:endParaRPr lang="fr-FR" sz="2400" b="1" dirty="0"/>
          </a:p>
          <a:p>
            <a:pPr lvl="1"/>
            <a:r>
              <a:rPr lang="fr-FR" sz="2400" b="1" dirty="0">
                <a:solidFill>
                  <a:srgbClr val="FFFF00"/>
                </a:solidFill>
              </a:rPr>
              <a:t>Cétonémie &gt; </a:t>
            </a:r>
            <a:r>
              <a:rPr lang="fr-FR" sz="2400" b="1" dirty="0" smtClean="0">
                <a:solidFill>
                  <a:srgbClr val="FFFF00"/>
                </a:solidFill>
              </a:rPr>
              <a:t>5 </a:t>
            </a:r>
            <a:r>
              <a:rPr lang="fr-FR" sz="2400" b="1" dirty="0" err="1" smtClean="0">
                <a:solidFill>
                  <a:srgbClr val="FFFF00"/>
                </a:solidFill>
              </a:rPr>
              <a:t>mmol</a:t>
            </a:r>
            <a:r>
              <a:rPr lang="fr-FR" sz="2400" b="1" dirty="0" smtClean="0">
                <a:solidFill>
                  <a:srgbClr val="FFFF00"/>
                </a:solidFill>
              </a:rPr>
              <a:t>/l </a:t>
            </a:r>
            <a:r>
              <a:rPr lang="fr-FR" sz="2400" b="1" dirty="0"/>
              <a:t>ou </a:t>
            </a:r>
            <a:r>
              <a:rPr lang="fr-FR" sz="2400" b="1" dirty="0">
                <a:solidFill>
                  <a:srgbClr val="FFFF00"/>
                </a:solidFill>
              </a:rPr>
              <a:t>cétonurie </a:t>
            </a:r>
            <a:r>
              <a:rPr lang="fr-FR" sz="2400" b="1" dirty="0" smtClean="0">
                <a:solidFill>
                  <a:srgbClr val="FFFF00"/>
                </a:solidFill>
              </a:rPr>
              <a:t>positive (≥ ++)</a:t>
            </a:r>
          </a:p>
          <a:p>
            <a:pPr lvl="1"/>
            <a:r>
              <a:rPr lang="fr-FR" sz="2400" b="1" dirty="0"/>
              <a:t>glycosurie ≥ </a:t>
            </a:r>
            <a:r>
              <a:rPr lang="fr-FR" sz="2400" b="1" dirty="0" smtClean="0"/>
              <a:t>++,</a:t>
            </a:r>
          </a:p>
          <a:p>
            <a:pPr lvl="1"/>
            <a:r>
              <a:rPr lang="fr-FR" sz="2400" b="1" dirty="0" smtClean="0">
                <a:solidFill>
                  <a:srgbClr val="FFFF00"/>
                </a:solidFill>
              </a:rPr>
              <a:t>pH artériel &lt; 7.30 </a:t>
            </a:r>
            <a:r>
              <a:rPr lang="fr-FR" sz="2400" dirty="0" smtClean="0"/>
              <a:t>, ou </a:t>
            </a:r>
            <a:r>
              <a:rPr lang="fr-FR" sz="2400" dirty="0" smtClean="0">
                <a:solidFill>
                  <a:srgbClr val="FFFF00"/>
                </a:solidFill>
              </a:rPr>
              <a:t>bicarbonate &lt; 18 </a:t>
            </a:r>
            <a:r>
              <a:rPr lang="fr-FR" sz="2400" dirty="0" err="1" smtClean="0">
                <a:solidFill>
                  <a:srgbClr val="FFFF00"/>
                </a:solidFill>
              </a:rPr>
              <a:t>mEq</a:t>
            </a:r>
            <a:r>
              <a:rPr lang="fr-FR" sz="2400" dirty="0" smtClean="0">
                <a:solidFill>
                  <a:srgbClr val="FFFF00"/>
                </a:solidFill>
              </a:rPr>
              <a:t>/l. </a:t>
            </a:r>
          </a:p>
          <a:p>
            <a:pPr lvl="1">
              <a:lnSpc>
                <a:spcPct val="80000"/>
              </a:lnSpc>
            </a:pPr>
            <a:r>
              <a:rPr lang="fr-FR" sz="2400" dirty="0" smtClean="0"/>
              <a:t>Le vrai coma est rare &lt; 10 %. </a:t>
            </a:r>
          </a:p>
          <a:p>
            <a:pPr lvl="1">
              <a:lnSpc>
                <a:spcPct val="80000"/>
              </a:lnSpc>
            </a:pPr>
            <a:endParaRPr lang="fr-FR" sz="2400" dirty="0" smtClean="0"/>
          </a:p>
          <a:p>
            <a:pPr lvl="1"/>
            <a:endParaRPr lang="fr-FR" sz="2400" b="1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8925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835696" y="2348880"/>
            <a:ext cx="6912768" cy="18722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Acidose </a:t>
            </a:r>
          </a:p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lactique</a:t>
            </a:r>
          </a:p>
        </p:txBody>
      </p:sp>
    </p:spTree>
    <p:extLst>
      <p:ext uri="{BB962C8B-B14F-4D97-AF65-F5344CB8AC3E}">
        <p14:creationId xmlns:p14="http://schemas.microsoft.com/office/powerpoint/2010/main" xmlns="" val="154252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620688"/>
          </a:xfrm>
        </p:spPr>
        <p:txBody>
          <a:bodyPr/>
          <a:lstStyle/>
          <a:p>
            <a:pPr algn="ctr"/>
            <a:r>
              <a:rPr lang="fr-FR" sz="4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GÉNÉRALITÉS</a:t>
            </a:r>
            <a:endParaRPr lang="fr-FR" sz="4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9988"/>
            <a:ext cx="8964487" cy="568801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accident rare, mais grave, mortel dans la moitié des cas préférentiellement chez le </a:t>
            </a:r>
            <a:r>
              <a:rPr lang="fr-FR" sz="2800" dirty="0" smtClean="0"/>
              <a:t>DT2 </a:t>
            </a:r>
            <a:endParaRPr lang="fr-FR" sz="28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acidose très sévère liée à une </a:t>
            </a:r>
            <a:r>
              <a:rPr lang="fr-FR" sz="2800" dirty="0" err="1"/>
              <a:t>lactatémie</a:t>
            </a:r>
            <a:r>
              <a:rPr lang="fr-FR" sz="2800" dirty="0"/>
              <a:t>&gt;5mmol </a:t>
            </a:r>
            <a:r>
              <a:rPr lang="fr-FR" sz="2000" dirty="0"/>
              <a:t>(libération d’ions H+ par l’acide lactique </a:t>
            </a:r>
            <a:r>
              <a:rPr lang="fr-FR" sz="2000" dirty="0" smtClean="0"/>
              <a:t>)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0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dû le plus souvent à la prescription inappropriée de </a:t>
            </a:r>
            <a:r>
              <a:rPr lang="fr-FR" sz="2800" dirty="0">
                <a:solidFill>
                  <a:srgbClr val="FF0000"/>
                </a:solidFill>
              </a:rPr>
              <a:t>biguanides</a:t>
            </a:r>
            <a:r>
              <a:rPr lang="fr-FR" sz="2800" dirty="0"/>
              <a:t> ou non respect de ses contre indications </a:t>
            </a:r>
            <a:r>
              <a:rPr lang="fr-FR" sz="2000" dirty="0"/>
              <a:t>( Insuffisances </a:t>
            </a:r>
            <a:r>
              <a:rPr lang="fr-FR" sz="2000" dirty="0" smtClean="0"/>
              <a:t>rénale, hépatique et cardiaque,  </a:t>
            </a:r>
            <a:r>
              <a:rPr lang="fr-FR" sz="2000" dirty="0"/>
              <a:t>hypoxies chroniques</a:t>
            </a:r>
            <a:r>
              <a:rPr lang="fr-FR" sz="2000" dirty="0" smtClean="0"/>
              <a:t>.)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0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Parfois lors d’état de </a:t>
            </a:r>
            <a:r>
              <a:rPr lang="fr-FR" sz="2800" i="1" dirty="0"/>
              <a:t>choc+++, une circulation extracorporelle, une déshydratation massive, une insuffisance rénale ou hépatique, une infection ou une injection de produit de contraste</a:t>
            </a:r>
            <a:r>
              <a:rPr lang="fr-FR" sz="2800" dirty="0"/>
              <a:t>, situations majorant la production de lactates </a:t>
            </a:r>
          </a:p>
        </p:txBody>
      </p:sp>
    </p:spTree>
    <p:extLst>
      <p:ext uri="{BB962C8B-B14F-4D97-AF65-F5344CB8AC3E}">
        <p14:creationId xmlns:p14="http://schemas.microsoft.com/office/powerpoint/2010/main" xmlns="" val="189870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088"/>
            <a:ext cx="8568952" cy="825624"/>
          </a:xfrm>
        </p:spPr>
        <p:txBody>
          <a:bodyPr/>
          <a:lstStyle/>
          <a:p>
            <a:pPr algn="ctr"/>
            <a:r>
              <a:rPr lang="fr-FR" sz="4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PHYSIOPATHOLOGIE</a:t>
            </a:r>
            <a:endParaRPr lang="fr-FR" sz="4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5717" name="Picture 5" descr="Sans t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3025"/>
            <a:ext cx="8892480" cy="4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950885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FFFF66"/>
                </a:solidFill>
                <a:latin typeface="Arial" pitchFamily="34" charset="0"/>
              </a:rPr>
              <a:t>Les lactates</a:t>
            </a:r>
            <a:r>
              <a:rPr lang="fr-FR" sz="2400" i="1" dirty="0">
                <a:solidFill>
                  <a:srgbClr val="FFFFFF"/>
                </a:solidFill>
                <a:latin typeface="Arial" pitchFamily="34" charset="0"/>
              </a:rPr>
              <a:t> sont un sous-produit normal de la glycolyse et sont réutilisés par le foie pour la </a:t>
            </a:r>
            <a:r>
              <a:rPr lang="fr-FR" sz="2400" i="1" dirty="0" err="1">
                <a:solidFill>
                  <a:srgbClr val="FFFFFF"/>
                </a:solidFill>
                <a:latin typeface="Arial" pitchFamily="34" charset="0"/>
              </a:rPr>
              <a:t>néoglucogénèse</a:t>
            </a:r>
            <a:endParaRPr lang="fr-FR" sz="2400" i="1" dirty="0">
              <a:solidFill>
                <a:srgbClr val="FFFFFF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64488" cy="1143000"/>
          </a:xfrm>
        </p:spPr>
        <p:txBody>
          <a:bodyPr/>
          <a:lstStyle/>
          <a:p>
            <a:pPr algn="ctr"/>
            <a:r>
              <a:rPr lang="en-US" sz="4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CLINIQUE</a:t>
            </a:r>
            <a:endParaRPr lang="fr-FR" sz="4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820472" cy="4924425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Prodrômes</a:t>
            </a:r>
            <a:r>
              <a:rPr 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>
              <a:buClr>
                <a:srgbClr val="102798"/>
              </a:buClr>
            </a:pPr>
            <a:r>
              <a:rPr lang="fr-FR" sz="2400" dirty="0"/>
              <a:t>Crampes, asthénie sévère </a:t>
            </a:r>
          </a:p>
          <a:p>
            <a:pPr lvl="1">
              <a:buClr>
                <a:srgbClr val="102798"/>
              </a:buClr>
            </a:pPr>
            <a:r>
              <a:rPr lang="fr-FR" sz="2400" dirty="0"/>
              <a:t>Douleurs abdominales ou thoraciques pseudo angineuses </a:t>
            </a:r>
            <a:endParaRPr lang="en-US" sz="2400" dirty="0"/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 </a:t>
            </a:r>
            <a:r>
              <a:rPr lang="fr-FR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confirmée: </a:t>
            </a:r>
            <a:endParaRPr lang="fr-FR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rgbClr val="102798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fr-FR" sz="2400" dirty="0"/>
              <a:t>Polypnée intense</a:t>
            </a:r>
          </a:p>
          <a:p>
            <a:pPr lvl="1">
              <a:buClr>
                <a:srgbClr val="102798"/>
              </a:buClr>
              <a:buFont typeface="Wingdings" pitchFamily="2" charset="2"/>
              <a:buChar char="§"/>
            </a:pPr>
            <a:r>
              <a:rPr lang="fr-FR" sz="2400" dirty="0"/>
              <a:t>Tachycardie </a:t>
            </a:r>
          </a:p>
          <a:p>
            <a:pPr lvl="1">
              <a:buClr>
                <a:srgbClr val="102798"/>
              </a:buClr>
              <a:buFont typeface="Wingdings" pitchFamily="2" charset="2"/>
              <a:buChar char="§"/>
            </a:pPr>
            <a:r>
              <a:rPr lang="fr-FR" sz="2400" dirty="0"/>
              <a:t>Troubles de conscience plus ou moins importants </a:t>
            </a:r>
          </a:p>
          <a:p>
            <a:pPr lvl="1">
              <a:buClr>
                <a:srgbClr val="102798"/>
              </a:buClr>
              <a:buFont typeface="Wingdings" pitchFamily="2" charset="2"/>
              <a:buChar char="§"/>
            </a:pPr>
            <a:r>
              <a:rPr lang="fr-FR" sz="2400" dirty="0"/>
              <a:t>Collapsus et troubles du rythme dus à l'acidose et à l'hyperkaliémie  </a:t>
            </a:r>
          </a:p>
        </p:txBody>
      </p:sp>
    </p:spTree>
    <p:extLst>
      <p:ext uri="{BB962C8B-B14F-4D97-AF65-F5344CB8AC3E}">
        <p14:creationId xmlns:p14="http://schemas.microsoft.com/office/powerpoint/2010/main" xmlns="" val="354282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66"/>
            <a:ext cx="8229600" cy="864394"/>
          </a:xfrm>
        </p:spPr>
        <p:txBody>
          <a:bodyPr/>
          <a:lstStyle/>
          <a:p>
            <a:pPr algn="ctr"/>
            <a:r>
              <a:rPr lang="fr-FR" sz="4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BIOLOGIE</a:t>
            </a:r>
            <a:endParaRPr lang="fr-FR" sz="4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/>
              <a:t>Acidose métabolique avec hyperkaliémie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/>
              <a:t>Diminution de la réserve alcaline et du  pH ≤ 7.35 sans cétose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/>
              <a:t>Présence d’un trou anionique (comblé par l’acide lactique) ; lactacidémie très augmentée </a:t>
            </a:r>
            <a:r>
              <a:rPr lang="en-US"/>
              <a:t>&gt;</a:t>
            </a:r>
            <a:r>
              <a:rPr lang="fr-FR"/>
              <a:t> 6 mmol/l</a:t>
            </a:r>
          </a:p>
        </p:txBody>
      </p:sp>
    </p:spTree>
    <p:extLst>
      <p:ext uri="{BB962C8B-B14F-4D97-AF65-F5344CB8AC3E}">
        <p14:creationId xmlns:p14="http://schemas.microsoft.com/office/powerpoint/2010/main" xmlns="" val="303008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143"/>
            <a:ext cx="8636496" cy="1143000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TRAITEMENT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69" y="1340768"/>
            <a:ext cx="8964488" cy="4680520"/>
          </a:xfrm>
        </p:spPr>
        <p:txBody>
          <a:bodyPr/>
          <a:lstStyle/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Mesures de réanimation générale</a:t>
            </a:r>
          </a:p>
          <a:p>
            <a:pPr>
              <a:buFontTx/>
              <a:buNone/>
            </a:pPr>
            <a:r>
              <a:rPr lang="fr-FR" sz="2800" dirty="0"/>
              <a:t>   préservation ou la restauration de l’état hémodynamique et de la fonction </a:t>
            </a:r>
            <a:r>
              <a:rPr lang="fr-FR" sz="2800" dirty="0" err="1"/>
              <a:t>ventilatoire</a:t>
            </a:r>
            <a:endParaRPr lang="fr-FR" sz="2800" b="1" i="1" dirty="0"/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l’alcalinisation</a:t>
            </a:r>
            <a:r>
              <a:rPr lang="fr-FR" sz="2800" dirty="0"/>
              <a:t> par BS n’est pas indiquée sauf pour des pH très bas (pH &lt; 7</a:t>
            </a:r>
            <a:r>
              <a:rPr lang="fr-FR" sz="2800" dirty="0" smtClean="0"/>
              <a:t>)</a:t>
            </a:r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  <a:p>
            <a:pPr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La dialyse </a:t>
            </a:r>
            <a:r>
              <a:rPr lang="fr-FR" sz="2800" i="1" u="sng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/>
              <a:t>permettant </a:t>
            </a:r>
            <a:r>
              <a:rPr lang="fr-FR" sz="2800" dirty="0"/>
              <a:t>à la fois d’éliminer l’acide lactique en excès, le biguanide responsable, et de contrôler la volémie</a:t>
            </a:r>
          </a:p>
        </p:txBody>
      </p:sp>
    </p:spTree>
    <p:extLst>
      <p:ext uri="{BB962C8B-B14F-4D97-AF65-F5344CB8AC3E}">
        <p14:creationId xmlns:p14="http://schemas.microsoft.com/office/powerpoint/2010/main" xmlns="" val="23622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63880" cy="1143000"/>
          </a:xfrm>
        </p:spPr>
        <p:txBody>
          <a:bodyPr/>
          <a:lstStyle/>
          <a:p>
            <a:pPr algn="ctr">
              <a:buClr>
                <a:schemeClr val="tx1"/>
              </a:buClr>
              <a:buFont typeface="Times New Roman" pitchFamily="18" charset="0"/>
              <a:buNone/>
            </a:pPr>
            <a:r>
              <a:rPr lang="fr-FR" sz="4000" dirty="0">
                <a:solidFill>
                  <a:srgbClr val="FF0000"/>
                </a:solidFill>
              </a:rPr>
              <a:t>L’ACIDOSE </a:t>
            </a:r>
            <a:r>
              <a:rPr lang="fr-FR" sz="4000" dirty="0" smtClean="0">
                <a:solidFill>
                  <a:srgbClr val="FF0000"/>
                </a:solidFill>
              </a:rPr>
              <a:t>LACTIQUE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28800"/>
            <a:ext cx="8892480" cy="4114800"/>
          </a:xfrm>
        </p:spPr>
        <p:txBody>
          <a:bodyPr/>
          <a:lstStyle/>
          <a:p>
            <a:r>
              <a:rPr lang="fr-FR" dirty="0"/>
              <a:t>Décès dans plus de 50 % </a:t>
            </a:r>
            <a:r>
              <a:rPr lang="fr-FR" dirty="0" smtClean="0"/>
              <a:t>-80% de </a:t>
            </a:r>
            <a:r>
              <a:rPr lang="fr-FR" dirty="0"/>
              <a:t>cas</a:t>
            </a:r>
            <a:br>
              <a:rPr lang="fr-FR" dirty="0"/>
            </a:br>
            <a:endParaRPr lang="fr-FR" dirty="0"/>
          </a:p>
          <a:p>
            <a:r>
              <a:rPr lang="fr-FR" dirty="0"/>
              <a:t>PREVENTION : </a:t>
            </a:r>
            <a:br>
              <a:rPr lang="fr-FR" dirty="0"/>
            </a:br>
            <a:endParaRPr lang="fr-FR" dirty="0"/>
          </a:p>
          <a:p>
            <a:pPr lvl="1"/>
            <a:r>
              <a:rPr lang="fr-FR" sz="2400" dirty="0">
                <a:ea typeface="+mn-ea"/>
                <a:cs typeface="+mn-cs"/>
              </a:rPr>
              <a:t>Respect des CI des biguanides</a:t>
            </a:r>
          </a:p>
          <a:p>
            <a:pPr lvl="1">
              <a:buFont typeface="Wingdings" pitchFamily="2" charset="2"/>
              <a:buNone/>
            </a:pPr>
            <a:endParaRPr lang="fr-FR" sz="2400" dirty="0">
              <a:ea typeface="+mn-ea"/>
              <a:cs typeface="+mn-cs"/>
            </a:endParaRPr>
          </a:p>
          <a:p>
            <a:pPr lvl="1" algn="ctr"/>
            <a:r>
              <a:rPr lang="fr-FR" sz="2400" dirty="0">
                <a:solidFill>
                  <a:srgbClr val="FFFF00"/>
                </a:solidFill>
                <a:ea typeface="+mn-ea"/>
                <a:cs typeface="+mn-cs"/>
              </a:rPr>
              <a:t>Arrêt des biguanides </a:t>
            </a:r>
            <a:r>
              <a:rPr lang="fr-FR" sz="2400" dirty="0">
                <a:ea typeface="+mn-ea"/>
                <a:cs typeface="+mn-cs"/>
              </a:rPr>
              <a:t>avant </a:t>
            </a:r>
            <a:r>
              <a:rPr lang="fr-FR" sz="2400" dirty="0">
                <a:solidFill>
                  <a:srgbClr val="FFFF00"/>
                </a:solidFill>
                <a:ea typeface="+mn-ea"/>
                <a:cs typeface="+mn-cs"/>
              </a:rPr>
              <a:t>l’anesthésie générale </a:t>
            </a:r>
            <a:r>
              <a:rPr lang="fr-FR" sz="2400" dirty="0">
                <a:ea typeface="+mn-ea"/>
                <a:cs typeface="+mn-cs"/>
              </a:rPr>
              <a:t>ou une </a:t>
            </a:r>
            <a:r>
              <a:rPr lang="fr-FR" sz="2400" dirty="0">
                <a:solidFill>
                  <a:srgbClr val="FFFF00"/>
                </a:solidFill>
                <a:ea typeface="+mn-ea"/>
                <a:cs typeface="+mn-cs"/>
              </a:rPr>
              <a:t>exploration radiologique avec injection</a:t>
            </a:r>
            <a:r>
              <a:rPr lang="fr-FR" sz="2400" dirty="0">
                <a:ea typeface="+mn-ea"/>
                <a:cs typeface="+mn-cs"/>
              </a:rPr>
              <a:t> et 2 jours </a:t>
            </a:r>
            <a:r>
              <a:rPr lang="fr-FR" sz="2400" dirty="0" smtClean="0">
                <a:ea typeface="+mn-ea"/>
                <a:cs typeface="+mn-cs"/>
              </a:rPr>
              <a:t>après , et </a:t>
            </a:r>
            <a:r>
              <a:rPr lang="fr-FR" sz="3600" dirty="0" smtClean="0">
                <a:solidFill>
                  <a:srgbClr val="FF0000"/>
                </a:solidFill>
                <a:ea typeface="+mn-ea"/>
                <a:cs typeface="+mn-cs"/>
              </a:rPr>
              <a:t>devant tout état d’hypoxie</a:t>
            </a:r>
          </a:p>
          <a:p>
            <a:pPr marL="457200" lvl="1" indent="0">
              <a:buNone/>
            </a:pPr>
            <a:endParaRPr lang="fr-FR" sz="24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7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76456" cy="1143000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rgbClr val="CC0000"/>
                </a:solidFill>
              </a:rPr>
              <a:t>CONCLUSION</a:t>
            </a:r>
            <a:endParaRPr lang="fr-FR" sz="4800" dirty="0">
              <a:solidFill>
                <a:srgbClr val="CC0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47085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Les hypoglycémies, le coma </a:t>
            </a:r>
            <a:r>
              <a:rPr lang="fr-FR" sz="2800" dirty="0" err="1" smtClean="0"/>
              <a:t>acidocétosique</a:t>
            </a:r>
            <a:r>
              <a:rPr lang="fr-FR" sz="2800" dirty="0" smtClean="0"/>
              <a:t>, </a:t>
            </a:r>
            <a:r>
              <a:rPr lang="fr-FR" sz="2800" dirty="0"/>
              <a:t>le coma </a:t>
            </a:r>
            <a:r>
              <a:rPr lang="fr-FR" sz="2800" dirty="0" err="1" smtClean="0"/>
              <a:t>hyperosmolaire</a:t>
            </a:r>
            <a:r>
              <a:rPr lang="fr-FR" sz="2800" dirty="0" smtClean="0"/>
              <a:t>  ± l’acidose lactique </a:t>
            </a:r>
            <a:r>
              <a:rPr lang="fr-FR" sz="2800" dirty="0"/>
              <a:t>sont les </a:t>
            </a:r>
            <a:r>
              <a:rPr lang="fr-FR" sz="2800" dirty="0" smtClean="0"/>
              <a:t>04 </a:t>
            </a:r>
            <a:r>
              <a:rPr lang="fr-FR" sz="2800" dirty="0"/>
              <a:t>complications métaboliques aiguës du diabète</a:t>
            </a:r>
            <a:r>
              <a:rPr lang="fr-FR" sz="2800" dirty="0" smtClean="0"/>
              <a:t>.</a:t>
            </a:r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Ce sont des situations à connaître et à redouter en présence d'un sujet diabétique </a:t>
            </a:r>
            <a:endParaRPr lang="fr-FR" sz="2800" dirty="0" smtClean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dirty="0"/>
              <a:t>La démarche </a:t>
            </a:r>
            <a:r>
              <a:rPr lang="fr-FR" sz="2800" dirty="0" smtClean="0"/>
              <a:t>diagnostique </a:t>
            </a:r>
            <a:r>
              <a:rPr lang="fr-FR" sz="2800" dirty="0"/>
              <a:t>doit être rigoureuse du fait d'une urgence thérapeutique, différente selon l'étiologie. </a:t>
            </a:r>
            <a:endParaRPr lang="fr-FR" sz="2800" dirty="0" smtClean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endParaRPr lang="fr-FR" sz="2800" dirty="0"/>
          </a:p>
          <a:p>
            <a:pPr>
              <a:lnSpc>
                <a:spcPct val="8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en-US" sz="2800" dirty="0"/>
              <a:t>Il </a:t>
            </a:r>
            <a:r>
              <a:rPr lang="fr-FR" sz="2800" dirty="0"/>
              <a:t>faudrait garder à l'esprit l'importance de la prévention par une information claire donnée au patient concernant les risques, les signes annonciateurs et la conduite à tenir. </a:t>
            </a:r>
          </a:p>
        </p:txBody>
      </p:sp>
    </p:spTree>
    <p:extLst>
      <p:ext uri="{BB962C8B-B14F-4D97-AF65-F5344CB8AC3E}">
        <p14:creationId xmlns:p14="http://schemas.microsoft.com/office/powerpoint/2010/main" xmlns="" val="270699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Conclusions générales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smtClean="0"/>
              <a:t>La compréhension de la physiopathologie du diabète de type 2 est un processus en cours d’évolution</a:t>
            </a:r>
          </a:p>
          <a:p>
            <a:pPr eaLnBrk="1" hangingPunct="1">
              <a:defRPr/>
            </a:pPr>
            <a:r>
              <a:rPr lang="fr-FR" sz="2800" smtClean="0"/>
              <a:t>Au fur et à mesure que de nouveaux concepts émergent, les possibilités de nouvelles modalités de traitement se manifestent</a:t>
            </a:r>
          </a:p>
          <a:p>
            <a:pPr eaLnBrk="1" hangingPunct="1">
              <a:defRPr/>
            </a:pPr>
            <a:r>
              <a:rPr lang="fr-FR" sz="2800" smtClean="0"/>
              <a:t>Le traitement optimal du diabète de type 2 exige une approche à facettes multiples ciblant les divers défauts de l’homéostasie du glucose</a:t>
            </a:r>
            <a:endParaRPr lang="en-US" sz="2800" smtClean="0"/>
          </a:p>
        </p:txBody>
      </p:sp>
      <p:pic>
        <p:nvPicPr>
          <p:cNvPr id="63492" name="Picture 2" descr="C:\Pictures\MY FLASH\images\00001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908" y="4211122"/>
            <a:ext cx="6486071" cy="2646878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600" i="1" dirty="0">
                <a:ln w="3810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xmlns="" val="2974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3200" dirty="0" smtClean="0"/>
              <a:t>FACTEURS  DÉCLENCHANTS-TERRAIN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8388424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Carence insulinique </a:t>
            </a:r>
            <a:r>
              <a:rPr lang="fr-FR" sz="2800" i="1" u="sng" dirty="0" smtClean="0">
                <a:solidFill>
                  <a:srgbClr val="FFFF00"/>
                </a:solidFill>
              </a:rPr>
              <a:t>absolue: </a:t>
            </a:r>
            <a:r>
              <a:rPr lang="fr-FR" sz="2800" i="1" dirty="0" smtClean="0">
                <a:solidFill>
                  <a:srgbClr val="FF0000"/>
                </a:solidFill>
              </a:rPr>
              <a:t>DT1+++:</a:t>
            </a:r>
            <a:endParaRPr lang="fr-FR" sz="2800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 err="1" smtClean="0"/>
              <a:t>cétoacidose</a:t>
            </a:r>
            <a:r>
              <a:rPr lang="fr-FR" sz="2400" dirty="0" smtClean="0"/>
              <a:t> </a:t>
            </a:r>
            <a:r>
              <a:rPr lang="fr-FR" sz="2400" dirty="0"/>
              <a:t>révélatrice ( </a:t>
            </a:r>
            <a:r>
              <a:rPr lang="fr-FR" sz="2400" dirty="0" smtClean="0"/>
              <a:t>30% </a:t>
            </a:r>
            <a:r>
              <a:rPr lang="fr-FR" sz="2400" dirty="0"/>
              <a:t>)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Arrêt accidentel ou volontaire +++ de </a:t>
            </a:r>
            <a:r>
              <a:rPr lang="fr-FR" sz="2400" dirty="0" smtClean="0"/>
              <a:t>l’insuline </a:t>
            </a:r>
            <a:r>
              <a:rPr lang="fr-FR" sz="2400" dirty="0"/>
              <a:t>( 25 % )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Causes </a:t>
            </a:r>
            <a:r>
              <a:rPr lang="fr-FR" sz="2400" dirty="0" smtClean="0"/>
              <a:t>médicamenteuses (</a:t>
            </a:r>
            <a:r>
              <a:rPr lang="fr-FR" sz="2400" dirty="0" err="1" smtClean="0"/>
              <a:t>tacrolimus</a:t>
            </a:r>
            <a:r>
              <a:rPr lang="fr-FR" sz="2400" dirty="0" smtClean="0"/>
              <a:t>)</a:t>
            </a:r>
            <a:endParaRPr lang="fr-FR" sz="2400" dirty="0"/>
          </a:p>
          <a:p>
            <a:pPr>
              <a:lnSpc>
                <a:spcPct val="90000"/>
              </a:lnSpc>
              <a:buClr>
                <a:srgbClr val="F9F303"/>
              </a:buClr>
              <a:buFont typeface="Wingdings" pitchFamily="2" charset="2"/>
              <a:buChar char="Ø"/>
            </a:pPr>
            <a:r>
              <a:rPr lang="fr-FR" sz="2800" i="1" u="sng" dirty="0">
                <a:solidFill>
                  <a:srgbClr val="FFFF00"/>
                </a:solidFill>
              </a:rPr>
              <a:t>Carence insulinique relative</a:t>
            </a:r>
            <a:r>
              <a:rPr lang="fr-FR" sz="2800" i="1" u="sng" dirty="0" smtClean="0">
                <a:solidFill>
                  <a:srgbClr val="FFFF00"/>
                </a:solidFill>
              </a:rPr>
              <a:t>: </a:t>
            </a:r>
            <a:r>
              <a:rPr lang="fr-FR" sz="2800" i="1" dirty="0" smtClean="0">
                <a:solidFill>
                  <a:srgbClr val="FF0000"/>
                </a:solidFill>
              </a:rPr>
              <a:t>DT1 ou DT2</a:t>
            </a:r>
            <a:endParaRPr lang="fr-FR" sz="2800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Infections+++ ( 40%)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IDM, causes vasculaires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Traumatisme, chirurgie, grossesse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/>
              <a:t>Désordres endocriniens : hyperthyroïdie, phéochromocytome, hypercorticisme </a:t>
            </a:r>
            <a:endParaRPr lang="fr-FR" sz="2400" dirty="0" smtClean="0"/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r>
              <a:rPr lang="fr-FR" sz="2400" dirty="0" smtClean="0"/>
              <a:t>Médicaments (corticoïdes, </a:t>
            </a:r>
            <a:r>
              <a:rPr lang="fr-FR" sz="2400" dirty="0"/>
              <a:t>ISGLT2???)</a:t>
            </a:r>
          </a:p>
          <a:p>
            <a:pPr lvl="1">
              <a:lnSpc>
                <a:spcPct val="90000"/>
              </a:lnSpc>
              <a:buClr>
                <a:srgbClr val="F51313"/>
              </a:buClr>
              <a:buFontTx/>
              <a:buChar char="•"/>
            </a:pPr>
            <a:endParaRPr lang="fr-FR" sz="2400" dirty="0" smtClean="0">
              <a:solidFill>
                <a:srgbClr val="FFFF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F51313"/>
              </a:buClr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58528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65976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dirty="0" smtClean="0"/>
              <a:t>L’acidocétose </a:t>
            </a:r>
            <a:r>
              <a:rPr lang="fr-FR" dirty="0"/>
              <a:t>(AC) est la </a:t>
            </a:r>
            <a:r>
              <a:rPr lang="fr-FR" dirty="0" smtClean="0"/>
              <a:t>conséquence :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</a:rPr>
              <a:t>d’un déficit en insuline </a:t>
            </a:r>
            <a:r>
              <a:rPr lang="fr-FR" sz="2600" dirty="0" smtClean="0"/>
              <a:t>(</a:t>
            </a:r>
            <a:r>
              <a:rPr lang="fr-FR" sz="2600" dirty="0" smtClean="0">
                <a:solidFill>
                  <a:srgbClr val="FF0000"/>
                </a:solidFill>
              </a:rPr>
              <a:t>absolu</a:t>
            </a:r>
            <a:r>
              <a:rPr lang="fr-FR" sz="2600" dirty="0" smtClean="0"/>
              <a:t> ou </a:t>
            </a:r>
            <a:r>
              <a:rPr lang="fr-FR" sz="2600" dirty="0" smtClean="0">
                <a:solidFill>
                  <a:srgbClr val="FF0000"/>
                </a:solidFill>
              </a:rPr>
              <a:t>relatif</a:t>
            </a:r>
            <a:r>
              <a:rPr lang="fr-FR" sz="2600" dirty="0" smtClean="0"/>
              <a:t>), les conséquences  sont:</a:t>
            </a:r>
          </a:p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sz="2400" dirty="0" smtClean="0"/>
              <a:t>- une </a:t>
            </a:r>
            <a:r>
              <a:rPr lang="fr-FR" sz="2400" dirty="0" smtClean="0">
                <a:solidFill>
                  <a:schemeClr val="tx2"/>
                </a:solidFill>
              </a:rPr>
              <a:t>hyperglycémie et une lipolyse accrue </a:t>
            </a:r>
          </a:p>
          <a:p>
            <a:pPr marL="0" indent="0">
              <a:buNone/>
            </a:pPr>
            <a:r>
              <a:rPr lang="fr-FR" sz="2400" dirty="0" smtClean="0"/>
              <a:t>     - la </a:t>
            </a:r>
            <a:r>
              <a:rPr lang="fr-FR" sz="2400" dirty="0" smtClean="0">
                <a:solidFill>
                  <a:schemeClr val="tx2"/>
                </a:solidFill>
              </a:rPr>
              <a:t>production et l’accumulation des corps cétoniques </a:t>
            </a:r>
            <a:r>
              <a:rPr lang="fr-FR" sz="2400" dirty="0" smtClean="0"/>
              <a:t>avec une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cétose</a:t>
            </a:r>
            <a:r>
              <a:rPr lang="fr-FR" sz="2400" dirty="0" smtClean="0"/>
              <a:t> puis une </a:t>
            </a:r>
            <a:r>
              <a:rPr lang="fr-FR" sz="2400" b="1" dirty="0" smtClean="0"/>
              <a:t>acidocétose</a:t>
            </a:r>
          </a:p>
          <a:p>
            <a:pPr marL="0" indent="0">
              <a:buNone/>
            </a:pPr>
            <a:r>
              <a:rPr lang="fr-FR" sz="2400" dirty="0" smtClean="0"/>
              <a:t>     -des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désordre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hydro-électrolytiques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>(DSH)</a:t>
            </a:r>
          </a:p>
          <a:p>
            <a:pPr marL="0" indent="0">
              <a:buNone/>
            </a:pPr>
            <a:endParaRPr lang="fr-FR" sz="2400" dirty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600" dirty="0" smtClean="0"/>
              <a:t>Tous ces signes sont </a:t>
            </a:r>
            <a:r>
              <a:rPr lang="fr-FR" sz="2600" b="1" dirty="0" smtClean="0">
                <a:solidFill>
                  <a:srgbClr val="C00000"/>
                </a:solidFill>
              </a:rPr>
              <a:t>aggravés</a:t>
            </a:r>
            <a:r>
              <a:rPr lang="fr-FR" sz="2600" dirty="0" smtClean="0"/>
              <a:t> par </a:t>
            </a:r>
            <a:r>
              <a:rPr lang="fr-FR" sz="2600" b="1" dirty="0" smtClean="0">
                <a:solidFill>
                  <a:srgbClr val="FF0000"/>
                </a:solidFill>
              </a:rPr>
              <a:t>une </a:t>
            </a:r>
            <a:r>
              <a:rPr lang="fr-FR" sz="2600" b="1" dirty="0">
                <a:solidFill>
                  <a:srgbClr val="FF0000"/>
                </a:solidFill>
              </a:rPr>
              <a:t>élévation des </a:t>
            </a:r>
            <a:r>
              <a:rPr lang="fr-FR" sz="2600" b="1" dirty="0">
                <a:solidFill>
                  <a:srgbClr val="C00000"/>
                </a:solidFill>
              </a:rPr>
              <a:t>hormones </a:t>
            </a:r>
            <a:r>
              <a:rPr lang="fr-FR" sz="2600" b="1" dirty="0" smtClean="0">
                <a:solidFill>
                  <a:srgbClr val="C00000"/>
                </a:solidFill>
              </a:rPr>
              <a:t>de stress ou de </a:t>
            </a:r>
            <a:r>
              <a:rPr lang="fr-FR" sz="2600" b="1" dirty="0">
                <a:solidFill>
                  <a:srgbClr val="C00000"/>
                </a:solidFill>
              </a:rPr>
              <a:t>contre </a:t>
            </a:r>
            <a:r>
              <a:rPr lang="fr-FR" sz="2600" b="1" dirty="0" smtClean="0">
                <a:solidFill>
                  <a:srgbClr val="C00000"/>
                </a:solidFill>
              </a:rPr>
              <a:t>régulation</a:t>
            </a:r>
            <a:r>
              <a:rPr lang="fr-FR" sz="2600" b="1" dirty="0" smtClean="0"/>
              <a:t> </a:t>
            </a:r>
            <a:r>
              <a:rPr lang="fr-FR" sz="2600" dirty="0" smtClean="0"/>
              <a:t>glycémique(</a:t>
            </a:r>
            <a:r>
              <a:rPr lang="fr-FR" sz="2600" b="1" dirty="0" smtClean="0"/>
              <a:t>GH</a:t>
            </a:r>
            <a:r>
              <a:rPr lang="fr-FR" sz="2600" dirty="0"/>
              <a:t>, </a:t>
            </a:r>
            <a:r>
              <a:rPr lang="fr-FR" sz="2600" b="1" dirty="0"/>
              <a:t>glucagon</a:t>
            </a:r>
            <a:r>
              <a:rPr lang="fr-FR" sz="2600" dirty="0"/>
              <a:t>, </a:t>
            </a:r>
            <a:r>
              <a:rPr lang="fr-FR" sz="2600" b="1" dirty="0" smtClean="0"/>
              <a:t>catécholamines</a:t>
            </a:r>
            <a:r>
              <a:rPr lang="fr-FR" sz="2600" dirty="0" smtClean="0"/>
              <a:t>, </a:t>
            </a:r>
            <a:r>
              <a:rPr lang="fr-FR" sz="2600" b="1" dirty="0" smtClean="0"/>
              <a:t>cortisol</a:t>
            </a:r>
            <a:r>
              <a:rPr lang="fr-FR" sz="2600" dirty="0" smtClean="0"/>
              <a:t>)</a:t>
            </a:r>
            <a:endParaRPr lang="fr-FR" sz="2600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79512" y="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kern="0" dirty="0">
                <a:solidFill>
                  <a:srgbClr val="FF0000"/>
                </a:solidFill>
                <a:ea typeface="+mj-ea"/>
                <a:cs typeface="+mj-cs"/>
              </a:rPr>
              <a:t>PHYSIOPATHOLOGIE-MECANISME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676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680"/>
            <a:ext cx="9036496" cy="792088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PHYSIOPATHOLOGIE-MECANISME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70384"/>
            <a:ext cx="8793297" cy="5887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–</a:t>
            </a:r>
            <a:r>
              <a:rPr lang="fr-FR" dirty="0">
                <a:cs typeface="Arial"/>
              </a:rPr>
              <a:t>↓↓</a:t>
            </a:r>
            <a:r>
              <a:rPr lang="fr-FR" dirty="0"/>
              <a:t> de l’utilisation périphérique de glucose </a:t>
            </a:r>
            <a:r>
              <a:rPr lang="fr-FR" dirty="0" smtClean="0"/>
              <a:t>         </a:t>
            </a:r>
          </a:p>
          <a:p>
            <a:pPr marL="0" indent="0">
              <a:buNone/>
            </a:pPr>
            <a:r>
              <a:rPr lang="fr-FR" dirty="0" smtClean="0"/>
              <a:t>–</a:t>
            </a:r>
            <a:r>
              <a:rPr lang="fr-FR" dirty="0" smtClean="0">
                <a:latin typeface="+mj-lt"/>
                <a:cs typeface="Arial"/>
              </a:rPr>
              <a:t>↑↑</a:t>
            </a:r>
            <a:r>
              <a:rPr lang="fr-FR" dirty="0" smtClean="0">
                <a:latin typeface="+mj-lt"/>
              </a:rPr>
              <a:t>du catabolisme avec</a:t>
            </a:r>
            <a:r>
              <a:rPr lang="fr-FR" dirty="0" smtClean="0">
                <a:latin typeface="+mj-lt"/>
                <a:cs typeface="Arial"/>
              </a:rPr>
              <a:t>↑↑</a:t>
            </a:r>
            <a:r>
              <a:rPr lang="fr-FR" dirty="0" smtClean="0">
                <a:latin typeface="+mj-lt"/>
              </a:rPr>
              <a:t> glycogénolyse et      </a:t>
            </a:r>
            <a:r>
              <a:rPr lang="fr-FR" dirty="0" smtClean="0">
                <a:solidFill>
                  <a:srgbClr val="FFFF00"/>
                </a:solidFill>
                <a:latin typeface="+mj-lt"/>
              </a:rPr>
              <a:t>hyperglycémie         hyperosmolarité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       </a:t>
            </a:r>
            <a:r>
              <a:rPr lang="fr-FR" dirty="0" err="1" smtClean="0">
                <a:latin typeface="+mj-lt"/>
              </a:rPr>
              <a:t>néoglucogénèse</a:t>
            </a:r>
            <a:r>
              <a:rPr lang="fr-FR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–</a:t>
            </a:r>
            <a:r>
              <a:rPr lang="fr-FR" dirty="0">
                <a:cs typeface="Arial"/>
              </a:rPr>
              <a:t>↑↑</a:t>
            </a:r>
            <a:r>
              <a:rPr lang="fr-FR" dirty="0" smtClean="0">
                <a:latin typeface="+mj-lt"/>
              </a:rPr>
              <a:t> de la lipolyse (AGL) et de la production              </a:t>
            </a:r>
            <a:r>
              <a:rPr lang="fr-FR" dirty="0" smtClean="0">
                <a:solidFill>
                  <a:srgbClr val="FFFF00"/>
                </a:solidFill>
                <a:latin typeface="+mj-lt"/>
              </a:rPr>
              <a:t>cétonémie          acidose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 des CC (</a:t>
            </a:r>
            <a:r>
              <a:rPr lang="fr-FR" dirty="0" err="1" smtClean="0">
                <a:latin typeface="+mj-lt"/>
              </a:rPr>
              <a:t>acétoacétate</a:t>
            </a:r>
            <a:r>
              <a:rPr lang="fr-FR" dirty="0" smtClean="0">
                <a:latin typeface="+mj-lt"/>
              </a:rPr>
              <a:t> </a:t>
            </a:r>
            <a:r>
              <a:rPr lang="fr-FR" dirty="0">
                <a:latin typeface="+mj-lt"/>
              </a:rPr>
              <a:t>,</a:t>
            </a:r>
            <a:r>
              <a:rPr lang="fr-FR" dirty="0" smtClean="0">
                <a:latin typeface="+mj-lt"/>
              </a:rPr>
              <a:t> β OH butyrate et acétone).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                                                                          </a:t>
            </a: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–</a:t>
            </a:r>
            <a:r>
              <a:rPr lang="fr-FR" dirty="0">
                <a:solidFill>
                  <a:srgbClr val="FFFF00"/>
                </a:solidFill>
                <a:latin typeface="+mj-lt"/>
              </a:rPr>
              <a:t>L’hyperglycémie</a:t>
            </a:r>
            <a:r>
              <a:rPr lang="fr-FR" dirty="0">
                <a:latin typeface="+mj-lt"/>
              </a:rPr>
              <a:t> provoque </a:t>
            </a:r>
            <a:r>
              <a:rPr lang="fr-FR" dirty="0" smtClean="0">
                <a:latin typeface="+mj-lt"/>
              </a:rPr>
              <a:t>une hyperosmolarité.  </a:t>
            </a:r>
            <a:r>
              <a:rPr lang="fr-FR" dirty="0" smtClean="0">
                <a:solidFill>
                  <a:srgbClr val="FFFF00"/>
                </a:solidFill>
              </a:rPr>
              <a:t>diurèse </a:t>
            </a:r>
            <a:r>
              <a:rPr lang="fr-FR" dirty="0">
                <a:solidFill>
                  <a:srgbClr val="FFFF00"/>
                </a:solidFill>
              </a:rPr>
              <a:t>osmotique </a:t>
            </a:r>
            <a:r>
              <a:rPr lang="fr-FR" dirty="0" smtClean="0">
                <a:solidFill>
                  <a:srgbClr val="FFFF00"/>
                </a:solidFill>
              </a:rPr>
              <a:t>avec </a:t>
            </a:r>
            <a:r>
              <a:rPr lang="fr-FR" dirty="0">
                <a:solidFill>
                  <a:srgbClr val="FFFF00"/>
                </a:solidFill>
              </a:rPr>
              <a:t>DSH </a:t>
            </a:r>
            <a:endParaRPr lang="fr-FR" dirty="0" smtClean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fr-FR" dirty="0" smtClean="0"/>
              <a:t>–Le seuil rénal est dépassé        </a:t>
            </a:r>
            <a:r>
              <a:rPr lang="fr-FR" dirty="0" smtClean="0">
                <a:solidFill>
                  <a:srgbClr val="FFFF00"/>
                </a:solidFill>
                <a:latin typeface="+mj-lt"/>
              </a:rPr>
              <a:t>glycosurie </a:t>
            </a:r>
            <a:r>
              <a:rPr lang="fr-FR" dirty="0" smtClean="0">
                <a:latin typeface="+mj-lt"/>
              </a:rPr>
              <a:t>                  </a:t>
            </a:r>
            <a:r>
              <a:rPr lang="fr-FR" dirty="0" smtClean="0">
                <a:solidFill>
                  <a:srgbClr val="FFFF00"/>
                </a:solidFill>
                <a:latin typeface="+mj-lt"/>
              </a:rPr>
              <a:t> et </a:t>
            </a:r>
            <a:r>
              <a:rPr lang="fr-FR" dirty="0">
                <a:solidFill>
                  <a:srgbClr val="FFFF00"/>
                </a:solidFill>
              </a:rPr>
              <a:t>déplétion sodée profonde</a:t>
            </a:r>
            <a:endParaRPr lang="fr-FR" dirty="0"/>
          </a:p>
          <a:p>
            <a:pPr marL="0" indent="0">
              <a:buNone/>
            </a:pPr>
            <a:endParaRPr lang="fr-FR" dirty="0" smtClean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endParaRPr lang="fr-FR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–La </a:t>
            </a:r>
            <a:r>
              <a:rPr lang="fr-FR" dirty="0">
                <a:latin typeface="+mj-lt"/>
              </a:rPr>
              <a:t>perte d’eau </a:t>
            </a:r>
            <a:r>
              <a:rPr lang="fr-FR" dirty="0" smtClean="0">
                <a:latin typeface="+mj-lt"/>
              </a:rPr>
              <a:t>mal </a:t>
            </a:r>
            <a:r>
              <a:rPr lang="fr-FR" dirty="0">
                <a:latin typeface="+mj-lt"/>
              </a:rPr>
              <a:t>compensée par les boissons  </a:t>
            </a:r>
            <a:r>
              <a:rPr lang="fr-FR" dirty="0" smtClean="0">
                <a:latin typeface="+mj-lt"/>
              </a:rPr>
              <a:t>      DSH         </a:t>
            </a:r>
            <a:r>
              <a:rPr lang="fr-FR" dirty="0" smtClean="0">
                <a:solidFill>
                  <a:srgbClr val="FFFF00"/>
                </a:solidFill>
                <a:latin typeface="+mj-lt"/>
              </a:rPr>
              <a:t>hypovolémie et </a:t>
            </a:r>
            <a:r>
              <a:rPr lang="fr-FR" dirty="0">
                <a:solidFill>
                  <a:srgbClr val="FFFF00"/>
                </a:solidFill>
                <a:cs typeface="Arial"/>
              </a:rPr>
              <a:t>↓↓</a:t>
            </a:r>
            <a:r>
              <a:rPr lang="fr-FR" dirty="0" smtClean="0">
                <a:latin typeface="+mj-lt"/>
              </a:rPr>
              <a:t> de </a:t>
            </a:r>
            <a:r>
              <a:rPr lang="fr-FR" dirty="0">
                <a:latin typeface="+mj-lt"/>
              </a:rPr>
              <a:t>la FG </a:t>
            </a:r>
            <a:r>
              <a:rPr lang="fr-FR" dirty="0" smtClean="0">
                <a:latin typeface="+mj-lt"/>
              </a:rPr>
              <a:t>       </a:t>
            </a:r>
            <a:r>
              <a:rPr lang="fr-FR" dirty="0" smtClean="0">
                <a:solidFill>
                  <a:srgbClr val="FFFF00"/>
                </a:solidFill>
                <a:latin typeface="+mj-lt"/>
              </a:rPr>
              <a:t>IRF</a:t>
            </a:r>
            <a:r>
              <a:rPr lang="fr-FR" dirty="0" smtClean="0">
                <a:latin typeface="+mj-lt"/>
              </a:rPr>
              <a:t> et </a:t>
            </a:r>
            <a:r>
              <a:rPr lang="fr-FR" dirty="0" err="1" smtClean="0">
                <a:latin typeface="+mj-lt"/>
              </a:rPr>
              <a:t>oligo</a:t>
            </a:r>
            <a:r>
              <a:rPr lang="fr-FR" dirty="0" smtClean="0">
                <a:latin typeface="+mj-lt"/>
              </a:rPr>
              <a:t>-anurie       </a:t>
            </a:r>
            <a:r>
              <a:rPr lang="fr-FR" sz="3800" dirty="0" smtClean="0">
                <a:solidFill>
                  <a:srgbClr val="FF0000"/>
                </a:solidFill>
                <a:latin typeface="+mj-lt"/>
              </a:rPr>
              <a:t>majoration </a:t>
            </a:r>
            <a:r>
              <a:rPr lang="fr-FR" sz="3800" dirty="0">
                <a:solidFill>
                  <a:srgbClr val="FF0000"/>
                </a:solidFill>
                <a:latin typeface="+mj-lt"/>
              </a:rPr>
              <a:t>de </a:t>
            </a:r>
            <a:r>
              <a:rPr lang="fr-FR" sz="3800" dirty="0" smtClean="0">
                <a:solidFill>
                  <a:srgbClr val="FF0000"/>
                </a:solidFill>
                <a:latin typeface="+mj-lt"/>
              </a:rPr>
              <a:t>l’hyperglycémie et de la DSH </a:t>
            </a:r>
            <a:endParaRPr lang="fr-FR" sz="38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fr-FR" sz="3800" dirty="0" smtClean="0">
              <a:latin typeface="+mj-lt"/>
            </a:endParaRP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 bwMode="auto">
          <a:xfrm>
            <a:off x="6937978" y="2989905"/>
            <a:ext cx="442334" cy="127109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/>
              <a:t>–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ccolade fermante 6"/>
          <p:cNvSpPr/>
          <p:nvPr/>
        </p:nvSpPr>
        <p:spPr bwMode="auto">
          <a:xfrm>
            <a:off x="4798787" y="1418453"/>
            <a:ext cx="432048" cy="943299"/>
          </a:xfrm>
          <a:prstGeom prst="rightBrac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 flipV="1">
            <a:off x="6793799" y="1768676"/>
            <a:ext cx="485475" cy="181061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ccolade fermante 8"/>
          <p:cNvSpPr/>
          <p:nvPr/>
        </p:nvSpPr>
        <p:spPr bwMode="auto">
          <a:xfrm>
            <a:off x="5292080" y="2780928"/>
            <a:ext cx="432048" cy="799283"/>
          </a:xfrm>
          <a:prstGeom prst="rightBrac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3131840" y="4573348"/>
            <a:ext cx="442334" cy="63555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/>
              <a:t>–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Accolade fermante 10"/>
          <p:cNvSpPr/>
          <p:nvPr/>
        </p:nvSpPr>
        <p:spPr bwMode="auto">
          <a:xfrm>
            <a:off x="5292080" y="4173705"/>
            <a:ext cx="432048" cy="799283"/>
          </a:xfrm>
          <a:prstGeom prst="rightBrac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5292080" y="5445224"/>
            <a:ext cx="442334" cy="127109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/>
              <a:t>–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6372200" y="5453747"/>
            <a:ext cx="442334" cy="127109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/>
              <a:t>–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1331640" y="5678612"/>
            <a:ext cx="442334" cy="127109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/>
              <a:t>–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3697618" y="5733256"/>
            <a:ext cx="442334" cy="127109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/>
              <a:t>–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20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98" y="0"/>
            <a:ext cx="8915400" cy="1143000"/>
          </a:xfrm>
        </p:spPr>
        <p:txBody>
          <a:bodyPr/>
          <a:lstStyle/>
          <a:p>
            <a:r>
              <a:rPr lang="fr-FR" sz="4000" dirty="0" smtClean="0">
                <a:solidFill>
                  <a:srgbClr val="FF0000"/>
                </a:solidFill>
              </a:rPr>
              <a:t>PHYSIOPATHOLOGIE-  MECANISME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059841"/>
            <a:ext cx="8460432" cy="5805264"/>
          </a:xfrm>
        </p:spPr>
        <p:txBody>
          <a:bodyPr>
            <a:normAutofit fontScale="92500" lnSpcReduction="20000"/>
          </a:bodyPr>
          <a:lstStyle/>
          <a:p>
            <a:endParaRPr lang="fr-FR" sz="1600" b="0" i="0" u="none" strike="noStrike" baseline="0" dirty="0" smtClean="0">
              <a:solidFill>
                <a:srgbClr val="000000"/>
              </a:solidFill>
              <a:latin typeface="Comic Sans MS"/>
            </a:endParaRPr>
          </a:p>
          <a:p>
            <a:pPr lvl="0" algn="ctr">
              <a:buClr>
                <a:srgbClr val="00FFFF"/>
              </a:buClr>
              <a:buFont typeface="Wingdings" pitchFamily="2" charset="2"/>
              <a:buChar char="v"/>
            </a:pPr>
            <a:r>
              <a:rPr lang="fr-FR" sz="3500" dirty="0">
                <a:solidFill>
                  <a:srgbClr val="FF0000"/>
                </a:solidFill>
              </a:rPr>
              <a:t>Conséquences des modifications hormonales </a:t>
            </a:r>
            <a:r>
              <a:rPr lang="fr-FR" sz="3100" dirty="0">
                <a:solidFill>
                  <a:srgbClr val="FF0000"/>
                </a:solidFill>
              </a:rPr>
              <a:t>: </a:t>
            </a:r>
          </a:p>
          <a:p>
            <a:endParaRPr lang="fr-FR" sz="1600" b="0" i="0" u="none" strike="noStrike" baseline="0" dirty="0" smtClean="0">
              <a:latin typeface="Comic Sans MS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– 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  <a:cs typeface="Arial"/>
              </a:rPr>
              <a:t>↑↑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 des CC</a:t>
            </a:r>
            <a:r>
              <a:rPr lang="fr-FR" b="0" i="0" u="none" strike="noStrike" baseline="0" dirty="0" smtClean="0">
                <a:latin typeface="+mj-lt"/>
              </a:rPr>
              <a:t>, provoque une 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acidose</a:t>
            </a:r>
            <a:r>
              <a:rPr lang="fr-FR" b="0" i="0" u="none" strike="noStrike" baseline="0" dirty="0" smtClean="0">
                <a:latin typeface="+mj-lt"/>
              </a:rPr>
              <a:t> et une 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perte rénale de Na+ et de K+</a:t>
            </a:r>
            <a:r>
              <a:rPr lang="fr-FR" b="0" i="0" u="none" strike="noStrike" baseline="0" dirty="0" smtClean="0">
                <a:latin typeface="+mj-lt"/>
              </a:rPr>
              <a:t> (excrétion des acides cétoniques). 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 </a:t>
            </a:r>
            <a:r>
              <a:rPr lang="fr-FR" dirty="0">
                <a:latin typeface="+mj-lt"/>
              </a:rPr>
              <a:t>– </a:t>
            </a:r>
            <a:r>
              <a:rPr lang="fr-FR" dirty="0" smtClean="0">
                <a:latin typeface="+mj-lt"/>
              </a:rPr>
              <a:t>cette acidose entraine une </a:t>
            </a:r>
            <a:r>
              <a:rPr lang="fr-FR" b="0" i="0" u="none" strike="noStrike" baseline="0" dirty="0" smtClean="0">
                <a:latin typeface="+mj-lt"/>
              </a:rPr>
              <a:t>hyperventilation.</a:t>
            </a:r>
          </a:p>
          <a:p>
            <a:pPr marL="0" indent="0">
              <a:buNone/>
            </a:pPr>
            <a:r>
              <a:rPr lang="fr-FR" b="0" i="0" u="none" strike="noStrike" baseline="0" dirty="0" smtClean="0">
                <a:latin typeface="+mj-lt"/>
              </a:rPr>
              <a:t>–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L’hyperventilation</a:t>
            </a:r>
            <a:r>
              <a:rPr lang="fr-FR" b="0" i="0" u="none" strike="noStrike" baseline="0" dirty="0" smtClean="0">
                <a:latin typeface="+mj-lt"/>
              </a:rPr>
              <a:t> va aggraver la 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perte hydrique</a:t>
            </a:r>
            <a:r>
              <a:rPr lang="fr-FR" b="0" i="0" u="none" strike="noStrike" baseline="0" dirty="0" smtClean="0">
                <a:latin typeface="+mj-lt"/>
              </a:rPr>
              <a:t> (jusqu’à 2 l/24h) </a:t>
            </a:r>
          </a:p>
          <a:p>
            <a:endParaRPr lang="fr-FR" b="0" i="0" u="none" strike="noStrike" baseline="0" dirty="0" smtClean="0">
              <a:latin typeface="+mj-lt"/>
            </a:endParaRPr>
          </a:p>
          <a:p>
            <a:pPr marL="0" indent="0">
              <a:buNone/>
            </a:pPr>
            <a:r>
              <a:rPr lang="fr-FR" b="0" i="0" u="none" strike="noStrike" baseline="0" dirty="0" smtClean="0">
                <a:latin typeface="+mj-lt"/>
              </a:rPr>
              <a:t>–Les CC provoquent des 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vomissements</a:t>
            </a:r>
            <a:r>
              <a:rPr lang="fr-FR" b="0" i="0" u="none" strike="noStrike" baseline="0" dirty="0" smtClean="0">
                <a:latin typeface="+mj-lt"/>
              </a:rPr>
              <a:t> : perte d’eau (jusqu’ 1 à 3l) et </a:t>
            </a:r>
            <a:r>
              <a:rPr lang="fr-FR" b="0" i="0" u="none" strike="noStrike" baseline="0" dirty="0" smtClean="0">
                <a:solidFill>
                  <a:srgbClr val="FFFF00"/>
                </a:solidFill>
                <a:latin typeface="+mj-lt"/>
              </a:rPr>
              <a:t>une perte de Na+</a:t>
            </a:r>
            <a:r>
              <a:rPr lang="fr-FR" b="0" i="0" u="none" strike="noStrike" dirty="0" smtClean="0">
                <a:solidFill>
                  <a:srgbClr val="FFFF00"/>
                </a:solidFill>
                <a:latin typeface="+mj-lt"/>
              </a:rPr>
              <a:t> et K+</a:t>
            </a:r>
            <a:endParaRPr lang="fr-FR" b="0" i="0" u="none" strike="noStrike" baseline="0" dirty="0" smtClean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                       </a:t>
            </a:r>
            <a:r>
              <a:rPr lang="fr-FR" sz="5200" dirty="0" smtClean="0">
                <a:solidFill>
                  <a:srgbClr val="FF0000"/>
                </a:solidFill>
                <a:latin typeface="+mj-lt"/>
              </a:rPr>
              <a:t>Aggravation de la DSH</a:t>
            </a:r>
            <a:endParaRPr lang="fr-FR" sz="5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Flèche droite 3"/>
          <p:cNvSpPr/>
          <p:nvPr/>
        </p:nvSpPr>
        <p:spPr bwMode="auto">
          <a:xfrm>
            <a:off x="1691680" y="5877272"/>
            <a:ext cx="1368152" cy="432048"/>
          </a:xfrm>
          <a:prstGeom prst="right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706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uages">
  <a:themeElements>
    <a:clrScheme name="Nuag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ag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ag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ag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ag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3038</Words>
  <Application>Microsoft Office PowerPoint</Application>
  <PresentationFormat>Affichage à l'écran (4:3)</PresentationFormat>
  <Paragraphs>472</Paragraphs>
  <Slides>58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58</vt:i4>
      </vt:variant>
    </vt:vector>
  </HeadingPairs>
  <TitlesOfParts>
    <vt:vector size="63" baseType="lpstr">
      <vt:lpstr>Bleu électrique</vt:lpstr>
      <vt:lpstr>1_Bleu électrique</vt:lpstr>
      <vt:lpstr>2_Bleu électrique</vt:lpstr>
      <vt:lpstr>3_Bleu électrique</vt:lpstr>
      <vt:lpstr>Nuages</vt:lpstr>
      <vt:lpstr>LES COMPLICATIONS AIGUËS DU DABETE</vt:lpstr>
      <vt:lpstr>Diapositive 2</vt:lpstr>
      <vt:lpstr>Diapositive 3</vt:lpstr>
      <vt:lpstr>DÉFINITION</vt:lpstr>
      <vt:lpstr>« LE COMA » ACIDO-CETOSIQUE</vt:lpstr>
      <vt:lpstr>FACTEURS  DÉCLENCHANTS-TERRAIN</vt:lpstr>
      <vt:lpstr>Diapositive 7</vt:lpstr>
      <vt:lpstr>PHYSIOPATHOLOGIE-MECANISME</vt:lpstr>
      <vt:lpstr>PHYSIOPATHOLOGIE-  MECANISME</vt:lpstr>
      <vt:lpstr>PHYSIOPATHOLOGIE-MECANISME</vt:lpstr>
      <vt:lpstr>Diapositive 11</vt:lpstr>
      <vt:lpstr>Diapositive 12</vt:lpstr>
      <vt:lpstr>CLINIQUE</vt:lpstr>
      <vt:lpstr>Diapositive 14</vt:lpstr>
      <vt:lpstr>PARACLINIQUE</vt:lpstr>
      <vt:lpstr>CRITERES DE GRAVITE</vt:lpstr>
      <vt:lpstr>PRISE EN CHARGE</vt:lpstr>
      <vt:lpstr>Diapositive 18</vt:lpstr>
      <vt:lpstr>Diapositive 19</vt:lpstr>
      <vt:lpstr>INSULINOTHERAPIE</vt:lpstr>
      <vt:lpstr>REHYDRATATION </vt:lpstr>
      <vt:lpstr>MESURES ASSOCIEES (kaliétherapie++)</vt:lpstr>
      <vt:lpstr>Diapositive 23</vt:lpstr>
      <vt:lpstr>Diapositive 24</vt:lpstr>
      <vt:lpstr>Diapositive 25</vt:lpstr>
      <vt:lpstr>SURVEILLANCE</vt:lpstr>
      <vt:lpstr>PRONOSTIC</vt:lpstr>
      <vt:lpstr>Diapositive 28</vt:lpstr>
      <vt:lpstr>Diapositive 29</vt:lpstr>
      <vt:lpstr>DÉFINITION</vt:lpstr>
      <vt:lpstr>LE COMA HYPEROSMOLAIRE (diabétique)</vt:lpstr>
      <vt:lpstr>FACTEURS FAVORISANTS</vt:lpstr>
      <vt:lpstr>Diapositive 33</vt:lpstr>
      <vt:lpstr>PHYSIOPATHOLOGIE</vt:lpstr>
      <vt:lpstr>CLINIQUE</vt:lpstr>
      <vt:lpstr>Diapositive 36</vt:lpstr>
      <vt:lpstr>PARACLINIQUE</vt:lpstr>
      <vt:lpstr>FORMULES</vt:lpstr>
      <vt:lpstr>TRAITEMENT</vt:lpstr>
      <vt:lpstr>SURVEILLANCE</vt:lpstr>
      <vt:lpstr>Diapositive 41</vt:lpstr>
      <vt:lpstr>Diapositive 42</vt:lpstr>
      <vt:lpstr>CIRCONSTANCES DE SURVENUE </vt:lpstr>
      <vt:lpstr>CLINIQUE</vt:lpstr>
      <vt:lpstr>DIAGNOSTIC</vt:lpstr>
      <vt:lpstr>Diapositive 46</vt:lpstr>
      <vt:lpstr>Diapositive 47</vt:lpstr>
      <vt:lpstr>Diapositive 48</vt:lpstr>
      <vt:lpstr>Diapositive 49</vt:lpstr>
      <vt:lpstr>Diapositive 50</vt:lpstr>
      <vt:lpstr>GÉNÉRALITÉS</vt:lpstr>
      <vt:lpstr>PHYSIOPATHOLOGIE</vt:lpstr>
      <vt:lpstr>CLINIQUE</vt:lpstr>
      <vt:lpstr>BIOLOGIE</vt:lpstr>
      <vt:lpstr>TRAITEMENT</vt:lpstr>
      <vt:lpstr>L’ACIDOSE LACTIQUE</vt:lpstr>
      <vt:lpstr>CONCLUSION</vt:lpstr>
      <vt:lpstr>Conclusions générales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toshiba</cp:lastModifiedBy>
  <cp:revision>87</cp:revision>
  <dcterms:created xsi:type="dcterms:W3CDTF">2016-11-19T16:14:31Z</dcterms:created>
  <dcterms:modified xsi:type="dcterms:W3CDTF">2020-10-06T22:18:34Z</dcterms:modified>
</cp:coreProperties>
</file>