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6" r:id="rId2"/>
    <p:sldId id="257" r:id="rId3"/>
    <p:sldId id="258" r:id="rId4"/>
    <p:sldId id="259" r:id="rId5"/>
    <p:sldId id="260" r:id="rId6"/>
    <p:sldId id="268" r:id="rId7"/>
    <p:sldId id="261" r:id="rId8"/>
    <p:sldId id="386" r:id="rId9"/>
    <p:sldId id="387" r:id="rId10"/>
    <p:sldId id="388" r:id="rId11"/>
    <p:sldId id="276" r:id="rId12"/>
    <p:sldId id="277" r:id="rId13"/>
    <p:sldId id="273" r:id="rId14"/>
    <p:sldId id="278" r:id="rId15"/>
    <p:sldId id="279" r:id="rId16"/>
    <p:sldId id="287" r:id="rId17"/>
    <p:sldId id="271" r:id="rId18"/>
    <p:sldId id="347" r:id="rId19"/>
    <p:sldId id="349" r:id="rId20"/>
    <p:sldId id="348" r:id="rId21"/>
    <p:sldId id="281" r:id="rId22"/>
    <p:sldId id="290" r:id="rId23"/>
    <p:sldId id="291" r:id="rId24"/>
    <p:sldId id="293" r:id="rId25"/>
    <p:sldId id="305" r:id="rId26"/>
    <p:sldId id="306" r:id="rId27"/>
    <p:sldId id="353" r:id="rId28"/>
    <p:sldId id="350" r:id="rId29"/>
    <p:sldId id="298" r:id="rId30"/>
    <p:sldId id="352" r:id="rId31"/>
    <p:sldId id="280" r:id="rId32"/>
    <p:sldId id="307" r:id="rId33"/>
    <p:sldId id="308" r:id="rId34"/>
    <p:sldId id="389" r:id="rId35"/>
    <p:sldId id="309" r:id="rId36"/>
    <p:sldId id="310" r:id="rId37"/>
    <p:sldId id="355" r:id="rId38"/>
    <p:sldId id="356" r:id="rId39"/>
    <p:sldId id="361" r:id="rId40"/>
    <p:sldId id="357" r:id="rId41"/>
    <p:sldId id="358" r:id="rId42"/>
    <p:sldId id="295" r:id="rId43"/>
    <p:sldId id="359" r:id="rId44"/>
    <p:sldId id="360" r:id="rId45"/>
    <p:sldId id="395" r:id="rId46"/>
    <p:sldId id="344" r:id="rId47"/>
    <p:sldId id="345" r:id="rId48"/>
    <p:sldId id="296" r:id="rId49"/>
    <p:sldId id="346" r:id="rId50"/>
    <p:sldId id="376" r:id="rId51"/>
    <p:sldId id="378" r:id="rId52"/>
    <p:sldId id="381" r:id="rId53"/>
    <p:sldId id="382" r:id="rId54"/>
    <p:sldId id="384" r:id="rId55"/>
    <p:sldId id="391" r:id="rId56"/>
    <p:sldId id="392" r:id="rId57"/>
    <p:sldId id="351" r:id="rId58"/>
    <p:sldId id="322" r:id="rId59"/>
    <p:sldId id="339" r:id="rId60"/>
    <p:sldId id="394" r:id="rId61"/>
    <p:sldId id="315" r:id="rId62"/>
    <p:sldId id="316" r:id="rId63"/>
    <p:sldId id="318" r:id="rId64"/>
    <p:sldId id="319" r:id="rId65"/>
    <p:sldId id="320" r:id="rId66"/>
    <p:sldId id="288" r:id="rId6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93842" autoAdjust="0"/>
  </p:normalViewPr>
  <p:slideViewPr>
    <p:cSldViewPr snapToGrid="0">
      <p:cViewPr varScale="1">
        <p:scale>
          <a:sx n="63" d="100"/>
          <a:sy n="63" d="100"/>
        </p:scale>
        <p:origin x="8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1B2B4D-366F-47CF-87D6-D56EE0DC8F12}" type="datetimeFigureOut">
              <a:rPr lang="fr-FR" smtClean="0"/>
              <a:t>06/06/2021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77EA8-5846-482B-BC6D-F37A9CA4F338}" type="slidenum">
              <a:rPr lang="fr-FR" smtClean="0"/>
              <a:t>‹N°›</a:t>
            </a:fld>
            <a:endParaRPr lang="fr-FR"/>
          </a:p>
        </p:txBody>
      </p:sp>
    </p:spTree>
    <p:extLst>
      <p:ext uri="{BB962C8B-B14F-4D97-AF65-F5344CB8AC3E}">
        <p14:creationId xmlns:p14="http://schemas.microsoft.com/office/powerpoint/2010/main" val="2615199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indent="620713" algn="just" eaLnBrk="1" fontAlgn="auto" hangingPunct="1">
              <a:spcBef>
                <a:spcPts val="0"/>
              </a:spcBef>
              <a:spcAft>
                <a:spcPts val="0"/>
              </a:spcAft>
              <a:defRPr/>
            </a:pPr>
            <a:r>
              <a:rPr lang="fr-FR" sz="1200" dirty="0">
                <a:latin typeface="+mn-lt"/>
                <a:cs typeface="+mn-cs"/>
              </a:rPr>
              <a:t>Le DT2= multifactorielle : d’anomalie de la </a:t>
            </a:r>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7</a:t>
            </a:fld>
            <a:endParaRPr lang="fr-FR"/>
          </a:p>
        </p:txBody>
      </p:sp>
    </p:spTree>
    <p:extLst>
      <p:ext uri="{BB962C8B-B14F-4D97-AF65-F5344CB8AC3E}">
        <p14:creationId xmlns:p14="http://schemas.microsoft.com/office/powerpoint/2010/main" val="62743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69875" algn="just">
              <a:defRPr/>
            </a:pPr>
            <a:r>
              <a:rPr lang="fr-FR" sz="1200" dirty="0"/>
              <a:t>Activation des récepteurs PPAR-</a:t>
            </a:r>
            <a:r>
              <a:rPr lang="fr-FR" sz="1200" dirty="0">
                <a:sym typeface="Symbol"/>
              </a:rPr>
              <a:t> (</a:t>
            </a:r>
            <a:r>
              <a:rPr lang="fr-FR" sz="1200" dirty="0" err="1">
                <a:sym typeface="Symbol"/>
              </a:rPr>
              <a:t>peroxisime</a:t>
            </a:r>
            <a:r>
              <a:rPr lang="fr-FR" sz="1200" dirty="0">
                <a:sym typeface="Symbol"/>
              </a:rPr>
              <a:t> </a:t>
            </a:r>
            <a:r>
              <a:rPr lang="fr-FR" sz="1200" dirty="0" err="1">
                <a:sym typeface="Symbol"/>
              </a:rPr>
              <a:t>proliferator</a:t>
            </a:r>
            <a:r>
              <a:rPr lang="fr-FR" sz="1200" dirty="0">
                <a:sym typeface="Symbol"/>
              </a:rPr>
              <a:t> </a:t>
            </a:r>
            <a:r>
              <a:rPr lang="fr-FR" sz="1200" dirty="0" err="1">
                <a:sym typeface="Symbol"/>
              </a:rPr>
              <a:t>activated</a:t>
            </a:r>
            <a:r>
              <a:rPr lang="fr-FR" sz="1200" dirty="0">
                <a:sym typeface="Symbol"/>
              </a:rPr>
              <a:t> </a:t>
            </a:r>
            <a:r>
              <a:rPr lang="fr-FR" sz="1200" dirty="0" err="1">
                <a:sym typeface="Symbol"/>
              </a:rPr>
              <a:t>receptor</a:t>
            </a:r>
            <a:r>
              <a:rPr lang="fr-FR" sz="1200" dirty="0">
                <a:sym typeface="Symbol"/>
              </a:rPr>
              <a:t>- ).</a:t>
            </a:r>
          </a:p>
          <a:p>
            <a:pPr marL="269875" algn="just">
              <a:defRPr/>
            </a:pPr>
            <a:r>
              <a:rPr lang="fr-FR" sz="1200" dirty="0">
                <a:sym typeface="Symbol"/>
              </a:rPr>
              <a:t>Augmente la sensibilité musculaire et </a:t>
            </a:r>
            <a:r>
              <a:rPr lang="fr-FR" sz="1200" dirty="0" err="1">
                <a:sym typeface="Symbol"/>
              </a:rPr>
              <a:t>hépatqiue</a:t>
            </a:r>
            <a:r>
              <a:rPr lang="fr-FR" sz="1200" dirty="0">
                <a:sym typeface="Symbol"/>
              </a:rPr>
              <a:t> à l’insuline en agissant sur le tissu adipeux</a:t>
            </a:r>
          </a:p>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36</a:t>
            </a:fld>
            <a:endParaRPr lang="fr-FR"/>
          </a:p>
        </p:txBody>
      </p:sp>
    </p:spTree>
    <p:extLst>
      <p:ext uri="{BB962C8B-B14F-4D97-AF65-F5344CB8AC3E}">
        <p14:creationId xmlns:p14="http://schemas.microsoft.com/office/powerpoint/2010/main" val="2779129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sequences of </a:t>
            </a:r>
            <a:r>
              <a:rPr lang="en-US" sz="1200" b="0" i="0" u="none" strike="noStrike" kern="1200" baseline="0" dirty="0" err="1">
                <a:solidFill>
                  <a:schemeClr val="tx1"/>
                </a:solidFill>
                <a:latin typeface="+mn-lt"/>
                <a:ea typeface="+mn-ea"/>
                <a:cs typeface="+mn-cs"/>
              </a:rPr>
              <a:t>antihyperglycemic</a:t>
            </a:r>
            <a:r>
              <a:rPr lang="en-US" sz="1200" b="0" i="0" u="none" strike="noStrike" kern="1200" baseline="0" dirty="0">
                <a:solidFill>
                  <a:schemeClr val="tx1"/>
                </a:solidFill>
                <a:latin typeface="+mn-lt"/>
                <a:ea typeface="+mn-ea"/>
                <a:cs typeface="+mn-cs"/>
              </a:rPr>
              <a:t> therapy for patients with type 2 diabetes are displayed, the usual transition being vertical, from top to bottom (although horizontal movement within therapy stages is also possible, depending on the circumstances). The figure denotes relative glucose lowering efficacy, risk of hypoglycemia, effect on body weight, other side effects and approximate relative cost for each drug class.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most patients, begin with lifestyle changes; metformin </a:t>
            </a:r>
            <a:r>
              <a:rPr lang="en-US" sz="1200" b="0" i="0" u="none" strike="noStrike" kern="1200" baseline="0" dirty="0" err="1">
                <a:solidFill>
                  <a:schemeClr val="tx1"/>
                </a:solidFill>
                <a:latin typeface="+mn-lt"/>
                <a:ea typeface="+mn-ea"/>
                <a:cs typeface="+mn-cs"/>
              </a:rPr>
              <a:t>monotherapy</a:t>
            </a:r>
            <a:r>
              <a:rPr lang="en-US" sz="1200" b="0" i="0" u="none" strike="noStrike" kern="1200" baseline="0" dirty="0">
                <a:solidFill>
                  <a:schemeClr val="tx1"/>
                </a:solidFill>
                <a:latin typeface="+mn-lt"/>
                <a:ea typeface="+mn-ea"/>
                <a:cs typeface="+mn-cs"/>
              </a:rPr>
              <a:t> is added at, or soon after, diagnosis, unless there are contraindications. </a:t>
            </a:r>
          </a:p>
        </p:txBody>
      </p:sp>
      <p:sp>
        <p:nvSpPr>
          <p:cNvPr id="4" name="Slide Number Placeholder 3"/>
          <p:cNvSpPr>
            <a:spLocks noGrp="1"/>
          </p:cNvSpPr>
          <p:nvPr>
            <p:ph type="sldNum" sz="quarter" idx="10"/>
          </p:nvPr>
        </p:nvSpPr>
        <p:spPr/>
        <p:txBody>
          <a:bodyPr/>
          <a:lstStyle/>
          <a:p>
            <a:fld id="{6908E522-90D2-7F42-B56B-7A012DF25694}" type="slidenum">
              <a:rPr lang="en-US" smtClean="0"/>
              <a:t>61</a:t>
            </a:fld>
            <a:endParaRPr lang="en-US"/>
          </a:p>
        </p:txBody>
      </p:sp>
    </p:spTree>
    <p:extLst>
      <p:ext uri="{BB962C8B-B14F-4D97-AF65-F5344CB8AC3E}">
        <p14:creationId xmlns:p14="http://schemas.microsoft.com/office/powerpoint/2010/main" val="3947933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latin typeface="+mn-lt"/>
                <a:ea typeface="ＭＳ Ｐゴシック" charset="-128"/>
                <a:cs typeface="ＭＳ Ｐゴシック" charset="-128"/>
              </a:rPr>
              <a:t>If the A1c target is not achieved after ~3 months, there is no clearly</a:t>
            </a:r>
            <a:r>
              <a:rPr lang="en-US" sz="1200" kern="1200" baseline="0" dirty="0">
                <a:solidFill>
                  <a:schemeClr val="tx1"/>
                </a:solidFill>
                <a:latin typeface="+mn-lt"/>
                <a:ea typeface="ＭＳ Ｐゴシック" charset="-128"/>
                <a:cs typeface="ＭＳ Ｐゴシック" charset="-128"/>
              </a:rPr>
              <a:t> preferred second agent after metformin. Each drug has its advantages and disadvantages, and what might be best for one patient may not be so for the next.  In general, the clinician should c</a:t>
            </a:r>
            <a:r>
              <a:rPr lang="en-US" sz="1200" kern="1200" dirty="0">
                <a:solidFill>
                  <a:schemeClr val="tx1"/>
                </a:solidFill>
                <a:latin typeface="+mn-lt"/>
                <a:ea typeface="ＭＳ Ｐゴシック" charset="-128"/>
                <a:cs typeface="ＭＳ Ｐゴシック" charset="-128"/>
              </a:rPr>
              <a:t>onsider one of 6 treatment options combined with metformin (i.e., dual combination): a sulfonylurea, TZD, DPP-4 inhibitor, SLGT2 inhibitor,</a:t>
            </a:r>
            <a:r>
              <a:rPr lang="en-US" sz="1200" kern="1200" baseline="0" dirty="0">
                <a:solidFill>
                  <a:schemeClr val="tx1"/>
                </a:solidFill>
                <a:latin typeface="+mn-lt"/>
                <a:ea typeface="ＭＳ Ｐゴシック" charset="-128"/>
                <a:cs typeface="ＭＳ Ｐゴシック" charset="-128"/>
              </a:rPr>
              <a:t> </a:t>
            </a:r>
            <a:r>
              <a:rPr lang="en-US" sz="1200" kern="1200" dirty="0">
                <a:solidFill>
                  <a:schemeClr val="tx1"/>
                </a:solidFill>
                <a:latin typeface="+mn-lt"/>
                <a:ea typeface="ＭＳ Ｐゴシック" charset="-128"/>
                <a:cs typeface="ＭＳ Ｐゴシック" charset="-128"/>
              </a:rPr>
              <a:t>GLP-1 receptor agonist or basal insulin.  The major update to this figure from 2012 is the inclusion of the SGLT2</a:t>
            </a:r>
            <a:r>
              <a:rPr lang="en-US" sz="1200" kern="1200" baseline="0" dirty="0">
                <a:solidFill>
                  <a:schemeClr val="tx1"/>
                </a:solidFill>
                <a:latin typeface="+mn-lt"/>
                <a:ea typeface="ＭＳ Ｐゴシック" charset="-128"/>
                <a:cs typeface="ＭＳ Ｐゴシック" charset="-128"/>
              </a:rPr>
              <a:t> inhibitors.</a:t>
            </a:r>
            <a:endParaRPr lang="en-US" sz="1200" kern="1200" dirty="0">
              <a:solidFill>
                <a:schemeClr val="tx1"/>
              </a:solidFill>
              <a:latin typeface="+mn-lt"/>
              <a:ea typeface="ＭＳ Ｐゴシック" charset="-128"/>
              <a:cs typeface="ＭＳ Ｐゴシック" charset="-128"/>
            </a:endParaRPr>
          </a:p>
          <a:p>
            <a:pPr lvl="0"/>
            <a:endParaRPr lang="en-US" sz="1200" kern="1200" dirty="0">
              <a:solidFill>
                <a:schemeClr val="tx1"/>
              </a:solidFill>
              <a:latin typeface="+mn-lt"/>
              <a:ea typeface="ＭＳ Ｐゴシック" charset="-128"/>
              <a:cs typeface="ＭＳ Ｐゴシック" charset="-128"/>
            </a:endParaRPr>
          </a:p>
          <a:p>
            <a:pPr lvl="0"/>
            <a:r>
              <a:rPr lang="en-US" sz="1200" kern="1200" dirty="0">
                <a:solidFill>
                  <a:schemeClr val="tx1"/>
                </a:solidFill>
                <a:latin typeface="+mn-lt"/>
                <a:ea typeface="ＭＳ Ｐゴシック" charset="-128"/>
                <a:cs typeface="ＭＳ Ｐゴシック" charset="-128"/>
              </a:rPr>
              <a:t>Note that the order in the chart is determined by historical introduction and</a:t>
            </a:r>
            <a:r>
              <a:rPr lang="en-US" sz="1200" kern="1200" baseline="0" dirty="0">
                <a:solidFill>
                  <a:schemeClr val="tx1"/>
                </a:solidFill>
                <a:latin typeface="+mn-lt"/>
                <a:ea typeface="ＭＳ Ｐゴシック" charset="-128"/>
                <a:cs typeface="ＭＳ Ｐゴシック" charset="-128"/>
              </a:rPr>
              <a:t> r</a:t>
            </a:r>
            <a:r>
              <a:rPr lang="en-US" sz="1200" kern="1200" dirty="0">
                <a:solidFill>
                  <a:schemeClr val="tx1"/>
                </a:solidFill>
                <a:latin typeface="+mn-lt"/>
                <a:ea typeface="ＭＳ Ｐゴシック" charset="-128"/>
                <a:cs typeface="ＭＳ Ｐゴシック" charset="-128"/>
              </a:rPr>
              <a:t>oute of administration and is not meant to imply any specific preference.</a:t>
            </a:r>
            <a:r>
              <a:rPr lang="en-US" sz="1200" kern="1200" baseline="0" dirty="0">
                <a:solidFill>
                  <a:schemeClr val="tx1"/>
                </a:solidFill>
                <a:latin typeface="+mn-lt"/>
                <a:ea typeface="ＭＳ Ｐゴシック" charset="-128"/>
                <a:cs typeface="ＭＳ Ｐゴシック" charset="-128"/>
              </a:rPr>
              <a:t> </a:t>
            </a:r>
            <a:r>
              <a:rPr lang="en-US" sz="1200" kern="1200" dirty="0">
                <a:solidFill>
                  <a:schemeClr val="tx1"/>
                </a:solidFill>
                <a:latin typeface="+mn-lt"/>
                <a:ea typeface="ＭＳ Ｐゴシック" charset="-128"/>
                <a:cs typeface="ＭＳ Ｐゴシック" charset="-128"/>
              </a:rPr>
              <a:t>Choice is based on patient and drug characteristics, with the over-riding goal of improving glycemic control while minimizing side effects, especially hypoglycemia. Shared decision-making with the patient may help in the selection of therapeutic options.</a:t>
            </a:r>
          </a:p>
          <a:p>
            <a:pPr lvl="0"/>
            <a:endParaRPr lang="en-US" sz="1200" kern="1200" dirty="0">
              <a:solidFill>
                <a:schemeClr val="tx1"/>
              </a:solidFill>
              <a:latin typeface="+mn-lt"/>
              <a:ea typeface="ＭＳ Ｐゴシック" charset="-128"/>
              <a:cs typeface="ＭＳ Ｐゴシック" charset="-128"/>
            </a:endParaRPr>
          </a:p>
          <a:p>
            <a:pPr lvl="0"/>
            <a:r>
              <a:rPr lang="en-US" sz="1200" kern="1200" dirty="0">
                <a:solidFill>
                  <a:schemeClr val="tx1"/>
                </a:solidFill>
                <a:latin typeface="+mn-lt"/>
                <a:ea typeface="ＭＳ Ｐゴシック" charset="-128"/>
                <a:cs typeface="ＭＳ Ｐゴシック" charset="-128"/>
              </a:rPr>
              <a:t>Rapid-acting </a:t>
            </a:r>
            <a:r>
              <a:rPr lang="en-US" sz="1200" kern="1200" dirty="0" err="1">
                <a:solidFill>
                  <a:schemeClr val="tx1"/>
                </a:solidFill>
                <a:latin typeface="+mn-lt"/>
                <a:ea typeface="ＭＳ Ｐゴシック" charset="-128"/>
                <a:cs typeface="ＭＳ Ｐゴシック" charset="-128"/>
              </a:rPr>
              <a:t>secretagogues</a:t>
            </a:r>
            <a:r>
              <a:rPr lang="en-US" sz="1200" kern="1200" dirty="0">
                <a:solidFill>
                  <a:schemeClr val="tx1"/>
                </a:solidFill>
                <a:latin typeface="+mn-lt"/>
                <a:ea typeface="ＭＳ Ｐゴシック" charset="-128"/>
                <a:cs typeface="ＭＳ Ｐゴシック" charset="-128"/>
              </a:rPr>
              <a:t> (</a:t>
            </a:r>
            <a:r>
              <a:rPr lang="en-US" sz="1200" kern="1200" dirty="0" err="1">
                <a:solidFill>
                  <a:schemeClr val="tx1"/>
                </a:solidFill>
                <a:latin typeface="+mn-lt"/>
                <a:ea typeface="ＭＳ Ｐゴシック" charset="-128"/>
                <a:cs typeface="ＭＳ Ｐゴシック" charset="-128"/>
              </a:rPr>
              <a:t>meglitinides</a:t>
            </a:r>
            <a:r>
              <a:rPr lang="en-US" sz="1200" kern="1200" dirty="0">
                <a:solidFill>
                  <a:schemeClr val="tx1"/>
                </a:solidFill>
                <a:latin typeface="+mn-lt"/>
                <a:ea typeface="ＭＳ Ｐゴシック" charset="-128"/>
                <a:cs typeface="ＭＳ Ｐゴシック" charset="-128"/>
              </a:rPr>
              <a:t>) may be used in place of sulfonylureas. Consider these in patients with irregular meal schedules or who develop late postprandial hypoglycemia on sulfonylureas. </a:t>
            </a:r>
            <a:r>
              <a:rPr lang="en-US" sz="1200" kern="1200" baseline="0" dirty="0">
                <a:solidFill>
                  <a:schemeClr val="tx1"/>
                </a:solidFill>
                <a:latin typeface="+mn-lt"/>
                <a:ea typeface="ＭＳ Ｐゴシック" charset="-128"/>
                <a:cs typeface="ＭＳ Ｐゴシック" charset="-128"/>
              </a:rPr>
              <a:t> </a:t>
            </a:r>
            <a:r>
              <a:rPr lang="en-US" sz="1200" kern="1200" dirty="0">
                <a:solidFill>
                  <a:schemeClr val="tx1"/>
                </a:solidFill>
                <a:latin typeface="+mn-lt"/>
                <a:ea typeface="ＭＳ Ｐゴシック" charset="-128"/>
                <a:cs typeface="ＭＳ Ｐゴシック" charset="-128"/>
              </a:rPr>
              <a:t>Other drugs not shown (α-</a:t>
            </a:r>
            <a:r>
              <a:rPr lang="en-US" sz="1200" kern="1200" dirty="0" err="1">
                <a:solidFill>
                  <a:schemeClr val="tx1"/>
                </a:solidFill>
                <a:latin typeface="+mn-lt"/>
                <a:ea typeface="ＭＳ Ｐゴシック" charset="-128"/>
                <a:cs typeface="ＭＳ Ｐゴシック" charset="-128"/>
              </a:rPr>
              <a:t>glucosidase</a:t>
            </a:r>
            <a:r>
              <a:rPr lang="en-US" sz="1200" kern="1200" dirty="0">
                <a:solidFill>
                  <a:schemeClr val="tx1"/>
                </a:solidFill>
                <a:latin typeface="+mn-lt"/>
                <a:ea typeface="ＭＳ Ｐゴシック" charset="-128"/>
                <a:cs typeface="ＭＳ Ｐゴシック" charset="-128"/>
              </a:rPr>
              <a:t> inhibitors, </a:t>
            </a:r>
            <a:r>
              <a:rPr lang="en-US" sz="1200" kern="1200" dirty="0" err="1">
                <a:solidFill>
                  <a:schemeClr val="tx1"/>
                </a:solidFill>
                <a:latin typeface="+mn-lt"/>
                <a:ea typeface="ＭＳ Ｐゴシック" charset="-128"/>
                <a:cs typeface="ＭＳ Ｐゴシック" charset="-128"/>
              </a:rPr>
              <a:t>colesevelam</a:t>
            </a:r>
            <a:r>
              <a:rPr lang="en-US" sz="1200" kern="1200" dirty="0">
                <a:solidFill>
                  <a:schemeClr val="tx1"/>
                </a:solidFill>
                <a:latin typeface="+mn-lt"/>
                <a:ea typeface="ＭＳ Ｐゴシック" charset="-128"/>
                <a:cs typeface="ＭＳ Ｐゴシック" charset="-128"/>
              </a:rPr>
              <a:t>, dopamine agonists, </a:t>
            </a:r>
            <a:r>
              <a:rPr lang="en-US" sz="1200" kern="1200" dirty="0" err="1">
                <a:solidFill>
                  <a:schemeClr val="tx1"/>
                </a:solidFill>
                <a:latin typeface="+mn-lt"/>
                <a:ea typeface="ＭＳ Ｐゴシック" charset="-128"/>
                <a:cs typeface="ＭＳ Ｐゴシック" charset="-128"/>
              </a:rPr>
              <a:t>pramlintide</a:t>
            </a:r>
            <a:r>
              <a:rPr lang="en-US" sz="1200" kern="1200" dirty="0">
                <a:solidFill>
                  <a:schemeClr val="tx1"/>
                </a:solidFill>
                <a:latin typeface="+mn-lt"/>
                <a:ea typeface="ＭＳ Ｐゴシック" charset="-128"/>
                <a:cs typeface="ＭＳ Ｐゴシック" charset="-128"/>
              </a:rPr>
              <a:t>) may be used where available in selected patients but have modest efficacy and/or limiting side effects.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62</a:t>
            </a:fld>
            <a:endParaRPr lang="en-US"/>
          </a:p>
        </p:txBody>
      </p:sp>
    </p:spTree>
    <p:extLst>
      <p:ext uri="{BB962C8B-B14F-4D97-AF65-F5344CB8AC3E}">
        <p14:creationId xmlns:p14="http://schemas.microsoft.com/office/powerpoint/2010/main" val="2641885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Previously, when combinations of multiple oral agents (i.e., up to triple combination therapy) were no longer effective at controlling blood glucose, insulin was typically added, initially as a single injection of basal insulin. If this was or became ineffective in controlling HbA1c, post-prandial hyperglycemia was usually to blame. Adding several injections of rapid-acting insulin analogues (‘basal-bolus’ insulin therapy) would be the next step to control meal time glycemic excursions. Over the past several years, there has been increasing evidence that the combination of basal insulin with a GLP-1 receptor agonist may provide equal glucose lowering effect as up to 3 injections of meal time insulin, yet with weight loss instead of weight gain, and with less hypoglycemia.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updated figure therefore underscores the potential value of this specific combination. It should be considered in patients who appear to need more than basal insulin, with or without oral agents. In those patients who do not respond adequately to the addition of a GLP-1 receptor agonist to basal insulin, the “basal–bolus” insulin strategy should be used instead (or twice daily premixed insulin.)  In selected patients at this stage of disease, the addition of an SGLT2 inhibitor may further improve control and reduce the amount of insulin required. This is particularly an issue when large doses of insulin are required in obese, highly insulin-resistant patients. Another, older, option, the addition of a TZD (usually pioglitazone), also has an insulin-sparing effect and may also reduce HbA1c, albeit at the expense of weight gain, edema, and increased heart failure risk.</a:t>
            </a:r>
            <a:endParaRPr lang="en-US" sz="1200" b="0" i="0" u="none" kern="1200" dirty="0">
              <a:solidFill>
                <a:schemeClr val="tx1"/>
              </a:solidFill>
              <a:latin typeface="+mn-lt"/>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63</a:t>
            </a:fld>
            <a:endParaRPr lang="en-US"/>
          </a:p>
        </p:txBody>
      </p:sp>
    </p:spTree>
    <p:extLst>
      <p:ext uri="{BB962C8B-B14F-4D97-AF65-F5344CB8AC3E}">
        <p14:creationId xmlns:p14="http://schemas.microsoft.com/office/powerpoint/2010/main" val="13388903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 patients intolerant of, or with contraindications to metformin, consider initial drug from other classes depicted under </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Dual therapy</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and proceed accordingly. In this circumstance, while published trials are generally lacking, it is reasonable to consider three-drug combinations that do not include metformin. </a:t>
            </a:r>
          </a:p>
          <a:p>
            <a:pPr lvl="0"/>
            <a:endParaRPr lang="en-US" sz="1200" kern="1200" dirty="0">
              <a:solidFill>
                <a:schemeClr val="tx1"/>
              </a:solidFill>
              <a:latin typeface="+mn-lt"/>
              <a:ea typeface="ＭＳ Ｐゴシック" charset="-128"/>
              <a:cs typeface="ＭＳ Ｐゴシック" charset="-128"/>
            </a:endParaRPr>
          </a:p>
          <a:p>
            <a:pPr marL="0" marR="0" lvl="0" indent="0" algn="l" defTabSz="455613"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mn-lt"/>
                <a:ea typeface="ＭＳ Ｐゴシック" charset="-128"/>
                <a:cs typeface="ＭＳ Ｐゴシック" charset="-128"/>
              </a:rPr>
              <a:t>Consider starting with 2-drug combinations in patients with very high HbA1c (e.g. ≥9%)</a:t>
            </a:r>
            <a:r>
              <a:rPr lang="en-US" sz="1200" kern="1200" baseline="0" dirty="0">
                <a:solidFill>
                  <a:schemeClr val="tx1"/>
                </a:solidFill>
                <a:latin typeface="+mn-lt"/>
                <a:ea typeface="ＭＳ Ｐゴシック" charset="-128"/>
                <a:cs typeface="ＭＳ Ｐゴシック" charset="-128"/>
              </a:rPr>
              <a:t> to achieve control more rapidly (although a step-wise approach will eventually the patient to target as well.)</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Insulin has the advantage of being effective where other agents may not be and should be considered a part of any combination regimen when hyperglycemia is severe, especially if the patient is symptomatic or if any catabolic features (weight loss, any ketosis) are evident. Consider initiating combination injectable therapy with insulin when blood glucose is </a:t>
            </a:r>
            <a:r>
              <a:rPr lang="en-US" sz="1200" b="0" i="0" u="sng"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300</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350 mg/</a:t>
            </a:r>
            <a:r>
              <a:rPr lang="en-US" sz="1200" b="0" i="0" u="none" strike="noStrike" kern="1200" baseline="0" dirty="0" err="1">
                <a:solidFill>
                  <a:schemeClr val="tx1"/>
                </a:solidFill>
                <a:latin typeface="+mn-lt"/>
                <a:ea typeface="+mn-ea"/>
                <a:cs typeface="+mn-cs"/>
              </a:rPr>
              <a:t>dL</a:t>
            </a:r>
            <a:r>
              <a:rPr lang="en-US" sz="1200" b="0" i="0" u="none" strike="noStrike" kern="1200" baseline="0" dirty="0">
                <a:solidFill>
                  <a:schemeClr val="tx1"/>
                </a:solidFill>
                <a:latin typeface="+mn-lt"/>
                <a:ea typeface="+mn-ea"/>
                <a:cs typeface="+mn-cs"/>
              </a:rPr>
              <a:t> (</a:t>
            </a:r>
            <a:r>
              <a:rPr lang="en-US" sz="1200" b="0" i="0" u="sng"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16.7</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19.4 mmol/L) and/or HbA1c </a:t>
            </a:r>
            <a:r>
              <a:rPr lang="en-US" sz="1200" b="0" i="0" u="sng" strike="noStrike" kern="1200" baseline="0" dirty="0">
                <a:solidFill>
                  <a:schemeClr val="tx1"/>
                </a:solidFill>
                <a:latin typeface="+mn-lt"/>
                <a:ea typeface="+mn-ea"/>
                <a:cs typeface="+mn-cs"/>
              </a:rPr>
              <a:t>&gt;</a:t>
            </a:r>
            <a:r>
              <a:rPr lang="en-US" sz="1200" b="0" i="0" u="none" strike="noStrike" kern="1200" baseline="0" dirty="0">
                <a:solidFill>
                  <a:schemeClr val="tx1"/>
                </a:solidFill>
                <a:latin typeface="+mn-lt"/>
                <a:ea typeface="+mn-ea"/>
                <a:cs typeface="+mn-cs"/>
              </a:rPr>
              <a:t>10</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12%. Potentially, as the patient</a:t>
            </a:r>
            <a:r>
              <a:rPr lang="en-US" sz="1200" b="1"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s glucose toxicity resolves, the regimen can be subsequently simplified.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64</a:t>
            </a:fld>
            <a:endParaRPr lang="en-US"/>
          </a:p>
        </p:txBody>
      </p:sp>
    </p:spTree>
    <p:extLst>
      <p:ext uri="{BB962C8B-B14F-4D97-AF65-F5344CB8AC3E}">
        <p14:creationId xmlns:p14="http://schemas.microsoft.com/office/powerpoint/2010/main" val="1571729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mn-lt"/>
                <a:ea typeface="ＭＳ Ｐゴシック" charset="-128"/>
                <a:cs typeface="ＭＳ Ｐゴシック" charset="-128"/>
              </a:rPr>
              <a:t>Basal insulin alone is usually the optimal initial regimen, beginning at 0.1-0.2 U/kg body weight, depending on the degree of hyperglycemia. It is usually prescribed in conjunction with 1-2 non-insulin agents,</a:t>
            </a:r>
            <a:r>
              <a:rPr lang="en-US" sz="1200" b="0" kern="1200" baseline="0" dirty="0">
                <a:solidFill>
                  <a:schemeClr val="tx1"/>
                </a:solidFill>
                <a:latin typeface="+mn-lt"/>
                <a:ea typeface="ＭＳ Ｐゴシック" charset="-128"/>
                <a:cs typeface="ＭＳ Ｐゴシック" charset="-128"/>
              </a:rPr>
              <a:t> </a:t>
            </a:r>
            <a:r>
              <a:rPr lang="en-US" sz="1200" b="0" kern="1200" dirty="0">
                <a:solidFill>
                  <a:schemeClr val="tx1"/>
                </a:solidFill>
                <a:latin typeface="+mn-lt"/>
                <a:ea typeface="ＭＳ Ｐゴシック" charset="-128"/>
                <a:cs typeface="ＭＳ Ｐゴシック" charset="-128"/>
              </a:rPr>
              <a:t>although insulin </a:t>
            </a:r>
            <a:r>
              <a:rPr lang="en-US" sz="1200" b="0" kern="1200" dirty="0" err="1">
                <a:solidFill>
                  <a:schemeClr val="tx1"/>
                </a:solidFill>
                <a:latin typeface="+mn-lt"/>
                <a:ea typeface="ＭＳ Ｐゴシック" charset="-128"/>
                <a:cs typeface="ＭＳ Ｐゴシック" charset="-128"/>
              </a:rPr>
              <a:t>secretagogues</a:t>
            </a:r>
            <a:r>
              <a:rPr lang="en-US" sz="1200" b="0" kern="1200" dirty="0">
                <a:solidFill>
                  <a:schemeClr val="tx1"/>
                </a:solidFill>
                <a:latin typeface="+mn-lt"/>
                <a:ea typeface="ＭＳ Ｐゴシック" charset="-128"/>
                <a:cs typeface="ＭＳ Ｐゴシック" charset="-128"/>
              </a:rPr>
              <a:t> (sulfonylureas, </a:t>
            </a:r>
            <a:r>
              <a:rPr lang="en-US" sz="1200" b="0" kern="1200" dirty="0" err="1">
                <a:solidFill>
                  <a:schemeClr val="tx1"/>
                </a:solidFill>
                <a:latin typeface="+mn-lt"/>
                <a:ea typeface="ＭＳ Ｐゴシック" charset="-128"/>
                <a:cs typeface="ＭＳ Ｐゴシック" charset="-128"/>
              </a:rPr>
              <a:t>meglitinides</a:t>
            </a:r>
            <a:r>
              <a:rPr lang="en-US" sz="1200" b="0" kern="1200" dirty="0">
                <a:solidFill>
                  <a:schemeClr val="tx1"/>
                </a:solidFill>
                <a:latin typeface="+mn-lt"/>
                <a:ea typeface="ＭＳ Ｐゴシック" charset="-128"/>
                <a:cs typeface="ＭＳ Ｐゴシック" charset="-128"/>
              </a:rPr>
              <a:t>) are typically stopped once more complex regimens beyond basal insulin are utilized. </a:t>
            </a:r>
          </a:p>
          <a:p>
            <a:pPr marL="0" marR="0" indent="0" algn="l" defTabSz="455613"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mn-lt"/>
                <a:ea typeface="ＭＳ Ｐゴシック" charset="-128"/>
                <a:cs typeface="ＭＳ Ｐゴシック" charset="-128"/>
              </a:rPr>
              <a:t>In patients still not at target after basal insulin has been adequately</a:t>
            </a:r>
            <a:r>
              <a:rPr lang="en-US" sz="1200" b="0" kern="1200" baseline="0" dirty="0">
                <a:solidFill>
                  <a:schemeClr val="tx1"/>
                </a:solidFill>
                <a:latin typeface="+mn-lt"/>
                <a:ea typeface="ＭＳ Ｐゴシック" charset="-128"/>
                <a:cs typeface="ＭＳ Ｐゴシック" charset="-128"/>
              </a:rPr>
              <a:t> titrated, </a:t>
            </a:r>
            <a:r>
              <a:rPr lang="en-US" sz="1200" b="0" kern="1200" dirty="0">
                <a:solidFill>
                  <a:schemeClr val="tx1"/>
                </a:solidFill>
                <a:latin typeface="+mn-lt"/>
                <a:ea typeface="ＭＳ Ｐゴシック" charset="-128"/>
                <a:cs typeface="ＭＳ Ｐゴシック" charset="-128"/>
              </a:rPr>
              <a:t>and the patient is willing to take &gt;1 injections,</a:t>
            </a:r>
            <a:r>
              <a:rPr lang="en-US" sz="1200" b="0" kern="1200" baseline="0" dirty="0">
                <a:solidFill>
                  <a:schemeClr val="tx1"/>
                </a:solidFill>
                <a:latin typeface="+mn-lt"/>
                <a:ea typeface="ＭＳ Ｐゴシック" charset="-128"/>
                <a:cs typeface="ＭＳ Ｐゴシック" charset="-128"/>
              </a:rPr>
              <a:t> there are several options. First, consider GLP-1 receptor agonists (see Fig. 2). The combination of basal insulin + GLP-1RA is becoming well established after several studies confirmed its efficacy on par with more complex multi-dose insulin regimens, but with less hypoglycemia and with weight loss instead of weight gain.  If such an approach is not possible or has been tried and proven unsuccessful, there are 3 possible advanced insulin regimens:</a:t>
            </a:r>
          </a:p>
          <a:p>
            <a:pPr marL="0" marR="0" indent="0" algn="l" defTabSz="455613" rtl="0" eaLnBrk="0" fontAlgn="base" latinLnBrk="0" hangingPunct="0">
              <a:lnSpc>
                <a:spcPct val="100000"/>
              </a:lnSpc>
              <a:spcBef>
                <a:spcPct val="30000"/>
              </a:spcBef>
              <a:spcAft>
                <a:spcPct val="0"/>
              </a:spcAft>
              <a:buClrTx/>
              <a:buSzTx/>
              <a:buFontTx/>
              <a:buNone/>
              <a:tabLst/>
              <a:defRPr/>
            </a:pPr>
            <a:endParaRPr lang="en-US" sz="1200" b="0" kern="1200" baseline="0" dirty="0">
              <a:solidFill>
                <a:schemeClr val="tx1"/>
              </a:solidFill>
              <a:latin typeface="+mn-lt"/>
              <a:ea typeface="ＭＳ Ｐゴシック" charset="-128"/>
              <a:cs typeface="ＭＳ Ｐゴシック" charset="-128"/>
            </a:endParaRPr>
          </a:p>
          <a:p>
            <a:pPr marL="171450" marR="0" indent="-171450" algn="l" defTabSz="455613" rtl="0" eaLnBrk="0" fontAlgn="base" latinLnBrk="0" hangingPunct="0">
              <a:lnSpc>
                <a:spcPct val="100000"/>
              </a:lnSpc>
              <a:spcBef>
                <a:spcPct val="30000"/>
              </a:spcBef>
              <a:spcAft>
                <a:spcPct val="0"/>
              </a:spcAft>
              <a:buClrTx/>
              <a:buSzTx/>
              <a:buFont typeface="Arial"/>
              <a:buChar char="•"/>
              <a:tabLst/>
              <a:defRPr/>
            </a:pPr>
            <a:r>
              <a:rPr lang="en-US" sz="1200" b="0" kern="1200" baseline="0" dirty="0">
                <a:solidFill>
                  <a:schemeClr val="tx1"/>
                </a:solidFill>
                <a:latin typeface="+mn-lt"/>
                <a:ea typeface="ＭＳ Ｐゴシック" charset="-128"/>
                <a:cs typeface="ＭＳ Ｐゴシック" charset="-128"/>
              </a:rPr>
              <a:t>Adding 1 injection of a rapid acting insulin analogue before the largest meal,</a:t>
            </a:r>
          </a:p>
          <a:p>
            <a:pPr marL="171450" marR="0" indent="-171450" algn="l" defTabSz="455613" rtl="0" eaLnBrk="0" fontAlgn="base" latinLnBrk="0" hangingPunct="0">
              <a:lnSpc>
                <a:spcPct val="100000"/>
              </a:lnSpc>
              <a:spcBef>
                <a:spcPct val="30000"/>
              </a:spcBef>
              <a:spcAft>
                <a:spcPct val="0"/>
              </a:spcAft>
              <a:buClrTx/>
              <a:buSzTx/>
              <a:buFont typeface="Arial"/>
              <a:buChar char="•"/>
              <a:tabLst/>
              <a:defRPr/>
            </a:pPr>
            <a:r>
              <a:rPr lang="en-US" sz="1200" b="0" kern="1200" baseline="0" dirty="0">
                <a:solidFill>
                  <a:schemeClr val="tx1"/>
                </a:solidFill>
                <a:latin typeface="+mn-lt"/>
                <a:ea typeface="ＭＳ Ｐゴシック" charset="-128"/>
                <a:cs typeface="ＭＳ Ｐゴシック" charset="-128"/>
              </a:rPr>
              <a:t>Adding 2-3 injections of a rapid acting insulin analogue before 2-3 meals, or</a:t>
            </a:r>
          </a:p>
          <a:p>
            <a:pPr marL="171450" marR="0" indent="-171450" algn="l" defTabSz="455613" rtl="0" eaLnBrk="0" fontAlgn="base" latinLnBrk="0" hangingPunct="0">
              <a:lnSpc>
                <a:spcPct val="100000"/>
              </a:lnSpc>
              <a:spcBef>
                <a:spcPct val="30000"/>
              </a:spcBef>
              <a:spcAft>
                <a:spcPct val="0"/>
              </a:spcAft>
              <a:buClrTx/>
              <a:buSzTx/>
              <a:buFont typeface="Arial"/>
              <a:buChar char="•"/>
              <a:tabLst/>
              <a:defRPr/>
            </a:pPr>
            <a:r>
              <a:rPr lang="en-US" sz="1200" b="0" kern="1200" baseline="0" dirty="0">
                <a:solidFill>
                  <a:schemeClr val="tx1"/>
                </a:solidFill>
                <a:latin typeface="+mn-lt"/>
                <a:ea typeface="ＭＳ Ｐゴシック" charset="-128"/>
                <a:cs typeface="ＭＳ Ｐゴシック" charset="-128"/>
              </a:rPr>
              <a:t>Using premixed insulin BID</a:t>
            </a:r>
          </a:p>
          <a:p>
            <a:pPr marL="0" marR="0" indent="0" algn="l" defTabSz="455613" rtl="0" eaLnBrk="0" fontAlgn="base" latinLnBrk="0" hangingPunct="0">
              <a:lnSpc>
                <a:spcPct val="100000"/>
              </a:lnSpc>
              <a:spcBef>
                <a:spcPct val="30000"/>
              </a:spcBef>
              <a:spcAft>
                <a:spcPct val="0"/>
              </a:spcAft>
              <a:buClrTx/>
              <a:buSzTx/>
              <a:buFont typeface="Arial"/>
              <a:buNone/>
              <a:tabLst/>
              <a:defRPr/>
            </a:pPr>
            <a:endParaRPr lang="en-US" sz="1200" b="0" kern="1200" baseline="0" dirty="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 typeface="Arial"/>
              <a:buNone/>
              <a:tabLst/>
              <a:defRPr/>
            </a:pPr>
            <a:r>
              <a:rPr lang="en-US" sz="1200" b="0" kern="1200" baseline="0" dirty="0">
                <a:solidFill>
                  <a:schemeClr val="tx1"/>
                </a:solidFill>
                <a:latin typeface="+mn-lt"/>
                <a:ea typeface="ＭＳ Ｐゴシック" charset="-128"/>
                <a:cs typeface="ＭＳ Ｐゴシック" charset="-128"/>
              </a:rPr>
              <a:t>Each approach has its advantages and disadvantages. </a:t>
            </a:r>
            <a:r>
              <a:rPr lang="en-US" sz="1200" b="0" kern="1200" dirty="0">
                <a:solidFill>
                  <a:schemeClr val="tx1"/>
                </a:solidFill>
                <a:latin typeface="+mn-lt"/>
                <a:ea typeface="ＭＳ Ｐゴシック" charset="-128"/>
                <a:cs typeface="ＭＳ Ｐゴシック" charset="-128"/>
              </a:rPr>
              <a:t>The figure describes the number of injections required at each stage, together with the relative complexity and flexibility. </a:t>
            </a:r>
          </a:p>
          <a:p>
            <a:pPr marL="0" marR="0" indent="0" algn="l" defTabSz="455613" rtl="0" eaLnBrk="0" fontAlgn="base" latinLnBrk="0" hangingPunct="0">
              <a:lnSpc>
                <a:spcPct val="100000"/>
              </a:lnSpc>
              <a:spcBef>
                <a:spcPct val="30000"/>
              </a:spcBef>
              <a:spcAft>
                <a:spcPct val="0"/>
              </a:spcAft>
              <a:buClrTx/>
              <a:buSzTx/>
              <a:buFont typeface="Arial"/>
              <a:buNone/>
              <a:tabLst/>
              <a:defRPr/>
            </a:pPr>
            <a:endParaRPr lang="en-US" sz="1200" b="0" kern="1200" dirty="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 typeface="Arial"/>
              <a:buNone/>
              <a:tabLst/>
              <a:defRPr/>
            </a:pPr>
            <a:r>
              <a:rPr lang="en-US" sz="1200" b="0" i="0" kern="1200" dirty="0">
                <a:solidFill>
                  <a:schemeClr val="tx1"/>
                </a:solidFill>
                <a:latin typeface="+mn-lt"/>
                <a:ea typeface="+mn-ea"/>
                <a:cs typeface="+mn-cs"/>
              </a:rPr>
              <a:t>A fourth, less common method</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not shown) is referred to as ‘self-mixed split’ and involves 2 injections of NPH mixed with regular human insulin (or mixed with a rapid acting insulin analogue), administered before breakfast and the evening meal. This is a more cost-effective approach, using human </a:t>
            </a:r>
            <a:r>
              <a:rPr lang="en-US" sz="1200" b="0" i="0" kern="1200" dirty="0" err="1">
                <a:solidFill>
                  <a:schemeClr val="tx1"/>
                </a:solidFill>
                <a:latin typeface="+mn-lt"/>
                <a:ea typeface="+mn-ea"/>
                <a:cs typeface="+mn-cs"/>
              </a:rPr>
              <a:t>insulins</a:t>
            </a:r>
            <a:r>
              <a:rPr lang="en-US" sz="1200" b="0" i="0" kern="1200" dirty="0">
                <a:solidFill>
                  <a:schemeClr val="tx1"/>
                </a:solidFill>
                <a:latin typeface="+mn-lt"/>
                <a:ea typeface="+mn-ea"/>
                <a:cs typeface="+mn-cs"/>
              </a:rPr>
              <a:t> in vials, and allows self-adjustment by the patient of the short/rapid-acting component, based on pre-meal blood glucose or anticipated carbohydrate intake (or both.)  </a:t>
            </a:r>
            <a:endParaRPr lang="en-US" sz="1200" b="0" kern="1200" dirty="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 typeface="Arial"/>
              <a:buNone/>
              <a:tabLst/>
              <a:defRPr/>
            </a:pPr>
            <a:endParaRPr lang="en-US" sz="1200" b="0" kern="1200" dirty="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 typeface="Arial"/>
              <a:buNone/>
              <a:tabLst/>
              <a:defRPr/>
            </a:pPr>
            <a:r>
              <a:rPr lang="en-US" sz="1200" b="0" kern="1200" dirty="0">
                <a:solidFill>
                  <a:schemeClr val="tx1"/>
                </a:solidFill>
                <a:latin typeface="+mn-lt"/>
                <a:ea typeface="ＭＳ Ｐゴシック" charset="-128"/>
                <a:cs typeface="ＭＳ Ｐゴシック" charset="-128"/>
              </a:rPr>
              <a:t>Once a strategy is initiated, titration of the insulin dose is important, with dose adjustments made based on the prevailing BG levels as reported by the patient. </a:t>
            </a:r>
          </a:p>
          <a:p>
            <a:pPr marL="0" marR="0" indent="0" algn="l" defTabSz="455613"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latin typeface="+mn-lt"/>
              <a:ea typeface="ＭＳ Ｐゴシック" charset="-128"/>
              <a:cs typeface="ＭＳ Ｐゴシック" charset="-128"/>
            </a:endParaRPr>
          </a:p>
          <a:p>
            <a:pPr marL="0" marR="0" indent="0" algn="l" defTabSz="455613"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latin typeface="+mn-lt"/>
                <a:ea typeface="ＭＳ Ｐゴシック" charset="-128"/>
                <a:cs typeface="ＭＳ Ｐゴシック" charset="-128"/>
              </a:rPr>
              <a:t>Comprehensive education regarding self-monitoring of BG, diet, exercise, and the avoidance of, and response to, hypoglycemia are critical in any patient on insulin therapy. </a:t>
            </a:r>
          </a:p>
          <a:p>
            <a:endParaRPr lang="en-US" dirty="0"/>
          </a:p>
        </p:txBody>
      </p:sp>
      <p:sp>
        <p:nvSpPr>
          <p:cNvPr id="4" name="Slide Number Placeholder 3"/>
          <p:cNvSpPr>
            <a:spLocks noGrp="1"/>
          </p:cNvSpPr>
          <p:nvPr>
            <p:ph type="sldNum" sz="quarter" idx="10"/>
          </p:nvPr>
        </p:nvSpPr>
        <p:spPr/>
        <p:txBody>
          <a:bodyPr/>
          <a:lstStyle/>
          <a:p>
            <a:fld id="{6908E522-90D2-7F42-B56B-7A012DF25694}" type="slidenum">
              <a:rPr lang="en-US" smtClean="0"/>
              <a:t>65</a:t>
            </a:fld>
            <a:endParaRPr lang="en-US"/>
          </a:p>
        </p:txBody>
      </p:sp>
    </p:spTree>
    <p:extLst>
      <p:ext uri="{BB962C8B-B14F-4D97-AF65-F5344CB8AC3E}">
        <p14:creationId xmlns:p14="http://schemas.microsoft.com/office/powerpoint/2010/main" val="317212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66</a:t>
            </a:fld>
            <a:endParaRPr lang="fr-FR"/>
          </a:p>
        </p:txBody>
      </p:sp>
    </p:spTree>
    <p:extLst>
      <p:ext uri="{BB962C8B-B14F-4D97-AF65-F5344CB8AC3E}">
        <p14:creationId xmlns:p14="http://schemas.microsoft.com/office/powerpoint/2010/main" val="2037189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15</a:t>
            </a:fld>
            <a:endParaRPr lang="fr-FR"/>
          </a:p>
        </p:txBody>
      </p:sp>
    </p:spTree>
    <p:extLst>
      <p:ext uri="{BB962C8B-B14F-4D97-AF65-F5344CB8AC3E}">
        <p14:creationId xmlns:p14="http://schemas.microsoft.com/office/powerpoint/2010/main" val="231690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17</a:t>
            </a:fld>
            <a:endParaRPr lang="fr-FR"/>
          </a:p>
        </p:txBody>
      </p:sp>
    </p:spTree>
    <p:extLst>
      <p:ext uri="{BB962C8B-B14F-4D97-AF65-F5344CB8AC3E}">
        <p14:creationId xmlns:p14="http://schemas.microsoft.com/office/powerpoint/2010/main" val="393955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defRPr/>
            </a:pPr>
            <a:r>
              <a:rPr lang="fr-FR" sz="1200" dirty="0">
                <a:solidFill>
                  <a:srgbClr val="FFFF00"/>
                </a:solidFill>
              </a:rPr>
              <a:t>Même mécanisme d’action : </a:t>
            </a:r>
            <a:r>
              <a:rPr lang="fr-FR" sz="1200" dirty="0"/>
              <a:t>les </a:t>
            </a:r>
            <a:r>
              <a:rPr lang="fr-FR" sz="1200" dirty="0" err="1"/>
              <a:t>sulf</a:t>
            </a:r>
            <a:r>
              <a:rPr lang="fr-FR" sz="1200" dirty="0"/>
              <a:t> antibactériens (Bactrim®) </a:t>
            </a:r>
            <a:endParaRPr lang="fr-FR" sz="1200" dirty="0">
              <a:solidFill>
                <a:srgbClr val="FF0000"/>
              </a:solidFill>
            </a:endParaRPr>
          </a:p>
          <a:p>
            <a:pPr marL="0" indent="0">
              <a:buFont typeface="Wingdings" panose="05000000000000000000" pitchFamily="2" charset="2"/>
              <a:buNone/>
              <a:defRPr/>
            </a:pPr>
            <a:r>
              <a:rPr lang="fr-FR" sz="1200" dirty="0"/>
              <a:t>-</a:t>
            </a:r>
            <a:r>
              <a:rPr lang="fr-FR" sz="1200" dirty="0">
                <a:solidFill>
                  <a:srgbClr val="FFFF00"/>
                </a:solidFill>
              </a:rPr>
              <a:t>Modification de leurs métabolismes </a:t>
            </a:r>
            <a:r>
              <a:rPr lang="fr-FR" sz="1200" dirty="0"/>
              <a:t>(inhibition enzymatique) : miconazole, </a:t>
            </a:r>
            <a:r>
              <a:rPr lang="fr-FR" sz="1200" dirty="0" err="1"/>
              <a:t>fluconazole</a:t>
            </a:r>
            <a:r>
              <a:rPr lang="fr-FR" sz="1200" dirty="0"/>
              <a:t> </a:t>
            </a:r>
          </a:p>
          <a:p>
            <a:pPr marL="0" indent="0">
              <a:buFont typeface="Wingdings" panose="05000000000000000000" pitchFamily="2" charset="2"/>
              <a:buNone/>
              <a:defRPr/>
            </a:pPr>
            <a:r>
              <a:rPr lang="fr-FR" sz="1200" dirty="0"/>
              <a:t>-</a:t>
            </a:r>
            <a:r>
              <a:rPr lang="fr-FR" sz="1200" dirty="0">
                <a:solidFill>
                  <a:srgbClr val="FFFF00"/>
                </a:solidFill>
              </a:rPr>
              <a:t>Diminution de leur liaison aux protéines plasmatiques: </a:t>
            </a:r>
            <a:r>
              <a:rPr lang="fr-FR" sz="1200" dirty="0"/>
              <a:t>AINS, Aspégic, phénylbutazone, dextropropoxyphène (</a:t>
            </a:r>
            <a:r>
              <a:rPr lang="fr-FR" sz="1200" dirty="0" err="1"/>
              <a:t>Diantalvic</a:t>
            </a:r>
            <a:r>
              <a:rPr lang="fr-FR" sz="1200" dirty="0"/>
              <a:t>®) </a:t>
            </a:r>
          </a:p>
          <a:p>
            <a:pPr marL="0" indent="0">
              <a:buFont typeface="Wingdings" panose="05000000000000000000" pitchFamily="2" charset="2"/>
              <a:buNone/>
              <a:defRPr/>
            </a:pPr>
            <a:r>
              <a:rPr lang="fr-FR" sz="1200" dirty="0">
                <a:solidFill>
                  <a:srgbClr val="FFFF00"/>
                </a:solidFill>
              </a:rPr>
              <a:t>-Diminution de leur élimination: </a:t>
            </a:r>
            <a:r>
              <a:rPr lang="fr-FR" sz="1200" dirty="0"/>
              <a:t>médicaments entraînant une IRA</a:t>
            </a:r>
          </a:p>
          <a:p>
            <a:pPr marL="0" indent="0">
              <a:buFont typeface="Wingdings" panose="05000000000000000000" pitchFamily="2" charset="2"/>
              <a:buNone/>
              <a:defRPr/>
            </a:pPr>
            <a:r>
              <a:rPr lang="fr-FR" sz="1200" dirty="0">
                <a:solidFill>
                  <a:srgbClr val="FFFF00"/>
                </a:solidFill>
              </a:rPr>
              <a:t>-Amélioration de la tolérance au glucose: </a:t>
            </a:r>
            <a:r>
              <a:rPr lang="fr-FR" sz="1200" dirty="0"/>
              <a:t>IEC, ARA2 </a:t>
            </a:r>
          </a:p>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18</a:t>
            </a:fld>
            <a:endParaRPr lang="fr-FR"/>
          </a:p>
        </p:txBody>
      </p:sp>
    </p:spTree>
    <p:extLst>
      <p:ext uri="{BB962C8B-B14F-4D97-AF65-F5344CB8AC3E}">
        <p14:creationId xmlns:p14="http://schemas.microsoft.com/office/powerpoint/2010/main" val="3759924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Wingdings" panose="05000000000000000000" pitchFamily="2" charset="2"/>
              <a:buNone/>
              <a:defRPr/>
            </a:pPr>
            <a:r>
              <a:rPr lang="fr-FR" sz="1200" dirty="0">
                <a:solidFill>
                  <a:srgbClr val="FFFF00"/>
                </a:solidFill>
              </a:rPr>
              <a:t>Même mécanisme d’action : </a:t>
            </a:r>
            <a:r>
              <a:rPr lang="fr-FR" sz="1200" dirty="0"/>
              <a:t>les </a:t>
            </a:r>
            <a:r>
              <a:rPr lang="fr-FR" sz="1200" dirty="0" err="1"/>
              <a:t>sulf</a:t>
            </a:r>
            <a:r>
              <a:rPr lang="fr-FR" sz="1200" dirty="0"/>
              <a:t> antibactériens (Bactrim®) </a:t>
            </a:r>
            <a:endParaRPr lang="fr-FR" sz="1200" dirty="0">
              <a:solidFill>
                <a:srgbClr val="FF0000"/>
              </a:solidFill>
            </a:endParaRPr>
          </a:p>
          <a:p>
            <a:pPr marL="0" indent="0">
              <a:buFont typeface="Wingdings" panose="05000000000000000000" pitchFamily="2" charset="2"/>
              <a:buNone/>
              <a:defRPr/>
            </a:pPr>
            <a:r>
              <a:rPr lang="fr-FR" sz="1200" dirty="0"/>
              <a:t>-</a:t>
            </a:r>
            <a:r>
              <a:rPr lang="fr-FR" sz="1200" dirty="0">
                <a:solidFill>
                  <a:srgbClr val="FFFF00"/>
                </a:solidFill>
              </a:rPr>
              <a:t>Modification de leurs métabolismes </a:t>
            </a:r>
            <a:r>
              <a:rPr lang="fr-FR" sz="1200" dirty="0"/>
              <a:t>(inhibition enzymatique) : miconazole, </a:t>
            </a:r>
            <a:r>
              <a:rPr lang="fr-FR" sz="1200" dirty="0" err="1"/>
              <a:t>fluconazole</a:t>
            </a:r>
            <a:r>
              <a:rPr lang="fr-FR" sz="1200" dirty="0"/>
              <a:t> </a:t>
            </a:r>
          </a:p>
          <a:p>
            <a:pPr marL="0" indent="0">
              <a:buFont typeface="Wingdings" panose="05000000000000000000" pitchFamily="2" charset="2"/>
              <a:buNone/>
              <a:defRPr/>
            </a:pPr>
            <a:r>
              <a:rPr lang="fr-FR" sz="1200" dirty="0"/>
              <a:t>-</a:t>
            </a:r>
            <a:r>
              <a:rPr lang="fr-FR" sz="1200" dirty="0">
                <a:solidFill>
                  <a:srgbClr val="FFFF00"/>
                </a:solidFill>
              </a:rPr>
              <a:t>Diminution de leur liaison aux protéines plasmatiques: </a:t>
            </a:r>
            <a:r>
              <a:rPr lang="fr-FR" sz="1200" dirty="0"/>
              <a:t>AINS, Aspégic, phénylbutazone, dextropropoxyphène (</a:t>
            </a:r>
            <a:r>
              <a:rPr lang="fr-FR" sz="1200" dirty="0" err="1"/>
              <a:t>Diantalvic</a:t>
            </a:r>
            <a:r>
              <a:rPr lang="fr-FR" sz="1200" dirty="0"/>
              <a:t>®) </a:t>
            </a:r>
          </a:p>
          <a:p>
            <a:pPr marL="0" indent="0">
              <a:buFont typeface="Wingdings" panose="05000000000000000000" pitchFamily="2" charset="2"/>
              <a:buNone/>
              <a:defRPr/>
            </a:pPr>
            <a:r>
              <a:rPr lang="fr-FR" sz="1200" dirty="0">
                <a:solidFill>
                  <a:srgbClr val="FFFF00"/>
                </a:solidFill>
              </a:rPr>
              <a:t>-Diminution de leur élimination: </a:t>
            </a:r>
            <a:r>
              <a:rPr lang="fr-FR" sz="1200" dirty="0"/>
              <a:t>médicaments entraînant une IRA</a:t>
            </a:r>
          </a:p>
          <a:p>
            <a:pPr marL="0" indent="0">
              <a:buFont typeface="Wingdings" panose="05000000000000000000" pitchFamily="2" charset="2"/>
              <a:buNone/>
              <a:defRPr/>
            </a:pPr>
            <a:r>
              <a:rPr lang="fr-FR" sz="1200" dirty="0">
                <a:solidFill>
                  <a:srgbClr val="FFFF00"/>
                </a:solidFill>
              </a:rPr>
              <a:t>-Amélioration de la tolérance au glucose: </a:t>
            </a:r>
            <a:r>
              <a:rPr lang="fr-FR" sz="1200" dirty="0"/>
              <a:t>IEC, ARA2 </a:t>
            </a:r>
          </a:p>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19</a:t>
            </a:fld>
            <a:endParaRPr lang="fr-FR"/>
          </a:p>
        </p:txBody>
      </p:sp>
    </p:spTree>
    <p:extLst>
      <p:ext uri="{BB962C8B-B14F-4D97-AF65-F5344CB8AC3E}">
        <p14:creationId xmlns:p14="http://schemas.microsoft.com/office/powerpoint/2010/main" val="4112962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dirty="0"/>
              <a:t>Les incrétines </a:t>
            </a:r>
            <a:r>
              <a:rPr lang="fr-FR" altLang="fr-FR" dirty="0">
                <a:cs typeface="Arial" panose="020B0604020202020204" pitchFamily="34" charset="0"/>
              </a:rPr>
              <a:t>sont des hormones intestinales libérées en réponse à l’ingestion d’un repas.</a:t>
            </a:r>
          </a:p>
          <a:p>
            <a:pPr eaLnBrk="1" hangingPunct="1">
              <a:spcBef>
                <a:spcPct val="0"/>
              </a:spcBef>
            </a:pPr>
            <a:r>
              <a:rPr lang="fr-FR" altLang="fr-FR" dirty="0">
                <a:cs typeface="Arial" panose="020B0604020202020204" pitchFamily="34" charset="0"/>
              </a:rPr>
              <a:t>La plus importante est le glucagon-like peptide 1 (</a:t>
            </a:r>
            <a:r>
              <a:rPr lang="fr-FR" altLang="fr-FR" b="1" dirty="0">
                <a:cs typeface="Arial" panose="020B0604020202020204" pitchFamily="34" charset="0"/>
              </a:rPr>
              <a:t>GLP-1</a:t>
            </a:r>
            <a:r>
              <a:rPr lang="fr-FR" altLang="fr-FR" dirty="0">
                <a:cs typeface="Arial" panose="020B0604020202020204" pitchFamily="34" charset="0"/>
              </a:rPr>
              <a:t>), qui est synthétisé par les cellules L dans le tube digestif distal (iléon et colon), et le glucose-dépendant </a:t>
            </a:r>
            <a:r>
              <a:rPr lang="fr-FR" altLang="fr-FR" dirty="0" err="1">
                <a:cs typeface="Arial" panose="020B0604020202020204" pitchFamily="34" charset="0"/>
              </a:rPr>
              <a:t>insulinotropic</a:t>
            </a:r>
            <a:r>
              <a:rPr lang="fr-FR" altLang="fr-FR" dirty="0">
                <a:cs typeface="Arial" panose="020B0604020202020204" pitchFamily="34" charset="0"/>
              </a:rPr>
              <a:t> polypeptide (GIP), qui est sécrété par les cellules K du tube digestif proximal (duodénum). Toutes deux jouent un rôle dans la stimulation de la réponse insulinique à l’absorption d’aliments. De plus, le GLP-1 inhibe la sécrétion de glucagon.</a:t>
            </a:r>
          </a:p>
          <a:p>
            <a:endParaRPr lang="fr-FR" dirty="0"/>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27</a:t>
            </a:fld>
            <a:endParaRPr lang="fr-FR"/>
          </a:p>
        </p:txBody>
      </p:sp>
    </p:spTree>
    <p:extLst>
      <p:ext uri="{BB962C8B-B14F-4D97-AF65-F5344CB8AC3E}">
        <p14:creationId xmlns:p14="http://schemas.microsoft.com/office/powerpoint/2010/main" val="4029043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famille des hormones incrétine est </a:t>
            </a:r>
            <a:r>
              <a:rPr lang="fr-FR" dirty="0" err="1"/>
              <a:t>decouverte</a:t>
            </a:r>
            <a:r>
              <a:rPr lang="fr-FR" dirty="0"/>
              <a:t> devant l’observation d’une </a:t>
            </a:r>
            <a:r>
              <a:rPr lang="fr-FR" dirty="0" err="1"/>
              <a:t>secretion</a:t>
            </a:r>
            <a:r>
              <a:rPr lang="fr-FR" dirty="0"/>
              <a:t> d’insuline plus </a:t>
            </a:r>
            <a:r>
              <a:rPr lang="fr-FR" dirty="0" err="1"/>
              <a:t>inportante</a:t>
            </a:r>
            <a:r>
              <a:rPr lang="fr-FR" dirty="0"/>
              <a:t> lors de l’administration de glucose par voie orale que par voie veineuse </a:t>
            </a:r>
          </a:p>
          <a:p>
            <a:r>
              <a:rPr lang="fr-FR" dirty="0"/>
              <a:t>Cette observation  suggérait </a:t>
            </a:r>
            <a:r>
              <a:rPr lang="fr-FR" dirty="0" err="1"/>
              <a:t>qu</a:t>
            </a:r>
            <a:r>
              <a:rPr lang="fr-FR" dirty="0"/>
              <a:t> un facteur intestinal potentialise la </a:t>
            </a:r>
            <a:r>
              <a:rPr lang="fr-FR" dirty="0" err="1"/>
              <a:t>secretion</a:t>
            </a:r>
            <a:r>
              <a:rPr lang="fr-FR" dirty="0"/>
              <a:t> de l’insuline </a:t>
            </a:r>
          </a:p>
        </p:txBody>
      </p:sp>
      <p:sp>
        <p:nvSpPr>
          <p:cNvPr id="4" name="Espace réservé du numéro de diapositive 3"/>
          <p:cNvSpPr>
            <a:spLocks noGrp="1"/>
          </p:cNvSpPr>
          <p:nvPr>
            <p:ph type="sldNum" sz="quarter" idx="5"/>
          </p:nvPr>
        </p:nvSpPr>
        <p:spPr/>
        <p:txBody>
          <a:bodyPr/>
          <a:lstStyle/>
          <a:p>
            <a:fld id="{35977EA8-5846-482B-BC6D-F37A9CA4F338}" type="slidenum">
              <a:rPr lang="fr-FR" smtClean="0"/>
              <a:t>28</a:t>
            </a:fld>
            <a:endParaRPr lang="fr-FR"/>
          </a:p>
        </p:txBody>
      </p:sp>
    </p:spTree>
    <p:extLst>
      <p:ext uri="{BB962C8B-B14F-4D97-AF65-F5344CB8AC3E}">
        <p14:creationId xmlns:p14="http://schemas.microsoft.com/office/powerpoint/2010/main" val="98759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521F0712-D271-479C-8F38-EAB38E665F69}" type="slidenum">
              <a:rPr lang="fr-FR" altLang="fr-FR" smtClean="0">
                <a:latin typeface="Arial" panose="020B0604020202020204" pitchFamily="34" charset="0"/>
              </a:rPr>
              <a:pPr>
                <a:spcBef>
                  <a:spcPct val="0"/>
                </a:spcBef>
              </a:pPr>
              <a:t>29</a:t>
            </a:fld>
            <a:endParaRPr lang="fr-FR" altLang="fr-FR">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xfrm>
            <a:off x="252413" y="455613"/>
            <a:ext cx="6908800" cy="3887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xfrm>
            <a:off x="368300" y="4635500"/>
            <a:ext cx="6329363" cy="2190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a:cs typeface="Arial" panose="020B0604020202020204" pitchFamily="34" charset="0"/>
              </a:rPr>
              <a:t>Les incrétines (GLP-1 et GIP) ont un rôle régulateur sur l’homéostasie du glucose au travers de leurs effets sur les cellules </a:t>
            </a:r>
            <a:r>
              <a:rPr lang="en-US" altLang="fr-FR">
                <a:cs typeface="Arial" panose="020B0604020202020204" pitchFamily="34" charset="0"/>
                <a:sym typeface="Symbol" panose="05050102010706020507" pitchFamily="18" charset="2"/>
              </a:rPr>
              <a:t> et </a:t>
            </a:r>
            <a:r>
              <a:rPr lang="el-GR" altLang="fr-FR">
                <a:cs typeface="Arial" panose="020B0604020202020204" pitchFamily="34" charset="0"/>
                <a:sym typeface="Symbol" panose="05050102010706020507" pitchFamily="18" charset="2"/>
              </a:rPr>
              <a:t>α</a:t>
            </a:r>
            <a:r>
              <a:rPr lang="fr-FR" altLang="fr-FR">
                <a:cs typeface="Arial" panose="020B0604020202020204" pitchFamily="34" charset="0"/>
                <a:sym typeface="Symbol" panose="05050102010706020507" pitchFamily="18" charset="2"/>
              </a:rPr>
              <a:t> du pancréas</a:t>
            </a:r>
            <a:r>
              <a:rPr lang="fr-FR" altLang="fr-FR">
                <a:cs typeface="Arial" panose="020B0604020202020204" pitchFamily="34" charset="0"/>
              </a:rPr>
              <a:t>.</a:t>
            </a:r>
          </a:p>
          <a:p>
            <a:pPr eaLnBrk="1" hangingPunct="1">
              <a:spcBef>
                <a:spcPct val="0"/>
              </a:spcBef>
            </a:pPr>
            <a:r>
              <a:rPr lang="fr-FR" altLang="fr-FR">
                <a:cs typeface="Arial" panose="020B0604020202020204" pitchFamily="34" charset="0"/>
              </a:rPr>
              <a:t>La présence d’aliments dans le Tube Digestif stimule rapidement la libération d’incrétines (GLP-1 et GIP). Ensemble, ces incrétines ont plusieurs actions bénéfiques parmi lesquelles la réponse insulinique des cellules </a:t>
            </a:r>
            <a:r>
              <a:rPr lang="en-US" altLang="fr-FR">
                <a:cs typeface="Arial" panose="020B0604020202020204" pitchFamily="34" charset="0"/>
                <a:sym typeface="Symbol" panose="05050102010706020507" pitchFamily="18" charset="2"/>
              </a:rPr>
              <a:t></a:t>
            </a:r>
            <a:r>
              <a:rPr lang="fr-FR" altLang="fr-FR">
                <a:cs typeface="Arial" panose="020B0604020202020204" pitchFamily="34" charset="0"/>
              </a:rPr>
              <a:t> du pancréas et la diminution de la production de glucagon par les cellules </a:t>
            </a:r>
            <a:r>
              <a:rPr lang="fr-FR" altLang="fr-FR">
                <a:cs typeface="Arial" panose="020B0604020202020204" pitchFamily="34" charset="0"/>
                <a:sym typeface="Symbol" panose="05050102010706020507" pitchFamily="18" charset="2"/>
              </a:rPr>
              <a:t></a:t>
            </a:r>
            <a:r>
              <a:rPr lang="fr-FR" altLang="fr-FR">
                <a:cs typeface="Arial" panose="020B0604020202020204" pitchFamily="34" charset="0"/>
              </a:rPr>
              <a:t> du pancréas quand la glycémie s’élève.</a:t>
            </a:r>
          </a:p>
          <a:p>
            <a:pPr eaLnBrk="1" hangingPunct="1">
              <a:spcBef>
                <a:spcPct val="0"/>
              </a:spcBef>
            </a:pPr>
            <a:r>
              <a:rPr lang="fr-FR" altLang="fr-FR">
                <a:cs typeface="Arial" panose="020B0604020202020204" pitchFamily="34" charset="0"/>
              </a:rPr>
              <a:t>L’association de l’augmentation de l’insuline et de la diminution du glucagon contribue à l’équilibre glycémique.</a:t>
            </a:r>
            <a:endParaRPr lang="en-US"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a:cs typeface="Arial" panose="020B0604020202020204" pitchFamily="34" charset="0"/>
            </a:endParaRPr>
          </a:p>
          <a:p>
            <a:pPr eaLnBrk="1" hangingPunct="1">
              <a:spcBef>
                <a:spcPct val="0"/>
              </a:spcBef>
            </a:pPr>
            <a:endParaRPr lang="fr-FR" altLang="fr-FR" sz="1000">
              <a:cs typeface="Arial" panose="020B0604020202020204" pitchFamily="34" charset="0"/>
            </a:endParaRPr>
          </a:p>
        </p:txBody>
      </p:sp>
      <p:sp>
        <p:nvSpPr>
          <p:cNvPr id="58373" name="Rectangle 4"/>
          <p:cNvSpPr>
            <a:spLocks noChangeArrowheads="1"/>
          </p:cNvSpPr>
          <p:nvPr/>
        </p:nvSpPr>
        <p:spPr bwMode="auto">
          <a:xfrm>
            <a:off x="176213" y="8639175"/>
            <a:ext cx="6330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rtl="1" eaLnBrk="1" hangingPunct="1">
              <a:spcBef>
                <a:spcPct val="50000"/>
              </a:spcBef>
            </a:pPr>
            <a:r>
              <a:rPr lang="fr-FR" altLang="fr-FR" sz="1000">
                <a:latin typeface="Arial" panose="020B0604020202020204" pitchFamily="34" charset="0"/>
              </a:rPr>
              <a:t>Propriété exclusive des Laboratoires Merck Sharp &amp; Dohme-Chibret. Reproduction partielle ou totale interdite.</a:t>
            </a:r>
          </a:p>
          <a:p>
            <a:pPr algn="r" rtl="1" eaLnBrk="1" hangingPunct="1"/>
            <a:endParaRPr lang="en-US" altLang="fr-FR" sz="1000">
              <a:latin typeface="Arial" panose="020B0604020202020204" pitchFamily="34" charset="0"/>
            </a:endParaRPr>
          </a:p>
        </p:txBody>
      </p:sp>
    </p:spTree>
    <p:extLst>
      <p:ext uri="{BB962C8B-B14F-4D97-AF65-F5344CB8AC3E}">
        <p14:creationId xmlns:p14="http://schemas.microsoft.com/office/powerpoint/2010/main" val="115672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028EE1FE-0E86-4C72-82DD-1BE381B152FA}" type="slidenum">
              <a:rPr lang="fr-FR" altLang="fr-FR" smtClean="0">
                <a:latin typeface="Arial" panose="020B0604020202020204" pitchFamily="34" charset="0"/>
              </a:rPr>
              <a:pPr>
                <a:spcBef>
                  <a:spcPct val="0"/>
                </a:spcBef>
              </a:pPr>
              <a:t>30</a:t>
            </a:fld>
            <a:endParaRPr lang="fr-FR" altLang="fr-FR">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xfrm>
            <a:off x="252413" y="455613"/>
            <a:ext cx="6908800" cy="38877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368300" y="4635500"/>
            <a:ext cx="6329363" cy="302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z="1000" dirty="0">
              <a:cs typeface="Arial" panose="020B0604020202020204" pitchFamily="34" charset="0"/>
            </a:endParaRPr>
          </a:p>
        </p:txBody>
      </p:sp>
      <p:sp>
        <p:nvSpPr>
          <p:cNvPr id="68613" name="Rectangle 4"/>
          <p:cNvSpPr>
            <a:spLocks noChangeArrowheads="1"/>
          </p:cNvSpPr>
          <p:nvPr/>
        </p:nvSpPr>
        <p:spPr bwMode="auto">
          <a:xfrm>
            <a:off x="176213" y="8639175"/>
            <a:ext cx="63309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2" rIns="91422" bIns="45712"/>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rtl="1" eaLnBrk="1" hangingPunct="1">
              <a:spcBef>
                <a:spcPct val="50000"/>
              </a:spcBef>
            </a:pPr>
            <a:r>
              <a:rPr lang="fr-FR" altLang="fr-FR" sz="1000">
                <a:latin typeface="Arial" panose="020B0604020202020204" pitchFamily="34" charset="0"/>
              </a:rPr>
              <a:t>Propriété exclusive des Laboratoires Merck Sharp &amp; Dohme-Chibret. Reproduction partielle ou totale interdite.</a:t>
            </a:r>
          </a:p>
          <a:p>
            <a:pPr algn="r" rtl="1" eaLnBrk="1" hangingPunct="1"/>
            <a:endParaRPr lang="en-US" altLang="fr-FR" sz="1000">
              <a:latin typeface="Arial" panose="020B0604020202020204" pitchFamily="34" charset="0"/>
            </a:endParaRPr>
          </a:p>
        </p:txBody>
      </p:sp>
    </p:spTree>
    <p:extLst>
      <p:ext uri="{BB962C8B-B14F-4D97-AF65-F5344CB8AC3E}">
        <p14:creationId xmlns:p14="http://schemas.microsoft.com/office/powerpoint/2010/main" val="345966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5BCA0E-DA73-434F-81B9-70D4432D91A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325DCD3-2C16-4792-853C-9826D01DBA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96328DC-C683-4B8D-9943-2F9D8B67DF15}"/>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5" name="Espace réservé du pied de page 4">
            <a:extLst>
              <a:ext uri="{FF2B5EF4-FFF2-40B4-BE49-F238E27FC236}">
                <a16:creationId xmlns:a16="http://schemas.microsoft.com/office/drawing/2014/main" id="{A361FCED-97CB-4097-8456-A4016B4604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9946FB6-482B-4FA4-8013-785F8001D701}"/>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1782429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45FFEB-73A8-49FD-85F6-3FF2FDB80A6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6EB3353-2F9F-46B0-9151-896A8DB3518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2F31A9-FB81-4E9E-A649-EEA4F54884EB}"/>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5" name="Espace réservé du pied de page 4">
            <a:extLst>
              <a:ext uri="{FF2B5EF4-FFF2-40B4-BE49-F238E27FC236}">
                <a16:creationId xmlns:a16="http://schemas.microsoft.com/office/drawing/2014/main" id="{342A35A6-90F5-467A-8532-C6753D5E1E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ADB2C5B-5622-438A-8EEA-E6163EDBE16E}"/>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3168723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72998C7-18B6-4ADE-A8D4-DD146C1C73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2E39D34-1239-4172-9228-CF7011E437CB}"/>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703CE65-B539-447E-9AD3-FEBB80BB78ED}"/>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5" name="Espace réservé du pied de page 4">
            <a:extLst>
              <a:ext uri="{FF2B5EF4-FFF2-40B4-BE49-F238E27FC236}">
                <a16:creationId xmlns:a16="http://schemas.microsoft.com/office/drawing/2014/main" id="{705A547D-413C-471C-9AD0-BD6B060E54F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5E3D717-0E19-416E-BB3A-C446018EE7F4}"/>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3389830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B0E1C9-B102-45B2-B191-D65E0F43C4E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677289B-C619-456B-95C1-E2C354EF03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50D0B1-4ADE-4F23-9932-52EF2D53E6DA}"/>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5" name="Espace réservé du pied de page 4">
            <a:extLst>
              <a:ext uri="{FF2B5EF4-FFF2-40B4-BE49-F238E27FC236}">
                <a16:creationId xmlns:a16="http://schemas.microsoft.com/office/drawing/2014/main" id="{79CDF910-0979-47E9-9336-8028B1BFDD7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2D9C84-2BDB-4731-9B03-1B623C6F2BED}"/>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756030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C077EC5-81CA-4757-A246-3A06DD7D5A3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7261C74-7A12-4342-80BF-8731658BF3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6AF7B07-9CF9-4EF0-B2EE-BCFC6D021BE0}"/>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5" name="Espace réservé du pied de page 4">
            <a:extLst>
              <a:ext uri="{FF2B5EF4-FFF2-40B4-BE49-F238E27FC236}">
                <a16:creationId xmlns:a16="http://schemas.microsoft.com/office/drawing/2014/main" id="{43C71CD1-84CE-4136-B0ED-123D8E4656F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58A306-CC9C-4828-967D-CF8296D2AB23}"/>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524441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89A389-F7E0-472F-9B22-06F16B79252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63A520E-D8D5-4D68-9675-4BB603C5BFC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D688237-A689-4E9D-841F-9BFE57FFD8B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2710548-1330-41B7-8FB7-E52E4122FFE8}"/>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6" name="Espace réservé du pied de page 5">
            <a:extLst>
              <a:ext uri="{FF2B5EF4-FFF2-40B4-BE49-F238E27FC236}">
                <a16:creationId xmlns:a16="http://schemas.microsoft.com/office/drawing/2014/main" id="{9F7184A0-E4D8-4929-8C00-CDBEDFF9E79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528B35B-85F5-4A78-8A77-9C48B07174C5}"/>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4147617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58A4500-654C-429B-96C5-3154FCFDE97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AD62896-2843-49CB-97C3-13DD8B188F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7A7949D-3281-4ABB-BC54-D27BB4F4B4D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F9283F8-A485-48BC-AFF8-120D312CB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C1FF297-BEF2-4840-9DA0-CA16C9477C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4E3E36-DBC6-40E1-8AB5-3A9106B60C58}"/>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8" name="Espace réservé du pied de page 7">
            <a:extLst>
              <a:ext uri="{FF2B5EF4-FFF2-40B4-BE49-F238E27FC236}">
                <a16:creationId xmlns:a16="http://schemas.microsoft.com/office/drawing/2014/main" id="{5FA70BB1-C5C3-4C1F-A9F7-B39D06CCD5D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AE6CFD7-608F-4C70-8E92-2C1F109C2F91}"/>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1314487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961501-8777-4439-B8D3-F9514D011B2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E7FF13-ECB4-45A7-9C59-90A0255EDB30}"/>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4" name="Espace réservé du pied de page 3">
            <a:extLst>
              <a:ext uri="{FF2B5EF4-FFF2-40B4-BE49-F238E27FC236}">
                <a16:creationId xmlns:a16="http://schemas.microsoft.com/office/drawing/2014/main" id="{C10B9E7C-1FE6-4F66-A95C-5B3CA4F49E2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740B8F-91FC-4E7D-9E75-C2DD45D93BFF}"/>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192272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E894C2E-222B-41C1-AAFB-2AE496486EEB}"/>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3" name="Espace réservé du pied de page 2">
            <a:extLst>
              <a:ext uri="{FF2B5EF4-FFF2-40B4-BE49-F238E27FC236}">
                <a16:creationId xmlns:a16="http://schemas.microsoft.com/office/drawing/2014/main" id="{AD4836F1-D56F-4C92-B872-71C178DCE0D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0BA47E0-4723-4457-87F7-7AA96E781A68}"/>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164384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A6253E-8649-4CBA-ADD2-01C2616C78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12E5398-02B7-46E8-B8EF-9246DAD61B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AAEAC00-75B6-4409-80D2-C864AD5AAC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08E5F48-9308-4AF7-94BB-769B2ACB619C}"/>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6" name="Espace réservé du pied de page 5">
            <a:extLst>
              <a:ext uri="{FF2B5EF4-FFF2-40B4-BE49-F238E27FC236}">
                <a16:creationId xmlns:a16="http://schemas.microsoft.com/office/drawing/2014/main" id="{5CC7F382-1035-49E8-81FD-605865B81B5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AB14F29-434A-43E8-9277-640DFAA3DD3E}"/>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880133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52A3DC-BC7F-4CDA-89B4-277055C913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9105EDC-45CA-4C7E-88B7-8EF179E22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3B263FA-EEEA-4DC4-AB99-83C4018E32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B59E300-2CDB-4710-84E0-16130FE5D3CE}"/>
              </a:ext>
            </a:extLst>
          </p:cNvPr>
          <p:cNvSpPr>
            <a:spLocks noGrp="1"/>
          </p:cNvSpPr>
          <p:nvPr>
            <p:ph type="dt" sz="half" idx="10"/>
          </p:nvPr>
        </p:nvSpPr>
        <p:spPr/>
        <p:txBody>
          <a:bodyPr/>
          <a:lstStyle/>
          <a:p>
            <a:fld id="{D69C2501-8966-448B-8E3D-33258C6EBDE5}" type="datetimeFigureOut">
              <a:rPr lang="fr-FR" smtClean="0"/>
              <a:t>06/06/2021</a:t>
            </a:fld>
            <a:endParaRPr lang="fr-FR"/>
          </a:p>
        </p:txBody>
      </p:sp>
      <p:sp>
        <p:nvSpPr>
          <p:cNvPr id="6" name="Espace réservé du pied de page 5">
            <a:extLst>
              <a:ext uri="{FF2B5EF4-FFF2-40B4-BE49-F238E27FC236}">
                <a16:creationId xmlns:a16="http://schemas.microsoft.com/office/drawing/2014/main" id="{1633C940-B08C-4BCE-82B7-25619038BC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3864BB-E3E7-4CFC-8193-90B40C7CD0D4}"/>
              </a:ext>
            </a:extLst>
          </p:cNvPr>
          <p:cNvSpPr>
            <a:spLocks noGrp="1"/>
          </p:cNvSpPr>
          <p:nvPr>
            <p:ph type="sldNum" sz="quarter" idx="12"/>
          </p:nvPr>
        </p:nvSpPr>
        <p:spPr/>
        <p:txBody>
          <a:bodyPr/>
          <a:lstStyle/>
          <a:p>
            <a:fld id="{9139BC18-9CF3-4B0C-B4F7-FD4BC7D9EA78}" type="slidenum">
              <a:rPr lang="fr-FR" smtClean="0"/>
              <a:t>‹N°›</a:t>
            </a:fld>
            <a:endParaRPr lang="fr-FR"/>
          </a:p>
        </p:txBody>
      </p:sp>
    </p:spTree>
    <p:extLst>
      <p:ext uri="{BB962C8B-B14F-4D97-AF65-F5344CB8AC3E}">
        <p14:creationId xmlns:p14="http://schemas.microsoft.com/office/powerpoint/2010/main" val="4027429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CD571F5-7A87-447F-A7A2-33620D8E7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7FC00A-5638-42AA-908F-E2C9440F78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D8DEC46-31AD-4493-88AA-6C5BAA220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C2501-8966-448B-8E3D-33258C6EBDE5}" type="datetimeFigureOut">
              <a:rPr lang="fr-FR" smtClean="0"/>
              <a:t>06/06/2021</a:t>
            </a:fld>
            <a:endParaRPr lang="fr-FR"/>
          </a:p>
        </p:txBody>
      </p:sp>
      <p:sp>
        <p:nvSpPr>
          <p:cNvPr id="5" name="Espace réservé du pied de page 4">
            <a:extLst>
              <a:ext uri="{FF2B5EF4-FFF2-40B4-BE49-F238E27FC236}">
                <a16:creationId xmlns:a16="http://schemas.microsoft.com/office/drawing/2014/main" id="{D5397523-8B4F-4268-8FEB-58F68C0E5B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7953D3AC-E524-466D-AD3E-1A26B3F00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39BC18-9CF3-4B0C-B4F7-FD4BC7D9EA78}" type="slidenum">
              <a:rPr lang="fr-FR" smtClean="0"/>
              <a:t>‹N°›</a:t>
            </a:fld>
            <a:endParaRPr lang="fr-FR"/>
          </a:p>
        </p:txBody>
      </p:sp>
    </p:spTree>
    <p:extLst>
      <p:ext uri="{BB962C8B-B14F-4D97-AF65-F5344CB8AC3E}">
        <p14:creationId xmlns:p14="http://schemas.microsoft.com/office/powerpoint/2010/main" val="186827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oleObject" Target="../embeddings/oleObject1.bin"/><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B41CA5D-9B24-4FA9-96BF-3B15CAEDC2AB}"/>
              </a:ext>
            </a:extLst>
          </p:cNvPr>
          <p:cNvSpPr txBox="1"/>
          <p:nvPr/>
        </p:nvSpPr>
        <p:spPr>
          <a:xfrm>
            <a:off x="2446712" y="2406715"/>
            <a:ext cx="7298575" cy="769441"/>
          </a:xfrm>
          <a:prstGeom prst="rect">
            <a:avLst/>
          </a:prstGeom>
          <a:noFill/>
        </p:spPr>
        <p:txBody>
          <a:bodyPr wrap="square" rtlCol="0">
            <a:spAutoFit/>
          </a:bodyPr>
          <a:lstStyle/>
          <a:p>
            <a:pPr algn="ctr"/>
            <a:r>
              <a:rPr lang="fr-FR" sz="4400" b="1" u="sng" dirty="0">
                <a:solidFill>
                  <a:srgbClr val="FF0000"/>
                </a:solidFill>
              </a:rPr>
              <a:t>Les antidiabétiques oraux </a:t>
            </a:r>
          </a:p>
        </p:txBody>
      </p:sp>
      <p:sp>
        <p:nvSpPr>
          <p:cNvPr id="5" name="ZoneTexte 4">
            <a:extLst>
              <a:ext uri="{FF2B5EF4-FFF2-40B4-BE49-F238E27FC236}">
                <a16:creationId xmlns:a16="http://schemas.microsoft.com/office/drawing/2014/main" id="{9B79A485-8723-4218-959D-AC1B647ADDFC}"/>
              </a:ext>
            </a:extLst>
          </p:cNvPr>
          <p:cNvSpPr txBox="1"/>
          <p:nvPr/>
        </p:nvSpPr>
        <p:spPr>
          <a:xfrm>
            <a:off x="674226" y="5389336"/>
            <a:ext cx="6094070" cy="1384995"/>
          </a:xfrm>
          <a:prstGeom prst="rect">
            <a:avLst/>
          </a:prstGeom>
          <a:noFill/>
        </p:spPr>
        <p:txBody>
          <a:bodyPr wrap="square">
            <a:spAutoFit/>
          </a:bodyPr>
          <a:lstStyle/>
          <a:p>
            <a:r>
              <a:rPr lang="en-US" altLang="en-US" sz="2800" b="1" dirty="0">
                <a:solidFill>
                  <a:schemeClr val="tx1">
                    <a:lumMod val="95000"/>
                  </a:schemeClr>
                </a:solidFill>
              </a:rPr>
              <a:t>Dr.I.Outili   /   Pr. N. Nouri</a:t>
            </a:r>
            <a:br>
              <a:rPr lang="en-US" altLang="en-US" sz="2800" b="1" dirty="0">
                <a:solidFill>
                  <a:schemeClr val="tx1">
                    <a:lumMod val="95000"/>
                  </a:schemeClr>
                </a:solidFill>
              </a:rPr>
            </a:br>
            <a:r>
              <a:rPr lang="en-US" altLang="en-US" sz="2800" b="1" dirty="0">
                <a:solidFill>
                  <a:schemeClr val="tx1">
                    <a:lumMod val="95000"/>
                  </a:schemeClr>
                </a:solidFill>
              </a:rPr>
              <a:t>Service d’</a:t>
            </a:r>
            <a:r>
              <a:rPr lang="fr-FR" altLang="en-US" sz="2800" b="1" dirty="0">
                <a:solidFill>
                  <a:schemeClr val="tx1">
                    <a:lumMod val="95000"/>
                  </a:schemeClr>
                </a:solidFill>
              </a:rPr>
              <a:t>Endocrinologie</a:t>
            </a:r>
            <a:r>
              <a:rPr lang="en-US" altLang="en-US" sz="2800" b="1" dirty="0">
                <a:solidFill>
                  <a:schemeClr val="tx1">
                    <a:lumMod val="95000"/>
                  </a:schemeClr>
                </a:solidFill>
              </a:rPr>
              <a:t> Diabétologie</a:t>
            </a:r>
            <a:br>
              <a:rPr lang="en-US" altLang="en-US" sz="2800" b="1" dirty="0">
                <a:solidFill>
                  <a:schemeClr val="tx1">
                    <a:lumMod val="95000"/>
                  </a:schemeClr>
                </a:solidFill>
              </a:rPr>
            </a:br>
            <a:r>
              <a:rPr lang="en-US" altLang="en-US" sz="2800" b="1" dirty="0">
                <a:solidFill>
                  <a:schemeClr val="tx1">
                    <a:lumMod val="95000"/>
                  </a:schemeClr>
                </a:solidFill>
              </a:rPr>
              <a:t>CHU Benbadis de Constantine </a:t>
            </a:r>
            <a:endParaRPr lang="fr-FR" sz="2800" dirty="0"/>
          </a:p>
        </p:txBody>
      </p:sp>
    </p:spTree>
    <p:extLst>
      <p:ext uri="{BB962C8B-B14F-4D97-AF65-F5344CB8AC3E}">
        <p14:creationId xmlns:p14="http://schemas.microsoft.com/office/powerpoint/2010/main" val="376676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0"/>
          <p:cNvSpPr>
            <a:spLocks noChangeArrowheads="1"/>
          </p:cNvSpPr>
          <p:nvPr/>
        </p:nvSpPr>
        <p:spPr bwMode="auto">
          <a:xfrm>
            <a:off x="1524000" y="1071563"/>
            <a:ext cx="9144000" cy="5429250"/>
          </a:xfrm>
          <a:prstGeom prst="rect">
            <a:avLst/>
          </a:prstGeom>
          <a:solidFill>
            <a:srgbClr val="FFFFFF">
              <a:alpha val="50195"/>
            </a:srgbClr>
          </a:solidFill>
          <a:ln w="9525" algn="ctr">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s-ES" altLang="fr-FR"/>
          </a:p>
        </p:txBody>
      </p:sp>
      <p:sp>
        <p:nvSpPr>
          <p:cNvPr id="8196" name="Freeform 7"/>
          <p:cNvSpPr>
            <a:spLocks/>
          </p:cNvSpPr>
          <p:nvPr/>
        </p:nvSpPr>
        <p:spPr bwMode="auto">
          <a:xfrm>
            <a:off x="2219326" y="1279526"/>
            <a:ext cx="2195513" cy="1298575"/>
          </a:xfrm>
          <a:custGeom>
            <a:avLst/>
            <a:gdLst>
              <a:gd name="T0" fmla="*/ 2147483647 w 1383"/>
              <a:gd name="T1" fmla="*/ 2147483647 h 818"/>
              <a:gd name="T2" fmla="*/ 2147483647 w 1383"/>
              <a:gd name="T3" fmla="*/ 2147483647 h 818"/>
              <a:gd name="T4" fmla="*/ 2147483647 w 1383"/>
              <a:gd name="T5" fmla="*/ 2147483647 h 818"/>
              <a:gd name="T6" fmla="*/ 2147483647 w 1383"/>
              <a:gd name="T7" fmla="*/ 2147483647 h 818"/>
              <a:gd name="T8" fmla="*/ 2147483647 w 1383"/>
              <a:gd name="T9" fmla="*/ 2147483647 h 818"/>
              <a:gd name="T10" fmla="*/ 0 60000 65536"/>
              <a:gd name="T11" fmla="*/ 0 60000 65536"/>
              <a:gd name="T12" fmla="*/ 0 60000 65536"/>
              <a:gd name="T13" fmla="*/ 0 60000 65536"/>
              <a:gd name="T14" fmla="*/ 0 60000 65536"/>
              <a:gd name="T15" fmla="*/ 0 w 1383"/>
              <a:gd name="T16" fmla="*/ 0 h 818"/>
              <a:gd name="T17" fmla="*/ 1383 w 1383"/>
              <a:gd name="T18" fmla="*/ 818 h 818"/>
            </a:gdLst>
            <a:ahLst/>
            <a:cxnLst>
              <a:cxn ang="T10">
                <a:pos x="T0" y="T1"/>
              </a:cxn>
              <a:cxn ang="T11">
                <a:pos x="T2" y="T3"/>
              </a:cxn>
              <a:cxn ang="T12">
                <a:pos x="T4" y="T5"/>
              </a:cxn>
              <a:cxn ang="T13">
                <a:pos x="T6" y="T7"/>
              </a:cxn>
              <a:cxn ang="T14">
                <a:pos x="T8" y="T9"/>
              </a:cxn>
            </a:cxnLst>
            <a:rect l="T15" t="T16" r="T17" b="T18"/>
            <a:pathLst>
              <a:path w="1383" h="818">
                <a:moveTo>
                  <a:pt x="1172" y="175"/>
                </a:moveTo>
                <a:cubicBezTo>
                  <a:pt x="998" y="304"/>
                  <a:pt x="340" y="818"/>
                  <a:pt x="174" y="810"/>
                </a:cubicBezTo>
                <a:cubicBezTo>
                  <a:pt x="8" y="802"/>
                  <a:pt x="0" y="258"/>
                  <a:pt x="174" y="129"/>
                </a:cubicBezTo>
                <a:cubicBezTo>
                  <a:pt x="348" y="0"/>
                  <a:pt x="1051" y="31"/>
                  <a:pt x="1217" y="39"/>
                </a:cubicBezTo>
                <a:cubicBezTo>
                  <a:pt x="1383" y="47"/>
                  <a:pt x="1346" y="46"/>
                  <a:pt x="1172" y="175"/>
                </a:cubicBezTo>
                <a:close/>
              </a:path>
            </a:pathLst>
          </a:custGeom>
          <a:gradFill rotWithShape="1">
            <a:gsLst>
              <a:gs pos="0">
                <a:srgbClr val="471800"/>
              </a:gs>
              <a:gs pos="50000">
                <a:srgbClr val="993300"/>
              </a:gs>
              <a:gs pos="100000">
                <a:srgbClr val="471800"/>
              </a:gs>
            </a:gsLst>
            <a:lin ang="5400000" scaled="1"/>
          </a:gra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197" name="Freeform 10"/>
          <p:cNvSpPr>
            <a:spLocks/>
          </p:cNvSpPr>
          <p:nvPr/>
        </p:nvSpPr>
        <p:spPr bwMode="auto">
          <a:xfrm rot="1109511">
            <a:off x="5159376" y="1484313"/>
            <a:ext cx="2016125" cy="1008062"/>
          </a:xfrm>
          <a:custGeom>
            <a:avLst/>
            <a:gdLst>
              <a:gd name="T0" fmla="*/ 2147483647 w 1519"/>
              <a:gd name="T1" fmla="*/ 2147483647 h 824"/>
              <a:gd name="T2" fmla="*/ 2147483647 w 1519"/>
              <a:gd name="T3" fmla="*/ 2147483647 h 824"/>
              <a:gd name="T4" fmla="*/ 2147483647 w 1519"/>
              <a:gd name="T5" fmla="*/ 2147483647 h 824"/>
              <a:gd name="T6" fmla="*/ 2147483647 w 1519"/>
              <a:gd name="T7" fmla="*/ 2147483647 h 824"/>
              <a:gd name="T8" fmla="*/ 2147483647 w 1519"/>
              <a:gd name="T9" fmla="*/ 2147483647 h 824"/>
              <a:gd name="T10" fmla="*/ 2147483647 w 1519"/>
              <a:gd name="T11" fmla="*/ 2147483647 h 824"/>
              <a:gd name="T12" fmla="*/ 2147483647 w 1519"/>
              <a:gd name="T13" fmla="*/ 2147483647 h 824"/>
              <a:gd name="T14" fmla="*/ 2147483647 w 1519"/>
              <a:gd name="T15" fmla="*/ 2147483647 h 824"/>
              <a:gd name="T16" fmla="*/ 2147483647 w 1519"/>
              <a:gd name="T17" fmla="*/ 2147483647 h 824"/>
              <a:gd name="T18" fmla="*/ 2147483647 w 1519"/>
              <a:gd name="T19" fmla="*/ 2147483647 h 824"/>
              <a:gd name="T20" fmla="*/ 2147483647 w 1519"/>
              <a:gd name="T21" fmla="*/ 2147483647 h 824"/>
              <a:gd name="T22" fmla="*/ 2147483647 w 1519"/>
              <a:gd name="T23" fmla="*/ 2147483647 h 824"/>
              <a:gd name="T24" fmla="*/ 2147483647 w 1519"/>
              <a:gd name="T25" fmla="*/ 2147483647 h 8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9"/>
              <a:gd name="T40" fmla="*/ 0 h 824"/>
              <a:gd name="T41" fmla="*/ 1519 w 1519"/>
              <a:gd name="T42" fmla="*/ 824 h 8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9" h="824">
                <a:moveTo>
                  <a:pt x="499" y="491"/>
                </a:moveTo>
                <a:cubicBezTo>
                  <a:pt x="537" y="514"/>
                  <a:pt x="719" y="529"/>
                  <a:pt x="726" y="582"/>
                </a:cubicBezTo>
                <a:cubicBezTo>
                  <a:pt x="733" y="635"/>
                  <a:pt x="650" y="794"/>
                  <a:pt x="544" y="809"/>
                </a:cubicBezTo>
                <a:cubicBezTo>
                  <a:pt x="438" y="824"/>
                  <a:pt x="167" y="771"/>
                  <a:pt x="91" y="673"/>
                </a:cubicBezTo>
                <a:cubicBezTo>
                  <a:pt x="15" y="575"/>
                  <a:pt x="0" y="317"/>
                  <a:pt x="91" y="219"/>
                </a:cubicBezTo>
                <a:cubicBezTo>
                  <a:pt x="182" y="121"/>
                  <a:pt x="446" y="106"/>
                  <a:pt x="635" y="83"/>
                </a:cubicBezTo>
                <a:cubicBezTo>
                  <a:pt x="824" y="60"/>
                  <a:pt x="1089" y="90"/>
                  <a:pt x="1225" y="83"/>
                </a:cubicBezTo>
                <a:cubicBezTo>
                  <a:pt x="1361" y="76"/>
                  <a:pt x="1421" y="0"/>
                  <a:pt x="1451" y="38"/>
                </a:cubicBezTo>
                <a:cubicBezTo>
                  <a:pt x="1481" y="76"/>
                  <a:pt x="1519" y="227"/>
                  <a:pt x="1406" y="310"/>
                </a:cubicBezTo>
                <a:cubicBezTo>
                  <a:pt x="1293" y="393"/>
                  <a:pt x="915" y="522"/>
                  <a:pt x="771" y="537"/>
                </a:cubicBezTo>
                <a:cubicBezTo>
                  <a:pt x="627" y="552"/>
                  <a:pt x="589" y="415"/>
                  <a:pt x="544" y="400"/>
                </a:cubicBezTo>
                <a:cubicBezTo>
                  <a:pt x="499" y="385"/>
                  <a:pt x="506" y="431"/>
                  <a:pt x="499" y="446"/>
                </a:cubicBezTo>
                <a:cubicBezTo>
                  <a:pt x="492" y="461"/>
                  <a:pt x="461" y="468"/>
                  <a:pt x="499" y="491"/>
                </a:cubicBezTo>
                <a:close/>
              </a:path>
            </a:pathLst>
          </a:custGeom>
          <a:solidFill>
            <a:srgbClr val="E6B79A"/>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198" name="Freeform 11"/>
          <p:cNvSpPr>
            <a:spLocks/>
          </p:cNvSpPr>
          <p:nvPr/>
        </p:nvSpPr>
        <p:spPr bwMode="auto">
          <a:xfrm>
            <a:off x="8651876" y="1328738"/>
            <a:ext cx="1465263" cy="971550"/>
          </a:xfrm>
          <a:custGeom>
            <a:avLst/>
            <a:gdLst>
              <a:gd name="T0" fmla="*/ 2147483647 w 923"/>
              <a:gd name="T1" fmla="*/ 2147483647 h 612"/>
              <a:gd name="T2" fmla="*/ 2147483647 w 923"/>
              <a:gd name="T3" fmla="*/ 2147483647 h 612"/>
              <a:gd name="T4" fmla="*/ 2147483647 w 923"/>
              <a:gd name="T5" fmla="*/ 2147483647 h 612"/>
              <a:gd name="T6" fmla="*/ 2147483647 w 923"/>
              <a:gd name="T7" fmla="*/ 2147483647 h 612"/>
              <a:gd name="T8" fmla="*/ 2147483647 w 923"/>
              <a:gd name="T9" fmla="*/ 2147483647 h 612"/>
              <a:gd name="T10" fmla="*/ 2147483647 w 923"/>
              <a:gd name="T11" fmla="*/ 2147483647 h 612"/>
              <a:gd name="T12" fmla="*/ 0 60000 65536"/>
              <a:gd name="T13" fmla="*/ 0 60000 65536"/>
              <a:gd name="T14" fmla="*/ 0 60000 65536"/>
              <a:gd name="T15" fmla="*/ 0 60000 65536"/>
              <a:gd name="T16" fmla="*/ 0 60000 65536"/>
              <a:gd name="T17" fmla="*/ 0 60000 65536"/>
              <a:gd name="T18" fmla="*/ 0 w 923"/>
              <a:gd name="T19" fmla="*/ 0 h 612"/>
              <a:gd name="T20" fmla="*/ 923 w 923"/>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923" h="612">
                <a:moveTo>
                  <a:pt x="68" y="597"/>
                </a:moveTo>
                <a:cubicBezTo>
                  <a:pt x="0" y="582"/>
                  <a:pt x="114" y="484"/>
                  <a:pt x="159" y="416"/>
                </a:cubicBezTo>
                <a:cubicBezTo>
                  <a:pt x="204" y="348"/>
                  <a:pt x="219" y="249"/>
                  <a:pt x="340" y="189"/>
                </a:cubicBezTo>
                <a:cubicBezTo>
                  <a:pt x="461" y="129"/>
                  <a:pt x="847" y="0"/>
                  <a:pt x="885" y="53"/>
                </a:cubicBezTo>
                <a:cubicBezTo>
                  <a:pt x="923" y="106"/>
                  <a:pt x="703" y="416"/>
                  <a:pt x="567" y="507"/>
                </a:cubicBezTo>
                <a:cubicBezTo>
                  <a:pt x="431" y="598"/>
                  <a:pt x="136" y="612"/>
                  <a:pt x="68" y="597"/>
                </a:cubicBezTo>
                <a:close/>
              </a:path>
            </a:pathLst>
          </a:custGeom>
          <a:solidFill>
            <a:srgbClr val="C00000"/>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199" name="AutoShape 12"/>
          <p:cNvSpPr>
            <a:spLocks noChangeArrowheads="1"/>
          </p:cNvSpPr>
          <p:nvPr/>
        </p:nvSpPr>
        <p:spPr bwMode="auto">
          <a:xfrm>
            <a:off x="2279650" y="4292600"/>
            <a:ext cx="215900" cy="2160588"/>
          </a:xfrm>
          <a:prstGeom prst="can">
            <a:avLst>
              <a:gd name="adj" fmla="val 111471"/>
            </a:avLst>
          </a:prstGeom>
          <a:solidFill>
            <a:srgbClr val="86A3DE"/>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00" name="Oval 13"/>
          <p:cNvSpPr>
            <a:spLocks noChangeArrowheads="1"/>
          </p:cNvSpPr>
          <p:nvPr/>
        </p:nvSpPr>
        <p:spPr bwMode="auto">
          <a:xfrm>
            <a:off x="9120189" y="47974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01" name="Oval 14"/>
          <p:cNvSpPr>
            <a:spLocks noChangeArrowheads="1"/>
          </p:cNvSpPr>
          <p:nvPr/>
        </p:nvSpPr>
        <p:spPr bwMode="auto">
          <a:xfrm>
            <a:off x="9336089" y="50133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02" name="Oval 15"/>
          <p:cNvSpPr>
            <a:spLocks noChangeArrowheads="1"/>
          </p:cNvSpPr>
          <p:nvPr/>
        </p:nvSpPr>
        <p:spPr bwMode="auto">
          <a:xfrm>
            <a:off x="9264651" y="52292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03" name="Oval 16"/>
          <p:cNvSpPr>
            <a:spLocks noChangeArrowheads="1"/>
          </p:cNvSpPr>
          <p:nvPr/>
        </p:nvSpPr>
        <p:spPr bwMode="auto">
          <a:xfrm>
            <a:off x="9120189" y="50133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04" name="Freeform 17"/>
          <p:cNvSpPr>
            <a:spLocks/>
          </p:cNvSpPr>
          <p:nvPr/>
        </p:nvSpPr>
        <p:spPr bwMode="auto">
          <a:xfrm>
            <a:off x="5364163" y="4210050"/>
            <a:ext cx="1511300" cy="1354138"/>
          </a:xfrm>
          <a:custGeom>
            <a:avLst/>
            <a:gdLst>
              <a:gd name="T0" fmla="*/ 2147483647 w 952"/>
              <a:gd name="T1" fmla="*/ 2147483647 h 853"/>
              <a:gd name="T2" fmla="*/ 2147483647 w 952"/>
              <a:gd name="T3" fmla="*/ 2147483647 h 853"/>
              <a:gd name="T4" fmla="*/ 2147483647 w 952"/>
              <a:gd name="T5" fmla="*/ 2147483647 h 853"/>
              <a:gd name="T6" fmla="*/ 2147483647 w 952"/>
              <a:gd name="T7" fmla="*/ 2147483647 h 853"/>
              <a:gd name="T8" fmla="*/ 2147483647 w 952"/>
              <a:gd name="T9" fmla="*/ 2147483647 h 853"/>
              <a:gd name="T10" fmla="*/ 2147483647 w 952"/>
              <a:gd name="T11" fmla="*/ 2147483647 h 853"/>
              <a:gd name="T12" fmla="*/ 2147483647 w 952"/>
              <a:gd name="T13" fmla="*/ 2147483647 h 853"/>
              <a:gd name="T14" fmla="*/ 2147483647 w 952"/>
              <a:gd name="T15" fmla="*/ 2147483647 h 853"/>
              <a:gd name="T16" fmla="*/ 2147483647 w 952"/>
              <a:gd name="T17" fmla="*/ 2147483647 h 853"/>
              <a:gd name="T18" fmla="*/ 2147483647 w 952"/>
              <a:gd name="T19" fmla="*/ 2147483647 h 853"/>
              <a:gd name="T20" fmla="*/ 2147483647 w 952"/>
              <a:gd name="T21" fmla="*/ 2147483647 h 853"/>
              <a:gd name="T22" fmla="*/ 2147483647 w 952"/>
              <a:gd name="T23" fmla="*/ 2147483647 h 853"/>
              <a:gd name="T24" fmla="*/ 2147483647 w 952"/>
              <a:gd name="T25" fmla="*/ 2147483647 h 853"/>
              <a:gd name="T26" fmla="*/ 2147483647 w 952"/>
              <a:gd name="T27" fmla="*/ 2147483647 h 8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2"/>
              <a:gd name="T43" fmla="*/ 0 h 853"/>
              <a:gd name="T44" fmla="*/ 952 w 952"/>
              <a:gd name="T45" fmla="*/ 853 h 8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2" h="853">
                <a:moveTo>
                  <a:pt x="280" y="597"/>
                </a:moveTo>
                <a:cubicBezTo>
                  <a:pt x="227" y="574"/>
                  <a:pt x="91" y="650"/>
                  <a:pt x="53" y="597"/>
                </a:cubicBezTo>
                <a:cubicBezTo>
                  <a:pt x="15" y="544"/>
                  <a:pt x="0" y="377"/>
                  <a:pt x="53" y="279"/>
                </a:cubicBezTo>
                <a:cubicBezTo>
                  <a:pt x="106" y="181"/>
                  <a:pt x="234" y="14"/>
                  <a:pt x="370" y="7"/>
                </a:cubicBezTo>
                <a:cubicBezTo>
                  <a:pt x="506" y="0"/>
                  <a:pt x="786" y="143"/>
                  <a:pt x="869" y="234"/>
                </a:cubicBezTo>
                <a:cubicBezTo>
                  <a:pt x="952" y="325"/>
                  <a:pt x="861" y="483"/>
                  <a:pt x="869" y="551"/>
                </a:cubicBezTo>
                <a:cubicBezTo>
                  <a:pt x="877" y="619"/>
                  <a:pt x="922" y="597"/>
                  <a:pt x="915" y="642"/>
                </a:cubicBezTo>
                <a:cubicBezTo>
                  <a:pt x="908" y="687"/>
                  <a:pt x="862" y="793"/>
                  <a:pt x="824" y="823"/>
                </a:cubicBezTo>
                <a:cubicBezTo>
                  <a:pt x="786" y="853"/>
                  <a:pt x="726" y="838"/>
                  <a:pt x="688" y="823"/>
                </a:cubicBezTo>
                <a:cubicBezTo>
                  <a:pt x="650" y="808"/>
                  <a:pt x="620" y="748"/>
                  <a:pt x="597" y="733"/>
                </a:cubicBezTo>
                <a:cubicBezTo>
                  <a:pt x="574" y="718"/>
                  <a:pt x="582" y="733"/>
                  <a:pt x="552" y="733"/>
                </a:cubicBezTo>
                <a:cubicBezTo>
                  <a:pt x="522" y="733"/>
                  <a:pt x="446" y="733"/>
                  <a:pt x="416" y="733"/>
                </a:cubicBezTo>
                <a:cubicBezTo>
                  <a:pt x="386" y="733"/>
                  <a:pt x="393" y="756"/>
                  <a:pt x="370" y="733"/>
                </a:cubicBezTo>
                <a:cubicBezTo>
                  <a:pt x="347" y="710"/>
                  <a:pt x="333" y="620"/>
                  <a:pt x="280" y="597"/>
                </a:cubicBezTo>
                <a:close/>
              </a:path>
            </a:pathLst>
          </a:custGeom>
          <a:solidFill>
            <a:srgbClr val="DDDDDD"/>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05" name="Text Box 18"/>
          <p:cNvSpPr txBox="1">
            <a:spLocks noChangeArrowheads="1"/>
          </p:cNvSpPr>
          <p:nvPr/>
        </p:nvSpPr>
        <p:spPr bwMode="auto">
          <a:xfrm>
            <a:off x="4872038" y="3429001"/>
            <a:ext cx="2520950" cy="461665"/>
          </a:xfrm>
          <a:prstGeom prst="rect">
            <a:avLst/>
          </a:prstGeom>
          <a:gradFill rotWithShape="1">
            <a:gsLst>
              <a:gs pos="0">
                <a:srgbClr val="000076"/>
              </a:gs>
              <a:gs pos="50000">
                <a:srgbClr val="0000FF"/>
              </a:gs>
              <a:gs pos="100000">
                <a:srgbClr val="000076"/>
              </a:gs>
            </a:gsLst>
            <a:lin ang="5400000" scaled="1"/>
          </a:gradFill>
          <a:ln w="9525">
            <a:solidFill>
              <a:schemeClr val="bg2"/>
            </a:solidFill>
            <a:miter lim="800000"/>
            <a:headEnd/>
            <a:tailEnd/>
          </a:ln>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solidFill>
                  <a:srgbClr val="FFC000"/>
                </a:solidFill>
              </a:rPr>
              <a:t>Glucose sanguin</a:t>
            </a:r>
          </a:p>
        </p:txBody>
      </p:sp>
      <p:sp>
        <p:nvSpPr>
          <p:cNvPr id="45075" name="Text Box 19"/>
          <p:cNvSpPr txBox="1">
            <a:spLocks noChangeArrowheads="1"/>
          </p:cNvSpPr>
          <p:nvPr/>
        </p:nvSpPr>
        <p:spPr bwMode="auto">
          <a:xfrm>
            <a:off x="5448300" y="2276476"/>
            <a:ext cx="1441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solidFill>
                  <a:srgbClr val="C00000"/>
                </a:solidFill>
              </a:rPr>
              <a:t>insuline</a:t>
            </a:r>
          </a:p>
        </p:txBody>
      </p:sp>
      <p:sp>
        <p:nvSpPr>
          <p:cNvPr id="8207" name="Text Box 20"/>
          <p:cNvSpPr txBox="1">
            <a:spLocks noChangeArrowheads="1"/>
          </p:cNvSpPr>
          <p:nvPr/>
        </p:nvSpPr>
        <p:spPr bwMode="auto">
          <a:xfrm>
            <a:off x="1271587" y="1916113"/>
            <a:ext cx="136842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Foie</a:t>
            </a:r>
          </a:p>
        </p:txBody>
      </p:sp>
      <p:sp>
        <p:nvSpPr>
          <p:cNvPr id="8208" name="Text Box 21"/>
          <p:cNvSpPr txBox="1">
            <a:spLocks noChangeArrowheads="1"/>
          </p:cNvSpPr>
          <p:nvPr/>
        </p:nvSpPr>
        <p:spPr bwMode="auto">
          <a:xfrm>
            <a:off x="1992313" y="5373688"/>
            <a:ext cx="1511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intestin</a:t>
            </a:r>
          </a:p>
        </p:txBody>
      </p:sp>
      <p:sp>
        <p:nvSpPr>
          <p:cNvPr id="8209" name="Text Box 22"/>
          <p:cNvSpPr txBox="1">
            <a:spLocks noChangeArrowheads="1"/>
          </p:cNvSpPr>
          <p:nvPr/>
        </p:nvSpPr>
        <p:spPr bwMode="auto">
          <a:xfrm>
            <a:off x="5591176" y="5516564"/>
            <a:ext cx="1871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t>Cerveau + SN</a:t>
            </a:r>
          </a:p>
        </p:txBody>
      </p:sp>
      <p:sp>
        <p:nvSpPr>
          <p:cNvPr id="8210" name="Text Box 23"/>
          <p:cNvSpPr txBox="1">
            <a:spLocks noChangeArrowheads="1"/>
          </p:cNvSpPr>
          <p:nvPr/>
        </p:nvSpPr>
        <p:spPr bwMode="auto">
          <a:xfrm>
            <a:off x="9120189" y="5516563"/>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Graisse</a:t>
            </a:r>
          </a:p>
        </p:txBody>
      </p:sp>
      <p:sp>
        <p:nvSpPr>
          <p:cNvPr id="8211" name="Line 24"/>
          <p:cNvSpPr>
            <a:spLocks noChangeShapeType="1"/>
          </p:cNvSpPr>
          <p:nvPr/>
        </p:nvSpPr>
        <p:spPr bwMode="auto">
          <a:xfrm>
            <a:off x="3287713" y="2276476"/>
            <a:ext cx="1657350" cy="11525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2" name="Line 25"/>
          <p:cNvSpPr>
            <a:spLocks noChangeShapeType="1"/>
          </p:cNvSpPr>
          <p:nvPr/>
        </p:nvSpPr>
        <p:spPr bwMode="auto">
          <a:xfrm flipV="1">
            <a:off x="2640013" y="3860801"/>
            <a:ext cx="2303462" cy="11525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3" name="Line 26"/>
          <p:cNvSpPr>
            <a:spLocks noChangeShapeType="1"/>
          </p:cNvSpPr>
          <p:nvPr/>
        </p:nvSpPr>
        <p:spPr bwMode="auto">
          <a:xfrm>
            <a:off x="6096000" y="3933825"/>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4" name="Line 27"/>
          <p:cNvSpPr>
            <a:spLocks noChangeShapeType="1"/>
          </p:cNvSpPr>
          <p:nvPr/>
        </p:nvSpPr>
        <p:spPr bwMode="auto">
          <a:xfrm>
            <a:off x="7464426" y="3860801"/>
            <a:ext cx="1439863" cy="1008063"/>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5" name="Line 28"/>
          <p:cNvSpPr>
            <a:spLocks noChangeShapeType="1"/>
          </p:cNvSpPr>
          <p:nvPr/>
        </p:nvSpPr>
        <p:spPr bwMode="auto">
          <a:xfrm flipV="1">
            <a:off x="7464425" y="2420938"/>
            <a:ext cx="1079500" cy="1008062"/>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6" name="Line 29"/>
          <p:cNvSpPr>
            <a:spLocks noChangeShapeType="1"/>
          </p:cNvSpPr>
          <p:nvPr/>
        </p:nvSpPr>
        <p:spPr bwMode="auto">
          <a:xfrm flipH="1">
            <a:off x="5024438" y="2643188"/>
            <a:ext cx="711200" cy="500062"/>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7" name="Line 30"/>
          <p:cNvSpPr>
            <a:spLocks noChangeShapeType="1"/>
          </p:cNvSpPr>
          <p:nvPr/>
        </p:nvSpPr>
        <p:spPr bwMode="auto">
          <a:xfrm>
            <a:off x="6600825" y="2636838"/>
            <a:ext cx="647700" cy="647700"/>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18" name="Text Box 31"/>
          <p:cNvSpPr txBox="1">
            <a:spLocks noChangeArrowheads="1"/>
          </p:cNvSpPr>
          <p:nvPr/>
        </p:nvSpPr>
        <p:spPr bwMode="auto">
          <a:xfrm>
            <a:off x="4735513" y="3000376"/>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C00000"/>
                </a:solidFill>
              </a:rPr>
              <a:t>-</a:t>
            </a:r>
          </a:p>
        </p:txBody>
      </p:sp>
      <p:sp>
        <p:nvSpPr>
          <p:cNvPr id="8219" name="Text Box 32"/>
          <p:cNvSpPr txBox="1">
            <a:spLocks noChangeArrowheads="1"/>
          </p:cNvSpPr>
          <p:nvPr/>
        </p:nvSpPr>
        <p:spPr bwMode="auto">
          <a:xfrm>
            <a:off x="7175500" y="3141664"/>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b="1">
                <a:solidFill>
                  <a:srgbClr val="00B050"/>
                </a:solidFill>
              </a:rPr>
              <a:t>+</a:t>
            </a:r>
          </a:p>
        </p:txBody>
      </p:sp>
      <p:sp>
        <p:nvSpPr>
          <p:cNvPr id="8220" name="Text Box 33"/>
          <p:cNvSpPr txBox="1">
            <a:spLocks noChangeArrowheads="1"/>
          </p:cNvSpPr>
          <p:nvPr/>
        </p:nvSpPr>
        <p:spPr bwMode="auto">
          <a:xfrm>
            <a:off x="7104064" y="3716339"/>
            <a:ext cx="503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00B050"/>
                </a:solidFill>
              </a:rPr>
              <a:t>+</a:t>
            </a:r>
          </a:p>
        </p:txBody>
      </p:sp>
      <p:sp>
        <p:nvSpPr>
          <p:cNvPr id="8221" name="Text Box 34"/>
          <p:cNvSpPr txBox="1">
            <a:spLocks noChangeArrowheads="1"/>
          </p:cNvSpPr>
          <p:nvPr/>
        </p:nvSpPr>
        <p:spPr bwMode="auto">
          <a:xfrm>
            <a:off x="2855914" y="2852739"/>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C00000"/>
                </a:solidFill>
              </a:rPr>
              <a:t>Production</a:t>
            </a:r>
          </a:p>
        </p:txBody>
      </p:sp>
      <p:sp>
        <p:nvSpPr>
          <p:cNvPr id="8222" name="Text Box 35"/>
          <p:cNvSpPr txBox="1">
            <a:spLocks noChangeArrowheads="1"/>
          </p:cNvSpPr>
          <p:nvPr/>
        </p:nvSpPr>
        <p:spPr bwMode="auto">
          <a:xfrm>
            <a:off x="2855914" y="3857626"/>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C00000"/>
                </a:solidFill>
              </a:rPr>
              <a:t>Absorption</a:t>
            </a:r>
          </a:p>
        </p:txBody>
      </p:sp>
      <p:sp>
        <p:nvSpPr>
          <p:cNvPr id="8223" name="Text Box 36"/>
          <p:cNvSpPr txBox="1">
            <a:spLocks noChangeArrowheads="1"/>
          </p:cNvSpPr>
          <p:nvPr/>
        </p:nvSpPr>
        <p:spPr bwMode="auto">
          <a:xfrm>
            <a:off x="7319964" y="2636839"/>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a:solidFill>
                  <a:srgbClr val="002060"/>
                </a:solidFill>
              </a:rPr>
              <a:t>utilisation</a:t>
            </a:r>
          </a:p>
        </p:txBody>
      </p:sp>
      <p:sp>
        <p:nvSpPr>
          <p:cNvPr id="8224" name="Text Box 37"/>
          <p:cNvSpPr txBox="1">
            <a:spLocks noChangeArrowheads="1"/>
          </p:cNvSpPr>
          <p:nvPr/>
        </p:nvSpPr>
        <p:spPr bwMode="auto">
          <a:xfrm>
            <a:off x="7319964" y="4149726"/>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a:solidFill>
                  <a:srgbClr val="002060"/>
                </a:solidFill>
              </a:rPr>
              <a:t>stockage</a:t>
            </a:r>
          </a:p>
        </p:txBody>
      </p:sp>
      <p:sp>
        <p:nvSpPr>
          <p:cNvPr id="8225" name="Text Box 39"/>
          <p:cNvSpPr txBox="1">
            <a:spLocks noChangeArrowheads="1"/>
          </p:cNvSpPr>
          <p:nvPr/>
        </p:nvSpPr>
        <p:spPr bwMode="auto">
          <a:xfrm>
            <a:off x="6456363" y="1628775"/>
            <a:ext cx="1655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Pancréas</a:t>
            </a:r>
          </a:p>
        </p:txBody>
      </p:sp>
      <p:sp>
        <p:nvSpPr>
          <p:cNvPr id="8226" name="Freeform 40"/>
          <p:cNvSpPr>
            <a:spLocks/>
          </p:cNvSpPr>
          <p:nvPr/>
        </p:nvSpPr>
        <p:spPr bwMode="auto">
          <a:xfrm>
            <a:off x="5808663" y="4749800"/>
            <a:ext cx="635000" cy="407988"/>
          </a:xfrm>
          <a:custGeom>
            <a:avLst/>
            <a:gdLst>
              <a:gd name="T0" fmla="*/ 0 w 400"/>
              <a:gd name="T1" fmla="*/ 2147483647 h 257"/>
              <a:gd name="T2" fmla="*/ 2147483647 w 400"/>
              <a:gd name="T3" fmla="*/ 2147483647 h 257"/>
              <a:gd name="T4" fmla="*/ 2147483647 w 400"/>
              <a:gd name="T5" fmla="*/ 2147483647 h 257"/>
              <a:gd name="T6" fmla="*/ 2147483647 w 400"/>
              <a:gd name="T7" fmla="*/ 2147483647 h 257"/>
              <a:gd name="T8" fmla="*/ 0 60000 65536"/>
              <a:gd name="T9" fmla="*/ 0 60000 65536"/>
              <a:gd name="T10" fmla="*/ 0 60000 65536"/>
              <a:gd name="T11" fmla="*/ 0 60000 65536"/>
              <a:gd name="T12" fmla="*/ 0 w 400"/>
              <a:gd name="T13" fmla="*/ 0 h 257"/>
              <a:gd name="T14" fmla="*/ 400 w 400"/>
              <a:gd name="T15" fmla="*/ 257 h 257"/>
            </a:gdLst>
            <a:ahLst/>
            <a:cxnLst>
              <a:cxn ang="T8">
                <a:pos x="T0" y="T1"/>
              </a:cxn>
              <a:cxn ang="T9">
                <a:pos x="T2" y="T3"/>
              </a:cxn>
              <a:cxn ang="T10">
                <a:pos x="T4" y="T5"/>
              </a:cxn>
              <a:cxn ang="T11">
                <a:pos x="T6" y="T7"/>
              </a:cxn>
            </a:cxnLst>
            <a:rect l="T12" t="T13" r="T14" b="T15"/>
            <a:pathLst>
              <a:path w="400" h="257">
                <a:moveTo>
                  <a:pt x="0" y="257"/>
                </a:moveTo>
                <a:cubicBezTo>
                  <a:pt x="15" y="158"/>
                  <a:pt x="30" y="60"/>
                  <a:pt x="90" y="30"/>
                </a:cubicBezTo>
                <a:cubicBezTo>
                  <a:pt x="150" y="0"/>
                  <a:pt x="324" y="68"/>
                  <a:pt x="362" y="75"/>
                </a:cubicBezTo>
                <a:cubicBezTo>
                  <a:pt x="400" y="82"/>
                  <a:pt x="358" y="78"/>
                  <a:pt x="317" y="75"/>
                </a:cubicBez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8227" name="Text Box 41"/>
          <p:cNvSpPr txBox="1">
            <a:spLocks noChangeArrowheads="1"/>
          </p:cNvSpPr>
          <p:nvPr/>
        </p:nvSpPr>
        <p:spPr bwMode="auto">
          <a:xfrm>
            <a:off x="9120189" y="1557338"/>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Muscle</a:t>
            </a:r>
          </a:p>
        </p:txBody>
      </p:sp>
      <p:sp>
        <p:nvSpPr>
          <p:cNvPr id="8228" name="Line 42"/>
          <p:cNvSpPr>
            <a:spLocks noChangeShapeType="1"/>
          </p:cNvSpPr>
          <p:nvPr/>
        </p:nvSpPr>
        <p:spPr bwMode="auto">
          <a:xfrm>
            <a:off x="6527801" y="2708276"/>
            <a:ext cx="792163" cy="1008063"/>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45099" name="AutoShape 43"/>
          <p:cNvSpPr>
            <a:spLocks noChangeArrowheads="1"/>
          </p:cNvSpPr>
          <p:nvPr/>
        </p:nvSpPr>
        <p:spPr bwMode="auto">
          <a:xfrm>
            <a:off x="3143250" y="1916114"/>
            <a:ext cx="287338" cy="433387"/>
          </a:xfrm>
          <a:prstGeom prst="irregularSeal1">
            <a:avLst/>
          </a:prstGeom>
          <a:solidFill>
            <a:srgbClr val="00FF00"/>
          </a:solidFill>
          <a:ln w="9525">
            <a:solidFill>
              <a:srgbClr val="CC0000"/>
            </a:solidFill>
            <a:miter lim="800000"/>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45101" name="AutoShape 45"/>
          <p:cNvSpPr>
            <a:spLocks noChangeArrowheads="1"/>
          </p:cNvSpPr>
          <p:nvPr/>
        </p:nvSpPr>
        <p:spPr bwMode="auto">
          <a:xfrm>
            <a:off x="2495550" y="4581525"/>
            <a:ext cx="287338" cy="433388"/>
          </a:xfrm>
          <a:prstGeom prst="irregularSeal1">
            <a:avLst/>
          </a:prstGeom>
          <a:solidFill>
            <a:srgbClr val="00FF00"/>
          </a:solidFill>
          <a:ln w="9525">
            <a:solidFill>
              <a:srgbClr val="CC0000"/>
            </a:solidFill>
            <a:miter lim="800000"/>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45102" name="AutoShape 46"/>
          <p:cNvSpPr>
            <a:spLocks noChangeArrowheads="1"/>
          </p:cNvSpPr>
          <p:nvPr/>
        </p:nvSpPr>
        <p:spPr bwMode="auto">
          <a:xfrm>
            <a:off x="8543925" y="1916114"/>
            <a:ext cx="287338" cy="433387"/>
          </a:xfrm>
          <a:prstGeom prst="irregularSeal1">
            <a:avLst/>
          </a:prstGeom>
          <a:solidFill>
            <a:srgbClr val="00FF00"/>
          </a:solidFill>
          <a:ln w="9525">
            <a:solidFill>
              <a:srgbClr val="CC0000"/>
            </a:solidFill>
            <a:miter lim="800000"/>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45103" name="AutoShape 47"/>
          <p:cNvSpPr>
            <a:spLocks noChangeArrowheads="1"/>
          </p:cNvSpPr>
          <p:nvPr/>
        </p:nvSpPr>
        <p:spPr bwMode="auto">
          <a:xfrm>
            <a:off x="8904289" y="4437064"/>
            <a:ext cx="287337" cy="433387"/>
          </a:xfrm>
          <a:prstGeom prst="irregularSeal1">
            <a:avLst/>
          </a:prstGeom>
          <a:solidFill>
            <a:srgbClr val="00FF00"/>
          </a:solidFill>
          <a:ln w="9525">
            <a:solidFill>
              <a:srgbClr val="CC0000"/>
            </a:solidFill>
            <a:miter lim="800000"/>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45104" name="AutoShape 48"/>
          <p:cNvSpPr>
            <a:spLocks noChangeArrowheads="1"/>
          </p:cNvSpPr>
          <p:nvPr/>
        </p:nvSpPr>
        <p:spPr bwMode="auto">
          <a:xfrm>
            <a:off x="5951539" y="1628775"/>
            <a:ext cx="287337" cy="433388"/>
          </a:xfrm>
          <a:prstGeom prst="irregularSeal1">
            <a:avLst/>
          </a:prstGeom>
          <a:solidFill>
            <a:srgbClr val="00FF00"/>
          </a:solidFill>
          <a:ln w="9525">
            <a:solidFill>
              <a:srgbClr val="CC0000"/>
            </a:solidFill>
            <a:miter lim="800000"/>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45105" name="Text Box 49"/>
          <p:cNvSpPr txBox="1">
            <a:spLocks noChangeArrowheads="1"/>
          </p:cNvSpPr>
          <p:nvPr/>
        </p:nvSpPr>
        <p:spPr bwMode="auto">
          <a:xfrm>
            <a:off x="2640014" y="4848225"/>
            <a:ext cx="1944687" cy="596900"/>
          </a:xfrm>
          <a:prstGeom prst="rect">
            <a:avLst/>
          </a:prstGeom>
          <a:solidFill>
            <a:srgbClr val="CCFF33"/>
          </a:solidFill>
          <a:ln w="9525" algn="ctr">
            <a:solidFill>
              <a:schemeClr val="folHlink"/>
            </a:solidFill>
            <a:miter lim="800000"/>
            <a:headEnd/>
            <a:tailEnd/>
          </a:ln>
          <a:effectLst/>
        </p:spPr>
        <p:txBody>
          <a:bodyPr>
            <a:spAutoFit/>
          </a:bodyPr>
          <a:lstStyle/>
          <a:p>
            <a:pPr>
              <a:lnSpc>
                <a:spcPct val="90000"/>
              </a:lnSpc>
              <a:spcBef>
                <a:spcPct val="50000"/>
              </a:spcBef>
              <a:defRPr/>
            </a:pPr>
            <a:r>
              <a:rPr lang="fr-FR">
                <a:solidFill>
                  <a:srgbClr val="000000"/>
                </a:solidFill>
                <a:effectLst>
                  <a:outerShdw blurRad="38100" dist="38100" dir="2700000" algn="tl">
                    <a:srgbClr val="FFFFFF"/>
                  </a:outerShdw>
                </a:effectLst>
              </a:rPr>
              <a:t>Inhibiteurs  de l’</a:t>
            </a:r>
            <a:r>
              <a:rPr lang="el-GR">
                <a:solidFill>
                  <a:srgbClr val="000000"/>
                </a:solidFill>
                <a:effectLst>
                  <a:outerShdw blurRad="38100" dist="38100" dir="2700000" algn="tl">
                    <a:srgbClr val="FFFFFF"/>
                  </a:outerShdw>
                </a:effectLst>
              </a:rPr>
              <a:t>α</a:t>
            </a:r>
            <a:r>
              <a:rPr lang="fr-FR">
                <a:solidFill>
                  <a:srgbClr val="000000"/>
                </a:solidFill>
                <a:effectLst>
                  <a:outerShdw blurRad="38100" dist="38100" dir="2700000" algn="tl">
                    <a:srgbClr val="FFFFFF"/>
                  </a:outerShdw>
                </a:effectLst>
              </a:rPr>
              <a:t> glucosidase</a:t>
            </a:r>
            <a:endParaRPr lang="el-GR">
              <a:solidFill>
                <a:srgbClr val="000000"/>
              </a:solidFill>
              <a:effectLst>
                <a:outerShdw blurRad="38100" dist="38100" dir="2700000" algn="tl">
                  <a:srgbClr val="FFFFFF"/>
                </a:outerShdw>
              </a:effectLst>
            </a:endParaRPr>
          </a:p>
        </p:txBody>
      </p:sp>
      <p:sp>
        <p:nvSpPr>
          <p:cNvPr id="45106" name="Text Box 50"/>
          <p:cNvSpPr txBox="1">
            <a:spLocks noChangeArrowheads="1"/>
          </p:cNvSpPr>
          <p:nvPr/>
        </p:nvSpPr>
        <p:spPr bwMode="auto">
          <a:xfrm>
            <a:off x="2279651" y="1196975"/>
            <a:ext cx="2820988" cy="341632"/>
          </a:xfrm>
          <a:prstGeom prst="rect">
            <a:avLst/>
          </a:prstGeom>
          <a:solidFill>
            <a:srgbClr val="CCFF33"/>
          </a:solidFill>
          <a:ln w="9525" algn="ctr">
            <a:solidFill>
              <a:schemeClr val="folHlink"/>
            </a:solidFill>
            <a:miter lim="800000"/>
            <a:headEnd/>
            <a:tailEnd/>
          </a:ln>
          <a:effectLst/>
        </p:spPr>
        <p:txBody>
          <a:bodyPr wrap="square">
            <a:spAutoFit/>
          </a:bodyPr>
          <a:lstStyle/>
          <a:p>
            <a:pPr>
              <a:lnSpc>
                <a:spcPct val="90000"/>
              </a:lnSpc>
              <a:spcBef>
                <a:spcPct val="50000"/>
              </a:spcBef>
              <a:defRPr/>
            </a:pPr>
            <a:r>
              <a:rPr lang="fr-FR" dirty="0" err="1">
                <a:solidFill>
                  <a:srgbClr val="000000"/>
                </a:solidFill>
                <a:effectLst>
                  <a:outerShdw blurRad="38100" dist="38100" dir="2700000" algn="tl">
                    <a:srgbClr val="FFFFFF"/>
                  </a:outerShdw>
                </a:effectLst>
              </a:rPr>
              <a:t>Insulinosensibilisateurs</a:t>
            </a:r>
            <a:r>
              <a:rPr lang="fr-FR" dirty="0">
                <a:solidFill>
                  <a:srgbClr val="000000"/>
                </a:solidFill>
                <a:effectLst>
                  <a:outerShdw blurRad="38100" dist="38100" dir="2700000" algn="tl">
                    <a:srgbClr val="FFFFFF"/>
                  </a:outerShdw>
                </a:effectLst>
              </a:rPr>
              <a:t>  </a:t>
            </a:r>
          </a:p>
        </p:txBody>
      </p:sp>
      <p:sp>
        <p:nvSpPr>
          <p:cNvPr id="45107" name="Text Box 51"/>
          <p:cNvSpPr txBox="1">
            <a:spLocks noChangeArrowheads="1"/>
          </p:cNvSpPr>
          <p:nvPr/>
        </p:nvSpPr>
        <p:spPr bwMode="auto">
          <a:xfrm>
            <a:off x="7881938" y="2500314"/>
            <a:ext cx="2805112" cy="341632"/>
          </a:xfrm>
          <a:prstGeom prst="rect">
            <a:avLst/>
          </a:prstGeom>
          <a:solidFill>
            <a:srgbClr val="CCFF33"/>
          </a:solidFill>
          <a:ln w="9525" algn="ctr">
            <a:solidFill>
              <a:schemeClr val="folHlink"/>
            </a:solidFill>
            <a:miter lim="800000"/>
            <a:headEnd/>
            <a:tailEnd/>
          </a:ln>
          <a:effectLst/>
        </p:spPr>
        <p:txBody>
          <a:bodyPr>
            <a:spAutoFit/>
          </a:bodyPr>
          <a:lstStyle/>
          <a:p>
            <a:pPr>
              <a:lnSpc>
                <a:spcPct val="90000"/>
              </a:lnSpc>
              <a:spcBef>
                <a:spcPct val="50000"/>
              </a:spcBef>
              <a:defRPr/>
            </a:pPr>
            <a:r>
              <a:rPr lang="fr-FR" sz="1600" dirty="0"/>
              <a:t> </a:t>
            </a:r>
            <a:r>
              <a:rPr lang="fr-FR" b="1" dirty="0"/>
              <a:t>les</a:t>
            </a:r>
            <a:r>
              <a:rPr lang="fr-FR" dirty="0"/>
              <a:t> </a:t>
            </a:r>
            <a:r>
              <a:rPr lang="fr-FR" b="1" dirty="0" err="1"/>
              <a:t>insulinosensibilisateurs</a:t>
            </a:r>
            <a:endParaRPr lang="fr-FR" dirty="0">
              <a:solidFill>
                <a:srgbClr val="000000"/>
              </a:solidFill>
              <a:effectLst>
                <a:outerShdw blurRad="38100" dist="38100" dir="2700000" algn="tl">
                  <a:srgbClr val="FFFFFF"/>
                </a:outerShdw>
              </a:effectLst>
            </a:endParaRPr>
          </a:p>
        </p:txBody>
      </p:sp>
      <p:sp>
        <p:nvSpPr>
          <p:cNvPr id="45108" name="Text Box 52"/>
          <p:cNvSpPr txBox="1">
            <a:spLocks noChangeArrowheads="1"/>
          </p:cNvSpPr>
          <p:nvPr/>
        </p:nvSpPr>
        <p:spPr bwMode="auto">
          <a:xfrm>
            <a:off x="7739064" y="3789364"/>
            <a:ext cx="2928937" cy="341632"/>
          </a:xfrm>
          <a:prstGeom prst="rect">
            <a:avLst/>
          </a:prstGeom>
          <a:solidFill>
            <a:srgbClr val="CCFF33"/>
          </a:solidFill>
          <a:ln w="9525" algn="ctr">
            <a:solidFill>
              <a:schemeClr val="folHlink"/>
            </a:solidFill>
            <a:miter lim="800000"/>
            <a:headEnd/>
            <a:tailEnd/>
          </a:ln>
          <a:effectLst/>
        </p:spPr>
        <p:txBody>
          <a:bodyPr>
            <a:spAutoFit/>
          </a:bodyPr>
          <a:lstStyle/>
          <a:p>
            <a:pPr>
              <a:lnSpc>
                <a:spcPct val="90000"/>
              </a:lnSpc>
              <a:spcBef>
                <a:spcPct val="50000"/>
              </a:spcBef>
              <a:defRPr/>
            </a:pPr>
            <a:r>
              <a:rPr lang="fr-FR" b="1" dirty="0"/>
              <a:t>les</a:t>
            </a:r>
            <a:r>
              <a:rPr lang="fr-FR" dirty="0"/>
              <a:t> </a:t>
            </a:r>
            <a:r>
              <a:rPr lang="fr-FR" b="1" dirty="0" err="1"/>
              <a:t>insulinosensibilisateurs</a:t>
            </a:r>
            <a:endParaRPr lang="fr-FR" dirty="0">
              <a:solidFill>
                <a:srgbClr val="000000"/>
              </a:solidFill>
              <a:effectLst>
                <a:outerShdw blurRad="38100" dist="38100" dir="2700000" algn="tl">
                  <a:srgbClr val="FFFFFF"/>
                </a:outerShdw>
              </a:effectLst>
            </a:endParaRPr>
          </a:p>
        </p:txBody>
      </p:sp>
      <p:sp>
        <p:nvSpPr>
          <p:cNvPr id="45109" name="Text Box 53"/>
          <p:cNvSpPr txBox="1">
            <a:spLocks noChangeArrowheads="1"/>
          </p:cNvSpPr>
          <p:nvPr/>
        </p:nvSpPr>
        <p:spPr bwMode="auto">
          <a:xfrm>
            <a:off x="5303839" y="1052513"/>
            <a:ext cx="1584325" cy="596900"/>
          </a:xfrm>
          <a:prstGeom prst="rect">
            <a:avLst/>
          </a:prstGeom>
          <a:solidFill>
            <a:srgbClr val="CCFF33"/>
          </a:solidFill>
          <a:ln w="9525" algn="ctr">
            <a:solidFill>
              <a:schemeClr val="folHlink"/>
            </a:solidFill>
            <a:miter lim="800000"/>
            <a:headEnd/>
            <a:tailEnd/>
          </a:ln>
          <a:effectLst/>
        </p:spPr>
        <p:txBody>
          <a:bodyPr>
            <a:spAutoFit/>
          </a:bodyPr>
          <a:lstStyle/>
          <a:p>
            <a:pPr algn="ctr">
              <a:lnSpc>
                <a:spcPct val="90000"/>
              </a:lnSpc>
              <a:spcBef>
                <a:spcPct val="50000"/>
              </a:spcBef>
              <a:defRPr/>
            </a:pPr>
            <a:r>
              <a:rPr lang="fr-FR">
                <a:solidFill>
                  <a:srgbClr val="000000"/>
                </a:solidFill>
                <a:effectLst>
                  <a:outerShdw blurRad="38100" dist="38100" dir="2700000" algn="tl">
                    <a:srgbClr val="FFFFFF"/>
                  </a:outerShdw>
                </a:effectLst>
              </a:rPr>
              <a:t>Glinides Sulfamides</a:t>
            </a:r>
          </a:p>
        </p:txBody>
      </p:sp>
      <p:sp>
        <p:nvSpPr>
          <p:cNvPr id="8239" name="Line 55"/>
          <p:cNvSpPr>
            <a:spLocks noChangeShapeType="1"/>
          </p:cNvSpPr>
          <p:nvPr/>
        </p:nvSpPr>
        <p:spPr bwMode="auto">
          <a:xfrm flipH="1" flipV="1">
            <a:off x="3648076" y="2205038"/>
            <a:ext cx="1152525" cy="86360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40" name="Text Box 56"/>
          <p:cNvSpPr txBox="1">
            <a:spLocks noChangeArrowheads="1"/>
          </p:cNvSpPr>
          <p:nvPr/>
        </p:nvSpPr>
        <p:spPr bwMode="auto">
          <a:xfrm>
            <a:off x="3648075" y="1916114"/>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002060"/>
                </a:solidFill>
              </a:rPr>
              <a:t>stockage</a:t>
            </a:r>
          </a:p>
        </p:txBody>
      </p:sp>
      <p:sp>
        <p:nvSpPr>
          <p:cNvPr id="8241" name="Line 57"/>
          <p:cNvSpPr>
            <a:spLocks noChangeShapeType="1"/>
          </p:cNvSpPr>
          <p:nvPr/>
        </p:nvSpPr>
        <p:spPr bwMode="auto">
          <a:xfrm flipH="1">
            <a:off x="4943475" y="2492376"/>
            <a:ext cx="649288" cy="288925"/>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8242" name="Text Box 58"/>
          <p:cNvSpPr txBox="1">
            <a:spLocks noChangeArrowheads="1"/>
          </p:cNvSpPr>
          <p:nvPr/>
        </p:nvSpPr>
        <p:spPr bwMode="auto">
          <a:xfrm>
            <a:off x="4656138" y="2565401"/>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00B050"/>
                </a:solidFill>
              </a:rPr>
              <a:t>+</a:t>
            </a:r>
          </a:p>
        </p:txBody>
      </p:sp>
      <p:sp>
        <p:nvSpPr>
          <p:cNvPr id="50" name="Text Box 53"/>
          <p:cNvSpPr txBox="1">
            <a:spLocks noChangeArrowheads="1"/>
          </p:cNvSpPr>
          <p:nvPr/>
        </p:nvSpPr>
        <p:spPr bwMode="auto">
          <a:xfrm>
            <a:off x="6953251" y="1214438"/>
            <a:ext cx="1584325" cy="341312"/>
          </a:xfrm>
          <a:prstGeom prst="rect">
            <a:avLst/>
          </a:prstGeom>
          <a:solidFill>
            <a:srgbClr val="CCFF33"/>
          </a:solidFill>
          <a:ln w="9525" algn="ctr">
            <a:solidFill>
              <a:schemeClr val="folHlink"/>
            </a:solidFill>
            <a:miter lim="800000"/>
            <a:headEnd/>
            <a:tailEnd/>
          </a:ln>
          <a:effectLst/>
        </p:spPr>
        <p:txBody>
          <a:bodyPr>
            <a:spAutoFit/>
          </a:bodyPr>
          <a:lstStyle/>
          <a:p>
            <a:pPr algn="ctr">
              <a:lnSpc>
                <a:spcPct val="90000"/>
              </a:lnSpc>
              <a:spcBef>
                <a:spcPct val="50000"/>
              </a:spcBef>
              <a:defRPr/>
            </a:pPr>
            <a:r>
              <a:rPr lang="fr-FR" dirty="0" err="1">
                <a:solidFill>
                  <a:srgbClr val="CC0000"/>
                </a:solidFill>
                <a:effectLst>
                  <a:outerShdw blurRad="38100" dist="38100" dir="2700000" algn="tl">
                    <a:srgbClr val="FFFFFF"/>
                  </a:outerShdw>
                </a:effectLst>
              </a:rPr>
              <a:t>Incrétines</a:t>
            </a:r>
            <a:endParaRPr lang="fr-FR" dirty="0">
              <a:solidFill>
                <a:srgbClr val="CC0000"/>
              </a:solidFill>
              <a:effectLst>
                <a:outerShdw blurRad="38100" dist="38100" dir="2700000" algn="tl">
                  <a:srgbClr val="FFFFFF"/>
                </a:outerShdw>
              </a:effectLst>
            </a:endParaRPr>
          </a:p>
        </p:txBody>
      </p:sp>
      <p:sp>
        <p:nvSpPr>
          <p:cNvPr id="52" name="Rectangle 2"/>
          <p:cNvSpPr txBox="1">
            <a:spLocks/>
          </p:cNvSpPr>
          <p:nvPr/>
        </p:nvSpPr>
        <p:spPr>
          <a:xfrm>
            <a:off x="1809750" y="332656"/>
            <a:ext cx="8686800" cy="838200"/>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fr-FR" altLang="fr-FR" sz="3600" b="1" dirty="0"/>
              <a:t>Médicaments hypoglycémiants</a:t>
            </a:r>
            <a:endParaRPr lang="fr-FR" altLang="fr-FR" b="1" dirty="0"/>
          </a:p>
        </p:txBody>
      </p:sp>
    </p:spTree>
    <p:extLst>
      <p:ext uri="{BB962C8B-B14F-4D97-AF65-F5344CB8AC3E}">
        <p14:creationId xmlns:p14="http://schemas.microsoft.com/office/powerpoint/2010/main" val="2233743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101"/>
                                        </p:tgtEl>
                                        <p:attrNameLst>
                                          <p:attrName>style.visibility</p:attrName>
                                        </p:attrNameLst>
                                      </p:cBhvr>
                                      <p:to>
                                        <p:strVal val="visible"/>
                                      </p:to>
                                    </p:set>
                                    <p:anim calcmode="lin" valueType="num">
                                      <p:cBhvr>
                                        <p:cTn id="7" dur="1000" fill="hold"/>
                                        <p:tgtEl>
                                          <p:spTgt spid="45101"/>
                                        </p:tgtEl>
                                        <p:attrNameLst>
                                          <p:attrName>ppt_w</p:attrName>
                                        </p:attrNameLst>
                                      </p:cBhvr>
                                      <p:tavLst>
                                        <p:tav tm="0">
                                          <p:val>
                                            <p:strVal val="#ppt_w*0.70"/>
                                          </p:val>
                                        </p:tav>
                                        <p:tav tm="100000">
                                          <p:val>
                                            <p:strVal val="#ppt_w"/>
                                          </p:val>
                                        </p:tav>
                                      </p:tavLst>
                                    </p:anim>
                                    <p:anim calcmode="lin" valueType="num">
                                      <p:cBhvr>
                                        <p:cTn id="8" dur="1000" fill="hold"/>
                                        <p:tgtEl>
                                          <p:spTgt spid="45101"/>
                                        </p:tgtEl>
                                        <p:attrNameLst>
                                          <p:attrName>ppt_h</p:attrName>
                                        </p:attrNameLst>
                                      </p:cBhvr>
                                      <p:tavLst>
                                        <p:tav tm="0">
                                          <p:val>
                                            <p:strVal val="#ppt_h"/>
                                          </p:val>
                                        </p:tav>
                                        <p:tav tm="100000">
                                          <p:val>
                                            <p:strVal val="#ppt_h"/>
                                          </p:val>
                                        </p:tav>
                                      </p:tavLst>
                                    </p:anim>
                                    <p:animEffect transition="in" filter="fade">
                                      <p:cBhvr>
                                        <p:cTn id="9" dur="1000"/>
                                        <p:tgtEl>
                                          <p:spTgt spid="4510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5099"/>
                                        </p:tgtEl>
                                        <p:attrNameLst>
                                          <p:attrName>style.visibility</p:attrName>
                                        </p:attrNameLst>
                                      </p:cBhvr>
                                      <p:to>
                                        <p:strVal val="visible"/>
                                      </p:to>
                                    </p:set>
                                    <p:anim calcmode="lin" valueType="num">
                                      <p:cBhvr>
                                        <p:cTn id="14" dur="1000" fill="hold"/>
                                        <p:tgtEl>
                                          <p:spTgt spid="45099"/>
                                        </p:tgtEl>
                                        <p:attrNameLst>
                                          <p:attrName>ppt_w</p:attrName>
                                        </p:attrNameLst>
                                      </p:cBhvr>
                                      <p:tavLst>
                                        <p:tav tm="0">
                                          <p:val>
                                            <p:strVal val="#ppt_w*0.70"/>
                                          </p:val>
                                        </p:tav>
                                        <p:tav tm="100000">
                                          <p:val>
                                            <p:strVal val="#ppt_w"/>
                                          </p:val>
                                        </p:tav>
                                      </p:tavLst>
                                    </p:anim>
                                    <p:anim calcmode="lin" valueType="num">
                                      <p:cBhvr>
                                        <p:cTn id="15" dur="1000" fill="hold"/>
                                        <p:tgtEl>
                                          <p:spTgt spid="45099"/>
                                        </p:tgtEl>
                                        <p:attrNameLst>
                                          <p:attrName>ppt_h</p:attrName>
                                        </p:attrNameLst>
                                      </p:cBhvr>
                                      <p:tavLst>
                                        <p:tav tm="0">
                                          <p:val>
                                            <p:strVal val="#ppt_h"/>
                                          </p:val>
                                        </p:tav>
                                        <p:tav tm="100000">
                                          <p:val>
                                            <p:strVal val="#ppt_h"/>
                                          </p:val>
                                        </p:tav>
                                      </p:tavLst>
                                    </p:anim>
                                    <p:animEffect transition="in" filter="fade">
                                      <p:cBhvr>
                                        <p:cTn id="16" dur="1000"/>
                                        <p:tgtEl>
                                          <p:spTgt spid="45099"/>
                                        </p:tgtEl>
                                      </p:cBhvr>
                                    </p:animEffect>
                                  </p:childTnLst>
                                </p:cTn>
                              </p:par>
                            </p:childTnLst>
                          </p:cTn>
                        </p:par>
                        <p:par>
                          <p:cTn id="17" fill="hold" nodeType="afterGroup">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45102"/>
                                        </p:tgtEl>
                                        <p:attrNameLst>
                                          <p:attrName>style.visibility</p:attrName>
                                        </p:attrNameLst>
                                      </p:cBhvr>
                                      <p:to>
                                        <p:strVal val="visible"/>
                                      </p:to>
                                    </p:set>
                                    <p:anim calcmode="lin" valueType="num">
                                      <p:cBhvr>
                                        <p:cTn id="20" dur="3000" fill="hold"/>
                                        <p:tgtEl>
                                          <p:spTgt spid="45102"/>
                                        </p:tgtEl>
                                        <p:attrNameLst>
                                          <p:attrName>ppt_w</p:attrName>
                                        </p:attrNameLst>
                                      </p:cBhvr>
                                      <p:tavLst>
                                        <p:tav tm="0">
                                          <p:val>
                                            <p:strVal val="#ppt_w*0.70"/>
                                          </p:val>
                                        </p:tav>
                                        <p:tav tm="100000">
                                          <p:val>
                                            <p:strVal val="#ppt_w"/>
                                          </p:val>
                                        </p:tav>
                                      </p:tavLst>
                                    </p:anim>
                                    <p:anim calcmode="lin" valueType="num">
                                      <p:cBhvr>
                                        <p:cTn id="21" dur="3000" fill="hold"/>
                                        <p:tgtEl>
                                          <p:spTgt spid="45102"/>
                                        </p:tgtEl>
                                        <p:attrNameLst>
                                          <p:attrName>ppt_h</p:attrName>
                                        </p:attrNameLst>
                                      </p:cBhvr>
                                      <p:tavLst>
                                        <p:tav tm="0">
                                          <p:val>
                                            <p:strVal val="#ppt_h"/>
                                          </p:val>
                                        </p:tav>
                                        <p:tav tm="100000">
                                          <p:val>
                                            <p:strVal val="#ppt_h"/>
                                          </p:val>
                                        </p:tav>
                                      </p:tavLst>
                                    </p:anim>
                                    <p:animEffect transition="in" filter="fade">
                                      <p:cBhvr>
                                        <p:cTn id="22" dur="3000"/>
                                        <p:tgtEl>
                                          <p:spTgt spid="45102"/>
                                        </p:tgtEl>
                                      </p:cBhvr>
                                    </p:animEffect>
                                  </p:childTnLst>
                                </p:cTn>
                              </p:par>
                            </p:childTnLst>
                          </p:cTn>
                        </p:par>
                        <p:par>
                          <p:cTn id="23" fill="hold" nodeType="afterGroup">
                            <p:stCondLst>
                              <p:cond delay="4000"/>
                            </p:stCondLst>
                            <p:childTnLst>
                              <p:par>
                                <p:cTn id="24" presetID="55" presetClass="entr" presetSubtype="0" fill="hold" grpId="0" nodeType="afterEffect">
                                  <p:stCondLst>
                                    <p:cond delay="0"/>
                                  </p:stCondLst>
                                  <p:childTnLst>
                                    <p:set>
                                      <p:cBhvr>
                                        <p:cTn id="25" dur="1" fill="hold">
                                          <p:stCondLst>
                                            <p:cond delay="0"/>
                                          </p:stCondLst>
                                        </p:cTn>
                                        <p:tgtEl>
                                          <p:spTgt spid="45103"/>
                                        </p:tgtEl>
                                        <p:attrNameLst>
                                          <p:attrName>style.visibility</p:attrName>
                                        </p:attrNameLst>
                                      </p:cBhvr>
                                      <p:to>
                                        <p:strVal val="visible"/>
                                      </p:to>
                                    </p:set>
                                    <p:anim calcmode="lin" valueType="num">
                                      <p:cBhvr>
                                        <p:cTn id="26" dur="1000" fill="hold"/>
                                        <p:tgtEl>
                                          <p:spTgt spid="45103"/>
                                        </p:tgtEl>
                                        <p:attrNameLst>
                                          <p:attrName>ppt_w</p:attrName>
                                        </p:attrNameLst>
                                      </p:cBhvr>
                                      <p:tavLst>
                                        <p:tav tm="0">
                                          <p:val>
                                            <p:strVal val="#ppt_w*0.70"/>
                                          </p:val>
                                        </p:tav>
                                        <p:tav tm="100000">
                                          <p:val>
                                            <p:strVal val="#ppt_w"/>
                                          </p:val>
                                        </p:tav>
                                      </p:tavLst>
                                    </p:anim>
                                    <p:anim calcmode="lin" valueType="num">
                                      <p:cBhvr>
                                        <p:cTn id="27" dur="1000" fill="hold"/>
                                        <p:tgtEl>
                                          <p:spTgt spid="45103"/>
                                        </p:tgtEl>
                                        <p:attrNameLst>
                                          <p:attrName>ppt_h</p:attrName>
                                        </p:attrNameLst>
                                      </p:cBhvr>
                                      <p:tavLst>
                                        <p:tav tm="0">
                                          <p:val>
                                            <p:strVal val="#ppt_h"/>
                                          </p:val>
                                        </p:tav>
                                        <p:tav tm="100000">
                                          <p:val>
                                            <p:strVal val="#ppt_h"/>
                                          </p:val>
                                        </p:tav>
                                      </p:tavLst>
                                    </p:anim>
                                    <p:animEffect transition="in" filter="fade">
                                      <p:cBhvr>
                                        <p:cTn id="28" dur="1000"/>
                                        <p:tgtEl>
                                          <p:spTgt spid="4510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45104"/>
                                        </p:tgtEl>
                                        <p:attrNameLst>
                                          <p:attrName>style.visibility</p:attrName>
                                        </p:attrNameLst>
                                      </p:cBhvr>
                                      <p:to>
                                        <p:strVal val="visible"/>
                                      </p:to>
                                    </p:set>
                                    <p:anim calcmode="lin" valueType="num">
                                      <p:cBhvr>
                                        <p:cTn id="33" dur="1000" fill="hold"/>
                                        <p:tgtEl>
                                          <p:spTgt spid="45104"/>
                                        </p:tgtEl>
                                        <p:attrNameLst>
                                          <p:attrName>ppt_w</p:attrName>
                                        </p:attrNameLst>
                                      </p:cBhvr>
                                      <p:tavLst>
                                        <p:tav tm="0">
                                          <p:val>
                                            <p:strVal val="#ppt_w*0.70"/>
                                          </p:val>
                                        </p:tav>
                                        <p:tav tm="100000">
                                          <p:val>
                                            <p:strVal val="#ppt_w"/>
                                          </p:val>
                                        </p:tav>
                                      </p:tavLst>
                                    </p:anim>
                                    <p:anim calcmode="lin" valueType="num">
                                      <p:cBhvr>
                                        <p:cTn id="34" dur="1000" fill="hold"/>
                                        <p:tgtEl>
                                          <p:spTgt spid="45104"/>
                                        </p:tgtEl>
                                        <p:attrNameLst>
                                          <p:attrName>ppt_h</p:attrName>
                                        </p:attrNameLst>
                                      </p:cBhvr>
                                      <p:tavLst>
                                        <p:tav tm="0">
                                          <p:val>
                                            <p:strVal val="#ppt_h"/>
                                          </p:val>
                                        </p:tav>
                                        <p:tav tm="100000">
                                          <p:val>
                                            <p:strVal val="#ppt_h"/>
                                          </p:val>
                                        </p:tav>
                                      </p:tavLst>
                                    </p:anim>
                                    <p:animEffect transition="in" filter="fade">
                                      <p:cBhvr>
                                        <p:cTn id="35" dur="1000"/>
                                        <p:tgtEl>
                                          <p:spTgt spid="4510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mph" presetSubtype="0" fill="hold" grpId="0" nodeType="clickEffect">
                                  <p:stCondLst>
                                    <p:cond delay="0"/>
                                  </p:stCondLst>
                                  <p:childTnLst>
                                    <p:animScale>
                                      <p:cBhvr>
                                        <p:cTn id="39" dur="2000" fill="hold"/>
                                        <p:tgtEl>
                                          <p:spTgt spid="45075"/>
                                        </p:tgtEl>
                                      </p:cBhvr>
                                      <p:by x="150000" y="15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5105"/>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45106"/>
                                        </p:tgtEl>
                                        <p:attrNameLst>
                                          <p:attrName>style.visibility</p:attrName>
                                        </p:attrNameLst>
                                      </p:cBhvr>
                                      <p:to>
                                        <p:strVal val="visible"/>
                                      </p:to>
                                    </p:set>
                                    <p:anim calcmode="lin" valueType="num">
                                      <p:cBhvr>
                                        <p:cTn id="48" dur="1000" fill="hold"/>
                                        <p:tgtEl>
                                          <p:spTgt spid="45106"/>
                                        </p:tgtEl>
                                        <p:attrNameLst>
                                          <p:attrName>ppt_w</p:attrName>
                                        </p:attrNameLst>
                                      </p:cBhvr>
                                      <p:tavLst>
                                        <p:tav tm="0">
                                          <p:val>
                                            <p:strVal val="#ppt_w*0.70"/>
                                          </p:val>
                                        </p:tav>
                                        <p:tav tm="100000">
                                          <p:val>
                                            <p:strVal val="#ppt_w"/>
                                          </p:val>
                                        </p:tav>
                                      </p:tavLst>
                                    </p:anim>
                                    <p:anim calcmode="lin" valueType="num">
                                      <p:cBhvr>
                                        <p:cTn id="49" dur="1000" fill="hold"/>
                                        <p:tgtEl>
                                          <p:spTgt spid="45106"/>
                                        </p:tgtEl>
                                        <p:attrNameLst>
                                          <p:attrName>ppt_h</p:attrName>
                                        </p:attrNameLst>
                                      </p:cBhvr>
                                      <p:tavLst>
                                        <p:tav tm="0">
                                          <p:val>
                                            <p:strVal val="#ppt_h"/>
                                          </p:val>
                                        </p:tav>
                                        <p:tav tm="100000">
                                          <p:val>
                                            <p:strVal val="#ppt_h"/>
                                          </p:val>
                                        </p:tav>
                                      </p:tavLst>
                                    </p:anim>
                                    <p:animEffect transition="in" filter="fade">
                                      <p:cBhvr>
                                        <p:cTn id="50" dur="1000"/>
                                        <p:tgtEl>
                                          <p:spTgt spid="45106"/>
                                        </p:tgtEl>
                                      </p:cBhvr>
                                    </p:animEffect>
                                  </p:childTnLst>
                                </p:cTn>
                              </p:par>
                            </p:childTnLst>
                          </p:cTn>
                        </p:par>
                        <p:par>
                          <p:cTn id="51" fill="hold" nodeType="afterGroup">
                            <p:stCondLst>
                              <p:cond delay="1000"/>
                            </p:stCondLst>
                            <p:childTnLst>
                              <p:par>
                                <p:cTn id="52" presetID="55" presetClass="entr" presetSubtype="0" fill="hold" grpId="0" nodeType="afterEffect">
                                  <p:stCondLst>
                                    <p:cond delay="0"/>
                                  </p:stCondLst>
                                  <p:childTnLst>
                                    <p:set>
                                      <p:cBhvr>
                                        <p:cTn id="53" dur="1" fill="hold">
                                          <p:stCondLst>
                                            <p:cond delay="0"/>
                                          </p:stCondLst>
                                        </p:cTn>
                                        <p:tgtEl>
                                          <p:spTgt spid="45107"/>
                                        </p:tgtEl>
                                        <p:attrNameLst>
                                          <p:attrName>style.visibility</p:attrName>
                                        </p:attrNameLst>
                                      </p:cBhvr>
                                      <p:to>
                                        <p:strVal val="visible"/>
                                      </p:to>
                                    </p:set>
                                    <p:anim calcmode="lin" valueType="num">
                                      <p:cBhvr>
                                        <p:cTn id="54" dur="2000" fill="hold"/>
                                        <p:tgtEl>
                                          <p:spTgt spid="45107"/>
                                        </p:tgtEl>
                                        <p:attrNameLst>
                                          <p:attrName>ppt_w</p:attrName>
                                        </p:attrNameLst>
                                      </p:cBhvr>
                                      <p:tavLst>
                                        <p:tav tm="0">
                                          <p:val>
                                            <p:strVal val="#ppt_w*0.70"/>
                                          </p:val>
                                        </p:tav>
                                        <p:tav tm="100000">
                                          <p:val>
                                            <p:strVal val="#ppt_w"/>
                                          </p:val>
                                        </p:tav>
                                      </p:tavLst>
                                    </p:anim>
                                    <p:anim calcmode="lin" valueType="num">
                                      <p:cBhvr>
                                        <p:cTn id="55" dur="2000" fill="hold"/>
                                        <p:tgtEl>
                                          <p:spTgt spid="45107"/>
                                        </p:tgtEl>
                                        <p:attrNameLst>
                                          <p:attrName>ppt_h</p:attrName>
                                        </p:attrNameLst>
                                      </p:cBhvr>
                                      <p:tavLst>
                                        <p:tav tm="0">
                                          <p:val>
                                            <p:strVal val="#ppt_h"/>
                                          </p:val>
                                        </p:tav>
                                        <p:tav tm="100000">
                                          <p:val>
                                            <p:strVal val="#ppt_h"/>
                                          </p:val>
                                        </p:tav>
                                      </p:tavLst>
                                    </p:anim>
                                    <p:animEffect transition="in" filter="fade">
                                      <p:cBhvr>
                                        <p:cTn id="56" dur="2000"/>
                                        <p:tgtEl>
                                          <p:spTgt spid="45107"/>
                                        </p:tgtEl>
                                      </p:cBhvr>
                                    </p:animEffect>
                                  </p:childTnLst>
                                </p:cTn>
                              </p:par>
                            </p:childTnLst>
                          </p:cTn>
                        </p:par>
                        <p:par>
                          <p:cTn id="57" fill="hold" nodeType="afterGroup">
                            <p:stCondLst>
                              <p:cond delay="3000"/>
                            </p:stCondLst>
                            <p:childTnLst>
                              <p:par>
                                <p:cTn id="58" presetID="55" presetClass="entr" presetSubtype="0" fill="hold" grpId="0" nodeType="afterEffect">
                                  <p:stCondLst>
                                    <p:cond delay="0"/>
                                  </p:stCondLst>
                                  <p:childTnLst>
                                    <p:set>
                                      <p:cBhvr>
                                        <p:cTn id="59" dur="1" fill="hold">
                                          <p:stCondLst>
                                            <p:cond delay="0"/>
                                          </p:stCondLst>
                                        </p:cTn>
                                        <p:tgtEl>
                                          <p:spTgt spid="45108"/>
                                        </p:tgtEl>
                                        <p:attrNameLst>
                                          <p:attrName>style.visibility</p:attrName>
                                        </p:attrNameLst>
                                      </p:cBhvr>
                                      <p:to>
                                        <p:strVal val="visible"/>
                                      </p:to>
                                    </p:set>
                                    <p:anim calcmode="lin" valueType="num">
                                      <p:cBhvr>
                                        <p:cTn id="60" dur="1000" fill="hold"/>
                                        <p:tgtEl>
                                          <p:spTgt spid="45108"/>
                                        </p:tgtEl>
                                        <p:attrNameLst>
                                          <p:attrName>ppt_w</p:attrName>
                                        </p:attrNameLst>
                                      </p:cBhvr>
                                      <p:tavLst>
                                        <p:tav tm="0">
                                          <p:val>
                                            <p:strVal val="#ppt_w*0.70"/>
                                          </p:val>
                                        </p:tav>
                                        <p:tav tm="100000">
                                          <p:val>
                                            <p:strVal val="#ppt_w"/>
                                          </p:val>
                                        </p:tav>
                                      </p:tavLst>
                                    </p:anim>
                                    <p:anim calcmode="lin" valueType="num">
                                      <p:cBhvr>
                                        <p:cTn id="61" dur="1000" fill="hold"/>
                                        <p:tgtEl>
                                          <p:spTgt spid="45108"/>
                                        </p:tgtEl>
                                        <p:attrNameLst>
                                          <p:attrName>ppt_h</p:attrName>
                                        </p:attrNameLst>
                                      </p:cBhvr>
                                      <p:tavLst>
                                        <p:tav tm="0">
                                          <p:val>
                                            <p:strVal val="#ppt_h"/>
                                          </p:val>
                                        </p:tav>
                                        <p:tav tm="100000">
                                          <p:val>
                                            <p:strVal val="#ppt_h"/>
                                          </p:val>
                                        </p:tav>
                                      </p:tavLst>
                                    </p:anim>
                                    <p:animEffect transition="in" filter="fade">
                                      <p:cBhvr>
                                        <p:cTn id="62" dur="1000"/>
                                        <p:tgtEl>
                                          <p:spTgt spid="451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5" presetClass="entr" presetSubtype="0" fill="hold" grpId="0" nodeType="clickEffect">
                                  <p:stCondLst>
                                    <p:cond delay="0"/>
                                  </p:stCondLst>
                                  <p:childTnLst>
                                    <p:set>
                                      <p:cBhvr>
                                        <p:cTn id="66" dur="1" fill="hold">
                                          <p:stCondLst>
                                            <p:cond delay="0"/>
                                          </p:stCondLst>
                                        </p:cTn>
                                        <p:tgtEl>
                                          <p:spTgt spid="45109"/>
                                        </p:tgtEl>
                                        <p:attrNameLst>
                                          <p:attrName>style.visibility</p:attrName>
                                        </p:attrNameLst>
                                      </p:cBhvr>
                                      <p:to>
                                        <p:strVal val="visible"/>
                                      </p:to>
                                    </p:set>
                                    <p:anim calcmode="lin" valueType="num">
                                      <p:cBhvr>
                                        <p:cTn id="67" dur="1000" fill="hold"/>
                                        <p:tgtEl>
                                          <p:spTgt spid="45109"/>
                                        </p:tgtEl>
                                        <p:attrNameLst>
                                          <p:attrName>ppt_w</p:attrName>
                                        </p:attrNameLst>
                                      </p:cBhvr>
                                      <p:tavLst>
                                        <p:tav tm="0">
                                          <p:val>
                                            <p:strVal val="#ppt_w*0.70"/>
                                          </p:val>
                                        </p:tav>
                                        <p:tav tm="100000">
                                          <p:val>
                                            <p:strVal val="#ppt_w"/>
                                          </p:val>
                                        </p:tav>
                                      </p:tavLst>
                                    </p:anim>
                                    <p:anim calcmode="lin" valueType="num">
                                      <p:cBhvr>
                                        <p:cTn id="68" dur="1000" fill="hold"/>
                                        <p:tgtEl>
                                          <p:spTgt spid="45109"/>
                                        </p:tgtEl>
                                        <p:attrNameLst>
                                          <p:attrName>ppt_h</p:attrName>
                                        </p:attrNameLst>
                                      </p:cBhvr>
                                      <p:tavLst>
                                        <p:tav tm="0">
                                          <p:val>
                                            <p:strVal val="#ppt_h"/>
                                          </p:val>
                                        </p:tav>
                                        <p:tav tm="100000">
                                          <p:val>
                                            <p:strVal val="#ppt_h"/>
                                          </p:val>
                                        </p:tav>
                                      </p:tavLst>
                                    </p:anim>
                                    <p:animEffect transition="in" filter="fade">
                                      <p:cBhvr>
                                        <p:cTn id="69" dur="1000"/>
                                        <p:tgtEl>
                                          <p:spTgt spid="4510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1000" fill="hold"/>
                                        <p:tgtEl>
                                          <p:spTgt spid="50"/>
                                        </p:tgtEl>
                                        <p:attrNameLst>
                                          <p:attrName>ppt_w</p:attrName>
                                        </p:attrNameLst>
                                      </p:cBhvr>
                                      <p:tavLst>
                                        <p:tav tm="0">
                                          <p:val>
                                            <p:strVal val="#ppt_w*0.70"/>
                                          </p:val>
                                        </p:tav>
                                        <p:tav tm="100000">
                                          <p:val>
                                            <p:strVal val="#ppt_w"/>
                                          </p:val>
                                        </p:tav>
                                      </p:tavLst>
                                    </p:anim>
                                    <p:anim calcmode="lin" valueType="num">
                                      <p:cBhvr>
                                        <p:cTn id="75" dur="1000" fill="hold"/>
                                        <p:tgtEl>
                                          <p:spTgt spid="50"/>
                                        </p:tgtEl>
                                        <p:attrNameLst>
                                          <p:attrName>ppt_h</p:attrName>
                                        </p:attrNameLst>
                                      </p:cBhvr>
                                      <p:tavLst>
                                        <p:tav tm="0">
                                          <p:val>
                                            <p:strVal val="#ppt_h"/>
                                          </p:val>
                                        </p:tav>
                                        <p:tav tm="100000">
                                          <p:val>
                                            <p:strVal val="#ppt_h"/>
                                          </p:val>
                                        </p:tav>
                                      </p:tavLst>
                                    </p:anim>
                                    <p:animEffect transition="in" filter="fade">
                                      <p:cBhvr>
                                        <p:cTn id="76"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75" grpId="0"/>
      <p:bldP spid="45099" grpId="0" animBg="1"/>
      <p:bldP spid="45101" grpId="0" animBg="1"/>
      <p:bldP spid="45102" grpId="0" animBg="1"/>
      <p:bldP spid="45103" grpId="0" animBg="1"/>
      <p:bldP spid="45104" grpId="0" animBg="1"/>
      <p:bldP spid="45105" grpId="0" animBg="1"/>
      <p:bldP spid="45106" grpId="0" animBg="1"/>
      <p:bldP spid="45107" grpId="0" animBg="1"/>
      <p:bldP spid="45108" grpId="0" animBg="1"/>
      <p:bldP spid="4510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D113766-A49A-45DD-9ABF-F6A8D1DAB65A}"/>
              </a:ext>
            </a:extLst>
          </p:cNvPr>
          <p:cNvSpPr txBox="1"/>
          <p:nvPr/>
        </p:nvSpPr>
        <p:spPr>
          <a:xfrm>
            <a:off x="1305098" y="79292"/>
            <a:ext cx="10764982" cy="754694"/>
          </a:xfrm>
          <a:prstGeom prst="rect">
            <a:avLst/>
          </a:prstGeom>
          <a:noFill/>
        </p:spPr>
        <p:txBody>
          <a:bodyPr wrap="square">
            <a:spAutoFit/>
          </a:bodyPr>
          <a:lstStyle/>
          <a:p>
            <a:pPr marL="446088" indent="-446088" algn="justLow" eaLnBrk="1" fontAlgn="auto" hangingPunct="1">
              <a:lnSpc>
                <a:spcPct val="150000"/>
              </a:lnSpc>
              <a:spcBef>
                <a:spcPts val="0"/>
              </a:spcBef>
              <a:spcAft>
                <a:spcPts val="0"/>
              </a:spcAft>
              <a:defRPr/>
            </a:pPr>
            <a:r>
              <a:rPr lang="fr-FR" sz="3200" b="1" u="sng" dirty="0">
                <a:solidFill>
                  <a:srgbClr val="FF0000"/>
                </a:solidFill>
                <a:latin typeface="+mn-lt"/>
                <a:cs typeface="+mn-cs"/>
              </a:rPr>
              <a:t>II- Bases physiopathologiques du traitement oral du DT2</a:t>
            </a:r>
          </a:p>
        </p:txBody>
      </p:sp>
      <p:sp>
        <p:nvSpPr>
          <p:cNvPr id="5" name="ZoneTexte 4">
            <a:extLst>
              <a:ext uri="{FF2B5EF4-FFF2-40B4-BE49-F238E27FC236}">
                <a16:creationId xmlns:a16="http://schemas.microsoft.com/office/drawing/2014/main" id="{C81414EA-079D-41B6-BAA0-4BFCD6FFB58F}"/>
              </a:ext>
            </a:extLst>
          </p:cNvPr>
          <p:cNvSpPr txBox="1"/>
          <p:nvPr/>
        </p:nvSpPr>
        <p:spPr>
          <a:xfrm>
            <a:off x="233195" y="1168283"/>
            <a:ext cx="11568294" cy="5094343"/>
          </a:xfrm>
          <a:prstGeom prst="rect">
            <a:avLst/>
          </a:prstGeom>
          <a:noFill/>
        </p:spPr>
        <p:txBody>
          <a:bodyPr wrap="square">
            <a:spAutoFit/>
          </a:bodyPr>
          <a:lstStyle/>
          <a:p>
            <a:pPr indent="620713" algn="just" eaLnBrk="1" fontAlgn="auto" hangingPunct="1">
              <a:lnSpc>
                <a:spcPct val="150000"/>
              </a:lnSpc>
              <a:spcBef>
                <a:spcPts val="0"/>
              </a:spcBef>
              <a:spcAft>
                <a:spcPts val="0"/>
              </a:spcAft>
              <a:defRPr/>
            </a:pPr>
            <a:r>
              <a:rPr lang="fr-FR" sz="3200" dirty="0">
                <a:latin typeface="+mn-lt"/>
                <a:cs typeface="+mn-cs"/>
              </a:rPr>
              <a:t>             L’approche thérapeutique consiste à :</a:t>
            </a:r>
          </a:p>
          <a:p>
            <a:pPr algn="just" eaLnBrk="1" fontAlgn="auto" hangingPunct="1">
              <a:lnSpc>
                <a:spcPct val="150000"/>
              </a:lnSpc>
              <a:spcBef>
                <a:spcPts val="0"/>
              </a:spcBef>
              <a:spcAft>
                <a:spcPts val="0"/>
              </a:spcAft>
              <a:defRPr/>
            </a:pPr>
            <a:r>
              <a:rPr lang="fr-FR" sz="2800" dirty="0">
                <a:latin typeface="+mn-lt"/>
                <a:cs typeface="+mn-cs"/>
              </a:rPr>
              <a:t>1. Stimuler la sécrétion de l’insuline</a:t>
            </a:r>
            <a:r>
              <a:rPr lang="fr-FR" sz="3200" dirty="0">
                <a:latin typeface="+mn-lt"/>
                <a:cs typeface="+mn-cs"/>
              </a:rPr>
              <a:t>:</a:t>
            </a:r>
            <a:r>
              <a:rPr lang="fr-FR" altLang="fr-FR" sz="3200" b="1" dirty="0"/>
              <a:t>  Les </a:t>
            </a:r>
            <a:r>
              <a:rPr lang="fr-FR" altLang="fr-FR" sz="3200" b="1" dirty="0" err="1"/>
              <a:t>insulinosecrétagogues</a:t>
            </a:r>
            <a:r>
              <a:rPr lang="fr-FR" sz="3200" dirty="0">
                <a:latin typeface="+mn-lt"/>
                <a:cs typeface="+mn-cs"/>
              </a:rPr>
              <a:t> </a:t>
            </a:r>
            <a:endParaRPr lang="fr-FR" sz="2800" dirty="0">
              <a:latin typeface="+mn-lt"/>
              <a:cs typeface="+mn-cs"/>
            </a:endParaRPr>
          </a:p>
          <a:p>
            <a:pPr algn="just" eaLnBrk="1" fontAlgn="auto" hangingPunct="1">
              <a:lnSpc>
                <a:spcPct val="150000"/>
              </a:lnSpc>
              <a:spcBef>
                <a:spcPts val="0"/>
              </a:spcBef>
              <a:spcAft>
                <a:spcPts val="0"/>
              </a:spcAft>
              <a:defRPr/>
            </a:pPr>
            <a:r>
              <a:rPr lang="fr-FR" sz="2800" dirty="0">
                <a:latin typeface="+mn-lt"/>
                <a:cs typeface="+mn-cs"/>
              </a:rPr>
              <a:t>2. Favoriser l’utilisation périphérique du glucose et diminuer sa production hépatique : </a:t>
            </a:r>
            <a:r>
              <a:rPr lang="fr-FR" sz="3200" b="1" dirty="0">
                <a:latin typeface="+mn-lt"/>
                <a:cs typeface="+mn-cs"/>
              </a:rPr>
              <a:t>les</a:t>
            </a:r>
            <a:r>
              <a:rPr lang="fr-FR" sz="3200" dirty="0">
                <a:latin typeface="+mn-lt"/>
                <a:cs typeface="+mn-cs"/>
              </a:rPr>
              <a:t> </a:t>
            </a:r>
            <a:r>
              <a:rPr lang="fr-FR" sz="3200" b="1" dirty="0" err="1"/>
              <a:t>i</a:t>
            </a:r>
            <a:r>
              <a:rPr lang="fr-FR" sz="3200" b="1" dirty="0" err="1">
                <a:latin typeface="+mn-lt"/>
                <a:cs typeface="+mn-cs"/>
              </a:rPr>
              <a:t>nsulinosensibilisateurs</a:t>
            </a:r>
            <a:endParaRPr lang="fr-FR" sz="2800" b="1" dirty="0">
              <a:latin typeface="+mn-lt"/>
              <a:cs typeface="+mn-cs"/>
            </a:endParaRPr>
          </a:p>
          <a:p>
            <a:pPr algn="just" eaLnBrk="1" fontAlgn="auto" hangingPunct="1">
              <a:lnSpc>
                <a:spcPct val="150000"/>
              </a:lnSpc>
              <a:spcBef>
                <a:spcPts val="0"/>
              </a:spcBef>
              <a:spcAft>
                <a:spcPts val="0"/>
              </a:spcAft>
              <a:defRPr/>
            </a:pPr>
            <a:r>
              <a:rPr lang="fr-FR" sz="2800" dirty="0">
                <a:latin typeface="+mn-lt"/>
                <a:cs typeface="+mn-cs"/>
              </a:rPr>
              <a:t>3. Réduire la résorption intestinale de glucose : </a:t>
            </a:r>
            <a:r>
              <a:rPr lang="fr-FR" sz="3200" b="1" dirty="0"/>
              <a:t>les i</a:t>
            </a:r>
            <a:r>
              <a:rPr lang="fr-FR" sz="3200" b="1" dirty="0">
                <a:latin typeface="+mn-lt"/>
                <a:cs typeface="+mn-cs"/>
              </a:rPr>
              <a:t>nhibiteurs des </a:t>
            </a:r>
            <a:r>
              <a:rPr lang="fr-FR" sz="3200" b="1" dirty="0">
                <a:latin typeface="+mn-lt"/>
                <a:cs typeface="+mn-cs"/>
                <a:sym typeface="Symbol"/>
              </a:rPr>
              <a:t>-glucosidases</a:t>
            </a:r>
            <a:endParaRPr lang="fr-FR" sz="2800" b="1" dirty="0">
              <a:latin typeface="+mn-lt"/>
              <a:cs typeface="+mn-cs"/>
              <a:sym typeface="Symbol"/>
            </a:endParaRPr>
          </a:p>
          <a:p>
            <a:pPr algn="just" eaLnBrk="1" fontAlgn="auto" hangingPunct="1">
              <a:lnSpc>
                <a:spcPct val="150000"/>
              </a:lnSpc>
              <a:spcBef>
                <a:spcPts val="0"/>
              </a:spcBef>
              <a:spcAft>
                <a:spcPts val="0"/>
              </a:spcAft>
              <a:defRPr/>
            </a:pPr>
            <a:r>
              <a:rPr lang="fr-FR" sz="2800" dirty="0">
                <a:sym typeface="Symbol"/>
              </a:rPr>
              <a:t>4. Réduire de l’absorption rénale de glucose: </a:t>
            </a:r>
            <a:r>
              <a:rPr lang="fr-FR" sz="3200" b="1" dirty="0">
                <a:sym typeface="Symbol"/>
              </a:rPr>
              <a:t>les inhibiteurs de SGLT2</a:t>
            </a:r>
            <a:endParaRPr lang="fr-FR" sz="2800" b="1" dirty="0"/>
          </a:p>
        </p:txBody>
      </p:sp>
    </p:spTree>
    <p:extLst>
      <p:ext uri="{BB962C8B-B14F-4D97-AF65-F5344CB8AC3E}">
        <p14:creationId xmlns:p14="http://schemas.microsoft.com/office/powerpoint/2010/main" val="1783505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61054" y="2462929"/>
            <a:ext cx="11237656" cy="2787751"/>
          </a:xfrm>
          <a:prstGeom prst="rect">
            <a:avLst/>
          </a:prstGeom>
          <a:noFill/>
        </p:spPr>
        <p:txBody>
          <a:bodyPr wrap="square" rtlCol="1">
            <a:spAutoFit/>
          </a:bodyPr>
          <a:lstStyle/>
          <a:p>
            <a:pPr>
              <a:lnSpc>
                <a:spcPct val="150000"/>
              </a:lnSpc>
              <a:defRPr/>
            </a:pPr>
            <a:r>
              <a:rPr lang="fr-FR" sz="3000" dirty="0"/>
              <a:t>On distingue 03 types:</a:t>
            </a:r>
          </a:p>
          <a:p>
            <a:pPr>
              <a:lnSpc>
                <a:spcPct val="150000"/>
              </a:lnSpc>
              <a:defRPr/>
            </a:pPr>
            <a:r>
              <a:rPr lang="fr-FR" sz="3000" b="1" dirty="0"/>
              <a:t>1.1</a:t>
            </a:r>
            <a:r>
              <a:rPr lang="fr-FR" sz="3000" dirty="0"/>
              <a:t>   Les sulfamides hypoglycémiants (SH)</a:t>
            </a:r>
          </a:p>
          <a:p>
            <a:pPr>
              <a:lnSpc>
                <a:spcPct val="150000"/>
              </a:lnSpc>
              <a:defRPr/>
            </a:pPr>
            <a:r>
              <a:rPr lang="fr-FR" sz="3000" b="1" dirty="0"/>
              <a:t>1.2</a:t>
            </a:r>
            <a:r>
              <a:rPr lang="fr-FR" sz="3000" dirty="0"/>
              <a:t>   Les inuslinosecrétagogues d’action rapide et brève (les glinides )</a:t>
            </a:r>
          </a:p>
          <a:p>
            <a:pPr>
              <a:lnSpc>
                <a:spcPct val="150000"/>
              </a:lnSpc>
              <a:defRPr/>
            </a:pPr>
            <a:r>
              <a:rPr lang="fr-FR" sz="3000" b="1" dirty="0"/>
              <a:t>1.3</a:t>
            </a:r>
            <a:r>
              <a:rPr lang="fr-FR" sz="3000" dirty="0"/>
              <a:t>   Les insulinomimetiques et les </a:t>
            </a:r>
            <a:r>
              <a:rPr lang="fr-FR" sz="3000" dirty="0" err="1"/>
              <a:t>insulinomodulateurs</a:t>
            </a:r>
            <a:r>
              <a:rPr lang="fr-FR" sz="3000" dirty="0"/>
              <a:t>.</a:t>
            </a:r>
            <a:endParaRPr lang="ar-LB" sz="3000" dirty="0"/>
          </a:p>
        </p:txBody>
      </p:sp>
      <p:sp>
        <p:nvSpPr>
          <p:cNvPr id="38915" name="ZoneTexte 5"/>
          <p:cNvSpPr txBox="1">
            <a:spLocks noChangeArrowheads="1"/>
          </p:cNvSpPr>
          <p:nvPr/>
        </p:nvSpPr>
        <p:spPr bwMode="auto">
          <a:xfrm>
            <a:off x="561054" y="1368425"/>
            <a:ext cx="6715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3600" b="1" dirty="0"/>
              <a:t>1- Les </a:t>
            </a:r>
            <a:r>
              <a:rPr lang="fr-FR" altLang="fr-FR" sz="3600" b="1" dirty="0" err="1"/>
              <a:t>insulinosecrétagogues</a:t>
            </a:r>
            <a:endParaRPr lang="fr-FR" altLang="fr-FR" sz="3600" b="1" dirty="0"/>
          </a:p>
        </p:txBody>
      </p:sp>
      <p:sp>
        <p:nvSpPr>
          <p:cNvPr id="5" name="ZoneTexte 4">
            <a:extLst>
              <a:ext uri="{FF2B5EF4-FFF2-40B4-BE49-F238E27FC236}">
                <a16:creationId xmlns:a16="http://schemas.microsoft.com/office/drawing/2014/main" id="{9A243C43-CBB0-4FD3-8FF8-320CE99CF25F}"/>
              </a:ext>
            </a:extLst>
          </p:cNvPr>
          <p:cNvSpPr txBox="1"/>
          <p:nvPr/>
        </p:nvSpPr>
        <p:spPr>
          <a:xfrm>
            <a:off x="2900516" y="0"/>
            <a:ext cx="7993626" cy="920252"/>
          </a:xfrm>
          <a:prstGeom prst="rect">
            <a:avLst/>
          </a:prstGeom>
          <a:noFill/>
        </p:spPr>
        <p:txBody>
          <a:bodyPr wrap="square">
            <a:spAutoFit/>
          </a:bodyPr>
          <a:lstStyle/>
          <a:p>
            <a:pPr marL="0" marR="0" lvl="0" indent="0" algn="justLow" defTabSz="914400" rtl="0" eaLnBrk="1" fontAlgn="auto" latinLnBrk="0" hangingPunct="1">
              <a:lnSpc>
                <a:spcPct val="150000"/>
              </a:lnSpc>
              <a:spcBef>
                <a:spcPts val="0"/>
              </a:spcBef>
              <a:spcAft>
                <a:spcPts val="0"/>
              </a:spcAft>
              <a:buClrTx/>
              <a:buSzTx/>
              <a:buFontTx/>
              <a:buNone/>
              <a:tabLst/>
              <a:defRPr/>
            </a:pPr>
            <a:r>
              <a:rPr kumimoji="0" lang="fr-FR" sz="4000" b="1" i="0" u="sng" strike="noStrike" kern="1200" cap="none" spc="0" normalizeH="0" baseline="0" noProof="0" dirty="0">
                <a:ln>
                  <a:noFill/>
                </a:ln>
                <a:solidFill>
                  <a:srgbClr val="FF0000"/>
                </a:solidFill>
                <a:effectLst/>
                <a:uLnTx/>
                <a:uFillTx/>
                <a:latin typeface="Calibri" panose="020F0502020204030204"/>
                <a:ea typeface="+mn-ea"/>
                <a:cs typeface="+mn-cs"/>
              </a:rPr>
              <a:t>III- les classes thérapeutiques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0D118ED2-92A3-46E9-8037-5D028301597E}"/>
              </a:ext>
            </a:extLst>
          </p:cNvPr>
          <p:cNvSpPr txBox="1"/>
          <p:nvPr/>
        </p:nvSpPr>
        <p:spPr>
          <a:xfrm>
            <a:off x="2094270" y="82198"/>
            <a:ext cx="8485239" cy="754694"/>
          </a:xfrm>
          <a:prstGeom prst="rect">
            <a:avLst/>
          </a:prstGeom>
          <a:noFill/>
        </p:spPr>
        <p:txBody>
          <a:bodyPr wrap="square">
            <a:spAutoFit/>
          </a:bodyPr>
          <a:lstStyle/>
          <a:p>
            <a:pPr algn="ctr">
              <a:lnSpc>
                <a:spcPct val="150000"/>
              </a:lnSpc>
              <a:defRPr/>
            </a:pPr>
            <a:r>
              <a:rPr lang="fr-FR" sz="3200" b="1" u="sng" dirty="0">
                <a:solidFill>
                  <a:srgbClr val="FF0000"/>
                </a:solidFill>
              </a:rPr>
              <a:t>1.1   Les sulfamides hypoglycémiants (SH)</a:t>
            </a:r>
          </a:p>
        </p:txBody>
      </p:sp>
      <p:sp>
        <p:nvSpPr>
          <p:cNvPr id="4" name="ZoneTexte 3">
            <a:extLst>
              <a:ext uri="{FF2B5EF4-FFF2-40B4-BE49-F238E27FC236}">
                <a16:creationId xmlns:a16="http://schemas.microsoft.com/office/drawing/2014/main" id="{2F8C1CDB-D61B-409C-A61B-614494D43F66}"/>
              </a:ext>
            </a:extLst>
          </p:cNvPr>
          <p:cNvSpPr txBox="1"/>
          <p:nvPr/>
        </p:nvSpPr>
        <p:spPr>
          <a:xfrm>
            <a:off x="334298" y="875071"/>
            <a:ext cx="11375921" cy="5309787"/>
          </a:xfrm>
          <a:prstGeom prst="rect">
            <a:avLst/>
          </a:prstGeom>
          <a:noFill/>
        </p:spPr>
        <p:txBody>
          <a:bodyPr wrap="square" rtlCol="0">
            <a:spAutoFit/>
          </a:bodyPr>
          <a:lstStyle/>
          <a:p>
            <a:pPr marL="457200" indent="-457200">
              <a:buAutoNum type="alphaUcPeriod"/>
            </a:pPr>
            <a:r>
              <a:rPr lang="fr-FR" sz="3200" b="1" u="sng" dirty="0"/>
              <a:t>Mécanisme d’action :</a:t>
            </a:r>
          </a:p>
          <a:p>
            <a:pPr marL="457200" indent="-457200">
              <a:buAutoNum type="alphaUcPeriod"/>
            </a:pPr>
            <a:endParaRPr lang="fr-FR" sz="2400" b="1" u="sng" dirty="0"/>
          </a:p>
          <a:p>
            <a:pPr>
              <a:lnSpc>
                <a:spcPct val="150000"/>
              </a:lnSpc>
            </a:pPr>
            <a:r>
              <a:rPr lang="fr-FR" sz="2400" dirty="0"/>
              <a:t>-</a:t>
            </a:r>
            <a:r>
              <a:rPr lang="fr-FR" sz="3200" dirty="0"/>
              <a:t>Les SH :  agissent sur la cellule  </a:t>
            </a:r>
            <a:r>
              <a:rPr lang="el-GR" sz="3200" dirty="0"/>
              <a:t>β</a:t>
            </a:r>
            <a:r>
              <a:rPr lang="fr-FR" sz="3200" dirty="0"/>
              <a:t> du pancréas</a:t>
            </a:r>
          </a:p>
          <a:p>
            <a:pPr>
              <a:lnSpc>
                <a:spcPct val="150000"/>
              </a:lnSpc>
            </a:pPr>
            <a:r>
              <a:rPr lang="fr-FR" sz="3200" dirty="0"/>
              <a:t> - Stimulation de la sécrétion d’insuline préformée, quel que soit le niveau de la glycémie.  </a:t>
            </a:r>
          </a:p>
          <a:p>
            <a:pPr>
              <a:lnSpc>
                <a:spcPct val="150000"/>
              </a:lnSpc>
            </a:pPr>
            <a:r>
              <a:rPr lang="fr-FR" sz="3200" dirty="0"/>
              <a:t> - inefficaces en cas d’</a:t>
            </a:r>
            <a:r>
              <a:rPr lang="fr-FR" sz="3200" dirty="0" err="1"/>
              <a:t>insulinocarence</a:t>
            </a:r>
            <a:r>
              <a:rPr lang="fr-FR" sz="3200" dirty="0"/>
              <a:t> </a:t>
            </a:r>
          </a:p>
          <a:p>
            <a:pPr>
              <a:lnSpc>
                <a:spcPct val="150000"/>
              </a:lnSpc>
            </a:pPr>
            <a:r>
              <a:rPr lang="fr-FR" sz="3200" dirty="0"/>
              <a:t> - Il est inutile d’associer deux SH entre eux</a:t>
            </a:r>
          </a:p>
          <a:p>
            <a:pPr>
              <a:lnSpc>
                <a:spcPct val="150000"/>
              </a:lnSpc>
            </a:pPr>
            <a:r>
              <a:rPr lang="fr-FR" sz="3200" dirty="0"/>
              <a:t> - baisse de HBA1C de  - 1 à  -  1.5%</a:t>
            </a:r>
          </a:p>
        </p:txBody>
      </p:sp>
    </p:spTree>
    <p:extLst>
      <p:ext uri="{BB962C8B-B14F-4D97-AF65-F5344CB8AC3E}">
        <p14:creationId xmlns:p14="http://schemas.microsoft.com/office/powerpoint/2010/main" val="84644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2EFF699-6DA8-4FA7-A7F4-EF3D327C7249}"/>
              </a:ext>
            </a:extLst>
          </p:cNvPr>
          <p:cNvPicPr>
            <a:picLocks noChangeAspect="1"/>
          </p:cNvPicPr>
          <p:nvPr/>
        </p:nvPicPr>
        <p:blipFill>
          <a:blip r:embed="rId2"/>
          <a:stretch>
            <a:fillRect/>
          </a:stretch>
        </p:blipFill>
        <p:spPr>
          <a:xfrm>
            <a:off x="560440" y="403123"/>
            <a:ext cx="11297264" cy="6037005"/>
          </a:xfrm>
          <a:prstGeom prst="rect">
            <a:avLst/>
          </a:prstGeom>
        </p:spPr>
      </p:pic>
    </p:spTree>
    <p:extLst>
      <p:ext uri="{BB962C8B-B14F-4D97-AF65-F5344CB8AC3E}">
        <p14:creationId xmlns:p14="http://schemas.microsoft.com/office/powerpoint/2010/main" val="13323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
            <a:extLst>
              <a:ext uri="{FF2B5EF4-FFF2-40B4-BE49-F238E27FC236}">
                <a16:creationId xmlns:a16="http://schemas.microsoft.com/office/drawing/2014/main" id="{C9BAD890-A3C0-43DF-A22F-C4BC2E784AFC}"/>
              </a:ext>
            </a:extLst>
          </p:cNvPr>
          <p:cNvGraphicFramePr>
            <a:graphicFrameLocks/>
          </p:cNvGraphicFramePr>
          <p:nvPr>
            <p:extLst>
              <p:ext uri="{D42A27DB-BD31-4B8C-83A1-F6EECF244321}">
                <p14:modId xmlns:p14="http://schemas.microsoft.com/office/powerpoint/2010/main" val="452553643"/>
              </p:ext>
            </p:extLst>
          </p:nvPr>
        </p:nvGraphicFramePr>
        <p:xfrm>
          <a:off x="611560" y="981075"/>
          <a:ext cx="11206814" cy="4859286"/>
        </p:xfrm>
        <a:graphic>
          <a:graphicData uri="http://schemas.openxmlformats.org/drawingml/2006/table">
            <a:tbl>
              <a:tblPr/>
              <a:tblGrid>
                <a:gridCol w="2022104">
                  <a:extLst>
                    <a:ext uri="{9D8B030D-6E8A-4147-A177-3AD203B41FA5}">
                      <a16:colId xmlns:a16="http://schemas.microsoft.com/office/drawing/2014/main" val="20000"/>
                    </a:ext>
                  </a:extLst>
                </a:gridCol>
                <a:gridCol w="2059844">
                  <a:extLst>
                    <a:ext uri="{9D8B030D-6E8A-4147-A177-3AD203B41FA5}">
                      <a16:colId xmlns:a16="http://schemas.microsoft.com/office/drawing/2014/main" val="20001"/>
                    </a:ext>
                  </a:extLst>
                </a:gridCol>
                <a:gridCol w="2513087">
                  <a:extLst>
                    <a:ext uri="{9D8B030D-6E8A-4147-A177-3AD203B41FA5}">
                      <a16:colId xmlns:a16="http://schemas.microsoft.com/office/drawing/2014/main" val="20002"/>
                    </a:ext>
                  </a:extLst>
                </a:gridCol>
                <a:gridCol w="277123">
                  <a:extLst>
                    <a:ext uri="{9D8B030D-6E8A-4147-A177-3AD203B41FA5}">
                      <a16:colId xmlns:a16="http://schemas.microsoft.com/office/drawing/2014/main" val="20003"/>
                    </a:ext>
                  </a:extLst>
                </a:gridCol>
                <a:gridCol w="2955578">
                  <a:extLst>
                    <a:ext uri="{9D8B030D-6E8A-4147-A177-3AD203B41FA5}">
                      <a16:colId xmlns:a16="http://schemas.microsoft.com/office/drawing/2014/main" val="20004"/>
                    </a:ext>
                  </a:extLst>
                </a:gridCol>
                <a:gridCol w="1379078">
                  <a:extLst>
                    <a:ext uri="{9D8B030D-6E8A-4147-A177-3AD203B41FA5}">
                      <a16:colId xmlns:a16="http://schemas.microsoft.com/office/drawing/2014/main" val="20005"/>
                    </a:ext>
                  </a:extLst>
                </a:gridCol>
              </a:tblGrid>
              <a:tr h="5213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DCI</a:t>
                      </a: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cs typeface="Arial" charset="0"/>
                        </a:rPr>
                        <a:t>Spécialité</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Présentation</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Posologie</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a:ln>
                            <a:noFill/>
                          </a:ln>
                          <a:solidFill>
                            <a:schemeClr val="tx1"/>
                          </a:solidFill>
                          <a:effectLst/>
                          <a:latin typeface="Arial" charset="0"/>
                          <a:cs typeface="Arial" charset="0"/>
                        </a:rPr>
                        <a:t>élimination</a:t>
                      </a: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379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FFFF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sng" strike="noStrike" cap="none" normalizeH="0" baseline="0" dirty="0">
                          <a:ln>
                            <a:noFill/>
                          </a:ln>
                          <a:solidFill>
                            <a:srgbClr val="FF0000"/>
                          </a:solidFill>
                          <a:effectLst/>
                          <a:latin typeface="Arial" charset="0"/>
                          <a:cs typeface="Arial" charset="0"/>
                        </a:rPr>
                        <a:t>2</a:t>
                      </a:r>
                      <a:r>
                        <a:rPr kumimoji="0" lang="fr-FR" sz="1400" b="1" i="0" u="sng" strike="noStrike" cap="none" normalizeH="0" baseline="30000" dirty="0">
                          <a:ln>
                            <a:noFill/>
                          </a:ln>
                          <a:solidFill>
                            <a:srgbClr val="FF0000"/>
                          </a:solidFill>
                          <a:effectLst/>
                          <a:latin typeface="Arial" charset="0"/>
                          <a:cs typeface="Arial" charset="0"/>
                        </a:rPr>
                        <a:t>eme</a:t>
                      </a:r>
                      <a:r>
                        <a:rPr kumimoji="0" lang="fr-FR" sz="1400" b="1" i="0" u="sng" strike="noStrike" cap="none" normalizeH="0" baseline="0" dirty="0">
                          <a:ln>
                            <a:noFill/>
                          </a:ln>
                          <a:solidFill>
                            <a:srgbClr val="FF0000"/>
                          </a:solidFill>
                          <a:effectLst/>
                          <a:latin typeface="Arial" charset="0"/>
                          <a:cs typeface="Arial" charset="0"/>
                        </a:rPr>
                        <a:t> génération</a:t>
                      </a:r>
                      <a:r>
                        <a:rPr kumimoji="0" lang="fr-FR" sz="1400" b="1" i="0" u="none" strike="noStrike" cap="none" normalizeH="0" baseline="0" dirty="0">
                          <a:ln>
                            <a:noFill/>
                          </a:ln>
                          <a:solidFill>
                            <a:srgbClr val="FFFF00"/>
                          </a:solidFill>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FFFF00"/>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err="1">
                          <a:ln>
                            <a:noFill/>
                          </a:ln>
                          <a:solidFill>
                            <a:schemeClr val="tx1"/>
                          </a:solidFill>
                          <a:effectLst/>
                          <a:latin typeface="Arial" charset="0"/>
                          <a:cs typeface="Arial" charset="0"/>
                        </a:rPr>
                        <a:t>Glibenclamide</a:t>
                      </a: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err="1">
                          <a:ln>
                            <a:noFill/>
                          </a:ln>
                          <a:solidFill>
                            <a:schemeClr val="tx1"/>
                          </a:solidFill>
                          <a:effectLst/>
                          <a:latin typeface="Arial" charset="0"/>
                          <a:cs typeface="Arial" charset="0"/>
                        </a:rPr>
                        <a:t>Glimepiride</a:t>
                      </a: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a:ln>
                            <a:noFill/>
                          </a:ln>
                          <a:solidFill>
                            <a:schemeClr val="tx1"/>
                          </a:solidFill>
                          <a:effectLst/>
                          <a:latin typeface="Arial" charset="0"/>
                          <a:cs typeface="Arial" charset="0"/>
                        </a:rPr>
                        <a:t>Gliclazide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lang="fr-FR" sz="2000" b="1" i="0" u="none" strike="noStrike" kern="1200" baseline="0" dirty="0" err="1">
                          <a:solidFill>
                            <a:schemeClr val="tx1"/>
                          </a:solidFill>
                          <a:latin typeface="+mn-lt"/>
                          <a:ea typeface="+mn-ea"/>
                          <a:cs typeface="+mn-cs"/>
                        </a:rPr>
                        <a:t>gliquidone</a:t>
                      </a:r>
                      <a:r>
                        <a:rPr lang="fr-FR" sz="2000" b="1" i="0" u="none" strike="noStrike" kern="1200" baseline="0" dirty="0">
                          <a:solidFill>
                            <a:schemeClr val="tx1"/>
                          </a:solidFill>
                          <a:latin typeface="+mn-lt"/>
                          <a:ea typeface="+mn-ea"/>
                          <a:cs typeface="+mn-cs"/>
                        </a:rPr>
                        <a:t> </a:t>
                      </a:r>
                      <a:endParaRPr kumimoji="0" lang="fr-FR" sz="1600" b="1" i="0" u="none" strike="noStrike" cap="none" normalizeH="0" baseline="0" dirty="0">
                        <a:ln>
                          <a:noFill/>
                        </a:ln>
                        <a:solidFill>
                          <a:schemeClr val="tx1"/>
                        </a:solidFill>
                        <a:effectLst/>
                        <a:latin typeface="Arial" charset="0"/>
                        <a:cs typeface="Arial" charset="0"/>
                      </a:endParaRPr>
                    </a:p>
                  </a:txBody>
                  <a:tcPr marL="91433" marR="9143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err="1">
                          <a:ln>
                            <a:noFill/>
                          </a:ln>
                          <a:solidFill>
                            <a:schemeClr val="accent1"/>
                          </a:solidFill>
                          <a:effectLst/>
                          <a:latin typeface="Arial" charset="0"/>
                          <a:cs typeface="Arial" charset="0"/>
                        </a:rPr>
                        <a:t>Daonil</a:t>
                      </a: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accent1"/>
                          </a:solidFill>
                          <a:effectLst/>
                          <a:latin typeface="Arial" charset="0"/>
                          <a:cs typeface="Arial" charset="0"/>
                        </a:rPr>
                        <a:t> Amarel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accent1"/>
                          </a:solidFill>
                          <a:effectLst/>
                          <a:latin typeface="Arial" charset="0"/>
                          <a:cs typeface="Arial" charset="0"/>
                        </a:rPr>
                        <a:t>Diamicron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err="1">
                          <a:ln>
                            <a:noFill/>
                          </a:ln>
                          <a:solidFill>
                            <a:schemeClr val="accent1"/>
                          </a:solidFill>
                          <a:effectLst/>
                          <a:latin typeface="Arial" charset="0"/>
                          <a:cs typeface="Arial" charset="0"/>
                        </a:rPr>
                        <a:t>Diamicron</a:t>
                      </a:r>
                      <a:r>
                        <a:rPr kumimoji="0" lang="fr-FR" sz="1400" b="1" i="0" u="none" strike="noStrike" cap="none" normalizeH="0" baseline="0" dirty="0">
                          <a:ln>
                            <a:noFill/>
                          </a:ln>
                          <a:solidFill>
                            <a:schemeClr val="accent1"/>
                          </a:solidFill>
                          <a:effectLst/>
                          <a:latin typeface="Arial" charset="0"/>
                          <a:cs typeface="Arial" charset="0"/>
                        </a:rPr>
                        <a:t> LM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600" b="0" i="0" u="none" strike="noStrike" kern="1200" cap="none" normalizeH="0" baseline="0" dirty="0" err="1">
                          <a:ln>
                            <a:noFill/>
                          </a:ln>
                          <a:solidFill>
                            <a:schemeClr val="accent1"/>
                          </a:solidFill>
                          <a:effectLst/>
                          <a:latin typeface="Arial" charset="0"/>
                          <a:ea typeface="+mn-ea"/>
                          <a:cs typeface="Arial" charset="0"/>
                        </a:rPr>
                        <a:t>Glurenor</a:t>
                      </a:r>
                      <a:endParaRPr kumimoji="0" lang="fr-FR" sz="1600" b="0" i="0" u="none" strike="noStrike" kern="1200" cap="none" normalizeH="0" baseline="0" dirty="0">
                        <a:ln>
                          <a:noFill/>
                        </a:ln>
                        <a:solidFill>
                          <a:schemeClr val="accent1"/>
                        </a:solidFill>
                        <a:effectLst/>
                        <a:latin typeface="Arial"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accent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2.5 mg-5 mg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1-2-3-4 mg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80 mg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30mg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lang="fr-FR" sz="1400" b="0" i="0" u="none" strike="noStrike" kern="1200" baseline="0" dirty="0">
                        <a:solidFill>
                          <a:schemeClr val="tx1"/>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lang="fr-FR" sz="1800" b="1" i="0" u="none" strike="noStrike" kern="1200" baseline="0" dirty="0">
                          <a:solidFill>
                            <a:schemeClr val="tx1"/>
                          </a:solidFill>
                          <a:latin typeface="+mn-lt"/>
                          <a:ea typeface="+mn-ea"/>
                          <a:cs typeface="+mn-cs"/>
                        </a:rPr>
                        <a:t>30 mg</a:t>
                      </a:r>
                      <a:endParaRPr kumimoji="0" lang="fr-FR" sz="18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                     </a:t>
                      </a: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1- 3 </a:t>
                      </a:r>
                      <a:r>
                        <a:rPr kumimoji="0" lang="fr-FR" sz="1400" b="1" i="0" u="none" strike="noStrike" cap="none" normalizeH="0" baseline="0" dirty="0" err="1">
                          <a:ln>
                            <a:noFill/>
                          </a:ln>
                          <a:solidFill>
                            <a:schemeClr val="tx1"/>
                          </a:solidFill>
                          <a:effectLst/>
                          <a:latin typeface="Arial" charset="0"/>
                          <a:cs typeface="Arial" charset="0"/>
                        </a:rPr>
                        <a:t>cp</a:t>
                      </a: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1- 6 mg</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1 – 3 </a:t>
                      </a:r>
                      <a:r>
                        <a:rPr kumimoji="0" lang="fr-FR" sz="1400" b="1" i="0" u="none" strike="noStrike" cap="none" normalizeH="0" baseline="0" dirty="0" err="1">
                          <a:ln>
                            <a:noFill/>
                          </a:ln>
                          <a:solidFill>
                            <a:schemeClr val="tx1"/>
                          </a:solidFill>
                          <a:effectLst/>
                          <a:latin typeface="Arial" charset="0"/>
                          <a:cs typeface="Arial" charset="0"/>
                        </a:rPr>
                        <a:t>cp</a:t>
                      </a: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1- 4 </a:t>
                      </a:r>
                      <a:r>
                        <a:rPr kumimoji="0" lang="fr-FR" sz="1400" b="1" i="0" u="none" strike="noStrike" cap="none" normalizeH="0" baseline="0" dirty="0" err="1">
                          <a:ln>
                            <a:noFill/>
                          </a:ln>
                          <a:solidFill>
                            <a:schemeClr val="tx1"/>
                          </a:solidFill>
                          <a:effectLst/>
                          <a:latin typeface="Arial" charset="0"/>
                          <a:cs typeface="Arial" charset="0"/>
                        </a:rPr>
                        <a:t>cp</a:t>
                      </a: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fr-FR" sz="1400" b="1" i="0" u="none" strike="noStrike" kern="1200" cap="none" normalizeH="0" baseline="0" dirty="0">
                        <a:ln>
                          <a:noFill/>
                        </a:ln>
                        <a:solidFill>
                          <a:schemeClr val="tx1"/>
                        </a:solidFill>
                        <a:effectLst/>
                        <a:latin typeface="Arial" charset="0"/>
                        <a:ea typeface="+mn-ea"/>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fr-FR" sz="1400" b="0" i="0" u="none" strike="noStrike" kern="1200" baseline="0" dirty="0">
                        <a:solidFill>
                          <a:schemeClr val="tx1"/>
                        </a:solidFill>
                        <a:latin typeface="+mn-lt"/>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fr-FR" sz="1800" b="1" i="0" u="none" strike="noStrike" kern="1200" baseline="0" dirty="0">
                          <a:solidFill>
                            <a:schemeClr val="tx1"/>
                          </a:solidFill>
                          <a:latin typeface="+mn-lt"/>
                          <a:ea typeface="+mn-ea"/>
                          <a:cs typeface="+mn-cs"/>
                        </a:rPr>
                        <a:t>½ </a:t>
                      </a:r>
                      <a:r>
                        <a:rPr lang="fr-FR" sz="1800" b="1" i="0" u="none" strike="noStrike" kern="1200" baseline="0" dirty="0" err="1">
                          <a:solidFill>
                            <a:schemeClr val="tx1"/>
                          </a:solidFill>
                          <a:latin typeface="+mn-lt"/>
                          <a:ea typeface="+mn-ea"/>
                          <a:cs typeface="+mn-cs"/>
                        </a:rPr>
                        <a:t>cp</a:t>
                      </a:r>
                      <a:r>
                        <a:rPr lang="fr-FR" sz="1800" b="1" i="0" u="none" strike="noStrike" kern="1200" baseline="0" dirty="0">
                          <a:solidFill>
                            <a:schemeClr val="tx1"/>
                          </a:solidFill>
                          <a:latin typeface="+mn-lt"/>
                          <a:ea typeface="+mn-ea"/>
                          <a:cs typeface="+mn-cs"/>
                        </a:rPr>
                        <a:t> – 3 </a:t>
                      </a:r>
                      <a:r>
                        <a:rPr lang="fr-FR" sz="1800" b="1" i="0" u="none" strike="noStrike" kern="1200" baseline="0" dirty="0" err="1">
                          <a:solidFill>
                            <a:schemeClr val="tx1"/>
                          </a:solidFill>
                          <a:latin typeface="+mn-lt"/>
                          <a:ea typeface="+mn-ea"/>
                          <a:cs typeface="+mn-cs"/>
                        </a:rPr>
                        <a:t>cp</a:t>
                      </a: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txBody>
                  <a:tcPr marL="91433" marR="9143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FF33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rgbClr val="FF3300"/>
                          </a:solidFill>
                          <a:effectLst/>
                          <a:latin typeface="Arial" charset="0"/>
                          <a:cs typeface="Arial" charset="0"/>
                        </a:rPr>
                        <a:t>Biliaire 60%</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FF33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err="1">
                          <a:ln>
                            <a:noFill/>
                          </a:ln>
                          <a:solidFill>
                            <a:srgbClr val="FF3300"/>
                          </a:solidFill>
                          <a:effectLst/>
                          <a:latin typeface="Arial" charset="0"/>
                          <a:cs typeface="Arial" charset="0"/>
                        </a:rPr>
                        <a:t>Bil</a:t>
                      </a:r>
                      <a:r>
                        <a:rPr kumimoji="0" lang="fr-FR" sz="1400" b="1" i="0" u="none" strike="noStrike" cap="none" normalizeH="0" baseline="0" dirty="0">
                          <a:ln>
                            <a:noFill/>
                          </a:ln>
                          <a:solidFill>
                            <a:srgbClr val="FF3300"/>
                          </a:solidFill>
                          <a:effectLst/>
                          <a:latin typeface="Arial" charset="0"/>
                          <a:cs typeface="Arial" charset="0"/>
                        </a:rPr>
                        <a:t>-rénale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rgbClr val="FF3300"/>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a:ln>
                            <a:noFill/>
                          </a:ln>
                          <a:solidFill>
                            <a:schemeClr val="tx1"/>
                          </a:solidFill>
                          <a:effectLst/>
                          <a:latin typeface="Arial" charset="0"/>
                          <a:cs typeface="Arial" charset="0"/>
                        </a:rPr>
                        <a:t>Rénale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err="1">
                          <a:ln>
                            <a:noFill/>
                          </a:ln>
                          <a:solidFill>
                            <a:schemeClr val="tx1"/>
                          </a:solidFill>
                          <a:effectLst/>
                          <a:latin typeface="Arial" charset="0"/>
                          <a:cs typeface="Arial" charset="0"/>
                        </a:rPr>
                        <a:t>Renale</a:t>
                      </a: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a:ln>
                          <a:noFill/>
                        </a:ln>
                        <a:solidFill>
                          <a:schemeClr val="tx1"/>
                        </a:solidFill>
                        <a:effectLst/>
                        <a:latin typeface="Arial" charset="0"/>
                        <a:cs typeface="Arial" charset="0"/>
                      </a:endParaRPr>
                    </a:p>
                  </a:txBody>
                  <a:tcPr marL="91433" marR="9143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6" name="ZoneTexte 5">
            <a:extLst>
              <a:ext uri="{FF2B5EF4-FFF2-40B4-BE49-F238E27FC236}">
                <a16:creationId xmlns:a16="http://schemas.microsoft.com/office/drawing/2014/main" id="{8FD557A1-B076-464B-A12E-FC1CAE936203}"/>
              </a:ext>
            </a:extLst>
          </p:cNvPr>
          <p:cNvSpPr txBox="1"/>
          <p:nvPr/>
        </p:nvSpPr>
        <p:spPr>
          <a:xfrm>
            <a:off x="459658" y="228691"/>
            <a:ext cx="6110748" cy="461665"/>
          </a:xfrm>
          <a:prstGeom prst="rect">
            <a:avLst/>
          </a:prstGeom>
          <a:noFill/>
        </p:spPr>
        <p:txBody>
          <a:bodyPr wrap="square">
            <a:spAutoFit/>
          </a:bodyPr>
          <a:lstStyle/>
          <a:p>
            <a:r>
              <a:rPr lang="fr-FR" altLang="fr-FR" sz="2400" b="1" u="sng" dirty="0" err="1"/>
              <a:t>B.Présentation</a:t>
            </a:r>
            <a:r>
              <a:rPr lang="fr-FR" altLang="fr-FR" sz="2400" b="1" u="sng" dirty="0"/>
              <a:t> et posologie:</a:t>
            </a:r>
            <a:endParaRPr lang="fr-FR" sz="2400" u="sng" dirty="0"/>
          </a:p>
        </p:txBody>
      </p:sp>
    </p:spTree>
    <p:extLst>
      <p:ext uri="{BB962C8B-B14F-4D97-AF65-F5344CB8AC3E}">
        <p14:creationId xmlns:p14="http://schemas.microsoft.com/office/powerpoint/2010/main" val="1429467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ZoneTexte 3"/>
          <p:cNvSpPr txBox="1">
            <a:spLocks noChangeArrowheads="1"/>
          </p:cNvSpPr>
          <p:nvPr/>
        </p:nvSpPr>
        <p:spPr bwMode="auto">
          <a:xfrm>
            <a:off x="677044" y="1248238"/>
            <a:ext cx="11269150"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Char char="-"/>
            </a:pPr>
            <a:r>
              <a:rPr lang="fr-FR" altLang="fr-FR" sz="2400" b="1" dirty="0"/>
              <a:t>Prise de poids </a:t>
            </a:r>
            <a:r>
              <a:rPr lang="fr-FR" altLang="fr-FR" sz="2400" dirty="0"/>
              <a:t>(stimuler par l’insulinosécrétion), 2 à 3 kg</a:t>
            </a:r>
          </a:p>
          <a:p>
            <a:pPr algn="l" rtl="0" eaLnBrk="1" hangingPunct="1">
              <a:spcBef>
                <a:spcPct val="0"/>
              </a:spcBef>
              <a:buFontTx/>
              <a:buChar char="-"/>
            </a:pPr>
            <a:r>
              <a:rPr lang="fr-FR" altLang="fr-FR" sz="2400" b="1" dirty="0">
                <a:solidFill>
                  <a:srgbClr val="FF0000"/>
                </a:solidFill>
              </a:rPr>
              <a:t>Hypoglycémie </a:t>
            </a:r>
            <a:r>
              <a:rPr lang="fr-FR" altLang="fr-FR" sz="2400" dirty="0"/>
              <a:t>:  + fréquentes</a:t>
            </a:r>
          </a:p>
          <a:p>
            <a:pPr algn="l" rtl="0" eaLnBrk="1" hangingPunct="1">
              <a:spcBef>
                <a:spcPct val="0"/>
              </a:spcBef>
              <a:buFontTx/>
              <a:buNone/>
            </a:pPr>
            <a:r>
              <a:rPr lang="fr-FR" altLang="fr-FR" sz="2400" dirty="0"/>
              <a:t>                               favorisée:  - activité physique inhabituelle</a:t>
            </a:r>
          </a:p>
          <a:p>
            <a:pPr algn="l" rtl="0" eaLnBrk="1" hangingPunct="1">
              <a:spcBef>
                <a:spcPct val="0"/>
              </a:spcBef>
              <a:buFontTx/>
              <a:buNone/>
            </a:pPr>
            <a:r>
              <a:rPr lang="fr-FR" altLang="fr-FR" sz="2400" dirty="0"/>
              <a:t>                                                   - saut de repas</a:t>
            </a:r>
          </a:p>
          <a:p>
            <a:pPr algn="l" rtl="0" eaLnBrk="1" hangingPunct="1">
              <a:spcBef>
                <a:spcPct val="0"/>
              </a:spcBef>
              <a:buFontTx/>
              <a:buNone/>
            </a:pPr>
            <a:r>
              <a:rPr lang="fr-FR" altLang="fr-FR" sz="2400" dirty="0"/>
              <a:t>                                                   - âge : sujet âgé</a:t>
            </a:r>
          </a:p>
          <a:p>
            <a:pPr algn="l" rtl="0" eaLnBrk="1" hangingPunct="1">
              <a:spcBef>
                <a:spcPct val="0"/>
              </a:spcBef>
              <a:buFontTx/>
              <a:buNone/>
            </a:pPr>
            <a:r>
              <a:rPr lang="fr-FR" altLang="fr-FR" sz="2400" dirty="0"/>
              <a:t>                                                   - interactions médicamenteuses</a:t>
            </a:r>
          </a:p>
          <a:p>
            <a:pPr algn="l" rtl="0" eaLnBrk="1" hangingPunct="1">
              <a:spcBef>
                <a:spcPct val="0"/>
              </a:spcBef>
              <a:buFontTx/>
              <a:buNone/>
            </a:pPr>
            <a:r>
              <a:rPr lang="fr-FR" altLang="fr-FR" sz="2400" dirty="0"/>
              <a:t>                                                   - non respect des CI</a:t>
            </a:r>
          </a:p>
          <a:p>
            <a:pPr algn="l" rtl="0" eaLnBrk="1" hangingPunct="1">
              <a:spcBef>
                <a:spcPct val="0"/>
              </a:spcBef>
              <a:buFontTx/>
              <a:buChar char="-"/>
            </a:pPr>
            <a:r>
              <a:rPr lang="fr-FR" altLang="fr-FR" sz="2400" dirty="0"/>
              <a:t>Autres:  </a:t>
            </a:r>
          </a:p>
          <a:p>
            <a:pPr lvl="2" algn="l" rtl="0" eaLnBrk="1" hangingPunct="1">
              <a:spcBef>
                <a:spcPct val="0"/>
              </a:spcBef>
              <a:buFontTx/>
              <a:buChar char="-"/>
            </a:pPr>
            <a:r>
              <a:rPr lang="fr-FR" altLang="fr-FR" dirty="0"/>
              <a:t> Allergie  cutanée (rash ,urticaire…). </a:t>
            </a:r>
          </a:p>
          <a:p>
            <a:pPr lvl="2" algn="l" rtl="0" eaLnBrk="1" hangingPunct="1">
              <a:spcBef>
                <a:spcPct val="0"/>
              </a:spcBef>
              <a:buFontTx/>
              <a:buChar char="-"/>
            </a:pPr>
            <a:r>
              <a:rPr lang="fr-FR" altLang="fr-FR" dirty="0"/>
              <a:t> Thrombopénie auto-immune.</a:t>
            </a:r>
          </a:p>
          <a:p>
            <a:pPr lvl="2" algn="l" rtl="0" eaLnBrk="1" hangingPunct="1">
              <a:spcBef>
                <a:spcPct val="0"/>
              </a:spcBef>
              <a:buFontTx/>
              <a:buChar char="-"/>
            </a:pPr>
            <a:r>
              <a:rPr lang="fr-FR" altLang="fr-FR" dirty="0"/>
              <a:t> Anémie hémolytique, agranulocytose.</a:t>
            </a:r>
          </a:p>
          <a:p>
            <a:pPr lvl="2" algn="l" rtl="0" eaLnBrk="1" hangingPunct="1">
              <a:spcBef>
                <a:spcPct val="0"/>
              </a:spcBef>
              <a:buFontTx/>
              <a:buChar char="-"/>
            </a:pPr>
            <a:r>
              <a:rPr lang="fr-FR" altLang="fr-FR" dirty="0"/>
              <a:t> Hépatite  cytolytique.</a:t>
            </a:r>
            <a:endParaRPr lang="ar-LB" altLang="fr-FR" dirty="0"/>
          </a:p>
        </p:txBody>
      </p:sp>
      <p:sp>
        <p:nvSpPr>
          <p:cNvPr id="46083" name="ZoneTexte 6"/>
          <p:cNvSpPr txBox="1">
            <a:spLocks noChangeArrowheads="1"/>
          </p:cNvSpPr>
          <p:nvPr/>
        </p:nvSpPr>
        <p:spPr bwMode="auto">
          <a:xfrm>
            <a:off x="519728" y="237205"/>
            <a:ext cx="814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b="1" u="sng" dirty="0"/>
              <a:t>C- Effets indésirables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0606" y="127776"/>
            <a:ext cx="11424624" cy="6602448"/>
          </a:xfrm>
          <a:prstGeom prst="rect">
            <a:avLst/>
          </a:prstGeom>
          <a:noFill/>
        </p:spPr>
        <p:txBody>
          <a:bodyPr wrap="square" rtlCol="1">
            <a:spAutoFit/>
          </a:bodyPr>
          <a:lstStyle/>
          <a:p>
            <a:pPr>
              <a:defRPr/>
            </a:pPr>
            <a:r>
              <a:rPr lang="fr-FR" sz="3600" b="1" u="sng" dirty="0"/>
              <a:t>D- Contre indications</a:t>
            </a:r>
          </a:p>
          <a:p>
            <a:pPr marL="269875">
              <a:lnSpc>
                <a:spcPct val="250000"/>
              </a:lnSpc>
              <a:buFontTx/>
              <a:buChar char="-"/>
              <a:defRPr/>
            </a:pPr>
            <a:r>
              <a:rPr lang="fr-FR" sz="2200" dirty="0"/>
              <a:t> </a:t>
            </a:r>
            <a:r>
              <a:rPr lang="fr-FR" sz="3200" dirty="0">
                <a:solidFill>
                  <a:srgbClr val="FF0000"/>
                </a:solidFill>
              </a:rPr>
              <a:t>Insuffisance rénale avancée. (préférer les SH à élimination biliaire)</a:t>
            </a:r>
          </a:p>
          <a:p>
            <a:pPr marL="269875">
              <a:lnSpc>
                <a:spcPct val="250000"/>
              </a:lnSpc>
              <a:buFontTx/>
              <a:buChar char="-"/>
              <a:defRPr/>
            </a:pPr>
            <a:r>
              <a:rPr lang="fr-FR" sz="3200" dirty="0">
                <a:solidFill>
                  <a:srgbClr val="FF0000"/>
                </a:solidFill>
              </a:rPr>
              <a:t> Insuffisance Hépatique.</a:t>
            </a:r>
          </a:p>
          <a:p>
            <a:pPr marL="269875">
              <a:lnSpc>
                <a:spcPct val="250000"/>
              </a:lnSpc>
              <a:buFontTx/>
              <a:buChar char="-"/>
              <a:defRPr/>
            </a:pPr>
            <a:r>
              <a:rPr lang="fr-FR" sz="3200" dirty="0">
                <a:solidFill>
                  <a:srgbClr val="FF0000"/>
                </a:solidFill>
              </a:rPr>
              <a:t> Allergie aux sulfamides.</a:t>
            </a:r>
          </a:p>
          <a:p>
            <a:pPr marL="269875">
              <a:lnSpc>
                <a:spcPct val="250000"/>
              </a:lnSpc>
              <a:buFontTx/>
              <a:buChar char="-"/>
              <a:defRPr/>
            </a:pPr>
            <a:r>
              <a:rPr lang="fr-FR" sz="3200" dirty="0">
                <a:solidFill>
                  <a:srgbClr val="FF0000"/>
                </a:solidFill>
              </a:rPr>
              <a:t> Grossesse et allaitement.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2567" y="368017"/>
            <a:ext cx="11906865" cy="8833187"/>
          </a:xfrm>
          <a:prstGeom prst="rect">
            <a:avLst/>
          </a:prstGeom>
          <a:noFill/>
        </p:spPr>
        <p:txBody>
          <a:bodyPr wrap="square" rtlCol="1">
            <a:spAutoFit/>
          </a:bodyPr>
          <a:lstStyle/>
          <a:p>
            <a:pPr algn="just">
              <a:defRPr/>
            </a:pPr>
            <a:r>
              <a:rPr lang="fr-FR" sz="3200" b="1" dirty="0"/>
              <a:t>E- Interactions médicamenteuses:</a:t>
            </a:r>
          </a:p>
          <a:p>
            <a:pPr marL="539750" algn="just">
              <a:defRPr/>
            </a:pPr>
            <a:r>
              <a:rPr lang="fr-FR" sz="2200" dirty="0">
                <a:solidFill>
                  <a:schemeClr val="accent1"/>
                </a:solidFill>
              </a:rPr>
              <a:t>- </a:t>
            </a:r>
            <a:r>
              <a:rPr lang="fr-FR" sz="2800" b="1" dirty="0">
                <a:solidFill>
                  <a:schemeClr val="accent1"/>
                </a:solidFill>
              </a:rPr>
              <a:t>Médicaments renforçant l’effet hypoglycémiants : </a:t>
            </a:r>
          </a:p>
          <a:p>
            <a:pPr marL="809625" algn="just">
              <a:lnSpc>
                <a:spcPct val="200000"/>
              </a:lnSpc>
              <a:defRPr/>
            </a:pPr>
            <a:r>
              <a:rPr lang="fr-FR" sz="2200" dirty="0">
                <a:sym typeface="Symbol"/>
              </a:rPr>
              <a:t>-</a:t>
            </a:r>
            <a:r>
              <a:rPr lang="fr-FR" sz="2400" dirty="0">
                <a:sym typeface="Symbol"/>
              </a:rPr>
              <a:t>Même mécanisme d’action : les </a:t>
            </a:r>
            <a:r>
              <a:rPr lang="fr-FR" sz="2400" dirty="0" err="1">
                <a:sym typeface="Symbol"/>
              </a:rPr>
              <a:t>sulf</a:t>
            </a:r>
            <a:r>
              <a:rPr lang="fr-FR" sz="2400" dirty="0">
                <a:sym typeface="Symbol"/>
              </a:rPr>
              <a:t> antibactériens (Bactrim®) </a:t>
            </a:r>
          </a:p>
          <a:p>
            <a:pPr marL="809625" algn="just">
              <a:lnSpc>
                <a:spcPct val="200000"/>
              </a:lnSpc>
              <a:defRPr/>
            </a:pPr>
            <a:r>
              <a:rPr lang="fr-FR" sz="2400" dirty="0">
                <a:sym typeface="Symbol"/>
              </a:rPr>
              <a:t>-Modification de leurs métabolismes (inhibition enzymatique) : miconazole, </a:t>
            </a:r>
            <a:r>
              <a:rPr lang="fr-FR" sz="2400" dirty="0" err="1">
                <a:sym typeface="Symbol"/>
              </a:rPr>
              <a:t>fluconazole</a:t>
            </a:r>
            <a:r>
              <a:rPr lang="fr-FR" sz="2400" dirty="0">
                <a:sym typeface="Symbol"/>
              </a:rPr>
              <a:t> </a:t>
            </a:r>
          </a:p>
          <a:p>
            <a:pPr marL="809625" algn="just">
              <a:lnSpc>
                <a:spcPct val="200000"/>
              </a:lnSpc>
              <a:defRPr/>
            </a:pPr>
            <a:r>
              <a:rPr lang="fr-FR" sz="2400" dirty="0">
                <a:sym typeface="Symbol"/>
              </a:rPr>
              <a:t>-Diminution de leur liaison aux protéines plasmatiques: AINS, Aspégic, phénylbutazone, dextropropoxyphène (</a:t>
            </a:r>
            <a:r>
              <a:rPr lang="fr-FR" sz="2400" dirty="0" err="1">
                <a:sym typeface="Symbol"/>
              </a:rPr>
              <a:t>Diantalvic</a:t>
            </a:r>
            <a:r>
              <a:rPr lang="fr-FR" sz="2400" dirty="0">
                <a:sym typeface="Symbol"/>
              </a:rPr>
              <a:t>®) </a:t>
            </a:r>
          </a:p>
          <a:p>
            <a:pPr marL="809625" algn="just">
              <a:lnSpc>
                <a:spcPct val="200000"/>
              </a:lnSpc>
              <a:defRPr/>
            </a:pPr>
            <a:r>
              <a:rPr lang="fr-FR" sz="2400" dirty="0">
                <a:sym typeface="Symbol"/>
              </a:rPr>
              <a:t>-Diminution de leur élimination: médicaments entraînant une IRA</a:t>
            </a:r>
          </a:p>
          <a:p>
            <a:pPr marL="809625" algn="just">
              <a:lnSpc>
                <a:spcPct val="200000"/>
              </a:lnSpc>
              <a:defRPr/>
            </a:pPr>
            <a:r>
              <a:rPr lang="fr-FR" sz="2400" dirty="0">
                <a:sym typeface="Symbol"/>
              </a:rPr>
              <a:t>-Amélioration de la tolérance au glucose: IEC, ARA2 </a:t>
            </a:r>
          </a:p>
          <a:p>
            <a:pPr marL="809625" algn="just">
              <a:lnSpc>
                <a:spcPct val="200000"/>
              </a:lnSpc>
              <a:defRPr/>
            </a:pPr>
            <a:endParaRPr lang="fr-FR" sz="2200" dirty="0">
              <a:sym typeface="Symbol"/>
            </a:endParaRPr>
          </a:p>
          <a:p>
            <a:pPr marL="809625" algn="just">
              <a:lnSpc>
                <a:spcPct val="200000"/>
              </a:lnSpc>
              <a:defRPr/>
            </a:pPr>
            <a:endParaRPr lang="fr-FR" sz="2200" dirty="0">
              <a:sym typeface="Symbol"/>
            </a:endParaRPr>
          </a:p>
          <a:p>
            <a:pPr marL="809625" algn="just">
              <a:lnSpc>
                <a:spcPct val="200000"/>
              </a:lnSpc>
              <a:defRPr/>
            </a:pPr>
            <a:endParaRPr lang="fr-FR" sz="2200" dirty="0">
              <a:sym typeface="Symbol"/>
            </a:endParaRPr>
          </a:p>
          <a:p>
            <a:pPr marL="809625" algn="just">
              <a:defRPr/>
            </a:pPr>
            <a:endParaRPr lang="fr-FR" sz="2200" dirty="0">
              <a:sym typeface="Symbol"/>
            </a:endParaRPr>
          </a:p>
          <a:p>
            <a:pPr marL="809625" algn="just">
              <a:defRPr/>
            </a:pPr>
            <a:endParaRPr lang="fr-FR" sz="2200" dirty="0">
              <a:sym typeface="Symbol"/>
            </a:endParaRPr>
          </a:p>
          <a:p>
            <a:pPr marL="809625" algn="just">
              <a:defRPr/>
            </a:pPr>
            <a:endParaRPr lang="fr-FR" sz="2200" dirty="0">
              <a:sym typeface="Symbol"/>
            </a:endParaRPr>
          </a:p>
          <a:p>
            <a:pPr marL="809625" algn="just">
              <a:defRPr/>
            </a:pPr>
            <a:endParaRPr lang="fr-FR" sz="2200" dirty="0">
              <a:sym typeface="Symbol"/>
            </a:endParaRPr>
          </a:p>
        </p:txBody>
      </p:sp>
    </p:spTree>
    <p:extLst>
      <p:ext uri="{BB962C8B-B14F-4D97-AF65-F5344CB8AC3E}">
        <p14:creationId xmlns:p14="http://schemas.microsoft.com/office/powerpoint/2010/main" val="184138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42567" y="368017"/>
            <a:ext cx="11906865" cy="4944110"/>
          </a:xfrm>
          <a:prstGeom prst="rect">
            <a:avLst/>
          </a:prstGeom>
          <a:noFill/>
        </p:spPr>
        <p:txBody>
          <a:bodyPr wrap="square" rtlCol="1">
            <a:spAutoFit/>
          </a:bodyPr>
          <a:lstStyle/>
          <a:p>
            <a:pPr algn="just">
              <a:defRPr/>
            </a:pPr>
            <a:r>
              <a:rPr lang="fr-FR" sz="3200" b="1" dirty="0"/>
              <a:t>E- Interactions médicamenteuses:</a:t>
            </a:r>
            <a:endParaRPr lang="fr-FR" sz="2200" dirty="0">
              <a:sym typeface="Symbol"/>
            </a:endParaRPr>
          </a:p>
          <a:p>
            <a:pPr marL="809625" algn="just">
              <a:defRPr/>
            </a:pPr>
            <a:endParaRPr lang="fr-FR" sz="2200" dirty="0">
              <a:sym typeface="Symbol"/>
            </a:endParaRPr>
          </a:p>
          <a:p>
            <a:pPr marL="539750" algn="just">
              <a:defRPr/>
            </a:pPr>
            <a:r>
              <a:rPr lang="fr-FR" sz="2200" b="1" dirty="0">
                <a:sym typeface="Symbol"/>
              </a:rPr>
              <a:t>- </a:t>
            </a:r>
            <a:r>
              <a:rPr lang="fr-FR" sz="2800" b="1" dirty="0">
                <a:solidFill>
                  <a:schemeClr val="accent1"/>
                </a:solidFill>
                <a:sym typeface="Symbol"/>
              </a:rPr>
              <a:t>Médicaments entravant l’action hypoglycémiante</a:t>
            </a:r>
          </a:p>
          <a:p>
            <a:pPr marL="1152525" indent="-342900" algn="just">
              <a:lnSpc>
                <a:spcPct val="200000"/>
              </a:lnSpc>
              <a:buFont typeface="Wingdings" panose="05000000000000000000" pitchFamily="2" charset="2"/>
              <a:buChar char="§"/>
              <a:defRPr/>
            </a:pPr>
            <a:r>
              <a:rPr lang="fr-FR" sz="2400" dirty="0">
                <a:sym typeface="Symbol"/>
              </a:rPr>
              <a:t>Diurétiques thiazidiques</a:t>
            </a:r>
            <a:r>
              <a:rPr lang="fr-FR" sz="2400" dirty="0"/>
              <a:t> , furosémide inhibent l’insulinosécrétion</a:t>
            </a:r>
            <a:endParaRPr lang="fr-FR" sz="2400" dirty="0">
              <a:sym typeface="Symbol"/>
            </a:endParaRPr>
          </a:p>
          <a:p>
            <a:pPr marL="1152525" indent="-342900" algn="just">
              <a:lnSpc>
                <a:spcPct val="200000"/>
              </a:lnSpc>
              <a:buFont typeface="Wingdings" panose="05000000000000000000" pitchFamily="2" charset="2"/>
              <a:buChar char="§"/>
              <a:defRPr/>
            </a:pPr>
            <a:r>
              <a:rPr lang="fr-FR" sz="2400" dirty="0">
                <a:sym typeface="Symbol"/>
              </a:rPr>
              <a:t>Corticoïdes</a:t>
            </a:r>
          </a:p>
          <a:p>
            <a:pPr marL="1152525" indent="-342900" algn="just">
              <a:lnSpc>
                <a:spcPct val="200000"/>
              </a:lnSpc>
              <a:buFont typeface="Wingdings" panose="05000000000000000000" pitchFamily="2" charset="2"/>
              <a:buChar char="§"/>
              <a:defRPr/>
            </a:pPr>
            <a:r>
              <a:rPr lang="fr-FR" sz="2400" dirty="0">
                <a:sym typeface="Symbol"/>
              </a:rPr>
              <a:t>Œstroprogestatifs </a:t>
            </a:r>
          </a:p>
          <a:p>
            <a:pPr marL="1152525" indent="-342900" algn="just">
              <a:lnSpc>
                <a:spcPct val="200000"/>
              </a:lnSpc>
              <a:buFont typeface="Wingdings" panose="05000000000000000000" pitchFamily="2" charset="2"/>
              <a:buChar char="§"/>
              <a:defRPr/>
            </a:pPr>
            <a:r>
              <a:rPr lang="fr-FR" sz="2400" dirty="0">
                <a:sym typeface="Symbol"/>
              </a:rPr>
              <a:t>Psychotropes</a:t>
            </a:r>
          </a:p>
          <a:p>
            <a:pPr marL="1152525" indent="-342900" algn="just">
              <a:lnSpc>
                <a:spcPct val="200000"/>
              </a:lnSpc>
              <a:buFont typeface="Wingdings" panose="05000000000000000000" pitchFamily="2" charset="2"/>
              <a:buChar char="§"/>
              <a:defRPr/>
            </a:pPr>
            <a:r>
              <a:rPr lang="fr-FR" sz="2400" dirty="0">
                <a:sym typeface="Symbol"/>
              </a:rPr>
              <a:t>Rifampicine</a:t>
            </a:r>
            <a:endParaRPr lang="fr-FR" sz="2400" dirty="0"/>
          </a:p>
        </p:txBody>
      </p:sp>
    </p:spTree>
    <p:extLst>
      <p:ext uri="{BB962C8B-B14F-4D97-AF65-F5344CB8AC3E}">
        <p14:creationId xmlns:p14="http://schemas.microsoft.com/office/powerpoint/2010/main" val="266535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5DC9D1D-6EEC-4694-99A2-EB32E33401D3}"/>
              </a:ext>
            </a:extLst>
          </p:cNvPr>
          <p:cNvSpPr txBox="1"/>
          <p:nvPr/>
        </p:nvSpPr>
        <p:spPr>
          <a:xfrm>
            <a:off x="3999507" y="184445"/>
            <a:ext cx="6209968" cy="523220"/>
          </a:xfrm>
          <a:prstGeom prst="rect">
            <a:avLst/>
          </a:prstGeom>
          <a:noFill/>
        </p:spPr>
        <p:txBody>
          <a:bodyPr wrap="square" rtlCol="0">
            <a:spAutoFit/>
          </a:bodyPr>
          <a:lstStyle/>
          <a:p>
            <a:r>
              <a:rPr lang="fr-FR" sz="2800" b="1" u="sng" dirty="0">
                <a:solidFill>
                  <a:srgbClr val="FF0000"/>
                </a:solidFill>
              </a:rPr>
              <a:t>L’INTERET DE LA QUESTION  </a:t>
            </a:r>
          </a:p>
        </p:txBody>
      </p:sp>
      <p:sp>
        <p:nvSpPr>
          <p:cNvPr id="3" name="ZoneTexte 2">
            <a:extLst>
              <a:ext uri="{FF2B5EF4-FFF2-40B4-BE49-F238E27FC236}">
                <a16:creationId xmlns:a16="http://schemas.microsoft.com/office/drawing/2014/main" id="{3E8DD8F8-0DF4-4AD5-B7E9-2CA64B2ADFD4}"/>
              </a:ext>
            </a:extLst>
          </p:cNvPr>
          <p:cNvSpPr txBox="1"/>
          <p:nvPr/>
        </p:nvSpPr>
        <p:spPr>
          <a:xfrm>
            <a:off x="389614" y="1121134"/>
            <a:ext cx="11656612" cy="4832092"/>
          </a:xfrm>
          <a:prstGeom prst="rect">
            <a:avLst/>
          </a:prstGeom>
          <a:noFill/>
        </p:spPr>
        <p:txBody>
          <a:bodyPr wrap="square" rtlCol="0">
            <a:spAutoFit/>
          </a:bodyPr>
          <a:lstStyle/>
          <a:p>
            <a:pPr marL="457200" indent="-457200">
              <a:buFont typeface="Wingdings" panose="05000000000000000000" pitchFamily="2" charset="2"/>
              <a:buChar char="Ø"/>
            </a:pPr>
            <a:r>
              <a:rPr lang="fr-FR" sz="2800" dirty="0"/>
              <a:t>Le Diabète Sucré = l’</a:t>
            </a:r>
            <a:r>
              <a:rPr lang="fr-FR" sz="2800" dirty="0" err="1"/>
              <a:t>endocrinopathie</a:t>
            </a:r>
            <a:r>
              <a:rPr lang="fr-FR" sz="2800" dirty="0"/>
              <a:t> </a:t>
            </a:r>
            <a:r>
              <a:rPr lang="fr-FR" sz="2800" b="1" dirty="0"/>
              <a:t>la plus fréquente  </a:t>
            </a:r>
            <a:r>
              <a:rPr lang="fr-FR" sz="2800" dirty="0"/>
              <a:t>, véritable pandémie mondiale.</a:t>
            </a:r>
          </a:p>
          <a:p>
            <a:pPr marL="457200" indent="-457200">
              <a:buFont typeface="Wingdings" panose="05000000000000000000" pitchFamily="2" charset="2"/>
              <a:buChar char="Ø"/>
            </a:pPr>
            <a:endParaRPr lang="fr-FR" sz="2800" dirty="0"/>
          </a:p>
          <a:p>
            <a:pPr marL="457200" indent="-457200">
              <a:buFont typeface="Wingdings" panose="05000000000000000000" pitchFamily="2" charset="2"/>
              <a:buChar char="Ø"/>
            </a:pPr>
            <a:endParaRPr lang="fr-FR" sz="2800" dirty="0"/>
          </a:p>
          <a:p>
            <a:pPr marL="457200" indent="-457200">
              <a:buFont typeface="Wingdings" panose="05000000000000000000" pitchFamily="2" charset="2"/>
              <a:buChar char="Ø"/>
            </a:pPr>
            <a:r>
              <a:rPr lang="fr-FR" sz="2800" dirty="0"/>
              <a:t>Maladie </a:t>
            </a:r>
            <a:r>
              <a:rPr lang="fr-FR" sz="2800" b="1" dirty="0"/>
              <a:t>chronique</a:t>
            </a:r>
            <a:r>
              <a:rPr lang="fr-FR" sz="2800" dirty="0"/>
              <a:t> , </a:t>
            </a:r>
            <a:r>
              <a:rPr lang="fr-FR" sz="2800" b="1" dirty="0"/>
              <a:t>évolutive</a:t>
            </a:r>
            <a:r>
              <a:rPr lang="fr-FR" sz="2800" dirty="0"/>
              <a:t> ,  responsable des </a:t>
            </a:r>
            <a:r>
              <a:rPr lang="fr-FR" sz="2800" b="1" dirty="0"/>
              <a:t>complications dégénératives</a:t>
            </a:r>
            <a:r>
              <a:rPr lang="fr-FR" sz="2800" dirty="0"/>
              <a:t> .</a:t>
            </a:r>
          </a:p>
          <a:p>
            <a:pPr marL="457200" indent="-457200">
              <a:buFont typeface="Wingdings" panose="05000000000000000000" pitchFamily="2" charset="2"/>
              <a:buChar char="Ø"/>
            </a:pPr>
            <a:endParaRPr lang="fr-FR" sz="2800" dirty="0"/>
          </a:p>
          <a:p>
            <a:endParaRPr lang="fr-FR" sz="2800" dirty="0"/>
          </a:p>
          <a:p>
            <a:endParaRPr lang="fr-FR" sz="2800" dirty="0"/>
          </a:p>
          <a:p>
            <a:pPr marL="457200" indent="-457200">
              <a:buFont typeface="Wingdings" panose="05000000000000000000" pitchFamily="2" charset="2"/>
              <a:buChar char="Ø"/>
            </a:pPr>
            <a:r>
              <a:rPr lang="fr-FR" sz="2800" dirty="0"/>
              <a:t>Le TRT </a:t>
            </a:r>
            <a:r>
              <a:rPr lang="fr-FR" sz="2800" b="1" dirty="0"/>
              <a:t>précoce et adéquat </a:t>
            </a:r>
            <a:r>
              <a:rPr lang="fr-FR" sz="2800" dirty="0"/>
              <a:t>permet </a:t>
            </a:r>
            <a:r>
              <a:rPr lang="fr-FR" sz="2800" b="1" dirty="0"/>
              <a:t>prévenir</a:t>
            </a:r>
            <a:r>
              <a:rPr lang="fr-FR" sz="2800" dirty="0"/>
              <a:t> ou </a:t>
            </a:r>
            <a:r>
              <a:rPr lang="fr-FR" sz="2800" b="1" dirty="0"/>
              <a:t>retarder l’apparition  les complications .</a:t>
            </a:r>
          </a:p>
        </p:txBody>
      </p:sp>
    </p:spTree>
    <p:extLst>
      <p:ext uri="{BB962C8B-B14F-4D97-AF65-F5344CB8AC3E}">
        <p14:creationId xmlns:p14="http://schemas.microsoft.com/office/powerpoint/2010/main" val="1809764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ZoneTexte 6"/>
          <p:cNvSpPr txBox="1">
            <a:spLocks noChangeArrowheads="1"/>
          </p:cNvSpPr>
          <p:nvPr/>
        </p:nvSpPr>
        <p:spPr bwMode="auto">
          <a:xfrm>
            <a:off x="757084" y="1276812"/>
            <a:ext cx="1086464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b="1" dirty="0"/>
              <a:t>F- Modalités de prescription:</a:t>
            </a:r>
          </a:p>
          <a:p>
            <a:pPr lvl="1" algn="l" rtl="0" eaLnBrk="1" hangingPunct="1">
              <a:spcBef>
                <a:spcPct val="0"/>
              </a:spcBef>
              <a:buFont typeface="Calibri" panose="020F0502020204030204" pitchFamily="34" charset="0"/>
              <a:buChar char="–"/>
            </a:pPr>
            <a:r>
              <a:rPr lang="fr-FR" altLang="fr-FR" sz="3200" dirty="0"/>
              <a:t>Prescription à doses faibles.</a:t>
            </a:r>
          </a:p>
          <a:p>
            <a:pPr lvl="1" algn="l" rtl="0" eaLnBrk="1" hangingPunct="1">
              <a:spcBef>
                <a:spcPct val="0"/>
              </a:spcBef>
              <a:buFont typeface="Calibri" panose="020F0502020204030204" pitchFamily="34" charset="0"/>
              <a:buChar char="–"/>
            </a:pPr>
            <a:r>
              <a:rPr lang="fr-FR" altLang="fr-FR" sz="3200" dirty="0"/>
              <a:t>Ne jamais prescrire 02 SH.</a:t>
            </a:r>
          </a:p>
          <a:p>
            <a:pPr lvl="1" algn="l" rtl="0" eaLnBrk="1" hangingPunct="1">
              <a:spcBef>
                <a:spcPct val="0"/>
              </a:spcBef>
              <a:buFont typeface="Calibri" panose="020F0502020204030204" pitchFamily="34" charset="0"/>
              <a:buChar char="–"/>
            </a:pPr>
            <a:r>
              <a:rPr lang="fr-FR" altLang="fr-FR" sz="3200" dirty="0"/>
              <a:t> Vérifier les CI et les interactions médicamenteuses </a:t>
            </a:r>
          </a:p>
          <a:p>
            <a:pPr lvl="1" algn="l" rtl="0" eaLnBrk="1" hangingPunct="1">
              <a:spcBef>
                <a:spcPct val="0"/>
              </a:spcBef>
              <a:buFont typeface="Calibri" panose="020F0502020204030204" pitchFamily="34" charset="0"/>
              <a:buChar char="–"/>
            </a:pPr>
            <a:r>
              <a:rPr lang="fr-FR" altLang="fr-FR" sz="3200" dirty="0"/>
              <a:t>Association : la Met et IAG.</a:t>
            </a:r>
          </a:p>
        </p:txBody>
      </p:sp>
    </p:spTree>
    <p:extLst>
      <p:ext uri="{BB962C8B-B14F-4D97-AF65-F5344CB8AC3E}">
        <p14:creationId xmlns:p14="http://schemas.microsoft.com/office/powerpoint/2010/main" val="2184200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D04479E-9667-426D-92B7-462F6EDCDD0E}"/>
              </a:ext>
            </a:extLst>
          </p:cNvPr>
          <p:cNvSpPr txBox="1"/>
          <p:nvPr/>
        </p:nvSpPr>
        <p:spPr>
          <a:xfrm>
            <a:off x="334297" y="2292215"/>
            <a:ext cx="11425084" cy="1323439"/>
          </a:xfrm>
          <a:prstGeom prst="rect">
            <a:avLst/>
          </a:prstGeom>
          <a:noFill/>
        </p:spPr>
        <p:txBody>
          <a:bodyPr wrap="square">
            <a:spAutoFit/>
          </a:bodyPr>
          <a:lstStyle/>
          <a:p>
            <a:pPr algn="ctr" rtl="0" eaLnBrk="1" hangingPunct="1">
              <a:spcBef>
                <a:spcPct val="0"/>
              </a:spcBef>
              <a:buFontTx/>
              <a:buNone/>
            </a:pPr>
            <a:r>
              <a:rPr lang="fr-FR" altLang="fr-FR" sz="4000" b="1" dirty="0"/>
              <a:t>1.2  Les </a:t>
            </a:r>
            <a:r>
              <a:rPr lang="fr-FR" altLang="fr-FR" sz="4000" b="1" dirty="0" err="1"/>
              <a:t>insulino</a:t>
            </a:r>
            <a:r>
              <a:rPr lang="fr-FR" altLang="fr-FR" sz="4000" b="1" dirty="0"/>
              <a:t> </a:t>
            </a:r>
            <a:r>
              <a:rPr lang="fr-FR" altLang="fr-FR" sz="4000" b="1" dirty="0" err="1"/>
              <a:t>secrétagogues</a:t>
            </a:r>
            <a:r>
              <a:rPr lang="fr-FR" altLang="fr-FR" sz="4000" b="1" dirty="0"/>
              <a:t> d’action rapide et brève (glinides)</a:t>
            </a:r>
          </a:p>
        </p:txBody>
      </p:sp>
    </p:spTree>
    <p:extLst>
      <p:ext uri="{BB962C8B-B14F-4D97-AF65-F5344CB8AC3E}">
        <p14:creationId xmlns:p14="http://schemas.microsoft.com/office/powerpoint/2010/main" val="3669904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ZoneTexte 3"/>
          <p:cNvSpPr txBox="1">
            <a:spLocks noChangeArrowheads="1"/>
          </p:cNvSpPr>
          <p:nvPr/>
        </p:nvSpPr>
        <p:spPr bwMode="auto">
          <a:xfrm>
            <a:off x="586248" y="101550"/>
            <a:ext cx="8572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2400" b="1" dirty="0"/>
              <a:t>Les Glinides: Structure chimique </a:t>
            </a:r>
          </a:p>
        </p:txBody>
      </p:sp>
      <p:pic>
        <p:nvPicPr>
          <p:cNvPr id="4915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126" y="543848"/>
            <a:ext cx="9558951"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a:extLst>
              <a:ext uri="{FF2B5EF4-FFF2-40B4-BE49-F238E27FC236}">
                <a16:creationId xmlns:a16="http://schemas.microsoft.com/office/drawing/2014/main" id="{F7ABD081-483F-4F08-BA88-8C2F7AB1E190}"/>
              </a:ext>
            </a:extLst>
          </p:cNvPr>
          <p:cNvSpPr txBox="1"/>
          <p:nvPr/>
        </p:nvSpPr>
        <p:spPr>
          <a:xfrm>
            <a:off x="727587" y="5804533"/>
            <a:ext cx="10432026" cy="461665"/>
          </a:xfrm>
          <a:prstGeom prst="rect">
            <a:avLst/>
          </a:prstGeom>
          <a:noFill/>
        </p:spPr>
        <p:txBody>
          <a:bodyPr wrap="square">
            <a:spAutoFit/>
          </a:bodyPr>
          <a:lstStyle/>
          <a:p>
            <a:r>
              <a:rPr lang="fr-FR" sz="2400" dirty="0"/>
              <a:t>Les glinides : apparentés aux SH = amputées de leur groupement sulfonylurée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ZoneTexte 3"/>
          <p:cNvSpPr txBox="1">
            <a:spLocks noChangeArrowheads="1"/>
          </p:cNvSpPr>
          <p:nvPr/>
        </p:nvSpPr>
        <p:spPr bwMode="auto">
          <a:xfrm>
            <a:off x="2008189" y="450056"/>
            <a:ext cx="8358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2400" b="1" dirty="0"/>
              <a:t> </a:t>
            </a:r>
            <a:r>
              <a:rPr lang="fr-FR" altLang="fr-FR" sz="3600" b="1" dirty="0"/>
              <a:t>Mécanisme d’action</a:t>
            </a:r>
            <a:endParaRPr lang="fr-FR" altLang="fr-FR" sz="2400" b="1" dirty="0"/>
          </a:p>
        </p:txBody>
      </p:sp>
      <p:sp>
        <p:nvSpPr>
          <p:cNvPr id="3" name="Espace réservé du contenu 2">
            <a:extLst>
              <a:ext uri="{FF2B5EF4-FFF2-40B4-BE49-F238E27FC236}">
                <a16:creationId xmlns:a16="http://schemas.microsoft.com/office/drawing/2014/main" id="{22FD569F-102E-4A9C-B0B6-22FF15D7127D}"/>
              </a:ext>
            </a:extLst>
          </p:cNvPr>
          <p:cNvSpPr>
            <a:spLocks noGrp="1"/>
          </p:cNvSpPr>
          <p:nvPr>
            <p:ph idx="1"/>
          </p:nvPr>
        </p:nvSpPr>
        <p:spPr>
          <a:xfrm>
            <a:off x="243067" y="1825625"/>
            <a:ext cx="11794603" cy="4351338"/>
          </a:xfrm>
        </p:spPr>
        <p:txBody>
          <a:bodyPr>
            <a:normAutofit fontScale="77500" lnSpcReduction="20000"/>
          </a:bodyPr>
          <a:lstStyle/>
          <a:p>
            <a:r>
              <a:rPr lang="fr-FR" sz="4600" dirty="0"/>
              <a:t>Même mécanisme d’action que celui des SH (site de liaison au récepteur ≠ des SH et action moins puissante et moins durable).</a:t>
            </a:r>
          </a:p>
          <a:p>
            <a:endParaRPr lang="fr-FR" sz="4600" dirty="0"/>
          </a:p>
          <a:p>
            <a:r>
              <a:rPr lang="fr-FR" sz="4600" dirty="0"/>
              <a:t>1/2 vie: courte (1H):action rapide et brève (risque </a:t>
            </a:r>
            <a:r>
              <a:rPr lang="fr-FR" sz="4600" dirty="0" err="1"/>
              <a:t>hypog</a:t>
            </a:r>
            <a:r>
              <a:rPr lang="fr-FR" sz="4600" dirty="0"/>
              <a:t>↓) .</a:t>
            </a:r>
          </a:p>
          <a:p>
            <a:endParaRPr lang="fr-FR" sz="4600" dirty="0"/>
          </a:p>
          <a:p>
            <a:r>
              <a:rPr lang="fr-FR" sz="4600" dirty="0"/>
              <a:t>élimination biliaire: 90% </a:t>
            </a:r>
          </a:p>
          <a:p>
            <a:pPr marL="0" indent="0">
              <a:buNone/>
            </a:pPr>
            <a:endParaRPr lang="fr-FR" sz="4600" dirty="0"/>
          </a:p>
          <a:p>
            <a:r>
              <a:rPr lang="fr-FR" sz="4600" dirty="0"/>
              <a:t>Glycémies postprandiales+++.</a:t>
            </a:r>
          </a:p>
          <a:p>
            <a:pPr marL="0" indent="0">
              <a:buNone/>
            </a:pP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463" y="181957"/>
            <a:ext cx="11122156" cy="6494085"/>
          </a:xfrm>
          <a:prstGeom prst="rect">
            <a:avLst/>
          </a:prstGeom>
          <a:noFill/>
        </p:spPr>
        <p:txBody>
          <a:bodyPr wrap="square" rtlCol="1">
            <a:spAutoFit/>
          </a:bodyPr>
          <a:lstStyle/>
          <a:p>
            <a:pPr>
              <a:defRPr/>
            </a:pPr>
            <a:r>
              <a:rPr lang="fr-FR" sz="3200" b="1" dirty="0">
                <a:sym typeface="Symbol"/>
              </a:rPr>
              <a:t>Présentation et posologie</a:t>
            </a:r>
          </a:p>
          <a:p>
            <a:pPr marL="342900" indent="-342900" algn="just">
              <a:buFontTx/>
              <a:buChar char="-"/>
              <a:defRPr/>
            </a:pPr>
            <a:r>
              <a:rPr lang="fr-FR" sz="3200" dirty="0" err="1"/>
              <a:t>Répaglinide</a:t>
            </a:r>
            <a:r>
              <a:rPr lang="fr-FR" sz="3200" dirty="0"/>
              <a:t>: </a:t>
            </a:r>
            <a:r>
              <a:rPr lang="fr-FR" sz="3200" dirty="0" err="1"/>
              <a:t>Novonorm</a:t>
            </a:r>
            <a:r>
              <a:rPr lang="fr-FR" sz="3200" dirty="0"/>
              <a:t>, Cp 0,5 , 1, 2mg, </a:t>
            </a:r>
          </a:p>
          <a:p>
            <a:pPr marL="4000500" lvl="8" indent="-342900" algn="just">
              <a:buFontTx/>
              <a:buChar char="-"/>
              <a:defRPr/>
            </a:pPr>
            <a:r>
              <a:rPr lang="fr-FR" sz="3200" dirty="0"/>
              <a:t>posologie: 0,5 à 16 mg, </a:t>
            </a:r>
          </a:p>
          <a:p>
            <a:pPr marL="4000500" lvl="8" indent="-342900" algn="just">
              <a:buFontTx/>
              <a:buChar char="-"/>
              <a:defRPr/>
            </a:pPr>
            <a:r>
              <a:rPr lang="fr-FR" sz="3200" dirty="0">
                <a:latin typeface="Arial" charset="0"/>
                <a:cs typeface="Arial" charset="0"/>
                <a:sym typeface="Symbol"/>
              </a:rPr>
              <a:t>- </a:t>
            </a:r>
            <a:r>
              <a:rPr lang="fr-FR" sz="3200" dirty="0"/>
              <a:t>½ vie plasmatique: </a:t>
            </a:r>
            <a:r>
              <a:rPr lang="fr-FR" sz="3200" dirty="0" err="1"/>
              <a:t>1H</a:t>
            </a:r>
            <a:endParaRPr lang="fr-FR" sz="3200" dirty="0"/>
          </a:p>
          <a:p>
            <a:pPr marL="4000500" lvl="8" indent="-342900" algn="just">
              <a:buFontTx/>
              <a:buChar char="-"/>
              <a:defRPr/>
            </a:pPr>
            <a:endParaRPr lang="fr-FR" sz="3200" dirty="0"/>
          </a:p>
          <a:p>
            <a:pPr marL="342900" indent="-342900" algn="just">
              <a:buFontTx/>
              <a:buChar char="-"/>
              <a:defRPr/>
            </a:pPr>
            <a:r>
              <a:rPr lang="fr-FR" sz="3200" dirty="0" err="1"/>
              <a:t>Natéglinide</a:t>
            </a:r>
            <a:r>
              <a:rPr lang="fr-FR" sz="3200" dirty="0"/>
              <a:t>: non disponible en Algérie</a:t>
            </a:r>
          </a:p>
          <a:p>
            <a:pPr marL="342900" indent="-342900" algn="just">
              <a:buFontTx/>
              <a:buChar char="-"/>
              <a:defRPr/>
            </a:pPr>
            <a:endParaRPr lang="fr-FR" sz="3200" dirty="0"/>
          </a:p>
          <a:p>
            <a:pPr>
              <a:defRPr/>
            </a:pPr>
            <a:r>
              <a:rPr lang="fr-FR" sz="3200" b="1" dirty="0">
                <a:sym typeface="Symbol"/>
              </a:rPr>
              <a:t>Effets indésirables</a:t>
            </a:r>
          </a:p>
          <a:p>
            <a:pPr>
              <a:defRPr/>
            </a:pPr>
            <a:r>
              <a:rPr lang="fr-FR" sz="3200" dirty="0">
                <a:sym typeface="Symbol"/>
              </a:rPr>
              <a:t>- Hypoglycémie : par omission d’un repas</a:t>
            </a:r>
          </a:p>
          <a:p>
            <a:pPr>
              <a:defRPr/>
            </a:pPr>
            <a:r>
              <a:rPr lang="fr-FR" sz="3200" dirty="0">
                <a:sym typeface="Symbol"/>
              </a:rPr>
              <a:t>-Prise de poids (&lt; SH)</a:t>
            </a:r>
          </a:p>
          <a:p>
            <a:pPr marL="342900" indent="-342900">
              <a:buFontTx/>
              <a:buChar char="-"/>
              <a:defRPr/>
            </a:pPr>
            <a:endParaRPr lang="fr-FR" sz="3200" dirty="0">
              <a:sym typeface="Symbol"/>
            </a:endParaRPr>
          </a:p>
          <a:p>
            <a:pPr>
              <a:defRPr/>
            </a:pPr>
            <a:r>
              <a:rPr lang="fr-FR" sz="3200" b="1" dirty="0">
                <a:sym typeface="Symbol"/>
              </a:rPr>
              <a:t>Interaction médicamenteuse</a:t>
            </a:r>
            <a:r>
              <a:rPr lang="fr-FR" sz="3200" dirty="0">
                <a:sym typeface="Symbol"/>
              </a:rPr>
              <a:t> : </a:t>
            </a:r>
          </a:p>
          <a:p>
            <a:pPr>
              <a:defRPr/>
            </a:pPr>
            <a:r>
              <a:rPr lang="fr-FR" sz="3200" dirty="0">
                <a:sym typeface="Symbol"/>
              </a:rPr>
              <a:t>	ciclosporine, rifampicine (↘ [ ] p)</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77791" y="439277"/>
            <a:ext cx="11516811" cy="6054120"/>
          </a:xfrm>
        </p:spPr>
        <p:txBody>
          <a:bodyPr/>
          <a:lstStyle/>
          <a:p>
            <a:pPr>
              <a:spcBef>
                <a:spcPts val="0"/>
              </a:spcBef>
              <a:buFont typeface="Arial" charset="0"/>
              <a:buChar char="•"/>
              <a:defRPr/>
            </a:pPr>
            <a:r>
              <a:rPr lang="fr-FR" b="1" dirty="0">
                <a:sym typeface="Symbol"/>
              </a:rPr>
              <a:t>Contre indications</a:t>
            </a:r>
            <a:r>
              <a:rPr lang="fr-FR" dirty="0">
                <a:sym typeface="Symbol"/>
              </a:rPr>
              <a:t> : </a:t>
            </a:r>
          </a:p>
          <a:p>
            <a:pPr marL="0" indent="0">
              <a:spcBef>
                <a:spcPts val="0"/>
              </a:spcBef>
              <a:buNone/>
              <a:defRPr/>
            </a:pPr>
            <a:r>
              <a:rPr lang="fr-FR" dirty="0">
                <a:sym typeface="Symbol"/>
              </a:rPr>
              <a:t>	- IR sévère</a:t>
            </a:r>
          </a:p>
          <a:p>
            <a:pPr marL="0" indent="0">
              <a:spcBef>
                <a:spcPts val="0"/>
              </a:spcBef>
              <a:buNone/>
              <a:defRPr/>
            </a:pPr>
            <a:r>
              <a:rPr lang="fr-FR" dirty="0">
                <a:sym typeface="Symbol"/>
              </a:rPr>
              <a:t>	- </a:t>
            </a:r>
            <a:r>
              <a:rPr lang="fr-FR" dirty="0" err="1">
                <a:sym typeface="Symbol"/>
              </a:rPr>
              <a:t>IH</a:t>
            </a:r>
            <a:endParaRPr lang="fr-FR" dirty="0">
              <a:sym typeface="Symbol"/>
            </a:endParaRPr>
          </a:p>
          <a:p>
            <a:pPr marL="0" indent="0">
              <a:spcBef>
                <a:spcPts val="0"/>
              </a:spcBef>
              <a:buNone/>
              <a:defRPr/>
            </a:pPr>
            <a:r>
              <a:rPr lang="fr-FR" dirty="0">
                <a:sym typeface="Symbol"/>
              </a:rPr>
              <a:t>	- Grossesse</a:t>
            </a:r>
          </a:p>
          <a:p>
            <a:pPr marL="0" indent="0">
              <a:spcBef>
                <a:spcPts val="0"/>
              </a:spcBef>
              <a:buNone/>
              <a:defRPr/>
            </a:pPr>
            <a:r>
              <a:rPr lang="fr-FR" dirty="0">
                <a:sym typeface="Symbol"/>
              </a:rPr>
              <a:t>	- E &lt; 12 ans</a:t>
            </a:r>
          </a:p>
          <a:p>
            <a:pPr marL="0" indent="0">
              <a:spcBef>
                <a:spcPts val="0"/>
              </a:spcBef>
              <a:buNone/>
              <a:defRPr/>
            </a:pPr>
            <a:r>
              <a:rPr lang="fr-FR" dirty="0">
                <a:sym typeface="Symbol"/>
              </a:rPr>
              <a:t>	- Allergie</a:t>
            </a:r>
          </a:p>
          <a:p>
            <a:pPr marL="0" indent="0">
              <a:spcBef>
                <a:spcPts val="0"/>
              </a:spcBef>
              <a:buNone/>
              <a:defRPr/>
            </a:pPr>
            <a:endParaRPr lang="fr-FR" dirty="0">
              <a:sym typeface="Symbol"/>
            </a:endParaRPr>
          </a:p>
          <a:p>
            <a:pPr>
              <a:spcBef>
                <a:spcPts val="0"/>
              </a:spcBef>
              <a:buFont typeface="Arial" charset="0"/>
              <a:buChar char="•"/>
              <a:defRPr/>
            </a:pPr>
            <a:r>
              <a:rPr lang="fr-FR" b="1" dirty="0">
                <a:sym typeface="Symbol"/>
              </a:rPr>
              <a:t>Précautions d’emploi et principe d’observance :</a:t>
            </a:r>
          </a:p>
          <a:p>
            <a:pPr marL="0" lvl="3" indent="0">
              <a:spcBef>
                <a:spcPts val="0"/>
              </a:spcBef>
              <a:buNone/>
              <a:defRPr/>
            </a:pPr>
            <a:r>
              <a:rPr lang="fr-FR" sz="2800" dirty="0">
                <a:sym typeface="Symbol"/>
              </a:rPr>
              <a:t>	- 15 mn avant le repas</a:t>
            </a:r>
          </a:p>
          <a:p>
            <a:pPr marL="0" lvl="3" indent="0">
              <a:spcBef>
                <a:spcPts val="0"/>
              </a:spcBef>
              <a:buNone/>
              <a:defRPr/>
            </a:pPr>
            <a:r>
              <a:rPr lang="fr-FR" sz="2800" dirty="0">
                <a:sym typeface="Symbol"/>
              </a:rPr>
              <a:t>	- Réadaptation de la posologie : 1 à 2 semaines du début du traitement</a:t>
            </a:r>
          </a:p>
          <a:p>
            <a:pPr>
              <a:buFont typeface="Arial" charset="0"/>
              <a:buChar char="•"/>
              <a:defRPr/>
            </a:pPr>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613458" y="1711121"/>
            <a:ext cx="10845479"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rtl="0" eaLnBrk="1" hangingPunct="1">
              <a:spcBef>
                <a:spcPct val="0"/>
              </a:spcBef>
              <a:buFontTx/>
              <a:buNone/>
            </a:pPr>
            <a:r>
              <a:rPr lang="fr-FR" altLang="fr-FR" sz="4400" b="1" dirty="0"/>
              <a:t>1.3- Les </a:t>
            </a:r>
            <a:r>
              <a:rPr lang="fr-FR" altLang="fr-FR" sz="4400" b="1" dirty="0" err="1"/>
              <a:t>insulino</a:t>
            </a:r>
            <a:r>
              <a:rPr lang="fr-FR" altLang="fr-FR" sz="4400" b="1" dirty="0"/>
              <a:t> mimétiques et les </a:t>
            </a:r>
            <a:r>
              <a:rPr lang="fr-FR" altLang="fr-FR" sz="4400" b="1" dirty="0" err="1"/>
              <a:t>insulinomodulateurs</a:t>
            </a:r>
            <a:endParaRPr lang="fr-FR" altLang="fr-FR" sz="4400" b="1" dirty="0"/>
          </a:p>
          <a:p>
            <a:pPr algn="ctr" rtl="0" eaLnBrk="1" hangingPunct="1">
              <a:spcBef>
                <a:spcPct val="0"/>
              </a:spcBef>
              <a:buFontTx/>
              <a:buNone/>
            </a:pPr>
            <a:r>
              <a:rPr lang="fr-FR" altLang="fr-FR" sz="4400" b="1" dirty="0"/>
              <a:t>(Incrétines)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90F4F50-62FE-4EB6-B6C9-AA5F90D43F82}"/>
              </a:ext>
            </a:extLst>
          </p:cNvPr>
          <p:cNvSpPr txBox="1"/>
          <p:nvPr/>
        </p:nvSpPr>
        <p:spPr>
          <a:xfrm>
            <a:off x="688257" y="422787"/>
            <a:ext cx="11405420" cy="4616648"/>
          </a:xfrm>
          <a:prstGeom prst="rect">
            <a:avLst/>
          </a:prstGeom>
          <a:noFill/>
        </p:spPr>
        <p:txBody>
          <a:bodyPr wrap="square" rtlCol="0">
            <a:spAutoFit/>
          </a:bodyPr>
          <a:lstStyle/>
          <a:p>
            <a:r>
              <a:rPr lang="fr-FR" sz="3600" b="1" dirty="0"/>
              <a:t>Mécanisme d’action :</a:t>
            </a:r>
          </a:p>
          <a:p>
            <a:endParaRPr lang="fr-FR" dirty="0"/>
          </a:p>
          <a:p>
            <a:pPr eaLnBrk="1" hangingPunct="1">
              <a:spcBef>
                <a:spcPct val="0"/>
              </a:spcBef>
            </a:pPr>
            <a:r>
              <a:rPr lang="fr-FR" sz="2800" dirty="0"/>
              <a:t>Les incrétines </a:t>
            </a:r>
            <a:r>
              <a:rPr lang="fr-FR" altLang="fr-FR" sz="2800" dirty="0">
                <a:cs typeface="Arial" panose="020B0604020202020204" pitchFamily="34" charset="0"/>
              </a:rPr>
              <a:t>sont des hormones intestinales libérées en réponse à l’ingestion d’un repas.</a:t>
            </a:r>
          </a:p>
          <a:p>
            <a:pPr eaLnBrk="1" hangingPunct="1">
              <a:spcBef>
                <a:spcPct val="0"/>
              </a:spcBef>
            </a:pPr>
            <a:r>
              <a:rPr lang="fr-FR" altLang="fr-FR" sz="2800" dirty="0">
                <a:cs typeface="Arial" panose="020B0604020202020204" pitchFamily="34" charset="0"/>
              </a:rPr>
              <a:t>La plus importante est le glucagon-like peptide 1 (</a:t>
            </a:r>
            <a:r>
              <a:rPr lang="fr-FR" altLang="fr-FR" sz="2800" b="1" dirty="0">
                <a:cs typeface="Arial" panose="020B0604020202020204" pitchFamily="34" charset="0"/>
              </a:rPr>
              <a:t>GLP-1:</a:t>
            </a:r>
            <a:r>
              <a:rPr lang="fr-FR" altLang="fr-FR" sz="2400" dirty="0">
                <a:cs typeface="Arial" panose="020B0604020202020204" pitchFamily="34" charset="0"/>
              </a:rPr>
              <a:t>les cellules L dans le tube digestif distal (iléon et colon</a:t>
            </a:r>
            <a:r>
              <a:rPr lang="fr-FR" altLang="fr-FR" sz="2800" dirty="0">
                <a:cs typeface="Arial" panose="020B0604020202020204" pitchFamily="34" charset="0"/>
              </a:rPr>
              <a:t>), et le glucose-dépendant </a:t>
            </a:r>
            <a:r>
              <a:rPr lang="fr-FR" altLang="fr-FR" sz="2800" dirty="0" err="1">
                <a:cs typeface="Arial" panose="020B0604020202020204" pitchFamily="34" charset="0"/>
              </a:rPr>
              <a:t>insulinotropic</a:t>
            </a:r>
            <a:r>
              <a:rPr lang="fr-FR" altLang="fr-FR" sz="2800" dirty="0">
                <a:cs typeface="Arial" panose="020B0604020202020204" pitchFamily="34" charset="0"/>
              </a:rPr>
              <a:t> polypeptide (</a:t>
            </a:r>
            <a:r>
              <a:rPr lang="fr-FR" altLang="fr-FR" sz="2800" b="1" dirty="0" err="1">
                <a:cs typeface="Arial" panose="020B0604020202020204" pitchFamily="34" charset="0"/>
              </a:rPr>
              <a:t>GIP:</a:t>
            </a:r>
            <a:r>
              <a:rPr lang="fr-FR" altLang="fr-FR" sz="2400" dirty="0" err="1">
                <a:cs typeface="Arial" panose="020B0604020202020204" pitchFamily="34" charset="0"/>
              </a:rPr>
              <a:t>sécrété</a:t>
            </a:r>
            <a:r>
              <a:rPr lang="fr-FR" altLang="fr-FR" sz="2400" dirty="0">
                <a:cs typeface="Arial" panose="020B0604020202020204" pitchFamily="34" charset="0"/>
              </a:rPr>
              <a:t> par les cellules K du tube digestif proximal (duodénum</a:t>
            </a:r>
            <a:r>
              <a:rPr lang="fr-FR" altLang="fr-FR" sz="1800" dirty="0">
                <a:cs typeface="Arial" panose="020B0604020202020204" pitchFamily="34" charset="0"/>
              </a:rPr>
              <a:t>).</a:t>
            </a:r>
            <a:r>
              <a:rPr lang="fr-FR" altLang="fr-FR" sz="2800" b="1" dirty="0">
                <a:cs typeface="Arial" panose="020B0604020202020204" pitchFamily="34" charset="0"/>
              </a:rPr>
              <a:t>)</a:t>
            </a:r>
          </a:p>
          <a:p>
            <a:pPr eaLnBrk="1" hangingPunct="1">
              <a:spcBef>
                <a:spcPct val="0"/>
              </a:spcBef>
            </a:pPr>
            <a:r>
              <a:rPr lang="fr-FR" altLang="fr-FR" sz="2800" dirty="0">
                <a:cs typeface="Arial" panose="020B0604020202020204" pitchFamily="34" charset="0"/>
              </a:rPr>
              <a:t> </a:t>
            </a:r>
            <a:r>
              <a:rPr lang="fr-FR" sz="2800" dirty="0"/>
              <a:t> </a:t>
            </a:r>
          </a:p>
          <a:p>
            <a:r>
              <a:rPr lang="fr-FR" dirty="0"/>
              <a:t> </a:t>
            </a:r>
            <a:endParaRPr lang="fr-FR" altLang="fr-FR" b="1" dirty="0">
              <a:latin typeface="Arial" panose="020B0604020202020204" pitchFamily="34" charset="0"/>
            </a:endParaRPr>
          </a:p>
          <a:p>
            <a:endParaRPr lang="fr-FR" altLang="fr-FR" sz="1800" b="1" dirty="0">
              <a:latin typeface="Arial" panose="020B0604020202020204" pitchFamily="34" charset="0"/>
            </a:endParaRPr>
          </a:p>
          <a:p>
            <a:endParaRPr lang="fr-FR" altLang="fr-FR" sz="1800" b="1" dirty="0">
              <a:latin typeface="Arial" panose="020B0604020202020204" pitchFamily="34" charset="0"/>
            </a:endParaRPr>
          </a:p>
          <a:p>
            <a:endParaRPr lang="fr-FR" dirty="0"/>
          </a:p>
        </p:txBody>
      </p:sp>
    </p:spTree>
    <p:extLst>
      <p:ext uri="{BB962C8B-B14F-4D97-AF65-F5344CB8AC3E}">
        <p14:creationId xmlns:p14="http://schemas.microsoft.com/office/powerpoint/2010/main" val="3023862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D23D6A0-E297-4C76-938A-513D2D322F56}"/>
              </a:ext>
            </a:extLst>
          </p:cNvPr>
          <p:cNvPicPr>
            <a:picLocks noChangeAspect="1"/>
          </p:cNvPicPr>
          <p:nvPr/>
        </p:nvPicPr>
        <p:blipFill>
          <a:blip r:embed="rId3"/>
          <a:stretch>
            <a:fillRect/>
          </a:stretch>
        </p:blipFill>
        <p:spPr>
          <a:xfrm>
            <a:off x="868101" y="451413"/>
            <a:ext cx="10833904" cy="5565674"/>
          </a:xfrm>
          <a:prstGeom prst="rect">
            <a:avLst/>
          </a:prstGeom>
        </p:spPr>
      </p:pic>
    </p:spTree>
    <p:extLst>
      <p:ext uri="{BB962C8B-B14F-4D97-AF65-F5344CB8AC3E}">
        <p14:creationId xmlns:p14="http://schemas.microsoft.com/office/powerpoint/2010/main" val="426730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ChangeArrowheads="1"/>
          </p:cNvSpPr>
          <p:nvPr/>
        </p:nvSpPr>
        <p:spPr bwMode="auto">
          <a:xfrm>
            <a:off x="1631951" y="260350"/>
            <a:ext cx="8785225"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br>
              <a:rPr lang="fr-FR" altLang="fr-FR" sz="2400">
                <a:latin typeface="Arial" panose="020B0604020202020204" pitchFamily="34" charset="0"/>
              </a:rPr>
            </a:br>
            <a:r>
              <a:rPr lang="fr-FR" altLang="fr-FR" sz="2400" b="1">
                <a:latin typeface="Arial" panose="020B0604020202020204" pitchFamily="34" charset="0"/>
              </a:rPr>
              <a:t>Chez les sujets sains, les incrétines jouent un rôle actif </a:t>
            </a:r>
            <a:br>
              <a:rPr lang="fr-FR" altLang="fr-FR" sz="2400" b="1">
                <a:latin typeface="Arial" panose="020B0604020202020204" pitchFamily="34" charset="0"/>
              </a:rPr>
            </a:br>
            <a:r>
              <a:rPr lang="fr-FR" altLang="fr-FR" sz="2400" b="1">
                <a:latin typeface="Arial" panose="020B0604020202020204" pitchFamily="34" charset="0"/>
              </a:rPr>
              <a:t>dans la médiation des réponses des cellules bêta et alpha</a:t>
            </a:r>
            <a:br>
              <a:rPr lang="fr-FR" altLang="fr-FR" sz="2400">
                <a:latin typeface="Arial" panose="020B0604020202020204" pitchFamily="34" charset="0"/>
              </a:rPr>
            </a:br>
            <a:endParaRPr lang="el-GR" altLang="fr-FR" sz="2400">
              <a:latin typeface="Arial" panose="020B0604020202020204" pitchFamily="34" charset="0"/>
            </a:endParaRPr>
          </a:p>
        </p:txBody>
      </p:sp>
      <p:sp>
        <p:nvSpPr>
          <p:cNvPr id="57347" name="Text Box 6"/>
          <p:cNvSpPr txBox="1">
            <a:spLocks noChangeArrowheads="1"/>
          </p:cNvSpPr>
          <p:nvPr/>
        </p:nvSpPr>
        <p:spPr bwMode="auto">
          <a:xfrm>
            <a:off x="3287713" y="1693864"/>
            <a:ext cx="3600450" cy="94297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endParaRPr lang="en-US" altLang="fr-FR" sz="1800">
              <a:latin typeface="Arial" panose="020B0604020202020204" pitchFamily="34" charset="0"/>
            </a:endParaRPr>
          </a:p>
        </p:txBody>
      </p:sp>
      <p:sp>
        <p:nvSpPr>
          <p:cNvPr id="57348" name="Text Box 22"/>
          <p:cNvSpPr txBox="1">
            <a:spLocks noChangeArrowheads="1"/>
          </p:cNvSpPr>
          <p:nvPr/>
        </p:nvSpPr>
        <p:spPr bwMode="auto">
          <a:xfrm>
            <a:off x="3287713" y="1209676"/>
            <a:ext cx="2952750" cy="7794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endParaRPr lang="fr-FR" altLang="fr-FR" sz="1800">
              <a:latin typeface="Arial" panose="020B0604020202020204" pitchFamily="34" charset="0"/>
            </a:endParaRPr>
          </a:p>
          <a:p>
            <a:pPr eaLnBrk="1" hangingPunct="1">
              <a:spcBef>
                <a:spcPct val="50000"/>
              </a:spcBef>
              <a:buFontTx/>
              <a:buNone/>
            </a:pPr>
            <a:endParaRPr lang="fr-FR" altLang="fr-FR" sz="1800">
              <a:latin typeface="Arial" panose="020B0604020202020204" pitchFamily="34" charset="0"/>
            </a:endParaRPr>
          </a:p>
        </p:txBody>
      </p:sp>
      <p:sp>
        <p:nvSpPr>
          <p:cNvPr id="57349" name="Text Box 29"/>
          <p:cNvSpPr txBox="1">
            <a:spLocks noChangeArrowheads="1"/>
          </p:cNvSpPr>
          <p:nvPr/>
        </p:nvSpPr>
        <p:spPr bwMode="auto">
          <a:xfrm>
            <a:off x="2424113" y="1125538"/>
            <a:ext cx="360045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endParaRPr lang="fr-FR" altLang="fr-FR" sz="1800">
              <a:latin typeface="Arial" panose="020B0604020202020204" pitchFamily="34" charset="0"/>
            </a:endParaRPr>
          </a:p>
          <a:p>
            <a:pPr eaLnBrk="1" hangingPunct="1">
              <a:spcBef>
                <a:spcPct val="50000"/>
              </a:spcBef>
              <a:buFontTx/>
              <a:buNone/>
            </a:pPr>
            <a:endParaRPr lang="fr-FR" altLang="fr-FR" sz="1800">
              <a:latin typeface="Arial" panose="020B0604020202020204" pitchFamily="34" charset="0"/>
            </a:endParaRPr>
          </a:p>
        </p:txBody>
      </p:sp>
      <p:sp>
        <p:nvSpPr>
          <p:cNvPr id="57350" name="Text Box 30"/>
          <p:cNvSpPr txBox="1">
            <a:spLocks noChangeArrowheads="1"/>
          </p:cNvSpPr>
          <p:nvPr/>
        </p:nvSpPr>
        <p:spPr bwMode="auto">
          <a:xfrm>
            <a:off x="3287713" y="4292601"/>
            <a:ext cx="2952750" cy="779463"/>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endParaRPr lang="fr-FR" altLang="fr-FR" sz="1800">
              <a:latin typeface="Arial" panose="020B0604020202020204" pitchFamily="34" charset="0"/>
            </a:endParaRPr>
          </a:p>
          <a:p>
            <a:pPr eaLnBrk="1" hangingPunct="1">
              <a:spcBef>
                <a:spcPct val="50000"/>
              </a:spcBef>
              <a:buFontTx/>
              <a:buNone/>
            </a:pPr>
            <a:endParaRPr lang="fr-FR" altLang="fr-FR" sz="1800">
              <a:latin typeface="Arial" panose="020B0604020202020204" pitchFamily="34" charset="0"/>
            </a:endParaRPr>
          </a:p>
        </p:txBody>
      </p:sp>
      <p:sp>
        <p:nvSpPr>
          <p:cNvPr id="57351" name="Text Box 31"/>
          <p:cNvSpPr txBox="1">
            <a:spLocks noChangeArrowheads="1"/>
          </p:cNvSpPr>
          <p:nvPr/>
        </p:nvSpPr>
        <p:spPr bwMode="auto">
          <a:xfrm>
            <a:off x="3287713" y="4141788"/>
            <a:ext cx="576262" cy="36671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endParaRPr lang="fr-FR" altLang="fr-FR" sz="1800">
              <a:latin typeface="Arial" panose="020B0604020202020204" pitchFamily="34" charset="0"/>
            </a:endParaRPr>
          </a:p>
        </p:txBody>
      </p:sp>
      <p:sp>
        <p:nvSpPr>
          <p:cNvPr id="57352" name="Text Box 32"/>
          <p:cNvSpPr txBox="1">
            <a:spLocks noChangeArrowheads="1"/>
          </p:cNvSpPr>
          <p:nvPr/>
        </p:nvSpPr>
        <p:spPr bwMode="auto">
          <a:xfrm>
            <a:off x="3287713" y="5072063"/>
            <a:ext cx="3313112" cy="77946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45720" rIns="45720">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50000"/>
              </a:spcBef>
              <a:buFontTx/>
              <a:buNone/>
            </a:pPr>
            <a:endParaRPr lang="fr-FR" altLang="fr-FR" sz="1800">
              <a:latin typeface="Arial" panose="020B0604020202020204" pitchFamily="34" charset="0"/>
            </a:endParaRPr>
          </a:p>
          <a:p>
            <a:pPr eaLnBrk="1" hangingPunct="1">
              <a:spcBef>
                <a:spcPct val="50000"/>
              </a:spcBef>
              <a:buFontTx/>
              <a:buNone/>
            </a:pPr>
            <a:endParaRPr lang="fr-FR" altLang="fr-FR" sz="1800">
              <a:latin typeface="Arial" panose="020B0604020202020204" pitchFamily="34" charset="0"/>
            </a:endParaRPr>
          </a:p>
        </p:txBody>
      </p:sp>
      <p:pic>
        <p:nvPicPr>
          <p:cNvPr id="57353" name="Picture 36" descr="INCRƒTINES 2 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9008" y="1262062"/>
            <a:ext cx="9213850" cy="559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ZoneTexte 11">
            <a:extLst>
              <a:ext uri="{FF2B5EF4-FFF2-40B4-BE49-F238E27FC236}">
                <a16:creationId xmlns:a16="http://schemas.microsoft.com/office/drawing/2014/main" id="{89AB5B45-6D99-49C4-8DF6-09653DB61CD0}"/>
              </a:ext>
            </a:extLst>
          </p:cNvPr>
          <p:cNvSpPr txBox="1"/>
          <p:nvPr/>
        </p:nvSpPr>
        <p:spPr>
          <a:xfrm>
            <a:off x="180719" y="6229303"/>
            <a:ext cx="11096881" cy="461665"/>
          </a:xfrm>
          <a:prstGeom prst="rect">
            <a:avLst/>
          </a:prstGeom>
          <a:noFill/>
        </p:spPr>
        <p:txBody>
          <a:bodyPr wrap="square">
            <a:spAutoFit/>
          </a:bodyPr>
          <a:lstStyle/>
          <a:p>
            <a:pPr algn="ctr" eaLnBrk="1" hangingPunct="1">
              <a:spcBef>
                <a:spcPct val="50000"/>
              </a:spcBef>
              <a:buFontTx/>
              <a:buNone/>
            </a:pPr>
            <a:r>
              <a:rPr lang="fr-FR" altLang="fr-FR" sz="2400" b="1" dirty="0">
                <a:solidFill>
                  <a:srgbClr val="FF0000"/>
                </a:solidFill>
                <a:latin typeface="Arial" panose="020B0604020202020204" pitchFamily="34" charset="0"/>
              </a:rPr>
              <a:t>Chez le sujet diabétique, il y a une diminution de l’effet des incrétines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5276AB45-3A19-4943-80D1-A004E9782AAB}"/>
              </a:ext>
            </a:extLst>
          </p:cNvPr>
          <p:cNvSpPr txBox="1"/>
          <p:nvPr/>
        </p:nvSpPr>
        <p:spPr>
          <a:xfrm>
            <a:off x="4643562" y="286247"/>
            <a:ext cx="4086970" cy="646331"/>
          </a:xfrm>
          <a:prstGeom prst="rect">
            <a:avLst/>
          </a:prstGeom>
          <a:noFill/>
        </p:spPr>
        <p:txBody>
          <a:bodyPr wrap="square" rtlCol="0">
            <a:spAutoFit/>
          </a:bodyPr>
          <a:lstStyle/>
          <a:p>
            <a:r>
              <a:rPr lang="fr-FR" sz="3600" b="1" u="sng" dirty="0">
                <a:solidFill>
                  <a:srgbClr val="FF0000"/>
                </a:solidFill>
              </a:rPr>
              <a:t>LES OBJECTIFS :</a:t>
            </a:r>
          </a:p>
        </p:txBody>
      </p:sp>
      <p:sp>
        <p:nvSpPr>
          <p:cNvPr id="3" name="ZoneTexte 2">
            <a:extLst>
              <a:ext uri="{FF2B5EF4-FFF2-40B4-BE49-F238E27FC236}">
                <a16:creationId xmlns:a16="http://schemas.microsoft.com/office/drawing/2014/main" id="{FAEE8D70-628D-4024-A881-3048D6FAB65C}"/>
              </a:ext>
            </a:extLst>
          </p:cNvPr>
          <p:cNvSpPr txBox="1"/>
          <p:nvPr/>
        </p:nvSpPr>
        <p:spPr>
          <a:xfrm>
            <a:off x="366482" y="1136064"/>
            <a:ext cx="11314706" cy="4585871"/>
          </a:xfrm>
          <a:prstGeom prst="rect">
            <a:avLst/>
          </a:prstGeom>
          <a:noFill/>
        </p:spPr>
        <p:txBody>
          <a:bodyPr wrap="square" rtlCol="0">
            <a:spAutoFit/>
          </a:bodyPr>
          <a:lstStyle/>
          <a:p>
            <a:pPr marL="457200" indent="-457200">
              <a:buFont typeface="+mj-lt"/>
              <a:buAutoNum type="arabicPeriod"/>
            </a:pPr>
            <a:r>
              <a:rPr lang="fr-FR" sz="2800" b="1" dirty="0"/>
              <a:t>Connaitre Les Différents Classes Thérapeutiques des </a:t>
            </a:r>
            <a:r>
              <a:rPr lang="fr-FR" sz="2800" b="1" dirty="0" err="1"/>
              <a:t>ADOs</a:t>
            </a:r>
            <a:endParaRPr lang="fr-FR" sz="2800" b="1" dirty="0"/>
          </a:p>
          <a:p>
            <a:pPr marL="457200" indent="-457200">
              <a:buFont typeface="+mj-lt"/>
              <a:buAutoNum type="arabicPeriod"/>
            </a:pPr>
            <a:endParaRPr lang="fr-FR" sz="2800" b="1" dirty="0"/>
          </a:p>
          <a:p>
            <a:pPr marL="457200" indent="-457200">
              <a:buFont typeface="+mj-lt"/>
              <a:buAutoNum type="arabicPeriod"/>
            </a:pPr>
            <a:endParaRPr lang="fr-FR" sz="2800" b="1" dirty="0"/>
          </a:p>
          <a:p>
            <a:pPr marL="457200" indent="-457200">
              <a:buFont typeface="+mj-lt"/>
              <a:buAutoNum type="arabicPeriod"/>
            </a:pPr>
            <a:endParaRPr lang="fr-FR" sz="2800" b="1" dirty="0"/>
          </a:p>
          <a:p>
            <a:pPr marL="457200" indent="-457200">
              <a:buFont typeface="+mj-lt"/>
              <a:buAutoNum type="arabicPeriod"/>
            </a:pPr>
            <a:r>
              <a:rPr lang="fr-FR" sz="2800" b="1" dirty="0"/>
              <a:t>Savoir Les Indications, Les Effets Secondaires, Les Contres Indications de chaque TRT</a:t>
            </a:r>
          </a:p>
          <a:p>
            <a:pPr marL="457200" indent="-457200">
              <a:buFont typeface="+mj-lt"/>
              <a:buAutoNum type="arabicPeriod"/>
            </a:pPr>
            <a:endParaRPr lang="fr-FR" sz="2800" b="1" dirty="0"/>
          </a:p>
          <a:p>
            <a:pPr marL="457200" indent="-457200">
              <a:buFont typeface="+mj-lt"/>
              <a:buAutoNum type="arabicPeriod"/>
            </a:pPr>
            <a:endParaRPr lang="fr-FR" sz="2800" b="1" dirty="0"/>
          </a:p>
          <a:p>
            <a:pPr marL="342900" indent="-342900">
              <a:buFont typeface="+mj-lt"/>
              <a:buAutoNum type="arabicPeriod"/>
            </a:pPr>
            <a:endParaRPr lang="fr-FR" sz="2000" dirty="0"/>
          </a:p>
          <a:p>
            <a:pPr marL="457200" indent="-457200">
              <a:buFont typeface="+mj-lt"/>
              <a:buAutoNum type="arabicPeriod"/>
            </a:pPr>
            <a:r>
              <a:rPr lang="fr-FR" sz="2800" b="1" i="0" u="none" strike="noStrike" baseline="0" dirty="0">
                <a:solidFill>
                  <a:srgbClr val="000000"/>
                </a:solidFill>
                <a:latin typeface="Arial" panose="020B0604020202020204" pitchFamily="34" charset="0"/>
              </a:rPr>
              <a:t>Connaître la stratégie thérapeutique du diabète de type 2</a:t>
            </a:r>
            <a:r>
              <a:rPr lang="fr-FR" sz="2400" b="1" i="0" u="none" strike="noStrike" baseline="0" dirty="0">
                <a:solidFill>
                  <a:srgbClr val="000000"/>
                </a:solidFill>
                <a:latin typeface="Arial" panose="020B0604020202020204" pitchFamily="34" charset="0"/>
              </a:rPr>
              <a:t> </a:t>
            </a:r>
            <a:r>
              <a:rPr lang="fr-FR" sz="2000" b="1" i="0" u="none" strike="noStrike" baseline="0" dirty="0">
                <a:solidFill>
                  <a:srgbClr val="000000"/>
                </a:solidFill>
                <a:latin typeface="Arial" panose="020B0604020202020204" pitchFamily="34" charset="0"/>
              </a:rPr>
              <a:t>(</a:t>
            </a:r>
            <a:r>
              <a:rPr lang="fr-FR" sz="1800" b="0" i="0" u="none" strike="noStrike" baseline="0" dirty="0">
                <a:solidFill>
                  <a:srgbClr val="000000"/>
                </a:solidFill>
                <a:latin typeface="Arial" panose="020B0604020202020204" pitchFamily="34" charset="0"/>
              </a:rPr>
              <a:t>Recommandations retenues en Algérie) </a:t>
            </a:r>
            <a:r>
              <a:rPr lang="fr-FR" dirty="0"/>
              <a:t>  </a:t>
            </a:r>
          </a:p>
        </p:txBody>
      </p:sp>
    </p:spTree>
    <p:extLst>
      <p:ext uri="{BB962C8B-B14F-4D97-AF65-F5344CB8AC3E}">
        <p14:creationId xmlns:p14="http://schemas.microsoft.com/office/powerpoint/2010/main" val="3380574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Espace réservé du numéro de diapositive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a:spcBef>
                <a:spcPct val="0"/>
              </a:spcBef>
              <a:buFontTx/>
              <a:buNone/>
            </a:pPr>
            <a:endParaRPr lang="en-GB" altLang="fr-FR" sz="1200" dirty="0">
              <a:solidFill>
                <a:srgbClr val="898989"/>
              </a:solidFill>
            </a:endParaRPr>
          </a:p>
          <a:p>
            <a:pPr algn="l">
              <a:spcBef>
                <a:spcPct val="0"/>
              </a:spcBef>
              <a:buFontTx/>
              <a:buNone/>
            </a:pPr>
            <a:endParaRPr lang="en-GB" altLang="fr-FR" sz="1200" dirty="0">
              <a:solidFill>
                <a:srgbClr val="898989"/>
              </a:solidFill>
            </a:endParaRPr>
          </a:p>
          <a:p>
            <a:pPr algn="l">
              <a:spcBef>
                <a:spcPct val="0"/>
              </a:spcBef>
              <a:buFontTx/>
              <a:buNone/>
            </a:pPr>
            <a:fld id="{B05E6C59-42AC-40A5-96B7-3250959986C9}" type="slidenum">
              <a:rPr lang="en-GB" altLang="fr-FR" sz="1200">
                <a:solidFill>
                  <a:srgbClr val="898989"/>
                </a:solidFill>
              </a:rPr>
              <a:pPr algn="l">
                <a:spcBef>
                  <a:spcPct val="0"/>
                </a:spcBef>
                <a:buFontTx/>
                <a:buNone/>
              </a:pPr>
              <a:t>30</a:t>
            </a:fld>
            <a:endParaRPr lang="en-GB" altLang="fr-FR" sz="1200" dirty="0">
              <a:solidFill>
                <a:srgbClr val="898989"/>
              </a:solidFill>
            </a:endParaRPr>
          </a:p>
        </p:txBody>
      </p:sp>
      <p:sp>
        <p:nvSpPr>
          <p:cNvPr id="243717" name="Text Box 5"/>
          <p:cNvSpPr txBox="1">
            <a:spLocks noChangeArrowheads="1"/>
          </p:cNvSpPr>
          <p:nvPr/>
        </p:nvSpPr>
        <p:spPr bwMode="auto">
          <a:xfrm>
            <a:off x="1874839" y="2500313"/>
            <a:ext cx="220503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ko-KR" sz="1800">
                <a:latin typeface="Avant Garde"/>
                <a:ea typeface="Gulim" pitchFamily="34" charset="-127"/>
              </a:rPr>
              <a:t>Sécrétion de</a:t>
            </a:r>
            <a:br>
              <a:rPr lang="en-US" altLang="ko-KR" sz="1800">
                <a:latin typeface="Avant Garde"/>
                <a:ea typeface="Gulim" pitchFamily="34" charset="-127"/>
              </a:rPr>
            </a:br>
            <a:r>
              <a:rPr lang="en-US" altLang="ko-KR" sz="1800">
                <a:latin typeface="Avant Garde"/>
                <a:ea typeface="Gulim" pitchFamily="34" charset="-127"/>
              </a:rPr>
              <a:t>GLP-1 et GIP</a:t>
            </a:r>
          </a:p>
        </p:txBody>
      </p:sp>
      <p:cxnSp>
        <p:nvCxnSpPr>
          <p:cNvPr id="243718" name="AutoShape 6"/>
          <p:cNvCxnSpPr>
            <a:cxnSpLocks noChangeShapeType="1"/>
            <a:stCxn id="243727" idx="2"/>
            <a:endCxn id="243721" idx="0"/>
          </p:cNvCxnSpPr>
          <p:nvPr/>
        </p:nvCxnSpPr>
        <p:spPr bwMode="auto">
          <a:xfrm>
            <a:off x="3954464" y="2289175"/>
            <a:ext cx="15875" cy="1341438"/>
          </a:xfrm>
          <a:prstGeom prst="straightConnector1">
            <a:avLst/>
          </a:prstGeom>
          <a:noFill/>
          <a:ln w="38100">
            <a:solidFill>
              <a:schemeClr val="tx1"/>
            </a:solidFill>
            <a:round/>
            <a:headEnd/>
            <a:tailEnd type="stealth" w="med" len="med"/>
          </a:ln>
          <a:effectLst>
            <a:outerShdw dist="17961" dir="13500000" algn="ctr" rotWithShape="0">
              <a:srgbClr val="000050">
                <a:alpha val="50000"/>
              </a:srgbClr>
            </a:outerShdw>
          </a:effectLst>
          <a:extLst>
            <a:ext uri="{909E8E84-426E-40DD-AFC4-6F175D3DCCD1}">
              <a14:hiddenFill xmlns:a14="http://schemas.microsoft.com/office/drawing/2010/main">
                <a:noFill/>
              </a14:hiddenFill>
            </a:ext>
          </a:extLst>
        </p:spPr>
      </p:cxnSp>
      <p:sp>
        <p:nvSpPr>
          <p:cNvPr id="243719" name="Rectangle 7"/>
          <p:cNvSpPr>
            <a:spLocks noChangeArrowheads="1"/>
          </p:cNvSpPr>
          <p:nvPr/>
        </p:nvSpPr>
        <p:spPr bwMode="auto">
          <a:xfrm>
            <a:off x="2674938" y="5081588"/>
            <a:ext cx="2590800" cy="641350"/>
          </a:xfrm>
          <a:prstGeom prst="rect">
            <a:avLst/>
          </a:prstGeom>
          <a:solidFill>
            <a:srgbClr val="F5EF0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ko-KR" sz="1800" b="1">
                <a:solidFill>
                  <a:schemeClr val="tx2"/>
                </a:solidFill>
                <a:latin typeface="Avant Garde"/>
                <a:ea typeface="Gulim" pitchFamily="34" charset="-127"/>
              </a:rPr>
              <a:t>Activités du GLP-1   et du GIP</a:t>
            </a:r>
          </a:p>
        </p:txBody>
      </p:sp>
      <p:cxnSp>
        <p:nvCxnSpPr>
          <p:cNvPr id="243720" name="AutoShape 8"/>
          <p:cNvCxnSpPr>
            <a:cxnSpLocks noChangeShapeType="1"/>
            <a:stCxn id="243721" idx="2"/>
            <a:endCxn id="243719" idx="0"/>
          </p:cNvCxnSpPr>
          <p:nvPr/>
        </p:nvCxnSpPr>
        <p:spPr bwMode="auto">
          <a:xfrm>
            <a:off x="3970338" y="4640264"/>
            <a:ext cx="0" cy="441325"/>
          </a:xfrm>
          <a:prstGeom prst="straightConnector1">
            <a:avLst/>
          </a:prstGeom>
          <a:noFill/>
          <a:ln w="38100">
            <a:solidFill>
              <a:schemeClr val="tx1"/>
            </a:solidFill>
            <a:round/>
            <a:headEnd/>
            <a:tailEnd type="stealth" w="med" len="med"/>
          </a:ln>
          <a:effectLst>
            <a:outerShdw dist="17961" dir="13500000" algn="ctr" rotWithShape="0">
              <a:srgbClr val="000050">
                <a:alpha val="50000"/>
              </a:srgbClr>
            </a:outerShdw>
          </a:effectLst>
          <a:extLst>
            <a:ext uri="{909E8E84-426E-40DD-AFC4-6F175D3DCCD1}">
              <a14:hiddenFill xmlns:a14="http://schemas.microsoft.com/office/drawing/2010/main">
                <a:noFill/>
              </a14:hiddenFill>
            </a:ext>
          </a:extLst>
        </p:spPr>
      </p:cxnSp>
      <p:sp>
        <p:nvSpPr>
          <p:cNvPr id="243721" name="Rectangle 9"/>
          <p:cNvSpPr>
            <a:spLocks noChangeArrowheads="1"/>
          </p:cNvSpPr>
          <p:nvPr/>
        </p:nvSpPr>
        <p:spPr bwMode="auto">
          <a:xfrm>
            <a:off x="2979738" y="3630613"/>
            <a:ext cx="1981200" cy="1009650"/>
          </a:xfrm>
          <a:prstGeom prst="rect">
            <a:avLst/>
          </a:prstGeom>
          <a:solidFill>
            <a:srgbClr val="6EBE1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457200"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en-US" altLang="ko-KR" sz="1800">
              <a:latin typeface="Avant Garde"/>
              <a:ea typeface="Gulim" pitchFamily="34" charset="-127"/>
            </a:endParaRPr>
          </a:p>
          <a:p>
            <a:pPr eaLnBrk="1" hangingPunct="1">
              <a:spcBef>
                <a:spcPct val="0"/>
              </a:spcBef>
              <a:buFontTx/>
              <a:buNone/>
            </a:pPr>
            <a:r>
              <a:rPr lang="en-US" altLang="ko-KR" sz="1800">
                <a:latin typeface="Avant Garde"/>
                <a:ea typeface="Gulim" pitchFamily="34" charset="-127"/>
              </a:rPr>
              <a:t>GIP (1–42)</a:t>
            </a:r>
          </a:p>
          <a:p>
            <a:pPr eaLnBrk="1" hangingPunct="1">
              <a:spcBef>
                <a:spcPct val="0"/>
              </a:spcBef>
              <a:buFontTx/>
              <a:buNone/>
            </a:pPr>
            <a:r>
              <a:rPr lang="en-US" altLang="ko-KR" sz="1800">
                <a:latin typeface="Avant Garde"/>
                <a:ea typeface="Gulim" pitchFamily="34" charset="-127"/>
              </a:rPr>
              <a:t>GLP-1 (7–36)</a:t>
            </a:r>
          </a:p>
          <a:p>
            <a:pPr eaLnBrk="1" hangingPunct="1">
              <a:spcBef>
                <a:spcPct val="0"/>
              </a:spcBef>
              <a:buFontTx/>
              <a:buNone/>
            </a:pPr>
            <a:r>
              <a:rPr lang="en-US" altLang="ko-KR" sz="1800">
                <a:latin typeface="Avant Garde"/>
                <a:ea typeface="Gulim" pitchFamily="34" charset="-127"/>
              </a:rPr>
              <a:t>Actives</a:t>
            </a:r>
            <a:endParaRPr lang="en-US" altLang="ko-KR" sz="1800" b="1">
              <a:latin typeface="Avant Garde"/>
              <a:ea typeface="Gulim" pitchFamily="34" charset="-127"/>
            </a:endParaRPr>
          </a:p>
          <a:p>
            <a:pPr eaLnBrk="1" hangingPunct="1">
              <a:spcBef>
                <a:spcPct val="0"/>
              </a:spcBef>
              <a:buFontTx/>
              <a:buNone/>
            </a:pPr>
            <a:endParaRPr lang="ko-KR" altLang="en-US" sz="1800">
              <a:latin typeface="Avant Garde"/>
              <a:ea typeface="Gulim" pitchFamily="34" charset="-127"/>
            </a:endParaRPr>
          </a:p>
        </p:txBody>
      </p:sp>
      <p:sp>
        <p:nvSpPr>
          <p:cNvPr id="243722" name="Rectangle 10"/>
          <p:cNvSpPr>
            <a:spLocks noChangeArrowheads="1"/>
          </p:cNvSpPr>
          <p:nvPr/>
        </p:nvSpPr>
        <p:spPr bwMode="auto">
          <a:xfrm>
            <a:off x="7683557" y="3265488"/>
            <a:ext cx="1717675" cy="1143000"/>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ko-KR" altLang="en-US" sz="1800">
              <a:solidFill>
                <a:schemeClr val="bg2"/>
              </a:solidFill>
              <a:latin typeface="Avant Garde"/>
              <a:ea typeface="MS PGothic" panose="020B0600070205080204" pitchFamily="34" charset="-128"/>
            </a:endParaRPr>
          </a:p>
          <a:p>
            <a:pPr algn="ctr" eaLnBrk="1" hangingPunct="1">
              <a:spcBef>
                <a:spcPct val="0"/>
              </a:spcBef>
              <a:buFontTx/>
              <a:buNone/>
            </a:pPr>
            <a:endParaRPr lang="en-US" altLang="ko-KR" sz="1800">
              <a:solidFill>
                <a:srgbClr val="B2B2B2"/>
              </a:solidFill>
              <a:latin typeface="Avant Garde"/>
              <a:ea typeface="MS PGothic" panose="020B0600070205080204" pitchFamily="34" charset="-128"/>
            </a:endParaRPr>
          </a:p>
          <a:p>
            <a:pPr algn="ctr" eaLnBrk="1" hangingPunct="1">
              <a:spcBef>
                <a:spcPct val="0"/>
              </a:spcBef>
              <a:buFontTx/>
              <a:buNone/>
            </a:pPr>
            <a:r>
              <a:rPr lang="en-US" altLang="ko-KR" sz="1800">
                <a:solidFill>
                  <a:srgbClr val="B2B2B2"/>
                </a:solidFill>
                <a:latin typeface="Avant Garde"/>
                <a:ea typeface="MS PGothic" panose="020B0600070205080204" pitchFamily="34" charset="-128"/>
              </a:rPr>
              <a:t>GIP (3–42)</a:t>
            </a:r>
          </a:p>
          <a:p>
            <a:pPr algn="ctr" eaLnBrk="1" hangingPunct="1">
              <a:spcBef>
                <a:spcPct val="0"/>
              </a:spcBef>
              <a:buFontTx/>
              <a:buNone/>
            </a:pPr>
            <a:r>
              <a:rPr lang="en-US" altLang="ko-KR" sz="1800">
                <a:solidFill>
                  <a:srgbClr val="B2B2B2"/>
                </a:solidFill>
                <a:latin typeface="Avant Garde"/>
                <a:ea typeface="MS PGothic" panose="020B0600070205080204" pitchFamily="34" charset="-128"/>
              </a:rPr>
              <a:t>GLP-1 (9–36)</a:t>
            </a:r>
          </a:p>
          <a:p>
            <a:pPr algn="ctr" eaLnBrk="1" hangingPunct="1">
              <a:spcBef>
                <a:spcPct val="0"/>
              </a:spcBef>
              <a:buFontTx/>
              <a:buNone/>
            </a:pPr>
            <a:r>
              <a:rPr lang="en-US" altLang="ko-KR" sz="1800">
                <a:solidFill>
                  <a:srgbClr val="B2B2B2"/>
                </a:solidFill>
                <a:latin typeface="Avant Garde"/>
                <a:ea typeface="MS PGothic" panose="020B0600070205080204" pitchFamily="34" charset="-128"/>
              </a:rPr>
              <a:t>Inactives</a:t>
            </a:r>
          </a:p>
          <a:p>
            <a:pPr algn="ctr" eaLnBrk="1" hangingPunct="1">
              <a:spcBef>
                <a:spcPct val="0"/>
              </a:spcBef>
              <a:buFontTx/>
              <a:buNone/>
            </a:pPr>
            <a:endParaRPr lang="en-US" altLang="ko-KR" sz="1800" b="1">
              <a:solidFill>
                <a:srgbClr val="B2B2B2"/>
              </a:solidFill>
              <a:latin typeface="Avant Garde"/>
              <a:ea typeface="MS PGothic" panose="020B0600070205080204" pitchFamily="34" charset="-128"/>
            </a:endParaRPr>
          </a:p>
          <a:p>
            <a:pPr algn="ctr" eaLnBrk="1" hangingPunct="1">
              <a:spcBef>
                <a:spcPct val="0"/>
              </a:spcBef>
              <a:buFontTx/>
              <a:buNone/>
            </a:pPr>
            <a:endParaRPr lang="ko-KR" altLang="en-US" sz="1800">
              <a:solidFill>
                <a:srgbClr val="B2B2B2"/>
              </a:solidFill>
              <a:latin typeface="Avant Garde"/>
              <a:ea typeface="MS PGothic" panose="020B0600070205080204" pitchFamily="34" charset="-128"/>
            </a:endParaRPr>
          </a:p>
        </p:txBody>
      </p:sp>
      <p:sp>
        <p:nvSpPr>
          <p:cNvPr id="243723" name="Text Box 11"/>
          <p:cNvSpPr txBox="1">
            <a:spLocks noChangeArrowheads="1"/>
          </p:cNvSpPr>
          <p:nvPr/>
        </p:nvSpPr>
        <p:spPr bwMode="auto">
          <a:xfrm>
            <a:off x="5148264" y="3735388"/>
            <a:ext cx="2351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en-US" altLang="ko-KR" sz="1800">
                <a:latin typeface="Avant Garde"/>
                <a:ea typeface="Gulim" pitchFamily="34" charset="-127"/>
              </a:rPr>
              <a:t>Dégradation Rapide</a:t>
            </a:r>
            <a:br>
              <a:rPr lang="en-US" altLang="ko-KR" sz="1800">
                <a:latin typeface="Avant Garde"/>
                <a:ea typeface="Gulim" pitchFamily="34" charset="-127"/>
              </a:rPr>
            </a:br>
            <a:r>
              <a:rPr lang="en-US" altLang="ko-KR" sz="1800">
                <a:latin typeface="Avant Garde"/>
                <a:ea typeface="Gulim" pitchFamily="34" charset="-127"/>
              </a:rPr>
              <a:t>(minutes)</a:t>
            </a:r>
          </a:p>
        </p:txBody>
      </p:sp>
      <p:sp>
        <p:nvSpPr>
          <p:cNvPr id="243724" name="AutoShape 12"/>
          <p:cNvSpPr>
            <a:spLocks noChangeArrowheads="1"/>
          </p:cNvSpPr>
          <p:nvPr/>
        </p:nvSpPr>
        <p:spPr bwMode="auto">
          <a:xfrm>
            <a:off x="5157788" y="3282950"/>
            <a:ext cx="2362200" cy="1550988"/>
          </a:xfrm>
          <a:prstGeom prst="rightArrow">
            <a:avLst>
              <a:gd name="adj1" fmla="val 50000"/>
              <a:gd name="adj2" fmla="val 38076"/>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243725" name="Text Box 13"/>
          <p:cNvSpPr txBox="1">
            <a:spLocks noChangeArrowheads="1"/>
          </p:cNvSpPr>
          <p:nvPr/>
        </p:nvSpPr>
        <p:spPr bwMode="auto">
          <a:xfrm>
            <a:off x="2640013" y="1303339"/>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30000"/>
              </a:spcBef>
              <a:buFontTx/>
              <a:buNone/>
            </a:pPr>
            <a:endParaRPr lang="ko-KR" altLang="en-US" sz="700" b="1">
              <a:solidFill>
                <a:srgbClr val="FFFFFF"/>
              </a:solidFill>
              <a:latin typeface="Avant Garde"/>
              <a:ea typeface="Gulim" pitchFamily="34" charset="-127"/>
            </a:endParaRPr>
          </a:p>
        </p:txBody>
      </p:sp>
      <p:sp>
        <p:nvSpPr>
          <p:cNvPr id="243726" name="Text Box 14"/>
          <p:cNvSpPr txBox="1">
            <a:spLocks noChangeArrowheads="1"/>
          </p:cNvSpPr>
          <p:nvPr/>
        </p:nvSpPr>
        <p:spPr bwMode="auto">
          <a:xfrm>
            <a:off x="2436813" y="1303339"/>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30000"/>
              </a:spcBef>
              <a:buFontTx/>
              <a:buNone/>
            </a:pPr>
            <a:endParaRPr lang="ko-KR" altLang="en-US" sz="700" b="1">
              <a:solidFill>
                <a:srgbClr val="FFFFFF"/>
              </a:solidFill>
              <a:latin typeface="Avant Garde"/>
              <a:ea typeface="Gulim" pitchFamily="34" charset="-127"/>
            </a:endParaRPr>
          </a:p>
        </p:txBody>
      </p:sp>
      <p:sp>
        <p:nvSpPr>
          <p:cNvPr id="243727" name="Rectangle 15"/>
          <p:cNvSpPr>
            <a:spLocks noChangeArrowheads="1"/>
          </p:cNvSpPr>
          <p:nvPr/>
        </p:nvSpPr>
        <p:spPr bwMode="auto">
          <a:xfrm>
            <a:off x="3382963" y="1670050"/>
            <a:ext cx="1143000" cy="6096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r>
              <a:rPr lang="en-US" altLang="ko-KR" sz="2000" b="1">
                <a:latin typeface="Avant Garde"/>
                <a:ea typeface="Gulim" pitchFamily="34" charset="-127"/>
              </a:rPr>
              <a:t>Repas</a:t>
            </a:r>
            <a:r>
              <a:rPr lang="en-US" altLang="ko-KR" sz="1800" b="1">
                <a:latin typeface="Avant Garde"/>
                <a:ea typeface="Gulim" pitchFamily="34" charset="-127"/>
              </a:rPr>
              <a:t> </a:t>
            </a:r>
          </a:p>
        </p:txBody>
      </p:sp>
      <p:sp>
        <p:nvSpPr>
          <p:cNvPr id="243728" name="Text Box 16"/>
          <p:cNvSpPr txBox="1">
            <a:spLocks noChangeArrowheads="1"/>
          </p:cNvSpPr>
          <p:nvPr/>
        </p:nvSpPr>
        <p:spPr bwMode="auto">
          <a:xfrm>
            <a:off x="7364124" y="1993900"/>
            <a:ext cx="184731" cy="2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lnSpc>
                <a:spcPct val="125000"/>
              </a:lnSpc>
              <a:spcBef>
                <a:spcPct val="30000"/>
              </a:spcBef>
              <a:buFontTx/>
              <a:buNone/>
            </a:pPr>
            <a:endParaRPr lang="ko-KR" altLang="en-US" sz="1100">
              <a:latin typeface="Avant Garde"/>
              <a:ea typeface="Gulim" pitchFamily="34" charset="-127"/>
            </a:endParaRPr>
          </a:p>
        </p:txBody>
      </p:sp>
      <p:sp>
        <p:nvSpPr>
          <p:cNvPr id="243731" name="Line 19"/>
          <p:cNvSpPr>
            <a:spLocks noChangeShapeType="1"/>
          </p:cNvSpPr>
          <p:nvPr/>
        </p:nvSpPr>
        <p:spPr bwMode="auto">
          <a:xfrm>
            <a:off x="6110288" y="2886076"/>
            <a:ext cx="0" cy="758825"/>
          </a:xfrm>
          <a:prstGeom prst="line">
            <a:avLst/>
          </a:prstGeom>
          <a:noFill/>
          <a:ln w="38100">
            <a:solidFill>
              <a:schemeClr val="tx1"/>
            </a:solidFill>
            <a:round/>
            <a:headEnd/>
            <a:tailEnd type="stealth" w="med" len="med"/>
          </a:ln>
          <a:effectLst>
            <a:outerShdw dist="12700" dir="10800000" algn="ctr" rotWithShape="0">
              <a:srgbClr val="000050">
                <a:alpha val="50000"/>
              </a:srgbClr>
            </a:outerShdw>
          </a:effectLst>
          <a:extLst>
            <a:ext uri="{909E8E84-426E-40DD-AFC4-6F175D3DCCD1}">
              <a14:hiddenFill xmlns:a14="http://schemas.microsoft.com/office/drawing/2010/main">
                <a:noFill/>
              </a14:hiddenFill>
            </a:ext>
          </a:extLst>
        </p:spPr>
        <p:txBody>
          <a:bodyPr>
            <a:spAutoFit/>
          </a:bodyPr>
          <a:lstStyle/>
          <a:p>
            <a:endParaRPr lang="fr-FR"/>
          </a:p>
        </p:txBody>
      </p:sp>
      <p:grpSp>
        <p:nvGrpSpPr>
          <p:cNvPr id="2" name="Group 20"/>
          <p:cNvGrpSpPr>
            <a:grpSpLocks/>
          </p:cNvGrpSpPr>
          <p:nvPr/>
        </p:nvGrpSpPr>
        <p:grpSpPr bwMode="auto">
          <a:xfrm>
            <a:off x="5910261" y="4002883"/>
            <a:ext cx="371477" cy="188912"/>
            <a:chOff x="2886" y="2574"/>
            <a:chExt cx="234" cy="119"/>
          </a:xfrm>
        </p:grpSpPr>
        <p:sp>
          <p:nvSpPr>
            <p:cNvPr id="67605" name="Rectangle 21"/>
            <p:cNvSpPr>
              <a:spLocks noChangeArrowheads="1"/>
            </p:cNvSpPr>
            <p:nvPr/>
          </p:nvSpPr>
          <p:spPr bwMode="auto">
            <a:xfrm rot="18134873">
              <a:off x="2943" y="2517"/>
              <a:ext cx="119" cy="234"/>
            </a:xfrm>
            <a:prstGeom prst="rect">
              <a:avLst/>
            </a:prstGeom>
            <a:solidFill>
              <a:srgbClr val="FF0000">
                <a:alpha val="74901"/>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lIns="93379" tIns="46689" rIns="93379" bIns="46689"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r-FR" altLang="fr-FR" sz="1800">
                <a:latin typeface="Arial" panose="020B0604020202020204" pitchFamily="34" charset="0"/>
              </a:endParaRPr>
            </a:p>
          </p:txBody>
        </p:sp>
        <p:sp>
          <p:nvSpPr>
            <p:cNvPr id="67606" name="Rectangle 22"/>
            <p:cNvSpPr>
              <a:spLocks noChangeArrowheads="1"/>
            </p:cNvSpPr>
            <p:nvPr/>
          </p:nvSpPr>
          <p:spPr bwMode="auto">
            <a:xfrm rot="3465127" flipH="1">
              <a:off x="2943" y="2517"/>
              <a:ext cx="119" cy="234"/>
            </a:xfrm>
            <a:prstGeom prst="rect">
              <a:avLst/>
            </a:prstGeom>
            <a:solidFill>
              <a:srgbClr val="FF0000">
                <a:alpha val="74901"/>
              </a:srgbClr>
            </a:solidFill>
            <a:ln>
              <a:noFill/>
            </a:ln>
            <a:extLst>
              <a:ext uri="{91240B29-F687-4F45-9708-019B960494DF}">
                <a14:hiddenLine xmlns:a14="http://schemas.microsoft.com/office/drawing/2010/main" w="28575" algn="ctr">
                  <a:solidFill>
                    <a:srgbClr val="000000"/>
                  </a:solidFill>
                  <a:miter lim="800000"/>
                  <a:headEnd/>
                  <a:tailEnd/>
                </a14:hiddenLine>
              </a:ext>
            </a:extLst>
          </p:spPr>
          <p:txBody>
            <a:bodyPr wrap="none" lIns="93379" tIns="46689" rIns="93379" bIns="46689" anchor="ctr">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endParaRPr lang="fr-FR" altLang="fr-FR" sz="1800">
                <a:latin typeface="Arial" panose="020B0604020202020204" pitchFamily="34" charset="0"/>
              </a:endParaRPr>
            </a:p>
          </p:txBody>
        </p:sp>
      </p:grpSp>
      <p:sp>
        <p:nvSpPr>
          <p:cNvPr id="243735" name="Rectangle 23"/>
          <p:cNvSpPr>
            <a:spLocks noChangeArrowheads="1"/>
          </p:cNvSpPr>
          <p:nvPr/>
        </p:nvSpPr>
        <p:spPr bwMode="auto">
          <a:xfrm>
            <a:off x="5538788" y="2127250"/>
            <a:ext cx="1143000" cy="7620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30000"/>
              </a:spcBef>
              <a:buFontTx/>
              <a:buNone/>
            </a:pPr>
            <a:r>
              <a:rPr lang="en-US" altLang="ko-KR" sz="1800">
                <a:solidFill>
                  <a:srgbClr val="000000"/>
                </a:solidFill>
                <a:latin typeface="Avant Garde"/>
                <a:ea typeface="Gulim" pitchFamily="34" charset="-127"/>
              </a:rPr>
              <a:t>DPP-4</a:t>
            </a:r>
            <a:br>
              <a:rPr lang="en-US" altLang="ko-KR" sz="1800">
                <a:solidFill>
                  <a:srgbClr val="000000"/>
                </a:solidFill>
                <a:latin typeface="Avant Garde"/>
                <a:ea typeface="Gulim" pitchFamily="34" charset="-127"/>
              </a:rPr>
            </a:br>
            <a:r>
              <a:rPr lang="en-US" altLang="ko-KR" sz="1800">
                <a:solidFill>
                  <a:srgbClr val="000000"/>
                </a:solidFill>
                <a:latin typeface="Avant Garde"/>
                <a:ea typeface="Gulim" pitchFamily="34" charset="-127"/>
              </a:rPr>
              <a:t>enzyme</a:t>
            </a:r>
          </a:p>
        </p:txBody>
      </p:sp>
      <p:sp>
        <p:nvSpPr>
          <p:cNvPr id="243736" name="Line 24"/>
          <p:cNvSpPr>
            <a:spLocks noChangeShapeType="1"/>
          </p:cNvSpPr>
          <p:nvPr/>
        </p:nvSpPr>
        <p:spPr bwMode="auto">
          <a:xfrm flipH="1">
            <a:off x="6707188" y="2020889"/>
            <a:ext cx="1149350" cy="611187"/>
          </a:xfrm>
          <a:prstGeom prst="line">
            <a:avLst/>
          </a:prstGeom>
          <a:noFill/>
          <a:ln w="38100">
            <a:solidFill>
              <a:schemeClr val="tx1"/>
            </a:solidFill>
            <a:round/>
            <a:headEnd/>
            <a:tailEnd type="stealth" w="med" len="med"/>
          </a:ln>
          <a:extLst>
            <a:ext uri="{909E8E84-426E-40DD-AFC4-6F175D3DCCD1}">
              <a14:hiddenFill xmlns:a14="http://schemas.microsoft.com/office/drawing/2010/main">
                <a:noFill/>
              </a14:hiddenFill>
            </a:ext>
          </a:extLst>
        </p:spPr>
        <p:txBody>
          <a:bodyPr>
            <a:spAutoFit/>
          </a:bodyPr>
          <a:lstStyle/>
          <a:p>
            <a:endParaRPr lang="fr-FR"/>
          </a:p>
        </p:txBody>
      </p:sp>
      <p:sp>
        <p:nvSpPr>
          <p:cNvPr id="243737" name="Rectangle 25"/>
          <p:cNvSpPr>
            <a:spLocks noChangeArrowheads="1"/>
          </p:cNvSpPr>
          <p:nvPr/>
        </p:nvSpPr>
        <p:spPr bwMode="auto">
          <a:xfrm>
            <a:off x="7993066" y="1371600"/>
            <a:ext cx="2393950" cy="908050"/>
          </a:xfrm>
          <a:prstGeom prst="rect">
            <a:avLst/>
          </a:prstGeom>
          <a:solidFill>
            <a:srgbClr val="CC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30000"/>
              </a:spcBef>
              <a:buFontTx/>
              <a:buNone/>
            </a:pPr>
            <a:r>
              <a:rPr lang="en-US" altLang="ko-KR" sz="1800" b="1">
                <a:solidFill>
                  <a:schemeClr val="bg1"/>
                </a:solidFill>
                <a:latin typeface="Avant Garde"/>
                <a:ea typeface="Gulim" pitchFamily="34" charset="-127"/>
              </a:rPr>
              <a:t>Inhibition de la DPP-4</a:t>
            </a:r>
          </a:p>
        </p:txBody>
      </p:sp>
      <p:sp>
        <p:nvSpPr>
          <p:cNvPr id="67604" name="Rectangle 26"/>
          <p:cNvSpPr>
            <a:spLocks noChangeArrowheads="1"/>
          </p:cNvSpPr>
          <p:nvPr/>
        </p:nvSpPr>
        <p:spPr bwMode="auto">
          <a:xfrm>
            <a:off x="1919288" y="312739"/>
            <a:ext cx="77962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ctr" eaLnBrk="1" hangingPunct="1">
              <a:spcBef>
                <a:spcPct val="0"/>
              </a:spcBef>
              <a:buFontTx/>
              <a:buNone/>
            </a:pPr>
            <a:endParaRPr lang="en-US" altLang="fr-FR" sz="2400" b="1" dirty="0">
              <a:latin typeface="Arial" panose="020B0604020202020204" pitchFamily="34" charset="0"/>
            </a:endParaRPr>
          </a:p>
        </p:txBody>
      </p:sp>
      <p:sp>
        <p:nvSpPr>
          <p:cNvPr id="5" name="Rectangle 4">
            <a:extLst>
              <a:ext uri="{FF2B5EF4-FFF2-40B4-BE49-F238E27FC236}">
                <a16:creationId xmlns:a16="http://schemas.microsoft.com/office/drawing/2014/main" id="{921124D3-43C9-4558-9C91-BCA0A45F7183}"/>
              </a:ext>
            </a:extLst>
          </p:cNvPr>
          <p:cNvSpPr/>
          <p:nvPr/>
        </p:nvSpPr>
        <p:spPr>
          <a:xfrm>
            <a:off x="5789644" y="5630862"/>
            <a:ext cx="5505500" cy="90805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extLst>
              <a:ext uri="{FF2B5EF4-FFF2-40B4-BE49-F238E27FC236}">
                <a16:creationId xmlns:a16="http://schemas.microsoft.com/office/drawing/2014/main" id="{873506AE-BD04-4E5F-848C-86564F2CF8CF}"/>
              </a:ext>
            </a:extLst>
          </p:cNvPr>
          <p:cNvSpPr txBox="1"/>
          <p:nvPr/>
        </p:nvSpPr>
        <p:spPr>
          <a:xfrm>
            <a:off x="5977450" y="5649981"/>
            <a:ext cx="6096000" cy="707886"/>
          </a:xfrm>
          <a:prstGeom prst="rect">
            <a:avLst/>
          </a:prstGeom>
          <a:noFill/>
        </p:spPr>
        <p:txBody>
          <a:bodyPr wrap="square">
            <a:spAutoFit/>
          </a:bodyPr>
          <a:lstStyle/>
          <a:p>
            <a:r>
              <a:rPr lang="fr-FR" altLang="fr-FR" sz="2000" b="1" dirty="0">
                <a:solidFill>
                  <a:schemeClr val="bg1"/>
                </a:solidFill>
                <a:latin typeface="Arial" panose="020B0604020202020204" pitchFamily="34" charset="0"/>
              </a:rPr>
              <a:t>Ajout d’analogues d’incrétines résistants </a:t>
            </a:r>
          </a:p>
          <a:p>
            <a:r>
              <a:rPr lang="fr-FR" altLang="fr-FR" sz="2000" b="1" dirty="0">
                <a:solidFill>
                  <a:schemeClr val="bg1"/>
                </a:solidFill>
                <a:latin typeface="Arial" panose="020B0604020202020204" pitchFamily="34" charset="0"/>
              </a:rPr>
              <a:t>DPP4: analogue de GLP1</a:t>
            </a:r>
            <a:endParaRPr lang="fr-FR" sz="2000" dirty="0">
              <a:solidFill>
                <a:schemeClr val="bg1"/>
              </a:solidFill>
            </a:endParaRPr>
          </a:p>
        </p:txBody>
      </p:sp>
    </p:spTree>
    <p:extLst>
      <p:ext uri="{BB962C8B-B14F-4D97-AF65-F5344CB8AC3E}">
        <p14:creationId xmlns:p14="http://schemas.microsoft.com/office/powerpoint/2010/main" val="11030092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37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37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3721"/>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243725"/>
                                        </p:tgtEl>
                                        <p:attrNameLst>
                                          <p:attrName>style.visibility</p:attrName>
                                        </p:attrNameLst>
                                      </p:cBhvr>
                                      <p:to>
                                        <p:strVal val="visible"/>
                                      </p:to>
                                    </p:set>
                                  </p:childTnLst>
                                </p:cTn>
                              </p:par>
                              <p:par>
                                <p:cTn id="15" presetID="1" presetClass="entr" presetSubtype="0" fill="hold" grpId="0" nodeType="withEffect" nodePh="1">
                                  <p:stCondLst>
                                    <p:cond delay="0"/>
                                  </p:stCondLst>
                                  <p:endCondLst>
                                    <p:cond evt="begin" delay="0">
                                      <p:tn val="15"/>
                                    </p:cond>
                                  </p:endCondLst>
                                  <p:childTnLst>
                                    <p:set>
                                      <p:cBhvr>
                                        <p:cTn id="16" dur="1" fill="hold">
                                          <p:stCondLst>
                                            <p:cond delay="0"/>
                                          </p:stCondLst>
                                        </p:cTn>
                                        <p:tgtEl>
                                          <p:spTgt spid="2437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37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37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37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3724"/>
                                        </p:tgtEl>
                                        <p:attrNameLst>
                                          <p:attrName>style.visibility</p:attrName>
                                        </p:attrNameLst>
                                      </p:cBhvr>
                                      <p:to>
                                        <p:strVal val="visible"/>
                                      </p:to>
                                    </p:set>
                                  </p:childTnLst>
                                </p:cTn>
                              </p:par>
                              <p:par>
                                <p:cTn id="27" presetID="1" presetClass="entr" presetSubtype="0" fill="hold" grpId="0" nodeType="withEffect" nodePh="1">
                                  <p:stCondLst>
                                    <p:cond delay="0"/>
                                  </p:stCondLst>
                                  <p:endCondLst>
                                    <p:cond evt="begin" delay="0">
                                      <p:tn val="27"/>
                                    </p:cond>
                                  </p:endCondLst>
                                  <p:childTnLst>
                                    <p:set>
                                      <p:cBhvr>
                                        <p:cTn id="28" dur="1" fill="hold">
                                          <p:stCondLst>
                                            <p:cond delay="0"/>
                                          </p:stCondLst>
                                        </p:cTn>
                                        <p:tgtEl>
                                          <p:spTgt spid="2437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37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373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372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1" nodeType="clickEffect" nodePh="1">
                                  <p:stCondLst>
                                    <p:cond delay="0"/>
                                  </p:stCondLst>
                                  <p:endCondLst>
                                    <p:cond evt="begin" delay="0">
                                      <p:tn val="39"/>
                                    </p:cond>
                                  </p:endCondLst>
                                  <p:childTnLst>
                                    <p:set>
                                      <p:cBhvr>
                                        <p:cTn id="40" dur="1" fill="hold">
                                          <p:stCondLst>
                                            <p:cond delay="0"/>
                                          </p:stCondLst>
                                        </p:cTn>
                                        <p:tgtEl>
                                          <p:spTgt spid="2437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37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3737"/>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243718"/>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2437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3720"/>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24372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blinds(horizontal)">
                                      <p:cBhvr>
                                        <p:cTn id="59" dur="500"/>
                                        <p:tgtEl>
                                          <p:spTgt spid="2"/>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19" grpId="0" animBg="1"/>
      <p:bldP spid="243719" grpId="1" animBg="1"/>
      <p:bldP spid="243721" grpId="0" animBg="1"/>
      <p:bldP spid="243721" grpId="1" animBg="1"/>
      <p:bldP spid="243722" grpId="0" animBg="1"/>
      <p:bldP spid="243723" grpId="0"/>
      <p:bldP spid="243724" grpId="0" animBg="1"/>
      <p:bldP spid="243725" grpId="0"/>
      <p:bldP spid="243726" grpId="0"/>
      <p:bldP spid="243727" grpId="0" animBg="1"/>
      <p:bldP spid="243728" grpId="0"/>
      <p:bldP spid="243728" grpId="1"/>
      <p:bldP spid="243731" grpId="0" animBg="1"/>
      <p:bldP spid="243735" grpId="0" animBg="1"/>
      <p:bldP spid="243736" grpId="0" animBg="1"/>
      <p:bldP spid="243737"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98651" y="260350"/>
            <a:ext cx="8626475" cy="6402388"/>
          </a:xfrm>
          <a:prstGeom prst="rect">
            <a:avLst/>
          </a:prstGeom>
        </p:spPr>
        <p:txBody>
          <a:bodyPr>
            <a:spAutoFit/>
          </a:bodyPr>
          <a:lstStyle/>
          <a:p>
            <a:pPr algn="ctr">
              <a:defRPr/>
            </a:pPr>
            <a:r>
              <a:rPr lang="fr-FR" sz="3600" b="1" dirty="0"/>
              <a:t>Les </a:t>
            </a:r>
            <a:r>
              <a:rPr lang="fr-FR" sz="3600" b="1" dirty="0" err="1"/>
              <a:t>gliptines</a:t>
            </a:r>
            <a:r>
              <a:rPr lang="fr-FR" sz="3600" b="1" dirty="0"/>
              <a:t>: inhibiteurs des </a:t>
            </a:r>
            <a:r>
              <a:rPr lang="fr-FR" sz="3600" b="1" dirty="0" err="1"/>
              <a:t>DPP</a:t>
            </a:r>
            <a:r>
              <a:rPr lang="fr-FR" sz="3600" b="1" dirty="0"/>
              <a:t>-IV</a:t>
            </a:r>
          </a:p>
          <a:p>
            <a:pPr algn="ctr">
              <a:defRPr/>
            </a:pPr>
            <a:endParaRPr lang="fr-FR" sz="3200" dirty="0"/>
          </a:p>
          <a:p>
            <a:pPr marL="269875">
              <a:defRPr/>
            </a:pPr>
            <a:r>
              <a:rPr lang="fr-FR" dirty="0"/>
              <a:t>- Inhibiteurs de la DDP4.</a:t>
            </a:r>
          </a:p>
          <a:p>
            <a:pPr marL="269875">
              <a:defRPr/>
            </a:pPr>
            <a:r>
              <a:rPr lang="fr-FR" dirty="0"/>
              <a:t>- Classe qui comporte : </a:t>
            </a:r>
            <a:r>
              <a:rPr lang="fr-FR" dirty="0" err="1"/>
              <a:t>Sitagliptine</a:t>
            </a:r>
            <a:r>
              <a:rPr lang="fr-FR" dirty="0"/>
              <a:t> </a:t>
            </a:r>
            <a:r>
              <a:rPr lang="fr-FR" dirty="0" err="1"/>
              <a:t>Vidagliptine</a:t>
            </a:r>
            <a:r>
              <a:rPr lang="fr-FR" dirty="0"/>
              <a:t>.</a:t>
            </a:r>
          </a:p>
          <a:p>
            <a:pPr marL="269875">
              <a:defRPr/>
            </a:pPr>
            <a:r>
              <a:rPr lang="fr-FR" dirty="0"/>
              <a:t>- Traitement DT2 en association avec : Met, SH ou </a:t>
            </a:r>
            <a:r>
              <a:rPr lang="fr-FR" dirty="0" err="1"/>
              <a:t>glitazone</a:t>
            </a:r>
            <a:r>
              <a:rPr lang="fr-FR" dirty="0"/>
              <a:t>, si échec à la monothérapie</a:t>
            </a:r>
          </a:p>
          <a:p>
            <a:pPr>
              <a:defRPr/>
            </a:pPr>
            <a:r>
              <a:rPr lang="fr-FR" b="1" dirty="0"/>
              <a:t>Mécanisme d’action</a:t>
            </a:r>
          </a:p>
          <a:p>
            <a:pPr marL="363538">
              <a:defRPr/>
            </a:pPr>
            <a:r>
              <a:rPr lang="fr-FR" dirty="0"/>
              <a:t>- Inhibition de la </a:t>
            </a:r>
            <a:r>
              <a:rPr lang="fr-FR" dirty="0" err="1"/>
              <a:t>dipeptidyl</a:t>
            </a:r>
            <a:r>
              <a:rPr lang="fr-FR" dirty="0"/>
              <a:t> peptidase-4 (DPP4-hydrolase) qui inactive le GLP1 et le GIP.</a:t>
            </a:r>
          </a:p>
          <a:p>
            <a:pPr marL="363538">
              <a:defRPr/>
            </a:pPr>
            <a:r>
              <a:rPr lang="fr-FR" dirty="0"/>
              <a:t>- ↗ GLP1 et GIP </a:t>
            </a:r>
            <a:r>
              <a:rPr lang="fr-FR" dirty="0">
                <a:sym typeface="Symbol"/>
              </a:rPr>
              <a:t></a:t>
            </a:r>
            <a:r>
              <a:rPr lang="fr-FR" dirty="0"/>
              <a:t>↗ sécrétion d’insuline.</a:t>
            </a:r>
          </a:p>
          <a:p>
            <a:pPr marL="363538">
              <a:defRPr/>
            </a:pPr>
            <a:r>
              <a:rPr lang="fr-FR" dirty="0"/>
              <a:t>- Agissent sur la GPP.</a:t>
            </a:r>
          </a:p>
          <a:p>
            <a:pPr>
              <a:defRPr/>
            </a:pPr>
            <a:r>
              <a:rPr lang="fr-FR" b="1" dirty="0"/>
              <a:t>Pharmacocinétique</a:t>
            </a:r>
          </a:p>
          <a:p>
            <a:pPr marL="363538">
              <a:buFont typeface="Wingdings" pitchFamily="2" charset="2"/>
              <a:buChar char="ü"/>
              <a:defRPr/>
            </a:pPr>
            <a:r>
              <a:rPr lang="fr-FR" dirty="0"/>
              <a:t>Biodisponibilité 87%.</a:t>
            </a:r>
          </a:p>
          <a:p>
            <a:pPr marL="363538">
              <a:buFont typeface="Wingdings" pitchFamily="2" charset="2"/>
              <a:buChar char="ü"/>
              <a:defRPr/>
            </a:pPr>
            <a:r>
              <a:rPr lang="fr-FR" dirty="0"/>
              <a:t>Liaison au protéines : faible.</a:t>
            </a:r>
          </a:p>
          <a:p>
            <a:pPr marL="363538">
              <a:buFont typeface="Wingdings" pitchFamily="2" charset="2"/>
              <a:buChar char="ü"/>
              <a:defRPr/>
            </a:pPr>
            <a:r>
              <a:rPr lang="fr-FR" dirty="0"/>
              <a:t>Elimination urinaire sous forme inchangée.</a:t>
            </a:r>
          </a:p>
          <a:p>
            <a:pPr>
              <a:defRPr/>
            </a:pPr>
            <a:r>
              <a:rPr lang="fr-FR" b="1" dirty="0"/>
              <a:t>Effets indésirables</a:t>
            </a:r>
          </a:p>
          <a:p>
            <a:pPr marL="446088">
              <a:defRPr/>
            </a:pPr>
            <a:r>
              <a:rPr lang="fr-FR" dirty="0"/>
              <a:t>Troubles digestifs, infections des VAS, troubles </a:t>
            </a:r>
            <a:r>
              <a:rPr lang="fr-FR" dirty="0" err="1"/>
              <a:t>musculo</a:t>
            </a:r>
            <a:r>
              <a:rPr lang="fr-FR" dirty="0"/>
              <a:t>-squelettiques, réactions allergiques, diffusent dans le lait.</a:t>
            </a:r>
          </a:p>
          <a:p>
            <a:pPr>
              <a:defRPr/>
            </a:pPr>
            <a:r>
              <a:rPr lang="fr-FR" b="1" dirty="0"/>
              <a:t>Contre indications</a:t>
            </a:r>
          </a:p>
          <a:p>
            <a:pPr marL="446088">
              <a:defRPr/>
            </a:pPr>
            <a:r>
              <a:rPr lang="fr-FR" dirty="0"/>
              <a:t>Hypersensibilité, grossesse et allaitement.</a:t>
            </a:r>
          </a:p>
          <a:p>
            <a:pPr>
              <a:defRPr/>
            </a:pPr>
            <a:r>
              <a:rPr lang="fr-FR" b="1" dirty="0"/>
              <a:t>Précautions d’emploi</a:t>
            </a:r>
            <a:endParaRPr lang="fr-FR" dirty="0"/>
          </a:p>
          <a:p>
            <a:pPr marL="446088">
              <a:defRPr/>
            </a:pPr>
            <a:r>
              <a:rPr lang="fr-FR" dirty="0"/>
              <a:t>Hypoglycémie (SH).</a:t>
            </a:r>
          </a:p>
          <a:p>
            <a:pPr marL="446088">
              <a:defRPr/>
            </a:pPr>
            <a:r>
              <a:rPr lang="fr-FR" dirty="0"/>
              <a:t>Eviter leur utilisation chez les enfants, IR, IH.</a:t>
            </a:r>
            <a:endParaRPr lang="ar-LB"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6251" y="339726"/>
            <a:ext cx="8780463" cy="6494463"/>
          </a:xfrm>
          <a:prstGeom prst="rect">
            <a:avLst/>
          </a:prstGeom>
        </p:spPr>
        <p:txBody>
          <a:bodyPr>
            <a:spAutoFit/>
          </a:bodyPr>
          <a:lstStyle/>
          <a:p>
            <a:pPr>
              <a:defRPr/>
            </a:pPr>
            <a:r>
              <a:rPr lang="fr-FR" sz="3200" b="1" dirty="0"/>
              <a:t>Analogues du GLP-1: Exénatide (</a:t>
            </a:r>
            <a:r>
              <a:rPr lang="fr-FR" sz="3200" b="1" dirty="0" err="1"/>
              <a:t>Byetta</a:t>
            </a:r>
            <a:r>
              <a:rPr lang="fr-FR" sz="3200" b="1" dirty="0"/>
              <a:t>®) et </a:t>
            </a:r>
          </a:p>
          <a:p>
            <a:pPr algn="ctr">
              <a:defRPr/>
            </a:pPr>
            <a:r>
              <a:rPr lang="fr-FR" sz="3200" b="1" dirty="0"/>
              <a:t>		  </a:t>
            </a:r>
            <a:r>
              <a:rPr lang="fr-FR" sz="3200" b="1" dirty="0" err="1"/>
              <a:t>Liraglutide</a:t>
            </a:r>
            <a:r>
              <a:rPr lang="fr-FR" sz="3200" b="1" dirty="0"/>
              <a:t>(</a:t>
            </a:r>
            <a:r>
              <a:rPr lang="fr-FR" sz="3200" b="1" dirty="0" err="1"/>
              <a:t>Victoza</a:t>
            </a:r>
            <a:r>
              <a:rPr lang="fr-FR" sz="3200" b="1" dirty="0"/>
              <a:t>®)</a:t>
            </a:r>
          </a:p>
          <a:p>
            <a:pPr algn="just">
              <a:defRPr/>
            </a:pPr>
            <a:r>
              <a:rPr lang="fr-FR" sz="2200" b="1" dirty="0"/>
              <a:t>Structure</a:t>
            </a:r>
            <a:r>
              <a:rPr lang="fr-FR" sz="2200" dirty="0"/>
              <a:t> : c’est un peptide hypoglycémiant de 39 AA, administré en S/C.</a:t>
            </a:r>
          </a:p>
          <a:p>
            <a:pPr algn="just">
              <a:defRPr/>
            </a:pPr>
            <a:r>
              <a:rPr lang="fr-FR" sz="2200" b="1" dirty="0"/>
              <a:t>Indications</a:t>
            </a:r>
            <a:r>
              <a:rPr lang="fr-FR" sz="2200" dirty="0"/>
              <a:t> : traitement du DT2 en association avec la Met ou SH.</a:t>
            </a:r>
          </a:p>
          <a:p>
            <a:pPr algn="just">
              <a:defRPr/>
            </a:pPr>
            <a:r>
              <a:rPr lang="fr-FR" sz="2200" b="1" dirty="0"/>
              <a:t>Mécanisme d’action:</a:t>
            </a:r>
          </a:p>
          <a:p>
            <a:pPr indent="176213" algn="just">
              <a:defRPr/>
            </a:pPr>
            <a:r>
              <a:rPr lang="fr-FR" sz="2200" dirty="0"/>
              <a:t>Ce sont des analogues du </a:t>
            </a:r>
            <a:r>
              <a:rPr lang="fr-FR" sz="2200" dirty="0" err="1"/>
              <a:t>GLP1</a:t>
            </a:r>
            <a:r>
              <a:rPr lang="fr-FR" sz="2200" dirty="0"/>
              <a:t> qui résistent à l’inactivation de la </a:t>
            </a:r>
            <a:r>
              <a:rPr lang="fr-FR" sz="2200" dirty="0" err="1"/>
              <a:t>dipeptidyl</a:t>
            </a:r>
            <a:r>
              <a:rPr lang="fr-FR" sz="2200" dirty="0"/>
              <a:t> peptidase –L-.</a:t>
            </a:r>
          </a:p>
          <a:p>
            <a:pPr indent="176213" algn="just">
              <a:defRPr/>
            </a:pPr>
            <a:r>
              <a:rPr lang="fr-FR" sz="2200" dirty="0"/>
              <a:t>Ils augmentent la sécrétion de l’insuline de façon glucose dépendante et diminue la sécrétion du glucagon.</a:t>
            </a:r>
          </a:p>
          <a:p>
            <a:pPr algn="just">
              <a:defRPr/>
            </a:pPr>
            <a:r>
              <a:rPr lang="fr-FR" sz="2200" b="1" dirty="0"/>
              <a:t>Pharmacocinétique</a:t>
            </a:r>
            <a:r>
              <a:rPr lang="fr-FR" sz="2200" dirty="0"/>
              <a:t>: </a:t>
            </a:r>
          </a:p>
          <a:p>
            <a:pPr marL="176213" algn="just">
              <a:buFont typeface="Wingdings" pitchFamily="2" charset="2"/>
              <a:buChar char="ü"/>
              <a:defRPr/>
            </a:pPr>
            <a:r>
              <a:rPr lang="fr-FR" sz="2200" dirty="0"/>
              <a:t>Pic de concentration moyenne : 2 H</a:t>
            </a:r>
          </a:p>
          <a:p>
            <a:pPr marL="176213" algn="just">
              <a:buFont typeface="Wingdings" pitchFamily="2" charset="2"/>
              <a:buChar char="ü"/>
              <a:defRPr/>
            </a:pPr>
            <a:r>
              <a:rPr lang="fr-FR" sz="2200" dirty="0"/>
              <a:t>Demi vie : 2 – 4 H</a:t>
            </a:r>
          </a:p>
          <a:p>
            <a:pPr marL="176213" algn="just">
              <a:buFont typeface="Wingdings" pitchFamily="2" charset="2"/>
              <a:buChar char="ü"/>
              <a:defRPr/>
            </a:pPr>
            <a:r>
              <a:rPr lang="fr-FR" sz="2200" dirty="0"/>
              <a:t>2 </a:t>
            </a:r>
            <a:r>
              <a:rPr lang="fr-FR" sz="2200" dirty="0" err="1"/>
              <a:t>inj</a:t>
            </a:r>
            <a:r>
              <a:rPr lang="fr-FR" sz="2200" dirty="0"/>
              <a:t>/j en S/C permettent d’obtenir l’effet métabolique</a:t>
            </a:r>
          </a:p>
          <a:p>
            <a:pPr marL="176213" algn="just">
              <a:buFont typeface="Wingdings" pitchFamily="2" charset="2"/>
              <a:buChar char="ü"/>
              <a:defRPr/>
            </a:pPr>
            <a:r>
              <a:rPr lang="fr-FR" sz="2200" dirty="0"/>
              <a:t>Elimination  rénale.</a:t>
            </a:r>
          </a:p>
          <a:p>
            <a:pPr algn="just">
              <a:defRPr/>
            </a:pPr>
            <a:r>
              <a:rPr lang="fr-FR" sz="2200" b="1" dirty="0"/>
              <a:t>Effets indésirables</a:t>
            </a:r>
          </a:p>
          <a:p>
            <a:pPr marL="176213" algn="just">
              <a:buFont typeface="Wingdings" pitchFamily="2" charset="2"/>
              <a:buChar char="ü"/>
              <a:defRPr/>
            </a:pPr>
            <a:r>
              <a:rPr lang="fr-FR" sz="2200" dirty="0"/>
              <a:t>Troubles digestifs, nausées, vomissement s et diarrhées.</a:t>
            </a:r>
          </a:p>
          <a:p>
            <a:pPr marL="176213" algn="just">
              <a:buFont typeface="Wingdings" pitchFamily="2" charset="2"/>
              <a:buChar char="ü"/>
              <a:defRPr/>
            </a:pPr>
            <a:r>
              <a:rPr lang="fr-FR" sz="2200" dirty="0"/>
              <a:t>Hypoglycémie (en association surtout SH)</a:t>
            </a:r>
          </a:p>
          <a:p>
            <a:pPr marL="176213" algn="just">
              <a:buFont typeface="Wingdings" pitchFamily="2" charset="2"/>
              <a:buChar char="ü"/>
              <a:defRPr/>
            </a:pPr>
            <a:r>
              <a:rPr lang="fr-FR" sz="2200" dirty="0"/>
              <a:t>Effet au long court pas encore connu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5788" y="1766889"/>
            <a:ext cx="8494712" cy="4893647"/>
          </a:xfrm>
          <a:prstGeom prst="rect">
            <a:avLst/>
          </a:prstGeom>
        </p:spPr>
        <p:txBody>
          <a:bodyPr>
            <a:spAutoFit/>
          </a:bodyPr>
          <a:lstStyle/>
          <a:p>
            <a:pPr algn="just">
              <a:defRPr/>
            </a:pPr>
            <a:r>
              <a:rPr lang="fr-FR" sz="2400" b="1" dirty="0"/>
              <a:t>Contre indications</a:t>
            </a:r>
          </a:p>
          <a:p>
            <a:pPr marL="269875" algn="just">
              <a:defRPr/>
            </a:pPr>
            <a:r>
              <a:rPr lang="fr-FR" sz="2400" dirty="0"/>
              <a:t>Hypersensibilité, insulino réquerance, IRT, troubles gastro intestinaux sévères, grossesse et allaitement.</a:t>
            </a:r>
          </a:p>
          <a:p>
            <a:pPr algn="just">
              <a:defRPr/>
            </a:pPr>
            <a:r>
              <a:rPr lang="fr-FR" sz="2400" b="1" dirty="0"/>
              <a:t>Interactions médicamenteuses</a:t>
            </a:r>
            <a:r>
              <a:rPr lang="fr-FR" sz="2400" dirty="0"/>
              <a:t>: </a:t>
            </a:r>
          </a:p>
          <a:p>
            <a:pPr marL="269875" algn="just">
              <a:defRPr/>
            </a:pPr>
            <a:r>
              <a:rPr lang="fr-FR" sz="2400" dirty="0"/>
              <a:t>Diminution de l’absorption de ces médicaments (ATB, IPP, AVK) administrés par voie orale.</a:t>
            </a:r>
          </a:p>
          <a:p>
            <a:pPr algn="just">
              <a:defRPr/>
            </a:pPr>
            <a:r>
              <a:rPr lang="fr-FR" sz="2400" b="1" dirty="0"/>
              <a:t>Précautions d’emploi </a:t>
            </a:r>
            <a:r>
              <a:rPr lang="fr-FR" sz="2400" dirty="0"/>
              <a:t>: </a:t>
            </a:r>
          </a:p>
          <a:p>
            <a:pPr marL="269875" algn="just">
              <a:defRPr/>
            </a:pPr>
            <a:r>
              <a:rPr lang="fr-FR" sz="2400" dirty="0"/>
              <a:t>Conservation au réfrigérateur</a:t>
            </a:r>
          </a:p>
          <a:p>
            <a:pPr marL="269875" algn="just">
              <a:defRPr/>
            </a:pPr>
            <a:r>
              <a:rPr lang="fr-FR" sz="2400" dirty="0"/>
              <a:t>Le stylo doit être protégé de la lumière à une température &lt; 25°C</a:t>
            </a:r>
            <a:endParaRPr lang="ar-LB" sz="2400" dirty="0"/>
          </a:p>
          <a:p>
            <a:pPr>
              <a:defRPr/>
            </a:pPr>
            <a:r>
              <a:rPr lang="fr-FR" sz="2400" b="1" dirty="0"/>
              <a:t>Présentation</a:t>
            </a:r>
            <a:r>
              <a:rPr lang="fr-FR" sz="2400" dirty="0"/>
              <a:t>:</a:t>
            </a:r>
          </a:p>
          <a:p>
            <a:pPr indent="269875">
              <a:defRPr/>
            </a:pPr>
            <a:r>
              <a:rPr lang="fr-FR" sz="2400" dirty="0" err="1"/>
              <a:t>Exénatide</a:t>
            </a:r>
            <a:r>
              <a:rPr lang="fr-FR" sz="2400" dirty="0"/>
              <a:t> (</a:t>
            </a:r>
            <a:r>
              <a:rPr lang="fr-FR" sz="2400" dirty="0" err="1"/>
              <a:t>Byetta</a:t>
            </a:r>
            <a:r>
              <a:rPr lang="fr-FR" sz="2400" dirty="0"/>
              <a:t>®) 2 </a:t>
            </a:r>
            <a:r>
              <a:rPr lang="fr-FR" sz="2400" dirty="0" err="1"/>
              <a:t>inj</a:t>
            </a:r>
            <a:r>
              <a:rPr lang="fr-FR" sz="2400" dirty="0"/>
              <a:t>/j  ELI LILLY</a:t>
            </a:r>
          </a:p>
          <a:p>
            <a:pPr>
              <a:defRPr/>
            </a:pPr>
            <a:r>
              <a:rPr lang="fr-FR" sz="2400" b="1" dirty="0"/>
              <a:t>Autre</a:t>
            </a:r>
            <a:r>
              <a:rPr lang="fr-FR" sz="2400" dirty="0"/>
              <a:t> : </a:t>
            </a:r>
          </a:p>
          <a:p>
            <a:pPr indent="269875">
              <a:defRPr/>
            </a:pPr>
            <a:r>
              <a:rPr lang="fr-FR" sz="2400" dirty="0" err="1"/>
              <a:t>Liraglutide</a:t>
            </a:r>
            <a:r>
              <a:rPr lang="fr-FR" sz="2400" dirty="0"/>
              <a:t>(</a:t>
            </a:r>
            <a:r>
              <a:rPr lang="fr-FR" sz="2400" dirty="0" err="1"/>
              <a:t>Victoza</a:t>
            </a:r>
            <a:r>
              <a:rPr lang="fr-FR" sz="2400" dirty="0"/>
              <a:t>®)  1 </a:t>
            </a:r>
            <a:r>
              <a:rPr lang="fr-FR" sz="2400" dirty="0" err="1"/>
              <a:t>inj</a:t>
            </a:r>
            <a:r>
              <a:rPr lang="fr-FR" sz="2400" dirty="0"/>
              <a:t>/jour NOVO </a:t>
            </a:r>
            <a:r>
              <a:rPr lang="fr-FR" sz="2400" dirty="0" err="1"/>
              <a:t>NORDISK</a:t>
            </a:r>
            <a:endParaRPr lang="ar-LB" sz="2400" dirty="0"/>
          </a:p>
        </p:txBody>
      </p:sp>
      <p:sp>
        <p:nvSpPr>
          <p:cNvPr id="2" name="Rectangle 1"/>
          <p:cNvSpPr/>
          <p:nvPr/>
        </p:nvSpPr>
        <p:spPr>
          <a:xfrm>
            <a:off x="1774825" y="334963"/>
            <a:ext cx="8066088" cy="1077912"/>
          </a:xfrm>
          <a:prstGeom prst="rect">
            <a:avLst/>
          </a:prstGeom>
        </p:spPr>
        <p:txBody>
          <a:bodyPr>
            <a:spAutoFit/>
          </a:bodyPr>
          <a:lstStyle/>
          <a:p>
            <a:pPr>
              <a:defRPr/>
            </a:pPr>
            <a:r>
              <a:rPr lang="fr-FR" sz="3200" b="1" dirty="0"/>
              <a:t>Analogues du GLP-1: </a:t>
            </a:r>
            <a:r>
              <a:rPr lang="fr-FR" sz="3200" b="1" dirty="0" err="1"/>
              <a:t>Exénatide</a:t>
            </a:r>
            <a:r>
              <a:rPr lang="fr-FR" sz="3200" b="1" dirty="0"/>
              <a:t>  (</a:t>
            </a:r>
            <a:r>
              <a:rPr lang="fr-FR" sz="3200" b="1" dirty="0" err="1"/>
              <a:t>Byetta</a:t>
            </a:r>
            <a:r>
              <a:rPr lang="fr-FR" sz="3200" b="1" dirty="0"/>
              <a:t>®) et </a:t>
            </a:r>
          </a:p>
          <a:p>
            <a:pPr algn="ctr">
              <a:defRPr/>
            </a:pPr>
            <a:r>
              <a:rPr lang="fr-FR" sz="3200" b="1" dirty="0"/>
              <a:t>		          </a:t>
            </a:r>
            <a:r>
              <a:rPr lang="fr-FR" sz="3200" b="1" dirty="0" err="1"/>
              <a:t>Liraglutide</a:t>
            </a:r>
            <a:r>
              <a:rPr lang="fr-FR" sz="3200" b="1" dirty="0"/>
              <a:t> (</a:t>
            </a:r>
            <a:r>
              <a:rPr lang="fr-FR" sz="3200" b="1" dirty="0" err="1"/>
              <a:t>Victoza</a:t>
            </a:r>
            <a:r>
              <a:rPr lang="fr-FR" sz="3200" b="1"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52F7DA4-401E-4852-9563-2C07C3B0E9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894" y="601884"/>
            <a:ext cx="10764455" cy="5359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1301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2901951" y="2841626"/>
            <a:ext cx="6105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3600" b="1"/>
              <a:t>IV- Les insulino sensibilisateurs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1189" y="1428750"/>
            <a:ext cx="8429625" cy="4924425"/>
          </a:xfrm>
          <a:prstGeom prst="rect">
            <a:avLst/>
          </a:prstGeom>
        </p:spPr>
        <p:txBody>
          <a:bodyPr>
            <a:spAutoFit/>
          </a:bodyPr>
          <a:lstStyle/>
          <a:p>
            <a:pPr algn="just">
              <a:defRPr/>
            </a:pPr>
            <a:r>
              <a:rPr lang="fr-FR" sz="2400" dirty="0"/>
              <a:t>Trois classes:</a:t>
            </a:r>
          </a:p>
          <a:p>
            <a:pPr algn="just">
              <a:defRPr/>
            </a:pPr>
            <a:r>
              <a:rPr lang="fr-FR" sz="2400" dirty="0"/>
              <a:t>Leurs mécanismes d’action sont différents et leurs effets thérapeutiques sont complémentaires.</a:t>
            </a:r>
          </a:p>
          <a:p>
            <a:pPr algn="just">
              <a:buFontTx/>
              <a:buChar char="-"/>
              <a:defRPr/>
            </a:pPr>
            <a:endParaRPr lang="fr-FR" sz="2400" dirty="0"/>
          </a:p>
          <a:p>
            <a:pPr algn="just">
              <a:defRPr/>
            </a:pPr>
            <a:r>
              <a:rPr lang="fr-FR" sz="2400" dirty="0"/>
              <a:t>On distingue : </a:t>
            </a:r>
          </a:p>
          <a:p>
            <a:pPr marL="788988" indent="-342900" algn="just">
              <a:buFont typeface="Arial" pitchFamily="34" charset="0"/>
              <a:buChar char="•"/>
              <a:defRPr/>
            </a:pPr>
            <a:r>
              <a:rPr lang="fr-FR" sz="3200" b="1" dirty="0">
                <a:solidFill>
                  <a:srgbClr val="FF0000"/>
                </a:solidFill>
              </a:rPr>
              <a:t>Les biguanides : </a:t>
            </a:r>
            <a:r>
              <a:rPr lang="fr-FR" sz="3200" b="1" dirty="0" err="1">
                <a:solidFill>
                  <a:srgbClr val="FF0000"/>
                </a:solidFill>
              </a:rPr>
              <a:t>Metformine</a:t>
            </a:r>
            <a:endParaRPr lang="fr-FR" sz="3200" b="1" dirty="0">
              <a:solidFill>
                <a:srgbClr val="FF0000"/>
              </a:solidFill>
            </a:endParaRPr>
          </a:p>
          <a:p>
            <a:pPr marL="446088" algn="just">
              <a:defRPr/>
            </a:pPr>
            <a:endParaRPr lang="fr-FR" sz="2400" dirty="0"/>
          </a:p>
          <a:p>
            <a:pPr marL="788988" indent="-342900" algn="just">
              <a:buFont typeface="Arial" pitchFamily="34" charset="0"/>
              <a:buChar char="•"/>
              <a:defRPr/>
            </a:pPr>
            <a:r>
              <a:rPr lang="fr-FR" sz="2400" dirty="0"/>
              <a:t>Les </a:t>
            </a:r>
            <a:r>
              <a:rPr lang="fr-FR" sz="2400" dirty="0" err="1"/>
              <a:t>thiazolidinodiones</a:t>
            </a:r>
            <a:r>
              <a:rPr lang="fr-FR" sz="2400" dirty="0"/>
              <a:t> ou </a:t>
            </a:r>
            <a:r>
              <a:rPr lang="fr-FR" sz="2400" dirty="0" err="1"/>
              <a:t>glitazones</a:t>
            </a:r>
            <a:endParaRPr lang="fr-FR" sz="2400" dirty="0"/>
          </a:p>
          <a:p>
            <a:pPr marL="903288" lvl="1" algn="just">
              <a:defRPr/>
            </a:pPr>
            <a:r>
              <a:rPr lang="fr-FR" sz="2400" dirty="0" err="1"/>
              <a:t>rosiglitazone</a:t>
            </a:r>
            <a:r>
              <a:rPr lang="fr-FR" sz="2400" dirty="0"/>
              <a:t> (</a:t>
            </a:r>
            <a:r>
              <a:rPr lang="fr-FR" sz="2400" dirty="0" err="1"/>
              <a:t>Avandia</a:t>
            </a:r>
            <a:r>
              <a:rPr lang="fr-FR" sz="2400" dirty="0"/>
              <a:t>®) </a:t>
            </a:r>
            <a:r>
              <a:rPr lang="fr-FR" dirty="0"/>
              <a:t>retrait octobre 2010 risque d’IDM et réhabilité en 2014 ?</a:t>
            </a:r>
          </a:p>
          <a:p>
            <a:pPr marL="903288" lvl="1" algn="just">
              <a:defRPr/>
            </a:pPr>
            <a:r>
              <a:rPr lang="fr-FR" sz="2400" dirty="0" err="1"/>
              <a:t>pioglitazone</a:t>
            </a:r>
            <a:r>
              <a:rPr lang="fr-FR" sz="2400" dirty="0"/>
              <a:t> (</a:t>
            </a:r>
            <a:r>
              <a:rPr lang="fr-FR" sz="2400" dirty="0" err="1"/>
              <a:t>Actos</a:t>
            </a:r>
            <a:r>
              <a:rPr lang="fr-FR" sz="2400" dirty="0"/>
              <a:t>®) </a:t>
            </a:r>
            <a:r>
              <a:rPr lang="fr-FR" dirty="0"/>
              <a:t>contesté pour risque de KC vessie juin 2011</a:t>
            </a:r>
          </a:p>
          <a:p>
            <a:pPr marL="446088" algn="just">
              <a:defRPr/>
            </a:pPr>
            <a:endParaRPr lang="fr-FR" sz="2400" dirty="0"/>
          </a:p>
          <a:p>
            <a:pPr marL="788988" indent="-342900" algn="just">
              <a:buFont typeface="Arial" pitchFamily="34" charset="0"/>
              <a:buChar char="•"/>
              <a:defRPr/>
            </a:pPr>
            <a:r>
              <a:rPr lang="fr-FR" sz="2400" dirty="0"/>
              <a:t>Le </a:t>
            </a:r>
            <a:r>
              <a:rPr lang="fr-FR" sz="2400" dirty="0" err="1"/>
              <a:t>benfluorex</a:t>
            </a:r>
            <a:r>
              <a:rPr lang="fr-FR" sz="2400" dirty="0"/>
              <a:t> (Médiator®) </a:t>
            </a:r>
            <a:r>
              <a:rPr lang="fr-FR" dirty="0"/>
              <a:t>retiré du marché en 2011</a:t>
            </a:r>
            <a:endParaRPr lang="ar-LB" dirty="0"/>
          </a:p>
        </p:txBody>
      </p:sp>
      <p:sp>
        <p:nvSpPr>
          <p:cNvPr id="75779" name="Rectangle 1"/>
          <p:cNvSpPr>
            <a:spLocks noChangeArrowheads="1"/>
          </p:cNvSpPr>
          <p:nvPr/>
        </p:nvSpPr>
        <p:spPr bwMode="auto">
          <a:xfrm>
            <a:off x="3205164" y="549275"/>
            <a:ext cx="5781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eaLnBrk="1" hangingPunct="1">
              <a:spcBef>
                <a:spcPct val="0"/>
              </a:spcBef>
              <a:buFontTx/>
              <a:buNone/>
            </a:pPr>
            <a:r>
              <a:rPr lang="fr-FR" altLang="fr-FR" b="1">
                <a:latin typeface="Arial" panose="020B0604020202020204" pitchFamily="34" charset="0"/>
              </a:rPr>
              <a:t>Les insulino sensibilisateurs</a:t>
            </a:r>
            <a:endParaRPr lang="fr-FR" altLang="fr-FR">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7E717E0-A40E-4CBC-8E87-FE6A0EA8A54F}"/>
              </a:ext>
            </a:extLst>
          </p:cNvPr>
          <p:cNvSpPr txBox="1"/>
          <p:nvPr/>
        </p:nvSpPr>
        <p:spPr>
          <a:xfrm>
            <a:off x="344128" y="1229990"/>
            <a:ext cx="11582402" cy="5509200"/>
          </a:xfrm>
          <a:prstGeom prst="rect">
            <a:avLst/>
          </a:prstGeom>
          <a:noFill/>
        </p:spPr>
        <p:txBody>
          <a:bodyPr wrap="square">
            <a:spAutoFit/>
          </a:bodyPr>
          <a:lstStyle/>
          <a:p>
            <a:r>
              <a:rPr lang="fr-FR" sz="3200" b="1" u="sng" dirty="0"/>
              <a:t>A/ Action sur la glycémie:</a:t>
            </a:r>
            <a:endParaRPr lang="fr-FR" sz="2400" b="1" u="sng" dirty="0"/>
          </a:p>
          <a:p>
            <a:pPr marL="457200" indent="-457200">
              <a:buFont typeface="Wingdings" panose="05000000000000000000" pitchFamily="2" charset="2"/>
              <a:buChar char="ü"/>
            </a:pPr>
            <a:r>
              <a:rPr lang="fr-FR" sz="3200" b="1" dirty="0">
                <a:solidFill>
                  <a:schemeClr val="accent1"/>
                </a:solidFill>
              </a:rPr>
              <a:t>Le foie</a:t>
            </a:r>
            <a:r>
              <a:rPr lang="fr-FR" dirty="0"/>
              <a:t>: </a:t>
            </a:r>
            <a:r>
              <a:rPr lang="fr-FR" sz="3200" dirty="0"/>
              <a:t>Diminution de la PHG : par inhibition de la néoglucogenèse hépatique                       </a:t>
            </a:r>
          </a:p>
          <a:p>
            <a:r>
              <a:rPr lang="fr-FR" sz="3200" dirty="0"/>
              <a:t> </a:t>
            </a:r>
            <a:r>
              <a:rPr lang="fr-FR" sz="3200" b="1" dirty="0"/>
              <a:t>Glycémie à jeun+++</a:t>
            </a:r>
          </a:p>
          <a:p>
            <a:endParaRPr lang="fr-FR" sz="3200" dirty="0"/>
          </a:p>
          <a:p>
            <a:pPr marL="457200" indent="-457200">
              <a:buFont typeface="Wingdings" panose="05000000000000000000" pitchFamily="2" charset="2"/>
              <a:buChar char="ü"/>
            </a:pPr>
            <a:r>
              <a:rPr lang="fr-FR" sz="3200" b="1" dirty="0">
                <a:solidFill>
                  <a:schemeClr val="accent1"/>
                </a:solidFill>
              </a:rPr>
              <a:t>Muscle et tissu adipeux</a:t>
            </a:r>
            <a:r>
              <a:rPr lang="fr-FR" sz="3200" dirty="0"/>
              <a:t> :Augmente la sensibilité à l’insuline  par augmente la captation du glucose</a:t>
            </a:r>
          </a:p>
          <a:p>
            <a:endParaRPr lang="fr-FR" sz="3200" dirty="0"/>
          </a:p>
          <a:p>
            <a:pPr marL="457200" indent="-457200">
              <a:buFont typeface="Wingdings" panose="05000000000000000000" pitchFamily="2" charset="2"/>
              <a:buChar char="ü"/>
            </a:pPr>
            <a:r>
              <a:rPr lang="fr-FR" sz="3200" b="1" dirty="0">
                <a:solidFill>
                  <a:schemeClr val="accent1"/>
                </a:solidFill>
              </a:rPr>
              <a:t>L’Intestin:</a:t>
            </a:r>
            <a:r>
              <a:rPr lang="fr-FR" sz="3200" dirty="0"/>
              <a:t> Ralentissement de l’absorption intestinale du glucose </a:t>
            </a:r>
          </a:p>
          <a:p>
            <a:endParaRPr lang="fr-FR" sz="3200" b="1" dirty="0"/>
          </a:p>
          <a:p>
            <a:r>
              <a:rPr lang="fr-FR" sz="3200" b="1" dirty="0"/>
              <a:t> Glycémies postprandiaux</a:t>
            </a:r>
            <a:r>
              <a:rPr lang="fr-FR" sz="3200" dirty="0"/>
              <a:t>. </a:t>
            </a:r>
          </a:p>
        </p:txBody>
      </p:sp>
      <p:sp>
        <p:nvSpPr>
          <p:cNvPr id="6" name="ZoneTexte 5">
            <a:extLst>
              <a:ext uri="{FF2B5EF4-FFF2-40B4-BE49-F238E27FC236}">
                <a16:creationId xmlns:a16="http://schemas.microsoft.com/office/drawing/2014/main" id="{8082FB33-7F94-4D2F-B4A9-562DA68E8363}"/>
              </a:ext>
            </a:extLst>
          </p:cNvPr>
          <p:cNvSpPr txBox="1"/>
          <p:nvPr/>
        </p:nvSpPr>
        <p:spPr>
          <a:xfrm>
            <a:off x="810974" y="229627"/>
            <a:ext cx="11381026" cy="769441"/>
          </a:xfrm>
          <a:prstGeom prst="rect">
            <a:avLst/>
          </a:prstGeom>
          <a:noFill/>
        </p:spPr>
        <p:txBody>
          <a:bodyPr wrap="square" rtlCol="0">
            <a:spAutoFit/>
          </a:bodyPr>
          <a:lstStyle/>
          <a:p>
            <a:r>
              <a:rPr lang="fr-FR" sz="4400" b="1" dirty="0">
                <a:solidFill>
                  <a:srgbClr val="FF0000"/>
                </a:solidFill>
              </a:rPr>
              <a:t>Les biguanides :</a:t>
            </a:r>
            <a:r>
              <a:rPr lang="fr-FR" sz="4400" b="1" u="sng" dirty="0">
                <a:solidFill>
                  <a:srgbClr val="FF0000"/>
                </a:solidFill>
              </a:rPr>
              <a:t>Mécanisme  d’action:  </a:t>
            </a:r>
          </a:p>
        </p:txBody>
      </p:sp>
    </p:spTree>
    <p:extLst>
      <p:ext uri="{BB962C8B-B14F-4D97-AF65-F5344CB8AC3E}">
        <p14:creationId xmlns:p14="http://schemas.microsoft.com/office/powerpoint/2010/main" val="71515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3C9ED0-C680-4ABA-9588-79C752B183E9}"/>
              </a:ext>
            </a:extLst>
          </p:cNvPr>
          <p:cNvSpPr txBox="1"/>
          <p:nvPr/>
        </p:nvSpPr>
        <p:spPr>
          <a:xfrm>
            <a:off x="934064" y="1674674"/>
            <a:ext cx="10510683" cy="3970318"/>
          </a:xfrm>
          <a:prstGeom prst="rect">
            <a:avLst/>
          </a:prstGeom>
          <a:noFill/>
        </p:spPr>
        <p:txBody>
          <a:bodyPr wrap="square">
            <a:spAutoFit/>
          </a:bodyPr>
          <a:lstStyle/>
          <a:p>
            <a:r>
              <a:rPr lang="fr-FR" sz="2800" b="1" dirty="0"/>
              <a:t>Action sur les facteurs de risque cardiovasculaires et l’</a:t>
            </a:r>
            <a:r>
              <a:rPr lang="fr-FR" sz="2800" b="1" dirty="0" err="1"/>
              <a:t>hemostase</a:t>
            </a:r>
            <a:r>
              <a:rPr lang="fr-FR" sz="2800" b="1" dirty="0"/>
              <a:t> </a:t>
            </a:r>
            <a:r>
              <a:rPr lang="fr-FR" sz="2800" dirty="0"/>
              <a:t>:   </a:t>
            </a:r>
          </a:p>
          <a:p>
            <a:pPr marL="457200" indent="-457200">
              <a:buFontTx/>
              <a:buChar char="-"/>
            </a:pPr>
            <a:r>
              <a:rPr lang="fr-FR" sz="2800" dirty="0"/>
              <a:t>Protecteurs vasculaires par son action sur l’hyperinsulinisme:</a:t>
            </a:r>
          </a:p>
          <a:p>
            <a:pPr marL="457200" indent="-457200">
              <a:buFontTx/>
              <a:buChar char="-"/>
            </a:pPr>
            <a:r>
              <a:rPr lang="fr-FR" sz="2800" dirty="0"/>
              <a:t>Lipides :↓TG et LDL</a:t>
            </a:r>
          </a:p>
          <a:p>
            <a:pPr marL="457200" indent="-457200">
              <a:buFontTx/>
              <a:buChar char="-"/>
            </a:pPr>
            <a:r>
              <a:rPr lang="fr-FR" sz="2800" dirty="0"/>
              <a:t>↓TA</a:t>
            </a:r>
          </a:p>
          <a:p>
            <a:pPr marL="457200" indent="-457200">
              <a:buFontTx/>
              <a:buChar char="-"/>
            </a:pPr>
            <a:r>
              <a:rPr lang="fr-FR" sz="2800" dirty="0"/>
              <a:t>↓ </a:t>
            </a:r>
            <a:r>
              <a:rPr lang="fr-FR" sz="2800" dirty="0" err="1"/>
              <a:t>agrégalibilité</a:t>
            </a:r>
            <a:r>
              <a:rPr lang="fr-FR" sz="2800" dirty="0"/>
              <a:t> plaquettaire et l’</a:t>
            </a:r>
            <a:r>
              <a:rPr lang="fr-FR" sz="2800" dirty="0" err="1"/>
              <a:t>adésion</a:t>
            </a:r>
            <a:r>
              <a:rPr lang="fr-FR" sz="2800" dirty="0"/>
              <a:t> plaquettaires </a:t>
            </a:r>
          </a:p>
          <a:p>
            <a:pPr marL="457200" indent="-457200">
              <a:buFontTx/>
              <a:buChar char="-"/>
            </a:pPr>
            <a:endParaRPr lang="fr-FR" sz="2800" dirty="0"/>
          </a:p>
          <a:p>
            <a:endParaRPr lang="fr-FR" sz="2800" dirty="0"/>
          </a:p>
          <a:p>
            <a:r>
              <a:rPr lang="fr-FR" sz="2800" b="1" dirty="0"/>
              <a:t>Effets sur l’appétit et le poids </a:t>
            </a:r>
            <a:r>
              <a:rPr lang="fr-FR" sz="2800" dirty="0"/>
              <a:t>:  Les biguanides auraient un effet anorexigène et favoriseraient la perte du poids</a:t>
            </a:r>
          </a:p>
        </p:txBody>
      </p:sp>
      <p:sp>
        <p:nvSpPr>
          <p:cNvPr id="5" name="ZoneTexte 4">
            <a:extLst>
              <a:ext uri="{FF2B5EF4-FFF2-40B4-BE49-F238E27FC236}">
                <a16:creationId xmlns:a16="http://schemas.microsoft.com/office/drawing/2014/main" id="{85D576AE-ABC5-40AA-8770-BB13F9071C63}"/>
              </a:ext>
            </a:extLst>
          </p:cNvPr>
          <p:cNvSpPr txBox="1"/>
          <p:nvPr/>
        </p:nvSpPr>
        <p:spPr>
          <a:xfrm>
            <a:off x="3283974" y="228289"/>
            <a:ext cx="6096000" cy="584775"/>
          </a:xfrm>
          <a:prstGeom prst="rect">
            <a:avLst/>
          </a:prstGeom>
          <a:noFill/>
        </p:spPr>
        <p:txBody>
          <a:bodyPr wrap="square">
            <a:spAutoFit/>
          </a:bodyPr>
          <a:lstStyle/>
          <a:p>
            <a:r>
              <a:rPr lang="fr-FR" sz="3200" b="1" u="sng" dirty="0">
                <a:solidFill>
                  <a:srgbClr val="FF0000"/>
                </a:solidFill>
              </a:rPr>
              <a:t>Mécanisme  d’action:  </a:t>
            </a:r>
          </a:p>
        </p:txBody>
      </p:sp>
    </p:spTree>
    <p:extLst>
      <p:ext uri="{BB962C8B-B14F-4D97-AF65-F5344CB8AC3E}">
        <p14:creationId xmlns:p14="http://schemas.microsoft.com/office/powerpoint/2010/main" val="3884184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7E4ECE2-E9F1-4EC0-91D8-5A4D1989418D}"/>
              </a:ext>
            </a:extLst>
          </p:cNvPr>
          <p:cNvSpPr txBox="1"/>
          <p:nvPr/>
        </p:nvSpPr>
        <p:spPr>
          <a:xfrm>
            <a:off x="400664" y="0"/>
            <a:ext cx="11390671" cy="7710444"/>
          </a:xfrm>
          <a:prstGeom prst="rect">
            <a:avLst/>
          </a:prstGeom>
          <a:noFill/>
        </p:spPr>
        <p:txBody>
          <a:bodyPr wrap="square">
            <a:spAutoFit/>
          </a:bodyPr>
          <a:lstStyle/>
          <a:p>
            <a:pPr algn="ctr"/>
            <a:r>
              <a:rPr lang="fr-FR" sz="3200" b="1" u="sng" dirty="0">
                <a:solidFill>
                  <a:srgbClr val="FF0000"/>
                </a:solidFill>
              </a:rPr>
              <a:t>III/ Pharmacocinétique :</a:t>
            </a:r>
          </a:p>
          <a:p>
            <a:endParaRPr lang="fr-FR" sz="2400" dirty="0"/>
          </a:p>
          <a:p>
            <a:pPr marL="457200" indent="-457200">
              <a:lnSpc>
                <a:spcPct val="200000"/>
              </a:lnSpc>
              <a:buFont typeface="Wingdings" panose="05000000000000000000" pitchFamily="2" charset="2"/>
              <a:buChar char="v"/>
            </a:pPr>
            <a:r>
              <a:rPr lang="fr-FR" sz="3200" dirty="0"/>
              <a:t>Absorption : intestinale.</a:t>
            </a:r>
          </a:p>
          <a:p>
            <a:pPr marL="457200" indent="-457200">
              <a:lnSpc>
                <a:spcPct val="200000"/>
              </a:lnSpc>
              <a:buFont typeface="Wingdings" panose="05000000000000000000" pitchFamily="2" charset="2"/>
              <a:buChar char="v"/>
            </a:pPr>
            <a:r>
              <a:rPr lang="fr-FR" sz="3200" dirty="0"/>
              <a:t>Hydrosoluble : pas de liaison protéines = pas d’interférences MDCT</a:t>
            </a:r>
          </a:p>
          <a:p>
            <a:pPr marL="457200" indent="-457200">
              <a:lnSpc>
                <a:spcPct val="200000"/>
              </a:lnSpc>
              <a:buFont typeface="Wingdings" panose="05000000000000000000" pitchFamily="2" charset="2"/>
              <a:buChar char="v"/>
            </a:pPr>
            <a:r>
              <a:rPr lang="fr-FR" sz="3200" dirty="0"/>
              <a:t>Pas de dégradation hépatique</a:t>
            </a:r>
          </a:p>
          <a:p>
            <a:pPr marL="457200" indent="-457200">
              <a:lnSpc>
                <a:spcPct val="200000"/>
              </a:lnSpc>
              <a:buFont typeface="Wingdings" panose="05000000000000000000" pitchFamily="2" charset="2"/>
              <a:buChar char="v"/>
            </a:pPr>
            <a:r>
              <a:rPr lang="fr-FR" sz="3200" dirty="0"/>
              <a:t>Elimination : 80 % reins et 20 % bile sous forme active</a:t>
            </a:r>
          </a:p>
          <a:p>
            <a:pPr marL="457200" indent="-457200">
              <a:lnSpc>
                <a:spcPct val="200000"/>
              </a:lnSpc>
              <a:buFont typeface="Wingdings" panose="05000000000000000000" pitchFamily="2" charset="2"/>
              <a:buChar char="v"/>
            </a:pPr>
            <a:r>
              <a:rPr lang="fr-FR" sz="3200" dirty="0"/>
              <a:t>Demi vie plasmatique = 2 à 5h avec un pic plasmatique en 1 à 3h.</a:t>
            </a:r>
          </a:p>
          <a:p>
            <a:pPr marL="457200" indent="-457200">
              <a:lnSpc>
                <a:spcPct val="200000"/>
              </a:lnSpc>
              <a:buFont typeface="Wingdings" panose="05000000000000000000" pitchFamily="2" charset="2"/>
              <a:buChar char="v"/>
            </a:pPr>
            <a:r>
              <a:rPr lang="fr-FR" sz="3200" dirty="0"/>
              <a:t>Le plein effet thérapeutique n’est atteint qu’après 3 à 4 s </a:t>
            </a:r>
            <a:r>
              <a:rPr lang="fr-FR" sz="3200" dirty="0" err="1"/>
              <a:t>trt</a:t>
            </a:r>
            <a:endParaRPr lang="fr-FR" sz="3200" dirty="0"/>
          </a:p>
        </p:txBody>
      </p:sp>
    </p:spTree>
    <p:extLst>
      <p:ext uri="{BB962C8B-B14F-4D97-AF65-F5344CB8AC3E}">
        <p14:creationId xmlns:p14="http://schemas.microsoft.com/office/powerpoint/2010/main" val="2880117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7C3A917C-101C-4D13-BB86-7A3261799F93}"/>
              </a:ext>
            </a:extLst>
          </p:cNvPr>
          <p:cNvSpPr txBox="1"/>
          <p:nvPr/>
        </p:nvSpPr>
        <p:spPr>
          <a:xfrm>
            <a:off x="4732109" y="48648"/>
            <a:ext cx="3555679" cy="584775"/>
          </a:xfrm>
          <a:prstGeom prst="rect">
            <a:avLst/>
          </a:prstGeom>
          <a:noFill/>
        </p:spPr>
        <p:txBody>
          <a:bodyPr wrap="square" rtlCol="0">
            <a:spAutoFit/>
          </a:bodyPr>
          <a:lstStyle/>
          <a:p>
            <a:r>
              <a:rPr lang="fr-FR" sz="3200" b="1" u="sng" dirty="0">
                <a:solidFill>
                  <a:srgbClr val="FF0000"/>
                </a:solidFill>
              </a:rPr>
              <a:t>PLAN DU COURS </a:t>
            </a:r>
          </a:p>
        </p:txBody>
      </p:sp>
      <p:sp>
        <p:nvSpPr>
          <p:cNvPr id="3" name="ZoneTexte 2">
            <a:extLst>
              <a:ext uri="{FF2B5EF4-FFF2-40B4-BE49-F238E27FC236}">
                <a16:creationId xmlns:a16="http://schemas.microsoft.com/office/drawing/2014/main" id="{D59A1AD1-D73B-49FC-87E7-D3ED774B59E1}"/>
              </a:ext>
            </a:extLst>
          </p:cNvPr>
          <p:cNvSpPr txBox="1"/>
          <p:nvPr/>
        </p:nvSpPr>
        <p:spPr>
          <a:xfrm>
            <a:off x="573578" y="822960"/>
            <a:ext cx="11155680" cy="5408853"/>
          </a:xfrm>
          <a:prstGeom prst="rect">
            <a:avLst/>
          </a:prstGeom>
          <a:noFill/>
        </p:spPr>
        <p:txBody>
          <a:bodyPr wrap="square" rtlCol="0">
            <a:spAutoFit/>
          </a:bodyPr>
          <a:lstStyle/>
          <a:p>
            <a:pPr algn="justLow" eaLnBrk="1" fontAlgn="auto" hangingPunct="1">
              <a:lnSpc>
                <a:spcPct val="150000"/>
              </a:lnSpc>
              <a:spcBef>
                <a:spcPts val="0"/>
              </a:spcBef>
              <a:spcAft>
                <a:spcPts val="0"/>
              </a:spcAft>
              <a:defRPr/>
            </a:pPr>
            <a:r>
              <a:rPr lang="fr-FR" sz="2800" dirty="0">
                <a:latin typeface="+mn-lt"/>
                <a:cs typeface="+mn-cs"/>
              </a:rPr>
              <a:t>I- Introduction</a:t>
            </a:r>
          </a:p>
          <a:p>
            <a:pPr marL="446088" indent="-446088" algn="justLow" eaLnBrk="1" fontAlgn="auto" hangingPunct="1">
              <a:lnSpc>
                <a:spcPct val="150000"/>
              </a:lnSpc>
              <a:spcBef>
                <a:spcPts val="0"/>
              </a:spcBef>
              <a:spcAft>
                <a:spcPts val="0"/>
              </a:spcAft>
              <a:defRPr/>
            </a:pPr>
            <a:r>
              <a:rPr lang="fr-FR" sz="2800" dirty="0">
                <a:latin typeface="+mn-lt"/>
                <a:cs typeface="+mn-cs"/>
              </a:rPr>
              <a:t>II- Bases physiopathologiques du traitement oral du DT2</a:t>
            </a:r>
          </a:p>
          <a:p>
            <a:pPr algn="justLow" eaLnBrk="1" fontAlgn="auto" hangingPunct="1">
              <a:lnSpc>
                <a:spcPct val="150000"/>
              </a:lnSpc>
              <a:spcBef>
                <a:spcPts val="0"/>
              </a:spcBef>
              <a:spcAft>
                <a:spcPts val="0"/>
              </a:spcAft>
              <a:defRPr/>
            </a:pPr>
            <a:r>
              <a:rPr lang="fr-FR" sz="2800" dirty="0">
                <a:latin typeface="+mn-lt"/>
                <a:cs typeface="+mn-cs"/>
              </a:rPr>
              <a:t>III- les classes thérapeutiques </a:t>
            </a:r>
          </a:p>
          <a:p>
            <a:pPr algn="justLow" eaLnBrk="1" fontAlgn="auto" hangingPunct="1">
              <a:spcBef>
                <a:spcPts val="0"/>
              </a:spcBef>
              <a:spcAft>
                <a:spcPts val="0"/>
              </a:spcAft>
              <a:defRPr/>
            </a:pPr>
            <a:r>
              <a:rPr lang="fr-FR" sz="2800" dirty="0"/>
              <a:t>                        1.</a:t>
            </a:r>
            <a:r>
              <a:rPr lang="fr-FR" sz="2800" dirty="0">
                <a:latin typeface="+mn-lt"/>
                <a:cs typeface="+mn-cs"/>
              </a:rPr>
              <a:t>Insulinosecrétagogues</a:t>
            </a:r>
          </a:p>
          <a:p>
            <a:pPr algn="justLow" eaLnBrk="1" fontAlgn="auto" hangingPunct="1">
              <a:spcBef>
                <a:spcPts val="0"/>
              </a:spcBef>
              <a:spcAft>
                <a:spcPts val="0"/>
              </a:spcAft>
              <a:defRPr/>
            </a:pPr>
            <a:r>
              <a:rPr lang="fr-FR" sz="2800" dirty="0"/>
              <a:t>                        2.</a:t>
            </a:r>
            <a:r>
              <a:rPr lang="fr-FR" sz="2800" dirty="0">
                <a:latin typeface="+mn-lt"/>
                <a:cs typeface="+mn-cs"/>
              </a:rPr>
              <a:t>Insulinosensibilisateurs</a:t>
            </a:r>
          </a:p>
          <a:p>
            <a:pPr algn="justLow" eaLnBrk="1" fontAlgn="auto" hangingPunct="1">
              <a:spcBef>
                <a:spcPts val="0"/>
              </a:spcBef>
              <a:spcAft>
                <a:spcPts val="0"/>
              </a:spcAft>
              <a:defRPr/>
            </a:pPr>
            <a:r>
              <a:rPr lang="fr-FR" sz="2800" dirty="0"/>
              <a:t>                        3.</a:t>
            </a:r>
            <a:r>
              <a:rPr lang="fr-FR" sz="2800" dirty="0">
                <a:latin typeface="+mn-lt"/>
                <a:cs typeface="+mn-cs"/>
              </a:rPr>
              <a:t>Inhibiteurs des </a:t>
            </a:r>
            <a:r>
              <a:rPr lang="fr-FR" sz="2800" dirty="0">
                <a:latin typeface="+mn-lt"/>
                <a:cs typeface="+mn-cs"/>
                <a:sym typeface="Symbol"/>
              </a:rPr>
              <a:t>-glucosidases</a:t>
            </a:r>
          </a:p>
          <a:p>
            <a:pPr marL="446088" indent="-446088" algn="justLow" eaLnBrk="1" fontAlgn="auto" hangingPunct="1">
              <a:spcBef>
                <a:spcPts val="0"/>
              </a:spcBef>
              <a:spcAft>
                <a:spcPts val="0"/>
              </a:spcAft>
              <a:defRPr/>
            </a:pPr>
            <a:r>
              <a:rPr lang="fr-FR" sz="2800" dirty="0">
                <a:latin typeface="+mn-lt"/>
                <a:cs typeface="+mn-cs"/>
                <a:sym typeface="Symbol"/>
              </a:rPr>
              <a:t>                        4.Les SGLT2I</a:t>
            </a:r>
          </a:p>
          <a:p>
            <a:pPr marL="446088" indent="-446088" algn="justLow" eaLnBrk="1" fontAlgn="auto" hangingPunct="1">
              <a:spcBef>
                <a:spcPts val="0"/>
              </a:spcBef>
              <a:spcAft>
                <a:spcPts val="0"/>
              </a:spcAft>
              <a:defRPr/>
            </a:pPr>
            <a:endParaRPr lang="fr-FR" sz="2800" dirty="0">
              <a:latin typeface="+mn-lt"/>
              <a:cs typeface="+mn-cs"/>
              <a:sym typeface="Symbol"/>
            </a:endParaRPr>
          </a:p>
          <a:p>
            <a:pPr marL="446088" indent="-446088" algn="justLow" eaLnBrk="1" fontAlgn="auto" hangingPunct="1">
              <a:lnSpc>
                <a:spcPct val="150000"/>
              </a:lnSpc>
              <a:spcBef>
                <a:spcPts val="0"/>
              </a:spcBef>
              <a:spcAft>
                <a:spcPts val="0"/>
              </a:spcAft>
              <a:defRPr/>
            </a:pPr>
            <a:r>
              <a:rPr lang="fr-FR" sz="2800" dirty="0">
                <a:latin typeface="+mn-lt"/>
                <a:cs typeface="+mn-cs"/>
                <a:sym typeface="Symbol"/>
              </a:rPr>
              <a:t>VI- Arbres décisionnels de la prise en charge du DT2</a:t>
            </a:r>
          </a:p>
          <a:p>
            <a:pPr algn="justLow" eaLnBrk="1" fontAlgn="auto" hangingPunct="1">
              <a:lnSpc>
                <a:spcPct val="150000"/>
              </a:lnSpc>
              <a:spcBef>
                <a:spcPts val="0"/>
              </a:spcBef>
              <a:spcAft>
                <a:spcPts val="0"/>
              </a:spcAft>
              <a:defRPr/>
            </a:pPr>
            <a:r>
              <a:rPr lang="fr-FR" sz="2800" dirty="0">
                <a:sym typeface="Symbol"/>
              </a:rPr>
              <a:t>V</a:t>
            </a:r>
            <a:r>
              <a:rPr lang="fr-FR" sz="2800" dirty="0">
                <a:latin typeface="+mn-lt"/>
                <a:cs typeface="+mn-cs"/>
                <a:sym typeface="Symbol"/>
              </a:rPr>
              <a:t>- Conclusion</a:t>
            </a:r>
            <a:endParaRPr lang="ar-LB" sz="2800" dirty="0">
              <a:latin typeface="+mn-lt"/>
              <a:cs typeface="+mn-cs"/>
            </a:endParaRPr>
          </a:p>
        </p:txBody>
      </p:sp>
    </p:spTree>
    <p:extLst>
      <p:ext uri="{BB962C8B-B14F-4D97-AF65-F5344CB8AC3E}">
        <p14:creationId xmlns:p14="http://schemas.microsoft.com/office/powerpoint/2010/main" val="1521939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072A879-0D8A-4CBB-B7F2-977B1BCE84F7}"/>
              </a:ext>
            </a:extLst>
          </p:cNvPr>
          <p:cNvSpPr txBox="1"/>
          <p:nvPr/>
        </p:nvSpPr>
        <p:spPr>
          <a:xfrm>
            <a:off x="412955" y="334297"/>
            <a:ext cx="8711380" cy="584775"/>
          </a:xfrm>
          <a:prstGeom prst="rect">
            <a:avLst/>
          </a:prstGeom>
          <a:noFill/>
        </p:spPr>
        <p:txBody>
          <a:bodyPr wrap="square" rtlCol="0">
            <a:spAutoFit/>
          </a:bodyPr>
          <a:lstStyle/>
          <a:p>
            <a:r>
              <a:rPr lang="fr-FR" sz="3200" b="1" u="sng" dirty="0">
                <a:solidFill>
                  <a:srgbClr val="FF0000"/>
                </a:solidFill>
              </a:rPr>
              <a:t>Présentation et posologie : </a:t>
            </a:r>
          </a:p>
        </p:txBody>
      </p:sp>
      <p:graphicFrame>
        <p:nvGraphicFramePr>
          <p:cNvPr id="5" name="Group 834">
            <a:extLst>
              <a:ext uri="{FF2B5EF4-FFF2-40B4-BE49-F238E27FC236}">
                <a16:creationId xmlns:a16="http://schemas.microsoft.com/office/drawing/2014/main" id="{D5C6B108-9F28-40EC-AA2F-957600116B9D}"/>
              </a:ext>
            </a:extLst>
          </p:cNvPr>
          <p:cNvGraphicFramePr>
            <a:graphicFrameLocks noGrp="1"/>
          </p:cNvGraphicFramePr>
          <p:nvPr>
            <p:extLst>
              <p:ext uri="{D42A27DB-BD31-4B8C-83A1-F6EECF244321}">
                <p14:modId xmlns:p14="http://schemas.microsoft.com/office/powerpoint/2010/main" val="220509986"/>
              </p:ext>
            </p:extLst>
          </p:nvPr>
        </p:nvGraphicFramePr>
        <p:xfrm>
          <a:off x="540775" y="1566248"/>
          <a:ext cx="10854814" cy="4114800"/>
        </p:xfrm>
        <a:graphic>
          <a:graphicData uri="http://schemas.openxmlformats.org/drawingml/2006/table">
            <a:tbl>
              <a:tblPr>
                <a:tableStyleId>{616DA210-FB5B-4158-B5E0-FEB733F419BA}</a:tableStyleId>
              </a:tblPr>
              <a:tblGrid>
                <a:gridCol w="2466833">
                  <a:extLst>
                    <a:ext uri="{9D8B030D-6E8A-4147-A177-3AD203B41FA5}">
                      <a16:colId xmlns:a16="http://schemas.microsoft.com/office/drawing/2014/main" val="20000"/>
                    </a:ext>
                  </a:extLst>
                </a:gridCol>
                <a:gridCol w="2214306">
                  <a:extLst>
                    <a:ext uri="{9D8B030D-6E8A-4147-A177-3AD203B41FA5}">
                      <a16:colId xmlns:a16="http://schemas.microsoft.com/office/drawing/2014/main" val="20001"/>
                    </a:ext>
                  </a:extLst>
                </a:gridCol>
                <a:gridCol w="2020201">
                  <a:extLst>
                    <a:ext uri="{9D8B030D-6E8A-4147-A177-3AD203B41FA5}">
                      <a16:colId xmlns:a16="http://schemas.microsoft.com/office/drawing/2014/main" val="20002"/>
                    </a:ext>
                  </a:extLst>
                </a:gridCol>
                <a:gridCol w="2438564">
                  <a:extLst>
                    <a:ext uri="{9D8B030D-6E8A-4147-A177-3AD203B41FA5}">
                      <a16:colId xmlns:a16="http://schemas.microsoft.com/office/drawing/2014/main" val="20003"/>
                    </a:ext>
                  </a:extLst>
                </a:gridCol>
                <a:gridCol w="1714910">
                  <a:extLst>
                    <a:ext uri="{9D8B030D-6E8A-4147-A177-3AD203B41FA5}">
                      <a16:colId xmlns:a16="http://schemas.microsoft.com/office/drawing/2014/main" val="20004"/>
                    </a:ext>
                  </a:extLst>
                </a:gridCol>
              </a:tblGrid>
              <a:tr h="1188720">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2500" b="0" u="none" strike="noStrike" cap="none" normalizeH="0" baseline="0" dirty="0">
                          <a:ln>
                            <a:noFill/>
                          </a:ln>
                          <a:solidFill>
                            <a:schemeClr val="tx1"/>
                          </a:solidFill>
                          <a:effectLst/>
                        </a:rPr>
                        <a:t>DCI</a:t>
                      </a:r>
                      <a:endParaRPr kumimoji="0" lang="fr-FR" sz="25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3200" b="1" u="none" strike="noStrike" cap="none" normalizeH="0" baseline="0" dirty="0">
                          <a:ln>
                            <a:noFill/>
                          </a:ln>
                          <a:solidFill>
                            <a:schemeClr val="tx1"/>
                          </a:solidFill>
                          <a:effectLst/>
                          <a:sym typeface="Symbol" pitchFamily="18" charset="2"/>
                        </a:rPr>
                        <a:t></a:t>
                      </a:r>
                      <a:endParaRPr kumimoji="0" lang="fr-FR" sz="3200" b="1" i="0" u="none" strike="noStrike" cap="none" normalizeH="0" baseline="0" dirty="0">
                        <a:ln>
                          <a:noFill/>
                        </a:ln>
                        <a:solidFill>
                          <a:schemeClr val="tx1"/>
                        </a:solidFill>
                        <a:effectLst/>
                        <a:latin typeface="Lucida Sans" pitchFamily="34" charset="0"/>
                        <a:cs typeface="Times New Roman" pitchFamily="18" charset="0"/>
                        <a:sym typeface="Symbol" pitchFamily="18" charset="2"/>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a:ln>
                            <a:noFill/>
                          </a:ln>
                          <a:solidFill>
                            <a:schemeClr val="tx1"/>
                          </a:solidFill>
                          <a:effectLst/>
                        </a:rPr>
                        <a:t>Dosage/ </a:t>
                      </a:r>
                      <a:r>
                        <a:rPr kumimoji="0" lang="fr-FR" sz="1800" b="1" u="none" strike="noStrike" cap="none" normalizeH="0" baseline="0" dirty="0" err="1">
                          <a:ln>
                            <a:noFill/>
                          </a:ln>
                          <a:solidFill>
                            <a:schemeClr val="tx1"/>
                          </a:solidFill>
                          <a:effectLst/>
                        </a:rPr>
                        <a:t>cp</a:t>
                      </a:r>
                      <a:r>
                        <a:rPr kumimoji="0" lang="fr-FR" sz="1800" b="1" u="none" strike="noStrike" cap="none" normalizeH="0" baseline="0" dirty="0">
                          <a:ln>
                            <a:noFill/>
                          </a:ln>
                          <a:solidFill>
                            <a:schemeClr val="tx1"/>
                          </a:solidFill>
                          <a:effectLst/>
                        </a:rPr>
                        <a:t> (mg)</a:t>
                      </a:r>
                      <a:endParaRPr kumimoji="0" lang="fr-FR" sz="25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a:ln>
                            <a:noFill/>
                          </a:ln>
                          <a:solidFill>
                            <a:schemeClr val="tx1"/>
                          </a:solidFill>
                          <a:effectLst/>
                        </a:rPr>
                        <a:t>Elimination</a:t>
                      </a:r>
                      <a:endParaRPr kumimoji="0" lang="fr-FR" sz="1500" b="0" u="none" strike="noStrike" cap="none" normalizeH="0" baseline="0" dirty="0">
                        <a:ln>
                          <a:noFill/>
                        </a:ln>
                        <a:solidFill>
                          <a:schemeClr val="tx1"/>
                        </a:solidFill>
                        <a:effectLst/>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a:ln>
                            <a:noFill/>
                          </a:ln>
                          <a:solidFill>
                            <a:schemeClr val="tx1"/>
                          </a:solidFill>
                          <a:effectLst/>
                        </a:rPr>
                        <a:t>(p 100)</a:t>
                      </a:r>
                      <a:endParaRPr kumimoji="0" lang="fr-FR" sz="25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1" u="none" strike="noStrike" cap="none" normalizeH="0" baseline="0" dirty="0">
                          <a:ln>
                            <a:noFill/>
                          </a:ln>
                          <a:solidFill>
                            <a:schemeClr val="tx1"/>
                          </a:solidFill>
                          <a:effectLst/>
                        </a:rPr>
                        <a:t>Posologie</a:t>
                      </a:r>
                      <a:endParaRPr kumimoji="0" lang="fr-FR" sz="25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0"/>
                  </a:ext>
                </a:extLst>
              </a:tr>
              <a:tr h="1463040">
                <a:tc>
                  <a:txBody>
                    <a:body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a:ln>
                            <a:noFill/>
                          </a:ln>
                          <a:solidFill>
                            <a:schemeClr val="tx1"/>
                          </a:solidFill>
                          <a:effectLst/>
                        </a:rPr>
                        <a:t>Chlorhydrate</a:t>
                      </a:r>
                      <a:endParaRPr kumimoji="0" lang="fr-FR" sz="1600" b="1" u="none" strike="noStrike" cap="none" normalizeH="0" baseline="0" dirty="0">
                        <a:ln>
                          <a:noFill/>
                        </a:ln>
                        <a:solidFill>
                          <a:schemeClr val="tx1"/>
                        </a:solidFill>
                        <a:effectLst/>
                      </a:endParaRPr>
                    </a:p>
                    <a:p>
                      <a:pPr marL="342900" marR="0" lvl="0" indent="-342900" algn="l" defTabSz="914400" rtl="1"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a:ln>
                            <a:noFill/>
                          </a:ln>
                          <a:solidFill>
                            <a:schemeClr val="tx1"/>
                          </a:solidFill>
                          <a:effectLst/>
                        </a:rPr>
                        <a:t>de </a:t>
                      </a:r>
                      <a:r>
                        <a:rPr kumimoji="0" lang="fr-FR" sz="2400" b="1" u="none" strike="noStrike" cap="none" normalizeH="0" baseline="0" dirty="0" err="1">
                          <a:ln>
                            <a:noFill/>
                          </a:ln>
                          <a:solidFill>
                            <a:schemeClr val="tx1"/>
                          </a:solidFill>
                          <a:effectLst/>
                        </a:rPr>
                        <a:t>métformine</a:t>
                      </a:r>
                      <a:r>
                        <a:rPr kumimoji="0" lang="fr-FR" sz="2400" b="1" u="none" strike="noStrike" cap="none" normalizeH="0" baseline="0" dirty="0">
                          <a:ln>
                            <a:noFill/>
                          </a:ln>
                          <a:solidFill>
                            <a:schemeClr val="tx1"/>
                          </a:solidFill>
                          <a:effectLst/>
                        </a:rPr>
                        <a:t>  </a:t>
                      </a:r>
                      <a:endParaRPr kumimoji="0" lang="fr-FR" sz="28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a:ln>
                            <a:noFill/>
                          </a:ln>
                          <a:solidFill>
                            <a:srgbClr val="FF0000"/>
                          </a:solidFill>
                          <a:effectLst/>
                        </a:rPr>
                        <a:t>Glucophage</a:t>
                      </a:r>
                      <a:endParaRPr kumimoji="0" lang="fr-FR" sz="2800" b="1" i="0" u="none" strike="noStrike" cap="none" normalizeH="0" baseline="0" dirty="0">
                        <a:ln>
                          <a:noFill/>
                        </a:ln>
                        <a:solidFill>
                          <a:srgbClr val="FF0000"/>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a:ln>
                            <a:noFill/>
                          </a:ln>
                          <a:solidFill>
                            <a:schemeClr val="tx1"/>
                          </a:solidFill>
                          <a:effectLst/>
                        </a:rPr>
                        <a:t>500</a:t>
                      </a:r>
                      <a:endParaRPr kumimoji="0" lang="fr-FR" sz="1300" b="0" u="none" strike="noStrike" cap="none" normalizeH="0" baseline="0">
                        <a:ln>
                          <a:noFill/>
                        </a:ln>
                        <a:solidFill>
                          <a:schemeClr val="tx1"/>
                        </a:solidFill>
                        <a:effectLst/>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a:ln>
                            <a:noFill/>
                          </a:ln>
                          <a:solidFill>
                            <a:schemeClr val="tx1"/>
                          </a:solidFill>
                          <a:effectLst/>
                        </a:rPr>
                        <a:t>850</a:t>
                      </a:r>
                      <a:endParaRPr kumimoji="0" lang="fr-FR" sz="1300" b="0" u="none" strike="noStrike" cap="none" normalizeH="0" baseline="0">
                        <a:ln>
                          <a:noFill/>
                        </a:ln>
                        <a:solidFill>
                          <a:schemeClr val="tx1"/>
                        </a:solidFill>
                        <a:effectLst/>
                      </a:endParaRPr>
                    </a:p>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a:ln>
                            <a:noFill/>
                          </a:ln>
                          <a:solidFill>
                            <a:schemeClr val="tx1"/>
                          </a:solidFill>
                          <a:effectLst/>
                        </a:rPr>
                        <a:t>1000</a:t>
                      </a:r>
                      <a:endParaRPr kumimoji="0" lang="fr-FR" sz="22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dirty="0">
                          <a:ln>
                            <a:noFill/>
                          </a:ln>
                          <a:solidFill>
                            <a:schemeClr val="tx1"/>
                          </a:solidFill>
                          <a:effectLst/>
                        </a:rPr>
                        <a:t>Rénale</a:t>
                      </a:r>
                      <a:endParaRPr kumimoji="0" lang="fr-FR" sz="22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dirty="0">
                          <a:ln>
                            <a:noFill/>
                          </a:ln>
                          <a:solidFill>
                            <a:schemeClr val="tx1"/>
                          </a:solidFill>
                          <a:effectLst/>
                        </a:rPr>
                        <a:t>2000 3000</a:t>
                      </a:r>
                      <a:endParaRPr kumimoji="0" lang="fr-FR" sz="22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1"/>
                  </a:ext>
                </a:extLst>
              </a:tr>
              <a:tr h="1463040">
                <a:tc>
                  <a:txBody>
                    <a:bodyPr/>
                    <a:lstStyle/>
                    <a:p>
                      <a:pPr marL="342900" marR="0" lvl="0" indent="-342900" algn="l" defTabSz="914400" rtl="1"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err="1">
                          <a:ln>
                            <a:noFill/>
                          </a:ln>
                          <a:solidFill>
                            <a:schemeClr val="tx1"/>
                          </a:solidFill>
                          <a:effectLst/>
                        </a:rPr>
                        <a:t>Embonate</a:t>
                      </a:r>
                      <a:r>
                        <a:rPr kumimoji="0" lang="fr-FR" sz="2400" b="1" u="none" strike="noStrike" cap="none" normalizeH="0" baseline="0" dirty="0">
                          <a:ln>
                            <a:noFill/>
                          </a:ln>
                          <a:solidFill>
                            <a:schemeClr val="tx1"/>
                          </a:solidFill>
                          <a:effectLst/>
                        </a:rPr>
                        <a:t> </a:t>
                      </a:r>
                    </a:p>
                    <a:p>
                      <a:pPr marL="342900" marR="0" lvl="0" indent="-342900" algn="l" defTabSz="914400" rtl="1" eaLnBrk="1" fontAlgn="base" latinLnBrk="0" hangingPunct="1">
                        <a:lnSpc>
                          <a:spcPct val="100000"/>
                        </a:lnSpc>
                        <a:spcBef>
                          <a:spcPct val="0"/>
                        </a:spcBef>
                        <a:spcAft>
                          <a:spcPct val="0"/>
                        </a:spcAft>
                        <a:buClrTx/>
                        <a:buSzTx/>
                        <a:buFontTx/>
                        <a:buNone/>
                        <a:tabLst/>
                      </a:pPr>
                      <a:r>
                        <a:rPr kumimoji="0" lang="fr-FR" sz="2400" b="1" u="none" strike="noStrike" cap="none" normalizeH="0" baseline="0" dirty="0">
                          <a:ln>
                            <a:noFill/>
                          </a:ln>
                          <a:solidFill>
                            <a:schemeClr val="tx1"/>
                          </a:solidFill>
                          <a:effectLst/>
                        </a:rPr>
                        <a:t>de </a:t>
                      </a:r>
                      <a:r>
                        <a:rPr kumimoji="0" lang="fr-FR" sz="2400" b="1" u="none" strike="noStrike" cap="none" normalizeH="0" baseline="0" dirty="0" err="1">
                          <a:ln>
                            <a:noFill/>
                          </a:ln>
                          <a:solidFill>
                            <a:schemeClr val="tx1"/>
                          </a:solidFill>
                          <a:effectLst/>
                        </a:rPr>
                        <a:t>métformine</a:t>
                      </a:r>
                      <a:r>
                        <a:rPr kumimoji="0" lang="fr-FR" sz="2400" b="1" u="none" strike="noStrike" cap="none" normalizeH="0" baseline="0" dirty="0">
                          <a:ln>
                            <a:noFill/>
                          </a:ln>
                          <a:solidFill>
                            <a:schemeClr val="tx1"/>
                          </a:solidFill>
                          <a:effectLst/>
                        </a:rPr>
                        <a:t> </a:t>
                      </a:r>
                      <a:endParaRPr kumimoji="0" lang="fr-FR" sz="2800" b="1"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3600" b="1" u="none" strike="noStrike" cap="none" normalizeH="0" baseline="0" dirty="0" err="1">
                          <a:ln>
                            <a:noFill/>
                          </a:ln>
                          <a:solidFill>
                            <a:srgbClr val="FF0000"/>
                          </a:solidFill>
                          <a:effectLst/>
                        </a:rPr>
                        <a:t>Stagid</a:t>
                      </a:r>
                      <a:endParaRPr kumimoji="0" lang="fr-FR" sz="4000" b="1" i="0" u="none" strike="noStrike" cap="none" normalizeH="0" baseline="0" dirty="0">
                        <a:ln>
                          <a:noFill/>
                        </a:ln>
                        <a:solidFill>
                          <a:srgbClr val="FF0000"/>
                        </a:solidFill>
                        <a:effectLst/>
                        <a:latin typeface="Arial"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a:ln>
                            <a:noFill/>
                          </a:ln>
                          <a:solidFill>
                            <a:schemeClr val="tx1"/>
                          </a:solidFill>
                          <a:effectLst/>
                        </a:rPr>
                        <a:t>700</a:t>
                      </a:r>
                      <a:endParaRPr kumimoji="0" lang="fr-FR" sz="2200" b="0" i="0" u="none" strike="noStrike" cap="none" normalizeH="0" baseline="0">
                        <a:ln>
                          <a:noFill/>
                        </a:ln>
                        <a:solidFill>
                          <a:schemeClr val="tx1"/>
                        </a:solidFill>
                        <a:effectLst/>
                        <a:latin typeface="Arial" charset="0"/>
                        <a:cs typeface="Arial" charset="0"/>
                      </a:endParaRPr>
                    </a:p>
                  </a:txBody>
                  <a:tcPr anchor="ctr" horzOverflow="overflow"/>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65000"/>
                        <a:buFontTx/>
                        <a:buNone/>
                        <a:tabLst/>
                      </a:pPr>
                      <a:endParaRPr kumimoji="0" lang="en-US" sz="3300" b="0" i="0" u="none" strike="noStrike" cap="none" normalizeH="0" baseline="0">
                        <a:ln>
                          <a:noFill/>
                        </a:ln>
                        <a:solidFill>
                          <a:schemeClr val="tx1"/>
                        </a:solidFill>
                        <a:effectLst>
                          <a:outerShdw blurRad="38100" dist="38100" dir="2700000" algn="tl">
                            <a:srgbClr val="000000"/>
                          </a:outerShdw>
                        </a:effectLst>
                        <a:latin typeface="Tahoma" pitchFamily="34" charset="0"/>
                        <a:cs typeface="Arial" charset="0"/>
                      </a:endParaRPr>
                    </a:p>
                  </a:txBody>
                  <a:tcPr anchor="ctr" horzOverflow="overflow"/>
                </a:tc>
                <a:tc>
                  <a:txBody>
                    <a:bodyPr/>
                    <a:lstStyle/>
                    <a:p>
                      <a:pPr marL="342900" marR="0" lvl="0" indent="-342900" algn="ctr" defTabSz="914400" rtl="1" eaLnBrk="1" fontAlgn="base" latinLnBrk="0" hangingPunct="1">
                        <a:lnSpc>
                          <a:spcPct val="100000"/>
                        </a:lnSpc>
                        <a:spcBef>
                          <a:spcPct val="0"/>
                        </a:spcBef>
                        <a:spcAft>
                          <a:spcPct val="0"/>
                        </a:spcAft>
                        <a:buClrTx/>
                        <a:buSzTx/>
                        <a:buFontTx/>
                        <a:buNone/>
                        <a:tabLst/>
                      </a:pPr>
                      <a:r>
                        <a:rPr kumimoji="0" lang="fr-FR" sz="1800" b="0" u="none" strike="noStrike" cap="none" normalizeH="0" baseline="0" dirty="0">
                          <a:ln>
                            <a:noFill/>
                          </a:ln>
                          <a:solidFill>
                            <a:schemeClr val="tx1"/>
                          </a:solidFill>
                          <a:effectLst/>
                        </a:rPr>
                        <a:t>2800</a:t>
                      </a:r>
                      <a:endParaRPr kumimoji="0" lang="fr-FR" sz="2200" b="0" i="0" u="none" strike="noStrike" cap="none" normalizeH="0" baseline="0" dirty="0">
                        <a:ln>
                          <a:noFill/>
                        </a:ln>
                        <a:solidFill>
                          <a:schemeClr val="tx1"/>
                        </a:solidFill>
                        <a:effectLst/>
                        <a:latin typeface="Arial" charset="0"/>
                        <a:cs typeface="Arial" charset="0"/>
                      </a:endParaRPr>
                    </a:p>
                  </a:txBody>
                  <a:tcPr anchor="ctr"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52144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5B161B1C-9AEE-40E8-8B93-1192380155B6}"/>
              </a:ext>
            </a:extLst>
          </p:cNvPr>
          <p:cNvSpPr txBox="1"/>
          <p:nvPr/>
        </p:nvSpPr>
        <p:spPr>
          <a:xfrm>
            <a:off x="570270" y="302359"/>
            <a:ext cx="10412362" cy="5693866"/>
          </a:xfrm>
          <a:prstGeom prst="rect">
            <a:avLst/>
          </a:prstGeom>
          <a:noFill/>
        </p:spPr>
        <p:txBody>
          <a:bodyPr wrap="square">
            <a:spAutoFit/>
          </a:bodyPr>
          <a:lstStyle/>
          <a:p>
            <a:r>
              <a:rPr lang="fr-FR" sz="2800" b="1" dirty="0">
                <a:solidFill>
                  <a:srgbClr val="FF0000"/>
                </a:solidFill>
              </a:rPr>
              <a:t>EFFETS SECONDAIRES</a:t>
            </a:r>
          </a:p>
          <a:p>
            <a:endParaRPr lang="fr-FR" sz="2800" dirty="0"/>
          </a:p>
          <a:p>
            <a:r>
              <a:rPr lang="fr-FR" sz="2800" b="1" dirty="0"/>
              <a:t>Troubles digestifs</a:t>
            </a:r>
            <a:r>
              <a:rPr lang="fr-FR" sz="2800" dirty="0"/>
              <a:t>:</a:t>
            </a:r>
          </a:p>
          <a:p>
            <a:r>
              <a:rPr lang="fr-FR" sz="2800" dirty="0"/>
              <a:t>pesanteur épigastrique , ballonnement abdominal, nausées/vomissements  , diarrhée, et inappétence. </a:t>
            </a:r>
          </a:p>
          <a:p>
            <a:r>
              <a:rPr lang="fr-FR" sz="2800" b="1" dirty="0"/>
              <a:t>Réactions  allergiques</a:t>
            </a:r>
          </a:p>
          <a:p>
            <a:r>
              <a:rPr lang="fr-FR" sz="2800" b="1" dirty="0"/>
              <a:t>Carence en vit B12</a:t>
            </a:r>
          </a:p>
          <a:p>
            <a:endParaRPr lang="fr-FR" sz="2800" dirty="0"/>
          </a:p>
          <a:p>
            <a:r>
              <a:rPr lang="fr-FR" sz="2800" b="1" dirty="0"/>
              <a:t>Acidose lactique :</a:t>
            </a:r>
          </a:p>
          <a:p>
            <a:r>
              <a:rPr lang="fr-FR" sz="2800" dirty="0"/>
              <a:t>-rare</a:t>
            </a:r>
          </a:p>
          <a:p>
            <a:r>
              <a:rPr lang="fr-FR" sz="2800" dirty="0"/>
              <a:t>-</a:t>
            </a:r>
            <a:r>
              <a:rPr lang="fr-FR" sz="2800" dirty="0">
                <a:solidFill>
                  <a:schemeClr val="accent1"/>
                </a:solidFill>
              </a:rPr>
              <a:t>non respect des contre-indications+++</a:t>
            </a:r>
          </a:p>
          <a:p>
            <a:r>
              <a:rPr lang="fr-FR" sz="2800" dirty="0"/>
              <a:t>rarement un surdosage.</a:t>
            </a:r>
          </a:p>
          <a:p>
            <a:r>
              <a:rPr lang="fr-FR" sz="2800" dirty="0"/>
              <a:t>pronostic très péjoratif.</a:t>
            </a:r>
            <a:endParaRPr lang="fr-FR" dirty="0"/>
          </a:p>
        </p:txBody>
      </p:sp>
    </p:spTree>
    <p:extLst>
      <p:ext uri="{BB962C8B-B14F-4D97-AF65-F5344CB8AC3E}">
        <p14:creationId xmlns:p14="http://schemas.microsoft.com/office/powerpoint/2010/main" val="4172775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23568" y="311456"/>
            <a:ext cx="10515600" cy="5833705"/>
          </a:xfrm>
        </p:spPr>
        <p:txBody>
          <a:bodyPr>
            <a:normAutofit fontScale="40000" lnSpcReduction="20000"/>
          </a:bodyPr>
          <a:lstStyle/>
          <a:p>
            <a:pPr marL="0" indent="0" algn="ctr">
              <a:spcBef>
                <a:spcPts val="0"/>
              </a:spcBef>
              <a:buNone/>
              <a:defRPr/>
            </a:pPr>
            <a:r>
              <a:rPr lang="fr-FR" sz="12000" b="1" dirty="0">
                <a:solidFill>
                  <a:srgbClr val="FF0000"/>
                </a:solidFill>
              </a:rPr>
              <a:t>Modalités des prescripti</a:t>
            </a:r>
            <a:r>
              <a:rPr lang="fr-FR" sz="13500" b="1" dirty="0">
                <a:solidFill>
                  <a:srgbClr val="FF0000"/>
                </a:solidFill>
              </a:rPr>
              <a:t>ons</a:t>
            </a:r>
          </a:p>
          <a:p>
            <a:pPr marL="0" indent="0" algn="ctr">
              <a:spcBef>
                <a:spcPts val="0"/>
              </a:spcBef>
              <a:buNone/>
              <a:defRPr/>
            </a:pPr>
            <a:endParaRPr lang="fr-FR" sz="3200" b="1" dirty="0">
              <a:solidFill>
                <a:srgbClr val="FF0000"/>
              </a:solidFill>
            </a:endParaRPr>
          </a:p>
          <a:p>
            <a:pPr algn="just">
              <a:lnSpc>
                <a:spcPct val="200000"/>
              </a:lnSpc>
              <a:spcBef>
                <a:spcPts val="0"/>
              </a:spcBef>
              <a:buFontTx/>
              <a:buChar char="-"/>
              <a:defRPr/>
            </a:pPr>
            <a:r>
              <a:rPr lang="fr-FR" sz="7400" dirty="0"/>
              <a:t>Progressives.</a:t>
            </a:r>
          </a:p>
          <a:p>
            <a:pPr algn="just">
              <a:lnSpc>
                <a:spcPct val="200000"/>
              </a:lnSpc>
              <a:spcBef>
                <a:spcPts val="0"/>
              </a:spcBef>
              <a:buFontTx/>
              <a:buChar char="-"/>
              <a:defRPr/>
            </a:pPr>
            <a:r>
              <a:rPr lang="fr-FR" sz="7400" dirty="0"/>
              <a:t> Au moment des repas.</a:t>
            </a:r>
          </a:p>
          <a:p>
            <a:pPr algn="just">
              <a:lnSpc>
                <a:spcPct val="200000"/>
              </a:lnSpc>
              <a:spcBef>
                <a:spcPts val="0"/>
              </a:spcBef>
              <a:buFontTx/>
              <a:buChar char="-"/>
              <a:defRPr/>
            </a:pPr>
            <a:r>
              <a:rPr lang="fr-FR" sz="7400" dirty="0"/>
              <a:t> Respect des contre indications.</a:t>
            </a:r>
          </a:p>
          <a:p>
            <a:pPr algn="just">
              <a:lnSpc>
                <a:spcPct val="200000"/>
              </a:lnSpc>
              <a:spcBef>
                <a:spcPts val="0"/>
              </a:spcBef>
              <a:buFontTx/>
              <a:buChar char="-"/>
              <a:defRPr/>
            </a:pPr>
            <a:r>
              <a:rPr lang="fr-FR" sz="7400" dirty="0"/>
              <a:t> Interrompre 48 h avant une anesthésie générale ou examens radiologiques utilisant les produits de contraste.</a:t>
            </a:r>
          </a:p>
          <a:p>
            <a:pPr marL="20638" indent="0" algn="just">
              <a:lnSpc>
                <a:spcPct val="200000"/>
              </a:lnSpc>
              <a:spcBef>
                <a:spcPts val="0"/>
              </a:spcBef>
              <a:buNone/>
              <a:defRPr/>
            </a:pPr>
            <a:r>
              <a:rPr lang="fr-FR" sz="7400" dirty="0"/>
              <a:t>- Reprendre après 48 à 72 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B56BD9B3-8D4C-452F-89BE-4E6EEF5C87D7}"/>
              </a:ext>
            </a:extLst>
          </p:cNvPr>
          <p:cNvSpPr txBox="1"/>
          <p:nvPr/>
        </p:nvSpPr>
        <p:spPr>
          <a:xfrm>
            <a:off x="353961" y="286941"/>
            <a:ext cx="11739716" cy="4832092"/>
          </a:xfrm>
          <a:prstGeom prst="rect">
            <a:avLst/>
          </a:prstGeom>
          <a:noFill/>
        </p:spPr>
        <p:txBody>
          <a:bodyPr wrap="square">
            <a:spAutoFit/>
          </a:bodyPr>
          <a:lstStyle/>
          <a:p>
            <a:pPr algn="ctr"/>
            <a:r>
              <a:rPr lang="fr-FR" sz="2800" b="1" u="sng" dirty="0">
                <a:solidFill>
                  <a:srgbClr val="FF0000"/>
                </a:solidFill>
              </a:rPr>
              <a:t>CONTRE-INDICATIONS : </a:t>
            </a:r>
          </a:p>
          <a:p>
            <a:r>
              <a:rPr lang="fr-FR" sz="2800" b="1" u="sng" dirty="0"/>
              <a:t>ABSOLUES</a:t>
            </a:r>
          </a:p>
          <a:p>
            <a:endParaRPr lang="fr-FR" sz="2800" dirty="0"/>
          </a:p>
          <a:p>
            <a:r>
              <a:rPr lang="fr-FR" sz="2800" dirty="0"/>
              <a:t> -insuffisance rénale, respiratoire, hépatique ou </a:t>
            </a:r>
          </a:p>
          <a:p>
            <a:r>
              <a:rPr lang="fr-FR" sz="2800" dirty="0"/>
              <a:t> cardiaque (devant tout état d’hypoxie ou d’anoxie)</a:t>
            </a:r>
          </a:p>
          <a:p>
            <a:r>
              <a:rPr lang="fr-FR" sz="2800" dirty="0"/>
              <a:t>   </a:t>
            </a:r>
          </a:p>
          <a:p>
            <a:r>
              <a:rPr lang="fr-FR" sz="2800" b="1" u="sng" dirty="0"/>
              <a:t>RELATIVES</a:t>
            </a:r>
          </a:p>
          <a:p>
            <a:r>
              <a:rPr lang="fr-FR" sz="2800" dirty="0"/>
              <a:t>  -Cétose  diabétique  </a:t>
            </a:r>
          </a:p>
          <a:p>
            <a:r>
              <a:rPr lang="fr-FR" sz="2800" dirty="0"/>
              <a:t> - Grossesse                                             </a:t>
            </a:r>
          </a:p>
          <a:p>
            <a:r>
              <a:rPr lang="fr-FR" sz="2800" dirty="0"/>
              <a:t> - Chirurgie avec anesthésie                                                </a:t>
            </a:r>
          </a:p>
          <a:p>
            <a:r>
              <a:rPr lang="fr-FR" sz="2800" dirty="0"/>
              <a:t>- Radio avec produit de contraste iodé: arrêt 48 à72h avant et après.</a:t>
            </a:r>
          </a:p>
        </p:txBody>
      </p:sp>
    </p:spTree>
    <p:extLst>
      <p:ext uri="{BB962C8B-B14F-4D97-AF65-F5344CB8AC3E}">
        <p14:creationId xmlns:p14="http://schemas.microsoft.com/office/powerpoint/2010/main" val="1463221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BF92C-77EB-4E8E-9503-A94C6F6F7B2A}"/>
              </a:ext>
            </a:extLst>
          </p:cNvPr>
          <p:cNvSpPr txBox="1"/>
          <p:nvPr/>
        </p:nvSpPr>
        <p:spPr>
          <a:xfrm>
            <a:off x="924232" y="613101"/>
            <a:ext cx="10756491" cy="4832092"/>
          </a:xfrm>
          <a:prstGeom prst="rect">
            <a:avLst/>
          </a:prstGeom>
          <a:noFill/>
        </p:spPr>
        <p:txBody>
          <a:bodyPr wrap="square">
            <a:spAutoFit/>
          </a:bodyPr>
          <a:lstStyle/>
          <a:p>
            <a:r>
              <a:rPr lang="fr-FR" sz="2800" b="1" dirty="0">
                <a:solidFill>
                  <a:srgbClr val="FF0000"/>
                </a:solidFill>
              </a:rPr>
              <a:t>INDICATIONS : </a:t>
            </a:r>
          </a:p>
          <a:p>
            <a:endParaRPr lang="fr-FR" sz="2800" dirty="0"/>
          </a:p>
          <a:p>
            <a:r>
              <a:rPr lang="fr-FR" sz="2800" dirty="0"/>
              <a:t>Diabète type 2 :</a:t>
            </a:r>
          </a:p>
          <a:p>
            <a:r>
              <a:rPr lang="fr-FR" sz="2800" dirty="0"/>
              <a:t>d’emblée en association avec les RHD(qq soit le poids).</a:t>
            </a:r>
          </a:p>
          <a:p>
            <a:r>
              <a:rPr lang="fr-FR" sz="2800" dirty="0"/>
              <a:t>En association avec les autres classes ou avec l’insuline.</a:t>
            </a:r>
          </a:p>
          <a:p>
            <a:r>
              <a:rPr lang="fr-FR" sz="2800" dirty="0"/>
              <a:t>   </a:t>
            </a:r>
          </a:p>
          <a:p>
            <a:endParaRPr lang="fr-FR" sz="2800" dirty="0"/>
          </a:p>
          <a:p>
            <a:r>
              <a:rPr lang="fr-FR" sz="2800" dirty="0"/>
              <a:t>Autres indications:</a:t>
            </a:r>
          </a:p>
          <a:p>
            <a:r>
              <a:rPr lang="fr-FR" sz="2800" dirty="0"/>
              <a:t>-Syndrome des OPK</a:t>
            </a:r>
          </a:p>
          <a:p>
            <a:r>
              <a:rPr lang="fr-FR" sz="2800" dirty="0"/>
              <a:t>-syndrome métabolique…….</a:t>
            </a:r>
          </a:p>
          <a:p>
            <a:r>
              <a:rPr lang="fr-FR" sz="2800" dirty="0"/>
              <a:t>-diabète type 01 (obèse ou pour↓ les besoins en insuline) </a:t>
            </a:r>
          </a:p>
        </p:txBody>
      </p:sp>
    </p:spTree>
    <p:extLst>
      <p:ext uri="{BB962C8B-B14F-4D97-AF65-F5344CB8AC3E}">
        <p14:creationId xmlns:p14="http://schemas.microsoft.com/office/powerpoint/2010/main" val="1947565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7ED4EA8-9874-48C7-AFBE-E9CFADF35C14}"/>
              </a:ext>
            </a:extLst>
          </p:cNvPr>
          <p:cNvSpPr txBox="1"/>
          <p:nvPr/>
        </p:nvSpPr>
        <p:spPr>
          <a:xfrm>
            <a:off x="228600" y="1657201"/>
            <a:ext cx="11734800" cy="3785652"/>
          </a:xfrm>
          <a:prstGeom prst="rect">
            <a:avLst/>
          </a:prstGeom>
          <a:noFill/>
        </p:spPr>
        <p:txBody>
          <a:bodyPr wrap="square">
            <a:spAutoFit/>
          </a:bodyPr>
          <a:lstStyle/>
          <a:p>
            <a:pPr marL="342900" indent="-342900">
              <a:buFont typeface="Wingdings" panose="05000000000000000000" pitchFamily="2" charset="2"/>
              <a:buChar char="§"/>
            </a:pPr>
            <a:r>
              <a:rPr lang="fr-FR" sz="2400" dirty="0"/>
              <a:t>Activateurs des récepteurs nucléaires PPAR γ.</a:t>
            </a:r>
          </a:p>
          <a:p>
            <a:r>
              <a:rPr lang="fr-FR" sz="2400" dirty="0"/>
              <a:t>Les récepteurs PPAR (Peroxysome </a:t>
            </a:r>
            <a:r>
              <a:rPr lang="fr-FR" sz="2400" dirty="0" err="1"/>
              <a:t>Proliferator</a:t>
            </a:r>
            <a:r>
              <a:rPr lang="fr-FR" sz="2400" dirty="0"/>
              <a:t> </a:t>
            </a:r>
            <a:r>
              <a:rPr lang="fr-FR" sz="2400" dirty="0" err="1"/>
              <a:t>Activated</a:t>
            </a:r>
            <a:r>
              <a:rPr lang="fr-FR" sz="2400" dirty="0"/>
              <a:t> </a:t>
            </a:r>
            <a:r>
              <a:rPr lang="fr-FR" sz="2400" dirty="0" err="1"/>
              <a:t>Receptor</a:t>
            </a:r>
            <a:r>
              <a:rPr lang="fr-FR" sz="2400" dirty="0"/>
              <a:t>) sont des facteurs de transcription.</a:t>
            </a:r>
          </a:p>
          <a:p>
            <a:endParaRPr lang="fr-FR" sz="2400" dirty="0"/>
          </a:p>
          <a:p>
            <a:pPr marL="342900" indent="-342900">
              <a:buFont typeface="Wingdings" panose="05000000000000000000" pitchFamily="2" charset="2"/>
              <a:buChar char="§"/>
            </a:pPr>
            <a:r>
              <a:rPr lang="fr-FR" sz="2400" dirty="0"/>
              <a:t>GTZ agissent essentiellement sur le métabolisme lipidique: différenciation des pré-adipocytes en adipocytes matures, métaboliquement plus actifs et sensibles à l’insuline.</a:t>
            </a:r>
          </a:p>
          <a:p>
            <a:endParaRPr lang="fr-FR" sz="2400" dirty="0"/>
          </a:p>
          <a:p>
            <a:r>
              <a:rPr lang="fr-FR" sz="2400" dirty="0"/>
              <a:t> </a:t>
            </a:r>
          </a:p>
          <a:p>
            <a:pPr marL="342900" indent="-342900">
              <a:buFont typeface="Wingdings" panose="05000000000000000000" pitchFamily="2" charset="2"/>
              <a:buChar char="§"/>
            </a:pPr>
            <a:r>
              <a:rPr lang="fr-FR" sz="2400" dirty="0"/>
              <a:t>Ils baissent la glycémie en réduisant l’insulino-résistance au niveau du tissu adipeux, du muscle squelettique et du foie</a:t>
            </a:r>
          </a:p>
        </p:txBody>
      </p:sp>
      <p:sp>
        <p:nvSpPr>
          <p:cNvPr id="5" name="ZoneTexte 4">
            <a:extLst>
              <a:ext uri="{FF2B5EF4-FFF2-40B4-BE49-F238E27FC236}">
                <a16:creationId xmlns:a16="http://schemas.microsoft.com/office/drawing/2014/main" id="{B5B51A10-2D1B-4859-89E8-A3C2D50E50E7}"/>
              </a:ext>
            </a:extLst>
          </p:cNvPr>
          <p:cNvSpPr txBox="1"/>
          <p:nvPr/>
        </p:nvSpPr>
        <p:spPr>
          <a:xfrm>
            <a:off x="1879600" y="220395"/>
            <a:ext cx="7853680" cy="830997"/>
          </a:xfrm>
          <a:prstGeom prst="rect">
            <a:avLst/>
          </a:prstGeom>
          <a:noFill/>
        </p:spPr>
        <p:txBody>
          <a:bodyPr wrap="square">
            <a:spAutoFit/>
          </a:bodyPr>
          <a:lstStyle/>
          <a:p>
            <a:pPr algn="ctr" eaLnBrk="1" hangingPunct="1">
              <a:buFont typeface="Wingdings 2" pitchFamily="18" charset="2"/>
              <a:buNone/>
              <a:defRPr/>
            </a:pPr>
            <a:r>
              <a:rPr lang="fr-FR" sz="2400" b="1" dirty="0">
                <a:solidFill>
                  <a:srgbClr val="FF0000"/>
                </a:solidFill>
              </a:rPr>
              <a:t>LES GLITAZONES</a:t>
            </a:r>
          </a:p>
          <a:p>
            <a:pPr algn="ctr" eaLnBrk="1" hangingPunct="1">
              <a:buFont typeface="Wingdings 2" pitchFamily="18" charset="2"/>
              <a:buNone/>
              <a:defRPr/>
            </a:pPr>
            <a:r>
              <a:rPr lang="fr-FR" sz="2400" b="1" dirty="0">
                <a:solidFill>
                  <a:srgbClr val="FF0000"/>
                </a:solidFill>
              </a:rPr>
              <a:t>(THIAZOLIDINEDIONES)</a:t>
            </a:r>
          </a:p>
        </p:txBody>
      </p:sp>
    </p:spTree>
    <p:extLst>
      <p:ext uri="{BB962C8B-B14F-4D97-AF65-F5344CB8AC3E}">
        <p14:creationId xmlns:p14="http://schemas.microsoft.com/office/powerpoint/2010/main" val="27758795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ChangeArrowheads="1"/>
          </p:cNvSpPr>
          <p:nvPr/>
        </p:nvSpPr>
        <p:spPr bwMode="auto">
          <a:xfrm>
            <a:off x="2611438" y="2849563"/>
            <a:ext cx="7188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3600" b="1"/>
              <a:t>V- Les inhibiteurs des </a:t>
            </a:r>
            <a:r>
              <a:rPr lang="fr-FR" altLang="fr-FR" sz="3600" b="1">
                <a:sym typeface="Symbol" panose="05050102010706020507" pitchFamily="18" charset="2"/>
              </a:rPr>
              <a:t>-glucosidases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809751" y="1196975"/>
            <a:ext cx="8588375" cy="5632450"/>
          </a:xfrm>
          <a:prstGeom prst="rect">
            <a:avLst/>
          </a:prstGeom>
          <a:noFill/>
        </p:spPr>
        <p:txBody>
          <a:bodyPr rtlCol="1">
            <a:spAutoFit/>
          </a:bodyPr>
          <a:lstStyle/>
          <a:p>
            <a:pPr indent="446088" algn="just">
              <a:defRPr/>
            </a:pPr>
            <a:r>
              <a:rPr lang="fr-FR" sz="2400" dirty="0">
                <a:sym typeface="Symbol"/>
              </a:rPr>
              <a:t>1</a:t>
            </a:r>
            <a:r>
              <a:rPr lang="fr-FR" sz="2400" baseline="30000" dirty="0">
                <a:sym typeface="Symbol"/>
              </a:rPr>
              <a:t>er</a:t>
            </a:r>
            <a:r>
              <a:rPr lang="fr-FR" sz="2400" dirty="0">
                <a:sym typeface="Symbol"/>
              </a:rPr>
              <a:t> représentant de cette classe; isolé en 1970</a:t>
            </a:r>
          </a:p>
          <a:p>
            <a:pPr indent="446088" algn="just">
              <a:defRPr/>
            </a:pPr>
            <a:endParaRPr lang="fr-FR" sz="2400" dirty="0">
              <a:sym typeface="Symbol"/>
            </a:endParaRPr>
          </a:p>
          <a:p>
            <a:pPr algn="just">
              <a:defRPr/>
            </a:pPr>
            <a:r>
              <a:rPr lang="fr-FR" sz="2400" b="1" dirty="0">
                <a:sym typeface="Symbol"/>
              </a:rPr>
              <a:t>Mécanisme d’action</a:t>
            </a:r>
            <a:endParaRPr lang="fr-FR" sz="2400" dirty="0">
              <a:sym typeface="Symbol"/>
            </a:endParaRPr>
          </a:p>
          <a:p>
            <a:pPr algn="just">
              <a:defRPr/>
            </a:pPr>
            <a:r>
              <a:rPr lang="fr-FR" sz="2400" dirty="0">
                <a:sym typeface="Symbol"/>
              </a:rPr>
              <a:t>Les IAG agissent en inhibant l’action des enzymes intestinales -</a:t>
            </a:r>
            <a:r>
              <a:rPr lang="fr-FR" sz="2400" dirty="0" err="1">
                <a:sym typeface="Symbol"/>
              </a:rPr>
              <a:t>glucosidases</a:t>
            </a:r>
            <a:r>
              <a:rPr lang="fr-FR" sz="2400" dirty="0">
                <a:sym typeface="Symbol"/>
              </a:rPr>
              <a:t> (maltase, lactase et saccharase) entrainant une inhibition de l’absorption des sucres</a:t>
            </a:r>
          </a:p>
          <a:p>
            <a:pPr algn="just">
              <a:defRPr/>
            </a:pPr>
            <a:endParaRPr lang="fr-FR" sz="2400" dirty="0">
              <a:sym typeface="Symbol"/>
            </a:endParaRPr>
          </a:p>
          <a:p>
            <a:pPr algn="just">
              <a:defRPr/>
            </a:pPr>
            <a:r>
              <a:rPr lang="fr-FR" sz="2400" b="1" dirty="0">
                <a:sym typeface="Symbol"/>
              </a:rPr>
              <a:t>Pharmacocinétique</a:t>
            </a:r>
            <a:endParaRPr lang="fr-FR" sz="2400" dirty="0">
              <a:sym typeface="Symbol"/>
            </a:endParaRPr>
          </a:p>
          <a:p>
            <a:pPr indent="446088" algn="just">
              <a:defRPr/>
            </a:pPr>
            <a:r>
              <a:rPr lang="fr-FR" sz="2400" dirty="0">
                <a:sym typeface="Symbol"/>
              </a:rPr>
              <a:t>Faible absorption.</a:t>
            </a:r>
          </a:p>
          <a:p>
            <a:pPr indent="446088" algn="just">
              <a:defRPr/>
            </a:pPr>
            <a:r>
              <a:rPr lang="fr-FR" sz="2400" dirty="0">
                <a:sym typeface="Symbol"/>
              </a:rPr>
              <a:t>Métabolisés en métabolites inactifs.</a:t>
            </a:r>
          </a:p>
          <a:p>
            <a:pPr indent="446088" algn="just">
              <a:defRPr/>
            </a:pPr>
            <a:r>
              <a:rPr lang="fr-FR" sz="2400" dirty="0">
                <a:sym typeface="Symbol"/>
              </a:rPr>
              <a:t>Elimination : les selles</a:t>
            </a:r>
          </a:p>
          <a:p>
            <a:pPr indent="446088" algn="just">
              <a:defRPr/>
            </a:pPr>
            <a:endParaRPr lang="fr-FR" sz="2400" dirty="0">
              <a:sym typeface="Symbol"/>
            </a:endParaRPr>
          </a:p>
          <a:p>
            <a:pPr algn="just">
              <a:defRPr/>
            </a:pPr>
            <a:r>
              <a:rPr lang="fr-FR" sz="2400" b="1" dirty="0">
                <a:sym typeface="Symbol"/>
              </a:rPr>
              <a:t>Présentation et posologie</a:t>
            </a:r>
          </a:p>
          <a:p>
            <a:pPr indent="446088" algn="just">
              <a:defRPr/>
            </a:pPr>
            <a:r>
              <a:rPr lang="fr-FR" sz="2400" dirty="0">
                <a:sym typeface="Symbol"/>
              </a:rPr>
              <a:t>Nom commercial : </a:t>
            </a:r>
            <a:r>
              <a:rPr lang="fr-FR" sz="2400" dirty="0" err="1">
                <a:sym typeface="Symbol"/>
              </a:rPr>
              <a:t>Glucobay</a:t>
            </a:r>
            <a:r>
              <a:rPr lang="fr-FR" sz="2400" dirty="0">
                <a:sym typeface="Symbol"/>
              </a:rPr>
              <a:t> (</a:t>
            </a:r>
            <a:r>
              <a:rPr lang="fr-FR" sz="2400" dirty="0" err="1">
                <a:sym typeface="Symbol"/>
              </a:rPr>
              <a:t>acarbose</a:t>
            </a:r>
            <a:r>
              <a:rPr lang="fr-FR" sz="2400" dirty="0">
                <a:sym typeface="Symbol"/>
              </a:rPr>
              <a:t>).</a:t>
            </a:r>
          </a:p>
          <a:p>
            <a:pPr indent="446088" algn="just">
              <a:defRPr/>
            </a:pPr>
            <a:r>
              <a:rPr lang="fr-FR" sz="2400" dirty="0">
                <a:sym typeface="Symbol"/>
              </a:rPr>
              <a:t>Comprimés à 50 mg.</a:t>
            </a:r>
          </a:p>
        </p:txBody>
      </p:sp>
      <p:sp>
        <p:nvSpPr>
          <p:cNvPr id="83971" name="Rectangle 1"/>
          <p:cNvSpPr>
            <a:spLocks noChangeArrowheads="1"/>
          </p:cNvSpPr>
          <p:nvPr/>
        </p:nvSpPr>
        <p:spPr bwMode="auto">
          <a:xfrm>
            <a:off x="4987925" y="385764"/>
            <a:ext cx="192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 rtl="0" eaLnBrk="1" hangingPunct="1">
              <a:spcBef>
                <a:spcPct val="0"/>
              </a:spcBef>
              <a:buFontTx/>
              <a:buNone/>
            </a:pPr>
            <a:r>
              <a:rPr lang="fr-FR" altLang="fr-FR" sz="2800" b="1">
                <a:latin typeface="Arial" panose="020B0604020202020204" pitchFamily="34" charset="0"/>
                <a:sym typeface="Symbol" panose="05050102010706020507" pitchFamily="18" charset="2"/>
              </a:rPr>
              <a:t>Acarbose</a:t>
            </a:r>
            <a:r>
              <a:rPr lang="fr-FR" altLang="fr-FR" sz="2800">
                <a:latin typeface="Arial" panose="020B0604020202020204" pitchFamily="34" charset="0"/>
                <a:sym typeface="Symbol" panose="05050102010706020507" pitchFamily="18" charset="2"/>
              </a:rPr>
              <a: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spcBef>
                <a:spcPts val="0"/>
              </a:spcBef>
              <a:buFont typeface="Arial" charset="0"/>
              <a:buChar char="•"/>
              <a:defRPr/>
            </a:pPr>
            <a:r>
              <a:rPr lang="fr-FR" sz="2400" b="1" dirty="0">
                <a:sym typeface="Symbol"/>
              </a:rPr>
              <a:t>Effets indésirables</a:t>
            </a:r>
            <a:endParaRPr lang="fr-FR" sz="2400" dirty="0">
              <a:sym typeface="Symbol"/>
            </a:endParaRPr>
          </a:p>
          <a:p>
            <a:pPr indent="446088" algn="just">
              <a:spcBef>
                <a:spcPts val="0"/>
              </a:spcBef>
              <a:buFont typeface="Arial" charset="0"/>
              <a:buChar char="•"/>
              <a:defRPr/>
            </a:pPr>
            <a:r>
              <a:rPr lang="fr-FR" sz="2400" dirty="0">
                <a:sym typeface="Symbol"/>
              </a:rPr>
              <a:t>Troubles digestifs: météorisme, flatulence, diarrhées</a:t>
            </a:r>
          </a:p>
          <a:p>
            <a:pPr indent="446088" algn="just">
              <a:spcBef>
                <a:spcPts val="0"/>
              </a:spcBef>
              <a:buFont typeface="Arial" charset="0"/>
              <a:buChar char="•"/>
              <a:defRPr/>
            </a:pPr>
            <a:endParaRPr lang="fr-FR" sz="2400" dirty="0">
              <a:sym typeface="Symbol"/>
            </a:endParaRPr>
          </a:p>
          <a:p>
            <a:pPr algn="just">
              <a:spcBef>
                <a:spcPts val="0"/>
              </a:spcBef>
              <a:buFont typeface="Arial" charset="0"/>
              <a:buChar char="•"/>
              <a:defRPr/>
            </a:pPr>
            <a:r>
              <a:rPr lang="fr-FR" sz="2400" b="1" dirty="0">
                <a:sym typeface="Symbol"/>
              </a:rPr>
              <a:t>Contre indications </a:t>
            </a:r>
          </a:p>
          <a:p>
            <a:pPr indent="446088" algn="just">
              <a:spcBef>
                <a:spcPts val="0"/>
              </a:spcBef>
              <a:buFont typeface="Arial" charset="0"/>
              <a:buChar char="•"/>
              <a:defRPr/>
            </a:pPr>
            <a:r>
              <a:rPr lang="fr-FR" sz="2400" dirty="0">
                <a:sym typeface="Symbol"/>
              </a:rPr>
              <a:t>Grossesse allaitement</a:t>
            </a:r>
          </a:p>
          <a:p>
            <a:pPr indent="446088" algn="just">
              <a:spcBef>
                <a:spcPts val="0"/>
              </a:spcBef>
              <a:buFont typeface="Arial" charset="0"/>
              <a:buChar char="•"/>
              <a:defRPr/>
            </a:pPr>
            <a:r>
              <a:rPr lang="fr-FR" sz="2400" dirty="0">
                <a:sym typeface="Symbol"/>
              </a:rPr>
              <a:t>Affection chronique du tube digestif : </a:t>
            </a:r>
            <a:r>
              <a:rPr lang="fr-FR" sz="2400" dirty="0" err="1">
                <a:sym typeface="Symbol"/>
              </a:rPr>
              <a:t>gastroparésie</a:t>
            </a:r>
            <a:r>
              <a:rPr lang="fr-FR" sz="2400" dirty="0">
                <a:sym typeface="Symbol"/>
              </a:rPr>
              <a:t>.</a:t>
            </a:r>
          </a:p>
          <a:p>
            <a:pPr indent="446088" algn="just">
              <a:spcBef>
                <a:spcPts val="0"/>
              </a:spcBef>
              <a:buFont typeface="Arial" charset="0"/>
              <a:buChar char="•"/>
              <a:defRPr/>
            </a:pPr>
            <a:r>
              <a:rPr lang="fr-FR" sz="2400" dirty="0">
                <a:sym typeface="Symbol"/>
              </a:rPr>
              <a:t>IR sévère (CL </a:t>
            </a:r>
            <a:r>
              <a:rPr lang="fr-FR" sz="2400" dirty="0" err="1">
                <a:sym typeface="Symbol"/>
              </a:rPr>
              <a:t>créat</a:t>
            </a:r>
            <a:r>
              <a:rPr lang="fr-FR" sz="2400" dirty="0">
                <a:sym typeface="Symbol"/>
              </a:rPr>
              <a:t> &lt; 25 ml/mn)</a:t>
            </a:r>
          </a:p>
          <a:p>
            <a:pPr indent="446088" algn="just">
              <a:spcBef>
                <a:spcPts val="0"/>
              </a:spcBef>
              <a:buFont typeface="Arial" charset="0"/>
              <a:buChar char="•"/>
              <a:defRPr/>
            </a:pPr>
            <a:endParaRPr lang="fr-FR" sz="2400" dirty="0">
              <a:sym typeface="Symbol"/>
            </a:endParaRPr>
          </a:p>
          <a:p>
            <a:pPr algn="just">
              <a:spcBef>
                <a:spcPts val="0"/>
              </a:spcBef>
              <a:buFont typeface="Arial" charset="0"/>
              <a:buChar char="•"/>
              <a:defRPr/>
            </a:pPr>
            <a:r>
              <a:rPr lang="fr-FR" sz="2400" b="1" dirty="0">
                <a:sym typeface="Symbol"/>
              </a:rPr>
              <a:t>Modalités de prescription </a:t>
            </a:r>
          </a:p>
          <a:p>
            <a:pPr indent="446088" algn="just">
              <a:spcBef>
                <a:spcPts val="0"/>
              </a:spcBef>
              <a:buFont typeface="Arial" charset="0"/>
              <a:buChar char="•"/>
              <a:defRPr/>
            </a:pPr>
            <a:r>
              <a:rPr lang="fr-FR" sz="2400" dirty="0">
                <a:sym typeface="Symbol"/>
              </a:rPr>
              <a:t>Début : 50 mg puis augmentation progressive par palier de 25 mg par semaine jusqu’à la dose max </a:t>
            </a:r>
            <a:r>
              <a:rPr lang="fr-FR" sz="2400" dirty="0" err="1">
                <a:sym typeface="Symbol"/>
              </a:rPr>
              <a:t>3x100</a:t>
            </a:r>
            <a:r>
              <a:rPr lang="fr-FR" sz="2400" dirty="0">
                <a:sym typeface="Symbol"/>
              </a:rPr>
              <a:t> mg/j</a:t>
            </a:r>
            <a:endParaRPr lang="ar-LB" sz="2400" dirty="0"/>
          </a:p>
          <a:p>
            <a:pPr>
              <a:buFont typeface="Arial" charset="0"/>
              <a:buChar char="•"/>
              <a:defRPr/>
            </a:pPr>
            <a:endParaRPr lang="fr-FR" dirty="0"/>
          </a:p>
        </p:txBody>
      </p:sp>
      <p:sp>
        <p:nvSpPr>
          <p:cNvPr id="84995" name="Rectangle 5"/>
          <p:cNvSpPr>
            <a:spLocks noChangeArrowheads="1"/>
          </p:cNvSpPr>
          <p:nvPr/>
        </p:nvSpPr>
        <p:spPr bwMode="auto">
          <a:xfrm>
            <a:off x="4987925" y="385764"/>
            <a:ext cx="19240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just" rtl="0" eaLnBrk="1" hangingPunct="1">
              <a:spcBef>
                <a:spcPct val="0"/>
              </a:spcBef>
              <a:buFontTx/>
              <a:buNone/>
            </a:pPr>
            <a:r>
              <a:rPr lang="fr-FR" altLang="fr-FR" sz="2800" b="1">
                <a:latin typeface="Arial" panose="020B0604020202020204" pitchFamily="34" charset="0"/>
                <a:sym typeface="Symbol" panose="05050102010706020507" pitchFamily="18" charset="2"/>
              </a:rPr>
              <a:t>Acarbose</a:t>
            </a:r>
            <a:r>
              <a:rPr lang="fr-FR" altLang="fr-FR" sz="2800">
                <a:latin typeface="Arial" panose="020B0604020202020204" pitchFamily="34" charset="0"/>
                <a:sym typeface="Symbol" panose="05050102010706020507" pitchFamily="18" charset="2"/>
              </a:rPr>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2635250" y="2789239"/>
            <a:ext cx="55465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3600" b="1" dirty="0"/>
              <a:t>VI- les Inhibiteurs des SGLT2</a:t>
            </a:r>
            <a:endParaRPr lang="fr-FR" altLang="fr-FR" sz="3600" b="1" dirty="0">
              <a:sym typeface="Symbol" panose="05050102010706020507" pitchFamily="18" charset="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575E015-4248-4FEE-B9C9-A075F813658E}"/>
              </a:ext>
            </a:extLst>
          </p:cNvPr>
          <p:cNvSpPr txBox="1"/>
          <p:nvPr/>
        </p:nvSpPr>
        <p:spPr>
          <a:xfrm>
            <a:off x="2633057" y="0"/>
            <a:ext cx="6097384" cy="920252"/>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fr-FR" sz="4000" b="1" u="sng" dirty="0">
                <a:solidFill>
                  <a:srgbClr val="FF0000"/>
                </a:solidFill>
                <a:latin typeface="+mn-lt"/>
                <a:cs typeface="+mn-cs"/>
              </a:rPr>
              <a:t>I- Introduction</a:t>
            </a:r>
          </a:p>
        </p:txBody>
      </p:sp>
      <p:sp>
        <p:nvSpPr>
          <p:cNvPr id="5" name="ZoneTexte 4">
            <a:extLst>
              <a:ext uri="{FF2B5EF4-FFF2-40B4-BE49-F238E27FC236}">
                <a16:creationId xmlns:a16="http://schemas.microsoft.com/office/drawing/2014/main" id="{18903443-ABB9-412D-9F9E-4AF20D097BA2}"/>
              </a:ext>
            </a:extLst>
          </p:cNvPr>
          <p:cNvSpPr txBox="1"/>
          <p:nvPr/>
        </p:nvSpPr>
        <p:spPr>
          <a:xfrm>
            <a:off x="246490" y="1347905"/>
            <a:ext cx="11863347" cy="3894015"/>
          </a:xfrm>
          <a:prstGeom prst="rect">
            <a:avLst/>
          </a:prstGeom>
          <a:noFill/>
        </p:spPr>
        <p:txBody>
          <a:bodyPr wrap="square">
            <a:spAutoFit/>
          </a:bodyPr>
          <a:lstStyle/>
          <a:p>
            <a:pPr marL="457200" indent="-457200">
              <a:lnSpc>
                <a:spcPct val="200000"/>
              </a:lnSpc>
              <a:buFont typeface="Wingdings" panose="05000000000000000000" pitchFamily="2" charset="2"/>
              <a:buChar char="ü"/>
            </a:pPr>
            <a:r>
              <a:rPr lang="fr-FR" sz="3200" dirty="0">
                <a:latin typeface="+mn-lt"/>
                <a:cs typeface="+mn-cs"/>
              </a:rPr>
              <a:t>Les antidiabétiques oraux </a:t>
            </a:r>
            <a:r>
              <a:rPr lang="fr-FR" sz="3200" dirty="0"/>
              <a:t>(ADO)=</a:t>
            </a:r>
            <a:r>
              <a:rPr lang="fr-FR" sz="3200" dirty="0">
                <a:latin typeface="+mn-lt"/>
                <a:cs typeface="+mn-cs"/>
              </a:rPr>
              <a:t> des hypoglycémiants </a:t>
            </a:r>
            <a:r>
              <a:rPr lang="fr-FR" sz="3200" dirty="0"/>
              <a:t>(</a:t>
            </a:r>
            <a:r>
              <a:rPr lang="fr-FR" sz="3200" dirty="0">
                <a:latin typeface="+mn-lt"/>
                <a:cs typeface="+mn-cs"/>
              </a:rPr>
              <a:t> anti hyperglycémiants ) prescrits essentiellement dans le DS type 2</a:t>
            </a:r>
          </a:p>
          <a:p>
            <a:pPr marL="457200" indent="-457200">
              <a:lnSpc>
                <a:spcPct val="200000"/>
              </a:lnSpc>
              <a:buFont typeface="Wingdings" panose="05000000000000000000" pitchFamily="2" charset="2"/>
              <a:buChar char="ü"/>
            </a:pPr>
            <a:r>
              <a:rPr lang="fr-FR" sz="3200" dirty="0"/>
              <a:t>C</a:t>
            </a:r>
            <a:r>
              <a:rPr lang="fr-FR" sz="3200" dirty="0">
                <a:latin typeface="+mn-lt"/>
                <a:cs typeface="+mn-cs"/>
              </a:rPr>
              <a:t>ertains d’entre eux peuvent être associé à l’insuline dans le diabète sucré type 1.</a:t>
            </a:r>
            <a:endParaRPr lang="fr-FR" sz="3200" dirty="0"/>
          </a:p>
        </p:txBody>
      </p:sp>
    </p:spTree>
    <p:extLst>
      <p:ext uri="{BB962C8B-B14F-4D97-AF65-F5344CB8AC3E}">
        <p14:creationId xmlns:p14="http://schemas.microsoft.com/office/powerpoint/2010/main" val="1753587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AC9BB180-EB57-4E98-9445-11F8FAA8B09D}"/>
              </a:ext>
            </a:extLst>
          </p:cNvPr>
          <p:cNvSpPr txBox="1">
            <a:spLocks noGrp="1"/>
          </p:cNvSpPr>
          <p:nvPr>
            <p:ph type="title"/>
          </p:nvPr>
        </p:nvSpPr>
        <p:spPr>
          <a:xfrm>
            <a:off x="2362200" y="461407"/>
            <a:ext cx="10515600" cy="1133001"/>
          </a:xfrm>
        </p:spPr>
        <p:txBody>
          <a:bodyPr vert="horz" lIns="0" tIns="244220" rIns="0" bIns="0" rtlCol="0" anchor="ctr">
            <a:spAutoFit/>
          </a:bodyPr>
          <a:lstStyle/>
          <a:p>
            <a:pPr marL="4445">
              <a:defRPr/>
            </a:pPr>
            <a:r>
              <a:rPr sz="3200" b="1" dirty="0">
                <a:solidFill>
                  <a:srgbClr val="FF0000"/>
                </a:solidFill>
                <a:latin typeface="Comic Sans MS"/>
                <a:cs typeface="Comic Sans MS"/>
              </a:rPr>
              <a:t>Le rein…Cible potentiel chez</a:t>
            </a:r>
            <a:r>
              <a:rPr sz="3200" b="1" spc="-70" dirty="0">
                <a:solidFill>
                  <a:srgbClr val="FF0000"/>
                </a:solidFill>
                <a:latin typeface="Comic Sans MS"/>
                <a:cs typeface="Comic Sans MS"/>
              </a:rPr>
              <a:t> </a:t>
            </a:r>
            <a:r>
              <a:rPr sz="3200" b="1" dirty="0">
                <a:solidFill>
                  <a:srgbClr val="FF0000"/>
                </a:solidFill>
                <a:latin typeface="Comic Sans MS"/>
                <a:cs typeface="Comic Sans MS"/>
              </a:rPr>
              <a:t>le</a:t>
            </a:r>
            <a:br>
              <a:rPr sz="3200" dirty="0">
                <a:latin typeface="Comic Sans MS"/>
                <a:cs typeface="Comic Sans MS"/>
              </a:rPr>
            </a:br>
            <a:r>
              <a:rPr sz="3200" b="1" spc="-5" dirty="0">
                <a:solidFill>
                  <a:srgbClr val="FF0000"/>
                </a:solidFill>
                <a:latin typeface="Comic Sans MS"/>
                <a:cs typeface="Comic Sans MS"/>
              </a:rPr>
              <a:t>diabétique</a:t>
            </a:r>
            <a:endParaRPr sz="3200" dirty="0">
              <a:latin typeface="Comic Sans MS"/>
              <a:cs typeface="Comic Sans MS"/>
            </a:endParaRPr>
          </a:p>
        </p:txBody>
      </p:sp>
      <p:sp>
        <p:nvSpPr>
          <p:cNvPr id="99331" name="object 3">
            <a:extLst>
              <a:ext uri="{FF2B5EF4-FFF2-40B4-BE49-F238E27FC236}">
                <a16:creationId xmlns:a16="http://schemas.microsoft.com/office/drawing/2014/main" id="{1A52FB37-FCA9-4D91-A506-D0B0643F62F0}"/>
              </a:ext>
            </a:extLst>
          </p:cNvPr>
          <p:cNvSpPr>
            <a:spLocks noChangeArrowheads="1"/>
          </p:cNvSpPr>
          <p:nvPr/>
        </p:nvSpPr>
        <p:spPr bwMode="auto">
          <a:xfrm>
            <a:off x="5375920" y="1521394"/>
            <a:ext cx="1440160" cy="1108869"/>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p>
        </p:txBody>
      </p:sp>
      <p:sp>
        <p:nvSpPr>
          <p:cNvPr id="4" name="object 4">
            <a:extLst>
              <a:ext uri="{FF2B5EF4-FFF2-40B4-BE49-F238E27FC236}">
                <a16:creationId xmlns:a16="http://schemas.microsoft.com/office/drawing/2014/main" id="{063BE22E-A635-4429-9D0F-74BBA32D22CB}"/>
              </a:ext>
            </a:extLst>
          </p:cNvPr>
          <p:cNvSpPr txBox="1"/>
          <p:nvPr/>
        </p:nvSpPr>
        <p:spPr>
          <a:xfrm>
            <a:off x="1991544" y="4712623"/>
            <a:ext cx="3249612" cy="898525"/>
          </a:xfrm>
          <a:prstGeom prst="rect">
            <a:avLst/>
          </a:prstGeom>
          <a:solidFill>
            <a:srgbClr val="DCE6F1"/>
          </a:solidFill>
        </p:spPr>
        <p:txBody>
          <a:bodyPr lIns="0" tIns="36830" rIns="0" bIns="0">
            <a:spAutoFit/>
          </a:bodyPr>
          <a:lstStyle/>
          <a:p>
            <a:pPr algn="ctr">
              <a:spcBef>
                <a:spcPts val="290"/>
              </a:spcBef>
              <a:defRPr/>
            </a:pPr>
            <a:r>
              <a:rPr sz="2800" spc="-10" dirty="0">
                <a:solidFill>
                  <a:schemeClr val="tx2">
                    <a:lumMod val="10000"/>
                  </a:schemeClr>
                </a:solidFill>
                <a:latin typeface="Cambria"/>
                <a:cs typeface="Cambria"/>
              </a:rPr>
              <a:t>Néoglucogenèse</a:t>
            </a:r>
            <a:endParaRPr sz="2800" dirty="0">
              <a:solidFill>
                <a:schemeClr val="tx2">
                  <a:lumMod val="10000"/>
                </a:schemeClr>
              </a:solidFill>
              <a:latin typeface="Cambria"/>
              <a:cs typeface="Cambria"/>
            </a:endParaRPr>
          </a:p>
          <a:p>
            <a:pPr algn="ctr" eaLnBrk="1" hangingPunct="1">
              <a:defRPr/>
            </a:pPr>
            <a:r>
              <a:rPr sz="2800" spc="-5" dirty="0">
                <a:solidFill>
                  <a:schemeClr val="tx2">
                    <a:lumMod val="10000"/>
                  </a:schemeClr>
                </a:solidFill>
                <a:latin typeface="Cambria"/>
                <a:cs typeface="Cambria"/>
              </a:rPr>
              <a:t>15 à 55 g /</a:t>
            </a:r>
            <a:r>
              <a:rPr sz="2800" spc="-70" dirty="0">
                <a:solidFill>
                  <a:schemeClr val="tx2">
                    <a:lumMod val="10000"/>
                  </a:schemeClr>
                </a:solidFill>
                <a:latin typeface="Cambria"/>
                <a:cs typeface="Cambria"/>
              </a:rPr>
              <a:t> </a:t>
            </a:r>
            <a:r>
              <a:rPr sz="2800" spc="-10" dirty="0">
                <a:solidFill>
                  <a:schemeClr val="tx2">
                    <a:lumMod val="10000"/>
                  </a:schemeClr>
                </a:solidFill>
                <a:latin typeface="Cambria"/>
                <a:cs typeface="Cambria"/>
              </a:rPr>
              <a:t>jour</a:t>
            </a:r>
            <a:endParaRPr sz="2800" dirty="0">
              <a:solidFill>
                <a:schemeClr val="tx2">
                  <a:lumMod val="10000"/>
                </a:schemeClr>
              </a:solidFill>
              <a:latin typeface="Cambria"/>
              <a:cs typeface="Cambria"/>
            </a:endParaRPr>
          </a:p>
        </p:txBody>
      </p:sp>
      <p:sp>
        <p:nvSpPr>
          <p:cNvPr id="99333" name="object 5">
            <a:extLst>
              <a:ext uri="{FF2B5EF4-FFF2-40B4-BE49-F238E27FC236}">
                <a16:creationId xmlns:a16="http://schemas.microsoft.com/office/drawing/2014/main" id="{6B0B4E63-889A-4337-ACEE-7458EB0F1E58}"/>
              </a:ext>
            </a:extLst>
          </p:cNvPr>
          <p:cNvSpPr txBox="1">
            <a:spLocks noChangeArrowheads="1"/>
          </p:cNvSpPr>
          <p:nvPr/>
        </p:nvSpPr>
        <p:spPr bwMode="auto">
          <a:xfrm>
            <a:off x="6240463" y="4437063"/>
            <a:ext cx="3649662" cy="1981200"/>
          </a:xfrm>
          <a:prstGeom prst="rect">
            <a:avLst/>
          </a:prstGeom>
          <a:solidFill>
            <a:srgbClr val="DCE6F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6830" rIns="0" bIns="0">
            <a:spAutoFit/>
          </a:bodyPr>
          <a:lstStyle>
            <a:lvl1pPr marL="284163" indent="1588">
              <a:spcBef>
                <a:spcPct val="20000"/>
              </a:spcBef>
              <a:buClr>
                <a:schemeClr val="hlink"/>
              </a:buClr>
              <a:buFont typeface="Wingdings" panose="05000000000000000000" pitchFamily="2" charset="2"/>
              <a:buChar char="§"/>
              <a:tabLst>
                <a:tab pos="18700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18700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tabLst>
                <a:tab pos="18700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18700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tabLst>
                <a:tab pos="18700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tabLst>
                <a:tab pos="18700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tabLst>
                <a:tab pos="18700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tabLst>
                <a:tab pos="18700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tabLst>
                <a:tab pos="1870075" algn="l"/>
              </a:tabLst>
              <a:defRPr sz="2000">
                <a:solidFill>
                  <a:schemeClr val="tx1"/>
                </a:solidFill>
                <a:latin typeface="Arial" panose="020B0604020202020204" pitchFamily="34" charset="0"/>
                <a:cs typeface="Arial" panose="020B0604020202020204" pitchFamily="34" charset="0"/>
              </a:defRPr>
            </a:lvl9pPr>
          </a:lstStyle>
          <a:p>
            <a:pPr algn="ctr">
              <a:spcBef>
                <a:spcPts val="288"/>
              </a:spcBef>
              <a:buClrTx/>
              <a:buNone/>
            </a:pPr>
            <a:r>
              <a:rPr lang="fr-FR" altLang="fr-FR" sz="2800" dirty="0">
                <a:solidFill>
                  <a:srgbClr val="001D2C"/>
                </a:solidFill>
                <a:latin typeface="Cambria" panose="02040503050406030204" pitchFamily="18" charset="0"/>
              </a:rPr>
              <a:t>Filtration	+       Réabsorption  tubulaire du glucose</a:t>
            </a:r>
          </a:p>
          <a:p>
            <a:pPr algn="ctr">
              <a:spcBef>
                <a:spcPts val="25"/>
              </a:spcBef>
              <a:buClrTx/>
              <a:buNone/>
            </a:pPr>
            <a:r>
              <a:rPr lang="fr-FR" altLang="fr-FR" sz="2000" dirty="0">
                <a:solidFill>
                  <a:srgbClr val="001D2C"/>
                </a:solidFill>
                <a:latin typeface="Cambria" panose="02040503050406030204" pitchFamily="18" charset="0"/>
              </a:rPr>
              <a:t>( 180 g sont filtrés -</a:t>
            </a:r>
          </a:p>
          <a:p>
            <a:pPr algn="ctr" eaLnBrk="1" hangingPunct="1">
              <a:spcBef>
                <a:spcPct val="0"/>
              </a:spcBef>
              <a:buClrTx/>
              <a:buFontTx/>
              <a:buNone/>
            </a:pPr>
            <a:r>
              <a:rPr lang="fr-FR" altLang="fr-FR" sz="2000" dirty="0">
                <a:solidFill>
                  <a:srgbClr val="001D2C"/>
                </a:solidFill>
                <a:latin typeface="Cambria" panose="02040503050406030204" pitchFamily="18" charset="0"/>
              </a:rPr>
              <a:t>Réabsorption totale)</a:t>
            </a:r>
          </a:p>
        </p:txBody>
      </p:sp>
      <p:sp>
        <p:nvSpPr>
          <p:cNvPr id="99334" name="object 7">
            <a:extLst>
              <a:ext uri="{FF2B5EF4-FFF2-40B4-BE49-F238E27FC236}">
                <a16:creationId xmlns:a16="http://schemas.microsoft.com/office/drawing/2014/main" id="{B4204D94-613A-4CC6-8822-FA803DD0DF3D}"/>
              </a:ext>
            </a:extLst>
          </p:cNvPr>
          <p:cNvSpPr>
            <a:spLocks/>
          </p:cNvSpPr>
          <p:nvPr/>
        </p:nvSpPr>
        <p:spPr bwMode="auto">
          <a:xfrm>
            <a:off x="6600056" y="2740591"/>
            <a:ext cx="1805222" cy="1586145"/>
          </a:xfrm>
          <a:custGeom>
            <a:avLst/>
            <a:gdLst>
              <a:gd name="T0" fmla="*/ 1227959 w 1535429"/>
              <a:gd name="T1" fmla="*/ 1206402 h 1340485"/>
              <a:gd name="T2" fmla="*/ 1212776 w 1535429"/>
              <a:gd name="T3" fmla="*/ 1206573 h 1340485"/>
              <a:gd name="T4" fmla="*/ 1199312 w 1535429"/>
              <a:gd name="T5" fmla="*/ 1212352 h 1340485"/>
              <a:gd name="T6" fmla="*/ 1189000 w 1535429"/>
              <a:gd name="T7" fmla="*/ 1222760 h 1340485"/>
              <a:gd name="T8" fmla="*/ 1183272 w 1535429"/>
              <a:gd name="T9" fmla="*/ 1236820 h 1340485"/>
              <a:gd name="T10" fmla="*/ 1183442 w 1535429"/>
              <a:gd name="T11" fmla="*/ 1251996 h 1340485"/>
              <a:gd name="T12" fmla="*/ 1189224 w 1535429"/>
              <a:gd name="T13" fmla="*/ 1265456 h 1340485"/>
              <a:gd name="T14" fmla="*/ 1199635 w 1535429"/>
              <a:gd name="T15" fmla="*/ 1275765 h 1340485"/>
              <a:gd name="T16" fmla="*/ 1213699 w 1535429"/>
              <a:gd name="T17" fmla="*/ 1281492 h 1340485"/>
              <a:gd name="T18" fmla="*/ 1538738 w 1535429"/>
              <a:gd name="T19" fmla="*/ 1342964 h 1340485"/>
              <a:gd name="T20" fmla="*/ 1531641 w 1535429"/>
              <a:gd name="T21" fmla="*/ 1322092 h 1340485"/>
              <a:gd name="T22" fmla="*/ 1456491 w 1535429"/>
              <a:gd name="T23" fmla="*/ 1322092 h 1340485"/>
              <a:gd name="T24" fmla="*/ 1349829 w 1535429"/>
              <a:gd name="T25" fmla="*/ 1229493 h 1340485"/>
              <a:gd name="T26" fmla="*/ 1227959 w 1535429"/>
              <a:gd name="T27" fmla="*/ 1206402 h 1340485"/>
              <a:gd name="T28" fmla="*/ 1349829 w 1535429"/>
              <a:gd name="T29" fmla="*/ 1229493 h 1340485"/>
              <a:gd name="T30" fmla="*/ 1456491 w 1535429"/>
              <a:gd name="T31" fmla="*/ 1322092 h 1340485"/>
              <a:gd name="T32" fmla="*/ 1470851 w 1535429"/>
              <a:gd name="T33" fmla="*/ 1305547 h 1340485"/>
              <a:gd name="T34" fmla="*/ 1445285 w 1535429"/>
              <a:gd name="T35" fmla="*/ 1305547 h 1340485"/>
              <a:gd name="T36" fmla="*/ 1424241 w 1535429"/>
              <a:gd name="T37" fmla="*/ 1243593 h 1340485"/>
              <a:gd name="T38" fmla="*/ 1349829 w 1535429"/>
              <a:gd name="T39" fmla="*/ 1229493 h 1340485"/>
              <a:gd name="T40" fmla="*/ 1398856 w 1535429"/>
              <a:gd name="T41" fmla="*/ 1004033 h 1340485"/>
              <a:gd name="T42" fmla="*/ 1383795 w 1535429"/>
              <a:gd name="T43" fmla="*/ 1005951 h 1340485"/>
              <a:gd name="T44" fmla="*/ 1370675 w 1535429"/>
              <a:gd name="T45" fmla="*/ 1013616 h 1340485"/>
              <a:gd name="T46" fmla="*/ 1361814 w 1535429"/>
              <a:gd name="T47" fmla="*/ 1025279 h 1340485"/>
              <a:gd name="T48" fmla="*/ 1357993 w 1535429"/>
              <a:gd name="T49" fmla="*/ 1039400 h 1340485"/>
              <a:gd name="T50" fmla="*/ 1359986 w 1535429"/>
              <a:gd name="T51" fmla="*/ 1054441 h 1340485"/>
              <a:gd name="T52" fmla="*/ 1399868 w 1535429"/>
              <a:gd name="T53" fmla="*/ 1171844 h 1340485"/>
              <a:gd name="T54" fmla="*/ 1506525 w 1535429"/>
              <a:gd name="T55" fmla="*/ 1264438 h 1340485"/>
              <a:gd name="T56" fmla="*/ 1456491 w 1535429"/>
              <a:gd name="T57" fmla="*/ 1322092 h 1340485"/>
              <a:gd name="T58" fmla="*/ 1531641 w 1535429"/>
              <a:gd name="T59" fmla="*/ 1322092 h 1340485"/>
              <a:gd name="T60" fmla="*/ 1432302 w 1535429"/>
              <a:gd name="T61" fmla="*/ 1029878 h 1340485"/>
              <a:gd name="T62" fmla="*/ 1424684 w 1535429"/>
              <a:gd name="T63" fmla="*/ 1016760 h 1340485"/>
              <a:gd name="T64" fmla="*/ 1413013 w 1535429"/>
              <a:gd name="T65" fmla="*/ 1007891 h 1340485"/>
              <a:gd name="T66" fmla="*/ 1398856 w 1535429"/>
              <a:gd name="T67" fmla="*/ 1004033 h 1340485"/>
              <a:gd name="T68" fmla="*/ 1424241 w 1535429"/>
              <a:gd name="T69" fmla="*/ 1243593 h 1340485"/>
              <a:gd name="T70" fmla="*/ 1445285 w 1535429"/>
              <a:gd name="T71" fmla="*/ 1305547 h 1340485"/>
              <a:gd name="T72" fmla="*/ 1488574 w 1535429"/>
              <a:gd name="T73" fmla="*/ 1255784 h 1340485"/>
              <a:gd name="T74" fmla="*/ 1424241 w 1535429"/>
              <a:gd name="T75" fmla="*/ 1243593 h 1340485"/>
              <a:gd name="T76" fmla="*/ 1399868 w 1535429"/>
              <a:gd name="T77" fmla="*/ 1171844 h 1340485"/>
              <a:gd name="T78" fmla="*/ 1424241 w 1535429"/>
              <a:gd name="T79" fmla="*/ 1243593 h 1340485"/>
              <a:gd name="T80" fmla="*/ 1488574 w 1535429"/>
              <a:gd name="T81" fmla="*/ 1255784 h 1340485"/>
              <a:gd name="T82" fmla="*/ 1445285 w 1535429"/>
              <a:gd name="T83" fmla="*/ 1305547 h 1340485"/>
              <a:gd name="T84" fmla="*/ 1470851 w 1535429"/>
              <a:gd name="T85" fmla="*/ 1305547 h 1340485"/>
              <a:gd name="T86" fmla="*/ 1506525 w 1535429"/>
              <a:gd name="T87" fmla="*/ 1264438 h 1340485"/>
              <a:gd name="T88" fmla="*/ 1399868 w 1535429"/>
              <a:gd name="T89" fmla="*/ 1171844 h 1340485"/>
              <a:gd name="T90" fmla="*/ 50034 w 1535429"/>
              <a:gd name="T91" fmla="*/ 0 h 1340485"/>
              <a:gd name="T92" fmla="*/ 0 w 1535429"/>
              <a:gd name="T93" fmla="*/ 57654 h 1340485"/>
              <a:gd name="T94" fmla="*/ 1349829 w 1535429"/>
              <a:gd name="T95" fmla="*/ 1229493 h 1340485"/>
              <a:gd name="T96" fmla="*/ 1424241 w 1535429"/>
              <a:gd name="T97" fmla="*/ 1243593 h 1340485"/>
              <a:gd name="T98" fmla="*/ 1399868 w 1535429"/>
              <a:gd name="T99" fmla="*/ 1171844 h 1340485"/>
              <a:gd name="T100" fmla="*/ 50034 w 1535429"/>
              <a:gd name="T101" fmla="*/ 0 h 134048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35429" h="1340485">
                <a:moveTo>
                  <a:pt x="1224914" y="1203833"/>
                </a:moveTo>
                <a:lnTo>
                  <a:pt x="1209770" y="1204003"/>
                </a:lnTo>
                <a:lnTo>
                  <a:pt x="1196339" y="1209770"/>
                </a:lnTo>
                <a:lnTo>
                  <a:pt x="1186052" y="1220156"/>
                </a:lnTo>
                <a:lnTo>
                  <a:pt x="1180338" y="1234186"/>
                </a:lnTo>
                <a:lnTo>
                  <a:pt x="1180508" y="1249330"/>
                </a:lnTo>
                <a:lnTo>
                  <a:pt x="1186275" y="1262761"/>
                </a:lnTo>
                <a:lnTo>
                  <a:pt x="1196661" y="1273048"/>
                </a:lnTo>
                <a:lnTo>
                  <a:pt x="1210690" y="1278763"/>
                </a:lnTo>
                <a:lnTo>
                  <a:pt x="1534922" y="1340104"/>
                </a:lnTo>
                <a:lnTo>
                  <a:pt x="1527843" y="1319276"/>
                </a:lnTo>
                <a:lnTo>
                  <a:pt x="1452879" y="1319276"/>
                </a:lnTo>
                <a:lnTo>
                  <a:pt x="1346482" y="1226875"/>
                </a:lnTo>
                <a:lnTo>
                  <a:pt x="1224914" y="1203833"/>
                </a:lnTo>
                <a:close/>
              </a:path>
              <a:path w="1535429" h="1340485">
                <a:moveTo>
                  <a:pt x="1346482" y="1226875"/>
                </a:moveTo>
                <a:lnTo>
                  <a:pt x="1452879" y="1319276"/>
                </a:lnTo>
                <a:lnTo>
                  <a:pt x="1467203" y="1302766"/>
                </a:lnTo>
                <a:lnTo>
                  <a:pt x="1441703" y="1302766"/>
                </a:lnTo>
                <a:lnTo>
                  <a:pt x="1420710" y="1240945"/>
                </a:lnTo>
                <a:lnTo>
                  <a:pt x="1346482" y="1226875"/>
                </a:lnTo>
                <a:close/>
              </a:path>
              <a:path w="1535429" h="1340485">
                <a:moveTo>
                  <a:pt x="1395388" y="1001895"/>
                </a:moveTo>
                <a:lnTo>
                  <a:pt x="1380363" y="1003808"/>
                </a:lnTo>
                <a:lnTo>
                  <a:pt x="1367276" y="1011457"/>
                </a:lnTo>
                <a:lnTo>
                  <a:pt x="1358439" y="1023096"/>
                </a:lnTo>
                <a:lnTo>
                  <a:pt x="1354627" y="1037187"/>
                </a:lnTo>
                <a:lnTo>
                  <a:pt x="1356614" y="1052195"/>
                </a:lnTo>
                <a:lnTo>
                  <a:pt x="1396397" y="1169348"/>
                </a:lnTo>
                <a:lnTo>
                  <a:pt x="1502790" y="1261745"/>
                </a:lnTo>
                <a:lnTo>
                  <a:pt x="1452879" y="1319276"/>
                </a:lnTo>
                <a:lnTo>
                  <a:pt x="1527843" y="1319276"/>
                </a:lnTo>
                <a:lnTo>
                  <a:pt x="1428750" y="1027684"/>
                </a:lnTo>
                <a:lnTo>
                  <a:pt x="1421153" y="1014595"/>
                </a:lnTo>
                <a:lnTo>
                  <a:pt x="1409509" y="1005744"/>
                </a:lnTo>
                <a:lnTo>
                  <a:pt x="1395388" y="1001895"/>
                </a:lnTo>
                <a:close/>
              </a:path>
              <a:path w="1535429" h="1340485">
                <a:moveTo>
                  <a:pt x="1420710" y="1240945"/>
                </a:moveTo>
                <a:lnTo>
                  <a:pt x="1441703" y="1302766"/>
                </a:lnTo>
                <a:lnTo>
                  <a:pt x="1484884" y="1253109"/>
                </a:lnTo>
                <a:lnTo>
                  <a:pt x="1420710" y="1240945"/>
                </a:lnTo>
                <a:close/>
              </a:path>
              <a:path w="1535429" h="1340485">
                <a:moveTo>
                  <a:pt x="1396397" y="1169348"/>
                </a:moveTo>
                <a:lnTo>
                  <a:pt x="1420710" y="1240945"/>
                </a:lnTo>
                <a:lnTo>
                  <a:pt x="1484884" y="1253109"/>
                </a:lnTo>
                <a:lnTo>
                  <a:pt x="1441703" y="1302766"/>
                </a:lnTo>
                <a:lnTo>
                  <a:pt x="1467203" y="1302766"/>
                </a:lnTo>
                <a:lnTo>
                  <a:pt x="1502790" y="1261745"/>
                </a:lnTo>
                <a:lnTo>
                  <a:pt x="1396397" y="1169348"/>
                </a:lnTo>
                <a:close/>
              </a:path>
              <a:path w="1535429" h="1340485">
                <a:moveTo>
                  <a:pt x="49911" y="0"/>
                </a:moveTo>
                <a:lnTo>
                  <a:pt x="0" y="57531"/>
                </a:lnTo>
                <a:lnTo>
                  <a:pt x="1346482" y="1226875"/>
                </a:lnTo>
                <a:lnTo>
                  <a:pt x="1420710" y="1240945"/>
                </a:lnTo>
                <a:lnTo>
                  <a:pt x="1396397" y="1169348"/>
                </a:lnTo>
                <a:lnTo>
                  <a:pt x="49911"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8" name="object 8">
            <a:extLst>
              <a:ext uri="{FF2B5EF4-FFF2-40B4-BE49-F238E27FC236}">
                <a16:creationId xmlns:a16="http://schemas.microsoft.com/office/drawing/2014/main" id="{B498ACB2-2679-4862-8F48-5DF661D0D635}"/>
              </a:ext>
            </a:extLst>
          </p:cNvPr>
          <p:cNvSpPr txBox="1"/>
          <p:nvPr/>
        </p:nvSpPr>
        <p:spPr>
          <a:xfrm>
            <a:off x="3882002" y="1857139"/>
            <a:ext cx="1228948" cy="430887"/>
          </a:xfrm>
          <a:prstGeom prst="rect">
            <a:avLst/>
          </a:prstGeom>
        </p:spPr>
        <p:txBody>
          <a:bodyPr wrap="square" lIns="0" tIns="0" rIns="0" bIns="0">
            <a:spAutoFit/>
          </a:bodyPr>
          <a:lstStyle/>
          <a:p>
            <a:pPr marL="12700">
              <a:defRPr/>
            </a:pPr>
            <a:r>
              <a:rPr lang="fr-FR" sz="2800" b="1" spc="-15" dirty="0">
                <a:latin typeface="Calibri"/>
                <a:cs typeface="Calibri"/>
              </a:rPr>
              <a:t>R</a:t>
            </a:r>
            <a:r>
              <a:rPr sz="2800" b="1" dirty="0" err="1">
                <a:latin typeface="Calibri"/>
                <a:cs typeface="Calibri"/>
              </a:rPr>
              <a:t>ein</a:t>
            </a:r>
            <a:endParaRPr sz="2800" b="1" dirty="0">
              <a:latin typeface="Calibri"/>
              <a:cs typeface="Calibri"/>
            </a:endParaRPr>
          </a:p>
        </p:txBody>
      </p:sp>
      <p:sp>
        <p:nvSpPr>
          <p:cNvPr id="99336" name="object 6">
            <a:extLst>
              <a:ext uri="{FF2B5EF4-FFF2-40B4-BE49-F238E27FC236}">
                <a16:creationId xmlns:a16="http://schemas.microsoft.com/office/drawing/2014/main" id="{B0639A7E-5B59-4D29-B14B-20E5ABE5506B}"/>
              </a:ext>
            </a:extLst>
          </p:cNvPr>
          <p:cNvSpPr>
            <a:spLocks/>
          </p:cNvSpPr>
          <p:nvPr/>
        </p:nvSpPr>
        <p:spPr bwMode="auto">
          <a:xfrm>
            <a:off x="3786723" y="2714112"/>
            <a:ext cx="1896730" cy="1855864"/>
          </a:xfrm>
          <a:custGeom>
            <a:avLst/>
            <a:gdLst>
              <a:gd name="T0" fmla="*/ 139631 w 1537335"/>
              <a:gd name="T1" fmla="*/ 1004160 h 1340485"/>
              <a:gd name="T2" fmla="*/ 125558 w 1537335"/>
              <a:gd name="T3" fmla="*/ 1008018 h 1340485"/>
              <a:gd name="T4" fmla="*/ 113934 w 1537335"/>
              <a:gd name="T5" fmla="*/ 1016887 h 1340485"/>
              <a:gd name="T6" fmla="*/ 106293 w 1537335"/>
              <a:gd name="T7" fmla="*/ 1030005 h 1340485"/>
              <a:gd name="T8" fmla="*/ 0 w 1537335"/>
              <a:gd name="T9" fmla="*/ 1342964 h 1340485"/>
              <a:gd name="T10" fmla="*/ 110410 w 1537335"/>
              <a:gd name="T11" fmla="*/ 1322092 h 1340485"/>
              <a:gd name="T12" fmla="*/ 82066 w 1537335"/>
              <a:gd name="T13" fmla="*/ 1322092 h 1340485"/>
              <a:gd name="T14" fmla="*/ 32092 w 1537335"/>
              <a:gd name="T15" fmla="*/ 1264438 h 1340485"/>
              <a:gd name="T16" fmla="*/ 138532 w 1537335"/>
              <a:gd name="T17" fmla="*/ 1171841 h 1340485"/>
              <a:gd name="T18" fmla="*/ 178340 w 1537335"/>
              <a:gd name="T19" fmla="*/ 1054568 h 1340485"/>
              <a:gd name="T20" fmla="*/ 180270 w 1537335"/>
              <a:gd name="T21" fmla="*/ 1039528 h 1340485"/>
              <a:gd name="T22" fmla="*/ 176469 w 1537335"/>
              <a:gd name="T23" fmla="*/ 1025406 h 1340485"/>
              <a:gd name="T24" fmla="*/ 167675 w 1537335"/>
              <a:gd name="T25" fmla="*/ 1013743 h 1340485"/>
              <a:gd name="T26" fmla="*/ 154620 w 1537335"/>
              <a:gd name="T27" fmla="*/ 1006078 h 1340485"/>
              <a:gd name="T28" fmla="*/ 139631 w 1537335"/>
              <a:gd name="T29" fmla="*/ 1004160 h 1340485"/>
              <a:gd name="T30" fmla="*/ 138532 w 1537335"/>
              <a:gd name="T31" fmla="*/ 1171841 h 1340485"/>
              <a:gd name="T32" fmla="*/ 32092 w 1537335"/>
              <a:gd name="T33" fmla="*/ 1264438 h 1340485"/>
              <a:gd name="T34" fmla="*/ 82066 w 1537335"/>
              <a:gd name="T35" fmla="*/ 1322092 h 1340485"/>
              <a:gd name="T36" fmla="*/ 100937 w 1537335"/>
              <a:gd name="T37" fmla="*/ 1305674 h 1340485"/>
              <a:gd name="T38" fmla="*/ 93103 w 1537335"/>
              <a:gd name="T39" fmla="*/ 1305674 h 1340485"/>
              <a:gd name="T40" fmla="*/ 49974 w 1537335"/>
              <a:gd name="T41" fmla="*/ 1255784 h 1340485"/>
              <a:gd name="T42" fmla="*/ 114158 w 1537335"/>
              <a:gd name="T43" fmla="*/ 1243646 h 1340485"/>
              <a:gd name="T44" fmla="*/ 138532 w 1537335"/>
              <a:gd name="T45" fmla="*/ 1171841 h 1340485"/>
              <a:gd name="T46" fmla="*/ 309750 w 1537335"/>
              <a:gd name="T47" fmla="*/ 1206657 h 1340485"/>
              <a:gd name="T48" fmla="*/ 188363 w 1537335"/>
              <a:gd name="T49" fmla="*/ 1229612 h 1340485"/>
              <a:gd name="T50" fmla="*/ 82066 w 1537335"/>
              <a:gd name="T51" fmla="*/ 1322092 h 1340485"/>
              <a:gd name="T52" fmla="*/ 110410 w 1537335"/>
              <a:gd name="T53" fmla="*/ 1322092 h 1340485"/>
              <a:gd name="T54" fmla="*/ 323829 w 1537335"/>
              <a:gd name="T55" fmla="*/ 1281747 h 1340485"/>
              <a:gd name="T56" fmla="*/ 354028 w 1537335"/>
              <a:gd name="T57" fmla="*/ 1252251 h 1340485"/>
              <a:gd name="T58" fmla="*/ 354272 w 1537335"/>
              <a:gd name="T59" fmla="*/ 1237075 h 1340485"/>
              <a:gd name="T60" fmla="*/ 348564 w 1537335"/>
              <a:gd name="T61" fmla="*/ 1223015 h 1340485"/>
              <a:gd name="T62" fmla="*/ 338289 w 1537335"/>
              <a:gd name="T63" fmla="*/ 1212606 h 1340485"/>
              <a:gd name="T64" fmla="*/ 324876 w 1537335"/>
              <a:gd name="T65" fmla="*/ 1206827 h 1340485"/>
              <a:gd name="T66" fmla="*/ 309750 w 1537335"/>
              <a:gd name="T67" fmla="*/ 1206657 h 1340485"/>
              <a:gd name="T68" fmla="*/ 114158 w 1537335"/>
              <a:gd name="T69" fmla="*/ 1243646 h 1340485"/>
              <a:gd name="T70" fmla="*/ 49974 w 1537335"/>
              <a:gd name="T71" fmla="*/ 1255784 h 1340485"/>
              <a:gd name="T72" fmla="*/ 93103 w 1537335"/>
              <a:gd name="T73" fmla="*/ 1305674 h 1340485"/>
              <a:gd name="T74" fmla="*/ 114158 w 1537335"/>
              <a:gd name="T75" fmla="*/ 1243646 h 1340485"/>
              <a:gd name="T76" fmla="*/ 188363 w 1537335"/>
              <a:gd name="T77" fmla="*/ 1229612 h 1340485"/>
              <a:gd name="T78" fmla="*/ 114158 w 1537335"/>
              <a:gd name="T79" fmla="*/ 1243646 h 1340485"/>
              <a:gd name="T80" fmla="*/ 93103 w 1537335"/>
              <a:gd name="T81" fmla="*/ 1305674 h 1340485"/>
              <a:gd name="T82" fmla="*/ 100937 w 1537335"/>
              <a:gd name="T83" fmla="*/ 1305674 h 1340485"/>
              <a:gd name="T84" fmla="*/ 188363 w 1537335"/>
              <a:gd name="T85" fmla="*/ 1229612 h 1340485"/>
              <a:gd name="T86" fmla="*/ 1485582 w 1537335"/>
              <a:gd name="T87" fmla="*/ 0 h 1340485"/>
              <a:gd name="T88" fmla="*/ 138532 w 1537335"/>
              <a:gd name="T89" fmla="*/ 1171841 h 1340485"/>
              <a:gd name="T90" fmla="*/ 114158 w 1537335"/>
              <a:gd name="T91" fmla="*/ 1243646 h 1340485"/>
              <a:gd name="T92" fmla="*/ 188363 w 1537335"/>
              <a:gd name="T93" fmla="*/ 1229612 h 1340485"/>
              <a:gd name="T94" fmla="*/ 1535431 w 1537335"/>
              <a:gd name="T95" fmla="*/ 57654 h 1340485"/>
              <a:gd name="T96" fmla="*/ 1485582 w 1537335"/>
              <a:gd name="T97" fmla="*/ 0 h 13404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37335" h="1340485">
                <a:moveTo>
                  <a:pt x="139805" y="1002022"/>
                </a:moveTo>
                <a:lnTo>
                  <a:pt x="125714" y="1005871"/>
                </a:lnTo>
                <a:lnTo>
                  <a:pt x="114075" y="1014722"/>
                </a:lnTo>
                <a:lnTo>
                  <a:pt x="106425" y="1027811"/>
                </a:lnTo>
                <a:lnTo>
                  <a:pt x="0" y="1340104"/>
                </a:lnTo>
                <a:lnTo>
                  <a:pt x="110548" y="1319276"/>
                </a:lnTo>
                <a:lnTo>
                  <a:pt x="82168" y="1319276"/>
                </a:lnTo>
                <a:lnTo>
                  <a:pt x="32131" y="1261745"/>
                </a:lnTo>
                <a:lnTo>
                  <a:pt x="138703" y="1169345"/>
                </a:lnTo>
                <a:lnTo>
                  <a:pt x="178562" y="1052322"/>
                </a:lnTo>
                <a:lnTo>
                  <a:pt x="180494" y="1037314"/>
                </a:lnTo>
                <a:lnTo>
                  <a:pt x="176688" y="1023223"/>
                </a:lnTo>
                <a:lnTo>
                  <a:pt x="167882" y="1011584"/>
                </a:lnTo>
                <a:lnTo>
                  <a:pt x="154812" y="1003935"/>
                </a:lnTo>
                <a:lnTo>
                  <a:pt x="139805" y="1002022"/>
                </a:lnTo>
                <a:close/>
              </a:path>
              <a:path w="1537335" h="1340485">
                <a:moveTo>
                  <a:pt x="138703" y="1169345"/>
                </a:moveTo>
                <a:lnTo>
                  <a:pt x="32131" y="1261745"/>
                </a:lnTo>
                <a:lnTo>
                  <a:pt x="82168" y="1319276"/>
                </a:lnTo>
                <a:lnTo>
                  <a:pt x="101063" y="1302893"/>
                </a:lnTo>
                <a:lnTo>
                  <a:pt x="93218" y="1302893"/>
                </a:lnTo>
                <a:lnTo>
                  <a:pt x="50037" y="1253109"/>
                </a:lnTo>
                <a:lnTo>
                  <a:pt x="114299" y="1240997"/>
                </a:lnTo>
                <a:lnTo>
                  <a:pt x="138703" y="1169345"/>
                </a:lnTo>
                <a:close/>
              </a:path>
              <a:path w="1537335" h="1340485">
                <a:moveTo>
                  <a:pt x="310134" y="1204087"/>
                </a:moveTo>
                <a:lnTo>
                  <a:pt x="188597" y="1226993"/>
                </a:lnTo>
                <a:lnTo>
                  <a:pt x="82168" y="1319276"/>
                </a:lnTo>
                <a:lnTo>
                  <a:pt x="110548" y="1319276"/>
                </a:lnTo>
                <a:lnTo>
                  <a:pt x="324231" y="1279017"/>
                </a:lnTo>
                <a:lnTo>
                  <a:pt x="354466" y="1249584"/>
                </a:lnTo>
                <a:lnTo>
                  <a:pt x="354711" y="1234440"/>
                </a:lnTo>
                <a:lnTo>
                  <a:pt x="348996" y="1220410"/>
                </a:lnTo>
                <a:lnTo>
                  <a:pt x="338709" y="1210024"/>
                </a:lnTo>
                <a:lnTo>
                  <a:pt x="325278" y="1204257"/>
                </a:lnTo>
                <a:lnTo>
                  <a:pt x="310134" y="1204087"/>
                </a:lnTo>
                <a:close/>
              </a:path>
              <a:path w="1537335" h="1340485">
                <a:moveTo>
                  <a:pt x="114299" y="1240997"/>
                </a:moveTo>
                <a:lnTo>
                  <a:pt x="50037" y="1253109"/>
                </a:lnTo>
                <a:lnTo>
                  <a:pt x="93218" y="1302893"/>
                </a:lnTo>
                <a:lnTo>
                  <a:pt x="114299" y="1240997"/>
                </a:lnTo>
                <a:close/>
              </a:path>
              <a:path w="1537335" h="1340485">
                <a:moveTo>
                  <a:pt x="188597" y="1226993"/>
                </a:moveTo>
                <a:lnTo>
                  <a:pt x="114299" y="1240997"/>
                </a:lnTo>
                <a:lnTo>
                  <a:pt x="93218" y="1302893"/>
                </a:lnTo>
                <a:lnTo>
                  <a:pt x="101063" y="1302893"/>
                </a:lnTo>
                <a:lnTo>
                  <a:pt x="188597" y="1226993"/>
                </a:lnTo>
                <a:close/>
              </a:path>
              <a:path w="1537335" h="1340485">
                <a:moveTo>
                  <a:pt x="1487424" y="0"/>
                </a:moveTo>
                <a:lnTo>
                  <a:pt x="138703" y="1169345"/>
                </a:lnTo>
                <a:lnTo>
                  <a:pt x="114299" y="1240997"/>
                </a:lnTo>
                <a:lnTo>
                  <a:pt x="188597" y="1226993"/>
                </a:lnTo>
                <a:lnTo>
                  <a:pt x="1537335" y="57531"/>
                </a:lnTo>
                <a:lnTo>
                  <a:pt x="148742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545" name="Rectangle 73">
            <a:extLst>
              <a:ext uri="{FF2B5EF4-FFF2-40B4-BE49-F238E27FC236}">
                <a16:creationId xmlns:a16="http://schemas.microsoft.com/office/drawing/2014/main" id="{8AB7A721-5E01-499C-AC26-EA43C85B743F}"/>
              </a:ext>
            </a:extLst>
          </p:cNvPr>
          <p:cNvSpPr>
            <a:spLocks noGrp="1" noChangeArrowheads="1"/>
          </p:cNvSpPr>
          <p:nvPr>
            <p:ph type="title"/>
            <p:custDataLst>
              <p:tags r:id="rId1"/>
            </p:custDataLst>
          </p:nvPr>
        </p:nvSpPr>
        <p:spPr bwMode="gray">
          <a:gradFill rotWithShape="1">
            <a:gsLst>
              <a:gs pos="0">
                <a:schemeClr val="accent1"/>
              </a:gs>
              <a:gs pos="100000">
                <a:schemeClr val="bg1"/>
              </a:gs>
            </a:gsLst>
            <a:lin ang="0" scaled="1"/>
          </a:gradFill>
        </p:spPr>
        <p:txBody>
          <a:bodyPr/>
          <a:lstStyle/>
          <a:p>
            <a:pPr algn="ctr" eaLnBrk="1" hangingPunct="1">
              <a:defRPr/>
            </a:pPr>
            <a:r>
              <a:rPr lang="fr-FR" b="1" dirty="0">
                <a:solidFill>
                  <a:srgbClr val="FF0000"/>
                </a:solidFill>
              </a:rPr>
              <a:t>Traitement du glucose par le rein</a:t>
            </a:r>
            <a:endParaRPr lang="en-US" b="1" dirty="0">
              <a:solidFill>
                <a:srgbClr val="FF0000"/>
              </a:solidFill>
            </a:endParaRPr>
          </a:p>
        </p:txBody>
      </p:sp>
      <p:sp>
        <p:nvSpPr>
          <p:cNvPr id="101379" name="Rectangle 3">
            <a:extLst>
              <a:ext uri="{FF2B5EF4-FFF2-40B4-BE49-F238E27FC236}">
                <a16:creationId xmlns:a16="http://schemas.microsoft.com/office/drawing/2014/main" id="{5D7058B0-C3B0-4A45-BE44-BAE034199C4B}"/>
              </a:ext>
            </a:extLst>
          </p:cNvPr>
          <p:cNvSpPr>
            <a:spLocks noChangeArrowheads="1"/>
          </p:cNvSpPr>
          <p:nvPr>
            <p:custDataLst>
              <p:tags r:id="rId2"/>
            </p:custDataLst>
          </p:nvPr>
        </p:nvSpPr>
        <p:spPr bwMode="auto">
          <a:xfrm>
            <a:off x="3575050" y="2349501"/>
            <a:ext cx="126523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89" tIns="45694" rIns="91389" bIns="45694"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ClrTx/>
              <a:buFontTx/>
              <a:buNone/>
            </a:pPr>
            <a:endParaRPr lang="en-US" altLang="fr-FR" sz="1800" b="1">
              <a:solidFill>
                <a:srgbClr val="80FF00"/>
              </a:solidFill>
              <a:latin typeface="Helvetica" panose="020B0604020202020204" pitchFamily="34" charset="0"/>
              <a:ea typeface="MS PGothic" panose="020B0600070205080204" pitchFamily="34" charset="-128"/>
            </a:endParaRPr>
          </a:p>
        </p:txBody>
      </p:sp>
      <p:sp>
        <p:nvSpPr>
          <p:cNvPr id="64518" name="Rectangle 6">
            <a:extLst>
              <a:ext uri="{FF2B5EF4-FFF2-40B4-BE49-F238E27FC236}">
                <a16:creationId xmlns:a16="http://schemas.microsoft.com/office/drawing/2014/main" id="{4946047C-5733-4BCB-8B04-BF6EC2D9DC0D}"/>
              </a:ext>
            </a:extLst>
          </p:cNvPr>
          <p:cNvSpPr>
            <a:spLocks noGrp="1" noChangeArrowheads="1"/>
          </p:cNvSpPr>
          <p:nvPr>
            <p:ph type="body" idx="1"/>
            <p:custDataLst>
              <p:tags r:id="rId3"/>
            </p:custDataLst>
          </p:nvPr>
        </p:nvSpPr>
        <p:spPr>
          <a:gradFill rotWithShape="1">
            <a:gsLst>
              <a:gs pos="0">
                <a:schemeClr val="bg1"/>
              </a:gs>
              <a:gs pos="50000">
                <a:schemeClr val="accent1"/>
              </a:gs>
              <a:gs pos="100000">
                <a:schemeClr val="bg1"/>
              </a:gs>
            </a:gsLst>
            <a:lin ang="5400000" scaled="1"/>
          </a:gradFill>
        </p:spPr>
        <p:txBody>
          <a:bodyPr/>
          <a:lstStyle/>
          <a:p>
            <a:pPr algn="ctr">
              <a:lnSpc>
                <a:spcPct val="90000"/>
              </a:lnSpc>
              <a:spcBef>
                <a:spcPct val="0"/>
              </a:spcBef>
              <a:buClrTx/>
              <a:buFontTx/>
              <a:buNone/>
              <a:defRPr/>
            </a:pPr>
            <a:r>
              <a:rPr lang="fr-FR" b="1"/>
              <a:t>(180 L/jour) (900 mg/L)=162 g/jour</a:t>
            </a:r>
            <a:endParaRPr lang="en-US" b="1"/>
          </a:p>
        </p:txBody>
      </p:sp>
      <p:pic>
        <p:nvPicPr>
          <p:cNvPr id="101381" name="Picture 2" descr="Nephron">
            <a:extLst>
              <a:ext uri="{FF2B5EF4-FFF2-40B4-BE49-F238E27FC236}">
                <a16:creationId xmlns:a16="http://schemas.microsoft.com/office/drawing/2014/main" id="{6DB1DFEF-FCFF-41E7-9363-47B320145A26}"/>
              </a:ext>
            </a:extLst>
          </p:cNvPr>
          <p:cNvPicPr>
            <a:picLocks noChangeAspect="1" noChangeArrowheads="1"/>
          </p:cNvPicPr>
          <p:nvPr>
            <p:custDataLst>
              <p:tags r:id="rId4"/>
            </p:custDataLst>
          </p:nvPr>
        </p:nvPicPr>
        <p:blipFill>
          <a:blip r:embed="rId14">
            <a:extLst>
              <a:ext uri="{28A0092B-C50C-407E-A947-70E740481C1C}">
                <a14:useLocalDpi xmlns:a14="http://schemas.microsoft.com/office/drawing/2010/main" val="0"/>
              </a:ext>
            </a:extLst>
          </a:blip>
          <a:srcRect/>
          <a:stretch>
            <a:fillRect/>
          </a:stretch>
        </p:blipFill>
        <p:spPr bwMode="auto">
          <a:xfrm>
            <a:off x="1914324" y="1125538"/>
            <a:ext cx="7377052" cy="547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2" name="Rectangle 10">
            <a:extLst>
              <a:ext uri="{FF2B5EF4-FFF2-40B4-BE49-F238E27FC236}">
                <a16:creationId xmlns:a16="http://schemas.microsoft.com/office/drawing/2014/main" id="{F62EB5D1-6B54-4F95-9BBC-11F380F90145}"/>
              </a:ext>
            </a:extLst>
          </p:cNvPr>
          <p:cNvSpPr>
            <a:spLocks noChangeArrowheads="1"/>
          </p:cNvSpPr>
          <p:nvPr>
            <p:custDataLst>
              <p:tags r:id="rId5"/>
            </p:custDataLst>
          </p:nvPr>
        </p:nvSpPr>
        <p:spPr bwMode="auto">
          <a:xfrm>
            <a:off x="3432175" y="2852738"/>
            <a:ext cx="1150938" cy="360362"/>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19050">
            <a:solidFill>
              <a:schemeClr val="accent1"/>
            </a:solidFill>
            <a:miter lim="800000"/>
            <a:headEnd/>
            <a:tailEnd/>
          </a:ln>
        </p:spPr>
        <p:txBody>
          <a:bodyPr lIns="91389" tIns="45694" rIns="91389" bIns="45694" anchor="ctr"/>
          <a:lstStyle/>
          <a:p>
            <a:pPr algn="ctr">
              <a:lnSpc>
                <a:spcPct val="90000"/>
              </a:lnSpc>
              <a:defRPr/>
            </a:pPr>
            <a:r>
              <a:rPr lang="en-US" b="1">
                <a:solidFill>
                  <a:srgbClr val="FFFFFF"/>
                </a:solidFill>
                <a:effectLst>
                  <a:outerShdw blurRad="38100" dist="38100" dir="2700000" algn="tl">
                    <a:srgbClr val="000000"/>
                  </a:outerShdw>
                </a:effectLst>
                <a:latin typeface="Helvetica" pitchFamily="34" charset="0"/>
                <a:ea typeface="ＭＳ Ｐゴシック" pitchFamily="34" charset="-128"/>
                <a:cs typeface="Arial" charset="0"/>
              </a:rPr>
              <a:t>Glucose</a:t>
            </a:r>
          </a:p>
        </p:txBody>
      </p:sp>
      <p:sp>
        <p:nvSpPr>
          <p:cNvPr id="14352" name="Rectangle 16">
            <a:extLst>
              <a:ext uri="{FF2B5EF4-FFF2-40B4-BE49-F238E27FC236}">
                <a16:creationId xmlns:a16="http://schemas.microsoft.com/office/drawing/2014/main" id="{3B6177A7-8CB9-4A92-84AA-243FA3361C6D}"/>
              </a:ext>
            </a:extLst>
          </p:cNvPr>
          <p:cNvSpPr>
            <a:spLocks noChangeArrowheads="1"/>
          </p:cNvSpPr>
          <p:nvPr/>
        </p:nvSpPr>
        <p:spPr bwMode="auto">
          <a:xfrm>
            <a:off x="4079875" y="3500439"/>
            <a:ext cx="1816100" cy="339725"/>
          </a:xfrm>
          <a:prstGeom prst="rect">
            <a:avLst/>
          </a:prstGeom>
          <a:noFill/>
          <a:ln w="9525">
            <a:noFill/>
            <a:miter lim="800000"/>
            <a:headEnd/>
            <a:tailEnd/>
          </a:ln>
          <a:effectLst/>
        </p:spPr>
        <p:txBody>
          <a:bodyPr>
            <a:spAutoFit/>
          </a:bodyPr>
          <a:lstStyle/>
          <a:p>
            <a:pPr>
              <a:lnSpc>
                <a:spcPct val="90000"/>
              </a:lnSpc>
              <a:defRPr/>
            </a:pPr>
            <a:r>
              <a:rPr lang="en-US" b="1">
                <a:solidFill>
                  <a:srgbClr val="FFFFFF"/>
                </a:solidFill>
                <a:effectLst>
                  <a:outerShdw blurRad="38100" dist="38100" dir="2700000" algn="tl">
                    <a:srgbClr val="000000"/>
                  </a:outerShdw>
                </a:effectLst>
                <a:latin typeface="Arial" charset="0"/>
                <a:cs typeface="Arial" charset="0"/>
              </a:rPr>
              <a:t>S1</a:t>
            </a:r>
          </a:p>
        </p:txBody>
      </p:sp>
      <p:sp>
        <p:nvSpPr>
          <p:cNvPr id="101384" name="Rectangle 9">
            <a:extLst>
              <a:ext uri="{FF2B5EF4-FFF2-40B4-BE49-F238E27FC236}">
                <a16:creationId xmlns:a16="http://schemas.microsoft.com/office/drawing/2014/main" id="{55CAB8F7-F2EC-4C2C-9847-309B216F8543}"/>
              </a:ext>
            </a:extLst>
          </p:cNvPr>
          <p:cNvSpPr>
            <a:spLocks noChangeArrowheads="1"/>
          </p:cNvSpPr>
          <p:nvPr>
            <p:custDataLst>
              <p:tags r:id="rId6"/>
            </p:custDataLst>
          </p:nvPr>
        </p:nvSpPr>
        <p:spPr bwMode="auto">
          <a:xfrm>
            <a:off x="3143251" y="4076701"/>
            <a:ext cx="10001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89" tIns="45694" rIns="91389" bIns="45694"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ClrTx/>
              <a:buFontTx/>
              <a:buNone/>
            </a:pPr>
            <a:r>
              <a:rPr lang="en-US" altLang="fr-FR" sz="2200" b="1">
                <a:solidFill>
                  <a:srgbClr val="80FF00"/>
                </a:solidFill>
                <a:latin typeface="Helvetica" panose="020B0604020202020204" pitchFamily="34" charset="0"/>
                <a:ea typeface="MS PGothic" panose="020B0600070205080204" pitchFamily="34" charset="-128"/>
              </a:rPr>
              <a:t>90 %</a:t>
            </a:r>
          </a:p>
        </p:txBody>
      </p:sp>
      <p:sp>
        <p:nvSpPr>
          <p:cNvPr id="64526" name="Freeform 14">
            <a:extLst>
              <a:ext uri="{FF2B5EF4-FFF2-40B4-BE49-F238E27FC236}">
                <a16:creationId xmlns:a16="http://schemas.microsoft.com/office/drawing/2014/main" id="{6664E551-A8DB-4365-9213-0358143DB7AB}"/>
              </a:ext>
            </a:extLst>
          </p:cNvPr>
          <p:cNvSpPr>
            <a:spLocks/>
          </p:cNvSpPr>
          <p:nvPr>
            <p:custDataLst>
              <p:tags r:id="rId7"/>
            </p:custDataLst>
          </p:nvPr>
        </p:nvSpPr>
        <p:spPr bwMode="auto">
          <a:xfrm>
            <a:off x="4008438" y="3860801"/>
            <a:ext cx="355600" cy="576263"/>
          </a:xfrm>
          <a:custGeom>
            <a:avLst/>
            <a:gdLst>
              <a:gd name="T0" fmla="*/ 2147483647 w 290"/>
              <a:gd name="T1" fmla="*/ 0 h 512"/>
              <a:gd name="T2" fmla="*/ 2147483647 w 290"/>
              <a:gd name="T3" fmla="*/ 2147483647 h 512"/>
              <a:gd name="T4" fmla="*/ 0 w 290"/>
              <a:gd name="T5" fmla="*/ 2147483647 h 512"/>
              <a:gd name="T6" fmla="*/ 0 60000 65536"/>
              <a:gd name="T7" fmla="*/ 0 60000 65536"/>
              <a:gd name="T8" fmla="*/ 0 60000 65536"/>
              <a:gd name="T9" fmla="*/ 0 w 290"/>
              <a:gd name="T10" fmla="*/ 0 h 512"/>
              <a:gd name="T11" fmla="*/ 290 w 290"/>
              <a:gd name="T12" fmla="*/ 512 h 512"/>
            </a:gdLst>
            <a:ahLst/>
            <a:cxnLst>
              <a:cxn ang="T6">
                <a:pos x="T0" y="T1"/>
              </a:cxn>
              <a:cxn ang="T7">
                <a:pos x="T2" y="T3"/>
              </a:cxn>
              <a:cxn ang="T8">
                <a:pos x="T4" y="T5"/>
              </a:cxn>
            </a:cxnLst>
            <a:rect l="T9" t="T10" r="T11" b="T12"/>
            <a:pathLst>
              <a:path w="290" h="512">
                <a:moveTo>
                  <a:pt x="276" y="0"/>
                </a:moveTo>
                <a:cubicBezTo>
                  <a:pt x="283" y="81"/>
                  <a:pt x="290" y="163"/>
                  <a:pt x="244" y="248"/>
                </a:cubicBezTo>
                <a:cubicBezTo>
                  <a:pt x="198" y="333"/>
                  <a:pt x="99" y="422"/>
                  <a:pt x="0" y="512"/>
                </a:cubicBezTo>
              </a:path>
            </a:pathLst>
          </a:custGeom>
          <a:noFill/>
          <a:ln w="57150">
            <a:solidFill>
              <a:schemeClr val="accent1"/>
            </a:solidFill>
            <a:round/>
            <a:headEnd/>
            <a:tailEnd type="stealth" w="med" len="sm"/>
          </a:ln>
          <a:effectLst>
            <a:outerShdw dist="17961" dir="2700000" algn="ctr" rotWithShape="0">
              <a:schemeClr val="tx1"/>
            </a:outerShdw>
          </a:effectLst>
        </p:spPr>
        <p:txBody>
          <a:bodyPr wrap="none" lIns="91389" tIns="45694" rIns="91389" bIns="45694" anchor="ctr"/>
          <a:lstStyle/>
          <a:p>
            <a:pPr algn="ctr">
              <a:defRPr/>
            </a:pPr>
            <a:endParaRPr lang="fr-FR">
              <a:effectLst>
                <a:outerShdw blurRad="38100" dist="38100" dir="2700000" algn="tl">
                  <a:srgbClr val="000000"/>
                </a:outerShdw>
              </a:effectLst>
              <a:latin typeface="Helvetica" pitchFamily="34" charset="0"/>
              <a:ea typeface="ＭＳ Ｐゴシック" pitchFamily="34" charset="-128"/>
              <a:cs typeface="Arial" charset="0"/>
            </a:endParaRPr>
          </a:p>
        </p:txBody>
      </p:sp>
      <p:sp>
        <p:nvSpPr>
          <p:cNvPr id="14356" name="Rectangle 20">
            <a:extLst>
              <a:ext uri="{FF2B5EF4-FFF2-40B4-BE49-F238E27FC236}">
                <a16:creationId xmlns:a16="http://schemas.microsoft.com/office/drawing/2014/main" id="{FF285010-7135-450F-BC53-3A277CC148E8}"/>
              </a:ext>
            </a:extLst>
          </p:cNvPr>
          <p:cNvSpPr>
            <a:spLocks noChangeArrowheads="1"/>
          </p:cNvSpPr>
          <p:nvPr/>
        </p:nvSpPr>
        <p:spPr bwMode="auto">
          <a:xfrm>
            <a:off x="5016500" y="4365626"/>
            <a:ext cx="463550" cy="366713"/>
          </a:xfrm>
          <a:prstGeom prst="rect">
            <a:avLst/>
          </a:prstGeom>
          <a:noFill/>
          <a:ln w="9525">
            <a:noFill/>
            <a:miter lim="800000"/>
            <a:headEnd/>
            <a:tailEnd/>
          </a:ln>
          <a:effectLst/>
        </p:spPr>
        <p:txBody>
          <a:bodyPr wrap="none">
            <a:spAutoFit/>
          </a:bodyPr>
          <a:lstStyle/>
          <a:p>
            <a:pPr eaLnBrk="1" hangingPunct="1">
              <a:defRPr/>
            </a:pPr>
            <a:r>
              <a:rPr lang="en-US" b="1">
                <a:solidFill>
                  <a:srgbClr val="FFFFFF"/>
                </a:solidFill>
                <a:effectLst>
                  <a:outerShdw blurRad="38100" dist="38100" dir="2700000" algn="tl">
                    <a:srgbClr val="000000"/>
                  </a:outerShdw>
                </a:effectLst>
                <a:latin typeface="Arial" charset="0"/>
                <a:cs typeface="Arial" charset="0"/>
              </a:rPr>
              <a:t>S3</a:t>
            </a:r>
            <a:endParaRPr lang="fr-FR" b="1">
              <a:solidFill>
                <a:srgbClr val="FFFFFF"/>
              </a:solidFill>
              <a:effectLst>
                <a:outerShdw blurRad="38100" dist="38100" dir="2700000" algn="tl">
                  <a:srgbClr val="000000"/>
                </a:outerShdw>
              </a:effectLst>
              <a:latin typeface="Arial" charset="0"/>
              <a:cs typeface="Arial" charset="0"/>
            </a:endParaRPr>
          </a:p>
        </p:txBody>
      </p:sp>
      <p:sp>
        <p:nvSpPr>
          <p:cNvPr id="64525" name="Freeform 13">
            <a:extLst>
              <a:ext uri="{FF2B5EF4-FFF2-40B4-BE49-F238E27FC236}">
                <a16:creationId xmlns:a16="http://schemas.microsoft.com/office/drawing/2014/main" id="{38FF7371-D8C1-4CDD-AC55-DADA0BE73FF7}"/>
              </a:ext>
            </a:extLst>
          </p:cNvPr>
          <p:cNvSpPr>
            <a:spLocks/>
          </p:cNvSpPr>
          <p:nvPr>
            <p:custDataLst>
              <p:tags r:id="rId8"/>
            </p:custDataLst>
          </p:nvPr>
        </p:nvSpPr>
        <p:spPr bwMode="auto">
          <a:xfrm>
            <a:off x="4656139" y="4652963"/>
            <a:ext cx="585787" cy="520700"/>
          </a:xfrm>
          <a:custGeom>
            <a:avLst/>
            <a:gdLst>
              <a:gd name="T0" fmla="*/ 2147483647 w 416"/>
              <a:gd name="T1" fmla="*/ 0 h 328"/>
              <a:gd name="T2" fmla="*/ 2147483647 w 416"/>
              <a:gd name="T3" fmla="*/ 2147483647 h 328"/>
              <a:gd name="T4" fmla="*/ 0 w 416"/>
              <a:gd name="T5" fmla="*/ 2147483647 h 328"/>
              <a:gd name="T6" fmla="*/ 0 60000 65536"/>
              <a:gd name="T7" fmla="*/ 0 60000 65536"/>
              <a:gd name="T8" fmla="*/ 0 60000 65536"/>
              <a:gd name="T9" fmla="*/ 0 w 416"/>
              <a:gd name="T10" fmla="*/ 0 h 328"/>
              <a:gd name="T11" fmla="*/ 416 w 416"/>
              <a:gd name="T12" fmla="*/ 328 h 328"/>
            </a:gdLst>
            <a:ahLst/>
            <a:cxnLst>
              <a:cxn ang="T6">
                <a:pos x="T0" y="T1"/>
              </a:cxn>
              <a:cxn ang="T7">
                <a:pos x="T2" y="T3"/>
              </a:cxn>
              <a:cxn ang="T8">
                <a:pos x="T4" y="T5"/>
              </a:cxn>
            </a:cxnLst>
            <a:rect l="T9" t="T10" r="T11" b="T12"/>
            <a:pathLst>
              <a:path w="416" h="328">
                <a:moveTo>
                  <a:pt x="416" y="0"/>
                </a:moveTo>
                <a:cubicBezTo>
                  <a:pt x="370" y="56"/>
                  <a:pt x="325" y="113"/>
                  <a:pt x="256" y="168"/>
                </a:cubicBezTo>
                <a:cubicBezTo>
                  <a:pt x="187" y="223"/>
                  <a:pt x="93" y="275"/>
                  <a:pt x="0" y="328"/>
                </a:cubicBezTo>
              </a:path>
            </a:pathLst>
          </a:custGeom>
          <a:noFill/>
          <a:ln w="57150">
            <a:solidFill>
              <a:schemeClr val="accent1"/>
            </a:solidFill>
            <a:round/>
            <a:headEnd/>
            <a:tailEnd type="stealth" w="med" len="sm"/>
          </a:ln>
          <a:effectLst>
            <a:outerShdw dist="17961" dir="2700000" algn="ctr" rotWithShape="0">
              <a:schemeClr val="tx1"/>
            </a:outerShdw>
          </a:effectLst>
        </p:spPr>
        <p:txBody>
          <a:bodyPr wrap="none" lIns="91389" tIns="45694" rIns="91389" bIns="45694" anchor="ctr"/>
          <a:lstStyle/>
          <a:p>
            <a:pPr algn="ctr">
              <a:defRPr/>
            </a:pPr>
            <a:endParaRPr lang="fr-FR">
              <a:effectLst>
                <a:outerShdw blurRad="38100" dist="38100" dir="2700000" algn="tl">
                  <a:srgbClr val="000000"/>
                </a:outerShdw>
              </a:effectLst>
              <a:latin typeface="Helvetica" pitchFamily="34" charset="0"/>
              <a:ea typeface="ＭＳ Ｐゴシック" pitchFamily="34" charset="-128"/>
              <a:cs typeface="Arial" charset="0"/>
            </a:endParaRPr>
          </a:p>
        </p:txBody>
      </p:sp>
      <p:sp>
        <p:nvSpPr>
          <p:cNvPr id="14358" name="Rectangle 22">
            <a:extLst>
              <a:ext uri="{FF2B5EF4-FFF2-40B4-BE49-F238E27FC236}">
                <a16:creationId xmlns:a16="http://schemas.microsoft.com/office/drawing/2014/main" id="{EE022FC5-41B7-4371-8309-F8AE04A5B4D8}"/>
              </a:ext>
            </a:extLst>
          </p:cNvPr>
          <p:cNvSpPr>
            <a:spLocks noChangeArrowheads="1"/>
          </p:cNvSpPr>
          <p:nvPr/>
        </p:nvSpPr>
        <p:spPr bwMode="auto">
          <a:xfrm>
            <a:off x="3935413" y="5084763"/>
            <a:ext cx="704850" cy="366712"/>
          </a:xfrm>
          <a:prstGeom prst="rect">
            <a:avLst/>
          </a:prstGeom>
          <a:noFill/>
          <a:ln w="9525">
            <a:noFill/>
            <a:miter lim="800000"/>
            <a:headEnd/>
            <a:tailEnd/>
          </a:ln>
          <a:effectLst/>
        </p:spPr>
        <p:txBody>
          <a:bodyPr wrap="none">
            <a:spAutoFit/>
          </a:bodyPr>
          <a:lstStyle/>
          <a:p>
            <a:pPr eaLnBrk="1" hangingPunct="1">
              <a:defRPr/>
            </a:pPr>
            <a:r>
              <a:rPr lang="en-US" b="1">
                <a:solidFill>
                  <a:srgbClr val="FFFF99"/>
                </a:solidFill>
                <a:effectLst>
                  <a:outerShdw blurRad="38100" dist="38100" dir="2700000" algn="tl">
                    <a:srgbClr val="000000"/>
                  </a:outerShdw>
                </a:effectLst>
                <a:latin typeface="Arial" charset="0"/>
                <a:cs typeface="Arial" charset="0"/>
              </a:rPr>
              <a:t>10 %</a:t>
            </a:r>
            <a:endParaRPr lang="fr-FR" b="1">
              <a:solidFill>
                <a:srgbClr val="FFFF99"/>
              </a:solidFill>
              <a:effectLst>
                <a:outerShdw blurRad="38100" dist="38100" dir="2700000" algn="tl">
                  <a:srgbClr val="000000"/>
                </a:outerShdw>
              </a:effectLst>
              <a:latin typeface="Arial" charset="0"/>
              <a:cs typeface="Arial" charset="0"/>
            </a:endParaRPr>
          </a:p>
        </p:txBody>
      </p:sp>
      <p:sp>
        <p:nvSpPr>
          <p:cNvPr id="101389" name="Rectangle 3">
            <a:extLst>
              <a:ext uri="{FF2B5EF4-FFF2-40B4-BE49-F238E27FC236}">
                <a16:creationId xmlns:a16="http://schemas.microsoft.com/office/drawing/2014/main" id="{491C0FEA-D3C6-4DB1-8F6A-BCB2D76A3A65}"/>
              </a:ext>
            </a:extLst>
          </p:cNvPr>
          <p:cNvSpPr>
            <a:spLocks noChangeArrowheads="1"/>
          </p:cNvSpPr>
          <p:nvPr>
            <p:custDataLst>
              <p:tags r:id="rId9"/>
            </p:custDataLst>
          </p:nvPr>
        </p:nvSpPr>
        <p:spPr bwMode="auto">
          <a:xfrm>
            <a:off x="4367214" y="3141663"/>
            <a:ext cx="1265237"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1389" tIns="45694" rIns="91389" bIns="45694"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buClrTx/>
              <a:buFontTx/>
              <a:buNone/>
            </a:pPr>
            <a:r>
              <a:rPr lang="en-US" altLang="fr-FR" sz="1800" b="1">
                <a:solidFill>
                  <a:srgbClr val="80FF00"/>
                </a:solidFill>
                <a:latin typeface="Helvetica" panose="020B0604020202020204" pitchFamily="34" charset="0"/>
                <a:ea typeface="MS PGothic" panose="020B0600070205080204" pitchFamily="34" charset="-128"/>
              </a:rPr>
              <a:t>SGLT2</a:t>
            </a:r>
          </a:p>
        </p:txBody>
      </p:sp>
      <p:sp>
        <p:nvSpPr>
          <p:cNvPr id="64514" name="Rectangle 2">
            <a:extLst>
              <a:ext uri="{FF2B5EF4-FFF2-40B4-BE49-F238E27FC236}">
                <a16:creationId xmlns:a16="http://schemas.microsoft.com/office/drawing/2014/main" id="{8A16FFC8-F199-4E44-A5F6-03D0CF5719C7}"/>
              </a:ext>
            </a:extLst>
          </p:cNvPr>
          <p:cNvSpPr>
            <a:spLocks noChangeArrowheads="1"/>
          </p:cNvSpPr>
          <p:nvPr>
            <p:custDataLst>
              <p:tags r:id="rId10"/>
            </p:custDataLst>
          </p:nvPr>
        </p:nvSpPr>
        <p:spPr bwMode="auto">
          <a:xfrm>
            <a:off x="5303838" y="3933826"/>
            <a:ext cx="946150" cy="415925"/>
          </a:xfrm>
          <a:prstGeom prst="rect">
            <a:avLst/>
          </a:prstGeom>
          <a:solidFill>
            <a:schemeClr val="bg1">
              <a:alpha val="52000"/>
            </a:schemeClr>
          </a:solidFill>
          <a:ln w="12700">
            <a:noFill/>
            <a:miter lim="800000"/>
            <a:headEnd/>
            <a:tailEnd/>
          </a:ln>
        </p:spPr>
        <p:txBody>
          <a:bodyPr lIns="91389" tIns="45694" rIns="91389" bIns="45694" anchor="ctr"/>
          <a:lstStyle/>
          <a:p>
            <a:pPr algn="ctr">
              <a:lnSpc>
                <a:spcPct val="90000"/>
              </a:lnSpc>
              <a:defRPr/>
            </a:pPr>
            <a:r>
              <a:rPr lang="en-US" sz="1600" b="1" dirty="0">
                <a:solidFill>
                  <a:srgbClr val="FFFF99"/>
                </a:solidFill>
                <a:effectLst>
                  <a:outerShdw blurRad="38100" dist="38100" dir="2700000" algn="tl">
                    <a:srgbClr val="000000"/>
                  </a:outerShdw>
                </a:effectLst>
                <a:latin typeface="Helvetica" pitchFamily="34" charset="0"/>
                <a:ea typeface="ＭＳ Ｐゴシック" pitchFamily="34" charset="-128"/>
                <a:cs typeface="Arial" charset="0"/>
              </a:rPr>
              <a:t>SGLT1</a:t>
            </a:r>
          </a:p>
        </p:txBody>
      </p:sp>
      <p:sp>
        <p:nvSpPr>
          <p:cNvPr id="64523" name="Rectangle 11">
            <a:extLst>
              <a:ext uri="{FF2B5EF4-FFF2-40B4-BE49-F238E27FC236}">
                <a16:creationId xmlns:a16="http://schemas.microsoft.com/office/drawing/2014/main" id="{6C01D162-99D5-469F-8B41-3FC59C595F3C}"/>
              </a:ext>
            </a:extLst>
          </p:cNvPr>
          <p:cNvSpPr>
            <a:spLocks noChangeArrowheads="1"/>
          </p:cNvSpPr>
          <p:nvPr>
            <p:custDataLst>
              <p:tags r:id="rId11"/>
            </p:custDataLst>
          </p:nvPr>
        </p:nvSpPr>
        <p:spPr bwMode="auto">
          <a:xfrm>
            <a:off x="6600826" y="5949950"/>
            <a:ext cx="2087563" cy="654050"/>
          </a:xfrm>
          <a:prstGeom prst="rect">
            <a:avLst/>
          </a:prstGeom>
          <a:gradFill rotWithShape="1">
            <a:gsLst>
              <a:gs pos="0">
                <a:srgbClr val="0000FF">
                  <a:gamma/>
                  <a:shade val="46275"/>
                  <a:invGamma/>
                </a:srgbClr>
              </a:gs>
              <a:gs pos="50000">
                <a:srgbClr val="0000FF"/>
              </a:gs>
              <a:gs pos="100000">
                <a:srgbClr val="0000FF">
                  <a:gamma/>
                  <a:shade val="46275"/>
                  <a:invGamma/>
                </a:srgbClr>
              </a:gs>
            </a:gsLst>
            <a:lin ang="5400000" scaled="1"/>
          </a:gradFill>
          <a:ln w="12700">
            <a:solidFill>
              <a:srgbClr val="0000FF"/>
            </a:solidFill>
            <a:miter lim="800000"/>
            <a:headEnd/>
            <a:tailEnd/>
          </a:ln>
        </p:spPr>
        <p:txBody>
          <a:bodyPr lIns="91389" tIns="45694" rIns="91389" bIns="45694" anchor="ctr"/>
          <a:lstStyle/>
          <a:p>
            <a:pPr algn="ctr">
              <a:lnSpc>
                <a:spcPct val="90000"/>
              </a:lnSpc>
              <a:defRPr/>
            </a:pPr>
            <a:r>
              <a:rPr lang="en-US" sz="2200" b="1">
                <a:solidFill>
                  <a:srgbClr val="FFFFFF"/>
                </a:solidFill>
                <a:effectLst>
                  <a:outerShdw blurRad="38100" dist="38100" dir="2700000" algn="tl">
                    <a:srgbClr val="000000"/>
                  </a:outerShdw>
                </a:effectLst>
                <a:latin typeface="Helvetica" pitchFamily="34" charset="0"/>
                <a:ea typeface="ＭＳ Ｐゴシック" pitchFamily="34" charset="-128"/>
                <a:cs typeface="Arial" charset="0"/>
              </a:rPr>
              <a:t>Aucun Glucose</a:t>
            </a:r>
          </a:p>
        </p:txBody>
      </p:sp>
      <p:sp>
        <p:nvSpPr>
          <p:cNvPr id="101392" name="Line 16">
            <a:extLst>
              <a:ext uri="{FF2B5EF4-FFF2-40B4-BE49-F238E27FC236}">
                <a16:creationId xmlns:a16="http://schemas.microsoft.com/office/drawing/2014/main" id="{8E670FB1-C9D4-47BD-B6D7-6B5E8D297B2D}"/>
              </a:ext>
            </a:extLst>
          </p:cNvPr>
          <p:cNvSpPr>
            <a:spLocks noChangeShapeType="1"/>
          </p:cNvSpPr>
          <p:nvPr>
            <p:custDataLst>
              <p:tags r:id="rId12"/>
            </p:custDataLst>
          </p:nvPr>
        </p:nvSpPr>
        <p:spPr bwMode="auto">
          <a:xfrm>
            <a:off x="4008438" y="2205038"/>
            <a:ext cx="0" cy="601662"/>
          </a:xfrm>
          <a:prstGeom prst="line">
            <a:avLst/>
          </a:prstGeom>
          <a:noFill/>
          <a:ln w="76200">
            <a:solidFill>
              <a:schemeClr val="folHlink"/>
            </a:solidFill>
            <a:round/>
            <a:headEnd/>
            <a:tailEnd type="stealth" w="med" len="sm"/>
          </a:ln>
          <a:effectLst>
            <a:outerShdw dist="1796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fr-FR"/>
          </a:p>
        </p:txBody>
      </p:sp>
      <p:sp>
        <p:nvSpPr>
          <p:cNvPr id="17" name="object 12">
            <a:extLst>
              <a:ext uri="{FF2B5EF4-FFF2-40B4-BE49-F238E27FC236}">
                <a16:creationId xmlns:a16="http://schemas.microsoft.com/office/drawing/2014/main" id="{0D29D79B-C795-4851-BBA2-B18C5E69B7F4}"/>
              </a:ext>
            </a:extLst>
          </p:cNvPr>
          <p:cNvSpPr txBox="1">
            <a:spLocks noChangeArrowheads="1"/>
          </p:cNvSpPr>
          <p:nvPr/>
        </p:nvSpPr>
        <p:spPr bwMode="auto">
          <a:xfrm>
            <a:off x="6600825" y="2430463"/>
            <a:ext cx="2736850" cy="6540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38735" rIns="0" bIns="0">
            <a:spAutoFit/>
          </a:bodyPr>
          <a:lstStyle>
            <a:lvl1pPr marL="444500" indent="-34290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ts val="300"/>
              </a:spcBef>
              <a:buClrTx/>
              <a:buNone/>
            </a:pPr>
            <a:r>
              <a:rPr lang="fr-FR" altLang="fr-FR" sz="2000" b="1">
                <a:solidFill>
                  <a:srgbClr val="001D2C"/>
                </a:solidFill>
                <a:latin typeface="Cambria" panose="02040503050406030204" pitchFamily="18" charset="0"/>
              </a:rPr>
              <a:t>Inhibiteurs du SGLT-2  Gliflozines Oral</a:t>
            </a:r>
            <a:endParaRPr lang="fr-FR" altLang="fr-FR" sz="2000">
              <a:solidFill>
                <a:srgbClr val="001D2C"/>
              </a:solidFill>
              <a:latin typeface="Cambria" panose="02040503050406030204" pitchFamily="18" charset="0"/>
            </a:endParaRPr>
          </a:p>
        </p:txBody>
      </p:sp>
      <p:sp>
        <p:nvSpPr>
          <p:cNvPr id="18" name="object 7">
            <a:extLst>
              <a:ext uri="{FF2B5EF4-FFF2-40B4-BE49-F238E27FC236}">
                <a16:creationId xmlns:a16="http://schemas.microsoft.com/office/drawing/2014/main" id="{98E3224A-85AE-4B54-BDB0-1A2ED6DF4EC8}"/>
              </a:ext>
            </a:extLst>
          </p:cNvPr>
          <p:cNvSpPr>
            <a:spLocks/>
          </p:cNvSpPr>
          <p:nvPr/>
        </p:nvSpPr>
        <p:spPr bwMode="auto">
          <a:xfrm>
            <a:off x="5421314" y="2806701"/>
            <a:ext cx="949325" cy="449263"/>
          </a:xfrm>
          <a:custGeom>
            <a:avLst/>
            <a:gdLst>
              <a:gd name="T0" fmla="*/ 231389 w 949960"/>
              <a:gd name="T1" fmla="*/ 124422 h 448944"/>
              <a:gd name="T2" fmla="*/ 217453 w 949960"/>
              <a:gd name="T3" fmla="*/ 128767 h 448944"/>
              <a:gd name="T4" fmla="*/ 205834 w 949960"/>
              <a:gd name="T5" fmla="*/ 138469 h 448944"/>
              <a:gd name="T6" fmla="*/ 0 w 949960"/>
              <a:gd name="T7" fmla="*/ 396575 h 448944"/>
              <a:gd name="T8" fmla="*/ 324974 w 949960"/>
              <a:gd name="T9" fmla="*/ 449520 h 448944"/>
              <a:gd name="T10" fmla="*/ 340093 w 949960"/>
              <a:gd name="T11" fmla="*/ 448902 h 448944"/>
              <a:gd name="T12" fmla="*/ 353334 w 949960"/>
              <a:gd name="T13" fmla="*/ 442759 h 448944"/>
              <a:gd name="T14" fmla="*/ 363296 w 949960"/>
              <a:gd name="T15" fmla="*/ 432106 h 448944"/>
              <a:gd name="T16" fmla="*/ 368574 w 949960"/>
              <a:gd name="T17" fmla="*/ 417957 h 448944"/>
              <a:gd name="T18" fmla="*/ 368110 w 949960"/>
              <a:gd name="T19" fmla="*/ 404975 h 448944"/>
              <a:gd name="T20" fmla="*/ 84032 w 949960"/>
              <a:gd name="T21" fmla="*/ 404975 h 448944"/>
              <a:gd name="T22" fmla="*/ 56782 w 949960"/>
              <a:gd name="T23" fmla="*/ 333704 h 448944"/>
              <a:gd name="T24" fmla="*/ 188015 w 949960"/>
              <a:gd name="T25" fmla="*/ 283011 h 448944"/>
              <a:gd name="T26" fmla="*/ 265278 w 949960"/>
              <a:gd name="T27" fmla="*/ 186196 h 448944"/>
              <a:gd name="T28" fmla="*/ 272154 w 949960"/>
              <a:gd name="T29" fmla="*/ 172742 h 448944"/>
              <a:gd name="T30" fmla="*/ 273326 w 949960"/>
              <a:gd name="T31" fmla="*/ 158165 h 448944"/>
              <a:gd name="T32" fmla="*/ 268985 w 949960"/>
              <a:gd name="T33" fmla="*/ 144208 h 448944"/>
              <a:gd name="T34" fmla="*/ 259320 w 949960"/>
              <a:gd name="T35" fmla="*/ 132615 h 448944"/>
              <a:gd name="T36" fmla="*/ 245919 w 949960"/>
              <a:gd name="T37" fmla="*/ 125637 h 448944"/>
              <a:gd name="T38" fmla="*/ 231389 w 949960"/>
              <a:gd name="T39" fmla="*/ 124422 h 448944"/>
              <a:gd name="T40" fmla="*/ 188015 w 949960"/>
              <a:gd name="T41" fmla="*/ 283011 h 448944"/>
              <a:gd name="T42" fmla="*/ 56782 w 949960"/>
              <a:gd name="T43" fmla="*/ 333704 h 448944"/>
              <a:gd name="T44" fmla="*/ 84032 w 949960"/>
              <a:gd name="T45" fmla="*/ 404975 h 448944"/>
              <a:gd name="T46" fmla="*/ 114677 w 949960"/>
              <a:gd name="T47" fmla="*/ 393139 h 448944"/>
              <a:gd name="T48" fmla="*/ 100129 w 949960"/>
              <a:gd name="T49" fmla="*/ 393139 h 448944"/>
              <a:gd name="T50" fmla="*/ 76428 w 949960"/>
              <a:gd name="T51" fmla="*/ 331667 h 448944"/>
              <a:gd name="T52" fmla="*/ 149185 w 949960"/>
              <a:gd name="T53" fmla="*/ 331667 h 448944"/>
              <a:gd name="T54" fmla="*/ 188015 w 949960"/>
              <a:gd name="T55" fmla="*/ 283011 h 448944"/>
              <a:gd name="T56" fmla="*/ 215240 w 949960"/>
              <a:gd name="T57" fmla="*/ 354300 h 448944"/>
              <a:gd name="T58" fmla="*/ 84032 w 949960"/>
              <a:gd name="T59" fmla="*/ 404975 h 448944"/>
              <a:gd name="T60" fmla="*/ 368110 w 949960"/>
              <a:gd name="T61" fmla="*/ 404975 h 448944"/>
              <a:gd name="T62" fmla="*/ 337142 w 949960"/>
              <a:gd name="T63" fmla="*/ 374175 h 448944"/>
              <a:gd name="T64" fmla="*/ 215240 w 949960"/>
              <a:gd name="T65" fmla="*/ 354300 h 448944"/>
              <a:gd name="T66" fmla="*/ 76428 w 949960"/>
              <a:gd name="T67" fmla="*/ 331667 h 448944"/>
              <a:gd name="T68" fmla="*/ 100129 w 949960"/>
              <a:gd name="T69" fmla="*/ 393139 h 448944"/>
              <a:gd name="T70" fmla="*/ 140809 w 949960"/>
              <a:gd name="T71" fmla="*/ 342165 h 448944"/>
              <a:gd name="T72" fmla="*/ 76428 w 949960"/>
              <a:gd name="T73" fmla="*/ 331667 h 448944"/>
              <a:gd name="T74" fmla="*/ 140809 w 949960"/>
              <a:gd name="T75" fmla="*/ 342165 h 448944"/>
              <a:gd name="T76" fmla="*/ 100129 w 949960"/>
              <a:gd name="T77" fmla="*/ 393139 h 448944"/>
              <a:gd name="T78" fmla="*/ 114677 w 949960"/>
              <a:gd name="T79" fmla="*/ 393139 h 448944"/>
              <a:gd name="T80" fmla="*/ 215240 w 949960"/>
              <a:gd name="T81" fmla="*/ 354300 h 448944"/>
              <a:gd name="T82" fmla="*/ 140809 w 949960"/>
              <a:gd name="T83" fmla="*/ 342165 h 448944"/>
              <a:gd name="T84" fmla="*/ 920678 w 949960"/>
              <a:gd name="T85" fmla="*/ 0 h 448944"/>
              <a:gd name="T86" fmla="*/ 188015 w 949960"/>
              <a:gd name="T87" fmla="*/ 283011 h 448944"/>
              <a:gd name="T88" fmla="*/ 140809 w 949960"/>
              <a:gd name="T89" fmla="*/ 342165 h 448944"/>
              <a:gd name="T90" fmla="*/ 215240 w 949960"/>
              <a:gd name="T91" fmla="*/ 354300 h 448944"/>
              <a:gd name="T92" fmla="*/ 948056 w 949960"/>
              <a:gd name="T93" fmla="*/ 71272 h 448944"/>
              <a:gd name="T94" fmla="*/ 920678 w 949960"/>
              <a:gd name="T95" fmla="*/ 0 h 448944"/>
              <a:gd name="T96" fmla="*/ 149185 w 949960"/>
              <a:gd name="T97" fmla="*/ 331667 h 448944"/>
              <a:gd name="T98" fmla="*/ 76428 w 949960"/>
              <a:gd name="T99" fmla="*/ 331667 h 448944"/>
              <a:gd name="T100" fmla="*/ 140809 w 949960"/>
              <a:gd name="T101" fmla="*/ 342165 h 448944"/>
              <a:gd name="T102" fmla="*/ 149185 w 949960"/>
              <a:gd name="T103" fmla="*/ 331667 h 44894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9960" h="448944">
                <a:moveTo>
                  <a:pt x="231854" y="124158"/>
                </a:moveTo>
                <a:lnTo>
                  <a:pt x="217890" y="128494"/>
                </a:lnTo>
                <a:lnTo>
                  <a:pt x="206248" y="138175"/>
                </a:lnTo>
                <a:lnTo>
                  <a:pt x="0" y="395731"/>
                </a:lnTo>
                <a:lnTo>
                  <a:pt x="325627" y="448563"/>
                </a:lnTo>
                <a:lnTo>
                  <a:pt x="340776" y="447946"/>
                </a:lnTo>
                <a:lnTo>
                  <a:pt x="354044" y="441817"/>
                </a:lnTo>
                <a:lnTo>
                  <a:pt x="364025" y="431186"/>
                </a:lnTo>
                <a:lnTo>
                  <a:pt x="369315" y="417067"/>
                </a:lnTo>
                <a:lnTo>
                  <a:pt x="368849" y="404113"/>
                </a:lnTo>
                <a:lnTo>
                  <a:pt x="84200" y="404113"/>
                </a:lnTo>
                <a:lnTo>
                  <a:pt x="56896" y="332993"/>
                </a:lnTo>
                <a:lnTo>
                  <a:pt x="188393" y="282408"/>
                </a:lnTo>
                <a:lnTo>
                  <a:pt x="265811" y="185800"/>
                </a:lnTo>
                <a:lnTo>
                  <a:pt x="272700" y="172374"/>
                </a:lnTo>
                <a:lnTo>
                  <a:pt x="273875" y="157829"/>
                </a:lnTo>
                <a:lnTo>
                  <a:pt x="269525" y="143902"/>
                </a:lnTo>
                <a:lnTo>
                  <a:pt x="259841" y="132333"/>
                </a:lnTo>
                <a:lnTo>
                  <a:pt x="246413" y="125370"/>
                </a:lnTo>
                <a:lnTo>
                  <a:pt x="231854" y="124158"/>
                </a:lnTo>
                <a:close/>
              </a:path>
              <a:path w="949960" h="448944">
                <a:moveTo>
                  <a:pt x="188393" y="282408"/>
                </a:moveTo>
                <a:lnTo>
                  <a:pt x="56896" y="332993"/>
                </a:lnTo>
                <a:lnTo>
                  <a:pt x="84200" y="404113"/>
                </a:lnTo>
                <a:lnTo>
                  <a:pt x="114908" y="392302"/>
                </a:lnTo>
                <a:lnTo>
                  <a:pt x="100330" y="392302"/>
                </a:lnTo>
                <a:lnTo>
                  <a:pt x="76581" y="330961"/>
                </a:lnTo>
                <a:lnTo>
                  <a:pt x="149485" y="330961"/>
                </a:lnTo>
                <a:lnTo>
                  <a:pt x="188393" y="282408"/>
                </a:lnTo>
                <a:close/>
              </a:path>
              <a:path w="949960" h="448944">
                <a:moveTo>
                  <a:pt x="215672" y="353546"/>
                </a:moveTo>
                <a:lnTo>
                  <a:pt x="84200" y="404113"/>
                </a:lnTo>
                <a:lnTo>
                  <a:pt x="368849" y="404113"/>
                </a:lnTo>
                <a:lnTo>
                  <a:pt x="337820" y="373379"/>
                </a:lnTo>
                <a:lnTo>
                  <a:pt x="215672" y="353546"/>
                </a:lnTo>
                <a:close/>
              </a:path>
              <a:path w="949960" h="448944">
                <a:moveTo>
                  <a:pt x="76581" y="330961"/>
                </a:moveTo>
                <a:lnTo>
                  <a:pt x="100330" y="392302"/>
                </a:lnTo>
                <a:lnTo>
                  <a:pt x="141091" y="341436"/>
                </a:lnTo>
                <a:lnTo>
                  <a:pt x="76581" y="330961"/>
                </a:lnTo>
                <a:close/>
              </a:path>
              <a:path w="949960" h="448944">
                <a:moveTo>
                  <a:pt x="141091" y="341436"/>
                </a:moveTo>
                <a:lnTo>
                  <a:pt x="100330" y="392302"/>
                </a:lnTo>
                <a:lnTo>
                  <a:pt x="114908" y="392302"/>
                </a:lnTo>
                <a:lnTo>
                  <a:pt x="215672" y="353546"/>
                </a:lnTo>
                <a:lnTo>
                  <a:pt x="141091" y="341436"/>
                </a:lnTo>
                <a:close/>
              </a:path>
              <a:path w="949960" h="448944">
                <a:moveTo>
                  <a:pt x="922527" y="0"/>
                </a:moveTo>
                <a:lnTo>
                  <a:pt x="188393" y="282408"/>
                </a:lnTo>
                <a:lnTo>
                  <a:pt x="141091" y="341436"/>
                </a:lnTo>
                <a:lnTo>
                  <a:pt x="215672" y="353546"/>
                </a:lnTo>
                <a:lnTo>
                  <a:pt x="949960" y="71119"/>
                </a:lnTo>
                <a:lnTo>
                  <a:pt x="922527" y="0"/>
                </a:lnTo>
                <a:close/>
              </a:path>
              <a:path w="949960" h="448944">
                <a:moveTo>
                  <a:pt x="149485" y="330961"/>
                </a:moveTo>
                <a:lnTo>
                  <a:pt x="76581" y="330961"/>
                </a:lnTo>
                <a:lnTo>
                  <a:pt x="141091" y="341436"/>
                </a:lnTo>
                <a:lnTo>
                  <a:pt x="149485" y="33096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fr-FR"/>
          </a:p>
        </p:txBody>
      </p:sp>
      <p:sp>
        <p:nvSpPr>
          <p:cNvPr id="19" name="object 8">
            <a:extLst>
              <a:ext uri="{FF2B5EF4-FFF2-40B4-BE49-F238E27FC236}">
                <a16:creationId xmlns:a16="http://schemas.microsoft.com/office/drawing/2014/main" id="{88212E42-EEC5-4509-A866-D52C5B02FB3F}"/>
              </a:ext>
            </a:extLst>
          </p:cNvPr>
          <p:cNvSpPr txBox="1"/>
          <p:nvPr/>
        </p:nvSpPr>
        <p:spPr>
          <a:xfrm>
            <a:off x="5776913" y="1992314"/>
            <a:ext cx="368300" cy="1354217"/>
          </a:xfrm>
          <a:prstGeom prst="rect">
            <a:avLst/>
          </a:prstGeom>
        </p:spPr>
        <p:txBody>
          <a:bodyPr lIns="0" tIns="0" rIns="0" bIns="0">
            <a:spAutoFit/>
          </a:bodyPr>
          <a:lstStyle/>
          <a:p>
            <a:pPr marL="12700">
              <a:defRPr/>
            </a:pPr>
            <a:r>
              <a:rPr sz="8800" spc="-5" dirty="0">
                <a:solidFill>
                  <a:srgbClr val="FF0000"/>
                </a:solidFill>
                <a:latin typeface="Calibri"/>
                <a:cs typeface="Calibri"/>
              </a:rPr>
              <a:t>-</a:t>
            </a:r>
            <a:endParaRPr sz="8800" dirty="0">
              <a:latin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265A1A4F-36C7-4B6F-B887-01C21E205185}"/>
              </a:ext>
            </a:extLst>
          </p:cNvPr>
          <p:cNvSpPr txBox="1">
            <a:spLocks noGrp="1"/>
          </p:cNvSpPr>
          <p:nvPr>
            <p:ph type="title"/>
          </p:nvPr>
        </p:nvSpPr>
        <p:spPr>
          <a:xfrm>
            <a:off x="1774825" y="69294"/>
            <a:ext cx="8510588" cy="1133001"/>
          </a:xfrm>
        </p:spPr>
        <p:txBody>
          <a:bodyPr vert="horz" lIns="0" tIns="244220" rIns="0" bIns="0" rtlCol="0" anchor="ctr">
            <a:spAutoFit/>
          </a:bodyPr>
          <a:lstStyle/>
          <a:p>
            <a:pPr marL="1270">
              <a:defRPr/>
            </a:pPr>
            <a:r>
              <a:rPr sz="3200" b="1" dirty="0">
                <a:solidFill>
                  <a:srgbClr val="FF0000"/>
                </a:solidFill>
                <a:latin typeface="Comic Sans MS"/>
                <a:cs typeface="Comic Sans MS"/>
              </a:rPr>
              <a:t>Effets des </a:t>
            </a:r>
            <a:r>
              <a:rPr sz="3200" b="1" spc="-5" dirty="0">
                <a:solidFill>
                  <a:srgbClr val="FF0000"/>
                </a:solidFill>
                <a:latin typeface="Comic Sans MS"/>
                <a:cs typeface="Comic Sans MS"/>
              </a:rPr>
              <a:t>inhibiteurs </a:t>
            </a:r>
            <a:r>
              <a:rPr sz="3200" b="1" dirty="0">
                <a:solidFill>
                  <a:srgbClr val="FF0000"/>
                </a:solidFill>
                <a:latin typeface="Comic Sans MS"/>
                <a:cs typeface="Comic Sans MS"/>
              </a:rPr>
              <a:t>du </a:t>
            </a:r>
            <a:r>
              <a:rPr sz="3200" b="1" spc="-5" dirty="0">
                <a:solidFill>
                  <a:srgbClr val="FF0000"/>
                </a:solidFill>
                <a:latin typeface="Comic Sans MS"/>
                <a:cs typeface="Comic Sans MS"/>
              </a:rPr>
              <a:t>SGLT-2</a:t>
            </a:r>
            <a:r>
              <a:rPr sz="3200" b="1" spc="-40" dirty="0">
                <a:solidFill>
                  <a:srgbClr val="FF0000"/>
                </a:solidFill>
                <a:latin typeface="Comic Sans MS"/>
                <a:cs typeface="Comic Sans MS"/>
              </a:rPr>
              <a:t> </a:t>
            </a:r>
            <a:r>
              <a:rPr sz="3200" b="1" spc="-5" dirty="0">
                <a:solidFill>
                  <a:srgbClr val="FF0000"/>
                </a:solidFill>
                <a:latin typeface="Comic Sans MS"/>
                <a:cs typeface="Comic Sans MS"/>
              </a:rPr>
              <a:t>chez</a:t>
            </a:r>
            <a:br>
              <a:rPr sz="3200" dirty="0">
                <a:latin typeface="Comic Sans MS"/>
                <a:cs typeface="Comic Sans MS"/>
              </a:rPr>
            </a:br>
            <a:r>
              <a:rPr sz="3200" b="1" dirty="0">
                <a:solidFill>
                  <a:srgbClr val="FF0000"/>
                </a:solidFill>
                <a:latin typeface="Comic Sans MS"/>
                <a:cs typeface="Comic Sans MS"/>
              </a:rPr>
              <a:t>le Diabétique </a:t>
            </a:r>
            <a:r>
              <a:rPr sz="3200" b="1" spc="-5" dirty="0">
                <a:solidFill>
                  <a:srgbClr val="FF0000"/>
                </a:solidFill>
                <a:latin typeface="Comic Sans MS"/>
                <a:cs typeface="Comic Sans MS"/>
              </a:rPr>
              <a:t>de </a:t>
            </a:r>
            <a:r>
              <a:rPr sz="3200" b="1" dirty="0">
                <a:solidFill>
                  <a:srgbClr val="FF0000"/>
                </a:solidFill>
                <a:latin typeface="Comic Sans MS"/>
                <a:cs typeface="Comic Sans MS"/>
              </a:rPr>
              <a:t>type</a:t>
            </a:r>
            <a:r>
              <a:rPr sz="3200" b="1" spc="-105" dirty="0">
                <a:solidFill>
                  <a:srgbClr val="FF0000"/>
                </a:solidFill>
                <a:latin typeface="Comic Sans MS"/>
                <a:cs typeface="Comic Sans MS"/>
              </a:rPr>
              <a:t> </a:t>
            </a:r>
            <a:r>
              <a:rPr sz="3200" b="1" dirty="0">
                <a:solidFill>
                  <a:srgbClr val="FF0000"/>
                </a:solidFill>
                <a:latin typeface="Comic Sans MS"/>
                <a:cs typeface="Comic Sans MS"/>
              </a:rPr>
              <a:t>2</a:t>
            </a:r>
            <a:endParaRPr sz="3200" dirty="0">
              <a:latin typeface="Comic Sans MS"/>
              <a:cs typeface="Comic Sans MS"/>
            </a:endParaRPr>
          </a:p>
        </p:txBody>
      </p:sp>
      <p:sp>
        <p:nvSpPr>
          <p:cNvPr id="102403" name="object 3">
            <a:extLst>
              <a:ext uri="{FF2B5EF4-FFF2-40B4-BE49-F238E27FC236}">
                <a16:creationId xmlns:a16="http://schemas.microsoft.com/office/drawing/2014/main" id="{D78545E1-2B3D-4AA4-AA26-110B982EBDB5}"/>
              </a:ext>
            </a:extLst>
          </p:cNvPr>
          <p:cNvSpPr txBox="1">
            <a:spLocks noChangeArrowheads="1"/>
          </p:cNvSpPr>
          <p:nvPr/>
        </p:nvSpPr>
        <p:spPr bwMode="auto">
          <a:xfrm>
            <a:off x="2566989" y="1566863"/>
            <a:ext cx="81359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2800">
                <a:latin typeface="Cambria" panose="02040503050406030204" pitchFamily="18" charset="0"/>
              </a:rPr>
              <a:t>Un meilleur contrôle glycémique avec une</a:t>
            </a:r>
          </a:p>
          <a:p>
            <a:pPr eaLnBrk="1" hangingPunct="1">
              <a:spcBef>
                <a:spcPct val="0"/>
              </a:spcBef>
              <a:buClrTx/>
              <a:buFontTx/>
              <a:buNone/>
            </a:pPr>
            <a:r>
              <a:rPr lang="fr-FR" altLang="fr-FR" sz="2800">
                <a:latin typeface="Cambria" panose="02040503050406030204" pitchFamily="18" charset="0"/>
              </a:rPr>
              <a:t>Baisse de l’HbA1c ≈ </a:t>
            </a:r>
            <a:r>
              <a:rPr lang="fr-FR" altLang="fr-FR" sz="2800" b="1">
                <a:solidFill>
                  <a:srgbClr val="FF0000"/>
                </a:solidFill>
                <a:latin typeface="Cambria" panose="02040503050406030204" pitchFamily="18" charset="0"/>
              </a:rPr>
              <a:t>1 %</a:t>
            </a:r>
            <a:endParaRPr lang="fr-FR" altLang="fr-FR" sz="2800">
              <a:solidFill>
                <a:srgbClr val="FF0000"/>
              </a:solidFill>
              <a:latin typeface="Cambria" panose="02040503050406030204" pitchFamily="18" charset="0"/>
            </a:endParaRPr>
          </a:p>
        </p:txBody>
      </p:sp>
      <p:sp>
        <p:nvSpPr>
          <p:cNvPr id="102404" name="object 4">
            <a:extLst>
              <a:ext uri="{FF2B5EF4-FFF2-40B4-BE49-F238E27FC236}">
                <a16:creationId xmlns:a16="http://schemas.microsoft.com/office/drawing/2014/main" id="{67020B82-03BA-43A9-AB81-D69ED374EAF6}"/>
              </a:ext>
            </a:extLst>
          </p:cNvPr>
          <p:cNvSpPr txBox="1">
            <a:spLocks noChangeArrowheads="1"/>
          </p:cNvSpPr>
          <p:nvPr/>
        </p:nvSpPr>
        <p:spPr bwMode="auto">
          <a:xfrm>
            <a:off x="2416176" y="3048000"/>
            <a:ext cx="8272463"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66688">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2800">
                <a:latin typeface="Cambria" panose="02040503050406030204" pitchFamily="18" charset="0"/>
              </a:rPr>
              <a:t>Une perte pondérale ≈ </a:t>
            </a:r>
            <a:r>
              <a:rPr lang="fr-FR" altLang="fr-FR" sz="2800" b="1">
                <a:solidFill>
                  <a:srgbClr val="FF0000"/>
                </a:solidFill>
                <a:latin typeface="Cambria" panose="02040503050406030204" pitchFamily="18" charset="0"/>
              </a:rPr>
              <a:t>2 à 3 kg</a:t>
            </a:r>
            <a:endParaRPr lang="fr-FR" altLang="fr-FR" sz="2800">
              <a:solidFill>
                <a:srgbClr val="FF0000"/>
              </a:solidFill>
              <a:latin typeface="Cambria" panose="02040503050406030204" pitchFamily="18" charset="0"/>
            </a:endParaRPr>
          </a:p>
          <a:p>
            <a:pPr>
              <a:spcBef>
                <a:spcPts val="50"/>
              </a:spcBef>
              <a:buClrTx/>
              <a:buNone/>
            </a:pPr>
            <a:endParaRPr lang="fr-FR" altLang="fr-FR" sz="3500">
              <a:latin typeface="Times New Roman" panose="02020603050405020304" pitchFamily="18" charset="0"/>
              <a:cs typeface="Times New Roman" panose="02020603050405020304" pitchFamily="18" charset="0"/>
            </a:endParaRPr>
          </a:p>
          <a:p>
            <a:pPr eaLnBrk="1" hangingPunct="1">
              <a:spcBef>
                <a:spcPct val="0"/>
              </a:spcBef>
              <a:buClrTx/>
              <a:buFontTx/>
              <a:buNone/>
            </a:pPr>
            <a:r>
              <a:rPr lang="fr-FR" altLang="fr-FR" sz="2800">
                <a:latin typeface="Cambria" panose="02040503050406030204" pitchFamily="18" charset="0"/>
              </a:rPr>
              <a:t>Une réduction de la PAS ≈ </a:t>
            </a:r>
            <a:r>
              <a:rPr lang="fr-FR" altLang="fr-FR" sz="2800" b="1">
                <a:solidFill>
                  <a:srgbClr val="FF0000"/>
                </a:solidFill>
                <a:latin typeface="Cambria" panose="02040503050406030204" pitchFamily="18" charset="0"/>
              </a:rPr>
              <a:t>3 à 5 mmHg</a:t>
            </a:r>
            <a:endParaRPr lang="fr-FR" altLang="fr-FR" sz="2800">
              <a:solidFill>
                <a:srgbClr val="FF0000"/>
              </a:solidFill>
              <a:latin typeface="Cambria" panose="02040503050406030204" pitchFamily="18" charset="0"/>
            </a:endParaRPr>
          </a:p>
          <a:p>
            <a:pPr>
              <a:spcBef>
                <a:spcPts val="25"/>
              </a:spcBef>
              <a:buClrTx/>
              <a:buNone/>
            </a:pPr>
            <a:endParaRPr lang="fr-FR" altLang="fr-FR" sz="2200">
              <a:latin typeface="Times New Roman" panose="02020603050405020304" pitchFamily="18" charset="0"/>
              <a:cs typeface="Times New Roman" panose="02020603050405020304" pitchFamily="18" charset="0"/>
            </a:endParaRPr>
          </a:p>
          <a:p>
            <a:pPr eaLnBrk="1" hangingPunct="1">
              <a:spcBef>
                <a:spcPct val="0"/>
              </a:spcBef>
              <a:buClrTx/>
              <a:buFontTx/>
              <a:buNone/>
            </a:pPr>
            <a:r>
              <a:rPr lang="fr-FR" altLang="fr-FR" sz="2800">
                <a:latin typeface="Cambria" panose="02040503050406030204" pitchFamily="18" charset="0"/>
              </a:rPr>
              <a:t>Moins de risque d’hypoglycémie en dehors de  l’association avec les SU ou l’insuline</a:t>
            </a:r>
          </a:p>
          <a:p>
            <a:pPr eaLnBrk="1" hangingPunct="1">
              <a:spcBef>
                <a:spcPct val="0"/>
              </a:spcBef>
              <a:buClrTx/>
              <a:buFontTx/>
              <a:buNone/>
            </a:pPr>
            <a:endParaRPr lang="fr-FR" altLang="fr-FR" sz="2800">
              <a:solidFill>
                <a:srgbClr val="FF0000"/>
              </a:solidFill>
              <a:latin typeface="Cambria" panose="02040503050406030204" pitchFamily="18" charset="0"/>
            </a:endParaRPr>
          </a:p>
          <a:p>
            <a:pPr eaLnBrk="1" hangingPunct="1">
              <a:spcBef>
                <a:spcPct val="0"/>
              </a:spcBef>
              <a:buClrTx/>
              <a:buFontTx/>
              <a:buNone/>
            </a:pPr>
            <a:r>
              <a:rPr lang="fr-FR" altLang="fr-FR">
                <a:solidFill>
                  <a:srgbClr val="FF0000"/>
                </a:solidFill>
                <a:latin typeface="Cambria" panose="02040503050406030204" pitchFamily="18" charset="0"/>
              </a:rPr>
              <a:t>Réduction de la mortalité cvxaire (empa-reg)</a:t>
            </a:r>
          </a:p>
        </p:txBody>
      </p:sp>
      <p:sp>
        <p:nvSpPr>
          <p:cNvPr id="102405" name="object 5">
            <a:extLst>
              <a:ext uri="{FF2B5EF4-FFF2-40B4-BE49-F238E27FC236}">
                <a16:creationId xmlns:a16="http://schemas.microsoft.com/office/drawing/2014/main" id="{C7DADC8A-E695-40FB-A277-1657CE8AECAB}"/>
              </a:ext>
            </a:extLst>
          </p:cNvPr>
          <p:cNvSpPr>
            <a:spLocks noChangeArrowheads="1"/>
          </p:cNvSpPr>
          <p:nvPr/>
        </p:nvSpPr>
        <p:spPr bwMode="auto">
          <a:xfrm>
            <a:off x="2105025" y="1531938"/>
            <a:ext cx="311150" cy="31115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p>
        </p:txBody>
      </p:sp>
      <p:sp>
        <p:nvSpPr>
          <p:cNvPr id="102406" name="object 6">
            <a:extLst>
              <a:ext uri="{FF2B5EF4-FFF2-40B4-BE49-F238E27FC236}">
                <a16:creationId xmlns:a16="http://schemas.microsoft.com/office/drawing/2014/main" id="{7404CC26-EC5E-4CC1-BB19-5953B30A1F7F}"/>
              </a:ext>
            </a:extLst>
          </p:cNvPr>
          <p:cNvSpPr>
            <a:spLocks noChangeArrowheads="1"/>
          </p:cNvSpPr>
          <p:nvPr/>
        </p:nvSpPr>
        <p:spPr bwMode="auto">
          <a:xfrm>
            <a:off x="2039938" y="3163888"/>
            <a:ext cx="311150" cy="3111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p>
        </p:txBody>
      </p:sp>
      <p:sp>
        <p:nvSpPr>
          <p:cNvPr id="102407" name="object 7">
            <a:extLst>
              <a:ext uri="{FF2B5EF4-FFF2-40B4-BE49-F238E27FC236}">
                <a16:creationId xmlns:a16="http://schemas.microsoft.com/office/drawing/2014/main" id="{79842D88-52E8-47D6-97B4-F60E5647B808}"/>
              </a:ext>
            </a:extLst>
          </p:cNvPr>
          <p:cNvSpPr>
            <a:spLocks noChangeArrowheads="1"/>
          </p:cNvSpPr>
          <p:nvPr/>
        </p:nvSpPr>
        <p:spPr bwMode="auto">
          <a:xfrm>
            <a:off x="1963738" y="4149725"/>
            <a:ext cx="311150" cy="3111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p>
        </p:txBody>
      </p:sp>
      <p:sp>
        <p:nvSpPr>
          <p:cNvPr id="102408" name="object 8">
            <a:extLst>
              <a:ext uri="{FF2B5EF4-FFF2-40B4-BE49-F238E27FC236}">
                <a16:creationId xmlns:a16="http://schemas.microsoft.com/office/drawing/2014/main" id="{55A1A94C-FC96-4087-8096-DA28EAC23583}"/>
              </a:ext>
            </a:extLst>
          </p:cNvPr>
          <p:cNvSpPr>
            <a:spLocks noChangeArrowheads="1"/>
          </p:cNvSpPr>
          <p:nvPr/>
        </p:nvSpPr>
        <p:spPr bwMode="auto">
          <a:xfrm>
            <a:off x="1963738" y="4919663"/>
            <a:ext cx="311150" cy="3111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p>
        </p:txBody>
      </p:sp>
      <p:sp>
        <p:nvSpPr>
          <p:cNvPr id="9" name="object 9">
            <a:extLst>
              <a:ext uri="{FF2B5EF4-FFF2-40B4-BE49-F238E27FC236}">
                <a16:creationId xmlns:a16="http://schemas.microsoft.com/office/drawing/2014/main" id="{D58D6DD5-B009-4E3A-ACC4-470315A58C89}"/>
              </a:ext>
            </a:extLst>
          </p:cNvPr>
          <p:cNvSpPr txBox="1"/>
          <p:nvPr/>
        </p:nvSpPr>
        <p:spPr>
          <a:xfrm>
            <a:off x="3390901" y="2497139"/>
            <a:ext cx="6130925" cy="338137"/>
          </a:xfrm>
          <a:prstGeom prst="rect">
            <a:avLst/>
          </a:prstGeom>
          <a:solidFill>
            <a:srgbClr val="EDEBE0"/>
          </a:solidFill>
        </p:spPr>
        <p:txBody>
          <a:bodyPr lIns="0" tIns="29845" rIns="0" bIns="0">
            <a:spAutoFit/>
          </a:bodyPr>
          <a:lstStyle/>
          <a:p>
            <a:pPr marL="91440">
              <a:spcBef>
                <a:spcPts val="235"/>
              </a:spcBef>
              <a:defRPr/>
            </a:pPr>
            <a:r>
              <a:rPr sz="2000" spc="-15" dirty="0">
                <a:solidFill>
                  <a:schemeClr val="tx2">
                    <a:lumMod val="10000"/>
                  </a:schemeClr>
                </a:solidFill>
                <a:latin typeface="Calibri"/>
                <a:cs typeface="Calibri"/>
              </a:rPr>
              <a:t>Efficace </a:t>
            </a:r>
            <a:r>
              <a:rPr sz="2000" dirty="0">
                <a:solidFill>
                  <a:schemeClr val="tx2">
                    <a:lumMod val="10000"/>
                  </a:schemeClr>
                </a:solidFill>
                <a:latin typeface="Calibri"/>
                <a:cs typeface="Calibri"/>
              </a:rPr>
              <a:t>même en </a:t>
            </a:r>
            <a:r>
              <a:rPr sz="2000" spc="-5" dirty="0">
                <a:solidFill>
                  <a:schemeClr val="tx2">
                    <a:lumMod val="10000"/>
                  </a:schemeClr>
                </a:solidFill>
                <a:latin typeface="Calibri"/>
                <a:cs typeface="Calibri"/>
              </a:rPr>
              <a:t>association </a:t>
            </a:r>
            <a:r>
              <a:rPr sz="2000" dirty="0">
                <a:solidFill>
                  <a:schemeClr val="tx2">
                    <a:lumMod val="10000"/>
                  </a:schemeClr>
                </a:solidFill>
                <a:latin typeface="Calibri"/>
                <a:cs typeface="Calibri"/>
              </a:rPr>
              <a:t>aux </a:t>
            </a:r>
            <a:r>
              <a:rPr sz="2000" spc="-5" dirty="0">
                <a:solidFill>
                  <a:schemeClr val="tx2">
                    <a:lumMod val="10000"/>
                  </a:schemeClr>
                </a:solidFill>
                <a:latin typeface="Calibri"/>
                <a:cs typeface="Calibri"/>
              </a:rPr>
              <a:t>autres</a:t>
            </a:r>
            <a:r>
              <a:rPr sz="2000" spc="65" dirty="0">
                <a:solidFill>
                  <a:schemeClr val="tx2">
                    <a:lumMod val="10000"/>
                  </a:schemeClr>
                </a:solidFill>
                <a:latin typeface="Calibri"/>
                <a:cs typeface="Calibri"/>
              </a:rPr>
              <a:t> </a:t>
            </a:r>
            <a:r>
              <a:rPr sz="2000" spc="-5" dirty="0">
                <a:solidFill>
                  <a:schemeClr val="tx2">
                    <a:lumMod val="10000"/>
                  </a:schemeClr>
                </a:solidFill>
                <a:latin typeface="Calibri"/>
                <a:cs typeface="Calibri"/>
              </a:rPr>
              <a:t>antidiabétiques</a:t>
            </a:r>
            <a:endParaRPr sz="2000" dirty="0">
              <a:solidFill>
                <a:schemeClr val="tx2">
                  <a:lumMod val="10000"/>
                </a:schemeClr>
              </a:solidFill>
              <a:latin typeface="Calibri"/>
              <a:cs typeface="Calibri"/>
            </a:endParaRPr>
          </a:p>
        </p:txBody>
      </p:sp>
      <p:sp>
        <p:nvSpPr>
          <p:cNvPr id="102410" name="object 8">
            <a:extLst>
              <a:ext uri="{FF2B5EF4-FFF2-40B4-BE49-F238E27FC236}">
                <a16:creationId xmlns:a16="http://schemas.microsoft.com/office/drawing/2014/main" id="{9C612B42-3EF7-41AE-A1F7-9B7580C45A8B}"/>
              </a:ext>
            </a:extLst>
          </p:cNvPr>
          <p:cNvSpPr>
            <a:spLocks noChangeArrowheads="1"/>
          </p:cNvSpPr>
          <p:nvPr/>
        </p:nvSpPr>
        <p:spPr bwMode="auto">
          <a:xfrm>
            <a:off x="1919288" y="6092825"/>
            <a:ext cx="311150" cy="3111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D648AB1-B3C9-444F-BCEE-3B2887294B1E}"/>
              </a:ext>
            </a:extLst>
          </p:cNvPr>
          <p:cNvSpPr txBox="1">
            <a:spLocks noGrp="1"/>
          </p:cNvSpPr>
          <p:nvPr>
            <p:ph type="title"/>
          </p:nvPr>
        </p:nvSpPr>
        <p:spPr>
          <a:xfrm>
            <a:off x="1524000" y="-140810"/>
            <a:ext cx="9144000" cy="892808"/>
          </a:xfrm>
        </p:spPr>
        <p:txBody>
          <a:bodyPr vert="horz" lIns="0" tIns="335533" rIns="0" bIns="0" rtlCol="0" anchor="ctr">
            <a:spAutoFit/>
          </a:bodyPr>
          <a:lstStyle/>
          <a:p>
            <a:pPr marL="21590">
              <a:defRPr/>
            </a:pPr>
            <a:r>
              <a:rPr sz="4000" b="1" spc="-5" dirty="0">
                <a:solidFill>
                  <a:srgbClr val="FF0000"/>
                </a:solidFill>
                <a:latin typeface="Comic Sans MS"/>
                <a:cs typeface="Comic Sans MS"/>
              </a:rPr>
              <a:t>Mais...Quels </a:t>
            </a:r>
            <a:r>
              <a:rPr sz="4000" b="1" spc="-10" dirty="0">
                <a:solidFill>
                  <a:srgbClr val="FF0000"/>
                </a:solidFill>
                <a:latin typeface="Comic Sans MS"/>
                <a:cs typeface="Comic Sans MS"/>
              </a:rPr>
              <a:t>effets </a:t>
            </a:r>
            <a:r>
              <a:rPr sz="4000" b="1" spc="-5" dirty="0">
                <a:solidFill>
                  <a:srgbClr val="FF0000"/>
                </a:solidFill>
                <a:latin typeface="Comic Sans MS"/>
                <a:cs typeface="Comic Sans MS"/>
              </a:rPr>
              <a:t>secondaires</a:t>
            </a:r>
            <a:r>
              <a:rPr sz="4000" b="1" spc="85" dirty="0">
                <a:solidFill>
                  <a:srgbClr val="FF0000"/>
                </a:solidFill>
                <a:latin typeface="Comic Sans MS"/>
                <a:cs typeface="Comic Sans MS"/>
              </a:rPr>
              <a:t> </a:t>
            </a:r>
            <a:r>
              <a:rPr sz="4000" b="1" spc="-5" dirty="0">
                <a:solidFill>
                  <a:srgbClr val="FF0000"/>
                </a:solidFill>
                <a:latin typeface="Comic Sans MS"/>
                <a:cs typeface="Comic Sans MS"/>
              </a:rPr>
              <a:t>?</a:t>
            </a:r>
            <a:endParaRPr sz="4000" dirty="0">
              <a:latin typeface="Comic Sans MS"/>
              <a:cs typeface="Comic Sans MS"/>
            </a:endParaRPr>
          </a:p>
        </p:txBody>
      </p:sp>
      <p:sp>
        <p:nvSpPr>
          <p:cNvPr id="103427" name="object 3">
            <a:extLst>
              <a:ext uri="{FF2B5EF4-FFF2-40B4-BE49-F238E27FC236}">
                <a16:creationId xmlns:a16="http://schemas.microsoft.com/office/drawing/2014/main" id="{E4FB181B-32AC-48FF-B4C5-B2F15899C52F}"/>
              </a:ext>
            </a:extLst>
          </p:cNvPr>
          <p:cNvSpPr txBox="1">
            <a:spLocks noChangeArrowheads="1"/>
          </p:cNvSpPr>
          <p:nvPr/>
        </p:nvSpPr>
        <p:spPr bwMode="auto">
          <a:xfrm>
            <a:off x="1847850" y="1023939"/>
            <a:ext cx="7308850"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2700">
              <a:spcBef>
                <a:spcPct val="20000"/>
              </a:spcBef>
              <a:buClr>
                <a:schemeClr val="hlink"/>
              </a:buClr>
              <a:buFont typeface="Wingdings" panose="05000000000000000000" pitchFamily="2" charset="2"/>
              <a:buChar char="§"/>
              <a:tabLst>
                <a:tab pos="4591050"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4591050"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tabLst>
                <a:tab pos="4591050"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459105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tabLst>
                <a:tab pos="459105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tabLst>
                <a:tab pos="459105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tabLst>
                <a:tab pos="459105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tabLst>
                <a:tab pos="459105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tabLst>
                <a:tab pos="4591050" algn="l"/>
              </a:tabLst>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r>
              <a:rPr lang="fr-FR" altLang="fr-FR" sz="2800" dirty="0">
                <a:latin typeface="Cambria" panose="02040503050406030204" pitchFamily="18" charset="0"/>
              </a:rPr>
              <a:t>Infections du tractus urinaire	</a:t>
            </a:r>
          </a:p>
          <a:p>
            <a:pPr eaLnBrk="1" hangingPunct="1">
              <a:spcBef>
                <a:spcPct val="0"/>
              </a:spcBef>
              <a:buClrTx/>
              <a:buFontTx/>
              <a:buNone/>
            </a:pPr>
            <a:endParaRPr lang="fr-FR" altLang="fr-FR" sz="3000" dirty="0">
              <a:latin typeface="Times New Roman" panose="02020603050405020304" pitchFamily="18" charset="0"/>
              <a:cs typeface="Times New Roman" panose="02020603050405020304" pitchFamily="18" charset="0"/>
            </a:endParaRPr>
          </a:p>
          <a:p>
            <a:pPr eaLnBrk="1" hangingPunct="1">
              <a:spcBef>
                <a:spcPct val="0"/>
              </a:spcBef>
              <a:buClrTx/>
              <a:buFontTx/>
              <a:buNone/>
            </a:pPr>
            <a:r>
              <a:rPr lang="fr-FR" altLang="fr-FR" sz="2800" dirty="0">
                <a:latin typeface="Cambria" panose="02040503050406030204" pitchFamily="18" charset="0"/>
              </a:rPr>
              <a:t>Infections génitales (femmes +++)</a:t>
            </a:r>
          </a:p>
          <a:p>
            <a:pPr eaLnBrk="1" hangingPunct="1">
              <a:spcBef>
                <a:spcPct val="0"/>
              </a:spcBef>
              <a:buClrTx/>
              <a:buFontTx/>
              <a:buNone/>
            </a:pPr>
            <a:endParaRPr lang="fr-FR" altLang="fr-FR" sz="2800" dirty="0">
              <a:latin typeface="Cambria" panose="02040503050406030204" pitchFamily="18" charset="0"/>
            </a:endParaRPr>
          </a:p>
          <a:p>
            <a:pPr eaLnBrk="1" hangingPunct="1">
              <a:spcBef>
                <a:spcPct val="0"/>
              </a:spcBef>
              <a:buClrTx/>
              <a:buFontTx/>
              <a:buNone/>
            </a:pPr>
            <a:endParaRPr lang="fr-FR" altLang="fr-FR" sz="2800" dirty="0">
              <a:latin typeface="Cambria" panose="02040503050406030204" pitchFamily="18" charset="0"/>
            </a:endParaRPr>
          </a:p>
          <a:p>
            <a:pPr eaLnBrk="1" hangingPunct="1">
              <a:spcBef>
                <a:spcPct val="0"/>
              </a:spcBef>
              <a:buClrTx/>
              <a:buFontTx/>
              <a:buNone/>
            </a:pPr>
            <a:endParaRPr lang="fr-FR" altLang="fr-FR" sz="2800" dirty="0">
              <a:latin typeface="Cambria" panose="02040503050406030204" pitchFamily="18" charset="0"/>
            </a:endParaRPr>
          </a:p>
          <a:p>
            <a:pPr eaLnBrk="1" hangingPunct="1">
              <a:spcBef>
                <a:spcPct val="0"/>
              </a:spcBef>
              <a:buClrTx/>
              <a:buFontTx/>
              <a:buNone/>
            </a:pPr>
            <a:endParaRPr lang="fr-FR" altLang="fr-FR" sz="2800" dirty="0">
              <a:latin typeface="Cambria" panose="02040503050406030204" pitchFamily="18" charset="0"/>
            </a:endParaRPr>
          </a:p>
          <a:p>
            <a:pPr eaLnBrk="1" hangingPunct="1">
              <a:spcBef>
                <a:spcPct val="0"/>
              </a:spcBef>
              <a:buClrTx/>
              <a:buFontTx/>
              <a:buNone/>
            </a:pPr>
            <a:endParaRPr lang="fr-FR" altLang="fr-FR" sz="2800" dirty="0">
              <a:latin typeface="Cambria" panose="02040503050406030204" pitchFamily="18" charset="0"/>
            </a:endParaRPr>
          </a:p>
          <a:p>
            <a:pPr eaLnBrk="1" hangingPunct="1">
              <a:spcBef>
                <a:spcPct val="0"/>
              </a:spcBef>
              <a:buClrTx/>
              <a:buFontTx/>
              <a:buNone/>
            </a:pPr>
            <a:endParaRPr lang="fr-FR" altLang="fr-FR" sz="2800" dirty="0">
              <a:latin typeface="Cambria" panose="02040503050406030204" pitchFamily="18" charset="0"/>
            </a:endParaRPr>
          </a:p>
        </p:txBody>
      </p:sp>
      <p:sp>
        <p:nvSpPr>
          <p:cNvPr id="119812" name="object 4">
            <a:extLst>
              <a:ext uri="{FF2B5EF4-FFF2-40B4-BE49-F238E27FC236}">
                <a16:creationId xmlns:a16="http://schemas.microsoft.com/office/drawing/2014/main" id="{8E9D908A-2689-497B-A4DD-63916C4F921C}"/>
              </a:ext>
            </a:extLst>
          </p:cNvPr>
          <p:cNvSpPr txBox="1">
            <a:spLocks noChangeArrowheads="1"/>
          </p:cNvSpPr>
          <p:nvPr/>
        </p:nvSpPr>
        <p:spPr bwMode="auto">
          <a:xfrm>
            <a:off x="1847850" y="2737031"/>
            <a:ext cx="8172450" cy="3878262"/>
          </a:xfrm>
          <a:prstGeom prst="rect">
            <a:avLst/>
          </a:prstGeom>
          <a:noFill/>
          <a:ln>
            <a:noFill/>
          </a:ln>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fr-FR" sz="2800" dirty="0">
                <a:latin typeface="Cambria" pitchFamily="18" charset="0"/>
              </a:rPr>
              <a:t> Polyurie</a:t>
            </a:r>
          </a:p>
          <a:p>
            <a:pPr eaLnBrk="1" hangingPunct="1">
              <a:defRPr/>
            </a:pPr>
            <a:endParaRPr lang="fr-FR" sz="2800" dirty="0">
              <a:latin typeface="Cambria" pitchFamily="18" charset="0"/>
            </a:endParaRPr>
          </a:p>
          <a:p>
            <a:pPr eaLnBrk="1" hangingPunct="1">
              <a:defRPr/>
            </a:pPr>
            <a:r>
              <a:rPr lang="fr-FR" sz="2800" dirty="0">
                <a:latin typeface="Cambria" pitchFamily="18" charset="0"/>
              </a:rPr>
              <a:t> Déshydratation</a:t>
            </a:r>
          </a:p>
          <a:p>
            <a:pPr eaLnBrk="1" hangingPunct="1">
              <a:defRPr/>
            </a:pPr>
            <a:endParaRPr lang="fr-FR" sz="2800" dirty="0">
              <a:latin typeface="Cambria" pitchFamily="18" charset="0"/>
            </a:endParaRPr>
          </a:p>
          <a:p>
            <a:pPr eaLnBrk="1" hangingPunct="1">
              <a:defRPr/>
            </a:pPr>
            <a:r>
              <a:rPr lang="fr-FR" sz="2800" dirty="0">
                <a:latin typeface="Cambria" pitchFamily="18" charset="0"/>
              </a:rPr>
              <a:t> Hypotension orthostatique</a:t>
            </a:r>
          </a:p>
          <a:p>
            <a:pPr eaLnBrk="1" hangingPunct="1">
              <a:defRPr/>
            </a:pPr>
            <a:endParaRPr lang="fr-FR" sz="2800" dirty="0">
              <a:latin typeface="Cambria" pitchFamily="18" charset="0"/>
            </a:endParaRPr>
          </a:p>
          <a:p>
            <a:pPr eaLnBrk="1" hangingPunct="1">
              <a:defRPr/>
            </a:pPr>
            <a:r>
              <a:rPr lang="fr-FR" sz="2800" b="1" dirty="0">
                <a:latin typeface="Cambria" pitchFamily="18" charset="0"/>
              </a:rPr>
              <a:t>Inefficace sur la glycémie en cas d’IRC sévère</a:t>
            </a:r>
          </a:p>
          <a:p>
            <a:pPr eaLnBrk="1" hangingPunct="1">
              <a:defRPr/>
            </a:pPr>
            <a:r>
              <a:rPr lang="fr-FR" sz="2800" spc="-5" dirty="0">
                <a:latin typeface="Cambria"/>
                <a:cs typeface="Cambria"/>
              </a:rPr>
              <a:t>Coût</a:t>
            </a:r>
            <a:r>
              <a:rPr lang="fr-FR" sz="2800" spc="-85" dirty="0">
                <a:latin typeface="Cambria"/>
                <a:cs typeface="Cambria"/>
              </a:rPr>
              <a:t> </a:t>
            </a:r>
            <a:r>
              <a:rPr lang="fr-FR" sz="2800" spc="-5" dirty="0">
                <a:latin typeface="Cambria"/>
                <a:cs typeface="Cambria"/>
              </a:rPr>
              <a:t>?</a:t>
            </a:r>
            <a:endParaRPr lang="fr-FR" sz="2800" dirty="0">
              <a:latin typeface="Cambria"/>
              <a:cs typeface="Cambria"/>
            </a:endParaRPr>
          </a:p>
          <a:p>
            <a:pPr eaLnBrk="1" hangingPunct="1">
              <a:defRPr/>
            </a:pPr>
            <a:endParaRPr lang="fr-FR" sz="2800" dirty="0">
              <a:latin typeface="Cambria"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689D11F8-361B-4E14-8E20-1040A2CFA82B}"/>
              </a:ext>
            </a:extLst>
          </p:cNvPr>
          <p:cNvGraphicFramePr>
            <a:graphicFrameLocks noGrp="1"/>
          </p:cNvGraphicFramePr>
          <p:nvPr/>
        </p:nvGraphicFramePr>
        <p:xfrm>
          <a:off x="1539875" y="663575"/>
          <a:ext cx="8572500" cy="2501900"/>
        </p:xfrm>
        <a:graphic>
          <a:graphicData uri="http://schemas.openxmlformats.org/drawingml/2006/table">
            <a:tbl>
              <a:tblPr/>
              <a:tblGrid>
                <a:gridCol w="2000250">
                  <a:extLst>
                    <a:ext uri="{9D8B030D-6E8A-4147-A177-3AD203B41FA5}">
                      <a16:colId xmlns:a16="http://schemas.microsoft.com/office/drawing/2014/main" val="20000"/>
                    </a:ext>
                  </a:extLst>
                </a:gridCol>
                <a:gridCol w="2928938">
                  <a:extLst>
                    <a:ext uri="{9D8B030D-6E8A-4147-A177-3AD203B41FA5}">
                      <a16:colId xmlns:a16="http://schemas.microsoft.com/office/drawing/2014/main" val="20001"/>
                    </a:ext>
                  </a:extLst>
                </a:gridCol>
                <a:gridCol w="1214437">
                  <a:extLst>
                    <a:ext uri="{9D8B030D-6E8A-4147-A177-3AD203B41FA5}">
                      <a16:colId xmlns:a16="http://schemas.microsoft.com/office/drawing/2014/main" val="20002"/>
                    </a:ext>
                  </a:extLst>
                </a:gridCol>
                <a:gridCol w="2428875">
                  <a:extLst>
                    <a:ext uri="{9D8B030D-6E8A-4147-A177-3AD203B41FA5}">
                      <a16:colId xmlns:a16="http://schemas.microsoft.com/office/drawing/2014/main" val="20003"/>
                    </a:ext>
                  </a:extLst>
                </a:gridCol>
              </a:tblGrid>
              <a:tr h="396875">
                <a:tc>
                  <a:txBody>
                    <a:bodyPr/>
                    <a:lstStyle/>
                    <a:p>
                      <a:pPr marL="0" marR="0" lvl="0" indent="0" algn="ctr" defTabSz="914400" rtl="0" eaLnBrk="1" fontAlgn="base" latinLnBrk="0" hangingPunct="1">
                        <a:lnSpc>
                          <a:spcPct val="100000"/>
                        </a:lnSpc>
                        <a:spcBef>
                          <a:spcPts val="188"/>
                        </a:spcBef>
                        <a:spcAft>
                          <a:spcPct val="0"/>
                        </a:spcAft>
                        <a:buClrTx/>
                        <a:buSzTx/>
                        <a:buFontTx/>
                        <a:buNone/>
                        <a:tabLst/>
                      </a:pPr>
                      <a:r>
                        <a:rPr kumimoji="0" lang="fr-FR" sz="2000" b="1" i="0" u="none" strike="noStrike" cap="none" normalizeH="0" baseline="0">
                          <a:ln>
                            <a:noFill/>
                          </a:ln>
                          <a:solidFill>
                            <a:srgbClr val="FFFF00"/>
                          </a:solidFill>
                          <a:effectLst/>
                          <a:latin typeface="Calibri" pitchFamily="34" charset="0"/>
                          <a:cs typeface="Arial" pitchFamily="34" charset="0"/>
                        </a:rPr>
                        <a:t>DCI</a:t>
                      </a:r>
                      <a:endParaRPr kumimoji="0" lang="fr-FR" sz="2000" b="0" i="0" u="none" strike="noStrike" cap="none" normalizeH="0" baseline="0">
                        <a:ln>
                          <a:noFill/>
                        </a:ln>
                        <a:solidFill>
                          <a:srgbClr val="FFFF00"/>
                        </a:solidFill>
                        <a:effectLst/>
                        <a:latin typeface="Calibri" pitchFamily="34" charset="0"/>
                        <a:cs typeface="Arial"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c>
                  <a:txBody>
                    <a:bodyPr/>
                    <a:lstStyle/>
                    <a:p>
                      <a:pPr marL="558800" marR="0" lvl="0" indent="0" algn="l" defTabSz="914400" rtl="0" eaLnBrk="1" fontAlgn="base" latinLnBrk="0" hangingPunct="1">
                        <a:lnSpc>
                          <a:spcPct val="100000"/>
                        </a:lnSpc>
                        <a:spcBef>
                          <a:spcPts val="188"/>
                        </a:spcBef>
                        <a:spcAft>
                          <a:spcPct val="0"/>
                        </a:spcAft>
                        <a:buClrTx/>
                        <a:buSzTx/>
                        <a:buFontTx/>
                        <a:buNone/>
                        <a:tabLst/>
                      </a:pPr>
                      <a:r>
                        <a:rPr kumimoji="0" lang="fr-FR" sz="2000" b="1" i="0" u="none" strike="noStrike" cap="none" normalizeH="0" baseline="0">
                          <a:ln>
                            <a:noFill/>
                          </a:ln>
                          <a:solidFill>
                            <a:srgbClr val="FFFF00"/>
                          </a:solidFill>
                          <a:effectLst/>
                          <a:latin typeface="Calibri" pitchFamily="34" charset="0"/>
                          <a:cs typeface="Arial" pitchFamily="34" charset="0"/>
                        </a:rPr>
                        <a:t>Nom commercial</a:t>
                      </a:r>
                      <a:endParaRPr kumimoji="0" lang="fr-FR" sz="2000" b="0" i="0" u="none" strike="noStrike" cap="none" normalizeH="0" baseline="0">
                        <a:ln>
                          <a:noFill/>
                        </a:ln>
                        <a:solidFill>
                          <a:srgbClr val="FFFF00"/>
                        </a:solidFill>
                        <a:effectLst/>
                        <a:latin typeface="Calibri" pitchFamily="34" charset="0"/>
                        <a:cs typeface="Arial"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c>
                  <a:txBody>
                    <a:bodyPr/>
                    <a:lstStyle/>
                    <a:p>
                      <a:pPr marL="292100" marR="0" lvl="0" indent="0" algn="l" defTabSz="914400" rtl="0" eaLnBrk="1" fontAlgn="base" latinLnBrk="0" hangingPunct="1">
                        <a:lnSpc>
                          <a:spcPct val="100000"/>
                        </a:lnSpc>
                        <a:spcBef>
                          <a:spcPts val="188"/>
                        </a:spcBef>
                        <a:spcAft>
                          <a:spcPct val="0"/>
                        </a:spcAft>
                        <a:buClrTx/>
                        <a:buSzTx/>
                        <a:buFontTx/>
                        <a:buNone/>
                        <a:tabLst/>
                      </a:pPr>
                      <a:r>
                        <a:rPr kumimoji="0" lang="fr-FR" sz="2000" b="1" i="0" u="none" strike="noStrike" cap="none" normalizeH="0" baseline="0">
                          <a:ln>
                            <a:noFill/>
                          </a:ln>
                          <a:solidFill>
                            <a:srgbClr val="FFFF00"/>
                          </a:solidFill>
                          <a:effectLst/>
                          <a:latin typeface="Calibri" pitchFamily="34" charset="0"/>
                          <a:cs typeface="Arial" pitchFamily="34" charset="0"/>
                        </a:rPr>
                        <a:t>Comp</a:t>
                      </a:r>
                      <a:endParaRPr kumimoji="0" lang="fr-FR" sz="2000" b="0" i="0" u="none" strike="noStrike" cap="none" normalizeH="0" baseline="0">
                        <a:ln>
                          <a:noFill/>
                        </a:ln>
                        <a:solidFill>
                          <a:srgbClr val="FFFF00"/>
                        </a:solidFill>
                        <a:effectLst/>
                        <a:latin typeface="Calibri" pitchFamily="34" charset="0"/>
                        <a:cs typeface="Arial"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tc>
                  <a:txBody>
                    <a:bodyPr/>
                    <a:lstStyle/>
                    <a:p>
                      <a:pPr marL="698500" marR="0" lvl="0" indent="0" algn="l" defTabSz="914400" rtl="0" eaLnBrk="1" fontAlgn="base" latinLnBrk="0" hangingPunct="1">
                        <a:lnSpc>
                          <a:spcPct val="100000"/>
                        </a:lnSpc>
                        <a:spcBef>
                          <a:spcPts val="188"/>
                        </a:spcBef>
                        <a:spcAft>
                          <a:spcPct val="0"/>
                        </a:spcAft>
                        <a:buClrTx/>
                        <a:buSzTx/>
                        <a:buFontTx/>
                        <a:buNone/>
                        <a:tabLst/>
                      </a:pPr>
                      <a:r>
                        <a:rPr kumimoji="0" lang="fr-FR" sz="2000" b="1" i="0" u="none" strike="noStrike" cap="none" normalizeH="0" baseline="0">
                          <a:ln>
                            <a:noFill/>
                          </a:ln>
                          <a:solidFill>
                            <a:srgbClr val="FFFF00"/>
                          </a:solidFill>
                          <a:effectLst/>
                          <a:latin typeface="Calibri" pitchFamily="34" charset="0"/>
                          <a:cs typeface="Arial" pitchFamily="34" charset="0"/>
                        </a:rPr>
                        <a:t>Posologie</a:t>
                      </a:r>
                      <a:endParaRPr kumimoji="0" lang="fr-FR" sz="2000" b="0" i="0" u="none" strike="noStrike" cap="none" normalizeH="0" baseline="0">
                        <a:ln>
                          <a:noFill/>
                        </a:ln>
                        <a:solidFill>
                          <a:srgbClr val="FFFF00"/>
                        </a:solidFill>
                        <a:effectLst/>
                        <a:latin typeface="Calibri" pitchFamily="34" charset="0"/>
                        <a:cs typeface="Arial"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F81BC"/>
                    </a:solidFill>
                  </a:tcPr>
                </a:tc>
                <a:extLst>
                  <a:ext uri="{0D108BD9-81ED-4DB2-BD59-A6C34878D82A}">
                    <a16:rowId xmlns:a16="http://schemas.microsoft.com/office/drawing/2014/main" val="10000"/>
                  </a:ext>
                </a:extLst>
              </a:tr>
              <a:tr h="701675">
                <a:tc>
                  <a:txBody>
                    <a:bodyPr/>
                    <a:lstStyle/>
                    <a:p>
                      <a:pPr marL="84138" marR="0" lvl="0" indent="0" algn="l" defTabSz="914400" rtl="0" eaLnBrk="1" fontAlgn="base" latinLnBrk="0" hangingPunct="1">
                        <a:lnSpc>
                          <a:spcPct val="100000"/>
                        </a:lnSpc>
                        <a:spcBef>
                          <a:spcPts val="100"/>
                        </a:spcBef>
                        <a:spcAft>
                          <a:spcPct val="0"/>
                        </a:spcAft>
                        <a:buClrTx/>
                        <a:buSzTx/>
                        <a:buFontTx/>
                        <a:buNone/>
                        <a:tabLst/>
                      </a:pPr>
                      <a:r>
                        <a:rPr kumimoji="0" lang="fr-FR" sz="2000" b="0" i="0" u="none" strike="noStrike" cap="none" normalizeH="0" baseline="0">
                          <a:ln>
                            <a:noFill/>
                          </a:ln>
                          <a:solidFill>
                            <a:srgbClr val="001D2C"/>
                          </a:solidFill>
                          <a:effectLst/>
                          <a:latin typeface="Arial" pitchFamily="34" charset="0"/>
                          <a:cs typeface="Arial" pitchFamily="34" charset="0"/>
                        </a:rPr>
                        <a:t>Canaglifozine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p>
                      <a:pPr marL="84138" marR="0" lvl="0" indent="0" algn="l" defTabSz="914400" rtl="0" eaLnBrk="1" fontAlgn="base" latinLnBrk="0" hangingPunct="1">
                        <a:lnSpc>
                          <a:spcPct val="100000"/>
                        </a:lnSpc>
                        <a:spcBef>
                          <a:spcPts val="100"/>
                        </a:spcBef>
                        <a:spcAft>
                          <a:spcPct val="0"/>
                        </a:spcAft>
                        <a:buClrTx/>
                        <a:buSzTx/>
                        <a:buFontTx/>
                        <a:buNone/>
                        <a:tabLst/>
                      </a:pPr>
                      <a:r>
                        <a:rPr kumimoji="0" lang="fr-FR" sz="2000" b="0" i="0" u="none" strike="noStrike" cap="none" normalizeH="0" baseline="0">
                          <a:ln>
                            <a:noFill/>
                          </a:ln>
                          <a:solidFill>
                            <a:srgbClr val="001D2C"/>
                          </a:solidFill>
                          <a:effectLst/>
                          <a:latin typeface="Arial" pitchFamily="34" charset="0"/>
                          <a:cs typeface="Arial" pitchFamily="34" charset="0"/>
                        </a:rPr>
                        <a:t>Invokana®</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p>
                      <a:pPr marL="85725" marR="0" lvl="0" indent="0" algn="l" defTabSz="914400" rtl="0" eaLnBrk="1" fontAlgn="base" latinLnBrk="0" hangingPunct="1">
                        <a:lnSpc>
                          <a:spcPct val="100000"/>
                        </a:lnSpc>
                        <a:spcBef>
                          <a:spcPts val="88"/>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100 mg</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300 mg</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p>
                      <a:pPr marL="85725" marR="0" lvl="0" indent="0" algn="l" defTabSz="914400" rtl="0" eaLnBrk="1" fontAlgn="base" latinLnBrk="0" hangingPunct="1">
                        <a:lnSpc>
                          <a:spcPct val="100000"/>
                        </a:lnSpc>
                        <a:spcBef>
                          <a:spcPts val="88"/>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100 à 300 mg  une fois par jour</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extLst>
                  <a:ext uri="{0D108BD9-81ED-4DB2-BD59-A6C34878D82A}">
                    <a16:rowId xmlns:a16="http://schemas.microsoft.com/office/drawing/2014/main" val="10001"/>
                  </a:ext>
                </a:extLst>
              </a:tr>
              <a:tr h="701675">
                <a:tc>
                  <a:txBody>
                    <a:bodyPr/>
                    <a:lstStyle/>
                    <a:p>
                      <a:pPr marL="84138" marR="0" lvl="0" indent="0" algn="l" defTabSz="914400" rtl="0" eaLnBrk="1" fontAlgn="base" latinLnBrk="0" hangingPunct="1">
                        <a:lnSpc>
                          <a:spcPct val="100000"/>
                        </a:lnSpc>
                        <a:spcBef>
                          <a:spcPts val="200"/>
                        </a:spcBef>
                        <a:spcAft>
                          <a:spcPct val="0"/>
                        </a:spcAft>
                        <a:buClrTx/>
                        <a:buSzTx/>
                        <a:buFontTx/>
                        <a:buNone/>
                        <a:tabLst/>
                      </a:pPr>
                      <a:r>
                        <a:rPr kumimoji="0" lang="fr-FR" sz="2000" b="0" i="0" u="none" strike="noStrike" cap="none" normalizeH="0" baseline="0">
                          <a:ln>
                            <a:noFill/>
                          </a:ln>
                          <a:solidFill>
                            <a:srgbClr val="001D2C"/>
                          </a:solidFill>
                          <a:effectLst/>
                          <a:latin typeface="Arial" pitchFamily="34" charset="0"/>
                          <a:cs typeface="Arial" pitchFamily="34" charset="0"/>
                        </a:rPr>
                        <a:t>Dapagliflozine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p>
                      <a:pPr marL="84138" marR="0" lvl="0" indent="0" algn="l" defTabSz="914400" rtl="0" eaLnBrk="1" fontAlgn="base" latinLnBrk="0" hangingPunct="1">
                        <a:lnSpc>
                          <a:spcPct val="100000"/>
                        </a:lnSpc>
                        <a:spcBef>
                          <a:spcPts val="200"/>
                        </a:spcBef>
                        <a:spcAft>
                          <a:spcPct val="0"/>
                        </a:spcAft>
                        <a:buClrTx/>
                        <a:buSzTx/>
                        <a:buFontTx/>
                        <a:buNone/>
                        <a:tabLst/>
                      </a:pPr>
                      <a:r>
                        <a:rPr kumimoji="0" lang="fr-FR" sz="2000" b="0" i="0" u="none" strike="noStrike" cap="none" normalizeH="0" baseline="0">
                          <a:ln>
                            <a:noFill/>
                          </a:ln>
                          <a:solidFill>
                            <a:srgbClr val="001D2C"/>
                          </a:solidFill>
                          <a:effectLst/>
                          <a:latin typeface="Arial" pitchFamily="34" charset="0"/>
                          <a:cs typeface="Arial" pitchFamily="34" charset="0"/>
                        </a:rPr>
                        <a:t>Forxiga®</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p>
                      <a:pPr marL="85725" marR="0" lvl="0" indent="0" algn="l" defTabSz="914400" rtl="0" eaLnBrk="1" fontAlgn="base" latinLnBrk="0" hangingPunct="1">
                        <a:lnSpc>
                          <a:spcPct val="100000"/>
                        </a:lnSpc>
                        <a:spcBef>
                          <a:spcPts val="188"/>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5 mg</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10 mg</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tc>
                  <a:txBody>
                    <a:bodyPr/>
                    <a:lstStyle/>
                    <a:p>
                      <a:pPr marL="85725" marR="0" lvl="0" indent="0" algn="l" defTabSz="914400" rtl="0" eaLnBrk="1" fontAlgn="base" latinLnBrk="0" hangingPunct="1">
                        <a:lnSpc>
                          <a:spcPct val="100000"/>
                        </a:lnSpc>
                        <a:spcBef>
                          <a:spcPts val="188"/>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5 à 10 mg</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une fois par jour</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9ECF4"/>
                    </a:solidFill>
                  </a:tcPr>
                </a:tc>
                <a:extLst>
                  <a:ext uri="{0D108BD9-81ED-4DB2-BD59-A6C34878D82A}">
                    <a16:rowId xmlns:a16="http://schemas.microsoft.com/office/drawing/2014/main" val="10002"/>
                  </a:ext>
                </a:extLst>
              </a:tr>
              <a:tr h="701675">
                <a:tc>
                  <a:txBody>
                    <a:bodyPr/>
                    <a:lstStyle/>
                    <a:p>
                      <a:pPr marL="84138" marR="0" lvl="0" indent="0" algn="l" defTabSz="914400" rtl="0" eaLnBrk="1" fontAlgn="base" latinLnBrk="0" hangingPunct="1">
                        <a:lnSpc>
                          <a:spcPct val="100000"/>
                        </a:lnSpc>
                        <a:spcBef>
                          <a:spcPts val="200"/>
                        </a:spcBef>
                        <a:spcAft>
                          <a:spcPct val="0"/>
                        </a:spcAft>
                        <a:buClrTx/>
                        <a:buSzTx/>
                        <a:buFontTx/>
                        <a:buNone/>
                        <a:tabLst/>
                      </a:pPr>
                      <a:r>
                        <a:rPr kumimoji="0" lang="fr-FR" sz="2000" b="0" i="0" u="none" strike="noStrike" cap="none" normalizeH="0" baseline="0">
                          <a:ln>
                            <a:noFill/>
                          </a:ln>
                          <a:solidFill>
                            <a:srgbClr val="001D2C"/>
                          </a:solidFill>
                          <a:effectLst/>
                          <a:latin typeface="Arial" pitchFamily="34" charset="0"/>
                          <a:cs typeface="Arial" pitchFamily="34" charset="0"/>
                        </a:rPr>
                        <a:t>Empagliflozine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p>
                      <a:pPr marL="84138" marR="0" lvl="0" indent="0" algn="l" defTabSz="914400" rtl="0" eaLnBrk="1" fontAlgn="base" latinLnBrk="0" hangingPunct="1">
                        <a:lnSpc>
                          <a:spcPct val="100000"/>
                        </a:lnSpc>
                        <a:spcBef>
                          <a:spcPts val="200"/>
                        </a:spcBef>
                        <a:spcAft>
                          <a:spcPct val="0"/>
                        </a:spcAft>
                        <a:buClrTx/>
                        <a:buSzTx/>
                        <a:buFontTx/>
                        <a:buNone/>
                        <a:tabLst/>
                      </a:pPr>
                      <a:r>
                        <a:rPr kumimoji="0" lang="fr-FR" sz="2000" b="0" i="0" u="none" strike="noStrike" cap="none" normalizeH="0" baseline="0">
                          <a:ln>
                            <a:noFill/>
                          </a:ln>
                          <a:solidFill>
                            <a:srgbClr val="001D2C"/>
                          </a:solidFill>
                          <a:effectLst/>
                          <a:latin typeface="Arial" pitchFamily="34" charset="0"/>
                          <a:cs typeface="Arial" pitchFamily="34" charset="0"/>
                        </a:rPr>
                        <a:t>Jardiance®</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p>
                      <a:pPr marL="85725" marR="0" lvl="0" indent="0" algn="l" defTabSz="914400" rtl="0" eaLnBrk="1" fontAlgn="base" latinLnBrk="0" hangingPunct="1">
                        <a:lnSpc>
                          <a:spcPct val="100000"/>
                        </a:lnSpc>
                        <a:spcBef>
                          <a:spcPts val="188"/>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10 mg</a:t>
                      </a:r>
                    </a:p>
                    <a:p>
                      <a:pPr marL="85725"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rgbClr val="001D2C"/>
                          </a:solidFill>
                          <a:effectLst/>
                          <a:latin typeface="Calibri" pitchFamily="34" charset="0"/>
                          <a:cs typeface="Arial" pitchFamily="34" charset="0"/>
                        </a:rPr>
                        <a:t>25 mg</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tc>
                  <a:txBody>
                    <a:bodyPr/>
                    <a:lstStyle/>
                    <a:p>
                      <a:pPr marL="85725" marR="0" lvl="0" indent="0" algn="l" defTabSz="914400" rtl="0" eaLnBrk="1" fontAlgn="base" latinLnBrk="0" hangingPunct="1">
                        <a:lnSpc>
                          <a:spcPct val="100000"/>
                        </a:lnSpc>
                        <a:spcBef>
                          <a:spcPts val="188"/>
                        </a:spcBef>
                        <a:spcAft>
                          <a:spcPct val="0"/>
                        </a:spcAft>
                        <a:buClrTx/>
                        <a:buSzTx/>
                        <a:buFontTx/>
                        <a:buNone/>
                        <a:tabLst>
                          <a:tab pos="542925" algn="l"/>
                        </a:tabLst>
                      </a:pPr>
                      <a:r>
                        <a:rPr kumimoji="0" lang="fr-FR" sz="2000" b="0" i="0" u="none" strike="noStrike" cap="none" normalizeH="0" baseline="0">
                          <a:ln>
                            <a:noFill/>
                          </a:ln>
                          <a:solidFill>
                            <a:srgbClr val="001D2C"/>
                          </a:solidFill>
                          <a:effectLst/>
                          <a:latin typeface="Calibri" pitchFamily="34" charset="0"/>
                          <a:cs typeface="Arial" pitchFamily="34" charset="0"/>
                        </a:rPr>
                        <a:t>10	- 25 mg</a:t>
                      </a:r>
                    </a:p>
                    <a:p>
                      <a:pPr marL="85725" marR="0" lvl="0" indent="0" algn="l" defTabSz="914400" rtl="0" eaLnBrk="1" fontAlgn="base" latinLnBrk="0" hangingPunct="1">
                        <a:lnSpc>
                          <a:spcPct val="100000"/>
                        </a:lnSpc>
                        <a:spcBef>
                          <a:spcPct val="0"/>
                        </a:spcBef>
                        <a:spcAft>
                          <a:spcPct val="0"/>
                        </a:spcAft>
                        <a:buClrTx/>
                        <a:buSzTx/>
                        <a:buFontTx/>
                        <a:buNone/>
                        <a:tabLst>
                          <a:tab pos="542925" algn="l"/>
                        </a:tabLst>
                      </a:pPr>
                      <a:r>
                        <a:rPr kumimoji="0" lang="fr-FR" sz="2000" b="0" i="0" u="none" strike="noStrike" cap="none" normalizeH="0" baseline="0">
                          <a:ln>
                            <a:noFill/>
                          </a:ln>
                          <a:solidFill>
                            <a:srgbClr val="001D2C"/>
                          </a:solidFill>
                          <a:effectLst/>
                          <a:latin typeface="Calibri" pitchFamily="34" charset="0"/>
                          <a:cs typeface="Arial" pitchFamily="34" charset="0"/>
                        </a:rPr>
                        <a:t>Une fois par jour</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0D7E8"/>
                    </a:solidFill>
                  </a:tcPr>
                </a:tc>
                <a:extLst>
                  <a:ext uri="{0D108BD9-81ED-4DB2-BD59-A6C34878D82A}">
                    <a16:rowId xmlns:a16="http://schemas.microsoft.com/office/drawing/2014/main" val="10003"/>
                  </a:ext>
                </a:extLst>
              </a:tr>
            </a:tbl>
          </a:graphicData>
        </a:graphic>
      </p:graphicFrame>
      <p:pic>
        <p:nvPicPr>
          <p:cNvPr id="104477" name="Picture 2" descr="C:\Downloads\SGLT2\SGLT2_inhibitors-2015063003243995.jpg">
            <a:extLst>
              <a:ext uri="{FF2B5EF4-FFF2-40B4-BE49-F238E27FC236}">
                <a16:creationId xmlns:a16="http://schemas.microsoft.com/office/drawing/2014/main" id="{216A0D78-B6F8-4BAB-B2E8-4753909E51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4" y="3162300"/>
            <a:ext cx="9139237"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CB366CFD-A56B-44B6-AAB8-2AC38322F86C}"/>
              </a:ext>
            </a:extLst>
          </p:cNvPr>
          <p:cNvSpPr/>
          <p:nvPr/>
        </p:nvSpPr>
        <p:spPr>
          <a:xfrm>
            <a:off x="1524000" y="1"/>
            <a:ext cx="9144000" cy="646113"/>
          </a:xfrm>
          <a:prstGeom prst="rect">
            <a:avLst/>
          </a:prstGeom>
        </p:spPr>
        <p:txBody>
          <a:bodyPr>
            <a:spAutoFit/>
          </a:bodyPr>
          <a:lstStyle/>
          <a:p>
            <a:pPr algn="ctr" eaLnBrk="1" hangingPunct="1">
              <a:defRPr/>
            </a:pPr>
            <a:r>
              <a:rPr lang="fr-FR" sz="3600" dirty="0">
                <a:solidFill>
                  <a:srgbClr val="FF0000"/>
                </a:solidFill>
              </a:rPr>
              <a:t>INHIBITEURS DES</a:t>
            </a:r>
            <a:r>
              <a:rPr lang="fr-FR" sz="3600" spc="-135" dirty="0">
                <a:solidFill>
                  <a:srgbClr val="FF0000"/>
                </a:solidFill>
              </a:rPr>
              <a:t> </a:t>
            </a:r>
            <a:r>
              <a:rPr lang="fr-FR" sz="3600" spc="-50" dirty="0">
                <a:solidFill>
                  <a:srgbClr val="FF0000"/>
                </a:solidFill>
              </a:rPr>
              <a:t>SGLT2</a:t>
            </a:r>
            <a:endParaRPr lang="fr-FR" sz="36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2901951" y="2841626"/>
            <a:ext cx="625658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3600" b="1" dirty="0"/>
              <a:t>VII- Les </a:t>
            </a:r>
            <a:r>
              <a:rPr lang="en-GB" altLang="fr-FR" sz="3600" b="1" dirty="0"/>
              <a:t>a</a:t>
            </a:r>
            <a:r>
              <a:rPr lang="fr-FR" altLang="fr-FR" sz="3600" b="1" dirty="0" err="1"/>
              <a:t>nalogues</a:t>
            </a:r>
            <a:r>
              <a:rPr lang="fr-FR" altLang="fr-FR" sz="3600" b="1" dirty="0"/>
              <a:t> de l’</a:t>
            </a:r>
            <a:r>
              <a:rPr lang="fr-FR" altLang="fr-FR" sz="3600" b="1" dirty="0" err="1"/>
              <a:t>AMYLINE</a:t>
            </a:r>
            <a:endParaRPr lang="fr-FR" altLang="fr-FR" sz="3600" b="1" dirty="0"/>
          </a:p>
          <a:p>
            <a:pPr algn="l" rtl="0" eaLnBrk="1" hangingPunct="1">
              <a:spcBef>
                <a:spcPct val="0"/>
              </a:spcBef>
              <a:buFontTx/>
              <a:buNone/>
            </a:pPr>
            <a:endParaRPr lang="fr-FR" altLang="fr-FR" sz="3600" b="1" dirty="0"/>
          </a:p>
        </p:txBody>
      </p:sp>
    </p:spTree>
    <p:extLst>
      <p:ext uri="{BB962C8B-B14F-4D97-AF65-F5344CB8AC3E}">
        <p14:creationId xmlns:p14="http://schemas.microsoft.com/office/powerpoint/2010/main" val="8943840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1809750" y="428625"/>
            <a:ext cx="8686800" cy="838200"/>
          </a:xfrm>
        </p:spPr>
        <p:txBody>
          <a:bodyPr/>
          <a:lstStyle/>
          <a:p>
            <a:pPr eaLnBrk="1" hangingPunct="1"/>
            <a:r>
              <a:rPr lang="fr-FR" altLang="fr-FR"/>
              <a:t>Pramlintide</a:t>
            </a:r>
          </a:p>
        </p:txBody>
      </p:sp>
      <p:sp>
        <p:nvSpPr>
          <p:cNvPr id="26627" name="Rectangle 3"/>
          <p:cNvSpPr>
            <a:spLocks noGrp="1"/>
          </p:cNvSpPr>
          <p:nvPr>
            <p:ph idx="1"/>
          </p:nvPr>
        </p:nvSpPr>
        <p:spPr>
          <a:xfrm>
            <a:off x="1809750" y="2268539"/>
            <a:ext cx="8686800" cy="4160837"/>
          </a:xfrm>
        </p:spPr>
        <p:txBody>
          <a:bodyPr/>
          <a:lstStyle/>
          <a:p>
            <a:pPr eaLnBrk="1" hangingPunct="1"/>
            <a:r>
              <a:rPr lang="fr-FR" altLang="fr-FR" dirty="0"/>
              <a:t>Analogue de l’</a:t>
            </a:r>
            <a:r>
              <a:rPr lang="fr-FR" altLang="fr-FR" dirty="0" err="1"/>
              <a:t>AMYLINE</a:t>
            </a:r>
            <a:endParaRPr lang="fr-FR" altLang="fr-FR" dirty="0"/>
          </a:p>
          <a:p>
            <a:pPr eaLnBrk="1" hangingPunct="1"/>
            <a:r>
              <a:rPr lang="fr-FR" altLang="fr-FR" dirty="0" err="1"/>
              <a:t>Amyline</a:t>
            </a:r>
            <a:r>
              <a:rPr lang="fr-FR" altLang="fr-FR" dirty="0"/>
              <a:t> = peptide de 37 AA </a:t>
            </a:r>
            <a:r>
              <a:rPr lang="fr-FR" altLang="fr-FR" dirty="0" err="1"/>
              <a:t>cosécrété</a:t>
            </a:r>
            <a:r>
              <a:rPr lang="fr-FR" altLang="fr-FR" dirty="0"/>
              <a:t> avec l’insuline par la cellule </a:t>
            </a:r>
            <a:r>
              <a:rPr lang="fr-FR" altLang="fr-FR" dirty="0">
                <a:sym typeface="Symbol" panose="05050102010706020507" pitchFamily="18" charset="2"/>
              </a:rPr>
              <a:t></a:t>
            </a:r>
          </a:p>
          <a:p>
            <a:pPr eaLnBrk="1" hangingPunct="1"/>
            <a:r>
              <a:rPr lang="fr-FR" altLang="fr-FR" dirty="0">
                <a:sym typeface="Symbol" panose="05050102010706020507" pitchFamily="18" charset="2"/>
              </a:rPr>
              <a:t>Effets de l’</a:t>
            </a:r>
            <a:r>
              <a:rPr lang="fr-FR" altLang="fr-FR" dirty="0" err="1">
                <a:sym typeface="Symbol" panose="05050102010706020507" pitchFamily="18" charset="2"/>
              </a:rPr>
              <a:t>Amyline</a:t>
            </a:r>
            <a:r>
              <a:rPr lang="fr-FR" altLang="fr-FR" dirty="0">
                <a:sym typeface="Symbol" panose="05050102010706020507" pitchFamily="18" charset="2"/>
              </a:rPr>
              <a:t>: </a:t>
            </a:r>
          </a:p>
          <a:p>
            <a:pPr lvl="1" eaLnBrk="1" hangingPunct="1"/>
            <a:r>
              <a:rPr lang="fr-FR" altLang="fr-FR" dirty="0">
                <a:sym typeface="Symbol" panose="05050102010706020507" pitchFamily="18" charset="2"/>
              </a:rPr>
              <a:t> ↑ Satiété</a:t>
            </a:r>
          </a:p>
          <a:p>
            <a:pPr lvl="1" eaLnBrk="1" hangingPunct="1"/>
            <a:r>
              <a:rPr lang="fr-FR" altLang="fr-FR" dirty="0">
                <a:sym typeface="Symbol" panose="05050102010706020507" pitchFamily="18" charset="2"/>
              </a:rPr>
              <a:t>  Glucagon</a:t>
            </a:r>
          </a:p>
          <a:p>
            <a:pPr lvl="1" eaLnBrk="1" hangingPunct="1"/>
            <a:r>
              <a:rPr lang="fr-FR" altLang="fr-FR" dirty="0">
                <a:sym typeface="Symbol" panose="05050102010706020507" pitchFamily="18" charset="2"/>
              </a:rPr>
              <a:t>  Vidange gastrique</a:t>
            </a:r>
          </a:p>
        </p:txBody>
      </p:sp>
    </p:spTree>
    <p:extLst>
      <p:ext uri="{BB962C8B-B14F-4D97-AF65-F5344CB8AC3E}">
        <p14:creationId xmlns:p14="http://schemas.microsoft.com/office/powerpoint/2010/main" val="28578272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a:xfrm>
            <a:off x="1809750" y="357188"/>
            <a:ext cx="8686800" cy="838200"/>
          </a:xfrm>
        </p:spPr>
        <p:txBody>
          <a:bodyPr/>
          <a:lstStyle/>
          <a:p>
            <a:pPr eaLnBrk="1" hangingPunct="1"/>
            <a:r>
              <a:rPr lang="fr-FR" altLang="fr-FR"/>
              <a:t>Utilisation thérapeutique</a:t>
            </a:r>
          </a:p>
        </p:txBody>
      </p:sp>
      <p:sp>
        <p:nvSpPr>
          <p:cNvPr id="27651" name="Rectangle 3"/>
          <p:cNvSpPr>
            <a:spLocks noGrp="1"/>
          </p:cNvSpPr>
          <p:nvPr>
            <p:ph idx="1"/>
          </p:nvPr>
        </p:nvSpPr>
        <p:spPr>
          <a:xfrm>
            <a:off x="1992314" y="2205039"/>
            <a:ext cx="8218487" cy="1800225"/>
          </a:xfrm>
        </p:spPr>
        <p:txBody>
          <a:bodyPr/>
          <a:lstStyle/>
          <a:p>
            <a:pPr eaLnBrk="1" hangingPunct="1">
              <a:lnSpc>
                <a:spcPct val="120000"/>
              </a:lnSpc>
            </a:pPr>
            <a:r>
              <a:rPr lang="fr-FR" altLang="fr-FR" sz="3600" b="1"/>
              <a:t>DT1 et DT2</a:t>
            </a:r>
          </a:p>
          <a:p>
            <a:pPr eaLnBrk="1" hangingPunct="1">
              <a:lnSpc>
                <a:spcPct val="120000"/>
              </a:lnSpc>
            </a:pPr>
            <a:r>
              <a:rPr lang="fr-FR" altLang="fr-FR" sz="3600" b="1"/>
              <a:t>Injectable séparément de l’insuline</a:t>
            </a:r>
          </a:p>
          <a:p>
            <a:pPr eaLnBrk="1" hangingPunct="1">
              <a:lnSpc>
                <a:spcPct val="120000"/>
              </a:lnSpc>
              <a:buFont typeface="Wingdings 2" panose="05020102010507070707" pitchFamily="18" charset="2"/>
              <a:buNone/>
            </a:pPr>
            <a:endParaRPr lang="fr-FR" altLang="fr-FR" sz="3600" b="1">
              <a:sym typeface="Symbol" panose="05050102010706020507" pitchFamily="18" charset="2"/>
            </a:endParaRPr>
          </a:p>
        </p:txBody>
      </p:sp>
    </p:spTree>
    <p:extLst>
      <p:ext uri="{BB962C8B-B14F-4D97-AF65-F5344CB8AC3E}">
        <p14:creationId xmlns:p14="http://schemas.microsoft.com/office/powerpoint/2010/main" val="39491626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ChangeArrowheads="1"/>
          </p:cNvSpPr>
          <p:nvPr/>
        </p:nvSpPr>
        <p:spPr bwMode="auto">
          <a:xfrm>
            <a:off x="2635251" y="2789239"/>
            <a:ext cx="76570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lgn="l" rtl="0" eaLnBrk="1" hangingPunct="1">
              <a:spcBef>
                <a:spcPct val="0"/>
              </a:spcBef>
              <a:buFontTx/>
              <a:buNone/>
            </a:pPr>
            <a:r>
              <a:rPr lang="fr-FR" altLang="fr-FR" sz="3600" b="1" dirty="0"/>
              <a:t>VIII- Arbres décisionnels de PEC du DT2</a:t>
            </a:r>
            <a:endParaRPr lang="fr-FR" altLang="fr-FR" sz="3600" b="1" dirty="0">
              <a:sym typeface="Symbol" panose="05050102010706020507" pitchFamily="18" charset="2"/>
            </a:endParaRPr>
          </a:p>
        </p:txBody>
      </p:sp>
    </p:spTree>
    <p:extLst>
      <p:ext uri="{BB962C8B-B14F-4D97-AF65-F5344CB8AC3E}">
        <p14:creationId xmlns:p14="http://schemas.microsoft.com/office/powerpoint/2010/main" val="2929331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63F85EC9-62D5-428A-8D63-7F64F9ED0CCC}"/>
              </a:ext>
            </a:extLst>
          </p:cNvPr>
          <p:cNvSpPr>
            <a:spLocks noGrp="1" noChangeArrowheads="1"/>
          </p:cNvSpPr>
          <p:nvPr>
            <p:ph type="body" idx="4294967295"/>
          </p:nvPr>
        </p:nvSpPr>
        <p:spPr>
          <a:xfrm>
            <a:off x="1981200" y="1196975"/>
            <a:ext cx="7931150" cy="4224338"/>
          </a:xfrm>
        </p:spPr>
        <p:txBody>
          <a:bodyPr/>
          <a:lstStyle/>
          <a:p>
            <a:pPr eaLnBrk="1" hangingPunct="1">
              <a:lnSpc>
                <a:spcPct val="90000"/>
              </a:lnSpc>
              <a:defRPr/>
            </a:pPr>
            <a:endParaRPr lang="fr-FR" dirty="0"/>
          </a:p>
          <a:p>
            <a:pPr eaLnBrk="1" hangingPunct="1">
              <a:lnSpc>
                <a:spcPct val="90000"/>
              </a:lnSpc>
              <a:defRPr/>
            </a:pPr>
            <a:endParaRPr lang="fr-FR" dirty="0">
              <a:solidFill>
                <a:schemeClr val="folHlink"/>
              </a:solidFill>
            </a:endParaRPr>
          </a:p>
          <a:p>
            <a:pPr eaLnBrk="1" hangingPunct="1">
              <a:lnSpc>
                <a:spcPct val="90000"/>
              </a:lnSpc>
              <a:defRPr/>
            </a:pPr>
            <a:endParaRPr lang="fr-FR" dirty="0">
              <a:solidFill>
                <a:schemeClr val="folHlink"/>
              </a:solidFill>
            </a:endParaRPr>
          </a:p>
          <a:p>
            <a:pPr eaLnBrk="1" hangingPunct="1">
              <a:lnSpc>
                <a:spcPct val="90000"/>
              </a:lnSpc>
              <a:defRPr/>
            </a:pPr>
            <a:endParaRPr lang="fr-FR" dirty="0">
              <a:solidFill>
                <a:schemeClr val="folHlink"/>
              </a:solidFill>
            </a:endParaRPr>
          </a:p>
          <a:p>
            <a:pPr eaLnBrk="1" hangingPunct="1">
              <a:lnSpc>
                <a:spcPct val="90000"/>
              </a:lnSpc>
              <a:defRPr/>
            </a:pPr>
            <a:endParaRPr lang="fr-FR" dirty="0">
              <a:solidFill>
                <a:schemeClr val="folHlink"/>
              </a:solidFill>
            </a:endParaRPr>
          </a:p>
          <a:p>
            <a:pPr eaLnBrk="1" hangingPunct="1">
              <a:lnSpc>
                <a:spcPct val="90000"/>
              </a:lnSpc>
              <a:defRPr/>
            </a:pPr>
            <a:endParaRPr lang="fr-FR" dirty="0">
              <a:solidFill>
                <a:schemeClr val="folHlink"/>
              </a:solidFill>
            </a:endParaRPr>
          </a:p>
          <a:p>
            <a:pPr eaLnBrk="1" hangingPunct="1">
              <a:lnSpc>
                <a:spcPct val="90000"/>
              </a:lnSpc>
              <a:defRPr/>
            </a:pPr>
            <a:endParaRPr lang="fr-FR" dirty="0">
              <a:solidFill>
                <a:schemeClr val="folHlink"/>
              </a:solidFill>
            </a:endParaRPr>
          </a:p>
          <a:p>
            <a:pPr marL="0" indent="0">
              <a:buNone/>
              <a:defRPr/>
            </a:pPr>
            <a:endParaRPr lang="fr-FR" dirty="0">
              <a:solidFill>
                <a:schemeClr val="folHlink"/>
              </a:solidFill>
            </a:endParaRPr>
          </a:p>
        </p:txBody>
      </p:sp>
      <p:grpSp>
        <p:nvGrpSpPr>
          <p:cNvPr id="2" name="Group 4">
            <a:extLst>
              <a:ext uri="{FF2B5EF4-FFF2-40B4-BE49-F238E27FC236}">
                <a16:creationId xmlns:a16="http://schemas.microsoft.com/office/drawing/2014/main" id="{CD9D7A4D-A3BB-4A55-AC3A-BA662DDA8007}"/>
              </a:ext>
            </a:extLst>
          </p:cNvPr>
          <p:cNvGrpSpPr>
            <a:grpSpLocks/>
          </p:cNvGrpSpPr>
          <p:nvPr/>
        </p:nvGrpSpPr>
        <p:grpSpPr bwMode="auto">
          <a:xfrm>
            <a:off x="1524001" y="1562582"/>
            <a:ext cx="8232774" cy="3079268"/>
            <a:chOff x="160" y="1026"/>
            <a:chExt cx="5487" cy="3298"/>
          </a:xfrm>
        </p:grpSpPr>
        <p:graphicFrame>
          <p:nvGraphicFramePr>
            <p:cNvPr id="106506" name="Object 5">
              <a:extLst>
                <a:ext uri="{FF2B5EF4-FFF2-40B4-BE49-F238E27FC236}">
                  <a16:creationId xmlns:a16="http://schemas.microsoft.com/office/drawing/2014/main" id="{2E55AA18-2149-498B-84D9-C30503179C1C}"/>
                </a:ext>
              </a:extLst>
            </p:cNvPr>
            <p:cNvGraphicFramePr>
              <a:graphicFrameLocks noChangeAspect="1"/>
            </p:cNvGraphicFramePr>
            <p:nvPr/>
          </p:nvGraphicFramePr>
          <p:xfrm>
            <a:off x="168" y="1256"/>
            <a:ext cx="5479" cy="3068"/>
          </p:xfrm>
          <a:graphic>
            <a:graphicData uri="http://schemas.openxmlformats.org/presentationml/2006/ole">
              <mc:AlternateContent xmlns:mc="http://schemas.openxmlformats.org/markup-compatibility/2006">
                <mc:Choice xmlns:v="urn:schemas-microsoft-com:vml" Requires="v">
                  <p:oleObj name="Image bitmap" r:id="rId2" imgW="4334480" imgH="3704762" progId="Paint.Picture">
                    <p:embed/>
                  </p:oleObj>
                </mc:Choice>
                <mc:Fallback>
                  <p:oleObj name="Image bitmap" r:id="rId2" imgW="4334480" imgH="3704762" progId="Paint.Picture">
                    <p:embed/>
                    <p:pic>
                      <p:nvPicPr>
                        <p:cNvPr id="106506" name="Object 5">
                          <a:extLst>
                            <a:ext uri="{FF2B5EF4-FFF2-40B4-BE49-F238E27FC236}">
                              <a16:creationId xmlns:a16="http://schemas.microsoft.com/office/drawing/2014/main" id="{2E55AA18-2149-498B-84D9-C30503179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 y="1256"/>
                          <a:ext cx="5479" cy="3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7" name="Rectangle 6">
              <a:extLst>
                <a:ext uri="{FF2B5EF4-FFF2-40B4-BE49-F238E27FC236}">
                  <a16:creationId xmlns:a16="http://schemas.microsoft.com/office/drawing/2014/main" id="{D0958F21-AD17-45C3-AE63-B7D5D5A375F3}"/>
                </a:ext>
              </a:extLst>
            </p:cNvPr>
            <p:cNvSpPr>
              <a:spLocks noChangeArrowheads="1"/>
            </p:cNvSpPr>
            <p:nvPr/>
          </p:nvSpPr>
          <p:spPr bwMode="auto">
            <a:xfrm>
              <a:off x="160" y="1026"/>
              <a:ext cx="3311" cy="363"/>
            </a:xfrm>
            <a:prstGeom prst="rect">
              <a:avLst/>
            </a:prstGeom>
            <a:solidFill>
              <a:srgbClr val="000308"/>
            </a:solidFill>
            <a:ln w="9525">
              <a:solidFill>
                <a:srgbClr val="000308"/>
              </a:solidFill>
              <a:miter lim="800000"/>
              <a:headEnd/>
              <a:tailEnd/>
            </a:ln>
          </p:spPr>
          <p:txBody>
            <a:bodyPr wrap="none" anchor="ct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Tx/>
                <a:buNone/>
              </a:pPr>
              <a:endParaRPr lang="fr-FR" altLang="fr-FR" sz="1800">
                <a:latin typeface="Tahoma" panose="020B0604030504040204" pitchFamily="34" charset="0"/>
              </a:endParaRPr>
            </a:p>
          </p:txBody>
        </p:sp>
      </p:grpSp>
      <p:pic>
        <p:nvPicPr>
          <p:cNvPr id="7" name="Picture 1028" descr="hm00163_">
            <a:extLst>
              <a:ext uri="{FF2B5EF4-FFF2-40B4-BE49-F238E27FC236}">
                <a16:creationId xmlns:a16="http://schemas.microsoft.com/office/drawing/2014/main" id="{3056F27E-D6AF-4425-BE8D-EBA94963E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73200">
            <a:off x="7382670" y="2516982"/>
            <a:ext cx="7889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28" descr="hm00163_">
            <a:extLst>
              <a:ext uri="{FF2B5EF4-FFF2-40B4-BE49-F238E27FC236}">
                <a16:creationId xmlns:a16="http://schemas.microsoft.com/office/drawing/2014/main" id="{9F1D3C8B-6288-40FE-B8A1-B5BE89B5D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073200">
            <a:off x="7667626" y="1801813"/>
            <a:ext cx="7905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2" name="ZoneTexte 8">
            <a:extLst>
              <a:ext uri="{FF2B5EF4-FFF2-40B4-BE49-F238E27FC236}">
                <a16:creationId xmlns:a16="http://schemas.microsoft.com/office/drawing/2014/main" id="{A62F6E6F-6FCE-4980-B9CF-DDAF782634CB}"/>
              </a:ext>
            </a:extLst>
          </p:cNvPr>
          <p:cNvSpPr txBox="1">
            <a:spLocks noChangeArrowheads="1"/>
          </p:cNvSpPr>
          <p:nvPr/>
        </p:nvSpPr>
        <p:spPr bwMode="auto">
          <a:xfrm>
            <a:off x="2381251" y="285751"/>
            <a:ext cx="73580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Tx/>
              <a:buNone/>
            </a:pPr>
            <a:r>
              <a:rPr lang="fr-FR" altLang="fr-FR" sz="2800">
                <a:solidFill>
                  <a:srgbClr val="FF0000"/>
                </a:solidFill>
              </a:rPr>
              <a:t>EVOLUTION DES IDEES ET CONSENSUS</a:t>
            </a:r>
          </a:p>
        </p:txBody>
      </p:sp>
      <p:sp>
        <p:nvSpPr>
          <p:cNvPr id="10" name="ZoneTexte 9">
            <a:extLst>
              <a:ext uri="{FF2B5EF4-FFF2-40B4-BE49-F238E27FC236}">
                <a16:creationId xmlns:a16="http://schemas.microsoft.com/office/drawing/2014/main" id="{55DB8363-8AAB-43E6-92AE-98C8F312516A}"/>
              </a:ext>
            </a:extLst>
          </p:cNvPr>
          <p:cNvSpPr txBox="1">
            <a:spLocks noChangeArrowheads="1"/>
          </p:cNvSpPr>
          <p:nvPr/>
        </p:nvSpPr>
        <p:spPr bwMode="auto">
          <a:xfrm>
            <a:off x="1041401" y="1085850"/>
            <a:ext cx="88757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Font typeface="Wingdings" panose="05000000000000000000" pitchFamily="2" charset="2"/>
              <a:buChar char="Ø"/>
            </a:pPr>
            <a:r>
              <a:rPr lang="fr-FR" altLang="fr-FR" sz="2000" dirty="0"/>
              <a:t>ESCALADE THERAPEUTIQUE (notion d’échec secondaire aux ADO)</a:t>
            </a:r>
          </a:p>
        </p:txBody>
      </p:sp>
      <p:sp>
        <p:nvSpPr>
          <p:cNvPr id="11" name="ZoneTexte 10">
            <a:extLst>
              <a:ext uri="{FF2B5EF4-FFF2-40B4-BE49-F238E27FC236}">
                <a16:creationId xmlns:a16="http://schemas.microsoft.com/office/drawing/2014/main" id="{38171452-5E02-4B89-9D9F-63631C411BB9}"/>
              </a:ext>
            </a:extLst>
          </p:cNvPr>
          <p:cNvSpPr txBox="1">
            <a:spLocks noChangeArrowheads="1"/>
          </p:cNvSpPr>
          <p:nvPr/>
        </p:nvSpPr>
        <p:spPr bwMode="auto">
          <a:xfrm>
            <a:off x="949125" y="5021263"/>
            <a:ext cx="81091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Ø"/>
            </a:pPr>
            <a:r>
              <a:rPr lang="fr-FR" altLang="fr-FR" sz="2000" dirty="0"/>
              <a:t>FRAPPER PLUS TÔT ET PLUS FORT (pour tous le monde!!?)</a:t>
            </a:r>
          </a:p>
        </p:txBody>
      </p:sp>
      <p:sp>
        <p:nvSpPr>
          <p:cNvPr id="12" name="ZoneTexte 11">
            <a:extLst>
              <a:ext uri="{FF2B5EF4-FFF2-40B4-BE49-F238E27FC236}">
                <a16:creationId xmlns:a16="http://schemas.microsoft.com/office/drawing/2014/main" id="{ED197608-AC26-46DF-9232-23498D5C2E50}"/>
              </a:ext>
            </a:extLst>
          </p:cNvPr>
          <p:cNvSpPr txBox="1">
            <a:spLocks noChangeArrowheads="1"/>
          </p:cNvSpPr>
          <p:nvPr/>
        </p:nvSpPr>
        <p:spPr bwMode="auto">
          <a:xfrm>
            <a:off x="949124" y="5657850"/>
            <a:ext cx="10220445"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Font typeface="Wingdings" panose="05000000000000000000" pitchFamily="2" charset="2"/>
              <a:buChar char="Ø"/>
            </a:pPr>
            <a:r>
              <a:rPr lang="fr-FR" altLang="fr-FR" sz="2800" b="1" dirty="0"/>
              <a:t>APPROCHE CENTREE SUR LE PATIENT</a:t>
            </a:r>
            <a:r>
              <a:rPr lang="fr-FR" altLang="fr-FR" sz="2400" b="1" dirty="0"/>
              <a:t> </a:t>
            </a:r>
            <a:r>
              <a:rPr lang="fr-FR" altLang="fr-FR" sz="2800" b="1" dirty="0"/>
              <a:t>++++</a:t>
            </a:r>
          </a:p>
          <a:p>
            <a:pPr eaLnBrk="1" hangingPunct="1">
              <a:spcBef>
                <a:spcPct val="0"/>
              </a:spcBef>
              <a:buClrTx/>
              <a:buFont typeface="Wingdings" panose="05000000000000000000" pitchFamily="2" charset="2"/>
              <a:buChar char="Ø"/>
            </a:pPr>
            <a:endParaRPr lang="fr-FR" altLang="fr-FR" sz="2400" dirty="0"/>
          </a:p>
          <a:p>
            <a:pPr eaLnBrk="1" hangingPunct="1">
              <a:spcBef>
                <a:spcPct val="0"/>
              </a:spcBef>
              <a:buClrTx/>
              <a:buFont typeface="Wingdings" panose="05000000000000000000" pitchFamily="2" charset="2"/>
              <a:buChar char="Ø"/>
            </a:pPr>
            <a:r>
              <a:rPr lang="fr-FR" altLang="fr-FR" sz="2000" b="1" dirty="0"/>
              <a:t>FUTUR :INDIVIDUALISATION DU TRAITEMENT</a:t>
            </a:r>
            <a:r>
              <a:rPr lang="fr-FR" altLang="fr-FR" sz="2000" b="1" dirty="0">
                <a:solidFill>
                  <a:srgbClr val="FFFF00"/>
                </a:solidFill>
              </a:rPr>
              <a:t> </a:t>
            </a:r>
            <a:r>
              <a:rPr lang="fr-FR" altLang="fr-FR" sz="2400" b="1" dirty="0"/>
              <a:t>(cibles moléculaires)</a:t>
            </a:r>
            <a:endParaRPr lang="fr-FR" altLang="fr-FR" sz="20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6"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mph" presetSubtype="0" fill="hold" nodeType="clickEffect">
                                  <p:stCondLst>
                                    <p:cond delay="0"/>
                                  </p:stCondLst>
                                  <p:childTnLst>
                                    <p:animRot by="21600000">
                                      <p:cBhvr>
                                        <p:cTn id="29" dur="2000" fill="hold"/>
                                        <p:tgtEl>
                                          <p:spTgt spid="7"/>
                                        </p:tgtEl>
                                        <p:attrNameLst>
                                          <p:attrName>r</p:attrName>
                                        </p:attrNameLst>
                                      </p:cBhvr>
                                    </p:animRot>
                                  </p:childTnLst>
                                </p:cTn>
                              </p:par>
                            </p:childTnLst>
                          </p:cTn>
                        </p:par>
                      </p:childTnLst>
                    </p:cTn>
                  </p:par>
                  <p:par>
                    <p:cTn id="30" fill="hold" nodeType="clickPar">
                      <p:stCondLst>
                        <p:cond delay="indefinite"/>
                      </p:stCondLst>
                      <p:childTnLst>
                        <p:par>
                          <p:cTn id="31" fill="hold" nodeType="withGroup">
                            <p:stCondLst>
                              <p:cond delay="0"/>
                            </p:stCondLst>
                            <p:childTnLst>
                              <p:par>
                                <p:cTn id="32" presetID="34" presetClass="entr" presetSubtype="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from="(-#ppt_w/2)" to="(#ppt_x)" calcmode="lin" valueType="num">
                                      <p:cBhvr>
                                        <p:cTn id="34" dur="600" fill="hold">
                                          <p:stCondLst>
                                            <p:cond delay="0"/>
                                          </p:stCondLst>
                                        </p:cTn>
                                        <p:tgtEl>
                                          <p:spTgt spid="8"/>
                                        </p:tgtEl>
                                        <p:attrNameLst>
                                          <p:attrName>ppt_x</p:attrName>
                                        </p:attrNameLst>
                                      </p:cBhvr>
                                    </p:anim>
                                    <p:anim from="0" to="-1.0" calcmode="lin" valueType="num">
                                      <p:cBhvr>
                                        <p:cTn id="35" dur="200" decel="50000" autoRev="1" fill="hold">
                                          <p:stCondLst>
                                            <p:cond delay="600"/>
                                          </p:stCondLst>
                                        </p:cTn>
                                        <p:tgtEl>
                                          <p:spTgt spid="8"/>
                                        </p:tgtEl>
                                        <p:attrNameLst>
                                          <p:attrName>xshear</p:attrName>
                                        </p:attrNameLst>
                                      </p:cBhvr>
                                    </p:anim>
                                    <p:animScale>
                                      <p:cBhvr>
                                        <p:cTn id="36" dur="200" decel="100000" autoRev="1" fill="hold">
                                          <p:stCondLst>
                                            <p:cond delay="600"/>
                                          </p:stCondLst>
                                        </p:cTn>
                                        <p:tgtEl>
                                          <p:spTgt spid="8"/>
                                        </p:tgtEl>
                                      </p:cBhvr>
                                      <p:from x="100000" y="100000"/>
                                      <p:to x="80000" y="100000"/>
                                    </p:animScale>
                                    <p:anim by="(#ppt_h/3+#ppt_w*0.1)" calcmode="lin" valueType="num">
                                      <p:cBhvr additive="sum">
                                        <p:cTn id="37" dur="200" decel="100000" autoRev="1" fill="hold">
                                          <p:stCondLst>
                                            <p:cond delay="600"/>
                                          </p:stCondLst>
                                        </p:cTn>
                                        <p:tgtEl>
                                          <p:spTgt spid="8"/>
                                        </p:tgtEl>
                                        <p:attrNameLst>
                                          <p:attrName>ppt_x</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1000" fill="hold"/>
                                        <p:tgtEl>
                                          <p:spTgt spid="11"/>
                                        </p:tgtEl>
                                        <p:attrNameLst>
                                          <p:attrName>ppt_w</p:attrName>
                                        </p:attrNameLst>
                                      </p:cBhvr>
                                      <p:tavLst>
                                        <p:tav tm="0">
                                          <p:val>
                                            <p:fltVal val="0"/>
                                          </p:val>
                                        </p:tav>
                                        <p:tav tm="100000">
                                          <p:val>
                                            <p:strVal val="#ppt_w"/>
                                          </p:val>
                                        </p:tav>
                                      </p:tavLst>
                                    </p:anim>
                                    <p:anim calcmode="lin" valueType="num">
                                      <p:cBhvr>
                                        <p:cTn id="43" dur="1000" fill="hold"/>
                                        <p:tgtEl>
                                          <p:spTgt spid="11"/>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000"/>
                            </p:stCondLst>
                            <p:childTnLst>
                              <p:par>
                                <p:cTn id="45" presetID="55"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1000" fill="hold"/>
                                        <p:tgtEl>
                                          <p:spTgt spid="12"/>
                                        </p:tgtEl>
                                        <p:attrNameLst>
                                          <p:attrName>ppt_w</p:attrName>
                                        </p:attrNameLst>
                                      </p:cBhvr>
                                      <p:tavLst>
                                        <p:tav tm="0">
                                          <p:val>
                                            <p:strVal val="#ppt_w*0.70"/>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Effect transition="in" filter="fade">
                                      <p:cBhvr>
                                        <p:cTn id="49" dur="1000"/>
                                        <p:tgtEl>
                                          <p:spTgt spid="1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6" presetClass="entr" presetSubtype="16" fill="hold" nodeType="clickEffect">
                                  <p:stCondLst>
                                    <p:cond delay="0"/>
                                  </p:stCondLst>
                                  <p:childTnLst>
                                    <p:set>
                                      <p:cBhvr>
                                        <p:cTn id="53" dur="1" fill="hold">
                                          <p:stCondLst>
                                            <p:cond delay="0"/>
                                          </p:stCondLst>
                                        </p:cTn>
                                        <p:tgtEl>
                                          <p:spTgt spid="12">
                                            <p:txEl>
                                              <p:pRg st="0" end="0"/>
                                            </p:txEl>
                                          </p:spTgt>
                                        </p:tgtEl>
                                        <p:attrNameLst>
                                          <p:attrName>style.visibility</p:attrName>
                                        </p:attrNameLst>
                                      </p:cBhvr>
                                      <p:to>
                                        <p:strVal val="visible"/>
                                      </p:to>
                                    </p:set>
                                    <p:animEffect transition="in" filter="circle(in)">
                                      <p:cBhvr>
                                        <p:cTn id="54" dur="2000"/>
                                        <p:tgtEl>
                                          <p:spTgt spid="12">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nodeType="click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Effect transition="in" filter="wipe(down)">
                                      <p:cBhvr>
                                        <p:cTn id="59"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09345DA-EFEF-4F91-B68D-10C32084B60C}"/>
              </a:ext>
            </a:extLst>
          </p:cNvPr>
          <p:cNvSpPr txBox="1"/>
          <p:nvPr/>
        </p:nvSpPr>
        <p:spPr>
          <a:xfrm>
            <a:off x="397565" y="1300760"/>
            <a:ext cx="11712272" cy="4826834"/>
          </a:xfrm>
          <a:prstGeom prst="rect">
            <a:avLst/>
          </a:prstGeom>
          <a:noFill/>
        </p:spPr>
        <p:txBody>
          <a:bodyPr wrap="square">
            <a:spAutoFit/>
          </a:bodyPr>
          <a:lstStyle/>
          <a:p>
            <a:endParaRPr lang="fr-FR" dirty="0"/>
          </a:p>
          <a:p>
            <a:pPr marL="457200" indent="-457200">
              <a:lnSpc>
                <a:spcPct val="150000"/>
              </a:lnSpc>
              <a:buFont typeface="Wingdings" panose="05000000000000000000" pitchFamily="2" charset="2"/>
              <a:buChar char="ü"/>
            </a:pPr>
            <a:r>
              <a:rPr lang="fr-FR" sz="2800" dirty="0"/>
              <a:t>Le  traitement oral vise à normaliser les glycémies avec comme objectifs :</a:t>
            </a:r>
          </a:p>
          <a:p>
            <a:pPr>
              <a:lnSpc>
                <a:spcPct val="150000"/>
              </a:lnSpc>
            </a:pPr>
            <a:endParaRPr lang="fr-FR" sz="2800" dirty="0"/>
          </a:p>
          <a:p>
            <a:pPr marL="457200" indent="-457200">
              <a:lnSpc>
                <a:spcPct val="150000"/>
              </a:lnSpc>
              <a:buFont typeface="Wingdings" panose="05000000000000000000" pitchFamily="2" charset="2"/>
              <a:buChar char="q"/>
            </a:pPr>
            <a:r>
              <a:rPr lang="fr-FR" sz="2800" b="1" u="sng" dirty="0"/>
              <a:t>A court terme :</a:t>
            </a:r>
            <a:r>
              <a:rPr lang="fr-FR" sz="2800" dirty="0"/>
              <a:t>de faire disparaître les symptômes cliniques du diabète et améliorer ainsi le confort de vie du malade.</a:t>
            </a:r>
          </a:p>
          <a:p>
            <a:pPr>
              <a:lnSpc>
                <a:spcPct val="150000"/>
              </a:lnSpc>
            </a:pPr>
            <a:endParaRPr lang="fr-FR" sz="2800" dirty="0"/>
          </a:p>
          <a:p>
            <a:pPr marL="457200" indent="-457200">
              <a:lnSpc>
                <a:spcPct val="150000"/>
              </a:lnSpc>
              <a:buFont typeface="Wingdings" panose="05000000000000000000" pitchFamily="2" charset="2"/>
              <a:buChar char="q"/>
            </a:pPr>
            <a:r>
              <a:rPr lang="fr-FR" sz="2800" b="1" u="sng" dirty="0"/>
              <a:t>A long terme: </a:t>
            </a:r>
            <a:r>
              <a:rPr lang="fr-FR" sz="2800" dirty="0"/>
              <a:t>de prévenir ou à défaut de retarder l’apparition des complications dégénératives diabétiques. </a:t>
            </a:r>
          </a:p>
        </p:txBody>
      </p:sp>
      <p:sp>
        <p:nvSpPr>
          <p:cNvPr id="7" name="ZoneTexte 6">
            <a:extLst>
              <a:ext uri="{FF2B5EF4-FFF2-40B4-BE49-F238E27FC236}">
                <a16:creationId xmlns:a16="http://schemas.microsoft.com/office/drawing/2014/main" id="{AAA8796A-5ADA-49E5-B1A4-9F443B0CB9D1}"/>
              </a:ext>
            </a:extLst>
          </p:cNvPr>
          <p:cNvSpPr txBox="1"/>
          <p:nvPr/>
        </p:nvSpPr>
        <p:spPr>
          <a:xfrm>
            <a:off x="2538455" y="125373"/>
            <a:ext cx="6971306" cy="837473"/>
          </a:xfrm>
          <a:prstGeom prst="rect">
            <a:avLst/>
          </a:prstGeom>
          <a:noFill/>
        </p:spPr>
        <p:txBody>
          <a:bodyPr wrap="square">
            <a:spAutoFit/>
          </a:bodyPr>
          <a:lstStyle/>
          <a:p>
            <a:pPr algn="ctr" eaLnBrk="1" fontAlgn="auto" hangingPunct="1">
              <a:lnSpc>
                <a:spcPct val="150000"/>
              </a:lnSpc>
              <a:spcBef>
                <a:spcPts val="0"/>
              </a:spcBef>
              <a:spcAft>
                <a:spcPts val="0"/>
              </a:spcAft>
              <a:defRPr/>
            </a:pPr>
            <a:r>
              <a:rPr lang="fr-FR" sz="3600" b="1" u="sng" dirty="0">
                <a:solidFill>
                  <a:srgbClr val="FF0000"/>
                </a:solidFill>
                <a:latin typeface="+mn-lt"/>
                <a:cs typeface="+mn-cs"/>
              </a:rPr>
              <a:t>I- Introduction</a:t>
            </a:r>
          </a:p>
        </p:txBody>
      </p:sp>
    </p:spTree>
    <p:extLst>
      <p:ext uri="{BB962C8B-B14F-4D97-AF65-F5344CB8AC3E}">
        <p14:creationId xmlns:p14="http://schemas.microsoft.com/office/powerpoint/2010/main" val="18074325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9D46BA-9190-431E-97DC-A04C170B340C}"/>
              </a:ext>
            </a:extLst>
          </p:cNvPr>
          <p:cNvSpPr>
            <a:spLocks noGrp="1"/>
          </p:cNvSpPr>
          <p:nvPr>
            <p:ph type="title"/>
          </p:nvPr>
        </p:nvSpPr>
        <p:spPr/>
        <p:txBody>
          <a:bodyPr/>
          <a:lstStyle/>
          <a:p>
            <a:pPr>
              <a:defRPr/>
            </a:pPr>
            <a:endParaRPr lang="fr-FR"/>
          </a:p>
        </p:txBody>
      </p:sp>
      <p:pic>
        <p:nvPicPr>
          <p:cNvPr id="32770" name="Picture 2">
            <a:extLst>
              <a:ext uri="{FF2B5EF4-FFF2-40B4-BE49-F238E27FC236}">
                <a16:creationId xmlns:a16="http://schemas.microsoft.com/office/drawing/2014/main" id="{E2213559-465D-4896-B563-1CD20E68B3C3}"/>
              </a:ext>
            </a:extLst>
          </p:cNvPr>
          <p:cNvPicPr>
            <a:picLocks noGrp="1" noChangeAspect="1" noChangeArrowheads="1"/>
          </p:cNvPicPr>
          <p:nvPr>
            <p:ph idx="1"/>
          </p:nvPr>
        </p:nvPicPr>
        <p:blipFill>
          <a:blip r:embed="rId2"/>
          <a:srcRect/>
          <a:stretch>
            <a:fillRect/>
          </a:stretch>
        </p:blipFill>
        <p:spPr>
          <a:xfrm>
            <a:off x="266218" y="0"/>
            <a:ext cx="11925782" cy="6858000"/>
          </a:xfrm>
          <a:effectLst>
            <a:prstShdw prst="shdw17" dist="17961" dir="2700000">
              <a:schemeClr val="accent1">
                <a:gamma/>
                <a:shade val="60000"/>
                <a:invGamma/>
              </a:schemeClr>
            </a:prst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A-EASD PS Update 2015_Manag ypergly T2DM_short_DO NOT POST 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p:cNvSpPr txBox="1"/>
          <p:nvPr/>
        </p:nvSpPr>
        <p:spPr>
          <a:xfrm>
            <a:off x="1524003" y="6220757"/>
            <a:ext cx="4102762" cy="646331"/>
          </a:xfrm>
          <a:prstGeom prst="rect">
            <a:avLst/>
          </a:prstGeom>
          <a:noFill/>
        </p:spPr>
        <p:txBody>
          <a:bodyPr wrap="square" rtlCol="0">
            <a:spAutoFit/>
          </a:bodyPr>
          <a:lstStyle/>
          <a:p>
            <a:r>
              <a:rPr lang="en-US" b="1" dirty="0">
                <a:solidFill>
                  <a:srgbClr val="000090"/>
                </a:solidFill>
                <a:latin typeface="Calibri"/>
                <a:cs typeface="Calibri"/>
              </a:rPr>
              <a:t>Figure 2. Anti-hyperglycemic therapy      in T2DM: General recommendations</a:t>
            </a:r>
          </a:p>
        </p:txBody>
      </p:sp>
      <p:grpSp>
        <p:nvGrpSpPr>
          <p:cNvPr id="6" name="Group 5"/>
          <p:cNvGrpSpPr/>
          <p:nvPr/>
        </p:nvGrpSpPr>
        <p:grpSpPr>
          <a:xfrm>
            <a:off x="7010400" y="6630830"/>
            <a:ext cx="3695700" cy="253908"/>
            <a:chOff x="5486400" y="6630830"/>
            <a:chExt cx="3695700"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86400" y="6630830"/>
              <a:ext cx="3695700"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a:ea typeface="Times New Roman" charset="0"/>
                  <a:cs typeface="Times"/>
                </a:rPr>
                <a:t>Diabetologia</a:t>
              </a:r>
              <a:r>
                <a:rPr lang="en-US" sz="1050" dirty="0">
                  <a:solidFill>
                    <a:srgbClr val="000000"/>
                  </a:solidFill>
                  <a:latin typeface="Times"/>
                  <a:ea typeface="Times New Roman" charset="0"/>
                  <a:cs typeface="Times"/>
                </a:rPr>
                <a:t> </a:t>
              </a:r>
              <a:r>
                <a:rPr lang="en-US" sz="1050" dirty="0">
                  <a:solidFill>
                    <a:srgbClr val="000000"/>
                  </a:solidFill>
                  <a:latin typeface="Times New Roman" charset="0"/>
                  <a:ea typeface="Times New Roman" charset="0"/>
                  <a:cs typeface="Times New Roman" charset="0"/>
                </a:rPr>
                <a:t>2015;58:429-442</a:t>
              </a:r>
            </a:p>
          </p:txBody>
        </p:sp>
      </p:grpSp>
    </p:spTree>
    <p:extLst>
      <p:ext uri="{BB962C8B-B14F-4D97-AF65-F5344CB8AC3E}">
        <p14:creationId xmlns:p14="http://schemas.microsoft.com/office/powerpoint/2010/main" val="23781319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A-EASD PS Update 2015_Manag ypergly T2DM_short_DO NOT POST 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4" name="TextBox 3"/>
          <p:cNvSpPr txBox="1"/>
          <p:nvPr/>
        </p:nvSpPr>
        <p:spPr>
          <a:xfrm>
            <a:off x="1524003" y="6220757"/>
            <a:ext cx="4102762" cy="646331"/>
          </a:xfrm>
          <a:prstGeom prst="rect">
            <a:avLst/>
          </a:prstGeom>
          <a:noFill/>
        </p:spPr>
        <p:txBody>
          <a:bodyPr wrap="square" rtlCol="0">
            <a:spAutoFit/>
          </a:bodyPr>
          <a:lstStyle/>
          <a:p>
            <a:r>
              <a:rPr lang="en-US" b="1" dirty="0">
                <a:solidFill>
                  <a:srgbClr val="000090"/>
                </a:solidFill>
                <a:latin typeface="Calibri"/>
                <a:cs typeface="Calibri"/>
              </a:rPr>
              <a:t>Figure 2. Anti-hyperglycemic therapy      in T2DM: General recommendations</a:t>
            </a:r>
          </a:p>
        </p:txBody>
      </p:sp>
      <p:grpSp>
        <p:nvGrpSpPr>
          <p:cNvPr id="6" name="Group 5"/>
          <p:cNvGrpSpPr/>
          <p:nvPr/>
        </p:nvGrpSpPr>
        <p:grpSpPr>
          <a:xfrm>
            <a:off x="7010400" y="6630830"/>
            <a:ext cx="3695700" cy="253908"/>
            <a:chOff x="5486400" y="6630830"/>
            <a:chExt cx="3695700"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86400" y="6630830"/>
              <a:ext cx="3695700"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a:ea typeface="Times New Roman" charset="0"/>
                  <a:cs typeface="Times"/>
                </a:rPr>
                <a:t>Diabetologia</a:t>
              </a:r>
              <a:r>
                <a:rPr lang="en-US" sz="1050" dirty="0">
                  <a:solidFill>
                    <a:srgbClr val="000000"/>
                  </a:solidFill>
                  <a:latin typeface="Times"/>
                  <a:ea typeface="Times New Roman" charset="0"/>
                  <a:cs typeface="Times"/>
                </a:rPr>
                <a:t> </a:t>
              </a:r>
              <a:r>
                <a:rPr lang="en-US" sz="1050" dirty="0">
                  <a:solidFill>
                    <a:srgbClr val="000000"/>
                  </a:solidFill>
                  <a:latin typeface="Times New Roman" charset="0"/>
                  <a:ea typeface="Times New Roman" charset="0"/>
                  <a:cs typeface="Times New Roman" charset="0"/>
                </a:rPr>
                <a:t>2015;58:429-442</a:t>
              </a:r>
            </a:p>
          </p:txBody>
        </p:sp>
      </p:grpSp>
    </p:spTree>
    <p:extLst>
      <p:ext uri="{BB962C8B-B14F-4D97-AF65-F5344CB8AC3E}">
        <p14:creationId xmlns:p14="http://schemas.microsoft.com/office/powerpoint/2010/main" val="2052717733"/>
      </p:ext>
    </p:extLst>
  </p:cSld>
  <p:clrMapOvr>
    <a:masterClrMapping/>
  </p:clrMapOvr>
  <p:transition>
    <p:wipe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A-EASD PS Update 2015_Manag ypergly T2DM_short_DO NOT POST 9.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grpSp>
        <p:nvGrpSpPr>
          <p:cNvPr id="2" name="Group 1"/>
          <p:cNvGrpSpPr/>
          <p:nvPr/>
        </p:nvGrpSpPr>
        <p:grpSpPr>
          <a:xfrm>
            <a:off x="7010400" y="6630830"/>
            <a:ext cx="3695700" cy="253908"/>
            <a:chOff x="5486400" y="6630830"/>
            <a:chExt cx="3695700" cy="253908"/>
          </a:xfrm>
        </p:grpSpPr>
        <p:sp>
          <p:nvSpPr>
            <p:cNvPr id="4" name="Rectangle 3"/>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21"/>
            <p:cNvSpPr txBox="1">
              <a:spLocks noChangeArrowheads="1"/>
            </p:cNvSpPr>
            <p:nvPr/>
          </p:nvSpPr>
          <p:spPr bwMode="auto">
            <a:xfrm>
              <a:off x="5486400" y="6630830"/>
              <a:ext cx="3695700"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a:ea typeface="Times New Roman" charset="0"/>
                  <a:cs typeface="Times"/>
                </a:rPr>
                <a:t>Diabetologia</a:t>
              </a:r>
              <a:r>
                <a:rPr lang="en-US" sz="1050" dirty="0">
                  <a:solidFill>
                    <a:srgbClr val="000000"/>
                  </a:solidFill>
                  <a:latin typeface="Times"/>
                  <a:ea typeface="Times New Roman" charset="0"/>
                  <a:cs typeface="Times"/>
                </a:rPr>
                <a:t> </a:t>
              </a:r>
              <a:r>
                <a:rPr lang="en-US" sz="1050" dirty="0">
                  <a:solidFill>
                    <a:srgbClr val="000000"/>
                  </a:solidFill>
                  <a:latin typeface="Times New Roman" charset="0"/>
                  <a:ea typeface="Times New Roman" charset="0"/>
                  <a:cs typeface="Times New Roman" charset="0"/>
                </a:rPr>
                <a:t>2015;58:429-442</a:t>
              </a:r>
            </a:p>
          </p:txBody>
        </p:sp>
      </p:grpSp>
    </p:spTree>
    <p:extLst>
      <p:ext uri="{BB962C8B-B14F-4D97-AF65-F5344CB8AC3E}">
        <p14:creationId xmlns:p14="http://schemas.microsoft.com/office/powerpoint/2010/main" val="3326650104"/>
      </p:ext>
    </p:extLst>
  </p:cSld>
  <p:clrMapOvr>
    <a:masterClrMapping/>
  </p:clrMapOvr>
  <p:transition>
    <p:wipe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A-EASD PS Update 2015_Manag ypergly T2DM_short_DO NOT POST 1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grpSp>
        <p:nvGrpSpPr>
          <p:cNvPr id="6" name="Group 5"/>
          <p:cNvGrpSpPr/>
          <p:nvPr/>
        </p:nvGrpSpPr>
        <p:grpSpPr>
          <a:xfrm>
            <a:off x="7010400" y="6630830"/>
            <a:ext cx="3695700" cy="253908"/>
            <a:chOff x="5486400" y="6630830"/>
            <a:chExt cx="3695700" cy="253908"/>
          </a:xfrm>
        </p:grpSpPr>
        <p:sp>
          <p:nvSpPr>
            <p:cNvPr id="7" name="Rectangle 6"/>
            <p:cNvSpPr/>
            <p:nvPr/>
          </p:nvSpPr>
          <p:spPr>
            <a:xfrm>
              <a:off x="5594350" y="6669615"/>
              <a:ext cx="3533021" cy="171726"/>
            </a:xfrm>
            <a:prstGeom prst="rect">
              <a:avLst/>
            </a:prstGeom>
            <a:solidFill>
              <a:srgbClr val="FFFFFF">
                <a:alpha val="72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21"/>
            <p:cNvSpPr txBox="1">
              <a:spLocks noChangeArrowheads="1"/>
            </p:cNvSpPr>
            <p:nvPr/>
          </p:nvSpPr>
          <p:spPr bwMode="auto">
            <a:xfrm>
              <a:off x="5486400" y="6630830"/>
              <a:ext cx="3695700" cy="253908"/>
            </a:xfrm>
            <a:prstGeom prst="rect">
              <a:avLst/>
            </a:prstGeom>
            <a:noFill/>
            <a:ln w="9525">
              <a:noFill/>
              <a:miter lim="800000"/>
              <a:headEnd/>
              <a:tailEnd/>
            </a:ln>
          </p:spPr>
          <p:txBody>
            <a:bodyPr wrap="square" lIns="91431" tIns="45716" rIns="91431" bIns="45716">
              <a:prstTxWarp prst="textNoShape">
                <a:avLst/>
              </a:prstTxWarp>
              <a:spAutoFit/>
            </a:bodyPr>
            <a:lstStyle/>
            <a:p>
              <a:pPr algn="r" fontAlgn="base">
                <a:spcBef>
                  <a:spcPct val="0"/>
                </a:spcBef>
                <a:spcAft>
                  <a:spcPct val="0"/>
                </a:spcAft>
              </a:pPr>
              <a:r>
                <a:rPr lang="en-US" sz="1050" i="1" dirty="0">
                  <a:solidFill>
                    <a:srgbClr val="000000"/>
                  </a:solidFill>
                  <a:latin typeface="Times"/>
                  <a:ea typeface="Times New Roman" charset="0"/>
                  <a:cs typeface="Times"/>
                </a:rPr>
                <a:t>Diabetes Care</a:t>
              </a:r>
              <a:r>
                <a:rPr lang="en-US" sz="1050" dirty="0">
                  <a:solidFill>
                    <a:srgbClr val="000000"/>
                  </a:solidFill>
                  <a:latin typeface="Times"/>
                  <a:ea typeface="Times New Roman" charset="0"/>
                  <a:cs typeface="Times"/>
                </a:rPr>
                <a:t> 2015;38:140-149; </a:t>
              </a:r>
              <a:r>
                <a:rPr lang="en-US" sz="1050" i="1" dirty="0" err="1">
                  <a:solidFill>
                    <a:srgbClr val="000000"/>
                  </a:solidFill>
                  <a:latin typeface="Times"/>
                  <a:ea typeface="Times New Roman" charset="0"/>
                  <a:cs typeface="Times"/>
                </a:rPr>
                <a:t>Diabetologia</a:t>
              </a:r>
              <a:r>
                <a:rPr lang="en-US" sz="1050" dirty="0">
                  <a:solidFill>
                    <a:srgbClr val="000000"/>
                  </a:solidFill>
                  <a:latin typeface="Times"/>
                  <a:ea typeface="Times New Roman" charset="0"/>
                  <a:cs typeface="Times"/>
                </a:rPr>
                <a:t> </a:t>
              </a:r>
              <a:r>
                <a:rPr lang="en-US" sz="1050" dirty="0">
                  <a:solidFill>
                    <a:srgbClr val="000000"/>
                  </a:solidFill>
                  <a:latin typeface="Times New Roman" charset="0"/>
                  <a:ea typeface="Times New Roman" charset="0"/>
                  <a:cs typeface="Times New Roman" charset="0"/>
                </a:rPr>
                <a:t>2015;58:429-442</a:t>
              </a:r>
            </a:p>
          </p:txBody>
        </p:sp>
      </p:grpSp>
    </p:spTree>
    <p:extLst>
      <p:ext uri="{BB962C8B-B14F-4D97-AF65-F5344CB8AC3E}">
        <p14:creationId xmlns:p14="http://schemas.microsoft.com/office/powerpoint/2010/main" val="4068147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DA-EASD PS Update 2015_Manag ypergly T2DM_short_DO NOT POST 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
        <p:nvSpPr>
          <p:cNvPr id="6" name="TextBox 5"/>
          <p:cNvSpPr txBox="1"/>
          <p:nvPr/>
        </p:nvSpPr>
        <p:spPr>
          <a:xfrm>
            <a:off x="1466855" y="-57150"/>
            <a:ext cx="1260182" cy="1754327"/>
          </a:xfrm>
          <a:prstGeom prst="rect">
            <a:avLst/>
          </a:prstGeom>
          <a:noFill/>
        </p:spPr>
        <p:txBody>
          <a:bodyPr wrap="square" rtlCol="0">
            <a:spAutoFit/>
          </a:bodyPr>
          <a:lstStyle/>
          <a:p>
            <a:r>
              <a:rPr lang="en-US" b="1" spc="-10" dirty="0">
                <a:solidFill>
                  <a:srgbClr val="000090"/>
                </a:solidFill>
                <a:latin typeface="Calibri"/>
                <a:cs typeface="Calibri"/>
              </a:rPr>
              <a:t>Figure 3.  Approach to starting &amp; adjusting insulin in T2DM</a:t>
            </a:r>
          </a:p>
        </p:txBody>
      </p:sp>
      <p:sp>
        <p:nvSpPr>
          <p:cNvPr id="7" name="Rectangle 6"/>
          <p:cNvSpPr/>
          <p:nvPr/>
        </p:nvSpPr>
        <p:spPr>
          <a:xfrm>
            <a:off x="1466856" y="6555072"/>
            <a:ext cx="1390489" cy="307777"/>
          </a:xfrm>
          <a:prstGeom prst="rect">
            <a:avLst/>
          </a:prstGeom>
        </p:spPr>
        <p:txBody>
          <a:bodyPr wrap="square">
            <a:spAutoFit/>
          </a:bodyPr>
          <a:lstStyle/>
          <a:p>
            <a:pPr fontAlgn="base">
              <a:spcBef>
                <a:spcPct val="0"/>
              </a:spcBef>
              <a:spcAft>
                <a:spcPct val="0"/>
              </a:spcAft>
            </a:pPr>
            <a:r>
              <a:rPr lang="en-US" sz="700" i="1" dirty="0">
                <a:solidFill>
                  <a:srgbClr val="000000"/>
                </a:solidFill>
                <a:latin typeface="Times New Roman" charset="0"/>
                <a:ea typeface="Times New Roman" charset="0"/>
                <a:cs typeface="Times New Roman" charset="0"/>
              </a:rPr>
              <a:t>Diabetes Care</a:t>
            </a:r>
            <a:r>
              <a:rPr lang="en-US" sz="700" dirty="0">
                <a:solidFill>
                  <a:srgbClr val="000000"/>
                </a:solidFill>
                <a:latin typeface="Times New Roman" charset="0"/>
                <a:ea typeface="Times New Roman" charset="0"/>
                <a:cs typeface="Times New Roman" charset="0"/>
              </a:rPr>
              <a:t> 2015;38:140</a:t>
            </a:r>
          </a:p>
          <a:p>
            <a:pPr fontAlgn="base">
              <a:spcBef>
                <a:spcPct val="0"/>
              </a:spcBef>
              <a:spcAft>
                <a:spcPct val="0"/>
              </a:spcAft>
            </a:pPr>
            <a:r>
              <a:rPr lang="en-US" sz="700" i="1" dirty="0" err="1">
                <a:solidFill>
                  <a:srgbClr val="000000"/>
                </a:solidFill>
                <a:latin typeface="Times New Roman" charset="0"/>
                <a:ea typeface="Times New Roman" charset="0"/>
                <a:cs typeface="Times New Roman" charset="0"/>
              </a:rPr>
              <a:t>Diabetologia</a:t>
            </a:r>
            <a:r>
              <a:rPr lang="en-US" sz="700" dirty="0">
                <a:solidFill>
                  <a:srgbClr val="000000"/>
                </a:solidFill>
                <a:latin typeface="Times New Roman" charset="0"/>
                <a:ea typeface="Times New Roman" charset="0"/>
                <a:cs typeface="Times New Roman" charset="0"/>
              </a:rPr>
              <a:t> 2015;58:429-442</a:t>
            </a:r>
          </a:p>
        </p:txBody>
      </p:sp>
    </p:spTree>
    <p:extLst>
      <p:ext uri="{BB962C8B-B14F-4D97-AF65-F5344CB8AC3E}">
        <p14:creationId xmlns:p14="http://schemas.microsoft.com/office/powerpoint/2010/main" val="33994082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738314" y="2051050"/>
            <a:ext cx="8721725" cy="3970338"/>
          </a:xfrm>
          <a:prstGeom prst="rect">
            <a:avLst/>
          </a:prstGeom>
          <a:noFill/>
        </p:spPr>
        <p:txBody>
          <a:bodyPr rtlCol="1">
            <a:spAutoFit/>
          </a:bodyPr>
          <a:lstStyle/>
          <a:p>
            <a:pPr marL="457200" indent="-457200" algn="just">
              <a:buFontTx/>
              <a:buChar char="-"/>
              <a:defRPr/>
            </a:pPr>
            <a:r>
              <a:rPr lang="fr-FR" sz="2800" dirty="0"/>
              <a:t>Vue le caractère multifactoriel de la physiopathologie du DT2 et l’évolution de la maladie rendent nécessaire le recours à des associations de moyens thérapeutiques à effets complémentaires</a:t>
            </a:r>
          </a:p>
          <a:p>
            <a:pPr indent="446088" algn="just">
              <a:defRPr/>
            </a:pPr>
            <a:endParaRPr lang="fr-FR" sz="2800" dirty="0"/>
          </a:p>
          <a:p>
            <a:pPr marL="457200" indent="-457200" algn="just">
              <a:buFontTx/>
              <a:buChar char="-"/>
              <a:defRPr/>
            </a:pPr>
            <a:r>
              <a:rPr lang="fr-FR" sz="2800" dirty="0"/>
              <a:t>L’élargissement de la gamme des ADO devrait permettre d’augmenter la proportion des patients chez lesquels un bon contrôle glycémique peut être obtenu et maintenu à long terme</a:t>
            </a:r>
            <a:endParaRPr lang="ar-LB" sz="2800" dirty="0"/>
          </a:p>
        </p:txBody>
      </p:sp>
      <p:sp>
        <p:nvSpPr>
          <p:cNvPr id="4" name="Rectangle 3"/>
          <p:cNvSpPr/>
          <p:nvPr/>
        </p:nvSpPr>
        <p:spPr>
          <a:xfrm>
            <a:off x="2182814" y="611189"/>
            <a:ext cx="2041525" cy="585787"/>
          </a:xfrm>
          <a:prstGeom prst="rect">
            <a:avLst/>
          </a:prstGeom>
        </p:spPr>
        <p:txBody>
          <a:bodyPr wrap="none">
            <a:spAutoFit/>
          </a:bodyPr>
          <a:lstStyle/>
          <a:p>
            <a:pPr algn="just">
              <a:defRPr/>
            </a:pPr>
            <a:r>
              <a:rPr lang="fr-FR" sz="3200" b="1" dirty="0">
                <a:solidFill>
                  <a:prstClr val="black"/>
                </a:solidFill>
                <a:latin typeface="Calibri"/>
              </a:rPr>
              <a:t>Conclusion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7D113766-A49A-45DD-9ABF-F6A8D1DAB65A}"/>
              </a:ext>
            </a:extLst>
          </p:cNvPr>
          <p:cNvSpPr txBox="1"/>
          <p:nvPr/>
        </p:nvSpPr>
        <p:spPr>
          <a:xfrm>
            <a:off x="1305098" y="79292"/>
            <a:ext cx="10764982" cy="754694"/>
          </a:xfrm>
          <a:prstGeom prst="rect">
            <a:avLst/>
          </a:prstGeom>
          <a:noFill/>
        </p:spPr>
        <p:txBody>
          <a:bodyPr wrap="square">
            <a:spAutoFit/>
          </a:bodyPr>
          <a:lstStyle/>
          <a:p>
            <a:pPr marL="446088" indent="-446088" algn="justLow" eaLnBrk="1" fontAlgn="auto" hangingPunct="1">
              <a:lnSpc>
                <a:spcPct val="150000"/>
              </a:lnSpc>
              <a:spcBef>
                <a:spcPts val="0"/>
              </a:spcBef>
              <a:spcAft>
                <a:spcPts val="0"/>
              </a:spcAft>
              <a:defRPr/>
            </a:pPr>
            <a:r>
              <a:rPr lang="fr-FR" sz="3200" b="1" u="sng" dirty="0">
                <a:solidFill>
                  <a:srgbClr val="FF0000"/>
                </a:solidFill>
                <a:latin typeface="+mn-lt"/>
                <a:cs typeface="+mn-cs"/>
              </a:rPr>
              <a:t>II- Bases physiopathologiques du traitement oral du DT2</a:t>
            </a:r>
          </a:p>
        </p:txBody>
      </p:sp>
      <p:sp>
        <p:nvSpPr>
          <p:cNvPr id="5" name="ZoneTexte 4">
            <a:extLst>
              <a:ext uri="{FF2B5EF4-FFF2-40B4-BE49-F238E27FC236}">
                <a16:creationId xmlns:a16="http://schemas.microsoft.com/office/drawing/2014/main" id="{C81414EA-079D-41B6-BAA0-4BFCD6FFB58F}"/>
              </a:ext>
            </a:extLst>
          </p:cNvPr>
          <p:cNvSpPr txBox="1"/>
          <p:nvPr/>
        </p:nvSpPr>
        <p:spPr>
          <a:xfrm>
            <a:off x="237043" y="764752"/>
            <a:ext cx="11717914" cy="6494085"/>
          </a:xfrm>
          <a:prstGeom prst="rect">
            <a:avLst/>
          </a:prstGeom>
          <a:noFill/>
        </p:spPr>
        <p:txBody>
          <a:bodyPr wrap="square">
            <a:spAutoFit/>
          </a:bodyPr>
          <a:lstStyle/>
          <a:p>
            <a:pPr indent="620713" algn="just" eaLnBrk="1" fontAlgn="auto" hangingPunct="1">
              <a:spcBef>
                <a:spcPts val="0"/>
              </a:spcBef>
              <a:spcAft>
                <a:spcPts val="0"/>
              </a:spcAft>
              <a:defRPr/>
            </a:pPr>
            <a:r>
              <a:rPr lang="fr-FR" sz="3200" dirty="0">
                <a:latin typeface="+mn-lt"/>
                <a:cs typeface="+mn-cs"/>
              </a:rPr>
              <a:t>                                Le DT2= multifactorielle :</a:t>
            </a:r>
          </a:p>
          <a:p>
            <a:pPr indent="620713" algn="just" eaLnBrk="1" fontAlgn="auto" hangingPunct="1">
              <a:spcBef>
                <a:spcPts val="0"/>
              </a:spcBef>
              <a:spcAft>
                <a:spcPts val="0"/>
              </a:spcAft>
              <a:defRPr/>
            </a:pPr>
            <a:endParaRPr lang="fr-FR" sz="3200" dirty="0"/>
          </a:p>
          <a:p>
            <a:pPr marL="457200" indent="-457200" algn="just" eaLnBrk="1" fontAlgn="auto" hangingPunct="1">
              <a:spcBef>
                <a:spcPts val="0"/>
              </a:spcBef>
              <a:spcAft>
                <a:spcPts val="0"/>
              </a:spcAft>
              <a:buFont typeface="Arial" panose="020B0604020202020204" pitchFamily="34" charset="0"/>
              <a:buChar char="•"/>
              <a:defRPr/>
            </a:pPr>
            <a:r>
              <a:rPr lang="fr-FR" sz="3200" dirty="0">
                <a:latin typeface="+mn-lt"/>
                <a:cs typeface="+mn-cs"/>
              </a:rPr>
              <a:t>Des anomalies de la sécrétion d’insuline par les cellules </a:t>
            </a:r>
            <a:r>
              <a:rPr lang="fr-FR" sz="3200" dirty="0">
                <a:latin typeface="+mn-lt"/>
                <a:cs typeface="+mn-cs"/>
                <a:sym typeface="Symbol"/>
              </a:rPr>
              <a:t> du pancréas.</a:t>
            </a:r>
          </a:p>
          <a:p>
            <a:pPr marL="457200" indent="-457200" algn="just" eaLnBrk="1" fontAlgn="auto" hangingPunct="1">
              <a:spcBef>
                <a:spcPts val="0"/>
              </a:spcBef>
              <a:spcAft>
                <a:spcPts val="0"/>
              </a:spcAft>
              <a:buFont typeface="Arial" panose="020B0604020202020204" pitchFamily="34" charset="0"/>
              <a:buChar char="•"/>
              <a:defRPr/>
            </a:pPr>
            <a:endParaRPr lang="fr-FR" sz="3200" dirty="0">
              <a:latin typeface="+mn-lt"/>
              <a:cs typeface="+mn-cs"/>
              <a:sym typeface="Symbol"/>
            </a:endParaRPr>
          </a:p>
          <a:p>
            <a:pPr marL="457200" indent="-457200" algn="just" eaLnBrk="1" fontAlgn="auto" hangingPunct="1">
              <a:spcBef>
                <a:spcPts val="0"/>
              </a:spcBef>
              <a:spcAft>
                <a:spcPts val="0"/>
              </a:spcAft>
              <a:buFont typeface="Arial" panose="020B0604020202020204" pitchFamily="34" charset="0"/>
              <a:buChar char="•"/>
              <a:defRPr/>
            </a:pPr>
            <a:r>
              <a:rPr lang="fr-FR" sz="3200" dirty="0">
                <a:sym typeface="Symbol"/>
              </a:rPr>
              <a:t>U</a:t>
            </a:r>
            <a:r>
              <a:rPr lang="fr-FR" sz="3200" dirty="0">
                <a:latin typeface="+mn-lt"/>
                <a:cs typeface="+mn-cs"/>
                <a:sym typeface="Symbol"/>
              </a:rPr>
              <a:t>ne résistance périphérique des tissus à l’action de l’insuline            ( insulinorésistance ).</a:t>
            </a:r>
          </a:p>
          <a:p>
            <a:pPr marL="457200" indent="-457200" algn="just" eaLnBrk="1" fontAlgn="auto" hangingPunct="1">
              <a:spcBef>
                <a:spcPts val="0"/>
              </a:spcBef>
              <a:spcAft>
                <a:spcPts val="0"/>
              </a:spcAft>
              <a:buFont typeface="Arial" panose="020B0604020202020204" pitchFamily="34" charset="0"/>
              <a:buChar char="•"/>
              <a:defRPr/>
            </a:pPr>
            <a:endParaRPr lang="fr-FR" sz="3200" dirty="0">
              <a:latin typeface="+mn-lt"/>
              <a:cs typeface="+mn-cs"/>
              <a:sym typeface="Symbol"/>
            </a:endParaRPr>
          </a:p>
          <a:p>
            <a:pPr marL="457200" indent="-457200" algn="just" eaLnBrk="1" fontAlgn="auto" hangingPunct="1">
              <a:spcBef>
                <a:spcPts val="0"/>
              </a:spcBef>
              <a:spcAft>
                <a:spcPts val="0"/>
              </a:spcAft>
              <a:buFont typeface="Arial" panose="020B0604020202020204" pitchFamily="34" charset="0"/>
              <a:buChar char="•"/>
              <a:defRPr/>
            </a:pPr>
            <a:r>
              <a:rPr lang="fr-FR" sz="3200" dirty="0">
                <a:sym typeface="Symbol"/>
              </a:rPr>
              <a:t>Augmentation de l’absorption intestinale de glucose .</a:t>
            </a:r>
          </a:p>
          <a:p>
            <a:pPr algn="just" eaLnBrk="1" fontAlgn="auto" hangingPunct="1">
              <a:spcBef>
                <a:spcPts val="0"/>
              </a:spcBef>
              <a:spcAft>
                <a:spcPts val="0"/>
              </a:spcAft>
              <a:defRPr/>
            </a:pPr>
            <a:endParaRPr lang="fr-FR" sz="3200" dirty="0">
              <a:sym typeface="Symbol"/>
            </a:endParaRPr>
          </a:p>
          <a:p>
            <a:pPr marL="457200" indent="-457200" algn="just" eaLnBrk="1" fontAlgn="auto" hangingPunct="1">
              <a:spcBef>
                <a:spcPts val="0"/>
              </a:spcBef>
              <a:spcAft>
                <a:spcPts val="0"/>
              </a:spcAft>
              <a:buFont typeface="Arial" panose="020B0604020202020204" pitchFamily="34" charset="0"/>
              <a:buChar char="•"/>
              <a:defRPr/>
            </a:pPr>
            <a:r>
              <a:rPr lang="fr-FR" sz="3200" dirty="0">
                <a:sym typeface="Symbol"/>
              </a:rPr>
              <a:t>Augmentation de l’absorption rénale de glucose .</a:t>
            </a:r>
            <a:endParaRPr lang="fr-FR" sz="3200" dirty="0">
              <a:latin typeface="+mn-lt"/>
              <a:cs typeface="+mn-cs"/>
              <a:sym typeface="Symbol"/>
            </a:endParaRPr>
          </a:p>
          <a:p>
            <a:pPr indent="620713" algn="just" eaLnBrk="1" fontAlgn="auto" hangingPunct="1">
              <a:spcBef>
                <a:spcPts val="0"/>
              </a:spcBef>
              <a:spcAft>
                <a:spcPts val="0"/>
              </a:spcAft>
              <a:defRPr/>
            </a:pPr>
            <a:endParaRPr lang="fr-FR" sz="3200" dirty="0">
              <a:latin typeface="+mn-lt"/>
              <a:cs typeface="+mn-cs"/>
              <a:sym typeface="Symbol"/>
            </a:endParaRPr>
          </a:p>
          <a:p>
            <a:pPr indent="620713" algn="just" eaLnBrk="1" fontAlgn="auto" hangingPunct="1">
              <a:spcBef>
                <a:spcPts val="0"/>
              </a:spcBef>
              <a:spcAft>
                <a:spcPts val="0"/>
              </a:spcAft>
              <a:defRPr/>
            </a:pPr>
            <a:endParaRPr lang="fr-FR" sz="3200" dirty="0"/>
          </a:p>
        </p:txBody>
      </p:sp>
    </p:spTree>
    <p:extLst>
      <p:ext uri="{BB962C8B-B14F-4D97-AF65-F5344CB8AC3E}">
        <p14:creationId xmlns:p14="http://schemas.microsoft.com/office/powerpoint/2010/main" val="113063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0"/>
          <p:cNvSpPr>
            <a:spLocks noChangeArrowheads="1"/>
          </p:cNvSpPr>
          <p:nvPr/>
        </p:nvSpPr>
        <p:spPr bwMode="auto">
          <a:xfrm>
            <a:off x="1524000" y="1071563"/>
            <a:ext cx="9144000" cy="5429250"/>
          </a:xfrm>
          <a:prstGeom prst="rect">
            <a:avLst/>
          </a:prstGeom>
          <a:solidFill>
            <a:srgbClr val="FFFFFF">
              <a:alpha val="50195"/>
            </a:srgbClr>
          </a:solidFill>
          <a:ln w="9525" algn="ctr">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s-ES" altLang="fr-FR"/>
          </a:p>
        </p:txBody>
      </p:sp>
      <p:sp>
        <p:nvSpPr>
          <p:cNvPr id="6147" name="Rectangle 2"/>
          <p:cNvSpPr>
            <a:spLocks noGrp="1"/>
          </p:cNvSpPr>
          <p:nvPr>
            <p:ph type="title"/>
          </p:nvPr>
        </p:nvSpPr>
        <p:spPr>
          <a:xfrm>
            <a:off x="1809750" y="332656"/>
            <a:ext cx="8686800" cy="838200"/>
          </a:xfrm>
          <a:noFill/>
        </p:spPr>
        <p:txBody>
          <a:bodyPr/>
          <a:lstStyle/>
          <a:p>
            <a:pPr eaLnBrk="1" hangingPunct="1"/>
            <a:r>
              <a:rPr lang="fr-FR" altLang="fr-FR" dirty="0"/>
              <a:t>HOMÉOSTASIE GLYCÉMIQUE</a:t>
            </a:r>
          </a:p>
        </p:txBody>
      </p:sp>
      <p:sp>
        <p:nvSpPr>
          <p:cNvPr id="6148" name="Freeform 7"/>
          <p:cNvSpPr>
            <a:spLocks/>
          </p:cNvSpPr>
          <p:nvPr/>
        </p:nvSpPr>
        <p:spPr bwMode="auto">
          <a:xfrm>
            <a:off x="2219326" y="1279526"/>
            <a:ext cx="2195513" cy="1298575"/>
          </a:xfrm>
          <a:custGeom>
            <a:avLst/>
            <a:gdLst>
              <a:gd name="T0" fmla="*/ 2147483647 w 1383"/>
              <a:gd name="T1" fmla="*/ 2147483647 h 818"/>
              <a:gd name="T2" fmla="*/ 2147483647 w 1383"/>
              <a:gd name="T3" fmla="*/ 2147483647 h 818"/>
              <a:gd name="T4" fmla="*/ 2147483647 w 1383"/>
              <a:gd name="T5" fmla="*/ 2147483647 h 818"/>
              <a:gd name="T6" fmla="*/ 2147483647 w 1383"/>
              <a:gd name="T7" fmla="*/ 2147483647 h 818"/>
              <a:gd name="T8" fmla="*/ 2147483647 w 1383"/>
              <a:gd name="T9" fmla="*/ 2147483647 h 818"/>
              <a:gd name="T10" fmla="*/ 0 60000 65536"/>
              <a:gd name="T11" fmla="*/ 0 60000 65536"/>
              <a:gd name="T12" fmla="*/ 0 60000 65536"/>
              <a:gd name="T13" fmla="*/ 0 60000 65536"/>
              <a:gd name="T14" fmla="*/ 0 60000 65536"/>
              <a:gd name="T15" fmla="*/ 0 w 1383"/>
              <a:gd name="T16" fmla="*/ 0 h 818"/>
              <a:gd name="T17" fmla="*/ 1383 w 1383"/>
              <a:gd name="T18" fmla="*/ 818 h 818"/>
            </a:gdLst>
            <a:ahLst/>
            <a:cxnLst>
              <a:cxn ang="T10">
                <a:pos x="T0" y="T1"/>
              </a:cxn>
              <a:cxn ang="T11">
                <a:pos x="T2" y="T3"/>
              </a:cxn>
              <a:cxn ang="T12">
                <a:pos x="T4" y="T5"/>
              </a:cxn>
              <a:cxn ang="T13">
                <a:pos x="T6" y="T7"/>
              </a:cxn>
              <a:cxn ang="T14">
                <a:pos x="T8" y="T9"/>
              </a:cxn>
            </a:cxnLst>
            <a:rect l="T15" t="T16" r="T17" b="T18"/>
            <a:pathLst>
              <a:path w="1383" h="818">
                <a:moveTo>
                  <a:pt x="1172" y="175"/>
                </a:moveTo>
                <a:cubicBezTo>
                  <a:pt x="998" y="304"/>
                  <a:pt x="340" y="818"/>
                  <a:pt x="174" y="810"/>
                </a:cubicBezTo>
                <a:cubicBezTo>
                  <a:pt x="8" y="802"/>
                  <a:pt x="0" y="258"/>
                  <a:pt x="174" y="129"/>
                </a:cubicBezTo>
                <a:cubicBezTo>
                  <a:pt x="348" y="0"/>
                  <a:pt x="1051" y="31"/>
                  <a:pt x="1217" y="39"/>
                </a:cubicBezTo>
                <a:cubicBezTo>
                  <a:pt x="1383" y="47"/>
                  <a:pt x="1346" y="46"/>
                  <a:pt x="1172" y="175"/>
                </a:cubicBezTo>
                <a:close/>
              </a:path>
            </a:pathLst>
          </a:custGeom>
          <a:gradFill rotWithShape="1">
            <a:gsLst>
              <a:gs pos="0">
                <a:srgbClr val="471800"/>
              </a:gs>
              <a:gs pos="50000">
                <a:srgbClr val="993300"/>
              </a:gs>
              <a:gs pos="100000">
                <a:srgbClr val="471800"/>
              </a:gs>
            </a:gsLst>
            <a:lin ang="5400000" scaled="1"/>
          </a:gra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49" name="Freeform 10"/>
          <p:cNvSpPr>
            <a:spLocks/>
          </p:cNvSpPr>
          <p:nvPr/>
        </p:nvSpPr>
        <p:spPr bwMode="auto">
          <a:xfrm rot="1109511">
            <a:off x="5159376" y="1484313"/>
            <a:ext cx="2016125" cy="1008062"/>
          </a:xfrm>
          <a:custGeom>
            <a:avLst/>
            <a:gdLst>
              <a:gd name="T0" fmla="*/ 2147483647 w 1519"/>
              <a:gd name="T1" fmla="*/ 2147483647 h 824"/>
              <a:gd name="T2" fmla="*/ 2147483647 w 1519"/>
              <a:gd name="T3" fmla="*/ 2147483647 h 824"/>
              <a:gd name="T4" fmla="*/ 2147483647 w 1519"/>
              <a:gd name="T5" fmla="*/ 2147483647 h 824"/>
              <a:gd name="T6" fmla="*/ 2147483647 w 1519"/>
              <a:gd name="T7" fmla="*/ 2147483647 h 824"/>
              <a:gd name="T8" fmla="*/ 2147483647 w 1519"/>
              <a:gd name="T9" fmla="*/ 2147483647 h 824"/>
              <a:gd name="T10" fmla="*/ 2147483647 w 1519"/>
              <a:gd name="T11" fmla="*/ 2147483647 h 824"/>
              <a:gd name="T12" fmla="*/ 2147483647 w 1519"/>
              <a:gd name="T13" fmla="*/ 2147483647 h 824"/>
              <a:gd name="T14" fmla="*/ 2147483647 w 1519"/>
              <a:gd name="T15" fmla="*/ 2147483647 h 824"/>
              <a:gd name="T16" fmla="*/ 2147483647 w 1519"/>
              <a:gd name="T17" fmla="*/ 2147483647 h 824"/>
              <a:gd name="T18" fmla="*/ 2147483647 w 1519"/>
              <a:gd name="T19" fmla="*/ 2147483647 h 824"/>
              <a:gd name="T20" fmla="*/ 2147483647 w 1519"/>
              <a:gd name="T21" fmla="*/ 2147483647 h 824"/>
              <a:gd name="T22" fmla="*/ 2147483647 w 1519"/>
              <a:gd name="T23" fmla="*/ 2147483647 h 824"/>
              <a:gd name="T24" fmla="*/ 2147483647 w 1519"/>
              <a:gd name="T25" fmla="*/ 2147483647 h 8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9"/>
              <a:gd name="T40" fmla="*/ 0 h 824"/>
              <a:gd name="T41" fmla="*/ 1519 w 1519"/>
              <a:gd name="T42" fmla="*/ 824 h 8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9" h="824">
                <a:moveTo>
                  <a:pt x="499" y="491"/>
                </a:moveTo>
                <a:cubicBezTo>
                  <a:pt x="537" y="514"/>
                  <a:pt x="719" y="529"/>
                  <a:pt x="726" y="582"/>
                </a:cubicBezTo>
                <a:cubicBezTo>
                  <a:pt x="733" y="635"/>
                  <a:pt x="650" y="794"/>
                  <a:pt x="544" y="809"/>
                </a:cubicBezTo>
                <a:cubicBezTo>
                  <a:pt x="438" y="824"/>
                  <a:pt x="167" y="771"/>
                  <a:pt x="91" y="673"/>
                </a:cubicBezTo>
                <a:cubicBezTo>
                  <a:pt x="15" y="575"/>
                  <a:pt x="0" y="317"/>
                  <a:pt x="91" y="219"/>
                </a:cubicBezTo>
                <a:cubicBezTo>
                  <a:pt x="182" y="121"/>
                  <a:pt x="446" y="106"/>
                  <a:pt x="635" y="83"/>
                </a:cubicBezTo>
                <a:cubicBezTo>
                  <a:pt x="824" y="60"/>
                  <a:pt x="1089" y="90"/>
                  <a:pt x="1225" y="83"/>
                </a:cubicBezTo>
                <a:cubicBezTo>
                  <a:pt x="1361" y="76"/>
                  <a:pt x="1421" y="0"/>
                  <a:pt x="1451" y="38"/>
                </a:cubicBezTo>
                <a:cubicBezTo>
                  <a:pt x="1481" y="76"/>
                  <a:pt x="1519" y="227"/>
                  <a:pt x="1406" y="310"/>
                </a:cubicBezTo>
                <a:cubicBezTo>
                  <a:pt x="1293" y="393"/>
                  <a:pt x="915" y="522"/>
                  <a:pt x="771" y="537"/>
                </a:cubicBezTo>
                <a:cubicBezTo>
                  <a:pt x="627" y="552"/>
                  <a:pt x="589" y="415"/>
                  <a:pt x="544" y="400"/>
                </a:cubicBezTo>
                <a:cubicBezTo>
                  <a:pt x="499" y="385"/>
                  <a:pt x="506" y="431"/>
                  <a:pt x="499" y="446"/>
                </a:cubicBezTo>
                <a:cubicBezTo>
                  <a:pt x="492" y="461"/>
                  <a:pt x="461" y="468"/>
                  <a:pt x="499" y="491"/>
                </a:cubicBezTo>
                <a:close/>
              </a:path>
            </a:pathLst>
          </a:custGeom>
          <a:solidFill>
            <a:srgbClr val="E6B79A"/>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0" name="Freeform 11"/>
          <p:cNvSpPr>
            <a:spLocks/>
          </p:cNvSpPr>
          <p:nvPr/>
        </p:nvSpPr>
        <p:spPr bwMode="auto">
          <a:xfrm>
            <a:off x="8651876" y="1328738"/>
            <a:ext cx="1465263" cy="971550"/>
          </a:xfrm>
          <a:custGeom>
            <a:avLst/>
            <a:gdLst>
              <a:gd name="T0" fmla="*/ 2147483647 w 923"/>
              <a:gd name="T1" fmla="*/ 2147483647 h 612"/>
              <a:gd name="T2" fmla="*/ 2147483647 w 923"/>
              <a:gd name="T3" fmla="*/ 2147483647 h 612"/>
              <a:gd name="T4" fmla="*/ 2147483647 w 923"/>
              <a:gd name="T5" fmla="*/ 2147483647 h 612"/>
              <a:gd name="T6" fmla="*/ 2147483647 w 923"/>
              <a:gd name="T7" fmla="*/ 2147483647 h 612"/>
              <a:gd name="T8" fmla="*/ 2147483647 w 923"/>
              <a:gd name="T9" fmla="*/ 2147483647 h 612"/>
              <a:gd name="T10" fmla="*/ 2147483647 w 923"/>
              <a:gd name="T11" fmla="*/ 2147483647 h 612"/>
              <a:gd name="T12" fmla="*/ 0 60000 65536"/>
              <a:gd name="T13" fmla="*/ 0 60000 65536"/>
              <a:gd name="T14" fmla="*/ 0 60000 65536"/>
              <a:gd name="T15" fmla="*/ 0 60000 65536"/>
              <a:gd name="T16" fmla="*/ 0 60000 65536"/>
              <a:gd name="T17" fmla="*/ 0 60000 65536"/>
              <a:gd name="T18" fmla="*/ 0 w 923"/>
              <a:gd name="T19" fmla="*/ 0 h 612"/>
              <a:gd name="T20" fmla="*/ 923 w 923"/>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923" h="612">
                <a:moveTo>
                  <a:pt x="68" y="597"/>
                </a:moveTo>
                <a:cubicBezTo>
                  <a:pt x="0" y="582"/>
                  <a:pt x="114" y="484"/>
                  <a:pt x="159" y="416"/>
                </a:cubicBezTo>
                <a:cubicBezTo>
                  <a:pt x="204" y="348"/>
                  <a:pt x="219" y="249"/>
                  <a:pt x="340" y="189"/>
                </a:cubicBezTo>
                <a:cubicBezTo>
                  <a:pt x="461" y="129"/>
                  <a:pt x="847" y="0"/>
                  <a:pt x="885" y="53"/>
                </a:cubicBezTo>
                <a:cubicBezTo>
                  <a:pt x="923" y="106"/>
                  <a:pt x="703" y="416"/>
                  <a:pt x="567" y="507"/>
                </a:cubicBezTo>
                <a:cubicBezTo>
                  <a:pt x="431" y="598"/>
                  <a:pt x="136" y="612"/>
                  <a:pt x="68" y="597"/>
                </a:cubicBezTo>
                <a:close/>
              </a:path>
            </a:pathLst>
          </a:custGeom>
          <a:solidFill>
            <a:srgbClr val="C00000"/>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1" name="AutoShape 12"/>
          <p:cNvSpPr>
            <a:spLocks noChangeArrowheads="1"/>
          </p:cNvSpPr>
          <p:nvPr/>
        </p:nvSpPr>
        <p:spPr bwMode="auto">
          <a:xfrm>
            <a:off x="2279650" y="4292600"/>
            <a:ext cx="215900" cy="2160588"/>
          </a:xfrm>
          <a:prstGeom prst="can">
            <a:avLst>
              <a:gd name="adj" fmla="val 111471"/>
            </a:avLst>
          </a:prstGeom>
          <a:solidFill>
            <a:srgbClr val="86A3DE"/>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2" name="Oval 13"/>
          <p:cNvSpPr>
            <a:spLocks noChangeArrowheads="1"/>
          </p:cNvSpPr>
          <p:nvPr/>
        </p:nvSpPr>
        <p:spPr bwMode="auto">
          <a:xfrm>
            <a:off x="9120189" y="47974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3" name="Oval 14"/>
          <p:cNvSpPr>
            <a:spLocks noChangeArrowheads="1"/>
          </p:cNvSpPr>
          <p:nvPr/>
        </p:nvSpPr>
        <p:spPr bwMode="auto">
          <a:xfrm>
            <a:off x="9336089" y="50133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4" name="Oval 15"/>
          <p:cNvSpPr>
            <a:spLocks noChangeArrowheads="1"/>
          </p:cNvSpPr>
          <p:nvPr/>
        </p:nvSpPr>
        <p:spPr bwMode="auto">
          <a:xfrm>
            <a:off x="9264651" y="52292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5" name="Oval 16"/>
          <p:cNvSpPr>
            <a:spLocks noChangeArrowheads="1"/>
          </p:cNvSpPr>
          <p:nvPr/>
        </p:nvSpPr>
        <p:spPr bwMode="auto">
          <a:xfrm>
            <a:off x="9120189" y="50133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6" name="Freeform 17"/>
          <p:cNvSpPr>
            <a:spLocks/>
          </p:cNvSpPr>
          <p:nvPr/>
        </p:nvSpPr>
        <p:spPr bwMode="auto">
          <a:xfrm>
            <a:off x="5364163" y="4210050"/>
            <a:ext cx="1511300" cy="1354138"/>
          </a:xfrm>
          <a:custGeom>
            <a:avLst/>
            <a:gdLst>
              <a:gd name="T0" fmla="*/ 2147483647 w 952"/>
              <a:gd name="T1" fmla="*/ 2147483647 h 853"/>
              <a:gd name="T2" fmla="*/ 2147483647 w 952"/>
              <a:gd name="T3" fmla="*/ 2147483647 h 853"/>
              <a:gd name="T4" fmla="*/ 2147483647 w 952"/>
              <a:gd name="T5" fmla="*/ 2147483647 h 853"/>
              <a:gd name="T6" fmla="*/ 2147483647 w 952"/>
              <a:gd name="T7" fmla="*/ 2147483647 h 853"/>
              <a:gd name="T8" fmla="*/ 2147483647 w 952"/>
              <a:gd name="T9" fmla="*/ 2147483647 h 853"/>
              <a:gd name="T10" fmla="*/ 2147483647 w 952"/>
              <a:gd name="T11" fmla="*/ 2147483647 h 853"/>
              <a:gd name="T12" fmla="*/ 2147483647 w 952"/>
              <a:gd name="T13" fmla="*/ 2147483647 h 853"/>
              <a:gd name="T14" fmla="*/ 2147483647 w 952"/>
              <a:gd name="T15" fmla="*/ 2147483647 h 853"/>
              <a:gd name="T16" fmla="*/ 2147483647 w 952"/>
              <a:gd name="T17" fmla="*/ 2147483647 h 853"/>
              <a:gd name="T18" fmla="*/ 2147483647 w 952"/>
              <a:gd name="T19" fmla="*/ 2147483647 h 853"/>
              <a:gd name="T20" fmla="*/ 2147483647 w 952"/>
              <a:gd name="T21" fmla="*/ 2147483647 h 853"/>
              <a:gd name="T22" fmla="*/ 2147483647 w 952"/>
              <a:gd name="T23" fmla="*/ 2147483647 h 853"/>
              <a:gd name="T24" fmla="*/ 2147483647 w 952"/>
              <a:gd name="T25" fmla="*/ 2147483647 h 853"/>
              <a:gd name="T26" fmla="*/ 2147483647 w 952"/>
              <a:gd name="T27" fmla="*/ 2147483647 h 8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2"/>
              <a:gd name="T43" fmla="*/ 0 h 853"/>
              <a:gd name="T44" fmla="*/ 952 w 952"/>
              <a:gd name="T45" fmla="*/ 853 h 8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2" h="853">
                <a:moveTo>
                  <a:pt x="280" y="597"/>
                </a:moveTo>
                <a:cubicBezTo>
                  <a:pt x="227" y="574"/>
                  <a:pt x="91" y="650"/>
                  <a:pt x="53" y="597"/>
                </a:cubicBezTo>
                <a:cubicBezTo>
                  <a:pt x="15" y="544"/>
                  <a:pt x="0" y="377"/>
                  <a:pt x="53" y="279"/>
                </a:cubicBezTo>
                <a:cubicBezTo>
                  <a:pt x="106" y="181"/>
                  <a:pt x="234" y="14"/>
                  <a:pt x="370" y="7"/>
                </a:cubicBezTo>
                <a:cubicBezTo>
                  <a:pt x="506" y="0"/>
                  <a:pt x="786" y="143"/>
                  <a:pt x="869" y="234"/>
                </a:cubicBezTo>
                <a:cubicBezTo>
                  <a:pt x="952" y="325"/>
                  <a:pt x="861" y="483"/>
                  <a:pt x="869" y="551"/>
                </a:cubicBezTo>
                <a:cubicBezTo>
                  <a:pt x="877" y="619"/>
                  <a:pt x="922" y="597"/>
                  <a:pt x="915" y="642"/>
                </a:cubicBezTo>
                <a:cubicBezTo>
                  <a:pt x="908" y="687"/>
                  <a:pt x="862" y="793"/>
                  <a:pt x="824" y="823"/>
                </a:cubicBezTo>
                <a:cubicBezTo>
                  <a:pt x="786" y="853"/>
                  <a:pt x="726" y="838"/>
                  <a:pt x="688" y="823"/>
                </a:cubicBezTo>
                <a:cubicBezTo>
                  <a:pt x="650" y="808"/>
                  <a:pt x="620" y="748"/>
                  <a:pt x="597" y="733"/>
                </a:cubicBezTo>
                <a:cubicBezTo>
                  <a:pt x="574" y="718"/>
                  <a:pt x="582" y="733"/>
                  <a:pt x="552" y="733"/>
                </a:cubicBezTo>
                <a:cubicBezTo>
                  <a:pt x="522" y="733"/>
                  <a:pt x="446" y="733"/>
                  <a:pt x="416" y="733"/>
                </a:cubicBezTo>
                <a:cubicBezTo>
                  <a:pt x="386" y="733"/>
                  <a:pt x="393" y="756"/>
                  <a:pt x="370" y="733"/>
                </a:cubicBezTo>
                <a:cubicBezTo>
                  <a:pt x="347" y="710"/>
                  <a:pt x="333" y="620"/>
                  <a:pt x="280" y="597"/>
                </a:cubicBezTo>
                <a:close/>
              </a:path>
            </a:pathLst>
          </a:custGeom>
          <a:solidFill>
            <a:srgbClr val="DDDDDD"/>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57" name="Text Box 18"/>
          <p:cNvSpPr txBox="1">
            <a:spLocks noChangeArrowheads="1"/>
          </p:cNvSpPr>
          <p:nvPr/>
        </p:nvSpPr>
        <p:spPr bwMode="auto">
          <a:xfrm>
            <a:off x="4872038" y="3429001"/>
            <a:ext cx="2520950" cy="461665"/>
          </a:xfrm>
          <a:prstGeom prst="rect">
            <a:avLst/>
          </a:prstGeom>
          <a:gradFill rotWithShape="1">
            <a:gsLst>
              <a:gs pos="0">
                <a:srgbClr val="000076"/>
              </a:gs>
              <a:gs pos="50000">
                <a:srgbClr val="0000FF"/>
              </a:gs>
              <a:gs pos="100000">
                <a:srgbClr val="000076"/>
              </a:gs>
            </a:gsLst>
            <a:lin ang="5400000" scaled="1"/>
          </a:gradFill>
          <a:ln w="9525">
            <a:solidFill>
              <a:schemeClr val="bg2"/>
            </a:solidFill>
            <a:miter lim="800000"/>
            <a:headEnd/>
            <a:tailEnd/>
          </a:ln>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solidFill>
                  <a:srgbClr val="FFC000"/>
                </a:solidFill>
              </a:rPr>
              <a:t>Glucose sanguin</a:t>
            </a:r>
          </a:p>
        </p:txBody>
      </p:sp>
      <p:sp>
        <p:nvSpPr>
          <p:cNvPr id="6158" name="Text Box 20"/>
          <p:cNvSpPr txBox="1">
            <a:spLocks noChangeArrowheads="1"/>
          </p:cNvSpPr>
          <p:nvPr/>
        </p:nvSpPr>
        <p:spPr bwMode="auto">
          <a:xfrm>
            <a:off x="1703388" y="1773239"/>
            <a:ext cx="792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t>Foie</a:t>
            </a:r>
          </a:p>
        </p:txBody>
      </p:sp>
      <p:sp>
        <p:nvSpPr>
          <p:cNvPr id="6159" name="Text Box 21"/>
          <p:cNvSpPr txBox="1">
            <a:spLocks noChangeArrowheads="1"/>
          </p:cNvSpPr>
          <p:nvPr/>
        </p:nvSpPr>
        <p:spPr bwMode="auto">
          <a:xfrm>
            <a:off x="1309688" y="4572000"/>
            <a:ext cx="1511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intestin</a:t>
            </a:r>
          </a:p>
        </p:txBody>
      </p:sp>
      <p:sp>
        <p:nvSpPr>
          <p:cNvPr id="6160" name="Text Box 22"/>
          <p:cNvSpPr txBox="1">
            <a:spLocks noChangeArrowheads="1"/>
          </p:cNvSpPr>
          <p:nvPr/>
        </p:nvSpPr>
        <p:spPr bwMode="auto">
          <a:xfrm>
            <a:off x="5591176" y="5516564"/>
            <a:ext cx="1871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t>Cerveau + SN</a:t>
            </a:r>
          </a:p>
        </p:txBody>
      </p:sp>
      <p:sp>
        <p:nvSpPr>
          <p:cNvPr id="6161" name="Text Box 23"/>
          <p:cNvSpPr txBox="1">
            <a:spLocks noChangeArrowheads="1"/>
          </p:cNvSpPr>
          <p:nvPr/>
        </p:nvSpPr>
        <p:spPr bwMode="auto">
          <a:xfrm>
            <a:off x="9120189" y="5516563"/>
            <a:ext cx="1512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Graisse viscérale</a:t>
            </a:r>
          </a:p>
        </p:txBody>
      </p:sp>
      <p:sp>
        <p:nvSpPr>
          <p:cNvPr id="6162" name="Line 24"/>
          <p:cNvSpPr>
            <a:spLocks noChangeShapeType="1"/>
          </p:cNvSpPr>
          <p:nvPr/>
        </p:nvSpPr>
        <p:spPr bwMode="auto">
          <a:xfrm>
            <a:off x="3287713" y="2276476"/>
            <a:ext cx="1657350" cy="11525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3" name="Line 25"/>
          <p:cNvSpPr>
            <a:spLocks noChangeShapeType="1"/>
          </p:cNvSpPr>
          <p:nvPr/>
        </p:nvSpPr>
        <p:spPr bwMode="auto">
          <a:xfrm flipV="1">
            <a:off x="2640013" y="3860801"/>
            <a:ext cx="2303462" cy="11525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4" name="Line 26"/>
          <p:cNvSpPr>
            <a:spLocks noChangeShapeType="1"/>
          </p:cNvSpPr>
          <p:nvPr/>
        </p:nvSpPr>
        <p:spPr bwMode="auto">
          <a:xfrm>
            <a:off x="6096000" y="3933825"/>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5" name="Line 27"/>
          <p:cNvSpPr>
            <a:spLocks noChangeShapeType="1"/>
          </p:cNvSpPr>
          <p:nvPr/>
        </p:nvSpPr>
        <p:spPr bwMode="auto">
          <a:xfrm>
            <a:off x="7464426" y="3860801"/>
            <a:ext cx="1439863" cy="1008063"/>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6" name="Line 28"/>
          <p:cNvSpPr>
            <a:spLocks noChangeShapeType="1"/>
          </p:cNvSpPr>
          <p:nvPr/>
        </p:nvSpPr>
        <p:spPr bwMode="auto">
          <a:xfrm flipV="1">
            <a:off x="7464425" y="2420938"/>
            <a:ext cx="1079500" cy="1008062"/>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67" name="Text Box 34"/>
          <p:cNvSpPr txBox="1">
            <a:spLocks noChangeArrowheads="1"/>
          </p:cNvSpPr>
          <p:nvPr/>
        </p:nvSpPr>
        <p:spPr bwMode="auto">
          <a:xfrm>
            <a:off x="2855914" y="2852739"/>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C00000"/>
                </a:solidFill>
              </a:rPr>
              <a:t>Production</a:t>
            </a:r>
          </a:p>
        </p:txBody>
      </p:sp>
      <p:sp>
        <p:nvSpPr>
          <p:cNvPr id="6168" name="Text Box 35"/>
          <p:cNvSpPr txBox="1">
            <a:spLocks noChangeArrowheads="1"/>
          </p:cNvSpPr>
          <p:nvPr/>
        </p:nvSpPr>
        <p:spPr bwMode="auto">
          <a:xfrm>
            <a:off x="2855914" y="3857626"/>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C00000"/>
                </a:solidFill>
              </a:rPr>
              <a:t>Absorption</a:t>
            </a:r>
          </a:p>
        </p:txBody>
      </p:sp>
      <p:sp>
        <p:nvSpPr>
          <p:cNvPr id="6169" name="Text Box 36"/>
          <p:cNvSpPr txBox="1">
            <a:spLocks noChangeArrowheads="1"/>
          </p:cNvSpPr>
          <p:nvPr/>
        </p:nvSpPr>
        <p:spPr bwMode="auto">
          <a:xfrm>
            <a:off x="7319964" y="2636839"/>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a:solidFill>
                  <a:srgbClr val="000066"/>
                </a:solidFill>
              </a:rPr>
              <a:t>utilisation</a:t>
            </a:r>
          </a:p>
        </p:txBody>
      </p:sp>
      <p:sp>
        <p:nvSpPr>
          <p:cNvPr id="6170" name="Text Box 37"/>
          <p:cNvSpPr txBox="1">
            <a:spLocks noChangeArrowheads="1"/>
          </p:cNvSpPr>
          <p:nvPr/>
        </p:nvSpPr>
        <p:spPr bwMode="auto">
          <a:xfrm>
            <a:off x="7319964" y="4149726"/>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a:solidFill>
                  <a:srgbClr val="000066"/>
                </a:solidFill>
              </a:rPr>
              <a:t>stockage</a:t>
            </a:r>
          </a:p>
        </p:txBody>
      </p:sp>
      <p:sp>
        <p:nvSpPr>
          <p:cNvPr id="6171" name="Text Box 39"/>
          <p:cNvSpPr txBox="1">
            <a:spLocks noChangeArrowheads="1"/>
          </p:cNvSpPr>
          <p:nvPr/>
        </p:nvSpPr>
        <p:spPr bwMode="auto">
          <a:xfrm>
            <a:off x="6096001" y="1285876"/>
            <a:ext cx="16557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Pancréas</a:t>
            </a:r>
          </a:p>
        </p:txBody>
      </p:sp>
      <p:sp>
        <p:nvSpPr>
          <p:cNvPr id="6172" name="Freeform 40"/>
          <p:cNvSpPr>
            <a:spLocks/>
          </p:cNvSpPr>
          <p:nvPr/>
        </p:nvSpPr>
        <p:spPr bwMode="auto">
          <a:xfrm>
            <a:off x="5808663" y="4749800"/>
            <a:ext cx="635000" cy="407988"/>
          </a:xfrm>
          <a:custGeom>
            <a:avLst/>
            <a:gdLst>
              <a:gd name="T0" fmla="*/ 0 w 400"/>
              <a:gd name="T1" fmla="*/ 2147483647 h 257"/>
              <a:gd name="T2" fmla="*/ 2147483647 w 400"/>
              <a:gd name="T3" fmla="*/ 2147483647 h 257"/>
              <a:gd name="T4" fmla="*/ 2147483647 w 400"/>
              <a:gd name="T5" fmla="*/ 2147483647 h 257"/>
              <a:gd name="T6" fmla="*/ 2147483647 w 400"/>
              <a:gd name="T7" fmla="*/ 2147483647 h 257"/>
              <a:gd name="T8" fmla="*/ 0 60000 65536"/>
              <a:gd name="T9" fmla="*/ 0 60000 65536"/>
              <a:gd name="T10" fmla="*/ 0 60000 65536"/>
              <a:gd name="T11" fmla="*/ 0 60000 65536"/>
              <a:gd name="T12" fmla="*/ 0 w 400"/>
              <a:gd name="T13" fmla="*/ 0 h 257"/>
              <a:gd name="T14" fmla="*/ 400 w 400"/>
              <a:gd name="T15" fmla="*/ 257 h 257"/>
            </a:gdLst>
            <a:ahLst/>
            <a:cxnLst>
              <a:cxn ang="T8">
                <a:pos x="T0" y="T1"/>
              </a:cxn>
              <a:cxn ang="T9">
                <a:pos x="T2" y="T3"/>
              </a:cxn>
              <a:cxn ang="T10">
                <a:pos x="T4" y="T5"/>
              </a:cxn>
              <a:cxn ang="T11">
                <a:pos x="T6" y="T7"/>
              </a:cxn>
            </a:cxnLst>
            <a:rect l="T12" t="T13" r="T14" b="T15"/>
            <a:pathLst>
              <a:path w="400" h="257">
                <a:moveTo>
                  <a:pt x="0" y="257"/>
                </a:moveTo>
                <a:cubicBezTo>
                  <a:pt x="15" y="158"/>
                  <a:pt x="30" y="60"/>
                  <a:pt x="90" y="30"/>
                </a:cubicBezTo>
                <a:cubicBezTo>
                  <a:pt x="150" y="0"/>
                  <a:pt x="324" y="68"/>
                  <a:pt x="362" y="75"/>
                </a:cubicBezTo>
                <a:cubicBezTo>
                  <a:pt x="400" y="82"/>
                  <a:pt x="358" y="78"/>
                  <a:pt x="317" y="75"/>
                </a:cubicBez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6173" name="Text Box 41"/>
          <p:cNvSpPr txBox="1">
            <a:spLocks noChangeArrowheads="1"/>
          </p:cNvSpPr>
          <p:nvPr/>
        </p:nvSpPr>
        <p:spPr bwMode="auto">
          <a:xfrm>
            <a:off x="9120189" y="1557338"/>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Muscle</a:t>
            </a:r>
          </a:p>
        </p:txBody>
      </p:sp>
      <p:sp>
        <p:nvSpPr>
          <p:cNvPr id="6174" name="Line 55"/>
          <p:cNvSpPr>
            <a:spLocks noChangeShapeType="1"/>
          </p:cNvSpPr>
          <p:nvPr/>
        </p:nvSpPr>
        <p:spPr bwMode="auto">
          <a:xfrm flipH="1" flipV="1">
            <a:off x="3648076" y="2205038"/>
            <a:ext cx="1152525" cy="86360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6175" name="Text Box 56"/>
          <p:cNvSpPr txBox="1">
            <a:spLocks noChangeArrowheads="1"/>
          </p:cNvSpPr>
          <p:nvPr/>
        </p:nvSpPr>
        <p:spPr bwMode="auto">
          <a:xfrm>
            <a:off x="3648075" y="1916114"/>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000066"/>
                </a:solidFill>
              </a:rPr>
              <a:t>stockage</a:t>
            </a:r>
          </a:p>
        </p:txBody>
      </p:sp>
    </p:spTree>
    <p:extLst>
      <p:ext uri="{BB962C8B-B14F-4D97-AF65-F5344CB8AC3E}">
        <p14:creationId xmlns:p14="http://schemas.microsoft.com/office/powerpoint/2010/main" val="248034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6"/>
          <p:cNvSpPr>
            <a:spLocks noChangeArrowheads="1"/>
          </p:cNvSpPr>
          <p:nvPr/>
        </p:nvSpPr>
        <p:spPr bwMode="auto">
          <a:xfrm>
            <a:off x="1524000" y="1071563"/>
            <a:ext cx="9144000" cy="5429250"/>
          </a:xfrm>
          <a:prstGeom prst="rect">
            <a:avLst/>
          </a:prstGeom>
          <a:solidFill>
            <a:srgbClr val="FFFFFF">
              <a:alpha val="50195"/>
            </a:srgbClr>
          </a:solidFill>
          <a:ln w="9525" algn="ctr">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s-ES" altLang="fr-FR"/>
          </a:p>
        </p:txBody>
      </p:sp>
      <p:sp>
        <p:nvSpPr>
          <p:cNvPr id="7172" name="Freeform 7"/>
          <p:cNvSpPr>
            <a:spLocks/>
          </p:cNvSpPr>
          <p:nvPr/>
        </p:nvSpPr>
        <p:spPr bwMode="auto">
          <a:xfrm>
            <a:off x="2219326" y="1279526"/>
            <a:ext cx="2195513" cy="1298575"/>
          </a:xfrm>
          <a:custGeom>
            <a:avLst/>
            <a:gdLst>
              <a:gd name="T0" fmla="*/ 2147483647 w 1383"/>
              <a:gd name="T1" fmla="*/ 2147483647 h 818"/>
              <a:gd name="T2" fmla="*/ 2147483647 w 1383"/>
              <a:gd name="T3" fmla="*/ 2147483647 h 818"/>
              <a:gd name="T4" fmla="*/ 2147483647 w 1383"/>
              <a:gd name="T5" fmla="*/ 2147483647 h 818"/>
              <a:gd name="T6" fmla="*/ 2147483647 w 1383"/>
              <a:gd name="T7" fmla="*/ 2147483647 h 818"/>
              <a:gd name="T8" fmla="*/ 2147483647 w 1383"/>
              <a:gd name="T9" fmla="*/ 2147483647 h 818"/>
              <a:gd name="T10" fmla="*/ 0 60000 65536"/>
              <a:gd name="T11" fmla="*/ 0 60000 65536"/>
              <a:gd name="T12" fmla="*/ 0 60000 65536"/>
              <a:gd name="T13" fmla="*/ 0 60000 65536"/>
              <a:gd name="T14" fmla="*/ 0 60000 65536"/>
              <a:gd name="T15" fmla="*/ 0 w 1383"/>
              <a:gd name="T16" fmla="*/ 0 h 818"/>
              <a:gd name="T17" fmla="*/ 1383 w 1383"/>
              <a:gd name="T18" fmla="*/ 818 h 818"/>
            </a:gdLst>
            <a:ahLst/>
            <a:cxnLst>
              <a:cxn ang="T10">
                <a:pos x="T0" y="T1"/>
              </a:cxn>
              <a:cxn ang="T11">
                <a:pos x="T2" y="T3"/>
              </a:cxn>
              <a:cxn ang="T12">
                <a:pos x="T4" y="T5"/>
              </a:cxn>
              <a:cxn ang="T13">
                <a:pos x="T6" y="T7"/>
              </a:cxn>
              <a:cxn ang="T14">
                <a:pos x="T8" y="T9"/>
              </a:cxn>
            </a:cxnLst>
            <a:rect l="T15" t="T16" r="T17" b="T18"/>
            <a:pathLst>
              <a:path w="1383" h="818">
                <a:moveTo>
                  <a:pt x="1172" y="175"/>
                </a:moveTo>
                <a:cubicBezTo>
                  <a:pt x="998" y="304"/>
                  <a:pt x="340" y="818"/>
                  <a:pt x="174" y="810"/>
                </a:cubicBezTo>
                <a:cubicBezTo>
                  <a:pt x="8" y="802"/>
                  <a:pt x="0" y="258"/>
                  <a:pt x="174" y="129"/>
                </a:cubicBezTo>
                <a:cubicBezTo>
                  <a:pt x="348" y="0"/>
                  <a:pt x="1051" y="31"/>
                  <a:pt x="1217" y="39"/>
                </a:cubicBezTo>
                <a:cubicBezTo>
                  <a:pt x="1383" y="47"/>
                  <a:pt x="1346" y="46"/>
                  <a:pt x="1172" y="175"/>
                </a:cubicBezTo>
                <a:close/>
              </a:path>
            </a:pathLst>
          </a:custGeom>
          <a:gradFill rotWithShape="1">
            <a:gsLst>
              <a:gs pos="0">
                <a:srgbClr val="471800"/>
              </a:gs>
              <a:gs pos="50000">
                <a:srgbClr val="993300"/>
              </a:gs>
              <a:gs pos="100000">
                <a:srgbClr val="471800"/>
              </a:gs>
            </a:gsLst>
            <a:lin ang="5400000" scaled="1"/>
          </a:gra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3" name="Freeform 10"/>
          <p:cNvSpPr>
            <a:spLocks/>
          </p:cNvSpPr>
          <p:nvPr/>
        </p:nvSpPr>
        <p:spPr bwMode="auto">
          <a:xfrm rot="1109511">
            <a:off x="5159376" y="1484313"/>
            <a:ext cx="2016125" cy="1008062"/>
          </a:xfrm>
          <a:custGeom>
            <a:avLst/>
            <a:gdLst>
              <a:gd name="T0" fmla="*/ 2147483647 w 1519"/>
              <a:gd name="T1" fmla="*/ 2147483647 h 824"/>
              <a:gd name="T2" fmla="*/ 2147483647 w 1519"/>
              <a:gd name="T3" fmla="*/ 2147483647 h 824"/>
              <a:gd name="T4" fmla="*/ 2147483647 w 1519"/>
              <a:gd name="T5" fmla="*/ 2147483647 h 824"/>
              <a:gd name="T6" fmla="*/ 2147483647 w 1519"/>
              <a:gd name="T7" fmla="*/ 2147483647 h 824"/>
              <a:gd name="T8" fmla="*/ 2147483647 w 1519"/>
              <a:gd name="T9" fmla="*/ 2147483647 h 824"/>
              <a:gd name="T10" fmla="*/ 2147483647 w 1519"/>
              <a:gd name="T11" fmla="*/ 2147483647 h 824"/>
              <a:gd name="T12" fmla="*/ 2147483647 w 1519"/>
              <a:gd name="T13" fmla="*/ 2147483647 h 824"/>
              <a:gd name="T14" fmla="*/ 2147483647 w 1519"/>
              <a:gd name="T15" fmla="*/ 2147483647 h 824"/>
              <a:gd name="T16" fmla="*/ 2147483647 w 1519"/>
              <a:gd name="T17" fmla="*/ 2147483647 h 824"/>
              <a:gd name="T18" fmla="*/ 2147483647 w 1519"/>
              <a:gd name="T19" fmla="*/ 2147483647 h 824"/>
              <a:gd name="T20" fmla="*/ 2147483647 w 1519"/>
              <a:gd name="T21" fmla="*/ 2147483647 h 824"/>
              <a:gd name="T22" fmla="*/ 2147483647 w 1519"/>
              <a:gd name="T23" fmla="*/ 2147483647 h 824"/>
              <a:gd name="T24" fmla="*/ 2147483647 w 1519"/>
              <a:gd name="T25" fmla="*/ 2147483647 h 8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9"/>
              <a:gd name="T40" fmla="*/ 0 h 824"/>
              <a:gd name="T41" fmla="*/ 1519 w 1519"/>
              <a:gd name="T42" fmla="*/ 824 h 8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9" h="824">
                <a:moveTo>
                  <a:pt x="499" y="491"/>
                </a:moveTo>
                <a:cubicBezTo>
                  <a:pt x="537" y="514"/>
                  <a:pt x="719" y="529"/>
                  <a:pt x="726" y="582"/>
                </a:cubicBezTo>
                <a:cubicBezTo>
                  <a:pt x="733" y="635"/>
                  <a:pt x="650" y="794"/>
                  <a:pt x="544" y="809"/>
                </a:cubicBezTo>
                <a:cubicBezTo>
                  <a:pt x="438" y="824"/>
                  <a:pt x="167" y="771"/>
                  <a:pt x="91" y="673"/>
                </a:cubicBezTo>
                <a:cubicBezTo>
                  <a:pt x="15" y="575"/>
                  <a:pt x="0" y="317"/>
                  <a:pt x="91" y="219"/>
                </a:cubicBezTo>
                <a:cubicBezTo>
                  <a:pt x="182" y="121"/>
                  <a:pt x="446" y="106"/>
                  <a:pt x="635" y="83"/>
                </a:cubicBezTo>
                <a:cubicBezTo>
                  <a:pt x="824" y="60"/>
                  <a:pt x="1089" y="90"/>
                  <a:pt x="1225" y="83"/>
                </a:cubicBezTo>
                <a:cubicBezTo>
                  <a:pt x="1361" y="76"/>
                  <a:pt x="1421" y="0"/>
                  <a:pt x="1451" y="38"/>
                </a:cubicBezTo>
                <a:cubicBezTo>
                  <a:pt x="1481" y="76"/>
                  <a:pt x="1519" y="227"/>
                  <a:pt x="1406" y="310"/>
                </a:cubicBezTo>
                <a:cubicBezTo>
                  <a:pt x="1293" y="393"/>
                  <a:pt x="915" y="522"/>
                  <a:pt x="771" y="537"/>
                </a:cubicBezTo>
                <a:cubicBezTo>
                  <a:pt x="627" y="552"/>
                  <a:pt x="589" y="415"/>
                  <a:pt x="544" y="400"/>
                </a:cubicBezTo>
                <a:cubicBezTo>
                  <a:pt x="499" y="385"/>
                  <a:pt x="506" y="431"/>
                  <a:pt x="499" y="446"/>
                </a:cubicBezTo>
                <a:cubicBezTo>
                  <a:pt x="492" y="461"/>
                  <a:pt x="461" y="468"/>
                  <a:pt x="499" y="491"/>
                </a:cubicBezTo>
                <a:close/>
              </a:path>
            </a:pathLst>
          </a:custGeom>
          <a:solidFill>
            <a:srgbClr val="E6B79A"/>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4" name="Freeform 11"/>
          <p:cNvSpPr>
            <a:spLocks/>
          </p:cNvSpPr>
          <p:nvPr/>
        </p:nvSpPr>
        <p:spPr bwMode="auto">
          <a:xfrm>
            <a:off x="8651876" y="1328738"/>
            <a:ext cx="1465263" cy="971550"/>
          </a:xfrm>
          <a:custGeom>
            <a:avLst/>
            <a:gdLst>
              <a:gd name="T0" fmla="*/ 2147483647 w 923"/>
              <a:gd name="T1" fmla="*/ 2147483647 h 612"/>
              <a:gd name="T2" fmla="*/ 2147483647 w 923"/>
              <a:gd name="T3" fmla="*/ 2147483647 h 612"/>
              <a:gd name="T4" fmla="*/ 2147483647 w 923"/>
              <a:gd name="T5" fmla="*/ 2147483647 h 612"/>
              <a:gd name="T6" fmla="*/ 2147483647 w 923"/>
              <a:gd name="T7" fmla="*/ 2147483647 h 612"/>
              <a:gd name="T8" fmla="*/ 2147483647 w 923"/>
              <a:gd name="T9" fmla="*/ 2147483647 h 612"/>
              <a:gd name="T10" fmla="*/ 2147483647 w 923"/>
              <a:gd name="T11" fmla="*/ 2147483647 h 612"/>
              <a:gd name="T12" fmla="*/ 0 60000 65536"/>
              <a:gd name="T13" fmla="*/ 0 60000 65536"/>
              <a:gd name="T14" fmla="*/ 0 60000 65536"/>
              <a:gd name="T15" fmla="*/ 0 60000 65536"/>
              <a:gd name="T16" fmla="*/ 0 60000 65536"/>
              <a:gd name="T17" fmla="*/ 0 60000 65536"/>
              <a:gd name="T18" fmla="*/ 0 w 923"/>
              <a:gd name="T19" fmla="*/ 0 h 612"/>
              <a:gd name="T20" fmla="*/ 923 w 923"/>
              <a:gd name="T21" fmla="*/ 612 h 612"/>
            </a:gdLst>
            <a:ahLst/>
            <a:cxnLst>
              <a:cxn ang="T12">
                <a:pos x="T0" y="T1"/>
              </a:cxn>
              <a:cxn ang="T13">
                <a:pos x="T2" y="T3"/>
              </a:cxn>
              <a:cxn ang="T14">
                <a:pos x="T4" y="T5"/>
              </a:cxn>
              <a:cxn ang="T15">
                <a:pos x="T6" y="T7"/>
              </a:cxn>
              <a:cxn ang="T16">
                <a:pos x="T8" y="T9"/>
              </a:cxn>
              <a:cxn ang="T17">
                <a:pos x="T10" y="T11"/>
              </a:cxn>
            </a:cxnLst>
            <a:rect l="T18" t="T19" r="T20" b="T21"/>
            <a:pathLst>
              <a:path w="923" h="612">
                <a:moveTo>
                  <a:pt x="68" y="597"/>
                </a:moveTo>
                <a:cubicBezTo>
                  <a:pt x="0" y="582"/>
                  <a:pt x="114" y="484"/>
                  <a:pt x="159" y="416"/>
                </a:cubicBezTo>
                <a:cubicBezTo>
                  <a:pt x="204" y="348"/>
                  <a:pt x="219" y="249"/>
                  <a:pt x="340" y="189"/>
                </a:cubicBezTo>
                <a:cubicBezTo>
                  <a:pt x="461" y="129"/>
                  <a:pt x="847" y="0"/>
                  <a:pt x="885" y="53"/>
                </a:cubicBezTo>
                <a:cubicBezTo>
                  <a:pt x="923" y="106"/>
                  <a:pt x="703" y="416"/>
                  <a:pt x="567" y="507"/>
                </a:cubicBezTo>
                <a:cubicBezTo>
                  <a:pt x="431" y="598"/>
                  <a:pt x="136" y="612"/>
                  <a:pt x="68" y="597"/>
                </a:cubicBezTo>
                <a:close/>
              </a:path>
            </a:pathLst>
          </a:custGeom>
          <a:solidFill>
            <a:srgbClr val="C00000"/>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5" name="AutoShape 12"/>
          <p:cNvSpPr>
            <a:spLocks noChangeArrowheads="1"/>
          </p:cNvSpPr>
          <p:nvPr/>
        </p:nvSpPr>
        <p:spPr bwMode="auto">
          <a:xfrm>
            <a:off x="2279650" y="4292600"/>
            <a:ext cx="215900" cy="2160588"/>
          </a:xfrm>
          <a:prstGeom prst="can">
            <a:avLst>
              <a:gd name="adj" fmla="val 111471"/>
            </a:avLst>
          </a:prstGeom>
          <a:solidFill>
            <a:srgbClr val="86A3DE"/>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6" name="Oval 13"/>
          <p:cNvSpPr>
            <a:spLocks noChangeArrowheads="1"/>
          </p:cNvSpPr>
          <p:nvPr/>
        </p:nvSpPr>
        <p:spPr bwMode="auto">
          <a:xfrm>
            <a:off x="9120189" y="47974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7" name="Oval 14"/>
          <p:cNvSpPr>
            <a:spLocks noChangeArrowheads="1"/>
          </p:cNvSpPr>
          <p:nvPr/>
        </p:nvSpPr>
        <p:spPr bwMode="auto">
          <a:xfrm>
            <a:off x="9336089" y="50133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8" name="Oval 15"/>
          <p:cNvSpPr>
            <a:spLocks noChangeArrowheads="1"/>
          </p:cNvSpPr>
          <p:nvPr/>
        </p:nvSpPr>
        <p:spPr bwMode="auto">
          <a:xfrm>
            <a:off x="9264651" y="52292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79" name="Oval 16"/>
          <p:cNvSpPr>
            <a:spLocks noChangeArrowheads="1"/>
          </p:cNvSpPr>
          <p:nvPr/>
        </p:nvSpPr>
        <p:spPr bwMode="auto">
          <a:xfrm>
            <a:off x="9120189" y="5013325"/>
            <a:ext cx="288925" cy="287338"/>
          </a:xfrm>
          <a:prstGeom prst="ellipse">
            <a:avLst/>
          </a:prstGeom>
          <a:solidFill>
            <a:srgbClr val="FFCC00"/>
          </a:solidFill>
          <a:ln w="9525">
            <a:solidFill>
              <a:schemeClr val="tx1"/>
            </a:solidFill>
            <a:round/>
            <a:headEnd/>
            <a:tailEnd/>
          </a:ln>
        </p:spPr>
        <p:txBody>
          <a:bodyPr wrap="none" anchor="ct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80" name="Freeform 17"/>
          <p:cNvSpPr>
            <a:spLocks/>
          </p:cNvSpPr>
          <p:nvPr/>
        </p:nvSpPr>
        <p:spPr bwMode="auto">
          <a:xfrm>
            <a:off x="5364163" y="4210050"/>
            <a:ext cx="1511300" cy="1354138"/>
          </a:xfrm>
          <a:custGeom>
            <a:avLst/>
            <a:gdLst>
              <a:gd name="T0" fmla="*/ 2147483647 w 952"/>
              <a:gd name="T1" fmla="*/ 2147483647 h 853"/>
              <a:gd name="T2" fmla="*/ 2147483647 w 952"/>
              <a:gd name="T3" fmla="*/ 2147483647 h 853"/>
              <a:gd name="T4" fmla="*/ 2147483647 w 952"/>
              <a:gd name="T5" fmla="*/ 2147483647 h 853"/>
              <a:gd name="T6" fmla="*/ 2147483647 w 952"/>
              <a:gd name="T7" fmla="*/ 2147483647 h 853"/>
              <a:gd name="T8" fmla="*/ 2147483647 w 952"/>
              <a:gd name="T9" fmla="*/ 2147483647 h 853"/>
              <a:gd name="T10" fmla="*/ 2147483647 w 952"/>
              <a:gd name="T11" fmla="*/ 2147483647 h 853"/>
              <a:gd name="T12" fmla="*/ 2147483647 w 952"/>
              <a:gd name="T13" fmla="*/ 2147483647 h 853"/>
              <a:gd name="T14" fmla="*/ 2147483647 w 952"/>
              <a:gd name="T15" fmla="*/ 2147483647 h 853"/>
              <a:gd name="T16" fmla="*/ 2147483647 w 952"/>
              <a:gd name="T17" fmla="*/ 2147483647 h 853"/>
              <a:gd name="T18" fmla="*/ 2147483647 w 952"/>
              <a:gd name="T19" fmla="*/ 2147483647 h 853"/>
              <a:gd name="T20" fmla="*/ 2147483647 w 952"/>
              <a:gd name="T21" fmla="*/ 2147483647 h 853"/>
              <a:gd name="T22" fmla="*/ 2147483647 w 952"/>
              <a:gd name="T23" fmla="*/ 2147483647 h 853"/>
              <a:gd name="T24" fmla="*/ 2147483647 w 952"/>
              <a:gd name="T25" fmla="*/ 2147483647 h 853"/>
              <a:gd name="T26" fmla="*/ 2147483647 w 952"/>
              <a:gd name="T27" fmla="*/ 2147483647 h 8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52"/>
              <a:gd name="T43" fmla="*/ 0 h 853"/>
              <a:gd name="T44" fmla="*/ 952 w 952"/>
              <a:gd name="T45" fmla="*/ 853 h 8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52" h="853">
                <a:moveTo>
                  <a:pt x="280" y="597"/>
                </a:moveTo>
                <a:cubicBezTo>
                  <a:pt x="227" y="574"/>
                  <a:pt x="91" y="650"/>
                  <a:pt x="53" y="597"/>
                </a:cubicBezTo>
                <a:cubicBezTo>
                  <a:pt x="15" y="544"/>
                  <a:pt x="0" y="377"/>
                  <a:pt x="53" y="279"/>
                </a:cubicBezTo>
                <a:cubicBezTo>
                  <a:pt x="106" y="181"/>
                  <a:pt x="234" y="14"/>
                  <a:pt x="370" y="7"/>
                </a:cubicBezTo>
                <a:cubicBezTo>
                  <a:pt x="506" y="0"/>
                  <a:pt x="786" y="143"/>
                  <a:pt x="869" y="234"/>
                </a:cubicBezTo>
                <a:cubicBezTo>
                  <a:pt x="952" y="325"/>
                  <a:pt x="861" y="483"/>
                  <a:pt x="869" y="551"/>
                </a:cubicBezTo>
                <a:cubicBezTo>
                  <a:pt x="877" y="619"/>
                  <a:pt x="922" y="597"/>
                  <a:pt x="915" y="642"/>
                </a:cubicBezTo>
                <a:cubicBezTo>
                  <a:pt x="908" y="687"/>
                  <a:pt x="862" y="793"/>
                  <a:pt x="824" y="823"/>
                </a:cubicBezTo>
                <a:cubicBezTo>
                  <a:pt x="786" y="853"/>
                  <a:pt x="726" y="838"/>
                  <a:pt x="688" y="823"/>
                </a:cubicBezTo>
                <a:cubicBezTo>
                  <a:pt x="650" y="808"/>
                  <a:pt x="620" y="748"/>
                  <a:pt x="597" y="733"/>
                </a:cubicBezTo>
                <a:cubicBezTo>
                  <a:pt x="574" y="718"/>
                  <a:pt x="582" y="733"/>
                  <a:pt x="552" y="733"/>
                </a:cubicBezTo>
                <a:cubicBezTo>
                  <a:pt x="522" y="733"/>
                  <a:pt x="446" y="733"/>
                  <a:pt x="416" y="733"/>
                </a:cubicBezTo>
                <a:cubicBezTo>
                  <a:pt x="386" y="733"/>
                  <a:pt x="393" y="756"/>
                  <a:pt x="370" y="733"/>
                </a:cubicBezTo>
                <a:cubicBezTo>
                  <a:pt x="347" y="710"/>
                  <a:pt x="333" y="620"/>
                  <a:pt x="280" y="597"/>
                </a:cubicBezTo>
                <a:close/>
              </a:path>
            </a:pathLst>
          </a:custGeom>
          <a:solidFill>
            <a:srgbClr val="DDDDDD"/>
          </a:solidFill>
          <a:ln w="9525">
            <a:solidFill>
              <a:schemeClr val="tx1"/>
            </a:solidFill>
            <a:round/>
            <a:headEnd/>
            <a:tailEnd/>
          </a:ln>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181" name="Text Box 18"/>
          <p:cNvSpPr txBox="1">
            <a:spLocks noChangeArrowheads="1"/>
          </p:cNvSpPr>
          <p:nvPr/>
        </p:nvSpPr>
        <p:spPr bwMode="auto">
          <a:xfrm>
            <a:off x="4872038" y="3429001"/>
            <a:ext cx="2520950" cy="461665"/>
          </a:xfrm>
          <a:prstGeom prst="rect">
            <a:avLst/>
          </a:prstGeom>
          <a:gradFill rotWithShape="1">
            <a:gsLst>
              <a:gs pos="0">
                <a:srgbClr val="000076"/>
              </a:gs>
              <a:gs pos="50000">
                <a:srgbClr val="0000FF"/>
              </a:gs>
              <a:gs pos="100000">
                <a:srgbClr val="000076"/>
              </a:gs>
            </a:gsLst>
            <a:lin ang="5400000" scaled="1"/>
          </a:gradFill>
          <a:ln w="9525">
            <a:solidFill>
              <a:schemeClr val="bg2"/>
            </a:solidFill>
            <a:miter lim="800000"/>
            <a:headEnd/>
            <a:tailEnd/>
          </a:ln>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solidFill>
                  <a:srgbClr val="FFC000"/>
                </a:solidFill>
              </a:rPr>
              <a:t>Glucose sanguin</a:t>
            </a:r>
          </a:p>
        </p:txBody>
      </p:sp>
      <p:sp>
        <p:nvSpPr>
          <p:cNvPr id="7182" name="Text Box 19"/>
          <p:cNvSpPr txBox="1">
            <a:spLocks noChangeArrowheads="1"/>
          </p:cNvSpPr>
          <p:nvPr/>
        </p:nvSpPr>
        <p:spPr bwMode="auto">
          <a:xfrm>
            <a:off x="5448300" y="2276476"/>
            <a:ext cx="1441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C00000"/>
                </a:solidFill>
              </a:rPr>
              <a:t>insuline</a:t>
            </a:r>
          </a:p>
        </p:txBody>
      </p:sp>
      <p:sp>
        <p:nvSpPr>
          <p:cNvPr id="7183" name="Text Box 20"/>
          <p:cNvSpPr txBox="1">
            <a:spLocks noChangeArrowheads="1"/>
          </p:cNvSpPr>
          <p:nvPr/>
        </p:nvSpPr>
        <p:spPr bwMode="auto">
          <a:xfrm>
            <a:off x="1703388" y="1773239"/>
            <a:ext cx="7921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t>Foie</a:t>
            </a:r>
          </a:p>
        </p:txBody>
      </p:sp>
      <p:sp>
        <p:nvSpPr>
          <p:cNvPr id="7184" name="Text Box 21"/>
          <p:cNvSpPr txBox="1">
            <a:spLocks noChangeArrowheads="1"/>
          </p:cNvSpPr>
          <p:nvPr/>
        </p:nvSpPr>
        <p:spPr bwMode="auto">
          <a:xfrm>
            <a:off x="1309688" y="4572000"/>
            <a:ext cx="1511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intestin</a:t>
            </a:r>
          </a:p>
        </p:txBody>
      </p:sp>
      <p:sp>
        <p:nvSpPr>
          <p:cNvPr id="7185" name="Text Box 22"/>
          <p:cNvSpPr txBox="1">
            <a:spLocks noChangeArrowheads="1"/>
          </p:cNvSpPr>
          <p:nvPr/>
        </p:nvSpPr>
        <p:spPr bwMode="auto">
          <a:xfrm>
            <a:off x="5591176" y="5516564"/>
            <a:ext cx="18716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a:t>Cerveau + SN</a:t>
            </a:r>
          </a:p>
        </p:txBody>
      </p:sp>
      <p:sp>
        <p:nvSpPr>
          <p:cNvPr id="7186" name="Text Box 23"/>
          <p:cNvSpPr txBox="1">
            <a:spLocks noChangeArrowheads="1"/>
          </p:cNvSpPr>
          <p:nvPr/>
        </p:nvSpPr>
        <p:spPr bwMode="auto">
          <a:xfrm>
            <a:off x="9120189" y="5516563"/>
            <a:ext cx="15128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Graisse viscérale</a:t>
            </a:r>
          </a:p>
        </p:txBody>
      </p:sp>
      <p:sp>
        <p:nvSpPr>
          <p:cNvPr id="7187" name="Line 24"/>
          <p:cNvSpPr>
            <a:spLocks noChangeShapeType="1"/>
          </p:cNvSpPr>
          <p:nvPr/>
        </p:nvSpPr>
        <p:spPr bwMode="auto">
          <a:xfrm>
            <a:off x="3287713" y="2276476"/>
            <a:ext cx="1657350" cy="11525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88" name="Line 25"/>
          <p:cNvSpPr>
            <a:spLocks noChangeShapeType="1"/>
          </p:cNvSpPr>
          <p:nvPr/>
        </p:nvSpPr>
        <p:spPr bwMode="auto">
          <a:xfrm flipV="1">
            <a:off x="2640013" y="3860801"/>
            <a:ext cx="2303462" cy="11525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89" name="Line 26"/>
          <p:cNvSpPr>
            <a:spLocks noChangeShapeType="1"/>
          </p:cNvSpPr>
          <p:nvPr/>
        </p:nvSpPr>
        <p:spPr bwMode="auto">
          <a:xfrm>
            <a:off x="6096000" y="3933825"/>
            <a:ext cx="0" cy="2873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90" name="Line 27"/>
          <p:cNvSpPr>
            <a:spLocks noChangeShapeType="1"/>
          </p:cNvSpPr>
          <p:nvPr/>
        </p:nvSpPr>
        <p:spPr bwMode="auto">
          <a:xfrm>
            <a:off x="7464426" y="3860801"/>
            <a:ext cx="1439863" cy="1008063"/>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91" name="Line 28"/>
          <p:cNvSpPr>
            <a:spLocks noChangeShapeType="1"/>
          </p:cNvSpPr>
          <p:nvPr/>
        </p:nvSpPr>
        <p:spPr bwMode="auto">
          <a:xfrm flipV="1">
            <a:off x="7464425" y="2420938"/>
            <a:ext cx="1079500" cy="1008062"/>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92" name="Line 29"/>
          <p:cNvSpPr>
            <a:spLocks noChangeShapeType="1"/>
          </p:cNvSpPr>
          <p:nvPr/>
        </p:nvSpPr>
        <p:spPr bwMode="auto">
          <a:xfrm flipH="1">
            <a:off x="5016500" y="2636838"/>
            <a:ext cx="711200" cy="500062"/>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93" name="Line 30"/>
          <p:cNvSpPr>
            <a:spLocks noChangeShapeType="1"/>
          </p:cNvSpPr>
          <p:nvPr/>
        </p:nvSpPr>
        <p:spPr bwMode="auto">
          <a:xfrm>
            <a:off x="6600825" y="2636838"/>
            <a:ext cx="647700" cy="647700"/>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194" name="Text Box 31"/>
          <p:cNvSpPr txBox="1">
            <a:spLocks noChangeArrowheads="1"/>
          </p:cNvSpPr>
          <p:nvPr/>
        </p:nvSpPr>
        <p:spPr bwMode="auto">
          <a:xfrm>
            <a:off x="4735513" y="3000376"/>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C00000"/>
                </a:solidFill>
              </a:rPr>
              <a:t>-</a:t>
            </a:r>
          </a:p>
        </p:txBody>
      </p:sp>
      <p:sp>
        <p:nvSpPr>
          <p:cNvPr id="7195" name="Text Box 32"/>
          <p:cNvSpPr txBox="1">
            <a:spLocks noChangeArrowheads="1"/>
          </p:cNvSpPr>
          <p:nvPr/>
        </p:nvSpPr>
        <p:spPr bwMode="auto">
          <a:xfrm>
            <a:off x="7175500" y="3141664"/>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b="1">
                <a:solidFill>
                  <a:srgbClr val="00B050"/>
                </a:solidFill>
              </a:rPr>
              <a:t>+</a:t>
            </a:r>
          </a:p>
        </p:txBody>
      </p:sp>
      <p:sp>
        <p:nvSpPr>
          <p:cNvPr id="7196" name="Text Box 33"/>
          <p:cNvSpPr txBox="1">
            <a:spLocks noChangeArrowheads="1"/>
          </p:cNvSpPr>
          <p:nvPr/>
        </p:nvSpPr>
        <p:spPr bwMode="auto">
          <a:xfrm>
            <a:off x="7104064" y="3716339"/>
            <a:ext cx="503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00B050"/>
                </a:solidFill>
              </a:rPr>
              <a:t>+</a:t>
            </a:r>
          </a:p>
        </p:txBody>
      </p:sp>
      <p:sp>
        <p:nvSpPr>
          <p:cNvPr id="7197" name="Text Box 34"/>
          <p:cNvSpPr txBox="1">
            <a:spLocks noChangeArrowheads="1"/>
          </p:cNvSpPr>
          <p:nvPr/>
        </p:nvSpPr>
        <p:spPr bwMode="auto">
          <a:xfrm>
            <a:off x="2855914" y="2852739"/>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C00000"/>
                </a:solidFill>
              </a:rPr>
              <a:t>Production</a:t>
            </a:r>
          </a:p>
        </p:txBody>
      </p:sp>
      <p:sp>
        <p:nvSpPr>
          <p:cNvPr id="7198" name="Text Box 35"/>
          <p:cNvSpPr txBox="1">
            <a:spLocks noChangeArrowheads="1"/>
          </p:cNvSpPr>
          <p:nvPr/>
        </p:nvSpPr>
        <p:spPr bwMode="auto">
          <a:xfrm>
            <a:off x="2855914" y="3857626"/>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C00000"/>
                </a:solidFill>
              </a:rPr>
              <a:t>Absorption</a:t>
            </a:r>
          </a:p>
        </p:txBody>
      </p:sp>
      <p:sp>
        <p:nvSpPr>
          <p:cNvPr id="7199" name="Text Box 36"/>
          <p:cNvSpPr txBox="1">
            <a:spLocks noChangeArrowheads="1"/>
          </p:cNvSpPr>
          <p:nvPr/>
        </p:nvSpPr>
        <p:spPr bwMode="auto">
          <a:xfrm>
            <a:off x="7319964" y="2636839"/>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a:solidFill>
                  <a:srgbClr val="000066"/>
                </a:solidFill>
              </a:rPr>
              <a:t>utilisation</a:t>
            </a:r>
          </a:p>
        </p:txBody>
      </p:sp>
      <p:sp>
        <p:nvSpPr>
          <p:cNvPr id="7200" name="Text Box 37"/>
          <p:cNvSpPr txBox="1">
            <a:spLocks noChangeArrowheads="1"/>
          </p:cNvSpPr>
          <p:nvPr/>
        </p:nvSpPr>
        <p:spPr bwMode="auto">
          <a:xfrm>
            <a:off x="7319964" y="4149726"/>
            <a:ext cx="17287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a:solidFill>
                  <a:srgbClr val="000066"/>
                </a:solidFill>
              </a:rPr>
              <a:t>stockage</a:t>
            </a:r>
          </a:p>
        </p:txBody>
      </p:sp>
      <p:sp>
        <p:nvSpPr>
          <p:cNvPr id="7201" name="Text Box 39"/>
          <p:cNvSpPr txBox="1">
            <a:spLocks noChangeArrowheads="1"/>
          </p:cNvSpPr>
          <p:nvPr/>
        </p:nvSpPr>
        <p:spPr bwMode="auto">
          <a:xfrm>
            <a:off x="6310313" y="1285876"/>
            <a:ext cx="1655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Pancréas</a:t>
            </a:r>
          </a:p>
        </p:txBody>
      </p:sp>
      <p:sp>
        <p:nvSpPr>
          <p:cNvPr id="7202" name="Freeform 40"/>
          <p:cNvSpPr>
            <a:spLocks/>
          </p:cNvSpPr>
          <p:nvPr/>
        </p:nvSpPr>
        <p:spPr bwMode="auto">
          <a:xfrm>
            <a:off x="5808663" y="4749800"/>
            <a:ext cx="635000" cy="407988"/>
          </a:xfrm>
          <a:custGeom>
            <a:avLst/>
            <a:gdLst>
              <a:gd name="T0" fmla="*/ 0 w 400"/>
              <a:gd name="T1" fmla="*/ 2147483647 h 257"/>
              <a:gd name="T2" fmla="*/ 2147483647 w 400"/>
              <a:gd name="T3" fmla="*/ 2147483647 h 257"/>
              <a:gd name="T4" fmla="*/ 2147483647 w 400"/>
              <a:gd name="T5" fmla="*/ 2147483647 h 257"/>
              <a:gd name="T6" fmla="*/ 2147483647 w 400"/>
              <a:gd name="T7" fmla="*/ 2147483647 h 257"/>
              <a:gd name="T8" fmla="*/ 0 60000 65536"/>
              <a:gd name="T9" fmla="*/ 0 60000 65536"/>
              <a:gd name="T10" fmla="*/ 0 60000 65536"/>
              <a:gd name="T11" fmla="*/ 0 60000 65536"/>
              <a:gd name="T12" fmla="*/ 0 w 400"/>
              <a:gd name="T13" fmla="*/ 0 h 257"/>
              <a:gd name="T14" fmla="*/ 400 w 400"/>
              <a:gd name="T15" fmla="*/ 257 h 257"/>
            </a:gdLst>
            <a:ahLst/>
            <a:cxnLst>
              <a:cxn ang="T8">
                <a:pos x="T0" y="T1"/>
              </a:cxn>
              <a:cxn ang="T9">
                <a:pos x="T2" y="T3"/>
              </a:cxn>
              <a:cxn ang="T10">
                <a:pos x="T4" y="T5"/>
              </a:cxn>
              <a:cxn ang="T11">
                <a:pos x="T6" y="T7"/>
              </a:cxn>
            </a:cxnLst>
            <a:rect l="T12" t="T13" r="T14" b="T15"/>
            <a:pathLst>
              <a:path w="400" h="257">
                <a:moveTo>
                  <a:pt x="0" y="257"/>
                </a:moveTo>
                <a:cubicBezTo>
                  <a:pt x="15" y="158"/>
                  <a:pt x="30" y="60"/>
                  <a:pt x="90" y="30"/>
                </a:cubicBezTo>
                <a:cubicBezTo>
                  <a:pt x="150" y="0"/>
                  <a:pt x="324" y="68"/>
                  <a:pt x="362" y="75"/>
                </a:cubicBezTo>
                <a:cubicBezTo>
                  <a:pt x="400" y="82"/>
                  <a:pt x="358" y="78"/>
                  <a:pt x="317" y="75"/>
                </a:cubicBezTo>
              </a:path>
            </a:pathLst>
          </a:cu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endParaRPr lang="en-US" altLang="fr-FR" sz="1800"/>
          </a:p>
        </p:txBody>
      </p:sp>
      <p:sp>
        <p:nvSpPr>
          <p:cNvPr id="7203" name="Text Box 41"/>
          <p:cNvSpPr txBox="1">
            <a:spLocks noChangeArrowheads="1"/>
          </p:cNvSpPr>
          <p:nvPr/>
        </p:nvSpPr>
        <p:spPr bwMode="auto">
          <a:xfrm>
            <a:off x="9120189" y="1557338"/>
            <a:ext cx="1512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a:t>Muscle</a:t>
            </a:r>
          </a:p>
        </p:txBody>
      </p:sp>
      <p:sp>
        <p:nvSpPr>
          <p:cNvPr id="7204" name="Line 42"/>
          <p:cNvSpPr>
            <a:spLocks noChangeShapeType="1"/>
          </p:cNvSpPr>
          <p:nvPr/>
        </p:nvSpPr>
        <p:spPr bwMode="auto">
          <a:xfrm>
            <a:off x="6527801" y="2708276"/>
            <a:ext cx="792163" cy="1008063"/>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205" name="Line 55"/>
          <p:cNvSpPr>
            <a:spLocks noChangeShapeType="1"/>
          </p:cNvSpPr>
          <p:nvPr/>
        </p:nvSpPr>
        <p:spPr bwMode="auto">
          <a:xfrm flipH="1" flipV="1">
            <a:off x="3648076" y="2205038"/>
            <a:ext cx="1152525" cy="863600"/>
          </a:xfrm>
          <a:prstGeom prst="line">
            <a:avLst/>
          </a:prstGeom>
          <a:noFill/>
          <a:ln w="381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206" name="Text Box 56"/>
          <p:cNvSpPr txBox="1">
            <a:spLocks noChangeArrowheads="1"/>
          </p:cNvSpPr>
          <p:nvPr/>
        </p:nvSpPr>
        <p:spPr bwMode="auto">
          <a:xfrm>
            <a:off x="3648075" y="1916114"/>
            <a:ext cx="129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2000">
                <a:solidFill>
                  <a:srgbClr val="000066"/>
                </a:solidFill>
              </a:rPr>
              <a:t>stockage</a:t>
            </a:r>
          </a:p>
        </p:txBody>
      </p:sp>
      <p:sp>
        <p:nvSpPr>
          <p:cNvPr id="7207" name="Line 57"/>
          <p:cNvSpPr>
            <a:spLocks noChangeShapeType="1"/>
          </p:cNvSpPr>
          <p:nvPr/>
        </p:nvSpPr>
        <p:spPr bwMode="auto">
          <a:xfrm flipH="1">
            <a:off x="4943475" y="2492376"/>
            <a:ext cx="649288" cy="288925"/>
          </a:xfrm>
          <a:prstGeom prst="line">
            <a:avLst/>
          </a:prstGeom>
          <a:noFill/>
          <a:ln w="3810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7208" name="Text Box 58"/>
          <p:cNvSpPr txBox="1">
            <a:spLocks noChangeArrowheads="1"/>
          </p:cNvSpPr>
          <p:nvPr/>
        </p:nvSpPr>
        <p:spPr bwMode="auto">
          <a:xfrm>
            <a:off x="4656138" y="2565401"/>
            <a:ext cx="431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b="1">
                <a:solidFill>
                  <a:srgbClr val="CC0000"/>
                </a:solidFill>
              </a:rPr>
              <a:t>+</a:t>
            </a:r>
          </a:p>
        </p:txBody>
      </p:sp>
      <p:sp>
        <p:nvSpPr>
          <p:cNvPr id="41" name="Text Box 52"/>
          <p:cNvSpPr txBox="1">
            <a:spLocks noChangeArrowheads="1"/>
          </p:cNvSpPr>
          <p:nvPr/>
        </p:nvSpPr>
        <p:spPr bwMode="auto">
          <a:xfrm>
            <a:off x="4381500" y="1643063"/>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lgn="ctr">
              <a:spcBef>
                <a:spcPct val="50000"/>
              </a:spcBef>
            </a:pPr>
            <a:r>
              <a:rPr lang="fr-FR" altLang="fr-FR" sz="1800" b="1">
                <a:solidFill>
                  <a:srgbClr val="006600"/>
                </a:solidFill>
              </a:rPr>
              <a:t>Glucagon</a:t>
            </a:r>
          </a:p>
        </p:txBody>
      </p:sp>
      <p:sp>
        <p:nvSpPr>
          <p:cNvPr id="42" name="ZoneTexte 41"/>
          <p:cNvSpPr txBox="1">
            <a:spLocks noChangeArrowheads="1"/>
          </p:cNvSpPr>
          <p:nvPr/>
        </p:nvSpPr>
        <p:spPr bwMode="auto">
          <a:xfrm>
            <a:off x="2524126" y="5429250"/>
            <a:ext cx="1285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Lucida Grande" pitchFamily="1" charset="0"/>
                <a:ea typeface="Geneva" pitchFamily="1" charset="-128"/>
              </a:defRPr>
            </a:lvl1pPr>
            <a:lvl2pPr marL="742950" indent="-285750">
              <a:defRPr sz="2400">
                <a:solidFill>
                  <a:schemeClr val="tx1"/>
                </a:solidFill>
                <a:latin typeface="Lucida Grande" pitchFamily="1" charset="0"/>
                <a:ea typeface="Geneva" pitchFamily="1" charset="-128"/>
              </a:defRPr>
            </a:lvl2pPr>
            <a:lvl3pPr marL="1143000" indent="-228600">
              <a:defRPr sz="2400">
                <a:solidFill>
                  <a:schemeClr val="tx1"/>
                </a:solidFill>
                <a:latin typeface="Lucida Grande" pitchFamily="1" charset="0"/>
                <a:ea typeface="Geneva" pitchFamily="1" charset="-128"/>
              </a:defRPr>
            </a:lvl3pPr>
            <a:lvl4pPr marL="1600200" indent="-228600">
              <a:defRPr sz="2400">
                <a:solidFill>
                  <a:schemeClr val="tx1"/>
                </a:solidFill>
                <a:latin typeface="Lucida Grande" pitchFamily="1" charset="0"/>
                <a:ea typeface="Geneva" pitchFamily="1" charset="-128"/>
              </a:defRPr>
            </a:lvl4pPr>
            <a:lvl5pPr marL="2057400" indent="-228600">
              <a:defRPr sz="2400">
                <a:solidFill>
                  <a:schemeClr val="tx1"/>
                </a:solidFill>
                <a:latin typeface="Lucida Grande" pitchFamily="1" charset="0"/>
                <a:ea typeface="Geneva" pitchFamily="1" charset="-128"/>
              </a:defRPr>
            </a:lvl5pPr>
            <a:lvl6pPr marL="2514600" indent="-228600" eaLnBrk="0" fontAlgn="base" hangingPunct="0">
              <a:spcBef>
                <a:spcPct val="0"/>
              </a:spcBef>
              <a:spcAft>
                <a:spcPct val="0"/>
              </a:spcAft>
              <a:defRPr sz="2400">
                <a:solidFill>
                  <a:schemeClr val="tx1"/>
                </a:solidFill>
                <a:latin typeface="Lucida Grande" pitchFamily="1" charset="0"/>
                <a:ea typeface="Geneva" pitchFamily="1" charset="-128"/>
              </a:defRPr>
            </a:lvl6pPr>
            <a:lvl7pPr marL="2971800" indent="-228600" eaLnBrk="0" fontAlgn="base" hangingPunct="0">
              <a:spcBef>
                <a:spcPct val="0"/>
              </a:spcBef>
              <a:spcAft>
                <a:spcPct val="0"/>
              </a:spcAft>
              <a:defRPr sz="2400">
                <a:solidFill>
                  <a:schemeClr val="tx1"/>
                </a:solidFill>
                <a:latin typeface="Lucida Grande" pitchFamily="1" charset="0"/>
                <a:ea typeface="Geneva" pitchFamily="1" charset="-128"/>
              </a:defRPr>
            </a:lvl7pPr>
            <a:lvl8pPr marL="3429000" indent="-228600" eaLnBrk="0" fontAlgn="base" hangingPunct="0">
              <a:spcBef>
                <a:spcPct val="0"/>
              </a:spcBef>
              <a:spcAft>
                <a:spcPct val="0"/>
              </a:spcAft>
              <a:defRPr sz="2400">
                <a:solidFill>
                  <a:schemeClr val="tx1"/>
                </a:solidFill>
                <a:latin typeface="Lucida Grande" pitchFamily="1" charset="0"/>
                <a:ea typeface="Geneva" pitchFamily="1" charset="-128"/>
              </a:defRPr>
            </a:lvl8pPr>
            <a:lvl9pPr marL="3886200" indent="-228600" eaLnBrk="0" fontAlgn="base" hangingPunct="0">
              <a:spcBef>
                <a:spcPct val="0"/>
              </a:spcBef>
              <a:spcAft>
                <a:spcPct val="0"/>
              </a:spcAft>
              <a:defRPr sz="2400">
                <a:solidFill>
                  <a:schemeClr val="tx1"/>
                </a:solidFill>
                <a:latin typeface="Lucida Grande" pitchFamily="1" charset="0"/>
                <a:ea typeface="Geneva" pitchFamily="1" charset="-128"/>
              </a:defRPr>
            </a:lvl9pPr>
          </a:lstStyle>
          <a:p>
            <a:pPr>
              <a:spcBef>
                <a:spcPct val="50000"/>
              </a:spcBef>
            </a:pPr>
            <a:r>
              <a:rPr lang="fr-FR" altLang="fr-FR" sz="1800" b="1">
                <a:solidFill>
                  <a:srgbClr val="006600"/>
                </a:solidFill>
              </a:rPr>
              <a:t>incrétines</a:t>
            </a:r>
          </a:p>
        </p:txBody>
      </p:sp>
      <p:sp>
        <p:nvSpPr>
          <p:cNvPr id="46" name="Arc 45"/>
          <p:cNvSpPr/>
          <p:nvPr/>
        </p:nvSpPr>
        <p:spPr>
          <a:xfrm>
            <a:off x="3810000" y="1571625"/>
            <a:ext cx="642938" cy="285750"/>
          </a:xfrm>
          <a:prstGeom prst="arc">
            <a:avLst>
              <a:gd name="adj1" fmla="val 16200000"/>
              <a:gd name="adj2" fmla="val 0"/>
            </a:avLst>
          </a:prstGeom>
          <a:ln w="28575">
            <a:solidFill>
              <a:srgbClr val="0066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4" name="Forme libre 53"/>
          <p:cNvSpPr/>
          <p:nvPr/>
        </p:nvSpPr>
        <p:spPr>
          <a:xfrm>
            <a:off x="3370264" y="2787651"/>
            <a:ext cx="2663825" cy="2574925"/>
          </a:xfrm>
          <a:custGeom>
            <a:avLst/>
            <a:gdLst>
              <a:gd name="connsiteX0" fmla="*/ 0 w 2663301"/>
              <a:gd name="connsiteY0" fmla="*/ 2574525 h 2574525"/>
              <a:gd name="connsiteX1" fmla="*/ 1873189 w 2663301"/>
              <a:gd name="connsiteY1" fmla="*/ 1589103 h 2574525"/>
              <a:gd name="connsiteX2" fmla="*/ 2663301 w 2663301"/>
              <a:gd name="connsiteY2" fmla="*/ 0 h 2574525"/>
            </a:gdLst>
            <a:ahLst/>
            <a:cxnLst>
              <a:cxn ang="0">
                <a:pos x="connsiteX0" y="connsiteY0"/>
              </a:cxn>
              <a:cxn ang="0">
                <a:pos x="connsiteX1" y="connsiteY1"/>
              </a:cxn>
              <a:cxn ang="0">
                <a:pos x="connsiteX2" y="connsiteY2"/>
              </a:cxn>
            </a:cxnLst>
            <a:rect l="l" t="t" r="r" b="b"/>
            <a:pathLst>
              <a:path w="2663301" h="2574525">
                <a:moveTo>
                  <a:pt x="0" y="2574525"/>
                </a:moveTo>
                <a:cubicBezTo>
                  <a:pt x="714652" y="2296358"/>
                  <a:pt x="1429305" y="2018191"/>
                  <a:pt x="1873189" y="1589103"/>
                </a:cubicBezTo>
                <a:cubicBezTo>
                  <a:pt x="2317073" y="1160015"/>
                  <a:pt x="2490187" y="580007"/>
                  <a:pt x="2663301" y="0"/>
                </a:cubicBezTo>
              </a:path>
            </a:pathLst>
          </a:custGeom>
          <a:ln w="28575">
            <a:solidFill>
              <a:srgbClr val="00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6" name="Forme libre 55"/>
          <p:cNvSpPr/>
          <p:nvPr/>
        </p:nvSpPr>
        <p:spPr>
          <a:xfrm>
            <a:off x="3503614" y="4930776"/>
            <a:ext cx="1633537" cy="511175"/>
          </a:xfrm>
          <a:custGeom>
            <a:avLst/>
            <a:gdLst>
              <a:gd name="connsiteX0" fmla="*/ 0 w 1633492"/>
              <a:gd name="connsiteY0" fmla="*/ 511946 h 511946"/>
              <a:gd name="connsiteX1" fmla="*/ 896645 w 1633492"/>
              <a:gd name="connsiteY1" fmla="*/ 76940 h 511946"/>
              <a:gd name="connsiteX2" fmla="*/ 1633492 w 1633492"/>
              <a:gd name="connsiteY2" fmla="*/ 50307 h 511946"/>
              <a:gd name="connsiteX3" fmla="*/ 1633492 w 1633492"/>
              <a:gd name="connsiteY3" fmla="*/ 50307 h 511946"/>
            </a:gdLst>
            <a:ahLst/>
            <a:cxnLst>
              <a:cxn ang="0">
                <a:pos x="connsiteX0" y="connsiteY0"/>
              </a:cxn>
              <a:cxn ang="0">
                <a:pos x="connsiteX1" y="connsiteY1"/>
              </a:cxn>
              <a:cxn ang="0">
                <a:pos x="connsiteX2" y="connsiteY2"/>
              </a:cxn>
              <a:cxn ang="0">
                <a:pos x="connsiteX3" y="connsiteY3"/>
              </a:cxn>
            </a:cxnLst>
            <a:rect l="l" t="t" r="r" b="b"/>
            <a:pathLst>
              <a:path w="1633492" h="511946">
                <a:moveTo>
                  <a:pt x="0" y="511946"/>
                </a:moveTo>
                <a:cubicBezTo>
                  <a:pt x="312198" y="332913"/>
                  <a:pt x="624396" y="153880"/>
                  <a:pt x="896645" y="76940"/>
                </a:cubicBezTo>
                <a:cubicBezTo>
                  <a:pt x="1168894" y="0"/>
                  <a:pt x="1633492" y="50307"/>
                  <a:pt x="1633492" y="50307"/>
                </a:cubicBezTo>
                <a:lnTo>
                  <a:pt x="1633492" y="50307"/>
                </a:lnTo>
              </a:path>
            </a:pathLst>
          </a:custGeom>
          <a:ln w="28575">
            <a:solidFill>
              <a:srgbClr val="00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7" name="Forme libre 56"/>
          <p:cNvSpPr/>
          <p:nvPr/>
        </p:nvSpPr>
        <p:spPr>
          <a:xfrm>
            <a:off x="2509838" y="3968750"/>
            <a:ext cx="647700" cy="1366838"/>
          </a:xfrm>
          <a:custGeom>
            <a:avLst/>
            <a:gdLst>
              <a:gd name="connsiteX0" fmla="*/ 648070 w 648070"/>
              <a:gd name="connsiteY0" fmla="*/ 1367162 h 1367162"/>
              <a:gd name="connsiteX1" fmla="*/ 461639 w 648070"/>
              <a:gd name="connsiteY1" fmla="*/ 372863 h 1367162"/>
              <a:gd name="connsiteX2" fmla="*/ 0 w 648070"/>
              <a:gd name="connsiteY2" fmla="*/ 0 h 1367162"/>
              <a:gd name="connsiteX3" fmla="*/ 0 w 648070"/>
              <a:gd name="connsiteY3" fmla="*/ 0 h 1367162"/>
            </a:gdLst>
            <a:ahLst/>
            <a:cxnLst>
              <a:cxn ang="0">
                <a:pos x="connsiteX0" y="connsiteY0"/>
              </a:cxn>
              <a:cxn ang="0">
                <a:pos x="connsiteX1" y="connsiteY1"/>
              </a:cxn>
              <a:cxn ang="0">
                <a:pos x="connsiteX2" y="connsiteY2"/>
              </a:cxn>
              <a:cxn ang="0">
                <a:pos x="connsiteX3" y="connsiteY3"/>
              </a:cxn>
            </a:cxnLst>
            <a:rect l="l" t="t" r="r" b="b"/>
            <a:pathLst>
              <a:path w="648070" h="1367162">
                <a:moveTo>
                  <a:pt x="648070" y="1367162"/>
                </a:moveTo>
                <a:cubicBezTo>
                  <a:pt x="608860" y="983942"/>
                  <a:pt x="569651" y="600723"/>
                  <a:pt x="461639" y="372863"/>
                </a:cubicBezTo>
                <a:cubicBezTo>
                  <a:pt x="353627" y="145003"/>
                  <a:pt x="0" y="0"/>
                  <a:pt x="0" y="0"/>
                </a:cubicBezTo>
                <a:lnTo>
                  <a:pt x="0" y="0"/>
                </a:lnTo>
              </a:path>
            </a:pathLst>
          </a:custGeom>
          <a:ln w="28575">
            <a:solidFill>
              <a:srgbClr val="0066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48" name="Rectangle 2"/>
          <p:cNvSpPr>
            <a:spLocks noGrp="1"/>
          </p:cNvSpPr>
          <p:nvPr>
            <p:ph type="title"/>
          </p:nvPr>
        </p:nvSpPr>
        <p:spPr>
          <a:xfrm>
            <a:off x="1809750" y="332656"/>
            <a:ext cx="8686800" cy="838200"/>
          </a:xfrm>
          <a:noFill/>
        </p:spPr>
        <p:txBody>
          <a:bodyPr/>
          <a:lstStyle/>
          <a:p>
            <a:pPr eaLnBrk="1" hangingPunct="1"/>
            <a:r>
              <a:rPr lang="fr-FR" altLang="fr-FR" dirty="0"/>
              <a:t>HOMÉOSTASIE GLYCÉMIQUE</a:t>
            </a:r>
          </a:p>
        </p:txBody>
      </p:sp>
    </p:spTree>
    <p:extLst>
      <p:ext uri="{BB962C8B-B14F-4D97-AF65-F5344CB8AC3E}">
        <p14:creationId xmlns:p14="http://schemas.microsoft.com/office/powerpoint/2010/main" val="14950926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childTnLst>
                          </p:cTn>
                        </p:par>
                        <p:par>
                          <p:cTn id="8" fill="hold" nodeType="afterGroup">
                            <p:stCondLst>
                              <p:cond delay="2000"/>
                            </p:stCondLst>
                            <p:childTnLst>
                              <p:par>
                                <p:cTn id="9" presetID="18" presetClass="entr" presetSubtype="12" fill="hold" grpId="0" nodeType="afterEffect">
                                  <p:stCondLst>
                                    <p:cond delay="2000"/>
                                  </p:stCondLst>
                                  <p:childTnLst>
                                    <p:set>
                                      <p:cBhvr>
                                        <p:cTn id="10" dur="1" fill="hold">
                                          <p:stCondLst>
                                            <p:cond delay="0"/>
                                          </p:stCondLst>
                                        </p:cTn>
                                        <p:tgtEl>
                                          <p:spTgt spid="46"/>
                                        </p:tgtEl>
                                        <p:attrNameLst>
                                          <p:attrName>style.visibility</p:attrName>
                                        </p:attrNameLst>
                                      </p:cBhvr>
                                      <p:to>
                                        <p:strVal val="visible"/>
                                      </p:to>
                                    </p:set>
                                    <p:animEffect transition="in" filter="strips(downLeft)">
                                      <p:cBhvr>
                                        <p:cTn id="11" dur="500"/>
                                        <p:tgtEl>
                                          <p:spTgt spid="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2"/>
                                        </p:tgtEl>
                                        <p:attrNameLst>
                                          <p:attrName>style.visibility</p:attrName>
                                        </p:attrNameLst>
                                      </p:cBhvr>
                                      <p:to>
                                        <p:strVal val="visible"/>
                                      </p:to>
                                    </p:set>
                                  </p:childTnLst>
                                </p:cTn>
                              </p:par>
                            </p:childTnLst>
                          </p:cTn>
                        </p:par>
                        <p:par>
                          <p:cTn id="16" fill="hold" nodeType="afterGroup">
                            <p:stCondLst>
                              <p:cond delay="0"/>
                            </p:stCondLst>
                            <p:childTnLst>
                              <p:par>
                                <p:cTn id="17" presetID="18" presetClass="entr" presetSubtype="3" fill="hold" grpId="0" nodeType="afterEffect">
                                  <p:stCondLst>
                                    <p:cond delay="1500"/>
                                  </p:stCondLst>
                                  <p:childTnLst>
                                    <p:set>
                                      <p:cBhvr>
                                        <p:cTn id="18" dur="1" fill="hold">
                                          <p:stCondLst>
                                            <p:cond delay="0"/>
                                          </p:stCondLst>
                                        </p:cTn>
                                        <p:tgtEl>
                                          <p:spTgt spid="54"/>
                                        </p:tgtEl>
                                        <p:attrNameLst>
                                          <p:attrName>style.visibility</p:attrName>
                                        </p:attrNameLst>
                                      </p:cBhvr>
                                      <p:to>
                                        <p:strVal val="visible"/>
                                      </p:to>
                                    </p:set>
                                    <p:animEffect transition="in" filter="strips(upRight)">
                                      <p:cBhvr>
                                        <p:cTn id="19" dur="500"/>
                                        <p:tgtEl>
                                          <p:spTgt spid="54"/>
                                        </p:tgtEl>
                                      </p:cBhvr>
                                    </p:animEffect>
                                  </p:childTnLst>
                                </p:cTn>
                              </p:par>
                            </p:childTnLst>
                          </p:cTn>
                        </p:par>
                        <p:par>
                          <p:cTn id="20" fill="hold" nodeType="afterGroup">
                            <p:stCondLst>
                              <p:cond delay="2000"/>
                            </p:stCondLst>
                            <p:childTnLst>
                              <p:par>
                                <p:cTn id="21" presetID="18" presetClass="entr" presetSubtype="3" fill="hold" grpId="0" nodeType="afterEffect">
                                  <p:stCondLst>
                                    <p:cond delay="500"/>
                                  </p:stCondLst>
                                  <p:childTnLst>
                                    <p:set>
                                      <p:cBhvr>
                                        <p:cTn id="22" dur="1" fill="hold">
                                          <p:stCondLst>
                                            <p:cond delay="0"/>
                                          </p:stCondLst>
                                        </p:cTn>
                                        <p:tgtEl>
                                          <p:spTgt spid="56"/>
                                        </p:tgtEl>
                                        <p:attrNameLst>
                                          <p:attrName>style.visibility</p:attrName>
                                        </p:attrNameLst>
                                      </p:cBhvr>
                                      <p:to>
                                        <p:strVal val="visible"/>
                                      </p:to>
                                    </p:set>
                                    <p:animEffect transition="in" filter="strips(upRight)">
                                      <p:cBhvr>
                                        <p:cTn id="23" dur="500"/>
                                        <p:tgtEl>
                                          <p:spTgt spid="56"/>
                                        </p:tgtEl>
                                      </p:cBhvr>
                                    </p:animEffect>
                                  </p:childTnLst>
                                </p:cTn>
                              </p:par>
                            </p:childTnLst>
                          </p:cTn>
                        </p:par>
                        <p:par>
                          <p:cTn id="24" fill="hold" nodeType="afterGroup">
                            <p:stCondLst>
                              <p:cond delay="3000"/>
                            </p:stCondLst>
                            <p:childTnLst>
                              <p:par>
                                <p:cTn id="25" presetID="18" presetClass="entr" presetSubtype="3" fill="hold" grpId="0" nodeType="afterEffect">
                                  <p:stCondLst>
                                    <p:cond delay="500"/>
                                  </p:stCondLst>
                                  <p:childTnLst>
                                    <p:set>
                                      <p:cBhvr>
                                        <p:cTn id="26" dur="1" fill="hold">
                                          <p:stCondLst>
                                            <p:cond delay="0"/>
                                          </p:stCondLst>
                                        </p:cTn>
                                        <p:tgtEl>
                                          <p:spTgt spid="57"/>
                                        </p:tgtEl>
                                        <p:attrNameLst>
                                          <p:attrName>style.visibility</p:attrName>
                                        </p:attrNameLst>
                                      </p:cBhvr>
                                      <p:to>
                                        <p:strVal val="visible"/>
                                      </p:to>
                                    </p:set>
                                    <p:animEffect transition="in" filter="strips(upRight)">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animBg="1"/>
      <p:bldP spid="54" grpId="0" animBg="1"/>
      <p:bldP spid="56" grpId="0" animBg="1"/>
      <p:bldP spid="5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UM" val="1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14"/>
</p:tagLst>
</file>

<file path=ppt/tags/tag7.xml><?xml version="1.0" encoding="utf-8"?>
<p:tagLst xmlns:a="http://schemas.openxmlformats.org/drawingml/2006/main" xmlns:r="http://schemas.openxmlformats.org/officeDocument/2006/relationships" xmlns:p="http://schemas.openxmlformats.org/presentationml/2006/main">
  <p:tag name="NUM" val="8"/>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4286</Words>
  <Application>Microsoft Office PowerPoint</Application>
  <PresentationFormat>Grand écran</PresentationFormat>
  <Paragraphs>677</Paragraphs>
  <Slides>66</Slides>
  <Notes>16</Notes>
  <HiddenSlides>0</HiddenSlides>
  <MMClips>0</MMClips>
  <ScaleCrop>false</ScaleCrop>
  <HeadingPairs>
    <vt:vector size="8" baseType="variant">
      <vt:variant>
        <vt:lpstr>Polices utilisées</vt:lpstr>
      </vt:variant>
      <vt:variant>
        <vt:i4>15</vt:i4>
      </vt:variant>
      <vt:variant>
        <vt:lpstr>Thème</vt:lpstr>
      </vt:variant>
      <vt:variant>
        <vt:i4>1</vt:i4>
      </vt:variant>
      <vt:variant>
        <vt:lpstr>Serveurs OLE incorporés</vt:lpstr>
      </vt:variant>
      <vt:variant>
        <vt:i4>1</vt:i4>
      </vt:variant>
      <vt:variant>
        <vt:lpstr>Titres des diapositives</vt:lpstr>
      </vt:variant>
      <vt:variant>
        <vt:i4>66</vt:i4>
      </vt:variant>
    </vt:vector>
  </HeadingPairs>
  <TitlesOfParts>
    <vt:vector size="83" baseType="lpstr">
      <vt:lpstr>Arial</vt:lpstr>
      <vt:lpstr>Avant Garde</vt:lpstr>
      <vt:lpstr>Calibri</vt:lpstr>
      <vt:lpstr>Calibri Light</vt:lpstr>
      <vt:lpstr>Cambria</vt:lpstr>
      <vt:lpstr>Comic Sans MS</vt:lpstr>
      <vt:lpstr>Helvetica</vt:lpstr>
      <vt:lpstr>Lucida Grande</vt:lpstr>
      <vt:lpstr>Lucida Sans</vt:lpstr>
      <vt:lpstr>Symbol</vt:lpstr>
      <vt:lpstr>Tahoma</vt:lpstr>
      <vt:lpstr>Times</vt:lpstr>
      <vt:lpstr>Times New Roman</vt:lpstr>
      <vt:lpstr>Wingdings</vt:lpstr>
      <vt:lpstr>Wingdings 2</vt:lpstr>
      <vt:lpstr>Thème Office</vt:lpstr>
      <vt:lpstr>Image bitmap</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HOMÉOSTASIE GLYCÉMIQUE</vt:lpstr>
      <vt:lpstr>HOMÉOSTASIE GLYCÉMIQUE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rein…Cible potentiel chez le diabétique</vt:lpstr>
      <vt:lpstr>Traitement du glucose par le rein</vt:lpstr>
      <vt:lpstr>Effets des inhibiteurs du SGLT-2 chez le Diabétique de type 2</vt:lpstr>
      <vt:lpstr>Mais...Quels effets secondaires ?</vt:lpstr>
      <vt:lpstr>Présentation PowerPoint</vt:lpstr>
      <vt:lpstr>Présentation PowerPoint</vt:lpstr>
      <vt:lpstr>Pramlintide</vt:lpstr>
      <vt:lpstr>Utilisation thérapeutique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asus</cp:lastModifiedBy>
  <cp:revision>50</cp:revision>
  <dcterms:created xsi:type="dcterms:W3CDTF">2021-01-02T10:08:53Z</dcterms:created>
  <dcterms:modified xsi:type="dcterms:W3CDTF">2021-06-06T18:15:35Z</dcterms:modified>
</cp:coreProperties>
</file>