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9" r:id="rId7"/>
    <p:sldId id="295" r:id="rId8"/>
    <p:sldId id="272" r:id="rId9"/>
    <p:sldId id="271" r:id="rId10"/>
    <p:sldId id="273" r:id="rId11"/>
    <p:sldId id="292" r:id="rId12"/>
    <p:sldId id="293" r:id="rId13"/>
    <p:sldId id="294" r:id="rId14"/>
    <p:sldId id="291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90" r:id="rId24"/>
    <p:sldId id="282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579" autoAdjust="0"/>
  </p:normalViewPr>
  <p:slideViewPr>
    <p:cSldViewPr>
      <p:cViewPr>
        <p:scale>
          <a:sx n="57" d="100"/>
          <a:sy n="57" d="100"/>
        </p:scale>
        <p:origin x="-165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D62-6D24-442B-B5BC-CFB0A8640C58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75BB-6152-4878-BD1C-B525425025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D62-6D24-442B-B5BC-CFB0A8640C58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75BB-6152-4878-BD1C-B525425025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D62-6D24-442B-B5BC-CFB0A8640C58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75BB-6152-4878-BD1C-B525425025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D62-6D24-442B-B5BC-CFB0A8640C58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75BB-6152-4878-BD1C-B525425025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D62-6D24-442B-B5BC-CFB0A8640C58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75BB-6152-4878-BD1C-B525425025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D62-6D24-442B-B5BC-CFB0A8640C58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75BB-6152-4878-BD1C-B525425025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D62-6D24-442B-B5BC-CFB0A8640C58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75BB-6152-4878-BD1C-B525425025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D62-6D24-442B-B5BC-CFB0A8640C58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75BB-6152-4878-BD1C-B525425025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D62-6D24-442B-B5BC-CFB0A8640C58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75BB-6152-4878-BD1C-B525425025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D62-6D24-442B-B5BC-CFB0A8640C58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75BB-6152-4878-BD1C-B525425025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90D62-6D24-442B-B5BC-CFB0A8640C58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075BB-6152-4878-BD1C-B525425025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90D62-6D24-442B-B5BC-CFB0A8640C58}" type="datetimeFigureOut">
              <a:rPr lang="fr-FR" smtClean="0"/>
              <a:pPr/>
              <a:t>19/04/2021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075BB-6152-4878-BD1C-B5254250255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04664"/>
            <a:ext cx="882047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17763" indent="-2417763"/>
            <a:r>
              <a:rPr lang="fr-FR" sz="4000" b="1" dirty="0" smtClean="0"/>
              <a:t>             		</a:t>
            </a:r>
            <a:r>
              <a:rPr lang="fr-FR" sz="4000" b="1" dirty="0" smtClean="0"/>
              <a:t>      </a:t>
            </a:r>
            <a:r>
              <a:rPr lang="fr-FR" sz="4000" b="1" smtClean="0"/>
              <a:t>Cours 3             </a:t>
            </a:r>
            <a:endParaRPr lang="fr-FR" sz="4000" b="1" dirty="0" smtClean="0"/>
          </a:p>
          <a:p>
            <a:pPr marL="2417763" indent="-2417763"/>
            <a:r>
              <a:rPr lang="fr-FR" sz="4000" b="1" dirty="0" smtClean="0"/>
              <a:t>                          </a:t>
            </a:r>
            <a:r>
              <a:rPr lang="fr-FR" sz="3600" b="1" dirty="0" smtClean="0">
                <a:solidFill>
                  <a:srgbClr val="FF0000"/>
                </a:solidFill>
              </a:rPr>
              <a:t>OVULATION </a:t>
            </a:r>
          </a:p>
          <a:p>
            <a:pPr marL="1430338" indent="-1430338"/>
            <a:r>
              <a:rPr lang="fr-FR" sz="3600" b="1" dirty="0" smtClean="0">
                <a:solidFill>
                  <a:srgbClr val="FF0000"/>
                </a:solidFill>
              </a:rPr>
              <a:t>                   CYCLES OVARIEN ET UTERIN </a:t>
            </a:r>
          </a:p>
          <a:p>
            <a:pPr marL="1430338" indent="-1430338"/>
            <a:r>
              <a:rPr lang="fr-FR" sz="3600" b="1" dirty="0" smtClean="0">
                <a:solidFill>
                  <a:srgbClr val="FF0000"/>
                </a:solidFill>
              </a:rPr>
              <a:t>                    REGULATION HORMONALE </a:t>
            </a:r>
            <a:endParaRPr lang="fr-FR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61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             LE CYCLE UTERIN (MENSTRUEL) </a:t>
            </a:r>
          </a:p>
          <a:p>
            <a:endParaRPr lang="fr-FR" sz="2400" b="1" dirty="0"/>
          </a:p>
        </p:txBody>
      </p:sp>
      <p:sp>
        <p:nvSpPr>
          <p:cNvPr id="4" name="Double flèche horizontale 3"/>
          <p:cNvSpPr/>
          <p:nvPr/>
        </p:nvSpPr>
        <p:spPr>
          <a:xfrm>
            <a:off x="0" y="3212976"/>
            <a:ext cx="91440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-17675" y="3717032"/>
            <a:ext cx="929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J1                        J5                                                      J14                                                    J 26                 J28</a:t>
            </a:r>
            <a:endParaRPr lang="fr-FR" b="1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4622304" y="620688"/>
            <a:ext cx="21704" cy="379472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707904" y="620688"/>
            <a:ext cx="1961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OVULATION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Double flèche horizontale 13"/>
          <p:cNvSpPr/>
          <p:nvPr/>
        </p:nvSpPr>
        <p:spPr>
          <a:xfrm>
            <a:off x="0" y="3068960"/>
            <a:ext cx="1539680" cy="144016"/>
          </a:xfrm>
          <a:prstGeom prst="leftRightArrow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Double flèche horizontale 15"/>
          <p:cNvSpPr/>
          <p:nvPr/>
        </p:nvSpPr>
        <p:spPr>
          <a:xfrm>
            <a:off x="1547664" y="3068960"/>
            <a:ext cx="3024336" cy="144016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Double flèche horizontale 16"/>
          <p:cNvSpPr/>
          <p:nvPr/>
        </p:nvSpPr>
        <p:spPr>
          <a:xfrm>
            <a:off x="4716016" y="3068960"/>
            <a:ext cx="3024336" cy="144016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0" y="2348880"/>
            <a:ext cx="1625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        </a:t>
            </a:r>
            <a:r>
              <a:rPr lang="fr-FR" b="1" dirty="0" smtClean="0">
                <a:solidFill>
                  <a:srgbClr val="FF0000"/>
                </a:solidFill>
              </a:rPr>
              <a:t>PHASE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 MENSTRUELLE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835696" y="2132856"/>
            <a:ext cx="16423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         PHASE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PROLIFERATIVE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644008" y="1556792"/>
            <a:ext cx="33713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                         PHASE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                      SECRETOIRE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     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1" name="Double flèche horizontale 20"/>
          <p:cNvSpPr/>
          <p:nvPr/>
        </p:nvSpPr>
        <p:spPr>
          <a:xfrm>
            <a:off x="7640216" y="2924944"/>
            <a:ext cx="1503784" cy="144016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7452320" y="2132856"/>
            <a:ext cx="15776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      PHASE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   ISCHEMIQUE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5004048" y="3573016"/>
            <a:ext cx="3175869" cy="3108543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800" dirty="0" smtClean="0"/>
              <a:t>- </a:t>
            </a:r>
            <a:r>
              <a:rPr lang="fr-FR" sz="2800" dirty="0" smtClean="0">
                <a:solidFill>
                  <a:schemeClr val="bg1"/>
                </a:solidFill>
              </a:rPr>
              <a:t>Ralentissement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    circulatoire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-Nécrose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superficielle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-</a:t>
            </a:r>
            <a:r>
              <a:rPr lang="fr-FR" sz="2800" dirty="0">
                <a:solidFill>
                  <a:schemeClr val="bg1"/>
                </a:solidFill>
              </a:rPr>
              <a:t>rupture </a:t>
            </a:r>
            <a:r>
              <a:rPr lang="fr-FR" sz="2800" dirty="0" smtClean="0">
                <a:solidFill>
                  <a:schemeClr val="bg1"/>
                </a:solidFill>
              </a:rPr>
              <a:t> de la paroi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des </a:t>
            </a:r>
            <a:r>
              <a:rPr lang="fr-FR" sz="2800" dirty="0">
                <a:solidFill>
                  <a:schemeClr val="bg1"/>
                </a:solidFill>
              </a:rPr>
              <a:t>artérioles </a:t>
            </a:r>
            <a:endParaRPr lang="fr-FR" sz="2800" dirty="0" smtClean="0">
              <a:solidFill>
                <a:schemeClr val="bg1"/>
              </a:solidFill>
            </a:endParaRPr>
          </a:p>
          <a:p>
            <a:r>
              <a:rPr lang="fr-FR" sz="2800" dirty="0" smtClean="0">
                <a:solidFill>
                  <a:schemeClr val="bg1"/>
                </a:solidFill>
              </a:rPr>
              <a:t>spiralées </a:t>
            </a:r>
            <a:endParaRPr lang="fr-FR" sz="2800" dirty="0">
              <a:solidFill>
                <a:schemeClr val="bg1"/>
              </a:solidFill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1043608" y="4437112"/>
            <a:ext cx="2470420" cy="224676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chemeClr val="bg1"/>
                </a:solidFill>
              </a:rPr>
              <a:t>-Hémorragie</a:t>
            </a:r>
          </a:p>
          <a:p>
            <a:pPr>
              <a:buFontTx/>
              <a:buChar char="-"/>
            </a:pPr>
            <a:r>
              <a:rPr lang="fr-FR" sz="2800" dirty="0" smtClean="0">
                <a:solidFill>
                  <a:schemeClr val="bg1"/>
                </a:solidFill>
              </a:rPr>
              <a:t>Elimination de 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la couche</a:t>
            </a:r>
          </a:p>
          <a:p>
            <a:r>
              <a:rPr lang="fr-FR" sz="2800" dirty="0" smtClean="0">
                <a:solidFill>
                  <a:schemeClr val="bg1"/>
                </a:solidFill>
              </a:rPr>
              <a:t> fonctionnelle</a:t>
            </a:r>
          </a:p>
          <a:p>
            <a:endParaRPr lang="fr-FR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2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  <p:bldP spid="19" grpId="0" build="allAtOnce"/>
      <p:bldP spid="20" grpId="0" build="allAtOnce"/>
      <p:bldP spid="22" grpId="0" build="allAtOnce"/>
      <p:bldP spid="24" grpId="0" build="allAtOnce" animBg="1"/>
      <p:bldP spid="25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0" y="332656"/>
            <a:ext cx="9299341" cy="56938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C. LES TROUBLES DU CYCLE MENSTRUEL</a:t>
            </a:r>
          </a:p>
          <a:p>
            <a:endParaRPr lang="fr-FR" sz="2800" b="1" dirty="0" smtClean="0"/>
          </a:p>
          <a:p>
            <a:r>
              <a:rPr lang="fr-FR" sz="2800" b="1" dirty="0" smtClean="0">
                <a:solidFill>
                  <a:srgbClr val="00B050"/>
                </a:solidFill>
              </a:rPr>
              <a:t>a. Les anomalies quantitatives </a:t>
            </a:r>
            <a:r>
              <a:rPr lang="fr-FR" sz="2800" b="1" dirty="0" smtClean="0"/>
              <a:t>:</a:t>
            </a:r>
          </a:p>
          <a:p>
            <a:pPr marL="342900" indent="-342900">
              <a:buAutoNum type="arabicPeriod"/>
            </a:pPr>
            <a:r>
              <a:rPr lang="fr-FR" sz="2800" b="1" dirty="0" smtClean="0"/>
              <a:t>    Aménorrhées:  C’est l’absence de règles</a:t>
            </a:r>
          </a:p>
          <a:p>
            <a:pPr marL="342900" indent="-342900"/>
            <a:r>
              <a:rPr lang="fr-FR" sz="2800" b="1" dirty="0" smtClean="0">
                <a:solidFill>
                  <a:srgbClr val="0070C0"/>
                </a:solidFill>
              </a:rPr>
              <a:t>Aménorrhée primaire </a:t>
            </a:r>
            <a:r>
              <a:rPr lang="fr-FR" sz="2800" dirty="0" smtClean="0"/>
              <a:t>: absence de règles à l’âge de 16 ans</a:t>
            </a:r>
          </a:p>
          <a:p>
            <a:pPr marL="342900" indent="-342900"/>
            <a:r>
              <a:rPr lang="fr-FR" sz="2800" b="1" dirty="0" smtClean="0">
                <a:solidFill>
                  <a:schemeClr val="accent1"/>
                </a:solidFill>
              </a:rPr>
              <a:t>Aménorrhée secondaire </a:t>
            </a:r>
            <a:r>
              <a:rPr lang="fr-FR" sz="2800" dirty="0" smtClean="0"/>
              <a:t>: absence de règles depuis plus de </a:t>
            </a:r>
          </a:p>
          <a:p>
            <a:pPr marL="342900" indent="-342900"/>
            <a:r>
              <a:rPr lang="fr-FR" sz="2800" dirty="0" smtClean="0"/>
              <a:t>3 mois.</a:t>
            </a:r>
          </a:p>
          <a:p>
            <a:r>
              <a:rPr lang="fr-FR" sz="2800" b="1" dirty="0" smtClean="0"/>
              <a:t>2.    Ménorragies: hémorragies</a:t>
            </a:r>
          </a:p>
          <a:p>
            <a:r>
              <a:rPr lang="fr-FR" sz="2800" b="1" dirty="0" smtClean="0">
                <a:solidFill>
                  <a:schemeClr val="accent1"/>
                </a:solidFill>
              </a:rPr>
              <a:t>Ménorragies fonctionnelles</a:t>
            </a:r>
            <a:r>
              <a:rPr lang="fr-FR" sz="2800" dirty="0" smtClean="0"/>
              <a:t>: </a:t>
            </a:r>
            <a:r>
              <a:rPr lang="fr-FR" sz="2800" b="1" dirty="0" smtClean="0"/>
              <a:t> </a:t>
            </a:r>
            <a:r>
              <a:rPr lang="fr-FR" sz="2800" dirty="0" smtClean="0"/>
              <a:t>saignements anormaux en durée</a:t>
            </a:r>
          </a:p>
          <a:p>
            <a:r>
              <a:rPr lang="fr-FR" sz="2800" dirty="0" smtClean="0"/>
              <a:t> et/ou abondance.</a:t>
            </a:r>
          </a:p>
          <a:p>
            <a:r>
              <a:rPr lang="fr-FR" sz="2800" b="1" dirty="0" smtClean="0">
                <a:solidFill>
                  <a:schemeClr val="tx2"/>
                </a:solidFill>
              </a:rPr>
              <a:t>Ménorragies organiques</a:t>
            </a:r>
            <a:r>
              <a:rPr lang="fr-FR" sz="2800" dirty="0" smtClean="0"/>
              <a:t>:        liées à la présence d’un utérus</a:t>
            </a:r>
          </a:p>
          <a:p>
            <a:r>
              <a:rPr lang="fr-FR" sz="2800" dirty="0" smtClean="0"/>
              <a:t> fibromateux.</a:t>
            </a:r>
          </a:p>
          <a:p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51520" y="332656"/>
            <a:ext cx="6325771" cy="49552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lphaLcPeriod" startAt="2"/>
            </a:pPr>
            <a:r>
              <a:rPr lang="fr-FR" sz="2800" b="1" dirty="0" smtClean="0">
                <a:solidFill>
                  <a:srgbClr val="00B050"/>
                </a:solidFill>
              </a:rPr>
              <a:t>Les troubles du rythme menstruel </a:t>
            </a:r>
            <a:r>
              <a:rPr lang="fr-FR" sz="2800" b="1" dirty="0" smtClean="0"/>
              <a:t>:</a:t>
            </a:r>
          </a:p>
          <a:p>
            <a:pPr marL="514350" indent="-514350">
              <a:buAutoNum type="alphaLcPeriod" startAt="2"/>
            </a:pPr>
            <a:endParaRPr lang="fr-FR" sz="2800" b="1" dirty="0" smtClean="0"/>
          </a:p>
          <a:p>
            <a:pPr marL="342900" indent="-342900">
              <a:buAutoNum type="arabicPeriod"/>
            </a:pPr>
            <a:r>
              <a:rPr lang="fr-FR" sz="2800" b="1" dirty="0" smtClean="0"/>
              <a:t>Les cycles courts :</a:t>
            </a:r>
          </a:p>
          <a:p>
            <a:pPr marL="342900" indent="-342900"/>
            <a:r>
              <a:rPr lang="fr-FR" sz="2800" b="1" dirty="0" smtClean="0"/>
              <a:t>  </a:t>
            </a:r>
            <a:r>
              <a:rPr lang="fr-FR" sz="2800" b="1" dirty="0" err="1" smtClean="0">
                <a:solidFill>
                  <a:schemeClr val="accent1"/>
                </a:solidFill>
              </a:rPr>
              <a:t>polyménorrhées</a:t>
            </a:r>
            <a:r>
              <a:rPr lang="fr-FR" sz="2800" b="1" dirty="0" smtClean="0">
                <a:solidFill>
                  <a:schemeClr val="accent1"/>
                </a:solidFill>
              </a:rPr>
              <a:t> ou  </a:t>
            </a:r>
            <a:r>
              <a:rPr lang="fr-FR" sz="2800" b="1" dirty="0" err="1" smtClean="0">
                <a:solidFill>
                  <a:schemeClr val="accent1"/>
                </a:solidFill>
              </a:rPr>
              <a:t>pollakiménorrhées</a:t>
            </a:r>
            <a:r>
              <a:rPr lang="fr-FR" sz="2800" b="1" dirty="0" smtClean="0">
                <a:solidFill>
                  <a:schemeClr val="accent1"/>
                </a:solidFill>
              </a:rPr>
              <a:t> </a:t>
            </a:r>
          </a:p>
          <a:p>
            <a:pPr marL="342900" indent="-342900"/>
            <a:r>
              <a:rPr lang="fr-FR" sz="2800" dirty="0" smtClean="0"/>
              <a:t> menstruation  toutes les 2 à 3 semaines.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2. Les cycles longs :</a:t>
            </a:r>
          </a:p>
          <a:p>
            <a:r>
              <a:rPr lang="fr-FR" sz="2800" b="1" dirty="0" smtClean="0"/>
              <a:t> </a:t>
            </a:r>
            <a:r>
              <a:rPr lang="fr-FR" sz="2800" b="1" dirty="0" smtClean="0">
                <a:solidFill>
                  <a:schemeClr val="accent1"/>
                </a:solidFill>
              </a:rPr>
              <a:t>spanioménorrhées</a:t>
            </a:r>
            <a:endParaRPr lang="fr-FR" sz="2800" b="1" dirty="0" smtClean="0"/>
          </a:p>
          <a:p>
            <a:r>
              <a:rPr lang="fr-FR" sz="2800" dirty="0" smtClean="0"/>
              <a:t> durée de cycle &gt; 32 jours.</a:t>
            </a:r>
          </a:p>
          <a:p>
            <a:endParaRPr lang="fr-FR" sz="2800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575955" cy="71096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00B050"/>
                </a:solidFill>
              </a:rPr>
              <a:t>c.  Les troubles de la durée :</a:t>
            </a:r>
          </a:p>
          <a:p>
            <a:r>
              <a:rPr lang="fr-FR" sz="2800" b="1" dirty="0" err="1" smtClean="0">
                <a:solidFill>
                  <a:schemeClr val="accent1"/>
                </a:solidFill>
              </a:rPr>
              <a:t>Hypoménorrhées</a:t>
            </a:r>
            <a:r>
              <a:rPr lang="fr-FR" sz="2800" b="1" dirty="0" smtClean="0">
                <a:solidFill>
                  <a:schemeClr val="accent1"/>
                </a:solidFill>
              </a:rPr>
              <a:t> </a:t>
            </a:r>
            <a:r>
              <a:rPr lang="fr-FR" sz="2800" dirty="0" smtClean="0">
                <a:solidFill>
                  <a:schemeClr val="accent1"/>
                </a:solidFill>
              </a:rPr>
              <a:t>:</a:t>
            </a:r>
            <a:r>
              <a:rPr lang="fr-FR" sz="2800" dirty="0" smtClean="0"/>
              <a:t> règles courtes de moins de 03jours .</a:t>
            </a:r>
          </a:p>
          <a:p>
            <a:r>
              <a:rPr lang="fr-FR" sz="2800" b="1" dirty="0" smtClean="0">
                <a:solidFill>
                  <a:schemeClr val="accent1"/>
                </a:solidFill>
              </a:rPr>
              <a:t>Hyperménorrhées </a:t>
            </a:r>
            <a:r>
              <a:rPr lang="fr-FR" sz="2800" dirty="0" smtClean="0"/>
              <a:t>: règles trop longues de plus de 08jours.</a:t>
            </a:r>
          </a:p>
          <a:p>
            <a:endParaRPr lang="fr-FR" sz="2800" b="1" dirty="0" smtClean="0"/>
          </a:p>
          <a:p>
            <a:r>
              <a:rPr lang="fr-FR" sz="2800" b="1" dirty="0" smtClean="0">
                <a:solidFill>
                  <a:srgbClr val="00B050"/>
                </a:solidFill>
              </a:rPr>
              <a:t>d. Les troubles de l’abondance des règles :</a:t>
            </a:r>
          </a:p>
          <a:p>
            <a:pPr marL="514350" indent="-514350"/>
            <a:r>
              <a:rPr lang="fr-FR" sz="2800" b="1" dirty="0" err="1" smtClean="0">
                <a:solidFill>
                  <a:srgbClr val="0070C0"/>
                </a:solidFill>
              </a:rPr>
              <a:t>Oligoménorrhées</a:t>
            </a:r>
            <a:r>
              <a:rPr lang="fr-FR" sz="2800" b="1" dirty="0" smtClean="0">
                <a:solidFill>
                  <a:srgbClr val="0070C0"/>
                </a:solidFill>
              </a:rPr>
              <a:t> </a:t>
            </a:r>
            <a:r>
              <a:rPr lang="fr-FR" sz="2800" b="1" dirty="0" smtClean="0"/>
              <a:t>: </a:t>
            </a:r>
            <a:r>
              <a:rPr lang="fr-FR" sz="2800" dirty="0" smtClean="0"/>
              <a:t>règles très réduites parfois quelques</a:t>
            </a:r>
          </a:p>
          <a:p>
            <a:pPr marL="514350" indent="-514350"/>
            <a:r>
              <a:rPr lang="fr-FR" sz="2800" dirty="0" smtClean="0"/>
              <a:t> gouttes.</a:t>
            </a:r>
          </a:p>
          <a:p>
            <a:r>
              <a:rPr lang="fr-FR" sz="2800" b="1" dirty="0" err="1" smtClean="0">
                <a:solidFill>
                  <a:srgbClr val="0070C0"/>
                </a:solidFill>
              </a:rPr>
              <a:t>Polyménorrhées</a:t>
            </a:r>
            <a:r>
              <a:rPr lang="fr-FR" sz="2800" dirty="0" smtClean="0"/>
              <a:t> : règles d’abondance excessive.</a:t>
            </a:r>
          </a:p>
          <a:p>
            <a:endParaRPr lang="fr-FR" sz="2800" b="1" dirty="0" smtClean="0"/>
          </a:p>
          <a:p>
            <a:r>
              <a:rPr lang="fr-FR" sz="2800" b="1" dirty="0" smtClean="0"/>
              <a:t>NB</a:t>
            </a:r>
          </a:p>
          <a:p>
            <a:pPr>
              <a:buFont typeface="Arial" pitchFamily="34" charset="0"/>
              <a:buChar char="•"/>
            </a:pPr>
            <a:r>
              <a:rPr lang="fr-FR" sz="2800" dirty="0" smtClean="0"/>
              <a:t> </a:t>
            </a:r>
            <a:r>
              <a:rPr lang="fr-FR" sz="2800" b="1" dirty="0" smtClean="0"/>
              <a:t>Ménorragies:</a:t>
            </a:r>
            <a:r>
              <a:rPr lang="fr-FR" sz="2800" dirty="0" smtClean="0"/>
              <a:t> règles à la fois trop longues et trop </a:t>
            </a:r>
          </a:p>
          <a:p>
            <a:r>
              <a:rPr lang="fr-FR" sz="2800" dirty="0" smtClean="0"/>
              <a:t>abondantes.</a:t>
            </a:r>
          </a:p>
          <a:p>
            <a:pPr>
              <a:buFont typeface="Arial" pitchFamily="34" charset="0"/>
              <a:buChar char="•"/>
            </a:pPr>
            <a:r>
              <a:rPr lang="fr-FR" sz="2800" b="1" dirty="0" smtClean="0"/>
              <a:t>Métrorragies</a:t>
            </a:r>
            <a:r>
              <a:rPr lang="fr-FR" sz="2800" dirty="0" smtClean="0"/>
              <a:t>: hémorragies d’origine utérine survenant</a:t>
            </a:r>
          </a:p>
          <a:p>
            <a:r>
              <a:rPr lang="fr-FR" sz="2800" dirty="0" smtClean="0"/>
              <a:t>  indépendamment de toute menstruation.</a:t>
            </a:r>
          </a:p>
          <a:p>
            <a:r>
              <a:rPr lang="fr-FR" sz="2800" dirty="0" smtClean="0"/>
              <a:t>• </a:t>
            </a:r>
            <a:r>
              <a:rPr lang="fr-FR" sz="2800" b="1" dirty="0" err="1" smtClean="0"/>
              <a:t>Méno</a:t>
            </a:r>
            <a:r>
              <a:rPr lang="fr-FR" sz="2800" b="1" dirty="0" smtClean="0"/>
              <a:t>-métrorragies</a:t>
            </a:r>
            <a:r>
              <a:rPr lang="fr-FR" sz="2800" dirty="0" smtClean="0"/>
              <a:t> : association métrorragies et ménorragies.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8712968" cy="5877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0" y="1988840"/>
            <a:ext cx="4209229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GONADO-RELEASING HORMON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GONADOLIBERINES</a:t>
            </a:r>
          </a:p>
          <a:p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3356992"/>
            <a:ext cx="3671774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FOLLICULO STIMULATING H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0" y="4005064"/>
            <a:ext cx="312508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LUTEINISING HORMON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0" y="3429000"/>
            <a:ext cx="3918189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HORMONES HYPOPHYSAIRES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GONADOTROPINES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GONADOSTIMULINES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157192"/>
            <a:ext cx="3460819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HORMONES OVARIENNES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0" y="0"/>
            <a:ext cx="80698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3. REGULATION </a:t>
            </a:r>
            <a:r>
              <a:rPr lang="fr-FR" sz="3200" b="1" dirty="0">
                <a:solidFill>
                  <a:srgbClr val="FF0000"/>
                </a:solidFill>
              </a:rPr>
              <a:t>HORMONALE CHEZ LA </a:t>
            </a:r>
            <a:r>
              <a:rPr lang="fr-FR" sz="3200" b="1" dirty="0" smtClean="0">
                <a:solidFill>
                  <a:srgbClr val="FF0000"/>
                </a:solidFill>
              </a:rPr>
              <a:t>FEMME</a:t>
            </a:r>
          </a:p>
          <a:p>
            <a:r>
              <a:rPr lang="fr-FR" sz="3200" b="1" dirty="0" smtClean="0"/>
              <a:t>A- Contrôle </a:t>
            </a:r>
            <a:r>
              <a:rPr lang="fr-FR" sz="3200" b="1" dirty="0"/>
              <a:t>hormonal </a:t>
            </a:r>
            <a:endParaRPr lang="fr-FR" sz="3200" dirty="0"/>
          </a:p>
          <a:p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  <p:bldP spid="6" grpId="0" build="allAtOnce" animBg="1"/>
      <p:bldP spid="7" grpId="0" build="allAtOnce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Image associé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24544" y="0"/>
            <a:ext cx="9468544" cy="6565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339752" y="0"/>
            <a:ext cx="40772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B- </a:t>
            </a:r>
            <a:r>
              <a:rPr lang="fr-FR" sz="3200" b="1" cap="all" dirty="0">
                <a:solidFill>
                  <a:srgbClr val="FF0000"/>
                </a:solidFill>
              </a:rPr>
              <a:t>V</a:t>
            </a:r>
            <a:r>
              <a:rPr lang="fr-FR" sz="3200" b="1" dirty="0">
                <a:solidFill>
                  <a:srgbClr val="FF0000"/>
                </a:solidFill>
              </a:rPr>
              <a:t>ariations cycliques </a:t>
            </a:r>
            <a:endParaRPr lang="fr-FR" sz="3200" dirty="0">
              <a:solidFill>
                <a:srgbClr val="FF0000"/>
              </a:solidFill>
            </a:endParaRPr>
          </a:p>
          <a:p>
            <a:endParaRPr lang="fr-FR" sz="3200" b="1" dirty="0"/>
          </a:p>
        </p:txBody>
      </p:sp>
      <p:sp>
        <p:nvSpPr>
          <p:cNvPr id="5" name="ZoneTexte 4"/>
          <p:cNvSpPr txBox="1"/>
          <p:nvPr/>
        </p:nvSpPr>
        <p:spPr>
          <a:xfrm>
            <a:off x="395536" y="764705"/>
            <a:ext cx="4588970" cy="304698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FSH:</a:t>
            </a:r>
          </a:p>
          <a:p>
            <a:r>
              <a:rPr lang="fr-FR" sz="3200" dirty="0" smtClean="0"/>
              <a:t>-élevée </a:t>
            </a:r>
            <a:r>
              <a:rPr lang="fr-FR" sz="3200" dirty="0"/>
              <a:t>au début du </a:t>
            </a:r>
            <a:r>
              <a:rPr lang="fr-FR" sz="3200" dirty="0" smtClean="0"/>
              <a:t>cycle</a:t>
            </a:r>
          </a:p>
          <a:p>
            <a:r>
              <a:rPr lang="fr-FR" sz="3200" dirty="0" smtClean="0"/>
              <a:t>-</a:t>
            </a:r>
            <a:r>
              <a:rPr lang="fr-FR" sz="3200" dirty="0"/>
              <a:t>pic pré-ovulatoire au milieu </a:t>
            </a:r>
            <a:endParaRPr lang="fr-FR" sz="3200" dirty="0" smtClean="0"/>
          </a:p>
          <a:p>
            <a:r>
              <a:rPr lang="fr-FR" sz="3200" dirty="0" smtClean="0"/>
              <a:t> </a:t>
            </a:r>
            <a:r>
              <a:rPr lang="fr-FR" sz="3200" b="1" dirty="0" smtClean="0"/>
              <a:t> </a:t>
            </a:r>
            <a:endParaRPr lang="fr-FR" sz="3200" dirty="0"/>
          </a:p>
          <a:p>
            <a:endParaRPr lang="fr-FR" sz="3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076056" y="0"/>
            <a:ext cx="4320670" cy="2554545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LH:</a:t>
            </a:r>
          </a:p>
          <a:p>
            <a:r>
              <a:rPr lang="fr-FR" sz="3200" dirty="0" smtClean="0"/>
              <a:t>-taux </a:t>
            </a:r>
            <a:r>
              <a:rPr lang="fr-FR" sz="3200" dirty="0"/>
              <a:t>bas tout </a:t>
            </a:r>
            <a:r>
              <a:rPr lang="fr-FR" sz="3200" dirty="0" smtClean="0"/>
              <a:t>au</a:t>
            </a:r>
          </a:p>
          <a:p>
            <a:r>
              <a:rPr lang="fr-FR" sz="3200" dirty="0" smtClean="0"/>
              <a:t> </a:t>
            </a:r>
            <a:r>
              <a:rPr lang="fr-FR" sz="3200" dirty="0"/>
              <a:t>long du </a:t>
            </a:r>
            <a:r>
              <a:rPr lang="fr-FR" sz="3200" dirty="0" smtClean="0"/>
              <a:t>cycle</a:t>
            </a:r>
          </a:p>
          <a:p>
            <a:r>
              <a:rPr lang="fr-FR" sz="3200" dirty="0" smtClean="0"/>
              <a:t>-</a:t>
            </a:r>
            <a:r>
              <a:rPr lang="fr-FR" sz="3200" dirty="0"/>
              <a:t>pic pré-ovulatoire </a:t>
            </a:r>
            <a:endParaRPr lang="fr-FR" sz="3200" dirty="0" smtClean="0"/>
          </a:p>
          <a:p>
            <a:r>
              <a:rPr lang="fr-FR" sz="3200" dirty="0" smtClean="0"/>
              <a:t>très </a:t>
            </a:r>
            <a:r>
              <a:rPr lang="fr-FR" sz="3200" dirty="0"/>
              <a:t>important au milieu</a:t>
            </a:r>
            <a:r>
              <a:rPr lang="fr-FR" sz="3200" dirty="0" smtClean="0"/>
              <a:t> </a:t>
            </a:r>
            <a:endParaRPr lang="fr-FR" sz="3200" b="1" dirty="0"/>
          </a:p>
        </p:txBody>
      </p:sp>
      <p:pic>
        <p:nvPicPr>
          <p:cNvPr id="1028" name="Picture 4" descr="https://encrypted-tbn2.gstatic.com/images?q=tbn:ANd9GcTCMVagroszbr3e0l3fQ_fXr3rN6EyousTnmFLHozGg7X9-jft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9144000" cy="4221088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1835696" y="2780928"/>
            <a:ext cx="53611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CYCLE HORMONAL HYPOPHYSAIRE</a:t>
            </a:r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http://p2.storage.canalblog.com/26/14/549241/54091393.jpg"/>
          <p:cNvSpPr>
            <a:spLocks noChangeAspect="1" noChangeArrowheads="1"/>
          </p:cNvSpPr>
          <p:nvPr/>
        </p:nvSpPr>
        <p:spPr bwMode="auto">
          <a:xfrm>
            <a:off x="63500" y="-136525"/>
            <a:ext cx="3800475" cy="2867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395536" y="0"/>
            <a:ext cx="5652120" cy="35394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OESTROGENES:</a:t>
            </a:r>
          </a:p>
          <a:p>
            <a:r>
              <a:rPr lang="fr-FR" sz="3200" dirty="0" smtClean="0"/>
              <a:t>-</a:t>
            </a:r>
            <a:r>
              <a:rPr lang="fr-FR" sz="3200" dirty="0"/>
              <a:t>faibles au début </a:t>
            </a:r>
            <a:r>
              <a:rPr lang="fr-FR" sz="3200" dirty="0" smtClean="0"/>
              <a:t>du cycle</a:t>
            </a:r>
          </a:p>
          <a:p>
            <a:r>
              <a:rPr lang="fr-FR" sz="3200" dirty="0" smtClean="0"/>
              <a:t>-un </a:t>
            </a:r>
            <a:r>
              <a:rPr lang="fr-FR" sz="3200" dirty="0"/>
              <a:t>pic important 12 à 24 heures avant </a:t>
            </a:r>
            <a:r>
              <a:rPr lang="fr-FR" sz="3200" dirty="0" smtClean="0"/>
              <a:t>l’ovulation</a:t>
            </a:r>
          </a:p>
          <a:p>
            <a:r>
              <a:rPr lang="fr-FR" sz="3200" dirty="0" smtClean="0"/>
              <a:t>-augmentation en phase </a:t>
            </a:r>
            <a:r>
              <a:rPr lang="fr-FR" sz="3200" dirty="0" err="1" smtClean="0"/>
              <a:t>lutèale</a:t>
            </a:r>
            <a:r>
              <a:rPr lang="fr-FR" sz="3200" dirty="0" smtClean="0"/>
              <a:t> </a:t>
            </a:r>
          </a:p>
          <a:p>
            <a:r>
              <a:rPr lang="fr-FR" sz="3200" dirty="0" smtClean="0"/>
              <a:t> </a:t>
            </a:r>
            <a:r>
              <a:rPr lang="fr-FR" sz="3200" b="1" dirty="0" smtClean="0"/>
              <a:t> </a:t>
            </a:r>
            <a:endParaRPr lang="fr-FR" sz="3200" dirty="0"/>
          </a:p>
          <a:p>
            <a:endParaRPr lang="fr-FR" sz="3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395536" y="0"/>
            <a:ext cx="5652120" cy="35394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PROGESTERONE</a:t>
            </a:r>
          </a:p>
          <a:p>
            <a:r>
              <a:rPr lang="fr-FR" sz="3200" dirty="0" smtClean="0"/>
              <a:t>-</a:t>
            </a:r>
            <a:r>
              <a:rPr lang="fr-FR" sz="3200" dirty="0"/>
              <a:t>très faible pendant toute la phase </a:t>
            </a:r>
            <a:r>
              <a:rPr lang="fr-FR" sz="3200" dirty="0" smtClean="0"/>
              <a:t>pré-ovulatoire</a:t>
            </a:r>
          </a:p>
          <a:p>
            <a:pPr lvl="0"/>
            <a:r>
              <a:rPr lang="fr-FR" sz="3200" dirty="0" smtClean="0"/>
              <a:t>-</a:t>
            </a:r>
            <a:r>
              <a:rPr lang="fr-FR" sz="3200" dirty="0"/>
              <a:t>s’élève après l’ovulation </a:t>
            </a:r>
            <a:endParaRPr lang="fr-FR" sz="3200" dirty="0" smtClean="0"/>
          </a:p>
          <a:p>
            <a:pPr lvl="0">
              <a:buFontTx/>
              <a:buChar char="-"/>
            </a:pPr>
            <a:r>
              <a:rPr lang="fr-FR" sz="3200" dirty="0" smtClean="0"/>
              <a:t>décline</a:t>
            </a:r>
            <a:r>
              <a:rPr lang="fr-FR" sz="3200" dirty="0"/>
              <a:t>, jusqu’à la menstruation.</a:t>
            </a:r>
          </a:p>
          <a:p>
            <a:pPr>
              <a:buFontTx/>
              <a:buChar char="-"/>
            </a:pPr>
            <a:endParaRPr lang="fr-FR" sz="3200" b="1" dirty="0"/>
          </a:p>
        </p:txBody>
      </p:sp>
      <p:sp>
        <p:nvSpPr>
          <p:cNvPr id="9218" name="AutoShape 2" descr="Résultat de recherche d'images pour &quot;cycle des hormones ovarienn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220" name="AutoShape 4" descr="Résultat de recherche d'images pour &quot;cycle des hormones ovarienn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9222" name="Picture 6" descr="Résultat de recherche d'images pour &quot;cycle des hormones ovariennes&quot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45024"/>
            <a:ext cx="8892480" cy="2790825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1763688" y="3501008"/>
            <a:ext cx="44189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CYCLE HORMONAL OVARIEN</a:t>
            </a:r>
          </a:p>
          <a:p>
            <a:endParaRPr lang="fr-FR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  <p:bldP spid="6" grpId="0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79512" y="90872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1. FSH  stimule </a:t>
            </a:r>
            <a:r>
              <a:rPr lang="fr-FR" sz="3200" b="1" dirty="0"/>
              <a:t>le développement folliculaire </a:t>
            </a:r>
            <a:r>
              <a:rPr lang="fr-FR" sz="3200" b="1" dirty="0" smtClean="0"/>
              <a:t>: </a:t>
            </a:r>
            <a:r>
              <a:rPr lang="fr-FR" sz="3200" b="1" dirty="0" err="1" smtClean="0">
                <a:solidFill>
                  <a:srgbClr val="00B050"/>
                </a:solidFill>
              </a:rPr>
              <a:t>granulosa</a:t>
            </a:r>
            <a:r>
              <a:rPr lang="fr-FR" sz="3200" b="1" dirty="0" smtClean="0">
                <a:solidFill>
                  <a:srgbClr val="00B050"/>
                </a:solidFill>
              </a:rPr>
              <a:t>, zone </a:t>
            </a:r>
            <a:r>
              <a:rPr lang="fr-FR" sz="3200" b="1" dirty="0">
                <a:solidFill>
                  <a:srgbClr val="00B050"/>
                </a:solidFill>
              </a:rPr>
              <a:t>pellucide</a:t>
            </a:r>
            <a:r>
              <a:rPr lang="fr-FR" sz="3200" b="1" dirty="0"/>
              <a:t>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79512" y="2204864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2. LH stimule </a:t>
            </a:r>
            <a:r>
              <a:rPr lang="fr-FR" sz="3200" b="1" dirty="0"/>
              <a:t>la différenciation des cellules de </a:t>
            </a:r>
            <a:r>
              <a:rPr lang="fr-FR" sz="3200" b="1" dirty="0">
                <a:solidFill>
                  <a:srgbClr val="00B050"/>
                </a:solidFill>
              </a:rPr>
              <a:t>la thèque </a:t>
            </a:r>
            <a:r>
              <a:rPr lang="fr-FR" sz="3200" b="1" dirty="0" smtClean="0">
                <a:solidFill>
                  <a:srgbClr val="00B050"/>
                </a:solidFill>
              </a:rPr>
              <a:t>interne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0" y="378904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00B0F0"/>
                </a:solidFill>
              </a:rPr>
              <a:t>  </a:t>
            </a:r>
            <a:r>
              <a:rPr lang="fr-FR" sz="3200" b="1" dirty="0" smtClean="0"/>
              <a:t>3. Les cellules </a:t>
            </a:r>
            <a:r>
              <a:rPr lang="fr-FR" sz="3200" b="1" dirty="0"/>
              <a:t>de </a:t>
            </a:r>
            <a:r>
              <a:rPr lang="fr-FR" sz="3200" b="1" dirty="0">
                <a:solidFill>
                  <a:srgbClr val="00B050"/>
                </a:solidFill>
              </a:rPr>
              <a:t>la thèque </a:t>
            </a:r>
            <a:r>
              <a:rPr lang="fr-FR" sz="3200" b="1" dirty="0" smtClean="0">
                <a:solidFill>
                  <a:srgbClr val="00B050"/>
                </a:solidFill>
              </a:rPr>
              <a:t>interne</a:t>
            </a:r>
            <a:r>
              <a:rPr lang="fr-FR" sz="3200" b="1" dirty="0" smtClean="0"/>
              <a:t> secrètent des </a:t>
            </a:r>
            <a:r>
              <a:rPr lang="fr-FR" sz="3200" b="1" dirty="0" smtClean="0">
                <a:solidFill>
                  <a:srgbClr val="00B050"/>
                </a:solidFill>
              </a:rPr>
              <a:t>œstrogènes</a:t>
            </a:r>
            <a:endParaRPr lang="fr-FR" sz="3200" b="1" dirty="0">
              <a:solidFill>
                <a:srgbClr val="00B05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411760" y="0"/>
            <a:ext cx="2881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Avant ovulation</a:t>
            </a:r>
            <a:endParaRPr lang="fr-FR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059832" y="0"/>
            <a:ext cx="24431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A l’ ovulation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47667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3200" b="1" dirty="0" smtClean="0"/>
          </a:p>
          <a:p>
            <a:r>
              <a:rPr lang="fr-FR" sz="3200" b="1" dirty="0" smtClean="0"/>
              <a:t>1. Œstrogènes             feed-back positif sur </a:t>
            </a:r>
            <a:r>
              <a:rPr lang="fr-FR" sz="3200" b="1" dirty="0" smtClean="0">
                <a:solidFill>
                  <a:srgbClr val="0070C0"/>
                </a:solidFill>
              </a:rPr>
              <a:t>FSH et LH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2771800" y="1268760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1556792"/>
            <a:ext cx="88924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                                    </a:t>
            </a:r>
            <a:r>
              <a:rPr lang="fr-FR" sz="3200" b="1" dirty="0" smtClean="0"/>
              <a:t>Pic de FSH et LH</a:t>
            </a:r>
          </a:p>
          <a:p>
            <a:endParaRPr lang="fr-FR" sz="3200" b="1" dirty="0" smtClean="0"/>
          </a:p>
          <a:p>
            <a:r>
              <a:rPr lang="fr-FR" sz="3200" b="1" dirty="0" smtClean="0"/>
              <a:t>2.  Dissociation </a:t>
            </a:r>
            <a:r>
              <a:rPr lang="fr-FR" sz="3200" b="1" dirty="0"/>
              <a:t>des cellules </a:t>
            </a:r>
            <a:r>
              <a:rPr lang="fr-FR" sz="3200" b="1" dirty="0" smtClean="0"/>
              <a:t>du </a:t>
            </a:r>
            <a:r>
              <a:rPr lang="fr-FR" sz="3200" b="1" dirty="0">
                <a:solidFill>
                  <a:srgbClr val="00B050"/>
                </a:solidFill>
              </a:rPr>
              <a:t>cumulus </a:t>
            </a:r>
            <a:r>
              <a:rPr lang="fr-FR" sz="3200" b="1" dirty="0" err="1" smtClean="0">
                <a:solidFill>
                  <a:srgbClr val="00B050"/>
                </a:solidFill>
              </a:rPr>
              <a:t>oophorus</a:t>
            </a:r>
            <a:endParaRPr lang="fr-FR" sz="3200" b="1" dirty="0" smtClean="0">
              <a:solidFill>
                <a:srgbClr val="00B050"/>
              </a:solidFill>
            </a:endParaRPr>
          </a:p>
          <a:p>
            <a:endParaRPr lang="fr-FR" sz="3200" b="1" dirty="0" smtClean="0"/>
          </a:p>
          <a:p>
            <a:r>
              <a:rPr lang="fr-FR" sz="3200" b="1" dirty="0" smtClean="0"/>
              <a:t>3. Reprise </a:t>
            </a:r>
            <a:r>
              <a:rPr lang="fr-FR" sz="3200" b="1" dirty="0"/>
              <a:t>de la première division de la </a:t>
            </a:r>
            <a:r>
              <a:rPr lang="fr-FR" sz="3200" b="1" dirty="0" smtClean="0"/>
              <a:t>méiose</a:t>
            </a:r>
          </a:p>
          <a:p>
            <a:r>
              <a:rPr lang="fr-FR" sz="3200" b="1" dirty="0" smtClean="0"/>
              <a:t>                OVOCYTE I                     OVOCYTE II</a:t>
            </a:r>
          </a:p>
          <a:p>
            <a:endParaRPr lang="fr-FR" sz="3200" b="1" dirty="0" smtClean="0"/>
          </a:p>
          <a:p>
            <a:r>
              <a:rPr lang="fr-FR" sz="3200" b="1" dirty="0" smtClean="0"/>
              <a:t>4.  Ovulation</a:t>
            </a:r>
            <a:endParaRPr lang="fr-FR" sz="3200" b="1" dirty="0"/>
          </a:p>
        </p:txBody>
      </p:sp>
      <p:sp>
        <p:nvSpPr>
          <p:cNvPr id="6" name="Flèche droite 5"/>
          <p:cNvSpPr/>
          <p:nvPr/>
        </p:nvSpPr>
        <p:spPr>
          <a:xfrm>
            <a:off x="3923928" y="4293096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43408"/>
            <a:ext cx="9468544" cy="1228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sz="3600" b="1" dirty="0" smtClean="0"/>
          </a:p>
          <a:p>
            <a:pPr marL="742950" indent="-742950"/>
            <a:r>
              <a:rPr lang="fr-FR" sz="3600" b="1" dirty="0" smtClean="0"/>
              <a:t>C’est l’expulsion  hors de l’ovaire, de l’ovocyte II</a:t>
            </a:r>
          </a:p>
          <a:p>
            <a:r>
              <a:rPr lang="fr-FR" sz="3600" b="1" dirty="0" smtClean="0"/>
              <a:t>  l’ovocyte II n’est pas isolé: </a:t>
            </a:r>
          </a:p>
          <a:p>
            <a:r>
              <a:rPr lang="fr-FR" sz="3600" b="1" dirty="0" smtClean="0"/>
              <a:t>           + </a:t>
            </a:r>
            <a:r>
              <a:rPr lang="fr-FR" sz="3600" b="1" dirty="0" smtClean="0">
                <a:solidFill>
                  <a:srgbClr val="FF0000"/>
                </a:solidFill>
              </a:rPr>
              <a:t>zone pellucide</a:t>
            </a:r>
          </a:p>
          <a:p>
            <a:r>
              <a:rPr lang="fr-FR" sz="3600" b="1" dirty="0" smtClean="0"/>
              <a:t>           + cellules de la </a:t>
            </a:r>
            <a:r>
              <a:rPr lang="fr-FR" sz="3600" b="1" dirty="0" smtClean="0">
                <a:solidFill>
                  <a:srgbClr val="FF0000"/>
                </a:solidFill>
              </a:rPr>
              <a:t>Corona </a:t>
            </a:r>
            <a:r>
              <a:rPr lang="fr-FR" sz="3600" b="1" dirty="0" err="1" smtClean="0">
                <a:solidFill>
                  <a:srgbClr val="FF0000"/>
                </a:solidFill>
              </a:rPr>
              <a:t>Radiata</a:t>
            </a:r>
            <a:r>
              <a:rPr lang="fr-FR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sz="3600" b="1" dirty="0" smtClean="0"/>
              <a:t>           + cellules du </a:t>
            </a:r>
            <a:r>
              <a:rPr lang="fr-FR" sz="3600" b="1" dirty="0" smtClean="0">
                <a:solidFill>
                  <a:srgbClr val="FF0000"/>
                </a:solidFill>
              </a:rPr>
              <a:t>Cumulus </a:t>
            </a:r>
            <a:r>
              <a:rPr lang="fr-FR" sz="3600" b="1" dirty="0" err="1" smtClean="0">
                <a:solidFill>
                  <a:srgbClr val="FF0000"/>
                </a:solidFill>
              </a:rPr>
              <a:t>Oophorus</a:t>
            </a:r>
            <a:r>
              <a:rPr lang="fr-FR" sz="3600" b="1" dirty="0" smtClean="0"/>
              <a:t> </a:t>
            </a:r>
          </a:p>
          <a:p>
            <a:endParaRPr lang="fr-FR" sz="3600" b="1" dirty="0" smtClean="0"/>
          </a:p>
          <a:p>
            <a:r>
              <a:rPr lang="fr-FR" sz="3600" b="1" dirty="0" smtClean="0"/>
              <a:t>L’ensemble tombe dans le </a:t>
            </a:r>
            <a:r>
              <a:rPr lang="fr-FR" sz="3600" b="1" dirty="0" smtClean="0">
                <a:solidFill>
                  <a:srgbClr val="FF0000"/>
                </a:solidFill>
              </a:rPr>
              <a:t>tiers externe </a:t>
            </a:r>
            <a:r>
              <a:rPr lang="fr-FR" sz="3600" b="1" dirty="0" smtClean="0"/>
              <a:t>de la trompe  de Fallope (oviducte).</a:t>
            </a:r>
          </a:p>
          <a:p>
            <a:r>
              <a:rPr lang="fr-FR" sz="3600" b="1" dirty="0" smtClean="0"/>
              <a:t>                     =  lieu de la fécondation</a:t>
            </a:r>
            <a:endParaRPr lang="fr-FR" sz="3600" b="1" dirty="0" smtClean="0">
              <a:solidFill>
                <a:srgbClr val="FF0000"/>
              </a:solidFill>
            </a:endParaRPr>
          </a:p>
          <a:p>
            <a:endParaRPr lang="fr-FR" sz="3600" b="1" dirty="0" smtClean="0"/>
          </a:p>
          <a:p>
            <a:r>
              <a:rPr lang="fr-FR" sz="3600" b="1" dirty="0"/>
              <a:t/>
            </a:r>
            <a:br>
              <a:rPr lang="fr-FR" sz="3600" b="1" dirty="0"/>
            </a:br>
            <a:endParaRPr lang="fr-FR" sz="3600" b="1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2625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1. OVULATION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75856" y="0"/>
            <a:ext cx="28745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0070C0"/>
                </a:solidFill>
              </a:rPr>
              <a:t>Après ovulation</a:t>
            </a:r>
            <a:endParaRPr lang="fr-FR" sz="3200" b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69269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1. LH transforme le reste du follicule  en corps jaune</a:t>
            </a:r>
            <a:endParaRPr lang="fr-FR" sz="3200" b="1" dirty="0"/>
          </a:p>
        </p:txBody>
      </p:sp>
      <p:sp>
        <p:nvSpPr>
          <p:cNvPr id="4" name="ZoneTexte 3"/>
          <p:cNvSpPr txBox="1"/>
          <p:nvPr/>
        </p:nvSpPr>
        <p:spPr>
          <a:xfrm>
            <a:off x="0" y="1628800"/>
            <a:ext cx="109091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/>
              <a:t>2. Le corps jaune sécrète œstrogènes et progestérone                 </a:t>
            </a:r>
            <a:endParaRPr lang="fr-FR" sz="32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0" y="2492896"/>
            <a:ext cx="9298956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 </a:t>
            </a:r>
            <a:r>
              <a:rPr lang="fr-FR" sz="3200" b="1" dirty="0" smtClean="0"/>
              <a:t>3. Pic de progestérone              feed-back négatif sur</a:t>
            </a:r>
          </a:p>
          <a:p>
            <a:r>
              <a:rPr lang="fr-FR" sz="3200" b="1" dirty="0" smtClean="0"/>
              <a:t>                                                                  </a:t>
            </a:r>
            <a:r>
              <a:rPr lang="fr-FR" sz="3200" b="1" dirty="0" smtClean="0">
                <a:solidFill>
                  <a:srgbClr val="0070C0"/>
                </a:solidFill>
              </a:rPr>
              <a:t>FSH et LH</a:t>
            </a:r>
          </a:p>
          <a:p>
            <a:r>
              <a:rPr lang="fr-FR" sz="3200" b="1" dirty="0" smtClean="0"/>
              <a:t>4. Diminution de </a:t>
            </a:r>
            <a:r>
              <a:rPr lang="fr-FR" sz="3200" b="1" dirty="0" smtClean="0">
                <a:solidFill>
                  <a:srgbClr val="0070C0"/>
                </a:solidFill>
              </a:rPr>
              <a:t>LH</a:t>
            </a:r>
            <a:r>
              <a:rPr lang="fr-FR" sz="3200" b="1" dirty="0" smtClean="0"/>
              <a:t>               régression du corps jaune</a:t>
            </a:r>
          </a:p>
          <a:p>
            <a:endParaRPr lang="fr-FR" sz="3200" b="1" dirty="0" smtClean="0"/>
          </a:p>
          <a:p>
            <a:r>
              <a:rPr lang="fr-FR" sz="3200" b="1" dirty="0" smtClean="0"/>
              <a:t>5. Régression du corps jaune          diminution de </a:t>
            </a:r>
            <a:r>
              <a:rPr lang="fr-FR" sz="3200" b="1" dirty="0" err="1" smtClean="0"/>
              <a:t>pg</a:t>
            </a:r>
            <a:endParaRPr lang="fr-FR" sz="3200" b="1" dirty="0" smtClean="0"/>
          </a:p>
          <a:p>
            <a:endParaRPr lang="fr-FR" sz="3200" b="1" dirty="0" smtClean="0"/>
          </a:p>
          <a:p>
            <a:r>
              <a:rPr lang="fr-FR" sz="3200" b="1" dirty="0" smtClean="0"/>
              <a:t>6. Diminution de </a:t>
            </a:r>
            <a:r>
              <a:rPr lang="fr-FR" sz="3200" b="1" dirty="0" err="1" smtClean="0"/>
              <a:t>pg</a:t>
            </a:r>
            <a:r>
              <a:rPr lang="fr-FR" sz="3200" b="1" dirty="0" smtClean="0"/>
              <a:t>               feed-back positif </a:t>
            </a:r>
          </a:p>
          <a:p>
            <a:r>
              <a:rPr lang="fr-FR" sz="3200" b="1" dirty="0" smtClean="0"/>
              <a:t>                                                    sur </a:t>
            </a:r>
            <a:r>
              <a:rPr lang="fr-FR" sz="3200" b="1" dirty="0" smtClean="0">
                <a:solidFill>
                  <a:srgbClr val="0070C0"/>
                </a:solidFill>
              </a:rPr>
              <a:t>FSH et LH</a:t>
            </a:r>
          </a:p>
          <a:p>
            <a:r>
              <a:rPr lang="fr-FR" sz="2400" b="1" dirty="0" smtClean="0"/>
              <a:t>                    </a:t>
            </a:r>
            <a:endParaRPr lang="fr-FR" sz="2400" b="1" dirty="0"/>
          </a:p>
        </p:txBody>
      </p:sp>
      <p:sp>
        <p:nvSpPr>
          <p:cNvPr id="8" name="ZoneTexte 7"/>
          <p:cNvSpPr txBox="1"/>
          <p:nvPr/>
        </p:nvSpPr>
        <p:spPr>
          <a:xfrm>
            <a:off x="1763688" y="5780782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                </a:t>
            </a:r>
          </a:p>
          <a:p>
            <a:r>
              <a:rPr lang="fr-FR" sz="3200" b="1" dirty="0" smtClean="0">
                <a:solidFill>
                  <a:srgbClr val="FF0000"/>
                </a:solidFill>
              </a:rPr>
              <a:t>   ET LE CYCLE REPREND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4211960" y="2780928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3779912" y="3717032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4932040" y="4725144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droite 12"/>
          <p:cNvSpPr/>
          <p:nvPr/>
        </p:nvSpPr>
        <p:spPr>
          <a:xfrm>
            <a:off x="3635896" y="5661248"/>
            <a:ext cx="720080" cy="135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Fitxer:Cycle menstruel.sv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50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57581"/>
            <a:ext cx="3440185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Calibri" pitchFamily="34" charset="0"/>
                <a:cs typeface="Calibri" pitchFamily="34" charset="0"/>
              </a:rPr>
              <a:t>c. Rôles des hormones ovariennes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ea typeface="Calibri" pitchFamily="34" charset="0"/>
                <a:cs typeface="Calibri" pitchFamily="34" charset="0"/>
              </a:rPr>
              <a:t>Elles déterminent: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Apparition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des caractères sexuels primaires chez </a:t>
            </a:r>
            <a:r>
              <a:rPr kumimoji="0" lang="fr-F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le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fœtus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Apparition des caractères sexuels secondaires au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moment de la puberté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Calibr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Calibri" pitchFamily="34" charset="0"/>
              </a:rPr>
              <a:t>Elles contrôlent l’ovogenèse.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492442"/>
            <a:ext cx="3440185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                   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Calibri" pitchFamily="34" charset="0"/>
              </a:rPr>
              <a:t>Les œstrogènes 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Ont une influence: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sur les variations cycliques de  l’épithélium de la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trompe de Fallope.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fr-FR" sz="3200" dirty="0" smtClean="0">
                <a:ea typeface="Calibri" pitchFamily="34" charset="0"/>
                <a:cs typeface="Calibri" pitchFamily="34" charset="0"/>
              </a:rPr>
              <a:t> sur les variations cycliques de 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l’endomètre 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sur la prolifération des glandes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endométriales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reconstitution de la muqueuse utérine.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Stimulent les contractions du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myomètre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Font que la glaire cervicale soit abondante au moment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de la fécondation.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4427"/>
            <a:ext cx="3440185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ea typeface="Calibri" pitchFamily="34" charset="0"/>
                <a:cs typeface="Calibri" pitchFamily="34" charset="0"/>
              </a:rPr>
              <a:t>La progestérone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Prépare la muqueuse utérine à la nidation 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 croissance des glandes et sécrétion.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Inhibe les contractions du </a:t>
            </a:r>
            <a:r>
              <a:rPr kumimoji="0" lang="fr-F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myomètre</a:t>
            </a: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Modifie l’abondance de la glaire.</a:t>
            </a:r>
            <a:endParaRPr kumimoji="0" lang="fr-F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271000" cy="64940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sz="3200" b="1" dirty="0" smtClean="0">
              <a:solidFill>
                <a:srgbClr val="FF0000"/>
              </a:solidFill>
            </a:endParaRPr>
          </a:p>
          <a:p>
            <a:r>
              <a:rPr lang="fr-FR" sz="3200" b="1" dirty="0" smtClean="0">
                <a:solidFill>
                  <a:srgbClr val="FF0000"/>
                </a:solidFill>
              </a:rPr>
              <a:t>a. MÉCANISMES DE L’OVULATION</a:t>
            </a:r>
          </a:p>
          <a:p>
            <a:r>
              <a:rPr lang="fr-FR" sz="3200" b="1" dirty="0" smtClean="0">
                <a:solidFill>
                  <a:srgbClr val="00B050"/>
                </a:solidFill>
              </a:rPr>
              <a:t>a</a:t>
            </a:r>
            <a:r>
              <a:rPr lang="fr-FR" sz="3200" b="1" dirty="0" smtClean="0">
                <a:solidFill>
                  <a:srgbClr val="FF0000"/>
                </a:solidFill>
              </a:rPr>
              <a:t>. </a:t>
            </a:r>
            <a:r>
              <a:rPr lang="fr-FR" sz="3200" b="1" dirty="0" smtClean="0">
                <a:solidFill>
                  <a:srgbClr val="00B050"/>
                </a:solidFill>
              </a:rPr>
              <a:t>Phénomènes vasculaires 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Pression du follicule                ischémie la partie </a:t>
            </a:r>
          </a:p>
          <a:p>
            <a:r>
              <a:rPr lang="fr-FR" sz="3200" b="1" dirty="0" smtClean="0"/>
              <a:t>                                              superficielle de l'ovaire </a:t>
            </a:r>
            <a:br>
              <a:rPr lang="fr-FR" sz="3200" b="1" dirty="0" smtClean="0"/>
            </a:b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B050"/>
                </a:solidFill>
              </a:rPr>
              <a:t>b. Mécanismes enzymatiques 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 lyse enzymatique de la paroi ovarienne. </a:t>
            </a:r>
            <a:br>
              <a:rPr lang="fr-FR" sz="3200" b="1" dirty="0" smtClean="0"/>
            </a:br>
            <a:r>
              <a:rPr lang="fr-FR" sz="3200" b="1" dirty="0" smtClean="0"/>
              <a:t> </a:t>
            </a:r>
            <a:r>
              <a:rPr lang="fr-FR" sz="3200" b="1" dirty="0" smtClean="0">
                <a:solidFill>
                  <a:srgbClr val="00B050"/>
                </a:solidFill>
              </a:rPr>
              <a:t>c. Contractions musculaires </a:t>
            </a:r>
            <a:r>
              <a:rPr lang="fr-FR" sz="3200" b="1" dirty="0" smtClean="0"/>
              <a:t/>
            </a:r>
            <a:br>
              <a:rPr lang="fr-FR" sz="3200" b="1" dirty="0" smtClean="0"/>
            </a:br>
            <a:r>
              <a:rPr lang="fr-FR" sz="3200" b="1" dirty="0" smtClean="0"/>
              <a:t>Contraction des cellules musculaires lisses de l'ovaire</a:t>
            </a:r>
          </a:p>
          <a:p>
            <a:r>
              <a:rPr lang="fr-FR" sz="3200" b="1" dirty="0" smtClean="0"/>
              <a:t>                                </a:t>
            </a:r>
          </a:p>
          <a:p>
            <a:pPr>
              <a:buFont typeface="Arial" pitchFamily="34" charset="0"/>
              <a:buChar char="•"/>
            </a:pPr>
            <a:r>
              <a:rPr lang="fr-FR" sz="3200" b="1" dirty="0" smtClean="0"/>
              <a:t> Rupture de la paroi du follicule</a:t>
            </a:r>
          </a:p>
          <a:p>
            <a:r>
              <a:rPr lang="fr-FR" sz="3200" b="1" dirty="0" smtClean="0"/>
              <a:t> ( </a:t>
            </a:r>
            <a:r>
              <a:rPr lang="fr-FR" sz="3200" b="1" dirty="0" err="1" smtClean="0"/>
              <a:t>Granulosa</a:t>
            </a:r>
            <a:r>
              <a:rPr lang="fr-FR" sz="3200" b="1" dirty="0" smtClean="0"/>
              <a:t>, membrane de </a:t>
            </a:r>
            <a:r>
              <a:rPr lang="fr-FR" sz="3200" b="1" dirty="0" err="1" smtClean="0"/>
              <a:t>Slavjansky</a:t>
            </a:r>
            <a:r>
              <a:rPr lang="fr-FR" sz="3200" b="1" dirty="0" smtClean="0"/>
              <a:t> et thèques)</a:t>
            </a:r>
          </a:p>
          <a:p>
            <a:pPr>
              <a:buFont typeface="Arial" pitchFamily="34" charset="0"/>
              <a:buChar char="•"/>
            </a:pPr>
            <a:r>
              <a:rPr lang="fr-FR" sz="3200" b="1" dirty="0" smtClean="0"/>
              <a:t> Rupture de l’épithélium ovarien.</a:t>
            </a:r>
            <a:endParaRPr lang="fr-FR" sz="3200" dirty="0"/>
          </a:p>
        </p:txBody>
      </p:sp>
      <p:sp>
        <p:nvSpPr>
          <p:cNvPr id="3" name="Flèche droite 2"/>
          <p:cNvSpPr/>
          <p:nvPr/>
        </p:nvSpPr>
        <p:spPr>
          <a:xfrm>
            <a:off x="3707904" y="1628800"/>
            <a:ext cx="9784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Flèche droite 3"/>
          <p:cNvSpPr/>
          <p:nvPr/>
        </p:nvSpPr>
        <p:spPr>
          <a:xfrm>
            <a:off x="1043608" y="4581128"/>
            <a:ext cx="9784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06515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/>
              <a:t>  Le reste du </a:t>
            </a:r>
            <a:r>
              <a:rPr lang="fr-FR" sz="3200" b="1" dirty="0"/>
              <a:t>follicule </a:t>
            </a:r>
            <a:r>
              <a:rPr lang="fr-FR" sz="3200" b="1" dirty="0" smtClean="0"/>
              <a:t>se transforme en c</a:t>
            </a:r>
            <a:r>
              <a:rPr kumimoji="0" lang="fr-FR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orps jaune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c’est la </a:t>
            </a:r>
            <a:r>
              <a:rPr lang="fr-FR" sz="3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Lutéinisation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ea typeface="Times New Roman" pitchFamily="18" charset="0"/>
                <a:cs typeface="Times New Roman" pitchFamily="18" charset="0"/>
              </a:rPr>
              <a:t>                                      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Les cellules de la </a:t>
            </a:r>
            <a:r>
              <a:rPr kumimoji="0" lang="fr-FR" sz="3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Granulosa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     </a:t>
            </a:r>
            <a:r>
              <a:rPr lang="fr-FR" sz="3200" b="1" dirty="0" smtClean="0">
                <a:ea typeface="Times New Roman" pitchFamily="18" charset="0"/>
                <a:cs typeface="Times New Roman" pitchFamily="18" charset="0"/>
              </a:rPr>
              <a:t>cellules lutéales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ea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ea typeface="Times New Roman" pitchFamily="18" charset="0"/>
                <a:cs typeface="Times New Roman" pitchFamily="18" charset="0"/>
              </a:rPr>
              <a:t>                                                                   </a:t>
            </a:r>
            <a:r>
              <a:rPr lang="fr-FR" sz="3200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Progestérone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fr-FR" sz="3200" b="1" dirty="0" smtClean="0">
                <a:ea typeface="Times New Roman" pitchFamily="18" charset="0"/>
                <a:cs typeface="Times New Roman" pitchFamily="18" charset="0"/>
              </a:rPr>
              <a:t>Les cellules de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la thèque </a:t>
            </a:r>
            <a:r>
              <a:rPr lang="fr-FR" sz="3200" b="1" dirty="0" smtClean="0">
                <a:ea typeface="Times New Roman" pitchFamily="18" charset="0"/>
                <a:cs typeface="Times New Roman" pitchFamily="18" charset="0"/>
              </a:rPr>
              <a:t>           cellules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para lutéales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       interne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fr-FR" sz="3200" b="1" dirty="0" smtClean="0"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                                                                     </a:t>
            </a: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ea typeface="Times New Roman" pitchFamily="18" charset="0"/>
                <a:cs typeface="Times New Roman" pitchFamily="18" charset="0"/>
              </a:rPr>
              <a:t>Œstrogènes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fr-FR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0" y="0"/>
            <a:ext cx="55791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b. FORMATION DU CORP JAUNE</a:t>
            </a:r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14" name="Flèche droite 13"/>
          <p:cNvSpPr/>
          <p:nvPr/>
        </p:nvSpPr>
        <p:spPr>
          <a:xfrm>
            <a:off x="4932040" y="2564904"/>
            <a:ext cx="97840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droite 14"/>
          <p:cNvSpPr/>
          <p:nvPr/>
        </p:nvSpPr>
        <p:spPr>
          <a:xfrm>
            <a:off x="4283968" y="4509120"/>
            <a:ext cx="97840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6948264" y="2780928"/>
            <a:ext cx="2880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>
            <a:off x="7236296" y="5229200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3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267744" y="6488668"/>
            <a:ext cx="38359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/>
              <a:t>Ovulation et formation du corps jaune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861773" y="3244334"/>
            <a:ext cx="1420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  <a:ea typeface="Times New Roman" pitchFamily="18" charset="0"/>
                <a:cs typeface="Times New Roman" pitchFamily="18" charset="0"/>
              </a:rPr>
              <a:t>Lutéinisation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-17362" y="260648"/>
            <a:ext cx="9161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    </a:t>
            </a:r>
            <a:r>
              <a:rPr lang="fr-FR" sz="3600" b="1" dirty="0" smtClean="0">
                <a:solidFill>
                  <a:srgbClr val="FF0000"/>
                </a:solidFill>
              </a:rPr>
              <a:t>2. LE CYCLE OVARIEN ET LE CYCLE UTERIN</a:t>
            </a:r>
          </a:p>
          <a:p>
            <a:r>
              <a:rPr lang="fr-FR" sz="2400" b="1" dirty="0" smtClean="0"/>
              <a:t>     </a:t>
            </a:r>
            <a:endParaRPr lang="fr-FR" sz="24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613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                           A.LE CYCLE OVARIEN</a:t>
            </a:r>
          </a:p>
          <a:p>
            <a:endParaRPr lang="fr-FR" sz="3600" b="1" dirty="0" smtClean="0"/>
          </a:p>
          <a:p>
            <a:r>
              <a:rPr lang="fr-FR" sz="2400" b="1" dirty="0" smtClean="0"/>
              <a:t>     PHASE PRE-OVULATOIRE                     PHASE POST-OVULATOIRE</a:t>
            </a:r>
            <a:endParaRPr lang="fr-FR" sz="2400" b="1" dirty="0"/>
          </a:p>
        </p:txBody>
      </p:sp>
      <p:sp>
        <p:nvSpPr>
          <p:cNvPr id="4" name="Double flèche horizontale 3"/>
          <p:cNvSpPr/>
          <p:nvPr/>
        </p:nvSpPr>
        <p:spPr>
          <a:xfrm>
            <a:off x="0" y="3717032"/>
            <a:ext cx="91440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0" y="4293096"/>
            <a:ext cx="9374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J1                                                                                J 14                                                                          J 28</a:t>
            </a:r>
            <a:endParaRPr lang="fr-FR" b="1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4622304" y="620688"/>
            <a:ext cx="21704" cy="379472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563888" y="4941168"/>
            <a:ext cx="1961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OVULATION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6" name="Double flèche horizontale 15"/>
          <p:cNvSpPr/>
          <p:nvPr/>
        </p:nvSpPr>
        <p:spPr>
          <a:xfrm>
            <a:off x="0" y="3068960"/>
            <a:ext cx="4572000" cy="216024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Double flèche horizontale 16"/>
          <p:cNvSpPr/>
          <p:nvPr/>
        </p:nvSpPr>
        <p:spPr>
          <a:xfrm>
            <a:off x="4716016" y="3068960"/>
            <a:ext cx="4176464" cy="144016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971600" y="1772816"/>
            <a:ext cx="244105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              PHASE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       FOLLICULAIRE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      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644008" y="1556792"/>
            <a:ext cx="33713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                          PHASE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                         LUTEALE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      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827584" y="4293096"/>
            <a:ext cx="248439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développement</a:t>
            </a:r>
          </a:p>
          <a:p>
            <a:r>
              <a:rPr lang="fr-FR" sz="2800" dirty="0" smtClean="0"/>
              <a:t>folliculaire</a:t>
            </a:r>
          </a:p>
          <a:p>
            <a:endParaRPr lang="fr-FR" sz="2800" dirty="0">
              <a:solidFill>
                <a:srgbClr val="00B05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724128" y="4221088"/>
            <a:ext cx="215450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/>
              <a:t>Formation du</a:t>
            </a:r>
          </a:p>
          <a:p>
            <a:r>
              <a:rPr lang="fr-FR" sz="2800" dirty="0" smtClean="0"/>
              <a:t> corps jaune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build="allAtOnce"/>
      <p:bldP spid="20" grpId="0" build="allAtOnce"/>
      <p:bldP spid="15" grpId="0" build="allAtOnce"/>
      <p:bldP spid="2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0"/>
            <a:ext cx="91613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/>
              <a:t>            </a:t>
            </a:r>
            <a:r>
              <a:rPr lang="fr-FR" sz="3600" b="1" dirty="0" smtClean="0">
                <a:solidFill>
                  <a:srgbClr val="FF0000"/>
                </a:solidFill>
              </a:rPr>
              <a:t>B.  LE CYCLE UTERIN (MENSTRUEL) </a:t>
            </a:r>
          </a:p>
          <a:p>
            <a:endParaRPr lang="fr-FR" sz="2400" b="1" dirty="0"/>
          </a:p>
        </p:txBody>
      </p:sp>
      <p:sp>
        <p:nvSpPr>
          <p:cNvPr id="4" name="Double flèche horizontale 3"/>
          <p:cNvSpPr/>
          <p:nvPr/>
        </p:nvSpPr>
        <p:spPr>
          <a:xfrm>
            <a:off x="0" y="3212976"/>
            <a:ext cx="9144000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-17675" y="3717032"/>
            <a:ext cx="9291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/>
              <a:t>J1                        J5                                                      J14                                                    J 26                 J28</a:t>
            </a:r>
            <a:endParaRPr lang="fr-FR" b="1" dirty="0"/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4622304" y="620688"/>
            <a:ext cx="21704" cy="379472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3707904" y="620688"/>
            <a:ext cx="1961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>
                <a:solidFill>
                  <a:srgbClr val="FF0000"/>
                </a:solidFill>
              </a:rPr>
              <a:t>OVULATION</a:t>
            </a:r>
            <a:endParaRPr lang="fr-FR" sz="2800" b="1" dirty="0">
              <a:solidFill>
                <a:srgbClr val="FF0000"/>
              </a:solidFill>
            </a:endParaRPr>
          </a:p>
        </p:txBody>
      </p:sp>
      <p:sp>
        <p:nvSpPr>
          <p:cNvPr id="14" name="Double flèche horizontale 13"/>
          <p:cNvSpPr/>
          <p:nvPr/>
        </p:nvSpPr>
        <p:spPr>
          <a:xfrm>
            <a:off x="0" y="3068960"/>
            <a:ext cx="1539680" cy="144016"/>
          </a:xfrm>
          <a:prstGeom prst="leftRightArrow">
            <a:avLst/>
          </a:prstGeom>
          <a:solidFill>
            <a:srgbClr val="FF000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Double flèche horizontale 15"/>
          <p:cNvSpPr/>
          <p:nvPr/>
        </p:nvSpPr>
        <p:spPr>
          <a:xfrm>
            <a:off x="1547664" y="3068960"/>
            <a:ext cx="3024336" cy="144016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17" name="Double flèche horizontale 16"/>
          <p:cNvSpPr/>
          <p:nvPr/>
        </p:nvSpPr>
        <p:spPr>
          <a:xfrm>
            <a:off x="4716016" y="3068960"/>
            <a:ext cx="3024336" cy="144016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0" y="2348880"/>
            <a:ext cx="21052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FF00"/>
                </a:solidFill>
              </a:rPr>
              <a:t>        </a:t>
            </a:r>
            <a:r>
              <a:rPr lang="fr-FR" sz="2400" b="1" dirty="0" smtClean="0">
                <a:solidFill>
                  <a:srgbClr val="FF0000"/>
                </a:solidFill>
              </a:rPr>
              <a:t>PHASE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 MENSTRUELLE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339752" y="2060848"/>
            <a:ext cx="2132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>
                <a:solidFill>
                  <a:srgbClr val="FF0000"/>
                </a:solidFill>
              </a:rPr>
              <a:t>         PHASE 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PROLIFERATIVE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644008" y="1556792"/>
            <a:ext cx="33713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                  </a:t>
            </a:r>
            <a:r>
              <a:rPr lang="fr-FR" sz="2400" b="1" dirty="0" smtClean="0">
                <a:solidFill>
                  <a:srgbClr val="FF0000"/>
                </a:solidFill>
              </a:rPr>
              <a:t>PHASE 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         SECRETOIRE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      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 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21" name="Double flèche horizontale 20"/>
          <p:cNvSpPr/>
          <p:nvPr/>
        </p:nvSpPr>
        <p:spPr>
          <a:xfrm>
            <a:off x="7640216" y="2924944"/>
            <a:ext cx="1503784" cy="144016"/>
          </a:xfrm>
          <a:prstGeom prst="leftRight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7452320" y="2132856"/>
            <a:ext cx="1834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      </a:t>
            </a:r>
            <a:r>
              <a:rPr lang="fr-FR" sz="2400" b="1" dirty="0" smtClean="0">
                <a:solidFill>
                  <a:srgbClr val="FF0000"/>
                </a:solidFill>
              </a:rPr>
              <a:t>PHASE </a:t>
            </a:r>
          </a:p>
          <a:p>
            <a:r>
              <a:rPr lang="fr-FR" sz="2400" b="1" dirty="0" smtClean="0">
                <a:solidFill>
                  <a:srgbClr val="FF0000"/>
                </a:solidFill>
              </a:rPr>
              <a:t>ISCHEMIQUE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1331640" y="4180344"/>
            <a:ext cx="3216971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 smtClean="0">
                <a:solidFill>
                  <a:srgbClr val="00B050"/>
                </a:solidFill>
              </a:rPr>
              <a:t> - </a:t>
            </a:r>
            <a:r>
              <a:rPr lang="fr-FR" sz="2800" dirty="0" smtClean="0"/>
              <a:t>Réapparition de</a:t>
            </a:r>
          </a:p>
          <a:p>
            <a:r>
              <a:rPr lang="fr-FR" sz="2800" dirty="0" smtClean="0"/>
              <a:t>      L’épithélium</a:t>
            </a:r>
          </a:p>
          <a:p>
            <a:pPr>
              <a:buFontTx/>
              <a:buChar char="-"/>
            </a:pPr>
            <a:r>
              <a:rPr lang="fr-FR" sz="2800" dirty="0" smtClean="0"/>
              <a:t> Augmentation des</a:t>
            </a:r>
          </a:p>
          <a:p>
            <a:r>
              <a:rPr lang="fr-FR" sz="2800" dirty="0" smtClean="0"/>
              <a:t> glandes</a:t>
            </a:r>
          </a:p>
          <a:p>
            <a:pPr>
              <a:buFontTx/>
              <a:buChar char="-"/>
            </a:pPr>
            <a:r>
              <a:rPr lang="fr-FR" sz="2800" dirty="0" smtClean="0"/>
              <a:t>Développement des</a:t>
            </a:r>
          </a:p>
          <a:p>
            <a:r>
              <a:rPr lang="fr-FR" sz="2800" dirty="0" smtClean="0"/>
              <a:t>artères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4427984" y="3429000"/>
            <a:ext cx="6173678" cy="3970318"/>
          </a:xfrm>
          <a:prstGeom prst="rect">
            <a:avLst/>
          </a:prstGeom>
          <a:solidFill>
            <a:schemeClr val="accent2"/>
          </a:solidFill>
        </p:spPr>
        <p:txBody>
          <a:bodyPr wrap="none" rtlCol="0">
            <a:spAutoFit/>
          </a:bodyPr>
          <a:lstStyle/>
          <a:p>
            <a:r>
              <a:rPr lang="fr-FR" sz="2800" dirty="0" smtClean="0"/>
              <a:t> -</a:t>
            </a:r>
            <a:r>
              <a:rPr lang="fr-FR" sz="2800" dirty="0" smtClean="0">
                <a:solidFill>
                  <a:srgbClr val="00B050"/>
                </a:solidFill>
              </a:rPr>
              <a:t> </a:t>
            </a:r>
            <a:r>
              <a:rPr lang="fr-FR" sz="2800" dirty="0" smtClean="0"/>
              <a:t>Epaississement de</a:t>
            </a:r>
          </a:p>
          <a:p>
            <a:r>
              <a:rPr lang="fr-FR" sz="2800" dirty="0" smtClean="0"/>
              <a:t>L’endomètre</a:t>
            </a:r>
          </a:p>
          <a:p>
            <a:r>
              <a:rPr lang="fr-FR" sz="2800" dirty="0" smtClean="0"/>
              <a:t>- Tubes glandulaires</a:t>
            </a:r>
          </a:p>
          <a:p>
            <a:r>
              <a:rPr lang="fr-FR" sz="2800" dirty="0" smtClean="0"/>
              <a:t> </a:t>
            </a:r>
            <a:r>
              <a:rPr lang="fr-FR" sz="2800" dirty="0"/>
              <a:t>contournés et </a:t>
            </a:r>
            <a:r>
              <a:rPr lang="fr-FR" sz="2800" dirty="0" smtClean="0"/>
              <a:t>sinueux:</a:t>
            </a:r>
          </a:p>
          <a:p>
            <a:r>
              <a:rPr lang="fr-FR" sz="2800" dirty="0" smtClean="0"/>
              <a:t>    = Dentelle utérine</a:t>
            </a:r>
          </a:p>
          <a:p>
            <a:pPr>
              <a:buFontTx/>
              <a:buChar char="-"/>
            </a:pPr>
            <a:r>
              <a:rPr lang="fr-FR" sz="2800" dirty="0" smtClean="0"/>
              <a:t> Signe de sécrétion= glycogène et mucus</a:t>
            </a:r>
          </a:p>
          <a:p>
            <a:r>
              <a:rPr lang="fr-FR" sz="2800" dirty="0" smtClean="0"/>
              <a:t>- Artérioles </a:t>
            </a:r>
            <a:r>
              <a:rPr lang="fr-FR" sz="2800" dirty="0"/>
              <a:t>spiralées.</a:t>
            </a:r>
          </a:p>
          <a:p>
            <a:pPr>
              <a:buFontTx/>
              <a:buChar char="-"/>
            </a:pPr>
            <a:endParaRPr lang="fr-FR" sz="2800" dirty="0" smtClean="0"/>
          </a:p>
          <a:p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build="allAtOnce"/>
      <p:bldP spid="19" grpId="0" build="allAtOnce"/>
      <p:bldP spid="20" grpId="0" build="allAtOnce"/>
      <p:bldP spid="22" grpId="0" build="allAtOnce"/>
      <p:bldP spid="15" grpId="0" build="allAtOnce"/>
      <p:bldP spid="23" grpId="0" build="allAtOnce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3328</TotalTime>
  <Words>816</Words>
  <Application>Microsoft Office PowerPoint</Application>
  <PresentationFormat>Affichage à l'écran (4:3)</PresentationFormat>
  <Paragraphs>244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dell</dc:creator>
  <cp:lastModifiedBy>dell</cp:lastModifiedBy>
  <cp:revision>30</cp:revision>
  <dcterms:created xsi:type="dcterms:W3CDTF">2018-09-16T08:34:06Z</dcterms:created>
  <dcterms:modified xsi:type="dcterms:W3CDTF">2021-04-18T22:53:20Z</dcterms:modified>
</cp:coreProperties>
</file>