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4"/>
  </p:notesMasterIdLst>
  <p:sldIdLst>
    <p:sldId id="309" r:id="rId2"/>
    <p:sldId id="287" r:id="rId3"/>
    <p:sldId id="294" r:id="rId4"/>
    <p:sldId id="290" r:id="rId5"/>
    <p:sldId id="292" r:id="rId6"/>
    <p:sldId id="296" r:id="rId7"/>
    <p:sldId id="295" r:id="rId8"/>
    <p:sldId id="289" r:id="rId9"/>
    <p:sldId id="261" r:id="rId10"/>
    <p:sldId id="266" r:id="rId11"/>
    <p:sldId id="267" r:id="rId12"/>
    <p:sldId id="268" r:id="rId13"/>
    <p:sldId id="269" r:id="rId14"/>
    <p:sldId id="310" r:id="rId15"/>
    <p:sldId id="256" r:id="rId16"/>
    <p:sldId id="270" r:id="rId17"/>
    <p:sldId id="257" r:id="rId18"/>
    <p:sldId id="271" r:id="rId19"/>
    <p:sldId id="258" r:id="rId20"/>
    <p:sldId id="272" r:id="rId21"/>
    <p:sldId id="259" r:id="rId22"/>
    <p:sldId id="273" r:id="rId23"/>
    <p:sldId id="260" r:id="rId24"/>
    <p:sldId id="278" r:id="rId25"/>
    <p:sldId id="311" r:id="rId26"/>
    <p:sldId id="307" r:id="rId27"/>
    <p:sldId id="304" r:id="rId28"/>
    <p:sldId id="303" r:id="rId29"/>
    <p:sldId id="299" r:id="rId30"/>
    <p:sldId id="300" r:id="rId31"/>
    <p:sldId id="301" r:id="rId32"/>
    <p:sldId id="302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86" autoAdjust="0"/>
  </p:normalViewPr>
  <p:slideViewPr>
    <p:cSldViewPr>
      <p:cViewPr>
        <p:scale>
          <a:sx n="50" d="100"/>
          <a:sy n="50" d="100"/>
        </p:scale>
        <p:origin x="-186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AB3E0-2626-44FB-815F-3E5FE41A397E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0B6D-3C09-4065-88A7-2FF26B39BDA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55484-901E-4F40-996A-068B2829A5A0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0B6D-3C09-4065-88A7-2FF26B39BDA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D3F3C-05AF-4D91-A90F-DDEC0ECFA070}" type="datetimeFigureOut">
              <a:rPr lang="fr-FR" smtClean="0"/>
              <a:pPr/>
              <a:t>30/10/2021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593-5CB3-4E82-9B32-2DC1FC2864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32656"/>
            <a:ext cx="907889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/>
              <a:t>Cours II              </a:t>
            </a:r>
            <a:r>
              <a:rPr lang="fr-FR" sz="2800" b="1" dirty="0">
                <a:solidFill>
                  <a:srgbClr val="FF0000"/>
                </a:solidFill>
              </a:rPr>
              <a:t>L’OVOGENESE</a:t>
            </a:r>
          </a:p>
          <a:p>
            <a:endParaRPr lang="fr-FR" sz="2800" dirty="0"/>
          </a:p>
          <a:p>
            <a:pPr>
              <a:buFont typeface="Wingdings" pitchFamily="2" charset="2"/>
              <a:buChar char="Ø"/>
            </a:pPr>
            <a:r>
              <a:rPr lang="fr-FR" sz="3600" dirty="0"/>
              <a:t> C’est la formation des gamètes dans le sexe </a:t>
            </a:r>
          </a:p>
          <a:p>
            <a:r>
              <a:rPr lang="fr-FR" sz="3600" dirty="0"/>
              <a:t>féminin. </a:t>
            </a:r>
          </a:p>
          <a:p>
            <a:endParaRPr lang="fr-FR" sz="3600" dirty="0"/>
          </a:p>
          <a:p>
            <a:pPr>
              <a:buFont typeface="Wingdings" pitchFamily="2" charset="2"/>
              <a:buChar char="Ø"/>
            </a:pPr>
            <a:r>
              <a:rPr lang="fr-FR" sz="3600" dirty="0"/>
              <a:t> Elle se déroule dans </a:t>
            </a:r>
            <a:r>
              <a:rPr lang="fr-FR" sz="3600" b="1" dirty="0"/>
              <a:t>les ovaires </a:t>
            </a:r>
            <a:r>
              <a:rPr lang="fr-FR" sz="3600" dirty="0"/>
              <a:t>et permet la </a:t>
            </a:r>
          </a:p>
          <a:p>
            <a:r>
              <a:rPr lang="fr-FR" sz="3600" dirty="0"/>
              <a:t>formation des  gamètes féminins, </a:t>
            </a:r>
            <a:r>
              <a:rPr lang="fr-FR" sz="3600" b="1" dirty="0"/>
              <a:t>les ovocytes</a:t>
            </a:r>
            <a:r>
              <a:rPr lang="fr-FR" sz="3600" dirty="0"/>
              <a:t>, </a:t>
            </a:r>
          </a:p>
          <a:p>
            <a:r>
              <a:rPr lang="fr-FR" sz="3600" dirty="0"/>
              <a:t>à partir des cellules souches  de la lignée </a:t>
            </a:r>
          </a:p>
          <a:p>
            <a:r>
              <a:rPr lang="fr-FR" sz="3600" dirty="0"/>
              <a:t>germinale ou </a:t>
            </a:r>
            <a:r>
              <a:rPr lang="fr-FR" sz="3600" b="1" dirty="0"/>
              <a:t>ovogonies.</a:t>
            </a:r>
          </a:p>
          <a:p>
            <a:endParaRPr lang="fr-FR" sz="3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56198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C. Phase de maturation</a:t>
            </a:r>
          </a:p>
          <a:p>
            <a:endParaRPr lang="fr-FR" sz="3200" b="1" dirty="0">
              <a:solidFill>
                <a:srgbClr val="FF0000"/>
              </a:solidFill>
            </a:endParaRPr>
          </a:p>
          <a:p>
            <a:r>
              <a:rPr lang="fr-FR" sz="3200" b="1" dirty="0"/>
              <a:t>OVOCYTE I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    2n </a:t>
            </a:r>
            <a:r>
              <a:rPr lang="fr-FR" sz="3200" b="1" dirty="0" err="1">
                <a:solidFill>
                  <a:srgbClr val="FF0000"/>
                </a:solidFill>
              </a:rPr>
              <a:t>chr</a:t>
            </a:r>
            <a:r>
              <a:rPr lang="fr-FR" sz="3200" b="1" dirty="0"/>
              <a:t> </a:t>
            </a:r>
          </a:p>
          <a:p>
            <a:endParaRPr lang="fr-FR" sz="3200" b="1" dirty="0"/>
          </a:p>
          <a:p>
            <a:r>
              <a:rPr lang="fr-FR" sz="3200" b="1" dirty="0"/>
              <a:t>                  </a:t>
            </a:r>
            <a:r>
              <a:rPr lang="fr-FR" sz="3200" b="1" dirty="0">
                <a:solidFill>
                  <a:srgbClr val="FF0000"/>
                </a:solidFill>
              </a:rPr>
              <a:t>Mitose réductionnelle</a:t>
            </a:r>
          </a:p>
        </p:txBody>
      </p:sp>
      <p:sp>
        <p:nvSpPr>
          <p:cNvPr id="3" name="Flèche droite 2"/>
          <p:cNvSpPr/>
          <p:nvPr/>
        </p:nvSpPr>
        <p:spPr>
          <a:xfrm>
            <a:off x="2771800" y="1268760"/>
            <a:ext cx="9784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860032" y="83671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Ovocyte I bloqué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 en prophase I</a:t>
            </a:r>
          </a:p>
          <a:p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619672" y="3645024"/>
            <a:ext cx="3642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   Jusqu’à la puberté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476672"/>
            <a:ext cx="4903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Chaque cycle (chaque mois)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62880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B050"/>
                </a:solidFill>
              </a:rPr>
              <a:t>1 ovocyte I bloqué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 en prophase I</a:t>
            </a:r>
          </a:p>
          <a:p>
            <a:endParaRPr lang="fr-FR" sz="32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4427984" y="1196752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Ovocyte II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          n </a:t>
            </a:r>
            <a:r>
              <a:rPr lang="fr-FR" sz="3200" b="1" dirty="0" err="1">
                <a:solidFill>
                  <a:srgbClr val="FF0000"/>
                </a:solidFill>
              </a:rPr>
              <a:t>chr</a:t>
            </a:r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Premier globule polaire  </a:t>
            </a:r>
          </a:p>
          <a:p>
            <a:r>
              <a:rPr lang="fr-FR" sz="3200" b="1" dirty="0"/>
              <a:t>          </a:t>
            </a:r>
            <a:r>
              <a:rPr lang="fr-FR" sz="3200" b="1" dirty="0">
                <a:solidFill>
                  <a:srgbClr val="FF0000"/>
                </a:solidFill>
              </a:rPr>
              <a:t>n </a:t>
            </a:r>
            <a:r>
              <a:rPr lang="fr-FR" sz="3200" b="1" dirty="0" err="1">
                <a:solidFill>
                  <a:srgbClr val="FF0000"/>
                </a:solidFill>
              </a:rPr>
              <a:t>chr</a:t>
            </a:r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2996952"/>
            <a:ext cx="36745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Termine sa première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           division</a:t>
            </a:r>
          </a:p>
        </p:txBody>
      </p:sp>
      <p:sp>
        <p:nvSpPr>
          <p:cNvPr id="6" name="Flèche droite 5"/>
          <p:cNvSpPr/>
          <p:nvPr/>
        </p:nvSpPr>
        <p:spPr>
          <a:xfrm rot="3025356">
            <a:off x="3419872" y="27809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 rot="19827246">
            <a:off x="3635896" y="19888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332656"/>
            <a:ext cx="755065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Ovocyte II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        n </a:t>
            </a:r>
            <a:r>
              <a:rPr lang="fr-FR" sz="3200" b="1" dirty="0" err="1">
                <a:solidFill>
                  <a:srgbClr val="FF0000"/>
                </a:solidFill>
              </a:rPr>
              <a:t>chr</a:t>
            </a:r>
            <a:r>
              <a:rPr lang="fr-FR" sz="3200" b="1" dirty="0"/>
              <a:t>  </a:t>
            </a:r>
          </a:p>
          <a:p>
            <a:r>
              <a:rPr lang="fr-FR" sz="3200" b="1" dirty="0"/>
              <a:t>            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                     Mitose équationnelle                 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012160" y="692696"/>
            <a:ext cx="2385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00B050"/>
                </a:solidFill>
              </a:rPr>
              <a:t>Ovocyte II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 bloqué en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métaphase II</a:t>
            </a:r>
          </a:p>
        </p:txBody>
      </p:sp>
      <p:sp>
        <p:nvSpPr>
          <p:cNvPr id="5" name="Flèche droite 4"/>
          <p:cNvSpPr/>
          <p:nvPr/>
        </p:nvSpPr>
        <p:spPr>
          <a:xfrm>
            <a:off x="3707904" y="112474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71800" y="3501008"/>
            <a:ext cx="3053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SI FECONDATION</a:t>
            </a:r>
          </a:p>
          <a:p>
            <a:endParaRPr lang="fr-FR" sz="3200" b="1" dirty="0"/>
          </a:p>
          <a:p>
            <a:endParaRPr lang="fr-FR" sz="32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4509120"/>
            <a:ext cx="277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8064" y="4293096"/>
            <a:ext cx="4464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Ovotide         </a:t>
            </a:r>
            <a:r>
              <a:rPr lang="fr-FR" sz="3200" b="1" dirty="0">
                <a:solidFill>
                  <a:srgbClr val="FF0000"/>
                </a:solidFill>
              </a:rPr>
              <a:t>n </a:t>
            </a:r>
            <a:r>
              <a:rPr lang="fr-FR" sz="3200" b="1" dirty="0" err="1">
                <a:solidFill>
                  <a:srgbClr val="FF0000"/>
                </a:solidFill>
              </a:rPr>
              <a:t>chr</a:t>
            </a:r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Deuxième     </a:t>
            </a:r>
            <a:r>
              <a:rPr lang="fr-FR" sz="3200" b="1" dirty="0">
                <a:solidFill>
                  <a:srgbClr val="FF0000"/>
                </a:solidFill>
              </a:rPr>
              <a:t>n </a:t>
            </a:r>
            <a:r>
              <a:rPr lang="fr-FR" sz="3200" b="1" dirty="0" err="1">
                <a:solidFill>
                  <a:srgbClr val="FF0000"/>
                </a:solidFill>
              </a:rPr>
              <a:t>chr</a:t>
            </a:r>
            <a:r>
              <a:rPr lang="fr-FR" sz="3200" b="1" dirty="0"/>
              <a:t> </a:t>
            </a:r>
          </a:p>
          <a:p>
            <a:r>
              <a:rPr lang="fr-FR" sz="3200" b="1" dirty="0"/>
              <a:t>globule polaire</a:t>
            </a:r>
          </a:p>
        </p:txBody>
      </p:sp>
      <p:sp>
        <p:nvSpPr>
          <p:cNvPr id="9" name="Flèche droite 8"/>
          <p:cNvSpPr/>
          <p:nvPr/>
        </p:nvSpPr>
        <p:spPr>
          <a:xfrm rot="1716878">
            <a:off x="3980226" y="55779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20398892">
            <a:off x="3905315" y="47339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55576" y="4365104"/>
            <a:ext cx="2385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00B050"/>
                </a:solidFill>
              </a:rPr>
              <a:t>Ovocyte II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 bloqué en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métaphase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  <p:bldP spid="7" grpId="0" build="allAtOnce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7744" y="1052736"/>
            <a:ext cx="3934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PAS DE FECONDATION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995936" y="2780928"/>
            <a:ext cx="4612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Dégénère au bout de 24H</a:t>
            </a:r>
            <a:endParaRPr lang="fr-FR" sz="3200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2420888"/>
            <a:ext cx="23851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00B050"/>
                </a:solidFill>
              </a:rPr>
              <a:t>Ovocyte II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 bloqué en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métaphase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861" y="743857"/>
            <a:ext cx="5750277" cy="53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987824" y="6525344"/>
            <a:ext cx="3635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Schéma de l’ovogénèse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llicule primordia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352839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39552" y="4077072"/>
            <a:ext cx="5195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 primordial  Ø  50 µm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72000" y="119675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Ovocyte I</a:t>
            </a:r>
          </a:p>
          <a:p>
            <a:r>
              <a:rPr lang="fr-FR" sz="2800" b="1" dirty="0"/>
              <a:t> Ø 20 à 30µm</a:t>
            </a:r>
          </a:p>
          <a:p>
            <a:endParaRPr lang="fr-FR" sz="2800" b="1" dirty="0"/>
          </a:p>
          <a:p>
            <a:r>
              <a:rPr lang="fr-FR" sz="2800" b="1" dirty="0"/>
              <a:t>Couche de cellules folliculaires aplaties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229200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                                               </a:t>
            </a:r>
          </a:p>
          <a:p>
            <a:r>
              <a:rPr lang="fr-FR" sz="2400" b="1" dirty="0"/>
              <a:t>              </a:t>
            </a:r>
            <a:r>
              <a:rPr lang="fr-FR" sz="3200" b="1" dirty="0">
                <a:solidFill>
                  <a:srgbClr val="00B050"/>
                </a:solidFill>
              </a:rPr>
              <a:t>Follicules primordiaux de la vie intra-utérine</a:t>
            </a:r>
          </a:p>
          <a:p>
            <a:r>
              <a:rPr lang="fr-FR" sz="3200" b="1" dirty="0">
                <a:solidFill>
                  <a:srgbClr val="00B050"/>
                </a:solidFill>
              </a:rPr>
              <a:t>                                     jusqu’à la puberté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6339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00B050"/>
                </a:solidFill>
              </a:rPr>
              <a:t>b.  ETAPES DE LA FOLLICULOGENESE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411760" y="1484784"/>
            <a:ext cx="2160240" cy="50405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987824" y="2708920"/>
            <a:ext cx="1512168" cy="14401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6984776" cy="408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267744" y="5013176"/>
            <a:ext cx="3941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Follicules primordiaux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llicule primai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746922" cy="278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7544" y="5445224"/>
            <a:ext cx="4527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 primaire    Ø 80µ</a:t>
            </a:r>
          </a:p>
          <a:p>
            <a:r>
              <a:rPr lang="fr-FR" sz="2800" b="1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732240" y="450912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88024" y="198884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Ovocyte I</a:t>
            </a:r>
          </a:p>
          <a:p>
            <a:r>
              <a:rPr lang="fr-FR" sz="2800" b="1" dirty="0"/>
              <a:t> Ø 50µ</a:t>
            </a:r>
          </a:p>
          <a:p>
            <a:endParaRPr lang="fr-FR" sz="2800" b="1" dirty="0"/>
          </a:p>
          <a:p>
            <a:r>
              <a:rPr lang="fr-FR" sz="2800" b="1" dirty="0"/>
              <a:t>Couche de cellules folliculaires cubiques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483768" y="3573016"/>
            <a:ext cx="2376264" cy="93610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2411760" y="2276872"/>
            <a:ext cx="2376264" cy="93610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87624" y="335558"/>
            <a:ext cx="81424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A la puberté, à chaque cycle, le follicule</a:t>
            </a:r>
          </a:p>
          <a:p>
            <a:r>
              <a:rPr lang="fr-FR" sz="3200" b="1" dirty="0"/>
              <a:t>Primordial se développe (primaire, secondaire,</a:t>
            </a:r>
          </a:p>
          <a:p>
            <a:r>
              <a:rPr lang="fr-FR" sz="3200" b="1" dirty="0"/>
              <a:t>                                                tertiaire et mur)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128792" cy="417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123728" y="4869160"/>
            <a:ext cx="44374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          Follicule primaire    </a:t>
            </a:r>
          </a:p>
          <a:p>
            <a:r>
              <a:rPr lang="fr-FR" sz="2800" b="1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llicule secondai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585803" cy="335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99592" y="4653136"/>
            <a:ext cx="67744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 secondaire (</a:t>
            </a:r>
            <a:r>
              <a:rPr lang="fr-FR" sz="3200" b="1" dirty="0" err="1"/>
              <a:t>préantral</a:t>
            </a:r>
            <a:r>
              <a:rPr lang="fr-FR" sz="3200" b="1" dirty="0"/>
              <a:t> Ø 200µ)</a:t>
            </a:r>
          </a:p>
          <a:p>
            <a:endParaRPr lang="fr-FR" sz="2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940152" y="1772816"/>
            <a:ext cx="2375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764704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Ovocyte I Ø 80</a:t>
            </a:r>
          </a:p>
          <a:p>
            <a:r>
              <a:rPr lang="fr-FR" sz="3200" b="1" dirty="0"/>
              <a:t>Membrane ou zone</a:t>
            </a:r>
          </a:p>
          <a:p>
            <a:r>
              <a:rPr lang="fr-FR" sz="3200" b="1" dirty="0"/>
              <a:t>      pellucide</a:t>
            </a:r>
          </a:p>
          <a:p>
            <a:r>
              <a:rPr lang="fr-FR" sz="3200" b="1" dirty="0"/>
              <a:t>Cellules de la </a:t>
            </a:r>
            <a:r>
              <a:rPr lang="fr-FR" sz="3200" b="1" dirty="0" err="1"/>
              <a:t>Granulosa</a:t>
            </a:r>
            <a:endParaRPr lang="fr-FR" sz="3200" b="1" dirty="0"/>
          </a:p>
          <a:p>
            <a:r>
              <a:rPr lang="fr-FR" sz="3200" b="1" dirty="0"/>
              <a:t>Membrane de </a:t>
            </a:r>
            <a:r>
              <a:rPr lang="fr-FR" sz="3200" b="1" dirty="0" err="1"/>
              <a:t>Slavjansky</a:t>
            </a:r>
            <a:endParaRPr lang="fr-FR" sz="3200" b="1" dirty="0"/>
          </a:p>
          <a:p>
            <a:endParaRPr lang="fr-FR" sz="3200" b="1" dirty="0"/>
          </a:p>
          <a:p>
            <a:r>
              <a:rPr lang="fr-FR" sz="3200" b="1" dirty="0" err="1"/>
              <a:t>Théque</a:t>
            </a:r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051720" y="1124744"/>
            <a:ext cx="2376264" cy="93610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>
            <a:off x="2771800" y="1484784"/>
            <a:ext cx="1728192" cy="64807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627784" y="2564904"/>
            <a:ext cx="1728192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411760" y="2996952"/>
            <a:ext cx="2088232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1979712" y="3861048"/>
            <a:ext cx="2304256" cy="14401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819472"/>
            <a:ext cx="9684568" cy="1058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600" b="1" u="sng" dirty="0"/>
          </a:p>
          <a:p>
            <a:endParaRPr lang="fr-FR" sz="3600" b="1" u="sng" dirty="0"/>
          </a:p>
          <a:p>
            <a:r>
              <a:rPr lang="fr-FR" sz="2800" b="1" dirty="0">
                <a:solidFill>
                  <a:srgbClr val="FF0000"/>
                </a:solidFill>
              </a:rPr>
              <a:t>1.1. RAPPELS SUR L’APPAREIL GENITAL FEMININ</a:t>
            </a:r>
            <a:endParaRPr lang="fr-FR" sz="2800" dirty="0">
              <a:solidFill>
                <a:srgbClr val="FF0000"/>
              </a:solidFill>
            </a:endParaRPr>
          </a:p>
          <a:p>
            <a:r>
              <a:rPr lang="fr-FR" sz="3600" b="1" u="sng" dirty="0"/>
              <a:t> O</a:t>
            </a:r>
            <a:r>
              <a:rPr lang="fr-FR" sz="3200" b="1" u="sng" dirty="0"/>
              <a:t>rganes génitaux externes</a:t>
            </a:r>
          </a:p>
          <a:p>
            <a:r>
              <a:rPr lang="fr-FR" sz="3200" b="1" dirty="0"/>
              <a:t>La partie externe : </a:t>
            </a:r>
            <a:r>
              <a:rPr lang="fr-FR" sz="3200" b="1" i="1" dirty="0"/>
              <a:t>la vulve</a:t>
            </a:r>
            <a:endParaRPr lang="fr-FR" sz="3200" b="1" dirty="0"/>
          </a:p>
          <a:p>
            <a:pPr>
              <a:buFontTx/>
              <a:buChar char="-"/>
            </a:pPr>
            <a:r>
              <a:rPr lang="fr-FR" sz="3200" b="1" dirty="0"/>
              <a:t> Grandes lèvres </a:t>
            </a:r>
          </a:p>
          <a:p>
            <a:pPr>
              <a:buFontTx/>
              <a:buChar char="-"/>
            </a:pPr>
            <a:r>
              <a:rPr lang="fr-FR" sz="3200" b="1" dirty="0"/>
              <a:t> Petites lèvres</a:t>
            </a:r>
          </a:p>
          <a:p>
            <a:pPr>
              <a:buFontTx/>
              <a:buChar char="-"/>
            </a:pPr>
            <a:r>
              <a:rPr lang="fr-FR" sz="3200" b="1" dirty="0"/>
              <a:t> Hymen</a:t>
            </a:r>
          </a:p>
          <a:p>
            <a:pPr>
              <a:buFontTx/>
              <a:buChar char="-"/>
            </a:pPr>
            <a:r>
              <a:rPr lang="fr-FR" sz="3200" b="1" dirty="0"/>
              <a:t> Clitoris</a:t>
            </a:r>
          </a:p>
          <a:p>
            <a:pPr>
              <a:buFontTx/>
              <a:buChar char="-"/>
            </a:pPr>
            <a:r>
              <a:rPr lang="fr-FR" sz="3200" b="1" dirty="0"/>
              <a:t>Glandes de Bartholin</a:t>
            </a:r>
          </a:p>
          <a:p>
            <a:pPr>
              <a:buFontTx/>
              <a:buChar char="-"/>
            </a:pPr>
            <a:r>
              <a:rPr lang="fr-FR" sz="3200" b="1" u="sng" dirty="0"/>
              <a:t>Organes génitaux internes</a:t>
            </a:r>
          </a:p>
          <a:p>
            <a:r>
              <a:rPr lang="fr-FR" sz="3200" dirty="0"/>
              <a:t>-</a:t>
            </a:r>
            <a:r>
              <a:rPr lang="fr-FR" sz="3200" b="1" dirty="0"/>
              <a:t>Trompes de Fallope</a:t>
            </a:r>
          </a:p>
          <a:p>
            <a:pPr>
              <a:buFontTx/>
              <a:buChar char="-"/>
            </a:pPr>
            <a:r>
              <a:rPr lang="fr-FR" sz="3200" b="1" dirty="0"/>
              <a:t>Utérus</a:t>
            </a:r>
          </a:p>
          <a:p>
            <a:pPr>
              <a:buFontTx/>
              <a:buChar char="-"/>
            </a:pPr>
            <a:r>
              <a:rPr lang="fr-FR" sz="3200" b="1" dirty="0"/>
              <a:t> Ovaires</a:t>
            </a:r>
          </a:p>
          <a:p>
            <a:pPr>
              <a:buFontTx/>
              <a:buChar char="-"/>
            </a:pPr>
            <a:r>
              <a:rPr lang="fr-FR" sz="3200" b="1" dirty="0"/>
              <a:t> Vagin</a:t>
            </a:r>
          </a:p>
          <a:p>
            <a:pPr>
              <a:buFontTx/>
              <a:buChar char="-"/>
            </a:pPr>
            <a:endParaRPr lang="fr-FR" sz="3200" b="1" u="sng" dirty="0"/>
          </a:p>
          <a:p>
            <a:endParaRPr lang="fr-FR" sz="3200" b="1" u="sng" dirty="0"/>
          </a:p>
          <a:p>
            <a:endParaRPr lang="fr-FR" sz="3200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b="1" u="sng" dirty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73224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7890" name="Picture 2" descr="Résultat de recherche d'images pour &quot;organes genitaux externes feminin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548680"/>
            <a:ext cx="3074318" cy="3024336"/>
          </a:xfrm>
          <a:prstGeom prst="rect">
            <a:avLst/>
          </a:prstGeom>
          <a:noFill/>
        </p:spPr>
      </p:pic>
      <p:sp>
        <p:nvSpPr>
          <p:cNvPr id="37893" name="AutoShape 5" descr="Résultat de recherche d'images pour &quot;organes genitaux externes feminin&quot;"/>
          <p:cNvSpPr>
            <a:spLocks noChangeAspect="1" noChangeArrowheads="1"/>
          </p:cNvSpPr>
          <p:nvPr/>
        </p:nvSpPr>
        <p:spPr bwMode="auto">
          <a:xfrm>
            <a:off x="3131840" y="26064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7897" name="Picture 9" descr="https://tpefiv.files.wordpress.com/2015/02/appr-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650779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3"/>
            <a:ext cx="7272807" cy="407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411760" y="5013176"/>
            <a:ext cx="36644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 secondaire</a:t>
            </a:r>
          </a:p>
          <a:p>
            <a:endParaRPr lang="fr-FR" sz="24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moodle.univ-brest.fr/medecine/public/sites/Serveur_2009/Embryologie/Emb_gen/E_gamet/Dgafote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55446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827584" y="4725144"/>
            <a:ext cx="65891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 tertiaire (cavitaire ou </a:t>
            </a:r>
            <a:r>
              <a:rPr lang="fr-FR" sz="3200" b="1" dirty="0" err="1"/>
              <a:t>antral</a:t>
            </a:r>
            <a:r>
              <a:rPr lang="fr-FR" sz="3200" b="1" dirty="0"/>
              <a:t>)</a:t>
            </a:r>
          </a:p>
          <a:p>
            <a:r>
              <a:rPr lang="fr-FR" sz="3200" b="1" dirty="0"/>
              <a:t>                    Ø 10 à 15 mm </a:t>
            </a:r>
          </a:p>
          <a:p>
            <a:r>
              <a:rPr lang="fr-FR" sz="2800" b="1" dirty="0"/>
              <a:t> </a:t>
            </a:r>
            <a:endParaRPr lang="fr-FR" sz="2800" dirty="0"/>
          </a:p>
          <a:p>
            <a:r>
              <a:rPr lang="fr-FR" sz="2800" b="1" dirty="0"/>
              <a:t> </a:t>
            </a:r>
            <a:endParaRPr lang="fr-FR" sz="2800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804248" y="620688"/>
            <a:ext cx="209602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3200" b="1" dirty="0"/>
              <a:t>Ovocyte I Ø 100 µ</a:t>
            </a:r>
          </a:p>
          <a:p>
            <a:endParaRPr lang="fr-FR" sz="3200" b="1" dirty="0"/>
          </a:p>
          <a:p>
            <a:r>
              <a:rPr lang="fr-FR" sz="3200" b="1" dirty="0"/>
              <a:t>Cavités (corps de Call et </a:t>
            </a:r>
            <a:r>
              <a:rPr lang="fr-FR" sz="3200" b="1" dirty="0" err="1"/>
              <a:t>Exner</a:t>
            </a:r>
            <a:r>
              <a:rPr lang="fr-FR" sz="3200" b="1" dirty="0"/>
              <a:t>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851920" y="1268760"/>
            <a:ext cx="2880320" cy="187220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4499992" y="2060848"/>
            <a:ext cx="2376264" cy="50405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5004048" y="2780928"/>
            <a:ext cx="1944216" cy="2880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3"/>
            <a:ext cx="77048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843808" y="5877272"/>
            <a:ext cx="30698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Follicule tertiaire</a:t>
            </a:r>
            <a:endParaRPr lang="fr-FR" sz="2800" dirty="0"/>
          </a:p>
          <a:p>
            <a:r>
              <a:rPr lang="fr-FR" sz="2800" b="1" dirty="0"/>
              <a:t> </a:t>
            </a:r>
            <a:endParaRPr lang="fr-FR" sz="2800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llicule De Graa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 flipV="1">
            <a:off x="989855" y="566936"/>
            <a:ext cx="2880322" cy="48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467544" y="4581128"/>
            <a:ext cx="38884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Follicule de DE GRAAF</a:t>
            </a:r>
            <a:endParaRPr lang="fr-FR" dirty="0"/>
          </a:p>
          <a:p>
            <a:r>
              <a:rPr lang="fr-FR" sz="2800" b="1" dirty="0"/>
              <a:t>Ø18 ou même 20 mm</a:t>
            </a:r>
          </a:p>
          <a:p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508104" y="476672"/>
            <a:ext cx="392392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Ovocyte II</a:t>
            </a:r>
          </a:p>
          <a:p>
            <a:r>
              <a:rPr lang="fr-FR" sz="3200" b="1" dirty="0"/>
              <a:t> Ø120 à 150 µm</a:t>
            </a:r>
          </a:p>
          <a:p>
            <a:r>
              <a:rPr lang="fr-FR" sz="3200" b="1" dirty="0"/>
              <a:t>Zone pellucide</a:t>
            </a:r>
          </a:p>
          <a:p>
            <a:r>
              <a:rPr lang="fr-FR" sz="3200" b="1" dirty="0"/>
              <a:t>Corona </a:t>
            </a:r>
            <a:r>
              <a:rPr lang="fr-FR" sz="3200" b="1" dirty="0" err="1"/>
              <a:t>Radiata</a:t>
            </a:r>
            <a:endParaRPr lang="fr-FR" sz="3200" b="1" dirty="0"/>
          </a:p>
          <a:p>
            <a:r>
              <a:rPr lang="fr-FR" sz="3200" b="1" dirty="0"/>
              <a:t>Cumulus </a:t>
            </a:r>
            <a:r>
              <a:rPr lang="fr-FR" sz="3200" b="1" dirty="0" err="1"/>
              <a:t>oophorus</a:t>
            </a:r>
            <a:endParaRPr lang="fr-FR" sz="3200" b="1" dirty="0"/>
          </a:p>
          <a:p>
            <a:r>
              <a:rPr lang="fr-FR" sz="3200" b="1" dirty="0" err="1"/>
              <a:t>Granulosa</a:t>
            </a:r>
            <a:r>
              <a:rPr lang="fr-FR" sz="3200" b="1" dirty="0"/>
              <a:t> </a:t>
            </a:r>
          </a:p>
          <a:p>
            <a:r>
              <a:rPr lang="fr-FR" sz="3200" b="1" dirty="0"/>
              <a:t>Mb de </a:t>
            </a:r>
            <a:r>
              <a:rPr lang="fr-FR" sz="3200" b="1" dirty="0" err="1"/>
              <a:t>Slavjansky</a:t>
            </a:r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r>
              <a:rPr lang="fr-FR" sz="3200" b="1" dirty="0" err="1"/>
              <a:t>Théque</a:t>
            </a:r>
            <a:r>
              <a:rPr lang="fr-FR" sz="3200" b="1" dirty="0"/>
              <a:t> interne</a:t>
            </a:r>
          </a:p>
          <a:p>
            <a:r>
              <a:rPr lang="fr-FR" sz="3200" b="1" dirty="0" err="1"/>
              <a:t>Théque</a:t>
            </a:r>
            <a:r>
              <a:rPr lang="fr-FR" sz="3200" b="1" dirty="0"/>
              <a:t> externe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1187624" y="2924944"/>
            <a:ext cx="1490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err="1"/>
              <a:t>Antrum</a:t>
            </a:r>
            <a:endParaRPr lang="fr-FR" sz="3200" b="1" dirty="0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2987824" y="692696"/>
            <a:ext cx="2448272" cy="1872208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3347864" y="1844824"/>
            <a:ext cx="2088232" cy="86409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2483768" y="2420888"/>
            <a:ext cx="3024336" cy="576064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3491880" y="2420888"/>
            <a:ext cx="2088232" cy="288032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699792" y="3140968"/>
            <a:ext cx="2880320" cy="86409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1259632" y="3717032"/>
            <a:ext cx="4320480" cy="144016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 flipV="1">
            <a:off x="2339752" y="4149080"/>
            <a:ext cx="3240360" cy="108012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 flipV="1">
            <a:off x="1475656" y="4221088"/>
            <a:ext cx="4032448" cy="144016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SEGMENTATION PREMIERE SEMAINE EMBRYOLOGIE HUMAI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467544" y="5373216"/>
            <a:ext cx="62646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          Follicule de DE GRAAF</a:t>
            </a:r>
            <a:endParaRPr lang="fr-FR" dirty="0"/>
          </a:p>
          <a:p>
            <a:r>
              <a:rPr lang="fr-FR" dirty="0"/>
              <a:t> 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6861" y="743857"/>
            <a:ext cx="5750277" cy="537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987824" y="6525344"/>
            <a:ext cx="3635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Schéma de l’ovogénèse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332656"/>
            <a:ext cx="982858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1.3. L'OVOCYTE ET SES </a:t>
            </a:r>
            <a:r>
              <a:rPr lang="fr-FR" sz="2800" b="1" dirty="0">
                <a:solidFill>
                  <a:srgbClr val="FF0000"/>
                </a:solidFill>
              </a:rPr>
              <a:t>CARACTERISTIQUES  BIOLOGIQUES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FF000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600" b="1" dirty="0">
                <a:latin typeface="+mj-lt"/>
              </a:rPr>
              <a:t> </a:t>
            </a:r>
            <a:r>
              <a:rPr lang="fr-FR" sz="3200" dirty="0"/>
              <a:t>Ovocyte secondaire, bloqué en métaphase II.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De l'ovocyte vers la périphérie, on distingue : </a:t>
            </a:r>
            <a:endParaRPr kumimoji="0" lang="fr-F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a- L'espace péri-vitellin </a:t>
            </a:r>
            <a:b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b- La zone pellucide </a:t>
            </a:r>
            <a:b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c- La Corona </a:t>
            </a:r>
            <a:r>
              <a:rPr kumimoji="0" lang="fr-FR" sz="32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Radiata</a:t>
            </a:r>
            <a:endParaRPr kumimoji="0" lang="fr-F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/>
              <a:t> 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http://mtkmd.accesmad.org/LotusQuickr/accesmad/PageLibrary85256E91005B22FE.nsf/0/951211FA2368ED60C1257D41003C31BB/$FILE/image003.png?OpenElement&amp;14091370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830" y="2673137"/>
            <a:ext cx="5279170" cy="4184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03448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3200" b="1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3200" dirty="0"/>
              <a:t>Cellule sphérique de 150 µm de diamètre, sans activité de synthèse.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200" dirty="0"/>
              <a:t> Matériel nucléaire bloqué en métaphase II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200" dirty="0"/>
              <a:t> En absence de fécondation, l'ovocyte survit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/>
              <a:t> 24 à 48 h.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fr-FR" sz="3200" dirty="0"/>
              <a:t> Fécondabilité de l'ovocyte =  degré de maturation cytoplasmique et nucléaire</a:t>
            </a:r>
            <a:endParaRPr lang="fr-FR" sz="3200" b="1" dirty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La migration </a:t>
            </a:r>
            <a:r>
              <a:rPr lang="fr-FR" sz="3200" dirty="0">
                <a:ea typeface="Times New Roman" pitchFamily="18" charset="0"/>
                <a:cs typeface="Times New Roman" pitchFamily="18" charset="0"/>
              </a:rPr>
              <a:t>de l'ovule dans le tractus génital est </a:t>
            </a:r>
            <a:r>
              <a:rPr lang="fr-FR" sz="32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passive  </a:t>
            </a:r>
            <a:endParaRPr lang="fr-FR" sz="3200" dirty="0">
              <a:solidFill>
                <a:srgbClr val="FF0000"/>
              </a:solidFill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3200" dirty="0">
                <a:ea typeface="Times New Roman" pitchFamily="18" charset="0"/>
                <a:cs typeface="Times New Roman" pitchFamily="18" charset="0"/>
              </a:rPr>
              <a:t> Elle est f</a:t>
            </a: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acilitée par : </a:t>
            </a:r>
            <a:b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Le courant liquidien </a:t>
            </a:r>
            <a:b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fr-FR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- Les mouvements des cils vibratiles de l'épithélium   tubaire. </a:t>
            </a:r>
            <a:endParaRPr kumimoji="0" lang="fr-FR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0"/>
            <a:ext cx="102606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1.4. DIFFERENCES ENTRE GAMETOGENESES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MASCULINE ET FEMININE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 descr="http://moodle.univ-brest.fr/medecine/public/sites/Serveur_2009/Embryologie/Emb_gen/E_gamet/Dgamet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5" cy="460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0"/>
            <a:ext cx="25548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>
                <a:solidFill>
                  <a:srgbClr val="00B050"/>
                </a:solidFill>
              </a:rPr>
              <a:t>Cinétique </a:t>
            </a:r>
            <a:endParaRPr lang="fr-FR" sz="4400" dirty="0">
              <a:solidFill>
                <a:srgbClr val="00B05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16016" y="692696"/>
            <a:ext cx="633670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8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Phase de prolifération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Vie intra-utérine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entre  3 et 7 mois  </a:t>
            </a:r>
            <a:b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Nombre de gamètes fixé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avant la naissance. </a:t>
            </a:r>
            <a:b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Arrêt de la gamétogenèse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à la ménopause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17361" flipH="1" flipV="1">
            <a:off x="558722" y="529297"/>
            <a:ext cx="1499592" cy="11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114508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607894"/>
            <a:ext cx="2424498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Les cellules souches</a:t>
            </a:r>
            <a:r>
              <a:rPr kumimoji="0" lang="fr-FR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quiescentes   et indifférenciées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jusqu‘à la puberté.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Gamétogenèse continue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896448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2627784" y="6309320"/>
            <a:ext cx="48054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Appareil reproducteur féminin </a:t>
            </a:r>
            <a:endParaRPr lang="fr-FR" sz="2800" dirty="0"/>
          </a:p>
          <a:p>
            <a:endParaRPr lang="fr-FR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40" y="0"/>
            <a:ext cx="4846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solidFill>
                  <a:srgbClr val="00B050"/>
                </a:solidFill>
              </a:rPr>
              <a:t>Résultat de la méiose </a:t>
            </a:r>
            <a:endParaRPr lang="fr-FR" sz="4000" dirty="0">
              <a:solidFill>
                <a:srgbClr val="00B050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332656"/>
            <a:ext cx="9144000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01 spermatocyte I                   01 ovocyte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02 spermatocyte II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3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04 spermatides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17361" flipH="1" flipV="1">
            <a:off x="1422819" y="745321"/>
            <a:ext cx="1499592" cy="11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764704"/>
            <a:ext cx="114508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148064" y="3429000"/>
            <a:ext cx="30779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4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01 ovocyte II</a:t>
            </a:r>
          </a:p>
          <a:p>
            <a:endParaRPr lang="fr-FR" sz="4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01 ovotide </a:t>
            </a:r>
            <a:endParaRPr lang="fr-FR" sz="40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1547664" y="3284984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1547664" y="5013176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516216" y="4653136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6516216" y="3284984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23528" y="-592415"/>
            <a:ext cx="22843593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Nombre de gamètes produits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4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100 à 300 millions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000" dirty="0" err="1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spz</a:t>
            </a: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/éjaculat</a:t>
            </a:r>
            <a:r>
              <a:rPr lang="fr-FR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17361" flipH="1" flipV="1">
            <a:off x="990770" y="1681425"/>
            <a:ext cx="1499592" cy="11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12776"/>
            <a:ext cx="114508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44008" y="2780928"/>
            <a:ext cx="47525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350 à 400 ovocytes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durant toute la période  de vie génitale active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9512" y="548680"/>
            <a:ext cx="22843593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br>
              <a:rPr kumimoji="0" lang="fr-FR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40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6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fr-FR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-459432"/>
            <a:ext cx="6370398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Caractéristiques des gamètes</a:t>
            </a:r>
            <a:endParaRPr kumimoji="0" lang="fr-FR" sz="4000" b="1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..</a:t>
            </a:r>
            <a:endParaRPr kumimoji="0" lang="fr-F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17361" flipH="1" flipV="1">
            <a:off x="630730" y="1033353"/>
            <a:ext cx="1499592" cy="11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158417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1916832"/>
            <a:ext cx="83188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petite cellule  </a:t>
            </a:r>
            <a:r>
              <a:rPr lang="fr-FR" sz="400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très différenciée,  </a:t>
            </a: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isolée</a:t>
            </a:r>
            <a:r>
              <a:rPr lang="fr-FR" sz="400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mobile,  pauvre en cytoplasme</a:t>
            </a:r>
            <a:endParaRPr lang="fr-FR" sz="4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5301208"/>
            <a:ext cx="8844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cellule volumineuse,  riche en cytoplasme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4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immobile, entourée d'enveloppes</a:t>
            </a:r>
            <a:endParaRPr lang="fr-FR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876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FF0000"/>
                </a:solidFill>
                <a:latin typeface="+mj-lt"/>
              </a:rPr>
              <a:t>Trompes de Fallope</a:t>
            </a:r>
          </a:p>
          <a:p>
            <a:r>
              <a:rPr lang="fr-FR" sz="3600" dirty="0">
                <a:latin typeface="+mj-lt"/>
              </a:rPr>
              <a:t>•le pavillon</a:t>
            </a:r>
          </a:p>
          <a:p>
            <a:r>
              <a:rPr lang="fr-FR" sz="3600" dirty="0">
                <a:latin typeface="+mj-lt"/>
              </a:rPr>
              <a:t>• l’ampoule</a:t>
            </a:r>
          </a:p>
          <a:p>
            <a:r>
              <a:rPr lang="fr-FR" sz="3600" dirty="0">
                <a:latin typeface="+mj-lt"/>
              </a:rPr>
              <a:t>•  l’isthme</a:t>
            </a:r>
          </a:p>
          <a:p>
            <a:r>
              <a:rPr lang="fr-FR" sz="3600" dirty="0">
                <a:latin typeface="+mj-lt"/>
              </a:rPr>
              <a:t>• la portion interstitielle</a:t>
            </a:r>
          </a:p>
          <a:p>
            <a:r>
              <a:rPr lang="fr-FR" sz="3600" dirty="0">
                <a:latin typeface="+mj-lt"/>
              </a:rPr>
              <a:t> 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10445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276999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Utérus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latin typeface="+mj-lt"/>
              </a:rPr>
              <a:t>- </a:t>
            </a:r>
            <a:r>
              <a:rPr lang="fr-FR" sz="3600" dirty="0">
                <a:latin typeface="+mj-lt"/>
              </a:rPr>
              <a:t>Cavité utérine</a:t>
            </a:r>
            <a:endParaRPr lang="fr-FR" sz="3600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3600" dirty="0">
                <a:latin typeface="+mj-lt"/>
              </a:rPr>
              <a:t> </a:t>
            </a:r>
            <a:r>
              <a:rPr lang="fr-FR" sz="3600" b="1" dirty="0">
                <a:solidFill>
                  <a:srgbClr val="00B050"/>
                </a:solidFill>
                <a:latin typeface="+mj-lt"/>
              </a:rPr>
              <a:t>Paroi utérine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fr-FR" sz="3600" dirty="0">
                <a:latin typeface="+mj-lt"/>
              </a:rPr>
              <a:t> Col utérin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3600" dirty="0">
              <a:latin typeface="+mj-lt"/>
            </a:endParaRPr>
          </a:p>
          <a:p>
            <a:r>
              <a:rPr lang="fr-FR" sz="3600" b="1" dirty="0">
                <a:solidFill>
                  <a:srgbClr val="00B050"/>
                </a:solidFill>
                <a:latin typeface="+mj-lt"/>
              </a:rPr>
              <a:t>La paroi utérine </a:t>
            </a:r>
            <a:r>
              <a:rPr lang="fr-FR" sz="3600" dirty="0">
                <a:latin typeface="+mj-lt"/>
              </a:rPr>
              <a:t>comporte 3 tuniques</a:t>
            </a:r>
            <a:r>
              <a:rPr lang="fr-FR" sz="3600" b="1" dirty="0">
                <a:latin typeface="+mj-lt"/>
              </a:rPr>
              <a:t>:</a:t>
            </a:r>
          </a:p>
          <a:p>
            <a:r>
              <a:rPr lang="fr-FR" sz="3600" b="1" dirty="0">
                <a:latin typeface="+mj-lt"/>
              </a:rPr>
              <a:t>- </a:t>
            </a:r>
            <a:r>
              <a:rPr lang="fr-FR" sz="3600" dirty="0">
                <a:latin typeface="+mj-lt"/>
              </a:rPr>
              <a:t>Muqueuse (</a:t>
            </a:r>
            <a:r>
              <a:rPr lang="fr-FR" sz="3600" b="1" dirty="0">
                <a:solidFill>
                  <a:srgbClr val="00B0F0"/>
                </a:solidFill>
                <a:latin typeface="+mj-lt"/>
              </a:rPr>
              <a:t>endomètre</a:t>
            </a:r>
            <a:r>
              <a:rPr lang="fr-FR" sz="3600" dirty="0">
                <a:latin typeface="+mj-lt"/>
              </a:rPr>
              <a:t>).</a:t>
            </a:r>
          </a:p>
          <a:p>
            <a:r>
              <a:rPr lang="fr-FR" sz="3600" dirty="0">
                <a:latin typeface="+mj-lt"/>
              </a:rPr>
              <a:t>- Musculeuse (</a:t>
            </a:r>
            <a:r>
              <a:rPr lang="fr-FR" sz="3600" dirty="0" err="1">
                <a:latin typeface="+mj-lt"/>
              </a:rPr>
              <a:t>myomètre</a:t>
            </a:r>
            <a:r>
              <a:rPr lang="fr-FR" sz="3600" dirty="0">
                <a:latin typeface="+mj-lt"/>
              </a:rPr>
              <a:t>).</a:t>
            </a:r>
          </a:p>
          <a:p>
            <a:r>
              <a:rPr lang="fr-FR" sz="3600" dirty="0">
                <a:latin typeface="+mj-lt"/>
              </a:rPr>
              <a:t>- Séreuse</a:t>
            </a:r>
          </a:p>
          <a:p>
            <a:r>
              <a:rPr lang="fr-FR" sz="3600" b="1" dirty="0">
                <a:latin typeface="+mj-lt"/>
              </a:rPr>
              <a:t> </a:t>
            </a:r>
            <a:endParaRPr kumimoji="0" lang="fr-FR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Flèche courbée vers la gauche 2"/>
          <p:cNvSpPr/>
          <p:nvPr/>
        </p:nvSpPr>
        <p:spPr>
          <a:xfrm>
            <a:off x="2987824" y="1700808"/>
            <a:ext cx="659512" cy="129614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53144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r>
              <a:rPr lang="fr-FR" sz="3600" b="1" dirty="0">
                <a:latin typeface="+mj-lt"/>
              </a:rPr>
              <a:t> </a:t>
            </a:r>
            <a:r>
              <a:rPr lang="fr-FR" sz="3600" b="1" dirty="0">
                <a:solidFill>
                  <a:srgbClr val="00B0F0"/>
                </a:solidFill>
                <a:latin typeface="+mj-lt"/>
              </a:rPr>
              <a:t>Endomètre</a:t>
            </a:r>
          </a:p>
          <a:p>
            <a:pPr>
              <a:buFontTx/>
              <a:buChar char="-"/>
            </a:pPr>
            <a:r>
              <a:rPr kumimoji="0" lang="fr-FR" sz="3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Couche fonctionnelle</a:t>
            </a:r>
          </a:p>
          <a:p>
            <a:pPr>
              <a:buFontTx/>
              <a:buChar char="-"/>
            </a:pPr>
            <a:endParaRPr lang="fr-FR" sz="3600" dirty="0">
              <a:latin typeface="+mj-lt"/>
              <a:cs typeface="Arial" pitchFamily="34" charset="0"/>
            </a:endParaRPr>
          </a:p>
          <a:p>
            <a:pPr>
              <a:buFontTx/>
              <a:buChar char="-"/>
            </a:pPr>
            <a:endParaRPr kumimoji="0" lang="fr-FR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fr-FR" sz="3600" dirty="0">
                <a:latin typeface="+mj-lt"/>
                <a:cs typeface="Arial" pitchFamily="34" charset="0"/>
              </a:rPr>
              <a:t> Couche basale</a:t>
            </a:r>
          </a:p>
          <a:p>
            <a:r>
              <a:rPr lang="fr-FR" sz="3600" b="1" dirty="0"/>
              <a:t> </a:t>
            </a:r>
          </a:p>
          <a:p>
            <a:pPr>
              <a:buFontTx/>
              <a:buChar char="-"/>
            </a:pPr>
            <a:r>
              <a:rPr lang="fr-FR" sz="3600" dirty="0">
                <a:cs typeface="Arial" pitchFamily="34" charset="0"/>
              </a:rPr>
              <a:t> </a:t>
            </a:r>
            <a:endParaRPr kumimoji="0" lang="fr-FR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716016" y="476672"/>
            <a:ext cx="43150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fr-FR" sz="3200" dirty="0">
                <a:cs typeface="Arial" pitchFamily="34" charset="0"/>
              </a:rPr>
              <a:t>Epithélium prismatique.</a:t>
            </a:r>
          </a:p>
          <a:p>
            <a:r>
              <a:rPr lang="fr-FR" sz="3200" dirty="0">
                <a:cs typeface="Arial" pitchFamily="34" charset="0"/>
              </a:rPr>
              <a:t> Tissu conjonctif lâche</a:t>
            </a:r>
          </a:p>
          <a:p>
            <a:r>
              <a:rPr lang="fr-FR" sz="3200" dirty="0">
                <a:cs typeface="Arial" pitchFamily="34" charset="0"/>
              </a:rPr>
              <a:t>Artérioles </a:t>
            </a:r>
            <a:r>
              <a:rPr lang="fr-FR" sz="3200" dirty="0" err="1">
                <a:cs typeface="Arial" pitchFamily="34" charset="0"/>
              </a:rPr>
              <a:t>spiraléés</a:t>
            </a:r>
            <a:endParaRPr lang="fr-FR" sz="3200" dirty="0">
              <a:cs typeface="Arial" pitchFamily="34" charset="0"/>
            </a:endParaRPr>
          </a:p>
          <a:p>
            <a:r>
              <a:rPr lang="fr-FR" sz="3200" dirty="0">
                <a:cs typeface="Arial" pitchFamily="34" charset="0"/>
              </a:rPr>
              <a:t>Glandes tubuleuses</a:t>
            </a:r>
          </a:p>
          <a:p>
            <a:r>
              <a:rPr lang="fr-FR" sz="3200" dirty="0">
                <a:cs typeface="Arial" pitchFamily="34" charset="0"/>
              </a:rPr>
              <a:t> pelotonnées.</a:t>
            </a:r>
          </a:p>
        </p:txBody>
      </p:sp>
      <p:sp>
        <p:nvSpPr>
          <p:cNvPr id="7" name="Accolade fermante 6"/>
          <p:cNvSpPr/>
          <p:nvPr/>
        </p:nvSpPr>
        <p:spPr>
          <a:xfrm>
            <a:off x="4211960" y="692696"/>
            <a:ext cx="659504" cy="864096"/>
          </a:xfrm>
          <a:prstGeom prst="rightBrac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2915816" y="6309320"/>
            <a:ext cx="3243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Structure de l’utérus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-603448"/>
            <a:ext cx="75608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Vagin</a:t>
            </a:r>
          </a:p>
          <a:p>
            <a:r>
              <a:rPr lang="fr-FR" sz="3600" dirty="0"/>
              <a:t>-M</a:t>
            </a:r>
            <a:r>
              <a:rPr lang="fr-FR" sz="3600" b="1" dirty="0"/>
              <a:t>uqueuse</a:t>
            </a:r>
          </a:p>
          <a:p>
            <a:pPr>
              <a:buFontTx/>
              <a:buChar char="-"/>
            </a:pPr>
            <a:r>
              <a:rPr lang="fr-FR" sz="3600" b="1" dirty="0"/>
              <a:t>Musculeuse </a:t>
            </a:r>
          </a:p>
          <a:p>
            <a:pPr>
              <a:buFontTx/>
              <a:buChar char="-"/>
            </a:pPr>
            <a:r>
              <a:rPr lang="fr-FR" sz="3600" b="1" dirty="0"/>
              <a:t> Adventice (</a:t>
            </a:r>
            <a:r>
              <a:rPr lang="fr-FR" sz="3600" dirty="0"/>
              <a:t>tissu </a:t>
            </a:r>
            <a:r>
              <a:rPr lang="fr-FR" sz="3600" dirty="0" err="1"/>
              <a:t>cellulo</a:t>
            </a:r>
            <a:r>
              <a:rPr lang="fr-FR" sz="3600" dirty="0"/>
              <a:t>-adipeux)</a:t>
            </a:r>
            <a:endParaRPr lang="fr-FR" sz="3600" b="1" dirty="0"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3600" b="1" dirty="0"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8173416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4000" b="1" dirty="0">
                <a:latin typeface="+mj-lt"/>
              </a:rPr>
              <a:t> </a:t>
            </a:r>
            <a:r>
              <a:rPr lang="fr-FR" sz="2800" b="1" dirty="0">
                <a:solidFill>
                  <a:srgbClr val="FF0000"/>
                </a:solidFill>
                <a:latin typeface="+mj-lt"/>
              </a:rPr>
              <a:t>Ovaires</a:t>
            </a:r>
          </a:p>
          <a:p>
            <a:r>
              <a:rPr lang="fr-FR" sz="2800" dirty="0">
                <a:latin typeface="+mj-lt"/>
              </a:rPr>
              <a:t>•Epithélium ovarien, cubique</a:t>
            </a:r>
          </a:p>
          <a:p>
            <a:r>
              <a:rPr lang="fr-FR" sz="2800" dirty="0">
                <a:latin typeface="+mj-lt"/>
              </a:rPr>
              <a:t>•Albuginée ovarienne</a:t>
            </a:r>
          </a:p>
          <a:p>
            <a:r>
              <a:rPr lang="fr-FR" sz="2800" dirty="0">
                <a:latin typeface="+mj-lt"/>
              </a:rPr>
              <a:t>•Région corticale =  follicules ovariens</a:t>
            </a:r>
          </a:p>
          <a:p>
            <a:r>
              <a:rPr lang="fr-FR" sz="2800" dirty="0">
                <a:latin typeface="+mj-lt"/>
              </a:rPr>
              <a:t>•Région médullaire conjonctive et fibreuse,  vascularisée</a:t>
            </a:r>
            <a:endParaRPr lang="fr-FR" sz="2800" b="1" dirty="0">
              <a:latin typeface="+mj-lt"/>
            </a:endParaRPr>
          </a:p>
          <a:p>
            <a:r>
              <a:rPr lang="fr-FR" sz="4000" dirty="0">
                <a:latin typeface="+mj-lt"/>
              </a:rPr>
              <a:t> 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2800" dirty="0"/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fr-FR" sz="28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sng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9144000" cy="374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915816" y="6309320"/>
            <a:ext cx="3193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Structure de l’ovaire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9144000" cy="1200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</a:t>
            </a:r>
            <a:r>
              <a:rPr lang="fr-FR" sz="3200" b="1" dirty="0">
                <a:solidFill>
                  <a:srgbClr val="FF0000"/>
                </a:solidFill>
              </a:rPr>
              <a:t>1</a:t>
            </a:r>
            <a:r>
              <a:rPr lang="fr-FR" sz="2800" b="1" dirty="0">
                <a:solidFill>
                  <a:srgbClr val="FF0000"/>
                </a:solidFill>
              </a:rPr>
              <a:t>.2.. DEROULEMENT DE L’OVOGENESE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               OVOGENESE + FOLLICULOGENESE</a:t>
            </a:r>
          </a:p>
          <a:p>
            <a:endParaRPr lang="fr-FR" sz="2800" b="1" dirty="0"/>
          </a:p>
          <a:p>
            <a:endParaRPr lang="fr-FR" sz="2800" b="1" dirty="0"/>
          </a:p>
          <a:p>
            <a:r>
              <a:rPr lang="fr-FR" sz="2800" b="1" dirty="0">
                <a:solidFill>
                  <a:srgbClr val="00B050"/>
                </a:solidFill>
              </a:rPr>
              <a:t>a. ETAPES DE L’OVOGENESE</a:t>
            </a:r>
            <a:r>
              <a:rPr lang="fr-FR" sz="2800" b="1" dirty="0"/>
              <a:t>   </a:t>
            </a:r>
            <a:r>
              <a:rPr lang="fr-FR" sz="3200" b="1" dirty="0"/>
              <a:t>      </a:t>
            </a:r>
          </a:p>
          <a:p>
            <a:r>
              <a:rPr lang="fr-FR" sz="3200" b="1" dirty="0">
                <a:solidFill>
                  <a:srgbClr val="FF0000"/>
                </a:solidFill>
              </a:rPr>
              <a:t>A. Phase de multiplication</a:t>
            </a:r>
            <a:endParaRPr lang="fr-FR" sz="3200" b="1" dirty="0"/>
          </a:p>
          <a:p>
            <a:endParaRPr lang="fr-FR" sz="3200" b="1" dirty="0"/>
          </a:p>
          <a:p>
            <a:r>
              <a:rPr lang="fr-FR" sz="2800" b="1" dirty="0"/>
              <a:t>OVOGONIES                              </a:t>
            </a:r>
            <a:r>
              <a:rPr lang="fr-FR" sz="2800" b="1" dirty="0" err="1"/>
              <a:t>OVOGONIES</a:t>
            </a:r>
            <a:endParaRPr lang="fr-FR" sz="2800" b="1" dirty="0"/>
          </a:p>
          <a:p>
            <a:r>
              <a:rPr lang="fr-FR" sz="2800" b="1" dirty="0">
                <a:solidFill>
                  <a:srgbClr val="FF0000"/>
                </a:solidFill>
              </a:rPr>
              <a:t>   2n </a:t>
            </a:r>
            <a:r>
              <a:rPr lang="fr-FR" sz="2800" b="1" dirty="0" err="1">
                <a:solidFill>
                  <a:srgbClr val="FF0000"/>
                </a:solidFill>
              </a:rPr>
              <a:t>chr</a:t>
            </a:r>
            <a:r>
              <a:rPr lang="fr-FR" sz="2800" b="1" dirty="0">
                <a:solidFill>
                  <a:srgbClr val="FF0000"/>
                </a:solidFill>
              </a:rPr>
              <a:t>                                          2n </a:t>
            </a:r>
            <a:r>
              <a:rPr lang="fr-FR" sz="2800" b="1" dirty="0" err="1">
                <a:solidFill>
                  <a:srgbClr val="FF0000"/>
                </a:solidFill>
              </a:rPr>
              <a:t>chr</a:t>
            </a:r>
            <a:r>
              <a:rPr lang="fr-FR" sz="2800" b="1" dirty="0"/>
              <a:t> </a:t>
            </a:r>
          </a:p>
          <a:p>
            <a:r>
              <a:rPr lang="fr-FR" sz="2800" b="1" dirty="0"/>
              <a:t>OVOGONIES                              OVOCYTES I</a:t>
            </a:r>
          </a:p>
          <a:p>
            <a:endParaRPr lang="fr-FR" sz="2800" b="1" dirty="0"/>
          </a:p>
          <a:p>
            <a:r>
              <a:rPr lang="fr-FR" sz="2800" b="1" dirty="0"/>
              <a:t> </a:t>
            </a:r>
            <a:r>
              <a:rPr lang="fr-FR" sz="2800" b="1" dirty="0">
                <a:solidFill>
                  <a:srgbClr val="FF0000"/>
                </a:solidFill>
              </a:rPr>
              <a:t>B. Phase d’accroissement</a:t>
            </a:r>
            <a:r>
              <a:rPr lang="fr-FR" sz="2800" b="1" dirty="0"/>
              <a:t>             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800" b="1" dirty="0"/>
              <a:t>OVOCYTES I                                 AUXOCYTES</a:t>
            </a:r>
          </a:p>
          <a:p>
            <a:r>
              <a:rPr lang="fr-FR" sz="2800" b="1" dirty="0">
                <a:solidFill>
                  <a:srgbClr val="FF0000"/>
                </a:solidFill>
              </a:rPr>
              <a:t>       2n </a:t>
            </a:r>
            <a:r>
              <a:rPr lang="fr-FR" sz="2800" b="1" dirty="0" err="1">
                <a:solidFill>
                  <a:srgbClr val="FF0000"/>
                </a:solidFill>
              </a:rPr>
              <a:t>chr</a:t>
            </a:r>
            <a:r>
              <a:rPr lang="fr-FR" sz="2800" b="1" dirty="0">
                <a:solidFill>
                  <a:srgbClr val="FF0000"/>
                </a:solidFill>
              </a:rPr>
              <a:t>                                         2n </a:t>
            </a:r>
            <a:r>
              <a:rPr lang="fr-FR" sz="2800" b="1" dirty="0" err="1">
                <a:solidFill>
                  <a:srgbClr val="FF0000"/>
                </a:solidFill>
              </a:rPr>
              <a:t>chr</a:t>
            </a:r>
            <a:r>
              <a:rPr lang="fr-FR" sz="2800" b="1" dirty="0"/>
              <a:t> </a:t>
            </a: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3200" b="1" dirty="0">
                <a:solidFill>
                  <a:srgbClr val="FF0000"/>
                </a:solidFill>
              </a:rPr>
              <a:t>               </a:t>
            </a:r>
          </a:p>
          <a:p>
            <a:r>
              <a:rPr lang="fr-FR" sz="3200" b="1" dirty="0"/>
              <a:t>                                                                  </a:t>
            </a:r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sz="3200" b="1" dirty="0"/>
          </a:p>
          <a:p>
            <a:endParaRPr lang="fr-FR" dirty="0"/>
          </a:p>
        </p:txBody>
      </p:sp>
      <p:sp>
        <p:nvSpPr>
          <p:cNvPr id="3" name="Flèche droite 2"/>
          <p:cNvSpPr/>
          <p:nvPr/>
        </p:nvSpPr>
        <p:spPr>
          <a:xfrm>
            <a:off x="2771800" y="3429000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2771800" y="5589240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555776" y="1052736"/>
            <a:ext cx="450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    DURANT LA VIE INTRA-UTERINE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843808" y="4293096"/>
            <a:ext cx="978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731</Words>
  <Application>Microsoft Office PowerPoint</Application>
  <PresentationFormat>Affichage à l'écran (4:3)</PresentationFormat>
  <Paragraphs>293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dell</dc:creator>
  <cp:lastModifiedBy>KAYO KIN</cp:lastModifiedBy>
  <cp:revision>70</cp:revision>
  <dcterms:created xsi:type="dcterms:W3CDTF">2012-11-10T07:52:45Z</dcterms:created>
  <dcterms:modified xsi:type="dcterms:W3CDTF">2021-10-30T18:07:22Z</dcterms:modified>
</cp:coreProperties>
</file>