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80" r:id="rId3"/>
    <p:sldId id="259" r:id="rId4"/>
    <p:sldId id="266" r:id="rId5"/>
    <p:sldId id="267" r:id="rId6"/>
    <p:sldId id="268" r:id="rId7"/>
    <p:sldId id="281" r:id="rId8"/>
    <p:sldId id="282" r:id="rId9"/>
    <p:sldId id="269" r:id="rId10"/>
    <p:sldId id="270" r:id="rId11"/>
    <p:sldId id="271" r:id="rId12"/>
    <p:sldId id="272" r:id="rId13"/>
    <p:sldId id="283" r:id="rId14"/>
    <p:sldId id="277" r:id="rId15"/>
    <p:sldId id="278" r:id="rId16"/>
    <p:sldId id="279" r:id="rId17"/>
    <p:sldId id="274" r:id="rId18"/>
    <p:sldId id="261" r:id="rId19"/>
    <p:sldId id="284" r:id="rId20"/>
    <p:sldId id="275" r:id="rId21"/>
    <p:sldId id="264" r:id="rId22"/>
    <p:sldId id="276" r:id="rId23"/>
    <p:sldId id="265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79" autoAdjust="0"/>
  </p:normalViewPr>
  <p:slideViewPr>
    <p:cSldViewPr>
      <p:cViewPr varScale="1">
        <p:scale>
          <a:sx n="60" d="100"/>
          <a:sy n="60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740C602-D888-4E09-9428-83378769A370}" type="datetimeFigureOut">
              <a:rPr lang="fr-FR" smtClean="0"/>
              <a:pPr/>
              <a:t>02/03/2020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3837AD-CFBA-4AA0-93E0-3FAA7C8169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747464"/>
            <a:ext cx="9297738" cy="6801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fr-F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Quelques </a:t>
            </a:r>
            <a:r>
              <a:rPr lang="fr-FR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définitions utiles </a:t>
            </a:r>
          </a:p>
          <a:p>
            <a:r>
              <a:rPr lang="fr-FR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fr-FR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 germe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appelé ainsi tant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que la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forme est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encore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sphérique. </a:t>
            </a:r>
            <a:endParaRPr lang="fr-F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fr-F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embryon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un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organisme en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développement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depuis la première division de l’</a:t>
            </a:r>
            <a:r>
              <a:rPr lang="fr-FR" sz="2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oeuf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fécondé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(zygote) jusqu’au stade où les principaux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organes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sont ébauchés (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fr-FR" sz="28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fr-FR" sz="28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 </a:t>
            </a:r>
          </a:p>
          <a:p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fœtus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possède une symétrie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bilatérale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c’est un organisme en développement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depuis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8ème semaine de grossesse jusqu’à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naissance. </a:t>
            </a:r>
          </a:p>
          <a:p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• Chez l’espèce humaine, l’</a:t>
            </a:r>
            <a:r>
              <a:rPr lang="fr-FR" sz="2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oeuf</a:t>
            </a:r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vierge </a:t>
            </a:r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(</a:t>
            </a:r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gamète </a:t>
            </a:r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féminin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fr-FR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ovocyte II bloqué en métaphase II</a:t>
            </a:r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est </a:t>
            </a: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alécithe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(dépourvu de </a:t>
            </a:r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réserves). 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8924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Deuxième semaine</a:t>
            </a:r>
          </a:p>
          <a:p>
            <a:r>
              <a:rPr lang="fr-FR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Prégastrulation</a:t>
            </a:r>
            <a:r>
              <a:rPr lang="fr-FR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= disque embryonnaire didermique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95936" y="2708920"/>
            <a:ext cx="914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932040" y="2708920"/>
            <a:ext cx="914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796136" y="2708920"/>
            <a:ext cx="914400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Organigramme : Connecteur 8"/>
          <p:cNvSpPr/>
          <p:nvPr/>
        </p:nvSpPr>
        <p:spPr>
          <a:xfrm>
            <a:off x="3923928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Organigramme : Connecteur 9"/>
          <p:cNvSpPr/>
          <p:nvPr/>
        </p:nvSpPr>
        <p:spPr>
          <a:xfrm>
            <a:off x="4355976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Connecteur 10"/>
          <p:cNvSpPr/>
          <p:nvPr/>
        </p:nvSpPr>
        <p:spPr>
          <a:xfrm>
            <a:off x="4860032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Connecteur 11"/>
          <p:cNvSpPr/>
          <p:nvPr/>
        </p:nvSpPr>
        <p:spPr>
          <a:xfrm>
            <a:off x="5292080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Organigramme : Connecteur 12"/>
          <p:cNvSpPr/>
          <p:nvPr/>
        </p:nvSpPr>
        <p:spPr>
          <a:xfrm>
            <a:off x="5724128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Organigramme : Connecteur 13"/>
          <p:cNvSpPr/>
          <p:nvPr/>
        </p:nvSpPr>
        <p:spPr>
          <a:xfrm>
            <a:off x="6156176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Connecteur 14"/>
          <p:cNvSpPr/>
          <p:nvPr/>
        </p:nvSpPr>
        <p:spPr>
          <a:xfrm>
            <a:off x="6588224" y="39330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784887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fr-FR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Troisième semaine</a:t>
            </a:r>
          </a:p>
          <a:p>
            <a:r>
              <a:rPr lang="fr-FR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GASTRULATION= DISQUE EMBRYONNAIRE TRI DERMIQUE </a:t>
            </a:r>
          </a:p>
          <a:p>
            <a:endParaRPr lang="fr-FR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ectophylle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Troisième feuillet :      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le   mésoblaste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entophylle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Ectophylle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=  Ectoblaste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Mésoblaste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Entophylle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=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Entoblaste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Trois </a:t>
            </a:r>
            <a:r>
              <a:rPr lang="fr-FR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feuillets </a:t>
            </a: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fondamentaux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:     ébauches des organes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et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systèmes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qui vont permettre à l'organisme humain de fonctionner normalement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675456"/>
            <a:ext cx="7560840" cy="1551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  <a:endParaRPr lang="fr-FR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Quatrième semaine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Devenir des trois feuillets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Ectoblaste                         système nerveux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Mésoblaste                        chorde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Entoblaste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Tube digestif       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2627784" y="14847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2771800" y="31409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2771800" y="227687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7560840" cy="14157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ECTOBLASTE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plaque neurale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Tube neural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ébauche  du système nerveux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lèche droite 2"/>
          <p:cNvSpPr/>
          <p:nvPr/>
        </p:nvSpPr>
        <p:spPr>
          <a:xfrm rot="5400000">
            <a:off x="3758760" y="2514048"/>
            <a:ext cx="97840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5400000">
            <a:off x="3830768" y="3882200"/>
            <a:ext cx="97840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droite 7"/>
          <p:cNvSpPr/>
          <p:nvPr/>
        </p:nvSpPr>
        <p:spPr>
          <a:xfrm rot="5400000">
            <a:off x="3758760" y="5106336"/>
            <a:ext cx="978408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0" y="3068960"/>
            <a:ext cx="27724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NEURULATION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2881528" y="1484784"/>
            <a:ext cx="106296" cy="4896544"/>
          </a:xfrm>
          <a:prstGeom prst="leftBrac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8460432" cy="17235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M. chordal          M. latéral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chorde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-643384" y="3459810"/>
            <a:ext cx="375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METAMERISATION</a:t>
            </a:r>
            <a:endParaRPr lang="fr-FR" sz="2800" dirty="0"/>
          </a:p>
        </p:txBody>
      </p:sp>
      <p:sp>
        <p:nvSpPr>
          <p:cNvPr id="7" name="Accolade ouvrante 6"/>
          <p:cNvSpPr/>
          <p:nvPr/>
        </p:nvSpPr>
        <p:spPr>
          <a:xfrm>
            <a:off x="2339752" y="1556792"/>
            <a:ext cx="106296" cy="4896544"/>
          </a:xfrm>
          <a:prstGeom prst="leftBrac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3275856" y="836712"/>
            <a:ext cx="136815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5652120" y="2492896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Arial Black" pitchFamily="34" charset="0"/>
              </a:rPr>
              <a:t>M. Para axial</a:t>
            </a:r>
          </a:p>
          <a:p>
            <a:endParaRPr lang="fr-FR" b="1" dirty="0" smtClean="0">
              <a:latin typeface="Arial Black" pitchFamily="34" charset="0"/>
            </a:endParaRPr>
          </a:p>
          <a:p>
            <a:endParaRPr lang="fr-FR" b="1" dirty="0" smtClean="0">
              <a:latin typeface="Arial Black" pitchFamily="34" charset="0"/>
            </a:endParaRPr>
          </a:p>
          <a:p>
            <a:r>
              <a:rPr lang="fr-FR" b="1" dirty="0" smtClean="0">
                <a:latin typeface="Arial Black" pitchFamily="34" charset="0"/>
              </a:rPr>
              <a:t>M. Intermédiaire</a:t>
            </a:r>
          </a:p>
          <a:p>
            <a:endParaRPr lang="fr-FR" b="1" dirty="0" smtClean="0">
              <a:latin typeface="Arial Black" pitchFamily="34" charset="0"/>
            </a:endParaRPr>
          </a:p>
          <a:p>
            <a:r>
              <a:rPr lang="fr-FR" b="1" dirty="0" smtClean="0">
                <a:latin typeface="Arial Black" pitchFamily="34" charset="0"/>
              </a:rPr>
              <a:t>M. latéral</a:t>
            </a:r>
            <a:endParaRPr lang="fr-FR" b="1" dirty="0">
              <a:latin typeface="Arial Black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347864" y="332656"/>
            <a:ext cx="31928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MESOBLASTE    </a:t>
            </a: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5364088" y="836712"/>
            <a:ext cx="936104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3563888" y="1772816"/>
            <a:ext cx="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0"/>
            <a:ext cx="8460432" cy="1594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marL="2154238" indent="-2154238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0" y="3068960"/>
            <a:ext cx="29161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EBAUCHE DU</a:t>
            </a:r>
          </a:p>
          <a:p>
            <a:r>
              <a:rPr lang="fr-F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TUBE DIGESTIF</a:t>
            </a:r>
            <a:endParaRPr lang="fr-FR" sz="2800" dirty="0">
              <a:solidFill>
                <a:srgbClr val="FFFF00"/>
              </a:solidFill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2699792" y="1484784"/>
            <a:ext cx="106296" cy="4896544"/>
          </a:xfrm>
          <a:prstGeom prst="leftBrac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877888" indent="-1733550" algn="ctr"/>
            <a:r>
              <a:rPr lang="fr-FR" dirty="0" smtClean="0"/>
              <a:t>  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H="1">
            <a:off x="4644008" y="1268760"/>
            <a:ext cx="360040" cy="14401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6156176" y="1484784"/>
            <a:ext cx="423664" cy="4956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411760" y="2852936"/>
            <a:ext cx="7042312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Tube digestif primitif            </a:t>
            </a:r>
            <a:r>
              <a:rPr lang="fr-FR" sz="2400" dirty="0" smtClean="0"/>
              <a:t>Vésicule ombilicale</a:t>
            </a:r>
          </a:p>
          <a:p>
            <a:endParaRPr lang="fr-FR" sz="2400" dirty="0" smtClean="0"/>
          </a:p>
          <a:p>
            <a:r>
              <a:rPr lang="fr-FR" sz="2400" dirty="0" smtClean="0"/>
              <a:t>                                                         +</a:t>
            </a:r>
          </a:p>
          <a:p>
            <a:r>
              <a:rPr lang="fr-FR" sz="2400" dirty="0" smtClean="0"/>
              <a:t>                                                   Canal vitellin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                                       </a:t>
            </a:r>
            <a:r>
              <a:rPr lang="fr-FR" sz="2400" b="1" dirty="0" smtClean="0"/>
              <a:t>CORDON OMBILICAL</a:t>
            </a:r>
          </a:p>
          <a:p>
            <a:endParaRPr lang="fr-FR" sz="2400" b="1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9" name="Accolade fermante 18"/>
          <p:cNvSpPr/>
          <p:nvPr/>
        </p:nvSpPr>
        <p:spPr>
          <a:xfrm rot="5400000">
            <a:off x="6812450" y="3346072"/>
            <a:ext cx="1331640" cy="2550753"/>
          </a:xfrm>
          <a:prstGeom prst="rightBrace">
            <a:avLst>
              <a:gd name="adj1" fmla="val 8333"/>
              <a:gd name="adj2" fmla="val 4516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4427984" y="836712"/>
            <a:ext cx="30106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ENTOBLASTE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20621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                        </a:t>
            </a:r>
            <a:endParaRPr lang="fr-FR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marL="2960688" indent="-2960688"/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</a:t>
            </a:r>
          </a:p>
          <a:p>
            <a:pPr marL="2960688" indent="-2960688"/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P. LONGITUDINALE</a:t>
            </a: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960688" indent="-2960688"/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154238" indent="-2154238"/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</a:t>
            </a: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sz="2800" dirty="0">
              <a:latin typeface="Arial" pitchFamily="34" charset="0"/>
              <a:cs typeface="Arial" pitchFamily="34" charset="0"/>
            </a:endParaRPr>
          </a:p>
          <a:p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endParaRPr lang="fr-FR" dirty="0"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ccolade ouvrante 6"/>
          <p:cNvSpPr/>
          <p:nvPr/>
        </p:nvSpPr>
        <p:spPr>
          <a:xfrm>
            <a:off x="2699792" y="1484784"/>
            <a:ext cx="106296" cy="4896544"/>
          </a:xfrm>
          <a:prstGeom prst="leftBrace">
            <a:avLst/>
          </a:prstGeom>
          <a:solidFill>
            <a:schemeClr val="bg1"/>
          </a:solidFill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877888" indent="-1733550" algn="ctr"/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 rot="16200000">
            <a:off x="-1918607" y="2314143"/>
            <a:ext cx="59517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FF00"/>
                </a:solidFill>
              </a:rPr>
              <a:t>DELIMITATION DE L’EMBRYON</a:t>
            </a:r>
          </a:p>
          <a:p>
            <a:r>
              <a:rPr lang="fr-FR" sz="2400" b="1" dirty="0" smtClean="0">
                <a:solidFill>
                  <a:srgbClr val="FFFF00"/>
                </a:solidFill>
              </a:rPr>
              <a:t>PLICATURE</a:t>
            </a:r>
            <a:r>
              <a:rPr lang="fr-FR" sz="2800" dirty="0" smtClean="0">
                <a:solidFill>
                  <a:srgbClr val="FFFF00"/>
                </a:solidFill>
              </a:rPr>
              <a:t>                                        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                                </a:t>
            </a:r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236296" y="3356992"/>
            <a:ext cx="136608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EMBRYON</a:t>
            </a:r>
          </a:p>
          <a:p>
            <a:endParaRPr lang="fr-FR" dirty="0" smtClean="0"/>
          </a:p>
          <a:p>
            <a:r>
              <a:rPr lang="fr-FR" dirty="0" smtClean="0"/>
              <a:t>        +</a:t>
            </a:r>
          </a:p>
          <a:p>
            <a:endParaRPr lang="fr-FR" dirty="0" smtClean="0"/>
          </a:p>
          <a:p>
            <a:r>
              <a:rPr lang="fr-FR" dirty="0" smtClean="0"/>
              <a:t>ANNEXES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843808" y="4437112"/>
            <a:ext cx="3193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P. TANSVERSALE</a:t>
            </a:r>
            <a:endParaRPr lang="fr-F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470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la  </a:t>
            </a:r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fr-FR" sz="36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ème </a:t>
            </a:r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semaine  à </a:t>
            </a:r>
            <a:r>
              <a:rPr lang="fr-F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fr-FR" sz="3600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semaine </a:t>
            </a:r>
            <a:endParaRPr lang="fr-FR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581400" indent="-3581400"/>
            <a:r>
              <a:rPr lang="fr-FR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ORGANOGENÈSE =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développement  des organes à    partir des ébauches</a:t>
            </a:r>
          </a:p>
          <a:p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</a:t>
            </a:r>
          </a:p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endParaRPr lang="fr-FR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315416"/>
            <a:ext cx="8704627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Grandes </a:t>
            </a:r>
            <a:r>
              <a:rPr lang="fr-FR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étapes du développement </a:t>
            </a:r>
            <a:r>
              <a:rPr lang="fr-F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embryonnaire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FF00"/>
                </a:solidFill>
              </a:rPr>
              <a:t>Pré-morphogenèse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Elle se déroule au cours de la première semaine du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développement embryonnaire: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la fécondation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la segmentation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la formation du </a:t>
            </a:r>
            <a:r>
              <a:rPr lang="fr-FR" sz="2800" dirty="0" err="1" smtClean="0">
                <a:solidFill>
                  <a:schemeClr val="bg1"/>
                </a:solidFill>
              </a:rPr>
              <a:t>blastocyste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800" b="1" dirty="0" smtClean="0">
                <a:solidFill>
                  <a:srgbClr val="FFFF00"/>
                </a:solidFill>
              </a:rPr>
              <a:t>  Morphogenèse primordiale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Elle s’effectue pendant la 2</a:t>
            </a:r>
            <a:r>
              <a:rPr lang="fr-FR" sz="2800" baseline="30000" dirty="0" smtClean="0">
                <a:solidFill>
                  <a:schemeClr val="bg1"/>
                </a:solidFill>
              </a:rPr>
              <a:t>ème</a:t>
            </a:r>
            <a:r>
              <a:rPr lang="fr-FR" sz="2800" dirty="0" smtClean="0">
                <a:solidFill>
                  <a:schemeClr val="bg1"/>
                </a:solidFill>
              </a:rPr>
              <a:t>  semaine du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développement embryonnaire. :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la pré-gastrulation: transformation du bouton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embryonnaire en un germe didermique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8164415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sz="2800" b="1" dirty="0" smtClean="0">
                <a:solidFill>
                  <a:srgbClr val="FFFF00"/>
                </a:solidFill>
              </a:rPr>
              <a:t>Morphogenèse primaire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Elle s’effectue pendant la 3</a:t>
            </a:r>
            <a:r>
              <a:rPr lang="fr-FR" sz="2800" baseline="30000" dirty="0" smtClean="0">
                <a:solidFill>
                  <a:schemeClr val="bg1"/>
                </a:solidFill>
              </a:rPr>
              <a:t>ème</a:t>
            </a:r>
            <a:r>
              <a:rPr lang="fr-FR" sz="2800" dirty="0" smtClean="0">
                <a:solidFill>
                  <a:schemeClr val="bg1"/>
                </a:solidFill>
              </a:rPr>
              <a:t>  semaine du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développement embryonnaire. :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La gastrulation: transformation du germe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didermique en germe  tri dermique</a:t>
            </a:r>
          </a:p>
          <a:p>
            <a:endParaRPr lang="fr-FR" sz="2800" b="1" dirty="0" smtClean="0">
              <a:solidFill>
                <a:srgbClr val="FFFF00"/>
              </a:solidFill>
            </a:endParaRPr>
          </a:p>
          <a:p>
            <a:r>
              <a:rPr lang="fr-FR" sz="2800" b="1" dirty="0" smtClean="0">
                <a:solidFill>
                  <a:srgbClr val="FFFF00"/>
                </a:solidFill>
              </a:rPr>
              <a:t>Morphogenèse secondaire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Elle correspond à la 4ème semaine de la grossesse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(20ème -29ème jours).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La </a:t>
            </a:r>
            <a:r>
              <a:rPr lang="fr-FR" sz="2800" dirty="0" err="1" smtClean="0">
                <a:solidFill>
                  <a:schemeClr val="bg1"/>
                </a:solidFill>
              </a:rPr>
              <a:t>neurulation</a:t>
            </a:r>
            <a:r>
              <a:rPr lang="fr-FR" sz="2800" dirty="0" smtClean="0">
                <a:solidFill>
                  <a:schemeClr val="bg1"/>
                </a:solidFill>
              </a:rPr>
              <a:t>:  mise en place de la première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ébauche du système nerveux.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666429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  <a:p>
            <a:r>
              <a:rPr lang="fr-FR" sz="2800" dirty="0" smtClean="0"/>
              <a:t>                             </a:t>
            </a:r>
            <a:r>
              <a:rPr lang="fr-FR" sz="2800" dirty="0" smtClean="0">
                <a:solidFill>
                  <a:srgbClr val="FF0000"/>
                </a:solidFill>
              </a:rPr>
              <a:t>Coupes </a:t>
            </a:r>
            <a:r>
              <a:rPr lang="fr-FR" sz="2800" dirty="0">
                <a:solidFill>
                  <a:srgbClr val="FF0000"/>
                </a:solidFill>
              </a:rPr>
              <a:t>utilisées en embryologie </a:t>
            </a:r>
          </a:p>
          <a:p>
            <a:r>
              <a:rPr lang="fr-FR" sz="2800" b="1" dirty="0" smtClean="0">
                <a:solidFill>
                  <a:srgbClr val="FFFF00"/>
                </a:solidFill>
              </a:rPr>
              <a:t>Chez </a:t>
            </a:r>
            <a:r>
              <a:rPr lang="fr-FR" sz="2800" b="1" dirty="0">
                <a:solidFill>
                  <a:srgbClr val="FFFF00"/>
                </a:solidFill>
              </a:rPr>
              <a:t>l’embryon </a:t>
            </a:r>
          </a:p>
          <a:p>
            <a:endParaRPr lang="fr-FR" sz="2800" b="1" dirty="0" smtClean="0">
              <a:solidFill>
                <a:srgbClr val="C00000"/>
              </a:solidFill>
            </a:endParaRPr>
          </a:p>
          <a:p>
            <a:r>
              <a:rPr lang="fr-FR" sz="2800" b="1" dirty="0" smtClean="0"/>
              <a:t>Coupes </a:t>
            </a:r>
            <a:r>
              <a:rPr lang="fr-FR" sz="2800" b="1" dirty="0"/>
              <a:t>longitudinales </a:t>
            </a:r>
            <a:r>
              <a:rPr lang="fr-FR" sz="2800" b="1" dirty="0">
                <a:solidFill>
                  <a:schemeClr val="bg1"/>
                </a:solidFill>
              </a:rPr>
              <a:t>: elles sont de 02 types à savoir </a:t>
            </a:r>
            <a:r>
              <a:rPr lang="fr-FR" sz="28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coupe </a:t>
            </a:r>
            <a:r>
              <a:rPr lang="fr-FR" sz="2800" b="1" dirty="0">
                <a:solidFill>
                  <a:srgbClr val="FF0000"/>
                </a:solidFill>
              </a:rPr>
              <a:t>sagittale (médiane)</a:t>
            </a:r>
            <a:r>
              <a:rPr lang="fr-FR" sz="2800" b="1" dirty="0">
                <a:solidFill>
                  <a:srgbClr val="00B050"/>
                </a:solidFill>
              </a:rPr>
              <a:t> </a:t>
            </a:r>
            <a:r>
              <a:rPr lang="fr-FR" sz="2800" b="1" dirty="0">
                <a:solidFill>
                  <a:schemeClr val="bg1"/>
                </a:solidFill>
              </a:rPr>
              <a:t>: elle passe </a:t>
            </a:r>
            <a:r>
              <a:rPr lang="fr-FR" sz="2800" b="1" dirty="0" err="1" smtClean="0">
                <a:solidFill>
                  <a:schemeClr val="bg1"/>
                </a:solidFill>
              </a:rPr>
              <a:t>obli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>
                <a:solidFill>
                  <a:schemeClr val="bg1"/>
                </a:solidFill>
              </a:rPr>
              <a:t>par </a:t>
            </a:r>
            <a:r>
              <a:rPr lang="fr-FR" sz="2800" b="1" dirty="0" smtClean="0">
                <a:solidFill>
                  <a:schemeClr val="bg1"/>
                </a:solidFill>
              </a:rPr>
              <a:t>l’axe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>
                <a:solidFill>
                  <a:schemeClr val="bg1"/>
                </a:solidFill>
              </a:rPr>
              <a:t>de symétrie de l’embryon donnant ainsi </a:t>
            </a:r>
            <a:r>
              <a:rPr lang="fr-FR" sz="2800" b="1" dirty="0" smtClean="0">
                <a:solidFill>
                  <a:schemeClr val="bg1"/>
                </a:solidFill>
              </a:rPr>
              <a:t>02 parties égales.</a:t>
            </a:r>
          </a:p>
          <a:p>
            <a:r>
              <a:rPr lang="fr-FR" sz="2800" b="1" dirty="0" smtClean="0">
                <a:solidFill>
                  <a:srgbClr val="FF0000"/>
                </a:solidFill>
              </a:rPr>
              <a:t> coupe par-sagittale</a:t>
            </a:r>
            <a:r>
              <a:rPr lang="fr-FR" sz="2800" b="1" dirty="0" smtClean="0">
                <a:solidFill>
                  <a:schemeClr val="bg1"/>
                </a:solidFill>
              </a:rPr>
              <a:t>: </a:t>
            </a:r>
            <a:r>
              <a:rPr lang="fr-FR" sz="2800" b="1" dirty="0">
                <a:solidFill>
                  <a:schemeClr val="bg1"/>
                </a:solidFill>
              </a:rPr>
              <a:t>elle est </a:t>
            </a:r>
            <a:r>
              <a:rPr lang="fr-FR" sz="2800" b="1" dirty="0" smtClean="0">
                <a:solidFill>
                  <a:schemeClr val="bg1"/>
                </a:solidFill>
              </a:rPr>
              <a:t>parallèle  </a:t>
            </a:r>
            <a:r>
              <a:rPr lang="fr-FR" sz="2800" b="1" dirty="0">
                <a:solidFill>
                  <a:schemeClr val="bg1"/>
                </a:solidFill>
              </a:rPr>
              <a:t>au plan de </a:t>
            </a:r>
            <a:r>
              <a:rPr lang="fr-FR" sz="2800" b="1" dirty="0" smtClean="0">
                <a:solidFill>
                  <a:schemeClr val="bg1"/>
                </a:solidFill>
              </a:rPr>
              <a:t>coupe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>
                <a:solidFill>
                  <a:schemeClr val="bg1"/>
                </a:solidFill>
              </a:rPr>
              <a:t>sagittal. </a:t>
            </a:r>
          </a:p>
          <a:p>
            <a:r>
              <a:rPr lang="fr-FR" sz="2800" b="1" dirty="0"/>
              <a:t>Coupes transversales </a:t>
            </a:r>
            <a:r>
              <a:rPr lang="fr-FR" sz="2800" b="1" dirty="0">
                <a:solidFill>
                  <a:schemeClr val="bg1"/>
                </a:solidFill>
              </a:rPr>
              <a:t>: elles peuvent passer par </a:t>
            </a:r>
            <a:r>
              <a:rPr lang="fr-FR" sz="2800" b="1" dirty="0" smtClean="0">
                <a:solidFill>
                  <a:schemeClr val="bg1"/>
                </a:solidFill>
              </a:rPr>
              <a:t>n’importe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>
                <a:solidFill>
                  <a:schemeClr val="bg1"/>
                </a:solidFill>
              </a:rPr>
              <a:t>quelle région de </a:t>
            </a:r>
            <a:r>
              <a:rPr lang="fr-FR" sz="2800" b="1" dirty="0" smtClean="0">
                <a:solidFill>
                  <a:schemeClr val="bg1"/>
                </a:solidFill>
              </a:rPr>
              <a:t>l’embryon restant </a:t>
            </a:r>
            <a:r>
              <a:rPr lang="fr-FR" sz="2800" b="1" dirty="0" err="1" smtClean="0">
                <a:solidFill>
                  <a:schemeClr val="bg1"/>
                </a:solidFill>
              </a:rPr>
              <a:t>perpendiculairs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au </a:t>
            </a:r>
            <a:r>
              <a:rPr lang="fr-FR" sz="2800" b="1" dirty="0">
                <a:solidFill>
                  <a:schemeClr val="bg1"/>
                </a:solidFill>
              </a:rPr>
              <a:t>plan longitudinal. </a:t>
            </a:r>
          </a:p>
          <a:p>
            <a:endParaRPr lang="fr-FR" sz="2800" b="1" dirty="0" smtClean="0">
              <a:solidFill>
                <a:srgbClr val="FFFF00"/>
              </a:solidFill>
            </a:endParaRPr>
          </a:p>
          <a:p>
            <a:r>
              <a:rPr lang="fr-FR" sz="2800" b="1" dirty="0" smtClean="0">
                <a:solidFill>
                  <a:srgbClr val="FFFF00"/>
                </a:solidFill>
              </a:rPr>
              <a:t>Chez </a:t>
            </a:r>
            <a:r>
              <a:rPr lang="fr-FR" sz="2800" b="1" dirty="0">
                <a:solidFill>
                  <a:srgbClr val="FFFF00"/>
                </a:solidFill>
              </a:rPr>
              <a:t>le </a:t>
            </a:r>
            <a:r>
              <a:rPr lang="fr-FR" sz="2800" b="1" dirty="0" smtClean="0">
                <a:solidFill>
                  <a:srgbClr val="FFFF00"/>
                </a:solidFill>
              </a:rPr>
              <a:t>fœtus </a:t>
            </a:r>
            <a:r>
              <a:rPr lang="fr-FR" sz="2800" b="1" dirty="0">
                <a:solidFill>
                  <a:schemeClr val="bg1"/>
                </a:solidFill>
              </a:rPr>
              <a:t>la symétrie bilatérale est </a:t>
            </a:r>
            <a:r>
              <a:rPr lang="fr-FR" sz="2800" b="1" dirty="0" smtClean="0">
                <a:solidFill>
                  <a:schemeClr val="bg1"/>
                </a:solidFill>
              </a:rPr>
              <a:t>acquise donc </a:t>
            </a:r>
          </a:p>
          <a:p>
            <a:r>
              <a:rPr lang="fr-FR" sz="2800" b="1" dirty="0" smtClean="0">
                <a:solidFill>
                  <a:schemeClr val="bg1"/>
                </a:solidFill>
              </a:rPr>
              <a:t>les plans  </a:t>
            </a:r>
            <a:r>
              <a:rPr lang="fr-FR" sz="2800" b="1" dirty="0">
                <a:solidFill>
                  <a:schemeClr val="bg1"/>
                </a:solidFill>
              </a:rPr>
              <a:t>de coupes sont de l’adulte 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-315416"/>
            <a:ext cx="923041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• </a:t>
            </a:r>
            <a:r>
              <a:rPr lang="fr-FR" sz="2800" b="1" dirty="0" smtClean="0">
                <a:solidFill>
                  <a:srgbClr val="FFFF00"/>
                </a:solidFill>
              </a:rPr>
              <a:t>Morphogenèse définitive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Elle s’observe à partir de la 5ème semaine de la grossesse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solidFill>
                  <a:schemeClr val="bg1"/>
                </a:solidFill>
              </a:rPr>
              <a:t> L’</a:t>
            </a:r>
            <a:r>
              <a:rPr lang="fr-FR" sz="2800" dirty="0" err="1" smtClean="0">
                <a:solidFill>
                  <a:schemeClr val="bg1"/>
                </a:solidFill>
              </a:rPr>
              <a:t>organogènèse</a:t>
            </a:r>
            <a:r>
              <a:rPr lang="fr-FR" sz="2800" dirty="0" smtClean="0">
                <a:solidFill>
                  <a:schemeClr val="bg1"/>
                </a:solidFill>
              </a:rPr>
              <a:t>: au cours de laquelle s’ébauchent les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différents organes.</a:t>
            </a:r>
            <a:endParaRPr lang="fr-FR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La </a:t>
            </a:r>
            <a:r>
              <a:rPr lang="fr-FR" sz="3200" b="1" dirty="0">
                <a:solidFill>
                  <a:srgbClr val="FF0000"/>
                </a:solidFill>
              </a:rPr>
              <a:t>période embryonnaire 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>mise </a:t>
            </a:r>
            <a:r>
              <a:rPr lang="fr-FR" sz="3200" dirty="0"/>
              <a:t>en place des ébauches des </a:t>
            </a:r>
            <a:r>
              <a:rPr lang="fr-FR" sz="3200" dirty="0" smtClean="0"/>
              <a:t>organes</a:t>
            </a:r>
            <a:r>
              <a:rPr lang="fr-FR" sz="3200" dirty="0"/>
              <a:t>.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552" y="314096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La </a:t>
            </a:r>
            <a:r>
              <a:rPr lang="fr-FR" sz="3200" b="1" dirty="0">
                <a:solidFill>
                  <a:srgbClr val="FF0000"/>
                </a:solidFill>
              </a:rPr>
              <a:t>période fœtale 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C'est la formation des organes à partir des </a:t>
            </a:r>
            <a:r>
              <a:rPr lang="fr-FR" sz="3200" dirty="0" smtClean="0"/>
              <a:t>ébauches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48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b="1" dirty="0" smtClean="0"/>
              <a:t> </a:t>
            </a:r>
            <a:r>
              <a:rPr lang="fr-FR" sz="2400" b="1" dirty="0" err="1" smtClean="0"/>
              <a:t>Catala</a:t>
            </a:r>
            <a:r>
              <a:rPr lang="fr-FR" sz="2400" b="1" dirty="0" smtClean="0"/>
              <a:t> </a:t>
            </a:r>
            <a:r>
              <a:rPr lang="fr-FR" sz="2400" b="1" dirty="0"/>
              <a:t>M. Embryologie, développement précoce chez l’humain. Ed Masson, 3ème édition, 2006.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Dollander</a:t>
            </a:r>
            <a:r>
              <a:rPr lang="fr-FR" sz="2400" b="1" dirty="0" smtClean="0"/>
              <a:t> </a:t>
            </a:r>
            <a:r>
              <a:rPr lang="fr-FR" sz="2400" b="1" dirty="0"/>
              <a:t>A. Eléments d’embryologie. Ed Flammarion, 4ème édition, 1979.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Encha</a:t>
            </a:r>
            <a:r>
              <a:rPr lang="fr-FR" sz="2400" b="1" dirty="0" smtClean="0"/>
              <a:t>-</a:t>
            </a:r>
            <a:r>
              <a:rPr lang="fr-FR" sz="2400" b="1" dirty="0" err="1" smtClean="0"/>
              <a:t>Razavi</a:t>
            </a:r>
            <a:r>
              <a:rPr lang="fr-FR" sz="2400" b="1" dirty="0" smtClean="0"/>
              <a:t> </a:t>
            </a:r>
            <a:r>
              <a:rPr lang="fr-FR" sz="2400" b="1" dirty="0"/>
              <a:t>F, Escudier E. Embryologie humaine, de la molécule à la clinique. Ed Masson, 2ème édition, Paris, 2001.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Houillon</a:t>
            </a:r>
            <a:r>
              <a:rPr lang="fr-FR" sz="2400" b="1" dirty="0" smtClean="0"/>
              <a:t> </a:t>
            </a:r>
            <a:r>
              <a:rPr lang="fr-FR" sz="2400" b="1" dirty="0"/>
              <a:t>H. Embryologie. Ed Hermann, 1967.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Larsen </a:t>
            </a:r>
            <a:r>
              <a:rPr lang="fr-FR" sz="2400" b="1" dirty="0"/>
              <a:t>WJ. Embryologie humaine. Ed De Boeck, 2ème édition, 2003. </a:t>
            </a:r>
          </a:p>
          <a:p>
            <a:pPr>
              <a:buFont typeface="Wingdings" pitchFamily="2" charset="2"/>
              <a:buChar char="Ø"/>
            </a:pPr>
            <a:r>
              <a:rPr lang="fr-FR" sz="2400" b="1" dirty="0" smtClean="0"/>
              <a:t> </a:t>
            </a:r>
            <a:r>
              <a:rPr lang="fr-FR" sz="2400" b="1" dirty="0" err="1" smtClean="0"/>
              <a:t>Pansky</a:t>
            </a:r>
            <a:r>
              <a:rPr lang="fr-FR" sz="2400" b="1" dirty="0" smtClean="0"/>
              <a:t> </a:t>
            </a:r>
            <a:r>
              <a:rPr lang="fr-FR" sz="2400" b="1" dirty="0"/>
              <a:t>B. Embryologie humaine. Ed ellipses, 1982. </a:t>
            </a:r>
            <a:endParaRPr lang="fr-FR" sz="2400" b="1" dirty="0" smtClean="0"/>
          </a:p>
          <a:p>
            <a:endParaRPr lang="fr-FR" sz="2400" dirty="0"/>
          </a:p>
          <a:p>
            <a:r>
              <a:rPr lang="fr-FR" sz="2400" dirty="0" smtClean="0"/>
              <a:t>Site </a:t>
            </a:r>
            <a:r>
              <a:rPr lang="fr-FR" sz="2400" dirty="0"/>
              <a:t>d’embryologie de l’UMVF </a:t>
            </a:r>
          </a:p>
          <a:p>
            <a:r>
              <a:rPr lang="fr-FR" sz="2400" dirty="0"/>
              <a:t>•http://cvirtuel.cochin.univ-paris5.fr/Embryologie </a:t>
            </a:r>
          </a:p>
          <a:p>
            <a:r>
              <a:rPr lang="fr-FR" sz="2400" dirty="0" smtClean="0"/>
              <a:t>Site </a:t>
            </a:r>
            <a:r>
              <a:rPr lang="fr-FR" sz="2400" dirty="0"/>
              <a:t>d’embryologie des universités de Bern, </a:t>
            </a:r>
            <a:r>
              <a:rPr lang="fr-FR" sz="2400" dirty="0" smtClean="0"/>
              <a:t>Lausanne </a:t>
            </a:r>
            <a:r>
              <a:rPr lang="fr-FR" sz="2400" dirty="0"/>
              <a:t>et Fribourg </a:t>
            </a:r>
          </a:p>
          <a:p>
            <a:r>
              <a:rPr lang="fr-FR" sz="2400" dirty="0"/>
              <a:t>•http://www.embryology.ch </a:t>
            </a:r>
          </a:p>
          <a:p>
            <a:endParaRPr lang="fr-FR" sz="24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-180528" y="0"/>
            <a:ext cx="6769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                                                      </a:t>
            </a:r>
            <a:r>
              <a:rPr lang="fr-FR" sz="2400" b="1" dirty="0" smtClean="0"/>
              <a:t>REFERENCES UTILES  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433388"/>
            <a:ext cx="7277100" cy="599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67544" y="672390"/>
            <a:ext cx="842493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L'embryologie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science du développement des organismes  pluricellulaires.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Espèces supérieures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Reproduction sexuée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Cycle de reproduction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48680"/>
            <a:ext cx="860844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 cycle de reproduction comprend 3 étapes :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 La gamétogénèse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556792"/>
            <a:ext cx="7082388" cy="2923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dirty="0" smtClean="0">
                <a:latin typeface="Arial" pitchFamily="34" charset="0"/>
                <a:cs typeface="Arial" pitchFamily="34" charset="0"/>
              </a:rPr>
              <a:t>                   formation </a:t>
            </a:r>
            <a:r>
              <a:rPr lang="fr-FR" sz="3200" dirty="0">
                <a:latin typeface="Arial" pitchFamily="34" charset="0"/>
                <a:cs typeface="Arial" pitchFamily="34" charset="0"/>
              </a:rPr>
              <a:t>des 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gamètes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gamète mâle : </a:t>
            </a:r>
            <a:r>
              <a:rPr lang="fr-FR" sz="3200" dirty="0" smtClean="0">
                <a:solidFill>
                  <a:srgbClr val="92D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spermatozoïde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gamète femelle: </a:t>
            </a:r>
            <a:r>
              <a:rPr lang="fr-FR" sz="3200" dirty="0" smtClean="0">
                <a:solidFill>
                  <a:srgbClr val="92D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ovocyte</a:t>
            </a:r>
            <a:r>
              <a:rPr lang="fr-FR" sz="3200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endParaRPr lang="fr-FR" sz="3200" dirty="0" smtClean="0"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631122"/>
            <a:ext cx="58993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La fécondation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fusion des 2 gamètes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5085184"/>
            <a:ext cx="54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Le développement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5657671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smtClean="0"/>
              <a:t>              formation </a:t>
            </a:r>
            <a:r>
              <a:rPr lang="fr-FR" sz="3600" dirty="0"/>
              <a:t>de </a:t>
            </a:r>
            <a:r>
              <a:rPr lang="fr-FR" sz="3600" dirty="0" smtClean="0"/>
              <a:t>l'individu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 build="p"/>
      <p:bldP spid="3" grpId="0" build="p"/>
      <p:bldP spid="16386" grpId="0" build="p"/>
      <p:bldP spid="16388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-2106325"/>
            <a:ext cx="21207259" cy="1121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PREMIÈRE SEMAINE</a:t>
            </a:r>
          </a:p>
          <a:p>
            <a:pPr marL="0" marR="0" lvl="0" indent="444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Fécondation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Spermatozoïde + Ovocyte =     </a:t>
            </a:r>
            <a:r>
              <a:rPr lang="fr-FR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œuf : Zygote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400" b="1" dirty="0" smtClean="0">
                <a:solidFill>
                  <a:srgbClr val="FFFF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 Segmentation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445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œuf                      Morula</a:t>
            </a: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Morula                   </a:t>
            </a:r>
            <a:r>
              <a:rPr lang="fr-FR" sz="2800" b="1" dirty="0" err="1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Blastocyste</a:t>
            </a:r>
            <a:endParaRPr lang="fr-FR" sz="28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fr-FR" sz="28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4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445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2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44500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1691680" y="4365104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2483768" y="332656"/>
            <a:ext cx="5248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Développement de l'embryon</a:t>
            </a:r>
            <a:endParaRPr lang="fr-FR" sz="2800" dirty="0"/>
          </a:p>
        </p:txBody>
      </p:sp>
      <p:sp>
        <p:nvSpPr>
          <p:cNvPr id="12" name="Flèche droite 11"/>
          <p:cNvSpPr/>
          <p:nvPr/>
        </p:nvSpPr>
        <p:spPr>
          <a:xfrm>
            <a:off x="2123728" y="5661248"/>
            <a:ext cx="97840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8892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sultat de recherche d'images pour &quot;blastocyst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8064896" cy="6597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427984" y="1196752"/>
            <a:ext cx="4456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    </a:t>
            </a:r>
            <a:r>
              <a:rPr lang="fr-FR" sz="2800" b="1" dirty="0" smtClean="0">
                <a:solidFill>
                  <a:srgbClr val="FFFF00"/>
                </a:solidFill>
              </a:rPr>
              <a:t>=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FR" sz="2800" b="1" dirty="0" smtClean="0">
                <a:solidFill>
                  <a:srgbClr val="FFFF00"/>
                </a:solidFill>
              </a:rPr>
              <a:t>Bouton embryonnaire</a:t>
            </a:r>
            <a:endParaRPr lang="fr-FR" sz="2800" b="1" dirty="0">
              <a:solidFill>
                <a:srgbClr val="FFFF00"/>
              </a:solidFill>
            </a:endParaRPr>
          </a:p>
        </p:txBody>
      </p:sp>
      <p:pic>
        <p:nvPicPr>
          <p:cNvPr id="17410" name="Picture 2" descr="Résultat de recherche d'images pour &quot;blastocyst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80728"/>
            <a:ext cx="3733800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912</TotalTime>
  <Words>797</Words>
  <Application>Microsoft Office PowerPoint</Application>
  <PresentationFormat>Affichage à l'écran (4:3)</PresentationFormat>
  <Paragraphs>392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16</cp:revision>
  <dcterms:created xsi:type="dcterms:W3CDTF">2018-03-26T16:37:30Z</dcterms:created>
  <dcterms:modified xsi:type="dcterms:W3CDTF">2020-03-02T08:27:29Z</dcterms:modified>
</cp:coreProperties>
</file>