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7" r:id="rId4"/>
    <p:sldId id="278" r:id="rId5"/>
    <p:sldId id="279" r:id="rId6"/>
    <p:sldId id="280" r:id="rId7"/>
    <p:sldId id="298" r:id="rId8"/>
    <p:sldId id="281" r:id="rId9"/>
    <p:sldId id="299" r:id="rId10"/>
    <p:sldId id="282" r:id="rId11"/>
    <p:sldId id="300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89" r:id="rId20"/>
    <p:sldId id="291" r:id="rId21"/>
    <p:sldId id="292" r:id="rId22"/>
    <p:sldId id="293" r:id="rId23"/>
    <p:sldId id="273" r:id="rId24"/>
    <p:sldId id="294" r:id="rId25"/>
    <p:sldId id="295" r:id="rId26"/>
    <p:sldId id="274" r:id="rId27"/>
    <p:sldId id="275" r:id="rId28"/>
    <p:sldId id="296" r:id="rId29"/>
    <p:sldId id="266" r:id="rId30"/>
    <p:sldId id="267" r:id="rId31"/>
    <p:sldId id="268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10C54-E44C-436B-9CAD-02303ADFDC0A}" type="datetimeFigureOut">
              <a:rPr lang="fr-FR" smtClean="0"/>
              <a:pPr/>
              <a:t>29/11/2021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48EE-DA87-409E-AB08-3030D1A6AC5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y-abbara.com/livre_gyn_obs/images/gif/annexes_foetales/placenta_GGMM_noeuds.html" TargetMode="External"/><Relationship Id="rId2" Type="http://schemas.openxmlformats.org/officeDocument/2006/relationships/hyperlink" Target="http://www.aly-abbara.com/livre_gyn_obs/termes/emryon_foetu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Greffe_(m%C3%A9decine)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y-abbara.com/livre_gyn_obs/termes/reproduction_definitions.html" TargetMode="External"/><Relationship Id="rId2" Type="http://schemas.openxmlformats.org/officeDocument/2006/relationships/hyperlink" Target="http://www.aly-abbara.com/livre_gyn_obs/termes/emryon_foetu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y-abbara.com/livre_gyn_obs/images/gif/annexes_foetales/placenta_GG_biamniotique_monochoriale_01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88404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                     </a:t>
            </a:r>
            <a:r>
              <a:rPr lang="fr-FR" sz="3200" b="1" dirty="0" smtClean="0">
                <a:solidFill>
                  <a:srgbClr val="FF0000"/>
                </a:solidFill>
              </a:rPr>
              <a:t>LES GROSSESSES GEMELLAIRES</a:t>
            </a:r>
          </a:p>
          <a:p>
            <a:endParaRPr lang="fr-FR" sz="3200" b="1" dirty="0" smtClean="0"/>
          </a:p>
          <a:p>
            <a:endParaRPr lang="fr-FR" sz="3200" b="1" dirty="0" smtClean="0"/>
          </a:p>
          <a:p>
            <a:pPr>
              <a:buFont typeface="Wingdings" pitchFamily="2" charset="2"/>
              <a:buChar char="Ø"/>
            </a:pP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La grossesse gémellaire </a:t>
            </a:r>
            <a:r>
              <a:rPr lang="fr-FR" sz="2800" dirty="0" smtClean="0"/>
              <a:t>est le développement simultané</a:t>
            </a:r>
          </a:p>
          <a:p>
            <a:r>
              <a:rPr lang="fr-FR" sz="2800" dirty="0" smtClean="0"/>
              <a:t> de deux fœtus dans la cavité utérine.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Les grossesses gémellaires </a:t>
            </a:r>
            <a:r>
              <a:rPr lang="fr-FR" sz="2800" dirty="0" smtClean="0"/>
              <a:t>représentent environ </a:t>
            </a:r>
          </a:p>
          <a:p>
            <a:r>
              <a:rPr lang="fr-FR" sz="2800" dirty="0" smtClean="0"/>
              <a:t>1,6% des grossesses.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90059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   </a:t>
            </a:r>
            <a:r>
              <a:rPr lang="fr-FR" sz="3200" b="1" dirty="0" smtClean="0">
                <a:solidFill>
                  <a:srgbClr val="FF0000"/>
                </a:solidFill>
              </a:rPr>
              <a:t>II.</a:t>
            </a:r>
            <a:r>
              <a:rPr lang="fr-FR" sz="3200" b="1" dirty="0" smtClean="0"/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Grossesses gémellaires monozygotes </a:t>
            </a:r>
          </a:p>
          <a:p>
            <a:pPr lvl="0"/>
            <a:r>
              <a:rPr lang="fr-FR" sz="2800" dirty="0" smtClean="0"/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B. Jumeaux uniovulaires mono choriaux</a:t>
            </a:r>
          </a:p>
          <a:p>
            <a:pPr lvl="0"/>
            <a:r>
              <a:rPr lang="fr-FR" sz="2800" b="1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fr-FR" sz="2800" b="1" dirty="0" smtClean="0"/>
              <a:t>   </a:t>
            </a:r>
            <a:r>
              <a:rPr lang="fr-FR" sz="2800" b="1" dirty="0" smtClean="0">
                <a:solidFill>
                  <a:srgbClr val="00B050"/>
                </a:solidFill>
              </a:rPr>
              <a:t>b. mono amniotiques</a:t>
            </a:r>
            <a:endParaRPr lang="fr-FR" sz="2800" dirty="0" smtClean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 La division de </a:t>
            </a:r>
            <a:r>
              <a:rPr lang="fr-FR" sz="2800" u="sng" dirty="0" smtClean="0">
                <a:hlinkClick r:id="rId2"/>
              </a:rPr>
              <a:t>l'embryon</a:t>
            </a:r>
            <a:r>
              <a:rPr lang="fr-FR" sz="2800" dirty="0" smtClean="0"/>
              <a:t> survient dans un délai supérieur à 7 jours et inférieur à 14 jours (stade dis </a:t>
            </a:r>
            <a:r>
              <a:rPr lang="fr-FR" sz="2800" dirty="0" err="1" smtClean="0"/>
              <a:t>emb</a:t>
            </a:r>
            <a:r>
              <a:rPr lang="fr-FR" sz="2800" dirty="0" smtClean="0"/>
              <a:t> didermique).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 Les deux jumeaux se développent dans une cavité amniotique unique. 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u="sng" dirty="0" smtClean="0">
                <a:hlinkClick r:id="rId3"/>
              </a:rPr>
              <a:t> Il existe une seule masse placentaire</a:t>
            </a:r>
            <a:endParaRPr lang="fr-FR" sz="2800" dirty="0" smtClean="0"/>
          </a:p>
          <a:p>
            <a:pPr lvl="0">
              <a:buFont typeface="Wingdings" pitchFamily="2" charset="2"/>
              <a:buChar char="§"/>
            </a:pPr>
            <a:r>
              <a:rPr lang="fr-FR" sz="2800" dirty="0" smtClean="0"/>
              <a:t> Si la séparation survient au 12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ou 13</a:t>
            </a:r>
            <a:r>
              <a:rPr lang="fr-FR" sz="2800" baseline="30000" dirty="0" smtClean="0"/>
              <a:t>ème:</a:t>
            </a:r>
            <a:r>
              <a:rPr lang="fr-FR" sz="2800" dirty="0" smtClean="0"/>
              <a:t> </a:t>
            </a:r>
          </a:p>
          <a:p>
            <a:pPr lvl="0"/>
            <a:r>
              <a:rPr lang="fr-FR" sz="2800" dirty="0" smtClean="0"/>
              <a:t>une seule vésicule ombilicale et un seul cordon bifurqué vers les deux jumeaux séparés. 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 smtClean="0"/>
              <a:t> Si la séparation survient avant le 12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jour :</a:t>
            </a:r>
          </a:p>
          <a:p>
            <a:pPr lvl="0"/>
            <a:r>
              <a:rPr lang="fr-FR" sz="2800" dirty="0" smtClean="0"/>
              <a:t>Deux  vésicules ombilicales et deux cordons.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Ce type de gémellité représente 1 à 2 % des </a:t>
            </a: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grossesses </a:t>
            </a:r>
          </a:p>
          <a:p>
            <a:pPr lvl="0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gémellaires monozygotes.</a:t>
            </a:r>
          </a:p>
          <a:p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404664"/>
            <a:ext cx="3042444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vt.ac-dijon.fr/schemassvt/IMG/jumeaux-545x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419100"/>
            <a:ext cx="889248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56800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>
              <a:buAutoNum type="alphaUcPeriod"/>
            </a:pPr>
            <a:r>
              <a:rPr lang="fr-FR" sz="2800" b="1" dirty="0" smtClean="0">
                <a:solidFill>
                  <a:srgbClr val="FF0000"/>
                </a:solidFill>
              </a:rPr>
              <a:t>Complications non spécifiques (communes à tous les types</a:t>
            </a:r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                                                                     de jumeaux)</a:t>
            </a:r>
          </a:p>
          <a:p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La prématurité</a:t>
            </a:r>
            <a:endParaRPr lang="fr-FR" sz="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Représente la première grande complication des GG.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Environ 50 % des patientes accouchent avant 37 semaines </a:t>
            </a:r>
          </a:p>
          <a:p>
            <a:r>
              <a:rPr lang="fr-FR" sz="2800" dirty="0" smtClean="0"/>
              <a:t>d’aménorrhée.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les naissances entre 26 et 30 semaines 10 fois plus fréquentes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Les conséquences: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 le risque de mortalité néonatale. 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 le risque de handicap.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4216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>
              <a:buAutoNum type="alphaUcPeriod"/>
            </a:pPr>
            <a:r>
              <a:rPr lang="fr-FR" sz="2800" b="1" dirty="0" smtClean="0">
                <a:solidFill>
                  <a:srgbClr val="FF0000"/>
                </a:solidFill>
              </a:rPr>
              <a:t>Complications non spécifiques (communes à tous les types</a:t>
            </a:r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                                                                     de jumeaux)</a:t>
            </a:r>
          </a:p>
          <a:p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La prématurité</a:t>
            </a:r>
            <a:endParaRPr lang="fr-FR" sz="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Il existe une relation entre la prématurité et  la </a:t>
            </a:r>
            <a:r>
              <a:rPr lang="fr-FR" sz="2800" dirty="0" err="1" smtClean="0"/>
              <a:t>zygosité</a:t>
            </a:r>
            <a:r>
              <a:rPr lang="fr-FR" sz="2800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Les grossesses dizygotes </a:t>
            </a:r>
            <a:r>
              <a:rPr lang="fr-FR" sz="2800" dirty="0" err="1" smtClean="0"/>
              <a:t>dichoriales</a:t>
            </a:r>
            <a:r>
              <a:rPr lang="fr-FR" sz="2800" dirty="0" smtClean="0"/>
              <a:t> ont le taux de</a:t>
            </a:r>
          </a:p>
          <a:p>
            <a:r>
              <a:rPr lang="fr-FR" sz="2800" dirty="0" smtClean="0"/>
              <a:t> prématurité le plus bas (34,2 %). 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Les grossesses monozygotes </a:t>
            </a:r>
            <a:r>
              <a:rPr lang="fr-FR" sz="2800" dirty="0" err="1" smtClean="0"/>
              <a:t>monochoriales</a:t>
            </a:r>
            <a:r>
              <a:rPr lang="fr-FR" sz="2800" dirty="0" smtClean="0"/>
              <a:t> ont le  taux de</a:t>
            </a:r>
          </a:p>
          <a:p>
            <a:r>
              <a:rPr lang="fr-FR" sz="2800" dirty="0" smtClean="0"/>
              <a:t> prématurité  le plus élevé (51 %). </a:t>
            </a:r>
          </a:p>
          <a:p>
            <a:pPr marL="514350" indent="-514350"/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42168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>
              <a:buAutoNum type="alphaUcPeriod"/>
            </a:pPr>
            <a:r>
              <a:rPr lang="fr-FR" sz="2800" b="1" dirty="0" smtClean="0">
                <a:solidFill>
                  <a:srgbClr val="FF0000"/>
                </a:solidFill>
              </a:rPr>
              <a:t>Complications non spécifiques (communes à tous les types</a:t>
            </a:r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                                                                     de jumeaux)</a:t>
            </a:r>
          </a:p>
          <a:p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Le retard de la croissance intra-utérine</a:t>
            </a:r>
            <a:endParaRPr lang="fr-FR" sz="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Le retard de croissance intra-utérin (RCIU) aboutit à un poids</a:t>
            </a:r>
          </a:p>
          <a:p>
            <a:r>
              <a:rPr lang="fr-FR" sz="2800" dirty="0" smtClean="0"/>
              <a:t> de naissance trop faible.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Environ 1 jumeau sur 2 est </a:t>
            </a:r>
            <a:r>
              <a:rPr lang="fr-FR" sz="2800" dirty="0" err="1" smtClean="0"/>
              <a:t>hypotrophe</a:t>
            </a:r>
            <a:r>
              <a:rPr lang="fr-FR" sz="2800" dirty="0" smtClean="0"/>
              <a:t> car son poids de</a:t>
            </a:r>
          </a:p>
          <a:p>
            <a:r>
              <a:rPr lang="fr-FR" sz="2800" dirty="0" smtClean="0"/>
              <a:t> naissance est situé au dessous du 10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 percentile</a:t>
            </a:r>
          </a:p>
          <a:p>
            <a:r>
              <a:rPr lang="fr-FR" sz="2800" dirty="0" smtClean="0"/>
              <a:t> (le fœtus fait partie des 10 % des fœtus les plus petits pour un</a:t>
            </a:r>
          </a:p>
          <a:p>
            <a:r>
              <a:rPr lang="fr-FR" sz="2800" dirty="0" smtClean="0"/>
              <a:t> même âge gestationnel).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On peut  observer une discordance de croissance entre les</a:t>
            </a:r>
          </a:p>
          <a:p>
            <a:r>
              <a:rPr lang="fr-FR" sz="2800" dirty="0" smtClean="0"/>
              <a:t> deux jumeaux. 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421682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>
              <a:buAutoNum type="alphaUcPeriod"/>
            </a:pPr>
            <a:r>
              <a:rPr lang="fr-FR" sz="2800" b="1" dirty="0" smtClean="0">
                <a:solidFill>
                  <a:srgbClr val="FF0000"/>
                </a:solidFill>
              </a:rPr>
              <a:t>Complications non spécifiques (communes à tous les types</a:t>
            </a:r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                                                                     de jumeaux)</a:t>
            </a:r>
          </a:p>
          <a:p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Le retard de la croissance intra-utérin</a:t>
            </a:r>
            <a:endParaRPr lang="fr-FR" sz="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On considère que cette hypotrophie relative est grave </a:t>
            </a:r>
          </a:p>
          <a:p>
            <a:r>
              <a:rPr lang="fr-FR" sz="2800" dirty="0" smtClean="0"/>
              <a:t>lorsque le plus petit des deux jumeaux a un poids de naissance</a:t>
            </a:r>
          </a:p>
          <a:p>
            <a:r>
              <a:rPr lang="fr-FR" sz="2800" dirty="0" smtClean="0"/>
              <a:t> inférieur de 15 % du poids de naissance du plus gros.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La mortalité périnatale est étroitement corrélée à la </a:t>
            </a:r>
          </a:p>
          <a:p>
            <a:r>
              <a:rPr lang="fr-FR" sz="2800" dirty="0" smtClean="0"/>
              <a:t>discordance de croissance des 2 jumeaux. 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Le retard de croissance intra-utérin est la deuxième cause</a:t>
            </a:r>
          </a:p>
          <a:p>
            <a:r>
              <a:rPr lang="fr-FR" sz="2800" dirty="0" smtClean="0"/>
              <a:t> de mortalité périnatale et de morbidité.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258625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B. Les complications spécifiques aux jumeaux </a:t>
            </a:r>
            <a:r>
              <a:rPr lang="fr-FR" sz="2800" b="1" dirty="0" err="1" smtClean="0">
                <a:solidFill>
                  <a:srgbClr val="FF0000"/>
                </a:solidFill>
              </a:rPr>
              <a:t>monochoriaux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fr-FR" sz="2800" b="1" dirty="0" smtClean="0">
                <a:solidFill>
                  <a:srgbClr val="00B050"/>
                </a:solidFill>
              </a:rPr>
              <a:t>Le syndrome transfuseur-transfusé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Survient dans 15 % des GG </a:t>
            </a:r>
            <a:r>
              <a:rPr lang="fr-FR" sz="2800" dirty="0" err="1" smtClean="0">
                <a:solidFill>
                  <a:srgbClr val="00B0F0"/>
                </a:solidFill>
              </a:rPr>
              <a:t>monochoriales</a:t>
            </a:r>
            <a:r>
              <a:rPr lang="fr-FR" sz="2800" dirty="0" smtClean="0">
                <a:solidFill>
                  <a:srgbClr val="00B0F0"/>
                </a:solidFill>
              </a:rPr>
              <a:t> </a:t>
            </a:r>
            <a:r>
              <a:rPr lang="fr-FR" sz="2800" dirty="0" err="1" smtClean="0">
                <a:solidFill>
                  <a:srgbClr val="00B0F0"/>
                </a:solidFill>
              </a:rPr>
              <a:t>diamniotiques</a:t>
            </a:r>
            <a:r>
              <a:rPr lang="fr-FR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Deux jumeaux monozygotes peuvent naître avec des poids</a:t>
            </a:r>
          </a:p>
          <a:p>
            <a:r>
              <a:rPr lang="fr-FR" sz="2800" dirty="0" smtClean="0"/>
              <a:t> très différents.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Cette différence est liée à </a:t>
            </a:r>
            <a:r>
              <a:rPr lang="fr-FR" sz="2800" b="1" dirty="0" smtClean="0"/>
              <a:t>un placenta qui n'est pas partagé</a:t>
            </a:r>
          </a:p>
          <a:p>
            <a:r>
              <a:rPr lang="fr-FR" sz="2800" b="1" dirty="0" smtClean="0"/>
              <a:t> équitablement entre les deux jumeaux.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 </a:t>
            </a:r>
            <a:r>
              <a:rPr lang="fr-FR" sz="2800" dirty="0" smtClean="0"/>
              <a:t>Ce syndrome résulte d</a:t>
            </a:r>
            <a:r>
              <a:rPr lang="fr-FR" sz="2800" b="1" dirty="0" smtClean="0"/>
              <a:t>'un déséquilibre du débit sanguin</a:t>
            </a:r>
          </a:p>
          <a:p>
            <a:r>
              <a:rPr lang="fr-FR" sz="2800" b="1" dirty="0" smtClean="0"/>
              <a:t> entre les circulations des jumeaux</a:t>
            </a:r>
            <a:r>
              <a:rPr lang="fr-FR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Les échanges sanguins sont plus favorables à l'un au </a:t>
            </a:r>
          </a:p>
          <a:p>
            <a:r>
              <a:rPr lang="fr-FR" sz="2800" dirty="0" smtClean="0"/>
              <a:t>détriment de l'autre.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Il y a </a:t>
            </a:r>
            <a:r>
              <a:rPr lang="fr-FR" sz="2800" b="1" dirty="0" smtClean="0"/>
              <a:t>un fœtus  transfuseur</a:t>
            </a:r>
            <a:r>
              <a:rPr lang="fr-FR" sz="2800" dirty="0" smtClean="0"/>
              <a:t> (qui donne plus qu'il ne reçoit)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et </a:t>
            </a:r>
            <a:r>
              <a:rPr lang="fr-FR" sz="2800" b="1" dirty="0" smtClean="0"/>
              <a:t>un fœtus transfusé</a:t>
            </a:r>
            <a:r>
              <a:rPr lang="fr-FR" sz="2800" dirty="0" smtClean="0"/>
              <a:t> (qui reçoit plus qu'il ne redonne).</a:t>
            </a:r>
          </a:p>
          <a:p>
            <a:pPr marL="514350" indent="-514350"/>
            <a:endParaRPr lang="fr-FR" sz="2800" dirty="0" smtClean="0">
              <a:solidFill>
                <a:srgbClr val="00B050"/>
              </a:solidFill>
            </a:endParaRP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xresdefault"/>
          <p:cNvPicPr>
            <a:picLocks noChangeAspect="1" noChangeArrowheads="1"/>
          </p:cNvPicPr>
          <p:nvPr/>
        </p:nvPicPr>
        <p:blipFill>
          <a:blip r:embed="rId2" cstate="print"/>
          <a:srcRect l="19539" t="2742" r="20660" b="5273"/>
          <a:stretch>
            <a:fillRect/>
          </a:stretch>
        </p:blipFill>
        <p:spPr bwMode="auto">
          <a:xfrm>
            <a:off x="0" y="0"/>
            <a:ext cx="428396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4" descr="images (22)"/>
          <p:cNvPicPr>
            <a:picLocks noChangeAspect="1" noChangeArrowheads="1"/>
          </p:cNvPicPr>
          <p:nvPr/>
        </p:nvPicPr>
        <p:blipFill>
          <a:blip r:embed="rId3" cstate="print"/>
          <a:srcRect l="14217" t="12199" r="10327" b="6465"/>
          <a:stretch>
            <a:fillRect/>
          </a:stretch>
        </p:blipFill>
        <p:spPr bwMode="auto">
          <a:xfrm>
            <a:off x="4716016" y="0"/>
            <a:ext cx="36004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 5" descr="images (29)"/>
          <p:cNvPicPr>
            <a:picLocks noChangeAspect="1" noChangeArrowheads="1"/>
          </p:cNvPicPr>
          <p:nvPr/>
        </p:nvPicPr>
        <p:blipFill>
          <a:blip r:embed="rId4" cstate="print"/>
          <a:srcRect t="4938"/>
          <a:stretch>
            <a:fillRect/>
          </a:stretch>
        </p:blipFill>
        <p:spPr bwMode="auto">
          <a:xfrm>
            <a:off x="2339752" y="3501008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        Jumeaux </a:t>
            </a:r>
            <a:r>
              <a:rPr lang="fr-FR" sz="2800" b="1" dirty="0" err="1" smtClean="0"/>
              <a:t>monochoriaux</a:t>
            </a:r>
            <a:r>
              <a:rPr lang="fr-FR" sz="2800" b="1" dirty="0" smtClean="0"/>
              <a:t> di-amniotiques </a:t>
            </a:r>
          </a:p>
          <a:p>
            <a:r>
              <a:rPr lang="fr-FR" sz="2800" b="1" dirty="0" smtClean="0"/>
              <a:t>            avec syndrome transfuseur-transfusé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639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B. Les complications spécifiques aux jumeaux </a:t>
            </a:r>
            <a:r>
              <a:rPr lang="fr-FR" sz="2800" b="1" dirty="0" err="1" smtClean="0">
                <a:solidFill>
                  <a:srgbClr val="FF0000"/>
                </a:solidFill>
              </a:rPr>
              <a:t>monochoriaux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fr-FR" sz="2800" b="1" dirty="0" smtClean="0">
                <a:solidFill>
                  <a:srgbClr val="00B050"/>
                </a:solidFill>
              </a:rPr>
              <a:t>Le syndrome transfuseur-transfusé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fr-FR" sz="2800" dirty="0" smtClean="0"/>
              <a:t>Le risque est la mort in utero du fœtus transfuseur.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fr-FR" sz="2800" dirty="0" smtClean="0"/>
              <a:t>Cette mort peut entraîner des complications chez le</a:t>
            </a:r>
          </a:p>
          <a:p>
            <a:pPr marL="514350" indent="-514350"/>
            <a:r>
              <a:rPr lang="fr-FR" sz="2800" dirty="0" smtClean="0"/>
              <a:t> jumeau survivant en particulier au niveau cérébral. </a:t>
            </a:r>
          </a:p>
          <a:p>
            <a:pPr marL="514350" indent="-514350"/>
            <a:endParaRPr lang="fr-FR" sz="2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6167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                 </a:t>
            </a:r>
            <a:r>
              <a:rPr lang="fr-FR" sz="3200" b="1" dirty="0" smtClean="0">
                <a:solidFill>
                  <a:srgbClr val="FF0000"/>
                </a:solidFill>
              </a:rPr>
              <a:t>TYPES DE GROSSESSES GEMELLAIRES</a:t>
            </a:r>
          </a:p>
          <a:p>
            <a:endParaRPr lang="fr-FR" sz="3200" b="1" dirty="0" smtClean="0"/>
          </a:p>
          <a:p>
            <a:pPr marL="571500" indent="-571500">
              <a:buAutoNum type="romanUcPeriod"/>
            </a:pPr>
            <a:r>
              <a:rPr lang="fr-FR" sz="3200" b="1" dirty="0" smtClean="0">
                <a:solidFill>
                  <a:srgbClr val="00B050"/>
                </a:solidFill>
              </a:rPr>
              <a:t>Grossesses gémellaires dizygotes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fr-FR" sz="2800" dirty="0" smtClean="0"/>
              <a:t>Jumeaux </a:t>
            </a:r>
            <a:r>
              <a:rPr lang="fr-FR" sz="2800" dirty="0" err="1" smtClean="0"/>
              <a:t>biovulaires</a:t>
            </a:r>
            <a:r>
              <a:rPr lang="fr-FR" sz="2800" dirty="0" smtClean="0"/>
              <a:t> : faux jumeaux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  Les plus fréquentes (75% des grossesses gémellaires)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  Résultent de la fécondation simultanée de deux ovules </a:t>
            </a:r>
          </a:p>
          <a:p>
            <a:r>
              <a:rPr lang="fr-FR" sz="2800" dirty="0" smtClean="0"/>
              <a:t>pondus au même moment au cours du cycle ovarien par deux</a:t>
            </a:r>
          </a:p>
          <a:p>
            <a:r>
              <a:rPr lang="fr-FR" sz="2800" dirty="0" smtClean="0"/>
              <a:t> spermatozoïdes.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Chacun donne  naissance à un œuf complet pourvu de </a:t>
            </a:r>
            <a:r>
              <a:rPr lang="fr-FR" sz="2800" b="1" dirty="0" smtClean="0">
                <a:solidFill>
                  <a:srgbClr val="0070C0"/>
                </a:solidFill>
              </a:rPr>
              <a:t>son</a:t>
            </a:r>
          </a:p>
          <a:p>
            <a:r>
              <a:rPr lang="fr-FR" sz="2800" b="1" dirty="0" smtClean="0">
                <a:solidFill>
                  <a:srgbClr val="0070C0"/>
                </a:solidFill>
              </a:rPr>
              <a:t> propre placenta.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De tels jumeaux peuvent être de même sexe ou de sexe </a:t>
            </a:r>
          </a:p>
          <a:p>
            <a:r>
              <a:rPr lang="fr-FR" sz="2800" dirty="0" smtClean="0"/>
              <a:t>différent.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La grossesse est toujours </a:t>
            </a:r>
            <a:r>
              <a:rPr lang="fr-FR" sz="2800" b="1" dirty="0" smtClean="0">
                <a:solidFill>
                  <a:srgbClr val="0070C0"/>
                </a:solidFill>
              </a:rPr>
              <a:t>di-amniotique </a:t>
            </a:r>
            <a:r>
              <a:rPr lang="fr-FR" sz="2800" b="1" dirty="0" err="1" smtClean="0">
                <a:solidFill>
                  <a:srgbClr val="0070C0"/>
                </a:solidFill>
              </a:rPr>
              <a:t>dichoriale</a:t>
            </a:r>
            <a:endParaRPr lang="fr-FR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Il existe </a:t>
            </a:r>
            <a:r>
              <a:rPr lang="fr-FR" sz="2800" b="1" dirty="0" smtClean="0">
                <a:solidFill>
                  <a:srgbClr val="0070C0"/>
                </a:solidFill>
              </a:rPr>
              <a:t>deux cavités amniotiques </a:t>
            </a:r>
            <a:r>
              <a:rPr lang="fr-FR" sz="2800" dirty="0" smtClean="0"/>
              <a:t>et chaque fœtus se</a:t>
            </a:r>
          </a:p>
          <a:p>
            <a:r>
              <a:rPr lang="fr-FR" sz="2800" dirty="0" smtClean="0"/>
              <a:t> développe  dans une cavité amniotique propre à lui.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0057177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B. Les complications spécifiques aux jumeaux </a:t>
            </a:r>
            <a:r>
              <a:rPr lang="fr-FR" sz="2800" b="1" dirty="0" err="1" smtClean="0">
                <a:solidFill>
                  <a:srgbClr val="FF0000"/>
                </a:solidFill>
              </a:rPr>
              <a:t>monochoriaux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Le jumeau  </a:t>
            </a:r>
            <a:r>
              <a:rPr lang="fr-FR" sz="2800" b="1" dirty="0" err="1" smtClean="0"/>
              <a:t>acardiaque</a:t>
            </a:r>
            <a:r>
              <a:rPr lang="fr-FR" sz="2800" dirty="0" smtClean="0"/>
              <a:t> </a:t>
            </a:r>
          </a:p>
          <a:p>
            <a:r>
              <a:rPr lang="fr-FR" sz="2800" dirty="0" smtClean="0">
                <a:solidFill>
                  <a:srgbClr val="00B050"/>
                </a:solidFill>
              </a:rPr>
              <a:t>séquence TRAP (</a:t>
            </a:r>
            <a:r>
              <a:rPr lang="fr-FR" sz="2800" i="1" dirty="0" err="1" smtClean="0">
                <a:solidFill>
                  <a:srgbClr val="00B050"/>
                </a:solidFill>
              </a:rPr>
              <a:t>twin</a:t>
            </a:r>
            <a:r>
              <a:rPr lang="fr-FR" sz="2800" i="1" dirty="0" smtClean="0">
                <a:solidFill>
                  <a:srgbClr val="00B050"/>
                </a:solidFill>
              </a:rPr>
              <a:t>-</a:t>
            </a:r>
            <a:r>
              <a:rPr lang="fr-FR" sz="2800" i="1" dirty="0" err="1" smtClean="0">
                <a:solidFill>
                  <a:srgbClr val="00B050"/>
                </a:solidFill>
              </a:rPr>
              <a:t>reversed</a:t>
            </a:r>
            <a:r>
              <a:rPr lang="fr-FR" sz="2800" i="1" dirty="0" smtClean="0">
                <a:solidFill>
                  <a:srgbClr val="00B050"/>
                </a:solidFill>
              </a:rPr>
              <a:t>  </a:t>
            </a:r>
            <a:r>
              <a:rPr lang="fr-FR" sz="2800" i="1" dirty="0" err="1" smtClean="0">
                <a:solidFill>
                  <a:srgbClr val="00B050"/>
                </a:solidFill>
              </a:rPr>
              <a:t>arterial</a:t>
            </a:r>
            <a:r>
              <a:rPr lang="fr-FR" sz="2800" i="1" dirty="0" smtClean="0">
                <a:solidFill>
                  <a:srgbClr val="00B050"/>
                </a:solidFill>
              </a:rPr>
              <a:t> perfusion</a:t>
            </a:r>
            <a:r>
              <a:rPr lang="fr-FR" sz="28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fr-FR" sz="2800" dirty="0" smtClean="0"/>
              <a:t>                                       </a:t>
            </a:r>
            <a:r>
              <a:rPr lang="fr-FR" sz="2800" dirty="0" err="1" smtClean="0">
                <a:solidFill>
                  <a:srgbClr val="0070C0"/>
                </a:solidFill>
              </a:rPr>
              <a:t>Acardius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acranius</a:t>
            </a:r>
            <a:endParaRPr lang="fr-FR" sz="2800" dirty="0" smtClean="0">
              <a:solidFill>
                <a:srgbClr val="0070C0"/>
              </a:solidFill>
            </a:endParaRPr>
          </a:p>
          <a:p>
            <a:r>
              <a:rPr lang="fr-FR" sz="2800" dirty="0" smtClean="0"/>
              <a:t>                                       </a:t>
            </a:r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</a:rPr>
              <a:t>Masse </a:t>
            </a:r>
            <a:r>
              <a:rPr lang="fr-FR" sz="2800" dirty="0" err="1" smtClean="0">
                <a:solidFill>
                  <a:schemeClr val="accent6">
                    <a:lumMod val="75000"/>
                  </a:schemeClr>
                </a:solidFill>
              </a:rPr>
              <a:t>acardiaque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Malformation  observée le plus souvent chez les jumeaux</a:t>
            </a:r>
          </a:p>
          <a:p>
            <a:r>
              <a:rPr lang="fr-FR" sz="2800" dirty="0" smtClean="0"/>
              <a:t> </a:t>
            </a:r>
            <a:r>
              <a:rPr lang="fr-FR" sz="2800" dirty="0" err="1" smtClean="0"/>
              <a:t>monochoriaux</a:t>
            </a:r>
            <a:r>
              <a:rPr lang="fr-FR" sz="2800" dirty="0" smtClean="0"/>
              <a:t>   </a:t>
            </a:r>
            <a:r>
              <a:rPr lang="fr-FR" sz="2800" dirty="0" err="1" smtClean="0"/>
              <a:t>monoamniotiques</a:t>
            </a:r>
            <a:r>
              <a:rPr lang="fr-FR" sz="28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 </a:t>
            </a:r>
            <a:r>
              <a:rPr lang="fr-FR" sz="2800" dirty="0" smtClean="0"/>
              <a:t>Le jumeau </a:t>
            </a:r>
            <a:r>
              <a:rPr lang="fr-FR" sz="2800" dirty="0" err="1" smtClean="0"/>
              <a:t>acardiaque</a:t>
            </a:r>
            <a:r>
              <a:rPr lang="fr-FR" sz="2800" dirty="0" smtClean="0"/>
              <a:t> = pathologie sévère des GG </a:t>
            </a:r>
            <a:r>
              <a:rPr lang="fr-FR" sz="2800" dirty="0" err="1" smtClean="0"/>
              <a:t>monochoriales</a:t>
            </a: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Forme majeure et rare du syndrome transfuseur transfusé.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Absence de développement des structures cardiaques</a:t>
            </a:r>
          </a:p>
          <a:p>
            <a:r>
              <a:rPr lang="fr-FR" sz="2800" dirty="0" smtClean="0"/>
              <a:t>+ malformations développementales et réductionnelles </a:t>
            </a:r>
          </a:p>
          <a:p>
            <a:r>
              <a:rPr lang="fr-FR" sz="2800" dirty="0" smtClean="0"/>
              <a:t>chez le fœtus appelé masse </a:t>
            </a:r>
            <a:r>
              <a:rPr lang="fr-FR" sz="2800" dirty="0" err="1" smtClean="0"/>
              <a:t>acardiaque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 </a:t>
            </a:r>
          </a:p>
          <a:p>
            <a:pPr marL="514350" indent="-514350"/>
            <a:endParaRPr lang="fr-FR" sz="28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6563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CONSEQUENCES DES GROSSESSES GÉMELLAIRES SUR </a:t>
            </a:r>
          </a:p>
          <a:p>
            <a:r>
              <a:rPr lang="fr-FR" sz="2800" b="1" dirty="0" smtClean="0"/>
              <a:t>                         LE DEVELOPPEMENT FŒTAL</a:t>
            </a:r>
          </a:p>
          <a:p>
            <a:endParaRPr lang="fr-FR" sz="2800" b="1" dirty="0" smtClean="0"/>
          </a:p>
          <a:p>
            <a:pPr marL="514350" indent="-514350"/>
            <a:r>
              <a:rPr lang="fr-FR" sz="2800" b="1" dirty="0" smtClean="0">
                <a:solidFill>
                  <a:srgbClr val="FF0000"/>
                </a:solidFill>
              </a:rPr>
              <a:t>B. Les complications spécifiques aux jumeaux </a:t>
            </a:r>
            <a:r>
              <a:rPr lang="fr-FR" sz="2800" b="1" dirty="0" err="1" smtClean="0">
                <a:solidFill>
                  <a:srgbClr val="FF0000"/>
                </a:solidFill>
              </a:rPr>
              <a:t>monochoriaux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r>
              <a:rPr lang="fr-FR" sz="2800" b="1" dirty="0" smtClean="0"/>
              <a:t>Le jumeau  </a:t>
            </a:r>
            <a:r>
              <a:rPr lang="fr-FR" sz="2800" b="1" dirty="0" err="1" smtClean="0"/>
              <a:t>acardiaque</a:t>
            </a:r>
            <a:r>
              <a:rPr lang="fr-FR" sz="28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Il peut également manquer d'autres organes tels que la tête</a:t>
            </a:r>
          </a:p>
          <a:p>
            <a:r>
              <a:rPr lang="fr-FR" sz="2800" dirty="0" smtClean="0"/>
              <a:t> ou les membre)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Ce dernier n'est jamais viable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Les complications  touchant le jumeau transfuseur sont graves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MC4491451_PAMJ-20-347-g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acardia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35696" y="486916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5325" indent="-1965325"/>
            <a:r>
              <a:rPr lang="fr-FR" sz="2800" b="1" dirty="0" smtClean="0"/>
              <a:t>Jumeaux </a:t>
            </a:r>
            <a:r>
              <a:rPr lang="fr-FR" sz="2800" b="1" dirty="0" err="1" smtClean="0"/>
              <a:t>monochoriaux</a:t>
            </a:r>
            <a:r>
              <a:rPr lang="fr-FR" sz="2800" b="1" dirty="0" smtClean="0"/>
              <a:t> mono-amniotiques  </a:t>
            </a:r>
          </a:p>
          <a:p>
            <a:pPr marL="1965325" indent="-1965325"/>
            <a:r>
              <a:rPr lang="fr-FR" sz="2800" b="1" dirty="0" smtClean="0"/>
              <a:t>                    fœtus </a:t>
            </a:r>
            <a:r>
              <a:rPr lang="fr-FR" sz="2800" b="1" dirty="0" err="1" smtClean="0"/>
              <a:t>acardiaque</a:t>
            </a:r>
            <a:r>
              <a:rPr lang="fr-FR" sz="2800" b="1" dirty="0" smtClean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0440487" cy="846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CONSEQUENCES DES GROSSESSES GÉMELLAIRES SUR </a:t>
            </a:r>
          </a:p>
          <a:p>
            <a:r>
              <a:rPr lang="fr-FR" sz="3200" b="1" dirty="0" smtClean="0"/>
              <a:t>                         LE DEVELOPPEMENT FŒTAL</a:t>
            </a:r>
          </a:p>
          <a:p>
            <a:endParaRPr lang="fr-FR" sz="3200" b="1" dirty="0" smtClean="0"/>
          </a:p>
          <a:p>
            <a:pPr marL="514350" indent="-514350"/>
            <a:r>
              <a:rPr lang="fr-FR" sz="3200" b="1" dirty="0" smtClean="0">
                <a:solidFill>
                  <a:srgbClr val="FF0000"/>
                </a:solidFill>
              </a:rPr>
              <a:t>B. Les complications spécifiques aux jumeaux </a:t>
            </a:r>
            <a:r>
              <a:rPr lang="fr-FR" sz="3200" b="1" dirty="0" err="1" smtClean="0">
                <a:solidFill>
                  <a:srgbClr val="FF0000"/>
                </a:solidFill>
              </a:rPr>
              <a:t>monochoriaux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lvl="0"/>
            <a:endParaRPr lang="fr-FR" sz="3200" b="1" dirty="0" smtClean="0"/>
          </a:p>
          <a:p>
            <a:pPr marL="0" lvl="2"/>
            <a:r>
              <a:rPr lang="fr-FR" sz="3200" b="1" dirty="0" smtClean="0">
                <a:solidFill>
                  <a:srgbClr val="FF0000"/>
                </a:solidFill>
              </a:rPr>
              <a:t>Les jumeaux conjoints =      Les monstres doubles:</a:t>
            </a:r>
          </a:p>
          <a:p>
            <a:pPr marL="0" lvl="2"/>
            <a:r>
              <a:rPr lang="fr-FR" sz="3200" b="1" dirty="0" smtClean="0">
                <a:solidFill>
                  <a:srgbClr val="FF0000"/>
                </a:solidFill>
              </a:rPr>
              <a:t>               </a:t>
            </a:r>
          </a:p>
          <a:p>
            <a:pPr marL="0" lvl="2"/>
            <a:r>
              <a:rPr lang="fr-FR" sz="3200" b="1" dirty="0" smtClean="0"/>
              <a:t>2 aspects :</a:t>
            </a:r>
          </a:p>
          <a:p>
            <a:r>
              <a:rPr lang="fr-FR" sz="3200" b="1" dirty="0" smtClean="0"/>
              <a:t> Les monstres doubles </a:t>
            </a:r>
            <a:r>
              <a:rPr lang="fr-FR" sz="3200" b="1" dirty="0" err="1" smtClean="0"/>
              <a:t>autosites</a:t>
            </a:r>
            <a:r>
              <a:rPr lang="fr-FR" sz="3200" b="1" dirty="0" smtClean="0"/>
              <a:t> 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smtClean="0"/>
              <a:t>Les monstres doubles parasites</a:t>
            </a:r>
          </a:p>
          <a:p>
            <a:r>
              <a:rPr lang="fr-FR" sz="3200" b="1" dirty="0" smtClean="0"/>
              <a:t>a. Les monstres doubles </a:t>
            </a:r>
            <a:r>
              <a:rPr lang="fr-FR" sz="3200" b="1" dirty="0" err="1" smtClean="0"/>
              <a:t>autosites</a:t>
            </a:r>
            <a:r>
              <a:rPr lang="fr-FR" sz="3200" b="1" dirty="0" smtClean="0"/>
              <a:t> = </a:t>
            </a:r>
            <a:r>
              <a:rPr lang="fr-FR" sz="3200" b="1" dirty="0" smtClean="0">
                <a:solidFill>
                  <a:srgbClr val="FF0000"/>
                </a:solidFill>
              </a:rPr>
              <a:t>Les siamois :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 Dédoublement  incomplet de la ligne primitive et de</a:t>
            </a:r>
          </a:p>
          <a:p>
            <a:r>
              <a:rPr lang="fr-FR" sz="3200" dirty="0" smtClean="0"/>
              <a:t> son </a:t>
            </a:r>
            <a:r>
              <a:rPr lang="fr-FR" sz="3200" dirty="0" err="1" smtClean="0"/>
              <a:t>pronlongement</a:t>
            </a:r>
            <a:r>
              <a:rPr lang="fr-FR" sz="3200" dirty="0" smtClean="0"/>
              <a:t> céphalique</a:t>
            </a:r>
          </a:p>
          <a:p>
            <a:pPr>
              <a:buFont typeface="Wingdings" pitchFamily="2" charset="2"/>
              <a:buChar char="Ø"/>
            </a:pPr>
            <a:r>
              <a:rPr lang="fr-FR" sz="3200" dirty="0" smtClean="0"/>
              <a:t>  Il existe trois formes:</a:t>
            </a:r>
          </a:p>
          <a:p>
            <a:endParaRPr lang="fr-FR" sz="3200" b="1" dirty="0" smtClean="0"/>
          </a:p>
          <a:p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smtClean="0"/>
              <a:t> </a:t>
            </a: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endParaRPr lang="fr-FR" sz="3200" b="1" dirty="0"/>
          </a:p>
          <a:p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B050"/>
                </a:solidFill>
              </a:rPr>
              <a:t> Monstres </a:t>
            </a:r>
            <a:r>
              <a:rPr lang="fr-FR" sz="2800" b="1" dirty="0" err="1" smtClean="0">
                <a:solidFill>
                  <a:srgbClr val="00B050"/>
                </a:solidFill>
              </a:rPr>
              <a:t>tératopages</a:t>
            </a:r>
            <a:r>
              <a:rPr lang="fr-FR" sz="2800" b="1" dirty="0" smtClean="0">
                <a:solidFill>
                  <a:srgbClr val="00B050"/>
                </a:solidFill>
              </a:rPr>
              <a:t>:</a:t>
            </a:r>
          </a:p>
          <a:p>
            <a:pPr lvl="0"/>
            <a:r>
              <a:rPr lang="fr-FR" sz="2800" dirty="0" smtClean="0">
                <a:solidFill>
                  <a:srgbClr val="00B050"/>
                </a:solidFill>
              </a:rPr>
              <a:t> U</a:t>
            </a:r>
            <a:r>
              <a:rPr lang="fr-FR" sz="2800" dirty="0" smtClean="0"/>
              <a:t>nis dans le cas le plus simple  dans la portion moyenne du tronc, au niveau du  sternum ou dans la région fessière ; </a:t>
            </a:r>
            <a:r>
              <a:rPr lang="fr-FR" sz="2800" b="1" dirty="0" smtClean="0"/>
              <a:t>X</a:t>
            </a:r>
            <a:r>
              <a:rPr lang="fr-FR" sz="2800" dirty="0" smtClean="0"/>
              <a:t> ou </a:t>
            </a:r>
            <a:r>
              <a:rPr lang="fr-FR" sz="2800" b="1" dirty="0" smtClean="0"/>
              <a:t>H</a:t>
            </a:r>
            <a:endParaRPr lang="fr-FR" sz="2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85192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36912"/>
            <a:ext cx="453650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pa_00400617_000002-14542622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7740352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4941168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Jumeaux </a:t>
            </a:r>
            <a:r>
              <a:rPr lang="fr-FR" sz="2800" b="1" dirty="0" err="1" smtClean="0"/>
              <a:t>autosites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tératopages</a:t>
            </a:r>
            <a:r>
              <a:rPr lang="fr-FR" sz="2800" b="1" dirty="0" smtClean="0"/>
              <a:t>  (</a:t>
            </a:r>
            <a:r>
              <a:rPr lang="fr-FR" sz="2800" b="1" dirty="0" err="1" smtClean="0"/>
              <a:t>stemopages</a:t>
            </a:r>
            <a:r>
              <a:rPr lang="fr-FR" sz="2800" b="1" dirty="0" smtClean="0"/>
              <a:t>)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smtClean="0">
                <a:solidFill>
                  <a:srgbClr val="00B050"/>
                </a:solidFill>
              </a:rPr>
              <a:t>Monstres </a:t>
            </a:r>
            <a:r>
              <a:rPr lang="fr-FR" sz="3200" b="1" dirty="0" err="1" smtClean="0">
                <a:solidFill>
                  <a:srgbClr val="00B050"/>
                </a:solidFill>
              </a:rPr>
              <a:t>tératodelphes</a:t>
            </a:r>
            <a:r>
              <a:rPr lang="fr-FR" sz="3200" dirty="0" smtClean="0">
                <a:solidFill>
                  <a:srgbClr val="00B050"/>
                </a:solidFill>
              </a:rPr>
              <a:t> :</a:t>
            </a:r>
          </a:p>
          <a:p>
            <a:pPr lvl="0">
              <a:buFont typeface="Wingdings" pitchFamily="2" charset="2"/>
              <a:buChar char="Ø"/>
            </a:pPr>
            <a:r>
              <a:rPr lang="fr-FR" sz="3200" dirty="0" smtClean="0"/>
              <a:t> Unis dans leur région  antérieure, éventuellement céphalique ; LAMBDA.</a:t>
            </a:r>
          </a:p>
          <a:p>
            <a:pPr lvl="0">
              <a:buFont typeface="Wingdings" pitchFamily="2" charset="2"/>
              <a:buChar char="Ø"/>
            </a:pPr>
            <a:r>
              <a:rPr lang="fr-FR" sz="3200" dirty="0" smtClean="0"/>
              <a:t> Pourvues d’une tête et de deux paires de membres inférieurs.</a:t>
            </a:r>
          </a:p>
          <a:p>
            <a:pPr lvl="0">
              <a:buFont typeface="Wingdings" pitchFamily="2" charset="2"/>
              <a:buChar char="§"/>
            </a:pPr>
            <a:r>
              <a:rPr lang="fr-FR" sz="3200" b="1" dirty="0" smtClean="0">
                <a:solidFill>
                  <a:srgbClr val="00B050"/>
                </a:solidFill>
              </a:rPr>
              <a:t> </a:t>
            </a:r>
            <a:endParaRPr lang="fr-FR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428396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331171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fr-FR" sz="3200" b="1" dirty="0" smtClean="0">
                <a:solidFill>
                  <a:srgbClr val="00B050"/>
                </a:solidFill>
              </a:rPr>
              <a:t>Monstres </a:t>
            </a:r>
            <a:r>
              <a:rPr lang="fr-FR" sz="3200" b="1" dirty="0" err="1" smtClean="0">
                <a:solidFill>
                  <a:srgbClr val="00B050"/>
                </a:solidFill>
              </a:rPr>
              <a:t>tératodymes</a:t>
            </a:r>
            <a:r>
              <a:rPr lang="fr-FR" sz="3200" dirty="0" smtClean="0">
                <a:solidFill>
                  <a:srgbClr val="00B050"/>
                </a:solidFill>
              </a:rPr>
              <a:t> :</a:t>
            </a:r>
          </a:p>
          <a:p>
            <a:pPr lvl="0">
              <a:buFont typeface="Wingdings" pitchFamily="2" charset="2"/>
              <a:buChar char="Ø"/>
            </a:pPr>
            <a:r>
              <a:rPr lang="fr-FR" sz="3200" dirty="0" smtClean="0">
                <a:solidFill>
                  <a:srgbClr val="00B050"/>
                </a:solidFill>
              </a:rPr>
              <a:t> P</a:t>
            </a:r>
            <a:r>
              <a:rPr lang="fr-FR" sz="3200" dirty="0" smtClean="0"/>
              <a:t>résentant une extrémité postérieure unique, </a:t>
            </a:r>
            <a:r>
              <a:rPr lang="fr-FR" sz="3200" b="1" dirty="0" smtClean="0"/>
              <a:t>y, </a:t>
            </a:r>
            <a:r>
              <a:rPr lang="fr-FR" sz="3200" dirty="0" smtClean="0"/>
              <a:t>deux têtes et éventuellement  deux thorax séparés, qui se terminent sur une même  partie inférieure.</a:t>
            </a:r>
            <a:endParaRPr lang="fr-F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81642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1"/>
            <a:ext cx="4073996" cy="4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5013176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3363" indent="-2773363"/>
            <a:r>
              <a:rPr lang="fr-FR" sz="3200" b="1" dirty="0" smtClean="0"/>
              <a:t>Jumeaux </a:t>
            </a:r>
            <a:r>
              <a:rPr lang="fr-FR" sz="3200" b="1" dirty="0" err="1" smtClean="0"/>
              <a:t>autosites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tératodymes</a:t>
            </a:r>
            <a:r>
              <a:rPr lang="fr-FR" sz="3200" b="1" smtClean="0"/>
              <a:t> (</a:t>
            </a:r>
            <a:r>
              <a:rPr lang="fr-FR" sz="3200" b="1" dirty="0" err="1" smtClean="0"/>
              <a:t>atlodymes</a:t>
            </a:r>
            <a:r>
              <a:rPr lang="fr-FR" sz="3200" b="1" dirty="0" smtClean="0"/>
              <a:t>)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3205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3200" b="1" dirty="0" smtClean="0"/>
              <a:t>b. Les </a:t>
            </a:r>
            <a:r>
              <a:rPr lang="fr-FR" sz="3200" b="1" dirty="0"/>
              <a:t>monstres doubles parasites </a:t>
            </a:r>
            <a:r>
              <a:rPr lang="fr-FR" sz="3200" dirty="0"/>
              <a:t>: </a:t>
            </a:r>
            <a:endParaRPr lang="fr-FR" sz="3200" dirty="0" smtClean="0"/>
          </a:p>
          <a:p>
            <a:pPr lvl="0"/>
            <a:r>
              <a:rPr lang="fr-FR" sz="3200" dirty="0" smtClean="0"/>
              <a:t>se </a:t>
            </a:r>
            <a:r>
              <a:rPr lang="fr-FR" sz="3200" dirty="0"/>
              <a:t>présentent le </a:t>
            </a:r>
            <a:r>
              <a:rPr lang="fr-FR" sz="3200" dirty="0" smtClean="0"/>
              <a:t>plus  </a:t>
            </a:r>
            <a:r>
              <a:rPr lang="fr-FR" sz="3200" dirty="0"/>
              <a:t>souvent comme des </a:t>
            </a:r>
            <a:r>
              <a:rPr lang="fr-FR" sz="3200" dirty="0" smtClean="0"/>
              <a:t>tumeurs</a:t>
            </a:r>
          </a:p>
          <a:p>
            <a:pPr lvl="0"/>
            <a:r>
              <a:rPr lang="fr-FR" sz="3200" dirty="0" smtClean="0"/>
              <a:t> </a:t>
            </a:r>
            <a:r>
              <a:rPr lang="fr-FR" sz="3200" dirty="0"/>
              <a:t>« embryonnaires </a:t>
            </a:r>
            <a:r>
              <a:rPr lang="fr-FR" sz="3200" dirty="0" smtClean="0"/>
              <a:t>»  </a:t>
            </a:r>
            <a:r>
              <a:rPr lang="fr-FR" sz="3200" dirty="0"/>
              <a:t>d'aspect et de nature </a:t>
            </a:r>
            <a:r>
              <a:rPr lang="fr-FR" sz="3200" dirty="0" smtClean="0"/>
              <a:t>variable</a:t>
            </a:r>
          </a:p>
          <a:p>
            <a:pPr lvl="0"/>
            <a:r>
              <a:rPr lang="fr-FR" sz="3200" dirty="0" smtClean="0"/>
              <a:t> </a:t>
            </a:r>
            <a:r>
              <a:rPr lang="fr-FR" sz="3200" dirty="0"/>
              <a:t>incluses dans un </a:t>
            </a:r>
            <a:r>
              <a:rPr lang="fr-FR" sz="3200" dirty="0" smtClean="0"/>
              <a:t> organisme </a:t>
            </a:r>
            <a:r>
              <a:rPr lang="fr-FR" sz="3200" dirty="0"/>
              <a:t>qui peut être par </a:t>
            </a:r>
            <a:r>
              <a:rPr lang="fr-FR" sz="3200" dirty="0" smtClean="0"/>
              <a:t>ailleurs</a:t>
            </a:r>
          </a:p>
          <a:p>
            <a:pPr lvl="0"/>
            <a:r>
              <a:rPr lang="fr-FR" sz="3200" dirty="0" smtClean="0"/>
              <a:t> </a:t>
            </a:r>
            <a:r>
              <a:rPr lang="fr-FR" sz="3200" dirty="0"/>
              <a:t>d'aspect extérieur normal</a:t>
            </a:r>
            <a:r>
              <a:rPr lang="fr-FR" sz="3200" dirty="0" smtClean="0"/>
              <a:t>.</a:t>
            </a:r>
          </a:p>
          <a:p>
            <a:pPr lvl="0"/>
            <a:r>
              <a:rPr lang="fr-FR" sz="3200" dirty="0" smtClean="0"/>
              <a:t> ex: </a:t>
            </a:r>
            <a:r>
              <a:rPr lang="fr-FR" sz="3200" b="1" dirty="0" smtClean="0">
                <a:solidFill>
                  <a:srgbClr val="FF0000"/>
                </a:solidFill>
              </a:rPr>
              <a:t>fœtus in </a:t>
            </a:r>
            <a:r>
              <a:rPr lang="fr-FR" sz="3200" b="1" dirty="0" err="1" smtClean="0">
                <a:solidFill>
                  <a:srgbClr val="FF0000"/>
                </a:solidFill>
              </a:rPr>
              <a:t>fœtu</a:t>
            </a:r>
            <a:endParaRPr lang="fr-FR" sz="3200" b="1" dirty="0">
              <a:solidFill>
                <a:srgbClr val="FF0000"/>
              </a:solidFill>
            </a:endParaRPr>
          </a:p>
          <a:p>
            <a:r>
              <a:rPr lang="fr-FR" sz="3200" dirty="0"/>
              <a:t> </a:t>
            </a:r>
            <a:endParaRPr lang="fr-FR" sz="3200" dirty="0" smtClean="0"/>
          </a:p>
          <a:p>
            <a:endParaRPr lang="fr-FR" sz="3200" b="1" dirty="0"/>
          </a:p>
        </p:txBody>
      </p:sp>
      <p:pic>
        <p:nvPicPr>
          <p:cNvPr id="4098" name="Picture 2" descr="fille-bras-soeur-jumelle-parasite-ventre"/>
          <p:cNvPicPr>
            <a:picLocks noChangeAspect="1" noChangeArrowheads="1"/>
          </p:cNvPicPr>
          <p:nvPr/>
        </p:nvPicPr>
        <p:blipFill>
          <a:blip r:embed="rId2" cstate="print"/>
          <a:srcRect l="10027" r="62657" b="11131"/>
          <a:stretch>
            <a:fillRect/>
          </a:stretch>
        </p:blipFill>
        <p:spPr bwMode="auto">
          <a:xfrm>
            <a:off x="323528" y="2996952"/>
            <a:ext cx="3096344" cy="323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bebe-jumeau-parasite-operation-610x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46085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48862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F</a:t>
            </a:r>
            <a:r>
              <a:rPr lang="fr-FR" sz="3200" b="1" dirty="0" smtClean="0">
                <a:solidFill>
                  <a:srgbClr val="FF0000"/>
                </a:solidFill>
              </a:rPr>
              <a:t>acteurs tératogènes</a:t>
            </a:r>
          </a:p>
          <a:p>
            <a:r>
              <a:rPr lang="fr-FR" sz="3200" b="1" dirty="0" smtClean="0">
                <a:solidFill>
                  <a:srgbClr val="00B050"/>
                </a:solidFill>
              </a:rPr>
              <a:t>facteurs responsables de malformations primaires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b="1" dirty="0" smtClean="0">
                <a:solidFill>
                  <a:srgbClr val="00B0F0"/>
                </a:solidFill>
              </a:rPr>
              <a:t>Anomalie de nombre des chromosomes</a:t>
            </a:r>
            <a:r>
              <a:rPr lang="fr-FR" sz="3200" dirty="0" smtClean="0"/>
              <a:t>:  </a:t>
            </a:r>
          </a:p>
          <a:p>
            <a:r>
              <a:rPr lang="fr-FR" sz="3200" dirty="0" smtClean="0"/>
              <a:t>trisomie 21 syndrome de Down caractérisé par des</a:t>
            </a:r>
          </a:p>
          <a:p>
            <a:r>
              <a:rPr lang="fr-FR" sz="3200" dirty="0" smtClean="0"/>
              <a:t> malformations  multiples chez le même individu.</a:t>
            </a:r>
          </a:p>
          <a:p>
            <a:r>
              <a:rPr lang="fr-FR" sz="32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b="1" dirty="0" smtClean="0">
                <a:solidFill>
                  <a:srgbClr val="00B0F0"/>
                </a:solidFill>
              </a:rPr>
              <a:t>Anomalie de structure des chromosomes:</a:t>
            </a:r>
          </a:p>
          <a:p>
            <a:r>
              <a:rPr lang="fr-FR" sz="3200" dirty="0" smtClean="0"/>
              <a:t>certaines délétions sont responsables de malformations</a:t>
            </a:r>
          </a:p>
          <a:p>
            <a:r>
              <a:rPr lang="fr-FR" sz="3200" dirty="0" smtClean="0"/>
              <a:t> de même que des anomalies de recombinaison qui</a:t>
            </a:r>
          </a:p>
          <a:p>
            <a:r>
              <a:rPr lang="fr-FR" sz="3200" dirty="0" smtClean="0"/>
              <a:t> peuvent modifier le patrimoine  génétique.</a:t>
            </a:r>
          </a:p>
          <a:p>
            <a:r>
              <a:rPr lang="fr-FR" sz="3200" dirty="0" smtClean="0"/>
              <a:t> </a:t>
            </a:r>
          </a:p>
          <a:p>
            <a:endParaRPr lang="fr-FR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090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facteurs responsables de malformations secondaires</a:t>
            </a:r>
            <a:endParaRPr lang="fr-FR" sz="3200" dirty="0">
              <a:solidFill>
                <a:srgbClr val="00B050"/>
              </a:solidFill>
            </a:endParaRPr>
          </a:p>
          <a:p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692696"/>
            <a:ext cx="9210022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facteurs exogènes, liés à l'environnement ou au </a:t>
            </a:r>
            <a:r>
              <a:rPr lang="fr-FR" sz="3200" dirty="0" smtClean="0"/>
              <a:t>milieu</a:t>
            </a:r>
          </a:p>
          <a:p>
            <a:r>
              <a:rPr lang="fr-FR" sz="3200" dirty="0" smtClean="0"/>
              <a:t> maternel</a:t>
            </a:r>
          </a:p>
          <a:p>
            <a:r>
              <a:rPr lang="fr-FR" sz="3200" b="1" dirty="0" smtClean="0"/>
              <a:t>Facteurs </a:t>
            </a:r>
            <a:r>
              <a:rPr lang="fr-FR" sz="3200" b="1" dirty="0"/>
              <a:t>généraux : </a:t>
            </a:r>
            <a:r>
              <a:rPr lang="fr-FR" sz="3200" dirty="0"/>
              <a:t>Hyperthermie ; </a:t>
            </a:r>
            <a:r>
              <a:rPr lang="fr-FR" sz="3200" dirty="0" smtClean="0"/>
              <a:t>Malnutrition…. </a:t>
            </a:r>
            <a:endParaRPr lang="fr-FR" sz="3200" dirty="0"/>
          </a:p>
          <a:p>
            <a:r>
              <a:rPr lang="fr-FR" sz="3200" b="1" dirty="0" smtClean="0"/>
              <a:t>Facteurs </a:t>
            </a:r>
            <a:r>
              <a:rPr lang="fr-FR" sz="3200" b="1" dirty="0"/>
              <a:t>infectieux et parasitaires : </a:t>
            </a:r>
            <a:r>
              <a:rPr lang="fr-FR" sz="3200" dirty="0" smtClean="0"/>
              <a:t>Virus </a:t>
            </a:r>
            <a:r>
              <a:rPr lang="fr-FR" sz="3200" dirty="0"/>
              <a:t>de l'herpès</a:t>
            </a:r>
            <a:r>
              <a:rPr lang="fr-FR" sz="3200" dirty="0" smtClean="0"/>
              <a:t>,</a:t>
            </a:r>
          </a:p>
          <a:p>
            <a:r>
              <a:rPr lang="fr-FR" sz="3200" dirty="0" smtClean="0"/>
              <a:t> </a:t>
            </a:r>
            <a:r>
              <a:rPr lang="fr-FR" sz="3200" dirty="0"/>
              <a:t>de la rubéole </a:t>
            </a:r>
            <a:r>
              <a:rPr lang="fr-FR" sz="3200" dirty="0" smtClean="0"/>
              <a:t>…..</a:t>
            </a:r>
          </a:p>
          <a:p>
            <a:r>
              <a:rPr lang="fr-FR" sz="3200" b="1" dirty="0" smtClean="0"/>
              <a:t>Toxiques: </a:t>
            </a:r>
            <a:r>
              <a:rPr lang="fr-FR" sz="3200" dirty="0" smtClean="0"/>
              <a:t>Dérivés </a:t>
            </a:r>
            <a:r>
              <a:rPr lang="fr-FR" sz="3200" dirty="0"/>
              <a:t>du brome, sels de </a:t>
            </a:r>
            <a:r>
              <a:rPr lang="fr-FR" sz="3200" dirty="0" smtClean="0"/>
              <a:t>plomb…</a:t>
            </a:r>
            <a:endParaRPr lang="fr-FR" sz="3200" dirty="0"/>
          </a:p>
          <a:p>
            <a:r>
              <a:rPr lang="fr-FR" sz="3200" b="1" dirty="0" smtClean="0"/>
              <a:t>Médicaments: </a:t>
            </a:r>
          </a:p>
          <a:p>
            <a:r>
              <a:rPr lang="fr-FR" sz="3200" dirty="0" smtClean="0"/>
              <a:t>Hormones (hormones thyroïdiennes),</a:t>
            </a:r>
          </a:p>
          <a:p>
            <a:r>
              <a:rPr lang="fr-FR" sz="3200" dirty="0" smtClean="0"/>
              <a:t>Antibiotiques (tétracyclines)</a:t>
            </a:r>
          </a:p>
          <a:p>
            <a:r>
              <a:rPr lang="fr-FR" sz="3200" dirty="0" smtClean="0"/>
              <a:t>Médicaments </a:t>
            </a:r>
            <a:r>
              <a:rPr lang="fr-FR" sz="3200" dirty="0"/>
              <a:t>neurotropes : </a:t>
            </a:r>
            <a:r>
              <a:rPr lang="fr-FR" sz="3200" dirty="0" smtClean="0"/>
              <a:t>thalidomide</a:t>
            </a:r>
          </a:p>
          <a:p>
            <a:r>
              <a:rPr lang="fr-FR" sz="3200" dirty="0" smtClean="0"/>
              <a:t>Anti </a:t>
            </a:r>
            <a:r>
              <a:rPr lang="fr-FR" sz="3200" dirty="0"/>
              <a:t>vitamines.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 </a:t>
            </a:r>
          </a:p>
          <a:p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553897" cy="7540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                 </a:t>
            </a:r>
            <a:r>
              <a:rPr lang="fr-FR" sz="3200" b="1" dirty="0" smtClean="0">
                <a:solidFill>
                  <a:srgbClr val="FF0000"/>
                </a:solidFill>
              </a:rPr>
              <a:t>TYPES DE GROSSESSES GEMELLAIRES</a:t>
            </a:r>
          </a:p>
          <a:p>
            <a:r>
              <a:rPr lang="fr-FR" sz="3200" b="1" dirty="0" smtClean="0">
                <a:solidFill>
                  <a:srgbClr val="00B050"/>
                </a:solidFill>
              </a:rPr>
              <a:t>II. Grossesses gémellaires monozygotes </a:t>
            </a:r>
          </a:p>
          <a:p>
            <a:pPr>
              <a:buFont typeface="Wingdings" pitchFamily="2" charset="2"/>
              <a:buChar char="Ø"/>
            </a:pPr>
            <a:r>
              <a:rPr lang="fr-FR" sz="2800" b="1" dirty="0" smtClean="0"/>
              <a:t>Jumeaux uniovulaires : vrais jumeaux </a:t>
            </a:r>
            <a:endParaRPr lang="fr-FR" sz="2800" dirty="0" smtClean="0"/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Représentent 25% des grossesses gémellaires.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Même patrimoine génétique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 Mêmes groupes sanguins</a:t>
            </a:r>
          </a:p>
          <a:p>
            <a:r>
              <a:rPr lang="fr-FR" sz="2800" dirty="0" smtClean="0">
                <a:solidFill>
                  <a:srgbClr val="0070C0"/>
                </a:solidFill>
              </a:rPr>
              <a:t>transfusions,  </a:t>
            </a:r>
            <a:r>
              <a:rPr lang="fr-FR" sz="2800" u="sng" dirty="0" smtClean="0">
                <a:solidFill>
                  <a:srgbClr val="0070C0"/>
                </a:solidFill>
                <a:hlinkClick r:id="rId2" tooltip="Greffe (médecine)"/>
              </a:rPr>
              <a:t>transplantations</a:t>
            </a:r>
            <a:r>
              <a:rPr lang="fr-FR" sz="2800" dirty="0" smtClean="0">
                <a:solidFill>
                  <a:srgbClr val="0070C0"/>
                </a:solidFill>
              </a:rPr>
              <a:t> ou </a:t>
            </a:r>
            <a:r>
              <a:rPr lang="fr-FR" sz="2800" u="sng" dirty="0" smtClean="0">
                <a:solidFill>
                  <a:srgbClr val="0070C0"/>
                </a:solidFill>
                <a:hlinkClick r:id="rId2" tooltip="Greffe (médecine)"/>
              </a:rPr>
              <a:t>greffes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/>
              <a:t>d'organes sans rejet.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Mêmes maladies génétiques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Génétiquement identiques, donc mêmes caractères apparents</a:t>
            </a:r>
          </a:p>
          <a:p>
            <a:r>
              <a:rPr lang="fr-FR" sz="2800" dirty="0" smtClean="0"/>
              <a:t> et latents/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même couleur des yeux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même couleur des cheveux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même couleur de la peau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même sexe</a:t>
            </a:r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même groupe sanguin 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r>
              <a:rPr lang="fr-FR" sz="2800" dirty="0" smtClean="0"/>
              <a:t> </a:t>
            </a:r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899248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   </a:t>
            </a:r>
            <a:r>
              <a:rPr lang="fr-FR" sz="3200" b="1" dirty="0" smtClean="0">
                <a:solidFill>
                  <a:srgbClr val="00B050"/>
                </a:solidFill>
              </a:rPr>
              <a:t>II. Grossesses gémellaires monozygotes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Empreintes digitales différentes:</a:t>
            </a:r>
          </a:p>
          <a:p>
            <a:r>
              <a:rPr lang="fr-FR" sz="2800" dirty="0" smtClean="0"/>
              <a:t> la forme finale des empreintes est influencée par des paramètres</a:t>
            </a:r>
          </a:p>
          <a:p>
            <a:r>
              <a:rPr lang="fr-FR" sz="2800" dirty="0" smtClean="0"/>
              <a:t> environnementaux au cours de la grossesse: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 alimentation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 pression sanguine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 position dans l’utérus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 taux de croissance des doigts à la fin du premier trimestre</a:t>
            </a:r>
          </a:p>
          <a:p>
            <a:r>
              <a:rPr lang="fr-FR" sz="2800" dirty="0" smtClean="0"/>
              <a:t>. 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Au fil des années, les vrais jumeaux peuvent aussi développer</a:t>
            </a:r>
          </a:p>
          <a:p>
            <a:r>
              <a:rPr lang="fr-FR" sz="2800" dirty="0" smtClean="0"/>
              <a:t> des caractères différents à la suite des choix personnels du</a:t>
            </a:r>
          </a:p>
          <a:p>
            <a:r>
              <a:rPr lang="fr-FR" sz="2800" dirty="0" smtClean="0"/>
              <a:t> style de vie et sous l’influence de l'environnement.</a:t>
            </a:r>
          </a:p>
          <a:p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048887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   </a:t>
            </a:r>
            <a:r>
              <a:rPr lang="fr-FR" sz="3200" b="1" dirty="0" smtClean="0">
                <a:solidFill>
                  <a:srgbClr val="00B050"/>
                </a:solidFill>
              </a:rPr>
              <a:t>II. Grossesses gémellaires monozygotes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fr-FR" sz="2800" dirty="0" smtClean="0"/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A. Jumeaux uniovulaires bi choriaux</a:t>
            </a:r>
          </a:p>
          <a:p>
            <a:pPr lvl="0"/>
            <a:endParaRPr lang="fr-FR" sz="2800" dirty="0" smtClean="0"/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 La division de l'œuf survient à un délai inférieur ou égal à </a:t>
            </a:r>
          </a:p>
          <a:p>
            <a:pPr lvl="0"/>
            <a:r>
              <a:rPr lang="fr-FR" sz="2800" dirty="0" smtClean="0"/>
              <a:t>deux jours  stade  2 à  4 blastomères.</a:t>
            </a:r>
          </a:p>
          <a:p>
            <a:pPr lvl="0"/>
            <a:endParaRPr lang="fr-FR" sz="2800" dirty="0" smtClean="0"/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 Chaque jumeau se développe </a:t>
            </a:r>
            <a:r>
              <a:rPr lang="fr-FR" sz="2800" dirty="0" smtClean="0">
                <a:solidFill>
                  <a:srgbClr val="0070C0"/>
                </a:solidFill>
              </a:rPr>
              <a:t>dans une cavité amniotique</a:t>
            </a:r>
            <a:r>
              <a:rPr lang="fr-FR" sz="28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endParaRPr lang="fr-FR" sz="2800" dirty="0" smtClean="0"/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Les deux  placenta peuvent être distincts, séparés.</a:t>
            </a:r>
          </a:p>
          <a:p>
            <a:pPr lvl="0"/>
            <a:r>
              <a:rPr lang="fr-FR" sz="2800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Ce type de gémellité représente 30 % des </a:t>
            </a:r>
            <a:r>
              <a:rPr lang="fr-FR" sz="2800" dirty="0" smtClean="0">
                <a:solidFill>
                  <a:srgbClr val="0070C0"/>
                </a:solidFill>
              </a:rPr>
              <a:t>grossesses </a:t>
            </a:r>
          </a:p>
          <a:p>
            <a:pPr lvl="0"/>
            <a:r>
              <a:rPr lang="fr-FR" sz="2800" dirty="0" smtClean="0">
                <a:solidFill>
                  <a:srgbClr val="0070C0"/>
                </a:solidFill>
              </a:rPr>
              <a:t>    gémellaires monozygotes.</a:t>
            </a:r>
          </a:p>
          <a:p>
            <a:pPr>
              <a:buFont typeface="Wingdings" pitchFamily="2" charset="2"/>
              <a:buChar char="Ø"/>
            </a:pPr>
            <a:endParaRPr lang="fr-FR" sz="2800" dirty="0" smtClean="0"/>
          </a:p>
          <a:p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489654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03902" cy="710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   </a:t>
            </a:r>
            <a:r>
              <a:rPr lang="fr-FR" sz="3200" b="1" dirty="0" smtClean="0">
                <a:solidFill>
                  <a:srgbClr val="00B050"/>
                </a:solidFill>
              </a:rPr>
              <a:t>II. Grossesses gémellaires monozygotes </a:t>
            </a:r>
          </a:p>
          <a:p>
            <a:endParaRPr lang="fr-FR" sz="3200" b="1" dirty="0" smtClean="0">
              <a:solidFill>
                <a:srgbClr val="FF0000"/>
              </a:solidFill>
            </a:endParaRPr>
          </a:p>
          <a:p>
            <a:pPr lvl="0"/>
            <a:r>
              <a:rPr lang="fr-FR" sz="2800" dirty="0" smtClean="0"/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B. Jumeaux uniovulaires mono choriaux</a:t>
            </a:r>
          </a:p>
          <a:p>
            <a:pPr lvl="0"/>
            <a:r>
              <a:rPr lang="fr-FR" sz="2800" b="1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fr-FR" sz="2800" b="1" dirty="0" smtClean="0"/>
              <a:t>   </a:t>
            </a:r>
            <a:r>
              <a:rPr lang="fr-FR" sz="2800" b="1" dirty="0" smtClean="0">
                <a:solidFill>
                  <a:srgbClr val="00B050"/>
                </a:solidFill>
              </a:rPr>
              <a:t>a. di amniotiques</a:t>
            </a:r>
            <a:endParaRPr lang="fr-FR" sz="2800" dirty="0" smtClean="0">
              <a:solidFill>
                <a:srgbClr val="00B050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 Division de</a:t>
            </a:r>
            <a:r>
              <a:rPr lang="fr-FR" sz="2800" dirty="0" smtClean="0">
                <a:hlinkClick r:id="rId2"/>
              </a:rPr>
              <a:t> l'embryon</a:t>
            </a:r>
            <a:r>
              <a:rPr lang="fr-FR" sz="2800" dirty="0" smtClean="0"/>
              <a:t> survient dans un délai  supérieur à</a:t>
            </a:r>
          </a:p>
          <a:p>
            <a:pPr lvl="0"/>
            <a:r>
              <a:rPr lang="fr-FR" sz="2800" dirty="0" smtClean="0"/>
              <a:t> 2 jours et  inférieur à 8 jours ( stade </a:t>
            </a:r>
            <a:r>
              <a:rPr lang="fr-FR" sz="2800" dirty="0" smtClean="0">
                <a:hlinkClick r:id="rId3"/>
              </a:rPr>
              <a:t>morula</a:t>
            </a:r>
            <a:r>
              <a:rPr lang="fr-FR" sz="2800" dirty="0" smtClean="0"/>
              <a:t> ou </a:t>
            </a:r>
            <a:r>
              <a:rPr lang="fr-FR" sz="2800" dirty="0" err="1" smtClean="0">
                <a:hlinkClick r:id="rId3"/>
              </a:rPr>
              <a:t>blastocyste</a:t>
            </a:r>
            <a:r>
              <a:rPr lang="fr-FR" sz="2800" dirty="0" smtClean="0"/>
              <a:t> et</a:t>
            </a:r>
          </a:p>
          <a:p>
            <a:pPr lvl="0"/>
            <a:r>
              <a:rPr lang="fr-FR" sz="2800" dirty="0" smtClean="0"/>
              <a:t>  avant la formation de l'amnios).</a:t>
            </a:r>
          </a:p>
          <a:p>
            <a:pPr lvl="0"/>
            <a:endParaRPr lang="fr-FR" sz="2800" dirty="0" smtClean="0"/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Chaque jumeau se développe dans une cavité amniotique.</a:t>
            </a:r>
          </a:p>
          <a:p>
            <a:pPr lvl="0">
              <a:buFont typeface="Wingdings" pitchFamily="2" charset="2"/>
              <a:buChar char="Ø"/>
            </a:pPr>
            <a:endParaRPr lang="fr-FR" sz="2800" dirty="0" smtClean="0"/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Il y a </a:t>
            </a:r>
            <a:r>
              <a:rPr lang="fr-FR" sz="2800" dirty="0" smtClean="0">
                <a:hlinkClick r:id="rId4"/>
              </a:rPr>
              <a:t>une seule masse placentaire</a:t>
            </a:r>
            <a:r>
              <a:rPr lang="fr-FR" sz="2800" dirty="0" smtClean="0"/>
              <a:t> avec un seul chorion.</a:t>
            </a:r>
          </a:p>
          <a:p>
            <a:pPr lvl="0">
              <a:buFont typeface="Wingdings" pitchFamily="2" charset="2"/>
              <a:buChar char="Ø"/>
            </a:pPr>
            <a:endParaRPr lang="fr-FR" sz="2800" dirty="0" smtClean="0"/>
          </a:p>
          <a:p>
            <a:pPr lvl="0">
              <a:buFont typeface="Wingdings" pitchFamily="2" charset="2"/>
              <a:buChar char="Ø"/>
            </a:pPr>
            <a:r>
              <a:rPr lang="fr-FR" sz="2800" dirty="0" smtClean="0"/>
              <a:t>Ce type de gémellité représente 70 % des grossesses</a:t>
            </a:r>
          </a:p>
          <a:p>
            <a:pPr lvl="0"/>
            <a:r>
              <a:rPr lang="fr-FR" sz="2800" dirty="0" smtClean="0"/>
              <a:t> gémellaires  monozygotes.</a:t>
            </a:r>
          </a:p>
          <a:p>
            <a:endParaRPr lang="fr-FR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40324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1171</Words>
  <Application>Microsoft Office PowerPoint</Application>
  <PresentationFormat>Affichage à l'écran (4:3)</PresentationFormat>
  <Paragraphs>259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46</cp:revision>
  <dcterms:created xsi:type="dcterms:W3CDTF">2015-01-27T16:20:44Z</dcterms:created>
  <dcterms:modified xsi:type="dcterms:W3CDTF">2021-11-30T16:56:45Z</dcterms:modified>
</cp:coreProperties>
</file>