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0" r:id="rId2"/>
    <p:sldId id="271" r:id="rId3"/>
    <p:sldId id="279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56" r:id="rId12"/>
    <p:sldId id="257" r:id="rId13"/>
    <p:sldId id="258" r:id="rId14"/>
    <p:sldId id="261" r:id="rId15"/>
    <p:sldId id="262" r:id="rId16"/>
    <p:sldId id="264" r:id="rId17"/>
    <p:sldId id="268" r:id="rId18"/>
    <p:sldId id="267" r:id="rId19"/>
    <p:sldId id="265" r:id="rId20"/>
    <p:sldId id="266" r:id="rId21"/>
    <p:sldId id="269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6542" autoAdjust="0"/>
  </p:normalViewPr>
  <p:slideViewPr>
    <p:cSldViewPr>
      <p:cViewPr>
        <p:scale>
          <a:sx n="57" d="100"/>
          <a:sy n="57" d="100"/>
        </p:scale>
        <p:origin x="-165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FD9D7-332C-4161-A424-3DCECBB29A55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917B2-D393-4082-ABE9-69308ADC0E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917B2-D393-4082-ABE9-69308ADC0E24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DE824D-4A85-4657-8AA9-48A4787C9420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F735B-AF40-45E5-990C-CBAE42DA9E2F}" type="datetimeFigureOut">
              <a:rPr lang="fr-FR" smtClean="0"/>
              <a:pPr/>
              <a:t>19/11/2021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526A1-3955-4C52-A8D8-5FFC57B5C90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ctissimo.fr/html/sante/analyses/ana_marqueur04.htm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doctissimo.fr/html/sante/encyclopedie/sa_937_cancer_larynx.htm" TargetMode="External"/><Relationship Id="rId4" Type="http://schemas.openxmlformats.org/officeDocument/2006/relationships/hyperlink" Target="https://www.doctissimo.fr/html/dossiers/mal-de-gorge/articles/12675-gorge-zone-sensible-infections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064" y="764704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/>
            <a:r>
              <a:rPr lang="fr-FR" sz="3200" b="1" dirty="0" smtClean="0"/>
              <a:t>             </a:t>
            </a:r>
            <a:r>
              <a:rPr lang="fr-FR" sz="3200" b="1" dirty="0" smtClean="0">
                <a:solidFill>
                  <a:srgbClr val="FF0000"/>
                </a:solidFill>
              </a:rPr>
              <a:t>LA QUATRIEME SEMAINE </a:t>
            </a:r>
          </a:p>
          <a:p>
            <a:pPr marL="263525" indent="-263525"/>
            <a:r>
              <a:rPr lang="fr-FR" sz="3200" b="1" dirty="0" smtClean="0">
                <a:solidFill>
                  <a:srgbClr val="FF0000"/>
                </a:solidFill>
              </a:rPr>
              <a:t>                                DU                    </a:t>
            </a:r>
          </a:p>
          <a:p>
            <a:pPr marL="263525" indent="-263525"/>
            <a:r>
              <a:rPr lang="fr-FR" sz="3200" b="1" dirty="0" smtClean="0">
                <a:solidFill>
                  <a:srgbClr val="FF0000"/>
                </a:solidFill>
              </a:rPr>
              <a:t>    DEVELOPPEMENT EMBRYONNAIRE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slideplayer.fr/3/1315593/slides/slide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0" y="0"/>
            <a:ext cx="873527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2</a:t>
            </a:r>
            <a:r>
              <a:rPr lang="fr-FR" sz="3200" b="1" dirty="0" smtClean="0">
                <a:solidFill>
                  <a:srgbClr val="FF0000"/>
                </a:solidFill>
              </a:rPr>
              <a:t>. EVOLUTION </a:t>
            </a:r>
            <a:r>
              <a:rPr lang="fr-FR" sz="3200" b="1" dirty="0">
                <a:solidFill>
                  <a:srgbClr val="FF0000"/>
                </a:solidFill>
              </a:rPr>
              <a:t>DES FEUILLETS </a:t>
            </a:r>
          </a:p>
          <a:p>
            <a:endParaRPr lang="fr-FR" sz="3200" b="1" dirty="0" smtClean="0"/>
          </a:p>
          <a:p>
            <a:r>
              <a:rPr lang="fr-FR" sz="3200" b="1" dirty="0" smtClean="0">
                <a:solidFill>
                  <a:srgbClr val="FF0000"/>
                </a:solidFill>
              </a:rPr>
              <a:t>2.1. Evolution de l’ectoblaste: fin de la </a:t>
            </a:r>
            <a:r>
              <a:rPr lang="fr-FR" sz="3200" b="1" dirty="0" err="1" smtClean="0">
                <a:solidFill>
                  <a:srgbClr val="FF0000"/>
                </a:solidFill>
              </a:rPr>
              <a:t>neurulation</a:t>
            </a:r>
            <a:endParaRPr lang="fr-FR" sz="32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8" name="Imag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76872"/>
            <a:ext cx="457200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4463480" y="1844824"/>
            <a:ext cx="4680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00B050"/>
                </a:solidFill>
              </a:rPr>
              <a:t>Arcs branchiaux (4</a:t>
            </a:r>
            <a:r>
              <a:rPr lang="fr-FR" sz="2400" dirty="0" smtClean="0"/>
              <a:t>):</a:t>
            </a:r>
          </a:p>
          <a:p>
            <a:r>
              <a:rPr lang="fr-FR" sz="2400" dirty="0" smtClean="0"/>
              <a:t>formations </a:t>
            </a:r>
            <a:r>
              <a:rPr lang="fr-FR" sz="2400" dirty="0" smtClean="0">
                <a:hlinkClick r:id="rId3"/>
              </a:rPr>
              <a:t>embryonnaires</a:t>
            </a:r>
            <a:r>
              <a:rPr lang="fr-FR" sz="2400" dirty="0" smtClean="0"/>
              <a:t> entourant la cavité</a:t>
            </a:r>
          </a:p>
          <a:p>
            <a:r>
              <a:rPr lang="fr-FR" sz="2400" dirty="0" smtClean="0"/>
              <a:t> formée par la bouche et la </a:t>
            </a:r>
            <a:r>
              <a:rPr lang="fr-FR" sz="2400" dirty="0" smtClean="0">
                <a:hlinkClick r:id="rId4"/>
              </a:rPr>
              <a:t>gorge</a:t>
            </a:r>
            <a:r>
              <a:rPr lang="fr-FR" sz="2400" dirty="0" smtClean="0"/>
              <a:t>.</a:t>
            </a:r>
          </a:p>
          <a:p>
            <a:r>
              <a:rPr lang="fr-FR" sz="2400" dirty="0" smtClean="0"/>
              <a:t> Ils donnent naissance aux différents organes et</a:t>
            </a:r>
          </a:p>
          <a:p>
            <a:r>
              <a:rPr lang="fr-FR" sz="2400" dirty="0" smtClean="0"/>
              <a:t> tissus formant cette cavité </a:t>
            </a:r>
          </a:p>
          <a:p>
            <a:r>
              <a:rPr lang="fr-FR" sz="2400" dirty="0" smtClean="0"/>
              <a:t>(</a:t>
            </a:r>
            <a:r>
              <a:rPr lang="fr-FR" sz="2400" dirty="0" err="1" smtClean="0"/>
              <a:t>machoires</a:t>
            </a:r>
            <a:r>
              <a:rPr lang="fr-FR" sz="2400" dirty="0" smtClean="0"/>
              <a:t>, langue, </a:t>
            </a:r>
            <a:r>
              <a:rPr lang="fr-FR" sz="2400" dirty="0" smtClean="0">
                <a:hlinkClick r:id="rId5"/>
              </a:rPr>
              <a:t>larynx</a:t>
            </a:r>
            <a:r>
              <a:rPr lang="fr-FR" sz="2400" dirty="0" smtClean="0"/>
              <a:t>,…).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856357"/>
            <a:ext cx="9260035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b="1" dirty="0" smtClean="0">
                <a:solidFill>
                  <a:srgbClr val="FF0000"/>
                </a:solidFill>
              </a:rPr>
              <a:t> Le </a:t>
            </a:r>
            <a:r>
              <a:rPr lang="fr-FR" sz="3200" b="1" dirty="0" err="1">
                <a:solidFill>
                  <a:srgbClr val="FF0000"/>
                </a:solidFill>
              </a:rPr>
              <a:t>proencéphale</a:t>
            </a:r>
            <a:r>
              <a:rPr lang="fr-FR" sz="3200" b="1" dirty="0"/>
              <a:t>   </a:t>
            </a:r>
            <a:r>
              <a:rPr lang="fr-FR" sz="3200" b="1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</a:t>
            </a:r>
            <a:r>
              <a:rPr lang="fr-FR" sz="3200" b="1" dirty="0"/>
              <a:t>télencéphale (hémisphères cérébraux) </a:t>
            </a:r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</a:t>
            </a:r>
            <a:r>
              <a:rPr lang="fr-FR" sz="3200" b="1" dirty="0"/>
              <a:t>diencéphale ( voies optiques, hypothalamus</a:t>
            </a:r>
            <a:r>
              <a:rPr lang="fr-FR" sz="3200" b="1" dirty="0" smtClean="0"/>
              <a:t>,</a:t>
            </a:r>
          </a:p>
          <a:p>
            <a:r>
              <a:rPr lang="fr-FR" sz="3200" b="1" dirty="0" smtClean="0"/>
              <a:t> </a:t>
            </a:r>
            <a:r>
              <a:rPr lang="fr-FR" sz="3200" b="1" dirty="0"/>
              <a:t>hypophyse</a:t>
            </a:r>
            <a:r>
              <a:rPr lang="fr-FR" sz="3200" b="1" dirty="0" smtClean="0"/>
              <a:t>)</a:t>
            </a:r>
          </a:p>
          <a:p>
            <a:endParaRPr lang="fr-FR" sz="3200" b="1" dirty="0"/>
          </a:p>
          <a:p>
            <a:pPr>
              <a:buFont typeface="Wingdings" pitchFamily="2" charset="2"/>
              <a:buChar char="Ø"/>
            </a:pPr>
            <a:r>
              <a:rPr lang="fr-FR" sz="3200" b="1" dirty="0" smtClean="0">
                <a:solidFill>
                  <a:srgbClr val="FF0000"/>
                </a:solidFill>
              </a:rPr>
              <a:t> Le </a:t>
            </a:r>
            <a:r>
              <a:rPr lang="fr-FR" sz="3200" b="1" dirty="0">
                <a:solidFill>
                  <a:srgbClr val="FF0000"/>
                </a:solidFill>
              </a:rPr>
              <a:t>mésencéphale</a:t>
            </a:r>
            <a:r>
              <a:rPr lang="fr-FR" sz="3200" b="1" dirty="0"/>
              <a:t> : réflexes auditifs et influx </a:t>
            </a:r>
            <a:r>
              <a:rPr lang="fr-FR" sz="3200" b="1" dirty="0" smtClean="0"/>
              <a:t>visuels</a:t>
            </a:r>
          </a:p>
          <a:p>
            <a:endParaRPr lang="fr-FR" sz="3200" b="1" dirty="0"/>
          </a:p>
          <a:p>
            <a:pPr>
              <a:buFont typeface="Wingdings" pitchFamily="2" charset="2"/>
              <a:buChar char="Ø"/>
            </a:pPr>
            <a:r>
              <a:rPr lang="fr-FR" sz="3200" b="1" dirty="0" smtClean="0">
                <a:solidFill>
                  <a:srgbClr val="FF0000"/>
                </a:solidFill>
              </a:rPr>
              <a:t> Le </a:t>
            </a:r>
            <a:r>
              <a:rPr lang="fr-FR" sz="3200" b="1" dirty="0">
                <a:solidFill>
                  <a:srgbClr val="FF0000"/>
                </a:solidFill>
              </a:rPr>
              <a:t>rhombencéphale</a:t>
            </a:r>
            <a:r>
              <a:rPr lang="fr-FR" sz="3200" b="1" dirty="0"/>
              <a:t> : </a:t>
            </a:r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</a:t>
            </a:r>
            <a:r>
              <a:rPr lang="fr-FR" sz="3200" b="1" dirty="0"/>
              <a:t>métencéphale (cervelet) </a:t>
            </a:r>
            <a:endParaRPr lang="fr-FR" sz="3200" b="1" dirty="0" smtClean="0"/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myélencéphale  </a:t>
            </a:r>
            <a:r>
              <a:rPr lang="fr-FR" sz="3200" b="1" dirty="0"/>
              <a:t>( bulbe rachidien).</a:t>
            </a:r>
          </a:p>
          <a:p>
            <a:r>
              <a:rPr lang="fr-FR" sz="3200" b="1" dirty="0"/>
              <a:t> </a:t>
            </a:r>
          </a:p>
          <a:p>
            <a:endParaRPr lang="fr-FR" sz="32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79019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Le tube neural en avant présente 3 vésicules: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33800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2.2. Evolution du mésoblaste</a:t>
            </a:r>
          </a:p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 MESOBLASTE (nœud de </a:t>
            </a:r>
            <a:r>
              <a:rPr lang="fr-FR" sz="3200" b="1" dirty="0" err="1" smtClean="0"/>
              <a:t>Hensen</a:t>
            </a:r>
            <a:r>
              <a:rPr lang="fr-FR" sz="3200" b="1" dirty="0" smtClean="0"/>
              <a:t>)                 CORDE</a:t>
            </a:r>
          </a:p>
          <a:p>
            <a:r>
              <a:rPr lang="fr-FR" sz="3200" b="1" dirty="0" smtClean="0"/>
              <a:t>                                                          ébauche </a:t>
            </a:r>
            <a:r>
              <a:rPr lang="fr-FR" sz="3200" b="1" dirty="0"/>
              <a:t>du squelette </a:t>
            </a:r>
            <a:endParaRPr lang="fr-FR" sz="3200" b="1" dirty="0" smtClean="0"/>
          </a:p>
          <a:p>
            <a:r>
              <a:rPr lang="fr-FR" sz="3200" b="1" dirty="0"/>
              <a:t> </a:t>
            </a:r>
            <a:r>
              <a:rPr lang="fr-FR" sz="3200" b="1" dirty="0" smtClean="0"/>
              <a:t>                                                            axial </a:t>
            </a:r>
            <a:r>
              <a:rPr lang="fr-FR" sz="3200" b="1" dirty="0"/>
              <a:t>de l'embryon</a:t>
            </a:r>
            <a:endParaRPr lang="fr-FR" sz="3200" b="1" dirty="0" smtClean="0"/>
          </a:p>
          <a:p>
            <a:r>
              <a:rPr lang="fr-FR" sz="3200" b="1" dirty="0" smtClean="0"/>
              <a:t>MESOBLASTE </a:t>
            </a:r>
            <a:r>
              <a:rPr lang="fr-FR" sz="3200" b="1" dirty="0" smtClean="0"/>
              <a:t>(ligne primitive</a:t>
            </a:r>
            <a:r>
              <a:rPr lang="fr-FR" sz="3200" b="1" dirty="0" smtClean="0"/>
              <a:t>): 3 mésoblastes</a:t>
            </a:r>
            <a:endParaRPr lang="fr-FR" sz="3200" b="1" dirty="0" smtClean="0"/>
          </a:p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 Mésoblaste para-axial                    somites</a:t>
            </a:r>
            <a:endParaRPr lang="fr-FR" sz="3200" dirty="0"/>
          </a:p>
        </p:txBody>
      </p:sp>
      <p:sp>
        <p:nvSpPr>
          <p:cNvPr id="3" name="Flèche droite 2"/>
          <p:cNvSpPr/>
          <p:nvPr/>
        </p:nvSpPr>
        <p:spPr>
          <a:xfrm>
            <a:off x="6444208" y="692696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 descr="Les somit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01008"/>
            <a:ext cx="298782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èche droite 4"/>
          <p:cNvSpPr/>
          <p:nvPr/>
        </p:nvSpPr>
        <p:spPr>
          <a:xfrm>
            <a:off x="4499992" y="2708920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187946" y="3749457"/>
            <a:ext cx="595605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2800" dirty="0" smtClean="0"/>
              <a:t>- 3 à 4 paires occipitales (transitoires et </a:t>
            </a:r>
          </a:p>
          <a:p>
            <a:pPr lvl="0"/>
            <a:r>
              <a:rPr lang="fr-FR" sz="2800" dirty="0" smtClean="0"/>
              <a:t>                  mal individualisées) </a:t>
            </a:r>
          </a:p>
          <a:p>
            <a:pPr lvl="0"/>
            <a:r>
              <a:rPr lang="fr-FR" sz="2800" dirty="0" smtClean="0"/>
              <a:t>- 8 paires cervicales </a:t>
            </a:r>
          </a:p>
          <a:p>
            <a:pPr lvl="0"/>
            <a:r>
              <a:rPr lang="fr-FR" sz="2800" dirty="0" smtClean="0"/>
              <a:t>- 12 paires dorsales </a:t>
            </a:r>
          </a:p>
          <a:p>
            <a:pPr lvl="0"/>
            <a:r>
              <a:rPr lang="fr-FR" sz="2800" dirty="0" smtClean="0"/>
              <a:t>- 5 paires lombaires </a:t>
            </a:r>
          </a:p>
          <a:p>
            <a:pPr lvl="0"/>
            <a:r>
              <a:rPr lang="fr-FR" sz="2800" dirty="0" smtClean="0"/>
              <a:t>- 5 paires sacrées </a:t>
            </a:r>
          </a:p>
          <a:p>
            <a:r>
              <a:rPr lang="fr-FR" sz="2800" dirty="0" smtClean="0"/>
              <a:t>- 8 à 12 paires coccygiennes.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116774" cy="698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Somite =  </a:t>
            </a:r>
            <a:r>
              <a:rPr lang="fr-FR" sz="3200" b="1" dirty="0" err="1" smtClean="0">
                <a:solidFill>
                  <a:srgbClr val="FF0000"/>
                </a:solidFill>
              </a:rPr>
              <a:t>Sclérotome</a:t>
            </a:r>
            <a:r>
              <a:rPr lang="fr-FR" sz="3200" b="1" dirty="0" smtClean="0">
                <a:solidFill>
                  <a:srgbClr val="FF0000"/>
                </a:solidFill>
              </a:rPr>
              <a:t> + </a:t>
            </a:r>
            <a:r>
              <a:rPr lang="fr-FR" sz="3200" b="1" dirty="0" err="1" smtClean="0">
                <a:solidFill>
                  <a:srgbClr val="FF0000"/>
                </a:solidFill>
              </a:rPr>
              <a:t>Dermomyotome</a:t>
            </a:r>
            <a:r>
              <a:rPr lang="fr-FR" sz="3200" b="1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Le </a:t>
            </a:r>
            <a:r>
              <a:rPr lang="fr-FR" sz="3200" b="1" dirty="0" err="1" smtClean="0">
                <a:solidFill>
                  <a:srgbClr val="FF0000"/>
                </a:solidFill>
              </a:rPr>
              <a:t>sclérotome</a:t>
            </a:r>
            <a:r>
              <a:rPr lang="fr-FR" sz="3200" b="1" dirty="0" smtClean="0">
                <a:solidFill>
                  <a:srgbClr val="FF0000"/>
                </a:solidFill>
              </a:rPr>
              <a:t> = 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vertébres</a:t>
            </a:r>
            <a:endParaRPr lang="fr-FR" sz="3200" b="1" dirty="0" smtClean="0"/>
          </a:p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Le </a:t>
            </a:r>
            <a:r>
              <a:rPr lang="fr-FR" sz="3200" b="1" dirty="0" err="1" smtClean="0">
                <a:solidFill>
                  <a:srgbClr val="FF0000"/>
                </a:solidFill>
              </a:rPr>
              <a:t>demomyotome</a:t>
            </a:r>
            <a:r>
              <a:rPr lang="fr-FR" sz="3200" b="1" dirty="0" smtClean="0">
                <a:solidFill>
                  <a:srgbClr val="FF0000"/>
                </a:solidFill>
              </a:rPr>
              <a:t> = </a:t>
            </a:r>
            <a:r>
              <a:rPr lang="fr-FR" sz="3200" b="1" dirty="0" err="1" smtClean="0"/>
              <a:t>dermatome</a:t>
            </a:r>
            <a:r>
              <a:rPr lang="fr-FR" sz="3200" b="1" dirty="0" smtClean="0"/>
              <a:t> + </a:t>
            </a:r>
            <a:r>
              <a:rPr lang="fr-FR" sz="3200" b="1" dirty="0" err="1" smtClean="0"/>
              <a:t>myotome</a:t>
            </a:r>
            <a:endParaRPr lang="fr-FR" sz="3200" b="1" dirty="0" smtClean="0"/>
          </a:p>
          <a:p>
            <a:endParaRPr lang="fr-FR" sz="3200" b="1" dirty="0" smtClean="0">
              <a:solidFill>
                <a:srgbClr val="00B050"/>
              </a:solidFill>
            </a:endParaRPr>
          </a:p>
          <a:p>
            <a:endParaRPr lang="fr-FR" sz="3200" b="1" dirty="0" smtClean="0">
              <a:solidFill>
                <a:srgbClr val="00B050"/>
              </a:solidFill>
            </a:endParaRPr>
          </a:p>
          <a:p>
            <a:endParaRPr lang="fr-FR" sz="3200" b="1" dirty="0" smtClean="0">
              <a:solidFill>
                <a:srgbClr val="00B050"/>
              </a:solidFill>
            </a:endParaRPr>
          </a:p>
          <a:p>
            <a:endParaRPr lang="fr-FR" sz="3200" b="1" dirty="0" smtClean="0">
              <a:solidFill>
                <a:srgbClr val="00B050"/>
              </a:solidFill>
            </a:endParaRPr>
          </a:p>
          <a:p>
            <a:endParaRPr lang="fr-FR" sz="3200" b="1" dirty="0" smtClean="0">
              <a:solidFill>
                <a:srgbClr val="00B050"/>
              </a:solidFill>
            </a:endParaRPr>
          </a:p>
          <a:p>
            <a:endParaRPr lang="fr-FR" sz="3200" b="1" dirty="0" smtClean="0">
              <a:solidFill>
                <a:srgbClr val="00B050"/>
              </a:solidFill>
            </a:endParaRPr>
          </a:p>
          <a:p>
            <a:r>
              <a:rPr lang="fr-FR" sz="3200" b="1" dirty="0" smtClean="0">
                <a:solidFill>
                  <a:srgbClr val="00B050"/>
                </a:solidFill>
              </a:rPr>
              <a:t>Le </a:t>
            </a:r>
            <a:r>
              <a:rPr lang="fr-FR" sz="3200" b="1" dirty="0" err="1" smtClean="0">
                <a:solidFill>
                  <a:srgbClr val="00B050"/>
                </a:solidFill>
              </a:rPr>
              <a:t>dermatome</a:t>
            </a:r>
            <a:endParaRPr lang="fr-FR" sz="3200" b="1" dirty="0" smtClean="0">
              <a:solidFill>
                <a:srgbClr val="00B050"/>
              </a:solidFill>
            </a:endParaRPr>
          </a:p>
          <a:p>
            <a:r>
              <a:rPr lang="fr-FR" sz="3200" b="1" dirty="0" smtClean="0"/>
              <a:t>tissu </a:t>
            </a:r>
            <a:r>
              <a:rPr lang="fr-FR" sz="3200" b="1" dirty="0" smtClean="0"/>
              <a:t>conjonctif de la peau</a:t>
            </a:r>
          </a:p>
          <a:p>
            <a:r>
              <a:rPr lang="fr-FR" sz="3200" b="1" dirty="0" smtClean="0">
                <a:solidFill>
                  <a:srgbClr val="00B050"/>
                </a:solidFill>
              </a:rPr>
              <a:t>Le </a:t>
            </a:r>
            <a:r>
              <a:rPr lang="fr-FR" sz="3200" b="1" dirty="0" err="1" smtClean="0">
                <a:solidFill>
                  <a:srgbClr val="00B050"/>
                </a:solidFill>
              </a:rPr>
              <a:t>myotome</a:t>
            </a:r>
            <a:endParaRPr lang="fr-FR" sz="3200" b="1" dirty="0" smtClean="0"/>
          </a:p>
          <a:p>
            <a:r>
              <a:rPr lang="fr-FR" sz="3200" b="1" dirty="0" smtClean="0"/>
              <a:t> </a:t>
            </a:r>
            <a:r>
              <a:rPr lang="fr-FR" sz="3200" b="1" dirty="0" smtClean="0"/>
              <a:t>majorité des muscles du corps, </a:t>
            </a:r>
          </a:p>
          <a:p>
            <a:r>
              <a:rPr lang="fr-FR" sz="3200" b="1" dirty="0" smtClean="0"/>
              <a:t>                         </a:t>
            </a:r>
            <a:endParaRPr lang="fr-FR" sz="3200" b="1" dirty="0"/>
          </a:p>
        </p:txBody>
      </p:sp>
      <p:pic>
        <p:nvPicPr>
          <p:cNvPr id="3" name="Imag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8800"/>
            <a:ext cx="81369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543770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Mésoblaste intermédiaire</a:t>
            </a:r>
          </a:p>
          <a:p>
            <a:pPr>
              <a:buFont typeface="Wingdings" pitchFamily="2" charset="2"/>
              <a:buChar char="Ø"/>
            </a:pPr>
            <a:endParaRPr lang="fr-FR" sz="3200" b="1" dirty="0"/>
          </a:p>
          <a:p>
            <a:pPr>
              <a:buFont typeface="Wingdings" pitchFamily="2" charset="2"/>
              <a:buChar char="Ø"/>
            </a:pPr>
            <a:endParaRPr lang="fr-FR" sz="3200" b="1" dirty="0" smtClean="0"/>
          </a:p>
          <a:p>
            <a:pPr>
              <a:buFont typeface="Wingdings" pitchFamily="2" charset="2"/>
              <a:buChar char="Ø"/>
            </a:pPr>
            <a:endParaRPr lang="fr-FR" sz="3200" b="1" dirty="0"/>
          </a:p>
          <a:p>
            <a:pPr>
              <a:buFont typeface="Wingdings" pitchFamily="2" charset="2"/>
              <a:buChar char="Ø"/>
            </a:pPr>
            <a:endParaRPr lang="fr-FR" sz="3200" b="1" dirty="0" smtClean="0"/>
          </a:p>
          <a:p>
            <a:pPr>
              <a:buFont typeface="Wingdings" pitchFamily="2" charset="2"/>
              <a:buChar char="Ø"/>
            </a:pPr>
            <a:endParaRPr lang="fr-FR" sz="3200" b="1" dirty="0"/>
          </a:p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                                                     </a:t>
            </a:r>
            <a:endParaRPr lang="fr-FR" sz="3200" b="1" dirty="0"/>
          </a:p>
        </p:txBody>
      </p:sp>
      <p:pic>
        <p:nvPicPr>
          <p:cNvPr id="3" name="Image 2" descr="http://moodle.univ-brest.fr/medecine/public/sites/Serveur_2009/Embryologie/Emb_gen/E_3-4-s/D4minte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759633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0" y="3573016"/>
            <a:ext cx="10879260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P= </a:t>
            </a:r>
            <a:r>
              <a:rPr lang="fr-FR" sz="3200" b="1" dirty="0" smtClean="0">
                <a:solidFill>
                  <a:srgbClr val="FF0000"/>
                </a:solidFill>
              </a:rPr>
              <a:t>PRONEPHROS</a:t>
            </a:r>
            <a:r>
              <a:rPr lang="fr-FR" sz="3200" b="1" dirty="0" smtClean="0"/>
              <a:t>:  régresse 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Mes= </a:t>
            </a:r>
            <a:r>
              <a:rPr lang="fr-FR" sz="3200" b="1" dirty="0" smtClean="0">
                <a:solidFill>
                  <a:srgbClr val="FF0000"/>
                </a:solidFill>
              </a:rPr>
              <a:t>MESONEPHROS</a:t>
            </a:r>
            <a:r>
              <a:rPr lang="fr-FR" sz="3200" b="1" dirty="0" smtClean="0"/>
              <a:t>: les voies urinaires et les voies                   </a:t>
            </a:r>
          </a:p>
          <a:p>
            <a:r>
              <a:rPr lang="fr-FR" sz="3200" b="1" dirty="0" smtClean="0"/>
              <a:t>                               génitales mâles. </a:t>
            </a: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 smtClean="0"/>
              <a:t>Met= </a:t>
            </a:r>
            <a:r>
              <a:rPr lang="fr-FR" sz="3200" b="1" dirty="0" smtClean="0">
                <a:solidFill>
                  <a:srgbClr val="FF0000"/>
                </a:solidFill>
              </a:rPr>
              <a:t>METANEPHROS: </a:t>
            </a:r>
            <a:r>
              <a:rPr lang="fr-FR" sz="3200" b="1" dirty="0" smtClean="0"/>
              <a:t>ébauche du rein définitif</a:t>
            </a:r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87259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Mésoblaste latéral:</a:t>
            </a:r>
          </a:p>
          <a:p>
            <a:pPr>
              <a:buFont typeface="Wingdings" pitchFamily="2" charset="2"/>
              <a:buChar char="q"/>
            </a:pPr>
            <a:r>
              <a:rPr lang="fr-FR" sz="3200" b="1" dirty="0">
                <a:solidFill>
                  <a:srgbClr val="7030A0"/>
                </a:solidFill>
              </a:rPr>
              <a:t> </a:t>
            </a:r>
            <a:r>
              <a:rPr lang="fr-FR" sz="3200" b="1" dirty="0" smtClean="0">
                <a:solidFill>
                  <a:srgbClr val="7030A0"/>
                </a:solidFill>
              </a:rPr>
              <a:t>La </a:t>
            </a:r>
            <a:r>
              <a:rPr lang="fr-FR" sz="3200" b="1" dirty="0" err="1" smtClean="0">
                <a:solidFill>
                  <a:srgbClr val="7030A0"/>
                </a:solidFill>
              </a:rPr>
              <a:t>somatopleure</a:t>
            </a:r>
            <a:r>
              <a:rPr lang="fr-FR" sz="3200" b="1" dirty="0" smtClean="0">
                <a:solidFill>
                  <a:srgbClr val="7030A0"/>
                </a:solidFill>
              </a:rPr>
              <a:t> intra- </a:t>
            </a:r>
            <a:r>
              <a:rPr lang="fr-FR" sz="3200" b="1" dirty="0" err="1" smtClean="0">
                <a:solidFill>
                  <a:srgbClr val="7030A0"/>
                </a:solidFill>
              </a:rPr>
              <a:t>emb</a:t>
            </a:r>
            <a:r>
              <a:rPr lang="fr-FR" sz="3200" b="1" dirty="0" smtClean="0">
                <a:solidFill>
                  <a:srgbClr val="7030A0"/>
                </a:solidFill>
              </a:rPr>
              <a:t>: </a:t>
            </a:r>
          </a:p>
          <a:p>
            <a:r>
              <a:rPr lang="fr-FR" sz="3200" b="1" dirty="0" smtClean="0"/>
              <a:t>pariétale, forme </a:t>
            </a:r>
            <a:r>
              <a:rPr lang="fr-FR" sz="3200" b="1" dirty="0"/>
              <a:t>avec </a:t>
            </a:r>
            <a:r>
              <a:rPr lang="fr-FR" sz="3200" b="1" dirty="0" smtClean="0"/>
              <a:t>l’</a:t>
            </a:r>
            <a:r>
              <a:rPr lang="fr-FR" sz="3200" b="1" dirty="0" err="1" smtClean="0"/>
              <a:t>ectoblaste,les</a:t>
            </a:r>
            <a:r>
              <a:rPr lang="fr-FR" sz="3200" b="1" dirty="0" smtClean="0"/>
              <a:t> </a:t>
            </a:r>
            <a:r>
              <a:rPr lang="fr-FR" sz="3200" b="1" dirty="0"/>
              <a:t>parois latérales </a:t>
            </a:r>
            <a:endParaRPr lang="fr-FR" sz="3200" b="1" dirty="0" smtClean="0"/>
          </a:p>
          <a:p>
            <a:r>
              <a:rPr lang="fr-FR" sz="3200" b="1" dirty="0" smtClean="0"/>
              <a:t>et </a:t>
            </a:r>
            <a:r>
              <a:rPr lang="fr-FR" sz="3200" b="1" dirty="0"/>
              <a:t>ventrales de l’embryon.</a:t>
            </a:r>
          </a:p>
          <a:p>
            <a:pPr>
              <a:buFont typeface="Wingdings" pitchFamily="2" charset="2"/>
              <a:buChar char="Ø"/>
            </a:pPr>
            <a:endParaRPr lang="fr-FR" sz="3200" b="1" dirty="0" smtClean="0"/>
          </a:p>
          <a:p>
            <a:pPr>
              <a:buFont typeface="Wingdings" pitchFamily="2" charset="2"/>
              <a:buChar char="q"/>
            </a:pPr>
            <a:r>
              <a:rPr lang="fr-FR" sz="3200" b="1" dirty="0" smtClean="0">
                <a:solidFill>
                  <a:srgbClr val="7030A0"/>
                </a:solidFill>
              </a:rPr>
              <a:t>La </a:t>
            </a:r>
            <a:r>
              <a:rPr lang="fr-FR" sz="3200" b="1" dirty="0" err="1" smtClean="0">
                <a:solidFill>
                  <a:srgbClr val="7030A0"/>
                </a:solidFill>
              </a:rPr>
              <a:t>splanchnopleure</a:t>
            </a:r>
            <a:r>
              <a:rPr lang="fr-FR" sz="3200" b="1" dirty="0" smtClean="0">
                <a:solidFill>
                  <a:srgbClr val="7030A0"/>
                </a:solidFill>
              </a:rPr>
              <a:t> intra-</a:t>
            </a:r>
            <a:r>
              <a:rPr lang="fr-FR" sz="3200" b="1" dirty="0" err="1" smtClean="0">
                <a:solidFill>
                  <a:srgbClr val="7030A0"/>
                </a:solidFill>
              </a:rPr>
              <a:t>emb</a:t>
            </a:r>
            <a:r>
              <a:rPr lang="fr-FR" sz="3200" b="1" dirty="0" smtClean="0"/>
              <a:t>: </a:t>
            </a:r>
          </a:p>
          <a:p>
            <a:r>
              <a:rPr lang="fr-FR" sz="3200" b="1" dirty="0" smtClean="0"/>
              <a:t>viscérale</a:t>
            </a:r>
            <a:r>
              <a:rPr lang="fr-FR" sz="3200" b="1" dirty="0"/>
              <a:t>, </a:t>
            </a:r>
            <a:r>
              <a:rPr lang="fr-FR" sz="3200" b="1" dirty="0" smtClean="0"/>
              <a:t>entoure les organes, formant avec</a:t>
            </a:r>
          </a:p>
          <a:p>
            <a:r>
              <a:rPr lang="fr-FR" sz="3200" b="1" dirty="0" smtClean="0"/>
              <a:t> </a:t>
            </a:r>
            <a:r>
              <a:rPr lang="fr-FR" sz="3200" b="1" dirty="0"/>
              <a:t>l’</a:t>
            </a:r>
            <a:r>
              <a:rPr lang="fr-FR" sz="3200" b="1" dirty="0" err="1"/>
              <a:t>entoblaste</a:t>
            </a:r>
            <a:r>
              <a:rPr lang="fr-FR" sz="3200" b="1" dirty="0"/>
              <a:t>, la paroi du tube </a:t>
            </a:r>
            <a:r>
              <a:rPr lang="fr-FR" sz="3200" b="1" dirty="0" smtClean="0"/>
              <a:t>digestif.</a:t>
            </a:r>
          </a:p>
          <a:p>
            <a:pPr>
              <a:buFont typeface="Wingdings" pitchFamily="2" charset="2"/>
              <a:buChar char="q"/>
            </a:pPr>
            <a:endParaRPr lang="fr-FR" sz="3200" b="1" dirty="0" smtClean="0"/>
          </a:p>
          <a:p>
            <a:pPr>
              <a:buFont typeface="Wingdings" pitchFamily="2" charset="2"/>
              <a:buChar char="q"/>
            </a:pP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7030A0"/>
                </a:solidFill>
              </a:rPr>
              <a:t>Le Cœlome intra-embryonnaire </a:t>
            </a:r>
          </a:p>
          <a:p>
            <a:r>
              <a:rPr lang="fr-FR" sz="3200" b="1" dirty="0" smtClean="0"/>
              <a:t>cavité pleurale-péricardique-péritonéale</a:t>
            </a:r>
            <a:endParaRPr lang="fr-FR" sz="3200" b="1" dirty="0" smtClean="0"/>
          </a:p>
          <a:p>
            <a:pPr>
              <a:buFont typeface="Wingdings" pitchFamily="2" charset="2"/>
              <a:buChar char="q"/>
            </a:pP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oupe transversal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"/>
            <a:ext cx="3096344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 2" descr="Délimitation dans le sens transversa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8676456" cy="403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6483335" y="1052736"/>
            <a:ext cx="2755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Somatopleure</a:t>
            </a:r>
            <a:endParaRPr lang="fr-FR" sz="2400" b="1" dirty="0" smtClean="0"/>
          </a:p>
          <a:p>
            <a:r>
              <a:rPr lang="fr-FR" sz="2400" b="1" dirty="0" smtClean="0"/>
              <a:t> intra-embryonnaire</a:t>
            </a:r>
            <a:endParaRPr lang="fr-FR" sz="24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4139952" y="5877272"/>
            <a:ext cx="2729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Splanchnopleure</a:t>
            </a:r>
            <a:endParaRPr lang="fr-FR" sz="2400" b="1" dirty="0" smtClean="0"/>
          </a:p>
          <a:p>
            <a:r>
              <a:rPr lang="fr-FR" sz="2400" b="1" dirty="0" smtClean="0"/>
              <a:t> intra-embryonnaire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635896" y="2348880"/>
            <a:ext cx="37907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Cœlome intra-embryonnaire</a:t>
            </a:r>
            <a:endParaRPr lang="fr-FR" sz="2400" b="1" dirty="0"/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6372200" y="2708920"/>
            <a:ext cx="1008112" cy="19442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4139952" y="4653136"/>
            <a:ext cx="432048" cy="129614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flipH="1">
            <a:off x="5508104" y="1484784"/>
            <a:ext cx="2016224" cy="295232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12 Quatrième semaine du développement embryonnaire : Segmentation du mésoblaste dans la région moyenne de l’embryo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4544" y="-603448"/>
            <a:ext cx="9468543" cy="784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 flipV="1">
            <a:off x="755576" y="8104943"/>
            <a:ext cx="7298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V : Vertèbres, I = Disques </a:t>
            </a:r>
            <a:r>
              <a:rPr lang="fr-FR" b="1" dirty="0" err="1"/>
              <a:t>inter-vertébraux</a:t>
            </a:r>
            <a:r>
              <a:rPr lang="fr-FR" b="1" dirty="0"/>
              <a:t>, M = Muscles du dos, D = Derme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5118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2.3. Evolution de l’</a:t>
            </a:r>
            <a:r>
              <a:rPr lang="fr-FR" sz="3200" b="1" dirty="0" err="1" smtClean="0">
                <a:solidFill>
                  <a:srgbClr val="FF0000"/>
                </a:solidFill>
              </a:rPr>
              <a:t>entoblaste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pic>
        <p:nvPicPr>
          <p:cNvPr id="3" name="Image 2" descr="http://moodle.univ-brest.fr/medecine/public/sites/Serveur_2009/Embryologie/Emb_gen/E_3-4-s/D4_ento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208912" cy="3383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7802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 </a:t>
            </a:r>
            <a:r>
              <a:rPr lang="fr-FR" sz="3200" b="1" dirty="0" smtClean="0"/>
              <a:t>La quatrième semaine est marquée par deux</a:t>
            </a:r>
          </a:p>
          <a:p>
            <a:r>
              <a:rPr lang="fr-FR" sz="3200" b="1" dirty="0" smtClean="0"/>
              <a:t> phénomènes:</a:t>
            </a:r>
          </a:p>
          <a:p>
            <a:endParaRPr lang="fr-FR" sz="3200" b="1" dirty="0" smtClean="0"/>
          </a:p>
          <a:p>
            <a:pPr>
              <a:buFontTx/>
              <a:buChar char="-"/>
            </a:pP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Délimitation</a:t>
            </a:r>
            <a:r>
              <a:rPr lang="fr-FR" sz="3200" b="1" dirty="0" smtClean="0"/>
              <a:t> de l’embryon (plicature transversale et</a:t>
            </a:r>
          </a:p>
          <a:p>
            <a:r>
              <a:rPr lang="fr-FR" sz="3200" b="1" dirty="0" smtClean="0"/>
              <a:t> longitudinale).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- </a:t>
            </a:r>
            <a:r>
              <a:rPr lang="fr-FR" sz="3200" b="1" dirty="0" smtClean="0">
                <a:solidFill>
                  <a:srgbClr val="00B050"/>
                </a:solidFill>
              </a:rPr>
              <a:t>Evolution</a:t>
            </a:r>
            <a:r>
              <a:rPr lang="fr-FR" sz="3200" b="1" dirty="0" smtClean="0"/>
              <a:t> des  trois feuillets.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0"/>
            <a:ext cx="8417625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>
                <a:solidFill>
                  <a:srgbClr val="FF0000"/>
                </a:solidFill>
              </a:rPr>
              <a:t>L'intestin pharyngien:</a:t>
            </a:r>
            <a:r>
              <a:rPr lang="fr-FR" sz="2800" dirty="0" smtClean="0"/>
              <a:t> </a:t>
            </a:r>
          </a:p>
          <a:p>
            <a:pPr lvl="0"/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La membrane pharyngienne disparaît au 27ème jour</a:t>
            </a:r>
          </a:p>
          <a:p>
            <a:pPr lvl="0"/>
            <a:r>
              <a:rPr lang="fr-FR" sz="2800" dirty="0" smtClean="0"/>
              <a:t> et permet la communication de l'intestin pharyngien</a:t>
            </a:r>
          </a:p>
          <a:p>
            <a:pPr lvl="0"/>
            <a:r>
              <a:rPr lang="fr-FR" sz="2800" dirty="0" smtClean="0"/>
              <a:t> avec l'extérieur de l'embryon par le </a:t>
            </a:r>
            <a:r>
              <a:rPr lang="fr-FR" sz="2800" dirty="0" err="1" smtClean="0"/>
              <a:t>stomadeum</a:t>
            </a:r>
            <a:r>
              <a:rPr lang="fr-FR" sz="2800" dirty="0" smtClean="0"/>
              <a:t>.</a:t>
            </a:r>
          </a:p>
          <a:p>
            <a:pPr lvl="0"/>
            <a:r>
              <a:rPr lang="fr-FR" sz="2800" dirty="0" smtClean="0"/>
              <a:t>L'intestin pharyngien forme avec le </a:t>
            </a:r>
            <a:r>
              <a:rPr lang="fr-FR" sz="2800" dirty="0" err="1" smtClean="0"/>
              <a:t>stomodeum</a:t>
            </a:r>
            <a:r>
              <a:rPr lang="fr-FR" sz="2800" dirty="0" smtClean="0"/>
              <a:t> </a:t>
            </a:r>
          </a:p>
          <a:p>
            <a:pPr lvl="0"/>
            <a:r>
              <a:rPr lang="fr-FR" sz="2800" dirty="0" smtClean="0"/>
              <a:t>la cavité buccale.</a:t>
            </a:r>
          </a:p>
          <a:p>
            <a:pPr lvl="0"/>
            <a:r>
              <a:rPr lang="fr-FR" sz="2800" dirty="0" smtClean="0">
                <a:solidFill>
                  <a:srgbClr val="FF0000"/>
                </a:solidFill>
              </a:rPr>
              <a:t> L'intestin </a:t>
            </a:r>
            <a:r>
              <a:rPr lang="fr-FR" sz="2800" dirty="0">
                <a:solidFill>
                  <a:srgbClr val="FF0000"/>
                </a:solidFill>
              </a:rPr>
              <a:t>primitif antérieur </a:t>
            </a:r>
            <a:r>
              <a:rPr lang="fr-FR" sz="2800" dirty="0" smtClean="0">
                <a:solidFill>
                  <a:srgbClr val="FF0000"/>
                </a:solidFill>
              </a:rPr>
              <a:t>:</a:t>
            </a:r>
            <a:r>
              <a:rPr lang="fr-FR" sz="2800" dirty="0" smtClean="0"/>
              <a:t> </a:t>
            </a:r>
          </a:p>
          <a:p>
            <a:pPr lvl="0"/>
            <a:r>
              <a:rPr lang="fr-FR" sz="2800" dirty="0" smtClean="0"/>
              <a:t>l'œsophage, l'estomac  primitif, </a:t>
            </a:r>
            <a:r>
              <a:rPr lang="fr-FR" sz="2800" dirty="0"/>
              <a:t>l'appareil respiratoire. </a:t>
            </a:r>
          </a:p>
          <a:p>
            <a:pPr lvl="0"/>
            <a:r>
              <a:rPr lang="fr-FR" sz="2800" dirty="0" smtClean="0">
                <a:solidFill>
                  <a:srgbClr val="FF0000"/>
                </a:solidFill>
              </a:rPr>
              <a:t> L'intestin </a:t>
            </a:r>
            <a:r>
              <a:rPr lang="fr-FR" sz="2800" dirty="0">
                <a:solidFill>
                  <a:srgbClr val="FF0000"/>
                </a:solidFill>
              </a:rPr>
              <a:t>primitif moyen </a:t>
            </a:r>
            <a:r>
              <a:rPr lang="fr-FR" sz="2800" dirty="0" smtClean="0">
                <a:solidFill>
                  <a:srgbClr val="FF0000"/>
                </a:solidFill>
              </a:rPr>
              <a:t>: </a:t>
            </a:r>
          </a:p>
          <a:p>
            <a:pPr lvl="0"/>
            <a:r>
              <a:rPr lang="fr-FR" sz="2800" dirty="0" smtClean="0"/>
              <a:t>pancréas </a:t>
            </a:r>
            <a:r>
              <a:rPr lang="fr-FR" sz="2800" dirty="0"/>
              <a:t>et </a:t>
            </a:r>
            <a:r>
              <a:rPr lang="fr-FR" sz="2800" dirty="0" smtClean="0"/>
              <a:t> foie, anse intestinale primitive </a:t>
            </a:r>
          </a:p>
          <a:p>
            <a:pPr lvl="0"/>
            <a:r>
              <a:rPr lang="fr-FR" sz="2800" dirty="0"/>
              <a:t> </a:t>
            </a:r>
            <a:r>
              <a:rPr lang="fr-FR" sz="2800" dirty="0" smtClean="0"/>
              <a:t>          (intestin </a:t>
            </a:r>
            <a:r>
              <a:rPr lang="fr-FR" sz="2800" dirty="0"/>
              <a:t>grêle et </a:t>
            </a:r>
            <a:r>
              <a:rPr lang="fr-FR" sz="2800" dirty="0" smtClean="0"/>
              <a:t>moitié </a:t>
            </a:r>
            <a:r>
              <a:rPr lang="fr-FR" sz="2800" dirty="0"/>
              <a:t>du gros </a:t>
            </a:r>
            <a:r>
              <a:rPr lang="fr-FR" sz="2800" dirty="0" smtClean="0"/>
              <a:t>intestin). </a:t>
            </a:r>
            <a:endParaRPr lang="fr-FR" sz="2800" dirty="0"/>
          </a:p>
          <a:p>
            <a:pPr lvl="0"/>
            <a:r>
              <a:rPr lang="fr-FR" sz="2800" dirty="0" smtClean="0">
                <a:solidFill>
                  <a:srgbClr val="FF0000"/>
                </a:solidFill>
              </a:rPr>
              <a:t> L'intestin </a:t>
            </a:r>
            <a:r>
              <a:rPr lang="fr-FR" sz="2800" dirty="0">
                <a:solidFill>
                  <a:srgbClr val="FF0000"/>
                </a:solidFill>
              </a:rPr>
              <a:t>primitif postérieur </a:t>
            </a:r>
            <a:r>
              <a:rPr lang="fr-FR" sz="2800" dirty="0" smtClean="0">
                <a:solidFill>
                  <a:srgbClr val="FF0000"/>
                </a:solidFill>
              </a:rPr>
              <a:t>:</a:t>
            </a:r>
            <a:r>
              <a:rPr lang="fr-FR" sz="2800" dirty="0" smtClean="0"/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fr-FR" sz="2800" dirty="0" smtClean="0"/>
              <a:t>deuxième </a:t>
            </a:r>
            <a:r>
              <a:rPr lang="fr-FR" sz="2800" dirty="0"/>
              <a:t>moitié </a:t>
            </a:r>
            <a:r>
              <a:rPr lang="fr-FR" sz="2800" dirty="0" smtClean="0"/>
              <a:t>du  </a:t>
            </a:r>
            <a:r>
              <a:rPr lang="fr-FR" sz="2800" dirty="0"/>
              <a:t>gros intestin. </a:t>
            </a:r>
            <a:endParaRPr lang="fr-FR" sz="2800" dirty="0" smtClean="0"/>
          </a:p>
          <a:p>
            <a:pPr lvl="0"/>
            <a:r>
              <a:rPr lang="fr-FR" sz="2800" dirty="0" smtClean="0"/>
              <a:t>Son </a:t>
            </a:r>
            <a:r>
              <a:rPr lang="fr-FR" sz="2800" dirty="0"/>
              <a:t>extrémité se jette dans le cloaque, </a:t>
            </a:r>
            <a:r>
              <a:rPr lang="fr-FR" sz="2800" dirty="0" smtClean="0"/>
              <a:t>(</a:t>
            </a:r>
            <a:r>
              <a:rPr lang="fr-FR" sz="2800" dirty="0"/>
              <a:t>sinus </a:t>
            </a:r>
            <a:r>
              <a:rPr lang="fr-FR" sz="2800" dirty="0" smtClean="0"/>
              <a:t>uro-génital</a:t>
            </a:r>
          </a:p>
          <a:p>
            <a:pPr lvl="0"/>
            <a:r>
              <a:rPr lang="fr-FR" sz="2800" dirty="0" smtClean="0"/>
              <a:t> </a:t>
            </a:r>
            <a:r>
              <a:rPr lang="fr-FR" sz="2800" dirty="0"/>
              <a:t>en avant et rectum en arrière). </a:t>
            </a:r>
          </a:p>
          <a:p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honiatriestrasbourg.free.fr/Site_6/Processus_developpementaux_files/v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208912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233874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 </a:t>
            </a:r>
            <a:r>
              <a:rPr lang="fr-FR" sz="3200" b="1" dirty="0" smtClean="0">
                <a:solidFill>
                  <a:srgbClr val="FF0000"/>
                </a:solidFill>
              </a:rPr>
              <a:t>1. DELIMITATION </a:t>
            </a:r>
            <a:r>
              <a:rPr lang="fr-FR" sz="3200" b="1" dirty="0" smtClean="0">
                <a:solidFill>
                  <a:srgbClr val="FF0000"/>
                </a:solidFill>
              </a:rPr>
              <a:t>DE L’EMBRYON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smtClean="0"/>
              <a:t> Débute à la fin de la 3</a:t>
            </a:r>
            <a:r>
              <a:rPr lang="fr-FR" sz="3200" baseline="30000" dirty="0" smtClean="0"/>
              <a:t>ème</a:t>
            </a:r>
            <a:r>
              <a:rPr lang="fr-FR" sz="3200" dirty="0" smtClean="0"/>
              <a:t>  semaine et s’étale tout </a:t>
            </a:r>
          </a:p>
          <a:p>
            <a:r>
              <a:rPr lang="fr-FR" sz="3200" dirty="0" smtClean="0"/>
              <a:t>au long de la 4</a:t>
            </a:r>
            <a:r>
              <a:rPr lang="fr-FR" sz="3200" baseline="30000" dirty="0" smtClean="0"/>
              <a:t>ème </a:t>
            </a:r>
            <a:r>
              <a:rPr lang="fr-FR" sz="3200" dirty="0" smtClean="0"/>
              <a:t>semaine. </a:t>
            </a:r>
          </a:p>
          <a:p>
            <a:endParaRPr lang="fr-FR" sz="3200" dirty="0" smtClean="0"/>
          </a:p>
          <a:p>
            <a:pPr>
              <a:buFont typeface="Wingdings" pitchFamily="2" charset="2"/>
              <a:buChar char="Ø"/>
            </a:pPr>
            <a:r>
              <a:rPr lang="fr-FR" sz="3200" dirty="0" smtClean="0"/>
              <a:t> C'est un </a:t>
            </a:r>
            <a:r>
              <a:rPr lang="fr-FR" sz="3200" b="1" dirty="0" smtClean="0">
                <a:solidFill>
                  <a:srgbClr val="00B050"/>
                </a:solidFill>
              </a:rPr>
              <a:t>enroulement ventral </a:t>
            </a:r>
            <a:r>
              <a:rPr lang="fr-FR" sz="3200" dirty="0" smtClean="0"/>
              <a:t>de l'embryon pour </a:t>
            </a:r>
          </a:p>
          <a:p>
            <a:r>
              <a:rPr lang="fr-FR" sz="3200" dirty="0" smtClean="0"/>
              <a:t>s’individualiser de ses annexes.</a:t>
            </a:r>
          </a:p>
          <a:p>
            <a:r>
              <a:rPr lang="fr-FR" sz="3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sz="3200" dirty="0" smtClean="0"/>
              <a:t> Elle peut se décrire sur des coupes  </a:t>
            </a:r>
            <a:r>
              <a:rPr lang="fr-FR" sz="3200" b="1" dirty="0" smtClean="0">
                <a:solidFill>
                  <a:srgbClr val="002060"/>
                </a:solidFill>
              </a:rPr>
              <a:t>transversales </a:t>
            </a:r>
            <a:r>
              <a:rPr lang="fr-FR" sz="3200" dirty="0" smtClean="0"/>
              <a:t>et </a:t>
            </a:r>
          </a:p>
          <a:p>
            <a:r>
              <a:rPr lang="fr-FR" sz="3200" dirty="0" smtClean="0"/>
              <a:t>sur des coupes </a:t>
            </a:r>
            <a:r>
              <a:rPr lang="fr-FR" sz="3200" b="1" dirty="0" smtClean="0">
                <a:solidFill>
                  <a:schemeClr val="accent6">
                    <a:lumMod val="50000"/>
                  </a:schemeClr>
                </a:solidFill>
              </a:rPr>
              <a:t>longitudinales</a:t>
            </a:r>
            <a:r>
              <a:rPr lang="fr-FR" sz="3200" dirty="0" smtClean="0"/>
              <a:t> médianes. </a:t>
            </a:r>
          </a:p>
          <a:p>
            <a:endParaRPr lang="fr-FR" sz="3200" dirty="0" smtClean="0"/>
          </a:p>
          <a:p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80670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 </a:t>
            </a:r>
            <a:endParaRPr lang="fr-FR" sz="3200" dirty="0" smtClean="0"/>
          </a:p>
          <a:p>
            <a:r>
              <a:rPr lang="fr-FR" sz="2800" dirty="0" smtClean="0"/>
              <a:t>                 </a:t>
            </a:r>
            <a:r>
              <a:rPr lang="fr-FR" sz="2800" b="1" dirty="0" smtClean="0">
                <a:solidFill>
                  <a:srgbClr val="FF0000"/>
                </a:solidFill>
              </a:rPr>
              <a:t>La </a:t>
            </a:r>
            <a:r>
              <a:rPr lang="fr-FR" sz="2800" b="1" dirty="0" smtClean="0">
                <a:solidFill>
                  <a:srgbClr val="FF0000"/>
                </a:solidFill>
              </a:rPr>
              <a:t>délimitation </a:t>
            </a:r>
            <a:r>
              <a:rPr lang="fr-FR" sz="2800" b="1" dirty="0" smtClean="0">
                <a:solidFill>
                  <a:srgbClr val="FF0000"/>
                </a:solidFill>
              </a:rPr>
              <a:t>en général se </a:t>
            </a:r>
            <a:r>
              <a:rPr lang="fr-FR" sz="2800" b="1" dirty="0" smtClean="0">
                <a:solidFill>
                  <a:srgbClr val="FF0000"/>
                </a:solidFill>
              </a:rPr>
              <a:t>traduit par: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Développement très important de </a:t>
            </a:r>
            <a:r>
              <a:rPr lang="fr-FR" sz="2800" b="1" dirty="0" smtClean="0">
                <a:solidFill>
                  <a:srgbClr val="00B050"/>
                </a:solidFill>
              </a:rPr>
              <a:t>la cavité amniotique</a:t>
            </a:r>
            <a:r>
              <a:rPr lang="fr-FR" sz="2800" dirty="0" smtClean="0"/>
              <a:t>, </a:t>
            </a:r>
          </a:p>
          <a:p>
            <a:r>
              <a:rPr lang="fr-FR" sz="2800" dirty="0" smtClean="0"/>
              <a:t>     entourant  complètement l'embryon.</a:t>
            </a:r>
          </a:p>
          <a:p>
            <a:r>
              <a:rPr lang="fr-FR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L’embryon  est </a:t>
            </a:r>
            <a:r>
              <a:rPr lang="fr-FR" sz="2800" b="1" dirty="0" smtClean="0">
                <a:solidFill>
                  <a:srgbClr val="00B050"/>
                </a:solidFill>
              </a:rPr>
              <a:t>complètement entouré d'ectoblaste</a:t>
            </a:r>
            <a:r>
              <a:rPr lang="fr-FR" sz="2800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L’extrémité </a:t>
            </a:r>
            <a:r>
              <a:rPr lang="fr-FR" sz="2800" dirty="0" err="1" smtClean="0"/>
              <a:t>crâniale</a:t>
            </a:r>
            <a:r>
              <a:rPr lang="fr-FR" sz="2800" dirty="0" smtClean="0"/>
              <a:t> et l’extrémité caudale pliées</a:t>
            </a:r>
          </a:p>
          <a:p>
            <a:r>
              <a:rPr lang="fr-FR" sz="2800" dirty="0" smtClean="0"/>
              <a:t>    Donc </a:t>
            </a:r>
            <a:r>
              <a:rPr lang="fr-FR" sz="2800" b="1" dirty="0" smtClean="0">
                <a:solidFill>
                  <a:srgbClr val="00B050"/>
                </a:solidFill>
              </a:rPr>
              <a:t>retournement complet des </a:t>
            </a:r>
            <a:r>
              <a:rPr lang="fr-FR" sz="2800" b="1" dirty="0" err="1" smtClean="0">
                <a:solidFill>
                  <a:srgbClr val="00B050"/>
                </a:solidFill>
              </a:rPr>
              <a:t>mbs</a:t>
            </a:r>
            <a:r>
              <a:rPr lang="fr-FR" sz="2800" b="1" dirty="0" smtClean="0">
                <a:solidFill>
                  <a:srgbClr val="00B050"/>
                </a:solidFill>
              </a:rPr>
              <a:t> pharyngienne et </a:t>
            </a:r>
          </a:p>
          <a:p>
            <a:r>
              <a:rPr lang="fr-FR" sz="2800" b="1" dirty="0" smtClean="0">
                <a:solidFill>
                  <a:srgbClr val="00B050"/>
                </a:solidFill>
              </a:rPr>
              <a:t>    cloacale</a:t>
            </a:r>
            <a:r>
              <a:rPr lang="fr-FR" sz="2800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Etranglement du le </a:t>
            </a:r>
            <a:r>
              <a:rPr lang="fr-FR" sz="2800" dirty="0" err="1" smtClean="0"/>
              <a:t>lécitocèle</a:t>
            </a:r>
            <a:r>
              <a:rPr lang="fr-FR" sz="2800" dirty="0" smtClean="0"/>
              <a:t> </a:t>
            </a:r>
            <a:r>
              <a:rPr lang="fr-FR" sz="2800" dirty="0" err="1" smtClean="0"/>
              <a:t>II</a:t>
            </a:r>
            <a:r>
              <a:rPr lang="fr-FR" sz="2800" baseline="30000" dirty="0" err="1" smtClean="0"/>
              <a:t>aire</a:t>
            </a:r>
            <a:r>
              <a:rPr lang="fr-FR" sz="2800" dirty="0" smtClean="0"/>
              <a:t> formant: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    Partie supérieure: </a:t>
            </a:r>
            <a:r>
              <a:rPr lang="fr-FR" sz="2800" b="1" dirty="0" smtClean="0">
                <a:solidFill>
                  <a:srgbClr val="00B050"/>
                </a:solidFill>
              </a:rPr>
              <a:t>le tube digestif primitif.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    Partie inférieure:   </a:t>
            </a:r>
            <a:r>
              <a:rPr lang="fr-FR" sz="2800" b="1" dirty="0" smtClean="0">
                <a:solidFill>
                  <a:srgbClr val="00B050"/>
                </a:solidFill>
              </a:rPr>
              <a:t>la  vésicule vitelline. 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    Partie intermédiaire: </a:t>
            </a:r>
            <a:r>
              <a:rPr lang="fr-FR" sz="2800" b="1" dirty="0" smtClean="0">
                <a:solidFill>
                  <a:srgbClr val="00B050"/>
                </a:solidFill>
              </a:rPr>
              <a:t>le canal vitellin</a:t>
            </a:r>
            <a:r>
              <a:rPr lang="fr-FR" sz="2800" dirty="0" smtClean="0"/>
              <a:t>.</a:t>
            </a:r>
          </a:p>
          <a:p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311139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 </a:t>
            </a:r>
            <a:endParaRPr lang="fr-FR" sz="32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Le pédicule embryonnaire en position ventrale. 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Formation du </a:t>
            </a:r>
            <a:r>
              <a:rPr lang="fr-FR" sz="2800" b="1" dirty="0" smtClean="0">
                <a:solidFill>
                  <a:srgbClr val="00B050"/>
                </a:solidFill>
              </a:rPr>
              <a:t>cordon ombilical</a:t>
            </a:r>
            <a:r>
              <a:rPr lang="fr-FR" sz="2800" dirty="0" smtClean="0"/>
              <a:t>:</a:t>
            </a:r>
          </a:p>
          <a:p>
            <a:r>
              <a:rPr lang="fr-FR" sz="2800" dirty="0" smtClean="0"/>
              <a:t> limité par </a:t>
            </a:r>
            <a:r>
              <a:rPr lang="fr-FR" sz="2800" b="1" dirty="0" smtClean="0">
                <a:solidFill>
                  <a:srgbClr val="00B050"/>
                </a:solidFill>
              </a:rPr>
              <a:t>l’amnios</a:t>
            </a:r>
            <a:r>
              <a:rPr lang="fr-FR" sz="2800" dirty="0" smtClean="0"/>
              <a:t> et contient dans </a:t>
            </a:r>
            <a:r>
              <a:rPr lang="fr-FR" sz="2800" b="1" dirty="0" smtClean="0">
                <a:solidFill>
                  <a:srgbClr val="00B050"/>
                </a:solidFill>
              </a:rPr>
              <a:t>le mésenchyme</a:t>
            </a:r>
            <a:r>
              <a:rPr lang="fr-FR" sz="2800" dirty="0" smtClean="0"/>
              <a:t>: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la vésicule vitelline</a:t>
            </a:r>
          </a:p>
          <a:p>
            <a:pPr>
              <a:buFont typeface="Wingdings" pitchFamily="2" charset="2"/>
              <a:buChar char="q"/>
            </a:pPr>
            <a:r>
              <a:rPr lang="fr-FR" sz="2800" dirty="0" smtClean="0"/>
              <a:t> l'allantoïde, ainsi que ses vaisseaux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Migration des  </a:t>
            </a:r>
            <a:r>
              <a:rPr lang="fr-FR" sz="2800" b="1" dirty="0" smtClean="0">
                <a:solidFill>
                  <a:srgbClr val="00B050"/>
                </a:solidFill>
              </a:rPr>
              <a:t>gonocytes primordiaux </a:t>
            </a:r>
            <a:r>
              <a:rPr lang="fr-FR" sz="2800" dirty="0" smtClean="0"/>
              <a:t>en position ventrale.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Migration de </a:t>
            </a:r>
            <a:r>
              <a:rPr lang="fr-FR" sz="2800" b="1" dirty="0" smtClean="0">
                <a:solidFill>
                  <a:srgbClr val="00B050"/>
                </a:solidFill>
              </a:rPr>
              <a:t>L'ébauche cardiaque </a:t>
            </a:r>
            <a:r>
              <a:rPr lang="fr-FR" sz="2800" dirty="0" smtClean="0"/>
              <a:t>en position  ventrale vers</a:t>
            </a:r>
          </a:p>
          <a:p>
            <a:r>
              <a:rPr lang="fr-FR" sz="2800" dirty="0" smtClean="0"/>
              <a:t> le 1/3 antérieur.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une partie du mésoblaste formera le </a:t>
            </a:r>
            <a:r>
              <a:rPr lang="fr-FR" sz="2800" b="1" dirty="0" smtClean="0">
                <a:solidFill>
                  <a:srgbClr val="00B050"/>
                </a:solidFill>
              </a:rPr>
              <a:t>septum </a:t>
            </a:r>
            <a:r>
              <a:rPr lang="fr-FR" sz="2800" b="1" dirty="0" err="1" smtClean="0">
                <a:solidFill>
                  <a:srgbClr val="00B050"/>
                </a:solidFill>
              </a:rPr>
              <a:t>transversum</a:t>
            </a:r>
            <a:r>
              <a:rPr lang="fr-FR" sz="2800" b="1" smtClean="0">
                <a:solidFill>
                  <a:srgbClr val="00B050"/>
                </a:solidFill>
              </a:rPr>
              <a:t> </a:t>
            </a:r>
          </a:p>
          <a:p>
            <a:r>
              <a:rPr lang="fr-FR" sz="2800" b="1" smtClean="0">
                <a:solidFill>
                  <a:srgbClr val="00B050"/>
                </a:solidFill>
              </a:rPr>
              <a:t>(futur diaphragme)</a:t>
            </a:r>
            <a:r>
              <a:rPr lang="fr-FR" sz="2800" smtClean="0"/>
              <a:t>. </a:t>
            </a:r>
            <a:endParaRPr lang="fr-FR" sz="2800" dirty="0" smtClean="0"/>
          </a:p>
          <a:p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44211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 </a:t>
            </a:r>
            <a:endParaRPr lang="fr-FR" sz="3200" dirty="0" smtClean="0"/>
          </a:p>
          <a:p>
            <a:r>
              <a:rPr lang="fr-FR" sz="2800" dirty="0" smtClean="0"/>
              <a:t>                                       </a:t>
            </a:r>
            <a:r>
              <a:rPr lang="fr-FR" sz="2800" b="1" dirty="0" smtClean="0">
                <a:solidFill>
                  <a:srgbClr val="FF0000"/>
                </a:solidFill>
              </a:rPr>
              <a:t>L’embryon est </a:t>
            </a:r>
            <a:r>
              <a:rPr lang="fr-FR" sz="2800" dirty="0" smtClean="0"/>
              <a:t>:</a:t>
            </a:r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délimité par,</a:t>
            </a:r>
            <a:r>
              <a:rPr lang="fr-FR" sz="2800" b="1" dirty="0" smtClean="0">
                <a:solidFill>
                  <a:srgbClr val="00B050"/>
                </a:solidFill>
              </a:rPr>
              <a:t> l'ectoblaste</a:t>
            </a:r>
          </a:p>
          <a:p>
            <a:pPr>
              <a:buFont typeface="Wingdings" pitchFamily="2" charset="2"/>
              <a:buChar char="Ø"/>
            </a:pPr>
            <a:endParaRPr lang="fr-FR" sz="28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baigne donc dans </a:t>
            </a:r>
            <a:r>
              <a:rPr lang="fr-FR" sz="2800" b="1" dirty="0" smtClean="0">
                <a:solidFill>
                  <a:srgbClr val="00B050"/>
                </a:solidFill>
              </a:rPr>
              <a:t>la cavité amniotique</a:t>
            </a:r>
          </a:p>
          <a:p>
            <a:endParaRPr lang="fr-FR" sz="2800" dirty="0" smtClean="0"/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00B050"/>
                </a:solidFill>
              </a:rPr>
              <a:t>Le cœlome externe</a:t>
            </a:r>
            <a:r>
              <a:rPr lang="fr-FR" sz="2800" dirty="0" smtClean="0"/>
              <a:t>, se trouve écrasé entre </a:t>
            </a:r>
            <a:r>
              <a:rPr lang="fr-FR" sz="2800" b="1" dirty="0" smtClean="0">
                <a:solidFill>
                  <a:srgbClr val="00B050"/>
                </a:solidFill>
              </a:rPr>
              <a:t>la lame</a:t>
            </a:r>
          </a:p>
          <a:p>
            <a:r>
              <a:rPr lang="fr-FR" sz="2800" b="1" dirty="0" smtClean="0">
                <a:solidFill>
                  <a:srgbClr val="00B050"/>
                </a:solidFill>
              </a:rPr>
              <a:t> amniotique</a:t>
            </a:r>
            <a:r>
              <a:rPr lang="fr-FR" sz="2800" dirty="0" smtClean="0"/>
              <a:t> et la </a:t>
            </a:r>
            <a:r>
              <a:rPr lang="fr-FR" sz="2800" b="1" dirty="0" smtClean="0">
                <a:solidFill>
                  <a:srgbClr val="00B050"/>
                </a:solidFill>
              </a:rPr>
              <a:t>lame choriale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fr-FR" sz="2800" dirty="0" smtClean="0"/>
              <a:t> L’embryon est relié au  chorion (ébauche du placenta), </a:t>
            </a:r>
          </a:p>
          <a:p>
            <a:r>
              <a:rPr lang="fr-FR" sz="2800" dirty="0" smtClean="0"/>
              <a:t>par le cordon ombilical, à travers la cavité amniotique.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élimitation - Coupes logngitudinale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892480" cy="5085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39552" y="5445224"/>
            <a:ext cx="8181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DELIMITATION SUR COUPES LONGITUDINALES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Délimitation dans le sens transversa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4000" cy="4036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611560" y="4005064"/>
            <a:ext cx="844891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DELIMITATION SUR COUPES TRANSVERSALES</a:t>
            </a:r>
          </a:p>
          <a:p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Tube digestif primitif             Canal vitellin</a:t>
            </a:r>
          </a:p>
          <a:p>
            <a:r>
              <a:rPr lang="fr-FR" sz="3200" b="1" dirty="0" smtClean="0"/>
              <a:t>                                                                         Vésicule</a:t>
            </a:r>
          </a:p>
          <a:p>
            <a:r>
              <a:rPr lang="fr-FR" sz="3200" b="1" dirty="0" smtClean="0"/>
              <a:t>                                                                      ombilicale</a:t>
            </a:r>
            <a:endParaRPr lang="fr-FR" sz="3200" b="1" dirty="0"/>
          </a:p>
        </p:txBody>
      </p:sp>
      <p:cxnSp>
        <p:nvCxnSpPr>
          <p:cNvPr id="4" name="Connecteur droit avec flèche 3"/>
          <p:cNvCxnSpPr/>
          <p:nvPr/>
        </p:nvCxnSpPr>
        <p:spPr>
          <a:xfrm flipV="1">
            <a:off x="7596336" y="3861048"/>
            <a:ext cx="144016" cy="23042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 flipV="1">
            <a:off x="5796136" y="3068960"/>
            <a:ext cx="1944216" cy="25922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4499992" y="2420888"/>
            <a:ext cx="3168352" cy="30243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923427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Le cordon ombilical est formé par:</a:t>
            </a: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fr-FR" sz="3200" dirty="0" smtClean="0"/>
              <a:t>L'amnios, accolé au mésenchyme du pédicule,</a:t>
            </a:r>
          </a:p>
          <a:p>
            <a:r>
              <a:rPr lang="fr-FR" sz="3200" dirty="0" smtClean="0"/>
              <a:t> limite le cordon ombilical primitif composé: </a:t>
            </a:r>
          </a:p>
          <a:p>
            <a:pPr>
              <a:buFont typeface="Wingdings" pitchFamily="2" charset="2"/>
              <a:buChar char="§"/>
            </a:pPr>
            <a:r>
              <a:rPr lang="fr-FR" sz="3200" dirty="0" smtClean="0"/>
              <a:t> canal vitellin</a:t>
            </a:r>
          </a:p>
          <a:p>
            <a:pPr>
              <a:buFont typeface="Wingdings" pitchFamily="2" charset="2"/>
              <a:buChar char="§"/>
            </a:pPr>
            <a:r>
              <a:rPr lang="fr-FR" sz="3200" dirty="0" smtClean="0"/>
              <a:t> vésicule ombilicale </a:t>
            </a:r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</a:t>
            </a:r>
            <a:r>
              <a:rPr lang="fr-FR" sz="3200" dirty="0" smtClean="0"/>
              <a:t>allantoïde</a:t>
            </a:r>
          </a:p>
          <a:p>
            <a:pPr>
              <a:buFont typeface="Wingdings" pitchFamily="2" charset="2"/>
              <a:buChar char="§"/>
            </a:pPr>
            <a:r>
              <a:rPr lang="fr-FR" sz="3200" b="1" dirty="0" smtClean="0"/>
              <a:t> </a:t>
            </a:r>
            <a:r>
              <a:rPr lang="fr-FR" sz="3200" dirty="0" smtClean="0"/>
              <a:t> mésenchyme du pédicule avec les vaisseaux </a:t>
            </a:r>
          </a:p>
          <a:p>
            <a:r>
              <a:rPr lang="fr-FR" sz="3200" dirty="0" smtClean="0"/>
              <a:t>   de la circulation placentaire</a:t>
            </a:r>
            <a:endParaRPr lang="fr-FR" sz="3200" b="1" dirty="0"/>
          </a:p>
        </p:txBody>
      </p:sp>
      <p:pic>
        <p:nvPicPr>
          <p:cNvPr id="3" name="Image 2" descr="Cordon ombilical primit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548680"/>
            <a:ext cx="4680519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456</Words>
  <Application>Microsoft Office PowerPoint</Application>
  <PresentationFormat>Affichage à l'écran (4:3)</PresentationFormat>
  <Paragraphs>171</Paragraphs>
  <Slides>21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30</cp:revision>
  <dcterms:created xsi:type="dcterms:W3CDTF">2014-12-28T17:06:51Z</dcterms:created>
  <dcterms:modified xsi:type="dcterms:W3CDTF">2021-11-21T09:00:50Z</dcterms:modified>
</cp:coreProperties>
</file>