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3" r:id="rId3"/>
    <p:sldId id="289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91" r:id="rId17"/>
    <p:sldId id="270" r:id="rId18"/>
    <p:sldId id="271" r:id="rId19"/>
    <p:sldId id="29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17C8-702D-4E6B-97A2-3A6A83F1A7BF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D536-4772-487D-A3E3-D9B664A1B6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17C8-702D-4E6B-97A2-3A6A83F1A7BF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D536-4772-487D-A3E3-D9B664A1B6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17C8-702D-4E6B-97A2-3A6A83F1A7BF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D536-4772-487D-A3E3-D9B664A1B6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17C8-702D-4E6B-97A2-3A6A83F1A7BF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D536-4772-487D-A3E3-D9B664A1B6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17C8-702D-4E6B-97A2-3A6A83F1A7BF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D536-4772-487D-A3E3-D9B664A1B6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17C8-702D-4E6B-97A2-3A6A83F1A7BF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D536-4772-487D-A3E3-D9B664A1B6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17C8-702D-4E6B-97A2-3A6A83F1A7BF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D536-4772-487D-A3E3-D9B664A1B6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17C8-702D-4E6B-97A2-3A6A83F1A7BF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D536-4772-487D-A3E3-D9B664A1B6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17C8-702D-4E6B-97A2-3A6A83F1A7BF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D536-4772-487D-A3E3-D9B664A1B6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17C8-702D-4E6B-97A2-3A6A83F1A7BF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D536-4772-487D-A3E3-D9B664A1B6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17C8-702D-4E6B-97A2-3A6A83F1A7BF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D536-4772-487D-A3E3-D9B664A1B6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F17C8-702D-4E6B-97A2-3A6A83F1A7BF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1D536-4772-487D-A3E3-D9B664A1B6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87971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/>
              <a:t>                        </a:t>
            </a:r>
            <a:r>
              <a:rPr lang="fr-FR" sz="3600" b="1" dirty="0" smtClean="0">
                <a:solidFill>
                  <a:srgbClr val="FF0000"/>
                </a:solidFill>
              </a:rPr>
              <a:t>LA TROISIEME SEMAINE</a:t>
            </a:r>
          </a:p>
          <a:p>
            <a:r>
              <a:rPr lang="fr-FR" sz="3600" b="1" dirty="0" smtClean="0">
                <a:solidFill>
                  <a:srgbClr val="FF0000"/>
                </a:solidFill>
              </a:rPr>
              <a:t>            DU </a:t>
            </a:r>
            <a:r>
              <a:rPr lang="fr-FR" sz="3600" b="1" dirty="0">
                <a:solidFill>
                  <a:srgbClr val="FF0000"/>
                </a:solidFill>
              </a:rPr>
              <a:t>DEVELOPPEMENT </a:t>
            </a:r>
            <a:r>
              <a:rPr lang="fr-FR" sz="3600" b="1" dirty="0" smtClean="0">
                <a:solidFill>
                  <a:srgbClr val="FF0000"/>
                </a:solidFill>
              </a:rPr>
              <a:t>EMBRYONNAIRE</a:t>
            </a:r>
          </a:p>
          <a:p>
            <a:endParaRPr lang="fr-FR" sz="3600" b="1" dirty="0" smtClean="0"/>
          </a:p>
          <a:p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865204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3200" b="1" dirty="0" smtClean="0">
                <a:solidFill>
                  <a:srgbClr val="FF0000"/>
                </a:solidFill>
              </a:rPr>
              <a:t> Mésoblaste issu de la ligne primitive: </a:t>
            </a:r>
          </a:p>
          <a:p>
            <a:r>
              <a:rPr lang="fr-FR" sz="3200" b="1" dirty="0" smtClean="0"/>
              <a:t>Mésoblaste  latéral entre </a:t>
            </a:r>
            <a:r>
              <a:rPr lang="fr-FR" sz="3200" b="1" dirty="0" err="1" smtClean="0"/>
              <a:t>ectophylle</a:t>
            </a:r>
            <a:r>
              <a:rPr lang="fr-FR" sz="3200" b="1" dirty="0" smtClean="0"/>
              <a:t> et </a:t>
            </a:r>
            <a:r>
              <a:rPr lang="fr-FR" sz="3200" b="1" dirty="0" err="1" smtClean="0"/>
              <a:t>entophylle</a:t>
            </a:r>
            <a:endParaRPr lang="fr-FR" sz="3200" b="1" dirty="0" smtClean="0"/>
          </a:p>
          <a:p>
            <a:endParaRPr lang="fr-FR" sz="3200" b="1" dirty="0">
              <a:solidFill>
                <a:srgbClr val="FF0000"/>
              </a:solidFill>
            </a:endParaRPr>
          </a:p>
          <a:p>
            <a:r>
              <a:rPr lang="fr-FR" sz="3200" b="1" dirty="0" smtClean="0">
                <a:solidFill>
                  <a:srgbClr val="FF0000"/>
                </a:solidFill>
              </a:rPr>
              <a:t>A ce stade:</a:t>
            </a:r>
          </a:p>
          <a:p>
            <a:r>
              <a:rPr lang="fr-FR" sz="3200" b="1" dirty="0" err="1" smtClean="0"/>
              <a:t>Ectophylle</a:t>
            </a:r>
            <a:r>
              <a:rPr lang="fr-FR" sz="3200" b="1" dirty="0" smtClean="0"/>
              <a:t> = </a:t>
            </a:r>
            <a:r>
              <a:rPr lang="fr-FR" sz="3200" b="1" dirty="0" smtClean="0">
                <a:solidFill>
                  <a:srgbClr val="FF0000"/>
                </a:solidFill>
              </a:rPr>
              <a:t>ectoblaste</a:t>
            </a:r>
          </a:p>
          <a:p>
            <a:r>
              <a:rPr lang="fr-FR" sz="3200" b="1" dirty="0" err="1" smtClean="0"/>
              <a:t>Entophylle</a:t>
            </a:r>
            <a:r>
              <a:rPr lang="fr-FR" sz="3200" b="1" dirty="0" smtClean="0"/>
              <a:t> = </a:t>
            </a:r>
            <a:r>
              <a:rPr lang="fr-FR" sz="3200" b="1" dirty="0" err="1" smtClean="0">
                <a:solidFill>
                  <a:srgbClr val="FF0000"/>
                </a:solidFill>
              </a:rPr>
              <a:t>entoblaste</a:t>
            </a:r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Mésoblaste issu du nœud de </a:t>
            </a:r>
            <a:r>
              <a:rPr lang="fr-FR" sz="3200" b="1" dirty="0" err="1" smtClean="0">
                <a:solidFill>
                  <a:srgbClr val="FF0000"/>
                </a:solidFill>
              </a:rPr>
              <a:t>Hensen</a:t>
            </a:r>
            <a:r>
              <a:rPr lang="fr-FR" sz="32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   Processus </a:t>
            </a:r>
            <a:r>
              <a:rPr lang="fr-FR" sz="3200" b="1" dirty="0" err="1" smtClean="0">
                <a:solidFill>
                  <a:srgbClr val="FF0000"/>
                </a:solidFill>
              </a:rPr>
              <a:t>cordal</a:t>
            </a:r>
            <a:r>
              <a:rPr lang="fr-FR" sz="3200" b="1" dirty="0" smtClean="0">
                <a:solidFill>
                  <a:srgbClr val="FF0000"/>
                </a:solidFill>
              </a:rPr>
              <a:t> pour former la corde</a:t>
            </a:r>
          </a:p>
          <a:p>
            <a:r>
              <a:rPr lang="fr-FR" sz="3200" b="1" dirty="0" smtClean="0">
                <a:solidFill>
                  <a:srgbClr val="FF0000"/>
                </a:solidFill>
              </a:rPr>
              <a:t>    1</a:t>
            </a:r>
            <a:r>
              <a:rPr lang="fr-FR" sz="3200" b="1" baseline="30000" dirty="0" smtClean="0">
                <a:solidFill>
                  <a:srgbClr val="FF0000"/>
                </a:solidFill>
              </a:rPr>
              <a:t>er</a:t>
            </a:r>
            <a:r>
              <a:rPr lang="fr-FR" sz="3200" b="1" dirty="0" smtClean="0">
                <a:solidFill>
                  <a:srgbClr val="FF0000"/>
                </a:solidFill>
              </a:rPr>
              <a:t> axe longitudinal de l’embryon</a:t>
            </a:r>
            <a:endParaRPr lang="fr-F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0"/>
            <a:ext cx="1079115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2. MISE EN PLACE DE LA CORDE (CHORDE)</a:t>
            </a:r>
            <a:r>
              <a:rPr lang="fr-FR" sz="3200" b="1" dirty="0" smtClean="0"/>
              <a:t> :</a:t>
            </a:r>
          </a:p>
          <a:p>
            <a:r>
              <a:rPr lang="fr-FR" sz="3200" b="1" dirty="0" smtClean="0"/>
              <a:t>Processus </a:t>
            </a:r>
            <a:r>
              <a:rPr lang="fr-FR" sz="3200" b="1" dirty="0" err="1" smtClean="0"/>
              <a:t>cordal</a:t>
            </a:r>
            <a:r>
              <a:rPr lang="fr-FR" sz="3200" b="1" dirty="0" smtClean="0"/>
              <a:t>:  plusieurs stades</a:t>
            </a:r>
          </a:p>
          <a:p>
            <a:endParaRPr lang="fr-FR" sz="3200" b="1" dirty="0" smtClean="0"/>
          </a:p>
          <a:p>
            <a:pPr>
              <a:buFont typeface="Wingdings" pitchFamily="2" charset="2"/>
              <a:buChar char="§"/>
            </a:pPr>
            <a:r>
              <a:rPr lang="fr-FR" sz="3200" b="1" dirty="0"/>
              <a:t> </a:t>
            </a:r>
            <a:r>
              <a:rPr lang="fr-FR" sz="3200" b="1" dirty="0" smtClean="0"/>
              <a:t>Stade prolongement céphalique </a:t>
            </a:r>
            <a:r>
              <a:rPr lang="fr-FR" sz="3200" b="1" dirty="0" smtClean="0">
                <a:solidFill>
                  <a:srgbClr val="FF0000"/>
                </a:solidFill>
              </a:rPr>
              <a:t>(18</a:t>
            </a:r>
            <a:r>
              <a:rPr lang="fr-FR" sz="3200" b="1" baseline="30000" dirty="0" smtClean="0">
                <a:solidFill>
                  <a:srgbClr val="FF0000"/>
                </a:solidFill>
              </a:rPr>
              <a:t>ème</a:t>
            </a:r>
            <a:r>
              <a:rPr lang="fr-FR" sz="3200" b="1" dirty="0" smtClean="0">
                <a:solidFill>
                  <a:srgbClr val="FF0000"/>
                </a:solidFill>
              </a:rPr>
              <a:t> jour)</a:t>
            </a:r>
          </a:p>
          <a:p>
            <a:pPr>
              <a:buFont typeface="Wingdings" pitchFamily="2" charset="2"/>
              <a:buChar char="§"/>
            </a:pPr>
            <a:r>
              <a:rPr lang="fr-FR" sz="3200" b="1" dirty="0"/>
              <a:t> </a:t>
            </a:r>
            <a:r>
              <a:rPr lang="fr-FR" sz="3200" b="1" dirty="0" smtClean="0"/>
              <a:t>Stade canal </a:t>
            </a:r>
            <a:r>
              <a:rPr lang="fr-FR" sz="3200" b="1" dirty="0" err="1" smtClean="0"/>
              <a:t>cordal</a:t>
            </a:r>
            <a:r>
              <a:rPr lang="fr-FR" sz="3200" b="1" dirty="0" smtClean="0"/>
              <a:t>                          </a:t>
            </a:r>
            <a:r>
              <a:rPr lang="fr-FR" sz="3200" b="1" dirty="0" smtClean="0">
                <a:solidFill>
                  <a:srgbClr val="FF0000"/>
                </a:solidFill>
              </a:rPr>
              <a:t>(19</a:t>
            </a:r>
            <a:r>
              <a:rPr lang="fr-FR" sz="3200" b="1" baseline="30000" dirty="0" smtClean="0">
                <a:solidFill>
                  <a:srgbClr val="FF0000"/>
                </a:solidFill>
              </a:rPr>
              <a:t>ème</a:t>
            </a:r>
            <a:r>
              <a:rPr lang="fr-FR" sz="3200" b="1" dirty="0" smtClean="0">
                <a:solidFill>
                  <a:srgbClr val="FF0000"/>
                </a:solidFill>
              </a:rPr>
              <a:t> jour)</a:t>
            </a:r>
            <a:endParaRPr lang="fr-FR" sz="3200" b="1" dirty="0" smtClean="0"/>
          </a:p>
          <a:p>
            <a:pPr>
              <a:buFont typeface="Wingdings" pitchFamily="2" charset="2"/>
              <a:buChar char="§"/>
            </a:pPr>
            <a:r>
              <a:rPr lang="fr-FR" sz="3200" b="1" dirty="0"/>
              <a:t> </a:t>
            </a:r>
            <a:r>
              <a:rPr lang="fr-FR" sz="3200" b="1" dirty="0" smtClean="0"/>
              <a:t>Stade canal </a:t>
            </a:r>
            <a:r>
              <a:rPr lang="fr-FR" sz="3200" b="1" dirty="0" err="1" smtClean="0"/>
              <a:t>cordal</a:t>
            </a:r>
            <a:r>
              <a:rPr lang="fr-FR" sz="3200" b="1" dirty="0" smtClean="0"/>
              <a:t> fissuré            </a:t>
            </a:r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(19</a:t>
            </a:r>
            <a:r>
              <a:rPr lang="fr-FR" sz="3200" b="1" baseline="30000" dirty="0" smtClean="0">
                <a:solidFill>
                  <a:srgbClr val="FF0000"/>
                </a:solidFill>
              </a:rPr>
              <a:t>ème</a:t>
            </a:r>
            <a:r>
              <a:rPr lang="fr-FR" sz="3200" b="1" dirty="0" smtClean="0">
                <a:solidFill>
                  <a:srgbClr val="FF0000"/>
                </a:solidFill>
              </a:rPr>
              <a:t> jour)</a:t>
            </a:r>
            <a:endParaRPr lang="fr-FR" sz="3200" b="1" dirty="0" smtClean="0"/>
          </a:p>
          <a:p>
            <a:pPr>
              <a:buFont typeface="Wingdings" pitchFamily="2" charset="2"/>
              <a:buChar char="§"/>
            </a:pPr>
            <a:r>
              <a:rPr lang="fr-FR" sz="3200" b="1" dirty="0" smtClean="0"/>
              <a:t> Stade gouttière </a:t>
            </a:r>
            <a:r>
              <a:rPr lang="fr-FR" sz="3200" b="1" dirty="0" err="1" smtClean="0"/>
              <a:t>cordale</a:t>
            </a:r>
            <a:r>
              <a:rPr lang="fr-FR" sz="3200" b="1" dirty="0" smtClean="0"/>
              <a:t>                 </a:t>
            </a:r>
            <a:r>
              <a:rPr lang="fr-FR" sz="3200" b="1" dirty="0" smtClean="0">
                <a:solidFill>
                  <a:srgbClr val="FF0000"/>
                </a:solidFill>
              </a:rPr>
              <a:t>(20</a:t>
            </a:r>
            <a:r>
              <a:rPr lang="fr-FR" sz="3200" b="1" baseline="30000" dirty="0" smtClean="0">
                <a:solidFill>
                  <a:srgbClr val="FF0000"/>
                </a:solidFill>
              </a:rPr>
              <a:t>ème</a:t>
            </a:r>
            <a:r>
              <a:rPr lang="fr-FR" sz="3200" b="1" dirty="0" smtClean="0">
                <a:solidFill>
                  <a:srgbClr val="FF0000"/>
                </a:solidFill>
              </a:rPr>
              <a:t> jour)</a:t>
            </a:r>
            <a:endParaRPr lang="fr-FR" sz="3200" b="1" dirty="0" smtClean="0"/>
          </a:p>
          <a:p>
            <a:pPr>
              <a:buFont typeface="Wingdings" pitchFamily="2" charset="2"/>
              <a:buChar char="§"/>
            </a:pPr>
            <a:r>
              <a:rPr lang="fr-FR" sz="3200" b="1" dirty="0"/>
              <a:t> </a:t>
            </a:r>
            <a:r>
              <a:rPr lang="fr-FR" sz="3200" b="1" dirty="0" smtClean="0"/>
              <a:t>Stade plaque </a:t>
            </a:r>
            <a:r>
              <a:rPr lang="fr-FR" sz="3200" b="1" dirty="0" err="1" smtClean="0"/>
              <a:t>cordale</a:t>
            </a:r>
            <a:r>
              <a:rPr lang="fr-FR" sz="3200" b="1" dirty="0" smtClean="0"/>
              <a:t>                    </a:t>
            </a:r>
            <a:r>
              <a:rPr lang="fr-FR" sz="3200" b="1" dirty="0" smtClean="0">
                <a:solidFill>
                  <a:srgbClr val="FF0000"/>
                </a:solidFill>
              </a:rPr>
              <a:t> (21</a:t>
            </a:r>
            <a:r>
              <a:rPr lang="fr-FR" sz="3200" b="1" baseline="30000" dirty="0" smtClean="0">
                <a:solidFill>
                  <a:srgbClr val="FF0000"/>
                </a:solidFill>
              </a:rPr>
              <a:t>ème</a:t>
            </a:r>
            <a:r>
              <a:rPr lang="fr-FR" sz="3200" b="1" dirty="0" smtClean="0">
                <a:solidFill>
                  <a:srgbClr val="FF0000"/>
                </a:solidFill>
              </a:rPr>
              <a:t> jour)</a:t>
            </a:r>
            <a:endParaRPr lang="fr-FR" sz="3200" b="1" dirty="0" smtClean="0"/>
          </a:p>
          <a:p>
            <a:pPr>
              <a:buFont typeface="Wingdings" pitchFamily="2" charset="2"/>
              <a:buChar char="§"/>
            </a:pPr>
            <a:r>
              <a:rPr lang="fr-FR" sz="3200" b="1" dirty="0"/>
              <a:t> </a:t>
            </a:r>
            <a:r>
              <a:rPr lang="fr-FR" sz="3200" b="1" dirty="0" smtClean="0"/>
              <a:t>Stade corde</a:t>
            </a:r>
            <a:r>
              <a:rPr lang="fr-FR" sz="3200" b="1" dirty="0" smtClean="0">
                <a:solidFill>
                  <a:srgbClr val="FF0000"/>
                </a:solidFill>
              </a:rPr>
              <a:t>                                      (22</a:t>
            </a:r>
            <a:r>
              <a:rPr lang="fr-FR" sz="3200" b="1" baseline="30000" dirty="0" smtClean="0">
                <a:solidFill>
                  <a:srgbClr val="FF0000"/>
                </a:solidFill>
              </a:rPr>
              <a:t>ème</a:t>
            </a:r>
            <a:r>
              <a:rPr lang="fr-FR" sz="3200" b="1" dirty="0" smtClean="0">
                <a:solidFill>
                  <a:srgbClr val="FF0000"/>
                </a:solidFill>
              </a:rPr>
              <a:t> jour)</a:t>
            </a:r>
            <a:endParaRPr lang="fr-FR" sz="3200" b="1" dirty="0" smtClean="0"/>
          </a:p>
          <a:p>
            <a:r>
              <a:rPr lang="fr-FR" sz="3200" b="1" dirty="0" smtClean="0"/>
              <a:t>2.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igration des cellules du mésoblas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47017" y="2613423"/>
            <a:ext cx="4392488" cy="2855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0" y="0"/>
            <a:ext cx="87088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Pour connaitre le processus de la mise en place de</a:t>
            </a:r>
          </a:p>
          <a:p>
            <a:r>
              <a:rPr lang="fr-FR" sz="3200" b="1" dirty="0" smtClean="0">
                <a:solidFill>
                  <a:srgbClr val="FF0000"/>
                </a:solidFill>
              </a:rPr>
              <a:t> la corde:</a:t>
            </a:r>
            <a:endParaRPr lang="fr-FR" sz="3200" b="1" dirty="0">
              <a:solidFill>
                <a:srgbClr val="FF000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2483768" y="809328"/>
            <a:ext cx="72008" cy="564400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2843808" y="363915"/>
            <a:ext cx="61908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200" b="1" dirty="0" smtClean="0">
              <a:solidFill>
                <a:srgbClr val="FF0000"/>
              </a:solidFill>
            </a:endParaRPr>
          </a:p>
          <a:p>
            <a:r>
              <a:rPr lang="fr-FR" sz="3200" b="1" dirty="0" smtClean="0">
                <a:solidFill>
                  <a:srgbClr val="FF0000"/>
                </a:solidFill>
              </a:rPr>
              <a:t>X</a:t>
            </a:r>
          </a:p>
          <a:p>
            <a:endParaRPr lang="fr-FR" sz="3200" b="1" dirty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r>
              <a:rPr lang="fr-FR" sz="3200" b="1" dirty="0" smtClean="0">
                <a:solidFill>
                  <a:srgbClr val="FF0000"/>
                </a:solidFill>
              </a:rPr>
              <a:t>X1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995936" y="1700808"/>
            <a:ext cx="51480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3200" b="1" dirty="0" smtClean="0"/>
              <a:t>On effectue une coupe</a:t>
            </a:r>
          </a:p>
          <a:p>
            <a:r>
              <a:rPr lang="fr-FR" sz="3200" b="1" dirty="0" smtClean="0"/>
              <a:t>Longitudinale selon l’axe</a:t>
            </a:r>
          </a:p>
          <a:p>
            <a:r>
              <a:rPr lang="fr-FR" sz="3200" b="1" dirty="0" smtClean="0"/>
              <a:t>XX1</a:t>
            </a:r>
          </a:p>
          <a:p>
            <a:pPr>
              <a:buFont typeface="Wingdings" pitchFamily="2" charset="2"/>
              <a:buChar char="Ø"/>
            </a:pPr>
            <a:r>
              <a:rPr lang="fr-FR" sz="3200" b="1" dirty="0" smtClean="0"/>
              <a:t>On prend la moitié</a:t>
            </a:r>
          </a:p>
          <a:p>
            <a:r>
              <a:rPr lang="fr-FR" sz="3200" b="1" dirty="0" smtClean="0"/>
              <a:t>droite et on observe</a:t>
            </a:r>
          </a:p>
          <a:p>
            <a:r>
              <a:rPr lang="fr-FR" sz="3200" b="1" dirty="0" smtClean="0"/>
              <a:t> à l’intérieur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6696743" cy="3691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467544" y="2564904"/>
            <a:ext cx="7074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X                                                               X1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908720"/>
            <a:ext cx="278922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800" b="1" dirty="0" smtClean="0"/>
          </a:p>
          <a:p>
            <a:r>
              <a:rPr lang="fr-FR" sz="2800" b="1" dirty="0" smtClean="0"/>
              <a:t>Ligne primitive</a:t>
            </a:r>
          </a:p>
          <a:p>
            <a:endParaRPr lang="fr-FR" sz="2800" b="1" dirty="0" smtClean="0"/>
          </a:p>
          <a:p>
            <a:r>
              <a:rPr lang="fr-FR" sz="2800" b="1" dirty="0" smtClean="0"/>
              <a:t>      Ectoblaste</a:t>
            </a:r>
          </a:p>
          <a:p>
            <a:endParaRPr lang="fr-FR" sz="2800" b="1" dirty="0" smtClean="0"/>
          </a:p>
          <a:p>
            <a:r>
              <a:rPr lang="fr-FR" sz="2800" b="1" dirty="0" smtClean="0"/>
              <a:t>      Mésoblaste</a:t>
            </a:r>
          </a:p>
          <a:p>
            <a:endParaRPr lang="fr-FR" sz="2800" b="1" dirty="0"/>
          </a:p>
          <a:p>
            <a:r>
              <a:rPr lang="fr-FR" sz="2800" b="1" dirty="0" smtClean="0"/>
              <a:t>      Prolongement</a:t>
            </a:r>
          </a:p>
          <a:p>
            <a:r>
              <a:rPr lang="fr-FR" sz="2800" b="1" dirty="0" smtClean="0"/>
              <a:t>        céphalique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692696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                     </a:t>
            </a:r>
          </a:p>
          <a:p>
            <a:endParaRPr lang="fr-FR" sz="3600" b="1" dirty="0">
              <a:solidFill>
                <a:srgbClr val="FF0000"/>
              </a:solidFill>
            </a:endParaRPr>
          </a:p>
          <a:p>
            <a:endParaRPr lang="fr-FR" sz="3600" b="1" dirty="0" smtClean="0">
              <a:solidFill>
                <a:srgbClr val="FF0000"/>
              </a:solidFill>
            </a:endParaRPr>
          </a:p>
          <a:p>
            <a:endParaRPr lang="fr-FR" sz="3600" b="1" dirty="0">
              <a:solidFill>
                <a:srgbClr val="FF0000"/>
              </a:solidFill>
            </a:endParaRPr>
          </a:p>
          <a:p>
            <a:endParaRPr lang="fr-FR" sz="3600" b="1" dirty="0" smtClean="0">
              <a:solidFill>
                <a:srgbClr val="FF0000"/>
              </a:solidFill>
            </a:endParaRPr>
          </a:p>
          <a:p>
            <a:r>
              <a:rPr lang="fr-FR" sz="3600" b="1" dirty="0" smtClean="0">
                <a:solidFill>
                  <a:srgbClr val="FF0000"/>
                </a:solidFill>
              </a:rPr>
              <a:t>                     </a:t>
            </a:r>
          </a:p>
          <a:p>
            <a:endParaRPr lang="fr-FR" sz="3600" b="1" dirty="0">
              <a:solidFill>
                <a:srgbClr val="FF0000"/>
              </a:solidFill>
            </a:endParaRPr>
          </a:p>
          <a:p>
            <a:r>
              <a:rPr lang="fr-FR" sz="3600" b="1" dirty="0" smtClean="0">
                <a:solidFill>
                  <a:srgbClr val="FF0000"/>
                </a:solidFill>
              </a:rPr>
              <a:t>                                                              </a:t>
            </a:r>
          </a:p>
          <a:p>
            <a:r>
              <a:rPr lang="fr-FR" sz="3600" b="1" dirty="0">
                <a:solidFill>
                  <a:srgbClr val="FF0000"/>
                </a:solidFill>
              </a:rPr>
              <a:t> </a:t>
            </a:r>
            <a:r>
              <a:rPr lang="fr-FR" sz="3600" b="1" dirty="0" smtClean="0">
                <a:solidFill>
                  <a:srgbClr val="FF0000"/>
                </a:solidFill>
              </a:rPr>
              <a:t>                                                               </a:t>
            </a:r>
            <a:r>
              <a:rPr lang="fr-FR" sz="2800" b="1" dirty="0" err="1" smtClean="0"/>
              <a:t>Entoblaste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pPr marL="1968500" indent="-1968500"/>
            <a:r>
              <a:rPr lang="fr-FR" sz="2800" b="1" dirty="0" smtClean="0">
                <a:solidFill>
                  <a:srgbClr val="FF0000"/>
                </a:solidFill>
              </a:rPr>
              <a:t>     </a:t>
            </a:r>
          </a:p>
          <a:p>
            <a:pPr marL="1968500" indent="-1968500"/>
            <a:r>
              <a:rPr lang="fr-FR" sz="2800" b="1" dirty="0" smtClean="0">
                <a:solidFill>
                  <a:srgbClr val="FF0000"/>
                </a:solidFill>
              </a:rPr>
              <a:t>     Coupe longitudinale sagittale: Embryon âgé de 18 jours                Stade prolongement céphalique 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4067944" y="2204864"/>
            <a:ext cx="1440160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467544" y="0"/>
            <a:ext cx="283282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dirty="0" smtClean="0"/>
          </a:p>
          <a:p>
            <a:endParaRPr lang="fr-FR" sz="2800" b="1" dirty="0" smtClean="0"/>
          </a:p>
          <a:p>
            <a:r>
              <a:rPr lang="fr-FR" sz="2800" b="1" dirty="0" smtClean="0"/>
              <a:t>Mb pharyngienne</a:t>
            </a:r>
          </a:p>
          <a:p>
            <a:endParaRPr lang="fr-FR" sz="2800" b="1" dirty="0"/>
          </a:p>
          <a:p>
            <a:endParaRPr lang="fr-FR" sz="2800" b="1" dirty="0" smtClean="0"/>
          </a:p>
          <a:p>
            <a:endParaRPr lang="fr-FR" sz="2800" b="1" dirty="0"/>
          </a:p>
          <a:p>
            <a:endParaRPr lang="fr-FR" sz="2800" b="1" dirty="0" smtClean="0"/>
          </a:p>
          <a:p>
            <a:endParaRPr lang="fr-FR" sz="2800" b="1" dirty="0"/>
          </a:p>
          <a:p>
            <a:endParaRPr lang="fr-FR" sz="2800" b="1" dirty="0" smtClean="0"/>
          </a:p>
          <a:p>
            <a:endParaRPr lang="fr-FR" sz="2800" b="1" dirty="0"/>
          </a:p>
          <a:p>
            <a:endParaRPr lang="fr-FR" sz="2800" b="1" dirty="0" smtClean="0"/>
          </a:p>
        </p:txBody>
      </p:sp>
      <p:sp>
        <p:nvSpPr>
          <p:cNvPr id="26" name="ZoneTexte 25"/>
          <p:cNvSpPr txBox="1"/>
          <p:nvPr/>
        </p:nvSpPr>
        <p:spPr>
          <a:xfrm>
            <a:off x="827584" y="2420888"/>
            <a:ext cx="182864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endParaRPr lang="fr-FR" sz="2800" b="1" dirty="0" smtClean="0"/>
          </a:p>
          <a:p>
            <a:r>
              <a:rPr lang="fr-FR" sz="2800" b="1" dirty="0" smtClean="0"/>
              <a:t>       Zone</a:t>
            </a:r>
          </a:p>
          <a:p>
            <a:r>
              <a:rPr lang="fr-FR" sz="2800" b="1" dirty="0" err="1" smtClean="0"/>
              <a:t>cardiogène</a:t>
            </a:r>
            <a:endParaRPr lang="fr-FR" sz="2800" b="1" dirty="0"/>
          </a:p>
        </p:txBody>
      </p:sp>
      <p:cxnSp>
        <p:nvCxnSpPr>
          <p:cNvPr id="27" name="Connecteur droit avec flèche 26"/>
          <p:cNvCxnSpPr/>
          <p:nvPr/>
        </p:nvCxnSpPr>
        <p:spPr>
          <a:xfrm flipH="1" flipV="1">
            <a:off x="1043608" y="3068960"/>
            <a:ext cx="792088" cy="8640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6156176" y="-171400"/>
            <a:ext cx="26494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   </a:t>
            </a:r>
            <a:r>
              <a:rPr lang="fr-FR" sz="2800" b="1" dirty="0" smtClean="0"/>
              <a:t>Mb cloacale</a:t>
            </a:r>
          </a:p>
          <a:p>
            <a:endParaRPr lang="fr-FR" sz="2800" b="1" dirty="0" smtClean="0"/>
          </a:p>
          <a:p>
            <a:r>
              <a:rPr lang="fr-FR" sz="2800" b="1" dirty="0" smtClean="0"/>
              <a:t>Zone	</a:t>
            </a:r>
            <a:r>
              <a:rPr lang="fr-FR" sz="2800" b="1" dirty="0" err="1" smtClean="0"/>
              <a:t>angiogène</a:t>
            </a:r>
            <a:endParaRPr lang="fr-FR" sz="28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0" y="0"/>
            <a:ext cx="60279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00B050"/>
                </a:solidFill>
              </a:rPr>
              <a:t>1. Stade prolongement céphalique</a:t>
            </a:r>
            <a:endParaRPr lang="fr-FR" sz="3200" b="1" dirty="0">
              <a:solidFill>
                <a:srgbClr val="00B050"/>
              </a:solidFill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2123728" y="1340768"/>
            <a:ext cx="0" cy="13681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H="1">
            <a:off x="6012160" y="260648"/>
            <a:ext cx="360040" cy="25202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6156176" y="980728"/>
            <a:ext cx="1008112" cy="20882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H="1">
            <a:off x="5148064" y="2492896"/>
            <a:ext cx="1836712" cy="1440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>
            <a:off x="4788024" y="1628800"/>
            <a:ext cx="169269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 flipV="1">
            <a:off x="4860032" y="3140968"/>
            <a:ext cx="2124744" cy="1440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H="1" flipV="1">
            <a:off x="3635896" y="3717032"/>
            <a:ext cx="2988840" cy="17281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flipH="1" flipV="1">
            <a:off x="3563888" y="3284984"/>
            <a:ext cx="3456384" cy="9361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37690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fr-FR" sz="3200" b="1" dirty="0" smtClean="0"/>
              <a:t>Le mésoblaste issu du nœud de </a:t>
            </a:r>
            <a:r>
              <a:rPr lang="fr-FR" sz="3200" b="1" dirty="0" err="1" smtClean="0"/>
              <a:t>Hensen</a:t>
            </a:r>
            <a:r>
              <a:rPr lang="fr-FR" sz="3200" b="1" dirty="0" smtClean="0"/>
              <a:t> s’insinue</a:t>
            </a:r>
          </a:p>
          <a:p>
            <a:pPr marL="514350" indent="-514350"/>
            <a:r>
              <a:rPr lang="fr-FR" sz="3200" b="1" dirty="0" smtClean="0"/>
              <a:t> vers la  partie céphalique en creusant un petit </a:t>
            </a:r>
          </a:p>
          <a:p>
            <a:r>
              <a:rPr lang="fr-FR" sz="3200" b="1" dirty="0" smtClean="0"/>
              <a:t>prolongement</a:t>
            </a:r>
            <a:r>
              <a:rPr lang="fr-FR" sz="3200" b="1" dirty="0" smtClean="0">
                <a:solidFill>
                  <a:schemeClr val="accent2"/>
                </a:solidFill>
              </a:rPr>
              <a:t>: le prolongement céphalique.</a:t>
            </a:r>
          </a:p>
          <a:p>
            <a:endParaRPr lang="fr-FR" sz="3200" b="1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sz="3200" b="1" dirty="0" smtClean="0"/>
              <a:t> Pour le mésoblaste issu de la ligne primitive, Il ya partout du mésoblaste entre ectoblaste  et </a:t>
            </a:r>
            <a:r>
              <a:rPr lang="fr-FR" sz="3200" b="1" dirty="0" err="1" smtClean="0"/>
              <a:t>entoblaste</a:t>
            </a:r>
            <a:r>
              <a:rPr lang="fr-FR" sz="3200" b="1" dirty="0" smtClean="0"/>
              <a:t> sauf en deux endroits où on ne  trouve pas de mésoblaste:</a:t>
            </a:r>
          </a:p>
          <a:p>
            <a:pPr>
              <a:buFont typeface="Wingdings" pitchFamily="2" charset="2"/>
              <a:buChar char="q"/>
            </a:pPr>
            <a:r>
              <a:rPr lang="fr-FR" sz="3200" b="1" dirty="0"/>
              <a:t> </a:t>
            </a:r>
            <a:r>
              <a:rPr lang="fr-FR" sz="3200" b="1" dirty="0" smtClean="0"/>
              <a:t>  </a:t>
            </a:r>
            <a:r>
              <a:rPr lang="fr-FR" sz="3200" b="1" dirty="0" smtClean="0">
                <a:solidFill>
                  <a:schemeClr val="accent2"/>
                </a:solidFill>
              </a:rPr>
              <a:t>La membrane pharyngienne (</a:t>
            </a:r>
            <a:r>
              <a:rPr lang="fr-FR" sz="3200" b="1" dirty="0" smtClean="0">
                <a:solidFill>
                  <a:srgbClr val="7030A0"/>
                </a:solidFill>
              </a:rPr>
              <a:t>ébauche</a:t>
            </a:r>
          </a:p>
          <a:p>
            <a:r>
              <a:rPr lang="fr-FR" sz="3200" b="1" dirty="0">
                <a:solidFill>
                  <a:srgbClr val="7030A0"/>
                </a:solidFill>
              </a:rPr>
              <a:t> </a:t>
            </a:r>
            <a:r>
              <a:rPr lang="fr-FR" sz="3200" b="1" dirty="0" smtClean="0">
                <a:solidFill>
                  <a:srgbClr val="7030A0"/>
                </a:solidFill>
              </a:rPr>
              <a:t>      de la bouche)</a:t>
            </a:r>
          </a:p>
          <a:p>
            <a:pPr>
              <a:buFont typeface="Wingdings" pitchFamily="2" charset="2"/>
              <a:buChar char="q"/>
            </a:pPr>
            <a:r>
              <a:rPr lang="fr-FR" sz="3200" b="1" dirty="0">
                <a:solidFill>
                  <a:schemeClr val="accent2"/>
                </a:solidFill>
              </a:rPr>
              <a:t> </a:t>
            </a:r>
            <a:r>
              <a:rPr lang="fr-FR" sz="3200" b="1" dirty="0" smtClean="0">
                <a:solidFill>
                  <a:schemeClr val="accent2"/>
                </a:solidFill>
              </a:rPr>
              <a:t>  La membrane cloacale (</a:t>
            </a:r>
            <a:r>
              <a:rPr lang="fr-FR" sz="3200" b="1" dirty="0" smtClean="0">
                <a:solidFill>
                  <a:srgbClr val="7030A0"/>
                </a:solidFill>
              </a:rPr>
              <a:t>ébauche de l’anus</a:t>
            </a:r>
            <a:r>
              <a:rPr lang="fr-FR" sz="3200" b="1" dirty="0" smtClean="0">
                <a:solidFill>
                  <a:schemeClr val="accent2"/>
                </a:solidFill>
              </a:rPr>
              <a:t>) </a:t>
            </a:r>
            <a:endParaRPr lang="fr-FR" sz="3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5373216"/>
            <a:ext cx="97565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04975" indent="-1704975"/>
            <a:endParaRPr lang="fr-FR" sz="3200" b="1" dirty="0" smtClean="0">
              <a:solidFill>
                <a:srgbClr val="FF0000"/>
              </a:solidFill>
            </a:endParaRPr>
          </a:p>
          <a:p>
            <a:pPr marL="2960688" indent="-2960688"/>
            <a:r>
              <a:rPr lang="fr-FR" sz="3200" b="1" dirty="0" smtClean="0">
                <a:solidFill>
                  <a:srgbClr val="FF0000"/>
                </a:solidFill>
              </a:rPr>
              <a:t>Coupe longitudinale sagittale: Embryon âgé de19 jours            Stade canal </a:t>
            </a:r>
            <a:r>
              <a:rPr lang="fr-FR" sz="3200" b="1" dirty="0" err="1" smtClean="0">
                <a:solidFill>
                  <a:srgbClr val="FF0000"/>
                </a:solidFill>
              </a:rPr>
              <a:t>cordal</a:t>
            </a:r>
            <a:endParaRPr lang="fr-FR" sz="32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712968" cy="365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0" y="0"/>
            <a:ext cx="3689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00B050"/>
                </a:solidFill>
              </a:rPr>
              <a:t>2. Stade canal </a:t>
            </a:r>
            <a:r>
              <a:rPr lang="fr-FR" sz="3200" b="1" dirty="0" err="1" smtClean="0">
                <a:solidFill>
                  <a:srgbClr val="00B050"/>
                </a:solidFill>
              </a:rPr>
              <a:t>cordal</a:t>
            </a:r>
            <a:endParaRPr lang="fr-FR" sz="3200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4293096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/>
              <a:t>Le prolongement céphalique se prolonge constituant</a:t>
            </a:r>
          </a:p>
          <a:p>
            <a:r>
              <a:rPr lang="fr-FR" sz="2800" b="1" dirty="0" smtClean="0"/>
              <a:t> un canal: </a:t>
            </a:r>
            <a:r>
              <a:rPr lang="fr-FR" sz="2800" b="1" dirty="0" smtClean="0">
                <a:solidFill>
                  <a:schemeClr val="accent2"/>
                </a:solidFill>
              </a:rPr>
              <a:t>le canal </a:t>
            </a:r>
            <a:r>
              <a:rPr lang="fr-FR" sz="2800" b="1" dirty="0" err="1" smtClean="0">
                <a:solidFill>
                  <a:schemeClr val="accent2"/>
                </a:solidFill>
              </a:rPr>
              <a:t>cordal</a:t>
            </a:r>
            <a:r>
              <a:rPr lang="fr-FR" sz="2800" b="1" dirty="0" smtClean="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770485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0" y="0"/>
            <a:ext cx="4908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00B050"/>
                </a:solidFill>
              </a:rPr>
              <a:t>3. Stade canal </a:t>
            </a:r>
            <a:r>
              <a:rPr lang="fr-FR" sz="3200" b="1" dirty="0" err="1" smtClean="0">
                <a:solidFill>
                  <a:srgbClr val="00B050"/>
                </a:solidFill>
              </a:rPr>
              <a:t>cordal</a:t>
            </a:r>
            <a:r>
              <a:rPr lang="fr-FR" sz="3200" b="1" dirty="0" smtClean="0">
                <a:solidFill>
                  <a:srgbClr val="00B050"/>
                </a:solidFill>
              </a:rPr>
              <a:t> fissuré</a:t>
            </a:r>
            <a:endParaRPr lang="fr-FR" sz="3200" b="1" dirty="0">
              <a:solidFill>
                <a:srgbClr val="00B05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31840" y="2060848"/>
            <a:ext cx="3083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Canal </a:t>
            </a:r>
            <a:r>
              <a:rPr lang="fr-FR" sz="2800" b="1" dirty="0" err="1" smtClean="0"/>
              <a:t>cordal</a:t>
            </a:r>
            <a:r>
              <a:rPr lang="fr-FR" sz="2800" b="1" dirty="0" smtClean="0"/>
              <a:t> fissuré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899592" y="5085184"/>
            <a:ext cx="3085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Plaque </a:t>
            </a:r>
            <a:r>
              <a:rPr lang="fr-FR" sz="2800" b="1" dirty="0" err="1" smtClean="0"/>
              <a:t>préchordale</a:t>
            </a:r>
            <a:endParaRPr lang="fr-FR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0" y="5373216"/>
            <a:ext cx="97565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04975" indent="-1704975"/>
            <a:endParaRPr lang="fr-FR" sz="3200" b="1" dirty="0" smtClean="0">
              <a:solidFill>
                <a:srgbClr val="FF0000"/>
              </a:solidFill>
            </a:endParaRPr>
          </a:p>
          <a:p>
            <a:pPr marL="2960688" indent="-2960688"/>
            <a:r>
              <a:rPr lang="fr-FR" sz="3200" b="1" dirty="0" smtClean="0">
                <a:solidFill>
                  <a:srgbClr val="FF0000"/>
                </a:solidFill>
              </a:rPr>
              <a:t>Coupe longitudinale sagittale: Embryon âgé de19 jours            Stade canal </a:t>
            </a:r>
            <a:r>
              <a:rPr lang="fr-FR" sz="3200" b="1" dirty="0" err="1" smtClean="0">
                <a:solidFill>
                  <a:srgbClr val="FF0000"/>
                </a:solidFill>
              </a:rPr>
              <a:t>cordal</a:t>
            </a:r>
            <a:r>
              <a:rPr lang="fr-FR" sz="3200" b="1" dirty="0" smtClean="0">
                <a:solidFill>
                  <a:srgbClr val="FF0000"/>
                </a:solidFill>
              </a:rPr>
              <a:t> fissuré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-819472"/>
            <a:ext cx="1062067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44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sz="44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3200" b="1" dirty="0" smtClean="0"/>
              <a:t>3. Des fissurations apparaissent le long de la ligne  de </a:t>
            </a:r>
          </a:p>
          <a:p>
            <a:r>
              <a:rPr lang="fr-FR" sz="3200" b="1" dirty="0" smtClean="0"/>
              <a:t>soudure de l’</a:t>
            </a:r>
            <a:r>
              <a:rPr lang="fr-FR" sz="3200" b="1" dirty="0" err="1" smtClean="0"/>
              <a:t>entoblaste</a:t>
            </a:r>
            <a:r>
              <a:rPr lang="fr-FR" sz="3200" b="1" dirty="0" smtClean="0"/>
              <a:t> et le plancher du  canal </a:t>
            </a:r>
            <a:r>
              <a:rPr lang="fr-FR" sz="3200" b="1" dirty="0" err="1" smtClean="0"/>
              <a:t>cordal</a:t>
            </a:r>
            <a:r>
              <a:rPr lang="fr-FR" sz="3200" b="1" dirty="0" smtClean="0"/>
              <a:t>: </a:t>
            </a:r>
          </a:p>
          <a:p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chemeClr val="accent6">
                    <a:lumMod val="50000"/>
                  </a:schemeClr>
                </a:solidFill>
              </a:rPr>
              <a:t>canal </a:t>
            </a:r>
            <a:r>
              <a:rPr lang="fr-FR" sz="3200" b="1" dirty="0" err="1" smtClean="0">
                <a:solidFill>
                  <a:schemeClr val="accent6">
                    <a:lumMod val="50000"/>
                  </a:schemeClr>
                </a:solidFill>
              </a:rPr>
              <a:t>cordal</a:t>
            </a:r>
            <a:r>
              <a:rPr lang="fr-FR" sz="3200" b="1" dirty="0" smtClean="0">
                <a:solidFill>
                  <a:schemeClr val="accent6">
                    <a:lumMod val="50000"/>
                  </a:schemeClr>
                </a:solidFill>
              </a:rPr>
              <a:t> fissuré.</a:t>
            </a:r>
          </a:p>
          <a:p>
            <a:endParaRPr lang="fr-FR" sz="3200" b="1" dirty="0" smtClean="0"/>
          </a:p>
          <a:p>
            <a:pPr>
              <a:buFont typeface="Wingdings" pitchFamily="2" charset="2"/>
              <a:buChar char="§"/>
            </a:pPr>
            <a:r>
              <a:rPr lang="fr-FR" sz="3200" b="1" dirty="0" smtClean="0"/>
              <a:t> le plancher du  canal </a:t>
            </a:r>
            <a:r>
              <a:rPr lang="fr-FR" sz="3200" b="1" dirty="0" err="1" smtClean="0"/>
              <a:t>cordal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disparait,Il</a:t>
            </a:r>
            <a:r>
              <a:rPr lang="fr-FR" sz="3200" b="1" dirty="0" smtClean="0"/>
              <a:t> n’en reste que</a:t>
            </a:r>
          </a:p>
          <a:p>
            <a:r>
              <a:rPr lang="fr-FR" sz="3200" b="1" dirty="0" smtClean="0"/>
              <a:t> le toit. </a:t>
            </a:r>
          </a:p>
          <a:p>
            <a:endParaRPr lang="fr-FR" sz="3200" b="1" dirty="0" smtClean="0"/>
          </a:p>
          <a:p>
            <a:pPr>
              <a:buFont typeface="Wingdings" pitchFamily="2" charset="2"/>
              <a:buChar char="§"/>
            </a:pPr>
            <a:r>
              <a:rPr lang="fr-FR" sz="3200" b="1" dirty="0" smtClean="0"/>
              <a:t> La CA communique avec le LII  par un canal: </a:t>
            </a:r>
          </a:p>
          <a:p>
            <a:r>
              <a:rPr lang="fr-FR" sz="3200" b="1" dirty="0" smtClean="0">
                <a:solidFill>
                  <a:srgbClr val="7030A0"/>
                </a:solidFill>
              </a:rPr>
              <a:t>le canal </a:t>
            </a:r>
            <a:r>
              <a:rPr lang="fr-FR" sz="3200" b="1" dirty="0" err="1" smtClean="0">
                <a:solidFill>
                  <a:srgbClr val="7030A0"/>
                </a:solidFill>
              </a:rPr>
              <a:t>neurentérique</a:t>
            </a:r>
            <a:r>
              <a:rPr lang="fr-FR" sz="3200" b="1" dirty="0" smtClean="0"/>
              <a:t>.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56792"/>
            <a:ext cx="61912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386104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1450" indent="-1441450"/>
            <a:r>
              <a:rPr lang="fr-FR" sz="3200" b="1" dirty="0" smtClean="0">
                <a:solidFill>
                  <a:srgbClr val="FF0000"/>
                </a:solidFill>
              </a:rPr>
              <a:t>     Coupe longitudinale sagittale: Embryon âgé de                20 jours stade gouttière cordale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4427984" y="908720"/>
            <a:ext cx="3657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/>
              <a:t>Gouttière  cordale</a:t>
            </a:r>
            <a:endParaRPr lang="fr-FR" sz="36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3779912" y="1628800"/>
            <a:ext cx="1728192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333190" y="5085184"/>
            <a:ext cx="88108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/>
              <a:t>4.</a:t>
            </a:r>
            <a:r>
              <a:rPr lang="fr-FR" sz="3600" b="1" dirty="0" smtClean="0">
                <a:solidFill>
                  <a:schemeClr val="accent2"/>
                </a:solidFill>
              </a:rPr>
              <a:t> </a:t>
            </a:r>
            <a:r>
              <a:rPr lang="fr-FR" sz="3600" b="1" dirty="0" smtClean="0"/>
              <a:t>Le toit du canal étant incurvé, formera une</a:t>
            </a:r>
          </a:p>
          <a:p>
            <a:r>
              <a:rPr lang="fr-FR" sz="3600" b="1" dirty="0" smtClean="0"/>
              <a:t> gouttière:</a:t>
            </a:r>
            <a:r>
              <a:rPr lang="fr-FR" sz="3600" b="1" dirty="0" smtClean="0">
                <a:solidFill>
                  <a:schemeClr val="accent2"/>
                </a:solidFill>
              </a:rPr>
              <a:t> gouttière cordale.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0" y="0"/>
            <a:ext cx="4570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00B050"/>
                </a:solidFill>
              </a:rPr>
              <a:t>4. Stade gouttière cordale</a:t>
            </a:r>
            <a:endParaRPr lang="fr-FR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41715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00B050"/>
                </a:solidFill>
              </a:rPr>
              <a:t>5. Stade plaque cordale</a:t>
            </a:r>
            <a:endParaRPr lang="fr-FR" sz="3200" b="1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7344816" cy="2719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539552" y="4725144"/>
            <a:ext cx="710014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accent2"/>
                </a:solidFill>
              </a:rPr>
              <a:t>5. </a:t>
            </a:r>
            <a:r>
              <a:rPr lang="fr-FR" sz="2800" b="1" dirty="0" smtClean="0"/>
              <a:t>La gouttière  s’allonge sous forme d’une </a:t>
            </a:r>
          </a:p>
          <a:p>
            <a:r>
              <a:rPr lang="fr-FR" sz="2800" b="1" dirty="0" smtClean="0"/>
              <a:t>plaque allongée qui occupe la région médiane </a:t>
            </a:r>
          </a:p>
          <a:p>
            <a:r>
              <a:rPr lang="fr-FR" sz="2800" b="1" dirty="0" smtClean="0"/>
              <a:t>du toit du LII, elle est continue à l’</a:t>
            </a:r>
            <a:r>
              <a:rPr lang="fr-FR" sz="2800" b="1" dirty="0" err="1" smtClean="0"/>
              <a:t>entoblaste</a:t>
            </a:r>
            <a:r>
              <a:rPr lang="fr-FR" sz="2800" b="1" dirty="0" smtClean="0">
                <a:solidFill>
                  <a:schemeClr val="accent2"/>
                </a:solidFill>
              </a:rPr>
              <a:t>:</a:t>
            </a:r>
          </a:p>
          <a:p>
            <a:r>
              <a:rPr lang="fr-FR" sz="2800" b="1" dirty="0" smtClean="0">
                <a:solidFill>
                  <a:schemeClr val="accent2"/>
                </a:solidFill>
              </a:rPr>
              <a:t> plaque cordale </a:t>
            </a:r>
            <a:endParaRPr lang="fr-FR" sz="2800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21297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24100" indent="-2324100"/>
            <a:r>
              <a:rPr lang="fr-FR" sz="2800" b="1" dirty="0" smtClean="0">
                <a:solidFill>
                  <a:srgbClr val="FF0000"/>
                </a:solidFill>
              </a:rPr>
              <a:t>Coupe longitudinale sagittale: Embryon âgé de 21 jours:  stade plaque cordale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729879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/>
              <a:t>                        </a:t>
            </a:r>
          </a:p>
          <a:p>
            <a:r>
              <a:rPr lang="fr-FR" sz="3600" b="1" smtClean="0"/>
              <a:t>La 3</a:t>
            </a:r>
            <a:r>
              <a:rPr lang="fr-FR" sz="3600" b="1" baseline="30000" smtClean="0"/>
              <a:t>e </a:t>
            </a:r>
            <a:r>
              <a:rPr lang="fr-FR" sz="3600" b="1" dirty="0" smtClean="0"/>
              <a:t>semaine du développement est </a:t>
            </a:r>
          </a:p>
          <a:p>
            <a:r>
              <a:rPr lang="fr-FR" sz="3600" b="1" dirty="0" smtClean="0"/>
              <a:t>        marquée par deux phénomènes:</a:t>
            </a:r>
            <a:endParaRPr lang="fr-FR" sz="3600" dirty="0"/>
          </a:p>
          <a:p>
            <a:r>
              <a:rPr lang="fr-FR" sz="3600" dirty="0"/>
              <a:t> </a:t>
            </a:r>
          </a:p>
          <a:p>
            <a:endParaRPr lang="fr-FR" sz="36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755576" y="2708920"/>
            <a:ext cx="475655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sz="3200" b="1" dirty="0" smtClean="0">
                <a:solidFill>
                  <a:srgbClr val="FF0000"/>
                </a:solidFill>
              </a:rPr>
              <a:t>GASTRULATION</a:t>
            </a: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r>
              <a:rPr lang="fr-FR" sz="3200" b="1" dirty="0" smtClean="0">
                <a:solidFill>
                  <a:srgbClr val="FF0000"/>
                </a:solidFill>
              </a:rPr>
              <a:t>FORMATION DES ANNEXES</a:t>
            </a:r>
          </a:p>
          <a:p>
            <a:endParaRPr lang="fr-F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725144"/>
            <a:ext cx="44005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51520" y="357301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04975" indent="-1704975"/>
            <a:r>
              <a:rPr lang="fr-FR" sz="2800" b="1" dirty="0" smtClean="0">
                <a:solidFill>
                  <a:srgbClr val="FF0000"/>
                </a:solidFill>
              </a:rPr>
              <a:t>Coupe longitudinale sagittale: Embryon âgé </a:t>
            </a:r>
            <a:r>
              <a:rPr lang="fr-FR" sz="2800" b="1" smtClean="0">
                <a:solidFill>
                  <a:srgbClr val="FF0000"/>
                </a:solidFill>
              </a:rPr>
              <a:t>de 22 jours:    Stade </a:t>
            </a:r>
            <a:r>
              <a:rPr lang="fr-FR" sz="2800" b="1" dirty="0" smtClean="0">
                <a:solidFill>
                  <a:srgbClr val="FF0000"/>
                </a:solidFill>
              </a:rPr>
              <a:t>corde pleine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6211669"/>
            <a:ext cx="861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chemeClr val="accent2"/>
                </a:solidFill>
              </a:rPr>
              <a:t>6. </a:t>
            </a:r>
            <a:r>
              <a:rPr lang="fr-FR" sz="3600" b="1" dirty="0" smtClean="0"/>
              <a:t>La plaque s’individualise en </a:t>
            </a:r>
            <a:r>
              <a:rPr lang="fr-FR" sz="3600" b="1" dirty="0" smtClean="0">
                <a:solidFill>
                  <a:schemeClr val="accent2"/>
                </a:solidFill>
              </a:rPr>
              <a:t>corde pleine. </a:t>
            </a:r>
            <a:endParaRPr lang="fr-FR" sz="3600" b="1" dirty="0">
              <a:solidFill>
                <a:schemeClr val="accent2"/>
              </a:solidFill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8640960" cy="302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Connecteur droit avec flèche 10"/>
          <p:cNvCxnSpPr/>
          <p:nvPr/>
        </p:nvCxnSpPr>
        <p:spPr>
          <a:xfrm>
            <a:off x="3275856" y="764704"/>
            <a:ext cx="72008" cy="41044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0" y="0"/>
            <a:ext cx="3754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00B050"/>
                </a:solidFill>
              </a:rPr>
              <a:t>6. Stade </a:t>
            </a:r>
            <a:r>
              <a:rPr lang="fr-FR" sz="3200" b="1" dirty="0" smtClean="0">
                <a:solidFill>
                  <a:srgbClr val="00B050"/>
                </a:solidFill>
              </a:rPr>
              <a:t>corde pleine</a:t>
            </a:r>
            <a:endParaRPr lang="fr-FR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892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6948264" y="3068960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228184" y="5373216"/>
            <a:ext cx="220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t</a:t>
            </a:r>
            <a:endParaRPr lang="fr-FR" sz="28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131840" y="3429000"/>
            <a:ext cx="220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t</a:t>
            </a:r>
            <a:endParaRPr lang="fr-FR" sz="28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4067944" y="1484784"/>
            <a:ext cx="220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t</a:t>
            </a:r>
            <a:endParaRPr lang="fr-FR" sz="28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195736" y="1484784"/>
            <a:ext cx="220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t</a:t>
            </a:r>
            <a:endParaRPr lang="fr-FR" sz="28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724128" y="476672"/>
            <a:ext cx="220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t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Image associé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76672" y="-1790700"/>
            <a:ext cx="12961439" cy="864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8598316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/>
              <a:t>3. APPARITION DE CERTAINES EBAUCHES ET </a:t>
            </a:r>
          </a:p>
          <a:p>
            <a:r>
              <a:rPr lang="fr-FR" sz="3600" b="1" dirty="0" smtClean="0"/>
              <a:t>           DEVELOPPEMENT DES ANNEXES</a:t>
            </a:r>
          </a:p>
          <a:p>
            <a:pPr marL="742950" indent="-742950"/>
            <a:r>
              <a:rPr lang="fr-FR" sz="3600" b="1" dirty="0" smtClean="0">
                <a:solidFill>
                  <a:srgbClr val="FF0000"/>
                </a:solidFill>
              </a:rPr>
              <a:t> A. Formation de l’Allantoïde: </a:t>
            </a:r>
            <a:r>
              <a:rPr lang="fr-FR" sz="3600" dirty="0" smtClean="0"/>
              <a:t>18</a:t>
            </a:r>
            <a:r>
              <a:rPr lang="fr-FR" sz="3600" baseline="30000" dirty="0" smtClean="0"/>
              <a:t>ème</a:t>
            </a:r>
            <a:r>
              <a:rPr lang="fr-FR" sz="3600" dirty="0" smtClean="0"/>
              <a:t>  </a:t>
            </a:r>
            <a:r>
              <a:rPr lang="fr-FR" sz="3600" dirty="0"/>
              <a:t>jour</a:t>
            </a:r>
            <a:endParaRPr lang="fr-FR" sz="3600" b="1" dirty="0" smtClean="0">
              <a:solidFill>
                <a:srgbClr val="FF0000"/>
              </a:solidFill>
            </a:endParaRPr>
          </a:p>
          <a:p>
            <a:r>
              <a:rPr lang="fr-FR" sz="3600" b="1" dirty="0" smtClean="0">
                <a:solidFill>
                  <a:srgbClr val="00B050"/>
                </a:solidFill>
              </a:rPr>
              <a:t>  Évagination du toit du LII en doigt de gant</a:t>
            </a:r>
          </a:p>
          <a:p>
            <a:endParaRPr lang="fr-FR" sz="3600" b="1" dirty="0" smtClean="0">
              <a:solidFill>
                <a:srgbClr val="00B050"/>
              </a:solidFill>
            </a:endParaRPr>
          </a:p>
          <a:p>
            <a:r>
              <a:rPr lang="fr-FR" sz="3600" b="1" dirty="0" smtClean="0">
                <a:solidFill>
                  <a:srgbClr val="00B050"/>
                </a:solidFill>
              </a:rPr>
              <a:t>      </a:t>
            </a:r>
          </a:p>
          <a:p>
            <a:r>
              <a:rPr lang="fr-FR" sz="3600" b="1" dirty="0" smtClean="0">
                <a:solidFill>
                  <a:srgbClr val="00B050"/>
                </a:solidFill>
              </a:rPr>
              <a:t>                          Allantoïde</a:t>
            </a:r>
          </a:p>
          <a:p>
            <a:endParaRPr lang="fr-FR" sz="3600" b="1" dirty="0" smtClean="0">
              <a:solidFill>
                <a:srgbClr val="00B050"/>
              </a:solidFill>
            </a:endParaRPr>
          </a:p>
          <a:p>
            <a:r>
              <a:rPr lang="fr-FR" sz="3600" b="1" dirty="0" smtClean="0">
                <a:solidFill>
                  <a:srgbClr val="00B050"/>
                </a:solidFill>
              </a:rPr>
              <a:t>                   Cordon ombilical</a:t>
            </a:r>
          </a:p>
          <a:p>
            <a:r>
              <a:rPr lang="fr-FR" sz="3600" b="1" dirty="0" smtClean="0">
                <a:solidFill>
                  <a:srgbClr val="00B050"/>
                </a:solidFill>
              </a:rPr>
              <a:t>                                   +</a:t>
            </a:r>
          </a:p>
          <a:p>
            <a:r>
              <a:rPr lang="fr-FR" sz="3600" b="1" dirty="0" smtClean="0">
                <a:solidFill>
                  <a:srgbClr val="00B050"/>
                </a:solidFill>
              </a:rPr>
              <a:t>                     Ébauches vessie </a:t>
            </a:r>
          </a:p>
          <a:p>
            <a:r>
              <a:rPr lang="fr-FR" sz="3600" b="1" dirty="0" smtClean="0">
                <a:solidFill>
                  <a:srgbClr val="00B050"/>
                </a:solidFill>
              </a:rPr>
              <a:t>                        et urètre</a:t>
            </a:r>
            <a:endParaRPr lang="fr-FR" sz="3600" b="1" dirty="0">
              <a:solidFill>
                <a:srgbClr val="00B050"/>
              </a:solidFill>
            </a:endParaRPr>
          </a:p>
        </p:txBody>
      </p:sp>
      <p:pic>
        <p:nvPicPr>
          <p:cNvPr id="3" name="Image 2" descr="Apparition de l'allantoïd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068960"/>
            <a:ext cx="352290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lèche droite 3"/>
          <p:cNvSpPr/>
          <p:nvPr/>
        </p:nvSpPr>
        <p:spPr>
          <a:xfrm rot="5400000">
            <a:off x="3266144" y="2286584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 rot="5400000">
            <a:off x="3266144" y="4014776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717019" cy="9510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/>
            <a:r>
              <a:rPr lang="fr-FR" sz="3600" b="1" dirty="0" smtClean="0">
                <a:solidFill>
                  <a:srgbClr val="FF0000"/>
                </a:solidFill>
              </a:rPr>
              <a:t> B. Apparition des ébauches vasculaires:</a:t>
            </a:r>
            <a:r>
              <a:rPr lang="fr-FR" sz="3600" dirty="0" smtClean="0"/>
              <a:t>17</a:t>
            </a:r>
            <a:r>
              <a:rPr lang="fr-FR" sz="3600" baseline="30000" dirty="0" smtClean="0"/>
              <a:t>ème</a:t>
            </a:r>
            <a:r>
              <a:rPr lang="fr-FR" sz="3600" dirty="0" smtClean="0"/>
              <a:t>jour </a:t>
            </a:r>
            <a:endParaRPr lang="fr-FR" sz="36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sz="36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sz="3600" b="1" dirty="0" smtClean="0">
              <a:solidFill>
                <a:srgbClr val="FF0000"/>
              </a:solidFill>
            </a:endParaRPr>
          </a:p>
          <a:p>
            <a:r>
              <a:rPr lang="fr-FR" sz="3600" b="1" dirty="0">
                <a:solidFill>
                  <a:srgbClr val="FF0000"/>
                </a:solidFill>
              </a:rPr>
              <a:t> </a:t>
            </a:r>
            <a:r>
              <a:rPr lang="fr-FR" sz="3600" b="1" dirty="0" smtClean="0">
                <a:solidFill>
                  <a:srgbClr val="FF0000"/>
                </a:solidFill>
              </a:rPr>
              <a:t>                                             </a:t>
            </a:r>
            <a:r>
              <a:rPr lang="fr-FR" sz="3600" b="1" dirty="0" smtClean="0"/>
              <a:t>Zone </a:t>
            </a:r>
            <a:r>
              <a:rPr lang="fr-FR" sz="3600" b="1" dirty="0" err="1" smtClean="0"/>
              <a:t>angiogène</a:t>
            </a:r>
            <a:endParaRPr lang="fr-FR" sz="3600" b="1" dirty="0" smtClean="0"/>
          </a:p>
          <a:p>
            <a:r>
              <a:rPr lang="fr-FR" sz="3600" b="1" dirty="0" smtClean="0"/>
              <a:t>                                           Ilots de Wolff et </a:t>
            </a:r>
            <a:r>
              <a:rPr lang="fr-FR" sz="3600" b="1" dirty="0" err="1" smtClean="0"/>
              <a:t>Pander</a:t>
            </a:r>
            <a:endParaRPr lang="fr-FR" sz="3600" b="1" dirty="0" smtClean="0"/>
          </a:p>
          <a:p>
            <a:r>
              <a:rPr lang="fr-FR" sz="3600" b="1" dirty="0" smtClean="0"/>
              <a:t>                                            </a:t>
            </a:r>
          </a:p>
          <a:p>
            <a:r>
              <a:rPr lang="fr-FR" sz="3600" b="1" dirty="0" smtClean="0"/>
              <a:t>                                           Réseau vasculaire </a:t>
            </a:r>
          </a:p>
          <a:p>
            <a:r>
              <a:rPr lang="fr-FR" sz="3600" b="1" dirty="0" smtClean="0"/>
              <a:t>                                        de la   lame choriale</a:t>
            </a:r>
          </a:p>
          <a:p>
            <a:endParaRPr lang="fr-FR" sz="3600" b="1" dirty="0">
              <a:solidFill>
                <a:srgbClr val="FF0000"/>
              </a:solidFill>
            </a:endParaRPr>
          </a:p>
          <a:p>
            <a:endParaRPr lang="fr-FR" sz="3600" b="1" dirty="0" smtClean="0">
              <a:solidFill>
                <a:srgbClr val="FF0000"/>
              </a:solidFill>
            </a:endParaRPr>
          </a:p>
          <a:p>
            <a:endParaRPr lang="fr-FR" sz="3600" b="1" dirty="0">
              <a:solidFill>
                <a:srgbClr val="FF0000"/>
              </a:solidFill>
            </a:endParaRPr>
          </a:p>
          <a:p>
            <a:endParaRPr lang="fr-FR" sz="3600" b="1" dirty="0" smtClean="0">
              <a:solidFill>
                <a:srgbClr val="FF0000"/>
              </a:solidFill>
            </a:endParaRPr>
          </a:p>
          <a:p>
            <a:endParaRPr lang="fr-FR" sz="3600" b="1" dirty="0">
              <a:solidFill>
                <a:srgbClr val="FF0000"/>
              </a:solidFill>
            </a:endParaRPr>
          </a:p>
          <a:p>
            <a:endParaRPr lang="fr-FR" sz="3600" b="1" dirty="0" smtClean="0">
              <a:solidFill>
                <a:srgbClr val="FF0000"/>
              </a:solidFill>
            </a:endParaRPr>
          </a:p>
          <a:p>
            <a:endParaRPr lang="fr-FR" sz="3600" b="1" dirty="0">
              <a:solidFill>
                <a:srgbClr val="FF0000"/>
              </a:solidFill>
            </a:endParaRPr>
          </a:p>
          <a:p>
            <a:r>
              <a:rPr lang="fr-FR" sz="3600" b="1" dirty="0" smtClean="0">
                <a:solidFill>
                  <a:srgbClr val="FF0000"/>
                </a:solidFill>
              </a:rPr>
              <a:t>                                          </a:t>
            </a:r>
          </a:p>
          <a:p>
            <a:endParaRPr lang="fr-FR" sz="3600" b="1" dirty="0">
              <a:solidFill>
                <a:srgbClr val="FF0000"/>
              </a:solidFill>
            </a:endParaRPr>
          </a:p>
        </p:txBody>
      </p:sp>
      <p:pic>
        <p:nvPicPr>
          <p:cNvPr id="3" name="Image 2" descr="Localisation des ébauches vasculair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338437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Connecteur droit avec flèche 3"/>
          <p:cNvCxnSpPr/>
          <p:nvPr/>
        </p:nvCxnSpPr>
        <p:spPr>
          <a:xfrm flipH="1">
            <a:off x="3131840" y="1988840"/>
            <a:ext cx="1512168" cy="2160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H="1">
            <a:off x="2123728" y="2564904"/>
            <a:ext cx="2232248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>
            <a:off x="2267744" y="3645024"/>
            <a:ext cx="2232248" cy="7200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260648"/>
            <a:ext cx="920021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/>
              <a:t>Ilots de Wolff et </a:t>
            </a:r>
            <a:r>
              <a:rPr lang="fr-FR" sz="3600" b="1" dirty="0" err="1" smtClean="0"/>
              <a:t>Pander</a:t>
            </a:r>
            <a:r>
              <a:rPr lang="fr-FR" sz="3600" b="1" dirty="0" smtClean="0"/>
              <a:t> </a:t>
            </a:r>
            <a:r>
              <a:rPr lang="fr-FR" sz="3600" b="1" dirty="0" smtClean="0">
                <a:solidFill>
                  <a:srgbClr val="FF0000"/>
                </a:solidFill>
              </a:rPr>
              <a:t>         cellules sanguines</a:t>
            </a:r>
          </a:p>
          <a:p>
            <a:endParaRPr lang="fr-FR" sz="3600" b="1" dirty="0" smtClean="0">
              <a:solidFill>
                <a:srgbClr val="FF0000"/>
              </a:solidFill>
            </a:endParaRPr>
          </a:p>
          <a:p>
            <a:r>
              <a:rPr lang="fr-FR" sz="3600" b="1" dirty="0" smtClean="0"/>
              <a:t>Zone </a:t>
            </a:r>
            <a:r>
              <a:rPr lang="fr-FR" sz="3600" b="1" dirty="0" err="1" smtClean="0"/>
              <a:t>angiogène</a:t>
            </a:r>
            <a:r>
              <a:rPr lang="fr-FR" sz="3600" b="1" dirty="0" smtClean="0">
                <a:solidFill>
                  <a:srgbClr val="FF0000"/>
                </a:solidFill>
              </a:rPr>
              <a:t>                         circulation </a:t>
            </a:r>
          </a:p>
          <a:p>
            <a:r>
              <a:rPr lang="fr-FR" sz="3600" b="1" dirty="0">
                <a:solidFill>
                  <a:srgbClr val="FF0000"/>
                </a:solidFill>
              </a:rPr>
              <a:t> </a:t>
            </a:r>
            <a:r>
              <a:rPr lang="fr-FR" sz="3600" b="1" dirty="0" smtClean="0">
                <a:solidFill>
                  <a:srgbClr val="FF0000"/>
                </a:solidFill>
              </a:rPr>
              <a:t>                                                     allantoïdienne</a:t>
            </a:r>
          </a:p>
          <a:p>
            <a:r>
              <a:rPr lang="fr-FR" sz="3600" b="1" dirty="0" smtClean="0">
                <a:solidFill>
                  <a:srgbClr val="FF0000"/>
                </a:solidFill>
              </a:rPr>
              <a:t>                                                     Cordon ombilical</a:t>
            </a:r>
          </a:p>
          <a:p>
            <a:r>
              <a:rPr lang="fr-FR" sz="3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sz="3600" b="1" dirty="0" smtClean="0"/>
              <a:t>Réseau vasculaire                    </a:t>
            </a:r>
            <a:r>
              <a:rPr lang="fr-FR" sz="3600" b="1" dirty="0" smtClean="0">
                <a:solidFill>
                  <a:srgbClr val="FF0000"/>
                </a:solidFill>
              </a:rPr>
              <a:t>réseau vasculaire</a:t>
            </a:r>
          </a:p>
          <a:p>
            <a:r>
              <a:rPr lang="fr-FR" sz="3600" b="1" dirty="0" smtClean="0"/>
              <a:t>de la lame choriale</a:t>
            </a:r>
            <a:r>
              <a:rPr lang="fr-FR" sz="3600" b="1" dirty="0" smtClean="0">
                <a:solidFill>
                  <a:srgbClr val="FF0000"/>
                </a:solidFill>
              </a:rPr>
              <a:t>                      du placenta </a:t>
            </a:r>
          </a:p>
          <a:p>
            <a:r>
              <a:rPr lang="fr-FR" sz="3600" b="1" dirty="0" smtClean="0">
                <a:solidFill>
                  <a:srgbClr val="FF0000"/>
                </a:solidFill>
              </a:rPr>
              <a:t>                                 </a:t>
            </a:r>
          </a:p>
          <a:p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4788024" y="620688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lèche droite 3"/>
          <p:cNvSpPr/>
          <p:nvPr/>
        </p:nvSpPr>
        <p:spPr>
          <a:xfrm>
            <a:off x="3995936" y="1700808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4211960" y="3933056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8927252" cy="704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 C. </a:t>
            </a:r>
            <a:r>
              <a:rPr lang="fr-FR" sz="3200" b="1" dirty="0" smtClean="0">
                <a:solidFill>
                  <a:srgbClr val="FF0000"/>
                </a:solidFill>
              </a:rPr>
              <a:t>Apparition des Cellules germinales primitives:</a:t>
            </a:r>
          </a:p>
          <a:p>
            <a:r>
              <a:rPr lang="fr-FR" sz="3200" b="1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20</a:t>
            </a:r>
            <a:r>
              <a:rPr lang="fr-FR" sz="3200" baseline="30000" dirty="0" smtClean="0"/>
              <a:t>ème</a:t>
            </a:r>
            <a:r>
              <a:rPr lang="fr-FR" sz="3200" dirty="0" smtClean="0"/>
              <a:t>  jour</a:t>
            </a:r>
          </a:p>
          <a:p>
            <a:pPr>
              <a:buFont typeface="Wingdings" pitchFamily="2" charset="2"/>
              <a:buChar char="Ø"/>
            </a:pPr>
            <a:endParaRPr lang="fr-FR" sz="3200" dirty="0"/>
          </a:p>
          <a:p>
            <a:pPr>
              <a:buFont typeface="Wingdings" pitchFamily="2" charset="2"/>
              <a:buChar char="Ø"/>
            </a:pPr>
            <a:endParaRPr lang="fr-FR" sz="3200" b="1" dirty="0" smtClean="0"/>
          </a:p>
          <a:p>
            <a:pPr>
              <a:buFont typeface="Wingdings" pitchFamily="2" charset="2"/>
              <a:buChar char="Ø"/>
            </a:pPr>
            <a:endParaRPr lang="fr-FR" sz="3200" dirty="0"/>
          </a:p>
          <a:p>
            <a:pPr>
              <a:buFont typeface="Wingdings" pitchFamily="2" charset="2"/>
              <a:buChar char="Ø"/>
            </a:pPr>
            <a:endParaRPr lang="fr-FR" sz="3200" dirty="0" smtClean="0"/>
          </a:p>
          <a:p>
            <a:pPr>
              <a:buFont typeface="Wingdings" pitchFamily="2" charset="2"/>
              <a:buChar char="Ø"/>
            </a:pPr>
            <a:endParaRPr lang="fr-FR" sz="3200" dirty="0"/>
          </a:p>
          <a:p>
            <a:pPr>
              <a:buFont typeface="Wingdings" pitchFamily="2" charset="2"/>
              <a:buChar char="Ø"/>
            </a:pPr>
            <a:endParaRPr lang="fr-FR" sz="3200" dirty="0" smtClean="0"/>
          </a:p>
          <a:p>
            <a:pPr>
              <a:buFont typeface="Wingdings" pitchFamily="2" charset="2"/>
              <a:buChar char="Ø"/>
            </a:pPr>
            <a:endParaRPr lang="fr-FR" sz="3200" dirty="0"/>
          </a:p>
          <a:p>
            <a:r>
              <a:rPr lang="fr-FR" sz="3200" b="1" dirty="0" smtClean="0"/>
              <a:t>Cellules volumineuses: </a:t>
            </a:r>
            <a:r>
              <a:rPr lang="fr-FR" sz="3200" b="1" dirty="0" smtClean="0">
                <a:solidFill>
                  <a:srgbClr val="FF0000"/>
                </a:solidFill>
              </a:rPr>
              <a:t>Gonocytes primordiaux</a:t>
            </a:r>
          </a:p>
          <a:p>
            <a:r>
              <a:rPr lang="fr-FR" sz="3200" b="1" dirty="0" smtClean="0"/>
              <a:t>migrent</a:t>
            </a:r>
            <a:r>
              <a:rPr lang="fr-FR" sz="3200" b="1" dirty="0"/>
              <a:t>, à la 5</a:t>
            </a:r>
            <a:r>
              <a:rPr lang="fr-FR" sz="3200" b="1" baseline="30000" dirty="0"/>
              <a:t>e</a:t>
            </a:r>
            <a:r>
              <a:rPr lang="fr-FR" sz="3200" b="1" dirty="0"/>
              <a:t> semaine </a:t>
            </a:r>
            <a:r>
              <a:rPr lang="fr-FR" sz="3200" b="1" dirty="0" smtClean="0"/>
              <a:t>pour coloniser </a:t>
            </a:r>
            <a:r>
              <a:rPr lang="fr-FR" sz="3200" b="1" dirty="0"/>
              <a:t>les </a:t>
            </a:r>
            <a:endParaRPr lang="fr-FR" sz="3200" b="1" dirty="0" smtClean="0"/>
          </a:p>
          <a:p>
            <a:r>
              <a:rPr lang="fr-FR" sz="3200" b="1" dirty="0" smtClean="0"/>
              <a:t>ébauches des gonades: sont à </a:t>
            </a:r>
            <a:r>
              <a:rPr lang="fr-FR" sz="3200" b="1" dirty="0"/>
              <a:t>l'origine </a:t>
            </a:r>
            <a:r>
              <a:rPr lang="fr-FR" sz="3200" b="1" dirty="0" smtClean="0"/>
              <a:t>des gamètes</a:t>
            </a:r>
            <a:endParaRPr lang="fr-FR" sz="3200" b="1" dirty="0"/>
          </a:p>
          <a:p>
            <a:r>
              <a:rPr lang="fr-FR" sz="3200" dirty="0"/>
              <a:t> </a:t>
            </a:r>
          </a:p>
          <a:p>
            <a:r>
              <a:rPr lang="fr-FR" sz="3200" dirty="0" smtClean="0"/>
              <a:t> </a:t>
            </a:r>
            <a:endParaRPr lang="fr-FR" sz="3200" b="1" dirty="0">
              <a:solidFill>
                <a:srgbClr val="FF0000"/>
              </a:solidFill>
            </a:endParaRPr>
          </a:p>
        </p:txBody>
      </p:sp>
      <p:pic>
        <p:nvPicPr>
          <p:cNvPr id="3" name="Image 2" descr="Apparition des gonocytes primordiau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28800"/>
            <a:ext cx="532859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-675456"/>
            <a:ext cx="99005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                    </a:t>
            </a:r>
            <a:endParaRPr lang="fr-FR" sz="3200" b="1" dirty="0"/>
          </a:p>
          <a:p>
            <a:endParaRPr lang="fr-FR" sz="3200" b="1" dirty="0" smtClean="0"/>
          </a:p>
          <a:p>
            <a:r>
              <a:rPr lang="fr-FR" sz="3200" b="1" dirty="0" smtClean="0">
                <a:solidFill>
                  <a:srgbClr val="FF0000"/>
                </a:solidFill>
              </a:rPr>
              <a:t> D. Début de la </a:t>
            </a:r>
            <a:r>
              <a:rPr lang="fr-FR" sz="3200" b="1" dirty="0" err="1" smtClean="0">
                <a:solidFill>
                  <a:srgbClr val="FF0000"/>
                </a:solidFill>
              </a:rPr>
              <a:t>neurulation</a:t>
            </a:r>
            <a:r>
              <a:rPr lang="fr-FR" sz="32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fr-FR" sz="3200" dirty="0" smtClean="0"/>
              <a:t> L’ectoblaste donne deux ensembles cellulaires distincts:</a:t>
            </a:r>
          </a:p>
          <a:p>
            <a:pPr>
              <a:buFont typeface="Wingdings" pitchFamily="2" charset="2"/>
              <a:buChar char="Ø"/>
            </a:pPr>
            <a:r>
              <a:rPr lang="fr-FR" sz="3200" dirty="0" smtClean="0"/>
              <a:t> </a:t>
            </a:r>
            <a:r>
              <a:rPr lang="fr-FR" sz="3200" b="1" dirty="0" smtClean="0"/>
              <a:t>le </a:t>
            </a:r>
            <a:r>
              <a:rPr lang="fr-FR" sz="3200" b="1" dirty="0" err="1" smtClean="0"/>
              <a:t>neurectoblaste</a:t>
            </a:r>
            <a:r>
              <a:rPr lang="fr-FR" sz="3200" b="1" dirty="0" smtClean="0"/>
              <a:t>: </a:t>
            </a:r>
            <a:r>
              <a:rPr lang="fr-FR" sz="3200" b="1" dirty="0" smtClean="0">
                <a:solidFill>
                  <a:srgbClr val="FF0000"/>
                </a:solidFill>
              </a:rPr>
              <a:t>tube</a:t>
            </a:r>
            <a:r>
              <a:rPr lang="fr-FR" sz="3200" dirty="0" smtClean="0"/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neural</a:t>
            </a:r>
            <a:r>
              <a:rPr lang="fr-FR" sz="32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fr-FR" sz="3200" dirty="0" smtClean="0"/>
              <a:t> </a:t>
            </a:r>
            <a:r>
              <a:rPr lang="fr-FR" sz="3200" b="1" dirty="0" smtClean="0"/>
              <a:t>l'</a:t>
            </a:r>
            <a:r>
              <a:rPr lang="fr-FR" sz="3200" b="1" dirty="0" err="1" smtClean="0"/>
              <a:t>épiblaste</a:t>
            </a:r>
            <a:r>
              <a:rPr lang="fr-FR" sz="3200" b="1" dirty="0" smtClean="0"/>
              <a:t>:  </a:t>
            </a:r>
            <a:r>
              <a:rPr lang="fr-FR" sz="3200" b="1" dirty="0" smtClean="0">
                <a:solidFill>
                  <a:srgbClr val="FF0000"/>
                </a:solidFill>
              </a:rPr>
              <a:t>le reste de l'ectoblaste</a:t>
            </a:r>
            <a:r>
              <a:rPr lang="fr-FR" sz="3200" b="1" dirty="0" smtClean="0"/>
              <a:t> </a:t>
            </a:r>
            <a:r>
              <a:rPr lang="fr-FR" sz="3200" dirty="0" smtClean="0"/>
              <a:t>    </a:t>
            </a:r>
            <a:endParaRPr lang="fr-FR" sz="3200" b="1" dirty="0" smtClean="0"/>
          </a:p>
          <a:p>
            <a:endParaRPr lang="fr-FR" sz="3200" b="1" dirty="0" smtClean="0"/>
          </a:p>
          <a:p>
            <a:pPr>
              <a:buFont typeface="Wingdings" pitchFamily="2" charset="2"/>
              <a:buChar char="§"/>
            </a:pPr>
            <a:r>
              <a:rPr lang="fr-FR" sz="3200" b="1" dirty="0" smtClean="0"/>
              <a:t>  </a:t>
            </a:r>
            <a:r>
              <a:rPr lang="fr-FR" sz="3200" dirty="0" smtClean="0"/>
              <a:t>Mieux mise en évidence sur coupes  transversales</a:t>
            </a:r>
          </a:p>
          <a:p>
            <a:endParaRPr lang="fr-FR" sz="3200" b="1" dirty="0" smtClean="0"/>
          </a:p>
          <a:p>
            <a:endParaRPr lang="fr-FR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0" y="3429000"/>
            <a:ext cx="5173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3200" dirty="0" smtClean="0"/>
              <a:t>  Comprend plusieurs stades: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10556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a- Stade plaque neurale: 18</a:t>
            </a:r>
            <a:r>
              <a:rPr lang="fr-FR" sz="4000" b="1" baseline="30000" dirty="0" smtClean="0">
                <a:solidFill>
                  <a:srgbClr val="FF0000"/>
                </a:solidFill>
              </a:rPr>
              <a:t>ème</a:t>
            </a:r>
            <a:r>
              <a:rPr lang="fr-FR" sz="4000" b="1" dirty="0" smtClean="0">
                <a:solidFill>
                  <a:srgbClr val="FF0000"/>
                </a:solidFill>
              </a:rPr>
              <a:t> jour</a:t>
            </a:r>
          </a:p>
          <a:p>
            <a:endParaRPr lang="fr-FR" sz="3200" b="1" dirty="0"/>
          </a:p>
          <a:p>
            <a:endParaRPr lang="fr-FR" sz="3200" b="1" dirty="0" smtClean="0"/>
          </a:p>
          <a:p>
            <a:endParaRPr lang="fr-FR" sz="3200" b="1" dirty="0"/>
          </a:p>
          <a:p>
            <a:endParaRPr lang="fr-FR" sz="3200" b="1" dirty="0" smtClean="0"/>
          </a:p>
          <a:p>
            <a:endParaRPr lang="fr-FR" sz="3200" b="1" dirty="0"/>
          </a:p>
          <a:p>
            <a:endParaRPr lang="fr-FR" sz="3200" b="1" dirty="0" smtClean="0"/>
          </a:p>
          <a:p>
            <a:endParaRPr lang="fr-FR" sz="3200" b="1" dirty="0"/>
          </a:p>
          <a:p>
            <a:r>
              <a:rPr lang="fr-FR" sz="3200" dirty="0" smtClean="0"/>
              <a:t>épaississement du  </a:t>
            </a:r>
            <a:r>
              <a:rPr lang="fr-FR" sz="3200" b="1" dirty="0" err="1" smtClean="0"/>
              <a:t>neurectoblaste</a:t>
            </a:r>
            <a:r>
              <a:rPr lang="fr-FR" sz="3200" dirty="0" smtClean="0"/>
              <a:t> sous forme d'une raquette  renflée en avant: </a:t>
            </a:r>
            <a:r>
              <a:rPr lang="fr-FR" sz="3200" b="1" dirty="0" smtClean="0">
                <a:solidFill>
                  <a:srgbClr val="00B050"/>
                </a:solidFill>
              </a:rPr>
              <a:t>Plaque neurale</a:t>
            </a:r>
          </a:p>
          <a:p>
            <a:r>
              <a:rPr lang="fr-FR" sz="3200" b="1" dirty="0" smtClean="0"/>
              <a:t>                          </a:t>
            </a:r>
          </a:p>
          <a:p>
            <a:endParaRPr lang="fr-FR" sz="3200" b="1" dirty="0"/>
          </a:p>
          <a:p>
            <a:endParaRPr lang="fr-FR" sz="3200" b="1" dirty="0" smtClean="0"/>
          </a:p>
          <a:p>
            <a:endParaRPr lang="fr-FR" sz="3200" b="1" dirty="0" smtClean="0"/>
          </a:p>
          <a:p>
            <a:endParaRPr lang="fr-FR" sz="3200" b="1" dirty="0">
              <a:solidFill>
                <a:srgbClr val="FF0000"/>
              </a:solidFill>
            </a:endParaRPr>
          </a:p>
          <a:p>
            <a:r>
              <a:rPr lang="fr-FR" sz="3200" b="1" dirty="0" smtClean="0">
                <a:solidFill>
                  <a:srgbClr val="FF0000"/>
                </a:solidFill>
              </a:rPr>
              <a:t>                                                               </a:t>
            </a:r>
          </a:p>
          <a:p>
            <a:endParaRPr lang="fr-FR" sz="3200" b="1" dirty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r>
              <a:rPr lang="fr-FR" sz="3200" b="1" dirty="0" smtClean="0">
                <a:solidFill>
                  <a:srgbClr val="FF0000"/>
                </a:solidFill>
              </a:rPr>
              <a:t>                                       C</a:t>
            </a:r>
            <a:endParaRPr lang="fr-FR" sz="3200" b="1" dirty="0"/>
          </a:p>
        </p:txBody>
      </p:sp>
      <p:pic>
        <p:nvPicPr>
          <p:cNvPr id="3" name="Image 2" descr="Plaque neurale - Vue supérieur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36712"/>
            <a:ext cx="417261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cteur droit avec flèche 7"/>
          <p:cNvCxnSpPr/>
          <p:nvPr/>
        </p:nvCxnSpPr>
        <p:spPr>
          <a:xfrm flipH="1">
            <a:off x="2267744" y="1196752"/>
            <a:ext cx="72008" cy="129614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636912"/>
            <a:ext cx="50040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460851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b- Stade gouttière neurale: 19</a:t>
            </a:r>
            <a:r>
              <a:rPr lang="fr-FR" sz="4000" b="1" baseline="30000" dirty="0" smtClean="0">
                <a:solidFill>
                  <a:srgbClr val="FF0000"/>
                </a:solidFill>
              </a:rPr>
              <a:t>ème</a:t>
            </a:r>
            <a:r>
              <a:rPr lang="fr-FR" sz="4000" b="1" dirty="0" smtClean="0">
                <a:solidFill>
                  <a:srgbClr val="FF0000"/>
                </a:solidFill>
              </a:rPr>
              <a:t> jour</a:t>
            </a:r>
          </a:p>
          <a:p>
            <a:endParaRPr lang="fr-FR" sz="3200" b="1" dirty="0" smtClean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148064" y="1844824"/>
            <a:ext cx="320869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Gouttière neurale</a:t>
            </a:r>
          </a:p>
          <a:p>
            <a:endParaRPr lang="fr-FR" sz="3200" b="1" dirty="0" smtClean="0"/>
          </a:p>
          <a:p>
            <a:endParaRPr lang="fr-FR" sz="3200" b="1" dirty="0" smtClean="0"/>
          </a:p>
          <a:p>
            <a:endParaRPr lang="fr-FR" sz="3200" b="1" dirty="0" smtClean="0"/>
          </a:p>
          <a:p>
            <a:endParaRPr lang="fr-FR" sz="3200" b="1" dirty="0" smtClean="0"/>
          </a:p>
          <a:p>
            <a:r>
              <a:rPr lang="fr-FR" sz="3200" b="1" dirty="0" smtClean="0"/>
              <a:t> Crêtes neurales</a:t>
            </a:r>
            <a:endParaRPr lang="fr-FR" sz="3200" b="1" dirty="0"/>
          </a:p>
        </p:txBody>
      </p:sp>
      <p:cxnSp>
        <p:nvCxnSpPr>
          <p:cNvPr id="5" name="Connecteur droit avec flèche 4"/>
          <p:cNvCxnSpPr/>
          <p:nvPr/>
        </p:nvCxnSpPr>
        <p:spPr>
          <a:xfrm flipH="1" flipV="1">
            <a:off x="2627784" y="1988840"/>
            <a:ext cx="2304256" cy="7200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H="1" flipV="1">
            <a:off x="3059832" y="1124744"/>
            <a:ext cx="2304256" cy="338437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 flipV="1">
            <a:off x="2195736" y="1052736"/>
            <a:ext cx="2952328" cy="345638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494116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/>
              <a:t>Les bords latéraux de la  plaque neurale  se relèvent transformant la plaque en: </a:t>
            </a:r>
            <a:r>
              <a:rPr lang="fr-FR" sz="3200" b="1" dirty="0" smtClean="0">
                <a:solidFill>
                  <a:srgbClr val="00B050"/>
                </a:solidFill>
              </a:rPr>
              <a:t>gouttière neurale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919828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1. GASTRULATION:   </a:t>
            </a:r>
            <a:r>
              <a:rPr lang="fr-FR" sz="3200" b="1" dirty="0" smtClean="0"/>
              <a:t>Formation d’un troisième</a:t>
            </a:r>
          </a:p>
          <a:p>
            <a:r>
              <a:rPr lang="fr-FR" sz="3200" b="1" dirty="0" smtClean="0"/>
              <a:t> feuillet entre </a:t>
            </a:r>
            <a:r>
              <a:rPr lang="fr-FR" sz="3200" b="1" dirty="0" err="1" smtClean="0"/>
              <a:t>ectophylle</a:t>
            </a:r>
            <a:r>
              <a:rPr lang="fr-FR" sz="3200" b="1" dirty="0" smtClean="0"/>
              <a:t> et </a:t>
            </a:r>
            <a:r>
              <a:rPr lang="fr-FR" sz="3200" b="1" dirty="0" err="1" smtClean="0"/>
              <a:t>entophylle</a:t>
            </a:r>
            <a:r>
              <a:rPr lang="fr-FR" sz="3200" b="1" dirty="0" smtClean="0"/>
              <a:t>: </a:t>
            </a:r>
            <a:r>
              <a:rPr lang="fr-FR" sz="3200" b="1" dirty="0" smtClean="0">
                <a:solidFill>
                  <a:srgbClr val="00B050"/>
                </a:solidFill>
              </a:rPr>
              <a:t>mésoblaste.</a:t>
            </a:r>
          </a:p>
          <a:p>
            <a:endParaRPr lang="fr-FR" sz="3200" b="1" dirty="0">
              <a:solidFill>
                <a:srgbClr val="00B050"/>
              </a:solidFill>
            </a:endParaRPr>
          </a:p>
          <a:p>
            <a:r>
              <a:rPr lang="fr-FR" sz="3200" b="1" dirty="0" smtClean="0">
                <a:solidFill>
                  <a:srgbClr val="FF0000"/>
                </a:solidFill>
              </a:rPr>
              <a:t>Disque  embryonnaire                Disque  embryonnaire</a:t>
            </a:r>
          </a:p>
          <a:p>
            <a:r>
              <a:rPr lang="fr-FR" sz="3200" b="1" dirty="0" smtClean="0">
                <a:solidFill>
                  <a:srgbClr val="FF0000"/>
                </a:solidFill>
              </a:rPr>
              <a:t>        didermique                                    </a:t>
            </a:r>
            <a:r>
              <a:rPr lang="fr-FR" sz="3200" b="1" dirty="0" err="1" smtClean="0">
                <a:solidFill>
                  <a:srgbClr val="FF0000"/>
                </a:solidFill>
              </a:rPr>
              <a:t>tridermique</a:t>
            </a:r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r>
              <a:rPr lang="fr-FR" sz="3200" b="1" dirty="0" smtClean="0">
                <a:solidFill>
                  <a:srgbClr val="FF0000"/>
                </a:solidFill>
              </a:rPr>
              <a:t>   Quelle est l’origine du 3</a:t>
            </a:r>
            <a:r>
              <a:rPr lang="fr-FR" sz="3200" b="1" baseline="30000" dirty="0" smtClean="0">
                <a:solidFill>
                  <a:srgbClr val="FF0000"/>
                </a:solidFill>
              </a:rPr>
              <a:t>ème</a:t>
            </a:r>
            <a:r>
              <a:rPr lang="fr-FR" sz="3200" b="1" dirty="0" smtClean="0">
                <a:solidFill>
                  <a:srgbClr val="FF0000"/>
                </a:solidFill>
              </a:rPr>
              <a:t> feuillet, le mésoblaste?</a:t>
            </a:r>
          </a:p>
          <a:p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3995936" y="1628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851040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c. Stade tube neural (début: 21</a:t>
            </a:r>
            <a:r>
              <a:rPr lang="fr-FR" sz="4000" b="1" baseline="30000" dirty="0" smtClean="0">
                <a:solidFill>
                  <a:srgbClr val="FF0000"/>
                </a:solidFill>
              </a:rPr>
              <a:t>ème</a:t>
            </a:r>
            <a:r>
              <a:rPr lang="fr-FR" sz="4000" b="1" dirty="0" smtClean="0">
                <a:solidFill>
                  <a:srgbClr val="FF0000"/>
                </a:solidFill>
              </a:rPr>
              <a:t> jour)</a:t>
            </a:r>
          </a:p>
          <a:p>
            <a:endParaRPr lang="fr-FR" sz="3200" b="1" dirty="0"/>
          </a:p>
          <a:p>
            <a:endParaRPr lang="fr-FR" sz="3200" b="1" dirty="0" smtClean="0"/>
          </a:p>
          <a:p>
            <a:endParaRPr lang="fr-FR" sz="3200" b="1" dirty="0"/>
          </a:p>
          <a:p>
            <a:endParaRPr lang="fr-FR" sz="3200" b="1" dirty="0" smtClean="0"/>
          </a:p>
          <a:p>
            <a:endParaRPr lang="fr-FR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764704"/>
            <a:ext cx="5832648" cy="3364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350824" y="980728"/>
            <a:ext cx="87931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err="1" smtClean="0"/>
              <a:t>Epiblaste</a:t>
            </a:r>
            <a:r>
              <a:rPr lang="fr-FR" sz="3200" b="1" dirty="0" smtClean="0"/>
              <a:t>                                      bandelettes</a:t>
            </a:r>
          </a:p>
          <a:p>
            <a:r>
              <a:rPr lang="fr-FR" sz="3200" b="1" dirty="0"/>
              <a:t> </a:t>
            </a:r>
            <a:r>
              <a:rPr lang="fr-FR" sz="3200" b="1" dirty="0" smtClean="0"/>
              <a:t>                                                               ganglionnaires</a:t>
            </a:r>
          </a:p>
          <a:p>
            <a:endParaRPr lang="fr-FR" sz="3200" b="1" dirty="0"/>
          </a:p>
          <a:p>
            <a:endParaRPr lang="fr-FR" sz="3200" b="1" dirty="0" smtClean="0"/>
          </a:p>
          <a:p>
            <a:r>
              <a:rPr lang="fr-FR" sz="3200" b="1" dirty="0"/>
              <a:t> </a:t>
            </a:r>
            <a:r>
              <a:rPr lang="fr-FR" sz="3200" b="1" dirty="0" smtClean="0"/>
              <a:t>                                                                      Tube neural</a:t>
            </a:r>
          </a:p>
          <a:p>
            <a:endParaRPr lang="fr-FR" sz="3200" b="1" dirty="0" smtClean="0"/>
          </a:p>
          <a:p>
            <a:endParaRPr lang="fr-FR" sz="3200" b="1" dirty="0" smtClean="0"/>
          </a:p>
          <a:p>
            <a:r>
              <a:rPr lang="fr-FR" sz="3200" b="1" dirty="0" smtClean="0"/>
              <a:t>                                                                         corde</a:t>
            </a:r>
            <a:endParaRPr lang="fr-FR" sz="32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 flipV="1">
            <a:off x="4644008" y="3861048"/>
            <a:ext cx="2376264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494116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/>
              <a:t>les bords de la gouttière  se rejoignent et  fusionnent  par points formant un tube:  </a:t>
            </a:r>
            <a:r>
              <a:rPr lang="fr-FR" sz="3200" b="1" dirty="0" smtClean="0">
                <a:solidFill>
                  <a:srgbClr val="00B050"/>
                </a:solidFill>
              </a:rPr>
              <a:t>tube neural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2696"/>
            <a:ext cx="597666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5436096" y="1196752"/>
            <a:ext cx="3889206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Ebauches des</a:t>
            </a:r>
          </a:p>
          <a:p>
            <a:r>
              <a:rPr lang="fr-FR" sz="3200" b="1" dirty="0" smtClean="0"/>
              <a:t>     Ganglions</a:t>
            </a:r>
          </a:p>
          <a:p>
            <a:r>
              <a:rPr lang="fr-FR" sz="3200" b="1" dirty="0" smtClean="0"/>
              <a:t>     lymphatiques</a:t>
            </a:r>
          </a:p>
          <a:p>
            <a:endParaRPr lang="fr-FR" sz="3200" b="1" dirty="0"/>
          </a:p>
          <a:p>
            <a:endParaRPr lang="fr-FR" sz="3200" b="1" dirty="0"/>
          </a:p>
          <a:p>
            <a:endParaRPr lang="fr-FR" sz="3200" b="1" dirty="0" smtClean="0"/>
          </a:p>
          <a:p>
            <a:endParaRPr lang="fr-FR" sz="3200" b="1" dirty="0"/>
          </a:p>
          <a:p>
            <a:endParaRPr lang="fr-FR" sz="3200" b="1" dirty="0" smtClean="0"/>
          </a:p>
          <a:p>
            <a:endParaRPr lang="fr-FR" sz="3200" b="1" dirty="0"/>
          </a:p>
          <a:p>
            <a:r>
              <a:rPr lang="fr-FR" sz="3200" b="1" dirty="0" err="1" smtClean="0"/>
              <a:t>Neuropore</a:t>
            </a:r>
            <a:r>
              <a:rPr lang="fr-FR" sz="3200" b="1" dirty="0" smtClean="0"/>
              <a:t> postérieur</a:t>
            </a:r>
          </a:p>
          <a:p>
            <a:endParaRPr lang="fr-FR" sz="3200" b="1" dirty="0" smtClean="0"/>
          </a:p>
          <a:p>
            <a:endParaRPr lang="fr-FR" sz="3200" b="1" dirty="0"/>
          </a:p>
        </p:txBody>
      </p:sp>
      <p:pic>
        <p:nvPicPr>
          <p:cNvPr id="4" name="Image 3" descr="Neurulatio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717032"/>
            <a:ext cx="590465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cteur droit avec flèche 4"/>
          <p:cNvCxnSpPr/>
          <p:nvPr/>
        </p:nvCxnSpPr>
        <p:spPr>
          <a:xfrm flipV="1">
            <a:off x="1475656" y="4293096"/>
            <a:ext cx="288032" cy="14401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H="1" flipV="1">
            <a:off x="5724128" y="4725144"/>
            <a:ext cx="576064" cy="115212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899592" y="6093296"/>
            <a:ext cx="3707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err="1" smtClean="0"/>
              <a:t>Neuropore</a:t>
            </a:r>
            <a:r>
              <a:rPr lang="fr-FR" sz="3200" b="1" dirty="0" smtClean="0"/>
              <a:t> antérieur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290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E. Début de la différenciation du mésoblaste: </a:t>
            </a:r>
            <a:r>
              <a:rPr lang="fr-FR" sz="3200" b="1" dirty="0" err="1" smtClean="0">
                <a:solidFill>
                  <a:srgbClr val="FF0000"/>
                </a:solidFill>
              </a:rPr>
              <a:t>métamerisation</a:t>
            </a:r>
            <a:r>
              <a:rPr lang="fr-FR" sz="3200" b="1" dirty="0" smtClean="0">
                <a:solidFill>
                  <a:srgbClr val="FF0000"/>
                </a:solidFill>
              </a:rPr>
              <a:t>  </a:t>
            </a:r>
            <a:r>
              <a:rPr lang="fr-FR" sz="3200" b="1" dirty="0">
                <a:solidFill>
                  <a:srgbClr val="FF0000"/>
                </a:solidFill>
              </a:rPr>
              <a:t>(mésoblaste issu de la ligne </a:t>
            </a:r>
            <a:r>
              <a:rPr lang="fr-FR" sz="3200" b="1" dirty="0" smtClean="0">
                <a:solidFill>
                  <a:srgbClr val="FF0000"/>
                </a:solidFill>
              </a:rPr>
              <a:t>primitive) 19 – 21</a:t>
            </a:r>
            <a:r>
              <a:rPr lang="fr-FR" sz="3200" b="1" baseline="30000" dirty="0" smtClean="0">
                <a:solidFill>
                  <a:srgbClr val="FF0000"/>
                </a:solidFill>
              </a:rPr>
              <a:t>ème</a:t>
            </a:r>
            <a:r>
              <a:rPr lang="fr-FR" sz="3200" b="1" dirty="0" smtClean="0">
                <a:solidFill>
                  <a:srgbClr val="FF0000"/>
                </a:solidFill>
              </a:rPr>
              <a:t> jour</a:t>
            </a:r>
            <a:endParaRPr lang="fr-FR" sz="3200" b="1" dirty="0">
              <a:solidFill>
                <a:srgbClr val="FF0000"/>
              </a:solidFill>
            </a:endParaRPr>
          </a:p>
        </p:txBody>
      </p:sp>
      <p:pic>
        <p:nvPicPr>
          <p:cNvPr id="3" name="Image 2" descr="Coupe transversal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6"/>
            <a:ext cx="5328591" cy="2519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179512" y="5013176"/>
            <a:ext cx="71579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fr-FR" sz="3200" b="1" dirty="0" smtClean="0"/>
              <a:t> Formation du </a:t>
            </a:r>
            <a:r>
              <a:rPr lang="fr-FR" sz="3200" b="1" dirty="0" smtClean="0">
                <a:solidFill>
                  <a:srgbClr val="00B050"/>
                </a:solidFill>
              </a:rPr>
              <a:t>mésoblaste para-axial</a:t>
            </a:r>
          </a:p>
          <a:p>
            <a:pPr>
              <a:buFontTx/>
              <a:buChar char="-"/>
            </a:pPr>
            <a:r>
              <a:rPr lang="fr-FR" sz="3200" b="1" dirty="0"/>
              <a:t> </a:t>
            </a:r>
            <a:r>
              <a:rPr lang="fr-FR" sz="3200" b="1" dirty="0" smtClean="0"/>
              <a:t>Formation du </a:t>
            </a:r>
            <a:r>
              <a:rPr lang="fr-FR" sz="3200" b="1" dirty="0" smtClean="0">
                <a:solidFill>
                  <a:srgbClr val="00B050"/>
                </a:solidFill>
              </a:rPr>
              <a:t>mésoblaste intermédiaire</a:t>
            </a:r>
          </a:p>
          <a:p>
            <a:pPr>
              <a:buFontTx/>
              <a:buChar char="-"/>
            </a:pPr>
            <a:r>
              <a:rPr lang="fr-FR" sz="3200" b="1" dirty="0"/>
              <a:t> </a:t>
            </a:r>
            <a:r>
              <a:rPr lang="fr-FR" sz="3200" b="1" dirty="0" smtClean="0"/>
              <a:t>Formation du </a:t>
            </a:r>
            <a:r>
              <a:rPr lang="fr-FR" sz="3200" b="1" dirty="0" smtClean="0">
                <a:solidFill>
                  <a:srgbClr val="00B050"/>
                </a:solidFill>
              </a:rPr>
              <a:t>mésoblaste latéral</a:t>
            </a:r>
            <a:endParaRPr lang="fr-FR" sz="3200" b="1" dirty="0">
              <a:solidFill>
                <a:srgbClr val="00B05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99592" y="4725144"/>
            <a:ext cx="1847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3200" b="1" dirty="0"/>
          </a:p>
          <a:p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oupe transversal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5903739" cy="388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0" y="4005064"/>
            <a:ext cx="970150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00B050"/>
                </a:solidFill>
              </a:rPr>
              <a:t>Mésoblaste para-axial </a:t>
            </a:r>
            <a:r>
              <a:rPr lang="fr-FR" sz="3200" b="1" dirty="0" smtClean="0"/>
              <a:t>                Somites</a:t>
            </a:r>
          </a:p>
          <a:p>
            <a:pPr>
              <a:buFontTx/>
              <a:buChar char="-"/>
            </a:pPr>
            <a:r>
              <a:rPr lang="fr-FR" sz="3200" b="1" dirty="0"/>
              <a:t> </a:t>
            </a:r>
            <a:r>
              <a:rPr lang="fr-FR" sz="3200" b="1" dirty="0" smtClean="0"/>
              <a:t>Mésoblaste intermédiaire           </a:t>
            </a:r>
            <a:r>
              <a:rPr lang="fr-FR" sz="3200" b="1" dirty="0" err="1" smtClean="0"/>
              <a:t>Nephrotomes</a:t>
            </a:r>
            <a:endParaRPr lang="fr-FR" sz="3200" b="1" dirty="0" smtClean="0"/>
          </a:p>
          <a:p>
            <a:r>
              <a:rPr lang="fr-FR" sz="3200" b="1" dirty="0" smtClean="0"/>
              <a:t>                                        </a:t>
            </a:r>
            <a:r>
              <a:rPr lang="fr-FR" sz="3200" b="1" dirty="0" err="1" smtClean="0"/>
              <a:t>Somatopleure</a:t>
            </a:r>
            <a:r>
              <a:rPr lang="fr-FR" sz="3200" b="1" dirty="0" smtClean="0"/>
              <a:t> Intra-</a:t>
            </a:r>
            <a:r>
              <a:rPr lang="fr-FR" sz="3200" b="1" dirty="0" err="1" smtClean="0"/>
              <a:t>Emb</a:t>
            </a:r>
            <a:r>
              <a:rPr lang="fr-FR" sz="3200" b="1" dirty="0" smtClean="0"/>
              <a:t>(</a:t>
            </a:r>
            <a:r>
              <a:rPr lang="fr-FR" sz="3200" b="1" dirty="0" err="1" smtClean="0"/>
              <a:t>SoP</a:t>
            </a:r>
            <a:r>
              <a:rPr lang="fr-FR" sz="3200" b="1" dirty="0" smtClean="0"/>
              <a:t>) </a:t>
            </a:r>
          </a:p>
          <a:p>
            <a:pPr>
              <a:buFontTx/>
              <a:buChar char="-"/>
            </a:pPr>
            <a:r>
              <a:rPr lang="fr-FR" sz="3200" b="1" dirty="0" smtClean="0">
                <a:solidFill>
                  <a:srgbClr val="00B050"/>
                </a:solidFill>
              </a:rPr>
              <a:t>Mésoblaste </a:t>
            </a:r>
            <a:r>
              <a:rPr lang="fr-FR" sz="3200" b="1" smtClean="0">
                <a:solidFill>
                  <a:srgbClr val="00B050"/>
                </a:solidFill>
              </a:rPr>
              <a:t>latéral          </a:t>
            </a:r>
            <a:r>
              <a:rPr lang="fr-FR" sz="3200" b="1" smtClean="0">
                <a:solidFill>
                  <a:srgbClr val="FF0000"/>
                </a:solidFill>
              </a:rPr>
              <a:t>Cœlome </a:t>
            </a:r>
            <a:r>
              <a:rPr lang="fr-FR" sz="3200" b="1" dirty="0" smtClean="0">
                <a:solidFill>
                  <a:srgbClr val="FF0000"/>
                </a:solidFill>
              </a:rPr>
              <a:t>Intra-</a:t>
            </a:r>
            <a:r>
              <a:rPr lang="fr-FR" sz="3200" b="1" dirty="0" err="1" smtClean="0">
                <a:solidFill>
                  <a:srgbClr val="FF0000"/>
                </a:solidFill>
              </a:rPr>
              <a:t>Emb</a:t>
            </a:r>
            <a:r>
              <a:rPr lang="fr-FR" sz="3200" b="1" dirty="0" smtClean="0">
                <a:solidFill>
                  <a:srgbClr val="FF0000"/>
                </a:solidFill>
              </a:rPr>
              <a:t> (CIE) </a:t>
            </a:r>
            <a:r>
              <a:rPr lang="fr-FR" sz="3200" b="1" dirty="0" smtClean="0"/>
              <a:t>        </a:t>
            </a:r>
          </a:p>
          <a:p>
            <a:r>
              <a:rPr lang="fr-FR" sz="3200" b="1" dirty="0" smtClean="0"/>
              <a:t>                                       </a:t>
            </a:r>
            <a:r>
              <a:rPr lang="fr-FR" sz="3200" b="1" dirty="0" err="1" smtClean="0"/>
              <a:t>Splanchnopleure</a:t>
            </a:r>
            <a:r>
              <a:rPr lang="fr-FR" sz="3200" b="1" dirty="0" smtClean="0"/>
              <a:t> Intra-</a:t>
            </a:r>
            <a:r>
              <a:rPr lang="fr-FR" sz="3200" b="1" dirty="0" err="1" smtClean="0"/>
              <a:t>Emb</a:t>
            </a:r>
            <a:r>
              <a:rPr lang="fr-FR" sz="3200" b="1" dirty="0" smtClean="0"/>
              <a:t>(</a:t>
            </a:r>
            <a:r>
              <a:rPr lang="fr-FR" sz="3200" b="1" dirty="0" err="1" smtClean="0"/>
              <a:t>SpP</a:t>
            </a:r>
            <a:r>
              <a:rPr lang="fr-FR" sz="3200" b="1" dirty="0" smtClean="0"/>
              <a:t>)</a:t>
            </a:r>
            <a:endParaRPr lang="fr-FR" sz="3200" b="1" dirty="0"/>
          </a:p>
        </p:txBody>
      </p:sp>
      <p:sp>
        <p:nvSpPr>
          <p:cNvPr id="4" name="Flèche droite 3"/>
          <p:cNvSpPr/>
          <p:nvPr/>
        </p:nvSpPr>
        <p:spPr>
          <a:xfrm>
            <a:off x="4788024" y="4725144"/>
            <a:ext cx="69037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 rot="1118812">
            <a:off x="2636640" y="6100025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 rot="19924451">
            <a:off x="2693412" y="5229707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763688" y="908720"/>
            <a:ext cx="216024" cy="8640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èche droite 12"/>
          <p:cNvSpPr/>
          <p:nvPr/>
        </p:nvSpPr>
        <p:spPr>
          <a:xfrm>
            <a:off x="4283968" y="4221088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avec flèche 14"/>
          <p:cNvCxnSpPr/>
          <p:nvPr/>
        </p:nvCxnSpPr>
        <p:spPr>
          <a:xfrm flipV="1">
            <a:off x="1547664" y="2852936"/>
            <a:ext cx="360040" cy="2880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971600" y="2276872"/>
            <a:ext cx="864096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179512" y="1988840"/>
            <a:ext cx="712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CIE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Oeuf à 14 jours : schém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14267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5292080" y="620688"/>
            <a:ext cx="378456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On prend les deux</a:t>
            </a:r>
          </a:p>
          <a:p>
            <a:r>
              <a:rPr lang="fr-FR" sz="3200" b="1" dirty="0" smtClean="0"/>
              <a:t> cavités</a:t>
            </a:r>
          </a:p>
          <a:p>
            <a:r>
              <a:rPr lang="fr-FR" sz="3200" b="1" dirty="0" smtClean="0"/>
              <a:t>Et on sectionne</a:t>
            </a:r>
          </a:p>
          <a:p>
            <a:r>
              <a:rPr lang="fr-FR" sz="3200" b="1" dirty="0" smtClean="0"/>
              <a:t> la cavité Amniotique</a:t>
            </a:r>
          </a:p>
          <a:p>
            <a:r>
              <a:rPr lang="fr-FR" sz="3200" b="1" dirty="0" smtClean="0"/>
              <a:t> au niveau de </a:t>
            </a:r>
          </a:p>
          <a:p>
            <a:r>
              <a:rPr lang="fr-FR" sz="3200" b="1" dirty="0" smtClean="0"/>
              <a:t>L’amnios</a:t>
            </a:r>
            <a:endParaRPr lang="fr-FR" sz="3200" b="1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835696" y="1700808"/>
            <a:ext cx="2952328" cy="151216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Vue supérieure de la plaque embryonnaire : Ligne primitiv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-171400"/>
            <a:ext cx="5904656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Étoile à 5 branches 2"/>
          <p:cNvSpPr/>
          <p:nvPr/>
        </p:nvSpPr>
        <p:spPr>
          <a:xfrm>
            <a:off x="2627784" y="1844824"/>
            <a:ext cx="43204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Étoile à 5 branches 3"/>
          <p:cNvSpPr/>
          <p:nvPr/>
        </p:nvSpPr>
        <p:spPr>
          <a:xfrm>
            <a:off x="2771800" y="2420888"/>
            <a:ext cx="43204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Étoile à 5 branches 4"/>
          <p:cNvSpPr/>
          <p:nvPr/>
        </p:nvSpPr>
        <p:spPr>
          <a:xfrm>
            <a:off x="3347864" y="2348880"/>
            <a:ext cx="43204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Étoile à 5 branches 5"/>
          <p:cNvSpPr/>
          <p:nvPr/>
        </p:nvSpPr>
        <p:spPr>
          <a:xfrm>
            <a:off x="3131840" y="2852936"/>
            <a:ext cx="43204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Étoile à 5 branches 6"/>
          <p:cNvSpPr/>
          <p:nvPr/>
        </p:nvSpPr>
        <p:spPr>
          <a:xfrm>
            <a:off x="3923928" y="2708920"/>
            <a:ext cx="43204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oile à 5 branches 7"/>
          <p:cNvSpPr/>
          <p:nvPr/>
        </p:nvSpPr>
        <p:spPr>
          <a:xfrm>
            <a:off x="3923928" y="1988840"/>
            <a:ext cx="43204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oile à 5 branches 8"/>
          <p:cNvSpPr/>
          <p:nvPr/>
        </p:nvSpPr>
        <p:spPr>
          <a:xfrm>
            <a:off x="3347864" y="1700808"/>
            <a:ext cx="43204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Étoile à 5 branches 9"/>
          <p:cNvSpPr/>
          <p:nvPr/>
        </p:nvSpPr>
        <p:spPr>
          <a:xfrm>
            <a:off x="4499992" y="2204864"/>
            <a:ext cx="43204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Étoile à 5 branches 10"/>
          <p:cNvSpPr/>
          <p:nvPr/>
        </p:nvSpPr>
        <p:spPr>
          <a:xfrm>
            <a:off x="4499992" y="2564904"/>
            <a:ext cx="43204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oile à 5 branches 11"/>
          <p:cNvSpPr/>
          <p:nvPr/>
        </p:nvSpPr>
        <p:spPr>
          <a:xfrm>
            <a:off x="2195736" y="2492896"/>
            <a:ext cx="43204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 à 5 branches 12"/>
          <p:cNvSpPr/>
          <p:nvPr/>
        </p:nvSpPr>
        <p:spPr>
          <a:xfrm>
            <a:off x="2555776" y="3429000"/>
            <a:ext cx="43204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toile à 5 branches 13"/>
          <p:cNvSpPr/>
          <p:nvPr/>
        </p:nvSpPr>
        <p:spPr>
          <a:xfrm>
            <a:off x="3995936" y="3429000"/>
            <a:ext cx="43204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Étoile à 5 branches 14"/>
          <p:cNvSpPr/>
          <p:nvPr/>
        </p:nvSpPr>
        <p:spPr>
          <a:xfrm>
            <a:off x="3563888" y="3212976"/>
            <a:ext cx="43204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Étoile à 5 branches 15"/>
          <p:cNvSpPr/>
          <p:nvPr/>
        </p:nvSpPr>
        <p:spPr>
          <a:xfrm>
            <a:off x="3347864" y="3861048"/>
            <a:ext cx="43204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toile à 5 branches 16"/>
          <p:cNvSpPr/>
          <p:nvPr/>
        </p:nvSpPr>
        <p:spPr>
          <a:xfrm>
            <a:off x="2987824" y="3429000"/>
            <a:ext cx="43204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5868144" y="476672"/>
            <a:ext cx="329808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Amnios sectionné</a:t>
            </a:r>
          </a:p>
          <a:p>
            <a:r>
              <a:rPr lang="fr-FR" sz="3200" b="1" dirty="0" smtClean="0"/>
              <a:t>Cavité amniotique</a:t>
            </a:r>
          </a:p>
          <a:p>
            <a:r>
              <a:rPr lang="fr-FR" sz="3200" b="1" dirty="0" smtClean="0"/>
              <a:t>          </a:t>
            </a:r>
            <a:r>
              <a:rPr lang="fr-FR" sz="3200" b="1" dirty="0" err="1" smtClean="0"/>
              <a:t>Ectophylle</a:t>
            </a:r>
            <a:endParaRPr lang="fr-FR" sz="3200" b="1" dirty="0" smtClean="0"/>
          </a:p>
          <a:p>
            <a:r>
              <a:rPr lang="fr-FR" sz="3200" b="1" dirty="0" smtClean="0"/>
              <a:t>          </a:t>
            </a:r>
            <a:r>
              <a:rPr lang="fr-FR" sz="3200" b="1" dirty="0" err="1" smtClean="0"/>
              <a:t>Lécitocèle</a:t>
            </a:r>
            <a:r>
              <a:rPr lang="fr-FR" sz="3200" b="1" dirty="0" smtClean="0"/>
              <a:t> II</a:t>
            </a:r>
            <a:endParaRPr lang="fr-FR" sz="3200" b="1" dirty="0"/>
          </a:p>
        </p:txBody>
      </p:sp>
      <p:cxnSp>
        <p:nvCxnSpPr>
          <p:cNvPr id="19" name="Connecteur droit avec flèche 18"/>
          <p:cNvCxnSpPr/>
          <p:nvPr/>
        </p:nvCxnSpPr>
        <p:spPr>
          <a:xfrm flipH="1">
            <a:off x="3995936" y="764704"/>
            <a:ext cx="1872208" cy="648072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endCxn id="8" idx="4"/>
          </p:cNvCxnSpPr>
          <p:nvPr/>
        </p:nvCxnSpPr>
        <p:spPr>
          <a:xfrm flipH="1">
            <a:off x="4355976" y="1268760"/>
            <a:ext cx="1656184" cy="830098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endCxn id="7" idx="0"/>
          </p:cNvCxnSpPr>
          <p:nvPr/>
        </p:nvCxnSpPr>
        <p:spPr>
          <a:xfrm flipH="1">
            <a:off x="4139952" y="1700808"/>
            <a:ext cx="2592288" cy="1008112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4427984" y="2276872"/>
            <a:ext cx="2376264" cy="3672408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332656"/>
            <a:ext cx="904722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Au 16</a:t>
            </a:r>
            <a:r>
              <a:rPr lang="fr-FR" sz="3200" b="1" baseline="30000" dirty="0" smtClean="0">
                <a:solidFill>
                  <a:srgbClr val="FF0000"/>
                </a:solidFill>
              </a:rPr>
              <a:t>ème</a:t>
            </a:r>
            <a:r>
              <a:rPr lang="fr-FR" sz="3200" b="1" dirty="0" smtClean="0">
                <a:solidFill>
                  <a:srgbClr val="FF0000"/>
                </a:solidFill>
              </a:rPr>
              <a:t> jour</a:t>
            </a:r>
          </a:p>
          <a:p>
            <a:pPr>
              <a:buFont typeface="Wingdings" pitchFamily="2" charset="2"/>
              <a:buChar char="q"/>
            </a:pPr>
            <a:r>
              <a:rPr lang="fr-FR" sz="3200" b="1" dirty="0"/>
              <a:t> </a:t>
            </a:r>
            <a:r>
              <a:rPr lang="fr-FR" sz="3200" b="1" dirty="0" smtClean="0"/>
              <a:t>Epaississement de l’</a:t>
            </a:r>
            <a:r>
              <a:rPr lang="fr-FR" sz="3200" b="1" dirty="0" err="1" smtClean="0"/>
              <a:t>ectophylle</a:t>
            </a:r>
            <a:r>
              <a:rPr lang="fr-FR" sz="3200" b="1" dirty="0" smtClean="0"/>
              <a:t> par différenciation</a:t>
            </a:r>
          </a:p>
          <a:p>
            <a:pPr>
              <a:buFont typeface="Wingdings" pitchFamily="2" charset="2"/>
              <a:buChar char="q"/>
            </a:pPr>
            <a:r>
              <a:rPr lang="fr-FR" sz="3200" b="1" dirty="0"/>
              <a:t> </a:t>
            </a:r>
            <a:r>
              <a:rPr lang="fr-FR" sz="3200" b="1" dirty="0" smtClean="0"/>
              <a:t>Pénétration des cellules de l’</a:t>
            </a:r>
            <a:r>
              <a:rPr lang="fr-FR" sz="3200" b="1" dirty="0" err="1" smtClean="0"/>
              <a:t>ectophylle</a:t>
            </a:r>
            <a:r>
              <a:rPr lang="fr-FR" sz="3200" b="1" dirty="0" smtClean="0"/>
              <a:t> entre </a:t>
            </a:r>
          </a:p>
          <a:p>
            <a:r>
              <a:rPr lang="fr-FR" sz="3200" b="1" dirty="0" smtClean="0"/>
              <a:t>l’</a:t>
            </a:r>
            <a:r>
              <a:rPr lang="fr-FR" sz="3200" b="1" dirty="0" err="1" smtClean="0"/>
              <a:t>ectophylle</a:t>
            </a:r>
            <a:r>
              <a:rPr lang="fr-FR" sz="3200" b="1" dirty="0" smtClean="0"/>
              <a:t> préexistant et l’</a:t>
            </a:r>
            <a:r>
              <a:rPr lang="fr-FR" sz="3200" b="1" dirty="0" err="1" smtClean="0"/>
              <a:t>entophylle</a:t>
            </a:r>
            <a:r>
              <a:rPr lang="fr-FR" sz="3200" b="1" dirty="0" smtClean="0"/>
              <a:t> selon les </a:t>
            </a:r>
          </a:p>
          <a:p>
            <a:r>
              <a:rPr lang="fr-FR" sz="3200" b="1" dirty="0" smtClean="0"/>
              <a:t>mouvements suivants:</a:t>
            </a:r>
            <a:endParaRPr lang="fr-FR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852936"/>
            <a:ext cx="6332165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>
            <a:off x="1331640" y="3429000"/>
            <a:ext cx="1224136" cy="7200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4788024" y="3429000"/>
            <a:ext cx="1152128" cy="7200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èche vers le bas 14"/>
          <p:cNvSpPr/>
          <p:nvPr/>
        </p:nvSpPr>
        <p:spPr>
          <a:xfrm>
            <a:off x="3635896" y="2780928"/>
            <a:ext cx="216024" cy="7200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1835696" y="2780928"/>
            <a:ext cx="235833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lain"/>
            </a:pPr>
            <a:r>
              <a:rPr lang="fr-FR" sz="2800" b="1" dirty="0" smtClean="0"/>
              <a:t>             2     </a:t>
            </a:r>
          </a:p>
          <a:p>
            <a:pPr marL="342900" indent="-342900">
              <a:buAutoNum type="arabicPlain"/>
            </a:pPr>
            <a:endParaRPr lang="fr-FR" sz="2800" b="1" dirty="0"/>
          </a:p>
          <a:p>
            <a:pPr marL="342900" indent="-342900"/>
            <a:endParaRPr lang="fr-FR" sz="3600" b="1" dirty="0" smtClean="0"/>
          </a:p>
          <a:p>
            <a:pPr marL="342900" indent="-342900"/>
            <a:r>
              <a:rPr lang="fr-FR" sz="3600" b="1" dirty="0" smtClean="0"/>
              <a:t>3</a:t>
            </a:r>
            <a:endParaRPr lang="fr-FR" sz="3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051720" y="5288340"/>
            <a:ext cx="27478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1- convergence</a:t>
            </a:r>
          </a:p>
          <a:p>
            <a:r>
              <a:rPr lang="fr-FR" sz="3200" b="1" dirty="0" smtClean="0"/>
              <a:t>2- invagination</a:t>
            </a:r>
          </a:p>
          <a:p>
            <a:r>
              <a:rPr lang="fr-FR" sz="3200" b="1" dirty="0" smtClean="0"/>
              <a:t>3- divergence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8324779" cy="5180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Cette invagination fera dessiner sur l’</a:t>
            </a:r>
            <a:r>
              <a:rPr lang="fr-FR" sz="3200" b="1" dirty="0" err="1" smtClean="0"/>
              <a:t>ectophylle</a:t>
            </a:r>
            <a:r>
              <a:rPr lang="fr-FR" sz="3200" b="1" dirty="0" smtClean="0"/>
              <a:t> </a:t>
            </a:r>
          </a:p>
          <a:p>
            <a:r>
              <a:rPr lang="fr-FR" sz="3200" b="1" dirty="0" smtClean="0"/>
              <a:t>un sillon de l’extrémité vers le centre</a:t>
            </a:r>
          </a:p>
          <a:p>
            <a:r>
              <a:rPr lang="fr-FR" sz="3200" b="1" dirty="0" smtClean="0"/>
              <a:t>Ce sillon: </a:t>
            </a:r>
            <a:r>
              <a:rPr lang="fr-FR" sz="3200" b="1" dirty="0" smtClean="0">
                <a:solidFill>
                  <a:srgbClr val="FF0000"/>
                </a:solidFill>
              </a:rPr>
              <a:t>La ligne primitive ou L I</a:t>
            </a:r>
            <a:r>
              <a:rPr lang="fr-FR" sz="3200" b="1" baseline="30000" dirty="0" smtClean="0">
                <a:solidFill>
                  <a:srgbClr val="FF0000"/>
                </a:solidFill>
              </a:rPr>
              <a:t>ve</a:t>
            </a:r>
          </a:p>
          <a:p>
            <a:endParaRPr lang="fr-FR" sz="3200" b="1" baseline="30000" dirty="0">
              <a:solidFill>
                <a:srgbClr val="FF0000"/>
              </a:solidFill>
            </a:endParaRPr>
          </a:p>
          <a:p>
            <a:endParaRPr lang="fr-FR" sz="3200" b="1" baseline="30000" dirty="0" smtClean="0">
              <a:solidFill>
                <a:srgbClr val="FF0000"/>
              </a:solidFill>
            </a:endParaRPr>
          </a:p>
          <a:p>
            <a:endParaRPr lang="fr-FR" sz="3200" b="1" baseline="30000" dirty="0">
              <a:solidFill>
                <a:srgbClr val="FF0000"/>
              </a:solidFill>
            </a:endParaRPr>
          </a:p>
          <a:p>
            <a:endParaRPr lang="fr-FR" sz="3200" b="1" baseline="30000" dirty="0" smtClean="0">
              <a:solidFill>
                <a:srgbClr val="FF0000"/>
              </a:solidFill>
            </a:endParaRPr>
          </a:p>
          <a:p>
            <a:endParaRPr lang="fr-FR" sz="3200" b="1" baseline="30000" dirty="0">
              <a:solidFill>
                <a:srgbClr val="FF0000"/>
              </a:solidFill>
            </a:endParaRPr>
          </a:p>
          <a:p>
            <a:endParaRPr lang="fr-FR" sz="3200" b="1" baseline="30000" dirty="0" smtClean="0">
              <a:solidFill>
                <a:srgbClr val="FF0000"/>
              </a:solidFill>
            </a:endParaRPr>
          </a:p>
          <a:p>
            <a:endParaRPr lang="fr-FR" sz="3200" b="1" baseline="30000" dirty="0">
              <a:solidFill>
                <a:srgbClr val="FF0000"/>
              </a:solidFill>
            </a:endParaRPr>
          </a:p>
          <a:p>
            <a:endParaRPr lang="fr-FR" sz="3200" b="1" baseline="30000" dirty="0" smtClean="0">
              <a:solidFill>
                <a:srgbClr val="FF0000"/>
              </a:solidFill>
            </a:endParaRPr>
          </a:p>
          <a:p>
            <a:endParaRPr lang="fr-FR" sz="3200" b="1" baseline="30000" dirty="0">
              <a:solidFill>
                <a:srgbClr val="FF0000"/>
              </a:solidFill>
            </a:endParaRPr>
          </a:p>
          <a:p>
            <a:endParaRPr lang="fr-FR" sz="3200" b="1" baseline="30000" dirty="0" smtClean="0">
              <a:solidFill>
                <a:srgbClr val="FF0000"/>
              </a:solidFill>
            </a:endParaRPr>
          </a:p>
          <a:p>
            <a:r>
              <a:rPr lang="fr-FR" sz="3200" b="1" baseline="30000" dirty="0">
                <a:solidFill>
                  <a:srgbClr val="FF0000"/>
                </a:solidFill>
              </a:rPr>
              <a:t> </a:t>
            </a:r>
            <a:r>
              <a:rPr lang="fr-FR" sz="3200" b="1" baseline="30000" dirty="0" smtClean="0">
                <a:solidFill>
                  <a:srgbClr val="FF0000"/>
                </a:solidFill>
              </a:rPr>
              <a:t>                                                                                       </a:t>
            </a:r>
            <a:endParaRPr lang="fr-FR" sz="3200" b="1" baseline="30000" dirty="0"/>
          </a:p>
        </p:txBody>
      </p:sp>
      <p:pic>
        <p:nvPicPr>
          <p:cNvPr id="3" name="Image 2" descr="Migration des cellules du mésoblas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58425" y="2218036"/>
            <a:ext cx="4896545" cy="37180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5796136" y="5013176"/>
            <a:ext cx="2734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ligne primitive </a:t>
            </a:r>
            <a:endParaRPr lang="fr-FR" sz="32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6156176" y="34290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 flipV="1">
            <a:off x="3275856" y="4941168"/>
            <a:ext cx="2232248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85722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Au 17ème jour</a:t>
            </a:r>
          </a:p>
          <a:p>
            <a:pPr>
              <a:buFont typeface="Wingdings" pitchFamily="2" charset="2"/>
              <a:buChar char="q"/>
            </a:pPr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 smtClean="0"/>
              <a:t>La ligne primitive se termine par une nodosité: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     Le nœud de </a:t>
            </a:r>
            <a:r>
              <a:rPr lang="fr-FR" sz="3200" b="1" dirty="0" err="1" smtClean="0">
                <a:solidFill>
                  <a:srgbClr val="FF0000"/>
                </a:solidFill>
              </a:rPr>
              <a:t>Hensen</a:t>
            </a:r>
            <a:r>
              <a:rPr lang="fr-FR" sz="3200" b="1" dirty="0" smtClean="0">
                <a:solidFill>
                  <a:srgbClr val="FF0000"/>
                </a:solidFill>
              </a:rPr>
              <a:t> = NH</a:t>
            </a:r>
            <a:endParaRPr lang="fr-FR" sz="3200" b="1" dirty="0">
              <a:solidFill>
                <a:srgbClr val="FF0000"/>
              </a:solidFill>
            </a:endParaRPr>
          </a:p>
        </p:txBody>
      </p:sp>
      <p:pic>
        <p:nvPicPr>
          <p:cNvPr id="4" name="Image 3" descr="Migration des cellules du mésoblas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58425" y="2218036"/>
            <a:ext cx="4896545" cy="37180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Connecteur droit avec flèche 5"/>
          <p:cNvCxnSpPr/>
          <p:nvPr/>
        </p:nvCxnSpPr>
        <p:spPr>
          <a:xfrm flipH="1">
            <a:off x="3419872" y="4149080"/>
            <a:ext cx="2808312" cy="7200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6014617" y="3717032"/>
            <a:ext cx="3129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Nœud de </a:t>
            </a:r>
            <a:r>
              <a:rPr lang="fr-FR" sz="3200" b="1" dirty="0" err="1" smtClean="0">
                <a:solidFill>
                  <a:srgbClr val="FF0000"/>
                </a:solidFill>
              </a:rPr>
              <a:t>Hensen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332656"/>
            <a:ext cx="934024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Durant la gastrulation il ya deux types de mésoblastes</a:t>
            </a:r>
          </a:p>
          <a:p>
            <a:r>
              <a:rPr lang="fr-FR" sz="3200" b="1" dirty="0" smtClean="0"/>
              <a:t>Qui se forment:</a:t>
            </a:r>
          </a:p>
          <a:p>
            <a:pPr>
              <a:buFont typeface="Wingdings" pitchFamily="2" charset="2"/>
              <a:buChar char="q"/>
            </a:pPr>
            <a:r>
              <a:rPr lang="fr-FR" sz="3200" b="1" dirty="0"/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Mésoblaste issu de la ligne primitive</a:t>
            </a:r>
          </a:p>
          <a:p>
            <a:pPr>
              <a:buFont typeface="Wingdings" pitchFamily="2" charset="2"/>
              <a:buChar char="q"/>
            </a:pPr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Mésoblaste issu du nœud de </a:t>
            </a:r>
            <a:r>
              <a:rPr lang="fr-FR" sz="3200" b="1" dirty="0" err="1" smtClean="0">
                <a:solidFill>
                  <a:srgbClr val="FF0000"/>
                </a:solidFill>
              </a:rPr>
              <a:t>Hensen</a:t>
            </a:r>
            <a:endParaRPr lang="fr-FR" sz="3200" b="1" dirty="0">
              <a:solidFill>
                <a:srgbClr val="FF0000"/>
              </a:solidFill>
            </a:endParaRPr>
          </a:p>
        </p:txBody>
      </p:sp>
      <p:pic>
        <p:nvPicPr>
          <p:cNvPr id="3" name="Image 2" descr="Migration des cellules du mésoblas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216531" y="2744923"/>
            <a:ext cx="4104458" cy="3168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Organigramme : Terminateur 3"/>
          <p:cNvSpPr/>
          <p:nvPr/>
        </p:nvSpPr>
        <p:spPr>
          <a:xfrm rot="5400000">
            <a:off x="1245522" y="3659134"/>
            <a:ext cx="1218328" cy="181997"/>
          </a:xfrm>
          <a:prstGeom prst="flowChartTermina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851920" y="2333685"/>
            <a:ext cx="473238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Coté céphalique</a:t>
            </a:r>
          </a:p>
          <a:p>
            <a:endParaRPr lang="fr-FR" sz="3200" b="1" dirty="0" smtClean="0"/>
          </a:p>
          <a:p>
            <a:r>
              <a:rPr lang="fr-FR" sz="3200" b="1" dirty="0" smtClean="0"/>
              <a:t>Mésoblaste issu du nœud</a:t>
            </a:r>
          </a:p>
          <a:p>
            <a:r>
              <a:rPr lang="fr-FR" sz="3200" b="1" dirty="0" smtClean="0"/>
              <a:t> de </a:t>
            </a:r>
            <a:r>
              <a:rPr lang="fr-FR" sz="3200" b="1" dirty="0" err="1" smtClean="0"/>
              <a:t>Hensen</a:t>
            </a:r>
            <a:endParaRPr lang="fr-FR" sz="3200" b="1" dirty="0" smtClean="0"/>
          </a:p>
          <a:p>
            <a:endParaRPr lang="fr-FR" sz="3200" b="1" dirty="0"/>
          </a:p>
          <a:p>
            <a:r>
              <a:rPr lang="fr-FR" sz="3200" b="1" dirty="0" smtClean="0"/>
              <a:t>Mésoblaste issu de la ligne</a:t>
            </a:r>
          </a:p>
          <a:p>
            <a:r>
              <a:rPr lang="fr-FR" sz="3200" b="1" dirty="0" smtClean="0"/>
              <a:t> primitive</a:t>
            </a:r>
          </a:p>
          <a:p>
            <a:endParaRPr lang="fr-FR" sz="3200" b="1" dirty="0"/>
          </a:p>
          <a:p>
            <a:r>
              <a:rPr lang="fr-FR" sz="3200" b="1" dirty="0" smtClean="0"/>
              <a:t>Coté caudal </a:t>
            </a:r>
            <a:endParaRPr lang="fr-FR" sz="32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1979712" y="2636912"/>
            <a:ext cx="1728192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>
            <a:off x="1979712" y="3717032"/>
            <a:ext cx="1728192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 flipV="1">
            <a:off x="2123728" y="4581128"/>
            <a:ext cx="1728192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>
            <a:off x="2123728" y="5157192"/>
            <a:ext cx="1656184" cy="2160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 flipV="1">
            <a:off x="2411760" y="4077072"/>
            <a:ext cx="1368152" cy="100811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 flipV="1">
            <a:off x="1907704" y="5949280"/>
            <a:ext cx="1800200" cy="57606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12803</TotalTime>
  <Words>1031</Words>
  <Application>Microsoft Office PowerPoint</Application>
  <PresentationFormat>Affichage à l'écran (4:3)</PresentationFormat>
  <Paragraphs>323</Paragraphs>
  <Slides>33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33</cp:revision>
  <dcterms:created xsi:type="dcterms:W3CDTF">2014-12-02T20:44:30Z</dcterms:created>
  <dcterms:modified xsi:type="dcterms:W3CDTF">2021-02-15T18:08:21Z</dcterms:modified>
</cp:coreProperties>
</file>