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6"/>
  </p:notesMasterIdLst>
  <p:sldIdLst>
    <p:sldId id="270" r:id="rId2"/>
    <p:sldId id="272" r:id="rId3"/>
    <p:sldId id="27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5031A-B9C0-448F-B9C2-16BC551E637A}" type="datetimeFigureOut">
              <a:rPr lang="fr-FR" smtClean="0"/>
              <a:t>09/05/2021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E7CFA-5417-4FFA-A585-D42B3E9531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5905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/>
          </a:p>
        </p:txBody>
      </p:sp>
      <p:sp>
        <p:nvSpPr>
          <p:cNvPr id="512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DAC4243-5892-4783-91AA-C09D850F00C0}" type="slidenum">
              <a:rPr lang="fr-FR" sz="1200"/>
              <a:pPr/>
              <a:t>1</a:t>
            </a:fld>
            <a:endParaRPr lang="fr-FR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947094A-697A-43A2-ACAD-767E8C559F62}" type="datetime1">
              <a:rPr lang="fr-FR" smtClean="0"/>
              <a:t>09/05/2021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fr-FR" smtClean="0"/>
              <a:t>L. Houti. Système National de Santé. 2020</a:t>
            </a:r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F5C84BB-BFF4-4DC9-A604-8AF952C8B45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6B70-3C5B-4A02-8CDD-7491A8EFB28A}" type="datetime1">
              <a:rPr lang="fr-FR" smtClean="0"/>
              <a:t>09/05/2021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L. Houti. Système National de Santé. 2020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84BB-BFF4-4DC9-A604-8AF952C8B4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8782-2ECF-41FA-BD6A-C4E36C844C9F}" type="datetime1">
              <a:rPr lang="fr-FR" smtClean="0"/>
              <a:t>09/05/2021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L. Houti. Système National de Santé. 2020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84BB-BFF4-4DC9-A604-8AF952C8B45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le isocè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E4CE-CD4E-4A87-B30D-287155073D29}" type="datetime1">
              <a:rPr lang="fr-FR" smtClean="0"/>
              <a:t>09/05/2021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L. Houti. Système National de Santé. 2020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84BB-BFF4-4DC9-A604-8AF952C8B45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5EC6676-6BEB-4BEF-87EE-C996937AE7C3}" type="datetime1">
              <a:rPr lang="fr-FR" smtClean="0"/>
              <a:t>09/05/2021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fr-FR" smtClean="0"/>
              <a:t>L. Houti. Système National de Santé. 2020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F5C84BB-BFF4-4DC9-A604-8AF952C8B45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FC339-A1A8-4E59-B40F-93197132FB33}" type="datetime1">
              <a:rPr lang="fr-FR" smtClean="0"/>
              <a:t>09/05/2021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L. Houti. Système National de Santé. 2020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84BB-BFF4-4DC9-A604-8AF952C8B45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0C0E-5F2A-44BC-AD87-B805CBFA5ECF}" type="datetime1">
              <a:rPr lang="fr-FR" smtClean="0"/>
              <a:t>09/05/2021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L. Houti. Système National de Santé. 2020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84BB-BFF4-4DC9-A604-8AF952C8B45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FFA6-443E-4ABB-A63A-6B438637EF7B}" type="datetime1">
              <a:rPr lang="fr-FR" smtClean="0"/>
              <a:t>09/05/2021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L. Houti. Système National de Santé. 2020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84BB-BFF4-4DC9-A604-8AF952C8B45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E9FAC-1A00-487D-885C-01158CD18F87}" type="datetime1">
              <a:rPr lang="fr-FR" smtClean="0"/>
              <a:t>09/05/2021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L. Houti. Système National de Santé. 2020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84BB-BFF4-4DC9-A604-8AF952C8B45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EFAA8-B01B-4C9D-AA70-F7D8838F211C}" type="datetime1">
              <a:rPr lang="fr-FR" smtClean="0"/>
              <a:t>09/05/2021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L. Houti. Système National de Santé. 2020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84BB-BFF4-4DC9-A604-8AF952C8B45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70BF1-F521-4E38-9448-673B597000DE}" type="datetime1">
              <a:rPr lang="fr-FR" smtClean="0"/>
              <a:t>09/05/2021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L. Houti. Système National de Santé. 2020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84BB-BFF4-4DC9-A604-8AF952C8B45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93675F9-AC26-4FA4-A7D6-B1E4ABA0CEEA}" type="datetime1">
              <a:rPr lang="fr-FR" smtClean="0"/>
              <a:t>09/05/2021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L. Houti. Système National de Santé. 2020</a:t>
            </a:r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F5C84BB-BFF4-4DC9-A604-8AF952C8B45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8" name="Connecteur droit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necteur droit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le isocè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sant&#233;.dz/assises%20r&#233;gionales.htm" TargetMode="External"/><Relationship Id="rId2" Type="http://schemas.openxmlformats.org/officeDocument/2006/relationships/hyperlink" Target="http://www.sant&#233;.d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645024"/>
            <a:ext cx="7558608" cy="125400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Système National de Santé</a:t>
            </a:r>
            <a:endParaRPr lang="fr-FR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Sous-titre 2"/>
          <p:cNvSpPr>
            <a:spLocks noGrp="1"/>
          </p:cNvSpPr>
          <p:nvPr>
            <p:ph type="subTitle" idx="1"/>
          </p:nvPr>
        </p:nvSpPr>
        <p:spPr>
          <a:xfrm>
            <a:off x="899592" y="5949280"/>
            <a:ext cx="7344816" cy="720080"/>
          </a:xfrm>
        </p:spPr>
        <p:txBody>
          <a:bodyPr>
            <a:noAutofit/>
          </a:bodyPr>
          <a:lstStyle/>
          <a:p>
            <a:r>
              <a:rPr lang="fr-FR" dirty="0" smtClean="0"/>
              <a:t>Pr Leila </a:t>
            </a:r>
            <a:r>
              <a:rPr lang="fr-FR" dirty="0" err="1" smtClean="0"/>
              <a:t>Houti</a:t>
            </a:r>
            <a:r>
              <a:rPr lang="fr-FR" dirty="0" smtClean="0"/>
              <a:t>. </a:t>
            </a:r>
            <a:r>
              <a:rPr lang="fr-FR" dirty="0" smtClean="0"/>
              <a:t>2021</a:t>
            </a:r>
            <a:endParaRPr lang="fr-FR" dirty="0" smtClean="0"/>
          </a:p>
          <a:p>
            <a:pPr algn="r"/>
            <a:endParaRPr lang="fr-FR" sz="2400" dirty="0" smtClean="0"/>
          </a:p>
        </p:txBody>
      </p:sp>
      <p:pic>
        <p:nvPicPr>
          <p:cNvPr id="4100" name="Image 1" descr="10155223_915085805187898_8838915347914944276_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682"/>
          <a:stretch>
            <a:fillRect/>
          </a:stretch>
        </p:blipFill>
        <p:spPr bwMode="auto">
          <a:xfrm>
            <a:off x="611188" y="549275"/>
            <a:ext cx="1570037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2"/>
          <p:cNvSpPr>
            <a:spLocks noChangeArrowheads="1"/>
          </p:cNvSpPr>
          <p:nvPr/>
        </p:nvSpPr>
        <p:spPr bwMode="auto">
          <a:xfrm>
            <a:off x="1695450" y="37401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4102" name="ZoneTexte 5"/>
          <p:cNvSpPr txBox="1">
            <a:spLocks noChangeArrowheads="1"/>
          </p:cNvSpPr>
          <p:nvPr/>
        </p:nvSpPr>
        <p:spPr bwMode="auto">
          <a:xfrm>
            <a:off x="3924300" y="765175"/>
            <a:ext cx="45339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fr-FR" sz="1800">
                <a:latin typeface="Calibri" pitchFamily="34" charset="0"/>
                <a:cs typeface="Calibri" pitchFamily="34" charset="0"/>
              </a:rPr>
              <a:t>Faculté de Médecine d’Oran</a:t>
            </a:r>
          </a:p>
          <a:p>
            <a:pPr algn="r"/>
            <a:r>
              <a:rPr lang="fr-FR" sz="1800">
                <a:latin typeface="Calibri" pitchFamily="34" charset="0"/>
                <a:cs typeface="Calibri" pitchFamily="34" charset="0"/>
              </a:rPr>
              <a:t>Département de Médecine d’Oran</a:t>
            </a:r>
          </a:p>
          <a:p>
            <a:pPr algn="r"/>
            <a:endParaRPr lang="fr-FR" sz="180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52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fr-FR" b="1" dirty="0" smtClean="0">
                <a:solidFill>
                  <a:srgbClr val="FFFF00"/>
                </a:solidFill>
              </a:rPr>
              <a:t>Organisation actuelle du système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67320"/>
          </a:xfrm>
        </p:spPr>
        <p:txBody>
          <a:bodyPr>
            <a:normAutofit lnSpcReduction="1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Soins de 2</a:t>
            </a:r>
            <a:r>
              <a:rPr lang="fr-FR" b="1" baseline="30000" dirty="0" smtClean="0">
                <a:solidFill>
                  <a:srgbClr val="FF0000"/>
                </a:solidFill>
              </a:rPr>
              <a:t>ème</a:t>
            </a:r>
            <a:r>
              <a:rPr lang="fr-FR" b="1" dirty="0" smtClean="0">
                <a:solidFill>
                  <a:srgbClr val="FF0000"/>
                </a:solidFill>
              </a:rPr>
              <a:t> recours: </a:t>
            </a:r>
            <a:r>
              <a:rPr lang="fr-FR" b="1" dirty="0" smtClean="0"/>
              <a:t>(</a:t>
            </a:r>
            <a:r>
              <a:rPr lang="fr-FR" dirty="0" smtClean="0"/>
              <a:t>hospitalisation</a:t>
            </a:r>
            <a:r>
              <a:rPr lang="fr-FR" b="1" dirty="0" smtClean="0"/>
              <a:t>)</a:t>
            </a:r>
          </a:p>
          <a:p>
            <a:pPr>
              <a:buNone/>
            </a:pPr>
            <a:r>
              <a:rPr lang="fr-FR" dirty="0" smtClean="0"/>
              <a:t>Soins généraux assurés au niveau des EPH de daira</a:t>
            </a: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1</a:t>
            </a:r>
            <a:r>
              <a:rPr lang="fr-FR" b="1" baseline="30000" dirty="0" smtClean="0">
                <a:solidFill>
                  <a:srgbClr val="0070C0"/>
                </a:solidFill>
              </a:rPr>
              <a:t>er</a:t>
            </a:r>
            <a:r>
              <a:rPr lang="fr-FR" b="1" dirty="0" smtClean="0">
                <a:solidFill>
                  <a:srgbClr val="0070C0"/>
                </a:solidFill>
              </a:rPr>
              <a:t> niveau</a:t>
            </a:r>
            <a:r>
              <a:rPr lang="fr-FR" dirty="0" smtClean="0"/>
              <a:t>: EPH daira ou inter daira</a:t>
            </a:r>
          </a:p>
          <a:p>
            <a:pPr>
              <a:buNone/>
            </a:pPr>
            <a:r>
              <a:rPr lang="fr-FR" dirty="0" smtClean="0"/>
              <a:t>Services minimum: médecine interne, pédiatrie, UMC, imagerie médicale, unité dentaire, chirurgie générale, obstétrique, laboratoire de biologie et pharmacie.</a:t>
            </a: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2</a:t>
            </a:r>
            <a:r>
              <a:rPr lang="fr-FR" b="1" baseline="30000" dirty="0" smtClean="0">
                <a:solidFill>
                  <a:srgbClr val="0070C0"/>
                </a:solidFill>
              </a:rPr>
              <a:t>ème</a:t>
            </a:r>
            <a:r>
              <a:rPr lang="fr-FR" b="1" dirty="0" smtClean="0">
                <a:solidFill>
                  <a:srgbClr val="0070C0"/>
                </a:solidFill>
              </a:rPr>
              <a:t> niveau</a:t>
            </a:r>
            <a:r>
              <a:rPr lang="fr-FR" b="1" dirty="0" smtClean="0"/>
              <a:t>: </a:t>
            </a:r>
            <a:r>
              <a:rPr lang="fr-FR" dirty="0" smtClean="0"/>
              <a:t>EPH de wilaya</a:t>
            </a:r>
          </a:p>
          <a:p>
            <a:pPr>
              <a:buNone/>
            </a:pPr>
            <a:r>
              <a:rPr lang="fr-FR" dirty="0" smtClean="0"/>
              <a:t>Services disponibles: </a:t>
            </a:r>
            <a:r>
              <a:rPr lang="fr-FR" dirty="0" err="1" smtClean="0"/>
              <a:t>anes</a:t>
            </a:r>
            <a:r>
              <a:rPr lang="fr-FR" dirty="0" smtClean="0"/>
              <a:t>/réa; </a:t>
            </a:r>
            <a:r>
              <a:rPr lang="fr-FR" dirty="0" err="1" smtClean="0"/>
              <a:t>cardio</a:t>
            </a:r>
            <a:r>
              <a:rPr lang="fr-FR" dirty="0" smtClean="0"/>
              <a:t>, hémato, ortho, </a:t>
            </a:r>
            <a:r>
              <a:rPr lang="fr-FR" dirty="0" err="1" smtClean="0"/>
              <a:t>neuro</a:t>
            </a:r>
            <a:r>
              <a:rPr lang="fr-FR" dirty="0" smtClean="0"/>
              <a:t> et </a:t>
            </a:r>
            <a:r>
              <a:rPr lang="fr-FR" dirty="0" err="1" smtClean="0"/>
              <a:t>neuro</a:t>
            </a:r>
            <a:r>
              <a:rPr lang="fr-FR" dirty="0" smtClean="0"/>
              <a:t> </a:t>
            </a:r>
            <a:r>
              <a:rPr lang="fr-FR" dirty="0" err="1" smtClean="0"/>
              <a:t>chir</a:t>
            </a:r>
            <a:r>
              <a:rPr lang="fr-FR" dirty="0" smtClean="0"/>
              <a:t>, gynéco-obstétrique, </a:t>
            </a:r>
            <a:r>
              <a:rPr lang="fr-FR" dirty="0" err="1" smtClean="0"/>
              <a:t>rhumato</a:t>
            </a:r>
            <a:r>
              <a:rPr lang="fr-FR" dirty="0" smtClean="0"/>
              <a:t>, chirurgie infantile, </a:t>
            </a:r>
            <a:r>
              <a:rPr lang="fr-FR" dirty="0" err="1" smtClean="0"/>
              <a:t>néphro</a:t>
            </a:r>
            <a:r>
              <a:rPr lang="fr-FR" dirty="0" smtClean="0"/>
              <a:t>, ORL, ophtalmo, psychiatrie, pneumo, </a:t>
            </a:r>
            <a:r>
              <a:rPr lang="fr-FR" dirty="0" err="1" smtClean="0"/>
              <a:t>néonat</a:t>
            </a:r>
            <a:r>
              <a:rPr lang="fr-FR" dirty="0" smtClean="0"/>
              <a:t>, anatomie pathologique, médecine légale, oncologie médicale, </a:t>
            </a:r>
            <a:r>
              <a:rPr lang="fr-FR" dirty="0" err="1" smtClean="0"/>
              <a:t>épidémio</a:t>
            </a:r>
            <a:r>
              <a:rPr lang="fr-FR" dirty="0" smtClean="0"/>
              <a:t>, endocrinologie.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L. Houti. Système National de Santé. 2020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84BB-BFF4-4DC9-A604-8AF952C8B45C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fr-FR" b="1" dirty="0" smtClean="0">
                <a:solidFill>
                  <a:srgbClr val="FFFF00"/>
                </a:solidFill>
              </a:rPr>
              <a:t>Organisation actuelle du système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Soins de 3</a:t>
            </a:r>
            <a:r>
              <a:rPr lang="fr-FR" b="1" baseline="30000" dirty="0" smtClean="0">
                <a:solidFill>
                  <a:srgbClr val="FF0000"/>
                </a:solidFill>
              </a:rPr>
              <a:t>ème</a:t>
            </a:r>
            <a:r>
              <a:rPr lang="fr-FR" b="1" dirty="0" smtClean="0">
                <a:solidFill>
                  <a:srgbClr val="FF0000"/>
                </a:solidFill>
              </a:rPr>
              <a:t> recours:</a:t>
            </a:r>
          </a:p>
          <a:p>
            <a:pPr>
              <a:buNone/>
            </a:pPr>
            <a:r>
              <a:rPr lang="fr-FR" dirty="0" smtClean="0"/>
              <a:t>Soins spécialisés ou hautement spécialisés fournis par un EPH de wilaya perçu comme un </a:t>
            </a:r>
            <a:r>
              <a:rPr lang="fr-FR" dirty="0" smtClean="0">
                <a:solidFill>
                  <a:srgbClr val="FF0000"/>
                </a:solidFill>
              </a:rPr>
              <a:t>pôle régional</a:t>
            </a:r>
          </a:p>
          <a:p>
            <a:pPr>
              <a:buNone/>
            </a:pPr>
            <a:r>
              <a:rPr lang="fr-FR" dirty="0" smtClean="0"/>
              <a:t>Chirurgies: cardiaque, plastique, thoracique, vasculaire, urologie.</a:t>
            </a:r>
          </a:p>
          <a:p>
            <a:pPr>
              <a:buNone/>
            </a:pPr>
            <a:r>
              <a:rPr lang="fr-FR" dirty="0" smtClean="0"/>
              <a:t>Médecine nucléaire, radiothérapie, grands brûlés, immunologie, CAC, gastro - entérologie, 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L. Houti. Système National de Santé. 2020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84BB-BFF4-4DC9-A604-8AF952C8B45C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fr-FR" b="1" dirty="0" smtClean="0">
                <a:solidFill>
                  <a:srgbClr val="FFFF00"/>
                </a:solidFill>
              </a:rPr>
              <a:t>Organisation actuelle du système</a:t>
            </a:r>
            <a:endParaRPr lang="fr-FR" dirty="0"/>
          </a:p>
        </p:txBody>
      </p:sp>
      <p:sp>
        <p:nvSpPr>
          <p:cNvPr id="4" name="Triangle isocèle 3"/>
          <p:cNvSpPr/>
          <p:nvPr/>
        </p:nvSpPr>
        <p:spPr>
          <a:xfrm>
            <a:off x="1571604" y="1785926"/>
            <a:ext cx="6500858" cy="4500594"/>
          </a:xfrm>
          <a:prstGeom prst="triangle">
            <a:avLst>
              <a:gd name="adj" fmla="val 48674"/>
            </a:avLst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b="1" dirty="0" smtClean="0">
              <a:solidFill>
                <a:schemeClr val="tx1"/>
              </a:solidFill>
            </a:endParaRPr>
          </a:p>
          <a:p>
            <a:pPr algn="ctr"/>
            <a:endParaRPr lang="fr-FR" sz="2000" b="1" dirty="0" smtClean="0">
              <a:solidFill>
                <a:schemeClr val="tx1"/>
              </a:solidFill>
            </a:endParaRPr>
          </a:p>
          <a:p>
            <a:pPr algn="ctr"/>
            <a:endParaRPr lang="fr-FR" sz="2000" b="1" dirty="0" smtClean="0">
              <a:solidFill>
                <a:schemeClr val="tx1"/>
              </a:solidFill>
            </a:endParaRPr>
          </a:p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EPSP</a:t>
            </a:r>
          </a:p>
          <a:p>
            <a:pPr algn="ctr"/>
            <a:r>
              <a:rPr lang="fr-FR" sz="2000" b="1" dirty="0" smtClean="0">
                <a:solidFill>
                  <a:srgbClr val="FF0000"/>
                </a:solidFill>
              </a:rPr>
              <a:t>SSB &amp; PREVENTION</a:t>
            </a:r>
          </a:p>
          <a:p>
            <a:pPr algn="ctr"/>
            <a:r>
              <a:rPr lang="fr-FR" sz="2000" b="1" dirty="0" smtClean="0">
                <a:solidFill>
                  <a:srgbClr val="0070C0"/>
                </a:solidFill>
              </a:rPr>
              <a:t>Polyclinique, salle de soins,  cabinets libéraux (médecine et dentaire)</a:t>
            </a:r>
          </a:p>
          <a:p>
            <a:pPr algn="ctr"/>
            <a:endParaRPr lang="fr-FR" sz="2000" b="1" dirty="0">
              <a:solidFill>
                <a:srgbClr val="FF0000"/>
              </a:solidFill>
            </a:endParaRPr>
          </a:p>
        </p:txBody>
      </p:sp>
      <p:cxnSp>
        <p:nvCxnSpPr>
          <p:cNvPr id="6" name="Connecteur droit 5"/>
          <p:cNvCxnSpPr/>
          <p:nvPr/>
        </p:nvCxnSpPr>
        <p:spPr>
          <a:xfrm>
            <a:off x="2714612" y="4572008"/>
            <a:ext cx="4071966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3714744" y="3214686"/>
            <a:ext cx="2071702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rot="5400000">
            <a:off x="4394596" y="3679430"/>
            <a:ext cx="927106" cy="7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1500166" y="3998916"/>
            <a:ext cx="78581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rot="10800000">
            <a:off x="6786578" y="3929066"/>
            <a:ext cx="71438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>
            <a:off x="357158" y="4999048"/>
            <a:ext cx="135732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rot="10800000">
            <a:off x="5357818" y="2355842"/>
            <a:ext cx="121444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>
            <a:off x="2857488" y="2357430"/>
            <a:ext cx="121444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6685055" y="2130974"/>
            <a:ext cx="1601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Pôle régional</a:t>
            </a:r>
            <a:endParaRPr lang="fr-FR" b="1" dirty="0"/>
          </a:p>
        </p:txBody>
      </p:sp>
      <p:sp>
        <p:nvSpPr>
          <p:cNvPr id="25" name="ZoneTexte 24"/>
          <p:cNvSpPr txBox="1"/>
          <p:nvPr/>
        </p:nvSpPr>
        <p:spPr>
          <a:xfrm>
            <a:off x="142844" y="2143116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      Caractère national</a:t>
            </a:r>
            <a:endParaRPr lang="fr-FR" b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7641464" y="3714752"/>
            <a:ext cx="1145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WILAYA</a:t>
            </a:r>
            <a:endParaRPr lang="fr-FR" b="1" dirty="0"/>
          </a:p>
        </p:txBody>
      </p:sp>
      <p:sp>
        <p:nvSpPr>
          <p:cNvPr id="27" name="ZoneTexte 26"/>
          <p:cNvSpPr txBox="1"/>
          <p:nvPr/>
        </p:nvSpPr>
        <p:spPr>
          <a:xfrm>
            <a:off x="285720" y="3786190"/>
            <a:ext cx="947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DAIRA</a:t>
            </a:r>
            <a:endParaRPr lang="fr-FR" b="1" dirty="0"/>
          </a:p>
        </p:txBody>
      </p:sp>
      <p:sp>
        <p:nvSpPr>
          <p:cNvPr id="35" name="ZoneTexte 34"/>
          <p:cNvSpPr txBox="1"/>
          <p:nvPr/>
        </p:nvSpPr>
        <p:spPr>
          <a:xfrm>
            <a:off x="142844" y="5072074"/>
            <a:ext cx="1894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Quartier urbain</a:t>
            </a:r>
          </a:p>
          <a:p>
            <a:r>
              <a:rPr lang="fr-FR" b="1" dirty="0" smtClean="0"/>
              <a:t>Commune </a:t>
            </a:r>
            <a:endParaRPr lang="fr-FR" b="1" dirty="0"/>
          </a:p>
        </p:txBody>
      </p:sp>
      <p:sp>
        <p:nvSpPr>
          <p:cNvPr id="41" name="ZoneTexte 40"/>
          <p:cNvSpPr txBox="1"/>
          <p:nvPr/>
        </p:nvSpPr>
        <p:spPr>
          <a:xfrm>
            <a:off x="3643306" y="4143380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hospitalisation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4000496" y="3714752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EPH   </a:t>
            </a:r>
            <a:r>
              <a:rPr lang="fr-FR" sz="2400" b="1" dirty="0" err="1" smtClean="0"/>
              <a:t>EPH</a:t>
            </a:r>
            <a:endParaRPr lang="fr-FR" sz="2400" b="1" dirty="0"/>
          </a:p>
        </p:txBody>
      </p:sp>
      <p:sp>
        <p:nvSpPr>
          <p:cNvPr id="45" name="ZoneTexte 44"/>
          <p:cNvSpPr txBox="1"/>
          <p:nvPr/>
        </p:nvSpPr>
        <p:spPr>
          <a:xfrm>
            <a:off x="4214810" y="2143116"/>
            <a:ext cx="10715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EHS</a:t>
            </a:r>
          </a:p>
          <a:p>
            <a:pPr algn="ctr"/>
            <a:r>
              <a:rPr lang="fr-FR" sz="2000" b="1" dirty="0" smtClean="0"/>
              <a:t>EHU</a:t>
            </a:r>
          </a:p>
          <a:p>
            <a:pPr algn="ctr"/>
            <a:r>
              <a:rPr lang="fr-FR" sz="2000" b="1" dirty="0" smtClean="0"/>
              <a:t>CHU</a:t>
            </a:r>
            <a:endParaRPr lang="fr-FR" sz="2000" b="1" dirty="0"/>
          </a:p>
        </p:txBody>
      </p:sp>
      <p:sp>
        <p:nvSpPr>
          <p:cNvPr id="46" name="ZoneTexte 45"/>
          <p:cNvSpPr txBox="1"/>
          <p:nvPr/>
        </p:nvSpPr>
        <p:spPr>
          <a:xfrm rot="3160017">
            <a:off x="6699728" y="4943323"/>
            <a:ext cx="1913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ambulatoires</a:t>
            </a:r>
            <a:endParaRPr lang="fr-FR" b="1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L. Houti. Système National de Santé. 2020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84BB-BFF4-4DC9-A604-8AF952C8B45C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 anchor="t">
            <a:normAutofit/>
          </a:bodyPr>
          <a:lstStyle/>
          <a:p>
            <a:pPr algn="ctr"/>
            <a:r>
              <a:rPr lang="fr-FR" sz="3600" b="1" dirty="0" smtClean="0">
                <a:solidFill>
                  <a:srgbClr val="FFFF00"/>
                </a:solidFill>
              </a:rPr>
              <a:t>Commentaires généraux</a:t>
            </a:r>
            <a:endParaRPr lang="fr-FR" sz="3600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b="1" dirty="0" smtClean="0"/>
              <a:t>EPSP souvent défaillants /SSB et prévention</a:t>
            </a:r>
          </a:p>
          <a:p>
            <a:r>
              <a:rPr lang="fr-FR" b="1" dirty="0" smtClean="0"/>
              <a:t>Afflux contraint vers les EH</a:t>
            </a:r>
          </a:p>
          <a:p>
            <a:r>
              <a:rPr lang="fr-FR" b="1" dirty="0" smtClean="0"/>
              <a:t>EH isolés de la problématique prévention</a:t>
            </a:r>
          </a:p>
          <a:p>
            <a:r>
              <a:rPr lang="fr-FR" b="1" dirty="0" smtClean="0"/>
              <a:t>Primauté renforcée du curatif sur le préventif</a:t>
            </a:r>
          </a:p>
          <a:p>
            <a:r>
              <a:rPr lang="fr-FR" b="1" dirty="0" smtClean="0"/>
              <a:t>Cloisonnement des niveaux rend plus difficile la mise en réseau et le partenariat</a:t>
            </a:r>
          </a:p>
          <a:p>
            <a:r>
              <a:rPr lang="fr-FR" b="1" dirty="0" smtClean="0"/>
              <a:t>Modèle général empêche l’appréhension d’une trajectoire optimale des soins par l’usager</a:t>
            </a:r>
          </a:p>
          <a:p>
            <a:r>
              <a:rPr lang="fr-FR" b="1" dirty="0" smtClean="0"/>
              <a:t>Affichage et lisibilité de l’offre de soins inaccessibles aux usagers</a:t>
            </a:r>
            <a:endParaRPr lang="fr-FR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L. Houti. Système National de Santé. 2020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84BB-BFF4-4DC9-A604-8AF952C8B45C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229600" cy="5085414"/>
          </a:xfrm>
        </p:spPr>
        <p:txBody>
          <a:bodyPr>
            <a:normAutofit lnSpcReduction="10000"/>
          </a:bodyPr>
          <a:lstStyle/>
          <a:p>
            <a:r>
              <a:rPr lang="fr-FR" b="1" dirty="0" smtClean="0"/>
              <a:t>Colloque international sur les systèmes de santé</a:t>
            </a:r>
          </a:p>
          <a:p>
            <a:endParaRPr lang="fr-FR" b="1" dirty="0" smtClean="0"/>
          </a:p>
          <a:p>
            <a:r>
              <a:rPr lang="fr-FR" b="1" dirty="0" smtClean="0"/>
              <a:t>Assises régionales de la santé</a:t>
            </a:r>
          </a:p>
          <a:p>
            <a:endParaRPr lang="fr-FR" b="1" dirty="0" smtClean="0"/>
          </a:p>
          <a:p>
            <a:r>
              <a:rPr lang="fr-FR" b="1" dirty="0" smtClean="0"/>
              <a:t>Assises nationales de la santé</a:t>
            </a:r>
          </a:p>
          <a:p>
            <a:endParaRPr lang="fr-FR" b="1" dirty="0" smtClean="0"/>
          </a:p>
          <a:p>
            <a:r>
              <a:rPr lang="fr-FR" b="1" dirty="0" smtClean="0"/>
              <a:t>Avant projet de loi sur la santé</a:t>
            </a:r>
          </a:p>
          <a:p>
            <a:endParaRPr lang="fr-FR" b="1" dirty="0" smtClean="0"/>
          </a:p>
          <a:p>
            <a:pPr>
              <a:buNone/>
            </a:pPr>
            <a:r>
              <a:rPr lang="fr-FR" b="1" dirty="0" smtClean="0">
                <a:hlinkClick r:id="rId2"/>
              </a:rPr>
              <a:t>http://www.santé.dz</a:t>
            </a:r>
            <a:endParaRPr lang="fr-FR" b="1" dirty="0" smtClean="0"/>
          </a:p>
          <a:p>
            <a:pPr>
              <a:buNone/>
            </a:pPr>
            <a:r>
              <a:rPr lang="fr-FR" b="1" dirty="0" smtClean="0">
                <a:hlinkClick r:id="rId3"/>
              </a:rPr>
              <a:t>http://santé.dz/assises régionales.htm</a:t>
            </a:r>
            <a:endParaRPr lang="fr-FR" b="1" dirty="0" smtClean="0"/>
          </a:p>
          <a:p>
            <a:pPr>
              <a:buNone/>
            </a:pPr>
            <a:r>
              <a:rPr lang="fr-FR" b="1" dirty="0" smtClean="0">
                <a:hlinkClick r:id="rId3"/>
              </a:rPr>
              <a:t>http://santé.dz/colloque/index.htm</a:t>
            </a:r>
            <a:endParaRPr lang="fr-FR" b="1" dirty="0" smtClean="0"/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endParaRPr lang="fr-FR" b="1" dirty="0" smtClean="0"/>
          </a:p>
          <a:p>
            <a:endParaRPr lang="fr-FR" b="1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3394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 smtClean="0"/>
              <a:t>De quoi sera fait demain?</a:t>
            </a:r>
            <a:endParaRPr lang="fr-FR" sz="2800" b="1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L. Houti. Système National de Santé. 2020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84BB-BFF4-4DC9-A604-8AF952C8B45C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Objectifs du Cours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L. Houti. Système National de Santé. 2020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84BB-BFF4-4DC9-A604-8AF952C8B45C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60016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Comprendre l’évolution du </a:t>
            </a:r>
            <a:r>
              <a:rPr lang="fr-FR" dirty="0"/>
              <a:t>système national de </a:t>
            </a:r>
            <a:r>
              <a:rPr lang="fr-FR" dirty="0" smtClean="0"/>
              <a:t>santé depuis l’indépendance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Connaitre l’organisation actuelle du </a:t>
            </a:r>
            <a:r>
              <a:rPr lang="fr-FR" dirty="0"/>
              <a:t>système national de santé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Analyser les contraintes du système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259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du Cours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L. Houti. Système National de Santé. 2020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84BB-BFF4-4DC9-A604-8AF952C8B45C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8229600" cy="445615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Historique du système national de santé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Organisation actuelle du </a:t>
            </a:r>
            <a:r>
              <a:rPr lang="fr-FR" dirty="0"/>
              <a:t>système national de </a:t>
            </a:r>
            <a:r>
              <a:rPr lang="fr-FR" dirty="0" smtClean="0"/>
              <a:t>santé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Contraintes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628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fr-FR" b="1" dirty="0" smtClean="0">
                <a:solidFill>
                  <a:srgbClr val="FFFF00"/>
                </a:solidFill>
              </a:rPr>
              <a:t>Évolution historique du système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1962 – 1972</a:t>
            </a:r>
            <a:r>
              <a:rPr lang="fr-FR" dirty="0" smtClean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r>
              <a:rPr lang="fr-FR" dirty="0" smtClean="0"/>
              <a:t>500 médecins dont 50% de nationaux pour 10,5 </a:t>
            </a:r>
            <a:r>
              <a:rPr lang="fr-FR" dirty="0" err="1" smtClean="0"/>
              <a:t>Mhabts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Insuffisance importante en infrastructures de santé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1972 – 1982</a:t>
            </a:r>
            <a:r>
              <a:rPr lang="fr-FR" dirty="0" smtClean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r>
              <a:rPr lang="fr-FR" dirty="0" smtClean="0"/>
              <a:t>Institution gratuité des soins (</a:t>
            </a:r>
            <a:r>
              <a:rPr lang="fr-FR" dirty="0" err="1" smtClean="0"/>
              <a:t>janv</a:t>
            </a:r>
            <a:r>
              <a:rPr lang="fr-FR" dirty="0" smtClean="0"/>
              <a:t> 74)</a:t>
            </a:r>
          </a:p>
          <a:p>
            <a:pPr>
              <a:buNone/>
            </a:pPr>
            <a:r>
              <a:rPr lang="fr-FR" dirty="0" smtClean="0"/>
              <a:t>Réforme des études médicales</a:t>
            </a:r>
          </a:p>
          <a:p>
            <a:pPr>
              <a:buNone/>
            </a:pPr>
            <a:r>
              <a:rPr lang="fr-FR" dirty="0" smtClean="0"/>
              <a:t>Création du </a:t>
            </a:r>
            <a:r>
              <a:rPr lang="fr-FR" dirty="0" smtClean="0">
                <a:solidFill>
                  <a:srgbClr val="FF0000"/>
                </a:solidFill>
              </a:rPr>
              <a:t>secteur sanitaire </a:t>
            </a:r>
            <a:r>
              <a:rPr lang="fr-FR" dirty="0" smtClean="0"/>
              <a:t>pivot organisationnel du système de soins</a:t>
            </a:r>
          </a:p>
          <a:p>
            <a:pPr>
              <a:buNone/>
            </a:pPr>
            <a:r>
              <a:rPr lang="fr-FR" dirty="0" smtClean="0"/>
              <a:t>Explosion démographique</a:t>
            </a:r>
          </a:p>
          <a:p>
            <a:pPr>
              <a:buNone/>
            </a:pPr>
            <a:r>
              <a:rPr lang="fr-FR" dirty="0" smtClean="0"/>
              <a:t>Émergence maladies transmissibles : zoonoses et MTH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L. Houti. Système National de Santé. 2020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84BB-BFF4-4DC9-A604-8AF952C8B45C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fr-FR" b="1" dirty="0" smtClean="0">
                <a:solidFill>
                  <a:srgbClr val="FFFF00"/>
                </a:solidFill>
              </a:rPr>
              <a:t>Évolution historique du système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1982 – 1992 :</a:t>
            </a:r>
          </a:p>
          <a:p>
            <a:pPr>
              <a:buNone/>
            </a:pPr>
            <a:r>
              <a:rPr lang="fr-FR" dirty="0" smtClean="0"/>
              <a:t>Importantes réalisations infrastructures:</a:t>
            </a:r>
          </a:p>
          <a:p>
            <a:pPr>
              <a:buNone/>
            </a:pPr>
            <a:r>
              <a:rPr lang="fr-FR" dirty="0" err="1" smtClean="0"/>
              <a:t>Hx</a:t>
            </a:r>
            <a:r>
              <a:rPr lang="fr-FR" dirty="0" smtClean="0"/>
              <a:t> </a:t>
            </a:r>
            <a:r>
              <a:rPr lang="fr-FR" dirty="0" err="1" smtClean="0"/>
              <a:t>Gx</a:t>
            </a:r>
            <a:r>
              <a:rPr lang="fr-FR" dirty="0" smtClean="0"/>
              <a:t> , structures légères et 13 CHU (soins, formation et recherche)</a:t>
            </a:r>
          </a:p>
          <a:p>
            <a:pPr>
              <a:buNone/>
            </a:pPr>
            <a:r>
              <a:rPr lang="fr-FR" dirty="0" smtClean="0"/>
              <a:t>Transition </a:t>
            </a:r>
            <a:r>
              <a:rPr lang="fr-FR" dirty="0" err="1" smtClean="0"/>
              <a:t>épidémio</a:t>
            </a:r>
            <a:r>
              <a:rPr lang="fr-FR" dirty="0" smtClean="0"/>
              <a:t> et forte diminution incidences des maladies transmissibles</a:t>
            </a:r>
          </a:p>
          <a:p>
            <a:pPr>
              <a:buNone/>
            </a:pPr>
            <a:r>
              <a:rPr lang="fr-FR" dirty="0" smtClean="0"/>
              <a:t>Difficultés de financement (pénuries multiples)</a:t>
            </a:r>
          </a:p>
          <a:p>
            <a:pPr>
              <a:buNone/>
            </a:pPr>
            <a:r>
              <a:rPr lang="fr-FR" dirty="0" smtClean="0"/>
              <a:t>Formalisation exercice libéral de la médecine (1986)</a:t>
            </a:r>
          </a:p>
          <a:p>
            <a:pPr>
              <a:buNone/>
            </a:pPr>
            <a:r>
              <a:rPr lang="fr-FR" dirty="0" smtClean="0"/>
              <a:t>Libéralisation structures d’hospitalisation (cliniques) (1990)</a:t>
            </a:r>
          </a:p>
          <a:p>
            <a:pPr>
              <a:buNone/>
            </a:pPr>
            <a:r>
              <a:rPr lang="fr-FR" dirty="0" smtClean="0"/>
              <a:t>Fin du monopole de l’état sur le commerce extérieur et l’activité pharmaceutique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L. Houti. Système National de Santé. 2020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84BB-BFF4-4DC9-A604-8AF952C8B45C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fr-FR" b="1" dirty="0" smtClean="0">
                <a:solidFill>
                  <a:srgbClr val="FFFF00"/>
                </a:solidFill>
              </a:rPr>
              <a:t>Évolution historique du système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1992 – 2002:</a:t>
            </a:r>
          </a:p>
          <a:p>
            <a:pPr>
              <a:buNone/>
            </a:pPr>
            <a:r>
              <a:rPr lang="fr-FR" dirty="0" smtClean="0"/>
              <a:t>Destruction massive d’infrastructures </a:t>
            </a:r>
            <a:r>
              <a:rPr lang="fr-FR" u="sng" dirty="0" smtClean="0"/>
              <a:t>sanitaires</a:t>
            </a:r>
            <a:r>
              <a:rPr lang="fr-FR" dirty="0" smtClean="0"/>
              <a:t>, éducatives et industrielles</a:t>
            </a:r>
          </a:p>
          <a:p>
            <a:pPr>
              <a:buNone/>
            </a:pPr>
            <a:r>
              <a:rPr lang="fr-FR" dirty="0" smtClean="0"/>
              <a:t>Ébauche </a:t>
            </a:r>
            <a:r>
              <a:rPr lang="fr-FR" dirty="0" smtClean="0">
                <a:solidFill>
                  <a:srgbClr val="FF0000"/>
                </a:solidFill>
              </a:rPr>
              <a:t>régionalisation sanitaire </a:t>
            </a:r>
            <a:r>
              <a:rPr lang="fr-FR" dirty="0" smtClean="0"/>
              <a:t>(inter </a:t>
            </a:r>
            <a:r>
              <a:rPr lang="fr-FR" dirty="0" err="1" smtClean="0"/>
              <a:t>sectorialité</a:t>
            </a:r>
            <a:r>
              <a:rPr lang="fr-FR" dirty="0" smtClean="0"/>
              <a:t> et décentralisation): </a:t>
            </a:r>
            <a:r>
              <a:rPr lang="fr-FR" dirty="0" smtClean="0">
                <a:solidFill>
                  <a:srgbClr val="FF0000"/>
                </a:solidFill>
              </a:rPr>
              <a:t>conseil régional de la santé </a:t>
            </a:r>
            <a:r>
              <a:rPr lang="fr-FR" dirty="0" smtClean="0"/>
              <a:t>coordonne les actions sanitaires</a:t>
            </a:r>
          </a:p>
          <a:p>
            <a:pPr>
              <a:buNone/>
            </a:pPr>
            <a:r>
              <a:rPr lang="fr-FR" dirty="0" smtClean="0"/>
              <a:t>Emergence de structures de soutien (LNCPP-IPA-PCH-CNPM-ANS-</a:t>
            </a:r>
            <a:r>
              <a:rPr lang="fr-FR" dirty="0" err="1" smtClean="0"/>
              <a:t>CNToxicologie</a:t>
            </a:r>
            <a:r>
              <a:rPr lang="fr-FR" dirty="0" smtClean="0"/>
              <a:t>- …)</a:t>
            </a:r>
          </a:p>
          <a:p>
            <a:pPr>
              <a:buNone/>
            </a:pPr>
            <a:r>
              <a:rPr lang="fr-FR" dirty="0" smtClean="0"/>
              <a:t>Réorganisation CHU- EHS et SS): conseil d’Administration</a:t>
            </a:r>
          </a:p>
          <a:p>
            <a:pPr>
              <a:buNone/>
            </a:pPr>
            <a:r>
              <a:rPr lang="fr-FR" dirty="0" smtClean="0"/>
              <a:t>Poursuite privatisation: activité complémentaire</a:t>
            </a:r>
          </a:p>
          <a:p>
            <a:pPr>
              <a:buNone/>
            </a:pPr>
            <a:r>
              <a:rPr lang="fr-FR" dirty="0" smtClean="0"/>
              <a:t>Redéfinition politique du médicament (investissement) </a:t>
            </a:r>
          </a:p>
          <a:p>
            <a:pPr>
              <a:buNone/>
            </a:pPr>
            <a:endParaRPr lang="fr-FR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L. Houti. Système National de Santé. 2020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84BB-BFF4-4DC9-A604-8AF952C8B45C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fr-FR" b="1" dirty="0" smtClean="0">
                <a:solidFill>
                  <a:srgbClr val="FFFF00"/>
                </a:solidFill>
              </a:rPr>
              <a:t>Évolution historique du système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85720" y="1219200"/>
            <a:ext cx="8572560" cy="4937760"/>
          </a:xfrm>
        </p:spPr>
        <p:txBody>
          <a:bodyPr/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2002-2012:</a:t>
            </a:r>
          </a:p>
          <a:p>
            <a:pPr>
              <a:buNone/>
            </a:pPr>
            <a:r>
              <a:rPr lang="fr-FR" dirty="0" smtClean="0"/>
              <a:t>Réforme hospitalière (4 objectifs principaux)</a:t>
            </a:r>
          </a:p>
          <a:p>
            <a:pPr>
              <a:buNone/>
            </a:pPr>
            <a:r>
              <a:rPr lang="fr-FR" dirty="0" smtClean="0"/>
              <a:t>- Planifier et organiser l’offre de soins dans les EH</a:t>
            </a:r>
          </a:p>
          <a:p>
            <a:pPr>
              <a:buFontTx/>
              <a:buChar char="-"/>
            </a:pPr>
            <a:r>
              <a:rPr lang="fr-FR" dirty="0" smtClean="0"/>
              <a:t>Humaniser et sécuriser les prestations de soins dans les EH</a:t>
            </a:r>
          </a:p>
          <a:p>
            <a:pPr>
              <a:buFontTx/>
              <a:buChar char="-"/>
            </a:pPr>
            <a:r>
              <a:rPr lang="fr-FR" dirty="0" smtClean="0"/>
              <a:t>Moderniser les ETS et requalifier les services de soins en créant des activités nouvelles/demande et en implantant un nouveau mode de prise en charge (hôpital de jour)</a:t>
            </a:r>
          </a:p>
          <a:p>
            <a:pPr>
              <a:buFontTx/>
              <a:buChar char="-"/>
            </a:pPr>
            <a:r>
              <a:rPr lang="fr-FR" dirty="0" smtClean="0"/>
              <a:t>Faciliter l’accès au service public hospitalier (solidarité et équité)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L. Houti. Système National de Santé. 2020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84BB-BFF4-4DC9-A604-8AF952C8B45C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fr-FR" b="1" dirty="0" smtClean="0">
                <a:solidFill>
                  <a:srgbClr val="FFFF00"/>
                </a:solidFill>
              </a:rPr>
              <a:t>Évolution historique du système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14282" y="1219200"/>
            <a:ext cx="8715436" cy="4937760"/>
          </a:xfrm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2002-2012:</a:t>
            </a:r>
          </a:p>
          <a:p>
            <a:pPr>
              <a:buNone/>
            </a:pPr>
            <a:r>
              <a:rPr lang="fr-FR" dirty="0" smtClean="0"/>
              <a:t>Décret du 19 mai 2007: création des </a:t>
            </a:r>
            <a:r>
              <a:rPr lang="fr-FR" dirty="0" smtClean="0">
                <a:solidFill>
                  <a:srgbClr val="FF0000"/>
                </a:solidFill>
              </a:rPr>
              <a:t>EPH</a:t>
            </a:r>
            <a:r>
              <a:rPr lang="fr-FR" dirty="0" smtClean="0"/>
              <a:t> et </a:t>
            </a:r>
            <a:r>
              <a:rPr lang="fr-FR" dirty="0" smtClean="0">
                <a:solidFill>
                  <a:srgbClr val="FF0000"/>
                </a:solidFill>
              </a:rPr>
              <a:t>EPSP</a:t>
            </a:r>
          </a:p>
          <a:p>
            <a:pPr>
              <a:buNone/>
            </a:pPr>
            <a:r>
              <a:rPr lang="fr-FR" dirty="0" smtClean="0"/>
              <a:t>Principe: séparer les EH des autres structures chargées des SSB</a:t>
            </a:r>
          </a:p>
          <a:p>
            <a:pPr>
              <a:buNone/>
            </a:pPr>
            <a:r>
              <a:rPr lang="fr-FR" dirty="0" smtClean="0"/>
              <a:t>Le </a:t>
            </a:r>
            <a:r>
              <a:rPr lang="fr-FR" dirty="0" smtClean="0">
                <a:solidFill>
                  <a:srgbClr val="FF0000"/>
                </a:solidFill>
              </a:rPr>
              <a:t>secteur sanitaire </a:t>
            </a:r>
            <a:r>
              <a:rPr lang="fr-FR" dirty="0" smtClean="0"/>
              <a:t>disparait, l’EPSP regroupe toutes les structures extra hospitalières.</a:t>
            </a:r>
          </a:p>
          <a:p>
            <a:pPr>
              <a:buNone/>
            </a:pPr>
            <a:r>
              <a:rPr lang="fr-FR" dirty="0" smtClean="0"/>
              <a:t>La période 2005/2009 affiche 244MMDA d’investissements pour la réalisation de 800 </a:t>
            </a:r>
            <a:r>
              <a:rPr lang="fr-FR" dirty="0" smtClean="0">
                <a:solidFill>
                  <a:srgbClr val="FF0000"/>
                </a:solidFill>
              </a:rPr>
              <a:t>infrastructures hospitalières de proximité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L. Houti. Système National de Santé. 2020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84BB-BFF4-4DC9-A604-8AF952C8B45C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fr-FR" b="1" dirty="0" smtClean="0">
                <a:solidFill>
                  <a:srgbClr val="FFFF00"/>
                </a:solidFill>
              </a:rPr>
              <a:t>Organisation actuelle du système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Soins de 1</a:t>
            </a:r>
            <a:r>
              <a:rPr lang="fr-FR" b="1" baseline="30000" dirty="0" smtClean="0">
                <a:solidFill>
                  <a:srgbClr val="FF0000"/>
                </a:solidFill>
              </a:rPr>
              <a:t>er</a:t>
            </a:r>
            <a:r>
              <a:rPr lang="fr-FR" b="1" dirty="0" smtClean="0">
                <a:solidFill>
                  <a:srgbClr val="FF0000"/>
                </a:solidFill>
              </a:rPr>
              <a:t>  recours </a:t>
            </a:r>
            <a:r>
              <a:rPr lang="fr-FR" b="1" dirty="0" smtClean="0"/>
              <a:t>(</a:t>
            </a:r>
            <a:r>
              <a:rPr lang="fr-FR" dirty="0" smtClean="0"/>
              <a:t>soins de proximité</a:t>
            </a:r>
            <a:r>
              <a:rPr lang="fr-FR" b="1" dirty="0" smtClean="0"/>
              <a:t>)</a:t>
            </a:r>
            <a:endParaRPr lang="fr-F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Niveau: quartiers urbains et/ou communes</a:t>
            </a:r>
          </a:p>
          <a:p>
            <a:pPr>
              <a:buNone/>
            </a:pPr>
            <a:r>
              <a:rPr lang="fr-FR" dirty="0" smtClean="0"/>
              <a:t>Supports: polycliniques, salles de soins, cabinets médicaux et dentaires (exercice libéral)</a:t>
            </a:r>
          </a:p>
          <a:p>
            <a:pPr>
              <a:buNone/>
            </a:pPr>
            <a:r>
              <a:rPr lang="fr-FR" dirty="0" smtClean="0"/>
              <a:t>Paquet minimum: soins de santé de base (SSB): consultations médicales, soins dentaires, soins mère et enfant, soins infirmiers (publics et privés), explorations, éducation sanitaire(</a:t>
            </a:r>
            <a:r>
              <a:rPr lang="fr-FR" dirty="0" smtClean="0">
                <a:solidFill>
                  <a:srgbClr val="FF0000"/>
                </a:solidFill>
              </a:rPr>
              <a:t>?</a:t>
            </a:r>
            <a:r>
              <a:rPr lang="fr-FR" dirty="0" smtClean="0"/>
              <a:t>), activités de prévention, urgences de premier recours(</a:t>
            </a:r>
            <a:r>
              <a:rPr lang="fr-FR" dirty="0" smtClean="0">
                <a:solidFill>
                  <a:srgbClr val="FF0000"/>
                </a:solidFill>
              </a:rPr>
              <a:t>?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L. Houti. Système National de Santé. 2020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84BB-BFF4-4DC9-A604-8AF952C8B45C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e">
  <a:themeElements>
    <a:clrScheme name="Origin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401</TotalTime>
  <Words>907</Words>
  <Application>Microsoft Office PowerPoint</Application>
  <PresentationFormat>Affichage à l'écran (4:3)</PresentationFormat>
  <Paragraphs>137</Paragraphs>
  <Slides>14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Origine</vt:lpstr>
      <vt:lpstr>Le Système National de Santé</vt:lpstr>
      <vt:lpstr>Objectifs du Cours</vt:lpstr>
      <vt:lpstr>Plan du Cours</vt:lpstr>
      <vt:lpstr>Évolution historique du système</vt:lpstr>
      <vt:lpstr>Évolution historique du système</vt:lpstr>
      <vt:lpstr>Évolution historique du système</vt:lpstr>
      <vt:lpstr>Évolution historique du système</vt:lpstr>
      <vt:lpstr>Évolution historique du système</vt:lpstr>
      <vt:lpstr>Organisation actuelle du système</vt:lpstr>
      <vt:lpstr>Organisation actuelle du système</vt:lpstr>
      <vt:lpstr>Organisation actuelle du système</vt:lpstr>
      <vt:lpstr>Organisation actuelle du système</vt:lpstr>
      <vt:lpstr>Commentaires généraux</vt:lpstr>
      <vt:lpstr>De quoi sera fait demain?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système national de santé</dc:title>
  <dc:creator>samsung</dc:creator>
  <cp:lastModifiedBy>Leila</cp:lastModifiedBy>
  <cp:revision>33</cp:revision>
  <dcterms:created xsi:type="dcterms:W3CDTF">2014-10-05T14:30:41Z</dcterms:created>
  <dcterms:modified xsi:type="dcterms:W3CDTF">2021-05-09T09:48:46Z</dcterms:modified>
</cp:coreProperties>
</file>