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8" r:id="rId9"/>
    <p:sldId id="269" r:id="rId10"/>
    <p:sldId id="263" r:id="rId11"/>
    <p:sldId id="265" r:id="rId12"/>
    <p:sldId id="270" r:id="rId13"/>
    <p:sldId id="266" r:id="rId14"/>
    <p:sldId id="271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3300"/>
    <a:srgbClr val="E50919"/>
    <a:srgbClr val="0066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03/12/2017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03/12/2017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03/12/2017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03/12/2017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03/12/2017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03/12/2017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03/12/2017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03/12/2017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03/12/2017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03/12/2017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03/12/2017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6A2A3-C866-43E9-9487-678AF56EC909}" type="datetimeFigureOut">
              <a:rPr lang="fr-FR" smtClean="0"/>
              <a:pPr/>
              <a:t>03/12/2017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DEPARTEMENT DE MEDECINE</a:t>
            </a:r>
            <a:br>
              <a:rPr lang="fr-FR" dirty="0" smtClean="0"/>
            </a:br>
            <a:r>
              <a:rPr lang="fr-FR" dirty="0" smtClean="0"/>
              <a:t>2017-2018</a:t>
            </a:r>
            <a:br>
              <a:rPr lang="fr-FR" dirty="0" smtClean="0"/>
            </a:br>
            <a:r>
              <a:rPr lang="fr-FR" dirty="0" smtClean="0"/>
              <a:t>ECONOMIE DE SANTE</a:t>
            </a:r>
            <a:br>
              <a:rPr lang="fr-FR" dirty="0" smtClean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4000" b="1" dirty="0" smtClean="0">
                <a:solidFill>
                  <a:srgbClr val="0033CC"/>
                </a:solidFill>
              </a:rPr>
              <a:t>Planification Sanitaire:</a:t>
            </a:r>
          </a:p>
          <a:p>
            <a:r>
              <a:rPr lang="fr-FR" sz="4000" b="1" dirty="0" smtClean="0">
                <a:solidFill>
                  <a:srgbClr val="0033CC"/>
                </a:solidFill>
              </a:rPr>
              <a:t>Carte Sanitaire</a:t>
            </a:r>
          </a:p>
          <a:p>
            <a:r>
              <a:rPr lang="fr-FR" sz="4000" b="1" dirty="0" smtClean="0">
                <a:solidFill>
                  <a:srgbClr val="0033CC"/>
                </a:solidFill>
              </a:rPr>
              <a:t>Pr  </a:t>
            </a:r>
            <a:r>
              <a:rPr lang="fr-FR" sz="4000" b="1" dirty="0" err="1" smtClean="0">
                <a:solidFill>
                  <a:srgbClr val="0033CC"/>
                </a:solidFill>
              </a:rPr>
              <a:t>Lemdaoui</a:t>
            </a:r>
            <a:r>
              <a:rPr lang="fr-FR" sz="4000" b="1" dirty="0" smtClean="0">
                <a:solidFill>
                  <a:srgbClr val="0033CC"/>
                </a:solidFill>
              </a:rPr>
              <a:t> .M.C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Organisation sanitaire</a:t>
            </a:r>
            <a:br>
              <a:rPr lang="fr-FR" dirty="0" smtClean="0"/>
            </a:br>
            <a:r>
              <a:rPr lang="fr-FR" dirty="0" smtClean="0"/>
              <a:t>publique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Chu et EHU ( Universitaire )</a:t>
            </a:r>
          </a:p>
          <a:p>
            <a:r>
              <a:rPr lang="fr-FR" dirty="0" smtClean="0"/>
              <a:t>EHS ( spécialisé ) </a:t>
            </a:r>
          </a:p>
          <a:p>
            <a:r>
              <a:rPr lang="fr-FR" dirty="0" smtClean="0"/>
              <a:t>EPH et EPSP  ( Proximité santé publique )</a:t>
            </a:r>
          </a:p>
          <a:p>
            <a:r>
              <a:rPr lang="fr-FR" dirty="0" smtClean="0"/>
              <a:t>Centre de santé primaires (  PMI, UDS, DAT, CMS, …..) Postes avancés</a:t>
            </a:r>
          </a:p>
          <a:p>
            <a:r>
              <a:rPr lang="fr-FR" dirty="0" smtClean="0"/>
              <a:t>Salles de soins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privé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Cabinets</a:t>
            </a:r>
          </a:p>
          <a:p>
            <a:r>
              <a:rPr lang="fr-FR" dirty="0" smtClean="0"/>
              <a:t>Cliniques,</a:t>
            </a:r>
          </a:p>
          <a:p>
            <a:r>
              <a:rPr lang="fr-FR" dirty="0" smtClean="0"/>
              <a:t>Laboratoires.</a:t>
            </a:r>
          </a:p>
          <a:p>
            <a:r>
              <a:rPr lang="fr-FR" dirty="0" smtClean="0"/>
              <a:t>Médicaments</a:t>
            </a:r>
          </a:p>
          <a:p>
            <a:r>
              <a:rPr lang="fr-FR" dirty="0" smtClean="0"/>
              <a:t>Recherche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VI- perspectives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Une nouvelle carte sanitaire  </a:t>
            </a:r>
          </a:p>
          <a:p>
            <a:r>
              <a:rPr lang="fr-FR" b="1" dirty="0" smtClean="0">
                <a:solidFill>
                  <a:srgbClr val="800080"/>
                </a:solidFill>
              </a:rPr>
              <a:t>POUR UNE MEILLEURE  PRESTATION DES SERVICES DE SOINS.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VII- 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663300"/>
                </a:solidFill>
              </a:rPr>
              <a:t>u</a:t>
            </a:r>
            <a:r>
              <a:rPr lang="fr-FR" b="1" u="sng" dirty="0" smtClean="0">
                <a:solidFill>
                  <a:srgbClr val="663300"/>
                </a:solidFill>
              </a:rPr>
              <a:t>n système de sante </a:t>
            </a:r>
            <a:r>
              <a:rPr lang="fr-FR" dirty="0" smtClean="0"/>
              <a:t>:  </a:t>
            </a:r>
          </a:p>
          <a:p>
            <a:pPr>
              <a:buNone/>
            </a:pPr>
            <a:r>
              <a:rPr lang="fr-FR" dirty="0" smtClean="0"/>
              <a:t>    - réponse a des </a:t>
            </a:r>
            <a:r>
              <a:rPr lang="fr-FR" b="1" dirty="0" smtClean="0">
                <a:solidFill>
                  <a:srgbClr val="FF0000"/>
                </a:solidFill>
              </a:rPr>
              <a:t>besoin en santé</a:t>
            </a:r>
            <a:r>
              <a:rPr lang="fr-FR" dirty="0" smtClean="0"/>
              <a:t>,  consécration </a:t>
            </a:r>
            <a:r>
              <a:rPr lang="fr-FR" b="1" dirty="0" smtClean="0">
                <a:solidFill>
                  <a:srgbClr val="FF0000"/>
                </a:solidFill>
              </a:rPr>
              <a:t>d’un droit aux soins de sante , organiser et  structurer l’offre de soins</a:t>
            </a:r>
            <a:r>
              <a:rPr lang="fr-FR" dirty="0" smtClean="0"/>
              <a:t>, 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- mise en œuvre d’outils garantissant </a:t>
            </a:r>
            <a:r>
              <a:rPr lang="fr-FR" b="1" dirty="0" smtClean="0">
                <a:solidFill>
                  <a:srgbClr val="E50919"/>
                </a:solidFill>
              </a:rPr>
              <a:t>l’accès équitable de la population a des soins efficients et de qualité en fonction des moyens disponibles. </a:t>
            </a:r>
          </a:p>
          <a:p>
            <a:pPr>
              <a:buNone/>
            </a:pPr>
            <a:r>
              <a:rPr lang="fr-FR" b="1" dirty="0" smtClean="0">
                <a:solidFill>
                  <a:srgbClr val="663300"/>
                </a:solidFill>
              </a:rPr>
              <a:t>   </a:t>
            </a:r>
          </a:p>
          <a:p>
            <a:pPr>
              <a:buNone/>
            </a:pPr>
            <a:r>
              <a:rPr lang="fr-FR" b="1" u="sng" dirty="0" smtClean="0">
                <a:solidFill>
                  <a:srgbClr val="663300"/>
                </a:solidFill>
              </a:rPr>
              <a:t>La carte sanitaire </a:t>
            </a:r>
            <a:r>
              <a:rPr lang="fr-FR" b="1" dirty="0" smtClean="0">
                <a:solidFill>
                  <a:srgbClr val="0033CC"/>
                </a:solidFill>
              </a:rPr>
              <a:t>= </a:t>
            </a:r>
          </a:p>
          <a:p>
            <a:pPr>
              <a:buNone/>
            </a:pPr>
            <a:r>
              <a:rPr lang="fr-FR" b="1" dirty="0" smtClean="0">
                <a:solidFill>
                  <a:srgbClr val="0033CC"/>
                </a:solidFill>
              </a:rPr>
              <a:t> </a:t>
            </a:r>
          </a:p>
          <a:p>
            <a:pPr>
              <a:buNone/>
            </a:pPr>
            <a:r>
              <a:rPr lang="fr-FR" b="1" dirty="0" smtClean="0">
                <a:solidFill>
                  <a:srgbClr val="0033CC"/>
                </a:solidFill>
              </a:rPr>
              <a:t>     - prévoir et de susciter </a:t>
            </a:r>
            <a:r>
              <a:rPr lang="fr-FR" b="1" dirty="0" smtClean="0"/>
              <a:t>les évolutions de </a:t>
            </a:r>
            <a:r>
              <a:rPr lang="fr-FR" b="1" dirty="0" smtClean="0">
                <a:solidFill>
                  <a:srgbClr val="800080"/>
                </a:solidFill>
              </a:rPr>
              <a:t>l’offre de soins </a:t>
            </a:r>
            <a:r>
              <a:rPr lang="fr-FR" b="1" dirty="0" smtClean="0"/>
              <a:t>publique et </a:t>
            </a:r>
            <a:r>
              <a:rPr lang="fr-FR" b="1" dirty="0" err="1" smtClean="0"/>
              <a:t>privée,en</a:t>
            </a:r>
            <a:r>
              <a:rPr lang="fr-FR" b="1" dirty="0" smtClean="0"/>
              <a:t> vue de satisfaire de manière optimale les </a:t>
            </a:r>
            <a:r>
              <a:rPr lang="fr-FR" b="1" dirty="0" smtClean="0">
                <a:solidFill>
                  <a:srgbClr val="800080"/>
                </a:solidFill>
              </a:rPr>
              <a:t>besoins </a:t>
            </a:r>
            <a:r>
              <a:rPr lang="fr-FR" b="1" dirty="0" smtClean="0"/>
              <a:t>en soins et </a:t>
            </a:r>
            <a:r>
              <a:rPr lang="fr-FR" b="1" dirty="0" smtClean="0">
                <a:solidFill>
                  <a:srgbClr val="800080"/>
                </a:solidFill>
              </a:rPr>
              <a:t>services</a:t>
            </a:r>
            <a:r>
              <a:rPr lang="fr-FR" b="1" dirty="0" smtClean="0"/>
              <a:t> de santé de la population,</a:t>
            </a:r>
          </a:p>
          <a:p>
            <a:pPr>
              <a:buNone/>
            </a:pPr>
            <a:r>
              <a:rPr lang="fr-FR" b="1" dirty="0" smtClean="0">
                <a:solidFill>
                  <a:srgbClr val="0033CC"/>
                </a:solidFill>
              </a:rPr>
              <a:t>    </a:t>
            </a:r>
          </a:p>
          <a:p>
            <a:pPr>
              <a:buNone/>
            </a:pPr>
            <a:r>
              <a:rPr lang="fr-FR" b="1" dirty="0" smtClean="0">
                <a:solidFill>
                  <a:srgbClr val="0033CC"/>
                </a:solidFill>
              </a:rPr>
              <a:t>    - harmoniser </a:t>
            </a:r>
            <a:r>
              <a:rPr lang="fr-FR" b="1" dirty="0" smtClean="0"/>
              <a:t>la répartition spatiale des ressources</a:t>
            </a:r>
            <a:r>
              <a:rPr lang="fr-FR" b="1" dirty="0" smtClean="0">
                <a:solidFill>
                  <a:srgbClr val="0033CC"/>
                </a:solidFill>
              </a:rPr>
              <a:t>, de corriger </a:t>
            </a:r>
            <a:r>
              <a:rPr lang="fr-FR" b="1" dirty="0" smtClean="0"/>
              <a:t>les déséquilibres régionaux et intra régionaux </a:t>
            </a:r>
            <a:r>
              <a:rPr lang="fr-FR" b="1" dirty="0" smtClean="0">
                <a:solidFill>
                  <a:srgbClr val="0033CC"/>
                </a:solidFill>
              </a:rPr>
              <a:t>et maitriser </a:t>
            </a:r>
            <a:r>
              <a:rPr lang="fr-FR" b="1" dirty="0" smtClean="0"/>
              <a:t>les couts.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Références bibliographiques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Carte sanitaire  Luxembourg  4 édition 1998-2005  .</a:t>
            </a:r>
          </a:p>
          <a:p>
            <a:r>
              <a:rPr lang="fr-FR" dirty="0" smtClean="0"/>
              <a:t>République algérienne démocratique et populaire. Avant projet de loi sanitaire. </a:t>
            </a:r>
            <a:r>
              <a:rPr lang="fr-FR" smtClean="0"/>
              <a:t>2008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I- 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Les actions de santé</a:t>
            </a:r>
            <a:r>
              <a:rPr lang="fr-FR" dirty="0" smtClean="0"/>
              <a:t>, supposent : avoir des résultats = </a:t>
            </a:r>
            <a:r>
              <a:rPr lang="fr-FR" b="1" dirty="0" smtClean="0">
                <a:solidFill>
                  <a:srgbClr val="002060"/>
                </a:solidFill>
              </a:rPr>
              <a:t>impact sur l’état de santé</a:t>
            </a:r>
            <a:r>
              <a:rPr lang="fr-FR" dirty="0" smtClean="0"/>
              <a:t>.</a:t>
            </a:r>
          </a:p>
          <a:p>
            <a:r>
              <a:rPr lang="fr-FR" dirty="0" smtClean="0"/>
              <a:t>En fonction des besoins et des demandes</a:t>
            </a:r>
          </a:p>
          <a:p>
            <a:r>
              <a:rPr lang="fr-FR" dirty="0" smtClean="0"/>
              <a:t>Dépendent des </a:t>
            </a:r>
            <a:r>
              <a:rPr lang="fr-FR" b="1" dirty="0" smtClean="0">
                <a:solidFill>
                  <a:srgbClr val="663300"/>
                </a:solidFill>
              </a:rPr>
              <a:t>moyens</a:t>
            </a:r>
            <a:r>
              <a:rPr lang="fr-FR" dirty="0" smtClean="0"/>
              <a:t>: humains, matériels et financiers et </a:t>
            </a:r>
            <a:r>
              <a:rPr lang="fr-FR" b="1" dirty="0" smtClean="0">
                <a:solidFill>
                  <a:srgbClr val="663300"/>
                </a:solidFill>
              </a:rPr>
              <a:t>des infrastructures </a:t>
            </a:r>
            <a:r>
              <a:rPr lang="fr-FR" dirty="0" smtClean="0"/>
              <a:t>de santé.</a:t>
            </a:r>
          </a:p>
          <a:p>
            <a:r>
              <a:rPr lang="fr-FR" b="1" dirty="0" smtClean="0">
                <a:solidFill>
                  <a:srgbClr val="C00000"/>
                </a:solidFill>
              </a:rPr>
              <a:t>Politique de santé ( soins )</a:t>
            </a:r>
          </a:p>
          <a:p>
            <a:r>
              <a:rPr lang="fr-FR" b="1" dirty="0" smtClean="0">
                <a:solidFill>
                  <a:srgbClr val="C00000"/>
                </a:solidFill>
              </a:rPr>
              <a:t>Système de santé</a:t>
            </a:r>
          </a:p>
          <a:p>
            <a:r>
              <a:rPr lang="fr-FR" b="1" dirty="0" smtClean="0">
                <a:solidFill>
                  <a:srgbClr val="C00000"/>
                </a:solidFill>
              </a:rPr>
              <a:t>Carte sanitaire</a:t>
            </a:r>
            <a:endParaRPr lang="fr-F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II- Carte sanitaire: 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10000"/>
              </a:lnSpc>
              <a:buBlip>
                <a:blip r:embed="rId2"/>
              </a:buBlip>
              <a:defRPr/>
            </a:pPr>
            <a:r>
              <a:rPr lang="fr-FR" b="1" dirty="0" smtClean="0"/>
              <a:t>ensemble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des ressources sanitaires </a:t>
            </a:r>
            <a:r>
              <a:rPr lang="fr-FR" b="1" dirty="0"/>
              <a:t>déployées dans le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pays</a:t>
            </a:r>
            <a:r>
              <a:rPr lang="fr-FR" b="1" dirty="0"/>
              <a:t> pour réaliser au profit de la </a:t>
            </a:r>
            <a:r>
              <a:rPr lang="fr-FR" b="1" dirty="0">
                <a:solidFill>
                  <a:srgbClr val="E50919"/>
                </a:solidFill>
              </a:rPr>
              <a:t>population des activités </a:t>
            </a:r>
            <a:r>
              <a:rPr lang="fr-FR" b="1" dirty="0" smtClean="0">
                <a:solidFill>
                  <a:srgbClr val="E50919"/>
                </a:solidFill>
              </a:rPr>
              <a:t> sanitaires de promotion, </a:t>
            </a:r>
            <a:r>
              <a:rPr lang="fr-FR" b="1" dirty="0">
                <a:solidFill>
                  <a:srgbClr val="E50919"/>
                </a:solidFill>
              </a:rPr>
              <a:t>de prévention et de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soins</a:t>
            </a:r>
            <a:r>
              <a:rPr lang="fr-FR" b="1" dirty="0">
                <a:solidFill>
                  <a:srgbClr val="E50919"/>
                </a:solidFill>
              </a:rPr>
              <a:t> .</a:t>
            </a:r>
          </a:p>
          <a:p>
            <a:pPr algn="just">
              <a:lnSpc>
                <a:spcPct val="110000"/>
              </a:lnSpc>
              <a:buBlip>
                <a:blip r:embed="rId2"/>
              </a:buBlip>
              <a:defRPr/>
            </a:pPr>
            <a:endParaRPr lang="fr-FR" b="1" dirty="0" smtClean="0"/>
          </a:p>
          <a:p>
            <a:pPr algn="just">
              <a:lnSpc>
                <a:spcPct val="110000"/>
              </a:lnSpc>
              <a:buBlip>
                <a:blip r:embed="rId2"/>
              </a:buBlip>
              <a:defRPr/>
            </a:pPr>
            <a:r>
              <a:rPr lang="fr-FR" b="1" dirty="0" smtClean="0"/>
              <a:t>c’est </a:t>
            </a:r>
            <a:r>
              <a:rPr lang="fr-FR" b="1" dirty="0"/>
              <a:t>un </a:t>
            </a:r>
            <a:r>
              <a:rPr lang="fr-FR" b="1" dirty="0">
                <a:solidFill>
                  <a:srgbClr val="800080"/>
                </a:solidFill>
              </a:rPr>
              <a:t>document</a:t>
            </a:r>
            <a:r>
              <a:rPr lang="fr-FR" b="1" dirty="0"/>
              <a:t> technique </a:t>
            </a:r>
            <a:r>
              <a:rPr lang="fr-FR" b="1" dirty="0" smtClean="0"/>
              <a:t> et  juridique , d’information et  de prospective établi et mis à jour par le ministère.</a:t>
            </a:r>
            <a:endParaRPr lang="fr-FR" b="1" dirty="0"/>
          </a:p>
          <a:p>
            <a:pPr algn="just">
              <a:lnSpc>
                <a:spcPct val="110000"/>
              </a:lnSpc>
              <a:buBlip>
                <a:blip r:embed="rId2"/>
              </a:buBlip>
              <a:defRPr/>
            </a:pPr>
            <a:endParaRPr lang="fr-FR" b="1" dirty="0" smtClean="0"/>
          </a:p>
          <a:p>
            <a:pPr algn="just">
              <a:lnSpc>
                <a:spcPct val="110000"/>
              </a:lnSpc>
              <a:buBlip>
                <a:blip r:embed="rId2"/>
              </a:buBlip>
              <a:defRPr/>
            </a:pPr>
            <a:r>
              <a:rPr lang="fr-FR" b="1" dirty="0" smtClean="0"/>
              <a:t>Définit les </a:t>
            </a:r>
            <a:r>
              <a:rPr lang="fr-FR" b="1" dirty="0"/>
              <a:t>critères </a:t>
            </a:r>
            <a:r>
              <a:rPr lang="fr-FR" b="1" dirty="0">
                <a:solidFill>
                  <a:srgbClr val="800080"/>
                </a:solidFill>
              </a:rPr>
              <a:t>de planification et de régulation </a:t>
            </a:r>
            <a:r>
              <a:rPr lang="fr-FR" b="1" dirty="0"/>
              <a:t>de l’offre </a:t>
            </a:r>
            <a:r>
              <a:rPr lang="fr-FR" b="1" dirty="0" smtClean="0"/>
              <a:t>des activités de santé </a:t>
            </a:r>
            <a:r>
              <a:rPr lang="fr-FR" b="1" dirty="0"/>
              <a:t>pour répondre dans les meilleures conditions possibles aux besoins sanitaires de la population</a:t>
            </a:r>
            <a:r>
              <a:rPr lang="fr-FR" b="1" dirty="0" smtClean="0"/>
              <a:t>.</a:t>
            </a:r>
          </a:p>
          <a:p>
            <a:pPr algn="just">
              <a:lnSpc>
                <a:spcPct val="110000"/>
              </a:lnSpc>
              <a:buBlip>
                <a:blip r:embed="rId2"/>
              </a:buBlip>
              <a:defRPr/>
            </a:pPr>
            <a:r>
              <a:rPr lang="fr-FR" b="1" dirty="0" smtClean="0"/>
              <a:t>Instrument de planification             prestations efficientes adaptées aux besoins de la population</a:t>
            </a:r>
            <a:endParaRPr lang="en-US" b="1" dirty="0"/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4214810" y="5000636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2"/>
                </a:solidFill>
              </a:rPr>
              <a:t>III- 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  <a:buBlip>
                <a:blip r:embed="rId2"/>
              </a:buBlip>
              <a:defRPr/>
            </a:pPr>
            <a:r>
              <a:rPr lang="fr-FR" dirty="0"/>
              <a:t>Assurer une </a:t>
            </a:r>
            <a:r>
              <a:rPr lang="fr-FR" b="1" dirty="0">
                <a:solidFill>
                  <a:srgbClr val="800080"/>
                </a:solidFill>
              </a:rPr>
              <a:t>meilleure disponibilité </a:t>
            </a:r>
            <a:r>
              <a:rPr lang="fr-FR" dirty="0"/>
              <a:t>des services pour la population .</a:t>
            </a:r>
          </a:p>
          <a:p>
            <a:pPr algn="just">
              <a:lnSpc>
                <a:spcPct val="160000"/>
              </a:lnSpc>
              <a:buBlip>
                <a:blip r:embed="rId2"/>
              </a:buBlip>
              <a:defRPr/>
            </a:pPr>
            <a:r>
              <a:rPr lang="fr-FR" dirty="0"/>
              <a:t> Améliorer l’</a:t>
            </a:r>
            <a:r>
              <a:rPr lang="fr-FR" b="1" dirty="0">
                <a:solidFill>
                  <a:srgbClr val="800080"/>
                </a:solidFill>
              </a:rPr>
              <a:t>accès </a:t>
            </a:r>
            <a:r>
              <a:rPr lang="fr-FR" dirty="0"/>
              <a:t>aux soins et réduire les </a:t>
            </a:r>
            <a:r>
              <a:rPr lang="fr-FR" b="1" dirty="0">
                <a:solidFill>
                  <a:srgbClr val="800080"/>
                </a:solidFill>
              </a:rPr>
              <a:t>inégalités</a:t>
            </a:r>
            <a:r>
              <a:rPr lang="fr-FR" dirty="0"/>
              <a:t> par la correction des </a:t>
            </a:r>
            <a:r>
              <a:rPr lang="fr-FR" b="1" dirty="0"/>
              <a:t>déséquilibres</a:t>
            </a:r>
            <a:r>
              <a:rPr lang="fr-FR" dirty="0"/>
              <a:t> </a:t>
            </a:r>
            <a:r>
              <a:rPr lang="fr-FR" dirty="0" smtClean="0"/>
              <a:t>observés</a:t>
            </a:r>
          </a:p>
          <a:p>
            <a:pPr algn="just">
              <a:lnSpc>
                <a:spcPct val="160000"/>
              </a:lnSpc>
              <a:buBlip>
                <a:blip r:embed="rId2"/>
              </a:buBlip>
              <a:defRPr/>
            </a:pPr>
            <a:r>
              <a:rPr lang="fr-FR" b="1" dirty="0" smtClean="0"/>
              <a:t>Rationaliser</a:t>
            </a:r>
            <a:r>
              <a:rPr lang="fr-FR" dirty="0" smtClean="0"/>
              <a:t> le développement sanitaire du pays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-1214478" y="500042"/>
            <a:ext cx="184731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30000"/>
              </a:lnSpc>
              <a:buBlip>
                <a:blip r:embed="rId2"/>
              </a:buBlip>
              <a:defRPr/>
            </a:pPr>
            <a:r>
              <a:rPr lang="fr-FR" dirty="0" smtClean="0"/>
              <a:t> </a:t>
            </a:r>
            <a:r>
              <a:rPr lang="fr-FR" dirty="0"/>
              <a:t>Déterminer </a:t>
            </a:r>
            <a:r>
              <a:rPr lang="fr-FR" dirty="0" smtClean="0"/>
              <a:t>le </a:t>
            </a:r>
            <a:r>
              <a:rPr lang="fr-FR" b="1" dirty="0" smtClean="0">
                <a:solidFill>
                  <a:srgbClr val="800080"/>
                </a:solidFill>
              </a:rPr>
              <a:t>cadre </a:t>
            </a:r>
            <a:r>
              <a:rPr lang="fr-FR" b="1" dirty="0">
                <a:solidFill>
                  <a:srgbClr val="800080"/>
                </a:solidFill>
              </a:rPr>
              <a:t>adéquat </a:t>
            </a:r>
            <a:r>
              <a:rPr lang="fr-FR" dirty="0"/>
              <a:t>pour le développement des infrastructures des équipements lourds et des ressources humaines nécessaires par </a:t>
            </a:r>
            <a:r>
              <a:rPr lang="fr-FR" dirty="0" smtClean="0"/>
              <a:t>région, </a:t>
            </a:r>
            <a:r>
              <a:rPr lang="fr-FR" dirty="0"/>
              <a:t>préfecture ou province et pour l’ ensemble du pays .</a:t>
            </a:r>
          </a:p>
          <a:p>
            <a:pPr algn="just">
              <a:lnSpc>
                <a:spcPct val="130000"/>
              </a:lnSpc>
              <a:buBlip>
                <a:blip r:embed="rId2"/>
              </a:buBlip>
              <a:defRPr/>
            </a:pPr>
            <a:r>
              <a:rPr lang="fr-FR" dirty="0"/>
              <a:t> Disposer d’un </a:t>
            </a:r>
            <a:r>
              <a:rPr lang="fr-FR" b="1" dirty="0"/>
              <a:t>instrument</a:t>
            </a:r>
            <a:r>
              <a:rPr lang="fr-FR" dirty="0"/>
              <a:t> efficace de régulation du développement et de l’offre de soins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2"/>
                </a:solidFill>
              </a:rPr>
              <a:t>IV- Avantages de la mise en place d’une carte sanitaire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fr-FR" sz="8000" dirty="0"/>
              <a:t>Valeur </a:t>
            </a:r>
            <a:r>
              <a:rPr lang="fr-FR" sz="8000" b="1" dirty="0"/>
              <a:t>juridique</a:t>
            </a:r>
            <a:r>
              <a:rPr lang="fr-FR" sz="8000" dirty="0"/>
              <a:t> </a:t>
            </a:r>
          </a:p>
          <a:p>
            <a:pPr algn="just">
              <a:lnSpc>
                <a:spcPct val="150000"/>
              </a:lnSpc>
              <a:defRPr/>
            </a:pPr>
            <a:r>
              <a:rPr lang="fr-FR" sz="8000" dirty="0">
                <a:solidFill>
                  <a:srgbClr val="FF0000"/>
                </a:solidFill>
              </a:rPr>
              <a:t>Amélioration de  l’</a:t>
            </a:r>
            <a:r>
              <a:rPr lang="fr-FR" sz="9600" b="1" dirty="0"/>
              <a:t>équité</a:t>
            </a:r>
            <a:r>
              <a:rPr lang="fr-FR" sz="8000" b="1" dirty="0">
                <a:solidFill>
                  <a:srgbClr val="800080"/>
                </a:solidFill>
              </a:rPr>
              <a:t> </a:t>
            </a:r>
            <a:r>
              <a:rPr lang="fr-FR" sz="8000" dirty="0">
                <a:solidFill>
                  <a:srgbClr val="FF0000"/>
                </a:solidFill>
              </a:rPr>
              <a:t>dans la répartition de l’offre de soins,</a:t>
            </a:r>
          </a:p>
          <a:p>
            <a:pPr algn="just">
              <a:lnSpc>
                <a:spcPct val="150000"/>
              </a:lnSpc>
              <a:defRPr/>
            </a:pPr>
            <a:r>
              <a:rPr lang="fr-FR" sz="9600" b="1" dirty="0" smtClean="0"/>
              <a:t>organisation</a:t>
            </a:r>
            <a:r>
              <a:rPr lang="fr-FR" sz="8000" dirty="0" smtClean="0"/>
              <a:t> </a:t>
            </a:r>
            <a:r>
              <a:rPr lang="fr-FR" sz="8000" dirty="0"/>
              <a:t>et la gestion du système de soins. </a:t>
            </a:r>
          </a:p>
          <a:p>
            <a:pPr algn="just">
              <a:lnSpc>
                <a:spcPct val="150000"/>
              </a:lnSpc>
              <a:defRPr/>
            </a:pPr>
            <a:r>
              <a:rPr lang="fr-FR" sz="8000" b="1" dirty="0" smtClean="0">
                <a:solidFill>
                  <a:srgbClr val="006600"/>
                </a:solidFill>
              </a:rPr>
              <a:t>impact </a:t>
            </a:r>
            <a:r>
              <a:rPr lang="fr-FR" sz="9600" b="1" dirty="0"/>
              <a:t>économique</a:t>
            </a:r>
            <a:r>
              <a:rPr lang="fr-FR" sz="8000" b="1" dirty="0">
                <a:solidFill>
                  <a:srgbClr val="006600"/>
                </a:solidFill>
              </a:rPr>
              <a:t> direct sur les investissements en matière de santé,</a:t>
            </a:r>
          </a:p>
          <a:p>
            <a:pPr algn="just">
              <a:lnSpc>
                <a:spcPct val="150000"/>
              </a:lnSpc>
              <a:defRPr/>
            </a:pPr>
            <a:r>
              <a:rPr lang="fr-FR" sz="8000" b="1" dirty="0">
                <a:solidFill>
                  <a:srgbClr val="800080"/>
                </a:solidFill>
              </a:rPr>
              <a:t>Repositionnement du rôle et la </a:t>
            </a:r>
            <a:r>
              <a:rPr lang="fr-FR" sz="9600" b="1" dirty="0"/>
              <a:t>responsabilité</a:t>
            </a:r>
            <a:r>
              <a:rPr lang="fr-FR" sz="8000" b="1" dirty="0">
                <a:solidFill>
                  <a:srgbClr val="FF0000"/>
                </a:solidFill>
              </a:rPr>
              <a:t> </a:t>
            </a:r>
            <a:r>
              <a:rPr lang="fr-FR" sz="8000" b="1" dirty="0">
                <a:solidFill>
                  <a:srgbClr val="800080"/>
                </a:solidFill>
              </a:rPr>
              <a:t>de l’Etat dans la régulation et le contrôle de l’offre de soins,</a:t>
            </a:r>
          </a:p>
          <a:p>
            <a:pPr algn="just">
              <a:lnSpc>
                <a:spcPct val="150000"/>
              </a:lnSpc>
              <a:defRPr/>
            </a:pPr>
            <a:r>
              <a:rPr lang="fr-FR" sz="8000" dirty="0"/>
              <a:t>Assurer une meilleure </a:t>
            </a:r>
            <a:r>
              <a:rPr lang="fr-FR" sz="9600" b="1" dirty="0"/>
              <a:t>complémentarité</a:t>
            </a:r>
            <a:r>
              <a:rPr lang="fr-FR" sz="8000" dirty="0"/>
              <a:t> entre les différentes composantes du système de l’offre de soins et entre les deux secteurs public et privé.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286000" y="58847"/>
            <a:ext cx="4572000" cy="4648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V- Régions sanitaire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un souci</a:t>
            </a:r>
            <a:r>
              <a:rPr lang="fr-FR" b="1" dirty="0" smtClean="0">
                <a:solidFill>
                  <a:srgbClr val="FF0000"/>
                </a:solidFill>
              </a:rPr>
              <a:t>, d’équité et de planification  </a:t>
            </a:r>
            <a:r>
              <a:rPr lang="fr-FR" dirty="0" smtClean="0"/>
              <a:t>il ya ce qu’on appelle un découpage régional:</a:t>
            </a:r>
          </a:p>
          <a:p>
            <a:r>
              <a:rPr lang="fr-FR" dirty="0" smtClean="0"/>
              <a:t>Régions sanitaires</a:t>
            </a:r>
          </a:p>
          <a:p>
            <a:r>
              <a:rPr lang="fr-FR" b="1" dirty="0" smtClean="0"/>
              <a:t>Est, ouest, centre, sud est, sud ouest  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Région sanitaire et district sanitaire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Ensemble des établissements de santé publics et privés dans </a:t>
            </a:r>
            <a:r>
              <a:rPr lang="fr-FR" b="1" dirty="0" smtClean="0">
                <a:solidFill>
                  <a:srgbClr val="006600"/>
                </a:solidFill>
              </a:rPr>
              <a:t>une région géographique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rgbClr val="006600"/>
                </a:solidFill>
              </a:rPr>
              <a:t>Wilaya</a:t>
            </a:r>
            <a:r>
              <a:rPr lang="fr-FR" dirty="0" smtClean="0"/>
              <a:t>: ensemble des </a:t>
            </a:r>
            <a:r>
              <a:rPr lang="fr-FR" b="1" dirty="0" smtClean="0"/>
              <a:t>districts sanitaires </a:t>
            </a:r>
            <a:r>
              <a:rPr lang="fr-FR" dirty="0" smtClean="0"/>
              <a:t>existants dans son territoire.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rgbClr val="006600"/>
                </a:solidFill>
              </a:rPr>
              <a:t>District </a:t>
            </a:r>
            <a:r>
              <a:rPr lang="fr-FR" dirty="0" smtClean="0"/>
              <a:t>sanitaire: ensemble des établissements publics et privés de proximité et d’au moins un </a:t>
            </a:r>
            <a:r>
              <a:rPr lang="fr-FR" b="1" dirty="0" smtClean="0"/>
              <a:t>établissement public de référence.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Etablissement public de référence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Au moins </a:t>
            </a:r>
            <a:r>
              <a:rPr lang="fr-FR" dirty="0" smtClean="0"/>
              <a:t>:  services</a:t>
            </a:r>
          </a:p>
          <a:p>
            <a:pPr>
              <a:buNone/>
            </a:pPr>
            <a:r>
              <a:rPr lang="fr-FR" smtClean="0"/>
              <a:t>   Médecine </a:t>
            </a:r>
            <a:r>
              <a:rPr lang="fr-FR" dirty="0" smtClean="0"/>
              <a:t>générale, chirurgie générale, pédiatrie, gynéco-obstétrique et plateau technique nécessaire à leur fonctionnement.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629</Words>
  <Application>Microsoft Office PowerPoint</Application>
  <PresentationFormat>Affichage à l'écran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DEPARTEMENT DE MEDECINE 2017-2018 ECONOMIE DE SANTE  </vt:lpstr>
      <vt:lpstr>I- INTRODUCTION</vt:lpstr>
      <vt:lpstr>II- Carte sanitaire: définition</vt:lpstr>
      <vt:lpstr>III- OBJECTIFS</vt:lpstr>
      <vt:lpstr>Diapositive 5</vt:lpstr>
      <vt:lpstr>IV- Avantages de la mise en place d’une carte sanitaire</vt:lpstr>
      <vt:lpstr>V- Régions sanitaire</vt:lpstr>
      <vt:lpstr>Région sanitaire et district sanitaire</vt:lpstr>
      <vt:lpstr>Etablissement public de référence</vt:lpstr>
      <vt:lpstr>Organisation sanitaire publique</vt:lpstr>
      <vt:lpstr>privé</vt:lpstr>
      <vt:lpstr>VI- perspectives</vt:lpstr>
      <vt:lpstr>VII- CONCLUSION</vt:lpstr>
      <vt:lpstr>Références bibliographiques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cherif</cp:lastModifiedBy>
  <cp:revision>26</cp:revision>
  <dcterms:created xsi:type="dcterms:W3CDTF">2015-05-26T21:30:28Z</dcterms:created>
  <dcterms:modified xsi:type="dcterms:W3CDTF">2017-12-03T11:12:18Z</dcterms:modified>
</cp:coreProperties>
</file>