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0"/>
  </p:notesMasterIdLst>
  <p:handoutMasterIdLst>
    <p:handoutMasterId r:id="rId81"/>
  </p:handoutMasterIdLst>
  <p:sldIdLst>
    <p:sldId id="256" r:id="rId2"/>
    <p:sldId id="376" r:id="rId3"/>
    <p:sldId id="374" r:id="rId4"/>
    <p:sldId id="358" r:id="rId5"/>
    <p:sldId id="480" r:id="rId6"/>
    <p:sldId id="481" r:id="rId7"/>
    <p:sldId id="482" r:id="rId8"/>
    <p:sldId id="483" r:id="rId9"/>
    <p:sldId id="484" r:id="rId10"/>
    <p:sldId id="485" r:id="rId11"/>
    <p:sldId id="486" r:id="rId12"/>
    <p:sldId id="487" r:id="rId13"/>
    <p:sldId id="488" r:id="rId14"/>
    <p:sldId id="489" r:id="rId15"/>
    <p:sldId id="326" r:id="rId16"/>
    <p:sldId id="353" r:id="rId17"/>
    <p:sldId id="354" r:id="rId18"/>
    <p:sldId id="355" r:id="rId19"/>
    <p:sldId id="472" r:id="rId20"/>
    <p:sldId id="473" r:id="rId21"/>
    <p:sldId id="474" r:id="rId22"/>
    <p:sldId id="475" r:id="rId23"/>
    <p:sldId id="476" r:id="rId24"/>
    <p:sldId id="477" r:id="rId25"/>
    <p:sldId id="331" r:id="rId26"/>
    <p:sldId id="332" r:id="rId27"/>
    <p:sldId id="377" r:id="rId28"/>
    <p:sldId id="462" r:id="rId29"/>
    <p:sldId id="379" r:id="rId30"/>
    <p:sldId id="380" r:id="rId31"/>
    <p:sldId id="362" r:id="rId32"/>
    <p:sldId id="381" r:id="rId33"/>
    <p:sldId id="368" r:id="rId34"/>
    <p:sldId id="369" r:id="rId35"/>
    <p:sldId id="382" r:id="rId36"/>
    <p:sldId id="401" r:id="rId37"/>
    <p:sldId id="402" r:id="rId38"/>
    <p:sldId id="403" r:id="rId39"/>
    <p:sldId id="434" r:id="rId40"/>
    <p:sldId id="435" r:id="rId41"/>
    <p:sldId id="404" r:id="rId42"/>
    <p:sldId id="383" r:id="rId43"/>
    <p:sldId id="384" r:id="rId44"/>
    <p:sldId id="447" r:id="rId45"/>
    <p:sldId id="448" r:id="rId46"/>
    <p:sldId id="449" r:id="rId47"/>
    <p:sldId id="450" r:id="rId48"/>
    <p:sldId id="451" r:id="rId49"/>
    <p:sldId id="452" r:id="rId50"/>
    <p:sldId id="453" r:id="rId51"/>
    <p:sldId id="454" r:id="rId52"/>
    <p:sldId id="455" r:id="rId53"/>
    <p:sldId id="456" r:id="rId54"/>
    <p:sldId id="386" r:id="rId55"/>
    <p:sldId id="387" r:id="rId56"/>
    <p:sldId id="388" r:id="rId57"/>
    <p:sldId id="389" r:id="rId58"/>
    <p:sldId id="390" r:id="rId59"/>
    <p:sldId id="391" r:id="rId60"/>
    <p:sldId id="457" r:id="rId61"/>
    <p:sldId id="458" r:id="rId62"/>
    <p:sldId id="392" r:id="rId63"/>
    <p:sldId id="393" r:id="rId64"/>
    <p:sldId id="459" r:id="rId65"/>
    <p:sldId id="394" r:id="rId66"/>
    <p:sldId id="395" r:id="rId67"/>
    <p:sldId id="396" r:id="rId68"/>
    <p:sldId id="397" r:id="rId69"/>
    <p:sldId id="398" r:id="rId70"/>
    <p:sldId id="399" r:id="rId71"/>
    <p:sldId id="400" r:id="rId72"/>
    <p:sldId id="357" r:id="rId73"/>
    <p:sldId id="460" r:id="rId74"/>
    <p:sldId id="461" r:id="rId75"/>
    <p:sldId id="323" r:id="rId76"/>
    <p:sldId id="352" r:id="rId77"/>
    <p:sldId id="321" r:id="rId78"/>
    <p:sldId id="479" r:id="rId7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66"/>
    <a:srgbClr val="FF6161"/>
    <a:srgbClr val="00FF00"/>
    <a:srgbClr val="003399"/>
    <a:srgbClr val="00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1" autoAdjust="0"/>
    <p:restoredTop sz="94660"/>
  </p:normalViewPr>
  <p:slideViewPr>
    <p:cSldViewPr>
      <p:cViewPr varScale="1">
        <p:scale>
          <a:sx n="81" d="100"/>
          <a:sy n="81"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FA111-868A-4863-82B3-BA33D4F189A8}" type="doc">
      <dgm:prSet loTypeId="urn:microsoft.com/office/officeart/2005/8/layout/hierarchy2" loCatId="hierarchy" qsTypeId="urn:microsoft.com/office/officeart/2005/8/quickstyle/3d7" qsCatId="3D" csTypeId="urn:microsoft.com/office/officeart/2005/8/colors/colorful5" csCatId="colorful" phldr="1"/>
      <dgm:spPr/>
      <dgm:t>
        <a:bodyPr/>
        <a:lstStyle/>
        <a:p>
          <a:endParaRPr lang="fr-FR"/>
        </a:p>
      </dgm:t>
    </dgm:pt>
    <dgm:pt modelId="{0E7EF43E-9EB0-4FC2-A73B-3AB7CDD44B3B}">
      <dgm:prSet phldrT="[Texte]" custT="1"/>
      <dgm:spPr/>
      <dgm:t>
        <a:bodyPr/>
        <a:lstStyle/>
        <a:p>
          <a:r>
            <a:rPr lang="fr-FR" sz="2000" b="1" dirty="0" smtClean="0"/>
            <a:t>Individu (médecin)</a:t>
          </a:r>
          <a:endParaRPr lang="fr-FR" sz="2000" b="1" dirty="0"/>
        </a:p>
      </dgm:t>
    </dgm:pt>
    <dgm:pt modelId="{9CF2AD79-9FCC-4E37-BCB2-B0CF38DC82FC}" type="parTrans" cxnId="{F7D3534F-B9DF-4CA0-8292-39C01BB91B4C}">
      <dgm:prSet/>
      <dgm:spPr/>
      <dgm:t>
        <a:bodyPr/>
        <a:lstStyle/>
        <a:p>
          <a:endParaRPr lang="fr-FR"/>
        </a:p>
      </dgm:t>
    </dgm:pt>
    <dgm:pt modelId="{4D607ED2-BE6D-45B6-A9B6-C0DA96FEB990}" type="sibTrans" cxnId="{F7D3534F-B9DF-4CA0-8292-39C01BB91B4C}">
      <dgm:prSet/>
      <dgm:spPr/>
      <dgm:t>
        <a:bodyPr/>
        <a:lstStyle/>
        <a:p>
          <a:endParaRPr lang="fr-FR"/>
        </a:p>
      </dgm:t>
    </dgm:pt>
    <dgm:pt modelId="{66B7B552-04BC-4884-A04A-45342A1AEF74}">
      <dgm:prSet phldrT="[Texte]" custT="1"/>
      <dgm:spPr/>
      <dgm:t>
        <a:bodyPr/>
        <a:lstStyle/>
        <a:p>
          <a:r>
            <a:rPr lang="fr-FR" sz="2000" b="1" dirty="0" smtClean="0"/>
            <a:t>Responsabilité ordinale</a:t>
          </a:r>
        </a:p>
        <a:p>
          <a:r>
            <a:rPr lang="fr-FR" sz="1500" dirty="0" smtClean="0"/>
            <a:t>vis-à-vis de ses pairs</a:t>
          </a:r>
          <a:endParaRPr lang="fr-FR" sz="1500" dirty="0"/>
        </a:p>
      </dgm:t>
    </dgm:pt>
    <dgm:pt modelId="{BE6610A3-2DA8-460C-8FDD-B996BD1E0331}" type="parTrans" cxnId="{DC4B1B78-DEE2-47F5-A276-02D3FECA4CAF}">
      <dgm:prSet/>
      <dgm:spPr/>
      <dgm:t>
        <a:bodyPr/>
        <a:lstStyle/>
        <a:p>
          <a:endParaRPr lang="fr-FR"/>
        </a:p>
      </dgm:t>
    </dgm:pt>
    <dgm:pt modelId="{CAA34886-B114-4303-9EBD-8DF5E7E6A31B}" type="sibTrans" cxnId="{DC4B1B78-DEE2-47F5-A276-02D3FECA4CAF}">
      <dgm:prSet/>
      <dgm:spPr/>
      <dgm:t>
        <a:bodyPr/>
        <a:lstStyle/>
        <a:p>
          <a:endParaRPr lang="fr-FR"/>
        </a:p>
      </dgm:t>
    </dgm:pt>
    <dgm:pt modelId="{5B68ADE4-7A63-4A81-AB90-E32A3EF7E669}">
      <dgm:prSet phldrT="[Texte]" custT="1"/>
      <dgm:spPr/>
      <dgm:t>
        <a:bodyPr/>
        <a:lstStyle/>
        <a:p>
          <a:r>
            <a:rPr lang="fr-FR" sz="2000" b="1" dirty="0" smtClean="0"/>
            <a:t>Hôpital public</a:t>
          </a:r>
          <a:endParaRPr lang="fr-FR" sz="2000" b="1" dirty="0"/>
        </a:p>
      </dgm:t>
    </dgm:pt>
    <dgm:pt modelId="{BF6813CE-C958-4C58-9E63-3F5154442FB3}" type="parTrans" cxnId="{B083BCDA-D1DE-498C-908E-40FC018D4C28}">
      <dgm:prSet/>
      <dgm:spPr/>
      <dgm:t>
        <a:bodyPr/>
        <a:lstStyle/>
        <a:p>
          <a:endParaRPr lang="fr-FR"/>
        </a:p>
      </dgm:t>
    </dgm:pt>
    <dgm:pt modelId="{F6CE11CB-9A8C-4E9B-BAA0-9EB96CEC5E2A}" type="sibTrans" cxnId="{B083BCDA-D1DE-498C-908E-40FC018D4C28}">
      <dgm:prSet/>
      <dgm:spPr/>
      <dgm:t>
        <a:bodyPr/>
        <a:lstStyle/>
        <a:p>
          <a:endParaRPr lang="fr-FR"/>
        </a:p>
      </dgm:t>
    </dgm:pt>
    <dgm:pt modelId="{C67474D5-EDC1-4A0E-9A75-CEF8DF6C017B}">
      <dgm:prSet phldrT="[Texte]" custT="1"/>
      <dgm:spPr/>
      <dgm:t>
        <a:bodyPr/>
        <a:lstStyle/>
        <a:p>
          <a:r>
            <a:rPr lang="fr-FR" sz="2000" b="1" dirty="0" smtClean="0"/>
            <a:t>Responsabilité administrative</a:t>
          </a:r>
        </a:p>
        <a:p>
          <a:r>
            <a:rPr lang="fr-FR" sz="1500" dirty="0" smtClean="0"/>
            <a:t>C’est l’hôpital en tant qu’administration qui est en cause</a:t>
          </a:r>
          <a:endParaRPr lang="fr-FR" sz="1500" dirty="0"/>
        </a:p>
      </dgm:t>
    </dgm:pt>
    <dgm:pt modelId="{8CFB5B22-76D8-4B07-BDF1-B859B85822BA}" type="parTrans" cxnId="{AF981850-F50D-4860-8D1B-D4BF96E65648}">
      <dgm:prSet/>
      <dgm:spPr/>
      <dgm:t>
        <a:bodyPr/>
        <a:lstStyle/>
        <a:p>
          <a:endParaRPr lang="fr-FR"/>
        </a:p>
      </dgm:t>
    </dgm:pt>
    <dgm:pt modelId="{9015CA17-049C-4FF1-8958-D61ECC0752D0}" type="sibTrans" cxnId="{AF981850-F50D-4860-8D1B-D4BF96E65648}">
      <dgm:prSet/>
      <dgm:spPr/>
      <dgm:t>
        <a:bodyPr/>
        <a:lstStyle/>
        <a:p>
          <a:endParaRPr lang="fr-FR"/>
        </a:p>
      </dgm:t>
    </dgm:pt>
    <dgm:pt modelId="{BC791FBD-4068-439F-8D65-5F9E4A85EFF9}">
      <dgm:prSet phldrT="[Texte]" custT="1"/>
      <dgm:spPr/>
      <dgm:t>
        <a:bodyPr/>
        <a:lstStyle/>
        <a:p>
          <a:r>
            <a:rPr lang="fr-FR" sz="2000" b="1" dirty="0" smtClean="0"/>
            <a:t>Responsabilité pénale                        </a:t>
          </a:r>
          <a:r>
            <a:rPr lang="fr-FR" sz="1500" dirty="0" smtClean="0"/>
            <a:t>vis-à-vis de la société</a:t>
          </a:r>
          <a:endParaRPr lang="fr-FR" sz="1500" dirty="0"/>
        </a:p>
      </dgm:t>
    </dgm:pt>
    <dgm:pt modelId="{754850B4-B3AD-445F-9EAC-DB21BE40B168}" type="parTrans" cxnId="{3DE45B66-64C0-45E8-BBFE-85A04E27A90F}">
      <dgm:prSet/>
      <dgm:spPr/>
      <dgm:t>
        <a:bodyPr/>
        <a:lstStyle/>
        <a:p>
          <a:endParaRPr lang="fr-FR"/>
        </a:p>
      </dgm:t>
    </dgm:pt>
    <dgm:pt modelId="{4D22EC84-BFF6-4876-9AEF-46CDDB5CB870}" type="sibTrans" cxnId="{3DE45B66-64C0-45E8-BBFE-85A04E27A90F}">
      <dgm:prSet/>
      <dgm:spPr/>
      <dgm:t>
        <a:bodyPr/>
        <a:lstStyle/>
        <a:p>
          <a:endParaRPr lang="fr-FR"/>
        </a:p>
      </dgm:t>
    </dgm:pt>
    <dgm:pt modelId="{EE660B52-9832-4860-818F-7DF1BDBD247B}">
      <dgm:prSet phldrT="[Texte]" custT="1"/>
      <dgm:spPr/>
      <dgm:t>
        <a:bodyPr/>
        <a:lstStyle/>
        <a:p>
          <a:pPr>
            <a:lnSpc>
              <a:spcPct val="90000"/>
            </a:lnSpc>
          </a:pPr>
          <a:r>
            <a:rPr lang="fr-FR" sz="2000" b="1" dirty="0" smtClean="0">
              <a:solidFill>
                <a:srgbClr val="C00000"/>
              </a:solidFill>
            </a:rPr>
            <a:t>Responsabilité civile  </a:t>
          </a:r>
        </a:p>
        <a:p>
          <a:pPr>
            <a:lnSpc>
              <a:spcPct val="100000"/>
            </a:lnSpc>
          </a:pPr>
          <a:r>
            <a:rPr lang="fr-FR" sz="1500" dirty="0" smtClean="0"/>
            <a:t>vis-à-vis du patient ou des  ayants droit</a:t>
          </a:r>
          <a:endParaRPr lang="fr-FR" sz="1500" dirty="0"/>
        </a:p>
      </dgm:t>
    </dgm:pt>
    <dgm:pt modelId="{A92CD22F-A409-42F2-9420-5F004930763C}" type="parTrans" cxnId="{764D9CAF-DA64-4823-B6CC-31C41601A2D8}">
      <dgm:prSet/>
      <dgm:spPr/>
      <dgm:t>
        <a:bodyPr/>
        <a:lstStyle/>
        <a:p>
          <a:endParaRPr lang="fr-FR"/>
        </a:p>
      </dgm:t>
    </dgm:pt>
    <dgm:pt modelId="{C2C32B5B-9EA0-4B76-AD1A-2D590041AF91}" type="sibTrans" cxnId="{764D9CAF-DA64-4823-B6CC-31C41601A2D8}">
      <dgm:prSet/>
      <dgm:spPr/>
      <dgm:t>
        <a:bodyPr/>
        <a:lstStyle/>
        <a:p>
          <a:endParaRPr lang="fr-FR"/>
        </a:p>
      </dgm:t>
    </dgm:pt>
    <dgm:pt modelId="{C6E32C79-5534-42D3-ADE8-02405BB5C144}">
      <dgm:prSet phldrT="[Texte]" custT="1"/>
      <dgm:spPr>
        <a:solidFill>
          <a:srgbClr val="92D050"/>
        </a:solidFill>
      </dgm:spPr>
      <dgm:t>
        <a:bodyPr/>
        <a:lstStyle/>
        <a:p>
          <a:r>
            <a:rPr lang="fr-FR" sz="1800" dirty="0" smtClean="0"/>
            <a:t>Si faute détachable du service, l’hôpital n’est plus en cause</a:t>
          </a:r>
          <a:endParaRPr lang="fr-FR" sz="1800" dirty="0"/>
        </a:p>
      </dgm:t>
    </dgm:pt>
    <dgm:pt modelId="{E8AD6011-2CC4-409E-AE4E-CD40D5204008}" type="sibTrans" cxnId="{B4B9534B-0910-44CD-B006-BDF07C9BE9D9}">
      <dgm:prSet/>
      <dgm:spPr/>
      <dgm:t>
        <a:bodyPr/>
        <a:lstStyle/>
        <a:p>
          <a:endParaRPr lang="fr-FR"/>
        </a:p>
      </dgm:t>
    </dgm:pt>
    <dgm:pt modelId="{0B832860-19A7-4C77-86D5-BA3523D950B3}" type="parTrans" cxnId="{B4B9534B-0910-44CD-B006-BDF07C9BE9D9}">
      <dgm:prSet/>
      <dgm:spPr/>
      <dgm:t>
        <a:bodyPr/>
        <a:lstStyle/>
        <a:p>
          <a:endParaRPr lang="fr-FR"/>
        </a:p>
      </dgm:t>
    </dgm:pt>
    <dgm:pt modelId="{865691D0-E272-4878-A27A-029150682A2B}" type="pres">
      <dgm:prSet presAssocID="{56DFA111-868A-4863-82B3-BA33D4F189A8}" presName="diagram" presStyleCnt="0">
        <dgm:presLayoutVars>
          <dgm:chPref val="1"/>
          <dgm:dir/>
          <dgm:animOne val="branch"/>
          <dgm:animLvl val="lvl"/>
          <dgm:resizeHandles val="exact"/>
        </dgm:presLayoutVars>
      </dgm:prSet>
      <dgm:spPr/>
      <dgm:t>
        <a:bodyPr/>
        <a:lstStyle/>
        <a:p>
          <a:endParaRPr lang="fr-FR"/>
        </a:p>
      </dgm:t>
    </dgm:pt>
    <dgm:pt modelId="{F4D9AA56-9902-4943-851D-4455BE013778}" type="pres">
      <dgm:prSet presAssocID="{0E7EF43E-9EB0-4FC2-A73B-3AB7CDD44B3B}" presName="root1" presStyleCnt="0"/>
      <dgm:spPr/>
      <dgm:t>
        <a:bodyPr/>
        <a:lstStyle/>
        <a:p>
          <a:endParaRPr lang="fr-FR"/>
        </a:p>
      </dgm:t>
    </dgm:pt>
    <dgm:pt modelId="{D380045D-5400-4A44-8F5B-B110EE0CC843}" type="pres">
      <dgm:prSet presAssocID="{0E7EF43E-9EB0-4FC2-A73B-3AB7CDD44B3B}" presName="LevelOneTextNode" presStyleLbl="node0" presStyleIdx="0" presStyleCnt="3">
        <dgm:presLayoutVars>
          <dgm:chPref val="3"/>
        </dgm:presLayoutVars>
      </dgm:prSet>
      <dgm:spPr/>
      <dgm:t>
        <a:bodyPr/>
        <a:lstStyle/>
        <a:p>
          <a:endParaRPr lang="fr-FR"/>
        </a:p>
      </dgm:t>
    </dgm:pt>
    <dgm:pt modelId="{86F0A218-AB33-4446-8BC9-8252E2BF39D8}" type="pres">
      <dgm:prSet presAssocID="{0E7EF43E-9EB0-4FC2-A73B-3AB7CDD44B3B}" presName="level2hierChild" presStyleCnt="0"/>
      <dgm:spPr/>
      <dgm:t>
        <a:bodyPr/>
        <a:lstStyle/>
        <a:p>
          <a:endParaRPr lang="fr-FR"/>
        </a:p>
      </dgm:t>
    </dgm:pt>
    <dgm:pt modelId="{8F65F450-2541-40B8-A16F-BD417F4AC589}" type="pres">
      <dgm:prSet presAssocID="{BE6610A3-2DA8-460C-8FDD-B996BD1E0331}" presName="conn2-1" presStyleLbl="parChTrans1D2" presStyleIdx="0" presStyleCnt="4"/>
      <dgm:spPr/>
      <dgm:t>
        <a:bodyPr/>
        <a:lstStyle/>
        <a:p>
          <a:endParaRPr lang="fr-FR"/>
        </a:p>
      </dgm:t>
    </dgm:pt>
    <dgm:pt modelId="{5C139247-87DB-4E64-A0E1-CF7C195609CA}" type="pres">
      <dgm:prSet presAssocID="{BE6610A3-2DA8-460C-8FDD-B996BD1E0331}" presName="connTx" presStyleLbl="parChTrans1D2" presStyleIdx="0" presStyleCnt="4"/>
      <dgm:spPr/>
      <dgm:t>
        <a:bodyPr/>
        <a:lstStyle/>
        <a:p>
          <a:endParaRPr lang="fr-FR"/>
        </a:p>
      </dgm:t>
    </dgm:pt>
    <dgm:pt modelId="{1027B5C3-DA90-42F9-9122-89E0B1742246}" type="pres">
      <dgm:prSet presAssocID="{66B7B552-04BC-4884-A04A-45342A1AEF74}" presName="root2" presStyleCnt="0"/>
      <dgm:spPr/>
      <dgm:t>
        <a:bodyPr/>
        <a:lstStyle/>
        <a:p>
          <a:endParaRPr lang="fr-FR"/>
        </a:p>
      </dgm:t>
    </dgm:pt>
    <dgm:pt modelId="{564073C6-EB93-4FDA-97A8-5B8F8848319A}" type="pres">
      <dgm:prSet presAssocID="{66B7B552-04BC-4884-A04A-45342A1AEF74}" presName="LevelTwoTextNode" presStyleLbl="node2" presStyleIdx="0" presStyleCnt="4">
        <dgm:presLayoutVars>
          <dgm:chPref val="3"/>
        </dgm:presLayoutVars>
      </dgm:prSet>
      <dgm:spPr/>
      <dgm:t>
        <a:bodyPr/>
        <a:lstStyle/>
        <a:p>
          <a:endParaRPr lang="fr-FR"/>
        </a:p>
      </dgm:t>
    </dgm:pt>
    <dgm:pt modelId="{2769E105-CB5E-4174-9BBE-8A9A2B65918D}" type="pres">
      <dgm:prSet presAssocID="{66B7B552-04BC-4884-A04A-45342A1AEF74}" presName="level3hierChild" presStyleCnt="0"/>
      <dgm:spPr/>
      <dgm:t>
        <a:bodyPr/>
        <a:lstStyle/>
        <a:p>
          <a:endParaRPr lang="fr-FR"/>
        </a:p>
      </dgm:t>
    </dgm:pt>
    <dgm:pt modelId="{2751B541-5C16-4D3A-974E-1A597A66CC4F}" type="pres">
      <dgm:prSet presAssocID="{754850B4-B3AD-445F-9EAC-DB21BE40B168}" presName="conn2-1" presStyleLbl="parChTrans1D2" presStyleIdx="1" presStyleCnt="4"/>
      <dgm:spPr/>
      <dgm:t>
        <a:bodyPr/>
        <a:lstStyle/>
        <a:p>
          <a:endParaRPr lang="fr-FR"/>
        </a:p>
      </dgm:t>
    </dgm:pt>
    <dgm:pt modelId="{D122610B-DBD0-4B60-97D4-A36F94F015AA}" type="pres">
      <dgm:prSet presAssocID="{754850B4-B3AD-445F-9EAC-DB21BE40B168}" presName="connTx" presStyleLbl="parChTrans1D2" presStyleIdx="1" presStyleCnt="4"/>
      <dgm:spPr/>
      <dgm:t>
        <a:bodyPr/>
        <a:lstStyle/>
        <a:p>
          <a:endParaRPr lang="fr-FR"/>
        </a:p>
      </dgm:t>
    </dgm:pt>
    <dgm:pt modelId="{AFE34D22-C308-4E74-9B6E-A374B3DDEB17}" type="pres">
      <dgm:prSet presAssocID="{BC791FBD-4068-439F-8D65-5F9E4A85EFF9}" presName="root2" presStyleCnt="0"/>
      <dgm:spPr/>
      <dgm:t>
        <a:bodyPr/>
        <a:lstStyle/>
        <a:p>
          <a:endParaRPr lang="fr-FR"/>
        </a:p>
      </dgm:t>
    </dgm:pt>
    <dgm:pt modelId="{0404DA69-247E-433A-9D91-2B07DC2764DC}" type="pres">
      <dgm:prSet presAssocID="{BC791FBD-4068-439F-8D65-5F9E4A85EFF9}" presName="LevelTwoTextNode" presStyleLbl="node2" presStyleIdx="1" presStyleCnt="4" custLinFactNeighborX="484" custLinFactNeighborY="-6657">
        <dgm:presLayoutVars>
          <dgm:chPref val="3"/>
        </dgm:presLayoutVars>
      </dgm:prSet>
      <dgm:spPr/>
      <dgm:t>
        <a:bodyPr/>
        <a:lstStyle/>
        <a:p>
          <a:endParaRPr lang="fr-FR"/>
        </a:p>
      </dgm:t>
    </dgm:pt>
    <dgm:pt modelId="{F9A83B44-8276-4E10-9807-E697916B91BB}" type="pres">
      <dgm:prSet presAssocID="{BC791FBD-4068-439F-8D65-5F9E4A85EFF9}" presName="level3hierChild" presStyleCnt="0"/>
      <dgm:spPr/>
      <dgm:t>
        <a:bodyPr/>
        <a:lstStyle/>
        <a:p>
          <a:endParaRPr lang="fr-FR"/>
        </a:p>
      </dgm:t>
    </dgm:pt>
    <dgm:pt modelId="{18201C5F-BD5F-4BBB-87CC-926692C07322}" type="pres">
      <dgm:prSet presAssocID="{A92CD22F-A409-42F2-9420-5F004930763C}" presName="conn2-1" presStyleLbl="parChTrans1D2" presStyleIdx="2" presStyleCnt="4"/>
      <dgm:spPr/>
      <dgm:t>
        <a:bodyPr/>
        <a:lstStyle/>
        <a:p>
          <a:endParaRPr lang="fr-FR"/>
        </a:p>
      </dgm:t>
    </dgm:pt>
    <dgm:pt modelId="{F90392B3-85DF-4512-893D-2F37C643A8E0}" type="pres">
      <dgm:prSet presAssocID="{A92CD22F-A409-42F2-9420-5F004930763C}" presName="connTx" presStyleLbl="parChTrans1D2" presStyleIdx="2" presStyleCnt="4"/>
      <dgm:spPr/>
      <dgm:t>
        <a:bodyPr/>
        <a:lstStyle/>
        <a:p>
          <a:endParaRPr lang="fr-FR"/>
        </a:p>
      </dgm:t>
    </dgm:pt>
    <dgm:pt modelId="{B227893F-1D50-4863-9716-543C20E55864}" type="pres">
      <dgm:prSet presAssocID="{EE660B52-9832-4860-818F-7DF1BDBD247B}" presName="root2" presStyleCnt="0"/>
      <dgm:spPr/>
      <dgm:t>
        <a:bodyPr/>
        <a:lstStyle/>
        <a:p>
          <a:endParaRPr lang="fr-FR"/>
        </a:p>
      </dgm:t>
    </dgm:pt>
    <dgm:pt modelId="{7C1673CE-45EF-4EAE-8AC3-14B6616A4787}" type="pres">
      <dgm:prSet presAssocID="{EE660B52-9832-4860-818F-7DF1BDBD247B}" presName="LevelTwoTextNode" presStyleLbl="node2" presStyleIdx="2" presStyleCnt="4" custLinFactNeighborX="484" custLinFactNeighborY="-16022">
        <dgm:presLayoutVars>
          <dgm:chPref val="3"/>
        </dgm:presLayoutVars>
      </dgm:prSet>
      <dgm:spPr/>
      <dgm:t>
        <a:bodyPr/>
        <a:lstStyle/>
        <a:p>
          <a:endParaRPr lang="fr-FR"/>
        </a:p>
      </dgm:t>
    </dgm:pt>
    <dgm:pt modelId="{A76CD54B-DB8F-4B95-ABE4-8B49F81DE623}" type="pres">
      <dgm:prSet presAssocID="{EE660B52-9832-4860-818F-7DF1BDBD247B}" presName="level3hierChild" presStyleCnt="0"/>
      <dgm:spPr/>
      <dgm:t>
        <a:bodyPr/>
        <a:lstStyle/>
        <a:p>
          <a:endParaRPr lang="fr-FR"/>
        </a:p>
      </dgm:t>
    </dgm:pt>
    <dgm:pt modelId="{A8E2F86F-D108-4087-90C5-F6CA79C241C2}" type="pres">
      <dgm:prSet presAssocID="{5B68ADE4-7A63-4A81-AB90-E32A3EF7E669}" presName="root1" presStyleCnt="0"/>
      <dgm:spPr/>
      <dgm:t>
        <a:bodyPr/>
        <a:lstStyle/>
        <a:p>
          <a:endParaRPr lang="fr-FR"/>
        </a:p>
      </dgm:t>
    </dgm:pt>
    <dgm:pt modelId="{23DE4D27-DD72-4CCF-8FFE-6830ABED1567}" type="pres">
      <dgm:prSet presAssocID="{5B68ADE4-7A63-4A81-AB90-E32A3EF7E669}" presName="LevelOneTextNode" presStyleLbl="node0" presStyleIdx="1" presStyleCnt="3" custLinFactY="15162" custLinFactNeighborX="5913" custLinFactNeighborY="100000">
        <dgm:presLayoutVars>
          <dgm:chPref val="3"/>
        </dgm:presLayoutVars>
      </dgm:prSet>
      <dgm:spPr/>
      <dgm:t>
        <a:bodyPr/>
        <a:lstStyle/>
        <a:p>
          <a:endParaRPr lang="fr-FR"/>
        </a:p>
      </dgm:t>
    </dgm:pt>
    <dgm:pt modelId="{E125E92A-53F2-423F-84E5-E76F4F39E4BE}" type="pres">
      <dgm:prSet presAssocID="{5B68ADE4-7A63-4A81-AB90-E32A3EF7E669}" presName="level2hierChild" presStyleCnt="0"/>
      <dgm:spPr/>
      <dgm:t>
        <a:bodyPr/>
        <a:lstStyle/>
        <a:p>
          <a:endParaRPr lang="fr-FR"/>
        </a:p>
      </dgm:t>
    </dgm:pt>
    <dgm:pt modelId="{A9D1F5FD-89A5-4683-8D14-CDE665A21C3C}" type="pres">
      <dgm:prSet presAssocID="{8CFB5B22-76D8-4B07-BDF1-B859B85822BA}" presName="conn2-1" presStyleLbl="parChTrans1D2" presStyleIdx="3" presStyleCnt="4"/>
      <dgm:spPr/>
      <dgm:t>
        <a:bodyPr/>
        <a:lstStyle/>
        <a:p>
          <a:endParaRPr lang="fr-FR"/>
        </a:p>
      </dgm:t>
    </dgm:pt>
    <dgm:pt modelId="{B94B2B39-F3C2-4CBA-9018-DBEBC6883FB1}" type="pres">
      <dgm:prSet presAssocID="{8CFB5B22-76D8-4B07-BDF1-B859B85822BA}" presName="connTx" presStyleLbl="parChTrans1D2" presStyleIdx="3" presStyleCnt="4"/>
      <dgm:spPr/>
      <dgm:t>
        <a:bodyPr/>
        <a:lstStyle/>
        <a:p>
          <a:endParaRPr lang="fr-FR"/>
        </a:p>
      </dgm:t>
    </dgm:pt>
    <dgm:pt modelId="{5856A577-ACC2-48E2-9EEB-6E8587E819CB}" type="pres">
      <dgm:prSet presAssocID="{C67474D5-EDC1-4A0E-9A75-CEF8DF6C017B}" presName="root2" presStyleCnt="0"/>
      <dgm:spPr/>
      <dgm:t>
        <a:bodyPr/>
        <a:lstStyle/>
        <a:p>
          <a:endParaRPr lang="fr-FR"/>
        </a:p>
      </dgm:t>
    </dgm:pt>
    <dgm:pt modelId="{6E452657-1654-402D-B685-4B517FEA177C}" type="pres">
      <dgm:prSet presAssocID="{C67474D5-EDC1-4A0E-9A75-CEF8DF6C017B}" presName="LevelTwoTextNode" presStyleLbl="node2" presStyleIdx="3" presStyleCnt="4" custLinFactY="20941" custLinFactNeighborX="1662" custLinFactNeighborY="100000">
        <dgm:presLayoutVars>
          <dgm:chPref val="3"/>
        </dgm:presLayoutVars>
      </dgm:prSet>
      <dgm:spPr/>
      <dgm:t>
        <a:bodyPr/>
        <a:lstStyle/>
        <a:p>
          <a:endParaRPr lang="fr-FR"/>
        </a:p>
      </dgm:t>
    </dgm:pt>
    <dgm:pt modelId="{64785B62-F0B0-47E0-A833-B8567F5DC089}" type="pres">
      <dgm:prSet presAssocID="{C67474D5-EDC1-4A0E-9A75-CEF8DF6C017B}" presName="level3hierChild" presStyleCnt="0"/>
      <dgm:spPr/>
      <dgm:t>
        <a:bodyPr/>
        <a:lstStyle/>
        <a:p>
          <a:endParaRPr lang="fr-FR"/>
        </a:p>
      </dgm:t>
    </dgm:pt>
    <dgm:pt modelId="{0F7C570F-1E24-4CE0-BEA1-91868229A0AB}" type="pres">
      <dgm:prSet presAssocID="{C6E32C79-5534-42D3-ADE8-02405BB5C144}" presName="root1" presStyleCnt="0"/>
      <dgm:spPr/>
      <dgm:t>
        <a:bodyPr/>
        <a:lstStyle/>
        <a:p>
          <a:endParaRPr lang="fr-FR"/>
        </a:p>
      </dgm:t>
    </dgm:pt>
    <dgm:pt modelId="{F983CAA8-58D1-4B68-9A62-8C6F4B374882}" type="pres">
      <dgm:prSet presAssocID="{C6E32C79-5534-42D3-ADE8-02405BB5C144}" presName="LevelOneTextNode" presStyleLbl="node0" presStyleIdx="2" presStyleCnt="3" custLinFactX="41662" custLinFactY="-13569" custLinFactNeighborX="100000" custLinFactNeighborY="-100000">
        <dgm:presLayoutVars>
          <dgm:chPref val="3"/>
        </dgm:presLayoutVars>
      </dgm:prSet>
      <dgm:spPr/>
      <dgm:t>
        <a:bodyPr/>
        <a:lstStyle/>
        <a:p>
          <a:endParaRPr lang="fr-FR"/>
        </a:p>
      </dgm:t>
    </dgm:pt>
    <dgm:pt modelId="{670D7176-9118-423F-9D8C-4406818DE2B1}" type="pres">
      <dgm:prSet presAssocID="{C6E32C79-5534-42D3-ADE8-02405BB5C144}" presName="level2hierChild" presStyleCnt="0"/>
      <dgm:spPr/>
      <dgm:t>
        <a:bodyPr/>
        <a:lstStyle/>
        <a:p>
          <a:endParaRPr lang="fr-FR"/>
        </a:p>
      </dgm:t>
    </dgm:pt>
  </dgm:ptLst>
  <dgm:cxnLst>
    <dgm:cxn modelId="{313318F0-44F6-4FD7-B726-6FD6E1F6DA83}" type="presOf" srcId="{8CFB5B22-76D8-4B07-BDF1-B859B85822BA}" destId="{B94B2B39-F3C2-4CBA-9018-DBEBC6883FB1}" srcOrd="1" destOrd="0" presId="urn:microsoft.com/office/officeart/2005/8/layout/hierarchy2"/>
    <dgm:cxn modelId="{586018AE-AC60-4FE8-8FF1-484F11042EB8}" type="presOf" srcId="{8CFB5B22-76D8-4B07-BDF1-B859B85822BA}" destId="{A9D1F5FD-89A5-4683-8D14-CDE665A21C3C}" srcOrd="0" destOrd="0" presId="urn:microsoft.com/office/officeart/2005/8/layout/hierarchy2"/>
    <dgm:cxn modelId="{DC4B1B78-DEE2-47F5-A276-02D3FECA4CAF}" srcId="{0E7EF43E-9EB0-4FC2-A73B-3AB7CDD44B3B}" destId="{66B7B552-04BC-4884-A04A-45342A1AEF74}" srcOrd="0" destOrd="0" parTransId="{BE6610A3-2DA8-460C-8FDD-B996BD1E0331}" sibTransId="{CAA34886-B114-4303-9EBD-8DF5E7E6A31B}"/>
    <dgm:cxn modelId="{0D4BD0CF-8858-4AFB-BDFE-208EEDCA9EB8}" type="presOf" srcId="{C6E32C79-5534-42D3-ADE8-02405BB5C144}" destId="{F983CAA8-58D1-4B68-9A62-8C6F4B374882}" srcOrd="0" destOrd="0" presId="urn:microsoft.com/office/officeart/2005/8/layout/hierarchy2"/>
    <dgm:cxn modelId="{5D169C02-D375-4160-A229-AE05C3C2EDCB}" type="presOf" srcId="{BC791FBD-4068-439F-8D65-5F9E4A85EFF9}" destId="{0404DA69-247E-433A-9D91-2B07DC2764DC}" srcOrd="0" destOrd="0" presId="urn:microsoft.com/office/officeart/2005/8/layout/hierarchy2"/>
    <dgm:cxn modelId="{4A7B448E-AB8D-4531-8108-65B6494063B9}" type="presOf" srcId="{0E7EF43E-9EB0-4FC2-A73B-3AB7CDD44B3B}" destId="{D380045D-5400-4A44-8F5B-B110EE0CC843}" srcOrd="0" destOrd="0" presId="urn:microsoft.com/office/officeart/2005/8/layout/hierarchy2"/>
    <dgm:cxn modelId="{F7ED7AD5-5929-4F55-AD4F-2B09FE31B906}" type="presOf" srcId="{A92CD22F-A409-42F2-9420-5F004930763C}" destId="{18201C5F-BD5F-4BBB-87CC-926692C07322}" srcOrd="0" destOrd="0" presId="urn:microsoft.com/office/officeart/2005/8/layout/hierarchy2"/>
    <dgm:cxn modelId="{B4B9534B-0910-44CD-B006-BDF07C9BE9D9}" srcId="{56DFA111-868A-4863-82B3-BA33D4F189A8}" destId="{C6E32C79-5534-42D3-ADE8-02405BB5C144}" srcOrd="2" destOrd="0" parTransId="{0B832860-19A7-4C77-86D5-BA3523D950B3}" sibTransId="{E8AD6011-2CC4-409E-AE4E-CD40D5204008}"/>
    <dgm:cxn modelId="{A643D3FB-5023-442A-9222-1658AA4C7F9B}" type="presOf" srcId="{5B68ADE4-7A63-4A81-AB90-E32A3EF7E669}" destId="{23DE4D27-DD72-4CCF-8FFE-6830ABED1567}" srcOrd="0" destOrd="0" presId="urn:microsoft.com/office/officeart/2005/8/layout/hierarchy2"/>
    <dgm:cxn modelId="{F7D3534F-B9DF-4CA0-8292-39C01BB91B4C}" srcId="{56DFA111-868A-4863-82B3-BA33D4F189A8}" destId="{0E7EF43E-9EB0-4FC2-A73B-3AB7CDD44B3B}" srcOrd="0" destOrd="0" parTransId="{9CF2AD79-9FCC-4E37-BCB2-B0CF38DC82FC}" sibTransId="{4D607ED2-BE6D-45B6-A9B6-C0DA96FEB990}"/>
    <dgm:cxn modelId="{3DE45B66-64C0-45E8-BBFE-85A04E27A90F}" srcId="{0E7EF43E-9EB0-4FC2-A73B-3AB7CDD44B3B}" destId="{BC791FBD-4068-439F-8D65-5F9E4A85EFF9}" srcOrd="1" destOrd="0" parTransId="{754850B4-B3AD-445F-9EAC-DB21BE40B168}" sibTransId="{4D22EC84-BFF6-4876-9AEF-46CDDB5CB870}"/>
    <dgm:cxn modelId="{5768B4ED-D8D7-4E3E-8CEA-34DE8997DD4B}" type="presOf" srcId="{EE660B52-9832-4860-818F-7DF1BDBD247B}" destId="{7C1673CE-45EF-4EAE-8AC3-14B6616A4787}" srcOrd="0" destOrd="0" presId="urn:microsoft.com/office/officeart/2005/8/layout/hierarchy2"/>
    <dgm:cxn modelId="{80EDF83C-7C74-4AED-8198-264489E86A14}" type="presOf" srcId="{56DFA111-868A-4863-82B3-BA33D4F189A8}" destId="{865691D0-E272-4878-A27A-029150682A2B}" srcOrd="0" destOrd="0" presId="urn:microsoft.com/office/officeart/2005/8/layout/hierarchy2"/>
    <dgm:cxn modelId="{AF981850-F50D-4860-8D1B-D4BF96E65648}" srcId="{5B68ADE4-7A63-4A81-AB90-E32A3EF7E669}" destId="{C67474D5-EDC1-4A0E-9A75-CEF8DF6C017B}" srcOrd="0" destOrd="0" parTransId="{8CFB5B22-76D8-4B07-BDF1-B859B85822BA}" sibTransId="{9015CA17-049C-4FF1-8958-D61ECC0752D0}"/>
    <dgm:cxn modelId="{D8064E5D-B081-4F68-8CA0-C57345E49A07}" type="presOf" srcId="{BE6610A3-2DA8-460C-8FDD-B996BD1E0331}" destId="{5C139247-87DB-4E64-A0E1-CF7C195609CA}" srcOrd="1" destOrd="0" presId="urn:microsoft.com/office/officeart/2005/8/layout/hierarchy2"/>
    <dgm:cxn modelId="{8CD2BCC4-3B69-4477-961D-B5E036366518}" type="presOf" srcId="{754850B4-B3AD-445F-9EAC-DB21BE40B168}" destId="{D122610B-DBD0-4B60-97D4-A36F94F015AA}" srcOrd="1" destOrd="0" presId="urn:microsoft.com/office/officeart/2005/8/layout/hierarchy2"/>
    <dgm:cxn modelId="{764D9CAF-DA64-4823-B6CC-31C41601A2D8}" srcId="{0E7EF43E-9EB0-4FC2-A73B-3AB7CDD44B3B}" destId="{EE660B52-9832-4860-818F-7DF1BDBD247B}" srcOrd="2" destOrd="0" parTransId="{A92CD22F-A409-42F2-9420-5F004930763C}" sibTransId="{C2C32B5B-9EA0-4B76-AD1A-2D590041AF91}"/>
    <dgm:cxn modelId="{9A3E5AD9-786C-4773-A6CC-D5B209F699B8}" type="presOf" srcId="{C67474D5-EDC1-4A0E-9A75-CEF8DF6C017B}" destId="{6E452657-1654-402D-B685-4B517FEA177C}" srcOrd="0" destOrd="0" presId="urn:microsoft.com/office/officeart/2005/8/layout/hierarchy2"/>
    <dgm:cxn modelId="{9CD90FB7-CAEC-4AC1-91D6-7FF480EE86E4}" type="presOf" srcId="{BE6610A3-2DA8-460C-8FDD-B996BD1E0331}" destId="{8F65F450-2541-40B8-A16F-BD417F4AC589}" srcOrd="0" destOrd="0" presId="urn:microsoft.com/office/officeart/2005/8/layout/hierarchy2"/>
    <dgm:cxn modelId="{FE96F123-1EA4-4A97-BF77-5E670CD747CA}" type="presOf" srcId="{66B7B552-04BC-4884-A04A-45342A1AEF74}" destId="{564073C6-EB93-4FDA-97A8-5B8F8848319A}" srcOrd="0" destOrd="0" presId="urn:microsoft.com/office/officeart/2005/8/layout/hierarchy2"/>
    <dgm:cxn modelId="{C8B48447-3AE5-4B6D-9E55-B0F8A39C283D}" type="presOf" srcId="{A92CD22F-A409-42F2-9420-5F004930763C}" destId="{F90392B3-85DF-4512-893D-2F37C643A8E0}" srcOrd="1" destOrd="0" presId="urn:microsoft.com/office/officeart/2005/8/layout/hierarchy2"/>
    <dgm:cxn modelId="{B083BCDA-D1DE-498C-908E-40FC018D4C28}" srcId="{56DFA111-868A-4863-82B3-BA33D4F189A8}" destId="{5B68ADE4-7A63-4A81-AB90-E32A3EF7E669}" srcOrd="1" destOrd="0" parTransId="{BF6813CE-C958-4C58-9E63-3F5154442FB3}" sibTransId="{F6CE11CB-9A8C-4E9B-BAA0-9EB96CEC5E2A}"/>
    <dgm:cxn modelId="{D55688CD-BFD2-470F-8E95-B48254B4AAF2}" type="presOf" srcId="{754850B4-B3AD-445F-9EAC-DB21BE40B168}" destId="{2751B541-5C16-4D3A-974E-1A597A66CC4F}" srcOrd="0" destOrd="0" presId="urn:microsoft.com/office/officeart/2005/8/layout/hierarchy2"/>
    <dgm:cxn modelId="{71388ED6-486E-472A-B187-54AD140DF9A1}" type="presParOf" srcId="{865691D0-E272-4878-A27A-029150682A2B}" destId="{F4D9AA56-9902-4943-851D-4455BE013778}" srcOrd="0" destOrd="0" presId="urn:microsoft.com/office/officeart/2005/8/layout/hierarchy2"/>
    <dgm:cxn modelId="{A4404084-B424-42FE-987E-62678F859D1A}" type="presParOf" srcId="{F4D9AA56-9902-4943-851D-4455BE013778}" destId="{D380045D-5400-4A44-8F5B-B110EE0CC843}" srcOrd="0" destOrd="0" presId="urn:microsoft.com/office/officeart/2005/8/layout/hierarchy2"/>
    <dgm:cxn modelId="{2A625F72-9B94-4AAD-96AC-B558FA4C30C9}" type="presParOf" srcId="{F4D9AA56-9902-4943-851D-4455BE013778}" destId="{86F0A218-AB33-4446-8BC9-8252E2BF39D8}" srcOrd="1" destOrd="0" presId="urn:microsoft.com/office/officeart/2005/8/layout/hierarchy2"/>
    <dgm:cxn modelId="{5C16BBD9-1F82-499B-B316-9D8440326753}" type="presParOf" srcId="{86F0A218-AB33-4446-8BC9-8252E2BF39D8}" destId="{8F65F450-2541-40B8-A16F-BD417F4AC589}" srcOrd="0" destOrd="0" presId="urn:microsoft.com/office/officeart/2005/8/layout/hierarchy2"/>
    <dgm:cxn modelId="{76325FBB-3B4A-40C8-9FF2-682BE10115A5}" type="presParOf" srcId="{8F65F450-2541-40B8-A16F-BD417F4AC589}" destId="{5C139247-87DB-4E64-A0E1-CF7C195609CA}" srcOrd="0" destOrd="0" presId="urn:microsoft.com/office/officeart/2005/8/layout/hierarchy2"/>
    <dgm:cxn modelId="{2BE8C63B-5F58-4D5B-A160-E984E79FBD9E}" type="presParOf" srcId="{86F0A218-AB33-4446-8BC9-8252E2BF39D8}" destId="{1027B5C3-DA90-42F9-9122-89E0B1742246}" srcOrd="1" destOrd="0" presId="urn:microsoft.com/office/officeart/2005/8/layout/hierarchy2"/>
    <dgm:cxn modelId="{4D2D0301-88E7-423E-BD28-7C63A33C3661}" type="presParOf" srcId="{1027B5C3-DA90-42F9-9122-89E0B1742246}" destId="{564073C6-EB93-4FDA-97A8-5B8F8848319A}" srcOrd="0" destOrd="0" presId="urn:microsoft.com/office/officeart/2005/8/layout/hierarchy2"/>
    <dgm:cxn modelId="{CF0414AB-7F78-4151-AE93-BD0E1ACEB12E}" type="presParOf" srcId="{1027B5C3-DA90-42F9-9122-89E0B1742246}" destId="{2769E105-CB5E-4174-9BBE-8A9A2B65918D}" srcOrd="1" destOrd="0" presId="urn:microsoft.com/office/officeart/2005/8/layout/hierarchy2"/>
    <dgm:cxn modelId="{1BC2E5D4-C233-47AE-ABE8-B8B8843635F7}" type="presParOf" srcId="{86F0A218-AB33-4446-8BC9-8252E2BF39D8}" destId="{2751B541-5C16-4D3A-974E-1A597A66CC4F}" srcOrd="2" destOrd="0" presId="urn:microsoft.com/office/officeart/2005/8/layout/hierarchy2"/>
    <dgm:cxn modelId="{3D74A84A-AA37-4295-A7D9-E1B47338D6A2}" type="presParOf" srcId="{2751B541-5C16-4D3A-974E-1A597A66CC4F}" destId="{D122610B-DBD0-4B60-97D4-A36F94F015AA}" srcOrd="0" destOrd="0" presId="urn:microsoft.com/office/officeart/2005/8/layout/hierarchy2"/>
    <dgm:cxn modelId="{92DCB35C-2EFD-4C9E-AE6B-76872257B12D}" type="presParOf" srcId="{86F0A218-AB33-4446-8BC9-8252E2BF39D8}" destId="{AFE34D22-C308-4E74-9B6E-A374B3DDEB17}" srcOrd="3" destOrd="0" presId="urn:microsoft.com/office/officeart/2005/8/layout/hierarchy2"/>
    <dgm:cxn modelId="{7509F105-FBA3-46C2-8753-F9E663EF6A60}" type="presParOf" srcId="{AFE34D22-C308-4E74-9B6E-A374B3DDEB17}" destId="{0404DA69-247E-433A-9D91-2B07DC2764DC}" srcOrd="0" destOrd="0" presId="urn:microsoft.com/office/officeart/2005/8/layout/hierarchy2"/>
    <dgm:cxn modelId="{443E53F8-C038-4A7E-996C-C68FF4FAFAED}" type="presParOf" srcId="{AFE34D22-C308-4E74-9B6E-A374B3DDEB17}" destId="{F9A83B44-8276-4E10-9807-E697916B91BB}" srcOrd="1" destOrd="0" presId="urn:microsoft.com/office/officeart/2005/8/layout/hierarchy2"/>
    <dgm:cxn modelId="{1DCA5921-6E94-4E89-85A4-58BA2A4B46D3}" type="presParOf" srcId="{86F0A218-AB33-4446-8BC9-8252E2BF39D8}" destId="{18201C5F-BD5F-4BBB-87CC-926692C07322}" srcOrd="4" destOrd="0" presId="urn:microsoft.com/office/officeart/2005/8/layout/hierarchy2"/>
    <dgm:cxn modelId="{8E0309CF-109F-4A40-AB5F-C83E0CFB7045}" type="presParOf" srcId="{18201C5F-BD5F-4BBB-87CC-926692C07322}" destId="{F90392B3-85DF-4512-893D-2F37C643A8E0}" srcOrd="0" destOrd="0" presId="urn:microsoft.com/office/officeart/2005/8/layout/hierarchy2"/>
    <dgm:cxn modelId="{ED8A1015-1248-4BA8-BFD4-E3078AD63A85}" type="presParOf" srcId="{86F0A218-AB33-4446-8BC9-8252E2BF39D8}" destId="{B227893F-1D50-4863-9716-543C20E55864}" srcOrd="5" destOrd="0" presId="urn:microsoft.com/office/officeart/2005/8/layout/hierarchy2"/>
    <dgm:cxn modelId="{ADE40048-B321-46AE-99A0-237046B50099}" type="presParOf" srcId="{B227893F-1D50-4863-9716-543C20E55864}" destId="{7C1673CE-45EF-4EAE-8AC3-14B6616A4787}" srcOrd="0" destOrd="0" presId="urn:microsoft.com/office/officeart/2005/8/layout/hierarchy2"/>
    <dgm:cxn modelId="{F36B5330-E520-4DD4-8C05-70310AA2882B}" type="presParOf" srcId="{B227893F-1D50-4863-9716-543C20E55864}" destId="{A76CD54B-DB8F-4B95-ABE4-8B49F81DE623}" srcOrd="1" destOrd="0" presId="urn:microsoft.com/office/officeart/2005/8/layout/hierarchy2"/>
    <dgm:cxn modelId="{E8596D42-9A39-402C-BDAF-B279EAADDAD3}" type="presParOf" srcId="{865691D0-E272-4878-A27A-029150682A2B}" destId="{A8E2F86F-D108-4087-90C5-F6CA79C241C2}" srcOrd="1" destOrd="0" presId="urn:microsoft.com/office/officeart/2005/8/layout/hierarchy2"/>
    <dgm:cxn modelId="{0BF2DEFD-92D7-4BFC-B13A-F9ABDEA63ADF}" type="presParOf" srcId="{A8E2F86F-D108-4087-90C5-F6CA79C241C2}" destId="{23DE4D27-DD72-4CCF-8FFE-6830ABED1567}" srcOrd="0" destOrd="0" presId="urn:microsoft.com/office/officeart/2005/8/layout/hierarchy2"/>
    <dgm:cxn modelId="{FFDA4204-3FB1-4377-987D-D9F72F7DCE66}" type="presParOf" srcId="{A8E2F86F-D108-4087-90C5-F6CA79C241C2}" destId="{E125E92A-53F2-423F-84E5-E76F4F39E4BE}" srcOrd="1" destOrd="0" presId="urn:microsoft.com/office/officeart/2005/8/layout/hierarchy2"/>
    <dgm:cxn modelId="{40A53E3D-918E-407C-829B-70B2CABC6DCA}" type="presParOf" srcId="{E125E92A-53F2-423F-84E5-E76F4F39E4BE}" destId="{A9D1F5FD-89A5-4683-8D14-CDE665A21C3C}" srcOrd="0" destOrd="0" presId="urn:microsoft.com/office/officeart/2005/8/layout/hierarchy2"/>
    <dgm:cxn modelId="{D05522DB-8D6B-4EA5-BCFC-C30643D6258E}" type="presParOf" srcId="{A9D1F5FD-89A5-4683-8D14-CDE665A21C3C}" destId="{B94B2B39-F3C2-4CBA-9018-DBEBC6883FB1}" srcOrd="0" destOrd="0" presId="urn:microsoft.com/office/officeart/2005/8/layout/hierarchy2"/>
    <dgm:cxn modelId="{62C1E5B7-ED29-4C4B-B394-968EA1625A5F}" type="presParOf" srcId="{E125E92A-53F2-423F-84E5-E76F4F39E4BE}" destId="{5856A577-ACC2-48E2-9EEB-6E8587E819CB}" srcOrd="1" destOrd="0" presId="urn:microsoft.com/office/officeart/2005/8/layout/hierarchy2"/>
    <dgm:cxn modelId="{E3972A54-F0FE-4CA7-8410-31214D17084A}" type="presParOf" srcId="{5856A577-ACC2-48E2-9EEB-6E8587E819CB}" destId="{6E452657-1654-402D-B685-4B517FEA177C}" srcOrd="0" destOrd="0" presId="urn:microsoft.com/office/officeart/2005/8/layout/hierarchy2"/>
    <dgm:cxn modelId="{6B7632DC-175F-4E5B-A3ED-D31553A12738}" type="presParOf" srcId="{5856A577-ACC2-48E2-9EEB-6E8587E819CB}" destId="{64785B62-F0B0-47E0-A833-B8567F5DC089}" srcOrd="1" destOrd="0" presId="urn:microsoft.com/office/officeart/2005/8/layout/hierarchy2"/>
    <dgm:cxn modelId="{60F47CB5-53E2-4797-B754-CBFE5E50CB38}" type="presParOf" srcId="{865691D0-E272-4878-A27A-029150682A2B}" destId="{0F7C570F-1E24-4CE0-BEA1-91868229A0AB}" srcOrd="2" destOrd="0" presId="urn:microsoft.com/office/officeart/2005/8/layout/hierarchy2"/>
    <dgm:cxn modelId="{EE3989B9-FC77-493A-811E-FF2DE10E7C69}" type="presParOf" srcId="{0F7C570F-1E24-4CE0-BEA1-91868229A0AB}" destId="{F983CAA8-58D1-4B68-9A62-8C6F4B374882}" srcOrd="0" destOrd="0" presId="urn:microsoft.com/office/officeart/2005/8/layout/hierarchy2"/>
    <dgm:cxn modelId="{1DAB1624-8D9D-47BB-B3ED-465FC9F0D94A}" type="presParOf" srcId="{0F7C570F-1E24-4CE0-BEA1-91868229A0AB}" destId="{670D7176-9118-423F-9D8C-4406818DE2B1}"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920E34-B787-40D1-A361-4F80412A5BEC}"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fr-F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fr-FR"/>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fr-F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FF28950-F30A-4471-BD79-EBEEC3911459}"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93D04-4D98-49D9-AED5-F37958D8A85D}" type="slidenum">
              <a:rPr lang="fr-FR"/>
              <a:pPr/>
              <a:t>5</a:t>
            </a:fld>
            <a:endParaRPr lang="fr-F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DD38511-EE57-49C3-86A6-1E4886DCF2FC}"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0AAE9-2277-43AC-B562-471E9332C640}" type="slidenum">
              <a:rPr lang="fr-FR"/>
              <a:pPr/>
              <a:t>6</a:t>
            </a:fld>
            <a:endParaRPr lang="fr-F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85350-8F92-4446-82AE-254AE288C36C}" type="slidenum">
              <a:rPr lang="fr-FR"/>
              <a:pPr/>
              <a:t>7</a:t>
            </a:fld>
            <a:endParaRPr lang="fr-F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AA94A0-C90C-42A3-8D0F-6FEA3E0DD6ED}" type="slidenum">
              <a:rPr lang="fr-FR"/>
              <a:pPr/>
              <a:t>9</a:t>
            </a:fld>
            <a:endParaRPr lang="fr-F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49EE5-A693-4594-A395-2BF4017C3F8B}" type="slidenum">
              <a:rPr lang="fr-FR"/>
              <a:pPr/>
              <a:t>10</a:t>
            </a:fld>
            <a:endParaRPr lang="fr-F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512AA-33CD-4E49-B3DD-82FC794C711A}" type="slidenum">
              <a:rPr lang="fr-FR"/>
              <a:pPr/>
              <a:t>11</a:t>
            </a:fld>
            <a:endParaRPr lang="fr-F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2575F-90B5-41EC-B182-48E6ED639523}" type="slidenum">
              <a:rPr lang="fr-FR"/>
              <a:pPr/>
              <a:t>12</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7B109-8948-457A-8392-E5DCBF00AB4B}" type="slidenum">
              <a:rPr lang="fr-FR"/>
              <a:pPr/>
              <a:t>13</a:t>
            </a:fld>
            <a:endParaRPr lang="fr-F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A2666-E79A-4C5D-A3BD-7D41C8664BE0}" type="slidenum">
              <a:rPr lang="fr-FR"/>
              <a:pPr/>
              <a:t>14</a:t>
            </a:fld>
            <a:endParaRPr lang="fr-FR"/>
          </a:p>
        </p:txBody>
      </p:sp>
      <p:sp>
        <p:nvSpPr>
          <p:cNvPr id="35842"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5122" name="Group 2"/>
          <p:cNvGrpSpPr>
            <a:grpSpLocks/>
          </p:cNvGrpSpPr>
          <p:nvPr/>
        </p:nvGrpSpPr>
        <p:grpSpPr bwMode="auto">
          <a:xfrm>
            <a:off x="3800475" y="1789113"/>
            <a:ext cx="5340350" cy="5056187"/>
            <a:chOff x="2394" y="1127"/>
            <a:chExt cx="3364" cy="3185"/>
          </a:xfrm>
        </p:grpSpPr>
        <p:sp>
          <p:nvSpPr>
            <p:cNvPr id="5123"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24"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5125"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26"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27"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28"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29"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30"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31"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32"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33"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34"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fr-FR"/>
            </a:p>
          </p:txBody>
        </p:sp>
        <p:sp>
          <p:nvSpPr>
            <p:cNvPr id="5135"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5136"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37"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38"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39"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0"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1"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2"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3"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5144"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5"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6"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47"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fr-FR"/>
            </a:p>
          </p:txBody>
        </p:sp>
        <p:sp>
          <p:nvSpPr>
            <p:cNvPr id="5148"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5149"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fr-FR"/>
            </a:p>
          </p:txBody>
        </p:sp>
        <p:sp>
          <p:nvSpPr>
            <p:cNvPr id="5150"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51"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5152"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fr-FR"/>
            </a:p>
          </p:txBody>
        </p:sp>
        <p:sp>
          <p:nvSpPr>
            <p:cNvPr id="5153"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5154"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5155"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fr-FR"/>
            </a:p>
          </p:txBody>
        </p:sp>
        <p:sp>
          <p:nvSpPr>
            <p:cNvPr id="5156"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grpSp>
      <p:sp>
        <p:nvSpPr>
          <p:cNvPr id="5157" name="Rectangle 37"/>
          <p:cNvSpPr>
            <a:spLocks noGrp="1" noChangeArrowheads="1"/>
          </p:cNvSpPr>
          <p:nvPr>
            <p:ph type="dt" sz="half" idx="2"/>
          </p:nvPr>
        </p:nvSpPr>
        <p:spPr/>
        <p:txBody>
          <a:bodyPr/>
          <a:lstStyle>
            <a:lvl1pPr>
              <a:defRPr/>
            </a:lvl1pPr>
          </a:lstStyle>
          <a:p>
            <a:endParaRPr lang="fr-FR"/>
          </a:p>
        </p:txBody>
      </p:sp>
      <p:sp>
        <p:nvSpPr>
          <p:cNvPr id="5158" name="Rectangle 38"/>
          <p:cNvSpPr>
            <a:spLocks noGrp="1" noChangeArrowheads="1"/>
          </p:cNvSpPr>
          <p:nvPr>
            <p:ph type="ftr" sz="quarter" idx="3"/>
          </p:nvPr>
        </p:nvSpPr>
        <p:spPr>
          <a:xfrm>
            <a:off x="6156325" y="6524625"/>
            <a:ext cx="2987675" cy="333375"/>
          </a:xfrm>
        </p:spPr>
        <p:txBody>
          <a:bodyPr/>
          <a:lstStyle>
            <a:lvl1pPr>
              <a:defRPr/>
            </a:lvl1pPr>
          </a:lstStyle>
          <a:p>
            <a:r>
              <a:rPr lang="fr-FR"/>
              <a:t>Mary-Hélène BERNARD Mai 2003</a:t>
            </a:r>
          </a:p>
        </p:txBody>
      </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fr-FR"/>
              <a:t>Cliquez pour modifier le style du titre</a:t>
            </a:r>
          </a:p>
        </p:txBody>
      </p:sp>
      <p:sp>
        <p:nvSpPr>
          <p:cNvPr id="5161" name="Rectangle 41"/>
          <p:cNvSpPr>
            <a:spLocks noGrp="1" noChangeArrowheads="1"/>
          </p:cNvSpPr>
          <p:nvPr>
            <p:ph type="sldNum" sz="quarter" idx="4"/>
          </p:nvPr>
        </p:nvSpPr>
        <p:spPr/>
        <p:txBody>
          <a:bodyPr/>
          <a:lstStyle>
            <a:lvl1pPr>
              <a:defRPr/>
            </a:lvl1pPr>
          </a:lstStyle>
          <a:p>
            <a:fld id="{4CE5FD15-A8E8-4E51-AE0F-21034382044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a:t>Mary-Hélène BERNARD Mai 2003</a:t>
            </a:r>
          </a:p>
        </p:txBody>
      </p:sp>
      <p:sp>
        <p:nvSpPr>
          <p:cNvPr id="6" name="Espace réservé du numéro de diapositive 5"/>
          <p:cNvSpPr>
            <a:spLocks noGrp="1"/>
          </p:cNvSpPr>
          <p:nvPr>
            <p:ph type="sldNum" sz="quarter" idx="12"/>
          </p:nvPr>
        </p:nvSpPr>
        <p:spPr/>
        <p:txBody>
          <a:bodyPr/>
          <a:lstStyle>
            <a:lvl1pPr>
              <a:defRPr/>
            </a:lvl1pPr>
          </a:lstStyle>
          <a:p>
            <a:fld id="{FFF34AE3-C6F2-4E48-AE72-6EFB79EBFDD2}"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a:t>Mary-Hélène BERNARD Mai 2003</a:t>
            </a:r>
          </a:p>
        </p:txBody>
      </p:sp>
      <p:sp>
        <p:nvSpPr>
          <p:cNvPr id="6" name="Espace réservé du numéro de diapositive 5"/>
          <p:cNvSpPr>
            <a:spLocks noGrp="1"/>
          </p:cNvSpPr>
          <p:nvPr>
            <p:ph type="sldNum" sz="quarter" idx="12"/>
          </p:nvPr>
        </p:nvSpPr>
        <p:spPr/>
        <p:txBody>
          <a:bodyPr/>
          <a:lstStyle>
            <a:lvl1pPr>
              <a:defRPr/>
            </a:lvl1pPr>
          </a:lstStyle>
          <a:p>
            <a:fld id="{DF340F70-8C09-4702-B867-62FFE2BEA32A}"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a:t>Mary-Hélène BERNARD Mai 2003</a:t>
            </a:r>
          </a:p>
        </p:txBody>
      </p:sp>
      <p:sp>
        <p:nvSpPr>
          <p:cNvPr id="6" name="Espace réservé du numéro de diapositive 5"/>
          <p:cNvSpPr>
            <a:spLocks noGrp="1"/>
          </p:cNvSpPr>
          <p:nvPr>
            <p:ph type="sldNum" sz="quarter" idx="12"/>
          </p:nvPr>
        </p:nvSpPr>
        <p:spPr/>
        <p:txBody>
          <a:bodyPr/>
          <a:lstStyle>
            <a:lvl1pPr>
              <a:defRPr/>
            </a:lvl1pPr>
          </a:lstStyle>
          <a:p>
            <a:fld id="{BA09611A-A5F9-4E08-B3A7-8D8848907C53}"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a:t>Mary-Hélène BERNARD Mai 2003</a:t>
            </a:r>
          </a:p>
        </p:txBody>
      </p:sp>
      <p:sp>
        <p:nvSpPr>
          <p:cNvPr id="6" name="Espace réservé du numéro de diapositive 5"/>
          <p:cNvSpPr>
            <a:spLocks noGrp="1"/>
          </p:cNvSpPr>
          <p:nvPr>
            <p:ph type="sldNum" sz="quarter" idx="12"/>
          </p:nvPr>
        </p:nvSpPr>
        <p:spPr/>
        <p:txBody>
          <a:bodyPr/>
          <a:lstStyle>
            <a:lvl1pPr>
              <a:defRPr/>
            </a:lvl1pPr>
          </a:lstStyle>
          <a:p>
            <a:fld id="{3FCA6490-10B7-4A39-B40A-44FE7C2E0EAE}"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a:t>Mary-Hélène BERNARD Mai 2003</a:t>
            </a:r>
          </a:p>
        </p:txBody>
      </p:sp>
      <p:sp>
        <p:nvSpPr>
          <p:cNvPr id="7" name="Espace réservé du numéro de diapositive 6"/>
          <p:cNvSpPr>
            <a:spLocks noGrp="1"/>
          </p:cNvSpPr>
          <p:nvPr>
            <p:ph type="sldNum" sz="quarter" idx="12"/>
          </p:nvPr>
        </p:nvSpPr>
        <p:spPr/>
        <p:txBody>
          <a:bodyPr/>
          <a:lstStyle>
            <a:lvl1pPr>
              <a:defRPr/>
            </a:lvl1pPr>
          </a:lstStyle>
          <a:p>
            <a:fld id="{0AB55987-E3D0-4A44-BA6E-A7C7816F7923}"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r>
              <a:rPr lang="fr-FR"/>
              <a:t>Mary-Hélène BERNARD Mai 2003</a:t>
            </a:r>
          </a:p>
        </p:txBody>
      </p:sp>
      <p:sp>
        <p:nvSpPr>
          <p:cNvPr id="9" name="Espace réservé du numéro de diapositive 8"/>
          <p:cNvSpPr>
            <a:spLocks noGrp="1"/>
          </p:cNvSpPr>
          <p:nvPr>
            <p:ph type="sldNum" sz="quarter" idx="12"/>
          </p:nvPr>
        </p:nvSpPr>
        <p:spPr/>
        <p:txBody>
          <a:bodyPr/>
          <a:lstStyle>
            <a:lvl1pPr>
              <a:defRPr/>
            </a:lvl1pPr>
          </a:lstStyle>
          <a:p>
            <a:fld id="{4F8226FD-5A3E-4DEE-BB3E-DA6084412734}"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r>
              <a:rPr lang="fr-FR"/>
              <a:t>Mary-Hélène BERNARD Mai 2003</a:t>
            </a:r>
          </a:p>
        </p:txBody>
      </p:sp>
      <p:sp>
        <p:nvSpPr>
          <p:cNvPr id="5" name="Espace réservé du numéro de diapositive 4"/>
          <p:cNvSpPr>
            <a:spLocks noGrp="1"/>
          </p:cNvSpPr>
          <p:nvPr>
            <p:ph type="sldNum" sz="quarter" idx="12"/>
          </p:nvPr>
        </p:nvSpPr>
        <p:spPr/>
        <p:txBody>
          <a:bodyPr/>
          <a:lstStyle>
            <a:lvl1pPr>
              <a:defRPr/>
            </a:lvl1pPr>
          </a:lstStyle>
          <a:p>
            <a:fld id="{82756821-64B0-46ED-9CB5-F3D49A08AB17}"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r>
              <a:rPr lang="fr-FR"/>
              <a:t>Mary-Hélène BERNARD Mai 2003</a:t>
            </a:r>
          </a:p>
        </p:txBody>
      </p:sp>
      <p:sp>
        <p:nvSpPr>
          <p:cNvPr id="4" name="Espace réservé du numéro de diapositive 3"/>
          <p:cNvSpPr>
            <a:spLocks noGrp="1"/>
          </p:cNvSpPr>
          <p:nvPr>
            <p:ph type="sldNum" sz="quarter" idx="12"/>
          </p:nvPr>
        </p:nvSpPr>
        <p:spPr/>
        <p:txBody>
          <a:bodyPr/>
          <a:lstStyle>
            <a:lvl1pPr>
              <a:defRPr/>
            </a:lvl1pPr>
          </a:lstStyle>
          <a:p>
            <a:fld id="{AA5BD0B7-A8AA-478A-890A-AFFD381859F5}"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a:t>Mary-Hélène BERNARD Mai 2003</a:t>
            </a:r>
          </a:p>
        </p:txBody>
      </p:sp>
      <p:sp>
        <p:nvSpPr>
          <p:cNvPr id="7" name="Espace réservé du numéro de diapositive 6"/>
          <p:cNvSpPr>
            <a:spLocks noGrp="1"/>
          </p:cNvSpPr>
          <p:nvPr>
            <p:ph type="sldNum" sz="quarter" idx="12"/>
          </p:nvPr>
        </p:nvSpPr>
        <p:spPr/>
        <p:txBody>
          <a:bodyPr/>
          <a:lstStyle>
            <a:lvl1pPr>
              <a:defRPr/>
            </a:lvl1pPr>
          </a:lstStyle>
          <a:p>
            <a:fld id="{B80E98EE-1D5D-4B33-AE52-7629AFE8D926}"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a:t>Mary-Hélène BERNARD Mai 2003</a:t>
            </a:r>
          </a:p>
        </p:txBody>
      </p:sp>
      <p:sp>
        <p:nvSpPr>
          <p:cNvPr id="7" name="Espace réservé du numéro de diapositive 6"/>
          <p:cNvSpPr>
            <a:spLocks noGrp="1"/>
          </p:cNvSpPr>
          <p:nvPr>
            <p:ph type="sldNum" sz="quarter" idx="12"/>
          </p:nvPr>
        </p:nvSpPr>
        <p:spPr/>
        <p:txBody>
          <a:bodyPr/>
          <a:lstStyle>
            <a:lvl1pPr>
              <a:defRPr/>
            </a:lvl1pPr>
          </a:lstStyle>
          <a:p>
            <a:fld id="{35304C3F-293A-41CB-B138-6262AEAAFD13}"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0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0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fr-FR"/>
            </a:p>
          </p:txBody>
        </p:sp>
        <p:sp>
          <p:nvSpPr>
            <p:cNvPr id="411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411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1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412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2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2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fr-FR"/>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fr-FR"/>
            </a:p>
          </p:txBody>
        </p:sp>
        <p:sp>
          <p:nvSpPr>
            <p:cNvPr id="412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2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fr-FR"/>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413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fr-FR"/>
            </a:p>
          </p:txBody>
        </p:sp>
        <p:sp>
          <p:nvSpPr>
            <p:cNvPr id="413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grpSp>
      <p:sp>
        <p:nvSpPr>
          <p:cNvPr id="413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4136" name="Rectangle 40"/>
          <p:cNvSpPr>
            <a:spLocks noGrp="1" noChangeArrowheads="1"/>
          </p:cNvSpPr>
          <p:nvPr>
            <p:ph type="ftr" sz="quarter" idx="3"/>
          </p:nvPr>
        </p:nvSpPr>
        <p:spPr bwMode="auto">
          <a:xfrm>
            <a:off x="6516688" y="6524625"/>
            <a:ext cx="2627312" cy="333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fr-FR"/>
              <a:t>Mary-Hélène BERNARD Mai 2003</a:t>
            </a:r>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96BE552-0958-480D-A526-4142C6851A49}" type="slidenum">
              <a:rPr lang="fr-FR"/>
              <a:pPr/>
              <a:t>‹N°›</a:t>
            </a:fld>
            <a:endParaRPr lang="fr-FR"/>
          </a:p>
        </p:txBody>
      </p:sp>
      <p:sp>
        <p:nvSpPr>
          <p:cNvPr id="4138" name="Text Box 42"/>
          <p:cNvSpPr txBox="1">
            <a:spLocks noChangeArrowheads="1"/>
          </p:cNvSpPr>
          <p:nvPr userDrawn="1"/>
        </p:nvSpPr>
        <p:spPr bwMode="auto">
          <a:xfrm>
            <a:off x="7000875" y="4740275"/>
            <a:ext cx="184150" cy="366713"/>
          </a:xfrm>
          <a:prstGeom prst="rect">
            <a:avLst/>
          </a:prstGeom>
          <a:noFill/>
          <a:ln w="9525">
            <a:noFill/>
            <a:miter lim="800000"/>
            <a:headEnd/>
            <a:tailEnd/>
          </a:ln>
          <a:effectLst/>
        </p:spPr>
        <p:txBody>
          <a:bodyPr wrap="none">
            <a:spAutoFit/>
          </a:bodyPr>
          <a:lstStyle/>
          <a:p>
            <a:endParaRPr lang="fr-F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umc.edu.dz/VersionFrancais/images%20et%20symboles/logos/logo1.gi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00100" y="5924572"/>
            <a:ext cx="2239955" cy="576262"/>
          </a:xfrm>
        </p:spPr>
        <p:txBody>
          <a:bodyPr/>
          <a:lstStyle/>
          <a:p>
            <a:pPr>
              <a:lnSpc>
                <a:spcPct val="90000"/>
              </a:lnSpc>
            </a:pPr>
            <a:r>
              <a:rPr lang="fr-FR" u="sng" dirty="0" smtClean="0"/>
              <a:t>M. AMIAR</a:t>
            </a:r>
            <a:endParaRPr lang="fr-FR" u="sng" dirty="0"/>
          </a:p>
        </p:txBody>
      </p:sp>
      <p:sp>
        <p:nvSpPr>
          <p:cNvPr id="2050" name="Rectangle 2"/>
          <p:cNvSpPr>
            <a:spLocks noGrp="1" noChangeArrowheads="1"/>
          </p:cNvSpPr>
          <p:nvPr>
            <p:ph type="ctrTitle"/>
          </p:nvPr>
        </p:nvSpPr>
        <p:spPr>
          <a:xfrm>
            <a:off x="71407" y="2714620"/>
            <a:ext cx="5000659" cy="2500330"/>
          </a:xfrm>
          <a:solidFill>
            <a:schemeClr val="tx1"/>
          </a:solidFill>
          <a:ln w="85725">
            <a:solidFill>
              <a:schemeClr val="bg2">
                <a:lumMod val="75000"/>
                <a:lumOff val="25000"/>
              </a:schemeClr>
            </a:solidFill>
          </a:ln>
        </p:spPr>
        <p:txBody>
          <a:bodyPr/>
          <a:lstStyle/>
          <a:p>
            <a:r>
              <a:rPr lang="fr-FR" sz="4000" dirty="0" smtClean="0">
                <a:solidFill>
                  <a:srgbClr val="C00000"/>
                </a:solidFill>
              </a:rPr>
              <a:t>LA </a:t>
            </a:r>
            <a:br>
              <a:rPr lang="fr-FR" sz="4000" dirty="0" smtClean="0">
                <a:solidFill>
                  <a:srgbClr val="C00000"/>
                </a:solidFill>
              </a:rPr>
            </a:br>
            <a:r>
              <a:rPr lang="fr-FR" sz="4000" dirty="0" smtClean="0">
                <a:solidFill>
                  <a:srgbClr val="C00000"/>
                </a:solidFill>
              </a:rPr>
              <a:t>RESPONSABILITE MEDICALE </a:t>
            </a:r>
            <a:br>
              <a:rPr lang="fr-FR" sz="4000" dirty="0" smtClean="0">
                <a:solidFill>
                  <a:srgbClr val="C00000"/>
                </a:solidFill>
              </a:rPr>
            </a:br>
            <a:r>
              <a:rPr lang="fr-FR" sz="4000" dirty="0" smtClean="0">
                <a:solidFill>
                  <a:srgbClr val="C00000"/>
                </a:solidFill>
              </a:rPr>
              <a:t>CIVILE</a:t>
            </a:r>
            <a:endParaRPr lang="fr-FR" sz="4000" dirty="0">
              <a:solidFill>
                <a:srgbClr val="C00000"/>
              </a:solidFill>
            </a:endParaRPr>
          </a:p>
        </p:txBody>
      </p:sp>
      <p:pic>
        <p:nvPicPr>
          <p:cNvPr id="6" name="Image 8" descr="http://tbn0.google.com/images?q=tbn:vpby_DBr1sGrwM:http://www.umc.edu.dz/VersionFrancais/images%2520et%2520symboles/logos/logo1.gif">
            <a:hlinkClick r:id="rId2"/>
          </p:cNvPr>
          <p:cNvPicPr>
            <a:picLocks noChangeAspect="1" noChangeArrowheads="1"/>
          </p:cNvPicPr>
          <p:nvPr/>
        </p:nvPicPr>
        <p:blipFill>
          <a:blip r:embed="rId3" cstate="print"/>
          <a:srcRect/>
          <a:stretch>
            <a:fillRect/>
          </a:stretch>
        </p:blipFill>
        <p:spPr bwMode="auto">
          <a:xfrm>
            <a:off x="214313" y="71438"/>
            <a:ext cx="1143000" cy="1014412"/>
          </a:xfrm>
          <a:prstGeom prst="rect">
            <a:avLst/>
          </a:prstGeom>
          <a:noFill/>
          <a:ln w="9525">
            <a:noFill/>
            <a:miter lim="800000"/>
            <a:headEnd/>
            <a:tailEnd/>
          </a:ln>
        </p:spPr>
      </p:pic>
      <p:pic>
        <p:nvPicPr>
          <p:cNvPr id="7" name="Image 2"/>
          <p:cNvPicPr>
            <a:picLocks noChangeAspect="1" noChangeArrowheads="1"/>
          </p:cNvPicPr>
          <p:nvPr/>
        </p:nvPicPr>
        <p:blipFill>
          <a:blip r:embed="rId4" cstate="print"/>
          <a:srcRect/>
          <a:stretch>
            <a:fillRect/>
          </a:stretch>
        </p:blipFill>
        <p:spPr bwMode="auto">
          <a:xfrm>
            <a:off x="7850188" y="71438"/>
            <a:ext cx="1079500" cy="1008062"/>
          </a:xfrm>
          <a:prstGeom prst="rect">
            <a:avLst/>
          </a:prstGeom>
          <a:noFill/>
          <a:ln w="9525">
            <a:noFill/>
            <a:miter lim="800000"/>
            <a:headEnd/>
            <a:tailEnd/>
          </a:ln>
        </p:spPr>
      </p:pic>
      <p:sp>
        <p:nvSpPr>
          <p:cNvPr id="8" name="ZoneTexte 4"/>
          <p:cNvSpPr txBox="1">
            <a:spLocks noChangeArrowheads="1"/>
          </p:cNvSpPr>
          <p:nvPr/>
        </p:nvSpPr>
        <p:spPr bwMode="auto">
          <a:xfrm>
            <a:off x="1857375" y="142875"/>
            <a:ext cx="5500688" cy="830263"/>
          </a:xfrm>
          <a:prstGeom prst="rect">
            <a:avLst/>
          </a:prstGeom>
          <a:noFill/>
          <a:ln w="9525">
            <a:noFill/>
            <a:miter lim="800000"/>
            <a:headEnd/>
            <a:tailEnd/>
          </a:ln>
        </p:spPr>
        <p:txBody>
          <a:bodyPr>
            <a:spAutoFit/>
          </a:bodyPr>
          <a:lstStyle/>
          <a:p>
            <a:pPr algn="ctr"/>
            <a:r>
              <a:rPr lang="fr-FR" sz="1600" b="1" dirty="0"/>
              <a:t>UNIVERSITE MENTOURI DE CONSTANTINE</a:t>
            </a:r>
          </a:p>
          <a:p>
            <a:pPr algn="ctr"/>
            <a:r>
              <a:rPr lang="fr-FR" sz="1600" b="1" dirty="0"/>
              <a:t>FACULTE DE MEDECINE DR. B. BENSMAÏL</a:t>
            </a:r>
          </a:p>
          <a:p>
            <a:pPr algn="ctr"/>
            <a:r>
              <a:rPr lang="fr-FR" sz="1600" b="1" dirty="0"/>
              <a:t>SERVICE DE MEDECINE LEGALE  </a:t>
            </a:r>
          </a:p>
        </p:txBody>
      </p:sp>
      <p:sp>
        <p:nvSpPr>
          <p:cNvPr id="9" name="ZoneTexte 5"/>
          <p:cNvSpPr txBox="1">
            <a:spLocks noChangeArrowheads="1"/>
          </p:cNvSpPr>
          <p:nvPr/>
        </p:nvSpPr>
        <p:spPr bwMode="auto">
          <a:xfrm>
            <a:off x="0" y="1169978"/>
            <a:ext cx="9144000" cy="830262"/>
          </a:xfrm>
          <a:prstGeom prst="rect">
            <a:avLst/>
          </a:prstGeom>
          <a:noFill/>
          <a:ln w="9525">
            <a:noFill/>
            <a:miter lim="800000"/>
            <a:headEnd/>
            <a:tailEnd/>
          </a:ln>
        </p:spPr>
        <p:txBody>
          <a:bodyPr>
            <a:spAutoFit/>
          </a:bodyPr>
          <a:lstStyle/>
          <a:p>
            <a:pPr algn="ctr">
              <a:defRPr/>
            </a:pPr>
            <a:r>
              <a:rPr lang="fr-FR" sz="2400" b="1" dirty="0">
                <a:effectLst>
                  <a:outerShdw blurRad="38100" dist="38100" dir="2700000" algn="tl">
                    <a:srgbClr val="000000">
                      <a:alpha val="43137"/>
                    </a:srgbClr>
                  </a:outerShdw>
                </a:effectLst>
                <a:latin typeface="Arial" pitchFamily="34" charset="0"/>
                <a:cs typeface="Arial" pitchFamily="34" charset="0"/>
              </a:rPr>
              <a:t>MODULE DE </a:t>
            </a:r>
            <a:r>
              <a:rPr lang="fr-FR" sz="2400" b="1" dirty="0" smtClean="0">
                <a:effectLst>
                  <a:outerShdw blurRad="38100" dist="38100" dir="2700000" algn="tl">
                    <a:srgbClr val="000000">
                      <a:alpha val="43137"/>
                    </a:srgbClr>
                  </a:outerShdw>
                </a:effectLst>
                <a:latin typeface="Arial" pitchFamily="34" charset="0"/>
                <a:cs typeface="Arial" pitchFamily="34" charset="0"/>
              </a:rPr>
              <a:t>DROIT ETHIQUE ET DEONTOLGIE MEDICALE</a:t>
            </a:r>
            <a:endParaRPr lang="fr-FR" sz="2400" b="1" dirty="0">
              <a:effectLst>
                <a:outerShdw blurRad="38100" dist="38100" dir="2700000" algn="tl">
                  <a:srgbClr val="000000">
                    <a:alpha val="43137"/>
                  </a:srgbClr>
                </a:outerShdw>
              </a:effectLst>
              <a:latin typeface="Arial" pitchFamily="34" charset="0"/>
              <a:cs typeface="Arial" pitchFamily="34" charset="0"/>
            </a:endParaRPr>
          </a:p>
          <a:p>
            <a:pPr algn="ctr">
              <a:defRPr/>
            </a:pPr>
            <a:r>
              <a:rPr lang="fr-FR" sz="2400" b="1" dirty="0" smtClean="0">
                <a:effectLst>
                  <a:outerShdw blurRad="38100" dist="38100" dir="2700000" algn="tl">
                    <a:srgbClr val="000000">
                      <a:alpha val="43137"/>
                    </a:srgbClr>
                  </a:outerShdw>
                </a:effectLst>
                <a:latin typeface="Arial" pitchFamily="34" charset="0"/>
                <a:cs typeface="Arial" pitchFamily="34" charset="0"/>
              </a:rPr>
              <a:t>20/04/15</a:t>
            </a:r>
            <a:endParaRPr lang="fr-FR" sz="24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1066800"/>
          </a:xfrm>
          <a:noFill/>
          <a:ln/>
        </p:spPr>
        <p:txBody>
          <a:bodyPr/>
          <a:lstStyle/>
          <a:p>
            <a:r>
              <a:rPr lang="fr-FR" sz="3600" b="1" dirty="0">
                <a:solidFill>
                  <a:srgbClr val="92D050"/>
                </a:solidFill>
              </a:rPr>
              <a:t>Les conséquences de l’arrêt </a:t>
            </a:r>
            <a:r>
              <a:rPr lang="fr-FR" sz="3600" b="1" dirty="0" err="1">
                <a:solidFill>
                  <a:srgbClr val="92D050"/>
                </a:solidFill>
              </a:rPr>
              <a:t>Bianchi</a:t>
            </a:r>
            <a:endParaRPr lang="fr-FR" sz="3600" b="1" dirty="0">
              <a:solidFill>
                <a:srgbClr val="92D050"/>
              </a:solidFill>
            </a:endParaRPr>
          </a:p>
        </p:txBody>
      </p:sp>
      <p:sp>
        <p:nvSpPr>
          <p:cNvPr id="23555" name="Rectangle 3"/>
          <p:cNvSpPr>
            <a:spLocks noGrp="1" noChangeArrowheads="1"/>
          </p:cNvSpPr>
          <p:nvPr>
            <p:ph type="body" idx="1"/>
          </p:nvPr>
        </p:nvSpPr>
        <p:spPr bwMode="auto">
          <a:xfrm>
            <a:off x="667456" y="1341438"/>
            <a:ext cx="7790744" cy="4081462"/>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sz="2800" b="1" dirty="0">
                <a:effectLst/>
              </a:rPr>
              <a:t>Arrêt du CE (9 avril 1993): responsabilité pour risque</a:t>
            </a:r>
          </a:p>
          <a:p>
            <a:pPr algn="just">
              <a:lnSpc>
                <a:spcPct val="150000"/>
              </a:lnSpc>
            </a:pPr>
            <a:r>
              <a:rPr lang="fr-FR" sz="2800" b="1" dirty="0">
                <a:effectLst/>
              </a:rPr>
              <a:t>Risque connu de réalisation exceptionnelle, auquel le sujet n’est pas exposé</a:t>
            </a:r>
          </a:p>
          <a:p>
            <a:pPr algn="just">
              <a:lnSpc>
                <a:spcPct val="150000"/>
              </a:lnSpc>
            </a:pPr>
            <a:r>
              <a:rPr lang="fr-FR" sz="2800" b="1" dirty="0">
                <a:effectLst/>
              </a:rPr>
              <a:t>Dommage d’une extrême gravité</a:t>
            </a:r>
          </a:p>
          <a:p>
            <a:pPr algn="just">
              <a:lnSpc>
                <a:spcPct val="150000"/>
              </a:lnSpc>
            </a:pPr>
            <a:r>
              <a:rPr lang="fr-FR" sz="2800" b="1" dirty="0">
                <a:effectLst/>
              </a:rPr>
              <a:t>Inquiétude des établissements publics</a:t>
            </a:r>
          </a:p>
          <a:p>
            <a:pPr algn="just">
              <a:lnSpc>
                <a:spcPct val="150000"/>
              </a:lnSpc>
            </a:pPr>
            <a:r>
              <a:rPr lang="fr-FR" sz="2800" b="1" dirty="0">
                <a:effectLst/>
              </a:rPr>
              <a:t>Augmentation des primes d’assurance</a:t>
            </a:r>
          </a:p>
          <a:p>
            <a:pPr algn="just">
              <a:lnSpc>
                <a:spcPct val="150000"/>
              </a:lnSpc>
              <a:buNone/>
            </a:pPr>
            <a:endParaRPr lang="fr-FR"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72400" cy="1066800"/>
          </a:xfrm>
          <a:noFill/>
          <a:ln/>
        </p:spPr>
        <p:txBody>
          <a:bodyPr/>
          <a:lstStyle/>
          <a:p>
            <a:r>
              <a:rPr lang="fr-FR" sz="3600" b="1" dirty="0">
                <a:solidFill>
                  <a:srgbClr val="92D050"/>
                </a:solidFill>
              </a:rPr>
              <a:t>Les conséquences de l’arrêt Cousin </a:t>
            </a:r>
            <a:r>
              <a:rPr lang="fr-FR" sz="3600" b="1" dirty="0" err="1">
                <a:solidFill>
                  <a:srgbClr val="92D050"/>
                </a:solidFill>
              </a:rPr>
              <a:t>Hédreuil</a:t>
            </a:r>
            <a:endParaRPr lang="fr-FR" sz="3600" b="1" dirty="0">
              <a:solidFill>
                <a:srgbClr val="92D050"/>
              </a:solidFill>
            </a:endParaRPr>
          </a:p>
        </p:txBody>
      </p:sp>
      <p:sp>
        <p:nvSpPr>
          <p:cNvPr id="56323" name="Rectangle 3"/>
          <p:cNvSpPr>
            <a:spLocks noGrp="1" noChangeArrowheads="1"/>
          </p:cNvSpPr>
          <p:nvPr>
            <p:ph type="body" idx="1"/>
          </p:nvPr>
        </p:nvSpPr>
        <p:spPr bwMode="auto">
          <a:xfrm>
            <a:off x="685800" y="1600200"/>
            <a:ext cx="7772400" cy="4038600"/>
          </a:xfrm>
          <a:noFill/>
          <a:ln>
            <a:miter lim="800000"/>
            <a:headEnd/>
            <a:tailEnd/>
          </a:ln>
        </p:spPr>
        <p:txBody>
          <a:bodyPr vert="horz" wrap="square" lIns="92075" tIns="46038" rIns="92075" bIns="46038" numCol="1" anchor="t" anchorCtr="0" compatLnSpc="1">
            <a:prstTxWarp prst="textNoShape">
              <a:avLst/>
            </a:prstTxWarp>
          </a:bodyPr>
          <a:lstStyle/>
          <a:p>
            <a:pPr algn="just"/>
            <a:r>
              <a:rPr lang="fr-FR" sz="2400" b="1" dirty="0">
                <a:effectLst/>
              </a:rPr>
              <a:t>Arrêt du 25 février 1997  revirement de jurisprudence sur l’information</a:t>
            </a:r>
          </a:p>
          <a:p>
            <a:pPr algn="just"/>
            <a:r>
              <a:rPr lang="fr-FR" sz="2400" b="1" dirty="0">
                <a:effectLst/>
              </a:rPr>
              <a:t>Celui qui est contractuellement tenu d’une obligation particulière d’information doit rapporter la preuve de l’exécution de cette obligation</a:t>
            </a:r>
          </a:p>
          <a:p>
            <a:pPr algn="just"/>
            <a:r>
              <a:rPr lang="fr-FR" sz="2400" b="1" dirty="0">
                <a:effectLst/>
              </a:rPr>
              <a:t>Le sujet allègue qu’informé des risques</a:t>
            </a:r>
            <a:r>
              <a:rPr lang="fr-FR" sz="2400" b="1" dirty="0" smtClean="0">
                <a:effectLst/>
              </a:rPr>
              <a:t>, il </a:t>
            </a:r>
            <a:r>
              <a:rPr lang="fr-FR" sz="2400" b="1" dirty="0">
                <a:effectLst/>
              </a:rPr>
              <a:t>aurait refusé l’acte</a:t>
            </a:r>
          </a:p>
          <a:p>
            <a:pPr algn="just"/>
            <a:r>
              <a:rPr lang="fr-FR" sz="2400" b="1" dirty="0">
                <a:effectLst/>
              </a:rPr>
              <a:t>Or en l’espèce même informé le patient aurait consenti à l’acte parce que l’intervention était indispensable (arrêt de renvoi) </a:t>
            </a:r>
          </a:p>
          <a:p>
            <a:pPr algn="just"/>
            <a:r>
              <a:rPr lang="fr-FR" sz="2400" b="1" dirty="0">
                <a:effectLst/>
              </a:rPr>
              <a:t>20 juin 2000 confirmation par la Cour de Cassation pas de faute</a:t>
            </a:r>
            <a:endParaRPr lang="fr-FR" sz="24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left)">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wipe(left)">
                                      <p:cBhvr>
                                        <p:cTn id="12" dur="500"/>
                                        <p:tgtEl>
                                          <p:spTgt spid="56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wipe(left)">
                                      <p:cBhvr>
                                        <p:cTn id="17" dur="500"/>
                                        <p:tgtEl>
                                          <p:spTgt spid="56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wipe(left)">
                                      <p:cBhvr>
                                        <p:cTn id="22" dur="500"/>
                                        <p:tgtEl>
                                          <p:spTgt spid="563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6323">
                                            <p:txEl>
                                              <p:pRg st="4" end="4"/>
                                            </p:txEl>
                                          </p:spTgt>
                                        </p:tgtEl>
                                        <p:attrNameLst>
                                          <p:attrName>style.visibility</p:attrName>
                                        </p:attrNameLst>
                                      </p:cBhvr>
                                      <p:to>
                                        <p:strVal val="visible"/>
                                      </p:to>
                                    </p:set>
                                    <p:animEffect transition="in" filter="wipe(left)">
                                      <p:cBhvr>
                                        <p:cTn id="27"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1066800"/>
          </a:xfrm>
          <a:noFill/>
          <a:ln/>
        </p:spPr>
        <p:txBody>
          <a:bodyPr/>
          <a:lstStyle/>
          <a:p>
            <a:r>
              <a:rPr lang="fr-FR" sz="3600" b="1" dirty="0">
                <a:solidFill>
                  <a:srgbClr val="92D050"/>
                </a:solidFill>
              </a:rPr>
              <a:t>Les conséquences de l’arrêt Perruche</a:t>
            </a:r>
          </a:p>
        </p:txBody>
      </p:sp>
      <p:sp>
        <p:nvSpPr>
          <p:cNvPr id="58371" name="Rectangle 3"/>
          <p:cNvSpPr>
            <a:spLocks noGrp="1" noChangeArrowheads="1"/>
          </p:cNvSpPr>
          <p:nvPr>
            <p:ph type="body" idx="1"/>
          </p:nvPr>
        </p:nvSpPr>
        <p:spPr bwMode="auto">
          <a:xfrm>
            <a:off x="685800" y="1600200"/>
            <a:ext cx="7772400" cy="4038600"/>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sz="2400" b="1" dirty="0">
                <a:effectLst/>
              </a:rPr>
              <a:t>Arrêt du 17 novembre 2000</a:t>
            </a:r>
          </a:p>
          <a:p>
            <a:pPr algn="just">
              <a:lnSpc>
                <a:spcPct val="150000"/>
              </a:lnSpc>
            </a:pPr>
            <a:r>
              <a:rPr lang="fr-FR" sz="2400" b="1" dirty="0">
                <a:effectLst/>
              </a:rPr>
              <a:t> inquiétude majeure des professionnels notamment échographistes</a:t>
            </a:r>
          </a:p>
          <a:p>
            <a:pPr algn="just">
              <a:lnSpc>
                <a:spcPct val="150000"/>
              </a:lnSpc>
            </a:pPr>
            <a:r>
              <a:rPr lang="fr-FR" sz="2400" b="1" dirty="0">
                <a:effectLst/>
              </a:rPr>
              <a:t>Mobilisation des associations (enfants handicapés)</a:t>
            </a:r>
          </a:p>
          <a:p>
            <a:pPr algn="just">
              <a:lnSpc>
                <a:spcPct val="150000"/>
              </a:lnSpc>
            </a:pPr>
            <a:r>
              <a:rPr lang="fr-FR" sz="2400" b="1" dirty="0">
                <a:effectLst/>
              </a:rPr>
              <a:t>Craintes pour les compagnies d’assurances</a:t>
            </a:r>
          </a:p>
          <a:p>
            <a:pPr algn="just">
              <a:lnSpc>
                <a:spcPct val="150000"/>
              </a:lnSpc>
            </a:pPr>
            <a:r>
              <a:rPr lang="fr-FR" sz="2400" b="1" dirty="0">
                <a:effectLst/>
              </a:rPr>
              <a:t>Intervention du législateur</a:t>
            </a:r>
            <a:endParaRPr lang="fr-FR" sz="28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wipe(left)">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wipe(lef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wipe(lef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wipe(left)">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wipe(left)">
                                      <p:cBhvr>
                                        <p:cTn id="27" dur="5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685800"/>
          </a:xfrm>
          <a:noFill/>
          <a:ln/>
        </p:spPr>
        <p:txBody>
          <a:bodyPr/>
          <a:lstStyle/>
          <a:p>
            <a:r>
              <a:rPr lang="fr-FR" sz="3600" b="1" dirty="0">
                <a:solidFill>
                  <a:srgbClr val="92D050"/>
                </a:solidFill>
              </a:rPr>
              <a:t>La loi du 4 mars 2002</a:t>
            </a:r>
          </a:p>
        </p:txBody>
      </p:sp>
      <p:sp>
        <p:nvSpPr>
          <p:cNvPr id="27651" name="Rectangle 3"/>
          <p:cNvSpPr>
            <a:spLocks noGrp="1" noChangeArrowheads="1"/>
          </p:cNvSpPr>
          <p:nvPr>
            <p:ph type="body" idx="1"/>
          </p:nvPr>
        </p:nvSpPr>
        <p:spPr bwMode="auto">
          <a:xfrm>
            <a:off x="685800" y="1143000"/>
            <a:ext cx="7772400" cy="4495800"/>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sz="2400" b="1" dirty="0">
                <a:effectLst/>
              </a:rPr>
              <a:t>Pas d’indemnisation pour l’enfant né malformé</a:t>
            </a:r>
          </a:p>
          <a:p>
            <a:pPr algn="just">
              <a:lnSpc>
                <a:spcPct val="150000"/>
              </a:lnSpc>
            </a:pPr>
            <a:r>
              <a:rPr lang="fr-FR" sz="2400" b="1" dirty="0">
                <a:effectLst/>
              </a:rPr>
              <a:t>Permet l’indemnisation des accidents médicaux</a:t>
            </a:r>
          </a:p>
          <a:p>
            <a:pPr algn="just">
              <a:lnSpc>
                <a:spcPct val="150000"/>
              </a:lnSpc>
            </a:pPr>
            <a:r>
              <a:rPr lang="fr-FR" sz="2400" b="1" dirty="0">
                <a:effectLst/>
              </a:rPr>
              <a:t>Des affections iatrogènes et des infections nosocomiales</a:t>
            </a:r>
          </a:p>
          <a:p>
            <a:pPr algn="just">
              <a:lnSpc>
                <a:spcPct val="150000"/>
              </a:lnSpc>
            </a:pPr>
            <a:r>
              <a:rPr lang="fr-FR" sz="2400" b="1" dirty="0" smtClean="0">
                <a:effectLst/>
              </a:rPr>
              <a:t>Obligation </a:t>
            </a:r>
            <a:r>
              <a:rPr lang="fr-FR" sz="2400" b="1" dirty="0">
                <a:effectLst/>
              </a:rPr>
              <a:t>d’assurance pour les professionnels et les établissements</a:t>
            </a:r>
            <a:endParaRPr lang="fr-FR" sz="28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848600" cy="1066800"/>
          </a:xfrm>
        </p:spPr>
        <p:txBody>
          <a:bodyPr/>
          <a:lstStyle/>
          <a:p>
            <a:pPr>
              <a:buFontTx/>
              <a:buChar char="•"/>
            </a:pPr>
            <a:r>
              <a:rPr lang="fr-FR" sz="3600" b="1" dirty="0">
                <a:solidFill>
                  <a:srgbClr val="92D050"/>
                </a:solidFill>
              </a:rPr>
              <a:t> Encore la jurisprudence Perruche….</a:t>
            </a:r>
            <a:endParaRPr lang="fr-FR" sz="4000" b="1" i="1" dirty="0">
              <a:solidFill>
                <a:srgbClr val="92D050"/>
              </a:solidFill>
            </a:endParaRPr>
          </a:p>
        </p:txBody>
      </p:sp>
      <p:sp>
        <p:nvSpPr>
          <p:cNvPr id="34819" name="Rectangle 3"/>
          <p:cNvSpPr>
            <a:spLocks noGrp="1" noChangeArrowheads="1"/>
          </p:cNvSpPr>
          <p:nvPr>
            <p:ph type="body" idx="1"/>
          </p:nvPr>
        </p:nvSpPr>
        <p:spPr bwMode="auto">
          <a:xfrm>
            <a:off x="677334" y="1143000"/>
            <a:ext cx="7789333" cy="4953000"/>
          </a:xfrm>
          <a:noFill/>
          <a:ln w="12700">
            <a:miter lim="800000"/>
            <a:headEnd type="none" w="sm" len="sm"/>
            <a:tailEnd type="none" w="sm" len="sm"/>
          </a:ln>
        </p:spPr>
        <p:txBody>
          <a:bodyPr vert="horz" wrap="square" lIns="91440" tIns="45720" rIns="91440" bIns="45720" numCol="1" anchor="t" anchorCtr="0" compatLnSpc="1">
            <a:prstTxWarp prst="textNoShape">
              <a:avLst/>
            </a:prstTxWarp>
          </a:bodyPr>
          <a:lstStyle/>
          <a:p>
            <a:pPr algn="just">
              <a:lnSpc>
                <a:spcPct val="150000"/>
              </a:lnSpc>
            </a:pPr>
            <a:r>
              <a:rPr lang="fr-FR" sz="2400" b="1" dirty="0">
                <a:effectLst/>
              </a:rPr>
              <a:t>La Cour Européenne des droits de l’homme a sanctionné la FRANCE pour l’application du dispositif anti-Perruche aux instances en cours</a:t>
            </a:r>
          </a:p>
          <a:p>
            <a:pPr algn="just">
              <a:lnSpc>
                <a:spcPct val="150000"/>
              </a:lnSpc>
            </a:pPr>
            <a:r>
              <a:rPr lang="fr-FR" sz="2400" b="1" dirty="0">
                <a:effectLst/>
              </a:rPr>
              <a:t>Recevabilité des affaires en cours</a:t>
            </a:r>
          </a:p>
          <a:p>
            <a:pPr algn="just">
              <a:lnSpc>
                <a:spcPct val="150000"/>
              </a:lnSpc>
            </a:pPr>
            <a:r>
              <a:rPr lang="fr-FR" sz="2400" b="1" dirty="0">
                <a:effectLst/>
              </a:rPr>
              <a:t>Réaction des compagnies d’assurances: menace de ne plus assurer les obstétriciens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wipe(left)">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lef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2571800" y="-71462"/>
          <a:ext cx="13501782" cy="6929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Connecteur droit avec flèche 10"/>
          <p:cNvCxnSpPr/>
          <p:nvPr/>
        </p:nvCxnSpPr>
        <p:spPr>
          <a:xfrm rot="5400000" flipH="1" flipV="1">
            <a:off x="5572926" y="4000504"/>
            <a:ext cx="427834" cy="7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4" name="Connecteur droit avec flèche 13"/>
          <p:cNvCxnSpPr/>
          <p:nvPr/>
        </p:nvCxnSpPr>
        <p:spPr>
          <a:xfrm rot="5400000" flipH="1" flipV="1">
            <a:off x="3679025" y="1035827"/>
            <a:ext cx="1214446" cy="85725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6" name="Connecteur droit avec flèche 15"/>
          <p:cNvCxnSpPr/>
          <p:nvPr/>
        </p:nvCxnSpPr>
        <p:spPr>
          <a:xfrm flipV="1">
            <a:off x="3929058" y="2000240"/>
            <a:ext cx="785818" cy="1428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8" name="Connecteur droit avec flèche 17"/>
          <p:cNvCxnSpPr/>
          <p:nvPr/>
        </p:nvCxnSpPr>
        <p:spPr>
          <a:xfrm rot="16200000" flipH="1">
            <a:off x="3714744" y="2214554"/>
            <a:ext cx="1143008" cy="85725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0" name="Connecteur droit avec flèche 19"/>
          <p:cNvCxnSpPr/>
          <p:nvPr/>
        </p:nvCxnSpPr>
        <p:spPr>
          <a:xfrm>
            <a:off x="4000496" y="5929330"/>
            <a:ext cx="71438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5" name="Connecteur droit 24"/>
          <p:cNvCxnSpPr/>
          <p:nvPr/>
        </p:nvCxnSpPr>
        <p:spPr>
          <a:xfrm rot="5400000" flipH="1" flipV="1">
            <a:off x="5679289" y="5393545"/>
            <a:ext cx="214314" cy="1588"/>
          </a:xfrm>
          <a:prstGeom prst="line">
            <a:avLst/>
          </a:prstGeom>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pPr>
            <a:r>
              <a:rPr lang="fr-FR" sz="2800" b="1" dirty="0" smtClean="0"/>
              <a:t>Les responsabilités pénale et ordinale (répressives)</a:t>
            </a:r>
            <a:r>
              <a:rPr lang="fr-FR" sz="2800" dirty="0" smtClean="0"/>
              <a:t> peuvent concerner </a:t>
            </a:r>
            <a:r>
              <a:rPr lang="fr-FR" sz="2800" u="sng" dirty="0" smtClean="0"/>
              <a:t>tous les particuliers, quel que soit leur mode d’exercice</a:t>
            </a:r>
            <a:r>
              <a:rPr lang="fr-FR" sz="2800" dirty="0" smtClean="0"/>
              <a:t>. Elle vise à punir des fautes d’un médecin par la société (pénale) ou par ses pairs (disciplinaire, ordinale).</a:t>
            </a:r>
          </a:p>
          <a:p>
            <a:pPr algn="just">
              <a:lnSpc>
                <a:spcPct val="150000"/>
              </a:lnSpc>
              <a:buNone/>
            </a:pPr>
            <a:endParaRPr lang="fr-FR" sz="2800" dirty="0" smtClean="0"/>
          </a:p>
          <a:p>
            <a:pPr algn="just">
              <a:lnSpc>
                <a:spcPct val="150000"/>
              </a:lnSpc>
              <a:buNone/>
            </a:pPr>
            <a:endParaRPr lang="fr-F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4530725"/>
          </a:xfrm>
        </p:spPr>
        <p:txBody>
          <a:bodyPr/>
          <a:lstStyle/>
          <a:p>
            <a:pPr algn="just">
              <a:lnSpc>
                <a:spcPct val="150000"/>
              </a:lnSpc>
              <a:buNone/>
            </a:pPr>
            <a:endParaRPr lang="fr-FR" sz="2800" dirty="0" smtClean="0"/>
          </a:p>
          <a:p>
            <a:pPr algn="just">
              <a:lnSpc>
                <a:spcPct val="150000"/>
              </a:lnSpc>
            </a:pPr>
            <a:r>
              <a:rPr lang="fr-FR" sz="2800" b="1" dirty="0" smtClean="0"/>
              <a:t>Les responsabilités </a:t>
            </a:r>
            <a:r>
              <a:rPr lang="fr-FR" sz="2800" b="1" dirty="0" smtClean="0">
                <a:solidFill>
                  <a:srgbClr val="C00000"/>
                </a:solidFill>
              </a:rPr>
              <a:t>civiles</a:t>
            </a:r>
            <a:r>
              <a:rPr lang="fr-FR" sz="2800" b="1" dirty="0" smtClean="0"/>
              <a:t> et administratives (réparatrices) </a:t>
            </a:r>
            <a:r>
              <a:rPr lang="fr-FR" sz="2800" dirty="0" smtClean="0"/>
              <a:t>visent à obtenir une réparation pour un préjudice (dommage-intérêts) subi par le patient. La responsabilité administrative concerne les fautes commises dans le cadre de l’exercice public dans un établissement de santé public. C’est l’hôpital en tant qu’administration qui est concerné.</a:t>
            </a:r>
          </a:p>
          <a:p>
            <a:pPr algn="just">
              <a:lnSpc>
                <a:spcPct val="150000"/>
              </a:lnSpc>
            </a:pPr>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pPr>
            <a:r>
              <a:rPr lang="fr-FR" sz="2800" dirty="0" smtClean="0"/>
              <a:t>La responsabilité </a:t>
            </a:r>
            <a:r>
              <a:rPr lang="fr-FR" sz="2800" dirty="0" smtClean="0">
                <a:solidFill>
                  <a:srgbClr val="C00000"/>
                </a:solidFill>
              </a:rPr>
              <a:t>civile</a:t>
            </a:r>
            <a:r>
              <a:rPr lang="fr-FR" sz="2800" dirty="0" smtClean="0"/>
              <a:t> concerne tout :</a:t>
            </a:r>
          </a:p>
          <a:p>
            <a:pPr lvl="1" algn="just">
              <a:lnSpc>
                <a:spcPct val="150000"/>
              </a:lnSpc>
              <a:buFont typeface="Wingdings" pitchFamily="2" charset="2"/>
              <a:buChar char="Ø"/>
            </a:pPr>
            <a:r>
              <a:rPr lang="fr-FR" dirty="0" smtClean="0"/>
              <a:t>médecin libéral; </a:t>
            </a:r>
          </a:p>
          <a:p>
            <a:pPr lvl="1" algn="just">
              <a:lnSpc>
                <a:spcPct val="150000"/>
              </a:lnSpc>
              <a:buFont typeface="Wingdings" pitchFamily="2" charset="2"/>
              <a:buChar char="Ø"/>
            </a:pPr>
            <a:r>
              <a:rPr lang="fr-FR" dirty="0" smtClean="0"/>
              <a:t>ou médecin hospitalier public ayant commis une faute détachable du service.</a:t>
            </a:r>
            <a:endParaRPr lang="fr-F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19</a:t>
            </a:fld>
            <a:endParaRPr lang="fr-FR"/>
          </a:p>
        </p:txBody>
      </p:sp>
      <p:sp>
        <p:nvSpPr>
          <p:cNvPr id="3" name="Espace réservé du contenu 2"/>
          <p:cNvSpPr>
            <a:spLocks noGrp="1"/>
          </p:cNvSpPr>
          <p:nvPr>
            <p:ph sz="quarter" idx="1"/>
          </p:nvPr>
        </p:nvSpPr>
        <p:spPr/>
        <p:txBody>
          <a:bodyPr>
            <a:noAutofit/>
          </a:bodyPr>
          <a:lstStyle/>
          <a:p>
            <a:pPr>
              <a:buFont typeface="Wingdings" pitchFamily="2" charset="2"/>
              <a:buChar char="Ø"/>
            </a:pPr>
            <a:r>
              <a:rPr lang="fr-FR" sz="2400" b="1" dirty="0" smtClean="0"/>
              <a:t>Personnelle , quelque soit le mode d’exercice = modalité de sanction d’une faute souvent involontaire , même minime elle est constitutive d’une infraction.</a:t>
            </a:r>
          </a:p>
          <a:p>
            <a:pPr>
              <a:buFont typeface="Wingdings" pitchFamily="2" charset="2"/>
              <a:buChar char="Ø"/>
            </a:pPr>
            <a:endParaRPr lang="fr-FR" sz="2400" b="1" dirty="0" smtClean="0"/>
          </a:p>
          <a:p>
            <a:pPr>
              <a:buFont typeface="Wingdings" pitchFamily="2" charset="2"/>
              <a:buChar char="Ø"/>
            </a:pPr>
            <a:r>
              <a:rPr lang="fr-FR" sz="2400" b="1" dirty="0" smtClean="0"/>
              <a:t>Selon la gravité de l’infraction : </a:t>
            </a:r>
            <a:r>
              <a:rPr lang="fr-FR" sz="2400" b="1" u="sng" dirty="0" smtClean="0"/>
              <a:t>contravention</a:t>
            </a:r>
            <a:r>
              <a:rPr lang="fr-FR" sz="2400" b="1" dirty="0" smtClean="0"/>
              <a:t> ,  </a:t>
            </a:r>
            <a:r>
              <a:rPr lang="fr-FR" sz="2400" b="1" u="sng" dirty="0" smtClean="0"/>
              <a:t>délit</a:t>
            </a:r>
            <a:r>
              <a:rPr lang="fr-FR" sz="2400" b="1" dirty="0" smtClean="0"/>
              <a:t> ou </a:t>
            </a:r>
            <a:r>
              <a:rPr lang="fr-FR" sz="2400" b="1" u="sng" dirty="0" smtClean="0"/>
              <a:t>crime</a:t>
            </a:r>
            <a:r>
              <a:rPr lang="fr-FR" sz="2400" b="1" dirty="0" smtClean="0"/>
              <a:t> entrainant des sanctions :</a:t>
            </a:r>
          </a:p>
          <a:p>
            <a:pPr>
              <a:buNone/>
            </a:pPr>
            <a:r>
              <a:rPr lang="fr-FR" sz="2400" b="1" dirty="0" smtClean="0"/>
              <a:t>	amendes , emprisonnement  , peines civiques . </a:t>
            </a:r>
          </a:p>
          <a:p>
            <a:pPr>
              <a:buNone/>
            </a:pPr>
            <a:endParaRPr lang="fr-FR" sz="2400" b="1" dirty="0" smtClean="0"/>
          </a:p>
          <a:p>
            <a:r>
              <a:rPr lang="fr-FR" sz="2400" b="1" dirty="0" smtClean="0"/>
              <a:t>Le Délai de Prescription est très variable :</a:t>
            </a:r>
          </a:p>
          <a:p>
            <a:pPr lvl="1"/>
            <a:r>
              <a:rPr lang="fr-FR" sz="2400" b="1" dirty="0" smtClean="0"/>
              <a:t>10 ans pour le Crime (art.7 C.P.P)</a:t>
            </a:r>
          </a:p>
          <a:p>
            <a:pPr lvl="1"/>
            <a:r>
              <a:rPr lang="fr-FR" sz="2400" b="1" dirty="0" smtClean="0"/>
              <a:t>03 ans pour le Délit (art.8 C.P.P).</a:t>
            </a:r>
          </a:p>
          <a:p>
            <a:pPr lvl="1"/>
            <a:r>
              <a:rPr lang="fr-FR" sz="2400" b="1" dirty="0" smtClean="0"/>
              <a:t>02 ans pour la Contravention (art.9 C.P.P).</a:t>
            </a:r>
          </a:p>
          <a:p>
            <a:pPr>
              <a:buNone/>
            </a:pPr>
            <a:endParaRPr lang="fr-FR" sz="2400" b="1" dirty="0" smtClean="0"/>
          </a:p>
        </p:txBody>
      </p:sp>
      <p:sp>
        <p:nvSpPr>
          <p:cNvPr id="6" name="Rectangle 2"/>
          <p:cNvSpPr txBox="1">
            <a:spLocks noChangeArrowheads="1"/>
          </p:cNvSpPr>
          <p:nvPr/>
        </p:nvSpPr>
        <p:spPr bwMode="auto">
          <a:xfrm>
            <a:off x="0" y="68580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4000" b="1" i="0" u="none" strike="noStrike" kern="0" cap="none" spc="0" normalizeH="0" baseline="0" noProof="0" dirty="0" smtClean="0">
                <a:ln>
                  <a:noFill/>
                </a:ln>
                <a:solidFill>
                  <a:schemeClr val="folHlink"/>
                </a:solidFill>
                <a:effectLst>
                  <a:outerShdw blurRad="38100" dist="38100" dir="2700000" algn="tl">
                    <a:srgbClr val="C0C0C0"/>
                  </a:outerShdw>
                </a:effectLst>
                <a:uLnTx/>
                <a:uFillTx/>
                <a:latin typeface="Times New Roman" pitchFamily="18" charset="0"/>
                <a:ea typeface="+mj-ea"/>
                <a:cs typeface="+mj-cs"/>
              </a:rPr>
              <a:t>Responsabilité pénale</a:t>
            </a:r>
            <a:endParaRPr kumimoji="0" lang="en-US" sz="4000" b="1" i="0" u="none" strike="noStrike" kern="0" cap="none" spc="0" normalizeH="0" baseline="0" noProof="0" dirty="0" smtClean="0">
              <a:ln>
                <a:noFill/>
              </a:ln>
              <a:solidFill>
                <a:schemeClr val="folHlink"/>
              </a:solidFill>
              <a:effectLst>
                <a:outerShdw blurRad="38100" dist="38100" dir="2700000" algn="tl">
                  <a:srgbClr val="C0C0C0"/>
                </a:outerShdw>
              </a:effectLst>
              <a:uLnTx/>
              <a:uFillTx/>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RESPONSABILITE MEDICALE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a:bodyPr>
          <a:lstStyle/>
          <a:p>
            <a:fld id="{47D774DA-FAB9-45BB-ABEF-F47EF5920D7E}" type="slidenum">
              <a:rPr lang="fr-FR" smtClean="0"/>
              <a:pPr/>
              <a:t>20</a:t>
            </a:fld>
            <a:endParaRPr lang="fr-FR" dirty="0"/>
          </a:p>
        </p:txBody>
      </p:sp>
      <p:sp>
        <p:nvSpPr>
          <p:cNvPr id="5" name="Espace réservé du contenu 4"/>
          <p:cNvSpPr>
            <a:spLocks noGrp="1"/>
          </p:cNvSpPr>
          <p:nvPr>
            <p:ph sz="quarter" idx="1"/>
          </p:nvPr>
        </p:nvSpPr>
        <p:spPr/>
        <p:txBody>
          <a:bodyPr>
            <a:normAutofit/>
          </a:bodyPr>
          <a:lstStyle/>
          <a:p>
            <a:pPr algn="just">
              <a:buFont typeface="Wingdings" pitchFamily="2" charset="2"/>
              <a:buChar char="Ø"/>
            </a:pPr>
            <a:r>
              <a:rPr lang="fr-FR" sz="2400" b="1" dirty="0" smtClean="0">
                <a:effectLst/>
              </a:rPr>
              <a:t>La réunion de trois éléments est indispensable :</a:t>
            </a:r>
          </a:p>
          <a:p>
            <a:pPr algn="just">
              <a:buFont typeface="Arial" pitchFamily="34" charset="0"/>
              <a:buChar char="•"/>
            </a:pPr>
            <a:r>
              <a:rPr lang="fr-FR" sz="2400" b="1" dirty="0" smtClean="0">
                <a:effectLst/>
              </a:rPr>
              <a:t>L’élément légal (Art 1</a:t>
            </a:r>
            <a:r>
              <a:rPr lang="fr-FR" sz="2400" b="1" baseline="30000" dirty="0" smtClean="0">
                <a:effectLst/>
              </a:rPr>
              <a:t>er</a:t>
            </a:r>
            <a:r>
              <a:rPr lang="fr-FR" sz="2400" b="1" dirty="0" smtClean="0">
                <a:effectLst/>
              </a:rPr>
              <a:t> du code pénal).</a:t>
            </a:r>
          </a:p>
          <a:p>
            <a:pPr algn="just">
              <a:buFont typeface="Arial" pitchFamily="34" charset="0"/>
              <a:buChar char="•"/>
            </a:pPr>
            <a:r>
              <a:rPr lang="fr-FR" sz="2400" b="1" dirty="0" smtClean="0">
                <a:effectLst/>
              </a:rPr>
              <a:t>L’élément matériel.</a:t>
            </a:r>
          </a:p>
          <a:p>
            <a:pPr algn="just">
              <a:buFont typeface="Arial" pitchFamily="34" charset="0"/>
              <a:buChar char="•"/>
            </a:pPr>
            <a:r>
              <a:rPr lang="fr-FR" sz="2400" b="1" dirty="0" smtClean="0">
                <a:effectLst/>
              </a:rPr>
              <a:t>L’élément intentionnel (contraventions).</a:t>
            </a:r>
          </a:p>
          <a:p>
            <a:pPr algn="just">
              <a:buFont typeface="Arial" pitchFamily="34" charset="0"/>
              <a:buChar char="•"/>
            </a:pPr>
            <a:endParaRPr lang="fr-FR" sz="2400" b="1" dirty="0" smtClean="0">
              <a:effectLst/>
            </a:endParaRPr>
          </a:p>
          <a:p>
            <a:pPr algn="just"/>
            <a:r>
              <a:rPr lang="fr-FR" sz="2400" b="1" dirty="0" smtClean="0">
                <a:effectLst/>
              </a:rPr>
              <a:t>La Responsabilité est Fondée sur :</a:t>
            </a:r>
          </a:p>
          <a:p>
            <a:pPr lvl="1" algn="just"/>
            <a:r>
              <a:rPr lang="fr-FR" sz="2400" b="1" dirty="0" smtClean="0">
                <a:effectLst/>
              </a:rPr>
              <a:t>Un Texte Général (C.P.A).</a:t>
            </a:r>
          </a:p>
          <a:p>
            <a:pPr lvl="1" algn="just"/>
            <a:r>
              <a:rPr lang="fr-FR" sz="2400" b="1" dirty="0" smtClean="0">
                <a:effectLst/>
              </a:rPr>
              <a:t>Un Texte Particulier (L.P.P.S) spécifique.</a:t>
            </a:r>
          </a:p>
          <a:p>
            <a:pPr algn="just"/>
            <a:endParaRPr lang="fr-FR" sz="2400" b="1" dirty="0">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21</a:t>
            </a:fld>
            <a:endParaRPr lang="fr-FR"/>
          </a:p>
        </p:txBody>
      </p:sp>
      <p:sp>
        <p:nvSpPr>
          <p:cNvPr id="3" name="Espace réservé du contenu 2"/>
          <p:cNvSpPr>
            <a:spLocks noGrp="1"/>
          </p:cNvSpPr>
          <p:nvPr>
            <p:ph sz="quarter" idx="1"/>
          </p:nvPr>
        </p:nvSpPr>
        <p:spPr>
          <a:xfrm>
            <a:off x="467544" y="148600"/>
            <a:ext cx="8462174" cy="4709160"/>
          </a:xfrm>
        </p:spPr>
        <p:txBody>
          <a:bodyPr>
            <a:noAutofit/>
          </a:bodyPr>
          <a:lstStyle/>
          <a:p>
            <a:pPr>
              <a:buNone/>
            </a:pPr>
            <a:r>
              <a:rPr lang="fr-FR" sz="2400" b="1" dirty="0" smtClean="0">
                <a:effectLst/>
              </a:rPr>
              <a:t>A /</a:t>
            </a:r>
            <a:r>
              <a:rPr lang="fr-FR" sz="2400" b="1" u="sng" dirty="0" smtClean="0">
                <a:effectLst/>
              </a:rPr>
              <a:t> INFRACTIONS RELATIVES A L’EXERCICE DE LA PROFESSION MEDICALE </a:t>
            </a:r>
            <a:r>
              <a:rPr lang="fr-FR" sz="2400" b="1" dirty="0" smtClean="0">
                <a:effectLst/>
              </a:rPr>
              <a:t>:</a:t>
            </a:r>
          </a:p>
          <a:p>
            <a:pPr>
              <a:buNone/>
            </a:pPr>
            <a:r>
              <a:rPr lang="fr-FR" sz="2400" b="1" dirty="0" smtClean="0">
                <a:effectLst/>
              </a:rPr>
              <a:t>1-</a:t>
            </a:r>
            <a:r>
              <a:rPr lang="fr-FR" sz="2400" b="1" u="sng" dirty="0" smtClean="0">
                <a:effectLst/>
              </a:rPr>
              <a:t>Exercice illégal des professions médicales </a:t>
            </a:r>
            <a:r>
              <a:rPr lang="fr-FR" sz="2400" b="1" dirty="0" smtClean="0">
                <a:effectLst/>
              </a:rPr>
              <a:t>:	</a:t>
            </a:r>
          </a:p>
          <a:p>
            <a:pPr lvl="1"/>
            <a:r>
              <a:rPr lang="fr-FR" sz="2400" b="1" dirty="0" smtClean="0">
                <a:effectLst/>
              </a:rPr>
              <a:t>Art. 234 de la L.P.P.S</a:t>
            </a:r>
          </a:p>
          <a:p>
            <a:pPr lvl="1"/>
            <a:r>
              <a:rPr lang="fr-FR" sz="2400" b="1" dirty="0" smtClean="0">
                <a:effectLst/>
              </a:rPr>
              <a:t>Art 197 ,214 de la  LPPS du 16 Février 1985.</a:t>
            </a:r>
          </a:p>
          <a:p>
            <a:pPr lvl="1"/>
            <a:r>
              <a:rPr lang="fr-FR" sz="2400" b="1" dirty="0" smtClean="0">
                <a:effectLst/>
              </a:rPr>
              <a:t>Art 243  du Code pénal.</a:t>
            </a:r>
          </a:p>
          <a:p>
            <a:pPr lvl="1"/>
            <a:r>
              <a:rPr lang="fr-FR" sz="2400" b="1" dirty="0" smtClean="0">
                <a:effectLst/>
              </a:rPr>
              <a:t>Art. 32 du Code de Déontologie Médicale.</a:t>
            </a:r>
          </a:p>
          <a:p>
            <a:pPr lvl="1"/>
            <a:endParaRPr lang="fr-FR" sz="2400" b="1" dirty="0" smtClean="0">
              <a:effectLst/>
            </a:endParaRPr>
          </a:p>
          <a:p>
            <a:pPr>
              <a:buNone/>
            </a:pPr>
            <a:r>
              <a:rPr lang="fr-FR" sz="2400" b="1" dirty="0" smtClean="0">
                <a:effectLst/>
              </a:rPr>
              <a:t>2-</a:t>
            </a:r>
            <a:r>
              <a:rPr lang="fr-FR" sz="2400" b="1" u="sng" dirty="0" smtClean="0">
                <a:effectLst/>
              </a:rPr>
              <a:t>Violation du secret professionnel</a:t>
            </a:r>
            <a:r>
              <a:rPr lang="fr-FR" sz="2400" b="1" dirty="0" smtClean="0">
                <a:effectLst/>
              </a:rPr>
              <a:t>:</a:t>
            </a:r>
          </a:p>
          <a:p>
            <a:pPr lvl="1"/>
            <a:r>
              <a:rPr lang="fr-FR" sz="2400" b="1" dirty="0" smtClean="0">
                <a:effectLst/>
              </a:rPr>
              <a:t>Art. 301 CP.</a:t>
            </a:r>
          </a:p>
          <a:p>
            <a:pPr lvl="1"/>
            <a:r>
              <a:rPr lang="fr-FR" sz="2400" b="1" dirty="0" smtClean="0">
                <a:effectLst/>
              </a:rPr>
              <a:t>Art.206 et 235 de la LPPS.</a:t>
            </a:r>
          </a:p>
          <a:p>
            <a:pPr lvl="1"/>
            <a:r>
              <a:rPr lang="fr-FR" sz="2400" b="1" dirty="0" smtClean="0">
                <a:effectLst/>
              </a:rPr>
              <a:t>Art.36 à 41 du code de déontologie médicale.</a:t>
            </a:r>
          </a:p>
          <a:p>
            <a:pPr lvl="1"/>
            <a:r>
              <a:rPr lang="fr-FR" sz="2400" b="1" dirty="0" smtClean="0">
                <a:effectLst/>
              </a:rPr>
              <a:t>Art. 47 CC.</a:t>
            </a:r>
          </a:p>
          <a:p>
            <a:pPr lvl="1"/>
            <a:r>
              <a:rPr lang="fr-FR" sz="2400" b="1" dirty="0" smtClean="0">
                <a:effectLst/>
              </a:rPr>
              <a:t>Art.16 du code de la fonction publique.</a:t>
            </a:r>
          </a:p>
          <a:p>
            <a:pPr lvl="1"/>
            <a:r>
              <a:rPr lang="fr-FR" sz="2400" b="1" dirty="0" smtClean="0">
                <a:effectLst/>
              </a:rPr>
              <a:t>Art.37 du S.G.T.</a:t>
            </a:r>
          </a:p>
          <a:p>
            <a:pPr>
              <a:buNone/>
            </a:pPr>
            <a:endParaRPr lang="fr-FR" sz="2400" dirty="0" smtClean="0">
              <a:effectLst/>
            </a:endParaRPr>
          </a:p>
          <a:p>
            <a:pPr>
              <a:buNone/>
            </a:pPr>
            <a:endParaRPr lang="fr-FR" sz="2400" dirty="0" smtClean="0">
              <a:effectLst/>
            </a:endParaRPr>
          </a:p>
          <a:p>
            <a:pPr>
              <a:buNone/>
            </a:pPr>
            <a:endParaRPr lang="fr-FR" sz="2400" dirty="0" smtClean="0">
              <a:effectLst/>
            </a:endParaRPr>
          </a:p>
          <a:p>
            <a:pPr>
              <a:buNone/>
            </a:pPr>
            <a:endParaRPr lang="fr-FR" sz="2400" dirty="0" smtClean="0">
              <a:effectLst/>
            </a:endParaRPr>
          </a:p>
          <a:p>
            <a:pPr>
              <a:buNone/>
            </a:pPr>
            <a:r>
              <a:rPr lang="fr-FR" sz="2400" dirty="0" smtClean="0">
                <a:effectLst/>
              </a:rPr>
              <a:t>	   			   </a:t>
            </a:r>
          </a:p>
          <a:p>
            <a:pPr>
              <a:buNone/>
            </a:pPr>
            <a:endParaRPr lang="fr-FR" sz="2400" dirty="0" smtClean="0">
              <a:effectLst/>
            </a:endParaRPr>
          </a:p>
          <a:p>
            <a:pPr>
              <a:buNone/>
            </a:pPr>
            <a:endParaRPr lang="fr-FR" sz="2400" dirty="0" smtClean="0">
              <a:effectLst/>
            </a:endParaRPr>
          </a:p>
          <a:p>
            <a:pPr>
              <a:buNone/>
            </a:pPr>
            <a:endParaRPr lang="fr-FR" sz="2400" dirty="0">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22</a:t>
            </a:fld>
            <a:endParaRPr lang="fr-FR"/>
          </a:p>
        </p:txBody>
      </p:sp>
      <p:sp>
        <p:nvSpPr>
          <p:cNvPr id="3" name="Espace réservé du contenu 2"/>
          <p:cNvSpPr>
            <a:spLocks noGrp="1"/>
          </p:cNvSpPr>
          <p:nvPr>
            <p:ph sz="quarter" idx="1"/>
          </p:nvPr>
        </p:nvSpPr>
        <p:spPr>
          <a:xfrm>
            <a:off x="539552" y="1148732"/>
            <a:ext cx="8229600" cy="4709160"/>
          </a:xfrm>
        </p:spPr>
        <p:txBody>
          <a:bodyPr>
            <a:noAutofit/>
          </a:bodyPr>
          <a:lstStyle/>
          <a:p>
            <a:pPr>
              <a:buNone/>
            </a:pPr>
            <a:r>
              <a:rPr lang="fr-FR" sz="2400" b="1" dirty="0" smtClean="0">
                <a:effectLst/>
              </a:rPr>
              <a:t>3-</a:t>
            </a:r>
            <a:r>
              <a:rPr lang="fr-FR" sz="2400" b="1" u="sng" dirty="0" smtClean="0">
                <a:effectLst/>
              </a:rPr>
              <a:t>Refus d’obtempérer à une réquisition</a:t>
            </a:r>
            <a:r>
              <a:rPr lang="fr-FR" sz="2400" b="1" dirty="0" smtClean="0">
                <a:effectLst/>
              </a:rPr>
              <a:t>:</a:t>
            </a:r>
          </a:p>
          <a:p>
            <a:pPr>
              <a:buNone/>
            </a:pPr>
            <a:r>
              <a:rPr lang="fr-FR" sz="2400" b="1" dirty="0" smtClean="0">
                <a:effectLst/>
              </a:rPr>
              <a:t>	-Art 210 de la LPPS du 16 Février 1985.</a:t>
            </a:r>
          </a:p>
          <a:p>
            <a:pPr>
              <a:buNone/>
            </a:pPr>
            <a:r>
              <a:rPr lang="fr-FR" sz="2400" b="1" dirty="0" smtClean="0">
                <a:effectLst/>
              </a:rPr>
              <a:t>	-Art 422 ter du Code pénal.</a:t>
            </a:r>
          </a:p>
          <a:p>
            <a:pPr>
              <a:buNone/>
            </a:pPr>
            <a:endParaRPr lang="fr-FR" sz="2400" b="1" dirty="0" smtClean="0">
              <a:effectLst/>
            </a:endParaRPr>
          </a:p>
          <a:p>
            <a:pPr>
              <a:buNone/>
            </a:pPr>
            <a:r>
              <a:rPr lang="fr-FR" sz="2400" b="1" dirty="0" smtClean="0">
                <a:effectLst/>
              </a:rPr>
              <a:t>4-</a:t>
            </a:r>
            <a:r>
              <a:rPr lang="fr-FR" sz="2400" b="1" u="sng" dirty="0" smtClean="0">
                <a:effectLst/>
              </a:rPr>
              <a:t>Usurpation de titres</a:t>
            </a:r>
            <a:r>
              <a:rPr lang="fr-FR" sz="2400" b="1" dirty="0" smtClean="0">
                <a:effectLst/>
              </a:rPr>
              <a:t>:</a:t>
            </a:r>
          </a:p>
          <a:p>
            <a:pPr>
              <a:buNone/>
            </a:pPr>
            <a:r>
              <a:rPr lang="fr-FR" sz="2400" b="1" dirty="0" smtClean="0">
                <a:effectLst/>
              </a:rPr>
              <a:t>	-Art 142 du Code pénal.</a:t>
            </a:r>
          </a:p>
          <a:p>
            <a:pPr>
              <a:buNone/>
            </a:pPr>
            <a:endParaRPr lang="fr-FR" sz="2400" b="1" dirty="0" smtClean="0">
              <a:effectLst/>
            </a:endParaRPr>
          </a:p>
          <a:p>
            <a:pPr>
              <a:buNone/>
            </a:pPr>
            <a:r>
              <a:rPr lang="fr-FR" sz="2400" b="1" dirty="0" smtClean="0">
                <a:effectLst/>
              </a:rPr>
              <a:t>5-</a:t>
            </a:r>
            <a:r>
              <a:rPr lang="fr-FR" sz="2400" b="1" u="sng" dirty="0" smtClean="0">
                <a:effectLst/>
              </a:rPr>
              <a:t>La délivrance de faux-certificats et corruption pour faux-certificats:</a:t>
            </a:r>
          </a:p>
          <a:p>
            <a:r>
              <a:rPr lang="fr-FR" sz="2400" b="1" dirty="0" smtClean="0">
                <a:effectLst/>
              </a:rPr>
              <a:t>Art. 226 CP.</a:t>
            </a:r>
          </a:p>
          <a:p>
            <a:r>
              <a:rPr lang="fr-FR" sz="2400" b="1" dirty="0" smtClean="0">
                <a:effectLst/>
              </a:rPr>
              <a:t>Art. 238 de la LPPS.</a:t>
            </a:r>
          </a:p>
          <a:p>
            <a:r>
              <a:rPr lang="fr-FR" sz="2400" b="1" dirty="0" smtClean="0">
                <a:effectLst/>
              </a:rPr>
              <a:t>Art .58 du Code de Déontologie Médicale.</a:t>
            </a:r>
          </a:p>
          <a:p>
            <a:pPr>
              <a:buNone/>
            </a:pPr>
            <a:endParaRPr lang="fr-FR" sz="2400" b="1" dirty="0" smtClean="0">
              <a:effectLst/>
            </a:endParaRPr>
          </a:p>
          <a:p>
            <a:pPr>
              <a:buNone/>
            </a:pPr>
            <a:r>
              <a:rPr lang="fr-FR" sz="2400" b="1" dirty="0" smtClean="0">
                <a:effectLst/>
              </a:rPr>
              <a:t>	   			   </a:t>
            </a:r>
            <a:endParaRPr lang="fr-FR" sz="2400" b="1" dirty="0">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23</a:t>
            </a:fld>
            <a:endParaRPr lang="fr-FR"/>
          </a:p>
        </p:txBody>
      </p:sp>
      <p:sp>
        <p:nvSpPr>
          <p:cNvPr id="7" name="Titre 5"/>
          <p:cNvSpPr>
            <a:spLocks noGrp="1"/>
          </p:cNvSpPr>
          <p:nvPr>
            <p:ph sz="quarter" idx="1"/>
          </p:nvPr>
        </p:nvSpPr>
        <p:spPr>
          <a:xfrm>
            <a:off x="467544" y="220673"/>
            <a:ext cx="8229600" cy="4708525"/>
          </a:xfrm>
        </p:spPr>
        <p:txBody>
          <a:bodyPr>
            <a:noAutofit/>
          </a:bodyPr>
          <a:lstStyle/>
          <a:p>
            <a:pPr>
              <a:buNone/>
            </a:pPr>
            <a:r>
              <a:rPr lang="fr-FR" sz="2400" b="1" dirty="0" smtClean="0">
                <a:effectLst/>
              </a:rPr>
              <a:t>B /</a:t>
            </a:r>
            <a:r>
              <a:rPr lang="fr-FR" sz="2400" b="1" u="sng" dirty="0" smtClean="0">
                <a:effectLst/>
              </a:rPr>
              <a:t> INFRACTIONS RELATIVES A L’ACTE MEDICAL:</a:t>
            </a:r>
          </a:p>
          <a:p>
            <a:pPr>
              <a:buNone/>
            </a:pPr>
            <a:endParaRPr lang="fr-FR" sz="2400" b="1" dirty="0" smtClean="0">
              <a:effectLst/>
            </a:endParaRPr>
          </a:p>
          <a:p>
            <a:pPr>
              <a:buNone/>
            </a:pPr>
            <a:r>
              <a:rPr lang="fr-FR" sz="2400" b="1" dirty="0" smtClean="0">
                <a:effectLst/>
              </a:rPr>
              <a:t>1-</a:t>
            </a:r>
            <a:r>
              <a:rPr lang="fr-FR" sz="2400" b="1" u="sng" dirty="0" smtClean="0">
                <a:effectLst/>
              </a:rPr>
              <a:t>Non assistance à personne en danger </a:t>
            </a:r>
            <a:r>
              <a:rPr lang="fr-FR" sz="2400" b="1" dirty="0" smtClean="0">
                <a:effectLst/>
              </a:rPr>
              <a:t>: Art 182  alinéa 1</a:t>
            </a:r>
            <a:r>
              <a:rPr lang="fr-FR" sz="2400" b="1" baseline="30000" dirty="0" smtClean="0">
                <a:effectLst/>
              </a:rPr>
              <a:t>er</a:t>
            </a:r>
            <a:r>
              <a:rPr lang="fr-FR" sz="2400" b="1" dirty="0" smtClean="0">
                <a:effectLst/>
              </a:rPr>
              <a:t> du Code pénal:</a:t>
            </a:r>
          </a:p>
          <a:p>
            <a:pPr>
              <a:buNone/>
            </a:pPr>
            <a:r>
              <a:rPr lang="fr-FR" sz="2400" b="1" dirty="0" smtClean="0">
                <a:effectLst/>
              </a:rPr>
              <a:t>Délit d’Abstention Fautive.</a:t>
            </a:r>
          </a:p>
          <a:p>
            <a:pPr>
              <a:buNone/>
            </a:pPr>
            <a:r>
              <a:rPr lang="fr-FR" sz="2400" b="1" dirty="0" smtClean="0">
                <a:effectLst/>
              </a:rPr>
              <a:t>2-</a:t>
            </a:r>
            <a:r>
              <a:rPr lang="fr-FR" sz="2400" b="1" u="sng" dirty="0" smtClean="0">
                <a:effectLst/>
              </a:rPr>
              <a:t>Atteinte volontaire à l’intégrité corporelle</a:t>
            </a:r>
            <a:r>
              <a:rPr lang="fr-FR" sz="2400" b="1" dirty="0" smtClean="0">
                <a:effectLst/>
              </a:rPr>
              <a:t>:</a:t>
            </a:r>
          </a:p>
          <a:p>
            <a:pPr>
              <a:buNone/>
            </a:pPr>
            <a:endParaRPr lang="fr-FR" sz="2400" b="1" dirty="0" smtClean="0">
              <a:effectLst/>
            </a:endParaRPr>
          </a:p>
          <a:p>
            <a:pPr>
              <a:buNone/>
            </a:pPr>
            <a:r>
              <a:rPr lang="fr-FR" sz="2400" b="1" dirty="0" smtClean="0">
                <a:effectLst/>
              </a:rPr>
              <a:t>a /Avortement criminel : Art 304 à 313 du Code pénal.</a:t>
            </a:r>
          </a:p>
          <a:p>
            <a:pPr>
              <a:buNone/>
            </a:pPr>
            <a:r>
              <a:rPr lang="fr-FR" sz="2400" b="1" dirty="0" smtClean="0">
                <a:effectLst/>
              </a:rPr>
              <a:t>b/ Stérilisation volontaire = crime de castration ; Art 273 du Code pénal.</a:t>
            </a:r>
          </a:p>
          <a:p>
            <a:pPr>
              <a:buNone/>
            </a:pPr>
            <a:r>
              <a:rPr lang="fr-FR" sz="2400" b="1" dirty="0" smtClean="0">
                <a:effectLst/>
              </a:rPr>
              <a:t>c/Euthanasie = Homicide volontaire ; Art 273,art.264 du Code pénal.</a:t>
            </a:r>
          </a:p>
          <a:p>
            <a:pPr>
              <a:buNone/>
            </a:pPr>
            <a:r>
              <a:rPr lang="fr-FR" sz="2400" b="1" dirty="0" smtClean="0">
                <a:effectLst/>
              </a:rPr>
              <a:t>d/ Essai thérapeutique  : Art 178 de la LPPS du 16 Février 1985;Art 275 du Code pénal.</a:t>
            </a:r>
          </a:p>
          <a:p>
            <a:pPr>
              <a:buNone/>
            </a:pPr>
            <a:r>
              <a:rPr lang="fr-FR" sz="2400" b="1" dirty="0" smtClean="0">
                <a:effectLst/>
              </a:rPr>
              <a:t>e/</a:t>
            </a:r>
            <a:r>
              <a:rPr lang="en-US" sz="2400" b="1" dirty="0" smtClean="0">
                <a:effectLst/>
              </a:rPr>
              <a:t>CBI (art 288.289 CP </a:t>
            </a:r>
            <a:r>
              <a:rPr lang="en-US" sz="2400" b="1" dirty="0" err="1" smtClean="0">
                <a:effectLst/>
              </a:rPr>
              <a:t>combiné</a:t>
            </a:r>
            <a:r>
              <a:rPr lang="en-US" sz="2400" b="1" dirty="0" smtClean="0">
                <a:effectLst/>
              </a:rPr>
              <a:t> art. 239 LPPS).</a:t>
            </a:r>
            <a:endParaRPr lang="fr-FR" sz="2400" b="1" dirty="0" smtClean="0">
              <a:effectLst/>
            </a:endParaRPr>
          </a:p>
          <a:p>
            <a:pPr>
              <a:buNone/>
            </a:pPr>
            <a:endParaRPr lang="fr-FR" sz="2400" b="1" dirty="0" smtClean="0">
              <a:effectLst/>
            </a:endParaRPr>
          </a:p>
          <a:p>
            <a:pPr>
              <a:buNone/>
            </a:pPr>
            <a:endParaRPr lang="fr-FR" sz="2400" b="1" dirty="0" smtClean="0">
              <a:effectLst/>
            </a:endParaRPr>
          </a:p>
          <a:p>
            <a:pPr>
              <a:buNone/>
            </a:pPr>
            <a:endParaRPr lang="fr-FR" sz="2400" b="1" dirty="0" smtClean="0">
              <a:effectLst/>
            </a:endParaRPr>
          </a:p>
          <a:p>
            <a:pPr>
              <a:buNone/>
            </a:pPr>
            <a:endParaRPr lang="fr-FR" sz="2400" b="1" dirty="0" smtClean="0">
              <a:effectLst/>
            </a:endParaRPr>
          </a:p>
          <a:p>
            <a:pPr>
              <a:buNone/>
            </a:pPr>
            <a:endParaRPr lang="fr-FR" sz="2400" b="1" dirty="0" smtClean="0">
              <a:effectLst/>
            </a:endParaRPr>
          </a:p>
          <a:p>
            <a:pPr>
              <a:buNone/>
            </a:pPr>
            <a:endParaRPr lang="fr-FR" sz="2400" b="1" dirty="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24</a:t>
            </a:fld>
            <a:endParaRPr lang="fr-FR"/>
          </a:p>
        </p:txBody>
      </p:sp>
      <p:sp>
        <p:nvSpPr>
          <p:cNvPr id="3" name="Espace réservé du contenu 2"/>
          <p:cNvSpPr>
            <a:spLocks noGrp="1"/>
          </p:cNvSpPr>
          <p:nvPr>
            <p:ph sz="quarter" idx="1"/>
          </p:nvPr>
        </p:nvSpPr>
        <p:spPr>
          <a:xfrm>
            <a:off x="395536" y="1412776"/>
            <a:ext cx="8229600" cy="4709160"/>
          </a:xfrm>
        </p:spPr>
        <p:txBody>
          <a:bodyPr>
            <a:normAutofit/>
          </a:bodyPr>
          <a:lstStyle/>
          <a:p>
            <a:pPr algn="just">
              <a:buFont typeface="Arial" charset="0"/>
              <a:buChar char="•"/>
            </a:pPr>
            <a:endParaRPr lang="fr-FR" sz="2400" b="1" dirty="0" smtClean="0">
              <a:effectLst/>
            </a:endParaRPr>
          </a:p>
          <a:p>
            <a:pPr algn="just">
              <a:buNone/>
            </a:pPr>
            <a:r>
              <a:rPr lang="fr-FR" sz="2400" b="1" dirty="0" smtClean="0">
                <a:effectLst/>
              </a:rPr>
              <a:t>3-</a:t>
            </a:r>
            <a:r>
              <a:rPr lang="fr-FR" sz="2400" b="1" u="sng" dirty="0" smtClean="0">
                <a:effectLst/>
              </a:rPr>
              <a:t>Coups et blessures involontaires </a:t>
            </a:r>
            <a:r>
              <a:rPr lang="fr-FR" sz="2400" b="1" dirty="0" smtClean="0">
                <a:effectLst/>
              </a:rPr>
              <a:t>:</a:t>
            </a:r>
          </a:p>
          <a:p>
            <a:pPr algn="just">
              <a:buNone/>
            </a:pPr>
            <a:endParaRPr lang="fr-FR" sz="2400" b="1" dirty="0" smtClean="0">
              <a:effectLst/>
            </a:endParaRPr>
          </a:p>
          <a:p>
            <a:pPr algn="just">
              <a:buNone/>
            </a:pPr>
            <a:r>
              <a:rPr lang="fr-FR" sz="2400" b="1" dirty="0" smtClean="0">
                <a:effectLst/>
              </a:rPr>
              <a:t>*I.T.T&lt;90 jours :Art 442 du Code pénal.</a:t>
            </a:r>
          </a:p>
          <a:p>
            <a:pPr algn="just">
              <a:buNone/>
            </a:pPr>
            <a:endParaRPr lang="fr-FR" sz="2400" b="1" dirty="0" smtClean="0">
              <a:effectLst/>
            </a:endParaRPr>
          </a:p>
          <a:p>
            <a:pPr algn="just">
              <a:buNone/>
            </a:pPr>
            <a:r>
              <a:rPr lang="fr-FR" sz="2400" b="1" dirty="0" smtClean="0">
                <a:effectLst/>
              </a:rPr>
              <a:t>*I.T.T&gt;90 jours :Art 289 du Code pénal.</a:t>
            </a:r>
          </a:p>
          <a:p>
            <a:pPr algn="just">
              <a:buNone/>
            </a:pPr>
            <a:endParaRPr lang="fr-FR" sz="2400" b="1" dirty="0" smtClean="0">
              <a:effectLst/>
            </a:endParaRPr>
          </a:p>
          <a:p>
            <a:pPr algn="just">
              <a:buNone/>
            </a:pPr>
            <a:r>
              <a:rPr lang="fr-FR" sz="2400" b="1" dirty="0" smtClean="0">
                <a:effectLst/>
              </a:rPr>
              <a:t>*Mutilation ou infirmité permanente : Art 289 du Code pénal.</a:t>
            </a:r>
          </a:p>
          <a:p>
            <a:pPr algn="just">
              <a:buNone/>
            </a:pPr>
            <a:endParaRPr lang="fr-FR" sz="2400" b="1" dirty="0">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685800"/>
            <a:ext cx="9144000" cy="762000"/>
          </a:xfrm>
        </p:spPr>
        <p:txBody>
          <a:bodyPr/>
          <a:lstStyle/>
          <a:p>
            <a:pPr algn="ctr" eaLnBrk="1" hangingPunct="1">
              <a:defRPr/>
            </a:pPr>
            <a:r>
              <a:rPr lang="fr-FR" sz="4000" b="1" dirty="0" smtClean="0">
                <a:solidFill>
                  <a:schemeClr val="folHlink"/>
                </a:solidFill>
                <a:effectLst>
                  <a:outerShdw blurRad="38100" dist="38100" dir="2700000" algn="tl">
                    <a:srgbClr val="C0C0C0"/>
                  </a:outerShdw>
                </a:effectLst>
                <a:latin typeface="Times New Roman" pitchFamily="18" charset="0"/>
              </a:rPr>
              <a:t>Responsabilité ordinale</a:t>
            </a:r>
            <a:endParaRPr lang="en-US" sz="4000" b="1" dirty="0" smtClean="0">
              <a:solidFill>
                <a:schemeClr val="folHlink"/>
              </a:solidFill>
              <a:effectLst>
                <a:outerShdw blurRad="38100" dist="38100" dir="2700000" algn="tl">
                  <a:srgbClr val="C0C0C0"/>
                </a:outerShdw>
              </a:effectLst>
              <a:latin typeface="Times New Roman" pitchFamily="18" charset="0"/>
            </a:endParaRPr>
          </a:p>
        </p:txBody>
      </p:sp>
      <p:sp>
        <p:nvSpPr>
          <p:cNvPr id="8195" name="Rectangle 3"/>
          <p:cNvSpPr>
            <a:spLocks noGrp="1" noChangeArrowheads="1"/>
          </p:cNvSpPr>
          <p:nvPr>
            <p:ph type="body" idx="1"/>
          </p:nvPr>
        </p:nvSpPr>
        <p:spPr>
          <a:xfrm>
            <a:off x="152400" y="1428736"/>
            <a:ext cx="8802688" cy="4840288"/>
          </a:xfrm>
        </p:spPr>
        <p:txBody>
          <a:bodyPr/>
          <a:lstStyle/>
          <a:p>
            <a:pPr marL="0" indent="0" algn="just" eaLnBrk="1" hangingPunct="1">
              <a:lnSpc>
                <a:spcPct val="150000"/>
              </a:lnSpc>
              <a:buFont typeface="Wingdings" pitchFamily="2" charset="2"/>
              <a:buNone/>
            </a:pPr>
            <a:r>
              <a:rPr lang="en-US" sz="2400" b="1" dirty="0" err="1" smtClean="0">
                <a:solidFill>
                  <a:schemeClr val="hlink"/>
                </a:solidFill>
                <a:effectLst/>
              </a:rPr>
              <a:t>Faits</a:t>
            </a:r>
            <a:r>
              <a:rPr lang="en-US" sz="2400" b="1" dirty="0" smtClean="0">
                <a:solidFill>
                  <a:schemeClr val="hlink"/>
                </a:solidFill>
                <a:effectLst/>
              </a:rPr>
              <a:t> </a:t>
            </a:r>
            <a:r>
              <a:rPr lang="en-US" sz="2400" b="1" dirty="0" err="1" smtClean="0">
                <a:solidFill>
                  <a:schemeClr val="hlink"/>
                </a:solidFill>
                <a:effectLst/>
              </a:rPr>
              <a:t>punissables</a:t>
            </a:r>
            <a:r>
              <a:rPr lang="en-US" sz="2400" b="1" dirty="0" smtClean="0">
                <a:solidFill>
                  <a:schemeClr val="hlink"/>
                </a:solidFill>
                <a:effectLst/>
              </a:rPr>
              <a:t> :</a:t>
            </a:r>
          </a:p>
          <a:p>
            <a:pPr marL="0" indent="0" algn="just" eaLnBrk="1" hangingPunct="1">
              <a:lnSpc>
                <a:spcPct val="150000"/>
              </a:lnSpc>
              <a:buFontTx/>
              <a:buNone/>
            </a:pPr>
            <a:r>
              <a:rPr lang="en-US" sz="2400" b="1" dirty="0" smtClean="0">
                <a:effectLst/>
              </a:rPr>
              <a:t>* </a:t>
            </a:r>
            <a:r>
              <a:rPr lang="en-US" sz="2400" b="1" dirty="0" err="1" smtClean="0">
                <a:effectLst/>
              </a:rPr>
              <a:t>Irrespect</a:t>
            </a:r>
            <a:r>
              <a:rPr lang="en-US" sz="2400" b="1" dirty="0" smtClean="0">
                <a:effectLst/>
              </a:rPr>
              <a:t> des </a:t>
            </a:r>
            <a:r>
              <a:rPr lang="fr-FR" sz="2400" b="1" dirty="0" smtClean="0">
                <a:effectLst/>
              </a:rPr>
              <a:t>dispositions du décret exécutif n°92/276 du 06 juillet 1992 portant code de déontologie médicale</a:t>
            </a:r>
            <a:endParaRPr lang="en-US" sz="2400" b="1" dirty="0" smtClean="0">
              <a:effectLst/>
            </a:endParaRPr>
          </a:p>
          <a:p>
            <a:pPr marL="0" indent="0" algn="just" eaLnBrk="1" hangingPunct="1">
              <a:lnSpc>
                <a:spcPct val="150000"/>
              </a:lnSpc>
              <a:buFontTx/>
              <a:buNone/>
            </a:pPr>
            <a:r>
              <a:rPr lang="en-US" sz="2400" b="1" dirty="0" smtClean="0">
                <a:effectLst/>
              </a:rPr>
              <a:t>* Violation des </a:t>
            </a:r>
            <a:r>
              <a:rPr lang="en-US" sz="2400" b="1" dirty="0" err="1" smtClean="0">
                <a:effectLst/>
              </a:rPr>
              <a:t>règles</a:t>
            </a:r>
            <a:r>
              <a:rPr lang="en-US" sz="2400" b="1" dirty="0" smtClean="0">
                <a:effectLst/>
              </a:rPr>
              <a:t> </a:t>
            </a:r>
            <a:r>
              <a:rPr lang="en-US" sz="2400" b="1" dirty="0" err="1" smtClean="0">
                <a:effectLst/>
              </a:rPr>
              <a:t>professionnelles</a:t>
            </a:r>
            <a:endParaRPr lang="en-US" sz="2400" b="1" dirty="0" smtClean="0">
              <a:effectLst/>
            </a:endParaRPr>
          </a:p>
          <a:p>
            <a:pPr marL="0" indent="0" algn="just" eaLnBrk="1" hangingPunct="1">
              <a:lnSpc>
                <a:spcPct val="150000"/>
              </a:lnSpc>
              <a:buFontTx/>
              <a:buNone/>
            </a:pPr>
            <a:r>
              <a:rPr lang="en-US" sz="2400" b="1" dirty="0" smtClean="0">
                <a:effectLst/>
              </a:rPr>
              <a:t>* </a:t>
            </a:r>
            <a:r>
              <a:rPr lang="en-US" sz="2400" b="1" dirty="0" err="1" smtClean="0">
                <a:effectLst/>
              </a:rPr>
              <a:t>Manquement</a:t>
            </a:r>
            <a:r>
              <a:rPr lang="en-US" sz="2400" b="1" dirty="0" smtClean="0">
                <a:effectLst/>
              </a:rPr>
              <a:t> aux </a:t>
            </a:r>
            <a:r>
              <a:rPr lang="en-US" sz="2400" b="1" dirty="0" err="1" smtClean="0">
                <a:effectLst/>
              </a:rPr>
              <a:t>règles</a:t>
            </a:r>
            <a:r>
              <a:rPr lang="en-US" sz="2400" b="1" dirty="0" smtClean="0">
                <a:effectLst/>
              </a:rPr>
              <a:t> </a:t>
            </a:r>
            <a:r>
              <a:rPr lang="en-US" sz="2400" b="1" dirty="0" err="1" smtClean="0">
                <a:effectLst/>
              </a:rPr>
              <a:t>d’honneur</a:t>
            </a:r>
            <a:r>
              <a:rPr lang="en-US" sz="2400" b="1" dirty="0" smtClean="0">
                <a:effectLst/>
              </a:rPr>
              <a:t>, de la </a:t>
            </a:r>
            <a:r>
              <a:rPr lang="en-US" sz="2400" b="1" dirty="0" err="1" smtClean="0">
                <a:effectLst/>
              </a:rPr>
              <a:t>probité</a:t>
            </a:r>
            <a:r>
              <a:rPr lang="en-US" sz="2400" b="1" dirty="0" smtClean="0">
                <a:effectLst/>
              </a:rPr>
              <a:t> et de la </a:t>
            </a:r>
            <a:r>
              <a:rPr lang="en-US" sz="2400" b="1" dirty="0" err="1" smtClean="0">
                <a:effectLst/>
              </a:rPr>
              <a:t>dignité</a:t>
            </a:r>
            <a:r>
              <a:rPr lang="en-US" sz="2400" b="1" dirty="0" smtClean="0">
                <a:effectLst/>
              </a:rPr>
              <a:t> de la profession</a:t>
            </a:r>
          </a:p>
          <a:p>
            <a:pPr marL="0" indent="0" algn="just" eaLnBrk="1" hangingPunct="1">
              <a:lnSpc>
                <a:spcPct val="150000"/>
              </a:lnSpc>
              <a:buFontTx/>
              <a:buNone/>
            </a:pPr>
            <a:r>
              <a:rPr lang="en-US" sz="2400" b="1" dirty="0" smtClean="0">
                <a:effectLst/>
              </a:rPr>
              <a:t>* </a:t>
            </a:r>
            <a:r>
              <a:rPr lang="en-US" sz="2400" b="1" dirty="0" err="1" smtClean="0">
                <a:effectLst/>
              </a:rPr>
              <a:t>Atteinte</a:t>
            </a:r>
            <a:r>
              <a:rPr lang="en-US" sz="2400" b="1" dirty="0" smtClean="0">
                <a:effectLst/>
              </a:rPr>
              <a:t> aux </a:t>
            </a:r>
            <a:r>
              <a:rPr lang="en-US" sz="2400" b="1" dirty="0" err="1" smtClean="0">
                <a:effectLst/>
              </a:rPr>
              <a:t>règles</a:t>
            </a:r>
            <a:r>
              <a:rPr lang="en-US" sz="2400" b="1" dirty="0" smtClean="0">
                <a:effectLst/>
              </a:rPr>
              <a:t> </a:t>
            </a:r>
            <a:r>
              <a:rPr lang="en-US" sz="2400" b="1" dirty="0" err="1" smtClean="0">
                <a:effectLst/>
              </a:rPr>
              <a:t>ou</a:t>
            </a:r>
            <a:r>
              <a:rPr lang="en-US" sz="2400" b="1" dirty="0" smtClean="0">
                <a:effectLst/>
              </a:rPr>
              <a:t> </a:t>
            </a:r>
            <a:r>
              <a:rPr lang="en-US" sz="2400" b="1" dirty="0" err="1" smtClean="0">
                <a:effectLst/>
              </a:rPr>
              <a:t>réglements</a:t>
            </a:r>
            <a:r>
              <a:rPr lang="en-US" sz="2400" b="1" dirty="0" smtClean="0">
                <a:effectLst/>
              </a:rPr>
              <a:t> </a:t>
            </a:r>
            <a:r>
              <a:rPr lang="en-US" sz="2400" b="1" dirty="0" err="1" smtClean="0">
                <a:effectLst/>
              </a:rPr>
              <a:t>édictés</a:t>
            </a:r>
            <a:r>
              <a:rPr lang="en-US" sz="2400" b="1" dirty="0" smtClean="0">
                <a:effectLst/>
              </a:rPr>
              <a:t> par </a:t>
            </a:r>
            <a:r>
              <a:rPr lang="en-US" sz="2400" b="1" dirty="0" err="1" smtClean="0">
                <a:effectLst/>
              </a:rPr>
              <a:t>l’Ordre</a:t>
            </a:r>
            <a:r>
              <a:rPr lang="en-US" sz="2400" b="1" dirty="0" smtClean="0">
                <a:effectLst/>
              </a:rPr>
              <a:t>, à la </a:t>
            </a:r>
            <a:r>
              <a:rPr lang="en-US" sz="2400" b="1" dirty="0" err="1" smtClean="0">
                <a:effectLst/>
              </a:rPr>
              <a:t>considération</a:t>
            </a:r>
            <a:r>
              <a:rPr lang="en-US" sz="2400" b="1" dirty="0" smtClean="0">
                <a:effectLst/>
              </a:rPr>
              <a:t> </a:t>
            </a:r>
            <a:r>
              <a:rPr lang="en-US" sz="2400" b="1" dirty="0" err="1" smtClean="0">
                <a:effectLst/>
              </a:rPr>
              <a:t>ou</a:t>
            </a:r>
            <a:r>
              <a:rPr lang="en-US" sz="2400" b="1" dirty="0" smtClean="0">
                <a:effectLst/>
              </a:rPr>
              <a:t> au respect </a:t>
            </a:r>
            <a:r>
              <a:rPr lang="en-US" sz="2400" b="1" dirty="0" err="1" smtClean="0">
                <a:effectLst/>
              </a:rPr>
              <a:t>dus</a:t>
            </a:r>
            <a:r>
              <a:rPr lang="en-US" sz="2400" b="1" dirty="0" smtClean="0">
                <a:effectLst/>
              </a:rPr>
              <a:t> aux institutions </a:t>
            </a:r>
            <a:r>
              <a:rPr lang="en-US" sz="2400" b="1" dirty="0" err="1" smtClean="0">
                <a:effectLst/>
              </a:rPr>
              <a:t>ordinales</a:t>
            </a:r>
            <a:r>
              <a:rPr lang="en-US" sz="2400" b="1" dirty="0" smtClean="0">
                <a:effectLst/>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500034" y="1905000"/>
            <a:ext cx="8339166" cy="2381256"/>
          </a:xfrm>
        </p:spPr>
        <p:txBody>
          <a:bodyPr/>
          <a:lstStyle/>
          <a:p>
            <a:pPr marL="0" indent="0" algn="just" eaLnBrk="1" hangingPunct="1">
              <a:lnSpc>
                <a:spcPct val="200000"/>
              </a:lnSpc>
              <a:buFont typeface="Wingdings" pitchFamily="2" charset="2"/>
              <a:buNone/>
              <a:tabLst>
                <a:tab pos="225425" algn="l"/>
              </a:tabLst>
            </a:pPr>
            <a:r>
              <a:rPr lang="fr-FR" sz="2400" b="1" dirty="0" smtClean="0">
                <a:solidFill>
                  <a:srgbClr val="FF0000"/>
                </a:solidFill>
                <a:effectLst/>
                <a:latin typeface="Times New Roman" pitchFamily="18" charset="0"/>
                <a:cs typeface="Times New Roman" pitchFamily="18" charset="0"/>
              </a:rPr>
              <a:t>*</a:t>
            </a:r>
            <a:r>
              <a:rPr lang="fr-FR" sz="2400" b="1" dirty="0" smtClean="0">
                <a:effectLst/>
                <a:latin typeface="Times New Roman" pitchFamily="18" charset="0"/>
                <a:cs typeface="Times New Roman" pitchFamily="18" charset="0"/>
              </a:rPr>
              <a:t> Responsabilité du service public pour les fautes commises par ses agents ou par la mauvaise organisation du service public  </a:t>
            </a:r>
          </a:p>
          <a:p>
            <a:pPr marL="0" indent="0" algn="just" eaLnBrk="1" hangingPunct="1">
              <a:lnSpc>
                <a:spcPct val="200000"/>
              </a:lnSpc>
              <a:buFont typeface="Wingdings" pitchFamily="2" charset="2"/>
              <a:buNone/>
              <a:tabLst>
                <a:tab pos="225425" algn="l"/>
              </a:tabLst>
            </a:pPr>
            <a:endParaRPr lang="fr-FR" sz="2400" b="1" dirty="0" smtClean="0">
              <a:effectLst/>
              <a:latin typeface="Times New Roman" pitchFamily="18" charset="0"/>
              <a:cs typeface="Times New Roman" pitchFamily="18" charset="0"/>
            </a:endParaRPr>
          </a:p>
        </p:txBody>
      </p:sp>
      <p:sp>
        <p:nvSpPr>
          <p:cNvPr id="34819" name="Text Box 3"/>
          <p:cNvSpPr txBox="1">
            <a:spLocks noChangeArrowheads="1"/>
          </p:cNvSpPr>
          <p:nvPr/>
        </p:nvSpPr>
        <p:spPr bwMode="auto">
          <a:xfrm>
            <a:off x="0" y="685800"/>
            <a:ext cx="9144000" cy="1033463"/>
          </a:xfrm>
          <a:prstGeom prst="rect">
            <a:avLst/>
          </a:prstGeom>
          <a:noFill/>
          <a:ln>
            <a:noFill/>
          </a:ln>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buFont typeface="Wingdings" pitchFamily="2" charset="2"/>
              <a:buNone/>
              <a:defRPr/>
            </a:pPr>
            <a:r>
              <a:rPr lang="fr-FR" sz="3600" dirty="0" smtClean="0">
                <a:solidFill>
                  <a:schemeClr val="folHlink"/>
                </a:solidFill>
                <a:effectLst>
                  <a:outerShdw blurRad="38100" dist="38100" dir="2700000" algn="tl">
                    <a:srgbClr val="C0C0C0"/>
                  </a:outerShdw>
                </a:effectLst>
                <a:latin typeface="Times New Roman" pitchFamily="18" charset="0"/>
              </a:rPr>
              <a:t>Responsabilité  administrative</a:t>
            </a:r>
            <a:endParaRPr lang="fr-FR" sz="3600" dirty="0" smtClean="0">
              <a:latin typeface="Times New Roman" pitchFamily="18" charset="0"/>
            </a:endParaRPr>
          </a:p>
        </p:txBody>
      </p:sp>
      <p:sp>
        <p:nvSpPr>
          <p:cNvPr id="9220" name="AutoShape 4"/>
          <p:cNvSpPr>
            <a:spLocks noChangeArrowheads="1"/>
          </p:cNvSpPr>
          <p:nvPr/>
        </p:nvSpPr>
        <p:spPr bwMode="auto">
          <a:xfrm>
            <a:off x="533400" y="6858000"/>
            <a:ext cx="976313" cy="485775"/>
          </a:xfrm>
          <a:prstGeom prst="rightArrow">
            <a:avLst>
              <a:gd name="adj1" fmla="val 50000"/>
              <a:gd name="adj2" fmla="val 50245"/>
            </a:avLst>
          </a:prstGeom>
          <a:noFill/>
          <a:ln w="9525" algn="ctr">
            <a:noFill/>
            <a:miter lim="800000"/>
            <a:headEnd/>
            <a:tailEnd/>
          </a:ln>
        </p:spPr>
        <p:txBody>
          <a:bodyPr wrap="none" anchor="ctr">
            <a:spAutoFit/>
          </a:bodyPr>
          <a:lstStyle/>
          <a:p>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RESPONSABILITE MEDICALE CIVILE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28</a:t>
            </a:fld>
            <a:endParaRPr lang="fr-FR"/>
          </a:p>
        </p:txBody>
      </p:sp>
      <p:sp>
        <p:nvSpPr>
          <p:cNvPr id="3" name="Espace réservé du contenu 2"/>
          <p:cNvSpPr>
            <a:spLocks noGrp="1"/>
          </p:cNvSpPr>
          <p:nvPr>
            <p:ph sz="quarter" idx="1"/>
          </p:nvPr>
        </p:nvSpPr>
        <p:spPr>
          <a:xfrm>
            <a:off x="285720" y="1428736"/>
            <a:ext cx="8480328" cy="4925144"/>
          </a:xfrm>
        </p:spPr>
        <p:txBody>
          <a:bodyPr>
            <a:noAutofit/>
          </a:bodyPr>
          <a:lstStyle/>
          <a:p>
            <a:pPr algn="just">
              <a:lnSpc>
                <a:spcPct val="150000"/>
              </a:lnSpc>
              <a:buFont typeface="Wingdings" pitchFamily="2" charset="2"/>
              <a:buChar char="Ø"/>
            </a:pPr>
            <a:r>
              <a:rPr lang="fr-FR" sz="2400" b="1" dirty="0" smtClean="0">
                <a:effectLst/>
              </a:rPr>
              <a:t>Le Domaine de la Responsabilité Civile est le domaine de la Réparation du Dommage.</a:t>
            </a:r>
          </a:p>
          <a:p>
            <a:pPr algn="just">
              <a:lnSpc>
                <a:spcPct val="150000"/>
              </a:lnSpc>
              <a:buFont typeface="Wingdings" pitchFamily="2" charset="2"/>
              <a:buChar char="Ø"/>
            </a:pPr>
            <a:r>
              <a:rPr lang="fr-FR" sz="2400" b="1" dirty="0" smtClean="0">
                <a:effectLst/>
              </a:rPr>
              <a:t>Visée réparatrice ,de nature contractuelle, mode d’exercice  libéral.</a:t>
            </a:r>
          </a:p>
          <a:p>
            <a:pPr algn="just">
              <a:lnSpc>
                <a:spcPct val="150000"/>
              </a:lnSpc>
              <a:buFont typeface="Wingdings" pitchFamily="2" charset="2"/>
              <a:buChar char="Ø"/>
            </a:pPr>
            <a:r>
              <a:rPr lang="fr-FR" sz="2800" b="1" dirty="0" smtClean="0">
                <a:effectLst/>
              </a:rPr>
              <a:t>Fondement = </a:t>
            </a:r>
            <a:r>
              <a:rPr lang="fr-FR" sz="2800" b="1" u="sng" dirty="0" smtClean="0">
                <a:effectLst/>
              </a:rPr>
              <a:t>Art 124 du Code civil </a:t>
            </a:r>
            <a:r>
              <a:rPr lang="fr-FR" sz="2800" b="1" i="1" dirty="0" smtClean="0">
                <a:effectLst/>
              </a:rPr>
              <a:t>« Tout acte quelconque de l’homme qui cause à autrui un dommage ,oblige celui par la faute duquel il est arrivé à le réparer».</a:t>
            </a:r>
          </a:p>
          <a:p>
            <a:pPr algn="just">
              <a:lnSpc>
                <a:spcPct val="150000"/>
              </a:lnSpc>
              <a:buFont typeface="Wingdings" pitchFamily="2" charset="2"/>
              <a:buChar char="Ø"/>
            </a:pPr>
            <a:endParaRPr lang="fr-FR" sz="2800" b="1" dirty="0" smtClean="0">
              <a:effectLst/>
            </a:endParaRPr>
          </a:p>
        </p:txBody>
      </p:sp>
      <p:sp>
        <p:nvSpPr>
          <p:cNvPr id="7" name="Rectangle 2"/>
          <p:cNvSpPr>
            <a:spLocks noGrp="1" noChangeArrowheads="1"/>
          </p:cNvSpPr>
          <p:nvPr>
            <p:ph type="title"/>
          </p:nvPr>
        </p:nvSpPr>
        <p:spPr>
          <a:xfrm>
            <a:off x="0" y="685800"/>
            <a:ext cx="9144000" cy="762000"/>
          </a:xfrm>
        </p:spPr>
        <p:txBody>
          <a:bodyPr/>
          <a:lstStyle/>
          <a:p>
            <a:pPr algn="ctr" eaLnBrk="1" hangingPunct="1">
              <a:defRPr/>
            </a:pPr>
            <a:r>
              <a:rPr lang="fr-FR" sz="4000" b="1" dirty="0" smtClean="0">
                <a:solidFill>
                  <a:schemeClr val="tx1"/>
                </a:solidFill>
                <a:effectLst>
                  <a:outerShdw blurRad="38100" dist="38100" dir="2700000" algn="tl">
                    <a:srgbClr val="C0C0C0"/>
                  </a:outerShdw>
                </a:effectLst>
                <a:latin typeface="Times New Roman" pitchFamily="18" charset="0"/>
              </a:rPr>
              <a:t>I. LA RESPONSABILITÉ CIVILE</a:t>
            </a:r>
            <a:endParaRPr lang="en-US" sz="4000" b="1" dirty="0" smtClean="0">
              <a:solidFill>
                <a:schemeClr val="tx1"/>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lvl="0"/>
            <a:r>
              <a:rPr lang="fr-FR" sz="4000" b="1" dirty="0" smtClean="0"/>
              <a:t>II. L’ÉVOLUTION DE LA RESPONSABILITÉ MÉDICALE</a:t>
            </a:r>
            <a:r>
              <a:rPr lang="fr-FR" sz="4000" dirty="0" smtClean="0"/>
              <a:t/>
            </a:r>
            <a:br>
              <a:rPr lang="fr-FR" sz="4000" dirty="0" smtClean="0"/>
            </a:br>
            <a:endParaRPr lang="fr-FR" sz="4000" dirty="0"/>
          </a:p>
        </p:txBody>
      </p:sp>
      <p:sp>
        <p:nvSpPr>
          <p:cNvPr id="3" name="Espace réservé du contenu 2"/>
          <p:cNvSpPr>
            <a:spLocks noGrp="1"/>
          </p:cNvSpPr>
          <p:nvPr>
            <p:ph idx="1"/>
          </p:nvPr>
        </p:nvSpPr>
        <p:spPr/>
        <p:txBody>
          <a:bodyPr/>
          <a:lstStyle/>
          <a:p>
            <a:r>
              <a:rPr lang="fr-FR" dirty="0" smtClean="0"/>
              <a:t>La Responsabilité Civile Médicale était de nature Délictuelle (du 18 juin 1835 jusqu’avant 1936)</a:t>
            </a:r>
          </a:p>
          <a:p>
            <a:r>
              <a:rPr lang="fr-FR" dirty="0" smtClean="0"/>
              <a:t>Puis, un siècle plus tard elle  est devenue de nature civile contractuelle (depuis le 20 mai 1936) ; on va étudier successivement ces 02 types de Responsabilité.</a:t>
            </a:r>
          </a:p>
          <a:p>
            <a:r>
              <a:rPr lang="fr-FR" dirty="0" smtClean="0"/>
              <a:t>Le principe de l’Irresponsabilité Médicale a été remis en cause par l’événement de deux affaires…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pPr>
            <a:r>
              <a:rPr lang="fr-FR" sz="2800" u="sng" dirty="0" smtClean="0">
                <a:latin typeface="Times New Roman" pitchFamily="18" charset="0"/>
                <a:cs typeface="Times New Roman" pitchFamily="18" charset="0"/>
              </a:rPr>
              <a:t>La responsabilité d’une personne</a:t>
            </a:r>
            <a:r>
              <a:rPr lang="fr-FR" sz="2800" dirty="0" smtClean="0">
                <a:latin typeface="Times New Roman" pitchFamily="18" charset="0"/>
                <a:cs typeface="Times New Roman" pitchFamily="18" charset="0"/>
              </a:rPr>
              <a:t> est une obligation morale ou juridique de répondre de ses actes et d’en assumer les conséquences. Elle trouve son fondement dans la notion de FAUTE.</a:t>
            </a:r>
          </a:p>
          <a:p>
            <a:pPr algn="just">
              <a:lnSpc>
                <a:spcPct val="150000"/>
              </a:lnSpc>
            </a:pPr>
            <a:r>
              <a:rPr lang="fr-FR" sz="2800" u="sng" dirty="0" smtClean="0">
                <a:latin typeface="Times New Roman" pitchFamily="18" charset="0"/>
                <a:cs typeface="Times New Roman" pitchFamily="18" charset="0"/>
              </a:rPr>
              <a:t>La responsabilité médicale</a:t>
            </a:r>
            <a:r>
              <a:rPr lang="fr-FR" sz="2800" dirty="0" smtClean="0">
                <a:latin typeface="Times New Roman" pitchFamily="18" charset="0"/>
                <a:cs typeface="Times New Roman" pitchFamily="18" charset="0"/>
              </a:rPr>
              <a:t> résulte du préjudice occasionné chez un patient à la suite d’un acte médical.</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84357"/>
            <a:ext cx="8715436" cy="4530725"/>
          </a:xfrm>
        </p:spPr>
        <p:txBody>
          <a:bodyPr/>
          <a:lstStyle/>
          <a:p>
            <a:pPr lvl="0">
              <a:buNone/>
            </a:pPr>
            <a:r>
              <a:rPr lang="fr-FR" sz="2800" dirty="0" smtClean="0"/>
              <a:t>   </a:t>
            </a:r>
            <a:r>
              <a:rPr lang="fr-FR" sz="2800" u="sng" dirty="0" smtClean="0">
                <a:solidFill>
                  <a:srgbClr val="FFFF66"/>
                </a:solidFill>
              </a:rPr>
              <a:t>1- Avant 1936 : responsabilité civile médicale délictuelle :</a:t>
            </a:r>
          </a:p>
          <a:p>
            <a:r>
              <a:rPr lang="fr-FR" sz="2800" dirty="0" smtClean="0"/>
              <a:t>La responsabilité est délictuelle au sens de l'article 124 CCA.</a:t>
            </a:r>
          </a:p>
          <a:p>
            <a:r>
              <a:rPr lang="fr-FR" sz="2800" dirty="0" smtClean="0"/>
              <a:t>L'arrêt du 18 juin 1935 déclarait que les chirurgiens dentistes sont responsables lorsque dans l'exercice de leurs fonctions, ils causent un préjudice aux malades.</a:t>
            </a:r>
          </a:p>
          <a:p>
            <a:r>
              <a:rPr lang="fr-FR" sz="2800" dirty="0" smtClean="0"/>
              <a:t>La victime doit introduire son action en réparation dans un délai de 03 ans article 3 CPC.</a:t>
            </a:r>
          </a:p>
          <a:p>
            <a:endParaRPr lang="fr-FR"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55597"/>
            <a:ext cx="8401080" cy="4530725"/>
          </a:xfrm>
        </p:spPr>
        <p:txBody>
          <a:bodyPr/>
          <a:lstStyle/>
          <a:p>
            <a:pPr algn="just">
              <a:buNone/>
            </a:pPr>
            <a:r>
              <a:rPr lang="fr-FR" sz="2400" b="1" dirty="0" smtClean="0"/>
              <a:t>          </a:t>
            </a:r>
            <a:r>
              <a:rPr lang="fr-FR" sz="2400" b="1" u="sng" dirty="0" smtClean="0"/>
              <a:t>AFFAIRE HELICE </a:t>
            </a:r>
            <a:r>
              <a:rPr lang="fr-FR" sz="2400" b="1" dirty="0" smtClean="0"/>
              <a:t>( 1830) </a:t>
            </a:r>
            <a:endParaRPr lang="fr-FR" sz="2400" dirty="0" smtClean="0"/>
          </a:p>
          <a:p>
            <a:pPr algn="just"/>
            <a:r>
              <a:rPr lang="fr-FR" sz="2400" dirty="0" smtClean="0"/>
              <a:t>Un Médecin lors d’un accouchement difficile s’était saisi d’un couteau et ne pensant qu’à sauver la vie de la Mère avait amputé les deux membres supérieurs du </a:t>
            </a:r>
            <a:r>
              <a:rPr lang="fr-FR" sz="2400" dirty="0" err="1" smtClean="0"/>
              <a:t>Nouveau-Né</a:t>
            </a:r>
            <a:endParaRPr lang="fr-FR" sz="2400" dirty="0" smtClean="0"/>
          </a:p>
          <a:p>
            <a:pPr algn="just"/>
            <a:r>
              <a:rPr lang="fr-FR" sz="2400" dirty="0" smtClean="0"/>
              <a:t>Ce </a:t>
            </a:r>
            <a:r>
              <a:rPr lang="fr-FR" sz="2400" dirty="0" err="1" smtClean="0"/>
              <a:t>Nouveau-Né</a:t>
            </a:r>
            <a:r>
              <a:rPr lang="fr-FR" sz="2400" dirty="0" smtClean="0"/>
              <a:t> contre toute attente, survécut. Ses parents  se sentant incapables de subvenir à ses besoins demandant des Dommages et Intérêts qu’ils obtinrent malgré l’avis de l’Académie de médecine, qui prônait le principe de l’Irresponsabilité Absolue du Médecin (1830)</a:t>
            </a:r>
          </a:p>
          <a:p>
            <a:pPr algn="just"/>
            <a:r>
              <a:rPr lang="fr-FR" sz="2400" dirty="0" smtClean="0"/>
              <a:t>Cinq années plus tard, notamment le 18 juin 1835 la cour de Cassation rendit un Arrêt de principe en déclarant que les art 1382 à 1384 (sont art 124 à 133 du C.C.A ) s’imposent.</a:t>
            </a:r>
          </a:p>
          <a:p>
            <a:pPr algn="just"/>
            <a:r>
              <a:rPr lang="fr-FR" sz="2400" dirty="0" smtClean="0"/>
              <a:t>Et s’installa clairement la Responsabilité Médicale dans le domaine Délictuel.</a:t>
            </a:r>
          </a:p>
          <a:p>
            <a:pPr algn="just"/>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401080" cy="4530725"/>
          </a:xfrm>
        </p:spPr>
        <p:txBody>
          <a:bodyPr/>
          <a:lstStyle/>
          <a:p>
            <a:pPr lvl="1">
              <a:buNone/>
            </a:pPr>
            <a:r>
              <a:rPr lang="fr-FR" u="sng" dirty="0" smtClean="0">
                <a:solidFill>
                  <a:srgbClr val="FFFF66"/>
                </a:solidFill>
              </a:rPr>
              <a:t>2- Après 1936 : responsabilité civile médicale</a:t>
            </a:r>
          </a:p>
          <a:p>
            <a:pPr lvl="1">
              <a:buNone/>
            </a:pPr>
            <a:r>
              <a:rPr lang="fr-FR" u="sng" dirty="0" smtClean="0">
                <a:solidFill>
                  <a:srgbClr val="FFFF66"/>
                </a:solidFill>
              </a:rPr>
              <a:t>contractuelle</a:t>
            </a:r>
            <a:r>
              <a:rPr lang="fr-FR" dirty="0" smtClean="0">
                <a:solidFill>
                  <a:srgbClr val="FFFF66"/>
                </a:solidFill>
              </a:rPr>
              <a:t> :</a:t>
            </a:r>
          </a:p>
          <a:p>
            <a:r>
              <a:rPr lang="fr-FR" sz="2800" dirty="0" smtClean="0"/>
              <a:t>Pour pallier aux inconvénients de la responsabilité délictuelle et permettre une réparation plus facile des dommages subis par le malade, les relations entre médecin et malade furent analysées comme étant de nature contractuelle.</a:t>
            </a:r>
          </a:p>
          <a:p>
            <a:r>
              <a:rPr lang="fr-FR" sz="2800" dirty="0" smtClean="0"/>
              <a:t>Le délai de prescription de réparation du dommage est de 15 ans dans la R C à partir du jour où l'acte dommageable a été commis (article 133 du CC) </a:t>
            </a:r>
            <a:endParaRPr lang="fr-FR"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pPr>
            <a:r>
              <a:rPr lang="fr-FR" sz="2800" dirty="0" smtClean="0"/>
              <a:t> A l’origine de ce glissement de la Responsabilité Délictuelle à la Responsabilité Contractuelle l’Affaire Mercier :</a:t>
            </a:r>
          </a:p>
          <a:p>
            <a:pPr algn="just">
              <a:lnSpc>
                <a:spcPct val="150000"/>
              </a:lnSpc>
            </a:pPr>
            <a:endParaRPr lang="fr-FR"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buNone/>
            </a:pPr>
            <a:r>
              <a:rPr lang="fr-FR" sz="2400" b="1" dirty="0" smtClean="0"/>
              <a:t>        </a:t>
            </a:r>
            <a:r>
              <a:rPr lang="fr-FR" sz="2400" b="1" u="sng" dirty="0" smtClean="0"/>
              <a:t>AFFAIRE MERCIER</a:t>
            </a:r>
            <a:r>
              <a:rPr lang="fr-FR" sz="2400" b="1" dirty="0" smtClean="0"/>
              <a:t> :</a:t>
            </a:r>
            <a:endParaRPr lang="fr-FR" sz="2400" dirty="0" smtClean="0"/>
          </a:p>
          <a:p>
            <a:pPr algn="just"/>
            <a:r>
              <a:rPr lang="fr-FR" sz="2400" dirty="0" smtClean="0"/>
              <a:t>A la suite d’une affection nasale, Mme MERCIER qui s’adressa au Dr NICOLA Radiologue, qui fit subir un Traitement </a:t>
            </a:r>
            <a:r>
              <a:rPr lang="fr-FR" sz="2400" dirty="0" err="1" smtClean="0"/>
              <a:t>Radiothérapique</a:t>
            </a:r>
            <a:r>
              <a:rPr lang="fr-FR" sz="2400" dirty="0" smtClean="0"/>
              <a:t> à la suite du quel, se déclencha une radiodermite à sa patiente quatre années après le Fait Médical Dommageable.</a:t>
            </a:r>
          </a:p>
          <a:p>
            <a:pPr algn="just"/>
            <a:r>
              <a:rPr lang="fr-FR" sz="2400" dirty="0" smtClean="0"/>
              <a:t>De ce fait, elle encourait la Forclusion en demandant Réparation (puisque le délai de prescription est de trois ans dans le Domaine Délictuel)</a:t>
            </a:r>
          </a:p>
          <a:p>
            <a:pPr algn="just"/>
            <a:r>
              <a:rPr lang="fr-FR" sz="2400" dirty="0" smtClean="0"/>
              <a:t>Pour pallier à cet inconvénient, la Cour de Cassation en date du 20 mai 1936, fit basculer la Responsabilité Médicale du domaine Délictuel au Domaine Contractuel.</a:t>
            </a:r>
          </a:p>
          <a:p>
            <a:pPr algn="just"/>
            <a:endParaRPr lang="fr-F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LA RESPONSABILITE CIVILE</a:t>
            </a:r>
            <a:endParaRPr lang="fr-FR" dirty="0"/>
          </a:p>
        </p:txBody>
      </p:sp>
      <p:sp>
        <p:nvSpPr>
          <p:cNvPr id="3" name="Espace réservé du contenu 2"/>
          <p:cNvSpPr>
            <a:spLocks noGrp="1"/>
          </p:cNvSpPr>
          <p:nvPr>
            <p:ph idx="1"/>
          </p:nvPr>
        </p:nvSpPr>
        <p:spPr/>
        <p:txBody>
          <a:bodyPr/>
          <a:lstStyle/>
          <a:p>
            <a:pPr algn="just">
              <a:buNone/>
            </a:pPr>
            <a:r>
              <a:rPr lang="fr-FR" sz="2800" dirty="0" smtClean="0"/>
              <a:t>   </a:t>
            </a:r>
            <a:r>
              <a:rPr lang="fr-FR" sz="2800" dirty="0" smtClean="0">
                <a:solidFill>
                  <a:srgbClr val="FFFF66"/>
                </a:solidFill>
              </a:rPr>
              <a:t>1-  </a:t>
            </a:r>
            <a:r>
              <a:rPr lang="fr-FR" sz="2800" u="sng" dirty="0" smtClean="0">
                <a:solidFill>
                  <a:srgbClr val="FFFF66"/>
                </a:solidFill>
              </a:rPr>
              <a:t>La responsabilité contractuelle </a:t>
            </a:r>
            <a:r>
              <a:rPr lang="fr-FR" sz="2800" dirty="0" smtClean="0">
                <a:solidFill>
                  <a:srgbClr val="FFFF66"/>
                </a:solidFill>
              </a:rPr>
              <a:t>:</a:t>
            </a:r>
          </a:p>
          <a:p>
            <a:pPr algn="just"/>
            <a:r>
              <a:rPr lang="fr-FR" sz="2800" dirty="0" smtClean="0"/>
              <a:t>Elle prend sa source dans le </a:t>
            </a:r>
            <a:r>
              <a:rPr lang="fr-FR" sz="2800" b="1" dirty="0" smtClean="0"/>
              <a:t>CONTRAT </a:t>
            </a:r>
            <a:r>
              <a:rPr lang="fr-FR" sz="2800" dirty="0" smtClean="0"/>
              <a:t>:</a:t>
            </a:r>
            <a:r>
              <a:rPr lang="fr-FR" sz="2800" i="1" dirty="0" smtClean="0"/>
              <a:t> « convention par laquelle une ou plusieurs personnes s'obligent envers un ou plusieurs autres à donner à faire ou à ne pas faire quelque chose » </a:t>
            </a:r>
            <a:r>
              <a:rPr lang="fr-FR" sz="2800" dirty="0" smtClean="0"/>
              <a:t>art </a:t>
            </a:r>
            <a:r>
              <a:rPr lang="fr-FR" sz="2800" b="1" dirty="0" smtClean="0"/>
              <a:t>54</a:t>
            </a:r>
            <a:r>
              <a:rPr lang="fr-FR" sz="2800" dirty="0" smtClean="0"/>
              <a:t> CC.</a:t>
            </a:r>
          </a:p>
          <a:p>
            <a:pPr algn="just"/>
            <a:r>
              <a:rPr lang="fr-FR" sz="2800" dirty="0" smtClean="0"/>
              <a:t>Appliqué au domaine médicale, le contrat est l'accord par le quel le malade exprime la volonté d'accepter les soins que nécessite son état de santé, assortie de la volonté du médecin  de les lui donner.</a:t>
            </a:r>
          </a:p>
          <a:p>
            <a:pPr algn="just"/>
            <a:endParaRPr lang="fr-FR"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buNone/>
            </a:pPr>
            <a:r>
              <a:rPr lang="fr-FR" sz="2400" b="1" dirty="0" smtClean="0"/>
              <a:t>   </a:t>
            </a:r>
            <a:r>
              <a:rPr lang="fr-FR" sz="2400" b="1" u="sng" dirty="0" smtClean="0"/>
              <a:t>Le  concept concret du Contrat de Soins entre le Médecin et son Patient : </a:t>
            </a:r>
            <a:endParaRPr lang="fr-FR" sz="2400" dirty="0" smtClean="0"/>
          </a:p>
          <a:p>
            <a:pPr algn="just">
              <a:lnSpc>
                <a:spcPct val="150000"/>
              </a:lnSpc>
              <a:buNone/>
            </a:pPr>
            <a:r>
              <a:rPr lang="fr-FR" sz="2400" dirty="0" smtClean="0"/>
              <a:t>       - Verbal (aucun écrit n’est nécessaire) ;</a:t>
            </a:r>
          </a:p>
          <a:p>
            <a:pPr algn="just">
              <a:lnSpc>
                <a:spcPct val="150000"/>
              </a:lnSpc>
              <a:buNone/>
            </a:pPr>
            <a:r>
              <a:rPr lang="fr-FR" sz="2400" dirty="0" smtClean="0"/>
              <a:t>       - Tacite (sans mot mais dés l’entré au..) ;</a:t>
            </a:r>
          </a:p>
          <a:p>
            <a:pPr algn="just">
              <a:lnSpc>
                <a:spcPct val="150000"/>
              </a:lnSpc>
              <a:buNone/>
            </a:pPr>
            <a:r>
              <a:rPr lang="fr-FR" sz="2400" dirty="0" smtClean="0"/>
              <a:t>       - Synallagmatique  </a:t>
            </a:r>
            <a:r>
              <a:rPr lang="fr-FR" sz="2400" dirty="0" err="1" smtClean="0"/>
              <a:t>c.a.d</a:t>
            </a:r>
            <a:r>
              <a:rPr lang="fr-FR" sz="2400" dirty="0" smtClean="0"/>
              <a:t> symétrique ;</a:t>
            </a:r>
          </a:p>
          <a:p>
            <a:pPr algn="just">
              <a:lnSpc>
                <a:spcPct val="150000"/>
              </a:lnSpc>
              <a:buNone/>
            </a:pPr>
            <a:r>
              <a:rPr lang="fr-FR" sz="2400" dirty="0" smtClean="0"/>
              <a:t>       - Civil (régis par le Code Civil)</a:t>
            </a:r>
          </a:p>
          <a:p>
            <a:pPr algn="just">
              <a:lnSpc>
                <a:spcPct val="150000"/>
              </a:lnSpc>
              <a:buNone/>
            </a:pPr>
            <a:r>
              <a:rPr lang="fr-FR" sz="2400" dirty="0" smtClean="0"/>
              <a:t>       - Résiliable (nul ne peut être considéré comme engagé indéfiniment) </a:t>
            </a:r>
          </a:p>
          <a:p>
            <a:pPr algn="just">
              <a:lnSpc>
                <a:spcPct val="150000"/>
              </a:lnSpc>
              <a:buNone/>
            </a:pPr>
            <a:endParaRPr lang="fr-FR"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4530725"/>
          </a:xfrm>
        </p:spPr>
        <p:txBody>
          <a:bodyPr/>
          <a:lstStyle/>
          <a:p>
            <a:pPr algn="just">
              <a:lnSpc>
                <a:spcPct val="150000"/>
              </a:lnSpc>
              <a:buNone/>
            </a:pPr>
            <a:r>
              <a:rPr lang="fr-FR" sz="2400" b="1" u="sng" dirty="0" smtClean="0"/>
              <a:t>Les conditions de la formation du Contrat</a:t>
            </a:r>
            <a:r>
              <a:rPr lang="fr-FR" sz="2400" b="1" dirty="0" smtClean="0"/>
              <a:t> : </a:t>
            </a:r>
            <a:endParaRPr lang="fr-FR" sz="2400" dirty="0" smtClean="0"/>
          </a:p>
          <a:p>
            <a:pPr lvl="1" algn="just">
              <a:lnSpc>
                <a:spcPct val="150000"/>
              </a:lnSpc>
              <a:buNone/>
            </a:pPr>
            <a:r>
              <a:rPr lang="fr-FR" sz="2000" dirty="0" smtClean="0"/>
              <a:t>- La Capacité </a:t>
            </a:r>
            <a:r>
              <a:rPr lang="fr-FR" sz="2000" dirty="0" smtClean="0"/>
              <a:t>des Contractants </a:t>
            </a:r>
            <a:r>
              <a:rPr lang="fr-FR" sz="2000" dirty="0" smtClean="0"/>
              <a:t>(art 78 du CC, art 197 et 198 de la L.P.P.S et art 44  et 73 du CC.)</a:t>
            </a:r>
          </a:p>
          <a:p>
            <a:pPr lvl="1" algn="just">
              <a:lnSpc>
                <a:spcPct val="150000"/>
              </a:lnSpc>
              <a:buNone/>
            </a:pPr>
            <a:r>
              <a:rPr lang="fr-FR" sz="2000" dirty="0" smtClean="0"/>
              <a:t>- Le Consentement des Parties (art 59 à 91 du CC)</a:t>
            </a:r>
          </a:p>
          <a:p>
            <a:pPr lvl="1" algn="just">
              <a:lnSpc>
                <a:spcPct val="150000"/>
              </a:lnSpc>
              <a:buNone/>
            </a:pPr>
            <a:r>
              <a:rPr lang="fr-FR" sz="2000" dirty="0" smtClean="0"/>
              <a:t>- La Licité de l’Objet du Contrat (art 96-99 du CC)</a:t>
            </a:r>
          </a:p>
          <a:p>
            <a:pPr lvl="1" algn="just">
              <a:lnSpc>
                <a:spcPct val="150000"/>
              </a:lnSpc>
              <a:buNone/>
            </a:pPr>
            <a:r>
              <a:rPr lang="fr-FR" sz="2000" dirty="0" smtClean="0"/>
              <a:t>- La Licité de la Cause du Contrat  (art 97-98 du CC)</a:t>
            </a:r>
          </a:p>
          <a:p>
            <a:pPr algn="just">
              <a:lnSpc>
                <a:spcPct val="150000"/>
              </a:lnSpc>
              <a:buNone/>
            </a:pPr>
            <a:r>
              <a:rPr lang="fr-FR" sz="2400" dirty="0" smtClean="0"/>
              <a:t>En exigeant ces 4 conditions, la Loi se réserve un contrôle :</a:t>
            </a:r>
          </a:p>
          <a:p>
            <a:pPr lvl="1" algn="just">
              <a:lnSpc>
                <a:spcPct val="150000"/>
              </a:lnSpc>
              <a:buNone/>
            </a:pPr>
            <a:r>
              <a:rPr lang="fr-FR" sz="2000" dirty="0" smtClean="0"/>
              <a:t>- Sur la Manière dont l’accord doit être conclu ;</a:t>
            </a:r>
          </a:p>
          <a:p>
            <a:pPr lvl="1" algn="just">
              <a:lnSpc>
                <a:spcPct val="150000"/>
              </a:lnSpc>
              <a:buNone/>
            </a:pPr>
            <a:r>
              <a:rPr lang="fr-FR" sz="2000" dirty="0" smtClean="0"/>
              <a:t>- Sur la Personnalité même des parties contractantes ;</a:t>
            </a:r>
          </a:p>
          <a:p>
            <a:pPr lvl="1" algn="just">
              <a:lnSpc>
                <a:spcPct val="150000"/>
              </a:lnSpc>
              <a:buNone/>
            </a:pPr>
            <a:r>
              <a:rPr lang="fr-FR" sz="2000" dirty="0" smtClean="0"/>
              <a:t>- Sur le Contenu de leur accord et les obligations qui leur sont permis de faire naître ;</a:t>
            </a:r>
          </a:p>
          <a:p>
            <a:pPr lvl="1" algn="just">
              <a:lnSpc>
                <a:spcPct val="150000"/>
              </a:lnSpc>
              <a:buNone/>
            </a:pPr>
            <a:r>
              <a:rPr lang="fr-FR" sz="2000" dirty="0" smtClean="0"/>
              <a:t>- Sur la Cause de leur engagement ;</a:t>
            </a:r>
          </a:p>
          <a:p>
            <a:pPr algn="just">
              <a:lnSpc>
                <a:spcPct val="150000"/>
              </a:lnSpc>
              <a:buNone/>
            </a:pPr>
            <a:r>
              <a:rPr lang="fr-FR" sz="2400" b="1" dirty="0" smtClean="0"/>
              <a:t> </a:t>
            </a:r>
            <a:endParaRPr lang="fr-FR" sz="2400" dirty="0" smtClean="0"/>
          </a:p>
          <a:p>
            <a:pPr algn="just">
              <a:lnSpc>
                <a:spcPct val="150000"/>
              </a:lnSpc>
              <a:buNone/>
            </a:pPr>
            <a:endParaRPr lang="fr-FR"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buNone/>
            </a:pPr>
            <a:r>
              <a:rPr lang="fr-FR" sz="2800" b="1" dirty="0" smtClean="0"/>
              <a:t>        </a:t>
            </a:r>
            <a:r>
              <a:rPr lang="fr-FR" sz="2800" b="1" u="sng" dirty="0" smtClean="0"/>
              <a:t>Les Obligations</a:t>
            </a:r>
            <a:r>
              <a:rPr lang="fr-FR" sz="2800" b="1" dirty="0" smtClean="0"/>
              <a:t> </a:t>
            </a:r>
            <a:endParaRPr lang="fr-FR" sz="2800" dirty="0" smtClean="0"/>
          </a:p>
          <a:p>
            <a:pPr algn="just">
              <a:lnSpc>
                <a:spcPct val="150000"/>
              </a:lnSpc>
            </a:pPr>
            <a:r>
              <a:rPr lang="fr-FR" sz="2800" dirty="0" smtClean="0"/>
              <a:t>     Les Obligations mises à la charge du médecin sont le plus souvent des Obligations de moyens et de Prudence et de Diligence conformes aux données acquises actuelles de la Science.</a:t>
            </a:r>
            <a:endParaRPr lang="fr-FR"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L'obligation d'information:</a:t>
            </a:r>
          </a:p>
          <a:p>
            <a:r>
              <a:rPr lang="fr-FR" dirty="0" smtClean="0"/>
              <a:t>Le praticien promet le résultat d'informer son patient.</a:t>
            </a:r>
          </a:p>
          <a:p>
            <a:r>
              <a:rPr lang="fr-FR" dirty="0" smtClean="0"/>
              <a:t>L'absence d'information claire, loyale et adaptée caractérise le non respect de cette obligation.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828800"/>
            <a:ext cx="7772400" cy="4114800"/>
          </a:xfrm>
        </p:spPr>
        <p:txBody>
          <a:bodyPr/>
          <a:lstStyle/>
          <a:p>
            <a:pPr eaLnBrk="1" hangingPunct="1"/>
            <a:endParaRPr lang="fr-FR" smtClean="0"/>
          </a:p>
          <a:p>
            <a:pPr eaLnBrk="1" hangingPunct="1"/>
            <a:endParaRPr lang="fr-FR" smtClean="0"/>
          </a:p>
        </p:txBody>
      </p:sp>
      <p:sp>
        <p:nvSpPr>
          <p:cNvPr id="4100" name="Text Box 4"/>
          <p:cNvSpPr txBox="1">
            <a:spLocks noChangeArrowheads="1"/>
          </p:cNvSpPr>
          <p:nvPr/>
        </p:nvSpPr>
        <p:spPr bwMode="auto">
          <a:xfrm>
            <a:off x="304800" y="500042"/>
            <a:ext cx="8610600" cy="5410200"/>
          </a:xfrm>
          <a:prstGeom prst="rect">
            <a:avLst/>
          </a:prstGeom>
          <a:noFill/>
          <a:ln w="9525" algn="ctr">
            <a:noFill/>
            <a:miter lim="800000"/>
            <a:headEnd/>
            <a:tailEnd/>
          </a:ln>
        </p:spPr>
        <p:txBody>
          <a:bodyPr/>
          <a:lstStyle/>
          <a:p>
            <a:pPr algn="just">
              <a:lnSpc>
                <a:spcPct val="150000"/>
              </a:lnSpc>
              <a:buFont typeface="Wingdings" pitchFamily="2" charset="2"/>
              <a:buNone/>
              <a:tabLst>
                <a:tab pos="338138" algn="l"/>
              </a:tabLst>
            </a:pPr>
            <a:endParaRPr lang="fr-FR" sz="2400" b="1" dirty="0">
              <a:solidFill>
                <a:schemeClr val="tx2"/>
              </a:solidFill>
              <a:latin typeface="Times New Roman" pitchFamily="18" charset="0"/>
              <a:cs typeface="Times New Roman" pitchFamily="18" charset="0"/>
            </a:endParaRPr>
          </a:p>
          <a:p>
            <a:pPr algn="just">
              <a:lnSpc>
                <a:spcPct val="150000"/>
              </a:lnSpc>
              <a:buFont typeface="Wingdings" pitchFamily="2" charset="2"/>
              <a:buNone/>
              <a:tabLst>
                <a:tab pos="338138" algn="l"/>
              </a:tabLst>
            </a:pPr>
            <a:r>
              <a:rPr lang="fr-FR" sz="2400" b="1" dirty="0">
                <a:solidFill>
                  <a:srgbClr val="FF0000"/>
                </a:solidFill>
                <a:latin typeface="Times New Roman" pitchFamily="18" charset="0"/>
                <a:cs typeface="Times New Roman" pitchFamily="18" charset="0"/>
              </a:rPr>
              <a:t>*</a:t>
            </a:r>
            <a:r>
              <a:rPr lang="fr-FR" sz="2400" b="1" dirty="0">
                <a:solidFill>
                  <a:schemeClr val="hlink"/>
                </a:solidFill>
                <a:latin typeface="Times New Roman" pitchFamily="18" charset="0"/>
                <a:cs typeface="Times New Roman" pitchFamily="18" charset="0"/>
              </a:rPr>
              <a:t> </a:t>
            </a:r>
            <a:r>
              <a:rPr lang="fr-FR" sz="2400" b="1" dirty="0">
                <a:latin typeface="Times New Roman" pitchFamily="18" charset="0"/>
                <a:cs typeface="Times New Roman" pitchFamily="18" charset="0"/>
              </a:rPr>
              <a:t>Exercice </a:t>
            </a:r>
            <a:r>
              <a:rPr lang="fr-FR" sz="2400" b="1" dirty="0" smtClean="0">
                <a:latin typeface="Times New Roman" pitchFamily="18" charset="0"/>
                <a:cs typeface="Times New Roman" pitchFamily="18" charset="0"/>
              </a:rPr>
              <a:t>du médecin </a:t>
            </a:r>
            <a:r>
              <a:rPr lang="fr-FR" sz="2400" b="1" dirty="0">
                <a:latin typeface="Times New Roman" pitchFamily="18" charset="0"/>
                <a:cs typeface="Times New Roman" pitchFamily="18" charset="0"/>
              </a:rPr>
              <a:t>: règles morales et juridiques établies</a:t>
            </a:r>
          </a:p>
          <a:p>
            <a:pPr algn="just">
              <a:lnSpc>
                <a:spcPct val="150000"/>
              </a:lnSpc>
              <a:buFont typeface="Wingdings" pitchFamily="2" charset="2"/>
              <a:buNone/>
              <a:tabLst>
                <a:tab pos="338138" algn="l"/>
              </a:tabLst>
            </a:pPr>
            <a:r>
              <a:rPr lang="fr-FR" sz="2400" b="1" dirty="0">
                <a:solidFill>
                  <a:srgbClr val="FF0000"/>
                </a:solidFill>
                <a:latin typeface="Times New Roman" pitchFamily="18" charset="0"/>
                <a:cs typeface="Times New Roman" pitchFamily="18" charset="0"/>
              </a:rPr>
              <a:t>*</a:t>
            </a:r>
            <a:r>
              <a:rPr lang="fr-FR" sz="2400" b="1" dirty="0">
                <a:solidFill>
                  <a:schemeClr val="hlink"/>
                </a:solidFill>
                <a:latin typeface="Times New Roman" pitchFamily="18" charset="0"/>
                <a:cs typeface="Times New Roman" pitchFamily="18" charset="0"/>
              </a:rPr>
              <a:t> </a:t>
            </a:r>
            <a:r>
              <a:rPr lang="fr-FR" sz="2400" b="1" dirty="0">
                <a:latin typeface="Times New Roman" pitchFamily="18" charset="0"/>
                <a:cs typeface="Times New Roman" pitchFamily="18" charset="0"/>
              </a:rPr>
              <a:t>But : équilibre entre deux besoins de sécurité légitime mais difficilement conciliables </a:t>
            </a:r>
          </a:p>
          <a:p>
            <a:pPr algn="just" eaLnBrk="0" hangingPunct="0">
              <a:lnSpc>
                <a:spcPct val="150000"/>
              </a:lnSpc>
              <a:buFont typeface="Wingdings" pitchFamily="2" charset="2"/>
              <a:buNone/>
              <a:tabLst>
                <a:tab pos="338138" algn="l"/>
              </a:tabLst>
            </a:pPr>
            <a:r>
              <a:rPr lang="fr-FR" sz="2400" b="1" dirty="0">
                <a:solidFill>
                  <a:srgbClr val="FF0000"/>
                </a:solidFill>
                <a:latin typeface="Times New Roman" pitchFamily="18" charset="0"/>
                <a:cs typeface="Times New Roman" pitchFamily="18" charset="0"/>
              </a:rPr>
              <a:t>*</a:t>
            </a:r>
            <a:r>
              <a:rPr lang="fr-FR" sz="2400" b="1" dirty="0">
                <a:latin typeface="Times New Roman" pitchFamily="18" charset="0"/>
                <a:cs typeface="Times New Roman" pitchFamily="18" charset="0"/>
              </a:rPr>
              <a:t> Responsabilité médicale : plusieurs </a:t>
            </a:r>
            <a:r>
              <a:rPr lang="fr-FR" sz="2400" b="1" dirty="0" smtClean="0">
                <a:latin typeface="Times New Roman" pitchFamily="18" charset="0"/>
                <a:cs typeface="Times New Roman" pitchFamily="18" charset="0"/>
              </a:rPr>
              <a:t>siècles : </a:t>
            </a:r>
            <a:endParaRPr lang="fr-FR" sz="2400" b="1" dirty="0">
              <a:latin typeface="Times New Roman" pitchFamily="18" charset="0"/>
              <a:cs typeface="Times New Roman" pitchFamily="18" charset="0"/>
            </a:endParaRPr>
          </a:p>
          <a:p>
            <a:pPr algn="just" eaLnBrk="0" hangingPunct="0">
              <a:lnSpc>
                <a:spcPct val="150000"/>
              </a:lnSpc>
              <a:buFont typeface="Wingdings" pitchFamily="2" charset="2"/>
              <a:buNone/>
              <a:tabLst>
                <a:tab pos="338138" algn="l"/>
              </a:tabLst>
            </a:pPr>
            <a:r>
              <a:rPr lang="fr-FR" sz="2400" b="1" dirty="0">
                <a:latin typeface="Times New Roman" pitchFamily="18" charset="0"/>
                <a:cs typeface="Times New Roman" pitchFamily="18" charset="0"/>
              </a:rPr>
              <a:t>Code de Hammourabi : « </a:t>
            </a:r>
            <a:r>
              <a:rPr lang="fr-FR" sz="2400" b="1" dirty="0">
                <a:solidFill>
                  <a:schemeClr val="accent4">
                    <a:lumMod val="40000"/>
                    <a:lumOff val="60000"/>
                  </a:schemeClr>
                </a:solidFill>
                <a:latin typeface="Times New Roman" pitchFamily="18" charset="0"/>
                <a:cs typeface="Times New Roman" pitchFamily="18" charset="0"/>
              </a:rPr>
              <a:t>Si le médecin traite un homme libre d’une plaie grave, avec le poinçon de bronze et le tue, ou si avec le poinçon de bronze il lui crève un œil, on lui coupera la main</a:t>
            </a:r>
            <a:r>
              <a:rPr lang="fr-FR" sz="2400" b="1" dirty="0">
                <a:latin typeface="Times New Roman" pitchFamily="18" charset="0"/>
                <a:cs typeface="Times New Roman" pitchFamily="18" charset="0"/>
              </a:rPr>
              <a:t> »</a:t>
            </a:r>
          </a:p>
          <a:p>
            <a:pPr algn="just" eaLnBrk="0" hangingPunct="0">
              <a:lnSpc>
                <a:spcPct val="150000"/>
              </a:lnSpc>
              <a:buFont typeface="Wingdings" pitchFamily="2" charset="2"/>
              <a:buNone/>
              <a:tabLst>
                <a:tab pos="338138" algn="l"/>
              </a:tabLst>
            </a:pPr>
            <a:r>
              <a:rPr lang="fr-FR" sz="2400" b="1" dirty="0">
                <a:solidFill>
                  <a:srgbClr val="FF0000"/>
                </a:solidFill>
                <a:latin typeface="Times New Roman" pitchFamily="18" charset="0"/>
                <a:cs typeface="Times New Roman" pitchFamily="18" charset="0"/>
              </a:rPr>
              <a:t>*</a:t>
            </a:r>
            <a:r>
              <a:rPr lang="fr-FR" sz="2400" b="1" dirty="0">
                <a:latin typeface="Times New Roman" pitchFamily="18" charset="0"/>
                <a:cs typeface="Times New Roman" pitchFamily="18" charset="0"/>
              </a:rPr>
              <a:t> En France : début de 19</a:t>
            </a:r>
            <a:r>
              <a:rPr lang="fr-FR" sz="2400" b="1" baseline="30000" dirty="0">
                <a:latin typeface="Times New Roman" pitchFamily="18" charset="0"/>
                <a:cs typeface="Times New Roman" pitchFamily="18" charset="0"/>
              </a:rPr>
              <a:t>ème</a:t>
            </a:r>
            <a:r>
              <a:rPr lang="fr-FR" sz="2400" b="1" dirty="0">
                <a:latin typeface="Times New Roman" pitchFamily="18" charset="0"/>
                <a:cs typeface="Times New Roman" pitchFamily="18" charset="0"/>
              </a:rPr>
              <a:t> siècle</a:t>
            </a:r>
          </a:p>
          <a:p>
            <a:pPr algn="just" eaLnBrk="0" hangingPunct="0">
              <a:lnSpc>
                <a:spcPct val="150000"/>
              </a:lnSpc>
              <a:buFont typeface="Wingdings" pitchFamily="2" charset="2"/>
              <a:buNone/>
              <a:tabLst>
                <a:tab pos="338138" algn="l"/>
              </a:tabLst>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sz="2400" b="1" dirty="0" smtClean="0"/>
              <a:t>- En cas de dommage causé par l'utilisation de matériel médical :</a:t>
            </a:r>
          </a:p>
          <a:p>
            <a:pPr algn="just">
              <a:lnSpc>
                <a:spcPct val="150000"/>
              </a:lnSpc>
              <a:buNone/>
            </a:pPr>
            <a:r>
              <a:rPr lang="fr-FR" sz="2400" b="1" dirty="0" smtClean="0"/>
              <a:t>    Nous envisageons notamment la fourniture de sang, de médicaments, de prothèses.</a:t>
            </a:r>
            <a:r>
              <a:rPr lang="fr-FR" sz="2400" b="1" dirty="0" smtClean="0">
                <a:effectLst/>
              </a:rPr>
              <a:t> </a:t>
            </a:r>
          </a:p>
          <a:p>
            <a:pPr algn="just">
              <a:lnSpc>
                <a:spcPct val="150000"/>
              </a:lnSpc>
              <a:buNone/>
            </a:pPr>
            <a:endParaRPr lang="fr-FR" sz="2400" b="1" dirty="0" smtClean="0">
              <a:effectLst/>
            </a:endParaRPr>
          </a:p>
          <a:p>
            <a:pPr>
              <a:buNone/>
            </a:pPr>
            <a:r>
              <a:rPr lang="fr-FR" sz="2400" b="1" dirty="0" smtClean="0">
                <a:effectLst/>
              </a:rPr>
              <a:t>- Le fait des choses inanimées</a:t>
            </a:r>
          </a:p>
          <a:p>
            <a:endParaRPr lang="fr-FR" sz="2400"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sz="2800" b="1" dirty="0" smtClean="0"/>
              <a:t>   </a:t>
            </a:r>
            <a:r>
              <a:rPr lang="fr-FR" sz="2800" b="1" u="sng" dirty="0" smtClean="0"/>
              <a:t>Les Conséquences de la Responsabilité Contractuelle :</a:t>
            </a:r>
            <a:endParaRPr lang="fr-FR" sz="2800" dirty="0" smtClean="0"/>
          </a:p>
          <a:p>
            <a:pPr algn="just"/>
            <a:r>
              <a:rPr lang="fr-FR" sz="2800" dirty="0" smtClean="0"/>
              <a:t>         L’Action en Réparation se prescrit par 15 ans à partir ou l’Acte Dommageable a été commis (art 308 du CC)</a:t>
            </a:r>
          </a:p>
          <a:p>
            <a:pPr algn="just"/>
            <a:endParaRPr lang="fr-FR"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pPr>
            <a:r>
              <a:rPr lang="fr-FR" sz="2800" dirty="0" smtClean="0"/>
              <a:t>La responsabilité contractuelle découle de l'inexécution des obligations stipulées. Le juge fixe le montant de la réparation, s'il n'a pas été déterminé dans le contrat ou par la loi</a:t>
            </a:r>
            <a:r>
              <a:rPr lang="ar-DZ" sz="2800" dirty="0" smtClean="0"/>
              <a:t>.</a:t>
            </a:r>
            <a:r>
              <a:rPr lang="fr-FR" sz="2800" i="1" dirty="0" smtClean="0"/>
              <a:t>  </a:t>
            </a:r>
            <a:endParaRPr lang="fr-FR" sz="2800" dirty="0" smtClean="0"/>
          </a:p>
          <a:p>
            <a:pPr algn="just">
              <a:lnSpc>
                <a:spcPct val="150000"/>
              </a:lnSpc>
            </a:pPr>
            <a:r>
              <a:rPr lang="fr-FR" sz="2800" i="1" dirty="0" smtClean="0"/>
              <a:t>« La responsabilité couvre les pertes subies par le créancier et les gains dont il a été privé » </a:t>
            </a:r>
            <a:r>
              <a:rPr lang="fr-FR" sz="2800" dirty="0" smtClean="0"/>
              <a:t>art </a:t>
            </a:r>
            <a:r>
              <a:rPr lang="fr-FR" sz="2800" b="1" dirty="0" smtClean="0"/>
              <a:t>182</a:t>
            </a:r>
            <a:r>
              <a:rPr lang="fr-FR" sz="2800" dirty="0" smtClean="0"/>
              <a:t> alinéa </a:t>
            </a:r>
            <a:r>
              <a:rPr lang="fr-FR" sz="2800" b="1" dirty="0" smtClean="0"/>
              <a:t>1-2</a:t>
            </a:r>
            <a:r>
              <a:rPr lang="fr-FR" sz="2800" dirty="0" smtClean="0"/>
              <a:t> du CC.</a:t>
            </a:r>
            <a:endParaRPr lang="fr-F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just">
              <a:buNone/>
            </a:pPr>
            <a:r>
              <a:rPr lang="fr-FR" sz="2800" dirty="0" smtClean="0"/>
              <a:t>  </a:t>
            </a:r>
            <a:r>
              <a:rPr lang="fr-FR" sz="2800" u="sng" dirty="0" smtClean="0">
                <a:solidFill>
                  <a:srgbClr val="92D050"/>
                </a:solidFill>
              </a:rPr>
              <a:t>a. La faute </a:t>
            </a:r>
            <a:r>
              <a:rPr lang="fr-FR" sz="2800" dirty="0" smtClean="0">
                <a:solidFill>
                  <a:srgbClr val="92D050"/>
                </a:solidFill>
              </a:rPr>
              <a:t>: </a:t>
            </a:r>
            <a:r>
              <a:rPr lang="fr-FR" sz="2800" dirty="0" smtClean="0"/>
              <a:t>«</a:t>
            </a:r>
            <a:r>
              <a:rPr lang="fr-FR" sz="2800" dirty="0" smtClean="0">
                <a:solidFill>
                  <a:srgbClr val="92D050"/>
                </a:solidFill>
              </a:rPr>
              <a:t> </a:t>
            </a:r>
            <a:r>
              <a:rPr lang="fr-FR" sz="2800" dirty="0" smtClean="0"/>
              <a:t>l’erreur que n'aurai pas commis un individu normalement avisé et suffisamment diligent, placé dans la même situation objective que l'agent du dommage ».</a:t>
            </a:r>
          </a:p>
          <a:p>
            <a:pPr algn="just"/>
            <a:r>
              <a:rPr lang="fr-FR" sz="2800" dirty="0" smtClean="0"/>
              <a:t>Le médecin est d'une manière générale tenu par ses obligations de moyens et qu'en dehors de situations particulières commandées par la nature de l'acte ou sa finalité (chirurgie esthétique), il n'est pas tenu à des obligations de résultats.</a:t>
            </a:r>
            <a:endParaRPr lang="fr-F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dirty="0" smtClean="0"/>
              <a:t>En droit de la responsabilité civile nous envisageons la faute délictuelle et la faute contractuelle.</a:t>
            </a:r>
          </a:p>
          <a:p>
            <a:pPr algn="just"/>
            <a:endParaRPr lang="fr-FR" sz="2400" dirty="0" smtClean="0"/>
          </a:p>
          <a:p>
            <a:pPr algn="just"/>
            <a:r>
              <a:rPr lang="fr-FR" sz="2400" dirty="0" smtClean="0"/>
              <a:t>La faute correspond à «l'attitude d'une personne qui par négligence, imprudence ou maladresse ne respecte pas ses engagements contractuels (faute contractuelle) ou son devoir de ne causer aucun dommage à autrui (faute civile délictuelle ou quasi-délictuelle) </a:t>
            </a:r>
            <a:r>
              <a:rPr lang="fr-FR" sz="2400" i="1" dirty="0" smtClean="0"/>
              <a:t>».</a:t>
            </a:r>
            <a:endParaRPr lang="fr-F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t>On oppose la faute à l'erreur :</a:t>
            </a:r>
          </a:p>
          <a:p>
            <a:pPr>
              <a:buNone/>
            </a:pPr>
            <a:r>
              <a:rPr lang="fr-FR" sz="2400" dirty="0" smtClean="0"/>
              <a:t>   -les erreurs sont involontaires et n'engage donc théoriquement que faiblement la responsabilité.</a:t>
            </a:r>
          </a:p>
          <a:p>
            <a:pPr>
              <a:buNone/>
            </a:pPr>
            <a:r>
              <a:rPr lang="fr-FR" sz="2400" dirty="0" smtClean="0"/>
              <a:t>   -les fautes par contre relèvent d'un choix et sont imputables à part entière à leur auteur.</a:t>
            </a:r>
          </a:p>
          <a:p>
            <a:pPr>
              <a:buNone/>
            </a:pPr>
            <a:endParaRPr lang="fr-FR" sz="2400" dirty="0" smtClean="0"/>
          </a:p>
          <a:p>
            <a:r>
              <a:rPr lang="fr-FR" sz="2400" dirty="0" smtClean="0"/>
              <a:t>La faute existe dès que le médecin ne respecte pas son obligation de donner des soins attentifs, consciencieux et conformes aux données acquises de la science ou aux données actuelles de la science.</a:t>
            </a:r>
          </a:p>
          <a:p>
            <a:endParaRPr lang="fr-F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t>La faute délictuelle se situe hors du champ d'application du contrat et concerne un fait illicite accompli avec l'intention de causer un dommage à autrui.</a:t>
            </a:r>
          </a:p>
          <a:p>
            <a:endParaRPr lang="fr-FR" sz="2400" dirty="0" smtClean="0"/>
          </a:p>
          <a:p>
            <a:r>
              <a:rPr lang="fr-FR" sz="2400" dirty="0" smtClean="0"/>
              <a:t>La faute quasi délictuelle s'en distingue par l'intention; elle concerne « un fait illicite mais non intentionnel, en ce que la volonté qui y est impliquée ne s'est pas portée sur le résultat dommageable. » </a:t>
            </a:r>
          </a:p>
          <a:p>
            <a:endParaRPr lang="fr-F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t>Les fautes sont de 4 sortes :</a:t>
            </a:r>
          </a:p>
          <a:p>
            <a:pPr>
              <a:buNone/>
            </a:pPr>
            <a:r>
              <a:rPr lang="fr-FR" sz="2400" dirty="0" smtClean="0"/>
              <a:t>   -</a:t>
            </a:r>
            <a:r>
              <a:rPr lang="fr-FR" sz="2400" u="sng" dirty="0" smtClean="0"/>
              <a:t>les actes illicites </a:t>
            </a:r>
            <a:r>
              <a:rPr lang="fr-FR" sz="2400" dirty="0" smtClean="0"/>
              <a:t>: On vise par là le non respect d'une finalité thérapeutique ou de la nécessité médicale justifiant le soin</a:t>
            </a:r>
          </a:p>
          <a:p>
            <a:pPr>
              <a:buNone/>
            </a:pPr>
            <a:r>
              <a:rPr lang="fr-FR" sz="2400" dirty="0" smtClean="0"/>
              <a:t>   -</a:t>
            </a:r>
            <a:r>
              <a:rPr lang="fr-FR" sz="2400" u="sng" dirty="0" smtClean="0"/>
              <a:t>les fautes d'imprudence </a:t>
            </a:r>
            <a:r>
              <a:rPr lang="fr-FR" sz="2400" dirty="0" smtClean="0"/>
              <a:t>(étrangères à l'art médical)</a:t>
            </a:r>
          </a:p>
          <a:p>
            <a:pPr>
              <a:buNone/>
            </a:pPr>
            <a:r>
              <a:rPr lang="fr-FR" sz="2400" dirty="0" smtClean="0"/>
              <a:t>   -</a:t>
            </a:r>
            <a:r>
              <a:rPr lang="fr-FR" sz="2400" u="sng" dirty="0" smtClean="0"/>
              <a:t>les fautes contre l'humanisme </a:t>
            </a:r>
            <a:r>
              <a:rPr lang="fr-FR" sz="2400" dirty="0" smtClean="0"/>
              <a:t>qui sont une violation des obligations et devoirs à l'encontre du respect de la personne du malade.</a:t>
            </a:r>
          </a:p>
          <a:p>
            <a:r>
              <a:rPr lang="fr-FR" sz="2400" dirty="0" smtClean="0"/>
              <a:t>C'est en effet sur le défaut de consentement ou le défaut d'information que les juges s'appuient le plus souvent pour engager la responsabilité</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400" dirty="0" smtClean="0"/>
              <a:t>   -</a:t>
            </a:r>
            <a:r>
              <a:rPr lang="fr-FR" sz="2400" u="sng" dirty="0" smtClean="0"/>
              <a:t>les fautes techniques </a:t>
            </a:r>
            <a:r>
              <a:rPr lang="fr-FR" sz="2400" dirty="0" smtClean="0"/>
              <a:t>(dans le diagnostic, les examens, les prescriptions ... )</a:t>
            </a:r>
          </a:p>
          <a:p>
            <a:pPr>
              <a:buNone/>
            </a:pPr>
            <a:endParaRPr lang="fr-FR" sz="2400" dirty="0" smtClean="0"/>
          </a:p>
          <a:p>
            <a:r>
              <a:rPr lang="fr-FR" sz="2400" dirty="0" smtClean="0"/>
              <a:t>C'est un manquement du professionnel de santé à son obligation d'accomplir des soins conformes aux données acquises de la science.</a:t>
            </a:r>
            <a:endParaRPr lang="fr-FR"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t>La gravité de la faute n'a pas à être prise en considération, une faute même légère engage la responsabilité.</a:t>
            </a:r>
          </a:p>
          <a:p>
            <a:endParaRPr lang="fr-FR" sz="2400" dirty="0" smtClean="0"/>
          </a:p>
          <a:p>
            <a:r>
              <a:rPr lang="fr-FR" sz="2400" dirty="0" smtClean="0"/>
              <a:t>Les jurisprudences judiciaire et administrative ont abandonné l'exigence d'une faute lourde pour adopter le critère de la faute simple.</a:t>
            </a:r>
          </a:p>
          <a:p>
            <a:pPr>
              <a:buNone/>
            </a:pPr>
            <a:r>
              <a:rPr lang="fr-FR" sz="2400" dirty="0" smtClean="0"/>
              <a:t> </a:t>
            </a:r>
          </a:p>
          <a:p>
            <a:r>
              <a:rPr lang="fr-FR" sz="2400" dirty="0" smtClean="0"/>
              <a:t>On parlait auparavant d'une faute ordinaire en laquelle se serait traduit l'oubli par le praticien de son devoir professionnel </a:t>
            </a:r>
          </a:p>
          <a:p>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bwMode="auto">
          <a:xfrm>
            <a:off x="214283" y="1125538"/>
            <a:ext cx="8726518" cy="4437062"/>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sz="2800" b="1" dirty="0">
                <a:effectLst/>
                <a:latin typeface="Times New Roman" pitchFamily="18" charset="0"/>
                <a:cs typeface="Times New Roman" pitchFamily="18" charset="0"/>
              </a:rPr>
              <a:t>Médiatisation des accidents médicaux et des infections nosocomiales</a:t>
            </a:r>
          </a:p>
          <a:p>
            <a:pPr algn="just">
              <a:lnSpc>
                <a:spcPct val="150000"/>
              </a:lnSpc>
            </a:pPr>
            <a:r>
              <a:rPr lang="fr-FR" sz="2800" b="1" dirty="0">
                <a:effectLst/>
                <a:latin typeface="Times New Roman" pitchFamily="18" charset="0"/>
                <a:cs typeface="Times New Roman" pitchFamily="18" charset="0"/>
              </a:rPr>
              <a:t>Scandale du sang contaminé</a:t>
            </a:r>
          </a:p>
          <a:p>
            <a:pPr algn="just">
              <a:lnSpc>
                <a:spcPct val="150000"/>
              </a:lnSpc>
            </a:pPr>
            <a:r>
              <a:rPr lang="fr-FR" sz="2800" b="1" dirty="0">
                <a:effectLst/>
                <a:latin typeface="Times New Roman" pitchFamily="18" charset="0"/>
                <a:cs typeface="Times New Roman" pitchFamily="18" charset="0"/>
              </a:rPr>
              <a:t>Les professions exposées au risque judiciaire</a:t>
            </a:r>
          </a:p>
          <a:p>
            <a:pPr lvl="1" algn="just">
              <a:lnSpc>
                <a:spcPct val="150000"/>
              </a:lnSpc>
            </a:pPr>
            <a:r>
              <a:rPr lang="fr-FR" b="1" dirty="0">
                <a:effectLst/>
                <a:latin typeface="Times New Roman" pitchFamily="18" charset="0"/>
                <a:cs typeface="Times New Roman" pitchFamily="18" charset="0"/>
              </a:rPr>
              <a:t>Obstétriciens, anesthésistes, chirurgiens</a:t>
            </a:r>
          </a:p>
          <a:p>
            <a:pPr algn="just">
              <a:lnSpc>
                <a:spcPct val="150000"/>
              </a:lnSpc>
            </a:pPr>
            <a:r>
              <a:rPr lang="fr-FR" sz="2800" b="1" dirty="0">
                <a:effectLst/>
                <a:latin typeface="Times New Roman" pitchFamily="18" charset="0"/>
                <a:cs typeface="Times New Roman" pitchFamily="18" charset="0"/>
              </a:rPr>
              <a:t>Influence grandissante des associations de malades</a:t>
            </a:r>
          </a:p>
          <a:p>
            <a:pPr algn="just">
              <a:lnSpc>
                <a:spcPct val="150000"/>
              </a:lnSpc>
            </a:pPr>
            <a:r>
              <a:rPr lang="fr-FR" sz="2800" b="1" dirty="0">
                <a:effectLst/>
                <a:latin typeface="Times New Roman" pitchFamily="18" charset="0"/>
                <a:cs typeface="Times New Roman" pitchFamily="18" charset="0"/>
              </a:rPr>
              <a:t>Questions d’assurances</a:t>
            </a:r>
          </a:p>
          <a:p>
            <a:pPr algn="just">
              <a:lnSpc>
                <a:spcPct val="150000"/>
              </a:lnSpc>
              <a:buFont typeface="Monotype Sorts" pitchFamily="2" charset="2"/>
              <a:buNone/>
            </a:pPr>
            <a:endParaRPr lang="fr-FR" sz="2800" b="1" dirty="0">
              <a:effectLst/>
              <a:latin typeface="Times New Roman" pitchFamily="18" charset="0"/>
              <a:cs typeface="Times New Roman" pitchFamily="18" charset="0"/>
            </a:endParaRPr>
          </a:p>
          <a:p>
            <a:pPr lvl="1" algn="just">
              <a:lnSpc>
                <a:spcPct val="150000"/>
              </a:lnSpc>
            </a:pPr>
            <a:endParaRPr lang="fr-FR" b="1" dirty="0">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2707">
                                            <p:txEl>
                                              <p:pRg st="3" end="3"/>
                                            </p:txEl>
                                          </p:spTgt>
                                        </p:tgtEl>
                                        <p:attrNameLst>
                                          <p:attrName>style.visibility</p:attrName>
                                        </p:attrNameLst>
                                      </p:cBhvr>
                                      <p:to>
                                        <p:strVal val="visible"/>
                                      </p:to>
                                    </p:set>
                                    <p:animEffect transition="in" filter="wipe(left)">
                                      <p:cBhvr>
                                        <p:cTn id="20" dur="500"/>
                                        <p:tgtEl>
                                          <p:spTgt spid="7270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2707">
                                            <p:txEl>
                                              <p:pRg st="4" end="4"/>
                                            </p:txEl>
                                          </p:spTgt>
                                        </p:tgtEl>
                                        <p:attrNameLst>
                                          <p:attrName>style.visibility</p:attrName>
                                        </p:attrNameLst>
                                      </p:cBhvr>
                                      <p:to>
                                        <p:strVal val="visible"/>
                                      </p:to>
                                    </p:set>
                                    <p:animEffect transition="in" filter="wipe(left)">
                                      <p:cBhvr>
                                        <p:cTn id="25" dur="500"/>
                                        <p:tgtEl>
                                          <p:spTgt spid="7270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2707">
                                            <p:txEl>
                                              <p:pRg st="5" end="5"/>
                                            </p:txEl>
                                          </p:spTgt>
                                        </p:tgtEl>
                                        <p:attrNameLst>
                                          <p:attrName>style.visibility</p:attrName>
                                        </p:attrNameLst>
                                      </p:cBhvr>
                                      <p:to>
                                        <p:strVal val="visible"/>
                                      </p:to>
                                    </p:set>
                                    <p:animEffect transition="in" filter="wipe(left)">
                                      <p:cBhvr>
                                        <p:cTn id="30" dur="500"/>
                                        <p:tgtEl>
                                          <p:spTgt spid="72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400" b="1" i="1" dirty="0" smtClean="0">
                <a:solidFill>
                  <a:srgbClr val="92D050"/>
                </a:solidFill>
              </a:rPr>
              <a:t>       </a:t>
            </a:r>
            <a:r>
              <a:rPr lang="fr-FR" sz="2400" b="1" i="1" u="sng" dirty="0" smtClean="0">
                <a:solidFill>
                  <a:srgbClr val="92D050"/>
                </a:solidFill>
              </a:rPr>
              <a:t>La preuve de la faute : nature et charge</a:t>
            </a:r>
          </a:p>
          <a:p>
            <a:r>
              <a:rPr lang="fr-FR" sz="2400" dirty="0" smtClean="0"/>
              <a:t>Traditionnellement la charge de la preuve incombe au demandeur à l'action donc en général au patient.</a:t>
            </a:r>
          </a:p>
          <a:p>
            <a:r>
              <a:rPr lang="fr-FR" sz="2400" dirty="0" smtClean="0"/>
              <a:t>Dans le cas d'une obligation de moyens, il aura à prouver la faute du praticien. C'est lui qui a la charge de la preuve</a:t>
            </a:r>
          </a:p>
          <a:p>
            <a:r>
              <a:rPr lang="fr-FR" sz="2400" dirty="0" smtClean="0"/>
              <a:t>En présence d'une obligation de résultat, le praticien     </a:t>
            </a:r>
            <a:r>
              <a:rPr lang="fr-FR" sz="2400" i="1" dirty="0" smtClean="0"/>
              <a:t>« </a:t>
            </a:r>
            <a:r>
              <a:rPr lang="fr-FR" sz="2400" dirty="0" smtClean="0"/>
              <a:t>promet un résultat» et dans ce cas la victime n'est pas tenue de prouver une faute, elle devra prouver que le résultat n'est pas atteint;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t>Toutefois en matière de preuve du consentement et de l'information; il y a un renversement de la charge de la preuve; c'est le service hospitalier ou le médecin qui est tenu d'apporter la preuve que l'information a été donnée et que le consentement a été reçu.</a:t>
            </a:r>
          </a:p>
          <a:p>
            <a:endParaRPr lang="fr-FR" sz="2400" dirty="0" smtClean="0"/>
          </a:p>
          <a:p>
            <a:r>
              <a:rPr lang="fr-FR" sz="2400" dirty="0" smtClean="0"/>
              <a:t>La preuve par présomption est acceptée sous l'idée que la chose parle pour elle-même</a:t>
            </a:r>
            <a:r>
              <a:rPr lang="fr-FR" sz="2400" i="1" dirty="0" smtClean="0"/>
              <a:t>.</a:t>
            </a:r>
          </a:p>
          <a:p>
            <a:endParaRPr lang="fr-FR" sz="2400" dirty="0" smtClean="0"/>
          </a:p>
          <a:p>
            <a:r>
              <a:rPr lang="fr-FR" sz="2400" dirty="0" smtClean="0"/>
              <a:t>La faute n'a plus à être prouvée que pour quelques exceptions notamment en matière de produits défectueux excepté pour les praticiens libéraux.</a:t>
            </a:r>
            <a:endParaRPr lang="fr-FR"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sz="2400" dirty="0" smtClean="0"/>
              <a:t>      </a:t>
            </a:r>
            <a:r>
              <a:rPr lang="fr-FR" sz="2400" b="1" i="1" u="sng" dirty="0" smtClean="0">
                <a:solidFill>
                  <a:srgbClr val="92D050"/>
                </a:solidFill>
              </a:rPr>
              <a:t>L'imputabilité de la faute</a:t>
            </a:r>
          </a:p>
          <a:p>
            <a:pPr algn="just">
              <a:buNone/>
            </a:pPr>
            <a:r>
              <a:rPr lang="fr-FR" sz="2400" dirty="0" smtClean="0"/>
              <a:t>   -</a:t>
            </a:r>
            <a:r>
              <a:rPr lang="fr-FR" sz="2400" u="sng" dirty="0" smtClean="0"/>
              <a:t>Dans le cas de la responsabilité du fait d'autrui:</a:t>
            </a:r>
          </a:p>
          <a:p>
            <a:pPr algn="just"/>
            <a:r>
              <a:rPr lang="fr-FR" sz="2400" dirty="0" smtClean="0"/>
              <a:t>L'exercice dans une structure médicale se répand et pose le problème de la responsabilité du fait d'autrui.</a:t>
            </a:r>
          </a:p>
          <a:p>
            <a:pPr algn="just"/>
            <a:r>
              <a:rPr lang="fr-FR" sz="2400" dirty="0" smtClean="0"/>
              <a:t>Dans les cas où le malade n'a eu des relations qu'avec le chef de l'équipe, la jurisprudence répond que ce dernier est responsable des faits dommageables commis par les membres de son équipe.</a:t>
            </a:r>
          </a:p>
          <a:p>
            <a:pPr algn="just"/>
            <a:r>
              <a:rPr lang="fr-FR" sz="2400" dirty="0" smtClean="0"/>
              <a:t>En revanche quand le malade a eu des liens avec les différents membres, chaque médecin engage sa responsabilité personnelle sur le terrain contractuel.</a:t>
            </a:r>
          </a:p>
          <a:p>
            <a:pPr algn="just"/>
            <a:endParaRPr lang="fr-FR"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sz="2400" b="1" dirty="0" smtClean="0">
                <a:effectLst/>
              </a:rPr>
              <a:t>   -</a:t>
            </a:r>
            <a:r>
              <a:rPr lang="fr-FR" sz="2400" b="1" u="sng" dirty="0" smtClean="0">
                <a:effectLst/>
              </a:rPr>
              <a:t>Dans le cas d'un professionnel exerçant dans un établissement de soins</a:t>
            </a:r>
            <a:r>
              <a:rPr lang="fr-FR" sz="2400" b="1" dirty="0" smtClean="0">
                <a:effectLst/>
              </a:rPr>
              <a:t>:</a:t>
            </a:r>
          </a:p>
          <a:p>
            <a:pPr algn="just"/>
            <a:r>
              <a:rPr lang="fr-FR" sz="2400" b="1" dirty="0" smtClean="0">
                <a:effectLst/>
              </a:rPr>
              <a:t>Au sein d'un établissement public, il n'est en principe pas personnellement responsable des dommages causés par sa faute au patient.</a:t>
            </a:r>
          </a:p>
          <a:p>
            <a:pPr algn="just"/>
            <a:r>
              <a:rPr lang="fr-FR" sz="2400" b="1" dirty="0" smtClean="0">
                <a:effectLst/>
              </a:rPr>
              <a:t>C'est la responsabilité de l'hôpital qui sera recherchée sauf si il commet une faute détachable de ses fonctions</a:t>
            </a:r>
          </a:p>
          <a:p>
            <a:pPr algn="just"/>
            <a:r>
              <a:rPr lang="fr-FR" sz="2400" b="1" dirty="0" smtClean="0">
                <a:effectLst/>
              </a:rPr>
              <a:t>Au sein d'un établissement privé c'est par contre sa responsabilité personnelle qui est visée sauf si le praticien a un statut salarié. Ainsi le médecin salarié d'un établissement de santé privé n'engage pas sa responsabilité à l'égard de son patient.</a:t>
            </a:r>
            <a:endParaRPr lang="fr-FR" sz="2400" b="1" dirty="0">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b="1" dirty="0" smtClean="0">
                <a:effectLst/>
              </a:rPr>
              <a:t>La faute sera appréciée plus sévèrement à l'égard d'un médecin spécialiste agissant dans le cadre de sa spécialité. </a:t>
            </a:r>
          </a:p>
          <a:p>
            <a:pPr algn="just"/>
            <a:r>
              <a:rPr lang="fr-FR" sz="2400" b="1" dirty="0" smtClean="0">
                <a:effectLst/>
              </a:rPr>
              <a:t>Le médecin est excusable, lorsque le malade a contribué par son attitude à l'erreur de diagnostic.</a:t>
            </a:r>
          </a:p>
          <a:p>
            <a:pPr algn="just"/>
            <a:endParaRPr lang="fr-FR" sz="2400" b="1" dirty="0">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785926"/>
            <a:ext cx="8643966" cy="4530725"/>
          </a:xfrm>
        </p:spPr>
        <p:txBody>
          <a:bodyPr/>
          <a:lstStyle/>
          <a:p>
            <a:pPr lvl="0" algn="just">
              <a:buNone/>
            </a:pPr>
            <a:r>
              <a:rPr lang="fr-FR" sz="2400" b="1" dirty="0" smtClean="0">
                <a:effectLst/>
              </a:rPr>
              <a:t> </a:t>
            </a:r>
            <a:endParaRPr lang="fr-FR" sz="2400" b="1" u="sng" dirty="0" smtClean="0">
              <a:solidFill>
                <a:srgbClr val="FF99FF"/>
              </a:solidFill>
              <a:effectLst/>
            </a:endParaRPr>
          </a:p>
          <a:p>
            <a:pPr algn="just"/>
            <a:r>
              <a:rPr lang="fr-FR" sz="2400" b="1" dirty="0" smtClean="0">
                <a:effectLst/>
              </a:rPr>
              <a:t>Le médecin est libre du choix de sa thérapeutique dans les limites imposées par la nomenclature des médicaments et l'observation des schémas thérapeutique agrée par le ministère de la santé publique.</a:t>
            </a:r>
          </a:p>
          <a:p>
            <a:pPr algn="just"/>
            <a:endParaRPr lang="fr-FR" sz="2400" b="1" dirty="0">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b="1" dirty="0" smtClean="0">
                <a:effectLst/>
              </a:rPr>
              <a:t>Il y a faute à ordonner un traitement sans donner aux patients toutes les explications et les recommandations utiles, il doit en particulier accompagner ses prescriptions de toutes les indications nécessaires, la conduite et la surveillance du traitement font partie de la suite normale des obligations du médecin.</a:t>
            </a:r>
          </a:p>
          <a:p>
            <a:pPr algn="just"/>
            <a:endParaRPr lang="fr-FR" sz="2400" b="1" dirty="0">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just">
              <a:buNone/>
            </a:pPr>
            <a:r>
              <a:rPr lang="fr-FR" sz="2400" b="1" dirty="0" smtClean="0">
                <a:effectLst/>
              </a:rPr>
              <a:t>   </a:t>
            </a:r>
            <a:r>
              <a:rPr lang="fr-FR" sz="2400" b="1" u="sng" dirty="0" smtClean="0">
                <a:solidFill>
                  <a:srgbClr val="92D050"/>
                </a:solidFill>
                <a:effectLst/>
              </a:rPr>
              <a:t>b. Le dommage</a:t>
            </a:r>
            <a:r>
              <a:rPr lang="fr-FR" sz="2400" b="1" dirty="0" smtClean="0">
                <a:solidFill>
                  <a:srgbClr val="92D050"/>
                </a:solidFill>
                <a:effectLst/>
              </a:rPr>
              <a:t>: </a:t>
            </a:r>
          </a:p>
          <a:p>
            <a:pPr algn="just"/>
            <a:r>
              <a:rPr lang="fr-FR" sz="2400" b="1" dirty="0" smtClean="0">
                <a:effectLst/>
              </a:rPr>
              <a:t>Bien que la notion du dommage soit présente dans de nombreux articles du code civil, articles 124 à 140 le législateur n'en a pas donné une définition générale.</a:t>
            </a:r>
          </a:p>
          <a:p>
            <a:pPr algn="just"/>
            <a:r>
              <a:rPr lang="fr-FR" sz="2400" b="1" dirty="0" smtClean="0">
                <a:effectLst/>
              </a:rPr>
              <a:t>Le dommage corporel à une double composante:</a:t>
            </a:r>
          </a:p>
          <a:p>
            <a:pPr algn="just">
              <a:buNone/>
            </a:pPr>
            <a:r>
              <a:rPr lang="fr-FR" sz="2400" b="1" dirty="0" smtClean="0">
                <a:effectLst/>
                <a:sym typeface="Wingdings" pitchFamily="2" charset="2"/>
              </a:rPr>
              <a:t>    </a:t>
            </a:r>
            <a:r>
              <a:rPr lang="fr-FR" sz="2400" b="1" dirty="0" smtClean="0">
                <a:effectLst/>
              </a:rPr>
              <a:t>Matériel: pertes subies et gains manquées (art 182 CC)</a:t>
            </a:r>
          </a:p>
          <a:p>
            <a:pPr algn="just">
              <a:buNone/>
            </a:pPr>
            <a:r>
              <a:rPr lang="fr-FR" sz="2400" b="1" dirty="0" smtClean="0">
                <a:effectLst/>
              </a:rPr>
              <a:t>   </a:t>
            </a:r>
            <a:r>
              <a:rPr lang="fr-FR" sz="2400" b="1" dirty="0" smtClean="0">
                <a:effectLst/>
                <a:sym typeface="Wingdings" pitchFamily="2" charset="2"/>
              </a:rPr>
              <a:t> </a:t>
            </a:r>
            <a:r>
              <a:rPr lang="fr-FR" sz="2400" b="1" dirty="0" smtClean="0">
                <a:effectLst/>
              </a:rPr>
              <a:t>Moral: souffrances physiques et morales endurées par la victime</a:t>
            </a:r>
          </a:p>
          <a:p>
            <a:pPr algn="just"/>
            <a:endParaRPr lang="fr-FR" sz="2400" b="1" dirty="0">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530725"/>
          </a:xfrm>
        </p:spPr>
        <p:txBody>
          <a:bodyPr/>
          <a:lstStyle/>
          <a:p>
            <a:pPr lvl="0" algn="just">
              <a:buNone/>
            </a:pPr>
            <a:r>
              <a:rPr lang="fr-FR" sz="2400" b="1" dirty="0" smtClean="0">
                <a:effectLst/>
              </a:rPr>
              <a:t>1. Matériels :</a:t>
            </a:r>
          </a:p>
          <a:p>
            <a:pPr lvl="0" algn="just"/>
            <a:r>
              <a:rPr lang="fr-FR" sz="2400" b="1" dirty="0" smtClean="0">
                <a:effectLst/>
              </a:rPr>
              <a:t>Pertes subies: dépenses aux quelles la victime a été exposée.</a:t>
            </a:r>
          </a:p>
          <a:p>
            <a:pPr algn="just"/>
            <a:r>
              <a:rPr lang="fr-FR" sz="2400" b="1" dirty="0" smtClean="0">
                <a:effectLst/>
              </a:rPr>
              <a:t>La victime ne pourra obtenir de l'auteur du dommage que la réparation de la part de son préjudice qui n'a pas été réparée par les prestations des organismes sociaux.</a:t>
            </a:r>
          </a:p>
          <a:p>
            <a:pPr lvl="0" algn="just"/>
            <a:r>
              <a:rPr lang="fr-FR" sz="2400" b="1" dirty="0" smtClean="0">
                <a:effectLst/>
              </a:rPr>
              <a:t>Gains manqués: sommes d'argents dont la victime se trouve privée (salaires).</a:t>
            </a:r>
          </a:p>
          <a:p>
            <a:pPr algn="just"/>
            <a:r>
              <a:rPr lang="fr-FR" sz="2400" b="1" dirty="0" smtClean="0">
                <a:effectLst/>
              </a:rPr>
              <a:t>Le manque à gagner peut résulter d'une atteinte corporelle permanente donc d'une infirmité source d'invalidité.</a:t>
            </a:r>
          </a:p>
          <a:p>
            <a:pPr algn="just"/>
            <a:endParaRPr lang="fr-FR" sz="2400" b="1" dirty="0">
              <a:effectLs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530725"/>
          </a:xfrm>
        </p:spPr>
        <p:txBody>
          <a:bodyPr/>
          <a:lstStyle/>
          <a:p>
            <a:pPr algn="just">
              <a:buNone/>
            </a:pPr>
            <a:r>
              <a:rPr lang="fr-FR" sz="2400" b="1" dirty="0" smtClean="0">
                <a:effectLst/>
              </a:rPr>
              <a:t>2. Moral:</a:t>
            </a:r>
          </a:p>
          <a:p>
            <a:r>
              <a:rPr lang="fr-FR" sz="2400" b="1" dirty="0" smtClean="0">
                <a:effectLst/>
              </a:rPr>
              <a:t>La légitimité de la réparation de l'élément moral puise son fondement devant les juridictions de droit commun dans l'article 47 et 128 CC et dans l'article 3 du CPP.</a:t>
            </a:r>
          </a:p>
          <a:p>
            <a:pPr lvl="0"/>
            <a:r>
              <a:rPr lang="fr-FR" sz="2400" b="1" dirty="0" smtClean="0">
                <a:effectLst/>
              </a:rPr>
              <a:t>Préjudice esthétique : n'est pas seulement ce qui choque la vue, mais aussi tout ce qui est désagréable pour l'un des sens, les déformations, les paralysies et souffrances morales.</a:t>
            </a:r>
          </a:p>
          <a:p>
            <a:pPr lvl="0"/>
            <a:r>
              <a:rPr lang="fr-FR" sz="2400" b="1" dirty="0" smtClean="0">
                <a:effectLst/>
              </a:rPr>
              <a:t>Autres préjudices: préjudice d'agrément, sexuel, perte de chance, affectifs : décès</a:t>
            </a:r>
          </a:p>
          <a:p>
            <a:pPr algn="just"/>
            <a:endParaRPr lang="fr-FR" sz="2400" b="1"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67456" y="0"/>
            <a:ext cx="8255000" cy="990600"/>
          </a:xfrm>
          <a:noFill/>
          <a:ln/>
        </p:spPr>
        <p:txBody>
          <a:bodyPr/>
          <a:lstStyle/>
          <a:p>
            <a:r>
              <a:rPr lang="fr-FR" sz="3600" b="1">
                <a:solidFill>
                  <a:schemeClr val="bg1"/>
                </a:solidFill>
              </a:rPr>
              <a:t>La responsabilité médicale</a:t>
            </a:r>
          </a:p>
        </p:txBody>
      </p:sp>
      <p:sp>
        <p:nvSpPr>
          <p:cNvPr id="74755" name="Rectangle 3"/>
          <p:cNvSpPr>
            <a:spLocks noGrp="1" noChangeArrowheads="1"/>
          </p:cNvSpPr>
          <p:nvPr>
            <p:ph type="body" idx="1"/>
          </p:nvPr>
        </p:nvSpPr>
        <p:spPr bwMode="auto">
          <a:xfrm>
            <a:off x="357159" y="1125538"/>
            <a:ext cx="8583642" cy="4437062"/>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b="1" dirty="0">
                <a:effectLst/>
              </a:rPr>
              <a:t>Principe de la responsabilité pour faute:</a:t>
            </a:r>
          </a:p>
          <a:p>
            <a:pPr lvl="1" algn="just">
              <a:lnSpc>
                <a:spcPct val="150000"/>
              </a:lnSpc>
            </a:pPr>
            <a:r>
              <a:rPr lang="fr-FR" b="1" dirty="0">
                <a:effectLst/>
              </a:rPr>
              <a:t>Maladresse , négligence, imprudence</a:t>
            </a:r>
          </a:p>
          <a:p>
            <a:pPr algn="just">
              <a:lnSpc>
                <a:spcPct val="150000"/>
              </a:lnSpc>
            </a:pPr>
            <a:r>
              <a:rPr lang="fr-FR" b="1" dirty="0">
                <a:effectLst/>
              </a:rPr>
              <a:t>Autres constructions de la jurisprudence:</a:t>
            </a:r>
          </a:p>
          <a:p>
            <a:pPr lvl="1" algn="just">
              <a:lnSpc>
                <a:spcPct val="150000"/>
              </a:lnSpc>
            </a:pPr>
            <a:r>
              <a:rPr lang="fr-FR" b="1" dirty="0">
                <a:effectLst/>
              </a:rPr>
              <a:t>Présomption de faute</a:t>
            </a:r>
          </a:p>
          <a:p>
            <a:pPr lvl="1" algn="just">
              <a:lnSpc>
                <a:spcPct val="150000"/>
              </a:lnSpc>
            </a:pPr>
            <a:r>
              <a:rPr lang="fr-FR" b="1" dirty="0">
                <a:effectLst/>
              </a:rPr>
              <a:t>Responsabilité sans faute pour risque</a:t>
            </a:r>
          </a:p>
          <a:p>
            <a:pPr lvl="1" algn="just">
              <a:lnSpc>
                <a:spcPct val="150000"/>
              </a:lnSpc>
            </a:pPr>
            <a:r>
              <a:rPr lang="fr-FR" b="1" dirty="0">
                <a:effectLst/>
              </a:rPr>
              <a:t>Défaut d’information des risques</a:t>
            </a:r>
          </a:p>
          <a:p>
            <a:pPr lvl="1" algn="just">
              <a:lnSpc>
                <a:spcPct val="150000"/>
              </a:lnSpc>
            </a:pPr>
            <a:r>
              <a:rPr lang="fr-FR" b="1" dirty="0">
                <a:effectLst/>
              </a:rPr>
              <a:t>Indemnisation de préjudices nouveaux</a:t>
            </a:r>
          </a:p>
          <a:p>
            <a:pPr algn="just">
              <a:lnSpc>
                <a:spcPct val="150000"/>
              </a:lnSpc>
              <a:buFont typeface="Monotype Sorts" pitchFamily="2" charset="2"/>
              <a:buNone/>
            </a:pPr>
            <a:endParaRPr lang="fr-FR" b="1"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wipe(left)">
                                      <p:cBhvr>
                                        <p:cTn id="10" dur="500"/>
                                        <p:tgtEl>
                                          <p:spTgt spid="747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animEffect transition="in" filter="wipe(left)">
                                      <p:cBhvr>
                                        <p:cTn id="15" dur="500"/>
                                        <p:tgtEl>
                                          <p:spTgt spid="7475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4755">
                                            <p:txEl>
                                              <p:pRg st="3" end="3"/>
                                            </p:txEl>
                                          </p:spTgt>
                                        </p:tgtEl>
                                        <p:attrNameLst>
                                          <p:attrName>style.visibility</p:attrName>
                                        </p:attrNameLst>
                                      </p:cBhvr>
                                      <p:to>
                                        <p:strVal val="visible"/>
                                      </p:to>
                                    </p:set>
                                    <p:animEffect transition="in" filter="wipe(left)">
                                      <p:cBhvr>
                                        <p:cTn id="18" dur="500"/>
                                        <p:tgtEl>
                                          <p:spTgt spid="7475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4755">
                                            <p:txEl>
                                              <p:pRg st="4" end="4"/>
                                            </p:txEl>
                                          </p:spTgt>
                                        </p:tgtEl>
                                        <p:attrNameLst>
                                          <p:attrName>style.visibility</p:attrName>
                                        </p:attrNameLst>
                                      </p:cBhvr>
                                      <p:to>
                                        <p:strVal val="visible"/>
                                      </p:to>
                                    </p:set>
                                    <p:animEffect transition="in" filter="wipe(left)">
                                      <p:cBhvr>
                                        <p:cTn id="21" dur="500"/>
                                        <p:tgtEl>
                                          <p:spTgt spid="74755">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4755">
                                            <p:txEl>
                                              <p:pRg st="5" end="5"/>
                                            </p:txEl>
                                          </p:spTgt>
                                        </p:tgtEl>
                                        <p:attrNameLst>
                                          <p:attrName>style.visibility</p:attrName>
                                        </p:attrNameLst>
                                      </p:cBhvr>
                                      <p:to>
                                        <p:strVal val="visible"/>
                                      </p:to>
                                    </p:set>
                                    <p:animEffect transition="in" filter="wipe(left)">
                                      <p:cBhvr>
                                        <p:cTn id="24" dur="500"/>
                                        <p:tgtEl>
                                          <p:spTgt spid="74755">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Effect transition="in" filter="wipe(left)">
                                      <p:cBhvr>
                                        <p:cTn id="27" dur="500"/>
                                        <p:tgtEl>
                                          <p:spTgt spid="74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b="1" dirty="0" smtClean="0">
                <a:effectLst/>
              </a:rPr>
              <a:t>Dès le </a:t>
            </a:r>
            <a:r>
              <a:rPr lang="fr-FR" sz="2400" b="1" dirty="0" err="1" smtClean="0">
                <a:effectLst/>
              </a:rPr>
              <a:t>XVlIIième</a:t>
            </a:r>
            <a:r>
              <a:rPr lang="fr-FR" sz="2400" b="1" dirty="0" smtClean="0">
                <a:effectLst/>
              </a:rPr>
              <a:t> siècle le terme préjudice prend le sens de dommage dans le langage judiciaire; il correspond à une lésion du patrimoine ou à une atteinte au droit de la personne subie par une personne du fait d'un tiers. </a:t>
            </a:r>
          </a:p>
          <a:p>
            <a:pPr algn="just"/>
            <a:endParaRPr lang="fr-FR" sz="2400" b="1" dirty="0" smtClean="0">
              <a:effectLst/>
            </a:endParaRPr>
          </a:p>
          <a:p>
            <a:pPr algn="just"/>
            <a:r>
              <a:rPr lang="fr-FR" sz="2400" b="1" dirty="0" smtClean="0">
                <a:effectLst/>
              </a:rPr>
              <a:t>Le dommage peut être matériel (perte d'un bien, d'une situation professionnelle ... ) ou moral (souffrance, atteinte à la considération, au respect de la vie privée).</a:t>
            </a:r>
          </a:p>
          <a:p>
            <a:pPr algn="just"/>
            <a:endParaRPr lang="fr-FR" sz="2400" b="1" dirty="0" smtClean="0">
              <a:effectLst/>
            </a:endParaRPr>
          </a:p>
          <a:p>
            <a:pPr algn="just"/>
            <a:r>
              <a:rPr lang="fr-FR" sz="2400" b="1" dirty="0" smtClean="0">
                <a:effectLst/>
              </a:rPr>
              <a:t>Il s'envisage également sous forme de préjudice physique, préjudice d'agrément, préjudice esthétique et pretium doloris.</a:t>
            </a:r>
          </a:p>
          <a:p>
            <a:pPr algn="just"/>
            <a:endParaRPr lang="fr-FR" sz="2400" b="1" dirty="0" smtClean="0">
              <a:effectLst/>
            </a:endParaRPr>
          </a:p>
          <a:p>
            <a:pPr algn="just"/>
            <a:endParaRPr lang="fr-FR" sz="2400" b="1" dirty="0">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b="1" dirty="0" smtClean="0">
                <a:effectLst/>
              </a:rPr>
              <a:t>L'ensemble de ces atteintes constitue le préjudice qui est l'élément réparable découlant du dommage.</a:t>
            </a:r>
          </a:p>
          <a:p>
            <a:pPr algn="just"/>
            <a:r>
              <a:rPr lang="fr-FR" sz="2400" b="1" dirty="0" smtClean="0">
                <a:effectLst/>
              </a:rPr>
              <a:t>On doit distinguer le dommage et le préjudice :</a:t>
            </a:r>
          </a:p>
          <a:p>
            <a:pPr algn="just"/>
            <a:r>
              <a:rPr lang="fr-FR" sz="2400" b="1" dirty="0" smtClean="0">
                <a:effectLst/>
              </a:rPr>
              <a:t>Pour Y. Lambert-Faivre le dommage corporel est l'atteinte à l'intégrité de la personne physique.</a:t>
            </a:r>
          </a:p>
          <a:p>
            <a:pPr algn="just"/>
            <a:r>
              <a:rPr lang="fr-FR" sz="2400" b="1" dirty="0" smtClean="0">
                <a:effectLst/>
              </a:rPr>
              <a:t>Le préjudice est un terme à connotation juridique.</a:t>
            </a:r>
          </a:p>
          <a:p>
            <a:pPr algn="just"/>
            <a:r>
              <a:rPr lang="fr-FR" sz="2400" b="1" dirty="0" smtClean="0">
                <a:effectLst/>
              </a:rPr>
              <a:t>Le dommage corporel entraîne un certain nombre de préjudice qui seront l'objet d'une éventuelle indemnisation.</a:t>
            </a:r>
          </a:p>
          <a:p>
            <a:pPr algn="just"/>
            <a:r>
              <a:rPr lang="fr-FR" sz="2400" b="1" dirty="0" smtClean="0">
                <a:effectLst/>
              </a:rPr>
              <a:t>Ce sont donc les préjudices qui sont indemnisés juridiquement car il peut y avoir des dommages non indemnisables juridiquement.</a:t>
            </a:r>
          </a:p>
          <a:p>
            <a:pPr algn="just"/>
            <a:endParaRPr lang="fr-FR" sz="2400" b="1" dirty="0">
              <a:effectLst/>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sz="2800" dirty="0" smtClean="0"/>
              <a:t>   3. Caractères du dommage: doit être :</a:t>
            </a:r>
          </a:p>
          <a:p>
            <a:pPr>
              <a:buFontTx/>
              <a:buChar char="-"/>
            </a:pPr>
            <a:r>
              <a:rPr lang="fr-FR" sz="2800" b="1" dirty="0" smtClean="0"/>
              <a:t>certain</a:t>
            </a:r>
            <a:r>
              <a:rPr lang="fr-FR" sz="2800" dirty="0" smtClean="0"/>
              <a:t> (ne doit pas être la conséquence d'un état antérieur aux soins incriminés), </a:t>
            </a:r>
          </a:p>
          <a:p>
            <a:pPr>
              <a:buFontTx/>
              <a:buChar char="-"/>
            </a:pPr>
            <a:r>
              <a:rPr lang="fr-FR" sz="2800" b="1" dirty="0" smtClean="0"/>
              <a:t>actuel,</a:t>
            </a:r>
          </a:p>
          <a:p>
            <a:pPr>
              <a:buFontTx/>
              <a:buChar char="-"/>
            </a:pPr>
            <a:r>
              <a:rPr lang="fr-FR" sz="2800" b="1" dirty="0" smtClean="0"/>
              <a:t>prouvé?. </a:t>
            </a:r>
          </a:p>
          <a:p>
            <a:pPr algn="just">
              <a:lnSpc>
                <a:spcPct val="150000"/>
              </a:lnSpc>
            </a:pPr>
            <a:endParaRPr lang="fr-FR"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just">
              <a:buNone/>
            </a:pPr>
            <a:r>
              <a:rPr lang="fr-FR" sz="2800" dirty="0" smtClean="0">
                <a:solidFill>
                  <a:srgbClr val="92D050"/>
                </a:solidFill>
              </a:rPr>
              <a:t>c. </a:t>
            </a:r>
            <a:r>
              <a:rPr lang="fr-FR" sz="2800" u="sng" dirty="0" smtClean="0">
                <a:solidFill>
                  <a:srgbClr val="92D050"/>
                </a:solidFill>
              </a:rPr>
              <a:t>Le lien de causalité </a:t>
            </a:r>
            <a:r>
              <a:rPr lang="fr-FR" sz="2800" dirty="0" smtClean="0">
                <a:solidFill>
                  <a:srgbClr val="92D050"/>
                </a:solidFill>
              </a:rPr>
              <a:t>:</a:t>
            </a:r>
          </a:p>
          <a:p>
            <a:pPr algn="just"/>
            <a:r>
              <a:rPr lang="fr-FR" sz="2800" dirty="0" smtClean="0"/>
              <a:t>Pour que l'action de responsabilité soit engagée par le patient, la relation de cause à effet entre la réalité du dommage subi et la faute reprochée soit établie.</a:t>
            </a:r>
          </a:p>
          <a:p>
            <a:pPr algn="just"/>
            <a:r>
              <a:rPr lang="fr-FR" sz="2800" dirty="0" smtClean="0"/>
              <a:t>Il existe des circonstances ou la certitude de l'absence ou de la réalité du lien de causalité n'est pas aussi simple; spécialement dans le domaine de la responsabilité médicale où plusieurs causes concourent à la production du dommage.</a:t>
            </a:r>
          </a:p>
          <a:p>
            <a:pPr algn="just"/>
            <a:endParaRPr lang="fr-FR"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sz="2400" dirty="0" smtClean="0"/>
              <a:t>On associe les constatations cliniques et l'état antérieur.</a:t>
            </a:r>
          </a:p>
          <a:p>
            <a:pPr algn="just"/>
            <a:endParaRPr lang="fr-FR" sz="2400" dirty="0" smtClean="0"/>
          </a:p>
          <a:p>
            <a:pPr algn="just"/>
            <a:r>
              <a:rPr lang="fr-FR" sz="2400" dirty="0" smtClean="0"/>
              <a:t>Il est établi par le juge après étude du rapport technique du médecin expert.</a:t>
            </a:r>
          </a:p>
          <a:p>
            <a:pPr algn="just"/>
            <a:endParaRPr lang="fr-FR" sz="2400" dirty="0" smtClean="0"/>
          </a:p>
          <a:p>
            <a:pPr algn="just"/>
            <a:r>
              <a:rPr lang="fr-FR" sz="2400" dirty="0" smtClean="0"/>
              <a:t>Ce dernier doit montrer avec impartialité l'imputabilité du dommage subi.</a:t>
            </a:r>
          </a:p>
          <a:p>
            <a:pPr algn="just">
              <a:buNone/>
            </a:pPr>
            <a:r>
              <a:rPr lang="fr-FR" sz="2400" dirty="0" smtClean="0"/>
              <a:t> </a:t>
            </a:r>
          </a:p>
          <a:p>
            <a:pPr algn="just"/>
            <a:endParaRPr lang="fr-F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buNone/>
            </a:pPr>
            <a:r>
              <a:rPr lang="fr-FR" sz="2800" dirty="0" smtClean="0">
                <a:solidFill>
                  <a:srgbClr val="FFFF66"/>
                </a:solidFill>
              </a:rPr>
              <a:t>2- </a:t>
            </a:r>
            <a:r>
              <a:rPr lang="fr-FR" sz="2800" u="sng" dirty="0" smtClean="0">
                <a:solidFill>
                  <a:srgbClr val="FFFF66"/>
                </a:solidFill>
              </a:rPr>
              <a:t>La responsabilité délictuelle ou quasi délictuelle:</a:t>
            </a:r>
          </a:p>
          <a:p>
            <a:pPr algn="just">
              <a:lnSpc>
                <a:spcPct val="150000"/>
              </a:lnSpc>
              <a:buNone/>
            </a:pPr>
            <a:r>
              <a:rPr lang="fr-FR" sz="2800" dirty="0" smtClean="0"/>
              <a:t>La responsabilité délictuelle implique une faute</a:t>
            </a:r>
          </a:p>
          <a:p>
            <a:pPr algn="just">
              <a:lnSpc>
                <a:spcPct val="150000"/>
              </a:lnSpc>
              <a:buNone/>
            </a:pPr>
            <a:r>
              <a:rPr lang="fr-FR" sz="2800" dirty="0" smtClean="0"/>
              <a:t>intentionnelle, tandis que la quasi délictuelle une </a:t>
            </a:r>
          </a:p>
          <a:p>
            <a:pPr algn="just">
              <a:lnSpc>
                <a:spcPct val="150000"/>
              </a:lnSpc>
              <a:buNone/>
            </a:pPr>
            <a:r>
              <a:rPr lang="fr-FR" sz="2800" dirty="0" smtClean="0"/>
              <a:t>faute non intentionnelle.</a:t>
            </a:r>
          </a:p>
          <a:p>
            <a:pPr algn="just">
              <a:lnSpc>
                <a:spcPct val="150000"/>
              </a:lnSpc>
              <a:buNone/>
            </a:pPr>
            <a:endParaRPr lang="fr-FR" sz="2800" u="sng"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sz="2800" dirty="0" smtClean="0"/>
              <a:t>   </a:t>
            </a:r>
            <a:r>
              <a:rPr lang="fr-FR" sz="2800" dirty="0" smtClean="0">
                <a:solidFill>
                  <a:srgbClr val="92D050"/>
                </a:solidFill>
              </a:rPr>
              <a:t>a. </a:t>
            </a:r>
            <a:r>
              <a:rPr lang="fr-FR" sz="2800" u="sng" dirty="0" smtClean="0">
                <a:solidFill>
                  <a:srgbClr val="92D050"/>
                </a:solidFill>
              </a:rPr>
              <a:t>La responsabilité délictuelle</a:t>
            </a:r>
            <a:r>
              <a:rPr lang="fr-FR" sz="2800" dirty="0" smtClean="0">
                <a:solidFill>
                  <a:srgbClr val="92D050"/>
                </a:solidFill>
              </a:rPr>
              <a:t>: </a:t>
            </a:r>
          </a:p>
          <a:p>
            <a:pPr lvl="0">
              <a:buNone/>
            </a:pPr>
            <a:r>
              <a:rPr lang="fr-FR" sz="2800" dirty="0" smtClean="0"/>
              <a:t>   </a:t>
            </a:r>
            <a:r>
              <a:rPr lang="fr-FR" sz="2800" dirty="0" smtClean="0">
                <a:solidFill>
                  <a:srgbClr val="FF99FF"/>
                </a:solidFill>
              </a:rPr>
              <a:t>- </a:t>
            </a:r>
            <a:r>
              <a:rPr lang="fr-FR" sz="2800" u="sng" dirty="0" smtClean="0">
                <a:solidFill>
                  <a:srgbClr val="FF99FF"/>
                </a:solidFill>
              </a:rPr>
              <a:t>La responsabilité résultant d'un fait personnel (article 124 à133 du CCA): </a:t>
            </a:r>
          </a:p>
          <a:p>
            <a:r>
              <a:rPr lang="fr-FR" sz="2800" dirty="0" smtClean="0"/>
              <a:t>La faute doit avoir pour conséquence le préjudice et le lien de causalité doit être direct. Cette cause à effet n'existe pas lorsque la personne reprochée comme responsable peut prouver que </a:t>
            </a:r>
            <a:r>
              <a:rPr lang="fr-FR" sz="2800" i="1" dirty="0" smtClean="0"/>
              <a:t>" le dommage provient d'une cause qui ne peut lui être amputée, tel le cas fortuit ou de force majeure, la faute de la victime ou d'une tiers personne</a:t>
            </a:r>
            <a:r>
              <a:rPr lang="fr-FR" sz="2800" dirty="0" smtClean="0"/>
              <a:t>" article127 CC.</a:t>
            </a:r>
          </a:p>
          <a:p>
            <a:endParaRPr lang="fr-FR"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sz="2800" dirty="0" smtClean="0"/>
              <a:t>  </a:t>
            </a:r>
            <a:r>
              <a:rPr lang="fr-FR" sz="2800" dirty="0" smtClean="0">
                <a:solidFill>
                  <a:srgbClr val="FF99FF"/>
                </a:solidFill>
              </a:rPr>
              <a:t> - </a:t>
            </a:r>
            <a:r>
              <a:rPr lang="fr-FR" sz="2800" u="sng" dirty="0" smtClean="0">
                <a:solidFill>
                  <a:srgbClr val="FF99FF"/>
                </a:solidFill>
              </a:rPr>
              <a:t>La responsabilité du fait d'autrui</a:t>
            </a:r>
            <a:r>
              <a:rPr lang="fr-FR" sz="2800" dirty="0" smtClean="0">
                <a:solidFill>
                  <a:srgbClr val="FF99FF"/>
                </a:solidFill>
              </a:rPr>
              <a:t>:</a:t>
            </a:r>
            <a:r>
              <a:rPr lang="fr-FR" sz="2800" dirty="0" smtClean="0"/>
              <a:t> </a:t>
            </a:r>
          </a:p>
          <a:p>
            <a:r>
              <a:rPr lang="fr-FR" sz="2400" dirty="0" smtClean="0"/>
              <a:t>Les articles 134, 135,136 du code civil établissement une présomption de faute sur une personne ayant subi un préjudice à l'encontre:</a:t>
            </a:r>
          </a:p>
          <a:p>
            <a:pPr lvl="0"/>
            <a:r>
              <a:rPr lang="fr-FR" sz="2400" dirty="0" smtClean="0"/>
              <a:t>De quiconque est tenu d'exercer une surveillance à raison de sa minorité, de son état mental ou physique.</a:t>
            </a:r>
          </a:p>
          <a:p>
            <a:pPr lvl="0"/>
            <a:r>
              <a:rPr lang="fr-FR" sz="2400" dirty="0" smtClean="0"/>
              <a:t>Des parents pour le dommage causé par leurs enfants</a:t>
            </a:r>
          </a:p>
          <a:p>
            <a:pPr lvl="0"/>
            <a:r>
              <a:rPr lang="fr-FR" sz="2400" dirty="0" smtClean="0"/>
              <a:t>Des enseignants, éducateurs, artisans pour les dommages causés par leurs élèves et apprentis pendant le temps qu'ils sont sous leur surveillance.</a:t>
            </a:r>
          </a:p>
          <a:p>
            <a:pPr lvl="0"/>
            <a:r>
              <a:rPr lang="fr-FR" sz="2400" dirty="0" smtClean="0"/>
              <a:t>Des commettants pour les dommages causés par leurs préposés dans l'exercice ou à l'occasion de leurs fonctions (art 129 du CC).</a:t>
            </a:r>
          </a:p>
          <a:p>
            <a:endParaRPr lang="fr-FR"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dirty="0" smtClean="0"/>
              <a:t>   </a:t>
            </a:r>
            <a:r>
              <a:rPr lang="fr-FR" dirty="0" smtClean="0">
                <a:solidFill>
                  <a:srgbClr val="FF99FF"/>
                </a:solidFill>
              </a:rPr>
              <a:t>- </a:t>
            </a:r>
            <a:r>
              <a:rPr lang="fr-FR" u="sng" dirty="0" smtClean="0">
                <a:solidFill>
                  <a:srgbClr val="FF99FF"/>
                </a:solidFill>
              </a:rPr>
              <a:t>La responsabilité du fait des choses</a:t>
            </a:r>
            <a:r>
              <a:rPr lang="fr-FR" dirty="0" smtClean="0">
                <a:solidFill>
                  <a:srgbClr val="FF99FF"/>
                </a:solidFill>
              </a:rPr>
              <a:t>:</a:t>
            </a:r>
          </a:p>
          <a:p>
            <a:pPr lvl="0"/>
            <a:r>
              <a:rPr lang="fr-FR" dirty="0" smtClean="0"/>
              <a:t>Responsabilité du fait des animaux, immeubles ou biens immobiliers (art 139 et 140 du CC).</a:t>
            </a:r>
          </a:p>
          <a:p>
            <a:pPr lvl="0"/>
            <a:r>
              <a:rPr lang="fr-FR" dirty="0" smtClean="0"/>
              <a:t>Responsabilité du fait des choses inanimées dont on a la garde (art 138 alinéa 1)</a:t>
            </a:r>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sz="2800" dirty="0" smtClean="0"/>
              <a:t>  </a:t>
            </a:r>
            <a:r>
              <a:rPr lang="fr-FR" sz="2800" dirty="0" smtClean="0">
                <a:solidFill>
                  <a:srgbClr val="92D050"/>
                </a:solidFill>
              </a:rPr>
              <a:t>b. </a:t>
            </a:r>
            <a:r>
              <a:rPr lang="fr-FR" sz="2800" u="sng" dirty="0" smtClean="0">
                <a:solidFill>
                  <a:srgbClr val="92D050"/>
                </a:solidFill>
              </a:rPr>
              <a:t>Fondement de la responsabilité délictuelle:</a:t>
            </a:r>
            <a:r>
              <a:rPr lang="fr-FR" sz="2800" dirty="0" smtClean="0"/>
              <a:t> </a:t>
            </a:r>
          </a:p>
          <a:p>
            <a:r>
              <a:rPr lang="fr-FR" sz="2800" dirty="0" smtClean="0"/>
              <a:t>L'auteur du dommage est tenu de réparer le préjudice causé et c'est à la victime de prouver le préjudice, la faute de l'auteur, la relation de cause a effet.</a:t>
            </a:r>
          </a:p>
          <a:p>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7456" y="0"/>
            <a:ext cx="8255000" cy="990600"/>
          </a:xfrm>
          <a:noFill/>
          <a:ln/>
        </p:spPr>
        <p:txBody>
          <a:bodyPr/>
          <a:lstStyle/>
          <a:p>
            <a:r>
              <a:rPr lang="fr-FR" sz="3600" b="1" dirty="0">
                <a:solidFill>
                  <a:srgbClr val="FFC000"/>
                </a:solidFill>
                <a:effectLst/>
              </a:rPr>
              <a:t>« </a:t>
            </a:r>
            <a:r>
              <a:rPr lang="fr-FR" sz="3600" b="1" dirty="0" err="1">
                <a:solidFill>
                  <a:srgbClr val="FFC000"/>
                </a:solidFill>
                <a:effectLst/>
              </a:rPr>
              <a:t>Judiciarisation</a:t>
            </a:r>
            <a:r>
              <a:rPr lang="fr-FR" sz="3600" b="1" dirty="0">
                <a:solidFill>
                  <a:srgbClr val="FFC000"/>
                </a:solidFill>
                <a:effectLst/>
              </a:rPr>
              <a:t> »</a:t>
            </a:r>
          </a:p>
        </p:txBody>
      </p:sp>
      <p:sp>
        <p:nvSpPr>
          <p:cNvPr id="12291" name="Rectangle 3"/>
          <p:cNvSpPr>
            <a:spLocks noGrp="1" noChangeArrowheads="1"/>
          </p:cNvSpPr>
          <p:nvPr>
            <p:ph type="body" idx="1"/>
          </p:nvPr>
        </p:nvSpPr>
        <p:spPr bwMode="auto">
          <a:xfrm>
            <a:off x="428596" y="1125538"/>
            <a:ext cx="8512205" cy="4437062"/>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sz="2800" b="1" dirty="0">
                <a:effectLst/>
              </a:rPr>
              <a:t>Augmentation des actions en justice?</a:t>
            </a:r>
          </a:p>
          <a:p>
            <a:pPr algn="just">
              <a:lnSpc>
                <a:spcPct val="150000"/>
              </a:lnSpc>
            </a:pPr>
            <a:r>
              <a:rPr lang="fr-FR" sz="2800" b="1" dirty="0">
                <a:effectLst/>
              </a:rPr>
              <a:t>Intervention du juge dans la décision médicale?</a:t>
            </a:r>
          </a:p>
          <a:p>
            <a:pPr algn="just">
              <a:lnSpc>
                <a:spcPct val="150000"/>
              </a:lnSpc>
            </a:pPr>
            <a:r>
              <a:rPr lang="fr-FR" sz="2800" b="1" dirty="0">
                <a:effectLst/>
              </a:rPr>
              <a:t>Influence de la jurisprudence sur les pratiques médicales?</a:t>
            </a:r>
          </a:p>
          <a:p>
            <a:pPr algn="just">
              <a:lnSpc>
                <a:spcPct val="150000"/>
              </a:lnSpc>
            </a:pPr>
            <a:r>
              <a:rPr lang="fr-FR" sz="2800" b="1" dirty="0">
                <a:effectLst/>
              </a:rPr>
              <a:t>Développement d’actes médicaux «  de précaution » comme éléments de preuve en cas de poursuites?</a:t>
            </a:r>
          </a:p>
          <a:p>
            <a:pPr algn="just">
              <a:lnSpc>
                <a:spcPct val="150000"/>
              </a:lnSpc>
              <a:buFont typeface="Monotype Sorts" pitchFamily="2" charset="2"/>
              <a:buNone/>
            </a:pPr>
            <a:endParaRPr lang="fr-FR" sz="2800" b="1" dirty="0">
              <a:effectLst/>
            </a:endParaRPr>
          </a:p>
          <a:p>
            <a:pPr lvl="1" algn="just">
              <a:lnSpc>
                <a:spcPct val="150000"/>
              </a:lnSpc>
            </a:pPr>
            <a:endParaRPr lang="fr-FR" sz="2400" b="1"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lef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left)">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left)">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III. ETENDU DE LA RÉPARATION</a:t>
            </a:r>
            <a:endParaRPr lang="fr-FR" dirty="0"/>
          </a:p>
        </p:txBody>
      </p:sp>
      <p:sp>
        <p:nvSpPr>
          <p:cNvPr id="3" name="Espace réservé du contenu 2"/>
          <p:cNvSpPr>
            <a:spLocks noGrp="1"/>
          </p:cNvSpPr>
          <p:nvPr>
            <p:ph idx="1"/>
          </p:nvPr>
        </p:nvSpPr>
        <p:spPr/>
        <p:txBody>
          <a:bodyPr/>
          <a:lstStyle/>
          <a:p>
            <a:pPr algn="just">
              <a:lnSpc>
                <a:spcPct val="150000"/>
              </a:lnSpc>
            </a:pPr>
            <a:r>
              <a:rPr lang="fr-FR" sz="2800" dirty="0" smtClean="0"/>
              <a:t>Qu'il s'agisse d'une faute présumée ou non, l'auteur du dommage est tenu, a défaut d'une circonstance l'exonérant de toutes responsabilité ou entraînant partage de celle-ci, d'indemniser intégralement le dommage (art </a:t>
            </a:r>
            <a:r>
              <a:rPr lang="fr-FR" sz="2800" b="1" dirty="0" smtClean="0"/>
              <a:t>131</a:t>
            </a:r>
            <a:r>
              <a:rPr lang="fr-FR" sz="2800" dirty="0" smtClean="0"/>
              <a:t> CC).</a:t>
            </a:r>
            <a:r>
              <a:rPr lang="fr-FR" sz="2800" i="1" dirty="0" smtClean="0"/>
              <a:t>" La réparation consiste en une somme d'argent"</a:t>
            </a:r>
            <a:r>
              <a:rPr lang="fr-FR" sz="2800" dirty="0" smtClean="0"/>
              <a:t> (art </a:t>
            </a:r>
            <a:r>
              <a:rPr lang="fr-FR" sz="2800" b="1" dirty="0" smtClean="0"/>
              <a:t>132</a:t>
            </a:r>
            <a:r>
              <a:rPr lang="fr-FR" sz="2800" dirty="0" smtClean="0"/>
              <a:t> CC).</a:t>
            </a:r>
          </a:p>
          <a:p>
            <a:pPr algn="just">
              <a:lnSpc>
                <a:spcPct val="150000"/>
              </a:lnSpc>
            </a:pPr>
            <a:endParaRPr lang="fr-FR" sz="2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a:t>
            </a:r>
            <a:r>
              <a:rPr lang="fr-FR" b="1" dirty="0" smtClean="0"/>
              <a:t>L’ASSURANCE EN RESPONSABILITÉ</a:t>
            </a:r>
            <a:endParaRPr lang="fr-FR" dirty="0"/>
          </a:p>
        </p:txBody>
      </p:sp>
      <p:sp>
        <p:nvSpPr>
          <p:cNvPr id="3" name="Espace réservé du contenu 2"/>
          <p:cNvSpPr>
            <a:spLocks noGrp="1"/>
          </p:cNvSpPr>
          <p:nvPr>
            <p:ph idx="1"/>
          </p:nvPr>
        </p:nvSpPr>
        <p:spPr/>
        <p:txBody>
          <a:bodyPr/>
          <a:lstStyle/>
          <a:p>
            <a:pPr algn="just">
              <a:lnSpc>
                <a:spcPct val="150000"/>
              </a:lnSpc>
            </a:pPr>
            <a:r>
              <a:rPr lang="fr-FR" sz="2800" dirty="0" smtClean="0"/>
              <a:t>Les médecins du secteur privé contractent une assurance en responsabilité civile, en révision des dommages qu'ils sont susceptible de créer et dont ils ont l'obligation de réparer. Si l'assurance en responsabilité assure l'indemnisation des victimes elle n'est d'aucun effet sur les conséquences pénales susceptible d'être imputées à leur auteur.</a:t>
            </a:r>
          </a:p>
          <a:p>
            <a:pPr algn="just">
              <a:lnSpc>
                <a:spcPct val="150000"/>
              </a:lnSpc>
            </a:pPr>
            <a:r>
              <a:rPr lang="fr-FR" sz="2800" dirty="0" smtClean="0"/>
              <a:t> </a:t>
            </a:r>
          </a:p>
          <a:p>
            <a:pPr algn="just">
              <a:lnSpc>
                <a:spcPct val="150000"/>
              </a:lnSpc>
            </a:pPr>
            <a:endParaRPr lang="fr-FR"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dr-gouiran-stephanie.chirurgiens-dentistes.fr/media/materiel/cerec/cerec-dessin.gif"/>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285720" y="6067453"/>
            <a:ext cx="7772400" cy="1362075"/>
          </a:xfrm>
        </p:spPr>
        <p:txBody>
          <a:bodyPr/>
          <a:lstStyle/>
          <a:p>
            <a:r>
              <a:rPr lang="fr-FR" dirty="0" smtClean="0">
                <a:solidFill>
                  <a:schemeClr val="bg2"/>
                </a:solidFill>
              </a:rPr>
              <a:t>V. conclusion</a:t>
            </a:r>
            <a:endParaRPr lang="fr-FR" dirty="0">
              <a:solidFill>
                <a:schemeClr val="bg2"/>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a:bodyPr>
          <a:lstStyle/>
          <a:p>
            <a:fld id="{47D774DA-FAB9-45BB-ABEF-F47EF5920D7E}" type="slidenum">
              <a:rPr lang="fr-FR" smtClean="0"/>
              <a:pPr/>
              <a:t>73</a:t>
            </a:fld>
            <a:endParaRPr lang="fr-FR"/>
          </a:p>
        </p:txBody>
      </p:sp>
      <p:sp>
        <p:nvSpPr>
          <p:cNvPr id="3" name="Espace réservé du contenu 2"/>
          <p:cNvSpPr>
            <a:spLocks noGrp="1"/>
          </p:cNvSpPr>
          <p:nvPr>
            <p:ph sz="quarter" idx="1"/>
          </p:nvPr>
        </p:nvSpPr>
        <p:spPr>
          <a:xfrm>
            <a:off x="457200" y="469911"/>
            <a:ext cx="8229600" cy="4530725"/>
          </a:xfrm>
        </p:spPr>
        <p:txBody>
          <a:bodyPr>
            <a:noAutofit/>
          </a:bodyPr>
          <a:lstStyle/>
          <a:p>
            <a:pPr>
              <a:buFont typeface="Wingdings" pitchFamily="2" charset="2"/>
              <a:buChar char="Ø"/>
            </a:pPr>
            <a:r>
              <a:rPr lang="fr-FR" sz="2400" b="1" dirty="0" smtClean="0">
                <a:effectLst/>
              </a:rPr>
              <a:t>Le médecin a le privilège de travailler sur le corps humain.</a:t>
            </a:r>
          </a:p>
          <a:p>
            <a:pPr>
              <a:buFont typeface="Wingdings" pitchFamily="2" charset="2"/>
              <a:buChar char="Ø"/>
            </a:pPr>
            <a:endParaRPr lang="fr-FR" sz="2400" b="1" dirty="0" smtClean="0">
              <a:effectLst/>
            </a:endParaRPr>
          </a:p>
          <a:p>
            <a:pPr>
              <a:buFont typeface="Wingdings" pitchFamily="2" charset="2"/>
              <a:buChar char="Ø"/>
            </a:pPr>
            <a:r>
              <a:rPr lang="fr-FR" sz="2400" b="1" dirty="0" smtClean="0">
                <a:effectLst/>
              </a:rPr>
              <a:t>L’acte médical ≠ acte ordinaire : exerçé sur une personne humaine.</a:t>
            </a:r>
          </a:p>
          <a:p>
            <a:pPr>
              <a:buFont typeface="Wingdings" pitchFamily="2" charset="2"/>
              <a:buChar char="Ø"/>
            </a:pPr>
            <a:endParaRPr lang="fr-FR" sz="2400" b="1" dirty="0" smtClean="0">
              <a:effectLst/>
            </a:endParaRPr>
          </a:p>
          <a:p>
            <a:pPr>
              <a:buFont typeface="Wingdings" pitchFamily="2" charset="2"/>
              <a:buChar char="Ø"/>
            </a:pPr>
            <a:r>
              <a:rPr lang="fr-FR" sz="2400" b="1" dirty="0" smtClean="0">
                <a:effectLst/>
              </a:rPr>
              <a:t>La fréquente atteinte de l’intégrité corporelle doit être proportionnelle au bénéfice escompté .</a:t>
            </a:r>
          </a:p>
          <a:p>
            <a:pPr>
              <a:buFont typeface="Wingdings" pitchFamily="2" charset="2"/>
              <a:buChar char="Ø"/>
            </a:pPr>
            <a:endParaRPr lang="fr-FR" sz="2400" b="1" dirty="0" smtClean="0">
              <a:effectLst/>
            </a:endParaRPr>
          </a:p>
          <a:p>
            <a:pPr>
              <a:buFont typeface="Wingdings" pitchFamily="2" charset="2"/>
              <a:buChar char="Ø"/>
            </a:pPr>
            <a:r>
              <a:rPr lang="fr-FR" sz="2400" b="1" dirty="0" smtClean="0">
                <a:effectLst/>
              </a:rPr>
              <a:t>Pour les juristes :</a:t>
            </a:r>
          </a:p>
          <a:p>
            <a:pPr>
              <a:buNone/>
            </a:pPr>
            <a:r>
              <a:rPr lang="fr-FR" sz="2400" b="1" dirty="0" smtClean="0">
                <a:effectLst/>
              </a:rPr>
              <a:t>	</a:t>
            </a:r>
            <a:r>
              <a:rPr lang="fr-FR" sz="2400" b="1" dirty="0" err="1" smtClean="0">
                <a:effectLst/>
              </a:rPr>
              <a:t>Trt</a:t>
            </a:r>
            <a:r>
              <a:rPr lang="fr-FR" sz="2400" b="1" dirty="0" smtClean="0">
                <a:effectLst/>
              </a:rPr>
              <a:t> médical=Empoisonnement, l’opération =coups et blessures.</a:t>
            </a:r>
          </a:p>
          <a:p>
            <a:pPr>
              <a:buNone/>
            </a:pPr>
            <a:endParaRPr lang="fr-FR" sz="2400" b="1" dirty="0" smtClean="0">
              <a:effectLst/>
            </a:endParaRPr>
          </a:p>
          <a:p>
            <a:pPr>
              <a:buFont typeface="Wingdings" pitchFamily="2" charset="2"/>
              <a:buChar char="Ø"/>
            </a:pPr>
            <a:r>
              <a:rPr lang="fr-FR" sz="2400" b="1" dirty="0" smtClean="0">
                <a:effectLst/>
              </a:rPr>
              <a:t>Le médecin comme tout homme doit répondre de ses actes.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a:bodyPr>
          <a:lstStyle/>
          <a:p>
            <a:fld id="{47D774DA-FAB9-45BB-ABEF-F47EF5920D7E}" type="slidenum">
              <a:rPr lang="fr-FR" smtClean="0"/>
              <a:pPr/>
              <a:t>74</a:t>
            </a:fld>
            <a:endParaRPr lang="fr-FR"/>
          </a:p>
        </p:txBody>
      </p:sp>
      <p:sp>
        <p:nvSpPr>
          <p:cNvPr id="3" name="Espace réservé du contenu 2"/>
          <p:cNvSpPr>
            <a:spLocks noGrp="1"/>
          </p:cNvSpPr>
          <p:nvPr>
            <p:ph sz="quarter" idx="1"/>
          </p:nvPr>
        </p:nvSpPr>
        <p:spPr>
          <a:xfrm>
            <a:off x="395536" y="1700808"/>
            <a:ext cx="8229600" cy="4680520"/>
          </a:xfrm>
        </p:spPr>
        <p:txBody>
          <a:bodyPr>
            <a:noAutofit/>
          </a:bodyPr>
          <a:lstStyle/>
          <a:p>
            <a:pPr>
              <a:buFont typeface="Wingdings" pitchFamily="2" charset="2"/>
              <a:buChar char="Ø"/>
            </a:pPr>
            <a:r>
              <a:rPr lang="fr-FR" sz="2800" b="1" i="1" dirty="0" smtClean="0"/>
              <a:t>Le pivot juridique de la responsabilité  est la faute:</a:t>
            </a:r>
          </a:p>
          <a:p>
            <a:pPr lvl="2">
              <a:buFont typeface="Arial" pitchFamily="34" charset="0"/>
              <a:buChar char="•"/>
            </a:pPr>
            <a:r>
              <a:rPr lang="fr-FR" sz="2000" b="1" i="1" dirty="0" smtClean="0"/>
              <a:t>Information tronquée du malade.</a:t>
            </a:r>
          </a:p>
          <a:p>
            <a:pPr lvl="2">
              <a:buFont typeface="Arial" pitchFamily="34" charset="0"/>
              <a:buChar char="•"/>
            </a:pPr>
            <a:r>
              <a:rPr lang="fr-FR" sz="2000" b="1" i="1" dirty="0" smtClean="0"/>
              <a:t>Négligence , carence , omission.</a:t>
            </a:r>
          </a:p>
          <a:p>
            <a:pPr lvl="2">
              <a:buFont typeface="Arial" pitchFamily="34" charset="0"/>
              <a:buChar char="•"/>
            </a:pPr>
            <a:r>
              <a:rPr lang="fr-FR" sz="2000" b="1" i="1" dirty="0" smtClean="0"/>
              <a:t>Mauvaise évaluation du rapport bénéfice-risque.</a:t>
            </a:r>
          </a:p>
          <a:p>
            <a:pPr lvl="2">
              <a:buFont typeface="Arial" pitchFamily="34" charset="0"/>
              <a:buChar char="•"/>
            </a:pPr>
            <a:r>
              <a:rPr lang="fr-FR" sz="2000" b="1" i="1" dirty="0" smtClean="0"/>
              <a:t>La faute  ≠ l’erreur ( diagnostic différentiel).</a:t>
            </a:r>
          </a:p>
          <a:p>
            <a:pPr lvl="2">
              <a:buFont typeface="Arial" pitchFamily="34" charset="0"/>
              <a:buChar char="•"/>
            </a:pPr>
            <a:endParaRPr lang="fr-FR" sz="2000" b="1" i="1" dirty="0" smtClean="0"/>
          </a:p>
          <a:p>
            <a:pPr>
              <a:buFont typeface="Wingdings" pitchFamily="2" charset="2"/>
              <a:buChar char="Ø"/>
            </a:pPr>
            <a:r>
              <a:rPr lang="fr-FR" sz="2800" b="1" i="1" dirty="0" smtClean="0"/>
              <a:t>Le cadre judiciaire est choisi par la victime ou ses ayants droit ,selon leur souhait :</a:t>
            </a:r>
          </a:p>
          <a:p>
            <a:pPr lvl="2">
              <a:buFont typeface="Arial" pitchFamily="34" charset="0"/>
              <a:buChar char="•"/>
            </a:pPr>
            <a:r>
              <a:rPr lang="fr-FR" sz="2000" b="1" i="1" dirty="0" smtClean="0"/>
              <a:t>Condamnation du médecin (pénal).</a:t>
            </a:r>
          </a:p>
          <a:p>
            <a:pPr lvl="2">
              <a:buFont typeface="Arial" pitchFamily="34" charset="0"/>
              <a:buChar char="•"/>
            </a:pPr>
            <a:r>
              <a:rPr lang="fr-FR" sz="2000" b="1" i="1" dirty="0" smtClean="0"/>
              <a:t>Dédommagement (civil).</a:t>
            </a:r>
          </a:p>
          <a:p>
            <a:pPr lvl="2">
              <a:buFont typeface="Arial" pitchFamily="34" charset="0"/>
              <a:buChar char="•"/>
            </a:pPr>
            <a:r>
              <a:rPr lang="fr-FR" sz="2000" b="1" i="1" dirty="0" smtClean="0"/>
              <a:t>Les deux (pénal avec partie civile).</a:t>
            </a:r>
            <a:endParaRPr lang="fr-FR" sz="2800" b="1" i="1" dirty="0" smtClean="0"/>
          </a:p>
          <a:p>
            <a:endParaRPr lang="fr-FR" sz="28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3"/>
          <a:ext cx="9144000" cy="6938594"/>
        </p:xfrm>
        <a:graphic>
          <a:graphicData uri="http://schemas.openxmlformats.org/drawingml/2006/table">
            <a:tbl>
              <a:tblPr firstRow="1" bandRow="1">
                <a:tableStyleId>{08FB837D-C827-4EFA-A057-4D05807E0F7C}</a:tableStyleId>
              </a:tblPr>
              <a:tblGrid>
                <a:gridCol w="2643174"/>
                <a:gridCol w="6500826"/>
              </a:tblGrid>
              <a:tr h="440848">
                <a:tc gridSpan="2">
                  <a:txBody>
                    <a:bodyPr/>
                    <a:lstStyle/>
                    <a:p>
                      <a:pPr algn="ctr"/>
                      <a:r>
                        <a:rPr lang="fr-FR" sz="2400" dirty="0" smtClean="0"/>
                        <a:t>Le droit civil régit les rapports entre les particuliers</a:t>
                      </a:r>
                    </a:p>
                    <a:p>
                      <a:pPr algn="ctr"/>
                      <a:endParaRPr lang="fr-F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5967">
                <a:tc>
                  <a:txBody>
                    <a:bodyPr/>
                    <a:lstStyle/>
                    <a:p>
                      <a:pPr algn="ctr"/>
                      <a:r>
                        <a:rPr lang="fr-FR" sz="2000" b="1" dirty="0" smtClean="0">
                          <a:solidFill>
                            <a:schemeClr val="tx1"/>
                          </a:solidFill>
                        </a:rPr>
                        <a:t>Acteurs</a:t>
                      </a: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r>
                        <a:rPr lang="fr-FR" sz="1800" dirty="0" smtClean="0"/>
                        <a:t>Médecin(personne privée)</a:t>
                      </a:r>
                    </a:p>
                    <a:p>
                      <a:r>
                        <a:rPr lang="fr-FR" sz="1800" dirty="0" smtClean="0"/>
                        <a:t>Plaignant</a:t>
                      </a:r>
                      <a:r>
                        <a:rPr lang="fr-FR" sz="1800" baseline="0" dirty="0" smtClean="0"/>
                        <a:t> / patient (personne privée)</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2822">
                <a:tc>
                  <a:txBody>
                    <a:bodyPr/>
                    <a:lstStyle/>
                    <a:p>
                      <a:pPr algn="ctr"/>
                      <a:r>
                        <a:rPr lang="fr-FR" sz="2000" b="1" dirty="0" smtClean="0">
                          <a:solidFill>
                            <a:schemeClr val="tx1"/>
                          </a:solidFill>
                        </a:rPr>
                        <a:t>Référence légale</a:t>
                      </a: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r>
                        <a:rPr lang="fr-FR" sz="1800" dirty="0" smtClean="0"/>
                        <a:t>Code civil</a:t>
                      </a:r>
                    </a:p>
                    <a:p>
                      <a:r>
                        <a:rPr lang="fr-FR" sz="1800" dirty="0" smtClean="0"/>
                        <a:t>La responsabilité contractuelle est fondée sur la faute, le dommage et le lien de causalité entre les deux, il n’y a pas de procédure en l’absence d’un de ces trois éléments</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2862">
                <a:tc>
                  <a:txBody>
                    <a:bodyPr/>
                    <a:lstStyle/>
                    <a:p>
                      <a:pPr algn="ctr"/>
                      <a:r>
                        <a:rPr lang="fr-FR" sz="2000" b="1" dirty="0" smtClean="0">
                          <a:solidFill>
                            <a:schemeClr val="tx1"/>
                          </a:solidFill>
                        </a:rPr>
                        <a:t>Principales fautes</a:t>
                      </a: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r>
                        <a:rPr lang="fr-FR" sz="1800" dirty="0" smtClean="0"/>
                        <a:t>La liste n’est pas limitative. Tout fait de l’homme qui a causé un dommage à autrui engage sa responsabilité (code civil).</a:t>
                      </a:r>
                    </a:p>
                    <a:p>
                      <a:pPr>
                        <a:buFont typeface="Wingdings" pitchFamily="2" charset="2"/>
                        <a:buChar char="§"/>
                      </a:pPr>
                      <a:r>
                        <a:rPr lang="fr-FR" sz="1800" baseline="0" dirty="0" smtClean="0"/>
                        <a:t> </a:t>
                      </a:r>
                      <a:r>
                        <a:rPr lang="fr-FR" sz="1800" dirty="0" smtClean="0"/>
                        <a:t>Erreur diagnostique</a:t>
                      </a:r>
                    </a:p>
                    <a:p>
                      <a:pPr>
                        <a:buFont typeface="Wingdings" pitchFamily="2" charset="2"/>
                        <a:buChar char="§"/>
                      </a:pPr>
                      <a:r>
                        <a:rPr lang="fr-FR" sz="1800" dirty="0" smtClean="0"/>
                        <a:t> Défaut de précaution</a:t>
                      </a:r>
                    </a:p>
                    <a:p>
                      <a:pPr>
                        <a:buFont typeface="Wingdings" pitchFamily="2" charset="2"/>
                        <a:buChar char="§"/>
                      </a:pPr>
                      <a:r>
                        <a:rPr lang="fr-FR" sz="1800" baseline="0" dirty="0" smtClean="0"/>
                        <a:t> Défaut de consentement du patient</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5565">
                <a:tc>
                  <a:txBody>
                    <a:bodyPr/>
                    <a:lstStyle/>
                    <a:p>
                      <a:pPr algn="ctr"/>
                      <a:r>
                        <a:rPr lang="fr-FR" sz="2000" b="1" dirty="0" smtClean="0">
                          <a:solidFill>
                            <a:schemeClr val="tx1"/>
                          </a:solidFill>
                        </a:rPr>
                        <a:t>Charge</a:t>
                      </a:r>
                      <a:r>
                        <a:rPr lang="fr-FR" sz="2000" b="1" baseline="0" dirty="0" smtClean="0">
                          <a:solidFill>
                            <a:schemeClr val="tx1"/>
                          </a:solidFill>
                        </a:rPr>
                        <a:t> de la preuve</a:t>
                      </a: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r>
                        <a:rPr lang="fr-FR" sz="1800" dirty="0" smtClean="0"/>
                        <a:t>Elle revient au plaignant, qui doit établir :</a:t>
                      </a:r>
                    </a:p>
                    <a:p>
                      <a:pPr>
                        <a:buFont typeface="Wingdings" pitchFamily="2" charset="2"/>
                        <a:buChar char="§"/>
                      </a:pPr>
                      <a:r>
                        <a:rPr lang="fr-FR" sz="1800" dirty="0" smtClean="0"/>
                        <a:t> Le dommage</a:t>
                      </a:r>
                    </a:p>
                    <a:p>
                      <a:pPr>
                        <a:buFont typeface="Wingdings" pitchFamily="2" charset="2"/>
                        <a:buChar char="§"/>
                      </a:pPr>
                      <a:r>
                        <a:rPr lang="fr-FR" sz="1800" dirty="0" smtClean="0"/>
                        <a:t> La faute</a:t>
                      </a:r>
                    </a:p>
                    <a:p>
                      <a:pPr>
                        <a:buFont typeface="Wingdings" pitchFamily="2" charset="2"/>
                        <a:buChar char="§"/>
                      </a:pPr>
                      <a:r>
                        <a:rPr lang="fr-FR" sz="1800" dirty="0" smtClean="0"/>
                        <a:t> Le lien de causalité entre les deux</a:t>
                      </a:r>
                    </a:p>
                    <a:p>
                      <a:pPr>
                        <a:buFont typeface="Wingdings" pitchFamily="2" charset="2"/>
                        <a:buNone/>
                      </a:pPr>
                      <a:r>
                        <a:rPr lang="fr-FR" sz="1800" dirty="0" smtClean="0"/>
                        <a:t>Sauf en cas de défaut d’information, où le chirurgien dentiste doit faire la preuve qu’il a donné l’information au patient</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2342">
                <a:tc>
                  <a:txBody>
                    <a:bodyPr/>
                    <a:lstStyle/>
                    <a:p>
                      <a:pPr algn="ctr"/>
                      <a:r>
                        <a:rPr lang="fr-FR" sz="2000" b="1" dirty="0" smtClean="0">
                          <a:solidFill>
                            <a:schemeClr val="tx1"/>
                          </a:solidFill>
                        </a:rPr>
                        <a:t>Peines encourues</a:t>
                      </a: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r>
                        <a:rPr lang="fr-FR" sz="1800" dirty="0" smtClean="0"/>
                        <a:t>Compensation financière :</a:t>
                      </a:r>
                    </a:p>
                    <a:p>
                      <a:r>
                        <a:rPr lang="fr-FR" sz="1800" dirty="0" smtClean="0"/>
                        <a:t>Dommages Intérêts</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152400"/>
            <a:ext cx="9144000" cy="1447800"/>
          </a:xfrm>
        </p:spPr>
        <p:txBody>
          <a:bodyPr/>
          <a:lstStyle/>
          <a:p>
            <a:pPr algn="ctr" eaLnBrk="1" hangingPunct="1">
              <a:defRPr/>
            </a:pPr>
            <a:r>
              <a:rPr lang="fr-FR" sz="3600" b="1" dirty="0" smtClean="0">
                <a:solidFill>
                  <a:srgbClr val="FFFF66"/>
                </a:solidFill>
                <a:effectLst>
                  <a:outerShdw blurRad="38100" dist="38100" dir="2700000" algn="tl">
                    <a:srgbClr val="C0C0C0"/>
                  </a:outerShdw>
                </a:effectLst>
                <a:latin typeface="Times New Roman" pitchFamily="18" charset="0"/>
              </a:rPr>
              <a:t>Que cherche le magistrat ?</a:t>
            </a:r>
          </a:p>
        </p:txBody>
      </p:sp>
      <p:sp>
        <p:nvSpPr>
          <p:cNvPr id="29699" name="Rectangle 3"/>
          <p:cNvSpPr>
            <a:spLocks noGrp="1" noChangeArrowheads="1"/>
          </p:cNvSpPr>
          <p:nvPr>
            <p:ph type="body" idx="1"/>
          </p:nvPr>
        </p:nvSpPr>
        <p:spPr>
          <a:xfrm>
            <a:off x="685800" y="3287713"/>
            <a:ext cx="7772400" cy="2655887"/>
          </a:xfrm>
        </p:spPr>
        <p:txBody>
          <a:bodyPr/>
          <a:lstStyle/>
          <a:p>
            <a:pPr eaLnBrk="1" hangingPunct="1"/>
            <a:endParaRPr lang="fr-FR" smtClean="0"/>
          </a:p>
          <a:p>
            <a:pPr eaLnBrk="1" hangingPunct="1"/>
            <a:endParaRPr lang="fr-FR" smtClean="0"/>
          </a:p>
        </p:txBody>
      </p:sp>
      <p:sp>
        <p:nvSpPr>
          <p:cNvPr id="10244" name="Text Box 4"/>
          <p:cNvSpPr txBox="1">
            <a:spLocks noChangeArrowheads="1"/>
          </p:cNvSpPr>
          <p:nvPr/>
        </p:nvSpPr>
        <p:spPr bwMode="auto">
          <a:xfrm>
            <a:off x="0" y="1571612"/>
            <a:ext cx="8977313" cy="7201972"/>
          </a:xfrm>
          <a:prstGeom prst="rect">
            <a:avLst/>
          </a:prstGeom>
          <a:noFill/>
          <a:ln>
            <a:noFill/>
          </a:ln>
          <a:effectLst/>
          <a:extLst/>
        </p:spPr>
        <p:txBody>
          <a:bodyPr>
            <a:spAutoFit/>
          </a:bodyPr>
          <a:lstStyle>
            <a:lvl1pPr marL="290513" indent="-17463">
              <a:tabLst>
                <a:tab pos="579438" algn="l"/>
                <a:tab pos="7246938" algn="l"/>
              </a:tabLst>
              <a:defRPr>
                <a:solidFill>
                  <a:schemeClr val="tx1"/>
                </a:solidFill>
                <a:latin typeface="Tahoma" pitchFamily="34" charset="0"/>
              </a:defRPr>
            </a:lvl1pPr>
            <a:lvl2pPr marL="742950" indent="-285750">
              <a:tabLst>
                <a:tab pos="579438" algn="l"/>
                <a:tab pos="7246938" algn="l"/>
              </a:tabLst>
              <a:defRPr>
                <a:solidFill>
                  <a:schemeClr val="tx1"/>
                </a:solidFill>
                <a:latin typeface="Tahoma" pitchFamily="34" charset="0"/>
              </a:defRPr>
            </a:lvl2pPr>
            <a:lvl3pPr marL="1143000" indent="-228600">
              <a:tabLst>
                <a:tab pos="579438" algn="l"/>
                <a:tab pos="7246938" algn="l"/>
              </a:tabLst>
              <a:defRPr>
                <a:solidFill>
                  <a:schemeClr val="tx1"/>
                </a:solidFill>
                <a:latin typeface="Tahoma" pitchFamily="34" charset="0"/>
              </a:defRPr>
            </a:lvl3pPr>
            <a:lvl4pPr marL="1600200" indent="-228600">
              <a:tabLst>
                <a:tab pos="579438" algn="l"/>
                <a:tab pos="7246938" algn="l"/>
              </a:tabLst>
              <a:defRPr>
                <a:solidFill>
                  <a:schemeClr val="tx1"/>
                </a:solidFill>
                <a:latin typeface="Tahoma" pitchFamily="34" charset="0"/>
              </a:defRPr>
            </a:lvl4pPr>
            <a:lvl5pPr marL="2057400" indent="-228600">
              <a:tabLst>
                <a:tab pos="579438" algn="l"/>
                <a:tab pos="7246938" algn="l"/>
              </a:tabLst>
              <a:defRPr>
                <a:solidFill>
                  <a:schemeClr val="tx1"/>
                </a:solidFill>
                <a:latin typeface="Tahoma" pitchFamily="34" charset="0"/>
              </a:defRPr>
            </a:lvl5pPr>
            <a:lvl6pPr marL="2514600" indent="-228600" eaLnBrk="0" fontAlgn="base" hangingPunct="0">
              <a:spcBef>
                <a:spcPct val="0"/>
              </a:spcBef>
              <a:spcAft>
                <a:spcPct val="0"/>
              </a:spcAft>
              <a:tabLst>
                <a:tab pos="579438" algn="l"/>
                <a:tab pos="7246938" algn="l"/>
              </a:tabLst>
              <a:defRPr>
                <a:solidFill>
                  <a:schemeClr val="tx1"/>
                </a:solidFill>
                <a:latin typeface="Tahoma" pitchFamily="34" charset="0"/>
              </a:defRPr>
            </a:lvl6pPr>
            <a:lvl7pPr marL="2971800" indent="-228600" eaLnBrk="0" fontAlgn="base" hangingPunct="0">
              <a:spcBef>
                <a:spcPct val="0"/>
              </a:spcBef>
              <a:spcAft>
                <a:spcPct val="0"/>
              </a:spcAft>
              <a:tabLst>
                <a:tab pos="579438" algn="l"/>
                <a:tab pos="7246938" algn="l"/>
              </a:tabLst>
              <a:defRPr>
                <a:solidFill>
                  <a:schemeClr val="tx1"/>
                </a:solidFill>
                <a:latin typeface="Tahoma" pitchFamily="34" charset="0"/>
              </a:defRPr>
            </a:lvl7pPr>
            <a:lvl8pPr marL="3429000" indent="-228600" eaLnBrk="0" fontAlgn="base" hangingPunct="0">
              <a:spcBef>
                <a:spcPct val="0"/>
              </a:spcBef>
              <a:spcAft>
                <a:spcPct val="0"/>
              </a:spcAft>
              <a:tabLst>
                <a:tab pos="579438" algn="l"/>
                <a:tab pos="7246938" algn="l"/>
              </a:tabLst>
              <a:defRPr>
                <a:solidFill>
                  <a:schemeClr val="tx1"/>
                </a:solidFill>
                <a:latin typeface="Tahoma" pitchFamily="34" charset="0"/>
              </a:defRPr>
            </a:lvl8pPr>
            <a:lvl9pPr marL="3886200" indent="-228600" eaLnBrk="0" fontAlgn="base" hangingPunct="0">
              <a:spcBef>
                <a:spcPct val="0"/>
              </a:spcBef>
              <a:spcAft>
                <a:spcPct val="0"/>
              </a:spcAft>
              <a:tabLst>
                <a:tab pos="579438" algn="l"/>
                <a:tab pos="7246938" algn="l"/>
              </a:tabLst>
              <a:defRPr>
                <a:solidFill>
                  <a:schemeClr val="tx1"/>
                </a:solidFill>
                <a:latin typeface="Tahoma" pitchFamily="34" charset="0"/>
              </a:defRPr>
            </a:lvl9pPr>
          </a:lstStyle>
          <a:p>
            <a:pPr marL="273050" indent="0" algn="just" eaLnBrk="0" hangingPunct="0">
              <a:lnSpc>
                <a:spcPct val="150000"/>
              </a:lnSpc>
              <a:buFont typeface="Wingdings" pitchFamily="2" charset="2"/>
              <a:buNone/>
              <a:defRPr/>
            </a:pPr>
            <a:r>
              <a:rPr lang="fr-FR" altLang="ar-SA" sz="2800" dirty="0" smtClean="0">
                <a:ea typeface="Tahoma" pitchFamily="34" charset="0"/>
                <a:cs typeface="Tahoma" pitchFamily="34" charset="0"/>
              </a:rPr>
              <a:t>* Que l’acte est médicalement justifié, le patient informé, le consentement obtenu.</a:t>
            </a:r>
          </a:p>
          <a:p>
            <a:pPr marL="273050" indent="0" algn="just" eaLnBrk="0" hangingPunct="0">
              <a:lnSpc>
                <a:spcPct val="150000"/>
              </a:lnSpc>
              <a:buFont typeface="Wingdings" pitchFamily="2" charset="2"/>
              <a:buNone/>
              <a:defRPr/>
            </a:pPr>
            <a:endParaRPr lang="fr-FR" altLang="ar-SA" sz="2800" dirty="0" smtClean="0">
              <a:ea typeface="Tahoma" pitchFamily="34" charset="0"/>
              <a:cs typeface="Tahoma" pitchFamily="34" charset="0"/>
            </a:endParaRPr>
          </a:p>
          <a:p>
            <a:pPr marL="273050" indent="0" algn="just" eaLnBrk="0" hangingPunct="0">
              <a:lnSpc>
                <a:spcPct val="150000"/>
              </a:lnSpc>
              <a:buFont typeface="Wingdings" pitchFamily="2" charset="2"/>
              <a:buNone/>
              <a:defRPr/>
            </a:pPr>
            <a:r>
              <a:rPr lang="fr-FR" altLang="ar-SA" sz="2800" dirty="0" smtClean="0">
                <a:solidFill>
                  <a:schemeClr val="accent4">
                    <a:lumMod val="20000"/>
                    <a:lumOff val="80000"/>
                  </a:schemeClr>
                </a:solidFill>
                <a:ea typeface="Tahoma" pitchFamily="34" charset="0"/>
                <a:cs typeface="Tahoma" pitchFamily="34" charset="0"/>
              </a:rPr>
              <a:t>* Que l’acte a été effectué dans des conditions techniques et environnement médical satisfaisant.</a:t>
            </a:r>
          </a:p>
          <a:p>
            <a:pPr marL="273050" indent="0" algn="just" eaLnBrk="0" hangingPunct="0">
              <a:lnSpc>
                <a:spcPct val="150000"/>
              </a:lnSpc>
              <a:buFont typeface="Wingdings" pitchFamily="2" charset="2"/>
              <a:buNone/>
              <a:defRPr/>
            </a:pPr>
            <a:endParaRPr lang="fr-FR" altLang="ar-SA" sz="2800" dirty="0" smtClean="0">
              <a:solidFill>
                <a:srgbClr val="003399"/>
              </a:solidFill>
              <a:ea typeface="Tahoma" pitchFamily="34" charset="0"/>
              <a:cs typeface="Tahoma" pitchFamily="34" charset="0"/>
            </a:endParaRPr>
          </a:p>
          <a:p>
            <a:pPr marL="273050" indent="0" algn="just" eaLnBrk="0" hangingPunct="0">
              <a:lnSpc>
                <a:spcPct val="150000"/>
              </a:lnSpc>
              <a:buFont typeface="Wingdings" pitchFamily="2" charset="2"/>
              <a:buNone/>
              <a:defRPr/>
            </a:pPr>
            <a:r>
              <a:rPr lang="fr-FR" altLang="ar-SA" sz="2800" dirty="0" smtClean="0">
                <a:solidFill>
                  <a:schemeClr val="accent4">
                    <a:lumMod val="60000"/>
                    <a:lumOff val="40000"/>
                  </a:schemeClr>
                </a:solidFill>
                <a:ea typeface="Tahoma" pitchFamily="34" charset="0"/>
                <a:cs typeface="Tahoma" pitchFamily="34" charset="0"/>
              </a:rPr>
              <a:t>* Que le chirurgien dentiste ayant réalisé l’acte avait toutes les qualifications requises.</a:t>
            </a:r>
          </a:p>
          <a:p>
            <a:pPr algn="just" eaLnBrk="0" hangingPunct="0">
              <a:lnSpc>
                <a:spcPct val="150000"/>
              </a:lnSpc>
              <a:defRPr/>
            </a:pPr>
            <a:endParaRPr lang="fr-FR" altLang="ar-SA" sz="2800" dirty="0" smtClean="0">
              <a:solidFill>
                <a:srgbClr val="FF0000"/>
              </a:solidFill>
              <a:ea typeface="Tahoma" pitchFamily="34" charset="0"/>
              <a:cs typeface="Tahoma" pitchFamily="34" charset="0"/>
            </a:endParaRPr>
          </a:p>
          <a:p>
            <a:pPr algn="just">
              <a:lnSpc>
                <a:spcPct val="150000"/>
              </a:lnSpc>
              <a:defRPr/>
            </a:pPr>
            <a:endParaRPr lang="fr-FR" sz="2800" dirty="0" smtClean="0">
              <a:solidFill>
                <a:schemeClr val="hlink"/>
              </a:solidFill>
              <a:ea typeface="Tahoma" pitchFamily="34" charset="0"/>
              <a:cs typeface="Tahoma" pitchFamily="34" charset="0"/>
            </a:endParaRPr>
          </a:p>
          <a:p>
            <a:pPr marL="273050" indent="0" algn="just">
              <a:lnSpc>
                <a:spcPct val="150000"/>
              </a:lnSpc>
              <a:buFont typeface="Wingdings" pitchFamily="2" charset="2"/>
              <a:buNone/>
              <a:defRPr/>
            </a:pPr>
            <a:r>
              <a:rPr lang="fr-FR" sz="2800" dirty="0" smtClean="0">
                <a:ea typeface="Tahoma" pitchFamily="34" charset="0"/>
                <a:cs typeface="Tahoma" pitchFamily="34" charset="0"/>
              </a:rPr>
              <a:t>	</a:t>
            </a:r>
            <a:r>
              <a:rPr lang="fr-FR" dirty="0" smtClean="0">
                <a:latin typeface="Times New Roman" pitchFamily="18" charset="0"/>
              </a:rPr>
              <a:t>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re 1"/>
          <p:cNvSpPr>
            <a:spLocks noGrp="1"/>
          </p:cNvSpPr>
          <p:nvPr>
            <p:ph type="title"/>
          </p:nvPr>
        </p:nvSpPr>
        <p:spPr/>
        <p:txBody>
          <a:bodyPr/>
          <a:lstStyle/>
          <a:p>
            <a:endParaRPr lang="fr-FR" smtClean="0"/>
          </a:p>
        </p:txBody>
      </p:sp>
      <p:sp>
        <p:nvSpPr>
          <p:cNvPr id="95235" name="Espace réservé du contenu 2"/>
          <p:cNvSpPr>
            <a:spLocks noGrp="1"/>
          </p:cNvSpPr>
          <p:nvPr>
            <p:ph idx="1"/>
          </p:nvPr>
        </p:nvSpPr>
        <p:spPr/>
        <p:txBody>
          <a:bodyPr/>
          <a:lstStyle/>
          <a:p>
            <a:endParaRPr lang="fr-FR" smtClean="0"/>
          </a:p>
        </p:txBody>
      </p:sp>
      <p:pic>
        <p:nvPicPr>
          <p:cNvPr id="23040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5" name="Rectangle 4"/>
          <p:cNvSpPr/>
          <p:nvPr/>
        </p:nvSpPr>
        <p:spPr>
          <a:xfrm>
            <a:off x="0" y="5518973"/>
            <a:ext cx="9144000" cy="646331"/>
          </a:xfrm>
          <a:prstGeom prst="rect">
            <a:avLst/>
          </a:prstGeom>
          <a:noFill/>
        </p:spPr>
        <p:txBody>
          <a:bodyPr>
            <a:spAutoFit/>
          </a:bodyPr>
          <a:lstStyle/>
          <a:p>
            <a:pPr algn="ctr">
              <a:defRPr/>
            </a:pPr>
            <a:r>
              <a:rPr lang="fr-FR" sz="3600" b="1" dirty="0" smtClean="0">
                <a:ln w="900" cmpd="sng">
                  <a:solidFill>
                    <a:srgbClr val="00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Verdana" pitchFamily="34" charset="0"/>
                <a:ea typeface="Verdana" pitchFamily="34" charset="0"/>
                <a:cs typeface="Verdana" pitchFamily="34" charset="0"/>
              </a:rPr>
              <a:t>Je vous remercie</a:t>
            </a:r>
            <a:endParaRPr lang="fr-FR" sz="3600" b="1" dirty="0">
              <a:ln w="900" cmpd="sng">
                <a:solidFill>
                  <a:srgbClr val="00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u="sng" dirty="0" smtClean="0"/>
              <a:t>BIBLIOGRAPHIE</a:t>
            </a:r>
            <a:endParaRPr lang="fr-FR" sz="3600" b="1" i="1" u="sng" dirty="0"/>
          </a:p>
        </p:txBody>
      </p:sp>
      <p:sp>
        <p:nvSpPr>
          <p:cNvPr id="5" name="Espace réservé du numéro de diapositive 4"/>
          <p:cNvSpPr>
            <a:spLocks noGrp="1"/>
          </p:cNvSpPr>
          <p:nvPr>
            <p:ph type="sldNum" sz="quarter" idx="12"/>
          </p:nvPr>
        </p:nvSpPr>
        <p:spPr/>
        <p:txBody>
          <a:bodyPr>
            <a:normAutofit/>
          </a:bodyPr>
          <a:lstStyle/>
          <a:p>
            <a:fld id="{47D774DA-FAB9-45BB-ABEF-F47EF5920D7E}" type="slidenum">
              <a:rPr lang="fr-FR" smtClean="0"/>
              <a:pPr/>
              <a:t>78</a:t>
            </a:fld>
            <a:endParaRPr lang="fr-FR" dirty="0"/>
          </a:p>
        </p:txBody>
      </p:sp>
      <p:sp>
        <p:nvSpPr>
          <p:cNvPr id="3" name="Espace réservé du contenu 2"/>
          <p:cNvSpPr>
            <a:spLocks noGrp="1"/>
          </p:cNvSpPr>
          <p:nvPr>
            <p:ph sz="quarter" idx="1"/>
          </p:nvPr>
        </p:nvSpPr>
        <p:spPr>
          <a:xfrm>
            <a:off x="428596" y="1628800"/>
            <a:ext cx="8229600" cy="4968552"/>
          </a:xfrm>
        </p:spPr>
        <p:txBody>
          <a:bodyPr>
            <a:normAutofit/>
          </a:bodyPr>
          <a:lstStyle/>
          <a:p>
            <a:pPr>
              <a:buNone/>
            </a:pPr>
            <a:r>
              <a:rPr lang="fr-FR" sz="1400" b="1" dirty="0" smtClean="0"/>
              <a:t>1-L.DEROBERT; </a:t>
            </a:r>
            <a:r>
              <a:rPr lang="fr-FR" sz="1400" dirty="0" smtClean="0"/>
              <a:t>la responsabilité civile et l’assurance de responsabilité; réparation du dommage corporel et responsabilité juridique du médecin; la réparation juridique du dommage corporel; Flammarion médecine-sciences:39-40-41-336-337-338-339-340-341-342-343-344.</a:t>
            </a:r>
          </a:p>
          <a:p>
            <a:pPr>
              <a:buNone/>
            </a:pPr>
            <a:endParaRPr lang="fr-FR" sz="1400" dirty="0" smtClean="0"/>
          </a:p>
          <a:p>
            <a:pPr>
              <a:buNone/>
            </a:pPr>
            <a:r>
              <a:rPr lang="fr-FR" sz="1400" b="1" dirty="0" smtClean="0"/>
              <a:t>2-L.FOURNIER; </a:t>
            </a:r>
            <a:r>
              <a:rPr lang="fr-FR" sz="1400" dirty="0" smtClean="0"/>
              <a:t>secret médical, responsabilité médicale</a:t>
            </a:r>
          </a:p>
          <a:p>
            <a:pPr>
              <a:buNone/>
            </a:pPr>
            <a:r>
              <a:rPr lang="fr-FR" sz="1400" dirty="0" smtClean="0"/>
              <a:t>pénale, civile, administrative et disciplinaire; impact internat psychiatrie,</a:t>
            </a:r>
          </a:p>
          <a:p>
            <a:pPr>
              <a:buNone/>
            </a:pPr>
            <a:r>
              <a:rPr lang="fr-FR" sz="1400" dirty="0" smtClean="0"/>
              <a:t>médecine légale , toxicologie; Editorial du Dr T.Trémine:1999;177-178-179-180.</a:t>
            </a:r>
          </a:p>
          <a:p>
            <a:pPr>
              <a:buNone/>
            </a:pPr>
            <a:endParaRPr lang="fr-FR" sz="1400" dirty="0" smtClean="0"/>
          </a:p>
          <a:p>
            <a:pPr>
              <a:buNone/>
            </a:pPr>
            <a:r>
              <a:rPr lang="fr-FR" sz="1400" b="1" dirty="0" smtClean="0"/>
              <a:t>3-B.MARC; </a:t>
            </a:r>
            <a:r>
              <a:rPr lang="fr-FR" sz="1400" dirty="0" smtClean="0"/>
              <a:t>responsabilité médicale; médecine légale et toxicologie; ellipses: 1994;73-74-75-76-77.</a:t>
            </a:r>
          </a:p>
          <a:p>
            <a:pPr>
              <a:buNone/>
            </a:pPr>
            <a:r>
              <a:rPr lang="fr-FR" sz="1400" b="1" dirty="0" smtClean="0"/>
              <a:t>4-LE CODE CIVIL.</a:t>
            </a:r>
          </a:p>
          <a:p>
            <a:pPr>
              <a:buNone/>
            </a:pPr>
            <a:r>
              <a:rPr lang="fr-FR" sz="1400" b="1" dirty="0" smtClean="0"/>
              <a:t>5-LE CODE PENAL.</a:t>
            </a:r>
          </a:p>
          <a:p>
            <a:pPr>
              <a:buNone/>
            </a:pPr>
            <a:r>
              <a:rPr lang="fr-FR" sz="1400" b="1" dirty="0" smtClean="0"/>
              <a:t>6-LE JOURNAL OFFICIEL</a:t>
            </a:r>
            <a:r>
              <a:rPr lang="fr-FR" sz="1400" dirty="0" smtClean="0"/>
              <a:t>; Loi n°85-05 du 16 février 1985 relative à la protection de la santé.</a:t>
            </a:r>
          </a:p>
          <a:p>
            <a:pPr>
              <a:buNone/>
            </a:pPr>
            <a:r>
              <a:rPr lang="fr-FR" sz="1400" b="1" dirty="0" smtClean="0"/>
              <a:t>7- LE JOURNAL OFFICIEL; </a:t>
            </a:r>
            <a:r>
              <a:rPr lang="fr-FR" sz="1400" dirty="0" smtClean="0"/>
              <a:t>Loi n°90-17 du 31 juillet 1990 modifiant et complétant la Loi n°85-05 du 16 février 1985 relative à la protection et à la promotion de la santé. </a:t>
            </a:r>
          </a:p>
          <a:p>
            <a:pPr>
              <a:buNone/>
            </a:pPr>
            <a:r>
              <a:rPr lang="fr-FR" sz="1400" b="1" dirty="0" smtClean="0"/>
              <a:t>8- le code de déontologie </a:t>
            </a:r>
          </a:p>
          <a:p>
            <a:pPr>
              <a:buNone/>
            </a:pPr>
            <a:r>
              <a:rPr lang="fr-FR" sz="1400" dirty="0" smtClean="0"/>
              <a:t>9- Responsabilité médicale et médiatisation AM </a:t>
            </a:r>
            <a:r>
              <a:rPr lang="fr-FR" sz="1400" dirty="0" err="1" smtClean="0"/>
              <a:t>Duguet</a:t>
            </a:r>
            <a:r>
              <a:rPr lang="fr-FR" sz="1400" dirty="0" smtClean="0"/>
              <a:t> C </a:t>
            </a:r>
            <a:r>
              <a:rPr lang="fr-FR" sz="1400" dirty="0" err="1" smtClean="0"/>
              <a:t>Maubisson</a:t>
            </a:r>
            <a:r>
              <a:rPr lang="fr-FR" sz="1400" dirty="0" smtClean="0"/>
              <a:t> Constantine 2006</a:t>
            </a:r>
          </a:p>
          <a:p>
            <a:pPr>
              <a:buNone/>
            </a:pPr>
            <a:endParaRPr lang="fr-FR"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nSpc>
                <a:spcPct val="90000"/>
              </a:lnSpc>
            </a:pPr>
            <a:r>
              <a:rPr lang="fr-FR" sz="3600" b="1" dirty="0">
                <a:solidFill>
                  <a:srgbClr val="FFC000"/>
                </a:solidFill>
              </a:rPr>
              <a:t>La victimisation</a:t>
            </a:r>
          </a:p>
        </p:txBody>
      </p:sp>
      <p:sp>
        <p:nvSpPr>
          <p:cNvPr id="46083" name="Rectangle 3"/>
          <p:cNvSpPr>
            <a:spLocks noGrp="1" noChangeArrowheads="1"/>
          </p:cNvSpPr>
          <p:nvPr>
            <p:ph type="body" idx="1"/>
          </p:nvPr>
        </p:nvSpPr>
        <p:spPr bwMode="auto">
          <a:xfrm>
            <a:off x="428596" y="1484313"/>
            <a:ext cx="8091693" cy="4114800"/>
          </a:xfrm>
          <a:noFill/>
          <a:ln w="12700">
            <a:miter lim="800000"/>
            <a:headEnd type="none" w="sm" len="sm"/>
            <a:tailEnd type="none" w="sm" len="sm"/>
          </a:ln>
        </p:spPr>
        <p:txBody>
          <a:bodyPr vert="horz" wrap="square" lIns="91440" tIns="45720" rIns="91440" bIns="45720" numCol="1" anchor="t" anchorCtr="0" compatLnSpc="1">
            <a:prstTxWarp prst="textNoShape">
              <a:avLst/>
            </a:prstTxWarp>
          </a:bodyPr>
          <a:lstStyle/>
          <a:p>
            <a:pPr algn="just">
              <a:lnSpc>
                <a:spcPct val="150000"/>
              </a:lnSpc>
            </a:pPr>
            <a:r>
              <a:rPr lang="fr-FR" b="1" dirty="0">
                <a:effectLst/>
              </a:rPr>
              <a:t>Les demandes croissantes des victimes </a:t>
            </a:r>
            <a:endParaRPr lang="fr-FR" b="1" dirty="0" smtClean="0">
              <a:effectLst/>
            </a:endParaRPr>
          </a:p>
          <a:p>
            <a:pPr algn="just">
              <a:lnSpc>
                <a:spcPct val="150000"/>
              </a:lnSpc>
            </a:pPr>
            <a:endParaRPr lang="fr-FR" sz="2400" b="1" dirty="0">
              <a:effectLst/>
            </a:endParaRPr>
          </a:p>
          <a:p>
            <a:pPr algn="just">
              <a:lnSpc>
                <a:spcPct val="150000"/>
              </a:lnSpc>
            </a:pPr>
            <a:r>
              <a:rPr lang="fr-FR" b="1" dirty="0" smtClean="0">
                <a:effectLst/>
              </a:rPr>
              <a:t>Les </a:t>
            </a:r>
            <a:r>
              <a:rPr lang="fr-FR" b="1" dirty="0">
                <a:effectLst/>
              </a:rPr>
              <a:t>solutions de la jurisprudence dans l’intérêt des </a:t>
            </a:r>
            <a:r>
              <a:rPr lang="fr-FR" b="1" dirty="0" smtClean="0">
                <a:effectLst/>
              </a:rPr>
              <a:t>patients</a:t>
            </a:r>
            <a:endParaRPr lang="fr-FR" sz="2400"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wipe(left)">
                                      <p:cBhvr>
                                        <p:cTn id="12"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71472" y="214290"/>
            <a:ext cx="8255000" cy="990600"/>
          </a:xfrm>
          <a:noFill/>
          <a:ln/>
        </p:spPr>
        <p:txBody>
          <a:bodyPr/>
          <a:lstStyle/>
          <a:p>
            <a:r>
              <a:rPr lang="fr-FR" sz="3600" b="1" dirty="0">
                <a:solidFill>
                  <a:srgbClr val="FFC000"/>
                </a:solidFill>
              </a:rPr>
              <a:t>Les décisions </a:t>
            </a:r>
            <a:r>
              <a:rPr lang="fr-FR" sz="3600" b="1" dirty="0" smtClean="0">
                <a:solidFill>
                  <a:srgbClr val="FFC000"/>
                </a:solidFill>
              </a:rPr>
              <a:t>marquantes (à l’étranger)</a:t>
            </a:r>
            <a:endParaRPr lang="fr-FR" dirty="0">
              <a:solidFill>
                <a:srgbClr val="FFC000"/>
              </a:solidFill>
            </a:endParaRPr>
          </a:p>
        </p:txBody>
      </p:sp>
      <p:sp>
        <p:nvSpPr>
          <p:cNvPr id="64515" name="Rectangle 3"/>
          <p:cNvSpPr>
            <a:spLocks noGrp="1" noChangeArrowheads="1"/>
          </p:cNvSpPr>
          <p:nvPr>
            <p:ph type="body" idx="1"/>
          </p:nvPr>
        </p:nvSpPr>
        <p:spPr bwMode="auto">
          <a:xfrm>
            <a:off x="357159" y="1371600"/>
            <a:ext cx="8583642" cy="4191000"/>
          </a:xfrm>
          <a:noFill/>
          <a:ln>
            <a:miter lim="800000"/>
            <a:headEnd/>
            <a:tailEnd/>
          </a:ln>
        </p:spPr>
        <p:txBody>
          <a:bodyPr vert="horz" wrap="square" lIns="92075" tIns="46038" rIns="92075" bIns="46038" numCol="1" anchor="t" anchorCtr="0" compatLnSpc="1">
            <a:prstTxWarp prst="textNoShape">
              <a:avLst/>
            </a:prstTxWarp>
          </a:bodyPr>
          <a:lstStyle/>
          <a:p>
            <a:pPr algn="just">
              <a:lnSpc>
                <a:spcPct val="150000"/>
              </a:lnSpc>
            </a:pPr>
            <a:r>
              <a:rPr lang="fr-FR" b="1" dirty="0">
                <a:effectLst/>
              </a:rPr>
              <a:t>L’arrêt Cohen </a:t>
            </a:r>
            <a:r>
              <a:rPr lang="fr-FR" sz="2800" b="1" dirty="0">
                <a:effectLst/>
              </a:rPr>
              <a:t>présomption de responsabilité pour infection nosocomiale</a:t>
            </a:r>
          </a:p>
          <a:p>
            <a:pPr algn="just">
              <a:lnSpc>
                <a:spcPct val="150000"/>
              </a:lnSpc>
            </a:pPr>
            <a:r>
              <a:rPr lang="fr-FR" b="1" dirty="0">
                <a:effectLst/>
              </a:rPr>
              <a:t>L’arrêt </a:t>
            </a:r>
            <a:r>
              <a:rPr lang="fr-FR" b="1" dirty="0" err="1">
                <a:effectLst/>
              </a:rPr>
              <a:t>Bianchi</a:t>
            </a:r>
            <a:r>
              <a:rPr lang="fr-FR" b="1" dirty="0">
                <a:effectLst/>
              </a:rPr>
              <a:t> </a:t>
            </a:r>
            <a:r>
              <a:rPr lang="fr-FR" sz="2800" b="1" dirty="0">
                <a:effectLst/>
              </a:rPr>
              <a:t>responsabilité pour risque</a:t>
            </a:r>
          </a:p>
          <a:p>
            <a:pPr algn="just">
              <a:lnSpc>
                <a:spcPct val="150000"/>
              </a:lnSpc>
            </a:pPr>
            <a:r>
              <a:rPr lang="fr-FR" b="1" dirty="0">
                <a:effectLst/>
              </a:rPr>
              <a:t>L’arrêt Cousin </a:t>
            </a:r>
            <a:r>
              <a:rPr lang="fr-FR" b="1" dirty="0" err="1">
                <a:effectLst/>
              </a:rPr>
              <a:t>Hedreuil</a:t>
            </a:r>
            <a:r>
              <a:rPr lang="fr-FR" b="1" dirty="0">
                <a:effectLst/>
              </a:rPr>
              <a:t> </a:t>
            </a:r>
            <a:r>
              <a:rPr lang="fr-FR" sz="2800" b="1" dirty="0">
                <a:effectLst/>
              </a:rPr>
              <a:t>renversement de la charge de la preuve de l’information</a:t>
            </a:r>
          </a:p>
          <a:p>
            <a:pPr algn="just">
              <a:lnSpc>
                <a:spcPct val="150000"/>
              </a:lnSpc>
            </a:pPr>
            <a:r>
              <a:rPr lang="fr-FR" b="1" dirty="0">
                <a:effectLst/>
              </a:rPr>
              <a:t>L’arrêt Perruche </a:t>
            </a:r>
            <a:r>
              <a:rPr lang="fr-FR" sz="2800" b="1" dirty="0">
                <a:effectLst/>
              </a:rPr>
              <a:t>indemnisation du préjudice de l’enfant né malformé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left)">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wipe(left)">
                                      <p:cBhvr>
                                        <p:cTn id="12" dur="500"/>
                                        <p:tgtEl>
                                          <p:spTgt spid="64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wipe(left)">
                                      <p:cBhvr>
                                        <p:cTn id="17" dur="500"/>
                                        <p:tgtEl>
                                          <p:spTgt spid="64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wipe(left)">
                                      <p:cBhvr>
                                        <p:cTn id="22" dur="500"/>
                                        <p:tgtEl>
                                          <p:spTgt spid="64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theme/theme1.xml><?xml version="1.0" encoding="utf-8"?>
<a:theme xmlns:a="http://schemas.openxmlformats.org/drawingml/2006/main" name="Bilan">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uni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an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ilan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ilan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ilan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an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ilan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ilan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ilan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ilan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3442</Words>
  <Application>Microsoft PowerPoint</Application>
  <PresentationFormat>Affichage à l'écran (4:3)</PresentationFormat>
  <Paragraphs>426</Paragraphs>
  <Slides>78</Slides>
  <Notes>10</Notes>
  <HiddenSlides>0</HiddenSlides>
  <MMClips>0</MMClips>
  <ScaleCrop>false</ScaleCrop>
  <HeadingPairs>
    <vt:vector size="4" baseType="variant">
      <vt:variant>
        <vt:lpstr>Thème</vt:lpstr>
      </vt:variant>
      <vt:variant>
        <vt:i4>1</vt:i4>
      </vt:variant>
      <vt:variant>
        <vt:lpstr>Titres des diapositives</vt:lpstr>
      </vt:variant>
      <vt:variant>
        <vt:i4>78</vt:i4>
      </vt:variant>
    </vt:vector>
  </HeadingPairs>
  <TitlesOfParts>
    <vt:vector size="79" baseType="lpstr">
      <vt:lpstr>Bilan</vt:lpstr>
      <vt:lpstr>LA  RESPONSABILITE MEDICALE  CIVILE</vt:lpstr>
      <vt:lpstr>LA RESPONSABILITE MEDICALE</vt:lpstr>
      <vt:lpstr>Diapositive 3</vt:lpstr>
      <vt:lpstr>Diapositive 4</vt:lpstr>
      <vt:lpstr>Diapositive 5</vt:lpstr>
      <vt:lpstr>La responsabilité médicale</vt:lpstr>
      <vt:lpstr>« Judiciarisation »</vt:lpstr>
      <vt:lpstr>La victimisation</vt:lpstr>
      <vt:lpstr>Les décisions marquantes (à l’étranger)</vt:lpstr>
      <vt:lpstr>Les conséquences de l’arrêt Bianchi</vt:lpstr>
      <vt:lpstr>Les conséquences de l’arrêt Cousin Hédreuil</vt:lpstr>
      <vt:lpstr>Les conséquences de l’arrêt Perruche</vt:lpstr>
      <vt:lpstr>La loi du 4 mars 2002</vt:lpstr>
      <vt:lpstr> Encore la jurisprudence Perruche….</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Responsabilité ordinale</vt:lpstr>
      <vt:lpstr>Diapositive 26</vt:lpstr>
      <vt:lpstr>LA RESPONSABILITE MEDICALE CIVILE</vt:lpstr>
      <vt:lpstr>I. LA RESPONSABILITÉ CIVILE</vt:lpstr>
      <vt:lpstr>II. L’ÉVOLUTION DE LA RESPONSABILITÉ MÉDICALE </vt:lpstr>
      <vt:lpstr>Diapositive 30</vt:lpstr>
      <vt:lpstr>Diapositive 31</vt:lpstr>
      <vt:lpstr>Diapositive 32</vt:lpstr>
      <vt:lpstr>Diapositive 33</vt:lpstr>
      <vt:lpstr>Diapositive 34</vt:lpstr>
      <vt:lpstr>III. LA RESPONSABILITE CIVILE</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III. ETENDU DE LA RÉPARATION</vt:lpstr>
      <vt:lpstr>IV. L’ASSURANCE EN RESPONSABILITÉ</vt:lpstr>
      <vt:lpstr>V. conclusion</vt:lpstr>
      <vt:lpstr>Diapositive 73</vt:lpstr>
      <vt:lpstr>Diapositive 74</vt:lpstr>
      <vt:lpstr>Diapositive 75</vt:lpstr>
      <vt:lpstr>Que cherche le magistrat ?</vt:lpstr>
      <vt:lpstr>Diapositive 77</vt:lpstr>
      <vt:lpstr>BIBLIOGRAPHIE</vt:lpstr>
    </vt:vector>
  </TitlesOfParts>
  <Company>fac_medecine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RESPONSABILITE  MEDICALE</dc:title>
  <dc:creator>MHBERNARD</dc:creator>
  <cp:lastModifiedBy>amiar</cp:lastModifiedBy>
  <cp:revision>113</cp:revision>
  <dcterms:created xsi:type="dcterms:W3CDTF">2003-03-09T16:54:18Z</dcterms:created>
  <dcterms:modified xsi:type="dcterms:W3CDTF">2015-04-20T14:05:36Z</dcterms:modified>
</cp:coreProperties>
</file>