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6" r:id="rId18"/>
    <p:sldId id="274" r:id="rId19"/>
    <p:sldId id="275" r:id="rId20"/>
    <p:sldId id="277"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1" d="100"/>
          <a:sy n="61" d="100"/>
        </p:scale>
        <p:origin x="-72"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BDED63C-5FF2-4378-BE82-C376C455A471}" type="datetimeFigureOut">
              <a:rPr lang="fr-FR" smtClean="0"/>
              <a:pPr/>
              <a:t>05/04/2016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7C273B-AC33-4948-AE2B-0B22905B4A7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ED63C-5FF2-4378-BE82-C376C455A471}" type="datetimeFigureOut">
              <a:rPr lang="fr-FR" smtClean="0"/>
              <a:pPr/>
              <a:t>05/04/2016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C273B-AC33-4948-AE2B-0B22905B4A7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REGLES DE DEONTOLOGIE MEDICALE</a:t>
            </a:r>
            <a:endParaRPr lang="fr-FR" dirty="0"/>
          </a:p>
        </p:txBody>
      </p:sp>
      <p:sp>
        <p:nvSpPr>
          <p:cNvPr id="3" name="Sous-titre 2"/>
          <p:cNvSpPr>
            <a:spLocks noGrp="1"/>
          </p:cNvSpPr>
          <p:nvPr>
            <p:ph type="subTitle" idx="1"/>
          </p:nvPr>
        </p:nvSpPr>
        <p:spPr>
          <a:xfrm>
            <a:off x="1371600" y="4581128"/>
            <a:ext cx="6400800" cy="1656184"/>
          </a:xfrm>
        </p:spPr>
        <p:txBody>
          <a:bodyPr>
            <a:normAutofit lnSpcReduction="10000"/>
          </a:bodyPr>
          <a:lstStyle/>
          <a:p>
            <a:r>
              <a:rPr lang="fr-FR" dirty="0" smtClean="0"/>
              <a:t>DR M.B TIDJANI</a:t>
            </a:r>
          </a:p>
          <a:p>
            <a:r>
              <a:rPr lang="fr-FR" dirty="0" smtClean="0"/>
              <a:t>SERVICE DE MEDECINE LEGALE </a:t>
            </a:r>
          </a:p>
          <a:p>
            <a:r>
              <a:rPr lang="fr-FR" dirty="0" smtClean="0"/>
              <a:t>CHUCONSTANTINE</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a:t>
            </a: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Comprend 04 titres:</a:t>
            </a:r>
          </a:p>
          <a:p>
            <a:pPr>
              <a:buFont typeface="Wingdings" pitchFamily="2" charset="2"/>
              <a:buChar char="§"/>
            </a:pPr>
            <a:r>
              <a:rPr lang="fr-FR" dirty="0" smtClean="0"/>
              <a:t>Titre I  :  règles de déontologie médicale</a:t>
            </a:r>
          </a:p>
          <a:p>
            <a:pPr>
              <a:buFont typeface="Wingdings" pitchFamily="2" charset="2"/>
              <a:buChar char="§"/>
            </a:pPr>
            <a:r>
              <a:rPr lang="fr-FR" dirty="0" smtClean="0"/>
              <a:t>Titre II :  conseil de déontologie</a:t>
            </a:r>
          </a:p>
          <a:p>
            <a:pPr>
              <a:buFont typeface="Wingdings" pitchFamily="2" charset="2"/>
              <a:buChar char="§"/>
            </a:pPr>
            <a:r>
              <a:rPr lang="fr-FR" dirty="0" smtClean="0"/>
              <a:t>Titre III:  de la discipline</a:t>
            </a:r>
          </a:p>
          <a:p>
            <a:pPr>
              <a:buFont typeface="Wingdings" pitchFamily="2" charset="2"/>
              <a:buChar char="§"/>
            </a:pPr>
            <a:r>
              <a:rPr lang="fr-FR" dirty="0" smtClean="0"/>
              <a:t>Tire IV :  dispositions diverses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TITRE I</a:t>
            </a:r>
            <a:endParaRPr lang="fr-FR" dirty="0"/>
          </a:p>
        </p:txBody>
      </p:sp>
      <p:sp>
        <p:nvSpPr>
          <p:cNvPr id="3" name="Espace réservé du contenu 2"/>
          <p:cNvSpPr>
            <a:spLocks noGrp="1"/>
          </p:cNvSpPr>
          <p:nvPr>
            <p:ph idx="1"/>
          </p:nvPr>
        </p:nvSpPr>
        <p:spPr>
          <a:xfrm>
            <a:off x="457200" y="1600200"/>
            <a:ext cx="8686800" cy="4525963"/>
          </a:xfrm>
        </p:spPr>
        <p:txBody>
          <a:bodyPr>
            <a:normAutofit fontScale="85000" lnSpcReduction="20000"/>
          </a:bodyPr>
          <a:lstStyle/>
          <a:p>
            <a:pPr>
              <a:buFont typeface="Wingdings" pitchFamily="2" charset="2"/>
              <a:buChar char="q"/>
            </a:pPr>
            <a:r>
              <a:rPr lang="fr-FR" dirty="0" smtClean="0"/>
              <a:t> Chapitre I: dispositions préliminaires</a:t>
            </a:r>
          </a:p>
          <a:p>
            <a:pPr>
              <a:buFont typeface="Wingdings" pitchFamily="2" charset="2"/>
              <a:buChar char="q"/>
            </a:pPr>
            <a:r>
              <a:rPr lang="fr-FR" dirty="0" smtClean="0"/>
              <a:t>Chapitre II : </a:t>
            </a:r>
            <a:r>
              <a:rPr lang="fr-FR" dirty="0" smtClean="0">
                <a:solidFill>
                  <a:schemeClr val="accent2"/>
                </a:solidFill>
              </a:rPr>
              <a:t>règles de déontologie</a:t>
            </a:r>
          </a:p>
          <a:p>
            <a:pPr>
              <a:buNone/>
            </a:pPr>
            <a:r>
              <a:rPr lang="fr-FR" dirty="0" smtClean="0"/>
              <a:t>    - paragraphe 1: devoirs généraux</a:t>
            </a:r>
          </a:p>
          <a:p>
            <a:pPr>
              <a:buNone/>
            </a:pPr>
            <a:r>
              <a:rPr lang="fr-FR" dirty="0" smtClean="0"/>
              <a:t>    - paragraphe 2: secret professionnel</a:t>
            </a:r>
          </a:p>
          <a:p>
            <a:pPr>
              <a:buNone/>
            </a:pPr>
            <a:r>
              <a:rPr lang="fr-FR" dirty="0" smtClean="0"/>
              <a:t>    - paragraphe 3: devoirs envers les malades</a:t>
            </a:r>
          </a:p>
          <a:p>
            <a:pPr>
              <a:buNone/>
            </a:pPr>
            <a:r>
              <a:rPr lang="fr-FR" dirty="0" smtClean="0"/>
              <a:t>    - paragraphe 4: de la confraternité</a:t>
            </a:r>
          </a:p>
          <a:p>
            <a:pPr>
              <a:buNone/>
            </a:pPr>
            <a:r>
              <a:rPr lang="fr-FR" dirty="0" smtClean="0"/>
              <a:t>    - paragraphe 5: rapports des médecins entre eux et …</a:t>
            </a:r>
          </a:p>
          <a:p>
            <a:pPr>
              <a:buNone/>
            </a:pPr>
            <a:r>
              <a:rPr lang="fr-FR" dirty="0" smtClean="0"/>
              <a:t>    - paragraphe 6: règles particulières (modes d’exercice)</a:t>
            </a:r>
          </a:p>
          <a:p>
            <a:pPr>
              <a:buNone/>
            </a:pPr>
            <a:r>
              <a:rPr lang="fr-FR" dirty="0" smtClean="0"/>
              <a:t>    - paragraphe 7: dispositions diverses</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Dispositions préliminaires</a:t>
            </a:r>
            <a:endParaRPr lang="fr-FR" dirty="0"/>
          </a:p>
        </p:txBody>
      </p:sp>
      <p:sp>
        <p:nvSpPr>
          <p:cNvPr id="3" name="Espace réservé du contenu 2"/>
          <p:cNvSpPr>
            <a:spLocks noGrp="1"/>
          </p:cNvSpPr>
          <p:nvPr>
            <p:ph idx="1"/>
          </p:nvPr>
        </p:nvSpPr>
        <p:spPr/>
        <p:txBody>
          <a:bodyPr/>
          <a:lstStyle/>
          <a:p>
            <a:r>
              <a:rPr lang="fr-FR" dirty="0" smtClean="0"/>
              <a:t>Ces règles s’imposent à </a:t>
            </a:r>
            <a:r>
              <a:rPr lang="fr-FR" dirty="0" smtClean="0">
                <a:solidFill>
                  <a:srgbClr val="FF0000"/>
                </a:solidFill>
              </a:rPr>
              <a:t>tout médecin </a:t>
            </a:r>
            <a:r>
              <a:rPr lang="fr-FR" dirty="0" smtClean="0"/>
              <a:t>et </a:t>
            </a:r>
            <a:r>
              <a:rPr lang="fr-FR" dirty="0" smtClean="0">
                <a:solidFill>
                  <a:srgbClr val="FF0000"/>
                </a:solidFill>
              </a:rPr>
              <a:t>étudian</a:t>
            </a:r>
            <a:r>
              <a:rPr lang="fr-FR" dirty="0" smtClean="0"/>
              <a:t>t en médecine</a:t>
            </a:r>
          </a:p>
          <a:p>
            <a:endParaRPr lang="fr-FR" dirty="0" smtClean="0"/>
          </a:p>
          <a:p>
            <a:r>
              <a:rPr lang="fr-FR" dirty="0" smtClean="0"/>
              <a:t>Les infractions à ces règles relèvent des </a:t>
            </a:r>
            <a:r>
              <a:rPr lang="fr-FR" dirty="0" smtClean="0">
                <a:solidFill>
                  <a:srgbClr val="FF0000"/>
                </a:solidFill>
              </a:rPr>
              <a:t>instances disciplinaires des conseils </a:t>
            </a:r>
            <a:r>
              <a:rPr lang="fr-FR" dirty="0" smtClean="0"/>
              <a:t>de déontologie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 l’inscription</a:t>
            </a:r>
            <a:endParaRPr lang="fr-FR" dirty="0"/>
          </a:p>
        </p:txBody>
      </p:sp>
      <p:sp>
        <p:nvSpPr>
          <p:cNvPr id="3" name="Espace réservé du contenu 2"/>
          <p:cNvSpPr>
            <a:spLocks noGrp="1"/>
          </p:cNvSpPr>
          <p:nvPr>
            <p:ph idx="1"/>
          </p:nvPr>
        </p:nvSpPr>
        <p:spPr>
          <a:xfrm>
            <a:off x="457200" y="1600200"/>
            <a:ext cx="8686800" cy="4853136"/>
          </a:xfrm>
        </p:spPr>
        <p:txBody>
          <a:bodyPr>
            <a:normAutofit lnSpcReduction="10000"/>
          </a:bodyPr>
          <a:lstStyle/>
          <a:p>
            <a:r>
              <a:rPr lang="fr-FR" dirty="0" smtClean="0"/>
              <a:t>Nul ne peut exercer </a:t>
            </a:r>
            <a:r>
              <a:rPr lang="fr-FR" dirty="0" smtClean="0">
                <a:solidFill>
                  <a:srgbClr val="FF0000"/>
                </a:solidFill>
              </a:rPr>
              <a:t>s’il n’est pas inscrit </a:t>
            </a:r>
            <a:r>
              <a:rPr lang="fr-FR" dirty="0" smtClean="0"/>
              <a:t>au tableau de l’ordre des médecins</a:t>
            </a:r>
          </a:p>
          <a:p>
            <a:r>
              <a:rPr lang="fr-FR" dirty="0" smtClean="0"/>
              <a:t>Sont </a:t>
            </a:r>
            <a:r>
              <a:rPr lang="fr-FR" dirty="0" smtClean="0">
                <a:solidFill>
                  <a:srgbClr val="FF0000"/>
                </a:solidFill>
              </a:rPr>
              <a:t>omis </a:t>
            </a:r>
            <a:r>
              <a:rPr lang="fr-FR" dirty="0" smtClean="0"/>
              <a:t>du tableau: </a:t>
            </a:r>
          </a:p>
          <a:p>
            <a:pPr>
              <a:buNone/>
            </a:pPr>
            <a:r>
              <a:rPr lang="fr-FR" dirty="0" smtClean="0"/>
              <a:t>    - médecins empêchés d’exercer par suite de </a:t>
            </a:r>
            <a:r>
              <a:rPr lang="fr-FR" dirty="0" smtClean="0">
                <a:solidFill>
                  <a:srgbClr val="FF0000"/>
                </a:solidFill>
              </a:rPr>
              <a:t>maladie ou infirmité grave </a:t>
            </a:r>
            <a:r>
              <a:rPr lang="fr-FR" dirty="0" smtClean="0"/>
              <a:t>et permanente</a:t>
            </a:r>
          </a:p>
          <a:p>
            <a:pPr>
              <a:buNone/>
            </a:pPr>
            <a:r>
              <a:rPr lang="fr-FR" dirty="0" smtClean="0"/>
              <a:t>    - médecins qui, sans motif légitime, n’exercent pas </a:t>
            </a:r>
            <a:r>
              <a:rPr lang="fr-FR" dirty="0" smtClean="0">
                <a:solidFill>
                  <a:srgbClr val="FF0000"/>
                </a:solidFill>
              </a:rPr>
              <a:t>pendant 06 mois au moins</a:t>
            </a:r>
          </a:p>
          <a:p>
            <a:pPr>
              <a:buNone/>
            </a:pPr>
            <a:r>
              <a:rPr lang="fr-FR" dirty="0" smtClean="0"/>
              <a:t>    - médecins </a:t>
            </a:r>
            <a:r>
              <a:rPr lang="fr-FR" dirty="0" smtClean="0">
                <a:solidFill>
                  <a:srgbClr val="FF0000"/>
                </a:solidFill>
              </a:rPr>
              <a:t>frappés d’une interdiction </a:t>
            </a:r>
            <a:r>
              <a:rPr lang="fr-FR" dirty="0" smtClean="0"/>
              <a:t>d’exercer</a:t>
            </a:r>
          </a:p>
          <a:p>
            <a:pPr>
              <a:buNone/>
            </a:pPr>
            <a:r>
              <a:rPr lang="fr-FR" dirty="0" smtClean="0"/>
              <a:t>    - médecins en position de </a:t>
            </a:r>
            <a:r>
              <a:rPr lang="fr-FR" dirty="0" smtClean="0">
                <a:solidFill>
                  <a:srgbClr val="FF0000"/>
                </a:solidFill>
              </a:rPr>
              <a:t>service national</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 la discipline</a:t>
            </a:r>
            <a:endParaRPr lang="fr-FR" dirty="0"/>
          </a:p>
        </p:txBody>
      </p:sp>
      <p:sp>
        <p:nvSpPr>
          <p:cNvPr id="3" name="Espace réservé du contenu 2"/>
          <p:cNvSpPr>
            <a:spLocks noGrp="1"/>
          </p:cNvSpPr>
          <p:nvPr>
            <p:ph idx="1"/>
          </p:nvPr>
        </p:nvSpPr>
        <p:spPr/>
        <p:txBody>
          <a:bodyPr/>
          <a:lstStyle/>
          <a:p>
            <a:r>
              <a:rPr lang="fr-FR" dirty="0" smtClean="0"/>
              <a:t>les sanctions: -  </a:t>
            </a:r>
            <a:r>
              <a:rPr lang="fr-FR" dirty="0" smtClean="0">
                <a:solidFill>
                  <a:srgbClr val="FF0000"/>
                </a:solidFill>
              </a:rPr>
              <a:t>le blâme</a:t>
            </a:r>
          </a:p>
          <a:p>
            <a:pPr>
              <a:buNone/>
            </a:pPr>
            <a:r>
              <a:rPr lang="fr-FR" dirty="0" smtClean="0"/>
              <a:t>                             -  </a:t>
            </a:r>
            <a:r>
              <a:rPr lang="fr-FR" dirty="0" smtClean="0">
                <a:solidFill>
                  <a:srgbClr val="FF0000"/>
                </a:solidFill>
              </a:rPr>
              <a:t>l’avertissement</a:t>
            </a:r>
          </a:p>
          <a:p>
            <a:pPr>
              <a:buNone/>
            </a:pPr>
            <a:endParaRPr lang="fr-FR" dirty="0" smtClean="0"/>
          </a:p>
          <a:p>
            <a:r>
              <a:rPr lang="fr-FR" dirty="0" smtClean="0"/>
              <a:t> Propositions aux autorités administratives:</a:t>
            </a:r>
          </a:p>
          <a:p>
            <a:pPr>
              <a:buNone/>
            </a:pPr>
            <a:r>
              <a:rPr lang="fr-FR" dirty="0" smtClean="0"/>
              <a:t>      - interdiction d’exercer</a:t>
            </a:r>
          </a:p>
          <a:p>
            <a:pPr>
              <a:buNone/>
            </a:pPr>
            <a:r>
              <a:rPr lang="fr-FR" dirty="0" smtClean="0"/>
              <a:t>      - fermeture d’établissement</a:t>
            </a:r>
          </a:p>
          <a:p>
            <a:pP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Conseils de déontologie</a:t>
            </a:r>
            <a:endParaRPr lang="fr-FR" dirty="0"/>
          </a:p>
        </p:txBody>
      </p:sp>
      <p:sp>
        <p:nvSpPr>
          <p:cNvPr id="3" name="Espace réservé du contenu 2"/>
          <p:cNvSpPr>
            <a:spLocks noGrp="1"/>
          </p:cNvSpPr>
          <p:nvPr>
            <p:ph idx="1"/>
          </p:nvPr>
        </p:nvSpPr>
        <p:spPr/>
        <p:txBody>
          <a:bodyPr/>
          <a:lstStyle/>
          <a:p>
            <a:r>
              <a:rPr lang="fr-FR" dirty="0" smtClean="0"/>
              <a:t>Instances professionnelles </a:t>
            </a:r>
            <a:r>
              <a:rPr lang="fr-FR" dirty="0" smtClean="0">
                <a:solidFill>
                  <a:srgbClr val="FF0000"/>
                </a:solidFill>
              </a:rPr>
              <a:t>élues en assemble générale</a:t>
            </a:r>
          </a:p>
          <a:p>
            <a:endParaRPr lang="fr-FR" dirty="0" smtClean="0"/>
          </a:p>
          <a:p>
            <a:r>
              <a:rPr lang="fr-FR" dirty="0" smtClean="0"/>
              <a:t>Veillent au </a:t>
            </a:r>
            <a:r>
              <a:rPr lang="fr-FR" dirty="0" smtClean="0">
                <a:solidFill>
                  <a:srgbClr val="FF0000"/>
                </a:solidFill>
              </a:rPr>
              <a:t>respect des règles de déontologie </a:t>
            </a:r>
            <a:r>
              <a:rPr lang="fr-FR" dirty="0" smtClean="0"/>
              <a:t>et des dispositions édictées dans le présent décret</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fr-FR" dirty="0" smtClean="0"/>
              <a:t>Défend  </a:t>
            </a:r>
            <a:r>
              <a:rPr lang="fr-FR" dirty="0" smtClean="0">
                <a:solidFill>
                  <a:srgbClr val="FF0000"/>
                </a:solidFill>
              </a:rPr>
              <a:t>honneur, dignité et indépendance </a:t>
            </a:r>
            <a:r>
              <a:rPr lang="fr-FR" dirty="0" smtClean="0"/>
              <a:t>des médecins</a:t>
            </a:r>
          </a:p>
          <a:p>
            <a:r>
              <a:rPr lang="fr-FR" dirty="0" smtClean="0">
                <a:solidFill>
                  <a:srgbClr val="FF0000"/>
                </a:solidFill>
              </a:rPr>
              <a:t>Adapte</a:t>
            </a:r>
            <a:r>
              <a:rPr lang="fr-FR" dirty="0" smtClean="0"/>
              <a:t> les dispositions du code aux </a:t>
            </a:r>
            <a:r>
              <a:rPr lang="fr-FR" dirty="0" smtClean="0">
                <a:solidFill>
                  <a:srgbClr val="FF0000"/>
                </a:solidFill>
              </a:rPr>
              <a:t>nécessités</a:t>
            </a:r>
            <a:r>
              <a:rPr lang="fr-FR" dirty="0" smtClean="0"/>
              <a:t> des professions médicales dans </a:t>
            </a:r>
            <a:r>
              <a:rPr lang="fr-FR" dirty="0" smtClean="0">
                <a:solidFill>
                  <a:srgbClr val="FF0000"/>
                </a:solidFill>
              </a:rPr>
              <a:t>l’intérêt des malades</a:t>
            </a:r>
          </a:p>
          <a:p>
            <a:r>
              <a:rPr lang="fr-FR" dirty="0" smtClean="0"/>
              <a:t>Sont </a:t>
            </a:r>
            <a:r>
              <a:rPr lang="fr-FR" dirty="0" smtClean="0">
                <a:solidFill>
                  <a:srgbClr val="FF0000"/>
                </a:solidFill>
              </a:rPr>
              <a:t>les interlocuteurs et conseillers </a:t>
            </a:r>
            <a:r>
              <a:rPr lang="fr-FR" dirty="0" smtClean="0"/>
              <a:t>naturels des pouvoirs publics</a:t>
            </a:r>
          </a:p>
          <a:p>
            <a:r>
              <a:rPr lang="fr-FR" dirty="0" smtClean="0"/>
              <a:t>Formulent des </a:t>
            </a:r>
            <a:r>
              <a:rPr lang="fr-FR" dirty="0" smtClean="0">
                <a:solidFill>
                  <a:srgbClr val="FF0000"/>
                </a:solidFill>
              </a:rPr>
              <a:t>avis sur les projets de loi </a:t>
            </a:r>
            <a:r>
              <a:rPr lang="fr-FR" dirty="0" smtClean="0"/>
              <a:t>et règlements</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Conseil Régional</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Il existe </a:t>
            </a:r>
            <a:r>
              <a:rPr lang="fr-FR" dirty="0" smtClean="0">
                <a:solidFill>
                  <a:srgbClr val="FF0000"/>
                </a:solidFill>
              </a:rPr>
              <a:t>12 conseils régionaux</a:t>
            </a:r>
          </a:p>
          <a:p>
            <a:endParaRPr lang="fr-FR" dirty="0" smtClean="0"/>
          </a:p>
          <a:p>
            <a:r>
              <a:rPr lang="fr-FR" dirty="0" smtClean="0"/>
              <a:t>Composé de </a:t>
            </a:r>
            <a:r>
              <a:rPr lang="fr-FR" dirty="0" smtClean="0">
                <a:solidFill>
                  <a:srgbClr val="FF0000"/>
                </a:solidFill>
              </a:rPr>
              <a:t>03 sections ordinales </a:t>
            </a:r>
            <a:r>
              <a:rPr lang="fr-FR" dirty="0" smtClean="0"/>
              <a:t>:</a:t>
            </a:r>
          </a:p>
          <a:p>
            <a:pPr>
              <a:buNone/>
            </a:pPr>
            <a:r>
              <a:rPr lang="fr-FR" dirty="0" smtClean="0"/>
              <a:t>     - section des médecins</a:t>
            </a:r>
          </a:p>
          <a:p>
            <a:pPr>
              <a:buNone/>
            </a:pPr>
            <a:r>
              <a:rPr lang="fr-FR" dirty="0" smtClean="0"/>
              <a:t>     - section des dentistes </a:t>
            </a:r>
          </a:p>
          <a:p>
            <a:pPr>
              <a:buNone/>
            </a:pPr>
            <a:r>
              <a:rPr lang="fr-FR" dirty="0" smtClean="0"/>
              <a:t>     - section des pharmaciens</a:t>
            </a:r>
          </a:p>
          <a:p>
            <a:endParaRPr lang="fr-FR" dirty="0" smtClean="0"/>
          </a:p>
          <a:p>
            <a:r>
              <a:rPr lang="fr-FR" dirty="0" smtClean="0"/>
              <a:t>Conseil régional de </a:t>
            </a:r>
            <a:r>
              <a:rPr lang="fr-FR" dirty="0" smtClean="0">
                <a:solidFill>
                  <a:srgbClr val="FF0000"/>
                </a:solidFill>
              </a:rPr>
              <a:t>Constantine </a:t>
            </a:r>
            <a:r>
              <a:rPr lang="fr-FR" dirty="0" smtClean="0"/>
              <a:t>: </a:t>
            </a:r>
          </a:p>
          <a:p>
            <a:pPr>
              <a:buNone/>
            </a:pPr>
            <a:r>
              <a:rPr lang="fr-FR" dirty="0" smtClean="0"/>
              <a:t>     - Constantine</a:t>
            </a:r>
          </a:p>
          <a:p>
            <a:pPr>
              <a:buNone/>
            </a:pPr>
            <a:r>
              <a:rPr lang="fr-FR" dirty="0" smtClean="0"/>
              <a:t>     - Jijel</a:t>
            </a:r>
          </a:p>
          <a:p>
            <a:pPr>
              <a:buNone/>
            </a:pPr>
            <a:r>
              <a:rPr lang="fr-FR" dirty="0" smtClean="0"/>
              <a:t>     - Oum el Bouaghi</a:t>
            </a:r>
          </a:p>
          <a:p>
            <a:pPr>
              <a:buNone/>
            </a:pPr>
            <a:r>
              <a:rPr lang="fr-FR" dirty="0" smtClean="0"/>
              <a:t>     - Mila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conseil de base: la  </a:t>
            </a:r>
            <a:r>
              <a:rPr lang="fr-FR" dirty="0" smtClean="0">
                <a:solidFill>
                  <a:srgbClr val="FF0000"/>
                </a:solidFill>
              </a:rPr>
              <a:t>S.O.R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buFont typeface="Wingdings" pitchFamily="2" charset="2"/>
              <a:buChar char="q"/>
            </a:pPr>
            <a:r>
              <a:rPr lang="fr-FR" dirty="0" smtClean="0"/>
              <a:t>  En matière </a:t>
            </a:r>
            <a:r>
              <a:rPr lang="fr-FR" dirty="0" smtClean="0">
                <a:solidFill>
                  <a:srgbClr val="FF0000"/>
                </a:solidFill>
              </a:rPr>
              <a:t>administrative</a:t>
            </a:r>
            <a:r>
              <a:rPr lang="fr-FR" dirty="0" smtClean="0"/>
              <a:t> : </a:t>
            </a:r>
          </a:p>
          <a:p>
            <a:pPr>
              <a:buNone/>
            </a:pPr>
            <a:r>
              <a:rPr lang="fr-FR" dirty="0" smtClean="0"/>
              <a:t>    - enregistre l’inscription au tableau</a:t>
            </a:r>
          </a:p>
          <a:p>
            <a:pPr>
              <a:buNone/>
            </a:pPr>
            <a:r>
              <a:rPr lang="fr-FR" dirty="0" smtClean="0"/>
              <a:t>    - consultée sur les demandes d’installation ou de transfert et sur le contrat de bail</a:t>
            </a:r>
          </a:p>
          <a:p>
            <a:pPr>
              <a:buNone/>
            </a:pPr>
            <a:r>
              <a:rPr lang="fr-FR" dirty="0" smtClean="0"/>
              <a:t>    - statue sur la conformité des conditions </a:t>
            </a:r>
          </a:p>
          <a:p>
            <a:pPr>
              <a:buNone/>
            </a:pPr>
            <a:r>
              <a:rPr lang="fr-FR" dirty="0" smtClean="0"/>
              <a:t>      d’installation et d’exercice</a:t>
            </a:r>
          </a:p>
          <a:p>
            <a:pPr>
              <a:buNone/>
            </a:pPr>
            <a:r>
              <a:rPr lang="fr-FR" dirty="0" smtClean="0"/>
              <a:t>    - statue sur le contrôle du libellé des plaques</a:t>
            </a:r>
          </a:p>
          <a:p>
            <a:pPr>
              <a:buFont typeface="Wingdings" pitchFamily="2" charset="2"/>
              <a:buChar char="q"/>
            </a:pPr>
            <a:r>
              <a:rPr lang="fr-FR" dirty="0" smtClean="0"/>
              <a:t>  En matière </a:t>
            </a:r>
            <a:r>
              <a:rPr lang="fr-FR" dirty="0" smtClean="0">
                <a:solidFill>
                  <a:srgbClr val="FF0000"/>
                </a:solidFill>
              </a:rPr>
              <a:t>disciplinaire</a:t>
            </a:r>
            <a:r>
              <a:rPr lang="fr-FR" dirty="0" smtClean="0"/>
              <a:t>: elle exerce la compétence disciplinaire en première instance</a:t>
            </a:r>
          </a:p>
          <a:p>
            <a:pPr>
              <a:buNone/>
            </a:pP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composition</a:t>
            </a:r>
            <a:endParaRPr lang="fr-FR" dirty="0"/>
          </a:p>
        </p:txBody>
      </p:sp>
      <p:sp>
        <p:nvSpPr>
          <p:cNvPr id="3" name="Espace réservé du contenu 2"/>
          <p:cNvSpPr>
            <a:spLocks noGrp="1"/>
          </p:cNvSpPr>
          <p:nvPr>
            <p:ph idx="1"/>
          </p:nvPr>
        </p:nvSpPr>
        <p:spPr/>
        <p:txBody>
          <a:bodyPr/>
          <a:lstStyle/>
          <a:p>
            <a:pPr>
              <a:buNone/>
            </a:pPr>
            <a:r>
              <a:rPr lang="fr-FR" dirty="0" smtClean="0"/>
              <a:t>                        05 COMMISSIONS :</a:t>
            </a:r>
          </a:p>
          <a:p>
            <a:endParaRPr lang="fr-FR" dirty="0" smtClean="0"/>
          </a:p>
          <a:p>
            <a:r>
              <a:rPr lang="fr-FR" dirty="0" smtClean="0"/>
              <a:t>Déontologie</a:t>
            </a:r>
          </a:p>
          <a:p>
            <a:r>
              <a:rPr lang="fr-FR" dirty="0" smtClean="0"/>
              <a:t>Sociale et des Finances</a:t>
            </a:r>
          </a:p>
          <a:p>
            <a:r>
              <a:rPr lang="fr-FR" dirty="0" smtClean="0"/>
              <a:t>Statistiques – Démographie médicale</a:t>
            </a:r>
          </a:p>
          <a:p>
            <a:r>
              <a:rPr lang="fr-FR" dirty="0" smtClean="0"/>
              <a:t>Discipline</a:t>
            </a:r>
          </a:p>
          <a:p>
            <a:r>
              <a:rPr lang="fr-FR" dirty="0" smtClean="0"/>
              <a:t>Exercice-Qualification</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 DEFINITION</a:t>
            </a: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a:t>
            </a:r>
            <a:r>
              <a:rPr lang="fr-FR" dirty="0" err="1" smtClean="0"/>
              <a:t>déontos</a:t>
            </a:r>
            <a:r>
              <a:rPr lang="fr-FR" dirty="0" smtClean="0"/>
              <a:t>  =  ce qu’il </a:t>
            </a:r>
            <a:r>
              <a:rPr lang="fr-FR" dirty="0" smtClean="0">
                <a:solidFill>
                  <a:srgbClr val="FF0000"/>
                </a:solidFill>
              </a:rPr>
              <a:t>faut faire</a:t>
            </a:r>
          </a:p>
          <a:p>
            <a:pPr>
              <a:buNone/>
            </a:pPr>
            <a:endParaRPr lang="fr-FR" dirty="0" smtClean="0"/>
          </a:p>
          <a:p>
            <a:pPr>
              <a:buNone/>
            </a:pPr>
            <a:r>
              <a:rPr lang="fr-FR" dirty="0" smtClean="0"/>
              <a:t> déontologie                            </a:t>
            </a:r>
          </a:p>
          <a:p>
            <a:pPr>
              <a:buNone/>
            </a:pPr>
            <a:endParaRPr lang="fr-FR" dirty="0" smtClean="0"/>
          </a:p>
          <a:p>
            <a:pPr>
              <a:buNone/>
            </a:pPr>
            <a:r>
              <a:rPr lang="fr-FR" dirty="0" smtClean="0"/>
              <a:t>                                 </a:t>
            </a:r>
            <a:r>
              <a:rPr lang="fr-FR" dirty="0" err="1" smtClean="0"/>
              <a:t>logie</a:t>
            </a:r>
            <a:r>
              <a:rPr lang="fr-FR" dirty="0" smtClean="0"/>
              <a:t>   =  </a:t>
            </a:r>
            <a:r>
              <a:rPr lang="fr-FR" dirty="0" smtClean="0">
                <a:solidFill>
                  <a:srgbClr val="FF0000"/>
                </a:solidFill>
              </a:rPr>
              <a:t>science</a:t>
            </a:r>
            <a:endParaRPr lang="fr-FR" dirty="0"/>
          </a:p>
        </p:txBody>
      </p:sp>
      <p:cxnSp>
        <p:nvCxnSpPr>
          <p:cNvPr id="6" name="Connecteur droit avec flèche 5"/>
          <p:cNvCxnSpPr/>
          <p:nvPr/>
        </p:nvCxnSpPr>
        <p:spPr>
          <a:xfrm>
            <a:off x="2771800" y="3717032"/>
            <a:ext cx="72008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V="1">
            <a:off x="2771800" y="2708920"/>
            <a:ext cx="57606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pPr>
              <a:buNone/>
            </a:pPr>
            <a:endParaRPr lang="fr-FR" dirty="0" smtClean="0"/>
          </a:p>
          <a:p>
            <a:pPr>
              <a:buNone/>
            </a:pPr>
            <a:r>
              <a:rPr lang="fr-FR" dirty="0" smtClean="0"/>
              <a:t>                     Merci de votre attention</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DEFINITION</a:t>
            </a:r>
          </a:p>
          <a:p>
            <a:pPr>
              <a:buNone/>
            </a:pPr>
            <a:r>
              <a:rPr lang="fr-FR" dirty="0" smtClean="0"/>
              <a:t>         </a:t>
            </a:r>
          </a:p>
          <a:p>
            <a:pPr>
              <a:buNone/>
            </a:pPr>
            <a:r>
              <a:rPr lang="fr-FR" dirty="0" smtClean="0"/>
              <a:t>          C’est l’ensemble des </a:t>
            </a:r>
            <a:r>
              <a:rPr lang="fr-FR" dirty="0" smtClean="0">
                <a:solidFill>
                  <a:srgbClr val="FF0000"/>
                </a:solidFill>
              </a:rPr>
              <a:t>principes</a:t>
            </a:r>
            <a:r>
              <a:rPr lang="fr-FR" dirty="0" smtClean="0"/>
              <a:t>, des </a:t>
            </a:r>
            <a:r>
              <a:rPr lang="fr-FR" dirty="0" smtClean="0">
                <a:solidFill>
                  <a:srgbClr val="FF0000"/>
                </a:solidFill>
              </a:rPr>
              <a:t>règles</a:t>
            </a:r>
            <a:r>
              <a:rPr lang="fr-FR" dirty="0" smtClean="0"/>
              <a:t> </a:t>
            </a:r>
          </a:p>
          <a:p>
            <a:pPr>
              <a:buNone/>
            </a:pPr>
            <a:r>
              <a:rPr lang="fr-FR" dirty="0" smtClean="0"/>
              <a:t>          et </a:t>
            </a:r>
            <a:r>
              <a:rPr lang="fr-FR" dirty="0" smtClean="0">
                <a:solidFill>
                  <a:srgbClr val="FF0000"/>
                </a:solidFill>
              </a:rPr>
              <a:t>usages</a:t>
            </a:r>
            <a:r>
              <a:rPr lang="fr-FR" dirty="0" smtClean="0"/>
              <a:t> que tout médecin </a:t>
            </a:r>
            <a:r>
              <a:rPr lang="fr-FR" dirty="0" smtClean="0">
                <a:solidFill>
                  <a:srgbClr val="FF0000"/>
                </a:solidFill>
              </a:rPr>
              <a:t>doit observer</a:t>
            </a:r>
          </a:p>
          <a:p>
            <a:pPr>
              <a:buNone/>
            </a:pPr>
            <a:r>
              <a:rPr lang="fr-FR" dirty="0" smtClean="0"/>
              <a:t>          ou dont il </a:t>
            </a:r>
            <a:r>
              <a:rPr lang="fr-FR" dirty="0" smtClean="0">
                <a:solidFill>
                  <a:srgbClr val="FF0000"/>
                </a:solidFill>
              </a:rPr>
              <a:t>s’inspire</a:t>
            </a:r>
            <a:r>
              <a:rPr lang="fr-FR" dirty="0" smtClean="0"/>
              <a:t> dans l’exercice de ses </a:t>
            </a:r>
          </a:p>
          <a:p>
            <a:pPr>
              <a:buNone/>
            </a:pPr>
            <a:r>
              <a:rPr lang="fr-FR" dirty="0" smtClean="0"/>
              <a:t>          fonctions </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Ce sont ces règles et principes déontologiques </a:t>
            </a:r>
          </a:p>
          <a:p>
            <a:pPr>
              <a:buNone/>
            </a:pPr>
            <a:r>
              <a:rPr lang="fr-FR" dirty="0" smtClean="0"/>
              <a:t>    qui permettent de </a:t>
            </a:r>
            <a:r>
              <a:rPr lang="fr-FR" dirty="0" smtClean="0">
                <a:solidFill>
                  <a:srgbClr val="FF0000"/>
                </a:solidFill>
              </a:rPr>
              <a:t>construire </a:t>
            </a:r>
            <a:r>
              <a:rPr lang="fr-FR" dirty="0" smtClean="0"/>
              <a:t>ce qu’on appelle </a:t>
            </a:r>
          </a:p>
          <a:p>
            <a:pPr>
              <a:buNone/>
            </a:pPr>
            <a:r>
              <a:rPr lang="fr-FR" dirty="0" smtClean="0"/>
              <a:t>    la </a:t>
            </a:r>
            <a:r>
              <a:rPr lang="fr-FR" dirty="0" smtClean="0">
                <a:solidFill>
                  <a:srgbClr val="FF0000"/>
                </a:solidFill>
              </a:rPr>
              <a:t>relation médecin-malade</a:t>
            </a:r>
            <a:r>
              <a:rPr lang="fr-FR" dirty="0" smtClean="0"/>
              <a:t>, qui est la </a:t>
            </a:r>
            <a:r>
              <a:rPr lang="fr-FR" dirty="0" smtClean="0">
                <a:solidFill>
                  <a:srgbClr val="FF0000"/>
                </a:solidFill>
              </a:rPr>
              <a:t>base</a:t>
            </a:r>
            <a:r>
              <a:rPr lang="fr-FR" dirty="0" smtClean="0"/>
              <a:t> de </a:t>
            </a:r>
          </a:p>
          <a:p>
            <a:pPr>
              <a:buNone/>
            </a:pPr>
            <a:r>
              <a:rPr lang="fr-FR" dirty="0" smtClean="0"/>
              <a:t>    la pratique médicale. </a:t>
            </a: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HISTORIQUE</a:t>
            </a:r>
            <a:endParaRPr lang="fr-FR" dirty="0"/>
          </a:p>
        </p:txBody>
      </p:sp>
      <p:sp>
        <p:nvSpPr>
          <p:cNvPr id="3" name="Espace réservé du contenu 2"/>
          <p:cNvSpPr>
            <a:spLocks noGrp="1"/>
          </p:cNvSpPr>
          <p:nvPr>
            <p:ph idx="1"/>
          </p:nvPr>
        </p:nvSpPr>
        <p:spPr/>
        <p:txBody>
          <a:bodyPr/>
          <a:lstStyle/>
          <a:p>
            <a:r>
              <a:rPr lang="fr-FR" dirty="0" smtClean="0"/>
              <a:t>Le mot « déontologie » est récent (XIXe siècle) mais </a:t>
            </a:r>
            <a:r>
              <a:rPr lang="fr-FR" dirty="0" smtClean="0">
                <a:solidFill>
                  <a:srgbClr val="FF0000"/>
                </a:solidFill>
              </a:rPr>
              <a:t>l’institution est ancienne</a:t>
            </a:r>
          </a:p>
          <a:p>
            <a:endParaRPr lang="fr-FR" dirty="0" smtClean="0"/>
          </a:p>
          <a:p>
            <a:r>
              <a:rPr lang="fr-FR" dirty="0" smtClean="0"/>
              <a:t>Le </a:t>
            </a:r>
            <a:r>
              <a:rPr lang="fr-FR" dirty="0" smtClean="0">
                <a:solidFill>
                  <a:srgbClr val="FF0000"/>
                </a:solidFill>
              </a:rPr>
              <a:t>serment d’Hippocrate </a:t>
            </a:r>
            <a:r>
              <a:rPr lang="fr-FR" dirty="0" smtClean="0"/>
              <a:t>résume toute la philosophie de la déontologie médicale</a:t>
            </a:r>
          </a:p>
          <a:p>
            <a:endParaRPr lang="fr-FR" dirty="0" smtClean="0"/>
          </a:p>
          <a:p>
            <a:r>
              <a:rPr lang="fr-FR" dirty="0" smtClean="0"/>
              <a:t>C’est le </a:t>
            </a:r>
            <a:r>
              <a:rPr lang="fr-FR" dirty="0" smtClean="0">
                <a:solidFill>
                  <a:srgbClr val="FF0000"/>
                </a:solidFill>
              </a:rPr>
              <a:t>volet « moral </a:t>
            </a:r>
            <a:r>
              <a:rPr lang="fr-FR" dirty="0" smtClean="0"/>
              <a:t>», partie intégrante de la profession médicale</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On compare la médecine à une pièce de monnaie qui comporte toujours 02 facettes </a:t>
            </a:r>
          </a:p>
          <a:p>
            <a:pPr>
              <a:buNone/>
            </a:pPr>
            <a:r>
              <a:rPr lang="fr-FR" dirty="0" smtClean="0"/>
              <a:t>          </a:t>
            </a:r>
          </a:p>
          <a:p>
            <a:pPr>
              <a:buNone/>
            </a:pPr>
            <a:r>
              <a:rPr lang="fr-FR" dirty="0" smtClean="0"/>
              <a:t>           -    01 facette = la </a:t>
            </a:r>
            <a:r>
              <a:rPr lang="fr-FR" dirty="0" smtClean="0">
                <a:solidFill>
                  <a:srgbClr val="FF0000"/>
                </a:solidFill>
              </a:rPr>
              <a:t>technique</a:t>
            </a:r>
            <a:r>
              <a:rPr lang="fr-FR" dirty="0" smtClean="0"/>
              <a:t> médicale</a:t>
            </a:r>
          </a:p>
          <a:p>
            <a:pPr>
              <a:buNone/>
            </a:pPr>
            <a:r>
              <a:rPr lang="fr-FR" dirty="0" smtClean="0"/>
              <a:t>           -    01 facette = la </a:t>
            </a:r>
            <a:r>
              <a:rPr lang="fr-FR" dirty="0" smtClean="0">
                <a:solidFill>
                  <a:srgbClr val="FF0000"/>
                </a:solidFill>
              </a:rPr>
              <a:t>morale</a:t>
            </a:r>
            <a:r>
              <a:rPr lang="fr-FR" dirty="0" smtClean="0"/>
              <a:t> médicale</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228919"/>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457200" y="332656"/>
            <a:ext cx="8229600" cy="6264696"/>
          </a:xfrm>
        </p:spPr>
        <p:txBody>
          <a:bodyPr>
            <a:normAutofit fontScale="55000" lnSpcReduction="20000"/>
          </a:bodyPr>
          <a:lstStyle/>
          <a:p>
            <a:pPr>
              <a:buNone/>
            </a:pPr>
            <a:r>
              <a:rPr lang="fr-FR" dirty="0" smtClean="0"/>
              <a:t>                                                           serment D’HIPPOCRATE </a:t>
            </a:r>
          </a:p>
          <a:p>
            <a:pPr>
              <a:buNone/>
            </a:pPr>
            <a:r>
              <a:rPr lang="fr-FR" dirty="0" smtClean="0"/>
              <a:t>       </a:t>
            </a:r>
          </a:p>
          <a:p>
            <a:pPr>
              <a:buNone/>
            </a:pPr>
            <a:r>
              <a:rPr lang="fr-FR" dirty="0" smtClean="0"/>
              <a:t>      Au moment d’être admis(e) à exercer la médecine, je promets et je jure d’être fidèle aux lois de l’honneur et de la probité. Mon premier souci sera de rétablir, de préserver ou de promouvoir la santé dans tous ses éléments, physiques et mentaux, individuels et sociaux. Je respecterai toutes les personnes, leur autonomie et leur volonté, sans aucune discrimination selon leur état ou leurs convictions. J’interviendrai pour les protéger si elles sont affaiblies, vulnérables ou menacées dans leur intégrité ou leur dignité. Même sous la contrainte, je ne ferai pas usage de mes connaissances contre les lois de l’humanité. J’informerai les patients des décisions envisagées, de leurs raisons et de leurs conséquences. Je ne tromperai jamais leur confiance et n’exploiterai pas le pouvoir hérité des circonstances pour forcer les consciences. Je donnerai mes soins à l’indigent et à quiconque me les demandera. Je ne me laisserai pas influencer par la soif du gain ou la recherche de la gloire. Admis(e) dans l’intimité des personnes, je tairai les secrets qui me seront confiés. Reçu(e) à l’intérieur des maisons, je respecterai les secrets des foyers et ma conduite ne servira pas à corrompre les </a:t>
            </a:r>
            <a:r>
              <a:rPr lang="fr-FR" dirty="0" err="1" smtClean="0"/>
              <a:t>moeurs</a:t>
            </a:r>
            <a:r>
              <a:rPr lang="fr-FR" dirty="0" smtClean="0"/>
              <a:t>. Je ferai tout pour soulager les souffrances. Je ne prolongerai pas abusivement les agonies. Je ne provoquerai jamais la mort délibérément. Je préserverai l’indépendance nécessaire à l’accomplissement de ma mission. Je n’entreprendrai rien qui dépasse mes compétences. Je les entretiendrai et les perfectionnerai pour assurer au mieux les services qui me seront demandés. J’apporterai mon aide à mes confrères ainsi qu’à leurs familles dans l’adversité. Que les hommes et mes confrères m’accordent leur estime si je suis fidèle à mes promesses ; que je sois déshonoré(e) et méprisé(e) si j’y manque.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228919"/>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457200" y="260648"/>
            <a:ext cx="8229600" cy="6264696"/>
          </a:xfrm>
        </p:spPr>
        <p:txBody>
          <a:bodyPr>
            <a:normAutofit fontScale="40000" lnSpcReduction="20000"/>
          </a:bodyPr>
          <a:lstStyle/>
          <a:p>
            <a:pPr>
              <a:buNone/>
            </a:pPr>
            <a:r>
              <a:rPr lang="fr-FR" b="1" dirty="0" smtClean="0"/>
              <a:t>                                                                      </a:t>
            </a:r>
          </a:p>
          <a:p>
            <a:pPr>
              <a:buNone/>
            </a:pPr>
            <a:r>
              <a:rPr lang="fr-FR" b="1" dirty="0" smtClean="0"/>
              <a:t> </a:t>
            </a:r>
            <a:r>
              <a:rPr lang="fr-FR" dirty="0" smtClean="0"/>
              <a:t>***                                                        </a:t>
            </a:r>
            <a:r>
              <a:rPr lang="fr-FR" b="1" dirty="0" smtClean="0"/>
              <a:t>  </a:t>
            </a:r>
            <a:r>
              <a:rPr lang="fr-FR" sz="4000" b="1" dirty="0" smtClean="0"/>
              <a:t>Prière médicale de Maïmonide</a:t>
            </a:r>
            <a:endParaRPr lang="fr-FR" sz="4000" dirty="0" smtClean="0"/>
          </a:p>
          <a:p>
            <a:endParaRPr lang="fr-FR" sz="4000" dirty="0" smtClean="0"/>
          </a:p>
          <a:p>
            <a:r>
              <a:rPr lang="fr-FR" sz="4000" dirty="0" smtClean="0"/>
              <a:t>" Mon Dieu, remplis mon âme d'amour pour l'art (médical) et pour toutes les créatures. N'admets pas que la soif du gain et la recherche de la gloire m'influencent dans l'exercice de mon art, car les ennemis de la vérité et de l'amour des hommes pourraient facilement m'abuser et m'éloigner du noble devoir de faire du bien à Tes enfants. Soutiens la force de mon cœur pour qu'il soit toujours prêt à servir le pauvre et le riche, l'ami et l'ennemi, le bon et le mauvais.</a:t>
            </a:r>
            <a:br>
              <a:rPr lang="fr-FR" sz="4000" dirty="0" smtClean="0"/>
            </a:br>
            <a:r>
              <a:rPr lang="fr-FR" sz="4000" dirty="0" smtClean="0"/>
              <a:t/>
            </a:r>
            <a:br>
              <a:rPr lang="fr-FR" sz="4000" dirty="0" smtClean="0"/>
            </a:br>
            <a:r>
              <a:rPr lang="fr-FR" sz="4000" dirty="0" smtClean="0"/>
              <a:t>Fais que je ne vois que l'Homme dans celui qui souffre. Fais que mon esprit reste clair près du lit du malade, qu'il ne soit distrait par aucune chose étrangère, afin qu'il ait présent tout ce que l'expérience et la science lui ont enseigné ; car grandes et sublimes sont les recherches scientifiques qui ont pour but de conserver la santé et la vie de toutes les créatures. Fais que mes malades aient confiance en moi et mon art, qu'ils suivent mes conseils et mes prescriptions. </a:t>
            </a:r>
            <a:r>
              <a:rPr lang="ar-DZ" sz="4000" dirty="0" smtClean="0"/>
              <a:t>ة</a:t>
            </a:r>
            <a:r>
              <a:rPr lang="fr-FR" sz="4000" dirty="0" err="1" smtClean="0"/>
              <a:t>loigne</a:t>
            </a:r>
            <a:r>
              <a:rPr lang="fr-FR" sz="4000" dirty="0" smtClean="0"/>
              <a:t> de leur lit l'armée des parents conseils et les gardes qui savent toujours tout, car c'est une vengeance dangereuse qui, par vanité, fait échouer les meilleures intentions de l'art et conduit souvent les créatures à la mort. Si les ignorants me blâment et me raillent, fais que l'amour de mon art, comme cuirasse, me rende invulnérable pour que je puisse persévérer dans le vrai, sans égard au prestige, au renom et à l'âge de mes ennemis.</a:t>
            </a:r>
          </a:p>
          <a:p>
            <a:r>
              <a:rPr lang="fr-FR" sz="4000" dirty="0" smtClean="0"/>
              <a:t>Prête moi, mon D.ieu, l'indulgence et la patience auprès des malades entêtés et grossiers. Fais que je sois modéré en tout mais insatiable dans mon amour de la science. </a:t>
            </a:r>
            <a:r>
              <a:rPr lang="ar-DZ" sz="4000" dirty="0" smtClean="0"/>
              <a:t>ة</a:t>
            </a:r>
            <a:r>
              <a:rPr lang="fr-FR" sz="4000" dirty="0" err="1" smtClean="0"/>
              <a:t>loigne</a:t>
            </a:r>
            <a:r>
              <a:rPr lang="fr-FR" sz="4000" dirty="0" smtClean="0"/>
              <a:t> de moi l'idée que je peux tout. Donne-moi la force, la volonté et l'occasion d'élargir de plus en plus mes connaissances. Je peux aujourd'hui découvrir dans mon savoir des choses que je ne soupçonnais pas hier, car l'art est grand mais l'esprit de l'homme pénètre tout. "</a:t>
            </a:r>
            <a:br>
              <a:rPr lang="fr-FR" sz="4000" dirty="0" smtClean="0"/>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Le </a:t>
            </a:r>
            <a:r>
              <a:rPr lang="fr-FR" dirty="0" smtClean="0">
                <a:solidFill>
                  <a:srgbClr val="FF0000"/>
                </a:solidFill>
              </a:rPr>
              <a:t>code </a:t>
            </a:r>
            <a:r>
              <a:rPr lang="fr-FR" dirty="0" smtClean="0"/>
              <a:t>de déontologie algérien date de </a:t>
            </a:r>
            <a:r>
              <a:rPr lang="fr-FR" dirty="0" smtClean="0">
                <a:solidFill>
                  <a:srgbClr val="FF0000"/>
                </a:solidFill>
              </a:rPr>
              <a:t>1992</a:t>
            </a:r>
          </a:p>
          <a:p>
            <a:pPr>
              <a:buNone/>
            </a:pPr>
            <a:r>
              <a:rPr lang="fr-FR" dirty="0" smtClean="0">
                <a:solidFill>
                  <a:srgbClr val="FF0000"/>
                </a:solidFill>
              </a:rPr>
              <a:t>    </a:t>
            </a:r>
            <a:r>
              <a:rPr lang="fr-FR" dirty="0" smtClean="0"/>
              <a:t>( décret exécutif no 92-276 du 06/07/1992)</a:t>
            </a:r>
          </a:p>
          <a:p>
            <a:pPr>
              <a:buNone/>
            </a:pPr>
            <a:endParaRPr lang="fr-FR" dirty="0" smtClean="0"/>
          </a:p>
          <a:p>
            <a:r>
              <a:rPr lang="fr-FR" dirty="0" smtClean="0"/>
              <a:t>Il aborde plusieurs sujets dont:</a:t>
            </a:r>
          </a:p>
          <a:p>
            <a:pPr>
              <a:buNone/>
            </a:pPr>
            <a:r>
              <a:rPr lang="fr-FR" dirty="0" smtClean="0"/>
              <a:t>         - les devoirs généraux du médecin</a:t>
            </a:r>
          </a:p>
          <a:p>
            <a:pPr>
              <a:buNone/>
            </a:pPr>
            <a:r>
              <a:rPr lang="fr-FR" dirty="0" smtClean="0"/>
              <a:t>         - le secret professionnel</a:t>
            </a:r>
          </a:p>
          <a:p>
            <a:pPr>
              <a:buNone/>
            </a:pPr>
            <a:r>
              <a:rPr lang="fr-FR" dirty="0" smtClean="0"/>
              <a:t>         - les devoirs du médecin envers les malades</a:t>
            </a:r>
          </a:p>
          <a:p>
            <a:pPr>
              <a:buNone/>
            </a:pPr>
            <a:r>
              <a:rPr lang="fr-FR" dirty="0" smtClean="0"/>
              <a:t>         - la confraternité</a:t>
            </a:r>
          </a:p>
          <a:p>
            <a:endParaRPr lang="fr-FR" dirty="0" smtClean="0"/>
          </a:p>
          <a:p>
            <a:r>
              <a:rPr lang="fr-FR" dirty="0" smtClean="0"/>
              <a:t>Un code pour médecins + dentistes</a:t>
            </a:r>
          </a:p>
          <a:p>
            <a:pPr>
              <a:buNone/>
            </a:pPr>
            <a:r>
              <a:rPr lang="fr-FR" dirty="0" smtClean="0"/>
              <a:t>     Un code pour pharmaciens</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970</Words>
  <Application>Microsoft Office PowerPoint</Application>
  <PresentationFormat>Affichage à l'écran (4:3)</PresentationFormat>
  <Paragraphs>127</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LES REGLES DE DEONTOLOGIE MEDICALE</vt:lpstr>
      <vt:lpstr>INTRODUCTION - DEFINITION</vt:lpstr>
      <vt:lpstr>Diapositive 3</vt:lpstr>
      <vt:lpstr>Diapositive 4</vt:lpstr>
      <vt:lpstr>HISTORIQUE</vt:lpstr>
      <vt:lpstr>Diapositive 6</vt:lpstr>
      <vt:lpstr>Diapositive 7</vt:lpstr>
      <vt:lpstr>Diapositive 8</vt:lpstr>
      <vt:lpstr>Diapositive 9</vt:lpstr>
      <vt:lpstr>CONTENU</vt:lpstr>
      <vt:lpstr>TITRE I</vt:lpstr>
      <vt:lpstr>Dispositions préliminaires</vt:lpstr>
      <vt:lpstr>De l’inscription</vt:lpstr>
      <vt:lpstr>De la discipline</vt:lpstr>
      <vt:lpstr>Conseils de déontologie</vt:lpstr>
      <vt:lpstr>Diapositive 16</vt:lpstr>
      <vt:lpstr>Conseil Régional</vt:lpstr>
      <vt:lpstr>Le conseil de base: la  S.O.R</vt:lpstr>
      <vt:lpstr>composition</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REGLES DE DEONTOLOGIE MEDICALE</dc:title>
  <dc:creator>pc</dc:creator>
  <cp:lastModifiedBy>Sima</cp:lastModifiedBy>
  <cp:revision>16</cp:revision>
  <dcterms:created xsi:type="dcterms:W3CDTF">2015-11-08T20:39:44Z</dcterms:created>
  <dcterms:modified xsi:type="dcterms:W3CDTF">2016-04-05T16:08:04Z</dcterms:modified>
</cp:coreProperties>
</file>