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1FB63AC-8BE0-4012-83B5-7A1EA914BE26}" type="datetimeFigureOut">
              <a:rPr lang="fr-FR" smtClean="0"/>
              <a:t>09/10/2016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B902E44-4734-4628-B6CF-AEB3D305F94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1FB63AC-8BE0-4012-83B5-7A1EA914BE26}" type="datetimeFigureOut">
              <a:rPr lang="fr-FR" smtClean="0"/>
              <a:t>09/10/2016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1FB63AC-8BE0-4012-83B5-7A1EA914BE26}" type="datetimeFigureOut">
              <a:rPr lang="fr-FR" smtClean="0"/>
              <a:t>09/10/2016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1FB63AC-8BE0-4012-83B5-7A1EA914BE26}" type="datetimeFigureOut">
              <a:rPr lang="fr-FR" smtClean="0"/>
              <a:t>09/10/2016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1FB63AC-8BE0-4012-83B5-7A1EA914BE26}" type="datetimeFigureOut">
              <a:rPr lang="fr-FR" smtClean="0"/>
              <a:t>09/10/2016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902E44-4734-4628-B6CF-AEB3D305F940}"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1FB63AC-8BE0-4012-83B5-7A1EA914BE26}" type="datetimeFigureOut">
              <a:rPr lang="fr-FR" smtClean="0"/>
              <a:t>09/10/2016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1FB63AC-8BE0-4012-83B5-7A1EA914BE26}" type="datetimeFigureOut">
              <a:rPr lang="fr-FR" smtClean="0"/>
              <a:t>09/10/2016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1FB63AC-8BE0-4012-83B5-7A1EA914BE26}" type="datetimeFigureOut">
              <a:rPr lang="fr-FR" smtClean="0"/>
              <a:t>09/10/2016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FB63AC-8BE0-4012-83B5-7A1EA914BE26}" type="datetimeFigureOut">
              <a:rPr lang="fr-FR" smtClean="0"/>
              <a:t>09/10/2016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1FB63AC-8BE0-4012-83B5-7A1EA914BE26}" type="datetimeFigureOut">
              <a:rPr lang="fr-FR" smtClean="0"/>
              <a:t>09/10/2016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902E44-4734-4628-B6CF-AEB3D305F94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1FB63AC-8BE0-4012-83B5-7A1EA914BE26}" type="datetimeFigureOut">
              <a:rPr lang="fr-FR" smtClean="0"/>
              <a:t>09/10/2016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B902E44-4734-4628-B6CF-AEB3D305F940}"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FB63AC-8BE0-4012-83B5-7A1EA914BE26}" type="datetimeFigureOut">
              <a:rPr lang="fr-FR" smtClean="0"/>
              <a:t>09/10/2016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902E44-4734-4628-B6CF-AEB3D305F940}"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71613"/>
            <a:ext cx="7772400" cy="1571635"/>
          </a:xfrm>
        </p:spPr>
        <p:txBody>
          <a:bodyPr/>
          <a:lstStyle/>
          <a:p>
            <a:r>
              <a:rPr lang="fr-FR" b="1" dirty="0" smtClean="0"/>
              <a:t>Le Secret Médical</a:t>
            </a:r>
            <a:endParaRPr lang="fr-FR" b="1" dirty="0"/>
          </a:p>
        </p:txBody>
      </p:sp>
      <p:sp>
        <p:nvSpPr>
          <p:cNvPr id="3" name="Sous-titre 2"/>
          <p:cNvSpPr>
            <a:spLocks noGrp="1"/>
          </p:cNvSpPr>
          <p:nvPr>
            <p:ph type="subTitle" idx="1"/>
          </p:nvPr>
        </p:nvSpPr>
        <p:spPr>
          <a:xfrm>
            <a:off x="1371600" y="3357562"/>
            <a:ext cx="6400800" cy="2281238"/>
          </a:xfrm>
        </p:spPr>
        <p:txBody>
          <a:bodyPr/>
          <a:lstStyle/>
          <a:p>
            <a:r>
              <a:rPr lang="fr-FR" dirty="0" smtClean="0">
                <a:solidFill>
                  <a:schemeClr val="tx1"/>
                </a:solidFill>
              </a:rPr>
              <a:t>Docteur </a:t>
            </a:r>
            <a:r>
              <a:rPr lang="fr-FR" b="1" dirty="0" smtClean="0">
                <a:solidFill>
                  <a:schemeClr val="tx1"/>
                </a:solidFill>
              </a:rPr>
              <a:t>A.FEROUI</a:t>
            </a:r>
          </a:p>
          <a:p>
            <a:endParaRPr lang="fr-FR" b="1" dirty="0" smtClean="0">
              <a:solidFill>
                <a:schemeClr val="tx1"/>
              </a:solidFill>
            </a:endParaRPr>
          </a:p>
          <a:p>
            <a:r>
              <a:rPr lang="fr-FR" b="1" dirty="0" smtClean="0">
                <a:solidFill>
                  <a:schemeClr val="tx1"/>
                </a:solidFill>
              </a:rPr>
              <a:t>«</a:t>
            </a:r>
            <a:r>
              <a:rPr lang="fr-FR" dirty="0" smtClean="0">
                <a:solidFill>
                  <a:schemeClr val="tx1"/>
                </a:solidFill>
              </a:rPr>
              <a:t> Celui à qui vous dites votre secret devient maître de votre Liberté </a:t>
            </a:r>
            <a:r>
              <a:rPr lang="fr-FR" b="1" dirty="0" smtClean="0">
                <a:solidFill>
                  <a:schemeClr val="tx1"/>
                </a:solidFill>
              </a:rPr>
              <a:t>»</a:t>
            </a:r>
          </a:p>
          <a:p>
            <a:endParaRPr lang="fr-FR"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réquisition.</a:t>
            </a:r>
          </a:p>
          <a:p>
            <a:r>
              <a:rPr lang="fr-FR" dirty="0" smtClean="0"/>
              <a:t>La perquisition.</a:t>
            </a:r>
          </a:p>
          <a:p>
            <a:r>
              <a:rPr lang="fr-FR" dirty="0" smtClean="0"/>
              <a:t>Grossesse et interruption thérapeutique.</a:t>
            </a:r>
          </a:p>
          <a:p>
            <a:r>
              <a:rPr lang="fr-FR" dirty="0" smtClean="0"/>
              <a:t>Certificat d’internement.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SM et la loi</a:t>
            </a:r>
            <a:endParaRPr lang="fr-FR" b="1" dirty="0"/>
          </a:p>
        </p:txBody>
      </p:sp>
      <p:sp>
        <p:nvSpPr>
          <p:cNvPr id="3" name="Espace réservé du contenu 2"/>
          <p:cNvSpPr>
            <a:spLocks noGrp="1"/>
          </p:cNvSpPr>
          <p:nvPr>
            <p:ph idx="1"/>
          </p:nvPr>
        </p:nvSpPr>
        <p:spPr/>
        <p:txBody>
          <a:bodyPr/>
          <a:lstStyle/>
          <a:p>
            <a:r>
              <a:rPr lang="fr-FR" b="1" dirty="0" smtClean="0"/>
              <a:t>Le Code Pénal </a:t>
            </a:r>
            <a:r>
              <a:rPr lang="fr-FR" dirty="0" smtClean="0"/>
              <a:t>: article 301</a:t>
            </a:r>
          </a:p>
          <a:p>
            <a:r>
              <a:rPr lang="fr-FR" b="1" dirty="0" smtClean="0"/>
              <a:t>Le Code de la Santé </a:t>
            </a:r>
            <a:r>
              <a:rPr lang="fr-FR" dirty="0" smtClean="0"/>
              <a:t>: article 206</a:t>
            </a:r>
          </a:p>
          <a:p>
            <a:r>
              <a:rPr lang="fr-FR" b="1" dirty="0" smtClean="0"/>
              <a:t>Le Code de Déontologie</a:t>
            </a:r>
            <a:r>
              <a:rPr lang="fr-FR" dirty="0" smtClean="0"/>
              <a:t> : articles 36, 37 et 41</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a:t>
            </a:r>
            <a:endParaRPr lang="fr-FR" b="1" dirty="0"/>
          </a:p>
        </p:txBody>
      </p:sp>
      <p:sp>
        <p:nvSpPr>
          <p:cNvPr id="3" name="Espace réservé du contenu 2"/>
          <p:cNvSpPr>
            <a:spLocks noGrp="1"/>
          </p:cNvSpPr>
          <p:nvPr>
            <p:ph idx="1"/>
          </p:nvPr>
        </p:nvSpPr>
        <p:spPr/>
        <p:txBody>
          <a:bodyPr>
            <a:normAutofit/>
          </a:bodyPr>
          <a:lstStyle/>
          <a:p>
            <a:r>
              <a:rPr lang="fr-FR" dirty="0" smtClean="0"/>
              <a:t>Il n’y pas de médecine sans secret</a:t>
            </a:r>
          </a:p>
          <a:p>
            <a:r>
              <a:rPr lang="fr-FR" dirty="0" smtClean="0"/>
              <a:t>Le médecin est amené à connaitre la vie d’un individu, l’intimité d’un couple ou d’une famille, ne peut pourtant être autorisé à dévoilé ces secrets sans que soient violés les droits les plus élémentaires de la personne humaine.</a:t>
            </a:r>
          </a:p>
          <a:p>
            <a:r>
              <a:rPr lang="fr-FR" dirty="0" smtClean="0"/>
              <a:t>Le Secret Médical reste absolu et obligatoire.</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Définition du secret</a:t>
            </a:r>
            <a:endParaRPr lang="fr-FR" b="1" dirty="0"/>
          </a:p>
        </p:txBody>
      </p:sp>
      <p:sp>
        <p:nvSpPr>
          <p:cNvPr id="3" name="Espace réservé du contenu 2"/>
          <p:cNvSpPr>
            <a:spLocks noGrp="1"/>
          </p:cNvSpPr>
          <p:nvPr>
            <p:ph idx="1"/>
          </p:nvPr>
        </p:nvSpPr>
        <p:spPr/>
        <p:txBody>
          <a:bodyPr/>
          <a:lstStyle/>
          <a:p>
            <a:endParaRPr lang="fr-FR" dirty="0"/>
          </a:p>
          <a:p>
            <a:pPr>
              <a:buNone/>
            </a:pPr>
            <a:r>
              <a:rPr lang="fr-FR" b="1" dirty="0"/>
              <a:t> </a:t>
            </a:r>
            <a:r>
              <a:rPr lang="fr-FR" b="1" dirty="0" smtClean="0"/>
              <a:t> </a:t>
            </a:r>
            <a:r>
              <a:rPr lang="fr-FR" dirty="0" smtClean="0"/>
              <a:t> </a:t>
            </a:r>
            <a:r>
              <a:rPr lang="fr-FR" dirty="0"/>
              <a:t>C</a:t>
            </a:r>
            <a:r>
              <a:rPr lang="fr-FR" dirty="0" smtClean="0"/>
              <a:t>’est ce qui doit être caché, ce qu’il ne faut pas dire. C’est aussi le silence sur une chose confiée.</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Secret professionnel</a:t>
            </a:r>
            <a:endParaRPr lang="fr-FR" b="1" dirty="0"/>
          </a:p>
        </p:txBody>
      </p:sp>
      <p:sp>
        <p:nvSpPr>
          <p:cNvPr id="3" name="Espace réservé du contenu 2"/>
          <p:cNvSpPr>
            <a:spLocks noGrp="1"/>
          </p:cNvSpPr>
          <p:nvPr>
            <p:ph idx="1"/>
          </p:nvPr>
        </p:nvSpPr>
        <p:spPr/>
        <p:txBody>
          <a:bodyPr/>
          <a:lstStyle/>
          <a:p>
            <a:pPr>
              <a:buNone/>
            </a:pPr>
            <a:r>
              <a:rPr lang="fr-FR" dirty="0" smtClean="0"/>
              <a:t> C’est l’interdiction légale de divulguer un secret dont on a eu connaissance dans l’exercice de ses fonctions.</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Secret Médical</a:t>
            </a:r>
            <a:endParaRPr lang="fr-FR" b="1" dirty="0"/>
          </a:p>
        </p:txBody>
      </p:sp>
      <p:sp>
        <p:nvSpPr>
          <p:cNvPr id="3" name="Espace réservé du contenu 2"/>
          <p:cNvSpPr>
            <a:spLocks noGrp="1"/>
          </p:cNvSpPr>
          <p:nvPr>
            <p:ph idx="1"/>
          </p:nvPr>
        </p:nvSpPr>
        <p:spPr/>
        <p:txBody>
          <a:bodyPr/>
          <a:lstStyle/>
          <a:p>
            <a:pPr>
              <a:buNone/>
            </a:pPr>
            <a:r>
              <a:rPr lang="fr-FR" dirty="0"/>
              <a:t>C</a:t>
            </a:r>
            <a:r>
              <a:rPr lang="fr-FR" dirty="0" smtClean="0"/>
              <a:t>’est une obligation destinée à sauvegarder la santé des individus qui peuvent se confier à un médecin sans que leur maladie soit dévoilée à un tiers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Fondement du secret médical</a:t>
            </a:r>
            <a:endParaRPr lang="fr-FR" b="1" dirty="0"/>
          </a:p>
        </p:txBody>
      </p:sp>
      <p:sp>
        <p:nvSpPr>
          <p:cNvPr id="3" name="Espace réservé du contenu 2"/>
          <p:cNvSpPr>
            <a:spLocks noGrp="1"/>
          </p:cNvSpPr>
          <p:nvPr>
            <p:ph idx="1"/>
          </p:nvPr>
        </p:nvSpPr>
        <p:spPr/>
        <p:txBody>
          <a:bodyPr/>
          <a:lstStyle/>
          <a:p>
            <a:r>
              <a:rPr lang="fr-FR" dirty="0" smtClean="0"/>
              <a:t>Dès la plus haute antiquité, les médecins ont considéré de leur devoir de garder un silence absolu non seulement sur les confidences reçues mais encore sur tout ce qu’ils auraient pu voir ou entendre dans l’exercice de leur profession</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L’article  du Code Pénal Algérien (CPA) reproduit à quelques expressions près le Serment d’Hippocrate qui a été conçu et rédigé vers  avant J.C.</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But du Secret Médical</a:t>
            </a:r>
            <a:endParaRPr lang="fr-FR" b="1" dirty="0"/>
          </a:p>
        </p:txBody>
      </p:sp>
      <p:sp>
        <p:nvSpPr>
          <p:cNvPr id="3" name="Espace réservé du contenu 2"/>
          <p:cNvSpPr>
            <a:spLocks noGrp="1"/>
          </p:cNvSpPr>
          <p:nvPr>
            <p:ph idx="1"/>
          </p:nvPr>
        </p:nvSpPr>
        <p:spPr/>
        <p:txBody>
          <a:bodyPr/>
          <a:lstStyle/>
          <a:p>
            <a:r>
              <a:rPr lang="fr-FR" dirty="0" smtClean="0"/>
              <a:t>C’est de protéger le malade et de respecter sa volonté.</a:t>
            </a:r>
          </a:p>
          <a:p>
            <a:r>
              <a:rPr lang="fr-FR" dirty="0" smtClean="0"/>
              <a:t>Il s’agit d’un droit du malade et d’un devoir du médecin.</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Contenu et limites du SM</a:t>
            </a:r>
            <a:endParaRPr lang="fr-FR" b="1" dirty="0"/>
          </a:p>
        </p:txBody>
      </p:sp>
      <p:sp>
        <p:nvSpPr>
          <p:cNvPr id="3" name="Espace réservé du contenu 2"/>
          <p:cNvSpPr>
            <a:spLocks noGrp="1"/>
          </p:cNvSpPr>
          <p:nvPr>
            <p:ph idx="1"/>
          </p:nvPr>
        </p:nvSpPr>
        <p:spPr/>
        <p:txBody>
          <a:bodyPr/>
          <a:lstStyle/>
          <a:p>
            <a:r>
              <a:rPr lang="fr-FR" dirty="0" smtClean="0"/>
              <a:t>Le Secret Médical couvre tout ce que le médecin a vu, a entendu, a compris ou lui a été confié dans l’exercice de ses fonctions.</a:t>
            </a:r>
          </a:p>
          <a:p>
            <a:r>
              <a:rPr lang="fr-FR" dirty="0"/>
              <a:t> </a:t>
            </a:r>
            <a:r>
              <a:rPr lang="fr-FR" dirty="0" smtClean="0"/>
              <a:t>Il est gardé même après la mort.</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Cas d’obligation de révélation</a:t>
            </a:r>
            <a:br>
              <a:rPr lang="fr-FR" b="1" dirty="0" smtClean="0"/>
            </a:br>
            <a:r>
              <a:rPr lang="fr-FR" b="1" dirty="0" smtClean="0"/>
              <a:t>(dérogations de violation du SM)</a:t>
            </a:r>
            <a:endParaRPr lang="fr-FR" b="1" dirty="0"/>
          </a:p>
        </p:txBody>
      </p:sp>
      <p:sp>
        <p:nvSpPr>
          <p:cNvPr id="3" name="Espace réservé du contenu 2"/>
          <p:cNvSpPr>
            <a:spLocks noGrp="1"/>
          </p:cNvSpPr>
          <p:nvPr>
            <p:ph idx="1"/>
          </p:nvPr>
        </p:nvSpPr>
        <p:spPr/>
        <p:txBody>
          <a:bodyPr>
            <a:normAutofit/>
          </a:bodyPr>
          <a:lstStyle/>
          <a:p>
            <a:r>
              <a:rPr lang="fr-FR" dirty="0" smtClean="0"/>
              <a:t>Lutte contre les maladies transmissibles : art. 54 de la loi de 16-02-1985.</a:t>
            </a:r>
          </a:p>
          <a:p>
            <a:r>
              <a:rPr lang="fr-FR" dirty="0" smtClean="0"/>
              <a:t>Déclaration des maladies professionnelles.</a:t>
            </a:r>
          </a:p>
          <a:p>
            <a:r>
              <a:rPr lang="fr-FR" dirty="0" smtClean="0"/>
              <a:t>Lutte contre les fléaux sociaux : art.61</a:t>
            </a:r>
          </a:p>
          <a:p>
            <a:r>
              <a:rPr lang="fr-FR" dirty="0" smtClean="0"/>
              <a:t>Contrôle sanitaire aux frontières : art.56</a:t>
            </a:r>
          </a:p>
          <a:p>
            <a:r>
              <a:rPr lang="fr-FR" dirty="0" smtClean="0"/>
              <a:t>Déclaration des naissances.</a:t>
            </a:r>
          </a:p>
          <a:p>
            <a:r>
              <a:rPr lang="fr-FR" dirty="0" smtClean="0"/>
              <a:t>Certificat prénuptial.</a:t>
            </a:r>
          </a:p>
          <a:p>
            <a:r>
              <a:rPr lang="fr-FR" dirty="0" smtClean="0"/>
              <a:t>Certificat de décès.</a:t>
            </a:r>
          </a:p>
          <a:p>
            <a:endParaRPr lang="fr-FR" dirty="0"/>
          </a:p>
          <a:p>
            <a:pPr>
              <a:buNone/>
            </a:pPr>
            <a:endParaRPr lang="fr-FR" dirty="0" smtClean="0"/>
          </a:p>
          <a:p>
            <a:endParaRPr lang="fr-FR"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177</TotalTime>
  <Words>385</Words>
  <Application>Microsoft Office PowerPoint</Application>
  <PresentationFormat>Affichage à l'écran (4:3)</PresentationFormat>
  <Paragraphs>41</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Le Secret Médical</vt:lpstr>
      <vt:lpstr>Définition du secret</vt:lpstr>
      <vt:lpstr>Le Secret professionnel</vt:lpstr>
      <vt:lpstr>Le Secret Médical</vt:lpstr>
      <vt:lpstr>Fondement du secret médical</vt:lpstr>
      <vt:lpstr>Diapositive 6</vt:lpstr>
      <vt:lpstr>But du Secret Médical</vt:lpstr>
      <vt:lpstr>Contenu et limites du SM</vt:lpstr>
      <vt:lpstr>Cas d’obligation de révélation (dérogations de violation du SM)</vt:lpstr>
      <vt:lpstr>Diapositive 10</vt:lpstr>
      <vt:lpstr>Le SM et la loi</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Secret Médical</dc:title>
  <dc:creator>insol</dc:creator>
  <cp:lastModifiedBy>insol</cp:lastModifiedBy>
  <cp:revision>27</cp:revision>
  <dcterms:created xsi:type="dcterms:W3CDTF">2016-10-09T08:27:41Z</dcterms:created>
  <dcterms:modified xsi:type="dcterms:W3CDTF">2016-10-09T11:25:00Z</dcterms:modified>
</cp:coreProperties>
</file>