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348" r:id="rId4"/>
    <p:sldId id="308" r:id="rId5"/>
    <p:sldId id="350" r:id="rId6"/>
    <p:sldId id="357" r:id="rId7"/>
    <p:sldId id="349" r:id="rId8"/>
    <p:sldId id="332" r:id="rId9"/>
    <p:sldId id="333" r:id="rId10"/>
    <p:sldId id="351" r:id="rId11"/>
    <p:sldId id="352" r:id="rId12"/>
    <p:sldId id="353" r:id="rId13"/>
    <p:sldId id="354" r:id="rId14"/>
    <p:sldId id="355" r:id="rId15"/>
    <p:sldId id="35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1B1B"/>
    <a:srgbClr val="9D2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536" y="78"/>
      </p:cViewPr>
      <p:guideLst>
        <p:guide orient="horz" pos="2160"/>
        <p:guide pos="2880"/>
      </p:guideLst>
    </p:cSldViewPr>
  </p:slideViewPr>
  <p:outlineViewPr>
    <p:cViewPr>
      <p:scale>
        <a:sx n="33" d="100"/>
        <a:sy n="33" d="100"/>
      </p:scale>
      <p:origin x="48" y="125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12271D-AE00-4F26-ACC1-CE841D8898C9}" type="datetimeFigureOut">
              <a:rPr lang="fr-FR" smtClean="0"/>
              <a:pPr/>
              <a:t>26/11/2018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3E7413D-8C16-49C2-99F8-41069B40F062}"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2271D-AE00-4F26-ACC1-CE841D8898C9}" type="datetimeFigureOut">
              <a:rPr lang="fr-FR" smtClean="0"/>
              <a:pPr/>
              <a:t>26/11/2018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7413D-8C16-49C2-99F8-41069B40F062}"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Sous-titre 2"/>
          <p:cNvSpPr>
            <a:spLocks noGrp="1"/>
          </p:cNvSpPr>
          <p:nvPr>
            <p:ph type="subTitle" idx="1"/>
          </p:nvPr>
        </p:nvSpPr>
        <p:spPr>
          <a:xfrm>
            <a:off x="0" y="2357430"/>
            <a:ext cx="9144000" cy="3786214"/>
          </a:xfrm>
        </p:spPr>
        <p:txBody>
          <a:bodyPr>
            <a:normAutofit/>
          </a:bodyPr>
          <a:lstStyle/>
          <a:p>
            <a:r>
              <a:rPr lang="fr-FR" sz="4400" b="1" i="1" dirty="0" smtClean="0">
                <a:solidFill>
                  <a:srgbClr val="C00000"/>
                </a:solidFill>
                <a:effectLst>
                  <a:outerShdw blurRad="38100" dist="38100" dir="2700000" algn="tl">
                    <a:srgbClr val="000000">
                      <a:alpha val="43137"/>
                    </a:srgbClr>
                  </a:outerShdw>
                </a:effectLst>
                <a:latin typeface="+mj-lt"/>
                <a:cs typeface="Times New Roman" pitchFamily="18" charset="0"/>
              </a:rPr>
              <a:t>LE SECRET MEDICAL</a:t>
            </a:r>
            <a:endParaRPr lang="fr-FR" sz="3600" b="1" i="1" dirty="0" smtClean="0">
              <a:solidFill>
                <a:srgbClr val="C00000"/>
              </a:solidFill>
              <a:effectLst>
                <a:outerShdw blurRad="38100" dist="38100" dir="2700000" algn="tl">
                  <a:srgbClr val="000000">
                    <a:alpha val="43137"/>
                  </a:srgbClr>
                </a:outerShdw>
              </a:effectLst>
              <a:latin typeface="+mj-lt"/>
              <a:cs typeface="Times New Roman" pitchFamily="18" charset="0"/>
            </a:endParaRPr>
          </a:p>
          <a:p>
            <a:endParaRPr lang="fr-FR" sz="2400" dirty="0" smtClean="0">
              <a:solidFill>
                <a:srgbClr val="9D270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1785926"/>
            <a:ext cx="7772400" cy="2643206"/>
          </a:xfrm>
        </p:spPr>
        <p:txBody>
          <a:bodyPr>
            <a:normAutofit/>
          </a:bodyPr>
          <a:lstStyle/>
          <a:p>
            <a:r>
              <a:rPr lang="fr-FR" b="1" dirty="0" smtClean="0">
                <a:solidFill>
                  <a:srgbClr val="C00000"/>
                </a:solidFill>
                <a:effectLst>
                  <a:outerShdw blurRad="38100" dist="38100" dir="2700000" algn="tl">
                    <a:srgbClr val="000000">
                      <a:alpha val="43137"/>
                    </a:srgbClr>
                  </a:outerShdw>
                </a:effectLst>
              </a:rPr>
              <a:t>DEROGATIONS  LEGALES </a:t>
            </a:r>
            <a:endParaRPr lang="fr-FR"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Dérogations  relatives</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2285992"/>
            <a:ext cx="8786842" cy="3357586"/>
          </a:xfrm>
        </p:spPr>
        <p:txBody>
          <a:bodyPr>
            <a:noAutofit/>
          </a:bodyPr>
          <a:lstStyle/>
          <a:p>
            <a:pPr algn="l">
              <a:buFont typeface="Arial" pitchFamily="34" charset="0"/>
              <a:buChar char="•"/>
            </a:pPr>
            <a:r>
              <a:rPr lang="fr-CA" sz="2800" dirty="0" smtClean="0">
                <a:solidFill>
                  <a:schemeClr val="tx1"/>
                </a:solidFill>
              </a:rPr>
              <a:t> Dénonciation des avortements </a:t>
            </a:r>
            <a:r>
              <a:rPr lang="fr-CA" sz="2800" dirty="0" smtClean="0">
                <a:solidFill>
                  <a:schemeClr val="tx1"/>
                </a:solidFill>
              </a:rPr>
              <a:t>criminels</a:t>
            </a:r>
            <a:endParaRPr lang="fr-CA" sz="2800" dirty="0" smtClean="0">
              <a:solidFill>
                <a:schemeClr val="tx1"/>
              </a:solidFill>
            </a:endParaRPr>
          </a:p>
          <a:p>
            <a:pPr algn="l"/>
            <a:endParaRPr lang="fr-CA" sz="2800" dirty="0" smtClean="0">
              <a:solidFill>
                <a:schemeClr val="tx1"/>
              </a:solidFill>
            </a:endParaRPr>
          </a:p>
          <a:p>
            <a:pPr algn="l">
              <a:buFont typeface="Arial" pitchFamily="34" charset="0"/>
              <a:buChar char="•"/>
            </a:pPr>
            <a:r>
              <a:rPr lang="fr-CA" sz="2800" dirty="0" smtClean="0">
                <a:solidFill>
                  <a:schemeClr val="tx1"/>
                </a:solidFill>
              </a:rPr>
              <a:t> Signalement des </a:t>
            </a:r>
            <a:r>
              <a:rPr lang="fr-CA" sz="2800" dirty="0" smtClean="0">
                <a:solidFill>
                  <a:schemeClr val="tx1"/>
                </a:solidFill>
              </a:rPr>
              <a:t>toxicomanes</a:t>
            </a:r>
            <a:endParaRPr lang="fr-CA" sz="2800" dirty="0" smtClean="0">
              <a:solidFill>
                <a:schemeClr val="tx1"/>
              </a:solidFill>
            </a:endParaRP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Dérogations  absolues</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1643050"/>
            <a:ext cx="8786842" cy="4929222"/>
          </a:xfrm>
        </p:spPr>
        <p:txBody>
          <a:bodyPr>
            <a:noAutofit/>
          </a:bodyPr>
          <a:lstStyle/>
          <a:p>
            <a:pPr algn="l">
              <a:buFont typeface="Arial" pitchFamily="34" charset="0"/>
              <a:buChar char="•"/>
            </a:pPr>
            <a:r>
              <a:rPr lang="fr-CA" sz="2800" dirty="0" smtClean="0">
                <a:solidFill>
                  <a:schemeClr val="tx1"/>
                </a:solidFill>
              </a:rPr>
              <a:t> Dénonciation des sévices sur enfants ou incapables </a:t>
            </a:r>
            <a:r>
              <a:rPr lang="fr-CA" sz="2800" dirty="0" smtClean="0">
                <a:solidFill>
                  <a:schemeClr val="tx1"/>
                </a:solidFill>
              </a:rPr>
              <a:t>majeurs</a:t>
            </a:r>
            <a:endParaRPr lang="fr-CA" sz="2800" dirty="0" smtClean="0">
              <a:solidFill>
                <a:schemeClr val="tx1"/>
              </a:solidFill>
            </a:endParaRPr>
          </a:p>
          <a:p>
            <a:pPr algn="l">
              <a:buFont typeface="Arial" pitchFamily="34" charset="0"/>
              <a:buChar char="•"/>
            </a:pPr>
            <a:endParaRPr lang="fr-CA" sz="2800" dirty="0" smtClean="0">
              <a:solidFill>
                <a:schemeClr val="tx1"/>
              </a:solidFill>
            </a:endParaRPr>
          </a:p>
          <a:p>
            <a:pPr algn="l">
              <a:buFont typeface="Arial" pitchFamily="34" charset="0"/>
              <a:buChar char="•"/>
            </a:pPr>
            <a:r>
              <a:rPr lang="fr-CA" sz="2800" dirty="0" smtClean="0">
                <a:solidFill>
                  <a:schemeClr val="tx1"/>
                </a:solidFill>
              </a:rPr>
              <a:t> Signalement des mauvais traitements à l’autorité judiciaire des personnes privées de </a:t>
            </a:r>
            <a:r>
              <a:rPr lang="fr-CA" sz="2800" dirty="0" smtClean="0">
                <a:solidFill>
                  <a:schemeClr val="tx1"/>
                </a:solidFill>
              </a:rPr>
              <a:t>liberté</a:t>
            </a:r>
            <a:endParaRPr lang="fr-CA" sz="2800" dirty="0" smtClean="0">
              <a:solidFill>
                <a:schemeClr val="tx1"/>
              </a:solidFill>
            </a:endParaRPr>
          </a:p>
          <a:p>
            <a:pPr algn="l">
              <a:buFont typeface="Arial" pitchFamily="34" charset="0"/>
              <a:buChar char="•"/>
            </a:pPr>
            <a:endParaRPr lang="fr-CA" sz="2800" dirty="0" smtClean="0">
              <a:solidFill>
                <a:schemeClr val="tx1"/>
              </a:solidFill>
            </a:endParaRPr>
          </a:p>
          <a:p>
            <a:pPr algn="l">
              <a:buFont typeface="Arial" pitchFamily="34" charset="0"/>
              <a:buChar char="•"/>
            </a:pPr>
            <a:r>
              <a:rPr lang="fr-CA" sz="2800" dirty="0" smtClean="0">
                <a:solidFill>
                  <a:schemeClr val="tx1"/>
                </a:solidFill>
              </a:rPr>
              <a:t> Déclaration de </a:t>
            </a:r>
            <a:r>
              <a:rPr lang="fr-CA" sz="2800" dirty="0" smtClean="0">
                <a:solidFill>
                  <a:schemeClr val="tx1"/>
                </a:solidFill>
              </a:rPr>
              <a:t>naissances</a:t>
            </a:r>
            <a:endParaRPr lang="fr-CA" sz="2800" dirty="0" smtClean="0">
              <a:solidFill>
                <a:schemeClr val="tx1"/>
              </a:solidFill>
            </a:endParaRPr>
          </a:p>
          <a:p>
            <a:pPr algn="l">
              <a:buFont typeface="Arial" pitchFamily="34" charset="0"/>
              <a:buChar char="•"/>
            </a:pPr>
            <a:endParaRPr lang="fr-CA" sz="2800" dirty="0" smtClean="0">
              <a:solidFill>
                <a:schemeClr val="tx1"/>
              </a:solidFill>
            </a:endParaRPr>
          </a:p>
          <a:p>
            <a:pPr algn="l">
              <a:buFont typeface="Arial" pitchFamily="34" charset="0"/>
              <a:buChar char="•"/>
            </a:pPr>
            <a:r>
              <a:rPr lang="fr-CA" sz="2800" dirty="0" smtClean="0">
                <a:solidFill>
                  <a:schemeClr val="tx1"/>
                </a:solidFill>
              </a:rPr>
              <a:t> Déclaration de </a:t>
            </a:r>
            <a:r>
              <a:rPr lang="fr-CA" sz="2800" dirty="0" smtClean="0">
                <a:solidFill>
                  <a:schemeClr val="tx1"/>
                </a:solidFill>
              </a:rPr>
              <a:t>décès</a:t>
            </a:r>
            <a:endParaRPr lang="fr-CA" sz="2800" dirty="0" smtClean="0">
              <a:solidFill>
                <a:schemeClr val="tx1"/>
              </a:solidFill>
            </a:endParaRPr>
          </a:p>
          <a:p>
            <a:pPr algn="l"/>
            <a:r>
              <a:rPr lang="fr-CA" sz="2800" dirty="0" smtClean="0">
                <a:solidFill>
                  <a:schemeClr val="tx1"/>
                </a:solidFill>
              </a:rPr>
              <a:t> </a:t>
            </a: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Dérogations  absolues</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42844" y="1928802"/>
            <a:ext cx="8786842" cy="4429156"/>
          </a:xfrm>
        </p:spPr>
        <p:txBody>
          <a:bodyPr>
            <a:noAutofit/>
          </a:bodyPr>
          <a:lstStyle/>
          <a:p>
            <a:pPr algn="l">
              <a:buFont typeface="Arial" pitchFamily="34" charset="0"/>
              <a:buChar char="•"/>
            </a:pPr>
            <a:r>
              <a:rPr lang="fr-CA" sz="2800" dirty="0" smtClean="0">
                <a:solidFill>
                  <a:schemeClr val="tx1"/>
                </a:solidFill>
              </a:rPr>
              <a:t> Déclaration de maladies contagieuses à déclaration obligatoire </a:t>
            </a:r>
            <a:endParaRPr lang="fr-CA" sz="2800" dirty="0">
              <a:solidFill>
                <a:schemeClr val="tx1"/>
              </a:solidFill>
            </a:endParaRPr>
          </a:p>
          <a:p>
            <a:pPr algn="l">
              <a:buFont typeface="Arial" pitchFamily="34" charset="0"/>
              <a:buChar char="•"/>
            </a:pPr>
            <a:r>
              <a:rPr lang="fr-CA" sz="2800" dirty="0" smtClean="0">
                <a:solidFill>
                  <a:schemeClr val="tx1"/>
                </a:solidFill>
              </a:rPr>
              <a:t>déclaration des femme enceinte</a:t>
            </a:r>
            <a:endParaRPr lang="fr-CA" sz="2800" dirty="0" smtClean="0">
              <a:solidFill>
                <a:schemeClr val="tx1"/>
              </a:solidFill>
            </a:endParaRPr>
          </a:p>
          <a:p>
            <a:pPr algn="l">
              <a:buFont typeface="Arial" pitchFamily="34" charset="0"/>
              <a:buChar char="•"/>
            </a:pPr>
            <a:r>
              <a:rPr lang="fr-CA" sz="2800" dirty="0" smtClean="0">
                <a:solidFill>
                  <a:schemeClr val="tx1"/>
                </a:solidFill>
              </a:rPr>
              <a:t> Informer l’autorité judiciaire sur le déroulement et les résultats d’une cure de désintoxication </a:t>
            </a:r>
          </a:p>
          <a:p>
            <a:pPr algn="l">
              <a:buFont typeface="Arial" pitchFamily="34" charset="0"/>
              <a:buChar char="•"/>
            </a:pPr>
            <a:r>
              <a:rPr lang="fr-CA" sz="2800" dirty="0" smtClean="0">
                <a:solidFill>
                  <a:schemeClr val="tx1"/>
                </a:solidFill>
              </a:rPr>
              <a:t> La déclaration des accidents de travail et des maladies professionnelles.</a:t>
            </a:r>
          </a:p>
          <a:p>
            <a:pPr algn="l">
              <a:buFont typeface="Arial" pitchFamily="34" charset="0"/>
              <a:buChar char="•"/>
            </a:pPr>
            <a:r>
              <a:rPr lang="fr-CA" sz="2800" dirty="0" smtClean="0">
                <a:solidFill>
                  <a:schemeClr val="tx1"/>
                </a:solidFill>
              </a:rPr>
              <a:t>Demande d’examen psychiatrique d’office ou </a:t>
            </a:r>
            <a:r>
              <a:rPr lang="fr-CA" sz="2800" dirty="0" smtClean="0">
                <a:solidFill>
                  <a:schemeClr val="tx1"/>
                </a:solidFill>
              </a:rPr>
              <a:t>d’internement.</a:t>
            </a:r>
            <a:endParaRPr lang="fr-CA" sz="2800" dirty="0" smtClean="0">
              <a:solidFill>
                <a:schemeClr val="tx1"/>
              </a:solidFill>
            </a:endParaRPr>
          </a:p>
          <a:p>
            <a:pPr algn="l">
              <a:buFont typeface="Arial" pitchFamily="34" charset="0"/>
              <a:buChar char="•"/>
            </a:pPr>
            <a:endParaRPr lang="fr-CA" sz="2800" dirty="0" smtClean="0">
              <a:solidFill>
                <a:schemeClr val="tx1"/>
              </a:solidFill>
            </a:endParaRPr>
          </a:p>
          <a:p>
            <a:pPr algn="l">
              <a:buFont typeface="Arial" pitchFamily="34" charset="0"/>
              <a:buChar char="•"/>
            </a:pPr>
            <a:endParaRPr lang="fr-CA" sz="2800" dirty="0" smtClean="0">
              <a:solidFill>
                <a:schemeClr val="tx1"/>
              </a:solidFill>
            </a:endParaRPr>
          </a:p>
          <a:p>
            <a:pPr algn="l"/>
            <a:r>
              <a:rPr lang="fr-CA" sz="2800" dirty="0" smtClean="0">
                <a:solidFill>
                  <a:schemeClr val="tx1"/>
                </a:solidFill>
              </a:rPr>
              <a:t> </a:t>
            </a: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Cas particuliers</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42844" y="1928802"/>
            <a:ext cx="8786842" cy="4429156"/>
          </a:xfrm>
        </p:spPr>
        <p:txBody>
          <a:bodyPr>
            <a:noAutofit/>
          </a:bodyPr>
          <a:lstStyle/>
          <a:p>
            <a:pPr algn="l">
              <a:buFont typeface="Arial" pitchFamily="34" charset="0"/>
              <a:buChar char="•"/>
            </a:pPr>
            <a:r>
              <a:rPr lang="fr-CA" sz="2800" dirty="0" smtClean="0">
                <a:solidFill>
                  <a:schemeClr val="tx1"/>
                </a:solidFill>
              </a:rPr>
              <a:t> Le médecin témoin, médecin requis ou expert </a:t>
            </a:r>
            <a:r>
              <a:rPr lang="fr-CA" sz="2800" dirty="0" smtClean="0">
                <a:solidFill>
                  <a:schemeClr val="tx1"/>
                </a:solidFill>
              </a:rPr>
              <a:t>le </a:t>
            </a:r>
            <a:r>
              <a:rPr lang="fr-CA" sz="2800" dirty="0" smtClean="0">
                <a:solidFill>
                  <a:schemeClr val="tx1"/>
                </a:solidFill>
              </a:rPr>
              <a:t>médecin inculpé. </a:t>
            </a:r>
          </a:p>
          <a:p>
            <a:pPr algn="l">
              <a:buFont typeface="Arial" pitchFamily="34" charset="0"/>
              <a:buChar char="•"/>
            </a:pPr>
            <a:r>
              <a:rPr lang="fr-CA" sz="2800" dirty="0" smtClean="0">
                <a:solidFill>
                  <a:schemeClr val="tx1"/>
                </a:solidFill>
              </a:rPr>
              <a:t> Le secret partagé : équipe médical, médecin traitant et médecin conseil,..</a:t>
            </a:r>
          </a:p>
          <a:p>
            <a:pPr algn="l">
              <a:buFont typeface="Arial" pitchFamily="34" charset="0"/>
              <a:buChar char="•"/>
            </a:pPr>
            <a:r>
              <a:rPr lang="fr-CA" sz="2800" dirty="0" smtClean="0">
                <a:solidFill>
                  <a:schemeClr val="tx1"/>
                </a:solidFill>
              </a:rPr>
              <a:t> Secret médical et droit à l’information du malade </a:t>
            </a:r>
            <a:r>
              <a:rPr lang="fr-CA" sz="2800" dirty="0" smtClean="0">
                <a:solidFill>
                  <a:schemeClr val="tx1"/>
                </a:solidFill>
              </a:rPr>
              <a:t>Secret </a:t>
            </a:r>
            <a:r>
              <a:rPr lang="fr-CA" sz="2800" dirty="0" smtClean="0">
                <a:solidFill>
                  <a:schemeClr val="tx1"/>
                </a:solidFill>
              </a:rPr>
              <a:t>médical et certificat prénuptial.</a:t>
            </a:r>
          </a:p>
          <a:p>
            <a:pPr algn="l">
              <a:buFont typeface="Arial" pitchFamily="34" charset="0"/>
              <a:buChar char="•"/>
            </a:pPr>
            <a:r>
              <a:rPr lang="fr-CA" sz="2800" dirty="0" smtClean="0">
                <a:solidFill>
                  <a:schemeClr val="tx1"/>
                </a:solidFill>
              </a:rPr>
              <a:t> Secret médical et décès du </a:t>
            </a:r>
            <a:r>
              <a:rPr lang="fr-CA" sz="2800" dirty="0" smtClean="0">
                <a:solidFill>
                  <a:schemeClr val="tx1"/>
                </a:solidFill>
              </a:rPr>
              <a:t>malade</a:t>
            </a:r>
            <a:endParaRPr lang="fr-CA" sz="2800" dirty="0" smtClean="0">
              <a:solidFill>
                <a:schemeClr val="tx1"/>
              </a:solidFill>
            </a:endParaRPr>
          </a:p>
          <a:p>
            <a:pPr algn="l"/>
            <a:r>
              <a:rPr lang="fr-CA" sz="2800" dirty="0" smtClean="0">
                <a:solidFill>
                  <a:schemeClr val="tx1"/>
                </a:solidFill>
              </a:rPr>
              <a:t> </a:t>
            </a: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CONCLUSION</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42844" y="1928802"/>
            <a:ext cx="8786842" cy="4429156"/>
          </a:xfrm>
        </p:spPr>
        <p:txBody>
          <a:bodyPr>
            <a:noAutofit/>
          </a:bodyPr>
          <a:lstStyle/>
          <a:p>
            <a:pPr algn="l"/>
            <a:endParaRPr lang="fr-CA" sz="2800" dirty="0" smtClean="0">
              <a:solidFill>
                <a:schemeClr val="tx1"/>
              </a:solidFill>
            </a:endParaRPr>
          </a:p>
          <a:p>
            <a:pPr algn="l"/>
            <a:r>
              <a:rPr lang="fr-CA" sz="2800" dirty="0" smtClean="0">
                <a:solidFill>
                  <a:schemeClr val="tx1"/>
                </a:solidFill>
              </a:rPr>
              <a:t>Le secret médical est à la base du contrat médecin-malade et constitue un droit absolu et générale du malade .</a:t>
            </a:r>
          </a:p>
          <a:p>
            <a:pPr algn="l"/>
            <a:endParaRPr lang="fr-CA" sz="2800" dirty="0" smtClean="0">
              <a:solidFill>
                <a:schemeClr val="tx1"/>
              </a:solidFill>
            </a:endParaRPr>
          </a:p>
          <a:p>
            <a:pPr algn="l"/>
            <a:r>
              <a:rPr lang="fr-CA" sz="2800" dirty="0" smtClean="0">
                <a:solidFill>
                  <a:schemeClr val="tx1"/>
                </a:solidFill>
              </a:rPr>
              <a:t>Le médecin est tenu d’observer le secret médical sous peines des sanctions pénales, civiles et disciplinaires. </a:t>
            </a: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428604"/>
            <a:ext cx="7772400" cy="1470025"/>
          </a:xfrm>
        </p:spPr>
        <p:txBody>
          <a:bodyPr>
            <a:normAutofit fontScale="90000"/>
          </a:bodyPr>
          <a:lstStyle/>
          <a:p>
            <a:r>
              <a:rPr lang="fr-FR" sz="5300" b="1" dirty="0" smtClean="0">
                <a:solidFill>
                  <a:srgbClr val="C00000"/>
                </a:solidFill>
                <a:effectLst>
                  <a:outerShdw blurRad="38100" dist="38100" dir="2700000" algn="tl">
                    <a:srgbClr val="000000">
                      <a:alpha val="43137"/>
                    </a:srgbClr>
                  </a:outerShdw>
                </a:effectLst>
                <a:cs typeface="Times New Roman" pitchFamily="18" charset="0"/>
              </a:rPr>
              <a:t>INTRODUCTION</a:t>
            </a:r>
            <a:r>
              <a:rPr lang="fr-FR" dirty="0" smtClean="0"/>
              <a:t/>
            </a:r>
            <a:br>
              <a:rPr lang="fr-FR" dirty="0" smtClean="0"/>
            </a:br>
            <a:endParaRPr lang="fr-FR" dirty="0"/>
          </a:p>
        </p:txBody>
      </p:sp>
      <p:sp>
        <p:nvSpPr>
          <p:cNvPr id="3" name="Sous-titre 2"/>
          <p:cNvSpPr>
            <a:spLocks noGrp="1"/>
          </p:cNvSpPr>
          <p:nvPr>
            <p:ph type="subTitle" idx="1"/>
          </p:nvPr>
        </p:nvSpPr>
        <p:spPr>
          <a:xfrm>
            <a:off x="500034" y="1928778"/>
            <a:ext cx="8215370" cy="4643494"/>
          </a:xfrm>
        </p:spPr>
        <p:txBody>
          <a:bodyPr>
            <a:normAutofit/>
          </a:bodyPr>
          <a:lstStyle/>
          <a:p>
            <a:pPr algn="just">
              <a:buFont typeface="Arial" pitchFamily="34" charset="0"/>
              <a:buChar char="•"/>
            </a:pPr>
            <a:r>
              <a:rPr lang="fr-FR" sz="2800" dirty="0" smtClean="0">
                <a:solidFill>
                  <a:schemeClr val="tx1"/>
                </a:solidFill>
              </a:rPr>
              <a:t> Le médecin exerce sa profession dans le respect de             la vie de la personne et de sa dignité humaine. </a:t>
            </a:r>
          </a:p>
          <a:p>
            <a:pPr algn="just"/>
            <a:endParaRPr lang="fr-FR" sz="2800" dirty="0" smtClean="0">
              <a:solidFill>
                <a:schemeClr val="tx1"/>
              </a:solidFill>
            </a:endParaRPr>
          </a:p>
          <a:p>
            <a:pPr algn="just">
              <a:buFont typeface="Arial" pitchFamily="34" charset="0"/>
              <a:buChar char="•"/>
            </a:pPr>
            <a:r>
              <a:rPr lang="fr-FR" sz="2800" dirty="0" smtClean="0">
                <a:solidFill>
                  <a:schemeClr val="tx1"/>
                </a:solidFill>
              </a:rPr>
              <a:t> Il se forme entre le médecin et le malade une relation  basée sur la confiance.</a:t>
            </a:r>
          </a:p>
          <a:p>
            <a:pPr algn="just"/>
            <a:endParaRPr lang="fr-FR" sz="2800" dirty="0" smtClean="0">
              <a:solidFill>
                <a:schemeClr val="tx1"/>
              </a:solidFill>
            </a:endParaRPr>
          </a:p>
          <a:p>
            <a:pPr algn="just">
              <a:buFont typeface="Arial" pitchFamily="34" charset="0"/>
              <a:buChar char="•"/>
            </a:pPr>
            <a:r>
              <a:rPr lang="fr-FR" sz="2800" dirty="0" smtClean="0">
                <a:solidFill>
                  <a:schemeClr val="tx1"/>
                </a:solidFill>
              </a:rPr>
              <a:t> Cette confiance est garantie par le secret médical                  qui constitue un droit du malade.</a:t>
            </a:r>
          </a:p>
          <a:p>
            <a:pPr algn="just"/>
            <a:endParaRPr lang="fr-FR" sz="2800" dirty="0" smtClean="0">
              <a:solidFill>
                <a:schemeClr val="tx1"/>
              </a:solidFill>
            </a:endParaRPr>
          </a:p>
          <a:p>
            <a:pPr algn="just"/>
            <a:endParaRPr lang="fr-FR" sz="2800" dirty="0" smtClean="0">
              <a:solidFill>
                <a:schemeClr val="tx1"/>
              </a:solidFill>
            </a:endParaRPr>
          </a:p>
          <a:p>
            <a:pPr algn="just"/>
            <a:endParaRPr lang="fr-FR" sz="2400" dirty="0" smtClean="0">
              <a:solidFill>
                <a:schemeClr val="tx1"/>
              </a:solidFill>
            </a:endParaRPr>
          </a:p>
          <a:p>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428604"/>
            <a:ext cx="7772400" cy="1470025"/>
          </a:xfrm>
        </p:spPr>
        <p:txBody>
          <a:bodyPr>
            <a:normAutofit fontScale="90000"/>
          </a:bodyPr>
          <a:lstStyle/>
          <a:p>
            <a:r>
              <a:rPr lang="fr-FR" sz="5300" b="1" dirty="0" smtClean="0">
                <a:solidFill>
                  <a:srgbClr val="C00000"/>
                </a:solidFill>
                <a:effectLst>
                  <a:outerShdw blurRad="38100" dist="38100" dir="2700000" algn="tl">
                    <a:srgbClr val="000000">
                      <a:alpha val="43137"/>
                    </a:srgbClr>
                  </a:outerShdw>
                </a:effectLst>
                <a:cs typeface="Times New Roman" pitchFamily="18" charset="0"/>
              </a:rPr>
              <a:t>INTRODUCTION</a:t>
            </a:r>
            <a:r>
              <a:rPr lang="fr-FR" dirty="0" smtClean="0"/>
              <a:t/>
            </a:r>
            <a:br>
              <a:rPr lang="fr-FR" dirty="0" smtClean="0"/>
            </a:br>
            <a:endParaRPr lang="fr-FR" dirty="0"/>
          </a:p>
        </p:txBody>
      </p:sp>
      <p:sp>
        <p:nvSpPr>
          <p:cNvPr id="3" name="Sous-titre 2"/>
          <p:cNvSpPr>
            <a:spLocks noGrp="1"/>
          </p:cNvSpPr>
          <p:nvPr>
            <p:ph type="subTitle" idx="1"/>
          </p:nvPr>
        </p:nvSpPr>
        <p:spPr>
          <a:xfrm>
            <a:off x="500034" y="1928778"/>
            <a:ext cx="8215370" cy="4643494"/>
          </a:xfrm>
        </p:spPr>
        <p:txBody>
          <a:bodyPr>
            <a:normAutofit/>
          </a:bodyPr>
          <a:lstStyle/>
          <a:p>
            <a:pPr algn="just">
              <a:buFont typeface="Arial" pitchFamily="34" charset="0"/>
              <a:buChar char="•"/>
            </a:pPr>
            <a:r>
              <a:rPr lang="fr-FR" sz="2800" dirty="0" smtClean="0">
                <a:solidFill>
                  <a:schemeClr val="tx1"/>
                </a:solidFill>
              </a:rPr>
              <a:t> Le secret médical est aussi vieux que la médecine, la plus célèbre expression est retrouvée au serment d’Hippocrate :</a:t>
            </a:r>
          </a:p>
          <a:p>
            <a:pPr algn="just"/>
            <a:r>
              <a:rPr lang="fr-FR" sz="2800" dirty="0" smtClean="0">
                <a:solidFill>
                  <a:schemeClr val="tx1"/>
                </a:solidFill>
              </a:rPr>
              <a:t>«…Admis à l’intérieur des maisons, mes yeux ne verront ce qui s’y passe, ma langue taira les secrets qui me seront confiés,… ».</a:t>
            </a:r>
          </a:p>
          <a:p>
            <a:pPr algn="just"/>
            <a:endParaRPr lang="fr-FR" sz="2800" dirty="0" smtClean="0">
              <a:solidFill>
                <a:schemeClr val="tx1"/>
              </a:solidFill>
            </a:endParaRPr>
          </a:p>
          <a:p>
            <a:pPr algn="just">
              <a:buFont typeface="Arial" pitchFamily="34" charset="0"/>
              <a:buChar char="•"/>
            </a:pPr>
            <a:r>
              <a:rPr lang="fr-FR" sz="2800" dirty="0" smtClean="0">
                <a:solidFill>
                  <a:schemeClr val="tx1"/>
                </a:solidFill>
              </a:rPr>
              <a:t> C’est une obligation à laquelle est soumis le médecin et toute violation engage sa responsabilité.</a:t>
            </a:r>
          </a:p>
          <a:p>
            <a:pPr algn="just">
              <a:buFont typeface="Arial" pitchFamily="34" charset="0"/>
              <a:buChar char="•"/>
            </a:pPr>
            <a:endParaRPr lang="fr-FR" sz="2800" dirty="0" smtClean="0">
              <a:solidFill>
                <a:schemeClr val="tx1"/>
              </a:solidFill>
            </a:endParaRPr>
          </a:p>
          <a:p>
            <a:pPr algn="just"/>
            <a:endParaRPr lang="fr-FR" sz="2800" dirty="0" smtClean="0">
              <a:solidFill>
                <a:schemeClr val="tx1"/>
              </a:solidFill>
            </a:endParaRPr>
          </a:p>
          <a:p>
            <a:pPr algn="just"/>
            <a:endParaRPr lang="fr-FR" sz="2800" dirty="0" smtClean="0">
              <a:solidFill>
                <a:schemeClr val="tx1"/>
              </a:solidFill>
            </a:endParaRPr>
          </a:p>
          <a:p>
            <a:pPr algn="just"/>
            <a:endParaRPr lang="fr-FR" sz="2800" dirty="0" smtClean="0">
              <a:solidFill>
                <a:schemeClr val="tx1"/>
              </a:solidFill>
            </a:endParaRPr>
          </a:p>
          <a:p>
            <a:pPr algn="just"/>
            <a:endParaRPr lang="fr-FR" sz="2400" dirty="0" smtClean="0">
              <a:solidFill>
                <a:schemeClr val="tx1"/>
              </a:solidFill>
            </a:endParaRPr>
          </a:p>
          <a:p>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Fondement </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1857340"/>
            <a:ext cx="8501122" cy="5000660"/>
          </a:xfrm>
        </p:spPr>
        <p:txBody>
          <a:bodyPr>
            <a:normAutofit fontScale="92500"/>
          </a:bodyPr>
          <a:lstStyle/>
          <a:p>
            <a:pPr lvl="1" algn="l"/>
            <a:r>
              <a:rPr lang="fr-FR" sz="3200" b="1" dirty="0" smtClean="0">
                <a:solidFill>
                  <a:schemeClr val="tx1"/>
                </a:solidFill>
              </a:rPr>
              <a:t>Code pénal: Article 301</a:t>
            </a:r>
          </a:p>
          <a:p>
            <a:pPr algn="l"/>
            <a:r>
              <a:rPr lang="fr-FR" dirty="0" smtClean="0">
                <a:solidFill>
                  <a:schemeClr val="tx1"/>
                </a:solidFill>
              </a:rPr>
              <a:t>« Les médecins, chirurgiens, pharmaciens, sages femmes ou toutes autres personnes dépositaires, par état ou profession ou par fonctions permanentes ou temporaires, des secrets qu’on leur confie, qui hors le cas ou la loi les oblige ou les autorise à se porter dénonciateurs, ont révélé ces secrets, sont punis d’un emprisonnement d’un à six mois et d’une amende de 20 000 à 100 000 DA. »</a:t>
            </a:r>
            <a:endParaRPr lang="fr-FR" sz="2800" dirty="0" smtClean="0">
              <a:solidFill>
                <a:schemeClr val="tx1"/>
              </a:solidFill>
            </a:endParaRPr>
          </a:p>
          <a:p>
            <a:pPr algn="l"/>
            <a:r>
              <a:rPr lang="fr-FR" dirty="0" smtClean="0">
                <a:solidFill>
                  <a:schemeClr val="tx1"/>
                </a:solidFill>
              </a:rPr>
              <a:t> </a:t>
            </a:r>
            <a:endParaRPr lang="fr-FR" sz="2800" dirty="0" smtClean="0">
              <a:solidFill>
                <a:schemeClr val="tx1"/>
              </a:solidFill>
            </a:endParaRPr>
          </a:p>
          <a:p>
            <a:pPr algn="l"/>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Fondement </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1357298"/>
            <a:ext cx="8501122" cy="5072098"/>
          </a:xfrm>
        </p:spPr>
        <p:txBody>
          <a:bodyPr>
            <a:normAutofit fontScale="55000" lnSpcReduction="20000"/>
          </a:bodyPr>
          <a:lstStyle/>
          <a:p>
            <a:pPr algn="l"/>
            <a:r>
              <a:rPr lang="fr-FR" dirty="0" smtClean="0">
                <a:solidFill>
                  <a:srgbClr val="FF0000"/>
                </a:solidFill>
              </a:rPr>
              <a:t>Loi </a:t>
            </a:r>
            <a:r>
              <a:rPr lang="fr-FR" dirty="0">
                <a:solidFill>
                  <a:srgbClr val="FF0000"/>
                </a:solidFill>
              </a:rPr>
              <a:t>n° 18-11 du 18 </a:t>
            </a:r>
            <a:r>
              <a:rPr lang="fr-FR" dirty="0" err="1">
                <a:solidFill>
                  <a:srgbClr val="FF0000"/>
                </a:solidFill>
              </a:rPr>
              <a:t>Chaoual</a:t>
            </a:r>
            <a:r>
              <a:rPr lang="fr-FR" dirty="0">
                <a:solidFill>
                  <a:srgbClr val="FF0000"/>
                </a:solidFill>
              </a:rPr>
              <a:t> 1439 correspondant au 2 juillet 2018  relative à la santé</a:t>
            </a:r>
            <a:r>
              <a:rPr lang="fr-FR" dirty="0">
                <a:solidFill>
                  <a:schemeClr val="tx1"/>
                </a:solidFill>
              </a:rPr>
              <a:t>.</a:t>
            </a:r>
            <a:endParaRPr lang="fr-FR" dirty="0" smtClean="0">
              <a:solidFill>
                <a:schemeClr val="tx1"/>
              </a:solidFill>
            </a:endParaRPr>
          </a:p>
          <a:p>
            <a:pPr algn="l"/>
            <a:r>
              <a:rPr lang="fr-FR" sz="5100" dirty="0">
                <a:solidFill>
                  <a:schemeClr val="tx1"/>
                </a:solidFill>
              </a:rPr>
              <a:t>Art. 24. — Toute personne a droit au respect de sa vie privée ainsi qu’au secret des informations médicales la concernant, exception faite des cas prévus expressément par la loi.</a:t>
            </a:r>
          </a:p>
          <a:p>
            <a:pPr algn="l"/>
            <a:r>
              <a:rPr lang="fr-FR" sz="5100" dirty="0">
                <a:solidFill>
                  <a:schemeClr val="tx1"/>
                </a:solidFill>
              </a:rPr>
              <a:t>Le secret médical couvre l'ensemble des informations parvenues à la connaissance des professionnels de santé.</a:t>
            </a:r>
          </a:p>
          <a:p>
            <a:pPr algn="l"/>
            <a:r>
              <a:rPr lang="fr-FR" sz="5100" dirty="0">
                <a:solidFill>
                  <a:schemeClr val="tx1"/>
                </a:solidFill>
              </a:rPr>
              <a:t>Le secret médical, peut être levé par la juridiction compétente.</a:t>
            </a:r>
          </a:p>
          <a:p>
            <a:pPr algn="l"/>
            <a:r>
              <a:rPr lang="fr-FR" sz="5100" dirty="0">
                <a:solidFill>
                  <a:schemeClr val="tx1"/>
                </a:solidFill>
              </a:rPr>
              <a:t>Il peut être également levé pour les mineurs et les incapables à la demande du conjoint, du père, de la mère ou du représentant légal.</a:t>
            </a:r>
          </a:p>
          <a:p>
            <a:pPr algn="l"/>
            <a:r>
              <a:rPr lang="fr-FR" sz="5100" dirty="0" smtClean="0">
                <a:solidFill>
                  <a:schemeClr val="tx1"/>
                </a:solidFill>
              </a:rPr>
              <a:t> </a:t>
            </a:r>
            <a:endParaRPr lang="fr-FR" sz="51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0000"/>
                </a:solidFill>
              </a:rPr>
              <a:t>Fondement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fr-FR" dirty="0" smtClean="0"/>
              <a:t> </a:t>
            </a:r>
          </a:p>
          <a:p>
            <a:r>
              <a:rPr lang="fr-FR" dirty="0"/>
              <a:t>Art. 417. — L’inobservation de l’obligation du secret médical et professionnel expose son auteur aux sanctions prévues aux dispositions de l’article 301 du code pénal.</a:t>
            </a:r>
          </a:p>
          <a:p>
            <a:endParaRPr lang="en-US" dirty="0"/>
          </a:p>
        </p:txBody>
      </p:sp>
    </p:spTree>
    <p:extLst>
      <p:ext uri="{BB962C8B-B14F-4D97-AF65-F5344CB8AC3E}">
        <p14:creationId xmlns:p14="http://schemas.microsoft.com/office/powerpoint/2010/main" val="3035321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Fondement </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1571612"/>
            <a:ext cx="8501122" cy="5000660"/>
          </a:xfrm>
        </p:spPr>
        <p:txBody>
          <a:bodyPr>
            <a:normAutofit fontScale="92500"/>
          </a:bodyPr>
          <a:lstStyle/>
          <a:p>
            <a:pPr lvl="0" algn="just"/>
            <a:r>
              <a:rPr lang="fr-FR" dirty="0" smtClean="0">
                <a:solidFill>
                  <a:schemeClr val="tx1"/>
                </a:solidFill>
              </a:rPr>
              <a:t>Règles déontologiques : </a:t>
            </a:r>
            <a:endParaRPr lang="fr-FR" sz="2800" dirty="0" smtClean="0">
              <a:solidFill>
                <a:schemeClr val="tx1"/>
              </a:solidFill>
            </a:endParaRPr>
          </a:p>
          <a:p>
            <a:pPr lvl="2" algn="just"/>
            <a:r>
              <a:rPr lang="fr-FR" dirty="0" smtClean="0">
                <a:solidFill>
                  <a:schemeClr val="tx1"/>
                </a:solidFill>
              </a:rPr>
              <a:t>*Art 36 : le secret médical s’impose à tout médecin, chirurgien dentiste sauf si la loi en dispose autrement.</a:t>
            </a:r>
            <a:endParaRPr lang="fr-FR" sz="2000" dirty="0" smtClean="0">
              <a:solidFill>
                <a:schemeClr val="tx1"/>
              </a:solidFill>
            </a:endParaRPr>
          </a:p>
          <a:p>
            <a:pPr lvl="2" algn="just"/>
            <a:r>
              <a:rPr lang="fr-FR" dirty="0" smtClean="0">
                <a:solidFill>
                  <a:schemeClr val="tx1"/>
                </a:solidFill>
              </a:rPr>
              <a:t>*Art 37 : le secret médical couvre tout ce que le médecin a vu,     a compris, a entendu ou lui a été confié.</a:t>
            </a:r>
            <a:endParaRPr lang="fr-FR" sz="2000" dirty="0" smtClean="0">
              <a:solidFill>
                <a:schemeClr val="tx1"/>
              </a:solidFill>
            </a:endParaRPr>
          </a:p>
          <a:p>
            <a:pPr lvl="2" algn="just"/>
            <a:r>
              <a:rPr lang="fr-FR" dirty="0" smtClean="0">
                <a:solidFill>
                  <a:schemeClr val="tx1"/>
                </a:solidFill>
              </a:rPr>
              <a:t>*Art 38 : le médecin doit faire respecter les impératifs du secret par les auxiliaires.</a:t>
            </a:r>
            <a:endParaRPr lang="fr-FR" sz="2000" dirty="0" smtClean="0">
              <a:solidFill>
                <a:schemeClr val="tx1"/>
              </a:solidFill>
            </a:endParaRPr>
          </a:p>
          <a:p>
            <a:pPr lvl="2" algn="just"/>
            <a:r>
              <a:rPr lang="fr-FR" dirty="0" smtClean="0">
                <a:solidFill>
                  <a:schemeClr val="tx1"/>
                </a:solidFill>
              </a:rPr>
              <a:t>*Art 39 : le médecin doit protéger tout document ( fiche clinique, dossier) concernant ses malades contre toute indiscrétion. </a:t>
            </a:r>
            <a:endParaRPr lang="fr-FR" sz="2000" dirty="0" smtClean="0">
              <a:solidFill>
                <a:schemeClr val="tx1"/>
              </a:solidFill>
            </a:endParaRPr>
          </a:p>
          <a:p>
            <a:pPr lvl="2" algn="just"/>
            <a:r>
              <a:rPr lang="fr-FR" dirty="0" smtClean="0">
                <a:solidFill>
                  <a:schemeClr val="tx1"/>
                </a:solidFill>
              </a:rPr>
              <a:t>*Art 40 : lors de la publication scientifique, le secret est respecté : on ne doit pas identifier le malade. </a:t>
            </a:r>
            <a:endParaRPr lang="fr-FR" sz="2000" dirty="0" smtClean="0">
              <a:solidFill>
                <a:schemeClr val="tx1"/>
              </a:solidFill>
            </a:endParaRPr>
          </a:p>
          <a:p>
            <a:pPr lvl="2" algn="just"/>
            <a:r>
              <a:rPr lang="fr-FR" dirty="0" smtClean="0">
                <a:solidFill>
                  <a:schemeClr val="tx1"/>
                </a:solidFill>
              </a:rPr>
              <a:t>*Art 41 : le secret médical persiste même après le décès                   du malade sauf pour faire valoir un droit.</a:t>
            </a:r>
            <a:endParaRPr lang="fr-FR" sz="2000" dirty="0" smtClean="0">
              <a:solidFill>
                <a:schemeClr val="tx1"/>
              </a:solidFill>
            </a:endParaRPr>
          </a:p>
          <a:p>
            <a:pPr algn="just"/>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Eléments constitutifs du délit</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2214554"/>
            <a:ext cx="8501122" cy="4429156"/>
          </a:xfrm>
        </p:spPr>
        <p:txBody>
          <a:bodyPr>
            <a:normAutofit/>
          </a:bodyPr>
          <a:lstStyle/>
          <a:p>
            <a:pPr algn="just">
              <a:buFont typeface="Arial" pitchFamily="34" charset="0"/>
              <a:buChar char="•"/>
            </a:pPr>
            <a:r>
              <a:rPr lang="fr-FR" sz="2800" dirty="0" smtClean="0">
                <a:solidFill>
                  <a:schemeClr val="tx1"/>
                </a:solidFill>
              </a:rPr>
              <a:t> La personne occasionnant le délit doit être tenue au secret médical.</a:t>
            </a:r>
          </a:p>
          <a:p>
            <a:pPr algn="just">
              <a:buFont typeface="Arial" pitchFamily="34" charset="0"/>
              <a:buChar char="•"/>
            </a:pPr>
            <a:r>
              <a:rPr lang="fr-FR" sz="2800" dirty="0" smtClean="0">
                <a:solidFill>
                  <a:schemeClr val="tx1"/>
                </a:solidFill>
              </a:rPr>
              <a:t> Le fait révélé doit avoir le caractère de secret.</a:t>
            </a:r>
          </a:p>
          <a:p>
            <a:pPr algn="just">
              <a:buFont typeface="Arial" pitchFamily="34" charset="0"/>
              <a:buChar char="•"/>
            </a:pPr>
            <a:r>
              <a:rPr lang="fr-FR" sz="2800" dirty="0" smtClean="0">
                <a:solidFill>
                  <a:schemeClr val="tx1"/>
                </a:solidFill>
              </a:rPr>
              <a:t> La révélation : c’est l’élément matériel.</a:t>
            </a:r>
          </a:p>
          <a:p>
            <a:pPr algn="just">
              <a:buFont typeface="Arial" pitchFamily="34" charset="0"/>
              <a:buChar char="•"/>
            </a:pPr>
            <a:r>
              <a:rPr lang="fr-FR" sz="2800" dirty="0" smtClean="0">
                <a:solidFill>
                  <a:schemeClr val="tx1"/>
                </a:solidFill>
              </a:rPr>
              <a:t> L’élément intentionnel : c’est la révélation volontaire en connaissance de cause en absence de toute dérogations légales. </a:t>
            </a:r>
          </a:p>
          <a:p>
            <a:pPr algn="just"/>
            <a:endParaRPr lang="fr-FR" sz="2800" dirty="0" smtClean="0">
              <a:solidFill>
                <a:schemeClr val="tx1"/>
              </a:solidFill>
            </a:endParaRPr>
          </a:p>
          <a:p>
            <a:pPr algn="just"/>
            <a:endParaRPr lang="fr-FR" sz="2800"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ctrTitle"/>
          </p:nvPr>
        </p:nvSpPr>
        <p:spPr>
          <a:xfrm>
            <a:off x="642910" y="285728"/>
            <a:ext cx="7772400" cy="1214446"/>
          </a:xfrm>
        </p:spPr>
        <p:txBody>
          <a:bodyPr>
            <a:normAutofit/>
          </a:bodyPr>
          <a:lstStyle/>
          <a:p>
            <a:r>
              <a:rPr lang="fr-FR" b="1" dirty="0" smtClean="0">
                <a:solidFill>
                  <a:srgbClr val="C00000"/>
                </a:solidFill>
                <a:effectLst>
                  <a:outerShdw blurRad="38100" dist="38100" dir="2700000" algn="tl">
                    <a:srgbClr val="000000">
                      <a:alpha val="43137"/>
                    </a:srgbClr>
                  </a:outerShdw>
                </a:effectLst>
              </a:rPr>
              <a:t>Personnes tenues au secret</a:t>
            </a:r>
            <a:endParaRPr lang="fr-FR" dirty="0">
              <a:solidFill>
                <a:srgbClr val="C00000"/>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57158" y="1714488"/>
            <a:ext cx="8501122" cy="4714908"/>
          </a:xfrm>
        </p:spPr>
        <p:txBody>
          <a:bodyPr>
            <a:noAutofit/>
          </a:bodyPr>
          <a:lstStyle/>
          <a:p>
            <a:pPr lvl="0" algn="l"/>
            <a:r>
              <a:rPr lang="fr-FR" b="1" dirty="0" smtClean="0">
                <a:solidFill>
                  <a:schemeClr val="tx1"/>
                </a:solidFill>
              </a:rPr>
              <a:t>Personnel médical :</a:t>
            </a:r>
            <a:endParaRPr lang="fr-FR" sz="2800" b="1" dirty="0" smtClean="0">
              <a:solidFill>
                <a:schemeClr val="tx1"/>
              </a:solidFill>
            </a:endParaRPr>
          </a:p>
          <a:p>
            <a:pPr algn="l"/>
            <a:r>
              <a:rPr lang="fr-FR" dirty="0" smtClean="0">
                <a:solidFill>
                  <a:schemeClr val="tx1"/>
                </a:solidFill>
              </a:rPr>
              <a:t>Les médecins; Les étudiants en médecine ;Les dentistes ;Les pharmaciens ;Les sages femmes ; auxiliaires médicaux</a:t>
            </a:r>
            <a:r>
              <a:rPr lang="fr-FR" sz="1800" dirty="0" smtClean="0">
                <a:solidFill>
                  <a:schemeClr val="tx1"/>
                </a:solidFill>
              </a:rPr>
              <a:t>.</a:t>
            </a:r>
          </a:p>
          <a:p>
            <a:pPr algn="l"/>
            <a:endParaRPr lang="fr-FR" sz="2800" dirty="0" smtClean="0">
              <a:solidFill>
                <a:schemeClr val="tx1"/>
              </a:solidFill>
            </a:endParaRPr>
          </a:p>
          <a:p>
            <a:pPr lvl="0" algn="l"/>
            <a:r>
              <a:rPr lang="fr-FR" b="1" dirty="0" smtClean="0">
                <a:solidFill>
                  <a:schemeClr val="tx1"/>
                </a:solidFill>
              </a:rPr>
              <a:t>Autres:</a:t>
            </a:r>
            <a:endParaRPr lang="fr-FR" sz="2800" b="1" dirty="0" smtClean="0">
              <a:solidFill>
                <a:schemeClr val="tx1"/>
              </a:solidFill>
            </a:endParaRPr>
          </a:p>
          <a:p>
            <a:pPr lvl="0" algn="l"/>
            <a:r>
              <a:rPr lang="fr-FR" dirty="0" smtClean="0">
                <a:solidFill>
                  <a:schemeClr val="tx1"/>
                </a:solidFill>
              </a:rPr>
              <a:t>Secrétaires, archivistes, toute personne qui est en contact avec le malade ou son dossier médical.</a:t>
            </a:r>
            <a:endParaRPr lang="fr-FR" sz="2400" dirty="0" smtClean="0">
              <a:solidFill>
                <a:schemeClr val="tx1"/>
              </a:solidFill>
            </a:endParaRPr>
          </a:p>
          <a:p>
            <a:pPr algn="l"/>
            <a:endParaRPr lang="fr-CA" sz="2800" dirty="0" smtClean="0">
              <a:solidFill>
                <a:schemeClr val="tx1"/>
              </a:solidFill>
            </a:endParaRPr>
          </a:p>
          <a:p>
            <a:pPr algn="l"/>
            <a:endParaRPr lang="fr-CA" sz="2800" dirty="0" smtClean="0">
              <a:solidFill>
                <a:schemeClr val="tx1"/>
              </a:solidFill>
            </a:endParaRPr>
          </a:p>
          <a:p>
            <a:pPr algn="l"/>
            <a:r>
              <a:rPr lang="fr-CA" sz="2800" dirty="0" smtClean="0">
                <a:solidFill>
                  <a:schemeClr val="tx1"/>
                </a:solidFill>
              </a:rPr>
              <a:t> </a:t>
            </a:r>
          </a:p>
          <a:p>
            <a:pPr algn="l"/>
            <a:r>
              <a:rPr lang="fr-CA" sz="2800" dirty="0" smtClean="0"/>
              <a:t> </a:t>
            </a: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smtClean="0">
              <a:solidFill>
                <a:schemeClr val="tx1"/>
              </a:solidFill>
            </a:endParaRPr>
          </a:p>
          <a:p>
            <a:pPr algn="l"/>
            <a:endParaRPr lang="fr-F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520</Words>
  <Application>Microsoft Office PowerPoint</Application>
  <PresentationFormat>On-screen Show (4:3)</PresentationFormat>
  <Paragraphs>107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Thème Office</vt:lpstr>
      <vt:lpstr>PowerPoint Presentation</vt:lpstr>
      <vt:lpstr>INTRODUCTION </vt:lpstr>
      <vt:lpstr>INTRODUCTION </vt:lpstr>
      <vt:lpstr>Fondement </vt:lpstr>
      <vt:lpstr>Fondement </vt:lpstr>
      <vt:lpstr>Fondement</vt:lpstr>
      <vt:lpstr>Fondement </vt:lpstr>
      <vt:lpstr>Eléments constitutifs du délit</vt:lpstr>
      <vt:lpstr>Personnes tenues au secret</vt:lpstr>
      <vt:lpstr>DEROGATIONS  LEGALES </vt:lpstr>
      <vt:lpstr>Dérogations  relatives</vt:lpstr>
      <vt:lpstr>Dérogations  absolues</vt:lpstr>
      <vt:lpstr>Dérogations  absolues</vt:lpstr>
      <vt:lpstr>Cas particuliers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guellati </dc:creator>
  <cp:lastModifiedBy>D</cp:lastModifiedBy>
  <cp:revision>296</cp:revision>
  <dcterms:created xsi:type="dcterms:W3CDTF">2011-04-30T10:48:05Z</dcterms:created>
  <dcterms:modified xsi:type="dcterms:W3CDTF">2018-11-26T19:51:46Z</dcterms:modified>
</cp:coreProperties>
</file>