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301" r:id="rId4"/>
    <p:sldId id="303" r:id="rId5"/>
    <p:sldId id="304" r:id="rId6"/>
    <p:sldId id="305" r:id="rId7"/>
    <p:sldId id="306" r:id="rId8"/>
    <p:sldId id="307" r:id="rId9"/>
    <p:sldId id="302" r:id="rId10"/>
    <p:sldId id="281" r:id="rId11"/>
    <p:sldId id="282" r:id="rId12"/>
    <p:sldId id="283" r:id="rId13"/>
    <p:sldId id="284" r:id="rId14"/>
    <p:sldId id="285" r:id="rId15"/>
    <p:sldId id="287" r:id="rId16"/>
    <p:sldId id="288" r:id="rId17"/>
    <p:sldId id="290" r:id="rId18"/>
    <p:sldId id="291" r:id="rId19"/>
    <p:sldId id="292" r:id="rId20"/>
    <p:sldId id="293" r:id="rId21"/>
    <p:sldId id="294" r:id="rId22"/>
    <p:sldId id="286" r:id="rId23"/>
    <p:sldId id="300" r:id="rId24"/>
    <p:sldId id="308" r:id="rId25"/>
    <p:sldId id="309" r:id="rId26"/>
    <p:sldId id="310" r:id="rId27"/>
    <p:sldId id="299" r:id="rId28"/>
    <p:sldId id="295" r:id="rId29"/>
    <p:sldId id="296" r:id="rId30"/>
    <p:sldId id="297" r:id="rId31"/>
    <p:sldId id="298" r:id="rId32"/>
  </p:sldIdLst>
  <p:sldSz cx="10287000" cy="6858000" type="35mm"/>
  <p:notesSz cx="6858000" cy="9144000"/>
  <p:defaultTextStyle>
    <a:defPPr>
      <a:defRPr lang="fr-FR"/>
    </a:defPPr>
    <a:lvl1pPr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1pPr>
    <a:lvl2pPr marL="4572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2pPr>
    <a:lvl3pPr marL="9144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3pPr>
    <a:lvl4pPr marL="13716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4pPr>
    <a:lvl5pPr marL="18288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8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0929"/>
  </p:normalViewPr>
  <p:slideViewPr>
    <p:cSldViewPr>
      <p:cViewPr varScale="1">
        <p:scale>
          <a:sx n="74" d="100"/>
          <a:sy n="74" d="100"/>
        </p:scale>
        <p:origin x="84" y="102"/>
      </p:cViewPr>
      <p:guideLst>
        <p:guide orient="horz" pos="2160"/>
        <p:guide pos="32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185219" y="2514601"/>
            <a:ext cx="7425507"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185219" y="4777381"/>
            <a:ext cx="7425507"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9" name="Freeform 8"/>
          <p:cNvSpPr/>
          <p:nvPr/>
        </p:nvSpPr>
        <p:spPr bwMode="auto">
          <a:xfrm>
            <a:off x="-35683" y="4321159"/>
            <a:ext cx="1569907"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76251" y="4529542"/>
            <a:ext cx="658100" cy="365125"/>
          </a:xfrm>
        </p:spPr>
        <p:txBody>
          <a:bodyPr/>
          <a:lstStyle/>
          <a:p>
            <a:pPr>
              <a:defRPr/>
            </a:pPr>
            <a:fld id="{0C4C6AC9-9CC8-4EA5-95DB-C66DDF996A0A}" type="slidenum">
              <a:rPr lang="fr-FR" smtClean="0"/>
              <a:pPr>
                <a:defRPr/>
              </a:pPr>
              <a:t>‹N°›</a:t>
            </a:fld>
            <a:endParaRPr lang="fr-FR"/>
          </a:p>
        </p:txBody>
      </p:sp>
    </p:spTree>
    <p:extLst>
      <p:ext uri="{BB962C8B-B14F-4D97-AF65-F5344CB8AC3E}">
        <p14:creationId xmlns:p14="http://schemas.microsoft.com/office/powerpoint/2010/main" val="357152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5218" y="609600"/>
            <a:ext cx="7415983"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185218" y="4354046"/>
            <a:ext cx="741598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5" y="3166528"/>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75132" y="3244141"/>
            <a:ext cx="658100" cy="365125"/>
          </a:xfrm>
        </p:spPr>
        <p:txBody>
          <a:bodyPr/>
          <a:lstStyle/>
          <a:p>
            <a:pPr>
              <a:defRPr/>
            </a:pPr>
            <a:fld id="{17CFAD19-37F2-4E3B-907E-963C9B6BD25F}" type="slidenum">
              <a:rPr lang="fr-FR" smtClean="0"/>
              <a:pPr>
                <a:defRPr/>
              </a:pPr>
              <a:t>‹N°›</a:t>
            </a:fld>
            <a:endParaRPr lang="fr-FR" sz="1400"/>
          </a:p>
        </p:txBody>
      </p:sp>
    </p:spTree>
    <p:extLst>
      <p:ext uri="{BB962C8B-B14F-4D97-AF65-F5344CB8AC3E}">
        <p14:creationId xmlns:p14="http://schemas.microsoft.com/office/powerpoint/2010/main" val="367040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461639" y="609600"/>
            <a:ext cx="6873285"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717969" y="3505200"/>
            <a:ext cx="63606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185218" y="4354046"/>
            <a:ext cx="741598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9" name="Freeform 11"/>
          <p:cNvSpPr/>
          <p:nvPr/>
        </p:nvSpPr>
        <p:spPr bwMode="auto">
          <a:xfrm flipV="1">
            <a:off x="65" y="3166528"/>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75132" y="3244141"/>
            <a:ext cx="658100" cy="365125"/>
          </a:xfrm>
        </p:spPr>
        <p:txBody>
          <a:bodyPr/>
          <a:lstStyle/>
          <a:p>
            <a:pPr>
              <a:defRPr/>
            </a:pPr>
            <a:fld id="{17CFAD19-37F2-4E3B-907E-963C9B6BD25F}" type="slidenum">
              <a:rPr lang="fr-FR" smtClean="0"/>
              <a:pPr>
                <a:defRPr/>
              </a:pPr>
              <a:t>‹N°›</a:t>
            </a:fld>
            <a:endParaRPr lang="fr-FR" sz="1400"/>
          </a:p>
        </p:txBody>
      </p:sp>
      <p:sp>
        <p:nvSpPr>
          <p:cNvPr id="14" name="TextBox 13"/>
          <p:cNvSpPr txBox="1"/>
          <p:nvPr/>
        </p:nvSpPr>
        <p:spPr>
          <a:xfrm>
            <a:off x="2034356" y="648005"/>
            <a:ext cx="514484"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9190725" y="2905306"/>
            <a:ext cx="514484"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1635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185218" y="2438402"/>
            <a:ext cx="7415983"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185218" y="5181600"/>
            <a:ext cx="741598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1" name="Freeform 11"/>
          <p:cNvSpPr/>
          <p:nvPr/>
        </p:nvSpPr>
        <p:spPr bwMode="auto">
          <a:xfrm flipV="1">
            <a:off x="65" y="4910661"/>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75132" y="4983089"/>
            <a:ext cx="658100" cy="365125"/>
          </a:xfrm>
        </p:spPr>
        <p:txBody>
          <a:bodyPr/>
          <a:lstStyle/>
          <a:p>
            <a:pPr>
              <a:defRPr/>
            </a:pPr>
            <a:fld id="{17CFAD19-37F2-4E3B-907E-963C9B6BD25F}" type="slidenum">
              <a:rPr lang="fr-FR" smtClean="0"/>
              <a:pPr>
                <a:defRPr/>
              </a:pPr>
              <a:t>‹N°›</a:t>
            </a:fld>
            <a:endParaRPr lang="fr-FR" sz="1400"/>
          </a:p>
        </p:txBody>
      </p:sp>
    </p:spTree>
    <p:extLst>
      <p:ext uri="{BB962C8B-B14F-4D97-AF65-F5344CB8AC3E}">
        <p14:creationId xmlns:p14="http://schemas.microsoft.com/office/powerpoint/2010/main" val="394865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461639" y="609600"/>
            <a:ext cx="6873285"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185217" y="4343400"/>
            <a:ext cx="7524329"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185217" y="5181600"/>
            <a:ext cx="7524329"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20" name="Freeform 11"/>
          <p:cNvSpPr/>
          <p:nvPr/>
        </p:nvSpPr>
        <p:spPr bwMode="auto">
          <a:xfrm flipV="1">
            <a:off x="65" y="4910661"/>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75132" y="4983089"/>
            <a:ext cx="658100" cy="365125"/>
          </a:xfrm>
        </p:spPr>
        <p:txBody>
          <a:bodyPr/>
          <a:lstStyle/>
          <a:p>
            <a:pPr>
              <a:defRPr/>
            </a:pPr>
            <a:fld id="{17CFAD19-37F2-4E3B-907E-963C9B6BD25F}" type="slidenum">
              <a:rPr lang="fr-FR" smtClean="0"/>
              <a:pPr>
                <a:defRPr/>
              </a:pPr>
              <a:t>‹N°›</a:t>
            </a:fld>
            <a:endParaRPr lang="fr-FR" sz="1400"/>
          </a:p>
        </p:txBody>
      </p:sp>
      <p:sp>
        <p:nvSpPr>
          <p:cNvPr id="11" name="TextBox 10"/>
          <p:cNvSpPr txBox="1"/>
          <p:nvPr/>
        </p:nvSpPr>
        <p:spPr>
          <a:xfrm>
            <a:off x="2034356" y="648005"/>
            <a:ext cx="514484"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9190725" y="2905306"/>
            <a:ext cx="514484"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4920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185218" y="627407"/>
            <a:ext cx="7415982"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185218" y="4343400"/>
            <a:ext cx="741598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185218" y="5181600"/>
            <a:ext cx="741598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0" name="Freeform 11"/>
          <p:cNvSpPr/>
          <p:nvPr/>
        </p:nvSpPr>
        <p:spPr bwMode="auto">
          <a:xfrm flipV="1">
            <a:off x="65" y="4910661"/>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75132" y="4983089"/>
            <a:ext cx="658100" cy="365125"/>
          </a:xfrm>
        </p:spPr>
        <p:txBody>
          <a:bodyPr/>
          <a:lstStyle/>
          <a:p>
            <a:pPr>
              <a:defRPr/>
            </a:pPr>
            <a:fld id="{17CFAD19-37F2-4E3B-907E-963C9B6BD25F}" type="slidenum">
              <a:rPr lang="fr-FR" smtClean="0"/>
              <a:pPr>
                <a:defRPr/>
              </a:pPr>
              <a:t>‹N°›</a:t>
            </a:fld>
            <a:endParaRPr lang="fr-FR" sz="1400"/>
          </a:p>
        </p:txBody>
      </p:sp>
    </p:spTree>
    <p:extLst>
      <p:ext uri="{BB962C8B-B14F-4D97-AF65-F5344CB8AC3E}">
        <p14:creationId xmlns:p14="http://schemas.microsoft.com/office/powerpoint/2010/main" val="3459923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8A46310E-8755-4DA9-9D6D-8FBE816548E8}" type="slidenum">
              <a:rPr lang="fr-FR" smtClean="0"/>
              <a:pPr>
                <a:defRPr/>
              </a:pPr>
              <a:t>‹N°›</a:t>
            </a:fld>
            <a:endParaRPr lang="fr-FR" sz="1400"/>
          </a:p>
        </p:txBody>
      </p:sp>
    </p:spTree>
    <p:extLst>
      <p:ext uri="{BB962C8B-B14F-4D97-AF65-F5344CB8AC3E}">
        <p14:creationId xmlns:p14="http://schemas.microsoft.com/office/powerpoint/2010/main" val="2221602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38352" y="627407"/>
            <a:ext cx="1863149"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185218" y="627407"/>
            <a:ext cx="5305892"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C8924F7-74E8-4855-B033-BD8AF504EDBA}" type="slidenum">
              <a:rPr lang="fr-FR" smtClean="0"/>
              <a:pPr>
                <a:defRPr/>
              </a:pPr>
              <a:t>‹N°›</a:t>
            </a:fld>
            <a:endParaRPr lang="fr-FR" sz="1400"/>
          </a:p>
        </p:txBody>
      </p:sp>
    </p:spTree>
    <p:extLst>
      <p:ext uri="{BB962C8B-B14F-4D97-AF65-F5344CB8AC3E}">
        <p14:creationId xmlns:p14="http://schemas.microsoft.com/office/powerpoint/2010/main" val="51403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188352" y="624110"/>
            <a:ext cx="741284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185218" y="2133600"/>
            <a:ext cx="7415983"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666F92C-B883-4208-A48A-152A199BF9AE}" type="slidenum">
              <a:rPr lang="fr-FR" smtClean="0"/>
              <a:pPr>
                <a:defRPr/>
              </a:pPr>
              <a:t>‹N°›</a:t>
            </a:fld>
            <a:endParaRPr lang="fr-FR" sz="1400"/>
          </a:p>
        </p:txBody>
      </p:sp>
    </p:spTree>
    <p:extLst>
      <p:ext uri="{BB962C8B-B14F-4D97-AF65-F5344CB8AC3E}">
        <p14:creationId xmlns:p14="http://schemas.microsoft.com/office/powerpoint/2010/main" val="378124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185218" y="2074562"/>
            <a:ext cx="7415983"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185218" y="3581400"/>
            <a:ext cx="741598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1" name="Freeform 11"/>
          <p:cNvSpPr/>
          <p:nvPr/>
        </p:nvSpPr>
        <p:spPr bwMode="auto">
          <a:xfrm flipV="1">
            <a:off x="65" y="3166528"/>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75132" y="3244141"/>
            <a:ext cx="658100" cy="365125"/>
          </a:xfrm>
        </p:spPr>
        <p:txBody>
          <a:bodyPr/>
          <a:lstStyle/>
          <a:p>
            <a:pPr>
              <a:defRPr/>
            </a:pPr>
            <a:fld id="{49379AE2-857C-4B78-B0A6-F4A6B1E40202}" type="slidenum">
              <a:rPr lang="fr-FR" smtClean="0"/>
              <a:pPr>
                <a:defRPr/>
              </a:pPr>
              <a:t>‹N°›</a:t>
            </a:fld>
            <a:endParaRPr lang="fr-FR" sz="1400"/>
          </a:p>
        </p:txBody>
      </p:sp>
    </p:spTree>
    <p:extLst>
      <p:ext uri="{BB962C8B-B14F-4D97-AF65-F5344CB8AC3E}">
        <p14:creationId xmlns:p14="http://schemas.microsoft.com/office/powerpoint/2010/main" val="350022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185219" y="2136707"/>
            <a:ext cx="3597222"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004471" y="2136707"/>
            <a:ext cx="3596730"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2"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75132" y="787784"/>
            <a:ext cx="658100" cy="365125"/>
          </a:xfrm>
        </p:spPr>
        <p:txBody>
          <a:bodyPr/>
          <a:lstStyle/>
          <a:p>
            <a:pPr>
              <a:defRPr/>
            </a:pPr>
            <a:fld id="{4891AD84-570C-4A0B-AF1B-034F63ABED42}" type="slidenum">
              <a:rPr lang="fr-FR" smtClean="0"/>
              <a:pPr>
                <a:defRPr/>
              </a:pPr>
              <a:t>‹N°›</a:t>
            </a:fld>
            <a:endParaRPr lang="fr-FR" sz="1400"/>
          </a:p>
        </p:txBody>
      </p:sp>
    </p:spTree>
    <p:extLst>
      <p:ext uri="{BB962C8B-B14F-4D97-AF65-F5344CB8AC3E}">
        <p14:creationId xmlns:p14="http://schemas.microsoft.com/office/powerpoint/2010/main" val="401164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548521" y="2226626"/>
            <a:ext cx="323392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185217" y="2802889"/>
            <a:ext cx="3597224"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63174" y="2223398"/>
            <a:ext cx="32323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000429" y="2799661"/>
            <a:ext cx="3595140"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a:defRPr/>
            </a:pPr>
            <a:endParaRPr lang="fr-FR"/>
          </a:p>
        </p:txBody>
      </p:sp>
      <p:sp>
        <p:nvSpPr>
          <p:cNvPr id="8" name="Footer Placeholder 7"/>
          <p:cNvSpPr>
            <a:spLocks noGrp="1"/>
          </p:cNvSpPr>
          <p:nvPr>
            <p:ph type="ftr" sz="quarter" idx="11"/>
          </p:nvPr>
        </p:nvSpPr>
        <p:spPr/>
        <p:txBody>
          <a:bodyPr/>
          <a:lstStyle/>
          <a:p>
            <a:pPr>
              <a:defRPr/>
            </a:pPr>
            <a:endParaRPr lang="fr-FR"/>
          </a:p>
        </p:txBody>
      </p:sp>
      <p:sp>
        <p:nvSpPr>
          <p:cNvPr id="11"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75132" y="787784"/>
            <a:ext cx="658100" cy="365125"/>
          </a:xfrm>
        </p:spPr>
        <p:txBody>
          <a:bodyPr/>
          <a:lstStyle/>
          <a:p>
            <a:pPr>
              <a:defRPr/>
            </a:pPr>
            <a:fld id="{639DF72E-AE27-4A45-86B0-C0FBB3786536}" type="slidenum">
              <a:rPr lang="fr-FR" smtClean="0"/>
              <a:pPr>
                <a:defRPr/>
              </a:pPr>
              <a:t>‹N°›</a:t>
            </a:fld>
            <a:endParaRPr lang="fr-FR" sz="1400"/>
          </a:p>
        </p:txBody>
      </p:sp>
    </p:spTree>
    <p:extLst>
      <p:ext uri="{BB962C8B-B14F-4D97-AF65-F5344CB8AC3E}">
        <p14:creationId xmlns:p14="http://schemas.microsoft.com/office/powerpoint/2010/main" val="265312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2188350" y="624110"/>
            <a:ext cx="741285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a:defRPr/>
            </a:pPr>
            <a:endParaRPr lang="fr-FR"/>
          </a:p>
        </p:txBody>
      </p:sp>
      <p:sp>
        <p:nvSpPr>
          <p:cNvPr id="4" name="Footer Placeholder 3"/>
          <p:cNvSpPr>
            <a:spLocks noGrp="1"/>
          </p:cNvSpPr>
          <p:nvPr>
            <p:ph type="ftr" sz="quarter" idx="11"/>
          </p:nvPr>
        </p:nvSpPr>
        <p:spPr/>
        <p:txBody>
          <a:bodyPr/>
          <a:lstStyle/>
          <a:p>
            <a:pPr>
              <a:defRPr/>
            </a:pPr>
            <a:endParaRPr lang="fr-FR"/>
          </a:p>
        </p:txBody>
      </p:sp>
      <p:sp>
        <p:nvSpPr>
          <p:cNvPr id="8"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5FD903A-B0A2-45A0-A693-CCC0F029ACD8}" type="slidenum">
              <a:rPr lang="fr-FR" smtClean="0"/>
              <a:pPr>
                <a:defRPr/>
              </a:pPr>
              <a:t>‹N°›</a:t>
            </a:fld>
            <a:endParaRPr lang="fr-FR" sz="1400"/>
          </a:p>
        </p:txBody>
      </p:sp>
    </p:spTree>
    <p:extLst>
      <p:ext uri="{BB962C8B-B14F-4D97-AF65-F5344CB8AC3E}">
        <p14:creationId xmlns:p14="http://schemas.microsoft.com/office/powerpoint/2010/main" val="165219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p>
        </p:txBody>
      </p:sp>
      <p:sp>
        <p:nvSpPr>
          <p:cNvPr id="3" name="Footer Placeholder 2"/>
          <p:cNvSpPr>
            <a:spLocks noGrp="1"/>
          </p:cNvSpPr>
          <p:nvPr>
            <p:ph type="ftr" sz="quarter" idx="11"/>
          </p:nvPr>
        </p:nvSpPr>
        <p:spPr/>
        <p:txBody>
          <a:bodyPr/>
          <a:lstStyle/>
          <a:p>
            <a:pPr>
              <a:defRPr/>
            </a:pPr>
            <a:endParaRPr lang="fr-FR"/>
          </a:p>
        </p:txBody>
      </p:sp>
      <p:sp>
        <p:nvSpPr>
          <p:cNvPr id="6"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9B9C667A-EF91-4401-8EC5-D8EFF1512E5E}" type="slidenum">
              <a:rPr lang="fr-FR" smtClean="0"/>
              <a:pPr>
                <a:defRPr/>
              </a:pPr>
              <a:t>‹N°›</a:t>
            </a:fld>
            <a:endParaRPr lang="fr-FR" sz="1400"/>
          </a:p>
        </p:txBody>
      </p:sp>
    </p:spTree>
    <p:extLst>
      <p:ext uri="{BB962C8B-B14F-4D97-AF65-F5344CB8AC3E}">
        <p14:creationId xmlns:p14="http://schemas.microsoft.com/office/powerpoint/2010/main" val="117804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5217" y="446088"/>
            <a:ext cx="2958282"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5336431" y="446090"/>
            <a:ext cx="4264769"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185217" y="1598613"/>
            <a:ext cx="295828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0" name="Freeform 11"/>
          <p:cNvSpPr/>
          <p:nvPr/>
        </p:nvSpPr>
        <p:spPr bwMode="auto">
          <a:xfrm flipV="1">
            <a:off x="65" y="711194"/>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EC61A573-65FB-45B1-93D2-B69386AAD387}" type="slidenum">
              <a:rPr lang="fr-FR" smtClean="0"/>
              <a:pPr>
                <a:defRPr/>
              </a:pPr>
              <a:t>‹N°›</a:t>
            </a:fld>
            <a:endParaRPr lang="fr-FR" sz="1400"/>
          </a:p>
        </p:txBody>
      </p:sp>
    </p:spTree>
    <p:extLst>
      <p:ext uri="{BB962C8B-B14F-4D97-AF65-F5344CB8AC3E}">
        <p14:creationId xmlns:p14="http://schemas.microsoft.com/office/powerpoint/2010/main" val="39571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5218" y="4800600"/>
            <a:ext cx="7415983"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185218" y="634965"/>
            <a:ext cx="741598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185218" y="5367338"/>
            <a:ext cx="741598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0" name="Freeform 11"/>
          <p:cNvSpPr/>
          <p:nvPr/>
        </p:nvSpPr>
        <p:spPr bwMode="auto">
          <a:xfrm flipV="1">
            <a:off x="65" y="4910661"/>
            <a:ext cx="152815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75132" y="4983089"/>
            <a:ext cx="658100" cy="365125"/>
          </a:xfrm>
        </p:spPr>
        <p:txBody>
          <a:bodyPr/>
          <a:lstStyle/>
          <a:p>
            <a:pPr>
              <a:defRPr/>
            </a:pPr>
            <a:fld id="{FDBC3FFB-54C7-43F5-9657-9BF4A557827B}" type="slidenum">
              <a:rPr lang="fr-FR" smtClean="0"/>
              <a:pPr>
                <a:defRPr/>
              </a:pPr>
              <a:t>‹N°›</a:t>
            </a:fld>
            <a:endParaRPr lang="fr-FR" sz="1400"/>
          </a:p>
        </p:txBody>
      </p:sp>
    </p:spTree>
    <p:extLst>
      <p:ext uri="{BB962C8B-B14F-4D97-AF65-F5344CB8AC3E}">
        <p14:creationId xmlns:p14="http://schemas.microsoft.com/office/powerpoint/2010/main" val="259088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22885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974" y="205"/>
            <a:ext cx="2196306"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057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88350" y="624110"/>
            <a:ext cx="741285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185218" y="2133600"/>
            <a:ext cx="7415983"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743950" y="6135090"/>
            <a:ext cx="862178"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fr-FR"/>
          </a:p>
        </p:txBody>
      </p:sp>
      <p:sp>
        <p:nvSpPr>
          <p:cNvPr id="5" name="Footer Placeholder 4"/>
          <p:cNvSpPr>
            <a:spLocks noGrp="1"/>
          </p:cNvSpPr>
          <p:nvPr>
            <p:ph type="ftr" sz="quarter" idx="3"/>
          </p:nvPr>
        </p:nvSpPr>
        <p:spPr>
          <a:xfrm>
            <a:off x="2185217" y="6135810"/>
            <a:ext cx="643104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FR"/>
          </a:p>
        </p:txBody>
      </p:sp>
      <p:sp>
        <p:nvSpPr>
          <p:cNvPr id="6" name="Slide Number Placeholder 5"/>
          <p:cNvSpPr>
            <a:spLocks noGrp="1"/>
          </p:cNvSpPr>
          <p:nvPr>
            <p:ph type="sldNum" sz="quarter" idx="4"/>
          </p:nvPr>
        </p:nvSpPr>
        <p:spPr>
          <a:xfrm>
            <a:off x="575132" y="787784"/>
            <a:ext cx="658100" cy="365125"/>
          </a:xfrm>
          <a:prstGeom prst="rect">
            <a:avLst/>
          </a:prstGeom>
        </p:spPr>
        <p:txBody>
          <a:bodyPr vert="horz" lIns="91440" tIns="45720" rIns="91440" bIns="45720" rtlCol="0" anchor="ctr"/>
          <a:lstStyle>
            <a:lvl1pPr algn="r">
              <a:defRPr sz="2000">
                <a:solidFill>
                  <a:srgbClr val="FEFFFF"/>
                </a:solidFill>
              </a:defRPr>
            </a:lvl1pPr>
          </a:lstStyle>
          <a:p>
            <a:pPr>
              <a:defRPr/>
            </a:pPr>
            <a:fld id="{17CFAD19-37F2-4E3B-907E-963C9B6BD25F}" type="slidenum">
              <a:rPr lang="fr-FR" smtClean="0"/>
              <a:pPr>
                <a:defRPr/>
              </a:pPr>
              <a:t>‹N°›</a:t>
            </a:fld>
            <a:endParaRPr lang="fr-FR" sz="1400"/>
          </a:p>
        </p:txBody>
      </p:sp>
    </p:spTree>
    <p:extLst>
      <p:ext uri="{BB962C8B-B14F-4D97-AF65-F5344CB8AC3E}">
        <p14:creationId xmlns:p14="http://schemas.microsoft.com/office/powerpoint/2010/main" val="405212577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85875" y="928670"/>
            <a:ext cx="8743950" cy="1624026"/>
          </a:xfrm>
        </p:spPr>
        <p:txBody>
          <a:bodyPr>
            <a:normAutofit fontScale="90000"/>
          </a:bodyPr>
          <a:lstStyle/>
          <a:p>
            <a:pPr algn="ctr" eaLnBrk="1" hangingPunct="1"/>
            <a:r>
              <a:rPr lang="fr-FR" b="1" dirty="0" smtClean="0">
                <a:solidFill>
                  <a:srgbClr val="FF0000"/>
                </a:solidFill>
              </a:rPr>
              <a:t>LES ACTES A CARACTERES MEDICO-LEGAUX</a:t>
            </a:r>
          </a:p>
        </p:txBody>
      </p:sp>
      <p:sp>
        <p:nvSpPr>
          <p:cNvPr id="3075" name="Rectangle 3"/>
          <p:cNvSpPr>
            <a:spLocks noGrp="1" noChangeArrowheads="1"/>
          </p:cNvSpPr>
          <p:nvPr>
            <p:ph type="subTitle" idx="1"/>
          </p:nvPr>
        </p:nvSpPr>
        <p:spPr>
          <a:xfrm>
            <a:off x="500030" y="4500570"/>
            <a:ext cx="3492504" cy="1292240"/>
          </a:xfrm>
        </p:spPr>
        <p:txBody>
          <a:bodyPr/>
          <a:lstStyle/>
          <a:p>
            <a:pPr algn="ctr" eaLnBrk="1" hangingPunct="1"/>
            <a:r>
              <a:rPr lang="fr-FR" sz="2000" b="1" dirty="0" smtClean="0"/>
              <a:t>Dr GHENNAM M.A</a:t>
            </a:r>
          </a:p>
          <a:p>
            <a:pPr algn="ctr" eaLnBrk="1" hangingPunct="1"/>
            <a:r>
              <a:rPr lang="fr-FR" sz="1200" dirty="0" smtClean="0"/>
              <a:t>Hôpital Militaire Régional Universitaire de Constantine</a:t>
            </a:r>
          </a:p>
        </p:txBody>
      </p:sp>
      <p:sp>
        <p:nvSpPr>
          <p:cNvPr id="4" name="Rectangle 3"/>
          <p:cNvSpPr txBox="1">
            <a:spLocks noChangeArrowheads="1"/>
          </p:cNvSpPr>
          <p:nvPr/>
        </p:nvSpPr>
        <p:spPr bwMode="auto">
          <a:xfrm>
            <a:off x="6437342" y="4513024"/>
            <a:ext cx="3492504" cy="1292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fr-FR" sz="2000" b="1" i="0" u="none" strike="noStrike" kern="0" cap="none" spc="0" normalizeH="0" baseline="0" noProof="0" dirty="0" smtClean="0">
                <a:ln>
                  <a:noFill/>
                </a:ln>
                <a:solidFill>
                  <a:schemeClr val="tx1"/>
                </a:solidFill>
                <a:effectLst/>
                <a:uLnTx/>
                <a:uFillTx/>
                <a:latin typeface="+mn-lt"/>
                <a:ea typeface="+mn-ea"/>
                <a:cs typeface="+mn-cs"/>
              </a:rPr>
              <a:t>Dr BAHLOUL.I</a:t>
            </a:r>
          </a:p>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fr-FR" sz="1200" b="0" i="0" u="none" strike="noStrike" kern="0" cap="none" spc="0" normalizeH="0" baseline="0" noProof="0" dirty="0" smtClean="0">
                <a:ln>
                  <a:noFill/>
                </a:ln>
                <a:solidFill>
                  <a:schemeClr val="tx1"/>
                </a:solidFill>
                <a:effectLst/>
                <a:uLnTx/>
                <a:uFillTx/>
                <a:latin typeface="+mn-lt"/>
                <a:ea typeface="+mn-ea"/>
                <a:cs typeface="+mn-cs"/>
              </a:rPr>
              <a:t>Hôpital Militaire Régional Universitaire de Constantine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332656"/>
            <a:ext cx="8372506" cy="720080"/>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894270" y="1285860"/>
            <a:ext cx="8929750" cy="5072098"/>
          </a:xfrm>
        </p:spPr>
        <p:txBody>
          <a:bodyPr/>
          <a:lstStyle/>
          <a:p>
            <a:pPr lvl="1" eaLnBrk="1" hangingPunct="1">
              <a:buNone/>
            </a:pPr>
            <a:r>
              <a:rPr lang="fr-FR" sz="2400" b="1" u="sng" dirty="0" smtClean="0">
                <a:solidFill>
                  <a:srgbClr val="A00804"/>
                </a:solidFill>
              </a:rPr>
              <a:t>A/-Examen d’une victime de coups et blessures :</a:t>
            </a:r>
          </a:p>
          <a:p>
            <a:pPr lvl="1" eaLnBrk="1" hangingPunct="1">
              <a:buNone/>
            </a:pPr>
            <a:endParaRPr lang="fr-FR" sz="2400" b="1" u="sng" dirty="0" smtClean="0">
              <a:solidFill>
                <a:srgbClr val="A00804"/>
              </a:solidFill>
            </a:endParaRPr>
          </a:p>
          <a:p>
            <a:pPr>
              <a:buNone/>
            </a:pPr>
            <a:r>
              <a:rPr lang="fr-FR" sz="2400" u="sng" dirty="0" smtClean="0">
                <a:solidFill>
                  <a:srgbClr val="A00804"/>
                </a:solidFill>
              </a:rPr>
              <a:t>Préciser les circonstances</a:t>
            </a:r>
            <a:r>
              <a:rPr lang="fr-FR" sz="2400" dirty="0" smtClean="0"/>
              <a:t>: type de blessures (agression, AVP, AC, chute ou traumatisme balistique), date, heure, lieu, moyens utilisés, antécédents pathologiques et traumatologiques, nature de l’agent vulnérant.</a:t>
            </a:r>
          </a:p>
          <a:p>
            <a:pPr>
              <a:buNone/>
            </a:pPr>
            <a:endParaRPr lang="fr-FR" sz="2400" dirty="0" smtClean="0"/>
          </a:p>
          <a:p>
            <a:pPr>
              <a:buNone/>
            </a:pPr>
            <a:r>
              <a:rPr lang="fr-FR" sz="2400" u="sng" dirty="0" smtClean="0">
                <a:solidFill>
                  <a:srgbClr val="A00804"/>
                </a:solidFill>
              </a:rPr>
              <a:t>Examen clinique minutieux</a:t>
            </a:r>
            <a:r>
              <a:rPr lang="fr-FR" sz="2400" dirty="0" smtClean="0">
                <a:solidFill>
                  <a:srgbClr val="A00804"/>
                </a:solidFill>
              </a:rPr>
              <a:t> </a:t>
            </a:r>
            <a:r>
              <a:rPr lang="fr-FR" sz="2400" dirty="0" smtClean="0"/>
              <a:t>: relever toutes les lésions objectivées ; si nécessaire explorations biologiques et radiologiques.</a:t>
            </a:r>
            <a:endParaRPr lang="fr-FR" dirty="0" smtClean="0"/>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332656"/>
            <a:ext cx="8372506" cy="576064"/>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606238" y="1285860"/>
            <a:ext cx="8929750" cy="5072098"/>
          </a:xfrm>
        </p:spPr>
        <p:txBody>
          <a:bodyPr/>
          <a:lstStyle/>
          <a:p>
            <a:pPr lvl="1" eaLnBrk="1" hangingPunct="1">
              <a:buNone/>
            </a:pPr>
            <a:r>
              <a:rPr lang="fr-FR" sz="2400" b="1" dirty="0" smtClean="0">
                <a:solidFill>
                  <a:srgbClr val="A00804"/>
                </a:solidFill>
              </a:rPr>
              <a:t>     </a:t>
            </a:r>
            <a:r>
              <a:rPr lang="fr-FR" sz="2400" b="1" u="sng" dirty="0" smtClean="0">
                <a:solidFill>
                  <a:srgbClr val="A00804"/>
                </a:solidFill>
              </a:rPr>
              <a:t>A/-Examen d’une victime de coups et blessures :</a:t>
            </a:r>
          </a:p>
          <a:p>
            <a:pPr lvl="1" eaLnBrk="1" hangingPunct="1">
              <a:buNone/>
            </a:pPr>
            <a:endParaRPr lang="fr-FR" sz="2400" b="1" u="sng" dirty="0" smtClean="0"/>
          </a:p>
          <a:p>
            <a:pPr>
              <a:buNone/>
            </a:pPr>
            <a:r>
              <a:rPr lang="fr-FR" sz="2400" u="sng" dirty="0" smtClean="0">
                <a:solidFill>
                  <a:srgbClr val="A00804"/>
                </a:solidFill>
              </a:rPr>
              <a:t>Etablissement et délivrance du certificat médical de coups et blessures </a:t>
            </a:r>
            <a:r>
              <a:rPr lang="fr-FR" sz="2400" dirty="0" smtClean="0">
                <a:solidFill>
                  <a:srgbClr val="A00804"/>
                </a:solidFill>
              </a:rPr>
              <a:t>: </a:t>
            </a:r>
            <a:r>
              <a:rPr lang="fr-FR" sz="2400" dirty="0" smtClean="0"/>
              <a:t>au pavillon des urgences, il s’agit du </a:t>
            </a:r>
            <a:r>
              <a:rPr lang="fr-FR" sz="2400" b="1" dirty="0" smtClean="0"/>
              <a:t>certificat médical initial ou certificat descriptif </a:t>
            </a:r>
            <a:r>
              <a:rPr lang="fr-FR" sz="2400" dirty="0" smtClean="0"/>
              <a:t>qui devrait être remis systématiquement et précocement au patient. </a:t>
            </a:r>
          </a:p>
          <a:p>
            <a:pPr>
              <a:buNone/>
            </a:pPr>
            <a:endParaRPr lang="fr-FR" sz="2400" dirty="0" smtClean="0"/>
          </a:p>
          <a:p>
            <a:pPr>
              <a:buNone/>
            </a:pPr>
            <a:r>
              <a:rPr lang="fr-FR" sz="2400" u="sng" dirty="0" smtClean="0">
                <a:solidFill>
                  <a:srgbClr val="A00804"/>
                </a:solidFill>
              </a:rPr>
              <a:t>C’est un document de base pour la justice et le médecin expert</a:t>
            </a:r>
            <a:r>
              <a:rPr lang="fr-FR" sz="2400" dirty="0" smtClean="0">
                <a:solidFill>
                  <a:srgbClr val="A00804"/>
                </a:solidFill>
              </a:rPr>
              <a:t> : </a:t>
            </a:r>
            <a:r>
              <a:rPr lang="fr-FR" sz="2400" dirty="0" smtClean="0"/>
              <a:t>relation entre les séquelles observées et les lésions initiales ce qui permet l’évaluation des préjudices subis pour dédommager la victime.</a:t>
            </a: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476672"/>
            <a:ext cx="8372506" cy="576064"/>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678246" y="1285860"/>
            <a:ext cx="8929750" cy="5072098"/>
          </a:xfrm>
        </p:spPr>
        <p:txBody>
          <a:bodyPr>
            <a:normAutofit lnSpcReduction="10000"/>
          </a:bodyPr>
          <a:lstStyle/>
          <a:p>
            <a:pPr lvl="1" eaLnBrk="1" hangingPunct="1">
              <a:buNone/>
            </a:pPr>
            <a:r>
              <a:rPr lang="fr-FR" sz="2400" b="1" dirty="0" smtClean="0">
                <a:solidFill>
                  <a:srgbClr val="A00804"/>
                </a:solidFill>
              </a:rPr>
              <a:t>       </a:t>
            </a:r>
            <a:r>
              <a:rPr lang="fr-FR" sz="2400" b="1" u="sng" dirty="0" smtClean="0">
                <a:solidFill>
                  <a:srgbClr val="A00804"/>
                </a:solidFill>
              </a:rPr>
              <a:t>A/-Examen d’une victime de coups et blessures :</a:t>
            </a:r>
          </a:p>
          <a:p>
            <a:pPr lvl="0">
              <a:buNone/>
            </a:pPr>
            <a:r>
              <a:rPr lang="fr-FR" sz="2400" b="1" u="sng" dirty="0" smtClean="0">
                <a:solidFill>
                  <a:srgbClr val="A00804"/>
                </a:solidFill>
              </a:rPr>
              <a:t>Le contenu du CMI :</a:t>
            </a:r>
            <a:endParaRPr lang="fr-FR" sz="2400" u="sng" dirty="0" smtClean="0">
              <a:solidFill>
                <a:srgbClr val="A00804"/>
              </a:solidFill>
            </a:endParaRPr>
          </a:p>
          <a:p>
            <a:pPr>
              <a:buNone/>
            </a:pPr>
            <a:r>
              <a:rPr lang="fr-FR" sz="2000" dirty="0" smtClean="0"/>
              <a:t>Outre les commémoratifs, les lésions objectivées à l’examen clinique minutieux, les résultats des explorations radiologiques et biologiques effectués (+ / −), il convient de préciser l’état antérieur pathologique et traumatologique.</a:t>
            </a:r>
          </a:p>
          <a:p>
            <a:pPr>
              <a:buNone/>
            </a:pPr>
            <a:endParaRPr lang="fr-FR" sz="2000" dirty="0" smtClean="0"/>
          </a:p>
          <a:p>
            <a:pPr>
              <a:buNone/>
            </a:pPr>
            <a:r>
              <a:rPr lang="fr-FR" sz="2000" dirty="0" smtClean="0"/>
              <a:t>Eventuellement, conclure par l’estimation de l’Incapacité Temporaire Totale du travail ou ITT, sous réserve de complications ==&gt; qualification  juridique de l’infraction, ainsi que la nature de l’agent vulnérant (contondant, piquant, tranchant…)</a:t>
            </a:r>
          </a:p>
          <a:p>
            <a:pPr>
              <a:buNone/>
            </a:pPr>
            <a:endParaRPr lang="fr-FR" sz="2000" dirty="0" smtClean="0"/>
          </a:p>
          <a:p>
            <a:pPr lvl="0">
              <a:buNone/>
            </a:pPr>
            <a:r>
              <a:rPr lang="fr-FR" sz="2000" b="1" u="sng" dirty="0" smtClean="0">
                <a:solidFill>
                  <a:srgbClr val="A00804"/>
                </a:solidFill>
              </a:rPr>
              <a:t>L’Incapacité Temporaire Totale du travail personnel(ITT) :</a:t>
            </a:r>
            <a:r>
              <a:rPr lang="fr-FR" sz="2000" dirty="0" smtClean="0">
                <a:solidFill>
                  <a:srgbClr val="A00804"/>
                </a:solidFill>
              </a:rPr>
              <a:t>        </a:t>
            </a:r>
            <a:r>
              <a:rPr lang="fr-FR" sz="2000" dirty="0" smtClean="0"/>
              <a:t>permet la qualification juridique des blessures</a:t>
            </a:r>
            <a:r>
              <a:rPr lang="fr-FR" sz="2400" dirty="0" smtClean="0"/>
              <a:t>.</a:t>
            </a:r>
            <a:endParaRPr lang="fr-FR" sz="2000" dirty="0" smtClean="0"/>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404664"/>
            <a:ext cx="8372506" cy="504056"/>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894270" y="1285860"/>
            <a:ext cx="8929750" cy="5167476"/>
          </a:xfrm>
        </p:spPr>
        <p:txBody>
          <a:bodyPr>
            <a:normAutofit fontScale="92500"/>
          </a:bodyPr>
          <a:lstStyle/>
          <a:p>
            <a:pPr lvl="1" eaLnBrk="1" hangingPunct="1">
              <a:buNone/>
            </a:pPr>
            <a:r>
              <a:rPr lang="fr-FR" sz="2400" b="1" u="sng" dirty="0" smtClean="0">
                <a:solidFill>
                  <a:srgbClr val="A00804"/>
                </a:solidFill>
              </a:rPr>
              <a:t>A/-Examen d’une victime de coups et blessures :</a:t>
            </a:r>
          </a:p>
          <a:p>
            <a:pPr>
              <a:buNone/>
            </a:pPr>
            <a:r>
              <a:rPr lang="fr-FR" sz="2000" dirty="0" smtClean="0"/>
              <a:t>En droit commun, il existe deux notions essentielles :   </a:t>
            </a:r>
          </a:p>
          <a:p>
            <a:pPr>
              <a:buNone/>
            </a:pPr>
            <a:r>
              <a:rPr lang="fr-FR" sz="2000" dirty="0" smtClean="0"/>
              <a:t> </a:t>
            </a:r>
            <a:r>
              <a:rPr lang="fr-FR" sz="2000" u="sng" dirty="0" smtClean="0"/>
              <a:t>Les coups et blessures volontaires (CBV</a:t>
            </a:r>
            <a:r>
              <a:rPr lang="fr-FR" sz="2000" dirty="0" smtClean="0"/>
              <a:t>) : règle des </a:t>
            </a:r>
            <a:r>
              <a:rPr lang="fr-FR" sz="2400" b="1" dirty="0" smtClean="0">
                <a:solidFill>
                  <a:srgbClr val="A00804"/>
                </a:solidFill>
              </a:rPr>
              <a:t>15</a:t>
            </a:r>
            <a:r>
              <a:rPr lang="fr-FR" sz="2000" dirty="0" smtClean="0"/>
              <a:t> jours </a:t>
            </a:r>
          </a:p>
          <a:p>
            <a:pPr>
              <a:buNone/>
            </a:pPr>
            <a:r>
              <a:rPr lang="fr-FR" sz="2000" dirty="0" smtClean="0"/>
              <a:t>	*ITT&gt;</a:t>
            </a:r>
            <a:r>
              <a:rPr lang="fr-FR" sz="2000" b="1" dirty="0" smtClean="0">
                <a:solidFill>
                  <a:srgbClr val="A00804"/>
                </a:solidFill>
              </a:rPr>
              <a:t>15</a:t>
            </a:r>
            <a:r>
              <a:rPr lang="fr-FR" sz="2000" dirty="0" smtClean="0"/>
              <a:t>jours=</a:t>
            </a:r>
            <a:r>
              <a:rPr lang="fr-FR" sz="2000" b="1" u="sng" dirty="0" smtClean="0">
                <a:solidFill>
                  <a:srgbClr val="A00804"/>
                </a:solidFill>
              </a:rPr>
              <a:t>DELIT</a:t>
            </a:r>
            <a:r>
              <a:rPr lang="fr-FR" sz="2000" dirty="0" smtClean="0"/>
              <a:t>.</a:t>
            </a:r>
          </a:p>
          <a:p>
            <a:pPr>
              <a:buNone/>
            </a:pPr>
            <a:r>
              <a:rPr lang="fr-FR" sz="2000" dirty="0" smtClean="0"/>
              <a:t>	*ITT≤</a:t>
            </a:r>
            <a:r>
              <a:rPr lang="fr-FR" sz="2000" b="1" dirty="0" smtClean="0">
                <a:solidFill>
                  <a:srgbClr val="A00804"/>
                </a:solidFill>
              </a:rPr>
              <a:t>15</a:t>
            </a:r>
            <a:r>
              <a:rPr lang="fr-FR" sz="2000" dirty="0" smtClean="0"/>
              <a:t>jours=</a:t>
            </a:r>
            <a:r>
              <a:rPr lang="fr-FR" sz="2000" b="1" u="sng" dirty="0" smtClean="0">
                <a:solidFill>
                  <a:srgbClr val="A00804"/>
                </a:solidFill>
              </a:rPr>
              <a:t>CONTRAVENTION</a:t>
            </a:r>
            <a:r>
              <a:rPr lang="fr-FR" sz="2000" dirty="0" smtClean="0"/>
              <a:t>.</a:t>
            </a:r>
          </a:p>
          <a:p>
            <a:pPr>
              <a:buNone/>
            </a:pPr>
            <a:endParaRPr lang="fr-FR" sz="2000" dirty="0" smtClean="0"/>
          </a:p>
          <a:p>
            <a:pPr>
              <a:buNone/>
            </a:pPr>
            <a:r>
              <a:rPr lang="fr-FR" sz="2000" u="sng" dirty="0" smtClean="0"/>
              <a:t>Les coups et blessures involontaires (CBI):</a:t>
            </a:r>
            <a:r>
              <a:rPr lang="fr-FR" sz="2000" dirty="0" smtClean="0"/>
              <a:t>règle des </a:t>
            </a:r>
            <a:r>
              <a:rPr lang="fr-FR" sz="2000" b="1" dirty="0" smtClean="0">
                <a:solidFill>
                  <a:srgbClr val="A00804"/>
                </a:solidFill>
              </a:rPr>
              <a:t>90</a:t>
            </a:r>
            <a:r>
              <a:rPr lang="fr-FR" sz="2000" dirty="0" smtClean="0"/>
              <a:t>jours</a:t>
            </a:r>
          </a:p>
          <a:p>
            <a:pPr>
              <a:buNone/>
            </a:pPr>
            <a:r>
              <a:rPr lang="fr-FR" sz="2000" dirty="0" smtClean="0"/>
              <a:t>      *ITT&gt;</a:t>
            </a:r>
            <a:r>
              <a:rPr lang="fr-FR" sz="2000" b="1" dirty="0" smtClean="0">
                <a:solidFill>
                  <a:srgbClr val="A00804"/>
                </a:solidFill>
              </a:rPr>
              <a:t>90</a:t>
            </a:r>
            <a:r>
              <a:rPr lang="fr-FR" sz="2000" dirty="0" smtClean="0"/>
              <a:t>jours=</a:t>
            </a:r>
            <a:r>
              <a:rPr lang="fr-FR" sz="2000" b="1" u="sng" dirty="0" smtClean="0">
                <a:solidFill>
                  <a:srgbClr val="A00804"/>
                </a:solidFill>
              </a:rPr>
              <a:t>DELIT</a:t>
            </a:r>
            <a:r>
              <a:rPr lang="fr-FR" sz="2000" dirty="0" smtClean="0"/>
              <a:t>.</a:t>
            </a:r>
          </a:p>
          <a:p>
            <a:pPr>
              <a:buNone/>
            </a:pPr>
            <a:r>
              <a:rPr lang="fr-FR" sz="2000" dirty="0" smtClean="0"/>
              <a:t>      *ITT≤</a:t>
            </a:r>
            <a:r>
              <a:rPr lang="fr-FR" sz="2000" b="1" dirty="0" smtClean="0">
                <a:solidFill>
                  <a:srgbClr val="A00804"/>
                </a:solidFill>
              </a:rPr>
              <a:t>90</a:t>
            </a:r>
            <a:r>
              <a:rPr lang="fr-FR" sz="2000" dirty="0" smtClean="0"/>
              <a:t>jours=</a:t>
            </a:r>
            <a:r>
              <a:rPr lang="fr-FR" sz="2000" b="1" u="sng" dirty="0" smtClean="0">
                <a:solidFill>
                  <a:srgbClr val="A00804"/>
                </a:solidFill>
              </a:rPr>
              <a:t>CONTRAVENTION</a:t>
            </a:r>
            <a:r>
              <a:rPr lang="fr-FR" sz="2000" dirty="0" smtClean="0"/>
              <a:t>.</a:t>
            </a:r>
          </a:p>
          <a:p>
            <a:pPr>
              <a:buNone/>
            </a:pPr>
            <a:r>
              <a:rPr lang="fr-FR" sz="2000" u="sng" dirty="0" smtClean="0"/>
              <a:t>Etablir un CMI </a:t>
            </a:r>
            <a:r>
              <a:rPr lang="fr-FR" sz="2000" dirty="0" smtClean="0"/>
              <a:t>n’est pas banal, c’est un acte professionnel qui engage la responsabilité de son signataire : disciplinaire, pénale et civile /</a:t>
            </a:r>
            <a:r>
              <a:rPr lang="fr-FR" sz="2000" u="sng" dirty="0" smtClean="0"/>
              <a:t>Art. 124 du CODE CIVIL</a:t>
            </a:r>
            <a:r>
              <a:rPr lang="fr-FR" sz="2000" dirty="0" smtClean="0"/>
              <a:t> : </a:t>
            </a:r>
            <a:r>
              <a:rPr lang="fr-FR" sz="2000" dirty="0" smtClean="0">
                <a:solidFill>
                  <a:srgbClr val="A00804"/>
                </a:solidFill>
              </a:rPr>
              <a:t>« </a:t>
            </a:r>
            <a:r>
              <a:rPr lang="fr-FR" sz="2000" b="1" dirty="0" smtClean="0">
                <a:solidFill>
                  <a:srgbClr val="A00804"/>
                </a:solidFill>
              </a:rPr>
              <a:t>Tout  acte quelconque de l’homme qui cause à autrui un dommage, oblige celui par la faute duquel il est arrivé à le réparer. »</a:t>
            </a:r>
            <a:endParaRPr lang="fr-FR" sz="2000" dirty="0" smtClean="0">
              <a:solidFill>
                <a:srgbClr val="A00804"/>
              </a:solidFill>
            </a:endParaRP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332656"/>
            <a:ext cx="8372506" cy="576064"/>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750254" y="1571612"/>
            <a:ext cx="8929750" cy="4297110"/>
          </a:xfrm>
        </p:spPr>
        <p:txBody>
          <a:bodyPr/>
          <a:lstStyle/>
          <a:p>
            <a:pPr lvl="1" eaLnBrk="1" hangingPunct="1">
              <a:buNone/>
            </a:pPr>
            <a:r>
              <a:rPr lang="fr-FR" sz="2400" b="1" dirty="0" smtClean="0">
                <a:solidFill>
                  <a:srgbClr val="A00804"/>
                </a:solidFill>
              </a:rPr>
              <a:t>          </a:t>
            </a:r>
            <a:r>
              <a:rPr lang="fr-FR" sz="2400" b="1" u="sng" dirty="0" smtClean="0">
                <a:solidFill>
                  <a:srgbClr val="A00804"/>
                </a:solidFill>
              </a:rPr>
              <a:t>A/-Examen d’une victime de coups et blessures :</a:t>
            </a:r>
          </a:p>
          <a:p>
            <a:pPr lvl="1" eaLnBrk="1" hangingPunct="1">
              <a:buNone/>
            </a:pPr>
            <a:endParaRPr lang="fr-FR" sz="2400" b="1" u="sng" dirty="0" smtClean="0">
              <a:solidFill>
                <a:srgbClr val="A00804"/>
              </a:solidFill>
            </a:endParaRPr>
          </a:p>
          <a:p>
            <a:pPr lvl="0">
              <a:buNone/>
            </a:pPr>
            <a:r>
              <a:rPr lang="fr-FR" sz="2400" dirty="0" smtClean="0"/>
              <a:t>Le CMI est remis en mains propres dans les cas courants.</a:t>
            </a:r>
          </a:p>
          <a:p>
            <a:pPr lvl="0">
              <a:buNone/>
            </a:pPr>
            <a:endParaRPr lang="fr-FR" sz="2400" dirty="0" smtClean="0"/>
          </a:p>
          <a:p>
            <a:pPr>
              <a:buNone/>
            </a:pPr>
            <a:r>
              <a:rPr lang="fr-FR" sz="2400" dirty="0" smtClean="0"/>
              <a:t>Lorsqu’il s’agit de mineurs et d’incapables majeurs : tuteurs légaux.</a:t>
            </a:r>
          </a:p>
          <a:p>
            <a:pPr>
              <a:buNone/>
            </a:pPr>
            <a:endParaRPr lang="fr-FR" sz="2400" dirty="0" smtClean="0"/>
          </a:p>
          <a:p>
            <a:pPr>
              <a:buNone/>
            </a:pPr>
            <a:r>
              <a:rPr lang="fr-FR" sz="2400" dirty="0" smtClean="0"/>
              <a:t>Coma : personne chargée de veiller aux intérêts du malade. </a:t>
            </a: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714356"/>
            <a:ext cx="8372506" cy="266372"/>
          </a:xfrm>
        </p:spPr>
        <p:txBody>
          <a:bodyPr>
            <a:normAutofit fontScale="90000"/>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678246" y="1500174"/>
            <a:ext cx="8929750" cy="2928958"/>
          </a:xfrm>
        </p:spPr>
        <p:txBody>
          <a:bodyPr>
            <a:normAutofit fontScale="92500" lnSpcReduction="10000"/>
          </a:bodyPr>
          <a:lstStyle/>
          <a:p>
            <a:pPr lvl="1" eaLnBrk="1" hangingPunct="1">
              <a:buNone/>
            </a:pPr>
            <a:r>
              <a:rPr lang="fr-FR" sz="2400" b="1" dirty="0" smtClean="0">
                <a:solidFill>
                  <a:srgbClr val="A00804"/>
                </a:solidFill>
              </a:rPr>
              <a:t>       </a:t>
            </a:r>
            <a:r>
              <a:rPr lang="fr-FR" sz="2400" b="1" u="sng" dirty="0" smtClean="0">
                <a:solidFill>
                  <a:srgbClr val="A00804"/>
                </a:solidFill>
              </a:rPr>
              <a:t>B/-Examen d’une victime de violences sexuelles:</a:t>
            </a:r>
          </a:p>
          <a:p>
            <a:pPr lvl="1" eaLnBrk="1" hangingPunct="1">
              <a:buNone/>
            </a:pPr>
            <a:endParaRPr lang="fr-FR" sz="2400" b="1" u="sng" dirty="0" smtClean="0">
              <a:solidFill>
                <a:srgbClr val="A00804"/>
              </a:solidFill>
            </a:endParaRPr>
          </a:p>
          <a:p>
            <a:pPr lvl="0">
              <a:buNone/>
            </a:pPr>
            <a:endParaRPr lang="fr-FR" sz="2400" dirty="0" smtClean="0"/>
          </a:p>
          <a:p>
            <a:pPr lvl="0">
              <a:buNone/>
            </a:pPr>
            <a:r>
              <a:rPr lang="fr-FR" sz="2400" dirty="0" smtClean="0"/>
              <a:t>Intérêt de l’orientation vers un service de médecine légale dans les plus brefs délais (idéal &lt; 72 h).</a:t>
            </a:r>
          </a:p>
          <a:p>
            <a:pPr lvl="0">
              <a:buNone/>
            </a:pPr>
            <a:endParaRPr lang="fr-FR" sz="2400" dirty="0" smtClean="0"/>
          </a:p>
          <a:p>
            <a:pPr lvl="0">
              <a:buNone/>
            </a:pPr>
            <a:r>
              <a:rPr lang="fr-FR" sz="2400" dirty="0" smtClean="0"/>
              <a:t>S’effectue souvent sur </a:t>
            </a:r>
            <a:r>
              <a:rPr lang="fr-FR" sz="2400" dirty="0" smtClean="0">
                <a:solidFill>
                  <a:srgbClr val="A00804"/>
                </a:solidFill>
              </a:rPr>
              <a:t>réquisition</a:t>
            </a:r>
            <a:r>
              <a:rPr lang="fr-FR" sz="2400" dirty="0" smtClean="0"/>
              <a:t>. </a:t>
            </a:r>
          </a:p>
          <a:p>
            <a:pPr>
              <a:buNone/>
            </a:pPr>
            <a:endParaRPr lang="fr-FR" sz="2000" dirty="0" smtClean="0"/>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332656"/>
            <a:ext cx="8372506" cy="720080"/>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751012" y="1549382"/>
            <a:ext cx="8535892" cy="4951452"/>
          </a:xfrm>
        </p:spPr>
        <p:txBody>
          <a:bodyPr>
            <a:normAutofit fontScale="92500"/>
          </a:bodyPr>
          <a:lstStyle/>
          <a:p>
            <a:pPr lvl="1" eaLnBrk="1" hangingPunct="1">
              <a:buNone/>
            </a:pPr>
            <a:r>
              <a:rPr lang="fr-FR" sz="2400" b="1" dirty="0" smtClean="0">
                <a:solidFill>
                  <a:srgbClr val="A00804"/>
                </a:solidFill>
              </a:rPr>
              <a:t>         </a:t>
            </a:r>
            <a:r>
              <a:rPr lang="fr-FR" sz="2400" b="1" u="sng" dirty="0" smtClean="0">
                <a:solidFill>
                  <a:srgbClr val="A00804"/>
                </a:solidFill>
              </a:rPr>
              <a:t>B/-Examen d’une victime de violences sexuelles:</a:t>
            </a:r>
          </a:p>
          <a:p>
            <a:pPr lvl="1" eaLnBrk="1" hangingPunct="1">
              <a:buNone/>
            </a:pPr>
            <a:endParaRPr lang="fr-FR" sz="2400" b="1" u="sng" dirty="0" smtClean="0">
              <a:solidFill>
                <a:srgbClr val="A00804"/>
              </a:solidFill>
            </a:endParaRPr>
          </a:p>
          <a:p>
            <a:pPr>
              <a:buNone/>
            </a:pPr>
            <a:r>
              <a:rPr lang="fr-FR" sz="2400" b="1" dirty="0" smtClean="0">
                <a:solidFill>
                  <a:srgbClr val="A00804"/>
                </a:solidFill>
              </a:rPr>
              <a:t>1/ </a:t>
            </a:r>
            <a:r>
              <a:rPr lang="fr-FR" sz="2400" b="1" u="sng" dirty="0" smtClean="0">
                <a:solidFill>
                  <a:srgbClr val="A00804"/>
                </a:solidFill>
              </a:rPr>
              <a:t>Entretien</a:t>
            </a:r>
          </a:p>
          <a:p>
            <a:pPr>
              <a:buNone/>
            </a:pPr>
            <a:endParaRPr lang="fr-FR" sz="2400" dirty="0" smtClean="0">
              <a:solidFill>
                <a:srgbClr val="A00804"/>
              </a:solidFill>
            </a:endParaRPr>
          </a:p>
          <a:p>
            <a:pPr lvl="0">
              <a:buNone/>
            </a:pPr>
            <a:r>
              <a:rPr lang="fr-FR" sz="2400" b="1" dirty="0" smtClean="0"/>
              <a:t>Détails de l’agression</a:t>
            </a:r>
            <a:r>
              <a:rPr lang="fr-FR" sz="2400" dirty="0" smtClean="0"/>
              <a:t>: date, heure, lieu, auteur(s) connu(s)?, usage d’arme, pénétration anale? Vaginale? , douleur, saignement, éjaculation?</a:t>
            </a:r>
          </a:p>
          <a:p>
            <a:pPr lvl="0">
              <a:buNone/>
            </a:pPr>
            <a:endParaRPr lang="fr-FR" sz="2400" dirty="0" smtClean="0"/>
          </a:p>
          <a:p>
            <a:pPr lvl="0">
              <a:buNone/>
            </a:pPr>
            <a:r>
              <a:rPr lang="fr-FR" sz="2400" b="1" dirty="0" smtClean="0"/>
              <a:t>Antécédents</a:t>
            </a:r>
            <a:r>
              <a:rPr lang="fr-FR" sz="2400" dirty="0" smtClean="0"/>
              <a:t>: notamment gynéco-obstétricaux, âge des </a:t>
            </a:r>
            <a:r>
              <a:rPr lang="fr-FR" sz="2400" dirty="0" err="1" smtClean="0"/>
              <a:t>ménarches</a:t>
            </a:r>
            <a:r>
              <a:rPr lang="fr-FR" sz="2400" dirty="0" smtClean="0"/>
              <a:t>, Date des Dernières Règles?, habitudes sexuelles, toxicologiques, contraception actuelle?</a:t>
            </a:r>
            <a:endParaRPr lang="fr-FR" sz="2000" dirty="0" smtClean="0"/>
          </a:p>
          <a:p>
            <a:endParaRPr lang="fr-FR" sz="2000" dirty="0" smtClean="0"/>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260648"/>
            <a:ext cx="8372506" cy="720080"/>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1288316" y="1428736"/>
            <a:ext cx="8712968" cy="4081086"/>
          </a:xfrm>
        </p:spPr>
        <p:txBody>
          <a:bodyPr>
            <a:normAutofit fontScale="92500"/>
          </a:bodyPr>
          <a:lstStyle/>
          <a:p>
            <a:pPr lvl="1" eaLnBrk="1" hangingPunct="1">
              <a:buNone/>
            </a:pPr>
            <a:r>
              <a:rPr lang="fr-FR" sz="2400" b="1" u="sng" dirty="0" smtClean="0">
                <a:solidFill>
                  <a:srgbClr val="A00804"/>
                </a:solidFill>
              </a:rPr>
              <a:t>B/-Examen d’une victime de violences sexuelles:</a:t>
            </a:r>
          </a:p>
          <a:p>
            <a:pPr lvl="1" eaLnBrk="1" hangingPunct="1">
              <a:buNone/>
            </a:pPr>
            <a:endParaRPr lang="fr-FR" sz="2400" b="1" u="sng" dirty="0" smtClean="0">
              <a:solidFill>
                <a:srgbClr val="A00804"/>
              </a:solidFill>
            </a:endParaRPr>
          </a:p>
          <a:p>
            <a:pPr>
              <a:buNone/>
            </a:pPr>
            <a:r>
              <a:rPr lang="fr-FR" sz="2400" b="1" dirty="0" smtClean="0">
                <a:solidFill>
                  <a:srgbClr val="A00804"/>
                </a:solidFill>
              </a:rPr>
              <a:t>2/</a:t>
            </a:r>
            <a:r>
              <a:rPr lang="fr-FR" sz="2400" b="1" u="sng" dirty="0" smtClean="0">
                <a:solidFill>
                  <a:srgbClr val="A00804"/>
                </a:solidFill>
              </a:rPr>
              <a:t>Examen</a:t>
            </a:r>
            <a:endParaRPr lang="fr-FR" sz="2400" dirty="0" smtClean="0">
              <a:solidFill>
                <a:srgbClr val="A00804"/>
              </a:solidFill>
            </a:endParaRPr>
          </a:p>
          <a:p>
            <a:pPr lvl="0">
              <a:buNone/>
            </a:pPr>
            <a:r>
              <a:rPr lang="fr-FR" sz="2400" dirty="0" smtClean="0"/>
              <a:t>En présence d’une tierce personne.</a:t>
            </a:r>
          </a:p>
          <a:p>
            <a:pPr lvl="0">
              <a:buNone/>
            </a:pPr>
            <a:endParaRPr lang="fr-FR" sz="2400" dirty="0" smtClean="0"/>
          </a:p>
          <a:p>
            <a:pPr lvl="0">
              <a:buNone/>
            </a:pPr>
            <a:r>
              <a:rPr lang="fr-FR" sz="2400" dirty="0" smtClean="0"/>
              <a:t>Vêtements et sous-vêtements portés au moment de l’agression: traces, taches suspectes (poil, sang, sperme).</a:t>
            </a:r>
          </a:p>
          <a:p>
            <a:pPr lvl="0">
              <a:buNone/>
            </a:pPr>
            <a:endParaRPr lang="fr-FR" sz="2400" dirty="0" smtClean="0"/>
          </a:p>
          <a:p>
            <a:pPr lvl="0">
              <a:buNone/>
            </a:pPr>
            <a:r>
              <a:rPr lang="fr-FR" sz="2400" dirty="0" smtClean="0"/>
              <a:t>L’ensemble du corps: lésions de violences.</a:t>
            </a:r>
            <a:r>
              <a:rPr lang="fr-FR" sz="2000" dirty="0" smtClean="0"/>
              <a:t> </a:t>
            </a: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714356"/>
            <a:ext cx="8372506" cy="552464"/>
          </a:xfrm>
        </p:spPr>
        <p:txBody>
          <a:bodyPr/>
          <a:lstStyle/>
          <a:p>
            <a:r>
              <a:rPr lang="fr-FR" sz="2000" b="1" u="sng" dirty="0" smtClean="0"/>
              <a:t>II- ACTES SUR UN SUJET VIVANT:</a:t>
            </a:r>
            <a:endParaRPr lang="fr-FR" sz="2000" b="1" u="sng" dirty="0"/>
          </a:p>
        </p:txBody>
      </p:sp>
      <p:sp>
        <p:nvSpPr>
          <p:cNvPr id="4099" name="Rectangle 3"/>
          <p:cNvSpPr>
            <a:spLocks noGrp="1" noChangeArrowheads="1"/>
          </p:cNvSpPr>
          <p:nvPr>
            <p:ph idx="1"/>
          </p:nvPr>
        </p:nvSpPr>
        <p:spPr>
          <a:xfrm>
            <a:off x="894270" y="1285860"/>
            <a:ext cx="8929750" cy="5383500"/>
          </a:xfrm>
        </p:spPr>
        <p:txBody>
          <a:bodyPr>
            <a:normAutofit fontScale="92500" lnSpcReduction="10000"/>
          </a:bodyPr>
          <a:lstStyle/>
          <a:p>
            <a:pPr lvl="1" eaLnBrk="1" hangingPunct="1">
              <a:buNone/>
            </a:pPr>
            <a:r>
              <a:rPr lang="fr-FR" sz="2400" b="1" dirty="0" smtClean="0">
                <a:solidFill>
                  <a:srgbClr val="A00804"/>
                </a:solidFill>
              </a:rPr>
              <a:t>        </a:t>
            </a:r>
            <a:r>
              <a:rPr lang="fr-FR" sz="2400" b="1" u="sng" dirty="0" smtClean="0">
                <a:solidFill>
                  <a:srgbClr val="A00804"/>
                </a:solidFill>
              </a:rPr>
              <a:t>B/-Examen d’une victime de violences sexuelles:</a:t>
            </a:r>
          </a:p>
          <a:p>
            <a:pPr>
              <a:buNone/>
            </a:pPr>
            <a:r>
              <a:rPr lang="fr-FR" sz="2000" b="1" dirty="0" smtClean="0">
                <a:solidFill>
                  <a:srgbClr val="A00804"/>
                </a:solidFill>
              </a:rPr>
              <a:t>2/</a:t>
            </a:r>
            <a:r>
              <a:rPr lang="fr-FR" sz="2000" b="1" u="sng" dirty="0" smtClean="0">
                <a:solidFill>
                  <a:srgbClr val="A00804"/>
                </a:solidFill>
              </a:rPr>
              <a:t>Examen</a:t>
            </a:r>
            <a:endParaRPr lang="fr-FR" sz="2000" dirty="0" smtClean="0">
              <a:solidFill>
                <a:srgbClr val="A00804"/>
              </a:solidFill>
            </a:endParaRPr>
          </a:p>
          <a:p>
            <a:pPr>
              <a:buNone/>
            </a:pPr>
            <a:r>
              <a:rPr lang="fr-FR" sz="2000" b="1" u="sng" dirty="0" smtClean="0">
                <a:solidFill>
                  <a:srgbClr val="A00804"/>
                </a:solidFill>
              </a:rPr>
              <a:t>Examen de la sphère génitale </a:t>
            </a:r>
            <a:r>
              <a:rPr lang="fr-FR" sz="2000" dirty="0" smtClean="0"/>
              <a:t>(fillette, femme) sous un bon éclairage, en position gynécologique: grandes lèvres , petites lèvres, et surtout la membrane hyménales qui revêt des aspects divers  selon la variété    anatomique et l’âge (fillette, adolescente nubile, vieille fille).</a:t>
            </a:r>
          </a:p>
          <a:p>
            <a:pPr>
              <a:buNone/>
            </a:pPr>
            <a:endParaRPr lang="fr-FR" sz="2000" dirty="0" smtClean="0"/>
          </a:p>
          <a:p>
            <a:pPr>
              <a:buNone/>
            </a:pPr>
            <a:r>
              <a:rPr lang="fr-FR" sz="2000" dirty="0" smtClean="0"/>
              <a:t>   le franchissement de l’hymen entraine la défloration, non pathognomonique du viol. </a:t>
            </a:r>
          </a:p>
          <a:p>
            <a:pPr>
              <a:buNone/>
            </a:pPr>
            <a:r>
              <a:rPr lang="fr-FR" sz="2000" dirty="0" smtClean="0"/>
              <a:t>    Déplisser l’hymen, puis le Toucher Rectal combiné; met en relief l’hymen: recherche de déchirures récentes dont la cicatrisation se complète en 5-7 jours, complètes ou incomplètes.</a:t>
            </a:r>
          </a:p>
          <a:p>
            <a:pPr>
              <a:buNone/>
            </a:pPr>
            <a:endParaRPr lang="fr-FR" sz="2000" dirty="0" smtClean="0"/>
          </a:p>
          <a:p>
            <a:pPr>
              <a:buNone/>
            </a:pPr>
            <a:r>
              <a:rPr lang="fr-FR" sz="2000" dirty="0" smtClean="0"/>
              <a:t>  Examen au spéculum chez la femme mariée; après introduction de la sonde de Foley chez l’adolescente(Gynécologue).</a:t>
            </a:r>
          </a:p>
          <a:p>
            <a:pPr>
              <a:buNone/>
            </a:pPr>
            <a:r>
              <a:rPr lang="fr-FR" sz="2000" dirty="0" smtClean="0"/>
              <a:t>  Illustration des lésions par des schémas et prise de photos. </a:t>
            </a: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
        <p:nvSpPr>
          <p:cNvPr id="4" name="Rectangle 2"/>
          <p:cNvSpPr txBox="1">
            <a:spLocks noChangeArrowheads="1"/>
          </p:cNvSpPr>
          <p:nvPr/>
        </p:nvSpPr>
        <p:spPr bwMode="auto">
          <a:xfrm>
            <a:off x="928658"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LES ACTES A CARACTERES MEDICO-LEGAUX</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332656"/>
            <a:ext cx="8372506" cy="648072"/>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785782" y="1285860"/>
            <a:ext cx="8929750" cy="5072098"/>
          </a:xfrm>
        </p:spPr>
        <p:txBody>
          <a:bodyPr>
            <a:normAutofit lnSpcReduction="10000"/>
          </a:bodyPr>
          <a:lstStyle/>
          <a:p>
            <a:pPr lvl="1" eaLnBrk="1" hangingPunct="1">
              <a:buNone/>
            </a:pPr>
            <a:r>
              <a:rPr lang="fr-FR" sz="2400" b="1" dirty="0" smtClean="0">
                <a:solidFill>
                  <a:srgbClr val="A00804"/>
                </a:solidFill>
              </a:rPr>
              <a:t>        </a:t>
            </a:r>
            <a:r>
              <a:rPr lang="fr-FR" sz="2400" b="1" u="sng" dirty="0" smtClean="0">
                <a:solidFill>
                  <a:srgbClr val="A00804"/>
                </a:solidFill>
              </a:rPr>
              <a:t>B/-Examen d’une victime de violences sexuelles:</a:t>
            </a:r>
          </a:p>
          <a:p>
            <a:pPr lvl="1" eaLnBrk="1" hangingPunct="1">
              <a:buNone/>
            </a:pPr>
            <a:endParaRPr lang="fr-FR" sz="2400" b="1" u="sng" dirty="0" smtClean="0">
              <a:solidFill>
                <a:srgbClr val="A00804"/>
              </a:solidFill>
            </a:endParaRPr>
          </a:p>
          <a:p>
            <a:pPr>
              <a:buNone/>
            </a:pPr>
            <a:r>
              <a:rPr lang="fr-FR" sz="2400" b="1" dirty="0" smtClean="0">
                <a:solidFill>
                  <a:srgbClr val="A00804"/>
                </a:solidFill>
              </a:rPr>
              <a:t>2/</a:t>
            </a:r>
            <a:r>
              <a:rPr lang="fr-FR" sz="2400" b="1" u="sng" dirty="0" smtClean="0">
                <a:solidFill>
                  <a:srgbClr val="A00804"/>
                </a:solidFill>
              </a:rPr>
              <a:t>Examen:</a:t>
            </a:r>
            <a:endParaRPr lang="fr-FR" sz="2400" dirty="0" smtClean="0">
              <a:solidFill>
                <a:srgbClr val="A00804"/>
              </a:solidFill>
            </a:endParaRPr>
          </a:p>
          <a:p>
            <a:pPr>
              <a:buNone/>
            </a:pPr>
            <a:r>
              <a:rPr lang="fr-FR" sz="2400" b="1" u="sng" dirty="0" smtClean="0">
                <a:solidFill>
                  <a:srgbClr val="A00804"/>
                </a:solidFill>
              </a:rPr>
              <a:t>Examen de la marge anale</a:t>
            </a:r>
            <a:r>
              <a:rPr lang="fr-FR" sz="2400" dirty="0" smtClean="0"/>
              <a:t> en position </a:t>
            </a:r>
            <a:r>
              <a:rPr lang="fr-FR" sz="2400" dirty="0" err="1" smtClean="0"/>
              <a:t>génupectorale</a:t>
            </a:r>
            <a:r>
              <a:rPr lang="fr-FR" sz="2400" dirty="0" smtClean="0"/>
              <a:t>, sous un bon éclairage d’abord au repos puis apprécier la contraction sphinctérienne et rechercher des érosions en coup d’ongles, parallèles aux plis radiaires sur le pourtour de la marge anale ; ces érosions sont suintantes hémorragiques après un coït récent.</a:t>
            </a:r>
          </a:p>
          <a:p>
            <a:pPr>
              <a:buNone/>
            </a:pPr>
            <a:endParaRPr lang="fr-FR" sz="2400" dirty="0" smtClean="0"/>
          </a:p>
          <a:p>
            <a:pPr>
              <a:buNone/>
            </a:pPr>
            <a:r>
              <a:rPr lang="fr-FR" sz="2400" dirty="0" smtClean="0"/>
              <a:t>Le relâchement sphinctérien traduit le passage vers la chronicité (non significatif sur cadavre). </a:t>
            </a: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260648"/>
            <a:ext cx="8372506" cy="864096"/>
          </a:xfrm>
        </p:spPr>
        <p:txBody>
          <a:bodyPr/>
          <a:lstStyle/>
          <a:p>
            <a:pPr algn="ctr"/>
            <a:r>
              <a:rPr lang="fr-FR" sz="2400" b="1" u="sng" dirty="0" smtClean="0">
                <a:solidFill>
                  <a:srgbClr val="FF0000"/>
                </a:solidFill>
              </a:rPr>
              <a:t>I- GENERALITES/INTRODUCTION:</a:t>
            </a:r>
            <a:endParaRPr lang="fr-FR" sz="2400" b="1" u="sng" dirty="0">
              <a:solidFill>
                <a:srgbClr val="FF0000"/>
              </a:solidFill>
            </a:endParaRPr>
          </a:p>
        </p:txBody>
      </p:sp>
      <p:sp>
        <p:nvSpPr>
          <p:cNvPr id="4099" name="Rectangle 3"/>
          <p:cNvSpPr>
            <a:spLocks noGrp="1" noChangeArrowheads="1"/>
          </p:cNvSpPr>
          <p:nvPr>
            <p:ph idx="1"/>
          </p:nvPr>
        </p:nvSpPr>
        <p:spPr>
          <a:xfrm>
            <a:off x="390972" y="1628800"/>
            <a:ext cx="9577064" cy="4114800"/>
          </a:xfrm>
        </p:spPr>
        <p:txBody>
          <a:bodyPr/>
          <a:lstStyle/>
          <a:p>
            <a:pPr lvl="1" eaLnBrk="1" hangingPunct="1">
              <a:buNone/>
            </a:pPr>
            <a:r>
              <a:rPr lang="fr-FR" sz="2400" b="1" u="sng" dirty="0" smtClean="0">
                <a:solidFill>
                  <a:srgbClr val="C00000"/>
                </a:solidFill>
              </a:rPr>
              <a:t>L'ACTE MÉDICAL</a:t>
            </a:r>
            <a:r>
              <a:rPr lang="fr-FR" u="sng" dirty="0" smtClean="0"/>
              <a:t> </a:t>
            </a:r>
            <a:r>
              <a:rPr lang="fr-FR" dirty="0" smtClean="0"/>
              <a:t>est définit comme étant : </a:t>
            </a:r>
          </a:p>
          <a:p>
            <a:pPr lvl="1" eaLnBrk="1" hangingPunct="1">
              <a:buClr>
                <a:srgbClr val="C00000"/>
              </a:buClr>
              <a:buFont typeface="Wingdings" pitchFamily="2" charset="2"/>
              <a:buChar char="q"/>
            </a:pPr>
            <a:r>
              <a:rPr lang="fr-FR" dirty="0" smtClean="0"/>
              <a:t>L'ensemble des </a:t>
            </a:r>
            <a:r>
              <a:rPr lang="fr-FR" b="1" dirty="0" smtClean="0">
                <a:effectLst>
                  <a:outerShdw blurRad="38100" dist="38100" dir="2700000" algn="tl">
                    <a:srgbClr val="000000">
                      <a:alpha val="43137"/>
                    </a:srgbClr>
                  </a:outerShdw>
                </a:effectLst>
              </a:rPr>
              <a:t>activités</a:t>
            </a:r>
            <a:r>
              <a:rPr lang="fr-FR" dirty="0" smtClean="0"/>
              <a:t> :</a:t>
            </a:r>
          </a:p>
          <a:p>
            <a:pPr lvl="1" eaLnBrk="1" hangingPunct="1">
              <a:buNone/>
            </a:pPr>
            <a:r>
              <a:rPr lang="fr-FR" dirty="0" smtClean="0"/>
              <a:t>                     </a:t>
            </a:r>
            <a:r>
              <a:rPr lang="fr-FR" u="sng" dirty="0" smtClean="0"/>
              <a:t>humaines</a:t>
            </a:r>
            <a:r>
              <a:rPr lang="fr-FR" dirty="0" smtClean="0"/>
              <a:t>, </a:t>
            </a:r>
            <a:r>
              <a:rPr lang="fr-FR" u="sng" dirty="0" smtClean="0"/>
              <a:t>techniques</a:t>
            </a:r>
            <a:r>
              <a:rPr lang="fr-FR" dirty="0" smtClean="0"/>
              <a:t> et </a:t>
            </a:r>
            <a:r>
              <a:rPr lang="fr-FR" u="sng" dirty="0" smtClean="0"/>
              <a:t>scientifiques</a:t>
            </a:r>
            <a:r>
              <a:rPr lang="fr-FR" dirty="0" smtClean="0"/>
              <a:t> </a:t>
            </a:r>
          </a:p>
          <a:p>
            <a:pPr lvl="1" eaLnBrk="1" hangingPunct="1">
              <a:buClr>
                <a:srgbClr val="C00000"/>
              </a:buClr>
              <a:buFont typeface="Wingdings" pitchFamily="2" charset="2"/>
              <a:buChar char="q"/>
            </a:pPr>
            <a:r>
              <a:rPr lang="fr-FR" dirty="0" smtClean="0"/>
              <a:t>Exercées par </a:t>
            </a:r>
            <a:r>
              <a:rPr lang="fr-FR" b="1" dirty="0" smtClean="0"/>
              <a:t>une personne qui réunit les conditions d'exercice de la médecine </a:t>
            </a:r>
            <a:r>
              <a:rPr lang="fr-FR" b="1" dirty="0" smtClean="0"/>
              <a:t> </a:t>
            </a:r>
            <a:endParaRPr lang="fr-FR" b="1" dirty="0" smtClean="0"/>
          </a:p>
          <a:p>
            <a:pPr lvl="1" eaLnBrk="1" hangingPunct="1">
              <a:buClr>
                <a:srgbClr val="C00000"/>
              </a:buClr>
              <a:buFont typeface="Wingdings" pitchFamily="2" charset="2"/>
              <a:buChar char="q"/>
            </a:pPr>
            <a:r>
              <a:rPr lang="fr-FR" dirty="0" smtClean="0"/>
              <a:t>Pour but :</a:t>
            </a:r>
          </a:p>
          <a:p>
            <a:pPr lvl="1" eaLnBrk="1" hangingPunct="1">
              <a:buNone/>
            </a:pPr>
            <a:r>
              <a:rPr lang="fr-FR" dirty="0" smtClean="0"/>
              <a:t>      la prévention, la guérison ou le soulagement des maladies et des infirmités qui atteignent les êtres humains.</a:t>
            </a: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404664"/>
            <a:ext cx="8372506" cy="504056"/>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967036" y="1285860"/>
            <a:ext cx="8319868" cy="5311492"/>
          </a:xfrm>
        </p:spPr>
        <p:txBody>
          <a:bodyPr>
            <a:normAutofit fontScale="92500" lnSpcReduction="10000"/>
          </a:bodyPr>
          <a:lstStyle/>
          <a:p>
            <a:pPr lvl="1" eaLnBrk="1" hangingPunct="1">
              <a:buNone/>
            </a:pPr>
            <a:r>
              <a:rPr lang="fr-FR" sz="2400" b="1" dirty="0" smtClean="0">
                <a:solidFill>
                  <a:srgbClr val="A00804"/>
                </a:solidFill>
              </a:rPr>
              <a:t>       </a:t>
            </a:r>
            <a:r>
              <a:rPr lang="fr-FR" sz="2400" b="1" u="sng" dirty="0" smtClean="0">
                <a:solidFill>
                  <a:srgbClr val="A00804"/>
                </a:solidFill>
              </a:rPr>
              <a:t>B/-Examen d’une victime de violences sexuelles:</a:t>
            </a:r>
          </a:p>
          <a:p>
            <a:pPr>
              <a:buNone/>
            </a:pPr>
            <a:r>
              <a:rPr lang="fr-FR" sz="2400" b="1" dirty="0" smtClean="0">
                <a:solidFill>
                  <a:srgbClr val="A00804"/>
                </a:solidFill>
              </a:rPr>
              <a:t>3/</a:t>
            </a:r>
            <a:r>
              <a:rPr lang="fr-FR" sz="2400" b="1" u="sng" dirty="0" smtClean="0">
                <a:solidFill>
                  <a:srgbClr val="A00804"/>
                </a:solidFill>
              </a:rPr>
              <a:t>Examens complémentaires </a:t>
            </a:r>
            <a:r>
              <a:rPr lang="fr-FR" sz="2400" dirty="0" smtClean="0">
                <a:solidFill>
                  <a:srgbClr val="A00804"/>
                </a:solidFill>
              </a:rPr>
              <a:t>:</a:t>
            </a:r>
          </a:p>
          <a:p>
            <a:pPr>
              <a:buNone/>
            </a:pPr>
            <a:r>
              <a:rPr lang="fr-FR" sz="2000" dirty="0" smtClean="0"/>
              <a:t>Prélèvements locaux: cavité buccale, marge anale, canal anal, sphère génitale permettant la recherche  de sperme (orientation par le kit PSA) dont la présence permet de remonter à l’auteur grâce au typage génétique des spermatozoïdes.</a:t>
            </a:r>
          </a:p>
          <a:p>
            <a:pPr>
              <a:buNone/>
            </a:pPr>
            <a:endParaRPr lang="fr-FR" sz="2000" dirty="0" smtClean="0"/>
          </a:p>
          <a:p>
            <a:pPr lvl="0">
              <a:buNone/>
            </a:pPr>
            <a:r>
              <a:rPr lang="fr-FR" sz="2000" dirty="0" smtClean="0"/>
              <a:t>Le port de calot, masque et gants est indispensable lors des prélèvements à visée génétique (victime, auteur).</a:t>
            </a:r>
          </a:p>
          <a:p>
            <a:pPr lvl="0">
              <a:buNone/>
            </a:pPr>
            <a:endParaRPr lang="fr-FR" sz="2000" dirty="0" smtClean="0"/>
          </a:p>
          <a:p>
            <a:pPr lvl="0">
              <a:buNone/>
            </a:pPr>
            <a:r>
              <a:rPr lang="fr-FR" sz="2000" dirty="0" smtClean="0"/>
              <a:t>Prélèvements locaux et sanguins: profil sérologique (HBV, HCV, HIV, TPHA), recherche d’infections sexuellement transmissibles, dosage de la </a:t>
            </a:r>
            <a:r>
              <a:rPr lang="fr-FR" sz="2000" dirty="0" err="1" smtClean="0"/>
              <a:t>ßHCG</a:t>
            </a:r>
            <a:r>
              <a:rPr lang="fr-FR" sz="2000" dirty="0" smtClean="0"/>
              <a:t>, taux d’alcoolémie et recherche de toxiques divers dans le sang et les urines (soumission chimique).</a:t>
            </a:r>
          </a:p>
          <a:p>
            <a:pPr lvl="0">
              <a:buNone/>
            </a:pPr>
            <a:r>
              <a:rPr lang="fr-FR" sz="2000" dirty="0" smtClean="0"/>
              <a:t>Penser à racler du matériel génétique sous les ongles.</a:t>
            </a:r>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42906" y="332656"/>
            <a:ext cx="8372506" cy="576064"/>
          </a:xfrm>
        </p:spPr>
        <p:txBody>
          <a:bodyPr/>
          <a:lstStyle/>
          <a:p>
            <a:pPr algn="ctr"/>
            <a:r>
              <a:rPr lang="fr-FR" sz="2000" b="1" u="sng" dirty="0" smtClean="0">
                <a:solidFill>
                  <a:srgbClr val="FF0000"/>
                </a:solidFill>
              </a:rPr>
              <a:t>II- ACTES SUR UN SUJET VIVANT:</a:t>
            </a:r>
            <a:endParaRPr lang="fr-FR" sz="2000" b="1" u="sng" dirty="0">
              <a:solidFill>
                <a:srgbClr val="FF0000"/>
              </a:solidFill>
            </a:endParaRPr>
          </a:p>
        </p:txBody>
      </p:sp>
      <p:sp>
        <p:nvSpPr>
          <p:cNvPr id="4099" name="Rectangle 3"/>
          <p:cNvSpPr>
            <a:spLocks noGrp="1" noChangeArrowheads="1"/>
          </p:cNvSpPr>
          <p:nvPr>
            <p:ph idx="1"/>
          </p:nvPr>
        </p:nvSpPr>
        <p:spPr>
          <a:xfrm>
            <a:off x="1110294" y="1241236"/>
            <a:ext cx="8929750" cy="5572140"/>
          </a:xfrm>
        </p:spPr>
        <p:txBody>
          <a:bodyPr>
            <a:normAutofit fontScale="92500" lnSpcReduction="20000"/>
          </a:bodyPr>
          <a:lstStyle/>
          <a:p>
            <a:pPr lvl="1" eaLnBrk="1" hangingPunct="1">
              <a:buNone/>
            </a:pPr>
            <a:r>
              <a:rPr lang="fr-FR" sz="2400" b="1" dirty="0" smtClean="0">
                <a:solidFill>
                  <a:srgbClr val="A00804"/>
                </a:solidFill>
              </a:rPr>
              <a:t>       </a:t>
            </a:r>
            <a:r>
              <a:rPr lang="fr-FR" sz="2400" b="1" u="sng" dirty="0" smtClean="0">
                <a:solidFill>
                  <a:srgbClr val="A00804"/>
                </a:solidFill>
              </a:rPr>
              <a:t>B/-Examen d’une victime de violences sexuelles:</a:t>
            </a:r>
          </a:p>
          <a:p>
            <a:pPr>
              <a:buNone/>
            </a:pPr>
            <a:r>
              <a:rPr lang="fr-FR" sz="2000" b="1" dirty="0" smtClean="0">
                <a:solidFill>
                  <a:srgbClr val="A00804"/>
                </a:solidFill>
              </a:rPr>
              <a:t>4/</a:t>
            </a:r>
            <a:r>
              <a:rPr lang="fr-FR" sz="2000" b="1" u="sng" dirty="0" smtClean="0">
                <a:solidFill>
                  <a:srgbClr val="A00804"/>
                </a:solidFill>
              </a:rPr>
              <a:t>Etablissement du certificat </a:t>
            </a:r>
            <a:r>
              <a:rPr lang="fr-FR" sz="2000" dirty="0" smtClean="0">
                <a:solidFill>
                  <a:srgbClr val="A00804"/>
                </a:solidFill>
              </a:rPr>
              <a:t>:</a:t>
            </a:r>
          </a:p>
          <a:p>
            <a:pPr lvl="0">
              <a:buNone/>
            </a:pPr>
            <a:r>
              <a:rPr lang="fr-FR" sz="2000" dirty="0" smtClean="0"/>
              <a:t>Selon le mode de présentation : avec ou sans réquisition; si réquisition: remettre à l’autorité requérante ; si c’est à la demande de la victime: remettre en mains propres; si mineur : déclaration aux services concernés.</a:t>
            </a:r>
          </a:p>
          <a:p>
            <a:pPr lvl="0">
              <a:buNone/>
            </a:pPr>
            <a:endParaRPr lang="fr-FR" sz="2000" dirty="0" smtClean="0"/>
          </a:p>
          <a:p>
            <a:pPr lvl="0">
              <a:buNone/>
            </a:pPr>
            <a:r>
              <a:rPr lang="fr-FR" sz="2000" dirty="0" smtClean="0"/>
              <a:t>Respect des conditions de fond et de forme.</a:t>
            </a:r>
          </a:p>
          <a:p>
            <a:pPr lvl="0">
              <a:buNone/>
            </a:pPr>
            <a:endParaRPr lang="fr-FR" sz="2000" dirty="0" smtClean="0"/>
          </a:p>
          <a:p>
            <a:pPr lvl="0">
              <a:buNone/>
            </a:pPr>
            <a:r>
              <a:rPr lang="fr-FR" sz="2000" dirty="0" smtClean="0"/>
              <a:t>Se limiter à la mission (secret médical). </a:t>
            </a:r>
          </a:p>
          <a:p>
            <a:pPr lvl="0">
              <a:buNone/>
            </a:pPr>
            <a:endParaRPr lang="fr-FR" sz="2000" dirty="0" smtClean="0"/>
          </a:p>
          <a:p>
            <a:pPr lvl="0">
              <a:buNone/>
            </a:pPr>
            <a:r>
              <a:rPr lang="fr-FR" sz="2000" dirty="0" smtClean="0"/>
              <a:t>Prescrire la pilule du lendemain.</a:t>
            </a:r>
          </a:p>
          <a:p>
            <a:pPr lvl="0">
              <a:buNone/>
            </a:pPr>
            <a:r>
              <a:rPr lang="fr-FR" sz="2000" dirty="0" smtClean="0"/>
              <a:t>La conclusion : il s’agit de lésions anciennes ou récentes de l’hymen et/ou de la marge anale siégeant à (par ex : 5h et 7h) pouvant être le fait d’un agent gros et dur tel un membre viril en érection.  </a:t>
            </a:r>
          </a:p>
          <a:p>
            <a:pPr lvl="0">
              <a:buNone/>
            </a:pPr>
            <a:r>
              <a:rPr lang="fr-FR" sz="2000" dirty="0" smtClean="0"/>
              <a:t>Garder le double.</a:t>
            </a:r>
            <a:endParaRPr lang="fr-FR" dirty="0" smtClean="0"/>
          </a:p>
          <a:p>
            <a:pPr lvl="1" eaLnBrk="1" hangingPunct="1">
              <a:buNone/>
            </a:pPr>
            <a:endParaRPr lang="fr-FR" sz="2400"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188640"/>
            <a:ext cx="8372506" cy="720080"/>
          </a:xfrm>
        </p:spPr>
        <p:txBody>
          <a:bodyPr/>
          <a:lstStyle/>
          <a:p>
            <a:pPr algn="ctr"/>
            <a:r>
              <a:rPr lang="fr-FR" sz="2400" b="1" u="sng" dirty="0" smtClean="0">
                <a:solidFill>
                  <a:srgbClr val="FF0000"/>
                </a:solidFill>
              </a:rPr>
              <a:t>II- ACTES SUR UN SUJET VIVANT:</a:t>
            </a:r>
            <a:endParaRPr lang="fr-FR" sz="2400" b="1" u="sng" dirty="0">
              <a:solidFill>
                <a:srgbClr val="FF0000"/>
              </a:solidFill>
            </a:endParaRPr>
          </a:p>
        </p:txBody>
      </p:sp>
      <p:sp>
        <p:nvSpPr>
          <p:cNvPr id="4099" name="Rectangle 3"/>
          <p:cNvSpPr>
            <a:spLocks noGrp="1" noChangeArrowheads="1"/>
          </p:cNvSpPr>
          <p:nvPr>
            <p:ph idx="1"/>
          </p:nvPr>
        </p:nvSpPr>
        <p:spPr>
          <a:xfrm>
            <a:off x="753104" y="1428736"/>
            <a:ext cx="9286940" cy="5072098"/>
          </a:xfrm>
        </p:spPr>
        <p:txBody>
          <a:bodyPr/>
          <a:lstStyle/>
          <a:p>
            <a:pPr>
              <a:buNone/>
            </a:pPr>
            <a:r>
              <a:rPr lang="fr-FR" sz="2400" b="1" u="sng" dirty="0" smtClean="0">
                <a:solidFill>
                  <a:srgbClr val="A00804"/>
                </a:solidFill>
              </a:rPr>
              <a:t>C/ </a:t>
            </a:r>
            <a:r>
              <a:rPr lang="fr-FR" sz="2800" b="1" u="sng" dirty="0" smtClean="0">
                <a:solidFill>
                  <a:srgbClr val="A00804"/>
                </a:solidFill>
              </a:rPr>
              <a:t>La réquisition</a:t>
            </a:r>
            <a:r>
              <a:rPr lang="fr-FR" sz="2800" u="sng" dirty="0" smtClean="0">
                <a:solidFill>
                  <a:srgbClr val="A00804"/>
                </a:solidFill>
              </a:rPr>
              <a:t> :</a:t>
            </a:r>
          </a:p>
          <a:p>
            <a:pPr>
              <a:buNone/>
            </a:pPr>
            <a:endParaRPr lang="fr-FR" sz="2800" u="sng" dirty="0" smtClean="0">
              <a:solidFill>
                <a:srgbClr val="A00804"/>
              </a:solidFill>
            </a:endParaRPr>
          </a:p>
          <a:p>
            <a:pPr>
              <a:buNone/>
            </a:pPr>
            <a:r>
              <a:rPr lang="fr-FR" sz="2000" u="sng" dirty="0" smtClean="0"/>
              <a:t>Examen d’une personne suspecte de conduite en état d’ivresse.</a:t>
            </a:r>
          </a:p>
          <a:p>
            <a:pPr>
              <a:buNone/>
            </a:pPr>
            <a:endParaRPr lang="fr-FR" sz="2000" dirty="0" smtClean="0"/>
          </a:p>
          <a:p>
            <a:pPr>
              <a:buNone/>
            </a:pPr>
            <a:r>
              <a:rPr lang="fr-FR" sz="2000" u="sng" dirty="0" smtClean="0"/>
              <a:t>Examen de personnes suspectes d’état d’intoxication alcoolique aux fins de prélèvements sanguins</a:t>
            </a:r>
          </a:p>
          <a:p>
            <a:pPr>
              <a:buNone/>
            </a:pPr>
            <a:endParaRPr lang="fr-FR" sz="2000" dirty="0" smtClean="0"/>
          </a:p>
          <a:p>
            <a:pPr>
              <a:buNone/>
            </a:pPr>
            <a:r>
              <a:rPr lang="fr-FR" sz="2000" dirty="0" smtClean="0"/>
              <a:t>En application du Code de la Route en cas d’accident, d’infraction ou de contrôle systématique.</a:t>
            </a:r>
          </a:p>
          <a:p>
            <a:pPr>
              <a:buNone/>
            </a:pPr>
            <a:endParaRPr lang="fr-FR" sz="2000" dirty="0" smtClean="0"/>
          </a:p>
          <a:p>
            <a:pPr>
              <a:buNone/>
            </a:pPr>
            <a:r>
              <a:rPr lang="fr-FR" sz="2000" dirty="0" smtClean="0"/>
              <a:t>Auteur ou victime d’une infraction (crime ou délit).</a:t>
            </a:r>
            <a:endParaRPr lang="fr-FR" sz="2400" dirty="0" smtClean="0"/>
          </a:p>
          <a:p>
            <a:pPr>
              <a:buNone/>
            </a:pPr>
            <a:endParaRPr lang="fr-FR" sz="2400" dirty="0" smtClean="0"/>
          </a:p>
          <a:p>
            <a:pPr lvl="1" eaLnBrk="1" hangingPunct="1">
              <a:buNone/>
            </a:pPr>
            <a:endParaRPr lang="fr-FR" sz="4000" u="sng" dirty="0" smtClean="0"/>
          </a:p>
          <a:p>
            <a:pPr lvl="1" eaLnBrk="1" hangingPunct="1">
              <a:buNone/>
            </a:pPr>
            <a:endParaRPr lang="fr-FR"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260648"/>
            <a:ext cx="8372506" cy="648072"/>
          </a:xfrm>
        </p:spPr>
        <p:txBody>
          <a:bodyPr/>
          <a:lstStyle/>
          <a:p>
            <a:pPr algn="ctr"/>
            <a:r>
              <a:rPr lang="fr-FR" sz="2400" b="1" u="sng" dirty="0" smtClean="0">
                <a:solidFill>
                  <a:srgbClr val="FF0000"/>
                </a:solidFill>
              </a:rPr>
              <a:t>II- ACTES SUR UN SUJET VIVANT:</a:t>
            </a:r>
            <a:endParaRPr lang="fr-FR" sz="2400" b="1" u="sng" dirty="0">
              <a:solidFill>
                <a:srgbClr val="FF0000"/>
              </a:solidFill>
            </a:endParaRPr>
          </a:p>
        </p:txBody>
      </p:sp>
      <p:sp>
        <p:nvSpPr>
          <p:cNvPr id="4099" name="Rectangle 3"/>
          <p:cNvSpPr>
            <a:spLocks noGrp="1" noChangeArrowheads="1"/>
          </p:cNvSpPr>
          <p:nvPr>
            <p:ph idx="1"/>
          </p:nvPr>
        </p:nvSpPr>
        <p:spPr>
          <a:xfrm>
            <a:off x="753104" y="1474524"/>
            <a:ext cx="9286940" cy="5383500"/>
          </a:xfrm>
        </p:spPr>
        <p:txBody>
          <a:bodyPr>
            <a:normAutofit lnSpcReduction="10000"/>
          </a:bodyPr>
          <a:lstStyle/>
          <a:p>
            <a:pPr>
              <a:buNone/>
            </a:pPr>
            <a:r>
              <a:rPr lang="fr-FR" sz="2400" b="1" u="sng" dirty="0" smtClean="0">
                <a:solidFill>
                  <a:srgbClr val="A00804"/>
                </a:solidFill>
              </a:rPr>
              <a:t>D/ Examen d’un gardé à vue :</a:t>
            </a:r>
          </a:p>
          <a:p>
            <a:pPr>
              <a:buNone/>
            </a:pPr>
            <a:endParaRPr lang="fr-FR" sz="2400" b="1" dirty="0" smtClean="0">
              <a:solidFill>
                <a:srgbClr val="A00804"/>
              </a:solidFill>
            </a:endParaRPr>
          </a:p>
          <a:p>
            <a:pPr>
              <a:buClr>
                <a:schemeClr val="tx2"/>
              </a:buClr>
              <a:buNone/>
            </a:pPr>
            <a:r>
              <a:rPr lang="fr-FR" sz="2000" dirty="0" smtClean="0"/>
              <a:t>La garde à vue est une mesure qui permet des auditions pendant l’enquête.</a:t>
            </a:r>
          </a:p>
          <a:p>
            <a:pPr>
              <a:buClr>
                <a:schemeClr val="tx2"/>
              </a:buClr>
              <a:buNone/>
            </a:pPr>
            <a:r>
              <a:rPr lang="fr-FR" sz="2000" dirty="0" smtClean="0"/>
              <a:t>La personne est gardée dans des cellules de la police ou de la gendarmerie. Elle est coupée du monde extérieur.</a:t>
            </a:r>
          </a:p>
          <a:p>
            <a:pPr>
              <a:buClr>
                <a:schemeClr val="tx2"/>
              </a:buClr>
              <a:buNone/>
            </a:pPr>
            <a:endParaRPr lang="fr-FR" sz="2000" dirty="0" smtClean="0"/>
          </a:p>
          <a:p>
            <a:pPr>
              <a:buClr>
                <a:schemeClr val="tx2"/>
              </a:buClr>
              <a:buNone/>
            </a:pPr>
            <a:r>
              <a:rPr lang="fr-FR" sz="2000" dirty="0" smtClean="0"/>
              <a:t>La garde à vue du mineur est systématique</a:t>
            </a:r>
          </a:p>
          <a:p>
            <a:pPr>
              <a:buClr>
                <a:schemeClr val="tx2"/>
              </a:buClr>
              <a:buNone/>
            </a:pPr>
            <a:endParaRPr lang="fr-FR" sz="2000" dirty="0" smtClean="0"/>
          </a:p>
          <a:p>
            <a:pPr>
              <a:buClr>
                <a:schemeClr val="tx2"/>
              </a:buClr>
              <a:buNone/>
            </a:pPr>
            <a:r>
              <a:rPr lang="fr-FR" sz="2000" dirty="0" smtClean="0"/>
              <a:t>A la demande de l’enquêteur</a:t>
            </a:r>
            <a:br>
              <a:rPr lang="fr-FR" sz="2000" dirty="0" smtClean="0"/>
            </a:br>
            <a:r>
              <a:rPr lang="fr-FR" sz="2000" dirty="0" smtClean="0"/>
              <a:t>S’il craint que l’état de santé de la personne gardée à vue soit incompatible avec les mesures de garde à vue.</a:t>
            </a:r>
          </a:p>
          <a:p>
            <a:pPr>
              <a:buClr>
                <a:schemeClr val="tx2"/>
              </a:buClr>
              <a:buNone/>
            </a:pPr>
            <a:endParaRPr lang="fr-FR" sz="2000" dirty="0" smtClean="0"/>
          </a:p>
          <a:p>
            <a:pPr>
              <a:buClr>
                <a:schemeClr val="tx2"/>
              </a:buClr>
              <a:buNone/>
            </a:pPr>
            <a:r>
              <a:rPr lang="fr-FR" sz="2000" dirty="0" smtClean="0"/>
              <a:t>A la demande du gardé à vue (l’examen médical est de droit)</a:t>
            </a:r>
          </a:p>
          <a:p>
            <a:pPr>
              <a:buNone/>
            </a:pPr>
            <a:endParaRPr lang="fr-FR" sz="2400" dirty="0" smtClean="0"/>
          </a:p>
          <a:p>
            <a:pPr lvl="1" eaLnBrk="1" hangingPunct="1">
              <a:buNone/>
            </a:pPr>
            <a:endParaRPr lang="fr-FR" sz="4000" u="sng" dirty="0" smtClean="0"/>
          </a:p>
          <a:p>
            <a:pPr lvl="1" eaLnBrk="1" hangingPunct="1">
              <a:buNone/>
            </a:pPr>
            <a:endParaRPr lang="fr-FR"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714356"/>
            <a:ext cx="8372506" cy="194364"/>
          </a:xfrm>
        </p:spPr>
        <p:txBody>
          <a:bodyPr>
            <a:normAutofit fontScale="90000"/>
          </a:bodyPr>
          <a:lstStyle/>
          <a:p>
            <a:pPr algn="ctr"/>
            <a:r>
              <a:rPr lang="fr-FR" sz="2400" b="1" u="sng" dirty="0" smtClean="0">
                <a:solidFill>
                  <a:srgbClr val="FF0000"/>
                </a:solidFill>
              </a:rPr>
              <a:t>II- ACTES SUR UN SUJET VIVANT:</a:t>
            </a:r>
            <a:endParaRPr lang="fr-FR" sz="2400" b="1" u="sng" dirty="0">
              <a:solidFill>
                <a:srgbClr val="FF0000"/>
              </a:solidFill>
            </a:endParaRPr>
          </a:p>
        </p:txBody>
      </p:sp>
      <p:sp>
        <p:nvSpPr>
          <p:cNvPr id="4099" name="Rectangle 3"/>
          <p:cNvSpPr>
            <a:spLocks noGrp="1" noChangeArrowheads="1"/>
          </p:cNvSpPr>
          <p:nvPr>
            <p:ph idx="1"/>
          </p:nvPr>
        </p:nvSpPr>
        <p:spPr>
          <a:xfrm>
            <a:off x="571468" y="1501884"/>
            <a:ext cx="9468576" cy="4663420"/>
          </a:xfrm>
        </p:spPr>
        <p:txBody>
          <a:bodyPr/>
          <a:lstStyle/>
          <a:p>
            <a:pPr>
              <a:buNone/>
            </a:pPr>
            <a:r>
              <a:rPr lang="fr-FR" sz="2800" b="1" u="sng" dirty="0" smtClean="0">
                <a:solidFill>
                  <a:srgbClr val="C00000"/>
                </a:solidFill>
              </a:rPr>
              <a:t>E/ Expertise :</a:t>
            </a:r>
            <a:endParaRPr lang="fr-FR" sz="2400" u="sng" dirty="0" smtClean="0">
              <a:solidFill>
                <a:srgbClr val="C00000"/>
              </a:solidFill>
            </a:endParaRPr>
          </a:p>
          <a:p>
            <a:r>
              <a:rPr lang="fr-FR" sz="2400" dirty="0" smtClean="0"/>
              <a:t>L’expertise médicale se définit comme une mesure d’instruction confiée, soit par une juridiction, soit par une institution administrative ou par un organisme privé, à un praticien médical qui reçoit une mission précise de l’ordre de la technique médicale afin de rendre </a:t>
            </a:r>
            <a:r>
              <a:rPr lang="fr-FR" sz="2400" b="1" dirty="0" smtClean="0">
                <a:solidFill>
                  <a:srgbClr val="A00804"/>
                </a:solidFill>
              </a:rPr>
              <a:t>un avis destiné à éclairer la personne commettante.</a:t>
            </a:r>
          </a:p>
          <a:p>
            <a:endParaRPr lang="fr-FR" sz="2400" dirty="0" smtClean="0"/>
          </a:p>
          <a:p>
            <a:r>
              <a:rPr lang="fr-FR" sz="2400" dirty="0" smtClean="0"/>
              <a:t>L’expertise médicale se définie comme acte mixte : médical quant au fond et juridique quant à la forme.</a:t>
            </a:r>
            <a:endParaRPr lang="fr-F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332656"/>
            <a:ext cx="8372506" cy="576064"/>
          </a:xfrm>
        </p:spPr>
        <p:txBody>
          <a:bodyPr/>
          <a:lstStyle/>
          <a:p>
            <a:pPr algn="ctr"/>
            <a:r>
              <a:rPr lang="fr-FR" sz="2400" b="1" u="sng" dirty="0" smtClean="0">
                <a:solidFill>
                  <a:srgbClr val="FF0000"/>
                </a:solidFill>
              </a:rPr>
              <a:t>II- ACTES SUR UN SUJET VIVANT:</a:t>
            </a:r>
            <a:endParaRPr lang="fr-FR" sz="2400" b="1" u="sng" dirty="0">
              <a:solidFill>
                <a:srgbClr val="FF0000"/>
              </a:solidFill>
            </a:endParaRPr>
          </a:p>
        </p:txBody>
      </p:sp>
      <p:sp>
        <p:nvSpPr>
          <p:cNvPr id="4099" name="Rectangle 3"/>
          <p:cNvSpPr>
            <a:spLocks noGrp="1" noChangeArrowheads="1"/>
          </p:cNvSpPr>
          <p:nvPr>
            <p:ph idx="1"/>
          </p:nvPr>
        </p:nvSpPr>
        <p:spPr>
          <a:xfrm>
            <a:off x="571468" y="1551662"/>
            <a:ext cx="9468576" cy="4663420"/>
          </a:xfrm>
        </p:spPr>
        <p:txBody>
          <a:bodyPr>
            <a:normAutofit lnSpcReduction="10000"/>
          </a:bodyPr>
          <a:lstStyle/>
          <a:p>
            <a:pPr>
              <a:buNone/>
            </a:pPr>
            <a:r>
              <a:rPr lang="fr-FR" sz="2800" b="1" u="sng" dirty="0" smtClean="0">
                <a:solidFill>
                  <a:srgbClr val="C00000"/>
                </a:solidFill>
              </a:rPr>
              <a:t>E/ Expertise :</a:t>
            </a:r>
            <a:endParaRPr lang="fr-FR" sz="2400" u="sng" dirty="0" smtClean="0">
              <a:solidFill>
                <a:srgbClr val="C00000"/>
              </a:solidFill>
            </a:endParaRPr>
          </a:p>
          <a:p>
            <a:r>
              <a:rPr lang="fr-FR" sz="2400" dirty="0" smtClean="0"/>
              <a:t>Article 95 du code de déontologie, Décret Exécutif 92/276 du 06 juillet 1992. « I’ expertise médicale est un acte par lequel, un médecin, un chirurgien dentiste désigné par un magistrat, une autorité ou autre instance prête son concours technique afin d’apprécier l’état physique ou mental d’une personne, puis généralement d’en évaluer les conséquences qui ont des incidences pénales ou civiles ».</a:t>
            </a:r>
          </a:p>
          <a:p>
            <a:endParaRPr lang="fr-FR" sz="2400" dirty="0" smtClean="0"/>
          </a:p>
          <a:p>
            <a:r>
              <a:rPr lang="fr-FR" sz="2400" dirty="0" smtClean="0"/>
              <a:t>Article 125 du code de procédure civile et administrative « l’expertise est destinée à éclairer le juge sur une question de fait purement technique ou scientifique ».</a:t>
            </a:r>
            <a:endParaRPr lang="fr-F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260648"/>
            <a:ext cx="8372506" cy="504056"/>
          </a:xfrm>
        </p:spPr>
        <p:txBody>
          <a:bodyPr/>
          <a:lstStyle/>
          <a:p>
            <a:pPr algn="ctr"/>
            <a:r>
              <a:rPr lang="fr-FR" sz="2400" b="1" u="sng" dirty="0" smtClean="0">
                <a:solidFill>
                  <a:srgbClr val="FF0000"/>
                </a:solidFill>
              </a:rPr>
              <a:t>II- ACTES SUR UN SUJET VIVANT:</a:t>
            </a:r>
            <a:endParaRPr lang="fr-FR" sz="2400" b="1" u="sng" dirty="0">
              <a:solidFill>
                <a:srgbClr val="FF0000"/>
              </a:solidFill>
            </a:endParaRPr>
          </a:p>
        </p:txBody>
      </p:sp>
      <p:sp>
        <p:nvSpPr>
          <p:cNvPr id="4099" name="Rectangle 3"/>
          <p:cNvSpPr>
            <a:spLocks noGrp="1" noChangeArrowheads="1"/>
          </p:cNvSpPr>
          <p:nvPr>
            <p:ph idx="1"/>
          </p:nvPr>
        </p:nvSpPr>
        <p:spPr>
          <a:xfrm>
            <a:off x="571468" y="1623100"/>
            <a:ext cx="9468576" cy="4663420"/>
          </a:xfrm>
        </p:spPr>
        <p:txBody>
          <a:bodyPr/>
          <a:lstStyle/>
          <a:p>
            <a:pPr>
              <a:buNone/>
            </a:pPr>
            <a:r>
              <a:rPr lang="fr-FR" sz="2800" b="1" u="sng" dirty="0" smtClean="0">
                <a:solidFill>
                  <a:srgbClr val="C00000"/>
                </a:solidFill>
              </a:rPr>
              <a:t>E/ Expertise :</a:t>
            </a:r>
          </a:p>
          <a:p>
            <a:pPr>
              <a:buNone/>
            </a:pPr>
            <a:endParaRPr lang="fr-FR" sz="2400" dirty="0" smtClean="0"/>
          </a:p>
          <a:p>
            <a:r>
              <a:rPr lang="fr-FR" sz="2400" b="1" dirty="0" smtClean="0"/>
              <a:t>Expertise médicale judiciaire : (pénale, civile)</a:t>
            </a:r>
          </a:p>
          <a:p>
            <a:endParaRPr lang="fr-FR" sz="2400" dirty="0" smtClean="0"/>
          </a:p>
          <a:p>
            <a:r>
              <a:rPr lang="fr-FR" sz="2400" b="1" dirty="0" smtClean="0"/>
              <a:t>Expertise médicale administrative : (victime du terrorisme)</a:t>
            </a:r>
          </a:p>
          <a:p>
            <a:endParaRPr lang="fr-FR" sz="2400" dirty="0" smtClean="0"/>
          </a:p>
          <a:p>
            <a:r>
              <a:rPr lang="fr-FR" sz="2400" b="1" dirty="0" smtClean="0"/>
              <a:t>Expertise en matière de sécurité sociale :</a:t>
            </a:r>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332656"/>
            <a:ext cx="8372506" cy="648072"/>
          </a:xfrm>
        </p:spPr>
        <p:txBody>
          <a:bodyPr/>
          <a:lstStyle/>
          <a:p>
            <a:pPr algn="ctr"/>
            <a:r>
              <a:rPr lang="fr-FR" sz="2400" b="1" u="sng" dirty="0" smtClean="0">
                <a:solidFill>
                  <a:srgbClr val="FF0000"/>
                </a:solidFill>
              </a:rPr>
              <a:t>II- ACTES SUR UN SUJET VIVANT:</a:t>
            </a:r>
            <a:endParaRPr lang="fr-FR" sz="2400" b="1" u="sng" dirty="0">
              <a:solidFill>
                <a:srgbClr val="FF0000"/>
              </a:solidFill>
            </a:endParaRPr>
          </a:p>
        </p:txBody>
      </p:sp>
      <p:sp>
        <p:nvSpPr>
          <p:cNvPr id="4099" name="Rectangle 3"/>
          <p:cNvSpPr>
            <a:spLocks noGrp="1" noChangeArrowheads="1"/>
          </p:cNvSpPr>
          <p:nvPr>
            <p:ph idx="1"/>
          </p:nvPr>
        </p:nvSpPr>
        <p:spPr>
          <a:xfrm>
            <a:off x="571468" y="1285860"/>
            <a:ext cx="9286940" cy="5572140"/>
          </a:xfrm>
        </p:spPr>
        <p:txBody>
          <a:bodyPr>
            <a:normAutofit lnSpcReduction="10000"/>
          </a:bodyPr>
          <a:lstStyle/>
          <a:p>
            <a:pPr>
              <a:buNone/>
            </a:pPr>
            <a:r>
              <a:rPr lang="fr-FR" sz="2400" b="1" u="sng" dirty="0" smtClean="0">
                <a:solidFill>
                  <a:srgbClr val="A00804"/>
                </a:solidFill>
              </a:rPr>
              <a:t>AUTRES </a:t>
            </a:r>
            <a:r>
              <a:rPr lang="fr-FR" sz="2400" b="1" dirty="0" smtClean="0">
                <a:solidFill>
                  <a:srgbClr val="A00804"/>
                </a:solidFill>
              </a:rPr>
              <a:t>:</a:t>
            </a:r>
            <a:endParaRPr lang="fr-FR" sz="2400" dirty="0" smtClean="0">
              <a:solidFill>
                <a:srgbClr val="A00804"/>
              </a:solidFill>
            </a:endParaRPr>
          </a:p>
          <a:p>
            <a:pPr>
              <a:buNone/>
            </a:pPr>
            <a:r>
              <a:rPr lang="fr-FR" sz="2400" b="1" dirty="0" smtClean="0">
                <a:solidFill>
                  <a:srgbClr val="A00804"/>
                </a:solidFill>
              </a:rPr>
              <a:t>2</a:t>
            </a:r>
            <a:r>
              <a:rPr lang="fr-FR" sz="2400" dirty="0" smtClean="0">
                <a:solidFill>
                  <a:srgbClr val="A00804"/>
                </a:solidFill>
              </a:rPr>
              <a:t>/</a:t>
            </a:r>
            <a:r>
              <a:rPr lang="fr-FR" sz="2400" b="1" dirty="0" smtClean="0">
                <a:solidFill>
                  <a:srgbClr val="A00804"/>
                </a:solidFill>
              </a:rPr>
              <a:t>Les sévices et privations sur mineurs et incapables majeurs</a:t>
            </a:r>
            <a:r>
              <a:rPr lang="fr-FR" sz="2400" dirty="0" smtClean="0">
                <a:solidFill>
                  <a:srgbClr val="A00804"/>
                </a:solidFill>
              </a:rPr>
              <a:t> </a:t>
            </a:r>
            <a:r>
              <a:rPr lang="fr-FR" sz="2400" dirty="0" smtClean="0"/>
              <a:t>dont on a connaissance au cours de l’exercice de nos fonctions → déclaration obligatoire aux services d’actions judiciaires et sociales.</a:t>
            </a:r>
          </a:p>
          <a:p>
            <a:pPr>
              <a:buNone/>
            </a:pPr>
            <a:endParaRPr lang="fr-FR" sz="2400" dirty="0" smtClean="0"/>
          </a:p>
          <a:p>
            <a:pPr>
              <a:buNone/>
            </a:pPr>
            <a:r>
              <a:rPr lang="fr-FR" sz="2400" b="1" dirty="0" smtClean="0">
                <a:solidFill>
                  <a:srgbClr val="A00804"/>
                </a:solidFill>
              </a:rPr>
              <a:t>3</a:t>
            </a:r>
            <a:r>
              <a:rPr lang="fr-FR" sz="2400" dirty="0" smtClean="0">
                <a:solidFill>
                  <a:srgbClr val="A00804"/>
                </a:solidFill>
              </a:rPr>
              <a:t>/</a:t>
            </a:r>
            <a:r>
              <a:rPr lang="fr-FR" sz="2400" b="1" dirty="0" smtClean="0">
                <a:solidFill>
                  <a:srgbClr val="A00804"/>
                </a:solidFill>
              </a:rPr>
              <a:t>La constatation de guérison et de consolidation.</a:t>
            </a:r>
          </a:p>
          <a:p>
            <a:pPr>
              <a:buNone/>
            </a:pPr>
            <a:endParaRPr lang="fr-FR" sz="2400" dirty="0" smtClean="0">
              <a:solidFill>
                <a:srgbClr val="A00804"/>
              </a:solidFill>
            </a:endParaRPr>
          </a:p>
          <a:p>
            <a:pPr>
              <a:buNone/>
            </a:pPr>
            <a:r>
              <a:rPr lang="fr-FR" sz="2400" b="1" dirty="0" smtClean="0">
                <a:solidFill>
                  <a:srgbClr val="A00804"/>
                </a:solidFill>
              </a:rPr>
              <a:t>4/L’examen prénuptial et certificat prénuptial.</a:t>
            </a:r>
          </a:p>
          <a:p>
            <a:pPr>
              <a:buNone/>
            </a:pPr>
            <a:endParaRPr lang="fr-FR" sz="2400" dirty="0" smtClean="0">
              <a:solidFill>
                <a:srgbClr val="A00804"/>
              </a:solidFill>
            </a:endParaRPr>
          </a:p>
          <a:p>
            <a:pPr>
              <a:buNone/>
            </a:pPr>
            <a:r>
              <a:rPr lang="fr-FR" sz="2400" b="1" dirty="0" smtClean="0">
                <a:solidFill>
                  <a:srgbClr val="A00804"/>
                </a:solidFill>
              </a:rPr>
              <a:t>5/L’examen d’une femme enceinte ou accouchée.</a:t>
            </a:r>
          </a:p>
          <a:p>
            <a:pPr>
              <a:buNone/>
            </a:pPr>
            <a:endParaRPr lang="fr-FR" sz="2400" dirty="0" smtClean="0">
              <a:solidFill>
                <a:srgbClr val="A00804"/>
              </a:solidFill>
            </a:endParaRPr>
          </a:p>
          <a:p>
            <a:pPr>
              <a:buNone/>
            </a:pPr>
            <a:r>
              <a:rPr lang="fr-FR" sz="2400" b="1" dirty="0" smtClean="0">
                <a:solidFill>
                  <a:srgbClr val="A00804"/>
                </a:solidFill>
              </a:rPr>
              <a:t>6/L’examen pour certificat de bonne santé. </a:t>
            </a:r>
            <a:r>
              <a:rPr lang="fr-FR" sz="2400" b="1" dirty="0" smtClean="0"/>
              <a:t> </a:t>
            </a:r>
            <a:endParaRPr lang="fr-FR" sz="2400" dirty="0" smtClean="0"/>
          </a:p>
          <a:p>
            <a:pPr lvl="1" eaLnBrk="1" hangingPunct="1">
              <a:buNone/>
            </a:pPr>
            <a:endParaRPr lang="fr-FR" sz="4000" u="sng" dirty="0" smtClean="0"/>
          </a:p>
          <a:p>
            <a:pPr lvl="1" eaLnBrk="1" hangingPunct="1">
              <a:buNone/>
            </a:pPr>
            <a:endParaRPr lang="fr-FR" b="1" u="sng" dirty="0" smtClean="0"/>
          </a:p>
          <a:p>
            <a:pPr lvl="1" eaLnBrk="1" hangingPunct="1">
              <a:buNone/>
            </a:pPr>
            <a:endParaRPr lang="fr-FR" dirty="0" smtClean="0"/>
          </a:p>
          <a:p>
            <a:pPr lvl="1" algn="ctr" eaLnBrk="1" hangingPunct="1">
              <a:buNone/>
            </a:pPr>
            <a:endParaRPr lang="fr-FR"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p:cNvSpPr txBox="1">
            <a:spLocks/>
          </p:cNvSpPr>
          <p:nvPr/>
        </p:nvSpPr>
        <p:spPr bwMode="auto">
          <a:xfrm>
            <a:off x="785782" y="332656"/>
            <a:ext cx="8372506" cy="50405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400" b="1" i="0" u="sng" strike="noStrike" kern="0" cap="none" spc="0" normalizeH="0" baseline="0" noProof="0" dirty="0" smtClean="0">
                <a:ln>
                  <a:noFill/>
                </a:ln>
                <a:solidFill>
                  <a:srgbClr val="FF0000"/>
                </a:solidFill>
                <a:effectLst/>
                <a:uLnTx/>
                <a:uFillTx/>
                <a:latin typeface="+mj-lt"/>
                <a:ea typeface="+mj-ea"/>
                <a:cs typeface="+mj-cs"/>
              </a:rPr>
              <a:t>III- ACTES SUR LE</a:t>
            </a:r>
            <a:r>
              <a:rPr kumimoji="0" lang="fr-FR" sz="2400" b="1" i="0" u="sng" strike="noStrike" kern="0" cap="none" spc="0" normalizeH="0" noProof="0" dirty="0" smtClean="0">
                <a:ln>
                  <a:noFill/>
                </a:ln>
                <a:solidFill>
                  <a:srgbClr val="FF0000"/>
                </a:solidFill>
                <a:effectLst/>
                <a:uLnTx/>
                <a:uFillTx/>
                <a:latin typeface="+mj-lt"/>
                <a:ea typeface="+mj-ea"/>
                <a:cs typeface="+mj-cs"/>
              </a:rPr>
              <a:t> CADAVRE</a:t>
            </a:r>
            <a:r>
              <a:rPr kumimoji="0" lang="fr-FR" sz="2400" b="1" i="0" u="sng" strike="noStrike" kern="0" cap="none" spc="0" normalizeH="0" baseline="0" noProof="0" dirty="0" smtClean="0">
                <a:ln>
                  <a:noFill/>
                </a:ln>
                <a:solidFill>
                  <a:srgbClr val="FF0000"/>
                </a:solidFill>
                <a:effectLst/>
                <a:uLnTx/>
                <a:uFillTx/>
                <a:latin typeface="+mj-lt"/>
                <a:ea typeface="+mj-ea"/>
                <a:cs typeface="+mj-cs"/>
              </a:rPr>
              <a:t>:</a:t>
            </a:r>
            <a:endParaRPr kumimoji="0" lang="fr-FR" sz="2400" b="1" i="0" u="sng" strike="noStrike" kern="0" cap="none" spc="0" normalizeH="0" baseline="0" noProof="0" dirty="0">
              <a:ln>
                <a:noFill/>
              </a:ln>
              <a:solidFill>
                <a:srgbClr val="FF0000"/>
              </a:solidFill>
              <a:effectLst/>
              <a:uLnTx/>
              <a:uFillTx/>
              <a:latin typeface="+mj-lt"/>
              <a:ea typeface="+mj-ea"/>
              <a:cs typeface="+mj-cs"/>
            </a:endParaRPr>
          </a:p>
        </p:txBody>
      </p:sp>
      <p:sp>
        <p:nvSpPr>
          <p:cNvPr id="7" name="Rectangle 3"/>
          <p:cNvSpPr txBox="1">
            <a:spLocks noChangeArrowheads="1"/>
          </p:cNvSpPr>
          <p:nvPr/>
        </p:nvSpPr>
        <p:spPr bwMode="auto">
          <a:xfrm>
            <a:off x="571468" y="1714488"/>
            <a:ext cx="8748496" cy="3946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fr-FR" sz="2800" b="1" i="0" u="sng" strike="noStrike" kern="0" cap="none" spc="0" normalizeH="0" baseline="0" noProof="0" dirty="0" smtClean="0">
                <a:ln>
                  <a:noFill/>
                </a:ln>
                <a:solidFill>
                  <a:srgbClr val="A00804"/>
                </a:solidFill>
                <a:effectLst/>
                <a:uLnTx/>
                <a:uFillTx/>
                <a:latin typeface="+mn-lt"/>
              </a:rPr>
              <a:t>A/-Constat de décès:</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rgbClr val="A00804"/>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fr-FR" sz="2800" b="1" i="0" u="sng" strike="noStrike" kern="0" cap="none" spc="0" normalizeH="0" baseline="0" noProof="0" dirty="0" smtClean="0">
                <a:ln>
                  <a:noFill/>
                </a:ln>
                <a:solidFill>
                  <a:srgbClr val="A00804"/>
                </a:solidFill>
                <a:effectLst/>
                <a:uLnTx/>
                <a:uFillTx/>
                <a:latin typeface="+mn-lt"/>
              </a:rPr>
              <a:t>B/-Autopsie:</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rgbClr val="A00804"/>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fr-FR" sz="2800" b="1" i="0" u="sng" strike="noStrike" kern="0" cap="none" spc="0" normalizeH="0" baseline="0" noProof="0" dirty="0" smtClean="0">
                <a:ln>
                  <a:noFill/>
                </a:ln>
                <a:solidFill>
                  <a:srgbClr val="A00804"/>
                </a:solidFill>
                <a:effectLst/>
                <a:uLnTx/>
                <a:uFillTx/>
                <a:latin typeface="+mn-lt"/>
              </a:rPr>
              <a:t>C/-Prélèvement et transplantation de tissus et d’organes:</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p:cNvSpPr txBox="1">
            <a:spLocks/>
          </p:cNvSpPr>
          <p:nvPr/>
        </p:nvSpPr>
        <p:spPr bwMode="auto">
          <a:xfrm>
            <a:off x="785782" y="332656"/>
            <a:ext cx="8372506" cy="64807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400" b="1" i="0" u="sng" strike="noStrike" kern="0" cap="none" spc="0" normalizeH="0" baseline="0" noProof="0" dirty="0" smtClean="0">
                <a:ln>
                  <a:noFill/>
                </a:ln>
                <a:solidFill>
                  <a:srgbClr val="FF0000"/>
                </a:solidFill>
                <a:effectLst/>
                <a:uLnTx/>
                <a:uFillTx/>
                <a:latin typeface="+mj-lt"/>
                <a:ea typeface="+mj-ea"/>
                <a:cs typeface="+mj-cs"/>
              </a:rPr>
              <a:t>III- ACTES SUR LE</a:t>
            </a:r>
            <a:r>
              <a:rPr kumimoji="0" lang="fr-FR" sz="2400" b="1" i="0" u="sng" strike="noStrike" kern="0" cap="none" spc="0" normalizeH="0" noProof="0" dirty="0" smtClean="0">
                <a:ln>
                  <a:noFill/>
                </a:ln>
                <a:solidFill>
                  <a:srgbClr val="FF0000"/>
                </a:solidFill>
                <a:effectLst/>
                <a:uLnTx/>
                <a:uFillTx/>
                <a:latin typeface="+mj-lt"/>
                <a:ea typeface="+mj-ea"/>
                <a:cs typeface="+mj-cs"/>
              </a:rPr>
              <a:t> CADAVRE</a:t>
            </a:r>
            <a:r>
              <a:rPr kumimoji="0" lang="fr-FR" sz="2400" b="1" i="0" u="sng" strike="noStrike" kern="0" cap="none" spc="0" normalizeH="0" baseline="0" noProof="0" dirty="0" smtClean="0">
                <a:ln>
                  <a:noFill/>
                </a:ln>
                <a:solidFill>
                  <a:srgbClr val="FF0000"/>
                </a:solidFill>
                <a:effectLst/>
                <a:uLnTx/>
                <a:uFillTx/>
                <a:latin typeface="+mj-lt"/>
                <a:ea typeface="+mj-ea"/>
                <a:cs typeface="+mj-cs"/>
              </a:rPr>
              <a:t>:</a:t>
            </a:r>
            <a:endParaRPr kumimoji="0" lang="fr-FR" sz="2400" b="1" i="0" u="sng" strike="noStrike" kern="0" cap="none" spc="0" normalizeH="0" baseline="0" noProof="0" dirty="0">
              <a:ln>
                <a:noFill/>
              </a:ln>
              <a:solidFill>
                <a:srgbClr val="FF0000"/>
              </a:solidFill>
              <a:effectLst/>
              <a:uLnTx/>
              <a:uFillTx/>
              <a:latin typeface="+mj-lt"/>
              <a:ea typeface="+mj-ea"/>
              <a:cs typeface="+mj-cs"/>
            </a:endParaRPr>
          </a:p>
        </p:txBody>
      </p:sp>
      <p:sp>
        <p:nvSpPr>
          <p:cNvPr id="7" name="Rectangle 3"/>
          <p:cNvSpPr txBox="1">
            <a:spLocks noChangeArrowheads="1"/>
          </p:cNvSpPr>
          <p:nvPr/>
        </p:nvSpPr>
        <p:spPr bwMode="auto">
          <a:xfrm>
            <a:off x="931508" y="1142984"/>
            <a:ext cx="8892512" cy="5526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kumimoji="0" lang="fr-FR" sz="2800" b="1" i="0" u="sng" strike="noStrike" kern="0" cap="none" spc="0" normalizeH="0" baseline="0" noProof="0" dirty="0" smtClean="0">
                <a:ln>
                  <a:noFill/>
                </a:ln>
                <a:solidFill>
                  <a:srgbClr val="A00804"/>
                </a:solidFill>
                <a:effectLst/>
                <a:uLnTx/>
                <a:uFillTx/>
                <a:latin typeface="+mn-lt"/>
              </a:rPr>
              <a:t>A/-Constat de décès:</a:t>
            </a:r>
          </a:p>
          <a:p>
            <a:endParaRPr kumimoji="0" lang="fr-FR" sz="2800" b="1" i="0" u="sng" strike="noStrike" kern="0" cap="none" spc="0" normalizeH="0" baseline="0" noProof="0" dirty="0" smtClean="0">
              <a:ln>
                <a:noFill/>
              </a:ln>
              <a:solidFill>
                <a:srgbClr val="A00804"/>
              </a:solidFill>
              <a:effectLst/>
              <a:uLnTx/>
              <a:uFillTx/>
              <a:latin typeface="+mn-lt"/>
            </a:endParaRPr>
          </a:p>
          <a:p>
            <a:r>
              <a:rPr lang="fr-FR" sz="2000" dirty="0" smtClean="0">
                <a:effectLst/>
              </a:rPr>
              <a:t>Ordonné par l’OPJ, le Procureur de la république ou demandé par les parents du défunt.</a:t>
            </a:r>
          </a:p>
          <a:p>
            <a:endParaRPr lang="fr-FR" sz="2000" dirty="0" smtClean="0">
              <a:effectLst/>
            </a:endParaRPr>
          </a:p>
          <a:p>
            <a:r>
              <a:rPr lang="fr-FR" sz="2000" dirty="0" smtClean="0">
                <a:effectLst/>
              </a:rPr>
              <a:t>La finalité = certificat de décès indispensable pour l’inhumation.</a:t>
            </a:r>
          </a:p>
          <a:p>
            <a:endParaRPr lang="fr-FR" sz="2000" dirty="0" smtClean="0">
              <a:effectLst/>
            </a:endParaRPr>
          </a:p>
          <a:p>
            <a:r>
              <a:rPr lang="fr-FR" sz="2000" dirty="0" smtClean="0">
                <a:effectLst/>
              </a:rPr>
              <a:t>Dans certains cas : levée de corps ; on se déplace sur les lieux de découverte de la dépouille  →  apprécier l’état des lieux, relever d’éventuels indices et examen externe du cadavre.</a:t>
            </a:r>
          </a:p>
          <a:p>
            <a:endParaRPr lang="fr-FR" sz="2000" dirty="0" smtClean="0">
              <a:effectLst/>
            </a:endParaRPr>
          </a:p>
          <a:p>
            <a:r>
              <a:rPr lang="fr-FR" sz="2000" dirty="0" smtClean="0">
                <a:effectLst/>
              </a:rPr>
              <a:t>Dans tous les cas, la constatation de décès comporte deux volets :</a:t>
            </a:r>
          </a:p>
          <a:p>
            <a:pPr>
              <a:buFont typeface="Wingdings" pitchFamily="2" charset="2"/>
              <a:buChar char="§"/>
            </a:pPr>
            <a:r>
              <a:rPr lang="fr-FR" sz="2000" dirty="0" smtClean="0">
                <a:effectLst/>
              </a:rPr>
              <a:t>La confirmation du caractère réel et constant de la mort.</a:t>
            </a:r>
          </a:p>
          <a:p>
            <a:pPr>
              <a:buFont typeface="Wingdings" pitchFamily="2" charset="2"/>
              <a:buChar char="§"/>
            </a:pPr>
            <a:r>
              <a:rPr lang="fr-FR" sz="2000" dirty="0" smtClean="0">
                <a:effectLst/>
              </a:rPr>
              <a:t>La détermination de la forme médico-légale de la mort (naturelle, accidentelle ou violente) en relevant les lésions de violence.</a:t>
            </a:r>
          </a:p>
          <a:p>
            <a:endParaRPr lang="fr-FR" sz="2000" dirty="0" smtClean="0">
              <a:effectLst/>
            </a:endParaRPr>
          </a:p>
          <a:p>
            <a:r>
              <a:rPr lang="fr-FR" sz="2000" dirty="0" smtClean="0">
                <a:effectLst/>
              </a:rPr>
              <a:t>Si sujet non identifié : relever les éléments d’identification. </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332656"/>
            <a:ext cx="8372506" cy="720080"/>
          </a:xfrm>
        </p:spPr>
        <p:txBody>
          <a:bodyPr/>
          <a:lstStyle/>
          <a:p>
            <a:pPr algn="ctr"/>
            <a:r>
              <a:rPr lang="fr-FR" sz="2400" b="1" u="sng" dirty="0" smtClean="0">
                <a:solidFill>
                  <a:srgbClr val="FF0000"/>
                </a:solidFill>
              </a:rPr>
              <a:t>I- GENERALITES/INTRODUCTION:</a:t>
            </a:r>
            <a:endParaRPr lang="fr-FR" sz="2400" b="1" u="sng" dirty="0">
              <a:solidFill>
                <a:srgbClr val="FF0000"/>
              </a:solidFill>
            </a:endParaRPr>
          </a:p>
        </p:txBody>
      </p:sp>
      <p:sp>
        <p:nvSpPr>
          <p:cNvPr id="4099" name="Rectangle 3"/>
          <p:cNvSpPr>
            <a:spLocks noGrp="1" noChangeArrowheads="1"/>
          </p:cNvSpPr>
          <p:nvPr>
            <p:ph idx="1"/>
          </p:nvPr>
        </p:nvSpPr>
        <p:spPr>
          <a:xfrm>
            <a:off x="1200150" y="1500174"/>
            <a:ext cx="7729564" cy="4114800"/>
          </a:xfrm>
        </p:spPr>
        <p:txBody>
          <a:bodyPr/>
          <a:lstStyle/>
          <a:p>
            <a:pPr lvl="1" algn="ctr" eaLnBrk="1" hangingPunct="1">
              <a:buNone/>
            </a:pPr>
            <a:r>
              <a:rPr lang="fr-FR" dirty="0" smtClean="0"/>
              <a:t>Acte médical</a:t>
            </a:r>
          </a:p>
          <a:p>
            <a:pPr lvl="1" algn="ctr" eaLnBrk="1" hangingPunct="1">
              <a:buNone/>
            </a:pPr>
            <a:endParaRPr lang="fr-FR" dirty="0" smtClean="0">
              <a:solidFill>
                <a:srgbClr val="A00804"/>
              </a:solidFill>
            </a:endParaRPr>
          </a:p>
          <a:p>
            <a:pPr lvl="1" algn="ctr" eaLnBrk="1" hangingPunct="1">
              <a:buNone/>
            </a:pPr>
            <a:r>
              <a:rPr lang="fr-FR" dirty="0" smtClean="0"/>
              <a:t>Rencontre : Médecin – Malade.</a:t>
            </a:r>
          </a:p>
          <a:p>
            <a:pPr lvl="1" algn="ctr" eaLnBrk="1" hangingPunct="1">
              <a:buNone/>
            </a:pPr>
            <a:endParaRPr lang="fr-FR" dirty="0" smtClean="0"/>
          </a:p>
          <a:p>
            <a:pPr lvl="1" algn="ctr" eaLnBrk="1" hangingPunct="1">
              <a:buNone/>
            </a:pPr>
            <a:endParaRPr lang="fr-FR" dirty="0" smtClean="0"/>
          </a:p>
          <a:p>
            <a:pPr lvl="2" eaLnBrk="1" hangingPunct="1"/>
            <a:r>
              <a:rPr lang="fr-FR" b="1" dirty="0" smtClean="0"/>
              <a:t>Anamnèse :</a:t>
            </a:r>
          </a:p>
          <a:p>
            <a:pPr lvl="2" eaLnBrk="1" hangingPunct="1"/>
            <a:r>
              <a:rPr lang="fr-FR" b="1" dirty="0" smtClean="0"/>
              <a:t>Examen clinique :</a:t>
            </a:r>
          </a:p>
          <a:p>
            <a:pPr lvl="2" eaLnBrk="1" hangingPunct="1"/>
            <a:r>
              <a:rPr lang="fr-FR" b="1" dirty="0" smtClean="0"/>
              <a:t>Prescription :</a:t>
            </a:r>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
        <p:nvSpPr>
          <p:cNvPr id="6" name="Flèche vers le bas 5"/>
          <p:cNvSpPr/>
          <p:nvPr/>
        </p:nvSpPr>
        <p:spPr bwMode="auto">
          <a:xfrm>
            <a:off x="5143500" y="2000240"/>
            <a:ext cx="214314" cy="571504"/>
          </a:xfrm>
          <a:prstGeom prst="downArrow">
            <a:avLst/>
          </a:prstGeom>
          <a:solidFill>
            <a:srgbClr val="C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fr-FR" sz="2400" b="1" i="0" u="none" strike="noStrike" normalizeH="0" baseline="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Times New Roman"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p:cNvSpPr txBox="1">
            <a:spLocks/>
          </p:cNvSpPr>
          <p:nvPr/>
        </p:nvSpPr>
        <p:spPr bwMode="auto">
          <a:xfrm>
            <a:off x="785782" y="260648"/>
            <a:ext cx="8372506" cy="7920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400" b="1" i="0" u="sng" strike="noStrike" kern="0" cap="none" spc="0" normalizeH="0" baseline="0" noProof="0" dirty="0" smtClean="0">
                <a:ln>
                  <a:noFill/>
                </a:ln>
                <a:solidFill>
                  <a:srgbClr val="FF0000"/>
                </a:solidFill>
                <a:effectLst/>
                <a:uLnTx/>
                <a:uFillTx/>
                <a:latin typeface="+mj-lt"/>
                <a:ea typeface="+mj-ea"/>
                <a:cs typeface="+mj-cs"/>
              </a:rPr>
              <a:t>III- ACTES SUR LE</a:t>
            </a:r>
            <a:r>
              <a:rPr kumimoji="0" lang="fr-FR" sz="2400" b="1" i="0" u="sng" strike="noStrike" kern="0" cap="none" spc="0" normalizeH="0" noProof="0" dirty="0" smtClean="0">
                <a:ln>
                  <a:noFill/>
                </a:ln>
                <a:solidFill>
                  <a:srgbClr val="FF0000"/>
                </a:solidFill>
                <a:effectLst/>
                <a:uLnTx/>
                <a:uFillTx/>
                <a:latin typeface="+mj-lt"/>
                <a:ea typeface="+mj-ea"/>
                <a:cs typeface="+mj-cs"/>
              </a:rPr>
              <a:t> CADAVRE</a:t>
            </a:r>
            <a:r>
              <a:rPr kumimoji="0" lang="fr-FR" sz="2400" b="1" i="0" u="sng" strike="noStrike" kern="0" cap="none" spc="0" normalizeH="0" baseline="0" noProof="0" dirty="0" smtClean="0">
                <a:ln>
                  <a:noFill/>
                </a:ln>
                <a:solidFill>
                  <a:srgbClr val="FF0000"/>
                </a:solidFill>
                <a:effectLst/>
                <a:uLnTx/>
                <a:uFillTx/>
                <a:latin typeface="+mj-lt"/>
                <a:ea typeface="+mj-ea"/>
                <a:cs typeface="+mj-cs"/>
              </a:rPr>
              <a:t>:</a:t>
            </a:r>
            <a:endParaRPr kumimoji="0" lang="fr-FR" sz="2400" b="1" i="0" u="sng" strike="noStrike" kern="0" cap="none" spc="0" normalizeH="0" baseline="0" noProof="0" dirty="0">
              <a:ln>
                <a:noFill/>
              </a:ln>
              <a:solidFill>
                <a:srgbClr val="FF0000"/>
              </a:solidFill>
              <a:effectLst/>
              <a:uLnTx/>
              <a:uFillTx/>
              <a:latin typeface="+mj-lt"/>
              <a:ea typeface="+mj-ea"/>
              <a:cs typeface="+mj-cs"/>
            </a:endParaRPr>
          </a:p>
        </p:txBody>
      </p:sp>
      <p:sp>
        <p:nvSpPr>
          <p:cNvPr id="7" name="Rectangle 3"/>
          <p:cNvSpPr txBox="1">
            <a:spLocks noChangeArrowheads="1"/>
          </p:cNvSpPr>
          <p:nvPr/>
        </p:nvSpPr>
        <p:spPr bwMode="auto">
          <a:xfrm>
            <a:off x="1219540" y="1813286"/>
            <a:ext cx="7740384" cy="4352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kumimoji="0" lang="fr-FR" sz="2800" b="1" u="sng" kern="0" dirty="0" smtClean="0">
                <a:solidFill>
                  <a:srgbClr val="A00804"/>
                </a:solidFill>
                <a:effectLst/>
                <a:latin typeface="+mn-lt"/>
              </a:rPr>
              <a:t>B</a:t>
            </a:r>
            <a:r>
              <a:rPr kumimoji="0" lang="fr-FR" sz="2800" b="1" i="0" u="sng" strike="noStrike" kern="0" cap="none" spc="0" normalizeH="0" baseline="0" noProof="0" dirty="0" smtClean="0">
                <a:ln>
                  <a:noFill/>
                </a:ln>
                <a:solidFill>
                  <a:srgbClr val="A00804"/>
                </a:solidFill>
                <a:effectLst/>
                <a:uLnTx/>
                <a:uFillTx/>
                <a:latin typeface="+mn-lt"/>
              </a:rPr>
              <a:t>/-Autres :</a:t>
            </a:r>
          </a:p>
          <a:p>
            <a:endParaRPr kumimoji="0" lang="fr-FR" sz="2800" u="sng" kern="0" dirty="0" smtClean="0">
              <a:effectLst/>
              <a:latin typeface="+mn-lt"/>
            </a:endParaRPr>
          </a:p>
          <a:p>
            <a:r>
              <a:rPr lang="fr-FR" sz="2800" dirty="0" smtClean="0">
                <a:effectLst/>
              </a:rPr>
              <a:t>Les prélèvements et transplantations de tissus et d’organes.</a:t>
            </a:r>
          </a:p>
          <a:p>
            <a:endParaRPr lang="fr-FR" sz="2800" dirty="0" smtClean="0">
              <a:effectLst/>
            </a:endParaRPr>
          </a:p>
          <a:p>
            <a:r>
              <a:rPr lang="fr-FR" sz="2800" dirty="0" smtClean="0">
                <a:effectLst/>
              </a:rPr>
              <a:t>L’autopsie : judiciaire, scientifique.</a:t>
            </a:r>
          </a:p>
          <a:p>
            <a:endParaRPr kumimoji="0" lang="fr-FR" sz="2800" i="0" u="sng" strike="noStrike" kern="0" cap="none" spc="0" normalizeH="0" baseline="0" noProof="0" dirty="0" smtClean="0">
              <a:ln>
                <a:noFill/>
              </a:ln>
              <a:solidFill>
                <a:schemeClr val="tx1"/>
              </a:solidFill>
              <a:effectLst/>
              <a:uLnTx/>
              <a:uFillTx/>
              <a:latin typeface="+mn-lt"/>
            </a:endParaRPr>
          </a:p>
          <a:p>
            <a:endParaRPr kumimoji="0" lang="fr-FR" sz="2800" u="sng" kern="0" dirty="0" smtClean="0">
              <a:effectLst/>
              <a:latin typeface="+mn-lt"/>
            </a:endParaRPr>
          </a:p>
          <a:p>
            <a:r>
              <a:rPr lang="fr-FR" dirty="0" smtClean="0"/>
              <a:t> </a:t>
            </a: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28592" y="2571744"/>
            <a:ext cx="9715532" cy="2071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kumimoji="0" lang="fr-FR" sz="11500" kern="0" dirty="0" smtClean="0">
                <a:solidFill>
                  <a:srgbClr val="A00804"/>
                </a:solidFill>
                <a:effectLst/>
                <a:latin typeface="Algerian" pitchFamily="82" charset="0"/>
              </a:rPr>
              <a:t>MERCI</a:t>
            </a:r>
            <a:endParaRPr kumimoji="0" lang="fr-FR" sz="11500" i="0" strike="noStrike" kern="0" cap="none" spc="0" normalizeH="0" baseline="0" noProof="0" dirty="0" smtClean="0">
              <a:ln>
                <a:noFill/>
              </a:ln>
              <a:solidFill>
                <a:srgbClr val="A00804"/>
              </a:solidFill>
              <a:effectLst/>
              <a:uLnTx/>
              <a:uFillTx/>
              <a:latin typeface="Algerian" pitchFamily="82" charset="0"/>
            </a:endParaRPr>
          </a:p>
          <a:p>
            <a:endParaRPr kumimoji="0" lang="fr-FR" sz="2800" u="sng" kern="0" dirty="0" smtClean="0">
              <a:effectLst/>
              <a:latin typeface="+mn-lt"/>
            </a:endParaRPr>
          </a:p>
          <a:p>
            <a:r>
              <a:rPr lang="fr-FR" dirty="0" smtClean="0"/>
              <a:t> </a:t>
            </a: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260648"/>
            <a:ext cx="8372506" cy="792088"/>
          </a:xfrm>
        </p:spPr>
        <p:txBody>
          <a:bodyPr/>
          <a:lstStyle/>
          <a:p>
            <a:pPr algn="ctr"/>
            <a:r>
              <a:rPr lang="fr-FR" sz="2400" b="1" u="sng" dirty="0" smtClean="0">
                <a:solidFill>
                  <a:srgbClr val="FF0000"/>
                </a:solidFill>
              </a:rPr>
              <a:t>I- INTRODUCTION/GENERALITES:</a:t>
            </a:r>
            <a:endParaRPr lang="fr-FR" sz="2400" b="1" u="sng" dirty="0">
              <a:solidFill>
                <a:srgbClr val="FF0000"/>
              </a:solidFill>
            </a:endParaRPr>
          </a:p>
        </p:txBody>
      </p:sp>
      <p:sp>
        <p:nvSpPr>
          <p:cNvPr id="4099" name="Rectangle 3"/>
          <p:cNvSpPr>
            <a:spLocks noGrp="1" noChangeArrowheads="1"/>
          </p:cNvSpPr>
          <p:nvPr>
            <p:ph idx="1"/>
          </p:nvPr>
        </p:nvSpPr>
        <p:spPr>
          <a:xfrm>
            <a:off x="534988" y="1500174"/>
            <a:ext cx="9537734" cy="4809146"/>
          </a:xfrm>
        </p:spPr>
        <p:txBody>
          <a:bodyPr>
            <a:normAutofit lnSpcReduction="10000"/>
          </a:bodyPr>
          <a:lstStyle/>
          <a:p>
            <a:pPr lvl="1" eaLnBrk="1" hangingPunct="1">
              <a:buNone/>
            </a:pPr>
            <a:r>
              <a:rPr lang="fr-FR" dirty="0" smtClean="0"/>
              <a:t>Le qualificatif « médico-légal » :</a:t>
            </a:r>
          </a:p>
          <a:p>
            <a:pPr lvl="1" eaLnBrk="1" hangingPunct="1">
              <a:buNone/>
            </a:pPr>
            <a:r>
              <a:rPr lang="fr-FR" sz="2400" dirty="0" smtClean="0"/>
              <a:t>Un problème de  responsabilité médicale dont il est liée :</a:t>
            </a:r>
          </a:p>
          <a:p>
            <a:pPr lvl="1" eaLnBrk="1" hangingPunct="1">
              <a:buBlip>
                <a:blip r:embed="rId2"/>
              </a:buBlip>
            </a:pPr>
            <a:r>
              <a:rPr lang="fr-FR" sz="2400" dirty="0" smtClean="0"/>
              <a:t>L’exercice de la médecine.</a:t>
            </a:r>
          </a:p>
          <a:p>
            <a:pPr lvl="1" eaLnBrk="1" hangingPunct="1">
              <a:buBlip>
                <a:blip r:embed="rId2"/>
              </a:buBlip>
            </a:pPr>
            <a:r>
              <a:rPr lang="fr-FR" sz="2400" dirty="0" smtClean="0"/>
              <a:t>Aux règles juridiques.</a:t>
            </a:r>
          </a:p>
          <a:p>
            <a:pPr lvl="1" eaLnBrk="1" hangingPunct="1">
              <a:buNone/>
            </a:pPr>
            <a:endParaRPr lang="fr-FR" sz="2400" dirty="0" smtClean="0"/>
          </a:p>
          <a:p>
            <a:pPr lvl="1" eaLnBrk="1" hangingPunct="1">
              <a:buNone/>
            </a:pPr>
            <a:r>
              <a:rPr lang="fr-FR" sz="2400" dirty="0" smtClean="0"/>
              <a:t>Ce terme est concrètement utilisé par les médecins pour décrire les conséquences judiciaires de leur activité. </a:t>
            </a:r>
          </a:p>
          <a:p>
            <a:pPr lvl="1" eaLnBrk="1" hangingPunct="1">
              <a:buNone/>
            </a:pPr>
            <a:endParaRPr lang="fr-FR" sz="2400" dirty="0" smtClean="0"/>
          </a:p>
          <a:p>
            <a:pPr lvl="1" eaLnBrk="1" hangingPunct="1">
              <a:buNone/>
            </a:pPr>
            <a:r>
              <a:rPr lang="fr-FR" sz="2400" dirty="0" smtClean="0"/>
              <a:t>Et vise les « soucis » éventuels que les patients peuvent leur causer en les renvoyant devant la justice pour qu’ils rendent compte de leurs pratiques.</a:t>
            </a:r>
            <a:endParaRPr lang="fr-FR" sz="2400" b="1" dirty="0" smtClean="0"/>
          </a:p>
          <a:p>
            <a:pPr eaLnBrk="1" hangingPunct="1">
              <a:buFont typeface="Wingdings" pitchFamily="2" charset="2"/>
              <a:buNone/>
            </a:pPr>
            <a:endParaRPr lang="fr-FR" dirty="0" smtClean="0"/>
          </a:p>
          <a:p>
            <a:pPr eaLnBrk="1" hangingPunct="1">
              <a:buFont typeface="Wingdings" pitchFamily="2" charset="2"/>
              <a:buNone/>
            </a:pP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260648"/>
            <a:ext cx="8372506" cy="792088"/>
          </a:xfrm>
        </p:spPr>
        <p:txBody>
          <a:bodyPr/>
          <a:lstStyle/>
          <a:p>
            <a:pPr algn="ctr"/>
            <a:r>
              <a:rPr lang="fr-FR" sz="2400" b="1" u="sng" dirty="0" smtClean="0">
                <a:solidFill>
                  <a:srgbClr val="FF0000"/>
                </a:solidFill>
              </a:rPr>
              <a:t>I- INTRODUCTION/GENERALITES:</a:t>
            </a:r>
            <a:endParaRPr lang="fr-FR" sz="2400" b="1" u="sng" dirty="0">
              <a:solidFill>
                <a:srgbClr val="FF0000"/>
              </a:solidFill>
            </a:endParaRPr>
          </a:p>
        </p:txBody>
      </p:sp>
      <p:sp>
        <p:nvSpPr>
          <p:cNvPr id="4099" name="Rectangle 3"/>
          <p:cNvSpPr>
            <a:spLocks noGrp="1" noChangeArrowheads="1"/>
          </p:cNvSpPr>
          <p:nvPr>
            <p:ph idx="1"/>
          </p:nvPr>
        </p:nvSpPr>
        <p:spPr>
          <a:xfrm>
            <a:off x="534988" y="1340768"/>
            <a:ext cx="9361040" cy="5256584"/>
          </a:xfrm>
        </p:spPr>
        <p:txBody>
          <a:bodyPr/>
          <a:lstStyle/>
          <a:p>
            <a:pPr lvl="1" eaLnBrk="1" hangingPunct="1">
              <a:buNone/>
            </a:pPr>
            <a:r>
              <a:rPr lang="fr-FR" b="1" u="sng" dirty="0" smtClean="0">
                <a:solidFill>
                  <a:srgbClr val="A00804"/>
                </a:solidFill>
              </a:rPr>
              <a:t>Comment prévenir le risque médicolégal :</a:t>
            </a:r>
          </a:p>
          <a:p>
            <a:pPr lvl="1" eaLnBrk="1" hangingPunct="1">
              <a:buNone/>
            </a:pPr>
            <a:endParaRPr lang="fr-FR" b="1" u="sng" dirty="0" smtClean="0">
              <a:solidFill>
                <a:srgbClr val="A00804"/>
              </a:solidFill>
            </a:endParaRPr>
          </a:p>
          <a:p>
            <a:pPr lvl="1" eaLnBrk="1" hangingPunct="1">
              <a:buClrTx/>
              <a:buFont typeface="Wingdings" pitchFamily="2" charset="2"/>
              <a:buChar char="q"/>
            </a:pPr>
            <a:r>
              <a:rPr lang="fr-FR" b="1" dirty="0" smtClean="0"/>
              <a:t>Droits du patient :</a:t>
            </a:r>
          </a:p>
          <a:p>
            <a:pPr lvl="1" eaLnBrk="1" hangingPunct="1">
              <a:buNone/>
            </a:pPr>
            <a:r>
              <a:rPr lang="fr-FR" dirty="0" smtClean="0"/>
              <a:t>     - Information.</a:t>
            </a:r>
          </a:p>
          <a:p>
            <a:pPr lvl="1" eaLnBrk="1" hangingPunct="1">
              <a:buNone/>
            </a:pPr>
            <a:endParaRPr lang="fr-FR" dirty="0" smtClean="0"/>
          </a:p>
          <a:p>
            <a:pPr lvl="1" eaLnBrk="1" hangingPunct="1">
              <a:buNone/>
            </a:pPr>
            <a:r>
              <a:rPr lang="fr-FR" dirty="0" smtClean="0"/>
              <a:t>     - Consentement.</a:t>
            </a:r>
          </a:p>
          <a:p>
            <a:pPr lvl="1" eaLnBrk="1" hangingPunct="1">
              <a:buNone/>
            </a:pPr>
            <a:endParaRPr lang="fr-FR" dirty="0" smtClean="0"/>
          </a:p>
          <a:p>
            <a:pPr lvl="1" eaLnBrk="1" hangingPunct="1">
              <a:buNone/>
            </a:pPr>
            <a:r>
              <a:rPr lang="fr-FR" dirty="0" smtClean="0"/>
              <a:t>     - Le respect du secret médical.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332656"/>
            <a:ext cx="8372506" cy="576064"/>
          </a:xfrm>
        </p:spPr>
        <p:txBody>
          <a:bodyPr/>
          <a:lstStyle/>
          <a:p>
            <a:pPr algn="ctr"/>
            <a:r>
              <a:rPr lang="fr-FR" sz="2400" b="1" u="sng" dirty="0" smtClean="0">
                <a:solidFill>
                  <a:srgbClr val="FF0000"/>
                </a:solidFill>
              </a:rPr>
              <a:t>I- INTRODUCTION/GENERALITES:</a:t>
            </a:r>
            <a:endParaRPr lang="fr-FR" sz="2400" b="1" u="sng" dirty="0">
              <a:solidFill>
                <a:srgbClr val="FF0000"/>
              </a:solidFill>
            </a:endParaRPr>
          </a:p>
        </p:txBody>
      </p:sp>
      <p:sp>
        <p:nvSpPr>
          <p:cNvPr id="4099" name="Rectangle 3"/>
          <p:cNvSpPr>
            <a:spLocks noGrp="1" noChangeArrowheads="1"/>
          </p:cNvSpPr>
          <p:nvPr>
            <p:ph idx="1"/>
          </p:nvPr>
        </p:nvSpPr>
        <p:spPr>
          <a:xfrm>
            <a:off x="534988" y="1340768"/>
            <a:ext cx="9361040" cy="5256584"/>
          </a:xfrm>
        </p:spPr>
        <p:txBody>
          <a:bodyPr/>
          <a:lstStyle/>
          <a:p>
            <a:pPr lvl="1" eaLnBrk="1" hangingPunct="1">
              <a:buNone/>
            </a:pPr>
            <a:r>
              <a:rPr lang="fr-FR" b="1" u="sng" dirty="0" smtClean="0">
                <a:solidFill>
                  <a:srgbClr val="A00804"/>
                </a:solidFill>
              </a:rPr>
              <a:t>Comment prévenir le risque médicolégal :</a:t>
            </a:r>
          </a:p>
          <a:p>
            <a:pPr lvl="1" eaLnBrk="1" hangingPunct="1">
              <a:buClrTx/>
              <a:buFont typeface="Wingdings" pitchFamily="2" charset="2"/>
              <a:buChar char="q"/>
            </a:pPr>
            <a:r>
              <a:rPr lang="fr-FR" b="1" dirty="0" smtClean="0"/>
              <a:t>Médecin :</a:t>
            </a:r>
          </a:p>
          <a:p>
            <a:pPr lvl="1" eaLnBrk="1" hangingPunct="1">
              <a:buClrTx/>
              <a:buFont typeface="Wingdings" pitchFamily="2" charset="2"/>
              <a:buChar char="v"/>
            </a:pPr>
            <a:r>
              <a:rPr lang="fr-FR" b="1" dirty="0" smtClean="0"/>
              <a:t>Compétences techniques et scientifiques.</a:t>
            </a:r>
          </a:p>
          <a:p>
            <a:pPr lvl="1" eaLnBrk="1" hangingPunct="1">
              <a:buClrTx/>
              <a:buNone/>
            </a:pPr>
            <a:r>
              <a:rPr lang="fr-FR" dirty="0" smtClean="0"/>
              <a:t>     - Diplôme.</a:t>
            </a:r>
          </a:p>
          <a:p>
            <a:pPr lvl="1" eaLnBrk="1" hangingPunct="1">
              <a:buClrTx/>
              <a:buNone/>
            </a:pPr>
            <a:r>
              <a:rPr lang="fr-FR" dirty="0" smtClean="0"/>
              <a:t>     - Formation continue.</a:t>
            </a:r>
          </a:p>
          <a:p>
            <a:pPr lvl="1" eaLnBrk="1" hangingPunct="1">
              <a:buClrTx/>
              <a:buFont typeface="Wingdings" pitchFamily="2" charset="2"/>
              <a:buChar char="v"/>
            </a:pPr>
            <a:r>
              <a:rPr lang="fr-FR" b="1" dirty="0" smtClean="0"/>
              <a:t>Respect des valeurs humaines  :</a:t>
            </a:r>
          </a:p>
          <a:p>
            <a:pPr eaLnBrk="1" hangingPunct="1">
              <a:buFont typeface="Wingdings" pitchFamily="2" charset="2"/>
              <a:buNone/>
            </a:pPr>
            <a:r>
              <a:rPr lang="fr-FR" sz="2800" dirty="0" smtClean="0"/>
              <a:t>              Honnêteté, Respect, Tolérance, Humanisme, Empathie.</a:t>
            </a:r>
          </a:p>
          <a:p>
            <a:pPr eaLnBrk="1" hangingPunct="1">
              <a:buFont typeface="Wingdings" pitchFamily="2" charset="2"/>
              <a:buNone/>
            </a:pPr>
            <a:endParaRPr lang="fr-FR" sz="2800" dirty="0" smtClean="0"/>
          </a:p>
          <a:p>
            <a:pPr lvl="1" eaLnBrk="1" hangingPunct="1">
              <a:buClrTx/>
              <a:buFont typeface="Wingdings" pitchFamily="2" charset="2"/>
              <a:buChar char="v"/>
            </a:pPr>
            <a:r>
              <a:rPr lang="fr-FR" b="1" dirty="0" smtClean="0"/>
              <a:t>Prescriptions adaptées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332656"/>
            <a:ext cx="8372506" cy="720080"/>
          </a:xfrm>
        </p:spPr>
        <p:txBody>
          <a:bodyPr/>
          <a:lstStyle/>
          <a:p>
            <a:pPr algn="ctr"/>
            <a:r>
              <a:rPr lang="fr-FR" sz="2400" b="1" u="sng" dirty="0" smtClean="0">
                <a:solidFill>
                  <a:srgbClr val="FF0000"/>
                </a:solidFill>
              </a:rPr>
              <a:t>I- INTRODUCTION/GENERALITES:</a:t>
            </a:r>
            <a:endParaRPr lang="fr-FR" sz="2400" b="1" u="sng" dirty="0">
              <a:solidFill>
                <a:srgbClr val="FF0000"/>
              </a:solidFill>
            </a:endParaRPr>
          </a:p>
        </p:txBody>
      </p:sp>
      <p:sp>
        <p:nvSpPr>
          <p:cNvPr id="4099" name="Rectangle 3"/>
          <p:cNvSpPr>
            <a:spLocks noGrp="1" noChangeArrowheads="1"/>
          </p:cNvSpPr>
          <p:nvPr>
            <p:ph idx="1"/>
          </p:nvPr>
        </p:nvSpPr>
        <p:spPr>
          <a:xfrm>
            <a:off x="534988" y="1340768"/>
            <a:ext cx="9361040" cy="5256584"/>
          </a:xfrm>
        </p:spPr>
        <p:txBody>
          <a:bodyPr/>
          <a:lstStyle/>
          <a:p>
            <a:pPr lvl="1" eaLnBrk="1" hangingPunct="1">
              <a:buNone/>
            </a:pPr>
            <a:r>
              <a:rPr lang="fr-FR" b="1" u="sng" dirty="0" smtClean="0">
                <a:solidFill>
                  <a:srgbClr val="A00804"/>
                </a:solidFill>
              </a:rPr>
              <a:t>Comment prévenir le risque médicolégal :</a:t>
            </a:r>
          </a:p>
          <a:p>
            <a:pPr lvl="1" eaLnBrk="1" hangingPunct="1">
              <a:buClrTx/>
              <a:buFont typeface="Wingdings" pitchFamily="2" charset="2"/>
              <a:buChar char="q"/>
            </a:pPr>
            <a:r>
              <a:rPr lang="fr-FR" b="1" u="sng" dirty="0" smtClean="0"/>
              <a:t>L’établissement :</a:t>
            </a:r>
          </a:p>
          <a:p>
            <a:pPr lvl="1" eaLnBrk="1" hangingPunct="1">
              <a:buClrTx/>
              <a:buFont typeface="Wingdings" pitchFamily="2" charset="2"/>
              <a:buChar char="v"/>
            </a:pPr>
            <a:r>
              <a:rPr lang="fr-FR" b="1" u="sng" dirty="0" smtClean="0"/>
              <a:t>Sécurité du patient :</a:t>
            </a:r>
          </a:p>
          <a:p>
            <a:pPr lvl="1" eaLnBrk="1" hangingPunct="1">
              <a:buClrTx/>
              <a:buNone/>
            </a:pPr>
            <a:r>
              <a:rPr lang="fr-FR" dirty="0" smtClean="0"/>
              <a:t>     - Qualité des soins.</a:t>
            </a:r>
          </a:p>
          <a:p>
            <a:pPr lvl="1" eaLnBrk="1" hangingPunct="1">
              <a:buClrTx/>
              <a:buNone/>
            </a:pPr>
            <a:r>
              <a:rPr lang="fr-FR" dirty="0" smtClean="0"/>
              <a:t>Meilleurs moyens pour Meilleurs résultats.</a:t>
            </a:r>
          </a:p>
          <a:p>
            <a:pPr lvl="1" eaLnBrk="1" hangingPunct="1">
              <a:buClrTx/>
              <a:buNone/>
            </a:pPr>
            <a:r>
              <a:rPr lang="fr-FR" dirty="0" smtClean="0"/>
              <a:t>     - Sécurité des soins. (Sans Dommage).</a:t>
            </a:r>
          </a:p>
          <a:p>
            <a:pPr lvl="1" eaLnBrk="1" hangingPunct="1">
              <a:buClrTx/>
              <a:buFont typeface="Wingdings" pitchFamily="2" charset="2"/>
              <a:buChar char="v"/>
            </a:pPr>
            <a:r>
              <a:rPr lang="fr-FR" b="1" u="sng" dirty="0" smtClean="0"/>
              <a:t>Bonne gestion du dossier médical :</a:t>
            </a:r>
          </a:p>
          <a:p>
            <a:pPr eaLnBrk="1" hangingPunct="1">
              <a:buFont typeface="Wingdings" pitchFamily="2" charset="2"/>
              <a:buNone/>
            </a:pPr>
            <a:r>
              <a:rPr lang="fr-FR" sz="2800" dirty="0" smtClean="0"/>
              <a:t>              - Coordination.</a:t>
            </a:r>
          </a:p>
          <a:p>
            <a:pPr eaLnBrk="1" hangingPunct="1">
              <a:buFont typeface="Wingdings" pitchFamily="2" charset="2"/>
              <a:buNone/>
            </a:pPr>
            <a:r>
              <a:rPr lang="fr-FR" sz="2800" dirty="0" smtClean="0"/>
              <a:t>              - Communication.</a:t>
            </a:r>
          </a:p>
          <a:p>
            <a:pPr eaLnBrk="1" hangingPunct="1">
              <a:buFont typeface="Wingdings" pitchFamily="2" charset="2"/>
              <a:buNone/>
            </a:pPr>
            <a:r>
              <a:rPr lang="fr-FR" sz="2800" dirty="0" smtClean="0"/>
              <a:t>              - Informations.</a:t>
            </a:r>
            <a:endParaRPr lang="fr-FR"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260648"/>
            <a:ext cx="8372506" cy="792088"/>
          </a:xfrm>
        </p:spPr>
        <p:txBody>
          <a:bodyPr/>
          <a:lstStyle/>
          <a:p>
            <a:pPr algn="ctr"/>
            <a:r>
              <a:rPr lang="fr-FR" sz="2400" b="1" u="sng" dirty="0" smtClean="0">
                <a:solidFill>
                  <a:srgbClr val="FF0000"/>
                </a:solidFill>
              </a:rPr>
              <a:t>I- INTRODUCTION/GENERALITES:</a:t>
            </a:r>
            <a:endParaRPr lang="fr-FR" sz="2400" b="1" u="sng" dirty="0">
              <a:solidFill>
                <a:srgbClr val="FF0000"/>
              </a:solidFill>
            </a:endParaRPr>
          </a:p>
        </p:txBody>
      </p:sp>
      <p:sp>
        <p:nvSpPr>
          <p:cNvPr id="4099" name="Rectangle 3"/>
          <p:cNvSpPr>
            <a:spLocks noGrp="1" noChangeArrowheads="1"/>
          </p:cNvSpPr>
          <p:nvPr>
            <p:ph idx="1"/>
          </p:nvPr>
        </p:nvSpPr>
        <p:spPr>
          <a:xfrm>
            <a:off x="534988" y="1340768"/>
            <a:ext cx="9537734" cy="5256584"/>
          </a:xfrm>
        </p:spPr>
        <p:txBody>
          <a:bodyPr/>
          <a:lstStyle/>
          <a:p>
            <a:pPr lvl="1" eaLnBrk="1" hangingPunct="1">
              <a:buNone/>
            </a:pPr>
            <a:r>
              <a:rPr lang="fr-FR" b="1" u="sng" dirty="0" smtClean="0">
                <a:solidFill>
                  <a:srgbClr val="A00804"/>
                </a:solidFill>
              </a:rPr>
              <a:t>Comment prévenir le risque médicolégal :</a:t>
            </a:r>
          </a:p>
          <a:p>
            <a:pPr lvl="1" eaLnBrk="1" hangingPunct="1">
              <a:buClrTx/>
              <a:buFont typeface="Wingdings" pitchFamily="2" charset="2"/>
              <a:buChar char="q"/>
            </a:pPr>
            <a:r>
              <a:rPr lang="fr-FR" b="1" u="sng" dirty="0" smtClean="0"/>
              <a:t>Gestion du dossier médical : (loi 18/11, La loi de santé)</a:t>
            </a:r>
          </a:p>
          <a:p>
            <a:pPr lvl="1" eaLnBrk="1" hangingPunct="1">
              <a:buClrTx/>
              <a:buNone/>
            </a:pPr>
            <a:r>
              <a:rPr lang="fr-FR" b="1" u="sng" dirty="0" smtClean="0"/>
              <a:t>Art 26: </a:t>
            </a:r>
            <a:r>
              <a:rPr lang="fr-FR" dirty="0" smtClean="0"/>
              <a:t>Tous patient doit disposer d’un dossier médical unique au niveau national.</a:t>
            </a:r>
          </a:p>
          <a:p>
            <a:pPr lvl="1" eaLnBrk="1" hangingPunct="1">
              <a:buClrTx/>
              <a:buNone/>
            </a:pPr>
            <a:r>
              <a:rPr lang="fr-FR" b="1" u="sng" dirty="0" smtClean="0"/>
              <a:t>Art 177 : </a:t>
            </a:r>
            <a:r>
              <a:rPr lang="fr-FR" dirty="0" smtClean="0"/>
              <a:t>Tenir à jour le dossier médical.</a:t>
            </a:r>
          </a:p>
          <a:p>
            <a:pPr lvl="1" eaLnBrk="1" hangingPunct="1">
              <a:buClrTx/>
              <a:buNone/>
            </a:pPr>
            <a:r>
              <a:rPr lang="fr-FR" b="1" u="sng" dirty="0" smtClean="0"/>
              <a:t>Art 292 :  </a:t>
            </a:r>
            <a:r>
              <a:rPr lang="fr-FR" dirty="0" smtClean="0"/>
              <a:t>Dossier du malade unique, à jour et protéger les informations.</a:t>
            </a:r>
          </a:p>
          <a:p>
            <a:pPr lvl="1" eaLnBrk="1" hangingPunct="1">
              <a:buClrTx/>
              <a:buNone/>
            </a:pPr>
            <a:r>
              <a:rPr lang="fr-FR" b="1" u="sng" dirty="0" smtClean="0"/>
              <a:t>Art 444 : </a:t>
            </a:r>
            <a:r>
              <a:rPr lang="fr-FR" dirty="0" smtClean="0"/>
              <a:t>Conservation du dossier :</a:t>
            </a:r>
          </a:p>
          <a:p>
            <a:pPr lvl="1" eaLnBrk="1" hangingPunct="1">
              <a:buClrTx/>
              <a:buFontTx/>
              <a:buChar char="-"/>
            </a:pPr>
            <a:r>
              <a:rPr lang="fr-FR" dirty="0" smtClean="0"/>
              <a:t>Etablissement du soin.</a:t>
            </a:r>
          </a:p>
          <a:p>
            <a:pPr lvl="1" eaLnBrk="1" hangingPunct="1">
              <a:buClrTx/>
              <a:buFontTx/>
              <a:buChar char="-"/>
            </a:pPr>
            <a:r>
              <a:rPr lang="fr-FR" dirty="0" smtClean="0"/>
              <a:t>Institution nationale du dossier médical unique.</a:t>
            </a:r>
          </a:p>
          <a:p>
            <a:pPr lvl="1" eaLnBrk="1" hangingPunct="1">
              <a:buClrTx/>
              <a:buFont typeface="Wingdings" pitchFamily="2" charset="2"/>
              <a:buChar char="v"/>
            </a:pPr>
            <a:endParaRPr lang="fr-FR"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00150" y="1652400"/>
            <a:ext cx="8372506" cy="552464"/>
          </a:xfrm>
        </p:spPr>
        <p:txBody>
          <a:bodyPr/>
          <a:lstStyle/>
          <a:p>
            <a:r>
              <a:rPr lang="fr-FR" sz="2400" b="1" u="sng" dirty="0" smtClean="0"/>
              <a:t>II- ACTES SUR UN SUJET VIVANT:</a:t>
            </a:r>
            <a:endParaRPr lang="fr-FR" sz="2400" b="1" u="sng" dirty="0"/>
          </a:p>
        </p:txBody>
      </p:sp>
      <p:sp>
        <p:nvSpPr>
          <p:cNvPr id="4099" name="Rectangle 3"/>
          <p:cNvSpPr>
            <a:spLocks noGrp="1" noChangeArrowheads="1"/>
          </p:cNvSpPr>
          <p:nvPr>
            <p:ph idx="1"/>
          </p:nvPr>
        </p:nvSpPr>
        <p:spPr>
          <a:xfrm>
            <a:off x="571468" y="2365980"/>
            <a:ext cx="9286940" cy="2143140"/>
          </a:xfrm>
        </p:spPr>
        <p:txBody>
          <a:bodyPr>
            <a:normAutofit fontScale="92500" lnSpcReduction="10000"/>
          </a:bodyPr>
          <a:lstStyle/>
          <a:p>
            <a:pPr lvl="1" eaLnBrk="1" hangingPunct="1">
              <a:buNone/>
            </a:pPr>
            <a:r>
              <a:rPr lang="fr-FR" sz="2400" u="sng" dirty="0" smtClean="0"/>
              <a:t>A/-Examen d’une victime de coups et blessures :</a:t>
            </a:r>
          </a:p>
          <a:p>
            <a:pPr lvl="1" eaLnBrk="1" hangingPunct="1">
              <a:buNone/>
            </a:pPr>
            <a:r>
              <a:rPr lang="fr-FR" sz="2400" u="sng" dirty="0" smtClean="0"/>
              <a:t>B/-Examen d’une victime de violence sexuelle :</a:t>
            </a:r>
          </a:p>
          <a:p>
            <a:pPr lvl="1" eaLnBrk="1" hangingPunct="1">
              <a:buNone/>
            </a:pPr>
            <a:r>
              <a:rPr lang="fr-FR" sz="2400" u="sng" dirty="0" smtClean="0"/>
              <a:t>C/-Réquisition :</a:t>
            </a:r>
          </a:p>
          <a:p>
            <a:pPr lvl="1" eaLnBrk="1" hangingPunct="1">
              <a:buNone/>
            </a:pPr>
            <a:r>
              <a:rPr lang="fr-FR" sz="2400" u="sng" dirty="0" smtClean="0"/>
              <a:t>D/-La garde à vue :</a:t>
            </a:r>
          </a:p>
          <a:p>
            <a:pPr lvl="1" eaLnBrk="1" hangingPunct="1">
              <a:buNone/>
            </a:pPr>
            <a:r>
              <a:rPr lang="fr-FR" sz="2400" u="sng" dirty="0" smtClean="0"/>
              <a:t>E/-L’expertise</a:t>
            </a:r>
          </a:p>
          <a:p>
            <a:pPr lvl="1" eaLnBrk="1" hangingPunct="1">
              <a:buNone/>
            </a:pPr>
            <a:endParaRPr lang="fr-FR" sz="2400" b="1" u="sng" dirty="0" smtClean="0"/>
          </a:p>
          <a:p>
            <a:pPr lvl="1" eaLnBrk="1" hangingPunct="1">
              <a:buNone/>
            </a:pPr>
            <a:endParaRPr lang="fr-FR" sz="2400" dirty="0" smtClean="0"/>
          </a:p>
          <a:p>
            <a:pPr lvl="1" algn="ctr" eaLnBrk="1" hangingPunct="1">
              <a:buNone/>
            </a:pPr>
            <a:endParaRPr lang="fr-FR" sz="2400" b="1" dirty="0" smtClean="0"/>
          </a:p>
          <a:p>
            <a:pPr eaLnBrk="1" hangingPunct="1">
              <a:buFont typeface="Wingdings" pitchFamily="2" charset="2"/>
              <a:buNone/>
            </a:pPr>
            <a:endParaRPr lang="fr-FR" sz="2800" dirty="0" smtClean="0"/>
          </a:p>
          <a:p>
            <a:pPr eaLnBrk="1" hangingPunct="1">
              <a:buFont typeface="Wingdings" pitchFamily="2" charset="2"/>
              <a:buNone/>
            </a:pPr>
            <a:endParaRPr lang="fr-FR" sz="2800" dirty="0" smtClean="0"/>
          </a:p>
        </p:txBody>
      </p:sp>
      <p:sp>
        <p:nvSpPr>
          <p:cNvPr id="6" name="Titre 4"/>
          <p:cNvSpPr txBox="1">
            <a:spLocks/>
          </p:cNvSpPr>
          <p:nvPr/>
        </p:nvSpPr>
        <p:spPr bwMode="auto">
          <a:xfrm>
            <a:off x="1327076" y="4497187"/>
            <a:ext cx="8372506" cy="5524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b="1" i="0" u="sng" strike="noStrike" kern="0" cap="none" spc="0" normalizeH="0" baseline="0" noProof="0" dirty="0" smtClean="0">
                <a:ln>
                  <a:noFill/>
                </a:ln>
                <a:solidFill>
                  <a:schemeClr val="tx2"/>
                </a:solidFill>
                <a:effectLst/>
                <a:uLnTx/>
                <a:uFillTx/>
                <a:latin typeface="+mj-lt"/>
                <a:ea typeface="+mj-ea"/>
                <a:cs typeface="+mj-cs"/>
              </a:rPr>
              <a:t>III- ACTES SUR LE</a:t>
            </a:r>
            <a:r>
              <a:rPr kumimoji="0" lang="fr-FR" b="1" i="0" u="sng" strike="noStrike" kern="0" cap="none" spc="0" normalizeH="0" noProof="0" dirty="0" smtClean="0">
                <a:ln>
                  <a:noFill/>
                </a:ln>
                <a:solidFill>
                  <a:schemeClr val="tx2"/>
                </a:solidFill>
                <a:effectLst/>
                <a:uLnTx/>
                <a:uFillTx/>
                <a:latin typeface="+mj-lt"/>
                <a:ea typeface="+mj-ea"/>
                <a:cs typeface="+mj-cs"/>
              </a:rPr>
              <a:t> CADAVRE</a:t>
            </a:r>
            <a:r>
              <a:rPr kumimoji="0" lang="fr-FR" b="1" i="0" u="sng" strike="noStrike" kern="0" cap="none" spc="0" normalizeH="0" baseline="0" noProof="0" dirty="0" smtClean="0">
                <a:ln>
                  <a:noFill/>
                </a:ln>
                <a:solidFill>
                  <a:schemeClr val="tx2"/>
                </a:solidFill>
                <a:effectLst/>
                <a:uLnTx/>
                <a:uFillTx/>
                <a:latin typeface="+mj-lt"/>
                <a:ea typeface="+mj-ea"/>
                <a:cs typeface="+mj-cs"/>
              </a:rPr>
              <a:t>:</a:t>
            </a:r>
            <a:endParaRPr kumimoji="0" lang="fr-FR" b="1" i="0" u="sng" strike="noStrike" kern="0" cap="none" spc="0" normalizeH="0" baseline="0" noProof="0" dirty="0">
              <a:ln>
                <a:noFill/>
              </a:ln>
              <a:solidFill>
                <a:schemeClr val="tx2"/>
              </a:solidFill>
              <a:effectLst/>
              <a:uLnTx/>
              <a:uFillTx/>
              <a:latin typeface="+mj-lt"/>
              <a:ea typeface="+mj-ea"/>
              <a:cs typeface="+mj-cs"/>
            </a:endParaRPr>
          </a:p>
        </p:txBody>
      </p:sp>
      <p:sp>
        <p:nvSpPr>
          <p:cNvPr id="7" name="Rectangle 3"/>
          <p:cNvSpPr txBox="1">
            <a:spLocks noChangeArrowheads="1"/>
          </p:cNvSpPr>
          <p:nvPr/>
        </p:nvSpPr>
        <p:spPr bwMode="auto">
          <a:xfrm>
            <a:off x="571468" y="4986386"/>
            <a:ext cx="9715532"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fr-FR" i="0" u="sng" strike="noStrike" kern="0" cap="none" spc="0" normalizeH="0" baseline="0" noProof="0" dirty="0" smtClean="0">
                <a:ln>
                  <a:noFill/>
                </a:ln>
                <a:solidFill>
                  <a:schemeClr val="tx1"/>
                </a:solidFill>
                <a:effectLst/>
                <a:uLnTx/>
                <a:uFillTx/>
                <a:latin typeface="+mn-lt"/>
              </a:rPr>
              <a:t>A/-Constat de décès:</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fr-FR" i="0" u="sng" strike="noStrike" kern="0" cap="none" spc="0" normalizeH="0" baseline="0" noProof="0" dirty="0" smtClean="0">
                <a:ln>
                  <a:noFill/>
                </a:ln>
                <a:solidFill>
                  <a:schemeClr val="tx1"/>
                </a:solidFill>
                <a:effectLst/>
                <a:uLnTx/>
                <a:uFillTx/>
                <a:latin typeface="+mn-lt"/>
              </a:rPr>
              <a:t>B/-Autopsie:</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fr-FR" i="0" u="sng" strike="noStrike" kern="0" cap="none" spc="0" normalizeH="0" baseline="0" noProof="0" dirty="0" smtClean="0">
                <a:ln>
                  <a:noFill/>
                </a:ln>
                <a:solidFill>
                  <a:schemeClr val="tx1"/>
                </a:solidFill>
                <a:effectLst/>
                <a:uLnTx/>
                <a:uFillTx/>
                <a:latin typeface="+mn-lt"/>
              </a:rPr>
              <a:t>C/-Prélèvement et transplantation de tissus et d’organes:</a:t>
            </a: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Titre 4"/>
          <p:cNvSpPr txBox="1">
            <a:spLocks/>
          </p:cNvSpPr>
          <p:nvPr/>
        </p:nvSpPr>
        <p:spPr bwMode="auto">
          <a:xfrm>
            <a:off x="390972" y="260648"/>
            <a:ext cx="9721080" cy="10801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400" b="1" i="0" u="sng" strike="noStrike" kern="0" cap="none" spc="0" normalizeH="0" baseline="0" noProof="0" dirty="0" smtClean="0">
                <a:ln>
                  <a:noFill/>
                </a:ln>
                <a:solidFill>
                  <a:srgbClr val="C00000"/>
                </a:solidFill>
                <a:effectLst/>
                <a:uLnTx/>
                <a:uFillTx/>
                <a:latin typeface="+mj-lt"/>
                <a:ea typeface="+mj-ea"/>
                <a:cs typeface="+mj-cs"/>
              </a:rPr>
              <a:t>ACTE À CARACTÈRE MÉDICO-LÉGAL :</a:t>
            </a:r>
            <a:r>
              <a:rPr kumimoji="0" lang="fr-FR" sz="2400" b="1" i="0" u="sng" strike="noStrike" kern="0" cap="none" spc="0" normalizeH="0" baseline="0" noProof="0" dirty="0" smtClean="0">
                <a:ln>
                  <a:noFill/>
                </a:ln>
                <a:solidFill>
                  <a:schemeClr val="tx2"/>
                </a:solidFill>
                <a:effectLst/>
                <a:uLnTx/>
                <a:uFillTx/>
                <a:latin typeface="+mj-lt"/>
                <a:ea typeface="+mj-ea"/>
                <a:cs typeface="+mj-cs"/>
              </a:rPr>
              <a:t/>
            </a:r>
            <a:br>
              <a:rPr kumimoji="0" lang="fr-FR" sz="2400" b="1" i="0" u="sng" strike="noStrike" kern="0" cap="none" spc="0" normalizeH="0" baseline="0" noProof="0" dirty="0" smtClean="0">
                <a:ln>
                  <a:noFill/>
                </a:ln>
                <a:solidFill>
                  <a:schemeClr val="tx2"/>
                </a:solidFill>
                <a:effectLst/>
                <a:uLnTx/>
                <a:uFillTx/>
                <a:latin typeface="+mj-lt"/>
                <a:ea typeface="+mj-ea"/>
                <a:cs typeface="+mj-cs"/>
              </a:rPr>
            </a:br>
            <a:r>
              <a:rPr kumimoji="0" lang="fr-FR" sz="2000" b="0" i="0" u="none" strike="noStrike" kern="0" cap="none" spc="0" normalizeH="0" baseline="0" noProof="0" dirty="0" smtClean="0">
                <a:ln>
                  <a:noFill/>
                </a:ln>
                <a:solidFill>
                  <a:schemeClr val="tx2"/>
                </a:solidFill>
                <a:effectLst/>
                <a:uLnTx/>
                <a:uFillTx/>
                <a:latin typeface="+mj-lt"/>
                <a:ea typeface="+mj-ea"/>
                <a:cs typeface="+mj-cs"/>
              </a:rPr>
              <a:t>TOUT ACTE MÉDICAL AYANT UNE RELATION DIRECTE AVEC LA JUSTICE.</a:t>
            </a:r>
            <a:endParaRPr kumimoji="0" lang="fr-FR" sz="2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7095</TotalTime>
  <Words>1403</Words>
  <Application>Microsoft Office PowerPoint</Application>
  <PresentationFormat>Diapositives 35 mm</PresentationFormat>
  <Paragraphs>344</Paragraphs>
  <Slides>31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31</vt:i4>
      </vt:variant>
    </vt:vector>
  </HeadingPairs>
  <TitlesOfParts>
    <vt:vector size="38" baseType="lpstr">
      <vt:lpstr>Algerian</vt:lpstr>
      <vt:lpstr>Arial</vt:lpstr>
      <vt:lpstr>Century Gothic</vt:lpstr>
      <vt:lpstr>Times New Roman</vt:lpstr>
      <vt:lpstr>Wingdings</vt:lpstr>
      <vt:lpstr>Wingdings 3</vt:lpstr>
      <vt:lpstr>Brin</vt:lpstr>
      <vt:lpstr>LES ACTES A CARACTERES MEDICO-LEGAUX</vt:lpstr>
      <vt:lpstr>I- GENERALITES/INTRODUCTION:</vt:lpstr>
      <vt:lpstr>I- GENERALITES/INTRODUCTION:</vt:lpstr>
      <vt:lpstr>I- INTRODUCTION/GENERALITES:</vt:lpstr>
      <vt:lpstr>I- INTRODUCTION/GENERALITES:</vt:lpstr>
      <vt:lpstr>I- INTRODUCTION/GENERALITES:</vt:lpstr>
      <vt:lpstr>I- INTRODUCTION/GENERALITES:</vt:lpstr>
      <vt:lpstr>I- INTRODUCTION/GENERALITES:</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II- ACTES SUR UN SUJET VIVANT: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HEMORRAGIES INTRA-ALVEOLAIRES</dc:title>
  <dc:creator>DR LIEGEON</dc:creator>
  <cp:lastModifiedBy>medleg</cp:lastModifiedBy>
  <cp:revision>125</cp:revision>
  <dcterms:created xsi:type="dcterms:W3CDTF">2004-01-24T23:31:37Z</dcterms:created>
  <dcterms:modified xsi:type="dcterms:W3CDTF">2019-11-05T11:07:25Z</dcterms:modified>
</cp:coreProperties>
</file>